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2"/>
  </p:notesMasterIdLst>
  <p:handoutMasterIdLst>
    <p:handoutMasterId r:id="rId173"/>
  </p:handoutMasterIdLst>
  <p:sldIdLst>
    <p:sldId id="704" r:id="rId2"/>
    <p:sldId id="705" r:id="rId3"/>
    <p:sldId id="689" r:id="rId4"/>
    <p:sldId id="690" r:id="rId5"/>
    <p:sldId id="692" r:id="rId6"/>
    <p:sldId id="693" r:id="rId7"/>
    <p:sldId id="694" r:id="rId8"/>
    <p:sldId id="695" r:id="rId9"/>
    <p:sldId id="706" r:id="rId10"/>
    <p:sldId id="696" r:id="rId11"/>
    <p:sldId id="698" r:id="rId12"/>
    <p:sldId id="700" r:id="rId13"/>
    <p:sldId id="701" r:id="rId14"/>
    <p:sldId id="702" r:id="rId15"/>
    <p:sldId id="703" r:id="rId16"/>
    <p:sldId id="678" r:id="rId17"/>
    <p:sldId id="679" r:id="rId18"/>
    <p:sldId id="680" r:id="rId19"/>
    <p:sldId id="385" r:id="rId20"/>
    <p:sldId id="386" r:id="rId21"/>
    <p:sldId id="387" r:id="rId22"/>
    <p:sldId id="388" r:id="rId23"/>
    <p:sldId id="389" r:id="rId24"/>
    <p:sldId id="491" r:id="rId25"/>
    <p:sldId id="492" r:id="rId26"/>
    <p:sldId id="526" r:id="rId27"/>
    <p:sldId id="290" r:id="rId28"/>
    <p:sldId id="540" r:id="rId29"/>
    <p:sldId id="543" r:id="rId30"/>
    <p:sldId id="566" r:id="rId31"/>
    <p:sldId id="562" r:id="rId32"/>
    <p:sldId id="567" r:id="rId33"/>
    <p:sldId id="294" r:id="rId34"/>
    <p:sldId id="295" r:id="rId35"/>
    <p:sldId id="296" r:id="rId36"/>
    <p:sldId id="297" r:id="rId37"/>
    <p:sldId id="502" r:id="rId38"/>
    <p:sldId id="298" r:id="rId39"/>
    <p:sldId id="568" r:id="rId40"/>
    <p:sldId id="569" r:id="rId41"/>
    <p:sldId id="300" r:id="rId42"/>
    <p:sldId id="301" r:id="rId43"/>
    <p:sldId id="302" r:id="rId44"/>
    <p:sldId id="303" r:id="rId45"/>
    <p:sldId id="304" r:id="rId46"/>
    <p:sldId id="305" r:id="rId47"/>
    <p:sldId id="306" r:id="rId48"/>
    <p:sldId id="307" r:id="rId49"/>
    <p:sldId id="327" r:id="rId50"/>
    <p:sldId id="309" r:id="rId51"/>
    <p:sldId id="310" r:id="rId52"/>
    <p:sldId id="570" r:id="rId53"/>
    <p:sldId id="314" r:id="rId54"/>
    <p:sldId id="571" r:id="rId55"/>
    <p:sldId id="318" r:id="rId56"/>
    <p:sldId id="319" r:id="rId57"/>
    <p:sldId id="320" r:id="rId58"/>
    <p:sldId id="321" r:id="rId59"/>
    <p:sldId id="322" r:id="rId60"/>
    <p:sldId id="324" r:id="rId61"/>
    <p:sldId id="325" r:id="rId62"/>
    <p:sldId id="655" r:id="rId63"/>
    <p:sldId id="656" r:id="rId64"/>
    <p:sldId id="621" r:id="rId65"/>
    <p:sldId id="630" r:id="rId66"/>
    <p:sldId id="631" r:id="rId67"/>
    <p:sldId id="632" r:id="rId68"/>
    <p:sldId id="633" r:id="rId69"/>
    <p:sldId id="622" r:id="rId70"/>
    <p:sldId id="634" r:id="rId71"/>
    <p:sldId id="268" r:id="rId72"/>
    <p:sldId id="623" r:id="rId73"/>
    <p:sldId id="628" r:id="rId74"/>
    <p:sldId id="635" r:id="rId75"/>
    <p:sldId id="643" r:id="rId76"/>
    <p:sldId id="644" r:id="rId77"/>
    <p:sldId id="645" r:id="rId78"/>
    <p:sldId id="629" r:id="rId79"/>
    <p:sldId id="647" r:id="rId80"/>
    <p:sldId id="657" r:id="rId81"/>
    <p:sldId id="658" r:id="rId82"/>
    <p:sldId id="329" r:id="rId83"/>
    <p:sldId id="572" r:id="rId84"/>
    <p:sldId id="331" r:id="rId85"/>
    <p:sldId id="263" r:id="rId86"/>
    <p:sldId id="573" r:id="rId87"/>
    <p:sldId id="333" r:id="rId88"/>
    <p:sldId id="574" r:id="rId89"/>
    <p:sldId id="279" r:id="rId90"/>
    <p:sldId id="588" r:id="rId91"/>
    <p:sldId id="587" r:id="rId92"/>
    <p:sldId id="589" r:id="rId93"/>
    <p:sldId id="590" r:id="rId94"/>
    <p:sldId id="284" r:id="rId95"/>
    <p:sldId id="592" r:id="rId96"/>
    <p:sldId id="286" r:id="rId97"/>
    <p:sldId id="287" r:id="rId98"/>
    <p:sldId id="289" r:id="rId99"/>
    <p:sldId id="576" r:id="rId100"/>
    <p:sldId id="292" r:id="rId101"/>
    <p:sldId id="593" r:id="rId102"/>
    <p:sldId id="594" r:id="rId103"/>
    <p:sldId id="579" r:id="rId104"/>
    <p:sldId id="580" r:id="rId105"/>
    <p:sldId id="581" r:id="rId106"/>
    <p:sldId id="582" r:id="rId107"/>
    <p:sldId id="583" r:id="rId108"/>
    <p:sldId id="584" r:id="rId109"/>
    <p:sldId id="596" r:id="rId110"/>
    <p:sldId id="311" r:id="rId111"/>
    <p:sldId id="259" r:id="rId112"/>
    <p:sldId id="659" r:id="rId113"/>
    <p:sldId id="660" r:id="rId114"/>
    <p:sldId id="353" r:id="rId115"/>
    <p:sldId id="599" r:id="rId116"/>
    <p:sldId id="347" r:id="rId117"/>
    <p:sldId id="346" r:id="rId118"/>
    <p:sldId id="348" r:id="rId119"/>
    <p:sldId id="610" r:id="rId120"/>
    <p:sldId id="602" r:id="rId121"/>
    <p:sldId id="603" r:id="rId122"/>
    <p:sldId id="276" r:id="rId123"/>
    <p:sldId id="277" r:id="rId124"/>
    <p:sldId id="278" r:id="rId125"/>
    <p:sldId id="604" r:id="rId126"/>
    <p:sldId id="280" r:id="rId127"/>
    <p:sldId id="281" r:id="rId128"/>
    <p:sldId id="282" r:id="rId129"/>
    <p:sldId id="605" r:id="rId130"/>
    <p:sldId id="357" r:id="rId131"/>
    <p:sldId id="358" r:id="rId132"/>
    <p:sldId id="661" r:id="rId133"/>
    <p:sldId id="662" r:id="rId134"/>
    <p:sldId id="649" r:id="rId135"/>
    <p:sldId id="650" r:id="rId136"/>
    <p:sldId id="663" r:id="rId137"/>
    <p:sldId id="664" r:id="rId138"/>
    <p:sldId id="652" r:id="rId139"/>
    <p:sldId id="651" r:id="rId140"/>
    <p:sldId id="275" r:id="rId141"/>
    <p:sldId id="270" r:id="rId142"/>
    <p:sldId id="273" r:id="rId143"/>
    <p:sldId id="338" r:id="rId144"/>
    <p:sldId id="264" r:id="rId145"/>
    <p:sldId id="613" r:id="rId146"/>
    <p:sldId id="614" r:id="rId147"/>
    <p:sldId id="615" r:id="rId148"/>
    <p:sldId id="616" r:id="rId149"/>
    <p:sldId id="681" r:id="rId150"/>
    <p:sldId id="682" r:id="rId151"/>
    <p:sldId id="683" r:id="rId152"/>
    <p:sldId id="274" r:id="rId153"/>
    <p:sldId id="369" r:id="rId154"/>
    <p:sldId id="370" r:id="rId155"/>
    <p:sldId id="371" r:id="rId156"/>
    <p:sldId id="373" r:id="rId157"/>
    <p:sldId id="374" r:id="rId158"/>
    <p:sldId id="375" r:id="rId159"/>
    <p:sldId id="376" r:id="rId160"/>
    <p:sldId id="377" r:id="rId161"/>
    <p:sldId id="617" r:id="rId162"/>
    <p:sldId id="372" r:id="rId163"/>
    <p:sldId id="618" r:id="rId164"/>
    <p:sldId id="619" r:id="rId165"/>
    <p:sldId id="620" r:id="rId166"/>
    <p:sldId id="363" r:id="rId167"/>
    <p:sldId id="267" r:id="rId168"/>
    <p:sldId id="265" r:id="rId169"/>
    <p:sldId id="366" r:id="rId170"/>
    <p:sldId id="283" r:id="rId1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585" autoAdjust="0"/>
  </p:normalViewPr>
  <p:slideViewPr>
    <p:cSldViewPr>
      <p:cViewPr varScale="1">
        <p:scale>
          <a:sx n="91" d="100"/>
          <a:sy n="91" d="100"/>
        </p:scale>
        <p:origin x="1416"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10-Nov-24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590411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10-Nov-24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724390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2823726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60769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533CA48-0EA1-436E-9A26-F98A902CB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74FFD1-C447-407D-8691-16FC9BB7B7C3}" type="slidenum">
              <a:rPr lang="en-US" altLang="en-US"/>
              <a:pPr>
                <a:spcBef>
                  <a:spcPct val="0"/>
                </a:spcBef>
              </a:pPr>
              <a:t>94</a:t>
            </a:fld>
            <a:endParaRPr lang="en-US" altLang="en-US"/>
          </a:p>
        </p:txBody>
      </p:sp>
      <p:sp>
        <p:nvSpPr>
          <p:cNvPr id="39939" name="Rectangle 2">
            <a:extLst>
              <a:ext uri="{FF2B5EF4-FFF2-40B4-BE49-F238E27FC236}">
                <a16:creationId xmlns:a16="http://schemas.microsoft.com/office/drawing/2014/main" id="{FD703209-8B32-4A8E-BA6B-215D2D99677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5571E7ED-8608-4C0B-AAB6-72A1F1129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14392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928747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4CF9925-4CD5-484B-BFD6-038D5623CFFC}"/>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A23AB85C-B0C8-43EF-8F27-BD9142F2F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306872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29F9ECC-DCC9-4F74-AB11-2C2889D15FE6}"/>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709555AD-1970-4940-81D3-B2E5D4E63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6632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107127E-2A6E-4C2A-BD79-DDA7D80F21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B54424-36D5-40E8-95BD-20E0E84D93B1}" type="slidenum">
              <a:rPr lang="en-US" altLang="en-US"/>
              <a:pPr>
                <a:spcBef>
                  <a:spcPct val="0"/>
                </a:spcBef>
              </a:pPr>
              <a:t>98</a:t>
            </a:fld>
            <a:endParaRPr lang="en-US" altLang="en-US"/>
          </a:p>
        </p:txBody>
      </p:sp>
      <p:sp>
        <p:nvSpPr>
          <p:cNvPr id="48131" name="Rectangle 2">
            <a:extLst>
              <a:ext uri="{FF2B5EF4-FFF2-40B4-BE49-F238E27FC236}">
                <a16:creationId xmlns:a16="http://schemas.microsoft.com/office/drawing/2014/main" id="{FEBA648B-369B-42BC-9CB5-E8C9E586CF77}"/>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id="{FB336FE3-1A63-4EDF-8788-134F646704EC}"/>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tr-TR" altLang="en-US">
                <a:latin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55079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F18D0EB-589D-480C-8BF9-7DD8B81A88CE}"/>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D52153E4-1B78-494D-8BD5-C22F02546F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0745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95627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8809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6815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77959D8-A8D8-4D60-991A-24EBE8A75CF7}"/>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4ECCEF44-4F5E-4F4A-ADD6-67686E626D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050254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7534266-0767-4BC1-990F-EB54C69F7FC1}"/>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81140D5E-C4A1-4072-919C-69308B5D5D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5793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F03F448-76E7-4330-A451-810878F2005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3E5F328A-7E25-4323-BA49-C5AA8F34C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38352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BBD5041-116F-48D3-B988-E0BDAC2DCAF7}"/>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5A87EFA7-9464-486E-BAD7-E94A58A03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880951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8506E3F-06D7-490D-980E-4C5C4F06220E}"/>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E6DFB764-3997-4346-B8A0-AFCC2350A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023705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F03F448-76E7-4330-A451-810878F2005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3E5F328A-7E25-4323-BA49-C5AA8F34C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224573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A1D500F-E0F6-4E29-8959-565574C069F2}"/>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50EBAF6-5DBA-4FB5-9FBC-D03DEB20AA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167408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0B155E9D-E696-492D-8A5D-F0DF4134D99D}"/>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DA3B8468-8055-4611-B5D5-AF3A89AD37A0}" type="slidenum">
              <a:rPr lang="en-US" altLang="en-US"/>
              <a:pPr/>
              <a:t>111</a:t>
            </a:fld>
            <a:endParaRPr lang="en-US" altLang="en-US"/>
          </a:p>
        </p:txBody>
      </p:sp>
      <p:sp>
        <p:nvSpPr>
          <p:cNvPr id="6147" name="Rectangle 2">
            <a:extLst>
              <a:ext uri="{FF2B5EF4-FFF2-40B4-BE49-F238E27FC236}">
                <a16:creationId xmlns:a16="http://schemas.microsoft.com/office/drawing/2014/main" id="{9110CD2A-3D15-4679-BD53-4A9BF518A6D4}"/>
              </a:ext>
            </a:extLst>
          </p:cNvPr>
          <p:cNvSpPr>
            <a:spLocks noGrp="1" noRot="1" noChangeAspect="1" noChangeArrowheads="1" noTextEdit="1"/>
          </p:cNvSpPr>
          <p:nvPr>
            <p:ph type="sldImg"/>
          </p:nvPr>
        </p:nvSpPr>
        <p:spPr>
          <a:solidFill>
            <a:srgbClr val="FFFFFF"/>
          </a:solidFill>
          <a:ln/>
        </p:spPr>
      </p:sp>
      <p:sp>
        <p:nvSpPr>
          <p:cNvPr id="6148" name="Rectangle 3">
            <a:extLst>
              <a:ext uri="{FF2B5EF4-FFF2-40B4-BE49-F238E27FC236}">
                <a16:creationId xmlns:a16="http://schemas.microsoft.com/office/drawing/2014/main" id="{E05EBF77-8C09-40A8-8B6A-704C44C839A7}"/>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dirty="0">
              <a:latin typeface="Lucida Sans" panose="020B0602030504020204" pitchFamily="34" charset="0"/>
            </a:endParaRPr>
          </a:p>
        </p:txBody>
      </p:sp>
    </p:spTree>
    <p:extLst>
      <p:ext uri="{BB962C8B-B14F-4D97-AF65-F5344CB8AC3E}">
        <p14:creationId xmlns:p14="http://schemas.microsoft.com/office/powerpoint/2010/main" val="2763443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8DC5804-B508-48BC-ADF5-CD27ABA3CBC7}"/>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E1065B01-A9A6-4034-AB9D-8B4B7CF3F494}" type="slidenum">
              <a:rPr lang="en-US" altLang="en-US"/>
              <a:pPr/>
              <a:t>120</a:t>
            </a:fld>
            <a:endParaRPr lang="en-US" altLang="en-US"/>
          </a:p>
        </p:txBody>
      </p:sp>
      <p:sp>
        <p:nvSpPr>
          <p:cNvPr id="29699" name="Rectangle 2">
            <a:extLst>
              <a:ext uri="{FF2B5EF4-FFF2-40B4-BE49-F238E27FC236}">
                <a16:creationId xmlns:a16="http://schemas.microsoft.com/office/drawing/2014/main" id="{0C64748D-7B8C-4322-B41C-99A51BED8E39}"/>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FFAAC575-1909-4561-B5A5-854E7E3A71B2}"/>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96560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A748158-C301-4A3D-84EE-8F04C9DB1C42}"/>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764F6218-43FA-48C3-9686-A3ADB9AFDF04}" type="slidenum">
              <a:rPr lang="en-US" altLang="en-US"/>
              <a:pPr/>
              <a:t>121</a:t>
            </a:fld>
            <a:endParaRPr lang="en-US" altLang="en-US"/>
          </a:p>
        </p:txBody>
      </p:sp>
      <p:sp>
        <p:nvSpPr>
          <p:cNvPr id="31747" name="Rectangle 2">
            <a:extLst>
              <a:ext uri="{FF2B5EF4-FFF2-40B4-BE49-F238E27FC236}">
                <a16:creationId xmlns:a16="http://schemas.microsoft.com/office/drawing/2014/main" id="{C5AEB3FE-3D8C-4A32-9C4B-0CF9939A2520}"/>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id="{2BEB210A-1632-44C4-8D79-2A530D08EBD4}"/>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42099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109B27-75A1-43B9-B39A-A5D4FE484B9E}" type="slidenum">
              <a:rPr lang="en-IN" smtClean="0"/>
              <a:pPr fontAlgn="base">
                <a:spcBef>
                  <a:spcPct val="0"/>
                </a:spcBef>
                <a:spcAft>
                  <a:spcPct val="0"/>
                </a:spcAft>
                <a:defRPr/>
              </a:pPr>
              <a:t>42</a:t>
            </a:fld>
            <a:endParaRPr lang="en-IN"/>
          </a:p>
        </p:txBody>
      </p:sp>
    </p:spTree>
    <p:extLst>
      <p:ext uri="{BB962C8B-B14F-4D97-AF65-F5344CB8AC3E}">
        <p14:creationId xmlns:p14="http://schemas.microsoft.com/office/powerpoint/2010/main" val="2638762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A0684A7-A7F5-4136-944C-830528E0810E}"/>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C289E22B-7919-4213-9220-99D9B7D1E177}" type="slidenum">
              <a:rPr lang="en-US" altLang="en-US"/>
              <a:pPr/>
              <a:t>122</a:t>
            </a:fld>
            <a:endParaRPr lang="en-US" altLang="en-US"/>
          </a:p>
        </p:txBody>
      </p:sp>
      <p:sp>
        <p:nvSpPr>
          <p:cNvPr id="33795" name="Rectangle 2">
            <a:extLst>
              <a:ext uri="{FF2B5EF4-FFF2-40B4-BE49-F238E27FC236}">
                <a16:creationId xmlns:a16="http://schemas.microsoft.com/office/drawing/2014/main" id="{550CA212-A7D1-47B4-867C-ADCB16129317}"/>
              </a:ext>
            </a:extLst>
          </p:cNvPr>
          <p:cNvSpPr>
            <a:spLocks noGrp="1" noRot="1" noChangeAspect="1" noChangeArrowheads="1" noTextEdit="1"/>
          </p:cNvSpPr>
          <p:nvPr>
            <p:ph type="sldImg"/>
          </p:nvPr>
        </p:nvSpPr>
        <p:spPr>
          <a:solidFill>
            <a:srgbClr val="FFFFFF"/>
          </a:solidFill>
          <a:ln/>
        </p:spPr>
      </p:sp>
      <p:sp>
        <p:nvSpPr>
          <p:cNvPr id="33796" name="Rectangle 3">
            <a:extLst>
              <a:ext uri="{FF2B5EF4-FFF2-40B4-BE49-F238E27FC236}">
                <a16:creationId xmlns:a16="http://schemas.microsoft.com/office/drawing/2014/main" id="{B0040B01-3BB8-4295-BDF4-E08F7D43FEFD}"/>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236437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50382CA-E221-4C15-B97B-7A0226998B33}"/>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E0E04803-829F-47FC-A72B-A7A31DB73BE7}" type="slidenum">
              <a:rPr lang="en-US" altLang="en-US"/>
              <a:pPr/>
              <a:t>123</a:t>
            </a:fld>
            <a:endParaRPr lang="en-US" altLang="en-US"/>
          </a:p>
        </p:txBody>
      </p:sp>
      <p:sp>
        <p:nvSpPr>
          <p:cNvPr id="35843" name="Rectangle 2">
            <a:extLst>
              <a:ext uri="{FF2B5EF4-FFF2-40B4-BE49-F238E27FC236}">
                <a16:creationId xmlns:a16="http://schemas.microsoft.com/office/drawing/2014/main" id="{693D921C-2713-4A07-AC51-EF8FE23020BC}"/>
              </a:ext>
            </a:extLst>
          </p:cNvPr>
          <p:cNvSpPr>
            <a:spLocks noGrp="1" noRot="1" noChangeAspect="1" noChangeArrowheads="1" noTextEdit="1"/>
          </p:cNvSpPr>
          <p:nvPr>
            <p:ph type="sldImg"/>
          </p:nvPr>
        </p:nvSpPr>
        <p:spPr>
          <a:solidFill>
            <a:srgbClr val="FFFFFF"/>
          </a:solidFill>
          <a:ln/>
        </p:spPr>
      </p:sp>
      <p:sp>
        <p:nvSpPr>
          <p:cNvPr id="35844" name="Rectangle 3">
            <a:extLst>
              <a:ext uri="{FF2B5EF4-FFF2-40B4-BE49-F238E27FC236}">
                <a16:creationId xmlns:a16="http://schemas.microsoft.com/office/drawing/2014/main" id="{29CAE5CC-B93A-4B6F-85D6-762D155C8DDC}"/>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4065599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8093696-C8AE-4FF9-94B1-4A3D514BE1F6}"/>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625B1F41-5DF5-475A-8FD2-8040FAF36DD6}" type="slidenum">
              <a:rPr lang="en-US" altLang="en-US"/>
              <a:pPr/>
              <a:t>124</a:t>
            </a:fld>
            <a:endParaRPr lang="en-US" altLang="en-US"/>
          </a:p>
        </p:txBody>
      </p:sp>
      <p:sp>
        <p:nvSpPr>
          <p:cNvPr id="37891" name="Rectangle 2">
            <a:extLst>
              <a:ext uri="{FF2B5EF4-FFF2-40B4-BE49-F238E27FC236}">
                <a16:creationId xmlns:a16="http://schemas.microsoft.com/office/drawing/2014/main" id="{492AFBC6-0C50-4F09-B5D8-7662BD5F4B52}"/>
              </a:ext>
            </a:extLst>
          </p:cNvPr>
          <p:cNvSpPr>
            <a:spLocks noGrp="1" noRot="1" noChangeAspect="1" noChangeArrowheads="1" noTextEdit="1"/>
          </p:cNvSpPr>
          <p:nvPr>
            <p:ph type="sldImg"/>
          </p:nvPr>
        </p:nvSpPr>
        <p:spPr>
          <a:solidFill>
            <a:srgbClr val="FFFFFF"/>
          </a:solidFill>
          <a:ln/>
        </p:spPr>
      </p:sp>
      <p:sp>
        <p:nvSpPr>
          <p:cNvPr id="37892" name="Rectangle 3">
            <a:extLst>
              <a:ext uri="{FF2B5EF4-FFF2-40B4-BE49-F238E27FC236}">
                <a16:creationId xmlns:a16="http://schemas.microsoft.com/office/drawing/2014/main" id="{66B53E36-CDED-40A3-B12C-1458C223A7A6}"/>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738220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FE28804-E869-40C5-B38A-9A2CFEF785DD}"/>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968885A1-F1B2-49D1-BB06-33396159A39F}" type="slidenum">
              <a:rPr lang="en-US" altLang="en-US"/>
              <a:pPr/>
              <a:t>125</a:t>
            </a:fld>
            <a:endParaRPr lang="en-US" altLang="en-US"/>
          </a:p>
        </p:txBody>
      </p:sp>
      <p:sp>
        <p:nvSpPr>
          <p:cNvPr id="39939" name="Rectangle 2">
            <a:extLst>
              <a:ext uri="{FF2B5EF4-FFF2-40B4-BE49-F238E27FC236}">
                <a16:creationId xmlns:a16="http://schemas.microsoft.com/office/drawing/2014/main" id="{D340B83A-86F4-4A57-9924-3AE63226CF43}"/>
              </a:ext>
            </a:extLst>
          </p:cNvPr>
          <p:cNvSpPr>
            <a:spLocks noGrp="1" noRot="1" noChangeAspect="1"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id="{15730307-A8E5-4C4A-83AF-A5C72F64A419}"/>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827973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B51FBBC-567D-498D-A660-CC0AAA0D6424}"/>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D61C0BC2-CC4E-4E95-AFC8-03777F8647CA}" type="slidenum">
              <a:rPr lang="en-US" altLang="en-US"/>
              <a:pPr/>
              <a:t>126</a:t>
            </a:fld>
            <a:endParaRPr lang="en-US" altLang="en-US"/>
          </a:p>
        </p:txBody>
      </p:sp>
      <p:sp>
        <p:nvSpPr>
          <p:cNvPr id="41987" name="Rectangle 2">
            <a:extLst>
              <a:ext uri="{FF2B5EF4-FFF2-40B4-BE49-F238E27FC236}">
                <a16:creationId xmlns:a16="http://schemas.microsoft.com/office/drawing/2014/main" id="{D356559C-06C1-4BC0-B4EB-7F9DE5E7AACD}"/>
              </a:ext>
            </a:extLst>
          </p:cNvPr>
          <p:cNvSpPr>
            <a:spLocks noGrp="1" noRot="1" noChangeAspect="1" noChangeArrowheads="1" noTextEdit="1"/>
          </p:cNvSpPr>
          <p:nvPr>
            <p:ph type="sldImg"/>
          </p:nvPr>
        </p:nvSpPr>
        <p:spPr>
          <a:solidFill>
            <a:srgbClr val="FFFFFF"/>
          </a:solidFill>
          <a:ln/>
        </p:spPr>
      </p:sp>
      <p:sp>
        <p:nvSpPr>
          <p:cNvPr id="41988" name="Rectangle 3">
            <a:extLst>
              <a:ext uri="{FF2B5EF4-FFF2-40B4-BE49-F238E27FC236}">
                <a16:creationId xmlns:a16="http://schemas.microsoft.com/office/drawing/2014/main" id="{4DC2AD67-F5AE-4538-89D3-7A124EC273C9}"/>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866292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E70D25F-F355-4744-B25D-E381C8AECAF5}"/>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66C2651-0BCA-4F43-ABB0-76E0206DEA23}" type="slidenum">
              <a:rPr lang="en-US" altLang="en-US"/>
              <a:pPr/>
              <a:t>127</a:t>
            </a:fld>
            <a:endParaRPr lang="en-US" altLang="en-US"/>
          </a:p>
        </p:txBody>
      </p:sp>
      <p:sp>
        <p:nvSpPr>
          <p:cNvPr id="44035" name="Rectangle 2">
            <a:extLst>
              <a:ext uri="{FF2B5EF4-FFF2-40B4-BE49-F238E27FC236}">
                <a16:creationId xmlns:a16="http://schemas.microsoft.com/office/drawing/2014/main" id="{82572DED-2CF4-440E-8764-E5EB53231038}"/>
              </a:ext>
            </a:extLst>
          </p:cNvPr>
          <p:cNvSpPr>
            <a:spLocks noGrp="1" noRot="1" noChangeAspect="1" noChangeArrowheads="1" noTextEdit="1"/>
          </p:cNvSpPr>
          <p:nvPr>
            <p:ph type="sldImg"/>
          </p:nvPr>
        </p:nvSpPr>
        <p:spPr>
          <a:solidFill>
            <a:srgbClr val="FFFFFF"/>
          </a:solidFill>
          <a:ln/>
        </p:spPr>
      </p:sp>
      <p:sp>
        <p:nvSpPr>
          <p:cNvPr id="44036" name="Rectangle 3">
            <a:extLst>
              <a:ext uri="{FF2B5EF4-FFF2-40B4-BE49-F238E27FC236}">
                <a16:creationId xmlns:a16="http://schemas.microsoft.com/office/drawing/2014/main" id="{E6B1D057-89BA-49A4-98D0-A248B4969DBD}"/>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797867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19310A3-9811-4664-9B7A-70550864609A}"/>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C3D008BB-9729-4F56-8F2B-E7FD43BCB4D3}" type="slidenum">
              <a:rPr lang="en-US" altLang="en-US"/>
              <a:pPr/>
              <a:t>128</a:t>
            </a:fld>
            <a:endParaRPr lang="en-US" altLang="en-US"/>
          </a:p>
        </p:txBody>
      </p:sp>
      <p:sp>
        <p:nvSpPr>
          <p:cNvPr id="46083" name="Rectangle 2">
            <a:extLst>
              <a:ext uri="{FF2B5EF4-FFF2-40B4-BE49-F238E27FC236}">
                <a16:creationId xmlns:a16="http://schemas.microsoft.com/office/drawing/2014/main" id="{A682012E-1504-4D39-BC5E-527E2FE8DC33}"/>
              </a:ext>
            </a:extLst>
          </p:cNvPr>
          <p:cNvSpPr>
            <a:spLocks noGrp="1" noRot="1" noChangeAspect="1" noChangeArrowheads="1" noTextEdit="1"/>
          </p:cNvSpPr>
          <p:nvPr>
            <p:ph type="sldImg"/>
          </p:nvPr>
        </p:nvSpPr>
        <p:spPr>
          <a:solidFill>
            <a:srgbClr val="FFFFFF"/>
          </a:solidFill>
          <a:ln/>
        </p:spPr>
      </p:sp>
      <p:sp>
        <p:nvSpPr>
          <p:cNvPr id="46084" name="Rectangle 3">
            <a:extLst>
              <a:ext uri="{FF2B5EF4-FFF2-40B4-BE49-F238E27FC236}">
                <a16:creationId xmlns:a16="http://schemas.microsoft.com/office/drawing/2014/main" id="{39F4DCDC-E05C-433A-92B1-5E3F5308535C}"/>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110254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91BE234A-D587-430E-B453-D8DF962F0D6B}"/>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952CD86D-A444-44D5-82BD-69C14310FF74}" type="slidenum">
              <a:rPr lang="en-US" altLang="en-US"/>
              <a:pPr/>
              <a:t>129</a:t>
            </a:fld>
            <a:endParaRPr lang="en-US" altLang="en-US"/>
          </a:p>
        </p:txBody>
      </p:sp>
      <p:sp>
        <p:nvSpPr>
          <p:cNvPr id="48131" name="Rectangle 2">
            <a:extLst>
              <a:ext uri="{FF2B5EF4-FFF2-40B4-BE49-F238E27FC236}">
                <a16:creationId xmlns:a16="http://schemas.microsoft.com/office/drawing/2014/main" id="{8C7783FD-749C-4A8E-918F-2EC5A7F74C03}"/>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id="{8D856A4E-EBA9-4F80-95C3-C5D330550698}"/>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257662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F6BAFD5-2857-4B43-87AC-FF7AA4F64A98}"/>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7E181171-9F4A-4CDD-A379-BED833D42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65913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351860E-1BDF-47D3-AB93-A078F9490448}"/>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1836716A-3824-457B-8874-BE27E2CC8A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80295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6456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99694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01616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15283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1762DA-A32D-4F79-8A3B-33C4898B15E9}" type="datetime1">
              <a:rPr lang="en-US" smtClean="0"/>
              <a:t>10-Nov-24</a:t>
            </a:fld>
            <a:endParaRPr lang="en-US"/>
          </a:p>
        </p:txBody>
      </p:sp>
      <p:sp>
        <p:nvSpPr>
          <p:cNvPr id="5" name="Footer Placeholder 4"/>
          <p:cNvSpPr>
            <a:spLocks noGrp="1"/>
          </p:cNvSpPr>
          <p:nvPr>
            <p:ph type="ftr" sz="quarter" idx="11"/>
          </p:nvPr>
        </p:nvSpPr>
        <p:spPr/>
        <p:txBody>
          <a:bodyPr/>
          <a:lstStyle/>
          <a:p>
            <a:r>
              <a:rPr lang="it-IT"/>
              <a:t>Manali Gupta               DAA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20298F-3F89-4EF9-BFEB-1D093E8B1979}" type="datetime1">
              <a:rPr lang="en-US" smtClean="0"/>
              <a:t>10-Nov-24</a:t>
            </a:fld>
            <a:endParaRPr lang="en-US"/>
          </a:p>
        </p:txBody>
      </p:sp>
      <p:sp>
        <p:nvSpPr>
          <p:cNvPr id="5" name="Footer Placeholder 4"/>
          <p:cNvSpPr>
            <a:spLocks noGrp="1"/>
          </p:cNvSpPr>
          <p:nvPr>
            <p:ph type="ftr" sz="quarter" idx="11"/>
          </p:nvPr>
        </p:nvSpPr>
        <p:spPr/>
        <p:txBody>
          <a:bodyPr/>
          <a:lstStyle/>
          <a:p>
            <a:r>
              <a:rPr lang="it-IT"/>
              <a:t>Manali Gupta               DAA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BF50E-30BB-42B5-B62E-D48BACF9B8B8}" type="datetime1">
              <a:rPr lang="en-US" smtClean="0"/>
              <a:t>10-Nov-24</a:t>
            </a:fld>
            <a:endParaRPr lang="en-US"/>
          </a:p>
        </p:txBody>
      </p:sp>
      <p:sp>
        <p:nvSpPr>
          <p:cNvPr id="5" name="Footer Placeholder 4"/>
          <p:cNvSpPr>
            <a:spLocks noGrp="1"/>
          </p:cNvSpPr>
          <p:nvPr>
            <p:ph type="ftr" sz="quarter" idx="11"/>
          </p:nvPr>
        </p:nvSpPr>
        <p:spPr/>
        <p:txBody>
          <a:bodyPr/>
          <a:lstStyle/>
          <a:p>
            <a:r>
              <a:rPr lang="it-IT"/>
              <a:t>Manali Gupta               DAA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86300" y="19050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86300" y="40005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762000" y="6391275"/>
            <a:ext cx="2057400" cy="457200"/>
          </a:xfrm>
        </p:spPr>
        <p:txBody>
          <a:bodyPr/>
          <a:lstStyle>
            <a:lvl1pPr>
              <a:defRPr/>
            </a:lvl1pPr>
          </a:lstStyle>
          <a:p>
            <a:pPr>
              <a:defRPr/>
            </a:pPr>
            <a:fld id="{FB82B9FB-E5BD-458F-9287-F39D38711974}" type="datetime1">
              <a:rPr lang="en-US" smtClean="0"/>
              <a:t>10-Nov-24</a:t>
            </a:fld>
            <a:endParaRPr lang="en-US"/>
          </a:p>
        </p:txBody>
      </p:sp>
      <p:sp>
        <p:nvSpPr>
          <p:cNvPr id="7" name="Footer Placeholder 6"/>
          <p:cNvSpPr>
            <a:spLocks noGrp="1"/>
          </p:cNvSpPr>
          <p:nvPr>
            <p:ph type="ftr" sz="quarter" idx="11"/>
          </p:nvPr>
        </p:nvSpPr>
        <p:spPr>
          <a:xfrm>
            <a:off x="3352800" y="6403975"/>
            <a:ext cx="2895600" cy="457200"/>
          </a:xfrm>
        </p:spPr>
        <p:txBody>
          <a:bodyPr/>
          <a:lstStyle>
            <a:lvl1pPr>
              <a:defRPr/>
            </a:lvl1pPr>
          </a:lstStyle>
          <a:p>
            <a:pPr>
              <a:defRPr/>
            </a:pPr>
            <a:r>
              <a:rPr lang="it-IT"/>
              <a:t>Manali Gupta               DAA                Unit II</a:t>
            </a:r>
            <a:endParaRPr lang="en-US"/>
          </a:p>
        </p:txBody>
      </p:sp>
      <p:sp>
        <p:nvSpPr>
          <p:cNvPr id="8" name="Slide Number Placeholder 7"/>
          <p:cNvSpPr>
            <a:spLocks noGrp="1"/>
          </p:cNvSpPr>
          <p:nvPr>
            <p:ph type="sldNum" sz="quarter" idx="12"/>
          </p:nvPr>
        </p:nvSpPr>
        <p:spPr>
          <a:xfrm>
            <a:off x="6858000" y="6400800"/>
            <a:ext cx="1600200" cy="457200"/>
          </a:xfrm>
        </p:spPr>
        <p:txBody>
          <a:bodyPr/>
          <a:lstStyle>
            <a:lvl1pPr>
              <a:defRPr/>
            </a:lvl1pPr>
          </a:lstStyle>
          <a:p>
            <a:pPr>
              <a:defRPr/>
            </a:pPr>
            <a:fld id="{5679FF85-5E49-458B-8305-3F6E020E0FD3}" type="slidenum">
              <a:rPr lang="he-IL"/>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762000" y="6391275"/>
            <a:ext cx="2057400" cy="457200"/>
          </a:xfrm>
        </p:spPr>
        <p:txBody>
          <a:bodyPr/>
          <a:lstStyle>
            <a:lvl1pPr>
              <a:defRPr/>
            </a:lvl1pPr>
          </a:lstStyle>
          <a:p>
            <a:pPr>
              <a:defRPr/>
            </a:pPr>
            <a:fld id="{073A1920-ED2E-4D46-90B7-2F309940CA0F}" type="datetime1">
              <a:rPr lang="en-US" smtClean="0"/>
              <a:t>10-Nov-24</a:t>
            </a:fld>
            <a:endParaRPr lang="en-US"/>
          </a:p>
        </p:txBody>
      </p:sp>
      <p:sp>
        <p:nvSpPr>
          <p:cNvPr id="6" name="Footer Placeholder 5"/>
          <p:cNvSpPr>
            <a:spLocks noGrp="1"/>
          </p:cNvSpPr>
          <p:nvPr>
            <p:ph type="ftr" sz="quarter" idx="11"/>
          </p:nvPr>
        </p:nvSpPr>
        <p:spPr>
          <a:xfrm>
            <a:off x="3352800" y="6403975"/>
            <a:ext cx="2895600" cy="457200"/>
          </a:xfrm>
        </p:spPr>
        <p:txBody>
          <a:bodyPr/>
          <a:lstStyle>
            <a:lvl1pPr>
              <a:defRPr/>
            </a:lvl1pPr>
          </a:lstStyle>
          <a:p>
            <a:pPr>
              <a:defRPr/>
            </a:pPr>
            <a:r>
              <a:rPr lang="it-IT"/>
              <a:t>Manali Gupta               DAA                Unit II</a:t>
            </a:r>
            <a:endParaRPr lang="en-US"/>
          </a:p>
        </p:txBody>
      </p:sp>
      <p:sp>
        <p:nvSpPr>
          <p:cNvPr id="7" name="Slide Number Placeholder 6"/>
          <p:cNvSpPr>
            <a:spLocks noGrp="1"/>
          </p:cNvSpPr>
          <p:nvPr>
            <p:ph type="sldNum" sz="quarter" idx="12"/>
          </p:nvPr>
        </p:nvSpPr>
        <p:spPr>
          <a:xfrm>
            <a:off x="6858000" y="6400800"/>
            <a:ext cx="1600200" cy="457200"/>
          </a:xfrm>
        </p:spPr>
        <p:txBody>
          <a:bodyPr/>
          <a:lstStyle>
            <a:lvl1pPr>
              <a:defRPr/>
            </a:lvl1pPr>
          </a:lstStyle>
          <a:p>
            <a:pPr>
              <a:defRPr/>
            </a:pPr>
            <a:fld id="{B6EA5422-36DB-4ECF-9459-22C295763AA1}"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51CA5-C61F-423E-9873-ECE2D782932E}" type="datetime1">
              <a:rPr lang="en-US" smtClean="0"/>
              <a:t>10-Nov-24</a:t>
            </a:fld>
            <a:endParaRPr lang="en-US"/>
          </a:p>
        </p:txBody>
      </p:sp>
      <p:sp>
        <p:nvSpPr>
          <p:cNvPr id="5" name="Footer Placeholder 4"/>
          <p:cNvSpPr>
            <a:spLocks noGrp="1"/>
          </p:cNvSpPr>
          <p:nvPr>
            <p:ph type="ftr" sz="quarter" idx="11"/>
          </p:nvPr>
        </p:nvSpPr>
        <p:spPr/>
        <p:txBody>
          <a:bodyPr/>
          <a:lstStyle/>
          <a:p>
            <a:r>
              <a:rPr lang="it-IT"/>
              <a:t>Manali Gupta               DAA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80454-F843-4EE9-B864-BEBB32086B91}" type="datetime1">
              <a:rPr lang="en-US" smtClean="0"/>
              <a:t>10-Nov-24</a:t>
            </a:fld>
            <a:endParaRPr lang="en-US"/>
          </a:p>
        </p:txBody>
      </p:sp>
      <p:sp>
        <p:nvSpPr>
          <p:cNvPr id="5" name="Footer Placeholder 4"/>
          <p:cNvSpPr>
            <a:spLocks noGrp="1"/>
          </p:cNvSpPr>
          <p:nvPr>
            <p:ph type="ftr" sz="quarter" idx="11"/>
          </p:nvPr>
        </p:nvSpPr>
        <p:spPr/>
        <p:txBody>
          <a:bodyPr/>
          <a:lstStyle/>
          <a:p>
            <a:r>
              <a:rPr lang="it-IT"/>
              <a:t>Manali Gupta               DAA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062C92-26D4-4C79-89CE-0C7469B980E4}" type="datetime1">
              <a:rPr lang="en-US" smtClean="0"/>
              <a:t>10-Nov-24</a:t>
            </a:fld>
            <a:endParaRPr lang="en-US"/>
          </a:p>
        </p:txBody>
      </p:sp>
      <p:sp>
        <p:nvSpPr>
          <p:cNvPr id="6" name="Footer Placeholder 5"/>
          <p:cNvSpPr>
            <a:spLocks noGrp="1"/>
          </p:cNvSpPr>
          <p:nvPr>
            <p:ph type="ftr" sz="quarter" idx="11"/>
          </p:nvPr>
        </p:nvSpPr>
        <p:spPr/>
        <p:txBody>
          <a:bodyPr/>
          <a:lstStyle/>
          <a:p>
            <a:r>
              <a:rPr lang="it-IT"/>
              <a:t>Manali Gupta               DAA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0D5FDE-3945-4AFE-8DE9-4CD957791870}" type="datetime1">
              <a:rPr lang="en-US" smtClean="0"/>
              <a:t>10-Nov-24</a:t>
            </a:fld>
            <a:endParaRPr lang="en-US"/>
          </a:p>
        </p:txBody>
      </p:sp>
      <p:sp>
        <p:nvSpPr>
          <p:cNvPr id="8" name="Footer Placeholder 7"/>
          <p:cNvSpPr>
            <a:spLocks noGrp="1"/>
          </p:cNvSpPr>
          <p:nvPr>
            <p:ph type="ftr" sz="quarter" idx="11"/>
          </p:nvPr>
        </p:nvSpPr>
        <p:spPr/>
        <p:txBody>
          <a:bodyPr/>
          <a:lstStyle/>
          <a:p>
            <a:r>
              <a:rPr lang="it-IT"/>
              <a:t>Manali Gupta               DAA                Unit II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A3482A-D240-4131-818D-331D37055177}" type="datetime1">
              <a:rPr lang="en-US" smtClean="0"/>
              <a:t>10-Nov-24</a:t>
            </a:fld>
            <a:endParaRPr lang="en-US"/>
          </a:p>
        </p:txBody>
      </p:sp>
      <p:sp>
        <p:nvSpPr>
          <p:cNvPr id="4" name="Footer Placeholder 3"/>
          <p:cNvSpPr>
            <a:spLocks noGrp="1"/>
          </p:cNvSpPr>
          <p:nvPr>
            <p:ph type="ftr" sz="quarter" idx="11"/>
          </p:nvPr>
        </p:nvSpPr>
        <p:spPr/>
        <p:txBody>
          <a:bodyPr/>
          <a:lstStyle/>
          <a:p>
            <a:r>
              <a:rPr lang="it-IT"/>
              <a:t>Manali Gupta               DAA                Unit II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7682A-29B7-43BD-B30D-9D17D1D47ABE}" type="datetime1">
              <a:rPr lang="en-US" smtClean="0"/>
              <a:t>10-Nov-24</a:t>
            </a:fld>
            <a:endParaRPr lang="en-US"/>
          </a:p>
        </p:txBody>
      </p:sp>
      <p:sp>
        <p:nvSpPr>
          <p:cNvPr id="3" name="Footer Placeholder 2"/>
          <p:cNvSpPr>
            <a:spLocks noGrp="1"/>
          </p:cNvSpPr>
          <p:nvPr>
            <p:ph type="ftr" sz="quarter" idx="11"/>
          </p:nvPr>
        </p:nvSpPr>
        <p:spPr/>
        <p:txBody>
          <a:bodyPr/>
          <a:lstStyle/>
          <a:p>
            <a:r>
              <a:rPr lang="it-IT"/>
              <a:t>Manali Gupta               DAA                Unit 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19C25-1A42-4462-9908-C6D430877198}" type="datetime1">
              <a:rPr lang="en-US" smtClean="0"/>
              <a:t>10-Nov-24</a:t>
            </a:fld>
            <a:endParaRPr lang="en-US"/>
          </a:p>
        </p:txBody>
      </p:sp>
      <p:sp>
        <p:nvSpPr>
          <p:cNvPr id="6" name="Footer Placeholder 5"/>
          <p:cNvSpPr>
            <a:spLocks noGrp="1"/>
          </p:cNvSpPr>
          <p:nvPr>
            <p:ph type="ftr" sz="quarter" idx="11"/>
          </p:nvPr>
        </p:nvSpPr>
        <p:spPr/>
        <p:txBody>
          <a:bodyPr/>
          <a:lstStyle/>
          <a:p>
            <a:r>
              <a:rPr lang="it-IT"/>
              <a:t>Manali Gupta               DAA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25393-5F29-4242-AE5F-D7B12E1B8729}" type="datetime1">
              <a:rPr lang="en-US" smtClean="0"/>
              <a:t>10-Nov-24</a:t>
            </a:fld>
            <a:endParaRPr lang="en-US"/>
          </a:p>
        </p:txBody>
      </p:sp>
      <p:sp>
        <p:nvSpPr>
          <p:cNvPr id="6" name="Footer Placeholder 5"/>
          <p:cNvSpPr>
            <a:spLocks noGrp="1"/>
          </p:cNvSpPr>
          <p:nvPr>
            <p:ph type="ftr" sz="quarter" idx="11"/>
          </p:nvPr>
        </p:nvSpPr>
        <p:spPr/>
        <p:txBody>
          <a:bodyPr/>
          <a:lstStyle/>
          <a:p>
            <a:r>
              <a:rPr lang="it-IT"/>
              <a:t>Manali Gupta               DAA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BB8BB-9FD4-40A3-83B9-64D03D2A3928}" type="datetime1">
              <a:rPr lang="en-US" smtClean="0"/>
              <a:t>10-Nov-24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Manali Gupta               DAA                Unit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n.wikipedia.org/wiki/Trie"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hyperlink" Target="https://www.youtube.com/watch?v=2WNQSgoQx-M" TargetMode="External"/><Relationship Id="rId3" Type="http://schemas.openxmlformats.org/officeDocument/2006/relationships/hyperlink" Target="https://encrypted-vtbn2.gstatic.com/video?q=tbn:ANd9GcQE-7aKy6n8mzlWvUrja3-jij9Z7xJLNvazDhF1--P0D1gBLkPj" TargetMode="External"/><Relationship Id="rId7" Type="http://schemas.openxmlformats.org/officeDocument/2006/relationships/hyperlink" Target="https://www.youtube.com/watch?v=7dAdqJH1WDg" TargetMode="External"/><Relationship Id="rId2" Type="http://schemas.openxmlformats.org/officeDocument/2006/relationships/hyperlink" Target="https://www.youtube.com/watch?v=CuNHn-1ipbY" TargetMode="External"/><Relationship Id="rId1" Type="http://schemas.openxmlformats.org/officeDocument/2006/relationships/slideLayout" Target="../slideLayouts/slideLayout2.xml"/><Relationship Id="rId6" Type="http://schemas.openxmlformats.org/officeDocument/2006/relationships/hyperlink" Target="https://www.youtube.com/watch?v=w5cvkTXY0vQ" TargetMode="External"/><Relationship Id="rId11" Type="http://schemas.openxmlformats.org/officeDocument/2006/relationships/image" Target="../media/image7.png"/><Relationship Id="rId5" Type="http://schemas.openxmlformats.org/officeDocument/2006/relationships/hyperlink" Target="https://www.youtube.com/watch?v=qA02XWRTBdw" TargetMode="External"/><Relationship Id="rId10" Type="http://schemas.openxmlformats.org/officeDocument/2006/relationships/hyperlink" Target="https://www.youtube.com/watch?v=GUML34YFCZs" TargetMode="External"/><Relationship Id="rId4" Type="http://schemas.openxmlformats.org/officeDocument/2006/relationships/hyperlink" Target="https://www.youtube.com/watch?v=3RQtq7PDHog" TargetMode="External"/><Relationship Id="rId9" Type="http://schemas.openxmlformats.org/officeDocument/2006/relationships/hyperlink" Target="https://www.youtube.com/watch?v=iIiGWLP3qYE" TargetMode="External"/></Relationships>
</file>

<file path=ppt/slides/_rels/slide1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eeksforgeeks.org/avl-tree-set-1-insertio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199"/>
            <a:ext cx="7772400" cy="1071545"/>
          </a:xfrm>
        </p:spPr>
        <p:style>
          <a:lnRef idx="1">
            <a:schemeClr val="accent5"/>
          </a:lnRef>
          <a:fillRef idx="2">
            <a:schemeClr val="accent5"/>
          </a:fillRef>
          <a:effectRef idx="1">
            <a:schemeClr val="accent5"/>
          </a:effectRef>
          <a:fontRef idx="minor">
            <a:schemeClr val="dk1"/>
          </a:fontRef>
        </p:style>
        <p:txBody>
          <a:bodyPr>
            <a:noAutofit/>
          </a:bodyPr>
          <a:lstStyle/>
          <a:p>
            <a:r>
              <a:rPr lang="en-US" sz="3300" dirty="0"/>
              <a:t>Noida Institute of Engineering and Technology, Greater Noida</a:t>
            </a:r>
          </a:p>
        </p:txBody>
      </p:sp>
      <p:sp>
        <p:nvSpPr>
          <p:cNvPr id="3" name="Subtitle 2"/>
          <p:cNvSpPr>
            <a:spLocks noGrp="1"/>
          </p:cNvSpPr>
          <p:nvPr>
            <p:ph type="subTitle" idx="1"/>
          </p:nvPr>
        </p:nvSpPr>
        <p:spPr>
          <a:xfrm>
            <a:off x="1600200" y="1214422"/>
            <a:ext cx="6400800" cy="1109677"/>
          </a:xfrm>
        </p:spPr>
        <p:style>
          <a:lnRef idx="2">
            <a:schemeClr val="accent5"/>
          </a:lnRef>
          <a:fillRef idx="1">
            <a:schemeClr val="lt1"/>
          </a:fillRef>
          <a:effectRef idx="0">
            <a:schemeClr val="accent5"/>
          </a:effectRef>
          <a:fontRef idx="minor">
            <a:schemeClr val="dk1"/>
          </a:fontRef>
        </p:style>
        <p:txBody>
          <a:bodyPr>
            <a:normAutofit/>
          </a:bodyPr>
          <a:lstStyle/>
          <a:p>
            <a:pPr>
              <a:defRPr/>
            </a:pPr>
            <a:r>
              <a:rPr lang="en-US" sz="3600" b="1" dirty="0">
                <a:solidFill>
                  <a:schemeClr val="tx1"/>
                </a:solidFill>
              </a:rPr>
              <a:t>Advanced data Structures</a:t>
            </a:r>
          </a:p>
        </p:txBody>
      </p:sp>
      <p:sp>
        <p:nvSpPr>
          <p:cNvPr id="9" name="Date Placeholder 8"/>
          <p:cNvSpPr>
            <a:spLocks noGrp="1"/>
          </p:cNvSpPr>
          <p:nvPr>
            <p:ph type="dt" sz="half" idx="10"/>
          </p:nvPr>
        </p:nvSpPr>
        <p:spPr>
          <a:xfrm>
            <a:off x="381000" y="6492875"/>
            <a:ext cx="2133600" cy="365125"/>
          </a:xfrm>
        </p:spPr>
        <p:txBody>
          <a:bodyPr/>
          <a:lstStyle/>
          <a:p>
            <a:fld id="{56754D0C-A0EE-46D0-9AA1-F96AF6B2F6A9}" type="datetime1">
              <a:rPr lang="en-US" smtClean="0"/>
              <a:t>10-Nov-24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Manali Gupta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r>
              <a:rPr kumimoji="0" lang="en-US" sz="24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Computer Science and Engineering</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Unit:2</a:t>
            </a:r>
          </a:p>
        </p:txBody>
      </p:sp>
      <p:sp>
        <p:nvSpPr>
          <p:cNvPr id="14" name="Subtitle 2"/>
          <p:cNvSpPr txBox="1">
            <a:spLocks/>
          </p:cNvSpPr>
          <p:nvPr/>
        </p:nvSpPr>
        <p:spPr>
          <a:xfrm>
            <a:off x="152400" y="377190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Design &amp; Analysis of Algorithms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dirty="0">
                <a:ln>
                  <a:noFill/>
                </a:ln>
                <a:solidFill>
                  <a:schemeClr val="tx1"/>
                </a:solidFill>
                <a:effectLst/>
                <a:uLnTx/>
                <a:uFillTx/>
                <a:latin typeface="+mn-lt"/>
                <a:ea typeface="+mn-ea"/>
                <a:cs typeface="+mn-cs"/>
              </a:rPr>
              <a:t>ACSBS0301</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(Ex: B Tech V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a:extLst>
              <a:ext uri="{FF2B5EF4-FFF2-40B4-BE49-F238E27FC236}">
                <a16:creationId xmlns:a16="http://schemas.microsoft.com/office/drawing/2014/main" id="{5E30FC5B-51DD-194C-A355-C5AAF1518174}"/>
              </a:ext>
            </a:extLst>
          </p:cNvPr>
          <p:cNvPicPr>
            <a:picLocks noChangeAspect="1"/>
          </p:cNvPicPr>
          <p:nvPr/>
        </p:nvPicPr>
        <p:blipFill>
          <a:blip r:embed="rId4"/>
          <a:stretch>
            <a:fillRect/>
          </a:stretch>
        </p:blipFill>
        <p:spPr>
          <a:xfrm>
            <a:off x="6558467" y="2616200"/>
            <a:ext cx="1295400" cy="1244600"/>
          </a:xfrm>
          <a:prstGeom prst="rect">
            <a:avLst/>
          </a:prstGeom>
        </p:spPr>
      </p:pic>
      <p:pic>
        <p:nvPicPr>
          <p:cNvPr id="8" name="Picture 7">
            <a:extLst>
              <a:ext uri="{FF2B5EF4-FFF2-40B4-BE49-F238E27FC236}">
                <a16:creationId xmlns:a16="http://schemas.microsoft.com/office/drawing/2014/main" id="{4533086F-C218-7A4C-95A5-DD66AE3A76D1}"/>
              </a:ext>
            </a:extLst>
          </p:cNvPr>
          <p:cNvPicPr>
            <a:picLocks noChangeAspect="1"/>
          </p:cNvPicPr>
          <p:nvPr/>
        </p:nvPicPr>
        <p:blipFill>
          <a:blip r:embed="rId5"/>
          <a:stretch>
            <a:fillRect/>
          </a:stretch>
        </p:blipFill>
        <p:spPr>
          <a:xfrm>
            <a:off x="-1" y="1"/>
            <a:ext cx="1600201" cy="1109678"/>
          </a:xfrm>
          <a:prstGeom prst="rect">
            <a:avLst/>
          </a:prstGeom>
        </p:spPr>
      </p:pic>
      <p:sp>
        <p:nvSpPr>
          <p:cNvPr id="13" name="Footer Placeholder 12">
            <a:extLst>
              <a:ext uri="{FF2B5EF4-FFF2-40B4-BE49-F238E27FC236}">
                <a16:creationId xmlns:a16="http://schemas.microsoft.com/office/drawing/2014/main" id="{087F47B9-8161-3046-94F6-8EB74B4DA8AB}"/>
              </a:ext>
            </a:extLst>
          </p:cNvPr>
          <p:cNvSpPr>
            <a:spLocks noGrp="1"/>
          </p:cNvSpPr>
          <p:nvPr>
            <p:ph type="ftr" sz="quarter" idx="11"/>
          </p:nvPr>
        </p:nvSpPr>
        <p:spPr>
          <a:xfrm>
            <a:off x="3124200" y="6356350"/>
            <a:ext cx="3429000" cy="365125"/>
          </a:xfrm>
        </p:spPr>
        <p:txBody>
          <a:bodyPr/>
          <a:lstStyle/>
          <a:p>
            <a:r>
              <a:rPr lang="it-IT" dirty="0"/>
              <a:t>Manali Gupta               DAA                Unit II</a:t>
            </a:r>
            <a:endParaRPr lang="en-US" dirty="0"/>
          </a:p>
        </p:txBody>
      </p:sp>
    </p:spTree>
    <p:extLst>
      <p:ext uri="{BB962C8B-B14F-4D97-AF65-F5344CB8AC3E}">
        <p14:creationId xmlns:p14="http://schemas.microsoft.com/office/powerpoint/2010/main" val="99793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A3AE06-9B6A-4D38-849F-A2F23B271DAA}"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2053378286"/>
              </p:ext>
            </p:extLst>
          </p:nvPr>
        </p:nvGraphicFramePr>
        <p:xfrm>
          <a:off x="304800" y="1219200"/>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336454987"/>
                    </a:ext>
                  </a:extLst>
                </a:gridCol>
                <a:gridCol w="5761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solidFill>
                          <a:effectLst/>
                        </a:rPr>
                        <a:t>ACSE0501.1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ACSE0501.2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ACSE0501.3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ACSE0501.4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ACSE0501.5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extLst>
      <p:ext uri="{BB962C8B-B14F-4D97-AF65-F5344CB8AC3E}">
        <p14:creationId xmlns:p14="http://schemas.microsoft.com/office/powerpoint/2010/main" val="38815963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100</a:t>
            </a:fld>
            <a:endParaRPr lang="en-US" altLang="en-US" sz="1400"/>
          </a:p>
        </p:txBody>
      </p:sp>
      <p:sp>
        <p:nvSpPr>
          <p:cNvPr id="51203" name="AutoShape 2">
            <a:extLst>
              <a:ext uri="{FF2B5EF4-FFF2-40B4-BE49-F238E27FC236}">
                <a16:creationId xmlns:a16="http://schemas.microsoft.com/office/drawing/2014/main" id="{52775876-693B-40E8-AD36-81C7C075DEF5}"/>
              </a:ext>
            </a:extLst>
          </p:cNvPr>
          <p:cNvSpPr>
            <a:spLocks noChangeArrowheads="1"/>
          </p:cNvSpPr>
          <p:nvPr/>
        </p:nvSpPr>
        <p:spPr bwMode="auto">
          <a:xfrm>
            <a:off x="7969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04" name="Line 3">
            <a:extLst>
              <a:ext uri="{FF2B5EF4-FFF2-40B4-BE49-F238E27FC236}">
                <a16:creationId xmlns:a16="http://schemas.microsoft.com/office/drawing/2014/main" id="{55208CF9-FAC4-42ED-8003-E06AD7EEAD46}"/>
              </a:ext>
            </a:extLst>
          </p:cNvPr>
          <p:cNvSpPr>
            <a:spLocks noChangeShapeType="1"/>
          </p:cNvSpPr>
          <p:nvPr/>
        </p:nvSpPr>
        <p:spPr bwMode="auto">
          <a:xfrm>
            <a:off x="457200" y="2282825"/>
            <a:ext cx="476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5" name="Line 4">
            <a:extLst>
              <a:ext uri="{FF2B5EF4-FFF2-40B4-BE49-F238E27FC236}">
                <a16:creationId xmlns:a16="http://schemas.microsoft.com/office/drawing/2014/main" id="{08193632-328A-4725-AA22-0F5FCCE1CA25}"/>
              </a:ext>
            </a:extLst>
          </p:cNvPr>
          <p:cNvSpPr>
            <a:spLocks noChangeShapeType="1"/>
          </p:cNvSpPr>
          <p:nvPr/>
        </p:nvSpPr>
        <p:spPr bwMode="auto">
          <a:xfrm>
            <a:off x="1408113"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6" name="Line 5">
            <a:extLst>
              <a:ext uri="{FF2B5EF4-FFF2-40B4-BE49-F238E27FC236}">
                <a16:creationId xmlns:a16="http://schemas.microsoft.com/office/drawing/2014/main" id="{DEE32D95-9A80-4A4A-B0AA-D46852B3C128}"/>
              </a:ext>
            </a:extLst>
          </p:cNvPr>
          <p:cNvSpPr>
            <a:spLocks noChangeShapeType="1"/>
          </p:cNvSpPr>
          <p:nvPr/>
        </p:nvSpPr>
        <p:spPr bwMode="auto">
          <a:xfrm>
            <a:off x="26749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7" name="Line 6">
            <a:extLst>
              <a:ext uri="{FF2B5EF4-FFF2-40B4-BE49-F238E27FC236}">
                <a16:creationId xmlns:a16="http://schemas.microsoft.com/office/drawing/2014/main" id="{1724CC18-05DD-4FDB-B3C3-ECC4C7711E26}"/>
              </a:ext>
            </a:extLst>
          </p:cNvPr>
          <p:cNvSpPr>
            <a:spLocks noChangeShapeType="1"/>
          </p:cNvSpPr>
          <p:nvPr/>
        </p:nvSpPr>
        <p:spPr bwMode="auto">
          <a:xfrm>
            <a:off x="41227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8" name="Line 7">
            <a:extLst>
              <a:ext uri="{FF2B5EF4-FFF2-40B4-BE49-F238E27FC236}">
                <a16:creationId xmlns:a16="http://schemas.microsoft.com/office/drawing/2014/main" id="{21E8F8C1-E1C9-4E32-BA60-138FCCEACB2F}"/>
              </a:ext>
            </a:extLst>
          </p:cNvPr>
          <p:cNvSpPr>
            <a:spLocks noChangeShapeType="1"/>
          </p:cNvSpPr>
          <p:nvPr/>
        </p:nvSpPr>
        <p:spPr bwMode="auto">
          <a:xfrm>
            <a:off x="5546725" y="2282825"/>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9" name="Line 8">
            <a:extLst>
              <a:ext uri="{FF2B5EF4-FFF2-40B4-BE49-F238E27FC236}">
                <a16:creationId xmlns:a16="http://schemas.microsoft.com/office/drawing/2014/main" id="{38130E9E-50D2-4D0A-8BCD-74269A190C03}"/>
              </a:ext>
            </a:extLst>
          </p:cNvPr>
          <p:cNvSpPr>
            <a:spLocks noChangeShapeType="1"/>
          </p:cNvSpPr>
          <p:nvPr/>
        </p:nvSpPr>
        <p:spPr bwMode="auto">
          <a:xfrm>
            <a:off x="6837363" y="2282825"/>
            <a:ext cx="108585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10" name="Line 9">
            <a:extLst>
              <a:ext uri="{FF2B5EF4-FFF2-40B4-BE49-F238E27FC236}">
                <a16:creationId xmlns:a16="http://schemas.microsoft.com/office/drawing/2014/main" id="{D184AA51-1896-4727-BD4D-E6A7E291BC69}"/>
              </a:ext>
            </a:extLst>
          </p:cNvPr>
          <p:cNvSpPr>
            <a:spLocks noChangeShapeType="1"/>
          </p:cNvSpPr>
          <p:nvPr/>
        </p:nvSpPr>
        <p:spPr bwMode="auto">
          <a:xfrm>
            <a:off x="457200" y="3648075"/>
            <a:ext cx="4762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1" name="Line 10">
            <a:extLst>
              <a:ext uri="{FF2B5EF4-FFF2-40B4-BE49-F238E27FC236}">
                <a16:creationId xmlns:a16="http://schemas.microsoft.com/office/drawing/2014/main" id="{46119EC2-9995-4941-9EA5-67092113074A}"/>
              </a:ext>
            </a:extLst>
          </p:cNvPr>
          <p:cNvSpPr>
            <a:spLocks noChangeShapeType="1"/>
          </p:cNvSpPr>
          <p:nvPr/>
        </p:nvSpPr>
        <p:spPr bwMode="auto">
          <a:xfrm>
            <a:off x="1457325" y="3648075"/>
            <a:ext cx="223996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2" name="Text Box 11">
            <a:extLst>
              <a:ext uri="{FF2B5EF4-FFF2-40B4-BE49-F238E27FC236}">
                <a16:creationId xmlns:a16="http://schemas.microsoft.com/office/drawing/2014/main" id="{7A22BDB6-16EA-4B0B-9726-A125221CBE32}"/>
              </a:ext>
            </a:extLst>
          </p:cNvPr>
          <p:cNvSpPr txBox="1">
            <a:spLocks noChangeArrowheads="1"/>
          </p:cNvSpPr>
          <p:nvPr/>
        </p:nvSpPr>
        <p:spPr bwMode="auto">
          <a:xfrm>
            <a:off x="857250" y="1600200"/>
            <a:ext cx="6338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a:latin typeface="Times New Roman" panose="02020603050405020304" pitchFamily="18" charset="0"/>
                <a:cs typeface="Times New Roman" panose="02020603050405020304" pitchFamily="18" charset="0"/>
              </a:rPr>
              <a:t>prev</a:t>
            </a:r>
            <a:r>
              <a:rPr lang="tr-TR" altLang="en-US" sz="1800" i="1" dirty="0">
                <a:latin typeface="Times New Roman" panose="02020603050405020304" pitchFamily="18" charset="0"/>
                <a:cs typeface="Times New Roman" panose="02020603050405020304" pitchFamily="18" charset="0"/>
              </a:rPr>
              <a:t>-x               x                  </a:t>
            </a:r>
            <a:r>
              <a:rPr lang="tr-TR" altLang="en-US" sz="1800" dirty="0">
                <a:latin typeface="Times New Roman" panose="02020603050405020304" pitchFamily="18" charset="0"/>
                <a:cs typeface="Times New Roman" panose="02020603050405020304" pitchFamily="18" charset="0"/>
              </a:rPr>
              <a:t>next</a:t>
            </a:r>
            <a:r>
              <a:rPr lang="tr-TR" altLang="en-US" sz="1800" i="1" dirty="0">
                <a:latin typeface="Times New Roman" panose="02020603050405020304" pitchFamily="18" charset="0"/>
                <a:cs typeface="Times New Roman" panose="02020603050405020304" pitchFamily="18" charset="0"/>
              </a:rPr>
              <a:t>-x          </a:t>
            </a:r>
            <a:r>
              <a:rPr lang="tr-TR" altLang="en-US" sz="1800" dirty="0">
                <a:latin typeface="Times New Roman" panose="02020603050405020304" pitchFamily="18" charset="0"/>
                <a:cs typeface="Times New Roman" panose="02020603050405020304" pitchFamily="18" charset="0"/>
              </a:rPr>
              <a:t>sibling [next</a:t>
            </a:r>
            <a:r>
              <a:rPr lang="tr-TR" altLang="en-US" sz="1800" i="1" dirty="0">
                <a:latin typeface="Times New Roman" panose="02020603050405020304" pitchFamily="18" charset="0"/>
                <a:cs typeface="Times New Roman" panose="02020603050405020304" pitchFamily="18" charset="0"/>
              </a:rPr>
              <a:t>-x</a:t>
            </a:r>
            <a:r>
              <a:rPr lang="tr-TR" altLang="en-US" sz="1800" dirty="0">
                <a:latin typeface="Times New Roman" panose="02020603050405020304" pitchFamily="18" charset="0"/>
                <a:cs typeface="Times New Roman" panose="02020603050405020304" pitchFamily="18" charset="0"/>
              </a:rPr>
              <a:t>] </a:t>
            </a:r>
            <a:r>
              <a:rPr lang="tr-TR" altLang="en-US" sz="1800" i="1" dirty="0">
                <a:latin typeface="Times New Roman" panose="02020603050405020304" pitchFamily="18" charset="0"/>
                <a:cs typeface="Times New Roman" panose="02020603050405020304" pitchFamily="18" charset="0"/>
              </a:rPr>
              <a:t> </a:t>
            </a:r>
          </a:p>
        </p:txBody>
      </p:sp>
      <p:sp>
        <p:nvSpPr>
          <p:cNvPr id="51213" name="Rectangle 12">
            <a:extLst>
              <a:ext uri="{FF2B5EF4-FFF2-40B4-BE49-F238E27FC236}">
                <a16:creationId xmlns:a16="http://schemas.microsoft.com/office/drawing/2014/main" id="{550D6D5A-D951-49CE-904A-CC0CA498CD39}"/>
              </a:ext>
            </a:extLst>
          </p:cNvPr>
          <p:cNvSpPr>
            <a:spLocks noChangeArrowheads="1"/>
          </p:cNvSpPr>
          <p:nvPr/>
        </p:nvSpPr>
        <p:spPr bwMode="auto">
          <a:xfrm>
            <a:off x="865188" y="313531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cs typeface="Times New Roman" panose="02020603050405020304" pitchFamily="18" charset="0"/>
              </a:rPr>
              <a:t>prev</a:t>
            </a:r>
            <a:r>
              <a:rPr lang="tr-TR" altLang="en-US" sz="1800" i="1">
                <a:latin typeface="Times New Roman" panose="02020603050405020304" pitchFamily="18" charset="0"/>
                <a:cs typeface="Times New Roman" panose="02020603050405020304" pitchFamily="18" charset="0"/>
              </a:rPr>
              <a:t>-x                                         x                     </a:t>
            </a:r>
            <a:r>
              <a:rPr lang="tr-TR" altLang="en-US" sz="1800">
                <a:latin typeface="Times New Roman" panose="02020603050405020304" pitchFamily="18" charset="0"/>
                <a:cs typeface="Times New Roman" panose="02020603050405020304" pitchFamily="18" charset="0"/>
              </a:rPr>
              <a:t>next</a:t>
            </a:r>
            <a:r>
              <a:rPr lang="tr-TR" altLang="en-US" sz="1800" i="1">
                <a:latin typeface="Times New Roman" panose="02020603050405020304" pitchFamily="18" charset="0"/>
                <a:cs typeface="Times New Roman" panose="02020603050405020304" pitchFamily="18" charset="0"/>
              </a:rPr>
              <a:t>-x</a:t>
            </a:r>
          </a:p>
        </p:txBody>
      </p:sp>
      <p:sp>
        <p:nvSpPr>
          <p:cNvPr id="51214" name="Text Box 13">
            <a:extLst>
              <a:ext uri="{FF2B5EF4-FFF2-40B4-BE49-F238E27FC236}">
                <a16:creationId xmlns:a16="http://schemas.microsoft.com/office/drawing/2014/main" id="{F2BC48E8-9504-4765-AE3F-7DEE44F81915}"/>
              </a:ext>
            </a:extLst>
          </p:cNvPr>
          <p:cNvSpPr txBox="1">
            <a:spLocks noChangeArrowheads="1"/>
          </p:cNvSpPr>
          <p:nvPr/>
        </p:nvSpPr>
        <p:spPr bwMode="auto">
          <a:xfrm>
            <a:off x="2222500" y="2852738"/>
            <a:ext cx="5414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i="1"/>
              <a:t>B</a:t>
            </a:r>
            <a:r>
              <a:rPr lang="tr-TR" altLang="en-US" sz="1800" i="1" baseline="-25000"/>
              <a:t>k</a:t>
            </a:r>
            <a:r>
              <a:rPr lang="tr-TR" altLang="en-US" sz="1800" i="1"/>
              <a:t>                     B</a:t>
            </a:r>
            <a:r>
              <a:rPr lang="tr-TR" altLang="en-US" sz="1800" i="1" baseline="-25000"/>
              <a:t>k</a:t>
            </a:r>
            <a:r>
              <a:rPr lang="tr-TR" altLang="en-US" sz="1800" i="1"/>
              <a:t>                     B</a:t>
            </a:r>
            <a:r>
              <a:rPr lang="tr-TR" altLang="en-US" sz="1800" i="1" baseline="-25000"/>
              <a:t>l</a:t>
            </a:r>
            <a:r>
              <a:rPr lang="tr-TR" altLang="en-US" sz="1800" i="1"/>
              <a:t>                   l &gt; k </a:t>
            </a:r>
          </a:p>
        </p:txBody>
      </p:sp>
      <p:sp>
        <p:nvSpPr>
          <p:cNvPr id="51215" name="Line 14">
            <a:extLst>
              <a:ext uri="{FF2B5EF4-FFF2-40B4-BE49-F238E27FC236}">
                <a16:creationId xmlns:a16="http://schemas.microsoft.com/office/drawing/2014/main" id="{75B335E1-FBC3-415C-9591-0C2BB07F4611}"/>
              </a:ext>
            </a:extLst>
          </p:cNvPr>
          <p:cNvSpPr>
            <a:spLocks noChangeShapeType="1"/>
          </p:cNvSpPr>
          <p:nvPr/>
        </p:nvSpPr>
        <p:spPr bwMode="auto">
          <a:xfrm flipV="1">
            <a:off x="2900363" y="3714750"/>
            <a:ext cx="814387"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6" name="Line 15">
            <a:extLst>
              <a:ext uri="{FF2B5EF4-FFF2-40B4-BE49-F238E27FC236}">
                <a16:creationId xmlns:a16="http://schemas.microsoft.com/office/drawing/2014/main" id="{9EFE621D-05FC-4182-8DBB-192699B67896}"/>
              </a:ext>
            </a:extLst>
          </p:cNvPr>
          <p:cNvSpPr>
            <a:spLocks noChangeShapeType="1"/>
          </p:cNvSpPr>
          <p:nvPr/>
        </p:nvSpPr>
        <p:spPr bwMode="auto">
          <a:xfrm>
            <a:off x="6294438" y="3648075"/>
            <a:ext cx="611187" cy="1588"/>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17" name="Text Box 17">
            <a:extLst>
              <a:ext uri="{FF2B5EF4-FFF2-40B4-BE49-F238E27FC236}">
                <a16:creationId xmlns:a16="http://schemas.microsoft.com/office/drawing/2014/main" id="{1E75FB8A-17EE-4FC9-8BCC-AC3B474D98CA}"/>
              </a:ext>
            </a:extLst>
          </p:cNvPr>
          <p:cNvSpPr txBox="1">
            <a:spLocks noChangeArrowheads="1"/>
          </p:cNvSpPr>
          <p:nvPr/>
        </p:nvSpPr>
        <p:spPr bwMode="auto">
          <a:xfrm>
            <a:off x="7226300" y="3378200"/>
            <a:ext cx="1104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400">
                <a:latin typeface="Times New Roman" panose="02020603050405020304" pitchFamily="18" charset="0"/>
              </a:rPr>
              <a:t>CASE 3</a:t>
            </a:r>
          </a:p>
        </p:txBody>
      </p:sp>
      <p:sp>
        <p:nvSpPr>
          <p:cNvPr id="51218" name="Text Box 18">
            <a:extLst>
              <a:ext uri="{FF2B5EF4-FFF2-40B4-BE49-F238E27FC236}">
                <a16:creationId xmlns:a16="http://schemas.microsoft.com/office/drawing/2014/main" id="{1F2EA119-8312-4366-9BAA-15D3BAF5A3CF}"/>
              </a:ext>
            </a:extLst>
          </p:cNvPr>
          <p:cNvSpPr txBox="1">
            <a:spLocks noChangeArrowheads="1"/>
          </p:cNvSpPr>
          <p:nvPr/>
        </p:nvSpPr>
        <p:spPr bwMode="auto">
          <a:xfrm>
            <a:off x="6769100" y="3776663"/>
            <a:ext cx="207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key [</a:t>
            </a:r>
            <a:r>
              <a:rPr lang="tr-TR" altLang="en-US" sz="1800" i="1">
                <a:latin typeface="Times New Roman" panose="02020603050405020304" pitchFamily="18" charset="0"/>
              </a:rPr>
              <a:t>b</a:t>
            </a:r>
            <a:r>
              <a:rPr lang="tr-TR" altLang="en-US" sz="1800">
                <a:latin typeface="Times New Roman" panose="02020603050405020304" pitchFamily="18" charset="0"/>
              </a:rPr>
              <a:t>]  </a:t>
            </a:r>
            <a:r>
              <a:rPr lang="tr-TR" altLang="en-US" sz="1800">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rPr>
              <a:t>  key [</a:t>
            </a:r>
            <a:r>
              <a:rPr lang="tr-TR" altLang="en-US" sz="1800" i="1">
                <a:latin typeface="Times New Roman" panose="02020603050405020304" pitchFamily="18" charset="0"/>
              </a:rPr>
              <a:t>c</a:t>
            </a:r>
            <a:r>
              <a:rPr lang="tr-TR" altLang="en-US" sz="1800">
                <a:latin typeface="Times New Roman" panose="02020603050405020304" pitchFamily="18" charset="0"/>
              </a:rPr>
              <a:t>] </a:t>
            </a:r>
          </a:p>
        </p:txBody>
      </p:sp>
      <p:sp>
        <p:nvSpPr>
          <p:cNvPr id="51219" name="Line 21">
            <a:extLst>
              <a:ext uri="{FF2B5EF4-FFF2-40B4-BE49-F238E27FC236}">
                <a16:creationId xmlns:a16="http://schemas.microsoft.com/office/drawing/2014/main" id="{EFB34786-50B8-4BC5-A9FB-E5844A34B9CD}"/>
              </a:ext>
            </a:extLst>
          </p:cNvPr>
          <p:cNvSpPr>
            <a:spLocks noChangeShapeType="1"/>
          </p:cNvSpPr>
          <p:nvPr/>
        </p:nvSpPr>
        <p:spPr bwMode="auto">
          <a:xfrm>
            <a:off x="5681663" y="5183188"/>
            <a:ext cx="542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0" name="Line 22">
            <a:extLst>
              <a:ext uri="{FF2B5EF4-FFF2-40B4-BE49-F238E27FC236}">
                <a16:creationId xmlns:a16="http://schemas.microsoft.com/office/drawing/2014/main" id="{91F1BAB8-41A6-4501-A299-3910333EED82}"/>
              </a:ext>
            </a:extLst>
          </p:cNvPr>
          <p:cNvSpPr>
            <a:spLocks noChangeShapeType="1"/>
          </p:cNvSpPr>
          <p:nvPr/>
        </p:nvSpPr>
        <p:spPr bwMode="auto">
          <a:xfrm>
            <a:off x="6429375" y="5183188"/>
            <a:ext cx="611188" cy="158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21" name="Text Box 23">
            <a:extLst>
              <a:ext uri="{FF2B5EF4-FFF2-40B4-BE49-F238E27FC236}">
                <a16:creationId xmlns:a16="http://schemas.microsoft.com/office/drawing/2014/main" id="{E2D62DA3-62FE-4811-94B2-05816762B06E}"/>
              </a:ext>
            </a:extLst>
          </p:cNvPr>
          <p:cNvSpPr txBox="1">
            <a:spLocks noChangeArrowheads="1"/>
          </p:cNvSpPr>
          <p:nvPr/>
        </p:nvSpPr>
        <p:spPr bwMode="auto">
          <a:xfrm>
            <a:off x="7361238" y="4913313"/>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400">
                <a:latin typeface="Times New Roman" panose="02020603050405020304" pitchFamily="18" charset="0"/>
              </a:rPr>
              <a:t>CASE 4</a:t>
            </a:r>
          </a:p>
        </p:txBody>
      </p:sp>
      <p:sp>
        <p:nvSpPr>
          <p:cNvPr id="51222" name="Rectangle 26">
            <a:extLst>
              <a:ext uri="{FF2B5EF4-FFF2-40B4-BE49-F238E27FC236}">
                <a16:creationId xmlns:a16="http://schemas.microsoft.com/office/drawing/2014/main" id="{7AAE92F1-2964-491A-86C8-DC05656AEFB3}"/>
              </a:ext>
            </a:extLst>
          </p:cNvPr>
          <p:cNvSpPr>
            <a:spLocks noChangeArrowheads="1"/>
          </p:cNvSpPr>
          <p:nvPr/>
        </p:nvSpPr>
        <p:spPr bwMode="auto">
          <a:xfrm rot="21536088" flipH="1">
            <a:off x="6831013" y="5349875"/>
            <a:ext cx="1927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key [</a:t>
            </a:r>
            <a:r>
              <a:rPr lang="tr-TR" altLang="en-US" sz="1800" i="1">
                <a:latin typeface="Times New Roman" panose="02020603050405020304" pitchFamily="18" charset="0"/>
              </a:rPr>
              <a:t>c</a:t>
            </a:r>
            <a:r>
              <a:rPr lang="tr-TR" altLang="en-US" sz="1800">
                <a:latin typeface="Times New Roman" panose="02020603050405020304" pitchFamily="18" charset="0"/>
              </a:rPr>
              <a:t>]  </a:t>
            </a:r>
            <a:r>
              <a:rPr lang="tr-TR" altLang="en-US" sz="1800">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rPr>
              <a:t> key [</a:t>
            </a:r>
            <a:r>
              <a:rPr lang="tr-TR" altLang="en-US" sz="1800" i="1">
                <a:latin typeface="Times New Roman" panose="02020603050405020304" pitchFamily="18" charset="0"/>
              </a:rPr>
              <a:t>b</a:t>
            </a:r>
            <a:r>
              <a:rPr lang="tr-TR" altLang="en-US" sz="1800">
                <a:latin typeface="Times New Roman" panose="02020603050405020304" pitchFamily="18" charset="0"/>
              </a:rPr>
              <a:t>] </a:t>
            </a:r>
          </a:p>
        </p:txBody>
      </p:sp>
      <p:sp>
        <p:nvSpPr>
          <p:cNvPr id="51223" name="Rectangle 27">
            <a:extLst>
              <a:ext uri="{FF2B5EF4-FFF2-40B4-BE49-F238E27FC236}">
                <a16:creationId xmlns:a16="http://schemas.microsoft.com/office/drawing/2014/main" id="{96EF1DCE-3BDB-45B2-8D78-203711677663}"/>
              </a:ext>
            </a:extLst>
          </p:cNvPr>
          <p:cNvSpPr>
            <a:spLocks noChangeArrowheads="1"/>
          </p:cNvSpPr>
          <p:nvPr/>
        </p:nvSpPr>
        <p:spPr bwMode="auto">
          <a:xfrm>
            <a:off x="865188" y="461486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cs typeface="Times New Roman" panose="02020603050405020304" pitchFamily="18" charset="0"/>
              </a:rPr>
              <a:t>prev</a:t>
            </a:r>
            <a:r>
              <a:rPr lang="tr-TR" altLang="en-US" sz="1800" i="1">
                <a:latin typeface="Times New Roman" panose="02020603050405020304" pitchFamily="18" charset="0"/>
                <a:cs typeface="Times New Roman" panose="02020603050405020304" pitchFamily="18" charset="0"/>
              </a:rPr>
              <a:t>-x                                           x                </a:t>
            </a:r>
            <a:r>
              <a:rPr lang="en-US" altLang="en-US" sz="1800" i="1">
                <a:latin typeface="Times New Roman" panose="02020603050405020304" pitchFamily="18" charset="0"/>
                <a:cs typeface="Times New Roman" panose="02020603050405020304" pitchFamily="18" charset="0"/>
              </a:rPr>
              <a:t>  </a:t>
            </a:r>
            <a:r>
              <a:rPr lang="tr-TR" altLang="en-US" sz="1800" i="1">
                <a:latin typeface="Times New Roman" panose="02020603050405020304" pitchFamily="18" charset="0"/>
                <a:cs typeface="Times New Roman" panose="02020603050405020304" pitchFamily="18" charset="0"/>
              </a:rPr>
              <a:t> </a:t>
            </a:r>
            <a:r>
              <a:rPr lang="tr-TR" altLang="en-US" sz="1800">
                <a:latin typeface="Times New Roman" panose="02020603050405020304" pitchFamily="18" charset="0"/>
                <a:cs typeface="Times New Roman" panose="02020603050405020304" pitchFamily="18" charset="0"/>
              </a:rPr>
              <a:t>next</a:t>
            </a:r>
            <a:r>
              <a:rPr lang="tr-TR" altLang="en-US" sz="1800" i="1">
                <a:latin typeface="Times New Roman" panose="02020603050405020304" pitchFamily="18" charset="0"/>
                <a:cs typeface="Times New Roman" panose="02020603050405020304" pitchFamily="18" charset="0"/>
              </a:rPr>
              <a:t>-x</a:t>
            </a:r>
          </a:p>
        </p:txBody>
      </p:sp>
      <p:sp>
        <p:nvSpPr>
          <p:cNvPr id="51224" name="Oval 28">
            <a:extLst>
              <a:ext uri="{FF2B5EF4-FFF2-40B4-BE49-F238E27FC236}">
                <a16:creationId xmlns:a16="http://schemas.microsoft.com/office/drawing/2014/main" id="{DF81B0C6-1FCB-4FA7-8825-B83C29DBE6A9}"/>
              </a:ext>
            </a:extLst>
          </p:cNvPr>
          <p:cNvSpPr>
            <a:spLocks noChangeArrowheads="1"/>
          </p:cNvSpPr>
          <p:nvPr/>
        </p:nvSpPr>
        <p:spPr bwMode="auto">
          <a:xfrm>
            <a:off x="1000125"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25" name="AutoShape 29">
            <a:extLst>
              <a:ext uri="{FF2B5EF4-FFF2-40B4-BE49-F238E27FC236}">
                <a16:creationId xmlns:a16="http://schemas.microsoft.com/office/drawing/2014/main" id="{AB452775-64FF-49FE-9541-F9AB25F04134}"/>
              </a:ext>
            </a:extLst>
          </p:cNvPr>
          <p:cNvSpPr>
            <a:spLocks noChangeArrowheads="1"/>
          </p:cNvSpPr>
          <p:nvPr/>
        </p:nvSpPr>
        <p:spPr bwMode="auto">
          <a:xfrm>
            <a:off x="2085975" y="2225675"/>
            <a:ext cx="725488"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26" name="Oval 30">
            <a:extLst>
              <a:ext uri="{FF2B5EF4-FFF2-40B4-BE49-F238E27FC236}">
                <a16:creationId xmlns:a16="http://schemas.microsoft.com/office/drawing/2014/main" id="{27C33641-95A3-40F3-A6B3-F60F404AE6B6}"/>
              </a:ext>
            </a:extLst>
          </p:cNvPr>
          <p:cNvSpPr>
            <a:spLocks noChangeArrowheads="1"/>
          </p:cNvSpPr>
          <p:nvPr/>
        </p:nvSpPr>
        <p:spPr bwMode="auto">
          <a:xfrm>
            <a:off x="2290763"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27" name="AutoShape 31">
            <a:extLst>
              <a:ext uri="{FF2B5EF4-FFF2-40B4-BE49-F238E27FC236}">
                <a16:creationId xmlns:a16="http://schemas.microsoft.com/office/drawing/2014/main" id="{90F79701-D4BF-4B06-B84B-D9526E658890}"/>
              </a:ext>
            </a:extLst>
          </p:cNvPr>
          <p:cNvSpPr>
            <a:spLocks noChangeArrowheads="1"/>
          </p:cNvSpPr>
          <p:nvPr/>
        </p:nvSpPr>
        <p:spPr bwMode="auto">
          <a:xfrm>
            <a:off x="3443288"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28" name="Oval 32">
            <a:extLst>
              <a:ext uri="{FF2B5EF4-FFF2-40B4-BE49-F238E27FC236}">
                <a16:creationId xmlns:a16="http://schemas.microsoft.com/office/drawing/2014/main" id="{69F8FCDB-78DD-4171-963D-0426DBFBF1B6}"/>
              </a:ext>
            </a:extLst>
          </p:cNvPr>
          <p:cNvSpPr>
            <a:spLocks noChangeArrowheads="1"/>
          </p:cNvSpPr>
          <p:nvPr/>
        </p:nvSpPr>
        <p:spPr bwMode="auto">
          <a:xfrm>
            <a:off x="3646488"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29" name="AutoShape 33">
            <a:extLst>
              <a:ext uri="{FF2B5EF4-FFF2-40B4-BE49-F238E27FC236}">
                <a16:creationId xmlns:a16="http://schemas.microsoft.com/office/drawing/2014/main" id="{6946434E-16D0-4552-A63B-C1AF9376B0C3}"/>
              </a:ext>
            </a:extLst>
          </p:cNvPr>
          <p:cNvSpPr>
            <a:spLocks noChangeArrowheads="1"/>
          </p:cNvSpPr>
          <p:nvPr/>
        </p:nvSpPr>
        <p:spPr bwMode="auto">
          <a:xfrm>
            <a:off x="49371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0" name="Oval 34">
            <a:extLst>
              <a:ext uri="{FF2B5EF4-FFF2-40B4-BE49-F238E27FC236}">
                <a16:creationId xmlns:a16="http://schemas.microsoft.com/office/drawing/2014/main" id="{9F27771F-812B-4FAC-8BD2-30B7603938AF}"/>
              </a:ext>
            </a:extLst>
          </p:cNvPr>
          <p:cNvSpPr>
            <a:spLocks noChangeArrowheads="1"/>
          </p:cNvSpPr>
          <p:nvPr/>
        </p:nvSpPr>
        <p:spPr bwMode="auto">
          <a:xfrm>
            <a:off x="5140325"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31" name="AutoShape 35">
            <a:extLst>
              <a:ext uri="{FF2B5EF4-FFF2-40B4-BE49-F238E27FC236}">
                <a16:creationId xmlns:a16="http://schemas.microsoft.com/office/drawing/2014/main" id="{4AF9C52B-0A72-4DC0-B5D8-89D987EFC19D}"/>
              </a:ext>
            </a:extLst>
          </p:cNvPr>
          <p:cNvSpPr>
            <a:spLocks noChangeArrowheads="1"/>
          </p:cNvSpPr>
          <p:nvPr/>
        </p:nvSpPr>
        <p:spPr bwMode="auto">
          <a:xfrm>
            <a:off x="796925"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2" name="Oval 36">
            <a:extLst>
              <a:ext uri="{FF2B5EF4-FFF2-40B4-BE49-F238E27FC236}">
                <a16:creationId xmlns:a16="http://schemas.microsoft.com/office/drawing/2014/main" id="{062CD487-C105-42C6-B558-B768A9E261E7}"/>
              </a:ext>
            </a:extLst>
          </p:cNvPr>
          <p:cNvSpPr>
            <a:spLocks noChangeArrowheads="1"/>
          </p:cNvSpPr>
          <p:nvPr/>
        </p:nvSpPr>
        <p:spPr bwMode="auto">
          <a:xfrm>
            <a:off x="1000125"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33" name="AutoShape 37">
            <a:extLst>
              <a:ext uri="{FF2B5EF4-FFF2-40B4-BE49-F238E27FC236}">
                <a16:creationId xmlns:a16="http://schemas.microsoft.com/office/drawing/2014/main" id="{24E2DE74-4A05-48A1-AF10-8BD519A6974C}"/>
              </a:ext>
            </a:extLst>
          </p:cNvPr>
          <p:cNvSpPr>
            <a:spLocks noChangeArrowheads="1"/>
          </p:cNvSpPr>
          <p:nvPr/>
        </p:nvSpPr>
        <p:spPr bwMode="auto">
          <a:xfrm>
            <a:off x="2359025" y="3989388"/>
            <a:ext cx="723900" cy="5667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4" name="Oval 38">
            <a:extLst>
              <a:ext uri="{FF2B5EF4-FFF2-40B4-BE49-F238E27FC236}">
                <a16:creationId xmlns:a16="http://schemas.microsoft.com/office/drawing/2014/main" id="{6010D594-9940-4F6E-ABBB-1523F14D9BAB}"/>
              </a:ext>
            </a:extLst>
          </p:cNvPr>
          <p:cNvSpPr>
            <a:spLocks noChangeArrowheads="1"/>
          </p:cNvSpPr>
          <p:nvPr/>
        </p:nvSpPr>
        <p:spPr bwMode="auto">
          <a:xfrm>
            <a:off x="2562225" y="3932238"/>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35" name="Line 39">
            <a:extLst>
              <a:ext uri="{FF2B5EF4-FFF2-40B4-BE49-F238E27FC236}">
                <a16:creationId xmlns:a16="http://schemas.microsoft.com/office/drawing/2014/main" id="{2B1C770F-DFBD-424E-BE3F-C41A7F1662E9}"/>
              </a:ext>
            </a:extLst>
          </p:cNvPr>
          <p:cNvSpPr>
            <a:spLocks noChangeShapeType="1"/>
          </p:cNvSpPr>
          <p:nvPr/>
        </p:nvSpPr>
        <p:spPr bwMode="auto">
          <a:xfrm>
            <a:off x="4259263" y="3646488"/>
            <a:ext cx="8826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36" name="AutoShape 40">
            <a:extLst>
              <a:ext uri="{FF2B5EF4-FFF2-40B4-BE49-F238E27FC236}">
                <a16:creationId xmlns:a16="http://schemas.microsoft.com/office/drawing/2014/main" id="{765052AC-1A11-4CB2-A4EA-5CB349D6174D}"/>
              </a:ext>
            </a:extLst>
          </p:cNvPr>
          <p:cNvSpPr>
            <a:spLocks noChangeArrowheads="1"/>
          </p:cNvSpPr>
          <p:nvPr/>
        </p:nvSpPr>
        <p:spPr bwMode="auto">
          <a:xfrm>
            <a:off x="3579813"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7" name="Oval 41">
            <a:extLst>
              <a:ext uri="{FF2B5EF4-FFF2-40B4-BE49-F238E27FC236}">
                <a16:creationId xmlns:a16="http://schemas.microsoft.com/office/drawing/2014/main" id="{D189BA7E-F143-427D-A0CA-A76F7ACF5B7A}"/>
              </a:ext>
            </a:extLst>
          </p:cNvPr>
          <p:cNvSpPr>
            <a:spLocks noChangeArrowheads="1"/>
          </p:cNvSpPr>
          <p:nvPr/>
        </p:nvSpPr>
        <p:spPr bwMode="auto">
          <a:xfrm>
            <a:off x="3783013"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38" name="AutoShape 42">
            <a:extLst>
              <a:ext uri="{FF2B5EF4-FFF2-40B4-BE49-F238E27FC236}">
                <a16:creationId xmlns:a16="http://schemas.microsoft.com/office/drawing/2014/main" id="{1C1A14ED-658D-49C6-AF08-76C8A941A3E7}"/>
              </a:ext>
            </a:extLst>
          </p:cNvPr>
          <p:cNvSpPr>
            <a:spLocks noChangeArrowheads="1"/>
          </p:cNvSpPr>
          <p:nvPr/>
        </p:nvSpPr>
        <p:spPr bwMode="auto">
          <a:xfrm>
            <a:off x="5073650" y="3533775"/>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9" name="Oval 43">
            <a:extLst>
              <a:ext uri="{FF2B5EF4-FFF2-40B4-BE49-F238E27FC236}">
                <a16:creationId xmlns:a16="http://schemas.microsoft.com/office/drawing/2014/main" id="{3C584BD1-E8AF-4C03-9890-6EEDA07EB9FF}"/>
              </a:ext>
            </a:extLst>
          </p:cNvPr>
          <p:cNvSpPr>
            <a:spLocks noChangeArrowheads="1"/>
          </p:cNvSpPr>
          <p:nvPr/>
        </p:nvSpPr>
        <p:spPr bwMode="auto">
          <a:xfrm>
            <a:off x="5276850"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40" name="Line 44">
            <a:extLst>
              <a:ext uri="{FF2B5EF4-FFF2-40B4-BE49-F238E27FC236}">
                <a16:creationId xmlns:a16="http://schemas.microsoft.com/office/drawing/2014/main" id="{39CEA967-0F46-49BD-8342-714E4A80D8D7}"/>
              </a:ext>
            </a:extLst>
          </p:cNvPr>
          <p:cNvSpPr>
            <a:spLocks noChangeShapeType="1"/>
          </p:cNvSpPr>
          <p:nvPr/>
        </p:nvSpPr>
        <p:spPr bwMode="auto">
          <a:xfrm>
            <a:off x="5683250" y="3648075"/>
            <a:ext cx="542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1" name="Line 45">
            <a:extLst>
              <a:ext uri="{FF2B5EF4-FFF2-40B4-BE49-F238E27FC236}">
                <a16:creationId xmlns:a16="http://schemas.microsoft.com/office/drawing/2014/main" id="{A433C515-5487-4E73-8EFD-D85F57D87FCC}"/>
              </a:ext>
            </a:extLst>
          </p:cNvPr>
          <p:cNvSpPr>
            <a:spLocks noChangeShapeType="1"/>
          </p:cNvSpPr>
          <p:nvPr/>
        </p:nvSpPr>
        <p:spPr bwMode="auto">
          <a:xfrm>
            <a:off x="1503363" y="5181600"/>
            <a:ext cx="22415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2" name="Line 46">
            <a:extLst>
              <a:ext uri="{FF2B5EF4-FFF2-40B4-BE49-F238E27FC236}">
                <a16:creationId xmlns:a16="http://schemas.microsoft.com/office/drawing/2014/main" id="{793F19F1-0423-4A4D-A77A-A7FE6466B5F1}"/>
              </a:ext>
            </a:extLst>
          </p:cNvPr>
          <p:cNvSpPr>
            <a:spLocks noChangeShapeType="1"/>
          </p:cNvSpPr>
          <p:nvPr/>
        </p:nvSpPr>
        <p:spPr bwMode="auto">
          <a:xfrm flipV="1">
            <a:off x="2968625" y="5214938"/>
            <a:ext cx="817563" cy="307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3" name="AutoShape 47">
            <a:extLst>
              <a:ext uri="{FF2B5EF4-FFF2-40B4-BE49-F238E27FC236}">
                <a16:creationId xmlns:a16="http://schemas.microsoft.com/office/drawing/2014/main" id="{73CA2494-2D4B-4F9D-93B8-5902FEEC5E1E}"/>
              </a:ext>
            </a:extLst>
          </p:cNvPr>
          <p:cNvSpPr>
            <a:spLocks noChangeArrowheads="1"/>
          </p:cNvSpPr>
          <p:nvPr/>
        </p:nvSpPr>
        <p:spPr bwMode="auto">
          <a:xfrm>
            <a:off x="863600" y="5124450"/>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4" name="Oval 48">
            <a:extLst>
              <a:ext uri="{FF2B5EF4-FFF2-40B4-BE49-F238E27FC236}">
                <a16:creationId xmlns:a16="http://schemas.microsoft.com/office/drawing/2014/main" id="{84115E44-5723-4508-845E-E2CA2C239910}"/>
              </a:ext>
            </a:extLst>
          </p:cNvPr>
          <p:cNvSpPr>
            <a:spLocks noChangeArrowheads="1"/>
          </p:cNvSpPr>
          <p:nvPr/>
        </p:nvSpPr>
        <p:spPr bwMode="auto">
          <a:xfrm>
            <a:off x="1068388"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45" name="AutoShape 49">
            <a:extLst>
              <a:ext uri="{FF2B5EF4-FFF2-40B4-BE49-F238E27FC236}">
                <a16:creationId xmlns:a16="http://schemas.microsoft.com/office/drawing/2014/main" id="{CFB9DA3B-2B94-42EC-BA8F-DC55925314D5}"/>
              </a:ext>
            </a:extLst>
          </p:cNvPr>
          <p:cNvSpPr>
            <a:spLocks noChangeArrowheads="1"/>
          </p:cNvSpPr>
          <p:nvPr/>
        </p:nvSpPr>
        <p:spPr bwMode="auto">
          <a:xfrm>
            <a:off x="2425700" y="5522913"/>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6" name="Oval 50">
            <a:extLst>
              <a:ext uri="{FF2B5EF4-FFF2-40B4-BE49-F238E27FC236}">
                <a16:creationId xmlns:a16="http://schemas.microsoft.com/office/drawing/2014/main" id="{366795D8-0686-4866-BC1D-C6509760F355}"/>
              </a:ext>
            </a:extLst>
          </p:cNvPr>
          <p:cNvSpPr>
            <a:spLocks noChangeArrowheads="1"/>
          </p:cNvSpPr>
          <p:nvPr/>
        </p:nvSpPr>
        <p:spPr bwMode="auto">
          <a:xfrm>
            <a:off x="2630488" y="5467350"/>
            <a:ext cx="338137"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47" name="Line 51">
            <a:extLst>
              <a:ext uri="{FF2B5EF4-FFF2-40B4-BE49-F238E27FC236}">
                <a16:creationId xmlns:a16="http://schemas.microsoft.com/office/drawing/2014/main" id="{47905877-24DC-46EE-AD8F-D83EE41918ED}"/>
              </a:ext>
            </a:extLst>
          </p:cNvPr>
          <p:cNvSpPr>
            <a:spLocks noChangeShapeType="1"/>
          </p:cNvSpPr>
          <p:nvPr/>
        </p:nvSpPr>
        <p:spPr bwMode="auto">
          <a:xfrm>
            <a:off x="4325938" y="5181600"/>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8" name="AutoShape 52">
            <a:extLst>
              <a:ext uri="{FF2B5EF4-FFF2-40B4-BE49-F238E27FC236}">
                <a16:creationId xmlns:a16="http://schemas.microsoft.com/office/drawing/2014/main" id="{26062EC4-35E3-43A5-BB41-516C7F7D24CA}"/>
              </a:ext>
            </a:extLst>
          </p:cNvPr>
          <p:cNvSpPr>
            <a:spLocks noChangeArrowheads="1"/>
          </p:cNvSpPr>
          <p:nvPr/>
        </p:nvSpPr>
        <p:spPr bwMode="auto">
          <a:xfrm>
            <a:off x="3646488" y="5126038"/>
            <a:ext cx="725487"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9" name="Oval 53">
            <a:extLst>
              <a:ext uri="{FF2B5EF4-FFF2-40B4-BE49-F238E27FC236}">
                <a16:creationId xmlns:a16="http://schemas.microsoft.com/office/drawing/2014/main" id="{D96DD4E4-45DC-4E5E-9BAE-1F26DDE0E2EA}"/>
              </a:ext>
            </a:extLst>
          </p:cNvPr>
          <p:cNvSpPr>
            <a:spLocks noChangeArrowheads="1"/>
          </p:cNvSpPr>
          <p:nvPr/>
        </p:nvSpPr>
        <p:spPr bwMode="auto">
          <a:xfrm>
            <a:off x="3851275"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50" name="AutoShape 54">
            <a:extLst>
              <a:ext uri="{FF2B5EF4-FFF2-40B4-BE49-F238E27FC236}">
                <a16:creationId xmlns:a16="http://schemas.microsoft.com/office/drawing/2014/main" id="{1649B3DD-FF29-401C-A30E-72908CD57A46}"/>
              </a:ext>
            </a:extLst>
          </p:cNvPr>
          <p:cNvSpPr>
            <a:spLocks noChangeArrowheads="1"/>
          </p:cNvSpPr>
          <p:nvPr/>
        </p:nvSpPr>
        <p:spPr bwMode="auto">
          <a:xfrm>
            <a:off x="5140325" y="5126038"/>
            <a:ext cx="723900"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51" name="Oval 55">
            <a:extLst>
              <a:ext uri="{FF2B5EF4-FFF2-40B4-BE49-F238E27FC236}">
                <a16:creationId xmlns:a16="http://schemas.microsoft.com/office/drawing/2014/main" id="{D10AFF7C-591C-4607-9B2E-31DB7B8A095D}"/>
              </a:ext>
            </a:extLst>
          </p:cNvPr>
          <p:cNvSpPr>
            <a:spLocks noChangeArrowheads="1"/>
          </p:cNvSpPr>
          <p:nvPr/>
        </p:nvSpPr>
        <p:spPr bwMode="auto">
          <a:xfrm>
            <a:off x="5343525"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53" name="Rectangle 59">
            <a:extLst>
              <a:ext uri="{FF2B5EF4-FFF2-40B4-BE49-F238E27FC236}">
                <a16:creationId xmlns:a16="http://schemas.microsoft.com/office/drawing/2014/main" id="{EC81A634-272E-4821-87F8-BE805BFD2890}"/>
              </a:ext>
            </a:extLst>
          </p:cNvPr>
          <p:cNvSpPr>
            <a:spLocks noGrp="1" noChangeArrowheads="1"/>
          </p:cNvSpPr>
          <p:nvPr>
            <p:ph type="body" idx="1"/>
          </p:nvPr>
        </p:nvSpPr>
        <p:spPr>
          <a:xfrm>
            <a:off x="617538" y="1183690"/>
            <a:ext cx="4114800" cy="533400"/>
          </a:xfrm>
          <a:noFill/>
        </p:spPr>
        <p:txBody>
          <a:bodyPr>
            <a:normAutofit/>
          </a:bodyPr>
          <a:lstStyle/>
          <a:p>
            <a:pPr eaLnBrk="1" hangingPunct="1">
              <a:buFontTx/>
              <a:buNone/>
            </a:pPr>
            <a:r>
              <a:rPr lang="tr-TR" altLang="en-US" sz="2200" dirty="0">
                <a:solidFill>
                  <a:srgbClr val="FF3300"/>
                </a:solidFill>
                <a:latin typeface="+mj-lt"/>
              </a:rPr>
              <a:t>CASE 3 &amp; 4 CONTINUED</a:t>
            </a:r>
          </a:p>
        </p:txBody>
      </p:sp>
      <p:sp>
        <p:nvSpPr>
          <p:cNvPr id="54" name="Title 1">
            <a:extLst>
              <a:ext uri="{FF2B5EF4-FFF2-40B4-BE49-F238E27FC236}">
                <a16:creationId xmlns:a16="http://schemas.microsoft.com/office/drawing/2014/main"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55" name="Picture 2" descr="E:\NIET\Project\xLogo11.png.pagespeed.ic.pydHLuCQEZ.png">
            <a:extLst>
              <a:ext uri="{FF2B5EF4-FFF2-40B4-BE49-F238E27FC236}">
                <a16:creationId xmlns:a16="http://schemas.microsoft.com/office/drawing/2014/main"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id="{E4B175AD-59E3-4501-90FB-2435D2852D98}"/>
              </a:ext>
            </a:extLst>
          </p:cNvPr>
          <p:cNvSpPr>
            <a:spLocks noGrp="1"/>
          </p:cNvSpPr>
          <p:nvPr>
            <p:ph type="dt" sz="half" idx="10"/>
          </p:nvPr>
        </p:nvSpPr>
        <p:spPr/>
        <p:txBody>
          <a:bodyPr/>
          <a:lstStyle/>
          <a:p>
            <a:fld id="{51FFC5EA-93D0-4E56-9935-C9EBDB63D921}" type="datetime1">
              <a:rPr lang="en-US" smtClean="0"/>
              <a:t>10-Nov-24</a:t>
            </a:fld>
            <a:endParaRPr lang="en-US"/>
          </a:p>
        </p:txBody>
      </p:sp>
      <p:sp>
        <p:nvSpPr>
          <p:cNvPr id="3" name="Footer Placeholder 2">
            <a:extLst>
              <a:ext uri="{FF2B5EF4-FFF2-40B4-BE49-F238E27FC236}">
                <a16:creationId xmlns:a16="http://schemas.microsoft.com/office/drawing/2014/main" id="{A37B1117-19B6-4A7F-88D3-45FDBF486FE5}"/>
              </a:ext>
            </a:extLst>
          </p:cNvPr>
          <p:cNvSpPr>
            <a:spLocks noGrp="1"/>
          </p:cNvSpPr>
          <p:nvPr>
            <p:ph type="ftr" sz="quarter" idx="11"/>
          </p:nvPr>
        </p:nvSpPr>
        <p:spPr>
          <a:xfrm>
            <a:off x="3124199" y="6356350"/>
            <a:ext cx="3713163" cy="365125"/>
          </a:xfrm>
        </p:spPr>
        <p:txBody>
          <a:bodyPr/>
          <a:lstStyle/>
          <a:p>
            <a:r>
              <a:rPr lang="it-IT"/>
              <a:t>Manali Gupta               DAA                Unit II</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101</a:t>
            </a:fld>
            <a:endParaRPr lang="en-US" altLang="en-US" sz="1400"/>
          </a:p>
        </p:txBody>
      </p:sp>
      <p:sp>
        <p:nvSpPr>
          <p:cNvPr id="54" name="Title 1">
            <a:extLst>
              <a:ext uri="{FF2B5EF4-FFF2-40B4-BE49-F238E27FC236}">
                <a16:creationId xmlns:a16="http://schemas.microsoft.com/office/drawing/2014/main"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55" name="Picture 2" descr="E:\NIET\Project\xLogo11.png.pagespeed.ic.pydHLuCQEZ.png">
            <a:extLst>
              <a:ext uri="{FF2B5EF4-FFF2-40B4-BE49-F238E27FC236}">
                <a16:creationId xmlns:a16="http://schemas.microsoft.com/office/drawing/2014/main"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4" name="Rectangle 3">
            <a:extLst>
              <a:ext uri="{FF2B5EF4-FFF2-40B4-BE49-F238E27FC236}">
                <a16:creationId xmlns:a16="http://schemas.microsoft.com/office/drawing/2014/main" id="{138876C0-A879-4C26-828A-B38E4187AC9F}"/>
              </a:ext>
            </a:extLst>
          </p:cNvPr>
          <p:cNvSpPr/>
          <p:nvPr/>
        </p:nvSpPr>
        <p:spPr>
          <a:xfrm>
            <a:off x="885487" y="1327870"/>
            <a:ext cx="7373025" cy="5008551"/>
          </a:xfrm>
          <a:prstGeom prst="rect">
            <a:avLst/>
          </a:prstGeom>
        </p:spPr>
        <p:txBody>
          <a:bodyPr wrap="square">
            <a:spAutoFit/>
          </a:bodyPr>
          <a:lstStyle/>
          <a:p>
            <a:pPr algn="just"/>
            <a:r>
              <a:rPr lang="tr-TR" altLang="en-US" sz="2200" dirty="0">
                <a:latin typeface="+mj-lt"/>
              </a:rPr>
              <a:t>The </a:t>
            </a:r>
            <a:r>
              <a:rPr lang="tr-TR" altLang="en-US" sz="2200" dirty="0">
                <a:solidFill>
                  <a:srgbClr val="FF3300"/>
                </a:solidFill>
                <a:latin typeface="+mj-lt"/>
              </a:rPr>
              <a:t>running time </a:t>
            </a:r>
            <a:r>
              <a:rPr lang="tr-TR" altLang="en-US" sz="2200" dirty="0">
                <a:latin typeface="+mj-lt"/>
              </a:rPr>
              <a:t>of </a:t>
            </a:r>
            <a:r>
              <a:rPr lang="tr-TR" altLang="en-US" sz="2200" dirty="0">
                <a:solidFill>
                  <a:srgbClr val="FF3300"/>
                </a:solidFill>
                <a:latin typeface="+mj-lt"/>
              </a:rPr>
              <a:t>binomial-heap-union</a:t>
            </a:r>
            <a:r>
              <a:rPr lang="tr-TR" altLang="en-US" sz="2200" dirty="0">
                <a:latin typeface="+mj-lt"/>
              </a:rPr>
              <a:t>  operation is  </a:t>
            </a:r>
            <a:r>
              <a:rPr lang="tr-TR" altLang="en-US" sz="2200" dirty="0">
                <a:solidFill>
                  <a:srgbClr val="FF3300"/>
                </a:solidFill>
                <a:latin typeface="+mj-lt"/>
              </a:rPr>
              <a:t>O (lg</a:t>
            </a:r>
            <a:r>
              <a:rPr lang="tr-TR" altLang="en-US" sz="2200" i="1" dirty="0">
                <a:solidFill>
                  <a:srgbClr val="FF3300"/>
                </a:solidFill>
                <a:latin typeface="+mj-lt"/>
              </a:rPr>
              <a:t>n</a:t>
            </a:r>
            <a:r>
              <a:rPr lang="tr-TR" altLang="en-US" sz="2200" dirty="0">
                <a:solidFill>
                  <a:srgbClr val="FF3300"/>
                </a:solidFill>
                <a:latin typeface="+mj-lt"/>
              </a:rPr>
              <a:t>)</a:t>
            </a:r>
          </a:p>
          <a:p>
            <a:pPr algn="just"/>
            <a:endParaRPr lang="tr-TR" altLang="en-US" sz="2200" dirty="0">
              <a:solidFill>
                <a:srgbClr val="0000FF"/>
              </a:solidFill>
              <a:latin typeface="+mj-lt"/>
            </a:endParaRPr>
          </a:p>
          <a:p>
            <a:pPr algn="just"/>
            <a:r>
              <a:rPr lang="tr-TR" altLang="en-US" sz="2200" dirty="0">
                <a:latin typeface="+mj-lt"/>
              </a:rPr>
              <a:t>Let </a:t>
            </a:r>
            <a:r>
              <a:rPr lang="tr-TR" altLang="en-US" sz="2200" i="1" dirty="0">
                <a:latin typeface="+mj-lt"/>
              </a:rPr>
              <a:t>H</a:t>
            </a:r>
            <a:r>
              <a:rPr lang="tr-TR" altLang="en-US" sz="2200" i="1" baseline="-25000" dirty="0">
                <a:latin typeface="+mj-lt"/>
              </a:rPr>
              <a:t>1</a:t>
            </a:r>
            <a:r>
              <a:rPr lang="tr-TR" altLang="en-US" sz="2200" baseline="-25000" dirty="0">
                <a:latin typeface="+mj-lt"/>
              </a:rPr>
              <a:t> </a:t>
            </a:r>
            <a:r>
              <a:rPr lang="tr-TR" altLang="en-US" sz="2200" dirty="0">
                <a:latin typeface="+mj-lt"/>
              </a:rPr>
              <a:t>&amp;</a:t>
            </a:r>
            <a:r>
              <a:rPr lang="tr-TR" altLang="en-US" sz="2200"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contain</a:t>
            </a:r>
            <a:r>
              <a:rPr lang="tr-TR" altLang="en-US" sz="2200" i="1" dirty="0">
                <a:latin typeface="+mj-lt"/>
              </a:rPr>
              <a:t> n</a:t>
            </a:r>
            <a:r>
              <a:rPr lang="tr-TR" altLang="en-US" sz="2200" i="1" baseline="-25000" dirty="0">
                <a:latin typeface="+mj-lt"/>
              </a:rPr>
              <a:t>1</a:t>
            </a:r>
            <a:r>
              <a:rPr lang="tr-TR" altLang="en-US" sz="2200" dirty="0">
                <a:latin typeface="+mj-lt"/>
              </a:rPr>
              <a:t> &amp; </a:t>
            </a:r>
            <a:r>
              <a:rPr lang="tr-TR" altLang="en-US" sz="2200" i="1" dirty="0">
                <a:latin typeface="+mj-lt"/>
              </a:rPr>
              <a:t>n</a:t>
            </a:r>
            <a:r>
              <a:rPr lang="tr-TR" altLang="en-US" sz="2200" i="1" baseline="-25000" dirty="0">
                <a:latin typeface="+mj-lt"/>
              </a:rPr>
              <a:t>2</a:t>
            </a:r>
            <a:r>
              <a:rPr lang="tr-TR" altLang="en-US" sz="2200" dirty="0">
                <a:latin typeface="+mj-lt"/>
              </a:rPr>
              <a:t> nodes respectively where </a:t>
            </a:r>
            <a:r>
              <a:rPr lang="tr-TR" altLang="en-US" sz="2200" i="1" dirty="0">
                <a:latin typeface="+mj-lt"/>
              </a:rPr>
              <a:t>n= n</a:t>
            </a:r>
            <a:r>
              <a:rPr lang="tr-TR" altLang="en-US" sz="2200" i="1" baseline="-25000" dirty="0">
                <a:latin typeface="+mj-lt"/>
              </a:rPr>
              <a:t>1</a:t>
            </a:r>
            <a:r>
              <a:rPr lang="tr-TR" altLang="en-US" sz="2200" i="1" dirty="0">
                <a:latin typeface="+mj-lt"/>
              </a:rPr>
              <a:t>+n</a:t>
            </a:r>
            <a:r>
              <a:rPr lang="tr-TR" altLang="en-US" sz="2200" i="1" baseline="-25000" dirty="0">
                <a:latin typeface="+mj-lt"/>
              </a:rPr>
              <a:t>2</a:t>
            </a:r>
          </a:p>
          <a:p>
            <a:pPr algn="just"/>
            <a:endParaRPr lang="tr-TR" altLang="en-US" sz="2200" i="1" baseline="-25000" dirty="0">
              <a:latin typeface="+mj-lt"/>
            </a:endParaRPr>
          </a:p>
          <a:p>
            <a:pPr algn="just"/>
            <a:r>
              <a:rPr lang="tr-TR" altLang="en-US" sz="2200" dirty="0">
                <a:latin typeface="+mj-lt"/>
              </a:rPr>
              <a:t>Then, H</a:t>
            </a:r>
            <a:r>
              <a:rPr lang="tr-TR" altLang="en-US" sz="2200" baseline="-25000" dirty="0">
                <a:latin typeface="+mj-lt"/>
              </a:rPr>
              <a:t>1</a:t>
            </a:r>
            <a:r>
              <a:rPr lang="tr-TR" altLang="en-US" sz="2200" dirty="0">
                <a:latin typeface="+mj-lt"/>
              </a:rPr>
              <a:t> contains at most</a:t>
            </a:r>
            <a:r>
              <a:rPr lang="tr-TR" altLang="en-US" sz="2200" baseline="-25000" dirty="0">
                <a:latin typeface="+mj-lt"/>
              </a:rPr>
              <a:t>  </a:t>
            </a:r>
            <a:r>
              <a:rPr lang="en-US" altLang="en-US" sz="2200" baseline="-25000" dirty="0">
                <a:latin typeface="+mj-lt"/>
              </a:rPr>
              <a:t> </a:t>
            </a:r>
            <a:r>
              <a:rPr lang="tr-TR" altLang="en-US" sz="2200" dirty="0">
                <a:latin typeface="+mj-lt"/>
              </a:rPr>
              <a:t>lg</a:t>
            </a:r>
            <a:r>
              <a:rPr lang="tr-TR" altLang="en-US" sz="2200" i="1" dirty="0">
                <a:latin typeface="+mj-lt"/>
              </a:rPr>
              <a:t>n</a:t>
            </a:r>
            <a:r>
              <a:rPr lang="tr-TR" altLang="en-US" sz="2200" i="1" baseline="-25000" dirty="0">
                <a:latin typeface="+mj-lt"/>
              </a:rPr>
              <a:t>1</a:t>
            </a:r>
            <a:r>
              <a:rPr lang="en-US" altLang="en-US" sz="2200" baseline="-25000" dirty="0">
                <a:latin typeface="+mj-lt"/>
              </a:rPr>
              <a:t> </a:t>
            </a:r>
            <a:r>
              <a:rPr lang="tr-TR" altLang="en-US" sz="2200" baseline="-25000" dirty="0">
                <a:latin typeface="+mj-lt"/>
              </a:rPr>
              <a:t> </a:t>
            </a:r>
            <a:r>
              <a:rPr lang="tr-TR" altLang="en-US" sz="2200" dirty="0">
                <a:latin typeface="+mj-lt"/>
              </a:rPr>
              <a:t>+1 roots</a:t>
            </a:r>
            <a:r>
              <a:rPr lang="tr-TR" altLang="en-US" sz="2200" baseline="-25000" dirty="0">
                <a:latin typeface="+mj-lt"/>
              </a:rPr>
              <a:t>     </a:t>
            </a:r>
            <a:endParaRPr lang="tr-TR" altLang="en-US" sz="2200" dirty="0">
              <a:latin typeface="+mj-lt"/>
            </a:endParaRPr>
          </a:p>
          <a:p>
            <a:pPr algn="just"/>
            <a:r>
              <a:rPr lang="tr-TR" altLang="en-US" sz="2200" dirty="0">
                <a:latin typeface="+mj-lt"/>
              </a:rPr>
              <a:t>            H</a:t>
            </a:r>
            <a:r>
              <a:rPr lang="tr-TR" altLang="en-US" sz="2200" baseline="-25000" dirty="0">
                <a:latin typeface="+mj-lt"/>
              </a:rPr>
              <a:t>2 </a:t>
            </a:r>
            <a:r>
              <a:rPr lang="tr-TR" altLang="en-US" sz="2200" dirty="0">
                <a:latin typeface="+mj-lt"/>
              </a:rPr>
              <a:t>contains at most</a:t>
            </a:r>
            <a:r>
              <a:rPr lang="tr-TR" altLang="en-US" sz="2200" baseline="-25000" dirty="0">
                <a:latin typeface="+mj-lt"/>
              </a:rPr>
              <a:t> </a:t>
            </a:r>
            <a:r>
              <a:rPr lang="en-US" altLang="en-US" sz="2200" baseline="-25000" dirty="0">
                <a:latin typeface="+mj-lt"/>
              </a:rPr>
              <a:t> </a:t>
            </a:r>
            <a:r>
              <a:rPr lang="tr-TR" altLang="en-US" sz="2200" dirty="0">
                <a:latin typeface="+mj-lt"/>
              </a:rPr>
              <a:t>lg</a:t>
            </a:r>
            <a:r>
              <a:rPr lang="tr-TR" altLang="en-US" sz="2200" i="1" dirty="0">
                <a:latin typeface="+mj-lt"/>
              </a:rPr>
              <a:t>n</a:t>
            </a:r>
            <a:r>
              <a:rPr lang="tr-TR" altLang="en-US" sz="2200" i="1" baseline="-25000" dirty="0">
                <a:latin typeface="+mj-lt"/>
              </a:rPr>
              <a:t>2</a:t>
            </a:r>
            <a:r>
              <a:rPr lang="tr-TR" altLang="en-US" sz="2200" baseline="-25000" dirty="0">
                <a:latin typeface="+mj-lt"/>
              </a:rPr>
              <a:t> </a:t>
            </a:r>
            <a:r>
              <a:rPr lang="en-US" altLang="en-US" sz="2200" baseline="-25000" dirty="0">
                <a:latin typeface="+mj-lt"/>
              </a:rPr>
              <a:t> </a:t>
            </a:r>
            <a:r>
              <a:rPr lang="tr-TR" altLang="en-US" sz="2200" baseline="-25000" dirty="0">
                <a:latin typeface="+mj-lt"/>
              </a:rPr>
              <a:t> </a:t>
            </a:r>
            <a:r>
              <a:rPr lang="tr-TR" altLang="en-US" sz="2200" dirty="0">
                <a:latin typeface="+mj-lt"/>
              </a:rPr>
              <a:t>+1 roots</a:t>
            </a:r>
            <a:endParaRPr lang="en-IN" altLang="en-US" sz="2200" dirty="0">
              <a:latin typeface="+mj-lt"/>
            </a:endParaRPr>
          </a:p>
          <a:p>
            <a:pPr algn="just">
              <a:lnSpc>
                <a:spcPct val="90000"/>
              </a:lnSpc>
              <a:buClr>
                <a:srgbClr val="0000FF"/>
              </a:buClr>
            </a:pPr>
            <a:r>
              <a:rPr lang="tr-TR" altLang="en-US" sz="2400" dirty="0">
                <a:solidFill>
                  <a:srgbClr val="002060"/>
                </a:solidFill>
                <a:latin typeface="+mj-lt"/>
              </a:rPr>
              <a:t>So  H contains at most</a:t>
            </a:r>
            <a:r>
              <a:rPr lang="tr-TR" altLang="en-US" sz="2400" baseline="-25000" dirty="0">
                <a:solidFill>
                  <a:srgbClr val="002060"/>
                </a:solidFill>
                <a:latin typeface="+mj-lt"/>
              </a:rPr>
              <a:t> </a:t>
            </a:r>
          </a:p>
          <a:p>
            <a:pPr algn="just">
              <a:lnSpc>
                <a:spcPct val="90000"/>
              </a:lnSpc>
            </a:pPr>
            <a:r>
              <a:rPr lang="tr-TR" altLang="en-US" sz="2400" dirty="0">
                <a:latin typeface="+mj-lt"/>
              </a:rPr>
              <a:t>	</a:t>
            </a:r>
            <a:r>
              <a:rPr lang="tr-TR" altLang="en-US" sz="2400" dirty="0">
                <a:solidFill>
                  <a:srgbClr val="FF3300"/>
                </a:solidFill>
                <a:latin typeface="+mj-lt"/>
              </a:rPr>
              <a:t>lg</a:t>
            </a:r>
            <a:r>
              <a:rPr lang="tr-TR" altLang="en-US" sz="2400" i="1" dirty="0">
                <a:solidFill>
                  <a:srgbClr val="FF3300"/>
                </a:solidFill>
                <a:latin typeface="+mj-lt"/>
              </a:rPr>
              <a:t>n</a:t>
            </a:r>
            <a:r>
              <a:rPr lang="tr-TR" altLang="en-US" sz="2400" i="1" baseline="-25000" dirty="0">
                <a:solidFill>
                  <a:srgbClr val="FF3300"/>
                </a:solidFill>
                <a:latin typeface="+mj-lt"/>
              </a:rPr>
              <a:t>1</a:t>
            </a:r>
            <a:r>
              <a:rPr lang="en-US" altLang="en-US" sz="2400" i="1" baseline="-25000" dirty="0">
                <a:solidFill>
                  <a:srgbClr val="FF3300"/>
                </a:solidFill>
                <a:latin typeface="+mj-lt"/>
              </a:rPr>
              <a:t> </a:t>
            </a:r>
            <a:r>
              <a:rPr lang="tr-TR" altLang="en-US" sz="2400" i="1" baseline="-25000" dirty="0">
                <a:solidFill>
                  <a:srgbClr val="FF3300"/>
                </a:solidFill>
                <a:latin typeface="+mj-lt"/>
              </a:rPr>
              <a:t> </a:t>
            </a:r>
            <a:r>
              <a:rPr lang="tr-TR" altLang="en-US" sz="2400" dirty="0">
                <a:solidFill>
                  <a:srgbClr val="FF3300"/>
                </a:solidFill>
                <a:latin typeface="+mj-lt"/>
              </a:rPr>
              <a:t>+ lg</a:t>
            </a:r>
            <a:r>
              <a:rPr lang="tr-TR" altLang="en-US" sz="2400" i="1" dirty="0">
                <a:solidFill>
                  <a:srgbClr val="FF3300"/>
                </a:solidFill>
                <a:latin typeface="+mj-lt"/>
              </a:rPr>
              <a:t>n</a:t>
            </a:r>
            <a:r>
              <a:rPr lang="tr-TR" altLang="en-US" sz="2400" i="1" baseline="-25000" dirty="0">
                <a:solidFill>
                  <a:srgbClr val="FF3300"/>
                </a:solidFill>
                <a:latin typeface="+mj-lt"/>
              </a:rPr>
              <a:t>2</a:t>
            </a:r>
            <a:r>
              <a:rPr lang="en-US" altLang="en-US" sz="2400" baseline="-25000" dirty="0">
                <a:solidFill>
                  <a:srgbClr val="FF3300"/>
                </a:solidFill>
                <a:latin typeface="+mj-lt"/>
              </a:rPr>
              <a:t> </a:t>
            </a:r>
            <a:r>
              <a:rPr lang="tr-TR" altLang="en-US" sz="2400" baseline="-25000" dirty="0">
                <a:solidFill>
                  <a:srgbClr val="FF3300"/>
                </a:solidFill>
                <a:latin typeface="+mj-lt"/>
              </a:rPr>
              <a:t> </a:t>
            </a:r>
            <a:r>
              <a:rPr lang="tr-TR" altLang="en-US" sz="2400" dirty="0">
                <a:solidFill>
                  <a:srgbClr val="FF3300"/>
                </a:solidFill>
                <a:latin typeface="+mj-lt"/>
              </a:rPr>
              <a:t>+2  </a:t>
            </a:r>
            <a:r>
              <a:rPr lang="tr-TR" altLang="en-US" sz="2400" dirty="0">
                <a:solidFill>
                  <a:srgbClr val="FF3300"/>
                </a:solidFill>
                <a:latin typeface="+mj-lt"/>
                <a:cs typeface="Arial" panose="020B0604020202020204" pitchFamily="34" charset="0"/>
              </a:rPr>
              <a:t>≤</a:t>
            </a:r>
            <a:r>
              <a:rPr lang="tr-TR" altLang="en-US" sz="2400" dirty="0">
                <a:solidFill>
                  <a:srgbClr val="FF3300"/>
                </a:solidFill>
                <a:latin typeface="+mj-lt"/>
              </a:rPr>
              <a:t>  2  lg</a:t>
            </a:r>
            <a:r>
              <a:rPr lang="tr-TR" altLang="en-US" sz="2400" i="1" dirty="0">
                <a:solidFill>
                  <a:srgbClr val="FF3300"/>
                </a:solidFill>
                <a:latin typeface="+mj-lt"/>
              </a:rPr>
              <a:t>n</a:t>
            </a:r>
            <a:r>
              <a:rPr lang="tr-TR" altLang="en-US" sz="2400" baseline="-25000" dirty="0">
                <a:solidFill>
                  <a:srgbClr val="FF3300"/>
                </a:solidFill>
                <a:latin typeface="+mj-lt"/>
              </a:rPr>
              <a:t> </a:t>
            </a:r>
            <a:r>
              <a:rPr lang="en-US" altLang="en-US" sz="2400" baseline="-25000" dirty="0">
                <a:solidFill>
                  <a:srgbClr val="FF3300"/>
                </a:solidFill>
                <a:latin typeface="+mj-lt"/>
              </a:rPr>
              <a:t> </a:t>
            </a:r>
            <a:r>
              <a:rPr lang="tr-TR" altLang="en-US" sz="2400" baseline="-25000" dirty="0">
                <a:solidFill>
                  <a:srgbClr val="FF3300"/>
                </a:solidFill>
                <a:latin typeface="+mj-lt"/>
              </a:rPr>
              <a:t> </a:t>
            </a:r>
            <a:r>
              <a:rPr lang="tr-TR" altLang="en-US" sz="2400" dirty="0">
                <a:solidFill>
                  <a:srgbClr val="FF3300"/>
                </a:solidFill>
                <a:latin typeface="+mj-lt"/>
              </a:rPr>
              <a:t>+2= O (lg</a:t>
            </a:r>
            <a:r>
              <a:rPr lang="tr-TR" altLang="en-US" sz="2400" i="1" dirty="0">
                <a:solidFill>
                  <a:srgbClr val="FF3300"/>
                </a:solidFill>
                <a:latin typeface="+mj-lt"/>
              </a:rPr>
              <a:t>n</a:t>
            </a:r>
            <a:r>
              <a:rPr lang="tr-TR" altLang="en-US" sz="2400" dirty="0">
                <a:solidFill>
                  <a:srgbClr val="FF3300"/>
                </a:solidFill>
                <a:latin typeface="+mj-lt"/>
              </a:rPr>
              <a:t>) </a:t>
            </a:r>
            <a:r>
              <a:rPr lang="tr-TR" altLang="en-US" sz="2400" dirty="0">
                <a:latin typeface="+mj-lt"/>
              </a:rPr>
              <a:t>roots </a:t>
            </a:r>
            <a:endParaRPr lang="en-US" altLang="en-US" sz="2400" dirty="0">
              <a:latin typeface="+mj-lt"/>
            </a:endParaRPr>
          </a:p>
          <a:p>
            <a:pPr algn="just">
              <a:lnSpc>
                <a:spcPct val="90000"/>
              </a:lnSpc>
            </a:pPr>
            <a:r>
              <a:rPr lang="en-US" altLang="en-US" sz="2400" dirty="0">
                <a:latin typeface="+mj-lt"/>
              </a:rPr>
              <a:t>	</a:t>
            </a:r>
            <a:r>
              <a:rPr lang="tr-TR" altLang="en-US" sz="2400" dirty="0">
                <a:latin typeface="+mj-lt"/>
              </a:rPr>
              <a:t>immediately after </a:t>
            </a:r>
            <a:r>
              <a:rPr lang="tr-TR" altLang="en-US" sz="2400" dirty="0">
                <a:solidFill>
                  <a:srgbClr val="FF3300"/>
                </a:solidFill>
                <a:latin typeface="+mj-lt"/>
              </a:rPr>
              <a:t>BINOMIAL-HEAP-MERGE</a:t>
            </a:r>
          </a:p>
          <a:p>
            <a:pPr algn="just">
              <a:lnSpc>
                <a:spcPct val="90000"/>
              </a:lnSpc>
            </a:pPr>
            <a:endParaRPr lang="tr-TR" altLang="en-US" sz="2400" dirty="0">
              <a:solidFill>
                <a:srgbClr val="333399"/>
              </a:solidFill>
              <a:latin typeface="+mj-lt"/>
            </a:endParaRPr>
          </a:p>
          <a:p>
            <a:pPr algn="just">
              <a:lnSpc>
                <a:spcPct val="90000"/>
              </a:lnSpc>
            </a:pPr>
            <a:r>
              <a:rPr lang="tr-TR" altLang="en-US" sz="2400" dirty="0">
                <a:latin typeface="+mj-lt"/>
              </a:rPr>
              <a:t>Therefore,</a:t>
            </a:r>
            <a:r>
              <a:rPr lang="tr-TR" altLang="en-US" sz="2400" dirty="0">
                <a:solidFill>
                  <a:srgbClr val="002060"/>
                </a:solidFill>
                <a:latin typeface="+mj-lt"/>
              </a:rPr>
              <a:t> </a:t>
            </a:r>
            <a:r>
              <a:rPr lang="tr-TR" altLang="en-US" sz="2400" dirty="0">
                <a:solidFill>
                  <a:srgbClr val="FF3300"/>
                </a:solidFill>
                <a:latin typeface="+mj-lt"/>
              </a:rPr>
              <a:t>BINOMIAL-HEAP-MERGE</a:t>
            </a:r>
            <a:r>
              <a:rPr lang="tr-TR" altLang="en-US" sz="2400" dirty="0">
                <a:solidFill>
                  <a:srgbClr val="333399"/>
                </a:solidFill>
                <a:latin typeface="+mj-lt"/>
              </a:rPr>
              <a:t> </a:t>
            </a:r>
            <a:r>
              <a:rPr lang="tr-TR" altLang="en-US" sz="2400" dirty="0">
                <a:latin typeface="+mj-lt"/>
              </a:rPr>
              <a:t>runs in</a:t>
            </a:r>
            <a:r>
              <a:rPr lang="tr-TR" altLang="en-US" sz="2400" dirty="0">
                <a:solidFill>
                  <a:srgbClr val="333399"/>
                </a:solidFill>
                <a:latin typeface="+mj-lt"/>
              </a:rPr>
              <a:t> </a:t>
            </a:r>
            <a:r>
              <a:rPr lang="tr-TR" altLang="en-US" sz="2400" dirty="0">
                <a:solidFill>
                  <a:srgbClr val="FF3300"/>
                </a:solidFill>
                <a:latin typeface="+mj-lt"/>
              </a:rPr>
              <a:t>O(lg</a:t>
            </a:r>
            <a:r>
              <a:rPr lang="tr-TR" altLang="en-US" sz="2400" i="1" dirty="0">
                <a:solidFill>
                  <a:srgbClr val="FF3300"/>
                </a:solidFill>
                <a:latin typeface="+mj-lt"/>
              </a:rPr>
              <a:t>n</a:t>
            </a:r>
            <a:r>
              <a:rPr lang="tr-TR" altLang="en-US" sz="2400" dirty="0">
                <a:solidFill>
                  <a:srgbClr val="FF3300"/>
                </a:solidFill>
                <a:latin typeface="+mj-lt"/>
              </a:rPr>
              <a:t>)</a:t>
            </a:r>
            <a:r>
              <a:rPr lang="tr-TR" altLang="en-US" sz="2400" dirty="0">
                <a:solidFill>
                  <a:srgbClr val="333399"/>
                </a:solidFill>
                <a:latin typeface="+mj-lt"/>
              </a:rPr>
              <a:t> </a:t>
            </a:r>
            <a:r>
              <a:rPr lang="tr-TR" altLang="en-US" sz="2400" dirty="0">
                <a:latin typeface="+mj-lt"/>
              </a:rPr>
              <a:t>time and</a:t>
            </a:r>
          </a:p>
          <a:p>
            <a:pPr algn="just">
              <a:lnSpc>
                <a:spcPct val="90000"/>
              </a:lnSpc>
            </a:pPr>
            <a:endParaRPr lang="tr-TR" altLang="en-US" sz="2400" dirty="0">
              <a:latin typeface="+mj-lt"/>
            </a:endParaRPr>
          </a:p>
          <a:p>
            <a:pPr algn="just">
              <a:lnSpc>
                <a:spcPct val="90000"/>
              </a:lnSpc>
            </a:pPr>
            <a:r>
              <a:rPr lang="tr-TR" altLang="en-US" sz="2400" dirty="0">
                <a:solidFill>
                  <a:srgbClr val="FF3300"/>
                </a:solidFill>
                <a:latin typeface="+mj-lt"/>
              </a:rPr>
              <a:t>BINOMIAL-HEAP-UNION</a:t>
            </a:r>
            <a:r>
              <a:rPr lang="tr-TR" altLang="en-US" sz="2400" dirty="0">
                <a:solidFill>
                  <a:srgbClr val="333399"/>
                </a:solidFill>
                <a:latin typeface="+mj-lt"/>
              </a:rPr>
              <a:t> </a:t>
            </a:r>
            <a:r>
              <a:rPr lang="tr-TR" altLang="en-US" sz="2400" dirty="0">
                <a:latin typeface="+mj-lt"/>
              </a:rPr>
              <a:t>runs in</a:t>
            </a:r>
            <a:r>
              <a:rPr lang="tr-TR" altLang="en-US" sz="2400" dirty="0">
                <a:solidFill>
                  <a:srgbClr val="333399"/>
                </a:solidFill>
                <a:latin typeface="+mj-lt"/>
              </a:rPr>
              <a:t> </a:t>
            </a:r>
            <a:r>
              <a:rPr lang="tr-TR" altLang="en-US" sz="2400" dirty="0">
                <a:solidFill>
                  <a:srgbClr val="FF3300"/>
                </a:solidFill>
                <a:latin typeface="+mj-lt"/>
              </a:rPr>
              <a:t>O (lg</a:t>
            </a:r>
            <a:r>
              <a:rPr lang="tr-TR" altLang="en-US" sz="2400" i="1" dirty="0">
                <a:solidFill>
                  <a:srgbClr val="FF3300"/>
                </a:solidFill>
                <a:latin typeface="+mj-lt"/>
              </a:rPr>
              <a:t>n</a:t>
            </a:r>
            <a:r>
              <a:rPr lang="tr-TR" altLang="en-US" sz="2400" dirty="0">
                <a:solidFill>
                  <a:srgbClr val="FF3300"/>
                </a:solidFill>
                <a:latin typeface="+mj-lt"/>
              </a:rPr>
              <a:t>)</a:t>
            </a:r>
            <a:r>
              <a:rPr lang="tr-TR" altLang="en-US" sz="2400" dirty="0">
                <a:solidFill>
                  <a:srgbClr val="333399"/>
                </a:solidFill>
                <a:latin typeface="+mj-lt"/>
              </a:rPr>
              <a:t> </a:t>
            </a:r>
            <a:r>
              <a:rPr lang="tr-TR" altLang="en-US" sz="2400" dirty="0">
                <a:latin typeface="+mj-lt"/>
              </a:rPr>
              <a:t>time</a:t>
            </a:r>
          </a:p>
          <a:p>
            <a:endParaRPr lang="tr-TR" altLang="en-US" sz="2200" dirty="0">
              <a:latin typeface="+mj-lt"/>
            </a:endParaRPr>
          </a:p>
        </p:txBody>
      </p:sp>
      <p:sp>
        <p:nvSpPr>
          <p:cNvPr id="5" name="Date Placeholder 4">
            <a:extLst>
              <a:ext uri="{FF2B5EF4-FFF2-40B4-BE49-F238E27FC236}">
                <a16:creationId xmlns:a16="http://schemas.microsoft.com/office/drawing/2014/main" id="{05F7DD33-6273-4CF0-819D-DA93E97449B1}"/>
              </a:ext>
            </a:extLst>
          </p:cNvPr>
          <p:cNvSpPr>
            <a:spLocks noGrp="1"/>
          </p:cNvSpPr>
          <p:nvPr>
            <p:ph type="dt" sz="half" idx="10"/>
          </p:nvPr>
        </p:nvSpPr>
        <p:spPr/>
        <p:txBody>
          <a:bodyPr/>
          <a:lstStyle/>
          <a:p>
            <a:fld id="{32A7661C-0D92-4F1B-BD82-E2E9E1504BF6}" type="datetime1">
              <a:rPr lang="en-US" smtClean="0"/>
              <a:t>10-Nov-24</a:t>
            </a:fld>
            <a:endParaRPr lang="en-US"/>
          </a:p>
        </p:txBody>
      </p:sp>
      <p:sp>
        <p:nvSpPr>
          <p:cNvPr id="6" name="Footer Placeholder 5">
            <a:extLst>
              <a:ext uri="{FF2B5EF4-FFF2-40B4-BE49-F238E27FC236}">
                <a16:creationId xmlns:a16="http://schemas.microsoft.com/office/drawing/2014/main" id="{9EFEABCD-4315-4498-8C7B-2A6E4FD26182}"/>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Tree>
    <p:extLst>
      <p:ext uri="{BB962C8B-B14F-4D97-AF65-F5344CB8AC3E}">
        <p14:creationId xmlns:p14="http://schemas.microsoft.com/office/powerpoint/2010/main" val="135972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102</a:t>
            </a:fld>
            <a:endParaRPr lang="en-US" altLang="en-US" sz="1400"/>
          </a:p>
        </p:txBody>
      </p:sp>
      <p:sp>
        <p:nvSpPr>
          <p:cNvPr id="54" name="Title 1">
            <a:extLst>
              <a:ext uri="{FF2B5EF4-FFF2-40B4-BE49-F238E27FC236}">
                <a16:creationId xmlns:a16="http://schemas.microsoft.com/office/drawing/2014/main"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 Operation on  Binomial Heap(CO2)</a:t>
            </a:r>
          </a:p>
        </p:txBody>
      </p:sp>
      <p:pic>
        <p:nvPicPr>
          <p:cNvPr id="55" name="Picture 2" descr="E:\NIET\Project\xLogo11.png.pagespeed.ic.pydHLuCQEZ.png">
            <a:extLst>
              <a:ext uri="{FF2B5EF4-FFF2-40B4-BE49-F238E27FC236}">
                <a16:creationId xmlns:a16="http://schemas.microsoft.com/office/drawing/2014/main"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4" name="Rectangle 3">
            <a:extLst>
              <a:ext uri="{FF2B5EF4-FFF2-40B4-BE49-F238E27FC236}">
                <a16:creationId xmlns:a16="http://schemas.microsoft.com/office/drawing/2014/main" id="{138876C0-A879-4C26-828A-B38E4187AC9F}"/>
              </a:ext>
            </a:extLst>
          </p:cNvPr>
          <p:cNvSpPr/>
          <p:nvPr/>
        </p:nvSpPr>
        <p:spPr>
          <a:xfrm>
            <a:off x="885487" y="1327870"/>
            <a:ext cx="7373025" cy="1818959"/>
          </a:xfrm>
          <a:prstGeom prst="rect">
            <a:avLst/>
          </a:prstGeom>
        </p:spPr>
        <p:txBody>
          <a:bodyPr wrap="square">
            <a:spAutoFit/>
          </a:bodyPr>
          <a:lstStyle/>
          <a:p>
            <a:r>
              <a:rPr lang="tr-TR" altLang="en-US" sz="2200" dirty="0">
                <a:solidFill>
                  <a:srgbClr val="FF3300"/>
                </a:solidFill>
                <a:latin typeface="+mj-lt"/>
              </a:rPr>
              <a:t>BINOMIAL-HEAP-MERGE PROCEDURE</a:t>
            </a:r>
          </a:p>
          <a:p>
            <a:pPr>
              <a:lnSpc>
                <a:spcPct val="50000"/>
              </a:lnSpc>
            </a:pPr>
            <a:endParaRPr lang="tr-TR" altLang="en-US" sz="2200" dirty="0">
              <a:solidFill>
                <a:srgbClr val="FF3300"/>
              </a:solidFill>
              <a:latin typeface="+mj-lt"/>
            </a:endParaRPr>
          </a:p>
          <a:p>
            <a:pPr>
              <a:buFontTx/>
              <a:buChar char="-"/>
            </a:pPr>
            <a:r>
              <a:rPr lang="tr-TR" altLang="en-US" sz="2200" dirty="0">
                <a:latin typeface="+mj-lt"/>
              </a:rPr>
              <a:t>Merges the root lists of </a:t>
            </a:r>
            <a:r>
              <a:rPr lang="tr-TR" altLang="en-US" sz="2200" i="1" dirty="0">
                <a:latin typeface="+mj-lt"/>
              </a:rPr>
              <a:t>H</a:t>
            </a:r>
            <a:r>
              <a:rPr lang="tr-TR" altLang="en-US" sz="2200" i="1" baseline="-25000" dirty="0">
                <a:latin typeface="+mj-lt"/>
              </a:rPr>
              <a:t>1</a:t>
            </a:r>
            <a:r>
              <a:rPr lang="tr-TR" altLang="en-US" sz="2200" baseline="-25000" dirty="0">
                <a:latin typeface="+mj-lt"/>
              </a:rPr>
              <a:t> </a:t>
            </a:r>
            <a:r>
              <a:rPr lang="tr-TR" altLang="en-US" sz="2200" dirty="0">
                <a:latin typeface="+mj-lt"/>
              </a:rPr>
              <a:t>&amp;</a:t>
            </a:r>
            <a:r>
              <a:rPr lang="tr-TR" altLang="en-US" sz="2200"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into a single linked-list</a:t>
            </a:r>
          </a:p>
          <a:p>
            <a:pPr>
              <a:lnSpc>
                <a:spcPct val="60000"/>
              </a:lnSpc>
            </a:pPr>
            <a:endParaRPr lang="tr-TR" altLang="en-US" sz="2200" dirty="0">
              <a:latin typeface="+mj-lt"/>
            </a:endParaRPr>
          </a:p>
          <a:p>
            <a:r>
              <a:rPr lang="tr-TR" altLang="en-US" sz="2200" dirty="0">
                <a:latin typeface="+mj-lt"/>
              </a:rPr>
              <a:t>-  Sorted by degree into monotonically increasing order</a:t>
            </a:r>
          </a:p>
          <a:p>
            <a:endParaRPr lang="tr-TR" altLang="en-US" sz="2200" dirty="0">
              <a:latin typeface="+mj-lt"/>
            </a:endParaRPr>
          </a:p>
        </p:txBody>
      </p:sp>
      <p:sp>
        <p:nvSpPr>
          <p:cNvPr id="2" name="Date Placeholder 1">
            <a:extLst>
              <a:ext uri="{FF2B5EF4-FFF2-40B4-BE49-F238E27FC236}">
                <a16:creationId xmlns:a16="http://schemas.microsoft.com/office/drawing/2014/main" id="{0B0244C5-DC91-4A3E-9EB4-356A9606B077}"/>
              </a:ext>
            </a:extLst>
          </p:cNvPr>
          <p:cNvSpPr>
            <a:spLocks noGrp="1"/>
          </p:cNvSpPr>
          <p:nvPr>
            <p:ph type="dt" sz="half" idx="10"/>
          </p:nvPr>
        </p:nvSpPr>
        <p:spPr/>
        <p:txBody>
          <a:bodyPr/>
          <a:lstStyle/>
          <a:p>
            <a:fld id="{DCB784E0-186F-48D3-856D-7C58D6B3360E}" type="datetime1">
              <a:rPr lang="en-US" smtClean="0"/>
              <a:t>10-Nov-24</a:t>
            </a:fld>
            <a:endParaRPr lang="en-US"/>
          </a:p>
        </p:txBody>
      </p:sp>
      <p:sp>
        <p:nvSpPr>
          <p:cNvPr id="3" name="Footer Placeholder 2">
            <a:extLst>
              <a:ext uri="{FF2B5EF4-FFF2-40B4-BE49-F238E27FC236}">
                <a16:creationId xmlns:a16="http://schemas.microsoft.com/office/drawing/2014/main" id="{56245DCC-E233-48FB-A43D-96450D12C1BA}"/>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Tree>
    <p:extLst>
      <p:ext uri="{BB962C8B-B14F-4D97-AF65-F5344CB8AC3E}">
        <p14:creationId xmlns:p14="http://schemas.microsoft.com/office/powerpoint/2010/main" val="392518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a:extLst>
              <a:ext uri="{FF2B5EF4-FFF2-40B4-BE49-F238E27FC236}">
                <a16:creationId xmlns:a16="http://schemas.microsoft.com/office/drawing/2014/main" id="{75698C72-0F44-40C8-BA6F-D537012485E3}"/>
              </a:ext>
            </a:extLst>
          </p:cNvPr>
          <p:cNvSpPr>
            <a:spLocks noGrp="1" noChangeArrowheads="1"/>
          </p:cNvSpPr>
          <p:nvPr>
            <p:ph idx="1"/>
          </p:nvPr>
        </p:nvSpPr>
        <p:spPr>
          <a:xfrm>
            <a:off x="466578" y="1235075"/>
            <a:ext cx="8229600" cy="5121275"/>
          </a:xfrm>
        </p:spPr>
        <p:txBody>
          <a:bodyPr/>
          <a:lstStyle/>
          <a:p>
            <a:pPr eaLnBrk="1" hangingPunct="1">
              <a:lnSpc>
                <a:spcPct val="80000"/>
              </a:lnSpc>
              <a:buFontTx/>
              <a:buNone/>
            </a:pPr>
            <a:r>
              <a:rPr lang="tr-TR" altLang="en-US" sz="2200" dirty="0">
                <a:solidFill>
                  <a:srgbClr val="C00000"/>
                </a:solidFill>
                <a:latin typeface="+mj-lt"/>
              </a:rPr>
              <a:t>BINOMIAL-HEAP-UNION  (</a:t>
            </a:r>
            <a:r>
              <a:rPr lang="tr-TR" altLang="en-US" sz="2200" i="1" dirty="0">
                <a:solidFill>
                  <a:srgbClr val="C00000"/>
                </a:solidFill>
                <a:latin typeface="+mj-lt"/>
              </a:rPr>
              <a:t>H</a:t>
            </a:r>
            <a:r>
              <a:rPr lang="tr-TR" altLang="en-US" sz="2200" i="1" baseline="-25000" dirty="0">
                <a:solidFill>
                  <a:srgbClr val="C00000"/>
                </a:solidFill>
                <a:latin typeface="+mj-lt"/>
              </a:rPr>
              <a:t>1</a:t>
            </a:r>
            <a:r>
              <a:rPr lang="tr-TR" altLang="en-US" sz="2200" i="1" dirty="0">
                <a:solidFill>
                  <a:srgbClr val="C00000"/>
                </a:solidFill>
                <a:latin typeface="+mj-lt"/>
              </a:rPr>
              <a:t>,H</a:t>
            </a:r>
            <a:r>
              <a:rPr lang="tr-TR" altLang="en-US" sz="2200" i="1" baseline="-25000" dirty="0">
                <a:solidFill>
                  <a:srgbClr val="C00000"/>
                </a:solidFill>
                <a:latin typeface="+mj-lt"/>
              </a:rPr>
              <a:t>2</a:t>
            </a:r>
            <a:r>
              <a:rPr lang="tr-TR" altLang="en-US" sz="2200" dirty="0">
                <a:solidFill>
                  <a:srgbClr val="C00000"/>
                </a:solidFill>
                <a:latin typeface="+mj-lt"/>
              </a:rPr>
              <a:t>)</a:t>
            </a:r>
          </a:p>
          <a:p>
            <a:pPr eaLnBrk="1" hangingPunct="1">
              <a:lnSpc>
                <a:spcPct val="80000"/>
              </a:lnSpc>
              <a:buFontTx/>
              <a:buNone/>
            </a:pPr>
            <a:r>
              <a:rPr lang="tr-TR" altLang="en-US" sz="2200" dirty="0">
                <a:latin typeface="+mj-lt"/>
              </a:rPr>
              <a:t>     H  </a:t>
            </a:r>
            <a:r>
              <a:rPr lang="en-AU" altLang="en-US" sz="2200" dirty="0">
                <a:latin typeface="+mj-lt"/>
                <a:sym typeface="Symbol" panose="05050102010706020507" pitchFamily="18" charset="2"/>
              </a:rPr>
              <a:t></a:t>
            </a:r>
            <a:r>
              <a:rPr lang="tr-TR" altLang="en-US" sz="2200" dirty="0">
                <a:latin typeface="+mj-lt"/>
              </a:rPr>
              <a:t>   </a:t>
            </a:r>
            <a:r>
              <a:rPr lang="tr-TR" altLang="en-US" sz="2200" dirty="0">
                <a:solidFill>
                  <a:srgbClr val="C00000"/>
                </a:solidFill>
                <a:latin typeface="+mj-lt"/>
              </a:rPr>
              <a:t>MAKE-BINOMIAL-HEAP ( )</a:t>
            </a:r>
          </a:p>
          <a:p>
            <a:pPr eaLnBrk="1" hangingPunct="1">
              <a:lnSpc>
                <a:spcPct val="80000"/>
              </a:lnSpc>
              <a:buFontTx/>
              <a:buNone/>
            </a:pPr>
            <a:r>
              <a:rPr lang="tr-TR" altLang="en-US" sz="2200" dirty="0">
                <a:latin typeface="+mj-lt"/>
              </a:rPr>
              <a:t>      head  [ </a:t>
            </a:r>
            <a:r>
              <a:rPr lang="tr-TR" altLang="en-US" sz="2200" i="1" dirty="0">
                <a:latin typeface="+mj-lt"/>
              </a:rPr>
              <a:t>H </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a:t>
            </a:r>
            <a:r>
              <a:rPr lang="tr-TR" altLang="en-US" sz="2200" dirty="0">
                <a:solidFill>
                  <a:srgbClr val="C00000"/>
                </a:solidFill>
                <a:latin typeface="+mj-lt"/>
              </a:rPr>
              <a:t>BINOMIAL-HEAP-MERGE (</a:t>
            </a:r>
            <a:r>
              <a:rPr lang="tr-TR" altLang="en-US" sz="2200" i="1" dirty="0">
                <a:solidFill>
                  <a:srgbClr val="C00000"/>
                </a:solidFill>
                <a:latin typeface="+mj-lt"/>
              </a:rPr>
              <a:t>H</a:t>
            </a:r>
            <a:r>
              <a:rPr lang="tr-TR" altLang="en-US" sz="2200" i="1" baseline="-25000" dirty="0">
                <a:solidFill>
                  <a:srgbClr val="C00000"/>
                </a:solidFill>
                <a:latin typeface="+mj-lt"/>
              </a:rPr>
              <a:t>1</a:t>
            </a:r>
            <a:r>
              <a:rPr lang="tr-TR" altLang="en-US" sz="2200" i="1" dirty="0">
                <a:solidFill>
                  <a:srgbClr val="C00000"/>
                </a:solidFill>
                <a:latin typeface="+mj-lt"/>
              </a:rPr>
              <a:t>,H</a:t>
            </a:r>
            <a:r>
              <a:rPr lang="tr-TR" altLang="en-US" sz="2200" i="1" baseline="-25000" dirty="0">
                <a:solidFill>
                  <a:srgbClr val="C00000"/>
                </a:solidFill>
                <a:latin typeface="+mj-lt"/>
              </a:rPr>
              <a:t>2</a:t>
            </a:r>
            <a:r>
              <a:rPr lang="tr-TR" altLang="en-US" sz="2200" dirty="0">
                <a:solidFill>
                  <a:srgbClr val="C00000"/>
                </a:solidFill>
                <a:latin typeface="+mj-lt"/>
              </a:rPr>
              <a:t>)</a:t>
            </a:r>
          </a:p>
          <a:p>
            <a:pPr eaLnBrk="1" hangingPunct="1">
              <a:lnSpc>
                <a:spcPct val="80000"/>
              </a:lnSpc>
              <a:buFontTx/>
              <a:buNone/>
            </a:pPr>
            <a:r>
              <a:rPr lang="tr-TR" altLang="en-US" sz="2200" dirty="0">
                <a:latin typeface="+mj-lt"/>
              </a:rPr>
              <a:t>      free the objects </a:t>
            </a:r>
            <a:r>
              <a:rPr lang="tr-TR" altLang="en-US" sz="2200" i="1" dirty="0">
                <a:latin typeface="+mj-lt"/>
              </a:rPr>
              <a:t>H</a:t>
            </a:r>
            <a:r>
              <a:rPr lang="tr-TR" altLang="en-US" sz="2200" i="1" baseline="-25000" dirty="0">
                <a:latin typeface="+mj-lt"/>
              </a:rPr>
              <a:t>1 </a:t>
            </a:r>
            <a:r>
              <a:rPr lang="tr-TR" altLang="en-US" sz="2200" i="1" dirty="0">
                <a:latin typeface="+mj-lt"/>
              </a:rPr>
              <a:t>&amp;</a:t>
            </a:r>
            <a:r>
              <a:rPr lang="tr-TR" altLang="en-US" sz="2200" i="1"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but not the  lists they point to</a:t>
            </a:r>
          </a:p>
          <a:p>
            <a:pPr eaLnBrk="1" hangingPunct="1">
              <a:lnSpc>
                <a:spcPct val="80000"/>
              </a:lnSpc>
              <a:buFontTx/>
              <a:buNone/>
            </a:pPr>
            <a:r>
              <a:rPr lang="tr-TR" altLang="en-US" sz="2200" dirty="0">
                <a:latin typeface="+mj-lt"/>
              </a:rPr>
              <a:t>      prev-</a:t>
            </a:r>
            <a:r>
              <a:rPr lang="tr-TR" altLang="en-US" sz="2200" i="1" dirty="0">
                <a:latin typeface="+mj-lt"/>
              </a:rPr>
              <a:t>x </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NIL</a:t>
            </a:r>
          </a:p>
          <a:p>
            <a:pPr eaLnBrk="1" hangingPunct="1">
              <a:lnSpc>
                <a:spcPct val="80000"/>
              </a:lnSpc>
              <a:buFontTx/>
              <a:buNone/>
            </a:pPr>
            <a:r>
              <a:rPr lang="tr-TR"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HEAD [H]</a:t>
            </a:r>
          </a:p>
          <a:p>
            <a:pPr eaLnBrk="1" hangingPunct="1">
              <a:lnSpc>
                <a:spcPct val="80000"/>
              </a:lnSpc>
              <a:buFontTx/>
              <a:buNone/>
            </a:pPr>
            <a:r>
              <a:rPr lang="tr-TR" altLang="en-US" sz="2200" dirty="0">
                <a:latin typeface="+mj-lt"/>
              </a:rPr>
              <a:t>      next-</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a:t>
            </a:r>
            <a:r>
              <a:rPr lang="tr-TR" altLang="en-US" sz="2200" i="1" dirty="0">
                <a:latin typeface="+mj-lt"/>
              </a:rPr>
              <a:t>x</a:t>
            </a:r>
            <a:r>
              <a:rPr lang="tr-TR" altLang="en-US" sz="2200" dirty="0">
                <a:latin typeface="+mj-lt"/>
              </a:rPr>
              <a:t>]</a:t>
            </a:r>
          </a:p>
          <a:p>
            <a:pPr eaLnBrk="1" hangingPunct="1">
              <a:lnSpc>
                <a:spcPct val="80000"/>
              </a:lnSpc>
              <a:buFontTx/>
              <a:buNone/>
            </a:pPr>
            <a:r>
              <a:rPr lang="tr-TR" altLang="en-US" sz="2200" dirty="0">
                <a:latin typeface="+mj-lt"/>
              </a:rPr>
              <a:t>      </a:t>
            </a:r>
            <a:r>
              <a:rPr lang="tr-TR" altLang="en-US" sz="2200" dirty="0">
                <a:solidFill>
                  <a:srgbClr val="C00000"/>
                </a:solidFill>
                <a:latin typeface="+mj-lt"/>
              </a:rPr>
              <a:t>while</a:t>
            </a:r>
            <a:r>
              <a:rPr lang="tr-TR" altLang="en-US" sz="2200" dirty="0">
                <a:solidFill>
                  <a:srgbClr val="0000FF"/>
                </a:solidFill>
                <a:latin typeface="+mj-lt"/>
              </a:rPr>
              <a:t> </a:t>
            </a:r>
            <a:r>
              <a:rPr lang="tr-TR" altLang="en-US" sz="2200" dirty="0">
                <a:latin typeface="+mj-lt"/>
              </a:rPr>
              <a:t> next-</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NIL do</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solidFill>
                  <a:srgbClr val="C00000"/>
                </a:solidFill>
                <a:latin typeface="+mj-lt"/>
              </a:rPr>
              <a:t>if</a:t>
            </a:r>
            <a:r>
              <a:rPr lang="tr-TR" altLang="en-US" sz="2200" dirty="0">
                <a:latin typeface="+mj-lt"/>
              </a:rPr>
              <a:t> ( degree [</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degree [next-</a:t>
            </a:r>
            <a:r>
              <a:rPr lang="tr-TR" altLang="en-US" sz="2200" i="1" dirty="0">
                <a:latin typeface="+mj-lt"/>
              </a:rPr>
              <a:t>x</a:t>
            </a:r>
            <a:r>
              <a:rPr lang="tr-TR" altLang="en-US" sz="2200" dirty="0">
                <a:latin typeface="+mj-lt"/>
              </a:rPr>
              <a:t>] OR</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(sibling [next-</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NIL </a:t>
            </a:r>
            <a:r>
              <a:rPr lang="tr-TR" altLang="en-US" sz="2200" dirty="0">
                <a:solidFill>
                  <a:srgbClr val="C00000"/>
                </a:solidFill>
                <a:latin typeface="+mj-lt"/>
              </a:rPr>
              <a:t>and</a:t>
            </a:r>
            <a:r>
              <a:rPr lang="tr-TR" altLang="en-US" sz="2200" dirty="0">
                <a:solidFill>
                  <a:srgbClr val="0000FF"/>
                </a:solidFill>
                <a:latin typeface="+mj-lt"/>
              </a:rPr>
              <a:t> </a:t>
            </a:r>
            <a:r>
              <a:rPr lang="tr-TR" altLang="en-US" sz="2200" dirty="0">
                <a:latin typeface="+mj-lt"/>
              </a:rPr>
              <a:t>degree[sibling [next-</a:t>
            </a:r>
            <a:r>
              <a:rPr lang="tr-TR" altLang="en-US" sz="2200" i="1" dirty="0">
                <a:latin typeface="+mj-lt"/>
              </a:rPr>
              <a:t>x</a:t>
            </a:r>
            <a:r>
              <a:rPr lang="tr-TR" altLang="en-US" sz="2200" dirty="0">
                <a:latin typeface="+mj-lt"/>
              </a:rPr>
              <a:t>]] =  degree [</a:t>
            </a:r>
            <a:r>
              <a:rPr lang="tr-TR" altLang="en-US" sz="2200" i="1" dirty="0">
                <a:latin typeface="+mj-lt"/>
              </a:rPr>
              <a:t>x</a:t>
            </a:r>
            <a:r>
              <a:rPr lang="tr-TR" altLang="en-US" sz="2200" dirty="0">
                <a:latin typeface="+mj-lt"/>
              </a:rPr>
              <a:t>]) </a:t>
            </a:r>
            <a:r>
              <a:rPr lang="tr-TR" altLang="en-US" sz="2200" dirty="0">
                <a:solidFill>
                  <a:srgbClr val="C00000"/>
                </a:solidFill>
                <a:latin typeface="+mj-lt"/>
              </a:rPr>
              <a:t>then</a:t>
            </a:r>
            <a:endParaRPr lang="en-US" altLang="en-US" sz="2200" dirty="0">
              <a:solidFill>
                <a:srgbClr val="C00000"/>
              </a:solidFill>
              <a:latin typeface="+mj-lt"/>
            </a:endParaRPr>
          </a:p>
          <a:p>
            <a:pPr eaLnBrk="1" hangingPunct="1">
              <a:lnSpc>
                <a:spcPct val="80000"/>
              </a:lnSpc>
              <a:buFontTx/>
              <a:buNone/>
            </a:pPr>
            <a:r>
              <a:rPr lang="en-US" altLang="en-US" sz="2200" dirty="0">
                <a:latin typeface="+mj-lt"/>
              </a:rPr>
              <a:t>			</a:t>
            </a:r>
            <a:r>
              <a:rPr lang="tr-TR" altLang="en-US" sz="2200" dirty="0">
                <a:latin typeface="+mj-lt"/>
              </a:rPr>
              <a:t>prev-</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   CASE 1 and 2</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  CASE 1 and 2</a:t>
            </a:r>
            <a:endParaRPr lang="en-US" altLang="en-US" sz="2200" dirty="0">
              <a:solidFill>
                <a:srgbClr val="0000FF"/>
              </a:solidFill>
              <a:latin typeface="+mj-lt"/>
            </a:endParaRPr>
          </a:p>
          <a:p>
            <a:pPr eaLnBrk="1" hangingPunct="1">
              <a:lnSpc>
                <a:spcPct val="80000"/>
              </a:lnSpc>
              <a:buFontTx/>
              <a:buNone/>
            </a:pPr>
            <a:r>
              <a:rPr lang="en-US" altLang="en-US" sz="2200" dirty="0">
                <a:solidFill>
                  <a:srgbClr val="0000FF"/>
                </a:solidFill>
                <a:latin typeface="+mj-lt"/>
              </a:rPr>
              <a:t>	        </a:t>
            </a:r>
            <a:r>
              <a:rPr lang="tr-TR" altLang="en-US" sz="2200" dirty="0">
                <a:solidFill>
                  <a:srgbClr val="C00000"/>
                </a:solidFill>
                <a:latin typeface="+mj-lt"/>
              </a:rPr>
              <a:t>elseif</a:t>
            </a:r>
            <a:r>
              <a:rPr lang="tr-TR" altLang="en-US" sz="2200" dirty="0">
                <a:latin typeface="+mj-lt"/>
              </a:rPr>
              <a:t>  key [</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key [next-</a:t>
            </a:r>
            <a:r>
              <a:rPr lang="tr-TR" altLang="en-US" sz="2200" i="1" dirty="0">
                <a:latin typeface="+mj-lt"/>
              </a:rPr>
              <a:t>x</a:t>
            </a:r>
            <a:r>
              <a:rPr lang="tr-TR" altLang="en-US" sz="2200" dirty="0">
                <a:latin typeface="+mj-lt"/>
              </a:rPr>
              <a:t>] </a:t>
            </a:r>
            <a:r>
              <a:rPr lang="tr-TR" altLang="en-US" sz="2200" dirty="0">
                <a:solidFill>
                  <a:srgbClr val="C00000"/>
                </a:solidFill>
                <a:latin typeface="+mj-lt"/>
              </a:rPr>
              <a:t>then</a:t>
            </a:r>
            <a:endParaRPr lang="en-US" altLang="en-US" sz="2200" dirty="0">
              <a:solidFill>
                <a:srgbClr val="C00000"/>
              </a:solidFill>
              <a:latin typeface="+mj-lt"/>
            </a:endParaRPr>
          </a:p>
          <a:p>
            <a:pPr eaLnBrk="1" hangingPunct="1">
              <a:lnSpc>
                <a:spcPct val="80000"/>
              </a:lnSpc>
              <a:buFontTx/>
              <a:buNone/>
            </a:pPr>
            <a:r>
              <a:rPr lang="en-US" altLang="en-US" sz="2200" dirty="0">
                <a:latin typeface="+mj-lt"/>
              </a:rPr>
              <a:t>			</a:t>
            </a:r>
            <a:r>
              <a:rPr lang="tr-TR" altLang="en-US" sz="2200" dirty="0">
                <a:latin typeface="+mj-lt"/>
              </a:rPr>
              <a:t>sibling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[next -</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3</a:t>
            </a:r>
          </a:p>
          <a:p>
            <a:endParaRPr lang="en-IN" altLang="en-US" dirty="0"/>
          </a:p>
        </p:txBody>
      </p:sp>
      <p:sp>
        <p:nvSpPr>
          <p:cNvPr id="5" name="Title 1">
            <a:extLst>
              <a:ext uri="{FF2B5EF4-FFF2-40B4-BE49-F238E27FC236}">
                <a16:creationId xmlns:a16="http://schemas.microsoft.com/office/drawing/2014/main" id="{356DAE97-AB99-4CEF-A48C-EAA8B8B05A31}"/>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 Operation on  Binomial Heap(CO2)</a:t>
            </a:r>
          </a:p>
        </p:txBody>
      </p:sp>
      <p:pic>
        <p:nvPicPr>
          <p:cNvPr id="6" name="Picture 2" descr="E:\NIET\Project\xLogo11.png.pagespeed.ic.pydHLuCQEZ.png">
            <a:extLst>
              <a:ext uri="{FF2B5EF4-FFF2-40B4-BE49-F238E27FC236}">
                <a16:creationId xmlns:a16="http://schemas.microsoft.com/office/drawing/2014/main" id="{3AEC217E-CAAB-41A5-8AB8-5F28B2B60A44}"/>
              </a:ext>
            </a:extLst>
          </p:cNvPr>
          <p:cNvPicPr>
            <a:picLocks noChangeAspect="1" noChangeArrowheads="1"/>
          </p:cNvPicPr>
          <p:nvPr/>
        </p:nvPicPr>
        <p:blipFill>
          <a:blip r:embed="rId2" cstate="print"/>
          <a:srcRect/>
          <a:stretch>
            <a:fillRect/>
          </a:stretch>
        </p:blipFill>
        <p:spPr bwMode="auto">
          <a:xfrm>
            <a:off x="0" y="0"/>
            <a:ext cx="1313775" cy="914400"/>
          </a:xfrm>
          <a:prstGeom prst="rect">
            <a:avLst/>
          </a:prstGeom>
          <a:noFill/>
        </p:spPr>
      </p:pic>
      <p:sp>
        <p:nvSpPr>
          <p:cNvPr id="4" name="Date Placeholder 3">
            <a:extLst>
              <a:ext uri="{FF2B5EF4-FFF2-40B4-BE49-F238E27FC236}">
                <a16:creationId xmlns:a16="http://schemas.microsoft.com/office/drawing/2014/main" id="{77BF10B0-F5DB-4F3F-BFE1-0BA18F9BBDB5}"/>
              </a:ext>
            </a:extLst>
          </p:cNvPr>
          <p:cNvSpPr>
            <a:spLocks noGrp="1"/>
          </p:cNvSpPr>
          <p:nvPr>
            <p:ph type="dt" sz="half" idx="10"/>
          </p:nvPr>
        </p:nvSpPr>
        <p:spPr/>
        <p:txBody>
          <a:bodyPr/>
          <a:lstStyle/>
          <a:p>
            <a:fld id="{4B277C34-3638-4AB4-B7FA-EA2EB80B5300}" type="datetime1">
              <a:rPr lang="en-US" smtClean="0"/>
              <a:t>10-Nov-24</a:t>
            </a:fld>
            <a:endParaRPr lang="en-US"/>
          </a:p>
        </p:txBody>
      </p:sp>
      <p:sp>
        <p:nvSpPr>
          <p:cNvPr id="7" name="Footer Placeholder 6">
            <a:extLst>
              <a:ext uri="{FF2B5EF4-FFF2-40B4-BE49-F238E27FC236}">
                <a16:creationId xmlns:a16="http://schemas.microsoft.com/office/drawing/2014/main" id="{D05CBA71-B926-45B1-86A9-6BD538F602FA}"/>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
        <p:nvSpPr>
          <p:cNvPr id="8" name="Slide Number Placeholder 7">
            <a:extLst>
              <a:ext uri="{FF2B5EF4-FFF2-40B4-BE49-F238E27FC236}">
                <a16:creationId xmlns:a16="http://schemas.microsoft.com/office/drawing/2014/main" id="{632FB85E-6C70-41B5-8632-5516D3C90511}"/>
              </a:ext>
            </a:extLst>
          </p:cNvPr>
          <p:cNvSpPr>
            <a:spLocks noGrp="1"/>
          </p:cNvSpPr>
          <p:nvPr>
            <p:ph type="sldNum" sz="quarter" idx="12"/>
          </p:nvPr>
        </p:nvSpPr>
        <p:spPr/>
        <p:txBody>
          <a:bodyPr/>
          <a:lstStyle/>
          <a:p>
            <a:fld id="{B6F15528-21DE-4FAA-801E-634DDDAF4B2B}"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64EAB9-A668-47ED-BA99-7FE192BBFB52}"/>
              </a:ext>
            </a:extLst>
          </p:cNvPr>
          <p:cNvSpPr>
            <a:spLocks noGrp="1"/>
          </p:cNvSpPr>
          <p:nvPr>
            <p:ph type="ftr" sz="quarter" idx="11"/>
          </p:nvPr>
        </p:nvSpPr>
        <p:spPr>
          <a:xfrm>
            <a:off x="3124200" y="6356350"/>
            <a:ext cx="3962400" cy="365125"/>
          </a:xfrm>
        </p:spPr>
        <p:txBody>
          <a:bodyPr/>
          <a:lstStyle/>
          <a:p>
            <a:pPr>
              <a:defRPr/>
            </a:pPr>
            <a:r>
              <a:rPr lang="it-IT"/>
              <a:t>Manali Gupta               DAA                Unit II</a:t>
            </a:r>
            <a:endParaRPr lang="en-US" dirty="0"/>
          </a:p>
        </p:txBody>
      </p:sp>
      <p:sp>
        <p:nvSpPr>
          <p:cNvPr id="60419" name="Rectangle 2">
            <a:extLst>
              <a:ext uri="{FF2B5EF4-FFF2-40B4-BE49-F238E27FC236}">
                <a16:creationId xmlns:a16="http://schemas.microsoft.com/office/drawing/2014/main" id="{5FCD640B-73A4-42F8-B48C-6D7CE9EF4AAB}"/>
              </a:ext>
            </a:extLst>
          </p:cNvPr>
          <p:cNvSpPr>
            <a:spLocks noGrp="1" noChangeArrowheads="1"/>
          </p:cNvSpPr>
          <p:nvPr>
            <p:ph type="body" idx="1"/>
          </p:nvPr>
        </p:nvSpPr>
        <p:spPr>
          <a:xfrm>
            <a:off x="533400" y="1524000"/>
            <a:ext cx="7848600" cy="4832350"/>
          </a:xfrm>
        </p:spPr>
        <p:txBody>
          <a:bodyPr>
            <a:normAutofit/>
          </a:bodyPr>
          <a:lstStyle/>
          <a:p>
            <a:pPr eaLnBrk="1" hangingPunct="1">
              <a:lnSpc>
                <a:spcPct val="80000"/>
              </a:lnSpc>
              <a:buFontTx/>
              <a:buNone/>
            </a:pPr>
            <a:r>
              <a:rPr lang="tr-TR" altLang="en-US" sz="2000" dirty="0">
                <a:solidFill>
                  <a:srgbClr val="0000FF"/>
                </a:solidFill>
                <a:latin typeface="Times New Roman" panose="02020603050405020304" pitchFamily="18" charset="0"/>
              </a:rPr>
              <a:t>			</a:t>
            </a:r>
            <a:r>
              <a:rPr lang="tr-TR" altLang="en-US" sz="2200" dirty="0">
                <a:solidFill>
                  <a:srgbClr val="C00000"/>
                </a:solidFill>
                <a:latin typeface="+mj-lt"/>
              </a:rPr>
              <a:t>BINOMIAL- LINK (next-</a:t>
            </a:r>
            <a:r>
              <a:rPr lang="tr-TR" altLang="en-US" sz="2200" i="1" dirty="0">
                <a:solidFill>
                  <a:srgbClr val="C00000"/>
                </a:solidFill>
                <a:latin typeface="+mj-lt"/>
              </a:rPr>
              <a:t>x</a:t>
            </a:r>
            <a:r>
              <a:rPr lang="tr-TR" altLang="en-US" sz="2200" dirty="0">
                <a:solidFill>
                  <a:srgbClr val="C00000"/>
                </a:solidFill>
                <a:latin typeface="+mj-lt"/>
              </a:rPr>
              <a:t>, </a:t>
            </a:r>
            <a:r>
              <a:rPr lang="tr-TR" altLang="en-US" sz="2200" i="1" dirty="0">
                <a:solidFill>
                  <a:srgbClr val="C00000"/>
                </a:solidFill>
                <a:latin typeface="+mj-lt"/>
              </a:rPr>
              <a:t>x</a:t>
            </a:r>
            <a:r>
              <a:rPr lang="tr-TR" altLang="en-US" sz="2200" dirty="0">
                <a:solidFill>
                  <a:srgbClr val="C00000"/>
                </a:solidFill>
                <a:latin typeface="+mj-lt"/>
              </a:rPr>
              <a:t>)</a:t>
            </a:r>
            <a:r>
              <a:rPr lang="tr-TR" altLang="en-US" sz="2200" dirty="0">
                <a:latin typeface="+mj-lt"/>
              </a:rPr>
              <a:t>         </a:t>
            </a:r>
            <a:r>
              <a:rPr lang="en-US" altLang="en-US" sz="2200" dirty="0">
                <a:latin typeface="+mj-lt"/>
              </a:rPr>
              <a:t>	</a:t>
            </a:r>
            <a:r>
              <a:rPr lang="tr-TR" altLang="en-US" sz="2200" dirty="0">
                <a:latin typeface="+mj-lt"/>
              </a:rPr>
              <a:t>CASE 3</a:t>
            </a:r>
          </a:p>
          <a:p>
            <a:pPr eaLnBrk="1" hangingPunct="1">
              <a:lnSpc>
                <a:spcPct val="80000"/>
              </a:lnSpc>
              <a:buFontTx/>
              <a:buNone/>
            </a:pPr>
            <a:r>
              <a:rPr lang="tr-TR" altLang="en-US" sz="2200" dirty="0">
                <a:solidFill>
                  <a:srgbClr val="0000FF"/>
                </a:solidFill>
                <a:latin typeface="+mj-lt"/>
              </a:rPr>
              <a:t>	</a:t>
            </a:r>
            <a:r>
              <a:rPr lang="en-US" altLang="en-US" sz="2200" dirty="0">
                <a:solidFill>
                  <a:srgbClr val="0000FF"/>
                </a:solidFill>
                <a:latin typeface="+mj-lt"/>
              </a:rPr>
              <a:t>	</a:t>
            </a:r>
            <a:r>
              <a:rPr lang="tr-TR" altLang="en-US" sz="2200" dirty="0">
                <a:solidFill>
                  <a:srgbClr val="C00000"/>
                </a:solidFill>
                <a:latin typeface="+mj-lt"/>
              </a:rPr>
              <a:t>else</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solidFill>
                  <a:srgbClr val="C00000"/>
                </a:solidFill>
                <a:latin typeface="+mj-lt"/>
              </a:rPr>
              <a:t>if</a:t>
            </a:r>
            <a:r>
              <a:rPr lang="tr-TR" altLang="en-US" sz="2200" dirty="0">
                <a:latin typeface="+mj-lt"/>
              </a:rPr>
              <a:t> prev-</a:t>
            </a:r>
            <a:r>
              <a:rPr lang="tr-TR" altLang="en-US" sz="2200" i="1" dirty="0">
                <a:latin typeface="+mj-lt"/>
              </a:rPr>
              <a:t>x</a:t>
            </a:r>
            <a:r>
              <a:rPr lang="tr-TR" altLang="en-US" sz="2200" dirty="0">
                <a:latin typeface="+mj-lt"/>
              </a:rPr>
              <a:t> = NIL </a:t>
            </a:r>
            <a:r>
              <a:rPr lang="tr-TR" altLang="en-US" sz="2200" dirty="0">
                <a:solidFill>
                  <a:srgbClr val="C00000"/>
                </a:solidFill>
                <a:latin typeface="+mj-lt"/>
              </a:rPr>
              <a:t>then</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head [H]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4</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solidFill>
                  <a:srgbClr val="C00000"/>
                </a:solidFill>
                <a:latin typeface="+mj-lt"/>
              </a:rPr>
              <a:t>else</a:t>
            </a:r>
            <a:r>
              <a:rPr lang="tr-TR" altLang="en-US" sz="2200" dirty="0">
                <a:latin typeface="+mj-lt"/>
              </a:rPr>
              <a:t>                                                     </a:t>
            </a:r>
            <a:r>
              <a:rPr lang="en-US" altLang="en-US" sz="2200" dirty="0">
                <a:latin typeface="+mj-lt"/>
              </a:rPr>
              <a:t>  	</a:t>
            </a:r>
            <a:r>
              <a:rPr lang="tr-TR" altLang="en-US" sz="2200" dirty="0">
                <a:latin typeface="+mj-lt"/>
              </a:rPr>
              <a:t>CASE 4</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sibling [prev-</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4</a:t>
            </a:r>
          </a:p>
          <a:p>
            <a:pPr lvl="1" eaLnBrk="1" hangingPunct="1">
              <a:lnSpc>
                <a:spcPct val="80000"/>
              </a:lnSpc>
              <a:buFontTx/>
              <a:buNone/>
            </a:pPr>
            <a:r>
              <a:rPr lang="tr-TR" altLang="en-US" sz="2200" dirty="0">
                <a:solidFill>
                  <a:srgbClr val="0000FF"/>
                </a:solidFill>
                <a:latin typeface="+mj-lt"/>
              </a:rPr>
              <a:t>		</a:t>
            </a:r>
            <a:r>
              <a:rPr lang="en-US" altLang="en-US" sz="2200" dirty="0">
                <a:solidFill>
                  <a:srgbClr val="0000FF"/>
                </a:solidFill>
                <a:latin typeface="+mj-lt"/>
              </a:rPr>
              <a:t>	</a:t>
            </a:r>
            <a:r>
              <a:rPr lang="tr-TR" altLang="en-US" sz="2200" dirty="0">
                <a:solidFill>
                  <a:srgbClr val="C00000"/>
                </a:solidFill>
                <a:latin typeface="+mj-lt"/>
              </a:rPr>
              <a:t>endif</a:t>
            </a:r>
          </a:p>
          <a:p>
            <a:pPr lvl="1" eaLnBrk="1" hangingPunct="1">
              <a:lnSpc>
                <a:spcPct val="80000"/>
              </a:lnSpc>
              <a:buFontTx/>
              <a:buNone/>
            </a:pPr>
            <a:r>
              <a:rPr lang="tr-TR" altLang="en-US" sz="2200" dirty="0">
                <a:solidFill>
                  <a:srgbClr val="0000FF"/>
                </a:solidFill>
                <a:latin typeface="+mj-lt"/>
              </a:rPr>
              <a:t>	</a:t>
            </a:r>
            <a:r>
              <a:rPr lang="tr-TR" altLang="en-US" sz="2200" dirty="0">
                <a:latin typeface="+mj-lt"/>
              </a:rPr>
              <a:t>	</a:t>
            </a:r>
            <a:r>
              <a:rPr lang="en-US" altLang="en-US" sz="2200" dirty="0">
                <a:latin typeface="+mj-lt"/>
              </a:rPr>
              <a:t>	</a:t>
            </a:r>
            <a:r>
              <a:rPr lang="tr-TR" altLang="en-US" sz="2200" dirty="0">
                <a:solidFill>
                  <a:srgbClr val="C00000"/>
                </a:solidFill>
                <a:latin typeface="+mj-lt"/>
              </a:rPr>
              <a:t>BINOMIAL-LINK(x, next-x)</a:t>
            </a:r>
            <a:r>
              <a:rPr lang="tr-TR" altLang="en-US" sz="2200" dirty="0">
                <a:solidFill>
                  <a:srgbClr val="0000FF"/>
                </a:solidFill>
                <a:latin typeface="+mj-lt"/>
              </a:rPr>
              <a:t>    </a:t>
            </a:r>
            <a:r>
              <a:rPr lang="en-US" altLang="en-US" sz="2200" dirty="0">
                <a:solidFill>
                  <a:srgbClr val="0000FF"/>
                </a:solidFill>
                <a:latin typeface="+mj-lt"/>
              </a:rPr>
              <a:t>		</a:t>
            </a:r>
            <a:r>
              <a:rPr lang="tr-TR" altLang="en-US" sz="2200" dirty="0">
                <a:latin typeface="+mj-lt"/>
              </a:rPr>
              <a:t>CASE 4</a:t>
            </a:r>
            <a:endParaRPr lang="tr-TR" altLang="en-US" sz="2200" dirty="0">
              <a:solidFill>
                <a:srgbClr val="0000FF"/>
              </a:solidFill>
              <a:latin typeface="+mj-lt"/>
            </a:endParaRP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4 </a:t>
            </a:r>
          </a:p>
          <a:p>
            <a:pPr eaLnBrk="1" hangingPunct="1">
              <a:lnSpc>
                <a:spcPct val="80000"/>
              </a:lnSpc>
              <a:buFontTx/>
              <a:buNone/>
            </a:pPr>
            <a:r>
              <a:rPr lang="tr-TR" altLang="en-US" sz="2200" dirty="0">
                <a:solidFill>
                  <a:srgbClr val="0000FF"/>
                </a:solidFill>
                <a:latin typeface="+mj-lt"/>
              </a:rPr>
              <a:t> </a:t>
            </a:r>
            <a:r>
              <a:rPr lang="tr-TR" altLang="en-US" sz="2200" dirty="0">
                <a:latin typeface="+mj-lt"/>
              </a:rPr>
              <a:t>	</a:t>
            </a:r>
            <a:r>
              <a:rPr lang="en-US" altLang="en-US" sz="2200" dirty="0">
                <a:latin typeface="+mj-lt"/>
              </a:rPr>
              <a:t>	</a:t>
            </a:r>
            <a:r>
              <a:rPr lang="tr-TR" altLang="en-US" sz="2200" dirty="0">
                <a:solidFill>
                  <a:srgbClr val="C00000"/>
                </a:solidFill>
                <a:latin typeface="+mj-lt"/>
              </a:rPr>
              <a:t>endif</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next-</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a:t>
            </a:r>
            <a:r>
              <a:rPr lang="tr-TR" altLang="en-US" sz="2200" i="1" dirty="0">
                <a:latin typeface="+mj-lt"/>
              </a:rPr>
              <a:t>x</a:t>
            </a:r>
            <a:r>
              <a:rPr lang="tr-TR" altLang="en-US" sz="2200" dirty="0">
                <a:latin typeface="+mj-lt"/>
              </a:rPr>
              <a:t>]</a:t>
            </a:r>
          </a:p>
          <a:p>
            <a:pPr eaLnBrk="1" hangingPunct="1">
              <a:lnSpc>
                <a:spcPct val="80000"/>
              </a:lnSpc>
              <a:buFontTx/>
              <a:buNone/>
            </a:pPr>
            <a:r>
              <a:rPr lang="en-US" altLang="en-US" sz="2200" dirty="0">
                <a:solidFill>
                  <a:srgbClr val="0000FF"/>
                </a:solidFill>
                <a:latin typeface="+mj-lt"/>
              </a:rPr>
              <a:t>	</a:t>
            </a:r>
            <a:r>
              <a:rPr lang="tr-TR" altLang="en-US" sz="2200" dirty="0">
                <a:solidFill>
                  <a:srgbClr val="C00000"/>
                </a:solidFill>
                <a:latin typeface="+mj-lt"/>
              </a:rPr>
              <a:t>endwhile</a:t>
            </a:r>
          </a:p>
          <a:p>
            <a:pPr eaLnBrk="1" hangingPunct="1">
              <a:lnSpc>
                <a:spcPct val="80000"/>
              </a:lnSpc>
              <a:buFontTx/>
              <a:buNone/>
            </a:pPr>
            <a:r>
              <a:rPr lang="en-US" altLang="en-US" sz="2200" dirty="0">
                <a:solidFill>
                  <a:srgbClr val="0000FF"/>
                </a:solidFill>
                <a:latin typeface="+mj-lt"/>
              </a:rPr>
              <a:t>	</a:t>
            </a:r>
            <a:r>
              <a:rPr lang="tr-TR" altLang="en-US" sz="2200" dirty="0">
                <a:solidFill>
                  <a:srgbClr val="C00000"/>
                </a:solidFill>
                <a:latin typeface="+mj-lt"/>
              </a:rPr>
              <a:t>return</a:t>
            </a:r>
            <a:r>
              <a:rPr lang="tr-TR" altLang="en-US" sz="2200" dirty="0">
                <a:latin typeface="+mj-lt"/>
              </a:rPr>
              <a:t> </a:t>
            </a:r>
            <a:r>
              <a:rPr lang="tr-TR" altLang="en-US" sz="2200" i="1" dirty="0">
                <a:latin typeface="+mj-lt"/>
              </a:rPr>
              <a:t>H</a:t>
            </a:r>
          </a:p>
          <a:p>
            <a:pPr eaLnBrk="1" hangingPunct="1">
              <a:lnSpc>
                <a:spcPct val="80000"/>
              </a:lnSpc>
              <a:buFontTx/>
              <a:buNone/>
            </a:pPr>
            <a:r>
              <a:rPr lang="tr-TR" altLang="en-US" sz="2200" dirty="0">
                <a:solidFill>
                  <a:srgbClr val="C00000"/>
                </a:solidFill>
                <a:latin typeface="+mj-lt"/>
              </a:rPr>
              <a:t>end</a:t>
            </a:r>
          </a:p>
          <a:p>
            <a:pPr eaLnBrk="1" hangingPunct="1">
              <a:buFontTx/>
              <a:buNone/>
            </a:pPr>
            <a:endParaRPr lang="tr-TR" altLang="en-US" sz="2800" dirty="0">
              <a:solidFill>
                <a:srgbClr val="0000FF"/>
              </a:solidFill>
              <a:latin typeface="Times New Roman" panose="02020603050405020304" pitchFamily="18" charset="0"/>
            </a:endParaRPr>
          </a:p>
        </p:txBody>
      </p:sp>
      <p:sp>
        <p:nvSpPr>
          <p:cNvPr id="60420" name="Rectangle 3">
            <a:extLst>
              <a:ext uri="{FF2B5EF4-FFF2-40B4-BE49-F238E27FC236}">
                <a16:creationId xmlns:a16="http://schemas.microsoft.com/office/drawing/2014/main" id="{2E317FEF-B075-437D-B37F-833D56B49B28}"/>
              </a:ext>
            </a:extLst>
          </p:cNvPr>
          <p:cNvSpPr>
            <a:spLocks noGrp="1" noChangeArrowheads="1"/>
          </p:cNvSpPr>
          <p:nvPr>
            <p:ph type="title"/>
          </p:nvPr>
        </p:nvSpPr>
        <p:spPr>
          <a:xfrm>
            <a:off x="323850" y="849312"/>
            <a:ext cx="8820150" cy="446088"/>
          </a:xfrm>
          <a:noFill/>
        </p:spPr>
        <p:txBody>
          <a:bodyPr>
            <a:normAutofit fontScale="90000"/>
          </a:bodyPr>
          <a:lstStyle/>
          <a:p>
            <a:pPr eaLnBrk="1" hangingPunct="1"/>
            <a:r>
              <a:rPr lang="tr-TR" altLang="en-US" sz="2400" u="sng" dirty="0">
                <a:solidFill>
                  <a:srgbClr val="0000FF"/>
                </a:solidFill>
              </a:rPr>
              <a:t>Binomial-Heap-Union Procedure (Cont.)</a:t>
            </a:r>
          </a:p>
        </p:txBody>
      </p:sp>
      <p:sp>
        <p:nvSpPr>
          <p:cNvPr id="6" name="Title 1">
            <a:extLst>
              <a:ext uri="{FF2B5EF4-FFF2-40B4-BE49-F238E27FC236}">
                <a16:creationId xmlns:a16="http://schemas.microsoft.com/office/drawing/2014/main" id="{DDAEA00E-40FD-4D90-9E2C-F35C3E36EA19}"/>
              </a:ext>
            </a:extLst>
          </p:cNvPr>
          <p:cNvSpPr txBox="1">
            <a:spLocks/>
          </p:cNvSpPr>
          <p:nvPr/>
        </p:nvSpPr>
        <p:spPr>
          <a:xfrm>
            <a:off x="1297363" y="-14068"/>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 Operation on  Binomial Heap(CO2)</a:t>
            </a:r>
          </a:p>
        </p:txBody>
      </p:sp>
      <p:pic>
        <p:nvPicPr>
          <p:cNvPr id="7" name="Picture 2" descr="E:\NIET\Project\xLogo11.png.pagespeed.ic.pydHLuCQEZ.png">
            <a:extLst>
              <a:ext uri="{FF2B5EF4-FFF2-40B4-BE49-F238E27FC236}">
                <a16:creationId xmlns:a16="http://schemas.microsoft.com/office/drawing/2014/main" id="{0CF9740D-1775-4FE0-8721-2C4FBA20C138}"/>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id="{608231D9-19B1-495A-8912-906C4E5337BE}"/>
              </a:ext>
            </a:extLst>
          </p:cNvPr>
          <p:cNvSpPr>
            <a:spLocks noGrp="1"/>
          </p:cNvSpPr>
          <p:nvPr>
            <p:ph type="dt" sz="half" idx="10"/>
          </p:nvPr>
        </p:nvSpPr>
        <p:spPr/>
        <p:txBody>
          <a:bodyPr/>
          <a:lstStyle/>
          <a:p>
            <a:fld id="{89938884-18B4-4799-A083-2AC3FD9ED931}" type="datetime1">
              <a:rPr lang="en-US" smtClean="0"/>
              <a:t>10-Nov-24</a:t>
            </a:fld>
            <a:endParaRPr lang="en-US"/>
          </a:p>
        </p:txBody>
      </p:sp>
      <p:sp>
        <p:nvSpPr>
          <p:cNvPr id="3" name="Slide Number Placeholder 2">
            <a:extLst>
              <a:ext uri="{FF2B5EF4-FFF2-40B4-BE49-F238E27FC236}">
                <a16:creationId xmlns:a16="http://schemas.microsoft.com/office/drawing/2014/main" id="{7BFCD7A7-1F7E-4F35-AF84-08031D965FCC}"/>
              </a:ext>
            </a:extLst>
          </p:cNvPr>
          <p:cNvSpPr>
            <a:spLocks noGrp="1"/>
          </p:cNvSpPr>
          <p:nvPr>
            <p:ph type="sldNum" sz="quarter" idx="12"/>
          </p:nvPr>
        </p:nvSpPr>
        <p:spPr/>
        <p:txBody>
          <a:bodyPr/>
          <a:lstStyle/>
          <a:p>
            <a:fld id="{B6F15528-21DE-4FAA-801E-634DDDAF4B2B}"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4CFCC124-440F-46CC-A442-9D868888A8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4AF007-C064-4FE3-A125-CECA832C7ADF}" type="slidenum">
              <a:rPr lang="en-US" altLang="en-US" sz="1400"/>
              <a:pPr>
                <a:spcBef>
                  <a:spcPct val="0"/>
                </a:spcBef>
                <a:buFontTx/>
                <a:buNone/>
              </a:pPr>
              <a:t>105</a:t>
            </a:fld>
            <a:endParaRPr lang="en-US" altLang="en-US" sz="1400"/>
          </a:p>
        </p:txBody>
      </p:sp>
      <p:sp>
        <p:nvSpPr>
          <p:cNvPr id="62468" name="Rectangle 3">
            <a:extLst>
              <a:ext uri="{FF2B5EF4-FFF2-40B4-BE49-F238E27FC236}">
                <a16:creationId xmlns:a16="http://schemas.microsoft.com/office/drawing/2014/main" id="{859670C0-DB17-4F29-9A84-2C3DBC150B20}"/>
              </a:ext>
            </a:extLst>
          </p:cNvPr>
          <p:cNvSpPr>
            <a:spLocks noGrp="1" noChangeArrowheads="1"/>
          </p:cNvSpPr>
          <p:nvPr>
            <p:ph type="body" idx="1"/>
          </p:nvPr>
        </p:nvSpPr>
        <p:spPr>
          <a:xfrm>
            <a:off x="457200" y="1479254"/>
            <a:ext cx="8229600" cy="4525963"/>
          </a:xfrm>
        </p:spPr>
        <p:txBody>
          <a:bodyPr/>
          <a:lstStyle/>
          <a:p>
            <a:pPr eaLnBrk="1" hangingPunct="1">
              <a:lnSpc>
                <a:spcPct val="90000"/>
              </a:lnSpc>
              <a:buFontTx/>
              <a:buNone/>
            </a:pPr>
            <a:r>
              <a:rPr lang="tr-TR" altLang="en-US" sz="2800" dirty="0">
                <a:solidFill>
                  <a:srgbClr val="C00000"/>
                </a:solidFill>
                <a:latin typeface="+mj-lt"/>
              </a:rPr>
              <a:t>BINOMIAL-HEAP-INSERT </a:t>
            </a:r>
            <a:r>
              <a:rPr lang="tr-TR" altLang="en-US" dirty="0">
                <a:solidFill>
                  <a:srgbClr val="C00000"/>
                </a:solidFill>
                <a:latin typeface="+mj-lt"/>
              </a:rPr>
              <a:t>(</a:t>
            </a:r>
            <a:r>
              <a:rPr lang="tr-TR" altLang="en-US" i="1" dirty="0">
                <a:solidFill>
                  <a:srgbClr val="C00000"/>
                </a:solidFill>
                <a:latin typeface="+mj-lt"/>
              </a:rPr>
              <a:t>H,x</a:t>
            </a:r>
            <a:r>
              <a:rPr lang="tr-TR" altLang="en-US" dirty="0">
                <a:solidFill>
                  <a:srgbClr val="C00000"/>
                </a:solidFill>
                <a:latin typeface="+mj-lt"/>
              </a:rPr>
              <a:t>)</a:t>
            </a:r>
          </a:p>
          <a:p>
            <a:pPr eaLnBrk="1" hangingPunct="1">
              <a:lnSpc>
                <a:spcPct val="60000"/>
              </a:lnSpc>
              <a:buFontTx/>
              <a:buNone/>
            </a:pPr>
            <a:endParaRPr lang="tr-TR" altLang="en-US" dirty="0">
              <a:solidFill>
                <a:srgbClr val="0000FF"/>
              </a:solidFill>
              <a:latin typeface="+mj-lt"/>
            </a:endParaRPr>
          </a:p>
          <a:p>
            <a:pPr eaLnBrk="1" hangingPunct="1">
              <a:lnSpc>
                <a:spcPct val="90000"/>
              </a:lnSpc>
              <a:buFontTx/>
              <a:buNone/>
            </a:pPr>
            <a:r>
              <a:rPr lang="tr-TR" altLang="en-US" sz="2400" dirty="0">
                <a:latin typeface="+mj-lt"/>
              </a:rPr>
              <a:t>       </a:t>
            </a:r>
            <a:r>
              <a:rPr lang="tr-TR" altLang="en-US" sz="2400" i="1" dirty="0">
                <a:latin typeface="+mj-lt"/>
              </a:rPr>
              <a:t>H</a:t>
            </a:r>
            <a:r>
              <a:rPr lang="en-US" altLang="en-US" sz="2400" i="1" dirty="0">
                <a:latin typeface="+mj-lt"/>
                <a:cs typeface="Arial" panose="020B0604020202020204" pitchFamily="34" charset="0"/>
              </a:rPr>
              <a:t>'</a:t>
            </a:r>
            <a:r>
              <a:rPr lang="tr-TR" altLang="en-US" sz="2400" i="1" dirty="0">
                <a:latin typeface="+mj-lt"/>
              </a:rPr>
              <a:t> </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a:t>
            </a:r>
            <a:r>
              <a:rPr lang="tr-TR" altLang="en-US" sz="2400" dirty="0">
                <a:solidFill>
                  <a:srgbClr val="C00000"/>
                </a:solidFill>
                <a:latin typeface="+mj-lt"/>
              </a:rPr>
              <a:t>MAKE-BINOMIAL-HEAP  (</a:t>
            </a:r>
            <a:r>
              <a:rPr lang="tr-TR" altLang="en-US" sz="2400" i="1" dirty="0">
                <a:solidFill>
                  <a:srgbClr val="C00000"/>
                </a:solidFill>
                <a:latin typeface="+mj-lt"/>
              </a:rPr>
              <a:t>H, x</a:t>
            </a:r>
            <a:r>
              <a:rPr lang="tr-TR" altLang="en-US" sz="2400" dirty="0">
                <a:solidFill>
                  <a:srgbClr val="C00000"/>
                </a:solidFill>
                <a:latin typeface="+mj-lt"/>
              </a:rPr>
              <a:t>)</a:t>
            </a:r>
          </a:p>
          <a:p>
            <a:pPr eaLnBrk="1" hangingPunct="1">
              <a:lnSpc>
                <a:spcPct val="90000"/>
              </a:lnSpc>
              <a:buFontTx/>
              <a:buNone/>
            </a:pPr>
            <a:r>
              <a:rPr lang="tr-TR" altLang="en-US" sz="2400" dirty="0">
                <a:latin typeface="+mj-lt"/>
              </a:rPr>
              <a:t>       </a:t>
            </a:r>
            <a:r>
              <a:rPr lang="tr-TR" altLang="en-US" sz="2400" i="1" dirty="0">
                <a:latin typeface="+mj-lt"/>
              </a:rPr>
              <a:t>P</a:t>
            </a:r>
            <a:r>
              <a:rPr lang="tr-TR" altLang="en-US" sz="2400" dirty="0">
                <a:latin typeface="+mj-lt"/>
              </a:rPr>
              <a:t> [</a:t>
            </a:r>
            <a:r>
              <a:rPr lang="tr-TR" altLang="en-US" sz="2400" i="1" dirty="0">
                <a:latin typeface="+mj-lt"/>
              </a:rPr>
              <a:t>x</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NIL</a:t>
            </a:r>
          </a:p>
          <a:p>
            <a:pPr eaLnBrk="1" hangingPunct="1">
              <a:lnSpc>
                <a:spcPct val="90000"/>
              </a:lnSpc>
              <a:buFontTx/>
              <a:buNone/>
            </a:pPr>
            <a:r>
              <a:rPr lang="tr-TR" altLang="en-US" sz="2400" dirty="0">
                <a:latin typeface="+mj-lt"/>
              </a:rPr>
              <a:t>       child [</a:t>
            </a:r>
            <a:r>
              <a:rPr lang="tr-TR" altLang="en-US" sz="2400" i="1" dirty="0">
                <a:latin typeface="+mj-lt"/>
              </a:rPr>
              <a:t>x</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NIL</a:t>
            </a:r>
          </a:p>
          <a:p>
            <a:pPr eaLnBrk="1" hangingPunct="1">
              <a:lnSpc>
                <a:spcPct val="90000"/>
              </a:lnSpc>
              <a:buFontTx/>
              <a:buNone/>
            </a:pPr>
            <a:r>
              <a:rPr lang="tr-TR" altLang="en-US" sz="2400" dirty="0">
                <a:latin typeface="+mj-lt"/>
              </a:rPr>
              <a:t>       sibling [</a:t>
            </a:r>
            <a:r>
              <a:rPr lang="tr-TR" altLang="en-US" sz="2400" i="1" dirty="0">
                <a:latin typeface="+mj-lt"/>
              </a:rPr>
              <a:t>x</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NIL</a:t>
            </a:r>
            <a:endParaRPr lang="tr-TR" altLang="en-US" sz="2400" dirty="0">
              <a:solidFill>
                <a:srgbClr val="FF3300"/>
              </a:solidFill>
              <a:latin typeface="+mj-lt"/>
            </a:endParaRPr>
          </a:p>
          <a:p>
            <a:pPr eaLnBrk="1" hangingPunct="1">
              <a:lnSpc>
                <a:spcPct val="90000"/>
              </a:lnSpc>
              <a:buFontTx/>
              <a:buNone/>
            </a:pPr>
            <a:r>
              <a:rPr lang="tr-TR" altLang="en-US" sz="2400" dirty="0">
                <a:latin typeface="+mj-lt"/>
              </a:rPr>
              <a:t>       degree [</a:t>
            </a:r>
            <a:r>
              <a:rPr lang="tr-TR" altLang="en-US" sz="2400" i="1" dirty="0">
                <a:latin typeface="+mj-lt"/>
              </a:rPr>
              <a:t>x</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O</a:t>
            </a:r>
          </a:p>
          <a:p>
            <a:pPr eaLnBrk="1" hangingPunct="1">
              <a:lnSpc>
                <a:spcPct val="90000"/>
              </a:lnSpc>
              <a:buFontTx/>
              <a:buNone/>
            </a:pPr>
            <a:r>
              <a:rPr lang="tr-TR" altLang="en-US" sz="2400" dirty="0">
                <a:latin typeface="+mj-lt"/>
              </a:rPr>
              <a:t>       head [</a:t>
            </a:r>
            <a:r>
              <a:rPr lang="tr-TR" altLang="en-US" sz="2400" i="1" dirty="0">
                <a:latin typeface="+mj-lt"/>
              </a:rPr>
              <a:t>H</a:t>
            </a:r>
            <a:r>
              <a:rPr lang="tr-TR" altLang="en-US" sz="2400" i="1" dirty="0">
                <a:latin typeface="+mj-lt"/>
                <a:cs typeface="Arial" panose="020B0604020202020204" pitchFamily="34" charset="0"/>
              </a:rPr>
              <a:t>’</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a:t>
            </a:r>
            <a:r>
              <a:rPr lang="tr-TR" altLang="en-US" sz="2400" i="1" dirty="0">
                <a:latin typeface="+mj-lt"/>
              </a:rPr>
              <a:t>x</a:t>
            </a:r>
          </a:p>
          <a:p>
            <a:pPr eaLnBrk="1" hangingPunct="1">
              <a:lnSpc>
                <a:spcPct val="90000"/>
              </a:lnSpc>
              <a:buFontTx/>
              <a:buNone/>
            </a:pPr>
            <a:r>
              <a:rPr lang="tr-TR" altLang="en-US" sz="2400" dirty="0">
                <a:latin typeface="+mj-lt"/>
              </a:rPr>
              <a:t>       </a:t>
            </a:r>
            <a:r>
              <a:rPr lang="tr-TR" altLang="en-US" sz="2400" i="1" dirty="0">
                <a:latin typeface="+mj-lt"/>
              </a:rPr>
              <a:t>H</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a:t>
            </a:r>
            <a:r>
              <a:rPr lang="tr-TR" altLang="en-US" sz="2400" dirty="0">
                <a:solidFill>
                  <a:srgbClr val="C00000"/>
                </a:solidFill>
                <a:latin typeface="+mj-lt"/>
              </a:rPr>
              <a:t>BINOMIAL-HEAP-UNION  (</a:t>
            </a:r>
            <a:r>
              <a:rPr lang="tr-TR" altLang="en-US" sz="2400" i="1" dirty="0">
                <a:solidFill>
                  <a:srgbClr val="C00000"/>
                </a:solidFill>
                <a:latin typeface="+mj-lt"/>
              </a:rPr>
              <a:t>H, H</a:t>
            </a:r>
            <a:r>
              <a:rPr lang="tr-TR" altLang="en-US" sz="2400" i="1" dirty="0">
                <a:solidFill>
                  <a:srgbClr val="C00000"/>
                </a:solidFill>
                <a:latin typeface="+mj-lt"/>
                <a:cs typeface="Arial" panose="020B0604020202020204" pitchFamily="34" charset="0"/>
              </a:rPr>
              <a:t>’</a:t>
            </a:r>
            <a:r>
              <a:rPr lang="tr-TR" altLang="en-US" sz="2400" dirty="0">
                <a:solidFill>
                  <a:srgbClr val="C00000"/>
                </a:solidFill>
                <a:latin typeface="+mj-lt"/>
                <a:cs typeface="Arial" panose="020B0604020202020204" pitchFamily="34" charset="0"/>
              </a:rPr>
              <a:t>)</a:t>
            </a:r>
          </a:p>
          <a:p>
            <a:pPr eaLnBrk="1" hangingPunct="1">
              <a:lnSpc>
                <a:spcPct val="90000"/>
              </a:lnSpc>
              <a:buFontTx/>
              <a:buNone/>
            </a:pPr>
            <a:r>
              <a:rPr lang="tr-TR" altLang="en-US" sz="2400" dirty="0">
                <a:solidFill>
                  <a:srgbClr val="C00000"/>
                </a:solidFill>
                <a:latin typeface="+mj-lt"/>
                <a:cs typeface="Arial" panose="020B0604020202020204" pitchFamily="34" charset="0"/>
              </a:rPr>
              <a:t>end</a:t>
            </a:r>
            <a:endParaRPr lang="en-US" altLang="en-US" sz="2400" dirty="0">
              <a:solidFill>
                <a:srgbClr val="C00000"/>
              </a:solidFill>
              <a:latin typeface="+mj-lt"/>
              <a:cs typeface="Arial" panose="020B0604020202020204" pitchFamily="34" charset="0"/>
            </a:endParaRPr>
          </a:p>
          <a:p>
            <a:pPr eaLnBrk="1" hangingPunct="1">
              <a:lnSpc>
                <a:spcPct val="90000"/>
              </a:lnSpc>
              <a:buFontTx/>
              <a:buNone/>
            </a:pPr>
            <a:endParaRPr lang="tr-TR" altLang="en-US" sz="2400" dirty="0">
              <a:solidFill>
                <a:srgbClr val="0000FF"/>
              </a:solidFill>
              <a:latin typeface="Times New Roman" panose="02020603050405020304" pitchFamily="18" charset="0"/>
            </a:endParaRPr>
          </a:p>
        </p:txBody>
      </p:sp>
      <p:sp>
        <p:nvSpPr>
          <p:cNvPr id="7" name="Text Box 4">
            <a:extLst>
              <a:ext uri="{FF2B5EF4-FFF2-40B4-BE49-F238E27FC236}">
                <a16:creationId xmlns:a16="http://schemas.microsoft.com/office/drawing/2014/main" id="{5ABF7EB2-7A4E-466B-B87C-9FB4603E1086}"/>
              </a:ext>
            </a:extLst>
          </p:cNvPr>
          <p:cNvSpPr txBox="1">
            <a:spLocks noChangeArrowheads="1"/>
          </p:cNvSpPr>
          <p:nvPr/>
        </p:nvSpPr>
        <p:spPr bwMode="auto">
          <a:xfrm>
            <a:off x="4286250" y="3571875"/>
            <a:ext cx="4071938" cy="4619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mj-lt"/>
                <a:cs typeface="Times New Roman" pitchFamily="18" charset="0"/>
              </a:rPr>
              <a:t>RUNNING-TIME= O(lg n)</a:t>
            </a:r>
            <a:endParaRPr lang="en-US" sz="2400" dirty="0">
              <a:latin typeface="+mj-lt"/>
              <a:cs typeface="Times New Roman" pitchFamily="18" charset="0"/>
            </a:endParaRPr>
          </a:p>
        </p:txBody>
      </p:sp>
      <p:sp>
        <p:nvSpPr>
          <p:cNvPr id="6" name="Title 1">
            <a:extLst>
              <a:ext uri="{FF2B5EF4-FFF2-40B4-BE49-F238E27FC236}">
                <a16:creationId xmlns:a16="http://schemas.microsoft.com/office/drawing/2014/main" id="{682A3F53-675F-4B7D-AF49-6C8AC9338DD6}"/>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Insert Operation on  Binomial Heap(CO2)</a:t>
            </a:r>
          </a:p>
        </p:txBody>
      </p:sp>
      <p:pic>
        <p:nvPicPr>
          <p:cNvPr id="8" name="Picture 2" descr="E:\NIET\Project\xLogo11.png.pagespeed.ic.pydHLuCQEZ.png">
            <a:extLst>
              <a:ext uri="{FF2B5EF4-FFF2-40B4-BE49-F238E27FC236}">
                <a16:creationId xmlns:a16="http://schemas.microsoft.com/office/drawing/2014/main" id="{8DAF8FA0-FD76-4452-8595-9DD2F834EE5B}"/>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id="{F94B7D08-32F9-4D33-B8E1-A564EAE99809}"/>
              </a:ext>
            </a:extLst>
          </p:cNvPr>
          <p:cNvSpPr>
            <a:spLocks noGrp="1"/>
          </p:cNvSpPr>
          <p:nvPr>
            <p:ph type="dt" sz="half" idx="10"/>
          </p:nvPr>
        </p:nvSpPr>
        <p:spPr/>
        <p:txBody>
          <a:bodyPr/>
          <a:lstStyle/>
          <a:p>
            <a:fld id="{053EF329-DCC5-4412-A624-66C8D2CC0C8D}" type="datetime1">
              <a:rPr lang="en-US" smtClean="0"/>
              <a:t>10-Nov-24</a:t>
            </a:fld>
            <a:endParaRPr lang="en-US"/>
          </a:p>
        </p:txBody>
      </p:sp>
      <p:sp>
        <p:nvSpPr>
          <p:cNvPr id="5" name="Footer Placeholder 4">
            <a:extLst>
              <a:ext uri="{FF2B5EF4-FFF2-40B4-BE49-F238E27FC236}">
                <a16:creationId xmlns:a16="http://schemas.microsoft.com/office/drawing/2014/main" id="{0AC50F31-E013-4078-A17B-84CA69B351BF}"/>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8AB4EFAF-AD7D-4F66-9F3E-97A5DF3853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96F63F-7FFF-480E-A366-FC34C972261A}" type="slidenum">
              <a:rPr lang="en-US" altLang="en-US" sz="1400"/>
              <a:pPr>
                <a:spcBef>
                  <a:spcPct val="0"/>
                </a:spcBef>
                <a:buFontTx/>
                <a:buNone/>
              </a:pPr>
              <a:t>106</a:t>
            </a:fld>
            <a:endParaRPr lang="en-US" altLang="en-US" sz="1400"/>
          </a:p>
        </p:txBody>
      </p:sp>
      <p:sp>
        <p:nvSpPr>
          <p:cNvPr id="64516" name="Rectangle 3">
            <a:extLst>
              <a:ext uri="{FF2B5EF4-FFF2-40B4-BE49-F238E27FC236}">
                <a16:creationId xmlns:a16="http://schemas.microsoft.com/office/drawing/2014/main" id="{D9A11F2A-348C-4E75-8F6A-46DE3DFEA88A}"/>
              </a:ext>
            </a:extLst>
          </p:cNvPr>
          <p:cNvSpPr>
            <a:spLocks noGrp="1" noChangeArrowheads="1"/>
          </p:cNvSpPr>
          <p:nvPr>
            <p:ph type="body" idx="1"/>
          </p:nvPr>
        </p:nvSpPr>
        <p:spPr>
          <a:xfrm>
            <a:off x="457200" y="1166018"/>
            <a:ext cx="8229600" cy="5006182"/>
          </a:xfrm>
        </p:spPr>
        <p:txBody>
          <a:bodyPr>
            <a:normAutofit fontScale="92500" lnSpcReduction="20000"/>
          </a:bodyPr>
          <a:lstStyle/>
          <a:p>
            <a:pPr eaLnBrk="1" hangingPunct="1">
              <a:lnSpc>
                <a:spcPct val="90000"/>
              </a:lnSpc>
              <a:buFontTx/>
              <a:buNone/>
            </a:pPr>
            <a:r>
              <a:rPr lang="tr-TR" altLang="en-US" sz="2400" dirty="0">
                <a:solidFill>
                  <a:srgbClr val="FF3300"/>
                </a:solidFill>
                <a:latin typeface="+mj-lt"/>
              </a:rPr>
              <a:t>BINOMIAL-HEAP-EXTRACT-MIN (</a:t>
            </a:r>
            <a:r>
              <a:rPr lang="tr-TR" altLang="en-US" sz="2400" i="1" dirty="0">
                <a:solidFill>
                  <a:srgbClr val="FF3300"/>
                </a:solidFill>
                <a:latin typeface="+mj-lt"/>
              </a:rPr>
              <a:t>H</a:t>
            </a:r>
            <a:r>
              <a:rPr lang="tr-TR" altLang="en-US" sz="2400" dirty="0">
                <a:solidFill>
                  <a:srgbClr val="FF3300"/>
                </a:solidFill>
                <a:latin typeface="+mj-lt"/>
              </a:rPr>
              <a:t>)</a:t>
            </a:r>
          </a:p>
          <a:p>
            <a:pPr eaLnBrk="1" hangingPunct="1">
              <a:lnSpc>
                <a:spcPct val="90000"/>
              </a:lnSpc>
              <a:buFontTx/>
              <a:buNone/>
            </a:pPr>
            <a:r>
              <a:rPr lang="tr-TR" altLang="en-US" sz="2400" dirty="0">
                <a:solidFill>
                  <a:srgbClr val="0000FF"/>
                </a:solidFill>
                <a:latin typeface="+mj-lt"/>
              </a:rPr>
              <a:t>   </a:t>
            </a:r>
            <a:r>
              <a:rPr lang="tr-TR" altLang="en-US" sz="2400" dirty="0">
                <a:solidFill>
                  <a:srgbClr val="FF3300"/>
                </a:solidFill>
                <a:latin typeface="+mj-lt"/>
              </a:rPr>
              <a:t>(1)  </a:t>
            </a:r>
            <a:r>
              <a:rPr lang="tr-TR" altLang="en-US" sz="2400" dirty="0">
                <a:latin typeface="+mj-lt"/>
              </a:rPr>
              <a:t>find the root </a:t>
            </a:r>
            <a:r>
              <a:rPr lang="tr-TR" altLang="en-US" sz="2400" i="1" dirty="0">
                <a:latin typeface="+mj-lt"/>
              </a:rPr>
              <a:t>x</a:t>
            </a:r>
            <a:r>
              <a:rPr lang="tr-TR" altLang="en-US" sz="2400" dirty="0">
                <a:latin typeface="+mj-lt"/>
              </a:rPr>
              <a:t> with the minimum key in the</a:t>
            </a:r>
          </a:p>
          <a:p>
            <a:pPr eaLnBrk="1" hangingPunct="1">
              <a:lnSpc>
                <a:spcPct val="90000"/>
              </a:lnSpc>
              <a:buFontTx/>
              <a:buNone/>
            </a:pPr>
            <a:r>
              <a:rPr lang="tr-TR" altLang="en-US" sz="2400" dirty="0">
                <a:latin typeface="+mj-lt"/>
              </a:rPr>
              <a:t>           root list of </a:t>
            </a:r>
            <a:r>
              <a:rPr lang="tr-TR" altLang="en-US" sz="2400" i="1" dirty="0">
                <a:latin typeface="+mj-lt"/>
              </a:rPr>
              <a:t>H </a:t>
            </a:r>
            <a:r>
              <a:rPr lang="tr-TR" altLang="en-US" sz="2400" dirty="0">
                <a:latin typeface="+mj-lt"/>
              </a:rPr>
              <a:t>and remove </a:t>
            </a:r>
            <a:r>
              <a:rPr lang="tr-TR" altLang="en-US" sz="2400" i="1" dirty="0">
                <a:latin typeface="+mj-lt"/>
              </a:rPr>
              <a:t>x</a:t>
            </a:r>
            <a:r>
              <a:rPr lang="tr-TR" altLang="en-US" sz="2400" dirty="0">
                <a:latin typeface="+mj-lt"/>
              </a:rPr>
              <a:t> from the root list of </a:t>
            </a:r>
            <a:r>
              <a:rPr lang="tr-TR" altLang="en-US" sz="2400" i="1" dirty="0">
                <a:latin typeface="+mj-lt"/>
              </a:rPr>
              <a:t>H</a:t>
            </a:r>
          </a:p>
          <a:p>
            <a:pPr eaLnBrk="1" hangingPunct="1">
              <a:lnSpc>
                <a:spcPct val="90000"/>
              </a:lnSpc>
              <a:buFontTx/>
              <a:buNone/>
            </a:pPr>
            <a:r>
              <a:rPr lang="tr-TR" altLang="en-US" sz="2400" dirty="0">
                <a:solidFill>
                  <a:srgbClr val="0000FF"/>
                </a:solidFill>
                <a:latin typeface="+mj-lt"/>
              </a:rPr>
              <a:t>    </a:t>
            </a:r>
            <a:r>
              <a:rPr lang="tr-TR" altLang="en-US" sz="2400" dirty="0">
                <a:solidFill>
                  <a:srgbClr val="FF3300"/>
                </a:solidFill>
                <a:latin typeface="+mj-lt"/>
              </a:rPr>
              <a:t>(2)  </a:t>
            </a:r>
            <a:r>
              <a:rPr lang="tr-TR" altLang="en-US" sz="2400" i="1" dirty="0">
                <a:latin typeface="+mj-lt"/>
              </a:rPr>
              <a:t>H</a:t>
            </a:r>
            <a:r>
              <a:rPr lang="tr-TR" altLang="en-US" sz="2400" i="1" dirty="0">
                <a:latin typeface="+mj-lt"/>
                <a:cs typeface="Arial" panose="020B0604020202020204" pitchFamily="34" charset="0"/>
              </a:rPr>
              <a:t>’</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MAKE-BINOMIAL-HEAP ( )</a:t>
            </a:r>
          </a:p>
          <a:p>
            <a:pPr eaLnBrk="1" hangingPunct="1">
              <a:lnSpc>
                <a:spcPct val="90000"/>
              </a:lnSpc>
              <a:buFontTx/>
              <a:buNone/>
            </a:pPr>
            <a:r>
              <a:rPr lang="tr-TR" altLang="en-US" sz="2400" dirty="0">
                <a:solidFill>
                  <a:srgbClr val="0000FF"/>
                </a:solidFill>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 (3)  </a:t>
            </a:r>
            <a:r>
              <a:rPr lang="tr-TR" altLang="en-US" sz="2400" dirty="0">
                <a:latin typeface="+mj-lt"/>
                <a:cs typeface="Arial" panose="020B0604020202020204" pitchFamily="34" charset="0"/>
              </a:rPr>
              <a:t>reverse the order of the linked list of </a:t>
            </a:r>
            <a:r>
              <a:rPr lang="tr-TR" altLang="en-US" sz="2400" i="1" dirty="0">
                <a:latin typeface="+mj-lt"/>
                <a:cs typeface="Arial" panose="020B0604020202020204" pitchFamily="34" charset="0"/>
              </a:rPr>
              <a:t>x</a:t>
            </a:r>
            <a:r>
              <a:rPr lang="tr-TR" altLang="en-US" sz="2400" dirty="0">
                <a:latin typeface="+mj-lt"/>
                <a:cs typeface="Arial" panose="020B0604020202020204" pitchFamily="34" charset="0"/>
              </a:rPr>
              <a:t>’ children</a:t>
            </a:r>
          </a:p>
          <a:p>
            <a:pPr eaLnBrk="1" hangingPunct="1">
              <a:lnSpc>
                <a:spcPct val="90000"/>
              </a:lnSpc>
              <a:buFontTx/>
              <a:buNone/>
            </a:pPr>
            <a:r>
              <a:rPr lang="tr-TR" altLang="en-US" sz="2400" dirty="0">
                <a:latin typeface="+mj-lt"/>
                <a:cs typeface="Arial" panose="020B0604020202020204" pitchFamily="34" charset="0"/>
              </a:rPr>
              <a:t>          and set head [</a:t>
            </a:r>
            <a:r>
              <a:rPr lang="tr-TR" altLang="en-US" sz="2400" i="1" dirty="0">
                <a:latin typeface="+mj-lt"/>
              </a:rPr>
              <a:t>H</a:t>
            </a:r>
            <a:r>
              <a:rPr lang="tr-TR" altLang="en-US" sz="2400" dirty="0">
                <a:latin typeface="+mj-lt"/>
                <a:cs typeface="Arial" panose="020B0604020202020204" pitchFamily="34" charset="0"/>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head of the resulting list</a:t>
            </a:r>
          </a:p>
          <a:p>
            <a:pPr eaLnBrk="1" hangingPunct="1">
              <a:lnSpc>
                <a:spcPct val="90000"/>
              </a:lnSpc>
              <a:buFontTx/>
              <a:buNone/>
            </a:pPr>
            <a:r>
              <a:rPr lang="tr-TR" altLang="en-US" sz="2400" dirty="0">
                <a:solidFill>
                  <a:srgbClr val="0000FF"/>
                </a:solidFill>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(4) </a:t>
            </a:r>
            <a:r>
              <a:rPr lang="tr-TR" altLang="en-US" sz="2400" i="1" dirty="0">
                <a:latin typeface="+mj-lt"/>
                <a:cs typeface="Arial" panose="020B0604020202020204" pitchFamily="34" charset="0"/>
              </a:rPr>
              <a:t>H</a:t>
            </a:r>
            <a:r>
              <a:rPr lang="tr-TR" altLang="en-US" sz="2400" dirty="0">
                <a:latin typeface="+mj-lt"/>
                <a:cs typeface="Arial" panose="020B0604020202020204" pitchFamily="34" charset="0"/>
              </a:rPr>
              <a:t> </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a:t>
            </a:r>
            <a:r>
              <a:rPr lang="tr-TR" altLang="en-US" sz="2400" dirty="0">
                <a:solidFill>
                  <a:srgbClr val="FF3300"/>
                </a:solidFill>
                <a:latin typeface="+mj-lt"/>
              </a:rPr>
              <a:t>BINOMIAL-HEAP-UNION (</a:t>
            </a:r>
            <a:r>
              <a:rPr lang="tr-TR" altLang="en-US" sz="2400" i="1" dirty="0">
                <a:solidFill>
                  <a:srgbClr val="FF3300"/>
                </a:solidFill>
                <a:latin typeface="+mj-lt"/>
                <a:cs typeface="Arial" panose="020B0604020202020204" pitchFamily="34" charset="0"/>
              </a:rPr>
              <a:t>H, </a:t>
            </a:r>
            <a:r>
              <a:rPr lang="tr-TR" altLang="en-US" sz="2400" i="1" dirty="0">
                <a:solidFill>
                  <a:srgbClr val="FF3300"/>
                </a:solidFill>
                <a:latin typeface="+mj-lt"/>
              </a:rPr>
              <a:t>H</a:t>
            </a:r>
            <a:r>
              <a:rPr lang="tr-TR" altLang="en-US" sz="2400" i="1" dirty="0">
                <a:solidFill>
                  <a:srgbClr val="FF3300"/>
                </a:solidFill>
                <a:latin typeface="+mj-lt"/>
                <a:cs typeface="Arial" panose="020B0604020202020204" pitchFamily="34" charset="0"/>
              </a:rPr>
              <a:t>’)</a:t>
            </a:r>
          </a:p>
          <a:p>
            <a:pPr eaLnBrk="1" hangingPunct="1">
              <a:lnSpc>
                <a:spcPct val="90000"/>
              </a:lnSpc>
              <a:buFontTx/>
              <a:buNone/>
            </a:pP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return </a:t>
            </a:r>
            <a:r>
              <a:rPr lang="tr-TR" altLang="en-US" sz="2400" i="1" dirty="0">
                <a:latin typeface="+mj-lt"/>
                <a:cs typeface="Arial" panose="020B0604020202020204" pitchFamily="34" charset="0"/>
              </a:rPr>
              <a:t>x</a:t>
            </a:r>
          </a:p>
          <a:p>
            <a:pPr eaLnBrk="1" hangingPunct="1">
              <a:lnSpc>
                <a:spcPct val="90000"/>
              </a:lnSpc>
              <a:buFontTx/>
              <a:buNone/>
            </a:pP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end</a:t>
            </a:r>
            <a:endParaRPr lang="en-IN" altLang="en-US" sz="2400" dirty="0">
              <a:solidFill>
                <a:srgbClr val="FF3300"/>
              </a:solidFill>
              <a:latin typeface="+mj-lt"/>
              <a:cs typeface="Arial" panose="020B0604020202020204" pitchFamily="34" charset="0"/>
            </a:endParaRPr>
          </a:p>
          <a:p>
            <a:pPr eaLnBrk="1" hangingPunct="1">
              <a:lnSpc>
                <a:spcPct val="90000"/>
              </a:lnSpc>
              <a:buFontTx/>
              <a:buNone/>
            </a:pPr>
            <a:endParaRPr lang="en-IN" altLang="en-US" sz="2400" dirty="0">
              <a:solidFill>
                <a:srgbClr val="FF3300"/>
              </a:solidFill>
              <a:latin typeface="+mj-lt"/>
              <a:cs typeface="Arial" panose="020B0604020202020204" pitchFamily="34" charset="0"/>
            </a:endParaRPr>
          </a:p>
          <a:p>
            <a:pPr eaLnBrk="1" hangingPunct="1">
              <a:lnSpc>
                <a:spcPct val="90000"/>
              </a:lnSpc>
              <a:buFontTx/>
              <a:buNone/>
            </a:pPr>
            <a:endParaRPr lang="en-IN" altLang="en-US" sz="2400" dirty="0">
              <a:solidFill>
                <a:srgbClr val="FF3300"/>
              </a:solidFill>
              <a:latin typeface="+mj-lt"/>
              <a:cs typeface="Arial" panose="020B0604020202020204" pitchFamily="34" charset="0"/>
            </a:endParaRPr>
          </a:p>
          <a:p>
            <a:pPr eaLnBrk="1" hangingPunct="1">
              <a:lnSpc>
                <a:spcPct val="90000"/>
              </a:lnSpc>
              <a:buFontTx/>
              <a:buNone/>
            </a:pPr>
            <a:r>
              <a:rPr lang="en-IN" altLang="en-US" sz="2400" dirty="0">
                <a:solidFill>
                  <a:srgbClr val="FF3300"/>
                </a:solidFill>
                <a:latin typeface="+mj-lt"/>
                <a:cs typeface="Arial" panose="020B0604020202020204" pitchFamily="34" charset="0"/>
              </a:rPr>
              <a:t>Analysis</a:t>
            </a:r>
          </a:p>
          <a:p>
            <a:pPr>
              <a:lnSpc>
                <a:spcPct val="110000"/>
              </a:lnSpc>
              <a:buClr>
                <a:schemeClr val="tx1"/>
              </a:buClr>
            </a:pPr>
            <a:r>
              <a:rPr lang="tr-TR" altLang="en-US" sz="2400" dirty="0">
                <a:solidFill>
                  <a:srgbClr val="FF3300"/>
                </a:solidFill>
                <a:latin typeface="+mj-lt"/>
              </a:rPr>
              <a:t>Un</a:t>
            </a:r>
            <a:r>
              <a:rPr lang="en-US" altLang="en-US" sz="2400" dirty="0" err="1">
                <a:solidFill>
                  <a:srgbClr val="FF3300"/>
                </a:solidFill>
                <a:latin typeface="+mj-lt"/>
              </a:rPr>
              <a:t>i</a:t>
            </a:r>
            <a:r>
              <a:rPr lang="tr-TR" altLang="en-US" sz="2400" dirty="0">
                <a:solidFill>
                  <a:srgbClr val="FF3300"/>
                </a:solidFill>
                <a:latin typeface="+mj-lt"/>
              </a:rPr>
              <a:t>te </a:t>
            </a:r>
            <a:r>
              <a:rPr lang="tr-TR" altLang="en-US" sz="2400" dirty="0">
                <a:latin typeface="+mj-lt"/>
              </a:rPr>
              <a:t>b</a:t>
            </a:r>
            <a:r>
              <a:rPr lang="en-US" altLang="en-US" sz="2400" dirty="0" err="1">
                <a:latin typeface="+mj-lt"/>
              </a:rPr>
              <a:t>i</a:t>
            </a:r>
            <a:r>
              <a:rPr lang="tr-TR" altLang="en-US" sz="2400" dirty="0">
                <a:latin typeface="+mj-lt"/>
              </a:rPr>
              <a:t>nom</a:t>
            </a:r>
            <a:r>
              <a:rPr lang="en-US" altLang="en-US" sz="2400" dirty="0" err="1">
                <a:latin typeface="+mj-lt"/>
              </a:rPr>
              <a:t>i</a:t>
            </a:r>
            <a:r>
              <a:rPr lang="tr-TR" altLang="en-US" sz="2400" dirty="0">
                <a:latin typeface="+mj-lt"/>
              </a:rPr>
              <a:t>al heaps </a:t>
            </a:r>
            <a:r>
              <a:rPr lang="tr-TR" altLang="en-US" sz="2400" i="1" dirty="0">
                <a:latin typeface="+mj-lt"/>
              </a:rPr>
              <a:t>H</a:t>
            </a:r>
            <a:r>
              <a:rPr lang="tr-TR" altLang="en-US" sz="2400" dirty="0">
                <a:latin typeface="+mj-lt"/>
              </a:rPr>
              <a:t>= {</a:t>
            </a:r>
            <a:r>
              <a:rPr lang="tr-TR" altLang="en-US" sz="2400" i="1" dirty="0">
                <a:latin typeface="+mj-lt"/>
              </a:rPr>
              <a:t>B</a:t>
            </a:r>
            <a:r>
              <a:rPr lang="tr-TR" altLang="en-US" sz="2400" i="1" baseline="-25000" dirty="0">
                <a:latin typeface="+mj-lt"/>
              </a:rPr>
              <a:t>0 </a:t>
            </a:r>
            <a:r>
              <a:rPr lang="tr-TR" altLang="en-US" sz="2400" i="1" dirty="0">
                <a:latin typeface="+mj-lt"/>
              </a:rPr>
              <a:t>,B</a:t>
            </a:r>
            <a:r>
              <a:rPr lang="tr-TR" altLang="en-US" sz="2400" i="1" baseline="-25000" dirty="0">
                <a:latin typeface="+mj-lt"/>
              </a:rPr>
              <a:t>1</a:t>
            </a:r>
            <a:r>
              <a:rPr lang="tr-TR" altLang="en-US" sz="2400" i="1" dirty="0">
                <a:latin typeface="+mj-lt"/>
              </a:rPr>
              <a:t>,B</a:t>
            </a:r>
            <a:r>
              <a:rPr lang="tr-TR" altLang="en-US" sz="2400" i="1" baseline="-25000" dirty="0">
                <a:latin typeface="+mj-lt"/>
              </a:rPr>
              <a:t>4</a:t>
            </a:r>
            <a:r>
              <a:rPr lang="tr-TR" altLang="en-US" sz="2400" dirty="0">
                <a:latin typeface="+mj-lt"/>
              </a:rPr>
              <a:t>} </a:t>
            </a:r>
            <a:r>
              <a:rPr lang="en-US" altLang="en-US" sz="2400" dirty="0">
                <a:latin typeface="+mj-lt"/>
              </a:rPr>
              <a:t>and         </a:t>
            </a:r>
            <a:r>
              <a:rPr lang="tr-TR" altLang="en-US" sz="2400" dirty="0">
                <a:latin typeface="+mj-lt"/>
              </a:rPr>
              <a:t> </a:t>
            </a:r>
            <a:r>
              <a:rPr lang="tr-TR" altLang="en-US" sz="2400" i="1" dirty="0">
                <a:latin typeface="+mj-lt"/>
              </a:rPr>
              <a:t>H’</a:t>
            </a:r>
            <a:r>
              <a:rPr lang="tr-TR" altLang="en-US" sz="2400" dirty="0">
                <a:latin typeface="+mj-lt"/>
                <a:cs typeface="Arial" panose="020B0604020202020204" pitchFamily="34" charset="0"/>
              </a:rPr>
              <a:t> = </a:t>
            </a:r>
            <a:r>
              <a:rPr lang="tr-TR" altLang="en-US" sz="2400" dirty="0">
                <a:latin typeface="+mj-lt"/>
              </a:rPr>
              <a:t>{</a:t>
            </a:r>
            <a:r>
              <a:rPr lang="tr-TR" altLang="en-US" sz="2400" i="1" dirty="0">
                <a:latin typeface="+mj-lt"/>
              </a:rPr>
              <a:t>B</a:t>
            </a:r>
            <a:r>
              <a:rPr lang="tr-TR" altLang="en-US" sz="2400" i="1" baseline="-25000" dirty="0">
                <a:latin typeface="+mj-lt"/>
              </a:rPr>
              <a:t>0 </a:t>
            </a:r>
            <a:r>
              <a:rPr lang="tr-TR" altLang="en-US" sz="2400" i="1" dirty="0">
                <a:latin typeface="+mj-lt"/>
              </a:rPr>
              <a:t>,B</a:t>
            </a:r>
            <a:r>
              <a:rPr lang="tr-TR" altLang="en-US" sz="2400" i="1" baseline="-25000" dirty="0">
                <a:latin typeface="+mj-lt"/>
              </a:rPr>
              <a:t>1</a:t>
            </a:r>
            <a:r>
              <a:rPr lang="tr-TR" altLang="en-US" sz="2400" i="1" dirty="0">
                <a:latin typeface="+mj-lt"/>
              </a:rPr>
              <a:t>,B</a:t>
            </a:r>
            <a:r>
              <a:rPr lang="tr-TR" altLang="en-US" sz="2400" i="1" baseline="-25000" dirty="0">
                <a:latin typeface="+mj-lt"/>
              </a:rPr>
              <a:t>2</a:t>
            </a:r>
            <a:r>
              <a:rPr lang="tr-TR" altLang="en-US" sz="2400" dirty="0">
                <a:latin typeface="+mj-lt"/>
              </a:rPr>
              <a:t>}</a:t>
            </a:r>
            <a:endParaRPr lang="en-US" altLang="en-US" sz="2400" dirty="0">
              <a:latin typeface="+mj-lt"/>
            </a:endParaRPr>
          </a:p>
          <a:p>
            <a:pPr>
              <a:lnSpc>
                <a:spcPct val="120000"/>
              </a:lnSpc>
              <a:buClr>
                <a:schemeClr val="tx1"/>
              </a:buClr>
            </a:pPr>
            <a:r>
              <a:rPr lang="tr-TR" altLang="en-US" sz="2400" dirty="0">
                <a:solidFill>
                  <a:srgbClr val="FF3300"/>
                </a:solidFill>
                <a:latin typeface="+mj-lt"/>
              </a:rPr>
              <a:t>Runn</a:t>
            </a:r>
            <a:r>
              <a:rPr lang="en-US" altLang="en-US" sz="2400" dirty="0" err="1">
                <a:solidFill>
                  <a:srgbClr val="FF3300"/>
                </a:solidFill>
                <a:latin typeface="+mj-lt"/>
              </a:rPr>
              <a:t>i</a:t>
            </a:r>
            <a:r>
              <a:rPr lang="tr-TR" altLang="en-US" sz="2400" dirty="0">
                <a:solidFill>
                  <a:srgbClr val="FF3300"/>
                </a:solidFill>
                <a:latin typeface="+mj-lt"/>
              </a:rPr>
              <a:t>ng t</a:t>
            </a:r>
            <a:r>
              <a:rPr lang="en-US" altLang="en-US" sz="2400" dirty="0" err="1">
                <a:solidFill>
                  <a:srgbClr val="FF3300"/>
                </a:solidFill>
                <a:latin typeface="+mj-lt"/>
              </a:rPr>
              <a:t>i</a:t>
            </a:r>
            <a:r>
              <a:rPr lang="tr-TR" altLang="en-US" sz="2400" dirty="0">
                <a:solidFill>
                  <a:srgbClr val="FF3300"/>
                </a:solidFill>
                <a:latin typeface="+mj-lt"/>
              </a:rPr>
              <a:t>me </a:t>
            </a:r>
            <a:r>
              <a:rPr lang="en-US" altLang="en-US" sz="2400" dirty="0" err="1">
                <a:latin typeface="+mj-lt"/>
              </a:rPr>
              <a:t>i</a:t>
            </a:r>
            <a:r>
              <a:rPr lang="tr-TR" altLang="en-US" sz="2400" dirty="0">
                <a:latin typeface="+mj-lt"/>
              </a:rPr>
              <a:t>f </a:t>
            </a:r>
            <a:r>
              <a:rPr lang="tr-TR" altLang="en-US" sz="2400" i="1" dirty="0">
                <a:latin typeface="+mj-lt"/>
              </a:rPr>
              <a:t>H</a:t>
            </a:r>
            <a:r>
              <a:rPr lang="tr-TR" altLang="en-US" sz="2400" dirty="0">
                <a:latin typeface="+mj-lt"/>
              </a:rPr>
              <a:t> has </a:t>
            </a:r>
            <a:r>
              <a:rPr lang="tr-TR" altLang="en-US" sz="2400" i="1" dirty="0">
                <a:latin typeface="+mj-lt"/>
              </a:rPr>
              <a:t>n</a:t>
            </a:r>
            <a:r>
              <a:rPr lang="tr-TR" altLang="en-US" sz="2400" dirty="0">
                <a:latin typeface="+mj-lt"/>
              </a:rPr>
              <a:t> nodes</a:t>
            </a:r>
            <a:r>
              <a:rPr lang="en-IN" altLang="en-US" sz="2400" dirty="0">
                <a:latin typeface="+mj-lt"/>
              </a:rPr>
              <a:t> e</a:t>
            </a:r>
            <a:r>
              <a:rPr lang="tr-TR" altLang="en-US" sz="2400" dirty="0">
                <a:latin typeface="+mj-lt"/>
              </a:rPr>
              <a:t>ach of l</a:t>
            </a:r>
            <a:r>
              <a:rPr lang="en-US" altLang="en-US" sz="2400" dirty="0" err="1">
                <a:latin typeface="+mj-lt"/>
              </a:rPr>
              <a:t>i</a:t>
            </a:r>
            <a:r>
              <a:rPr lang="tr-TR" altLang="en-US" sz="2400" dirty="0">
                <a:latin typeface="+mj-lt"/>
              </a:rPr>
              <a:t>nes 1-4 takes O(lg</a:t>
            </a:r>
            <a:r>
              <a:rPr lang="tr-TR" altLang="en-US" sz="2400" i="1" dirty="0">
                <a:latin typeface="+mj-lt"/>
              </a:rPr>
              <a:t>n</a:t>
            </a:r>
            <a:r>
              <a:rPr lang="tr-TR" altLang="en-US" sz="2400" dirty="0">
                <a:latin typeface="+mj-lt"/>
              </a:rPr>
              <a:t>) </a:t>
            </a:r>
            <a:r>
              <a:rPr lang="en-US" altLang="en-US" sz="2400" dirty="0">
                <a:latin typeface="+mj-lt"/>
              </a:rPr>
              <a:t>time</a:t>
            </a:r>
            <a:endParaRPr lang="tr-TR" altLang="en-US" sz="2400" dirty="0">
              <a:latin typeface="+mj-lt"/>
            </a:endParaRPr>
          </a:p>
          <a:p>
            <a:pPr>
              <a:buNone/>
            </a:pPr>
            <a:r>
              <a:rPr lang="en-US" altLang="en-US" sz="2400" dirty="0">
                <a:latin typeface="+mj-lt"/>
              </a:rPr>
              <a:t>	</a:t>
            </a:r>
            <a:endParaRPr lang="tr-TR" altLang="en-US" sz="2400" dirty="0">
              <a:solidFill>
                <a:srgbClr val="FF3300"/>
              </a:solidFill>
              <a:latin typeface="+mj-lt"/>
            </a:endParaRPr>
          </a:p>
          <a:p>
            <a:pPr eaLnBrk="1" hangingPunct="1">
              <a:lnSpc>
                <a:spcPct val="90000"/>
              </a:lnSpc>
              <a:buFontTx/>
              <a:buNone/>
            </a:pPr>
            <a:endParaRPr lang="en-US" altLang="en-US" sz="2200" dirty="0">
              <a:solidFill>
                <a:srgbClr val="FF3300"/>
              </a:solidFill>
              <a:latin typeface="+mj-lt"/>
              <a:cs typeface="Arial" panose="020B0604020202020204" pitchFamily="34" charset="0"/>
            </a:endParaRPr>
          </a:p>
        </p:txBody>
      </p:sp>
      <p:sp>
        <p:nvSpPr>
          <p:cNvPr id="5" name="Title 1">
            <a:extLst>
              <a:ext uri="{FF2B5EF4-FFF2-40B4-BE49-F238E27FC236}">
                <a16:creationId xmlns:a16="http://schemas.microsoft.com/office/drawing/2014/main" id="{B4513BED-52E9-4A7D-8941-72699EA2C47A}"/>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Minimum key from   Binomial Heap(CO2)</a:t>
            </a:r>
          </a:p>
        </p:txBody>
      </p:sp>
      <p:pic>
        <p:nvPicPr>
          <p:cNvPr id="6" name="Picture 2" descr="E:\NIET\Project\xLogo11.png.pagespeed.ic.pydHLuCQEZ.png">
            <a:extLst>
              <a:ext uri="{FF2B5EF4-FFF2-40B4-BE49-F238E27FC236}">
                <a16:creationId xmlns:a16="http://schemas.microsoft.com/office/drawing/2014/main" id="{F546549F-E49E-4503-AA42-2A1D10D0E4FA}"/>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id="{CD803946-84E3-455B-897C-1FFC01FA7708}"/>
              </a:ext>
            </a:extLst>
          </p:cNvPr>
          <p:cNvSpPr>
            <a:spLocks noGrp="1"/>
          </p:cNvSpPr>
          <p:nvPr>
            <p:ph type="dt" sz="half" idx="10"/>
          </p:nvPr>
        </p:nvSpPr>
        <p:spPr/>
        <p:txBody>
          <a:bodyPr/>
          <a:lstStyle/>
          <a:p>
            <a:fld id="{04B4E882-AA43-4C20-9189-079F087E61E4}" type="datetime1">
              <a:rPr lang="en-US" smtClean="0"/>
              <a:t>10-Nov-24</a:t>
            </a:fld>
            <a:endParaRPr lang="en-US"/>
          </a:p>
        </p:txBody>
      </p:sp>
      <p:sp>
        <p:nvSpPr>
          <p:cNvPr id="7" name="Footer Placeholder 6">
            <a:extLst>
              <a:ext uri="{FF2B5EF4-FFF2-40B4-BE49-F238E27FC236}">
                <a16:creationId xmlns:a16="http://schemas.microsoft.com/office/drawing/2014/main" id="{520431D2-D660-486E-97D6-88B3D966013C}"/>
              </a:ext>
            </a:extLst>
          </p:cNvPr>
          <p:cNvSpPr>
            <a:spLocks noGrp="1"/>
          </p:cNvSpPr>
          <p:nvPr>
            <p:ph type="ftr" sz="quarter" idx="11"/>
          </p:nvPr>
        </p:nvSpPr>
        <p:spPr>
          <a:xfrm>
            <a:off x="3124200" y="6356350"/>
            <a:ext cx="36576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6">
                                            <p:txEl>
                                              <p:pRg st="11" end="11"/>
                                            </p:txEl>
                                          </p:spTgt>
                                        </p:tgtEl>
                                        <p:attrNameLst>
                                          <p:attrName>style.visibility</p:attrName>
                                        </p:attrNameLst>
                                      </p:cBhvr>
                                      <p:to>
                                        <p:strVal val="visible"/>
                                      </p:to>
                                    </p:set>
                                    <p:animEffect transition="in" filter="fade">
                                      <p:cBhvr>
                                        <p:cTn id="7" dur="1000"/>
                                        <p:tgtEl>
                                          <p:spTgt spid="64516">
                                            <p:txEl>
                                              <p:pRg st="11" end="11"/>
                                            </p:txEl>
                                          </p:spTgt>
                                        </p:tgtEl>
                                      </p:cBhvr>
                                    </p:animEffect>
                                    <p:anim calcmode="lin" valueType="num">
                                      <p:cBhvr>
                                        <p:cTn id="8" dur="1000" fill="hold"/>
                                        <p:tgtEl>
                                          <p:spTgt spid="64516">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64516">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6">
                                            <p:txEl>
                                              <p:pRg st="12" end="12"/>
                                            </p:txEl>
                                          </p:spTgt>
                                        </p:tgtEl>
                                        <p:attrNameLst>
                                          <p:attrName>style.visibility</p:attrName>
                                        </p:attrNameLst>
                                      </p:cBhvr>
                                      <p:to>
                                        <p:strVal val="visible"/>
                                      </p:to>
                                    </p:set>
                                    <p:animEffect transition="in" filter="fade">
                                      <p:cBhvr>
                                        <p:cTn id="12" dur="1000"/>
                                        <p:tgtEl>
                                          <p:spTgt spid="64516">
                                            <p:txEl>
                                              <p:pRg st="12" end="12"/>
                                            </p:txEl>
                                          </p:spTgt>
                                        </p:tgtEl>
                                      </p:cBhvr>
                                    </p:animEffect>
                                    <p:anim calcmode="lin" valueType="num">
                                      <p:cBhvr>
                                        <p:cTn id="13" dur="1000" fill="hold"/>
                                        <p:tgtEl>
                                          <p:spTgt spid="64516">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64516">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6">
                                            <p:txEl>
                                              <p:pRg st="13" end="13"/>
                                            </p:txEl>
                                          </p:spTgt>
                                        </p:tgtEl>
                                        <p:attrNameLst>
                                          <p:attrName>style.visibility</p:attrName>
                                        </p:attrNameLst>
                                      </p:cBhvr>
                                      <p:to>
                                        <p:strVal val="visible"/>
                                      </p:to>
                                    </p:set>
                                    <p:animEffect transition="in" filter="fade">
                                      <p:cBhvr>
                                        <p:cTn id="17" dur="1000"/>
                                        <p:tgtEl>
                                          <p:spTgt spid="64516">
                                            <p:txEl>
                                              <p:pRg st="13" end="13"/>
                                            </p:txEl>
                                          </p:spTgt>
                                        </p:tgtEl>
                                      </p:cBhvr>
                                    </p:animEffect>
                                    <p:anim calcmode="lin" valueType="num">
                                      <p:cBhvr>
                                        <p:cTn id="18" dur="1000" fill="hold"/>
                                        <p:tgtEl>
                                          <p:spTgt spid="64516">
                                            <p:txEl>
                                              <p:pRg st="13" end="13"/>
                                            </p:txEl>
                                          </p:spTgt>
                                        </p:tgtEl>
                                        <p:attrNameLst>
                                          <p:attrName>ppt_x</p:attrName>
                                        </p:attrNameLst>
                                      </p:cBhvr>
                                      <p:tavLst>
                                        <p:tav tm="0">
                                          <p:val>
                                            <p:strVal val="#ppt_x"/>
                                          </p:val>
                                        </p:tav>
                                        <p:tav tm="100000">
                                          <p:val>
                                            <p:strVal val="#ppt_x"/>
                                          </p:val>
                                        </p:tav>
                                      </p:tavLst>
                                    </p:anim>
                                    <p:anim calcmode="lin" valueType="num">
                                      <p:cBhvr>
                                        <p:cTn id="19" dur="1000" fill="hold"/>
                                        <p:tgtEl>
                                          <p:spTgt spid="6451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AEB2E0F5-BCDB-4D96-80B4-337067CB26C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BA02E78-4F75-4784-8D42-D755624C9352}" type="slidenum">
              <a:rPr lang="en-US" altLang="en-US" sz="1400"/>
              <a:pPr>
                <a:spcBef>
                  <a:spcPct val="0"/>
                </a:spcBef>
                <a:buFontTx/>
                <a:buNone/>
              </a:pPr>
              <a:t>107</a:t>
            </a:fld>
            <a:endParaRPr lang="en-US" altLang="en-US" sz="1400"/>
          </a:p>
        </p:txBody>
      </p:sp>
      <p:sp>
        <p:nvSpPr>
          <p:cNvPr id="66563" name="Rectangle 2">
            <a:extLst>
              <a:ext uri="{FF2B5EF4-FFF2-40B4-BE49-F238E27FC236}">
                <a16:creationId xmlns:a16="http://schemas.microsoft.com/office/drawing/2014/main" id="{2E8D8EEF-607F-471B-9182-86BEBB013CED}"/>
              </a:ext>
            </a:extLst>
          </p:cNvPr>
          <p:cNvSpPr>
            <a:spLocks noGrp="1" noChangeArrowheads="1"/>
          </p:cNvSpPr>
          <p:nvPr>
            <p:ph type="body" idx="1"/>
          </p:nvPr>
        </p:nvSpPr>
        <p:spPr>
          <a:xfrm>
            <a:off x="1403350" y="2874963"/>
            <a:ext cx="6192838" cy="2881312"/>
          </a:xfrm>
        </p:spPr>
        <p:txBody>
          <a:bodyPr/>
          <a:lstStyle/>
          <a:p>
            <a:pPr eaLnBrk="1" hangingPunct="1"/>
            <a:endParaRPr lang="tr-TR" altLang="en-US" dirty="0">
              <a:latin typeface="Times New Roman" panose="02020603050405020304" pitchFamily="18" charset="0"/>
            </a:endParaRPr>
          </a:p>
          <a:p>
            <a:pPr eaLnBrk="1" hangingPunct="1"/>
            <a:endParaRPr lang="tr-TR" altLang="en-US" dirty="0">
              <a:latin typeface="Times New Roman" panose="02020603050405020304" pitchFamily="18" charset="0"/>
            </a:endParaRPr>
          </a:p>
        </p:txBody>
      </p:sp>
      <p:sp>
        <p:nvSpPr>
          <p:cNvPr id="66564" name="Line 3">
            <a:extLst>
              <a:ext uri="{FF2B5EF4-FFF2-40B4-BE49-F238E27FC236}">
                <a16:creationId xmlns:a16="http://schemas.microsoft.com/office/drawing/2014/main" id="{0BAFFD6C-3A62-4437-BD2D-3DD05832D8F6}"/>
              </a:ext>
            </a:extLst>
          </p:cNvPr>
          <p:cNvSpPr>
            <a:spLocks noChangeShapeType="1"/>
          </p:cNvSpPr>
          <p:nvPr/>
        </p:nvSpPr>
        <p:spPr bwMode="auto">
          <a:xfrm>
            <a:off x="5435600" y="3789363"/>
            <a:ext cx="16049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5" name="Oval 4">
            <a:extLst>
              <a:ext uri="{FF2B5EF4-FFF2-40B4-BE49-F238E27FC236}">
                <a16:creationId xmlns:a16="http://schemas.microsoft.com/office/drawing/2014/main" id="{08EBBDC3-8431-454B-985C-BA32BE7A48C6}"/>
              </a:ext>
            </a:extLst>
          </p:cNvPr>
          <p:cNvSpPr>
            <a:spLocks noChangeArrowheads="1"/>
          </p:cNvSpPr>
          <p:nvPr/>
        </p:nvSpPr>
        <p:spPr bwMode="auto">
          <a:xfrm>
            <a:off x="1795463" y="3586163"/>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66" name="Line 5">
            <a:extLst>
              <a:ext uri="{FF2B5EF4-FFF2-40B4-BE49-F238E27FC236}">
                <a16:creationId xmlns:a16="http://schemas.microsoft.com/office/drawing/2014/main" id="{8A2EFB21-A140-443A-8452-D06AB32217B4}"/>
              </a:ext>
            </a:extLst>
          </p:cNvPr>
          <p:cNvSpPr>
            <a:spLocks noChangeShapeType="1"/>
          </p:cNvSpPr>
          <p:nvPr/>
        </p:nvSpPr>
        <p:spPr bwMode="auto">
          <a:xfrm>
            <a:off x="1403350" y="37893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7" name="Line 6">
            <a:extLst>
              <a:ext uri="{FF2B5EF4-FFF2-40B4-BE49-F238E27FC236}">
                <a16:creationId xmlns:a16="http://schemas.microsoft.com/office/drawing/2014/main" id="{B5D83446-8564-43BA-8045-5024D7FB6F12}"/>
              </a:ext>
            </a:extLst>
          </p:cNvPr>
          <p:cNvSpPr>
            <a:spLocks noChangeShapeType="1"/>
          </p:cNvSpPr>
          <p:nvPr/>
        </p:nvSpPr>
        <p:spPr bwMode="auto">
          <a:xfrm>
            <a:off x="2195513" y="3789363"/>
            <a:ext cx="449262"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8" name="Line 7">
            <a:extLst>
              <a:ext uri="{FF2B5EF4-FFF2-40B4-BE49-F238E27FC236}">
                <a16:creationId xmlns:a16="http://schemas.microsoft.com/office/drawing/2014/main" id="{0ADCE9A0-34D6-44E1-8F57-4A079BD730BC}"/>
              </a:ext>
            </a:extLst>
          </p:cNvPr>
          <p:cNvSpPr>
            <a:spLocks noChangeShapeType="1"/>
          </p:cNvSpPr>
          <p:nvPr/>
        </p:nvSpPr>
        <p:spPr bwMode="auto">
          <a:xfrm>
            <a:off x="3059113" y="3789363"/>
            <a:ext cx="1927225"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9" name="Line 8">
            <a:extLst>
              <a:ext uri="{FF2B5EF4-FFF2-40B4-BE49-F238E27FC236}">
                <a16:creationId xmlns:a16="http://schemas.microsoft.com/office/drawing/2014/main" id="{4F9E510B-1297-4A68-97BE-8988DB93C4CD}"/>
              </a:ext>
            </a:extLst>
          </p:cNvPr>
          <p:cNvSpPr>
            <a:spLocks noChangeShapeType="1"/>
          </p:cNvSpPr>
          <p:nvPr/>
        </p:nvSpPr>
        <p:spPr bwMode="auto">
          <a:xfrm>
            <a:off x="4284663" y="48688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0" name="Line 9">
            <a:extLst>
              <a:ext uri="{FF2B5EF4-FFF2-40B4-BE49-F238E27FC236}">
                <a16:creationId xmlns:a16="http://schemas.microsoft.com/office/drawing/2014/main" id="{67BE0129-4D0B-4863-AA52-27C2C75C3A3E}"/>
              </a:ext>
            </a:extLst>
          </p:cNvPr>
          <p:cNvSpPr>
            <a:spLocks noChangeShapeType="1"/>
          </p:cNvSpPr>
          <p:nvPr/>
        </p:nvSpPr>
        <p:spPr bwMode="auto">
          <a:xfrm flipV="1">
            <a:off x="5435600" y="4868863"/>
            <a:ext cx="360363" cy="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1" name="Line 10">
            <a:extLst>
              <a:ext uri="{FF2B5EF4-FFF2-40B4-BE49-F238E27FC236}">
                <a16:creationId xmlns:a16="http://schemas.microsoft.com/office/drawing/2014/main" id="{E6F7B8A1-5DFF-444C-8700-9F21B70D98D3}"/>
              </a:ext>
            </a:extLst>
          </p:cNvPr>
          <p:cNvSpPr>
            <a:spLocks noChangeShapeType="1"/>
          </p:cNvSpPr>
          <p:nvPr/>
        </p:nvSpPr>
        <p:spPr bwMode="auto">
          <a:xfrm flipV="1">
            <a:off x="4211638" y="4005263"/>
            <a:ext cx="936625" cy="650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2" name="Line 11">
            <a:extLst>
              <a:ext uri="{FF2B5EF4-FFF2-40B4-BE49-F238E27FC236}">
                <a16:creationId xmlns:a16="http://schemas.microsoft.com/office/drawing/2014/main" id="{17F6CB6D-2AFA-473F-88D8-99FA1F2FD0F9}"/>
              </a:ext>
            </a:extLst>
          </p:cNvPr>
          <p:cNvSpPr>
            <a:spLocks noChangeShapeType="1"/>
          </p:cNvSpPr>
          <p:nvPr/>
        </p:nvSpPr>
        <p:spPr bwMode="auto">
          <a:xfrm flipV="1">
            <a:off x="5219700" y="4005263"/>
            <a:ext cx="0" cy="620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3" name="Line 12">
            <a:extLst>
              <a:ext uri="{FF2B5EF4-FFF2-40B4-BE49-F238E27FC236}">
                <a16:creationId xmlns:a16="http://schemas.microsoft.com/office/drawing/2014/main" id="{94B279F9-0DB2-4560-BCE3-1DFA1B6D6BF7}"/>
              </a:ext>
            </a:extLst>
          </p:cNvPr>
          <p:cNvSpPr>
            <a:spLocks noChangeShapeType="1"/>
          </p:cNvSpPr>
          <p:nvPr/>
        </p:nvSpPr>
        <p:spPr bwMode="auto">
          <a:xfrm flipH="1" flipV="1">
            <a:off x="5292725" y="4005263"/>
            <a:ext cx="695325" cy="704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4" name="Text Box 13">
            <a:extLst>
              <a:ext uri="{FF2B5EF4-FFF2-40B4-BE49-F238E27FC236}">
                <a16:creationId xmlns:a16="http://schemas.microsoft.com/office/drawing/2014/main" id="{1F969490-40C1-45B4-A8DF-065D1D92495D}"/>
              </a:ext>
            </a:extLst>
          </p:cNvPr>
          <p:cNvSpPr txBox="1">
            <a:spLocks noChangeArrowheads="1"/>
          </p:cNvSpPr>
          <p:nvPr/>
        </p:nvSpPr>
        <p:spPr bwMode="auto">
          <a:xfrm>
            <a:off x="323850" y="350520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head [</a:t>
            </a:r>
            <a:r>
              <a:rPr lang="tr-TR" altLang="en-US" sz="2000" i="1">
                <a:latin typeface="Times New Roman" panose="02020603050405020304" pitchFamily="18" charset="0"/>
              </a:rPr>
              <a:t>H</a:t>
            </a:r>
            <a:r>
              <a:rPr lang="tr-TR" altLang="en-US" sz="2000">
                <a:latin typeface="Times New Roman" panose="02020603050405020304" pitchFamily="18" charset="0"/>
              </a:rPr>
              <a:t>]</a:t>
            </a:r>
          </a:p>
        </p:txBody>
      </p:sp>
      <p:sp>
        <p:nvSpPr>
          <p:cNvPr id="66575" name="Text Box 14">
            <a:extLst>
              <a:ext uri="{FF2B5EF4-FFF2-40B4-BE49-F238E27FC236}">
                <a16:creationId xmlns:a16="http://schemas.microsoft.com/office/drawing/2014/main" id="{0E651C07-2DCF-4ABF-BAA6-6ADD8966807F}"/>
              </a:ext>
            </a:extLst>
          </p:cNvPr>
          <p:cNvSpPr txBox="1">
            <a:spLocks noChangeArrowheads="1"/>
          </p:cNvSpPr>
          <p:nvPr/>
        </p:nvSpPr>
        <p:spPr bwMode="auto">
          <a:xfrm>
            <a:off x="1763713" y="415290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grpSp>
        <p:nvGrpSpPr>
          <p:cNvPr id="66576" name="Group 15">
            <a:extLst>
              <a:ext uri="{FF2B5EF4-FFF2-40B4-BE49-F238E27FC236}">
                <a16:creationId xmlns:a16="http://schemas.microsoft.com/office/drawing/2014/main" id="{958648E7-45CA-4D07-80ED-C7E21FC6C47C}"/>
              </a:ext>
            </a:extLst>
          </p:cNvPr>
          <p:cNvGrpSpPr>
            <a:grpSpLocks/>
          </p:cNvGrpSpPr>
          <p:nvPr/>
        </p:nvGrpSpPr>
        <p:grpSpPr bwMode="auto">
          <a:xfrm>
            <a:off x="2484438" y="3573463"/>
            <a:ext cx="790575" cy="936625"/>
            <a:chOff x="1565" y="2523"/>
            <a:chExt cx="498" cy="590"/>
          </a:xfrm>
        </p:grpSpPr>
        <p:sp>
          <p:nvSpPr>
            <p:cNvPr id="66593" name="AutoShape 16">
              <a:extLst>
                <a:ext uri="{FF2B5EF4-FFF2-40B4-BE49-F238E27FC236}">
                  <a16:creationId xmlns:a16="http://schemas.microsoft.com/office/drawing/2014/main" id="{42688E33-A5BE-490F-B9AC-4D9C90201146}"/>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4" name="Oval 17">
              <a:extLst>
                <a:ext uri="{FF2B5EF4-FFF2-40B4-BE49-F238E27FC236}">
                  <a16:creationId xmlns:a16="http://schemas.microsoft.com/office/drawing/2014/main" id="{40801734-0B39-40E4-A5B6-A477FAE96A11}"/>
                </a:ext>
              </a:extLst>
            </p:cNvPr>
            <p:cNvSpPr>
              <a:spLocks noChangeArrowheads="1"/>
            </p:cNvSpPr>
            <p:nvPr/>
          </p:nvSpPr>
          <p:spPr bwMode="auto">
            <a:xfrm>
              <a:off x="1655" y="2523"/>
              <a:ext cx="272" cy="272"/>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5" name="Text Box 18">
              <a:extLst>
                <a:ext uri="{FF2B5EF4-FFF2-40B4-BE49-F238E27FC236}">
                  <a16:creationId xmlns:a16="http://schemas.microsoft.com/office/drawing/2014/main" id="{5F4AD1B2-D0BB-455F-93E5-F20C13991D4C}"/>
                </a:ext>
              </a:extLst>
            </p:cNvPr>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grpSp>
      <p:sp>
        <p:nvSpPr>
          <p:cNvPr id="66577" name="Text Box 19">
            <a:extLst>
              <a:ext uri="{FF2B5EF4-FFF2-40B4-BE49-F238E27FC236}">
                <a16:creationId xmlns:a16="http://schemas.microsoft.com/office/drawing/2014/main" id="{422A70E0-BDBD-40EF-9503-5C2667E7E075}"/>
              </a:ext>
            </a:extLst>
          </p:cNvPr>
          <p:cNvSpPr txBox="1">
            <a:spLocks noChangeArrowheads="1"/>
          </p:cNvSpPr>
          <p:nvPr/>
        </p:nvSpPr>
        <p:spPr bwMode="auto">
          <a:xfrm>
            <a:off x="4932363" y="3144838"/>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 x</a:t>
            </a:r>
          </a:p>
        </p:txBody>
      </p:sp>
      <p:sp>
        <p:nvSpPr>
          <p:cNvPr id="66578" name="Rectangle 20">
            <a:extLst>
              <a:ext uri="{FF2B5EF4-FFF2-40B4-BE49-F238E27FC236}">
                <a16:creationId xmlns:a16="http://schemas.microsoft.com/office/drawing/2014/main" id="{B0B4B4BC-6BEE-4EAF-A000-1570040146A2}"/>
              </a:ext>
            </a:extLst>
          </p:cNvPr>
          <p:cNvSpPr>
            <a:spLocks noGrp="1" noChangeArrowheads="1"/>
          </p:cNvSpPr>
          <p:nvPr>
            <p:ph type="title"/>
          </p:nvPr>
        </p:nvSpPr>
        <p:spPr>
          <a:xfrm>
            <a:off x="72231" y="1286669"/>
            <a:ext cx="9144000" cy="1143000"/>
          </a:xfrm>
          <a:noFill/>
        </p:spPr>
        <p:txBody>
          <a:bodyPr>
            <a:normAutofit/>
          </a:bodyPr>
          <a:lstStyle/>
          <a:p>
            <a:pPr eaLnBrk="1" hangingPunct="1"/>
            <a:r>
              <a:rPr lang="tr-TR" altLang="en-US" sz="2400" dirty="0">
                <a:solidFill>
                  <a:srgbClr val="0000FF"/>
                </a:solidFill>
              </a:rPr>
              <a:t>Extracting </a:t>
            </a:r>
            <a:r>
              <a:rPr lang="en-US" altLang="en-US" sz="2400" dirty="0">
                <a:solidFill>
                  <a:srgbClr val="0000FF"/>
                </a:solidFill>
              </a:rPr>
              <a:t>t</a:t>
            </a:r>
            <a:r>
              <a:rPr lang="tr-TR" altLang="en-US" sz="2400" dirty="0">
                <a:solidFill>
                  <a:srgbClr val="0000FF"/>
                </a:solidFill>
              </a:rPr>
              <a:t>he Node </a:t>
            </a:r>
            <a:r>
              <a:rPr lang="en-US" altLang="en-US" sz="2400" dirty="0">
                <a:solidFill>
                  <a:srgbClr val="0000FF"/>
                </a:solidFill>
              </a:rPr>
              <a:t>w</a:t>
            </a:r>
            <a:r>
              <a:rPr lang="tr-TR" altLang="en-US" sz="2400" dirty="0">
                <a:solidFill>
                  <a:srgbClr val="0000FF"/>
                </a:solidFill>
              </a:rPr>
              <a:t>ith</a:t>
            </a:r>
            <a:r>
              <a:rPr lang="en-US" altLang="en-US" sz="2400" dirty="0">
                <a:solidFill>
                  <a:srgbClr val="0000FF"/>
                </a:solidFill>
              </a:rPr>
              <a:t> the </a:t>
            </a:r>
            <a:r>
              <a:rPr lang="tr-TR" altLang="en-US" sz="2400" dirty="0">
                <a:solidFill>
                  <a:srgbClr val="0000FF"/>
                </a:solidFill>
              </a:rPr>
              <a:t>Minimum </a:t>
            </a:r>
            <a:r>
              <a:rPr lang="en-US" altLang="en-US" sz="2400" dirty="0">
                <a:solidFill>
                  <a:srgbClr val="0000FF"/>
                </a:solidFill>
              </a:rPr>
              <a:t>K</a:t>
            </a:r>
            <a:r>
              <a:rPr lang="tr-TR" altLang="en-US" sz="2400" dirty="0">
                <a:solidFill>
                  <a:srgbClr val="0000FF"/>
                </a:solidFill>
              </a:rPr>
              <a:t>ey</a:t>
            </a:r>
          </a:p>
        </p:txBody>
      </p:sp>
      <p:grpSp>
        <p:nvGrpSpPr>
          <p:cNvPr id="66579" name="Group 22">
            <a:extLst>
              <a:ext uri="{FF2B5EF4-FFF2-40B4-BE49-F238E27FC236}">
                <a16:creationId xmlns:a16="http://schemas.microsoft.com/office/drawing/2014/main" id="{094480C2-E3E4-4728-80CC-7F9838B88052}"/>
              </a:ext>
            </a:extLst>
          </p:cNvPr>
          <p:cNvGrpSpPr>
            <a:grpSpLocks/>
          </p:cNvGrpSpPr>
          <p:nvPr/>
        </p:nvGrpSpPr>
        <p:grpSpPr bwMode="auto">
          <a:xfrm>
            <a:off x="3492500" y="4957763"/>
            <a:ext cx="1077913" cy="847725"/>
            <a:chOff x="1565" y="2704"/>
            <a:chExt cx="498" cy="409"/>
          </a:xfrm>
        </p:grpSpPr>
        <p:sp>
          <p:nvSpPr>
            <p:cNvPr id="66591" name="AutoShape 23">
              <a:extLst>
                <a:ext uri="{FF2B5EF4-FFF2-40B4-BE49-F238E27FC236}">
                  <a16:creationId xmlns:a16="http://schemas.microsoft.com/office/drawing/2014/main" id="{53E9DBEB-F732-49CE-8C08-E49DA9F72F69}"/>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2" name="Text Box 25">
              <a:extLst>
                <a:ext uri="{FF2B5EF4-FFF2-40B4-BE49-F238E27FC236}">
                  <a16:creationId xmlns:a16="http://schemas.microsoft.com/office/drawing/2014/main" id="{421C0938-4C7C-4DCD-AEE4-B75EA9219628}"/>
                </a:ext>
              </a:extLst>
            </p:cNvPr>
            <p:cNvSpPr txBox="1">
              <a:spLocks noChangeArrowheads="1"/>
            </p:cNvSpPr>
            <p:nvPr/>
          </p:nvSpPr>
          <p:spPr bwMode="auto">
            <a:xfrm>
              <a:off x="1655" y="2840"/>
              <a:ext cx="40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tr-TR" altLang="en-US" sz="2000" i="1">
                <a:latin typeface="Times New Roman" panose="02020603050405020304" pitchFamily="18" charset="0"/>
              </a:endParaRPr>
            </a:p>
          </p:txBody>
        </p:sp>
      </p:grpSp>
      <p:grpSp>
        <p:nvGrpSpPr>
          <p:cNvPr id="66580" name="Group 26">
            <a:extLst>
              <a:ext uri="{FF2B5EF4-FFF2-40B4-BE49-F238E27FC236}">
                <a16:creationId xmlns:a16="http://schemas.microsoft.com/office/drawing/2014/main" id="{60CFFD4F-4EDA-402E-B529-1F3ECBD3C5A3}"/>
              </a:ext>
            </a:extLst>
          </p:cNvPr>
          <p:cNvGrpSpPr>
            <a:grpSpLocks/>
          </p:cNvGrpSpPr>
          <p:nvPr/>
        </p:nvGrpSpPr>
        <p:grpSpPr bwMode="auto">
          <a:xfrm>
            <a:off x="4859338" y="4940300"/>
            <a:ext cx="790575" cy="649288"/>
            <a:chOff x="1565" y="2704"/>
            <a:chExt cx="498" cy="409"/>
          </a:xfrm>
        </p:grpSpPr>
        <p:sp>
          <p:nvSpPr>
            <p:cNvPr id="66589" name="AutoShape 27">
              <a:extLst>
                <a:ext uri="{FF2B5EF4-FFF2-40B4-BE49-F238E27FC236}">
                  <a16:creationId xmlns:a16="http://schemas.microsoft.com/office/drawing/2014/main" id="{CA93F643-DB55-45F6-8285-6A03FE9DA290}"/>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0" name="Text Box 29">
              <a:extLst>
                <a:ext uri="{FF2B5EF4-FFF2-40B4-BE49-F238E27FC236}">
                  <a16:creationId xmlns:a16="http://schemas.microsoft.com/office/drawing/2014/main" id="{4B745803-19FC-450B-8E7E-21964B38CDE7}"/>
                </a:ext>
              </a:extLst>
            </p:cNvPr>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grpSp>
      <p:sp>
        <p:nvSpPr>
          <p:cNvPr id="66581" name="Oval 30">
            <a:extLst>
              <a:ext uri="{FF2B5EF4-FFF2-40B4-BE49-F238E27FC236}">
                <a16:creationId xmlns:a16="http://schemas.microsoft.com/office/drawing/2014/main" id="{785DD35C-9546-4CDF-870D-6673EF038594}"/>
              </a:ext>
            </a:extLst>
          </p:cNvPr>
          <p:cNvSpPr>
            <a:spLocks noChangeArrowheads="1"/>
          </p:cNvSpPr>
          <p:nvPr/>
        </p:nvSpPr>
        <p:spPr bwMode="auto">
          <a:xfrm>
            <a:off x="5795963" y="4652963"/>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2" name="Text Box 31">
            <a:extLst>
              <a:ext uri="{FF2B5EF4-FFF2-40B4-BE49-F238E27FC236}">
                <a16:creationId xmlns:a16="http://schemas.microsoft.com/office/drawing/2014/main" id="{E7EBAE63-107F-4EB4-93C9-9C8058B8A5D7}"/>
              </a:ext>
            </a:extLst>
          </p:cNvPr>
          <p:cNvSpPr txBox="1">
            <a:spLocks noChangeArrowheads="1"/>
          </p:cNvSpPr>
          <p:nvPr/>
        </p:nvSpPr>
        <p:spPr bwMode="auto">
          <a:xfrm>
            <a:off x="5786438" y="507206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6583" name="Oval 32">
            <a:extLst>
              <a:ext uri="{FF2B5EF4-FFF2-40B4-BE49-F238E27FC236}">
                <a16:creationId xmlns:a16="http://schemas.microsoft.com/office/drawing/2014/main" id="{BC196FBD-8395-4999-89E8-8DF1B0A742FE}"/>
              </a:ext>
            </a:extLst>
          </p:cNvPr>
          <p:cNvSpPr>
            <a:spLocks noChangeArrowheads="1"/>
          </p:cNvSpPr>
          <p:nvPr/>
        </p:nvSpPr>
        <p:spPr bwMode="auto">
          <a:xfrm>
            <a:off x="5003800" y="3573463"/>
            <a:ext cx="400050" cy="419100"/>
          </a:xfrm>
          <a:prstGeom prst="ellipse">
            <a:avLst/>
          </a:prstGeom>
          <a:solidFill>
            <a:srgbClr val="33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4" name="AutoShape 33">
            <a:extLst>
              <a:ext uri="{FF2B5EF4-FFF2-40B4-BE49-F238E27FC236}">
                <a16:creationId xmlns:a16="http://schemas.microsoft.com/office/drawing/2014/main" id="{791A2739-7C65-4350-A716-EED7BF797119}"/>
              </a:ext>
            </a:extLst>
          </p:cNvPr>
          <p:cNvSpPr>
            <a:spLocks noChangeArrowheads="1"/>
          </p:cNvSpPr>
          <p:nvPr/>
        </p:nvSpPr>
        <p:spPr bwMode="auto">
          <a:xfrm>
            <a:off x="6588125" y="3933825"/>
            <a:ext cx="1562100" cy="1296988"/>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5" name="Text Box 35">
            <a:extLst>
              <a:ext uri="{FF2B5EF4-FFF2-40B4-BE49-F238E27FC236}">
                <a16:creationId xmlns:a16="http://schemas.microsoft.com/office/drawing/2014/main" id="{39E4B3CC-683E-49C6-BD15-CDE871DFE94A}"/>
              </a:ext>
            </a:extLst>
          </p:cNvPr>
          <p:cNvSpPr txBox="1">
            <a:spLocks noChangeArrowheads="1"/>
          </p:cNvSpPr>
          <p:nvPr/>
        </p:nvSpPr>
        <p:spPr bwMode="auto">
          <a:xfrm>
            <a:off x="7164388" y="4365625"/>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tr-TR" altLang="en-US" sz="2000" i="1">
              <a:latin typeface="Times New Roman" panose="02020603050405020304" pitchFamily="18" charset="0"/>
            </a:endParaRPr>
          </a:p>
        </p:txBody>
      </p:sp>
      <p:sp>
        <p:nvSpPr>
          <p:cNvPr id="66586" name="Oval 30">
            <a:extLst>
              <a:ext uri="{FF2B5EF4-FFF2-40B4-BE49-F238E27FC236}">
                <a16:creationId xmlns:a16="http://schemas.microsoft.com/office/drawing/2014/main" id="{C9FD8CBA-69E3-4142-881C-A5D17AABC66F}"/>
              </a:ext>
            </a:extLst>
          </p:cNvPr>
          <p:cNvSpPr>
            <a:spLocks noChangeArrowheads="1"/>
          </p:cNvSpPr>
          <p:nvPr/>
        </p:nvSpPr>
        <p:spPr bwMode="auto">
          <a:xfrm>
            <a:off x="5043488" y="4643438"/>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7" name="Oval 30">
            <a:extLst>
              <a:ext uri="{FF2B5EF4-FFF2-40B4-BE49-F238E27FC236}">
                <a16:creationId xmlns:a16="http://schemas.microsoft.com/office/drawing/2014/main" id="{D0D194C6-200E-4592-BD1C-E6CA4F4E9A63}"/>
              </a:ext>
            </a:extLst>
          </p:cNvPr>
          <p:cNvSpPr>
            <a:spLocks noChangeArrowheads="1"/>
          </p:cNvSpPr>
          <p:nvPr/>
        </p:nvSpPr>
        <p:spPr bwMode="auto">
          <a:xfrm>
            <a:off x="3786188" y="4572000"/>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8" name="Oval 17">
            <a:extLst>
              <a:ext uri="{FF2B5EF4-FFF2-40B4-BE49-F238E27FC236}">
                <a16:creationId xmlns:a16="http://schemas.microsoft.com/office/drawing/2014/main" id="{B9E74D6E-619F-456B-9D62-B3C671B17615}"/>
              </a:ext>
            </a:extLst>
          </p:cNvPr>
          <p:cNvSpPr>
            <a:spLocks noChangeArrowheads="1"/>
          </p:cNvSpPr>
          <p:nvPr/>
        </p:nvSpPr>
        <p:spPr bwMode="auto">
          <a:xfrm>
            <a:off x="7143750" y="3571875"/>
            <a:ext cx="431800" cy="4318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36" name="Title 1">
            <a:extLst>
              <a:ext uri="{FF2B5EF4-FFF2-40B4-BE49-F238E27FC236}">
                <a16:creationId xmlns:a16="http://schemas.microsoft.com/office/drawing/2014/main" id="{1172A146-0289-4C50-B0C2-F45CD1621FB3}"/>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Minimum key from   Binomial Heap(CO2)</a:t>
            </a:r>
          </a:p>
        </p:txBody>
      </p:sp>
      <p:pic>
        <p:nvPicPr>
          <p:cNvPr id="37" name="Picture 2" descr="E:\NIET\Project\xLogo11.png.pagespeed.ic.pydHLuCQEZ.png">
            <a:extLst>
              <a:ext uri="{FF2B5EF4-FFF2-40B4-BE49-F238E27FC236}">
                <a16:creationId xmlns:a16="http://schemas.microsoft.com/office/drawing/2014/main" id="{35FFC759-273E-4075-999D-E908036BF25B}"/>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id="{D1611BD9-3671-4B6C-9578-81BF437B4ADF}"/>
              </a:ext>
            </a:extLst>
          </p:cNvPr>
          <p:cNvSpPr>
            <a:spLocks noGrp="1"/>
          </p:cNvSpPr>
          <p:nvPr>
            <p:ph type="dt" sz="half" idx="10"/>
          </p:nvPr>
        </p:nvSpPr>
        <p:spPr/>
        <p:txBody>
          <a:bodyPr/>
          <a:lstStyle/>
          <a:p>
            <a:fld id="{0DF8AE02-CD67-41BF-A1CE-8B2DD767773B}" type="datetime1">
              <a:rPr lang="en-US" smtClean="0"/>
              <a:t>10-Nov-24</a:t>
            </a:fld>
            <a:endParaRPr lang="en-US"/>
          </a:p>
        </p:txBody>
      </p:sp>
      <p:sp>
        <p:nvSpPr>
          <p:cNvPr id="3" name="Footer Placeholder 2">
            <a:extLst>
              <a:ext uri="{FF2B5EF4-FFF2-40B4-BE49-F238E27FC236}">
                <a16:creationId xmlns:a16="http://schemas.microsoft.com/office/drawing/2014/main" id="{EBBDEA47-6B21-4DFE-A66F-075CE7EEBB77}"/>
              </a:ext>
            </a:extLst>
          </p:cNvPr>
          <p:cNvSpPr>
            <a:spLocks noGrp="1"/>
          </p:cNvSpPr>
          <p:nvPr>
            <p:ph type="ftr" sz="quarter" idx="11"/>
          </p:nvPr>
        </p:nvSpPr>
        <p:spPr>
          <a:xfrm>
            <a:off x="3124199" y="6356350"/>
            <a:ext cx="3916363" cy="365125"/>
          </a:xfrm>
        </p:spPr>
        <p:txBody>
          <a:bodyPr/>
          <a:lstStyle/>
          <a:p>
            <a:r>
              <a:rPr lang="it-IT"/>
              <a:t>Manali Gupta               DAA                Unit II</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6D292B7C-87EB-4B7E-BC20-FF33ADAF34D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D6A3DC-BF29-4A50-9815-162BFA2FB49B}" type="slidenum">
              <a:rPr lang="en-US" altLang="en-US" sz="1400"/>
              <a:pPr>
                <a:spcBef>
                  <a:spcPct val="0"/>
                </a:spcBef>
                <a:buFontTx/>
                <a:buNone/>
              </a:pPr>
              <a:t>108</a:t>
            </a:fld>
            <a:endParaRPr lang="en-US" altLang="en-US" sz="1400"/>
          </a:p>
        </p:txBody>
      </p:sp>
      <p:sp>
        <p:nvSpPr>
          <p:cNvPr id="68611" name="Text Box 2">
            <a:extLst>
              <a:ext uri="{FF2B5EF4-FFF2-40B4-BE49-F238E27FC236}">
                <a16:creationId xmlns:a16="http://schemas.microsoft.com/office/drawing/2014/main" id="{FAB7C340-60F4-42E4-8786-FF86C32F0013}"/>
              </a:ext>
            </a:extLst>
          </p:cNvPr>
          <p:cNvSpPr txBox="1">
            <a:spLocks noChangeArrowheads="1"/>
          </p:cNvSpPr>
          <p:nvPr/>
        </p:nvSpPr>
        <p:spPr bwMode="auto">
          <a:xfrm>
            <a:off x="6516688" y="4799013"/>
            <a:ext cx="1190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  head [</a:t>
            </a:r>
            <a:r>
              <a:rPr lang="tr-TR" altLang="en-US" sz="1800" i="1">
                <a:latin typeface="Times New Roman" panose="02020603050405020304" pitchFamily="18" charset="0"/>
              </a:rPr>
              <a:t>H</a:t>
            </a:r>
            <a:r>
              <a:rPr lang="tr-TR" altLang="en-US" sz="1800" i="1">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cs typeface="Arial" panose="020B0604020202020204" pitchFamily="34" charset="0"/>
              </a:rPr>
              <a:t>]</a:t>
            </a:r>
            <a:endParaRPr lang="en-US" altLang="en-US" sz="1800">
              <a:latin typeface="Times New Roman" panose="02020603050405020304" pitchFamily="18" charset="0"/>
              <a:cs typeface="Arial" panose="020B0604020202020204" pitchFamily="34" charset="0"/>
            </a:endParaRPr>
          </a:p>
        </p:txBody>
      </p:sp>
      <p:sp>
        <p:nvSpPr>
          <p:cNvPr id="68612" name="Rectangle 3">
            <a:extLst>
              <a:ext uri="{FF2B5EF4-FFF2-40B4-BE49-F238E27FC236}">
                <a16:creationId xmlns:a16="http://schemas.microsoft.com/office/drawing/2014/main" id="{F8ED7EC0-1D48-4985-BBAE-2B87D7B21649}"/>
              </a:ext>
            </a:extLst>
          </p:cNvPr>
          <p:cNvSpPr>
            <a:spLocks noGrp="1" noChangeArrowheads="1"/>
          </p:cNvSpPr>
          <p:nvPr>
            <p:ph type="title"/>
          </p:nvPr>
        </p:nvSpPr>
        <p:spPr>
          <a:xfrm>
            <a:off x="239713" y="1043916"/>
            <a:ext cx="8610600" cy="1143000"/>
          </a:xfrm>
          <a:noFill/>
        </p:spPr>
        <p:txBody>
          <a:bodyPr>
            <a:normAutofit/>
          </a:bodyPr>
          <a:lstStyle/>
          <a:p>
            <a:pPr eaLnBrk="1" hangingPunct="1"/>
            <a:r>
              <a:rPr lang="tr-TR" altLang="en-US" sz="2400" dirty="0">
                <a:solidFill>
                  <a:srgbClr val="0000FF"/>
                </a:solidFill>
              </a:rPr>
              <a:t>Extracting </a:t>
            </a:r>
            <a:r>
              <a:rPr lang="en-US" altLang="en-US" sz="2400" dirty="0">
                <a:solidFill>
                  <a:srgbClr val="0000FF"/>
                </a:solidFill>
              </a:rPr>
              <a:t>t</a:t>
            </a:r>
            <a:r>
              <a:rPr lang="tr-TR" altLang="en-US" sz="2400" dirty="0">
                <a:solidFill>
                  <a:srgbClr val="0000FF"/>
                </a:solidFill>
              </a:rPr>
              <a:t>he Node </a:t>
            </a:r>
            <a:r>
              <a:rPr lang="en-US" altLang="en-US" sz="2400" dirty="0">
                <a:solidFill>
                  <a:srgbClr val="0000FF"/>
                </a:solidFill>
              </a:rPr>
              <a:t>w</a:t>
            </a:r>
            <a:r>
              <a:rPr lang="tr-TR" altLang="en-US" sz="2400" dirty="0">
                <a:solidFill>
                  <a:srgbClr val="0000FF"/>
                </a:solidFill>
              </a:rPr>
              <a:t>ith</a:t>
            </a:r>
            <a:r>
              <a:rPr lang="en-US" altLang="en-US" sz="2400" dirty="0">
                <a:solidFill>
                  <a:srgbClr val="0000FF"/>
                </a:solidFill>
              </a:rPr>
              <a:t> the </a:t>
            </a:r>
            <a:r>
              <a:rPr lang="tr-TR" altLang="en-US" sz="2400" dirty="0">
                <a:solidFill>
                  <a:srgbClr val="0000FF"/>
                </a:solidFill>
              </a:rPr>
              <a:t>Minimum </a:t>
            </a:r>
            <a:r>
              <a:rPr lang="en-US" altLang="en-US" sz="2400" dirty="0">
                <a:solidFill>
                  <a:srgbClr val="0000FF"/>
                </a:solidFill>
              </a:rPr>
              <a:t>K</a:t>
            </a:r>
            <a:r>
              <a:rPr lang="tr-TR" altLang="en-US" sz="2400" dirty="0">
                <a:solidFill>
                  <a:srgbClr val="0000FF"/>
                </a:solidFill>
              </a:rPr>
              <a:t>ey</a:t>
            </a:r>
          </a:p>
        </p:txBody>
      </p:sp>
      <p:sp>
        <p:nvSpPr>
          <p:cNvPr id="68613" name="Line 4">
            <a:extLst>
              <a:ext uri="{FF2B5EF4-FFF2-40B4-BE49-F238E27FC236}">
                <a16:creationId xmlns:a16="http://schemas.microsoft.com/office/drawing/2014/main" id="{1BD07347-8152-42CE-AA9D-49EE5BF4D9E9}"/>
              </a:ext>
            </a:extLst>
          </p:cNvPr>
          <p:cNvSpPr>
            <a:spLocks noChangeShapeType="1"/>
          </p:cNvSpPr>
          <p:nvPr/>
        </p:nvSpPr>
        <p:spPr bwMode="auto">
          <a:xfrm>
            <a:off x="5292725" y="2276475"/>
            <a:ext cx="23749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4" name="Oval 5">
            <a:extLst>
              <a:ext uri="{FF2B5EF4-FFF2-40B4-BE49-F238E27FC236}">
                <a16:creationId xmlns:a16="http://schemas.microsoft.com/office/drawing/2014/main" id="{15091AA0-76C5-4617-A277-A8358E24CE5A}"/>
              </a:ext>
            </a:extLst>
          </p:cNvPr>
          <p:cNvSpPr>
            <a:spLocks noChangeArrowheads="1"/>
          </p:cNvSpPr>
          <p:nvPr/>
        </p:nvSpPr>
        <p:spPr bwMode="auto">
          <a:xfrm>
            <a:off x="1866900" y="2792413"/>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15" name="Line 6">
            <a:extLst>
              <a:ext uri="{FF2B5EF4-FFF2-40B4-BE49-F238E27FC236}">
                <a16:creationId xmlns:a16="http://schemas.microsoft.com/office/drawing/2014/main" id="{92889652-54D6-4BA9-AA8B-6D8035484A7F}"/>
              </a:ext>
            </a:extLst>
          </p:cNvPr>
          <p:cNvSpPr>
            <a:spLocks noChangeShapeType="1"/>
          </p:cNvSpPr>
          <p:nvPr/>
        </p:nvSpPr>
        <p:spPr bwMode="auto">
          <a:xfrm>
            <a:off x="1474788" y="299561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6" name="Line 7">
            <a:extLst>
              <a:ext uri="{FF2B5EF4-FFF2-40B4-BE49-F238E27FC236}">
                <a16:creationId xmlns:a16="http://schemas.microsoft.com/office/drawing/2014/main" id="{BB78D62D-126F-43FF-8022-46D9C9AEB881}"/>
              </a:ext>
            </a:extLst>
          </p:cNvPr>
          <p:cNvSpPr>
            <a:spLocks noChangeShapeType="1"/>
          </p:cNvSpPr>
          <p:nvPr/>
        </p:nvSpPr>
        <p:spPr bwMode="auto">
          <a:xfrm>
            <a:off x="2266950" y="2995613"/>
            <a:ext cx="4492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7" name="Line 8">
            <a:extLst>
              <a:ext uri="{FF2B5EF4-FFF2-40B4-BE49-F238E27FC236}">
                <a16:creationId xmlns:a16="http://schemas.microsoft.com/office/drawing/2014/main" id="{CDF23E33-5A83-4871-87C2-FE840392A376}"/>
              </a:ext>
            </a:extLst>
          </p:cNvPr>
          <p:cNvSpPr>
            <a:spLocks noChangeShapeType="1"/>
          </p:cNvSpPr>
          <p:nvPr/>
        </p:nvSpPr>
        <p:spPr bwMode="auto">
          <a:xfrm flipV="1">
            <a:off x="3130550" y="2276475"/>
            <a:ext cx="2233613"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8" name="Line 9">
            <a:extLst>
              <a:ext uri="{FF2B5EF4-FFF2-40B4-BE49-F238E27FC236}">
                <a16:creationId xmlns:a16="http://schemas.microsoft.com/office/drawing/2014/main" id="{C860947B-3C84-42E5-93D0-1D7B743E3F1F}"/>
              </a:ext>
            </a:extLst>
          </p:cNvPr>
          <p:cNvSpPr>
            <a:spLocks noChangeShapeType="1"/>
          </p:cNvSpPr>
          <p:nvPr/>
        </p:nvSpPr>
        <p:spPr bwMode="auto">
          <a:xfrm>
            <a:off x="4356100" y="4003675"/>
            <a:ext cx="71913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19" name="Line 10">
            <a:extLst>
              <a:ext uri="{FF2B5EF4-FFF2-40B4-BE49-F238E27FC236}">
                <a16:creationId xmlns:a16="http://schemas.microsoft.com/office/drawing/2014/main" id="{FF87AFAD-1437-4A0E-84F4-DB48181B507F}"/>
              </a:ext>
            </a:extLst>
          </p:cNvPr>
          <p:cNvSpPr>
            <a:spLocks noChangeShapeType="1"/>
          </p:cNvSpPr>
          <p:nvPr/>
        </p:nvSpPr>
        <p:spPr bwMode="auto">
          <a:xfrm flipV="1">
            <a:off x="5507038" y="4003675"/>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20" name="Line 11">
            <a:extLst>
              <a:ext uri="{FF2B5EF4-FFF2-40B4-BE49-F238E27FC236}">
                <a16:creationId xmlns:a16="http://schemas.microsoft.com/office/drawing/2014/main" id="{3D633399-729A-4FDF-BE64-F6F0DDD1EF0F}"/>
              </a:ext>
            </a:extLst>
          </p:cNvPr>
          <p:cNvSpPr>
            <a:spLocks noChangeShapeType="1"/>
          </p:cNvSpPr>
          <p:nvPr/>
        </p:nvSpPr>
        <p:spPr bwMode="auto">
          <a:xfrm flipV="1">
            <a:off x="4283075" y="3140075"/>
            <a:ext cx="936625" cy="6508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1" name="Line 12">
            <a:extLst>
              <a:ext uri="{FF2B5EF4-FFF2-40B4-BE49-F238E27FC236}">
                <a16:creationId xmlns:a16="http://schemas.microsoft.com/office/drawing/2014/main" id="{343F717D-E548-425C-982F-87D9724140A7}"/>
              </a:ext>
            </a:extLst>
          </p:cNvPr>
          <p:cNvSpPr>
            <a:spLocks noChangeShapeType="1"/>
          </p:cNvSpPr>
          <p:nvPr/>
        </p:nvSpPr>
        <p:spPr bwMode="auto">
          <a:xfrm flipV="1">
            <a:off x="5291138" y="3140075"/>
            <a:ext cx="0" cy="6207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2" name="Line 13">
            <a:extLst>
              <a:ext uri="{FF2B5EF4-FFF2-40B4-BE49-F238E27FC236}">
                <a16:creationId xmlns:a16="http://schemas.microsoft.com/office/drawing/2014/main" id="{8683B9D1-BA59-46FD-B4FD-B4D927176250}"/>
              </a:ext>
            </a:extLst>
          </p:cNvPr>
          <p:cNvSpPr>
            <a:spLocks noChangeShapeType="1"/>
          </p:cNvSpPr>
          <p:nvPr/>
        </p:nvSpPr>
        <p:spPr bwMode="auto">
          <a:xfrm flipH="1" flipV="1">
            <a:off x="5364163" y="3140075"/>
            <a:ext cx="695325" cy="70485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3" name="Text Box 14">
            <a:extLst>
              <a:ext uri="{FF2B5EF4-FFF2-40B4-BE49-F238E27FC236}">
                <a16:creationId xmlns:a16="http://schemas.microsoft.com/office/drawing/2014/main" id="{520017A1-FE9C-4242-9AC3-6B71D64DE500}"/>
              </a:ext>
            </a:extLst>
          </p:cNvPr>
          <p:cNvSpPr txBox="1">
            <a:spLocks noChangeArrowheads="1"/>
          </p:cNvSpPr>
          <p:nvPr/>
        </p:nvSpPr>
        <p:spPr bwMode="auto">
          <a:xfrm>
            <a:off x="395288" y="271145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head [</a:t>
            </a:r>
            <a:r>
              <a:rPr lang="tr-TR" altLang="en-US" sz="2000" i="1">
                <a:latin typeface="Times New Roman" panose="02020603050405020304" pitchFamily="18" charset="0"/>
              </a:rPr>
              <a:t>H</a:t>
            </a:r>
            <a:r>
              <a:rPr lang="tr-TR" altLang="en-US" sz="2000">
                <a:latin typeface="Times New Roman" panose="02020603050405020304" pitchFamily="18" charset="0"/>
              </a:rPr>
              <a:t>]</a:t>
            </a:r>
          </a:p>
        </p:txBody>
      </p:sp>
      <p:sp>
        <p:nvSpPr>
          <p:cNvPr id="68624" name="Text Box 15">
            <a:extLst>
              <a:ext uri="{FF2B5EF4-FFF2-40B4-BE49-F238E27FC236}">
                <a16:creationId xmlns:a16="http://schemas.microsoft.com/office/drawing/2014/main" id="{670B5FAF-8A84-4A04-8C38-F9134F9BCD0E}"/>
              </a:ext>
            </a:extLst>
          </p:cNvPr>
          <p:cNvSpPr txBox="1">
            <a:spLocks noChangeArrowheads="1"/>
          </p:cNvSpPr>
          <p:nvPr/>
        </p:nvSpPr>
        <p:spPr bwMode="auto">
          <a:xfrm>
            <a:off x="1835150" y="335915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8625" name="AutoShape 16">
            <a:extLst>
              <a:ext uri="{FF2B5EF4-FFF2-40B4-BE49-F238E27FC236}">
                <a16:creationId xmlns:a16="http://schemas.microsoft.com/office/drawing/2014/main" id="{68570ECE-F131-46BC-B04F-020D0797AD2C}"/>
              </a:ext>
            </a:extLst>
          </p:cNvPr>
          <p:cNvSpPr>
            <a:spLocks noChangeArrowheads="1"/>
          </p:cNvSpPr>
          <p:nvPr/>
        </p:nvSpPr>
        <p:spPr bwMode="auto">
          <a:xfrm>
            <a:off x="2555875" y="3067050"/>
            <a:ext cx="719138" cy="649288"/>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26" name="Oval 17">
            <a:extLst>
              <a:ext uri="{FF2B5EF4-FFF2-40B4-BE49-F238E27FC236}">
                <a16:creationId xmlns:a16="http://schemas.microsoft.com/office/drawing/2014/main" id="{140862D6-A415-41C1-AF00-6B0DBD236350}"/>
              </a:ext>
            </a:extLst>
          </p:cNvPr>
          <p:cNvSpPr>
            <a:spLocks noChangeArrowheads="1"/>
          </p:cNvSpPr>
          <p:nvPr/>
        </p:nvSpPr>
        <p:spPr bwMode="auto">
          <a:xfrm>
            <a:off x="2698750" y="2779713"/>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27" name="Text Box 18">
            <a:extLst>
              <a:ext uri="{FF2B5EF4-FFF2-40B4-BE49-F238E27FC236}">
                <a16:creationId xmlns:a16="http://schemas.microsoft.com/office/drawing/2014/main" id="{3CD2D8BB-2CF6-4612-850F-A50646B6B237}"/>
              </a:ext>
            </a:extLst>
          </p:cNvPr>
          <p:cNvSpPr txBox="1">
            <a:spLocks noChangeArrowheads="1"/>
          </p:cNvSpPr>
          <p:nvPr/>
        </p:nvSpPr>
        <p:spPr bwMode="auto">
          <a:xfrm>
            <a:off x="2698750" y="328295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sp>
        <p:nvSpPr>
          <p:cNvPr id="68628" name="Text Box 19">
            <a:extLst>
              <a:ext uri="{FF2B5EF4-FFF2-40B4-BE49-F238E27FC236}">
                <a16:creationId xmlns:a16="http://schemas.microsoft.com/office/drawing/2014/main" id="{F8499766-36D6-4E8D-B2D7-33A7A53D4D8F}"/>
              </a:ext>
            </a:extLst>
          </p:cNvPr>
          <p:cNvSpPr txBox="1">
            <a:spLocks noChangeArrowheads="1"/>
          </p:cNvSpPr>
          <p:nvPr/>
        </p:nvSpPr>
        <p:spPr bwMode="auto">
          <a:xfrm>
            <a:off x="5003800" y="2279650"/>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 x</a:t>
            </a:r>
          </a:p>
        </p:txBody>
      </p:sp>
      <p:sp>
        <p:nvSpPr>
          <p:cNvPr id="68629" name="AutoShape 20">
            <a:extLst>
              <a:ext uri="{FF2B5EF4-FFF2-40B4-BE49-F238E27FC236}">
                <a16:creationId xmlns:a16="http://schemas.microsoft.com/office/drawing/2014/main" id="{E0AF685A-8CF9-459D-B891-43982B26A15F}"/>
              </a:ext>
            </a:extLst>
          </p:cNvPr>
          <p:cNvSpPr>
            <a:spLocks noChangeArrowheads="1"/>
          </p:cNvSpPr>
          <p:nvPr/>
        </p:nvSpPr>
        <p:spPr bwMode="auto">
          <a:xfrm>
            <a:off x="3563938" y="4092575"/>
            <a:ext cx="981075" cy="847725"/>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0" name="Text Box 22">
            <a:extLst>
              <a:ext uri="{FF2B5EF4-FFF2-40B4-BE49-F238E27FC236}">
                <a16:creationId xmlns:a16="http://schemas.microsoft.com/office/drawing/2014/main" id="{53A87998-0952-40EC-8934-0103891C485E}"/>
              </a:ext>
            </a:extLst>
          </p:cNvPr>
          <p:cNvSpPr txBox="1">
            <a:spLocks noChangeArrowheads="1"/>
          </p:cNvSpPr>
          <p:nvPr/>
        </p:nvSpPr>
        <p:spPr bwMode="auto">
          <a:xfrm>
            <a:off x="3759200" y="4373563"/>
            <a:ext cx="88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tr-TR" altLang="en-US" sz="2000" i="1">
              <a:latin typeface="Times New Roman" panose="02020603050405020304" pitchFamily="18" charset="0"/>
            </a:endParaRPr>
          </a:p>
        </p:txBody>
      </p:sp>
      <p:sp>
        <p:nvSpPr>
          <p:cNvPr id="68631" name="AutoShape 23">
            <a:extLst>
              <a:ext uri="{FF2B5EF4-FFF2-40B4-BE49-F238E27FC236}">
                <a16:creationId xmlns:a16="http://schemas.microsoft.com/office/drawing/2014/main" id="{D319BD23-CE82-4324-AF3C-D1FEA881C366}"/>
              </a:ext>
            </a:extLst>
          </p:cNvPr>
          <p:cNvSpPr>
            <a:spLocks noChangeArrowheads="1"/>
          </p:cNvSpPr>
          <p:nvPr/>
        </p:nvSpPr>
        <p:spPr bwMode="auto">
          <a:xfrm>
            <a:off x="4932363" y="4076700"/>
            <a:ext cx="719137" cy="649288"/>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2" name="Oval 24">
            <a:extLst>
              <a:ext uri="{FF2B5EF4-FFF2-40B4-BE49-F238E27FC236}">
                <a16:creationId xmlns:a16="http://schemas.microsoft.com/office/drawing/2014/main" id="{5E5D632D-3C65-49F5-98DA-C962FCC4F8D9}"/>
              </a:ext>
            </a:extLst>
          </p:cNvPr>
          <p:cNvSpPr>
            <a:spLocks noChangeArrowheads="1"/>
          </p:cNvSpPr>
          <p:nvPr/>
        </p:nvSpPr>
        <p:spPr bwMode="auto">
          <a:xfrm>
            <a:off x="5075238" y="3789363"/>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3" name="Text Box 25">
            <a:extLst>
              <a:ext uri="{FF2B5EF4-FFF2-40B4-BE49-F238E27FC236}">
                <a16:creationId xmlns:a16="http://schemas.microsoft.com/office/drawing/2014/main" id="{EFABAE76-68CA-4F51-9E9A-D5F12C800EB9}"/>
              </a:ext>
            </a:extLst>
          </p:cNvPr>
          <p:cNvSpPr txBox="1">
            <a:spLocks noChangeArrowheads="1"/>
          </p:cNvSpPr>
          <p:nvPr/>
        </p:nvSpPr>
        <p:spPr bwMode="auto">
          <a:xfrm>
            <a:off x="5075238"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sp>
        <p:nvSpPr>
          <p:cNvPr id="68634" name="Oval 26">
            <a:extLst>
              <a:ext uri="{FF2B5EF4-FFF2-40B4-BE49-F238E27FC236}">
                <a16:creationId xmlns:a16="http://schemas.microsoft.com/office/drawing/2014/main" id="{EBA3B2D8-D653-4278-A4DD-070124FBF83A}"/>
              </a:ext>
            </a:extLst>
          </p:cNvPr>
          <p:cNvSpPr>
            <a:spLocks noChangeArrowheads="1"/>
          </p:cNvSpPr>
          <p:nvPr/>
        </p:nvSpPr>
        <p:spPr bwMode="auto">
          <a:xfrm>
            <a:off x="5867400" y="3787775"/>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5" name="Text Box 27">
            <a:extLst>
              <a:ext uri="{FF2B5EF4-FFF2-40B4-BE49-F238E27FC236}">
                <a16:creationId xmlns:a16="http://schemas.microsoft.com/office/drawing/2014/main" id="{E2B046D0-0D13-4FE6-B168-E748985D510A}"/>
              </a:ext>
            </a:extLst>
          </p:cNvPr>
          <p:cNvSpPr txBox="1">
            <a:spLocks noChangeArrowheads="1"/>
          </p:cNvSpPr>
          <p:nvPr/>
        </p:nvSpPr>
        <p:spPr bwMode="auto">
          <a:xfrm>
            <a:off x="5938838" y="429577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8636" name="Oval 28">
            <a:extLst>
              <a:ext uri="{FF2B5EF4-FFF2-40B4-BE49-F238E27FC236}">
                <a16:creationId xmlns:a16="http://schemas.microsoft.com/office/drawing/2014/main" id="{CB752A00-791A-4FD7-BCE2-ED687424DE89}"/>
              </a:ext>
            </a:extLst>
          </p:cNvPr>
          <p:cNvSpPr>
            <a:spLocks noChangeArrowheads="1"/>
          </p:cNvSpPr>
          <p:nvPr/>
        </p:nvSpPr>
        <p:spPr bwMode="auto">
          <a:xfrm>
            <a:off x="5075238" y="2708275"/>
            <a:ext cx="400050" cy="419100"/>
          </a:xfrm>
          <a:prstGeom prst="ellipse">
            <a:avLst/>
          </a:prstGeom>
          <a:solidFill>
            <a:srgbClr val="33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7" name="AutoShape 29">
            <a:extLst>
              <a:ext uri="{FF2B5EF4-FFF2-40B4-BE49-F238E27FC236}">
                <a16:creationId xmlns:a16="http://schemas.microsoft.com/office/drawing/2014/main" id="{E69CD13D-21EE-456A-A3BC-6170DE47CFDE}"/>
              </a:ext>
            </a:extLst>
          </p:cNvPr>
          <p:cNvSpPr>
            <a:spLocks noChangeArrowheads="1"/>
          </p:cNvSpPr>
          <p:nvPr/>
        </p:nvSpPr>
        <p:spPr bwMode="auto">
          <a:xfrm>
            <a:off x="7235825" y="3141663"/>
            <a:ext cx="1444625" cy="1079500"/>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8" name="Text Box 31">
            <a:extLst>
              <a:ext uri="{FF2B5EF4-FFF2-40B4-BE49-F238E27FC236}">
                <a16:creationId xmlns:a16="http://schemas.microsoft.com/office/drawing/2014/main" id="{6D2B90CC-4299-47D0-9858-506208B3088D}"/>
              </a:ext>
            </a:extLst>
          </p:cNvPr>
          <p:cNvSpPr txBox="1">
            <a:spLocks noChangeArrowheads="1"/>
          </p:cNvSpPr>
          <p:nvPr/>
        </p:nvSpPr>
        <p:spPr bwMode="auto">
          <a:xfrm>
            <a:off x="7735888" y="3644900"/>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tr-TR" altLang="en-US" sz="2000" i="1">
              <a:latin typeface="Times New Roman" panose="02020603050405020304" pitchFamily="18" charset="0"/>
            </a:endParaRPr>
          </a:p>
        </p:txBody>
      </p:sp>
      <p:sp>
        <p:nvSpPr>
          <p:cNvPr id="68639" name="Line 32">
            <a:extLst>
              <a:ext uri="{FF2B5EF4-FFF2-40B4-BE49-F238E27FC236}">
                <a16:creationId xmlns:a16="http://schemas.microsoft.com/office/drawing/2014/main" id="{932725D0-8DDA-4DC2-B4D1-05E03DA4D7C5}"/>
              </a:ext>
            </a:extLst>
          </p:cNvPr>
          <p:cNvSpPr>
            <a:spLocks noChangeShapeType="1"/>
          </p:cNvSpPr>
          <p:nvPr/>
        </p:nvSpPr>
        <p:spPr bwMode="auto">
          <a:xfrm flipV="1">
            <a:off x="6227763" y="4005263"/>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40" name="Line 33">
            <a:extLst>
              <a:ext uri="{FF2B5EF4-FFF2-40B4-BE49-F238E27FC236}">
                <a16:creationId xmlns:a16="http://schemas.microsoft.com/office/drawing/2014/main" id="{40B01F21-7E20-4D45-B32E-BE114052A55C}"/>
              </a:ext>
            </a:extLst>
          </p:cNvPr>
          <p:cNvSpPr>
            <a:spLocks noChangeShapeType="1"/>
          </p:cNvSpPr>
          <p:nvPr/>
        </p:nvSpPr>
        <p:spPr bwMode="auto">
          <a:xfrm>
            <a:off x="6588125" y="4005263"/>
            <a:ext cx="360363"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8641" name="Oval 24">
            <a:extLst>
              <a:ext uri="{FF2B5EF4-FFF2-40B4-BE49-F238E27FC236}">
                <a16:creationId xmlns:a16="http://schemas.microsoft.com/office/drawing/2014/main" id="{0E953140-4A64-4C1E-9A4E-0FD42668613E}"/>
              </a:ext>
            </a:extLst>
          </p:cNvPr>
          <p:cNvSpPr>
            <a:spLocks noChangeArrowheads="1"/>
          </p:cNvSpPr>
          <p:nvPr/>
        </p:nvSpPr>
        <p:spPr bwMode="auto">
          <a:xfrm>
            <a:off x="3857625" y="3786188"/>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42" name="Oval 26">
            <a:extLst>
              <a:ext uri="{FF2B5EF4-FFF2-40B4-BE49-F238E27FC236}">
                <a16:creationId xmlns:a16="http://schemas.microsoft.com/office/drawing/2014/main" id="{2AB5391A-9C14-4B5F-B6CD-7E6C178B455F}"/>
              </a:ext>
            </a:extLst>
          </p:cNvPr>
          <p:cNvSpPr>
            <a:spLocks noChangeArrowheads="1"/>
          </p:cNvSpPr>
          <p:nvPr/>
        </p:nvSpPr>
        <p:spPr bwMode="auto">
          <a:xfrm>
            <a:off x="7773988" y="2857500"/>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35" name="Title 1">
            <a:extLst>
              <a:ext uri="{FF2B5EF4-FFF2-40B4-BE49-F238E27FC236}">
                <a16:creationId xmlns:a16="http://schemas.microsoft.com/office/drawing/2014/main" id="{4517BE7B-C6F9-4170-883D-B93EFA4F6A2C}"/>
              </a:ext>
            </a:extLst>
          </p:cNvPr>
          <p:cNvSpPr txBox="1">
            <a:spLocks/>
          </p:cNvSpPr>
          <p:nvPr/>
        </p:nvSpPr>
        <p:spPr>
          <a:xfrm>
            <a:off x="1252456" y="-855"/>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Minimum key from   Binomial Heap(CO2)</a:t>
            </a:r>
          </a:p>
        </p:txBody>
      </p:sp>
      <p:pic>
        <p:nvPicPr>
          <p:cNvPr id="36" name="Picture 2" descr="E:\NIET\Project\xLogo11.png.pagespeed.ic.pydHLuCQEZ.png">
            <a:extLst>
              <a:ext uri="{FF2B5EF4-FFF2-40B4-BE49-F238E27FC236}">
                <a16:creationId xmlns:a16="http://schemas.microsoft.com/office/drawing/2014/main" id="{67FC5F15-3083-4529-A48B-F7F35C8E1DD6}"/>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id="{DEA9D8B1-93A6-4262-A5ED-5843F834ED09}"/>
              </a:ext>
            </a:extLst>
          </p:cNvPr>
          <p:cNvSpPr>
            <a:spLocks noGrp="1"/>
          </p:cNvSpPr>
          <p:nvPr>
            <p:ph type="dt" sz="half" idx="10"/>
          </p:nvPr>
        </p:nvSpPr>
        <p:spPr/>
        <p:txBody>
          <a:bodyPr/>
          <a:lstStyle/>
          <a:p>
            <a:fld id="{792788BC-1AB7-4250-A441-8A7EAAEA52BA}" type="datetime1">
              <a:rPr lang="en-US" smtClean="0"/>
              <a:t>10-Nov-24</a:t>
            </a:fld>
            <a:endParaRPr lang="en-US"/>
          </a:p>
        </p:txBody>
      </p:sp>
      <p:sp>
        <p:nvSpPr>
          <p:cNvPr id="3" name="Footer Placeholder 2">
            <a:extLst>
              <a:ext uri="{FF2B5EF4-FFF2-40B4-BE49-F238E27FC236}">
                <a16:creationId xmlns:a16="http://schemas.microsoft.com/office/drawing/2014/main" id="{FD107FF3-A063-4760-AC08-90D5CC6EDEA9}"/>
              </a:ext>
            </a:extLst>
          </p:cNvPr>
          <p:cNvSpPr>
            <a:spLocks noGrp="1"/>
          </p:cNvSpPr>
          <p:nvPr>
            <p:ph type="ftr" sz="quarter" idx="11"/>
          </p:nvPr>
        </p:nvSpPr>
        <p:spPr>
          <a:xfrm>
            <a:off x="3124199" y="6356350"/>
            <a:ext cx="4111625" cy="365125"/>
          </a:xfrm>
        </p:spPr>
        <p:txBody>
          <a:bodyPr/>
          <a:lstStyle/>
          <a:p>
            <a:r>
              <a:rPr lang="it-IT"/>
              <a:t>Manali Gupta               DAA                Unit II</a:t>
            </a: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8AB4EFAF-AD7D-4F66-9F3E-97A5DF3853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96F63F-7FFF-480E-A366-FC34C972261A}" type="slidenum">
              <a:rPr lang="en-US" altLang="en-US" sz="1400"/>
              <a:pPr>
                <a:spcBef>
                  <a:spcPct val="0"/>
                </a:spcBef>
                <a:buFontTx/>
                <a:buNone/>
              </a:pPr>
              <a:t>109</a:t>
            </a:fld>
            <a:endParaRPr lang="en-US" altLang="en-US" sz="1400"/>
          </a:p>
        </p:txBody>
      </p:sp>
      <p:sp>
        <p:nvSpPr>
          <p:cNvPr id="64516" name="Rectangle 3">
            <a:extLst>
              <a:ext uri="{FF2B5EF4-FFF2-40B4-BE49-F238E27FC236}">
                <a16:creationId xmlns:a16="http://schemas.microsoft.com/office/drawing/2014/main" id="{D9A11F2A-348C-4E75-8F6A-46DE3DFEA88A}"/>
              </a:ext>
            </a:extLst>
          </p:cNvPr>
          <p:cNvSpPr>
            <a:spLocks noGrp="1" noChangeArrowheads="1"/>
          </p:cNvSpPr>
          <p:nvPr>
            <p:ph type="body" idx="1"/>
          </p:nvPr>
        </p:nvSpPr>
        <p:spPr>
          <a:xfrm>
            <a:off x="457200" y="964622"/>
            <a:ext cx="8229600" cy="5391728"/>
          </a:xfrm>
        </p:spPr>
        <p:txBody>
          <a:bodyPr>
            <a:normAutofit fontScale="92500" lnSpcReduction="20000"/>
          </a:bodyPr>
          <a:lstStyle/>
          <a:p>
            <a:pPr>
              <a:lnSpc>
                <a:spcPct val="90000"/>
              </a:lnSpc>
              <a:buNone/>
            </a:pPr>
            <a:r>
              <a:rPr lang="tr-TR" altLang="en-US" sz="2400" dirty="0">
                <a:solidFill>
                  <a:srgbClr val="C00000"/>
                </a:solidFill>
                <a:latin typeface="+mj-lt"/>
              </a:rPr>
              <a:t>BINOMIAL-HEAP-DE</a:t>
            </a:r>
            <a:r>
              <a:rPr lang="en-US" altLang="en-US" sz="2400" dirty="0">
                <a:solidFill>
                  <a:srgbClr val="C00000"/>
                </a:solidFill>
                <a:latin typeface="+mj-lt"/>
              </a:rPr>
              <a:t>C</a:t>
            </a:r>
            <a:r>
              <a:rPr lang="tr-TR" altLang="en-US" sz="2400" dirty="0">
                <a:solidFill>
                  <a:srgbClr val="C00000"/>
                </a:solidFill>
                <a:latin typeface="+mj-lt"/>
              </a:rPr>
              <a:t>REASE-KEY (H,</a:t>
            </a:r>
            <a:r>
              <a:rPr lang="en-US" altLang="en-US" sz="2400" dirty="0">
                <a:solidFill>
                  <a:srgbClr val="C00000"/>
                </a:solidFill>
                <a:latin typeface="+mj-lt"/>
              </a:rPr>
              <a:t> </a:t>
            </a:r>
            <a:r>
              <a:rPr lang="tr-TR" altLang="en-US" sz="2400" dirty="0">
                <a:solidFill>
                  <a:srgbClr val="C00000"/>
                </a:solidFill>
                <a:latin typeface="+mj-lt"/>
              </a:rPr>
              <a:t>x,</a:t>
            </a:r>
            <a:r>
              <a:rPr lang="en-US" altLang="en-US" sz="2400" dirty="0">
                <a:solidFill>
                  <a:srgbClr val="C00000"/>
                </a:solidFill>
                <a:latin typeface="+mj-lt"/>
              </a:rPr>
              <a:t> </a:t>
            </a:r>
            <a:r>
              <a:rPr lang="tr-TR" altLang="en-US" sz="2400" dirty="0">
                <a:solidFill>
                  <a:srgbClr val="C00000"/>
                </a:solidFill>
                <a:latin typeface="+mj-lt"/>
              </a:rPr>
              <a:t>k)</a:t>
            </a:r>
          </a:p>
          <a:p>
            <a:pPr>
              <a:lnSpc>
                <a:spcPct val="90000"/>
              </a:lnSpc>
              <a:buNone/>
            </a:pPr>
            <a:r>
              <a:rPr lang="tr-TR" altLang="en-US" sz="2400" dirty="0">
                <a:latin typeface="+mj-lt"/>
              </a:rPr>
              <a:t>key [x] </a:t>
            </a:r>
            <a:r>
              <a:rPr lang="en-AU" altLang="en-US" sz="2400" dirty="0">
                <a:latin typeface="+mj-lt"/>
                <a:sym typeface="Symbol" panose="05050102010706020507" pitchFamily="18" charset="2"/>
              </a:rPr>
              <a:t></a:t>
            </a:r>
            <a:r>
              <a:rPr lang="tr-TR" altLang="en-US" sz="2400" dirty="0">
                <a:latin typeface="+mj-lt"/>
              </a:rPr>
              <a:t> k</a:t>
            </a:r>
          </a:p>
          <a:p>
            <a:pPr>
              <a:lnSpc>
                <a:spcPct val="90000"/>
              </a:lnSpc>
              <a:buNone/>
            </a:pPr>
            <a:r>
              <a:rPr lang="tr-TR" altLang="en-US" sz="2400" dirty="0">
                <a:latin typeface="+mj-lt"/>
              </a:rPr>
              <a:t>y  </a:t>
            </a:r>
            <a:r>
              <a:rPr lang="en-AU" altLang="en-US" sz="2400" dirty="0">
                <a:latin typeface="+mj-lt"/>
                <a:sym typeface="Symbol" panose="05050102010706020507" pitchFamily="18" charset="2"/>
              </a:rPr>
              <a:t></a:t>
            </a:r>
            <a:r>
              <a:rPr lang="tr-TR" altLang="en-US" sz="2400" dirty="0">
                <a:latin typeface="+mj-lt"/>
              </a:rPr>
              <a:t>  x</a:t>
            </a:r>
          </a:p>
          <a:p>
            <a:pPr>
              <a:lnSpc>
                <a:spcPct val="90000"/>
              </a:lnSpc>
              <a:buNone/>
            </a:pPr>
            <a:r>
              <a:rPr lang="tr-TR" altLang="en-US" sz="2400" dirty="0">
                <a:latin typeface="+mj-lt"/>
              </a:rPr>
              <a:t>z  </a:t>
            </a:r>
            <a:r>
              <a:rPr lang="en-AU" altLang="en-US" sz="2400" dirty="0">
                <a:latin typeface="+mj-lt"/>
                <a:sym typeface="Symbol" panose="05050102010706020507" pitchFamily="18" charset="2"/>
              </a:rPr>
              <a:t></a:t>
            </a:r>
            <a:r>
              <a:rPr lang="tr-TR" altLang="en-US" sz="2400" dirty="0">
                <a:latin typeface="+mj-lt"/>
                <a:sym typeface="Symbol" panose="05050102010706020507" pitchFamily="18" charset="2"/>
              </a:rPr>
              <a:t> </a:t>
            </a:r>
            <a:r>
              <a:rPr lang="tr-TR" altLang="en-US" sz="2400" dirty="0">
                <a:latin typeface="+mj-lt"/>
              </a:rPr>
              <a:t> p[y] </a:t>
            </a:r>
          </a:p>
          <a:p>
            <a:pPr>
              <a:lnSpc>
                <a:spcPct val="90000"/>
              </a:lnSpc>
              <a:buNone/>
            </a:pPr>
            <a:r>
              <a:rPr lang="tr-TR" altLang="en-US" sz="2400" dirty="0">
                <a:solidFill>
                  <a:srgbClr val="C00000"/>
                </a:solidFill>
                <a:latin typeface="+mj-lt"/>
              </a:rPr>
              <a:t>while</a:t>
            </a:r>
            <a:r>
              <a:rPr lang="tr-TR" altLang="en-US" sz="2400" dirty="0">
                <a:solidFill>
                  <a:srgbClr val="0000FF"/>
                </a:solidFill>
                <a:latin typeface="+mj-lt"/>
              </a:rPr>
              <a:t> </a:t>
            </a:r>
            <a:r>
              <a:rPr lang="tr-TR" altLang="en-US" sz="2400" dirty="0">
                <a:latin typeface="+mj-lt"/>
              </a:rPr>
              <a:t>z </a:t>
            </a:r>
            <a:r>
              <a:rPr lang="tr-TR" altLang="en-US" sz="2400" dirty="0">
                <a:latin typeface="+mj-lt"/>
                <a:cs typeface="Arial" panose="020B0604020202020204" pitchFamily="34" charset="0"/>
              </a:rPr>
              <a:t>≠</a:t>
            </a:r>
            <a:r>
              <a:rPr lang="tr-TR" altLang="en-US" sz="2400" dirty="0">
                <a:latin typeface="+mj-lt"/>
              </a:rPr>
              <a:t> NIL and key [y] &lt; key [z] </a:t>
            </a:r>
            <a:r>
              <a:rPr lang="tr-TR" altLang="en-US" sz="2400" dirty="0">
                <a:solidFill>
                  <a:srgbClr val="C00000"/>
                </a:solidFill>
                <a:latin typeface="+mj-lt"/>
              </a:rPr>
              <a:t>do</a:t>
            </a:r>
          </a:p>
          <a:p>
            <a:pPr>
              <a:lnSpc>
                <a:spcPct val="90000"/>
              </a:lnSpc>
              <a:buNone/>
            </a:pPr>
            <a:r>
              <a:rPr lang="tr-TR" altLang="en-US" sz="2400" dirty="0">
                <a:latin typeface="+mj-lt"/>
              </a:rPr>
              <a:t>      </a:t>
            </a:r>
            <a:r>
              <a:rPr lang="tr-TR" altLang="en-US" sz="2400" dirty="0">
                <a:solidFill>
                  <a:srgbClr val="C00000"/>
                </a:solidFill>
                <a:latin typeface="+mj-lt"/>
              </a:rPr>
              <a:t>exchange</a:t>
            </a:r>
            <a:r>
              <a:rPr lang="tr-TR" altLang="en-US" sz="2400" dirty="0">
                <a:latin typeface="+mj-lt"/>
              </a:rPr>
              <a:t>  key [y] </a:t>
            </a:r>
            <a:r>
              <a:rPr lang="en-AU" altLang="en-US" sz="2400" dirty="0">
                <a:latin typeface="+mj-lt"/>
                <a:sym typeface="Symbol" panose="05050102010706020507" pitchFamily="18" charset="2"/>
              </a:rPr>
              <a:t></a:t>
            </a:r>
            <a:r>
              <a:rPr lang="tr-TR" altLang="en-US" sz="2400" dirty="0">
                <a:latin typeface="+mj-lt"/>
              </a:rPr>
              <a:t>  key [z]</a:t>
            </a:r>
          </a:p>
          <a:p>
            <a:pPr>
              <a:lnSpc>
                <a:spcPct val="90000"/>
              </a:lnSpc>
              <a:buNone/>
            </a:pPr>
            <a:r>
              <a:rPr lang="tr-TR" altLang="en-US" sz="2400" dirty="0">
                <a:latin typeface="+mj-lt"/>
              </a:rPr>
              <a:t>      </a:t>
            </a:r>
            <a:r>
              <a:rPr lang="tr-TR" altLang="en-US" sz="2400" dirty="0">
                <a:solidFill>
                  <a:srgbClr val="C00000"/>
                </a:solidFill>
                <a:latin typeface="+mj-lt"/>
              </a:rPr>
              <a:t>exchange</a:t>
            </a:r>
            <a:r>
              <a:rPr lang="tr-TR" altLang="en-US" sz="2400" dirty="0">
                <a:latin typeface="+mj-lt"/>
              </a:rPr>
              <a:t>  satellite fields of y and z</a:t>
            </a:r>
          </a:p>
          <a:p>
            <a:pPr>
              <a:lnSpc>
                <a:spcPct val="90000"/>
              </a:lnSpc>
              <a:buNone/>
            </a:pPr>
            <a:r>
              <a:rPr lang="tr-TR" altLang="en-US" sz="2400" dirty="0">
                <a:latin typeface="+mj-lt"/>
              </a:rPr>
              <a:t>      y </a:t>
            </a:r>
            <a:r>
              <a:rPr lang="en-AU" altLang="en-US" sz="2400" dirty="0">
                <a:latin typeface="+mj-lt"/>
                <a:sym typeface="Symbol" panose="05050102010706020507" pitchFamily="18" charset="2"/>
              </a:rPr>
              <a:t></a:t>
            </a:r>
            <a:r>
              <a:rPr lang="tr-TR" altLang="en-US" sz="2400" dirty="0">
                <a:latin typeface="+mj-lt"/>
              </a:rPr>
              <a:t> z</a:t>
            </a:r>
          </a:p>
          <a:p>
            <a:pPr>
              <a:lnSpc>
                <a:spcPct val="90000"/>
              </a:lnSpc>
              <a:buNone/>
            </a:pPr>
            <a:r>
              <a:rPr lang="tr-TR" altLang="en-US" sz="2400" dirty="0">
                <a:latin typeface="+mj-lt"/>
              </a:rPr>
              <a:t>      z </a:t>
            </a:r>
            <a:r>
              <a:rPr lang="en-AU" altLang="en-US" sz="2400" dirty="0">
                <a:latin typeface="+mj-lt"/>
                <a:sym typeface="Symbol" panose="05050102010706020507" pitchFamily="18" charset="2"/>
              </a:rPr>
              <a:t></a:t>
            </a:r>
            <a:r>
              <a:rPr lang="tr-TR" altLang="en-US" sz="2400" dirty="0">
                <a:latin typeface="+mj-lt"/>
              </a:rPr>
              <a:t> p [y]</a:t>
            </a:r>
          </a:p>
          <a:p>
            <a:pPr>
              <a:lnSpc>
                <a:spcPct val="90000"/>
              </a:lnSpc>
              <a:buNone/>
            </a:pPr>
            <a:r>
              <a:rPr lang="tr-TR" altLang="en-US" sz="2400" dirty="0">
                <a:latin typeface="+mj-lt"/>
              </a:rPr>
              <a:t>      </a:t>
            </a:r>
            <a:r>
              <a:rPr lang="tr-TR" altLang="en-US" sz="2400" dirty="0">
                <a:solidFill>
                  <a:srgbClr val="C00000"/>
                </a:solidFill>
                <a:latin typeface="+mj-lt"/>
              </a:rPr>
              <a:t>endwhile</a:t>
            </a:r>
          </a:p>
          <a:p>
            <a:pPr>
              <a:lnSpc>
                <a:spcPct val="90000"/>
              </a:lnSpc>
              <a:buNone/>
            </a:pPr>
            <a:r>
              <a:rPr lang="tr-TR" altLang="en-US" sz="2400" dirty="0">
                <a:solidFill>
                  <a:srgbClr val="C00000"/>
                </a:solidFill>
                <a:latin typeface="+mj-lt"/>
              </a:rPr>
              <a:t>End</a:t>
            </a:r>
            <a:endParaRPr lang="en-IN" altLang="en-US" sz="2400" dirty="0">
              <a:solidFill>
                <a:srgbClr val="C00000"/>
              </a:solidFill>
              <a:latin typeface="+mj-lt"/>
            </a:endParaRPr>
          </a:p>
          <a:p>
            <a:pPr>
              <a:lnSpc>
                <a:spcPct val="90000"/>
              </a:lnSpc>
              <a:buNone/>
            </a:pPr>
            <a:endParaRPr lang="en-IN" altLang="en-US" sz="2400" dirty="0">
              <a:solidFill>
                <a:srgbClr val="C00000"/>
              </a:solidFill>
              <a:latin typeface="+mj-lt"/>
            </a:endParaRPr>
          </a:p>
          <a:p>
            <a:pPr>
              <a:lnSpc>
                <a:spcPct val="90000"/>
              </a:lnSpc>
              <a:buNone/>
            </a:pPr>
            <a:r>
              <a:rPr lang="en-IN" altLang="en-US" sz="2400" dirty="0">
                <a:solidFill>
                  <a:srgbClr val="C00000"/>
                </a:solidFill>
                <a:latin typeface="+mj-lt"/>
              </a:rPr>
              <a:t>Analysis</a:t>
            </a:r>
          </a:p>
          <a:p>
            <a:pPr>
              <a:buClr>
                <a:srgbClr val="0000FF"/>
              </a:buClr>
            </a:pPr>
            <a:r>
              <a:rPr lang="tr-TR" altLang="en-US" sz="2400" dirty="0"/>
              <a:t>Similar to </a:t>
            </a:r>
            <a:r>
              <a:rPr lang="tr-TR" altLang="en-US" sz="2400" dirty="0">
                <a:solidFill>
                  <a:srgbClr val="FF3300"/>
                </a:solidFill>
              </a:rPr>
              <a:t>DECREASE-KEY</a:t>
            </a:r>
            <a:r>
              <a:rPr lang="tr-TR" altLang="en-US" sz="2400" dirty="0"/>
              <a:t> in BINARY HEAP</a:t>
            </a:r>
          </a:p>
          <a:p>
            <a:r>
              <a:rPr lang="tr-TR" altLang="en-US" sz="2400" dirty="0">
                <a:solidFill>
                  <a:srgbClr val="FF3300"/>
                </a:solidFill>
              </a:rPr>
              <a:t>BUBBLE-UP</a:t>
            </a:r>
            <a:r>
              <a:rPr lang="tr-TR" altLang="en-US" sz="2400" dirty="0"/>
              <a:t> the key in the binomial tree it resides in</a:t>
            </a:r>
            <a:r>
              <a:rPr lang="en-IN" altLang="en-US" sz="2400" dirty="0"/>
              <a:t>.</a:t>
            </a:r>
            <a:endParaRPr lang="tr-TR" altLang="en-US" sz="2400" dirty="0"/>
          </a:p>
          <a:p>
            <a:r>
              <a:rPr lang="tr-TR" altLang="en-US" sz="2400" dirty="0">
                <a:solidFill>
                  <a:srgbClr val="FF3300"/>
                </a:solidFill>
              </a:rPr>
              <a:t>RUNNING TIME: O(lg</a:t>
            </a:r>
            <a:r>
              <a:rPr lang="tr-TR" altLang="en-US" sz="2400" i="1" dirty="0">
                <a:solidFill>
                  <a:srgbClr val="FF3300"/>
                </a:solidFill>
              </a:rPr>
              <a:t>n</a:t>
            </a:r>
            <a:r>
              <a:rPr lang="tr-TR" altLang="en-US" sz="2400" dirty="0">
                <a:solidFill>
                  <a:srgbClr val="FF3300"/>
                </a:solidFill>
              </a:rPr>
              <a:t>)</a:t>
            </a:r>
          </a:p>
          <a:p>
            <a:pPr>
              <a:lnSpc>
                <a:spcPct val="90000"/>
              </a:lnSpc>
              <a:buNone/>
            </a:pPr>
            <a:endParaRPr lang="tr-TR" altLang="en-US" sz="2200" dirty="0">
              <a:solidFill>
                <a:srgbClr val="C00000"/>
              </a:solidFill>
              <a:latin typeface="+mj-lt"/>
            </a:endParaRPr>
          </a:p>
          <a:p>
            <a:pPr eaLnBrk="1" hangingPunct="1">
              <a:lnSpc>
                <a:spcPct val="90000"/>
              </a:lnSpc>
              <a:buFontTx/>
              <a:buNone/>
            </a:pPr>
            <a:endParaRPr lang="en-US" altLang="en-US" sz="2200" dirty="0">
              <a:solidFill>
                <a:srgbClr val="FF3300"/>
              </a:solidFill>
              <a:latin typeface="+mj-lt"/>
              <a:cs typeface="Arial" panose="020B0604020202020204" pitchFamily="34" charset="0"/>
            </a:endParaRPr>
          </a:p>
        </p:txBody>
      </p:sp>
      <p:sp>
        <p:nvSpPr>
          <p:cNvPr id="5" name="Title 1">
            <a:extLst>
              <a:ext uri="{FF2B5EF4-FFF2-40B4-BE49-F238E27FC236}">
                <a16:creationId xmlns:a16="http://schemas.microsoft.com/office/drawing/2014/main" id="{B4513BED-52E9-4A7D-8941-72699EA2C47A}"/>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Decrease key from   Binomial Heap(CO2)</a:t>
            </a:r>
          </a:p>
        </p:txBody>
      </p:sp>
      <p:pic>
        <p:nvPicPr>
          <p:cNvPr id="6" name="Picture 2" descr="E:\NIET\Project\xLogo11.png.pagespeed.ic.pydHLuCQEZ.png">
            <a:extLst>
              <a:ext uri="{FF2B5EF4-FFF2-40B4-BE49-F238E27FC236}">
                <a16:creationId xmlns:a16="http://schemas.microsoft.com/office/drawing/2014/main" id="{F546549F-E49E-4503-AA42-2A1D10D0E4FA}"/>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id="{AF23E335-330F-47C0-8C44-21A8A7D95BD2}"/>
              </a:ext>
            </a:extLst>
          </p:cNvPr>
          <p:cNvSpPr>
            <a:spLocks noGrp="1"/>
          </p:cNvSpPr>
          <p:nvPr>
            <p:ph type="dt" sz="half" idx="10"/>
          </p:nvPr>
        </p:nvSpPr>
        <p:spPr/>
        <p:txBody>
          <a:bodyPr/>
          <a:lstStyle/>
          <a:p>
            <a:fld id="{C0893FCF-7FCA-49C5-B658-CCB184143F95}" type="datetime1">
              <a:rPr lang="en-US" smtClean="0"/>
              <a:t>10-Nov-24</a:t>
            </a:fld>
            <a:endParaRPr lang="en-US"/>
          </a:p>
        </p:txBody>
      </p:sp>
      <p:sp>
        <p:nvSpPr>
          <p:cNvPr id="3" name="Footer Placeholder 2">
            <a:extLst>
              <a:ext uri="{FF2B5EF4-FFF2-40B4-BE49-F238E27FC236}">
                <a16:creationId xmlns:a16="http://schemas.microsoft.com/office/drawing/2014/main" id="{A8BE6868-095D-461A-BB49-5B0951664D79}"/>
              </a:ext>
            </a:extLst>
          </p:cNvPr>
          <p:cNvSpPr>
            <a:spLocks noGrp="1"/>
          </p:cNvSpPr>
          <p:nvPr>
            <p:ph type="ftr" sz="quarter" idx="11"/>
          </p:nvPr>
        </p:nvSpPr>
        <p:spPr>
          <a:xfrm>
            <a:off x="3124200" y="6356350"/>
            <a:ext cx="4038600" cy="365125"/>
          </a:xfrm>
        </p:spPr>
        <p:txBody>
          <a:bodyPr/>
          <a:lstStyle/>
          <a:p>
            <a:r>
              <a:rPr lang="it-IT"/>
              <a:t>Manali Gupta               DAA                Unit II</a:t>
            </a:r>
            <a:endParaRPr lang="en-US" dirty="0"/>
          </a:p>
        </p:txBody>
      </p:sp>
    </p:spTree>
    <p:extLst>
      <p:ext uri="{BB962C8B-B14F-4D97-AF65-F5344CB8AC3E}">
        <p14:creationId xmlns:p14="http://schemas.microsoft.com/office/powerpoint/2010/main" val="172065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6">
                                            <p:txEl>
                                              <p:pRg st="12" end="12"/>
                                            </p:txEl>
                                          </p:spTgt>
                                        </p:tgtEl>
                                        <p:attrNameLst>
                                          <p:attrName>style.visibility</p:attrName>
                                        </p:attrNameLst>
                                      </p:cBhvr>
                                      <p:to>
                                        <p:strVal val="visible"/>
                                      </p:to>
                                    </p:set>
                                    <p:animEffect transition="in" filter="fade">
                                      <p:cBhvr>
                                        <p:cTn id="7" dur="1000"/>
                                        <p:tgtEl>
                                          <p:spTgt spid="64516">
                                            <p:txEl>
                                              <p:pRg st="12" end="12"/>
                                            </p:txEl>
                                          </p:spTgt>
                                        </p:tgtEl>
                                      </p:cBhvr>
                                    </p:animEffect>
                                    <p:anim calcmode="lin" valueType="num">
                                      <p:cBhvr>
                                        <p:cTn id="8" dur="1000" fill="hold"/>
                                        <p:tgtEl>
                                          <p:spTgt spid="64516">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64516">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6">
                                            <p:txEl>
                                              <p:pRg st="13" end="13"/>
                                            </p:txEl>
                                          </p:spTgt>
                                        </p:tgtEl>
                                        <p:attrNameLst>
                                          <p:attrName>style.visibility</p:attrName>
                                        </p:attrNameLst>
                                      </p:cBhvr>
                                      <p:to>
                                        <p:strVal val="visible"/>
                                      </p:to>
                                    </p:set>
                                    <p:animEffect transition="in" filter="fade">
                                      <p:cBhvr>
                                        <p:cTn id="12" dur="1000"/>
                                        <p:tgtEl>
                                          <p:spTgt spid="64516">
                                            <p:txEl>
                                              <p:pRg st="13" end="13"/>
                                            </p:txEl>
                                          </p:spTgt>
                                        </p:tgtEl>
                                      </p:cBhvr>
                                    </p:animEffect>
                                    <p:anim calcmode="lin" valueType="num">
                                      <p:cBhvr>
                                        <p:cTn id="13" dur="1000" fill="hold"/>
                                        <p:tgtEl>
                                          <p:spTgt spid="64516">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64516">
                                            <p:txEl>
                                              <p:pRg st="13" end="1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6">
                                            <p:txEl>
                                              <p:pRg st="14" end="14"/>
                                            </p:txEl>
                                          </p:spTgt>
                                        </p:tgtEl>
                                        <p:attrNameLst>
                                          <p:attrName>style.visibility</p:attrName>
                                        </p:attrNameLst>
                                      </p:cBhvr>
                                      <p:to>
                                        <p:strVal val="visible"/>
                                      </p:to>
                                    </p:set>
                                    <p:animEffect transition="in" filter="fade">
                                      <p:cBhvr>
                                        <p:cTn id="17" dur="1000"/>
                                        <p:tgtEl>
                                          <p:spTgt spid="64516">
                                            <p:txEl>
                                              <p:pRg st="14" end="14"/>
                                            </p:txEl>
                                          </p:spTgt>
                                        </p:tgtEl>
                                      </p:cBhvr>
                                    </p:animEffect>
                                    <p:anim calcmode="lin" valueType="num">
                                      <p:cBhvr>
                                        <p:cTn id="18" dur="1000" fill="hold"/>
                                        <p:tgtEl>
                                          <p:spTgt spid="64516">
                                            <p:txEl>
                                              <p:pRg st="14" end="14"/>
                                            </p:txEl>
                                          </p:spTgt>
                                        </p:tgtEl>
                                        <p:attrNameLst>
                                          <p:attrName>ppt_x</p:attrName>
                                        </p:attrNameLst>
                                      </p:cBhvr>
                                      <p:tavLst>
                                        <p:tav tm="0">
                                          <p:val>
                                            <p:strVal val="#ppt_x"/>
                                          </p:val>
                                        </p:tav>
                                        <p:tav tm="100000">
                                          <p:val>
                                            <p:strVal val="#ppt_x"/>
                                          </p:val>
                                        </p:tav>
                                      </p:tavLst>
                                    </p:anim>
                                    <p:anim calcmode="lin" valueType="num">
                                      <p:cBhvr>
                                        <p:cTn id="19" dur="1000" fill="hold"/>
                                        <p:tgtEl>
                                          <p:spTgt spid="64516">
                                            <p:txEl>
                                              <p:pRg st="14" end="1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4516">
                                            <p:txEl>
                                              <p:pRg st="15" end="15"/>
                                            </p:txEl>
                                          </p:spTgt>
                                        </p:tgtEl>
                                        <p:attrNameLst>
                                          <p:attrName>style.visibility</p:attrName>
                                        </p:attrNameLst>
                                      </p:cBhvr>
                                      <p:to>
                                        <p:strVal val="visible"/>
                                      </p:to>
                                    </p:set>
                                    <p:animEffect transition="in" filter="fade">
                                      <p:cBhvr>
                                        <p:cTn id="22" dur="1000"/>
                                        <p:tgtEl>
                                          <p:spTgt spid="64516">
                                            <p:txEl>
                                              <p:pRg st="15" end="15"/>
                                            </p:txEl>
                                          </p:spTgt>
                                        </p:tgtEl>
                                      </p:cBhvr>
                                    </p:animEffect>
                                    <p:anim calcmode="lin" valueType="num">
                                      <p:cBhvr>
                                        <p:cTn id="23" dur="1000" fill="hold"/>
                                        <p:tgtEl>
                                          <p:spTgt spid="64516">
                                            <p:txEl>
                                              <p:pRg st="15" end="15"/>
                                            </p:txEl>
                                          </p:spTgt>
                                        </p:tgtEl>
                                        <p:attrNameLst>
                                          <p:attrName>ppt_x</p:attrName>
                                        </p:attrNameLst>
                                      </p:cBhvr>
                                      <p:tavLst>
                                        <p:tav tm="0">
                                          <p:val>
                                            <p:strVal val="#ppt_x"/>
                                          </p:val>
                                        </p:tav>
                                        <p:tav tm="100000">
                                          <p:val>
                                            <p:strVal val="#ppt_x"/>
                                          </p:val>
                                        </p:tav>
                                      </p:tavLst>
                                    </p:anim>
                                    <p:anim calcmode="lin" valueType="num">
                                      <p:cBhvr>
                                        <p:cTn id="24" dur="1000" fill="hold"/>
                                        <p:tgtEl>
                                          <p:spTgt spid="64516">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E53F33-AE4E-45CB-973B-8F6B696A4CF9}"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9956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id="{65DCF608-2B00-45EF-95F1-1BF404B519E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47EE03-E686-457F-BF10-810F71510BB6}" type="slidenum">
              <a:rPr lang="en-US" altLang="en-US" sz="1400"/>
              <a:pPr>
                <a:spcBef>
                  <a:spcPct val="0"/>
                </a:spcBef>
                <a:buFontTx/>
                <a:buNone/>
              </a:pPr>
              <a:t>110</a:t>
            </a:fld>
            <a:endParaRPr lang="en-US" altLang="en-US" sz="1400"/>
          </a:p>
        </p:txBody>
      </p:sp>
      <p:sp>
        <p:nvSpPr>
          <p:cNvPr id="76804" name="Rectangle 3">
            <a:extLst>
              <a:ext uri="{FF2B5EF4-FFF2-40B4-BE49-F238E27FC236}">
                <a16:creationId xmlns:a16="http://schemas.microsoft.com/office/drawing/2014/main" id="{55459B38-417B-4FD1-B798-5BF9D38C3E8A}"/>
              </a:ext>
            </a:extLst>
          </p:cNvPr>
          <p:cNvSpPr>
            <a:spLocks noGrp="1" noChangeArrowheads="1"/>
          </p:cNvSpPr>
          <p:nvPr>
            <p:ph type="body" idx="1"/>
          </p:nvPr>
        </p:nvSpPr>
        <p:spPr>
          <a:xfrm>
            <a:off x="457200" y="1013618"/>
            <a:ext cx="8229600" cy="5134929"/>
          </a:xfrm>
        </p:spPr>
        <p:txBody>
          <a:bodyPr>
            <a:normAutofit fontScale="40000" lnSpcReduction="20000"/>
          </a:bodyPr>
          <a:lstStyle/>
          <a:p>
            <a:pPr eaLnBrk="1" hangingPunct="1">
              <a:lnSpc>
                <a:spcPct val="90000"/>
              </a:lnSpc>
              <a:buFontTx/>
              <a:buNone/>
            </a:pPr>
            <a:r>
              <a:rPr lang="tr-TR" altLang="en-US" sz="5300" dirty="0">
                <a:solidFill>
                  <a:srgbClr val="C00000"/>
                </a:solidFill>
                <a:latin typeface="+mj-lt"/>
              </a:rPr>
              <a:t>BINOMIAL- HEAP- DELETE (</a:t>
            </a:r>
            <a:r>
              <a:rPr lang="tr-TR" altLang="en-US" sz="5300" i="1" dirty="0">
                <a:solidFill>
                  <a:srgbClr val="C00000"/>
                </a:solidFill>
                <a:latin typeface="+mj-lt"/>
              </a:rPr>
              <a:t>H,x</a:t>
            </a:r>
            <a:r>
              <a:rPr lang="tr-TR" altLang="en-US" sz="5300" dirty="0">
                <a:solidFill>
                  <a:srgbClr val="C00000"/>
                </a:solidFill>
                <a:latin typeface="+mj-lt"/>
              </a:rPr>
              <a:t>)</a:t>
            </a:r>
          </a:p>
          <a:p>
            <a:pPr eaLnBrk="1" hangingPunct="1">
              <a:lnSpc>
                <a:spcPct val="90000"/>
              </a:lnSpc>
              <a:buFontTx/>
              <a:buNone/>
            </a:pPr>
            <a:r>
              <a:rPr lang="tr-TR" altLang="en-US" sz="5300" i="1" dirty="0">
                <a:latin typeface="+mj-lt"/>
              </a:rPr>
              <a:t>      y </a:t>
            </a:r>
            <a:r>
              <a:rPr lang="tr-TR" altLang="en-US" sz="5300" i="1" dirty="0">
                <a:latin typeface="+mj-lt"/>
                <a:cs typeface="Arial" panose="020B0604020202020204" pitchFamily="34" charset="0"/>
              </a:rPr>
              <a:t>←</a:t>
            </a:r>
            <a:r>
              <a:rPr lang="tr-TR" altLang="en-US" sz="5300" i="1" dirty="0">
                <a:latin typeface="+mj-lt"/>
              </a:rPr>
              <a:t> x</a:t>
            </a:r>
          </a:p>
          <a:p>
            <a:pPr eaLnBrk="1" hangingPunct="1">
              <a:lnSpc>
                <a:spcPct val="90000"/>
              </a:lnSpc>
              <a:buFontTx/>
              <a:buNone/>
            </a:pPr>
            <a:r>
              <a:rPr lang="tr-TR" altLang="en-US" sz="5300" dirty="0">
                <a:latin typeface="+mj-lt"/>
              </a:rPr>
              <a:t>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p [</a:t>
            </a:r>
            <a:r>
              <a:rPr lang="tr-TR" altLang="en-US" sz="5300" i="1" dirty="0">
                <a:latin typeface="+mj-lt"/>
              </a:rPr>
              <a:t>y</a:t>
            </a:r>
            <a:r>
              <a:rPr lang="tr-TR" altLang="en-US" sz="5300" dirty="0">
                <a:latin typeface="+mj-lt"/>
              </a:rPr>
              <a:t>]</a:t>
            </a:r>
          </a:p>
          <a:p>
            <a:pPr eaLnBrk="1" hangingPunct="1">
              <a:lnSpc>
                <a:spcPct val="90000"/>
              </a:lnSpc>
              <a:buFontTx/>
              <a:buNone/>
            </a:pPr>
            <a:r>
              <a:rPr lang="tr-TR" altLang="en-US" sz="5300" dirty="0">
                <a:latin typeface="+mj-lt"/>
              </a:rPr>
              <a:t>      </a:t>
            </a:r>
            <a:r>
              <a:rPr lang="tr-TR" altLang="en-US" sz="5300" dirty="0">
                <a:solidFill>
                  <a:srgbClr val="C00000"/>
                </a:solidFill>
                <a:latin typeface="+mj-lt"/>
              </a:rPr>
              <a:t>while   </a:t>
            </a:r>
            <a:r>
              <a:rPr lang="tr-TR" altLang="en-US" sz="5300" i="1" dirty="0">
                <a:solidFill>
                  <a:srgbClr val="C00000"/>
                </a:solidFill>
                <a:latin typeface="+mj-lt"/>
              </a:rPr>
              <a:t>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NIL </a:t>
            </a:r>
            <a:r>
              <a:rPr lang="tr-TR" altLang="en-US" sz="5300" dirty="0">
                <a:solidFill>
                  <a:srgbClr val="C00000"/>
                </a:solidFill>
                <a:latin typeface="+mj-lt"/>
              </a:rPr>
              <a:t>do</a:t>
            </a:r>
          </a:p>
          <a:p>
            <a:pPr eaLnBrk="1" hangingPunct="1">
              <a:lnSpc>
                <a:spcPct val="90000"/>
              </a:lnSpc>
              <a:buFontTx/>
              <a:buNone/>
            </a:pPr>
            <a:r>
              <a:rPr lang="tr-TR" altLang="en-US" sz="5300" dirty="0">
                <a:latin typeface="+mj-lt"/>
              </a:rPr>
              <a:t>            key [</a:t>
            </a:r>
            <a:r>
              <a:rPr lang="tr-TR" altLang="en-US" sz="5300" i="1" dirty="0">
                <a:latin typeface="+mj-lt"/>
              </a:rPr>
              <a:t>y</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key [</a:t>
            </a:r>
            <a:r>
              <a:rPr lang="tr-TR" altLang="en-US" sz="5300" i="1" dirty="0">
                <a:latin typeface="+mj-lt"/>
              </a:rPr>
              <a:t>z</a:t>
            </a:r>
            <a:r>
              <a:rPr lang="tr-TR" altLang="en-US" sz="5300" dirty="0">
                <a:latin typeface="+mj-lt"/>
              </a:rPr>
              <a:t>]</a:t>
            </a:r>
          </a:p>
          <a:p>
            <a:pPr eaLnBrk="1" hangingPunct="1">
              <a:lnSpc>
                <a:spcPct val="90000"/>
              </a:lnSpc>
              <a:buFontTx/>
              <a:buNone/>
            </a:pPr>
            <a:r>
              <a:rPr lang="tr-TR" altLang="en-US" sz="5300" dirty="0">
                <a:latin typeface="+mj-lt"/>
              </a:rPr>
              <a:t>            satellite field of y </a:t>
            </a:r>
            <a:r>
              <a:rPr lang="tr-TR" altLang="en-US" sz="5300" dirty="0">
                <a:latin typeface="+mj-lt"/>
                <a:cs typeface="Arial" panose="020B0604020202020204" pitchFamily="34" charset="0"/>
              </a:rPr>
              <a:t>←</a:t>
            </a:r>
            <a:r>
              <a:rPr lang="tr-TR" altLang="en-US" sz="5300" dirty="0">
                <a:latin typeface="+mj-lt"/>
              </a:rPr>
              <a:t> satellite field of </a:t>
            </a:r>
            <a:r>
              <a:rPr lang="tr-TR" altLang="en-US" sz="5300" i="1" dirty="0">
                <a:latin typeface="+mj-lt"/>
              </a:rPr>
              <a:t>z</a:t>
            </a:r>
          </a:p>
          <a:p>
            <a:pPr eaLnBrk="1" hangingPunct="1">
              <a:lnSpc>
                <a:spcPct val="90000"/>
              </a:lnSpc>
              <a:buFontTx/>
              <a:buNone/>
            </a:pPr>
            <a:r>
              <a:rPr lang="tr-TR" altLang="en-US" sz="5300" dirty="0">
                <a:latin typeface="+mj-lt"/>
              </a:rPr>
              <a:t>             </a:t>
            </a:r>
            <a:r>
              <a:rPr lang="tr-TR" altLang="en-US" sz="5300" i="1" dirty="0">
                <a:latin typeface="+mj-lt"/>
              </a:rPr>
              <a:t>y </a:t>
            </a:r>
            <a:r>
              <a:rPr lang="tr-TR" altLang="en-US" sz="5300" i="1" dirty="0">
                <a:latin typeface="+mj-lt"/>
                <a:cs typeface="Arial" panose="020B0604020202020204" pitchFamily="34" charset="0"/>
              </a:rPr>
              <a:t>←</a:t>
            </a:r>
            <a:r>
              <a:rPr lang="tr-TR" altLang="en-US" sz="5300" i="1" dirty="0">
                <a:latin typeface="+mj-lt"/>
              </a:rPr>
              <a:t> z</a:t>
            </a:r>
            <a:r>
              <a:rPr lang="tr-TR" altLang="en-US" sz="5300" dirty="0">
                <a:latin typeface="+mj-lt"/>
              </a:rPr>
              <a:t> ;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p [</a:t>
            </a:r>
            <a:r>
              <a:rPr lang="tr-TR" altLang="en-US" sz="5300" i="1" dirty="0">
                <a:latin typeface="+mj-lt"/>
              </a:rPr>
              <a:t>y</a:t>
            </a:r>
            <a:r>
              <a:rPr lang="tr-TR" altLang="en-US" sz="5300" dirty="0">
                <a:latin typeface="+mj-lt"/>
              </a:rPr>
              <a:t>]</a:t>
            </a:r>
          </a:p>
          <a:p>
            <a:pPr eaLnBrk="1" hangingPunct="1">
              <a:lnSpc>
                <a:spcPct val="90000"/>
              </a:lnSpc>
              <a:buFontTx/>
              <a:buNone/>
            </a:pPr>
            <a:r>
              <a:rPr lang="tr-TR" altLang="en-US" sz="5300" dirty="0">
                <a:latin typeface="+mj-lt"/>
              </a:rPr>
              <a:t>	  </a:t>
            </a:r>
            <a:r>
              <a:rPr lang="tr-TR" altLang="en-US" sz="5300" dirty="0">
                <a:solidFill>
                  <a:srgbClr val="C00000"/>
                </a:solidFill>
                <a:latin typeface="+mj-lt"/>
              </a:rPr>
              <a:t>endwhile</a:t>
            </a:r>
          </a:p>
          <a:p>
            <a:pPr eaLnBrk="1" hangingPunct="1">
              <a:lnSpc>
                <a:spcPct val="90000"/>
              </a:lnSpc>
              <a:buFontTx/>
              <a:buNone/>
            </a:pPr>
            <a:r>
              <a:rPr lang="tr-TR" altLang="en-US" sz="5300" i="1" dirty="0">
                <a:latin typeface="+mj-lt"/>
              </a:rPr>
              <a:t>	  H</a:t>
            </a:r>
            <a:r>
              <a:rPr lang="tr-TR" altLang="en-US" sz="5300" i="1" dirty="0">
                <a:latin typeface="+mj-lt"/>
                <a:cs typeface="Arial" panose="020B0604020202020204" pitchFamily="34" charset="0"/>
              </a:rPr>
              <a:t>’</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MAKE-BINOMIAL-HEAP</a:t>
            </a:r>
          </a:p>
          <a:p>
            <a:pPr eaLnBrk="1" hangingPunct="1">
              <a:lnSpc>
                <a:spcPct val="90000"/>
              </a:lnSpc>
              <a:buFontTx/>
              <a:buNone/>
            </a:pPr>
            <a:r>
              <a:rPr lang="tr-TR" altLang="en-US" sz="5300" dirty="0">
                <a:latin typeface="+mj-lt"/>
              </a:rPr>
              <a:t>        remove root </a:t>
            </a:r>
            <a:r>
              <a:rPr lang="tr-TR" altLang="en-US" sz="5300" i="1" dirty="0">
                <a:latin typeface="+mj-lt"/>
              </a:rPr>
              <a:t>z</a:t>
            </a:r>
            <a:r>
              <a:rPr lang="tr-TR" altLang="en-US" sz="5300" dirty="0">
                <a:latin typeface="+mj-lt"/>
              </a:rPr>
              <a:t> from the root list of </a:t>
            </a:r>
            <a:r>
              <a:rPr lang="tr-TR" altLang="en-US" sz="5300" i="1" dirty="0">
                <a:latin typeface="+mj-lt"/>
              </a:rPr>
              <a:t>H</a:t>
            </a:r>
            <a:r>
              <a:rPr lang="tr-TR" altLang="en-US" sz="5300" dirty="0">
                <a:latin typeface="+mj-lt"/>
              </a:rPr>
              <a:t> reverse the order of the linked list of </a:t>
            </a:r>
            <a:r>
              <a:rPr lang="en-IN" altLang="en-US" sz="5300" dirty="0">
                <a:latin typeface="+mj-lt"/>
              </a:rPr>
              <a:t>  </a:t>
            </a:r>
            <a:r>
              <a:rPr lang="tr-TR" altLang="en-US" sz="5300" i="1" dirty="0">
                <a:latin typeface="+mj-lt"/>
              </a:rPr>
              <a:t>z</a:t>
            </a:r>
            <a:r>
              <a:rPr lang="tr-TR" altLang="en-US" sz="5300" dirty="0">
                <a:latin typeface="+mj-lt"/>
              </a:rPr>
              <a:t>’s children and set head [</a:t>
            </a: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head of the resulting list</a:t>
            </a:r>
          </a:p>
          <a:p>
            <a:pPr eaLnBrk="1" hangingPunct="1">
              <a:lnSpc>
                <a:spcPct val="90000"/>
              </a:lnSpc>
              <a:buFontTx/>
              <a:buNone/>
            </a:pPr>
            <a:r>
              <a:rPr lang="tr-TR" altLang="en-US" sz="5300" dirty="0">
                <a:latin typeface="+mj-lt"/>
              </a:rPr>
              <a:t>     </a:t>
            </a:r>
            <a:r>
              <a:rPr lang="en-US" altLang="en-US" sz="5300" dirty="0">
                <a:latin typeface="+mj-lt"/>
              </a:rPr>
              <a:t> </a:t>
            </a:r>
            <a:r>
              <a:rPr lang="tr-TR" altLang="en-US" sz="5300" dirty="0">
                <a:latin typeface="+mj-lt"/>
              </a:rPr>
              <a:t> </a:t>
            </a:r>
            <a:r>
              <a:rPr lang="tr-TR" altLang="en-US" sz="5300" i="1" dirty="0">
                <a:latin typeface="+mj-lt"/>
              </a:rPr>
              <a:t>H</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BINOMIAL-HEAP-UNION (</a:t>
            </a:r>
            <a:r>
              <a:rPr lang="tr-TR" altLang="en-US" sz="5300" i="1" dirty="0">
                <a:solidFill>
                  <a:srgbClr val="C00000"/>
                </a:solidFill>
                <a:latin typeface="+mj-lt"/>
              </a:rPr>
              <a:t>H, H</a:t>
            </a:r>
            <a:r>
              <a:rPr lang="tr-TR" altLang="en-US" sz="5300" i="1" dirty="0">
                <a:solidFill>
                  <a:srgbClr val="C00000"/>
                </a:solidFill>
                <a:latin typeface="+mj-lt"/>
                <a:cs typeface="Arial" panose="020B0604020202020204" pitchFamily="34" charset="0"/>
              </a:rPr>
              <a:t>’</a:t>
            </a:r>
            <a:r>
              <a:rPr lang="tr-TR" altLang="en-US" sz="5300" dirty="0">
                <a:solidFill>
                  <a:srgbClr val="C00000"/>
                </a:solidFill>
                <a:latin typeface="+mj-lt"/>
                <a:cs typeface="Arial" panose="020B0604020202020204" pitchFamily="34" charset="0"/>
              </a:rPr>
              <a:t>)</a:t>
            </a:r>
            <a:endParaRPr lang="en-IN" altLang="en-US" sz="5300" dirty="0">
              <a:solidFill>
                <a:srgbClr val="C00000"/>
              </a:solidFill>
              <a:latin typeface="+mj-lt"/>
              <a:cs typeface="Arial" panose="020B0604020202020204" pitchFamily="34" charset="0"/>
            </a:endParaRPr>
          </a:p>
          <a:p>
            <a:pPr>
              <a:buNone/>
            </a:pP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MAKE-BINOMIAL-HEAP</a:t>
            </a:r>
          </a:p>
          <a:p>
            <a:pPr>
              <a:buNone/>
            </a:pPr>
            <a:r>
              <a:rPr lang="tr-TR" altLang="en-US" sz="5300" dirty="0">
                <a:latin typeface="+mj-lt"/>
              </a:rPr>
              <a:t>      remove root </a:t>
            </a:r>
            <a:r>
              <a:rPr lang="tr-TR" altLang="en-US" sz="5300" i="1" dirty="0">
                <a:latin typeface="+mj-lt"/>
              </a:rPr>
              <a:t>z</a:t>
            </a:r>
            <a:r>
              <a:rPr lang="tr-TR" altLang="en-US" sz="5300" dirty="0">
                <a:latin typeface="+mj-lt"/>
              </a:rPr>
              <a:t> from the root list of </a:t>
            </a:r>
            <a:r>
              <a:rPr lang="tr-TR" altLang="en-US" sz="5300" i="1" dirty="0">
                <a:latin typeface="+mj-lt"/>
              </a:rPr>
              <a:t>H</a:t>
            </a:r>
            <a:r>
              <a:rPr lang="tr-TR" altLang="en-US" sz="5300" dirty="0">
                <a:latin typeface="+mj-lt"/>
              </a:rPr>
              <a:t>  reverse the order of the linked list of </a:t>
            </a:r>
            <a:r>
              <a:rPr lang="tr-TR" altLang="en-US" sz="5300" i="1" dirty="0">
                <a:latin typeface="+mj-lt"/>
              </a:rPr>
              <a:t>z</a:t>
            </a:r>
            <a:r>
              <a:rPr lang="tr-TR" altLang="en-US" sz="5300" dirty="0">
                <a:latin typeface="+mj-lt"/>
              </a:rPr>
              <a:t>’s </a:t>
            </a:r>
            <a:r>
              <a:rPr lang="en-IN" altLang="en-US" sz="5300" dirty="0">
                <a:latin typeface="+mj-lt"/>
              </a:rPr>
              <a:t>c</a:t>
            </a:r>
            <a:r>
              <a:rPr lang="tr-TR" altLang="en-US" sz="5300" dirty="0">
                <a:latin typeface="+mj-lt"/>
              </a:rPr>
              <a:t>hildren   set head [</a:t>
            </a: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head of the resulting list</a:t>
            </a:r>
          </a:p>
          <a:p>
            <a:pPr>
              <a:buNone/>
            </a:pPr>
            <a:r>
              <a:rPr lang="tr-TR" altLang="en-US" sz="5300" dirty="0">
                <a:latin typeface="+mj-lt"/>
              </a:rPr>
              <a:t>      </a:t>
            </a:r>
            <a:r>
              <a:rPr lang="tr-TR" altLang="en-US" sz="5300" i="1" dirty="0">
                <a:latin typeface="+mj-lt"/>
              </a:rPr>
              <a:t>H</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BINOMIAL-HEAP-UNION (</a:t>
            </a:r>
            <a:r>
              <a:rPr lang="tr-TR" altLang="en-US" sz="5300" i="1" dirty="0">
                <a:solidFill>
                  <a:srgbClr val="C00000"/>
                </a:solidFill>
                <a:latin typeface="+mj-lt"/>
              </a:rPr>
              <a:t>H, H</a:t>
            </a:r>
            <a:r>
              <a:rPr lang="tr-TR" altLang="en-US" sz="5300" i="1" dirty="0">
                <a:solidFill>
                  <a:srgbClr val="C00000"/>
                </a:solidFill>
                <a:latin typeface="+mj-lt"/>
                <a:cs typeface="Arial" panose="020B0604020202020204" pitchFamily="34" charset="0"/>
              </a:rPr>
              <a:t>’</a:t>
            </a:r>
            <a:r>
              <a:rPr lang="tr-TR" altLang="en-US" sz="5300" dirty="0">
                <a:solidFill>
                  <a:srgbClr val="C00000"/>
                </a:solidFill>
                <a:latin typeface="+mj-lt"/>
                <a:cs typeface="Arial" panose="020B0604020202020204" pitchFamily="34" charset="0"/>
              </a:rPr>
              <a:t>)</a:t>
            </a:r>
          </a:p>
          <a:p>
            <a:pPr>
              <a:buNone/>
            </a:pPr>
            <a:r>
              <a:rPr lang="tr-TR" altLang="en-US" sz="5300" dirty="0">
                <a:solidFill>
                  <a:srgbClr val="C00000"/>
                </a:solidFill>
                <a:latin typeface="+mj-lt"/>
                <a:cs typeface="Arial" panose="020B0604020202020204" pitchFamily="34" charset="0"/>
              </a:rPr>
              <a:t>end</a:t>
            </a:r>
            <a:endParaRPr lang="en-US" altLang="en-US" sz="5300" dirty="0">
              <a:solidFill>
                <a:srgbClr val="C00000"/>
              </a:solidFill>
              <a:latin typeface="+mj-lt"/>
              <a:cs typeface="Arial" panose="020B0604020202020204" pitchFamily="34" charset="0"/>
            </a:endParaRPr>
          </a:p>
          <a:p>
            <a:pPr eaLnBrk="1" hangingPunct="1">
              <a:lnSpc>
                <a:spcPct val="90000"/>
              </a:lnSpc>
              <a:buFontTx/>
              <a:buNone/>
            </a:pPr>
            <a:endParaRPr lang="tr-TR" altLang="en-US" sz="5300" dirty="0">
              <a:solidFill>
                <a:srgbClr val="C00000"/>
              </a:solidFill>
              <a:latin typeface="+mj-lt"/>
              <a:cs typeface="Arial" panose="020B0604020202020204" pitchFamily="34" charset="0"/>
            </a:endParaRPr>
          </a:p>
          <a:p>
            <a:pPr eaLnBrk="1" hangingPunct="1">
              <a:lnSpc>
                <a:spcPct val="90000"/>
              </a:lnSpc>
              <a:buFontTx/>
              <a:buNone/>
            </a:pPr>
            <a:endParaRPr lang="en-US" altLang="en-US" sz="4600" dirty="0">
              <a:solidFill>
                <a:srgbClr val="C00000"/>
              </a:solidFill>
              <a:latin typeface="+mj-lt"/>
              <a:cs typeface="Arial" panose="020B0604020202020204" pitchFamily="34" charset="0"/>
            </a:endParaRPr>
          </a:p>
          <a:p>
            <a:pPr eaLnBrk="1" hangingPunct="1">
              <a:lnSpc>
                <a:spcPct val="90000"/>
              </a:lnSpc>
              <a:buFontTx/>
              <a:buNone/>
            </a:pPr>
            <a:endParaRPr lang="tr-TR" altLang="en-US" sz="2000" dirty="0">
              <a:latin typeface="Times New Roman" panose="02020603050405020304" pitchFamily="18" charset="0"/>
            </a:endParaRPr>
          </a:p>
        </p:txBody>
      </p:sp>
      <p:sp>
        <p:nvSpPr>
          <p:cNvPr id="8" name="Text Box 4">
            <a:extLst>
              <a:ext uri="{FF2B5EF4-FFF2-40B4-BE49-F238E27FC236}">
                <a16:creationId xmlns:a16="http://schemas.microsoft.com/office/drawing/2014/main" id="{C8E663F0-96E2-4E3C-92D3-51E53BBB9CBC}"/>
              </a:ext>
            </a:extLst>
          </p:cNvPr>
          <p:cNvSpPr txBox="1">
            <a:spLocks noChangeArrowheads="1"/>
          </p:cNvSpPr>
          <p:nvPr/>
        </p:nvSpPr>
        <p:spPr bwMode="auto">
          <a:xfrm>
            <a:off x="4757738" y="1879635"/>
            <a:ext cx="3929062" cy="4619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Times New Roman" pitchFamily="18" charset="0"/>
                <a:cs typeface="Times New Roman" pitchFamily="18" charset="0"/>
              </a:rPr>
              <a:t>RUNNING-TIME= O(lg n)</a:t>
            </a:r>
            <a:endParaRPr lang="en-US" sz="24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17A322C3-D2EE-4178-BC6D-14AC1291DFD9}"/>
              </a:ext>
            </a:extLst>
          </p:cNvPr>
          <p:cNvSpPr txBox="1">
            <a:spLocks/>
          </p:cNvSpPr>
          <p:nvPr/>
        </p:nvSpPr>
        <p:spPr>
          <a:xfrm>
            <a:off x="1313775" y="-18530"/>
            <a:ext cx="7863050" cy="7279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Deleting key from   Binomial Heap(CO2)</a:t>
            </a:r>
          </a:p>
        </p:txBody>
      </p:sp>
      <p:pic>
        <p:nvPicPr>
          <p:cNvPr id="7" name="Picture 2" descr="E:\NIET\Project\xLogo11.png.pagespeed.ic.pydHLuCQEZ.png">
            <a:extLst>
              <a:ext uri="{FF2B5EF4-FFF2-40B4-BE49-F238E27FC236}">
                <a16:creationId xmlns:a16="http://schemas.microsoft.com/office/drawing/2014/main" id="{421EAD59-1E51-451A-B462-03F557F6BC77}"/>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id="{D9BAA52C-AC9C-43E5-B00A-6B66AAA608E0}"/>
              </a:ext>
            </a:extLst>
          </p:cNvPr>
          <p:cNvSpPr>
            <a:spLocks noGrp="1"/>
          </p:cNvSpPr>
          <p:nvPr>
            <p:ph type="dt" sz="half" idx="10"/>
          </p:nvPr>
        </p:nvSpPr>
        <p:spPr/>
        <p:txBody>
          <a:bodyPr/>
          <a:lstStyle/>
          <a:p>
            <a:fld id="{86446DC1-0B87-4372-9B00-E53D2F0F6F8E}" type="datetime1">
              <a:rPr lang="en-US" smtClean="0"/>
              <a:t>10-Nov-24</a:t>
            </a:fld>
            <a:endParaRPr lang="en-US"/>
          </a:p>
        </p:txBody>
      </p:sp>
      <p:sp>
        <p:nvSpPr>
          <p:cNvPr id="5" name="Footer Placeholder 4">
            <a:extLst>
              <a:ext uri="{FF2B5EF4-FFF2-40B4-BE49-F238E27FC236}">
                <a16:creationId xmlns:a16="http://schemas.microsoft.com/office/drawing/2014/main" id="{6779D2F6-1EEB-4D03-8BC8-296C45CF42BB}"/>
              </a:ext>
            </a:extLst>
          </p:cNvPr>
          <p:cNvSpPr>
            <a:spLocks noGrp="1"/>
          </p:cNvSpPr>
          <p:nvPr>
            <p:ph type="ftr" sz="quarter" idx="11"/>
          </p:nvPr>
        </p:nvSpPr>
        <p:spPr>
          <a:xfrm>
            <a:off x="3124200" y="6356350"/>
            <a:ext cx="36576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A3EAC470-CD92-4AEF-A8BE-A689D640F375}"/>
              </a:ext>
            </a:extLst>
          </p:cNvPr>
          <p:cNvSpPr>
            <a:spLocks noGrp="1"/>
          </p:cNvSpPr>
          <p:nvPr>
            <p:ph type="sldNum" sz="quarter" idx="10"/>
          </p:nvPr>
        </p:nvSpPr>
        <p:spPr>
          <a:xfrm>
            <a:off x="8055952" y="6283765"/>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AAAFEFAF-AA05-43A4-871A-CC69C0B77893}" type="slidenum">
              <a:rPr lang="en-US" altLang="en-US" sz="800"/>
              <a:pPr/>
              <a:t>111</a:t>
            </a:fld>
            <a:endParaRPr lang="en-US" altLang="en-US" sz="1400" dirty="0"/>
          </a:p>
        </p:txBody>
      </p:sp>
      <p:sp>
        <p:nvSpPr>
          <p:cNvPr id="5124" name="Rectangle 3">
            <a:extLst>
              <a:ext uri="{FF2B5EF4-FFF2-40B4-BE49-F238E27FC236}">
                <a16:creationId xmlns:a16="http://schemas.microsoft.com/office/drawing/2014/main" id="{775410F1-7306-4463-9A46-257075EADD4E}"/>
              </a:ext>
            </a:extLst>
          </p:cNvPr>
          <p:cNvSpPr>
            <a:spLocks noGrp="1" noChangeArrowheads="1"/>
          </p:cNvSpPr>
          <p:nvPr>
            <p:ph type="body" idx="1"/>
          </p:nvPr>
        </p:nvSpPr>
        <p:spPr>
          <a:xfrm>
            <a:off x="523875" y="1095887"/>
            <a:ext cx="8001000" cy="4466713"/>
          </a:xfrm>
        </p:spPr>
        <p:txBody>
          <a:bodyPr>
            <a:normAutofit/>
          </a:bodyPr>
          <a:lstStyle/>
          <a:p>
            <a:r>
              <a:rPr kumimoji="0" lang="en-US" altLang="en-US" sz="2200" b="1" dirty="0">
                <a:latin typeface="+mj-lt"/>
              </a:rPr>
              <a:t>Basic idea.</a:t>
            </a:r>
          </a:p>
          <a:p>
            <a:pPr lvl="1"/>
            <a:r>
              <a:rPr kumimoji="0" lang="en-US" altLang="en-US" sz="2200" dirty="0">
                <a:latin typeface="+mj-lt"/>
              </a:rPr>
              <a:t>Similar to binomial heaps, but less rigid structure.</a:t>
            </a:r>
          </a:p>
          <a:p>
            <a:pPr lvl="1"/>
            <a:r>
              <a:rPr kumimoji="0" lang="en-US" altLang="en-US" sz="2200" dirty="0">
                <a:latin typeface="+mj-lt"/>
              </a:rPr>
              <a:t>Binomial heap:  </a:t>
            </a:r>
            <a:r>
              <a:rPr kumimoji="0" lang="en-US" altLang="en-US" sz="2200" dirty="0">
                <a:solidFill>
                  <a:schemeClr val="accent1"/>
                </a:solidFill>
                <a:latin typeface="+mj-lt"/>
              </a:rPr>
              <a:t>eagerly</a:t>
            </a:r>
            <a:r>
              <a:rPr kumimoji="0" lang="en-US" altLang="en-US" sz="2200" dirty="0">
                <a:latin typeface="+mj-lt"/>
              </a:rPr>
              <a:t> consolidate trees after each insert.</a:t>
            </a:r>
          </a:p>
          <a:p>
            <a:pPr lvl="1"/>
            <a:r>
              <a:rPr kumimoji="0" lang="en-US" altLang="en-US" sz="2200" dirty="0">
                <a:latin typeface="+mj-lt"/>
              </a:rPr>
              <a:t>Fibonacci heap:  </a:t>
            </a:r>
            <a:r>
              <a:rPr kumimoji="0" lang="en-US" altLang="en-US" sz="2200" dirty="0">
                <a:solidFill>
                  <a:schemeClr val="accent1"/>
                </a:solidFill>
                <a:latin typeface="+mj-lt"/>
              </a:rPr>
              <a:t>lazily</a:t>
            </a:r>
            <a:r>
              <a:rPr kumimoji="0" lang="en-US" altLang="en-US" sz="2200" dirty="0">
                <a:latin typeface="+mj-lt"/>
              </a:rPr>
              <a:t> defer consolidation until next delete-min.</a:t>
            </a:r>
          </a:p>
        </p:txBody>
      </p:sp>
      <p:sp>
        <p:nvSpPr>
          <p:cNvPr id="5125" name="Oval 8">
            <a:extLst>
              <a:ext uri="{FF2B5EF4-FFF2-40B4-BE49-F238E27FC236}">
                <a16:creationId xmlns:a16="http://schemas.microsoft.com/office/drawing/2014/main" id="{EA79775E-704A-43BD-A469-F13836B55FAA}"/>
              </a:ext>
            </a:extLst>
          </p:cNvPr>
          <p:cNvSpPr>
            <a:spLocks noChangeArrowheads="1"/>
          </p:cNvSpPr>
          <p:nvPr/>
        </p:nvSpPr>
        <p:spPr bwMode="auto">
          <a:xfrm>
            <a:off x="2671763"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26" name="Oval 9">
            <a:extLst>
              <a:ext uri="{FF2B5EF4-FFF2-40B4-BE49-F238E27FC236}">
                <a16:creationId xmlns:a16="http://schemas.microsoft.com/office/drawing/2014/main" id="{0D7D51DD-616C-4D20-85A7-8150CF886CF4}"/>
              </a:ext>
            </a:extLst>
          </p:cNvPr>
          <p:cNvSpPr>
            <a:spLocks noChangeArrowheads="1"/>
          </p:cNvSpPr>
          <p:nvPr/>
        </p:nvSpPr>
        <p:spPr bwMode="auto">
          <a:xfrm>
            <a:off x="3433763"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27" name="Oval 10">
            <a:extLst>
              <a:ext uri="{FF2B5EF4-FFF2-40B4-BE49-F238E27FC236}">
                <a16:creationId xmlns:a16="http://schemas.microsoft.com/office/drawing/2014/main" id="{091951C0-4D2B-4F75-B4DF-4BCECC8CAEBC}"/>
              </a:ext>
            </a:extLst>
          </p:cNvPr>
          <p:cNvSpPr>
            <a:spLocks noChangeArrowheads="1"/>
          </p:cNvSpPr>
          <p:nvPr/>
        </p:nvSpPr>
        <p:spPr bwMode="auto">
          <a:xfrm>
            <a:off x="3433763"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28" name="AutoShape 11">
            <a:extLst>
              <a:ext uri="{FF2B5EF4-FFF2-40B4-BE49-F238E27FC236}">
                <a16:creationId xmlns:a16="http://schemas.microsoft.com/office/drawing/2014/main" id="{40762D4D-1302-4C8B-8F06-F79AB64FB196}"/>
              </a:ext>
            </a:extLst>
          </p:cNvPr>
          <p:cNvCxnSpPr>
            <a:cxnSpLocks noChangeShapeType="1"/>
            <a:stCxn id="5126" idx="4"/>
            <a:endCxn id="5127" idx="0"/>
          </p:cNvCxnSpPr>
          <p:nvPr/>
        </p:nvCxnSpPr>
        <p:spPr bwMode="auto">
          <a:xfrm>
            <a:off x="3471863"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29" name="Oval 12">
            <a:extLst>
              <a:ext uri="{FF2B5EF4-FFF2-40B4-BE49-F238E27FC236}">
                <a16:creationId xmlns:a16="http://schemas.microsoft.com/office/drawing/2014/main" id="{776C02EF-B5CA-49EC-B4EB-2A96882BBDD2}"/>
              </a:ext>
            </a:extLst>
          </p:cNvPr>
          <p:cNvSpPr>
            <a:spLocks noChangeArrowheads="1"/>
          </p:cNvSpPr>
          <p:nvPr/>
        </p:nvSpPr>
        <p:spPr bwMode="auto">
          <a:xfrm>
            <a:off x="4486275"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30" name="Oval 13">
            <a:extLst>
              <a:ext uri="{FF2B5EF4-FFF2-40B4-BE49-F238E27FC236}">
                <a16:creationId xmlns:a16="http://schemas.microsoft.com/office/drawing/2014/main" id="{FA55B575-3B79-4C8D-8C51-20A332D6194C}"/>
              </a:ext>
            </a:extLst>
          </p:cNvPr>
          <p:cNvSpPr>
            <a:spLocks noChangeArrowheads="1"/>
          </p:cNvSpPr>
          <p:nvPr/>
        </p:nvSpPr>
        <p:spPr bwMode="auto">
          <a:xfrm>
            <a:off x="4772025"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1" name="AutoShape 14">
            <a:extLst>
              <a:ext uri="{FF2B5EF4-FFF2-40B4-BE49-F238E27FC236}">
                <a16:creationId xmlns:a16="http://schemas.microsoft.com/office/drawing/2014/main" id="{89425606-003C-47EF-9CDE-4C01EDEABEFE}"/>
              </a:ext>
            </a:extLst>
          </p:cNvPr>
          <p:cNvCxnSpPr>
            <a:cxnSpLocks noChangeShapeType="1"/>
            <a:stCxn id="5129" idx="4"/>
            <a:endCxn id="5130" idx="0"/>
          </p:cNvCxnSpPr>
          <p:nvPr/>
        </p:nvCxnSpPr>
        <p:spPr bwMode="auto">
          <a:xfrm>
            <a:off x="4524375" y="4268788"/>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2" name="Oval 15">
            <a:extLst>
              <a:ext uri="{FF2B5EF4-FFF2-40B4-BE49-F238E27FC236}">
                <a16:creationId xmlns:a16="http://schemas.microsoft.com/office/drawing/2014/main" id="{E141D8B4-DF2A-4FD3-B2FD-67C0EDEC386B}"/>
              </a:ext>
            </a:extLst>
          </p:cNvPr>
          <p:cNvSpPr>
            <a:spLocks noChangeArrowheads="1"/>
          </p:cNvSpPr>
          <p:nvPr/>
        </p:nvSpPr>
        <p:spPr bwMode="auto">
          <a:xfrm>
            <a:off x="4486275"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3" name="AutoShape 16">
            <a:extLst>
              <a:ext uri="{FF2B5EF4-FFF2-40B4-BE49-F238E27FC236}">
                <a16:creationId xmlns:a16="http://schemas.microsoft.com/office/drawing/2014/main" id="{E4B9B591-8A5B-413C-B5F6-1B765CAABC78}"/>
              </a:ext>
            </a:extLst>
          </p:cNvPr>
          <p:cNvCxnSpPr>
            <a:cxnSpLocks noChangeShapeType="1"/>
            <a:stCxn id="5129" idx="4"/>
            <a:endCxn id="5132" idx="0"/>
          </p:cNvCxnSpPr>
          <p:nvPr/>
        </p:nvCxnSpPr>
        <p:spPr bwMode="auto">
          <a:xfrm>
            <a:off x="4524375"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4" name="Oval 20">
            <a:extLst>
              <a:ext uri="{FF2B5EF4-FFF2-40B4-BE49-F238E27FC236}">
                <a16:creationId xmlns:a16="http://schemas.microsoft.com/office/drawing/2014/main" id="{E08493BD-940C-4BB4-A912-13DBD941ED9B}"/>
              </a:ext>
            </a:extLst>
          </p:cNvPr>
          <p:cNvSpPr>
            <a:spLocks noChangeArrowheads="1"/>
          </p:cNvSpPr>
          <p:nvPr/>
        </p:nvSpPr>
        <p:spPr bwMode="auto">
          <a:xfrm>
            <a:off x="4772025" y="49672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5" name="AutoShape 21">
            <a:extLst>
              <a:ext uri="{FF2B5EF4-FFF2-40B4-BE49-F238E27FC236}">
                <a16:creationId xmlns:a16="http://schemas.microsoft.com/office/drawing/2014/main" id="{649DA7CA-48A5-4D23-B7D3-20299721D8C5}"/>
              </a:ext>
            </a:extLst>
          </p:cNvPr>
          <p:cNvCxnSpPr>
            <a:cxnSpLocks noChangeShapeType="1"/>
            <a:stCxn id="5130" idx="4"/>
            <a:endCxn id="5134" idx="0"/>
          </p:cNvCxnSpPr>
          <p:nvPr/>
        </p:nvCxnSpPr>
        <p:spPr bwMode="auto">
          <a:xfrm>
            <a:off x="4810125" y="4649788"/>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6" name="Oval 22">
            <a:extLst>
              <a:ext uri="{FF2B5EF4-FFF2-40B4-BE49-F238E27FC236}">
                <a16:creationId xmlns:a16="http://schemas.microsoft.com/office/drawing/2014/main" id="{E624558D-B719-49B7-91D2-14909B8C3B71}"/>
              </a:ext>
            </a:extLst>
          </p:cNvPr>
          <p:cNvSpPr>
            <a:spLocks noChangeArrowheads="1"/>
          </p:cNvSpPr>
          <p:nvPr/>
        </p:nvSpPr>
        <p:spPr bwMode="auto">
          <a:xfrm>
            <a:off x="5524500"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37" name="Oval 23">
            <a:extLst>
              <a:ext uri="{FF2B5EF4-FFF2-40B4-BE49-F238E27FC236}">
                <a16:creationId xmlns:a16="http://schemas.microsoft.com/office/drawing/2014/main" id="{1EE4D2EA-824E-425E-89E5-8C219A158D6E}"/>
              </a:ext>
            </a:extLst>
          </p:cNvPr>
          <p:cNvSpPr>
            <a:spLocks noChangeArrowheads="1"/>
          </p:cNvSpPr>
          <p:nvPr/>
        </p:nvSpPr>
        <p:spPr bwMode="auto">
          <a:xfrm>
            <a:off x="5810250"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8" name="AutoShape 24">
            <a:extLst>
              <a:ext uri="{FF2B5EF4-FFF2-40B4-BE49-F238E27FC236}">
                <a16:creationId xmlns:a16="http://schemas.microsoft.com/office/drawing/2014/main" id="{5C3327DD-6B6E-4267-9B1A-F9C0DAC07729}"/>
              </a:ext>
            </a:extLst>
          </p:cNvPr>
          <p:cNvCxnSpPr>
            <a:cxnSpLocks noChangeShapeType="1"/>
            <a:stCxn id="5136" idx="4"/>
            <a:endCxn id="5137" idx="0"/>
          </p:cNvCxnSpPr>
          <p:nvPr/>
        </p:nvCxnSpPr>
        <p:spPr bwMode="auto">
          <a:xfrm>
            <a:off x="5562600" y="4268788"/>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9" name="Oval 25">
            <a:extLst>
              <a:ext uri="{FF2B5EF4-FFF2-40B4-BE49-F238E27FC236}">
                <a16:creationId xmlns:a16="http://schemas.microsoft.com/office/drawing/2014/main" id="{D17A8E0C-CCE8-41CA-9A10-AE7C754A0851}"/>
              </a:ext>
            </a:extLst>
          </p:cNvPr>
          <p:cNvSpPr>
            <a:spLocks noChangeArrowheads="1"/>
          </p:cNvSpPr>
          <p:nvPr/>
        </p:nvSpPr>
        <p:spPr bwMode="auto">
          <a:xfrm>
            <a:off x="5524500"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0" name="AutoShape 26">
            <a:extLst>
              <a:ext uri="{FF2B5EF4-FFF2-40B4-BE49-F238E27FC236}">
                <a16:creationId xmlns:a16="http://schemas.microsoft.com/office/drawing/2014/main" id="{486142C7-E5F6-4412-A2C9-892F61BDDF9D}"/>
              </a:ext>
            </a:extLst>
          </p:cNvPr>
          <p:cNvCxnSpPr>
            <a:cxnSpLocks noChangeShapeType="1"/>
            <a:stCxn id="5136" idx="4"/>
            <a:endCxn id="5139" idx="0"/>
          </p:cNvCxnSpPr>
          <p:nvPr/>
        </p:nvCxnSpPr>
        <p:spPr bwMode="auto">
          <a:xfrm>
            <a:off x="5562600"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1" name="Oval 28">
            <a:extLst>
              <a:ext uri="{FF2B5EF4-FFF2-40B4-BE49-F238E27FC236}">
                <a16:creationId xmlns:a16="http://schemas.microsoft.com/office/drawing/2014/main" id="{BDF15209-6291-4BE1-B871-D00F8E929631}"/>
              </a:ext>
            </a:extLst>
          </p:cNvPr>
          <p:cNvSpPr>
            <a:spLocks noChangeArrowheads="1"/>
          </p:cNvSpPr>
          <p:nvPr/>
        </p:nvSpPr>
        <p:spPr bwMode="auto">
          <a:xfrm>
            <a:off x="5810250" y="49672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2" name="AutoShape 29">
            <a:extLst>
              <a:ext uri="{FF2B5EF4-FFF2-40B4-BE49-F238E27FC236}">
                <a16:creationId xmlns:a16="http://schemas.microsoft.com/office/drawing/2014/main" id="{9070019A-A6CD-402F-B2BF-3D18691AE4CD}"/>
              </a:ext>
            </a:extLst>
          </p:cNvPr>
          <p:cNvCxnSpPr>
            <a:cxnSpLocks noChangeShapeType="1"/>
            <a:stCxn id="5137" idx="4"/>
            <a:endCxn id="5141" idx="0"/>
          </p:cNvCxnSpPr>
          <p:nvPr/>
        </p:nvCxnSpPr>
        <p:spPr bwMode="auto">
          <a:xfrm>
            <a:off x="5848350" y="4649788"/>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3" name="Oval 30">
            <a:extLst>
              <a:ext uri="{FF2B5EF4-FFF2-40B4-BE49-F238E27FC236}">
                <a16:creationId xmlns:a16="http://schemas.microsoft.com/office/drawing/2014/main" id="{97742E6A-6B23-4E53-A788-D9A4EDF33FE4}"/>
              </a:ext>
            </a:extLst>
          </p:cNvPr>
          <p:cNvSpPr>
            <a:spLocks noChangeArrowheads="1"/>
          </p:cNvSpPr>
          <p:nvPr/>
        </p:nvSpPr>
        <p:spPr bwMode="auto">
          <a:xfrm>
            <a:off x="6216650" y="4565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44" name="Oval 31">
            <a:extLst>
              <a:ext uri="{FF2B5EF4-FFF2-40B4-BE49-F238E27FC236}">
                <a16:creationId xmlns:a16="http://schemas.microsoft.com/office/drawing/2014/main" id="{1A645D30-EF2A-4E9B-A604-1B1082B923BE}"/>
              </a:ext>
            </a:extLst>
          </p:cNvPr>
          <p:cNvSpPr>
            <a:spLocks noChangeArrowheads="1"/>
          </p:cNvSpPr>
          <p:nvPr/>
        </p:nvSpPr>
        <p:spPr bwMode="auto">
          <a:xfrm>
            <a:off x="6502400" y="4946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5" name="AutoShape 32">
            <a:extLst>
              <a:ext uri="{FF2B5EF4-FFF2-40B4-BE49-F238E27FC236}">
                <a16:creationId xmlns:a16="http://schemas.microsoft.com/office/drawing/2014/main" id="{07009762-AE39-45BE-ACF8-9FF627004CB0}"/>
              </a:ext>
            </a:extLst>
          </p:cNvPr>
          <p:cNvCxnSpPr>
            <a:cxnSpLocks noChangeShapeType="1"/>
            <a:stCxn id="5143" idx="4"/>
            <a:endCxn id="5144" idx="0"/>
          </p:cNvCxnSpPr>
          <p:nvPr/>
        </p:nvCxnSpPr>
        <p:spPr bwMode="auto">
          <a:xfrm>
            <a:off x="6254750" y="4641850"/>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6" name="Oval 33">
            <a:extLst>
              <a:ext uri="{FF2B5EF4-FFF2-40B4-BE49-F238E27FC236}">
                <a16:creationId xmlns:a16="http://schemas.microsoft.com/office/drawing/2014/main" id="{49F84059-AC89-4A42-8937-D2327A4911F3}"/>
              </a:ext>
            </a:extLst>
          </p:cNvPr>
          <p:cNvSpPr>
            <a:spLocks noChangeArrowheads="1"/>
          </p:cNvSpPr>
          <p:nvPr/>
        </p:nvSpPr>
        <p:spPr bwMode="auto">
          <a:xfrm>
            <a:off x="6216650" y="4946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7" name="AutoShape 34">
            <a:extLst>
              <a:ext uri="{FF2B5EF4-FFF2-40B4-BE49-F238E27FC236}">
                <a16:creationId xmlns:a16="http://schemas.microsoft.com/office/drawing/2014/main" id="{F14AB64D-38ED-4B10-8A95-879C2D693093}"/>
              </a:ext>
            </a:extLst>
          </p:cNvPr>
          <p:cNvCxnSpPr>
            <a:cxnSpLocks noChangeShapeType="1"/>
            <a:stCxn id="5143" idx="4"/>
            <a:endCxn id="5146" idx="0"/>
          </p:cNvCxnSpPr>
          <p:nvPr/>
        </p:nvCxnSpPr>
        <p:spPr bwMode="auto">
          <a:xfrm>
            <a:off x="6254750" y="464185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8" name="Oval 35">
            <a:extLst>
              <a:ext uri="{FF2B5EF4-FFF2-40B4-BE49-F238E27FC236}">
                <a16:creationId xmlns:a16="http://schemas.microsoft.com/office/drawing/2014/main" id="{5EA5B8A6-313E-46BA-917A-0C683907D287}"/>
              </a:ext>
            </a:extLst>
          </p:cNvPr>
          <p:cNvSpPr>
            <a:spLocks noChangeArrowheads="1"/>
          </p:cNvSpPr>
          <p:nvPr/>
        </p:nvSpPr>
        <p:spPr bwMode="auto">
          <a:xfrm>
            <a:off x="6502400" y="53403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9" name="AutoShape 36">
            <a:extLst>
              <a:ext uri="{FF2B5EF4-FFF2-40B4-BE49-F238E27FC236}">
                <a16:creationId xmlns:a16="http://schemas.microsoft.com/office/drawing/2014/main" id="{5344AE19-36C2-40CF-A9FD-30AE3170A03E}"/>
              </a:ext>
            </a:extLst>
          </p:cNvPr>
          <p:cNvCxnSpPr>
            <a:cxnSpLocks noChangeShapeType="1"/>
            <a:stCxn id="5144" idx="4"/>
            <a:endCxn id="5148" idx="0"/>
          </p:cNvCxnSpPr>
          <p:nvPr/>
        </p:nvCxnSpPr>
        <p:spPr bwMode="auto">
          <a:xfrm>
            <a:off x="6540500" y="5022850"/>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50" name="AutoShape 37">
            <a:extLst>
              <a:ext uri="{FF2B5EF4-FFF2-40B4-BE49-F238E27FC236}">
                <a16:creationId xmlns:a16="http://schemas.microsoft.com/office/drawing/2014/main" id="{B8BAE447-CFE6-4D6F-B275-50E39B35C916}"/>
              </a:ext>
            </a:extLst>
          </p:cNvPr>
          <p:cNvCxnSpPr>
            <a:cxnSpLocks noChangeShapeType="1"/>
            <a:stCxn id="5136" idx="4"/>
            <a:endCxn id="5143" idx="1"/>
          </p:cNvCxnSpPr>
          <p:nvPr/>
        </p:nvCxnSpPr>
        <p:spPr bwMode="auto">
          <a:xfrm>
            <a:off x="5562600" y="4268788"/>
            <a:ext cx="665163" cy="3079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3" name="Title 1">
            <a:extLst>
              <a:ext uri="{FF2B5EF4-FFF2-40B4-BE49-F238E27FC236}">
                <a16:creationId xmlns:a16="http://schemas.microsoft.com/office/drawing/2014/main" id="{B54DDC28-6FC0-4DAE-A0FB-D9C2E95181A6}"/>
              </a:ext>
            </a:extLst>
          </p:cNvPr>
          <p:cNvSpPr txBox="1">
            <a:spLocks/>
          </p:cNvSpPr>
          <p:nvPr/>
        </p:nvSpPr>
        <p:spPr>
          <a:xfrm>
            <a:off x="1313775" y="-18530"/>
            <a:ext cx="7863050" cy="7279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Deleting key from   Binomial Heap(CO2)</a:t>
            </a:r>
          </a:p>
        </p:txBody>
      </p:sp>
      <p:pic>
        <p:nvPicPr>
          <p:cNvPr id="34" name="Picture 2" descr="E:\NIET\Project\xLogo11.png.pagespeed.ic.pydHLuCQEZ.png">
            <a:extLst>
              <a:ext uri="{FF2B5EF4-FFF2-40B4-BE49-F238E27FC236}">
                <a16:creationId xmlns:a16="http://schemas.microsoft.com/office/drawing/2014/main" id="{4127D381-CBB8-4CED-9194-D14DE56D73C0}"/>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id="{A6655E76-0780-4150-B291-D4C9F3002BED}"/>
              </a:ext>
            </a:extLst>
          </p:cNvPr>
          <p:cNvSpPr>
            <a:spLocks noGrp="1"/>
          </p:cNvSpPr>
          <p:nvPr>
            <p:ph type="dt" sz="half" idx="10"/>
          </p:nvPr>
        </p:nvSpPr>
        <p:spPr>
          <a:xfrm>
            <a:off x="246975" y="6302424"/>
            <a:ext cx="2133600" cy="365125"/>
          </a:xfrm>
        </p:spPr>
        <p:txBody>
          <a:bodyPr/>
          <a:lstStyle/>
          <a:p>
            <a:fld id="{F11C382C-6493-4298-97C7-0115D9152C88}" type="datetime1">
              <a:rPr lang="en-US" smtClean="0"/>
              <a:t>10-Nov-24</a:t>
            </a:fld>
            <a:endParaRPr lang="en-US" dirty="0"/>
          </a:p>
        </p:txBody>
      </p:sp>
      <p:sp>
        <p:nvSpPr>
          <p:cNvPr id="5" name="Footer Placeholder 4">
            <a:extLst>
              <a:ext uri="{FF2B5EF4-FFF2-40B4-BE49-F238E27FC236}">
                <a16:creationId xmlns:a16="http://schemas.microsoft.com/office/drawing/2014/main" id="{9296A8E4-FA9B-4A70-9EC2-B28E46EF86EB}"/>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Fibonacci Heap</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5741F57B-726C-4074-8B36-51B4E93CFABB}"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Fibonacci Heap</a:t>
            </a:r>
            <a:r>
              <a:rPr kumimoji="0" lang="en-US" sz="30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6048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r>
              <a:rPr lang="en-US" sz="2200" b="1" dirty="0"/>
              <a:t>Prerequisite</a:t>
            </a:r>
          </a:p>
          <a:p>
            <a:pPr lvl="1"/>
            <a:r>
              <a:rPr lang="en-US" sz="2200" dirty="0"/>
              <a:t>Trees </a:t>
            </a:r>
          </a:p>
          <a:p>
            <a:pPr lvl="1"/>
            <a:r>
              <a:rPr lang="en-US" sz="2200" dirty="0"/>
              <a:t>Different Operations of trees (Insertion, Deletion, updating, searching) </a:t>
            </a:r>
          </a:p>
          <a:p>
            <a:pPr marL="457200" lvl="1" indent="0">
              <a:buNone/>
            </a:pPr>
            <a:endParaRPr lang="en-US" sz="2200" dirty="0"/>
          </a:p>
          <a:p>
            <a:r>
              <a:rPr lang="en-US" sz="2200" b="1" dirty="0"/>
              <a:t>Recap </a:t>
            </a:r>
          </a:p>
          <a:p>
            <a:pPr lvl="1"/>
            <a:r>
              <a:rPr lang="en-US" sz="2200" dirty="0"/>
              <a:t>Binomial Heaps</a:t>
            </a:r>
          </a:p>
          <a:p>
            <a:pPr marL="0" indent="0">
              <a:buNone/>
            </a:pPr>
            <a:r>
              <a:rPr lang="en-US" sz="2200" dirty="0"/>
              <a:t>	</a:t>
            </a:r>
          </a:p>
        </p:txBody>
      </p:sp>
      <p:sp>
        <p:nvSpPr>
          <p:cNvPr id="4" name="Date Placeholder 3"/>
          <p:cNvSpPr>
            <a:spLocks noGrp="1"/>
          </p:cNvSpPr>
          <p:nvPr>
            <p:ph type="dt" sz="half" idx="10"/>
          </p:nvPr>
        </p:nvSpPr>
        <p:spPr/>
        <p:txBody>
          <a:bodyPr/>
          <a:lstStyle/>
          <a:p>
            <a:fld id="{5674B2B5-AFDE-4D4D-BC76-06322103F7BE}"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0978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3810000"/>
          </a:xfrm>
        </p:spPr>
        <p:txBody>
          <a:bodyPr>
            <a:normAutofit/>
          </a:bodyPr>
          <a:lstStyle/>
          <a:p>
            <a:pPr lvl="1">
              <a:buFont typeface="Wingdings" pitchFamily="2" charset="2"/>
              <a:buChar char="Ø"/>
            </a:pPr>
            <a:endParaRPr lang="en-US" dirty="0"/>
          </a:p>
          <a:p>
            <a:pPr lvl="1">
              <a:buFont typeface="Wingdings" pitchFamily="2" charset="2"/>
              <a:buChar char="Ø"/>
            </a:pPr>
            <a:r>
              <a:rPr lang="en-US" sz="2400" dirty="0"/>
              <a:t>It is a collection of trees with min-heap or max-heap property.</a:t>
            </a:r>
          </a:p>
          <a:p>
            <a:pPr lvl="1">
              <a:buFont typeface="Wingdings" pitchFamily="2" charset="2"/>
              <a:buChar char="Ø"/>
            </a:pPr>
            <a:endParaRPr lang="en-US" sz="2400" dirty="0"/>
          </a:p>
          <a:p>
            <a:pPr lvl="1">
              <a:buFont typeface="Wingdings" pitchFamily="2" charset="2"/>
              <a:buChar char="Ø"/>
            </a:pPr>
            <a:r>
              <a:rPr lang="en-US" sz="2400" dirty="0"/>
              <a:t>Root list has the root of all trees. Min[h] pointer point to the min. key node in root list.</a:t>
            </a:r>
          </a:p>
          <a:p>
            <a:pPr marL="457200" lvl="1" indent="0">
              <a:buNone/>
            </a:pPr>
            <a:endParaRPr lang="en-US" sz="2400" dirty="0"/>
          </a:p>
          <a:p>
            <a:pPr lvl="1">
              <a:buFont typeface="Wingdings" pitchFamily="2" charset="2"/>
              <a:buChar char="Ø"/>
            </a:pPr>
            <a:r>
              <a:rPr lang="en-US" sz="2400" dirty="0"/>
              <a:t>All the nodes in the heap are connected by doubly circular link list.</a:t>
            </a:r>
          </a:p>
        </p:txBody>
      </p:sp>
      <p:sp>
        <p:nvSpPr>
          <p:cNvPr id="4" name="Date Placeholder 3"/>
          <p:cNvSpPr>
            <a:spLocks noGrp="1"/>
          </p:cNvSpPr>
          <p:nvPr>
            <p:ph type="dt" sz="half" idx="10"/>
          </p:nvPr>
        </p:nvSpPr>
        <p:spPr/>
        <p:txBody>
          <a:bodyPr/>
          <a:lstStyle/>
          <a:p>
            <a:fld id="{855919F1-5616-4416-908D-ABEDE6FF35E1}" type="datetime1">
              <a:rPr lang="en-US" smtClean="0"/>
              <a:t>10-Nov-24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077E0-22B8-4EF4-9E09-1E55670116B7}" type="datetime1">
              <a:rPr lang="en-US" smtClean="0"/>
              <a:t>10-Nov-24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5363" name="Picture 3"/>
          <p:cNvPicPr>
            <a:picLocks noChangeAspect="1" noChangeArrowheads="1"/>
          </p:cNvPicPr>
          <p:nvPr/>
        </p:nvPicPr>
        <p:blipFill>
          <a:blip r:embed="rId3" cstate="print"/>
          <a:srcRect/>
          <a:stretch>
            <a:fillRect/>
          </a:stretch>
        </p:blipFill>
        <p:spPr bwMode="auto">
          <a:xfrm>
            <a:off x="705143" y="990600"/>
            <a:ext cx="7924800" cy="4876800"/>
          </a:xfrm>
          <a:prstGeom prst="rect">
            <a:avLst/>
          </a:prstGeom>
          <a:noFill/>
          <a:ln w="9525">
            <a:noFill/>
            <a:miter lim="800000"/>
            <a:headEnd/>
            <a:tailEnd/>
          </a:ln>
        </p:spPr>
      </p:pic>
    </p:spTree>
    <p:extLst>
      <p:ext uri="{BB962C8B-B14F-4D97-AF65-F5344CB8AC3E}">
        <p14:creationId xmlns:p14="http://schemas.microsoft.com/office/powerpoint/2010/main" val="261944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arn(inVertic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A50CDCB-EFD0-4931-AC04-13021BE9A8BF}"/>
              </a:ext>
            </a:extLst>
          </p:cNvPr>
          <p:cNvSpPr>
            <a:spLocks noGrp="1" noChangeArrowheads="1"/>
          </p:cNvSpPr>
          <p:nvPr>
            <p:ph type="title"/>
          </p:nvPr>
        </p:nvSpPr>
        <p:spPr>
          <a:xfrm>
            <a:off x="520700" y="821170"/>
            <a:ext cx="8229600" cy="353940"/>
          </a:xfrm>
        </p:spPr>
        <p:txBody>
          <a:bodyPr>
            <a:normAutofit fontScale="90000"/>
          </a:bodyPr>
          <a:lstStyle/>
          <a:p>
            <a:r>
              <a:rPr lang="en-IN" altLang="en-US" sz="2400" b="1" dirty="0"/>
              <a:t>INSERTION</a:t>
            </a:r>
          </a:p>
        </p:txBody>
      </p:sp>
      <p:sp>
        <p:nvSpPr>
          <p:cNvPr id="19459" name="Content Placeholder 2">
            <a:extLst>
              <a:ext uri="{FF2B5EF4-FFF2-40B4-BE49-F238E27FC236}">
                <a16:creationId xmlns:a16="http://schemas.microsoft.com/office/drawing/2014/main" id="{E70E2DDC-7CAC-4A4D-93D1-E3753D3B8B06}"/>
              </a:ext>
            </a:extLst>
          </p:cNvPr>
          <p:cNvSpPr>
            <a:spLocks noGrp="1" noChangeArrowheads="1"/>
          </p:cNvSpPr>
          <p:nvPr>
            <p:ph idx="1"/>
          </p:nvPr>
        </p:nvSpPr>
        <p:spPr>
          <a:xfrm>
            <a:off x="609600" y="1226739"/>
            <a:ext cx="7848600" cy="4716862"/>
          </a:xfrm>
        </p:spPr>
        <p:txBody>
          <a:bodyPr/>
          <a:lstStyle/>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     FIB-HEAP-INSERT(</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1.</a:t>
            </a:r>
            <a:r>
              <a:rPr kumimoji="0" lang="en-US" altLang="en-US" sz="2200" i="1" dirty="0">
                <a:solidFill>
                  <a:schemeClr val="tx1"/>
                </a:solidFill>
                <a:latin typeface="Arial Unicode MS"/>
                <a:ea typeface="ＭＳ Ｐゴシック" panose="020B0600070205080204" pitchFamily="34" charset="-128"/>
              </a:rPr>
              <a:t> degree</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=0</a:t>
            </a: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2. </a:t>
            </a:r>
            <a:r>
              <a:rPr kumimoji="0" lang="en-US" altLang="en-US" sz="2200" i="1" dirty="0">
                <a:solidFill>
                  <a:schemeClr val="tx1"/>
                </a:solidFill>
                <a:latin typeface="Arial Unicode MS"/>
                <a:ea typeface="ＭＳ Ｐゴシック" panose="020B0600070205080204" pitchFamily="34" charset="-128"/>
              </a:rPr>
              <a:t>p</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=NIL</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3. </a:t>
            </a:r>
            <a:r>
              <a:rPr kumimoji="0" lang="en-US" altLang="en-US" sz="2200" i="1" dirty="0">
                <a:solidFill>
                  <a:schemeClr val="tx1"/>
                </a:solidFill>
                <a:latin typeface="Arial Unicode MS"/>
                <a:ea typeface="ＭＳ Ｐゴシック" panose="020B0600070205080204" pitchFamily="34" charset="-128"/>
              </a:rPr>
              <a:t>child</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=NIL</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4 .</a:t>
            </a:r>
            <a:r>
              <a:rPr kumimoji="0" lang="en-US" altLang="en-US" sz="2200" i="1" dirty="0">
                <a:solidFill>
                  <a:schemeClr val="tx1"/>
                </a:solidFill>
                <a:latin typeface="Arial Unicode MS"/>
                <a:ea typeface="ＭＳ Ｐゴシック" panose="020B0600070205080204" pitchFamily="34" charset="-128"/>
              </a:rPr>
              <a:t>left</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5. </a:t>
            </a:r>
            <a:r>
              <a:rPr kumimoji="0" lang="en-US" altLang="en-US" sz="2200" i="1" dirty="0">
                <a:solidFill>
                  <a:schemeClr val="tx1"/>
                </a:solidFill>
                <a:latin typeface="Arial Unicode MS"/>
                <a:ea typeface="ＭＳ Ｐゴシック" panose="020B0600070205080204" pitchFamily="34" charset="-128"/>
              </a:rPr>
              <a:t>right</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6. </a:t>
            </a:r>
            <a:r>
              <a:rPr kumimoji="0" lang="en-US" altLang="en-US" sz="2200" i="1" dirty="0">
                <a:solidFill>
                  <a:schemeClr val="tx1"/>
                </a:solidFill>
                <a:latin typeface="Arial Unicode MS"/>
                <a:ea typeface="ＭＳ Ｐゴシック" panose="020B0600070205080204" pitchFamily="34" charset="-128"/>
              </a:rPr>
              <a:t>mark</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]=FALSE</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7. concatenate the root list containing </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with root list </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8 .</a:t>
            </a:r>
            <a:r>
              <a:rPr kumimoji="0" lang="en-US" altLang="en-US" sz="2200" b="1" dirty="0">
                <a:solidFill>
                  <a:schemeClr val="tx1"/>
                </a:solidFill>
                <a:latin typeface="Arial Unicode MS"/>
                <a:ea typeface="ＭＳ Ｐゴシック" panose="020B0600070205080204" pitchFamily="34" charset="-128"/>
              </a:rPr>
              <a:t>if</a:t>
            </a:r>
            <a:r>
              <a:rPr kumimoji="0" lang="en-US" altLang="en-US" sz="2200" dirty="0">
                <a:solidFill>
                  <a:schemeClr val="tx1"/>
                </a:solidFill>
                <a:latin typeface="Arial Unicode MS"/>
                <a:ea typeface="ＭＳ Ｐゴシック" panose="020B0600070205080204" pitchFamily="34" charset="-128"/>
              </a:rPr>
              <a:t> min[</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 NIL or </a:t>
            </a:r>
            <a:r>
              <a:rPr kumimoji="0" lang="en-US" altLang="en-US" sz="2200" i="1" dirty="0">
                <a:solidFill>
                  <a:schemeClr val="tx1"/>
                </a:solidFill>
                <a:latin typeface="Arial Unicode MS"/>
                <a:ea typeface="ＭＳ Ｐゴシック" panose="020B0600070205080204" pitchFamily="34" charset="-128"/>
              </a:rPr>
              <a:t>key</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&lt; </a:t>
            </a:r>
            <a:r>
              <a:rPr kumimoji="0" lang="en-US" altLang="en-US" sz="2200" i="1" dirty="0">
                <a:solidFill>
                  <a:schemeClr val="tx1"/>
                </a:solidFill>
                <a:latin typeface="Arial Unicode MS"/>
                <a:ea typeface="ＭＳ Ｐゴシック" panose="020B0600070205080204" pitchFamily="34" charset="-128"/>
              </a:rPr>
              <a:t>key</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min</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a:t>
            </a:r>
            <a:endParaRPr lang="en-US" altLang="en-US" sz="2200" dirty="0">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9.	</a:t>
            </a:r>
            <a:r>
              <a:rPr kumimoji="0" lang="en-US" altLang="en-US" sz="2200" b="1" dirty="0">
                <a:solidFill>
                  <a:schemeClr val="tx1"/>
                </a:solidFill>
                <a:latin typeface="Arial Unicode MS"/>
                <a:ea typeface="ＭＳ Ｐゴシック" panose="020B0600070205080204" pitchFamily="34" charset="-128"/>
              </a:rPr>
              <a:t>then</a:t>
            </a:r>
            <a:r>
              <a:rPr kumimoji="0" lang="en-US" altLang="en-US" sz="2200" dirty="0">
                <a:solidFill>
                  <a:schemeClr val="tx1"/>
                </a:solidFill>
                <a:latin typeface="Arial Unicode MS"/>
                <a:ea typeface="ＭＳ Ｐゴシック" panose="020B0600070205080204" pitchFamily="34" charset="-128"/>
              </a:rPr>
              <a:t> </a:t>
            </a:r>
            <a:r>
              <a:rPr kumimoji="0" lang="en-US" altLang="en-US" sz="2200" i="1" dirty="0">
                <a:solidFill>
                  <a:schemeClr val="tx1"/>
                </a:solidFill>
                <a:latin typeface="Arial Unicode MS"/>
                <a:ea typeface="ＭＳ Ｐゴシック" panose="020B0600070205080204" pitchFamily="34" charset="-128"/>
              </a:rPr>
              <a:t>min</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a:t>
            </a:r>
            <a:r>
              <a:rPr kumimoji="0" lang="en-US" altLang="en-US" sz="2200" i="1" dirty="0">
                <a:solidFill>
                  <a:schemeClr val="tx1"/>
                </a:solidFill>
                <a:latin typeface="Arial Unicode MS"/>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10. </a:t>
            </a:r>
            <a:r>
              <a:rPr kumimoji="0" lang="en-US" altLang="en-US" sz="2200" i="1" dirty="0">
                <a:solidFill>
                  <a:schemeClr val="tx1"/>
                </a:solidFill>
                <a:latin typeface="Arial Unicode MS"/>
                <a:ea typeface="ＭＳ Ｐゴシック" panose="020B0600070205080204" pitchFamily="34" charset="-128"/>
              </a:rPr>
              <a:t>n</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=n[</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+ 1</a:t>
            </a:r>
            <a:endParaRPr lang="en-IN" altLang="en-US" sz="2200" dirty="0"/>
          </a:p>
        </p:txBody>
      </p:sp>
      <p:sp>
        <p:nvSpPr>
          <p:cNvPr id="19461" name="AutoShape 11" descr="http://staff.ustc.edu.cn/~csli/graduate/algorithms/images/arrlt12.gif">
            <a:extLst>
              <a:ext uri="{FF2B5EF4-FFF2-40B4-BE49-F238E27FC236}">
                <a16:creationId xmlns:a16="http://schemas.microsoft.com/office/drawing/2014/main" id="{CA2957F1-6CAC-4E8F-97AA-061A8C5B3BA9}"/>
              </a:ext>
            </a:extLst>
          </p:cNvPr>
          <p:cNvSpPr>
            <a:spLocks noChangeAspect="1" noChangeArrowheads="1"/>
          </p:cNvSpPr>
          <p:nvPr/>
        </p:nvSpPr>
        <p:spPr bwMode="auto">
          <a:xfrm>
            <a:off x="858838" y="-10033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2" name="AutoShape 12" descr="http://staff.ustc.edu.cn/~csli/graduate/algorithms/images/arrlt12.gif">
            <a:extLst>
              <a:ext uri="{FF2B5EF4-FFF2-40B4-BE49-F238E27FC236}">
                <a16:creationId xmlns:a16="http://schemas.microsoft.com/office/drawing/2014/main" id="{76317474-081A-44EB-8632-1B7412731BE3}"/>
              </a:ext>
            </a:extLst>
          </p:cNvPr>
          <p:cNvSpPr>
            <a:spLocks noChangeAspect="1" noChangeArrowheads="1"/>
          </p:cNvSpPr>
          <p:nvPr/>
        </p:nvSpPr>
        <p:spPr bwMode="auto">
          <a:xfrm>
            <a:off x="520700" y="-7143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3" name="AutoShape 13" descr="http://staff.ustc.edu.cn/~csli/graduate/algorithms/images/arrlt12.gif">
            <a:extLst>
              <a:ext uri="{FF2B5EF4-FFF2-40B4-BE49-F238E27FC236}">
                <a16:creationId xmlns:a16="http://schemas.microsoft.com/office/drawing/2014/main" id="{1136E6B6-2C97-41DB-971A-D9BF2D5BD48A}"/>
              </a:ext>
            </a:extLst>
          </p:cNvPr>
          <p:cNvSpPr>
            <a:spLocks noChangeAspect="1" noChangeArrowheads="1"/>
          </p:cNvSpPr>
          <p:nvPr/>
        </p:nvSpPr>
        <p:spPr bwMode="auto">
          <a:xfrm>
            <a:off x="736600" y="-425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4" name="AutoShape 14" descr="http://staff.ustc.edu.cn/~csli/graduate/algorithms/images/arrlt12.gif">
            <a:extLst>
              <a:ext uri="{FF2B5EF4-FFF2-40B4-BE49-F238E27FC236}">
                <a16:creationId xmlns:a16="http://schemas.microsoft.com/office/drawing/2014/main" id="{2E021A7B-334C-4D11-8E1D-2A89421F55E7}"/>
              </a:ext>
            </a:extLst>
          </p:cNvPr>
          <p:cNvSpPr>
            <a:spLocks noChangeAspect="1" noChangeArrowheads="1"/>
          </p:cNvSpPr>
          <p:nvPr/>
        </p:nvSpPr>
        <p:spPr bwMode="auto">
          <a:xfrm>
            <a:off x="644525"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5" name="AutoShape 15" descr="http://staff.ustc.edu.cn/~csli/graduate/algorithms/images/arrlt12.gif">
            <a:extLst>
              <a:ext uri="{FF2B5EF4-FFF2-40B4-BE49-F238E27FC236}">
                <a16:creationId xmlns:a16="http://schemas.microsoft.com/office/drawing/2014/main" id="{D4F48D5F-49CF-4A79-B3C4-A9058CF04455}"/>
              </a:ext>
            </a:extLst>
          </p:cNvPr>
          <p:cNvSpPr>
            <a:spLocks noChangeAspect="1" noChangeArrowheads="1"/>
          </p:cNvSpPr>
          <p:nvPr/>
        </p:nvSpPr>
        <p:spPr bwMode="auto">
          <a:xfrm>
            <a:off x="746125"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6" name="AutoShape 16" descr="http://staff.ustc.edu.cn/~csli/graduate/algorithms/images/arrlt12.gif">
            <a:extLst>
              <a:ext uri="{FF2B5EF4-FFF2-40B4-BE49-F238E27FC236}">
                <a16:creationId xmlns:a16="http://schemas.microsoft.com/office/drawing/2014/main" id="{D13FBC99-0335-4575-988C-3773324BEC02}"/>
              </a:ext>
            </a:extLst>
          </p:cNvPr>
          <p:cNvSpPr>
            <a:spLocks noChangeAspect="1" noChangeArrowheads="1"/>
          </p:cNvSpPr>
          <p:nvPr/>
        </p:nvSpPr>
        <p:spPr bwMode="auto">
          <a:xfrm>
            <a:off x="773113" y="4413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7" name="AutoShape 17" descr="http://staff.ustc.edu.cn/~csli/graduate/algorithms/images/arrlt12.gif">
            <a:extLst>
              <a:ext uri="{FF2B5EF4-FFF2-40B4-BE49-F238E27FC236}">
                <a16:creationId xmlns:a16="http://schemas.microsoft.com/office/drawing/2014/main" id="{DCFFF2EC-BB1A-4723-9A91-0CBE0A681DA4}"/>
              </a:ext>
            </a:extLst>
          </p:cNvPr>
          <p:cNvSpPr>
            <a:spLocks noChangeAspect="1" noChangeArrowheads="1"/>
          </p:cNvSpPr>
          <p:nvPr/>
        </p:nvSpPr>
        <p:spPr bwMode="auto">
          <a:xfrm>
            <a:off x="1020763" y="10350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8" name="AutoShape 18" descr="http://staff.ustc.edu.cn/~csli/graduate/algorithms/images/arrlt12.gif">
            <a:extLst>
              <a:ext uri="{FF2B5EF4-FFF2-40B4-BE49-F238E27FC236}">
                <a16:creationId xmlns:a16="http://schemas.microsoft.com/office/drawing/2014/main" id="{DAC87F94-8CCC-47D7-BE49-8BAC3A3939BD}"/>
              </a:ext>
            </a:extLst>
          </p:cNvPr>
          <p:cNvSpPr>
            <a:spLocks noChangeAspect="1" noChangeArrowheads="1"/>
          </p:cNvSpPr>
          <p:nvPr/>
        </p:nvSpPr>
        <p:spPr bwMode="auto">
          <a:xfrm>
            <a:off x="628650" y="132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3" name="Title 1">
            <a:extLst>
              <a:ext uri="{FF2B5EF4-FFF2-40B4-BE49-F238E27FC236}">
                <a16:creationId xmlns:a16="http://schemas.microsoft.com/office/drawing/2014/main" id="{38389584-1418-4B31-BB3A-874B7C02F0C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14" name="Picture 2" descr="E:\NIET\Project\xLogo11.png.pagespeed.ic.pydHLuCQEZ.png">
            <a:extLst>
              <a:ext uri="{FF2B5EF4-FFF2-40B4-BE49-F238E27FC236}">
                <a16:creationId xmlns:a16="http://schemas.microsoft.com/office/drawing/2014/main" id="{DAB4FAA8-63F7-47C4-9A07-921ABD9D6CBA}"/>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F6DF6865-E804-4E2D-9AE3-0A5E4C436FCB}"/>
              </a:ext>
            </a:extLst>
          </p:cNvPr>
          <p:cNvSpPr>
            <a:spLocks noGrp="1"/>
          </p:cNvSpPr>
          <p:nvPr>
            <p:ph type="dt" sz="half" idx="10"/>
          </p:nvPr>
        </p:nvSpPr>
        <p:spPr/>
        <p:txBody>
          <a:bodyPr/>
          <a:lstStyle/>
          <a:p>
            <a:fld id="{847C3E71-4C28-493F-96F9-B07C38CA3919}" type="datetime1">
              <a:rPr lang="en-US" smtClean="0"/>
              <a:t>10-Nov-24</a:t>
            </a:fld>
            <a:endParaRPr lang="en-US"/>
          </a:p>
        </p:txBody>
      </p:sp>
      <p:sp>
        <p:nvSpPr>
          <p:cNvPr id="3" name="Footer Placeholder 2">
            <a:extLst>
              <a:ext uri="{FF2B5EF4-FFF2-40B4-BE49-F238E27FC236}">
                <a16:creationId xmlns:a16="http://schemas.microsoft.com/office/drawing/2014/main" id="{12FDA8DD-3E8F-44BC-BFE4-44741829F356}"/>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56EE5867-8E6B-4C25-9EC1-8C29A2157594}"/>
              </a:ext>
            </a:extLst>
          </p:cNvPr>
          <p:cNvSpPr>
            <a:spLocks noGrp="1"/>
          </p:cNvSpPr>
          <p:nvPr>
            <p:ph type="sldNum" sz="quarter" idx="12"/>
          </p:nvPr>
        </p:nvSpPr>
        <p:spPr/>
        <p:txBody>
          <a:bodyPr/>
          <a:lstStyle/>
          <a:p>
            <a:fld id="{B6F15528-21DE-4FAA-801E-634DDDAF4B2B}"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FCB8884-FEC4-48CF-B3B9-6372E294D97F}"/>
              </a:ext>
            </a:extLst>
          </p:cNvPr>
          <p:cNvSpPr>
            <a:spLocks noGrp="1" noChangeArrowheads="1"/>
          </p:cNvSpPr>
          <p:nvPr>
            <p:ph type="title"/>
          </p:nvPr>
        </p:nvSpPr>
        <p:spPr>
          <a:xfrm>
            <a:off x="457200" y="783637"/>
            <a:ext cx="8229600" cy="593723"/>
          </a:xfrm>
        </p:spPr>
        <p:txBody>
          <a:bodyPr>
            <a:normAutofit/>
          </a:bodyPr>
          <a:lstStyle/>
          <a:p>
            <a:r>
              <a:rPr lang="en-IN" altLang="en-US" sz="2400" b="1" dirty="0"/>
              <a:t>Analysis of Insertion Algorithm</a:t>
            </a:r>
          </a:p>
        </p:txBody>
      </p:sp>
      <p:sp>
        <p:nvSpPr>
          <p:cNvPr id="20483" name="Content Placeholder 2">
            <a:extLst>
              <a:ext uri="{FF2B5EF4-FFF2-40B4-BE49-F238E27FC236}">
                <a16:creationId xmlns:a16="http://schemas.microsoft.com/office/drawing/2014/main" id="{BB45610D-B4AE-42F6-9576-006F86938337}"/>
              </a:ext>
            </a:extLst>
          </p:cNvPr>
          <p:cNvSpPr>
            <a:spLocks noGrp="1" noChangeArrowheads="1"/>
          </p:cNvSpPr>
          <p:nvPr>
            <p:ph idx="1"/>
          </p:nvPr>
        </p:nvSpPr>
        <p:spPr/>
        <p:txBody>
          <a:bodyPr>
            <a:normAutofit fontScale="70000" lnSpcReduction="20000"/>
          </a:bodyPr>
          <a:lstStyle/>
          <a:p>
            <a:r>
              <a:rPr lang="en-IN" altLang="en-US" dirty="0"/>
              <a:t>lines 1-6 initialize the structural fields of node </a:t>
            </a:r>
            <a:r>
              <a:rPr lang="en-IN" altLang="en-US" i="1" dirty="0"/>
              <a:t>x</a:t>
            </a:r>
            <a:r>
              <a:rPr lang="en-IN" altLang="en-US" dirty="0"/>
              <a:t>, making it its own circular, doubly linked list , </a:t>
            </a:r>
          </a:p>
          <a:p>
            <a:r>
              <a:rPr lang="en-IN" altLang="en-US" dirty="0"/>
              <a:t>line 7 adds </a:t>
            </a:r>
            <a:r>
              <a:rPr lang="en-IN" altLang="en-US" i="1" dirty="0"/>
              <a:t>x</a:t>
            </a:r>
            <a:r>
              <a:rPr lang="en-IN" altLang="en-US" dirty="0"/>
              <a:t> to the root list of </a:t>
            </a:r>
            <a:r>
              <a:rPr lang="en-IN" altLang="en-US" i="1" dirty="0"/>
              <a:t>H</a:t>
            </a:r>
            <a:r>
              <a:rPr lang="en-IN" altLang="en-US" dirty="0"/>
              <a:t> in </a:t>
            </a:r>
            <a:r>
              <a:rPr lang="en-IN" altLang="en-US" i="1" dirty="0"/>
              <a:t>O</a:t>
            </a:r>
            <a:r>
              <a:rPr lang="en-IN" altLang="en-US" dirty="0"/>
              <a:t>(1) actual time. Thus, node </a:t>
            </a:r>
            <a:r>
              <a:rPr lang="en-IN" altLang="en-US" i="1" dirty="0"/>
              <a:t>x</a:t>
            </a:r>
            <a:r>
              <a:rPr lang="en-IN" altLang="en-US" dirty="0"/>
              <a:t> becomes a single-node heap-ordered tree, and thus an unordered binomial tree, in the Fibonacci heap. It has no children and is unmarked. </a:t>
            </a:r>
          </a:p>
          <a:p>
            <a:r>
              <a:rPr lang="en-IN" altLang="en-US" dirty="0"/>
              <a:t>Lines 8-9 then update the pointer to the minimum node of Fibonacci heap </a:t>
            </a:r>
            <a:r>
              <a:rPr lang="en-IN" altLang="en-US" i="1" dirty="0"/>
              <a:t>H</a:t>
            </a:r>
            <a:r>
              <a:rPr lang="en-IN" altLang="en-US" dirty="0"/>
              <a:t> if necessary.</a:t>
            </a:r>
          </a:p>
          <a:p>
            <a:r>
              <a:rPr lang="en-IN" altLang="en-US" dirty="0"/>
              <a:t> Finally, line 10 increments </a:t>
            </a:r>
            <a:r>
              <a:rPr lang="en-IN" altLang="en-US" i="1" dirty="0"/>
              <a:t>n</a:t>
            </a:r>
            <a:r>
              <a:rPr lang="en-IN" altLang="en-US" dirty="0"/>
              <a:t>[</a:t>
            </a:r>
            <a:r>
              <a:rPr lang="en-IN" altLang="en-US" i="1" dirty="0"/>
              <a:t>H</a:t>
            </a:r>
            <a:r>
              <a:rPr lang="en-IN" altLang="en-US" dirty="0"/>
              <a:t>] to reflect the addition of the new node. </a:t>
            </a:r>
          </a:p>
          <a:p>
            <a:r>
              <a:rPr lang="en-IN" altLang="en-US" dirty="0"/>
              <a:t>Unlike the BINOMIAL-HEAP-INSERT procedure, FIB-HEAP-INSERT makes no attempt to consolidate the trees within the Fibonacci heap. If </a:t>
            </a:r>
            <a:r>
              <a:rPr lang="en-IN" altLang="en-US" i="1" dirty="0"/>
              <a:t>k</a:t>
            </a:r>
            <a:r>
              <a:rPr lang="en-IN" altLang="en-US" dirty="0"/>
              <a:t> consecutive FIB-HEAP-INSERT operations occur, then </a:t>
            </a:r>
            <a:r>
              <a:rPr lang="en-IN" altLang="en-US" i="1" dirty="0"/>
              <a:t>k</a:t>
            </a:r>
            <a:r>
              <a:rPr lang="en-IN" altLang="en-US" dirty="0"/>
              <a:t> single-node trees are added to the root list.</a:t>
            </a:r>
          </a:p>
          <a:p>
            <a:endParaRPr lang="en-IN" altLang="en-US" dirty="0"/>
          </a:p>
        </p:txBody>
      </p:sp>
      <p:sp>
        <p:nvSpPr>
          <p:cNvPr id="5" name="Title 1">
            <a:extLst>
              <a:ext uri="{FF2B5EF4-FFF2-40B4-BE49-F238E27FC236}">
                <a16:creationId xmlns:a16="http://schemas.microsoft.com/office/drawing/2014/main" id="{2CDA67DB-6088-411D-9F84-B1BBFE32BCA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6" name="Picture 2" descr="E:\NIET\Project\xLogo11.png.pagespeed.ic.pydHLuCQEZ.png">
            <a:extLst>
              <a:ext uri="{FF2B5EF4-FFF2-40B4-BE49-F238E27FC236}">
                <a16:creationId xmlns:a16="http://schemas.microsoft.com/office/drawing/2014/main" id="{B70F2B97-5EC7-408D-93A4-96C29AB81D45}"/>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id="{284AE00C-16E1-4BB4-91FB-145D5A0EBC84}"/>
              </a:ext>
            </a:extLst>
          </p:cNvPr>
          <p:cNvSpPr>
            <a:spLocks noGrp="1"/>
          </p:cNvSpPr>
          <p:nvPr>
            <p:ph type="dt" sz="half" idx="10"/>
          </p:nvPr>
        </p:nvSpPr>
        <p:spPr/>
        <p:txBody>
          <a:bodyPr/>
          <a:lstStyle/>
          <a:p>
            <a:fld id="{9D8778C6-227E-4D03-BC40-42F4DA7BECAC}" type="datetime1">
              <a:rPr lang="en-US" smtClean="0"/>
              <a:t>10-Nov-24</a:t>
            </a:fld>
            <a:endParaRPr lang="en-US"/>
          </a:p>
        </p:txBody>
      </p:sp>
      <p:sp>
        <p:nvSpPr>
          <p:cNvPr id="3" name="Footer Placeholder 2">
            <a:extLst>
              <a:ext uri="{FF2B5EF4-FFF2-40B4-BE49-F238E27FC236}">
                <a16:creationId xmlns:a16="http://schemas.microsoft.com/office/drawing/2014/main" id="{64E20F18-720E-4AAF-82B8-E1C933A03295}"/>
              </a:ext>
            </a:extLst>
          </p:cNvPr>
          <p:cNvSpPr>
            <a:spLocks noGrp="1"/>
          </p:cNvSpPr>
          <p:nvPr>
            <p:ph type="ftr" sz="quarter" idx="11"/>
          </p:nvPr>
        </p:nvSpPr>
        <p:spPr>
          <a:xfrm>
            <a:off x="3124200" y="6356350"/>
            <a:ext cx="41910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706B7ACB-0837-4DAE-AB34-B0BD09352491}"/>
              </a:ext>
            </a:extLst>
          </p:cNvPr>
          <p:cNvSpPr>
            <a:spLocks noGrp="1"/>
          </p:cNvSpPr>
          <p:nvPr>
            <p:ph type="sldNum" sz="quarter" idx="12"/>
          </p:nvPr>
        </p:nvSpPr>
        <p:spPr/>
        <p:txBody>
          <a:bodyPr/>
          <a:lstStyle/>
          <a:p>
            <a:fld id="{B6F15528-21DE-4FAA-801E-634DDDAF4B2B}"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1"/>
          </p:nvPr>
        </p:nvSpPr>
        <p:spPr>
          <a:xfrm>
            <a:off x="457200" y="1027113"/>
            <a:ext cx="8229600" cy="4690021"/>
          </a:xfrm>
        </p:spPr>
        <p:txBody>
          <a:bodyPr>
            <a:noAutofit/>
          </a:bodyPr>
          <a:lstStyle/>
          <a:p>
            <a:r>
              <a:rPr lang="en-IN" altLang="en-US" sz="2200" dirty="0"/>
              <a:t>Procedure unites Fibonacci heaps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destroying </a:t>
            </a:r>
            <a:r>
              <a:rPr lang="en-IN" altLang="en-US" sz="2200" i="1" dirty="0"/>
              <a:t>H</a:t>
            </a:r>
            <a:r>
              <a:rPr lang="en-IN" altLang="en-US" sz="2200" baseline="-25000" dirty="0"/>
              <a:t>1 </a:t>
            </a:r>
            <a:r>
              <a:rPr lang="en-IN" altLang="en-US" sz="2200" dirty="0"/>
              <a:t>and </a:t>
            </a:r>
            <a:r>
              <a:rPr lang="en-IN" altLang="en-US" sz="2200" i="1" dirty="0"/>
              <a:t>H</a:t>
            </a:r>
            <a:r>
              <a:rPr lang="en-IN" altLang="en-US" sz="2200" baseline="-25000" dirty="0"/>
              <a:t>2</a:t>
            </a:r>
            <a:r>
              <a:rPr lang="en-IN" altLang="en-US" sz="2200" dirty="0"/>
              <a:t> in the process.</a:t>
            </a:r>
          </a:p>
          <a:p>
            <a:pPr marL="0" indent="0">
              <a:lnSpc>
                <a:spcPct val="100000"/>
              </a:lnSpc>
              <a:buClrTx/>
              <a:buSzTx/>
              <a:buNone/>
            </a:pPr>
            <a:r>
              <a:rPr kumimoji="0" lang="en-US" altLang="en-US" sz="2200" b="1" dirty="0">
                <a:solidFill>
                  <a:schemeClr val="tx1"/>
                </a:solidFill>
                <a:latin typeface="+mj-lt"/>
                <a:ea typeface="ＭＳ Ｐゴシック" panose="020B0600070205080204" pitchFamily="34" charset="-128"/>
              </a:rPr>
              <a:t>    FIB-HEAP-UNION(</a:t>
            </a:r>
            <a:r>
              <a:rPr kumimoji="0" lang="en-US" altLang="en-US" sz="2200" b="1" i="1" dirty="0">
                <a:solidFill>
                  <a:schemeClr val="tx1"/>
                </a:solidFill>
                <a:latin typeface="+mj-lt"/>
                <a:ea typeface="ＭＳ Ｐゴシック" panose="020B0600070205080204" pitchFamily="34" charset="-128"/>
              </a:rPr>
              <a:t>H</a:t>
            </a:r>
            <a:r>
              <a:rPr kumimoji="0" lang="en-US" altLang="en-US" sz="2200" b="1" baseline="-30000" dirty="0">
                <a:solidFill>
                  <a:schemeClr val="tx1"/>
                </a:solidFill>
                <a:latin typeface="+mj-lt"/>
                <a:ea typeface="ＭＳ Ｐゴシック" panose="020B0600070205080204" pitchFamily="34" charset="-128"/>
              </a:rPr>
              <a:t>1,</a:t>
            </a:r>
            <a:r>
              <a:rPr kumimoji="0" lang="en-US" altLang="en-US" sz="2200" b="1" i="1" dirty="0">
                <a:solidFill>
                  <a:schemeClr val="tx1"/>
                </a:solidFill>
                <a:latin typeface="+mj-lt"/>
                <a:ea typeface="ＭＳ Ｐゴシック" panose="020B0600070205080204" pitchFamily="34" charset="-128"/>
              </a:rPr>
              <a:t>H</a:t>
            </a:r>
            <a:r>
              <a:rPr kumimoji="0" lang="en-US" altLang="en-US" sz="2200" b="1" baseline="-30000" dirty="0">
                <a:solidFill>
                  <a:schemeClr val="tx1"/>
                </a:solidFill>
                <a:latin typeface="+mj-lt"/>
                <a:ea typeface="ＭＳ Ｐゴシック" panose="020B0600070205080204" pitchFamily="34" charset="-128"/>
              </a:rPr>
              <a:t>2</a:t>
            </a:r>
            <a:r>
              <a:rPr kumimoji="0" lang="en-US" altLang="en-US" sz="2200" b="1" dirty="0">
                <a:solidFill>
                  <a:schemeClr val="tx1"/>
                </a:solidFill>
                <a:latin typeface="+mj-lt"/>
                <a:ea typeface="ＭＳ Ｐゴシック" panose="020B0600070205080204" pitchFamily="34" charset="-128"/>
              </a:rPr>
              <a:t>)</a:t>
            </a:r>
          </a:p>
          <a:p>
            <a:pPr>
              <a:lnSpc>
                <a:spcPct val="100000"/>
              </a:lnSpc>
              <a:buClrTx/>
              <a:buSzTx/>
            </a:pPr>
            <a:r>
              <a:rPr kumimoji="0" lang="en-US" altLang="en-US" sz="2200" i="1" dirty="0">
                <a:solidFill>
                  <a:schemeClr val="tx1"/>
                </a:solidFill>
                <a:latin typeface="+mj-lt"/>
                <a:ea typeface="ＭＳ Ｐゴシック" panose="020B0600070205080204" pitchFamily="34" charset="-128"/>
              </a:rPr>
              <a:t>H</a:t>
            </a:r>
            <a:r>
              <a:rPr kumimoji="0" lang="en-US" altLang="en-US" sz="2200" dirty="0">
                <a:solidFill>
                  <a:schemeClr val="tx1"/>
                </a:solidFill>
                <a:latin typeface="+mj-lt"/>
                <a:ea typeface="ＭＳ Ｐゴシック" panose="020B0600070205080204" pitchFamily="34" charset="-128"/>
              </a:rPr>
              <a:t> =MAKE-FIB-HEAP()</a:t>
            </a:r>
          </a:p>
          <a:p>
            <a:pPr>
              <a:lnSpc>
                <a:spcPct val="100000"/>
              </a:lnSpc>
              <a:buClrTx/>
              <a:buSzTx/>
            </a:pP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a:t>
            </a:r>
          </a:p>
          <a:p>
            <a:pPr>
              <a:lnSpc>
                <a:spcPct val="100000"/>
              </a:lnSpc>
              <a:buClrTx/>
              <a:buSzTx/>
            </a:pPr>
            <a:r>
              <a:rPr kumimoji="0" lang="en-US" altLang="en-US" sz="2200" dirty="0">
                <a:solidFill>
                  <a:schemeClr val="tx1"/>
                </a:solidFill>
                <a:latin typeface="+mj-lt"/>
                <a:ea typeface="ＭＳ Ｐゴシック" panose="020B0600070205080204" pitchFamily="34" charset="-128"/>
              </a:rPr>
              <a:t>concatenate the root list of </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 with the root list of </a:t>
            </a:r>
            <a:r>
              <a:rPr kumimoji="0" lang="en-US" altLang="en-US" sz="2200" i="1" dirty="0">
                <a:solidFill>
                  <a:schemeClr val="tx1"/>
                </a:solidFill>
                <a:latin typeface="+mj-lt"/>
                <a:ea typeface="ＭＳ Ｐゴシック" panose="020B0600070205080204" pitchFamily="34" charset="-128"/>
              </a:rPr>
              <a:t>H</a:t>
            </a:r>
            <a:endParaRPr kumimoji="0" lang="en-US" altLang="en-US" sz="2200" dirty="0">
              <a:solidFill>
                <a:schemeClr val="tx1"/>
              </a:solidFill>
              <a:latin typeface="+mj-lt"/>
              <a:ea typeface="ＭＳ Ｐゴシック" panose="020B0600070205080204" pitchFamily="34" charset="-128"/>
            </a:endParaRPr>
          </a:p>
          <a:p>
            <a:pPr>
              <a:lnSpc>
                <a:spcPct val="100000"/>
              </a:lnSpc>
              <a:buClrTx/>
              <a:buSzTx/>
            </a:pPr>
            <a:r>
              <a:rPr kumimoji="0" lang="en-US" altLang="en-US" sz="2200" b="1" dirty="0">
                <a:solidFill>
                  <a:schemeClr val="tx1"/>
                </a:solidFill>
                <a:latin typeface="+mj-lt"/>
                <a:ea typeface="ＭＳ Ｐゴシック" panose="020B0600070205080204" pitchFamily="34" charset="-128"/>
              </a:rPr>
              <a:t>if</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 = NIL) or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 </a:t>
            </a:r>
            <a:r>
              <a:rPr kumimoji="0" lang="en-US" altLang="en-US" sz="2200" dirty="0">
                <a:solidFill>
                  <a:schemeClr val="tx1"/>
                </a:solidFill>
                <a:latin typeface="+mj-lt"/>
                <a:ea typeface="ＭＳ Ｐゴシック" panose="020B0600070205080204" pitchFamily="34" charset="-128"/>
                <a:cs typeface="Times New Roman" panose="02020603050405020304" pitchFamily="18" charset="0"/>
              </a:rPr>
              <a:t>≠</a:t>
            </a:r>
            <a:r>
              <a:rPr kumimoji="0" lang="en-US" altLang="en-US" sz="2200" dirty="0">
                <a:solidFill>
                  <a:schemeClr val="tx1"/>
                </a:solidFill>
                <a:latin typeface="+mj-lt"/>
                <a:ea typeface="ＭＳ Ｐゴシック" panose="020B0600070205080204" pitchFamily="34" charset="-128"/>
              </a:rPr>
              <a:t> NIL and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 &lt;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a:t>
            </a:r>
          </a:p>
          <a:p>
            <a:pPr>
              <a:lnSpc>
                <a:spcPct val="100000"/>
              </a:lnSpc>
              <a:buClrTx/>
              <a:buSzTx/>
            </a:pPr>
            <a:r>
              <a:rPr kumimoji="0" lang="en-US" altLang="en-US" sz="2200" dirty="0">
                <a:solidFill>
                  <a:schemeClr val="tx1"/>
                </a:solidFill>
                <a:latin typeface="+mj-lt"/>
                <a:ea typeface="ＭＳ Ｐゴシック" panose="020B0600070205080204" pitchFamily="34" charset="-128"/>
              </a:rPr>
              <a:t>    </a:t>
            </a:r>
            <a:r>
              <a:rPr kumimoji="0" lang="en-US" altLang="en-US" sz="2200" b="1" dirty="0">
                <a:solidFill>
                  <a:schemeClr val="tx1"/>
                </a:solidFill>
                <a:latin typeface="+mj-lt"/>
                <a:ea typeface="ＭＳ Ｐゴシック" panose="020B0600070205080204" pitchFamily="34" charset="-128"/>
              </a:rPr>
              <a:t>then</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a:t>
            </a:r>
          </a:p>
          <a:p>
            <a:pPr>
              <a:lnSpc>
                <a:spcPct val="100000"/>
              </a:lnSpc>
              <a:buClrTx/>
              <a:buSzTx/>
            </a:pP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 + </a:t>
            </a:r>
            <a:r>
              <a:rPr kumimoji="0" lang="en-US" altLang="en-US" sz="2200" i="1" dirty="0">
                <a:solidFill>
                  <a:schemeClr val="tx1"/>
                </a:solidFill>
                <a:latin typeface="+mj-lt"/>
                <a:ea typeface="ＭＳ Ｐゴシック" panose="020B0600070205080204" pitchFamily="34" charset="-128"/>
              </a:rPr>
              <a:t>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a:t>
            </a:r>
          </a:p>
          <a:p>
            <a:pPr>
              <a:lnSpc>
                <a:spcPct val="100000"/>
              </a:lnSpc>
              <a:buClrTx/>
              <a:buSzTx/>
            </a:pPr>
            <a:r>
              <a:rPr kumimoji="0" lang="en-US" altLang="en-US" sz="2200" dirty="0">
                <a:solidFill>
                  <a:schemeClr val="tx1"/>
                </a:solidFill>
                <a:latin typeface="+mj-lt"/>
                <a:ea typeface="ＭＳ Ｐゴシック" panose="020B0600070205080204" pitchFamily="34" charset="-128"/>
              </a:rPr>
              <a:t> free the objects </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 and </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endParaRPr kumimoji="0" lang="en-US" altLang="en-US" sz="2200" dirty="0">
              <a:solidFill>
                <a:schemeClr val="tx1"/>
              </a:solidFill>
              <a:latin typeface="+mj-lt"/>
              <a:ea typeface="ＭＳ Ｐゴシック" panose="020B0600070205080204" pitchFamily="34" charset="-128"/>
            </a:endParaRPr>
          </a:p>
          <a:p>
            <a:r>
              <a:rPr kumimoji="0" lang="en-US" altLang="en-US" sz="2200" b="1" dirty="0">
                <a:solidFill>
                  <a:schemeClr val="tx1"/>
                </a:solidFill>
                <a:latin typeface="+mj-lt"/>
                <a:ea typeface="ＭＳ Ｐゴシック" panose="020B0600070205080204" pitchFamily="34" charset="-128"/>
              </a:rPr>
              <a:t>return</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H</a:t>
            </a:r>
          </a:p>
          <a:p>
            <a:pPr>
              <a:lnSpc>
                <a:spcPct val="100000"/>
              </a:lnSpc>
              <a:buClrTx/>
              <a:buSzTx/>
            </a:pPr>
            <a:endParaRPr kumimoji="0" lang="en-US" altLang="en-US" sz="2200" i="1" dirty="0">
              <a:solidFill>
                <a:schemeClr val="tx1"/>
              </a:solidFill>
              <a:latin typeface="Arial Unicode MS"/>
              <a:ea typeface="ＭＳ Ｐゴシック" panose="020B0600070205080204" pitchFamily="34" charset="-128"/>
            </a:endParaRPr>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8458200" y="6356349"/>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118</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Union of 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C6F535E6-1C79-49F2-9CE3-420199539B3D}"/>
              </a:ext>
            </a:extLst>
          </p:cNvPr>
          <p:cNvSpPr>
            <a:spLocks noGrp="1"/>
          </p:cNvSpPr>
          <p:nvPr>
            <p:ph type="dt" sz="half" idx="10"/>
          </p:nvPr>
        </p:nvSpPr>
        <p:spPr>
          <a:xfrm>
            <a:off x="457200" y="6356349"/>
            <a:ext cx="1143000" cy="365126"/>
          </a:xfrm>
        </p:spPr>
        <p:txBody>
          <a:bodyPr/>
          <a:lstStyle/>
          <a:p>
            <a:fld id="{3A8168F0-738E-45B8-AB50-93E59E5CEB0C}" type="datetime1">
              <a:rPr lang="en-US" smtClean="0"/>
              <a:t>10-Nov-24</a:t>
            </a:fld>
            <a:endParaRPr lang="en-US" dirty="0"/>
          </a:p>
        </p:txBody>
      </p:sp>
      <p:sp>
        <p:nvSpPr>
          <p:cNvPr id="5" name="Footer Placeholder 4">
            <a:extLst>
              <a:ext uri="{FF2B5EF4-FFF2-40B4-BE49-F238E27FC236}">
                <a16:creationId xmlns:a16="http://schemas.microsoft.com/office/drawing/2014/main" id="{522B00AD-2845-45DB-AB9F-EAA8BCC30AB1}"/>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 calcmode="lin" valueType="num">
                                      <p:cBhvr additive="base">
                                        <p:cTn id="11"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 calcmode="lin" valueType="num">
                                      <p:cBhvr additive="base">
                                        <p:cTn id="1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 calcmode="lin" valueType="num">
                                      <p:cBhvr additive="base">
                                        <p:cTn id="19"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anim calcmode="lin" valueType="num">
                                      <p:cBhvr additive="base">
                                        <p:cTn id="23"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 calcmode="lin" valueType="num">
                                      <p:cBhvr additive="base">
                                        <p:cTn id="2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anim calcmode="lin" valueType="num">
                                      <p:cBhvr additive="base">
                                        <p:cTn id="31"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603">
                                            <p:txEl>
                                              <p:pRg st="8" end="8"/>
                                            </p:txEl>
                                          </p:spTgt>
                                        </p:tgtEl>
                                        <p:attrNameLst>
                                          <p:attrName>style.visibility</p:attrName>
                                        </p:attrNameLst>
                                      </p:cBhvr>
                                      <p:to>
                                        <p:strVal val="visible"/>
                                      </p:to>
                                    </p:set>
                                    <p:anim calcmode="lin" valueType="num">
                                      <p:cBhvr additive="base">
                                        <p:cTn id="35"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603">
                                            <p:txEl>
                                              <p:pRg st="9" end="9"/>
                                            </p:txEl>
                                          </p:spTgt>
                                        </p:tgtEl>
                                        <p:attrNameLst>
                                          <p:attrName>style.visibility</p:attrName>
                                        </p:attrNameLst>
                                      </p:cBhvr>
                                      <p:to>
                                        <p:strVal val="visible"/>
                                      </p:to>
                                    </p:set>
                                    <p:anim calcmode="lin" valueType="num">
                                      <p:cBhvr additive="base">
                                        <p:cTn id="39"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1"/>
          </p:nvPr>
        </p:nvSpPr>
        <p:spPr>
          <a:xfrm>
            <a:off x="457200" y="957515"/>
            <a:ext cx="8229600" cy="4690021"/>
          </a:xfrm>
        </p:spPr>
        <p:txBody>
          <a:bodyPr>
            <a:noAutofit/>
          </a:bodyPr>
          <a:lstStyle/>
          <a:p>
            <a:pPr>
              <a:lnSpc>
                <a:spcPct val="100000"/>
              </a:lnSpc>
              <a:buClrTx/>
              <a:buSzTx/>
            </a:pPr>
            <a:endParaRPr kumimoji="0" lang="en-US" altLang="en-US" sz="2200" i="1" dirty="0">
              <a:solidFill>
                <a:schemeClr val="tx1"/>
              </a:solidFill>
              <a:latin typeface="Arial Unicode MS"/>
              <a:ea typeface="ＭＳ Ｐゴシック" panose="020B0600070205080204" pitchFamily="34" charset="-128"/>
            </a:endParaRPr>
          </a:p>
          <a:p>
            <a:pPr>
              <a:lnSpc>
                <a:spcPct val="100000"/>
              </a:lnSpc>
              <a:buClrTx/>
              <a:buSzTx/>
            </a:pPr>
            <a:r>
              <a:rPr lang="en-IN" altLang="en-US" sz="2200" dirty="0"/>
              <a:t>Lines 1-3 concatenate the root lists of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into a new root list </a:t>
            </a:r>
            <a:r>
              <a:rPr lang="en-IN" altLang="en-US" sz="2200" i="1" dirty="0"/>
              <a:t>H</a:t>
            </a:r>
            <a:r>
              <a:rPr lang="en-IN" altLang="en-US" sz="2200" dirty="0"/>
              <a:t>. </a:t>
            </a:r>
          </a:p>
          <a:p>
            <a:pPr>
              <a:lnSpc>
                <a:spcPct val="100000"/>
              </a:lnSpc>
              <a:buClrTx/>
              <a:buSzTx/>
            </a:pPr>
            <a:r>
              <a:rPr lang="en-IN" altLang="en-US" sz="2200" dirty="0"/>
              <a:t>Lines 2, 4, and 5 set the minimum node of </a:t>
            </a:r>
            <a:r>
              <a:rPr lang="en-IN" altLang="en-US" sz="2200" i="1" dirty="0"/>
              <a:t>H</a:t>
            </a:r>
            <a:r>
              <a:rPr lang="en-IN" altLang="en-US" sz="2200" dirty="0"/>
              <a:t>, and line 6 sets </a:t>
            </a:r>
            <a:r>
              <a:rPr lang="en-IN" altLang="en-US" sz="2200" i="1" dirty="0"/>
              <a:t>n</a:t>
            </a:r>
            <a:r>
              <a:rPr lang="en-IN" altLang="en-US" sz="2200" dirty="0"/>
              <a:t>[</a:t>
            </a:r>
            <a:r>
              <a:rPr lang="en-IN" altLang="en-US" sz="2200" i="1" dirty="0"/>
              <a:t>H</a:t>
            </a:r>
            <a:r>
              <a:rPr lang="en-IN" altLang="en-US" sz="2200" dirty="0"/>
              <a:t>] to the total number of nodes. </a:t>
            </a:r>
          </a:p>
          <a:p>
            <a:pPr>
              <a:lnSpc>
                <a:spcPct val="100000"/>
              </a:lnSpc>
              <a:buClrTx/>
              <a:buSzTx/>
            </a:pPr>
            <a:r>
              <a:rPr lang="en-IN" altLang="en-US" sz="2200" dirty="0"/>
              <a:t>The Fibonacci heap objects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are freed in line 7, and line 8 returns the resulting Fibonacci heap </a:t>
            </a:r>
            <a:r>
              <a:rPr lang="en-IN" altLang="en-US" sz="2200" i="1" dirty="0"/>
              <a:t>H</a:t>
            </a:r>
            <a:r>
              <a:rPr lang="en-IN" altLang="en-US" sz="2200" dirty="0"/>
              <a:t>. </a:t>
            </a:r>
          </a:p>
          <a:p>
            <a:pPr>
              <a:lnSpc>
                <a:spcPct val="100000"/>
              </a:lnSpc>
              <a:buClrTx/>
              <a:buSzTx/>
            </a:pPr>
            <a:r>
              <a:rPr lang="en-IN" altLang="en-US" sz="2200" dirty="0"/>
              <a:t>As in the FIB-HEAP-INSERT procedure, no consolidation of trees occurs.</a:t>
            </a:r>
          </a:p>
          <a:p>
            <a:pPr marL="0" indent="0">
              <a:lnSpc>
                <a:spcPct val="100000"/>
              </a:lnSpc>
              <a:buClrTx/>
              <a:buSzTx/>
              <a:buNone/>
            </a:pPr>
            <a:endParaRPr lang="en-IN" altLang="en-US" sz="22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8077200" y="6283765"/>
            <a:ext cx="3952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119</a:t>
            </a:fld>
            <a:endParaRPr lang="en-US" altLang="en-US" sz="140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Union of 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385763" y="6283765"/>
            <a:ext cx="1016170" cy="365125"/>
          </a:xfrm>
        </p:spPr>
        <p:txBody>
          <a:bodyPr/>
          <a:lstStyle/>
          <a:p>
            <a:fld id="{16CEF5A2-7338-4B9B-8531-E9727D161461}" type="datetime1">
              <a:rPr lang="en-US" smtClean="0"/>
              <a:t>10-Nov-24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962400" cy="365125"/>
          </a:xfrm>
        </p:spPr>
        <p:txBody>
          <a:bodyPr/>
          <a:lstStyle/>
          <a:p>
            <a:r>
              <a:rPr lang="it-IT"/>
              <a:t>Manali Gupta               DAA                Unit II</a:t>
            </a:r>
            <a:endParaRPr lang="en-US" dirty="0"/>
          </a:p>
        </p:txBody>
      </p:sp>
    </p:spTree>
    <p:extLst>
      <p:ext uri="{BB962C8B-B14F-4D97-AF65-F5344CB8AC3E}">
        <p14:creationId xmlns:p14="http://schemas.microsoft.com/office/powerpoint/2010/main" val="321602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9671BC1D-6B70-4E07-A343-E6309EDDEE28}" type="datetime1">
              <a:rPr lang="en-US" altLang="en-US" sz="1200" smtClean="0">
                <a:solidFill>
                  <a:srgbClr val="888888"/>
                </a:solidFill>
                <a:latin typeface="Calibri" panose="020F0502020204030204" pitchFamily="34" charset="0"/>
                <a:sym typeface="Calibri" panose="020F0502020204030204" pitchFamily="34" charset="0"/>
              </a:rPr>
              <a:t>10-Nov-24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Manali Gupta               DAA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33136990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id="{09281FAD-36FC-4CD1-B104-415FBF4470EF}"/>
              </a:ext>
            </a:extLst>
          </p:cNvPr>
          <p:cNvSpPr>
            <a:spLocks noGrp="1" noChangeArrowheads="1"/>
          </p:cNvSpPr>
          <p:nvPr>
            <p:ph type="body" idx="1"/>
          </p:nvPr>
        </p:nvSpPr>
        <p:spPr>
          <a:xfrm>
            <a:off x="457200" y="1443842"/>
            <a:ext cx="8229600" cy="4525963"/>
          </a:xfrm>
        </p:spPr>
        <p:txBody>
          <a:bodyPr>
            <a:normAutofit/>
          </a:bodyPr>
          <a:lstStyle/>
          <a:p>
            <a:r>
              <a:rPr kumimoji="0" lang="en-US" altLang="en-US" sz="2400" b="1" dirty="0"/>
              <a:t>Linking operation.  </a:t>
            </a:r>
            <a:r>
              <a:rPr kumimoji="0" lang="en-US" altLang="en-US" sz="2400" b="1" dirty="0">
                <a:solidFill>
                  <a:schemeClr val="tx1"/>
                </a:solidFill>
              </a:rPr>
              <a:t>Make larger root be a child of smaller root.</a:t>
            </a:r>
          </a:p>
        </p:txBody>
      </p:sp>
      <p:sp>
        <p:nvSpPr>
          <p:cNvPr id="28677" name="Oval 4">
            <a:extLst>
              <a:ext uri="{FF2B5EF4-FFF2-40B4-BE49-F238E27FC236}">
                <a16:creationId xmlns:a16="http://schemas.microsoft.com/office/drawing/2014/main" id="{15A46401-8655-49D4-B62D-33C70F33316F}"/>
              </a:ext>
            </a:extLst>
          </p:cNvPr>
          <p:cNvSpPr>
            <a:spLocks noChangeAspect="1" noChangeArrowheads="1"/>
          </p:cNvSpPr>
          <p:nvPr/>
        </p:nvSpPr>
        <p:spPr bwMode="auto">
          <a:xfrm>
            <a:off x="2532063" y="48053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39</a:t>
            </a:r>
          </a:p>
        </p:txBody>
      </p:sp>
      <p:cxnSp>
        <p:nvCxnSpPr>
          <p:cNvPr id="28678" name="AutoShape 5">
            <a:extLst>
              <a:ext uri="{FF2B5EF4-FFF2-40B4-BE49-F238E27FC236}">
                <a16:creationId xmlns:a16="http://schemas.microsoft.com/office/drawing/2014/main" id="{9FA1C8E1-322E-4A30-99B8-D4BEB364BB64}"/>
              </a:ext>
            </a:extLst>
          </p:cNvPr>
          <p:cNvCxnSpPr>
            <a:cxnSpLocks noChangeShapeType="1"/>
            <a:stCxn id="28677" idx="0"/>
            <a:endCxn id="28681" idx="4"/>
          </p:cNvCxnSpPr>
          <p:nvPr/>
        </p:nvCxnSpPr>
        <p:spPr bwMode="auto">
          <a:xfrm flipV="1">
            <a:off x="2714625" y="450056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9" name="Oval 6">
            <a:extLst>
              <a:ext uri="{FF2B5EF4-FFF2-40B4-BE49-F238E27FC236}">
                <a16:creationId xmlns:a16="http://schemas.microsoft.com/office/drawing/2014/main" id="{398B0756-CA02-44B1-80A6-80CD5B254405}"/>
              </a:ext>
            </a:extLst>
          </p:cNvPr>
          <p:cNvSpPr>
            <a:spLocks noChangeAspect="1" noChangeArrowheads="1"/>
          </p:cNvSpPr>
          <p:nvPr/>
        </p:nvSpPr>
        <p:spPr bwMode="auto">
          <a:xfrm>
            <a:off x="3941763"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28680" name="AutoShape 7">
            <a:extLst>
              <a:ext uri="{FF2B5EF4-FFF2-40B4-BE49-F238E27FC236}">
                <a16:creationId xmlns:a16="http://schemas.microsoft.com/office/drawing/2014/main" id="{345B25ED-E37C-4DC7-B00E-1E12EF381379}"/>
              </a:ext>
            </a:extLst>
          </p:cNvPr>
          <p:cNvCxnSpPr>
            <a:cxnSpLocks noChangeShapeType="1"/>
            <a:stCxn id="28679" idx="0"/>
            <a:endCxn id="28683" idx="5"/>
          </p:cNvCxnSpPr>
          <p:nvPr/>
        </p:nvCxnSpPr>
        <p:spPr bwMode="auto">
          <a:xfrm flipH="1" flipV="1">
            <a:off x="3570288" y="3589338"/>
            <a:ext cx="554037" cy="538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1" name="Oval 9">
            <a:extLst>
              <a:ext uri="{FF2B5EF4-FFF2-40B4-BE49-F238E27FC236}">
                <a16:creationId xmlns:a16="http://schemas.microsoft.com/office/drawing/2014/main" id="{6E0840EA-24FB-4BA4-851F-1A1AD9F56C80}"/>
              </a:ext>
            </a:extLst>
          </p:cNvPr>
          <p:cNvSpPr>
            <a:spLocks noChangeAspect="1" noChangeArrowheads="1"/>
          </p:cNvSpPr>
          <p:nvPr/>
        </p:nvSpPr>
        <p:spPr bwMode="auto">
          <a:xfrm>
            <a:off x="2532063"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18</a:t>
            </a:r>
          </a:p>
        </p:txBody>
      </p:sp>
      <p:sp>
        <p:nvSpPr>
          <p:cNvPr id="28682" name="Oval 10">
            <a:extLst>
              <a:ext uri="{FF2B5EF4-FFF2-40B4-BE49-F238E27FC236}">
                <a16:creationId xmlns:a16="http://schemas.microsoft.com/office/drawing/2014/main" id="{309EA918-1AEA-468D-82E9-B051BEEA9949}"/>
              </a:ext>
            </a:extLst>
          </p:cNvPr>
          <p:cNvSpPr>
            <a:spLocks noChangeAspect="1" noChangeArrowheads="1"/>
          </p:cNvSpPr>
          <p:nvPr/>
        </p:nvSpPr>
        <p:spPr bwMode="auto">
          <a:xfrm>
            <a:off x="3259138"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28683" name="Oval 11">
            <a:extLst>
              <a:ext uri="{FF2B5EF4-FFF2-40B4-BE49-F238E27FC236}">
                <a16:creationId xmlns:a16="http://schemas.microsoft.com/office/drawing/2014/main" id="{E9383068-A989-47C7-81C6-10508422BFC8}"/>
              </a:ext>
            </a:extLst>
          </p:cNvPr>
          <p:cNvSpPr>
            <a:spLocks noChangeAspect="1" noChangeArrowheads="1"/>
          </p:cNvSpPr>
          <p:nvPr/>
        </p:nvSpPr>
        <p:spPr bwMode="auto">
          <a:xfrm>
            <a:off x="3259138" y="32702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a:t>
            </a:r>
          </a:p>
        </p:txBody>
      </p:sp>
      <p:cxnSp>
        <p:nvCxnSpPr>
          <p:cNvPr id="28684" name="AutoShape 12">
            <a:extLst>
              <a:ext uri="{FF2B5EF4-FFF2-40B4-BE49-F238E27FC236}">
                <a16:creationId xmlns:a16="http://schemas.microsoft.com/office/drawing/2014/main" id="{40DD40CC-635F-4B76-8391-12E4BC8AEDB5}"/>
              </a:ext>
            </a:extLst>
          </p:cNvPr>
          <p:cNvCxnSpPr>
            <a:cxnSpLocks noChangeShapeType="1"/>
            <a:stCxn id="28682" idx="0"/>
            <a:endCxn id="28683" idx="4"/>
          </p:cNvCxnSpPr>
          <p:nvPr/>
        </p:nvCxnSpPr>
        <p:spPr bwMode="auto">
          <a:xfrm flipV="1">
            <a:off x="3441700" y="3643313"/>
            <a:ext cx="0" cy="484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5" name="AutoShape 13">
            <a:extLst>
              <a:ext uri="{FF2B5EF4-FFF2-40B4-BE49-F238E27FC236}">
                <a16:creationId xmlns:a16="http://schemas.microsoft.com/office/drawing/2014/main" id="{7AE5F657-4B78-4260-B285-878C3F093231}"/>
              </a:ext>
            </a:extLst>
          </p:cNvPr>
          <p:cNvCxnSpPr>
            <a:cxnSpLocks noChangeShapeType="1"/>
            <a:stCxn id="28681" idx="7"/>
            <a:endCxn id="28683" idx="3"/>
          </p:cNvCxnSpPr>
          <p:nvPr/>
        </p:nvCxnSpPr>
        <p:spPr bwMode="auto">
          <a:xfrm flipV="1">
            <a:off x="2843213" y="3589338"/>
            <a:ext cx="469900" cy="592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6" name="Oval 14">
            <a:extLst>
              <a:ext uri="{FF2B5EF4-FFF2-40B4-BE49-F238E27FC236}">
                <a16:creationId xmlns:a16="http://schemas.microsoft.com/office/drawing/2014/main" id="{125FABF0-F076-4468-92E9-1AADAC87D039}"/>
              </a:ext>
            </a:extLst>
          </p:cNvPr>
          <p:cNvSpPr>
            <a:spLocks noChangeAspect="1" noChangeArrowheads="1"/>
          </p:cNvSpPr>
          <p:nvPr/>
        </p:nvSpPr>
        <p:spPr bwMode="auto">
          <a:xfrm>
            <a:off x="3941763" y="48053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28687" name="AutoShape 15">
            <a:extLst>
              <a:ext uri="{FF2B5EF4-FFF2-40B4-BE49-F238E27FC236}">
                <a16:creationId xmlns:a16="http://schemas.microsoft.com/office/drawing/2014/main" id="{9FCF9102-2A4E-4775-8D54-8DB6BCE5337A}"/>
              </a:ext>
            </a:extLst>
          </p:cNvPr>
          <p:cNvCxnSpPr>
            <a:cxnSpLocks noChangeShapeType="1"/>
            <a:stCxn id="28686" idx="0"/>
            <a:endCxn id="28679" idx="4"/>
          </p:cNvCxnSpPr>
          <p:nvPr/>
        </p:nvCxnSpPr>
        <p:spPr bwMode="auto">
          <a:xfrm flipV="1">
            <a:off x="4124325" y="450056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8" name="Oval 37">
            <a:extLst>
              <a:ext uri="{FF2B5EF4-FFF2-40B4-BE49-F238E27FC236}">
                <a16:creationId xmlns:a16="http://schemas.microsoft.com/office/drawing/2014/main" id="{BA2F19A6-8A9F-4648-8120-5B4751820A2E}"/>
              </a:ext>
            </a:extLst>
          </p:cNvPr>
          <p:cNvSpPr>
            <a:spLocks noChangeAspect="1" noChangeArrowheads="1"/>
          </p:cNvSpPr>
          <p:nvPr/>
        </p:nvSpPr>
        <p:spPr bwMode="auto">
          <a:xfrm>
            <a:off x="630238" y="4826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77</a:t>
            </a:r>
          </a:p>
        </p:txBody>
      </p:sp>
      <p:cxnSp>
        <p:nvCxnSpPr>
          <p:cNvPr id="28689" name="AutoShape 38">
            <a:extLst>
              <a:ext uri="{FF2B5EF4-FFF2-40B4-BE49-F238E27FC236}">
                <a16:creationId xmlns:a16="http://schemas.microsoft.com/office/drawing/2014/main" id="{7BF1D8B9-701E-47FD-B922-734E7E2BF953}"/>
              </a:ext>
            </a:extLst>
          </p:cNvPr>
          <p:cNvCxnSpPr>
            <a:cxnSpLocks noChangeShapeType="1"/>
            <a:stCxn id="28688" idx="0"/>
            <a:endCxn id="28690" idx="4"/>
          </p:cNvCxnSpPr>
          <p:nvPr/>
        </p:nvCxnSpPr>
        <p:spPr bwMode="auto">
          <a:xfrm flipV="1">
            <a:off x="812800" y="4521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0" name="Oval 41">
            <a:extLst>
              <a:ext uri="{FF2B5EF4-FFF2-40B4-BE49-F238E27FC236}">
                <a16:creationId xmlns:a16="http://schemas.microsoft.com/office/drawing/2014/main" id="{7F56AB99-4209-4810-BC48-0EC0445D2B69}"/>
              </a:ext>
            </a:extLst>
          </p:cNvPr>
          <p:cNvSpPr>
            <a:spLocks noChangeAspect="1" noChangeArrowheads="1"/>
          </p:cNvSpPr>
          <p:nvPr/>
        </p:nvSpPr>
        <p:spPr bwMode="auto">
          <a:xfrm>
            <a:off x="630238" y="4148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56</a:t>
            </a:r>
          </a:p>
        </p:txBody>
      </p:sp>
      <p:sp>
        <p:nvSpPr>
          <p:cNvPr id="28691" name="Oval 42">
            <a:extLst>
              <a:ext uri="{FF2B5EF4-FFF2-40B4-BE49-F238E27FC236}">
                <a16:creationId xmlns:a16="http://schemas.microsoft.com/office/drawing/2014/main" id="{64A6B06C-7D3E-4C46-AA59-D1BCC006B1B2}"/>
              </a:ext>
            </a:extLst>
          </p:cNvPr>
          <p:cNvSpPr>
            <a:spLocks noChangeAspect="1" noChangeArrowheads="1"/>
          </p:cNvSpPr>
          <p:nvPr/>
        </p:nvSpPr>
        <p:spPr bwMode="auto">
          <a:xfrm>
            <a:off x="1357313" y="4148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sp>
        <p:nvSpPr>
          <p:cNvPr id="28692" name="Oval 43">
            <a:extLst>
              <a:ext uri="{FF2B5EF4-FFF2-40B4-BE49-F238E27FC236}">
                <a16:creationId xmlns:a16="http://schemas.microsoft.com/office/drawing/2014/main" id="{AE11BE5C-E1B3-4D43-A854-1748CF57C7C5}"/>
              </a:ext>
            </a:extLst>
          </p:cNvPr>
          <p:cNvSpPr>
            <a:spLocks noChangeAspect="1" noChangeArrowheads="1"/>
          </p:cNvSpPr>
          <p:nvPr/>
        </p:nvSpPr>
        <p:spPr bwMode="auto">
          <a:xfrm>
            <a:off x="1357313" y="329088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15</a:t>
            </a:r>
          </a:p>
        </p:txBody>
      </p:sp>
      <p:cxnSp>
        <p:nvCxnSpPr>
          <p:cNvPr id="28693" name="AutoShape 44">
            <a:extLst>
              <a:ext uri="{FF2B5EF4-FFF2-40B4-BE49-F238E27FC236}">
                <a16:creationId xmlns:a16="http://schemas.microsoft.com/office/drawing/2014/main" id="{A34D2BA9-66B6-450D-9DE5-1E4F89A1DB5E}"/>
              </a:ext>
            </a:extLst>
          </p:cNvPr>
          <p:cNvCxnSpPr>
            <a:cxnSpLocks noChangeShapeType="1"/>
            <a:stCxn id="28691" idx="0"/>
            <a:endCxn id="28692" idx="4"/>
          </p:cNvCxnSpPr>
          <p:nvPr/>
        </p:nvCxnSpPr>
        <p:spPr bwMode="auto">
          <a:xfrm flipV="1">
            <a:off x="1539875" y="3663950"/>
            <a:ext cx="0"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4" name="AutoShape 45">
            <a:extLst>
              <a:ext uri="{FF2B5EF4-FFF2-40B4-BE49-F238E27FC236}">
                <a16:creationId xmlns:a16="http://schemas.microsoft.com/office/drawing/2014/main" id="{DEEB45A6-16CA-454A-804B-75D0F6B1788B}"/>
              </a:ext>
            </a:extLst>
          </p:cNvPr>
          <p:cNvCxnSpPr>
            <a:cxnSpLocks noChangeShapeType="1"/>
            <a:stCxn id="28690" idx="7"/>
            <a:endCxn id="28692" idx="3"/>
          </p:cNvCxnSpPr>
          <p:nvPr/>
        </p:nvCxnSpPr>
        <p:spPr bwMode="auto">
          <a:xfrm flipV="1">
            <a:off x="941388" y="3609975"/>
            <a:ext cx="469900" cy="592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5" name="Rectangle 48">
            <a:extLst>
              <a:ext uri="{FF2B5EF4-FFF2-40B4-BE49-F238E27FC236}">
                <a16:creationId xmlns:a16="http://schemas.microsoft.com/office/drawing/2014/main" id="{F09D78A0-754D-4CBD-AA69-28B8A2021D05}"/>
              </a:ext>
            </a:extLst>
          </p:cNvPr>
          <p:cNvSpPr>
            <a:spLocks noChangeArrowheads="1"/>
          </p:cNvSpPr>
          <p:nvPr/>
        </p:nvSpPr>
        <p:spPr bwMode="auto">
          <a:xfrm>
            <a:off x="754063" y="5395913"/>
            <a:ext cx="765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r>
              <a:rPr lang="en-US" altLang="en-US" sz="1400" baseline="-25000">
                <a:solidFill>
                  <a:schemeClr val="hlink"/>
                </a:solidFill>
                <a:latin typeface="Lucida Sans Italic" pitchFamily="1" charset="0"/>
              </a:rPr>
              <a:t>1</a:t>
            </a:r>
            <a:endParaRPr lang="en-US" altLang="en-US" sz="1400">
              <a:solidFill>
                <a:schemeClr val="hlink"/>
              </a:solidFill>
              <a:latin typeface="Lucida Sans Italic" pitchFamily="1" charset="0"/>
            </a:endParaRPr>
          </a:p>
        </p:txBody>
      </p:sp>
      <p:sp>
        <p:nvSpPr>
          <p:cNvPr id="28696" name="Rectangle 49">
            <a:extLst>
              <a:ext uri="{FF2B5EF4-FFF2-40B4-BE49-F238E27FC236}">
                <a16:creationId xmlns:a16="http://schemas.microsoft.com/office/drawing/2014/main" id="{22844809-310B-4065-B66A-5366FBC342D3}"/>
              </a:ext>
            </a:extLst>
          </p:cNvPr>
          <p:cNvSpPr>
            <a:spLocks noChangeArrowheads="1"/>
          </p:cNvSpPr>
          <p:nvPr/>
        </p:nvSpPr>
        <p:spPr bwMode="auto">
          <a:xfrm>
            <a:off x="3175000" y="5395913"/>
            <a:ext cx="765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r>
              <a:rPr lang="en-US" altLang="en-US" sz="1400" baseline="-25000">
                <a:solidFill>
                  <a:schemeClr val="hlink"/>
                </a:solidFill>
                <a:latin typeface="Lucida Sans Italic" pitchFamily="1" charset="0"/>
              </a:rPr>
              <a:t>2</a:t>
            </a:r>
            <a:endParaRPr lang="en-US" altLang="en-US" sz="1400">
              <a:solidFill>
                <a:schemeClr val="hlink"/>
              </a:solidFill>
              <a:latin typeface="Lucida Sans Italic" pitchFamily="1" charset="0"/>
            </a:endParaRPr>
          </a:p>
        </p:txBody>
      </p:sp>
      <p:sp>
        <p:nvSpPr>
          <p:cNvPr id="28697" name="Oval 53">
            <a:extLst>
              <a:ext uri="{FF2B5EF4-FFF2-40B4-BE49-F238E27FC236}">
                <a16:creationId xmlns:a16="http://schemas.microsoft.com/office/drawing/2014/main" id="{2C6AA83C-244E-420F-9869-B9D084EE795E}"/>
              </a:ext>
            </a:extLst>
          </p:cNvPr>
          <p:cNvSpPr>
            <a:spLocks noChangeAspect="1" noChangeArrowheads="1"/>
          </p:cNvSpPr>
          <p:nvPr/>
        </p:nvSpPr>
        <p:spPr bwMode="auto">
          <a:xfrm>
            <a:off x="7026275" y="480377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39</a:t>
            </a:r>
          </a:p>
        </p:txBody>
      </p:sp>
      <p:cxnSp>
        <p:nvCxnSpPr>
          <p:cNvPr id="28698" name="AutoShape 54">
            <a:extLst>
              <a:ext uri="{FF2B5EF4-FFF2-40B4-BE49-F238E27FC236}">
                <a16:creationId xmlns:a16="http://schemas.microsoft.com/office/drawing/2014/main" id="{565B84B2-856A-4CDC-98DE-BC266C33348E}"/>
              </a:ext>
            </a:extLst>
          </p:cNvPr>
          <p:cNvCxnSpPr>
            <a:cxnSpLocks noChangeShapeType="1"/>
            <a:stCxn id="28697" idx="0"/>
            <a:endCxn id="28701" idx="4"/>
          </p:cNvCxnSpPr>
          <p:nvPr/>
        </p:nvCxnSpPr>
        <p:spPr bwMode="auto">
          <a:xfrm flipV="1">
            <a:off x="7208838" y="4498975"/>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9" name="Oval 55">
            <a:extLst>
              <a:ext uri="{FF2B5EF4-FFF2-40B4-BE49-F238E27FC236}">
                <a16:creationId xmlns:a16="http://schemas.microsoft.com/office/drawing/2014/main" id="{FD59EA59-9F93-4E14-A7D1-39C05CBB78C6}"/>
              </a:ext>
            </a:extLst>
          </p:cNvPr>
          <p:cNvSpPr>
            <a:spLocks noChangeAspect="1" noChangeArrowheads="1"/>
          </p:cNvSpPr>
          <p:nvPr/>
        </p:nvSpPr>
        <p:spPr bwMode="auto">
          <a:xfrm>
            <a:off x="8435975"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28700" name="AutoShape 56">
            <a:extLst>
              <a:ext uri="{FF2B5EF4-FFF2-40B4-BE49-F238E27FC236}">
                <a16:creationId xmlns:a16="http://schemas.microsoft.com/office/drawing/2014/main" id="{49B57ED8-BA3B-4674-84E0-B06F67745F05}"/>
              </a:ext>
            </a:extLst>
          </p:cNvPr>
          <p:cNvCxnSpPr>
            <a:cxnSpLocks noChangeShapeType="1"/>
            <a:stCxn id="28699" idx="0"/>
            <a:endCxn id="28703" idx="5"/>
          </p:cNvCxnSpPr>
          <p:nvPr/>
        </p:nvCxnSpPr>
        <p:spPr bwMode="auto">
          <a:xfrm flipH="1" flipV="1">
            <a:off x="8064500" y="3587750"/>
            <a:ext cx="554038" cy="5381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1" name="Oval 57">
            <a:extLst>
              <a:ext uri="{FF2B5EF4-FFF2-40B4-BE49-F238E27FC236}">
                <a16:creationId xmlns:a16="http://schemas.microsoft.com/office/drawing/2014/main" id="{7FC6F39D-B4AC-4237-9770-771EC4BEB23E}"/>
              </a:ext>
            </a:extLst>
          </p:cNvPr>
          <p:cNvSpPr>
            <a:spLocks noChangeAspect="1" noChangeArrowheads="1"/>
          </p:cNvSpPr>
          <p:nvPr/>
        </p:nvSpPr>
        <p:spPr bwMode="auto">
          <a:xfrm>
            <a:off x="7026275"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18</a:t>
            </a:r>
          </a:p>
        </p:txBody>
      </p:sp>
      <p:sp>
        <p:nvSpPr>
          <p:cNvPr id="28702" name="Oval 58">
            <a:extLst>
              <a:ext uri="{FF2B5EF4-FFF2-40B4-BE49-F238E27FC236}">
                <a16:creationId xmlns:a16="http://schemas.microsoft.com/office/drawing/2014/main" id="{BB4BF460-1BD5-4417-8050-492974D86782}"/>
              </a:ext>
            </a:extLst>
          </p:cNvPr>
          <p:cNvSpPr>
            <a:spLocks noChangeAspect="1" noChangeArrowheads="1"/>
          </p:cNvSpPr>
          <p:nvPr/>
        </p:nvSpPr>
        <p:spPr bwMode="auto">
          <a:xfrm>
            <a:off x="7753350"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28703" name="Oval 59">
            <a:extLst>
              <a:ext uri="{FF2B5EF4-FFF2-40B4-BE49-F238E27FC236}">
                <a16:creationId xmlns:a16="http://schemas.microsoft.com/office/drawing/2014/main" id="{8D5DF4E9-1E60-4841-884D-B5EE2DFA7B72}"/>
              </a:ext>
            </a:extLst>
          </p:cNvPr>
          <p:cNvSpPr>
            <a:spLocks noChangeAspect="1" noChangeArrowheads="1"/>
          </p:cNvSpPr>
          <p:nvPr/>
        </p:nvSpPr>
        <p:spPr bwMode="auto">
          <a:xfrm>
            <a:off x="7753350" y="32686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a:t>
            </a:r>
          </a:p>
        </p:txBody>
      </p:sp>
      <p:cxnSp>
        <p:nvCxnSpPr>
          <p:cNvPr id="28704" name="AutoShape 60">
            <a:extLst>
              <a:ext uri="{FF2B5EF4-FFF2-40B4-BE49-F238E27FC236}">
                <a16:creationId xmlns:a16="http://schemas.microsoft.com/office/drawing/2014/main" id="{1E55B733-0DA8-46E0-A2FF-CE9C9D1CC697}"/>
              </a:ext>
            </a:extLst>
          </p:cNvPr>
          <p:cNvCxnSpPr>
            <a:cxnSpLocks noChangeShapeType="1"/>
            <a:stCxn id="28702" idx="0"/>
            <a:endCxn id="28703" idx="4"/>
          </p:cNvCxnSpPr>
          <p:nvPr/>
        </p:nvCxnSpPr>
        <p:spPr bwMode="auto">
          <a:xfrm flipV="1">
            <a:off x="7935913" y="3641725"/>
            <a:ext cx="0"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05" name="AutoShape 61">
            <a:extLst>
              <a:ext uri="{FF2B5EF4-FFF2-40B4-BE49-F238E27FC236}">
                <a16:creationId xmlns:a16="http://schemas.microsoft.com/office/drawing/2014/main" id="{15DE8D20-64C4-4FCF-AE70-765EBE8ABCB5}"/>
              </a:ext>
            </a:extLst>
          </p:cNvPr>
          <p:cNvCxnSpPr>
            <a:cxnSpLocks noChangeShapeType="1"/>
            <a:stCxn id="28701" idx="7"/>
            <a:endCxn id="28703" idx="3"/>
          </p:cNvCxnSpPr>
          <p:nvPr/>
        </p:nvCxnSpPr>
        <p:spPr bwMode="auto">
          <a:xfrm flipV="1">
            <a:off x="7337425" y="3587750"/>
            <a:ext cx="469900" cy="592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6" name="Oval 62">
            <a:extLst>
              <a:ext uri="{FF2B5EF4-FFF2-40B4-BE49-F238E27FC236}">
                <a16:creationId xmlns:a16="http://schemas.microsoft.com/office/drawing/2014/main" id="{9B3E29FE-DB00-4662-AC5E-2F0FACB08639}"/>
              </a:ext>
            </a:extLst>
          </p:cNvPr>
          <p:cNvSpPr>
            <a:spLocks noChangeAspect="1" noChangeArrowheads="1"/>
          </p:cNvSpPr>
          <p:nvPr/>
        </p:nvSpPr>
        <p:spPr bwMode="auto">
          <a:xfrm>
            <a:off x="8435975" y="480377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28707" name="AutoShape 63">
            <a:extLst>
              <a:ext uri="{FF2B5EF4-FFF2-40B4-BE49-F238E27FC236}">
                <a16:creationId xmlns:a16="http://schemas.microsoft.com/office/drawing/2014/main" id="{C5B69A61-8689-4097-B732-DC7CDF7E1217}"/>
              </a:ext>
            </a:extLst>
          </p:cNvPr>
          <p:cNvCxnSpPr>
            <a:cxnSpLocks noChangeShapeType="1"/>
            <a:stCxn id="28706" idx="0"/>
            <a:endCxn id="28699" idx="4"/>
          </p:cNvCxnSpPr>
          <p:nvPr/>
        </p:nvCxnSpPr>
        <p:spPr bwMode="auto">
          <a:xfrm flipV="1">
            <a:off x="8618538" y="4498975"/>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8" name="Oval 72">
            <a:extLst>
              <a:ext uri="{FF2B5EF4-FFF2-40B4-BE49-F238E27FC236}">
                <a16:creationId xmlns:a16="http://schemas.microsoft.com/office/drawing/2014/main" id="{AE27E9A0-30AD-422C-8F3B-223EE75DD905}"/>
              </a:ext>
            </a:extLst>
          </p:cNvPr>
          <p:cNvSpPr>
            <a:spLocks noChangeAspect="1" noChangeArrowheads="1"/>
          </p:cNvSpPr>
          <p:nvPr/>
        </p:nvSpPr>
        <p:spPr bwMode="auto">
          <a:xfrm>
            <a:off x="5541963" y="54975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77</a:t>
            </a:r>
          </a:p>
        </p:txBody>
      </p:sp>
      <p:cxnSp>
        <p:nvCxnSpPr>
          <p:cNvPr id="28709" name="AutoShape 73">
            <a:extLst>
              <a:ext uri="{FF2B5EF4-FFF2-40B4-BE49-F238E27FC236}">
                <a16:creationId xmlns:a16="http://schemas.microsoft.com/office/drawing/2014/main" id="{014178E2-AEF1-4D7B-86C4-860B62144C31}"/>
              </a:ext>
            </a:extLst>
          </p:cNvPr>
          <p:cNvCxnSpPr>
            <a:cxnSpLocks noChangeShapeType="1"/>
            <a:stCxn id="28708" idx="0"/>
            <a:endCxn id="28710" idx="4"/>
          </p:cNvCxnSpPr>
          <p:nvPr/>
        </p:nvCxnSpPr>
        <p:spPr bwMode="auto">
          <a:xfrm flipV="1">
            <a:off x="5724525" y="519271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0" name="Oval 74">
            <a:extLst>
              <a:ext uri="{FF2B5EF4-FFF2-40B4-BE49-F238E27FC236}">
                <a16:creationId xmlns:a16="http://schemas.microsoft.com/office/drawing/2014/main" id="{3D33B2CF-E8C6-41D5-8318-F6842C1F9F97}"/>
              </a:ext>
            </a:extLst>
          </p:cNvPr>
          <p:cNvSpPr>
            <a:spLocks noChangeAspect="1" noChangeArrowheads="1"/>
          </p:cNvSpPr>
          <p:nvPr/>
        </p:nvSpPr>
        <p:spPr bwMode="auto">
          <a:xfrm>
            <a:off x="5541963" y="48196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56</a:t>
            </a:r>
          </a:p>
        </p:txBody>
      </p:sp>
      <p:sp>
        <p:nvSpPr>
          <p:cNvPr id="28711" name="Oval 75">
            <a:extLst>
              <a:ext uri="{FF2B5EF4-FFF2-40B4-BE49-F238E27FC236}">
                <a16:creationId xmlns:a16="http://schemas.microsoft.com/office/drawing/2014/main" id="{45149429-F753-4F0B-BDBF-9C6195D3A587}"/>
              </a:ext>
            </a:extLst>
          </p:cNvPr>
          <p:cNvSpPr>
            <a:spLocks noChangeAspect="1" noChangeArrowheads="1"/>
          </p:cNvSpPr>
          <p:nvPr/>
        </p:nvSpPr>
        <p:spPr bwMode="auto">
          <a:xfrm>
            <a:off x="6269038" y="48196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sp>
        <p:nvSpPr>
          <p:cNvPr id="28712" name="Oval 76">
            <a:extLst>
              <a:ext uri="{FF2B5EF4-FFF2-40B4-BE49-F238E27FC236}">
                <a16:creationId xmlns:a16="http://schemas.microsoft.com/office/drawing/2014/main" id="{E1580ECE-44BD-4F93-94F4-115928019A67}"/>
              </a:ext>
            </a:extLst>
          </p:cNvPr>
          <p:cNvSpPr>
            <a:spLocks noChangeAspect="1" noChangeArrowheads="1"/>
          </p:cNvSpPr>
          <p:nvPr/>
        </p:nvSpPr>
        <p:spPr bwMode="auto">
          <a:xfrm>
            <a:off x="6269038" y="412432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15</a:t>
            </a:r>
          </a:p>
        </p:txBody>
      </p:sp>
      <p:cxnSp>
        <p:nvCxnSpPr>
          <p:cNvPr id="28713" name="AutoShape 77">
            <a:extLst>
              <a:ext uri="{FF2B5EF4-FFF2-40B4-BE49-F238E27FC236}">
                <a16:creationId xmlns:a16="http://schemas.microsoft.com/office/drawing/2014/main" id="{8CF4FF79-A3A2-4DC9-B5CC-A3BAF9844AEF}"/>
              </a:ext>
            </a:extLst>
          </p:cNvPr>
          <p:cNvCxnSpPr>
            <a:cxnSpLocks noChangeShapeType="1"/>
            <a:stCxn id="28711" idx="0"/>
            <a:endCxn id="28712" idx="4"/>
          </p:cNvCxnSpPr>
          <p:nvPr/>
        </p:nvCxnSpPr>
        <p:spPr bwMode="auto">
          <a:xfrm flipV="1">
            <a:off x="6451600" y="4497388"/>
            <a:ext cx="0" cy="3222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14" name="AutoShape 78">
            <a:extLst>
              <a:ext uri="{FF2B5EF4-FFF2-40B4-BE49-F238E27FC236}">
                <a16:creationId xmlns:a16="http://schemas.microsoft.com/office/drawing/2014/main" id="{83B0CDC1-481E-4EAD-B7FA-3FDC9B216712}"/>
              </a:ext>
            </a:extLst>
          </p:cNvPr>
          <p:cNvCxnSpPr>
            <a:cxnSpLocks noChangeShapeType="1"/>
            <a:stCxn id="28710" idx="7"/>
            <a:endCxn id="28712" idx="3"/>
          </p:cNvCxnSpPr>
          <p:nvPr/>
        </p:nvCxnSpPr>
        <p:spPr bwMode="auto">
          <a:xfrm flipV="1">
            <a:off x="5853113" y="4443413"/>
            <a:ext cx="469900" cy="430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15" name="AutoShape 80">
            <a:extLst>
              <a:ext uri="{FF2B5EF4-FFF2-40B4-BE49-F238E27FC236}">
                <a16:creationId xmlns:a16="http://schemas.microsoft.com/office/drawing/2014/main" id="{75BF49FD-233C-496F-8151-353705FA5C79}"/>
              </a:ext>
            </a:extLst>
          </p:cNvPr>
          <p:cNvCxnSpPr>
            <a:cxnSpLocks noChangeShapeType="1"/>
            <a:stCxn id="28712" idx="7"/>
            <a:endCxn id="28703" idx="2"/>
          </p:cNvCxnSpPr>
          <p:nvPr/>
        </p:nvCxnSpPr>
        <p:spPr bwMode="auto">
          <a:xfrm flipV="1">
            <a:off x="6580188" y="3455988"/>
            <a:ext cx="1173162" cy="722312"/>
          </a:xfrm>
          <a:prstGeom prst="straightConnector1">
            <a:avLst/>
          </a:prstGeom>
          <a:noFill/>
          <a:ln w="76200">
            <a:solidFill>
              <a:schemeClr val="accent1">
                <a:alpha val="50195"/>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6" name="Rectangle 81">
            <a:extLst>
              <a:ext uri="{FF2B5EF4-FFF2-40B4-BE49-F238E27FC236}">
                <a16:creationId xmlns:a16="http://schemas.microsoft.com/office/drawing/2014/main" id="{E8280E4E-EA16-48EF-9696-8384615DE486}"/>
              </a:ext>
            </a:extLst>
          </p:cNvPr>
          <p:cNvSpPr>
            <a:spLocks noChangeArrowheads="1"/>
          </p:cNvSpPr>
          <p:nvPr/>
        </p:nvSpPr>
        <p:spPr bwMode="auto">
          <a:xfrm>
            <a:off x="7378700" y="5854700"/>
            <a:ext cx="730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p>
        </p:txBody>
      </p:sp>
      <p:sp>
        <p:nvSpPr>
          <p:cNvPr id="28717" name="Rectangle 82">
            <a:extLst>
              <a:ext uri="{FF2B5EF4-FFF2-40B4-BE49-F238E27FC236}">
                <a16:creationId xmlns:a16="http://schemas.microsoft.com/office/drawing/2014/main" id="{E6E6D518-AED0-402B-86A6-FE3DD73314BD}"/>
              </a:ext>
            </a:extLst>
          </p:cNvPr>
          <p:cNvSpPr>
            <a:spLocks noChangeArrowheads="1"/>
          </p:cNvSpPr>
          <p:nvPr/>
        </p:nvSpPr>
        <p:spPr bwMode="auto">
          <a:xfrm>
            <a:off x="3432175" y="2613025"/>
            <a:ext cx="108743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smaller root</a:t>
            </a:r>
          </a:p>
        </p:txBody>
      </p:sp>
      <p:sp>
        <p:nvSpPr>
          <p:cNvPr id="28718" name="Line 83">
            <a:extLst>
              <a:ext uri="{FF2B5EF4-FFF2-40B4-BE49-F238E27FC236}">
                <a16:creationId xmlns:a16="http://schemas.microsoft.com/office/drawing/2014/main" id="{765F3FB4-52CF-448A-8CBF-21AAE26B1C44}"/>
              </a:ext>
            </a:extLst>
          </p:cNvPr>
          <p:cNvSpPr>
            <a:spLocks noChangeShapeType="1"/>
          </p:cNvSpPr>
          <p:nvPr/>
        </p:nvSpPr>
        <p:spPr bwMode="auto">
          <a:xfrm flipH="1">
            <a:off x="3533775" y="2909888"/>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719" name="Rectangle 84">
            <a:extLst>
              <a:ext uri="{FF2B5EF4-FFF2-40B4-BE49-F238E27FC236}">
                <a16:creationId xmlns:a16="http://schemas.microsoft.com/office/drawing/2014/main" id="{C6ABB0B0-5518-41A0-85FB-7BFCEFD5A0C4}"/>
              </a:ext>
            </a:extLst>
          </p:cNvPr>
          <p:cNvSpPr>
            <a:spLocks noChangeArrowheads="1"/>
          </p:cNvSpPr>
          <p:nvPr/>
        </p:nvSpPr>
        <p:spPr bwMode="auto">
          <a:xfrm>
            <a:off x="1484313" y="2603500"/>
            <a:ext cx="992187"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larger root</a:t>
            </a:r>
          </a:p>
        </p:txBody>
      </p:sp>
      <p:sp>
        <p:nvSpPr>
          <p:cNvPr id="28720" name="Line 85">
            <a:extLst>
              <a:ext uri="{FF2B5EF4-FFF2-40B4-BE49-F238E27FC236}">
                <a16:creationId xmlns:a16="http://schemas.microsoft.com/office/drawing/2014/main" id="{31710466-A46E-4360-B0A2-A982F3544F28}"/>
              </a:ext>
            </a:extLst>
          </p:cNvPr>
          <p:cNvSpPr>
            <a:spLocks noChangeShapeType="1"/>
          </p:cNvSpPr>
          <p:nvPr/>
        </p:nvSpPr>
        <p:spPr bwMode="auto">
          <a:xfrm flipH="1">
            <a:off x="1585913" y="2900363"/>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721" name="Rectangle 86">
            <a:extLst>
              <a:ext uri="{FF2B5EF4-FFF2-40B4-BE49-F238E27FC236}">
                <a16:creationId xmlns:a16="http://schemas.microsoft.com/office/drawing/2014/main" id="{59573FB9-14AE-4AC0-882B-DA385228ABD0}"/>
              </a:ext>
            </a:extLst>
          </p:cNvPr>
          <p:cNvSpPr>
            <a:spLocks noChangeArrowheads="1"/>
          </p:cNvSpPr>
          <p:nvPr/>
        </p:nvSpPr>
        <p:spPr bwMode="auto">
          <a:xfrm>
            <a:off x="7446963" y="2603500"/>
            <a:ext cx="1484312"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still heap-ordered</a:t>
            </a:r>
          </a:p>
        </p:txBody>
      </p:sp>
      <p:sp>
        <p:nvSpPr>
          <p:cNvPr id="28722" name="Line 87">
            <a:extLst>
              <a:ext uri="{FF2B5EF4-FFF2-40B4-BE49-F238E27FC236}">
                <a16:creationId xmlns:a16="http://schemas.microsoft.com/office/drawing/2014/main" id="{851DEEF5-12C1-426E-81C9-D12068411591}"/>
              </a:ext>
            </a:extLst>
          </p:cNvPr>
          <p:cNvSpPr>
            <a:spLocks noChangeShapeType="1"/>
          </p:cNvSpPr>
          <p:nvPr/>
        </p:nvSpPr>
        <p:spPr bwMode="auto">
          <a:xfrm flipH="1">
            <a:off x="7996238" y="2900363"/>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53" name="Title 1">
            <a:extLst>
              <a:ext uri="{FF2B5EF4-FFF2-40B4-BE49-F238E27FC236}">
                <a16:creationId xmlns:a16="http://schemas.microsoft.com/office/drawing/2014/main" id="{C682917D-E96E-4077-A6BE-4B8C1EC40AE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id="{8D0CCBB1-DFFF-44D9-A326-9E52452B009E}"/>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0D5C8451-870F-4316-B268-9E8CE78D3936}"/>
              </a:ext>
            </a:extLst>
          </p:cNvPr>
          <p:cNvSpPr>
            <a:spLocks noGrp="1"/>
          </p:cNvSpPr>
          <p:nvPr>
            <p:ph type="dt" sz="half" idx="10"/>
          </p:nvPr>
        </p:nvSpPr>
        <p:spPr/>
        <p:txBody>
          <a:bodyPr/>
          <a:lstStyle/>
          <a:p>
            <a:fld id="{B9462D52-51CD-4D1F-A09B-02175D6CEE27}" type="datetime1">
              <a:rPr lang="en-US" smtClean="0"/>
              <a:t>10-Nov-24</a:t>
            </a:fld>
            <a:endParaRPr lang="en-US"/>
          </a:p>
        </p:txBody>
      </p:sp>
      <p:sp>
        <p:nvSpPr>
          <p:cNvPr id="5" name="Footer Placeholder 4">
            <a:extLst>
              <a:ext uri="{FF2B5EF4-FFF2-40B4-BE49-F238E27FC236}">
                <a16:creationId xmlns:a16="http://schemas.microsoft.com/office/drawing/2014/main" id="{C7F79AC6-D324-4AE3-AB02-61D8BEB818F7}"/>
              </a:ext>
            </a:extLst>
          </p:cNvPr>
          <p:cNvSpPr>
            <a:spLocks noGrp="1"/>
          </p:cNvSpPr>
          <p:nvPr>
            <p:ph type="ftr" sz="quarter" idx="11"/>
          </p:nvPr>
        </p:nvSpPr>
        <p:spPr>
          <a:xfrm>
            <a:off x="3124199" y="6356350"/>
            <a:ext cx="3902075" cy="365125"/>
          </a:xfrm>
        </p:spPr>
        <p:txBody>
          <a:bodyPr/>
          <a:lstStyle/>
          <a:p>
            <a:r>
              <a:rPr lang="it-IT"/>
              <a:t>Manali Gupta               DAA                Unit II</a:t>
            </a:r>
            <a:endParaRPr lang="en-US" dirty="0"/>
          </a:p>
        </p:txBody>
      </p:sp>
      <p:sp>
        <p:nvSpPr>
          <p:cNvPr id="6" name="Slide Number Placeholder 5">
            <a:extLst>
              <a:ext uri="{FF2B5EF4-FFF2-40B4-BE49-F238E27FC236}">
                <a16:creationId xmlns:a16="http://schemas.microsoft.com/office/drawing/2014/main" id="{9710A477-794A-4A27-A9FE-7C42EB4E82BF}"/>
              </a:ext>
            </a:extLst>
          </p:cNvPr>
          <p:cNvSpPr>
            <a:spLocks noGrp="1"/>
          </p:cNvSpPr>
          <p:nvPr>
            <p:ph type="sldNum" sz="quarter" idx="12"/>
          </p:nvPr>
        </p:nvSpPr>
        <p:spPr/>
        <p:txBody>
          <a:bodyPr/>
          <a:lstStyle/>
          <a:p>
            <a:fld id="{B6F15528-21DE-4FAA-801E-634DDDAF4B2B}"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DB3AFACE-CDEA-4957-902C-5B2FD276AD15}"/>
              </a:ext>
            </a:extLst>
          </p:cNvPr>
          <p:cNvSpPr>
            <a:spLocks noGrp="1" noChangeArrowheads="1"/>
          </p:cNvSpPr>
          <p:nvPr>
            <p:ph type="body" idx="1"/>
          </p:nvPr>
        </p:nvSpPr>
        <p:spPr>
          <a:xfrm>
            <a:off x="457200" y="1030832"/>
            <a:ext cx="8229600" cy="5237162"/>
          </a:xfrm>
        </p:spPr>
        <p:txBody>
          <a:bodyPr/>
          <a:lstStyle/>
          <a:p>
            <a:r>
              <a:rPr kumimoji="0" lang="en-US" altLang="en-US" sz="2400" b="1" dirty="0"/>
              <a:t>Deleting minimum key</a:t>
            </a:r>
          </a:p>
          <a:p>
            <a:pPr lvl="1"/>
            <a:r>
              <a:rPr kumimoji="0" lang="en-US" altLang="en-US" sz="2400" dirty="0"/>
              <a:t>Delete min; meld its children into root list; update min.</a:t>
            </a:r>
          </a:p>
          <a:p>
            <a:pPr lvl="1"/>
            <a:r>
              <a:rPr kumimoji="0" lang="en-US" altLang="en-US" sz="2400" dirty="0">
                <a:solidFill>
                  <a:schemeClr val="tx2"/>
                </a:solidFill>
              </a:rPr>
              <a:t>Consolidate trees so that no two roots have same rank.</a:t>
            </a:r>
          </a:p>
        </p:txBody>
      </p:sp>
      <p:sp>
        <p:nvSpPr>
          <p:cNvPr id="30725" name="Oval 4">
            <a:extLst>
              <a:ext uri="{FF2B5EF4-FFF2-40B4-BE49-F238E27FC236}">
                <a16:creationId xmlns:a16="http://schemas.microsoft.com/office/drawing/2014/main" id="{5B8DA857-AE7B-4302-8194-5309F275CF40}"/>
              </a:ext>
            </a:extLst>
          </p:cNvPr>
          <p:cNvSpPr>
            <a:spLocks noChangeAspect="1" noChangeArrowheads="1"/>
          </p:cNvSpPr>
          <p:nvPr/>
        </p:nvSpPr>
        <p:spPr bwMode="auto">
          <a:xfrm>
            <a:off x="5426075" y="5715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0726" name="AutoShape 5">
            <a:extLst>
              <a:ext uri="{FF2B5EF4-FFF2-40B4-BE49-F238E27FC236}">
                <a16:creationId xmlns:a16="http://schemas.microsoft.com/office/drawing/2014/main" id="{4CBE5AB2-5F67-49D1-936F-D52C1FC20E17}"/>
              </a:ext>
            </a:extLst>
          </p:cNvPr>
          <p:cNvCxnSpPr>
            <a:cxnSpLocks noChangeShapeType="1"/>
            <a:stCxn id="30725" idx="0"/>
            <a:endCxn id="30730" idx="4"/>
          </p:cNvCxnSpPr>
          <p:nvPr/>
        </p:nvCxnSpPr>
        <p:spPr bwMode="auto">
          <a:xfrm flipV="1">
            <a:off x="5608638" y="5410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7" name="Oval 6">
            <a:extLst>
              <a:ext uri="{FF2B5EF4-FFF2-40B4-BE49-F238E27FC236}">
                <a16:creationId xmlns:a16="http://schemas.microsoft.com/office/drawing/2014/main" id="{CD0D1D86-6ACF-429C-B648-5B4954F718C8}"/>
              </a:ext>
            </a:extLst>
          </p:cNvPr>
          <p:cNvSpPr>
            <a:spLocks noChangeAspect="1" noChangeArrowheads="1"/>
          </p:cNvSpPr>
          <p:nvPr/>
        </p:nvSpPr>
        <p:spPr bwMode="auto">
          <a:xfrm>
            <a:off x="7026275" y="5037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30728" name="AutoShape 7">
            <a:extLst>
              <a:ext uri="{FF2B5EF4-FFF2-40B4-BE49-F238E27FC236}">
                <a16:creationId xmlns:a16="http://schemas.microsoft.com/office/drawing/2014/main" id="{A2CD7B08-0FFF-4866-9F39-6F6C2D47B495}"/>
              </a:ext>
            </a:extLst>
          </p:cNvPr>
          <p:cNvCxnSpPr>
            <a:cxnSpLocks noChangeShapeType="1"/>
            <a:stCxn id="30727" idx="0"/>
            <a:endCxn id="30732" idx="5"/>
          </p:cNvCxnSpPr>
          <p:nvPr/>
        </p:nvCxnSpPr>
        <p:spPr bwMode="auto">
          <a:xfrm flipH="1" flipV="1">
            <a:off x="6559550" y="4365625"/>
            <a:ext cx="649288"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9" name="AutoShape 8">
            <a:extLst>
              <a:ext uri="{FF2B5EF4-FFF2-40B4-BE49-F238E27FC236}">
                <a16:creationId xmlns:a16="http://schemas.microsoft.com/office/drawing/2014/main" id="{0BE08E94-17A4-4C5F-8579-BF8BF7DCFEC5}"/>
              </a:ext>
            </a:extLst>
          </p:cNvPr>
          <p:cNvCxnSpPr>
            <a:cxnSpLocks noChangeShapeType="1"/>
            <a:stCxn id="30732" idx="2"/>
            <a:endCxn id="30737" idx="6"/>
          </p:cNvCxnSpPr>
          <p:nvPr/>
        </p:nvCxnSpPr>
        <p:spPr bwMode="auto">
          <a:xfrm flipH="1">
            <a:off x="5181600" y="4233863"/>
            <a:ext cx="10668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0" name="Oval 9">
            <a:extLst>
              <a:ext uri="{FF2B5EF4-FFF2-40B4-BE49-F238E27FC236}">
                <a16:creationId xmlns:a16="http://schemas.microsoft.com/office/drawing/2014/main" id="{772437DD-AE13-4376-A856-176425F3A9ED}"/>
              </a:ext>
            </a:extLst>
          </p:cNvPr>
          <p:cNvSpPr>
            <a:spLocks noChangeAspect="1" noChangeArrowheads="1"/>
          </p:cNvSpPr>
          <p:nvPr/>
        </p:nvSpPr>
        <p:spPr bwMode="auto">
          <a:xfrm>
            <a:off x="5426075" y="50371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0731" name="Oval 10">
            <a:extLst>
              <a:ext uri="{FF2B5EF4-FFF2-40B4-BE49-F238E27FC236}">
                <a16:creationId xmlns:a16="http://schemas.microsoft.com/office/drawing/2014/main" id="{24E0B1FC-F089-4736-BBD8-30FF41DB547D}"/>
              </a:ext>
            </a:extLst>
          </p:cNvPr>
          <p:cNvSpPr>
            <a:spLocks noChangeAspect="1" noChangeArrowheads="1"/>
          </p:cNvSpPr>
          <p:nvPr/>
        </p:nvSpPr>
        <p:spPr bwMode="auto">
          <a:xfrm>
            <a:off x="6248400" y="5037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0732" name="Oval 11">
            <a:extLst>
              <a:ext uri="{FF2B5EF4-FFF2-40B4-BE49-F238E27FC236}">
                <a16:creationId xmlns:a16="http://schemas.microsoft.com/office/drawing/2014/main" id="{B179A415-70FB-42D1-B8BB-254A763D4C5A}"/>
              </a:ext>
            </a:extLst>
          </p:cNvPr>
          <p:cNvSpPr>
            <a:spLocks noChangeAspect="1" noChangeArrowheads="1"/>
          </p:cNvSpPr>
          <p:nvPr/>
        </p:nvSpPr>
        <p:spPr bwMode="auto">
          <a:xfrm>
            <a:off x="6248400" y="4046538"/>
            <a:ext cx="365125" cy="3730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a:t>
            </a:r>
          </a:p>
        </p:txBody>
      </p:sp>
      <p:cxnSp>
        <p:nvCxnSpPr>
          <p:cNvPr id="30733" name="AutoShape 12">
            <a:extLst>
              <a:ext uri="{FF2B5EF4-FFF2-40B4-BE49-F238E27FC236}">
                <a16:creationId xmlns:a16="http://schemas.microsoft.com/office/drawing/2014/main" id="{CDC0D1FE-02FA-47A3-843C-B18A67555917}"/>
              </a:ext>
            </a:extLst>
          </p:cNvPr>
          <p:cNvCxnSpPr>
            <a:cxnSpLocks noChangeShapeType="1"/>
            <a:stCxn id="30731" idx="0"/>
            <a:endCxn id="30732" idx="4"/>
          </p:cNvCxnSpPr>
          <p:nvPr/>
        </p:nvCxnSpPr>
        <p:spPr bwMode="auto">
          <a:xfrm flipV="1">
            <a:off x="6430963" y="4419600"/>
            <a:ext cx="0" cy="617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4" name="AutoShape 13">
            <a:extLst>
              <a:ext uri="{FF2B5EF4-FFF2-40B4-BE49-F238E27FC236}">
                <a16:creationId xmlns:a16="http://schemas.microsoft.com/office/drawing/2014/main" id="{5CED221E-7A9E-4763-B0E7-24542463F868}"/>
              </a:ext>
            </a:extLst>
          </p:cNvPr>
          <p:cNvCxnSpPr>
            <a:cxnSpLocks noChangeShapeType="1"/>
            <a:stCxn id="30730" idx="7"/>
            <a:endCxn id="30732" idx="3"/>
          </p:cNvCxnSpPr>
          <p:nvPr/>
        </p:nvCxnSpPr>
        <p:spPr bwMode="auto">
          <a:xfrm flipV="1">
            <a:off x="5737225" y="4365625"/>
            <a:ext cx="565150" cy="7254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Oval 14">
            <a:extLst>
              <a:ext uri="{FF2B5EF4-FFF2-40B4-BE49-F238E27FC236}">
                <a16:creationId xmlns:a16="http://schemas.microsoft.com/office/drawing/2014/main" id="{2B425DBB-CBFA-4133-A169-09A2B9AA5BD9}"/>
              </a:ext>
            </a:extLst>
          </p:cNvPr>
          <p:cNvSpPr>
            <a:spLocks noChangeAspect="1" noChangeArrowheads="1"/>
          </p:cNvSpPr>
          <p:nvPr/>
        </p:nvSpPr>
        <p:spPr bwMode="auto">
          <a:xfrm>
            <a:off x="7026275"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0736" name="AutoShape 15">
            <a:extLst>
              <a:ext uri="{FF2B5EF4-FFF2-40B4-BE49-F238E27FC236}">
                <a16:creationId xmlns:a16="http://schemas.microsoft.com/office/drawing/2014/main" id="{A5B40088-6081-4407-BAFF-5DA733DBAC56}"/>
              </a:ext>
            </a:extLst>
          </p:cNvPr>
          <p:cNvCxnSpPr>
            <a:cxnSpLocks noChangeShapeType="1"/>
            <a:stCxn id="30735" idx="0"/>
            <a:endCxn id="30727" idx="4"/>
          </p:cNvCxnSpPr>
          <p:nvPr/>
        </p:nvCxnSpPr>
        <p:spPr bwMode="auto">
          <a:xfrm flipV="1">
            <a:off x="7208838" y="5410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Oval 16">
            <a:extLst>
              <a:ext uri="{FF2B5EF4-FFF2-40B4-BE49-F238E27FC236}">
                <a16:creationId xmlns:a16="http://schemas.microsoft.com/office/drawing/2014/main" id="{EC0A03DB-A0D9-4633-A925-ED47A543BA00}"/>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sp>
        <p:nvSpPr>
          <p:cNvPr id="30738" name="Oval 17">
            <a:extLst>
              <a:ext uri="{FF2B5EF4-FFF2-40B4-BE49-F238E27FC236}">
                <a16:creationId xmlns:a16="http://schemas.microsoft.com/office/drawing/2014/main" id="{DC01E734-F6E3-4337-920D-B80931D57011}"/>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0739" name="AutoShape 18">
            <a:extLst>
              <a:ext uri="{FF2B5EF4-FFF2-40B4-BE49-F238E27FC236}">
                <a16:creationId xmlns:a16="http://schemas.microsoft.com/office/drawing/2014/main" id="{303C1345-3849-4FA3-A20A-2F99C81BDBAE}"/>
              </a:ext>
            </a:extLst>
          </p:cNvPr>
          <p:cNvCxnSpPr>
            <a:cxnSpLocks noChangeShapeType="1"/>
            <a:stCxn id="30737" idx="2"/>
            <a:endCxn id="3073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0" name="Oval 19">
            <a:extLst>
              <a:ext uri="{FF2B5EF4-FFF2-40B4-BE49-F238E27FC236}">
                <a16:creationId xmlns:a16="http://schemas.microsoft.com/office/drawing/2014/main" id="{651BBB65-199D-4867-9246-5DB6091DEB65}"/>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0741" name="Oval 20">
            <a:extLst>
              <a:ext uri="{FF2B5EF4-FFF2-40B4-BE49-F238E27FC236}">
                <a16:creationId xmlns:a16="http://schemas.microsoft.com/office/drawing/2014/main" id="{EFFB96D9-B97C-4DCA-A771-F795EB3D99E8}"/>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0742" name="AutoShape 21">
            <a:extLst>
              <a:ext uri="{FF2B5EF4-FFF2-40B4-BE49-F238E27FC236}">
                <a16:creationId xmlns:a16="http://schemas.microsoft.com/office/drawing/2014/main" id="{04320678-E30E-4B9B-8635-90A0C4E4368F}"/>
              </a:ext>
            </a:extLst>
          </p:cNvPr>
          <p:cNvCxnSpPr>
            <a:cxnSpLocks noChangeShapeType="1"/>
            <a:stCxn id="30740" idx="0"/>
            <a:endCxn id="3074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3" name="AutoShape 22">
            <a:extLst>
              <a:ext uri="{FF2B5EF4-FFF2-40B4-BE49-F238E27FC236}">
                <a16:creationId xmlns:a16="http://schemas.microsoft.com/office/drawing/2014/main" id="{80FFEFB7-5C7B-4643-B964-7FBDA83212BE}"/>
              </a:ext>
            </a:extLst>
          </p:cNvPr>
          <p:cNvCxnSpPr>
            <a:cxnSpLocks noChangeShapeType="1"/>
            <a:stCxn id="30750" idx="2"/>
            <a:endCxn id="3074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4" name="Oval 23">
            <a:extLst>
              <a:ext uri="{FF2B5EF4-FFF2-40B4-BE49-F238E27FC236}">
                <a16:creationId xmlns:a16="http://schemas.microsoft.com/office/drawing/2014/main" id="{C03ADAB9-1D01-4FBB-8CA8-23CECB79FF8D}"/>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0745" name="Oval 24">
            <a:extLst>
              <a:ext uri="{FF2B5EF4-FFF2-40B4-BE49-F238E27FC236}">
                <a16:creationId xmlns:a16="http://schemas.microsoft.com/office/drawing/2014/main" id="{F69E2CE6-78CD-4677-94B6-558A7CC0927A}"/>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0746" name="AutoShape 25">
            <a:extLst>
              <a:ext uri="{FF2B5EF4-FFF2-40B4-BE49-F238E27FC236}">
                <a16:creationId xmlns:a16="http://schemas.microsoft.com/office/drawing/2014/main" id="{C8E50A60-CA8C-4819-BFAF-708D7DDEB1A1}"/>
              </a:ext>
            </a:extLst>
          </p:cNvPr>
          <p:cNvCxnSpPr>
            <a:cxnSpLocks noChangeShapeType="1"/>
            <a:stCxn id="30744" idx="0"/>
            <a:endCxn id="3074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Oval 26">
            <a:extLst>
              <a:ext uri="{FF2B5EF4-FFF2-40B4-BE49-F238E27FC236}">
                <a16:creationId xmlns:a16="http://schemas.microsoft.com/office/drawing/2014/main" id="{FC2E471A-48F8-4CA7-B984-254CD8C3BA93}"/>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0748" name="AutoShape 27">
            <a:extLst>
              <a:ext uri="{FF2B5EF4-FFF2-40B4-BE49-F238E27FC236}">
                <a16:creationId xmlns:a16="http://schemas.microsoft.com/office/drawing/2014/main" id="{CAF3569D-C85B-4F58-9CD8-C86CF77D6D70}"/>
              </a:ext>
            </a:extLst>
          </p:cNvPr>
          <p:cNvCxnSpPr>
            <a:cxnSpLocks noChangeShapeType="1"/>
            <a:stCxn id="30747" idx="0"/>
            <a:endCxn id="3075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9" name="AutoShape 28">
            <a:extLst>
              <a:ext uri="{FF2B5EF4-FFF2-40B4-BE49-F238E27FC236}">
                <a16:creationId xmlns:a16="http://schemas.microsoft.com/office/drawing/2014/main" id="{4D067321-E44A-452F-8B9D-7A9AEAB9260D}"/>
              </a:ext>
            </a:extLst>
          </p:cNvPr>
          <p:cNvCxnSpPr>
            <a:cxnSpLocks noChangeShapeType="1"/>
            <a:stCxn id="30745" idx="7"/>
            <a:endCxn id="3075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0" name="Oval 29">
            <a:extLst>
              <a:ext uri="{FF2B5EF4-FFF2-40B4-BE49-F238E27FC236}">
                <a16:creationId xmlns:a16="http://schemas.microsoft.com/office/drawing/2014/main" id="{6CAC24BA-AF8C-43EB-96C9-46D7891350D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0751" name="AutoShape 30">
            <a:extLst>
              <a:ext uri="{FF2B5EF4-FFF2-40B4-BE49-F238E27FC236}">
                <a16:creationId xmlns:a16="http://schemas.microsoft.com/office/drawing/2014/main" id="{AD5840A8-28C2-45F9-A87E-1F31892A4DBB}"/>
              </a:ext>
            </a:extLst>
          </p:cNvPr>
          <p:cNvCxnSpPr>
            <a:cxnSpLocks noChangeShapeType="1"/>
            <a:stCxn id="30750" idx="6"/>
            <a:endCxn id="3073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2" name="Rectangle 31">
            <a:extLst>
              <a:ext uri="{FF2B5EF4-FFF2-40B4-BE49-F238E27FC236}">
                <a16:creationId xmlns:a16="http://schemas.microsoft.com/office/drawing/2014/main" id="{D6DBB2D5-E9E8-4B17-A82C-71C9AAB4A3F4}"/>
              </a:ext>
            </a:extLst>
          </p:cNvPr>
          <p:cNvSpPr>
            <a:spLocks noChangeArrowheads="1"/>
          </p:cNvSpPr>
          <p:nvPr/>
        </p:nvSpPr>
        <p:spPr bwMode="auto">
          <a:xfrm>
            <a:off x="6196013" y="3176588"/>
            <a:ext cx="4651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0753" name="Line 32">
            <a:extLst>
              <a:ext uri="{FF2B5EF4-FFF2-40B4-BE49-F238E27FC236}">
                <a16:creationId xmlns:a16="http://schemas.microsoft.com/office/drawing/2014/main" id="{CE03C56E-05A8-4104-92E9-60FDD04A23F7}"/>
              </a:ext>
            </a:extLst>
          </p:cNvPr>
          <p:cNvSpPr>
            <a:spLocks noChangeShapeType="1"/>
          </p:cNvSpPr>
          <p:nvPr/>
        </p:nvSpPr>
        <p:spPr bwMode="auto">
          <a:xfrm>
            <a:off x="6424613" y="3543300"/>
            <a:ext cx="0" cy="420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grpSp>
        <p:nvGrpSpPr>
          <p:cNvPr id="181281" name="Group 33">
            <a:extLst>
              <a:ext uri="{FF2B5EF4-FFF2-40B4-BE49-F238E27FC236}">
                <a16:creationId xmlns:a16="http://schemas.microsoft.com/office/drawing/2014/main" id="{8297C65E-ED4B-4C2A-8055-7E24B645197A}"/>
              </a:ext>
            </a:extLst>
          </p:cNvPr>
          <p:cNvGrpSpPr>
            <a:grpSpLocks/>
          </p:cNvGrpSpPr>
          <p:nvPr/>
        </p:nvGrpSpPr>
        <p:grpSpPr bwMode="auto">
          <a:xfrm>
            <a:off x="5232400" y="4822825"/>
            <a:ext cx="2332038" cy="1519238"/>
            <a:chOff x="3296" y="3038"/>
            <a:chExt cx="1469" cy="957"/>
          </a:xfrm>
        </p:grpSpPr>
        <p:sp>
          <p:nvSpPr>
            <p:cNvPr id="30755" name="Freeform 34">
              <a:extLst>
                <a:ext uri="{FF2B5EF4-FFF2-40B4-BE49-F238E27FC236}">
                  <a16:creationId xmlns:a16="http://schemas.microsoft.com/office/drawing/2014/main" id="{1B8CF763-D577-4A0E-B2A6-9E6D17D210E1}"/>
                </a:ext>
              </a:extLst>
            </p:cNvPr>
            <p:cNvSpPr>
              <a:spLocks/>
            </p:cNvSpPr>
            <p:nvPr/>
          </p:nvSpPr>
          <p:spPr bwMode="auto">
            <a:xfrm>
              <a:off x="3296" y="3038"/>
              <a:ext cx="477" cy="957"/>
            </a:xfrm>
            <a:custGeom>
              <a:avLst/>
              <a:gdLst>
                <a:gd name="T0" fmla="*/ 50 w 477"/>
                <a:gd name="T1" fmla="*/ 28 h 957"/>
                <a:gd name="T2" fmla="*/ 307 w 477"/>
                <a:gd name="T3" fmla="*/ 28 h 957"/>
                <a:gd name="T4" fmla="*/ 360 w 477"/>
                <a:gd name="T5" fmla="*/ 51 h 957"/>
                <a:gd name="T6" fmla="*/ 407 w 477"/>
                <a:gd name="T7" fmla="*/ 116 h 957"/>
                <a:gd name="T8" fmla="*/ 424 w 477"/>
                <a:gd name="T9" fmla="*/ 215 h 957"/>
                <a:gd name="T10" fmla="*/ 442 w 477"/>
                <a:gd name="T11" fmla="*/ 408 h 957"/>
                <a:gd name="T12" fmla="*/ 477 w 477"/>
                <a:gd name="T13" fmla="*/ 554 h 957"/>
                <a:gd name="T14" fmla="*/ 471 w 477"/>
                <a:gd name="T15" fmla="*/ 653 h 957"/>
                <a:gd name="T16" fmla="*/ 447 w 477"/>
                <a:gd name="T17" fmla="*/ 700 h 957"/>
                <a:gd name="T18" fmla="*/ 418 w 477"/>
                <a:gd name="T19" fmla="*/ 776 h 957"/>
                <a:gd name="T20" fmla="*/ 395 w 477"/>
                <a:gd name="T21" fmla="*/ 811 h 957"/>
                <a:gd name="T22" fmla="*/ 366 w 477"/>
                <a:gd name="T23" fmla="*/ 863 h 957"/>
                <a:gd name="T24" fmla="*/ 354 w 477"/>
                <a:gd name="T25" fmla="*/ 887 h 957"/>
                <a:gd name="T26" fmla="*/ 313 w 477"/>
                <a:gd name="T27" fmla="*/ 910 h 957"/>
                <a:gd name="T28" fmla="*/ 226 w 477"/>
                <a:gd name="T29" fmla="*/ 957 h 957"/>
                <a:gd name="T30" fmla="*/ 132 w 477"/>
                <a:gd name="T31" fmla="*/ 892 h 957"/>
                <a:gd name="T32" fmla="*/ 115 w 477"/>
                <a:gd name="T33" fmla="*/ 851 h 957"/>
                <a:gd name="T34" fmla="*/ 85 w 477"/>
                <a:gd name="T35" fmla="*/ 811 h 957"/>
                <a:gd name="T36" fmla="*/ 4 w 477"/>
                <a:gd name="T37" fmla="*/ 384 h 957"/>
                <a:gd name="T38" fmla="*/ 27 w 477"/>
                <a:gd name="T39" fmla="*/ 145 h 957"/>
                <a:gd name="T40" fmla="*/ 33 w 477"/>
                <a:gd name="T41" fmla="*/ 81 h 957"/>
                <a:gd name="T42" fmla="*/ 50 w 477"/>
                <a:gd name="T43" fmla="*/ 28 h 9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957">
                  <a:moveTo>
                    <a:pt x="50" y="28"/>
                  </a:moveTo>
                  <a:cubicBezTo>
                    <a:pt x="131" y="0"/>
                    <a:pt x="228" y="23"/>
                    <a:pt x="307" y="28"/>
                  </a:cubicBezTo>
                  <a:cubicBezTo>
                    <a:pt x="326" y="34"/>
                    <a:pt x="340" y="45"/>
                    <a:pt x="360" y="51"/>
                  </a:cubicBezTo>
                  <a:cubicBezTo>
                    <a:pt x="385" y="69"/>
                    <a:pt x="390" y="91"/>
                    <a:pt x="407" y="116"/>
                  </a:cubicBezTo>
                  <a:cubicBezTo>
                    <a:pt x="416" y="148"/>
                    <a:pt x="424" y="215"/>
                    <a:pt x="424" y="215"/>
                  </a:cubicBezTo>
                  <a:cubicBezTo>
                    <a:pt x="427" y="277"/>
                    <a:pt x="426" y="345"/>
                    <a:pt x="442" y="408"/>
                  </a:cubicBezTo>
                  <a:cubicBezTo>
                    <a:pt x="453" y="456"/>
                    <a:pt x="468" y="504"/>
                    <a:pt x="477" y="554"/>
                  </a:cubicBezTo>
                  <a:cubicBezTo>
                    <a:pt x="475" y="587"/>
                    <a:pt x="477" y="620"/>
                    <a:pt x="471" y="653"/>
                  </a:cubicBezTo>
                  <a:cubicBezTo>
                    <a:pt x="467" y="670"/>
                    <a:pt x="447" y="700"/>
                    <a:pt x="447" y="700"/>
                  </a:cubicBezTo>
                  <a:cubicBezTo>
                    <a:pt x="442" y="720"/>
                    <a:pt x="429" y="759"/>
                    <a:pt x="418" y="776"/>
                  </a:cubicBezTo>
                  <a:cubicBezTo>
                    <a:pt x="410" y="787"/>
                    <a:pt x="399" y="797"/>
                    <a:pt x="395" y="811"/>
                  </a:cubicBezTo>
                  <a:cubicBezTo>
                    <a:pt x="369" y="885"/>
                    <a:pt x="398" y="816"/>
                    <a:pt x="366" y="863"/>
                  </a:cubicBezTo>
                  <a:cubicBezTo>
                    <a:pt x="360" y="870"/>
                    <a:pt x="360" y="880"/>
                    <a:pt x="354" y="887"/>
                  </a:cubicBezTo>
                  <a:cubicBezTo>
                    <a:pt x="342" y="898"/>
                    <a:pt x="324" y="899"/>
                    <a:pt x="313" y="910"/>
                  </a:cubicBezTo>
                  <a:cubicBezTo>
                    <a:pt x="284" y="933"/>
                    <a:pt x="262" y="947"/>
                    <a:pt x="226" y="957"/>
                  </a:cubicBezTo>
                  <a:cubicBezTo>
                    <a:pt x="167" y="942"/>
                    <a:pt x="189" y="906"/>
                    <a:pt x="132" y="892"/>
                  </a:cubicBezTo>
                  <a:cubicBezTo>
                    <a:pt x="127" y="879"/>
                    <a:pt x="121" y="861"/>
                    <a:pt x="115" y="851"/>
                  </a:cubicBezTo>
                  <a:cubicBezTo>
                    <a:pt x="106" y="836"/>
                    <a:pt x="85" y="811"/>
                    <a:pt x="85" y="811"/>
                  </a:cubicBezTo>
                  <a:cubicBezTo>
                    <a:pt x="64" y="667"/>
                    <a:pt x="24" y="527"/>
                    <a:pt x="4" y="384"/>
                  </a:cubicBezTo>
                  <a:cubicBezTo>
                    <a:pt x="8" y="259"/>
                    <a:pt x="0" y="235"/>
                    <a:pt x="27" y="145"/>
                  </a:cubicBezTo>
                  <a:cubicBezTo>
                    <a:pt x="29" y="123"/>
                    <a:pt x="29" y="102"/>
                    <a:pt x="33" y="81"/>
                  </a:cubicBezTo>
                  <a:cubicBezTo>
                    <a:pt x="36" y="58"/>
                    <a:pt x="50" y="51"/>
                    <a:pt x="50" y="28"/>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56" name="Freeform 35">
              <a:extLst>
                <a:ext uri="{FF2B5EF4-FFF2-40B4-BE49-F238E27FC236}">
                  <a16:creationId xmlns:a16="http://schemas.microsoft.com/office/drawing/2014/main" id="{FCE3E7B9-F6F0-4DA7-811E-828F558558BB}"/>
                </a:ext>
              </a:extLst>
            </p:cNvPr>
            <p:cNvSpPr>
              <a:spLocks/>
            </p:cNvSpPr>
            <p:nvPr/>
          </p:nvSpPr>
          <p:spPr bwMode="auto">
            <a:xfrm>
              <a:off x="3865" y="3065"/>
              <a:ext cx="353" cy="491"/>
            </a:xfrm>
            <a:custGeom>
              <a:avLst/>
              <a:gdLst>
                <a:gd name="T0" fmla="*/ 12 w 353"/>
                <a:gd name="T1" fmla="*/ 53 h 491"/>
                <a:gd name="T2" fmla="*/ 158 w 353"/>
                <a:gd name="T3" fmla="*/ 18 h 491"/>
                <a:gd name="T4" fmla="*/ 316 w 353"/>
                <a:gd name="T5" fmla="*/ 53 h 491"/>
                <a:gd name="T6" fmla="*/ 345 w 353"/>
                <a:gd name="T7" fmla="*/ 152 h 491"/>
                <a:gd name="T8" fmla="*/ 351 w 353"/>
                <a:gd name="T9" fmla="*/ 217 h 491"/>
                <a:gd name="T10" fmla="*/ 345 w 353"/>
                <a:gd name="T11" fmla="*/ 409 h 491"/>
                <a:gd name="T12" fmla="*/ 205 w 353"/>
                <a:gd name="T13" fmla="*/ 491 h 491"/>
                <a:gd name="T14" fmla="*/ 106 w 353"/>
                <a:gd name="T15" fmla="*/ 474 h 491"/>
                <a:gd name="T16" fmla="*/ 59 w 353"/>
                <a:gd name="T17" fmla="*/ 439 h 491"/>
                <a:gd name="T18" fmla="*/ 30 w 353"/>
                <a:gd name="T19" fmla="*/ 368 h 491"/>
                <a:gd name="T20" fmla="*/ 12 w 353"/>
                <a:gd name="T21" fmla="*/ 316 h 491"/>
                <a:gd name="T22" fmla="*/ 12 w 353"/>
                <a:gd name="T23" fmla="*/ 53 h 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3" h="491">
                  <a:moveTo>
                    <a:pt x="12" y="53"/>
                  </a:moveTo>
                  <a:cubicBezTo>
                    <a:pt x="40" y="12"/>
                    <a:pt x="117" y="20"/>
                    <a:pt x="158" y="18"/>
                  </a:cubicBezTo>
                  <a:cubicBezTo>
                    <a:pt x="224" y="21"/>
                    <a:pt x="278" y="0"/>
                    <a:pt x="316" y="53"/>
                  </a:cubicBezTo>
                  <a:cubicBezTo>
                    <a:pt x="326" y="85"/>
                    <a:pt x="336" y="118"/>
                    <a:pt x="345" y="152"/>
                  </a:cubicBezTo>
                  <a:cubicBezTo>
                    <a:pt x="347" y="173"/>
                    <a:pt x="351" y="195"/>
                    <a:pt x="351" y="217"/>
                  </a:cubicBezTo>
                  <a:cubicBezTo>
                    <a:pt x="351" y="281"/>
                    <a:pt x="353" y="345"/>
                    <a:pt x="345" y="409"/>
                  </a:cubicBezTo>
                  <a:cubicBezTo>
                    <a:pt x="337" y="467"/>
                    <a:pt x="247" y="485"/>
                    <a:pt x="205" y="491"/>
                  </a:cubicBezTo>
                  <a:cubicBezTo>
                    <a:pt x="161" y="486"/>
                    <a:pt x="142" y="484"/>
                    <a:pt x="106" y="474"/>
                  </a:cubicBezTo>
                  <a:cubicBezTo>
                    <a:pt x="97" y="448"/>
                    <a:pt x="83" y="445"/>
                    <a:pt x="59" y="439"/>
                  </a:cubicBezTo>
                  <a:cubicBezTo>
                    <a:pt x="49" y="415"/>
                    <a:pt x="39" y="391"/>
                    <a:pt x="30" y="368"/>
                  </a:cubicBezTo>
                  <a:cubicBezTo>
                    <a:pt x="23" y="350"/>
                    <a:pt x="12" y="316"/>
                    <a:pt x="12" y="316"/>
                  </a:cubicBezTo>
                  <a:cubicBezTo>
                    <a:pt x="0" y="227"/>
                    <a:pt x="26" y="138"/>
                    <a:pt x="12" y="53"/>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57" name="Freeform 36">
              <a:extLst>
                <a:ext uri="{FF2B5EF4-FFF2-40B4-BE49-F238E27FC236}">
                  <a16:creationId xmlns:a16="http://schemas.microsoft.com/office/drawing/2014/main" id="{665C596A-75B6-498C-A09B-561AFC361B51}"/>
                </a:ext>
              </a:extLst>
            </p:cNvPr>
            <p:cNvSpPr>
              <a:spLocks/>
            </p:cNvSpPr>
            <p:nvPr/>
          </p:nvSpPr>
          <p:spPr bwMode="auto">
            <a:xfrm>
              <a:off x="4338" y="3043"/>
              <a:ext cx="427" cy="908"/>
            </a:xfrm>
            <a:custGeom>
              <a:avLst/>
              <a:gdLst>
                <a:gd name="T0" fmla="*/ 6 w 427"/>
                <a:gd name="T1" fmla="*/ 105 h 908"/>
                <a:gd name="T2" fmla="*/ 30 w 427"/>
                <a:gd name="T3" fmla="*/ 81 h 908"/>
                <a:gd name="T4" fmla="*/ 76 w 427"/>
                <a:gd name="T5" fmla="*/ 46 h 908"/>
                <a:gd name="T6" fmla="*/ 164 w 427"/>
                <a:gd name="T7" fmla="*/ 29 h 908"/>
                <a:gd name="T8" fmla="*/ 240 w 427"/>
                <a:gd name="T9" fmla="*/ 5 h 908"/>
                <a:gd name="T10" fmla="*/ 327 w 427"/>
                <a:gd name="T11" fmla="*/ 11 h 908"/>
                <a:gd name="T12" fmla="*/ 374 w 427"/>
                <a:gd name="T13" fmla="*/ 87 h 908"/>
                <a:gd name="T14" fmla="*/ 397 w 427"/>
                <a:gd name="T15" fmla="*/ 151 h 908"/>
                <a:gd name="T16" fmla="*/ 427 w 427"/>
                <a:gd name="T17" fmla="*/ 327 h 908"/>
                <a:gd name="T18" fmla="*/ 403 w 427"/>
                <a:gd name="T19" fmla="*/ 718 h 908"/>
                <a:gd name="T20" fmla="*/ 380 w 427"/>
                <a:gd name="T21" fmla="*/ 817 h 908"/>
                <a:gd name="T22" fmla="*/ 234 w 427"/>
                <a:gd name="T23" fmla="*/ 893 h 908"/>
                <a:gd name="T24" fmla="*/ 30 w 427"/>
                <a:gd name="T25" fmla="*/ 852 h 908"/>
                <a:gd name="T26" fmla="*/ 0 w 427"/>
                <a:gd name="T27" fmla="*/ 770 h 908"/>
                <a:gd name="T28" fmla="*/ 18 w 427"/>
                <a:gd name="T29" fmla="*/ 438 h 908"/>
                <a:gd name="T30" fmla="*/ 0 w 427"/>
                <a:gd name="T31" fmla="*/ 134 h 908"/>
                <a:gd name="T32" fmla="*/ 6 w 427"/>
                <a:gd name="T33" fmla="*/ 105 h 9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7" h="908">
                  <a:moveTo>
                    <a:pt x="6" y="105"/>
                  </a:moveTo>
                  <a:cubicBezTo>
                    <a:pt x="17" y="69"/>
                    <a:pt x="2" y="100"/>
                    <a:pt x="30" y="81"/>
                  </a:cubicBezTo>
                  <a:cubicBezTo>
                    <a:pt x="67" y="54"/>
                    <a:pt x="36" y="61"/>
                    <a:pt x="76" y="46"/>
                  </a:cubicBezTo>
                  <a:cubicBezTo>
                    <a:pt x="104" y="35"/>
                    <a:pt x="135" y="38"/>
                    <a:pt x="164" y="29"/>
                  </a:cubicBezTo>
                  <a:cubicBezTo>
                    <a:pt x="191" y="19"/>
                    <a:pt x="211" y="10"/>
                    <a:pt x="240" y="5"/>
                  </a:cubicBezTo>
                  <a:cubicBezTo>
                    <a:pt x="269" y="7"/>
                    <a:pt x="299" y="0"/>
                    <a:pt x="327" y="11"/>
                  </a:cubicBezTo>
                  <a:cubicBezTo>
                    <a:pt x="342" y="16"/>
                    <a:pt x="364" y="73"/>
                    <a:pt x="374" y="87"/>
                  </a:cubicBezTo>
                  <a:cubicBezTo>
                    <a:pt x="380" y="110"/>
                    <a:pt x="386" y="129"/>
                    <a:pt x="397" y="151"/>
                  </a:cubicBezTo>
                  <a:cubicBezTo>
                    <a:pt x="407" y="210"/>
                    <a:pt x="415" y="268"/>
                    <a:pt x="427" y="327"/>
                  </a:cubicBezTo>
                  <a:cubicBezTo>
                    <a:pt x="423" y="463"/>
                    <a:pt x="422" y="586"/>
                    <a:pt x="403" y="718"/>
                  </a:cubicBezTo>
                  <a:cubicBezTo>
                    <a:pt x="399" y="741"/>
                    <a:pt x="401" y="795"/>
                    <a:pt x="380" y="817"/>
                  </a:cubicBezTo>
                  <a:cubicBezTo>
                    <a:pt x="357" y="838"/>
                    <a:pt x="264" y="882"/>
                    <a:pt x="234" y="893"/>
                  </a:cubicBezTo>
                  <a:cubicBezTo>
                    <a:pt x="79" y="886"/>
                    <a:pt x="110" y="908"/>
                    <a:pt x="30" y="852"/>
                  </a:cubicBezTo>
                  <a:cubicBezTo>
                    <a:pt x="16" y="825"/>
                    <a:pt x="9" y="798"/>
                    <a:pt x="0" y="770"/>
                  </a:cubicBezTo>
                  <a:cubicBezTo>
                    <a:pt x="3" y="634"/>
                    <a:pt x="7" y="557"/>
                    <a:pt x="18" y="438"/>
                  </a:cubicBezTo>
                  <a:cubicBezTo>
                    <a:pt x="20" y="370"/>
                    <a:pt x="51" y="206"/>
                    <a:pt x="0" y="134"/>
                  </a:cubicBezTo>
                  <a:cubicBezTo>
                    <a:pt x="6" y="97"/>
                    <a:pt x="6" y="87"/>
                    <a:pt x="6" y="105"/>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grpSp>
      <p:sp>
        <p:nvSpPr>
          <p:cNvPr id="38" name="Title 1">
            <a:extLst>
              <a:ext uri="{FF2B5EF4-FFF2-40B4-BE49-F238E27FC236}">
                <a16:creationId xmlns:a16="http://schemas.microsoft.com/office/drawing/2014/main" id="{AE57F0E1-FCD6-46DD-B875-7BA75252DA2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39" name="Picture 2" descr="E:\NIET\Project\xLogo11.png.pagespeed.ic.pydHLuCQEZ.png">
            <a:extLst>
              <a:ext uri="{FF2B5EF4-FFF2-40B4-BE49-F238E27FC236}">
                <a16:creationId xmlns:a16="http://schemas.microsoft.com/office/drawing/2014/main" id="{255C2150-FB47-483E-9086-6E957258ED11}"/>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83F16474-A146-4FDE-83EB-77C4E816CA94}"/>
              </a:ext>
            </a:extLst>
          </p:cNvPr>
          <p:cNvSpPr>
            <a:spLocks noGrp="1"/>
          </p:cNvSpPr>
          <p:nvPr>
            <p:ph type="dt" sz="half" idx="10"/>
          </p:nvPr>
        </p:nvSpPr>
        <p:spPr/>
        <p:txBody>
          <a:bodyPr/>
          <a:lstStyle/>
          <a:p>
            <a:fld id="{B76BF3D7-DB7F-4411-80BF-216E78C425C8}" type="datetime1">
              <a:rPr lang="en-US" smtClean="0"/>
              <a:t>10-Nov-24</a:t>
            </a:fld>
            <a:endParaRPr lang="en-US"/>
          </a:p>
        </p:txBody>
      </p:sp>
      <p:sp>
        <p:nvSpPr>
          <p:cNvPr id="5" name="Footer Placeholder 4">
            <a:extLst>
              <a:ext uri="{FF2B5EF4-FFF2-40B4-BE49-F238E27FC236}">
                <a16:creationId xmlns:a16="http://schemas.microsoft.com/office/drawing/2014/main" id="{8BC6E195-4269-42F5-B735-C8BDDB9F32E2}"/>
              </a:ext>
            </a:extLst>
          </p:cNvPr>
          <p:cNvSpPr>
            <a:spLocks noGrp="1"/>
          </p:cNvSpPr>
          <p:nvPr>
            <p:ph type="ftr" sz="quarter" idx="11"/>
          </p:nvPr>
        </p:nvSpPr>
        <p:spPr>
          <a:xfrm>
            <a:off x="3124200" y="6483131"/>
            <a:ext cx="3902075" cy="365125"/>
          </a:xfrm>
        </p:spPr>
        <p:txBody>
          <a:bodyPr/>
          <a:lstStyle/>
          <a:p>
            <a:r>
              <a:rPr lang="it-IT"/>
              <a:t>Manali Gupta               DAA                Unit II</a:t>
            </a:r>
            <a:endParaRPr lang="en-US" dirty="0"/>
          </a:p>
        </p:txBody>
      </p:sp>
      <p:sp>
        <p:nvSpPr>
          <p:cNvPr id="6" name="Slide Number Placeholder 5">
            <a:extLst>
              <a:ext uri="{FF2B5EF4-FFF2-40B4-BE49-F238E27FC236}">
                <a16:creationId xmlns:a16="http://schemas.microsoft.com/office/drawing/2014/main" id="{901DBC6B-416F-4333-AD75-727EF242F30C}"/>
              </a:ext>
            </a:extLst>
          </p:cNvPr>
          <p:cNvSpPr>
            <a:spLocks noGrp="1"/>
          </p:cNvSpPr>
          <p:nvPr>
            <p:ph type="sldNum" sz="quarter" idx="12"/>
          </p:nvPr>
        </p:nvSpPr>
        <p:spPr/>
        <p:txBody>
          <a:bodyPr/>
          <a:lstStyle/>
          <a:p>
            <a:fld id="{B6F15528-21DE-4FAA-801E-634DDDAF4B2B}" type="slidenum">
              <a:rPr lang="en-US" smtClean="0"/>
              <a:pPr/>
              <a:t>121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EEB469F2-E4FA-4F37-AB90-45AAC1040F8C}"/>
              </a:ext>
            </a:extLst>
          </p:cNvPr>
          <p:cNvSpPr>
            <a:spLocks noGrp="1"/>
          </p:cNvSpPr>
          <p:nvPr>
            <p:ph type="sldNum" sz="quarter" idx="10"/>
          </p:nvPr>
        </p:nvSpPr>
        <p:spPr>
          <a:xfrm>
            <a:off x="8235156" y="6356349"/>
            <a:ext cx="4460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6AB580F6-B0C6-43F3-B18C-8B6448766FC9}" type="slidenum">
              <a:rPr lang="en-US" altLang="en-US" sz="800"/>
              <a:pPr/>
              <a:t>122</a:t>
            </a:fld>
            <a:endParaRPr lang="en-US" altLang="en-US" sz="1400"/>
          </a:p>
        </p:txBody>
      </p:sp>
      <p:sp>
        <p:nvSpPr>
          <p:cNvPr id="32772" name="Rectangle 3">
            <a:extLst>
              <a:ext uri="{FF2B5EF4-FFF2-40B4-BE49-F238E27FC236}">
                <a16:creationId xmlns:a16="http://schemas.microsoft.com/office/drawing/2014/main" id="{280ACCCA-490C-4824-A785-F88EAE384B14}"/>
              </a:ext>
            </a:extLst>
          </p:cNvPr>
          <p:cNvSpPr>
            <a:spLocks noGrp="1" noChangeArrowheads="1"/>
          </p:cNvSpPr>
          <p:nvPr>
            <p:ph type="body" idx="1"/>
          </p:nvPr>
        </p:nvSpPr>
        <p:spPr>
          <a:xfrm>
            <a:off x="457200" y="1600200"/>
            <a:ext cx="8229600" cy="4525963"/>
          </a:xfrm>
        </p:spPr>
        <p:txBody>
          <a:bodyPr/>
          <a:lstStyle/>
          <a:p>
            <a:pPr marL="457200" lvl="1" indent="0">
              <a:buNone/>
            </a:pPr>
            <a:r>
              <a:rPr lang="en-US" altLang="en-US" dirty="0"/>
              <a:t>Delete min; meld its children into root list; update min.</a:t>
            </a:r>
          </a:p>
          <a:p>
            <a:pPr marL="457200" lvl="1" indent="0">
              <a:buNone/>
            </a:pPr>
            <a:endParaRPr kumimoji="0" lang="en-US" altLang="en-US" dirty="0">
              <a:solidFill>
                <a:schemeClr val="tx2"/>
              </a:solidFill>
            </a:endParaRPr>
          </a:p>
        </p:txBody>
      </p:sp>
      <p:sp>
        <p:nvSpPr>
          <p:cNvPr id="32773" name="Oval 4">
            <a:extLst>
              <a:ext uri="{FF2B5EF4-FFF2-40B4-BE49-F238E27FC236}">
                <a16:creationId xmlns:a16="http://schemas.microsoft.com/office/drawing/2014/main" id="{2001D04A-68BF-490A-868F-AE01E4C7F5A2}"/>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2774" name="AutoShape 5">
            <a:extLst>
              <a:ext uri="{FF2B5EF4-FFF2-40B4-BE49-F238E27FC236}">
                <a16:creationId xmlns:a16="http://schemas.microsoft.com/office/drawing/2014/main" id="{4C3E2E8D-170F-4DF6-B4C9-73E9EFEB9DEB}"/>
              </a:ext>
            </a:extLst>
          </p:cNvPr>
          <p:cNvCxnSpPr>
            <a:cxnSpLocks noChangeShapeType="1"/>
            <a:stCxn id="32773" idx="0"/>
            <a:endCxn id="32780"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5" name="Oval 6">
            <a:extLst>
              <a:ext uri="{FF2B5EF4-FFF2-40B4-BE49-F238E27FC236}">
                <a16:creationId xmlns:a16="http://schemas.microsoft.com/office/drawing/2014/main" id="{B1723880-AD69-4C19-9600-A3C56A20FC48}"/>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2776" name="Oval 7">
            <a:extLst>
              <a:ext uri="{FF2B5EF4-FFF2-40B4-BE49-F238E27FC236}">
                <a16:creationId xmlns:a16="http://schemas.microsoft.com/office/drawing/2014/main" id="{18CD89D5-8017-4EC3-840F-635B1FD1036E}"/>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2777" name="AutoShape 8">
            <a:extLst>
              <a:ext uri="{FF2B5EF4-FFF2-40B4-BE49-F238E27FC236}">
                <a16:creationId xmlns:a16="http://schemas.microsoft.com/office/drawing/2014/main" id="{CD4CF0DA-C129-485F-9AA6-5D03B77A56D3}"/>
              </a:ext>
            </a:extLst>
          </p:cNvPr>
          <p:cNvCxnSpPr>
            <a:cxnSpLocks noChangeShapeType="1"/>
            <a:stCxn id="32780" idx="2"/>
            <a:endCxn id="32776"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8" name="Oval 9">
            <a:extLst>
              <a:ext uri="{FF2B5EF4-FFF2-40B4-BE49-F238E27FC236}">
                <a16:creationId xmlns:a16="http://schemas.microsoft.com/office/drawing/2014/main" id="{B5BC2CEF-4688-4FAC-B86E-B39EC7F342FC}"/>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2779" name="AutoShape 10">
            <a:extLst>
              <a:ext uri="{FF2B5EF4-FFF2-40B4-BE49-F238E27FC236}">
                <a16:creationId xmlns:a16="http://schemas.microsoft.com/office/drawing/2014/main" id="{2CD0DF54-0DA5-4CB1-A5CB-00E4D296671D}"/>
              </a:ext>
            </a:extLst>
          </p:cNvPr>
          <p:cNvCxnSpPr>
            <a:cxnSpLocks noChangeShapeType="1"/>
            <a:stCxn id="32776" idx="2"/>
            <a:endCxn id="3277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0" name="Oval 11">
            <a:extLst>
              <a:ext uri="{FF2B5EF4-FFF2-40B4-BE49-F238E27FC236}">
                <a16:creationId xmlns:a16="http://schemas.microsoft.com/office/drawing/2014/main" id="{75D211CC-2519-4D1C-B602-CCB96C82C6B1}"/>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2781" name="Oval 12">
            <a:extLst>
              <a:ext uri="{FF2B5EF4-FFF2-40B4-BE49-F238E27FC236}">
                <a16:creationId xmlns:a16="http://schemas.microsoft.com/office/drawing/2014/main" id="{2524C8EF-66D4-4775-91BD-D8E71D7F1BFC}"/>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2782" name="Oval 13">
            <a:extLst>
              <a:ext uri="{FF2B5EF4-FFF2-40B4-BE49-F238E27FC236}">
                <a16:creationId xmlns:a16="http://schemas.microsoft.com/office/drawing/2014/main" id="{3BB92B09-20A9-46DD-98F2-79B945549689}"/>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2783" name="Oval 14">
            <a:extLst>
              <a:ext uri="{FF2B5EF4-FFF2-40B4-BE49-F238E27FC236}">
                <a16:creationId xmlns:a16="http://schemas.microsoft.com/office/drawing/2014/main" id="{50AAB552-A9C3-44AA-B716-AC4D62E5A135}"/>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2784" name="AutoShape 15">
            <a:extLst>
              <a:ext uri="{FF2B5EF4-FFF2-40B4-BE49-F238E27FC236}">
                <a16:creationId xmlns:a16="http://schemas.microsoft.com/office/drawing/2014/main" id="{253CDCC2-24CB-4D2B-BE53-2EC3EA012DAE}"/>
              </a:ext>
            </a:extLst>
          </p:cNvPr>
          <p:cNvCxnSpPr>
            <a:cxnSpLocks noChangeShapeType="1"/>
            <a:stCxn id="32782" idx="0"/>
            <a:endCxn id="32783"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5" name="AutoShape 16">
            <a:extLst>
              <a:ext uri="{FF2B5EF4-FFF2-40B4-BE49-F238E27FC236}">
                <a16:creationId xmlns:a16="http://schemas.microsoft.com/office/drawing/2014/main" id="{F85B7085-7920-44D4-8009-51A470FC987F}"/>
              </a:ext>
            </a:extLst>
          </p:cNvPr>
          <p:cNvCxnSpPr>
            <a:cxnSpLocks noChangeShapeType="1"/>
            <a:stCxn id="32792" idx="2"/>
            <a:endCxn id="32783"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6" name="Oval 17">
            <a:extLst>
              <a:ext uri="{FF2B5EF4-FFF2-40B4-BE49-F238E27FC236}">
                <a16:creationId xmlns:a16="http://schemas.microsoft.com/office/drawing/2014/main" id="{FCBABF84-8A9E-4436-9E8E-094595B3F02F}"/>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2787" name="Oval 18">
            <a:extLst>
              <a:ext uri="{FF2B5EF4-FFF2-40B4-BE49-F238E27FC236}">
                <a16:creationId xmlns:a16="http://schemas.microsoft.com/office/drawing/2014/main" id="{9663A77C-49C9-4CA5-8EE1-A8D1264C2C46}"/>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2788" name="AutoShape 19">
            <a:extLst>
              <a:ext uri="{FF2B5EF4-FFF2-40B4-BE49-F238E27FC236}">
                <a16:creationId xmlns:a16="http://schemas.microsoft.com/office/drawing/2014/main" id="{9CDDE2F0-5C18-4049-9D64-7ED909A02FB6}"/>
              </a:ext>
            </a:extLst>
          </p:cNvPr>
          <p:cNvCxnSpPr>
            <a:cxnSpLocks noChangeShapeType="1"/>
            <a:stCxn id="32786" idx="0"/>
            <a:endCxn id="32787"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9" name="Oval 20">
            <a:extLst>
              <a:ext uri="{FF2B5EF4-FFF2-40B4-BE49-F238E27FC236}">
                <a16:creationId xmlns:a16="http://schemas.microsoft.com/office/drawing/2014/main" id="{55DF28E6-95E9-4F6B-A320-8D8E6FC2C6E8}"/>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2790" name="AutoShape 21">
            <a:extLst>
              <a:ext uri="{FF2B5EF4-FFF2-40B4-BE49-F238E27FC236}">
                <a16:creationId xmlns:a16="http://schemas.microsoft.com/office/drawing/2014/main" id="{10B3CDBB-74A1-49C7-98D3-BBE4F200B5D7}"/>
              </a:ext>
            </a:extLst>
          </p:cNvPr>
          <p:cNvCxnSpPr>
            <a:cxnSpLocks noChangeShapeType="1"/>
            <a:stCxn id="32789" idx="0"/>
            <a:endCxn id="32792"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1" name="AutoShape 22">
            <a:extLst>
              <a:ext uri="{FF2B5EF4-FFF2-40B4-BE49-F238E27FC236}">
                <a16:creationId xmlns:a16="http://schemas.microsoft.com/office/drawing/2014/main" id="{D90AD1EF-0181-40CA-8F93-2178437427CE}"/>
              </a:ext>
            </a:extLst>
          </p:cNvPr>
          <p:cNvCxnSpPr>
            <a:cxnSpLocks noChangeShapeType="1"/>
            <a:stCxn id="32787" idx="7"/>
            <a:endCxn id="32792"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2" name="Oval 23">
            <a:extLst>
              <a:ext uri="{FF2B5EF4-FFF2-40B4-BE49-F238E27FC236}">
                <a16:creationId xmlns:a16="http://schemas.microsoft.com/office/drawing/2014/main" id="{19D0B7FF-0203-4752-84A6-6E25A1E9974D}"/>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2793" name="AutoShape 24">
            <a:extLst>
              <a:ext uri="{FF2B5EF4-FFF2-40B4-BE49-F238E27FC236}">
                <a16:creationId xmlns:a16="http://schemas.microsoft.com/office/drawing/2014/main" id="{CAA1D945-ABB3-4965-AFC6-BEB1ABD1620D}"/>
              </a:ext>
            </a:extLst>
          </p:cNvPr>
          <p:cNvCxnSpPr>
            <a:cxnSpLocks noChangeShapeType="1"/>
            <a:stCxn id="32792" idx="6"/>
            <a:endCxn id="3277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4" name="AutoShape 25">
            <a:extLst>
              <a:ext uri="{FF2B5EF4-FFF2-40B4-BE49-F238E27FC236}">
                <a16:creationId xmlns:a16="http://schemas.microsoft.com/office/drawing/2014/main" id="{9681BC44-320D-4784-8DAD-924CE778493E}"/>
              </a:ext>
            </a:extLst>
          </p:cNvPr>
          <p:cNvCxnSpPr>
            <a:cxnSpLocks noChangeShapeType="1"/>
            <a:stCxn id="32781" idx="6"/>
            <a:endCxn id="32775"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5" name="AutoShape 26">
            <a:extLst>
              <a:ext uri="{FF2B5EF4-FFF2-40B4-BE49-F238E27FC236}">
                <a16:creationId xmlns:a16="http://schemas.microsoft.com/office/drawing/2014/main" id="{953405A5-980E-4364-BABC-0F2229ACA8D4}"/>
              </a:ext>
            </a:extLst>
          </p:cNvPr>
          <p:cNvCxnSpPr>
            <a:cxnSpLocks noChangeShapeType="1"/>
            <a:stCxn id="32780" idx="6"/>
            <a:endCxn id="32781"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6" name="Oval 27">
            <a:extLst>
              <a:ext uri="{FF2B5EF4-FFF2-40B4-BE49-F238E27FC236}">
                <a16:creationId xmlns:a16="http://schemas.microsoft.com/office/drawing/2014/main" id="{A470FDF1-1572-4951-AE8A-BC6EEC20AD25}"/>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2797" name="AutoShape 28">
            <a:extLst>
              <a:ext uri="{FF2B5EF4-FFF2-40B4-BE49-F238E27FC236}">
                <a16:creationId xmlns:a16="http://schemas.microsoft.com/office/drawing/2014/main" id="{842436C5-ACF5-470D-9252-2AC22C4F463E}"/>
              </a:ext>
            </a:extLst>
          </p:cNvPr>
          <p:cNvCxnSpPr>
            <a:cxnSpLocks noChangeShapeType="1"/>
            <a:stCxn id="32796" idx="0"/>
            <a:endCxn id="32775"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8" name="Rectangle 29">
            <a:extLst>
              <a:ext uri="{FF2B5EF4-FFF2-40B4-BE49-F238E27FC236}">
                <a16:creationId xmlns:a16="http://schemas.microsoft.com/office/drawing/2014/main" id="{B6C49715-F94F-4C7A-B57C-7DA345971439}"/>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2799" name="Line 30">
            <a:extLst>
              <a:ext uri="{FF2B5EF4-FFF2-40B4-BE49-F238E27FC236}">
                <a16:creationId xmlns:a16="http://schemas.microsoft.com/office/drawing/2014/main" id="{54DFF601-A0F1-4E87-B2EA-4F341B8A5163}"/>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2800" name="Freeform 31">
            <a:extLst>
              <a:ext uri="{FF2B5EF4-FFF2-40B4-BE49-F238E27FC236}">
                <a16:creationId xmlns:a16="http://schemas.microsoft.com/office/drawing/2014/main" id="{63A111D0-3AB4-4865-9A72-E170B225FD38}"/>
              </a:ext>
            </a:extLst>
          </p:cNvPr>
          <p:cNvSpPr>
            <a:spLocks/>
          </p:cNvSpPr>
          <p:nvPr/>
        </p:nvSpPr>
        <p:spPr bwMode="auto">
          <a:xfrm>
            <a:off x="5848350" y="3962400"/>
            <a:ext cx="757238" cy="1519238"/>
          </a:xfrm>
          <a:custGeom>
            <a:avLst/>
            <a:gdLst>
              <a:gd name="T0" fmla="*/ 2147483646 w 477"/>
              <a:gd name="T1" fmla="*/ 2147483646 h 957"/>
              <a:gd name="T2" fmla="*/ 2147483646 w 477"/>
              <a:gd name="T3" fmla="*/ 2147483646 h 957"/>
              <a:gd name="T4" fmla="*/ 2147483646 w 477"/>
              <a:gd name="T5" fmla="*/ 2147483646 h 957"/>
              <a:gd name="T6" fmla="*/ 2147483646 w 477"/>
              <a:gd name="T7" fmla="*/ 2147483646 h 957"/>
              <a:gd name="T8" fmla="*/ 2147483646 w 477"/>
              <a:gd name="T9" fmla="*/ 2147483646 h 957"/>
              <a:gd name="T10" fmla="*/ 2147483646 w 477"/>
              <a:gd name="T11" fmla="*/ 2147483646 h 957"/>
              <a:gd name="T12" fmla="*/ 2147483646 w 477"/>
              <a:gd name="T13" fmla="*/ 2147483646 h 957"/>
              <a:gd name="T14" fmla="*/ 2147483646 w 477"/>
              <a:gd name="T15" fmla="*/ 2147483646 h 957"/>
              <a:gd name="T16" fmla="*/ 2147483646 w 477"/>
              <a:gd name="T17" fmla="*/ 2147483646 h 957"/>
              <a:gd name="T18" fmla="*/ 2147483646 w 477"/>
              <a:gd name="T19" fmla="*/ 2147483646 h 957"/>
              <a:gd name="T20" fmla="*/ 2147483646 w 477"/>
              <a:gd name="T21" fmla="*/ 2147483646 h 957"/>
              <a:gd name="T22" fmla="*/ 2147483646 w 477"/>
              <a:gd name="T23" fmla="*/ 2147483646 h 957"/>
              <a:gd name="T24" fmla="*/ 2147483646 w 477"/>
              <a:gd name="T25" fmla="*/ 2147483646 h 957"/>
              <a:gd name="T26" fmla="*/ 2147483646 w 477"/>
              <a:gd name="T27" fmla="*/ 2147483646 h 957"/>
              <a:gd name="T28" fmla="*/ 2147483646 w 477"/>
              <a:gd name="T29" fmla="*/ 2147483646 h 957"/>
              <a:gd name="T30" fmla="*/ 2147483646 w 477"/>
              <a:gd name="T31" fmla="*/ 2147483646 h 957"/>
              <a:gd name="T32" fmla="*/ 2147483646 w 477"/>
              <a:gd name="T33" fmla="*/ 2147483646 h 957"/>
              <a:gd name="T34" fmla="*/ 2147483646 w 477"/>
              <a:gd name="T35" fmla="*/ 2147483646 h 957"/>
              <a:gd name="T36" fmla="*/ 2147483646 w 477"/>
              <a:gd name="T37" fmla="*/ 2147483646 h 957"/>
              <a:gd name="T38" fmla="*/ 2147483646 w 477"/>
              <a:gd name="T39" fmla="*/ 2147483646 h 957"/>
              <a:gd name="T40" fmla="*/ 2147483646 w 477"/>
              <a:gd name="T41" fmla="*/ 2147483646 h 957"/>
              <a:gd name="T42" fmla="*/ 2147483646 w 477"/>
              <a:gd name="T43" fmla="*/ 2147483646 h 9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957">
                <a:moveTo>
                  <a:pt x="50" y="28"/>
                </a:moveTo>
                <a:cubicBezTo>
                  <a:pt x="131" y="0"/>
                  <a:pt x="228" y="23"/>
                  <a:pt x="307" y="28"/>
                </a:cubicBezTo>
                <a:cubicBezTo>
                  <a:pt x="326" y="34"/>
                  <a:pt x="340" y="45"/>
                  <a:pt x="360" y="51"/>
                </a:cubicBezTo>
                <a:cubicBezTo>
                  <a:pt x="385" y="69"/>
                  <a:pt x="390" y="91"/>
                  <a:pt x="407" y="116"/>
                </a:cubicBezTo>
                <a:cubicBezTo>
                  <a:pt x="416" y="148"/>
                  <a:pt x="424" y="215"/>
                  <a:pt x="424" y="215"/>
                </a:cubicBezTo>
                <a:cubicBezTo>
                  <a:pt x="427" y="277"/>
                  <a:pt x="426" y="345"/>
                  <a:pt x="442" y="408"/>
                </a:cubicBezTo>
                <a:cubicBezTo>
                  <a:pt x="453" y="456"/>
                  <a:pt x="468" y="504"/>
                  <a:pt x="477" y="554"/>
                </a:cubicBezTo>
                <a:cubicBezTo>
                  <a:pt x="475" y="587"/>
                  <a:pt x="477" y="620"/>
                  <a:pt x="471" y="653"/>
                </a:cubicBezTo>
                <a:cubicBezTo>
                  <a:pt x="467" y="670"/>
                  <a:pt x="447" y="700"/>
                  <a:pt x="447" y="700"/>
                </a:cubicBezTo>
                <a:cubicBezTo>
                  <a:pt x="442" y="720"/>
                  <a:pt x="429" y="759"/>
                  <a:pt x="418" y="776"/>
                </a:cubicBezTo>
                <a:cubicBezTo>
                  <a:pt x="410" y="787"/>
                  <a:pt x="399" y="797"/>
                  <a:pt x="395" y="811"/>
                </a:cubicBezTo>
                <a:cubicBezTo>
                  <a:pt x="369" y="885"/>
                  <a:pt x="398" y="816"/>
                  <a:pt x="366" y="863"/>
                </a:cubicBezTo>
                <a:cubicBezTo>
                  <a:pt x="360" y="870"/>
                  <a:pt x="360" y="880"/>
                  <a:pt x="354" y="887"/>
                </a:cubicBezTo>
                <a:cubicBezTo>
                  <a:pt x="342" y="898"/>
                  <a:pt x="324" y="899"/>
                  <a:pt x="313" y="910"/>
                </a:cubicBezTo>
                <a:cubicBezTo>
                  <a:pt x="284" y="933"/>
                  <a:pt x="262" y="947"/>
                  <a:pt x="226" y="957"/>
                </a:cubicBezTo>
                <a:cubicBezTo>
                  <a:pt x="167" y="942"/>
                  <a:pt x="189" y="906"/>
                  <a:pt x="132" y="892"/>
                </a:cubicBezTo>
                <a:cubicBezTo>
                  <a:pt x="127" y="879"/>
                  <a:pt x="121" y="861"/>
                  <a:pt x="115" y="851"/>
                </a:cubicBezTo>
                <a:cubicBezTo>
                  <a:pt x="106" y="836"/>
                  <a:pt x="85" y="811"/>
                  <a:pt x="85" y="811"/>
                </a:cubicBezTo>
                <a:cubicBezTo>
                  <a:pt x="64" y="667"/>
                  <a:pt x="24" y="527"/>
                  <a:pt x="4" y="384"/>
                </a:cubicBezTo>
                <a:cubicBezTo>
                  <a:pt x="8" y="259"/>
                  <a:pt x="0" y="235"/>
                  <a:pt x="27" y="145"/>
                </a:cubicBezTo>
                <a:cubicBezTo>
                  <a:pt x="29" y="123"/>
                  <a:pt x="29" y="102"/>
                  <a:pt x="33" y="81"/>
                </a:cubicBezTo>
                <a:cubicBezTo>
                  <a:pt x="36" y="58"/>
                  <a:pt x="50" y="51"/>
                  <a:pt x="50" y="28"/>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2801" name="Freeform 32">
            <a:extLst>
              <a:ext uri="{FF2B5EF4-FFF2-40B4-BE49-F238E27FC236}">
                <a16:creationId xmlns:a16="http://schemas.microsoft.com/office/drawing/2014/main" id="{6AAB8B14-22ED-4ADE-B2E5-3CFBE071A49A}"/>
              </a:ext>
            </a:extLst>
          </p:cNvPr>
          <p:cNvSpPr>
            <a:spLocks/>
          </p:cNvSpPr>
          <p:nvPr/>
        </p:nvSpPr>
        <p:spPr bwMode="auto">
          <a:xfrm>
            <a:off x="6972300" y="3886200"/>
            <a:ext cx="560388" cy="779463"/>
          </a:xfrm>
          <a:custGeom>
            <a:avLst/>
            <a:gdLst>
              <a:gd name="T0" fmla="*/ 2147483646 w 353"/>
              <a:gd name="T1" fmla="*/ 2147483646 h 491"/>
              <a:gd name="T2" fmla="*/ 2147483646 w 353"/>
              <a:gd name="T3" fmla="*/ 2147483646 h 491"/>
              <a:gd name="T4" fmla="*/ 2147483646 w 353"/>
              <a:gd name="T5" fmla="*/ 2147483646 h 491"/>
              <a:gd name="T6" fmla="*/ 2147483646 w 353"/>
              <a:gd name="T7" fmla="*/ 2147483646 h 491"/>
              <a:gd name="T8" fmla="*/ 2147483646 w 353"/>
              <a:gd name="T9" fmla="*/ 2147483646 h 491"/>
              <a:gd name="T10" fmla="*/ 2147483646 w 353"/>
              <a:gd name="T11" fmla="*/ 2147483646 h 491"/>
              <a:gd name="T12" fmla="*/ 2147483646 w 353"/>
              <a:gd name="T13" fmla="*/ 2147483646 h 491"/>
              <a:gd name="T14" fmla="*/ 2147483646 w 353"/>
              <a:gd name="T15" fmla="*/ 2147483646 h 491"/>
              <a:gd name="T16" fmla="*/ 2147483646 w 353"/>
              <a:gd name="T17" fmla="*/ 2147483646 h 491"/>
              <a:gd name="T18" fmla="*/ 2147483646 w 353"/>
              <a:gd name="T19" fmla="*/ 2147483646 h 491"/>
              <a:gd name="T20" fmla="*/ 2147483646 w 353"/>
              <a:gd name="T21" fmla="*/ 2147483646 h 491"/>
              <a:gd name="T22" fmla="*/ 2147483646 w 353"/>
              <a:gd name="T23" fmla="*/ 2147483646 h 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3" h="491">
                <a:moveTo>
                  <a:pt x="12" y="53"/>
                </a:moveTo>
                <a:cubicBezTo>
                  <a:pt x="40" y="12"/>
                  <a:pt x="117" y="20"/>
                  <a:pt x="158" y="18"/>
                </a:cubicBezTo>
                <a:cubicBezTo>
                  <a:pt x="224" y="21"/>
                  <a:pt x="278" y="0"/>
                  <a:pt x="316" y="53"/>
                </a:cubicBezTo>
                <a:cubicBezTo>
                  <a:pt x="326" y="85"/>
                  <a:pt x="336" y="118"/>
                  <a:pt x="345" y="152"/>
                </a:cubicBezTo>
                <a:cubicBezTo>
                  <a:pt x="347" y="173"/>
                  <a:pt x="351" y="195"/>
                  <a:pt x="351" y="217"/>
                </a:cubicBezTo>
                <a:cubicBezTo>
                  <a:pt x="351" y="281"/>
                  <a:pt x="353" y="345"/>
                  <a:pt x="345" y="409"/>
                </a:cubicBezTo>
                <a:cubicBezTo>
                  <a:pt x="337" y="467"/>
                  <a:pt x="247" y="485"/>
                  <a:pt x="205" y="491"/>
                </a:cubicBezTo>
                <a:cubicBezTo>
                  <a:pt x="161" y="486"/>
                  <a:pt x="142" y="484"/>
                  <a:pt x="106" y="474"/>
                </a:cubicBezTo>
                <a:cubicBezTo>
                  <a:pt x="97" y="448"/>
                  <a:pt x="83" y="445"/>
                  <a:pt x="59" y="439"/>
                </a:cubicBezTo>
                <a:cubicBezTo>
                  <a:pt x="49" y="415"/>
                  <a:pt x="39" y="391"/>
                  <a:pt x="30" y="368"/>
                </a:cubicBezTo>
                <a:cubicBezTo>
                  <a:pt x="23" y="350"/>
                  <a:pt x="12" y="316"/>
                  <a:pt x="12" y="316"/>
                </a:cubicBezTo>
                <a:cubicBezTo>
                  <a:pt x="0" y="227"/>
                  <a:pt x="26" y="138"/>
                  <a:pt x="12" y="53"/>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2802" name="Freeform 33">
            <a:extLst>
              <a:ext uri="{FF2B5EF4-FFF2-40B4-BE49-F238E27FC236}">
                <a16:creationId xmlns:a16="http://schemas.microsoft.com/office/drawing/2014/main" id="{51BE01F5-5B38-4FB0-BDB2-14C90D8A6086}"/>
              </a:ext>
            </a:extLst>
          </p:cNvPr>
          <p:cNvSpPr>
            <a:spLocks/>
          </p:cNvSpPr>
          <p:nvPr/>
        </p:nvSpPr>
        <p:spPr bwMode="auto">
          <a:xfrm>
            <a:off x="7924800" y="3951288"/>
            <a:ext cx="677863" cy="1441450"/>
          </a:xfrm>
          <a:custGeom>
            <a:avLst/>
            <a:gdLst>
              <a:gd name="T0" fmla="*/ 2147483646 w 427"/>
              <a:gd name="T1" fmla="*/ 2147483646 h 908"/>
              <a:gd name="T2" fmla="*/ 2147483646 w 427"/>
              <a:gd name="T3" fmla="*/ 2147483646 h 908"/>
              <a:gd name="T4" fmla="*/ 2147483646 w 427"/>
              <a:gd name="T5" fmla="*/ 2147483646 h 908"/>
              <a:gd name="T6" fmla="*/ 2147483646 w 427"/>
              <a:gd name="T7" fmla="*/ 2147483646 h 908"/>
              <a:gd name="T8" fmla="*/ 2147483646 w 427"/>
              <a:gd name="T9" fmla="*/ 2147483646 h 908"/>
              <a:gd name="T10" fmla="*/ 2147483646 w 427"/>
              <a:gd name="T11" fmla="*/ 2147483646 h 908"/>
              <a:gd name="T12" fmla="*/ 2147483646 w 427"/>
              <a:gd name="T13" fmla="*/ 2147483646 h 908"/>
              <a:gd name="T14" fmla="*/ 2147483646 w 427"/>
              <a:gd name="T15" fmla="*/ 2147483646 h 908"/>
              <a:gd name="T16" fmla="*/ 2147483646 w 427"/>
              <a:gd name="T17" fmla="*/ 2147483646 h 908"/>
              <a:gd name="T18" fmla="*/ 2147483646 w 427"/>
              <a:gd name="T19" fmla="*/ 2147483646 h 908"/>
              <a:gd name="T20" fmla="*/ 2147483646 w 427"/>
              <a:gd name="T21" fmla="*/ 2147483646 h 908"/>
              <a:gd name="T22" fmla="*/ 2147483646 w 427"/>
              <a:gd name="T23" fmla="*/ 2147483646 h 908"/>
              <a:gd name="T24" fmla="*/ 2147483646 w 427"/>
              <a:gd name="T25" fmla="*/ 2147483646 h 908"/>
              <a:gd name="T26" fmla="*/ 0 w 427"/>
              <a:gd name="T27" fmla="*/ 2147483646 h 908"/>
              <a:gd name="T28" fmla="*/ 2147483646 w 427"/>
              <a:gd name="T29" fmla="*/ 2147483646 h 908"/>
              <a:gd name="T30" fmla="*/ 0 w 427"/>
              <a:gd name="T31" fmla="*/ 2147483646 h 908"/>
              <a:gd name="T32" fmla="*/ 2147483646 w 427"/>
              <a:gd name="T33" fmla="*/ 2147483646 h 9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7" h="908">
                <a:moveTo>
                  <a:pt x="6" y="105"/>
                </a:moveTo>
                <a:cubicBezTo>
                  <a:pt x="17" y="69"/>
                  <a:pt x="2" y="100"/>
                  <a:pt x="30" y="81"/>
                </a:cubicBezTo>
                <a:cubicBezTo>
                  <a:pt x="67" y="54"/>
                  <a:pt x="36" y="61"/>
                  <a:pt x="76" y="46"/>
                </a:cubicBezTo>
                <a:cubicBezTo>
                  <a:pt x="104" y="35"/>
                  <a:pt x="135" y="38"/>
                  <a:pt x="164" y="29"/>
                </a:cubicBezTo>
                <a:cubicBezTo>
                  <a:pt x="191" y="19"/>
                  <a:pt x="211" y="10"/>
                  <a:pt x="240" y="5"/>
                </a:cubicBezTo>
                <a:cubicBezTo>
                  <a:pt x="269" y="7"/>
                  <a:pt x="299" y="0"/>
                  <a:pt x="327" y="11"/>
                </a:cubicBezTo>
                <a:cubicBezTo>
                  <a:pt x="342" y="16"/>
                  <a:pt x="364" y="73"/>
                  <a:pt x="374" y="87"/>
                </a:cubicBezTo>
                <a:cubicBezTo>
                  <a:pt x="380" y="110"/>
                  <a:pt x="386" y="129"/>
                  <a:pt x="397" y="151"/>
                </a:cubicBezTo>
                <a:cubicBezTo>
                  <a:pt x="407" y="210"/>
                  <a:pt x="415" y="268"/>
                  <a:pt x="427" y="327"/>
                </a:cubicBezTo>
                <a:cubicBezTo>
                  <a:pt x="423" y="463"/>
                  <a:pt x="422" y="586"/>
                  <a:pt x="403" y="718"/>
                </a:cubicBezTo>
                <a:cubicBezTo>
                  <a:pt x="399" y="741"/>
                  <a:pt x="401" y="795"/>
                  <a:pt x="380" y="817"/>
                </a:cubicBezTo>
                <a:cubicBezTo>
                  <a:pt x="357" y="838"/>
                  <a:pt x="264" y="882"/>
                  <a:pt x="234" y="893"/>
                </a:cubicBezTo>
                <a:cubicBezTo>
                  <a:pt x="79" y="886"/>
                  <a:pt x="110" y="908"/>
                  <a:pt x="30" y="852"/>
                </a:cubicBezTo>
                <a:cubicBezTo>
                  <a:pt x="16" y="825"/>
                  <a:pt x="9" y="798"/>
                  <a:pt x="0" y="770"/>
                </a:cubicBezTo>
                <a:cubicBezTo>
                  <a:pt x="3" y="634"/>
                  <a:pt x="7" y="557"/>
                  <a:pt x="18" y="438"/>
                </a:cubicBezTo>
                <a:cubicBezTo>
                  <a:pt x="20" y="370"/>
                  <a:pt x="51" y="206"/>
                  <a:pt x="0" y="134"/>
                </a:cubicBezTo>
                <a:cubicBezTo>
                  <a:pt x="6" y="97"/>
                  <a:pt x="6" y="87"/>
                  <a:pt x="6" y="105"/>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5" name="Title 1">
            <a:extLst>
              <a:ext uri="{FF2B5EF4-FFF2-40B4-BE49-F238E27FC236}">
                <a16:creationId xmlns:a16="http://schemas.microsoft.com/office/drawing/2014/main" id="{CFFA9E0A-3AE9-4A6F-9258-7B95C2A353D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36" name="Picture 2" descr="E:\NIET\Project\xLogo11.png.pagespeed.ic.pydHLuCQEZ.png">
            <a:extLst>
              <a:ext uri="{FF2B5EF4-FFF2-40B4-BE49-F238E27FC236}">
                <a16:creationId xmlns:a16="http://schemas.microsoft.com/office/drawing/2014/main" id="{A6F8C395-D2AC-4507-891E-FDD341640CFA}"/>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EAE45D82-D4BD-43E3-A361-A59B9A183C85}"/>
              </a:ext>
            </a:extLst>
          </p:cNvPr>
          <p:cNvSpPr>
            <a:spLocks noGrp="1"/>
          </p:cNvSpPr>
          <p:nvPr>
            <p:ph type="dt" sz="half" idx="10"/>
          </p:nvPr>
        </p:nvSpPr>
        <p:spPr>
          <a:xfrm>
            <a:off x="212725" y="6330950"/>
            <a:ext cx="884238" cy="365125"/>
          </a:xfrm>
        </p:spPr>
        <p:txBody>
          <a:bodyPr/>
          <a:lstStyle/>
          <a:p>
            <a:fld id="{D4CC0E0B-A784-4BE4-851D-7D1D68D7186A}" type="datetime1">
              <a:rPr lang="en-US" smtClean="0"/>
              <a:t>10-Nov-24</a:t>
            </a:fld>
            <a:endParaRPr lang="en-US" dirty="0"/>
          </a:p>
        </p:txBody>
      </p:sp>
      <p:sp>
        <p:nvSpPr>
          <p:cNvPr id="5" name="Footer Placeholder 4">
            <a:extLst>
              <a:ext uri="{FF2B5EF4-FFF2-40B4-BE49-F238E27FC236}">
                <a16:creationId xmlns:a16="http://schemas.microsoft.com/office/drawing/2014/main" id="{3733148F-A1D3-4331-9D86-31977692B5F7}"/>
              </a:ext>
            </a:extLst>
          </p:cNvPr>
          <p:cNvSpPr>
            <a:spLocks noGrp="1"/>
          </p:cNvSpPr>
          <p:nvPr>
            <p:ph type="ftr" sz="quarter" idx="11"/>
          </p:nvPr>
        </p:nvSpPr>
        <p:spPr>
          <a:xfrm>
            <a:off x="3124200" y="6356350"/>
            <a:ext cx="3962400" cy="365125"/>
          </a:xfrm>
        </p:spPr>
        <p:txBody>
          <a:bodyPr/>
          <a:lstStyle/>
          <a:p>
            <a:r>
              <a:rPr lang="it-IT"/>
              <a:t>Manali Gupta               DAA                Unit II</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ABC2392D-0C76-4820-A055-576F8764AAE4}"/>
              </a:ext>
            </a:extLst>
          </p:cNvPr>
          <p:cNvSpPr>
            <a:spLocks noGrp="1"/>
          </p:cNvSpPr>
          <p:nvPr>
            <p:ph type="sldNum" sz="quarter" idx="10"/>
          </p:nvPr>
        </p:nvSpPr>
        <p:spPr>
          <a:xfrm>
            <a:off x="8093075" y="6305197"/>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4F8D507E-267B-42E8-817D-17F19619385B}" type="slidenum">
              <a:rPr lang="en-US" altLang="en-US" sz="800"/>
              <a:pPr/>
              <a:t>123</a:t>
            </a:fld>
            <a:endParaRPr lang="en-US" altLang="en-US" sz="1400"/>
          </a:p>
        </p:txBody>
      </p:sp>
      <p:sp>
        <p:nvSpPr>
          <p:cNvPr id="34819" name="Rectangle 2">
            <a:extLst>
              <a:ext uri="{FF2B5EF4-FFF2-40B4-BE49-F238E27FC236}">
                <a16:creationId xmlns:a16="http://schemas.microsoft.com/office/drawing/2014/main" id="{8022D3C3-2F02-45A1-A59D-2D500A0EDA00}"/>
              </a:ext>
            </a:extLst>
          </p:cNvPr>
          <p:cNvSpPr>
            <a:spLocks noGrp="1" noChangeArrowheads="1"/>
          </p:cNvSpPr>
          <p:nvPr>
            <p:ph type="title"/>
          </p:nvPr>
        </p:nvSpPr>
        <p:spPr>
          <a:xfrm>
            <a:off x="443132" y="920228"/>
            <a:ext cx="8229600" cy="705892"/>
          </a:xfrm>
        </p:spPr>
        <p:txBody>
          <a:bodyPr>
            <a:normAutofit/>
          </a:bodyPr>
          <a:lstStyle/>
          <a:p>
            <a:r>
              <a:rPr kumimoji="0" lang="en-US" altLang="en-US" sz="2400" b="1" dirty="0"/>
              <a:t>Delete Min</a:t>
            </a:r>
          </a:p>
        </p:txBody>
      </p:sp>
      <p:sp>
        <p:nvSpPr>
          <p:cNvPr id="34820" name="Rectangle 3">
            <a:extLst>
              <a:ext uri="{FF2B5EF4-FFF2-40B4-BE49-F238E27FC236}">
                <a16:creationId xmlns:a16="http://schemas.microsoft.com/office/drawing/2014/main" id="{6CCDB8F7-911D-4075-A092-111C07C5341F}"/>
              </a:ext>
            </a:extLst>
          </p:cNvPr>
          <p:cNvSpPr>
            <a:spLocks noGrp="1" noChangeArrowheads="1"/>
          </p:cNvSpPr>
          <p:nvPr>
            <p:ph type="body" idx="1"/>
          </p:nvPr>
        </p:nvSpPr>
        <p:spPr/>
        <p:txBody>
          <a:bodyPr/>
          <a:lstStyle/>
          <a:p>
            <a:pPr lvl="1"/>
            <a:r>
              <a:rPr kumimoji="0" lang="en-US" altLang="en-US" sz="2400" dirty="0"/>
              <a:t>Consolidate trees so that no two roots have same rank.</a:t>
            </a:r>
          </a:p>
          <a:p>
            <a:pPr marL="457200" lvl="1" indent="0">
              <a:buNone/>
            </a:pPr>
            <a:endParaRPr kumimoji="0" lang="en-US" altLang="en-US" dirty="0"/>
          </a:p>
        </p:txBody>
      </p:sp>
      <p:sp>
        <p:nvSpPr>
          <p:cNvPr id="34821" name="Oval 4">
            <a:extLst>
              <a:ext uri="{FF2B5EF4-FFF2-40B4-BE49-F238E27FC236}">
                <a16:creationId xmlns:a16="http://schemas.microsoft.com/office/drawing/2014/main" id="{3F890A79-B466-4811-BD1E-2DE1EAE44B01}"/>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4822" name="AutoShape 5">
            <a:extLst>
              <a:ext uri="{FF2B5EF4-FFF2-40B4-BE49-F238E27FC236}">
                <a16:creationId xmlns:a16="http://schemas.microsoft.com/office/drawing/2014/main" id="{83B30EB3-9316-4B4E-A985-D59B03B9148F}"/>
              </a:ext>
            </a:extLst>
          </p:cNvPr>
          <p:cNvCxnSpPr>
            <a:cxnSpLocks noChangeShapeType="1"/>
            <a:stCxn id="34821" idx="0"/>
            <a:endCxn id="34828"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3" name="Oval 6">
            <a:extLst>
              <a:ext uri="{FF2B5EF4-FFF2-40B4-BE49-F238E27FC236}">
                <a16:creationId xmlns:a16="http://schemas.microsoft.com/office/drawing/2014/main" id="{3E1878CA-1E12-4FFC-9BEC-085683879D97}"/>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4824" name="Oval 7">
            <a:extLst>
              <a:ext uri="{FF2B5EF4-FFF2-40B4-BE49-F238E27FC236}">
                <a16:creationId xmlns:a16="http://schemas.microsoft.com/office/drawing/2014/main" id="{F338B2B3-2F44-467A-AC9F-6D9E86BE2262}"/>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4825" name="AutoShape 8">
            <a:extLst>
              <a:ext uri="{FF2B5EF4-FFF2-40B4-BE49-F238E27FC236}">
                <a16:creationId xmlns:a16="http://schemas.microsoft.com/office/drawing/2014/main" id="{06C744FF-A435-418F-9783-2D66D1B6B98D}"/>
              </a:ext>
            </a:extLst>
          </p:cNvPr>
          <p:cNvCxnSpPr>
            <a:cxnSpLocks noChangeShapeType="1"/>
            <a:stCxn id="34828" idx="2"/>
            <a:endCxn id="34824"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6" name="Oval 9">
            <a:extLst>
              <a:ext uri="{FF2B5EF4-FFF2-40B4-BE49-F238E27FC236}">
                <a16:creationId xmlns:a16="http://schemas.microsoft.com/office/drawing/2014/main" id="{91110869-09B3-403C-8757-3BA2F81F269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4827" name="AutoShape 10">
            <a:extLst>
              <a:ext uri="{FF2B5EF4-FFF2-40B4-BE49-F238E27FC236}">
                <a16:creationId xmlns:a16="http://schemas.microsoft.com/office/drawing/2014/main" id="{AF9B51D5-4D04-4631-AAD0-4220FFEF2973}"/>
              </a:ext>
            </a:extLst>
          </p:cNvPr>
          <p:cNvCxnSpPr>
            <a:cxnSpLocks noChangeShapeType="1"/>
            <a:stCxn id="34824" idx="2"/>
            <a:endCxn id="34826"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8" name="Oval 11">
            <a:extLst>
              <a:ext uri="{FF2B5EF4-FFF2-40B4-BE49-F238E27FC236}">
                <a16:creationId xmlns:a16="http://schemas.microsoft.com/office/drawing/2014/main" id="{62AACEC4-C49A-4AD0-BBE7-D5192A5A26F5}"/>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4829" name="Oval 12">
            <a:extLst>
              <a:ext uri="{FF2B5EF4-FFF2-40B4-BE49-F238E27FC236}">
                <a16:creationId xmlns:a16="http://schemas.microsoft.com/office/drawing/2014/main" id="{690CAD92-41C3-48B6-BF11-9395940DF940}"/>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4830" name="Oval 13">
            <a:extLst>
              <a:ext uri="{FF2B5EF4-FFF2-40B4-BE49-F238E27FC236}">
                <a16:creationId xmlns:a16="http://schemas.microsoft.com/office/drawing/2014/main" id="{401F6552-60BF-438B-B647-390AA807F467}"/>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4831" name="Oval 14">
            <a:extLst>
              <a:ext uri="{FF2B5EF4-FFF2-40B4-BE49-F238E27FC236}">
                <a16:creationId xmlns:a16="http://schemas.microsoft.com/office/drawing/2014/main" id="{5DCD2DBF-DD23-4F34-9E4D-397F77A932E6}"/>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4832" name="AutoShape 15">
            <a:extLst>
              <a:ext uri="{FF2B5EF4-FFF2-40B4-BE49-F238E27FC236}">
                <a16:creationId xmlns:a16="http://schemas.microsoft.com/office/drawing/2014/main" id="{8D78D9BA-075B-4AFB-8BD3-CC9B1AE1B65B}"/>
              </a:ext>
            </a:extLst>
          </p:cNvPr>
          <p:cNvCxnSpPr>
            <a:cxnSpLocks noChangeShapeType="1"/>
            <a:stCxn id="34830" idx="0"/>
            <a:endCxn id="3483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3" name="AutoShape 16">
            <a:extLst>
              <a:ext uri="{FF2B5EF4-FFF2-40B4-BE49-F238E27FC236}">
                <a16:creationId xmlns:a16="http://schemas.microsoft.com/office/drawing/2014/main" id="{212DD1B5-6513-4460-9182-340037CF7403}"/>
              </a:ext>
            </a:extLst>
          </p:cNvPr>
          <p:cNvCxnSpPr>
            <a:cxnSpLocks noChangeShapeType="1"/>
            <a:stCxn id="34840" idx="2"/>
            <a:endCxn id="3483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4" name="Oval 17">
            <a:extLst>
              <a:ext uri="{FF2B5EF4-FFF2-40B4-BE49-F238E27FC236}">
                <a16:creationId xmlns:a16="http://schemas.microsoft.com/office/drawing/2014/main" id="{466F381D-4658-4F2E-8A42-924AC08F833D}"/>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4835" name="Oval 18">
            <a:extLst>
              <a:ext uri="{FF2B5EF4-FFF2-40B4-BE49-F238E27FC236}">
                <a16:creationId xmlns:a16="http://schemas.microsoft.com/office/drawing/2014/main" id="{6DECD8C5-D4D3-40E5-9593-D4D4F9C0E785}"/>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4836" name="AutoShape 19">
            <a:extLst>
              <a:ext uri="{FF2B5EF4-FFF2-40B4-BE49-F238E27FC236}">
                <a16:creationId xmlns:a16="http://schemas.microsoft.com/office/drawing/2014/main" id="{F9E4296E-055B-42BA-A0F6-5FE0A4FD9F7D}"/>
              </a:ext>
            </a:extLst>
          </p:cNvPr>
          <p:cNvCxnSpPr>
            <a:cxnSpLocks noChangeShapeType="1"/>
            <a:stCxn id="34834" idx="0"/>
            <a:endCxn id="3483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7" name="Oval 20">
            <a:extLst>
              <a:ext uri="{FF2B5EF4-FFF2-40B4-BE49-F238E27FC236}">
                <a16:creationId xmlns:a16="http://schemas.microsoft.com/office/drawing/2014/main" id="{1B1BB0B1-D309-4641-A9AB-82D7E6C379A0}"/>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4838" name="AutoShape 21">
            <a:extLst>
              <a:ext uri="{FF2B5EF4-FFF2-40B4-BE49-F238E27FC236}">
                <a16:creationId xmlns:a16="http://schemas.microsoft.com/office/drawing/2014/main" id="{92385B57-26AD-4D55-81A5-5AC5C93B6B96}"/>
              </a:ext>
            </a:extLst>
          </p:cNvPr>
          <p:cNvCxnSpPr>
            <a:cxnSpLocks noChangeShapeType="1"/>
            <a:stCxn id="34837" idx="0"/>
            <a:endCxn id="3484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9" name="AutoShape 22">
            <a:extLst>
              <a:ext uri="{FF2B5EF4-FFF2-40B4-BE49-F238E27FC236}">
                <a16:creationId xmlns:a16="http://schemas.microsoft.com/office/drawing/2014/main" id="{BE524694-44CE-47FA-97A5-F88C5AEB52B7}"/>
              </a:ext>
            </a:extLst>
          </p:cNvPr>
          <p:cNvCxnSpPr>
            <a:cxnSpLocks noChangeShapeType="1"/>
            <a:stCxn id="34835" idx="7"/>
            <a:endCxn id="3484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0" name="Oval 23">
            <a:extLst>
              <a:ext uri="{FF2B5EF4-FFF2-40B4-BE49-F238E27FC236}">
                <a16:creationId xmlns:a16="http://schemas.microsoft.com/office/drawing/2014/main" id="{4B9C39FF-CB89-47F2-9589-A1A2C4166C73}"/>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4841" name="AutoShape 24">
            <a:extLst>
              <a:ext uri="{FF2B5EF4-FFF2-40B4-BE49-F238E27FC236}">
                <a16:creationId xmlns:a16="http://schemas.microsoft.com/office/drawing/2014/main" id="{4B92CDEA-364F-4530-AB22-EDF374B02142}"/>
              </a:ext>
            </a:extLst>
          </p:cNvPr>
          <p:cNvCxnSpPr>
            <a:cxnSpLocks noChangeShapeType="1"/>
            <a:stCxn id="34840" idx="6"/>
            <a:endCxn id="34826"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2" name="AutoShape 25">
            <a:extLst>
              <a:ext uri="{FF2B5EF4-FFF2-40B4-BE49-F238E27FC236}">
                <a16:creationId xmlns:a16="http://schemas.microsoft.com/office/drawing/2014/main" id="{ABDD61D1-CF48-4C2E-899F-1DB45B78B5B9}"/>
              </a:ext>
            </a:extLst>
          </p:cNvPr>
          <p:cNvCxnSpPr>
            <a:cxnSpLocks noChangeShapeType="1"/>
            <a:stCxn id="34829" idx="6"/>
            <a:endCxn id="34823"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3" name="AutoShape 26">
            <a:extLst>
              <a:ext uri="{FF2B5EF4-FFF2-40B4-BE49-F238E27FC236}">
                <a16:creationId xmlns:a16="http://schemas.microsoft.com/office/drawing/2014/main" id="{2D5E6CB1-F439-4D4D-837E-23ABF9A09E40}"/>
              </a:ext>
            </a:extLst>
          </p:cNvPr>
          <p:cNvCxnSpPr>
            <a:cxnSpLocks noChangeShapeType="1"/>
            <a:stCxn id="34828" idx="6"/>
            <a:endCxn id="34829"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4" name="Oval 27">
            <a:extLst>
              <a:ext uri="{FF2B5EF4-FFF2-40B4-BE49-F238E27FC236}">
                <a16:creationId xmlns:a16="http://schemas.microsoft.com/office/drawing/2014/main" id="{FDEE1867-04EF-4799-AF00-F132EA2519F9}"/>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4845" name="AutoShape 28">
            <a:extLst>
              <a:ext uri="{FF2B5EF4-FFF2-40B4-BE49-F238E27FC236}">
                <a16:creationId xmlns:a16="http://schemas.microsoft.com/office/drawing/2014/main" id="{CB8D897D-78E3-414D-ADC6-8C9F7621F7E3}"/>
              </a:ext>
            </a:extLst>
          </p:cNvPr>
          <p:cNvCxnSpPr>
            <a:cxnSpLocks noChangeShapeType="1"/>
            <a:stCxn id="34844" idx="0"/>
            <a:endCxn id="34823"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6" name="Rectangle 29">
            <a:extLst>
              <a:ext uri="{FF2B5EF4-FFF2-40B4-BE49-F238E27FC236}">
                <a16:creationId xmlns:a16="http://schemas.microsoft.com/office/drawing/2014/main" id="{3DEF21F3-A11E-458B-A8F6-AD2D2E934834}"/>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4847" name="Line 30">
            <a:extLst>
              <a:ext uri="{FF2B5EF4-FFF2-40B4-BE49-F238E27FC236}">
                <a16:creationId xmlns:a16="http://schemas.microsoft.com/office/drawing/2014/main" id="{0F9F2B39-34F1-4465-B243-E396449AE1B6}"/>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4848" name="Oval 31">
            <a:extLst>
              <a:ext uri="{FF2B5EF4-FFF2-40B4-BE49-F238E27FC236}">
                <a16:creationId xmlns:a16="http://schemas.microsoft.com/office/drawing/2014/main" id="{C2E0C37D-8EC6-4CAE-8714-8A26AFA984E3}"/>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4849" name="Line 32">
            <a:extLst>
              <a:ext uri="{FF2B5EF4-FFF2-40B4-BE49-F238E27FC236}">
                <a16:creationId xmlns:a16="http://schemas.microsoft.com/office/drawing/2014/main" id="{BFDDB87A-289C-4698-9579-F8EE8AEB9611}"/>
              </a:ext>
            </a:extLst>
          </p:cNvPr>
          <p:cNvSpPr>
            <a:spLocks noChangeShapeType="1"/>
          </p:cNvSpPr>
          <p:nvPr/>
        </p:nvSpPr>
        <p:spPr bwMode="auto">
          <a:xfrm flipH="1">
            <a:off x="1271588" y="3851275"/>
            <a:ext cx="390525" cy="21431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4" name="Title 1">
            <a:extLst>
              <a:ext uri="{FF2B5EF4-FFF2-40B4-BE49-F238E27FC236}">
                <a16:creationId xmlns:a16="http://schemas.microsoft.com/office/drawing/2014/main" id="{B5975D64-07C0-4465-91A7-C9A50CE026B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35" name="Picture 2" descr="E:\NIET\Project\xLogo11.png.pagespeed.ic.pydHLuCQEZ.png">
            <a:extLst>
              <a:ext uri="{FF2B5EF4-FFF2-40B4-BE49-F238E27FC236}">
                <a16:creationId xmlns:a16="http://schemas.microsoft.com/office/drawing/2014/main" id="{8861313F-3AFB-476A-AB77-857C4D1518A0}"/>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015D8590-0BB9-4182-BD3F-62FA0D7B76D6}"/>
              </a:ext>
            </a:extLst>
          </p:cNvPr>
          <p:cNvSpPr>
            <a:spLocks noGrp="1"/>
          </p:cNvSpPr>
          <p:nvPr>
            <p:ph type="dt" sz="half" idx="10"/>
          </p:nvPr>
        </p:nvSpPr>
        <p:spPr>
          <a:xfrm>
            <a:off x="180218" y="6332497"/>
            <a:ext cx="1091370" cy="365125"/>
          </a:xfrm>
        </p:spPr>
        <p:txBody>
          <a:bodyPr/>
          <a:lstStyle/>
          <a:p>
            <a:fld id="{74445B32-A5A9-4DEE-B99E-6AEDD89F6B72}" type="datetime1">
              <a:rPr lang="en-US" smtClean="0"/>
              <a:t>10-Nov-24</a:t>
            </a:fld>
            <a:endParaRPr lang="en-US" dirty="0"/>
          </a:p>
        </p:txBody>
      </p:sp>
      <p:sp>
        <p:nvSpPr>
          <p:cNvPr id="3" name="Footer Placeholder 2">
            <a:extLst>
              <a:ext uri="{FF2B5EF4-FFF2-40B4-BE49-F238E27FC236}">
                <a16:creationId xmlns:a16="http://schemas.microsoft.com/office/drawing/2014/main" id="{169C34FC-AF06-48AE-B297-7475BFB9FADF}"/>
              </a:ext>
            </a:extLst>
          </p:cNvPr>
          <p:cNvSpPr>
            <a:spLocks noGrp="1"/>
          </p:cNvSpPr>
          <p:nvPr>
            <p:ph type="ftr" sz="quarter" idx="11"/>
          </p:nvPr>
        </p:nvSpPr>
        <p:spPr>
          <a:xfrm>
            <a:off x="3124200" y="6356350"/>
            <a:ext cx="4191000" cy="365125"/>
          </a:xfrm>
        </p:spPr>
        <p:txBody>
          <a:bodyPr/>
          <a:lstStyle/>
          <a:p>
            <a:r>
              <a:rPr lang="it-IT"/>
              <a:t>Manali Gupta               DAA                Unit II</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4DF97908-D04F-49AF-B5CA-1F1B503FE1AE}"/>
              </a:ext>
            </a:extLst>
          </p:cNvPr>
          <p:cNvSpPr>
            <a:spLocks noGrp="1"/>
          </p:cNvSpPr>
          <p:nvPr>
            <p:ph type="sldNum" sz="quarter" idx="10"/>
          </p:nvPr>
        </p:nvSpPr>
        <p:spPr>
          <a:xfrm>
            <a:off x="8109487" y="6318000"/>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FCF1A97D-7F7E-47AA-AF6B-72DDEA69A0F4}" type="slidenum">
              <a:rPr lang="en-US" altLang="en-US" sz="800"/>
              <a:pPr/>
              <a:t>124</a:t>
            </a:fld>
            <a:endParaRPr lang="en-US" altLang="en-US" sz="1400"/>
          </a:p>
        </p:txBody>
      </p:sp>
      <p:sp>
        <p:nvSpPr>
          <p:cNvPr id="36868" name="Rectangle 3">
            <a:extLst>
              <a:ext uri="{FF2B5EF4-FFF2-40B4-BE49-F238E27FC236}">
                <a16:creationId xmlns:a16="http://schemas.microsoft.com/office/drawing/2014/main" id="{0F69882E-23E7-4305-8DF8-30BF63FA34AA}"/>
              </a:ext>
            </a:extLst>
          </p:cNvPr>
          <p:cNvSpPr>
            <a:spLocks noGrp="1" noChangeArrowheads="1"/>
          </p:cNvSpPr>
          <p:nvPr>
            <p:ph type="body" idx="1"/>
          </p:nvPr>
        </p:nvSpPr>
        <p:spPr>
          <a:xfrm>
            <a:off x="457199" y="1143000"/>
            <a:ext cx="8512175" cy="5124994"/>
          </a:xfrm>
        </p:spPr>
        <p:txBody>
          <a:bodyPr/>
          <a:lstStyle/>
          <a:p>
            <a:pPr lvl="1"/>
            <a:r>
              <a:rPr kumimoji="0" lang="en-US" altLang="en-US" sz="2400" dirty="0"/>
              <a:t>Comparing the Ranks</a:t>
            </a:r>
          </a:p>
          <a:p>
            <a:pPr marL="457200" lvl="1" indent="0">
              <a:buNone/>
            </a:pPr>
            <a:endParaRPr kumimoji="0" lang="en-US" altLang="en-US" dirty="0"/>
          </a:p>
        </p:txBody>
      </p:sp>
      <p:sp>
        <p:nvSpPr>
          <p:cNvPr id="36869" name="Oval 4">
            <a:extLst>
              <a:ext uri="{FF2B5EF4-FFF2-40B4-BE49-F238E27FC236}">
                <a16:creationId xmlns:a16="http://schemas.microsoft.com/office/drawing/2014/main" id="{B5690601-EC15-45D9-A16C-4030ACD1620B}"/>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6870" name="AutoShape 5">
            <a:extLst>
              <a:ext uri="{FF2B5EF4-FFF2-40B4-BE49-F238E27FC236}">
                <a16:creationId xmlns:a16="http://schemas.microsoft.com/office/drawing/2014/main" id="{6C2E874B-836D-4289-BC40-993787C71397}"/>
              </a:ext>
            </a:extLst>
          </p:cNvPr>
          <p:cNvCxnSpPr>
            <a:cxnSpLocks noChangeShapeType="1"/>
            <a:stCxn id="36869" idx="0"/>
            <a:endCxn id="36876"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1" name="Oval 6">
            <a:extLst>
              <a:ext uri="{FF2B5EF4-FFF2-40B4-BE49-F238E27FC236}">
                <a16:creationId xmlns:a16="http://schemas.microsoft.com/office/drawing/2014/main" id="{864511E1-7416-4FAE-B2A6-BD78F004B66C}"/>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6872" name="Oval 7">
            <a:extLst>
              <a:ext uri="{FF2B5EF4-FFF2-40B4-BE49-F238E27FC236}">
                <a16:creationId xmlns:a16="http://schemas.microsoft.com/office/drawing/2014/main" id="{6D42F7C5-3F00-4EB8-9C45-FB4C5110842B}"/>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6873" name="AutoShape 8">
            <a:extLst>
              <a:ext uri="{FF2B5EF4-FFF2-40B4-BE49-F238E27FC236}">
                <a16:creationId xmlns:a16="http://schemas.microsoft.com/office/drawing/2014/main" id="{5B4BD0FF-EB16-4E7F-968D-4ACFB95291BD}"/>
              </a:ext>
            </a:extLst>
          </p:cNvPr>
          <p:cNvCxnSpPr>
            <a:cxnSpLocks noChangeShapeType="1"/>
            <a:stCxn id="36876" idx="2"/>
            <a:endCxn id="36872"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4" name="Oval 9">
            <a:extLst>
              <a:ext uri="{FF2B5EF4-FFF2-40B4-BE49-F238E27FC236}">
                <a16:creationId xmlns:a16="http://schemas.microsoft.com/office/drawing/2014/main" id="{4795F8C5-570D-4168-AC09-65A8F33C2EE7}"/>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6875" name="AutoShape 10">
            <a:extLst>
              <a:ext uri="{FF2B5EF4-FFF2-40B4-BE49-F238E27FC236}">
                <a16:creationId xmlns:a16="http://schemas.microsoft.com/office/drawing/2014/main" id="{5B144EC1-09B9-4D18-AFB9-1606F2B7E2E3}"/>
              </a:ext>
            </a:extLst>
          </p:cNvPr>
          <p:cNvCxnSpPr>
            <a:cxnSpLocks noChangeShapeType="1"/>
            <a:stCxn id="36872" idx="2"/>
            <a:endCxn id="36874"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6" name="Oval 11">
            <a:extLst>
              <a:ext uri="{FF2B5EF4-FFF2-40B4-BE49-F238E27FC236}">
                <a16:creationId xmlns:a16="http://schemas.microsoft.com/office/drawing/2014/main" id="{20582416-5D7C-4FD2-A462-438D3D8B7641}"/>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6877" name="Oval 12">
            <a:extLst>
              <a:ext uri="{FF2B5EF4-FFF2-40B4-BE49-F238E27FC236}">
                <a16:creationId xmlns:a16="http://schemas.microsoft.com/office/drawing/2014/main" id="{DCBF73CA-F769-4BC2-B8E1-ADC9374AE6D8}"/>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6878" name="Oval 13">
            <a:extLst>
              <a:ext uri="{FF2B5EF4-FFF2-40B4-BE49-F238E27FC236}">
                <a16:creationId xmlns:a16="http://schemas.microsoft.com/office/drawing/2014/main" id="{D96E159B-5EE7-4293-86E0-457E4B8E63BB}"/>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6879" name="Oval 14">
            <a:extLst>
              <a:ext uri="{FF2B5EF4-FFF2-40B4-BE49-F238E27FC236}">
                <a16:creationId xmlns:a16="http://schemas.microsoft.com/office/drawing/2014/main" id="{95FC5DBC-A3E9-4DEF-BBED-22CE1531C4A9}"/>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6880" name="AutoShape 15">
            <a:extLst>
              <a:ext uri="{FF2B5EF4-FFF2-40B4-BE49-F238E27FC236}">
                <a16:creationId xmlns:a16="http://schemas.microsoft.com/office/drawing/2014/main" id="{BFB4846A-C0DC-4025-9092-BC1C8567FD59}"/>
              </a:ext>
            </a:extLst>
          </p:cNvPr>
          <p:cNvCxnSpPr>
            <a:cxnSpLocks noChangeShapeType="1"/>
            <a:stCxn id="36878" idx="0"/>
            <a:endCxn id="36879"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1" name="AutoShape 16">
            <a:extLst>
              <a:ext uri="{FF2B5EF4-FFF2-40B4-BE49-F238E27FC236}">
                <a16:creationId xmlns:a16="http://schemas.microsoft.com/office/drawing/2014/main" id="{FCDB9D19-30BF-410D-8937-F6B9EEFFED1D}"/>
              </a:ext>
            </a:extLst>
          </p:cNvPr>
          <p:cNvCxnSpPr>
            <a:cxnSpLocks noChangeShapeType="1"/>
            <a:stCxn id="36888" idx="2"/>
            <a:endCxn id="36879"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2" name="Oval 17">
            <a:extLst>
              <a:ext uri="{FF2B5EF4-FFF2-40B4-BE49-F238E27FC236}">
                <a16:creationId xmlns:a16="http://schemas.microsoft.com/office/drawing/2014/main" id="{744665E6-F514-4D94-A3A6-DEC66940B0EE}"/>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6883" name="Oval 18">
            <a:extLst>
              <a:ext uri="{FF2B5EF4-FFF2-40B4-BE49-F238E27FC236}">
                <a16:creationId xmlns:a16="http://schemas.microsoft.com/office/drawing/2014/main" id="{431E5845-EF47-441F-ABB2-2F6F0322CDF9}"/>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6884" name="AutoShape 19">
            <a:extLst>
              <a:ext uri="{FF2B5EF4-FFF2-40B4-BE49-F238E27FC236}">
                <a16:creationId xmlns:a16="http://schemas.microsoft.com/office/drawing/2014/main" id="{40F6EA2A-7317-4324-92F5-E6231D7F0181}"/>
              </a:ext>
            </a:extLst>
          </p:cNvPr>
          <p:cNvCxnSpPr>
            <a:cxnSpLocks noChangeShapeType="1"/>
            <a:stCxn id="36882" idx="0"/>
            <a:endCxn id="36883"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5" name="Oval 20">
            <a:extLst>
              <a:ext uri="{FF2B5EF4-FFF2-40B4-BE49-F238E27FC236}">
                <a16:creationId xmlns:a16="http://schemas.microsoft.com/office/drawing/2014/main" id="{F54B7FBB-EDD8-4259-BEF8-4EA2307C266B}"/>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6886" name="AutoShape 21">
            <a:extLst>
              <a:ext uri="{FF2B5EF4-FFF2-40B4-BE49-F238E27FC236}">
                <a16:creationId xmlns:a16="http://schemas.microsoft.com/office/drawing/2014/main" id="{04F16697-0B7E-4AD6-9049-A2A908CC5ACB}"/>
              </a:ext>
            </a:extLst>
          </p:cNvPr>
          <p:cNvCxnSpPr>
            <a:cxnSpLocks noChangeShapeType="1"/>
            <a:stCxn id="36885" idx="0"/>
            <a:endCxn id="36888"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7" name="AutoShape 22">
            <a:extLst>
              <a:ext uri="{FF2B5EF4-FFF2-40B4-BE49-F238E27FC236}">
                <a16:creationId xmlns:a16="http://schemas.microsoft.com/office/drawing/2014/main" id="{FA322DE5-4CE3-461A-AA86-BA2B46B6C4E3}"/>
              </a:ext>
            </a:extLst>
          </p:cNvPr>
          <p:cNvCxnSpPr>
            <a:cxnSpLocks noChangeShapeType="1"/>
            <a:stCxn id="36883" idx="7"/>
            <a:endCxn id="36888"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8" name="Oval 23">
            <a:extLst>
              <a:ext uri="{FF2B5EF4-FFF2-40B4-BE49-F238E27FC236}">
                <a16:creationId xmlns:a16="http://schemas.microsoft.com/office/drawing/2014/main" id="{9EE47C86-6257-4000-B5D7-8351BA91181A}"/>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6889" name="AutoShape 24">
            <a:extLst>
              <a:ext uri="{FF2B5EF4-FFF2-40B4-BE49-F238E27FC236}">
                <a16:creationId xmlns:a16="http://schemas.microsoft.com/office/drawing/2014/main" id="{A925C03D-BBF4-417F-ACCF-3F733CAF6CA5}"/>
              </a:ext>
            </a:extLst>
          </p:cNvPr>
          <p:cNvCxnSpPr>
            <a:cxnSpLocks noChangeShapeType="1"/>
            <a:stCxn id="36888" idx="6"/>
            <a:endCxn id="36874"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90" name="AutoShape 25">
            <a:extLst>
              <a:ext uri="{FF2B5EF4-FFF2-40B4-BE49-F238E27FC236}">
                <a16:creationId xmlns:a16="http://schemas.microsoft.com/office/drawing/2014/main" id="{57806F30-F5DA-46C9-B336-8AF30EAC89C9}"/>
              </a:ext>
            </a:extLst>
          </p:cNvPr>
          <p:cNvCxnSpPr>
            <a:cxnSpLocks noChangeShapeType="1"/>
            <a:stCxn id="36877" idx="6"/>
            <a:endCxn id="36871"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91" name="AutoShape 26">
            <a:extLst>
              <a:ext uri="{FF2B5EF4-FFF2-40B4-BE49-F238E27FC236}">
                <a16:creationId xmlns:a16="http://schemas.microsoft.com/office/drawing/2014/main" id="{27B68251-4BBC-4736-AC11-727AE14C8C74}"/>
              </a:ext>
            </a:extLst>
          </p:cNvPr>
          <p:cNvCxnSpPr>
            <a:cxnSpLocks noChangeShapeType="1"/>
            <a:stCxn id="36876" idx="6"/>
            <a:endCxn id="36877"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92" name="Oval 27">
            <a:extLst>
              <a:ext uri="{FF2B5EF4-FFF2-40B4-BE49-F238E27FC236}">
                <a16:creationId xmlns:a16="http://schemas.microsoft.com/office/drawing/2014/main" id="{D279E2D0-B8C8-4799-A21B-53DF242BFF3A}"/>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6893" name="AutoShape 28">
            <a:extLst>
              <a:ext uri="{FF2B5EF4-FFF2-40B4-BE49-F238E27FC236}">
                <a16:creationId xmlns:a16="http://schemas.microsoft.com/office/drawing/2014/main" id="{C8104082-56DD-41D0-B799-C58510AC2F27}"/>
              </a:ext>
            </a:extLst>
          </p:cNvPr>
          <p:cNvCxnSpPr>
            <a:cxnSpLocks noChangeShapeType="1"/>
            <a:stCxn id="36892" idx="0"/>
            <a:endCxn id="36871"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6894" name="Group 29">
            <a:extLst>
              <a:ext uri="{FF2B5EF4-FFF2-40B4-BE49-F238E27FC236}">
                <a16:creationId xmlns:a16="http://schemas.microsoft.com/office/drawing/2014/main" id="{5ADCE77B-DF15-4091-AE79-7E383EDF4265}"/>
              </a:ext>
            </a:extLst>
          </p:cNvPr>
          <p:cNvGrpSpPr>
            <a:grpSpLocks/>
          </p:cNvGrpSpPr>
          <p:nvPr/>
        </p:nvGrpSpPr>
        <p:grpSpPr bwMode="auto">
          <a:xfrm>
            <a:off x="3810000" y="2590800"/>
            <a:ext cx="1360488" cy="242888"/>
            <a:chOff x="1776" y="2160"/>
            <a:chExt cx="1097" cy="196"/>
          </a:xfrm>
        </p:grpSpPr>
        <p:sp>
          <p:nvSpPr>
            <p:cNvPr id="36910" name="Rectangle 30">
              <a:extLst>
                <a:ext uri="{FF2B5EF4-FFF2-40B4-BE49-F238E27FC236}">
                  <a16:creationId xmlns:a16="http://schemas.microsoft.com/office/drawing/2014/main" id="{7F0E9243-01F3-4FDE-9A36-45D7FD51C7A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36911" name="Rectangle 31">
              <a:extLst>
                <a:ext uri="{FF2B5EF4-FFF2-40B4-BE49-F238E27FC236}">
                  <a16:creationId xmlns:a16="http://schemas.microsoft.com/office/drawing/2014/main" id="{808870B6-A994-4700-AA6F-859B5DB6F081}"/>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36912" name="Rectangle 32">
              <a:extLst>
                <a:ext uri="{FF2B5EF4-FFF2-40B4-BE49-F238E27FC236}">
                  <a16:creationId xmlns:a16="http://schemas.microsoft.com/office/drawing/2014/main" id="{DC4BB3B2-1AD4-4ED9-9AF0-F552B48FBE9C}"/>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36913" name="Rectangle 33">
              <a:extLst>
                <a:ext uri="{FF2B5EF4-FFF2-40B4-BE49-F238E27FC236}">
                  <a16:creationId xmlns:a16="http://schemas.microsoft.com/office/drawing/2014/main" id="{A7C6A00E-2164-4135-AAB8-2322A83CDE98}"/>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36895" name="Group 34">
            <a:extLst>
              <a:ext uri="{FF2B5EF4-FFF2-40B4-BE49-F238E27FC236}">
                <a16:creationId xmlns:a16="http://schemas.microsoft.com/office/drawing/2014/main" id="{C4A8B516-C052-4ADD-A04A-0D962D051A2C}"/>
              </a:ext>
            </a:extLst>
          </p:cNvPr>
          <p:cNvGrpSpPr>
            <a:grpSpLocks/>
          </p:cNvGrpSpPr>
          <p:nvPr/>
        </p:nvGrpSpPr>
        <p:grpSpPr bwMode="auto">
          <a:xfrm>
            <a:off x="3810000" y="2827338"/>
            <a:ext cx="1360488" cy="242887"/>
            <a:chOff x="1776" y="2160"/>
            <a:chExt cx="1097" cy="196"/>
          </a:xfrm>
        </p:grpSpPr>
        <p:sp>
          <p:nvSpPr>
            <p:cNvPr id="36906" name="Rectangle 35">
              <a:extLst>
                <a:ext uri="{FF2B5EF4-FFF2-40B4-BE49-F238E27FC236}">
                  <a16:creationId xmlns:a16="http://schemas.microsoft.com/office/drawing/2014/main" id="{7E775D14-9DED-4329-B210-1D4A1CB64B2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7" name="Rectangle 36">
              <a:extLst>
                <a:ext uri="{FF2B5EF4-FFF2-40B4-BE49-F238E27FC236}">
                  <a16:creationId xmlns:a16="http://schemas.microsoft.com/office/drawing/2014/main" id="{C8ECDE2C-5577-41E1-862B-7C2EB23942CF}"/>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8" name="Rectangle 37">
              <a:extLst>
                <a:ext uri="{FF2B5EF4-FFF2-40B4-BE49-F238E27FC236}">
                  <a16:creationId xmlns:a16="http://schemas.microsoft.com/office/drawing/2014/main" id="{5BE82F34-7BDB-478C-B61C-B27ACFCE4687}"/>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9" name="Rectangle 38">
              <a:extLst>
                <a:ext uri="{FF2B5EF4-FFF2-40B4-BE49-F238E27FC236}">
                  <a16:creationId xmlns:a16="http://schemas.microsoft.com/office/drawing/2014/main" id="{2975F8AE-D43E-4F1C-8657-E7E2111148F4}"/>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grpSp>
      <p:sp>
        <p:nvSpPr>
          <p:cNvPr id="36896" name="Oval 39">
            <a:extLst>
              <a:ext uri="{FF2B5EF4-FFF2-40B4-BE49-F238E27FC236}">
                <a16:creationId xmlns:a16="http://schemas.microsoft.com/office/drawing/2014/main" id="{45FCA808-B780-48A3-8010-E80AACADE42A}"/>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7" name="Oval 40">
            <a:extLst>
              <a:ext uri="{FF2B5EF4-FFF2-40B4-BE49-F238E27FC236}">
                <a16:creationId xmlns:a16="http://schemas.microsoft.com/office/drawing/2014/main" id="{E2859370-9E76-4F85-A420-5F09A41CBCD7}"/>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8" name="Oval 41">
            <a:extLst>
              <a:ext uri="{FF2B5EF4-FFF2-40B4-BE49-F238E27FC236}">
                <a16:creationId xmlns:a16="http://schemas.microsoft.com/office/drawing/2014/main" id="{D916FDF3-7A0B-4CBA-8884-76826CC98834}"/>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9" name="Oval 42">
            <a:extLst>
              <a:ext uri="{FF2B5EF4-FFF2-40B4-BE49-F238E27FC236}">
                <a16:creationId xmlns:a16="http://schemas.microsoft.com/office/drawing/2014/main" id="{D019D016-32A4-47FF-99FE-2F81A7E89D20}"/>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900" name="Oval 43">
            <a:extLst>
              <a:ext uri="{FF2B5EF4-FFF2-40B4-BE49-F238E27FC236}">
                <a16:creationId xmlns:a16="http://schemas.microsoft.com/office/drawing/2014/main" id="{E3476DFC-617E-499E-94E8-3092127E3EE0}"/>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6901" name="Line 44">
            <a:extLst>
              <a:ext uri="{FF2B5EF4-FFF2-40B4-BE49-F238E27FC236}">
                <a16:creationId xmlns:a16="http://schemas.microsoft.com/office/drawing/2014/main" id="{37BFB6A3-EEB3-4A90-9E40-42D40FBB285E}"/>
              </a:ext>
            </a:extLst>
          </p:cNvPr>
          <p:cNvSpPr>
            <a:spLocks noChangeShapeType="1"/>
          </p:cNvSpPr>
          <p:nvPr/>
        </p:nvSpPr>
        <p:spPr bwMode="auto">
          <a:xfrm flipH="1">
            <a:off x="1271588" y="3851275"/>
            <a:ext cx="390525" cy="21431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36902" name="AutoShape 45">
            <a:extLst>
              <a:ext uri="{FF2B5EF4-FFF2-40B4-BE49-F238E27FC236}">
                <a16:creationId xmlns:a16="http://schemas.microsoft.com/office/drawing/2014/main" id="{1B709AC0-46EE-4E0E-BD36-11CF7D0361F6}"/>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903" name="Rectangle 46">
            <a:extLst>
              <a:ext uri="{FF2B5EF4-FFF2-40B4-BE49-F238E27FC236}">
                <a16:creationId xmlns:a16="http://schemas.microsoft.com/office/drawing/2014/main" id="{06FF3A7F-DA5C-4494-A19C-52B7515D7790}"/>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6904" name="Line 47">
            <a:extLst>
              <a:ext uri="{FF2B5EF4-FFF2-40B4-BE49-F238E27FC236}">
                <a16:creationId xmlns:a16="http://schemas.microsoft.com/office/drawing/2014/main" id="{98519D28-DFAB-48D3-8B40-14C2ACB16B3E}"/>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6905" name="Rectangle 50">
            <a:extLst>
              <a:ext uri="{FF2B5EF4-FFF2-40B4-BE49-F238E27FC236}">
                <a16:creationId xmlns:a16="http://schemas.microsoft.com/office/drawing/2014/main" id="{F7058499-73BC-4E83-A674-0886623598B1}"/>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0" name="Title 1">
            <a:extLst>
              <a:ext uri="{FF2B5EF4-FFF2-40B4-BE49-F238E27FC236}">
                <a16:creationId xmlns:a16="http://schemas.microsoft.com/office/drawing/2014/main" id="{11773E46-41F4-4FF0-A1F4-F15411CD19B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1" name="Picture 2" descr="E:\NIET\Project\xLogo11.png.pagespeed.ic.pydHLuCQEZ.png">
            <a:extLst>
              <a:ext uri="{FF2B5EF4-FFF2-40B4-BE49-F238E27FC236}">
                <a16:creationId xmlns:a16="http://schemas.microsoft.com/office/drawing/2014/main" id="{CD5EE4A3-020B-4030-8A22-6AB44F0D4A9D}"/>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D05E9287-159A-4A7D-92E0-681CF6DC2509}"/>
              </a:ext>
            </a:extLst>
          </p:cNvPr>
          <p:cNvSpPr>
            <a:spLocks noGrp="1"/>
          </p:cNvSpPr>
          <p:nvPr>
            <p:ph type="dt" sz="half" idx="10"/>
          </p:nvPr>
        </p:nvSpPr>
        <p:spPr>
          <a:xfrm>
            <a:off x="212725" y="6272755"/>
            <a:ext cx="2133600" cy="365125"/>
          </a:xfrm>
        </p:spPr>
        <p:txBody>
          <a:bodyPr/>
          <a:lstStyle/>
          <a:p>
            <a:fld id="{B32B45E0-766E-4B1A-9D04-AA8A0A5D2449}" type="datetime1">
              <a:rPr lang="en-US" smtClean="0"/>
              <a:t>10-Nov-24</a:t>
            </a:fld>
            <a:endParaRPr lang="en-US" dirty="0"/>
          </a:p>
        </p:txBody>
      </p:sp>
      <p:sp>
        <p:nvSpPr>
          <p:cNvPr id="5" name="Footer Placeholder 4">
            <a:extLst>
              <a:ext uri="{FF2B5EF4-FFF2-40B4-BE49-F238E27FC236}">
                <a16:creationId xmlns:a16="http://schemas.microsoft.com/office/drawing/2014/main" id="{2AF27BB7-7FAF-4C7D-B11B-1EC320749E03}"/>
              </a:ext>
            </a:extLst>
          </p:cNvPr>
          <p:cNvSpPr>
            <a:spLocks noGrp="1"/>
          </p:cNvSpPr>
          <p:nvPr>
            <p:ph type="ftr" sz="quarter" idx="11"/>
          </p:nvPr>
        </p:nvSpPr>
        <p:spPr>
          <a:xfrm>
            <a:off x="3124200" y="6356350"/>
            <a:ext cx="4191000" cy="365125"/>
          </a:xfrm>
        </p:spPr>
        <p:txBody>
          <a:bodyPr/>
          <a:lstStyle/>
          <a:p>
            <a:r>
              <a:rPr lang="it-IT"/>
              <a:t>Manali Gupta               DAA                Unit II</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AA11F3C9-2D9E-4FD7-AD59-863AB2D112E0}"/>
              </a:ext>
            </a:extLst>
          </p:cNvPr>
          <p:cNvSpPr>
            <a:spLocks noGrp="1"/>
          </p:cNvSpPr>
          <p:nvPr>
            <p:ph type="sldNum" sz="quarter" idx="10"/>
          </p:nvPr>
        </p:nvSpPr>
        <p:spPr>
          <a:xfrm>
            <a:off x="8047037" y="6356350"/>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B5F69100-5F82-4EB1-B92A-D7D01CC2D755}" type="slidenum">
              <a:rPr lang="en-US" altLang="en-US" sz="800"/>
              <a:pPr/>
              <a:t>125</a:t>
            </a:fld>
            <a:endParaRPr lang="en-US" altLang="en-US" sz="1400" dirty="0"/>
          </a:p>
        </p:txBody>
      </p:sp>
      <p:sp>
        <p:nvSpPr>
          <p:cNvPr id="38916" name="Rectangle 3">
            <a:extLst>
              <a:ext uri="{FF2B5EF4-FFF2-40B4-BE49-F238E27FC236}">
                <a16:creationId xmlns:a16="http://schemas.microsoft.com/office/drawing/2014/main" id="{2B206D86-8438-4DDD-9A2F-55A32D1FDFD5}"/>
              </a:ext>
            </a:extLst>
          </p:cNvPr>
          <p:cNvSpPr>
            <a:spLocks noGrp="1" noChangeArrowheads="1"/>
          </p:cNvSpPr>
          <p:nvPr>
            <p:ph type="body" idx="1"/>
          </p:nvPr>
        </p:nvSpPr>
        <p:spPr>
          <a:xfrm>
            <a:off x="407194" y="1374127"/>
            <a:ext cx="8229600" cy="4525963"/>
          </a:xfrm>
        </p:spPr>
        <p:txBody>
          <a:bodyPr>
            <a:normAutofit/>
          </a:bodyPr>
          <a:lstStyle/>
          <a:p>
            <a:pPr lvl="1"/>
            <a:r>
              <a:rPr lang="en-US" altLang="en-US" sz="2400" dirty="0"/>
              <a:t>Comparing the Ranks</a:t>
            </a:r>
          </a:p>
        </p:txBody>
      </p:sp>
      <p:sp>
        <p:nvSpPr>
          <p:cNvPr id="38917" name="Oval 4">
            <a:extLst>
              <a:ext uri="{FF2B5EF4-FFF2-40B4-BE49-F238E27FC236}">
                <a16:creationId xmlns:a16="http://schemas.microsoft.com/office/drawing/2014/main" id="{3C9F62A8-87BB-4AC1-82E7-B7480E392771}"/>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8918" name="AutoShape 5">
            <a:extLst>
              <a:ext uri="{FF2B5EF4-FFF2-40B4-BE49-F238E27FC236}">
                <a16:creationId xmlns:a16="http://schemas.microsoft.com/office/drawing/2014/main" id="{E54DB1B6-21D8-4B69-BA0E-2E97A217BF71}"/>
              </a:ext>
            </a:extLst>
          </p:cNvPr>
          <p:cNvCxnSpPr>
            <a:cxnSpLocks noChangeShapeType="1"/>
            <a:stCxn id="38917" idx="0"/>
            <a:endCxn id="38924"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19" name="Oval 6">
            <a:extLst>
              <a:ext uri="{FF2B5EF4-FFF2-40B4-BE49-F238E27FC236}">
                <a16:creationId xmlns:a16="http://schemas.microsoft.com/office/drawing/2014/main" id="{63F178BC-A84A-480E-A654-9B095BAD10E8}"/>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8920" name="Oval 7">
            <a:extLst>
              <a:ext uri="{FF2B5EF4-FFF2-40B4-BE49-F238E27FC236}">
                <a16:creationId xmlns:a16="http://schemas.microsoft.com/office/drawing/2014/main" id="{964D38CD-1D3A-4DB0-A615-558DAC36451A}"/>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8921" name="AutoShape 8">
            <a:extLst>
              <a:ext uri="{FF2B5EF4-FFF2-40B4-BE49-F238E27FC236}">
                <a16:creationId xmlns:a16="http://schemas.microsoft.com/office/drawing/2014/main" id="{7AFAC511-2DBA-402B-858F-47E456E2F536}"/>
              </a:ext>
            </a:extLst>
          </p:cNvPr>
          <p:cNvCxnSpPr>
            <a:cxnSpLocks noChangeShapeType="1"/>
            <a:stCxn id="38924" idx="2"/>
            <a:endCxn id="38920"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2" name="Oval 9">
            <a:extLst>
              <a:ext uri="{FF2B5EF4-FFF2-40B4-BE49-F238E27FC236}">
                <a16:creationId xmlns:a16="http://schemas.microsoft.com/office/drawing/2014/main" id="{FAB33558-D1A2-4C73-BA4B-914A1D54879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8923" name="AutoShape 10">
            <a:extLst>
              <a:ext uri="{FF2B5EF4-FFF2-40B4-BE49-F238E27FC236}">
                <a16:creationId xmlns:a16="http://schemas.microsoft.com/office/drawing/2014/main" id="{16221BD0-4DFB-42FD-B072-A55657F8F3CF}"/>
              </a:ext>
            </a:extLst>
          </p:cNvPr>
          <p:cNvCxnSpPr>
            <a:cxnSpLocks noChangeShapeType="1"/>
            <a:stCxn id="38920" idx="2"/>
            <a:endCxn id="38922"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4" name="Oval 11">
            <a:extLst>
              <a:ext uri="{FF2B5EF4-FFF2-40B4-BE49-F238E27FC236}">
                <a16:creationId xmlns:a16="http://schemas.microsoft.com/office/drawing/2014/main" id="{E66E4804-AD92-46C1-9125-A2D000FD4947}"/>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8925" name="Oval 12">
            <a:extLst>
              <a:ext uri="{FF2B5EF4-FFF2-40B4-BE49-F238E27FC236}">
                <a16:creationId xmlns:a16="http://schemas.microsoft.com/office/drawing/2014/main" id="{27E060A7-EA53-499B-997A-DD47467AD2E6}"/>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8926" name="Oval 13">
            <a:extLst>
              <a:ext uri="{FF2B5EF4-FFF2-40B4-BE49-F238E27FC236}">
                <a16:creationId xmlns:a16="http://schemas.microsoft.com/office/drawing/2014/main" id="{41B7FF40-1CEE-4155-A33F-F0D4813B9136}"/>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8927" name="Oval 14">
            <a:extLst>
              <a:ext uri="{FF2B5EF4-FFF2-40B4-BE49-F238E27FC236}">
                <a16:creationId xmlns:a16="http://schemas.microsoft.com/office/drawing/2014/main" id="{CD275A07-265C-4747-873B-6794362B6C1B}"/>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8928" name="AutoShape 15">
            <a:extLst>
              <a:ext uri="{FF2B5EF4-FFF2-40B4-BE49-F238E27FC236}">
                <a16:creationId xmlns:a16="http://schemas.microsoft.com/office/drawing/2014/main" id="{98EBC195-D101-46F9-80FC-7242EEC9C88F}"/>
              </a:ext>
            </a:extLst>
          </p:cNvPr>
          <p:cNvCxnSpPr>
            <a:cxnSpLocks noChangeShapeType="1"/>
            <a:stCxn id="38926" idx="0"/>
            <a:endCxn id="38927"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9" name="AutoShape 16">
            <a:extLst>
              <a:ext uri="{FF2B5EF4-FFF2-40B4-BE49-F238E27FC236}">
                <a16:creationId xmlns:a16="http://schemas.microsoft.com/office/drawing/2014/main" id="{38AD7347-CB3E-4360-A37A-B9E7A350E4A4}"/>
              </a:ext>
            </a:extLst>
          </p:cNvPr>
          <p:cNvCxnSpPr>
            <a:cxnSpLocks noChangeShapeType="1"/>
            <a:stCxn id="38936" idx="2"/>
            <a:endCxn id="38927"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0" name="Oval 17">
            <a:extLst>
              <a:ext uri="{FF2B5EF4-FFF2-40B4-BE49-F238E27FC236}">
                <a16:creationId xmlns:a16="http://schemas.microsoft.com/office/drawing/2014/main" id="{420E6135-1E01-400C-B722-9561976999CB}"/>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8931" name="Oval 18">
            <a:extLst>
              <a:ext uri="{FF2B5EF4-FFF2-40B4-BE49-F238E27FC236}">
                <a16:creationId xmlns:a16="http://schemas.microsoft.com/office/drawing/2014/main" id="{11080CC7-9816-4F41-8153-1724B264C58F}"/>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8932" name="AutoShape 19">
            <a:extLst>
              <a:ext uri="{FF2B5EF4-FFF2-40B4-BE49-F238E27FC236}">
                <a16:creationId xmlns:a16="http://schemas.microsoft.com/office/drawing/2014/main" id="{649CA286-554A-45A7-A5DB-0B78012941A3}"/>
              </a:ext>
            </a:extLst>
          </p:cNvPr>
          <p:cNvCxnSpPr>
            <a:cxnSpLocks noChangeShapeType="1"/>
            <a:stCxn id="38930" idx="0"/>
            <a:endCxn id="38931"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3" name="Oval 20">
            <a:extLst>
              <a:ext uri="{FF2B5EF4-FFF2-40B4-BE49-F238E27FC236}">
                <a16:creationId xmlns:a16="http://schemas.microsoft.com/office/drawing/2014/main" id="{64F375E3-6A2F-4543-97BF-B2B904F616A7}"/>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8934" name="AutoShape 21">
            <a:extLst>
              <a:ext uri="{FF2B5EF4-FFF2-40B4-BE49-F238E27FC236}">
                <a16:creationId xmlns:a16="http://schemas.microsoft.com/office/drawing/2014/main" id="{FEF0CEB5-469F-4490-A28F-E8CA66920887}"/>
              </a:ext>
            </a:extLst>
          </p:cNvPr>
          <p:cNvCxnSpPr>
            <a:cxnSpLocks noChangeShapeType="1"/>
            <a:stCxn id="38933" idx="0"/>
            <a:endCxn id="38936"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5" name="AutoShape 22">
            <a:extLst>
              <a:ext uri="{FF2B5EF4-FFF2-40B4-BE49-F238E27FC236}">
                <a16:creationId xmlns:a16="http://schemas.microsoft.com/office/drawing/2014/main" id="{6C96EC54-FE1A-4DC5-AAC5-A1BB291A5AE9}"/>
              </a:ext>
            </a:extLst>
          </p:cNvPr>
          <p:cNvCxnSpPr>
            <a:cxnSpLocks noChangeShapeType="1"/>
            <a:stCxn id="38931" idx="7"/>
            <a:endCxn id="38936"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6" name="Oval 23">
            <a:extLst>
              <a:ext uri="{FF2B5EF4-FFF2-40B4-BE49-F238E27FC236}">
                <a16:creationId xmlns:a16="http://schemas.microsoft.com/office/drawing/2014/main" id="{DEE0DF64-5AD2-497A-AB1D-E1A85EC9175F}"/>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8937" name="AutoShape 24">
            <a:extLst>
              <a:ext uri="{FF2B5EF4-FFF2-40B4-BE49-F238E27FC236}">
                <a16:creationId xmlns:a16="http://schemas.microsoft.com/office/drawing/2014/main" id="{E581634A-FFB4-4489-9EBF-9DEFA940742C}"/>
              </a:ext>
            </a:extLst>
          </p:cNvPr>
          <p:cNvCxnSpPr>
            <a:cxnSpLocks noChangeShapeType="1"/>
            <a:stCxn id="38936" idx="6"/>
            <a:endCxn id="38922"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8" name="AutoShape 25">
            <a:extLst>
              <a:ext uri="{FF2B5EF4-FFF2-40B4-BE49-F238E27FC236}">
                <a16:creationId xmlns:a16="http://schemas.microsoft.com/office/drawing/2014/main" id="{A4FD3352-1D2F-4FDF-A666-EE93B697C0E1}"/>
              </a:ext>
            </a:extLst>
          </p:cNvPr>
          <p:cNvCxnSpPr>
            <a:cxnSpLocks noChangeShapeType="1"/>
            <a:stCxn id="38925" idx="6"/>
            <a:endCxn id="38919"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9" name="AutoShape 26">
            <a:extLst>
              <a:ext uri="{FF2B5EF4-FFF2-40B4-BE49-F238E27FC236}">
                <a16:creationId xmlns:a16="http://schemas.microsoft.com/office/drawing/2014/main" id="{5E5DAEAC-52BC-4ABD-90F5-C007651E10FC}"/>
              </a:ext>
            </a:extLst>
          </p:cNvPr>
          <p:cNvCxnSpPr>
            <a:cxnSpLocks noChangeShapeType="1"/>
            <a:stCxn id="38924" idx="6"/>
            <a:endCxn id="38925"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40" name="Oval 27">
            <a:extLst>
              <a:ext uri="{FF2B5EF4-FFF2-40B4-BE49-F238E27FC236}">
                <a16:creationId xmlns:a16="http://schemas.microsoft.com/office/drawing/2014/main" id="{74877D5C-9AF7-4295-94AB-8256B16F009F}"/>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8941" name="AutoShape 28">
            <a:extLst>
              <a:ext uri="{FF2B5EF4-FFF2-40B4-BE49-F238E27FC236}">
                <a16:creationId xmlns:a16="http://schemas.microsoft.com/office/drawing/2014/main" id="{1867EB97-9FFD-405F-A7DE-8036F4C4895C}"/>
              </a:ext>
            </a:extLst>
          </p:cNvPr>
          <p:cNvCxnSpPr>
            <a:cxnSpLocks noChangeShapeType="1"/>
            <a:stCxn id="38940" idx="0"/>
            <a:endCxn id="38919"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8942" name="Group 29">
            <a:extLst>
              <a:ext uri="{FF2B5EF4-FFF2-40B4-BE49-F238E27FC236}">
                <a16:creationId xmlns:a16="http://schemas.microsoft.com/office/drawing/2014/main" id="{0AAB4A8E-B72E-4127-9160-86DD804F5E38}"/>
              </a:ext>
            </a:extLst>
          </p:cNvPr>
          <p:cNvGrpSpPr>
            <a:grpSpLocks/>
          </p:cNvGrpSpPr>
          <p:nvPr/>
        </p:nvGrpSpPr>
        <p:grpSpPr bwMode="auto">
          <a:xfrm>
            <a:off x="3810000" y="2590800"/>
            <a:ext cx="1360488" cy="242888"/>
            <a:chOff x="1776" y="2160"/>
            <a:chExt cx="1097" cy="196"/>
          </a:xfrm>
        </p:grpSpPr>
        <p:sp>
          <p:nvSpPr>
            <p:cNvPr id="38959" name="Rectangle 30">
              <a:extLst>
                <a:ext uri="{FF2B5EF4-FFF2-40B4-BE49-F238E27FC236}">
                  <a16:creationId xmlns:a16="http://schemas.microsoft.com/office/drawing/2014/main" id="{759624BB-D1F5-40FF-98FB-6704277EE20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38960" name="Rectangle 31">
              <a:extLst>
                <a:ext uri="{FF2B5EF4-FFF2-40B4-BE49-F238E27FC236}">
                  <a16:creationId xmlns:a16="http://schemas.microsoft.com/office/drawing/2014/main" id="{E6B391FF-BDBB-4F62-9910-EFAEF56EB833}"/>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38961" name="Rectangle 32">
              <a:extLst>
                <a:ext uri="{FF2B5EF4-FFF2-40B4-BE49-F238E27FC236}">
                  <a16:creationId xmlns:a16="http://schemas.microsoft.com/office/drawing/2014/main" id="{8BC25EAF-11CF-4EF6-9D21-7B6B3B08D0FB}"/>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38962" name="Rectangle 33">
              <a:extLst>
                <a:ext uri="{FF2B5EF4-FFF2-40B4-BE49-F238E27FC236}">
                  <a16:creationId xmlns:a16="http://schemas.microsoft.com/office/drawing/2014/main" id="{271CF954-116F-44A9-8CE5-D4B4E014AAFC}"/>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38943" name="Group 34">
            <a:extLst>
              <a:ext uri="{FF2B5EF4-FFF2-40B4-BE49-F238E27FC236}">
                <a16:creationId xmlns:a16="http://schemas.microsoft.com/office/drawing/2014/main" id="{7C375D77-05F4-438D-8C9E-EECDB6C298AC}"/>
              </a:ext>
            </a:extLst>
          </p:cNvPr>
          <p:cNvGrpSpPr>
            <a:grpSpLocks/>
          </p:cNvGrpSpPr>
          <p:nvPr/>
        </p:nvGrpSpPr>
        <p:grpSpPr bwMode="auto">
          <a:xfrm>
            <a:off x="3810000" y="2827338"/>
            <a:ext cx="1360488" cy="242887"/>
            <a:chOff x="1776" y="2160"/>
            <a:chExt cx="1097" cy="196"/>
          </a:xfrm>
        </p:grpSpPr>
        <p:sp>
          <p:nvSpPr>
            <p:cNvPr id="38955" name="Rectangle 35">
              <a:extLst>
                <a:ext uri="{FF2B5EF4-FFF2-40B4-BE49-F238E27FC236}">
                  <a16:creationId xmlns:a16="http://schemas.microsoft.com/office/drawing/2014/main" id="{1725B70F-DED0-44E1-B629-36C8950173C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6" name="Rectangle 36">
              <a:extLst>
                <a:ext uri="{FF2B5EF4-FFF2-40B4-BE49-F238E27FC236}">
                  <a16:creationId xmlns:a16="http://schemas.microsoft.com/office/drawing/2014/main" id="{C8B76DAE-56E5-430B-B413-FD5A6F6B7589}"/>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7" name="Rectangle 37">
              <a:extLst>
                <a:ext uri="{FF2B5EF4-FFF2-40B4-BE49-F238E27FC236}">
                  <a16:creationId xmlns:a16="http://schemas.microsoft.com/office/drawing/2014/main" id="{12B83829-B15E-4D2A-A588-A9E8804872B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8" name="Rectangle 38">
              <a:extLst>
                <a:ext uri="{FF2B5EF4-FFF2-40B4-BE49-F238E27FC236}">
                  <a16:creationId xmlns:a16="http://schemas.microsoft.com/office/drawing/2014/main" id="{249970E5-A6E3-4FEB-B68C-A871943281F6}"/>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38944" name="Oval 39">
            <a:extLst>
              <a:ext uri="{FF2B5EF4-FFF2-40B4-BE49-F238E27FC236}">
                <a16:creationId xmlns:a16="http://schemas.microsoft.com/office/drawing/2014/main" id="{A3A22595-58BC-469C-81CD-92A8D83DCF08}"/>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5" name="Oval 40">
            <a:extLst>
              <a:ext uri="{FF2B5EF4-FFF2-40B4-BE49-F238E27FC236}">
                <a16:creationId xmlns:a16="http://schemas.microsoft.com/office/drawing/2014/main" id="{008B6AD3-A24E-4A0B-820F-2E670C29EA09}"/>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6" name="Oval 41">
            <a:extLst>
              <a:ext uri="{FF2B5EF4-FFF2-40B4-BE49-F238E27FC236}">
                <a16:creationId xmlns:a16="http://schemas.microsoft.com/office/drawing/2014/main" id="{3FFB32FB-6690-46AB-B4BE-CB728CA452C0}"/>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7" name="Oval 42">
            <a:extLst>
              <a:ext uri="{FF2B5EF4-FFF2-40B4-BE49-F238E27FC236}">
                <a16:creationId xmlns:a16="http://schemas.microsoft.com/office/drawing/2014/main" id="{BF206D29-7596-4E43-B548-C60C22062DB2}"/>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8" name="Rectangle 43">
            <a:extLst>
              <a:ext uri="{FF2B5EF4-FFF2-40B4-BE49-F238E27FC236}">
                <a16:creationId xmlns:a16="http://schemas.microsoft.com/office/drawing/2014/main" id="{19F451E5-0585-41E9-8B7A-BB860802655A}"/>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8949" name="Line 44">
            <a:extLst>
              <a:ext uri="{FF2B5EF4-FFF2-40B4-BE49-F238E27FC236}">
                <a16:creationId xmlns:a16="http://schemas.microsoft.com/office/drawing/2014/main" id="{204B865A-1690-4729-9003-1A0806FF2C84}"/>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38950" name="AutoShape 45">
            <a:extLst>
              <a:ext uri="{FF2B5EF4-FFF2-40B4-BE49-F238E27FC236}">
                <a16:creationId xmlns:a16="http://schemas.microsoft.com/office/drawing/2014/main" id="{254DD400-6D9E-4B09-B113-4CD9DC858524}"/>
              </a:ext>
            </a:extLst>
          </p:cNvPr>
          <p:cNvCxnSpPr>
            <a:cxnSpLocks noChangeShapeType="1"/>
            <a:stCxn id="38944" idx="4"/>
            <a:endCxn id="38936" idx="0"/>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51" name="AutoShape 46">
            <a:extLst>
              <a:ext uri="{FF2B5EF4-FFF2-40B4-BE49-F238E27FC236}">
                <a16:creationId xmlns:a16="http://schemas.microsoft.com/office/drawing/2014/main" id="{34CCE3D6-9B50-43B0-8734-FA1B6AA50628}"/>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52" name="Oval 47">
            <a:extLst>
              <a:ext uri="{FF2B5EF4-FFF2-40B4-BE49-F238E27FC236}">
                <a16:creationId xmlns:a16="http://schemas.microsoft.com/office/drawing/2014/main" id="{AF0F3585-A460-44D8-BB14-792B5336D14F}"/>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8953" name="Line 48">
            <a:extLst>
              <a:ext uri="{FF2B5EF4-FFF2-40B4-BE49-F238E27FC236}">
                <a16:creationId xmlns:a16="http://schemas.microsoft.com/office/drawing/2014/main" id="{A2D0BF84-718A-438D-B671-30A34C97C910}"/>
              </a:ext>
            </a:extLst>
          </p:cNvPr>
          <p:cNvSpPr>
            <a:spLocks noChangeShapeType="1"/>
          </p:cNvSpPr>
          <p:nvPr/>
        </p:nvSpPr>
        <p:spPr bwMode="auto">
          <a:xfrm>
            <a:off x="1898650" y="3830638"/>
            <a:ext cx="295275" cy="23495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8954" name="Rectangle 50">
            <a:extLst>
              <a:ext uri="{FF2B5EF4-FFF2-40B4-BE49-F238E27FC236}">
                <a16:creationId xmlns:a16="http://schemas.microsoft.com/office/drawing/2014/main" id="{892889E2-D2C6-4A65-A3C0-AAB1F532740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3" name="Title 1">
            <a:extLst>
              <a:ext uri="{FF2B5EF4-FFF2-40B4-BE49-F238E27FC236}">
                <a16:creationId xmlns:a16="http://schemas.microsoft.com/office/drawing/2014/main" id="{DFF4F3EE-0B0D-4252-AA73-84D44CA53D7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id="{08D68EC8-FF73-4F9C-88BE-BDE5B07CC3BF}"/>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C9CECBFC-E1B0-4584-AF51-7EB3F6243F02}"/>
              </a:ext>
            </a:extLst>
          </p:cNvPr>
          <p:cNvSpPr>
            <a:spLocks noGrp="1"/>
          </p:cNvSpPr>
          <p:nvPr>
            <p:ph type="dt" sz="half" idx="10"/>
          </p:nvPr>
        </p:nvSpPr>
        <p:spPr>
          <a:xfrm>
            <a:off x="160655" y="6345753"/>
            <a:ext cx="1118870" cy="365125"/>
          </a:xfrm>
        </p:spPr>
        <p:txBody>
          <a:bodyPr/>
          <a:lstStyle/>
          <a:p>
            <a:fld id="{404569CE-74FF-4B4D-B313-BC5FB1E69EA3}" type="datetime1">
              <a:rPr lang="en-US" smtClean="0"/>
              <a:t>10-Nov-24</a:t>
            </a:fld>
            <a:endParaRPr lang="en-US" dirty="0"/>
          </a:p>
        </p:txBody>
      </p:sp>
      <p:sp>
        <p:nvSpPr>
          <p:cNvPr id="5" name="Footer Placeholder 4">
            <a:extLst>
              <a:ext uri="{FF2B5EF4-FFF2-40B4-BE49-F238E27FC236}">
                <a16:creationId xmlns:a16="http://schemas.microsoft.com/office/drawing/2014/main" id="{255A22FF-47C4-4D31-8F31-0425C0B7A9C8}"/>
              </a:ext>
            </a:extLst>
          </p:cNvPr>
          <p:cNvSpPr>
            <a:spLocks noGrp="1"/>
          </p:cNvSpPr>
          <p:nvPr>
            <p:ph type="ftr" sz="quarter" idx="11"/>
          </p:nvPr>
        </p:nvSpPr>
        <p:spPr>
          <a:xfrm>
            <a:off x="3124199" y="6356350"/>
            <a:ext cx="4327525" cy="365125"/>
          </a:xfrm>
        </p:spPr>
        <p:txBody>
          <a:bodyPr/>
          <a:lstStyle/>
          <a:p>
            <a:r>
              <a:rPr lang="it-IT"/>
              <a:t>Manali Gupta               DAA                Unit II</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9F8E2B2D-CD6A-419C-A956-C70C0190866C}"/>
              </a:ext>
            </a:extLst>
          </p:cNvPr>
          <p:cNvSpPr>
            <a:spLocks noGrp="1"/>
          </p:cNvSpPr>
          <p:nvPr>
            <p:ph type="sldNum" sz="quarter" idx="10"/>
          </p:nvPr>
        </p:nvSpPr>
        <p:spPr>
          <a:xfrm>
            <a:off x="8081352" y="6356349"/>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43799846-C28B-4270-97D1-880B7B739CB7}" type="slidenum">
              <a:rPr lang="en-US" altLang="en-US" sz="800"/>
              <a:pPr/>
              <a:t>126</a:t>
            </a:fld>
            <a:endParaRPr lang="en-US" altLang="en-US" sz="1400" dirty="0"/>
          </a:p>
        </p:txBody>
      </p:sp>
      <p:sp>
        <p:nvSpPr>
          <p:cNvPr id="40964" name="Rectangle 3">
            <a:extLst>
              <a:ext uri="{FF2B5EF4-FFF2-40B4-BE49-F238E27FC236}">
                <a16:creationId xmlns:a16="http://schemas.microsoft.com/office/drawing/2014/main" id="{1D21FAAF-45FA-4685-937F-CA921B45D139}"/>
              </a:ext>
            </a:extLst>
          </p:cNvPr>
          <p:cNvSpPr>
            <a:spLocks noGrp="1" noChangeArrowheads="1"/>
          </p:cNvSpPr>
          <p:nvPr>
            <p:ph type="body" idx="1"/>
          </p:nvPr>
        </p:nvSpPr>
        <p:spPr>
          <a:xfrm>
            <a:off x="376064" y="994568"/>
            <a:ext cx="8229600" cy="4525963"/>
          </a:xfrm>
        </p:spPr>
        <p:txBody>
          <a:bodyPr/>
          <a:lstStyle/>
          <a:p>
            <a:r>
              <a:rPr kumimoji="0" lang="en-US" altLang="en-US" sz="2200" dirty="0"/>
              <a:t>Delete min.</a:t>
            </a:r>
          </a:p>
          <a:p>
            <a:pPr lvl="1"/>
            <a:r>
              <a:rPr kumimoji="0" lang="en-US" altLang="en-US" sz="2200" dirty="0">
                <a:solidFill>
                  <a:schemeClr val="tx2"/>
                </a:solidFill>
              </a:rPr>
              <a:t>Delete min; meld its children into root list; update min.</a:t>
            </a:r>
          </a:p>
          <a:p>
            <a:pPr lvl="1"/>
            <a:r>
              <a:rPr kumimoji="0" lang="en-US" altLang="en-US" sz="2200" dirty="0"/>
              <a:t>Consolidate trees so that no two roots have same rank</a:t>
            </a:r>
            <a:r>
              <a:rPr kumimoji="0" lang="en-US" altLang="en-US" dirty="0"/>
              <a:t>.</a:t>
            </a:r>
          </a:p>
          <a:p>
            <a:pPr lvl="1"/>
            <a:endParaRPr kumimoji="0" lang="en-US" altLang="en-US" dirty="0"/>
          </a:p>
          <a:p>
            <a:pPr lvl="1"/>
            <a:endParaRPr kumimoji="0" lang="en-US" altLang="en-US" dirty="0"/>
          </a:p>
        </p:txBody>
      </p:sp>
      <p:sp>
        <p:nvSpPr>
          <p:cNvPr id="40965" name="Oval 4">
            <a:extLst>
              <a:ext uri="{FF2B5EF4-FFF2-40B4-BE49-F238E27FC236}">
                <a16:creationId xmlns:a16="http://schemas.microsoft.com/office/drawing/2014/main" id="{D3B674CC-599B-40CC-AE30-A00434F8ADB7}"/>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0966" name="AutoShape 5">
            <a:extLst>
              <a:ext uri="{FF2B5EF4-FFF2-40B4-BE49-F238E27FC236}">
                <a16:creationId xmlns:a16="http://schemas.microsoft.com/office/drawing/2014/main" id="{379962AD-0953-466E-A42C-23F06EBDA3D4}"/>
              </a:ext>
            </a:extLst>
          </p:cNvPr>
          <p:cNvCxnSpPr>
            <a:cxnSpLocks noChangeShapeType="1"/>
            <a:stCxn id="40965" idx="0"/>
            <a:endCxn id="40972"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67" name="Oval 6">
            <a:extLst>
              <a:ext uri="{FF2B5EF4-FFF2-40B4-BE49-F238E27FC236}">
                <a16:creationId xmlns:a16="http://schemas.microsoft.com/office/drawing/2014/main" id="{B3ADFA14-B18D-497B-BA3A-681791A839CD}"/>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0968" name="Oval 7">
            <a:extLst>
              <a:ext uri="{FF2B5EF4-FFF2-40B4-BE49-F238E27FC236}">
                <a16:creationId xmlns:a16="http://schemas.microsoft.com/office/drawing/2014/main" id="{31FCFF61-244E-4C3C-8D34-2F26883FA064}"/>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0969" name="AutoShape 8">
            <a:extLst>
              <a:ext uri="{FF2B5EF4-FFF2-40B4-BE49-F238E27FC236}">
                <a16:creationId xmlns:a16="http://schemas.microsoft.com/office/drawing/2014/main" id="{C976D10D-86DD-46CF-AF4C-E09767C206AA}"/>
              </a:ext>
            </a:extLst>
          </p:cNvPr>
          <p:cNvCxnSpPr>
            <a:cxnSpLocks noChangeShapeType="1"/>
            <a:stCxn id="40972" idx="2"/>
            <a:endCxn id="40968"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0" name="Oval 9">
            <a:extLst>
              <a:ext uri="{FF2B5EF4-FFF2-40B4-BE49-F238E27FC236}">
                <a16:creationId xmlns:a16="http://schemas.microsoft.com/office/drawing/2014/main" id="{2E27632C-66DA-462A-B82F-77D693F27AB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0971" name="AutoShape 10">
            <a:extLst>
              <a:ext uri="{FF2B5EF4-FFF2-40B4-BE49-F238E27FC236}">
                <a16:creationId xmlns:a16="http://schemas.microsoft.com/office/drawing/2014/main" id="{1C768A23-F363-4226-B1FB-2FB18BD99A19}"/>
              </a:ext>
            </a:extLst>
          </p:cNvPr>
          <p:cNvCxnSpPr>
            <a:cxnSpLocks noChangeShapeType="1"/>
            <a:stCxn id="40968" idx="2"/>
            <a:endCxn id="40970"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2" name="Oval 11">
            <a:extLst>
              <a:ext uri="{FF2B5EF4-FFF2-40B4-BE49-F238E27FC236}">
                <a16:creationId xmlns:a16="http://schemas.microsoft.com/office/drawing/2014/main" id="{19E55305-4637-4E8B-BE96-452400C63DB2}"/>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0973" name="Oval 12">
            <a:extLst>
              <a:ext uri="{FF2B5EF4-FFF2-40B4-BE49-F238E27FC236}">
                <a16:creationId xmlns:a16="http://schemas.microsoft.com/office/drawing/2014/main" id="{37CB774A-2733-4577-9F4B-BE350D52C428}"/>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0974" name="Oval 13">
            <a:extLst>
              <a:ext uri="{FF2B5EF4-FFF2-40B4-BE49-F238E27FC236}">
                <a16:creationId xmlns:a16="http://schemas.microsoft.com/office/drawing/2014/main" id="{3E858E0C-D0EA-4479-811D-632B9B4565F7}"/>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0975" name="Oval 14">
            <a:extLst>
              <a:ext uri="{FF2B5EF4-FFF2-40B4-BE49-F238E27FC236}">
                <a16:creationId xmlns:a16="http://schemas.microsoft.com/office/drawing/2014/main" id="{07481645-2DEC-4A57-B862-1B92EA3024ED}"/>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0976" name="AutoShape 15">
            <a:extLst>
              <a:ext uri="{FF2B5EF4-FFF2-40B4-BE49-F238E27FC236}">
                <a16:creationId xmlns:a16="http://schemas.microsoft.com/office/drawing/2014/main" id="{22B5F38B-CB15-47CB-9154-CB2F34696A56}"/>
              </a:ext>
            </a:extLst>
          </p:cNvPr>
          <p:cNvCxnSpPr>
            <a:cxnSpLocks noChangeShapeType="1"/>
            <a:stCxn id="40974" idx="0"/>
            <a:endCxn id="40975"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7" name="AutoShape 16">
            <a:extLst>
              <a:ext uri="{FF2B5EF4-FFF2-40B4-BE49-F238E27FC236}">
                <a16:creationId xmlns:a16="http://schemas.microsoft.com/office/drawing/2014/main" id="{2013F901-0DCF-46CF-8A16-E5DA9498D3D6}"/>
              </a:ext>
            </a:extLst>
          </p:cNvPr>
          <p:cNvCxnSpPr>
            <a:cxnSpLocks noChangeShapeType="1"/>
            <a:stCxn id="40984" idx="2"/>
            <a:endCxn id="40975"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8" name="Oval 17">
            <a:extLst>
              <a:ext uri="{FF2B5EF4-FFF2-40B4-BE49-F238E27FC236}">
                <a16:creationId xmlns:a16="http://schemas.microsoft.com/office/drawing/2014/main" id="{FCFCEDB8-DA2E-4F52-AFF9-A6CE7901EAC8}"/>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0979" name="Oval 18">
            <a:extLst>
              <a:ext uri="{FF2B5EF4-FFF2-40B4-BE49-F238E27FC236}">
                <a16:creationId xmlns:a16="http://schemas.microsoft.com/office/drawing/2014/main" id="{FAA733DB-BB93-4D89-9B2B-2836BDEAFB7E}"/>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0980" name="AutoShape 19">
            <a:extLst>
              <a:ext uri="{FF2B5EF4-FFF2-40B4-BE49-F238E27FC236}">
                <a16:creationId xmlns:a16="http://schemas.microsoft.com/office/drawing/2014/main" id="{116F0318-4B4E-4C8F-9B3F-2C39B96AE301}"/>
              </a:ext>
            </a:extLst>
          </p:cNvPr>
          <p:cNvCxnSpPr>
            <a:cxnSpLocks noChangeShapeType="1"/>
            <a:stCxn id="40978" idx="0"/>
            <a:endCxn id="40979"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1" name="Oval 20">
            <a:extLst>
              <a:ext uri="{FF2B5EF4-FFF2-40B4-BE49-F238E27FC236}">
                <a16:creationId xmlns:a16="http://schemas.microsoft.com/office/drawing/2014/main" id="{371DD1B4-66C1-49DD-AE74-26C13249858D}"/>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0982" name="AutoShape 21">
            <a:extLst>
              <a:ext uri="{FF2B5EF4-FFF2-40B4-BE49-F238E27FC236}">
                <a16:creationId xmlns:a16="http://schemas.microsoft.com/office/drawing/2014/main" id="{880D4602-1231-4455-8AED-8AE3B543F890}"/>
              </a:ext>
            </a:extLst>
          </p:cNvPr>
          <p:cNvCxnSpPr>
            <a:cxnSpLocks noChangeShapeType="1"/>
            <a:stCxn id="40981" idx="0"/>
            <a:endCxn id="40984"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3" name="AutoShape 22">
            <a:extLst>
              <a:ext uri="{FF2B5EF4-FFF2-40B4-BE49-F238E27FC236}">
                <a16:creationId xmlns:a16="http://schemas.microsoft.com/office/drawing/2014/main" id="{95CC83F6-1D77-4FAD-9570-D11510FE7199}"/>
              </a:ext>
            </a:extLst>
          </p:cNvPr>
          <p:cNvCxnSpPr>
            <a:cxnSpLocks noChangeShapeType="1"/>
            <a:stCxn id="40979" idx="7"/>
            <a:endCxn id="40984"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4" name="Oval 23">
            <a:extLst>
              <a:ext uri="{FF2B5EF4-FFF2-40B4-BE49-F238E27FC236}">
                <a16:creationId xmlns:a16="http://schemas.microsoft.com/office/drawing/2014/main" id="{BBCF632B-6876-4F78-BD03-1B9E32FFA395}"/>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0985" name="AutoShape 24">
            <a:extLst>
              <a:ext uri="{FF2B5EF4-FFF2-40B4-BE49-F238E27FC236}">
                <a16:creationId xmlns:a16="http://schemas.microsoft.com/office/drawing/2014/main" id="{FBB3172C-93AA-4849-9371-71B69DE5832A}"/>
              </a:ext>
            </a:extLst>
          </p:cNvPr>
          <p:cNvCxnSpPr>
            <a:cxnSpLocks noChangeShapeType="1"/>
            <a:stCxn id="40984" idx="6"/>
            <a:endCxn id="40970"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6" name="AutoShape 25">
            <a:extLst>
              <a:ext uri="{FF2B5EF4-FFF2-40B4-BE49-F238E27FC236}">
                <a16:creationId xmlns:a16="http://schemas.microsoft.com/office/drawing/2014/main" id="{66582875-5FF9-4D3D-939F-F8CC84897181}"/>
              </a:ext>
            </a:extLst>
          </p:cNvPr>
          <p:cNvCxnSpPr>
            <a:cxnSpLocks noChangeShapeType="1"/>
            <a:stCxn id="40973" idx="6"/>
            <a:endCxn id="40967"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7" name="AutoShape 26">
            <a:extLst>
              <a:ext uri="{FF2B5EF4-FFF2-40B4-BE49-F238E27FC236}">
                <a16:creationId xmlns:a16="http://schemas.microsoft.com/office/drawing/2014/main" id="{CC1BF1B4-D417-4643-87CA-F05C6D34E577}"/>
              </a:ext>
            </a:extLst>
          </p:cNvPr>
          <p:cNvCxnSpPr>
            <a:cxnSpLocks noChangeShapeType="1"/>
            <a:stCxn id="40972" idx="6"/>
            <a:endCxn id="40973"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8" name="Oval 27">
            <a:extLst>
              <a:ext uri="{FF2B5EF4-FFF2-40B4-BE49-F238E27FC236}">
                <a16:creationId xmlns:a16="http://schemas.microsoft.com/office/drawing/2014/main" id="{C1BA9D55-E03D-4926-B5F4-8F1CB42CEB23}"/>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0989" name="AutoShape 28">
            <a:extLst>
              <a:ext uri="{FF2B5EF4-FFF2-40B4-BE49-F238E27FC236}">
                <a16:creationId xmlns:a16="http://schemas.microsoft.com/office/drawing/2014/main" id="{7B4B456C-8CA1-4A1A-91AD-E3C1452394A7}"/>
              </a:ext>
            </a:extLst>
          </p:cNvPr>
          <p:cNvCxnSpPr>
            <a:cxnSpLocks noChangeShapeType="1"/>
            <a:stCxn id="40988" idx="0"/>
            <a:endCxn id="40967"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0990" name="Group 29">
            <a:extLst>
              <a:ext uri="{FF2B5EF4-FFF2-40B4-BE49-F238E27FC236}">
                <a16:creationId xmlns:a16="http://schemas.microsoft.com/office/drawing/2014/main" id="{A405BDAB-4499-471C-87B7-CFF68CF8FC83}"/>
              </a:ext>
            </a:extLst>
          </p:cNvPr>
          <p:cNvGrpSpPr>
            <a:grpSpLocks/>
          </p:cNvGrpSpPr>
          <p:nvPr/>
        </p:nvGrpSpPr>
        <p:grpSpPr bwMode="auto">
          <a:xfrm>
            <a:off x="3810000" y="2590800"/>
            <a:ext cx="1360488" cy="242888"/>
            <a:chOff x="1776" y="2160"/>
            <a:chExt cx="1097" cy="196"/>
          </a:xfrm>
        </p:grpSpPr>
        <p:sp>
          <p:nvSpPr>
            <p:cNvPr id="41008" name="Rectangle 30">
              <a:extLst>
                <a:ext uri="{FF2B5EF4-FFF2-40B4-BE49-F238E27FC236}">
                  <a16:creationId xmlns:a16="http://schemas.microsoft.com/office/drawing/2014/main" id="{7EB5BC19-2289-4FFF-9E7B-3C3E454664FF}"/>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1009" name="Rectangle 31">
              <a:extLst>
                <a:ext uri="{FF2B5EF4-FFF2-40B4-BE49-F238E27FC236}">
                  <a16:creationId xmlns:a16="http://schemas.microsoft.com/office/drawing/2014/main" id="{7D64C2D8-D30B-4E58-9C9F-45E8A22A94AE}"/>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1010" name="Rectangle 32">
              <a:extLst>
                <a:ext uri="{FF2B5EF4-FFF2-40B4-BE49-F238E27FC236}">
                  <a16:creationId xmlns:a16="http://schemas.microsoft.com/office/drawing/2014/main" id="{038EBBF0-59EC-4491-8FA2-F91C59A36E98}"/>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1011" name="Rectangle 33">
              <a:extLst>
                <a:ext uri="{FF2B5EF4-FFF2-40B4-BE49-F238E27FC236}">
                  <a16:creationId xmlns:a16="http://schemas.microsoft.com/office/drawing/2014/main" id="{A021B113-B913-481E-9BE8-74E587251E4B}"/>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0991" name="Group 34">
            <a:extLst>
              <a:ext uri="{FF2B5EF4-FFF2-40B4-BE49-F238E27FC236}">
                <a16:creationId xmlns:a16="http://schemas.microsoft.com/office/drawing/2014/main" id="{4D94EA07-5B72-47B6-9209-145AE0E3AA33}"/>
              </a:ext>
            </a:extLst>
          </p:cNvPr>
          <p:cNvGrpSpPr>
            <a:grpSpLocks/>
          </p:cNvGrpSpPr>
          <p:nvPr/>
        </p:nvGrpSpPr>
        <p:grpSpPr bwMode="auto">
          <a:xfrm>
            <a:off x="3810000" y="2827338"/>
            <a:ext cx="1360488" cy="242887"/>
            <a:chOff x="1776" y="2160"/>
            <a:chExt cx="1097" cy="196"/>
          </a:xfrm>
        </p:grpSpPr>
        <p:sp>
          <p:nvSpPr>
            <p:cNvPr id="41004" name="Rectangle 35">
              <a:extLst>
                <a:ext uri="{FF2B5EF4-FFF2-40B4-BE49-F238E27FC236}">
                  <a16:creationId xmlns:a16="http://schemas.microsoft.com/office/drawing/2014/main" id="{626180A4-5008-4920-9FC7-AF327E75D4D7}"/>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5" name="Rectangle 36">
              <a:extLst>
                <a:ext uri="{FF2B5EF4-FFF2-40B4-BE49-F238E27FC236}">
                  <a16:creationId xmlns:a16="http://schemas.microsoft.com/office/drawing/2014/main" id="{5812A2E7-7321-429A-AB1F-DC9016435495}"/>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6" name="Rectangle 37">
              <a:extLst>
                <a:ext uri="{FF2B5EF4-FFF2-40B4-BE49-F238E27FC236}">
                  <a16:creationId xmlns:a16="http://schemas.microsoft.com/office/drawing/2014/main" id="{395C89CA-6E84-4D3F-9692-FFA7F71A18E8}"/>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7" name="Rectangle 38">
              <a:extLst>
                <a:ext uri="{FF2B5EF4-FFF2-40B4-BE49-F238E27FC236}">
                  <a16:creationId xmlns:a16="http://schemas.microsoft.com/office/drawing/2014/main" id="{644216F3-5DFD-40B5-8B95-B204A93FA183}"/>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0992" name="Oval 39">
            <a:extLst>
              <a:ext uri="{FF2B5EF4-FFF2-40B4-BE49-F238E27FC236}">
                <a16:creationId xmlns:a16="http://schemas.microsoft.com/office/drawing/2014/main" id="{54E8015C-1295-4303-BECF-1C706331FC55}"/>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3" name="Oval 40">
            <a:extLst>
              <a:ext uri="{FF2B5EF4-FFF2-40B4-BE49-F238E27FC236}">
                <a16:creationId xmlns:a16="http://schemas.microsoft.com/office/drawing/2014/main" id="{1B700B1D-7025-45F6-A1D0-EF8E5EB0EBEC}"/>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4" name="Oval 41">
            <a:extLst>
              <a:ext uri="{FF2B5EF4-FFF2-40B4-BE49-F238E27FC236}">
                <a16:creationId xmlns:a16="http://schemas.microsoft.com/office/drawing/2014/main" id="{6A1C2B2F-18A6-487D-9B16-BB6D60B7C1DE}"/>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5" name="Oval 42">
            <a:extLst>
              <a:ext uri="{FF2B5EF4-FFF2-40B4-BE49-F238E27FC236}">
                <a16:creationId xmlns:a16="http://schemas.microsoft.com/office/drawing/2014/main" id="{D33B3789-B4AB-4FA1-BB3F-86E9CE26523E}"/>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0996" name="AutoShape 43">
            <a:extLst>
              <a:ext uri="{FF2B5EF4-FFF2-40B4-BE49-F238E27FC236}">
                <a16:creationId xmlns:a16="http://schemas.microsoft.com/office/drawing/2014/main" id="{5D3F98D1-EE94-4AE3-8467-2AE46F3A68A7}"/>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97" name="AutoShape 44">
            <a:extLst>
              <a:ext uri="{FF2B5EF4-FFF2-40B4-BE49-F238E27FC236}">
                <a16:creationId xmlns:a16="http://schemas.microsoft.com/office/drawing/2014/main" id="{6FADBBA2-AD1A-4215-AA58-5C8FA96E279C}"/>
              </a:ext>
            </a:extLst>
          </p:cNvPr>
          <p:cNvCxnSpPr>
            <a:cxnSpLocks noChangeShapeType="1"/>
            <a:stCxn id="40994" idx="4"/>
            <a:endCxn id="40970" idx="0"/>
          </p:cNvCxnSpPr>
          <p:nvPr/>
        </p:nvCxnSpPr>
        <p:spPr bwMode="auto">
          <a:xfrm rot="5400000">
            <a:off x="3343275" y="3408363"/>
            <a:ext cx="1058863" cy="217487"/>
          </a:xfrm>
          <a:prstGeom prst="bentConnector3">
            <a:avLst>
              <a:gd name="adj1" fmla="val 2788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98" name="AutoShape 45">
            <a:extLst>
              <a:ext uri="{FF2B5EF4-FFF2-40B4-BE49-F238E27FC236}">
                <a16:creationId xmlns:a16="http://schemas.microsoft.com/office/drawing/2014/main" id="{9A16EA17-324D-423A-AE29-27BC5BF87D1B}"/>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99" name="Rectangle 46">
            <a:extLst>
              <a:ext uri="{FF2B5EF4-FFF2-40B4-BE49-F238E27FC236}">
                <a16:creationId xmlns:a16="http://schemas.microsoft.com/office/drawing/2014/main" id="{401DC8CA-2826-4FB1-9C23-815FCFAE9841}"/>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1000" name="Line 47">
            <a:extLst>
              <a:ext uri="{FF2B5EF4-FFF2-40B4-BE49-F238E27FC236}">
                <a16:creationId xmlns:a16="http://schemas.microsoft.com/office/drawing/2014/main" id="{A9F95FB4-AE62-49E3-A5E2-3B2BFB236AC9}"/>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1001" name="Oval 48">
            <a:extLst>
              <a:ext uri="{FF2B5EF4-FFF2-40B4-BE49-F238E27FC236}">
                <a16:creationId xmlns:a16="http://schemas.microsoft.com/office/drawing/2014/main" id="{6EDD7D6A-71B4-4C34-B460-38EB3AA24134}"/>
              </a:ext>
            </a:extLst>
          </p:cNvPr>
          <p:cNvSpPr>
            <a:spLocks noChangeAspect="1" noChangeArrowheads="1"/>
          </p:cNvSpPr>
          <p:nvPr/>
        </p:nvSpPr>
        <p:spPr bwMode="auto">
          <a:xfrm>
            <a:off x="3278188" y="4895850"/>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1002" name="Line 49">
            <a:extLst>
              <a:ext uri="{FF2B5EF4-FFF2-40B4-BE49-F238E27FC236}">
                <a16:creationId xmlns:a16="http://schemas.microsoft.com/office/drawing/2014/main" id="{17451FD0-6148-4DF5-82E9-383237AA8C2D}"/>
              </a:ext>
            </a:extLst>
          </p:cNvPr>
          <p:cNvSpPr>
            <a:spLocks noChangeShapeType="1"/>
          </p:cNvSpPr>
          <p:nvPr/>
        </p:nvSpPr>
        <p:spPr bwMode="auto">
          <a:xfrm flipV="1">
            <a:off x="3505200" y="4506913"/>
            <a:ext cx="182563" cy="3571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1003" name="Rectangle 51">
            <a:extLst>
              <a:ext uri="{FF2B5EF4-FFF2-40B4-BE49-F238E27FC236}">
                <a16:creationId xmlns:a16="http://schemas.microsoft.com/office/drawing/2014/main" id="{C97D0DA8-C63A-4851-99EC-D26453F2CF3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4" name="Title 1">
            <a:extLst>
              <a:ext uri="{FF2B5EF4-FFF2-40B4-BE49-F238E27FC236}">
                <a16:creationId xmlns:a16="http://schemas.microsoft.com/office/drawing/2014/main" id="{8CF7948C-99A4-4C1A-804A-81EFB12E74FD}"/>
              </a:ext>
            </a:extLst>
          </p:cNvPr>
          <p:cNvSpPr txBox="1">
            <a:spLocks noGrp="1"/>
          </p:cNvSpPr>
          <p:nvPr>
            <p:ph type="title"/>
          </p:nvPr>
        </p:nvSpPr>
        <p:spPr>
          <a:xfrm>
            <a:off x="1313315" y="-21703"/>
            <a:ext cx="7830685"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5" name="Picture 2" descr="E:\NIET\Project\xLogo11.png.pagespeed.ic.pydHLuCQEZ.png">
            <a:extLst>
              <a:ext uri="{FF2B5EF4-FFF2-40B4-BE49-F238E27FC236}">
                <a16:creationId xmlns:a16="http://schemas.microsoft.com/office/drawing/2014/main" id="{649589E7-1B71-4E0F-BB20-22AA0C5098C7}"/>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CAB649AC-EC7C-4730-B101-5F298E551BC4}"/>
              </a:ext>
            </a:extLst>
          </p:cNvPr>
          <p:cNvSpPr>
            <a:spLocks noGrp="1"/>
          </p:cNvSpPr>
          <p:nvPr>
            <p:ph type="dt" sz="half" idx="10"/>
          </p:nvPr>
        </p:nvSpPr>
        <p:spPr>
          <a:xfrm>
            <a:off x="199024" y="6304758"/>
            <a:ext cx="2133600" cy="365125"/>
          </a:xfrm>
        </p:spPr>
        <p:txBody>
          <a:bodyPr/>
          <a:lstStyle/>
          <a:p>
            <a:fld id="{002A07B9-A5B2-4CE8-9AA7-8D12EC450AD0}" type="datetime1">
              <a:rPr lang="en-US" smtClean="0"/>
              <a:t>10-Nov-24</a:t>
            </a:fld>
            <a:endParaRPr lang="en-US" dirty="0"/>
          </a:p>
        </p:txBody>
      </p:sp>
      <p:sp>
        <p:nvSpPr>
          <p:cNvPr id="5" name="Footer Placeholder 4">
            <a:extLst>
              <a:ext uri="{FF2B5EF4-FFF2-40B4-BE49-F238E27FC236}">
                <a16:creationId xmlns:a16="http://schemas.microsoft.com/office/drawing/2014/main" id="{2C6D3459-6D8D-462F-B751-ADAC01DF958C}"/>
              </a:ext>
            </a:extLst>
          </p:cNvPr>
          <p:cNvSpPr>
            <a:spLocks noGrp="1"/>
          </p:cNvSpPr>
          <p:nvPr>
            <p:ph type="ftr" sz="quarter" idx="11"/>
          </p:nvPr>
        </p:nvSpPr>
        <p:spPr>
          <a:xfrm>
            <a:off x="3124200" y="6356350"/>
            <a:ext cx="3657600" cy="365125"/>
          </a:xfrm>
        </p:spPr>
        <p:txBody>
          <a:bodyPr/>
          <a:lstStyle/>
          <a:p>
            <a:r>
              <a:rPr lang="it-IT"/>
              <a:t>Manali Gupta               DAA                Unit II</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205E73A5-85BD-4A7E-9171-763866E1FEB5}"/>
              </a:ext>
            </a:extLst>
          </p:cNvPr>
          <p:cNvSpPr>
            <a:spLocks noGrp="1"/>
          </p:cNvSpPr>
          <p:nvPr>
            <p:ph type="sldNum" sz="quarter" idx="10"/>
          </p:nvPr>
        </p:nvSpPr>
        <p:spPr>
          <a:xfrm>
            <a:off x="8001000" y="6348412"/>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FE86878A-5AFA-4558-B6FC-5524D7D3447B}" type="slidenum">
              <a:rPr lang="en-US" altLang="en-US" sz="800"/>
              <a:pPr/>
              <a:t>127</a:t>
            </a:fld>
            <a:endParaRPr lang="en-US" altLang="en-US" sz="1400"/>
          </a:p>
        </p:txBody>
      </p:sp>
      <p:sp>
        <p:nvSpPr>
          <p:cNvPr id="43012" name="Rectangle 3">
            <a:extLst>
              <a:ext uri="{FF2B5EF4-FFF2-40B4-BE49-F238E27FC236}">
                <a16:creationId xmlns:a16="http://schemas.microsoft.com/office/drawing/2014/main" id="{53C37101-EBBD-40BF-92F2-A23895BF0F56}"/>
              </a:ext>
            </a:extLst>
          </p:cNvPr>
          <p:cNvSpPr>
            <a:spLocks noGrp="1" noChangeArrowheads="1"/>
          </p:cNvSpPr>
          <p:nvPr>
            <p:ph type="body" idx="1"/>
          </p:nvPr>
        </p:nvSpPr>
        <p:spPr>
          <a:xfrm>
            <a:off x="341435" y="1002505"/>
            <a:ext cx="8229600" cy="4525963"/>
          </a:xfrm>
        </p:spPr>
        <p:txBody>
          <a:bodyPr/>
          <a:lstStyle/>
          <a:p>
            <a:r>
              <a:rPr kumimoji="0" lang="en-US" altLang="en-US" sz="2400" dirty="0"/>
              <a:t>Delete min.</a:t>
            </a:r>
          </a:p>
          <a:p>
            <a:pPr lvl="1"/>
            <a:r>
              <a:rPr kumimoji="0" lang="en-US" altLang="en-US" sz="2400" dirty="0">
                <a:solidFill>
                  <a:schemeClr val="tx2"/>
                </a:solidFill>
              </a:rPr>
              <a:t>Delete min; meld its children into root list; update min.</a:t>
            </a:r>
          </a:p>
          <a:p>
            <a:pPr lvl="1"/>
            <a:r>
              <a:rPr kumimoji="0" lang="en-US" altLang="en-US" sz="2400" dirty="0"/>
              <a:t>Consolidate trees so that no two roots have same rank.</a:t>
            </a:r>
          </a:p>
          <a:p>
            <a:pPr lvl="1"/>
            <a:endParaRPr kumimoji="0" lang="en-US" altLang="en-US" dirty="0"/>
          </a:p>
          <a:p>
            <a:pPr lvl="1"/>
            <a:endParaRPr kumimoji="0" lang="en-US" altLang="en-US" dirty="0"/>
          </a:p>
        </p:txBody>
      </p:sp>
      <p:sp>
        <p:nvSpPr>
          <p:cNvPr id="43013" name="Oval 4">
            <a:extLst>
              <a:ext uri="{FF2B5EF4-FFF2-40B4-BE49-F238E27FC236}">
                <a16:creationId xmlns:a16="http://schemas.microsoft.com/office/drawing/2014/main" id="{AC311D31-D7B6-4484-A7B8-740CB42F2DDF}"/>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3014" name="AutoShape 5">
            <a:extLst>
              <a:ext uri="{FF2B5EF4-FFF2-40B4-BE49-F238E27FC236}">
                <a16:creationId xmlns:a16="http://schemas.microsoft.com/office/drawing/2014/main" id="{2DAA089A-FD0E-4217-A218-19835FC50945}"/>
              </a:ext>
            </a:extLst>
          </p:cNvPr>
          <p:cNvCxnSpPr>
            <a:cxnSpLocks noChangeShapeType="1"/>
            <a:stCxn id="43013" idx="0"/>
            <a:endCxn id="43020"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5" name="Oval 6">
            <a:extLst>
              <a:ext uri="{FF2B5EF4-FFF2-40B4-BE49-F238E27FC236}">
                <a16:creationId xmlns:a16="http://schemas.microsoft.com/office/drawing/2014/main" id="{3E90374D-4766-4F00-9ADE-F7732548F716}"/>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3016" name="Oval 7">
            <a:extLst>
              <a:ext uri="{FF2B5EF4-FFF2-40B4-BE49-F238E27FC236}">
                <a16:creationId xmlns:a16="http://schemas.microsoft.com/office/drawing/2014/main" id="{3FFDF8EA-F026-4483-B145-8D948D70E5B1}"/>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3017" name="AutoShape 8">
            <a:extLst>
              <a:ext uri="{FF2B5EF4-FFF2-40B4-BE49-F238E27FC236}">
                <a16:creationId xmlns:a16="http://schemas.microsoft.com/office/drawing/2014/main" id="{6B62DBDE-B92D-4A83-8E53-317D21E8ABF8}"/>
              </a:ext>
            </a:extLst>
          </p:cNvPr>
          <p:cNvCxnSpPr>
            <a:cxnSpLocks noChangeShapeType="1"/>
            <a:stCxn id="43020" idx="2"/>
            <a:endCxn id="43016"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8" name="Oval 9">
            <a:extLst>
              <a:ext uri="{FF2B5EF4-FFF2-40B4-BE49-F238E27FC236}">
                <a16:creationId xmlns:a16="http://schemas.microsoft.com/office/drawing/2014/main" id="{21D3B930-1F95-4B63-ADB9-9E4BB510D4C7}"/>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3019" name="AutoShape 10">
            <a:extLst>
              <a:ext uri="{FF2B5EF4-FFF2-40B4-BE49-F238E27FC236}">
                <a16:creationId xmlns:a16="http://schemas.microsoft.com/office/drawing/2014/main" id="{0E36AD54-EF22-4C7A-8B24-8E44616F6648}"/>
              </a:ext>
            </a:extLst>
          </p:cNvPr>
          <p:cNvCxnSpPr>
            <a:cxnSpLocks noChangeShapeType="1"/>
            <a:stCxn id="43016" idx="2"/>
            <a:endCxn id="4301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0" name="Oval 11">
            <a:extLst>
              <a:ext uri="{FF2B5EF4-FFF2-40B4-BE49-F238E27FC236}">
                <a16:creationId xmlns:a16="http://schemas.microsoft.com/office/drawing/2014/main" id="{E01CA307-8CB4-4CE5-94EC-92154D1D08A0}"/>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3021" name="Oval 12">
            <a:extLst>
              <a:ext uri="{FF2B5EF4-FFF2-40B4-BE49-F238E27FC236}">
                <a16:creationId xmlns:a16="http://schemas.microsoft.com/office/drawing/2014/main" id="{96809EF3-712C-496C-A9C9-C56E63A0DE07}"/>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3022" name="Oval 13">
            <a:extLst>
              <a:ext uri="{FF2B5EF4-FFF2-40B4-BE49-F238E27FC236}">
                <a16:creationId xmlns:a16="http://schemas.microsoft.com/office/drawing/2014/main" id="{181E46FF-743D-4B5D-AB1A-EEE4783062FD}"/>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3023" name="Oval 14">
            <a:extLst>
              <a:ext uri="{FF2B5EF4-FFF2-40B4-BE49-F238E27FC236}">
                <a16:creationId xmlns:a16="http://schemas.microsoft.com/office/drawing/2014/main" id="{857ED215-EC87-4830-9A6B-B09B298B38FD}"/>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3024" name="AutoShape 15">
            <a:extLst>
              <a:ext uri="{FF2B5EF4-FFF2-40B4-BE49-F238E27FC236}">
                <a16:creationId xmlns:a16="http://schemas.microsoft.com/office/drawing/2014/main" id="{E4F92188-5E16-4548-99E9-021E5C22C8AA}"/>
              </a:ext>
            </a:extLst>
          </p:cNvPr>
          <p:cNvCxnSpPr>
            <a:cxnSpLocks noChangeShapeType="1"/>
            <a:stCxn id="43022" idx="0"/>
            <a:endCxn id="43023"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5" name="AutoShape 16">
            <a:extLst>
              <a:ext uri="{FF2B5EF4-FFF2-40B4-BE49-F238E27FC236}">
                <a16:creationId xmlns:a16="http://schemas.microsoft.com/office/drawing/2014/main" id="{0CAA2B3E-3454-40A9-AAF2-7733EF21B4B5}"/>
              </a:ext>
            </a:extLst>
          </p:cNvPr>
          <p:cNvCxnSpPr>
            <a:cxnSpLocks noChangeShapeType="1"/>
            <a:stCxn id="43032" idx="2"/>
            <a:endCxn id="43023"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6" name="Oval 17">
            <a:extLst>
              <a:ext uri="{FF2B5EF4-FFF2-40B4-BE49-F238E27FC236}">
                <a16:creationId xmlns:a16="http://schemas.microsoft.com/office/drawing/2014/main" id="{19FFE962-D5FA-4646-9D71-E78FA9A0A600}"/>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3027" name="Oval 18">
            <a:extLst>
              <a:ext uri="{FF2B5EF4-FFF2-40B4-BE49-F238E27FC236}">
                <a16:creationId xmlns:a16="http://schemas.microsoft.com/office/drawing/2014/main" id="{D314375C-B737-441A-891E-776029C14196}"/>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3028" name="AutoShape 19">
            <a:extLst>
              <a:ext uri="{FF2B5EF4-FFF2-40B4-BE49-F238E27FC236}">
                <a16:creationId xmlns:a16="http://schemas.microsoft.com/office/drawing/2014/main" id="{79A2A10A-735B-445A-A2B9-A1EF21C95054}"/>
              </a:ext>
            </a:extLst>
          </p:cNvPr>
          <p:cNvCxnSpPr>
            <a:cxnSpLocks noChangeShapeType="1"/>
            <a:stCxn id="43026" idx="0"/>
            <a:endCxn id="43027"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9" name="Oval 20">
            <a:extLst>
              <a:ext uri="{FF2B5EF4-FFF2-40B4-BE49-F238E27FC236}">
                <a16:creationId xmlns:a16="http://schemas.microsoft.com/office/drawing/2014/main" id="{56D86406-BC29-40F3-8676-975212C5BDE9}"/>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3030" name="AutoShape 21">
            <a:extLst>
              <a:ext uri="{FF2B5EF4-FFF2-40B4-BE49-F238E27FC236}">
                <a16:creationId xmlns:a16="http://schemas.microsoft.com/office/drawing/2014/main" id="{782167DF-2B8A-4890-920C-136D07A9509F}"/>
              </a:ext>
            </a:extLst>
          </p:cNvPr>
          <p:cNvCxnSpPr>
            <a:cxnSpLocks noChangeShapeType="1"/>
            <a:stCxn id="43029" idx="0"/>
            <a:endCxn id="43032"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1" name="AutoShape 22">
            <a:extLst>
              <a:ext uri="{FF2B5EF4-FFF2-40B4-BE49-F238E27FC236}">
                <a16:creationId xmlns:a16="http://schemas.microsoft.com/office/drawing/2014/main" id="{216EC65D-0511-40ED-894E-8DC1065778A2}"/>
              </a:ext>
            </a:extLst>
          </p:cNvPr>
          <p:cNvCxnSpPr>
            <a:cxnSpLocks noChangeShapeType="1"/>
            <a:stCxn id="43027" idx="7"/>
            <a:endCxn id="43032"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2" name="Oval 23">
            <a:extLst>
              <a:ext uri="{FF2B5EF4-FFF2-40B4-BE49-F238E27FC236}">
                <a16:creationId xmlns:a16="http://schemas.microsoft.com/office/drawing/2014/main" id="{7DA2405F-6B93-46E9-AFB9-ADFEF79DCAEF}"/>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3033" name="AutoShape 24">
            <a:extLst>
              <a:ext uri="{FF2B5EF4-FFF2-40B4-BE49-F238E27FC236}">
                <a16:creationId xmlns:a16="http://schemas.microsoft.com/office/drawing/2014/main" id="{264928A4-5F7B-4938-AF74-0EAA8D2FB8B9}"/>
              </a:ext>
            </a:extLst>
          </p:cNvPr>
          <p:cNvCxnSpPr>
            <a:cxnSpLocks noChangeShapeType="1"/>
            <a:stCxn id="43032" idx="6"/>
            <a:endCxn id="4301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4" name="AutoShape 25">
            <a:extLst>
              <a:ext uri="{FF2B5EF4-FFF2-40B4-BE49-F238E27FC236}">
                <a16:creationId xmlns:a16="http://schemas.microsoft.com/office/drawing/2014/main" id="{64332A3F-691B-4ACE-A76C-AE4890121510}"/>
              </a:ext>
            </a:extLst>
          </p:cNvPr>
          <p:cNvCxnSpPr>
            <a:cxnSpLocks noChangeShapeType="1"/>
            <a:stCxn id="43021" idx="6"/>
            <a:endCxn id="43015"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5" name="AutoShape 26">
            <a:extLst>
              <a:ext uri="{FF2B5EF4-FFF2-40B4-BE49-F238E27FC236}">
                <a16:creationId xmlns:a16="http://schemas.microsoft.com/office/drawing/2014/main" id="{E81B87C3-6702-4D5D-B516-98038540F965}"/>
              </a:ext>
            </a:extLst>
          </p:cNvPr>
          <p:cNvCxnSpPr>
            <a:cxnSpLocks noChangeShapeType="1"/>
            <a:stCxn id="43020" idx="6"/>
            <a:endCxn id="43021"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6" name="Oval 27">
            <a:extLst>
              <a:ext uri="{FF2B5EF4-FFF2-40B4-BE49-F238E27FC236}">
                <a16:creationId xmlns:a16="http://schemas.microsoft.com/office/drawing/2014/main" id="{AA5DDDFB-342B-4751-92BA-73518EA56AAD}"/>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3037" name="AutoShape 28">
            <a:extLst>
              <a:ext uri="{FF2B5EF4-FFF2-40B4-BE49-F238E27FC236}">
                <a16:creationId xmlns:a16="http://schemas.microsoft.com/office/drawing/2014/main" id="{32B4FE5B-9C16-4A79-BC60-28E207DDD142}"/>
              </a:ext>
            </a:extLst>
          </p:cNvPr>
          <p:cNvCxnSpPr>
            <a:cxnSpLocks noChangeShapeType="1"/>
            <a:stCxn id="43036" idx="0"/>
            <a:endCxn id="43015"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3038" name="Group 29">
            <a:extLst>
              <a:ext uri="{FF2B5EF4-FFF2-40B4-BE49-F238E27FC236}">
                <a16:creationId xmlns:a16="http://schemas.microsoft.com/office/drawing/2014/main" id="{BFD82BC2-D89D-4249-94E5-1ECFACDB77F6}"/>
              </a:ext>
            </a:extLst>
          </p:cNvPr>
          <p:cNvGrpSpPr>
            <a:grpSpLocks/>
          </p:cNvGrpSpPr>
          <p:nvPr/>
        </p:nvGrpSpPr>
        <p:grpSpPr bwMode="auto">
          <a:xfrm>
            <a:off x="3810000" y="2590800"/>
            <a:ext cx="1360488" cy="242888"/>
            <a:chOff x="1776" y="2160"/>
            <a:chExt cx="1097" cy="196"/>
          </a:xfrm>
        </p:grpSpPr>
        <p:sp>
          <p:nvSpPr>
            <p:cNvPr id="43057" name="Rectangle 30">
              <a:extLst>
                <a:ext uri="{FF2B5EF4-FFF2-40B4-BE49-F238E27FC236}">
                  <a16:creationId xmlns:a16="http://schemas.microsoft.com/office/drawing/2014/main" id="{DC9756E8-9295-402A-8594-32AEF0E3815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3058" name="Rectangle 31">
              <a:extLst>
                <a:ext uri="{FF2B5EF4-FFF2-40B4-BE49-F238E27FC236}">
                  <a16:creationId xmlns:a16="http://schemas.microsoft.com/office/drawing/2014/main" id="{1DE2DA6B-398B-438E-8AE5-AD2ED3E85548}"/>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3059" name="Rectangle 32">
              <a:extLst>
                <a:ext uri="{FF2B5EF4-FFF2-40B4-BE49-F238E27FC236}">
                  <a16:creationId xmlns:a16="http://schemas.microsoft.com/office/drawing/2014/main" id="{501E6353-CC18-4F56-823B-2210A2F2C4D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3060" name="Rectangle 33">
              <a:extLst>
                <a:ext uri="{FF2B5EF4-FFF2-40B4-BE49-F238E27FC236}">
                  <a16:creationId xmlns:a16="http://schemas.microsoft.com/office/drawing/2014/main" id="{0ABF3C56-C4FC-45B0-9DAD-4FA5C5D0C757}"/>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3039" name="Group 34">
            <a:extLst>
              <a:ext uri="{FF2B5EF4-FFF2-40B4-BE49-F238E27FC236}">
                <a16:creationId xmlns:a16="http://schemas.microsoft.com/office/drawing/2014/main" id="{86F96227-D24A-41FD-9F55-C7F674740ED6}"/>
              </a:ext>
            </a:extLst>
          </p:cNvPr>
          <p:cNvGrpSpPr>
            <a:grpSpLocks/>
          </p:cNvGrpSpPr>
          <p:nvPr/>
        </p:nvGrpSpPr>
        <p:grpSpPr bwMode="auto">
          <a:xfrm>
            <a:off x="3810000" y="2827338"/>
            <a:ext cx="1360488" cy="242887"/>
            <a:chOff x="1776" y="2160"/>
            <a:chExt cx="1097" cy="196"/>
          </a:xfrm>
        </p:grpSpPr>
        <p:sp>
          <p:nvSpPr>
            <p:cNvPr id="43053" name="Rectangle 35">
              <a:extLst>
                <a:ext uri="{FF2B5EF4-FFF2-40B4-BE49-F238E27FC236}">
                  <a16:creationId xmlns:a16="http://schemas.microsoft.com/office/drawing/2014/main" id="{9D7E9AEA-867B-4E1E-9851-00E09B7E243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4" name="Rectangle 36">
              <a:extLst>
                <a:ext uri="{FF2B5EF4-FFF2-40B4-BE49-F238E27FC236}">
                  <a16:creationId xmlns:a16="http://schemas.microsoft.com/office/drawing/2014/main" id="{391E5BB2-EDFB-4128-9F6A-F56A8E39929A}"/>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5" name="Rectangle 37">
              <a:extLst>
                <a:ext uri="{FF2B5EF4-FFF2-40B4-BE49-F238E27FC236}">
                  <a16:creationId xmlns:a16="http://schemas.microsoft.com/office/drawing/2014/main" id="{5DC126C8-2D52-43D8-8095-C904EA7B290C}"/>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6" name="Rectangle 38">
              <a:extLst>
                <a:ext uri="{FF2B5EF4-FFF2-40B4-BE49-F238E27FC236}">
                  <a16:creationId xmlns:a16="http://schemas.microsoft.com/office/drawing/2014/main" id="{70326FBE-1DFB-47A7-880F-A636CEFF1E7B}"/>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3040" name="Oval 39">
            <a:extLst>
              <a:ext uri="{FF2B5EF4-FFF2-40B4-BE49-F238E27FC236}">
                <a16:creationId xmlns:a16="http://schemas.microsoft.com/office/drawing/2014/main" id="{984298BE-535D-419B-9E7B-D66DCC3A2131}"/>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1" name="Oval 40">
            <a:extLst>
              <a:ext uri="{FF2B5EF4-FFF2-40B4-BE49-F238E27FC236}">
                <a16:creationId xmlns:a16="http://schemas.microsoft.com/office/drawing/2014/main" id="{15F55710-EAAF-4DD1-A916-5DED1F7B3C32}"/>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2" name="Oval 41">
            <a:extLst>
              <a:ext uri="{FF2B5EF4-FFF2-40B4-BE49-F238E27FC236}">
                <a16:creationId xmlns:a16="http://schemas.microsoft.com/office/drawing/2014/main" id="{016DC6E3-B752-43AB-B884-C0F5B124C886}"/>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3" name="Oval 43">
            <a:extLst>
              <a:ext uri="{FF2B5EF4-FFF2-40B4-BE49-F238E27FC236}">
                <a16:creationId xmlns:a16="http://schemas.microsoft.com/office/drawing/2014/main" id="{201AC901-F819-4E13-83A1-A0011C628529}"/>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3044" name="AutoShape 44">
            <a:extLst>
              <a:ext uri="{FF2B5EF4-FFF2-40B4-BE49-F238E27FC236}">
                <a16:creationId xmlns:a16="http://schemas.microsoft.com/office/drawing/2014/main" id="{D0BCC096-0932-4E4B-9A9C-3F6C1409D4EC}"/>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45" name="AutoShape 45">
            <a:extLst>
              <a:ext uri="{FF2B5EF4-FFF2-40B4-BE49-F238E27FC236}">
                <a16:creationId xmlns:a16="http://schemas.microsoft.com/office/drawing/2014/main" id="{0C335FBB-D81F-4DC5-A7E3-A0AE10E960A4}"/>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46" name="AutoShape 46">
            <a:extLst>
              <a:ext uri="{FF2B5EF4-FFF2-40B4-BE49-F238E27FC236}">
                <a16:creationId xmlns:a16="http://schemas.microsoft.com/office/drawing/2014/main" id="{45772B5C-6170-49E3-B5D4-64075D84818E}"/>
              </a:ext>
            </a:extLst>
          </p:cNvPr>
          <p:cNvCxnSpPr>
            <a:cxnSpLocks noChangeShapeType="1"/>
          </p:cNvCxnSpPr>
          <p:nvPr/>
        </p:nvCxnSpPr>
        <p:spPr bwMode="auto">
          <a:xfrm rot="5400000">
            <a:off x="3343275" y="3408363"/>
            <a:ext cx="1058863" cy="217487"/>
          </a:xfrm>
          <a:prstGeom prst="bentConnector3">
            <a:avLst>
              <a:gd name="adj1" fmla="val 2788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47" name="Rectangle 47">
            <a:extLst>
              <a:ext uri="{FF2B5EF4-FFF2-40B4-BE49-F238E27FC236}">
                <a16:creationId xmlns:a16="http://schemas.microsoft.com/office/drawing/2014/main" id="{21F6384F-4F69-4110-8AD6-F65529FE34CA}"/>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3048" name="Line 48">
            <a:extLst>
              <a:ext uri="{FF2B5EF4-FFF2-40B4-BE49-F238E27FC236}">
                <a16:creationId xmlns:a16="http://schemas.microsoft.com/office/drawing/2014/main" id="{0EE81BCD-DA30-43DD-B96B-45A6A0FB13F1}"/>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3049" name="Oval 49">
            <a:extLst>
              <a:ext uri="{FF2B5EF4-FFF2-40B4-BE49-F238E27FC236}">
                <a16:creationId xmlns:a16="http://schemas.microsoft.com/office/drawing/2014/main" id="{0152109A-1190-4819-96AE-FBBCD1A341A0}"/>
              </a:ext>
            </a:extLst>
          </p:cNvPr>
          <p:cNvSpPr>
            <a:spLocks noChangeAspect="1" noChangeArrowheads="1"/>
          </p:cNvSpPr>
          <p:nvPr/>
        </p:nvSpPr>
        <p:spPr bwMode="auto">
          <a:xfrm>
            <a:off x="4098925" y="48863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3050" name="Line 50">
            <a:extLst>
              <a:ext uri="{FF2B5EF4-FFF2-40B4-BE49-F238E27FC236}">
                <a16:creationId xmlns:a16="http://schemas.microsoft.com/office/drawing/2014/main" id="{9BE36FFC-7713-4591-956D-13EA9AAA252F}"/>
              </a:ext>
            </a:extLst>
          </p:cNvPr>
          <p:cNvSpPr>
            <a:spLocks noChangeShapeType="1"/>
          </p:cNvSpPr>
          <p:nvPr/>
        </p:nvSpPr>
        <p:spPr bwMode="auto">
          <a:xfrm flipV="1">
            <a:off x="4376738" y="4414838"/>
            <a:ext cx="409575" cy="4714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3051" name="Rectangle 52">
            <a:extLst>
              <a:ext uri="{FF2B5EF4-FFF2-40B4-BE49-F238E27FC236}">
                <a16:creationId xmlns:a16="http://schemas.microsoft.com/office/drawing/2014/main" id="{F7588367-31C2-408B-AA0E-CC332D49033E}"/>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3301" name="Rectangle 53">
            <a:extLst>
              <a:ext uri="{FF2B5EF4-FFF2-40B4-BE49-F238E27FC236}">
                <a16:creationId xmlns:a16="http://schemas.microsoft.com/office/drawing/2014/main" id="{EF0DBE34-45E0-4FCF-9B3B-95F86070337C}"/>
              </a:ext>
            </a:extLst>
          </p:cNvPr>
          <p:cNvSpPr>
            <a:spLocks noChangeArrowheads="1"/>
          </p:cNvSpPr>
          <p:nvPr/>
        </p:nvSpPr>
        <p:spPr bwMode="auto">
          <a:xfrm>
            <a:off x="6257254" y="2712244"/>
            <a:ext cx="162877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23 into 17</a:t>
            </a:r>
          </a:p>
        </p:txBody>
      </p:sp>
      <p:sp>
        <p:nvSpPr>
          <p:cNvPr id="55" name="Title 1">
            <a:extLst>
              <a:ext uri="{FF2B5EF4-FFF2-40B4-BE49-F238E27FC236}">
                <a16:creationId xmlns:a16="http://schemas.microsoft.com/office/drawing/2014/main" id="{8744FCF5-52DF-4BF9-A942-63D953AD8995}"/>
              </a:ext>
            </a:extLst>
          </p:cNvPr>
          <p:cNvSpPr txBox="1">
            <a:spLocks noGrp="1"/>
          </p:cNvSpPr>
          <p:nvPr>
            <p:ph type="title"/>
          </p:nvPr>
        </p:nvSpPr>
        <p:spPr>
          <a:xfrm>
            <a:off x="1371600" y="20638"/>
            <a:ext cx="7772400" cy="8175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6" name="Picture 2" descr="E:\NIET\Project\xLogo11.png.pagespeed.ic.pydHLuCQEZ.png">
            <a:extLst>
              <a:ext uri="{FF2B5EF4-FFF2-40B4-BE49-F238E27FC236}">
                <a16:creationId xmlns:a16="http://schemas.microsoft.com/office/drawing/2014/main" id="{9DB47980-0ADB-493C-B81E-F77518818E47}"/>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17BF9B4D-55EE-4147-8280-BE3E87D0A69C}"/>
              </a:ext>
            </a:extLst>
          </p:cNvPr>
          <p:cNvSpPr>
            <a:spLocks noGrp="1"/>
          </p:cNvSpPr>
          <p:nvPr>
            <p:ph type="dt" sz="half" idx="10"/>
          </p:nvPr>
        </p:nvSpPr>
        <p:spPr>
          <a:xfrm>
            <a:off x="244646" y="6396834"/>
            <a:ext cx="1158875" cy="365125"/>
          </a:xfrm>
        </p:spPr>
        <p:txBody>
          <a:bodyPr/>
          <a:lstStyle/>
          <a:p>
            <a:fld id="{E2BE1CD0-6A78-4A96-ADDC-257A1DFF0597}" type="datetime1">
              <a:rPr lang="en-US" smtClean="0"/>
              <a:t>10-Nov-24</a:t>
            </a:fld>
            <a:endParaRPr lang="en-US"/>
          </a:p>
        </p:txBody>
      </p:sp>
      <p:sp>
        <p:nvSpPr>
          <p:cNvPr id="5" name="Footer Placeholder 4">
            <a:extLst>
              <a:ext uri="{FF2B5EF4-FFF2-40B4-BE49-F238E27FC236}">
                <a16:creationId xmlns:a16="http://schemas.microsoft.com/office/drawing/2014/main" id="{B1C6A9CE-6D98-404C-9277-FBA5F7C7D330}"/>
              </a:ext>
            </a:extLst>
          </p:cNvPr>
          <p:cNvSpPr>
            <a:spLocks noGrp="1"/>
          </p:cNvSpPr>
          <p:nvPr>
            <p:ph type="ftr" sz="quarter" idx="11"/>
          </p:nvPr>
        </p:nvSpPr>
        <p:spPr>
          <a:xfrm>
            <a:off x="3132138" y="6466596"/>
            <a:ext cx="36576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0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71FD9954-260F-4EB7-A081-53E7FAE1A006}"/>
              </a:ext>
            </a:extLst>
          </p:cNvPr>
          <p:cNvSpPr>
            <a:spLocks noGrp="1"/>
          </p:cNvSpPr>
          <p:nvPr>
            <p:ph type="sldNum" sz="quarter" idx="10"/>
          </p:nvPr>
        </p:nvSpPr>
        <p:spPr>
          <a:xfrm>
            <a:off x="8275637" y="6356349"/>
            <a:ext cx="4460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AEA196B2-74C5-4EB0-AF8F-FF79470E8609}" type="slidenum">
              <a:rPr lang="en-US" altLang="en-US" sz="800"/>
              <a:pPr/>
              <a:t>128</a:t>
            </a:fld>
            <a:endParaRPr lang="en-US" altLang="en-US" sz="1400" dirty="0"/>
          </a:p>
        </p:txBody>
      </p:sp>
      <p:sp>
        <p:nvSpPr>
          <p:cNvPr id="45060" name="Rectangle 3">
            <a:extLst>
              <a:ext uri="{FF2B5EF4-FFF2-40B4-BE49-F238E27FC236}">
                <a16:creationId xmlns:a16="http://schemas.microsoft.com/office/drawing/2014/main" id="{A56D3EF5-6941-4411-B9EF-4CC2530DE773}"/>
              </a:ext>
            </a:extLst>
          </p:cNvPr>
          <p:cNvSpPr>
            <a:spLocks noGrp="1" noChangeArrowheads="1"/>
          </p:cNvSpPr>
          <p:nvPr>
            <p:ph type="body" idx="1"/>
          </p:nvPr>
        </p:nvSpPr>
        <p:spPr>
          <a:xfrm>
            <a:off x="412652" y="920750"/>
            <a:ext cx="8229600" cy="4525963"/>
          </a:xfrm>
        </p:spPr>
        <p:txBody>
          <a:bodyPr/>
          <a:lstStyle/>
          <a:p>
            <a:r>
              <a:rPr kumimoji="0" lang="en-US" altLang="en-US" sz="2400" dirty="0"/>
              <a:t>Delete min.</a:t>
            </a:r>
          </a:p>
          <a:p>
            <a:pPr lvl="1"/>
            <a:r>
              <a:rPr kumimoji="0" lang="en-US" altLang="en-US" sz="2400" dirty="0">
                <a:solidFill>
                  <a:schemeClr val="tx2"/>
                </a:solidFill>
              </a:rPr>
              <a:t>Delete min; meld its children into root list; update min.</a:t>
            </a:r>
          </a:p>
          <a:p>
            <a:pPr lvl="1"/>
            <a:r>
              <a:rPr kumimoji="0" lang="en-US" altLang="en-US" sz="2400" dirty="0"/>
              <a:t>Consolidate trees so that no two roots have same rank.</a:t>
            </a:r>
          </a:p>
          <a:p>
            <a:pPr lvl="1"/>
            <a:endParaRPr kumimoji="0" lang="en-US" altLang="en-US" dirty="0"/>
          </a:p>
          <a:p>
            <a:pPr lvl="1"/>
            <a:endParaRPr kumimoji="0" lang="en-US" altLang="en-US" dirty="0"/>
          </a:p>
        </p:txBody>
      </p:sp>
      <p:sp>
        <p:nvSpPr>
          <p:cNvPr id="45061" name="Oval 4">
            <a:extLst>
              <a:ext uri="{FF2B5EF4-FFF2-40B4-BE49-F238E27FC236}">
                <a16:creationId xmlns:a16="http://schemas.microsoft.com/office/drawing/2014/main" id="{65634E46-C410-4AA5-B401-1F4ABB17AB80}"/>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5062" name="AutoShape 5">
            <a:extLst>
              <a:ext uri="{FF2B5EF4-FFF2-40B4-BE49-F238E27FC236}">
                <a16:creationId xmlns:a16="http://schemas.microsoft.com/office/drawing/2014/main" id="{D7E4FC43-A54E-40C6-ABAB-BCC7DF1D188B}"/>
              </a:ext>
            </a:extLst>
          </p:cNvPr>
          <p:cNvCxnSpPr>
            <a:cxnSpLocks noChangeShapeType="1"/>
            <a:stCxn id="45061" idx="0"/>
            <a:endCxn id="45068"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3" name="Oval 6">
            <a:extLst>
              <a:ext uri="{FF2B5EF4-FFF2-40B4-BE49-F238E27FC236}">
                <a16:creationId xmlns:a16="http://schemas.microsoft.com/office/drawing/2014/main" id="{7265DCAD-9836-4CAA-9FEA-CBC24F659664}"/>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5064" name="Oval 7">
            <a:extLst>
              <a:ext uri="{FF2B5EF4-FFF2-40B4-BE49-F238E27FC236}">
                <a16:creationId xmlns:a16="http://schemas.microsoft.com/office/drawing/2014/main" id="{708D47DF-73B1-4D54-A857-CD0DD0819B87}"/>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5065" name="AutoShape 8">
            <a:extLst>
              <a:ext uri="{FF2B5EF4-FFF2-40B4-BE49-F238E27FC236}">
                <a16:creationId xmlns:a16="http://schemas.microsoft.com/office/drawing/2014/main" id="{83870CFC-BAE8-4EAA-8513-C4006DBC3161}"/>
              </a:ext>
            </a:extLst>
          </p:cNvPr>
          <p:cNvCxnSpPr>
            <a:cxnSpLocks noChangeShapeType="1"/>
            <a:stCxn id="45068" idx="2"/>
            <a:endCxn id="45064"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6" name="Oval 9">
            <a:extLst>
              <a:ext uri="{FF2B5EF4-FFF2-40B4-BE49-F238E27FC236}">
                <a16:creationId xmlns:a16="http://schemas.microsoft.com/office/drawing/2014/main" id="{30ACF02A-1054-4592-B9F8-019649D5C747}"/>
              </a:ext>
            </a:extLst>
          </p:cNvPr>
          <p:cNvSpPr>
            <a:spLocks noChangeAspect="1" noChangeArrowheads="1"/>
          </p:cNvSpPr>
          <p:nvPr/>
        </p:nvSpPr>
        <p:spPr bwMode="auto">
          <a:xfrm>
            <a:off x="48164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5067" name="AutoShape 10">
            <a:extLst>
              <a:ext uri="{FF2B5EF4-FFF2-40B4-BE49-F238E27FC236}">
                <a16:creationId xmlns:a16="http://schemas.microsoft.com/office/drawing/2014/main" id="{53464285-67CB-4104-8E49-412431F9AD17}"/>
              </a:ext>
            </a:extLst>
          </p:cNvPr>
          <p:cNvCxnSpPr>
            <a:cxnSpLocks noChangeShapeType="1"/>
            <a:stCxn id="45064" idx="4"/>
            <a:endCxn id="45066" idx="0"/>
          </p:cNvCxnSpPr>
          <p:nvPr/>
        </p:nvCxnSpPr>
        <p:spPr bwMode="auto">
          <a:xfrm>
            <a:off x="49990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8" name="Oval 11">
            <a:extLst>
              <a:ext uri="{FF2B5EF4-FFF2-40B4-BE49-F238E27FC236}">
                <a16:creationId xmlns:a16="http://schemas.microsoft.com/office/drawing/2014/main" id="{FDAF44FD-5141-41A6-BF1D-7BD04B65F296}"/>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5069" name="Oval 12">
            <a:extLst>
              <a:ext uri="{FF2B5EF4-FFF2-40B4-BE49-F238E27FC236}">
                <a16:creationId xmlns:a16="http://schemas.microsoft.com/office/drawing/2014/main" id="{DEAD36A0-6669-4AA6-88FF-CA3E55FBEEA7}"/>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5070" name="Oval 13">
            <a:extLst>
              <a:ext uri="{FF2B5EF4-FFF2-40B4-BE49-F238E27FC236}">
                <a16:creationId xmlns:a16="http://schemas.microsoft.com/office/drawing/2014/main" id="{D9022A07-744F-492D-9BE4-2ACAC80EACF4}"/>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5071" name="Oval 14">
            <a:extLst>
              <a:ext uri="{FF2B5EF4-FFF2-40B4-BE49-F238E27FC236}">
                <a16:creationId xmlns:a16="http://schemas.microsoft.com/office/drawing/2014/main" id="{AE67FE87-D152-46D3-9555-A1077D982ABB}"/>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5072" name="AutoShape 15">
            <a:extLst>
              <a:ext uri="{FF2B5EF4-FFF2-40B4-BE49-F238E27FC236}">
                <a16:creationId xmlns:a16="http://schemas.microsoft.com/office/drawing/2014/main" id="{24D49A02-37A7-49E5-8E97-67D47715E0C4}"/>
              </a:ext>
            </a:extLst>
          </p:cNvPr>
          <p:cNvCxnSpPr>
            <a:cxnSpLocks noChangeShapeType="1"/>
            <a:stCxn id="45070" idx="0"/>
            <a:endCxn id="4507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3" name="AutoShape 16">
            <a:extLst>
              <a:ext uri="{FF2B5EF4-FFF2-40B4-BE49-F238E27FC236}">
                <a16:creationId xmlns:a16="http://schemas.microsoft.com/office/drawing/2014/main" id="{6A1B6B4C-4874-440F-8916-95E4D8DE08D5}"/>
              </a:ext>
            </a:extLst>
          </p:cNvPr>
          <p:cNvCxnSpPr>
            <a:cxnSpLocks noChangeShapeType="1"/>
            <a:stCxn id="45080" idx="2"/>
            <a:endCxn id="4507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4" name="Oval 17">
            <a:extLst>
              <a:ext uri="{FF2B5EF4-FFF2-40B4-BE49-F238E27FC236}">
                <a16:creationId xmlns:a16="http://schemas.microsoft.com/office/drawing/2014/main" id="{17D94E9E-4661-47A8-A9FC-188B4D0BB8FC}"/>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5075" name="Oval 18">
            <a:extLst>
              <a:ext uri="{FF2B5EF4-FFF2-40B4-BE49-F238E27FC236}">
                <a16:creationId xmlns:a16="http://schemas.microsoft.com/office/drawing/2014/main" id="{2BF4A6A2-E321-45A6-90A2-6FE1B2B13A1D}"/>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5076" name="AutoShape 19">
            <a:extLst>
              <a:ext uri="{FF2B5EF4-FFF2-40B4-BE49-F238E27FC236}">
                <a16:creationId xmlns:a16="http://schemas.microsoft.com/office/drawing/2014/main" id="{80D0507A-7EF2-49EF-8643-99B9BAF8FF94}"/>
              </a:ext>
            </a:extLst>
          </p:cNvPr>
          <p:cNvCxnSpPr>
            <a:cxnSpLocks noChangeShapeType="1"/>
            <a:stCxn id="45074" idx="0"/>
            <a:endCxn id="4507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7" name="Oval 20">
            <a:extLst>
              <a:ext uri="{FF2B5EF4-FFF2-40B4-BE49-F238E27FC236}">
                <a16:creationId xmlns:a16="http://schemas.microsoft.com/office/drawing/2014/main" id="{9FAE4A1D-CA5D-4A63-9B2A-320AE4DB7A82}"/>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5078" name="AutoShape 21">
            <a:extLst>
              <a:ext uri="{FF2B5EF4-FFF2-40B4-BE49-F238E27FC236}">
                <a16:creationId xmlns:a16="http://schemas.microsoft.com/office/drawing/2014/main" id="{8CBD0EFA-9467-458F-A0AE-45EE80CB9256}"/>
              </a:ext>
            </a:extLst>
          </p:cNvPr>
          <p:cNvCxnSpPr>
            <a:cxnSpLocks noChangeShapeType="1"/>
            <a:stCxn id="45077" idx="0"/>
            <a:endCxn id="4508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9" name="AutoShape 22">
            <a:extLst>
              <a:ext uri="{FF2B5EF4-FFF2-40B4-BE49-F238E27FC236}">
                <a16:creationId xmlns:a16="http://schemas.microsoft.com/office/drawing/2014/main" id="{1766DA4C-D8FD-4D02-BA11-8A165437FA8F}"/>
              </a:ext>
            </a:extLst>
          </p:cNvPr>
          <p:cNvCxnSpPr>
            <a:cxnSpLocks noChangeShapeType="1"/>
            <a:stCxn id="45075" idx="7"/>
            <a:endCxn id="4508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0" name="Oval 23">
            <a:extLst>
              <a:ext uri="{FF2B5EF4-FFF2-40B4-BE49-F238E27FC236}">
                <a16:creationId xmlns:a16="http://schemas.microsoft.com/office/drawing/2014/main" id="{1C1C97F1-0C37-4642-89CB-623E52B705D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5081" name="AutoShape 24">
            <a:extLst>
              <a:ext uri="{FF2B5EF4-FFF2-40B4-BE49-F238E27FC236}">
                <a16:creationId xmlns:a16="http://schemas.microsoft.com/office/drawing/2014/main" id="{2ED11B17-DCFB-4F9A-A449-7EBD41785321}"/>
              </a:ext>
            </a:extLst>
          </p:cNvPr>
          <p:cNvCxnSpPr>
            <a:cxnSpLocks noChangeShapeType="1"/>
            <a:stCxn id="45080" idx="6"/>
            <a:endCxn id="45064" idx="2"/>
          </p:cNvCxnSpPr>
          <p:nvPr/>
        </p:nvCxnSpPr>
        <p:spPr bwMode="auto">
          <a:xfrm>
            <a:off x="2651125" y="4233863"/>
            <a:ext cx="2165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2" name="AutoShape 25">
            <a:extLst>
              <a:ext uri="{FF2B5EF4-FFF2-40B4-BE49-F238E27FC236}">
                <a16:creationId xmlns:a16="http://schemas.microsoft.com/office/drawing/2014/main" id="{F0E6A244-E378-4AB5-BD4D-40DA1C035F6C}"/>
              </a:ext>
            </a:extLst>
          </p:cNvPr>
          <p:cNvCxnSpPr>
            <a:cxnSpLocks noChangeShapeType="1"/>
            <a:stCxn id="45069" idx="6"/>
            <a:endCxn id="45063"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3" name="AutoShape 26">
            <a:extLst>
              <a:ext uri="{FF2B5EF4-FFF2-40B4-BE49-F238E27FC236}">
                <a16:creationId xmlns:a16="http://schemas.microsoft.com/office/drawing/2014/main" id="{FF9CC217-8EFE-40D7-8339-52454B1DD3E0}"/>
              </a:ext>
            </a:extLst>
          </p:cNvPr>
          <p:cNvCxnSpPr>
            <a:cxnSpLocks noChangeShapeType="1"/>
            <a:stCxn id="45068" idx="6"/>
            <a:endCxn id="45069"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4" name="Oval 27">
            <a:extLst>
              <a:ext uri="{FF2B5EF4-FFF2-40B4-BE49-F238E27FC236}">
                <a16:creationId xmlns:a16="http://schemas.microsoft.com/office/drawing/2014/main" id="{4916A6F6-642A-4C38-A23A-1244A7F1C7D6}"/>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5085" name="AutoShape 28">
            <a:extLst>
              <a:ext uri="{FF2B5EF4-FFF2-40B4-BE49-F238E27FC236}">
                <a16:creationId xmlns:a16="http://schemas.microsoft.com/office/drawing/2014/main" id="{07D5D9F3-EB29-4F58-803A-B9759FBEF15A}"/>
              </a:ext>
            </a:extLst>
          </p:cNvPr>
          <p:cNvCxnSpPr>
            <a:cxnSpLocks noChangeShapeType="1"/>
            <a:stCxn id="45084" idx="0"/>
            <a:endCxn id="45063"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5086" name="Group 29">
            <a:extLst>
              <a:ext uri="{FF2B5EF4-FFF2-40B4-BE49-F238E27FC236}">
                <a16:creationId xmlns:a16="http://schemas.microsoft.com/office/drawing/2014/main" id="{59DE7A79-EB31-49E3-A216-72F3002E7290}"/>
              </a:ext>
            </a:extLst>
          </p:cNvPr>
          <p:cNvGrpSpPr>
            <a:grpSpLocks/>
          </p:cNvGrpSpPr>
          <p:nvPr/>
        </p:nvGrpSpPr>
        <p:grpSpPr bwMode="auto">
          <a:xfrm>
            <a:off x="3810000" y="2590800"/>
            <a:ext cx="1360488" cy="242888"/>
            <a:chOff x="1776" y="2160"/>
            <a:chExt cx="1097" cy="196"/>
          </a:xfrm>
        </p:grpSpPr>
        <p:sp>
          <p:nvSpPr>
            <p:cNvPr id="45104" name="Rectangle 30">
              <a:extLst>
                <a:ext uri="{FF2B5EF4-FFF2-40B4-BE49-F238E27FC236}">
                  <a16:creationId xmlns:a16="http://schemas.microsoft.com/office/drawing/2014/main" id="{62A61304-B1BB-483A-B94B-59654300D9C3}"/>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5105" name="Rectangle 31">
              <a:extLst>
                <a:ext uri="{FF2B5EF4-FFF2-40B4-BE49-F238E27FC236}">
                  <a16:creationId xmlns:a16="http://schemas.microsoft.com/office/drawing/2014/main" id="{804E1348-90EA-478F-912E-47D4ADEB3D78}"/>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5106" name="Rectangle 32">
              <a:extLst>
                <a:ext uri="{FF2B5EF4-FFF2-40B4-BE49-F238E27FC236}">
                  <a16:creationId xmlns:a16="http://schemas.microsoft.com/office/drawing/2014/main" id="{E16B7E9C-2EE9-4317-A548-1006ECEB427A}"/>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5107" name="Rectangle 33">
              <a:extLst>
                <a:ext uri="{FF2B5EF4-FFF2-40B4-BE49-F238E27FC236}">
                  <a16:creationId xmlns:a16="http://schemas.microsoft.com/office/drawing/2014/main" id="{66A0E377-E734-43BC-8E59-84C87FF96648}"/>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5087" name="Group 34">
            <a:extLst>
              <a:ext uri="{FF2B5EF4-FFF2-40B4-BE49-F238E27FC236}">
                <a16:creationId xmlns:a16="http://schemas.microsoft.com/office/drawing/2014/main" id="{2259CD81-4818-45C4-A4AE-4AAFB1D4A90E}"/>
              </a:ext>
            </a:extLst>
          </p:cNvPr>
          <p:cNvGrpSpPr>
            <a:grpSpLocks/>
          </p:cNvGrpSpPr>
          <p:nvPr/>
        </p:nvGrpSpPr>
        <p:grpSpPr bwMode="auto">
          <a:xfrm>
            <a:off x="3810000" y="2827338"/>
            <a:ext cx="1360488" cy="242887"/>
            <a:chOff x="1776" y="2160"/>
            <a:chExt cx="1097" cy="196"/>
          </a:xfrm>
        </p:grpSpPr>
        <p:sp>
          <p:nvSpPr>
            <p:cNvPr id="45100" name="Rectangle 35">
              <a:extLst>
                <a:ext uri="{FF2B5EF4-FFF2-40B4-BE49-F238E27FC236}">
                  <a16:creationId xmlns:a16="http://schemas.microsoft.com/office/drawing/2014/main" id="{9E7CF8A8-5430-498B-9B62-DC9402C9B66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1" name="Rectangle 36">
              <a:extLst>
                <a:ext uri="{FF2B5EF4-FFF2-40B4-BE49-F238E27FC236}">
                  <a16:creationId xmlns:a16="http://schemas.microsoft.com/office/drawing/2014/main" id="{BC2F55A1-B010-46C9-854E-6F98A8153104}"/>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2" name="Rectangle 37">
              <a:extLst>
                <a:ext uri="{FF2B5EF4-FFF2-40B4-BE49-F238E27FC236}">
                  <a16:creationId xmlns:a16="http://schemas.microsoft.com/office/drawing/2014/main" id="{4BD30432-6EBB-47D9-99E5-138C8FEF7F2D}"/>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3" name="Rectangle 38">
              <a:extLst>
                <a:ext uri="{FF2B5EF4-FFF2-40B4-BE49-F238E27FC236}">
                  <a16:creationId xmlns:a16="http://schemas.microsoft.com/office/drawing/2014/main" id="{EF2033B2-C692-4B4C-AFE7-E6CDCD1CF783}"/>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5088" name="Oval 39">
            <a:extLst>
              <a:ext uri="{FF2B5EF4-FFF2-40B4-BE49-F238E27FC236}">
                <a16:creationId xmlns:a16="http://schemas.microsoft.com/office/drawing/2014/main" id="{1C1C15BD-00A4-4D8E-950C-62BD9DAD81B9}"/>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89" name="Oval 40">
            <a:extLst>
              <a:ext uri="{FF2B5EF4-FFF2-40B4-BE49-F238E27FC236}">
                <a16:creationId xmlns:a16="http://schemas.microsoft.com/office/drawing/2014/main" id="{E267F4D0-4B67-4C6B-8E6D-41A3D02F2960}"/>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90" name="Oval 41">
            <a:extLst>
              <a:ext uri="{FF2B5EF4-FFF2-40B4-BE49-F238E27FC236}">
                <a16:creationId xmlns:a16="http://schemas.microsoft.com/office/drawing/2014/main" id="{7482D22C-1349-4750-95E0-96C406BFF2AA}"/>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91" name="Oval 42">
            <a:extLst>
              <a:ext uri="{FF2B5EF4-FFF2-40B4-BE49-F238E27FC236}">
                <a16:creationId xmlns:a16="http://schemas.microsoft.com/office/drawing/2014/main" id="{007E13A7-93B4-4336-B50F-FC216F188C25}"/>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5092" name="AutoShape 43">
            <a:extLst>
              <a:ext uri="{FF2B5EF4-FFF2-40B4-BE49-F238E27FC236}">
                <a16:creationId xmlns:a16="http://schemas.microsoft.com/office/drawing/2014/main" id="{634EE018-7C93-49BF-A37A-446B025DCB71}"/>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93" name="AutoShape 44">
            <a:extLst>
              <a:ext uri="{FF2B5EF4-FFF2-40B4-BE49-F238E27FC236}">
                <a16:creationId xmlns:a16="http://schemas.microsoft.com/office/drawing/2014/main" id="{0C5063B0-EDA2-4E80-AE60-520174B04E5A}"/>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94" name="Rectangle 45">
            <a:extLst>
              <a:ext uri="{FF2B5EF4-FFF2-40B4-BE49-F238E27FC236}">
                <a16:creationId xmlns:a16="http://schemas.microsoft.com/office/drawing/2014/main" id="{12574172-8D1D-4EF1-BED4-7CE2A3AA40C0}"/>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5095" name="Line 46">
            <a:extLst>
              <a:ext uri="{FF2B5EF4-FFF2-40B4-BE49-F238E27FC236}">
                <a16:creationId xmlns:a16="http://schemas.microsoft.com/office/drawing/2014/main" id="{AD1EBB0C-96F5-4977-9850-06B6A077BAB3}"/>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5096" name="Oval 47">
            <a:extLst>
              <a:ext uri="{FF2B5EF4-FFF2-40B4-BE49-F238E27FC236}">
                <a16:creationId xmlns:a16="http://schemas.microsoft.com/office/drawing/2014/main" id="{257FE71A-4F37-4790-9708-4DB2CD91EEAB}"/>
              </a:ext>
            </a:extLst>
          </p:cNvPr>
          <p:cNvSpPr>
            <a:spLocks noChangeAspect="1" noChangeArrowheads="1"/>
          </p:cNvSpPr>
          <p:nvPr/>
        </p:nvSpPr>
        <p:spPr bwMode="auto">
          <a:xfrm>
            <a:off x="4098925" y="48863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5097" name="Line 48">
            <a:extLst>
              <a:ext uri="{FF2B5EF4-FFF2-40B4-BE49-F238E27FC236}">
                <a16:creationId xmlns:a16="http://schemas.microsoft.com/office/drawing/2014/main" id="{A74734D9-2D23-44F1-A642-5B1C2261458F}"/>
              </a:ext>
            </a:extLst>
          </p:cNvPr>
          <p:cNvSpPr>
            <a:spLocks noChangeShapeType="1"/>
          </p:cNvSpPr>
          <p:nvPr/>
        </p:nvSpPr>
        <p:spPr bwMode="auto">
          <a:xfrm flipV="1">
            <a:off x="4376738" y="4414838"/>
            <a:ext cx="409575" cy="4714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5098" name="Rectangle 51">
            <a:extLst>
              <a:ext uri="{FF2B5EF4-FFF2-40B4-BE49-F238E27FC236}">
                <a16:creationId xmlns:a16="http://schemas.microsoft.com/office/drawing/2014/main" id="{1525341C-88F8-42E0-A52E-A95753FCDA1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5348" name="Rectangle 52">
            <a:extLst>
              <a:ext uri="{FF2B5EF4-FFF2-40B4-BE49-F238E27FC236}">
                <a16:creationId xmlns:a16="http://schemas.microsoft.com/office/drawing/2014/main" id="{9CA22C2F-6B23-4D2C-A7C0-EAB142CE181F}"/>
              </a:ext>
            </a:extLst>
          </p:cNvPr>
          <p:cNvSpPr>
            <a:spLocks noChangeArrowheads="1"/>
          </p:cNvSpPr>
          <p:nvPr/>
        </p:nvSpPr>
        <p:spPr bwMode="auto">
          <a:xfrm>
            <a:off x="6213574" y="2643187"/>
            <a:ext cx="15001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17 into 7</a:t>
            </a:r>
          </a:p>
        </p:txBody>
      </p:sp>
      <p:sp>
        <p:nvSpPr>
          <p:cNvPr id="54" name="Title 1">
            <a:extLst>
              <a:ext uri="{FF2B5EF4-FFF2-40B4-BE49-F238E27FC236}">
                <a16:creationId xmlns:a16="http://schemas.microsoft.com/office/drawing/2014/main" id="{D4929B3C-AD6F-4A19-A35E-965AA1E62BC3}"/>
              </a:ext>
            </a:extLst>
          </p:cNvPr>
          <p:cNvSpPr txBox="1">
            <a:spLocks noGrp="1"/>
          </p:cNvSpPr>
          <p:nvPr>
            <p:ph type="title"/>
          </p:nvPr>
        </p:nvSpPr>
        <p:spPr>
          <a:xfrm>
            <a:off x="1371600" y="0"/>
            <a:ext cx="7797018"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5" name="Picture 2" descr="E:\NIET\Project\xLogo11.png.pagespeed.ic.pydHLuCQEZ.png">
            <a:extLst>
              <a:ext uri="{FF2B5EF4-FFF2-40B4-BE49-F238E27FC236}">
                <a16:creationId xmlns:a16="http://schemas.microsoft.com/office/drawing/2014/main" id="{8C168692-8978-42E8-A139-BD6CABBA1758}"/>
              </a:ext>
            </a:extLst>
          </p:cNvPr>
          <p:cNvPicPr>
            <a:picLocks noChangeAspect="1" noChangeArrowheads="1"/>
          </p:cNvPicPr>
          <p:nvPr/>
        </p:nvPicPr>
        <p:blipFill>
          <a:blip r:embed="rId3" cstate="print"/>
          <a:srcRect/>
          <a:stretch>
            <a:fillRect/>
          </a:stretch>
        </p:blipFill>
        <p:spPr bwMode="auto">
          <a:xfrm>
            <a:off x="0" y="1"/>
            <a:ext cx="1279525" cy="774154"/>
          </a:xfrm>
          <a:prstGeom prst="rect">
            <a:avLst/>
          </a:prstGeom>
          <a:noFill/>
        </p:spPr>
      </p:pic>
      <p:sp>
        <p:nvSpPr>
          <p:cNvPr id="4" name="Date Placeholder 3">
            <a:extLst>
              <a:ext uri="{FF2B5EF4-FFF2-40B4-BE49-F238E27FC236}">
                <a16:creationId xmlns:a16="http://schemas.microsoft.com/office/drawing/2014/main" id="{FEE69F04-0568-48A0-8429-1CCCB123A0CF}"/>
              </a:ext>
            </a:extLst>
          </p:cNvPr>
          <p:cNvSpPr>
            <a:spLocks noGrp="1"/>
          </p:cNvSpPr>
          <p:nvPr>
            <p:ph type="dt" sz="half" idx="10"/>
          </p:nvPr>
        </p:nvSpPr>
        <p:spPr>
          <a:xfrm>
            <a:off x="152400" y="6371183"/>
            <a:ext cx="1127125" cy="365125"/>
          </a:xfrm>
        </p:spPr>
        <p:txBody>
          <a:bodyPr/>
          <a:lstStyle/>
          <a:p>
            <a:fld id="{49A8B853-366F-4535-82E0-DBD0A8705D3F}" type="datetime1">
              <a:rPr lang="en-US" smtClean="0"/>
              <a:t>10-Nov-24</a:t>
            </a:fld>
            <a:endParaRPr lang="en-US" dirty="0"/>
          </a:p>
        </p:txBody>
      </p:sp>
      <p:sp>
        <p:nvSpPr>
          <p:cNvPr id="5" name="Footer Placeholder 4">
            <a:extLst>
              <a:ext uri="{FF2B5EF4-FFF2-40B4-BE49-F238E27FC236}">
                <a16:creationId xmlns:a16="http://schemas.microsoft.com/office/drawing/2014/main" id="{E79419F2-6310-41BA-A0FE-5E79611CAB1B}"/>
              </a:ext>
            </a:extLst>
          </p:cNvPr>
          <p:cNvSpPr>
            <a:spLocks noGrp="1"/>
          </p:cNvSpPr>
          <p:nvPr>
            <p:ph type="ftr" sz="quarter" idx="11"/>
          </p:nvPr>
        </p:nvSpPr>
        <p:spPr>
          <a:xfrm>
            <a:off x="3124200" y="6356350"/>
            <a:ext cx="36576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4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FC2864BC-6FAB-4366-ADC3-BE6D05ABEF0D}"/>
              </a:ext>
            </a:extLst>
          </p:cNvPr>
          <p:cNvSpPr>
            <a:spLocks noGrp="1" noChangeArrowheads="1"/>
          </p:cNvSpPr>
          <p:nvPr>
            <p:ph type="body" idx="1"/>
          </p:nvPr>
        </p:nvSpPr>
        <p:spPr>
          <a:xfrm>
            <a:off x="376064" y="840592"/>
            <a:ext cx="8229600" cy="4525963"/>
          </a:xfrm>
        </p:spPr>
        <p:txBody>
          <a:bodyPr/>
          <a:lstStyle/>
          <a:p>
            <a:r>
              <a:rPr kumimoji="0" lang="en-US" altLang="en-US" sz="2400" dirty="0"/>
              <a:t>Delete min.</a:t>
            </a:r>
          </a:p>
          <a:p>
            <a:pPr lvl="1"/>
            <a:r>
              <a:rPr kumimoji="0" lang="en-US" altLang="en-US" sz="2400" dirty="0">
                <a:solidFill>
                  <a:schemeClr val="tx2"/>
                </a:solidFill>
              </a:rPr>
              <a:t>Delete min; meld its children into root list; update min.</a:t>
            </a:r>
          </a:p>
          <a:p>
            <a:pPr lvl="1"/>
            <a:r>
              <a:rPr kumimoji="0" lang="en-US" altLang="en-US" sz="2400" dirty="0"/>
              <a:t>Consolidate trees so that no two roots have same rank</a:t>
            </a:r>
            <a:r>
              <a:rPr kumimoji="0" lang="en-US" altLang="en-US" dirty="0"/>
              <a:t>.</a:t>
            </a:r>
          </a:p>
          <a:p>
            <a:pPr lvl="1"/>
            <a:endParaRPr kumimoji="0" lang="en-US" altLang="en-US" dirty="0"/>
          </a:p>
          <a:p>
            <a:pPr lvl="1"/>
            <a:endParaRPr kumimoji="0" lang="en-US" altLang="en-US" dirty="0"/>
          </a:p>
        </p:txBody>
      </p:sp>
      <p:sp>
        <p:nvSpPr>
          <p:cNvPr id="47109" name="Oval 4">
            <a:extLst>
              <a:ext uri="{FF2B5EF4-FFF2-40B4-BE49-F238E27FC236}">
                <a16:creationId xmlns:a16="http://schemas.microsoft.com/office/drawing/2014/main" id="{DFC7EA77-108F-4620-97A2-5BBC91922576}"/>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7110" name="AutoShape 5">
            <a:extLst>
              <a:ext uri="{FF2B5EF4-FFF2-40B4-BE49-F238E27FC236}">
                <a16:creationId xmlns:a16="http://schemas.microsoft.com/office/drawing/2014/main" id="{96B24CA4-5886-485D-A8D2-4C0B2BD9FADC}"/>
              </a:ext>
            </a:extLst>
          </p:cNvPr>
          <p:cNvCxnSpPr>
            <a:cxnSpLocks noChangeShapeType="1"/>
            <a:stCxn id="47109" idx="0"/>
            <a:endCxn id="47116"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1" name="Oval 6">
            <a:extLst>
              <a:ext uri="{FF2B5EF4-FFF2-40B4-BE49-F238E27FC236}">
                <a16:creationId xmlns:a16="http://schemas.microsoft.com/office/drawing/2014/main" id="{8CFD2DBB-093C-407D-8FE6-22FD28789656}"/>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7112" name="Oval 7">
            <a:extLst>
              <a:ext uri="{FF2B5EF4-FFF2-40B4-BE49-F238E27FC236}">
                <a16:creationId xmlns:a16="http://schemas.microsoft.com/office/drawing/2014/main" id="{400400CC-22E3-4FB5-B208-B72D7258EE9A}"/>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7113" name="AutoShape 8">
            <a:extLst>
              <a:ext uri="{FF2B5EF4-FFF2-40B4-BE49-F238E27FC236}">
                <a16:creationId xmlns:a16="http://schemas.microsoft.com/office/drawing/2014/main" id="{D8FB4238-C4FA-4936-9596-EAB8BBB7B847}"/>
              </a:ext>
            </a:extLst>
          </p:cNvPr>
          <p:cNvCxnSpPr>
            <a:cxnSpLocks noChangeShapeType="1"/>
            <a:stCxn id="47116" idx="2"/>
            <a:endCxn id="47112"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4" name="Oval 9">
            <a:extLst>
              <a:ext uri="{FF2B5EF4-FFF2-40B4-BE49-F238E27FC236}">
                <a16:creationId xmlns:a16="http://schemas.microsoft.com/office/drawing/2014/main" id="{CA08EE50-7363-4196-AAE1-8DCEDFCB624E}"/>
              </a:ext>
            </a:extLst>
          </p:cNvPr>
          <p:cNvSpPr>
            <a:spLocks noChangeAspect="1" noChangeArrowheads="1"/>
          </p:cNvSpPr>
          <p:nvPr/>
        </p:nvSpPr>
        <p:spPr bwMode="auto">
          <a:xfrm>
            <a:off x="48164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cxnSp>
        <p:nvCxnSpPr>
          <p:cNvPr id="47115" name="AutoShape 10">
            <a:extLst>
              <a:ext uri="{FF2B5EF4-FFF2-40B4-BE49-F238E27FC236}">
                <a16:creationId xmlns:a16="http://schemas.microsoft.com/office/drawing/2014/main" id="{0A59A72E-9630-495C-A2FC-8DE6189F31BA}"/>
              </a:ext>
            </a:extLst>
          </p:cNvPr>
          <p:cNvCxnSpPr>
            <a:cxnSpLocks noChangeShapeType="1"/>
            <a:stCxn id="47112" idx="4"/>
            <a:endCxn id="47114" idx="0"/>
          </p:cNvCxnSpPr>
          <p:nvPr/>
        </p:nvCxnSpPr>
        <p:spPr bwMode="auto">
          <a:xfrm>
            <a:off x="49990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6" name="Oval 11">
            <a:extLst>
              <a:ext uri="{FF2B5EF4-FFF2-40B4-BE49-F238E27FC236}">
                <a16:creationId xmlns:a16="http://schemas.microsoft.com/office/drawing/2014/main" id="{16815E4C-7A54-4385-BFAA-9556FC09BFF9}"/>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7117" name="Oval 12">
            <a:extLst>
              <a:ext uri="{FF2B5EF4-FFF2-40B4-BE49-F238E27FC236}">
                <a16:creationId xmlns:a16="http://schemas.microsoft.com/office/drawing/2014/main" id="{250EC292-0C21-441E-8C1F-275C0D902F5D}"/>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7118" name="Oval 13">
            <a:extLst>
              <a:ext uri="{FF2B5EF4-FFF2-40B4-BE49-F238E27FC236}">
                <a16:creationId xmlns:a16="http://schemas.microsoft.com/office/drawing/2014/main" id="{620C406B-BB3A-45F3-81D6-09E86BFC01CC}"/>
              </a:ext>
            </a:extLst>
          </p:cNvPr>
          <p:cNvSpPr>
            <a:spLocks noChangeAspect="1" noChangeArrowheads="1"/>
          </p:cNvSpPr>
          <p:nvPr/>
        </p:nvSpPr>
        <p:spPr bwMode="auto">
          <a:xfrm>
            <a:off x="4114800"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7119" name="AutoShape 14">
            <a:extLst>
              <a:ext uri="{FF2B5EF4-FFF2-40B4-BE49-F238E27FC236}">
                <a16:creationId xmlns:a16="http://schemas.microsoft.com/office/drawing/2014/main" id="{BC6B9EDB-05C7-4006-A34C-4E6C7CD9EC6A}"/>
              </a:ext>
            </a:extLst>
          </p:cNvPr>
          <p:cNvCxnSpPr>
            <a:cxnSpLocks noChangeShapeType="1"/>
            <a:stCxn id="47138" idx="0"/>
            <a:endCxn id="47118" idx="4"/>
          </p:cNvCxnSpPr>
          <p:nvPr/>
        </p:nvCxnSpPr>
        <p:spPr bwMode="auto">
          <a:xfrm flipV="1">
            <a:off x="4297363" y="52578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0" name="Oval 15">
            <a:extLst>
              <a:ext uri="{FF2B5EF4-FFF2-40B4-BE49-F238E27FC236}">
                <a16:creationId xmlns:a16="http://schemas.microsoft.com/office/drawing/2014/main" id="{AD4940E6-D638-4888-8F40-90B44AC0BD6A}"/>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7121" name="Oval 16">
            <a:extLst>
              <a:ext uri="{FF2B5EF4-FFF2-40B4-BE49-F238E27FC236}">
                <a16:creationId xmlns:a16="http://schemas.microsoft.com/office/drawing/2014/main" id="{966D7559-5626-4555-A2D9-E4744BF87D2F}"/>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7122" name="AutoShape 17">
            <a:extLst>
              <a:ext uri="{FF2B5EF4-FFF2-40B4-BE49-F238E27FC236}">
                <a16:creationId xmlns:a16="http://schemas.microsoft.com/office/drawing/2014/main" id="{AE4B6884-FD69-4904-A937-3002913F9600}"/>
              </a:ext>
            </a:extLst>
          </p:cNvPr>
          <p:cNvCxnSpPr>
            <a:cxnSpLocks noChangeShapeType="1"/>
            <a:stCxn id="47120" idx="0"/>
            <a:endCxn id="47121"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3" name="Oval 18">
            <a:extLst>
              <a:ext uri="{FF2B5EF4-FFF2-40B4-BE49-F238E27FC236}">
                <a16:creationId xmlns:a16="http://schemas.microsoft.com/office/drawing/2014/main" id="{E60A4189-D668-43FF-9667-46200959C40B}"/>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7124" name="AutoShape 19">
            <a:extLst>
              <a:ext uri="{FF2B5EF4-FFF2-40B4-BE49-F238E27FC236}">
                <a16:creationId xmlns:a16="http://schemas.microsoft.com/office/drawing/2014/main" id="{B9EDD8C5-92E9-4FA8-80CC-1389B58F694F}"/>
              </a:ext>
            </a:extLst>
          </p:cNvPr>
          <p:cNvCxnSpPr>
            <a:cxnSpLocks noChangeShapeType="1"/>
            <a:stCxn id="47123" idx="0"/>
            <a:endCxn id="47126"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5" name="AutoShape 20">
            <a:extLst>
              <a:ext uri="{FF2B5EF4-FFF2-40B4-BE49-F238E27FC236}">
                <a16:creationId xmlns:a16="http://schemas.microsoft.com/office/drawing/2014/main" id="{21578F98-FF08-4A1D-B3C2-6C3314D99B3B}"/>
              </a:ext>
            </a:extLst>
          </p:cNvPr>
          <p:cNvCxnSpPr>
            <a:cxnSpLocks noChangeShapeType="1"/>
            <a:stCxn id="47121" idx="7"/>
            <a:endCxn id="47126"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6" name="Oval 21">
            <a:extLst>
              <a:ext uri="{FF2B5EF4-FFF2-40B4-BE49-F238E27FC236}">
                <a16:creationId xmlns:a16="http://schemas.microsoft.com/office/drawing/2014/main" id="{A004ABFD-CF28-42AF-BBFB-3A59CF3D520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7127" name="AutoShape 22">
            <a:extLst>
              <a:ext uri="{FF2B5EF4-FFF2-40B4-BE49-F238E27FC236}">
                <a16:creationId xmlns:a16="http://schemas.microsoft.com/office/drawing/2014/main" id="{27F719BB-7B00-4BF6-AD62-0B6160BFE3F5}"/>
              </a:ext>
            </a:extLst>
          </p:cNvPr>
          <p:cNvCxnSpPr>
            <a:cxnSpLocks noChangeShapeType="1"/>
            <a:stCxn id="47126" idx="6"/>
            <a:endCxn id="47112" idx="2"/>
          </p:cNvCxnSpPr>
          <p:nvPr/>
        </p:nvCxnSpPr>
        <p:spPr bwMode="auto">
          <a:xfrm>
            <a:off x="2651125" y="4233863"/>
            <a:ext cx="2165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8" name="AutoShape 23">
            <a:extLst>
              <a:ext uri="{FF2B5EF4-FFF2-40B4-BE49-F238E27FC236}">
                <a16:creationId xmlns:a16="http://schemas.microsoft.com/office/drawing/2014/main" id="{8296FBA1-092B-446C-94FB-93392BF3A664}"/>
              </a:ext>
            </a:extLst>
          </p:cNvPr>
          <p:cNvCxnSpPr>
            <a:cxnSpLocks noChangeShapeType="1"/>
            <a:stCxn id="47117" idx="6"/>
            <a:endCxn id="47111"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9" name="AutoShape 24">
            <a:extLst>
              <a:ext uri="{FF2B5EF4-FFF2-40B4-BE49-F238E27FC236}">
                <a16:creationId xmlns:a16="http://schemas.microsoft.com/office/drawing/2014/main" id="{35C4DD13-782B-4300-8FF9-51EF80D0E358}"/>
              </a:ext>
            </a:extLst>
          </p:cNvPr>
          <p:cNvCxnSpPr>
            <a:cxnSpLocks noChangeShapeType="1"/>
            <a:stCxn id="47116" idx="6"/>
            <a:endCxn id="47117"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0" name="Oval 25">
            <a:extLst>
              <a:ext uri="{FF2B5EF4-FFF2-40B4-BE49-F238E27FC236}">
                <a16:creationId xmlns:a16="http://schemas.microsoft.com/office/drawing/2014/main" id="{121DC8D8-1051-42B8-9D30-70CA1CFDA8DE}"/>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7131" name="AutoShape 26">
            <a:extLst>
              <a:ext uri="{FF2B5EF4-FFF2-40B4-BE49-F238E27FC236}">
                <a16:creationId xmlns:a16="http://schemas.microsoft.com/office/drawing/2014/main" id="{8C356B68-FF52-4533-A694-BA10E3514E4E}"/>
              </a:ext>
            </a:extLst>
          </p:cNvPr>
          <p:cNvCxnSpPr>
            <a:cxnSpLocks noChangeShapeType="1"/>
            <a:stCxn id="47130" idx="0"/>
            <a:endCxn id="47111"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7132" name="Group 27">
            <a:extLst>
              <a:ext uri="{FF2B5EF4-FFF2-40B4-BE49-F238E27FC236}">
                <a16:creationId xmlns:a16="http://schemas.microsoft.com/office/drawing/2014/main" id="{7B327F08-AC1A-4BF7-B7FB-9BC1DE652943}"/>
              </a:ext>
            </a:extLst>
          </p:cNvPr>
          <p:cNvGrpSpPr>
            <a:grpSpLocks/>
          </p:cNvGrpSpPr>
          <p:nvPr/>
        </p:nvGrpSpPr>
        <p:grpSpPr bwMode="auto">
          <a:xfrm>
            <a:off x="3810000" y="2590800"/>
            <a:ext cx="1360488" cy="242888"/>
            <a:chOff x="1776" y="2160"/>
            <a:chExt cx="1097" cy="196"/>
          </a:xfrm>
        </p:grpSpPr>
        <p:sp>
          <p:nvSpPr>
            <p:cNvPr id="47151" name="Rectangle 28">
              <a:extLst>
                <a:ext uri="{FF2B5EF4-FFF2-40B4-BE49-F238E27FC236}">
                  <a16:creationId xmlns:a16="http://schemas.microsoft.com/office/drawing/2014/main" id="{64688147-6DB9-49B8-83D4-DA0761BD9C13}"/>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7152" name="Rectangle 29">
              <a:extLst>
                <a:ext uri="{FF2B5EF4-FFF2-40B4-BE49-F238E27FC236}">
                  <a16:creationId xmlns:a16="http://schemas.microsoft.com/office/drawing/2014/main" id="{DC2C3DBA-64D5-4B55-8918-FE5EA7275B53}"/>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7153" name="Rectangle 30">
              <a:extLst>
                <a:ext uri="{FF2B5EF4-FFF2-40B4-BE49-F238E27FC236}">
                  <a16:creationId xmlns:a16="http://schemas.microsoft.com/office/drawing/2014/main" id="{F9BA75A6-4F8A-4791-BD16-3A7EF4FDF87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7154" name="Rectangle 31">
              <a:extLst>
                <a:ext uri="{FF2B5EF4-FFF2-40B4-BE49-F238E27FC236}">
                  <a16:creationId xmlns:a16="http://schemas.microsoft.com/office/drawing/2014/main" id="{8646B4F8-D936-4A0C-8C2B-8C55320F4BFC}"/>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7133" name="Group 32">
            <a:extLst>
              <a:ext uri="{FF2B5EF4-FFF2-40B4-BE49-F238E27FC236}">
                <a16:creationId xmlns:a16="http://schemas.microsoft.com/office/drawing/2014/main" id="{F8D07516-56CC-4127-B4FE-F9FA59B24F94}"/>
              </a:ext>
            </a:extLst>
          </p:cNvPr>
          <p:cNvGrpSpPr>
            <a:grpSpLocks/>
          </p:cNvGrpSpPr>
          <p:nvPr/>
        </p:nvGrpSpPr>
        <p:grpSpPr bwMode="auto">
          <a:xfrm>
            <a:off x="3810000" y="2827338"/>
            <a:ext cx="1360488" cy="242887"/>
            <a:chOff x="1776" y="2160"/>
            <a:chExt cx="1097" cy="196"/>
          </a:xfrm>
        </p:grpSpPr>
        <p:sp>
          <p:nvSpPr>
            <p:cNvPr id="47147" name="Rectangle 33">
              <a:extLst>
                <a:ext uri="{FF2B5EF4-FFF2-40B4-BE49-F238E27FC236}">
                  <a16:creationId xmlns:a16="http://schemas.microsoft.com/office/drawing/2014/main" id="{0B31A8FC-FF8F-4CBB-A564-2E7BC33C5804}"/>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48" name="Rectangle 34">
              <a:extLst>
                <a:ext uri="{FF2B5EF4-FFF2-40B4-BE49-F238E27FC236}">
                  <a16:creationId xmlns:a16="http://schemas.microsoft.com/office/drawing/2014/main" id="{1E005144-E258-4215-910C-5BF2A871FFD4}"/>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49" name="Rectangle 35">
              <a:extLst>
                <a:ext uri="{FF2B5EF4-FFF2-40B4-BE49-F238E27FC236}">
                  <a16:creationId xmlns:a16="http://schemas.microsoft.com/office/drawing/2014/main" id="{19546884-64CC-45F5-8350-E02A857105C1}"/>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50" name="Rectangle 36">
              <a:extLst>
                <a:ext uri="{FF2B5EF4-FFF2-40B4-BE49-F238E27FC236}">
                  <a16:creationId xmlns:a16="http://schemas.microsoft.com/office/drawing/2014/main" id="{1ADE5A7B-FF80-4A30-97FD-BB97F93DA3B7}"/>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7134" name="Oval 37">
            <a:extLst>
              <a:ext uri="{FF2B5EF4-FFF2-40B4-BE49-F238E27FC236}">
                <a16:creationId xmlns:a16="http://schemas.microsoft.com/office/drawing/2014/main" id="{DE1209F0-E7A0-40EF-89A4-B08E278E1195}"/>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35" name="Oval 38">
            <a:extLst>
              <a:ext uri="{FF2B5EF4-FFF2-40B4-BE49-F238E27FC236}">
                <a16:creationId xmlns:a16="http://schemas.microsoft.com/office/drawing/2014/main" id="{5F2FE5CA-7287-4E09-A79A-8C17212C40DC}"/>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36" name="Oval 39">
            <a:extLst>
              <a:ext uri="{FF2B5EF4-FFF2-40B4-BE49-F238E27FC236}">
                <a16:creationId xmlns:a16="http://schemas.microsoft.com/office/drawing/2014/main" id="{3FD40629-3A89-4672-AB23-517B579DE1E7}"/>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7137" name="AutoShape 40">
            <a:extLst>
              <a:ext uri="{FF2B5EF4-FFF2-40B4-BE49-F238E27FC236}">
                <a16:creationId xmlns:a16="http://schemas.microsoft.com/office/drawing/2014/main" id="{5F89C0A3-2FCC-4504-AF27-CD70D1517878}"/>
              </a:ext>
            </a:extLst>
          </p:cNvPr>
          <p:cNvCxnSpPr>
            <a:cxnSpLocks noChangeShapeType="1"/>
            <a:stCxn id="47118" idx="7"/>
            <a:endCxn id="47112" idx="3"/>
          </p:cNvCxnSpPr>
          <p:nvPr/>
        </p:nvCxnSpPr>
        <p:spPr bwMode="auto">
          <a:xfrm flipV="1">
            <a:off x="4425950" y="4365625"/>
            <a:ext cx="444500" cy="5730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8" name="Oval 41">
            <a:extLst>
              <a:ext uri="{FF2B5EF4-FFF2-40B4-BE49-F238E27FC236}">
                <a16:creationId xmlns:a16="http://schemas.microsoft.com/office/drawing/2014/main" id="{26DF114A-DDCD-403B-8893-DB6DBF217EBD}"/>
              </a:ext>
            </a:extLst>
          </p:cNvPr>
          <p:cNvSpPr>
            <a:spLocks noChangeAspect="1" noChangeArrowheads="1"/>
          </p:cNvSpPr>
          <p:nvPr/>
        </p:nvSpPr>
        <p:spPr bwMode="auto">
          <a:xfrm>
            <a:off x="4114800"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sp>
        <p:nvSpPr>
          <p:cNvPr id="47139" name="Oval 42">
            <a:extLst>
              <a:ext uri="{FF2B5EF4-FFF2-40B4-BE49-F238E27FC236}">
                <a16:creationId xmlns:a16="http://schemas.microsoft.com/office/drawing/2014/main" id="{2621DEB5-EE4D-4A36-A9FD-16DEEFA69A27}"/>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40" name="Oval 43">
            <a:extLst>
              <a:ext uri="{FF2B5EF4-FFF2-40B4-BE49-F238E27FC236}">
                <a16:creationId xmlns:a16="http://schemas.microsoft.com/office/drawing/2014/main" id="{0CB6DEC0-66D9-4F5F-BE85-569C8EB77360}"/>
              </a:ext>
            </a:extLst>
          </p:cNvPr>
          <p:cNvSpPr>
            <a:spLocks noChangeAspect="1" noChangeArrowheads="1"/>
          </p:cNvSpPr>
          <p:nvPr/>
        </p:nvSpPr>
        <p:spPr bwMode="auto">
          <a:xfrm>
            <a:off x="5357813" y="34385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7141" name="Line 44">
            <a:extLst>
              <a:ext uri="{FF2B5EF4-FFF2-40B4-BE49-F238E27FC236}">
                <a16:creationId xmlns:a16="http://schemas.microsoft.com/office/drawing/2014/main" id="{3F183C6C-82A9-4F41-81BD-66AFEE25236D}"/>
              </a:ext>
            </a:extLst>
          </p:cNvPr>
          <p:cNvSpPr>
            <a:spLocks noChangeShapeType="1"/>
          </p:cNvSpPr>
          <p:nvPr/>
        </p:nvSpPr>
        <p:spPr bwMode="auto">
          <a:xfrm flipH="1">
            <a:off x="5162550" y="3740150"/>
            <a:ext cx="369888" cy="295275"/>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47142" name="AutoShape 45">
            <a:extLst>
              <a:ext uri="{FF2B5EF4-FFF2-40B4-BE49-F238E27FC236}">
                <a16:creationId xmlns:a16="http://schemas.microsoft.com/office/drawing/2014/main" id="{939BB3A0-2F42-4703-90AB-D0FC4C7463E6}"/>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43" name="Rectangle 46">
            <a:extLst>
              <a:ext uri="{FF2B5EF4-FFF2-40B4-BE49-F238E27FC236}">
                <a16:creationId xmlns:a16="http://schemas.microsoft.com/office/drawing/2014/main" id="{4BBF7B6B-B257-4110-84CF-DC8F852893DA}"/>
              </a:ext>
            </a:extLst>
          </p:cNvPr>
          <p:cNvSpPr>
            <a:spLocks noChangeArrowheads="1"/>
          </p:cNvSpPr>
          <p:nvPr/>
        </p:nvSpPr>
        <p:spPr bwMode="auto">
          <a:xfrm>
            <a:off x="3937000" y="383540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7144" name="Line 47">
            <a:extLst>
              <a:ext uri="{FF2B5EF4-FFF2-40B4-BE49-F238E27FC236}">
                <a16:creationId xmlns:a16="http://schemas.microsoft.com/office/drawing/2014/main" id="{2762267C-293C-477C-B5D2-27F90DEC7E6B}"/>
              </a:ext>
            </a:extLst>
          </p:cNvPr>
          <p:cNvSpPr>
            <a:spLocks noChangeShapeType="1"/>
          </p:cNvSpPr>
          <p:nvPr/>
        </p:nvSpPr>
        <p:spPr bwMode="auto">
          <a:xfrm>
            <a:off x="4395788" y="4003675"/>
            <a:ext cx="430212" cy="93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7145" name="Rectangle 50">
            <a:extLst>
              <a:ext uri="{FF2B5EF4-FFF2-40B4-BE49-F238E27FC236}">
                <a16:creationId xmlns:a16="http://schemas.microsoft.com/office/drawing/2014/main" id="{83E0F536-3AC1-4F1D-9206-7796E1991FAC}"/>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7395" name="Rectangle 51">
            <a:extLst>
              <a:ext uri="{FF2B5EF4-FFF2-40B4-BE49-F238E27FC236}">
                <a16:creationId xmlns:a16="http://schemas.microsoft.com/office/drawing/2014/main" id="{23416EC9-BF75-4388-AF0B-5CD2DD372B40}"/>
              </a:ext>
            </a:extLst>
          </p:cNvPr>
          <p:cNvSpPr>
            <a:spLocks noChangeArrowheads="1"/>
          </p:cNvSpPr>
          <p:nvPr/>
        </p:nvSpPr>
        <p:spPr bwMode="auto">
          <a:xfrm>
            <a:off x="6336506" y="2734898"/>
            <a:ext cx="15001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24 into 7</a:t>
            </a:r>
          </a:p>
        </p:txBody>
      </p:sp>
      <p:sp>
        <p:nvSpPr>
          <p:cNvPr id="53" name="Title 1">
            <a:extLst>
              <a:ext uri="{FF2B5EF4-FFF2-40B4-BE49-F238E27FC236}">
                <a16:creationId xmlns:a16="http://schemas.microsoft.com/office/drawing/2014/main" id="{63F09399-719F-4716-832D-3F085A140CE3}"/>
              </a:ext>
            </a:extLst>
          </p:cNvPr>
          <p:cNvSpPr txBox="1">
            <a:spLocks noGrp="1"/>
          </p:cNvSpPr>
          <p:nvPr>
            <p:ph type="title"/>
          </p:nvPr>
        </p:nvSpPr>
        <p:spPr>
          <a:xfrm>
            <a:off x="1371600" y="0"/>
            <a:ext cx="7797018"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id="{EA97C6D6-C077-451E-8BA0-9EA52A662199}"/>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01622A7C-2964-4861-A954-E6F58A925731}"/>
              </a:ext>
            </a:extLst>
          </p:cNvPr>
          <p:cNvSpPr>
            <a:spLocks noGrp="1"/>
          </p:cNvSpPr>
          <p:nvPr>
            <p:ph type="dt" sz="half" idx="10"/>
          </p:nvPr>
        </p:nvSpPr>
        <p:spPr/>
        <p:txBody>
          <a:bodyPr/>
          <a:lstStyle/>
          <a:p>
            <a:fld id="{C695F3E0-BBA7-4270-B00C-058E6E31F3C4}" type="datetime1">
              <a:rPr lang="en-US" smtClean="0"/>
              <a:t>10-Nov-24</a:t>
            </a:fld>
            <a:endParaRPr lang="en-US"/>
          </a:p>
        </p:txBody>
      </p:sp>
      <p:sp>
        <p:nvSpPr>
          <p:cNvPr id="5" name="Footer Placeholder 4">
            <a:extLst>
              <a:ext uri="{FF2B5EF4-FFF2-40B4-BE49-F238E27FC236}">
                <a16:creationId xmlns:a16="http://schemas.microsoft.com/office/drawing/2014/main" id="{F9B53DAD-B033-4E75-AB1B-234B775A5354}"/>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
        <p:nvSpPr>
          <p:cNvPr id="6" name="Slide Number Placeholder 5">
            <a:extLst>
              <a:ext uri="{FF2B5EF4-FFF2-40B4-BE49-F238E27FC236}">
                <a16:creationId xmlns:a16="http://schemas.microsoft.com/office/drawing/2014/main" id="{AFDC9DC1-A73A-46BC-BBF1-EBB2ABD62D37}"/>
              </a:ext>
            </a:extLst>
          </p:cNvPr>
          <p:cNvSpPr>
            <a:spLocks noGrp="1"/>
          </p:cNvSpPr>
          <p:nvPr>
            <p:ph type="sldNum" sz="quarter" idx="12"/>
          </p:nvPr>
        </p:nvSpPr>
        <p:spPr/>
        <p:txBody>
          <a:bodyPr/>
          <a:lstStyle/>
          <a:p>
            <a:fld id="{B6F15528-21DE-4FAA-801E-634DDDAF4B2B}" type="slidenum">
              <a:rPr lang="en-US" smtClean="0"/>
              <a:pPr/>
              <a:t>129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502FA965-618C-4736-A1BF-E6EE3C45BF29}" type="datetime1">
              <a:rPr lang="en-US" altLang="en-US" sz="1200" smtClean="0">
                <a:solidFill>
                  <a:srgbClr val="888888"/>
                </a:solidFill>
                <a:latin typeface="Calibri" panose="020F0502020204030204" pitchFamily="34" charset="0"/>
                <a:sym typeface="Calibri" panose="020F0502020204030204" pitchFamily="34" charset="0"/>
              </a:rPr>
              <a:t>10-Nov-24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Manali Gupta               DAA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8719008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033690-138F-4646-B01B-55FBD3DCF74D}"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 Example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7410" name="Picture 2"/>
          <p:cNvPicPr>
            <a:picLocks noChangeAspect="1" noChangeArrowheads="1"/>
          </p:cNvPicPr>
          <p:nvPr/>
        </p:nvPicPr>
        <p:blipFill>
          <a:blip r:embed="rId3" cstate="print"/>
          <a:srcRect/>
          <a:stretch>
            <a:fillRect/>
          </a:stretch>
        </p:blipFill>
        <p:spPr bwMode="auto">
          <a:xfrm>
            <a:off x="635880" y="898557"/>
            <a:ext cx="8027474" cy="5326429"/>
          </a:xfrm>
          <a:prstGeom prst="rect">
            <a:avLst/>
          </a:prstGeom>
          <a:noFill/>
          <a:ln w="9525">
            <a:noFill/>
            <a:miter lim="800000"/>
            <a:headEnd/>
            <a:tailEnd/>
          </a:ln>
        </p:spPr>
      </p:pic>
    </p:spTree>
    <p:extLst>
      <p:ext uri="{BB962C8B-B14F-4D97-AF65-F5344CB8AC3E}">
        <p14:creationId xmlns:p14="http://schemas.microsoft.com/office/powerpoint/2010/main" val="4575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arn(inVertic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D8AD74-EA10-487E-B7D7-2B2102E17D90}"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000" dirty="0"/>
          </a:p>
          <a:p>
            <a:pPr lvl="0" algn="ctr">
              <a:spcBef>
                <a:spcPct val="0"/>
              </a:spcBef>
              <a:defRPr/>
            </a:pPr>
            <a:r>
              <a:rPr lang="en-US" sz="3000" dirty="0"/>
              <a:t>Fibonacci Heap- Example</a:t>
            </a:r>
          </a:p>
          <a:p>
            <a:pPr lvl="0" algn="ctr">
              <a:spcBef>
                <a:spcPct val="0"/>
              </a:spcBef>
              <a:defRPr/>
            </a:pPr>
            <a:endParaRPr lang="en-US" sz="24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8434" name="Picture 2"/>
          <p:cNvPicPr>
            <a:picLocks noChangeAspect="1" noChangeArrowheads="1"/>
          </p:cNvPicPr>
          <p:nvPr/>
        </p:nvPicPr>
        <p:blipFill>
          <a:blip r:embed="rId3" cstate="print"/>
          <a:srcRect/>
          <a:stretch>
            <a:fillRect/>
          </a:stretch>
        </p:blipFill>
        <p:spPr bwMode="auto">
          <a:xfrm>
            <a:off x="308919" y="817163"/>
            <a:ext cx="8526162" cy="5257800"/>
          </a:xfrm>
          <a:prstGeom prst="rect">
            <a:avLst/>
          </a:prstGeom>
          <a:noFill/>
          <a:ln w="9525">
            <a:noFill/>
            <a:miter lim="800000"/>
            <a:headEnd/>
            <a:tailEnd/>
          </a:ln>
        </p:spPr>
      </p:pic>
    </p:spTree>
    <p:extLst>
      <p:ext uri="{BB962C8B-B14F-4D97-AF65-F5344CB8AC3E}">
        <p14:creationId xmlns:p14="http://schemas.microsoft.com/office/powerpoint/2010/main" val="31947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inVertical)">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Tries</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E574C946-42EF-40CE-AF17-6B95467B2E13}"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Tries(CO2)-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406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r>
              <a:rPr lang="en-US" sz="2200" b="1" dirty="0"/>
              <a:t>Prerequisite</a:t>
            </a:r>
          </a:p>
          <a:p>
            <a:pPr lvl="1"/>
            <a:r>
              <a:rPr lang="en-US" sz="2200" dirty="0"/>
              <a:t>Trees </a:t>
            </a:r>
          </a:p>
          <a:p>
            <a:pPr lvl="1"/>
            <a:r>
              <a:rPr lang="en-US" sz="2200" dirty="0"/>
              <a:t>Different Operations of trees (Insertion, Deletion, updating, searching) </a:t>
            </a:r>
          </a:p>
          <a:p>
            <a:pPr marL="457200" lvl="1" indent="0">
              <a:buNone/>
            </a:pPr>
            <a:endParaRPr lang="en-US" sz="2200" dirty="0"/>
          </a:p>
          <a:p>
            <a:r>
              <a:rPr lang="en-US" sz="2200" b="1" dirty="0"/>
              <a:t>Recap </a:t>
            </a:r>
          </a:p>
          <a:p>
            <a:pPr lvl="1"/>
            <a:r>
              <a:rPr lang="en-US" sz="2200" dirty="0"/>
              <a:t>Fibonacci Heap</a:t>
            </a:r>
          </a:p>
          <a:p>
            <a:pPr marL="0" indent="0">
              <a:buNone/>
            </a:pPr>
            <a:r>
              <a:rPr lang="en-US" sz="2200" dirty="0"/>
              <a:t>	</a:t>
            </a:r>
          </a:p>
        </p:txBody>
      </p:sp>
      <p:sp>
        <p:nvSpPr>
          <p:cNvPr id="4" name="Date Placeholder 3"/>
          <p:cNvSpPr>
            <a:spLocks noGrp="1"/>
          </p:cNvSpPr>
          <p:nvPr>
            <p:ph type="dt" sz="half" idx="10"/>
          </p:nvPr>
        </p:nvSpPr>
        <p:spPr/>
        <p:txBody>
          <a:bodyPr/>
          <a:lstStyle/>
          <a:p>
            <a:fld id="{F8F30563-9DBD-4AF5-828B-52E5CB0436A5}"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8302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1"/>
          </p:nvPr>
        </p:nvSpPr>
        <p:spPr>
          <a:xfrm>
            <a:off x="457200" y="826544"/>
            <a:ext cx="8229600" cy="4951956"/>
          </a:xfrm>
        </p:spPr>
        <p:txBody>
          <a:bodyPr>
            <a:noAutofit/>
          </a:bodyPr>
          <a:lstStyle/>
          <a:p>
            <a:pPr>
              <a:lnSpc>
                <a:spcPct val="100000"/>
              </a:lnSpc>
              <a:buClrTx/>
              <a:buSzTx/>
            </a:pPr>
            <a:endParaRPr lang="en-IN" sz="2200" dirty="0">
              <a:hlinkClick r:id="rId2"/>
            </a:endParaRPr>
          </a:p>
          <a:p>
            <a:pPr>
              <a:lnSpc>
                <a:spcPct val="100000"/>
              </a:lnSpc>
              <a:buClrTx/>
              <a:buSzTx/>
            </a:pPr>
            <a:r>
              <a:rPr lang="en-IN" sz="2200" dirty="0" err="1">
                <a:hlinkClick r:id="rId2"/>
              </a:rPr>
              <a:t>Trie</a:t>
            </a:r>
            <a:r>
              <a:rPr lang="en-IN" sz="2200" dirty="0"/>
              <a:t> is an efficient information </a:t>
            </a:r>
            <a:r>
              <a:rPr lang="en-IN" sz="2200" dirty="0" err="1"/>
              <a:t>re</a:t>
            </a:r>
            <a:r>
              <a:rPr lang="en-IN" sz="2200" b="1" i="1" dirty="0" err="1"/>
              <a:t>Trie</a:t>
            </a:r>
            <a:r>
              <a:rPr lang="en-IN" sz="2200" dirty="0" err="1"/>
              <a:t>val</a:t>
            </a:r>
            <a:r>
              <a:rPr lang="en-IN" sz="2200" dirty="0"/>
              <a:t> data structure. </a:t>
            </a:r>
          </a:p>
          <a:p>
            <a:pPr>
              <a:lnSpc>
                <a:spcPct val="100000"/>
              </a:lnSpc>
              <a:buClrTx/>
              <a:buSzTx/>
            </a:pPr>
            <a:r>
              <a:rPr lang="en-IN" sz="2200" dirty="0"/>
              <a:t>Using </a:t>
            </a:r>
            <a:r>
              <a:rPr lang="en-IN" sz="2200" dirty="0" err="1"/>
              <a:t>Trie</a:t>
            </a:r>
            <a:r>
              <a:rPr lang="en-IN" sz="2200" dirty="0"/>
              <a:t>, search complexities can be brought to optimal limit (key length). </a:t>
            </a:r>
          </a:p>
          <a:p>
            <a:pPr>
              <a:lnSpc>
                <a:spcPct val="100000"/>
              </a:lnSpc>
              <a:buClrTx/>
              <a:buSzTx/>
            </a:pPr>
            <a:r>
              <a:rPr lang="en-IN" sz="2200" dirty="0"/>
              <a:t>If we store keys in binary search tree, a well balanced BST will need time proportional to </a:t>
            </a:r>
            <a:r>
              <a:rPr lang="en-IN" sz="2200" b="1" dirty="0"/>
              <a:t>M * log N</a:t>
            </a:r>
            <a:r>
              <a:rPr lang="en-IN" sz="2200" dirty="0"/>
              <a:t>, where M is maximum string length and N is number of keys in tree. </a:t>
            </a:r>
          </a:p>
          <a:p>
            <a:pPr>
              <a:lnSpc>
                <a:spcPct val="100000"/>
              </a:lnSpc>
              <a:buClrTx/>
              <a:buSzTx/>
            </a:pPr>
            <a:r>
              <a:rPr lang="en-IN" sz="2200" dirty="0"/>
              <a:t>Using </a:t>
            </a:r>
            <a:r>
              <a:rPr lang="en-IN" sz="2200" dirty="0" err="1"/>
              <a:t>Trie</a:t>
            </a:r>
            <a:r>
              <a:rPr lang="en-IN" sz="2200" dirty="0"/>
              <a:t>, we can search the key in O(M) time. </a:t>
            </a:r>
          </a:p>
          <a:p>
            <a:pPr>
              <a:lnSpc>
                <a:spcPct val="100000"/>
              </a:lnSpc>
              <a:buClrTx/>
              <a:buSzTx/>
            </a:pPr>
            <a:r>
              <a:rPr lang="en-IN" sz="2200" dirty="0"/>
              <a:t>Every node of </a:t>
            </a:r>
            <a:r>
              <a:rPr lang="en-IN" sz="2200" dirty="0" err="1"/>
              <a:t>Trie</a:t>
            </a:r>
            <a:r>
              <a:rPr lang="en-IN" sz="2200" dirty="0"/>
              <a:t> consists of multiple branches.</a:t>
            </a:r>
          </a:p>
          <a:p>
            <a:pPr>
              <a:lnSpc>
                <a:spcPct val="100000"/>
              </a:lnSpc>
              <a:buClrTx/>
              <a:buSzTx/>
            </a:pPr>
            <a:r>
              <a:rPr lang="en-IN" sz="2200" dirty="0"/>
              <a:t>Each branch represents a possible character of keys.</a:t>
            </a:r>
          </a:p>
          <a:p>
            <a:pPr>
              <a:lnSpc>
                <a:spcPct val="100000"/>
              </a:lnSpc>
              <a:buClrTx/>
              <a:buSzTx/>
            </a:pPr>
            <a:r>
              <a:rPr lang="en-IN" sz="2200" dirty="0"/>
              <a:t>We need to mark the last node of every key as end of word node.</a:t>
            </a:r>
          </a:p>
          <a:p>
            <a:pPr>
              <a:lnSpc>
                <a:spcPct val="100000"/>
              </a:lnSpc>
              <a:buClrTx/>
              <a:buSzTx/>
            </a:pPr>
            <a:r>
              <a:rPr lang="en-IN" sz="2200" dirty="0"/>
              <a:t>A </a:t>
            </a:r>
            <a:r>
              <a:rPr lang="en-IN" sz="2200" dirty="0" err="1"/>
              <a:t>Trie</a:t>
            </a:r>
            <a:r>
              <a:rPr lang="en-IN" sz="2200" dirty="0"/>
              <a:t> node field </a:t>
            </a:r>
            <a:r>
              <a:rPr lang="en-IN" sz="2200" i="1" dirty="0" err="1"/>
              <a:t>isEndOfWord</a:t>
            </a:r>
            <a:r>
              <a:rPr lang="en-IN" sz="2200" dirty="0"/>
              <a:t> is used to distinguish the node as end of word node.</a:t>
            </a:r>
          </a:p>
          <a:p>
            <a:pPr>
              <a:lnSpc>
                <a:spcPct val="100000"/>
              </a:lnSpc>
              <a:buClrTx/>
              <a:buSzTx/>
            </a:pPr>
            <a:endParaRPr lang="en-IN" sz="2200" dirty="0"/>
          </a:p>
          <a:p>
            <a:pPr>
              <a:lnSpc>
                <a:spcPct val="100000"/>
              </a:lnSpc>
              <a:buClrTx/>
              <a:buSzTx/>
            </a:pPr>
            <a:endParaRPr lang="en-IN" sz="2200" dirty="0"/>
          </a:p>
          <a:p>
            <a:pPr>
              <a:lnSpc>
                <a:spcPct val="100000"/>
              </a:lnSpc>
              <a:buClrTx/>
              <a:buSzTx/>
            </a:pPr>
            <a:endParaRPr lang="en-IN" altLang="en-US" sz="22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7924800" y="6340035"/>
            <a:ext cx="5508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134</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Tries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258763" y="6302374"/>
            <a:ext cx="1371600" cy="365125"/>
          </a:xfrm>
        </p:spPr>
        <p:txBody>
          <a:bodyPr/>
          <a:lstStyle/>
          <a:p>
            <a:fld id="{543E11B0-1038-49F3-8189-42C85D5F79DC}" type="datetime1">
              <a:rPr lang="en-US" smtClean="0"/>
              <a:t>10-Nov-24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Tree>
    <p:extLst>
      <p:ext uri="{BB962C8B-B14F-4D97-AF65-F5344CB8AC3E}">
        <p14:creationId xmlns:p14="http://schemas.microsoft.com/office/powerpoint/2010/main" val="103543417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1"/>
          </p:nvPr>
        </p:nvSpPr>
        <p:spPr>
          <a:xfrm>
            <a:off x="134813" y="1058862"/>
            <a:ext cx="8551987" cy="4457704"/>
          </a:xfrm>
        </p:spPr>
        <p:txBody>
          <a:bodyPr>
            <a:noAutofit/>
          </a:bodyPr>
          <a:lstStyle/>
          <a:p>
            <a:pPr marL="0" indent="0">
              <a:lnSpc>
                <a:spcPct val="100000"/>
              </a:lnSpc>
              <a:buClrTx/>
              <a:buSzTx/>
              <a:buNone/>
            </a:pPr>
            <a:r>
              <a:rPr lang="en-IN" sz="2200" dirty="0"/>
              <a:t>A simple structure to represent nodes of the English alphabet can be as following,</a:t>
            </a:r>
          </a:p>
          <a:p>
            <a:pPr marL="0" indent="0">
              <a:lnSpc>
                <a:spcPct val="100000"/>
              </a:lnSpc>
              <a:buClrTx/>
              <a:buSzTx/>
              <a:buNone/>
            </a:pPr>
            <a:endParaRPr lang="en-IN" altLang="en-US" sz="22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8103528" y="6337692"/>
            <a:ext cx="5635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135</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Tries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106363" y="6302374"/>
            <a:ext cx="2133600" cy="365125"/>
          </a:xfrm>
        </p:spPr>
        <p:txBody>
          <a:bodyPr/>
          <a:lstStyle/>
          <a:p>
            <a:fld id="{F076EFD2-C84C-4197-B7F0-F5F628F8EB15}" type="datetime1">
              <a:rPr lang="en-US" smtClean="0"/>
              <a:t>10-Nov-24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pic>
        <p:nvPicPr>
          <p:cNvPr id="43010" name="Picture 2">
            <a:extLst>
              <a:ext uri="{FF2B5EF4-FFF2-40B4-BE49-F238E27FC236}">
                <a16:creationId xmlns:a16="http://schemas.microsoft.com/office/drawing/2014/main" id="{123E47AE-D068-4C6A-979D-1743CDA25D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7706" y="1525583"/>
            <a:ext cx="3886199" cy="479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0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Skip List</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300640D6-755D-4FC1-8ADC-6C2105BD1D9F}"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Skip List</a:t>
            </a:r>
            <a:r>
              <a:rPr kumimoji="0" lang="en-US" sz="30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223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r>
              <a:rPr lang="en-US" sz="2200" b="1" dirty="0"/>
              <a:t>Prerequisite</a:t>
            </a:r>
          </a:p>
          <a:p>
            <a:pPr lvl="1"/>
            <a:r>
              <a:rPr lang="en-US" sz="2200" dirty="0"/>
              <a:t>Trees </a:t>
            </a:r>
          </a:p>
          <a:p>
            <a:pPr lvl="1"/>
            <a:r>
              <a:rPr lang="en-US" sz="2200" dirty="0"/>
              <a:t>Different Operations of trees (Insertion, Deletion, updating, searching) </a:t>
            </a:r>
          </a:p>
          <a:p>
            <a:pPr marL="457200" lvl="1" indent="0">
              <a:buNone/>
            </a:pPr>
            <a:endParaRPr lang="en-US" sz="2200" dirty="0"/>
          </a:p>
          <a:p>
            <a:r>
              <a:rPr lang="en-US" sz="2200" b="1" dirty="0"/>
              <a:t>Recap </a:t>
            </a:r>
          </a:p>
          <a:p>
            <a:pPr lvl="1"/>
            <a:r>
              <a:rPr lang="en-US" sz="2200" dirty="0"/>
              <a:t>Tries</a:t>
            </a:r>
          </a:p>
          <a:p>
            <a:pPr marL="0" indent="0">
              <a:buNone/>
            </a:pPr>
            <a:r>
              <a:rPr lang="en-US" sz="2200" dirty="0"/>
              <a:t>	</a:t>
            </a:r>
          </a:p>
        </p:txBody>
      </p:sp>
      <p:sp>
        <p:nvSpPr>
          <p:cNvPr id="4" name="Date Placeholder 3"/>
          <p:cNvSpPr>
            <a:spLocks noGrp="1"/>
          </p:cNvSpPr>
          <p:nvPr>
            <p:ph type="dt" sz="half" idx="10"/>
          </p:nvPr>
        </p:nvSpPr>
        <p:spPr/>
        <p:txBody>
          <a:bodyPr/>
          <a:lstStyle/>
          <a:p>
            <a:fld id="{CF01EFA5-5273-4326-ADC5-9B9AA4051486}"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468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1"/>
          </p:nvPr>
        </p:nvSpPr>
        <p:spPr>
          <a:xfrm>
            <a:off x="458715" y="1176064"/>
            <a:ext cx="8229600" cy="4690021"/>
          </a:xfrm>
        </p:spPr>
        <p:txBody>
          <a:bodyPr>
            <a:noAutofit/>
          </a:bodyPr>
          <a:lstStyle/>
          <a:p>
            <a:pPr algn="just">
              <a:lnSpc>
                <a:spcPct val="100000"/>
              </a:lnSpc>
              <a:buClrTx/>
              <a:buSzTx/>
            </a:pPr>
            <a:r>
              <a:rPr lang="en-IN" sz="2200" b="1" dirty="0"/>
              <a:t>Skip lists</a:t>
            </a:r>
            <a:r>
              <a:rPr lang="en-IN" sz="2200" dirty="0"/>
              <a:t> are a linked </a:t>
            </a:r>
            <a:r>
              <a:rPr lang="en-IN" sz="2200" b="1" dirty="0"/>
              <a:t>list</a:t>
            </a:r>
            <a:r>
              <a:rPr lang="en-IN" sz="2200" dirty="0"/>
              <a:t> like </a:t>
            </a:r>
            <a:r>
              <a:rPr lang="en-IN" sz="2200" b="1" dirty="0"/>
              <a:t>structure</a:t>
            </a:r>
            <a:r>
              <a:rPr lang="en-IN" sz="2200" dirty="0"/>
              <a:t> which allows for fast search.</a:t>
            </a:r>
          </a:p>
          <a:p>
            <a:pPr algn="just">
              <a:lnSpc>
                <a:spcPct val="100000"/>
              </a:lnSpc>
              <a:buClrTx/>
              <a:buSzTx/>
            </a:pPr>
            <a:endParaRPr lang="en-IN" sz="2200" dirty="0"/>
          </a:p>
          <a:p>
            <a:pPr algn="just">
              <a:lnSpc>
                <a:spcPct val="100000"/>
              </a:lnSpc>
              <a:buClrTx/>
              <a:buSzTx/>
            </a:pPr>
            <a:r>
              <a:rPr lang="en-IN" sz="2200" dirty="0"/>
              <a:t> It consists of a base </a:t>
            </a:r>
            <a:r>
              <a:rPr lang="en-IN" sz="2200" b="1" dirty="0"/>
              <a:t>list</a:t>
            </a:r>
            <a:r>
              <a:rPr lang="en-IN" sz="2200" dirty="0"/>
              <a:t> holding the elements, together with a tower of </a:t>
            </a:r>
            <a:r>
              <a:rPr lang="en-IN" sz="2200" b="1" dirty="0"/>
              <a:t>lists</a:t>
            </a:r>
            <a:r>
              <a:rPr lang="en-IN" sz="2200" dirty="0"/>
              <a:t> maintaining a linked hierarchy of </a:t>
            </a:r>
            <a:r>
              <a:rPr lang="en-IN" sz="2200" dirty="0" err="1"/>
              <a:t>subsequences</a:t>
            </a:r>
            <a:r>
              <a:rPr lang="en-IN" sz="2200" dirty="0"/>
              <a:t>, each skipping over fewer elements.</a:t>
            </a:r>
          </a:p>
          <a:p>
            <a:pPr algn="just">
              <a:lnSpc>
                <a:spcPct val="100000"/>
              </a:lnSpc>
              <a:buClrTx/>
              <a:buSzTx/>
            </a:pPr>
            <a:endParaRPr lang="en-IN" sz="2200" dirty="0"/>
          </a:p>
          <a:p>
            <a:pPr algn="just">
              <a:lnSpc>
                <a:spcPct val="100000"/>
              </a:lnSpc>
              <a:buClrTx/>
              <a:buSzTx/>
            </a:pPr>
            <a:r>
              <a:rPr lang="en-IN" sz="2200" dirty="0"/>
              <a:t>We create multiple layers so that we can skip some nodes.</a:t>
            </a:r>
          </a:p>
          <a:p>
            <a:pPr marL="0" indent="0" algn="just">
              <a:lnSpc>
                <a:spcPct val="100000"/>
              </a:lnSpc>
              <a:buClrTx/>
              <a:buSzTx/>
              <a:buNone/>
            </a:pPr>
            <a:endParaRPr lang="en-IN" sz="2200" dirty="0"/>
          </a:p>
          <a:p>
            <a:pPr algn="just">
              <a:lnSpc>
                <a:spcPct val="100000"/>
              </a:lnSpc>
              <a:buClrTx/>
              <a:buSzTx/>
            </a:pPr>
            <a:r>
              <a:rPr lang="en-IN" sz="2200" dirty="0"/>
              <a:t>The upper layer works as an “express lane” which connects only main outer stations, and the lower layer works as a “normal lane” which connects every station.</a:t>
            </a:r>
          </a:p>
          <a:p>
            <a:pPr algn="just">
              <a:lnSpc>
                <a:spcPct val="100000"/>
              </a:lnSpc>
              <a:buClrTx/>
              <a:buSzTx/>
            </a:pPr>
            <a:endParaRPr lang="en-IN" sz="22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7848600" y="6287923"/>
            <a:ext cx="5508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138</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i="0" u="none" strike="noStrike" kern="1200" cap="none" spc="0" normalizeH="0" baseline="0" noProof="0" dirty="0">
                <a:ln>
                  <a:noFill/>
                </a:ln>
                <a:solidFill>
                  <a:schemeClr val="dk1"/>
                </a:solidFill>
                <a:effectLst/>
                <a:uLnTx/>
                <a:uFillTx/>
                <a:latin typeface="+mn-lt"/>
                <a:ea typeface="+mn-ea"/>
                <a:cs typeface="+mn-cs"/>
              </a:rPr>
              <a:t>Skip List(CO2)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211138" y="6238447"/>
            <a:ext cx="1114425" cy="365125"/>
          </a:xfrm>
        </p:spPr>
        <p:txBody>
          <a:bodyPr/>
          <a:lstStyle/>
          <a:p>
            <a:fld id="{9CFD8630-FED1-449C-BF1B-CB008736CFFD}" type="datetime1">
              <a:rPr lang="en-US" smtClean="0"/>
              <a:t>10-Nov-24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Tree>
    <p:extLst>
      <p:ext uri="{BB962C8B-B14F-4D97-AF65-F5344CB8AC3E}">
        <p14:creationId xmlns:p14="http://schemas.microsoft.com/office/powerpoint/2010/main" val="3383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anim calcmode="lin" valueType="num">
                                      <p:cBhvr additive="base">
                                        <p:cTn id="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1"/>
          </p:nvPr>
        </p:nvSpPr>
        <p:spPr>
          <a:xfrm>
            <a:off x="457200" y="826544"/>
            <a:ext cx="8229600" cy="4690021"/>
          </a:xfrm>
        </p:spPr>
        <p:txBody>
          <a:bodyPr>
            <a:noAutofit/>
          </a:bodyPr>
          <a:lstStyle/>
          <a:p>
            <a:pPr algn="just">
              <a:lnSpc>
                <a:spcPct val="100000"/>
              </a:lnSpc>
              <a:buClrTx/>
              <a:buSzTx/>
            </a:pPr>
            <a:r>
              <a:rPr lang="en-IN" sz="2200" dirty="0"/>
              <a:t>See the following example list with 16 nodes and two layers.. Suppose we want to search for 50, we start from first node of “express lane” and keep moving on “express lane” till we find a node whose next is greater than 50. Once we find such a node (30 is the node in following example) on “express lane”, we move to “normal lane” using pointer from this node, and linearly search for 50 on “normal lane”. In following example, we start from 30 on “normal lane” and with linear search, we find 50.</a:t>
            </a:r>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7772400" y="6297832"/>
            <a:ext cx="5635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139</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i="0" u="none" strike="noStrike" kern="1200" cap="none" spc="0" normalizeH="0" baseline="0" noProof="0" dirty="0">
                <a:ln>
                  <a:noFill/>
                </a:ln>
                <a:solidFill>
                  <a:schemeClr val="dk1"/>
                </a:solidFill>
                <a:effectLst/>
                <a:uLnTx/>
                <a:uFillTx/>
                <a:latin typeface="+mn-lt"/>
                <a:ea typeface="+mn-ea"/>
                <a:cs typeface="+mn-cs"/>
              </a:rPr>
              <a:t>Skip List(CO2)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258763" y="6297832"/>
            <a:ext cx="1371600" cy="365125"/>
          </a:xfrm>
        </p:spPr>
        <p:txBody>
          <a:bodyPr/>
          <a:lstStyle/>
          <a:p>
            <a:fld id="{74D57823-DF2C-498B-9CB2-140B8BAFB398}" type="datetime1">
              <a:rPr lang="en-US" smtClean="0"/>
              <a:t>10-Nov-24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pic>
        <p:nvPicPr>
          <p:cNvPr id="41986" name="Picture 2">
            <a:extLst>
              <a:ext uri="{FF2B5EF4-FFF2-40B4-BE49-F238E27FC236}">
                <a16:creationId xmlns:a16="http://schemas.microsoft.com/office/drawing/2014/main" id="{F3C59F87-C62B-4A46-B728-223530EE9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557" y="4205926"/>
            <a:ext cx="8148637" cy="145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78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fade">
                                      <p:cBhvr>
                                        <p:cTn id="7" dur="1000"/>
                                        <p:tgtEl>
                                          <p:spTgt spid="41986"/>
                                        </p:tgtEl>
                                      </p:cBhvr>
                                    </p:animEffect>
                                    <p:anim calcmode="lin" valueType="num">
                                      <p:cBhvr>
                                        <p:cTn id="8" dur="1000" fill="hold"/>
                                        <p:tgtEl>
                                          <p:spTgt spid="41986"/>
                                        </p:tgtEl>
                                        <p:attrNameLst>
                                          <p:attrName>ppt_x</p:attrName>
                                        </p:attrNameLst>
                                      </p:cBhvr>
                                      <p:tavLst>
                                        <p:tav tm="0">
                                          <p:val>
                                            <p:strVal val="#ppt_x"/>
                                          </p:val>
                                        </p:tav>
                                        <p:tav tm="100000">
                                          <p:val>
                                            <p:strVal val="#ppt_x"/>
                                          </p:val>
                                        </p:tav>
                                      </p:tavLst>
                                    </p:anim>
                                    <p:anim calcmode="lin" valueType="num">
                                      <p:cBhvr>
                                        <p:cTn id="9" dur="1000" fill="hold"/>
                                        <p:tgtEl>
                                          <p:spTgt spid="419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3266D77E-D689-4BB5-8BE3-1153F0EB8DAB}" type="datetime1">
              <a:rPr lang="en-US" altLang="en-US" sz="1200" smtClean="0">
                <a:solidFill>
                  <a:srgbClr val="888888"/>
                </a:solidFill>
                <a:latin typeface="Calibri" panose="020F0502020204030204" pitchFamily="34" charset="0"/>
                <a:sym typeface="Calibri" panose="020F0502020204030204" pitchFamily="34" charset="0"/>
              </a:rPr>
              <a:t>10-Nov-24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Manali Gupta               DAA                Unit II</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358554755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2000" dirty="0"/>
              <a:t>Self Made Video Link:</a:t>
            </a:r>
          </a:p>
          <a:p>
            <a:r>
              <a:rPr lang="en-IN" sz="2000" dirty="0">
                <a:hlinkClick r:id="rId2"/>
              </a:rPr>
              <a:t>https://www.youtube.com/watch?v=CuNHn-1ipbY</a:t>
            </a:r>
            <a:endParaRPr lang="en-US" sz="2000" dirty="0"/>
          </a:p>
          <a:p>
            <a:endParaRPr lang="en-US" sz="2000" dirty="0"/>
          </a:p>
          <a:p>
            <a:r>
              <a:rPr lang="en-US" sz="2000" dirty="0" err="1"/>
              <a:t>Youtube</a:t>
            </a:r>
            <a:r>
              <a:rPr lang="en-US" sz="2000" dirty="0"/>
              <a:t>/other  Video Links</a:t>
            </a:r>
          </a:p>
          <a:p>
            <a:r>
              <a:rPr lang="en-US" sz="2000" dirty="0">
                <a:hlinkClick r:id="rId3"/>
              </a:rPr>
              <a:t>https://encrypted-vtbn2.gstatic.com/video?q=tbn:ANd9GcQE-7aKy6n8mzlWvUrja3-jij9Z7xJLNvazDhF1--P0D1gBLkPj</a:t>
            </a:r>
            <a:endParaRPr lang="en-US" sz="2000" dirty="0"/>
          </a:p>
          <a:p>
            <a:r>
              <a:rPr lang="en-US" sz="2000" dirty="0">
                <a:hlinkClick r:id="rId4"/>
              </a:rPr>
              <a:t>https://www.youtube.com/watch?v=3RQtq7PDHog</a:t>
            </a:r>
            <a:endParaRPr lang="en-US" sz="2000" dirty="0"/>
          </a:p>
          <a:p>
            <a:r>
              <a:rPr lang="en-US" sz="2000" dirty="0">
                <a:hlinkClick r:id="rId5"/>
              </a:rPr>
              <a:t>https://www.youtube.com/watch?v=qA02XWRTBdw</a:t>
            </a:r>
            <a:endParaRPr lang="en-US" sz="2000" dirty="0"/>
          </a:p>
          <a:p>
            <a:r>
              <a:rPr lang="en-US" sz="2000" dirty="0">
                <a:hlinkClick r:id="rId6"/>
              </a:rPr>
              <a:t>https://www.youtube.com/watch?v=w5cvkTXY0vQ</a:t>
            </a:r>
            <a:endParaRPr lang="en-US" sz="2000" dirty="0"/>
          </a:p>
          <a:p>
            <a:r>
              <a:rPr lang="en-US" sz="2000" dirty="0">
                <a:hlinkClick r:id="rId7"/>
              </a:rPr>
              <a:t>https://www.youtube.com/watch?v=7dAdqJH1WDg</a:t>
            </a:r>
            <a:endParaRPr lang="en-US" sz="2000" dirty="0"/>
          </a:p>
          <a:p>
            <a:r>
              <a:rPr lang="en-US" sz="2000" dirty="0">
                <a:hlinkClick r:id="rId8"/>
              </a:rPr>
              <a:t>https://www.youtube.com/watch?v=2WNQSgoQx-M</a:t>
            </a:r>
            <a:endParaRPr lang="en-US" sz="2000" dirty="0"/>
          </a:p>
          <a:p>
            <a:r>
              <a:rPr lang="en-US" sz="2000" dirty="0">
                <a:hlinkClick r:id="rId9"/>
              </a:rPr>
              <a:t>https://www.youtube.com/watch?v=iIiGWLP3qYE</a:t>
            </a:r>
            <a:endParaRPr lang="en-US" sz="2000" dirty="0"/>
          </a:p>
          <a:p>
            <a:r>
              <a:rPr lang="en-US" sz="2000" dirty="0">
                <a:hlinkClick r:id="rId10"/>
              </a:rPr>
              <a:t>https://www.youtube.com/watch?v=GUML34YFCZs</a:t>
            </a:r>
            <a:endParaRPr lang="en-US" sz="2000" dirty="0"/>
          </a:p>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E57CD318-815A-4961-AD2A-DAAAE58A288E}"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1" cstate="print"/>
          <a:srcRect/>
          <a:stretch>
            <a:fillRect/>
          </a:stretch>
        </p:blipFill>
        <p:spPr bwMode="auto">
          <a:xfrm>
            <a:off x="0" y="0"/>
            <a:ext cx="1447800" cy="817163"/>
          </a:xfrm>
          <a:prstGeom prst="rect">
            <a:avLst/>
          </a:prstGeo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rmAutofit lnSpcReduction="10000"/>
          </a:bodyPr>
          <a:lstStyle/>
          <a:p>
            <a:pPr>
              <a:buNone/>
            </a:pPr>
            <a:r>
              <a:rPr lang="en-US" sz="2200" dirty="0"/>
              <a:t>Q1. What are the differences between AVL and RB Tree.</a:t>
            </a:r>
          </a:p>
          <a:p>
            <a:pPr>
              <a:buNone/>
            </a:pPr>
            <a:r>
              <a:rPr lang="en-US" sz="2200" dirty="0"/>
              <a:t>Q2. Discuss the rotation operation of RB Tree.</a:t>
            </a:r>
          </a:p>
          <a:p>
            <a:pPr>
              <a:buNone/>
            </a:pPr>
            <a:r>
              <a:rPr lang="en-US" sz="2200" dirty="0"/>
              <a:t>Q3. what is the complexity of insertion Operation in RBT.</a:t>
            </a:r>
          </a:p>
          <a:p>
            <a:pPr>
              <a:buNone/>
            </a:pPr>
            <a:r>
              <a:rPr lang="en-US" sz="2200" dirty="0"/>
              <a:t>Q4. Discuss all the field of a node of binomial tree.</a:t>
            </a:r>
          </a:p>
          <a:p>
            <a:pPr>
              <a:buNone/>
            </a:pPr>
            <a:r>
              <a:rPr lang="en-US" sz="2200" dirty="0"/>
              <a:t>Q5. How to find the degree of a binomial tree.</a:t>
            </a:r>
          </a:p>
          <a:p>
            <a:pPr>
              <a:buNone/>
            </a:pPr>
            <a:r>
              <a:rPr lang="en-US" sz="2200" dirty="0"/>
              <a:t>Q6. How is Fibonacci heap different from Binomial heap.</a:t>
            </a:r>
          </a:p>
          <a:p>
            <a:pPr>
              <a:buNone/>
            </a:pPr>
            <a:r>
              <a:rPr lang="en-US" sz="2200" dirty="0"/>
              <a:t>Q7. What are the two steps for deleting minimum from the </a:t>
            </a:r>
            <a:r>
              <a:rPr lang="en-US" sz="2200" dirty="0" err="1"/>
              <a:t>fibonacci</a:t>
            </a:r>
            <a:r>
              <a:rPr lang="en-US" sz="2200" dirty="0"/>
              <a:t> heap?</a:t>
            </a:r>
          </a:p>
          <a:p>
            <a:pPr>
              <a:buNone/>
            </a:pPr>
            <a:r>
              <a:rPr lang="en-US" sz="2200" dirty="0"/>
              <a:t>Q8. What are Tries.</a:t>
            </a:r>
          </a:p>
          <a:p>
            <a:pPr>
              <a:buNone/>
            </a:pPr>
            <a:r>
              <a:rPr lang="en-US" sz="2200" dirty="0"/>
              <a:t>Q9. What is the role of skip list in real world problems.</a:t>
            </a:r>
          </a:p>
          <a:p>
            <a:pPr>
              <a:buNone/>
            </a:pPr>
            <a:r>
              <a:rPr lang="en-US" sz="2200" dirty="0"/>
              <a:t>Q10. How to perform linking operation in Fibonacci Heap.</a:t>
            </a:r>
          </a:p>
          <a:p>
            <a:pPr>
              <a:buNone/>
            </a:pPr>
            <a:r>
              <a:rPr lang="en-US" sz="2200" dirty="0"/>
              <a:t> </a:t>
            </a:r>
          </a:p>
        </p:txBody>
      </p:sp>
      <p:sp>
        <p:nvSpPr>
          <p:cNvPr id="4" name="Date Placeholder 3"/>
          <p:cNvSpPr>
            <a:spLocks noGrp="1"/>
          </p:cNvSpPr>
          <p:nvPr>
            <p:ph type="dt" sz="half" idx="10"/>
          </p:nvPr>
        </p:nvSpPr>
        <p:spPr/>
        <p:txBody>
          <a:bodyPr/>
          <a:lstStyle/>
          <a:p>
            <a:fld id="{246D9CC5-7DB7-4BEB-BC0A-586872DAC3DE}"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200" dirty="0">
                <a:latin typeface="+mj-lt"/>
              </a:rPr>
              <a:t>Q1. Insert the </a:t>
            </a:r>
            <a:r>
              <a:rPr lang="en-US" sz="2200" dirty="0" err="1">
                <a:latin typeface="+mj-lt"/>
              </a:rPr>
              <a:t>the</a:t>
            </a:r>
            <a:r>
              <a:rPr lang="en-US" sz="2200" dirty="0">
                <a:latin typeface="+mj-lt"/>
              </a:rPr>
              <a:t> following nodes in RBT</a:t>
            </a:r>
          </a:p>
          <a:p>
            <a:pPr>
              <a:buNone/>
            </a:pPr>
            <a:r>
              <a:rPr lang="en-US" sz="2200" dirty="0">
                <a:latin typeface="+mj-lt"/>
              </a:rPr>
              <a:t>       &lt;10,30,20,50,40,90,80,15,60&gt;                                                  [CO2]</a:t>
            </a:r>
          </a:p>
          <a:p>
            <a:pPr>
              <a:buNone/>
            </a:pPr>
            <a:r>
              <a:rPr lang="en-US" sz="2200" dirty="0">
                <a:latin typeface="+mj-lt"/>
              </a:rPr>
              <a:t>Q2. Delete the following node from RBT of Q1 in     given order 20, 10, 30, 15.                                                                                              [CO2]</a:t>
            </a:r>
          </a:p>
          <a:p>
            <a:pPr>
              <a:buNone/>
            </a:pPr>
            <a:r>
              <a:rPr lang="en-US" sz="2200" dirty="0">
                <a:latin typeface="+mj-lt"/>
              </a:rPr>
              <a:t>Q3. Perform the union operation on following binomial heap    [CO2]</a:t>
            </a:r>
          </a:p>
          <a:p>
            <a:endParaRPr lang="en-US" sz="2800" dirty="0"/>
          </a:p>
        </p:txBody>
      </p:sp>
      <p:sp>
        <p:nvSpPr>
          <p:cNvPr id="4" name="Date Placeholder 3"/>
          <p:cNvSpPr>
            <a:spLocks noGrp="1"/>
          </p:cNvSpPr>
          <p:nvPr>
            <p:ph type="dt" sz="half" idx="10"/>
          </p:nvPr>
        </p:nvSpPr>
        <p:spPr/>
        <p:txBody>
          <a:bodyPr/>
          <a:lstStyle/>
          <a:p>
            <a:fld id="{7B7938E6-5BC7-4E92-AF74-E4C5299DF6BD}"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3">
            <a:extLst>
              <a:ext uri="{FF2B5EF4-FFF2-40B4-BE49-F238E27FC236}">
                <a16:creationId xmlns:a16="http://schemas.microsoft.com/office/drawing/2014/main" id="{AB694A25-EECF-4E1A-A0D0-9F64FFA779C3}"/>
              </a:ext>
            </a:extLst>
          </p:cNvPr>
          <p:cNvPicPr>
            <a:picLocks noChangeAspect="1" noChangeArrowheads="1"/>
          </p:cNvPicPr>
          <p:nvPr/>
        </p:nvPicPr>
        <p:blipFill>
          <a:blip r:embed="rId3" cstate="print"/>
          <a:srcRect/>
          <a:stretch>
            <a:fillRect/>
          </a:stretch>
        </p:blipFill>
        <p:spPr bwMode="auto">
          <a:xfrm>
            <a:off x="880403" y="3703104"/>
            <a:ext cx="7696200" cy="1955308"/>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dirty="0"/>
              <a:t>.</a:t>
            </a:r>
          </a:p>
          <a:p>
            <a:endParaRPr lang="en-US" dirty="0"/>
          </a:p>
        </p:txBody>
      </p:sp>
      <p:sp>
        <p:nvSpPr>
          <p:cNvPr id="4" name="Date Placeholder 3"/>
          <p:cNvSpPr>
            <a:spLocks noGrp="1"/>
          </p:cNvSpPr>
          <p:nvPr>
            <p:ph type="dt" sz="half" idx="10"/>
          </p:nvPr>
        </p:nvSpPr>
        <p:spPr/>
        <p:txBody>
          <a:bodyPr/>
          <a:lstStyle/>
          <a:p>
            <a:fld id="{72ED46A7-CCAB-491A-A14D-C1D2FF67AC36}"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19100" y="936010"/>
            <a:ext cx="8458200" cy="2492990"/>
          </a:xfrm>
          <a:prstGeom prst="rect">
            <a:avLst/>
          </a:prstGeom>
        </p:spPr>
        <p:txBody>
          <a:bodyPr wrap="square">
            <a:spAutoFit/>
          </a:bodyPr>
          <a:lstStyle/>
          <a:p>
            <a:pPr>
              <a:buNone/>
            </a:pPr>
            <a:r>
              <a:rPr lang="en-US" sz="2200" dirty="0"/>
              <a:t>Q4. Write a procedure which extract the minimum key node from</a:t>
            </a:r>
          </a:p>
          <a:p>
            <a:pPr>
              <a:buNone/>
            </a:pPr>
            <a:r>
              <a:rPr lang="en-US" sz="2200" dirty="0"/>
              <a:t>       binomial heap.					         [CO2]</a:t>
            </a:r>
          </a:p>
          <a:p>
            <a:r>
              <a:rPr lang="en-US" sz="2200" dirty="0"/>
              <a:t>Q5. Write the algorithm for deleting an element from a binomial-heap.</a:t>
            </a:r>
          </a:p>
          <a:p>
            <a:r>
              <a:rPr lang="en-US" sz="2200" dirty="0"/>
              <a:t>       Show the binomial-heap that results when the element </a:t>
            </a:r>
            <a:r>
              <a:rPr lang="en-US" sz="2200" b="1" dirty="0"/>
              <a:t>21</a:t>
            </a:r>
            <a:r>
              <a:rPr lang="en-US" sz="2200" dirty="0"/>
              <a:t> is</a:t>
            </a:r>
          </a:p>
          <a:p>
            <a:r>
              <a:rPr lang="en-US" sz="2200" dirty="0"/>
              <a:t>        removed from H given below                                                   [CO2]</a:t>
            </a:r>
          </a:p>
          <a:p>
            <a:endParaRPr lang="en-US" sz="2400" dirty="0"/>
          </a:p>
          <a:p>
            <a:pPr>
              <a:buNone/>
            </a:pPr>
            <a:endParaRPr lang="en-US" sz="2200" dirty="0"/>
          </a:p>
        </p:txBody>
      </p:sp>
      <p:pic>
        <p:nvPicPr>
          <p:cNvPr id="11" name="Picture 5">
            <a:extLst>
              <a:ext uri="{FF2B5EF4-FFF2-40B4-BE49-F238E27FC236}">
                <a16:creationId xmlns:a16="http://schemas.microsoft.com/office/drawing/2014/main" id="{02218630-D597-4201-9E0B-89AD6BD29C4F}"/>
              </a:ext>
            </a:extLst>
          </p:cNvPr>
          <p:cNvPicPr>
            <a:picLocks noChangeAspect="1" noChangeArrowheads="1"/>
          </p:cNvPicPr>
          <p:nvPr/>
        </p:nvPicPr>
        <p:blipFill>
          <a:blip r:embed="rId3" cstate="print"/>
          <a:srcRect/>
          <a:stretch>
            <a:fillRect/>
          </a:stretch>
        </p:blipFill>
        <p:spPr bwMode="auto">
          <a:xfrm>
            <a:off x="1611788" y="2762431"/>
            <a:ext cx="3962400" cy="1552575"/>
          </a:xfrm>
          <a:prstGeom prst="rect">
            <a:avLst/>
          </a:prstGeom>
          <a:noFill/>
          <a:ln w="9525">
            <a:noFill/>
            <a:miter lim="800000"/>
            <a:headEnd/>
            <a:tailEnd/>
          </a:ln>
        </p:spPr>
      </p:pic>
      <p:sp>
        <p:nvSpPr>
          <p:cNvPr id="12" name="Rectangle 11">
            <a:extLst>
              <a:ext uri="{FF2B5EF4-FFF2-40B4-BE49-F238E27FC236}">
                <a16:creationId xmlns:a16="http://schemas.microsoft.com/office/drawing/2014/main" id="{FCC91957-88E1-48FF-B08A-2594ADB19444}"/>
              </a:ext>
            </a:extLst>
          </p:cNvPr>
          <p:cNvSpPr/>
          <p:nvPr/>
        </p:nvSpPr>
        <p:spPr>
          <a:xfrm>
            <a:off x="533400" y="4626122"/>
            <a:ext cx="5029200" cy="1446550"/>
          </a:xfrm>
          <a:prstGeom prst="rect">
            <a:avLst/>
          </a:prstGeom>
        </p:spPr>
        <p:txBody>
          <a:bodyPr wrap="square">
            <a:spAutoFit/>
          </a:bodyPr>
          <a:lstStyle/>
          <a:p>
            <a:pPr algn="just"/>
            <a:r>
              <a:rPr lang="en-US" sz="2200" dirty="0"/>
              <a:t>Q6. Decrease of  a node as the following</a:t>
            </a:r>
          </a:p>
          <a:p>
            <a:pPr algn="just"/>
            <a:r>
              <a:rPr lang="en-US" sz="2200" dirty="0"/>
              <a:t>        key        a) key 52 decrease by 10.</a:t>
            </a:r>
          </a:p>
          <a:p>
            <a:pPr algn="just"/>
            <a:r>
              <a:rPr lang="en-US" sz="2200" dirty="0"/>
              <a:t>                      b) Key 24 decrease by 5.</a:t>
            </a:r>
          </a:p>
          <a:p>
            <a:pPr algn="just"/>
            <a:r>
              <a:rPr lang="en-US" sz="2200" dirty="0"/>
              <a:t>                                                            [CO2]</a:t>
            </a:r>
          </a:p>
        </p:txBody>
      </p:sp>
      <p:pic>
        <p:nvPicPr>
          <p:cNvPr id="13" name="Picture 6">
            <a:extLst>
              <a:ext uri="{FF2B5EF4-FFF2-40B4-BE49-F238E27FC236}">
                <a16:creationId xmlns:a16="http://schemas.microsoft.com/office/drawing/2014/main" id="{3092FAE5-4B9F-414D-BC4E-1ED5D15D6877}"/>
              </a:ext>
            </a:extLst>
          </p:cNvPr>
          <p:cNvPicPr>
            <a:picLocks noChangeAspect="1" noChangeArrowheads="1"/>
          </p:cNvPicPr>
          <p:nvPr/>
        </p:nvPicPr>
        <p:blipFill>
          <a:blip r:embed="rId4" cstate="print"/>
          <a:srcRect/>
          <a:stretch>
            <a:fillRect/>
          </a:stretch>
        </p:blipFill>
        <p:spPr bwMode="auto">
          <a:xfrm>
            <a:off x="5562600" y="4313010"/>
            <a:ext cx="3044911" cy="1846913"/>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2FCC-4E4C-4539-B779-813730139315}"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1. What is the special property of red-black trees and what</a:t>
            </a:r>
          </a:p>
          <a:p>
            <a:r>
              <a:rPr lang="en-IN" sz="2200" dirty="0">
                <a:solidFill>
                  <a:srgbClr val="3A3A3A"/>
                </a:solidFill>
                <a:latin typeface="+mj-lt"/>
              </a:rPr>
              <a:t>      root should always be?</a:t>
            </a:r>
            <a:br>
              <a:rPr lang="en-IN" sz="2200" dirty="0">
                <a:latin typeface="+mj-lt"/>
              </a:rPr>
            </a:br>
            <a:r>
              <a:rPr lang="en-IN" sz="2200" dirty="0">
                <a:solidFill>
                  <a:srgbClr val="FF0000"/>
                </a:solidFill>
                <a:latin typeface="+mj-lt"/>
              </a:rPr>
              <a:t>    a) a </a:t>
            </a:r>
            <a:r>
              <a:rPr lang="en-IN" sz="2200" dirty="0" err="1">
                <a:solidFill>
                  <a:srgbClr val="FF0000"/>
                </a:solidFill>
                <a:latin typeface="+mj-lt"/>
              </a:rPr>
              <a:t>color</a:t>
            </a:r>
            <a:r>
              <a:rPr lang="en-IN" sz="2200" dirty="0">
                <a:solidFill>
                  <a:srgbClr val="FF0000"/>
                </a:solidFill>
                <a:latin typeface="+mj-lt"/>
              </a:rPr>
              <a:t> which is either red or black and root should</a:t>
            </a:r>
          </a:p>
          <a:p>
            <a:r>
              <a:rPr lang="en-IN" sz="2200" dirty="0">
                <a:solidFill>
                  <a:srgbClr val="FF0000"/>
                </a:solidFill>
                <a:latin typeface="+mj-lt"/>
              </a:rPr>
              <a:t>        always be black </a:t>
            </a:r>
            <a:r>
              <a:rPr lang="en-IN" sz="2200" dirty="0" err="1">
                <a:solidFill>
                  <a:srgbClr val="FF0000"/>
                </a:solidFill>
                <a:latin typeface="+mj-lt"/>
              </a:rPr>
              <a:t>color</a:t>
            </a:r>
            <a:r>
              <a:rPr lang="en-IN" sz="2200" dirty="0">
                <a:solidFill>
                  <a:srgbClr val="FF0000"/>
                </a:solidFill>
                <a:latin typeface="+mj-lt"/>
              </a:rPr>
              <a:t> only</a:t>
            </a:r>
            <a:br>
              <a:rPr lang="en-IN" sz="2200" dirty="0">
                <a:latin typeface="+mj-lt"/>
              </a:rPr>
            </a:br>
            <a:r>
              <a:rPr lang="en-IN" sz="2200" dirty="0">
                <a:latin typeface="+mj-lt"/>
              </a:rPr>
              <a:t>    </a:t>
            </a:r>
            <a:r>
              <a:rPr lang="en-IN" sz="2200" dirty="0">
                <a:solidFill>
                  <a:srgbClr val="3A3A3A"/>
                </a:solidFill>
                <a:latin typeface="+mj-lt"/>
              </a:rPr>
              <a:t>b) height of the tree</a:t>
            </a:r>
            <a:br>
              <a:rPr lang="en-IN" sz="2200" dirty="0">
                <a:latin typeface="+mj-lt"/>
              </a:rPr>
            </a:br>
            <a:r>
              <a:rPr lang="en-IN" sz="2200" dirty="0">
                <a:latin typeface="+mj-lt"/>
              </a:rPr>
              <a:t>    </a:t>
            </a:r>
            <a:r>
              <a:rPr lang="en-IN" sz="2200" dirty="0">
                <a:solidFill>
                  <a:srgbClr val="3A3A3A"/>
                </a:solidFill>
                <a:latin typeface="+mj-lt"/>
              </a:rPr>
              <a:t>c) pointer to next node</a:t>
            </a:r>
            <a:br>
              <a:rPr lang="en-IN" sz="2200" dirty="0">
                <a:latin typeface="+mj-lt"/>
              </a:rPr>
            </a:br>
            <a:r>
              <a:rPr lang="en-IN" sz="2200" dirty="0">
                <a:latin typeface="+mj-lt"/>
              </a:rPr>
              <a:t>    </a:t>
            </a:r>
            <a:r>
              <a:rPr lang="en-IN" sz="2200" dirty="0">
                <a:solidFill>
                  <a:srgbClr val="3A3A3A"/>
                </a:solidFill>
                <a:latin typeface="+mj-lt"/>
              </a:rPr>
              <a:t>d) a </a:t>
            </a:r>
            <a:r>
              <a:rPr lang="en-IN" sz="2200" dirty="0" err="1">
                <a:solidFill>
                  <a:srgbClr val="3A3A3A"/>
                </a:solidFill>
                <a:latin typeface="+mj-lt"/>
              </a:rPr>
              <a:t>color</a:t>
            </a:r>
            <a:r>
              <a:rPr lang="en-IN" sz="2200" dirty="0">
                <a:solidFill>
                  <a:srgbClr val="3A3A3A"/>
                </a:solidFill>
                <a:latin typeface="+mj-lt"/>
              </a:rPr>
              <a:t> which is either green or black</a:t>
            </a:r>
          </a:p>
          <a:p>
            <a:endParaRPr lang="en-IN" sz="2200" dirty="0">
              <a:solidFill>
                <a:srgbClr val="3A3A3A"/>
              </a:solidFill>
              <a:latin typeface="Open Sans"/>
            </a:endParaRPr>
          </a:p>
          <a:p>
            <a:r>
              <a:rPr lang="en-IN" sz="2200" dirty="0">
                <a:solidFill>
                  <a:srgbClr val="3A3A3A"/>
                </a:solidFill>
                <a:latin typeface="Open Sans"/>
              </a:rPr>
              <a:t>2. </a:t>
            </a:r>
            <a:r>
              <a:rPr lang="en-IN" sz="2200" dirty="0"/>
              <a:t>What are the operations that could be performed in O(</a:t>
            </a:r>
            <a:r>
              <a:rPr lang="en-IN" sz="2200" dirty="0" err="1"/>
              <a:t>logn</a:t>
            </a:r>
            <a:r>
              <a:rPr lang="en-IN" sz="2200" dirty="0"/>
              <a:t>) time complexity by red-black tree?</a:t>
            </a:r>
            <a:br>
              <a:rPr lang="en-IN" sz="2200" dirty="0"/>
            </a:br>
            <a:r>
              <a:rPr lang="en-IN" sz="2200" dirty="0">
                <a:solidFill>
                  <a:srgbClr val="FF0000"/>
                </a:solidFill>
              </a:rPr>
              <a:t>a) insertion, deletion, finding predecessor, successor</a:t>
            </a:r>
            <a:br>
              <a:rPr lang="en-IN" sz="2200" dirty="0"/>
            </a:br>
            <a:r>
              <a:rPr lang="en-IN" sz="2200" dirty="0"/>
              <a:t>b) only insertion</a:t>
            </a:r>
            <a:br>
              <a:rPr lang="en-IN" sz="2200" dirty="0"/>
            </a:br>
            <a:r>
              <a:rPr lang="en-IN" sz="2200" dirty="0"/>
              <a:t>c) only finding predecessor, successor</a:t>
            </a:r>
            <a:br>
              <a:rPr lang="en-IN" sz="2200" dirty="0"/>
            </a:br>
            <a:r>
              <a:rPr lang="en-IN" sz="2200" dirty="0"/>
              <a:t>d) for sorting</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FB3871-46EF-43CC-8102-A5CA10E4C96D}"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3. </a:t>
            </a:r>
            <a:r>
              <a:rPr lang="en-IN" sz="2200" dirty="0"/>
              <a:t>Which of the following is an application of Red-black trees and why?</a:t>
            </a:r>
            <a:br>
              <a:rPr lang="en-IN" sz="2200" dirty="0"/>
            </a:br>
            <a:r>
              <a:rPr lang="en-IN" sz="2200" dirty="0"/>
              <a:t>    a) used to store strings efficiently</a:t>
            </a:r>
            <a:br>
              <a:rPr lang="en-IN" sz="2200" dirty="0"/>
            </a:br>
            <a:r>
              <a:rPr lang="en-IN" sz="2200" dirty="0"/>
              <a:t>    b) used to store integers efficiently</a:t>
            </a:r>
            <a:br>
              <a:rPr lang="en-IN" sz="2200" dirty="0"/>
            </a:br>
            <a:r>
              <a:rPr lang="en-IN" sz="2200" dirty="0">
                <a:solidFill>
                  <a:srgbClr val="FF0000"/>
                </a:solidFill>
              </a:rPr>
              <a:t>    c) can be used in process schedulers, maps, sets</a:t>
            </a:r>
            <a:br>
              <a:rPr lang="en-IN" sz="2200" dirty="0"/>
            </a:br>
            <a:r>
              <a:rPr lang="en-IN" sz="2200" dirty="0"/>
              <a:t>    d) for efficient sorting</a:t>
            </a:r>
          </a:p>
          <a:p>
            <a:endParaRPr lang="en-IN" sz="2200" dirty="0">
              <a:solidFill>
                <a:srgbClr val="3A3A3A"/>
              </a:solidFill>
              <a:latin typeface="Open Sans"/>
            </a:endParaRPr>
          </a:p>
          <a:p>
            <a:r>
              <a:rPr lang="en-IN" sz="2200" dirty="0">
                <a:solidFill>
                  <a:srgbClr val="3A3A3A"/>
                </a:solidFill>
                <a:latin typeface="Open Sans"/>
              </a:rPr>
              <a:t>4.</a:t>
            </a:r>
            <a:r>
              <a:rPr lang="en-IN" sz="2200" dirty="0"/>
              <a:t> Why Red-black trees are preferred over hash tables though hash</a:t>
            </a:r>
          </a:p>
          <a:p>
            <a:r>
              <a:rPr lang="en-IN" sz="2200" dirty="0"/>
              <a:t>     tables have constant time complexity?</a:t>
            </a:r>
            <a:br>
              <a:rPr lang="en-IN" sz="2200" dirty="0"/>
            </a:br>
            <a:r>
              <a:rPr lang="en-IN" sz="2200" dirty="0"/>
              <a:t>    a) no they are not preferred</a:t>
            </a:r>
            <a:br>
              <a:rPr lang="en-IN" sz="2200" dirty="0"/>
            </a:br>
            <a:r>
              <a:rPr lang="en-IN" sz="2200" dirty="0">
                <a:solidFill>
                  <a:srgbClr val="FF0000"/>
                </a:solidFill>
              </a:rPr>
              <a:t>    b) because of resizing issues of hash table and better ordering in</a:t>
            </a:r>
          </a:p>
          <a:p>
            <a:r>
              <a:rPr lang="en-IN" sz="2200" dirty="0">
                <a:solidFill>
                  <a:srgbClr val="FF0000"/>
                </a:solidFill>
              </a:rPr>
              <a:t>        </a:t>
            </a:r>
            <a:r>
              <a:rPr lang="en-IN" sz="2200" dirty="0" err="1">
                <a:solidFill>
                  <a:srgbClr val="FF0000"/>
                </a:solidFill>
              </a:rPr>
              <a:t>redblack</a:t>
            </a:r>
            <a:r>
              <a:rPr lang="en-IN" sz="2200" dirty="0">
                <a:solidFill>
                  <a:srgbClr val="FF0000"/>
                </a:solidFill>
              </a:rPr>
              <a:t> trees</a:t>
            </a:r>
            <a:br>
              <a:rPr lang="en-IN" sz="2200" dirty="0"/>
            </a:br>
            <a:r>
              <a:rPr lang="en-IN" sz="2200" dirty="0"/>
              <a:t>    c) because they can be implemented using trees</a:t>
            </a:r>
            <a:br>
              <a:rPr lang="en-IN" sz="2200" dirty="0"/>
            </a:br>
            <a:r>
              <a:rPr lang="en-IN" sz="2200" dirty="0"/>
              <a:t>    d) because they are balanced</a:t>
            </a:r>
            <a:endParaRPr lang="en-IN" sz="2200" dirty="0">
              <a:solidFill>
                <a:srgbClr val="3A3A3A"/>
              </a:solidFill>
              <a:latin typeface="Open Sans"/>
            </a:endParaRPr>
          </a:p>
        </p:txBody>
      </p:sp>
    </p:spTree>
    <p:extLst>
      <p:ext uri="{BB962C8B-B14F-4D97-AF65-F5344CB8AC3E}">
        <p14:creationId xmlns:p14="http://schemas.microsoft.com/office/powerpoint/2010/main" val="29958504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D045D4-7743-42FF-8ACD-88E71CFBD889}"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12954"/>
            <a:ext cx="8229600" cy="5170646"/>
          </a:xfrm>
          <a:prstGeom prst="rect">
            <a:avLst/>
          </a:prstGeom>
        </p:spPr>
        <p:txBody>
          <a:bodyPr wrap="square">
            <a:spAutoFit/>
          </a:bodyPr>
          <a:lstStyle/>
          <a:p>
            <a:r>
              <a:rPr lang="en-IN" sz="2200" dirty="0">
                <a:solidFill>
                  <a:srgbClr val="3A3A3A"/>
                </a:solidFill>
                <a:latin typeface="+mj-lt"/>
              </a:rPr>
              <a:t> 5. </a:t>
            </a:r>
            <a:r>
              <a:rPr lang="en-IN" sz="2200" dirty="0">
                <a:latin typeface="+mj-lt"/>
              </a:rPr>
              <a:t>How can you save memory when storing </a:t>
            </a:r>
            <a:r>
              <a:rPr lang="en-IN" sz="2200" dirty="0" err="1">
                <a:latin typeface="+mj-lt"/>
              </a:rPr>
              <a:t>color</a:t>
            </a:r>
            <a:r>
              <a:rPr lang="en-IN" sz="2200" dirty="0">
                <a:latin typeface="+mj-lt"/>
              </a:rPr>
              <a:t> information in Red-Black tree?</a:t>
            </a:r>
            <a:br>
              <a:rPr lang="en-IN" sz="2200" dirty="0">
                <a:latin typeface="+mj-lt"/>
              </a:rPr>
            </a:br>
            <a:r>
              <a:rPr lang="en-IN" sz="2200" dirty="0">
                <a:solidFill>
                  <a:srgbClr val="FF0000"/>
                </a:solidFill>
                <a:latin typeface="+mj-lt"/>
              </a:rPr>
              <a:t>    a) using least significant bit of one of the pointers in the node for</a:t>
            </a:r>
          </a:p>
          <a:p>
            <a:r>
              <a:rPr lang="en-IN" sz="2200" dirty="0">
                <a:solidFill>
                  <a:srgbClr val="FF0000"/>
                </a:solidFill>
                <a:latin typeface="+mj-lt"/>
              </a:rPr>
              <a:t>        </a:t>
            </a:r>
            <a:r>
              <a:rPr lang="en-IN" sz="2200" dirty="0" err="1">
                <a:solidFill>
                  <a:srgbClr val="FF0000"/>
                </a:solidFill>
                <a:latin typeface="+mj-lt"/>
              </a:rPr>
              <a:t>color</a:t>
            </a:r>
            <a:r>
              <a:rPr lang="en-IN" sz="2200" dirty="0">
                <a:solidFill>
                  <a:srgbClr val="FF0000"/>
                </a:solidFill>
                <a:latin typeface="+mj-lt"/>
              </a:rPr>
              <a:t> information</a:t>
            </a:r>
            <a:br>
              <a:rPr lang="en-IN" sz="2200" dirty="0">
                <a:latin typeface="+mj-lt"/>
              </a:rPr>
            </a:br>
            <a:r>
              <a:rPr lang="en-IN" sz="2200" dirty="0">
                <a:latin typeface="+mj-lt"/>
              </a:rPr>
              <a:t>    b) using another array with </a:t>
            </a:r>
            <a:r>
              <a:rPr lang="en-IN" sz="2200" dirty="0" err="1">
                <a:latin typeface="+mj-lt"/>
              </a:rPr>
              <a:t>colors</a:t>
            </a:r>
            <a:r>
              <a:rPr lang="en-IN" sz="2200" dirty="0">
                <a:latin typeface="+mj-lt"/>
              </a:rPr>
              <a:t> of each node</a:t>
            </a:r>
            <a:br>
              <a:rPr lang="en-IN" sz="2200" dirty="0">
                <a:latin typeface="+mj-lt"/>
              </a:rPr>
            </a:br>
            <a:r>
              <a:rPr lang="en-IN" sz="2200" dirty="0">
                <a:latin typeface="+mj-lt"/>
              </a:rPr>
              <a:t>    c) storing </a:t>
            </a:r>
            <a:r>
              <a:rPr lang="en-IN" sz="2200" dirty="0" err="1">
                <a:latin typeface="+mj-lt"/>
              </a:rPr>
              <a:t>color</a:t>
            </a:r>
            <a:r>
              <a:rPr lang="en-IN" sz="2200" dirty="0">
                <a:latin typeface="+mj-lt"/>
              </a:rPr>
              <a:t> information in the node structure</a:t>
            </a:r>
            <a:br>
              <a:rPr lang="en-IN" sz="2200" dirty="0">
                <a:latin typeface="+mj-lt"/>
              </a:rPr>
            </a:br>
            <a:r>
              <a:rPr lang="en-IN" sz="2200" dirty="0">
                <a:latin typeface="+mj-lt"/>
              </a:rPr>
              <a:t>    d) using negative and positive numbering</a:t>
            </a:r>
          </a:p>
          <a:p>
            <a:endParaRPr lang="en-IN" sz="2200" dirty="0">
              <a:solidFill>
                <a:srgbClr val="3A3A3A"/>
              </a:solidFill>
              <a:latin typeface="+mj-lt"/>
            </a:endParaRPr>
          </a:p>
          <a:p>
            <a:r>
              <a:rPr lang="en-IN" sz="2200" dirty="0">
                <a:latin typeface="+mj-lt"/>
              </a:rPr>
              <a:t>6. When to choose Red-Black tree, AVL tree and B-trees?</a:t>
            </a:r>
            <a:br>
              <a:rPr lang="en-IN" sz="2200" dirty="0">
                <a:latin typeface="+mj-lt"/>
              </a:rPr>
            </a:br>
            <a:r>
              <a:rPr lang="en-IN" sz="2200" dirty="0">
                <a:solidFill>
                  <a:srgbClr val="FF0000"/>
                </a:solidFill>
                <a:latin typeface="+mj-lt"/>
              </a:rPr>
              <a:t>    a) many inserts, many searches and when managing more items</a:t>
            </a:r>
          </a:p>
          <a:p>
            <a:r>
              <a:rPr lang="en-IN" sz="2200" dirty="0">
                <a:solidFill>
                  <a:srgbClr val="FF0000"/>
                </a:solidFill>
                <a:latin typeface="+mj-lt"/>
              </a:rPr>
              <a:t>        respectively</a:t>
            </a:r>
            <a:br>
              <a:rPr lang="en-IN" sz="2200" dirty="0">
                <a:latin typeface="+mj-lt"/>
              </a:rPr>
            </a:br>
            <a:r>
              <a:rPr lang="en-IN" sz="2200" dirty="0">
                <a:latin typeface="+mj-lt"/>
              </a:rPr>
              <a:t>    b) many searches, when managing more items respectively and</a:t>
            </a:r>
          </a:p>
          <a:p>
            <a:r>
              <a:rPr lang="en-IN" sz="2200" dirty="0">
                <a:latin typeface="+mj-lt"/>
              </a:rPr>
              <a:t>        many inserts respectively</a:t>
            </a:r>
            <a:br>
              <a:rPr lang="en-IN" sz="2200" dirty="0">
                <a:latin typeface="+mj-lt"/>
              </a:rPr>
            </a:br>
            <a:r>
              <a:rPr lang="en-IN" sz="2200" dirty="0">
                <a:latin typeface="+mj-lt"/>
              </a:rPr>
              <a:t>    c) sorting, sorting and retrieval respectively</a:t>
            </a:r>
            <a:br>
              <a:rPr lang="en-IN" sz="2200" dirty="0">
                <a:latin typeface="+mj-lt"/>
              </a:rPr>
            </a:br>
            <a:r>
              <a:rPr lang="en-IN" sz="2200" dirty="0">
                <a:latin typeface="+mj-lt"/>
              </a:rPr>
              <a:t>    d) retrieval, sorting and retrieval respectively</a:t>
            </a:r>
            <a:endParaRPr lang="en-IN" sz="2200" dirty="0">
              <a:solidFill>
                <a:srgbClr val="3A3A3A"/>
              </a:solidFill>
              <a:latin typeface="+mj-lt"/>
            </a:endParaRPr>
          </a:p>
        </p:txBody>
      </p:sp>
    </p:spTree>
    <p:extLst>
      <p:ext uri="{BB962C8B-B14F-4D97-AF65-F5344CB8AC3E}">
        <p14:creationId xmlns:p14="http://schemas.microsoft.com/office/powerpoint/2010/main" val="15875362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C09547-E683-4798-8230-F90348958E0D}"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7. </a:t>
            </a:r>
            <a:r>
              <a:rPr lang="en-IN" sz="2200" dirty="0"/>
              <a:t>The main distinguishable characteristic of a binomial heap from a </a:t>
            </a:r>
          </a:p>
          <a:p>
            <a:r>
              <a:rPr lang="en-IN" sz="2200" dirty="0"/>
              <a:t>      binary heap is that</a:t>
            </a:r>
            <a:br>
              <a:rPr lang="en-IN" sz="2200" dirty="0"/>
            </a:br>
            <a:r>
              <a:rPr lang="en-IN" sz="2200" dirty="0">
                <a:solidFill>
                  <a:srgbClr val="FF0000"/>
                </a:solidFill>
              </a:rPr>
              <a:t>    a) it allows union operations very efficiently</a:t>
            </a:r>
            <a:br>
              <a:rPr lang="en-IN" sz="2200" dirty="0"/>
            </a:br>
            <a:r>
              <a:rPr lang="en-IN" sz="2200" dirty="0"/>
              <a:t>    b) it does not allow union operations that could easily be</a:t>
            </a:r>
          </a:p>
          <a:p>
            <a:r>
              <a:rPr lang="en-IN" sz="2200" dirty="0"/>
              <a:t>         implemented in binary heap</a:t>
            </a:r>
            <a:br>
              <a:rPr lang="en-IN" sz="2200" dirty="0"/>
            </a:br>
            <a:r>
              <a:rPr lang="en-IN" sz="2200" dirty="0"/>
              <a:t>    c) the heap structure is not similar to complete binary tree</a:t>
            </a:r>
            <a:br>
              <a:rPr lang="en-IN" sz="2200" dirty="0"/>
            </a:br>
            <a:r>
              <a:rPr lang="en-IN" sz="2200" dirty="0"/>
              <a:t>    d) the location of child node is not fixed </a:t>
            </a:r>
            <a:r>
              <a:rPr lang="en-IN" sz="2200" dirty="0" err="1"/>
              <a:t>i.e</a:t>
            </a:r>
            <a:r>
              <a:rPr lang="en-IN" sz="2200" dirty="0"/>
              <a:t> child nodes could be at </a:t>
            </a:r>
          </a:p>
          <a:p>
            <a:r>
              <a:rPr lang="en-IN" sz="2200" dirty="0"/>
              <a:t>        level (h-2) or (h-3), where h is height of heap and h&gt;4</a:t>
            </a:r>
          </a:p>
          <a:p>
            <a:endParaRPr lang="en-IN" sz="2200" dirty="0">
              <a:solidFill>
                <a:srgbClr val="3A3A3A"/>
              </a:solidFill>
              <a:latin typeface="Open Sans"/>
            </a:endParaRPr>
          </a:p>
          <a:p>
            <a:r>
              <a:rPr lang="en-IN" sz="2200" dirty="0">
                <a:solidFill>
                  <a:srgbClr val="3A3A3A"/>
                </a:solidFill>
                <a:latin typeface="Open Sans"/>
              </a:rPr>
              <a:t>8.</a:t>
            </a:r>
            <a:r>
              <a:rPr lang="en-IN" sz="2200" dirty="0"/>
              <a:t>The number of trees in a binomial heap with n nodes is</a:t>
            </a:r>
            <a:br>
              <a:rPr lang="en-IN" sz="2200" dirty="0"/>
            </a:br>
            <a:r>
              <a:rPr lang="en-IN" sz="2200" dirty="0"/>
              <a:t>    a) </a:t>
            </a:r>
            <a:r>
              <a:rPr lang="en-IN" sz="2200" dirty="0" err="1"/>
              <a:t>logn</a:t>
            </a:r>
            <a:br>
              <a:rPr lang="en-IN" sz="2200" dirty="0"/>
            </a:br>
            <a:r>
              <a:rPr lang="en-IN" sz="2200" dirty="0">
                <a:solidFill>
                  <a:srgbClr val="FF0000"/>
                </a:solidFill>
              </a:rPr>
              <a:t>    b) n</a:t>
            </a:r>
            <a:br>
              <a:rPr lang="en-IN" sz="2200" dirty="0"/>
            </a:br>
            <a:r>
              <a:rPr lang="en-IN" sz="2200" dirty="0"/>
              <a:t>    c) </a:t>
            </a:r>
            <a:r>
              <a:rPr lang="en-IN" sz="2200" dirty="0" err="1"/>
              <a:t>nlogn</a:t>
            </a:r>
            <a:br>
              <a:rPr lang="en-IN" sz="2200" dirty="0"/>
            </a:br>
            <a:r>
              <a:rPr lang="en-IN" sz="2200" dirty="0"/>
              <a:t>    d) n/2</a:t>
            </a:r>
            <a:endParaRPr lang="en-IN" sz="2200" dirty="0">
              <a:solidFill>
                <a:srgbClr val="3A3A3A"/>
              </a:solidFill>
              <a:latin typeface="Open Sans"/>
            </a:endParaRPr>
          </a:p>
        </p:txBody>
      </p:sp>
    </p:spTree>
    <p:extLst>
      <p:ext uri="{BB962C8B-B14F-4D97-AF65-F5344CB8AC3E}">
        <p14:creationId xmlns:p14="http://schemas.microsoft.com/office/powerpoint/2010/main" val="203313094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EED86B-B6FF-4071-A79D-98AACED14D08}"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3816429"/>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9. </a:t>
            </a:r>
            <a:r>
              <a:rPr lang="en-IN" sz="2200" dirty="0"/>
              <a:t>What is order of resultant heap after merging two tree of order k?</a:t>
            </a:r>
            <a:br>
              <a:rPr lang="en-IN" sz="2200" dirty="0"/>
            </a:br>
            <a:r>
              <a:rPr lang="en-IN" sz="2200" dirty="0"/>
              <a:t>     a) 2*k</a:t>
            </a:r>
            <a:br>
              <a:rPr lang="en-IN" sz="2200" dirty="0"/>
            </a:br>
            <a:r>
              <a:rPr lang="en-IN" sz="2200" dirty="0">
                <a:solidFill>
                  <a:srgbClr val="FF0000"/>
                </a:solidFill>
              </a:rPr>
              <a:t>     b) k+1</a:t>
            </a:r>
            <a:br>
              <a:rPr lang="en-IN" sz="2200" dirty="0"/>
            </a:br>
            <a:r>
              <a:rPr lang="en-IN" sz="2200" dirty="0"/>
              <a:t>     c) k*k</a:t>
            </a:r>
            <a:br>
              <a:rPr lang="en-IN" sz="2200" dirty="0"/>
            </a:br>
            <a:r>
              <a:rPr lang="en-IN" sz="2200" dirty="0"/>
              <a:t>     d) </a:t>
            </a:r>
            <a:r>
              <a:rPr lang="en-IN" sz="2200" dirty="0" err="1"/>
              <a:t>k+logk</a:t>
            </a:r>
            <a:endParaRPr lang="en-IN" sz="2200" dirty="0"/>
          </a:p>
          <a:p>
            <a:endParaRPr lang="en-IN" sz="2200" dirty="0">
              <a:solidFill>
                <a:srgbClr val="3A3A3A"/>
              </a:solidFill>
              <a:latin typeface="Open Sans"/>
            </a:endParaRPr>
          </a:p>
          <a:p>
            <a:r>
              <a:rPr lang="en-IN" sz="2200" dirty="0">
                <a:solidFill>
                  <a:srgbClr val="3A3A3A"/>
                </a:solidFill>
                <a:latin typeface="Open Sans"/>
              </a:rPr>
              <a:t>10.</a:t>
            </a:r>
            <a:r>
              <a:rPr lang="en-IN" sz="2200" dirty="0"/>
              <a:t> Time taken in decreasing the node value in a binomial heap is</a:t>
            </a:r>
            <a:br>
              <a:rPr lang="en-IN" sz="2200" dirty="0"/>
            </a:br>
            <a:r>
              <a:rPr lang="en-IN" sz="2200" dirty="0"/>
              <a:t>    a) O(n)</a:t>
            </a:r>
            <a:br>
              <a:rPr lang="en-IN" sz="2200" dirty="0"/>
            </a:br>
            <a:r>
              <a:rPr lang="en-IN" sz="2200" dirty="0"/>
              <a:t>    b) O(1)</a:t>
            </a:r>
            <a:br>
              <a:rPr lang="en-IN" sz="2200" dirty="0"/>
            </a:br>
            <a:r>
              <a:rPr lang="en-IN" sz="2200" dirty="0">
                <a:solidFill>
                  <a:srgbClr val="FF0000"/>
                </a:solidFill>
              </a:rPr>
              <a:t>    c) O(</a:t>
            </a:r>
            <a:r>
              <a:rPr lang="en-IN" sz="2200" dirty="0" err="1">
                <a:solidFill>
                  <a:srgbClr val="FF0000"/>
                </a:solidFill>
              </a:rPr>
              <a:t>logn</a:t>
            </a:r>
            <a:r>
              <a:rPr lang="en-IN" sz="2200" dirty="0">
                <a:solidFill>
                  <a:srgbClr val="FF0000"/>
                </a:solidFill>
              </a:rPr>
              <a:t>)</a:t>
            </a:r>
            <a:br>
              <a:rPr lang="en-IN" sz="2200" dirty="0"/>
            </a:br>
            <a:r>
              <a:rPr lang="en-IN" sz="2200" dirty="0"/>
              <a:t>    d) O(</a:t>
            </a:r>
            <a:r>
              <a:rPr lang="en-IN" sz="2200" dirty="0" err="1"/>
              <a:t>nlogn</a:t>
            </a:r>
            <a:r>
              <a:rPr lang="en-IN" sz="2200" dirty="0"/>
              <a:t>)</a:t>
            </a:r>
            <a:endParaRPr lang="en-IN" sz="2200" dirty="0">
              <a:solidFill>
                <a:srgbClr val="3A3A3A"/>
              </a:solidFill>
              <a:latin typeface="Open Sans"/>
            </a:endParaRPr>
          </a:p>
        </p:txBody>
      </p:sp>
      <p:sp>
        <p:nvSpPr>
          <p:cNvPr id="2" name="Rectangle 1"/>
          <p:cNvSpPr/>
          <p:nvPr/>
        </p:nvSpPr>
        <p:spPr>
          <a:xfrm>
            <a:off x="2286000" y="1690127"/>
            <a:ext cx="4572000" cy="3477747"/>
          </a:xfrm>
          <a:prstGeom prst="rect">
            <a:avLst/>
          </a:prstGeom>
        </p:spPr>
        <p:txBody>
          <a:bodyPr>
            <a:sp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This Objective of this unit is to make the students aware about</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Advanced data structures</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Red Black Tree</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B Trees</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Fibonacci Heap</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Binomial Heap</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 Tries </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Skip list. </a:t>
            </a:r>
            <a:endParaRPr lang="en-IN" dirty="0"/>
          </a:p>
        </p:txBody>
      </p:sp>
    </p:spTree>
    <p:extLst>
      <p:ext uri="{BB962C8B-B14F-4D97-AF65-F5344CB8AC3E}">
        <p14:creationId xmlns:p14="http://schemas.microsoft.com/office/powerpoint/2010/main" val="35206144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09D4348C-B94A-4CCE-BC10-DCAC1C6FCD01}" type="datetime1">
              <a:rPr lang="en-US" smtClean="0"/>
              <a:t>10-Nov-24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Manali Gupta               DAA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B0724641-4A10-5647-BA02-13DDBEBE6CAF}"/>
              </a:ext>
            </a:extLst>
          </p:cNvPr>
          <p:cNvSpPr>
            <a:spLocks noGrp="1"/>
          </p:cNvSpPr>
          <p:nvPr>
            <p:ph idx="1"/>
          </p:nvPr>
        </p:nvSpPr>
        <p:spPr/>
        <p:txBody>
          <a:bodyPr>
            <a:normAutofit fontScale="85000" lnSpcReduction="20000"/>
          </a:bodyPr>
          <a:lstStyle/>
          <a:p>
            <a:pPr marL="0" indent="0">
              <a:buNone/>
            </a:pPr>
            <a:r>
              <a:rPr lang="en-IN" sz="2100" b="0" i="0" dirty="0">
                <a:solidFill>
                  <a:srgbClr val="3A3A3A"/>
                </a:solidFill>
                <a:effectLst/>
              </a:rPr>
              <a:t>Q.1_______operations  could be performed in O(</a:t>
            </a:r>
            <a:r>
              <a:rPr lang="en-IN" sz="2100" b="0" i="0" dirty="0" err="1">
                <a:solidFill>
                  <a:srgbClr val="3A3A3A"/>
                </a:solidFill>
                <a:effectLst/>
              </a:rPr>
              <a:t>logn</a:t>
            </a:r>
            <a:r>
              <a:rPr lang="en-IN" sz="2100" b="0" i="0" dirty="0">
                <a:solidFill>
                  <a:srgbClr val="3A3A3A"/>
                </a:solidFill>
                <a:effectLst/>
              </a:rPr>
              <a:t>) time complexity by red-black tree?</a:t>
            </a:r>
            <a:br>
              <a:rPr lang="en-IN" sz="2100" dirty="0"/>
            </a:br>
            <a:r>
              <a:rPr lang="en-IN" sz="2100" dirty="0">
                <a:solidFill>
                  <a:srgbClr val="FF0000"/>
                </a:solidFill>
              </a:rPr>
              <a:t>a. </a:t>
            </a:r>
            <a:r>
              <a:rPr lang="en-IN" sz="2100" b="0" i="0" dirty="0">
                <a:solidFill>
                  <a:srgbClr val="FF0000"/>
                </a:solidFill>
                <a:effectLst/>
              </a:rPr>
              <a:t>insertion, deletion, finding predecessor, successor</a:t>
            </a:r>
            <a:br>
              <a:rPr lang="en-IN" sz="2100" dirty="0"/>
            </a:br>
            <a:r>
              <a:rPr lang="en-IN" sz="2100" b="0" i="0" dirty="0">
                <a:solidFill>
                  <a:srgbClr val="3A3A3A"/>
                </a:solidFill>
                <a:effectLst/>
              </a:rPr>
              <a:t>b. only insertion</a:t>
            </a:r>
            <a:br>
              <a:rPr lang="en-IN" sz="2100" dirty="0"/>
            </a:br>
            <a:r>
              <a:rPr lang="en-IN" sz="2100" b="0" i="0" dirty="0">
                <a:solidFill>
                  <a:srgbClr val="3A3A3A"/>
                </a:solidFill>
                <a:effectLst/>
              </a:rPr>
              <a:t>c. only finding predecessor, successor</a:t>
            </a:r>
            <a:br>
              <a:rPr lang="en-IN" sz="2100" dirty="0"/>
            </a:br>
            <a:r>
              <a:rPr lang="en-IN" sz="2100" b="0" i="0" dirty="0">
                <a:solidFill>
                  <a:srgbClr val="3A3A3A"/>
                </a:solidFill>
                <a:effectLst/>
              </a:rPr>
              <a:t>d. for sorting</a:t>
            </a:r>
          </a:p>
          <a:p>
            <a:pPr marL="0" indent="0">
              <a:buNone/>
            </a:pPr>
            <a:r>
              <a:rPr lang="en-US" sz="2100" dirty="0">
                <a:solidFill>
                  <a:srgbClr val="3A3A3A"/>
                </a:solidFill>
              </a:rPr>
              <a:t>Q.2 </a:t>
            </a:r>
            <a:r>
              <a:rPr lang="en-US" sz="2100" dirty="0"/>
              <a:t>When inserting into a red-black tree, _________condition might happen?</a:t>
            </a:r>
          </a:p>
          <a:p>
            <a:pPr marL="0" indent="0">
              <a:buNone/>
            </a:pPr>
            <a:r>
              <a:rPr lang="en-US" sz="2100" dirty="0">
                <a:solidFill>
                  <a:srgbClr val="FF0000"/>
                </a:solidFill>
              </a:rPr>
              <a:t>a. double-red</a:t>
            </a:r>
          </a:p>
          <a:p>
            <a:pPr marL="0" indent="0">
              <a:buNone/>
            </a:pPr>
            <a:r>
              <a:rPr lang="en-US" sz="2100" dirty="0"/>
              <a:t>b. double-black</a:t>
            </a:r>
          </a:p>
          <a:p>
            <a:pPr marL="0" indent="0">
              <a:buNone/>
            </a:pPr>
            <a:r>
              <a:rPr lang="en-US" sz="2100" dirty="0"/>
              <a:t>c. triple-red</a:t>
            </a:r>
          </a:p>
          <a:p>
            <a:pPr marL="0" indent="0">
              <a:buNone/>
            </a:pPr>
            <a:r>
              <a:rPr lang="en-US" sz="2100" dirty="0"/>
              <a:t>d. triple-black</a:t>
            </a:r>
          </a:p>
          <a:p>
            <a:pPr marL="0" indent="0">
              <a:buNone/>
            </a:pPr>
            <a:r>
              <a:rPr lang="en-US" sz="2100" dirty="0"/>
              <a:t>Q.3  When deleting a node from a red-black tree, _____ condition might happen?</a:t>
            </a:r>
          </a:p>
          <a:p>
            <a:pPr marL="0" indent="0">
              <a:buNone/>
            </a:pPr>
            <a:r>
              <a:rPr lang="en-US" sz="2100" dirty="0">
                <a:solidFill>
                  <a:srgbClr val="FF0000"/>
                </a:solidFill>
              </a:rPr>
              <a:t>a. double-black </a:t>
            </a:r>
          </a:p>
          <a:p>
            <a:pPr marL="0" indent="0">
              <a:buNone/>
            </a:pPr>
            <a:r>
              <a:rPr lang="en-US" sz="2100" dirty="0"/>
              <a:t>b. double-red</a:t>
            </a:r>
          </a:p>
          <a:p>
            <a:pPr marL="0" indent="0">
              <a:buNone/>
            </a:pPr>
            <a:r>
              <a:rPr lang="en-US" sz="2100" dirty="0"/>
              <a:t>c. triple-red</a:t>
            </a:r>
          </a:p>
          <a:p>
            <a:pPr marL="0" indent="0">
              <a:buNone/>
            </a:pPr>
            <a:r>
              <a:rPr lang="en-US" sz="2100" dirty="0"/>
              <a:t>d. triple-black</a:t>
            </a:r>
          </a:p>
          <a:p>
            <a:pPr marL="0" indent="0">
              <a:buNone/>
            </a:pPr>
            <a:endParaRPr lang="en-US" sz="1900" dirty="0"/>
          </a:p>
          <a:p>
            <a:endParaRPr lang="en-US" sz="1900" dirty="0"/>
          </a:p>
          <a:p>
            <a:endParaRPr lang="en-US" sz="1800" dirty="0"/>
          </a:p>
        </p:txBody>
      </p:sp>
    </p:spTree>
    <p:extLst>
      <p:ext uri="{BB962C8B-B14F-4D97-AF65-F5344CB8AC3E}">
        <p14:creationId xmlns:p14="http://schemas.microsoft.com/office/powerpoint/2010/main" val="191484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5B9761A1-408A-434A-A205-2C3349A60972}"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1268020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5517C021-CFFA-4EF2-AF04-17841EFC0F93}" type="datetime1">
              <a:rPr lang="en-US" smtClean="0"/>
              <a:t>10-Nov-24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Manali Gupta               DAA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150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6511FBCB-BB06-4F48-B656-103837B8C44B}"/>
              </a:ext>
            </a:extLst>
          </p:cNvPr>
          <p:cNvSpPr>
            <a:spLocks noGrp="1"/>
          </p:cNvSpPr>
          <p:nvPr>
            <p:ph idx="1"/>
          </p:nvPr>
        </p:nvSpPr>
        <p:spPr/>
        <p:txBody>
          <a:bodyPr>
            <a:noAutofit/>
          </a:bodyPr>
          <a:lstStyle/>
          <a:p>
            <a:pPr marL="0" indent="0">
              <a:buNone/>
            </a:pPr>
            <a:r>
              <a:rPr lang="en-US" sz="1800" dirty="0"/>
              <a:t>Q.4The number of trees in a binomial heap with n nodes is______.</a:t>
            </a:r>
            <a:br>
              <a:rPr lang="en-US" sz="1800" dirty="0"/>
            </a:br>
            <a:r>
              <a:rPr lang="en-US" sz="1800" dirty="0"/>
              <a:t>a) </a:t>
            </a:r>
            <a:r>
              <a:rPr lang="en-US" sz="1800" dirty="0" err="1"/>
              <a:t>logn</a:t>
            </a:r>
            <a:br>
              <a:rPr lang="en-US" sz="1800" dirty="0"/>
            </a:br>
            <a:r>
              <a:rPr lang="en-US" sz="1800" dirty="0">
                <a:solidFill>
                  <a:srgbClr val="FF0000"/>
                </a:solidFill>
              </a:rPr>
              <a:t>b) n</a:t>
            </a:r>
            <a:br>
              <a:rPr lang="en-US" sz="1800" dirty="0"/>
            </a:br>
            <a:r>
              <a:rPr lang="en-US" sz="1800" dirty="0"/>
              <a:t>c) </a:t>
            </a:r>
            <a:r>
              <a:rPr lang="en-US" sz="1800" dirty="0" err="1"/>
              <a:t>nlogn</a:t>
            </a:r>
            <a:br>
              <a:rPr lang="en-US" sz="1800" dirty="0"/>
            </a:br>
            <a:r>
              <a:rPr lang="en-US" sz="1800" dirty="0"/>
              <a:t>d) n/2</a:t>
            </a:r>
          </a:p>
          <a:p>
            <a:pPr marL="0" indent="0">
              <a:buNone/>
            </a:pPr>
            <a:r>
              <a:rPr lang="en-US" sz="1800" dirty="0"/>
              <a:t>Q.5 Time taken in decreasing the node value in a binomial heap is______.</a:t>
            </a:r>
            <a:br>
              <a:rPr lang="en-US" sz="1800" dirty="0"/>
            </a:br>
            <a:r>
              <a:rPr lang="en-US" sz="1800" dirty="0"/>
              <a:t>a) O(n)</a:t>
            </a:r>
            <a:br>
              <a:rPr lang="en-US" sz="1800" dirty="0"/>
            </a:br>
            <a:r>
              <a:rPr lang="en-US" sz="1800" dirty="0"/>
              <a:t>b) O(1)</a:t>
            </a:r>
            <a:br>
              <a:rPr lang="en-US" sz="1800" dirty="0"/>
            </a:br>
            <a:r>
              <a:rPr lang="en-US" sz="1800" dirty="0">
                <a:solidFill>
                  <a:srgbClr val="FF0000"/>
                </a:solidFill>
              </a:rPr>
              <a:t>c) O(</a:t>
            </a:r>
            <a:r>
              <a:rPr lang="en-US" sz="1800" dirty="0" err="1">
                <a:solidFill>
                  <a:srgbClr val="FF0000"/>
                </a:solidFill>
              </a:rPr>
              <a:t>logn</a:t>
            </a:r>
            <a:r>
              <a:rPr lang="en-US" sz="1800" dirty="0">
                <a:solidFill>
                  <a:srgbClr val="FF0000"/>
                </a:solidFill>
              </a:rPr>
              <a:t>)</a:t>
            </a:r>
            <a:br>
              <a:rPr lang="en-US" sz="1800" dirty="0"/>
            </a:br>
            <a:r>
              <a:rPr lang="en-US" sz="1800" dirty="0"/>
              <a:t>d) O(</a:t>
            </a:r>
            <a:r>
              <a:rPr lang="en-US" sz="1800" dirty="0" err="1"/>
              <a:t>nlogn</a:t>
            </a:r>
            <a:r>
              <a:rPr lang="en-US" sz="1800" dirty="0"/>
              <a:t>)</a:t>
            </a:r>
          </a:p>
          <a:p>
            <a:pPr marL="0" indent="0">
              <a:buNone/>
            </a:pPr>
            <a:r>
              <a:rPr lang="en-US" sz="1800" dirty="0"/>
              <a:t>Q.6  Given a heap of n </a:t>
            </a:r>
            <a:r>
              <a:rPr lang="en-US" sz="1800" dirty="0" err="1"/>
              <a:t>nodes.The</a:t>
            </a:r>
            <a:r>
              <a:rPr lang="en-US" sz="1800" dirty="0"/>
              <a:t> maximum number of tree for building the heap is______.</a:t>
            </a:r>
            <a:br>
              <a:rPr lang="en-US" sz="1800" dirty="0"/>
            </a:br>
            <a:r>
              <a:rPr lang="en-US" sz="1800" dirty="0"/>
              <a:t>a) n</a:t>
            </a:r>
            <a:br>
              <a:rPr lang="en-US" sz="1800" dirty="0"/>
            </a:br>
            <a:r>
              <a:rPr lang="en-US" sz="1800" dirty="0"/>
              <a:t>b) n-1</a:t>
            </a:r>
            <a:br>
              <a:rPr lang="en-US" sz="1800" dirty="0"/>
            </a:br>
            <a:r>
              <a:rPr lang="en-US" sz="1800" dirty="0"/>
              <a:t>c) n/2</a:t>
            </a:r>
            <a:br>
              <a:rPr lang="en-US" sz="1800" dirty="0"/>
            </a:br>
            <a:r>
              <a:rPr lang="en-US" sz="1800" dirty="0">
                <a:solidFill>
                  <a:srgbClr val="FF0000"/>
                </a:solidFill>
              </a:rPr>
              <a:t>d) </a:t>
            </a:r>
            <a:r>
              <a:rPr lang="en-US" sz="1800" dirty="0" err="1">
                <a:solidFill>
                  <a:srgbClr val="FF0000"/>
                </a:solidFill>
              </a:rPr>
              <a:t>logn</a:t>
            </a:r>
            <a:endParaRPr lang="en-US" sz="1800" dirty="0">
              <a:solidFill>
                <a:srgbClr val="FF0000"/>
              </a:solidFill>
            </a:endParaRPr>
          </a:p>
        </p:txBody>
      </p:sp>
    </p:spTree>
    <p:extLst>
      <p:ext uri="{BB962C8B-B14F-4D97-AF65-F5344CB8AC3E}">
        <p14:creationId xmlns:p14="http://schemas.microsoft.com/office/powerpoint/2010/main" val="252004420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242B357E-5160-4C28-A517-F2E0AA492998}" type="datetime1">
              <a:rPr lang="en-US" smtClean="0"/>
              <a:t>10-Nov-24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Manali Gupta               DAA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151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p:txBody>
          <a:bodyPr>
            <a:noAutofit/>
          </a:bodyPr>
          <a:lstStyle/>
          <a:p>
            <a:pPr marL="0" indent="0">
              <a:buNone/>
            </a:pPr>
            <a:r>
              <a:rPr lang="en-US" sz="1800" dirty="0"/>
              <a:t>Q.7 ________ function having same complexity for a </a:t>
            </a:r>
            <a:r>
              <a:rPr lang="en-US" sz="1800" dirty="0" err="1"/>
              <a:t>fibonacci</a:t>
            </a:r>
            <a:r>
              <a:rPr lang="en-US" sz="1800" dirty="0"/>
              <a:t> heap.</a:t>
            </a:r>
            <a:br>
              <a:rPr lang="en-US" sz="1800" dirty="0"/>
            </a:br>
            <a:r>
              <a:rPr lang="en-US" sz="1800" dirty="0">
                <a:solidFill>
                  <a:srgbClr val="FF0000"/>
                </a:solidFill>
              </a:rPr>
              <a:t>a) Insertion, Union</a:t>
            </a:r>
            <a:br>
              <a:rPr lang="en-US" sz="1800" dirty="0"/>
            </a:br>
            <a:r>
              <a:rPr lang="en-US" sz="1800" dirty="0"/>
              <a:t>b) Insertion, Deletion</a:t>
            </a:r>
            <a:br>
              <a:rPr lang="en-US" sz="1800" dirty="0"/>
            </a:br>
            <a:r>
              <a:rPr lang="en-US" sz="1800" dirty="0"/>
              <a:t>c) </a:t>
            </a:r>
            <a:r>
              <a:rPr lang="en-US" sz="1800" dirty="0" err="1"/>
              <a:t>extract_min</a:t>
            </a:r>
            <a:r>
              <a:rPr lang="en-US" sz="1800" dirty="0"/>
              <a:t>, insertion</a:t>
            </a:r>
            <a:br>
              <a:rPr lang="en-US" sz="1800" dirty="0"/>
            </a:br>
            <a:r>
              <a:rPr lang="en-US" sz="1800" dirty="0"/>
              <a:t>d) Union, delete</a:t>
            </a:r>
          </a:p>
          <a:p>
            <a:pPr marL="0" indent="0">
              <a:buNone/>
            </a:pPr>
            <a:r>
              <a:rPr lang="en-US" sz="1800" dirty="0"/>
              <a:t>Q.8 In red-black trees root should always be_______.</a:t>
            </a:r>
            <a:br>
              <a:rPr lang="en-US" sz="1800" dirty="0"/>
            </a:br>
            <a:r>
              <a:rPr lang="en-US" sz="1800" dirty="0">
                <a:solidFill>
                  <a:srgbClr val="FF0000"/>
                </a:solidFill>
              </a:rPr>
              <a:t>a) black color only</a:t>
            </a:r>
            <a:br>
              <a:rPr lang="en-US" sz="1800" dirty="0"/>
            </a:br>
            <a:r>
              <a:rPr lang="en-US" sz="1800" dirty="0"/>
              <a:t>b) Red color only</a:t>
            </a:r>
            <a:br>
              <a:rPr lang="en-US" sz="1800" dirty="0"/>
            </a:br>
            <a:r>
              <a:rPr lang="en-US" sz="1800" dirty="0"/>
              <a:t>c) either Red or Black</a:t>
            </a:r>
            <a:br>
              <a:rPr lang="en-US" sz="1800" dirty="0"/>
            </a:br>
            <a:r>
              <a:rPr lang="en-US" sz="1800" dirty="0"/>
              <a:t>d) a color which is either green or black</a:t>
            </a:r>
          </a:p>
          <a:p>
            <a:pPr marL="0" indent="0">
              <a:buNone/>
            </a:pPr>
            <a:r>
              <a:rPr lang="en-US" sz="1800" dirty="0"/>
              <a:t>Q.9 _________are the operations that could be performed in O(</a:t>
            </a:r>
            <a:r>
              <a:rPr lang="en-US" sz="1800" dirty="0" err="1"/>
              <a:t>logn</a:t>
            </a:r>
            <a:r>
              <a:rPr lang="en-US" sz="1800" dirty="0"/>
              <a:t>) time complexity by red-black tree?</a:t>
            </a:r>
            <a:br>
              <a:rPr lang="en-US" sz="1800" dirty="0"/>
            </a:br>
            <a:r>
              <a:rPr lang="en-US" sz="1800" dirty="0">
                <a:solidFill>
                  <a:srgbClr val="FF0000"/>
                </a:solidFill>
              </a:rPr>
              <a:t>a) insertion, deletion, finding predecessor, successor</a:t>
            </a:r>
            <a:br>
              <a:rPr lang="en-US" sz="1800" dirty="0"/>
            </a:br>
            <a:r>
              <a:rPr lang="en-US" sz="1800" dirty="0"/>
              <a:t>b) only  insertion</a:t>
            </a:r>
            <a:br>
              <a:rPr lang="en-US" sz="1800" dirty="0"/>
            </a:br>
            <a:r>
              <a:rPr lang="en-US" sz="1800" dirty="0"/>
              <a:t>c) only finding predecessor, successor</a:t>
            </a:r>
            <a:br>
              <a:rPr lang="en-US" sz="1800" dirty="0"/>
            </a:br>
            <a:r>
              <a:rPr lang="en-US" sz="1800" dirty="0"/>
              <a:t>d) for sorting</a:t>
            </a:r>
          </a:p>
        </p:txBody>
      </p:sp>
    </p:spTree>
    <p:extLst>
      <p:ext uri="{BB962C8B-B14F-4D97-AF65-F5344CB8AC3E}">
        <p14:creationId xmlns:p14="http://schemas.microsoft.com/office/powerpoint/2010/main" val="17171901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A1AE7-C9B4-4BAE-8019-565778601D4C}"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7822DA-350E-475B-92FD-EB11019D60C1}"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D8E1BE-9768-4155-BD3C-E51F3AA00A0E}"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427087-8E81-47E0-BC5C-E3A3A2AC2160}"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9E1DC2-4CC7-4CC4-B75D-6D4CC3E6112C}"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ED7B9D-A4D6-4C26-97B0-3644BF15E56B}"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CDCCAD-0433-41E3-BEE9-1F8394D59D99}"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94610A-49B0-4940-9F77-916055BEF1A7}"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200" b="1" dirty="0">
                <a:latin typeface="Times New Roman" panose="02020603050405020304" pitchFamily="18" charset="0"/>
                <a:cs typeface="Times New Roman" panose="02020603050405020304" pitchFamily="18" charset="0"/>
              </a:rPr>
              <a:t>Red-Black trees</a:t>
            </a:r>
          </a:p>
          <a:p>
            <a:r>
              <a:rPr lang="en-US" sz="2200" b="1" dirty="0">
                <a:latin typeface="Times New Roman" panose="02020603050405020304" pitchFamily="18" charset="0"/>
                <a:cs typeface="Times New Roman" panose="02020603050405020304" pitchFamily="18" charset="0"/>
              </a:rPr>
              <a:t>B – trees</a:t>
            </a:r>
          </a:p>
          <a:p>
            <a:r>
              <a:rPr lang="en-US" sz="2200" b="1" dirty="0">
                <a:latin typeface="Times New Roman" panose="02020603050405020304" pitchFamily="18" charset="0"/>
                <a:cs typeface="Times New Roman" panose="02020603050405020304" pitchFamily="18" charset="0"/>
              </a:rPr>
              <a:t>Binomial Heap</a:t>
            </a:r>
          </a:p>
          <a:p>
            <a:r>
              <a:rPr lang="en-US" sz="2200" b="1" dirty="0">
                <a:latin typeface="Times New Roman" panose="02020603050405020304" pitchFamily="18" charset="0"/>
                <a:cs typeface="Times New Roman" panose="02020603050405020304" pitchFamily="18" charset="0"/>
              </a:rPr>
              <a:t>Fibonacci Heaps</a:t>
            </a:r>
          </a:p>
          <a:p>
            <a:r>
              <a:rPr lang="en-US" sz="2200" b="1" dirty="0">
                <a:latin typeface="Times New Roman" panose="02020603050405020304" pitchFamily="18" charset="0"/>
                <a:cs typeface="Times New Roman" panose="02020603050405020304" pitchFamily="18" charset="0"/>
              </a:rPr>
              <a:t>Tries</a:t>
            </a:r>
          </a:p>
          <a:p>
            <a:r>
              <a:rPr lang="en-US" sz="2200" b="1" dirty="0">
                <a:latin typeface="Times New Roman" panose="02020603050405020304" pitchFamily="18" charset="0"/>
                <a:cs typeface="Times New Roman" panose="02020603050405020304" pitchFamily="18" charset="0"/>
              </a:rPr>
              <a:t>Skip list</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514350" indent="-514350"/>
            <a:endParaRPr lang="en-US" sz="2200" dirty="0"/>
          </a:p>
        </p:txBody>
      </p:sp>
      <p:sp>
        <p:nvSpPr>
          <p:cNvPr id="4" name="Date Placeholder 3"/>
          <p:cNvSpPr>
            <a:spLocks noGrp="1"/>
          </p:cNvSpPr>
          <p:nvPr>
            <p:ph type="dt" sz="half" idx="10"/>
          </p:nvPr>
        </p:nvSpPr>
        <p:spPr/>
        <p:txBody>
          <a:bodyPr/>
          <a:lstStyle/>
          <a:p>
            <a:fld id="{9D4C7973-CA85-44ED-BD96-150FC9887A8A}"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112548518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EFC3C5-9E73-43B2-87EC-511181A16302}"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9F507D-C787-4519-98B7-8B23438130CC}"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ADFB89-ED0A-416B-AD3E-6691FF133DF8}" type="datetime1">
              <a:rPr lang="en-US" smtClean="0"/>
              <a:t>10-Nov-24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a16="http://schemas.microsoft.com/office/drawing/2014/main"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168195-B4D2-4EDE-B68B-6ABF734761EB}" type="datetime1">
              <a:rPr lang="en-US" smtClean="0"/>
              <a:t>10-Nov-24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a16="http://schemas.microsoft.com/office/drawing/2014/main"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036F0F-DA2D-4795-9ECF-A4004C7B08FE}" type="datetime1">
              <a:rPr lang="en-US" smtClean="0"/>
              <a:t>10-Nov-24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7B5DA1-1210-4C90-AC67-A4B6A144AEFC}" type="datetime1">
              <a:rPr lang="en-US" smtClean="0"/>
              <a:t>10-Nov-24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165</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24609497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0746F0-83D9-4EBD-9322-3C414351CBCA}" type="datetime1">
              <a:rPr lang="en-US" smtClean="0"/>
              <a:t>10-Nov-24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4495800"/>
          </a:xfrm>
        </p:spPr>
        <p:txBody>
          <a:bodyPr>
            <a:normAutofit/>
          </a:bodyPr>
          <a:lstStyle/>
          <a:p>
            <a:pPr marL="0" indent="0" algn="just">
              <a:buNone/>
            </a:pPr>
            <a:r>
              <a:rPr lang="en-US" sz="2200" dirty="0"/>
              <a:t>Q1. Explain insertion in Red Black 'free. Show steps for inserting 1,2,3, 4,5, 6 ,7 ,8 &amp; 9 into empty RB tree.					[CO2]</a:t>
            </a:r>
          </a:p>
          <a:p>
            <a:pPr marL="0" indent="0" algn="just">
              <a:buNone/>
            </a:pPr>
            <a:r>
              <a:rPr lang="en-US" sz="2200" dirty="0"/>
              <a:t>Q2. What are the advantages of Red Black Tree over Binary Search Tree? Write  algorithms to insert a key in a red black tree. Insert the following sequence of information in an empty red black tree 1, 2, 3, 4, 5, 5.		[CO2]</a:t>
            </a:r>
          </a:p>
          <a:p>
            <a:pPr>
              <a:buNone/>
            </a:pPr>
            <a:r>
              <a:rPr lang="en-US" sz="2200" dirty="0"/>
              <a:t>Q3. Calculate the complexity of procedure that decrease a key in fib. Heap. 								[CO2]</a:t>
            </a:r>
          </a:p>
          <a:p>
            <a:pPr>
              <a:buNone/>
            </a:pPr>
            <a:r>
              <a:rPr lang="en-US" sz="2200" dirty="0"/>
              <a:t>Q4. Write the algorithm for extract an min, key node </a:t>
            </a:r>
            <a:r>
              <a:rPr lang="en-US" sz="2200" dirty="0" err="1"/>
              <a:t>fib.heap</a:t>
            </a:r>
            <a:r>
              <a:rPr lang="en-US" sz="2200" dirty="0"/>
              <a:t>.     [CO2]     </a:t>
            </a:r>
          </a:p>
          <a:p>
            <a:pPr>
              <a:buNone/>
            </a:pPr>
            <a:r>
              <a:rPr lang="en-US" sz="2200" dirty="0"/>
              <a:t>Q5. write the algorithm to decrease a key value of a node in fib. Heap. [CO2]</a:t>
            </a:r>
          </a:p>
          <a:p>
            <a:pPr>
              <a:buNone/>
            </a:pPr>
            <a:r>
              <a:rPr lang="en-US" sz="2200" dirty="0"/>
              <a:t>Q6. Write the procedure which extract min. key node from fib. Heap.    [CO2]</a:t>
            </a:r>
          </a:p>
          <a:p>
            <a:pPr>
              <a:buNone/>
            </a:pPr>
            <a:r>
              <a:rPr lang="en-US" sz="2200" dirty="0"/>
              <a:t> </a:t>
            </a:r>
          </a:p>
          <a:p>
            <a:pPr marL="0" indent="0" algn="just">
              <a:buNone/>
            </a:pPr>
            <a:endParaRPr lang="en-US" sz="2200" dirty="0"/>
          </a:p>
        </p:txBody>
      </p:sp>
      <p:sp>
        <p:nvSpPr>
          <p:cNvPr id="4" name="Date Placeholder 3"/>
          <p:cNvSpPr>
            <a:spLocks noGrp="1"/>
          </p:cNvSpPr>
          <p:nvPr>
            <p:ph type="dt" sz="half" idx="10"/>
          </p:nvPr>
        </p:nvSpPr>
        <p:spPr/>
        <p:txBody>
          <a:bodyPr/>
          <a:lstStyle/>
          <a:p>
            <a:fld id="{C636DDFF-AE17-4C5F-BB2C-A08F58542560}" type="datetime1">
              <a:rPr lang="en-US" smtClean="0"/>
              <a:t>10-Nov-24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B55D19-28AB-4EE3-A7BB-D86C95CF264D}" type="datetime1">
              <a:rPr lang="en-US" smtClean="0"/>
              <a:t>10-Nov-24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168</a:t>
            </a:fld>
            <a:endParaRPr lang="en-US"/>
          </a:p>
        </p:txBody>
      </p:sp>
      <p:sp>
        <p:nvSpPr>
          <p:cNvPr id="7" name="Title 1"/>
          <p:cNvSpPr txBox="1">
            <a:spLocks/>
          </p:cNvSpPr>
          <p:nvPr/>
        </p:nvSpPr>
        <p:spPr>
          <a:xfrm>
            <a:off x="13633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AF93F98D-F070-40CD-8D3B-4304F6610D03}"/>
              </a:ext>
            </a:extLst>
          </p:cNvPr>
          <p:cNvSpPr/>
          <p:nvPr/>
        </p:nvSpPr>
        <p:spPr>
          <a:xfrm>
            <a:off x="1028700" y="1541304"/>
            <a:ext cx="7086600" cy="1887696"/>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purpose of this unit is to make the students aware about the advanced data structures like Red Black Tree, B Trees, Fibonacci Heap, Binomial Heap, Tries and Skip list. It gives the insights of different Operations like union , deletion and decreasing key values. </a:t>
            </a:r>
            <a:endParaRPr lang="en-IN" sz="22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382A67-549A-4ADC-8CB5-B58C5DB98099}" type="datetime1">
              <a:rPr lang="en-US" smtClean="0"/>
              <a:t>10-Nov-24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05DEA5CC-3770-40B8-9C25-59D274530F1D}"/>
              </a:ext>
            </a:extLst>
          </p:cNvPr>
          <p:cNvSpPr/>
          <p:nvPr/>
        </p:nvSpPr>
        <p:spPr>
          <a:xfrm>
            <a:off x="748518" y="1059120"/>
            <a:ext cx="7772400" cy="4739759"/>
          </a:xfrm>
          <a:prstGeom prst="rect">
            <a:avLst/>
          </a:prstGeom>
        </p:spPr>
        <p:txBody>
          <a:bodyPr wrap="square">
            <a:spAutoFit/>
          </a:bodyPr>
          <a:lstStyle/>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Thomas H. </a:t>
            </a:r>
            <a:r>
              <a:rPr lang="en-US" sz="2200" dirty="0" err="1">
                <a:latin typeface="+mj-lt"/>
                <a:ea typeface="Calibri" panose="020F0502020204030204" pitchFamily="34" charset="0"/>
                <a:cs typeface="Times New Roman" panose="02020603050405020304" pitchFamily="18" charset="0"/>
              </a:rPr>
              <a:t>Coreman</a:t>
            </a:r>
            <a:r>
              <a:rPr lang="en-US" sz="2200" dirty="0">
                <a:latin typeface="+mj-lt"/>
                <a:ea typeface="Calibri" panose="020F0502020204030204" pitchFamily="34" charset="0"/>
                <a:cs typeface="Times New Roman" panose="02020603050405020304" pitchFamily="18" charset="0"/>
              </a:rPr>
              <a:t>, Charles E. </a:t>
            </a:r>
            <a:r>
              <a:rPr lang="en-US" sz="2200" dirty="0" err="1">
                <a:latin typeface="+mj-lt"/>
                <a:ea typeface="Calibri" panose="020F0502020204030204" pitchFamily="34" charset="0"/>
                <a:cs typeface="Times New Roman" panose="02020603050405020304" pitchFamily="18" charset="0"/>
              </a:rPr>
              <a:t>Leiserson</a:t>
            </a:r>
            <a:r>
              <a:rPr lang="en-US" sz="2200" dirty="0">
                <a:latin typeface="+mj-lt"/>
                <a:ea typeface="Calibri" panose="020F0502020204030204" pitchFamily="34" charset="0"/>
                <a:cs typeface="Times New Roman" panose="02020603050405020304" pitchFamily="18" charset="0"/>
              </a:rPr>
              <a:t> and Ronald L. </a:t>
            </a:r>
            <a:r>
              <a:rPr lang="en-US" sz="2200" dirty="0" err="1">
                <a:latin typeface="+mj-lt"/>
                <a:ea typeface="Calibri" panose="020F0502020204030204" pitchFamily="34" charset="0"/>
                <a:cs typeface="Times New Roman" panose="02020603050405020304" pitchFamily="18" charset="0"/>
              </a:rPr>
              <a:t>Rivest</a:t>
            </a:r>
            <a:r>
              <a:rPr lang="en-US" sz="2200" dirty="0">
                <a:latin typeface="+mj-lt"/>
                <a:ea typeface="Calibri" panose="020F0502020204030204" pitchFamily="34" charset="0"/>
                <a:cs typeface="Times New Roman" panose="02020603050405020304" pitchFamily="18" charset="0"/>
              </a:rPr>
              <a:t>, “Introduction to </a:t>
            </a:r>
            <a:endParaRPr lang="en-IN" sz="2200" dirty="0">
              <a:latin typeface="+mj-lt"/>
              <a:ea typeface="Calibri" panose="020F0502020204030204" pitchFamily="34" charset="0"/>
              <a:cs typeface="Times New Roman" panose="02020603050405020304" pitchFamily="18" charset="0"/>
            </a:endParaRPr>
          </a:p>
          <a:p>
            <a:pPr marL="457200">
              <a:lnSpc>
                <a:spcPct val="115000"/>
              </a:lnSpc>
              <a:spcAft>
                <a:spcPts val="0"/>
              </a:spcAft>
            </a:pPr>
            <a:r>
              <a:rPr lang="en-US" sz="2200" dirty="0">
                <a:latin typeface="+mj-lt"/>
                <a:ea typeface="Calibri" panose="020F0502020204030204" pitchFamily="34" charset="0"/>
                <a:cs typeface="Times New Roman" panose="02020603050405020304" pitchFamily="18" charset="0"/>
              </a:rPr>
              <a:t>Algorithms”, </a:t>
            </a:r>
            <a:r>
              <a:rPr lang="en-US" sz="2200" dirty="0" err="1">
                <a:latin typeface="+mj-lt"/>
                <a:ea typeface="Calibri" panose="020F0502020204030204" pitchFamily="34" charset="0"/>
                <a:cs typeface="Times New Roman" panose="02020603050405020304" pitchFamily="18" charset="0"/>
              </a:rPr>
              <a:t>Printice</a:t>
            </a:r>
            <a:r>
              <a:rPr lang="en-US" sz="2200" dirty="0">
                <a:latin typeface="+mj-lt"/>
                <a:ea typeface="Calibri" panose="020F0502020204030204" pitchFamily="34" charset="0"/>
                <a:cs typeface="Times New Roman" panose="02020603050405020304" pitchFamily="18" charset="0"/>
              </a:rPr>
              <a:t> Hall of India.</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E. Horowitz &amp; S </a:t>
            </a:r>
            <a:r>
              <a:rPr lang="en-US" sz="2200" dirty="0" err="1">
                <a:latin typeface="+mj-lt"/>
                <a:ea typeface="Calibri" panose="020F0502020204030204" pitchFamily="34" charset="0"/>
                <a:cs typeface="Times New Roman" panose="02020603050405020304" pitchFamily="18" charset="0"/>
              </a:rPr>
              <a:t>Sahni</a:t>
            </a:r>
            <a:r>
              <a:rPr lang="en-US" sz="2200" dirty="0">
                <a:latin typeface="+mj-lt"/>
                <a:ea typeface="Calibri" panose="020F0502020204030204" pitchFamily="34" charset="0"/>
                <a:cs typeface="Times New Roman" panose="02020603050405020304" pitchFamily="18" charset="0"/>
              </a:rPr>
              <a:t>, "Fundamentals of Computer Algorithms", </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err="1">
                <a:latin typeface="+mj-lt"/>
                <a:ea typeface="Calibri" panose="020F0502020204030204" pitchFamily="34" charset="0"/>
                <a:cs typeface="Times New Roman" panose="02020603050405020304" pitchFamily="18" charset="0"/>
              </a:rPr>
              <a:t>Aho</a:t>
            </a:r>
            <a:r>
              <a:rPr lang="en-US" sz="2200" dirty="0">
                <a:latin typeface="+mj-lt"/>
                <a:ea typeface="Calibri" panose="020F0502020204030204" pitchFamily="34" charset="0"/>
                <a:cs typeface="Times New Roman" panose="02020603050405020304" pitchFamily="18" charset="0"/>
              </a:rPr>
              <a:t>, </a:t>
            </a:r>
            <a:r>
              <a:rPr lang="en-US" sz="2200" dirty="0" err="1">
                <a:latin typeface="+mj-lt"/>
                <a:ea typeface="Calibri" panose="020F0502020204030204" pitchFamily="34" charset="0"/>
                <a:cs typeface="Times New Roman" panose="02020603050405020304" pitchFamily="18" charset="0"/>
              </a:rPr>
              <a:t>Hopcraft</a:t>
            </a:r>
            <a:r>
              <a:rPr lang="en-US" sz="2200" dirty="0">
                <a:latin typeface="+mj-lt"/>
                <a:ea typeface="Calibri" panose="020F0502020204030204" pitchFamily="34" charset="0"/>
                <a:cs typeface="Times New Roman" panose="02020603050405020304" pitchFamily="18" charset="0"/>
              </a:rPr>
              <a:t>, Ullman, “The Design and Analysis of Computer Algorithms” Pearson Education, 2008.</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LEE “Design &amp; Analysis of Algorithms(POD)”, McGraw Hill</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Richard </a:t>
            </a:r>
            <a:r>
              <a:rPr lang="en-US" sz="2200" dirty="0" err="1">
                <a:latin typeface="+mj-lt"/>
                <a:ea typeface="Calibri" panose="020F0502020204030204" pitchFamily="34" charset="0"/>
                <a:cs typeface="Times New Roman" panose="02020603050405020304" pitchFamily="18" charset="0"/>
              </a:rPr>
              <a:t>E.Neopolitan</a:t>
            </a:r>
            <a:r>
              <a:rPr lang="en-US" sz="2200" dirty="0">
                <a:latin typeface="+mj-lt"/>
                <a:ea typeface="Calibri" panose="020F0502020204030204" pitchFamily="34" charset="0"/>
                <a:cs typeface="Times New Roman" panose="02020603050405020304" pitchFamily="18" charset="0"/>
              </a:rPr>
              <a:t> ‘Foundations of Algorithms” Jones &amp; Bartlett Learning.</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2200" dirty="0">
                <a:latin typeface="+mj-lt"/>
                <a:ea typeface="Calibri" panose="020F0502020204030204" pitchFamily="34" charset="0"/>
                <a:cs typeface="Times New Roman" panose="02020603050405020304" pitchFamily="18" charset="0"/>
              </a:rPr>
              <a:t>Gilles Brassard and Paul Bratley, Algorithmics: Theory and Practice, Prentice Hall, 1995.</a:t>
            </a:r>
            <a:endParaRPr lang="en-IN" sz="22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98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a:p>
            <a:pPr marL="514350" indent="-514350"/>
            <a:endParaRPr lang="en-US" sz="2200" dirty="0"/>
          </a:p>
        </p:txBody>
      </p:sp>
      <p:sp>
        <p:nvSpPr>
          <p:cNvPr id="4" name="Date Placeholder 3"/>
          <p:cNvSpPr>
            <a:spLocks noGrp="1"/>
          </p:cNvSpPr>
          <p:nvPr>
            <p:ph type="dt" sz="half" idx="10"/>
          </p:nvPr>
        </p:nvSpPr>
        <p:spPr/>
        <p:txBody>
          <a:bodyPr/>
          <a:lstStyle/>
          <a:p>
            <a:fld id="{F3F8BD31-CD2D-4BD8-A3F5-4F9B8DE580AA}"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394347994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0AA29E-AEEB-4DF8-8AFF-0C1768E640DB}" type="datetime1">
              <a:rPr lang="en-US" smtClean="0"/>
              <a:t>10-Nov-24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55522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unit is to make the students aware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Advanced data structures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Red Black Tree</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 Trees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Fibonacci Heap</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Binomial Heap</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Tries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Skip list. </a:t>
            </a:r>
            <a:endParaRPr lang="en-IN" sz="2200" dirty="0"/>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fld id="{3930984F-5A4D-40F4-B769-6D6A5D0C11F2}" type="datetime1">
              <a:rPr lang="en-US" smtClean="0"/>
              <a:t>10-Nov-24</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8092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93603F-7864-450C-8DC4-BBD6037E7D95}"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https://cdn-images-1.medium.com/max/1600/1*bvsHuHYxQCL-Bol3rkznRw.jpeg">
            <a:extLst>
              <a:ext uri="{FF2B5EF4-FFF2-40B4-BE49-F238E27FC236}">
                <a16:creationId xmlns:a16="http://schemas.microsoft.com/office/drawing/2014/main" id="{16B7D5D4-3660-428F-A634-A220007FC6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1015" y="1098550"/>
            <a:ext cx="8458200" cy="4235450"/>
          </a:xfrm>
          <a:prstGeom prst="rect">
            <a:avLst/>
          </a:prstGeom>
        </p:spPr>
      </p:pic>
      <p:sp>
        <p:nvSpPr>
          <p:cNvPr id="11" name="Footer Placeholder 3">
            <a:extLst>
              <a:ext uri="{FF2B5EF4-FFF2-40B4-BE49-F238E27FC236}">
                <a16:creationId xmlns:a16="http://schemas.microsoft.com/office/drawing/2014/main" id="{AE74757F-361E-4220-9912-83E1541C93DC}"/>
              </a:ext>
            </a:extLst>
          </p:cNvPr>
          <p:cNvSpPr txBox="1">
            <a:spLocks/>
          </p:cNvSpPr>
          <p:nvPr/>
        </p:nvSpPr>
        <p:spPr>
          <a:xfrm>
            <a:off x="6096000" y="5273236"/>
            <a:ext cx="2133600" cy="457200"/>
          </a:xfrm>
          <a:prstGeom prst="rect">
            <a:avLst/>
          </a:prstGeom>
          <a:noFill/>
        </p:spPr>
        <p:txBody>
          <a:bodyPr vert="horz" lIns="91440" tIns="45720" rIns="91440" bIns="45720" rtlCol="0" anchor="ctr"/>
          <a:lstStyle>
            <a:defPPr>
              <a:defRPr lang="en-US"/>
            </a:defPPr>
            <a:lvl1pPr marL="0" algn="l" defTabSz="914400" rtl="0" eaLnBrk="1" latinLnBrk="0" hangingPunct="1">
              <a:spcBef>
                <a:spcPct val="20000"/>
              </a:spcBef>
              <a:buFont typeface="Wingdings" panose="05000000000000000000" pitchFamily="2" charset="2"/>
              <a:buChar char="w"/>
              <a:defRPr sz="3200" kern="1200">
                <a:solidFill>
                  <a:srgbClr val="010000"/>
                </a:solidFill>
                <a:latin typeface="Times New Roman" panose="02020603050405020304"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r>
              <a:rPr lang="en-US" altLang="en-US" sz="1400" dirty="0">
                <a:solidFill>
                  <a:schemeClr val="hlink"/>
                </a:solidFill>
              </a:rPr>
              <a:t>Image Source: Comp 122, Spring 2004</a:t>
            </a:r>
          </a:p>
        </p:txBody>
      </p:sp>
    </p:spTree>
    <p:extLst>
      <p:ext uri="{BB962C8B-B14F-4D97-AF65-F5344CB8AC3E}">
        <p14:creationId xmlns:p14="http://schemas.microsoft.com/office/powerpoint/2010/main" val="13610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70" y="1010494"/>
            <a:ext cx="7047865" cy="1295400"/>
          </a:xfrm>
        </p:spPr>
        <p:txBody>
          <a:bodyPr>
            <a:normAutofit/>
          </a:bodyPr>
          <a:lstStyle/>
          <a:p>
            <a:pPr marL="0" indent="0"/>
            <a:r>
              <a:rPr lang="en-US" sz="2400" b="1"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MANALI GUPTA ,AP , Department of CSBS</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B.TECH, M.Tech AND PHD (P) in CSE with 12 Years Teaching Experience</a:t>
            </a:r>
            <a:endParaRPr lang="en-US" sz="1600" dirty="0"/>
          </a:p>
        </p:txBody>
      </p:sp>
      <p:sp>
        <p:nvSpPr>
          <p:cNvPr id="3" name="Subtitle 2"/>
          <p:cNvSpPr>
            <a:spLocks noGrp="1"/>
          </p:cNvSpPr>
          <p:nvPr>
            <p:ph type="subTitle" idx="1"/>
          </p:nvPr>
        </p:nvSpPr>
        <p:spPr>
          <a:xfrm>
            <a:off x="533400" y="2686893"/>
            <a:ext cx="8077200" cy="3429000"/>
          </a:xfrm>
        </p:spPr>
        <p:txBody>
          <a:bodyPr>
            <a:normAutofit/>
          </a:bodyPr>
          <a:lstStyle/>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Areas of interest include image processing, machine learning, artificial intelligence and database systems. </a:t>
            </a:r>
          </a:p>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Received Star Performer Award in NIET in 2021.</a:t>
            </a:r>
          </a:p>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Attended and Conducted Numerous National Level Workshops.</a:t>
            </a:r>
          </a:p>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Published about 15 National and International Papers in reputed Journals and conferences.</a:t>
            </a:r>
          </a:p>
          <a:p>
            <a:endParaRPr lang="en-US" dirty="0"/>
          </a:p>
        </p:txBody>
      </p:sp>
      <p:sp>
        <p:nvSpPr>
          <p:cNvPr id="4" name="Date Placeholder 3"/>
          <p:cNvSpPr>
            <a:spLocks noGrp="1"/>
          </p:cNvSpPr>
          <p:nvPr>
            <p:ph type="dt" sz="half" idx="10"/>
          </p:nvPr>
        </p:nvSpPr>
        <p:spPr>
          <a:xfrm>
            <a:off x="457200" y="6376243"/>
            <a:ext cx="2133600" cy="365125"/>
          </a:xfrm>
        </p:spPr>
        <p:txBody>
          <a:bodyPr/>
          <a:lstStyle/>
          <a:p>
            <a:fld id="{4D57B444-7FF2-4F30-B33A-81FB9BC94372}" type="datetime1">
              <a:rPr lang="en-US" smtClean="0"/>
              <a:t>10-Nov-24</a:t>
            </a:fld>
            <a:endParaRPr lang="en-US"/>
          </a:p>
        </p:txBody>
      </p:sp>
      <p:sp>
        <p:nvSpPr>
          <p:cNvPr id="5" name="Footer Placeholder 4"/>
          <p:cNvSpPr>
            <a:spLocks noGrp="1"/>
          </p:cNvSpPr>
          <p:nvPr>
            <p:ph type="ftr" sz="quarter" idx="11"/>
          </p:nvPr>
        </p:nvSpPr>
        <p:spPr>
          <a:xfrm>
            <a:off x="3124200" y="6376243"/>
            <a:ext cx="32766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a:xfrm>
            <a:off x="6553200" y="6376243"/>
            <a:ext cx="2133600" cy="365125"/>
          </a:xfrm>
        </p:spPr>
        <p:txBody>
          <a:bodyPr/>
          <a:lstStyle/>
          <a:p>
            <a:fld id="{B6F15528-21DE-4FAA-801E-634DDDAF4B2B}" type="slidenum">
              <a:rPr lang="en-US" smtClean="0"/>
              <a:pPr/>
              <a:t>2</a:t>
            </a:fld>
            <a:endParaRPr lang="en-US"/>
          </a:p>
        </p:txBody>
      </p:sp>
      <p:sp>
        <p:nvSpPr>
          <p:cNvPr id="8" name="Title 1"/>
          <p:cNvSpPr txBox="1">
            <a:spLocks/>
          </p:cNvSpPr>
          <p:nvPr/>
        </p:nvSpPr>
        <p:spPr>
          <a:xfrm>
            <a:off x="1371600" y="19894"/>
            <a:ext cx="5867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300" dirty="0"/>
              <a:t>Noida Institute of Engineering and Technology, Greater Noida</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7099935" y="553293"/>
            <a:ext cx="1398270" cy="1192530"/>
          </a:xfrm>
          <a:prstGeom prst="rect">
            <a:avLst/>
          </a:prstGeom>
          <a:noFill/>
        </p:spPr>
      </p:pic>
      <p:pic>
        <p:nvPicPr>
          <p:cNvPr id="10" name="Picture 9">
            <a:extLst>
              <a:ext uri="{FF2B5EF4-FFF2-40B4-BE49-F238E27FC236}">
                <a16:creationId xmlns:a16="http://schemas.microsoft.com/office/drawing/2014/main" id="{803A77A7-ECAE-D145-94FA-E8B79EFA93B4}"/>
              </a:ext>
            </a:extLst>
          </p:cNvPr>
          <p:cNvPicPr>
            <a:picLocks noChangeAspect="1"/>
          </p:cNvPicPr>
          <p:nvPr/>
        </p:nvPicPr>
        <p:blipFill>
          <a:blip r:embed="rId3"/>
          <a:stretch>
            <a:fillRect/>
          </a:stretch>
        </p:blipFill>
        <p:spPr>
          <a:xfrm>
            <a:off x="-1" y="19893"/>
            <a:ext cx="1398271" cy="990599"/>
          </a:xfrm>
          <a:prstGeom prst="rect">
            <a:avLst/>
          </a:prstGeom>
        </p:spPr>
      </p:pic>
    </p:spTree>
    <p:extLst>
      <p:ext uri="{BB962C8B-B14F-4D97-AF65-F5344CB8AC3E}">
        <p14:creationId xmlns:p14="http://schemas.microsoft.com/office/powerpoint/2010/main" val="275200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IN" altLang="en-US" sz="2400" dirty="0"/>
              <a:t>Why Red Black Tree </a:t>
            </a:r>
          </a:p>
          <a:p>
            <a:pPr marL="0" indent="0">
              <a:buNone/>
            </a:pPr>
            <a:endParaRPr lang="en-IN" altLang="en-US" sz="2400" dirty="0"/>
          </a:p>
          <a:p>
            <a:pPr lvl="1"/>
            <a:r>
              <a:rPr lang="en-IN" altLang="en-US" sz="2200" dirty="0"/>
              <a:t>Most of the BST operations (e.g., search, max, min, insert, delete.. etc) take O(h) time where h is the height of the BST.</a:t>
            </a:r>
          </a:p>
          <a:p>
            <a:pPr marL="457200" lvl="1" indent="0">
              <a:buNone/>
            </a:pPr>
            <a:endParaRPr lang="en-US" altLang="en-US" sz="2200" dirty="0"/>
          </a:p>
          <a:p>
            <a:pPr lvl="1"/>
            <a:r>
              <a:rPr lang="en-US" altLang="en-US" sz="2200" dirty="0"/>
              <a:t>Red-black trees are a variation of binary search trees to ensure that the tree is </a:t>
            </a:r>
            <a:r>
              <a:rPr lang="en-US" altLang="en-US" sz="2200" b="1" i="1" dirty="0">
                <a:solidFill>
                  <a:srgbClr val="CC3300"/>
                </a:solidFill>
              </a:rPr>
              <a:t>balanced</a:t>
            </a:r>
            <a:r>
              <a:rPr lang="en-US" altLang="en-US" sz="2200" dirty="0"/>
              <a:t>.</a:t>
            </a:r>
          </a:p>
          <a:p>
            <a:pPr lvl="1"/>
            <a:endParaRPr lang="en-US" altLang="en-US" sz="2200" dirty="0"/>
          </a:p>
          <a:p>
            <a:pPr lvl="1"/>
            <a:r>
              <a:rPr lang="en-US" altLang="en-US" sz="2200" dirty="0"/>
              <a:t>Height is </a:t>
            </a:r>
            <a:r>
              <a:rPr lang="en-US" altLang="en-US" sz="2200" i="1" dirty="0"/>
              <a:t>O</a:t>
            </a:r>
            <a:r>
              <a:rPr lang="en-US" altLang="en-US" sz="2200" dirty="0"/>
              <a:t>(lg </a:t>
            </a:r>
            <a:r>
              <a:rPr lang="en-US" altLang="en-US" sz="2200" i="1" dirty="0"/>
              <a:t>n</a:t>
            </a:r>
            <a:r>
              <a:rPr lang="en-US" altLang="en-US" sz="2200" dirty="0"/>
              <a:t>), where </a:t>
            </a:r>
            <a:r>
              <a:rPr lang="en-US" altLang="en-US" sz="2200" i="1" dirty="0"/>
              <a:t>n</a:t>
            </a:r>
            <a:r>
              <a:rPr lang="en-US" altLang="en-US" sz="2200" dirty="0"/>
              <a:t> is the number of nodes.</a:t>
            </a:r>
          </a:p>
          <a:p>
            <a:pPr marL="457200" lvl="1" indent="0">
              <a:buNone/>
            </a:pPr>
            <a:endParaRPr lang="en-US" altLang="en-US" sz="2200" dirty="0"/>
          </a:p>
          <a:p>
            <a:pPr lvl="1"/>
            <a:r>
              <a:rPr lang="en-US" altLang="en-US" sz="2200" dirty="0"/>
              <a:t>Operations take </a:t>
            </a:r>
            <a:r>
              <a:rPr lang="en-US" altLang="en-US" sz="2200" i="1" dirty="0">
                <a:solidFill>
                  <a:srgbClr val="CC3300"/>
                </a:solidFill>
              </a:rPr>
              <a:t>O</a:t>
            </a:r>
            <a:r>
              <a:rPr lang="en-US" altLang="en-US" sz="2200" dirty="0">
                <a:solidFill>
                  <a:srgbClr val="CC3300"/>
                </a:solidFill>
              </a:rPr>
              <a:t>(lg </a:t>
            </a:r>
            <a:r>
              <a:rPr lang="en-US" altLang="en-US" sz="2200" i="1" dirty="0">
                <a:solidFill>
                  <a:srgbClr val="CC3300"/>
                </a:solidFill>
              </a:rPr>
              <a:t>n</a:t>
            </a:r>
            <a:r>
              <a:rPr lang="en-US" altLang="en-US" sz="2200" dirty="0">
                <a:solidFill>
                  <a:srgbClr val="CC3300"/>
                </a:solidFill>
              </a:rPr>
              <a:t>)</a:t>
            </a:r>
            <a:r>
              <a:rPr lang="en-US" altLang="en-US" sz="2200" dirty="0"/>
              <a:t> time in the </a:t>
            </a:r>
            <a:r>
              <a:rPr lang="en-US" altLang="en-US" sz="2200" dirty="0">
                <a:solidFill>
                  <a:srgbClr val="CC3300"/>
                </a:solidFill>
              </a:rPr>
              <a:t>worst case</a:t>
            </a:r>
            <a:r>
              <a:rPr lang="en-US" altLang="en-US" sz="2200" dirty="0"/>
              <a:t>.</a:t>
            </a:r>
          </a:p>
          <a:p>
            <a:pPr marL="0" indent="0">
              <a:buNone/>
            </a:pPr>
            <a:endParaRPr lang="en-US" sz="2000" dirty="0"/>
          </a:p>
        </p:txBody>
      </p:sp>
      <p:sp>
        <p:nvSpPr>
          <p:cNvPr id="4" name="Date Placeholder 3"/>
          <p:cNvSpPr>
            <a:spLocks noGrp="1"/>
          </p:cNvSpPr>
          <p:nvPr>
            <p:ph type="dt" sz="half" idx="10"/>
          </p:nvPr>
        </p:nvSpPr>
        <p:spPr/>
        <p:txBody>
          <a:bodyPr/>
          <a:lstStyle/>
          <a:p>
            <a:fld id="{5CFF2653-3D1E-4021-A9D5-51CBE9435187}"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279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C8F4E1-2094-4C4D-A847-38A15306F6C6}"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https://cdn-images-1.medium.com/max/1600/1*HDeUEvzdQYYALYgGG3R_JQ.jpeg">
            <a:extLst>
              <a:ext uri="{FF2B5EF4-FFF2-40B4-BE49-F238E27FC236}">
                <a16:creationId xmlns:a16="http://schemas.microsoft.com/office/drawing/2014/main" id="{6CFE037B-52E4-476D-A158-57783E52AC6C}"/>
              </a:ext>
            </a:extLst>
          </p:cNvPr>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676400"/>
            <a:ext cx="8229600" cy="2799326"/>
          </a:xfrm>
        </p:spPr>
      </p:pic>
    </p:spTree>
    <p:extLst>
      <p:ext uri="{BB962C8B-B14F-4D97-AF65-F5344CB8AC3E}">
        <p14:creationId xmlns:p14="http://schemas.microsoft.com/office/powerpoint/2010/main" val="14905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6"/>
          </a:xfrm>
        </p:spPr>
        <p:txBody>
          <a:bodyPr>
            <a:normAutofit fontScale="92500"/>
          </a:bodyPr>
          <a:lstStyle/>
          <a:p>
            <a:pPr marL="0" indent="0">
              <a:buNone/>
              <a:defRPr/>
            </a:pPr>
            <a:r>
              <a:rPr lang="en-US" altLang="en-US" sz="2600" b="1" dirty="0">
                <a:latin typeface="Times New Roman" panose="02020603050405020304" pitchFamily="18" charset="0"/>
                <a:cs typeface="Times New Roman" panose="02020603050405020304" pitchFamily="18" charset="0"/>
              </a:rPr>
              <a:t>    Properties</a:t>
            </a:r>
          </a:p>
          <a:p>
            <a:pPr marL="0" indent="0">
              <a:buNone/>
              <a:defRPr/>
            </a:pPr>
            <a:endParaRPr lang="en-US" altLang="en-US" sz="2600" b="1" dirty="0">
              <a:latin typeface="Times New Roman" panose="02020603050405020304" pitchFamily="18" charset="0"/>
              <a:cs typeface="Times New Roman" panose="02020603050405020304" pitchFamily="18" charset="0"/>
            </a:endParaRPr>
          </a:p>
          <a:p>
            <a:pPr>
              <a:defRPr/>
            </a:pPr>
            <a:r>
              <a:rPr lang="en-US" altLang="en-US" sz="2400" dirty="0"/>
              <a:t>Binary search tree + 1 bit per node: the attribute </a:t>
            </a:r>
            <a:r>
              <a:rPr lang="en-US" altLang="en-US" sz="2400" dirty="0">
                <a:solidFill>
                  <a:srgbClr val="CC3300"/>
                </a:solidFill>
              </a:rPr>
              <a:t>color</a:t>
            </a:r>
            <a:r>
              <a:rPr lang="en-US" altLang="en-US" sz="2400" dirty="0"/>
              <a:t>, which is either </a:t>
            </a:r>
            <a:r>
              <a:rPr lang="en-US" altLang="en-US" sz="2400" b="1" dirty="0">
                <a:solidFill>
                  <a:srgbClr val="FF0000"/>
                </a:solidFill>
              </a:rPr>
              <a:t>red</a:t>
            </a:r>
            <a:r>
              <a:rPr lang="en-US" altLang="en-US" sz="2400" dirty="0"/>
              <a:t> or </a:t>
            </a:r>
            <a:r>
              <a:rPr lang="en-US" altLang="en-US" sz="2400" b="1" dirty="0">
                <a:solidFill>
                  <a:schemeClr val="hlink"/>
                </a:solidFill>
              </a:rPr>
              <a:t>black</a:t>
            </a:r>
            <a:r>
              <a:rPr lang="en-US" altLang="en-US" sz="2400" dirty="0"/>
              <a:t>.</a:t>
            </a:r>
          </a:p>
          <a:p>
            <a:pPr>
              <a:defRPr/>
            </a:pPr>
            <a:r>
              <a:rPr lang="en-US" sz="2400" dirty="0"/>
              <a:t>These color bits are used to ensure that height of the tree remains approximately balanced during insertions and deletions.</a:t>
            </a:r>
            <a:endParaRPr lang="en-US" altLang="en-US" sz="2400" dirty="0"/>
          </a:p>
          <a:p>
            <a:pPr>
              <a:defRPr/>
            </a:pPr>
            <a:r>
              <a:rPr lang="en-US" altLang="en-US" sz="2400" dirty="0"/>
              <a:t>A null leaf node is always considered to be a black node, not red. </a:t>
            </a:r>
          </a:p>
          <a:p>
            <a:pPr>
              <a:defRPr/>
            </a:pPr>
            <a:r>
              <a:rPr lang="en-US" altLang="en-US" sz="2400" dirty="0"/>
              <a:t>All other attributes of BSTs are inherited:</a:t>
            </a:r>
          </a:p>
          <a:p>
            <a:pPr lvl="1">
              <a:defRPr/>
            </a:pPr>
            <a:r>
              <a:rPr lang="en-US" altLang="en-US" sz="2400" dirty="0">
                <a:solidFill>
                  <a:srgbClr val="CC3300"/>
                </a:solidFill>
              </a:rPr>
              <a:t>key</a:t>
            </a:r>
            <a:r>
              <a:rPr lang="en-US" altLang="en-US" sz="2400" dirty="0"/>
              <a:t>, </a:t>
            </a:r>
            <a:r>
              <a:rPr lang="en-US" altLang="en-US" sz="2400" dirty="0">
                <a:solidFill>
                  <a:srgbClr val="CC3300"/>
                </a:solidFill>
              </a:rPr>
              <a:t>left</a:t>
            </a:r>
            <a:r>
              <a:rPr lang="en-US" altLang="en-US" sz="2400" dirty="0"/>
              <a:t>, </a:t>
            </a:r>
            <a:r>
              <a:rPr lang="en-US" altLang="en-US" sz="2400" dirty="0">
                <a:solidFill>
                  <a:srgbClr val="CC3300"/>
                </a:solidFill>
              </a:rPr>
              <a:t>right</a:t>
            </a:r>
            <a:r>
              <a:rPr lang="en-US" altLang="en-US" sz="2400" dirty="0"/>
              <a:t>, and </a:t>
            </a:r>
            <a:r>
              <a:rPr lang="en-US" altLang="en-US" sz="2400" dirty="0">
                <a:solidFill>
                  <a:srgbClr val="CC3300"/>
                </a:solidFill>
              </a:rPr>
              <a:t>p.</a:t>
            </a:r>
            <a:endParaRPr lang="en-US" altLang="en-US" sz="2400" dirty="0"/>
          </a:p>
          <a:p>
            <a:pPr>
              <a:defRPr/>
            </a:pPr>
            <a:r>
              <a:rPr lang="en-US" altLang="en-US" sz="2400" dirty="0"/>
              <a:t>All empty trees (leaves) are colored black.</a:t>
            </a:r>
          </a:p>
          <a:p>
            <a:pPr lvl="1">
              <a:defRPr/>
            </a:pPr>
            <a:r>
              <a:rPr lang="en-US" altLang="en-US" sz="2400" dirty="0"/>
              <a:t>We use a single sentinel, </a:t>
            </a:r>
            <a:r>
              <a:rPr lang="en-US" altLang="en-US" sz="2400" dirty="0">
                <a:solidFill>
                  <a:schemeClr val="hlink"/>
                </a:solidFill>
              </a:rPr>
              <a:t>nil, </a:t>
            </a:r>
            <a:r>
              <a:rPr lang="en-US" altLang="en-US" sz="2400" dirty="0"/>
              <a:t>for all the leaves of red-black tree T, with </a:t>
            </a:r>
            <a:r>
              <a:rPr lang="en-US" altLang="en-US" sz="2400" dirty="0">
                <a:solidFill>
                  <a:schemeClr val="hlink"/>
                </a:solidFill>
              </a:rPr>
              <a:t>color[nil]</a:t>
            </a:r>
            <a:r>
              <a:rPr lang="en-US" altLang="en-US" sz="2400" dirty="0"/>
              <a:t> = black.</a:t>
            </a:r>
          </a:p>
          <a:p>
            <a:pPr lvl="1">
              <a:defRPr/>
            </a:pPr>
            <a:r>
              <a:rPr lang="en-US" altLang="en-US" sz="2400" dirty="0"/>
              <a:t>The root’s parent is also nil[T ].</a:t>
            </a:r>
          </a:p>
        </p:txBody>
      </p:sp>
      <p:sp>
        <p:nvSpPr>
          <p:cNvPr id="4" name="Date Placeholder 3"/>
          <p:cNvSpPr>
            <a:spLocks noGrp="1"/>
          </p:cNvSpPr>
          <p:nvPr>
            <p:ph type="dt" sz="half" idx="10"/>
          </p:nvPr>
        </p:nvSpPr>
        <p:spPr/>
        <p:txBody>
          <a:bodyPr/>
          <a:lstStyle/>
          <a:p>
            <a:fld id="{E7B03DEC-9535-4834-87D6-48B55E9F0FC0}"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8942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defRPr/>
            </a:pPr>
            <a:r>
              <a:rPr lang="en-US" altLang="en-US" sz="2400" b="1" dirty="0">
                <a:latin typeface="Times New Roman" panose="02020603050405020304" pitchFamily="18" charset="0"/>
                <a:cs typeface="Times New Roman" panose="02020603050405020304" pitchFamily="18" charset="0"/>
              </a:rPr>
              <a:t>    Properties</a:t>
            </a:r>
          </a:p>
          <a:p>
            <a:pPr marL="0" indent="0">
              <a:buNone/>
              <a:defRPr/>
            </a:pPr>
            <a:r>
              <a:rPr lang="en-US" altLang="en-US" sz="26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In simple words</a:t>
            </a:r>
          </a:p>
          <a:p>
            <a:pPr marL="0" indent="0">
              <a:buNone/>
              <a:defRPr/>
            </a:pPr>
            <a:endParaRPr lang="en-US" altLang="en-US" sz="2600" b="1" dirty="0">
              <a:latin typeface="Times New Roman" panose="02020603050405020304" pitchFamily="18" charset="0"/>
              <a:cs typeface="Times New Roman" panose="02020603050405020304" pitchFamily="18" charset="0"/>
            </a:endParaRPr>
          </a:p>
          <a:p>
            <a:pPr marL="609600" indent="-609600">
              <a:spcBef>
                <a:spcPct val="0"/>
              </a:spcBef>
              <a:buFont typeface="Wingdings" panose="05000000000000000000" pitchFamily="2" charset="2"/>
              <a:buAutoNum type="arabicPeriod"/>
            </a:pPr>
            <a:r>
              <a:rPr lang="en-US" altLang="en-US" sz="2200" dirty="0"/>
              <a:t>Every node is either </a:t>
            </a:r>
            <a:r>
              <a:rPr lang="en-US" altLang="en-US" sz="2200" dirty="0">
                <a:solidFill>
                  <a:srgbClr val="FF0000"/>
                </a:solidFill>
              </a:rPr>
              <a:t>red</a:t>
            </a:r>
            <a:r>
              <a:rPr lang="en-US" altLang="en-US" sz="2200" dirty="0"/>
              <a:t> or </a:t>
            </a:r>
            <a:r>
              <a:rPr lang="en-US" altLang="en-US" sz="2200" dirty="0">
                <a:solidFill>
                  <a:schemeClr val="hlink"/>
                </a:solidFill>
              </a:rPr>
              <a:t>black</a:t>
            </a:r>
            <a:r>
              <a:rPr lang="en-US" altLang="en-US" sz="2200" dirty="0"/>
              <a:t>.</a:t>
            </a:r>
          </a:p>
          <a:p>
            <a:pPr marL="609600" indent="-609600">
              <a:spcBef>
                <a:spcPct val="0"/>
              </a:spcBef>
              <a:buFont typeface="Wingdings" panose="05000000000000000000" pitchFamily="2" charset="2"/>
              <a:buAutoNum type="arabicPeriod"/>
            </a:pPr>
            <a:r>
              <a:rPr lang="en-US" altLang="en-US" sz="2200" dirty="0"/>
              <a:t>The </a:t>
            </a:r>
            <a:r>
              <a:rPr lang="en-US" altLang="en-US" sz="2200" dirty="0">
                <a:solidFill>
                  <a:schemeClr val="hlink"/>
                </a:solidFill>
              </a:rPr>
              <a:t>root is black</a:t>
            </a:r>
            <a:r>
              <a:rPr lang="en-US" altLang="en-US" sz="2200" dirty="0"/>
              <a:t>.</a:t>
            </a:r>
          </a:p>
          <a:p>
            <a:pPr marL="609600" indent="-609600">
              <a:spcBef>
                <a:spcPct val="0"/>
              </a:spcBef>
              <a:buFont typeface="Wingdings" panose="05000000000000000000" pitchFamily="2" charset="2"/>
              <a:buAutoNum type="arabicPeriod"/>
            </a:pPr>
            <a:r>
              <a:rPr lang="en-US" altLang="en-US" sz="2200" dirty="0"/>
              <a:t>Every </a:t>
            </a:r>
            <a:r>
              <a:rPr lang="en-US" altLang="en-US" sz="2200" dirty="0">
                <a:solidFill>
                  <a:schemeClr val="hlink"/>
                </a:solidFill>
              </a:rPr>
              <a:t>leaf (</a:t>
            </a:r>
            <a:r>
              <a:rPr lang="en-US" altLang="en-US" sz="2200" i="1" dirty="0">
                <a:solidFill>
                  <a:schemeClr val="hlink"/>
                </a:solidFill>
              </a:rPr>
              <a:t>nil</a:t>
            </a:r>
            <a:r>
              <a:rPr lang="en-US" altLang="en-US" sz="2200" dirty="0">
                <a:solidFill>
                  <a:schemeClr val="hlink"/>
                </a:solidFill>
              </a:rPr>
              <a:t>) is black</a:t>
            </a:r>
            <a:r>
              <a:rPr lang="en-US" altLang="en-US" sz="2200" dirty="0"/>
              <a:t>.</a:t>
            </a:r>
          </a:p>
          <a:p>
            <a:pPr marL="609600" indent="-609600">
              <a:spcBef>
                <a:spcPct val="0"/>
              </a:spcBef>
              <a:buFont typeface="Wingdings" panose="05000000000000000000" pitchFamily="2" charset="2"/>
              <a:buAutoNum type="arabicPeriod"/>
            </a:pPr>
            <a:r>
              <a:rPr lang="en-US" altLang="en-US" sz="2200" dirty="0"/>
              <a:t>If a node is </a:t>
            </a:r>
            <a:r>
              <a:rPr lang="en-US" altLang="en-US" sz="2200" dirty="0">
                <a:solidFill>
                  <a:srgbClr val="CC3300"/>
                </a:solidFill>
              </a:rPr>
              <a:t>red</a:t>
            </a:r>
            <a:r>
              <a:rPr lang="en-US" altLang="en-US" sz="2200" dirty="0"/>
              <a:t>, then both its children are </a:t>
            </a:r>
            <a:r>
              <a:rPr lang="en-US" altLang="en-US" sz="2200" dirty="0">
                <a:solidFill>
                  <a:schemeClr val="hlink"/>
                </a:solidFill>
              </a:rPr>
              <a:t>black</a:t>
            </a:r>
            <a:r>
              <a:rPr lang="en-US" altLang="en-US" sz="2200" dirty="0"/>
              <a:t>.</a:t>
            </a:r>
          </a:p>
          <a:p>
            <a:pPr marL="609600" indent="-609600">
              <a:spcBef>
                <a:spcPct val="0"/>
              </a:spcBef>
              <a:buFont typeface="Wingdings" panose="05000000000000000000" pitchFamily="2" charset="2"/>
              <a:buAutoNum type="arabicPeriod"/>
            </a:pPr>
            <a:r>
              <a:rPr lang="en-US" altLang="en-US" sz="2200" dirty="0"/>
              <a:t>For each node, all paths from the node to descendant leaves contain the same number of </a:t>
            </a:r>
            <a:r>
              <a:rPr lang="en-US" altLang="en-US" sz="2200" dirty="0">
                <a:solidFill>
                  <a:schemeClr val="hlink"/>
                </a:solidFill>
              </a:rPr>
              <a:t>black</a:t>
            </a:r>
            <a:r>
              <a:rPr lang="en-US" altLang="en-US" sz="2200" dirty="0"/>
              <a:t> nodes.</a:t>
            </a:r>
          </a:p>
          <a:p>
            <a:pPr marL="0" indent="0">
              <a:buNone/>
            </a:pPr>
            <a:endParaRPr lang="en-US" sz="2000" dirty="0"/>
          </a:p>
        </p:txBody>
      </p:sp>
      <p:sp>
        <p:nvSpPr>
          <p:cNvPr id="4" name="Date Placeholder 3"/>
          <p:cNvSpPr>
            <a:spLocks noGrp="1"/>
          </p:cNvSpPr>
          <p:nvPr>
            <p:ph type="dt" sz="half" idx="10"/>
          </p:nvPr>
        </p:nvSpPr>
        <p:spPr/>
        <p:txBody>
          <a:bodyPr/>
          <a:lstStyle/>
          <a:p>
            <a:fld id="{B43FE05D-17CE-4A0B-8283-23FEC5885304}" type="datetime1">
              <a:rPr lang="en-US" smtClean="0"/>
              <a:t>10-Nov-24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Red Black Trees</a:t>
            </a:r>
            <a:r>
              <a:rPr kumimoji="0" lang="en-US" sz="32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205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Oval 5">
            <a:extLst>
              <a:ext uri="{FF2B5EF4-FFF2-40B4-BE49-F238E27FC236}">
                <a16:creationId xmlns:a16="http://schemas.microsoft.com/office/drawing/2014/main" id="{C21629D9-1C17-4313-A23F-00FF3AB9B358}"/>
              </a:ext>
            </a:extLst>
          </p:cNvPr>
          <p:cNvSpPr>
            <a:spLocks noChangeArrowheads="1"/>
          </p:cNvSpPr>
          <p:nvPr/>
        </p:nvSpPr>
        <p:spPr bwMode="auto">
          <a:xfrm>
            <a:off x="3707965" y="1044632"/>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26</a:t>
            </a:r>
          </a:p>
        </p:txBody>
      </p:sp>
      <p:sp>
        <p:nvSpPr>
          <p:cNvPr id="12292" name="Line 6">
            <a:extLst>
              <a:ext uri="{FF2B5EF4-FFF2-40B4-BE49-F238E27FC236}">
                <a16:creationId xmlns:a16="http://schemas.microsoft.com/office/drawing/2014/main" id="{A65B5400-C64E-4D28-9F61-0D28D01DE604}"/>
              </a:ext>
            </a:extLst>
          </p:cNvPr>
          <p:cNvSpPr>
            <a:spLocks noChangeShapeType="1"/>
          </p:cNvSpPr>
          <p:nvPr/>
        </p:nvSpPr>
        <p:spPr bwMode="auto">
          <a:xfrm flipH="1">
            <a:off x="2689275" y="1479664"/>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3" name="Line 8">
            <a:extLst>
              <a:ext uri="{FF2B5EF4-FFF2-40B4-BE49-F238E27FC236}">
                <a16:creationId xmlns:a16="http://schemas.microsoft.com/office/drawing/2014/main" id="{01FB1243-B32D-4811-BD9A-03D16CF5D354}"/>
              </a:ext>
            </a:extLst>
          </p:cNvPr>
          <p:cNvSpPr>
            <a:spLocks noChangeShapeType="1"/>
          </p:cNvSpPr>
          <p:nvPr/>
        </p:nvSpPr>
        <p:spPr bwMode="auto">
          <a:xfrm>
            <a:off x="4070705" y="1506204"/>
            <a:ext cx="1066800" cy="90962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4" name="Oval 9">
            <a:extLst>
              <a:ext uri="{FF2B5EF4-FFF2-40B4-BE49-F238E27FC236}">
                <a16:creationId xmlns:a16="http://schemas.microsoft.com/office/drawing/2014/main" id="{50235F29-BC4B-46D8-8E7E-6E6FA461BB26}"/>
              </a:ext>
            </a:extLst>
          </p:cNvPr>
          <p:cNvSpPr>
            <a:spLocks noChangeArrowheads="1"/>
          </p:cNvSpPr>
          <p:nvPr/>
        </p:nvSpPr>
        <p:spPr bwMode="auto">
          <a:xfrm>
            <a:off x="2392680" y="2286963"/>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dirty="0">
                <a:solidFill>
                  <a:schemeClr val="bg1"/>
                </a:solidFill>
              </a:rPr>
              <a:t>17</a:t>
            </a:r>
          </a:p>
        </p:txBody>
      </p:sp>
      <p:sp>
        <p:nvSpPr>
          <p:cNvPr id="12295" name="Oval 10">
            <a:extLst>
              <a:ext uri="{FF2B5EF4-FFF2-40B4-BE49-F238E27FC236}">
                <a16:creationId xmlns:a16="http://schemas.microsoft.com/office/drawing/2014/main" id="{FF8052E9-0C7C-4566-9AF9-9F0967E6E388}"/>
              </a:ext>
            </a:extLst>
          </p:cNvPr>
          <p:cNvSpPr>
            <a:spLocks noChangeArrowheads="1"/>
          </p:cNvSpPr>
          <p:nvPr/>
        </p:nvSpPr>
        <p:spPr bwMode="auto">
          <a:xfrm>
            <a:off x="5029200" y="24384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12296" name="Line 11">
            <a:extLst>
              <a:ext uri="{FF2B5EF4-FFF2-40B4-BE49-F238E27FC236}">
                <a16:creationId xmlns:a16="http://schemas.microsoft.com/office/drawing/2014/main" id="{DC2CC00D-A1BA-41E3-A25E-8FC9F153C668}"/>
              </a:ext>
            </a:extLst>
          </p:cNvPr>
          <p:cNvSpPr>
            <a:spLocks noChangeShapeType="1"/>
          </p:cNvSpPr>
          <p:nvPr/>
        </p:nvSpPr>
        <p:spPr bwMode="auto">
          <a:xfrm flipH="1">
            <a:off x="4419600" y="28194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7" name="Line 12">
            <a:extLst>
              <a:ext uri="{FF2B5EF4-FFF2-40B4-BE49-F238E27FC236}">
                <a16:creationId xmlns:a16="http://schemas.microsoft.com/office/drawing/2014/main" id="{2D603021-C482-4D8E-9C9A-C0635ACEED09}"/>
              </a:ext>
            </a:extLst>
          </p:cNvPr>
          <p:cNvSpPr>
            <a:spLocks noChangeShapeType="1"/>
          </p:cNvSpPr>
          <p:nvPr/>
        </p:nvSpPr>
        <p:spPr bwMode="auto">
          <a:xfrm>
            <a:off x="5410200" y="2819400"/>
            <a:ext cx="609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8" name="Oval 13">
            <a:extLst>
              <a:ext uri="{FF2B5EF4-FFF2-40B4-BE49-F238E27FC236}">
                <a16:creationId xmlns:a16="http://schemas.microsoft.com/office/drawing/2014/main" id="{EAB6385C-8C6A-4D86-A395-B9560C2F31A5}"/>
              </a:ext>
            </a:extLst>
          </p:cNvPr>
          <p:cNvSpPr>
            <a:spLocks noChangeArrowheads="1"/>
          </p:cNvSpPr>
          <p:nvPr/>
        </p:nvSpPr>
        <p:spPr bwMode="auto">
          <a:xfrm>
            <a:off x="4114800" y="3657600"/>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30</a:t>
            </a:r>
          </a:p>
        </p:txBody>
      </p:sp>
      <p:sp>
        <p:nvSpPr>
          <p:cNvPr id="12299" name="Oval 14">
            <a:extLst>
              <a:ext uri="{FF2B5EF4-FFF2-40B4-BE49-F238E27FC236}">
                <a16:creationId xmlns:a16="http://schemas.microsoft.com/office/drawing/2014/main" id="{C521D5E7-D85B-4C66-AD2E-9A4A5D60BE0D}"/>
              </a:ext>
            </a:extLst>
          </p:cNvPr>
          <p:cNvSpPr>
            <a:spLocks noChangeArrowheads="1"/>
          </p:cNvSpPr>
          <p:nvPr/>
        </p:nvSpPr>
        <p:spPr bwMode="auto">
          <a:xfrm>
            <a:off x="5867400" y="3733800"/>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47</a:t>
            </a:r>
          </a:p>
        </p:txBody>
      </p:sp>
      <p:sp>
        <p:nvSpPr>
          <p:cNvPr id="12300" name="Line 16">
            <a:extLst>
              <a:ext uri="{FF2B5EF4-FFF2-40B4-BE49-F238E27FC236}">
                <a16:creationId xmlns:a16="http://schemas.microsoft.com/office/drawing/2014/main" id="{16237531-EFAD-4DF7-A4FA-27F96087E46B}"/>
              </a:ext>
            </a:extLst>
          </p:cNvPr>
          <p:cNvSpPr>
            <a:spLocks noChangeShapeType="1"/>
          </p:cNvSpPr>
          <p:nvPr/>
        </p:nvSpPr>
        <p:spPr bwMode="auto">
          <a:xfrm>
            <a:off x="6248400" y="41148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1" name="Line 17">
            <a:extLst>
              <a:ext uri="{FF2B5EF4-FFF2-40B4-BE49-F238E27FC236}">
                <a16:creationId xmlns:a16="http://schemas.microsoft.com/office/drawing/2014/main" id="{2D8FC5B9-D3A0-49A8-9EB1-63482166B621}"/>
              </a:ext>
            </a:extLst>
          </p:cNvPr>
          <p:cNvSpPr>
            <a:spLocks noChangeShapeType="1"/>
          </p:cNvSpPr>
          <p:nvPr/>
        </p:nvSpPr>
        <p:spPr bwMode="auto">
          <a:xfrm>
            <a:off x="4495800" y="4038600"/>
            <a:ext cx="533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2" name="Oval 18">
            <a:extLst>
              <a:ext uri="{FF2B5EF4-FFF2-40B4-BE49-F238E27FC236}">
                <a16:creationId xmlns:a16="http://schemas.microsoft.com/office/drawing/2014/main" id="{F91396DB-527F-44D6-B55D-EC4694D0D160}"/>
              </a:ext>
            </a:extLst>
          </p:cNvPr>
          <p:cNvSpPr>
            <a:spLocks noChangeArrowheads="1"/>
          </p:cNvSpPr>
          <p:nvPr/>
        </p:nvSpPr>
        <p:spPr bwMode="auto">
          <a:xfrm>
            <a:off x="4953000"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38</a:t>
            </a:r>
          </a:p>
        </p:txBody>
      </p:sp>
      <p:sp>
        <p:nvSpPr>
          <p:cNvPr id="12303" name="Oval 19">
            <a:extLst>
              <a:ext uri="{FF2B5EF4-FFF2-40B4-BE49-F238E27FC236}">
                <a16:creationId xmlns:a16="http://schemas.microsoft.com/office/drawing/2014/main" id="{DE98E7DA-62A3-4DC8-A832-9913AB43B543}"/>
              </a:ext>
            </a:extLst>
          </p:cNvPr>
          <p:cNvSpPr>
            <a:spLocks noChangeArrowheads="1"/>
          </p:cNvSpPr>
          <p:nvPr/>
        </p:nvSpPr>
        <p:spPr bwMode="auto">
          <a:xfrm>
            <a:off x="6553200"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50</a:t>
            </a:r>
          </a:p>
        </p:txBody>
      </p:sp>
      <p:sp>
        <p:nvSpPr>
          <p:cNvPr id="12304" name="Text Box 33">
            <a:extLst>
              <a:ext uri="{FF2B5EF4-FFF2-40B4-BE49-F238E27FC236}">
                <a16:creationId xmlns:a16="http://schemas.microsoft.com/office/drawing/2014/main" id="{9FDC258D-1A1E-47FF-A70D-E637CD4F8C21}"/>
              </a:ext>
            </a:extLst>
          </p:cNvPr>
          <p:cNvSpPr txBox="1">
            <a:spLocks noChangeArrowheads="1"/>
          </p:cNvSpPr>
          <p:nvPr/>
        </p:nvSpPr>
        <p:spPr bwMode="auto">
          <a:xfrm>
            <a:off x="5015132" y="238130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a:solidFill>
                  <a:schemeClr val="tx1"/>
                </a:solidFill>
              </a:rPr>
              <a:t>41</a:t>
            </a:r>
          </a:p>
        </p:txBody>
      </p:sp>
      <p:grpSp>
        <p:nvGrpSpPr>
          <p:cNvPr id="479272" name="Group 40">
            <a:extLst>
              <a:ext uri="{FF2B5EF4-FFF2-40B4-BE49-F238E27FC236}">
                <a16:creationId xmlns:a16="http://schemas.microsoft.com/office/drawing/2014/main" id="{C64042CA-5E7F-4898-9046-65D6419851F8}"/>
              </a:ext>
            </a:extLst>
          </p:cNvPr>
          <p:cNvGrpSpPr>
            <a:grpSpLocks/>
          </p:cNvGrpSpPr>
          <p:nvPr/>
        </p:nvGrpSpPr>
        <p:grpSpPr bwMode="auto">
          <a:xfrm>
            <a:off x="2620853" y="2369223"/>
            <a:ext cx="4320180" cy="3646737"/>
            <a:chOff x="1732" y="1741"/>
            <a:chExt cx="2642" cy="2253"/>
          </a:xfrm>
        </p:grpSpPr>
        <p:sp>
          <p:nvSpPr>
            <p:cNvPr id="12307" name="Oval 20">
              <a:extLst>
                <a:ext uri="{FF2B5EF4-FFF2-40B4-BE49-F238E27FC236}">
                  <a16:creationId xmlns:a16="http://schemas.microsoft.com/office/drawing/2014/main" id="{A62413E4-3E5E-408B-B658-0A08EDEC09D1}"/>
                </a:ext>
              </a:extLst>
            </p:cNvPr>
            <p:cNvSpPr>
              <a:spLocks noChangeArrowheads="1"/>
            </p:cNvSpPr>
            <p:nvPr/>
          </p:nvSpPr>
          <p:spPr bwMode="auto">
            <a:xfrm>
              <a:off x="2304" y="3600"/>
              <a:ext cx="288" cy="288"/>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solidFill>
                  <a:schemeClr val="tx1"/>
                </a:solidFill>
              </a:endParaRPr>
            </a:p>
          </p:txBody>
        </p:sp>
        <p:cxnSp>
          <p:nvCxnSpPr>
            <p:cNvPr id="12308" name="AutoShape 21">
              <a:extLst>
                <a:ext uri="{FF2B5EF4-FFF2-40B4-BE49-F238E27FC236}">
                  <a16:creationId xmlns:a16="http://schemas.microsoft.com/office/drawing/2014/main" id="{3FA38595-6F70-4A7F-9F1A-8C23E8ACD9AC}"/>
                </a:ext>
              </a:extLst>
            </p:cNvPr>
            <p:cNvCxnSpPr>
              <a:cxnSpLocks noChangeShapeType="1"/>
              <a:stCxn id="12302" idx="2"/>
              <a:endCxn id="12307" idx="7"/>
            </p:cNvCxnSpPr>
            <p:nvPr/>
          </p:nvCxnSpPr>
          <p:spPr bwMode="auto">
            <a:xfrm rot="10800000" flipV="1">
              <a:off x="2550" y="3290"/>
              <a:ext cx="608" cy="352"/>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9" name="AutoShape 22">
              <a:extLst>
                <a:ext uri="{FF2B5EF4-FFF2-40B4-BE49-F238E27FC236}">
                  <a16:creationId xmlns:a16="http://schemas.microsoft.com/office/drawing/2014/main" id="{577CA173-A690-459B-89BE-14FF54254B28}"/>
                </a:ext>
              </a:extLst>
            </p:cNvPr>
            <p:cNvCxnSpPr>
              <a:cxnSpLocks noChangeShapeType="1"/>
              <a:stCxn id="12302" idx="4"/>
              <a:endCxn id="12307" idx="6"/>
            </p:cNvCxnSpPr>
            <p:nvPr/>
          </p:nvCxnSpPr>
          <p:spPr bwMode="auto">
            <a:xfrm rot="5400000">
              <a:off x="2789" y="3235"/>
              <a:ext cx="313" cy="706"/>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0" name="AutoShape 23">
              <a:extLst>
                <a:ext uri="{FF2B5EF4-FFF2-40B4-BE49-F238E27FC236}">
                  <a16:creationId xmlns:a16="http://schemas.microsoft.com/office/drawing/2014/main" id="{D387B80B-A250-4877-8821-D16458D39C99}"/>
                </a:ext>
              </a:extLst>
            </p:cNvPr>
            <p:cNvCxnSpPr>
              <a:cxnSpLocks noChangeShapeType="1"/>
              <a:stCxn id="12299" idx="3"/>
              <a:endCxn id="12307" idx="5"/>
            </p:cNvCxnSpPr>
            <p:nvPr/>
          </p:nvCxnSpPr>
          <p:spPr bwMode="auto">
            <a:xfrm rot="5400000">
              <a:off x="2520" y="2628"/>
              <a:ext cx="1248" cy="1188"/>
            </a:xfrm>
            <a:prstGeom prst="curvedConnector3">
              <a:avLst>
                <a:gd name="adj1" fmla="val 101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AutoShape 24">
              <a:extLst>
                <a:ext uri="{FF2B5EF4-FFF2-40B4-BE49-F238E27FC236}">
                  <a16:creationId xmlns:a16="http://schemas.microsoft.com/office/drawing/2014/main" id="{684BC085-0ED2-495E-9A7E-1A881F1D9E1E}"/>
                </a:ext>
              </a:extLst>
            </p:cNvPr>
            <p:cNvCxnSpPr>
              <a:cxnSpLocks noChangeShapeType="1"/>
              <a:stCxn id="12298" idx="3"/>
              <a:endCxn id="12307" idx="0"/>
            </p:cNvCxnSpPr>
            <p:nvPr/>
          </p:nvCxnSpPr>
          <p:spPr bwMode="auto">
            <a:xfrm rot="5400000">
              <a:off x="2156" y="3070"/>
              <a:ext cx="822" cy="239"/>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2" name="AutoShape 25">
              <a:extLst>
                <a:ext uri="{FF2B5EF4-FFF2-40B4-BE49-F238E27FC236}">
                  <a16:creationId xmlns:a16="http://schemas.microsoft.com/office/drawing/2014/main" id="{82DE030C-29F9-447A-AE29-08A7F336EB75}"/>
                </a:ext>
              </a:extLst>
            </p:cNvPr>
            <p:cNvCxnSpPr>
              <a:cxnSpLocks noChangeShapeType="1"/>
              <a:stCxn id="12294" idx="5"/>
              <a:endCxn id="12307" idx="1"/>
            </p:cNvCxnSpPr>
            <p:nvPr/>
          </p:nvCxnSpPr>
          <p:spPr bwMode="auto">
            <a:xfrm rot="16200000" flipH="1">
              <a:off x="1117" y="2413"/>
              <a:ext cx="1902" cy="557"/>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3" name="AutoShape 26">
              <a:extLst>
                <a:ext uri="{FF2B5EF4-FFF2-40B4-BE49-F238E27FC236}">
                  <a16:creationId xmlns:a16="http://schemas.microsoft.com/office/drawing/2014/main" id="{53FA0914-8E1C-4F76-968A-D9376F997792}"/>
                </a:ext>
              </a:extLst>
            </p:cNvPr>
            <p:cNvCxnSpPr>
              <a:cxnSpLocks noChangeShapeType="1"/>
              <a:stCxn id="12294" idx="4"/>
              <a:endCxn id="12307" idx="2"/>
            </p:cNvCxnSpPr>
            <p:nvPr/>
          </p:nvCxnSpPr>
          <p:spPr bwMode="auto">
            <a:xfrm rot="16200000" flipH="1">
              <a:off x="1132" y="2572"/>
              <a:ext cx="1771" cy="572"/>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4" name="AutoShape 27">
              <a:extLst>
                <a:ext uri="{FF2B5EF4-FFF2-40B4-BE49-F238E27FC236}">
                  <a16:creationId xmlns:a16="http://schemas.microsoft.com/office/drawing/2014/main" id="{957E993E-4AE5-4400-9967-22A683502758}"/>
                </a:ext>
              </a:extLst>
            </p:cNvPr>
            <p:cNvCxnSpPr>
              <a:cxnSpLocks noChangeShapeType="1"/>
              <a:stCxn id="12303" idx="3"/>
              <a:endCxn id="12307" idx="4"/>
            </p:cNvCxnSpPr>
            <p:nvPr/>
          </p:nvCxnSpPr>
          <p:spPr bwMode="auto">
            <a:xfrm rot="5400000">
              <a:off x="2952" y="2670"/>
              <a:ext cx="714" cy="1722"/>
            </a:xfrm>
            <a:prstGeom prst="curvedConnector3">
              <a:avLst>
                <a:gd name="adj1" fmla="val 104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5" name="AutoShape 28">
              <a:extLst>
                <a:ext uri="{FF2B5EF4-FFF2-40B4-BE49-F238E27FC236}">
                  <a16:creationId xmlns:a16="http://schemas.microsoft.com/office/drawing/2014/main" id="{B78B6C15-B97E-4479-BA63-AAFD34F047A5}"/>
                </a:ext>
              </a:extLst>
            </p:cNvPr>
            <p:cNvCxnSpPr>
              <a:cxnSpLocks noChangeShapeType="1"/>
              <a:stCxn id="12303" idx="5"/>
              <a:endCxn id="12307" idx="4"/>
            </p:cNvCxnSpPr>
            <p:nvPr/>
          </p:nvCxnSpPr>
          <p:spPr bwMode="auto">
            <a:xfrm rot="5400000">
              <a:off x="3054" y="2568"/>
              <a:ext cx="714" cy="1926"/>
            </a:xfrm>
            <a:prstGeom prst="curvedConnector3">
              <a:avLst>
                <a:gd name="adj1" fmla="val 120167"/>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6" name="Text Box 39">
              <a:extLst>
                <a:ext uri="{FF2B5EF4-FFF2-40B4-BE49-F238E27FC236}">
                  <a16:creationId xmlns:a16="http://schemas.microsoft.com/office/drawing/2014/main" id="{C815FAEF-1BE9-4AAA-A239-DF002C605512}"/>
                </a:ext>
              </a:extLst>
            </p:cNvPr>
            <p:cNvSpPr txBox="1">
              <a:spLocks noChangeArrowheads="1"/>
            </p:cNvSpPr>
            <p:nvPr/>
          </p:nvSpPr>
          <p:spPr bwMode="auto">
            <a:xfrm>
              <a:off x="1920" y="374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nil</a:t>
              </a:r>
              <a:r>
                <a:rPr lang="en-US" altLang="en-US" sz="2000" u="none">
                  <a:solidFill>
                    <a:schemeClr val="tx1"/>
                  </a:solidFill>
                </a:rPr>
                <a:t>[</a:t>
              </a:r>
              <a:r>
                <a:rPr lang="en-US" altLang="en-US" sz="2000" i="1" u="none">
                  <a:solidFill>
                    <a:schemeClr val="tx1"/>
                  </a:solidFill>
                </a:rPr>
                <a:t>T</a:t>
              </a:r>
              <a:r>
                <a:rPr lang="en-US" altLang="en-US" sz="2000" u="none">
                  <a:solidFill>
                    <a:schemeClr val="tx1"/>
                  </a:solidFill>
                </a:rPr>
                <a:t>]</a:t>
              </a:r>
              <a:endParaRPr lang="en-US" altLang="en-US" sz="2000" i="1" u="none">
                <a:solidFill>
                  <a:schemeClr val="tx1"/>
                </a:solidFill>
              </a:endParaRPr>
            </a:p>
          </p:txBody>
        </p:sp>
      </p:grpSp>
      <p:sp>
        <p:nvSpPr>
          <p:cNvPr id="12306" name="Text Box 41">
            <a:extLst>
              <a:ext uri="{FF2B5EF4-FFF2-40B4-BE49-F238E27FC236}">
                <a16:creationId xmlns:a16="http://schemas.microsoft.com/office/drawing/2014/main" id="{EA5E3763-764F-4340-A7C5-9B240DC5D43C}"/>
              </a:ext>
            </a:extLst>
          </p:cNvPr>
          <p:cNvSpPr txBox="1">
            <a:spLocks noChangeArrowheads="1"/>
          </p:cNvSpPr>
          <p:nvPr/>
        </p:nvSpPr>
        <p:spPr bwMode="auto">
          <a:xfrm>
            <a:off x="5638800" y="1371600"/>
            <a:ext cx="32004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200" i="1" u="none" dirty="0">
                <a:solidFill>
                  <a:schemeClr val="tx1"/>
                </a:solidFill>
                <a:latin typeface="+mj-lt"/>
              </a:rPr>
              <a:t>Remember</a:t>
            </a:r>
            <a:r>
              <a:rPr lang="en-US" altLang="en-US" sz="2200" u="none" dirty="0">
                <a:solidFill>
                  <a:schemeClr val="tx1"/>
                </a:solidFill>
                <a:latin typeface="+mj-lt"/>
              </a:rPr>
              <a:t>: every internal node has two children, even though nil leaves are not usually shown</a:t>
            </a:r>
            <a:r>
              <a:rPr lang="en-US" altLang="en-US" sz="1800" u="none" dirty="0">
                <a:solidFill>
                  <a:schemeClr val="tx1"/>
                </a:solidFill>
              </a:rPr>
              <a:t>.</a:t>
            </a:r>
          </a:p>
        </p:txBody>
      </p:sp>
      <p:sp>
        <p:nvSpPr>
          <p:cNvPr id="31" name="Title 1">
            <a:extLst>
              <a:ext uri="{FF2B5EF4-FFF2-40B4-BE49-F238E27FC236}">
                <a16:creationId xmlns:a16="http://schemas.microsoft.com/office/drawing/2014/main" id="{3D087918-4410-4F49-B139-8493CA3FB68C}"/>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32" name="Picture 2" descr="E:\NIET\Project\xLogo11.png.pagespeed.ic.pydHLuCQEZ.png">
            <a:extLst>
              <a:ext uri="{FF2B5EF4-FFF2-40B4-BE49-F238E27FC236}">
                <a16:creationId xmlns:a16="http://schemas.microsoft.com/office/drawing/2014/main" id="{A44FEEDB-A435-48CD-B542-B648A83F0CBE}"/>
              </a:ext>
            </a:extLst>
          </p:cNvPr>
          <p:cNvPicPr>
            <a:picLocks noChangeAspect="1" noChangeArrowheads="1"/>
          </p:cNvPicPr>
          <p:nvPr/>
        </p:nvPicPr>
        <p:blipFill>
          <a:blip r:embed="rId2"/>
          <a:srcRect/>
          <a:stretch>
            <a:fillRect/>
          </a:stretch>
        </p:blipFill>
        <p:spPr bwMode="auto">
          <a:xfrm>
            <a:off x="0" y="0"/>
            <a:ext cx="1429564" cy="914399"/>
          </a:xfrm>
          <a:prstGeom prst="rect">
            <a:avLst/>
          </a:prstGeom>
          <a:noFill/>
        </p:spPr>
      </p:pic>
      <p:sp>
        <p:nvSpPr>
          <p:cNvPr id="4" name="TextBox 3">
            <a:extLst>
              <a:ext uri="{FF2B5EF4-FFF2-40B4-BE49-F238E27FC236}">
                <a16:creationId xmlns:a16="http://schemas.microsoft.com/office/drawing/2014/main" id="{31CEBD44-DC7E-41B1-A77B-C2379081E6C5}"/>
              </a:ext>
            </a:extLst>
          </p:cNvPr>
          <p:cNvSpPr txBox="1"/>
          <p:nvPr/>
        </p:nvSpPr>
        <p:spPr>
          <a:xfrm>
            <a:off x="194701" y="1192163"/>
            <a:ext cx="2101850" cy="430887"/>
          </a:xfrm>
          <a:prstGeom prst="rect">
            <a:avLst/>
          </a:prstGeom>
          <a:noFill/>
        </p:spPr>
        <p:txBody>
          <a:bodyPr wrap="square" rtlCol="0">
            <a:spAutoFit/>
          </a:bodyPr>
          <a:lstStyle/>
          <a:p>
            <a:pPr algn="ctr"/>
            <a:r>
              <a:rPr lang="en-IN" sz="2200" dirty="0"/>
              <a:t>Example</a:t>
            </a:r>
          </a:p>
        </p:txBody>
      </p:sp>
      <p:sp>
        <p:nvSpPr>
          <p:cNvPr id="2" name="Date Placeholder 1">
            <a:extLst>
              <a:ext uri="{FF2B5EF4-FFF2-40B4-BE49-F238E27FC236}">
                <a16:creationId xmlns:a16="http://schemas.microsoft.com/office/drawing/2014/main" id="{AE683976-1B5A-4990-85D1-87FEB01FA080}"/>
              </a:ext>
            </a:extLst>
          </p:cNvPr>
          <p:cNvSpPr>
            <a:spLocks noGrp="1"/>
          </p:cNvSpPr>
          <p:nvPr>
            <p:ph type="dt" sz="half" idx="10"/>
          </p:nvPr>
        </p:nvSpPr>
        <p:spPr/>
        <p:txBody>
          <a:bodyPr/>
          <a:lstStyle/>
          <a:p>
            <a:fld id="{63F963FE-8975-4266-85DD-9D77D0B083B1}" type="datetime1">
              <a:rPr lang="en-US" smtClean="0"/>
              <a:t>10-Nov-24</a:t>
            </a:fld>
            <a:endParaRPr lang="en-US"/>
          </a:p>
        </p:txBody>
      </p:sp>
      <p:sp>
        <p:nvSpPr>
          <p:cNvPr id="3" name="Footer Placeholder 2">
            <a:extLst>
              <a:ext uri="{FF2B5EF4-FFF2-40B4-BE49-F238E27FC236}">
                <a16:creationId xmlns:a16="http://schemas.microsoft.com/office/drawing/2014/main" id="{F293920A-D3A2-4017-B437-090BFEDE853C}"/>
              </a:ext>
            </a:extLst>
          </p:cNvPr>
          <p:cNvSpPr>
            <a:spLocks noGrp="1"/>
          </p:cNvSpPr>
          <p:nvPr>
            <p:ph type="ftr" sz="quarter" idx="11"/>
          </p:nvPr>
        </p:nvSpPr>
        <p:spPr>
          <a:xfrm>
            <a:off x="3124200" y="6356350"/>
            <a:ext cx="4191000" cy="365125"/>
          </a:xfrm>
        </p:spPr>
        <p:txBody>
          <a:bodyPr/>
          <a:lstStyle/>
          <a:p>
            <a:r>
              <a:rPr lang="it-IT"/>
              <a:t>Manali Gupta               DAA                Unit II</a:t>
            </a:r>
            <a:endParaRPr lang="en-US" dirty="0"/>
          </a:p>
        </p:txBody>
      </p:sp>
      <p:sp>
        <p:nvSpPr>
          <p:cNvPr id="5" name="Slide Number Placeholder 4">
            <a:extLst>
              <a:ext uri="{FF2B5EF4-FFF2-40B4-BE49-F238E27FC236}">
                <a16:creationId xmlns:a16="http://schemas.microsoft.com/office/drawing/2014/main" id="{7539931C-FE74-4FA9-82C2-07C68AAAB7B2}"/>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9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306">
                                            <p:txEl>
                                              <p:pRg st="0" end="0"/>
                                            </p:txEl>
                                          </p:spTgt>
                                        </p:tgtEl>
                                        <p:attrNameLst>
                                          <p:attrName>style.visibility</p:attrName>
                                        </p:attrNameLst>
                                      </p:cBhvr>
                                      <p:to>
                                        <p:strVal val="visible"/>
                                      </p:to>
                                    </p:set>
                                    <p:animEffect transition="in" filter="circle(in)">
                                      <p:cBhvr>
                                        <p:cTn id="11" dur="2000"/>
                                        <p:tgtEl>
                                          <p:spTgt spid="1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id="{0974896E-5D82-4147-9708-13E7A6EBB1EB}"/>
              </a:ext>
            </a:extLst>
          </p:cNvPr>
          <p:cNvSpPr>
            <a:spLocks noGrp="1" noChangeArrowheads="1"/>
          </p:cNvSpPr>
          <p:nvPr>
            <p:ph type="title"/>
          </p:nvPr>
        </p:nvSpPr>
        <p:spPr>
          <a:xfrm>
            <a:off x="152400" y="854079"/>
            <a:ext cx="8229600" cy="838200"/>
          </a:xfrm>
        </p:spPr>
        <p:txBody>
          <a:bodyPr>
            <a:normAutofit/>
          </a:bodyPr>
          <a:lstStyle/>
          <a:p>
            <a:r>
              <a:rPr lang="en-US" altLang="en-US" sz="2400" b="1" dirty="0"/>
              <a:t>Height of a Red-black Tree</a:t>
            </a:r>
          </a:p>
        </p:txBody>
      </p:sp>
      <p:sp>
        <p:nvSpPr>
          <p:cNvPr id="480259" name="Rectangle 1027">
            <a:extLst>
              <a:ext uri="{FF2B5EF4-FFF2-40B4-BE49-F238E27FC236}">
                <a16:creationId xmlns:a16="http://schemas.microsoft.com/office/drawing/2014/main" id="{00C89382-0295-4003-9B67-607D6642C226}"/>
              </a:ext>
            </a:extLst>
          </p:cNvPr>
          <p:cNvSpPr>
            <a:spLocks noGrp="1" noChangeArrowheads="1"/>
          </p:cNvSpPr>
          <p:nvPr>
            <p:ph type="body" idx="1"/>
          </p:nvPr>
        </p:nvSpPr>
        <p:spPr>
          <a:xfrm>
            <a:off x="152400" y="1524000"/>
            <a:ext cx="8839200" cy="4724400"/>
          </a:xfrm>
        </p:spPr>
        <p:txBody>
          <a:bodyPr/>
          <a:lstStyle/>
          <a:p>
            <a:pPr>
              <a:defRPr/>
            </a:pPr>
            <a:r>
              <a:rPr lang="en-US" altLang="en-US" sz="2200" dirty="0">
                <a:solidFill>
                  <a:schemeClr val="accent2"/>
                </a:solidFill>
              </a:rPr>
              <a:t>Height of a node:</a:t>
            </a:r>
          </a:p>
          <a:p>
            <a:pPr lvl="1">
              <a:defRPr/>
            </a:pPr>
            <a:r>
              <a:rPr lang="en-US" altLang="en-US" sz="2200" i="1" dirty="0"/>
              <a:t>h</a:t>
            </a:r>
            <a:r>
              <a:rPr lang="en-US" altLang="en-US" sz="2200" dirty="0"/>
              <a:t>(</a:t>
            </a:r>
            <a:r>
              <a:rPr lang="en-US" altLang="en-US" sz="2200" i="1" dirty="0"/>
              <a:t>x</a:t>
            </a:r>
            <a:r>
              <a:rPr lang="en-US" altLang="en-US" sz="2200" dirty="0"/>
              <a:t>) = number of edges in a longest path to a leaf.</a:t>
            </a:r>
          </a:p>
          <a:p>
            <a:pPr>
              <a:defRPr/>
            </a:pPr>
            <a:r>
              <a:rPr lang="en-US" altLang="en-US" sz="2200" dirty="0">
                <a:solidFill>
                  <a:srgbClr val="CC3300"/>
                </a:solidFill>
              </a:rPr>
              <a:t>Black-height of a node </a:t>
            </a:r>
            <a:r>
              <a:rPr lang="en-US" altLang="en-US" sz="2200" i="1" dirty="0">
                <a:solidFill>
                  <a:srgbClr val="CC3300"/>
                </a:solidFill>
              </a:rPr>
              <a:t>x</a:t>
            </a:r>
            <a:r>
              <a:rPr lang="en-US" altLang="en-US" sz="2200" dirty="0">
                <a:solidFill>
                  <a:srgbClr val="CC3300"/>
                </a:solidFill>
              </a:rPr>
              <a:t>, </a:t>
            </a:r>
            <a:r>
              <a:rPr lang="en-US" altLang="en-US" sz="2200" i="1" dirty="0" err="1">
                <a:solidFill>
                  <a:srgbClr val="CC3300"/>
                </a:solidFill>
              </a:rPr>
              <a:t>bh</a:t>
            </a:r>
            <a:r>
              <a:rPr lang="en-US" altLang="en-US" sz="2200" dirty="0">
                <a:solidFill>
                  <a:srgbClr val="CC3300"/>
                </a:solidFill>
              </a:rPr>
              <a:t>(</a:t>
            </a:r>
            <a:r>
              <a:rPr lang="en-US" altLang="en-US" sz="2200" i="1" dirty="0">
                <a:solidFill>
                  <a:srgbClr val="CC3300"/>
                </a:solidFill>
              </a:rPr>
              <a:t>x</a:t>
            </a:r>
            <a:r>
              <a:rPr lang="en-US" altLang="en-US" sz="2200" dirty="0">
                <a:solidFill>
                  <a:srgbClr val="CC3300"/>
                </a:solidFill>
              </a:rPr>
              <a:t>):</a:t>
            </a:r>
          </a:p>
          <a:p>
            <a:pPr lvl="1">
              <a:defRPr/>
            </a:pPr>
            <a:r>
              <a:rPr lang="en-US" altLang="en-US" sz="2200" i="1" dirty="0" err="1"/>
              <a:t>bh</a:t>
            </a:r>
            <a:r>
              <a:rPr lang="en-US" altLang="en-US" sz="2200" dirty="0">
                <a:latin typeface="RMTMI" charset="-95"/>
              </a:rPr>
              <a:t>(</a:t>
            </a:r>
            <a:r>
              <a:rPr lang="en-US" altLang="en-US" sz="2200" i="1" dirty="0"/>
              <a:t>x</a:t>
            </a:r>
            <a:r>
              <a:rPr lang="en-US" altLang="en-US" sz="2200" dirty="0">
                <a:latin typeface="RMTMI" charset="-95"/>
              </a:rPr>
              <a:t>)</a:t>
            </a:r>
            <a:r>
              <a:rPr lang="en-US" altLang="en-US" sz="2200" i="1" dirty="0">
                <a:latin typeface="RMTMI" charset="-95"/>
              </a:rPr>
              <a:t> </a:t>
            </a:r>
            <a:r>
              <a:rPr lang="en-US" altLang="en-US" sz="2200" dirty="0"/>
              <a:t>= number of black nodes (including </a:t>
            </a:r>
            <a:r>
              <a:rPr lang="en-US" altLang="en-US" sz="2200" i="1" dirty="0"/>
              <a:t>nil</a:t>
            </a:r>
            <a:r>
              <a:rPr lang="en-US" altLang="en-US" sz="2200" dirty="0"/>
              <a:t>[</a:t>
            </a:r>
            <a:r>
              <a:rPr lang="en-US" altLang="en-US" sz="2200" i="1" dirty="0"/>
              <a:t>T </a:t>
            </a:r>
            <a:r>
              <a:rPr lang="en-US" altLang="en-US" sz="2200" dirty="0"/>
              <a:t>]) </a:t>
            </a:r>
            <a:br>
              <a:rPr lang="en-US" altLang="en-US" sz="2200" dirty="0"/>
            </a:br>
            <a:r>
              <a:rPr lang="en-US" altLang="en-US" sz="2200" dirty="0"/>
              <a:t>on the path from </a:t>
            </a:r>
            <a:r>
              <a:rPr lang="en-US" altLang="en-US" sz="2200" i="1" dirty="0"/>
              <a:t>x </a:t>
            </a:r>
            <a:r>
              <a:rPr lang="en-US" altLang="en-US" sz="2200" dirty="0"/>
              <a:t>to leaf, not counting </a:t>
            </a:r>
            <a:r>
              <a:rPr lang="en-US" altLang="en-US" sz="2200" i="1" dirty="0"/>
              <a:t>x</a:t>
            </a:r>
            <a:r>
              <a:rPr lang="en-US" altLang="en-US" sz="2200" dirty="0"/>
              <a:t>.</a:t>
            </a:r>
          </a:p>
          <a:p>
            <a:pPr>
              <a:defRPr/>
            </a:pPr>
            <a:r>
              <a:rPr lang="en-US" altLang="en-US" sz="2200" dirty="0">
                <a:solidFill>
                  <a:schemeClr val="accent2"/>
                </a:solidFill>
              </a:rPr>
              <a:t>Black-height of a red-black tree is the black-height of its root.</a:t>
            </a:r>
          </a:p>
          <a:p>
            <a:pPr marL="457200" lvl="1" indent="0">
              <a:buFontTx/>
              <a:buNone/>
              <a:defRPr/>
            </a:pPr>
            <a:endParaRPr lang="en-US" altLang="en-US" sz="2200" dirty="0">
              <a:solidFill>
                <a:schemeClr val="accent2"/>
              </a:solidFill>
            </a:endParaRPr>
          </a:p>
          <a:p>
            <a:pPr marL="457200" lvl="1" indent="0">
              <a:buNone/>
              <a:defRPr/>
            </a:pPr>
            <a:endParaRPr lang="en-US" altLang="en-US" dirty="0"/>
          </a:p>
        </p:txBody>
      </p:sp>
      <p:sp>
        <p:nvSpPr>
          <p:cNvPr id="4" name="Title 1">
            <a:extLst>
              <a:ext uri="{FF2B5EF4-FFF2-40B4-BE49-F238E27FC236}">
                <a16:creationId xmlns:a16="http://schemas.microsoft.com/office/drawing/2014/main" id="{09C2B39B-D9D1-408E-8C06-14C08BEE6A95}"/>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id="{47626CE1-8EEE-4F54-88A4-F82C7B39B74D}"/>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id="{B3235E72-82B7-49F4-9B24-EDBF9CB4C611}"/>
              </a:ext>
            </a:extLst>
          </p:cNvPr>
          <p:cNvSpPr>
            <a:spLocks noGrp="1"/>
          </p:cNvSpPr>
          <p:nvPr>
            <p:ph type="dt" sz="half" idx="10"/>
          </p:nvPr>
        </p:nvSpPr>
        <p:spPr/>
        <p:txBody>
          <a:bodyPr/>
          <a:lstStyle/>
          <a:p>
            <a:fld id="{FAC069FA-7C77-440F-AADA-54C1392A5708}" type="datetime1">
              <a:rPr lang="en-US" smtClean="0"/>
              <a:t>10-Nov-24</a:t>
            </a:fld>
            <a:endParaRPr lang="en-US"/>
          </a:p>
        </p:txBody>
      </p:sp>
      <p:sp>
        <p:nvSpPr>
          <p:cNvPr id="3" name="Footer Placeholder 2">
            <a:extLst>
              <a:ext uri="{FF2B5EF4-FFF2-40B4-BE49-F238E27FC236}">
                <a16:creationId xmlns:a16="http://schemas.microsoft.com/office/drawing/2014/main" id="{4988ABED-5B31-49E3-92B6-4D003EA883E5}"/>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6" name="Slide Number Placeholder 5">
            <a:extLst>
              <a:ext uri="{FF2B5EF4-FFF2-40B4-BE49-F238E27FC236}">
                <a16:creationId xmlns:a16="http://schemas.microsoft.com/office/drawing/2014/main" id="{13B9CB02-C380-4A57-8AD1-6F7ECEF7FC55}"/>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a:extLst>
              <a:ext uri="{FF2B5EF4-FFF2-40B4-BE49-F238E27FC236}">
                <a16:creationId xmlns:a16="http://schemas.microsoft.com/office/drawing/2014/main" id="{0F465D42-EC1E-4AF1-85B3-1160EB622B4D}"/>
              </a:ext>
            </a:extLst>
          </p:cNvPr>
          <p:cNvSpPr>
            <a:spLocks noGrp="1" noChangeArrowheads="1"/>
          </p:cNvSpPr>
          <p:nvPr>
            <p:ph type="body" sz="half" idx="1"/>
          </p:nvPr>
        </p:nvSpPr>
        <p:spPr>
          <a:xfrm>
            <a:off x="304800" y="1219200"/>
            <a:ext cx="4152900" cy="5105400"/>
          </a:xfrm>
        </p:spPr>
        <p:txBody>
          <a:bodyPr>
            <a:normAutofit/>
          </a:bodyPr>
          <a:lstStyle/>
          <a:p>
            <a:pPr marL="0" indent="0">
              <a:buNone/>
            </a:pPr>
            <a:endParaRPr lang="en-US" altLang="en-US" sz="2000" dirty="0">
              <a:solidFill>
                <a:schemeClr val="tx1"/>
              </a:solidFill>
            </a:endParaRPr>
          </a:p>
          <a:p>
            <a:r>
              <a:rPr lang="en-US" altLang="en-US" sz="2200" dirty="0">
                <a:solidFill>
                  <a:srgbClr val="CC3300"/>
                </a:solidFill>
              </a:rPr>
              <a:t>Height of a node:</a:t>
            </a:r>
          </a:p>
          <a:p>
            <a:pPr lvl="1">
              <a:buFontTx/>
              <a:buNone/>
            </a:pPr>
            <a:r>
              <a:rPr lang="en-US" altLang="en-US" sz="2200" i="1" dirty="0"/>
              <a:t>h</a:t>
            </a:r>
            <a:r>
              <a:rPr lang="en-US" altLang="en-US" sz="2200" dirty="0"/>
              <a:t>(</a:t>
            </a:r>
            <a:r>
              <a:rPr lang="en-US" altLang="en-US" sz="2200" i="1" dirty="0"/>
              <a:t>x</a:t>
            </a:r>
            <a:r>
              <a:rPr lang="en-US" altLang="en-US" sz="2200" dirty="0"/>
              <a:t>) = # of edges in a longest path to a leaf.</a:t>
            </a:r>
          </a:p>
          <a:p>
            <a:r>
              <a:rPr lang="en-US" altLang="en-US" sz="2200" dirty="0">
                <a:solidFill>
                  <a:srgbClr val="CC3300"/>
                </a:solidFill>
              </a:rPr>
              <a:t>Black-height of a node </a:t>
            </a:r>
            <a:r>
              <a:rPr lang="en-US" altLang="en-US" sz="2200" i="1" dirty="0" err="1"/>
              <a:t>bh</a:t>
            </a:r>
            <a:r>
              <a:rPr lang="en-US" altLang="en-US" sz="2200" dirty="0"/>
              <a:t>(</a:t>
            </a:r>
            <a:r>
              <a:rPr lang="en-US" altLang="en-US" sz="2200" i="1" dirty="0"/>
              <a:t>x</a:t>
            </a:r>
            <a:r>
              <a:rPr lang="en-US" altLang="en-US" sz="2200" dirty="0"/>
              <a:t>)</a:t>
            </a:r>
            <a:r>
              <a:rPr lang="en-US" altLang="en-US" sz="2200" i="1" dirty="0"/>
              <a:t> </a:t>
            </a:r>
            <a:r>
              <a:rPr lang="en-US" altLang="en-US" sz="2200" dirty="0"/>
              <a:t>= # of black nodes on path from </a:t>
            </a:r>
            <a:r>
              <a:rPr lang="en-US" altLang="en-US" sz="2200" i="1" dirty="0"/>
              <a:t>x </a:t>
            </a:r>
            <a:r>
              <a:rPr lang="en-US" altLang="en-US" sz="2200" dirty="0"/>
              <a:t>to leaf, not counting </a:t>
            </a:r>
            <a:r>
              <a:rPr lang="en-US" altLang="en-US" sz="2200" i="1" dirty="0"/>
              <a:t>x</a:t>
            </a:r>
            <a:r>
              <a:rPr lang="en-US" altLang="en-US" sz="2200" dirty="0"/>
              <a:t>.</a:t>
            </a:r>
          </a:p>
          <a:p>
            <a:endParaRPr lang="en-US" altLang="en-US" sz="2200" dirty="0"/>
          </a:p>
          <a:p>
            <a:r>
              <a:rPr lang="en-US" altLang="en-US" sz="2200" dirty="0">
                <a:solidFill>
                  <a:srgbClr val="CC3300"/>
                </a:solidFill>
              </a:rPr>
              <a:t>How are they related?</a:t>
            </a:r>
          </a:p>
          <a:p>
            <a:pPr lvl="1"/>
            <a:r>
              <a:rPr lang="en-US" altLang="en-US" sz="2200" i="1" dirty="0" err="1"/>
              <a:t>bh</a:t>
            </a:r>
            <a:r>
              <a:rPr lang="en-US" altLang="en-US" sz="2200" i="1" dirty="0"/>
              <a:t>(x) </a:t>
            </a:r>
            <a:r>
              <a:rPr lang="en-US" altLang="en-US" sz="2200" dirty="0">
                <a:cs typeface="Times New Roman" panose="02020603050405020304" pitchFamily="18" charset="0"/>
                <a:sym typeface="Symbol" panose="05050102010706020507" pitchFamily="18" charset="2"/>
              </a:rPr>
              <a:t>≤</a:t>
            </a:r>
            <a:r>
              <a:rPr lang="en-US" altLang="en-US" sz="2200" dirty="0">
                <a:sym typeface="Symbol" panose="05050102010706020507" pitchFamily="18" charset="2"/>
              </a:rPr>
              <a:t> </a:t>
            </a:r>
            <a:r>
              <a:rPr lang="en-US" altLang="en-US" sz="2200" i="1" dirty="0">
                <a:sym typeface="Symbol" panose="05050102010706020507" pitchFamily="18" charset="2"/>
              </a:rPr>
              <a:t>h(x) </a:t>
            </a:r>
            <a:r>
              <a:rPr lang="en-US" altLang="en-US" sz="2200" dirty="0">
                <a:cs typeface="Times New Roman" panose="02020603050405020304" pitchFamily="18" charset="0"/>
                <a:sym typeface="Symbol" panose="05050102010706020507" pitchFamily="18" charset="2"/>
              </a:rPr>
              <a:t>≤</a:t>
            </a:r>
            <a:r>
              <a:rPr lang="en-US" altLang="en-US" sz="2200" dirty="0">
                <a:sym typeface="Symbol" panose="05050102010706020507" pitchFamily="18" charset="2"/>
              </a:rPr>
              <a:t> 2 </a:t>
            </a:r>
            <a:r>
              <a:rPr lang="en-US" altLang="en-US" sz="2200" i="1" dirty="0" err="1">
                <a:sym typeface="Symbol" panose="05050102010706020507" pitchFamily="18" charset="2"/>
              </a:rPr>
              <a:t>bh</a:t>
            </a:r>
            <a:r>
              <a:rPr lang="en-US" altLang="en-US" sz="2200" i="1" dirty="0">
                <a:sym typeface="Symbol" panose="05050102010706020507" pitchFamily="18" charset="2"/>
              </a:rPr>
              <a:t>(x)</a:t>
            </a:r>
          </a:p>
        </p:txBody>
      </p:sp>
      <p:sp>
        <p:nvSpPr>
          <p:cNvPr id="14340" name="Oval 6">
            <a:extLst>
              <a:ext uri="{FF2B5EF4-FFF2-40B4-BE49-F238E27FC236}">
                <a16:creationId xmlns:a16="http://schemas.microsoft.com/office/drawing/2014/main" id="{BC939780-DCF5-4D6B-8945-2223434B612F}"/>
              </a:ext>
            </a:extLst>
          </p:cNvPr>
          <p:cNvSpPr>
            <a:spLocks noChangeArrowheads="1"/>
          </p:cNvSpPr>
          <p:nvPr/>
        </p:nvSpPr>
        <p:spPr bwMode="auto">
          <a:xfrm>
            <a:off x="5768975" y="12954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26</a:t>
            </a:r>
          </a:p>
        </p:txBody>
      </p:sp>
      <p:sp>
        <p:nvSpPr>
          <p:cNvPr id="14341" name="Line 7">
            <a:extLst>
              <a:ext uri="{FF2B5EF4-FFF2-40B4-BE49-F238E27FC236}">
                <a16:creationId xmlns:a16="http://schemas.microsoft.com/office/drawing/2014/main" id="{87780F63-4193-4111-A5C0-4F7F3A35F8A7}"/>
              </a:ext>
            </a:extLst>
          </p:cNvPr>
          <p:cNvSpPr>
            <a:spLocks noChangeShapeType="1"/>
          </p:cNvSpPr>
          <p:nvPr/>
        </p:nvSpPr>
        <p:spPr bwMode="auto">
          <a:xfrm flipH="1">
            <a:off x="4778375" y="1676400"/>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 name="Line 8">
            <a:extLst>
              <a:ext uri="{FF2B5EF4-FFF2-40B4-BE49-F238E27FC236}">
                <a16:creationId xmlns:a16="http://schemas.microsoft.com/office/drawing/2014/main" id="{C1AE821B-48DB-4D3B-90E6-74508BCD4F41}"/>
              </a:ext>
            </a:extLst>
          </p:cNvPr>
          <p:cNvSpPr>
            <a:spLocks noChangeShapeType="1"/>
          </p:cNvSpPr>
          <p:nvPr/>
        </p:nvSpPr>
        <p:spPr bwMode="auto">
          <a:xfrm>
            <a:off x="6149975" y="1676400"/>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 name="Oval 9">
            <a:extLst>
              <a:ext uri="{FF2B5EF4-FFF2-40B4-BE49-F238E27FC236}">
                <a16:creationId xmlns:a16="http://schemas.microsoft.com/office/drawing/2014/main" id="{3FCEC1FA-6ECC-4656-978D-8EBA288D4865}"/>
              </a:ext>
            </a:extLst>
          </p:cNvPr>
          <p:cNvSpPr>
            <a:spLocks noChangeArrowheads="1"/>
          </p:cNvSpPr>
          <p:nvPr/>
        </p:nvSpPr>
        <p:spPr bwMode="auto">
          <a:xfrm>
            <a:off x="4473575" y="24384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17</a:t>
            </a:r>
          </a:p>
        </p:txBody>
      </p:sp>
      <p:sp>
        <p:nvSpPr>
          <p:cNvPr id="14344" name="Oval 10">
            <a:extLst>
              <a:ext uri="{FF2B5EF4-FFF2-40B4-BE49-F238E27FC236}">
                <a16:creationId xmlns:a16="http://schemas.microsoft.com/office/drawing/2014/main" id="{BC9A3DE6-7B2C-49C3-8262-417DBE660169}"/>
              </a:ext>
            </a:extLst>
          </p:cNvPr>
          <p:cNvSpPr>
            <a:spLocks noChangeArrowheads="1"/>
          </p:cNvSpPr>
          <p:nvPr/>
        </p:nvSpPr>
        <p:spPr bwMode="auto">
          <a:xfrm>
            <a:off x="7064375" y="24384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14345" name="Line 11">
            <a:extLst>
              <a:ext uri="{FF2B5EF4-FFF2-40B4-BE49-F238E27FC236}">
                <a16:creationId xmlns:a16="http://schemas.microsoft.com/office/drawing/2014/main" id="{B49C400A-0733-4BD1-BE87-9C7EB4459DFF}"/>
              </a:ext>
            </a:extLst>
          </p:cNvPr>
          <p:cNvSpPr>
            <a:spLocks noChangeShapeType="1"/>
          </p:cNvSpPr>
          <p:nvPr/>
        </p:nvSpPr>
        <p:spPr bwMode="auto">
          <a:xfrm flipH="1">
            <a:off x="6454775" y="28194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6" name="Line 12">
            <a:extLst>
              <a:ext uri="{FF2B5EF4-FFF2-40B4-BE49-F238E27FC236}">
                <a16:creationId xmlns:a16="http://schemas.microsoft.com/office/drawing/2014/main" id="{BE000D0B-738E-4A0D-B149-512FA74CF5E1}"/>
              </a:ext>
            </a:extLst>
          </p:cNvPr>
          <p:cNvSpPr>
            <a:spLocks noChangeShapeType="1"/>
          </p:cNvSpPr>
          <p:nvPr/>
        </p:nvSpPr>
        <p:spPr bwMode="auto">
          <a:xfrm>
            <a:off x="7445375" y="2819400"/>
            <a:ext cx="609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7" name="Oval 13">
            <a:extLst>
              <a:ext uri="{FF2B5EF4-FFF2-40B4-BE49-F238E27FC236}">
                <a16:creationId xmlns:a16="http://schemas.microsoft.com/office/drawing/2014/main" id="{700D6273-7E9C-49BC-94AF-FEF2BC2703C4}"/>
              </a:ext>
            </a:extLst>
          </p:cNvPr>
          <p:cNvSpPr>
            <a:spLocks noChangeArrowheads="1"/>
          </p:cNvSpPr>
          <p:nvPr/>
        </p:nvSpPr>
        <p:spPr bwMode="auto">
          <a:xfrm>
            <a:off x="6149975" y="36576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30</a:t>
            </a:r>
          </a:p>
        </p:txBody>
      </p:sp>
      <p:sp>
        <p:nvSpPr>
          <p:cNvPr id="14348" name="Oval 14">
            <a:extLst>
              <a:ext uri="{FF2B5EF4-FFF2-40B4-BE49-F238E27FC236}">
                <a16:creationId xmlns:a16="http://schemas.microsoft.com/office/drawing/2014/main" id="{7DC7725F-0943-46A1-A113-6231493A3A7C}"/>
              </a:ext>
            </a:extLst>
          </p:cNvPr>
          <p:cNvSpPr>
            <a:spLocks noChangeArrowheads="1"/>
          </p:cNvSpPr>
          <p:nvPr/>
        </p:nvSpPr>
        <p:spPr bwMode="auto">
          <a:xfrm>
            <a:off x="7902575" y="37338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dirty="0">
                <a:solidFill>
                  <a:schemeClr val="bg1"/>
                </a:solidFill>
              </a:rPr>
              <a:t>47</a:t>
            </a:r>
          </a:p>
        </p:txBody>
      </p:sp>
      <p:sp>
        <p:nvSpPr>
          <p:cNvPr id="14349" name="Line 15">
            <a:extLst>
              <a:ext uri="{FF2B5EF4-FFF2-40B4-BE49-F238E27FC236}">
                <a16:creationId xmlns:a16="http://schemas.microsoft.com/office/drawing/2014/main" id="{E8E2A330-76D9-4F8F-AB8E-686F42FC5D7A}"/>
              </a:ext>
            </a:extLst>
          </p:cNvPr>
          <p:cNvSpPr>
            <a:spLocks noChangeShapeType="1"/>
          </p:cNvSpPr>
          <p:nvPr/>
        </p:nvSpPr>
        <p:spPr bwMode="auto">
          <a:xfrm>
            <a:off x="8283575" y="41148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Line 16">
            <a:extLst>
              <a:ext uri="{FF2B5EF4-FFF2-40B4-BE49-F238E27FC236}">
                <a16:creationId xmlns:a16="http://schemas.microsoft.com/office/drawing/2014/main" id="{A5DA4682-CB32-47A3-A541-CFE823CBC7ED}"/>
              </a:ext>
            </a:extLst>
          </p:cNvPr>
          <p:cNvSpPr>
            <a:spLocks noChangeShapeType="1"/>
          </p:cNvSpPr>
          <p:nvPr/>
        </p:nvSpPr>
        <p:spPr bwMode="auto">
          <a:xfrm>
            <a:off x="6530975" y="4038600"/>
            <a:ext cx="533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Oval 17">
            <a:extLst>
              <a:ext uri="{FF2B5EF4-FFF2-40B4-BE49-F238E27FC236}">
                <a16:creationId xmlns:a16="http://schemas.microsoft.com/office/drawing/2014/main" id="{DD634A2F-0D0B-43CF-AA8B-34C54039AB7F}"/>
              </a:ext>
            </a:extLst>
          </p:cNvPr>
          <p:cNvSpPr>
            <a:spLocks noChangeArrowheads="1"/>
          </p:cNvSpPr>
          <p:nvPr/>
        </p:nvSpPr>
        <p:spPr bwMode="auto">
          <a:xfrm>
            <a:off x="6988175"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38</a:t>
            </a:r>
          </a:p>
        </p:txBody>
      </p:sp>
      <p:sp>
        <p:nvSpPr>
          <p:cNvPr id="14352" name="Oval 18">
            <a:extLst>
              <a:ext uri="{FF2B5EF4-FFF2-40B4-BE49-F238E27FC236}">
                <a16:creationId xmlns:a16="http://schemas.microsoft.com/office/drawing/2014/main" id="{7D3382CC-91E7-494B-9DB8-4D78AED14EF3}"/>
              </a:ext>
            </a:extLst>
          </p:cNvPr>
          <p:cNvSpPr>
            <a:spLocks noChangeArrowheads="1"/>
          </p:cNvSpPr>
          <p:nvPr/>
        </p:nvSpPr>
        <p:spPr bwMode="auto">
          <a:xfrm>
            <a:off x="8588375"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50</a:t>
            </a:r>
          </a:p>
        </p:txBody>
      </p:sp>
      <p:sp>
        <p:nvSpPr>
          <p:cNvPr id="14353" name="Oval 19">
            <a:extLst>
              <a:ext uri="{FF2B5EF4-FFF2-40B4-BE49-F238E27FC236}">
                <a16:creationId xmlns:a16="http://schemas.microsoft.com/office/drawing/2014/main" id="{4C5AF60B-2C74-4396-81D1-D6C82EB02B49}"/>
              </a:ext>
            </a:extLst>
          </p:cNvPr>
          <p:cNvSpPr>
            <a:spLocks noChangeArrowheads="1"/>
          </p:cNvSpPr>
          <p:nvPr/>
        </p:nvSpPr>
        <p:spPr bwMode="auto">
          <a:xfrm>
            <a:off x="5692775" y="57150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solidFill>
                <a:schemeClr val="tx1"/>
              </a:solidFill>
            </a:endParaRPr>
          </a:p>
        </p:txBody>
      </p:sp>
      <p:cxnSp>
        <p:nvCxnSpPr>
          <p:cNvPr id="14354" name="AutoShape 20">
            <a:extLst>
              <a:ext uri="{FF2B5EF4-FFF2-40B4-BE49-F238E27FC236}">
                <a16:creationId xmlns:a16="http://schemas.microsoft.com/office/drawing/2014/main" id="{0B83F193-5FEA-4DD7-A48C-F21CC111BDFE}"/>
              </a:ext>
            </a:extLst>
          </p:cNvPr>
          <p:cNvCxnSpPr>
            <a:cxnSpLocks noChangeShapeType="1"/>
            <a:stCxn id="14351" idx="3"/>
            <a:endCxn id="14353" idx="7"/>
          </p:cNvCxnSpPr>
          <p:nvPr/>
        </p:nvCxnSpPr>
        <p:spPr bwMode="auto">
          <a:xfrm rot="5400000">
            <a:off x="6197600" y="4924425"/>
            <a:ext cx="742950" cy="971550"/>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5" name="AutoShape 21">
            <a:extLst>
              <a:ext uri="{FF2B5EF4-FFF2-40B4-BE49-F238E27FC236}">
                <a16:creationId xmlns:a16="http://schemas.microsoft.com/office/drawing/2014/main" id="{D439B558-1F07-45D0-AF0F-2B3816DC268C}"/>
              </a:ext>
            </a:extLst>
          </p:cNvPr>
          <p:cNvCxnSpPr>
            <a:cxnSpLocks noChangeShapeType="1"/>
            <a:stCxn id="14351" idx="5"/>
            <a:endCxn id="14353" idx="6"/>
          </p:cNvCxnSpPr>
          <p:nvPr/>
        </p:nvCxnSpPr>
        <p:spPr bwMode="auto">
          <a:xfrm rot="5400000">
            <a:off x="6311900" y="4876800"/>
            <a:ext cx="904875" cy="1228725"/>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6" name="AutoShape 22">
            <a:extLst>
              <a:ext uri="{FF2B5EF4-FFF2-40B4-BE49-F238E27FC236}">
                <a16:creationId xmlns:a16="http://schemas.microsoft.com/office/drawing/2014/main" id="{13AAA734-9C3A-40E0-B6C9-D84237A8B030}"/>
              </a:ext>
            </a:extLst>
          </p:cNvPr>
          <p:cNvCxnSpPr>
            <a:cxnSpLocks noChangeShapeType="1"/>
            <a:stCxn id="14348" idx="3"/>
            <a:endCxn id="14353" idx="5"/>
          </p:cNvCxnSpPr>
          <p:nvPr/>
        </p:nvCxnSpPr>
        <p:spPr bwMode="auto">
          <a:xfrm rot="5400000">
            <a:off x="6035675" y="4171950"/>
            <a:ext cx="1981200" cy="1885950"/>
          </a:xfrm>
          <a:prstGeom prst="curvedConnector3">
            <a:avLst>
              <a:gd name="adj1" fmla="val 101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7" name="AutoShape 23">
            <a:extLst>
              <a:ext uri="{FF2B5EF4-FFF2-40B4-BE49-F238E27FC236}">
                <a16:creationId xmlns:a16="http://schemas.microsoft.com/office/drawing/2014/main" id="{17645623-EE35-49C7-AE64-AF6CB8622ED9}"/>
              </a:ext>
            </a:extLst>
          </p:cNvPr>
          <p:cNvCxnSpPr>
            <a:cxnSpLocks noChangeShapeType="1"/>
            <a:stCxn id="14347" idx="3"/>
            <a:endCxn id="14353" idx="0"/>
          </p:cNvCxnSpPr>
          <p:nvPr/>
        </p:nvCxnSpPr>
        <p:spPr bwMode="auto">
          <a:xfrm rot="5400000">
            <a:off x="5235575" y="4733925"/>
            <a:ext cx="1666875" cy="295275"/>
          </a:xfrm>
          <a:prstGeom prst="curvedConnector3">
            <a:avLst>
              <a:gd name="adj1" fmla="val 52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8" name="AutoShape 24">
            <a:extLst>
              <a:ext uri="{FF2B5EF4-FFF2-40B4-BE49-F238E27FC236}">
                <a16:creationId xmlns:a16="http://schemas.microsoft.com/office/drawing/2014/main" id="{4B19A14F-E471-4134-905B-02A29D427AE4}"/>
              </a:ext>
            </a:extLst>
          </p:cNvPr>
          <p:cNvCxnSpPr>
            <a:cxnSpLocks noChangeShapeType="1"/>
            <a:stCxn id="14343" idx="5"/>
            <a:endCxn id="14353" idx="1"/>
          </p:cNvCxnSpPr>
          <p:nvPr/>
        </p:nvCxnSpPr>
        <p:spPr bwMode="auto">
          <a:xfrm rot="16200000" flipH="1">
            <a:off x="3835400" y="3857625"/>
            <a:ext cx="2952750" cy="895350"/>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9" name="AutoShape 25">
            <a:extLst>
              <a:ext uri="{FF2B5EF4-FFF2-40B4-BE49-F238E27FC236}">
                <a16:creationId xmlns:a16="http://schemas.microsoft.com/office/drawing/2014/main" id="{B2A61CA4-BD2A-4234-B33D-5CEC4B7ADA78}"/>
              </a:ext>
            </a:extLst>
          </p:cNvPr>
          <p:cNvCxnSpPr>
            <a:cxnSpLocks noChangeShapeType="1"/>
            <a:stCxn id="14343" idx="3"/>
            <a:endCxn id="14353" idx="2"/>
          </p:cNvCxnSpPr>
          <p:nvPr/>
        </p:nvCxnSpPr>
        <p:spPr bwMode="auto">
          <a:xfrm rot="16200000" flipH="1">
            <a:off x="3559175" y="3810000"/>
            <a:ext cx="3114675" cy="1152525"/>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0" name="AutoShape 26">
            <a:extLst>
              <a:ext uri="{FF2B5EF4-FFF2-40B4-BE49-F238E27FC236}">
                <a16:creationId xmlns:a16="http://schemas.microsoft.com/office/drawing/2014/main" id="{6F43D721-B046-45EE-B72F-FF5C83917626}"/>
              </a:ext>
            </a:extLst>
          </p:cNvPr>
          <p:cNvCxnSpPr>
            <a:cxnSpLocks noChangeShapeType="1"/>
            <a:stCxn id="14352" idx="3"/>
            <a:endCxn id="14353" idx="4"/>
          </p:cNvCxnSpPr>
          <p:nvPr/>
        </p:nvCxnSpPr>
        <p:spPr bwMode="auto">
          <a:xfrm rot="5400000">
            <a:off x="6721475" y="4238625"/>
            <a:ext cx="1133475" cy="2733675"/>
          </a:xfrm>
          <a:prstGeom prst="curvedConnector3">
            <a:avLst>
              <a:gd name="adj1" fmla="val 104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1" name="AutoShape 27">
            <a:extLst>
              <a:ext uri="{FF2B5EF4-FFF2-40B4-BE49-F238E27FC236}">
                <a16:creationId xmlns:a16="http://schemas.microsoft.com/office/drawing/2014/main" id="{796EB70E-C207-4B3A-B03A-18F095B3D811}"/>
              </a:ext>
            </a:extLst>
          </p:cNvPr>
          <p:cNvCxnSpPr>
            <a:cxnSpLocks noChangeShapeType="1"/>
            <a:stCxn id="14352" idx="5"/>
            <a:endCxn id="14353" idx="4"/>
          </p:cNvCxnSpPr>
          <p:nvPr/>
        </p:nvCxnSpPr>
        <p:spPr bwMode="auto">
          <a:xfrm rot="5400000">
            <a:off x="6883400" y="4076700"/>
            <a:ext cx="1133475" cy="3057525"/>
          </a:xfrm>
          <a:prstGeom prst="curvedConnector3">
            <a:avLst>
              <a:gd name="adj1" fmla="val 120167"/>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62" name="Text Box 28">
            <a:extLst>
              <a:ext uri="{FF2B5EF4-FFF2-40B4-BE49-F238E27FC236}">
                <a16:creationId xmlns:a16="http://schemas.microsoft.com/office/drawing/2014/main" id="{42D6FECC-8E4F-4EF5-9501-BE2E90E710C0}"/>
              </a:ext>
            </a:extLst>
          </p:cNvPr>
          <p:cNvSpPr txBox="1">
            <a:spLocks noChangeArrowheads="1"/>
          </p:cNvSpPr>
          <p:nvPr/>
        </p:nvSpPr>
        <p:spPr bwMode="auto">
          <a:xfrm>
            <a:off x="7064375" y="2438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41</a:t>
            </a:r>
          </a:p>
        </p:txBody>
      </p:sp>
      <p:sp>
        <p:nvSpPr>
          <p:cNvPr id="14363" name="Text Box 29">
            <a:extLst>
              <a:ext uri="{FF2B5EF4-FFF2-40B4-BE49-F238E27FC236}">
                <a16:creationId xmlns:a16="http://schemas.microsoft.com/office/drawing/2014/main" id="{52037D72-204D-4BC4-BA00-C70CEC57B260}"/>
              </a:ext>
            </a:extLst>
          </p:cNvPr>
          <p:cNvSpPr txBox="1">
            <a:spLocks noChangeArrowheads="1"/>
          </p:cNvSpPr>
          <p:nvPr/>
        </p:nvSpPr>
        <p:spPr bwMode="auto">
          <a:xfrm>
            <a:off x="5083175" y="5943600"/>
            <a:ext cx="760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nil</a:t>
            </a:r>
            <a:r>
              <a:rPr lang="en-US" altLang="en-US" sz="2000" u="none">
                <a:solidFill>
                  <a:schemeClr val="tx1"/>
                </a:solidFill>
              </a:rPr>
              <a:t>[</a:t>
            </a:r>
            <a:r>
              <a:rPr lang="en-US" altLang="en-US" sz="2000" i="1" u="none">
                <a:solidFill>
                  <a:schemeClr val="tx1"/>
                </a:solidFill>
              </a:rPr>
              <a:t>T</a:t>
            </a:r>
            <a:r>
              <a:rPr lang="en-US" altLang="en-US" sz="2000" u="none">
                <a:solidFill>
                  <a:schemeClr val="tx1"/>
                </a:solidFill>
              </a:rPr>
              <a:t>]</a:t>
            </a:r>
            <a:endParaRPr lang="en-US" altLang="en-US" sz="2000" i="1" u="none">
              <a:solidFill>
                <a:schemeClr val="tx1"/>
              </a:solidFill>
            </a:endParaRPr>
          </a:p>
        </p:txBody>
      </p:sp>
      <p:sp>
        <p:nvSpPr>
          <p:cNvPr id="14364" name="Text Box 30">
            <a:extLst>
              <a:ext uri="{FF2B5EF4-FFF2-40B4-BE49-F238E27FC236}">
                <a16:creationId xmlns:a16="http://schemas.microsoft.com/office/drawing/2014/main" id="{B4D4D19E-3E6C-4B68-9EE4-BB586627ED49}"/>
              </a:ext>
            </a:extLst>
          </p:cNvPr>
          <p:cNvSpPr txBox="1">
            <a:spLocks noChangeArrowheads="1"/>
          </p:cNvSpPr>
          <p:nvPr/>
        </p:nvSpPr>
        <p:spPr bwMode="auto">
          <a:xfrm>
            <a:off x="6248400" y="10668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=4</a:t>
            </a:r>
          </a:p>
          <a:p>
            <a:pPr>
              <a:spcBef>
                <a:spcPct val="0"/>
              </a:spcBef>
              <a:buFontTx/>
              <a:buNone/>
            </a:pPr>
            <a:r>
              <a:rPr lang="en-US" altLang="en-US" sz="2000" i="1" u="none">
                <a:solidFill>
                  <a:schemeClr val="tx1"/>
                </a:solidFill>
              </a:rPr>
              <a:t>bh</a:t>
            </a:r>
            <a:r>
              <a:rPr lang="en-US" altLang="en-US" sz="2000" u="none">
                <a:solidFill>
                  <a:schemeClr val="tx1"/>
                </a:solidFill>
              </a:rPr>
              <a:t>=2</a:t>
            </a:r>
          </a:p>
        </p:txBody>
      </p:sp>
      <p:sp>
        <p:nvSpPr>
          <p:cNvPr id="14365" name="Text Box 32">
            <a:extLst>
              <a:ext uri="{FF2B5EF4-FFF2-40B4-BE49-F238E27FC236}">
                <a16:creationId xmlns:a16="http://schemas.microsoft.com/office/drawing/2014/main" id="{64AF557E-2C9A-4D87-B1A0-679391C9B85C}"/>
              </a:ext>
            </a:extLst>
          </p:cNvPr>
          <p:cNvSpPr txBox="1">
            <a:spLocks noChangeArrowheads="1"/>
          </p:cNvSpPr>
          <p:nvPr/>
        </p:nvSpPr>
        <p:spPr bwMode="auto">
          <a:xfrm>
            <a:off x="7467600" y="22098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=3</a:t>
            </a:r>
          </a:p>
          <a:p>
            <a:pPr>
              <a:spcBef>
                <a:spcPct val="0"/>
              </a:spcBef>
              <a:buFontTx/>
              <a:buNone/>
            </a:pPr>
            <a:r>
              <a:rPr lang="en-US" altLang="en-US" sz="2000" i="1" u="none">
                <a:solidFill>
                  <a:schemeClr val="tx1"/>
                </a:solidFill>
              </a:rPr>
              <a:t>bh</a:t>
            </a:r>
            <a:r>
              <a:rPr lang="en-US" altLang="en-US" sz="2000" u="none">
                <a:solidFill>
                  <a:schemeClr val="tx1"/>
                </a:solidFill>
              </a:rPr>
              <a:t>=2</a:t>
            </a:r>
          </a:p>
        </p:txBody>
      </p:sp>
      <p:sp>
        <p:nvSpPr>
          <p:cNvPr id="14366" name="Text Box 33">
            <a:extLst>
              <a:ext uri="{FF2B5EF4-FFF2-40B4-BE49-F238E27FC236}">
                <a16:creationId xmlns:a16="http://schemas.microsoft.com/office/drawing/2014/main" id="{A9B4F730-1411-4496-8C01-B8A5841CFDD3}"/>
              </a:ext>
            </a:extLst>
          </p:cNvPr>
          <p:cNvSpPr txBox="1">
            <a:spLocks noChangeArrowheads="1"/>
          </p:cNvSpPr>
          <p:nvPr/>
        </p:nvSpPr>
        <p:spPr bwMode="auto">
          <a:xfrm>
            <a:off x="5540375" y="3641725"/>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=2</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7" name="Text Box 34">
            <a:extLst>
              <a:ext uri="{FF2B5EF4-FFF2-40B4-BE49-F238E27FC236}">
                <a16:creationId xmlns:a16="http://schemas.microsoft.com/office/drawing/2014/main" id="{D99884FF-4373-4591-B62F-319066520941}"/>
              </a:ext>
            </a:extLst>
          </p:cNvPr>
          <p:cNvSpPr txBox="1">
            <a:spLocks noChangeArrowheads="1"/>
          </p:cNvSpPr>
          <p:nvPr/>
        </p:nvSpPr>
        <p:spPr bwMode="auto">
          <a:xfrm>
            <a:off x="8359775" y="3505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=2</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8" name="Text Box 36">
            <a:extLst>
              <a:ext uri="{FF2B5EF4-FFF2-40B4-BE49-F238E27FC236}">
                <a16:creationId xmlns:a16="http://schemas.microsoft.com/office/drawing/2014/main" id="{851CBE6C-073A-4D84-9C4B-984EB5C25FCD}"/>
              </a:ext>
            </a:extLst>
          </p:cNvPr>
          <p:cNvSpPr txBox="1">
            <a:spLocks noChangeArrowheads="1"/>
          </p:cNvSpPr>
          <p:nvPr/>
        </p:nvSpPr>
        <p:spPr bwMode="auto">
          <a:xfrm>
            <a:off x="7140575" y="40386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9" name="Text Box 37">
            <a:extLst>
              <a:ext uri="{FF2B5EF4-FFF2-40B4-BE49-F238E27FC236}">
                <a16:creationId xmlns:a16="http://schemas.microsoft.com/office/drawing/2014/main" id="{37B25830-F316-4817-8796-8FA5509B826C}"/>
              </a:ext>
            </a:extLst>
          </p:cNvPr>
          <p:cNvSpPr txBox="1">
            <a:spLocks noChangeArrowheads="1"/>
          </p:cNvSpPr>
          <p:nvPr/>
        </p:nvSpPr>
        <p:spPr bwMode="auto">
          <a:xfrm>
            <a:off x="5029200" y="2362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70" name="Text Box 38">
            <a:extLst>
              <a:ext uri="{FF2B5EF4-FFF2-40B4-BE49-F238E27FC236}">
                <a16:creationId xmlns:a16="http://schemas.microsoft.com/office/drawing/2014/main" id="{15515B7B-F182-4055-998F-0557054BF463}"/>
              </a:ext>
            </a:extLst>
          </p:cNvPr>
          <p:cNvSpPr txBox="1">
            <a:spLocks noChangeArrowheads="1"/>
          </p:cNvSpPr>
          <p:nvPr/>
        </p:nvSpPr>
        <p:spPr bwMode="auto">
          <a:xfrm>
            <a:off x="8001000" y="4648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35" name="Title 1">
            <a:extLst>
              <a:ext uri="{FF2B5EF4-FFF2-40B4-BE49-F238E27FC236}">
                <a16:creationId xmlns:a16="http://schemas.microsoft.com/office/drawing/2014/main" id="{7B79E544-4635-4B23-B548-D6EB21060256}"/>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36" name="Picture 2" descr="E:\NIET\Project\xLogo11.png.pagespeed.ic.pydHLuCQEZ.png">
            <a:extLst>
              <a:ext uri="{FF2B5EF4-FFF2-40B4-BE49-F238E27FC236}">
                <a16:creationId xmlns:a16="http://schemas.microsoft.com/office/drawing/2014/main" id="{8792F530-DA40-4965-B5BF-617E2258204E}"/>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TextBox 1">
            <a:extLst>
              <a:ext uri="{FF2B5EF4-FFF2-40B4-BE49-F238E27FC236}">
                <a16:creationId xmlns:a16="http://schemas.microsoft.com/office/drawing/2014/main" id="{F7C0679D-CF92-4E6A-9E71-97A252649374}"/>
              </a:ext>
            </a:extLst>
          </p:cNvPr>
          <p:cNvSpPr txBox="1"/>
          <p:nvPr/>
        </p:nvSpPr>
        <p:spPr>
          <a:xfrm>
            <a:off x="667629" y="1066800"/>
            <a:ext cx="1519946" cy="430887"/>
          </a:xfrm>
          <a:prstGeom prst="rect">
            <a:avLst/>
          </a:prstGeom>
          <a:noFill/>
        </p:spPr>
        <p:txBody>
          <a:bodyPr wrap="square" rtlCol="0">
            <a:spAutoFit/>
          </a:bodyPr>
          <a:lstStyle/>
          <a:p>
            <a:r>
              <a:rPr lang="en-IN" sz="2200" b="1" dirty="0"/>
              <a:t>Example</a:t>
            </a:r>
          </a:p>
        </p:txBody>
      </p:sp>
      <p:sp>
        <p:nvSpPr>
          <p:cNvPr id="3" name="Date Placeholder 2">
            <a:extLst>
              <a:ext uri="{FF2B5EF4-FFF2-40B4-BE49-F238E27FC236}">
                <a16:creationId xmlns:a16="http://schemas.microsoft.com/office/drawing/2014/main" id="{3140B45B-0F8B-46DA-8A3D-AA66A96E5050}"/>
              </a:ext>
            </a:extLst>
          </p:cNvPr>
          <p:cNvSpPr>
            <a:spLocks noGrp="1"/>
          </p:cNvSpPr>
          <p:nvPr>
            <p:ph type="dt" sz="half" idx="10"/>
          </p:nvPr>
        </p:nvSpPr>
        <p:spPr/>
        <p:txBody>
          <a:bodyPr/>
          <a:lstStyle/>
          <a:p>
            <a:fld id="{A0FB4C41-CBF5-47E7-AA2F-A9A0FB062A49}" type="datetime1">
              <a:rPr lang="en-US" smtClean="0"/>
              <a:t>10-Nov-24</a:t>
            </a:fld>
            <a:endParaRPr lang="en-US"/>
          </a:p>
        </p:txBody>
      </p:sp>
      <p:sp>
        <p:nvSpPr>
          <p:cNvPr id="4" name="Footer Placeholder 3">
            <a:extLst>
              <a:ext uri="{FF2B5EF4-FFF2-40B4-BE49-F238E27FC236}">
                <a16:creationId xmlns:a16="http://schemas.microsoft.com/office/drawing/2014/main" id="{07A3CC3B-24E3-4B8B-9FDA-F834937569DD}"/>
              </a:ext>
            </a:extLst>
          </p:cNvPr>
          <p:cNvSpPr>
            <a:spLocks noGrp="1"/>
          </p:cNvSpPr>
          <p:nvPr>
            <p:ph type="ftr" sz="quarter" idx="11"/>
          </p:nvPr>
        </p:nvSpPr>
        <p:spPr>
          <a:xfrm>
            <a:off x="2921977" y="6426200"/>
            <a:ext cx="3657600" cy="365125"/>
          </a:xfrm>
        </p:spPr>
        <p:txBody>
          <a:bodyPr/>
          <a:lstStyle/>
          <a:p>
            <a:r>
              <a:rPr lang="it-IT"/>
              <a:t>Manali Gupta               DAA                Unit II</a:t>
            </a:r>
            <a:endParaRPr lang="en-US" dirty="0"/>
          </a:p>
        </p:txBody>
      </p:sp>
      <p:sp>
        <p:nvSpPr>
          <p:cNvPr id="5" name="Slide Number Placeholder 4">
            <a:extLst>
              <a:ext uri="{FF2B5EF4-FFF2-40B4-BE49-F238E27FC236}">
                <a16:creationId xmlns:a16="http://schemas.microsoft.com/office/drawing/2014/main" id="{9D3A5763-0D78-4198-8978-656C620A4EC3}"/>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85750"/>
            <a:ext cx="8229600" cy="1143000"/>
          </a:xfrm>
        </p:spPr>
        <p:txBody>
          <a:bodyPr/>
          <a:lstStyle/>
          <a:p>
            <a:r>
              <a:rPr lang="en-US"/>
              <a:t>RB Tree</a:t>
            </a:r>
          </a:p>
        </p:txBody>
      </p:sp>
      <p:sp>
        <p:nvSpPr>
          <p:cNvPr id="11267" name="Content Placeholder 2"/>
          <p:cNvSpPr>
            <a:spLocks noGrp="1"/>
          </p:cNvSpPr>
          <p:nvPr>
            <p:ph sz="half" idx="1"/>
          </p:nvPr>
        </p:nvSpPr>
        <p:spPr>
          <a:xfrm>
            <a:off x="142875" y="982662"/>
            <a:ext cx="8543925" cy="5738813"/>
          </a:xfrm>
        </p:spPr>
        <p:txBody>
          <a:bodyPr>
            <a:normAutofit/>
          </a:bodyPr>
          <a:lstStyle/>
          <a:p>
            <a:pPr algn="just"/>
            <a:r>
              <a:rPr lang="en-US" sz="2200" dirty="0"/>
              <a:t>The leaf nodes of red–black trees do not contain data.</a:t>
            </a:r>
          </a:p>
          <a:p>
            <a:pPr algn="just"/>
            <a:endParaRPr lang="en-US" sz="2200" dirty="0"/>
          </a:p>
          <a:p>
            <a:pPr algn="just"/>
            <a:r>
              <a:rPr lang="en-US" sz="2200" dirty="0"/>
              <a:t>A null child pointer (like NIL in previous figure) can be used as a leaf.</a:t>
            </a:r>
          </a:p>
          <a:p>
            <a:pPr algn="just"/>
            <a:endParaRPr lang="en-US" sz="2200" dirty="0"/>
          </a:p>
          <a:p>
            <a:pPr algn="just"/>
            <a:r>
              <a:rPr lang="en-US" sz="2200" dirty="0"/>
              <a:t>In the figure, the leaves are considered to be explicit nodes.</a:t>
            </a:r>
          </a:p>
          <a:p>
            <a:pPr algn="just"/>
            <a:endParaRPr lang="en-US" sz="2200" dirty="0"/>
          </a:p>
          <a:p>
            <a:pPr algn="just"/>
            <a:r>
              <a:rPr lang="en-US" sz="2200" dirty="0"/>
              <a:t>But in order to save some execution time, these NIL-leaves may be implemented as sentinel nodes (instead of null pointers).</a:t>
            </a:r>
          </a:p>
          <a:p>
            <a:pPr marL="0" indent="0" algn="just">
              <a:buNone/>
            </a:pPr>
            <a:endParaRPr lang="en-US" sz="2200" dirty="0"/>
          </a:p>
          <a:p>
            <a:pPr algn="just"/>
            <a:r>
              <a:rPr lang="en-US" sz="2200" dirty="0"/>
              <a:t>In order to save memory, a single sentinel node (instead of many individuals) may perform the role of all leaf nodes</a:t>
            </a:r>
          </a:p>
        </p:txBody>
      </p:sp>
      <p:sp>
        <p:nvSpPr>
          <p:cNvPr id="5" name="Date Placeholder 4"/>
          <p:cNvSpPr>
            <a:spLocks noGrp="1"/>
          </p:cNvSpPr>
          <p:nvPr>
            <p:ph type="dt" sz="half" idx="10"/>
          </p:nvPr>
        </p:nvSpPr>
        <p:spPr/>
        <p:txBody>
          <a:bodyPr/>
          <a:lstStyle/>
          <a:p>
            <a:fld id="{8323CA43-7099-4A9C-ABF6-9E614E1800B0}" type="datetime1">
              <a:rPr lang="en-US" smtClean="0"/>
              <a:t>10-Nov-24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Footer Placeholder 6"/>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Red Black Trees(CO2)</a:t>
            </a: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D8F389A-21D3-405A-A439-11F0446E41EB}"/>
              </a:ext>
            </a:extLst>
          </p:cNvPr>
          <p:cNvSpPr>
            <a:spLocks noGrp="1" noChangeArrowheads="1"/>
          </p:cNvSpPr>
          <p:nvPr>
            <p:ph type="title"/>
          </p:nvPr>
        </p:nvSpPr>
        <p:spPr>
          <a:xfrm>
            <a:off x="457200" y="914400"/>
            <a:ext cx="8229600" cy="563562"/>
          </a:xfrm>
        </p:spPr>
        <p:txBody>
          <a:bodyPr>
            <a:normAutofit/>
          </a:bodyPr>
          <a:lstStyle/>
          <a:p>
            <a:r>
              <a:rPr lang="en-IN" altLang="en-US" sz="2400" b="1" dirty="0"/>
              <a:t>Red Black Trees- Examples</a:t>
            </a:r>
          </a:p>
        </p:txBody>
      </p:sp>
      <p:pic>
        <p:nvPicPr>
          <p:cNvPr id="15363" name="Content Placeholder 4" descr="https://cdn-images-1.medium.com/max/1200/1*QU3jZp6gtpsGHY8iLx05Ng.jpeg">
            <a:extLst>
              <a:ext uri="{FF2B5EF4-FFF2-40B4-BE49-F238E27FC236}">
                <a16:creationId xmlns:a16="http://schemas.microsoft.com/office/drawing/2014/main" id="{027DCE57-92C4-47DD-8ECC-CFBD1208636C}"/>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0100" y="1681944"/>
            <a:ext cx="7543800" cy="4414056"/>
          </a:xfrm>
        </p:spPr>
      </p:pic>
      <p:sp>
        <p:nvSpPr>
          <p:cNvPr id="4" name="Title 1">
            <a:extLst>
              <a:ext uri="{FF2B5EF4-FFF2-40B4-BE49-F238E27FC236}">
                <a16:creationId xmlns:a16="http://schemas.microsoft.com/office/drawing/2014/main" id="{8B47AE9E-E0DE-4AB7-8804-D653B2D12970}"/>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id="{5EDDDD41-EDCF-4C86-926B-60B4DA6FA12A}"/>
              </a:ext>
            </a:extLst>
          </p:cNvPr>
          <p:cNvPicPr>
            <a:picLocks noChangeAspect="1" noChangeArrowheads="1"/>
          </p:cNvPicPr>
          <p:nvPr/>
        </p:nvPicPr>
        <p:blipFill>
          <a:blip r:embed="rId3"/>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id="{0C5BC3EB-0A6B-4117-BD6A-970EA3498FEA}"/>
              </a:ext>
            </a:extLst>
          </p:cNvPr>
          <p:cNvSpPr>
            <a:spLocks noGrp="1"/>
          </p:cNvSpPr>
          <p:nvPr>
            <p:ph type="dt" sz="half" idx="10"/>
          </p:nvPr>
        </p:nvSpPr>
        <p:spPr/>
        <p:txBody>
          <a:bodyPr/>
          <a:lstStyle/>
          <a:p>
            <a:fld id="{616B5BC6-DAA5-4BCB-81AD-4DA519F4D9DC}" type="datetime1">
              <a:rPr lang="en-US" smtClean="0"/>
              <a:t>10-Nov-24</a:t>
            </a:fld>
            <a:endParaRPr lang="en-US"/>
          </a:p>
        </p:txBody>
      </p:sp>
      <p:sp>
        <p:nvSpPr>
          <p:cNvPr id="3" name="Footer Placeholder 2">
            <a:extLst>
              <a:ext uri="{FF2B5EF4-FFF2-40B4-BE49-F238E27FC236}">
                <a16:creationId xmlns:a16="http://schemas.microsoft.com/office/drawing/2014/main" id="{065FC9D3-CC5B-458C-8E51-08820088D5F4}"/>
              </a:ext>
            </a:extLst>
          </p:cNvPr>
          <p:cNvSpPr>
            <a:spLocks noGrp="1"/>
          </p:cNvSpPr>
          <p:nvPr>
            <p:ph type="ftr" sz="quarter" idx="11"/>
          </p:nvPr>
        </p:nvSpPr>
        <p:spPr>
          <a:xfrm>
            <a:off x="3124200" y="6356350"/>
            <a:ext cx="3733800" cy="365125"/>
          </a:xfrm>
        </p:spPr>
        <p:txBody>
          <a:bodyPr/>
          <a:lstStyle/>
          <a:p>
            <a:r>
              <a:rPr lang="it-IT"/>
              <a:t>Manali Gupta               DAA                Unit II</a:t>
            </a:r>
            <a:endParaRPr lang="en-US"/>
          </a:p>
        </p:txBody>
      </p:sp>
      <p:sp>
        <p:nvSpPr>
          <p:cNvPr id="6" name="Slide Number Placeholder 5">
            <a:extLst>
              <a:ext uri="{FF2B5EF4-FFF2-40B4-BE49-F238E27FC236}">
                <a16:creationId xmlns:a16="http://schemas.microsoft.com/office/drawing/2014/main" id="{A76C9136-B479-456B-857C-00A5CA418FE8}"/>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3FD6BE5-6A85-4911-9556-1394008FFFD2}"/>
              </a:ext>
            </a:extLst>
          </p:cNvPr>
          <p:cNvSpPr>
            <a:spLocks noGrp="1" noChangeArrowheads="1"/>
          </p:cNvSpPr>
          <p:nvPr>
            <p:ph type="title"/>
          </p:nvPr>
        </p:nvSpPr>
        <p:spPr>
          <a:xfrm>
            <a:off x="457200" y="698695"/>
            <a:ext cx="8229600" cy="520505"/>
          </a:xfrm>
        </p:spPr>
        <p:txBody>
          <a:bodyPr>
            <a:normAutofit/>
          </a:bodyPr>
          <a:lstStyle/>
          <a:p>
            <a:r>
              <a:rPr lang="en-IN" altLang="en-US" sz="2400" b="1" dirty="0"/>
              <a:t>Theorem</a:t>
            </a:r>
          </a:p>
        </p:txBody>
      </p:sp>
      <p:sp>
        <p:nvSpPr>
          <p:cNvPr id="3" name="Content Placeholder 2">
            <a:extLst>
              <a:ext uri="{FF2B5EF4-FFF2-40B4-BE49-F238E27FC236}">
                <a16:creationId xmlns:a16="http://schemas.microsoft.com/office/drawing/2014/main" id="{6BECF5F1-B7F1-4F98-B360-633C3C7EF9FF}"/>
              </a:ext>
            </a:extLst>
          </p:cNvPr>
          <p:cNvSpPr>
            <a:spLocks noGrp="1"/>
          </p:cNvSpPr>
          <p:nvPr>
            <p:ph idx="1"/>
          </p:nvPr>
        </p:nvSpPr>
        <p:spPr>
          <a:xfrm>
            <a:off x="304800" y="1219200"/>
            <a:ext cx="8458200" cy="5162550"/>
          </a:xfrm>
        </p:spPr>
        <p:txBody>
          <a:bodyPr/>
          <a:lstStyle/>
          <a:p>
            <a:pPr marL="0" indent="0">
              <a:buNone/>
              <a:defRPr/>
            </a:pPr>
            <a:r>
              <a:rPr lang="en-IN" sz="2200" b="1" dirty="0"/>
              <a:t>Black Height of a Red-Black Tree :</a:t>
            </a:r>
          </a:p>
          <a:p>
            <a:pPr marL="0" indent="0">
              <a:buNone/>
              <a:defRPr/>
            </a:pPr>
            <a:br>
              <a:rPr lang="en-IN" sz="2200" dirty="0"/>
            </a:br>
            <a:r>
              <a:rPr lang="en-IN" sz="2200" dirty="0"/>
              <a:t>Black height is number of black nodes on a path from a node to a leaf. Leaf nodes are also counted black nodes, According to property 4 and 5, at least half the nodes on any simple path from the root to a leaf , not including the root must be black. Therefore the </a:t>
            </a:r>
            <a:r>
              <a:rPr lang="en-IN" sz="2200" b="1" dirty="0"/>
              <a:t>black height of the root must be at least h/2.</a:t>
            </a:r>
            <a:br>
              <a:rPr lang="en-IN" sz="2200" b="1" dirty="0"/>
            </a:br>
            <a:endParaRPr lang="en-IN" sz="2200" dirty="0"/>
          </a:p>
          <a:p>
            <a:pPr marL="0" indent="0">
              <a:buNone/>
              <a:defRPr/>
            </a:pPr>
            <a:r>
              <a:rPr lang="en-IN" sz="1800" dirty="0"/>
              <a:t> </a:t>
            </a:r>
            <a:endParaRPr lang="en-IN" dirty="0"/>
          </a:p>
        </p:txBody>
      </p:sp>
      <p:sp>
        <p:nvSpPr>
          <p:cNvPr id="4" name="Title 1">
            <a:extLst>
              <a:ext uri="{FF2B5EF4-FFF2-40B4-BE49-F238E27FC236}">
                <a16:creationId xmlns:a16="http://schemas.microsoft.com/office/drawing/2014/main" id="{E7C80935-DDD9-484A-8054-7F4D02343452}"/>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id="{D7B205B0-587F-40D4-B585-9CF838D7F6C2}"/>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id="{A13E9818-91ED-4B84-81F3-753101275A89}"/>
              </a:ext>
            </a:extLst>
          </p:cNvPr>
          <p:cNvSpPr>
            <a:spLocks noGrp="1"/>
          </p:cNvSpPr>
          <p:nvPr>
            <p:ph type="dt" sz="half" idx="10"/>
          </p:nvPr>
        </p:nvSpPr>
        <p:spPr/>
        <p:txBody>
          <a:bodyPr/>
          <a:lstStyle/>
          <a:p>
            <a:fld id="{CD9FEA8A-B773-4AE6-A859-9F26F97BE37A}" type="datetime1">
              <a:rPr lang="en-US" smtClean="0"/>
              <a:t>10-Nov-24</a:t>
            </a:fld>
            <a:endParaRPr lang="en-US"/>
          </a:p>
        </p:txBody>
      </p:sp>
      <p:sp>
        <p:nvSpPr>
          <p:cNvPr id="6" name="Footer Placeholder 5">
            <a:extLst>
              <a:ext uri="{FF2B5EF4-FFF2-40B4-BE49-F238E27FC236}">
                <a16:creationId xmlns:a16="http://schemas.microsoft.com/office/drawing/2014/main" id="{94534E14-DEB0-4FBA-955C-D302581B3167}"/>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7" name="Slide Number Placeholder 6">
            <a:extLst>
              <a:ext uri="{FF2B5EF4-FFF2-40B4-BE49-F238E27FC236}">
                <a16:creationId xmlns:a16="http://schemas.microsoft.com/office/drawing/2014/main" id="{01537541-7EA0-4236-8F1B-8609334AAD16}"/>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1FF48A-60D2-4845-880A-2EBBB1A9E12C}" type="datetime1">
              <a:rPr lang="en-US" smtClean="0"/>
              <a:t>10-Nov-24</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it-IT" dirty="0"/>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990600"/>
            <a:ext cx="7285351" cy="5250443"/>
          </a:xfrm>
          <a:prstGeom prst="rect">
            <a:avLst/>
          </a:prstGeom>
        </p:spPr>
      </p:pic>
    </p:spTree>
    <p:extLst>
      <p:ext uri="{BB962C8B-B14F-4D97-AF65-F5344CB8AC3E}">
        <p14:creationId xmlns:p14="http://schemas.microsoft.com/office/powerpoint/2010/main" val="2535004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3FD6BE5-6A85-4911-9556-1394008FFFD2}"/>
              </a:ext>
            </a:extLst>
          </p:cNvPr>
          <p:cNvSpPr>
            <a:spLocks noGrp="1" noChangeArrowheads="1"/>
          </p:cNvSpPr>
          <p:nvPr>
            <p:ph type="title"/>
          </p:nvPr>
        </p:nvSpPr>
        <p:spPr>
          <a:xfrm>
            <a:off x="457200" y="698695"/>
            <a:ext cx="8229600" cy="520505"/>
          </a:xfrm>
        </p:spPr>
        <p:txBody>
          <a:bodyPr>
            <a:normAutofit/>
          </a:bodyPr>
          <a:lstStyle/>
          <a:p>
            <a:r>
              <a:rPr lang="en-IN" altLang="en-US" sz="2400" b="1" dirty="0"/>
              <a:t>Theorem</a:t>
            </a:r>
          </a:p>
        </p:txBody>
      </p:sp>
      <p:sp>
        <p:nvSpPr>
          <p:cNvPr id="3" name="Content Placeholder 2">
            <a:extLst>
              <a:ext uri="{FF2B5EF4-FFF2-40B4-BE49-F238E27FC236}">
                <a16:creationId xmlns:a16="http://schemas.microsoft.com/office/drawing/2014/main" id="{6BECF5F1-B7F1-4F98-B360-633C3C7EF9FF}"/>
              </a:ext>
            </a:extLst>
          </p:cNvPr>
          <p:cNvSpPr>
            <a:spLocks noGrp="1"/>
          </p:cNvSpPr>
          <p:nvPr>
            <p:ph idx="1"/>
          </p:nvPr>
        </p:nvSpPr>
        <p:spPr>
          <a:xfrm>
            <a:off x="304800" y="1219200"/>
            <a:ext cx="8458200" cy="5162550"/>
          </a:xfrm>
        </p:spPr>
        <p:txBody>
          <a:bodyPr>
            <a:normAutofit lnSpcReduction="10000"/>
          </a:bodyPr>
          <a:lstStyle/>
          <a:p>
            <a:pPr marL="0" indent="0">
              <a:buNone/>
              <a:defRPr/>
            </a:pPr>
            <a:r>
              <a:rPr lang="en-IN" sz="2400" b="1" i="1" dirty="0">
                <a:solidFill>
                  <a:schemeClr val="accent2"/>
                </a:solidFill>
              </a:rPr>
              <a:t>Every Red Black Tree with n nodes has height &lt;= </a:t>
            </a:r>
            <a:r>
              <a:rPr lang="en-IN" sz="2400" dirty="0">
                <a:solidFill>
                  <a:schemeClr val="accent2"/>
                </a:solidFill>
              </a:rPr>
              <a:t>2Log</a:t>
            </a:r>
            <a:r>
              <a:rPr lang="en-IN" sz="2400" baseline="-25000" dirty="0">
                <a:solidFill>
                  <a:schemeClr val="accent2"/>
                </a:solidFill>
              </a:rPr>
              <a:t>2</a:t>
            </a:r>
            <a:r>
              <a:rPr lang="en-IN" sz="2400" dirty="0">
                <a:solidFill>
                  <a:schemeClr val="accent2"/>
                </a:solidFill>
              </a:rPr>
              <a:t>(n+1)</a:t>
            </a:r>
          </a:p>
          <a:p>
            <a:pPr algn="just">
              <a:defRPr/>
            </a:pPr>
            <a:r>
              <a:rPr lang="en-IN" sz="2200" dirty="0"/>
              <a:t>This can be proved using following facts:</a:t>
            </a:r>
            <a:br>
              <a:rPr lang="en-IN" sz="2200" dirty="0"/>
            </a:br>
            <a:r>
              <a:rPr lang="en-IN" sz="2200" dirty="0"/>
              <a:t> The subtree rooted at any node x contains </a:t>
            </a:r>
            <a:r>
              <a:rPr lang="en-IN" sz="2200" dirty="0">
                <a:solidFill>
                  <a:srgbClr val="FF0000"/>
                </a:solidFill>
              </a:rPr>
              <a:t>at least </a:t>
            </a:r>
            <a:r>
              <a:rPr lang="en-IN" sz="2200" dirty="0"/>
              <a:t>2</a:t>
            </a:r>
            <a:r>
              <a:rPr lang="en-IN" sz="2200" baseline="30000" dirty="0"/>
              <a:t>bh(x)</a:t>
            </a:r>
            <a:r>
              <a:rPr lang="en-IN" sz="2200" dirty="0"/>
              <a:t> – 1 internal nodes.</a:t>
            </a:r>
          </a:p>
          <a:p>
            <a:pPr algn="just">
              <a:defRPr/>
            </a:pPr>
            <a:r>
              <a:rPr lang="en-IN" sz="2200" dirty="0"/>
              <a:t>We can prove this by induction on height of subtree rooted at x. if x is the leaf(nil[T]), so the height of x is 0, then the subtree rooted at x contains at least     2</a:t>
            </a:r>
            <a:r>
              <a:rPr lang="en-IN" sz="2200" baseline="30000" dirty="0"/>
              <a:t>bh(x)</a:t>
            </a:r>
            <a:r>
              <a:rPr lang="en-IN" sz="2200" dirty="0"/>
              <a:t> – 1 = 2</a:t>
            </a:r>
            <a:r>
              <a:rPr lang="en-IN" sz="2200" baseline="30000" dirty="0"/>
              <a:t>0</a:t>
            </a:r>
            <a:r>
              <a:rPr lang="en-IN" sz="2200" dirty="0"/>
              <a:t> – 1= 0 internal nodes .</a:t>
            </a:r>
          </a:p>
          <a:p>
            <a:pPr algn="just">
              <a:defRPr/>
            </a:pPr>
            <a:r>
              <a:rPr lang="en-IN" sz="2200" dirty="0"/>
              <a:t>Consider an internal node x(black height </a:t>
            </a:r>
            <a:r>
              <a:rPr lang="en-IN" sz="2200" dirty="0" err="1"/>
              <a:t>bh</a:t>
            </a:r>
            <a:r>
              <a:rPr lang="en-IN" sz="2200" dirty="0"/>
              <a:t>(x)) with two children. Each child has a black height of either </a:t>
            </a:r>
            <a:r>
              <a:rPr lang="en-IN" sz="2200" dirty="0" err="1"/>
              <a:t>bh</a:t>
            </a:r>
            <a:r>
              <a:rPr lang="en-IN" sz="2200" dirty="0"/>
              <a:t>(x) or </a:t>
            </a:r>
            <a:r>
              <a:rPr lang="en-IN" sz="2200" dirty="0" err="1"/>
              <a:t>bh</a:t>
            </a:r>
            <a:r>
              <a:rPr lang="en-IN" sz="2200" dirty="0"/>
              <a:t>(x)-1, depending on whether its colour is red or black, respectively.(since </a:t>
            </a:r>
            <a:r>
              <a:rPr lang="en-IN" sz="2200" dirty="0" err="1"/>
              <a:t>atleast</a:t>
            </a:r>
            <a:r>
              <a:rPr lang="en-IN" sz="2200" dirty="0"/>
              <a:t> so we will consider </a:t>
            </a:r>
            <a:r>
              <a:rPr lang="en-IN" sz="2200" dirty="0" err="1"/>
              <a:t>bh</a:t>
            </a:r>
            <a:r>
              <a:rPr lang="en-IN" sz="2200" dirty="0"/>
              <a:t>(x)-1 to be conservative).</a:t>
            </a:r>
          </a:p>
          <a:p>
            <a:pPr algn="just">
              <a:defRPr/>
            </a:pPr>
            <a:r>
              <a:rPr lang="en-IN" sz="2200" dirty="0"/>
              <a:t>Therefore each child has </a:t>
            </a:r>
            <a:r>
              <a:rPr lang="en-IN" sz="2200" dirty="0" err="1"/>
              <a:t>atleast</a:t>
            </a:r>
            <a:r>
              <a:rPr lang="en-IN" sz="2200" dirty="0"/>
              <a:t> 2</a:t>
            </a:r>
            <a:r>
              <a:rPr lang="en-IN" sz="2200" baseline="30000" dirty="0"/>
              <a:t>bh(x)</a:t>
            </a:r>
            <a:r>
              <a:rPr lang="en-IN" sz="2200" dirty="0"/>
              <a:t> – 1 internal nodes and the subtree rooted at x contains at least (2</a:t>
            </a:r>
            <a:r>
              <a:rPr lang="en-IN" sz="2200" baseline="30000" dirty="0"/>
              <a:t>bh(x)-1</a:t>
            </a:r>
            <a:r>
              <a:rPr lang="en-IN" sz="2200" dirty="0"/>
              <a:t> – 1) + (2</a:t>
            </a:r>
            <a:r>
              <a:rPr lang="en-IN" sz="2200" baseline="30000" dirty="0"/>
              <a:t>bh(x)-1</a:t>
            </a:r>
            <a:r>
              <a:rPr lang="en-IN" sz="2200" dirty="0"/>
              <a:t> – 1) +1= 2. 2</a:t>
            </a:r>
            <a:r>
              <a:rPr lang="en-IN" sz="2200" baseline="30000" dirty="0"/>
              <a:t>bh(x)-1</a:t>
            </a:r>
            <a:r>
              <a:rPr lang="en-IN" sz="2200" dirty="0"/>
              <a:t> – 1= 2</a:t>
            </a:r>
            <a:r>
              <a:rPr lang="en-IN" sz="2200" baseline="30000" dirty="0"/>
              <a:t>bh(x)</a:t>
            </a:r>
            <a:r>
              <a:rPr lang="en-IN" sz="2200" dirty="0"/>
              <a:t> – 1 internal nodes.</a:t>
            </a:r>
          </a:p>
          <a:p>
            <a:pPr marL="0" indent="0" algn="just">
              <a:buNone/>
              <a:defRPr/>
            </a:pPr>
            <a:r>
              <a:rPr lang="en-IN" sz="2200" dirty="0"/>
              <a:t> </a:t>
            </a:r>
          </a:p>
        </p:txBody>
      </p:sp>
      <p:sp>
        <p:nvSpPr>
          <p:cNvPr id="4" name="Title 1">
            <a:extLst>
              <a:ext uri="{FF2B5EF4-FFF2-40B4-BE49-F238E27FC236}">
                <a16:creationId xmlns:a16="http://schemas.microsoft.com/office/drawing/2014/main" id="{E7C80935-DDD9-484A-8054-7F4D02343452}"/>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id="{D7B205B0-587F-40D4-B585-9CF838D7F6C2}"/>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id="{A13E9818-91ED-4B84-81F3-753101275A89}"/>
              </a:ext>
            </a:extLst>
          </p:cNvPr>
          <p:cNvSpPr>
            <a:spLocks noGrp="1"/>
          </p:cNvSpPr>
          <p:nvPr>
            <p:ph type="dt" sz="half" idx="10"/>
          </p:nvPr>
        </p:nvSpPr>
        <p:spPr/>
        <p:txBody>
          <a:bodyPr/>
          <a:lstStyle/>
          <a:p>
            <a:fld id="{90598FF5-F92B-4790-8B4D-F7B94D32F1DD}" type="datetime1">
              <a:rPr lang="en-US" smtClean="0"/>
              <a:t>10-Nov-24</a:t>
            </a:fld>
            <a:endParaRPr lang="en-US"/>
          </a:p>
        </p:txBody>
      </p:sp>
      <p:sp>
        <p:nvSpPr>
          <p:cNvPr id="6" name="Footer Placeholder 5">
            <a:extLst>
              <a:ext uri="{FF2B5EF4-FFF2-40B4-BE49-F238E27FC236}">
                <a16:creationId xmlns:a16="http://schemas.microsoft.com/office/drawing/2014/main" id="{94534E14-DEB0-4FBA-955C-D302581B3167}"/>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7" name="Slide Number Placeholder 6">
            <a:extLst>
              <a:ext uri="{FF2B5EF4-FFF2-40B4-BE49-F238E27FC236}">
                <a16:creationId xmlns:a16="http://schemas.microsoft.com/office/drawing/2014/main" id="{01537541-7EA0-4236-8F1B-8609334AAD16}"/>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4384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CF5F1-B7F1-4F98-B360-633C3C7EF9FF}"/>
              </a:ext>
            </a:extLst>
          </p:cNvPr>
          <p:cNvSpPr>
            <a:spLocks noGrp="1"/>
          </p:cNvSpPr>
          <p:nvPr>
            <p:ph idx="1"/>
          </p:nvPr>
        </p:nvSpPr>
        <p:spPr>
          <a:xfrm>
            <a:off x="304800" y="1219200"/>
            <a:ext cx="8458200" cy="5162550"/>
          </a:xfrm>
        </p:spPr>
        <p:txBody>
          <a:bodyPr/>
          <a:lstStyle/>
          <a:p>
            <a:pPr marL="0" indent="0">
              <a:buFont typeface="Wingdings" panose="05000000000000000000" pitchFamily="2" charset="2"/>
              <a:buNone/>
              <a:defRPr/>
            </a:pPr>
            <a:endParaRPr lang="en-IN" sz="1800" dirty="0"/>
          </a:p>
          <a:p>
            <a:pPr>
              <a:defRPr/>
            </a:pPr>
            <a:r>
              <a:rPr lang="en-IN" sz="2200" dirty="0"/>
              <a:t>Since  </a:t>
            </a:r>
            <a:r>
              <a:rPr lang="en-IN" sz="2200" dirty="0" err="1"/>
              <a:t>bh</a:t>
            </a:r>
            <a:r>
              <a:rPr lang="en-IN" sz="2200" dirty="0"/>
              <a:t>(x)&gt;= h/2 </a:t>
            </a:r>
            <a:r>
              <a:rPr lang="en-IN" sz="2200" dirty="0">
                <a:sym typeface="Wingdings" panose="05000000000000000000" pitchFamily="2" charset="2"/>
              </a:rPr>
              <a:t> </a:t>
            </a:r>
          </a:p>
          <a:p>
            <a:pPr marL="0" indent="0">
              <a:buFont typeface="Wingdings" panose="05000000000000000000" pitchFamily="2" charset="2"/>
              <a:buNone/>
              <a:defRPr/>
            </a:pPr>
            <a:r>
              <a:rPr lang="en-IN" sz="2200" dirty="0">
                <a:sym typeface="Wingdings" panose="05000000000000000000" pitchFamily="2" charset="2"/>
              </a:rPr>
              <a:t>	</a:t>
            </a:r>
            <a:r>
              <a:rPr lang="en-IN" sz="2200" dirty="0"/>
              <a:t> n&gt;=2</a:t>
            </a:r>
            <a:r>
              <a:rPr lang="en-IN" sz="2200" baseline="30000" dirty="0"/>
              <a:t>bh(x)</a:t>
            </a:r>
            <a:r>
              <a:rPr lang="en-IN" sz="2200" dirty="0"/>
              <a:t> – 1 </a:t>
            </a:r>
          </a:p>
          <a:p>
            <a:pPr marL="0" indent="0">
              <a:buFont typeface="Wingdings" panose="05000000000000000000" pitchFamily="2" charset="2"/>
              <a:buNone/>
              <a:defRPr/>
            </a:pPr>
            <a:r>
              <a:rPr lang="en-IN" sz="2200" dirty="0"/>
              <a:t>	</a:t>
            </a:r>
            <a:r>
              <a:rPr lang="en-IN" sz="2200" dirty="0">
                <a:sym typeface="Wingdings" panose="05000000000000000000" pitchFamily="2" charset="2"/>
              </a:rPr>
              <a:t>n&gt;=</a:t>
            </a:r>
            <a:r>
              <a:rPr lang="en-IN" sz="2200" dirty="0"/>
              <a:t> 2</a:t>
            </a:r>
            <a:r>
              <a:rPr lang="en-IN" sz="2200" baseline="30000" dirty="0"/>
              <a:t> h/2</a:t>
            </a:r>
            <a:r>
              <a:rPr lang="en-IN" sz="2200" dirty="0"/>
              <a:t> – 1 </a:t>
            </a:r>
          </a:p>
          <a:p>
            <a:pPr marL="0" indent="0">
              <a:buFont typeface="Wingdings" panose="05000000000000000000" pitchFamily="2" charset="2"/>
              <a:buNone/>
              <a:defRPr/>
            </a:pPr>
            <a:r>
              <a:rPr lang="en-IN" sz="2200" dirty="0"/>
              <a:t>	(n+1)&gt;= 2</a:t>
            </a:r>
            <a:r>
              <a:rPr lang="en-IN" sz="2200" baseline="30000" dirty="0"/>
              <a:t> h/2           </a:t>
            </a:r>
            <a:r>
              <a:rPr lang="en-IN" sz="2200" dirty="0"/>
              <a:t> </a:t>
            </a:r>
          </a:p>
          <a:p>
            <a:pPr marL="0" indent="0">
              <a:buFont typeface="Wingdings" panose="05000000000000000000" pitchFamily="2" charset="2"/>
              <a:buNone/>
              <a:defRPr/>
            </a:pPr>
            <a:r>
              <a:rPr lang="en-IN" sz="2200" dirty="0"/>
              <a:t>	log(n+1).&gt;=h/2log2</a:t>
            </a:r>
          </a:p>
          <a:p>
            <a:pPr marL="0" indent="0">
              <a:buFont typeface="Wingdings" panose="05000000000000000000" pitchFamily="2" charset="2"/>
              <a:buNone/>
              <a:defRPr/>
            </a:pPr>
            <a:r>
              <a:rPr lang="en-IN" sz="2200" dirty="0"/>
              <a:t>	</a:t>
            </a:r>
            <a:r>
              <a:rPr lang="en-IN" sz="2200" dirty="0">
                <a:solidFill>
                  <a:srgbClr val="FF0000"/>
                </a:solidFill>
              </a:rPr>
              <a:t>h&lt;=2log(n+1)</a:t>
            </a:r>
          </a:p>
          <a:p>
            <a:pPr marL="0" indent="0">
              <a:buFont typeface="Wingdings" panose="05000000000000000000" pitchFamily="2" charset="2"/>
              <a:buNone/>
              <a:defRPr/>
            </a:pPr>
            <a:r>
              <a:rPr lang="en-IN" sz="2200" baseline="30000" dirty="0"/>
              <a:t>                 </a:t>
            </a:r>
          </a:p>
          <a:p>
            <a:pPr marL="0" indent="0">
              <a:buFont typeface="Wingdings" panose="05000000000000000000" pitchFamily="2" charset="2"/>
              <a:buNone/>
              <a:defRPr/>
            </a:pPr>
            <a:r>
              <a:rPr lang="en-IN" sz="2200" baseline="30000" dirty="0"/>
              <a:t>	</a:t>
            </a:r>
            <a:endParaRPr lang="en-IN" sz="2200" dirty="0"/>
          </a:p>
          <a:p>
            <a:pPr marL="0" indent="0">
              <a:buFont typeface="Wingdings" panose="05000000000000000000" pitchFamily="2" charset="2"/>
              <a:buNone/>
              <a:defRPr/>
            </a:pPr>
            <a:endParaRPr lang="en-IN" dirty="0"/>
          </a:p>
        </p:txBody>
      </p:sp>
      <p:sp>
        <p:nvSpPr>
          <p:cNvPr id="7" name="Title 1">
            <a:extLst>
              <a:ext uri="{FF2B5EF4-FFF2-40B4-BE49-F238E27FC236}">
                <a16:creationId xmlns:a16="http://schemas.microsoft.com/office/drawing/2014/main" id="{924D1FAC-9008-4FA0-98BE-5767D0B1254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a:extLst>
              <a:ext uri="{FF2B5EF4-FFF2-40B4-BE49-F238E27FC236}">
                <a16:creationId xmlns:a16="http://schemas.microsoft.com/office/drawing/2014/main" id="{062C9CFC-EE5C-4F4A-A858-52B4A3A6247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ED01689E-0022-4B7C-B190-9687A1698338}"/>
              </a:ext>
            </a:extLst>
          </p:cNvPr>
          <p:cNvSpPr>
            <a:spLocks noGrp="1"/>
          </p:cNvSpPr>
          <p:nvPr>
            <p:ph type="dt" sz="half" idx="10"/>
          </p:nvPr>
        </p:nvSpPr>
        <p:spPr/>
        <p:txBody>
          <a:bodyPr/>
          <a:lstStyle/>
          <a:p>
            <a:fld id="{9933079D-4917-4F3D-9BD3-7AF8ADD65D8D}" type="datetime1">
              <a:rPr lang="en-US" smtClean="0"/>
              <a:t>10-Nov-24</a:t>
            </a:fld>
            <a:endParaRPr lang="en-US"/>
          </a:p>
        </p:txBody>
      </p:sp>
      <p:sp>
        <p:nvSpPr>
          <p:cNvPr id="4" name="Footer Placeholder 3">
            <a:extLst>
              <a:ext uri="{FF2B5EF4-FFF2-40B4-BE49-F238E27FC236}">
                <a16:creationId xmlns:a16="http://schemas.microsoft.com/office/drawing/2014/main" id="{A4F0574D-E1BE-4687-AB4F-BD37AF530692}"/>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5" name="Slide Number Placeholder 4">
            <a:extLst>
              <a:ext uri="{FF2B5EF4-FFF2-40B4-BE49-F238E27FC236}">
                <a16:creationId xmlns:a16="http://schemas.microsoft.com/office/drawing/2014/main" id="{AC8C6283-7DA0-4584-B35B-38D8C6256D27}"/>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937418"/>
            <a:ext cx="9144000" cy="4983163"/>
          </a:xfrm>
        </p:spPr>
        <p:txBody>
          <a:bodyPr>
            <a:normAutofit/>
          </a:bodyPr>
          <a:lstStyle/>
          <a:p>
            <a:pPr marL="457200" indent="-457200">
              <a:spcBef>
                <a:spcPct val="50000"/>
              </a:spcBef>
              <a:buFont typeface="+mj-lt"/>
              <a:buAutoNum type="arabicPeriod"/>
            </a:pPr>
            <a:endParaRPr lang="en-US" sz="2400" dirty="0"/>
          </a:p>
          <a:p>
            <a:pPr marL="457200" indent="-457200">
              <a:spcBef>
                <a:spcPct val="50000"/>
              </a:spcBef>
              <a:buFont typeface="+mj-lt"/>
              <a:buAutoNum type="arabicPeriod"/>
            </a:pPr>
            <a:r>
              <a:rPr lang="en-US" sz="2400" dirty="0"/>
              <a:t>Insertion </a:t>
            </a:r>
          </a:p>
          <a:p>
            <a:pPr marL="457200" indent="-457200">
              <a:spcBef>
                <a:spcPct val="50000"/>
              </a:spcBef>
              <a:buFont typeface="+mj-lt"/>
              <a:buAutoNum type="arabicPeriod"/>
            </a:pPr>
            <a:r>
              <a:rPr lang="en-US" sz="2400" dirty="0"/>
              <a:t>Deletion</a:t>
            </a:r>
          </a:p>
          <a:p>
            <a:pPr marL="0" indent="0">
              <a:spcBef>
                <a:spcPct val="50000"/>
              </a:spcBef>
              <a:buNone/>
            </a:pPr>
            <a:endParaRPr lang="en-US" sz="2400" dirty="0"/>
          </a:p>
          <a:p>
            <a:pPr lvl="1">
              <a:spcBef>
                <a:spcPct val="50000"/>
              </a:spcBef>
              <a:buFont typeface="Wingdings" pitchFamily="2" charset="2"/>
              <a:buChar char="Ø"/>
            </a:pPr>
            <a:r>
              <a:rPr lang="en-US" sz="2200" dirty="0"/>
              <a:t>The </a:t>
            </a:r>
            <a:r>
              <a:rPr lang="en-US" sz="2200" dirty="0">
                <a:cs typeface="Times New Roman" pitchFamily="18" charset="0"/>
              </a:rPr>
              <a:t>TREE-INSERT </a:t>
            </a:r>
            <a:r>
              <a:rPr lang="en-US" sz="2200" dirty="0"/>
              <a:t>and </a:t>
            </a:r>
            <a:r>
              <a:rPr lang="en-US" sz="2200" dirty="0">
                <a:cs typeface="Times New Roman" pitchFamily="18" charset="0"/>
              </a:rPr>
              <a:t>TREE-DELETE operations in RBT are same as BST, which </a:t>
            </a:r>
            <a:r>
              <a:rPr lang="en-US" sz="2200" dirty="0"/>
              <a:t>runs in time O(h) in BST, where h is height of tree.</a:t>
            </a:r>
          </a:p>
          <a:p>
            <a:pPr lvl="1">
              <a:spcBef>
                <a:spcPct val="50000"/>
              </a:spcBef>
              <a:buFont typeface="Wingdings" pitchFamily="2" charset="2"/>
              <a:buChar char="Ø"/>
            </a:pPr>
            <a:r>
              <a:rPr lang="en-US" sz="2200" dirty="0"/>
              <a:t>However, the result may violate the red-black properties in RBT. </a:t>
            </a:r>
          </a:p>
          <a:p>
            <a:pPr lvl="1">
              <a:spcBef>
                <a:spcPct val="50000"/>
              </a:spcBef>
              <a:buFont typeface="Wingdings" pitchFamily="2" charset="2"/>
              <a:buChar char="Ø"/>
            </a:pPr>
            <a:r>
              <a:rPr lang="en-US" sz="2200" dirty="0"/>
              <a:t>To restore these properties, we must recolor some of the nodes in the tree, and make some pointer changes.</a:t>
            </a:r>
          </a:p>
          <a:p>
            <a:pPr lvl="1">
              <a:spcBef>
                <a:spcPct val="50000"/>
              </a:spcBef>
              <a:buFont typeface="Wingdings" pitchFamily="2" charset="2"/>
              <a:buChar char="Ø"/>
            </a:pPr>
            <a:r>
              <a:rPr lang="en-US" sz="2200" dirty="0"/>
              <a:t>We use </a:t>
            </a:r>
            <a:r>
              <a:rPr lang="en-US" sz="2200" b="1" dirty="0"/>
              <a:t>rotations </a:t>
            </a:r>
            <a:r>
              <a:rPr lang="en-US" sz="2200" dirty="0"/>
              <a:t>to change the pointer structure. </a:t>
            </a:r>
          </a:p>
          <a:p>
            <a:pPr>
              <a:lnSpc>
                <a:spcPct val="150000"/>
              </a:lnSpc>
              <a:spcBef>
                <a:spcPct val="50000"/>
              </a:spcBef>
            </a:pPr>
            <a:endParaRPr lang="en-US" sz="2400" u="sng" dirty="0"/>
          </a:p>
        </p:txBody>
      </p:sp>
      <p:sp>
        <p:nvSpPr>
          <p:cNvPr id="143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434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7" name="Date Placeholder 6"/>
          <p:cNvSpPr>
            <a:spLocks noGrp="1"/>
          </p:cNvSpPr>
          <p:nvPr>
            <p:ph type="dt" sz="half" idx="10"/>
          </p:nvPr>
        </p:nvSpPr>
        <p:spPr/>
        <p:txBody>
          <a:bodyPr/>
          <a:lstStyle/>
          <a:p>
            <a:fld id="{ACA48D70-8E4C-42C3-94F9-35D2F3740098}" type="datetime1">
              <a:rPr lang="en-US" smtClean="0"/>
              <a:t>10-Nov-24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32</a:t>
            </a:fld>
            <a:endParaRPr lang="en-US"/>
          </a:p>
        </p:txBody>
      </p:sp>
      <p:sp>
        <p:nvSpPr>
          <p:cNvPr id="9" name="Footer Placeholder 8"/>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1"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8109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066800"/>
            <a:ext cx="7696200" cy="374650"/>
          </a:xfrm>
        </p:spPr>
        <p:txBody>
          <a:bodyPr>
            <a:noAutofit/>
          </a:bodyPr>
          <a:lstStyle/>
          <a:p>
            <a:pPr eaLnBrk="1" hangingPunct="1"/>
            <a:r>
              <a:rPr lang="en-US" sz="3200" b="1" dirty="0"/>
              <a:t> Rotations </a:t>
            </a:r>
          </a:p>
        </p:txBody>
      </p:sp>
      <p:sp>
        <p:nvSpPr>
          <p:cNvPr id="15363"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536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5366"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15367" name="Content Placeholder 7"/>
          <p:cNvSpPr>
            <a:spLocks noGrp="1"/>
          </p:cNvSpPr>
          <p:nvPr>
            <p:ph sz="quarter" idx="3"/>
          </p:nvPr>
        </p:nvSpPr>
        <p:spPr>
          <a:xfrm>
            <a:off x="500063" y="1524001"/>
            <a:ext cx="7958137" cy="2146282"/>
          </a:xfrm>
        </p:spPr>
        <p:txBody>
          <a:bodyPr/>
          <a:lstStyle/>
          <a:p>
            <a:r>
              <a:rPr lang="en-US" sz="2200" dirty="0"/>
              <a:t>Rotations are presented by the following figures. </a:t>
            </a:r>
          </a:p>
          <a:p>
            <a:endParaRPr lang="en-US" sz="2200" dirty="0"/>
          </a:p>
          <a:p>
            <a:r>
              <a:rPr lang="en-US" sz="2200" dirty="0">
                <a:cs typeface="Times New Roman" pitchFamily="18" charset="0"/>
              </a:rPr>
              <a:t>LEFT-ROTATION</a:t>
            </a:r>
            <a:r>
              <a:rPr lang="en-US" sz="2200" dirty="0"/>
              <a:t> and </a:t>
            </a:r>
            <a:r>
              <a:rPr lang="en-US" sz="2200" dirty="0">
                <a:cs typeface="Times New Roman" pitchFamily="18" charset="0"/>
              </a:rPr>
              <a:t>RIGHT-ROTATION</a:t>
            </a:r>
            <a:r>
              <a:rPr lang="en-US" sz="2200" dirty="0"/>
              <a:t> run in </a:t>
            </a:r>
            <a:r>
              <a:rPr lang="en-US" sz="2200" i="1" dirty="0"/>
              <a:t>O(1) </a:t>
            </a:r>
            <a:r>
              <a:rPr lang="en-US" sz="2200" dirty="0"/>
              <a:t> units of time. </a:t>
            </a:r>
          </a:p>
          <a:p>
            <a:r>
              <a:rPr lang="en-US" sz="2200" dirty="0"/>
              <a:t>Only the pointers are changed – the other fields remain the same.</a:t>
            </a:r>
            <a:endParaRPr lang="en-US" sz="2200" u="sng" dirty="0"/>
          </a:p>
          <a:p>
            <a:endParaRPr lang="en-IN" sz="2400" dirty="0"/>
          </a:p>
        </p:txBody>
      </p:sp>
      <p:grpSp>
        <p:nvGrpSpPr>
          <p:cNvPr id="2" name="Group 30"/>
          <p:cNvGrpSpPr>
            <a:grpSpLocks/>
          </p:cNvGrpSpPr>
          <p:nvPr/>
        </p:nvGrpSpPr>
        <p:grpSpPr bwMode="auto">
          <a:xfrm>
            <a:off x="1714500" y="3786188"/>
            <a:ext cx="5143500" cy="2357437"/>
            <a:chOff x="655" y="2251"/>
            <a:chExt cx="4248" cy="1739"/>
          </a:xfrm>
        </p:grpSpPr>
        <p:sp>
          <p:nvSpPr>
            <p:cNvPr id="15369" name="Oval 31"/>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15370" name="Oval 32"/>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5371" name="Line 33"/>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15372" name="Line 34"/>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15373" name="Line 35"/>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15374" name="Line 36"/>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15375" name="Text Box 37"/>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5376" name="Text Box 38"/>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77" name="Line 39"/>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15378" name="Text Box 40"/>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79" name="Line 41"/>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15380" name="Line 42"/>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15381" name="Rectangle 43"/>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Left-Rotate(</a:t>
              </a:r>
              <a:r>
                <a:rPr lang="en-US" b="1" i="1">
                  <a:latin typeface="Calibri" pitchFamily="34" charset="0"/>
                </a:rPr>
                <a:t>T, x</a:t>
              </a:r>
              <a:r>
                <a:rPr lang="en-US" b="1">
                  <a:latin typeface="Calibri" pitchFamily="34" charset="0"/>
                </a:rPr>
                <a:t>)</a:t>
              </a:r>
            </a:p>
          </p:txBody>
        </p:sp>
        <p:sp>
          <p:nvSpPr>
            <p:cNvPr id="15382" name="Text Box 44"/>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83" name="Text Box 45"/>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5384" name="Oval 46"/>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5385" name="Oval 47"/>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15386" name="Line 48"/>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15387" name="Line 49"/>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15388" name="Line 50"/>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15389" name="Line 51"/>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15390" name="Text Box 52"/>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91" name="Line 53"/>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15392" name="Text Box 54"/>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Right-Rotate(</a:t>
              </a:r>
              <a:r>
                <a:rPr lang="en-US" b="1" i="1">
                  <a:latin typeface="Calibri" pitchFamily="34" charset="0"/>
                </a:rPr>
                <a:t>T, y</a:t>
              </a:r>
              <a:r>
                <a:rPr lang="en-US" b="1">
                  <a:latin typeface="Calibri" pitchFamily="34" charset="0"/>
                </a:rPr>
                <a:t>)</a:t>
              </a:r>
              <a:endParaRPr lang="en-US" sz="1600">
                <a:latin typeface="Calibri" pitchFamily="34" charset="0"/>
              </a:endParaRPr>
            </a:p>
          </p:txBody>
        </p:sp>
      </p:grpSp>
      <p:sp>
        <p:nvSpPr>
          <p:cNvPr id="33" name="Date Placeholder 32"/>
          <p:cNvSpPr>
            <a:spLocks noGrp="1"/>
          </p:cNvSpPr>
          <p:nvPr>
            <p:ph type="dt" sz="half" idx="10"/>
          </p:nvPr>
        </p:nvSpPr>
        <p:spPr/>
        <p:txBody>
          <a:bodyPr/>
          <a:lstStyle/>
          <a:p>
            <a:pPr>
              <a:defRPr/>
            </a:pPr>
            <a:fld id="{592F46AA-7FF0-4365-8C9E-59FA02F101C9}" type="datetime1">
              <a:rPr lang="en-US" smtClean="0"/>
              <a:t>10-Nov-24</a:t>
            </a:fld>
            <a:endParaRPr lang="en-US"/>
          </a:p>
        </p:txBody>
      </p:sp>
      <p:sp>
        <p:nvSpPr>
          <p:cNvPr id="34" name="Slide Number Placeholder 33"/>
          <p:cNvSpPr>
            <a:spLocks noGrp="1"/>
          </p:cNvSpPr>
          <p:nvPr>
            <p:ph type="sldNum" sz="quarter" idx="12"/>
          </p:nvPr>
        </p:nvSpPr>
        <p:spPr/>
        <p:txBody>
          <a:bodyPr/>
          <a:lstStyle/>
          <a:p>
            <a:pPr>
              <a:defRPr/>
            </a:pPr>
            <a:fld id="{5679FF85-5E49-458B-8305-3F6E020E0FD3}" type="slidenum">
              <a:rPr lang="he-IL" smtClean="0"/>
              <a:pPr>
                <a:defRPr/>
              </a:pPr>
              <a:t>33</a:t>
            </a:fld>
            <a:endParaRPr lang="en-US"/>
          </a:p>
        </p:txBody>
      </p:sp>
      <p:sp>
        <p:nvSpPr>
          <p:cNvPr id="35" name="Footer Placeholder 34"/>
          <p:cNvSpPr>
            <a:spLocks noGrp="1"/>
          </p:cNvSpPr>
          <p:nvPr>
            <p:ph type="ftr" sz="quarter" idx="11"/>
          </p:nvPr>
        </p:nvSpPr>
        <p:spPr>
          <a:xfrm>
            <a:off x="3002191" y="6318460"/>
            <a:ext cx="3771900" cy="457200"/>
          </a:xfrm>
        </p:spPr>
        <p:txBody>
          <a:bodyPr/>
          <a:lstStyle/>
          <a:p>
            <a:pPr>
              <a:defRPr/>
            </a:pPr>
            <a:r>
              <a:rPr lang="it-IT"/>
              <a:t>Manali Gupta               DAA                Unit II</a:t>
            </a:r>
            <a:endParaRPr lang="en-US" dirty="0"/>
          </a:p>
        </p:txBody>
      </p:sp>
      <p:sp>
        <p:nvSpPr>
          <p:cNvPr id="3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3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4373856" y="3969143"/>
            <a:ext cx="4065587" cy="1663700"/>
            <a:chOff x="655" y="2251"/>
            <a:chExt cx="4248" cy="1739"/>
          </a:xfrm>
        </p:grpSpPr>
        <p:sp>
          <p:nvSpPr>
            <p:cNvPr id="16389" name="Oval 31"/>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16390" name="Oval 32"/>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6391" name="Line 33"/>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16392" name="Line 34"/>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16393" name="Line 35"/>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16394" name="Line 36"/>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16395" name="Text Box 37"/>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6396" name="Text Box 38"/>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397" name="Line 39"/>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16398" name="Text Box 40"/>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399" name="Line 41"/>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16400" name="Line 42"/>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16401" name="Rectangle 43"/>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Left-Rotate(</a:t>
              </a:r>
              <a:r>
                <a:rPr lang="en-US" b="1" i="1">
                  <a:latin typeface="Calibri" pitchFamily="34" charset="0"/>
                </a:rPr>
                <a:t>T, x</a:t>
              </a:r>
              <a:r>
                <a:rPr lang="en-US" b="1">
                  <a:latin typeface="Calibri" pitchFamily="34" charset="0"/>
                </a:rPr>
                <a:t>)</a:t>
              </a:r>
            </a:p>
          </p:txBody>
        </p:sp>
        <p:sp>
          <p:nvSpPr>
            <p:cNvPr id="16402" name="Text Box 44"/>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403" name="Text Box 45"/>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6404" name="Oval 46"/>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dirty="0">
                  <a:latin typeface="Calibri" pitchFamily="34" charset="0"/>
                </a:rPr>
                <a:t>x</a:t>
              </a:r>
            </a:p>
          </p:txBody>
        </p:sp>
        <p:sp>
          <p:nvSpPr>
            <p:cNvPr id="16405" name="Oval 47"/>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16406" name="Line 48"/>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16407" name="Line 49"/>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16408" name="Line 50"/>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16409" name="Line 51"/>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16410" name="Text Box 52"/>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411" name="Line 53"/>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16412" name="Text Box 54"/>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Right-Rotate(</a:t>
              </a:r>
              <a:r>
                <a:rPr lang="en-US" b="1" i="1">
                  <a:latin typeface="Calibri" pitchFamily="34" charset="0"/>
                </a:rPr>
                <a:t>T, y</a:t>
              </a:r>
              <a:r>
                <a:rPr lang="en-US" b="1">
                  <a:latin typeface="Calibri" pitchFamily="34" charset="0"/>
                </a:rPr>
                <a:t>)</a:t>
              </a:r>
              <a:endParaRPr lang="en-US" sz="1600">
                <a:latin typeface="Calibri" pitchFamily="34" charset="0"/>
              </a:endParaRPr>
            </a:p>
          </p:txBody>
        </p:sp>
      </p:grpSp>
      <p:sp>
        <p:nvSpPr>
          <p:cNvPr id="29" name="Date Placeholder 28"/>
          <p:cNvSpPr>
            <a:spLocks noGrp="1"/>
          </p:cNvSpPr>
          <p:nvPr>
            <p:ph type="dt" sz="half" idx="10"/>
          </p:nvPr>
        </p:nvSpPr>
        <p:spPr/>
        <p:txBody>
          <a:bodyPr/>
          <a:lstStyle/>
          <a:p>
            <a:pPr>
              <a:defRPr/>
            </a:pPr>
            <a:fld id="{DBCB9899-9547-4082-8FD1-AC7949D095F6}" type="datetime1">
              <a:rPr lang="en-US" smtClean="0"/>
              <a:t>10-Nov-24</a:t>
            </a:fld>
            <a:endParaRPr lang="en-US"/>
          </a:p>
        </p:txBody>
      </p:sp>
      <p:sp>
        <p:nvSpPr>
          <p:cNvPr id="30" name="Slide Number Placeholder 29"/>
          <p:cNvSpPr>
            <a:spLocks noGrp="1"/>
          </p:cNvSpPr>
          <p:nvPr>
            <p:ph type="sldNum" sz="quarter" idx="12"/>
          </p:nvPr>
        </p:nvSpPr>
        <p:spPr/>
        <p:txBody>
          <a:bodyPr/>
          <a:lstStyle/>
          <a:p>
            <a:pPr>
              <a:defRPr/>
            </a:pPr>
            <a:fld id="{5679FF85-5E49-458B-8305-3F6E020E0FD3}" type="slidenum">
              <a:rPr lang="he-IL" smtClean="0"/>
              <a:pPr>
                <a:defRPr/>
              </a:pPr>
              <a:t>34</a:t>
            </a:fld>
            <a:endParaRPr lang="en-US"/>
          </a:p>
        </p:txBody>
      </p:sp>
      <p:sp>
        <p:nvSpPr>
          <p:cNvPr id="31" name="Footer Placeholder 30"/>
          <p:cNvSpPr>
            <a:spLocks noGrp="1"/>
          </p:cNvSpPr>
          <p:nvPr>
            <p:ph type="ftr" sz="quarter" idx="11"/>
          </p:nvPr>
        </p:nvSpPr>
        <p:spPr>
          <a:xfrm>
            <a:off x="3232458" y="6372665"/>
            <a:ext cx="3677517" cy="457200"/>
          </a:xfrm>
        </p:spPr>
        <p:txBody>
          <a:bodyPr/>
          <a:lstStyle/>
          <a:p>
            <a:pPr>
              <a:defRPr/>
            </a:pPr>
            <a:r>
              <a:rPr lang="it-IT"/>
              <a:t>Manali Gupta               DAA                Unit II</a:t>
            </a:r>
            <a:endParaRPr lang="en-US" dirty="0"/>
          </a:p>
        </p:txBody>
      </p:sp>
      <p:sp>
        <p:nvSpPr>
          <p:cNvPr id="3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3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4" name="Rectangle 3">
            <a:extLst>
              <a:ext uri="{FF2B5EF4-FFF2-40B4-BE49-F238E27FC236}">
                <a16:creationId xmlns:a16="http://schemas.microsoft.com/office/drawing/2014/main" id="{F77A8BBD-3EC0-460E-A297-34098F452E32}"/>
              </a:ext>
            </a:extLst>
          </p:cNvPr>
          <p:cNvSpPr txBox="1">
            <a:spLocks noChangeArrowheads="1"/>
          </p:cNvSpPr>
          <p:nvPr/>
        </p:nvSpPr>
        <p:spPr>
          <a:xfrm>
            <a:off x="238596" y="849767"/>
            <a:ext cx="8763000" cy="4770639"/>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nSpc>
                <a:spcPct val="90000"/>
              </a:lnSpc>
              <a:buFont typeface="Wingdings" panose="05000000000000000000" pitchFamily="2" charset="2"/>
              <a:buNone/>
            </a:pPr>
            <a:r>
              <a:rPr lang="en-US" altLang="en-US" sz="2400" b="1" u="sng" dirty="0"/>
              <a:t>Left-Rotate </a:t>
            </a:r>
            <a:r>
              <a:rPr lang="en-US" altLang="en-US" sz="2400" b="1" u="sng" dirty="0">
                <a:latin typeface="RMTMI" charset="-95"/>
              </a:rPr>
              <a:t>(</a:t>
            </a:r>
            <a:r>
              <a:rPr lang="en-US" altLang="en-US" sz="2400" b="1" i="1" u="sng" dirty="0"/>
              <a:t>T</a:t>
            </a:r>
            <a:r>
              <a:rPr lang="en-US" altLang="en-US" sz="2400" b="1" i="1" u="sng" dirty="0">
                <a:latin typeface="RMTMI" charset="-95"/>
              </a:rPr>
              <a:t>, </a:t>
            </a:r>
            <a:r>
              <a:rPr lang="en-US" altLang="en-US" sz="2400" b="1" i="1" u="sng" dirty="0"/>
              <a:t>x</a:t>
            </a:r>
            <a:r>
              <a:rPr lang="en-US" altLang="en-US" sz="2400" b="1" u="sng" dirty="0">
                <a:latin typeface="RMTMI" charset="-95"/>
              </a:rPr>
              <a:t>)</a:t>
            </a:r>
          </a:p>
          <a:p>
            <a:pPr marL="533400" indent="-533400">
              <a:lnSpc>
                <a:spcPct val="90000"/>
              </a:lnSpc>
              <a:buFont typeface="Wingdings" panose="05000000000000000000" pitchFamily="2" charset="2"/>
              <a:buNone/>
            </a:pPr>
            <a:endParaRPr lang="en-US" altLang="en-US" sz="2400" b="1" u="sng" dirty="0">
              <a:latin typeface="RMTMI" charset="-95"/>
            </a:endParaRPr>
          </a:p>
          <a:p>
            <a:pPr marL="533400" indent="-533400">
              <a:lnSpc>
                <a:spcPct val="90000"/>
              </a:lnSpc>
              <a:buFont typeface="Wingdings" panose="05000000000000000000" pitchFamily="2" charset="2"/>
              <a:buAutoNum type="arabicPeriod"/>
            </a:pPr>
            <a:r>
              <a:rPr lang="en-US" altLang="en-US" sz="2200" i="1" dirty="0"/>
              <a:t>y </a:t>
            </a:r>
            <a:r>
              <a:rPr lang="en-US" altLang="en-US" sz="2200" dirty="0">
                <a:sym typeface="Symbol" panose="05050102010706020507" pitchFamily="18" charset="2"/>
              </a:rPr>
              <a:t></a:t>
            </a:r>
            <a:r>
              <a:rPr lang="en-US" altLang="en-US" sz="2200" dirty="0">
                <a:latin typeface="MTSYN" charset="-127"/>
              </a:rPr>
              <a:t> </a:t>
            </a:r>
            <a:r>
              <a:rPr lang="en-US" altLang="en-US" sz="2200" i="1" dirty="0"/>
              <a:t>right</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Set </a:t>
            </a:r>
            <a:r>
              <a:rPr lang="en-US" altLang="en-US" sz="2200" i="1" dirty="0"/>
              <a:t>y</a:t>
            </a:r>
            <a:r>
              <a:rPr lang="en-US" altLang="en-US" sz="2200" dirty="0"/>
              <a:t>.</a:t>
            </a:r>
          </a:p>
          <a:p>
            <a:pPr marL="533400" indent="-533400">
              <a:lnSpc>
                <a:spcPct val="90000"/>
              </a:lnSpc>
              <a:buFont typeface="Wingdings" panose="05000000000000000000" pitchFamily="2" charset="2"/>
              <a:buAutoNum type="arabicPeriod"/>
            </a:pPr>
            <a:r>
              <a:rPr lang="en-US" altLang="en-US" sz="2200" i="1" dirty="0"/>
              <a:t>right</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left</a:t>
            </a:r>
            <a:r>
              <a:rPr lang="en-US" altLang="en-US" sz="2200" dirty="0"/>
              <a:t>[</a:t>
            </a:r>
            <a:r>
              <a:rPr lang="en-US" altLang="en-US" sz="2200" i="1" dirty="0"/>
              <a:t>y</a:t>
            </a:r>
            <a:r>
              <a:rPr lang="en-US" altLang="en-US" sz="2200" dirty="0"/>
              <a:t>]  </a:t>
            </a:r>
            <a:r>
              <a:rPr lang="en-US" altLang="en-US" sz="2200" i="1" dirty="0">
                <a:latin typeface="LASY10" charset="0"/>
              </a:rPr>
              <a:t> //</a:t>
            </a:r>
            <a:r>
              <a:rPr lang="en-US" altLang="en-US" sz="2200" dirty="0"/>
              <a:t>Turn </a:t>
            </a:r>
            <a:r>
              <a:rPr lang="en-US" altLang="en-US" sz="2200" i="1" dirty="0"/>
              <a:t>y</a:t>
            </a:r>
            <a:r>
              <a:rPr lang="en-US" altLang="en-US" sz="2200" dirty="0"/>
              <a:t>’s left subtree into </a:t>
            </a:r>
            <a:r>
              <a:rPr lang="en-US" altLang="en-US" sz="2200" i="1" dirty="0"/>
              <a:t>x</a:t>
            </a:r>
            <a:r>
              <a:rPr lang="en-US" altLang="en-US" sz="2200" dirty="0"/>
              <a:t>’s right subtree.</a:t>
            </a:r>
          </a:p>
          <a:p>
            <a:pPr marL="533400" indent="-533400">
              <a:lnSpc>
                <a:spcPct val="90000"/>
              </a:lnSpc>
              <a:buFont typeface="Wingdings" panose="05000000000000000000" pitchFamily="2" charset="2"/>
              <a:buAutoNum type="arabicPeriod"/>
            </a:pPr>
            <a:r>
              <a:rPr lang="en-US" altLang="en-US" sz="2200" b="1" dirty="0"/>
              <a:t>if </a:t>
            </a: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nil</a:t>
            </a:r>
            <a:r>
              <a:rPr lang="en-US" altLang="en-US" sz="2200" dirty="0"/>
              <a:t>[</a:t>
            </a:r>
            <a:r>
              <a:rPr lang="en-US" altLang="en-US" sz="2200" i="1" dirty="0"/>
              <a:t>T </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p</a:t>
            </a:r>
            <a:r>
              <a:rPr lang="en-US" altLang="en-US" sz="2200" dirty="0"/>
              <a:t>[</a:t>
            </a: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x</a:t>
            </a:r>
          </a:p>
          <a:p>
            <a:pPr marL="533400" indent="-533400">
              <a:lnSpc>
                <a:spcPct val="90000"/>
              </a:lnSpc>
              <a:buFont typeface="Wingdings" panose="05000000000000000000" pitchFamily="2" charset="2"/>
              <a:buAutoNum type="arabicPeriod"/>
            </a:pPr>
            <a:r>
              <a:rPr lang="en-US" altLang="en-US" sz="2200" i="1" dirty="0"/>
              <a:t>p</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Link </a:t>
            </a:r>
            <a:r>
              <a:rPr lang="en-US" altLang="en-US" sz="2200" i="1" dirty="0"/>
              <a:t>x</a:t>
            </a:r>
            <a:r>
              <a:rPr lang="en-US" altLang="en-US" sz="2200" dirty="0"/>
              <a:t>’s parent to </a:t>
            </a:r>
            <a:r>
              <a:rPr lang="en-US" altLang="en-US" sz="2200" i="1" dirty="0"/>
              <a:t>y</a:t>
            </a:r>
            <a:r>
              <a:rPr lang="en-US" altLang="en-US" sz="2200" dirty="0"/>
              <a:t>.</a:t>
            </a:r>
          </a:p>
          <a:p>
            <a:pPr marL="533400" indent="-533400">
              <a:lnSpc>
                <a:spcPct val="90000"/>
              </a:lnSpc>
              <a:buFont typeface="Wingdings" panose="05000000000000000000" pitchFamily="2" charset="2"/>
              <a:buAutoNum type="arabicPeriod"/>
            </a:pPr>
            <a:r>
              <a:rPr lang="en-US" altLang="en-US" sz="2200" b="1" dirty="0"/>
              <a:t>if </a:t>
            </a:r>
            <a:r>
              <a:rPr lang="en-US" altLang="en-US" sz="2200" i="1" dirty="0"/>
              <a:t>p</a:t>
            </a:r>
            <a:r>
              <a:rPr lang="en-US" altLang="en-US" sz="2200" dirty="0"/>
              <a:t>[</a:t>
            </a:r>
            <a:r>
              <a:rPr lang="en-US" altLang="en-US" sz="2200" i="1" dirty="0"/>
              <a:t>x</a:t>
            </a:r>
            <a:r>
              <a:rPr lang="en-US" altLang="en-US" sz="2200" dirty="0"/>
              <a:t>] </a:t>
            </a:r>
            <a:r>
              <a:rPr lang="en-US" altLang="en-US" sz="2200" dirty="0">
                <a:latin typeface="MTSYN" charset="-127"/>
              </a:rPr>
              <a:t>= </a:t>
            </a:r>
            <a:r>
              <a:rPr lang="en-US" altLang="en-US" sz="2200" i="1" dirty="0"/>
              <a:t>nil</a:t>
            </a:r>
            <a:r>
              <a:rPr lang="en-US" altLang="en-US" sz="2200" dirty="0"/>
              <a:t>[</a:t>
            </a:r>
            <a:r>
              <a:rPr lang="en-US" altLang="en-US" sz="2200" i="1" dirty="0"/>
              <a:t>T </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root</a:t>
            </a:r>
            <a:r>
              <a:rPr lang="en-US" altLang="en-US" sz="2200" dirty="0"/>
              <a:t>[</a:t>
            </a:r>
            <a:r>
              <a:rPr lang="en-US" altLang="en-US" sz="2200" i="1" dirty="0"/>
              <a:t>T </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b="1" dirty="0"/>
              <a:t>      else if </a:t>
            </a:r>
            <a:r>
              <a:rPr lang="en-US" altLang="en-US" sz="2200" i="1" dirty="0"/>
              <a:t>x </a:t>
            </a:r>
            <a:r>
              <a:rPr lang="en-US" altLang="en-US" sz="2200" dirty="0">
                <a:latin typeface="MTSYN" charset="-127"/>
              </a:rPr>
              <a:t>=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b="1" dirty="0"/>
              <a:t>              else </a:t>
            </a:r>
            <a:r>
              <a:rPr lang="en-US" altLang="en-US" sz="2200" i="1" dirty="0"/>
              <a:t>right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x             // </a:t>
            </a:r>
            <a:r>
              <a:rPr lang="en-US" altLang="en-US" sz="2200" dirty="0"/>
              <a:t>Put </a:t>
            </a:r>
            <a:r>
              <a:rPr lang="en-US" altLang="en-US" sz="2200" i="1" dirty="0"/>
              <a:t>x </a:t>
            </a:r>
            <a:r>
              <a:rPr lang="en-US" altLang="en-US" sz="2200" dirty="0"/>
              <a:t>on </a:t>
            </a:r>
            <a:r>
              <a:rPr lang="en-US" altLang="en-US" sz="2200" i="1" dirty="0"/>
              <a:t>y</a:t>
            </a:r>
            <a:r>
              <a:rPr lang="en-US" altLang="en-US" sz="2200" dirty="0"/>
              <a:t>’s left.</a:t>
            </a:r>
            <a:endParaRPr lang="en-US" altLang="en-US" sz="2200" i="1" dirty="0"/>
          </a:p>
          <a:p>
            <a:pPr marL="533400" indent="-533400">
              <a:lnSpc>
                <a:spcPct val="90000"/>
              </a:lnSpc>
              <a:buFont typeface="Wingdings" panose="05000000000000000000" pitchFamily="2" charset="2"/>
              <a:buAutoNum type="arabicPeriod"/>
            </a:pP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y</a:t>
            </a:r>
            <a:endParaRPr lang="en-US" altLang="en-US" sz="2200" i="1" dirty="0"/>
          </a:p>
          <a:p>
            <a:pPr marL="533400" indent="-533400">
              <a:lnSpc>
                <a:spcPct val="90000"/>
              </a:lnSpc>
            </a:pPr>
            <a:endParaRPr lang="en-US" altLang="en-US" sz="2400" dirty="0"/>
          </a:p>
        </p:txBody>
      </p:sp>
      <p:grpSp>
        <p:nvGrpSpPr>
          <p:cNvPr id="65" name="Group 30">
            <a:extLst>
              <a:ext uri="{FF2B5EF4-FFF2-40B4-BE49-F238E27FC236}">
                <a16:creationId xmlns:a16="http://schemas.microsoft.com/office/drawing/2014/main" id="{8B300736-5518-4261-8C0A-F4255FE16703}"/>
              </a:ext>
            </a:extLst>
          </p:cNvPr>
          <p:cNvGrpSpPr>
            <a:grpSpLocks/>
          </p:cNvGrpSpPr>
          <p:nvPr/>
        </p:nvGrpSpPr>
        <p:grpSpPr bwMode="auto">
          <a:xfrm>
            <a:off x="4674373" y="3484732"/>
            <a:ext cx="4065587" cy="1663700"/>
            <a:chOff x="655" y="2251"/>
            <a:chExt cx="4248" cy="1739"/>
          </a:xfrm>
        </p:grpSpPr>
        <p:sp>
          <p:nvSpPr>
            <p:cNvPr id="66" name="Oval 31">
              <a:extLst>
                <a:ext uri="{FF2B5EF4-FFF2-40B4-BE49-F238E27FC236}">
                  <a16:creationId xmlns:a16="http://schemas.microsoft.com/office/drawing/2014/main" id="{00615B2D-AB91-4DC0-A03A-5E0E3385B226}"/>
                </a:ext>
              </a:extLst>
            </p:cNvPr>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67" name="Oval 32">
              <a:extLst>
                <a:ext uri="{FF2B5EF4-FFF2-40B4-BE49-F238E27FC236}">
                  <a16:creationId xmlns:a16="http://schemas.microsoft.com/office/drawing/2014/main" id="{066309BD-5967-48FA-9128-00CA602AF917}"/>
                </a:ext>
              </a:extLst>
            </p:cNvPr>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68" name="Line 33">
              <a:extLst>
                <a:ext uri="{FF2B5EF4-FFF2-40B4-BE49-F238E27FC236}">
                  <a16:creationId xmlns:a16="http://schemas.microsoft.com/office/drawing/2014/main" id="{D63B6621-3555-4D7F-82D8-8B51141CE594}"/>
                </a:ext>
              </a:extLst>
            </p:cNvPr>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69" name="Line 34">
              <a:extLst>
                <a:ext uri="{FF2B5EF4-FFF2-40B4-BE49-F238E27FC236}">
                  <a16:creationId xmlns:a16="http://schemas.microsoft.com/office/drawing/2014/main" id="{2B98F924-BFCB-45D2-84A9-CF377282B374}"/>
                </a:ext>
              </a:extLst>
            </p:cNvPr>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70" name="Line 35">
              <a:extLst>
                <a:ext uri="{FF2B5EF4-FFF2-40B4-BE49-F238E27FC236}">
                  <a16:creationId xmlns:a16="http://schemas.microsoft.com/office/drawing/2014/main" id="{DD5FE19F-B2C6-4453-8B0A-426B989604D6}"/>
                </a:ext>
              </a:extLst>
            </p:cNvPr>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71" name="Line 36">
              <a:extLst>
                <a:ext uri="{FF2B5EF4-FFF2-40B4-BE49-F238E27FC236}">
                  <a16:creationId xmlns:a16="http://schemas.microsoft.com/office/drawing/2014/main" id="{D4A184C8-C403-41E0-8F7F-A252A47AFD16}"/>
                </a:ext>
              </a:extLst>
            </p:cNvPr>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72" name="Text Box 37">
              <a:extLst>
                <a:ext uri="{FF2B5EF4-FFF2-40B4-BE49-F238E27FC236}">
                  <a16:creationId xmlns:a16="http://schemas.microsoft.com/office/drawing/2014/main" id="{F54A5F95-A7CD-4C3F-AC0C-94EB7C2EEBEB}"/>
                </a:ext>
              </a:extLst>
            </p:cNvPr>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73" name="Text Box 38">
              <a:extLst>
                <a:ext uri="{FF2B5EF4-FFF2-40B4-BE49-F238E27FC236}">
                  <a16:creationId xmlns:a16="http://schemas.microsoft.com/office/drawing/2014/main" id="{BDEEB211-B15E-4EFF-A2A9-3D1AE77A9AFB}"/>
                </a:ext>
              </a:extLst>
            </p:cNvPr>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74" name="Line 39">
              <a:extLst>
                <a:ext uri="{FF2B5EF4-FFF2-40B4-BE49-F238E27FC236}">
                  <a16:creationId xmlns:a16="http://schemas.microsoft.com/office/drawing/2014/main" id="{7C121E71-4AB1-471A-AB30-5A473C4AF0DB}"/>
                </a:ext>
              </a:extLst>
            </p:cNvPr>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75" name="Text Box 40">
              <a:extLst>
                <a:ext uri="{FF2B5EF4-FFF2-40B4-BE49-F238E27FC236}">
                  <a16:creationId xmlns:a16="http://schemas.microsoft.com/office/drawing/2014/main" id="{74BAFEC8-88A3-4621-8246-CB541D20D883}"/>
                </a:ext>
              </a:extLst>
            </p:cNvPr>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76" name="Line 41">
              <a:extLst>
                <a:ext uri="{FF2B5EF4-FFF2-40B4-BE49-F238E27FC236}">
                  <a16:creationId xmlns:a16="http://schemas.microsoft.com/office/drawing/2014/main" id="{7A02F2C6-059D-4CCE-96C1-875DE1C873A3}"/>
                </a:ext>
              </a:extLst>
            </p:cNvPr>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77" name="Line 42">
              <a:extLst>
                <a:ext uri="{FF2B5EF4-FFF2-40B4-BE49-F238E27FC236}">
                  <a16:creationId xmlns:a16="http://schemas.microsoft.com/office/drawing/2014/main" id="{0A6DEC2D-C241-47B1-A042-91B740ECD538}"/>
                </a:ext>
              </a:extLst>
            </p:cNvPr>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78" name="Rectangle 43">
              <a:extLst>
                <a:ext uri="{FF2B5EF4-FFF2-40B4-BE49-F238E27FC236}">
                  <a16:creationId xmlns:a16="http://schemas.microsoft.com/office/drawing/2014/main" id="{E6B62CCD-79A9-4E71-A54C-39DFD8A9D3C2}"/>
                </a:ext>
              </a:extLst>
            </p:cNvPr>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dirty="0">
                  <a:latin typeface="Calibri" pitchFamily="34" charset="0"/>
                </a:rPr>
                <a:t>Left-Rotate(</a:t>
              </a:r>
              <a:r>
                <a:rPr lang="en-US" b="1" i="1" dirty="0">
                  <a:latin typeface="Calibri" pitchFamily="34" charset="0"/>
                </a:rPr>
                <a:t>T, x</a:t>
              </a:r>
              <a:r>
                <a:rPr lang="en-US" b="1" dirty="0">
                  <a:latin typeface="Calibri" pitchFamily="34" charset="0"/>
                </a:rPr>
                <a:t>)</a:t>
              </a:r>
            </a:p>
          </p:txBody>
        </p:sp>
        <p:sp>
          <p:nvSpPr>
            <p:cNvPr id="79" name="Text Box 44">
              <a:extLst>
                <a:ext uri="{FF2B5EF4-FFF2-40B4-BE49-F238E27FC236}">
                  <a16:creationId xmlns:a16="http://schemas.microsoft.com/office/drawing/2014/main" id="{DAFF3E4C-3156-448C-88BC-9AC9EAD67F72}"/>
                </a:ext>
              </a:extLst>
            </p:cNvPr>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80" name="Text Box 45">
              <a:extLst>
                <a:ext uri="{FF2B5EF4-FFF2-40B4-BE49-F238E27FC236}">
                  <a16:creationId xmlns:a16="http://schemas.microsoft.com/office/drawing/2014/main" id="{9ABBC800-6A5D-412E-8576-7931AC87E6D9}"/>
                </a:ext>
              </a:extLst>
            </p:cNvPr>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81" name="Oval 46">
              <a:extLst>
                <a:ext uri="{FF2B5EF4-FFF2-40B4-BE49-F238E27FC236}">
                  <a16:creationId xmlns:a16="http://schemas.microsoft.com/office/drawing/2014/main" id="{E391BF21-0DFA-451A-B63E-390D24591F73}"/>
                </a:ext>
              </a:extLst>
            </p:cNvPr>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82" name="Oval 47">
              <a:extLst>
                <a:ext uri="{FF2B5EF4-FFF2-40B4-BE49-F238E27FC236}">
                  <a16:creationId xmlns:a16="http://schemas.microsoft.com/office/drawing/2014/main" id="{749882F3-3660-4981-94A4-FC7DDC56B721}"/>
                </a:ext>
              </a:extLst>
            </p:cNvPr>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83" name="Line 48">
              <a:extLst>
                <a:ext uri="{FF2B5EF4-FFF2-40B4-BE49-F238E27FC236}">
                  <a16:creationId xmlns:a16="http://schemas.microsoft.com/office/drawing/2014/main" id="{C42FA0F7-33F9-4EB4-9294-33D5E45DFFC5}"/>
                </a:ext>
              </a:extLst>
            </p:cNvPr>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84" name="Line 49">
              <a:extLst>
                <a:ext uri="{FF2B5EF4-FFF2-40B4-BE49-F238E27FC236}">
                  <a16:creationId xmlns:a16="http://schemas.microsoft.com/office/drawing/2014/main" id="{3D1FD966-B14B-482E-BE3C-F8995E5B5729}"/>
                </a:ext>
              </a:extLst>
            </p:cNvPr>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85" name="Line 50">
              <a:extLst>
                <a:ext uri="{FF2B5EF4-FFF2-40B4-BE49-F238E27FC236}">
                  <a16:creationId xmlns:a16="http://schemas.microsoft.com/office/drawing/2014/main" id="{20B50A99-E3FF-4E4C-9DA2-07D5B8092276}"/>
                </a:ext>
              </a:extLst>
            </p:cNvPr>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86" name="Line 51">
              <a:extLst>
                <a:ext uri="{FF2B5EF4-FFF2-40B4-BE49-F238E27FC236}">
                  <a16:creationId xmlns:a16="http://schemas.microsoft.com/office/drawing/2014/main" id="{CBE30E05-49A2-4805-A3FD-C54FC77401E8}"/>
                </a:ext>
              </a:extLst>
            </p:cNvPr>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87" name="Text Box 52">
              <a:extLst>
                <a:ext uri="{FF2B5EF4-FFF2-40B4-BE49-F238E27FC236}">
                  <a16:creationId xmlns:a16="http://schemas.microsoft.com/office/drawing/2014/main" id="{4E2AE876-5130-4391-B38F-13604A148F67}"/>
                </a:ext>
              </a:extLst>
            </p:cNvPr>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88" name="Line 53">
              <a:extLst>
                <a:ext uri="{FF2B5EF4-FFF2-40B4-BE49-F238E27FC236}">
                  <a16:creationId xmlns:a16="http://schemas.microsoft.com/office/drawing/2014/main" id="{0F47427B-4C9E-4838-BF7C-241AB95C9918}"/>
                </a:ext>
              </a:extLst>
            </p:cNvPr>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89" name="Text Box 54">
              <a:extLst>
                <a:ext uri="{FF2B5EF4-FFF2-40B4-BE49-F238E27FC236}">
                  <a16:creationId xmlns:a16="http://schemas.microsoft.com/office/drawing/2014/main" id="{834CA068-4DD6-4787-BD94-5B3EDC203417}"/>
                </a:ext>
              </a:extLst>
            </p:cNvPr>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dirty="0">
                  <a:latin typeface="Calibri" pitchFamily="34" charset="0"/>
                </a:rPr>
                <a:t>Right-Rotate(</a:t>
              </a:r>
              <a:r>
                <a:rPr lang="en-US" b="1" i="1" dirty="0">
                  <a:latin typeface="Calibri" pitchFamily="34" charset="0"/>
                </a:rPr>
                <a:t>T, y</a:t>
              </a:r>
              <a:r>
                <a:rPr lang="en-US" b="1" dirty="0">
                  <a:latin typeface="Calibri" pitchFamily="34" charset="0"/>
                </a:rPr>
                <a:t>)</a:t>
              </a:r>
              <a:endParaRPr lang="en-US" sz="1600" dirty="0">
                <a:latin typeface="Calibri" pitchFamily="34" charset="0"/>
              </a:endParaRPr>
            </a:p>
          </p:txBody>
        </p:sp>
      </p:grpSp>
      <p:sp>
        <p:nvSpPr>
          <p:cNvPr id="90" name="Rectangle 89">
            <a:extLst>
              <a:ext uri="{FF2B5EF4-FFF2-40B4-BE49-F238E27FC236}">
                <a16:creationId xmlns:a16="http://schemas.microsoft.com/office/drawing/2014/main" id="{0A1EAE60-E54E-49E1-B8E4-185780B19221}"/>
              </a:ext>
            </a:extLst>
          </p:cNvPr>
          <p:cNvSpPr/>
          <p:nvPr/>
        </p:nvSpPr>
        <p:spPr>
          <a:xfrm>
            <a:off x="214394" y="5678525"/>
            <a:ext cx="8624805" cy="701731"/>
          </a:xfrm>
          <a:prstGeom prst="rect">
            <a:avLst/>
          </a:prstGeom>
        </p:spPr>
        <p:txBody>
          <a:bodyPr wrap="square">
            <a:spAutoFit/>
          </a:bodyPr>
          <a:lstStyle/>
          <a:p>
            <a:pPr marL="533400" indent="-533400">
              <a:lnSpc>
                <a:spcPct val="90000"/>
              </a:lnSpc>
              <a:defRPr/>
            </a:pPr>
            <a:r>
              <a:rPr lang="en-US" sz="2200" dirty="0">
                <a:sym typeface="Symbol" pitchFamily="18" charset="2"/>
              </a:rPr>
              <a:t>(Similarly we can write algorithm for right rotation by exchanging x, y and left, right in above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0">
                                            <p:txEl>
                                              <p:pRg st="0" end="0"/>
                                            </p:txEl>
                                          </p:spTgt>
                                        </p:tgtEl>
                                        <p:attrNameLst>
                                          <p:attrName>style.visibility</p:attrName>
                                        </p:attrNameLst>
                                      </p:cBhvr>
                                      <p:to>
                                        <p:strVal val="visible"/>
                                      </p:to>
                                    </p:set>
                                    <p:animEffect transition="in" filter="fade">
                                      <p:cBhvr>
                                        <p:cTn id="12" dur="1000"/>
                                        <p:tgtEl>
                                          <p:spTgt spid="90">
                                            <p:txEl>
                                              <p:pRg st="0" end="0"/>
                                            </p:txEl>
                                          </p:spTgt>
                                        </p:tgtEl>
                                      </p:cBhvr>
                                    </p:animEffect>
                                    <p:anim calcmode="lin" valueType="num">
                                      <p:cBhvr>
                                        <p:cTn id="13" dur="1000" fill="hold"/>
                                        <p:tgtEl>
                                          <p:spTgt spid="9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85800" y="990600"/>
            <a:ext cx="7696200" cy="374650"/>
          </a:xfrm>
        </p:spPr>
        <p:txBody>
          <a:bodyPr rtlCol="0">
            <a:noAutofit/>
          </a:bodyPr>
          <a:lstStyle/>
          <a:p>
            <a:pPr eaLnBrk="1" fontAlgn="auto" hangingPunct="1">
              <a:spcAft>
                <a:spcPts val="0"/>
              </a:spcAft>
              <a:defRPr/>
            </a:pPr>
            <a:r>
              <a:rPr lang="en-US" sz="3200" b="1" dirty="0"/>
              <a:t> Rotations </a:t>
            </a:r>
          </a:p>
        </p:txBody>
      </p:sp>
      <p:sp>
        <p:nvSpPr>
          <p:cNvPr id="17411"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7413"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7414"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pic>
        <p:nvPicPr>
          <p:cNvPr id="17415" name="Picture 12" descr="new3"/>
          <p:cNvPicPr>
            <a:picLocks noGrp="1" noChangeAspect="1" noChangeArrowheads="1"/>
          </p:cNvPicPr>
          <p:nvPr>
            <p:ph sz="half" idx="2"/>
          </p:nvPr>
        </p:nvPicPr>
        <p:blipFill>
          <a:blip r:embed="rId2" cstate="print"/>
          <a:srcRect b="12987"/>
          <a:stretch>
            <a:fillRect/>
          </a:stretch>
        </p:blipFill>
        <p:spPr>
          <a:xfrm>
            <a:off x="676422" y="1337129"/>
            <a:ext cx="7989094" cy="4682667"/>
          </a:xfrm>
          <a:noFill/>
        </p:spPr>
      </p:pic>
      <p:sp>
        <p:nvSpPr>
          <p:cNvPr id="8" name="Date Placeholder 7"/>
          <p:cNvSpPr>
            <a:spLocks noGrp="1"/>
          </p:cNvSpPr>
          <p:nvPr>
            <p:ph type="dt" sz="half" idx="10"/>
          </p:nvPr>
        </p:nvSpPr>
        <p:spPr/>
        <p:txBody>
          <a:bodyPr/>
          <a:lstStyle/>
          <a:p>
            <a:pPr>
              <a:defRPr/>
            </a:pPr>
            <a:fld id="{24D1B065-D55A-40FF-AED4-70DAB1402A60}" type="datetime1">
              <a:rPr lang="en-US" smtClean="0"/>
              <a:t>10-Nov-24</a:t>
            </a:fld>
            <a:endParaRPr lang="en-US"/>
          </a:p>
        </p:txBody>
      </p:sp>
      <p:sp>
        <p:nvSpPr>
          <p:cNvPr id="9" name="Slide Number Placeholder 8"/>
          <p:cNvSpPr>
            <a:spLocks noGrp="1"/>
          </p:cNvSpPr>
          <p:nvPr>
            <p:ph type="sldNum" sz="quarter" idx="12"/>
          </p:nvPr>
        </p:nvSpPr>
        <p:spPr/>
        <p:txBody>
          <a:bodyPr/>
          <a:lstStyle/>
          <a:p>
            <a:pPr>
              <a:defRPr/>
            </a:pPr>
            <a:fld id="{B6EA5422-36DB-4ECF-9459-22C295763AA1}" type="slidenum">
              <a:rPr lang="he-IL" smtClean="0"/>
              <a:pPr>
                <a:defRPr/>
              </a:pPr>
              <a:t>35</a:t>
            </a:fld>
            <a:endParaRPr lang="en-US"/>
          </a:p>
        </p:txBody>
      </p:sp>
      <p:sp>
        <p:nvSpPr>
          <p:cNvPr id="10" name="Footer Placeholder 9"/>
          <p:cNvSpPr>
            <a:spLocks noGrp="1"/>
          </p:cNvSpPr>
          <p:nvPr>
            <p:ph type="ftr" sz="quarter" idx="11"/>
          </p:nvPr>
        </p:nvSpPr>
        <p:spPr>
          <a:xfrm>
            <a:off x="3352800" y="6403975"/>
            <a:ext cx="3810000" cy="457200"/>
          </a:xfrm>
        </p:spPr>
        <p:txBody>
          <a:bodyPr/>
          <a:lstStyle/>
          <a:p>
            <a:pPr>
              <a:defRPr/>
            </a:pPr>
            <a:r>
              <a:rPr lang="it-IT"/>
              <a:t>Manali Gupta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arn(inVertical)">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285750"/>
            <a:ext cx="7696200" cy="381000"/>
          </a:xfrm>
        </p:spPr>
        <p:txBody>
          <a:bodyPr>
            <a:noAutofit/>
          </a:bodyPr>
          <a:lstStyle/>
          <a:p>
            <a:pPr eaLnBrk="1" hangingPunct="1"/>
            <a:r>
              <a:rPr lang="en-US" sz="3200" b="1" dirty="0"/>
              <a:t> Insertion </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en-US" sz="1600"/>
              <a:t> </a:t>
            </a:r>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843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843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18439" name="Rectangle 7"/>
          <p:cNvSpPr>
            <a:spLocks noChangeArrowheads="1"/>
          </p:cNvSpPr>
          <p:nvPr/>
        </p:nvSpPr>
        <p:spPr bwMode="auto">
          <a:xfrm>
            <a:off x="762000" y="1143000"/>
            <a:ext cx="7772400" cy="5047536"/>
          </a:xfrm>
          <a:prstGeom prst="rect">
            <a:avLst/>
          </a:prstGeom>
          <a:noFill/>
          <a:ln w="9525">
            <a:noFill/>
            <a:miter lim="800000"/>
            <a:headEnd/>
            <a:tailEnd/>
          </a:ln>
        </p:spPr>
        <p:txBody>
          <a:bodyPr>
            <a:spAutoFit/>
          </a:bodyPr>
          <a:lstStyle/>
          <a:p>
            <a:pPr marL="457200" indent="-457200">
              <a:spcBef>
                <a:spcPct val="20000"/>
              </a:spcBef>
              <a:buClr>
                <a:schemeClr val="bg2"/>
              </a:buClr>
              <a:buSzPct val="70000"/>
              <a:buFont typeface="Wingdings" pitchFamily="2" charset="2"/>
              <a:buNone/>
            </a:pPr>
            <a:r>
              <a:rPr lang="en-US" sz="2200" u="sng" dirty="0">
                <a:latin typeface="Calibri" pitchFamily="34" charset="0"/>
              </a:rPr>
              <a:t>General description:</a:t>
            </a:r>
          </a:p>
          <a:p>
            <a:pPr marL="457200" indent="-457200">
              <a:lnSpc>
                <a:spcPct val="150000"/>
              </a:lnSpc>
              <a:spcBef>
                <a:spcPct val="50000"/>
              </a:spcBef>
              <a:buFontTx/>
              <a:buChar char="•"/>
            </a:pPr>
            <a:r>
              <a:rPr lang="en-US" sz="2200" dirty="0">
                <a:latin typeface="Calibri" pitchFamily="34" charset="0"/>
              </a:rPr>
              <a:t>We begin by inserting a node </a:t>
            </a:r>
            <a:r>
              <a:rPr lang="en-US" sz="2200" i="1" dirty="0">
                <a:latin typeface="Calibri" pitchFamily="34" charset="0"/>
              </a:rPr>
              <a:t>z</a:t>
            </a:r>
            <a:r>
              <a:rPr lang="en-US" sz="2200" dirty="0">
                <a:latin typeface="Calibri" pitchFamily="34" charset="0"/>
              </a:rPr>
              <a:t> into a tree </a:t>
            </a:r>
            <a:r>
              <a:rPr lang="en-US" sz="2200" i="1" dirty="0">
                <a:latin typeface="Calibri" pitchFamily="34" charset="0"/>
              </a:rPr>
              <a:t>T</a:t>
            </a:r>
            <a:r>
              <a:rPr lang="en-US" sz="2200" dirty="0">
                <a:latin typeface="Calibri" pitchFamily="34" charset="0"/>
              </a:rPr>
              <a:t>, as if </a:t>
            </a:r>
            <a:r>
              <a:rPr lang="en-US" sz="2200" i="1" dirty="0">
                <a:latin typeface="Calibri" pitchFamily="34" charset="0"/>
              </a:rPr>
              <a:t>T</a:t>
            </a:r>
            <a:r>
              <a:rPr lang="en-US" sz="2200" dirty="0">
                <a:latin typeface="Calibri" pitchFamily="34" charset="0"/>
              </a:rPr>
              <a:t> is an ordinary BST. </a:t>
            </a:r>
          </a:p>
          <a:p>
            <a:pPr marL="457200" indent="-457200">
              <a:lnSpc>
                <a:spcPct val="150000"/>
              </a:lnSpc>
              <a:spcBef>
                <a:spcPct val="50000"/>
              </a:spcBef>
              <a:buFontTx/>
              <a:buChar char="•"/>
            </a:pPr>
            <a:r>
              <a:rPr lang="en-US" sz="2200" dirty="0">
                <a:latin typeface="Calibri" pitchFamily="34" charset="0"/>
              </a:rPr>
              <a:t>We color </a:t>
            </a:r>
            <a:r>
              <a:rPr lang="en-US" sz="2200" i="1" dirty="0">
                <a:latin typeface="Calibri" pitchFamily="34" charset="0"/>
              </a:rPr>
              <a:t>z</a:t>
            </a:r>
            <a:r>
              <a:rPr lang="en-US" sz="2200" dirty="0">
                <a:latin typeface="Calibri" pitchFamily="34" charset="0"/>
              </a:rPr>
              <a:t> red. </a:t>
            </a:r>
          </a:p>
          <a:p>
            <a:pPr marL="457200" indent="-457200">
              <a:lnSpc>
                <a:spcPct val="150000"/>
              </a:lnSpc>
              <a:spcBef>
                <a:spcPct val="50000"/>
              </a:spcBef>
              <a:buFontTx/>
              <a:buChar char="•"/>
            </a:pPr>
            <a:r>
              <a:rPr lang="en-US" sz="2200" dirty="0">
                <a:latin typeface="Calibri" pitchFamily="34" charset="0"/>
              </a:rPr>
              <a:t>We fix up the modified tree by re-coloring nodes and performing rotations, to guarantee that the red-black properties are preserved.</a:t>
            </a:r>
          </a:p>
          <a:p>
            <a:pPr marL="457200" indent="-457200" algn="just">
              <a:spcBef>
                <a:spcPct val="50000"/>
              </a:spcBef>
            </a:pPr>
            <a:r>
              <a:rPr lang="en-US" sz="2200" dirty="0">
                <a:latin typeface="Calibri" pitchFamily="34" charset="0"/>
              </a:rPr>
              <a:t>Insertion is accomplished in </a:t>
            </a:r>
            <a:r>
              <a:rPr lang="en-US" sz="2200" i="1" dirty="0">
                <a:latin typeface="Calibri" pitchFamily="34" charset="0"/>
              </a:rPr>
              <a:t>O( </a:t>
            </a:r>
            <a:r>
              <a:rPr lang="en-US" sz="2200" dirty="0" err="1">
                <a:latin typeface="Calibri" pitchFamily="34" charset="0"/>
              </a:rPr>
              <a:t>log</a:t>
            </a:r>
            <a:r>
              <a:rPr lang="en-US" sz="2200" i="1" dirty="0" err="1">
                <a:latin typeface="Calibri" pitchFamily="34" charset="0"/>
              </a:rPr>
              <a:t>n</a:t>
            </a:r>
            <a:r>
              <a:rPr lang="en-US" sz="2200" i="1" dirty="0">
                <a:latin typeface="Calibri" pitchFamily="34" charset="0"/>
              </a:rPr>
              <a:t> )</a:t>
            </a:r>
            <a:r>
              <a:rPr lang="en-US" sz="2200" dirty="0">
                <a:latin typeface="Calibri" pitchFamily="34" charset="0"/>
              </a:rPr>
              <a:t> time.</a:t>
            </a:r>
          </a:p>
          <a:p>
            <a:pPr marL="457200" indent="-457200" algn="ctr">
              <a:spcBef>
                <a:spcPct val="50000"/>
              </a:spcBef>
            </a:pPr>
            <a:endParaRPr lang="en-US" sz="2400" dirty="0">
              <a:latin typeface="Calibri" pitchFamily="34" charset="0"/>
            </a:endParaRPr>
          </a:p>
        </p:txBody>
      </p:sp>
      <p:sp>
        <p:nvSpPr>
          <p:cNvPr id="8" name="Date Placeholder 7"/>
          <p:cNvSpPr>
            <a:spLocks noGrp="1"/>
          </p:cNvSpPr>
          <p:nvPr>
            <p:ph type="dt" sz="half" idx="10"/>
          </p:nvPr>
        </p:nvSpPr>
        <p:spPr/>
        <p:txBody>
          <a:bodyPr/>
          <a:lstStyle/>
          <a:p>
            <a:fld id="{0A3145F8-E611-4889-901C-B2BD0B8618CA}" type="datetime1">
              <a:rPr lang="en-US" smtClean="0"/>
              <a:t>10-Nov-24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36</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it-IT"/>
              <a:t>Manali Gupta               DAA                Unit II</a:t>
            </a:r>
            <a:endParaRPr lang="en-US"/>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a:extLst>
              <a:ext uri="{FF2B5EF4-FFF2-40B4-BE49-F238E27FC236}">
                <a16:creationId xmlns:a16="http://schemas.microsoft.com/office/drawing/2014/main" id="{CF0B7F90-2E80-4450-A8AC-59B01F847A4F}"/>
              </a:ext>
            </a:extLst>
          </p:cNvPr>
          <p:cNvSpPr>
            <a:spLocks noGrp="1" noChangeArrowheads="1"/>
          </p:cNvSpPr>
          <p:nvPr>
            <p:ph type="body" idx="1"/>
          </p:nvPr>
        </p:nvSpPr>
        <p:spPr>
          <a:xfrm>
            <a:off x="304800" y="1066800"/>
            <a:ext cx="3581400" cy="5089525"/>
          </a:xfrm>
          <a:solidFill>
            <a:srgbClr val="CCECFF"/>
          </a:solidFill>
          <a:ln>
            <a:solidFill>
              <a:schemeClr val="tx1"/>
            </a:solidFill>
            <a:miter lim="800000"/>
            <a:headEnd/>
            <a:tailEnd/>
          </a:ln>
          <a:effectLst>
            <a:outerShdw dist="107763" dir="2700000" algn="ctr" rotWithShape="0">
              <a:schemeClr val="bg2"/>
            </a:outerShdw>
          </a:effectLst>
        </p:spPr>
        <p:txBody>
          <a:bodyPr>
            <a:normAutofit fontScale="92500" lnSpcReduction="20000"/>
          </a:bodyPr>
          <a:lstStyle/>
          <a:p>
            <a:pPr marL="609600" indent="-609600">
              <a:buFont typeface="Wingdings" panose="05000000000000000000" pitchFamily="2" charset="2"/>
              <a:buNone/>
            </a:pPr>
            <a:r>
              <a:rPr lang="en-US" altLang="en-US" sz="2400" b="1" u="sng" dirty="0">
                <a:solidFill>
                  <a:srgbClr val="CC3300"/>
                </a:solidFill>
              </a:rPr>
              <a:t>RB-Insert(</a:t>
            </a:r>
            <a:r>
              <a:rPr lang="en-US" altLang="en-US" sz="2400" b="1" i="1" u="sng" dirty="0">
                <a:solidFill>
                  <a:srgbClr val="CC3300"/>
                </a:solidFill>
              </a:rPr>
              <a:t>T</a:t>
            </a:r>
            <a:r>
              <a:rPr lang="en-US" altLang="en-US" sz="2400" b="1" u="sng" dirty="0">
                <a:solidFill>
                  <a:srgbClr val="CC3300"/>
                </a:solidFill>
              </a:rPr>
              <a:t>, </a:t>
            </a:r>
            <a:r>
              <a:rPr lang="en-US" altLang="en-US" sz="2400" b="1" i="1" u="sng" dirty="0">
                <a:solidFill>
                  <a:srgbClr val="CC3300"/>
                </a:solidFill>
              </a:rPr>
              <a:t>z</a:t>
            </a:r>
            <a:r>
              <a:rPr lang="en-US" altLang="en-US" sz="2400" b="1" u="sng" dirty="0">
                <a:solidFill>
                  <a:srgbClr val="CC3300"/>
                </a:solidFill>
              </a:rPr>
              <a:t>)</a:t>
            </a:r>
          </a:p>
          <a:p>
            <a:pPr marL="609600" indent="-609600">
              <a:buFont typeface="Wingdings" panose="05000000000000000000" pitchFamily="2" charset="2"/>
              <a:buAutoNum type="arabicPeriod"/>
            </a:pPr>
            <a:r>
              <a:rPr lang="en-US" altLang="en-US" sz="2000" b="1" dirty="0"/>
              <a:t> </a:t>
            </a:r>
            <a:r>
              <a:rPr lang="en-US" altLang="en-US" sz="2400" i="1" dirty="0"/>
              <a:t>y</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root</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b="1" dirty="0">
                <a:sym typeface="Symbol" panose="05050102010706020507" pitchFamily="18" charset="2"/>
              </a:rPr>
              <a:t>while</a:t>
            </a:r>
            <a:r>
              <a:rPr lang="en-US" altLang="en-US" sz="2400" b="1" i="1"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do</a:t>
            </a:r>
            <a:r>
              <a:rPr lang="en-US" altLang="en-US" sz="2400" b="1" i="1" dirty="0">
                <a:sym typeface="Symbol" panose="05050102010706020507" pitchFamily="18" charset="2"/>
              </a:rPr>
              <a:t> </a:t>
            </a:r>
            <a:r>
              <a:rPr lang="en-US" altLang="en-US" sz="2400" i="1" dirty="0">
                <a:sym typeface="Symbol" panose="05050102010706020507" pitchFamily="18" charset="2"/>
              </a:rPr>
              <a:t>y </a:t>
            </a:r>
            <a:r>
              <a:rPr lang="en-US" altLang="en-US" sz="2400" dirty="0">
                <a:sym typeface="Symbol" panose="05050102010706020507" pitchFamily="18" charset="2"/>
              </a:rPr>
              <a:t> </a:t>
            </a:r>
            <a:r>
              <a:rPr lang="en-US" altLang="en-US" sz="2400" i="1" dirty="0">
                <a:sym typeface="Symbol" panose="05050102010706020507" pitchFamily="18" charset="2"/>
              </a:rPr>
              <a:t>x</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if</a:t>
            </a:r>
            <a:r>
              <a:rPr lang="en-US" altLang="en-US" sz="2400" b="1" i="1" dirty="0">
                <a:sym typeface="Symbol" panose="05050102010706020507" pitchFamily="18" charset="2"/>
              </a:rPr>
              <a: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&lt;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left</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right</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 </a:t>
            </a:r>
            <a:r>
              <a:rPr lang="en-US" altLang="en-US" sz="2400" i="1" dirty="0">
                <a:sym typeface="Symbol" panose="05050102010706020507" pitchFamily="18" charset="2"/>
              </a:rPr>
              <a:t>y</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b="1" dirty="0">
                <a:sym typeface="Symbol" panose="05050102010706020507" pitchFamily="18" charset="2"/>
              </a:rPr>
              <a:t>if </a:t>
            </a:r>
            <a:r>
              <a:rPr lang="en-US" altLang="en-US" sz="2400" i="1" dirty="0">
                <a:sym typeface="Symbol" panose="05050102010706020507" pitchFamily="18" charset="2"/>
              </a:rPr>
              <a:t>y </a:t>
            </a:r>
            <a:r>
              <a:rPr lang="en-US" altLang="en-US" sz="2400" dirty="0">
                <a:sym typeface="Symbol" panose="05050102010706020507" pitchFamily="18" charset="2"/>
              </a:rPr>
              <a:t>=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a:t>
            </a:r>
            <a:r>
              <a:rPr lang="en-US" altLang="en-US" sz="2400" dirty="0">
                <a:sym typeface="Symbol" panose="05050102010706020507" pitchFamily="18" charset="2"/>
              </a:rPr>
              <a:t> </a:t>
            </a:r>
            <a:r>
              <a:rPr lang="en-US" altLang="en-US" sz="2400" i="1" dirty="0">
                <a:sym typeface="Symbol" panose="05050102010706020507" pitchFamily="18" charset="2"/>
              </a:rPr>
              <a:t>root</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  </a:t>
            </a:r>
            <a:r>
              <a:rPr lang="en-US" altLang="en-US" sz="2400" i="1" dirty="0">
                <a:sym typeface="Symbol" panose="05050102010706020507" pitchFamily="18" charset="2"/>
              </a:rPr>
              <a:t>z</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b="1" dirty="0">
                <a:sym typeface="Symbol" panose="05050102010706020507" pitchFamily="18" charset="2"/>
              </a:rPr>
              <a:t>if</a:t>
            </a:r>
            <a:r>
              <a:rPr lang="en-US" altLang="en-US" sz="2400" dirty="0">
                <a:sym typeface="Symbol" panose="05050102010706020507" pitchFamily="18" charset="2"/>
              </a:rPr>
              <a: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&lt;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  </a:t>
            </a:r>
            <a:r>
              <a:rPr lang="en-US" altLang="en-US" sz="2400" i="1" dirty="0">
                <a:sym typeface="Symbol" panose="05050102010706020507" pitchFamily="18" charset="2"/>
              </a:rPr>
              <a:t>left</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i="1" dirty="0">
                <a:sym typeface="Symbol" panose="05050102010706020507" pitchFamily="18" charset="2"/>
              </a:rPr>
              <a:t>right</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p>
        </p:txBody>
      </p:sp>
      <p:sp>
        <p:nvSpPr>
          <p:cNvPr id="25604" name="Rectangle 5">
            <a:extLst>
              <a:ext uri="{FF2B5EF4-FFF2-40B4-BE49-F238E27FC236}">
                <a16:creationId xmlns:a16="http://schemas.microsoft.com/office/drawing/2014/main" id="{D73B4F88-EF91-42CC-A81E-0009F139CA66}"/>
              </a:ext>
            </a:extLst>
          </p:cNvPr>
          <p:cNvSpPr>
            <a:spLocks noChangeArrowheads="1"/>
          </p:cNvSpPr>
          <p:nvPr/>
        </p:nvSpPr>
        <p:spPr bwMode="auto">
          <a:xfrm>
            <a:off x="4648200" y="1066800"/>
            <a:ext cx="3581400" cy="22098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609600" indent="-609600">
              <a:defRPr sz="2400" u="sng">
                <a:solidFill>
                  <a:schemeClr val="tx1"/>
                </a:solidFill>
                <a:latin typeface="Times New Roman" panose="02020603050405020304" pitchFamily="18" charset="0"/>
              </a:defRPr>
            </a:lvl1pPr>
            <a:lvl2pPr marL="990600" indent="-5334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200" b="1" dirty="0">
                <a:solidFill>
                  <a:srgbClr val="CC3300"/>
                </a:solidFill>
              </a:rPr>
              <a:t>RB-Insert(</a:t>
            </a:r>
            <a:r>
              <a:rPr lang="en-US" altLang="en-US" sz="2200" b="1" i="1" dirty="0">
                <a:solidFill>
                  <a:srgbClr val="CC3300"/>
                </a:solidFill>
              </a:rPr>
              <a:t>T</a:t>
            </a:r>
            <a:r>
              <a:rPr lang="en-US" altLang="en-US" sz="2200" b="1" dirty="0">
                <a:solidFill>
                  <a:srgbClr val="CC3300"/>
                </a:solidFill>
              </a:rPr>
              <a:t>, </a:t>
            </a:r>
            <a:r>
              <a:rPr lang="en-US" altLang="en-US" sz="2200" b="1" i="1" dirty="0">
                <a:solidFill>
                  <a:srgbClr val="CC3300"/>
                </a:solidFill>
              </a:rPr>
              <a:t>z</a:t>
            </a:r>
            <a:r>
              <a:rPr lang="en-US" altLang="en-US" sz="2200" b="1" dirty="0">
                <a:solidFill>
                  <a:srgbClr val="CC3300"/>
                </a:solidFill>
              </a:rPr>
              <a:t>) Contd.</a:t>
            </a:r>
          </a:p>
          <a:p>
            <a:pPr>
              <a:spcBef>
                <a:spcPct val="20000"/>
              </a:spcBef>
              <a:buFont typeface="Wingdings" panose="05000000000000000000" pitchFamily="2" charset="2"/>
              <a:buAutoNum type="arabicPeriod" startAt="14"/>
            </a:pPr>
            <a:r>
              <a:rPr lang="en-US" altLang="en-US" sz="2200" i="1" u="none" dirty="0">
                <a:solidFill>
                  <a:srgbClr val="010000"/>
                </a:solidFill>
              </a:rPr>
              <a:t>left</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i="1" u="none" dirty="0">
                <a:solidFill>
                  <a:srgbClr val="010000"/>
                </a:solidFill>
                <a:sym typeface="Symbol" panose="05050102010706020507" pitchFamily="18" charset="2"/>
              </a:rPr>
              <a:t>nil</a:t>
            </a:r>
            <a:r>
              <a:rPr lang="en-US" altLang="en-US" sz="2200" u="none" dirty="0">
                <a:solidFill>
                  <a:srgbClr val="010000"/>
                </a:solidFill>
                <a:sym typeface="Symbol" panose="05050102010706020507" pitchFamily="18" charset="2"/>
              </a:rPr>
              <a:t>[</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a:t>
            </a:r>
            <a:endParaRPr lang="en-US" altLang="en-US" sz="2200" u="none" dirty="0">
              <a:solidFill>
                <a:srgbClr val="010000"/>
              </a:solidFill>
            </a:endParaRPr>
          </a:p>
          <a:p>
            <a:pPr>
              <a:spcBef>
                <a:spcPct val="20000"/>
              </a:spcBef>
              <a:buFont typeface="Wingdings" panose="05000000000000000000" pitchFamily="2" charset="2"/>
              <a:buAutoNum type="arabicPeriod" startAt="14"/>
            </a:pPr>
            <a:r>
              <a:rPr lang="en-US" altLang="en-US" sz="2200" i="1" u="none" dirty="0">
                <a:solidFill>
                  <a:srgbClr val="010000"/>
                </a:solidFill>
              </a:rPr>
              <a:t>right</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i="1" u="none" dirty="0">
                <a:solidFill>
                  <a:srgbClr val="010000"/>
                </a:solidFill>
                <a:sym typeface="Symbol" panose="05050102010706020507" pitchFamily="18" charset="2"/>
              </a:rPr>
              <a:t>nil</a:t>
            </a:r>
            <a:r>
              <a:rPr lang="en-US" altLang="en-US" sz="2200" u="none" dirty="0">
                <a:solidFill>
                  <a:srgbClr val="010000"/>
                </a:solidFill>
                <a:sym typeface="Symbol" panose="05050102010706020507" pitchFamily="18" charset="2"/>
              </a:rPr>
              <a:t>[</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a:t>
            </a:r>
          </a:p>
          <a:p>
            <a:pPr>
              <a:spcBef>
                <a:spcPct val="20000"/>
              </a:spcBef>
              <a:buFont typeface="Wingdings" panose="05000000000000000000" pitchFamily="2" charset="2"/>
              <a:buAutoNum type="arabicPeriod" startAt="14"/>
            </a:pPr>
            <a:r>
              <a:rPr lang="en-US" altLang="en-US" sz="2200" i="1" u="none" dirty="0">
                <a:solidFill>
                  <a:srgbClr val="010000"/>
                </a:solidFill>
              </a:rPr>
              <a:t>color</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u="none" dirty="0">
                <a:solidFill>
                  <a:srgbClr val="010000"/>
                </a:solidFill>
                <a:sym typeface="Symbol" panose="05050102010706020507" pitchFamily="18" charset="2"/>
              </a:rPr>
              <a:t>RED</a:t>
            </a:r>
          </a:p>
          <a:p>
            <a:pPr>
              <a:spcBef>
                <a:spcPct val="20000"/>
              </a:spcBef>
              <a:buFont typeface="Wingdings" panose="05000000000000000000" pitchFamily="2" charset="2"/>
              <a:buAutoNum type="arabicPeriod" startAt="14"/>
            </a:pPr>
            <a:r>
              <a:rPr lang="en-US" altLang="en-US" sz="2200" u="none" dirty="0">
                <a:solidFill>
                  <a:srgbClr val="010000"/>
                </a:solidFill>
                <a:sym typeface="Symbol" panose="05050102010706020507" pitchFamily="18" charset="2"/>
              </a:rPr>
              <a:t>RB-Insert-Fixup (</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 </a:t>
            </a:r>
            <a:r>
              <a:rPr lang="en-US" altLang="en-US" sz="2200" i="1" u="none" dirty="0">
                <a:solidFill>
                  <a:srgbClr val="010000"/>
                </a:solidFill>
                <a:sym typeface="Symbol" panose="05050102010706020507" pitchFamily="18" charset="2"/>
              </a:rPr>
              <a:t>z</a:t>
            </a:r>
            <a:r>
              <a:rPr lang="en-US" altLang="en-US" sz="2200" u="none" dirty="0">
                <a:solidFill>
                  <a:srgbClr val="010000"/>
                </a:solidFill>
                <a:sym typeface="Symbol" panose="05050102010706020507" pitchFamily="18" charset="2"/>
              </a:rPr>
              <a:t>)</a:t>
            </a:r>
          </a:p>
        </p:txBody>
      </p:sp>
      <p:sp>
        <p:nvSpPr>
          <p:cNvPr id="25605" name="Text Box 7">
            <a:extLst>
              <a:ext uri="{FF2B5EF4-FFF2-40B4-BE49-F238E27FC236}">
                <a16:creationId xmlns:a16="http://schemas.microsoft.com/office/drawing/2014/main" id="{CC279201-D29A-4E62-96B9-D69B4032005B}"/>
              </a:ext>
            </a:extLst>
          </p:cNvPr>
          <p:cNvSpPr txBox="1">
            <a:spLocks noChangeArrowheads="1"/>
          </p:cNvSpPr>
          <p:nvPr/>
        </p:nvSpPr>
        <p:spPr bwMode="auto">
          <a:xfrm>
            <a:off x="4419600" y="4419600"/>
            <a:ext cx="409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rgbClr val="FF0000"/>
                </a:solidFill>
              </a:rPr>
              <a:t>Which of the RB properties might be violated?</a:t>
            </a:r>
          </a:p>
        </p:txBody>
      </p:sp>
      <p:sp>
        <p:nvSpPr>
          <p:cNvPr id="25606" name="Text Box 8">
            <a:extLst>
              <a:ext uri="{FF2B5EF4-FFF2-40B4-BE49-F238E27FC236}">
                <a16:creationId xmlns:a16="http://schemas.microsoft.com/office/drawing/2014/main" id="{483A5712-B1FA-49CF-91C1-7A698E7149C2}"/>
              </a:ext>
            </a:extLst>
          </p:cNvPr>
          <p:cNvSpPr txBox="1">
            <a:spLocks noChangeArrowheads="1"/>
          </p:cNvSpPr>
          <p:nvPr/>
        </p:nvSpPr>
        <p:spPr bwMode="auto">
          <a:xfrm>
            <a:off x="4495800" y="5334000"/>
            <a:ext cx="409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hlink"/>
                </a:solidFill>
              </a:rPr>
              <a:t>Fix the violations by calling RB-Insert-Fixup.</a:t>
            </a:r>
          </a:p>
        </p:txBody>
      </p:sp>
      <p:sp>
        <p:nvSpPr>
          <p:cNvPr id="7" name="Title 1">
            <a:extLst>
              <a:ext uri="{FF2B5EF4-FFF2-40B4-BE49-F238E27FC236}">
                <a16:creationId xmlns:a16="http://schemas.microsoft.com/office/drawing/2014/main" id="{08E2E152-349D-4DA4-939B-90EAB648EC5E}"/>
              </a:ext>
            </a:extLst>
          </p:cNvPr>
          <p:cNvSpPr txBox="1">
            <a:spLocks noGrp="1"/>
          </p:cNvSpPr>
          <p:nvPr>
            <p:ph type="title"/>
          </p:nvPr>
        </p:nvSpPr>
        <p:spPr>
          <a:xfrm>
            <a:off x="1447800" y="0"/>
            <a:ext cx="7696200" cy="8223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8" name="Picture 2" descr="E:\NIET\Project\xLogo11.png.pagespeed.ic.pydHLuCQEZ.png">
            <a:extLst>
              <a:ext uri="{FF2B5EF4-FFF2-40B4-BE49-F238E27FC236}">
                <a16:creationId xmlns:a16="http://schemas.microsoft.com/office/drawing/2014/main" id="{B9E95F70-5199-4C44-BA20-3E9FD6EA5AB1}"/>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8B8D87F3-DD45-4D81-8AC2-19C53A936B8A}"/>
              </a:ext>
            </a:extLst>
          </p:cNvPr>
          <p:cNvSpPr>
            <a:spLocks noGrp="1"/>
          </p:cNvSpPr>
          <p:nvPr>
            <p:ph type="dt" sz="half" idx="10"/>
          </p:nvPr>
        </p:nvSpPr>
        <p:spPr/>
        <p:txBody>
          <a:bodyPr/>
          <a:lstStyle/>
          <a:p>
            <a:fld id="{4154889C-419F-4D23-AA27-A859D14C394F}" type="datetime1">
              <a:rPr lang="en-US" smtClean="0"/>
              <a:t>10-Nov-24</a:t>
            </a:fld>
            <a:endParaRPr lang="en-US"/>
          </a:p>
        </p:txBody>
      </p:sp>
      <p:sp>
        <p:nvSpPr>
          <p:cNvPr id="3" name="Footer Placeholder 2">
            <a:extLst>
              <a:ext uri="{FF2B5EF4-FFF2-40B4-BE49-F238E27FC236}">
                <a16:creationId xmlns:a16="http://schemas.microsoft.com/office/drawing/2014/main" id="{B582FC33-E50B-4C5E-9993-BF49F981F89A}"/>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4EF0FCE1-BAC8-43BD-9F76-974D96F17873}"/>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0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6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6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606"/>
                                        </p:tgtEl>
                                        <p:attrNameLst>
                                          <p:attrName>style.visibility</p:attrName>
                                        </p:attrNameLst>
                                      </p:cBhvr>
                                      <p:to>
                                        <p:strVal val="visible"/>
                                      </p:to>
                                    </p:set>
                                    <p:animEffect transition="in" filter="fade">
                                      <p:cBhvr>
                                        <p:cTn id="75" dur="1000"/>
                                        <p:tgtEl>
                                          <p:spTgt spid="25606"/>
                                        </p:tgtEl>
                                      </p:cBhvr>
                                    </p:animEffect>
                                    <p:anim calcmode="lin" valueType="num">
                                      <p:cBhvr>
                                        <p:cTn id="76" dur="1000" fill="hold"/>
                                        <p:tgtEl>
                                          <p:spTgt spid="25606"/>
                                        </p:tgtEl>
                                        <p:attrNameLst>
                                          <p:attrName>ppt_x</p:attrName>
                                        </p:attrNameLst>
                                      </p:cBhvr>
                                      <p:tavLst>
                                        <p:tav tm="0">
                                          <p:val>
                                            <p:strVal val="#ppt_x"/>
                                          </p:val>
                                        </p:tav>
                                        <p:tav tm="100000">
                                          <p:val>
                                            <p:strVal val="#ppt_x"/>
                                          </p:val>
                                        </p:tav>
                                      </p:tavLst>
                                    </p:anim>
                                    <p:anim calcmode="lin" valueType="num">
                                      <p:cBhvr>
                                        <p:cTn id="77" dur="1000" fill="hold"/>
                                        <p:tgtEl>
                                          <p:spTgt spid="256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nimBg="1"/>
      <p:bldP spid="25604" grpId="0" animBg="1"/>
      <p:bldP spid="25605" grpId="0"/>
      <p:bldP spid="2560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14375" y="214313"/>
            <a:ext cx="7696200" cy="374650"/>
          </a:xfrm>
        </p:spPr>
        <p:txBody>
          <a:bodyPr rtlCol="0">
            <a:normAutofit fontScale="90000"/>
          </a:bodyPr>
          <a:lstStyle/>
          <a:p>
            <a:pPr eaLnBrk="1" fontAlgn="auto" hangingPunct="1">
              <a:spcAft>
                <a:spcPts val="0"/>
              </a:spcAft>
              <a:defRPr/>
            </a:pPr>
            <a:r>
              <a:rPr lang="en-US" sz="2000" dirty="0"/>
              <a:t> Insertion </a:t>
            </a:r>
          </a:p>
        </p:txBody>
      </p:sp>
      <p:sp>
        <p:nvSpPr>
          <p:cNvPr id="19459"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2"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9" name="Date Placeholder 8"/>
          <p:cNvSpPr>
            <a:spLocks noGrp="1"/>
          </p:cNvSpPr>
          <p:nvPr>
            <p:ph type="dt" sz="half" idx="10"/>
          </p:nvPr>
        </p:nvSpPr>
        <p:spPr/>
        <p:txBody>
          <a:bodyPr/>
          <a:lstStyle/>
          <a:p>
            <a:pPr>
              <a:defRPr/>
            </a:pPr>
            <a:fld id="{92D18790-3E1E-4951-853F-29C53F5AF8A9}" type="datetime1">
              <a:rPr lang="en-US" smtClean="0"/>
              <a:t>10-Nov-24</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38</a:t>
            </a:fld>
            <a:endParaRPr lang="en-US"/>
          </a:p>
        </p:txBody>
      </p:sp>
      <p:sp>
        <p:nvSpPr>
          <p:cNvPr id="12" name="Footer Placeholder 11"/>
          <p:cNvSpPr>
            <a:spLocks noGrp="1"/>
          </p:cNvSpPr>
          <p:nvPr>
            <p:ph type="ftr" sz="quarter" idx="11"/>
          </p:nvPr>
        </p:nvSpPr>
        <p:spPr>
          <a:xfrm>
            <a:off x="3352800" y="6403975"/>
            <a:ext cx="3771900" cy="457200"/>
          </a:xfrm>
        </p:spPr>
        <p:txBody>
          <a:bodyPr/>
          <a:lstStyle/>
          <a:p>
            <a:pPr>
              <a:defRPr/>
            </a:pPr>
            <a:r>
              <a:rPr lang="it-IT"/>
              <a:t>Manali Gupta               DAA                Unit II</a:t>
            </a:r>
            <a:endParaRPr lang="en-US" dirty="0"/>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6" name="Rectangle 3">
            <a:extLst>
              <a:ext uri="{FF2B5EF4-FFF2-40B4-BE49-F238E27FC236}">
                <a16:creationId xmlns:a16="http://schemas.microsoft.com/office/drawing/2014/main" id="{1902951F-FFE8-446E-AC74-AA5982EE074A}"/>
              </a:ext>
            </a:extLst>
          </p:cNvPr>
          <p:cNvSpPr txBox="1">
            <a:spLocks noChangeArrowheads="1"/>
          </p:cNvSpPr>
          <p:nvPr/>
        </p:nvSpPr>
        <p:spPr>
          <a:xfrm>
            <a:off x="1048336" y="1228582"/>
            <a:ext cx="7315200" cy="42672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Wingdings" panose="05000000000000000000" pitchFamily="2" charset="2"/>
              <a:buNone/>
            </a:pPr>
            <a:r>
              <a:rPr lang="en-US" altLang="en-US" sz="2400" b="1" u="sng"/>
              <a:t>RB-Insert-Fixup </a:t>
            </a:r>
            <a:r>
              <a:rPr lang="en-US" altLang="en-US" sz="2400" b="1" u="sng">
                <a:latin typeface="RMTMI" charset="-95"/>
              </a:rPr>
              <a:t>(</a:t>
            </a:r>
            <a:r>
              <a:rPr lang="en-US" altLang="en-US" sz="2400" b="1" i="1" u="sng"/>
              <a:t>T</a:t>
            </a:r>
            <a:r>
              <a:rPr lang="en-US" altLang="en-US" sz="2400" b="1" i="1" u="sng">
                <a:latin typeface="RMTMI" charset="-95"/>
              </a:rPr>
              <a:t>, </a:t>
            </a:r>
            <a:r>
              <a:rPr lang="en-US" altLang="en-US" sz="2400" b="1" i="1" u="sng"/>
              <a:t>z</a:t>
            </a:r>
            <a:r>
              <a:rPr lang="en-US" altLang="en-US" sz="2400" b="1" u="sng">
                <a:latin typeface="RMTMI" charset="-95"/>
              </a:rPr>
              <a:t>)</a:t>
            </a:r>
          </a:p>
          <a:p>
            <a:pPr marL="609600" indent="-609600">
              <a:buFont typeface="Wingdings" panose="05000000000000000000" pitchFamily="2" charset="2"/>
              <a:buAutoNum type="arabicPeriod"/>
            </a:pPr>
            <a:r>
              <a:rPr lang="en-US" altLang="en-US" sz="2400" b="1"/>
              <a:t>while </a:t>
            </a:r>
            <a:r>
              <a:rPr lang="en-US" altLang="en-US" sz="2400" i="1"/>
              <a:t>color</a:t>
            </a:r>
            <a:r>
              <a:rPr lang="en-US" altLang="en-US" sz="2400"/>
              <a:t>[</a:t>
            </a:r>
            <a:r>
              <a:rPr lang="en-US" altLang="en-US" sz="2400" i="1"/>
              <a:t>p</a:t>
            </a:r>
            <a:r>
              <a:rPr lang="en-US" altLang="en-US" sz="2400"/>
              <a:t>[</a:t>
            </a:r>
            <a:r>
              <a:rPr lang="en-US" altLang="en-US" sz="2400" i="1"/>
              <a:t>z</a:t>
            </a:r>
            <a:r>
              <a:rPr lang="en-US" altLang="en-US" sz="2400"/>
              <a:t>]] </a:t>
            </a:r>
            <a:r>
              <a:rPr lang="en-US" altLang="en-US" sz="2400">
                <a:latin typeface="MTSYN" charset="-127"/>
              </a:rPr>
              <a:t>= </a:t>
            </a:r>
            <a:r>
              <a:rPr lang="en-US" altLang="en-US" sz="2400"/>
              <a:t>RED</a:t>
            </a:r>
          </a:p>
          <a:p>
            <a:pPr marL="609600" indent="-609600">
              <a:buFont typeface="Wingdings" panose="05000000000000000000" pitchFamily="2" charset="2"/>
              <a:buAutoNum type="arabicPeriod"/>
            </a:pPr>
            <a:r>
              <a:rPr lang="en-US" altLang="en-US" sz="2400" b="1"/>
              <a:t>    do if </a:t>
            </a:r>
            <a:r>
              <a:rPr lang="en-US" altLang="en-US" sz="2400" i="1"/>
              <a:t>p</a:t>
            </a:r>
            <a:r>
              <a:rPr lang="en-US" altLang="en-US" sz="2400"/>
              <a:t>[</a:t>
            </a:r>
            <a:r>
              <a:rPr lang="en-US" altLang="en-US" sz="2400" i="1"/>
              <a:t>z</a:t>
            </a:r>
            <a:r>
              <a:rPr lang="en-US" altLang="en-US" sz="2400"/>
              <a:t>] </a:t>
            </a:r>
            <a:r>
              <a:rPr lang="en-US" altLang="en-US" sz="2400">
                <a:latin typeface="MTSYN" charset="-127"/>
              </a:rPr>
              <a:t>= </a:t>
            </a:r>
            <a:r>
              <a:rPr lang="en-US" altLang="en-US" sz="2400" i="1"/>
              <a:t>left</a:t>
            </a:r>
            <a:r>
              <a:rPr lang="en-US" altLang="en-US" sz="2400"/>
              <a:t>[</a:t>
            </a:r>
            <a:r>
              <a:rPr lang="en-US" altLang="en-US" sz="2400" i="1"/>
              <a:t>p</a:t>
            </a:r>
            <a:r>
              <a:rPr lang="en-US" altLang="en-US" sz="2400"/>
              <a:t>[</a:t>
            </a:r>
            <a:r>
              <a:rPr lang="en-US" altLang="en-US" sz="2400" i="1"/>
              <a:t>p</a:t>
            </a:r>
            <a:r>
              <a:rPr lang="en-US" altLang="en-US" sz="2400"/>
              <a:t>[</a:t>
            </a:r>
            <a:r>
              <a:rPr lang="en-US" altLang="en-US" sz="2400" i="1"/>
              <a:t>z</a:t>
            </a:r>
            <a:r>
              <a:rPr lang="en-US" altLang="en-US" sz="2400"/>
              <a:t>]]]</a:t>
            </a:r>
          </a:p>
          <a:p>
            <a:pPr marL="609600" indent="-609600">
              <a:buFont typeface="Wingdings" panose="05000000000000000000" pitchFamily="2" charset="2"/>
              <a:buAutoNum type="arabicPeriod"/>
            </a:pPr>
            <a:r>
              <a:rPr lang="en-US" altLang="en-US" sz="2400" b="1"/>
              <a:t>          then </a:t>
            </a:r>
            <a:r>
              <a:rPr lang="en-US" altLang="en-US" sz="2400" i="1"/>
              <a:t>y </a:t>
            </a:r>
            <a:r>
              <a:rPr lang="en-US" altLang="en-US" sz="2400">
                <a:sym typeface="Symbol" panose="05050102010706020507" pitchFamily="18" charset="2"/>
              </a:rPr>
              <a:t></a:t>
            </a:r>
            <a:r>
              <a:rPr lang="en-US" altLang="en-US" sz="2400">
                <a:latin typeface="MTSYN" charset="-127"/>
              </a:rPr>
              <a:t> </a:t>
            </a:r>
            <a:r>
              <a:rPr lang="en-US" altLang="en-US" sz="2400" i="1"/>
              <a:t>right</a:t>
            </a:r>
            <a:r>
              <a:rPr lang="en-US" altLang="en-US" sz="2400"/>
              <a:t>[</a:t>
            </a:r>
            <a:r>
              <a:rPr lang="en-US" altLang="en-US" sz="2400" i="1"/>
              <a:t>p</a:t>
            </a:r>
            <a:r>
              <a:rPr lang="en-US" altLang="en-US" sz="2400"/>
              <a:t>[</a:t>
            </a:r>
            <a:r>
              <a:rPr lang="en-US" altLang="en-US" sz="2400" i="1"/>
              <a:t>p</a:t>
            </a:r>
            <a:r>
              <a:rPr lang="en-US" altLang="en-US" sz="2400"/>
              <a:t>[</a:t>
            </a:r>
            <a:r>
              <a:rPr lang="en-US" altLang="en-US" sz="2400" i="1"/>
              <a:t>z</a:t>
            </a:r>
            <a:r>
              <a:rPr lang="en-US" altLang="en-US" sz="2400"/>
              <a:t>]]]</a:t>
            </a:r>
          </a:p>
          <a:p>
            <a:pPr marL="609600" indent="-609600">
              <a:buFont typeface="Wingdings" panose="05000000000000000000" pitchFamily="2" charset="2"/>
              <a:buAutoNum type="arabicPeriod"/>
            </a:pPr>
            <a:r>
              <a:rPr lang="en-US" altLang="en-US" sz="2400" b="1"/>
              <a:t>                  if </a:t>
            </a:r>
            <a:r>
              <a:rPr lang="en-US" altLang="en-US" sz="2400" i="1"/>
              <a:t>color</a:t>
            </a:r>
            <a:r>
              <a:rPr lang="en-US" altLang="en-US" sz="2400"/>
              <a:t>[</a:t>
            </a:r>
            <a:r>
              <a:rPr lang="en-US" altLang="en-US" sz="2400" i="1"/>
              <a:t>y</a:t>
            </a:r>
            <a:r>
              <a:rPr lang="en-US" altLang="en-US" sz="2400"/>
              <a:t>] </a:t>
            </a:r>
            <a:r>
              <a:rPr lang="en-US" altLang="en-US" sz="2400">
                <a:latin typeface="MTSYN" charset="-127"/>
              </a:rPr>
              <a:t>= </a:t>
            </a:r>
            <a:r>
              <a:rPr lang="en-US" altLang="en-US" sz="2400"/>
              <a:t>RED</a:t>
            </a:r>
          </a:p>
          <a:p>
            <a:pPr marL="609600" indent="-609600">
              <a:buFont typeface="Wingdings" panose="05000000000000000000" pitchFamily="2" charset="2"/>
              <a:buAutoNum type="arabicPeriod"/>
            </a:pPr>
            <a:r>
              <a:rPr lang="en-US" altLang="en-US" sz="2400" b="1"/>
              <a:t>                      then </a:t>
            </a:r>
            <a:r>
              <a:rPr lang="en-US" altLang="en-US" sz="2400" i="1"/>
              <a:t>color</a:t>
            </a:r>
            <a:r>
              <a:rPr lang="en-US" altLang="en-US" sz="2400"/>
              <a:t>[</a:t>
            </a:r>
            <a:r>
              <a:rPr lang="en-US" altLang="en-US" sz="2400" i="1"/>
              <a:t>p</a:t>
            </a:r>
            <a:r>
              <a:rPr lang="en-US" altLang="en-US" sz="2400"/>
              <a:t>[</a:t>
            </a:r>
            <a:r>
              <a:rPr lang="en-US" altLang="en-US" sz="2400" i="1"/>
              <a:t>z</a:t>
            </a:r>
            <a:r>
              <a:rPr lang="en-US" altLang="en-US" sz="2400"/>
              <a:t>]] </a:t>
            </a:r>
            <a:r>
              <a:rPr lang="en-US" altLang="en-US" sz="2400">
                <a:sym typeface="Symbol" panose="05050102010706020507" pitchFamily="18" charset="2"/>
              </a:rPr>
              <a:t></a:t>
            </a:r>
            <a:r>
              <a:rPr lang="en-US" altLang="en-US" sz="2400">
                <a:latin typeface="MTSYN" charset="-127"/>
              </a:rPr>
              <a:t> </a:t>
            </a:r>
            <a:r>
              <a:rPr lang="en-US" altLang="en-US" sz="2400"/>
              <a:t>BLACK  </a:t>
            </a:r>
            <a:r>
              <a:rPr lang="en-US" altLang="en-US" sz="2400" i="1">
                <a:latin typeface="LASY10" charset="0"/>
              </a:rPr>
              <a:t>// </a:t>
            </a:r>
            <a:r>
              <a:rPr lang="en-US" altLang="en-US" sz="2400"/>
              <a:t>Case 1</a:t>
            </a:r>
          </a:p>
          <a:p>
            <a:pPr marL="609600" indent="-609600">
              <a:buFont typeface="Wingdings" panose="05000000000000000000" pitchFamily="2" charset="2"/>
              <a:buAutoNum type="arabicPeriod"/>
            </a:pPr>
            <a:r>
              <a:rPr lang="en-US" altLang="en-US" sz="2400" i="1"/>
              <a:t>                              color</a:t>
            </a:r>
            <a:r>
              <a:rPr lang="en-US" altLang="en-US" sz="2400"/>
              <a:t>[</a:t>
            </a:r>
            <a:r>
              <a:rPr lang="en-US" altLang="en-US" sz="2400" i="1"/>
              <a:t>y</a:t>
            </a:r>
            <a:r>
              <a:rPr lang="en-US" altLang="en-US" sz="2400"/>
              <a:t>] </a:t>
            </a:r>
            <a:r>
              <a:rPr lang="en-US" altLang="en-US" sz="2400">
                <a:sym typeface="Symbol" panose="05050102010706020507" pitchFamily="18" charset="2"/>
              </a:rPr>
              <a:t></a:t>
            </a:r>
            <a:r>
              <a:rPr lang="en-US" altLang="en-US" sz="2400">
                <a:latin typeface="MTSYN" charset="-127"/>
              </a:rPr>
              <a:t> </a:t>
            </a:r>
            <a:r>
              <a:rPr lang="en-US" altLang="en-US" sz="2400"/>
              <a:t>BLACK       </a:t>
            </a:r>
            <a:r>
              <a:rPr lang="en-US" altLang="en-US" sz="2400" i="1">
                <a:latin typeface="LASY10" charset="0"/>
              </a:rPr>
              <a:t>// </a:t>
            </a:r>
            <a:r>
              <a:rPr lang="en-US" altLang="en-US" sz="2400"/>
              <a:t>Case 1</a:t>
            </a:r>
          </a:p>
          <a:p>
            <a:pPr marL="609600" indent="-609600">
              <a:buFont typeface="Wingdings" panose="05000000000000000000" pitchFamily="2" charset="2"/>
              <a:buAutoNum type="arabicPeriod"/>
            </a:pPr>
            <a:r>
              <a:rPr lang="en-US" altLang="en-US" sz="2400" i="1"/>
              <a:t>                              color</a:t>
            </a:r>
            <a:r>
              <a:rPr lang="en-US" altLang="en-US" sz="2400"/>
              <a:t>[</a:t>
            </a:r>
            <a:r>
              <a:rPr lang="en-US" altLang="en-US" sz="2400" i="1"/>
              <a:t>p</a:t>
            </a:r>
            <a:r>
              <a:rPr lang="en-US" altLang="en-US" sz="2400"/>
              <a:t>[</a:t>
            </a:r>
            <a:r>
              <a:rPr lang="en-US" altLang="en-US" sz="2400" i="1"/>
              <a:t>p</a:t>
            </a:r>
            <a:r>
              <a:rPr lang="en-US" altLang="en-US" sz="2400"/>
              <a:t>[</a:t>
            </a:r>
            <a:r>
              <a:rPr lang="en-US" altLang="en-US" sz="2400" i="1"/>
              <a:t>z</a:t>
            </a:r>
            <a:r>
              <a:rPr lang="en-US" altLang="en-US" sz="2400"/>
              <a:t>]]] </a:t>
            </a:r>
            <a:r>
              <a:rPr lang="en-US" altLang="en-US" sz="2400">
                <a:sym typeface="Symbol" panose="05050102010706020507" pitchFamily="18" charset="2"/>
              </a:rPr>
              <a:t></a:t>
            </a:r>
            <a:r>
              <a:rPr lang="en-US" altLang="en-US" sz="2400">
                <a:latin typeface="MTSYN" charset="-127"/>
              </a:rPr>
              <a:t> </a:t>
            </a:r>
            <a:r>
              <a:rPr lang="en-US" altLang="en-US" sz="2400"/>
              <a:t>RED   </a:t>
            </a:r>
            <a:r>
              <a:rPr lang="en-US" altLang="en-US" sz="2400" i="1">
                <a:latin typeface="LASY10" charset="0"/>
              </a:rPr>
              <a:t>// </a:t>
            </a:r>
            <a:r>
              <a:rPr lang="en-US" altLang="en-US" sz="2400"/>
              <a:t>Case 1</a:t>
            </a:r>
          </a:p>
          <a:p>
            <a:pPr marL="609600" indent="-609600">
              <a:buFont typeface="Wingdings" panose="05000000000000000000" pitchFamily="2" charset="2"/>
              <a:buAutoNum type="arabicPeriod"/>
            </a:pPr>
            <a:r>
              <a:rPr lang="en-US" altLang="en-US" sz="2400" i="1"/>
              <a:t>                              z </a:t>
            </a:r>
            <a:r>
              <a:rPr lang="en-US" altLang="en-US" sz="2400">
                <a:sym typeface="Symbol" panose="05050102010706020507" pitchFamily="18" charset="2"/>
              </a:rPr>
              <a:t></a:t>
            </a:r>
            <a:r>
              <a:rPr lang="en-US" altLang="en-US" sz="2400">
                <a:latin typeface="MTSYN" charset="-127"/>
              </a:rPr>
              <a:t> </a:t>
            </a:r>
            <a:r>
              <a:rPr lang="en-US" altLang="en-US" sz="2400" i="1"/>
              <a:t>p</a:t>
            </a:r>
            <a:r>
              <a:rPr lang="en-US" altLang="en-US" sz="2400"/>
              <a:t>[</a:t>
            </a:r>
            <a:r>
              <a:rPr lang="en-US" altLang="en-US" sz="2400" i="1"/>
              <a:t>p</a:t>
            </a:r>
            <a:r>
              <a:rPr lang="en-US" altLang="en-US" sz="2400"/>
              <a:t>[</a:t>
            </a:r>
            <a:r>
              <a:rPr lang="en-US" altLang="en-US" sz="2400" i="1"/>
              <a:t>z</a:t>
            </a:r>
            <a:r>
              <a:rPr lang="en-US" altLang="en-US" sz="2400"/>
              <a:t>]]                    </a:t>
            </a:r>
            <a:r>
              <a:rPr lang="en-US" altLang="en-US" sz="2400" i="1">
                <a:latin typeface="LASY10" charset="0"/>
              </a:rPr>
              <a:t>// </a:t>
            </a:r>
            <a:r>
              <a:rPr lang="en-US" altLang="en-US" sz="2400"/>
              <a:t>Case 1</a:t>
            </a:r>
            <a:endParaRPr lang="en-US"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14375" y="214313"/>
            <a:ext cx="7696200" cy="374650"/>
          </a:xfrm>
        </p:spPr>
        <p:txBody>
          <a:bodyPr rtlCol="0">
            <a:normAutofit fontScale="90000"/>
          </a:bodyPr>
          <a:lstStyle/>
          <a:p>
            <a:pPr eaLnBrk="1" fontAlgn="auto" hangingPunct="1">
              <a:spcAft>
                <a:spcPts val="0"/>
              </a:spcAft>
              <a:defRPr/>
            </a:pPr>
            <a:r>
              <a:rPr lang="en-US" sz="2000" dirty="0"/>
              <a:t> Insertion </a:t>
            </a:r>
          </a:p>
        </p:txBody>
      </p:sp>
      <p:sp>
        <p:nvSpPr>
          <p:cNvPr id="19459"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2"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9" name="Date Placeholder 8"/>
          <p:cNvSpPr>
            <a:spLocks noGrp="1"/>
          </p:cNvSpPr>
          <p:nvPr>
            <p:ph type="dt" sz="half" idx="10"/>
          </p:nvPr>
        </p:nvSpPr>
        <p:spPr/>
        <p:txBody>
          <a:bodyPr/>
          <a:lstStyle/>
          <a:p>
            <a:pPr>
              <a:defRPr/>
            </a:pPr>
            <a:fld id="{A4A531EB-1B57-4322-8757-8BD9CDFACB81}" type="datetime1">
              <a:rPr lang="en-US" smtClean="0"/>
              <a:t>10-Nov-24</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39</a:t>
            </a:fld>
            <a:endParaRPr lang="en-US"/>
          </a:p>
        </p:txBody>
      </p:sp>
      <p:sp>
        <p:nvSpPr>
          <p:cNvPr id="12" name="Footer Placeholder 11"/>
          <p:cNvSpPr>
            <a:spLocks noGrp="1"/>
          </p:cNvSpPr>
          <p:nvPr>
            <p:ph type="ftr" sz="quarter" idx="11"/>
          </p:nvPr>
        </p:nvSpPr>
        <p:spPr>
          <a:xfrm>
            <a:off x="3352800" y="6403975"/>
            <a:ext cx="3771900" cy="457200"/>
          </a:xfrm>
        </p:spPr>
        <p:txBody>
          <a:bodyPr/>
          <a:lstStyle/>
          <a:p>
            <a:pPr>
              <a:defRPr/>
            </a:pPr>
            <a:r>
              <a:rPr lang="it-IT"/>
              <a:t>Manali Gupta               DAA                Unit II</a:t>
            </a:r>
            <a:endParaRPr lang="en-US" dirty="0"/>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4">
            <a:extLst>
              <a:ext uri="{FF2B5EF4-FFF2-40B4-BE49-F238E27FC236}">
                <a16:creationId xmlns:a16="http://schemas.microsoft.com/office/drawing/2014/main" id="{2464D5AE-D8B3-4EFC-991A-B1265D7D567F}"/>
              </a:ext>
            </a:extLst>
          </p:cNvPr>
          <p:cNvSpPr>
            <a:spLocks noChangeArrowheads="1"/>
          </p:cNvSpPr>
          <p:nvPr/>
        </p:nvSpPr>
        <p:spPr bwMode="auto">
          <a:xfrm>
            <a:off x="762000" y="1277538"/>
            <a:ext cx="7391400" cy="43434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457200" indent="-457200">
              <a:defRPr sz="2400" u="sng">
                <a:solidFill>
                  <a:schemeClr val="tx1"/>
                </a:solidFill>
                <a:latin typeface="Times New Roman" panose="02020603050405020304" pitchFamily="18" charset="0"/>
              </a:defRPr>
            </a:lvl1pPr>
            <a:lvl2pPr marL="914400" indent="-4572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b="1" dirty="0">
                <a:solidFill>
                  <a:srgbClr val="010000"/>
                </a:solidFill>
              </a:rPr>
              <a:t>RB-Insert-Fixup</a:t>
            </a:r>
            <a:r>
              <a:rPr lang="en-US" altLang="en-US" b="1" dirty="0">
                <a:solidFill>
                  <a:srgbClr val="010000"/>
                </a:solidFill>
                <a:latin typeface="RMTMI" charset="-95"/>
              </a:rPr>
              <a:t>(</a:t>
            </a:r>
            <a:r>
              <a:rPr lang="en-US" altLang="en-US" b="1" i="1" dirty="0">
                <a:solidFill>
                  <a:srgbClr val="010000"/>
                </a:solidFill>
              </a:rPr>
              <a:t>T</a:t>
            </a:r>
            <a:r>
              <a:rPr lang="en-US" altLang="en-US" b="1" i="1" dirty="0">
                <a:solidFill>
                  <a:srgbClr val="010000"/>
                </a:solidFill>
                <a:latin typeface="RMTMI" charset="-95"/>
              </a:rPr>
              <a:t>, </a:t>
            </a:r>
            <a:r>
              <a:rPr lang="en-US" altLang="en-US" b="1" i="1" dirty="0">
                <a:solidFill>
                  <a:srgbClr val="010000"/>
                </a:solidFill>
              </a:rPr>
              <a:t>z</a:t>
            </a:r>
            <a:r>
              <a:rPr lang="en-US" altLang="en-US" b="1" dirty="0">
                <a:solidFill>
                  <a:srgbClr val="010000"/>
                </a:solidFill>
                <a:latin typeface="RMTMI" charset="-95"/>
              </a:rPr>
              <a:t>)</a:t>
            </a:r>
            <a:r>
              <a:rPr lang="en-US" altLang="en-US" b="1" i="1" dirty="0">
                <a:solidFill>
                  <a:srgbClr val="010000"/>
                </a:solidFill>
                <a:latin typeface="RMTMI" charset="-95"/>
              </a:rPr>
              <a:t> </a:t>
            </a:r>
            <a:r>
              <a:rPr lang="en-US" altLang="en-US" b="1" dirty="0">
                <a:solidFill>
                  <a:srgbClr val="010000"/>
                </a:solidFill>
                <a:latin typeface="RMTMI" charset="-95"/>
              </a:rPr>
              <a:t>(Contd.)</a:t>
            </a:r>
            <a:endParaRPr lang="en-US" altLang="en-US" b="1" i="1" dirty="0">
              <a:solidFill>
                <a:srgbClr val="010000"/>
              </a:solidFill>
              <a:latin typeface="RMTMI" charset="-95"/>
            </a:endParaRPr>
          </a:p>
          <a:p>
            <a:pPr>
              <a:lnSpc>
                <a:spcPct val="90000"/>
              </a:lnSpc>
              <a:spcBef>
                <a:spcPct val="20000"/>
              </a:spcBef>
              <a:buFont typeface="Wingdings" panose="05000000000000000000" pitchFamily="2" charset="2"/>
              <a:buAutoNum type="arabicPeriod" startAt="9"/>
            </a:pPr>
            <a:r>
              <a:rPr lang="en-US" altLang="en-US" b="1" u="none" dirty="0">
                <a:solidFill>
                  <a:srgbClr val="010000"/>
                </a:solidFill>
              </a:rPr>
              <a:t>               else if </a:t>
            </a:r>
            <a:r>
              <a:rPr lang="en-US" altLang="en-US" i="1" u="none" dirty="0">
                <a:solidFill>
                  <a:srgbClr val="010000"/>
                </a:solidFill>
              </a:rPr>
              <a:t>z </a:t>
            </a:r>
            <a:r>
              <a:rPr lang="en-US" altLang="en-US" u="none" dirty="0">
                <a:solidFill>
                  <a:srgbClr val="010000"/>
                </a:solidFill>
                <a:latin typeface="MTSYN" charset="-127"/>
              </a:rPr>
              <a:t>= </a:t>
            </a:r>
            <a:r>
              <a:rPr lang="en-US" altLang="en-US" i="1" u="none" dirty="0">
                <a:solidFill>
                  <a:srgbClr val="010000"/>
                </a:solidFill>
              </a:rPr>
              <a:t>right</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 color[</a:t>
            </a:r>
            <a:r>
              <a:rPr lang="en-US" altLang="en-US" i="1" u="none" dirty="0">
                <a:solidFill>
                  <a:srgbClr val="010000"/>
                </a:solidFill>
              </a:rPr>
              <a:t>y</a:t>
            </a:r>
            <a:r>
              <a:rPr lang="en-US" altLang="en-US" u="none" dirty="0">
                <a:solidFill>
                  <a:srgbClr val="010000"/>
                </a:solidFill>
              </a:rPr>
              <a:t>] </a:t>
            </a:r>
            <a:r>
              <a:rPr lang="en-US" altLang="en-US" u="none" dirty="0">
                <a:sym typeface="Symbol" panose="05050102010706020507" pitchFamily="18" charset="2"/>
              </a:rPr>
              <a:t></a:t>
            </a:r>
            <a:r>
              <a:rPr lang="en-US" altLang="en-US" u="none" dirty="0">
                <a:solidFill>
                  <a:srgbClr val="010000"/>
                </a:solidFill>
              </a:rPr>
              <a:t> RED</a:t>
            </a:r>
          </a:p>
          <a:p>
            <a:pPr>
              <a:lnSpc>
                <a:spcPct val="90000"/>
              </a:lnSpc>
              <a:spcBef>
                <a:spcPct val="20000"/>
              </a:spcBef>
              <a:buFont typeface="Wingdings" panose="05000000000000000000" pitchFamily="2" charset="2"/>
              <a:buAutoNum type="arabicPeriod" startAt="9"/>
            </a:pPr>
            <a:r>
              <a:rPr lang="en-US" altLang="en-US" b="1" u="none" dirty="0">
                <a:solidFill>
                  <a:srgbClr val="010000"/>
                </a:solidFill>
              </a:rPr>
              <a:t>                      then </a:t>
            </a:r>
            <a:r>
              <a:rPr lang="en-US" altLang="en-US" i="1" u="none" dirty="0">
                <a:solidFill>
                  <a:srgbClr val="010000"/>
                </a:solidFill>
              </a:rPr>
              <a:t>z </a:t>
            </a:r>
            <a:r>
              <a:rPr lang="en-US" altLang="en-US" u="none" dirty="0">
                <a:sym typeface="Symbol" panose="05050102010706020507" pitchFamily="18" charset="2"/>
              </a:rPr>
              <a:t></a:t>
            </a:r>
            <a:r>
              <a:rPr lang="en-US" altLang="en-US" u="none" dirty="0">
                <a:solidFill>
                  <a:srgbClr val="010000"/>
                </a:solidFill>
                <a:latin typeface="MTSYN" charset="-127"/>
              </a:rPr>
              <a:t> </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a:t>
            </a:r>
            <a:r>
              <a:rPr lang="en-US" altLang="en-US" i="1" u="none" dirty="0">
                <a:solidFill>
                  <a:srgbClr val="010000"/>
                </a:solidFill>
                <a:latin typeface="LASY10" charset="0"/>
              </a:rPr>
              <a:t>// </a:t>
            </a:r>
            <a:r>
              <a:rPr lang="en-US" altLang="en-US" u="none" dirty="0">
                <a:solidFill>
                  <a:srgbClr val="010000"/>
                </a:solidFill>
              </a:rPr>
              <a:t>Case 2</a:t>
            </a:r>
          </a:p>
          <a:p>
            <a:pPr>
              <a:lnSpc>
                <a:spcPct val="90000"/>
              </a:lnSpc>
              <a:spcBef>
                <a:spcPct val="20000"/>
              </a:spcBef>
              <a:buFont typeface="Wingdings" panose="05000000000000000000" pitchFamily="2" charset="2"/>
              <a:buAutoNum type="arabicPeriod" startAt="9"/>
            </a:pPr>
            <a:r>
              <a:rPr lang="en-US" altLang="en-US" u="none" dirty="0">
                <a:solidFill>
                  <a:srgbClr val="010000"/>
                </a:solidFill>
              </a:rPr>
              <a:t>                              LEFT-ROTATE</a:t>
            </a:r>
            <a:r>
              <a:rPr lang="en-US" altLang="en-US" u="none" dirty="0">
                <a:solidFill>
                  <a:srgbClr val="010000"/>
                </a:solidFill>
                <a:latin typeface="RMTMI" charset="-95"/>
              </a:rPr>
              <a:t>(</a:t>
            </a:r>
            <a:r>
              <a:rPr lang="en-US" altLang="en-US" i="1" u="none" dirty="0">
                <a:solidFill>
                  <a:srgbClr val="010000"/>
                </a:solidFill>
              </a:rPr>
              <a:t>T</a:t>
            </a:r>
            <a:r>
              <a:rPr lang="en-US" altLang="en-US" i="1" u="none" dirty="0">
                <a:solidFill>
                  <a:srgbClr val="010000"/>
                </a:solidFill>
                <a:latin typeface="RMTMI" charset="-95"/>
              </a:rPr>
              <a:t>, </a:t>
            </a:r>
            <a:r>
              <a:rPr lang="en-US" altLang="en-US" i="1" u="none" dirty="0">
                <a:solidFill>
                  <a:srgbClr val="010000"/>
                </a:solidFill>
              </a:rPr>
              <a:t>z</a:t>
            </a:r>
            <a:r>
              <a:rPr lang="en-US" altLang="en-US" u="none" dirty="0">
                <a:solidFill>
                  <a:srgbClr val="010000"/>
                </a:solidFill>
                <a:latin typeface="RMTMI" charset="-95"/>
              </a:rPr>
              <a:t>)</a:t>
            </a:r>
            <a:r>
              <a:rPr lang="en-US" altLang="en-US" i="1" u="none" dirty="0">
                <a:solidFill>
                  <a:srgbClr val="010000"/>
                </a:solidFill>
                <a:latin typeface="RMTMI" charset="-95"/>
              </a:rPr>
              <a:t>      </a:t>
            </a:r>
            <a:r>
              <a:rPr lang="en-US" altLang="en-US" i="1" u="none" dirty="0">
                <a:solidFill>
                  <a:srgbClr val="010000"/>
                </a:solidFill>
                <a:latin typeface="LASY10" charset="0"/>
              </a:rPr>
              <a:t>// </a:t>
            </a:r>
            <a:r>
              <a:rPr lang="en-US" altLang="en-US" u="none" dirty="0">
                <a:solidFill>
                  <a:srgbClr val="010000"/>
                </a:solidFill>
              </a:rPr>
              <a:t>Case 2</a:t>
            </a:r>
          </a:p>
          <a:p>
            <a:pPr>
              <a:lnSpc>
                <a:spcPct val="90000"/>
              </a:lnSpc>
              <a:spcBef>
                <a:spcPct val="20000"/>
              </a:spcBef>
              <a:buFont typeface="Wingdings" panose="05000000000000000000" pitchFamily="2" charset="2"/>
              <a:buAutoNum type="arabicPeriod" startAt="9"/>
            </a:pPr>
            <a:r>
              <a:rPr lang="en-US" altLang="en-US" i="1" u="none" dirty="0">
                <a:solidFill>
                  <a:srgbClr val="010000"/>
                </a:solidFill>
              </a:rPr>
              <a:t>                      color</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a:t>
            </a:r>
            <a:r>
              <a:rPr lang="en-US" altLang="en-US" u="none" dirty="0">
                <a:sym typeface="Symbol" panose="05050102010706020507" pitchFamily="18" charset="2"/>
              </a:rPr>
              <a:t></a:t>
            </a:r>
            <a:r>
              <a:rPr lang="en-US" altLang="en-US" u="none" dirty="0">
                <a:solidFill>
                  <a:srgbClr val="010000"/>
                </a:solidFill>
                <a:latin typeface="MTSYN" charset="-127"/>
              </a:rPr>
              <a:t> </a:t>
            </a:r>
            <a:r>
              <a:rPr lang="en-US" altLang="en-US" u="none" dirty="0">
                <a:solidFill>
                  <a:srgbClr val="010000"/>
                </a:solidFill>
              </a:rPr>
              <a:t>BLACK            </a:t>
            </a:r>
            <a:r>
              <a:rPr lang="en-US" altLang="en-US" i="1" u="none" dirty="0">
                <a:solidFill>
                  <a:srgbClr val="010000"/>
                </a:solidFill>
                <a:latin typeface="LASY10" charset="0"/>
              </a:rPr>
              <a:t>// </a:t>
            </a:r>
            <a:r>
              <a:rPr lang="en-US" altLang="en-US" u="none" dirty="0">
                <a:solidFill>
                  <a:srgbClr val="010000"/>
                </a:solidFill>
              </a:rPr>
              <a:t>Case 3</a:t>
            </a:r>
          </a:p>
          <a:p>
            <a:pPr>
              <a:lnSpc>
                <a:spcPct val="90000"/>
              </a:lnSpc>
              <a:spcBef>
                <a:spcPct val="20000"/>
              </a:spcBef>
              <a:buFont typeface="Wingdings" panose="05000000000000000000" pitchFamily="2" charset="2"/>
              <a:buAutoNum type="arabicPeriod" startAt="9"/>
            </a:pPr>
            <a:r>
              <a:rPr lang="en-US" altLang="en-US" i="1" u="none" dirty="0">
                <a:solidFill>
                  <a:srgbClr val="010000"/>
                </a:solidFill>
              </a:rPr>
              <a:t>                      color</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a:t>
            </a:r>
            <a:r>
              <a:rPr lang="en-US" altLang="en-US" u="none" dirty="0">
                <a:sym typeface="Symbol" panose="05050102010706020507" pitchFamily="18" charset="2"/>
              </a:rPr>
              <a:t></a:t>
            </a:r>
            <a:r>
              <a:rPr lang="en-US" altLang="en-US" u="none" dirty="0">
                <a:solidFill>
                  <a:srgbClr val="010000"/>
                </a:solidFill>
                <a:latin typeface="MTSYN" charset="-127"/>
              </a:rPr>
              <a:t> </a:t>
            </a:r>
            <a:r>
              <a:rPr lang="en-US" altLang="en-US" u="none" dirty="0">
                <a:solidFill>
                  <a:srgbClr val="010000"/>
                </a:solidFill>
              </a:rPr>
              <a:t>RED             </a:t>
            </a:r>
            <a:r>
              <a:rPr lang="en-US" altLang="en-US" i="1" u="none" dirty="0">
                <a:solidFill>
                  <a:srgbClr val="010000"/>
                </a:solidFill>
                <a:latin typeface="LASY10" charset="0"/>
              </a:rPr>
              <a:t>// </a:t>
            </a:r>
            <a:r>
              <a:rPr lang="en-US" altLang="en-US" u="none" dirty="0">
                <a:solidFill>
                  <a:srgbClr val="010000"/>
                </a:solidFill>
              </a:rPr>
              <a:t>Case 3</a:t>
            </a:r>
          </a:p>
          <a:p>
            <a:pPr>
              <a:lnSpc>
                <a:spcPct val="90000"/>
              </a:lnSpc>
              <a:spcBef>
                <a:spcPct val="20000"/>
              </a:spcBef>
              <a:buFont typeface="Wingdings" panose="05000000000000000000" pitchFamily="2" charset="2"/>
              <a:buAutoNum type="arabicPeriod" startAt="9"/>
            </a:pPr>
            <a:r>
              <a:rPr lang="en-US" altLang="en-US" u="none" dirty="0">
                <a:solidFill>
                  <a:srgbClr val="010000"/>
                </a:solidFill>
              </a:rPr>
              <a:t>                      RIGHT-ROTATE</a:t>
            </a:r>
            <a:r>
              <a:rPr lang="en-US" altLang="en-US" u="none" dirty="0">
                <a:solidFill>
                  <a:srgbClr val="010000"/>
                </a:solidFill>
                <a:latin typeface="RMTMI" charset="-95"/>
              </a:rPr>
              <a:t>(</a:t>
            </a:r>
            <a:r>
              <a:rPr lang="en-US" altLang="en-US" i="1" u="none" dirty="0">
                <a:solidFill>
                  <a:srgbClr val="010000"/>
                </a:solidFill>
              </a:rPr>
              <a:t>T</a:t>
            </a:r>
            <a:r>
              <a:rPr lang="en-US" altLang="en-US" i="1" u="none" dirty="0">
                <a:solidFill>
                  <a:srgbClr val="010000"/>
                </a:solidFill>
                <a:latin typeface="RMTMI" charset="-95"/>
              </a:rPr>
              <a:t>, </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a:t>
            </a:r>
            <a:r>
              <a:rPr lang="en-US" altLang="en-US" u="none" dirty="0">
                <a:solidFill>
                  <a:srgbClr val="010000"/>
                </a:solidFill>
                <a:latin typeface="RMTMI" charset="-95"/>
              </a:rPr>
              <a:t>)</a:t>
            </a:r>
            <a:r>
              <a:rPr lang="en-US" altLang="en-US" i="1" u="none" dirty="0">
                <a:solidFill>
                  <a:srgbClr val="010000"/>
                </a:solidFill>
                <a:latin typeface="RMTMI" charset="-95"/>
              </a:rPr>
              <a:t>  </a:t>
            </a:r>
            <a:r>
              <a:rPr lang="en-US" altLang="en-US" i="1" u="none" dirty="0">
                <a:solidFill>
                  <a:srgbClr val="010000"/>
                </a:solidFill>
                <a:latin typeface="LASY10" charset="0"/>
              </a:rPr>
              <a:t>// </a:t>
            </a:r>
            <a:r>
              <a:rPr lang="en-US" altLang="en-US" u="none" dirty="0">
                <a:solidFill>
                  <a:srgbClr val="010000"/>
                </a:solidFill>
              </a:rPr>
              <a:t>Case 3</a:t>
            </a:r>
          </a:p>
          <a:p>
            <a:pPr>
              <a:lnSpc>
                <a:spcPct val="90000"/>
              </a:lnSpc>
              <a:spcBef>
                <a:spcPct val="20000"/>
              </a:spcBef>
              <a:buFont typeface="Wingdings" panose="05000000000000000000" pitchFamily="2" charset="2"/>
              <a:buAutoNum type="arabicPeriod" startAt="9"/>
            </a:pPr>
            <a:r>
              <a:rPr lang="en-US" altLang="en-US" b="1" u="none" dirty="0">
                <a:solidFill>
                  <a:srgbClr val="010000"/>
                </a:solidFill>
              </a:rPr>
              <a:t>       else </a:t>
            </a:r>
            <a:r>
              <a:rPr lang="en-US" altLang="en-US" u="none" dirty="0">
                <a:solidFill>
                  <a:srgbClr val="010000"/>
                </a:solidFill>
              </a:rPr>
              <a:t>(if </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 </a:t>
            </a:r>
            <a:r>
              <a:rPr lang="en-US" altLang="en-US" i="1" u="none" dirty="0">
                <a:solidFill>
                  <a:srgbClr val="010000"/>
                </a:solidFill>
              </a:rPr>
              <a:t>right</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]]])(same as </a:t>
            </a:r>
            <a:r>
              <a:rPr lang="en-US" altLang="en-US" b="1" u="none" dirty="0">
                <a:solidFill>
                  <a:srgbClr val="010000"/>
                </a:solidFill>
              </a:rPr>
              <a:t>10-14</a:t>
            </a:r>
            <a:endParaRPr lang="en-US" altLang="en-US" u="none" dirty="0">
              <a:solidFill>
                <a:srgbClr val="010000"/>
              </a:solidFill>
            </a:endParaRPr>
          </a:p>
          <a:p>
            <a:pPr>
              <a:lnSpc>
                <a:spcPct val="90000"/>
              </a:lnSpc>
              <a:spcBef>
                <a:spcPct val="20000"/>
              </a:spcBef>
              <a:buFont typeface="Wingdings" panose="05000000000000000000" pitchFamily="2" charset="2"/>
              <a:buAutoNum type="arabicPeriod" startAt="9"/>
            </a:pPr>
            <a:r>
              <a:rPr lang="en-US" altLang="en-US" u="none" dirty="0">
                <a:solidFill>
                  <a:srgbClr val="010000"/>
                </a:solidFill>
              </a:rPr>
              <a:t>                 with “right” and “left” exchanged)</a:t>
            </a:r>
          </a:p>
          <a:p>
            <a:pPr>
              <a:lnSpc>
                <a:spcPct val="90000"/>
              </a:lnSpc>
              <a:spcBef>
                <a:spcPct val="20000"/>
              </a:spcBef>
              <a:buFont typeface="Wingdings" panose="05000000000000000000" pitchFamily="2" charset="2"/>
              <a:buAutoNum type="arabicPeriod" startAt="9"/>
            </a:pPr>
            <a:r>
              <a:rPr lang="en-US" altLang="en-US" i="1" u="none" dirty="0">
                <a:solidFill>
                  <a:srgbClr val="010000"/>
                </a:solidFill>
              </a:rPr>
              <a:t>color</a:t>
            </a:r>
            <a:r>
              <a:rPr lang="en-US" altLang="en-US" u="none" dirty="0">
                <a:solidFill>
                  <a:srgbClr val="010000"/>
                </a:solidFill>
              </a:rPr>
              <a:t>[</a:t>
            </a:r>
            <a:r>
              <a:rPr lang="en-US" altLang="en-US" i="1" u="none" dirty="0">
                <a:solidFill>
                  <a:srgbClr val="010000"/>
                </a:solidFill>
              </a:rPr>
              <a:t>root</a:t>
            </a:r>
            <a:r>
              <a:rPr lang="en-US" altLang="en-US" u="none" dirty="0">
                <a:solidFill>
                  <a:srgbClr val="010000"/>
                </a:solidFill>
              </a:rPr>
              <a:t>[</a:t>
            </a:r>
            <a:r>
              <a:rPr lang="en-US" altLang="en-US" i="1" u="none" dirty="0">
                <a:solidFill>
                  <a:srgbClr val="010000"/>
                </a:solidFill>
              </a:rPr>
              <a:t>T </a:t>
            </a:r>
            <a:r>
              <a:rPr lang="en-US" altLang="en-US" u="none" dirty="0">
                <a:solidFill>
                  <a:srgbClr val="010000"/>
                </a:solidFill>
              </a:rPr>
              <a:t>]] </a:t>
            </a:r>
            <a:r>
              <a:rPr lang="en-US" altLang="en-US" u="none" dirty="0">
                <a:sym typeface="Symbol" panose="05050102010706020507" pitchFamily="18" charset="2"/>
              </a:rPr>
              <a:t></a:t>
            </a:r>
            <a:r>
              <a:rPr lang="en-US" altLang="en-US" u="none" dirty="0">
                <a:solidFill>
                  <a:srgbClr val="010000"/>
                </a:solidFill>
                <a:latin typeface="MTSYN" charset="-127"/>
              </a:rPr>
              <a:t> </a:t>
            </a:r>
            <a:r>
              <a:rPr lang="en-US" altLang="en-US" u="none" dirty="0">
                <a:solidFill>
                  <a:srgbClr val="010000"/>
                </a:solidFill>
              </a:rPr>
              <a:t>BLACK</a:t>
            </a:r>
          </a:p>
          <a:p>
            <a:pPr>
              <a:lnSpc>
                <a:spcPct val="90000"/>
              </a:lnSpc>
              <a:spcBef>
                <a:spcPct val="20000"/>
              </a:spcBef>
              <a:buFont typeface="Wingdings" panose="05000000000000000000" pitchFamily="2" charset="2"/>
              <a:buAutoNum type="arabicPeriod" startAt="9"/>
            </a:pPr>
            <a:endParaRPr lang="en-US" altLang="en-US" u="none" dirty="0">
              <a:solidFill>
                <a:srgbClr val="010000"/>
              </a:solidFill>
            </a:endParaRPr>
          </a:p>
        </p:txBody>
      </p:sp>
    </p:spTree>
    <p:extLst>
      <p:ext uri="{BB962C8B-B14F-4D97-AF65-F5344CB8AC3E}">
        <p14:creationId xmlns:p14="http://schemas.microsoft.com/office/powerpoint/2010/main" val="296421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B14261-D52E-4683-BFDB-DF42672B6C65}" type="datetime1">
              <a:rPr lang="en-US" smtClean="0"/>
              <a:t>10-Nov-24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17162"/>
            <a:ext cx="8991600" cy="535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986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762000" y="914400"/>
            <a:ext cx="7696200" cy="374650"/>
          </a:xfrm>
        </p:spPr>
        <p:txBody>
          <a:bodyPr rtlCol="0">
            <a:noAutofit/>
          </a:bodyPr>
          <a:lstStyle/>
          <a:p>
            <a:pPr eaLnBrk="1" fontAlgn="auto" hangingPunct="1">
              <a:spcAft>
                <a:spcPts val="0"/>
              </a:spcAft>
              <a:defRPr/>
            </a:pPr>
            <a:r>
              <a:rPr lang="en-US" sz="2400" dirty="0">
                <a:latin typeface="+mn-lt"/>
              </a:rPr>
              <a:t> </a:t>
            </a:r>
            <a:r>
              <a:rPr lang="en-US" sz="2400" b="1" dirty="0">
                <a:latin typeface="+mn-lt"/>
              </a:rPr>
              <a:t>Insertion – Analysis of the code </a:t>
            </a:r>
          </a:p>
        </p:txBody>
      </p:sp>
      <p:sp>
        <p:nvSpPr>
          <p:cNvPr id="20483" name="Rectangle 3"/>
          <p:cNvSpPr>
            <a:spLocks noGrp="1" noChangeArrowheads="1"/>
          </p:cNvSpPr>
          <p:nvPr>
            <p:ph type="body" idx="1"/>
          </p:nvPr>
        </p:nvSpPr>
        <p:spPr/>
        <p:txBody>
          <a:bodyPr/>
          <a:lstStyle/>
          <a:p>
            <a:pPr eaLnBrk="1" hangingPunct="1">
              <a:buFont typeface="Wingdings" pitchFamily="2" charset="2"/>
              <a:buNone/>
            </a:pPr>
            <a:r>
              <a:rPr lang="en-US" sz="1600"/>
              <a:t> </a:t>
            </a:r>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048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0486"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0487" name="Rectangle 7"/>
          <p:cNvSpPr>
            <a:spLocks noChangeArrowheads="1"/>
          </p:cNvSpPr>
          <p:nvPr/>
        </p:nvSpPr>
        <p:spPr bwMode="auto">
          <a:xfrm>
            <a:off x="152400" y="1295399"/>
            <a:ext cx="8991600" cy="4493538"/>
          </a:xfrm>
          <a:prstGeom prst="rect">
            <a:avLst/>
          </a:prstGeom>
          <a:noFill/>
          <a:ln w="9525">
            <a:noFill/>
            <a:miter lim="800000"/>
            <a:headEnd/>
            <a:tailEnd/>
          </a:ln>
        </p:spPr>
        <p:txBody>
          <a:bodyPr wrap="square">
            <a:spAutoFit/>
          </a:bodyPr>
          <a:lstStyle/>
          <a:p>
            <a:pPr marL="457200" indent="-457200" algn="justLow">
              <a:spcBef>
                <a:spcPct val="50000"/>
              </a:spcBef>
              <a:buFontTx/>
              <a:buChar char="•"/>
            </a:pPr>
            <a:r>
              <a:rPr lang="en-US" sz="2200" dirty="0">
                <a:latin typeface="Calibri" pitchFamily="34" charset="0"/>
              </a:rPr>
              <a:t>The only property that might be violated in line 16 of RB-INSERT is property 4: if z’s parent is red, then we have two reds in a row.</a:t>
            </a:r>
          </a:p>
          <a:p>
            <a:pPr marL="457200" indent="-457200" algn="justLow">
              <a:spcBef>
                <a:spcPct val="50000"/>
              </a:spcBef>
              <a:buFontTx/>
              <a:buChar char="•"/>
            </a:pPr>
            <a:r>
              <a:rPr lang="en-US" sz="2200" dirty="0">
                <a:latin typeface="Calibri" pitchFamily="34" charset="0"/>
              </a:rPr>
              <a:t>The RB-INSERT-FIXUP code pushes this violation up the tree. It is either corrected somewhere on the way up, or in the root. The other properties are maintained.</a:t>
            </a:r>
          </a:p>
          <a:p>
            <a:pPr marL="457200" indent="-457200" algn="justLow">
              <a:spcBef>
                <a:spcPct val="50000"/>
              </a:spcBef>
              <a:buFontTx/>
              <a:buChar char="•"/>
            </a:pPr>
            <a:r>
              <a:rPr lang="en-US" sz="2200" dirty="0">
                <a:latin typeface="Calibri" pitchFamily="34" charset="0"/>
              </a:rPr>
              <a:t>Assuming that each move up the tree takes </a:t>
            </a:r>
            <a:r>
              <a:rPr lang="en-US" sz="2200" i="1" dirty="0">
                <a:latin typeface="Calibri" pitchFamily="34" charset="0"/>
              </a:rPr>
              <a:t>O(1)</a:t>
            </a:r>
            <a:r>
              <a:rPr lang="en-US" sz="2200" dirty="0">
                <a:latin typeface="Calibri" pitchFamily="34" charset="0"/>
              </a:rPr>
              <a:t> time, the whole process ends in </a:t>
            </a:r>
            <a:r>
              <a:rPr lang="en-US" sz="2200" i="1" dirty="0">
                <a:latin typeface="Calibri" pitchFamily="34" charset="0"/>
              </a:rPr>
              <a:t>O(h)</a:t>
            </a:r>
            <a:r>
              <a:rPr lang="en-US" sz="2200" dirty="0">
                <a:latin typeface="Calibri" pitchFamily="34" charset="0"/>
              </a:rPr>
              <a:t> time, as desired.</a:t>
            </a:r>
          </a:p>
          <a:p>
            <a:pPr marL="457200" indent="-457200" algn="justLow">
              <a:spcBef>
                <a:spcPct val="50000"/>
              </a:spcBef>
              <a:buFontTx/>
              <a:buChar char="•"/>
            </a:pPr>
            <a:r>
              <a:rPr lang="en-US" sz="2200" dirty="0">
                <a:latin typeface="Calibri" pitchFamily="34" charset="0"/>
              </a:rPr>
              <a:t>We consider 6 cases, but 3 are symmetric copies of the other 3. It all depends on whether </a:t>
            </a:r>
            <a:r>
              <a:rPr lang="en-US" sz="2200" dirty="0" err="1">
                <a:latin typeface="Calibri" pitchFamily="34" charset="0"/>
              </a:rPr>
              <a:t>z’s</a:t>
            </a:r>
            <a:r>
              <a:rPr lang="en-US" sz="2200" dirty="0">
                <a:latin typeface="Calibri" pitchFamily="34" charset="0"/>
              </a:rPr>
              <a:t> parent</a:t>
            </a:r>
            <a:r>
              <a:rPr lang="en-US" sz="2200" i="1" dirty="0">
                <a:latin typeface="Calibri" pitchFamily="34" charset="0"/>
              </a:rPr>
              <a:t> p</a:t>
            </a:r>
            <a:r>
              <a:rPr lang="en-US" sz="2200" dirty="0">
                <a:latin typeface="Calibri" pitchFamily="34" charset="0"/>
              </a:rPr>
              <a:t>[z] is a left or a right child of </a:t>
            </a:r>
            <a:r>
              <a:rPr lang="en-US" sz="2200" dirty="0" err="1">
                <a:latin typeface="Calibri" pitchFamily="34" charset="0"/>
              </a:rPr>
              <a:t>z’s</a:t>
            </a:r>
            <a:r>
              <a:rPr lang="en-US" sz="2200" dirty="0">
                <a:latin typeface="Calibri" pitchFamily="34" charset="0"/>
              </a:rPr>
              <a:t> grandparent </a:t>
            </a:r>
            <a:r>
              <a:rPr lang="en-US" sz="2200" i="1" dirty="0">
                <a:latin typeface="Calibri" pitchFamily="34" charset="0"/>
              </a:rPr>
              <a:t>p</a:t>
            </a:r>
            <a:r>
              <a:rPr lang="en-US" sz="2200" dirty="0">
                <a:latin typeface="Calibri" pitchFamily="34" charset="0"/>
              </a:rPr>
              <a:t>[</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a:t>
            </a:r>
          </a:p>
          <a:p>
            <a:pPr marL="457200" indent="-457200" algn="ctr">
              <a:spcBef>
                <a:spcPct val="50000"/>
              </a:spcBef>
            </a:pPr>
            <a:r>
              <a:rPr lang="en-US" sz="2200" dirty="0">
                <a:latin typeface="Calibri" pitchFamily="34" charset="0"/>
                <a:cs typeface="Aharoni" pitchFamily="2" charset="-79"/>
              </a:rPr>
              <a:t>*Note that there is an important assumption: the root of the tree is black! </a:t>
            </a:r>
          </a:p>
        </p:txBody>
      </p:sp>
      <p:sp>
        <p:nvSpPr>
          <p:cNvPr id="8" name="Date Placeholder 7"/>
          <p:cNvSpPr>
            <a:spLocks noGrp="1"/>
          </p:cNvSpPr>
          <p:nvPr>
            <p:ph type="dt" sz="half" idx="10"/>
          </p:nvPr>
        </p:nvSpPr>
        <p:spPr/>
        <p:txBody>
          <a:bodyPr/>
          <a:lstStyle/>
          <a:p>
            <a:fld id="{2DE905D0-D6CD-4CF2-9824-C902DA7A14CA}" type="datetime1">
              <a:rPr lang="en-US" smtClean="0"/>
              <a:t>10-Nov-24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40</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05999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23900" y="1147689"/>
            <a:ext cx="7696200" cy="381000"/>
          </a:xfrm>
        </p:spPr>
        <p:txBody>
          <a:bodyPr>
            <a:noAutofit/>
          </a:bodyPr>
          <a:lstStyle/>
          <a:p>
            <a:pPr eaLnBrk="1" hangingPunct="1"/>
            <a:r>
              <a:rPr lang="en-US" sz="3200" b="1" dirty="0"/>
              <a:t> </a:t>
            </a:r>
            <a:r>
              <a:rPr lang="en-US" sz="2400" b="1" dirty="0"/>
              <a:t>Insertion – Analysis of the code </a:t>
            </a:r>
          </a:p>
        </p:txBody>
      </p:sp>
      <p:sp>
        <p:nvSpPr>
          <p:cNvPr id="21507" name="Rectangle 3"/>
          <p:cNvSpPr>
            <a:spLocks noGrp="1" noChangeArrowheads="1"/>
          </p:cNvSpPr>
          <p:nvPr>
            <p:ph type="body" idx="1"/>
          </p:nvPr>
        </p:nvSpPr>
        <p:spPr/>
        <p:txBody>
          <a:bodyPr/>
          <a:lstStyle/>
          <a:p>
            <a:pPr eaLnBrk="1" hangingPunct="1">
              <a:buFont typeface="Wingdings" pitchFamily="2" charset="2"/>
              <a:buNone/>
            </a:pPr>
            <a:r>
              <a:rPr lang="en-US" sz="1600" dirty="0"/>
              <a:t> </a:t>
            </a: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150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151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1511" name="Rectangle 7"/>
          <p:cNvSpPr>
            <a:spLocks noChangeArrowheads="1"/>
          </p:cNvSpPr>
          <p:nvPr/>
        </p:nvSpPr>
        <p:spPr bwMode="auto">
          <a:xfrm>
            <a:off x="723900" y="1945152"/>
            <a:ext cx="7772400" cy="3139321"/>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2200" b="1" dirty="0">
                <a:latin typeface="Calibri" pitchFamily="34" charset="0"/>
              </a:rPr>
              <a:t>Case 1</a:t>
            </a:r>
            <a:r>
              <a:rPr lang="en-US" sz="2200" dirty="0">
                <a:latin typeface="Calibri" pitchFamily="34" charset="0"/>
              </a:rPr>
              <a:t> is distinguished from Cases 2 &amp; 3 by the color of </a:t>
            </a:r>
            <a:r>
              <a:rPr lang="en-US" sz="2200" i="1" dirty="0" err="1">
                <a:latin typeface="Calibri" pitchFamily="34" charset="0"/>
              </a:rPr>
              <a:t>z</a:t>
            </a:r>
            <a:r>
              <a:rPr lang="en-US" sz="2200" dirty="0" err="1">
                <a:latin typeface="Calibri" pitchFamily="34" charset="0"/>
              </a:rPr>
              <a:t>’s</a:t>
            </a:r>
            <a:r>
              <a:rPr lang="en-US" sz="2200" dirty="0">
                <a:latin typeface="Calibri" pitchFamily="34" charset="0"/>
              </a:rPr>
              <a:t> uncle (denoted by </a:t>
            </a:r>
            <a:r>
              <a:rPr lang="en-US" sz="2200" i="1" dirty="0">
                <a:latin typeface="Calibri" pitchFamily="34" charset="0"/>
              </a:rPr>
              <a:t>y</a:t>
            </a:r>
            <a:r>
              <a:rPr lang="en-US" sz="2200" dirty="0">
                <a:latin typeface="Calibri" pitchFamily="34" charset="0"/>
              </a:rPr>
              <a:t>). If </a:t>
            </a:r>
            <a:r>
              <a:rPr lang="en-US" sz="2200" i="1" dirty="0">
                <a:latin typeface="Calibri" pitchFamily="34" charset="0"/>
              </a:rPr>
              <a:t>y</a:t>
            </a:r>
            <a:r>
              <a:rPr lang="en-US" sz="2200" dirty="0">
                <a:latin typeface="Calibri" pitchFamily="34" charset="0"/>
              </a:rPr>
              <a:t> is red then Case 1 is executed. Otherwise control passes to Cases 2 &amp; 3. </a:t>
            </a:r>
          </a:p>
          <a:p>
            <a:pPr marL="457200" indent="-457200" algn="just">
              <a:spcBef>
                <a:spcPct val="50000"/>
              </a:spcBef>
              <a:buFontTx/>
              <a:buChar char="•"/>
            </a:pPr>
            <a:r>
              <a:rPr lang="en-US" sz="2200" dirty="0">
                <a:latin typeface="Calibri" pitchFamily="34" charset="0"/>
              </a:rPr>
              <a:t>In all cases, </a:t>
            </a:r>
            <a:r>
              <a:rPr lang="en-US" sz="2200" i="1" dirty="0" err="1">
                <a:latin typeface="Calibri" pitchFamily="34" charset="0"/>
              </a:rPr>
              <a:t>z</a:t>
            </a:r>
            <a:r>
              <a:rPr lang="en-US" sz="2200" dirty="0" err="1">
                <a:latin typeface="Calibri" pitchFamily="34" charset="0"/>
              </a:rPr>
              <a:t>’s</a:t>
            </a:r>
            <a:r>
              <a:rPr lang="en-US" sz="2200" dirty="0">
                <a:latin typeface="Calibri" pitchFamily="34" charset="0"/>
              </a:rPr>
              <a:t> grandfather is black (since it’s father is red).  </a:t>
            </a:r>
          </a:p>
          <a:p>
            <a:pPr marL="457200" indent="-457200" algn="just">
              <a:spcBef>
                <a:spcPct val="50000"/>
              </a:spcBef>
              <a:buFontTx/>
              <a:buChar char="•"/>
            </a:pPr>
            <a:r>
              <a:rPr lang="en-US" sz="2200" dirty="0">
                <a:latin typeface="Calibri" pitchFamily="34" charset="0"/>
              </a:rPr>
              <a:t>Case 1 is shown in the following figure. [Both </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and </a:t>
            </a:r>
            <a:r>
              <a:rPr lang="en-US" sz="2200" i="1" dirty="0">
                <a:latin typeface="Calibri" pitchFamily="34" charset="0"/>
              </a:rPr>
              <a:t>y</a:t>
            </a:r>
            <a:r>
              <a:rPr lang="en-US" sz="2200" dirty="0">
                <a:latin typeface="Calibri" pitchFamily="34" charset="0"/>
              </a:rPr>
              <a:t> are red, and their father is black. The two sons are colored black, their father is colored red, and the possible problem is pushed up the tree].</a:t>
            </a:r>
          </a:p>
        </p:txBody>
      </p:sp>
      <p:sp>
        <p:nvSpPr>
          <p:cNvPr id="8" name="Date Placeholder 7"/>
          <p:cNvSpPr>
            <a:spLocks noGrp="1"/>
          </p:cNvSpPr>
          <p:nvPr>
            <p:ph type="dt" sz="half" idx="10"/>
          </p:nvPr>
        </p:nvSpPr>
        <p:spPr/>
        <p:txBody>
          <a:bodyPr/>
          <a:lstStyle/>
          <a:p>
            <a:fld id="{24572AE8-0402-4FC7-AE6C-D0AFB5AFEB74}" type="datetime1">
              <a:rPr lang="en-US" smtClean="0"/>
              <a:t>10-Nov-24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41</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it-IT"/>
              <a:t>Manali Gupta               DAA                Unit II</a:t>
            </a:r>
            <a:endParaRPr lang="en-US"/>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8" y="-228600"/>
            <a:ext cx="9142412" cy="914400"/>
          </a:xfrm>
        </p:spPr>
        <p:txBody>
          <a:bodyPr/>
          <a:lstStyle/>
          <a:p>
            <a:pPr eaLnBrk="1" hangingPunct="1"/>
            <a:r>
              <a:rPr lang="en-US" sz="2800"/>
              <a:t>Insertion Case 1 – uncle </a:t>
            </a:r>
            <a:r>
              <a:rPr lang="en-US" sz="2800" i="1"/>
              <a:t>y</a:t>
            </a:r>
            <a:r>
              <a:rPr lang="en-US" sz="2800"/>
              <a:t> is red</a:t>
            </a:r>
          </a:p>
        </p:txBody>
      </p:sp>
      <p:sp>
        <p:nvSpPr>
          <p:cNvPr id="22531" name="Rectangle 3"/>
          <p:cNvSpPr>
            <a:spLocks noGrp="1" noChangeArrowheads="1"/>
          </p:cNvSpPr>
          <p:nvPr>
            <p:ph type="body" idx="1"/>
          </p:nvPr>
        </p:nvSpPr>
        <p:spPr>
          <a:xfrm>
            <a:off x="334670" y="4062675"/>
            <a:ext cx="8458200" cy="2286000"/>
          </a:xfrm>
        </p:spPr>
        <p:txBody>
          <a:bodyPr/>
          <a:lstStyle/>
          <a:p>
            <a:pPr eaLnBrk="1" hangingPunct="1">
              <a:lnSpc>
                <a:spcPct val="90000"/>
              </a:lnSpc>
            </a:pPr>
            <a:r>
              <a:rPr lang="en-US" sz="2200" i="1" dirty="0"/>
              <a:t>p</a:t>
            </a:r>
            <a:r>
              <a:rPr lang="en-US" sz="2200" dirty="0"/>
              <a:t>[</a:t>
            </a:r>
            <a:r>
              <a:rPr lang="en-US" sz="2200" i="1" dirty="0"/>
              <a:t>p</a:t>
            </a:r>
            <a:r>
              <a:rPr lang="en-US" sz="2200" dirty="0"/>
              <a:t>[</a:t>
            </a:r>
            <a:r>
              <a:rPr lang="en-US" sz="2200" i="1" dirty="0"/>
              <a:t>z</a:t>
            </a:r>
            <a:r>
              <a:rPr lang="en-US" sz="2200" dirty="0"/>
              <a:t>]] (</a:t>
            </a:r>
            <a:r>
              <a:rPr lang="en-US" sz="2200" i="1" dirty="0" err="1"/>
              <a:t>z</a:t>
            </a:r>
            <a:r>
              <a:rPr lang="en-US" sz="2200" dirty="0" err="1"/>
              <a:t>’s</a:t>
            </a:r>
            <a:r>
              <a:rPr lang="en-US" sz="2200" dirty="0"/>
              <a:t> grandparent) must be black, since </a:t>
            </a:r>
            <a:r>
              <a:rPr lang="en-US" sz="2200" i="1" dirty="0"/>
              <a:t>z </a:t>
            </a:r>
            <a:r>
              <a:rPr lang="en-US" sz="2200" dirty="0"/>
              <a:t>and </a:t>
            </a:r>
            <a:r>
              <a:rPr lang="en-US" sz="2200" i="1" dirty="0"/>
              <a:t>p</a:t>
            </a:r>
            <a:r>
              <a:rPr lang="en-US" sz="2200" dirty="0"/>
              <a:t>[</a:t>
            </a:r>
            <a:r>
              <a:rPr lang="en-US" sz="2200" i="1" dirty="0"/>
              <a:t>z</a:t>
            </a:r>
            <a:r>
              <a:rPr lang="en-US" sz="2200" dirty="0"/>
              <a:t>] are both red and there are no other violations of property 4.</a:t>
            </a:r>
          </a:p>
          <a:p>
            <a:pPr eaLnBrk="1" hangingPunct="1">
              <a:lnSpc>
                <a:spcPct val="90000"/>
              </a:lnSpc>
            </a:pPr>
            <a:r>
              <a:rPr lang="en-US" sz="2200" dirty="0"/>
              <a:t>Make </a:t>
            </a:r>
            <a:r>
              <a:rPr lang="en-US" sz="2200" i="1" dirty="0"/>
              <a:t>p</a:t>
            </a:r>
            <a:r>
              <a:rPr lang="en-US" sz="2200" dirty="0"/>
              <a:t>[</a:t>
            </a:r>
            <a:r>
              <a:rPr lang="en-US" sz="2200" i="1" dirty="0"/>
              <a:t>z</a:t>
            </a:r>
            <a:r>
              <a:rPr lang="en-US" sz="2200" dirty="0"/>
              <a:t>] and </a:t>
            </a:r>
            <a:r>
              <a:rPr lang="en-US" sz="2200" i="1" dirty="0"/>
              <a:t>y </a:t>
            </a:r>
            <a:r>
              <a:rPr lang="en-US" sz="2200" dirty="0"/>
              <a:t>black so now </a:t>
            </a:r>
            <a:r>
              <a:rPr lang="en-US" sz="2200" i="1" dirty="0"/>
              <a:t>z </a:t>
            </a:r>
            <a:r>
              <a:rPr lang="en-US" sz="2200" dirty="0"/>
              <a:t>and </a:t>
            </a:r>
            <a:r>
              <a:rPr lang="en-US" sz="2200" i="1" dirty="0"/>
              <a:t>p</a:t>
            </a:r>
            <a:r>
              <a:rPr lang="en-US" sz="2200" dirty="0"/>
              <a:t>[</a:t>
            </a:r>
            <a:r>
              <a:rPr lang="en-US" sz="2200" i="1" dirty="0"/>
              <a:t>z</a:t>
            </a:r>
            <a:r>
              <a:rPr lang="en-US" sz="2200" dirty="0"/>
              <a:t>] are not both red. But property 5 might now be violated.</a:t>
            </a:r>
          </a:p>
          <a:p>
            <a:pPr eaLnBrk="1" hangingPunct="1">
              <a:lnSpc>
                <a:spcPct val="90000"/>
              </a:lnSpc>
            </a:pPr>
            <a:r>
              <a:rPr lang="en-US" sz="2200" dirty="0"/>
              <a:t>Make </a:t>
            </a:r>
            <a:r>
              <a:rPr lang="en-US" sz="2200" i="1" dirty="0"/>
              <a:t>p</a:t>
            </a:r>
            <a:r>
              <a:rPr lang="en-US" sz="2200" dirty="0"/>
              <a:t>[</a:t>
            </a:r>
            <a:r>
              <a:rPr lang="en-US" sz="2200" i="1" dirty="0"/>
              <a:t>p</a:t>
            </a:r>
            <a:r>
              <a:rPr lang="en-US" sz="2200" dirty="0"/>
              <a:t>[</a:t>
            </a:r>
            <a:r>
              <a:rPr lang="en-US" sz="2200" i="1" dirty="0"/>
              <a:t>z</a:t>
            </a:r>
            <a:r>
              <a:rPr lang="en-US" sz="2200" dirty="0"/>
              <a:t>]] red to</a:t>
            </a:r>
            <a:r>
              <a:rPr lang="en-US" sz="2200" dirty="0">
                <a:sym typeface="Symbol" pitchFamily="18" charset="2"/>
              </a:rPr>
              <a:t> </a:t>
            </a:r>
            <a:r>
              <a:rPr lang="en-US" sz="2200" dirty="0"/>
              <a:t>restore property 5.</a:t>
            </a:r>
          </a:p>
          <a:p>
            <a:pPr eaLnBrk="1" hangingPunct="1">
              <a:lnSpc>
                <a:spcPct val="90000"/>
              </a:lnSpc>
            </a:pPr>
            <a:r>
              <a:rPr lang="en-US" sz="2200" dirty="0"/>
              <a:t>The next iteration has </a:t>
            </a:r>
            <a:r>
              <a:rPr lang="en-US" sz="2200" i="1" dirty="0"/>
              <a:t>p</a:t>
            </a:r>
            <a:r>
              <a:rPr lang="en-US" sz="2200" dirty="0"/>
              <a:t>[</a:t>
            </a:r>
            <a:r>
              <a:rPr lang="en-US" sz="2200" i="1" dirty="0"/>
              <a:t>p</a:t>
            </a:r>
            <a:r>
              <a:rPr lang="en-US" sz="2200" dirty="0"/>
              <a:t>[</a:t>
            </a:r>
            <a:r>
              <a:rPr lang="en-US" sz="2200" i="1" dirty="0"/>
              <a:t>z</a:t>
            </a:r>
            <a:r>
              <a:rPr lang="en-US" sz="2200" dirty="0"/>
              <a:t>]] as the new </a:t>
            </a:r>
            <a:r>
              <a:rPr lang="en-US" sz="2200" i="1" dirty="0"/>
              <a:t>z </a:t>
            </a:r>
            <a:r>
              <a:rPr lang="en-US" sz="2200" dirty="0"/>
              <a:t>(i.e., </a:t>
            </a:r>
            <a:r>
              <a:rPr lang="en-US" sz="2200" i="1" dirty="0"/>
              <a:t>z </a:t>
            </a:r>
            <a:r>
              <a:rPr lang="en-US" sz="2200" dirty="0"/>
              <a:t>moves up 2 levels).</a:t>
            </a:r>
          </a:p>
          <a:p>
            <a:pPr eaLnBrk="1" hangingPunct="1">
              <a:lnSpc>
                <a:spcPct val="90000"/>
              </a:lnSpc>
            </a:pPr>
            <a:endParaRPr lang="en-US" sz="1800" dirty="0"/>
          </a:p>
        </p:txBody>
      </p:sp>
      <p:sp>
        <p:nvSpPr>
          <p:cNvPr id="22532" name="Oval 4"/>
          <p:cNvSpPr>
            <a:spLocks noChangeArrowheads="1"/>
          </p:cNvSpPr>
          <p:nvPr/>
        </p:nvSpPr>
        <p:spPr bwMode="auto">
          <a:xfrm>
            <a:off x="1524000" y="9906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2533" name="Oval 7"/>
          <p:cNvSpPr>
            <a:spLocks noChangeArrowheads="1"/>
          </p:cNvSpPr>
          <p:nvPr/>
        </p:nvSpPr>
        <p:spPr bwMode="auto">
          <a:xfrm>
            <a:off x="457200" y="15240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dirty="0">
                <a:latin typeface="Calibri" pitchFamily="34" charset="0"/>
              </a:rPr>
              <a:t>A</a:t>
            </a:r>
          </a:p>
        </p:txBody>
      </p:sp>
      <p:sp>
        <p:nvSpPr>
          <p:cNvPr id="22534" name="Oval 8"/>
          <p:cNvSpPr>
            <a:spLocks noChangeArrowheads="1"/>
          </p:cNvSpPr>
          <p:nvPr/>
        </p:nvSpPr>
        <p:spPr bwMode="auto">
          <a:xfrm>
            <a:off x="24384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D</a:t>
            </a:r>
          </a:p>
        </p:txBody>
      </p:sp>
      <p:sp>
        <p:nvSpPr>
          <p:cNvPr id="22535" name="Oval 9"/>
          <p:cNvSpPr>
            <a:spLocks noChangeArrowheads="1"/>
          </p:cNvSpPr>
          <p:nvPr/>
        </p:nvSpPr>
        <p:spPr bwMode="auto">
          <a:xfrm>
            <a:off x="13716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2536" name="AutoShape 10"/>
          <p:cNvCxnSpPr>
            <a:cxnSpLocks noChangeShapeType="1"/>
            <a:stCxn id="22532" idx="3"/>
            <a:endCxn id="22533" idx="7"/>
          </p:cNvCxnSpPr>
          <p:nvPr/>
        </p:nvCxnSpPr>
        <p:spPr bwMode="auto">
          <a:xfrm flipH="1">
            <a:off x="912485" y="1445885"/>
            <a:ext cx="689630" cy="156230"/>
          </a:xfrm>
          <a:prstGeom prst="straightConnector1">
            <a:avLst/>
          </a:prstGeom>
          <a:noFill/>
          <a:ln w="12700">
            <a:solidFill>
              <a:schemeClr val="tx1"/>
            </a:solidFill>
            <a:round/>
            <a:headEnd type="none" w="sm" len="sm"/>
            <a:tailEnd type="none" w="sm" len="sm"/>
          </a:ln>
        </p:spPr>
      </p:cxnSp>
      <p:cxnSp>
        <p:nvCxnSpPr>
          <p:cNvPr id="22537" name="AutoShape 11"/>
          <p:cNvCxnSpPr>
            <a:cxnSpLocks noChangeShapeType="1"/>
            <a:stCxn id="22532" idx="5"/>
            <a:endCxn id="22534" idx="1"/>
          </p:cNvCxnSpPr>
          <p:nvPr/>
        </p:nvCxnSpPr>
        <p:spPr bwMode="auto">
          <a:xfrm>
            <a:off x="1979285" y="1445885"/>
            <a:ext cx="537230" cy="232430"/>
          </a:xfrm>
          <a:prstGeom prst="straightConnector1">
            <a:avLst/>
          </a:prstGeom>
          <a:noFill/>
          <a:ln w="12700">
            <a:solidFill>
              <a:schemeClr val="tx1"/>
            </a:solidFill>
            <a:round/>
            <a:headEnd type="none" w="sm" len="sm"/>
            <a:tailEnd type="none" w="sm" len="sm"/>
          </a:ln>
        </p:spPr>
      </p:cxnSp>
      <p:cxnSp>
        <p:nvCxnSpPr>
          <p:cNvPr id="22538" name="AutoShape 14"/>
          <p:cNvCxnSpPr>
            <a:cxnSpLocks noChangeShapeType="1"/>
            <a:stCxn id="22533" idx="5"/>
            <a:endCxn id="22535" idx="1"/>
          </p:cNvCxnSpPr>
          <p:nvPr/>
        </p:nvCxnSpPr>
        <p:spPr bwMode="auto">
          <a:xfrm>
            <a:off x="912813" y="1979613"/>
            <a:ext cx="536575" cy="688975"/>
          </a:xfrm>
          <a:prstGeom prst="straightConnector1">
            <a:avLst/>
          </a:prstGeom>
          <a:noFill/>
          <a:ln w="12700">
            <a:solidFill>
              <a:schemeClr val="tx1"/>
            </a:solidFill>
            <a:round/>
            <a:headEnd type="none" w="sm" len="sm"/>
            <a:tailEnd type="none" w="sm" len="sm"/>
          </a:ln>
        </p:spPr>
      </p:cxnSp>
      <p:sp>
        <p:nvSpPr>
          <p:cNvPr id="22539" name="Line 15"/>
          <p:cNvSpPr>
            <a:spLocks noChangeShapeType="1"/>
          </p:cNvSpPr>
          <p:nvPr/>
        </p:nvSpPr>
        <p:spPr bwMode="auto">
          <a:xfrm flipH="1">
            <a:off x="228600" y="1981200"/>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0" name="Line 16"/>
          <p:cNvSpPr>
            <a:spLocks noChangeShapeType="1"/>
          </p:cNvSpPr>
          <p:nvPr/>
        </p:nvSpPr>
        <p:spPr bwMode="auto">
          <a:xfrm flipH="1">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1" name="Line 17"/>
          <p:cNvSpPr>
            <a:spLocks noChangeShapeType="1"/>
          </p:cNvSpPr>
          <p:nvPr/>
        </p:nvSpPr>
        <p:spPr bwMode="auto">
          <a:xfrm>
            <a:off x="18288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2" name="Line 18"/>
          <p:cNvSpPr>
            <a:spLocks noChangeShapeType="1"/>
          </p:cNvSpPr>
          <p:nvPr/>
        </p:nvSpPr>
        <p:spPr bwMode="auto">
          <a:xfrm flipH="1">
            <a:off x="2209800" y="2057400"/>
            <a:ext cx="3810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3" name="Line 19"/>
          <p:cNvSpPr>
            <a:spLocks noChangeShapeType="1"/>
          </p:cNvSpPr>
          <p:nvPr/>
        </p:nvSpPr>
        <p:spPr bwMode="auto">
          <a:xfrm>
            <a:off x="2895600" y="20574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4" name="Text Box 26"/>
          <p:cNvSpPr txBox="1">
            <a:spLocks noChangeArrowheads="1"/>
          </p:cNvSpPr>
          <p:nvPr/>
        </p:nvSpPr>
        <p:spPr bwMode="auto">
          <a:xfrm>
            <a:off x="0" y="23622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45" name="Text Box 27"/>
          <p:cNvSpPr txBox="1">
            <a:spLocks noChangeArrowheads="1"/>
          </p:cNvSpPr>
          <p:nvPr/>
        </p:nvSpPr>
        <p:spPr bwMode="auto">
          <a:xfrm>
            <a:off x="9144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46" name="Text Box 28"/>
          <p:cNvSpPr txBox="1">
            <a:spLocks noChangeArrowheads="1"/>
          </p:cNvSpPr>
          <p:nvPr/>
        </p:nvSpPr>
        <p:spPr bwMode="auto">
          <a:xfrm flipH="1">
            <a:off x="2057400" y="3352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2547" name="Text Box 29"/>
          <p:cNvSpPr txBox="1">
            <a:spLocks noChangeArrowheads="1"/>
          </p:cNvSpPr>
          <p:nvPr/>
        </p:nvSpPr>
        <p:spPr bwMode="auto">
          <a:xfrm>
            <a:off x="2057400" y="2362200"/>
            <a:ext cx="334963"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48" name="Text Box 30"/>
          <p:cNvSpPr txBox="1">
            <a:spLocks noChangeArrowheads="1"/>
          </p:cNvSpPr>
          <p:nvPr/>
        </p:nvSpPr>
        <p:spPr bwMode="auto">
          <a:xfrm>
            <a:off x="3124200" y="2362200"/>
            <a:ext cx="317500"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49" name="Text Box 31"/>
          <p:cNvSpPr txBox="1">
            <a:spLocks noChangeArrowheads="1"/>
          </p:cNvSpPr>
          <p:nvPr/>
        </p:nvSpPr>
        <p:spPr bwMode="auto">
          <a:xfrm>
            <a:off x="1508918" y="2295812"/>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2550" name="Text Box 32"/>
          <p:cNvSpPr txBox="1">
            <a:spLocks noChangeArrowheads="1"/>
          </p:cNvSpPr>
          <p:nvPr/>
        </p:nvSpPr>
        <p:spPr bwMode="auto">
          <a:xfrm>
            <a:off x="2743200" y="1295400"/>
            <a:ext cx="319088" cy="457200"/>
          </a:xfrm>
          <a:prstGeom prst="rect">
            <a:avLst/>
          </a:prstGeom>
          <a:noFill/>
          <a:ln w="12700">
            <a:noFill/>
            <a:miter lim="800000"/>
            <a:headEnd type="none" w="sm" len="sm"/>
            <a:tailEnd type="none" w="sm" len="sm"/>
          </a:ln>
        </p:spPr>
        <p:txBody>
          <a:bodyPr wrap="none">
            <a:spAutoFit/>
          </a:bodyPr>
          <a:lstStyle/>
          <a:p>
            <a:r>
              <a:rPr lang="en-US" b="1" i="1" dirty="0">
                <a:solidFill>
                  <a:schemeClr val="hlink"/>
                </a:solidFill>
                <a:latin typeface="Calibri" pitchFamily="34" charset="0"/>
              </a:rPr>
              <a:t>y</a:t>
            </a:r>
          </a:p>
        </p:txBody>
      </p:sp>
      <p:sp>
        <p:nvSpPr>
          <p:cNvPr id="22551" name="Oval 33"/>
          <p:cNvSpPr>
            <a:spLocks noChangeArrowheads="1"/>
          </p:cNvSpPr>
          <p:nvPr/>
        </p:nvSpPr>
        <p:spPr bwMode="auto">
          <a:xfrm>
            <a:off x="6416675" y="9906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C</a:t>
            </a:r>
          </a:p>
        </p:txBody>
      </p:sp>
      <p:sp>
        <p:nvSpPr>
          <p:cNvPr id="22552" name="Oval 34"/>
          <p:cNvSpPr>
            <a:spLocks noChangeArrowheads="1"/>
          </p:cNvSpPr>
          <p:nvPr/>
        </p:nvSpPr>
        <p:spPr bwMode="auto">
          <a:xfrm>
            <a:off x="5349875" y="1641475"/>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A</a:t>
            </a:r>
          </a:p>
        </p:txBody>
      </p:sp>
      <p:sp>
        <p:nvSpPr>
          <p:cNvPr id="22553" name="Oval 35"/>
          <p:cNvSpPr>
            <a:spLocks noChangeArrowheads="1"/>
          </p:cNvSpPr>
          <p:nvPr/>
        </p:nvSpPr>
        <p:spPr bwMode="auto">
          <a:xfrm>
            <a:off x="7331075" y="1717675"/>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22554" name="Oval 36"/>
          <p:cNvSpPr>
            <a:spLocks noChangeArrowheads="1"/>
          </p:cNvSpPr>
          <p:nvPr/>
        </p:nvSpPr>
        <p:spPr bwMode="auto">
          <a:xfrm>
            <a:off x="6264275" y="2708275"/>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2555" name="AutoShape 37"/>
          <p:cNvCxnSpPr>
            <a:cxnSpLocks noChangeShapeType="1"/>
            <a:stCxn id="22551" idx="3"/>
            <a:endCxn id="22552" idx="7"/>
          </p:cNvCxnSpPr>
          <p:nvPr/>
        </p:nvCxnSpPr>
        <p:spPr bwMode="auto">
          <a:xfrm flipH="1">
            <a:off x="5805160" y="1445885"/>
            <a:ext cx="689630" cy="273705"/>
          </a:xfrm>
          <a:prstGeom prst="straightConnector1">
            <a:avLst/>
          </a:prstGeom>
          <a:noFill/>
          <a:ln w="12700">
            <a:solidFill>
              <a:schemeClr val="tx1"/>
            </a:solidFill>
            <a:round/>
            <a:headEnd type="none" w="sm" len="sm"/>
            <a:tailEnd type="none" w="sm" len="sm"/>
          </a:ln>
        </p:spPr>
      </p:cxnSp>
      <p:cxnSp>
        <p:nvCxnSpPr>
          <p:cNvPr id="22556" name="AutoShape 38"/>
          <p:cNvCxnSpPr>
            <a:cxnSpLocks noChangeShapeType="1"/>
            <a:stCxn id="22551" idx="5"/>
            <a:endCxn id="22553" idx="1"/>
          </p:cNvCxnSpPr>
          <p:nvPr/>
        </p:nvCxnSpPr>
        <p:spPr bwMode="auto">
          <a:xfrm>
            <a:off x="6871960" y="1445885"/>
            <a:ext cx="537230" cy="349905"/>
          </a:xfrm>
          <a:prstGeom prst="straightConnector1">
            <a:avLst/>
          </a:prstGeom>
          <a:noFill/>
          <a:ln w="12700">
            <a:solidFill>
              <a:schemeClr val="tx1"/>
            </a:solidFill>
            <a:round/>
            <a:headEnd type="none" w="sm" len="sm"/>
            <a:tailEnd type="none" w="sm" len="sm"/>
          </a:ln>
        </p:spPr>
      </p:cxnSp>
      <p:cxnSp>
        <p:nvCxnSpPr>
          <p:cNvPr id="22557" name="AutoShape 39"/>
          <p:cNvCxnSpPr>
            <a:cxnSpLocks noChangeShapeType="1"/>
            <a:stCxn id="22552" idx="5"/>
            <a:endCxn id="22554" idx="1"/>
          </p:cNvCxnSpPr>
          <p:nvPr/>
        </p:nvCxnSpPr>
        <p:spPr bwMode="auto">
          <a:xfrm>
            <a:off x="5805488" y="2097088"/>
            <a:ext cx="536575" cy="688975"/>
          </a:xfrm>
          <a:prstGeom prst="straightConnector1">
            <a:avLst/>
          </a:prstGeom>
          <a:noFill/>
          <a:ln w="12700">
            <a:solidFill>
              <a:schemeClr val="tx1"/>
            </a:solidFill>
            <a:round/>
            <a:headEnd type="none" w="sm" len="sm"/>
            <a:tailEnd type="none" w="sm" len="sm"/>
          </a:ln>
        </p:spPr>
      </p:cxnSp>
      <p:sp>
        <p:nvSpPr>
          <p:cNvPr id="22558" name="Line 40"/>
          <p:cNvSpPr>
            <a:spLocks noChangeShapeType="1"/>
          </p:cNvSpPr>
          <p:nvPr/>
        </p:nvSpPr>
        <p:spPr bwMode="auto">
          <a:xfrm flipH="1">
            <a:off x="5121275" y="2098675"/>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59" name="Line 41"/>
          <p:cNvSpPr>
            <a:spLocks noChangeShapeType="1"/>
          </p:cNvSpPr>
          <p:nvPr/>
        </p:nvSpPr>
        <p:spPr bwMode="auto">
          <a:xfrm flipH="1">
            <a:off x="6035675" y="31654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0" name="Line 42"/>
          <p:cNvSpPr>
            <a:spLocks noChangeShapeType="1"/>
          </p:cNvSpPr>
          <p:nvPr/>
        </p:nvSpPr>
        <p:spPr bwMode="auto">
          <a:xfrm>
            <a:off x="6721475" y="31654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1" name="Line 43"/>
          <p:cNvSpPr>
            <a:spLocks noChangeShapeType="1"/>
          </p:cNvSpPr>
          <p:nvPr/>
        </p:nvSpPr>
        <p:spPr bwMode="auto">
          <a:xfrm flipH="1">
            <a:off x="7102475" y="2174875"/>
            <a:ext cx="3810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2" name="Line 44"/>
          <p:cNvSpPr>
            <a:spLocks noChangeShapeType="1"/>
          </p:cNvSpPr>
          <p:nvPr/>
        </p:nvSpPr>
        <p:spPr bwMode="auto">
          <a:xfrm>
            <a:off x="7788275" y="21748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3" name="Text Box 45"/>
          <p:cNvSpPr txBox="1">
            <a:spLocks noChangeArrowheads="1"/>
          </p:cNvSpPr>
          <p:nvPr/>
        </p:nvSpPr>
        <p:spPr bwMode="auto">
          <a:xfrm>
            <a:off x="4953000" y="24384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64" name="Text Box 46"/>
          <p:cNvSpPr txBox="1">
            <a:spLocks noChangeArrowheads="1"/>
          </p:cNvSpPr>
          <p:nvPr/>
        </p:nvSpPr>
        <p:spPr bwMode="auto">
          <a:xfrm>
            <a:off x="5807075" y="3546475"/>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65" name="Text Box 47"/>
          <p:cNvSpPr txBox="1">
            <a:spLocks noChangeArrowheads="1"/>
          </p:cNvSpPr>
          <p:nvPr/>
        </p:nvSpPr>
        <p:spPr bwMode="auto">
          <a:xfrm flipH="1">
            <a:off x="6950075" y="3470275"/>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2566" name="Text Box 48"/>
          <p:cNvSpPr txBox="1">
            <a:spLocks noChangeArrowheads="1"/>
          </p:cNvSpPr>
          <p:nvPr/>
        </p:nvSpPr>
        <p:spPr bwMode="auto">
          <a:xfrm>
            <a:off x="6950075" y="2479675"/>
            <a:ext cx="334963"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67" name="Text Box 49"/>
          <p:cNvSpPr txBox="1">
            <a:spLocks noChangeArrowheads="1"/>
          </p:cNvSpPr>
          <p:nvPr/>
        </p:nvSpPr>
        <p:spPr bwMode="auto">
          <a:xfrm>
            <a:off x="8016875" y="2479675"/>
            <a:ext cx="317500"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68" name="Text Box 50"/>
          <p:cNvSpPr txBox="1">
            <a:spLocks noChangeArrowheads="1"/>
          </p:cNvSpPr>
          <p:nvPr/>
        </p:nvSpPr>
        <p:spPr bwMode="auto">
          <a:xfrm>
            <a:off x="6873875" y="838200"/>
            <a:ext cx="887413" cy="457200"/>
          </a:xfrm>
          <a:prstGeom prst="rect">
            <a:avLst/>
          </a:prstGeom>
          <a:noFill/>
          <a:ln w="12700">
            <a:noFill/>
            <a:miter lim="800000"/>
            <a:headEnd type="none" w="sm" len="sm"/>
            <a:tailEnd type="none" w="sm" len="sm"/>
          </a:ln>
        </p:spPr>
        <p:txBody>
          <a:bodyPr wrap="none">
            <a:spAutoFit/>
          </a:bodyPr>
          <a:lstStyle/>
          <a:p>
            <a:r>
              <a:rPr lang="en-US" dirty="0">
                <a:solidFill>
                  <a:schemeClr val="hlink"/>
                </a:solidFill>
                <a:latin typeface="Calibri" pitchFamily="34" charset="0"/>
              </a:rPr>
              <a:t>new</a:t>
            </a:r>
            <a:r>
              <a:rPr lang="en-US" b="1" i="1" dirty="0">
                <a:solidFill>
                  <a:schemeClr val="hlink"/>
                </a:solidFill>
                <a:latin typeface="Calibri" pitchFamily="34" charset="0"/>
              </a:rPr>
              <a:t> z</a:t>
            </a:r>
          </a:p>
        </p:txBody>
      </p:sp>
      <p:sp>
        <p:nvSpPr>
          <p:cNvPr id="22569" name="AutoShape 52"/>
          <p:cNvSpPr>
            <a:spLocks noChangeArrowheads="1"/>
          </p:cNvSpPr>
          <p:nvPr/>
        </p:nvSpPr>
        <p:spPr bwMode="auto">
          <a:xfrm>
            <a:off x="3581400" y="18288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2570" name="Text Box 53"/>
          <p:cNvSpPr txBox="1">
            <a:spLocks noChangeArrowheads="1"/>
          </p:cNvSpPr>
          <p:nvPr/>
        </p:nvSpPr>
        <p:spPr bwMode="auto">
          <a:xfrm>
            <a:off x="2514600" y="2992438"/>
            <a:ext cx="2713038" cy="581025"/>
          </a:xfrm>
          <a:prstGeom prst="rect">
            <a:avLst/>
          </a:prstGeom>
          <a:noFill/>
          <a:ln w="12700">
            <a:noFill/>
            <a:miter lim="800000"/>
            <a:headEnd type="none" w="sm" len="sm"/>
            <a:tailEnd type="none" w="sm" len="sm"/>
          </a:ln>
        </p:spPr>
        <p:txBody>
          <a:bodyPr wrap="none">
            <a:spAutoFit/>
          </a:bodyPr>
          <a:lstStyle/>
          <a:p>
            <a:r>
              <a:rPr lang="en-US" sz="1600" i="1">
                <a:solidFill>
                  <a:schemeClr val="hlink"/>
                </a:solidFill>
                <a:latin typeface="Calibri" pitchFamily="34" charset="0"/>
              </a:rPr>
              <a:t>z</a:t>
            </a:r>
            <a:r>
              <a:rPr lang="en-US" sz="1600">
                <a:solidFill>
                  <a:schemeClr val="hlink"/>
                </a:solidFill>
                <a:latin typeface="Calibri" pitchFamily="34" charset="0"/>
              </a:rPr>
              <a:t> is a right child here.</a:t>
            </a:r>
          </a:p>
          <a:p>
            <a:r>
              <a:rPr lang="en-US" sz="1600">
                <a:solidFill>
                  <a:schemeClr val="hlink"/>
                </a:solidFill>
                <a:latin typeface="Calibri" pitchFamily="34" charset="0"/>
              </a:rPr>
              <a:t>Similar steps if </a:t>
            </a:r>
            <a:r>
              <a:rPr lang="en-US" sz="1600" i="1">
                <a:solidFill>
                  <a:schemeClr val="hlink"/>
                </a:solidFill>
                <a:latin typeface="Calibri" pitchFamily="34" charset="0"/>
              </a:rPr>
              <a:t>z</a:t>
            </a:r>
            <a:r>
              <a:rPr lang="en-US" sz="1600">
                <a:solidFill>
                  <a:schemeClr val="hlink"/>
                </a:solidFill>
                <a:latin typeface="Calibri" pitchFamily="34" charset="0"/>
              </a:rPr>
              <a:t> is a left child.</a:t>
            </a:r>
            <a:endParaRPr lang="en-US" sz="1600" i="1">
              <a:solidFill>
                <a:schemeClr val="hlink"/>
              </a:solidFill>
              <a:latin typeface="Calibri" pitchFamily="34" charset="0"/>
            </a:endParaRPr>
          </a:p>
        </p:txBody>
      </p:sp>
      <p:sp>
        <p:nvSpPr>
          <p:cNvPr id="22571" name="Text Box 54"/>
          <p:cNvSpPr txBox="1">
            <a:spLocks noChangeArrowheads="1"/>
          </p:cNvSpPr>
          <p:nvPr/>
        </p:nvSpPr>
        <p:spPr bwMode="auto">
          <a:xfrm>
            <a:off x="136525" y="12954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2572" name="Text Box 55"/>
          <p:cNvSpPr txBox="1">
            <a:spLocks noChangeArrowheads="1"/>
          </p:cNvSpPr>
          <p:nvPr/>
        </p:nvSpPr>
        <p:spPr bwMode="auto">
          <a:xfrm>
            <a:off x="609600" y="838200"/>
            <a:ext cx="10144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2573" name="Line 56"/>
          <p:cNvSpPr>
            <a:spLocks noChangeShapeType="1"/>
          </p:cNvSpPr>
          <p:nvPr/>
        </p:nvSpPr>
        <p:spPr bwMode="auto">
          <a:xfrm>
            <a:off x="1752600" y="762000"/>
            <a:ext cx="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74" name="Line 57"/>
          <p:cNvSpPr>
            <a:spLocks noChangeShapeType="1"/>
          </p:cNvSpPr>
          <p:nvPr/>
        </p:nvSpPr>
        <p:spPr bwMode="auto">
          <a:xfrm>
            <a:off x="6705600" y="685800"/>
            <a:ext cx="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 name="Date Placeholder 46"/>
          <p:cNvSpPr>
            <a:spLocks noGrp="1"/>
          </p:cNvSpPr>
          <p:nvPr>
            <p:ph type="dt" sz="half" idx="10"/>
          </p:nvPr>
        </p:nvSpPr>
        <p:spPr/>
        <p:txBody>
          <a:bodyPr/>
          <a:lstStyle/>
          <a:p>
            <a:fld id="{17030390-7D71-40D9-AFB4-0AD37F36B6B6}" type="datetime1">
              <a:rPr lang="en-US" smtClean="0"/>
              <a:t>10-Nov-24</a:t>
            </a:fld>
            <a:endParaRPr lang="en-US"/>
          </a:p>
        </p:txBody>
      </p:sp>
      <p:sp>
        <p:nvSpPr>
          <p:cNvPr id="48" name="Slide Number Placeholder 47"/>
          <p:cNvSpPr>
            <a:spLocks noGrp="1"/>
          </p:cNvSpPr>
          <p:nvPr>
            <p:ph type="sldNum" sz="quarter" idx="12"/>
          </p:nvPr>
        </p:nvSpPr>
        <p:spPr/>
        <p:txBody>
          <a:bodyPr/>
          <a:lstStyle/>
          <a:p>
            <a:fld id="{B6F15528-21DE-4FAA-801E-634DDDAF4B2B}" type="slidenum">
              <a:rPr lang="en-US" smtClean="0"/>
              <a:pPr/>
              <a:t>42</a:t>
            </a:fld>
            <a:endParaRPr lang="en-US"/>
          </a:p>
        </p:txBody>
      </p:sp>
      <p:sp>
        <p:nvSpPr>
          <p:cNvPr id="49" name="Footer Placeholder 48"/>
          <p:cNvSpPr>
            <a:spLocks noGrp="1"/>
          </p:cNvSpPr>
          <p:nvPr>
            <p:ph type="ftr" sz="quarter" idx="11"/>
          </p:nvPr>
        </p:nvSpPr>
        <p:spPr>
          <a:xfrm>
            <a:off x="3124199" y="6356350"/>
            <a:ext cx="3673475" cy="365125"/>
          </a:xfrm>
        </p:spPr>
        <p:txBody>
          <a:bodyPr/>
          <a:lstStyle/>
          <a:p>
            <a:r>
              <a:rPr lang="it-IT"/>
              <a:t>Manali Gupta               DAA                Unit II</a:t>
            </a:r>
            <a:endParaRPr lang="en-US" dirty="0"/>
          </a:p>
        </p:txBody>
      </p:sp>
      <p:sp>
        <p:nvSpPr>
          <p:cNvPr id="50" name="Title 1"/>
          <p:cNvSpPr txBox="1">
            <a:spLocks/>
          </p:cNvSpPr>
          <p:nvPr/>
        </p:nvSpPr>
        <p:spPr>
          <a:xfrm>
            <a:off x="1371600" y="0"/>
            <a:ext cx="7772400" cy="5937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1" name="Picture 2" descr="E:\NIET\Project\xLogo11.png.pagespeed.ic.pydHLuCQEZ.png"/>
          <p:cNvPicPr>
            <a:picLocks noChangeAspect="1" noChangeArrowheads="1"/>
          </p:cNvPicPr>
          <p:nvPr/>
        </p:nvPicPr>
        <p:blipFill>
          <a:blip r:embed="rId3" cstate="print"/>
          <a:srcRect/>
          <a:stretch>
            <a:fillRect/>
          </a:stretch>
        </p:blipFill>
        <p:spPr bwMode="auto">
          <a:xfrm>
            <a:off x="-957" y="-55163"/>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1000"/>
                                        <p:tgtEl>
                                          <p:spTgt spid="22531">
                                            <p:txEl>
                                              <p:pRg st="0" end="0"/>
                                            </p:txEl>
                                          </p:spTgt>
                                        </p:tgtEl>
                                      </p:cBhvr>
                                    </p:animEffect>
                                    <p:anim calcmode="lin" valueType="num">
                                      <p:cBhvr>
                                        <p:cTn id="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1000"/>
                                        <p:tgtEl>
                                          <p:spTgt spid="22531">
                                            <p:txEl>
                                              <p:pRg st="1" end="1"/>
                                            </p:txEl>
                                          </p:spTgt>
                                        </p:tgtEl>
                                      </p:cBhvr>
                                    </p:animEffect>
                                    <p:anim calcmode="lin" valueType="num">
                                      <p:cBhvr>
                                        <p:cTn id="13"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5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1000"/>
                                        <p:tgtEl>
                                          <p:spTgt spid="22531">
                                            <p:txEl>
                                              <p:pRg st="2" end="2"/>
                                            </p:txEl>
                                          </p:spTgt>
                                        </p:tgtEl>
                                      </p:cBhvr>
                                    </p:animEffect>
                                    <p:anim calcmode="lin" valueType="num">
                                      <p:cBhvr>
                                        <p:cTn id="1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53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1000"/>
                                        <p:tgtEl>
                                          <p:spTgt spid="22531">
                                            <p:txEl>
                                              <p:pRg st="3" end="3"/>
                                            </p:txEl>
                                          </p:spTgt>
                                        </p:tgtEl>
                                      </p:cBhvr>
                                    </p:animEffect>
                                    <p:anim calcmode="lin" valueType="num">
                                      <p:cBhvr>
                                        <p:cTn id="23"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1005" y="934110"/>
            <a:ext cx="7696200" cy="381000"/>
          </a:xfrm>
        </p:spPr>
        <p:txBody>
          <a:bodyPr>
            <a:noAutofit/>
          </a:bodyPr>
          <a:lstStyle/>
          <a:p>
            <a:pPr eaLnBrk="1" hangingPunct="1"/>
            <a:r>
              <a:rPr lang="en-US" sz="3200" b="1" dirty="0"/>
              <a:t> </a:t>
            </a:r>
            <a:r>
              <a:rPr lang="en-US" sz="2400" b="1" dirty="0"/>
              <a:t>Insertion – Analysis of the code </a:t>
            </a:r>
          </a:p>
        </p:txBody>
      </p:sp>
      <p:sp>
        <p:nvSpPr>
          <p:cNvPr id="23555" name="Rectangle 3"/>
          <p:cNvSpPr>
            <a:spLocks noGrp="1" noChangeArrowheads="1"/>
          </p:cNvSpPr>
          <p:nvPr>
            <p:ph type="body" idx="1"/>
          </p:nvPr>
        </p:nvSpPr>
        <p:spPr/>
        <p:txBody>
          <a:bodyPr/>
          <a:lstStyle/>
          <a:p>
            <a:pPr eaLnBrk="1" hangingPunct="1">
              <a:buFont typeface="Wingdings" pitchFamily="2" charset="2"/>
              <a:buNone/>
            </a:pPr>
            <a:r>
              <a:rPr lang="en-US" sz="1600" dirty="0"/>
              <a:t> </a:t>
            </a:r>
          </a:p>
          <a:p>
            <a:pPr eaLnBrk="1" hangingPunct="1">
              <a:buFont typeface="Wingdings" pitchFamily="2" charset="2"/>
              <a:buNone/>
            </a:pPr>
            <a:endParaRPr lang="en-US" sz="1600" dirty="0"/>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355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355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3559" name="Rectangle 7"/>
          <p:cNvSpPr>
            <a:spLocks noChangeArrowheads="1"/>
          </p:cNvSpPr>
          <p:nvPr/>
        </p:nvSpPr>
        <p:spPr bwMode="auto">
          <a:xfrm>
            <a:off x="647700" y="1623744"/>
            <a:ext cx="7772400" cy="4324261"/>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2200" dirty="0">
                <a:latin typeface="Calibri" pitchFamily="34" charset="0"/>
              </a:rPr>
              <a:t>In Cases 2 &amp; 3 the color of </a:t>
            </a:r>
            <a:r>
              <a:rPr lang="en-US" sz="2200" i="1" dirty="0">
                <a:latin typeface="Calibri" pitchFamily="34" charset="0"/>
              </a:rPr>
              <a:t>z</a:t>
            </a:r>
            <a:r>
              <a:rPr lang="en-US" sz="2200" dirty="0">
                <a:latin typeface="Calibri" pitchFamily="34" charset="0"/>
              </a:rPr>
              <a:t>’s uncle, </a:t>
            </a:r>
            <a:r>
              <a:rPr lang="en-US" sz="2200" i="1" dirty="0">
                <a:latin typeface="Calibri" pitchFamily="34" charset="0"/>
              </a:rPr>
              <a:t>y</a:t>
            </a:r>
            <a:r>
              <a:rPr lang="en-US" sz="2200" dirty="0">
                <a:latin typeface="Calibri" pitchFamily="34" charset="0"/>
              </a:rPr>
              <a:t> is black. </a:t>
            </a:r>
          </a:p>
          <a:p>
            <a:pPr marL="457200" indent="-457200" algn="just">
              <a:spcBef>
                <a:spcPct val="50000"/>
              </a:spcBef>
              <a:buFontTx/>
              <a:buChar char="•"/>
            </a:pPr>
            <a:r>
              <a:rPr lang="en-US" sz="2200" dirty="0">
                <a:latin typeface="Calibri" pitchFamily="34" charset="0"/>
              </a:rPr>
              <a:t>The two are distinguished by whether </a:t>
            </a:r>
            <a:r>
              <a:rPr lang="en-US" sz="2200" i="1" dirty="0">
                <a:latin typeface="Calibri" pitchFamily="34" charset="0"/>
              </a:rPr>
              <a:t>z</a:t>
            </a:r>
            <a:r>
              <a:rPr lang="en-US" sz="2200" dirty="0">
                <a:latin typeface="Calibri" pitchFamily="34" charset="0"/>
              </a:rPr>
              <a:t> is the right child or the left child of </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a:t>
            </a:r>
          </a:p>
          <a:p>
            <a:pPr marL="457200" indent="-457200" algn="just">
              <a:spcBef>
                <a:spcPct val="50000"/>
              </a:spcBef>
              <a:buFontTx/>
              <a:buChar char="•"/>
            </a:pPr>
            <a:r>
              <a:rPr lang="en-US" sz="2200" dirty="0">
                <a:latin typeface="Calibri" pitchFamily="34" charset="0"/>
              </a:rPr>
              <a:t>Using a left rotation we can move from Case 2 to Case 3. </a:t>
            </a:r>
          </a:p>
          <a:p>
            <a:pPr marL="457200" indent="-457200" algn="just">
              <a:spcBef>
                <a:spcPct val="50000"/>
              </a:spcBef>
              <a:buFontTx/>
              <a:buChar char="•"/>
            </a:pPr>
            <a:r>
              <a:rPr lang="en-US" sz="2200" dirty="0">
                <a:latin typeface="Calibri" pitchFamily="34" charset="0"/>
              </a:rPr>
              <a:t>After that, </a:t>
            </a:r>
            <a:r>
              <a:rPr lang="en-US" sz="2200" i="1" dirty="0">
                <a:latin typeface="Calibri" pitchFamily="34" charset="0"/>
              </a:rPr>
              <a:t>z </a:t>
            </a:r>
            <a:r>
              <a:rPr lang="en-US" sz="2200" dirty="0">
                <a:latin typeface="Calibri" pitchFamily="34" charset="0"/>
              </a:rPr>
              <a:t>is the left son of </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both are red, and the uncle, </a:t>
            </a:r>
            <a:r>
              <a:rPr lang="en-US" sz="2200" i="1" dirty="0">
                <a:latin typeface="Calibri" pitchFamily="34" charset="0"/>
              </a:rPr>
              <a:t>y</a:t>
            </a:r>
            <a:r>
              <a:rPr lang="en-US" sz="2200" dirty="0">
                <a:latin typeface="Calibri" pitchFamily="34" charset="0"/>
              </a:rPr>
              <a:t>, is black. </a:t>
            </a:r>
          </a:p>
          <a:p>
            <a:pPr marL="457200" indent="-457200" algn="just">
              <a:spcBef>
                <a:spcPct val="50000"/>
              </a:spcBef>
              <a:buFontTx/>
              <a:buChar char="•"/>
            </a:pPr>
            <a:r>
              <a:rPr lang="en-US" sz="2200" dirty="0">
                <a:latin typeface="Calibri" pitchFamily="34" charset="0"/>
              </a:rPr>
              <a:t>Some color changes and a right rotation are necessary, but there is no need to continue the </a:t>
            </a:r>
            <a:r>
              <a:rPr lang="en-US" sz="2200" b="1" dirty="0">
                <a:latin typeface="Calibri" pitchFamily="34" charset="0"/>
              </a:rPr>
              <a:t>while</a:t>
            </a:r>
            <a:r>
              <a:rPr lang="en-US" sz="2200" dirty="0">
                <a:latin typeface="Calibri" pitchFamily="34" charset="0"/>
              </a:rPr>
              <a:t> loop, since </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is colored black.</a:t>
            </a:r>
          </a:p>
          <a:p>
            <a:pPr marL="457200" indent="-457200" algn="just">
              <a:spcBef>
                <a:spcPct val="50000"/>
              </a:spcBef>
              <a:buFontTx/>
              <a:buChar char="•"/>
            </a:pPr>
            <a:r>
              <a:rPr lang="en-US" sz="2200" dirty="0">
                <a:latin typeface="Calibri" pitchFamily="34" charset="0"/>
              </a:rPr>
              <a:t>The following figure sums this up. </a:t>
            </a:r>
          </a:p>
        </p:txBody>
      </p:sp>
      <p:sp>
        <p:nvSpPr>
          <p:cNvPr id="8" name="Date Placeholder 7"/>
          <p:cNvSpPr>
            <a:spLocks noGrp="1"/>
          </p:cNvSpPr>
          <p:nvPr>
            <p:ph type="dt" sz="half" idx="10"/>
          </p:nvPr>
        </p:nvSpPr>
        <p:spPr/>
        <p:txBody>
          <a:bodyPr/>
          <a:lstStyle/>
          <a:p>
            <a:fld id="{F9859B45-B712-4F1C-BC6B-A485E794C541}" type="datetime1">
              <a:rPr lang="en-US" smtClean="0"/>
              <a:t>10-Nov-24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a:p>
        </p:txBody>
      </p:sp>
      <p:sp>
        <p:nvSpPr>
          <p:cNvPr id="10" name="Footer Placeholder 9"/>
          <p:cNvSpPr>
            <a:spLocks noGrp="1"/>
          </p:cNvSpPr>
          <p:nvPr>
            <p:ph type="ftr" sz="quarter" idx="11"/>
          </p:nvPr>
        </p:nvSpPr>
        <p:spPr>
          <a:xfrm>
            <a:off x="3124200" y="6356350"/>
            <a:ext cx="3886200" cy="365125"/>
          </a:xfrm>
        </p:spPr>
        <p:txBody>
          <a:bodyPr/>
          <a:lstStyle/>
          <a:p>
            <a:r>
              <a:rPr lang="it-IT"/>
              <a:t>Manali Gupta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88" y="3994150"/>
            <a:ext cx="9142412" cy="727402"/>
          </a:xfrm>
        </p:spPr>
        <p:txBody>
          <a:bodyPr>
            <a:normAutofit/>
          </a:bodyPr>
          <a:lstStyle/>
          <a:p>
            <a:pPr eaLnBrk="1" hangingPunct="1"/>
            <a:r>
              <a:rPr lang="en-US" sz="2400" b="1" dirty="0"/>
              <a:t>Insertion Case 2 – </a:t>
            </a:r>
            <a:r>
              <a:rPr lang="en-US" sz="2400" b="1" i="1" dirty="0"/>
              <a:t>y </a:t>
            </a:r>
            <a:r>
              <a:rPr lang="en-US" sz="2400" b="1" dirty="0"/>
              <a:t>is black, </a:t>
            </a:r>
            <a:r>
              <a:rPr lang="en-US" sz="2400" b="1" i="1" dirty="0"/>
              <a:t>z</a:t>
            </a:r>
            <a:r>
              <a:rPr lang="en-US" sz="2400" b="1" dirty="0"/>
              <a:t> is a right child</a:t>
            </a:r>
          </a:p>
        </p:txBody>
      </p:sp>
      <p:sp>
        <p:nvSpPr>
          <p:cNvPr id="24579" name="Rectangle 3"/>
          <p:cNvSpPr>
            <a:spLocks noGrp="1" noChangeArrowheads="1"/>
          </p:cNvSpPr>
          <p:nvPr>
            <p:ph type="body" idx="1"/>
          </p:nvPr>
        </p:nvSpPr>
        <p:spPr>
          <a:xfrm>
            <a:off x="261938" y="4735717"/>
            <a:ext cx="8458200" cy="1219200"/>
          </a:xfrm>
        </p:spPr>
        <p:txBody>
          <a:bodyPr/>
          <a:lstStyle/>
          <a:p>
            <a:pPr eaLnBrk="1" hangingPunct="1"/>
            <a:r>
              <a:rPr lang="en-US" sz="2200" dirty="0"/>
              <a:t>Left rotate around </a:t>
            </a:r>
            <a:r>
              <a:rPr lang="en-US" sz="2200" i="1" dirty="0"/>
              <a:t>p</a:t>
            </a:r>
            <a:r>
              <a:rPr lang="en-US" sz="2200" dirty="0"/>
              <a:t>[</a:t>
            </a:r>
            <a:r>
              <a:rPr lang="en-US" sz="2200" i="1" dirty="0"/>
              <a:t>z</a:t>
            </a:r>
            <a:r>
              <a:rPr lang="en-US" sz="2200" dirty="0"/>
              <a:t>], </a:t>
            </a:r>
            <a:r>
              <a:rPr lang="en-US" sz="2200" i="1" dirty="0"/>
              <a:t>p</a:t>
            </a:r>
            <a:r>
              <a:rPr lang="en-US" sz="2200" dirty="0"/>
              <a:t>[</a:t>
            </a:r>
            <a:r>
              <a:rPr lang="en-US" sz="2200" i="1" dirty="0"/>
              <a:t>z</a:t>
            </a:r>
            <a:r>
              <a:rPr lang="en-US" sz="2200" dirty="0"/>
              <a:t>] and </a:t>
            </a:r>
            <a:r>
              <a:rPr lang="en-US" sz="2200" i="1" dirty="0"/>
              <a:t>z</a:t>
            </a:r>
            <a:r>
              <a:rPr lang="en-US" sz="2200" dirty="0"/>
              <a:t> switch roles </a:t>
            </a:r>
            <a:r>
              <a:rPr lang="en-US" sz="2200" dirty="0">
                <a:sym typeface="Symbol" pitchFamily="18" charset="2"/>
              </a:rPr>
              <a:t>so</a:t>
            </a:r>
            <a:r>
              <a:rPr lang="en-US" sz="2200" dirty="0"/>
              <a:t> now </a:t>
            </a:r>
            <a:r>
              <a:rPr lang="en-US" sz="2200" i="1" dirty="0"/>
              <a:t>z </a:t>
            </a:r>
            <a:r>
              <a:rPr lang="en-US" sz="2200" dirty="0"/>
              <a:t>is a left child, and both </a:t>
            </a:r>
            <a:r>
              <a:rPr lang="en-US" sz="2200" i="1" dirty="0"/>
              <a:t>z </a:t>
            </a:r>
            <a:r>
              <a:rPr lang="en-US" sz="2200" dirty="0"/>
              <a:t>and </a:t>
            </a:r>
            <a:r>
              <a:rPr lang="en-US" sz="2200" i="1" dirty="0"/>
              <a:t>p</a:t>
            </a:r>
            <a:r>
              <a:rPr lang="en-US" sz="2200" dirty="0"/>
              <a:t>[</a:t>
            </a:r>
            <a:r>
              <a:rPr lang="en-US" sz="2200" i="1" dirty="0"/>
              <a:t>z</a:t>
            </a:r>
            <a:r>
              <a:rPr lang="en-US" sz="2200" dirty="0"/>
              <a:t>] are red.</a:t>
            </a:r>
          </a:p>
          <a:p>
            <a:pPr eaLnBrk="1" hangingPunct="1"/>
            <a:r>
              <a:rPr lang="en-US" sz="2200" dirty="0"/>
              <a:t>Takes us immediately to case 3.</a:t>
            </a:r>
          </a:p>
          <a:p>
            <a:pPr eaLnBrk="1" hangingPunct="1"/>
            <a:endParaRPr lang="en-US" sz="1800" dirty="0"/>
          </a:p>
        </p:txBody>
      </p:sp>
      <p:sp>
        <p:nvSpPr>
          <p:cNvPr id="24580" name="Oval 4"/>
          <p:cNvSpPr>
            <a:spLocks noChangeArrowheads="1"/>
          </p:cNvSpPr>
          <p:nvPr/>
        </p:nvSpPr>
        <p:spPr bwMode="auto">
          <a:xfrm>
            <a:off x="1524000" y="8382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4581" name="Oval 5"/>
          <p:cNvSpPr>
            <a:spLocks noChangeArrowheads="1"/>
          </p:cNvSpPr>
          <p:nvPr/>
        </p:nvSpPr>
        <p:spPr bwMode="auto">
          <a:xfrm>
            <a:off x="457200" y="16764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sp>
        <p:nvSpPr>
          <p:cNvPr id="24582" name="Oval 7"/>
          <p:cNvSpPr>
            <a:spLocks noChangeArrowheads="1"/>
          </p:cNvSpPr>
          <p:nvPr/>
        </p:nvSpPr>
        <p:spPr bwMode="auto">
          <a:xfrm>
            <a:off x="13716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4583" name="AutoShape 8"/>
          <p:cNvCxnSpPr>
            <a:cxnSpLocks noChangeShapeType="1"/>
            <a:stCxn id="24580" idx="3"/>
            <a:endCxn id="24581" idx="7"/>
          </p:cNvCxnSpPr>
          <p:nvPr/>
        </p:nvCxnSpPr>
        <p:spPr bwMode="auto">
          <a:xfrm flipH="1">
            <a:off x="912485" y="1293485"/>
            <a:ext cx="689630" cy="461030"/>
          </a:xfrm>
          <a:prstGeom prst="straightConnector1">
            <a:avLst/>
          </a:prstGeom>
          <a:noFill/>
          <a:ln w="12700">
            <a:solidFill>
              <a:schemeClr val="tx1"/>
            </a:solidFill>
            <a:round/>
            <a:headEnd type="none" w="sm" len="sm"/>
            <a:tailEnd type="none" w="sm" len="sm"/>
          </a:ln>
        </p:spPr>
      </p:cxnSp>
      <p:cxnSp>
        <p:nvCxnSpPr>
          <p:cNvPr id="24584" name="AutoShape 9"/>
          <p:cNvCxnSpPr>
            <a:cxnSpLocks noChangeShapeType="1"/>
            <a:stCxn id="24580" idx="5"/>
          </p:cNvCxnSpPr>
          <p:nvPr/>
        </p:nvCxnSpPr>
        <p:spPr bwMode="auto">
          <a:xfrm>
            <a:off x="1979613" y="1293813"/>
            <a:ext cx="536575" cy="612775"/>
          </a:xfrm>
          <a:prstGeom prst="straightConnector1">
            <a:avLst/>
          </a:prstGeom>
          <a:noFill/>
          <a:ln w="12700">
            <a:solidFill>
              <a:schemeClr val="tx1"/>
            </a:solidFill>
            <a:round/>
            <a:headEnd type="none" w="sm" len="sm"/>
            <a:tailEnd type="none" w="sm" len="sm"/>
          </a:ln>
        </p:spPr>
      </p:cxnSp>
      <p:cxnSp>
        <p:nvCxnSpPr>
          <p:cNvPr id="24585" name="AutoShape 10"/>
          <p:cNvCxnSpPr>
            <a:cxnSpLocks noChangeShapeType="1"/>
            <a:stCxn id="24581" idx="5"/>
            <a:endCxn id="24582" idx="1"/>
          </p:cNvCxnSpPr>
          <p:nvPr/>
        </p:nvCxnSpPr>
        <p:spPr bwMode="auto">
          <a:xfrm>
            <a:off x="912485" y="2131685"/>
            <a:ext cx="537230" cy="537230"/>
          </a:xfrm>
          <a:prstGeom prst="straightConnector1">
            <a:avLst/>
          </a:prstGeom>
          <a:noFill/>
          <a:ln w="12700">
            <a:solidFill>
              <a:schemeClr val="tx1"/>
            </a:solidFill>
            <a:round/>
            <a:headEnd type="none" w="sm" len="sm"/>
            <a:tailEnd type="none" w="sm" len="sm"/>
          </a:ln>
        </p:spPr>
      </p:cxnSp>
      <p:sp>
        <p:nvSpPr>
          <p:cNvPr id="24586" name="Line 11"/>
          <p:cNvSpPr>
            <a:spLocks noChangeShapeType="1"/>
          </p:cNvSpPr>
          <p:nvPr/>
        </p:nvSpPr>
        <p:spPr bwMode="auto">
          <a:xfrm flipH="1">
            <a:off x="228600" y="2133600"/>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7" name="Line 12"/>
          <p:cNvSpPr>
            <a:spLocks noChangeShapeType="1"/>
          </p:cNvSpPr>
          <p:nvPr/>
        </p:nvSpPr>
        <p:spPr bwMode="auto">
          <a:xfrm flipH="1">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8" name="Line 13"/>
          <p:cNvSpPr>
            <a:spLocks noChangeShapeType="1"/>
          </p:cNvSpPr>
          <p:nvPr/>
        </p:nvSpPr>
        <p:spPr bwMode="auto">
          <a:xfrm>
            <a:off x="18288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9" name="Text Box 16"/>
          <p:cNvSpPr txBox="1">
            <a:spLocks noChangeArrowheads="1"/>
          </p:cNvSpPr>
          <p:nvPr/>
        </p:nvSpPr>
        <p:spPr bwMode="auto">
          <a:xfrm>
            <a:off x="42276" y="2552700"/>
            <a:ext cx="376238" cy="457200"/>
          </a:xfrm>
          <a:prstGeom prst="rect">
            <a:avLst/>
          </a:prstGeom>
          <a:noFill/>
          <a:ln w="12700">
            <a:noFill/>
            <a:miter lim="800000"/>
            <a:headEnd type="none" w="sm" len="sm"/>
            <a:tailEnd type="none" w="sm" len="sm"/>
          </a:ln>
        </p:spPr>
        <p:txBody>
          <a:bodyPr wrap="none">
            <a:spAutoFit/>
          </a:bodyPr>
          <a:lstStyle/>
          <a:p>
            <a:r>
              <a:rPr lang="en-US" dirty="0">
                <a:latin typeface="Calibri" pitchFamily="34" charset="0"/>
                <a:sym typeface="Symbol" pitchFamily="18" charset="2"/>
              </a:rPr>
              <a:t></a:t>
            </a:r>
            <a:endParaRPr lang="en-US" dirty="0">
              <a:latin typeface="Calibri" pitchFamily="34" charset="0"/>
            </a:endParaRPr>
          </a:p>
        </p:txBody>
      </p:sp>
      <p:sp>
        <p:nvSpPr>
          <p:cNvPr id="24590" name="Text Box 17"/>
          <p:cNvSpPr txBox="1">
            <a:spLocks noChangeArrowheads="1"/>
          </p:cNvSpPr>
          <p:nvPr/>
        </p:nvSpPr>
        <p:spPr bwMode="auto">
          <a:xfrm>
            <a:off x="9144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591" name="Text Box 18"/>
          <p:cNvSpPr txBox="1">
            <a:spLocks noChangeArrowheads="1"/>
          </p:cNvSpPr>
          <p:nvPr/>
        </p:nvSpPr>
        <p:spPr bwMode="auto">
          <a:xfrm flipH="1">
            <a:off x="2057400" y="3352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592" name="Text Box 19"/>
          <p:cNvSpPr txBox="1">
            <a:spLocks noChangeArrowheads="1"/>
          </p:cNvSpPr>
          <p:nvPr/>
        </p:nvSpPr>
        <p:spPr bwMode="auto">
          <a:xfrm>
            <a:off x="2133600" y="16002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593" name="Text Box 21"/>
          <p:cNvSpPr txBox="1">
            <a:spLocks noChangeArrowheads="1"/>
          </p:cNvSpPr>
          <p:nvPr/>
        </p:nvSpPr>
        <p:spPr bwMode="auto">
          <a:xfrm>
            <a:off x="1524000" y="21336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4594" name="Text Box 22"/>
          <p:cNvSpPr txBox="1">
            <a:spLocks noChangeArrowheads="1"/>
          </p:cNvSpPr>
          <p:nvPr/>
        </p:nvSpPr>
        <p:spPr bwMode="auto">
          <a:xfrm>
            <a:off x="2786063" y="1600200"/>
            <a:ext cx="319087" cy="457200"/>
          </a:xfrm>
          <a:prstGeom prst="rect">
            <a:avLst/>
          </a:prstGeom>
          <a:noFill/>
          <a:ln w="12700">
            <a:noFill/>
            <a:miter lim="800000"/>
            <a:headEnd type="none" w="sm" len="sm"/>
            <a:tailEnd type="none" w="sm" len="sm"/>
          </a:ln>
        </p:spPr>
        <p:txBody>
          <a:bodyPr wrap="none">
            <a:spAutoFit/>
          </a:bodyPr>
          <a:lstStyle/>
          <a:p>
            <a:r>
              <a:rPr lang="en-US" b="1" i="1" dirty="0">
                <a:solidFill>
                  <a:schemeClr val="hlink"/>
                </a:solidFill>
                <a:latin typeface="Calibri" pitchFamily="34" charset="0"/>
              </a:rPr>
              <a:t>y</a:t>
            </a:r>
          </a:p>
        </p:txBody>
      </p:sp>
      <p:sp>
        <p:nvSpPr>
          <p:cNvPr id="24595" name="AutoShape 41"/>
          <p:cNvSpPr>
            <a:spLocks noChangeArrowheads="1"/>
          </p:cNvSpPr>
          <p:nvPr/>
        </p:nvSpPr>
        <p:spPr bwMode="auto">
          <a:xfrm>
            <a:off x="3581400" y="18288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4596" name="Oval 42"/>
          <p:cNvSpPr>
            <a:spLocks noChangeArrowheads="1"/>
          </p:cNvSpPr>
          <p:nvPr/>
        </p:nvSpPr>
        <p:spPr bwMode="auto">
          <a:xfrm>
            <a:off x="6477000" y="8382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dirty="0">
                <a:solidFill>
                  <a:schemeClr val="bg1"/>
                </a:solidFill>
                <a:latin typeface="Calibri" pitchFamily="34" charset="0"/>
              </a:rPr>
              <a:t>C</a:t>
            </a:r>
          </a:p>
        </p:txBody>
      </p:sp>
      <p:sp>
        <p:nvSpPr>
          <p:cNvPr id="24597" name="Oval 43"/>
          <p:cNvSpPr>
            <a:spLocks noChangeArrowheads="1"/>
          </p:cNvSpPr>
          <p:nvPr/>
        </p:nvSpPr>
        <p:spPr bwMode="auto">
          <a:xfrm>
            <a:off x="54102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sp>
        <p:nvSpPr>
          <p:cNvPr id="24598" name="Oval 44"/>
          <p:cNvSpPr>
            <a:spLocks noChangeArrowheads="1"/>
          </p:cNvSpPr>
          <p:nvPr/>
        </p:nvSpPr>
        <p:spPr bwMode="auto">
          <a:xfrm>
            <a:off x="4572000" y="25146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4599" name="AutoShape 45"/>
          <p:cNvCxnSpPr>
            <a:cxnSpLocks noChangeShapeType="1"/>
            <a:stCxn id="24596" idx="3"/>
            <a:endCxn id="24597" idx="7"/>
          </p:cNvCxnSpPr>
          <p:nvPr/>
        </p:nvCxnSpPr>
        <p:spPr bwMode="auto">
          <a:xfrm flipH="1">
            <a:off x="5865485" y="1293485"/>
            <a:ext cx="689630" cy="384830"/>
          </a:xfrm>
          <a:prstGeom prst="straightConnector1">
            <a:avLst/>
          </a:prstGeom>
          <a:noFill/>
          <a:ln w="12700">
            <a:solidFill>
              <a:schemeClr val="tx1"/>
            </a:solidFill>
            <a:round/>
            <a:headEnd type="none" w="sm" len="sm"/>
            <a:tailEnd type="none" w="sm" len="sm"/>
          </a:ln>
        </p:spPr>
      </p:cxnSp>
      <p:cxnSp>
        <p:nvCxnSpPr>
          <p:cNvPr id="24600" name="AutoShape 46"/>
          <p:cNvCxnSpPr>
            <a:cxnSpLocks noChangeShapeType="1"/>
            <a:stCxn id="24596" idx="5"/>
          </p:cNvCxnSpPr>
          <p:nvPr/>
        </p:nvCxnSpPr>
        <p:spPr bwMode="auto">
          <a:xfrm>
            <a:off x="6932613" y="1293813"/>
            <a:ext cx="536575" cy="612775"/>
          </a:xfrm>
          <a:prstGeom prst="straightConnector1">
            <a:avLst/>
          </a:prstGeom>
          <a:noFill/>
          <a:ln w="12700">
            <a:solidFill>
              <a:schemeClr val="tx1"/>
            </a:solidFill>
            <a:round/>
            <a:headEnd type="none" w="sm" len="sm"/>
            <a:tailEnd type="none" w="sm" len="sm"/>
          </a:ln>
        </p:spPr>
      </p:cxnSp>
      <p:sp>
        <p:nvSpPr>
          <p:cNvPr id="24601" name="Line 49"/>
          <p:cNvSpPr>
            <a:spLocks noChangeShapeType="1"/>
          </p:cNvSpPr>
          <p:nvPr/>
        </p:nvSpPr>
        <p:spPr bwMode="auto">
          <a:xfrm flipH="1">
            <a:off x="4343400" y="29718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2" name="Line 50"/>
          <p:cNvSpPr>
            <a:spLocks noChangeShapeType="1"/>
          </p:cNvSpPr>
          <p:nvPr/>
        </p:nvSpPr>
        <p:spPr bwMode="auto">
          <a:xfrm>
            <a:off x="5029200" y="29718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3" name="Text Box 51"/>
          <p:cNvSpPr txBox="1">
            <a:spLocks noChangeArrowheads="1"/>
          </p:cNvSpPr>
          <p:nvPr/>
        </p:nvSpPr>
        <p:spPr bwMode="auto">
          <a:xfrm>
            <a:off x="4114800" y="32766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604" name="Text Box 52"/>
          <p:cNvSpPr txBox="1">
            <a:spLocks noChangeArrowheads="1"/>
          </p:cNvSpPr>
          <p:nvPr/>
        </p:nvSpPr>
        <p:spPr bwMode="auto">
          <a:xfrm>
            <a:off x="5257800" y="33528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605" name="Text Box 53"/>
          <p:cNvSpPr txBox="1">
            <a:spLocks noChangeArrowheads="1"/>
          </p:cNvSpPr>
          <p:nvPr/>
        </p:nvSpPr>
        <p:spPr bwMode="auto">
          <a:xfrm flipH="1">
            <a:off x="6324600" y="25146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606" name="Text Box 54"/>
          <p:cNvSpPr txBox="1">
            <a:spLocks noChangeArrowheads="1"/>
          </p:cNvSpPr>
          <p:nvPr/>
        </p:nvSpPr>
        <p:spPr bwMode="auto">
          <a:xfrm>
            <a:off x="7086600" y="16764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607" name="Text Box 55"/>
          <p:cNvSpPr txBox="1">
            <a:spLocks noChangeArrowheads="1"/>
          </p:cNvSpPr>
          <p:nvPr/>
        </p:nvSpPr>
        <p:spPr bwMode="auto">
          <a:xfrm>
            <a:off x="4191000" y="25146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4608" name="Text Box 56"/>
          <p:cNvSpPr txBox="1">
            <a:spLocks noChangeArrowheads="1"/>
          </p:cNvSpPr>
          <p:nvPr/>
        </p:nvSpPr>
        <p:spPr bwMode="auto">
          <a:xfrm>
            <a:off x="7858125" y="1676400"/>
            <a:ext cx="319088"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y</a:t>
            </a:r>
          </a:p>
        </p:txBody>
      </p:sp>
      <p:cxnSp>
        <p:nvCxnSpPr>
          <p:cNvPr id="24609" name="AutoShape 57"/>
          <p:cNvCxnSpPr>
            <a:cxnSpLocks noChangeShapeType="1"/>
            <a:stCxn id="24597" idx="3"/>
            <a:endCxn id="24598" idx="0"/>
          </p:cNvCxnSpPr>
          <p:nvPr/>
        </p:nvCxnSpPr>
        <p:spPr bwMode="auto">
          <a:xfrm flipH="1">
            <a:off x="4838700" y="2055813"/>
            <a:ext cx="649288" cy="458787"/>
          </a:xfrm>
          <a:prstGeom prst="straightConnector1">
            <a:avLst/>
          </a:prstGeom>
          <a:noFill/>
          <a:ln w="12700">
            <a:solidFill>
              <a:schemeClr val="tx1"/>
            </a:solidFill>
            <a:round/>
            <a:headEnd type="none" w="sm" len="sm"/>
            <a:tailEnd type="none" w="sm" len="sm"/>
          </a:ln>
        </p:spPr>
      </p:cxnSp>
      <p:sp>
        <p:nvSpPr>
          <p:cNvPr id="24610" name="Line 59"/>
          <p:cNvSpPr>
            <a:spLocks noChangeShapeType="1"/>
          </p:cNvSpPr>
          <p:nvPr/>
        </p:nvSpPr>
        <p:spPr bwMode="auto">
          <a:xfrm>
            <a:off x="5867400" y="20574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1" name="Text Box 60"/>
          <p:cNvSpPr txBox="1">
            <a:spLocks noChangeArrowheads="1"/>
          </p:cNvSpPr>
          <p:nvPr/>
        </p:nvSpPr>
        <p:spPr bwMode="auto">
          <a:xfrm>
            <a:off x="228600" y="13716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4612" name="Text Box 61"/>
          <p:cNvSpPr txBox="1">
            <a:spLocks noChangeArrowheads="1"/>
          </p:cNvSpPr>
          <p:nvPr/>
        </p:nvSpPr>
        <p:spPr bwMode="auto">
          <a:xfrm>
            <a:off x="4876800" y="14478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4613" name="Line 62"/>
          <p:cNvSpPr>
            <a:spLocks noChangeShapeType="1"/>
          </p:cNvSpPr>
          <p:nvPr/>
        </p:nvSpPr>
        <p:spPr bwMode="auto">
          <a:xfrm>
            <a:off x="1752600" y="4572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4" name="Line 63"/>
          <p:cNvSpPr>
            <a:spLocks noChangeShapeType="1"/>
          </p:cNvSpPr>
          <p:nvPr/>
        </p:nvSpPr>
        <p:spPr bwMode="auto">
          <a:xfrm>
            <a:off x="6781800" y="533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5" name="Oval 4"/>
          <p:cNvSpPr>
            <a:spLocks noChangeArrowheads="1"/>
          </p:cNvSpPr>
          <p:nvPr/>
        </p:nvSpPr>
        <p:spPr bwMode="auto">
          <a:xfrm>
            <a:off x="2324100" y="1681163"/>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24616" name="Oval 4"/>
          <p:cNvSpPr>
            <a:spLocks noChangeArrowheads="1"/>
          </p:cNvSpPr>
          <p:nvPr/>
        </p:nvSpPr>
        <p:spPr bwMode="auto">
          <a:xfrm>
            <a:off x="7324725" y="1681163"/>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41" name="Date Placeholder 40"/>
          <p:cNvSpPr>
            <a:spLocks noGrp="1"/>
          </p:cNvSpPr>
          <p:nvPr>
            <p:ph type="dt" sz="half" idx="10"/>
          </p:nvPr>
        </p:nvSpPr>
        <p:spPr/>
        <p:txBody>
          <a:bodyPr/>
          <a:lstStyle/>
          <a:p>
            <a:fld id="{DC1375D0-F6A0-41AE-8509-6CCE1C9AC12C}" type="datetime1">
              <a:rPr lang="en-US" smtClean="0"/>
              <a:t>10-Nov-24</a:t>
            </a:fld>
            <a:endParaRPr lang="en-US"/>
          </a:p>
        </p:txBody>
      </p:sp>
      <p:sp>
        <p:nvSpPr>
          <p:cNvPr id="42" name="Slide Number Placeholder 41"/>
          <p:cNvSpPr>
            <a:spLocks noGrp="1"/>
          </p:cNvSpPr>
          <p:nvPr>
            <p:ph type="sldNum" sz="quarter" idx="12"/>
          </p:nvPr>
        </p:nvSpPr>
        <p:spPr/>
        <p:txBody>
          <a:bodyPr/>
          <a:lstStyle/>
          <a:p>
            <a:fld id="{B6F15528-21DE-4FAA-801E-634DDDAF4B2B}" type="slidenum">
              <a:rPr lang="en-US" smtClean="0"/>
              <a:pPr/>
              <a:t>44</a:t>
            </a:fld>
            <a:endParaRPr lang="en-US"/>
          </a:p>
        </p:txBody>
      </p:sp>
      <p:sp>
        <p:nvSpPr>
          <p:cNvPr id="43" name="Footer Placeholder 42"/>
          <p:cNvSpPr>
            <a:spLocks noGrp="1"/>
          </p:cNvSpPr>
          <p:nvPr>
            <p:ph type="ftr" sz="quarter" idx="11"/>
          </p:nvPr>
        </p:nvSpPr>
        <p:spPr>
          <a:xfrm>
            <a:off x="3124200" y="6356350"/>
            <a:ext cx="3657600" cy="365125"/>
          </a:xfrm>
        </p:spPr>
        <p:txBody>
          <a:bodyPr/>
          <a:lstStyle/>
          <a:p>
            <a:r>
              <a:rPr lang="it-IT"/>
              <a:t>Manali Gupta               DAA                Unit II</a:t>
            </a:r>
            <a:endParaRPr lang="en-US"/>
          </a:p>
        </p:txBody>
      </p:sp>
      <p:sp>
        <p:nvSpPr>
          <p:cNvPr id="4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4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1000"/>
                                        <p:tgtEl>
                                          <p:spTgt spid="24579">
                                            <p:txEl>
                                              <p:pRg st="1" end="1"/>
                                            </p:txEl>
                                          </p:spTgt>
                                        </p:tgtEl>
                                      </p:cBhvr>
                                    </p:animEffect>
                                    <p:anim calcmode="lin" valueType="num">
                                      <p:cBhvr>
                                        <p:cTn id="13"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7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7494" y="3775261"/>
            <a:ext cx="9142412" cy="914400"/>
          </a:xfrm>
        </p:spPr>
        <p:txBody>
          <a:bodyPr>
            <a:normAutofit/>
          </a:bodyPr>
          <a:lstStyle/>
          <a:p>
            <a:pPr eaLnBrk="1" hangingPunct="1"/>
            <a:r>
              <a:rPr lang="en-US" sz="2400" b="1" dirty="0"/>
              <a:t>Insertion Case 3 – </a:t>
            </a:r>
            <a:r>
              <a:rPr lang="en-US" sz="2400" b="1" i="1" dirty="0"/>
              <a:t>y </a:t>
            </a:r>
            <a:r>
              <a:rPr lang="en-US" sz="2400" b="1" dirty="0"/>
              <a:t>is black, </a:t>
            </a:r>
            <a:r>
              <a:rPr lang="en-US" sz="2400" b="1" i="1" dirty="0"/>
              <a:t>z</a:t>
            </a:r>
            <a:r>
              <a:rPr lang="en-US" sz="2400" b="1" dirty="0"/>
              <a:t> is a left child</a:t>
            </a:r>
          </a:p>
        </p:txBody>
      </p:sp>
      <p:sp>
        <p:nvSpPr>
          <p:cNvPr id="25603" name="Rectangle 3"/>
          <p:cNvSpPr>
            <a:spLocks noGrp="1" noChangeArrowheads="1"/>
          </p:cNvSpPr>
          <p:nvPr>
            <p:ph type="body" idx="1"/>
          </p:nvPr>
        </p:nvSpPr>
        <p:spPr>
          <a:xfrm>
            <a:off x="381000" y="4515599"/>
            <a:ext cx="8458200" cy="1545662"/>
          </a:xfrm>
        </p:spPr>
        <p:txBody>
          <a:bodyPr>
            <a:noAutofit/>
          </a:bodyPr>
          <a:lstStyle/>
          <a:p>
            <a:pPr eaLnBrk="1" hangingPunct="1"/>
            <a:r>
              <a:rPr lang="en-US" sz="2200" dirty="0"/>
              <a:t>Make </a:t>
            </a:r>
            <a:r>
              <a:rPr lang="en-US" sz="2200" i="1" dirty="0"/>
              <a:t>p</a:t>
            </a:r>
            <a:r>
              <a:rPr lang="en-US" sz="2200" dirty="0"/>
              <a:t>[</a:t>
            </a:r>
            <a:r>
              <a:rPr lang="en-US" sz="2200" i="1" dirty="0"/>
              <a:t>z</a:t>
            </a:r>
            <a:r>
              <a:rPr lang="en-US" sz="2200" dirty="0"/>
              <a:t>] black and </a:t>
            </a:r>
            <a:r>
              <a:rPr lang="en-US" sz="2200" i="1" dirty="0"/>
              <a:t>p</a:t>
            </a:r>
            <a:r>
              <a:rPr lang="en-US" sz="2200" dirty="0"/>
              <a:t>[</a:t>
            </a:r>
            <a:r>
              <a:rPr lang="en-US" sz="2200" i="1" dirty="0"/>
              <a:t>p</a:t>
            </a:r>
            <a:r>
              <a:rPr lang="en-US" sz="2200" dirty="0"/>
              <a:t>[</a:t>
            </a:r>
            <a:r>
              <a:rPr lang="en-US" sz="2200" i="1" dirty="0"/>
              <a:t>z</a:t>
            </a:r>
            <a:r>
              <a:rPr lang="en-US" sz="2200" dirty="0"/>
              <a:t>]] red.</a:t>
            </a:r>
          </a:p>
          <a:p>
            <a:pPr eaLnBrk="1" hangingPunct="1"/>
            <a:r>
              <a:rPr lang="en-US" sz="2200" dirty="0"/>
              <a:t>Then right rotate on </a:t>
            </a:r>
            <a:r>
              <a:rPr lang="en-US" sz="2200" i="1" dirty="0"/>
              <a:t>p</a:t>
            </a:r>
            <a:r>
              <a:rPr lang="en-US" sz="2200" dirty="0"/>
              <a:t>[</a:t>
            </a:r>
            <a:r>
              <a:rPr lang="en-US" sz="2200" i="1" dirty="0"/>
              <a:t>p</a:t>
            </a:r>
            <a:r>
              <a:rPr lang="en-US" sz="2200" dirty="0"/>
              <a:t>[</a:t>
            </a:r>
            <a:r>
              <a:rPr lang="en-US" sz="2200" i="1" dirty="0"/>
              <a:t>z</a:t>
            </a:r>
            <a:r>
              <a:rPr lang="en-US" sz="2200" dirty="0"/>
              <a:t>]]. Ensures property 4 is maintained.</a:t>
            </a:r>
          </a:p>
          <a:p>
            <a:pPr eaLnBrk="1" hangingPunct="1"/>
            <a:r>
              <a:rPr lang="en-US" sz="2200" dirty="0"/>
              <a:t>No longer have 2 reds in a row.</a:t>
            </a:r>
          </a:p>
          <a:p>
            <a:pPr eaLnBrk="1" hangingPunct="1"/>
            <a:r>
              <a:rPr lang="en-US" sz="2200" i="1" dirty="0"/>
              <a:t>p</a:t>
            </a:r>
            <a:r>
              <a:rPr lang="en-US" sz="2200" dirty="0"/>
              <a:t>[</a:t>
            </a:r>
            <a:r>
              <a:rPr lang="en-US" sz="2200" i="1" dirty="0"/>
              <a:t>z</a:t>
            </a:r>
            <a:r>
              <a:rPr lang="en-US" sz="2200" dirty="0"/>
              <a:t>] is now black </a:t>
            </a:r>
            <a:r>
              <a:rPr lang="en-US" sz="2200" dirty="0">
                <a:sym typeface="Symbol" pitchFamily="18" charset="2"/>
              </a:rPr>
              <a:t>so </a:t>
            </a:r>
            <a:r>
              <a:rPr lang="en-US" sz="2200" dirty="0"/>
              <a:t>no more iterations.</a:t>
            </a:r>
          </a:p>
        </p:txBody>
      </p:sp>
      <p:sp>
        <p:nvSpPr>
          <p:cNvPr id="25604" name="AutoShape 19"/>
          <p:cNvSpPr>
            <a:spLocks noChangeArrowheads="1"/>
          </p:cNvSpPr>
          <p:nvPr/>
        </p:nvSpPr>
        <p:spPr bwMode="auto">
          <a:xfrm>
            <a:off x="4114800" y="12192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5605" name="Oval 20"/>
          <p:cNvSpPr>
            <a:spLocks noChangeArrowheads="1"/>
          </p:cNvSpPr>
          <p:nvPr/>
        </p:nvSpPr>
        <p:spPr bwMode="auto">
          <a:xfrm>
            <a:off x="6477000" y="9144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B</a:t>
            </a:r>
          </a:p>
        </p:txBody>
      </p:sp>
      <p:sp>
        <p:nvSpPr>
          <p:cNvPr id="25606" name="Oval 21"/>
          <p:cNvSpPr>
            <a:spLocks noChangeArrowheads="1"/>
          </p:cNvSpPr>
          <p:nvPr/>
        </p:nvSpPr>
        <p:spPr bwMode="auto">
          <a:xfrm>
            <a:off x="54102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5607" name="AutoShape 23"/>
          <p:cNvCxnSpPr>
            <a:cxnSpLocks noChangeShapeType="1"/>
            <a:stCxn id="25605" idx="3"/>
            <a:endCxn id="25606" idx="7"/>
          </p:cNvCxnSpPr>
          <p:nvPr/>
        </p:nvCxnSpPr>
        <p:spPr bwMode="auto">
          <a:xfrm flipH="1">
            <a:off x="5865485" y="1369685"/>
            <a:ext cx="689630" cy="308630"/>
          </a:xfrm>
          <a:prstGeom prst="straightConnector1">
            <a:avLst/>
          </a:prstGeom>
          <a:noFill/>
          <a:ln w="12700">
            <a:solidFill>
              <a:schemeClr val="tx1"/>
            </a:solidFill>
            <a:round/>
            <a:headEnd type="none" w="sm" len="sm"/>
            <a:tailEnd type="none" w="sm" len="sm"/>
          </a:ln>
        </p:spPr>
      </p:cxnSp>
      <p:sp>
        <p:nvSpPr>
          <p:cNvPr id="25608" name="Text Box 27"/>
          <p:cNvSpPr txBox="1">
            <a:spLocks noChangeArrowheads="1"/>
          </p:cNvSpPr>
          <p:nvPr/>
        </p:nvSpPr>
        <p:spPr bwMode="auto">
          <a:xfrm>
            <a:off x="4572000" y="24384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09" name="Text Box 28"/>
          <p:cNvSpPr txBox="1">
            <a:spLocks noChangeArrowheads="1"/>
          </p:cNvSpPr>
          <p:nvPr/>
        </p:nvSpPr>
        <p:spPr bwMode="auto">
          <a:xfrm>
            <a:off x="6248400" y="25146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10" name="Text Box 29"/>
          <p:cNvSpPr txBox="1">
            <a:spLocks noChangeArrowheads="1"/>
          </p:cNvSpPr>
          <p:nvPr/>
        </p:nvSpPr>
        <p:spPr bwMode="auto">
          <a:xfrm>
            <a:off x="6934200" y="2438400"/>
            <a:ext cx="3857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11" name="Text Box 30"/>
          <p:cNvSpPr txBox="1">
            <a:spLocks noChangeArrowheads="1"/>
          </p:cNvSpPr>
          <p:nvPr/>
        </p:nvSpPr>
        <p:spPr bwMode="auto">
          <a:xfrm>
            <a:off x="8229600" y="25146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cxnSp>
        <p:nvCxnSpPr>
          <p:cNvPr id="25612" name="AutoShape 33"/>
          <p:cNvCxnSpPr>
            <a:cxnSpLocks noChangeShapeType="1"/>
            <a:stCxn id="25606" idx="3"/>
          </p:cNvCxnSpPr>
          <p:nvPr/>
        </p:nvCxnSpPr>
        <p:spPr bwMode="auto">
          <a:xfrm flipH="1">
            <a:off x="4838700" y="2055813"/>
            <a:ext cx="649288" cy="458787"/>
          </a:xfrm>
          <a:prstGeom prst="straightConnector1">
            <a:avLst/>
          </a:prstGeom>
          <a:noFill/>
          <a:ln w="12700">
            <a:solidFill>
              <a:schemeClr val="tx1"/>
            </a:solidFill>
            <a:round/>
            <a:headEnd type="none" w="sm" len="sm"/>
            <a:tailEnd type="none" w="sm" len="sm"/>
          </a:ln>
        </p:spPr>
      </p:cxnSp>
      <p:sp>
        <p:nvSpPr>
          <p:cNvPr id="25613" name="Line 34"/>
          <p:cNvSpPr>
            <a:spLocks noChangeShapeType="1"/>
          </p:cNvSpPr>
          <p:nvPr/>
        </p:nvSpPr>
        <p:spPr bwMode="auto">
          <a:xfrm>
            <a:off x="5867400" y="20574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14" name="Oval 37"/>
          <p:cNvSpPr>
            <a:spLocks noChangeArrowheads="1"/>
          </p:cNvSpPr>
          <p:nvPr/>
        </p:nvSpPr>
        <p:spPr bwMode="auto">
          <a:xfrm>
            <a:off x="2590800" y="9144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5615" name="Oval 38"/>
          <p:cNvSpPr>
            <a:spLocks noChangeArrowheads="1"/>
          </p:cNvSpPr>
          <p:nvPr/>
        </p:nvSpPr>
        <p:spPr bwMode="auto">
          <a:xfrm>
            <a:off x="1524000" y="16764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sp>
        <p:nvSpPr>
          <p:cNvPr id="25616" name="Oval 39"/>
          <p:cNvSpPr>
            <a:spLocks noChangeArrowheads="1"/>
          </p:cNvSpPr>
          <p:nvPr/>
        </p:nvSpPr>
        <p:spPr bwMode="auto">
          <a:xfrm>
            <a:off x="6858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5617" name="AutoShape 40"/>
          <p:cNvCxnSpPr>
            <a:cxnSpLocks noChangeShapeType="1"/>
            <a:stCxn id="25614" idx="3"/>
            <a:endCxn id="25615" idx="7"/>
          </p:cNvCxnSpPr>
          <p:nvPr/>
        </p:nvCxnSpPr>
        <p:spPr bwMode="auto">
          <a:xfrm flipH="1">
            <a:off x="1979285" y="1369685"/>
            <a:ext cx="689630" cy="384830"/>
          </a:xfrm>
          <a:prstGeom prst="straightConnector1">
            <a:avLst/>
          </a:prstGeom>
          <a:noFill/>
          <a:ln w="12700">
            <a:solidFill>
              <a:schemeClr val="tx1"/>
            </a:solidFill>
            <a:round/>
            <a:headEnd type="none" w="sm" len="sm"/>
            <a:tailEnd type="none" w="sm" len="sm"/>
          </a:ln>
        </p:spPr>
      </p:cxnSp>
      <p:cxnSp>
        <p:nvCxnSpPr>
          <p:cNvPr id="25618" name="AutoShape 41"/>
          <p:cNvCxnSpPr>
            <a:cxnSpLocks noChangeShapeType="1"/>
            <a:stCxn id="25614" idx="5"/>
          </p:cNvCxnSpPr>
          <p:nvPr/>
        </p:nvCxnSpPr>
        <p:spPr bwMode="auto">
          <a:xfrm>
            <a:off x="3046413" y="1370013"/>
            <a:ext cx="536575" cy="612775"/>
          </a:xfrm>
          <a:prstGeom prst="straightConnector1">
            <a:avLst/>
          </a:prstGeom>
          <a:noFill/>
          <a:ln w="12700">
            <a:solidFill>
              <a:schemeClr val="tx1"/>
            </a:solidFill>
            <a:round/>
            <a:headEnd type="none" w="sm" len="sm"/>
            <a:tailEnd type="none" w="sm" len="sm"/>
          </a:ln>
        </p:spPr>
      </p:cxnSp>
      <p:sp>
        <p:nvSpPr>
          <p:cNvPr id="25619" name="Line 42"/>
          <p:cNvSpPr>
            <a:spLocks noChangeShapeType="1"/>
          </p:cNvSpPr>
          <p:nvPr/>
        </p:nvSpPr>
        <p:spPr bwMode="auto">
          <a:xfrm flipH="1">
            <a:off x="4572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0" name="Line 43"/>
          <p:cNvSpPr>
            <a:spLocks noChangeShapeType="1"/>
          </p:cNvSpPr>
          <p:nvPr/>
        </p:nvSpPr>
        <p:spPr bwMode="auto">
          <a:xfrm>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1" name="Text Box 44"/>
          <p:cNvSpPr txBox="1">
            <a:spLocks noChangeArrowheads="1"/>
          </p:cNvSpPr>
          <p:nvPr/>
        </p:nvSpPr>
        <p:spPr bwMode="auto">
          <a:xfrm>
            <a:off x="228600" y="33528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22" name="Text Box 45"/>
          <p:cNvSpPr txBox="1">
            <a:spLocks noChangeArrowheads="1"/>
          </p:cNvSpPr>
          <p:nvPr/>
        </p:nvSpPr>
        <p:spPr bwMode="auto">
          <a:xfrm>
            <a:off x="13716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23" name="Text Box 46"/>
          <p:cNvSpPr txBox="1">
            <a:spLocks noChangeArrowheads="1"/>
          </p:cNvSpPr>
          <p:nvPr/>
        </p:nvSpPr>
        <p:spPr bwMode="auto">
          <a:xfrm flipH="1">
            <a:off x="2438400" y="2590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24" name="Text Box 47"/>
          <p:cNvSpPr txBox="1">
            <a:spLocks noChangeArrowheads="1"/>
          </p:cNvSpPr>
          <p:nvPr/>
        </p:nvSpPr>
        <p:spPr bwMode="auto">
          <a:xfrm>
            <a:off x="3200400" y="17526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25" name="Text Box 48"/>
          <p:cNvSpPr txBox="1">
            <a:spLocks noChangeArrowheads="1"/>
          </p:cNvSpPr>
          <p:nvPr/>
        </p:nvSpPr>
        <p:spPr bwMode="auto">
          <a:xfrm>
            <a:off x="3505200" y="1752600"/>
            <a:ext cx="319088"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y</a:t>
            </a:r>
          </a:p>
        </p:txBody>
      </p:sp>
      <p:cxnSp>
        <p:nvCxnSpPr>
          <p:cNvPr id="25626" name="AutoShape 49"/>
          <p:cNvCxnSpPr>
            <a:cxnSpLocks noChangeShapeType="1"/>
            <a:stCxn id="25615" idx="3"/>
            <a:endCxn id="25616" idx="0"/>
          </p:cNvCxnSpPr>
          <p:nvPr/>
        </p:nvCxnSpPr>
        <p:spPr bwMode="auto">
          <a:xfrm flipH="1">
            <a:off x="952500" y="2132013"/>
            <a:ext cx="649288" cy="458787"/>
          </a:xfrm>
          <a:prstGeom prst="straightConnector1">
            <a:avLst/>
          </a:prstGeom>
          <a:noFill/>
          <a:ln w="12700">
            <a:solidFill>
              <a:schemeClr val="tx1"/>
            </a:solidFill>
            <a:round/>
            <a:headEnd type="none" w="sm" len="sm"/>
            <a:tailEnd type="none" w="sm" len="sm"/>
          </a:ln>
        </p:spPr>
      </p:cxnSp>
      <p:sp>
        <p:nvSpPr>
          <p:cNvPr id="25627" name="Line 50"/>
          <p:cNvSpPr>
            <a:spLocks noChangeShapeType="1"/>
          </p:cNvSpPr>
          <p:nvPr/>
        </p:nvSpPr>
        <p:spPr bwMode="auto">
          <a:xfrm>
            <a:off x="1981200" y="21336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8" name="Text Box 51"/>
          <p:cNvSpPr txBox="1">
            <a:spLocks noChangeArrowheads="1"/>
          </p:cNvSpPr>
          <p:nvPr/>
        </p:nvSpPr>
        <p:spPr bwMode="auto">
          <a:xfrm>
            <a:off x="990600" y="1295400"/>
            <a:ext cx="658813" cy="457200"/>
          </a:xfrm>
          <a:prstGeom prst="rect">
            <a:avLst/>
          </a:prstGeom>
          <a:noFill/>
          <a:ln w="12700">
            <a:noFill/>
            <a:miter lim="800000"/>
            <a:headEnd type="none" w="sm" len="sm"/>
            <a:tailEnd type="none" w="sm" len="sm"/>
          </a:ln>
        </p:spPr>
        <p:txBody>
          <a:bodyPr wrap="none">
            <a:spAutoFit/>
          </a:bodyPr>
          <a:lstStyle/>
          <a:p>
            <a:r>
              <a:rPr lang="en-US" i="1">
                <a:solidFill>
                  <a:schemeClr val="hlink"/>
                </a:solidFill>
                <a:latin typeface="Calibri" pitchFamily="34" charset="0"/>
              </a:rPr>
              <a:t>p</a:t>
            </a:r>
            <a:r>
              <a:rPr lang="en-US">
                <a:solidFill>
                  <a:schemeClr val="hlink"/>
                </a:solidFill>
                <a:latin typeface="Calibri" pitchFamily="34" charset="0"/>
              </a:rPr>
              <a:t>[</a:t>
            </a:r>
            <a:r>
              <a:rPr lang="en-US" i="1">
                <a:solidFill>
                  <a:schemeClr val="hlink"/>
                </a:solidFill>
                <a:latin typeface="Calibri" pitchFamily="34" charset="0"/>
              </a:rPr>
              <a:t>z</a:t>
            </a:r>
            <a:r>
              <a:rPr lang="en-US">
                <a:solidFill>
                  <a:schemeClr val="hlink"/>
                </a:solidFill>
                <a:latin typeface="Calibri" pitchFamily="34" charset="0"/>
              </a:rPr>
              <a:t>]</a:t>
            </a:r>
            <a:endParaRPr lang="en-US" i="1">
              <a:solidFill>
                <a:schemeClr val="hlink"/>
              </a:solidFill>
              <a:latin typeface="Calibri" pitchFamily="34" charset="0"/>
            </a:endParaRPr>
          </a:p>
        </p:txBody>
      </p:sp>
      <p:sp>
        <p:nvSpPr>
          <p:cNvPr id="25629" name="Oval 52"/>
          <p:cNvSpPr>
            <a:spLocks noChangeArrowheads="1"/>
          </p:cNvSpPr>
          <p:nvPr/>
        </p:nvSpPr>
        <p:spPr bwMode="auto">
          <a:xfrm>
            <a:off x="75438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C</a:t>
            </a:r>
          </a:p>
        </p:txBody>
      </p:sp>
      <p:cxnSp>
        <p:nvCxnSpPr>
          <p:cNvPr id="25630" name="AutoShape 53"/>
          <p:cNvCxnSpPr>
            <a:cxnSpLocks noChangeShapeType="1"/>
            <a:stCxn id="25605" idx="5"/>
            <a:endCxn id="25629" idx="1"/>
          </p:cNvCxnSpPr>
          <p:nvPr/>
        </p:nvCxnSpPr>
        <p:spPr bwMode="auto">
          <a:xfrm>
            <a:off x="6932285" y="1369685"/>
            <a:ext cx="689630" cy="308630"/>
          </a:xfrm>
          <a:prstGeom prst="straightConnector1">
            <a:avLst/>
          </a:prstGeom>
          <a:noFill/>
          <a:ln w="12700">
            <a:solidFill>
              <a:schemeClr val="tx1"/>
            </a:solidFill>
            <a:round/>
            <a:headEnd type="none" w="sm" len="sm"/>
            <a:tailEnd type="none" w="sm" len="sm"/>
          </a:ln>
        </p:spPr>
      </p:cxnSp>
      <p:sp>
        <p:nvSpPr>
          <p:cNvPr id="25631" name="Line 54"/>
          <p:cNvSpPr>
            <a:spLocks noChangeShapeType="1"/>
          </p:cNvSpPr>
          <p:nvPr/>
        </p:nvSpPr>
        <p:spPr bwMode="auto">
          <a:xfrm flipH="1">
            <a:off x="7162800" y="1981200"/>
            <a:ext cx="457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2" name="Line 55"/>
          <p:cNvSpPr>
            <a:spLocks noChangeShapeType="1"/>
          </p:cNvSpPr>
          <p:nvPr/>
        </p:nvSpPr>
        <p:spPr bwMode="auto">
          <a:xfrm>
            <a:off x="8001000" y="2057400"/>
            <a:ext cx="3810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3" name="Text Box 56"/>
          <p:cNvSpPr txBox="1">
            <a:spLocks noChangeArrowheads="1"/>
          </p:cNvSpPr>
          <p:nvPr/>
        </p:nvSpPr>
        <p:spPr bwMode="auto">
          <a:xfrm>
            <a:off x="381000" y="22860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5634" name="Line 57"/>
          <p:cNvSpPr>
            <a:spLocks noChangeShapeType="1"/>
          </p:cNvSpPr>
          <p:nvPr/>
        </p:nvSpPr>
        <p:spPr bwMode="auto">
          <a:xfrm>
            <a:off x="2895600" y="76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5" name="Line 58"/>
          <p:cNvSpPr>
            <a:spLocks noChangeShapeType="1"/>
          </p:cNvSpPr>
          <p:nvPr/>
        </p:nvSpPr>
        <p:spPr bwMode="auto">
          <a:xfrm>
            <a:off x="6705600" y="76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Date Placeholder 35"/>
          <p:cNvSpPr>
            <a:spLocks noGrp="1"/>
          </p:cNvSpPr>
          <p:nvPr>
            <p:ph type="dt" sz="half" idx="10"/>
          </p:nvPr>
        </p:nvSpPr>
        <p:spPr/>
        <p:txBody>
          <a:bodyPr/>
          <a:lstStyle/>
          <a:p>
            <a:fld id="{FAE4D91E-5AAF-4981-BF4C-77F30438D863}" type="datetime1">
              <a:rPr lang="en-US" smtClean="0"/>
              <a:t>10-Nov-24</a:t>
            </a:fld>
            <a:endParaRPr lang="en-US"/>
          </a:p>
        </p:txBody>
      </p:sp>
      <p:sp>
        <p:nvSpPr>
          <p:cNvPr id="37" name="Slide Number Placeholder 36"/>
          <p:cNvSpPr>
            <a:spLocks noGrp="1"/>
          </p:cNvSpPr>
          <p:nvPr>
            <p:ph type="sldNum" sz="quarter" idx="12"/>
          </p:nvPr>
        </p:nvSpPr>
        <p:spPr/>
        <p:txBody>
          <a:bodyPr/>
          <a:lstStyle/>
          <a:p>
            <a:fld id="{B6F15528-21DE-4FAA-801E-634DDDAF4B2B}" type="slidenum">
              <a:rPr lang="en-US" smtClean="0"/>
              <a:pPr/>
              <a:t>45</a:t>
            </a:fld>
            <a:endParaRPr lang="en-US"/>
          </a:p>
        </p:txBody>
      </p:sp>
      <p:sp>
        <p:nvSpPr>
          <p:cNvPr id="38" name="Footer Placeholder 37"/>
          <p:cNvSpPr>
            <a:spLocks noGrp="1"/>
          </p:cNvSpPr>
          <p:nvPr>
            <p:ph type="ftr" sz="quarter" idx="11"/>
          </p:nvPr>
        </p:nvSpPr>
        <p:spPr>
          <a:xfrm>
            <a:off x="3124199" y="6356350"/>
            <a:ext cx="3808085" cy="365125"/>
          </a:xfrm>
        </p:spPr>
        <p:txBody>
          <a:bodyPr/>
          <a:lstStyle/>
          <a:p>
            <a:r>
              <a:rPr lang="it-IT"/>
              <a:t>Manali Gupta               DAA                Unit II</a:t>
            </a:r>
            <a:endParaRPr lang="en-US" dirty="0"/>
          </a:p>
        </p:txBody>
      </p:sp>
      <p:sp>
        <p:nvSpPr>
          <p:cNvPr id="3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4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0"/>
                                        <p:tgtEl>
                                          <p:spTgt spid="25603">
                                            <p:txEl>
                                              <p:pRg st="0" end="0"/>
                                            </p:txEl>
                                          </p:spTgt>
                                        </p:tgtEl>
                                      </p:cBhvr>
                                    </p:animEffect>
                                    <p:anim calcmode="lin" valueType="num">
                                      <p:cBhvr>
                                        <p:cTn id="8"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1000"/>
                                        <p:tgtEl>
                                          <p:spTgt spid="25603">
                                            <p:txEl>
                                              <p:pRg st="1" end="1"/>
                                            </p:txEl>
                                          </p:spTgt>
                                        </p:tgtEl>
                                      </p:cBhvr>
                                    </p:animEffect>
                                    <p:anim calcmode="lin" valueType="num">
                                      <p:cBhvr>
                                        <p:cTn id="13"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56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1000"/>
                                        <p:tgtEl>
                                          <p:spTgt spid="25603">
                                            <p:txEl>
                                              <p:pRg st="2" end="2"/>
                                            </p:txEl>
                                          </p:spTgt>
                                        </p:tgtEl>
                                      </p:cBhvr>
                                    </p:animEffect>
                                    <p:anim calcmode="lin" valueType="num">
                                      <p:cBhvr>
                                        <p:cTn id="18"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560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1000"/>
                                        <p:tgtEl>
                                          <p:spTgt spid="25603">
                                            <p:txEl>
                                              <p:pRg st="3" end="3"/>
                                            </p:txEl>
                                          </p:spTgt>
                                        </p:tgtEl>
                                      </p:cBhvr>
                                    </p:animEffect>
                                    <p:anim calcmode="lin" valueType="num">
                                      <p:cBhvr>
                                        <p:cTn id="23"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990600"/>
            <a:ext cx="8077200" cy="374650"/>
          </a:xfrm>
        </p:spPr>
        <p:txBody>
          <a:bodyPr>
            <a:noAutofit/>
          </a:bodyPr>
          <a:lstStyle/>
          <a:p>
            <a:pPr eaLnBrk="1" hangingPunct="1"/>
            <a:r>
              <a:rPr lang="en-US" sz="2400" b="1" dirty="0"/>
              <a:t>Example of Insertion in RB Tree </a:t>
            </a:r>
            <a:r>
              <a:rPr lang="en-US" sz="2400" b="1" dirty="0">
                <a:solidFill>
                  <a:srgbClr val="FF0000"/>
                </a:solidFill>
              </a:rPr>
              <a:t>“ inserting  4”</a:t>
            </a:r>
          </a:p>
        </p:txBody>
      </p:sp>
      <p:sp>
        <p:nvSpPr>
          <p:cNvPr id="2662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662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663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6631"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6632" name="Picture 9"/>
          <p:cNvPicPr>
            <a:picLocks noChangeAspect="1" noChangeArrowheads="1"/>
          </p:cNvPicPr>
          <p:nvPr/>
        </p:nvPicPr>
        <p:blipFill>
          <a:blip r:embed="rId2" cstate="print"/>
          <a:srcRect/>
          <a:stretch>
            <a:fillRect/>
          </a:stretch>
        </p:blipFill>
        <p:spPr bwMode="auto">
          <a:xfrm>
            <a:off x="1009650" y="1311804"/>
            <a:ext cx="7524750" cy="4849284"/>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5CF65998-2F4E-43A9-A298-262E921AF4AF}" type="datetime1">
              <a:rPr lang="en-US" smtClean="0"/>
              <a:t>10-Nov-24</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46</a:t>
            </a:fld>
            <a:endParaRPr lang="en-US"/>
          </a:p>
        </p:txBody>
      </p:sp>
      <p:sp>
        <p:nvSpPr>
          <p:cNvPr id="11" name="Footer Placeholder 10"/>
          <p:cNvSpPr>
            <a:spLocks noGrp="1"/>
          </p:cNvSpPr>
          <p:nvPr>
            <p:ph type="ftr" sz="quarter" idx="11"/>
          </p:nvPr>
        </p:nvSpPr>
        <p:spPr>
          <a:xfrm>
            <a:off x="3352800" y="6403975"/>
            <a:ext cx="3657600" cy="457200"/>
          </a:xfrm>
        </p:spPr>
        <p:txBody>
          <a:bodyPr/>
          <a:lstStyle/>
          <a:p>
            <a:pPr>
              <a:defRPr/>
            </a:pPr>
            <a:r>
              <a:rPr lang="it-IT"/>
              <a:t>Manali Gupta               DAA                Unit II</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barn(inVertical)">
                                      <p:cBhvr>
                                        <p:cTn id="7"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762000" y="993774"/>
            <a:ext cx="7696200" cy="374650"/>
          </a:xfrm>
        </p:spPr>
        <p:txBody>
          <a:bodyPr rtlCol="0">
            <a:noAutofit/>
          </a:bodyPr>
          <a:lstStyle/>
          <a:p>
            <a:pPr eaLnBrk="1" fontAlgn="auto" hangingPunct="1">
              <a:spcAft>
                <a:spcPts val="0"/>
              </a:spcAft>
              <a:defRPr/>
            </a:pPr>
            <a:r>
              <a:rPr lang="en-US" sz="2400" b="1" dirty="0"/>
              <a:t>Example of Insertion in RB Tree</a:t>
            </a:r>
          </a:p>
        </p:txBody>
      </p:sp>
      <p:sp>
        <p:nvSpPr>
          <p:cNvPr id="27651"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7653"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7654"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7655"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7656" name="Picture 9"/>
          <p:cNvPicPr>
            <a:picLocks noChangeAspect="1" noChangeArrowheads="1"/>
          </p:cNvPicPr>
          <p:nvPr/>
        </p:nvPicPr>
        <p:blipFill>
          <a:blip r:embed="rId2" cstate="print"/>
          <a:srcRect/>
          <a:stretch>
            <a:fillRect/>
          </a:stretch>
        </p:blipFill>
        <p:spPr bwMode="auto">
          <a:xfrm>
            <a:off x="1223962" y="1412777"/>
            <a:ext cx="6848475" cy="4562475"/>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256B2086-AF5D-41FC-A519-F3BF6F16DC9E}" type="datetime1">
              <a:rPr lang="en-US" smtClean="0"/>
              <a:t>10-Nov-24</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47</a:t>
            </a:fld>
            <a:endParaRPr lang="en-US"/>
          </a:p>
        </p:txBody>
      </p:sp>
      <p:sp>
        <p:nvSpPr>
          <p:cNvPr id="11" name="Footer Placeholder 10"/>
          <p:cNvSpPr>
            <a:spLocks noGrp="1"/>
          </p:cNvSpPr>
          <p:nvPr>
            <p:ph type="ftr" sz="quarter" idx="11"/>
          </p:nvPr>
        </p:nvSpPr>
        <p:spPr>
          <a:xfrm>
            <a:off x="3352800" y="6403975"/>
            <a:ext cx="3733800" cy="457200"/>
          </a:xfrm>
        </p:spPr>
        <p:txBody>
          <a:bodyPr/>
          <a:lstStyle/>
          <a:p>
            <a:pPr>
              <a:defRPr/>
            </a:pPr>
            <a:r>
              <a:rPr lang="it-IT"/>
              <a:t>Manali Gupta               DAA                Unit II</a:t>
            </a:r>
            <a:endParaRPr lang="en-US" dirty="0"/>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arn(inVertical)">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757311" y="1041400"/>
            <a:ext cx="7696200" cy="374650"/>
          </a:xfrm>
        </p:spPr>
        <p:txBody>
          <a:bodyPr rtlCol="0">
            <a:noAutofit/>
          </a:bodyPr>
          <a:lstStyle/>
          <a:p>
            <a:pPr eaLnBrk="1" fontAlgn="auto" hangingPunct="1">
              <a:spcAft>
                <a:spcPts val="0"/>
              </a:spcAft>
              <a:defRPr/>
            </a:pPr>
            <a:r>
              <a:rPr lang="en-US" sz="2400" b="1" dirty="0"/>
              <a:t>Example of Insertion in RB Tree</a:t>
            </a:r>
          </a:p>
        </p:txBody>
      </p:sp>
      <p:sp>
        <p:nvSpPr>
          <p:cNvPr id="28675"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867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867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8679"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8680" name="Picture 9"/>
          <p:cNvPicPr>
            <a:picLocks noChangeAspect="1" noChangeArrowheads="1"/>
          </p:cNvPicPr>
          <p:nvPr/>
        </p:nvPicPr>
        <p:blipFill>
          <a:blip r:embed="rId2" cstate="print"/>
          <a:srcRect/>
          <a:stretch>
            <a:fillRect/>
          </a:stretch>
        </p:blipFill>
        <p:spPr bwMode="auto">
          <a:xfrm>
            <a:off x="571500" y="1416050"/>
            <a:ext cx="7772400" cy="4635681"/>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58CC73BB-E346-4EC0-A43E-5CA0733ADAFA}" type="datetime1">
              <a:rPr lang="en-US" smtClean="0"/>
              <a:t>10-Nov-24</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48</a:t>
            </a:fld>
            <a:endParaRPr lang="en-US"/>
          </a:p>
        </p:txBody>
      </p:sp>
      <p:sp>
        <p:nvSpPr>
          <p:cNvPr id="11" name="Footer Placeholder 10"/>
          <p:cNvSpPr>
            <a:spLocks noGrp="1"/>
          </p:cNvSpPr>
          <p:nvPr>
            <p:ph type="ftr" sz="quarter" idx="11"/>
          </p:nvPr>
        </p:nvSpPr>
        <p:spPr>
          <a:xfrm>
            <a:off x="3352800" y="6403975"/>
            <a:ext cx="3771900" cy="457200"/>
          </a:xfrm>
        </p:spPr>
        <p:txBody>
          <a:bodyPr/>
          <a:lstStyle/>
          <a:p>
            <a:pPr>
              <a:defRPr/>
            </a:pPr>
            <a:r>
              <a:rPr lang="it-IT"/>
              <a:t>Manali Gupta               DAA                Unit II</a:t>
            </a:r>
            <a:endParaRPr lang="en-US" dirty="0"/>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55163"/>
            <a:ext cx="1447800" cy="817163"/>
          </a:xfrm>
          <a:prstGeom prst="rect">
            <a:avLst/>
          </a:prstGeom>
          <a:noFill/>
        </p:spPr>
      </p:pic>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4"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barn(inVertical)">
                                      <p:cBhvr>
                                        <p:cTn id="7"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3165A-F39C-4142-8A0E-152AA258B5F7}" type="datetime1">
              <a:rPr lang="en-US" smtClean="0"/>
              <a:t>10-Nov-24</a:t>
            </a:fld>
            <a:endParaRPr lang="en-US"/>
          </a:p>
        </p:txBody>
      </p:sp>
      <p:sp>
        <p:nvSpPr>
          <p:cNvPr id="3" name="Footer Placeholder 2"/>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23900" y="1726665"/>
            <a:ext cx="7772400" cy="4437585"/>
          </a:xfrm>
          <a:prstGeom prst="rect">
            <a:avLst/>
          </a:prstGeom>
          <a:noFill/>
          <a:ln w="9525">
            <a:noFill/>
            <a:miter lim="800000"/>
            <a:headEnd/>
            <a:tailEnd/>
          </a:ln>
        </p:spPr>
      </p:pic>
      <p:sp>
        <p:nvSpPr>
          <p:cNvPr id="6" name="Rectangle 5"/>
          <p:cNvSpPr/>
          <p:nvPr/>
        </p:nvSpPr>
        <p:spPr>
          <a:xfrm>
            <a:off x="641838" y="1071184"/>
            <a:ext cx="4414991" cy="461665"/>
          </a:xfrm>
          <a:prstGeom prst="rect">
            <a:avLst/>
          </a:prstGeom>
        </p:spPr>
        <p:txBody>
          <a:bodyPr wrap="none">
            <a:spAutoFit/>
          </a:bodyPr>
          <a:lstStyle/>
          <a:p>
            <a:r>
              <a:rPr lang="en-US" sz="2400" b="1" dirty="0"/>
              <a:t>Example-2 of Insertion in RB Tree</a:t>
            </a:r>
            <a:endParaRPr lang="en-US" sz="2400" dirty="0"/>
          </a:p>
        </p:txBody>
      </p:sp>
      <p:sp>
        <p:nvSpPr>
          <p:cNvPr id="7" name="Title 1"/>
          <p:cNvSpPr txBox="1">
            <a:spLocks/>
          </p:cNvSpPr>
          <p:nvPr/>
        </p:nvSpPr>
        <p:spPr>
          <a:xfrm>
            <a:off x="1371600" y="-24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a:bodyPr>
          <a:lstStyle/>
          <a:p>
            <a:pPr algn="just"/>
            <a:r>
              <a:rPr lang="en-US" sz="2000" dirty="0">
                <a:cs typeface="Times New Roman" panose="02020603050405020304" pitchFamily="18" charset="0"/>
              </a:rPr>
              <a:t>In Data mining</a:t>
            </a:r>
          </a:p>
          <a:p>
            <a:pPr algn="just"/>
            <a:r>
              <a:rPr lang="en-US" sz="2000" dirty="0">
                <a:cs typeface="Times New Roman" panose="02020603050405020304" pitchFamily="18" charset="0"/>
              </a:rPr>
              <a:t>Image Processing</a:t>
            </a:r>
          </a:p>
          <a:p>
            <a:pPr algn="just"/>
            <a:r>
              <a:rPr lang="en-US" sz="2000" dirty="0">
                <a:cs typeface="Times New Roman" panose="02020603050405020304" pitchFamily="18" charset="0"/>
              </a:rPr>
              <a:t>Digital Signature.</a:t>
            </a:r>
          </a:p>
          <a:p>
            <a:pPr algn="just"/>
            <a:r>
              <a:rPr lang="en-US" sz="2000" dirty="0">
                <a:cs typeface="Times New Roman" panose="02020603050405020304" pitchFamily="18" charset="0"/>
              </a:rPr>
              <a:t>DNA Matching.</a:t>
            </a:r>
            <a:endParaRPr lang="en-US" sz="2200" dirty="0"/>
          </a:p>
        </p:txBody>
      </p:sp>
      <p:sp>
        <p:nvSpPr>
          <p:cNvPr id="6" name="Date Placeholder 5"/>
          <p:cNvSpPr>
            <a:spLocks noGrp="1"/>
          </p:cNvSpPr>
          <p:nvPr>
            <p:ph type="dt" sz="half" idx="10"/>
          </p:nvPr>
        </p:nvSpPr>
        <p:spPr/>
        <p:txBody>
          <a:bodyPr/>
          <a:lstStyle/>
          <a:p>
            <a:fld id="{ED38CF81-C520-4ECB-B40A-245521CF8572}" type="datetime1">
              <a:rPr lang="en-US" smtClean="0"/>
              <a:t>10-Nov-24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Manali Gupta               DAA                Unit II</a:t>
            </a:r>
            <a:endParaRPr lang="en-US" dirty="0"/>
          </a:p>
        </p:txBody>
      </p:sp>
    </p:spTree>
    <p:extLst>
      <p:ext uri="{BB962C8B-B14F-4D97-AF65-F5344CB8AC3E}">
        <p14:creationId xmlns:p14="http://schemas.microsoft.com/office/powerpoint/2010/main" val="2480626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1095364"/>
            <a:ext cx="7696200" cy="381000"/>
          </a:xfrm>
        </p:spPr>
        <p:txBody>
          <a:bodyPr rtlCol="0">
            <a:normAutofit fontScale="90000"/>
          </a:bodyPr>
          <a:lstStyle/>
          <a:p>
            <a:pPr eaLnBrk="1" fontAlgn="auto" hangingPunct="1">
              <a:spcAft>
                <a:spcPts val="0"/>
              </a:spcAft>
              <a:defRPr/>
            </a:pPr>
            <a:r>
              <a:rPr lang="en-US" sz="2000" dirty="0"/>
              <a:t> </a:t>
            </a:r>
            <a:r>
              <a:rPr lang="en-US" sz="2700" b="1" dirty="0"/>
              <a:t>Deletion Operation in RBT</a:t>
            </a:r>
          </a:p>
        </p:txBody>
      </p:sp>
      <p:sp>
        <p:nvSpPr>
          <p:cNvPr id="30723" name="Rectangle 3"/>
          <p:cNvSpPr>
            <a:spLocks noGrp="1" noChangeArrowheads="1"/>
          </p:cNvSpPr>
          <p:nvPr>
            <p:ph type="body" idx="1"/>
          </p:nvPr>
        </p:nvSpPr>
        <p:spPr>
          <a:xfrm>
            <a:off x="342900" y="1013619"/>
            <a:ext cx="8229600" cy="4525963"/>
          </a:xfrm>
        </p:spPr>
        <p:txBody>
          <a:bodyPr/>
          <a:lstStyle/>
          <a:p>
            <a:pPr eaLnBrk="1" hangingPunct="1">
              <a:buFont typeface="Wingdings" pitchFamily="2" charset="2"/>
              <a:buNone/>
            </a:pPr>
            <a:r>
              <a:rPr lang="en-US" sz="1600" dirty="0"/>
              <a:t> </a:t>
            </a:r>
          </a:p>
          <a:p>
            <a:pPr eaLnBrk="1" hangingPunct="1">
              <a:buFont typeface="Wingdings" pitchFamily="2" charset="2"/>
              <a:buNone/>
            </a:pPr>
            <a:endParaRPr lang="en-US" sz="1600" dirty="0"/>
          </a:p>
          <a:p>
            <a:pPr eaLnBrk="1" hangingPunct="1">
              <a:buFont typeface="Wingdings" pitchFamily="2" charset="2"/>
              <a:buNone/>
            </a:pPr>
            <a:endParaRPr lang="en-US" sz="1600" dirty="0"/>
          </a:p>
          <a:p>
            <a:pPr eaLnBrk="1" hangingPunct="1">
              <a:buFont typeface="Wingdings" pitchFamily="2" charset="2"/>
              <a:buNone/>
            </a:pPr>
            <a:endParaRPr lang="en-US" sz="1600" dirty="0"/>
          </a:p>
          <a:p>
            <a:pPr eaLnBrk="1" hangingPunct="1">
              <a:buFont typeface="Wingdings" pitchFamily="2" charset="2"/>
              <a:buNone/>
            </a:pPr>
            <a:endParaRPr lang="en-US" sz="1600" dirty="0"/>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072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0727" name="Rectangle 7"/>
          <p:cNvSpPr>
            <a:spLocks noChangeArrowheads="1"/>
          </p:cNvSpPr>
          <p:nvPr/>
        </p:nvSpPr>
        <p:spPr bwMode="auto">
          <a:xfrm>
            <a:off x="734451" y="1981200"/>
            <a:ext cx="7772400" cy="1754326"/>
          </a:xfrm>
          <a:prstGeom prst="rect">
            <a:avLst/>
          </a:prstGeom>
          <a:noFill/>
          <a:ln w="9525">
            <a:noFill/>
            <a:miter lim="800000"/>
            <a:headEnd/>
            <a:tailEnd/>
          </a:ln>
        </p:spPr>
        <p:txBody>
          <a:bodyPr>
            <a:spAutoFit/>
          </a:bodyPr>
          <a:lstStyle/>
          <a:p>
            <a:pPr marL="342900" indent="-342900" algn="just">
              <a:spcBef>
                <a:spcPct val="50000"/>
              </a:spcBef>
              <a:buFont typeface="Arial" panose="020B0604020202020204" pitchFamily="34" charset="0"/>
              <a:buChar char="•"/>
            </a:pPr>
            <a:r>
              <a:rPr lang="en-US" sz="2400" dirty="0">
                <a:solidFill>
                  <a:srgbClr val="000000"/>
                </a:solidFill>
                <a:latin typeface="Calibri" pitchFamily="34" charset="0"/>
              </a:rPr>
              <a:t>The procedure we use is called </a:t>
            </a:r>
            <a:r>
              <a:rPr lang="en-US" sz="2400" dirty="0">
                <a:solidFill>
                  <a:srgbClr val="000000"/>
                </a:solidFill>
                <a:latin typeface="Times New Roman" pitchFamily="18" charset="0"/>
                <a:cs typeface="Times New Roman" pitchFamily="18" charset="0"/>
              </a:rPr>
              <a:t>RB-DELETE</a:t>
            </a:r>
            <a:r>
              <a:rPr lang="en-US" sz="2400" dirty="0">
                <a:solidFill>
                  <a:srgbClr val="000000"/>
                </a:solidFill>
                <a:latin typeface="Calibri" pitchFamily="34" charset="0"/>
              </a:rPr>
              <a:t>. </a:t>
            </a:r>
          </a:p>
          <a:p>
            <a:pPr marL="342900" indent="-342900" algn="just">
              <a:spcBef>
                <a:spcPct val="50000"/>
              </a:spcBef>
              <a:buFont typeface="Arial" panose="020B0604020202020204" pitchFamily="34" charset="0"/>
              <a:buChar char="•"/>
            </a:pPr>
            <a:r>
              <a:rPr lang="en-US" sz="2400" dirty="0">
                <a:solidFill>
                  <a:srgbClr val="000000"/>
                </a:solidFill>
                <a:latin typeface="Calibri" pitchFamily="34" charset="0"/>
              </a:rPr>
              <a:t>It deletes a node like in a “regular” binary search tree, and then calls the procedure </a:t>
            </a:r>
            <a:r>
              <a:rPr lang="en-US" sz="2400" dirty="0">
                <a:solidFill>
                  <a:srgbClr val="000000"/>
                </a:solidFill>
                <a:latin typeface="Times New Roman" pitchFamily="18" charset="0"/>
                <a:cs typeface="Times New Roman" pitchFamily="18" charset="0"/>
              </a:rPr>
              <a:t>RB-DELETE-FIXUP</a:t>
            </a:r>
            <a:r>
              <a:rPr lang="en-US" sz="2400" dirty="0">
                <a:solidFill>
                  <a:srgbClr val="000000"/>
                </a:solidFill>
                <a:latin typeface="Calibri" pitchFamily="34" charset="0"/>
                <a:cs typeface="Times New Roman" pitchFamily="18" charset="0"/>
              </a:rPr>
              <a:t> </a:t>
            </a:r>
            <a:r>
              <a:rPr lang="en-US" sz="2400" dirty="0">
                <a:solidFill>
                  <a:srgbClr val="000000"/>
                </a:solidFill>
                <a:latin typeface="Calibri" pitchFamily="34" charset="0"/>
              </a:rPr>
              <a:t>to fix colors and perform rotations, to restore the red-black properties.</a:t>
            </a:r>
          </a:p>
        </p:txBody>
      </p:sp>
      <p:sp>
        <p:nvSpPr>
          <p:cNvPr id="8" name="Date Placeholder 7"/>
          <p:cNvSpPr>
            <a:spLocks noGrp="1"/>
          </p:cNvSpPr>
          <p:nvPr>
            <p:ph type="dt" sz="half" idx="10"/>
          </p:nvPr>
        </p:nvSpPr>
        <p:spPr/>
        <p:txBody>
          <a:bodyPr/>
          <a:lstStyle/>
          <a:p>
            <a:fld id="{3AE142E4-71D4-4F05-AD02-8C44C53DE134}" type="datetime1">
              <a:rPr lang="en-US" smtClean="0"/>
              <a:t>10-Nov-24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50</a:t>
            </a:fld>
            <a:endParaRPr lang="en-US"/>
          </a:p>
        </p:txBody>
      </p:sp>
      <p:sp>
        <p:nvSpPr>
          <p:cNvPr id="10" name="Footer Placeholder 9"/>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214313"/>
            <a:ext cx="7696200" cy="357187"/>
          </a:xfrm>
        </p:spPr>
        <p:txBody>
          <a:bodyPr rtlCol="0">
            <a:noAutofit/>
          </a:bodyPr>
          <a:lstStyle/>
          <a:p>
            <a:pPr eaLnBrk="1" fontAlgn="auto" hangingPunct="1">
              <a:spcAft>
                <a:spcPts val="0"/>
              </a:spcAft>
              <a:defRPr/>
            </a:pPr>
            <a:r>
              <a:rPr lang="en-US" sz="3200" b="1" dirty="0"/>
              <a:t> Deletion</a:t>
            </a:r>
          </a:p>
        </p:txBody>
      </p:sp>
      <p:sp>
        <p:nvSpPr>
          <p:cNvPr id="3174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4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5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8" name="Date Placeholder 7"/>
          <p:cNvSpPr>
            <a:spLocks noGrp="1"/>
          </p:cNvSpPr>
          <p:nvPr>
            <p:ph type="dt" sz="half" idx="10"/>
          </p:nvPr>
        </p:nvSpPr>
        <p:spPr/>
        <p:txBody>
          <a:bodyPr/>
          <a:lstStyle/>
          <a:p>
            <a:pPr>
              <a:defRPr/>
            </a:pPr>
            <a:fld id="{92195916-B48C-42C8-BEF9-C918266FBE84}" type="datetime1">
              <a:rPr lang="en-US" smtClean="0"/>
              <a:t>10-Nov-24</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51</a:t>
            </a:fld>
            <a:endParaRPr lang="en-US"/>
          </a:p>
        </p:txBody>
      </p:sp>
      <p:sp>
        <p:nvSpPr>
          <p:cNvPr id="11" name="Footer Placeholder 10"/>
          <p:cNvSpPr>
            <a:spLocks noGrp="1"/>
          </p:cNvSpPr>
          <p:nvPr>
            <p:ph type="ftr" sz="quarter" idx="11"/>
          </p:nvPr>
        </p:nvSpPr>
        <p:spPr>
          <a:xfrm>
            <a:off x="3200400" y="6330462"/>
            <a:ext cx="3657600" cy="457200"/>
          </a:xfrm>
        </p:spPr>
        <p:txBody>
          <a:bodyPr/>
          <a:lstStyle/>
          <a:p>
            <a:pPr>
              <a:defRPr/>
            </a:pPr>
            <a:r>
              <a:rPr lang="it-IT"/>
              <a:t>Manali Gupta               DAA                Unit II</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3">
            <a:extLst>
              <a:ext uri="{FF2B5EF4-FFF2-40B4-BE49-F238E27FC236}">
                <a16:creationId xmlns:a16="http://schemas.microsoft.com/office/drawing/2014/main" id="{21B29985-316C-4B71-A3C2-08858D0E34A9}"/>
              </a:ext>
            </a:extLst>
          </p:cNvPr>
          <p:cNvSpPr txBox="1">
            <a:spLocks noChangeArrowheads="1"/>
          </p:cNvSpPr>
          <p:nvPr/>
        </p:nvSpPr>
        <p:spPr>
          <a:xfrm>
            <a:off x="1097573" y="1444625"/>
            <a:ext cx="6400800" cy="3525627"/>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 typeface="Wingdings" panose="05000000000000000000" pitchFamily="2" charset="2"/>
              <a:buNone/>
            </a:pPr>
            <a:r>
              <a:rPr lang="en-US" altLang="en-US" sz="2400" b="1" u="sng" dirty="0"/>
              <a:t>RB-Delete</a:t>
            </a:r>
            <a:r>
              <a:rPr lang="en-US" altLang="en-US" sz="2400" b="1" u="sng" dirty="0">
                <a:latin typeface="RMTMI" charset="-95"/>
              </a:rPr>
              <a:t>(</a:t>
            </a:r>
            <a:r>
              <a:rPr lang="en-US" altLang="en-US" sz="2400" b="1" i="1" u="sng" dirty="0"/>
              <a:t>T</a:t>
            </a:r>
            <a:r>
              <a:rPr lang="en-US" altLang="en-US" sz="2400" b="1" u="sng" dirty="0">
                <a:latin typeface="RMTMI" charset="-95"/>
              </a:rPr>
              <a:t>, </a:t>
            </a:r>
            <a:r>
              <a:rPr lang="en-US" altLang="en-US" sz="2400" b="1" i="1" u="sng" dirty="0"/>
              <a:t>z</a:t>
            </a:r>
            <a:r>
              <a:rPr lang="en-US" altLang="en-US" sz="2400" b="1" u="sng" dirty="0">
                <a:latin typeface="RMTMI" charset="-95"/>
              </a:rPr>
              <a:t>)</a:t>
            </a:r>
          </a:p>
          <a:p>
            <a:pPr marL="609600" indent="-609600">
              <a:lnSpc>
                <a:spcPct val="80000"/>
              </a:lnSpc>
              <a:buFont typeface="Wingdings" panose="05000000000000000000" pitchFamily="2" charset="2"/>
              <a:buAutoNum type="arabicPeriod"/>
            </a:pPr>
            <a:r>
              <a:rPr lang="en-US" altLang="en-US" sz="2400" b="1" dirty="0"/>
              <a:t>if </a:t>
            </a:r>
            <a:r>
              <a:rPr lang="en-US" altLang="en-US" sz="2400" i="1" dirty="0"/>
              <a:t>left</a:t>
            </a:r>
            <a:r>
              <a:rPr lang="en-US" altLang="en-US" sz="2400" dirty="0"/>
              <a:t>[</a:t>
            </a:r>
            <a:r>
              <a:rPr lang="en-US" altLang="en-US" sz="2400" i="1" dirty="0"/>
              <a:t>z</a:t>
            </a:r>
            <a:r>
              <a:rPr lang="en-US" altLang="en-US" sz="2400" dirty="0"/>
              <a:t>] </a:t>
            </a:r>
            <a:r>
              <a:rPr lang="en-US" altLang="en-US" sz="2400" dirty="0">
                <a:latin typeface="MTSYN" charset="-127"/>
              </a:rPr>
              <a:t>= </a:t>
            </a:r>
            <a:r>
              <a:rPr lang="en-US" altLang="en-US" sz="2400" i="1" dirty="0"/>
              <a:t>nil</a:t>
            </a:r>
            <a:r>
              <a:rPr lang="en-US" altLang="en-US" sz="2400" dirty="0"/>
              <a:t>[</a:t>
            </a:r>
            <a:r>
              <a:rPr lang="en-US" altLang="en-US" sz="2400" i="1" dirty="0"/>
              <a:t>T</a:t>
            </a:r>
            <a:r>
              <a:rPr lang="en-US" altLang="en-US" sz="2400" dirty="0"/>
              <a:t>] or </a:t>
            </a:r>
            <a:r>
              <a:rPr lang="en-US" altLang="en-US" sz="2400" i="1" dirty="0"/>
              <a:t>right</a:t>
            </a:r>
            <a:r>
              <a:rPr lang="en-US" altLang="en-US" sz="2400" dirty="0"/>
              <a:t>[</a:t>
            </a:r>
            <a:r>
              <a:rPr lang="en-US" altLang="en-US" sz="2400" i="1" dirty="0"/>
              <a:t>z</a:t>
            </a:r>
            <a:r>
              <a:rPr lang="en-US" altLang="en-US" sz="2400" dirty="0"/>
              <a:t>] </a:t>
            </a:r>
            <a:r>
              <a:rPr lang="en-US" altLang="en-US" sz="2400" dirty="0">
                <a:latin typeface="MTSYN" charset="-127"/>
              </a:rPr>
              <a:t>= </a:t>
            </a:r>
            <a:r>
              <a:rPr lang="en-US" altLang="en-US" sz="2400" i="1" dirty="0"/>
              <a:t>nil</a:t>
            </a:r>
            <a:r>
              <a:rPr lang="en-US" altLang="en-US" sz="2400" dirty="0"/>
              <a:t>[</a:t>
            </a:r>
            <a:r>
              <a:rPr lang="en-US" altLang="en-US" sz="2400" i="1" dirty="0"/>
              <a:t>T</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then </a:t>
            </a:r>
            <a:r>
              <a:rPr lang="en-US" altLang="en-US" sz="2400" i="1" dirty="0"/>
              <a:t>y </a:t>
            </a:r>
            <a:r>
              <a:rPr lang="en-US" altLang="en-US" sz="2800" dirty="0">
                <a:sym typeface="Symbol" panose="05050102010706020507" pitchFamily="18" charset="2"/>
              </a:rPr>
              <a:t></a:t>
            </a:r>
            <a:r>
              <a:rPr lang="en-US" altLang="en-US" sz="2400" dirty="0">
                <a:latin typeface="MTSYN" charset="-127"/>
              </a:rPr>
              <a:t> </a:t>
            </a:r>
            <a:r>
              <a:rPr lang="en-US" altLang="en-US" sz="2400" i="1" dirty="0"/>
              <a:t>z</a:t>
            </a:r>
          </a:p>
          <a:p>
            <a:pPr marL="609600" indent="-609600">
              <a:lnSpc>
                <a:spcPct val="80000"/>
              </a:lnSpc>
              <a:buFont typeface="Wingdings" panose="05000000000000000000" pitchFamily="2" charset="2"/>
              <a:buAutoNum type="arabicPeriod"/>
            </a:pPr>
            <a:r>
              <a:rPr lang="en-US" altLang="en-US" sz="2400" b="1" dirty="0"/>
              <a:t>    else </a:t>
            </a:r>
            <a:r>
              <a:rPr lang="en-US" altLang="en-US" sz="2400" i="1" dirty="0"/>
              <a:t>y </a:t>
            </a:r>
            <a:r>
              <a:rPr lang="en-US" altLang="en-US" sz="2800" dirty="0">
                <a:sym typeface="Symbol" panose="05050102010706020507" pitchFamily="18" charset="2"/>
              </a:rPr>
              <a:t></a:t>
            </a:r>
            <a:r>
              <a:rPr lang="en-US" altLang="en-US" sz="2400" dirty="0">
                <a:latin typeface="MTSYN" charset="-127"/>
              </a:rPr>
              <a:t> </a:t>
            </a:r>
            <a:r>
              <a:rPr lang="en-US" altLang="en-US" sz="2400" dirty="0"/>
              <a:t>TREE-SUCCESSOR</a:t>
            </a:r>
            <a:r>
              <a:rPr lang="en-US" altLang="en-US" sz="2400" i="1" dirty="0">
                <a:latin typeface="RMTMI" charset="-95"/>
              </a:rPr>
              <a:t>(</a:t>
            </a:r>
            <a:r>
              <a:rPr lang="en-US" altLang="en-US" sz="2400" i="1" dirty="0"/>
              <a:t>z</a:t>
            </a:r>
            <a:r>
              <a:rPr lang="en-US" altLang="en-US" sz="2400" i="1" dirty="0">
                <a:latin typeface="RMTMI" charset="-95"/>
              </a:rPr>
              <a:t>)</a:t>
            </a:r>
          </a:p>
          <a:p>
            <a:pPr marL="609600" indent="-609600">
              <a:lnSpc>
                <a:spcPct val="80000"/>
              </a:lnSpc>
              <a:buFont typeface="Wingdings" panose="05000000000000000000" pitchFamily="2" charset="2"/>
              <a:buAutoNum type="arabicPeriod"/>
            </a:pPr>
            <a:r>
              <a:rPr lang="en-US" altLang="en-US" sz="2400" b="1" dirty="0"/>
              <a:t>if </a:t>
            </a:r>
            <a:r>
              <a:rPr lang="en-US" altLang="en-US" sz="2400" i="1" dirty="0"/>
              <a:t>left</a:t>
            </a:r>
            <a:r>
              <a:rPr lang="en-US" altLang="en-US" sz="2400" dirty="0"/>
              <a:t>[</a:t>
            </a:r>
            <a:r>
              <a:rPr lang="en-US" altLang="en-US" sz="2400" i="1" dirty="0"/>
              <a:t>y</a:t>
            </a:r>
            <a:r>
              <a:rPr lang="en-US" altLang="en-US" sz="2400" dirty="0"/>
              <a:t>] </a:t>
            </a:r>
            <a:r>
              <a:rPr lang="en-US" altLang="en-US" sz="2400" dirty="0">
                <a:latin typeface="MTSYN" charset="-127"/>
              </a:rPr>
              <a:t>= </a:t>
            </a:r>
            <a:r>
              <a:rPr lang="en-US" altLang="en-US" sz="2400" i="1" dirty="0"/>
              <a:t>nil</a:t>
            </a:r>
            <a:r>
              <a:rPr lang="en-US" altLang="en-US" sz="2400" dirty="0"/>
              <a:t>[</a:t>
            </a:r>
            <a:r>
              <a:rPr lang="en-US" altLang="en-US" sz="2400" i="1" dirty="0"/>
              <a:t>T </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then </a:t>
            </a:r>
            <a:r>
              <a:rPr lang="en-US" altLang="en-US" sz="2400" i="1" dirty="0"/>
              <a:t>x </a:t>
            </a:r>
            <a:r>
              <a:rPr lang="en-US" altLang="en-US" sz="2800" dirty="0">
                <a:sym typeface="Symbol" panose="05050102010706020507" pitchFamily="18" charset="2"/>
              </a:rPr>
              <a:t></a:t>
            </a:r>
            <a:r>
              <a:rPr lang="en-US" altLang="en-US" sz="2400" dirty="0">
                <a:latin typeface="MTSYN" charset="-127"/>
              </a:rPr>
              <a:t> </a:t>
            </a:r>
            <a:r>
              <a:rPr lang="en-US" altLang="en-US" sz="2400" i="1" dirty="0"/>
              <a:t>left</a:t>
            </a:r>
            <a:r>
              <a:rPr lang="en-US" altLang="en-US" sz="2400" dirty="0"/>
              <a:t>[</a:t>
            </a:r>
            <a:r>
              <a:rPr lang="en-US" altLang="en-US" sz="2400" i="1" dirty="0"/>
              <a:t>y</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else </a:t>
            </a:r>
            <a:r>
              <a:rPr lang="en-US" altLang="en-US" sz="2400" i="1" dirty="0"/>
              <a:t>x </a:t>
            </a:r>
            <a:r>
              <a:rPr lang="en-US" altLang="en-US" sz="2800" dirty="0">
                <a:sym typeface="Symbol" panose="05050102010706020507" pitchFamily="18" charset="2"/>
              </a:rPr>
              <a:t></a:t>
            </a:r>
            <a:r>
              <a:rPr lang="en-US" altLang="en-US" sz="2400" dirty="0">
                <a:latin typeface="MTSYN" charset="-127"/>
              </a:rPr>
              <a:t> </a:t>
            </a:r>
            <a:r>
              <a:rPr lang="en-US" altLang="en-US" sz="2400" i="1" dirty="0"/>
              <a:t>right</a:t>
            </a:r>
            <a:r>
              <a:rPr lang="en-US" altLang="en-US" sz="2400" dirty="0"/>
              <a:t>[</a:t>
            </a:r>
            <a:r>
              <a:rPr lang="en-US" altLang="en-US" sz="2400" i="1" dirty="0"/>
              <a:t>y</a:t>
            </a:r>
            <a:r>
              <a:rPr lang="en-US" altLang="en-US" sz="2400" dirty="0"/>
              <a:t>]</a:t>
            </a:r>
          </a:p>
          <a:p>
            <a:pPr marL="609600" indent="-609600">
              <a:lnSpc>
                <a:spcPct val="80000"/>
              </a:lnSpc>
              <a:buFont typeface="Wingdings" panose="05000000000000000000" pitchFamily="2" charset="2"/>
              <a:buAutoNum type="arabicPeriod"/>
            </a:pPr>
            <a:r>
              <a:rPr lang="en-US" altLang="en-US" sz="2400" i="1" dirty="0"/>
              <a:t>p</a:t>
            </a:r>
            <a:r>
              <a:rPr lang="en-US" altLang="en-US" sz="2400" dirty="0"/>
              <a:t>[</a:t>
            </a:r>
            <a:r>
              <a:rPr lang="en-US" altLang="en-US" sz="2400" i="1" dirty="0"/>
              <a:t>x</a:t>
            </a:r>
            <a:r>
              <a:rPr lang="en-US" altLang="en-US" sz="2400" dirty="0"/>
              <a:t>] </a:t>
            </a:r>
            <a:r>
              <a:rPr lang="en-US" altLang="en-US" sz="2800" dirty="0">
                <a:sym typeface="Symbol" panose="05050102010706020507" pitchFamily="18" charset="2"/>
              </a:rPr>
              <a:t></a:t>
            </a:r>
            <a:r>
              <a:rPr lang="en-US" altLang="en-US" sz="2400" dirty="0">
                <a:latin typeface="MTSYN" charset="-127"/>
              </a:rPr>
              <a:t> </a:t>
            </a:r>
            <a:r>
              <a:rPr lang="en-US" altLang="en-US" sz="2400" i="1" dirty="0"/>
              <a:t>p</a:t>
            </a:r>
            <a:r>
              <a:rPr lang="en-US" altLang="en-US" sz="2400" dirty="0"/>
              <a:t>[</a:t>
            </a:r>
            <a:r>
              <a:rPr lang="en-US" altLang="en-US" sz="2400" i="1" dirty="0"/>
              <a:t>y</a:t>
            </a:r>
            <a:r>
              <a:rPr lang="en-US" altLang="en-US" sz="2400" dirty="0"/>
              <a:t>]   // Do this, even if </a:t>
            </a:r>
            <a:r>
              <a:rPr lang="en-US" altLang="en-US" sz="2400" i="1" dirty="0"/>
              <a:t>x</a:t>
            </a:r>
            <a:r>
              <a:rPr lang="en-US" altLang="en-US" sz="2400" dirty="0"/>
              <a:t> is </a:t>
            </a:r>
            <a:r>
              <a:rPr lang="en-US" altLang="en-US" sz="2400" i="1" dirty="0"/>
              <a:t>nil</a:t>
            </a:r>
            <a:r>
              <a:rPr lang="en-US" altLang="en-US" sz="2400" dirty="0"/>
              <a:t>[</a:t>
            </a:r>
            <a:r>
              <a:rPr lang="en-US" altLang="en-US" sz="2400" i="1" dirty="0"/>
              <a:t>T</a:t>
            </a:r>
            <a:r>
              <a:rPr lang="en-US" altLang="en-US" sz="2400" dirty="0"/>
              <a:t>]</a:t>
            </a:r>
          </a:p>
          <a:p>
            <a:pPr marL="609600" indent="-609600">
              <a:lnSpc>
                <a:spcPct val="80000"/>
              </a:lnSpc>
            </a:pPr>
            <a:endParaRPr lang="en-US"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214313"/>
            <a:ext cx="7696200" cy="357187"/>
          </a:xfrm>
        </p:spPr>
        <p:txBody>
          <a:bodyPr rtlCol="0">
            <a:noAutofit/>
          </a:bodyPr>
          <a:lstStyle/>
          <a:p>
            <a:pPr eaLnBrk="1" fontAlgn="auto" hangingPunct="1">
              <a:spcAft>
                <a:spcPts val="0"/>
              </a:spcAft>
              <a:defRPr/>
            </a:pPr>
            <a:r>
              <a:rPr lang="en-US" sz="3200" b="1" dirty="0"/>
              <a:t> Deletion</a:t>
            </a:r>
          </a:p>
        </p:txBody>
      </p:sp>
      <p:sp>
        <p:nvSpPr>
          <p:cNvPr id="3174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4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5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8" name="Date Placeholder 7"/>
          <p:cNvSpPr>
            <a:spLocks noGrp="1"/>
          </p:cNvSpPr>
          <p:nvPr>
            <p:ph type="dt" sz="half" idx="10"/>
          </p:nvPr>
        </p:nvSpPr>
        <p:spPr/>
        <p:txBody>
          <a:bodyPr/>
          <a:lstStyle/>
          <a:p>
            <a:pPr>
              <a:defRPr/>
            </a:pPr>
            <a:fld id="{6B4D30E0-9B72-4519-ABCE-B409C71070AA}" type="datetime1">
              <a:rPr lang="en-US" smtClean="0"/>
              <a:t>10-Nov-24</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52</a:t>
            </a:fld>
            <a:endParaRPr lang="en-US"/>
          </a:p>
        </p:txBody>
      </p:sp>
      <p:sp>
        <p:nvSpPr>
          <p:cNvPr id="11" name="Footer Placeholder 10"/>
          <p:cNvSpPr>
            <a:spLocks noGrp="1"/>
          </p:cNvSpPr>
          <p:nvPr>
            <p:ph type="ftr" sz="quarter" idx="11"/>
          </p:nvPr>
        </p:nvSpPr>
        <p:spPr>
          <a:xfrm>
            <a:off x="3352800" y="6403975"/>
            <a:ext cx="3886200" cy="457200"/>
          </a:xfrm>
        </p:spPr>
        <p:txBody>
          <a:bodyPr/>
          <a:lstStyle/>
          <a:p>
            <a:pPr>
              <a:defRPr/>
            </a:pPr>
            <a:r>
              <a:rPr lang="it-IT"/>
              <a:t>Manali Gupta               DAA                Unit II</a:t>
            </a:r>
            <a:endParaRPr lang="en-US"/>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 name="Rectangle 4">
            <a:extLst>
              <a:ext uri="{FF2B5EF4-FFF2-40B4-BE49-F238E27FC236}">
                <a16:creationId xmlns:a16="http://schemas.microsoft.com/office/drawing/2014/main" id="{7BDD796A-6630-4461-BDBA-8794C1AC161F}"/>
              </a:ext>
            </a:extLst>
          </p:cNvPr>
          <p:cNvSpPr>
            <a:spLocks noChangeArrowheads="1"/>
          </p:cNvSpPr>
          <p:nvPr/>
        </p:nvSpPr>
        <p:spPr bwMode="auto">
          <a:xfrm>
            <a:off x="152400" y="1066800"/>
            <a:ext cx="5867400" cy="50292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457200" indent="-457200">
              <a:defRPr sz="2400" u="sng">
                <a:solidFill>
                  <a:schemeClr val="tx1"/>
                </a:solidFill>
                <a:latin typeface="Times New Roman" panose="02020603050405020304" pitchFamily="18" charset="0"/>
              </a:defRPr>
            </a:lvl1pPr>
            <a:lvl2pPr marL="914400" indent="-4572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b="1">
                <a:solidFill>
                  <a:srgbClr val="010000"/>
                </a:solidFill>
              </a:rPr>
              <a:t>RB-Delete </a:t>
            </a:r>
            <a:r>
              <a:rPr lang="en-US" altLang="en-US" b="1">
                <a:solidFill>
                  <a:srgbClr val="010000"/>
                </a:solidFill>
                <a:latin typeface="RMTMI" charset="-95"/>
              </a:rPr>
              <a:t>(</a:t>
            </a:r>
            <a:r>
              <a:rPr lang="en-US" altLang="en-US" b="1" i="1">
                <a:solidFill>
                  <a:srgbClr val="010000"/>
                </a:solidFill>
              </a:rPr>
              <a:t>T</a:t>
            </a:r>
            <a:r>
              <a:rPr lang="en-US" altLang="en-US" b="1" i="1">
                <a:solidFill>
                  <a:srgbClr val="010000"/>
                </a:solidFill>
                <a:latin typeface="RMTMI" charset="-95"/>
              </a:rPr>
              <a:t>, </a:t>
            </a:r>
            <a:r>
              <a:rPr lang="en-US" altLang="en-US" b="1" i="1">
                <a:solidFill>
                  <a:srgbClr val="010000"/>
                </a:solidFill>
              </a:rPr>
              <a:t>z</a:t>
            </a:r>
            <a:r>
              <a:rPr lang="en-US" altLang="en-US" b="1">
                <a:solidFill>
                  <a:srgbClr val="010000"/>
                </a:solidFill>
                <a:latin typeface="RMTMI" charset="-95"/>
              </a:rPr>
              <a:t>) (Contd.)</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if </a:t>
            </a:r>
            <a:r>
              <a:rPr lang="en-US" altLang="en-US" i="1" u="none">
                <a:solidFill>
                  <a:srgbClr val="010000"/>
                </a:solidFill>
              </a:rPr>
              <a:t>p</a:t>
            </a:r>
            <a:r>
              <a:rPr lang="en-US" altLang="en-US" u="none">
                <a:solidFill>
                  <a:srgbClr val="010000"/>
                </a:solidFill>
              </a:rPr>
              <a:t>[</a:t>
            </a:r>
            <a:r>
              <a:rPr lang="en-US" altLang="en-US" i="1" u="none">
                <a:solidFill>
                  <a:srgbClr val="010000"/>
                </a:solidFill>
              </a:rPr>
              <a:t>y</a:t>
            </a:r>
            <a:r>
              <a:rPr lang="en-US" altLang="en-US" u="none">
                <a:solidFill>
                  <a:srgbClr val="010000"/>
                </a:solidFill>
              </a:rPr>
              <a:t>] </a:t>
            </a:r>
            <a:r>
              <a:rPr lang="en-US" altLang="en-US" u="none">
                <a:solidFill>
                  <a:srgbClr val="010000"/>
                </a:solidFill>
                <a:latin typeface="MTSYN" charset="-127"/>
              </a:rPr>
              <a:t>= </a:t>
            </a:r>
            <a:r>
              <a:rPr lang="en-US" altLang="en-US" i="1" u="none">
                <a:solidFill>
                  <a:srgbClr val="010000"/>
                </a:solidFill>
              </a:rPr>
              <a:t>nil</a:t>
            </a:r>
            <a:r>
              <a:rPr lang="en-US" altLang="en-US" u="none">
                <a:solidFill>
                  <a:srgbClr val="010000"/>
                </a:solidFill>
              </a:rPr>
              <a:t>[</a:t>
            </a:r>
            <a:r>
              <a:rPr lang="en-US" altLang="en-US" i="1" u="none">
                <a:solidFill>
                  <a:srgbClr val="010000"/>
                </a:solidFill>
              </a:rPr>
              <a:t>T </a:t>
            </a:r>
            <a:r>
              <a:rPr lang="en-US" altLang="en-US" u="none">
                <a:solidFill>
                  <a:srgbClr val="010000"/>
                </a:solidFill>
              </a:rPr>
              <a:t>]</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then </a:t>
            </a:r>
            <a:r>
              <a:rPr lang="en-US" altLang="en-US" i="1" u="none">
                <a:solidFill>
                  <a:srgbClr val="010000"/>
                </a:solidFill>
              </a:rPr>
              <a:t>root</a:t>
            </a:r>
            <a:r>
              <a:rPr lang="en-US" altLang="en-US" u="none">
                <a:solidFill>
                  <a:srgbClr val="010000"/>
                </a:solidFill>
              </a:rPr>
              <a:t>[</a:t>
            </a:r>
            <a:r>
              <a:rPr lang="en-US" altLang="en-US" i="1" u="none">
                <a:solidFill>
                  <a:srgbClr val="010000"/>
                </a:solidFill>
              </a:rPr>
              <a:t>T </a:t>
            </a:r>
            <a:r>
              <a:rPr lang="en-US" altLang="en-US" u="none">
                <a:solidFill>
                  <a:srgbClr val="010000"/>
                </a:solidFill>
              </a:rPr>
              <a:t>] </a:t>
            </a:r>
            <a:r>
              <a:rPr lang="en-US" altLang="en-US" u="none">
                <a:sym typeface="Symbol" panose="05050102010706020507" pitchFamily="18" charset="2"/>
              </a:rPr>
              <a:t></a:t>
            </a:r>
            <a:r>
              <a:rPr lang="en-US" altLang="en-US" u="none">
                <a:solidFill>
                  <a:srgbClr val="010000"/>
                </a:solidFill>
                <a:latin typeface="MTSYN" charset="-127"/>
              </a:rPr>
              <a:t> </a:t>
            </a:r>
            <a:r>
              <a:rPr lang="en-US" altLang="en-US" i="1" u="none">
                <a:solidFill>
                  <a:srgbClr val="010000"/>
                </a:solidFill>
              </a:rPr>
              <a:t>x</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else if </a:t>
            </a:r>
            <a:r>
              <a:rPr lang="en-US" altLang="en-US" i="1" u="none">
                <a:solidFill>
                  <a:srgbClr val="010000"/>
                </a:solidFill>
              </a:rPr>
              <a:t>y </a:t>
            </a:r>
            <a:r>
              <a:rPr lang="en-US" altLang="en-US" u="none">
                <a:solidFill>
                  <a:srgbClr val="010000"/>
                </a:solidFill>
                <a:latin typeface="MTSYN" charset="-127"/>
              </a:rPr>
              <a:t>= </a:t>
            </a:r>
            <a:r>
              <a:rPr lang="en-US" altLang="en-US" i="1" u="none">
                <a:solidFill>
                  <a:srgbClr val="010000"/>
                </a:solidFill>
              </a:rPr>
              <a:t>left</a:t>
            </a:r>
            <a:r>
              <a:rPr lang="en-US" altLang="en-US" u="none">
                <a:solidFill>
                  <a:srgbClr val="010000"/>
                </a:solidFill>
              </a:rPr>
              <a:t>[</a:t>
            </a:r>
            <a:r>
              <a:rPr lang="en-US" altLang="en-US" i="1" u="none">
                <a:solidFill>
                  <a:srgbClr val="010000"/>
                </a:solidFill>
              </a:rPr>
              <a:t>p</a:t>
            </a:r>
            <a:r>
              <a:rPr lang="en-US" altLang="en-US" u="none">
                <a:solidFill>
                  <a:srgbClr val="010000"/>
                </a:solidFill>
              </a:rPr>
              <a:t>[</a:t>
            </a:r>
            <a:r>
              <a:rPr lang="en-US" altLang="en-US" i="1" u="none">
                <a:solidFill>
                  <a:srgbClr val="010000"/>
                </a:solidFill>
              </a:rPr>
              <a:t>y</a:t>
            </a:r>
            <a:r>
              <a:rPr lang="en-US" altLang="en-US" u="none">
                <a:solidFill>
                  <a:srgbClr val="010000"/>
                </a:solidFill>
              </a:rPr>
              <a:t>]]</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then </a:t>
            </a:r>
            <a:r>
              <a:rPr lang="en-US" altLang="en-US" i="1" u="none">
                <a:solidFill>
                  <a:srgbClr val="010000"/>
                </a:solidFill>
              </a:rPr>
              <a:t>left</a:t>
            </a:r>
            <a:r>
              <a:rPr lang="en-US" altLang="en-US" u="none">
                <a:solidFill>
                  <a:srgbClr val="010000"/>
                </a:solidFill>
              </a:rPr>
              <a:t>[</a:t>
            </a:r>
            <a:r>
              <a:rPr lang="en-US" altLang="en-US" i="1" u="none">
                <a:solidFill>
                  <a:srgbClr val="010000"/>
                </a:solidFill>
              </a:rPr>
              <a:t>p</a:t>
            </a:r>
            <a:r>
              <a:rPr lang="en-US" altLang="en-US" u="none">
                <a:solidFill>
                  <a:srgbClr val="010000"/>
                </a:solidFill>
              </a:rPr>
              <a:t>[</a:t>
            </a:r>
            <a:r>
              <a:rPr lang="en-US" altLang="en-US" i="1" u="none">
                <a:solidFill>
                  <a:srgbClr val="010000"/>
                </a:solidFill>
              </a:rPr>
              <a:t>y</a:t>
            </a:r>
            <a:r>
              <a:rPr lang="en-US" altLang="en-US" u="none">
                <a:solidFill>
                  <a:srgbClr val="010000"/>
                </a:solidFill>
              </a:rPr>
              <a:t>]] </a:t>
            </a:r>
            <a:r>
              <a:rPr lang="en-US" altLang="en-US" u="none">
                <a:sym typeface="Symbol" panose="05050102010706020507" pitchFamily="18" charset="2"/>
              </a:rPr>
              <a:t></a:t>
            </a:r>
            <a:r>
              <a:rPr lang="en-US" altLang="en-US" u="none">
                <a:solidFill>
                  <a:srgbClr val="010000"/>
                </a:solidFill>
                <a:latin typeface="MTSYN" charset="-127"/>
              </a:rPr>
              <a:t> </a:t>
            </a:r>
            <a:r>
              <a:rPr lang="en-US" altLang="en-US" i="1" u="none">
                <a:solidFill>
                  <a:srgbClr val="010000"/>
                </a:solidFill>
              </a:rPr>
              <a:t>x</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else </a:t>
            </a:r>
            <a:r>
              <a:rPr lang="en-US" altLang="en-US" i="1" u="none">
                <a:solidFill>
                  <a:srgbClr val="010000"/>
                </a:solidFill>
              </a:rPr>
              <a:t>right</a:t>
            </a:r>
            <a:r>
              <a:rPr lang="en-US" altLang="en-US" u="none">
                <a:solidFill>
                  <a:srgbClr val="010000"/>
                </a:solidFill>
              </a:rPr>
              <a:t>[</a:t>
            </a:r>
            <a:r>
              <a:rPr lang="en-US" altLang="en-US" i="1" u="none">
                <a:solidFill>
                  <a:srgbClr val="010000"/>
                </a:solidFill>
              </a:rPr>
              <a:t>p</a:t>
            </a:r>
            <a:r>
              <a:rPr lang="en-US" altLang="en-US" u="none">
                <a:solidFill>
                  <a:srgbClr val="010000"/>
                </a:solidFill>
              </a:rPr>
              <a:t>[</a:t>
            </a:r>
            <a:r>
              <a:rPr lang="en-US" altLang="en-US" i="1" u="none">
                <a:solidFill>
                  <a:srgbClr val="010000"/>
                </a:solidFill>
              </a:rPr>
              <a:t>y</a:t>
            </a:r>
            <a:r>
              <a:rPr lang="en-US" altLang="en-US" u="none">
                <a:solidFill>
                  <a:srgbClr val="010000"/>
                </a:solidFill>
              </a:rPr>
              <a:t>]] </a:t>
            </a:r>
            <a:r>
              <a:rPr lang="en-US" altLang="en-US" u="none">
                <a:sym typeface="Symbol" panose="05050102010706020507" pitchFamily="18" charset="2"/>
              </a:rPr>
              <a:t></a:t>
            </a:r>
            <a:r>
              <a:rPr lang="en-US" altLang="en-US" u="none">
                <a:solidFill>
                  <a:srgbClr val="010000"/>
                </a:solidFill>
                <a:latin typeface="MTSYN" charset="-127"/>
              </a:rPr>
              <a:t> </a:t>
            </a:r>
            <a:r>
              <a:rPr lang="en-US" altLang="en-US" i="1" u="none">
                <a:solidFill>
                  <a:srgbClr val="010000"/>
                </a:solidFill>
              </a:rPr>
              <a:t>x</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if </a:t>
            </a:r>
            <a:r>
              <a:rPr lang="en-US" altLang="en-US" i="1" u="none">
                <a:solidFill>
                  <a:srgbClr val="010000"/>
                </a:solidFill>
              </a:rPr>
              <a:t>y </a:t>
            </a:r>
            <a:r>
              <a:rPr lang="en-US" altLang="en-US" u="none">
                <a:solidFill>
                  <a:srgbClr val="010000"/>
                </a:solidFill>
                <a:latin typeface="MTSYN" charset="-127"/>
              </a:rPr>
              <a:t>= </a:t>
            </a:r>
            <a:r>
              <a:rPr lang="en-US" altLang="en-US" i="1" u="none">
                <a:solidFill>
                  <a:srgbClr val="010000"/>
                </a:solidFill>
              </a:rPr>
              <a:t>z</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then </a:t>
            </a:r>
            <a:r>
              <a:rPr lang="en-US" altLang="en-US" i="1" u="none">
                <a:solidFill>
                  <a:srgbClr val="010000"/>
                </a:solidFill>
              </a:rPr>
              <a:t>key</a:t>
            </a:r>
            <a:r>
              <a:rPr lang="en-US" altLang="en-US" u="none">
                <a:solidFill>
                  <a:srgbClr val="010000"/>
                </a:solidFill>
              </a:rPr>
              <a:t>[</a:t>
            </a:r>
            <a:r>
              <a:rPr lang="en-US" altLang="en-US" i="1" u="none">
                <a:solidFill>
                  <a:srgbClr val="010000"/>
                </a:solidFill>
              </a:rPr>
              <a:t>z</a:t>
            </a:r>
            <a:r>
              <a:rPr lang="en-US" altLang="en-US" u="none">
                <a:solidFill>
                  <a:srgbClr val="010000"/>
                </a:solidFill>
              </a:rPr>
              <a:t>] </a:t>
            </a:r>
            <a:r>
              <a:rPr lang="en-US" altLang="en-US" u="none">
                <a:sym typeface="Symbol" panose="05050102010706020507" pitchFamily="18" charset="2"/>
              </a:rPr>
              <a:t></a:t>
            </a:r>
            <a:r>
              <a:rPr lang="en-US" altLang="en-US" u="none">
                <a:solidFill>
                  <a:srgbClr val="010000"/>
                </a:solidFill>
                <a:latin typeface="MTSYN" charset="-127"/>
              </a:rPr>
              <a:t> </a:t>
            </a:r>
            <a:r>
              <a:rPr lang="en-US" altLang="en-US" i="1" u="none">
                <a:solidFill>
                  <a:srgbClr val="010000"/>
                </a:solidFill>
              </a:rPr>
              <a:t>key</a:t>
            </a:r>
            <a:r>
              <a:rPr lang="en-US" altLang="en-US" u="none">
                <a:solidFill>
                  <a:srgbClr val="010000"/>
                </a:solidFill>
              </a:rPr>
              <a:t>[</a:t>
            </a:r>
            <a:r>
              <a:rPr lang="en-US" altLang="en-US" i="1" u="none">
                <a:solidFill>
                  <a:srgbClr val="010000"/>
                </a:solidFill>
              </a:rPr>
              <a:t>y</a:t>
            </a:r>
            <a:r>
              <a:rPr lang="en-US" altLang="en-US" u="none">
                <a:solidFill>
                  <a:srgbClr val="010000"/>
                </a:solidFill>
              </a:rPr>
              <a:t>]</a:t>
            </a:r>
          </a:p>
          <a:p>
            <a:pPr>
              <a:lnSpc>
                <a:spcPct val="90000"/>
              </a:lnSpc>
              <a:spcBef>
                <a:spcPct val="20000"/>
              </a:spcBef>
              <a:buFont typeface="Wingdings" panose="05000000000000000000" pitchFamily="2" charset="2"/>
              <a:buAutoNum type="arabicPeriod" startAt="8"/>
            </a:pPr>
            <a:r>
              <a:rPr lang="en-US" altLang="en-US" u="none">
                <a:solidFill>
                  <a:srgbClr val="010000"/>
                </a:solidFill>
              </a:rPr>
              <a:t>   copy </a:t>
            </a:r>
            <a:r>
              <a:rPr lang="en-US" altLang="en-US" i="1" u="none">
                <a:solidFill>
                  <a:srgbClr val="010000"/>
                </a:solidFill>
              </a:rPr>
              <a:t>y</a:t>
            </a:r>
            <a:r>
              <a:rPr lang="en-US" altLang="en-US" u="none">
                <a:solidFill>
                  <a:srgbClr val="010000"/>
                </a:solidFill>
              </a:rPr>
              <a:t>’s satellite data into </a:t>
            </a:r>
            <a:r>
              <a:rPr lang="en-US" altLang="en-US" i="1" u="none">
                <a:solidFill>
                  <a:srgbClr val="010000"/>
                </a:solidFill>
              </a:rPr>
              <a:t>z</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if </a:t>
            </a:r>
            <a:r>
              <a:rPr lang="en-US" altLang="en-US" i="1" u="none">
                <a:solidFill>
                  <a:srgbClr val="010000"/>
                </a:solidFill>
              </a:rPr>
              <a:t>color</a:t>
            </a:r>
            <a:r>
              <a:rPr lang="en-US" altLang="en-US" u="none">
                <a:solidFill>
                  <a:srgbClr val="010000"/>
                </a:solidFill>
              </a:rPr>
              <a:t>[</a:t>
            </a:r>
            <a:r>
              <a:rPr lang="en-US" altLang="en-US" i="1" u="none">
                <a:solidFill>
                  <a:srgbClr val="010000"/>
                </a:solidFill>
              </a:rPr>
              <a:t>y</a:t>
            </a:r>
            <a:r>
              <a:rPr lang="en-US" altLang="en-US" u="none">
                <a:solidFill>
                  <a:srgbClr val="010000"/>
                </a:solidFill>
              </a:rPr>
              <a:t>] </a:t>
            </a:r>
            <a:r>
              <a:rPr lang="en-US" altLang="en-US" u="none">
                <a:solidFill>
                  <a:srgbClr val="010000"/>
                </a:solidFill>
                <a:latin typeface="MTSYN" charset="-127"/>
              </a:rPr>
              <a:t>= </a:t>
            </a:r>
            <a:r>
              <a:rPr lang="en-US" altLang="en-US" u="none">
                <a:solidFill>
                  <a:srgbClr val="010000"/>
                </a:solidFill>
              </a:rPr>
              <a:t>BLACK</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then </a:t>
            </a:r>
            <a:r>
              <a:rPr lang="en-US" altLang="en-US" u="none">
                <a:solidFill>
                  <a:srgbClr val="010000"/>
                </a:solidFill>
              </a:rPr>
              <a:t>RB-Delete-Fixup</a:t>
            </a:r>
            <a:r>
              <a:rPr lang="en-US" altLang="en-US" u="none">
                <a:solidFill>
                  <a:srgbClr val="010000"/>
                </a:solidFill>
                <a:latin typeface="RMTMI" charset="-95"/>
              </a:rPr>
              <a:t>(</a:t>
            </a:r>
            <a:r>
              <a:rPr lang="en-US" altLang="en-US" i="1" u="none">
                <a:solidFill>
                  <a:srgbClr val="010000"/>
                </a:solidFill>
              </a:rPr>
              <a:t>T</a:t>
            </a:r>
            <a:r>
              <a:rPr lang="en-US" altLang="en-US" i="1" u="none">
                <a:solidFill>
                  <a:srgbClr val="010000"/>
                </a:solidFill>
                <a:latin typeface="RMTMI" charset="-95"/>
              </a:rPr>
              <a:t>, </a:t>
            </a:r>
            <a:r>
              <a:rPr lang="en-US" altLang="en-US" i="1" u="none">
                <a:solidFill>
                  <a:srgbClr val="010000"/>
                </a:solidFill>
              </a:rPr>
              <a:t>x</a:t>
            </a:r>
            <a:r>
              <a:rPr lang="en-US" altLang="en-US" u="none">
                <a:solidFill>
                  <a:srgbClr val="010000"/>
                </a:solidFill>
                <a:latin typeface="RMTMI" charset="-95"/>
              </a:rPr>
              <a:t>)</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return </a:t>
            </a:r>
            <a:r>
              <a:rPr lang="en-US" altLang="en-US" i="1" u="none">
                <a:solidFill>
                  <a:srgbClr val="010000"/>
                </a:solidFill>
              </a:rPr>
              <a:t>y</a:t>
            </a:r>
            <a:endParaRPr lang="en-US" altLang="en-US" u="none">
              <a:solidFill>
                <a:srgbClr val="010000"/>
              </a:solidFill>
            </a:endParaRPr>
          </a:p>
          <a:p>
            <a:pPr>
              <a:lnSpc>
                <a:spcPct val="90000"/>
              </a:lnSpc>
              <a:spcBef>
                <a:spcPct val="20000"/>
              </a:spcBef>
              <a:buFont typeface="Wingdings" panose="05000000000000000000" pitchFamily="2" charset="2"/>
              <a:buChar char="w"/>
            </a:pPr>
            <a:endParaRPr lang="en-US" altLang="en-US" u="none">
              <a:solidFill>
                <a:srgbClr val="010000"/>
              </a:solidFill>
            </a:endParaRPr>
          </a:p>
          <a:p>
            <a:pPr>
              <a:spcBef>
                <a:spcPct val="20000"/>
              </a:spcBef>
              <a:buFont typeface="Wingdings" panose="05000000000000000000" pitchFamily="2" charset="2"/>
              <a:buChar char="w"/>
            </a:pPr>
            <a:endParaRPr lang="en-US" altLang="en-US" sz="2000" u="none">
              <a:solidFill>
                <a:srgbClr val="010000"/>
              </a:solidFill>
            </a:endParaRPr>
          </a:p>
        </p:txBody>
      </p:sp>
      <p:sp>
        <p:nvSpPr>
          <p:cNvPr id="16" name="Text Box 6">
            <a:extLst>
              <a:ext uri="{FF2B5EF4-FFF2-40B4-BE49-F238E27FC236}">
                <a16:creationId xmlns:a16="http://schemas.microsoft.com/office/drawing/2014/main" id="{15936A2B-3068-4B63-ACCE-5B9894A1CAED}"/>
              </a:ext>
            </a:extLst>
          </p:cNvPr>
          <p:cNvSpPr txBox="1">
            <a:spLocks noChangeArrowheads="1"/>
          </p:cNvSpPr>
          <p:nvPr/>
        </p:nvSpPr>
        <p:spPr bwMode="auto">
          <a:xfrm>
            <a:off x="6324600" y="3886200"/>
            <a:ext cx="2667000" cy="1815882"/>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u="none" dirty="0">
                <a:solidFill>
                  <a:schemeClr val="tx1"/>
                </a:solidFill>
                <a:latin typeface="+mj-lt"/>
              </a:rPr>
              <a:t>The node passed to the fixup routine is the lone child of the spliced up node, or the sentinel</a:t>
            </a:r>
            <a:r>
              <a:rPr lang="en-US" altLang="en-US" sz="2400" u="none" dirty="0">
                <a:solidFill>
                  <a:schemeClr val="tx1"/>
                </a:solidFill>
              </a:rPr>
              <a:t>.</a:t>
            </a:r>
          </a:p>
        </p:txBody>
      </p:sp>
      <p:sp>
        <p:nvSpPr>
          <p:cNvPr id="17" name="Line 8">
            <a:extLst>
              <a:ext uri="{FF2B5EF4-FFF2-40B4-BE49-F238E27FC236}">
                <a16:creationId xmlns:a16="http://schemas.microsoft.com/office/drawing/2014/main" id="{26B4062C-002C-4EE6-A542-EC7FF9C1F57C}"/>
              </a:ext>
            </a:extLst>
          </p:cNvPr>
          <p:cNvSpPr>
            <a:spLocks noChangeShapeType="1"/>
          </p:cNvSpPr>
          <p:nvPr/>
        </p:nvSpPr>
        <p:spPr bwMode="auto">
          <a:xfrm flipH="1">
            <a:off x="4378569" y="4794141"/>
            <a:ext cx="1981200" cy="533400"/>
          </a:xfrm>
          <a:prstGeom prst="line">
            <a:avLst/>
          </a:prstGeom>
          <a:noFill/>
          <a:ln w="127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8353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4"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5"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7" name="Date Placeholder 6"/>
          <p:cNvSpPr>
            <a:spLocks noGrp="1"/>
          </p:cNvSpPr>
          <p:nvPr>
            <p:ph type="dt" sz="half" idx="10"/>
          </p:nvPr>
        </p:nvSpPr>
        <p:spPr/>
        <p:txBody>
          <a:bodyPr/>
          <a:lstStyle/>
          <a:p>
            <a:pPr>
              <a:defRPr/>
            </a:pPr>
            <a:fld id="{A3038C81-7A57-4CBA-91A4-8EA35490D6C2}" type="datetime1">
              <a:rPr lang="en-US" smtClean="0"/>
              <a:t>10-Nov-24</a:t>
            </a:fld>
            <a:endParaRPr lang="en-US"/>
          </a:p>
        </p:txBody>
      </p:sp>
      <p:sp>
        <p:nvSpPr>
          <p:cNvPr id="8" name="Slide Number Placeholder 7"/>
          <p:cNvSpPr>
            <a:spLocks noGrp="1"/>
          </p:cNvSpPr>
          <p:nvPr>
            <p:ph type="sldNum" sz="quarter" idx="12"/>
          </p:nvPr>
        </p:nvSpPr>
        <p:spPr/>
        <p:txBody>
          <a:bodyPr/>
          <a:lstStyle/>
          <a:p>
            <a:pPr>
              <a:defRPr/>
            </a:pPr>
            <a:fld id="{B6EA5422-36DB-4ECF-9459-22C295763AA1}" type="slidenum">
              <a:rPr lang="he-IL" smtClean="0"/>
              <a:pPr>
                <a:defRPr/>
              </a:pPr>
              <a:t>53</a:t>
            </a:fld>
            <a:endParaRPr lang="en-US"/>
          </a:p>
        </p:txBody>
      </p:sp>
      <p:sp>
        <p:nvSpPr>
          <p:cNvPr id="10" name="Footer Placeholder 9"/>
          <p:cNvSpPr>
            <a:spLocks noGrp="1"/>
          </p:cNvSpPr>
          <p:nvPr>
            <p:ph type="ftr" sz="quarter" idx="11"/>
          </p:nvPr>
        </p:nvSpPr>
        <p:spPr>
          <a:xfrm>
            <a:off x="3352800" y="6403975"/>
            <a:ext cx="3771900" cy="457200"/>
          </a:xfrm>
        </p:spPr>
        <p:txBody>
          <a:bodyPr/>
          <a:lstStyle/>
          <a:p>
            <a:pPr>
              <a:defRPr/>
            </a:pPr>
            <a:r>
              <a:rPr lang="it-IT"/>
              <a:t>Manali Gupta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3">
            <a:extLst>
              <a:ext uri="{FF2B5EF4-FFF2-40B4-BE49-F238E27FC236}">
                <a16:creationId xmlns:a16="http://schemas.microsoft.com/office/drawing/2014/main" id="{C0599213-64D6-48C8-864F-DC7113CE1728}"/>
              </a:ext>
            </a:extLst>
          </p:cNvPr>
          <p:cNvSpPr txBox="1">
            <a:spLocks noChangeArrowheads="1"/>
          </p:cNvSpPr>
          <p:nvPr/>
        </p:nvSpPr>
        <p:spPr>
          <a:xfrm>
            <a:off x="342900" y="1181100"/>
            <a:ext cx="8458200" cy="44958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Wingdings" panose="05000000000000000000" pitchFamily="2" charset="2"/>
              <a:buNone/>
            </a:pPr>
            <a:r>
              <a:rPr lang="en-US" altLang="en-US" sz="2400" b="1" u="sng" dirty="0"/>
              <a:t>RB-Delete-Fixup</a:t>
            </a:r>
            <a:r>
              <a:rPr lang="en-US" altLang="en-US" sz="2400" b="1" u="sng" dirty="0">
                <a:latin typeface="RMTMI" charset="-95"/>
              </a:rPr>
              <a:t>(</a:t>
            </a:r>
            <a:r>
              <a:rPr lang="en-US" altLang="en-US" sz="2400" b="1" i="1" u="sng" dirty="0"/>
              <a:t>T</a:t>
            </a:r>
            <a:r>
              <a:rPr lang="en-US" altLang="en-US" sz="2400" b="1" u="sng" dirty="0">
                <a:latin typeface="RMTMI" charset="-95"/>
              </a:rPr>
              <a:t>, </a:t>
            </a:r>
            <a:r>
              <a:rPr lang="en-US" altLang="en-US" sz="2400" b="1" i="1" u="sng" dirty="0"/>
              <a:t>x</a:t>
            </a:r>
            <a:r>
              <a:rPr lang="en-US" altLang="en-US" sz="2400" b="1" u="sng" dirty="0">
                <a:latin typeface="RMTMI" charset="-95"/>
              </a:rPr>
              <a:t>)</a:t>
            </a:r>
          </a:p>
          <a:p>
            <a:pPr marL="609600" indent="-609600">
              <a:buFont typeface="Wingdings" panose="05000000000000000000" pitchFamily="2" charset="2"/>
              <a:buAutoNum type="arabicPeriod"/>
            </a:pPr>
            <a:r>
              <a:rPr lang="en-US" altLang="en-US" sz="2400" b="1" dirty="0"/>
              <a:t>while </a:t>
            </a:r>
            <a:r>
              <a:rPr lang="en-US" altLang="en-US" sz="2400" i="1" dirty="0"/>
              <a:t>x </a:t>
            </a:r>
            <a:r>
              <a:rPr lang="en-US" altLang="en-US" sz="2400" dirty="0">
                <a:latin typeface="MTSYN" charset="-127"/>
                <a:sym typeface="Symbol" panose="05050102010706020507" pitchFamily="18" charset="2"/>
              </a:rPr>
              <a:t></a:t>
            </a:r>
            <a:r>
              <a:rPr lang="en-US" altLang="en-US" sz="2400" dirty="0">
                <a:latin typeface="MTSYN" charset="-127"/>
              </a:rPr>
              <a:t> </a:t>
            </a:r>
            <a:r>
              <a:rPr lang="en-US" altLang="en-US" sz="2400" i="1" dirty="0"/>
              <a:t>root</a:t>
            </a:r>
            <a:r>
              <a:rPr lang="en-US" altLang="en-US" sz="2400" dirty="0"/>
              <a:t>[</a:t>
            </a:r>
            <a:r>
              <a:rPr lang="en-US" altLang="en-US" sz="2400" i="1" dirty="0"/>
              <a:t>T </a:t>
            </a:r>
            <a:r>
              <a:rPr lang="en-US" altLang="en-US" sz="2400" dirty="0"/>
              <a:t>] and </a:t>
            </a:r>
            <a:r>
              <a:rPr lang="en-US" altLang="en-US" sz="2400" i="1" dirty="0"/>
              <a:t>color</a:t>
            </a:r>
            <a:r>
              <a:rPr lang="en-US" altLang="en-US" sz="2400" dirty="0"/>
              <a:t>[</a:t>
            </a:r>
            <a:r>
              <a:rPr lang="en-US" altLang="en-US" sz="2400" i="1" dirty="0"/>
              <a:t>x</a:t>
            </a:r>
            <a:r>
              <a:rPr lang="en-US" altLang="en-US" sz="2400" dirty="0"/>
              <a:t>] </a:t>
            </a:r>
            <a:r>
              <a:rPr lang="en-US" altLang="en-US" sz="2400" dirty="0">
                <a:latin typeface="MTSYN" charset="-127"/>
              </a:rPr>
              <a:t>= </a:t>
            </a:r>
            <a:r>
              <a:rPr lang="en-US" altLang="en-US" sz="2400" dirty="0"/>
              <a:t>BLACK</a:t>
            </a:r>
          </a:p>
          <a:p>
            <a:pPr marL="609600" indent="-609600">
              <a:buFont typeface="Wingdings" panose="05000000000000000000" pitchFamily="2" charset="2"/>
              <a:buAutoNum type="arabicPeriod"/>
            </a:pPr>
            <a:r>
              <a:rPr lang="en-US" altLang="en-US" sz="2400" b="1" dirty="0"/>
              <a:t>    do if </a:t>
            </a:r>
            <a:r>
              <a:rPr lang="en-US" altLang="en-US" sz="2400" i="1" dirty="0"/>
              <a:t>x </a:t>
            </a:r>
            <a:r>
              <a:rPr lang="en-US" altLang="en-US" sz="2400" dirty="0">
                <a:latin typeface="MTSYN" charset="-127"/>
              </a:rPr>
              <a:t>= </a:t>
            </a:r>
            <a:r>
              <a:rPr lang="en-US" altLang="en-US" sz="2400" i="1" dirty="0"/>
              <a:t>left</a:t>
            </a:r>
            <a:r>
              <a:rPr lang="en-US" altLang="en-US" sz="2400" dirty="0"/>
              <a:t>[</a:t>
            </a:r>
            <a:r>
              <a:rPr lang="en-US" altLang="en-US" sz="2400" i="1" dirty="0"/>
              <a:t>p</a:t>
            </a:r>
            <a:r>
              <a:rPr lang="en-US" altLang="en-US" sz="2400" dirty="0"/>
              <a:t>[</a:t>
            </a:r>
            <a:r>
              <a:rPr lang="en-US" altLang="en-US" sz="2400" i="1" dirty="0"/>
              <a:t>x</a:t>
            </a:r>
            <a:r>
              <a:rPr lang="en-US" altLang="en-US" sz="2400" dirty="0"/>
              <a:t>]]</a:t>
            </a:r>
          </a:p>
          <a:p>
            <a:pPr marL="609600" indent="-609600">
              <a:buFont typeface="Wingdings" panose="05000000000000000000" pitchFamily="2" charset="2"/>
              <a:buAutoNum type="arabicPeriod"/>
            </a:pPr>
            <a:r>
              <a:rPr lang="en-US" altLang="en-US" sz="2400" b="1" dirty="0"/>
              <a:t>         then </a:t>
            </a:r>
            <a:r>
              <a:rPr lang="en-US" altLang="en-US" sz="2400" i="1" dirty="0">
                <a:latin typeface="RMTMI" charset="-95"/>
              </a:rPr>
              <a:t>w </a:t>
            </a:r>
            <a:r>
              <a:rPr lang="en-US" altLang="en-US" sz="2000" dirty="0">
                <a:sym typeface="Symbol" panose="05050102010706020507" pitchFamily="18" charset="2"/>
              </a:rPr>
              <a:t></a:t>
            </a:r>
            <a:r>
              <a:rPr lang="en-US" altLang="en-US" sz="2400" dirty="0">
                <a:latin typeface="MTSYN" charset="-127"/>
              </a:rPr>
              <a:t> </a:t>
            </a:r>
            <a:r>
              <a:rPr lang="en-US" altLang="en-US" sz="2400" i="1" dirty="0"/>
              <a:t>right</a:t>
            </a:r>
            <a:r>
              <a:rPr lang="en-US" altLang="en-US" sz="2400" dirty="0"/>
              <a:t>[</a:t>
            </a:r>
            <a:r>
              <a:rPr lang="en-US" altLang="en-US" sz="2400" i="1" dirty="0"/>
              <a:t>p</a:t>
            </a:r>
            <a:r>
              <a:rPr lang="en-US" altLang="en-US" sz="2400" dirty="0"/>
              <a:t>[</a:t>
            </a:r>
            <a:r>
              <a:rPr lang="en-US" altLang="en-US" sz="2400" i="1" dirty="0"/>
              <a:t>x</a:t>
            </a:r>
            <a:r>
              <a:rPr lang="en-US" altLang="en-US" sz="2400" dirty="0"/>
              <a:t>]]</a:t>
            </a:r>
          </a:p>
          <a:p>
            <a:pPr marL="609600" indent="-609600">
              <a:buFont typeface="Wingdings" panose="05000000000000000000" pitchFamily="2" charset="2"/>
              <a:buAutoNum type="arabicPeriod"/>
            </a:pPr>
            <a:r>
              <a:rPr lang="en-US" altLang="en-US" sz="2400" b="1" dirty="0"/>
              <a:t>                 if </a:t>
            </a:r>
            <a:r>
              <a:rPr lang="en-US" altLang="en-US" sz="2400" i="1" dirty="0"/>
              <a:t>color</a:t>
            </a:r>
            <a:r>
              <a:rPr lang="en-US" altLang="en-US" sz="2400" dirty="0"/>
              <a:t>[</a:t>
            </a:r>
            <a:r>
              <a:rPr lang="en-US" altLang="en-US" sz="2400" i="1" dirty="0">
                <a:latin typeface="RMTMI" charset="-95"/>
              </a:rPr>
              <a:t>w</a:t>
            </a:r>
            <a:r>
              <a:rPr lang="en-US" altLang="en-US" sz="2400" dirty="0"/>
              <a:t>] </a:t>
            </a:r>
            <a:r>
              <a:rPr lang="en-US" altLang="en-US" sz="2400" dirty="0">
                <a:latin typeface="MTSYN" charset="-127"/>
              </a:rPr>
              <a:t>= </a:t>
            </a:r>
            <a:r>
              <a:rPr lang="en-US" altLang="en-US" sz="2400" dirty="0"/>
              <a:t>RED</a:t>
            </a:r>
          </a:p>
          <a:p>
            <a:pPr marL="609600" indent="-609600">
              <a:buFont typeface="Wingdings" panose="05000000000000000000" pitchFamily="2" charset="2"/>
              <a:buAutoNum type="arabicPeriod"/>
            </a:pPr>
            <a:r>
              <a:rPr lang="en-US" altLang="en-US" sz="2400" b="1" dirty="0"/>
              <a:t>                     then </a:t>
            </a:r>
            <a:r>
              <a:rPr lang="en-US" altLang="en-US" sz="2400" i="1" dirty="0"/>
              <a:t>color</a:t>
            </a:r>
            <a:r>
              <a:rPr lang="en-US" altLang="en-US" sz="2400" dirty="0"/>
              <a:t>[</a:t>
            </a:r>
            <a:r>
              <a:rPr lang="en-US" altLang="en-US" sz="2400" i="1" dirty="0">
                <a:latin typeface="RMTMI" charset="-95"/>
              </a:rPr>
              <a:t>w</a:t>
            </a:r>
            <a:r>
              <a:rPr lang="en-US" altLang="en-US" sz="2400" dirty="0"/>
              <a:t>] </a:t>
            </a:r>
            <a:r>
              <a:rPr lang="en-US" altLang="en-US" sz="2000" dirty="0">
                <a:sym typeface="Symbol" panose="05050102010706020507" pitchFamily="18" charset="2"/>
              </a:rPr>
              <a:t></a:t>
            </a:r>
            <a:r>
              <a:rPr lang="en-US" altLang="en-US" sz="2400" dirty="0">
                <a:latin typeface="MTSYN" charset="-127"/>
              </a:rPr>
              <a:t> </a:t>
            </a:r>
            <a:r>
              <a:rPr lang="en-US" altLang="en-US" sz="2400" dirty="0"/>
              <a:t>BLACK             </a:t>
            </a:r>
            <a:r>
              <a:rPr lang="en-US" altLang="en-US" sz="2400" i="1" dirty="0">
                <a:latin typeface="LASY10" charset="0"/>
              </a:rPr>
              <a:t>// </a:t>
            </a:r>
            <a:r>
              <a:rPr lang="en-US" altLang="en-US" sz="2400" dirty="0"/>
              <a:t>Case 1</a:t>
            </a:r>
          </a:p>
          <a:p>
            <a:pPr marL="609600" indent="-609600">
              <a:buFont typeface="Wingdings" panose="05000000000000000000" pitchFamily="2" charset="2"/>
              <a:buAutoNum type="arabicPeriod"/>
            </a:pPr>
            <a:r>
              <a:rPr lang="en-US" altLang="en-US" sz="2400" i="1" dirty="0"/>
              <a:t>                             color</a:t>
            </a:r>
            <a:r>
              <a:rPr lang="en-US" altLang="en-US" sz="2400" dirty="0"/>
              <a:t>[</a:t>
            </a:r>
            <a:r>
              <a:rPr lang="en-US" altLang="en-US" sz="2400" i="1" dirty="0"/>
              <a:t>p</a:t>
            </a:r>
            <a:r>
              <a:rPr lang="en-US" altLang="en-US" sz="2400" dirty="0"/>
              <a:t>[</a:t>
            </a:r>
            <a:r>
              <a:rPr lang="en-US" altLang="en-US" sz="2400" i="1" dirty="0"/>
              <a:t>x</a:t>
            </a:r>
            <a:r>
              <a:rPr lang="en-US" altLang="en-US" sz="2400" dirty="0"/>
              <a:t>]] </a:t>
            </a:r>
            <a:r>
              <a:rPr lang="en-US" altLang="en-US" sz="2000" dirty="0">
                <a:sym typeface="Symbol" panose="05050102010706020507" pitchFamily="18" charset="2"/>
              </a:rPr>
              <a:t></a:t>
            </a:r>
            <a:r>
              <a:rPr lang="en-US" altLang="en-US" sz="2400" dirty="0">
                <a:latin typeface="MTSYN" charset="-127"/>
              </a:rPr>
              <a:t> </a:t>
            </a:r>
            <a:r>
              <a:rPr lang="en-US" altLang="en-US" sz="2400" dirty="0"/>
              <a:t>RED               </a:t>
            </a:r>
            <a:r>
              <a:rPr lang="en-US" altLang="en-US" sz="2400" i="1" dirty="0">
                <a:latin typeface="LASY10" charset="0"/>
              </a:rPr>
              <a:t>// </a:t>
            </a:r>
            <a:r>
              <a:rPr lang="en-US" altLang="en-US" sz="2400" dirty="0"/>
              <a:t>Case 1</a:t>
            </a:r>
          </a:p>
          <a:p>
            <a:pPr marL="609600" indent="-609600">
              <a:buFont typeface="Wingdings" panose="05000000000000000000" pitchFamily="2" charset="2"/>
              <a:buAutoNum type="arabicPeriod"/>
            </a:pPr>
            <a:r>
              <a:rPr lang="en-US" altLang="en-US" sz="2400" dirty="0"/>
              <a:t>                             LEFT-ROTATE</a:t>
            </a:r>
            <a:r>
              <a:rPr lang="en-US" altLang="en-US" sz="2400" i="1" dirty="0">
                <a:latin typeface="RMTMI" charset="-95"/>
              </a:rPr>
              <a:t>(</a:t>
            </a:r>
            <a:r>
              <a:rPr lang="en-US" altLang="en-US" sz="2400" i="1" dirty="0"/>
              <a:t>T</a:t>
            </a:r>
            <a:r>
              <a:rPr lang="en-US" altLang="en-US" sz="2400" i="1" dirty="0">
                <a:latin typeface="RMTMI" charset="-95"/>
              </a:rPr>
              <a:t>, </a:t>
            </a:r>
            <a:r>
              <a:rPr lang="en-US" altLang="en-US" sz="2400" i="1" dirty="0"/>
              <a:t>p</a:t>
            </a:r>
            <a:r>
              <a:rPr lang="en-US" altLang="en-US" sz="2400" dirty="0"/>
              <a:t>[</a:t>
            </a:r>
            <a:r>
              <a:rPr lang="en-US" altLang="en-US" sz="2400" i="1" dirty="0"/>
              <a:t>x</a:t>
            </a:r>
            <a:r>
              <a:rPr lang="en-US" altLang="en-US" sz="2400" dirty="0"/>
              <a:t>]</a:t>
            </a:r>
            <a:r>
              <a:rPr lang="en-US" altLang="en-US" sz="2400" i="1" dirty="0">
                <a:latin typeface="RMTMI" charset="-95"/>
              </a:rPr>
              <a:t>)      </a:t>
            </a:r>
            <a:r>
              <a:rPr lang="en-US" altLang="en-US" sz="2400" i="1" dirty="0">
                <a:latin typeface="LASY10" charset="0"/>
              </a:rPr>
              <a:t>// </a:t>
            </a:r>
            <a:r>
              <a:rPr lang="en-US" altLang="en-US" sz="2400" dirty="0"/>
              <a:t>Case 1</a:t>
            </a:r>
          </a:p>
          <a:p>
            <a:pPr marL="609600" indent="-609600">
              <a:buFont typeface="Wingdings" panose="05000000000000000000" pitchFamily="2" charset="2"/>
              <a:buAutoNum type="arabicPeriod"/>
            </a:pPr>
            <a:r>
              <a:rPr lang="en-US" altLang="en-US" sz="2400" i="1" dirty="0">
                <a:latin typeface="RMTMI" charset="-95"/>
              </a:rPr>
              <a:t>                          w </a:t>
            </a:r>
            <a:r>
              <a:rPr lang="en-US" altLang="en-US" sz="2000" dirty="0">
                <a:sym typeface="Symbol" panose="05050102010706020507" pitchFamily="18" charset="2"/>
              </a:rPr>
              <a:t></a:t>
            </a:r>
            <a:r>
              <a:rPr lang="en-US" altLang="en-US" sz="2400" dirty="0">
                <a:latin typeface="MTSYN" charset="-127"/>
              </a:rPr>
              <a:t> </a:t>
            </a:r>
            <a:r>
              <a:rPr lang="en-US" altLang="en-US" sz="2400" i="1" dirty="0"/>
              <a:t>right</a:t>
            </a:r>
            <a:r>
              <a:rPr lang="en-US" altLang="en-US" sz="2400" dirty="0"/>
              <a:t>[</a:t>
            </a:r>
            <a:r>
              <a:rPr lang="en-US" altLang="en-US" sz="2400" i="1" dirty="0"/>
              <a:t>p</a:t>
            </a:r>
            <a:r>
              <a:rPr lang="en-US" altLang="en-US" sz="2400" dirty="0"/>
              <a:t>[</a:t>
            </a:r>
            <a:r>
              <a:rPr lang="en-US" altLang="en-US" sz="2400" i="1" dirty="0"/>
              <a:t>x</a:t>
            </a:r>
            <a:r>
              <a:rPr lang="en-US" altLang="en-US" sz="2400" dirty="0"/>
              <a:t>]]                  </a:t>
            </a:r>
            <a:r>
              <a:rPr lang="en-US" altLang="en-US" sz="2400" i="1" dirty="0">
                <a:latin typeface="LASY10" charset="0"/>
              </a:rPr>
              <a:t>// </a:t>
            </a:r>
            <a:r>
              <a:rPr lang="en-US" altLang="en-US" sz="2400" dirty="0"/>
              <a:t>Case 1</a:t>
            </a:r>
          </a:p>
          <a:p>
            <a:pPr marL="609600" indent="-609600"/>
            <a:endParaRPr lang="en-US"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4"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5"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7" name="Date Placeholder 6"/>
          <p:cNvSpPr>
            <a:spLocks noGrp="1"/>
          </p:cNvSpPr>
          <p:nvPr>
            <p:ph type="dt" sz="half" idx="10"/>
          </p:nvPr>
        </p:nvSpPr>
        <p:spPr/>
        <p:txBody>
          <a:bodyPr/>
          <a:lstStyle/>
          <a:p>
            <a:pPr>
              <a:defRPr/>
            </a:pPr>
            <a:fld id="{D11BF149-6422-4AD1-929D-9F8A90C34A79}" type="datetime1">
              <a:rPr lang="en-US" smtClean="0"/>
              <a:t>10-Nov-24</a:t>
            </a:fld>
            <a:endParaRPr lang="en-US"/>
          </a:p>
        </p:txBody>
      </p:sp>
      <p:sp>
        <p:nvSpPr>
          <p:cNvPr id="8" name="Slide Number Placeholder 7"/>
          <p:cNvSpPr>
            <a:spLocks noGrp="1"/>
          </p:cNvSpPr>
          <p:nvPr>
            <p:ph type="sldNum" sz="quarter" idx="12"/>
          </p:nvPr>
        </p:nvSpPr>
        <p:spPr/>
        <p:txBody>
          <a:bodyPr/>
          <a:lstStyle/>
          <a:p>
            <a:pPr>
              <a:defRPr/>
            </a:pPr>
            <a:fld id="{B6EA5422-36DB-4ECF-9459-22C295763AA1}" type="slidenum">
              <a:rPr lang="he-IL" smtClean="0"/>
              <a:pPr>
                <a:defRPr/>
              </a:pPr>
              <a:t>54</a:t>
            </a:fld>
            <a:endParaRPr lang="en-US"/>
          </a:p>
        </p:txBody>
      </p:sp>
      <p:sp>
        <p:nvSpPr>
          <p:cNvPr id="10" name="Footer Placeholder 9"/>
          <p:cNvSpPr>
            <a:spLocks noGrp="1"/>
          </p:cNvSpPr>
          <p:nvPr>
            <p:ph type="ftr" sz="quarter" idx="11"/>
          </p:nvPr>
        </p:nvSpPr>
        <p:spPr>
          <a:xfrm>
            <a:off x="3352800" y="6403975"/>
            <a:ext cx="3771900" cy="457200"/>
          </a:xfrm>
        </p:spPr>
        <p:txBody>
          <a:bodyPr/>
          <a:lstStyle/>
          <a:p>
            <a:pPr>
              <a:defRPr/>
            </a:pPr>
            <a:r>
              <a:rPr lang="it-IT"/>
              <a:t>Manali Gupta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3">
            <a:extLst>
              <a:ext uri="{FF2B5EF4-FFF2-40B4-BE49-F238E27FC236}">
                <a16:creationId xmlns:a16="http://schemas.microsoft.com/office/drawing/2014/main" id="{F0057D7C-E7B5-411B-8517-CF26E53C5E12}"/>
              </a:ext>
            </a:extLst>
          </p:cNvPr>
          <p:cNvSpPr txBox="1">
            <a:spLocks noChangeArrowheads="1"/>
          </p:cNvSpPr>
          <p:nvPr/>
        </p:nvSpPr>
        <p:spPr>
          <a:xfrm>
            <a:off x="722144" y="817163"/>
            <a:ext cx="8115300" cy="5570937"/>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nSpc>
                <a:spcPct val="90000"/>
              </a:lnSpc>
              <a:buFont typeface="Wingdings" panose="05000000000000000000" pitchFamily="2" charset="2"/>
              <a:buNone/>
            </a:pPr>
            <a:r>
              <a:rPr lang="en-US" altLang="en-US" sz="2200" b="1" u="sng" dirty="0"/>
              <a:t>RB-Delete-Fixup</a:t>
            </a:r>
            <a:r>
              <a:rPr lang="en-US" altLang="en-US" sz="2200" b="1" u="sng" dirty="0">
                <a:latin typeface="RMTMI" charset="-95"/>
              </a:rPr>
              <a:t>(</a:t>
            </a:r>
            <a:r>
              <a:rPr lang="en-US" altLang="en-US" sz="2200" b="1" i="1" u="sng" dirty="0"/>
              <a:t>T</a:t>
            </a:r>
            <a:r>
              <a:rPr lang="en-US" altLang="en-US" sz="2200" b="1" i="1" u="sng" dirty="0">
                <a:latin typeface="RMTMI" charset="-95"/>
              </a:rPr>
              <a:t>, </a:t>
            </a:r>
            <a:r>
              <a:rPr lang="en-US" altLang="en-US" sz="2200" b="1" i="1" u="sng" dirty="0"/>
              <a:t>x</a:t>
            </a:r>
            <a:r>
              <a:rPr lang="en-US" altLang="en-US" sz="2200" b="1" u="sng" dirty="0">
                <a:latin typeface="RMTMI" charset="-95"/>
              </a:rPr>
              <a:t>) </a:t>
            </a:r>
            <a:r>
              <a:rPr lang="en-US" altLang="en-US" sz="2200" dirty="0">
                <a:latin typeface="RMTMI" charset="-95"/>
              </a:rPr>
              <a:t>(Contd.)</a:t>
            </a:r>
          </a:p>
          <a:p>
            <a:pPr marL="533400" indent="-533400">
              <a:lnSpc>
                <a:spcPct val="90000"/>
              </a:lnSpc>
              <a:buFont typeface="Wingdings" panose="05000000000000000000" pitchFamily="2" charset="2"/>
              <a:buNone/>
            </a:pPr>
            <a:r>
              <a:rPr lang="en-US" altLang="en-US" sz="2200" dirty="0">
                <a:latin typeface="RMTMI" charset="-95"/>
              </a:rPr>
              <a:t>                /* </a:t>
            </a:r>
            <a:r>
              <a:rPr lang="en-US" altLang="en-US" sz="2200" i="1" dirty="0">
                <a:latin typeface="RMTMI" charset="-95"/>
              </a:rPr>
              <a:t>x</a:t>
            </a:r>
            <a:r>
              <a:rPr lang="en-US" altLang="en-US" sz="2200" dirty="0">
                <a:latin typeface="RMTMI" charset="-95"/>
              </a:rPr>
              <a:t> is still </a:t>
            </a:r>
            <a:r>
              <a:rPr lang="en-US" altLang="en-US" sz="2200" i="1" dirty="0">
                <a:latin typeface="RMTMI" charset="-95"/>
              </a:rPr>
              <a:t>left</a:t>
            </a:r>
            <a:r>
              <a:rPr lang="en-US" altLang="en-US" sz="2200" dirty="0">
                <a:latin typeface="RMTMI" charset="-95"/>
              </a:rPr>
              <a:t>[</a:t>
            </a:r>
            <a:r>
              <a:rPr lang="en-US" altLang="en-US" sz="2200" i="1" dirty="0">
                <a:latin typeface="RMTMI" charset="-95"/>
              </a:rPr>
              <a:t>p</a:t>
            </a:r>
            <a:r>
              <a:rPr lang="en-US" altLang="en-US" sz="2200" dirty="0">
                <a:latin typeface="RMTMI" charset="-95"/>
              </a:rPr>
              <a:t>[</a:t>
            </a:r>
            <a:r>
              <a:rPr lang="en-US" altLang="en-US" sz="2200" i="1" dirty="0">
                <a:latin typeface="RMTMI" charset="-95"/>
              </a:rPr>
              <a:t>x</a:t>
            </a:r>
            <a:r>
              <a:rPr lang="en-US" altLang="en-US" sz="2200" dirty="0">
                <a:latin typeface="RMTMI" charset="-95"/>
              </a:rPr>
              <a:t>]] */</a:t>
            </a:r>
          </a:p>
          <a:p>
            <a:pPr marL="533400" indent="-533400">
              <a:lnSpc>
                <a:spcPct val="90000"/>
              </a:lnSpc>
              <a:buFont typeface="Wingdings" panose="05000000000000000000" pitchFamily="2" charset="2"/>
              <a:buAutoNum type="arabicPeriod" startAt="9"/>
            </a:pPr>
            <a:r>
              <a:rPr lang="en-US" altLang="en-US" sz="2200" b="1" dirty="0"/>
              <a:t>        if </a:t>
            </a:r>
            <a:r>
              <a:rPr lang="en-US" altLang="en-US" sz="2200" i="1" dirty="0"/>
              <a:t>color</a:t>
            </a:r>
            <a:r>
              <a:rPr lang="en-US" altLang="en-US" sz="2200" dirty="0"/>
              <a:t>[</a:t>
            </a:r>
            <a:r>
              <a:rPr lang="en-US" altLang="en-US" sz="2200" i="1" dirty="0"/>
              <a:t>left</a:t>
            </a:r>
            <a:r>
              <a:rPr lang="en-US" altLang="en-US" sz="2200" dirty="0"/>
              <a:t>[</a:t>
            </a:r>
            <a:r>
              <a:rPr lang="en-US" altLang="en-US" sz="2200" i="1" dirty="0">
                <a:latin typeface="RMTMI" charset="-95"/>
              </a:rPr>
              <a:t>w</a:t>
            </a:r>
            <a:r>
              <a:rPr lang="en-US" altLang="en-US" sz="2200" dirty="0"/>
              <a:t>]] </a:t>
            </a:r>
            <a:r>
              <a:rPr lang="en-US" altLang="en-US" sz="2200" dirty="0">
                <a:latin typeface="MTSYN" charset="-127"/>
              </a:rPr>
              <a:t>= </a:t>
            </a:r>
            <a:r>
              <a:rPr lang="en-US" altLang="en-US" sz="2200" dirty="0"/>
              <a:t>BLACK and </a:t>
            </a:r>
            <a:r>
              <a:rPr lang="en-US" altLang="en-US" sz="2200" i="1" dirty="0"/>
              <a:t>color</a:t>
            </a:r>
            <a:r>
              <a:rPr lang="en-US" altLang="en-US" sz="2200" dirty="0"/>
              <a:t>[</a:t>
            </a:r>
            <a:r>
              <a:rPr lang="en-US" altLang="en-US" sz="2200" i="1" dirty="0"/>
              <a:t>right</a:t>
            </a:r>
            <a:r>
              <a:rPr lang="en-US" altLang="en-US" sz="2200" dirty="0"/>
              <a:t>[</a:t>
            </a:r>
            <a:r>
              <a:rPr lang="en-US" altLang="en-US" sz="2200" i="1" dirty="0">
                <a:latin typeface="RMTMI" charset="-95"/>
              </a:rPr>
              <a:t>w</a:t>
            </a:r>
            <a:r>
              <a:rPr lang="en-US" altLang="en-US" sz="2200" dirty="0"/>
              <a:t>]] </a:t>
            </a:r>
            <a:r>
              <a:rPr lang="en-US" altLang="en-US" sz="2200" dirty="0">
                <a:latin typeface="MTSYN" charset="-127"/>
              </a:rPr>
              <a:t>= </a:t>
            </a:r>
            <a:r>
              <a:rPr lang="en-US" altLang="en-US" sz="2200" dirty="0"/>
              <a:t>BLACK</a:t>
            </a:r>
          </a:p>
          <a:p>
            <a:pPr marL="533400" indent="-533400">
              <a:lnSpc>
                <a:spcPct val="90000"/>
              </a:lnSpc>
              <a:buFont typeface="Wingdings" panose="05000000000000000000" pitchFamily="2" charset="2"/>
              <a:buAutoNum type="arabicPeriod" startAt="9"/>
            </a:pPr>
            <a:r>
              <a:rPr lang="en-US" altLang="en-US" sz="2200" b="1" dirty="0"/>
              <a:t>            then </a:t>
            </a:r>
            <a:r>
              <a:rPr lang="en-US" altLang="en-US" sz="2200" i="1" dirty="0"/>
              <a:t>color</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RED                              </a:t>
            </a:r>
            <a:r>
              <a:rPr lang="en-US" altLang="en-US" sz="2200" i="1" dirty="0">
                <a:latin typeface="LASY10" charset="0"/>
              </a:rPr>
              <a:t>// </a:t>
            </a:r>
            <a:r>
              <a:rPr lang="en-US" altLang="en-US" sz="2200" dirty="0"/>
              <a:t>Case 2</a:t>
            </a:r>
          </a:p>
          <a:p>
            <a:pPr marL="533400" indent="-533400">
              <a:lnSpc>
                <a:spcPct val="90000"/>
              </a:lnSpc>
              <a:buFont typeface="Wingdings" panose="05000000000000000000" pitchFamily="2" charset="2"/>
              <a:buAutoNum type="arabicPeriod" startAt="9"/>
            </a:pPr>
            <a:r>
              <a:rPr lang="en-US" altLang="en-US" sz="2200" i="1" dirty="0"/>
              <a:t>                     x </a:t>
            </a:r>
            <a:r>
              <a:rPr lang="en-US" altLang="en-US" sz="2400" dirty="0">
                <a:sym typeface="Symbol" panose="05050102010706020507" pitchFamily="18" charset="2"/>
              </a:rPr>
              <a:t></a:t>
            </a:r>
            <a:r>
              <a:rPr lang="en-US" altLang="en-US" sz="2200" dirty="0">
                <a:latin typeface="MTSYN" charset="-127"/>
              </a:rPr>
              <a:t> </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Case 2</a:t>
            </a:r>
          </a:p>
          <a:p>
            <a:pPr marL="533400" indent="-533400">
              <a:lnSpc>
                <a:spcPct val="90000"/>
              </a:lnSpc>
              <a:buFont typeface="Wingdings" panose="05000000000000000000" pitchFamily="2" charset="2"/>
              <a:buAutoNum type="arabicPeriod" startAt="9"/>
            </a:pPr>
            <a:r>
              <a:rPr lang="en-US" altLang="en-US" sz="2200" b="1" dirty="0"/>
              <a:t>            else if </a:t>
            </a:r>
            <a:r>
              <a:rPr lang="en-US" altLang="en-US" sz="2200" i="1" dirty="0"/>
              <a:t>color</a:t>
            </a:r>
            <a:r>
              <a:rPr lang="en-US" altLang="en-US" sz="2200" dirty="0"/>
              <a:t>[</a:t>
            </a:r>
            <a:r>
              <a:rPr lang="en-US" altLang="en-US" sz="2200" i="1" dirty="0"/>
              <a:t>right</a:t>
            </a:r>
            <a:r>
              <a:rPr lang="en-US" altLang="en-US" sz="2200" dirty="0"/>
              <a:t>[</a:t>
            </a:r>
            <a:r>
              <a:rPr lang="en-US" altLang="en-US" sz="2200" i="1" dirty="0">
                <a:latin typeface="RMTMI" charset="-95"/>
              </a:rPr>
              <a:t>w</a:t>
            </a:r>
            <a:r>
              <a:rPr lang="en-US" altLang="en-US" sz="2200" dirty="0"/>
              <a:t>]] </a:t>
            </a:r>
            <a:r>
              <a:rPr lang="en-US" altLang="en-US" sz="2200" dirty="0">
                <a:latin typeface="MTSYN" charset="-127"/>
              </a:rPr>
              <a:t>= </a:t>
            </a:r>
            <a:r>
              <a:rPr lang="en-US" altLang="en-US" sz="2200" dirty="0"/>
              <a:t>BLACK</a:t>
            </a:r>
          </a:p>
          <a:p>
            <a:pPr marL="533400" indent="-533400">
              <a:lnSpc>
                <a:spcPct val="90000"/>
              </a:lnSpc>
              <a:buFont typeface="Wingdings" panose="05000000000000000000" pitchFamily="2" charset="2"/>
              <a:buAutoNum type="arabicPeriod" startAt="9"/>
            </a:pPr>
            <a:r>
              <a:rPr lang="en-US" altLang="en-US" sz="2200" b="1" dirty="0"/>
              <a:t>                       then </a:t>
            </a:r>
            <a:r>
              <a:rPr lang="en-US" altLang="en-US" sz="2200" i="1" dirty="0"/>
              <a:t>color</a:t>
            </a:r>
            <a:r>
              <a:rPr lang="en-US" altLang="en-US" sz="2200" dirty="0"/>
              <a:t>[</a:t>
            </a:r>
            <a:r>
              <a:rPr lang="en-US" altLang="en-US" sz="2200" i="1" dirty="0"/>
              <a:t>left</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BLACK      </a:t>
            </a:r>
            <a:r>
              <a:rPr lang="en-US" altLang="en-US" sz="2200" i="1" dirty="0">
                <a:latin typeface="LASY10" charset="0"/>
              </a:rPr>
              <a:t>// </a:t>
            </a:r>
            <a:r>
              <a:rPr lang="en-US" altLang="en-US" sz="2200" dirty="0"/>
              <a:t>Case 3</a:t>
            </a:r>
          </a:p>
          <a:p>
            <a:pPr marL="533400" indent="-533400">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RED                   </a:t>
            </a:r>
            <a:r>
              <a:rPr lang="en-US" altLang="en-US" sz="2200" i="1" dirty="0">
                <a:latin typeface="LASY10" charset="0"/>
              </a:rPr>
              <a:t>// </a:t>
            </a:r>
            <a:r>
              <a:rPr lang="en-US" altLang="en-US" sz="2200" dirty="0"/>
              <a:t>Case 3</a:t>
            </a:r>
          </a:p>
          <a:p>
            <a:pPr marL="533400" indent="-533400">
              <a:lnSpc>
                <a:spcPct val="90000"/>
              </a:lnSpc>
              <a:buFont typeface="Wingdings" panose="05000000000000000000" pitchFamily="2" charset="2"/>
              <a:buAutoNum type="arabicPeriod" startAt="9"/>
            </a:pPr>
            <a:r>
              <a:rPr lang="en-US" altLang="en-US" sz="2200" dirty="0"/>
              <a:t>                                RIGHT-ROTATE</a:t>
            </a:r>
            <a:r>
              <a:rPr lang="en-US" altLang="en-US" sz="2200" dirty="0">
                <a:latin typeface="RMTMI" charset="-95"/>
              </a:rPr>
              <a:t>(</a:t>
            </a:r>
            <a:r>
              <a:rPr lang="en-US" altLang="en-US" sz="2200" i="1" dirty="0" err="1"/>
              <a:t>T</a:t>
            </a:r>
            <a:r>
              <a:rPr lang="en-US" altLang="en-US" sz="2200" i="1" dirty="0" err="1">
                <a:latin typeface="RMTMI" charset="-95"/>
              </a:rPr>
              <a:t>,w</a:t>
            </a:r>
            <a:r>
              <a:rPr lang="en-US" altLang="en-US" sz="2200" dirty="0">
                <a:latin typeface="RMTMI" charset="-95"/>
              </a:rPr>
              <a:t>)</a:t>
            </a:r>
            <a:r>
              <a:rPr lang="en-US" altLang="en-US" sz="2200" i="1" dirty="0">
                <a:latin typeface="RMTMI" charset="-95"/>
              </a:rPr>
              <a:t>         </a:t>
            </a:r>
            <a:r>
              <a:rPr lang="en-US" altLang="en-US" sz="2200" i="1" dirty="0">
                <a:latin typeface="LASY10" charset="0"/>
              </a:rPr>
              <a:t>// </a:t>
            </a:r>
            <a:r>
              <a:rPr lang="en-US" altLang="en-US" sz="2200" dirty="0"/>
              <a:t>Case 3</a:t>
            </a:r>
          </a:p>
          <a:p>
            <a:pPr marL="533400" indent="-533400">
              <a:lnSpc>
                <a:spcPct val="90000"/>
              </a:lnSpc>
              <a:buFont typeface="Wingdings" panose="05000000000000000000" pitchFamily="2" charset="2"/>
              <a:buAutoNum type="arabicPeriod" startAt="9"/>
            </a:pPr>
            <a:r>
              <a:rPr lang="en-US" altLang="en-US" sz="2200" i="1" dirty="0">
                <a:latin typeface="RMTMI" charset="-95"/>
              </a:rPr>
              <a:t>                                w </a:t>
            </a:r>
            <a:r>
              <a:rPr lang="en-US" altLang="en-US" sz="2400" dirty="0">
                <a:sym typeface="Symbol" panose="05050102010706020507" pitchFamily="18" charset="2"/>
              </a:rPr>
              <a:t></a:t>
            </a:r>
            <a:r>
              <a:rPr lang="en-US" altLang="en-US" sz="2200" dirty="0">
                <a:latin typeface="MTSYN" charset="-127"/>
              </a:rPr>
              <a:t> </a:t>
            </a:r>
            <a:r>
              <a:rPr lang="en-US" altLang="en-US" sz="2200" i="1" dirty="0"/>
              <a:t>right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Case 3</a:t>
            </a:r>
          </a:p>
          <a:p>
            <a:pPr marL="533400" indent="-533400">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i="1" dirty="0"/>
              <a:t>color</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BLACK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right</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BLACK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dirty="0"/>
              <a:t>                   LEFT-ROTATE</a:t>
            </a:r>
            <a:r>
              <a:rPr lang="en-US" altLang="en-US" sz="2200" i="1" dirty="0">
                <a:latin typeface="RMTMI" charset="-95"/>
              </a:rPr>
              <a:t>(</a:t>
            </a:r>
            <a:r>
              <a:rPr lang="en-US" altLang="en-US" sz="2200" i="1" dirty="0"/>
              <a:t>T</a:t>
            </a:r>
            <a:r>
              <a:rPr lang="en-US" altLang="en-US" sz="2200" i="1" dirty="0">
                <a:latin typeface="RMTMI" charset="-95"/>
              </a:rPr>
              <a:t>, </a:t>
            </a:r>
            <a:r>
              <a:rPr lang="en-US" altLang="en-US" sz="2200" i="1" dirty="0"/>
              <a:t>p</a:t>
            </a:r>
            <a:r>
              <a:rPr lang="en-US" altLang="en-US" sz="2200" dirty="0"/>
              <a:t>[</a:t>
            </a:r>
            <a:r>
              <a:rPr lang="en-US" altLang="en-US" sz="2200" i="1" dirty="0"/>
              <a:t>x</a:t>
            </a:r>
            <a:r>
              <a:rPr lang="en-US" altLang="en-US" sz="2200" dirty="0"/>
              <a:t>]</a:t>
            </a:r>
            <a:r>
              <a:rPr lang="en-US" altLang="en-US" sz="2200" i="1" dirty="0">
                <a:latin typeface="RMTMI" charset="-95"/>
              </a:rPr>
              <a:t>)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i="1" dirty="0"/>
              <a:t>                   x </a:t>
            </a:r>
            <a:r>
              <a:rPr lang="en-US" altLang="en-US" sz="2400" dirty="0">
                <a:sym typeface="Symbol" panose="05050102010706020507" pitchFamily="18" charset="2"/>
              </a:rPr>
              <a:t></a:t>
            </a:r>
            <a:r>
              <a:rPr lang="en-US" altLang="en-US" sz="2200" dirty="0">
                <a:latin typeface="MTSYN" charset="-127"/>
              </a:rPr>
              <a:t> </a:t>
            </a:r>
            <a:r>
              <a:rPr lang="en-US" altLang="en-US" sz="2200" i="1" dirty="0"/>
              <a:t>root</a:t>
            </a:r>
            <a:r>
              <a:rPr lang="en-US" altLang="en-US" sz="2200" dirty="0"/>
              <a:t>[</a:t>
            </a:r>
            <a:r>
              <a:rPr lang="en-US" altLang="en-US" sz="2200" i="1" dirty="0"/>
              <a:t>T </a:t>
            </a:r>
            <a:r>
              <a:rPr lang="en-US" altLang="en-US" sz="2200" dirty="0"/>
              <a:t>]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b="1" dirty="0"/>
              <a:t>    else </a:t>
            </a:r>
            <a:r>
              <a:rPr lang="en-US" altLang="en-US" sz="2200" dirty="0"/>
              <a:t>(same as </a:t>
            </a:r>
            <a:r>
              <a:rPr lang="en-US" altLang="en-US" sz="2200" b="1" dirty="0"/>
              <a:t>then </a:t>
            </a:r>
            <a:r>
              <a:rPr lang="en-US" altLang="en-US" sz="2200" dirty="0"/>
              <a:t>clause with “right” and “left” exchanged)</a:t>
            </a:r>
          </a:p>
          <a:p>
            <a:pPr marL="533400" indent="-533400">
              <a:lnSpc>
                <a:spcPct val="90000"/>
              </a:lnSpc>
              <a:buFont typeface="Wingdings" panose="05000000000000000000" pitchFamily="2" charset="2"/>
              <a:buAutoNum type="arabicPeriod" startAt="9"/>
            </a:pPr>
            <a:r>
              <a:rPr lang="en-US" altLang="en-US" sz="2200" i="1" dirty="0"/>
              <a:t>color</a:t>
            </a:r>
            <a:r>
              <a:rPr lang="en-US" altLang="en-US" sz="2200" dirty="0"/>
              <a:t>[</a:t>
            </a:r>
            <a:r>
              <a:rPr lang="en-US" altLang="en-US" sz="2200" i="1" dirty="0"/>
              <a:t>x</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BLACK</a:t>
            </a:r>
          </a:p>
          <a:p>
            <a:pPr marL="533400" indent="-533400">
              <a:lnSpc>
                <a:spcPct val="90000"/>
              </a:lnSpc>
            </a:pPr>
            <a:endParaRPr lang="en-US" altLang="en-US" sz="2200" dirty="0"/>
          </a:p>
        </p:txBody>
      </p:sp>
    </p:spTree>
    <p:extLst>
      <p:ext uri="{BB962C8B-B14F-4D97-AF65-F5344CB8AC3E}">
        <p14:creationId xmlns:p14="http://schemas.microsoft.com/office/powerpoint/2010/main" val="1751482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9394" y="3541712"/>
            <a:ext cx="9142412" cy="706439"/>
          </a:xfrm>
        </p:spPr>
        <p:txBody>
          <a:bodyPr>
            <a:normAutofit/>
          </a:bodyPr>
          <a:lstStyle/>
          <a:p>
            <a:pPr algn="l"/>
            <a:r>
              <a:rPr lang="en-US" sz="2400" b="1" dirty="0"/>
              <a:t>Case 1 – </a:t>
            </a:r>
            <a:r>
              <a:rPr lang="en-US" sz="2400" b="1" i="1" dirty="0"/>
              <a:t>w</a:t>
            </a:r>
            <a:r>
              <a:rPr lang="en-US" sz="2400" b="1" dirty="0"/>
              <a:t> is red</a:t>
            </a:r>
          </a:p>
        </p:txBody>
      </p:sp>
      <p:sp>
        <p:nvSpPr>
          <p:cNvPr id="39939" name="Rectangle 3"/>
          <p:cNvSpPr>
            <a:spLocks noGrp="1" noChangeArrowheads="1"/>
          </p:cNvSpPr>
          <p:nvPr>
            <p:ph type="body" idx="1"/>
          </p:nvPr>
        </p:nvSpPr>
        <p:spPr>
          <a:xfrm>
            <a:off x="304800" y="4114800"/>
            <a:ext cx="8458200" cy="2209800"/>
          </a:xfrm>
        </p:spPr>
        <p:txBody>
          <a:bodyPr>
            <a:normAutofit/>
          </a:bodyPr>
          <a:lstStyle/>
          <a:p>
            <a:pPr>
              <a:lnSpc>
                <a:spcPct val="80000"/>
              </a:lnSpc>
            </a:pPr>
            <a:r>
              <a:rPr lang="en-US" sz="2200" i="1" dirty="0"/>
              <a:t>w </a:t>
            </a:r>
            <a:r>
              <a:rPr lang="en-US" sz="2200" dirty="0"/>
              <a:t>must have black children.</a:t>
            </a:r>
          </a:p>
          <a:p>
            <a:pPr>
              <a:lnSpc>
                <a:spcPct val="80000"/>
              </a:lnSpc>
            </a:pPr>
            <a:r>
              <a:rPr lang="en-US" sz="2200" dirty="0"/>
              <a:t>Make </a:t>
            </a:r>
            <a:r>
              <a:rPr lang="en-US" sz="2200" i="1" dirty="0"/>
              <a:t>w </a:t>
            </a:r>
            <a:r>
              <a:rPr lang="en-US" sz="2200" dirty="0"/>
              <a:t>black and </a:t>
            </a:r>
            <a:r>
              <a:rPr lang="en-US" sz="2200" i="1" dirty="0"/>
              <a:t>p</a:t>
            </a:r>
            <a:r>
              <a:rPr lang="en-US" sz="2200" dirty="0"/>
              <a:t>[</a:t>
            </a:r>
            <a:r>
              <a:rPr lang="en-US" sz="2200" i="1" dirty="0"/>
              <a:t>x</a:t>
            </a:r>
            <a:r>
              <a:rPr lang="en-US" sz="2200" dirty="0"/>
              <a:t>] red (because </a:t>
            </a:r>
            <a:r>
              <a:rPr lang="en-US" sz="2200" i="1" dirty="0"/>
              <a:t>w</a:t>
            </a:r>
            <a:r>
              <a:rPr lang="en-US" sz="2200" dirty="0"/>
              <a:t> is red </a:t>
            </a:r>
            <a:r>
              <a:rPr lang="en-US" sz="2200" i="1" dirty="0"/>
              <a:t>p</a:t>
            </a:r>
            <a:r>
              <a:rPr lang="en-US" sz="2200" dirty="0"/>
              <a:t>[</a:t>
            </a:r>
            <a:r>
              <a:rPr lang="en-US" sz="2200" i="1" dirty="0"/>
              <a:t>x</a:t>
            </a:r>
            <a:r>
              <a:rPr lang="en-US" sz="2200" dirty="0"/>
              <a:t>] couldn’t have been red).</a:t>
            </a:r>
          </a:p>
          <a:p>
            <a:pPr>
              <a:lnSpc>
                <a:spcPct val="80000"/>
              </a:lnSpc>
            </a:pPr>
            <a:r>
              <a:rPr lang="en-US" sz="2200" dirty="0"/>
              <a:t>Then left rotate on </a:t>
            </a:r>
            <a:r>
              <a:rPr lang="en-US" sz="2200" i="1" dirty="0"/>
              <a:t>p</a:t>
            </a:r>
            <a:r>
              <a:rPr lang="en-US" sz="2200" dirty="0"/>
              <a:t>[</a:t>
            </a:r>
            <a:r>
              <a:rPr lang="en-US" sz="2200" i="1" dirty="0"/>
              <a:t>x</a:t>
            </a:r>
            <a:r>
              <a:rPr lang="en-US" sz="2200" dirty="0"/>
              <a:t>].</a:t>
            </a:r>
          </a:p>
          <a:p>
            <a:pPr>
              <a:lnSpc>
                <a:spcPct val="80000"/>
              </a:lnSpc>
            </a:pPr>
            <a:r>
              <a:rPr lang="en-US" sz="2200" dirty="0"/>
              <a:t>New sibling of </a:t>
            </a:r>
            <a:r>
              <a:rPr lang="en-US" sz="2200" i="1" dirty="0"/>
              <a:t>x </a:t>
            </a:r>
            <a:r>
              <a:rPr lang="en-US" sz="2200" dirty="0"/>
              <a:t>was a child of </a:t>
            </a:r>
            <a:r>
              <a:rPr lang="en-US" sz="2200" i="1" dirty="0"/>
              <a:t>w </a:t>
            </a:r>
            <a:r>
              <a:rPr lang="en-US" sz="2200" dirty="0"/>
              <a:t>before rotation so it must be black.</a:t>
            </a:r>
          </a:p>
          <a:p>
            <a:pPr>
              <a:lnSpc>
                <a:spcPct val="80000"/>
              </a:lnSpc>
            </a:pPr>
            <a:r>
              <a:rPr lang="en-US" sz="2200" dirty="0"/>
              <a:t>Go immediately to case 2, 3, or 4.</a:t>
            </a:r>
          </a:p>
          <a:p>
            <a:pPr>
              <a:lnSpc>
                <a:spcPct val="80000"/>
              </a:lnSpc>
            </a:pPr>
            <a:endParaRPr lang="en-US" sz="2000" dirty="0"/>
          </a:p>
        </p:txBody>
      </p:sp>
      <p:sp>
        <p:nvSpPr>
          <p:cNvPr id="39940" name="Oval 4"/>
          <p:cNvSpPr>
            <a:spLocks noChangeArrowheads="1"/>
          </p:cNvSpPr>
          <p:nvPr/>
        </p:nvSpPr>
        <p:spPr bwMode="auto">
          <a:xfrm>
            <a:off x="1295400" y="1143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B</a:t>
            </a:r>
          </a:p>
        </p:txBody>
      </p:sp>
      <p:sp>
        <p:nvSpPr>
          <p:cNvPr id="39941" name="Oval 6"/>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39942" name="Oval 7"/>
          <p:cNvSpPr>
            <a:spLocks noChangeArrowheads="1"/>
          </p:cNvSpPr>
          <p:nvPr/>
        </p:nvSpPr>
        <p:spPr bwMode="auto">
          <a:xfrm>
            <a:off x="1981200" y="1828800"/>
            <a:ext cx="381000" cy="3810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dirty="0"/>
              <a:t>D</a:t>
            </a:r>
          </a:p>
        </p:txBody>
      </p:sp>
      <p:sp>
        <p:nvSpPr>
          <p:cNvPr id="39943" name="Oval 8"/>
          <p:cNvSpPr>
            <a:spLocks noChangeArrowheads="1"/>
          </p:cNvSpPr>
          <p:nvPr/>
        </p:nvSpPr>
        <p:spPr bwMode="auto">
          <a:xfrm>
            <a:off x="14478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39944" name="Oval 9"/>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39945" name="AutoShape 10"/>
          <p:cNvCxnSpPr>
            <a:cxnSpLocks noChangeShapeType="1"/>
            <a:stCxn id="39940" idx="3"/>
            <a:endCxn id="39941"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39946" name="AutoShape 11"/>
          <p:cNvCxnSpPr>
            <a:cxnSpLocks noChangeShapeType="1"/>
            <a:stCxn id="39940" idx="5"/>
            <a:endCxn id="39942"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39947" name="AutoShape 12"/>
          <p:cNvCxnSpPr>
            <a:cxnSpLocks noChangeShapeType="1"/>
            <a:stCxn id="39942" idx="3"/>
            <a:endCxn id="39943"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39948" name="AutoShape 13"/>
          <p:cNvCxnSpPr>
            <a:cxnSpLocks noChangeShapeType="1"/>
            <a:stCxn id="39942" idx="5"/>
            <a:endCxn id="39944"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39949" name="Line 14"/>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0" name="Line 15"/>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1" name="Line 16"/>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2" name="Line 17"/>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3" name="Line 18"/>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4" name="Line 19"/>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5" name="Text Box 20"/>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6" name="Text Box 21"/>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7" name="Text Box 22"/>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8" name="Text Box 23"/>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9" name="Text Box 24"/>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60" name="Text Box 25"/>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61" name="Oval 26"/>
          <p:cNvSpPr>
            <a:spLocks noChangeArrowheads="1"/>
          </p:cNvSpPr>
          <p:nvPr/>
        </p:nvSpPr>
        <p:spPr bwMode="auto">
          <a:xfrm>
            <a:off x="5791200" y="1752600"/>
            <a:ext cx="381000" cy="3810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t>B</a:t>
            </a:r>
          </a:p>
        </p:txBody>
      </p:sp>
      <p:sp>
        <p:nvSpPr>
          <p:cNvPr id="39962" name="Oval 27"/>
          <p:cNvSpPr>
            <a:spLocks noChangeArrowheads="1"/>
          </p:cNvSpPr>
          <p:nvPr/>
        </p:nvSpPr>
        <p:spPr bwMode="auto">
          <a:xfrm>
            <a:off x="51054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cxnSp>
        <p:nvCxnSpPr>
          <p:cNvPr id="39963" name="AutoShape 31"/>
          <p:cNvCxnSpPr>
            <a:cxnSpLocks noChangeShapeType="1"/>
            <a:stCxn id="39961" idx="3"/>
            <a:endCxn id="39962" idx="0"/>
          </p:cNvCxnSpPr>
          <p:nvPr/>
        </p:nvCxnSpPr>
        <p:spPr bwMode="auto">
          <a:xfrm flipH="1">
            <a:off x="5295900" y="2078038"/>
            <a:ext cx="550863" cy="360362"/>
          </a:xfrm>
          <a:prstGeom prst="straightConnector1">
            <a:avLst/>
          </a:prstGeom>
          <a:noFill/>
          <a:ln w="12700">
            <a:solidFill>
              <a:schemeClr val="tx1"/>
            </a:solidFill>
            <a:round/>
            <a:headEnd type="none" w="sm" len="sm"/>
            <a:tailEnd type="none" w="sm" len="sm"/>
          </a:ln>
        </p:spPr>
      </p:cxnSp>
      <p:cxnSp>
        <p:nvCxnSpPr>
          <p:cNvPr id="39964" name="AutoShape 32"/>
          <p:cNvCxnSpPr>
            <a:cxnSpLocks noChangeShapeType="1"/>
            <a:stCxn id="39961" idx="5"/>
          </p:cNvCxnSpPr>
          <p:nvPr/>
        </p:nvCxnSpPr>
        <p:spPr bwMode="auto">
          <a:xfrm>
            <a:off x="6116638" y="2078038"/>
            <a:ext cx="415925" cy="415925"/>
          </a:xfrm>
          <a:prstGeom prst="straightConnector1">
            <a:avLst/>
          </a:prstGeom>
          <a:noFill/>
          <a:ln w="12700">
            <a:solidFill>
              <a:schemeClr val="tx1"/>
            </a:solidFill>
            <a:round/>
            <a:headEnd type="none" w="sm" len="sm"/>
            <a:tailEnd type="none" w="sm" len="sm"/>
          </a:ln>
        </p:spPr>
      </p:cxnSp>
      <p:sp>
        <p:nvSpPr>
          <p:cNvPr id="39965" name="Line 35"/>
          <p:cNvSpPr>
            <a:spLocks noChangeShapeType="1"/>
          </p:cNvSpPr>
          <p:nvPr/>
        </p:nvSpPr>
        <p:spPr bwMode="auto">
          <a:xfrm flipH="1">
            <a:off x="4953000" y="2743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6" name="Line 36"/>
          <p:cNvSpPr>
            <a:spLocks noChangeShapeType="1"/>
          </p:cNvSpPr>
          <p:nvPr/>
        </p:nvSpPr>
        <p:spPr bwMode="auto">
          <a:xfrm>
            <a:off x="5410200" y="28194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7" name="Line 37"/>
          <p:cNvSpPr>
            <a:spLocks noChangeShapeType="1"/>
          </p:cNvSpPr>
          <p:nvPr/>
        </p:nvSpPr>
        <p:spPr bwMode="auto">
          <a:xfrm flipH="1">
            <a:off x="63246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8" name="Line 38"/>
          <p:cNvSpPr>
            <a:spLocks noChangeShapeType="1"/>
          </p:cNvSpPr>
          <p:nvPr/>
        </p:nvSpPr>
        <p:spPr bwMode="auto">
          <a:xfrm>
            <a:off x="6781800" y="28194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9" name="Line 39"/>
          <p:cNvSpPr>
            <a:spLocks noChangeShapeType="1"/>
          </p:cNvSpPr>
          <p:nvPr/>
        </p:nvSpPr>
        <p:spPr bwMode="auto">
          <a:xfrm flipH="1">
            <a:off x="7315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0" name="Line 40"/>
          <p:cNvSpPr>
            <a:spLocks noChangeShapeType="1"/>
          </p:cNvSpPr>
          <p:nvPr/>
        </p:nvSpPr>
        <p:spPr bwMode="auto">
          <a:xfrm>
            <a:off x="7772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1" name="Text Box 41"/>
          <p:cNvSpPr txBox="1">
            <a:spLocks noChangeArrowheads="1"/>
          </p:cNvSpPr>
          <p:nvPr/>
        </p:nvSpPr>
        <p:spPr bwMode="auto">
          <a:xfrm>
            <a:off x="4724400" y="29448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2" name="Text Box 42"/>
          <p:cNvSpPr txBox="1">
            <a:spLocks noChangeArrowheads="1"/>
          </p:cNvSpPr>
          <p:nvPr/>
        </p:nvSpPr>
        <p:spPr bwMode="auto">
          <a:xfrm>
            <a:off x="5486400" y="29718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3" name="Text Box 43"/>
          <p:cNvSpPr txBox="1">
            <a:spLocks noChangeArrowheads="1"/>
          </p:cNvSpPr>
          <p:nvPr/>
        </p:nvSpPr>
        <p:spPr bwMode="auto">
          <a:xfrm>
            <a:off x="6172200" y="3048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4" name="Text Box 44"/>
          <p:cNvSpPr txBox="1">
            <a:spLocks noChangeArrowheads="1"/>
          </p:cNvSpPr>
          <p:nvPr/>
        </p:nvSpPr>
        <p:spPr bwMode="auto">
          <a:xfrm>
            <a:off x="68580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5" name="Text Box 45"/>
          <p:cNvSpPr txBox="1">
            <a:spLocks noChangeArrowheads="1"/>
          </p:cNvSpPr>
          <p:nvPr/>
        </p:nvSpPr>
        <p:spPr bwMode="auto">
          <a:xfrm>
            <a:off x="7162800" y="23622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6" name="Text Box 46"/>
          <p:cNvSpPr txBox="1">
            <a:spLocks noChangeArrowheads="1"/>
          </p:cNvSpPr>
          <p:nvPr/>
        </p:nvSpPr>
        <p:spPr bwMode="auto">
          <a:xfrm>
            <a:off x="7924800" y="23622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7" name="Text Box 47"/>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39978" name="Text Box 48"/>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39979" name="Oval 49"/>
          <p:cNvSpPr>
            <a:spLocks noChangeArrowheads="1"/>
          </p:cNvSpPr>
          <p:nvPr/>
        </p:nvSpPr>
        <p:spPr bwMode="auto">
          <a:xfrm>
            <a:off x="6629400" y="1219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39980" name="Oval 50"/>
          <p:cNvSpPr>
            <a:spLocks noChangeArrowheads="1"/>
          </p:cNvSpPr>
          <p:nvPr/>
        </p:nvSpPr>
        <p:spPr bwMode="auto">
          <a:xfrm>
            <a:off x="65532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39981" name="Oval 51"/>
          <p:cNvSpPr>
            <a:spLocks noChangeArrowheads="1"/>
          </p:cNvSpPr>
          <p:nvPr/>
        </p:nvSpPr>
        <p:spPr bwMode="auto">
          <a:xfrm>
            <a:off x="73914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39982" name="AutoShape 52"/>
          <p:cNvCxnSpPr>
            <a:cxnSpLocks noChangeShapeType="1"/>
            <a:stCxn id="39979" idx="3"/>
            <a:endCxn id="39961" idx="7"/>
          </p:cNvCxnSpPr>
          <p:nvPr/>
        </p:nvCxnSpPr>
        <p:spPr bwMode="auto">
          <a:xfrm flipH="1">
            <a:off x="6116638" y="1544638"/>
            <a:ext cx="568325" cy="263525"/>
          </a:xfrm>
          <a:prstGeom prst="straightConnector1">
            <a:avLst/>
          </a:prstGeom>
          <a:noFill/>
          <a:ln w="12700">
            <a:solidFill>
              <a:schemeClr val="tx1"/>
            </a:solidFill>
            <a:round/>
            <a:headEnd type="none" w="sm" len="sm"/>
            <a:tailEnd type="none" w="sm" len="sm"/>
          </a:ln>
        </p:spPr>
      </p:cxnSp>
      <p:cxnSp>
        <p:nvCxnSpPr>
          <p:cNvPr id="39983" name="AutoShape 53"/>
          <p:cNvCxnSpPr>
            <a:cxnSpLocks noChangeShapeType="1"/>
            <a:stCxn id="39979" idx="5"/>
            <a:endCxn id="39981" idx="1"/>
          </p:cNvCxnSpPr>
          <p:nvPr/>
        </p:nvCxnSpPr>
        <p:spPr bwMode="auto">
          <a:xfrm>
            <a:off x="6954838" y="1544638"/>
            <a:ext cx="492125" cy="263525"/>
          </a:xfrm>
          <a:prstGeom prst="straightConnector1">
            <a:avLst/>
          </a:prstGeom>
          <a:noFill/>
          <a:ln w="12700">
            <a:solidFill>
              <a:schemeClr val="tx1"/>
            </a:solidFill>
            <a:round/>
            <a:headEnd type="none" w="sm" len="sm"/>
            <a:tailEnd type="none" w="sm" len="sm"/>
          </a:ln>
        </p:spPr>
      </p:cxnSp>
      <p:sp>
        <p:nvSpPr>
          <p:cNvPr id="39984" name="AutoShape 54"/>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39985" name="Text Box 55"/>
          <p:cNvSpPr txBox="1">
            <a:spLocks noChangeArrowheads="1"/>
          </p:cNvSpPr>
          <p:nvPr/>
        </p:nvSpPr>
        <p:spPr bwMode="auto">
          <a:xfrm>
            <a:off x="4800600" y="22860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39986" name="Text Box 56"/>
          <p:cNvSpPr txBox="1">
            <a:spLocks noChangeArrowheads="1"/>
          </p:cNvSpPr>
          <p:nvPr/>
        </p:nvSpPr>
        <p:spPr bwMode="auto">
          <a:xfrm>
            <a:off x="5715000" y="2362200"/>
            <a:ext cx="914400" cy="396875"/>
          </a:xfrm>
          <a:prstGeom prst="rect">
            <a:avLst/>
          </a:prstGeom>
          <a:noFill/>
          <a:ln w="12700">
            <a:noFill/>
            <a:miter lim="800000"/>
            <a:headEnd type="none" w="sm" len="sm"/>
            <a:tailEnd type="none" w="sm" len="sm"/>
          </a:ln>
        </p:spPr>
        <p:txBody>
          <a:bodyPr>
            <a:spAutoFit/>
          </a:bodyPr>
          <a:lstStyle/>
          <a:p>
            <a:r>
              <a:rPr lang="en-US" sz="2000"/>
              <a:t>new </a:t>
            </a:r>
            <a:r>
              <a:rPr lang="en-US" sz="2000" b="1" i="1"/>
              <a:t>w</a:t>
            </a:r>
          </a:p>
        </p:txBody>
      </p:sp>
      <p:sp>
        <p:nvSpPr>
          <p:cNvPr id="39987" name="Line 58"/>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8" name="Line 59"/>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9" name="Text Box 60"/>
          <p:cNvSpPr txBox="1">
            <a:spLocks noChangeArrowheads="1"/>
          </p:cNvSpPr>
          <p:nvPr/>
        </p:nvSpPr>
        <p:spPr bwMode="auto">
          <a:xfrm>
            <a:off x="1600200" y="685800"/>
            <a:ext cx="692150" cy="457200"/>
          </a:xfrm>
          <a:prstGeom prst="rect">
            <a:avLst/>
          </a:prstGeom>
          <a:noFill/>
          <a:ln w="12700">
            <a:noFill/>
            <a:miter lim="800000"/>
            <a:headEnd type="none" w="sm" len="sm"/>
            <a:tailEnd type="none" w="sm" len="sm"/>
          </a:ln>
        </p:spPr>
        <p:txBody>
          <a:bodyPr wrap="none">
            <a:spAutoFit/>
          </a:bodyPr>
          <a:lstStyle/>
          <a:p>
            <a:r>
              <a:rPr lang="en-US" b="1" i="1"/>
              <a:t>p</a:t>
            </a:r>
            <a:r>
              <a:rPr lang="en-US" b="1"/>
              <a:t>[</a:t>
            </a:r>
            <a:r>
              <a:rPr lang="en-US" b="1" i="1"/>
              <a:t>x</a:t>
            </a:r>
            <a:r>
              <a:rPr lang="en-US" b="1"/>
              <a:t>]</a:t>
            </a:r>
          </a:p>
        </p:txBody>
      </p:sp>
      <p:sp>
        <p:nvSpPr>
          <p:cNvPr id="54" name="Date Placeholder 53"/>
          <p:cNvSpPr>
            <a:spLocks noGrp="1"/>
          </p:cNvSpPr>
          <p:nvPr>
            <p:ph type="dt" sz="half" idx="10"/>
          </p:nvPr>
        </p:nvSpPr>
        <p:spPr/>
        <p:txBody>
          <a:bodyPr/>
          <a:lstStyle/>
          <a:p>
            <a:fld id="{C4EB64BE-823F-4E20-8140-E6EB2DFA0BD0}" type="datetime1">
              <a:rPr lang="en-US" smtClean="0"/>
              <a:t>10-Nov-24</a:t>
            </a:fld>
            <a:endParaRPr lang="en-US"/>
          </a:p>
        </p:txBody>
      </p:sp>
      <p:sp>
        <p:nvSpPr>
          <p:cNvPr id="55" name="Slide Number Placeholder 54"/>
          <p:cNvSpPr>
            <a:spLocks noGrp="1"/>
          </p:cNvSpPr>
          <p:nvPr>
            <p:ph type="sldNum" sz="quarter" idx="12"/>
          </p:nvPr>
        </p:nvSpPr>
        <p:spPr/>
        <p:txBody>
          <a:bodyPr/>
          <a:lstStyle/>
          <a:p>
            <a:fld id="{B6F15528-21DE-4FAA-801E-634DDDAF4B2B}" type="slidenum">
              <a:rPr lang="en-US" smtClean="0"/>
              <a:pPr/>
              <a:t>55</a:t>
            </a:fld>
            <a:endParaRPr lang="en-US"/>
          </a:p>
        </p:txBody>
      </p:sp>
      <p:sp>
        <p:nvSpPr>
          <p:cNvPr id="56" name="Footer Placeholder 55"/>
          <p:cNvSpPr>
            <a:spLocks noGrp="1"/>
          </p:cNvSpPr>
          <p:nvPr>
            <p:ph type="ftr" sz="quarter" idx="11"/>
          </p:nvPr>
        </p:nvSpPr>
        <p:spPr>
          <a:xfrm>
            <a:off x="3124200" y="6356350"/>
            <a:ext cx="3657600" cy="365125"/>
          </a:xfrm>
        </p:spPr>
        <p:txBody>
          <a:bodyPr/>
          <a:lstStyle/>
          <a:p>
            <a:r>
              <a:rPr lang="it-IT"/>
              <a:t>Manali Gupta               DAA                Unit II</a:t>
            </a:r>
            <a:endParaRPr lang="en-US"/>
          </a:p>
        </p:txBody>
      </p:sp>
      <p:sp>
        <p:nvSpPr>
          <p:cNvPr id="5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1000"/>
                                        <p:tgtEl>
                                          <p:spTgt spid="39939">
                                            <p:txEl>
                                              <p:pRg st="0" end="0"/>
                                            </p:txEl>
                                          </p:spTgt>
                                        </p:tgtEl>
                                      </p:cBhvr>
                                    </p:animEffect>
                                    <p:anim calcmode="lin" valueType="num">
                                      <p:cBhvr>
                                        <p:cTn id="8"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1000"/>
                                        <p:tgtEl>
                                          <p:spTgt spid="39939">
                                            <p:txEl>
                                              <p:pRg st="1" end="1"/>
                                            </p:txEl>
                                          </p:spTgt>
                                        </p:tgtEl>
                                      </p:cBhvr>
                                    </p:animEffect>
                                    <p:anim calcmode="lin" valueType="num">
                                      <p:cBhvr>
                                        <p:cTn id="13"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9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1000"/>
                                        <p:tgtEl>
                                          <p:spTgt spid="39939">
                                            <p:txEl>
                                              <p:pRg st="2" end="2"/>
                                            </p:txEl>
                                          </p:spTgt>
                                        </p:tgtEl>
                                      </p:cBhvr>
                                    </p:animEffect>
                                    <p:anim calcmode="lin" valueType="num">
                                      <p:cBhvr>
                                        <p:cTn id="18"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9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1000"/>
                                        <p:tgtEl>
                                          <p:spTgt spid="39939">
                                            <p:txEl>
                                              <p:pRg st="3" end="3"/>
                                            </p:txEl>
                                          </p:spTgt>
                                        </p:tgtEl>
                                      </p:cBhvr>
                                    </p:animEffect>
                                    <p:anim calcmode="lin" valueType="num">
                                      <p:cBhvr>
                                        <p:cTn id="23"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9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fade">
                                      <p:cBhvr>
                                        <p:cTn id="27" dur="1000"/>
                                        <p:tgtEl>
                                          <p:spTgt spid="39939">
                                            <p:txEl>
                                              <p:pRg st="4" end="4"/>
                                            </p:txEl>
                                          </p:spTgt>
                                        </p:tgtEl>
                                      </p:cBhvr>
                                    </p:animEffect>
                                    <p:anim calcmode="lin" valueType="num">
                                      <p:cBhvr>
                                        <p:cTn id="28" dur="10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99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88" y="3581400"/>
            <a:ext cx="9142412" cy="650876"/>
          </a:xfrm>
        </p:spPr>
        <p:txBody>
          <a:bodyPr>
            <a:normAutofit/>
          </a:bodyPr>
          <a:lstStyle/>
          <a:p>
            <a:pPr algn="l"/>
            <a:r>
              <a:rPr lang="en-US" sz="2400" b="1" dirty="0"/>
              <a:t>     Case 2 – </a:t>
            </a:r>
            <a:r>
              <a:rPr lang="en-US" sz="2400" b="1" i="1" dirty="0"/>
              <a:t>w</a:t>
            </a:r>
            <a:r>
              <a:rPr lang="en-US" sz="2400" b="1" dirty="0"/>
              <a:t> is black, both </a:t>
            </a:r>
            <a:r>
              <a:rPr lang="en-US" sz="2400" b="1" i="1" dirty="0"/>
              <a:t>w</a:t>
            </a:r>
            <a:r>
              <a:rPr lang="en-US" sz="2400" b="1" dirty="0"/>
              <a:t>’s children are black</a:t>
            </a:r>
          </a:p>
        </p:txBody>
      </p:sp>
      <p:sp>
        <p:nvSpPr>
          <p:cNvPr id="40963" name="Rectangle 3"/>
          <p:cNvSpPr>
            <a:spLocks noGrp="1" noChangeArrowheads="1"/>
          </p:cNvSpPr>
          <p:nvPr>
            <p:ph type="body" idx="1"/>
          </p:nvPr>
        </p:nvSpPr>
        <p:spPr>
          <a:xfrm>
            <a:off x="342900" y="4164014"/>
            <a:ext cx="8458200" cy="2120901"/>
          </a:xfrm>
        </p:spPr>
        <p:txBody>
          <a:bodyPr>
            <a:normAutofit fontScale="92500" lnSpcReduction="20000"/>
          </a:bodyPr>
          <a:lstStyle/>
          <a:p>
            <a:r>
              <a:rPr lang="en-US" sz="2400" dirty="0"/>
              <a:t>Take 1 black off </a:t>
            </a:r>
            <a:r>
              <a:rPr lang="en-US" sz="2400" i="1" dirty="0"/>
              <a:t>x </a:t>
            </a:r>
            <a:r>
              <a:rPr lang="en-US" sz="2400" dirty="0"/>
              <a:t>(</a:t>
            </a:r>
            <a:r>
              <a:rPr lang="en-US" sz="2400" dirty="0">
                <a:sym typeface="Symbol" pitchFamily="18" charset="2"/>
              </a:rPr>
              <a:t></a:t>
            </a:r>
            <a:r>
              <a:rPr lang="en-US" sz="2400" dirty="0"/>
              <a:t> singly black) and off </a:t>
            </a:r>
            <a:r>
              <a:rPr lang="en-US" sz="2400" i="1" dirty="0"/>
              <a:t>w </a:t>
            </a:r>
            <a:r>
              <a:rPr lang="en-US" sz="2400" dirty="0"/>
              <a:t>(</a:t>
            </a:r>
            <a:r>
              <a:rPr lang="en-US" sz="2400" dirty="0">
                <a:sym typeface="Symbol" pitchFamily="18" charset="2"/>
              </a:rPr>
              <a:t></a:t>
            </a:r>
            <a:r>
              <a:rPr lang="en-US" sz="2400" dirty="0"/>
              <a:t> red).</a:t>
            </a:r>
          </a:p>
          <a:p>
            <a:r>
              <a:rPr lang="en-US" sz="2400" dirty="0"/>
              <a:t>Move that black to </a:t>
            </a:r>
            <a:r>
              <a:rPr lang="en-US" sz="2400" i="1" dirty="0"/>
              <a:t>p</a:t>
            </a:r>
            <a:r>
              <a:rPr lang="en-US" sz="2400" dirty="0"/>
              <a:t>[</a:t>
            </a:r>
            <a:r>
              <a:rPr lang="en-US" sz="2400" i="1" dirty="0"/>
              <a:t>x</a:t>
            </a:r>
            <a:r>
              <a:rPr lang="en-US" sz="2400" dirty="0"/>
              <a:t>].</a:t>
            </a:r>
          </a:p>
          <a:p>
            <a:r>
              <a:rPr lang="en-US" sz="2400" dirty="0"/>
              <a:t>Do the next iteration with </a:t>
            </a:r>
            <a:r>
              <a:rPr lang="en-US" sz="2400" i="1" dirty="0"/>
              <a:t>p</a:t>
            </a:r>
            <a:r>
              <a:rPr lang="en-US" sz="2400" dirty="0"/>
              <a:t>[</a:t>
            </a:r>
            <a:r>
              <a:rPr lang="en-US" sz="2400" i="1" dirty="0"/>
              <a:t>x</a:t>
            </a:r>
            <a:r>
              <a:rPr lang="en-US" sz="2400" dirty="0"/>
              <a:t>] as the new </a:t>
            </a:r>
            <a:r>
              <a:rPr lang="en-US" sz="2400" i="1" dirty="0"/>
              <a:t>x</a:t>
            </a:r>
            <a:r>
              <a:rPr lang="en-US" sz="2400" dirty="0"/>
              <a:t>.</a:t>
            </a:r>
          </a:p>
          <a:p>
            <a:pPr algn="just"/>
            <a:r>
              <a:rPr lang="en-US" sz="2400" dirty="0"/>
              <a:t>If entered this case from case 1, then </a:t>
            </a:r>
            <a:r>
              <a:rPr lang="en-US" sz="2400" i="1" dirty="0"/>
              <a:t>p</a:t>
            </a:r>
            <a:r>
              <a:rPr lang="en-US" sz="2400" dirty="0"/>
              <a:t>[</a:t>
            </a:r>
            <a:r>
              <a:rPr lang="en-US" sz="2400" i="1" dirty="0"/>
              <a:t>x</a:t>
            </a:r>
            <a:r>
              <a:rPr lang="en-US" sz="2400" dirty="0"/>
              <a:t>] was red so new </a:t>
            </a:r>
            <a:r>
              <a:rPr lang="en-US" sz="2400" i="1" dirty="0"/>
              <a:t>x </a:t>
            </a:r>
            <a:r>
              <a:rPr lang="en-US" sz="2400" dirty="0"/>
              <a:t>is red &amp; </a:t>
            </a:r>
          </a:p>
          <a:p>
            <a:pPr algn="just">
              <a:buFont typeface="Arial" pitchFamily="34" charset="0"/>
              <a:buNone/>
            </a:pPr>
            <a:r>
              <a:rPr lang="en-US" sz="2400" dirty="0"/>
              <a:t>     black and color attribute of new </a:t>
            </a:r>
            <a:r>
              <a:rPr lang="en-US" sz="2400" i="1" dirty="0"/>
              <a:t>x </a:t>
            </a:r>
            <a:r>
              <a:rPr lang="en-US" sz="2400" dirty="0"/>
              <a:t>is RED hence loop terminates. Then new </a:t>
            </a:r>
            <a:r>
              <a:rPr lang="en-US" sz="2400" i="1" dirty="0"/>
              <a:t>x </a:t>
            </a:r>
            <a:r>
              <a:rPr lang="en-US" sz="2400" dirty="0"/>
              <a:t>is made black in the last line.</a:t>
            </a:r>
          </a:p>
          <a:p>
            <a:endParaRPr lang="en-US" sz="2000" dirty="0"/>
          </a:p>
        </p:txBody>
      </p:sp>
      <p:sp>
        <p:nvSpPr>
          <p:cNvPr id="40964"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0965"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0966"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0967" name="Oval 7"/>
          <p:cNvSpPr>
            <a:spLocks noChangeArrowheads="1"/>
          </p:cNvSpPr>
          <p:nvPr/>
        </p:nvSpPr>
        <p:spPr bwMode="auto">
          <a:xfrm>
            <a:off x="14478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0968" name="Oval 8"/>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0969" name="AutoShape 9"/>
          <p:cNvCxnSpPr>
            <a:cxnSpLocks noChangeShapeType="1"/>
            <a:stCxn id="40964" idx="3"/>
            <a:endCxn id="40965"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40970" name="AutoShape 10"/>
          <p:cNvCxnSpPr>
            <a:cxnSpLocks noChangeShapeType="1"/>
            <a:stCxn id="40964" idx="5"/>
            <a:endCxn id="40966"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40971" name="AutoShape 11"/>
          <p:cNvCxnSpPr>
            <a:cxnSpLocks noChangeShapeType="1"/>
            <a:stCxn id="40966" idx="3"/>
            <a:endCxn id="40967"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40972" name="AutoShape 12"/>
          <p:cNvCxnSpPr>
            <a:cxnSpLocks noChangeShapeType="1"/>
            <a:stCxn id="40966" idx="5"/>
            <a:endCxn id="40968"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40973"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4" name="Line 14"/>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5"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6"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7"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8"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9"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0"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1"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2"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3"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4"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5" name="Text Box 41"/>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0986" name="Text Box 42"/>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0987" name="AutoShape 48"/>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0988" name="Oval 51"/>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0989" name="Oval 52"/>
          <p:cNvSpPr>
            <a:spLocks noChangeArrowheads="1"/>
          </p:cNvSpPr>
          <p:nvPr/>
        </p:nvSpPr>
        <p:spPr bwMode="auto">
          <a:xfrm>
            <a:off x="59436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0990" name="Oval 53"/>
          <p:cNvSpPr>
            <a:spLocks noChangeArrowheads="1"/>
          </p:cNvSpPr>
          <p:nvPr/>
        </p:nvSpPr>
        <p:spPr bwMode="auto">
          <a:xfrm>
            <a:off x="7315200" y="1905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D</a:t>
            </a:r>
          </a:p>
        </p:txBody>
      </p:sp>
      <p:sp>
        <p:nvSpPr>
          <p:cNvPr id="40991" name="Oval 54"/>
          <p:cNvSpPr>
            <a:spLocks noChangeArrowheads="1"/>
          </p:cNvSpPr>
          <p:nvPr/>
        </p:nvSpPr>
        <p:spPr bwMode="auto">
          <a:xfrm>
            <a:off x="6781800" y="2743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0992" name="Oval 55"/>
          <p:cNvSpPr>
            <a:spLocks noChangeArrowheads="1"/>
          </p:cNvSpPr>
          <p:nvPr/>
        </p:nvSpPr>
        <p:spPr bwMode="auto">
          <a:xfrm>
            <a:off x="7848600" y="2743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0993" name="AutoShape 56"/>
          <p:cNvCxnSpPr>
            <a:cxnSpLocks noChangeShapeType="1"/>
            <a:stCxn id="40988" idx="3"/>
            <a:endCxn id="40989" idx="0"/>
          </p:cNvCxnSpPr>
          <p:nvPr/>
        </p:nvCxnSpPr>
        <p:spPr bwMode="auto">
          <a:xfrm flipH="1">
            <a:off x="6134100" y="1544638"/>
            <a:ext cx="550863" cy="360362"/>
          </a:xfrm>
          <a:prstGeom prst="straightConnector1">
            <a:avLst/>
          </a:prstGeom>
          <a:noFill/>
          <a:ln w="12700">
            <a:solidFill>
              <a:schemeClr val="tx1"/>
            </a:solidFill>
            <a:round/>
            <a:headEnd type="none" w="sm" len="sm"/>
            <a:tailEnd type="none" w="sm" len="sm"/>
          </a:ln>
        </p:spPr>
      </p:cxnSp>
      <p:cxnSp>
        <p:nvCxnSpPr>
          <p:cNvPr id="40994" name="AutoShape 57"/>
          <p:cNvCxnSpPr>
            <a:cxnSpLocks noChangeShapeType="1"/>
            <a:stCxn id="40988" idx="5"/>
            <a:endCxn id="40990" idx="1"/>
          </p:cNvCxnSpPr>
          <p:nvPr/>
        </p:nvCxnSpPr>
        <p:spPr bwMode="auto">
          <a:xfrm>
            <a:off x="6954838" y="1544638"/>
            <a:ext cx="415925" cy="415925"/>
          </a:xfrm>
          <a:prstGeom prst="straightConnector1">
            <a:avLst/>
          </a:prstGeom>
          <a:noFill/>
          <a:ln w="12700">
            <a:solidFill>
              <a:schemeClr val="tx1"/>
            </a:solidFill>
            <a:round/>
            <a:headEnd type="none" w="sm" len="sm"/>
            <a:tailEnd type="none" w="sm" len="sm"/>
          </a:ln>
        </p:spPr>
      </p:cxnSp>
      <p:cxnSp>
        <p:nvCxnSpPr>
          <p:cNvPr id="40995" name="AutoShape 58"/>
          <p:cNvCxnSpPr>
            <a:cxnSpLocks noChangeShapeType="1"/>
            <a:stCxn id="40990" idx="3"/>
            <a:endCxn id="40991" idx="0"/>
          </p:cNvCxnSpPr>
          <p:nvPr/>
        </p:nvCxnSpPr>
        <p:spPr bwMode="auto">
          <a:xfrm flipH="1">
            <a:off x="6972300" y="2230438"/>
            <a:ext cx="398463" cy="512762"/>
          </a:xfrm>
          <a:prstGeom prst="straightConnector1">
            <a:avLst/>
          </a:prstGeom>
          <a:noFill/>
          <a:ln w="12700">
            <a:solidFill>
              <a:schemeClr val="tx1"/>
            </a:solidFill>
            <a:round/>
            <a:headEnd type="none" w="sm" len="sm"/>
            <a:tailEnd type="none" w="sm" len="sm"/>
          </a:ln>
        </p:spPr>
      </p:cxnSp>
      <p:cxnSp>
        <p:nvCxnSpPr>
          <p:cNvPr id="40996" name="AutoShape 59"/>
          <p:cNvCxnSpPr>
            <a:cxnSpLocks noChangeShapeType="1"/>
            <a:stCxn id="40990" idx="5"/>
            <a:endCxn id="40992" idx="0"/>
          </p:cNvCxnSpPr>
          <p:nvPr/>
        </p:nvCxnSpPr>
        <p:spPr bwMode="auto">
          <a:xfrm>
            <a:off x="7640638" y="2230438"/>
            <a:ext cx="398462" cy="512762"/>
          </a:xfrm>
          <a:prstGeom prst="straightConnector1">
            <a:avLst/>
          </a:prstGeom>
          <a:noFill/>
          <a:ln w="12700">
            <a:solidFill>
              <a:schemeClr val="tx1"/>
            </a:solidFill>
            <a:round/>
            <a:headEnd type="none" w="sm" len="sm"/>
            <a:tailEnd type="none" w="sm" len="sm"/>
          </a:ln>
        </p:spPr>
      </p:cxnSp>
      <p:sp>
        <p:nvSpPr>
          <p:cNvPr id="40997" name="Line 60"/>
          <p:cNvSpPr>
            <a:spLocks noChangeShapeType="1"/>
          </p:cNvSpPr>
          <p:nvPr/>
        </p:nvSpPr>
        <p:spPr bwMode="auto">
          <a:xfrm flipH="1">
            <a:off x="57912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98" name="Line 61"/>
          <p:cNvSpPr>
            <a:spLocks noChangeShapeType="1"/>
          </p:cNvSpPr>
          <p:nvPr/>
        </p:nvSpPr>
        <p:spPr bwMode="auto">
          <a:xfrm>
            <a:off x="6248400" y="2286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99" name="Line 62"/>
          <p:cNvSpPr>
            <a:spLocks noChangeShapeType="1"/>
          </p:cNvSpPr>
          <p:nvPr/>
        </p:nvSpPr>
        <p:spPr bwMode="auto">
          <a:xfrm flipH="1">
            <a:off x="6629400" y="30480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0" name="Line 63"/>
          <p:cNvSpPr>
            <a:spLocks noChangeShapeType="1"/>
          </p:cNvSpPr>
          <p:nvPr/>
        </p:nvSpPr>
        <p:spPr bwMode="auto">
          <a:xfrm>
            <a:off x="7162800" y="30480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1" name="Line 64"/>
          <p:cNvSpPr>
            <a:spLocks noChangeShapeType="1"/>
          </p:cNvSpPr>
          <p:nvPr/>
        </p:nvSpPr>
        <p:spPr bwMode="auto">
          <a:xfrm flipH="1">
            <a:off x="76962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2" name="Line 65"/>
          <p:cNvSpPr>
            <a:spLocks noChangeShapeType="1"/>
          </p:cNvSpPr>
          <p:nvPr/>
        </p:nvSpPr>
        <p:spPr bwMode="auto">
          <a:xfrm>
            <a:off x="8153400" y="3124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3" name="Text Box 66"/>
          <p:cNvSpPr txBox="1">
            <a:spLocks noChangeArrowheads="1"/>
          </p:cNvSpPr>
          <p:nvPr/>
        </p:nvSpPr>
        <p:spPr bwMode="auto">
          <a:xfrm>
            <a:off x="5562600" y="24114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4" name="Text Box 67"/>
          <p:cNvSpPr txBox="1">
            <a:spLocks noChangeArrowheads="1"/>
          </p:cNvSpPr>
          <p:nvPr/>
        </p:nvSpPr>
        <p:spPr bwMode="auto">
          <a:xfrm>
            <a:off x="6324600" y="24384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5" name="Text Box 68"/>
          <p:cNvSpPr txBox="1">
            <a:spLocks noChangeArrowheads="1"/>
          </p:cNvSpPr>
          <p:nvPr/>
        </p:nvSpPr>
        <p:spPr bwMode="auto">
          <a:xfrm>
            <a:off x="6477000" y="32766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6" name="Text Box 69"/>
          <p:cNvSpPr txBox="1">
            <a:spLocks noChangeArrowheads="1"/>
          </p:cNvSpPr>
          <p:nvPr/>
        </p:nvSpPr>
        <p:spPr bwMode="auto">
          <a:xfrm>
            <a:off x="7162800" y="32766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7" name="Text Box 70"/>
          <p:cNvSpPr txBox="1">
            <a:spLocks noChangeArrowheads="1"/>
          </p:cNvSpPr>
          <p:nvPr/>
        </p:nvSpPr>
        <p:spPr bwMode="auto">
          <a:xfrm>
            <a:off x="7543800" y="32766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8" name="Text Box 71"/>
          <p:cNvSpPr txBox="1">
            <a:spLocks noChangeArrowheads="1"/>
          </p:cNvSpPr>
          <p:nvPr/>
        </p:nvSpPr>
        <p:spPr bwMode="auto">
          <a:xfrm>
            <a:off x="8305800" y="32766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9" name="Text Box 74"/>
          <p:cNvSpPr txBox="1">
            <a:spLocks noChangeArrowheads="1"/>
          </p:cNvSpPr>
          <p:nvPr/>
        </p:nvSpPr>
        <p:spPr bwMode="auto">
          <a:xfrm>
            <a:off x="6019800" y="838200"/>
            <a:ext cx="914400" cy="396875"/>
          </a:xfrm>
          <a:prstGeom prst="rect">
            <a:avLst/>
          </a:prstGeom>
          <a:noFill/>
          <a:ln w="12700">
            <a:noFill/>
            <a:miter lim="800000"/>
            <a:headEnd type="none" w="sm" len="sm"/>
            <a:tailEnd type="none" w="sm" len="sm"/>
          </a:ln>
        </p:spPr>
        <p:txBody>
          <a:bodyPr>
            <a:spAutoFit/>
          </a:bodyPr>
          <a:lstStyle/>
          <a:p>
            <a:r>
              <a:rPr lang="en-US" sz="2000"/>
              <a:t>new </a:t>
            </a:r>
            <a:r>
              <a:rPr lang="en-US" sz="2000" b="1" i="1"/>
              <a:t>x</a:t>
            </a:r>
          </a:p>
        </p:txBody>
      </p:sp>
      <p:sp>
        <p:nvSpPr>
          <p:cNvPr id="41010" name="Text Box 75"/>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1011" name="Text Box 76"/>
          <p:cNvSpPr txBox="1">
            <a:spLocks noChangeArrowheads="1"/>
          </p:cNvSpPr>
          <p:nvPr/>
        </p:nvSpPr>
        <p:spPr bwMode="auto">
          <a:xfrm>
            <a:off x="7010400" y="1066800"/>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1012" name="Line 77"/>
          <p:cNvSpPr>
            <a:spLocks noChangeShapeType="1"/>
          </p:cNvSpPr>
          <p:nvPr/>
        </p:nvSpPr>
        <p:spPr bwMode="auto">
          <a:xfrm>
            <a:off x="15240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13" name="Line 78"/>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14" name="Text Box 79"/>
          <p:cNvSpPr txBox="1">
            <a:spLocks noChangeArrowheads="1"/>
          </p:cNvSpPr>
          <p:nvPr/>
        </p:nvSpPr>
        <p:spPr bwMode="auto">
          <a:xfrm>
            <a:off x="685800" y="762000"/>
            <a:ext cx="692150" cy="457200"/>
          </a:xfrm>
          <a:prstGeom prst="rect">
            <a:avLst/>
          </a:prstGeom>
          <a:noFill/>
          <a:ln w="12700">
            <a:noFill/>
            <a:miter lim="800000"/>
            <a:headEnd type="none" w="sm" len="sm"/>
            <a:tailEnd type="none" w="sm" len="sm"/>
          </a:ln>
        </p:spPr>
        <p:txBody>
          <a:bodyPr wrap="none">
            <a:spAutoFit/>
          </a:bodyPr>
          <a:lstStyle/>
          <a:p>
            <a:r>
              <a:rPr lang="en-US" b="1" i="1"/>
              <a:t>p</a:t>
            </a:r>
            <a:r>
              <a:rPr lang="en-US" b="1"/>
              <a:t>[</a:t>
            </a:r>
            <a:r>
              <a:rPr lang="en-US" b="1" i="1"/>
              <a:t>x</a:t>
            </a:r>
            <a:r>
              <a:rPr lang="en-US" b="1"/>
              <a:t>]</a:t>
            </a:r>
          </a:p>
        </p:txBody>
      </p:sp>
      <p:sp>
        <p:nvSpPr>
          <p:cNvPr id="55" name="Date Placeholder 54"/>
          <p:cNvSpPr>
            <a:spLocks noGrp="1"/>
          </p:cNvSpPr>
          <p:nvPr>
            <p:ph type="dt" sz="half" idx="10"/>
          </p:nvPr>
        </p:nvSpPr>
        <p:spPr/>
        <p:txBody>
          <a:bodyPr/>
          <a:lstStyle/>
          <a:p>
            <a:fld id="{0266CA69-3DB0-4DA0-A3F5-BF2DBB6ACA49}" type="datetime1">
              <a:rPr lang="en-US" smtClean="0"/>
              <a:t>10-Nov-24</a:t>
            </a:fld>
            <a:endParaRPr lang="en-US"/>
          </a:p>
        </p:txBody>
      </p:sp>
      <p:sp>
        <p:nvSpPr>
          <p:cNvPr id="56" name="Slide Number Placeholder 55"/>
          <p:cNvSpPr>
            <a:spLocks noGrp="1"/>
          </p:cNvSpPr>
          <p:nvPr>
            <p:ph type="sldNum" sz="quarter" idx="12"/>
          </p:nvPr>
        </p:nvSpPr>
        <p:spPr/>
        <p:txBody>
          <a:bodyPr/>
          <a:lstStyle/>
          <a:p>
            <a:fld id="{B6F15528-21DE-4FAA-801E-634DDDAF4B2B}" type="slidenum">
              <a:rPr lang="en-US" smtClean="0"/>
              <a:pPr/>
              <a:t>56</a:t>
            </a:fld>
            <a:endParaRPr lang="en-US"/>
          </a:p>
        </p:txBody>
      </p:sp>
      <p:sp>
        <p:nvSpPr>
          <p:cNvPr id="57" name="Footer Placeholder 56"/>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5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1000"/>
                                        <p:tgtEl>
                                          <p:spTgt spid="40963">
                                            <p:txEl>
                                              <p:pRg st="1" end="1"/>
                                            </p:txEl>
                                          </p:spTgt>
                                        </p:tgtEl>
                                      </p:cBhvr>
                                    </p:animEffect>
                                    <p:anim calcmode="lin" valueType="num">
                                      <p:cBhvr>
                                        <p:cTn id="13"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1000"/>
                                        <p:tgtEl>
                                          <p:spTgt spid="40963">
                                            <p:txEl>
                                              <p:pRg st="2" end="2"/>
                                            </p:txEl>
                                          </p:spTgt>
                                        </p:tgtEl>
                                      </p:cBhvr>
                                    </p:animEffect>
                                    <p:anim calcmode="lin" valueType="num">
                                      <p:cBhvr>
                                        <p:cTn id="18"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1000"/>
                                        <p:tgtEl>
                                          <p:spTgt spid="40963">
                                            <p:txEl>
                                              <p:pRg st="3" end="3"/>
                                            </p:txEl>
                                          </p:spTgt>
                                        </p:tgtEl>
                                      </p:cBhvr>
                                    </p:animEffect>
                                    <p:anim calcmode="lin" valueType="num">
                                      <p:cBhvr>
                                        <p:cTn id="23"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fade">
                                      <p:cBhvr>
                                        <p:cTn id="27" dur="1000"/>
                                        <p:tgtEl>
                                          <p:spTgt spid="40963">
                                            <p:txEl>
                                              <p:pRg st="4" end="4"/>
                                            </p:txEl>
                                          </p:spTgt>
                                        </p:tgtEl>
                                      </p:cBhvr>
                                    </p:animEffect>
                                    <p:anim calcmode="lin" valueType="num">
                                      <p:cBhvr>
                                        <p:cTn id="28"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3962401"/>
            <a:ext cx="9144000" cy="649288"/>
          </a:xfrm>
        </p:spPr>
        <p:txBody>
          <a:bodyPr>
            <a:normAutofit/>
          </a:bodyPr>
          <a:lstStyle/>
          <a:p>
            <a:pPr algn="l"/>
            <a:r>
              <a:rPr lang="en-US" sz="2400" b="1" dirty="0"/>
              <a:t>     Case 3 – </a:t>
            </a:r>
            <a:r>
              <a:rPr lang="en-US" sz="2400" b="1" i="1" dirty="0"/>
              <a:t>w</a:t>
            </a:r>
            <a:r>
              <a:rPr lang="en-US" sz="2400" b="1" dirty="0"/>
              <a:t> is black, </a:t>
            </a:r>
            <a:r>
              <a:rPr lang="en-US" sz="2400" b="1" i="1" dirty="0"/>
              <a:t>w</a:t>
            </a:r>
            <a:r>
              <a:rPr lang="en-US" sz="2400" b="1" dirty="0"/>
              <a:t>’s left child is red, </a:t>
            </a:r>
            <a:r>
              <a:rPr lang="en-US" sz="2400" b="1" i="1" dirty="0"/>
              <a:t>w</a:t>
            </a:r>
            <a:r>
              <a:rPr lang="en-US" sz="2400" b="1" dirty="0"/>
              <a:t>’s right child is black</a:t>
            </a:r>
          </a:p>
        </p:txBody>
      </p:sp>
      <p:sp>
        <p:nvSpPr>
          <p:cNvPr id="41987" name="Rectangle 3"/>
          <p:cNvSpPr>
            <a:spLocks noGrp="1" noChangeArrowheads="1"/>
          </p:cNvSpPr>
          <p:nvPr>
            <p:ph type="body" idx="1"/>
          </p:nvPr>
        </p:nvSpPr>
        <p:spPr>
          <a:xfrm>
            <a:off x="228600" y="4779964"/>
            <a:ext cx="8458200" cy="1544636"/>
          </a:xfrm>
        </p:spPr>
        <p:txBody>
          <a:bodyPr>
            <a:normAutofit/>
          </a:bodyPr>
          <a:lstStyle/>
          <a:p>
            <a:r>
              <a:rPr lang="en-US" sz="2400" dirty="0"/>
              <a:t>Make </a:t>
            </a:r>
            <a:r>
              <a:rPr lang="en-US" sz="2400" i="1" dirty="0"/>
              <a:t>w </a:t>
            </a:r>
            <a:r>
              <a:rPr lang="en-US" sz="2400" dirty="0"/>
              <a:t>red and </a:t>
            </a:r>
            <a:r>
              <a:rPr lang="en-US" sz="2400" i="1" dirty="0" err="1"/>
              <a:t>w</a:t>
            </a:r>
            <a:r>
              <a:rPr lang="en-US" sz="2400" dirty="0" err="1"/>
              <a:t>’s</a:t>
            </a:r>
            <a:r>
              <a:rPr lang="en-US" sz="2400" dirty="0"/>
              <a:t> left child black.</a:t>
            </a:r>
          </a:p>
          <a:p>
            <a:r>
              <a:rPr lang="en-US" sz="2400" dirty="0"/>
              <a:t>Then right rotate on </a:t>
            </a:r>
            <a:r>
              <a:rPr lang="en-US" sz="2400" i="1" dirty="0"/>
              <a:t>w</a:t>
            </a:r>
            <a:r>
              <a:rPr lang="en-US" sz="2400" dirty="0"/>
              <a:t>.</a:t>
            </a:r>
          </a:p>
          <a:p>
            <a:r>
              <a:rPr lang="en-US" sz="2400" dirty="0"/>
              <a:t>New sibling </a:t>
            </a:r>
            <a:r>
              <a:rPr lang="en-US" sz="2400" i="1" dirty="0"/>
              <a:t>w </a:t>
            </a:r>
            <a:r>
              <a:rPr lang="en-US" sz="2400" dirty="0"/>
              <a:t>of </a:t>
            </a:r>
            <a:r>
              <a:rPr lang="en-US" sz="2400" i="1" dirty="0"/>
              <a:t>x </a:t>
            </a:r>
            <a:r>
              <a:rPr lang="en-US" sz="2400" dirty="0"/>
              <a:t>is black with a red right child </a:t>
            </a:r>
            <a:r>
              <a:rPr lang="en-US" sz="2400" dirty="0">
                <a:sym typeface="Symbol" pitchFamily="18" charset="2"/>
              </a:rPr>
              <a:t></a:t>
            </a:r>
            <a:r>
              <a:rPr lang="en-US" sz="2400" dirty="0"/>
              <a:t> case 4.</a:t>
            </a:r>
          </a:p>
        </p:txBody>
      </p:sp>
      <p:sp>
        <p:nvSpPr>
          <p:cNvPr id="41988"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1989"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1990"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1991" name="Oval 7"/>
          <p:cNvSpPr>
            <a:spLocks noChangeArrowheads="1"/>
          </p:cNvSpPr>
          <p:nvPr/>
        </p:nvSpPr>
        <p:spPr bwMode="auto">
          <a:xfrm>
            <a:off x="1447800" y="2667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C</a:t>
            </a:r>
          </a:p>
        </p:txBody>
      </p:sp>
      <p:sp>
        <p:nvSpPr>
          <p:cNvPr id="41992" name="Oval 8"/>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1993" name="AutoShape 9"/>
          <p:cNvCxnSpPr>
            <a:cxnSpLocks noChangeShapeType="1"/>
            <a:stCxn id="41988" idx="3"/>
            <a:endCxn id="41989"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41994" name="AutoShape 10"/>
          <p:cNvCxnSpPr>
            <a:cxnSpLocks noChangeShapeType="1"/>
            <a:stCxn id="41988" idx="5"/>
            <a:endCxn id="41990"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41995" name="AutoShape 11"/>
          <p:cNvCxnSpPr>
            <a:cxnSpLocks noChangeShapeType="1"/>
            <a:stCxn id="41990" idx="3"/>
            <a:endCxn id="41991"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41996" name="AutoShape 12"/>
          <p:cNvCxnSpPr>
            <a:cxnSpLocks noChangeShapeType="1"/>
            <a:stCxn id="41990" idx="5"/>
            <a:endCxn id="41992"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41997"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998" name="Line 14"/>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999"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0"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1"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2"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3"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4"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5"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6"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7"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8"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9" name="Text Box 25"/>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2010" name="Text Box 26"/>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2011" name="AutoShape 27"/>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2012" name="Oval 28"/>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2013" name="Oval 29"/>
          <p:cNvSpPr>
            <a:spLocks noChangeArrowheads="1"/>
          </p:cNvSpPr>
          <p:nvPr/>
        </p:nvSpPr>
        <p:spPr bwMode="auto">
          <a:xfrm>
            <a:off x="59436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2014" name="Oval 30"/>
          <p:cNvSpPr>
            <a:spLocks noChangeArrowheads="1"/>
          </p:cNvSpPr>
          <p:nvPr/>
        </p:nvSpPr>
        <p:spPr bwMode="auto">
          <a:xfrm>
            <a:off x="73152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2015" name="Oval 32"/>
          <p:cNvSpPr>
            <a:spLocks noChangeArrowheads="1"/>
          </p:cNvSpPr>
          <p:nvPr/>
        </p:nvSpPr>
        <p:spPr bwMode="auto">
          <a:xfrm>
            <a:off x="7772400" y="25146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D</a:t>
            </a:r>
          </a:p>
        </p:txBody>
      </p:sp>
      <p:cxnSp>
        <p:nvCxnSpPr>
          <p:cNvPr id="42016" name="AutoShape 33"/>
          <p:cNvCxnSpPr>
            <a:cxnSpLocks noChangeShapeType="1"/>
            <a:stCxn id="42012" idx="3"/>
            <a:endCxn id="42013" idx="0"/>
          </p:cNvCxnSpPr>
          <p:nvPr/>
        </p:nvCxnSpPr>
        <p:spPr bwMode="auto">
          <a:xfrm flipH="1">
            <a:off x="6134100" y="1544638"/>
            <a:ext cx="550863" cy="360362"/>
          </a:xfrm>
          <a:prstGeom prst="straightConnector1">
            <a:avLst/>
          </a:prstGeom>
          <a:noFill/>
          <a:ln w="12700">
            <a:solidFill>
              <a:schemeClr val="tx1"/>
            </a:solidFill>
            <a:round/>
            <a:headEnd type="none" w="sm" len="sm"/>
            <a:tailEnd type="none" w="sm" len="sm"/>
          </a:ln>
        </p:spPr>
      </p:cxnSp>
      <p:cxnSp>
        <p:nvCxnSpPr>
          <p:cNvPr id="42017" name="AutoShape 34"/>
          <p:cNvCxnSpPr>
            <a:cxnSpLocks noChangeShapeType="1"/>
            <a:stCxn id="42012" idx="5"/>
            <a:endCxn id="42014" idx="1"/>
          </p:cNvCxnSpPr>
          <p:nvPr/>
        </p:nvCxnSpPr>
        <p:spPr bwMode="auto">
          <a:xfrm>
            <a:off x="6954838" y="1544638"/>
            <a:ext cx="415925" cy="415925"/>
          </a:xfrm>
          <a:prstGeom prst="straightConnector1">
            <a:avLst/>
          </a:prstGeom>
          <a:noFill/>
          <a:ln w="12700">
            <a:solidFill>
              <a:schemeClr val="tx1"/>
            </a:solidFill>
            <a:round/>
            <a:headEnd type="none" w="sm" len="sm"/>
            <a:tailEnd type="none" w="sm" len="sm"/>
          </a:ln>
        </p:spPr>
      </p:cxnSp>
      <p:cxnSp>
        <p:nvCxnSpPr>
          <p:cNvPr id="42018" name="AutoShape 35"/>
          <p:cNvCxnSpPr>
            <a:cxnSpLocks noChangeShapeType="1"/>
            <a:stCxn id="42014" idx="3"/>
          </p:cNvCxnSpPr>
          <p:nvPr/>
        </p:nvCxnSpPr>
        <p:spPr bwMode="auto">
          <a:xfrm flipH="1">
            <a:off x="6972300" y="2230438"/>
            <a:ext cx="398463" cy="512762"/>
          </a:xfrm>
          <a:prstGeom prst="straightConnector1">
            <a:avLst/>
          </a:prstGeom>
          <a:noFill/>
          <a:ln w="12700">
            <a:solidFill>
              <a:schemeClr val="tx1"/>
            </a:solidFill>
            <a:round/>
            <a:headEnd type="none" w="sm" len="sm"/>
            <a:tailEnd type="none" w="sm" len="sm"/>
          </a:ln>
        </p:spPr>
      </p:cxnSp>
      <p:cxnSp>
        <p:nvCxnSpPr>
          <p:cNvPr id="42019" name="AutoShape 36"/>
          <p:cNvCxnSpPr>
            <a:cxnSpLocks noChangeShapeType="1"/>
            <a:stCxn id="42014" idx="5"/>
            <a:endCxn id="42015" idx="0"/>
          </p:cNvCxnSpPr>
          <p:nvPr/>
        </p:nvCxnSpPr>
        <p:spPr bwMode="auto">
          <a:xfrm>
            <a:off x="7640638" y="2230438"/>
            <a:ext cx="322262" cy="284162"/>
          </a:xfrm>
          <a:prstGeom prst="straightConnector1">
            <a:avLst/>
          </a:prstGeom>
          <a:noFill/>
          <a:ln w="12700">
            <a:solidFill>
              <a:schemeClr val="tx1"/>
            </a:solidFill>
            <a:round/>
            <a:headEnd type="none" w="sm" len="sm"/>
            <a:tailEnd type="none" w="sm" len="sm"/>
          </a:ln>
        </p:spPr>
      </p:cxnSp>
      <p:sp>
        <p:nvSpPr>
          <p:cNvPr id="42020" name="Line 37"/>
          <p:cNvSpPr>
            <a:spLocks noChangeShapeType="1"/>
          </p:cNvSpPr>
          <p:nvPr/>
        </p:nvSpPr>
        <p:spPr bwMode="auto">
          <a:xfrm flipH="1">
            <a:off x="57912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1" name="Line 38"/>
          <p:cNvSpPr>
            <a:spLocks noChangeShapeType="1"/>
          </p:cNvSpPr>
          <p:nvPr/>
        </p:nvSpPr>
        <p:spPr bwMode="auto">
          <a:xfrm>
            <a:off x="6248400" y="2286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2" name="Line 39"/>
          <p:cNvSpPr>
            <a:spLocks noChangeShapeType="1"/>
          </p:cNvSpPr>
          <p:nvPr/>
        </p:nvSpPr>
        <p:spPr bwMode="auto">
          <a:xfrm flipH="1">
            <a:off x="75438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3" name="Line 41"/>
          <p:cNvSpPr>
            <a:spLocks noChangeShapeType="1"/>
          </p:cNvSpPr>
          <p:nvPr/>
        </p:nvSpPr>
        <p:spPr bwMode="auto">
          <a:xfrm flipH="1">
            <a:off x="8224838" y="3505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4" name="Line 42"/>
          <p:cNvSpPr>
            <a:spLocks noChangeShapeType="1"/>
          </p:cNvSpPr>
          <p:nvPr/>
        </p:nvSpPr>
        <p:spPr bwMode="auto">
          <a:xfrm>
            <a:off x="8610600" y="3505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5" name="Text Box 43"/>
          <p:cNvSpPr txBox="1">
            <a:spLocks noChangeArrowheads="1"/>
          </p:cNvSpPr>
          <p:nvPr/>
        </p:nvSpPr>
        <p:spPr bwMode="auto">
          <a:xfrm>
            <a:off x="5562600" y="24114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6" name="Text Box 44"/>
          <p:cNvSpPr txBox="1">
            <a:spLocks noChangeArrowheads="1"/>
          </p:cNvSpPr>
          <p:nvPr/>
        </p:nvSpPr>
        <p:spPr bwMode="auto">
          <a:xfrm>
            <a:off x="6324600" y="24384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7" name="Text Box 45"/>
          <p:cNvSpPr txBox="1">
            <a:spLocks noChangeArrowheads="1"/>
          </p:cNvSpPr>
          <p:nvPr/>
        </p:nvSpPr>
        <p:spPr bwMode="auto">
          <a:xfrm>
            <a:off x="6781800" y="2667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8" name="Text Box 46"/>
          <p:cNvSpPr txBox="1">
            <a:spLocks noChangeArrowheads="1"/>
          </p:cNvSpPr>
          <p:nvPr/>
        </p:nvSpPr>
        <p:spPr bwMode="auto">
          <a:xfrm>
            <a:off x="73152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9" name="Text Box 47"/>
          <p:cNvSpPr txBox="1">
            <a:spLocks noChangeArrowheads="1"/>
          </p:cNvSpPr>
          <p:nvPr/>
        </p:nvSpPr>
        <p:spPr bwMode="auto">
          <a:xfrm>
            <a:off x="8072438" y="37338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30" name="Text Box 48"/>
          <p:cNvSpPr txBox="1">
            <a:spLocks noChangeArrowheads="1"/>
          </p:cNvSpPr>
          <p:nvPr/>
        </p:nvSpPr>
        <p:spPr bwMode="auto">
          <a:xfrm>
            <a:off x="8834438" y="3657600"/>
            <a:ext cx="309562"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31" name="Text Box 50"/>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2032" name="Text Box 51"/>
          <p:cNvSpPr txBox="1">
            <a:spLocks noChangeArrowheads="1"/>
          </p:cNvSpPr>
          <p:nvPr/>
        </p:nvSpPr>
        <p:spPr bwMode="auto">
          <a:xfrm>
            <a:off x="7010400" y="1066800"/>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2033" name="Oval 52"/>
          <p:cNvSpPr>
            <a:spLocks noChangeArrowheads="1"/>
          </p:cNvSpPr>
          <p:nvPr/>
        </p:nvSpPr>
        <p:spPr bwMode="auto">
          <a:xfrm>
            <a:off x="8305800" y="3124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sp>
        <p:nvSpPr>
          <p:cNvPr id="42034" name="Line 53"/>
          <p:cNvSpPr>
            <a:spLocks noChangeShapeType="1"/>
          </p:cNvSpPr>
          <p:nvPr/>
        </p:nvSpPr>
        <p:spPr bwMode="auto">
          <a:xfrm>
            <a:off x="8077200" y="2819400"/>
            <a:ext cx="3810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35" name="Text Box 54"/>
          <p:cNvSpPr txBox="1">
            <a:spLocks noChangeArrowheads="1"/>
          </p:cNvSpPr>
          <p:nvPr/>
        </p:nvSpPr>
        <p:spPr bwMode="auto">
          <a:xfrm>
            <a:off x="7696200" y="1600200"/>
            <a:ext cx="989013" cy="457200"/>
          </a:xfrm>
          <a:prstGeom prst="rect">
            <a:avLst/>
          </a:prstGeom>
          <a:noFill/>
          <a:ln w="12700">
            <a:noFill/>
            <a:miter lim="800000"/>
            <a:headEnd type="none" w="sm" len="sm"/>
            <a:tailEnd type="none" w="sm" len="sm"/>
          </a:ln>
        </p:spPr>
        <p:txBody>
          <a:bodyPr wrap="none">
            <a:spAutoFit/>
          </a:bodyPr>
          <a:lstStyle/>
          <a:p>
            <a:r>
              <a:rPr lang="en-US" b="1"/>
              <a:t>new</a:t>
            </a:r>
            <a:r>
              <a:rPr lang="en-US" b="1" i="1"/>
              <a:t> w</a:t>
            </a:r>
          </a:p>
        </p:txBody>
      </p:sp>
      <p:sp>
        <p:nvSpPr>
          <p:cNvPr id="42036" name="Text Box 55"/>
          <p:cNvSpPr txBox="1">
            <a:spLocks noChangeArrowheads="1"/>
          </p:cNvSpPr>
          <p:nvPr/>
        </p:nvSpPr>
        <p:spPr bwMode="auto">
          <a:xfrm>
            <a:off x="5638800" y="16002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2037" name="Line 56"/>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38" name="Line 58"/>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5" name="Date Placeholder 54"/>
          <p:cNvSpPr>
            <a:spLocks noGrp="1"/>
          </p:cNvSpPr>
          <p:nvPr>
            <p:ph type="dt" sz="half" idx="10"/>
          </p:nvPr>
        </p:nvSpPr>
        <p:spPr/>
        <p:txBody>
          <a:bodyPr/>
          <a:lstStyle/>
          <a:p>
            <a:fld id="{D4CA0BE6-34E4-48AF-AAF6-AF61CDF9942F}" type="datetime1">
              <a:rPr lang="en-US" smtClean="0"/>
              <a:t>10-Nov-24</a:t>
            </a:fld>
            <a:endParaRPr lang="en-US"/>
          </a:p>
        </p:txBody>
      </p:sp>
      <p:sp>
        <p:nvSpPr>
          <p:cNvPr id="56" name="Slide Number Placeholder 55"/>
          <p:cNvSpPr>
            <a:spLocks noGrp="1"/>
          </p:cNvSpPr>
          <p:nvPr>
            <p:ph type="sldNum" sz="quarter" idx="12"/>
          </p:nvPr>
        </p:nvSpPr>
        <p:spPr/>
        <p:txBody>
          <a:bodyPr/>
          <a:lstStyle/>
          <a:p>
            <a:fld id="{B6F15528-21DE-4FAA-801E-634DDDAF4B2B}" type="slidenum">
              <a:rPr lang="en-US" smtClean="0"/>
              <a:pPr/>
              <a:t>57</a:t>
            </a:fld>
            <a:endParaRPr lang="en-US"/>
          </a:p>
        </p:txBody>
      </p:sp>
      <p:sp>
        <p:nvSpPr>
          <p:cNvPr id="57" name="Footer Placeholder 56"/>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5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1000"/>
                                        <p:tgtEl>
                                          <p:spTgt spid="41987">
                                            <p:txEl>
                                              <p:pRg st="1" end="1"/>
                                            </p:txEl>
                                          </p:spTgt>
                                        </p:tgtEl>
                                      </p:cBhvr>
                                    </p:animEffect>
                                    <p:anim calcmode="lin" valueType="num">
                                      <p:cBhvr>
                                        <p:cTn id="13"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9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1000"/>
                                        <p:tgtEl>
                                          <p:spTgt spid="41987">
                                            <p:txEl>
                                              <p:pRg st="2" end="2"/>
                                            </p:txEl>
                                          </p:spTgt>
                                        </p:tgtEl>
                                      </p:cBhvr>
                                    </p:animEffect>
                                    <p:anim calcmode="lin" valueType="num">
                                      <p:cBhvr>
                                        <p:cTn id="18"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87" y="3638180"/>
            <a:ext cx="9142413" cy="554037"/>
          </a:xfrm>
        </p:spPr>
        <p:txBody>
          <a:bodyPr>
            <a:normAutofit/>
          </a:bodyPr>
          <a:lstStyle/>
          <a:p>
            <a:pPr algn="l"/>
            <a:r>
              <a:rPr lang="en-US" sz="2400" b="1" dirty="0"/>
              <a:t>      Case 4 – </a:t>
            </a:r>
            <a:r>
              <a:rPr lang="en-US" sz="2400" b="1" i="1" dirty="0"/>
              <a:t>w</a:t>
            </a:r>
            <a:r>
              <a:rPr lang="en-US" sz="2400" b="1" dirty="0"/>
              <a:t> is black, </a:t>
            </a:r>
            <a:r>
              <a:rPr lang="en-US" sz="2400" b="1" i="1" dirty="0"/>
              <a:t>w</a:t>
            </a:r>
            <a:r>
              <a:rPr lang="en-US" sz="2400" b="1" dirty="0"/>
              <a:t>’s right child is red</a:t>
            </a:r>
          </a:p>
        </p:txBody>
      </p:sp>
      <p:sp>
        <p:nvSpPr>
          <p:cNvPr id="43011" name="Rectangle 3"/>
          <p:cNvSpPr>
            <a:spLocks noGrp="1" noChangeArrowheads="1"/>
          </p:cNvSpPr>
          <p:nvPr>
            <p:ph type="body" idx="1"/>
          </p:nvPr>
        </p:nvSpPr>
        <p:spPr>
          <a:xfrm>
            <a:off x="294787" y="4170786"/>
            <a:ext cx="8392013" cy="2112564"/>
          </a:xfrm>
        </p:spPr>
        <p:txBody>
          <a:bodyPr>
            <a:normAutofit fontScale="92500" lnSpcReduction="20000"/>
          </a:bodyPr>
          <a:lstStyle/>
          <a:p>
            <a:r>
              <a:rPr lang="en-US" sz="2400" dirty="0"/>
              <a:t>Make </a:t>
            </a:r>
            <a:r>
              <a:rPr lang="en-US" sz="2400" i="1" dirty="0"/>
              <a:t>w </a:t>
            </a:r>
            <a:r>
              <a:rPr lang="en-US" sz="2400" dirty="0"/>
              <a:t>be </a:t>
            </a:r>
            <a:r>
              <a:rPr lang="en-US" sz="2400" i="1" dirty="0"/>
              <a:t>p</a:t>
            </a:r>
            <a:r>
              <a:rPr lang="en-US" sz="2400" dirty="0"/>
              <a:t>[</a:t>
            </a:r>
            <a:r>
              <a:rPr lang="en-US" sz="2400" i="1" dirty="0"/>
              <a:t>x</a:t>
            </a:r>
            <a:r>
              <a:rPr lang="en-US" sz="2400" dirty="0"/>
              <a:t>]’s color (</a:t>
            </a:r>
            <a:r>
              <a:rPr lang="en-US" sz="2400" i="1" dirty="0"/>
              <a:t>c</a:t>
            </a:r>
            <a:r>
              <a:rPr lang="en-US" sz="2400" dirty="0"/>
              <a:t>).</a:t>
            </a:r>
          </a:p>
          <a:p>
            <a:r>
              <a:rPr lang="en-US" sz="2400" dirty="0"/>
              <a:t>Make </a:t>
            </a:r>
            <a:r>
              <a:rPr lang="en-US" sz="2400" i="1" dirty="0"/>
              <a:t>p</a:t>
            </a:r>
            <a:r>
              <a:rPr lang="en-US" sz="2400" dirty="0"/>
              <a:t>[</a:t>
            </a:r>
            <a:r>
              <a:rPr lang="en-US" sz="2400" i="1" dirty="0"/>
              <a:t>x</a:t>
            </a:r>
            <a:r>
              <a:rPr lang="en-US" sz="2400" dirty="0"/>
              <a:t>] black and </a:t>
            </a:r>
            <a:r>
              <a:rPr lang="en-US" sz="2400" i="1" dirty="0" err="1"/>
              <a:t>w</a:t>
            </a:r>
            <a:r>
              <a:rPr lang="en-US" sz="2400" dirty="0" err="1"/>
              <a:t>’s</a:t>
            </a:r>
            <a:r>
              <a:rPr lang="en-US" sz="2400" dirty="0"/>
              <a:t> right child black.</a:t>
            </a:r>
          </a:p>
          <a:p>
            <a:r>
              <a:rPr lang="en-US" sz="2400" dirty="0"/>
              <a:t>Then left rotate on </a:t>
            </a:r>
            <a:r>
              <a:rPr lang="en-US" sz="2400" i="1" dirty="0"/>
              <a:t>p</a:t>
            </a:r>
            <a:r>
              <a:rPr lang="en-US" sz="2400" dirty="0"/>
              <a:t>[</a:t>
            </a:r>
            <a:r>
              <a:rPr lang="en-US" sz="2400" i="1" dirty="0"/>
              <a:t>x</a:t>
            </a:r>
            <a:r>
              <a:rPr lang="en-US" sz="2400" dirty="0"/>
              <a:t>].</a:t>
            </a:r>
          </a:p>
          <a:p>
            <a:r>
              <a:rPr lang="en-US" sz="2400" dirty="0"/>
              <a:t>Remove the extra black on </a:t>
            </a:r>
            <a:r>
              <a:rPr lang="en-US" sz="2400" i="1" dirty="0"/>
              <a:t>x </a:t>
            </a:r>
            <a:r>
              <a:rPr lang="en-US" sz="2400" dirty="0"/>
              <a:t>(</a:t>
            </a:r>
            <a:r>
              <a:rPr lang="en-US" sz="2400" dirty="0">
                <a:sym typeface="Symbol" pitchFamily="18" charset="2"/>
              </a:rPr>
              <a:t></a:t>
            </a:r>
            <a:r>
              <a:rPr lang="en-US" sz="2400" dirty="0"/>
              <a:t> </a:t>
            </a:r>
            <a:r>
              <a:rPr lang="en-US" sz="2400" i="1" dirty="0"/>
              <a:t>x </a:t>
            </a:r>
            <a:r>
              <a:rPr lang="en-US" sz="2400" dirty="0"/>
              <a:t>is now singly black) without violating any red-black properties.</a:t>
            </a:r>
          </a:p>
          <a:p>
            <a:r>
              <a:rPr lang="en-US" sz="2400" dirty="0"/>
              <a:t>Setting </a:t>
            </a:r>
            <a:r>
              <a:rPr lang="en-US" sz="2400" i="1" dirty="0"/>
              <a:t>x </a:t>
            </a:r>
            <a:r>
              <a:rPr lang="en-US" sz="2400" dirty="0"/>
              <a:t>to root causes the loop to terminate.</a:t>
            </a:r>
          </a:p>
          <a:p>
            <a:endParaRPr lang="en-US" sz="1600" dirty="0"/>
          </a:p>
        </p:txBody>
      </p:sp>
      <p:sp>
        <p:nvSpPr>
          <p:cNvPr id="43012"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3013"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3014"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3015" name="Oval 7"/>
          <p:cNvSpPr>
            <a:spLocks noChangeArrowheads="1"/>
          </p:cNvSpPr>
          <p:nvPr/>
        </p:nvSpPr>
        <p:spPr bwMode="auto">
          <a:xfrm>
            <a:off x="1447800" y="2667000"/>
            <a:ext cx="381000" cy="381000"/>
          </a:xfrm>
          <a:prstGeom prst="ellipse">
            <a:avLst/>
          </a:prstGeom>
          <a:solidFill>
            <a:srgbClr val="FF66FF"/>
          </a:solidFill>
          <a:ln w="12700">
            <a:solidFill>
              <a:schemeClr val="tx1"/>
            </a:solidFill>
            <a:round/>
            <a:headEnd type="none" w="sm" len="sm"/>
            <a:tailEnd type="none" w="sm" len="sm"/>
          </a:ln>
        </p:spPr>
        <p:txBody>
          <a:bodyPr wrap="none" anchor="ctr"/>
          <a:lstStyle/>
          <a:p>
            <a:pPr algn="ctr"/>
            <a:r>
              <a:rPr lang="en-US" b="1"/>
              <a:t>C</a:t>
            </a:r>
          </a:p>
        </p:txBody>
      </p:sp>
      <p:sp>
        <p:nvSpPr>
          <p:cNvPr id="43016" name="Oval 8"/>
          <p:cNvSpPr>
            <a:spLocks noChangeArrowheads="1"/>
          </p:cNvSpPr>
          <p:nvPr/>
        </p:nvSpPr>
        <p:spPr bwMode="auto">
          <a:xfrm>
            <a:off x="2514600" y="2667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E</a:t>
            </a:r>
          </a:p>
        </p:txBody>
      </p:sp>
      <p:cxnSp>
        <p:nvCxnSpPr>
          <p:cNvPr id="43017" name="AutoShape 9"/>
          <p:cNvCxnSpPr>
            <a:cxnSpLocks noChangeShapeType="1"/>
            <a:stCxn id="43012" idx="3"/>
            <a:endCxn id="43013" idx="0"/>
          </p:cNvCxnSpPr>
          <p:nvPr/>
        </p:nvCxnSpPr>
        <p:spPr bwMode="auto">
          <a:xfrm rot="5400000">
            <a:off x="895351" y="1373187"/>
            <a:ext cx="360362" cy="550863"/>
          </a:xfrm>
          <a:prstGeom prst="straightConnector1">
            <a:avLst/>
          </a:prstGeom>
          <a:noFill/>
          <a:ln w="12700">
            <a:solidFill>
              <a:schemeClr val="tx1"/>
            </a:solidFill>
            <a:round/>
            <a:headEnd type="none" w="sm" len="sm"/>
            <a:tailEnd type="none" w="sm" len="sm"/>
          </a:ln>
        </p:spPr>
      </p:cxnSp>
      <p:cxnSp>
        <p:nvCxnSpPr>
          <p:cNvPr id="43018" name="AutoShape 10"/>
          <p:cNvCxnSpPr>
            <a:cxnSpLocks noChangeShapeType="1"/>
            <a:stCxn id="43012" idx="5"/>
            <a:endCxn id="43014" idx="1"/>
          </p:cNvCxnSpPr>
          <p:nvPr/>
        </p:nvCxnSpPr>
        <p:spPr bwMode="auto">
          <a:xfrm rot="16200000" flipH="1">
            <a:off x="1620838" y="1468438"/>
            <a:ext cx="415925" cy="415925"/>
          </a:xfrm>
          <a:prstGeom prst="straightConnector1">
            <a:avLst/>
          </a:prstGeom>
          <a:noFill/>
          <a:ln w="12700">
            <a:solidFill>
              <a:schemeClr val="tx1"/>
            </a:solidFill>
            <a:round/>
            <a:headEnd type="none" w="sm" len="sm"/>
            <a:tailEnd type="none" w="sm" len="sm"/>
          </a:ln>
        </p:spPr>
      </p:cxnSp>
      <p:cxnSp>
        <p:nvCxnSpPr>
          <p:cNvPr id="43019" name="AutoShape 11"/>
          <p:cNvCxnSpPr>
            <a:cxnSpLocks noChangeShapeType="1"/>
            <a:stCxn id="43014" idx="3"/>
            <a:endCxn id="43015" idx="0"/>
          </p:cNvCxnSpPr>
          <p:nvPr/>
        </p:nvCxnSpPr>
        <p:spPr bwMode="auto">
          <a:xfrm rot="5400000">
            <a:off x="1581151" y="2211387"/>
            <a:ext cx="512762" cy="398463"/>
          </a:xfrm>
          <a:prstGeom prst="straightConnector1">
            <a:avLst/>
          </a:prstGeom>
          <a:noFill/>
          <a:ln w="12700">
            <a:solidFill>
              <a:schemeClr val="tx1"/>
            </a:solidFill>
            <a:round/>
            <a:headEnd type="none" w="sm" len="sm"/>
            <a:tailEnd type="none" w="sm" len="sm"/>
          </a:ln>
        </p:spPr>
      </p:cxnSp>
      <p:cxnSp>
        <p:nvCxnSpPr>
          <p:cNvPr id="43020" name="AutoShape 12"/>
          <p:cNvCxnSpPr>
            <a:cxnSpLocks noChangeShapeType="1"/>
            <a:stCxn id="43014" idx="5"/>
            <a:endCxn id="43016" idx="0"/>
          </p:cNvCxnSpPr>
          <p:nvPr/>
        </p:nvCxnSpPr>
        <p:spPr bwMode="auto">
          <a:xfrm rot="16200000" flipH="1">
            <a:off x="2249488" y="2211388"/>
            <a:ext cx="512762" cy="398462"/>
          </a:xfrm>
          <a:prstGeom prst="straightConnector1">
            <a:avLst/>
          </a:prstGeom>
          <a:noFill/>
          <a:ln w="12700">
            <a:solidFill>
              <a:schemeClr val="tx1"/>
            </a:solidFill>
            <a:round/>
            <a:headEnd type="none" w="sm" len="sm"/>
            <a:tailEnd type="none" w="sm" len="sm"/>
          </a:ln>
        </p:spPr>
      </p:cxnSp>
      <p:sp>
        <p:nvSpPr>
          <p:cNvPr id="43021"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2" name="Line 14"/>
          <p:cNvSpPr>
            <a:spLocks noChangeShapeType="1"/>
          </p:cNvSpPr>
          <p:nvPr/>
        </p:nvSpPr>
        <p:spPr bwMode="auto">
          <a:xfrm>
            <a:off x="9144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3"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4"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5"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6"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7"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28"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29"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0"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1"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2"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3" name="Oval 25"/>
          <p:cNvSpPr>
            <a:spLocks noChangeArrowheads="1"/>
          </p:cNvSpPr>
          <p:nvPr/>
        </p:nvSpPr>
        <p:spPr bwMode="auto">
          <a:xfrm>
            <a:off x="57912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B</a:t>
            </a:r>
          </a:p>
        </p:txBody>
      </p:sp>
      <p:sp>
        <p:nvSpPr>
          <p:cNvPr id="43034" name="Oval 26"/>
          <p:cNvSpPr>
            <a:spLocks noChangeArrowheads="1"/>
          </p:cNvSpPr>
          <p:nvPr/>
        </p:nvSpPr>
        <p:spPr bwMode="auto">
          <a:xfrm>
            <a:off x="51054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cxnSp>
        <p:nvCxnSpPr>
          <p:cNvPr id="43035" name="AutoShape 27"/>
          <p:cNvCxnSpPr>
            <a:cxnSpLocks noChangeShapeType="1"/>
            <a:stCxn id="43033" idx="3"/>
            <a:endCxn id="43034" idx="0"/>
          </p:cNvCxnSpPr>
          <p:nvPr/>
        </p:nvCxnSpPr>
        <p:spPr bwMode="auto">
          <a:xfrm rot="5400000">
            <a:off x="5391151" y="1982787"/>
            <a:ext cx="360362" cy="550863"/>
          </a:xfrm>
          <a:prstGeom prst="straightConnector1">
            <a:avLst/>
          </a:prstGeom>
          <a:noFill/>
          <a:ln w="12700">
            <a:solidFill>
              <a:schemeClr val="tx1"/>
            </a:solidFill>
            <a:round/>
            <a:headEnd type="none" w="sm" len="sm"/>
            <a:tailEnd type="none" w="sm" len="sm"/>
          </a:ln>
        </p:spPr>
      </p:cxnSp>
      <p:cxnSp>
        <p:nvCxnSpPr>
          <p:cNvPr id="43036" name="AutoShape 28"/>
          <p:cNvCxnSpPr>
            <a:cxnSpLocks noChangeShapeType="1"/>
            <a:stCxn id="43033" idx="5"/>
          </p:cNvCxnSpPr>
          <p:nvPr/>
        </p:nvCxnSpPr>
        <p:spPr bwMode="auto">
          <a:xfrm rot="16200000" flipH="1">
            <a:off x="6116638" y="2078038"/>
            <a:ext cx="415925" cy="415925"/>
          </a:xfrm>
          <a:prstGeom prst="straightConnector1">
            <a:avLst/>
          </a:prstGeom>
          <a:noFill/>
          <a:ln w="12700">
            <a:solidFill>
              <a:schemeClr val="tx1"/>
            </a:solidFill>
            <a:round/>
            <a:headEnd type="none" w="sm" len="sm"/>
            <a:tailEnd type="none" w="sm" len="sm"/>
          </a:ln>
        </p:spPr>
      </p:cxnSp>
      <p:sp>
        <p:nvSpPr>
          <p:cNvPr id="43037" name="Line 29"/>
          <p:cNvSpPr>
            <a:spLocks noChangeShapeType="1"/>
          </p:cNvSpPr>
          <p:nvPr/>
        </p:nvSpPr>
        <p:spPr bwMode="auto">
          <a:xfrm flipH="1">
            <a:off x="4953000" y="2743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8" name="Line 30"/>
          <p:cNvSpPr>
            <a:spLocks noChangeShapeType="1"/>
          </p:cNvSpPr>
          <p:nvPr/>
        </p:nvSpPr>
        <p:spPr bwMode="auto">
          <a:xfrm>
            <a:off x="5410200" y="28194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9" name="Line 31"/>
          <p:cNvSpPr>
            <a:spLocks noChangeShapeType="1"/>
          </p:cNvSpPr>
          <p:nvPr/>
        </p:nvSpPr>
        <p:spPr bwMode="auto">
          <a:xfrm flipH="1">
            <a:off x="63246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0" name="Line 32"/>
          <p:cNvSpPr>
            <a:spLocks noChangeShapeType="1"/>
          </p:cNvSpPr>
          <p:nvPr/>
        </p:nvSpPr>
        <p:spPr bwMode="auto">
          <a:xfrm>
            <a:off x="6781800" y="28194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1" name="Line 33"/>
          <p:cNvSpPr>
            <a:spLocks noChangeShapeType="1"/>
          </p:cNvSpPr>
          <p:nvPr/>
        </p:nvSpPr>
        <p:spPr bwMode="auto">
          <a:xfrm flipH="1">
            <a:off x="7315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2" name="Line 34"/>
          <p:cNvSpPr>
            <a:spLocks noChangeShapeType="1"/>
          </p:cNvSpPr>
          <p:nvPr/>
        </p:nvSpPr>
        <p:spPr bwMode="auto">
          <a:xfrm>
            <a:off x="7772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3" name="Text Box 35"/>
          <p:cNvSpPr txBox="1">
            <a:spLocks noChangeArrowheads="1"/>
          </p:cNvSpPr>
          <p:nvPr/>
        </p:nvSpPr>
        <p:spPr bwMode="auto">
          <a:xfrm>
            <a:off x="4724400" y="29448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4" name="Text Box 36"/>
          <p:cNvSpPr txBox="1">
            <a:spLocks noChangeArrowheads="1"/>
          </p:cNvSpPr>
          <p:nvPr/>
        </p:nvSpPr>
        <p:spPr bwMode="auto">
          <a:xfrm>
            <a:off x="5486400" y="29718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5" name="Text Box 37"/>
          <p:cNvSpPr txBox="1">
            <a:spLocks noChangeArrowheads="1"/>
          </p:cNvSpPr>
          <p:nvPr/>
        </p:nvSpPr>
        <p:spPr bwMode="auto">
          <a:xfrm>
            <a:off x="6172200" y="3048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6" name="Text Box 38"/>
          <p:cNvSpPr txBox="1">
            <a:spLocks noChangeArrowheads="1"/>
          </p:cNvSpPr>
          <p:nvPr/>
        </p:nvSpPr>
        <p:spPr bwMode="auto">
          <a:xfrm>
            <a:off x="68580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7" name="Text Box 39"/>
          <p:cNvSpPr txBox="1">
            <a:spLocks noChangeArrowheads="1"/>
          </p:cNvSpPr>
          <p:nvPr/>
        </p:nvSpPr>
        <p:spPr bwMode="auto">
          <a:xfrm>
            <a:off x="7162800" y="23622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8" name="Text Box 40"/>
          <p:cNvSpPr txBox="1">
            <a:spLocks noChangeArrowheads="1"/>
          </p:cNvSpPr>
          <p:nvPr/>
        </p:nvSpPr>
        <p:spPr bwMode="auto">
          <a:xfrm>
            <a:off x="7924800" y="23622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9" name="Text Box 41"/>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3050" name="Text Box 42"/>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3051" name="Oval 43"/>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D</a:t>
            </a:r>
          </a:p>
        </p:txBody>
      </p:sp>
      <p:sp>
        <p:nvSpPr>
          <p:cNvPr id="43052" name="Oval 44"/>
          <p:cNvSpPr>
            <a:spLocks noChangeArrowheads="1"/>
          </p:cNvSpPr>
          <p:nvPr/>
        </p:nvSpPr>
        <p:spPr bwMode="auto">
          <a:xfrm>
            <a:off x="6477000" y="2438400"/>
            <a:ext cx="381000" cy="381000"/>
          </a:xfrm>
          <a:prstGeom prst="ellipse">
            <a:avLst/>
          </a:prstGeom>
          <a:solidFill>
            <a:srgbClr val="FF66FF"/>
          </a:solidFill>
          <a:ln w="12700">
            <a:solidFill>
              <a:schemeClr val="tx1"/>
            </a:solidFill>
            <a:round/>
            <a:headEnd type="none" w="sm" len="sm"/>
            <a:tailEnd type="none" w="sm" len="sm"/>
          </a:ln>
        </p:spPr>
        <p:txBody>
          <a:bodyPr wrap="none" anchor="ctr"/>
          <a:lstStyle/>
          <a:p>
            <a:pPr algn="ctr"/>
            <a:r>
              <a:rPr lang="en-US" b="1"/>
              <a:t>C</a:t>
            </a:r>
          </a:p>
        </p:txBody>
      </p:sp>
      <p:sp>
        <p:nvSpPr>
          <p:cNvPr id="43053" name="Oval 45"/>
          <p:cNvSpPr>
            <a:spLocks noChangeArrowheads="1"/>
          </p:cNvSpPr>
          <p:nvPr/>
        </p:nvSpPr>
        <p:spPr bwMode="auto">
          <a:xfrm>
            <a:off x="73914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3054" name="AutoShape 46"/>
          <p:cNvCxnSpPr>
            <a:cxnSpLocks noChangeShapeType="1"/>
            <a:stCxn id="43051" idx="3"/>
            <a:endCxn id="43033" idx="7"/>
          </p:cNvCxnSpPr>
          <p:nvPr/>
        </p:nvCxnSpPr>
        <p:spPr bwMode="auto">
          <a:xfrm rot="5400000">
            <a:off x="6269038" y="1392238"/>
            <a:ext cx="263525" cy="568325"/>
          </a:xfrm>
          <a:prstGeom prst="straightConnector1">
            <a:avLst/>
          </a:prstGeom>
          <a:noFill/>
          <a:ln w="12700">
            <a:solidFill>
              <a:schemeClr val="tx1"/>
            </a:solidFill>
            <a:round/>
            <a:headEnd type="none" w="sm" len="sm"/>
            <a:tailEnd type="none" w="sm" len="sm"/>
          </a:ln>
        </p:spPr>
      </p:cxnSp>
      <p:cxnSp>
        <p:nvCxnSpPr>
          <p:cNvPr id="43055" name="AutoShape 47"/>
          <p:cNvCxnSpPr>
            <a:cxnSpLocks noChangeShapeType="1"/>
            <a:stCxn id="43051" idx="5"/>
            <a:endCxn id="43053" idx="1"/>
          </p:cNvCxnSpPr>
          <p:nvPr/>
        </p:nvCxnSpPr>
        <p:spPr bwMode="auto">
          <a:xfrm rot="16200000" flipH="1">
            <a:off x="7069138" y="1430338"/>
            <a:ext cx="263525" cy="492125"/>
          </a:xfrm>
          <a:prstGeom prst="straightConnector1">
            <a:avLst/>
          </a:prstGeom>
          <a:noFill/>
          <a:ln w="12700">
            <a:solidFill>
              <a:schemeClr val="tx1"/>
            </a:solidFill>
            <a:round/>
            <a:headEnd type="none" w="sm" len="sm"/>
            <a:tailEnd type="none" w="sm" len="sm"/>
          </a:ln>
        </p:spPr>
      </p:cxnSp>
      <p:sp>
        <p:nvSpPr>
          <p:cNvPr id="43056" name="AutoShape 48"/>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3057" name="Text Box 49"/>
          <p:cNvSpPr txBox="1">
            <a:spLocks noChangeArrowheads="1"/>
          </p:cNvSpPr>
          <p:nvPr/>
        </p:nvSpPr>
        <p:spPr bwMode="auto">
          <a:xfrm>
            <a:off x="4800600" y="22860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3058" name="Text Box 51"/>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3059" name="Text Box 52"/>
          <p:cNvSpPr txBox="1">
            <a:spLocks noChangeArrowheads="1"/>
          </p:cNvSpPr>
          <p:nvPr/>
        </p:nvSpPr>
        <p:spPr bwMode="auto">
          <a:xfrm>
            <a:off x="1752600" y="2438400"/>
            <a:ext cx="420688" cy="457200"/>
          </a:xfrm>
          <a:prstGeom prst="rect">
            <a:avLst/>
          </a:prstGeom>
          <a:noFill/>
          <a:ln w="12700">
            <a:noFill/>
            <a:miter lim="800000"/>
            <a:headEnd type="none" w="sm" len="sm"/>
            <a:tailEnd type="none" w="sm" len="sm"/>
          </a:ln>
        </p:spPr>
        <p:txBody>
          <a:bodyPr wrap="none">
            <a:spAutoFit/>
          </a:bodyPr>
          <a:lstStyle/>
          <a:p>
            <a:r>
              <a:rPr lang="en-US" b="1" i="1"/>
              <a:t>c</a:t>
            </a:r>
            <a:r>
              <a:rPr lang="en-US" b="1" i="1">
                <a:sym typeface="Symbol" pitchFamily="18" charset="2"/>
              </a:rPr>
              <a:t>’</a:t>
            </a:r>
            <a:endParaRPr lang="en-US" b="1" i="1"/>
          </a:p>
        </p:txBody>
      </p:sp>
      <p:sp>
        <p:nvSpPr>
          <p:cNvPr id="43060" name="Line 53"/>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61" name="Line 54"/>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4" name="Date Placeholder 53"/>
          <p:cNvSpPr>
            <a:spLocks noGrp="1"/>
          </p:cNvSpPr>
          <p:nvPr>
            <p:ph type="dt" sz="half" idx="10"/>
          </p:nvPr>
        </p:nvSpPr>
        <p:spPr/>
        <p:txBody>
          <a:bodyPr/>
          <a:lstStyle/>
          <a:p>
            <a:fld id="{5473838B-8BCB-45C1-BBC7-AB05CFD1BDE8}" type="datetime1">
              <a:rPr lang="en-US" smtClean="0"/>
              <a:t>10-Nov-24</a:t>
            </a:fld>
            <a:endParaRPr lang="en-US"/>
          </a:p>
        </p:txBody>
      </p:sp>
      <p:sp>
        <p:nvSpPr>
          <p:cNvPr id="55" name="Slide Number Placeholder 54"/>
          <p:cNvSpPr>
            <a:spLocks noGrp="1"/>
          </p:cNvSpPr>
          <p:nvPr>
            <p:ph type="sldNum" sz="quarter" idx="12"/>
          </p:nvPr>
        </p:nvSpPr>
        <p:spPr/>
        <p:txBody>
          <a:bodyPr/>
          <a:lstStyle/>
          <a:p>
            <a:fld id="{B6F15528-21DE-4FAA-801E-634DDDAF4B2B}" type="slidenum">
              <a:rPr lang="en-US" smtClean="0"/>
              <a:pPr/>
              <a:t>58</a:t>
            </a:fld>
            <a:endParaRPr lang="en-US"/>
          </a:p>
        </p:txBody>
      </p:sp>
      <p:sp>
        <p:nvSpPr>
          <p:cNvPr id="56" name="Footer Placeholder 55"/>
          <p:cNvSpPr>
            <a:spLocks noGrp="1"/>
          </p:cNvSpPr>
          <p:nvPr>
            <p:ph type="ftr" sz="quarter" idx="11"/>
          </p:nvPr>
        </p:nvSpPr>
        <p:spPr>
          <a:xfrm>
            <a:off x="3124200" y="6356350"/>
            <a:ext cx="3810000" cy="365125"/>
          </a:xfrm>
        </p:spPr>
        <p:txBody>
          <a:bodyPr/>
          <a:lstStyle/>
          <a:p>
            <a:r>
              <a:rPr lang="it-IT"/>
              <a:t>Manali Gupta               DAA                Unit II</a:t>
            </a:r>
            <a:endParaRPr lang="en-US"/>
          </a:p>
        </p:txBody>
      </p:sp>
      <p:sp>
        <p:nvSpPr>
          <p:cNvPr id="5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1000"/>
                                        <p:tgtEl>
                                          <p:spTgt spid="43011">
                                            <p:txEl>
                                              <p:pRg st="1" end="1"/>
                                            </p:txEl>
                                          </p:spTgt>
                                        </p:tgtEl>
                                      </p:cBhvr>
                                    </p:animEffect>
                                    <p:anim calcmode="lin" valueType="num">
                                      <p:cBhvr>
                                        <p:cTn id="13"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30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fade">
                                      <p:cBhvr>
                                        <p:cTn id="17" dur="1000"/>
                                        <p:tgtEl>
                                          <p:spTgt spid="43011">
                                            <p:txEl>
                                              <p:pRg st="2" end="2"/>
                                            </p:txEl>
                                          </p:spTgt>
                                        </p:tgtEl>
                                      </p:cBhvr>
                                    </p:animEffect>
                                    <p:anim calcmode="lin" valueType="num">
                                      <p:cBhvr>
                                        <p:cTn id="18"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0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fade">
                                      <p:cBhvr>
                                        <p:cTn id="22" dur="1000"/>
                                        <p:tgtEl>
                                          <p:spTgt spid="43011">
                                            <p:txEl>
                                              <p:pRg st="3" end="3"/>
                                            </p:txEl>
                                          </p:spTgt>
                                        </p:tgtEl>
                                      </p:cBhvr>
                                    </p:animEffect>
                                    <p:anim calcmode="lin" valueType="num">
                                      <p:cBhvr>
                                        <p:cTn id="23"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30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fade">
                                      <p:cBhvr>
                                        <p:cTn id="27" dur="1000"/>
                                        <p:tgtEl>
                                          <p:spTgt spid="43011">
                                            <p:txEl>
                                              <p:pRg st="4" end="4"/>
                                            </p:txEl>
                                          </p:spTgt>
                                        </p:tgtEl>
                                      </p:cBhvr>
                                    </p:animEffect>
                                    <p:anim calcmode="lin" valueType="num">
                                      <p:cBhvr>
                                        <p:cTn id="28"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30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817162"/>
            <a:ext cx="8229600" cy="600475"/>
          </a:xfrm>
        </p:spPr>
        <p:txBody>
          <a:bodyPr>
            <a:normAutofit/>
          </a:bodyPr>
          <a:lstStyle/>
          <a:p>
            <a:r>
              <a:rPr lang="en-US" sz="2400" b="1" dirty="0"/>
              <a:t>Deletion Flow Chart</a:t>
            </a:r>
            <a:endParaRPr lang="en-IN" sz="2400" b="1" dirty="0"/>
          </a:p>
        </p:txBody>
      </p:sp>
      <p:pic>
        <p:nvPicPr>
          <p:cNvPr id="44035" name="Picture 2"/>
          <p:cNvPicPr>
            <a:picLocks noChangeAspect="1" noChangeArrowheads="1"/>
          </p:cNvPicPr>
          <p:nvPr/>
        </p:nvPicPr>
        <p:blipFill>
          <a:blip r:embed="rId2" cstate="print"/>
          <a:srcRect/>
          <a:stretch>
            <a:fillRect/>
          </a:stretch>
        </p:blipFill>
        <p:spPr bwMode="auto">
          <a:xfrm>
            <a:off x="785813" y="1643063"/>
            <a:ext cx="7138987" cy="4643807"/>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E06FD64-FD11-467E-9501-486E88925295}" type="datetime1">
              <a:rPr lang="en-US" smtClean="0"/>
              <a:t>10-Nov-24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15FE2822-8D43-48A9-B028-56BB5716B882}" type="datetime1">
              <a:rPr lang="en-US" smtClean="0"/>
              <a:t>10-Nov-24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15337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381000" y="831908"/>
            <a:ext cx="8229600" cy="939800"/>
          </a:xfrm>
        </p:spPr>
        <p:txBody>
          <a:bodyPr>
            <a:normAutofit/>
          </a:bodyPr>
          <a:lstStyle/>
          <a:p>
            <a:pPr algn="l"/>
            <a:r>
              <a:rPr lang="en-US" sz="2400" dirty="0"/>
              <a:t>Points to Remember While Considering Symmetric Cases for Insertion in R-B Tree </a:t>
            </a:r>
            <a:endParaRPr lang="en-IN" sz="2400" dirty="0"/>
          </a:p>
        </p:txBody>
      </p:sp>
      <p:sp>
        <p:nvSpPr>
          <p:cNvPr id="5" name="Content Placeholder 4"/>
          <p:cNvSpPr>
            <a:spLocks noGrp="1"/>
          </p:cNvSpPr>
          <p:nvPr>
            <p:ph sz="half" idx="1"/>
          </p:nvPr>
        </p:nvSpPr>
        <p:spPr>
          <a:xfrm>
            <a:off x="457200" y="2007422"/>
            <a:ext cx="4038600" cy="2328863"/>
          </a:xfrm>
          <a:solidFill>
            <a:schemeClr val="tx2">
              <a:lumMod val="20000"/>
              <a:lumOff val="80000"/>
            </a:schemeClr>
          </a:solidFill>
        </p:spPr>
        <p:txBody>
          <a:bodyPr>
            <a:normAutofit lnSpcReduction="10000"/>
          </a:bodyPr>
          <a:lstStyle/>
          <a:p>
            <a:pPr>
              <a:buFont typeface="Arial" pitchFamily="34" charset="0"/>
              <a:buNone/>
              <a:defRPr/>
            </a:pPr>
            <a:r>
              <a:rPr lang="en-US" dirty="0"/>
              <a:t>     </a:t>
            </a:r>
            <a:r>
              <a:rPr lang="en-US" sz="2200" dirty="0"/>
              <a:t>A- </a:t>
            </a:r>
            <a:r>
              <a:rPr lang="en-US" sz="2200" u="sng" dirty="0">
                <a:solidFill>
                  <a:srgbClr val="C00000"/>
                </a:solidFill>
              </a:rPr>
              <a:t>If P[z] is left child</a:t>
            </a:r>
          </a:p>
          <a:p>
            <a:pPr>
              <a:buFont typeface="Arial" pitchFamily="34" charset="0"/>
              <a:buNone/>
              <a:defRPr/>
            </a:pPr>
            <a:r>
              <a:rPr lang="en-US" sz="2200" dirty="0">
                <a:solidFill>
                  <a:srgbClr val="FF0000"/>
                </a:solidFill>
              </a:rPr>
              <a:t>Case1</a:t>
            </a:r>
            <a:r>
              <a:rPr lang="en-US" sz="2200" b="1" dirty="0">
                <a:solidFill>
                  <a:srgbClr val="FF0000"/>
                </a:solidFill>
              </a:rPr>
              <a:t>: </a:t>
            </a:r>
            <a:r>
              <a:rPr lang="en-US" sz="2200" dirty="0"/>
              <a:t>If </a:t>
            </a:r>
            <a:r>
              <a:rPr lang="en-US" sz="2200" dirty="0" err="1"/>
              <a:t>z’s</a:t>
            </a:r>
            <a:r>
              <a:rPr lang="en-US" sz="2200" dirty="0"/>
              <a:t> uncle y is red. </a:t>
            </a:r>
          </a:p>
          <a:p>
            <a:pPr>
              <a:buFont typeface="Arial" pitchFamily="34" charset="0"/>
              <a:buNone/>
              <a:defRPr/>
            </a:pPr>
            <a:r>
              <a:rPr lang="en-US" sz="2200" dirty="0">
                <a:solidFill>
                  <a:srgbClr val="FF0000"/>
                </a:solidFill>
              </a:rPr>
              <a:t>Case2</a:t>
            </a:r>
            <a:r>
              <a:rPr lang="en-US" sz="2200" b="1" dirty="0">
                <a:solidFill>
                  <a:srgbClr val="FF0000"/>
                </a:solidFill>
              </a:rPr>
              <a:t>: </a:t>
            </a:r>
            <a:r>
              <a:rPr lang="en-US" sz="2200" dirty="0"/>
              <a:t>If </a:t>
            </a:r>
            <a:r>
              <a:rPr lang="en-US" sz="2200" dirty="0" err="1"/>
              <a:t>z’s</a:t>
            </a:r>
            <a:r>
              <a:rPr lang="en-US" sz="2200" dirty="0"/>
              <a:t> uncle y is black and z is the right child.</a:t>
            </a:r>
          </a:p>
          <a:p>
            <a:pPr>
              <a:buFont typeface="Arial" pitchFamily="34" charset="0"/>
              <a:buNone/>
              <a:defRPr/>
            </a:pPr>
            <a:r>
              <a:rPr lang="en-US" sz="2200" dirty="0">
                <a:solidFill>
                  <a:srgbClr val="FF0000"/>
                </a:solidFill>
              </a:rPr>
              <a:t>Case3</a:t>
            </a:r>
            <a:r>
              <a:rPr lang="en-US" sz="2200" b="1" dirty="0">
                <a:solidFill>
                  <a:srgbClr val="FF0000"/>
                </a:solidFill>
              </a:rPr>
              <a:t>: </a:t>
            </a:r>
            <a:r>
              <a:rPr lang="en-US" sz="2200" dirty="0"/>
              <a:t>If </a:t>
            </a:r>
            <a:r>
              <a:rPr lang="en-US" sz="2200" dirty="0" err="1"/>
              <a:t>z’s</a:t>
            </a:r>
            <a:r>
              <a:rPr lang="en-US" sz="2200" dirty="0"/>
              <a:t> uncle y is black and z is the left child.</a:t>
            </a:r>
            <a:endParaRPr lang="en-IN" sz="2200" dirty="0"/>
          </a:p>
        </p:txBody>
      </p:sp>
      <p:sp>
        <p:nvSpPr>
          <p:cNvPr id="6" name="Content Placeholder 5"/>
          <p:cNvSpPr>
            <a:spLocks noGrp="1"/>
          </p:cNvSpPr>
          <p:nvPr>
            <p:ph sz="half" idx="2"/>
          </p:nvPr>
        </p:nvSpPr>
        <p:spPr>
          <a:xfrm>
            <a:off x="4669302" y="2003905"/>
            <a:ext cx="4038600" cy="2328863"/>
          </a:xfrm>
          <a:solidFill>
            <a:schemeClr val="tx2">
              <a:lumMod val="20000"/>
              <a:lumOff val="80000"/>
            </a:schemeClr>
          </a:solidFill>
        </p:spPr>
        <p:txBody>
          <a:bodyPr>
            <a:normAutofit lnSpcReduction="10000"/>
          </a:bodyPr>
          <a:lstStyle/>
          <a:p>
            <a:pPr>
              <a:buFont typeface="Arial" pitchFamily="34" charset="0"/>
              <a:buNone/>
              <a:defRPr/>
            </a:pPr>
            <a:r>
              <a:rPr lang="en-US" dirty="0">
                <a:solidFill>
                  <a:prstClr val="black"/>
                </a:solidFill>
              </a:rPr>
              <a:t> </a:t>
            </a:r>
            <a:r>
              <a:rPr lang="en-US" sz="2200" dirty="0">
                <a:solidFill>
                  <a:prstClr val="black"/>
                </a:solidFill>
              </a:rPr>
              <a:t>B- </a:t>
            </a:r>
            <a:r>
              <a:rPr lang="en-US" sz="2200" u="sng" dirty="0">
                <a:solidFill>
                  <a:srgbClr val="C00000"/>
                </a:solidFill>
              </a:rPr>
              <a:t>If P[z] is right child</a:t>
            </a:r>
          </a:p>
          <a:p>
            <a:pPr>
              <a:buFont typeface="Arial" pitchFamily="34" charset="0"/>
              <a:buNone/>
              <a:defRPr/>
            </a:pPr>
            <a:r>
              <a:rPr lang="en-US" sz="2200" dirty="0">
                <a:solidFill>
                  <a:srgbClr val="FF0000"/>
                </a:solidFill>
              </a:rPr>
              <a:t>Case1</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red. </a:t>
            </a:r>
          </a:p>
          <a:p>
            <a:pPr>
              <a:buFont typeface="Arial" pitchFamily="34" charset="0"/>
              <a:buNone/>
              <a:defRPr/>
            </a:pPr>
            <a:r>
              <a:rPr lang="en-US" sz="2200" dirty="0">
                <a:solidFill>
                  <a:srgbClr val="FF0000"/>
                </a:solidFill>
              </a:rPr>
              <a:t>Case2</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black and z is the left child.</a:t>
            </a:r>
          </a:p>
          <a:p>
            <a:pPr>
              <a:buFont typeface="Arial" pitchFamily="34" charset="0"/>
              <a:buNone/>
              <a:defRPr/>
            </a:pPr>
            <a:r>
              <a:rPr lang="en-US" sz="2200" dirty="0">
                <a:solidFill>
                  <a:srgbClr val="FF0000"/>
                </a:solidFill>
              </a:rPr>
              <a:t>Case3</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black and z is the right child.</a:t>
            </a:r>
            <a:endParaRPr lang="en-IN" sz="2200" dirty="0"/>
          </a:p>
        </p:txBody>
      </p:sp>
      <p:sp>
        <p:nvSpPr>
          <p:cNvPr id="8" name="TextBox 7"/>
          <p:cNvSpPr txBox="1"/>
          <p:nvPr/>
        </p:nvSpPr>
        <p:spPr>
          <a:xfrm>
            <a:off x="642938" y="4572000"/>
            <a:ext cx="8001000" cy="1446550"/>
          </a:xfrm>
          <a:prstGeom prst="rect">
            <a:avLst/>
          </a:prstGeom>
          <a:noFill/>
        </p:spPr>
        <p:txBody>
          <a:bodyPr>
            <a:spAutoFit/>
          </a:bodyPr>
          <a:lstStyle/>
          <a:p>
            <a:pPr algn="just">
              <a:defRPr/>
            </a:pPr>
            <a:r>
              <a:rPr lang="en-US" sz="2200" dirty="0">
                <a:latin typeface="+mn-lt"/>
              </a:rPr>
              <a:t>Earlier we have discussed different cases according to A(</a:t>
            </a:r>
            <a:r>
              <a:rPr lang="en-US" sz="2200" u="sng" dirty="0">
                <a:solidFill>
                  <a:srgbClr val="FF0000"/>
                </a:solidFill>
                <a:latin typeface="+mn-lt"/>
              </a:rPr>
              <a:t>If P[z] is left child </a:t>
            </a:r>
            <a:r>
              <a:rPr lang="en-US" sz="2200" dirty="0">
                <a:latin typeface="+mn-lt"/>
              </a:rPr>
              <a:t>).For B(</a:t>
            </a:r>
            <a:r>
              <a:rPr lang="en-US" sz="2200" u="sng" dirty="0">
                <a:solidFill>
                  <a:srgbClr val="FF0000"/>
                </a:solidFill>
                <a:latin typeface="+mn-lt"/>
              </a:rPr>
              <a:t>If P[z] is right child</a:t>
            </a:r>
            <a:r>
              <a:rPr lang="en-US" sz="2200" dirty="0">
                <a:latin typeface="+mn-lt"/>
              </a:rPr>
              <a:t>) just exchange every left and right i.e. </a:t>
            </a:r>
            <a:r>
              <a:rPr lang="en-US" sz="2200" dirty="0">
                <a:solidFill>
                  <a:schemeClr val="tx2"/>
                </a:solidFill>
                <a:latin typeface="+mn-lt"/>
              </a:rPr>
              <a:t>left rotation will become right rotation</a:t>
            </a:r>
            <a:r>
              <a:rPr lang="en-US" sz="2200" dirty="0">
                <a:latin typeface="+mn-lt"/>
              </a:rPr>
              <a:t> and </a:t>
            </a:r>
            <a:r>
              <a:rPr lang="en-US" sz="2200" dirty="0">
                <a:solidFill>
                  <a:schemeClr val="accent3">
                    <a:lumMod val="50000"/>
                  </a:schemeClr>
                </a:solidFill>
                <a:latin typeface="+mn-lt"/>
              </a:rPr>
              <a:t>left child will become right child</a:t>
            </a:r>
            <a:r>
              <a:rPr lang="en-US" sz="2200" dirty="0">
                <a:latin typeface="+mn-lt"/>
              </a:rPr>
              <a:t> and vice versa.</a:t>
            </a:r>
            <a:endParaRPr lang="en-IN" sz="2200" dirty="0">
              <a:latin typeface="+mn-lt"/>
            </a:endParaRPr>
          </a:p>
        </p:txBody>
      </p:sp>
      <p:sp>
        <p:nvSpPr>
          <p:cNvPr id="7" name="Date Placeholder 6"/>
          <p:cNvSpPr>
            <a:spLocks noGrp="1"/>
          </p:cNvSpPr>
          <p:nvPr>
            <p:ph type="dt" sz="half" idx="10"/>
          </p:nvPr>
        </p:nvSpPr>
        <p:spPr/>
        <p:txBody>
          <a:bodyPr/>
          <a:lstStyle/>
          <a:p>
            <a:fld id="{D32913FF-4724-4793-8544-A69E554D5E90}" type="datetime1">
              <a:rPr lang="en-US" smtClean="0"/>
              <a:t>10-Nov-24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60</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11" name="Title 1"/>
          <p:cNvSpPr txBox="1">
            <a:spLocks/>
          </p:cNvSpPr>
          <p:nvPr/>
        </p:nvSpPr>
        <p:spPr>
          <a:xfrm>
            <a:off x="1350426" y="-527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80962" y="1294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1000"/>
                                        <p:tgtEl>
                                          <p:spTgt spid="8">
                                            <p:txEl>
                                              <p:pRg st="0" end="0"/>
                                            </p:txEl>
                                          </p:spTgt>
                                        </p:tgtEl>
                                      </p:cBhvr>
                                    </p:animEffect>
                                    <p:anim calcmode="lin" valueType="num">
                                      <p:cBhvr>
                                        <p:cTn id="4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a:xfrm>
            <a:off x="457200" y="695667"/>
            <a:ext cx="8229600" cy="838200"/>
          </a:xfrm>
        </p:spPr>
        <p:txBody>
          <a:bodyPr>
            <a:normAutofit/>
          </a:bodyPr>
          <a:lstStyle/>
          <a:p>
            <a:pPr algn="l"/>
            <a:r>
              <a:rPr lang="en-US" sz="2400" dirty="0"/>
              <a:t>Points to Remember While Considering Symmetric Cases for Deletion in R-B Tree </a:t>
            </a:r>
            <a:endParaRPr lang="en-IN" sz="2400" dirty="0"/>
          </a:p>
        </p:txBody>
      </p:sp>
      <p:sp>
        <p:nvSpPr>
          <p:cNvPr id="5" name="Content Placeholder 4"/>
          <p:cNvSpPr>
            <a:spLocks noGrp="1"/>
          </p:cNvSpPr>
          <p:nvPr>
            <p:ph sz="half" idx="1"/>
          </p:nvPr>
        </p:nvSpPr>
        <p:spPr>
          <a:xfrm>
            <a:off x="479474" y="1598682"/>
            <a:ext cx="4038600" cy="3225251"/>
          </a:xfrm>
          <a:solidFill>
            <a:schemeClr val="tx2">
              <a:lumMod val="20000"/>
              <a:lumOff val="80000"/>
            </a:schemeClr>
          </a:solidFill>
        </p:spPr>
        <p:txBody>
          <a:bodyPr/>
          <a:lstStyle/>
          <a:p>
            <a:pPr>
              <a:buFont typeface="Arial" pitchFamily="34" charset="0"/>
              <a:buNone/>
              <a:defRPr/>
            </a:pPr>
            <a:r>
              <a:rPr lang="en-US" sz="2000" dirty="0"/>
              <a:t>     A- </a:t>
            </a:r>
            <a:r>
              <a:rPr lang="en-US" sz="2000" u="sng" dirty="0">
                <a:solidFill>
                  <a:srgbClr val="C00000"/>
                </a:solidFill>
              </a:rPr>
              <a:t>If x is left child</a:t>
            </a:r>
          </a:p>
          <a:p>
            <a:pPr>
              <a:buFont typeface="Arial" pitchFamily="34" charset="0"/>
              <a:buNone/>
              <a:defRPr/>
            </a:pPr>
            <a:r>
              <a:rPr lang="en-US" sz="2000" dirty="0">
                <a:solidFill>
                  <a:srgbClr val="FF0000"/>
                </a:solidFill>
              </a:rPr>
              <a:t>Case1</a:t>
            </a:r>
            <a:r>
              <a:rPr lang="en-US" sz="2000" b="1" dirty="0">
                <a:solidFill>
                  <a:srgbClr val="FF0000"/>
                </a:solidFill>
              </a:rPr>
              <a:t>: </a:t>
            </a:r>
            <a:r>
              <a:rPr lang="en-US" sz="2000" dirty="0"/>
              <a:t>If </a:t>
            </a:r>
            <a:r>
              <a:rPr lang="en-US" sz="2000" dirty="0" err="1"/>
              <a:t>x’s</a:t>
            </a:r>
            <a:r>
              <a:rPr lang="en-US" sz="2000" dirty="0"/>
              <a:t> sibling w is red. </a:t>
            </a:r>
          </a:p>
          <a:p>
            <a:pPr>
              <a:buFont typeface="Arial" pitchFamily="34" charset="0"/>
              <a:buNone/>
              <a:defRPr/>
            </a:pPr>
            <a:r>
              <a:rPr lang="en-US" sz="2000" dirty="0">
                <a:solidFill>
                  <a:srgbClr val="FF0000"/>
                </a:solidFill>
              </a:rPr>
              <a:t>Case2</a:t>
            </a:r>
            <a:r>
              <a:rPr lang="en-US" sz="2000" b="1" dirty="0">
                <a:solidFill>
                  <a:srgbClr val="FF0000"/>
                </a:solidFill>
              </a:rPr>
              <a:t>: </a:t>
            </a:r>
            <a:r>
              <a:rPr lang="en-US" sz="2000" dirty="0"/>
              <a:t>If </a:t>
            </a:r>
            <a:r>
              <a:rPr lang="en-US" sz="2000" dirty="0" err="1"/>
              <a:t>x’s</a:t>
            </a:r>
            <a:r>
              <a:rPr lang="en-US" sz="2000" dirty="0"/>
              <a:t> sibling w is black and both of </a:t>
            </a:r>
            <a:r>
              <a:rPr lang="en-US" sz="2000" dirty="0" err="1"/>
              <a:t>w’s</a:t>
            </a:r>
            <a:r>
              <a:rPr lang="en-US" sz="2000" dirty="0"/>
              <a:t> children are black.</a:t>
            </a:r>
          </a:p>
          <a:p>
            <a:pPr>
              <a:buFont typeface="Arial" pitchFamily="34" charset="0"/>
              <a:buNone/>
              <a:defRPr/>
            </a:pPr>
            <a:r>
              <a:rPr lang="en-US" sz="2000" dirty="0">
                <a:solidFill>
                  <a:srgbClr val="FF0000"/>
                </a:solidFill>
              </a:rPr>
              <a:t>Case3:</a:t>
            </a:r>
            <a:r>
              <a:rPr lang="en-US" sz="2000" dirty="0"/>
              <a:t> If </a:t>
            </a:r>
            <a:r>
              <a:rPr lang="en-US" sz="2000" dirty="0" err="1"/>
              <a:t>x’s</a:t>
            </a:r>
            <a:r>
              <a:rPr lang="en-US" sz="2000" dirty="0"/>
              <a:t> sibling w is black , </a:t>
            </a:r>
            <a:r>
              <a:rPr lang="en-US" sz="2000" dirty="0" err="1"/>
              <a:t>w’s</a:t>
            </a:r>
            <a:r>
              <a:rPr lang="en-US" sz="2000" dirty="0"/>
              <a:t> left child is red and </a:t>
            </a:r>
            <a:r>
              <a:rPr lang="en-US" sz="2000" dirty="0" err="1"/>
              <a:t>w’s</a:t>
            </a:r>
            <a:r>
              <a:rPr lang="en-US" sz="2000" dirty="0"/>
              <a:t> right child is black.</a:t>
            </a:r>
          </a:p>
          <a:p>
            <a:pPr>
              <a:buFont typeface="Arial" pitchFamily="34" charset="0"/>
              <a:buNone/>
              <a:defRPr/>
            </a:pPr>
            <a:r>
              <a:rPr lang="en-US" sz="2000" dirty="0">
                <a:solidFill>
                  <a:srgbClr val="FF0000"/>
                </a:solidFill>
              </a:rPr>
              <a:t>Case 4:</a:t>
            </a:r>
            <a:r>
              <a:rPr lang="en-US" sz="2000" dirty="0"/>
              <a:t> If </a:t>
            </a:r>
            <a:r>
              <a:rPr lang="en-US" sz="2000" dirty="0" err="1"/>
              <a:t>x’s</a:t>
            </a:r>
            <a:r>
              <a:rPr lang="en-US" sz="2000" dirty="0"/>
              <a:t> sibling w is black and </a:t>
            </a:r>
            <a:r>
              <a:rPr lang="en-US" sz="2000" dirty="0" err="1"/>
              <a:t>w’s</a:t>
            </a:r>
            <a:r>
              <a:rPr lang="en-US" sz="2000" dirty="0"/>
              <a:t> right child is red.</a:t>
            </a:r>
            <a:endParaRPr lang="en-IN" sz="2000" dirty="0"/>
          </a:p>
          <a:p>
            <a:pPr>
              <a:buFont typeface="Arial" pitchFamily="34" charset="0"/>
              <a:buNone/>
              <a:defRPr/>
            </a:pPr>
            <a:endParaRPr lang="en-US" sz="2000" dirty="0"/>
          </a:p>
          <a:p>
            <a:pPr>
              <a:buFont typeface="Arial" pitchFamily="34" charset="0"/>
              <a:buNone/>
              <a:defRPr/>
            </a:pPr>
            <a:endParaRPr lang="en-IN" sz="2000" dirty="0"/>
          </a:p>
        </p:txBody>
      </p:sp>
      <p:sp>
        <p:nvSpPr>
          <p:cNvPr id="6" name="Content Placeholder 5"/>
          <p:cNvSpPr>
            <a:spLocks noGrp="1"/>
          </p:cNvSpPr>
          <p:nvPr>
            <p:ph sz="half" idx="2"/>
          </p:nvPr>
        </p:nvSpPr>
        <p:spPr>
          <a:xfrm>
            <a:off x="4582551" y="1598682"/>
            <a:ext cx="4038600" cy="3225251"/>
          </a:xfrm>
          <a:solidFill>
            <a:schemeClr val="tx2">
              <a:lumMod val="20000"/>
              <a:lumOff val="80000"/>
            </a:schemeClr>
          </a:solidFill>
        </p:spPr>
        <p:txBody>
          <a:bodyPr/>
          <a:lstStyle/>
          <a:p>
            <a:pPr>
              <a:buFont typeface="Arial" pitchFamily="34" charset="0"/>
              <a:buNone/>
              <a:defRPr/>
            </a:pPr>
            <a:r>
              <a:rPr lang="en-US" dirty="0">
                <a:solidFill>
                  <a:prstClr val="black"/>
                </a:solidFill>
              </a:rPr>
              <a:t> </a:t>
            </a:r>
            <a:r>
              <a:rPr lang="en-US" sz="2000" dirty="0">
                <a:solidFill>
                  <a:prstClr val="black"/>
                </a:solidFill>
              </a:rPr>
              <a:t>B- </a:t>
            </a:r>
            <a:r>
              <a:rPr lang="en-US" sz="2000" u="sng" dirty="0">
                <a:solidFill>
                  <a:srgbClr val="C00000"/>
                </a:solidFill>
              </a:rPr>
              <a:t>If x is right child</a:t>
            </a:r>
          </a:p>
          <a:p>
            <a:pPr>
              <a:buFont typeface="Arial" pitchFamily="34" charset="0"/>
              <a:buNone/>
              <a:defRPr/>
            </a:pPr>
            <a:r>
              <a:rPr lang="en-US" sz="2000" dirty="0">
                <a:solidFill>
                  <a:srgbClr val="FF0000"/>
                </a:solidFill>
              </a:rPr>
              <a:t>Case1</a:t>
            </a:r>
            <a:r>
              <a:rPr lang="en-US" sz="2000" b="1" dirty="0">
                <a:solidFill>
                  <a:srgbClr val="FF0000"/>
                </a:solidFill>
              </a:rPr>
              <a:t>: </a:t>
            </a:r>
            <a:r>
              <a:rPr lang="en-US" sz="2000" dirty="0"/>
              <a:t>If </a:t>
            </a:r>
            <a:r>
              <a:rPr lang="en-US" sz="2000" dirty="0" err="1"/>
              <a:t>x’s</a:t>
            </a:r>
            <a:r>
              <a:rPr lang="en-US" sz="2000" dirty="0"/>
              <a:t> sibling w is red. </a:t>
            </a:r>
          </a:p>
          <a:p>
            <a:pPr>
              <a:buFont typeface="Arial" pitchFamily="34" charset="0"/>
              <a:buNone/>
              <a:defRPr/>
            </a:pPr>
            <a:r>
              <a:rPr lang="en-US" sz="2000" dirty="0">
                <a:solidFill>
                  <a:srgbClr val="FF0000"/>
                </a:solidFill>
              </a:rPr>
              <a:t>Case2</a:t>
            </a:r>
            <a:r>
              <a:rPr lang="en-US" sz="2000" b="1" dirty="0">
                <a:solidFill>
                  <a:srgbClr val="FF0000"/>
                </a:solidFill>
              </a:rPr>
              <a:t>: </a:t>
            </a:r>
            <a:r>
              <a:rPr lang="en-US" sz="2000" dirty="0"/>
              <a:t>If </a:t>
            </a:r>
            <a:r>
              <a:rPr lang="en-US" sz="2000" dirty="0" err="1"/>
              <a:t>x’s</a:t>
            </a:r>
            <a:r>
              <a:rPr lang="en-US" sz="2000" dirty="0"/>
              <a:t> sibling w is black and both of </a:t>
            </a:r>
            <a:r>
              <a:rPr lang="en-US" sz="2000" dirty="0" err="1"/>
              <a:t>w’s</a:t>
            </a:r>
            <a:r>
              <a:rPr lang="en-US" sz="2000" dirty="0"/>
              <a:t> children are black.</a:t>
            </a:r>
          </a:p>
          <a:p>
            <a:pPr>
              <a:buFont typeface="Arial" pitchFamily="34" charset="0"/>
              <a:buNone/>
              <a:defRPr/>
            </a:pPr>
            <a:r>
              <a:rPr lang="en-US" sz="2000" dirty="0">
                <a:solidFill>
                  <a:srgbClr val="FF0000"/>
                </a:solidFill>
              </a:rPr>
              <a:t>Case3:</a:t>
            </a:r>
            <a:r>
              <a:rPr lang="en-US" sz="2000" dirty="0"/>
              <a:t> If </a:t>
            </a:r>
            <a:r>
              <a:rPr lang="en-US" sz="2000" dirty="0" err="1"/>
              <a:t>x’s</a:t>
            </a:r>
            <a:r>
              <a:rPr lang="en-US" sz="2000" dirty="0"/>
              <a:t> sibling w is black , </a:t>
            </a:r>
            <a:r>
              <a:rPr lang="en-US" sz="2000" dirty="0" err="1"/>
              <a:t>w’s</a:t>
            </a:r>
            <a:r>
              <a:rPr lang="en-US" sz="2000" dirty="0"/>
              <a:t> right child is red and </a:t>
            </a:r>
            <a:r>
              <a:rPr lang="en-US" sz="2000" dirty="0" err="1"/>
              <a:t>w’s</a:t>
            </a:r>
            <a:r>
              <a:rPr lang="en-US" sz="2000" dirty="0"/>
              <a:t> left child is black.</a:t>
            </a:r>
          </a:p>
          <a:p>
            <a:pPr>
              <a:buFont typeface="Arial" pitchFamily="34" charset="0"/>
              <a:buNone/>
              <a:defRPr/>
            </a:pPr>
            <a:r>
              <a:rPr lang="en-US" sz="2000" dirty="0">
                <a:solidFill>
                  <a:srgbClr val="FF0000"/>
                </a:solidFill>
              </a:rPr>
              <a:t>Case 4:</a:t>
            </a:r>
            <a:r>
              <a:rPr lang="en-US" sz="2000" dirty="0"/>
              <a:t> If </a:t>
            </a:r>
            <a:r>
              <a:rPr lang="en-US" sz="2000" dirty="0" err="1"/>
              <a:t>x’s</a:t>
            </a:r>
            <a:r>
              <a:rPr lang="en-US" sz="2000" dirty="0"/>
              <a:t> sibling w is black and </a:t>
            </a:r>
            <a:r>
              <a:rPr lang="en-US" sz="2000" dirty="0" err="1"/>
              <a:t>w’s</a:t>
            </a:r>
            <a:r>
              <a:rPr lang="en-US" sz="2000" dirty="0"/>
              <a:t> left child is red.</a:t>
            </a:r>
            <a:endParaRPr lang="en-IN" sz="2000" dirty="0"/>
          </a:p>
        </p:txBody>
      </p:sp>
      <p:sp>
        <p:nvSpPr>
          <p:cNvPr id="8" name="TextBox 7"/>
          <p:cNvSpPr txBox="1"/>
          <p:nvPr/>
        </p:nvSpPr>
        <p:spPr>
          <a:xfrm>
            <a:off x="457200" y="4947148"/>
            <a:ext cx="8399585" cy="1384995"/>
          </a:xfrm>
          <a:prstGeom prst="rect">
            <a:avLst/>
          </a:prstGeom>
          <a:noFill/>
        </p:spPr>
        <p:txBody>
          <a:bodyPr wrap="square">
            <a:spAutoFit/>
          </a:bodyPr>
          <a:lstStyle/>
          <a:p>
            <a:pPr algn="just">
              <a:defRPr/>
            </a:pPr>
            <a:r>
              <a:rPr lang="en-US" sz="2100" dirty="0">
                <a:latin typeface="+mn-lt"/>
              </a:rPr>
              <a:t>Earlier we have discussed different cases according to A(</a:t>
            </a:r>
            <a:r>
              <a:rPr lang="en-US" sz="2100" u="sng" dirty="0">
                <a:solidFill>
                  <a:srgbClr val="FF0000"/>
                </a:solidFill>
                <a:latin typeface="+mn-lt"/>
              </a:rPr>
              <a:t>If x is left child </a:t>
            </a:r>
            <a:r>
              <a:rPr lang="en-US" sz="2100" dirty="0">
                <a:latin typeface="+mn-lt"/>
              </a:rPr>
              <a:t>).</a:t>
            </a:r>
          </a:p>
          <a:p>
            <a:pPr algn="just">
              <a:defRPr/>
            </a:pPr>
            <a:r>
              <a:rPr lang="en-US" sz="2100" dirty="0">
                <a:latin typeface="+mn-lt"/>
              </a:rPr>
              <a:t>For B(</a:t>
            </a:r>
            <a:r>
              <a:rPr lang="en-US" sz="2100" u="sng" dirty="0">
                <a:solidFill>
                  <a:srgbClr val="FF0000"/>
                </a:solidFill>
                <a:latin typeface="+mn-lt"/>
              </a:rPr>
              <a:t>If x is right child</a:t>
            </a:r>
            <a:r>
              <a:rPr lang="en-US" sz="2100" dirty="0">
                <a:latin typeface="+mn-lt"/>
              </a:rPr>
              <a:t>) just exchange every left and right i.e. </a:t>
            </a:r>
            <a:r>
              <a:rPr lang="en-US" sz="2100" dirty="0">
                <a:solidFill>
                  <a:schemeClr val="tx2"/>
                </a:solidFill>
                <a:latin typeface="+mn-lt"/>
              </a:rPr>
              <a:t>left rotation will become right rotation</a:t>
            </a:r>
            <a:r>
              <a:rPr lang="en-US" sz="2100" dirty="0">
                <a:latin typeface="+mn-lt"/>
              </a:rPr>
              <a:t> and </a:t>
            </a:r>
            <a:r>
              <a:rPr lang="en-US" sz="2100" dirty="0">
                <a:solidFill>
                  <a:schemeClr val="accent3">
                    <a:lumMod val="50000"/>
                  </a:schemeClr>
                </a:solidFill>
                <a:latin typeface="+mn-lt"/>
              </a:rPr>
              <a:t>left child will become right child</a:t>
            </a:r>
            <a:r>
              <a:rPr lang="en-US" sz="2100" dirty="0">
                <a:latin typeface="+mn-lt"/>
              </a:rPr>
              <a:t> and vice versa.</a:t>
            </a:r>
            <a:endParaRPr lang="en-IN" sz="2100" dirty="0">
              <a:latin typeface="+mn-lt"/>
            </a:endParaRPr>
          </a:p>
        </p:txBody>
      </p:sp>
      <p:sp>
        <p:nvSpPr>
          <p:cNvPr id="7" name="Date Placeholder 6"/>
          <p:cNvSpPr>
            <a:spLocks noGrp="1"/>
          </p:cNvSpPr>
          <p:nvPr>
            <p:ph type="dt" sz="half" idx="10"/>
          </p:nvPr>
        </p:nvSpPr>
        <p:spPr/>
        <p:txBody>
          <a:bodyPr/>
          <a:lstStyle/>
          <a:p>
            <a:fld id="{92EB4994-3324-481C-B38F-75586EB6496B}" type="datetime1">
              <a:rPr lang="en-US" smtClean="0"/>
              <a:t>10-Nov-24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61</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fade">
                                      <p:cBhvr>
                                        <p:cTn id="55" dur="1000"/>
                                        <p:tgtEl>
                                          <p:spTgt spid="8">
                                            <p:txEl>
                                              <p:pRg st="0" end="0"/>
                                            </p:txEl>
                                          </p:spTgt>
                                        </p:tgtEl>
                                      </p:cBhvr>
                                    </p:animEffect>
                                    <p:anim calcmode="lin" valueType="num">
                                      <p:cBhvr>
                                        <p:cTn id="5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8">
                                            <p:txEl>
                                              <p:pRg st="1" end="1"/>
                                            </p:txEl>
                                          </p:spTgt>
                                        </p:tgtEl>
                                        <p:attrNameLst>
                                          <p:attrName>style.visibility</p:attrName>
                                        </p:attrNameLst>
                                      </p:cBhvr>
                                      <p:to>
                                        <p:strVal val="visible"/>
                                      </p:to>
                                    </p:set>
                                    <p:animEffect transition="in" filter="fade">
                                      <p:cBhvr>
                                        <p:cTn id="60" dur="1000"/>
                                        <p:tgtEl>
                                          <p:spTgt spid="8">
                                            <p:txEl>
                                              <p:pRg st="1" end="1"/>
                                            </p:txEl>
                                          </p:spTgt>
                                        </p:tgtEl>
                                      </p:cBhvr>
                                    </p:animEffect>
                                    <p:anim calcmode="lin" valueType="num">
                                      <p:cBhvr>
                                        <p:cTn id="6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B Tree</a:t>
            </a:r>
          </a:p>
          <a:p>
            <a:pPr lvl="1"/>
            <a:r>
              <a:rPr lang="en-IN" altLang="en-US" sz="2200" dirty="0"/>
              <a:t>Properties</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068D2F06-9D26-4D78-A624-57D801B3506B}"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err="1"/>
              <a:t>BTrees</a:t>
            </a:r>
            <a:r>
              <a:rPr kumimoji="0" lang="en-US" sz="30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408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r>
              <a:rPr lang="en-US" sz="2200" b="1" dirty="0"/>
              <a:t>Prerequisite</a:t>
            </a:r>
          </a:p>
          <a:p>
            <a:pPr lvl="1"/>
            <a:r>
              <a:rPr lang="en-US" sz="2200" dirty="0"/>
              <a:t>Trees </a:t>
            </a:r>
          </a:p>
          <a:p>
            <a:pPr lvl="1"/>
            <a:r>
              <a:rPr lang="en-US" sz="2200" dirty="0"/>
              <a:t>Different Operations of trees (Insertion, Deletion, updating, searching) </a:t>
            </a:r>
          </a:p>
          <a:p>
            <a:pPr lvl="1"/>
            <a:r>
              <a:rPr lang="en-US" sz="2200" dirty="0"/>
              <a:t>Binary Search Trees.</a:t>
            </a:r>
          </a:p>
          <a:p>
            <a:pPr marL="457200" lvl="1" indent="0">
              <a:buNone/>
            </a:pPr>
            <a:endParaRPr lang="en-US" sz="2200" dirty="0"/>
          </a:p>
          <a:p>
            <a:r>
              <a:rPr lang="en-US" sz="2200" b="1" dirty="0"/>
              <a:t>Recap </a:t>
            </a:r>
          </a:p>
          <a:p>
            <a:pPr lvl="1"/>
            <a:r>
              <a:rPr lang="en-US" sz="2200" dirty="0"/>
              <a:t>Algorithm analysis</a:t>
            </a:r>
          </a:p>
          <a:p>
            <a:pPr lvl="1"/>
            <a:r>
              <a:rPr lang="en-US" sz="2200" dirty="0"/>
              <a:t>Red Black Trees</a:t>
            </a:r>
          </a:p>
        </p:txBody>
      </p:sp>
      <p:sp>
        <p:nvSpPr>
          <p:cNvPr id="4" name="Date Placeholder 3"/>
          <p:cNvSpPr>
            <a:spLocks noGrp="1"/>
          </p:cNvSpPr>
          <p:nvPr>
            <p:ph type="dt" sz="half" idx="10"/>
          </p:nvPr>
        </p:nvSpPr>
        <p:spPr/>
        <p:txBody>
          <a:bodyPr/>
          <a:lstStyle/>
          <a:p>
            <a:fld id="{D8E898F4-C666-4E66-8706-7DC0AA01AA52}"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5868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457200" y="990600"/>
            <a:ext cx="8229600" cy="5029200"/>
          </a:xfrm>
        </p:spPr>
        <p:txBody>
          <a:bodyPr>
            <a:noAutofit/>
          </a:bodyPr>
          <a:lstStyle/>
          <a:p>
            <a:pPr algn="just"/>
            <a:r>
              <a:rPr lang="en-IN" sz="2200" dirty="0"/>
              <a:t>B-Tree is a self-balancing search tree. </a:t>
            </a:r>
          </a:p>
          <a:p>
            <a:pPr algn="just"/>
            <a:r>
              <a:rPr lang="en-IN" sz="2200" dirty="0"/>
              <a:t>In most of the other self-balancing search trees (like </a:t>
            </a:r>
            <a:r>
              <a:rPr lang="en-IN" sz="2200" dirty="0">
                <a:hlinkClick r:id="rId2"/>
              </a:rPr>
              <a:t>AVL</a:t>
            </a:r>
            <a:r>
              <a:rPr lang="en-IN" sz="2200" dirty="0"/>
              <a:t> and Red-Black Trees), it is assumed that everything is in main memory. </a:t>
            </a:r>
          </a:p>
          <a:p>
            <a:pPr algn="just"/>
            <a:r>
              <a:rPr lang="en-IN" sz="2200" dirty="0"/>
              <a:t>To understand the use of B-Trees, we must think of the huge amount of data that cannot fit in main memory. </a:t>
            </a:r>
          </a:p>
          <a:p>
            <a:pPr algn="just"/>
            <a:r>
              <a:rPr lang="en-IN" sz="2200" dirty="0"/>
              <a:t>When the number of keys is high, the data is read from disk in the form of blocks. </a:t>
            </a:r>
          </a:p>
          <a:p>
            <a:pPr algn="just"/>
            <a:r>
              <a:rPr lang="en-IN" sz="2200" dirty="0"/>
              <a:t>Disk access time is very high compared to main memory access time. </a:t>
            </a:r>
          </a:p>
          <a:p>
            <a:pPr algn="just"/>
            <a:r>
              <a:rPr lang="en-IN" sz="2200" dirty="0"/>
              <a:t>The main idea of using B-Trees is to reduce the number of disk accesses. </a:t>
            </a:r>
          </a:p>
          <a:p>
            <a:pPr algn="just"/>
            <a:r>
              <a:rPr lang="en-IN" sz="2200" dirty="0"/>
              <a:t>Most of the tree operations (search, insert, delete, max, min, ..etc ) require O(h) disk accesses where h is the height of the tree.</a:t>
            </a:r>
            <a:endParaRPr lang="en-IN" sz="2200" b="1" u="sng" dirty="0"/>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3" cstate="print"/>
          <a:srcRect/>
          <a:stretch>
            <a:fillRect/>
          </a:stretch>
        </p:blipFill>
        <p:spPr bwMode="auto">
          <a:xfrm>
            <a:off x="0" y="0"/>
            <a:ext cx="1538510" cy="868361"/>
          </a:xfrm>
          <a:prstGeom prst="rect">
            <a:avLst/>
          </a:prstGeom>
          <a:noFill/>
        </p:spPr>
      </p:pic>
      <p:sp>
        <p:nvSpPr>
          <p:cNvPr id="8" name="Date Placeholder 7">
            <a:extLst>
              <a:ext uri="{FF2B5EF4-FFF2-40B4-BE49-F238E27FC236}">
                <a16:creationId xmlns:a16="http://schemas.microsoft.com/office/drawing/2014/main" id="{819AC547-C13A-42E4-9F45-D30222FEB536}"/>
              </a:ext>
            </a:extLst>
          </p:cNvPr>
          <p:cNvSpPr>
            <a:spLocks noGrp="1"/>
          </p:cNvSpPr>
          <p:nvPr>
            <p:ph type="dt" sz="half" idx="10"/>
          </p:nvPr>
        </p:nvSpPr>
        <p:spPr/>
        <p:txBody>
          <a:bodyPr/>
          <a:lstStyle/>
          <a:p>
            <a:fld id="{D121244C-DB38-4772-B956-FE2C0E21D39F}" type="datetime1">
              <a:rPr lang="en-US" smtClean="0"/>
              <a:t>10-Nov-24</a:t>
            </a:fld>
            <a:endParaRPr lang="en-US"/>
          </a:p>
        </p:txBody>
      </p:sp>
      <p:sp>
        <p:nvSpPr>
          <p:cNvPr id="9" name="Footer Placeholder 8">
            <a:extLst>
              <a:ext uri="{FF2B5EF4-FFF2-40B4-BE49-F238E27FC236}">
                <a16:creationId xmlns:a16="http://schemas.microsoft.com/office/drawing/2014/main" id="{634624BF-5CF2-49F7-A1F8-742BE7BE5782}"/>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10" name="Slide Number Placeholder 9">
            <a:extLst>
              <a:ext uri="{FF2B5EF4-FFF2-40B4-BE49-F238E27FC236}">
                <a16:creationId xmlns:a16="http://schemas.microsoft.com/office/drawing/2014/main" id="{3C7C3773-9C9E-467C-9929-460F2BBB2BDC}"/>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956135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457200" y="874222"/>
            <a:ext cx="8229600" cy="5602777"/>
          </a:xfrm>
        </p:spPr>
        <p:txBody>
          <a:bodyPr>
            <a:noAutofit/>
          </a:bodyPr>
          <a:lstStyle/>
          <a:p>
            <a:pPr marL="0" indent="0">
              <a:buNone/>
            </a:pPr>
            <a:r>
              <a:rPr lang="en-IN" sz="2200" b="1" dirty="0"/>
              <a:t>Properties of B-Tree</a:t>
            </a:r>
            <a:br>
              <a:rPr lang="en-IN" sz="2200" dirty="0"/>
            </a:br>
            <a:r>
              <a:rPr lang="en-IN" sz="2200" b="1" dirty="0"/>
              <a:t>1)</a:t>
            </a:r>
            <a:r>
              <a:rPr lang="en-IN" sz="2200" dirty="0"/>
              <a:t> All leaves are at same level.</a:t>
            </a:r>
            <a:br>
              <a:rPr lang="en-IN" sz="2200" dirty="0"/>
            </a:br>
            <a:r>
              <a:rPr lang="en-IN" sz="2200" b="1" dirty="0"/>
              <a:t>2)</a:t>
            </a:r>
            <a:r>
              <a:rPr lang="en-IN" sz="2200" dirty="0"/>
              <a:t> A B-Tree is defined by the term </a:t>
            </a:r>
            <a:r>
              <a:rPr lang="en-IN" sz="2200" i="1" dirty="0"/>
              <a:t>minimum degree</a:t>
            </a:r>
            <a:r>
              <a:rPr lang="en-IN" sz="2200" dirty="0"/>
              <a:t> ‘t’. The value of t depends upon disk block size.</a:t>
            </a:r>
            <a:br>
              <a:rPr lang="en-IN" sz="2200" dirty="0"/>
            </a:br>
            <a:r>
              <a:rPr lang="en-IN" sz="2200" b="1" dirty="0"/>
              <a:t>3)</a:t>
            </a:r>
            <a:r>
              <a:rPr lang="en-IN" sz="2200" dirty="0"/>
              <a:t> Every node except root must contain at least t-1 keys. Root may contain minimum 1 key.</a:t>
            </a:r>
            <a:br>
              <a:rPr lang="en-IN" sz="2200" dirty="0"/>
            </a:br>
            <a:r>
              <a:rPr lang="en-IN" sz="2200" b="1" dirty="0"/>
              <a:t>4)</a:t>
            </a:r>
            <a:r>
              <a:rPr lang="en-IN" sz="2200" dirty="0"/>
              <a:t> All nodes (including root) may contain at most 2t – 1 keys.</a:t>
            </a:r>
            <a:br>
              <a:rPr lang="en-IN" sz="2200" dirty="0"/>
            </a:br>
            <a:r>
              <a:rPr lang="en-IN" sz="2200" b="1" dirty="0"/>
              <a:t>5)</a:t>
            </a:r>
            <a:r>
              <a:rPr lang="en-IN" sz="2200" dirty="0"/>
              <a:t> Number of children of a node is equal to the number of keys in it plus 1.</a:t>
            </a:r>
            <a:br>
              <a:rPr lang="en-IN" sz="2200" dirty="0"/>
            </a:br>
            <a:r>
              <a:rPr lang="en-IN" sz="2200" b="1" dirty="0"/>
              <a:t>6)</a:t>
            </a:r>
            <a:r>
              <a:rPr lang="en-IN" sz="2200" dirty="0"/>
              <a:t> All keys of a node are sorted in increasing order. The child between two keys k1 and k2 contains all keys in the range from k1 and k2.</a:t>
            </a:r>
            <a:br>
              <a:rPr lang="en-IN" sz="2200" dirty="0"/>
            </a:br>
            <a:r>
              <a:rPr lang="en-IN" sz="2200" b="1" dirty="0"/>
              <a:t>7)</a:t>
            </a:r>
            <a:r>
              <a:rPr lang="en-IN" sz="2200" dirty="0"/>
              <a:t> B-Tree grows and shrinks from the root which is unlike Binary Search Tree. Binary Search Trees grow downward and also shrink from downward.</a:t>
            </a:r>
            <a:br>
              <a:rPr lang="en-IN" sz="2200" dirty="0"/>
            </a:br>
            <a:r>
              <a:rPr lang="en-IN" sz="2200" b="1" dirty="0"/>
              <a:t>8)</a:t>
            </a:r>
            <a:r>
              <a:rPr lang="en-IN" sz="2200" dirty="0"/>
              <a:t> Like other balanced Binary Search Trees, time complexity to search, insert and delete is O(</a:t>
            </a:r>
            <a:r>
              <a:rPr lang="en-IN" sz="2200" dirty="0" err="1"/>
              <a:t>Logn</a:t>
            </a:r>
            <a:r>
              <a:rPr lang="en-IN" sz="2200" dirty="0"/>
              <a:t>).</a:t>
            </a:r>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id="{6804C7AE-616A-4F36-B4F6-DC8F23717CD9}"/>
              </a:ext>
            </a:extLst>
          </p:cNvPr>
          <p:cNvSpPr>
            <a:spLocks noGrp="1"/>
          </p:cNvSpPr>
          <p:nvPr>
            <p:ph type="dt" sz="half" idx="10"/>
          </p:nvPr>
        </p:nvSpPr>
        <p:spPr/>
        <p:txBody>
          <a:bodyPr/>
          <a:lstStyle/>
          <a:p>
            <a:fld id="{1B528F7C-78A4-45E1-B21D-1C285DD43B22}" type="datetime1">
              <a:rPr lang="en-US" smtClean="0"/>
              <a:t>10-Nov-24</a:t>
            </a:fld>
            <a:endParaRPr lang="en-US"/>
          </a:p>
        </p:txBody>
      </p:sp>
      <p:sp>
        <p:nvSpPr>
          <p:cNvPr id="6" name="Footer Placeholder 5">
            <a:extLst>
              <a:ext uri="{FF2B5EF4-FFF2-40B4-BE49-F238E27FC236}">
                <a16:creationId xmlns:a16="http://schemas.microsoft.com/office/drawing/2014/main" id="{8B24FA32-E228-44AB-B320-2D82A4F0CE94}"/>
              </a:ext>
            </a:extLst>
          </p:cNvPr>
          <p:cNvSpPr>
            <a:spLocks noGrp="1"/>
          </p:cNvSpPr>
          <p:nvPr>
            <p:ph type="ftr" sz="quarter" idx="11"/>
          </p:nvPr>
        </p:nvSpPr>
        <p:spPr>
          <a:xfrm>
            <a:off x="3124200" y="6356350"/>
            <a:ext cx="3733800" cy="365125"/>
          </a:xfrm>
        </p:spPr>
        <p:txBody>
          <a:bodyPr/>
          <a:lstStyle/>
          <a:p>
            <a:r>
              <a:rPr lang="it-IT"/>
              <a:t>Manali Gupta               DAA                Unit II</a:t>
            </a:r>
            <a:endParaRPr lang="en-US"/>
          </a:p>
        </p:txBody>
      </p:sp>
      <p:sp>
        <p:nvSpPr>
          <p:cNvPr id="7" name="Slide Number Placeholder 6">
            <a:extLst>
              <a:ext uri="{FF2B5EF4-FFF2-40B4-BE49-F238E27FC236}">
                <a16:creationId xmlns:a16="http://schemas.microsoft.com/office/drawing/2014/main" id="{BFE8A6A1-F4D8-49F2-A4CC-DD476826AD3C}"/>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42329987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590772" y="1157288"/>
            <a:ext cx="8229600" cy="4419600"/>
          </a:xfrm>
        </p:spPr>
        <p:txBody>
          <a:bodyPr>
            <a:normAutofit/>
          </a:bodyPr>
          <a:lstStyle/>
          <a:p>
            <a:pPr marL="0" indent="0">
              <a:buNone/>
            </a:pPr>
            <a:r>
              <a:rPr lang="en-IN" sz="2200" b="1" dirty="0"/>
              <a:t>Following is an example B-Tree of minimum degree 3. </a:t>
            </a:r>
          </a:p>
          <a:p>
            <a:pPr marL="0" indent="0">
              <a:buNone/>
            </a:pPr>
            <a:endParaRPr lang="en-IN" sz="2200" b="1" dirty="0"/>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pic>
        <p:nvPicPr>
          <p:cNvPr id="1026" name="Picture 2">
            <a:extLst>
              <a:ext uri="{FF2B5EF4-FFF2-40B4-BE49-F238E27FC236}">
                <a16:creationId xmlns:a16="http://schemas.microsoft.com/office/drawing/2014/main" id="{C6C14546-E360-4FF2-9B5C-4A81D45D4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7" y="1970789"/>
            <a:ext cx="6334125" cy="291642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29F51CF-61D3-4DA2-A539-689681CAC247}"/>
              </a:ext>
            </a:extLst>
          </p:cNvPr>
          <p:cNvSpPr>
            <a:spLocks noGrp="1"/>
          </p:cNvSpPr>
          <p:nvPr>
            <p:ph type="dt" sz="half" idx="10"/>
          </p:nvPr>
        </p:nvSpPr>
        <p:spPr/>
        <p:txBody>
          <a:bodyPr/>
          <a:lstStyle/>
          <a:p>
            <a:fld id="{8E684FD9-9E74-41AD-84FC-E3FC27C5E080}" type="datetime1">
              <a:rPr lang="en-US" smtClean="0"/>
              <a:t>10-Nov-24</a:t>
            </a:fld>
            <a:endParaRPr lang="en-US"/>
          </a:p>
        </p:txBody>
      </p:sp>
      <p:sp>
        <p:nvSpPr>
          <p:cNvPr id="6" name="Footer Placeholder 5">
            <a:extLst>
              <a:ext uri="{FF2B5EF4-FFF2-40B4-BE49-F238E27FC236}">
                <a16:creationId xmlns:a16="http://schemas.microsoft.com/office/drawing/2014/main" id="{99C158BB-34D3-46B6-B193-4CB41E328FB9}"/>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
        <p:nvSpPr>
          <p:cNvPr id="7" name="Slide Number Placeholder 6">
            <a:extLst>
              <a:ext uri="{FF2B5EF4-FFF2-40B4-BE49-F238E27FC236}">
                <a16:creationId xmlns:a16="http://schemas.microsoft.com/office/drawing/2014/main" id="{34B5B37B-F99A-46D5-B5A9-0E3427FD2C24}"/>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3285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457200" y="1066800"/>
            <a:ext cx="8229600" cy="5105400"/>
          </a:xfrm>
        </p:spPr>
        <p:txBody>
          <a:bodyPr>
            <a:normAutofit/>
          </a:bodyPr>
          <a:lstStyle/>
          <a:p>
            <a:r>
              <a:rPr lang="en-IN" sz="2800" b="1" dirty="0"/>
              <a:t>Search Operation</a:t>
            </a:r>
          </a:p>
          <a:p>
            <a:pPr marL="0" indent="0">
              <a:buNone/>
            </a:pPr>
            <a:r>
              <a:rPr lang="en-IN" sz="2600" dirty="0"/>
              <a:t>Search is similar to the search in Binary Search Tree. </a:t>
            </a:r>
          </a:p>
          <a:p>
            <a:pPr algn="just"/>
            <a:r>
              <a:rPr lang="en-IN" sz="2600" dirty="0"/>
              <a:t>Let the key to be searched be k. </a:t>
            </a:r>
          </a:p>
          <a:p>
            <a:pPr algn="just"/>
            <a:r>
              <a:rPr lang="en-IN" sz="2600" dirty="0"/>
              <a:t>We start from the root and recursively traverse down. </a:t>
            </a:r>
          </a:p>
          <a:p>
            <a:pPr algn="just"/>
            <a:r>
              <a:rPr lang="en-IN" sz="2600" dirty="0"/>
              <a:t>For every visited non-leaf node, if the node has the key, we simply return the node. </a:t>
            </a:r>
          </a:p>
          <a:p>
            <a:pPr algn="just"/>
            <a:r>
              <a:rPr lang="en-IN" sz="2600" dirty="0"/>
              <a:t>Otherwise, we recur down to the appropriate child (The child which is just before the first greater key) of the node. </a:t>
            </a:r>
          </a:p>
          <a:p>
            <a:pPr algn="just"/>
            <a:r>
              <a:rPr lang="en-IN" sz="2600" dirty="0"/>
              <a:t>If we reach a leaf node and don’t find k in the leaf node, we return NULL.</a:t>
            </a:r>
            <a:endParaRPr lang="en-IN" sz="2600" b="1" u="sng" dirty="0"/>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id="{22F53B86-3CD8-4030-AEB1-BF6DF15A07AF}"/>
              </a:ext>
            </a:extLst>
          </p:cNvPr>
          <p:cNvSpPr>
            <a:spLocks noGrp="1"/>
          </p:cNvSpPr>
          <p:nvPr>
            <p:ph type="dt" sz="half" idx="10"/>
          </p:nvPr>
        </p:nvSpPr>
        <p:spPr/>
        <p:txBody>
          <a:bodyPr/>
          <a:lstStyle/>
          <a:p>
            <a:fld id="{2FD21EE6-B25D-4D1C-9E33-704EF219E295}" type="datetime1">
              <a:rPr lang="en-US" smtClean="0"/>
              <a:t>10-Nov-24</a:t>
            </a:fld>
            <a:endParaRPr lang="en-US"/>
          </a:p>
        </p:txBody>
      </p:sp>
      <p:sp>
        <p:nvSpPr>
          <p:cNvPr id="6" name="Footer Placeholder 5">
            <a:extLst>
              <a:ext uri="{FF2B5EF4-FFF2-40B4-BE49-F238E27FC236}">
                <a16:creationId xmlns:a16="http://schemas.microsoft.com/office/drawing/2014/main" id="{16818AA0-4429-4684-9096-F2B9541A44A3}"/>
              </a:ext>
            </a:extLst>
          </p:cNvPr>
          <p:cNvSpPr>
            <a:spLocks noGrp="1"/>
          </p:cNvSpPr>
          <p:nvPr>
            <p:ph type="ftr" sz="quarter" idx="11"/>
          </p:nvPr>
        </p:nvSpPr>
        <p:spPr>
          <a:xfrm>
            <a:off x="3124200" y="6356350"/>
            <a:ext cx="3733800" cy="365125"/>
          </a:xfrm>
        </p:spPr>
        <p:txBody>
          <a:bodyPr/>
          <a:lstStyle/>
          <a:p>
            <a:r>
              <a:rPr lang="it-IT"/>
              <a:t>Manali Gupta               DAA                Unit II</a:t>
            </a:r>
            <a:endParaRPr lang="en-US"/>
          </a:p>
        </p:txBody>
      </p:sp>
      <p:sp>
        <p:nvSpPr>
          <p:cNvPr id="7" name="Slide Number Placeholder 6">
            <a:extLst>
              <a:ext uri="{FF2B5EF4-FFF2-40B4-BE49-F238E27FC236}">
                <a16:creationId xmlns:a16="http://schemas.microsoft.com/office/drawing/2014/main" id="{A4248358-33D1-49DE-8E95-DB9AC57F987E}"/>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016149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457200" y="1066801"/>
            <a:ext cx="8229600" cy="3276600"/>
          </a:xfrm>
        </p:spPr>
        <p:txBody>
          <a:bodyPr>
            <a:normAutofit/>
          </a:bodyPr>
          <a:lstStyle/>
          <a:p>
            <a:pPr marL="0" indent="0">
              <a:buNone/>
            </a:pPr>
            <a:r>
              <a:rPr lang="en-IN" sz="2200" b="1" u="sng" dirty="0"/>
              <a:t>Nomenclature</a:t>
            </a:r>
          </a:p>
          <a:p>
            <a:pPr marL="0" indent="0">
              <a:buNone/>
            </a:pPr>
            <a:r>
              <a:rPr lang="en-IN" sz="2200" dirty="0"/>
              <a:t>x = a pointer to some object</a:t>
            </a:r>
          </a:p>
          <a:p>
            <a:pPr marL="0" indent="0">
              <a:buNone/>
            </a:pPr>
            <a:r>
              <a:rPr lang="en-IN" sz="2200" dirty="0"/>
              <a:t>DISK-READ(x)</a:t>
            </a:r>
          </a:p>
          <a:p>
            <a:pPr marL="0" indent="0">
              <a:buNone/>
            </a:pPr>
            <a:r>
              <a:rPr lang="en-IN" sz="2200" dirty="0"/>
              <a:t>//operations that access and/or modify the attributes of x</a:t>
            </a:r>
          </a:p>
          <a:p>
            <a:pPr marL="0" indent="0">
              <a:buNone/>
            </a:pPr>
            <a:r>
              <a:rPr lang="en-IN" sz="2200" dirty="0"/>
              <a:t>DISK-WRITE(x)</a:t>
            </a:r>
          </a:p>
          <a:p>
            <a:pPr marL="0" indent="0">
              <a:buNone/>
            </a:pPr>
            <a:r>
              <a:rPr lang="en-IN" sz="2200" b="1" dirty="0"/>
              <a:t>// </a:t>
            </a:r>
            <a:r>
              <a:rPr lang="en-IN" sz="2200" dirty="0"/>
              <a:t>omitted if no attributes of x were changed</a:t>
            </a:r>
          </a:p>
          <a:p>
            <a:pPr marL="0" indent="0">
              <a:buNone/>
            </a:pPr>
            <a:r>
              <a:rPr lang="en-IN" sz="2200" dirty="0"/>
              <a:t>other operations that access but do not modify attributes of x</a:t>
            </a:r>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id="{0B74FE53-61A5-41CE-B44E-6E55AA1D6E35}"/>
              </a:ext>
            </a:extLst>
          </p:cNvPr>
          <p:cNvSpPr>
            <a:spLocks noGrp="1"/>
          </p:cNvSpPr>
          <p:nvPr>
            <p:ph type="dt" sz="half" idx="10"/>
          </p:nvPr>
        </p:nvSpPr>
        <p:spPr/>
        <p:txBody>
          <a:bodyPr/>
          <a:lstStyle/>
          <a:p>
            <a:fld id="{020EA09A-B2BC-47C1-BDBC-5C52D96E29C6}" type="datetime1">
              <a:rPr lang="en-US" smtClean="0"/>
              <a:t>10-Nov-24</a:t>
            </a:fld>
            <a:endParaRPr lang="en-US"/>
          </a:p>
        </p:txBody>
      </p:sp>
      <p:sp>
        <p:nvSpPr>
          <p:cNvPr id="6" name="Footer Placeholder 5">
            <a:extLst>
              <a:ext uri="{FF2B5EF4-FFF2-40B4-BE49-F238E27FC236}">
                <a16:creationId xmlns:a16="http://schemas.microsoft.com/office/drawing/2014/main" id="{F1C5A55A-4ECB-4543-B6CB-9E42A6AC31D2}"/>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
        <p:nvSpPr>
          <p:cNvPr id="7" name="Slide Number Placeholder 6">
            <a:extLst>
              <a:ext uri="{FF2B5EF4-FFF2-40B4-BE49-F238E27FC236}">
                <a16:creationId xmlns:a16="http://schemas.microsoft.com/office/drawing/2014/main" id="{83534AF2-A580-42D2-8CA6-012B2C50A7D7}"/>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694111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1653674" y="1371600"/>
            <a:ext cx="6686550" cy="3747617"/>
          </a:xfrm>
        </p:spPr>
        <p:txBody>
          <a:bodyPr>
            <a:normAutofit fontScale="70000" lnSpcReduction="20000"/>
          </a:bodyPr>
          <a:lstStyle/>
          <a:p>
            <a:pPr marL="0" indent="0">
              <a:buNone/>
            </a:pPr>
            <a:r>
              <a:rPr lang="en-IN" b="1" dirty="0"/>
              <a:t>B-TREE -SEARCH(x, k)</a:t>
            </a:r>
          </a:p>
          <a:p>
            <a:pPr marL="0" indent="0">
              <a:buNone/>
            </a:pPr>
            <a:endParaRPr lang="en-IN" b="1" dirty="0"/>
          </a:p>
          <a:p>
            <a:pPr marL="0" indent="0">
              <a:buNone/>
            </a:pPr>
            <a:r>
              <a:rPr lang="en-IN" dirty="0"/>
              <a:t>1.  </a:t>
            </a:r>
            <a:r>
              <a:rPr lang="en-IN" dirty="0" err="1"/>
              <a:t>i</a:t>
            </a:r>
            <a:r>
              <a:rPr lang="en-IN" dirty="0"/>
              <a:t> = 1</a:t>
            </a:r>
          </a:p>
          <a:p>
            <a:pPr marL="0" indent="0">
              <a:buNone/>
            </a:pPr>
            <a:r>
              <a:rPr lang="en-IN" dirty="0"/>
              <a:t>2.   </a:t>
            </a:r>
            <a:r>
              <a:rPr lang="en-IN" b="1" dirty="0"/>
              <a:t>while </a:t>
            </a:r>
            <a:r>
              <a:rPr lang="en-IN" b="1" dirty="0" err="1"/>
              <a:t>i</a:t>
            </a:r>
            <a:r>
              <a:rPr lang="en-IN" dirty="0"/>
              <a:t> &lt;= </a:t>
            </a:r>
            <a:r>
              <a:rPr lang="en-IN" dirty="0" err="1"/>
              <a:t>x.</a:t>
            </a:r>
            <a:r>
              <a:rPr lang="en-IN" i="1" dirty="0" err="1"/>
              <a:t>n</a:t>
            </a:r>
            <a:r>
              <a:rPr lang="en-IN" i="1" dirty="0"/>
              <a:t> </a:t>
            </a:r>
            <a:r>
              <a:rPr lang="en-IN" dirty="0"/>
              <a:t>and k &gt; </a:t>
            </a:r>
            <a:r>
              <a:rPr lang="en-IN" dirty="0" err="1"/>
              <a:t>x.</a:t>
            </a:r>
            <a:r>
              <a:rPr lang="en-IN" i="1" dirty="0" err="1"/>
              <a:t>key</a:t>
            </a:r>
            <a:r>
              <a:rPr lang="en-IN" i="1" baseline="-25000" dirty="0" err="1"/>
              <a:t>i</a:t>
            </a:r>
            <a:endParaRPr lang="en-IN" dirty="0"/>
          </a:p>
          <a:p>
            <a:pPr marL="0" indent="0">
              <a:buNone/>
            </a:pPr>
            <a:r>
              <a:rPr lang="nn-NO" dirty="0"/>
              <a:t>3.    		i = i + 1</a:t>
            </a:r>
          </a:p>
          <a:p>
            <a:pPr marL="0" indent="0">
              <a:buNone/>
            </a:pPr>
            <a:r>
              <a:rPr lang="en-IN" dirty="0"/>
              <a:t>4.     </a:t>
            </a:r>
            <a:r>
              <a:rPr lang="en-IN" b="1" dirty="0"/>
              <a:t>if </a:t>
            </a:r>
            <a:r>
              <a:rPr lang="en-IN" dirty="0" err="1"/>
              <a:t>i</a:t>
            </a:r>
            <a:r>
              <a:rPr lang="en-IN" dirty="0"/>
              <a:t> .x&lt;= </a:t>
            </a:r>
            <a:r>
              <a:rPr lang="en-IN" i="1" dirty="0"/>
              <a:t>n </a:t>
            </a:r>
            <a:r>
              <a:rPr lang="en-IN" dirty="0"/>
              <a:t>and k == </a:t>
            </a:r>
            <a:r>
              <a:rPr lang="en-IN" dirty="0" err="1"/>
              <a:t>x.</a:t>
            </a:r>
            <a:r>
              <a:rPr lang="en-IN" i="1" dirty="0" err="1"/>
              <a:t>key</a:t>
            </a:r>
            <a:r>
              <a:rPr lang="en-IN" i="1" baseline="-25000" dirty="0" err="1"/>
              <a:t>i</a:t>
            </a:r>
            <a:endParaRPr lang="en-IN" dirty="0"/>
          </a:p>
          <a:p>
            <a:pPr marL="0" indent="0">
              <a:buNone/>
            </a:pPr>
            <a:r>
              <a:rPr lang="en-IN" dirty="0"/>
              <a:t>5. 		 </a:t>
            </a:r>
            <a:r>
              <a:rPr lang="en-IN" b="1" dirty="0"/>
              <a:t>return (</a:t>
            </a:r>
            <a:r>
              <a:rPr lang="en-IN" dirty="0" err="1"/>
              <a:t>x,i</a:t>
            </a:r>
            <a:r>
              <a:rPr lang="en-IN" dirty="0"/>
              <a:t>)</a:t>
            </a:r>
          </a:p>
          <a:p>
            <a:pPr marL="0" indent="0">
              <a:buNone/>
            </a:pPr>
            <a:r>
              <a:rPr lang="en-IN" dirty="0"/>
              <a:t>6. 	</a:t>
            </a:r>
            <a:r>
              <a:rPr lang="en-IN" b="1" dirty="0"/>
              <a:t>elseif </a:t>
            </a:r>
            <a:r>
              <a:rPr lang="en-IN" dirty="0" err="1"/>
              <a:t>x.</a:t>
            </a:r>
            <a:r>
              <a:rPr lang="en-IN" i="1" dirty="0" err="1"/>
              <a:t>leaf</a:t>
            </a:r>
            <a:endParaRPr lang="en-IN" i="1" dirty="0"/>
          </a:p>
          <a:p>
            <a:pPr marL="0" indent="0">
              <a:buNone/>
            </a:pPr>
            <a:r>
              <a:rPr lang="en-IN" dirty="0"/>
              <a:t>7. 		</a:t>
            </a:r>
            <a:r>
              <a:rPr lang="en-IN" b="1" dirty="0"/>
              <a:t>return </a:t>
            </a:r>
            <a:r>
              <a:rPr lang="en-IN" dirty="0"/>
              <a:t>NIL</a:t>
            </a:r>
          </a:p>
          <a:p>
            <a:pPr marL="0" indent="0">
              <a:buNone/>
            </a:pPr>
            <a:r>
              <a:rPr lang="en-IN" dirty="0"/>
              <a:t>8. 	</a:t>
            </a:r>
            <a:r>
              <a:rPr lang="en-IN" b="1" dirty="0"/>
              <a:t>else </a:t>
            </a:r>
            <a:r>
              <a:rPr lang="en-IN" dirty="0"/>
              <a:t>DISK-READ (x.c</a:t>
            </a:r>
            <a:r>
              <a:rPr lang="en-IN" baseline="-25000" dirty="0"/>
              <a:t>i</a:t>
            </a:r>
            <a:r>
              <a:rPr lang="en-IN" dirty="0"/>
              <a:t>)</a:t>
            </a:r>
          </a:p>
          <a:p>
            <a:pPr marL="0" indent="0">
              <a:buNone/>
            </a:pPr>
            <a:r>
              <a:rPr lang="en-IN" dirty="0"/>
              <a:t>9.  		</a:t>
            </a:r>
            <a:r>
              <a:rPr lang="en-IN" b="1" dirty="0"/>
              <a:t>return </a:t>
            </a:r>
            <a:r>
              <a:rPr lang="en-IN" dirty="0"/>
              <a:t>B-TREE-SEARCH(x. c</a:t>
            </a:r>
            <a:r>
              <a:rPr lang="en-IN" baseline="-25000" dirty="0"/>
              <a:t>i ,</a:t>
            </a:r>
            <a:r>
              <a:rPr lang="en-IN" dirty="0"/>
              <a:t>k)</a:t>
            </a:r>
          </a:p>
        </p:txBody>
      </p:sp>
      <p:sp>
        <p:nvSpPr>
          <p:cNvPr id="4" name="Title 1">
            <a:extLst>
              <a:ext uri="{FF2B5EF4-FFF2-40B4-BE49-F238E27FC236}">
                <a16:creationId xmlns:a16="http://schemas.microsoft.com/office/drawing/2014/main" id="{F55729D4-1458-4868-8A9B-12F8B253B7C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46B2C895-D882-4E38-A448-F44974E71A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Date Placeholder 7">
            <a:extLst>
              <a:ext uri="{FF2B5EF4-FFF2-40B4-BE49-F238E27FC236}">
                <a16:creationId xmlns:a16="http://schemas.microsoft.com/office/drawing/2014/main" id="{75677A0C-A7FE-427F-80E5-2383BC62E556}"/>
              </a:ext>
            </a:extLst>
          </p:cNvPr>
          <p:cNvSpPr>
            <a:spLocks noGrp="1"/>
          </p:cNvSpPr>
          <p:nvPr>
            <p:ph type="dt" sz="half" idx="10"/>
          </p:nvPr>
        </p:nvSpPr>
        <p:spPr/>
        <p:txBody>
          <a:bodyPr/>
          <a:lstStyle/>
          <a:p>
            <a:fld id="{EEC145F7-5A06-4D2C-9F80-751C73CBEC17}" type="datetime1">
              <a:rPr lang="en-US" smtClean="0"/>
              <a:t>10-Nov-24</a:t>
            </a:fld>
            <a:endParaRPr lang="en-US"/>
          </a:p>
        </p:txBody>
      </p:sp>
      <p:sp>
        <p:nvSpPr>
          <p:cNvPr id="9" name="Footer Placeholder 8">
            <a:extLst>
              <a:ext uri="{FF2B5EF4-FFF2-40B4-BE49-F238E27FC236}">
                <a16:creationId xmlns:a16="http://schemas.microsoft.com/office/drawing/2014/main" id="{A009F438-B484-482F-B5D7-AC8BD6ACA044}"/>
              </a:ext>
            </a:extLst>
          </p:cNvPr>
          <p:cNvSpPr>
            <a:spLocks noGrp="1"/>
          </p:cNvSpPr>
          <p:nvPr>
            <p:ph type="ftr" sz="quarter" idx="11"/>
          </p:nvPr>
        </p:nvSpPr>
        <p:spPr>
          <a:xfrm>
            <a:off x="3124200" y="6356350"/>
            <a:ext cx="3886200" cy="365125"/>
          </a:xfrm>
        </p:spPr>
        <p:txBody>
          <a:bodyPr/>
          <a:lstStyle/>
          <a:p>
            <a:r>
              <a:rPr lang="it-IT"/>
              <a:t>Manali Gupta               DAA                Unit II</a:t>
            </a:r>
            <a:endParaRPr lang="en-US"/>
          </a:p>
        </p:txBody>
      </p:sp>
      <p:sp>
        <p:nvSpPr>
          <p:cNvPr id="10" name="Slide Number Placeholder 9">
            <a:extLst>
              <a:ext uri="{FF2B5EF4-FFF2-40B4-BE49-F238E27FC236}">
                <a16:creationId xmlns:a16="http://schemas.microsoft.com/office/drawing/2014/main" id="{D7C2FC85-74BD-427B-A470-B691419B22A2}"/>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74385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3564415272"/>
              </p:ext>
            </p:extLst>
          </p:nvPr>
        </p:nvGraphicFramePr>
        <p:xfrm>
          <a:off x="304801" y="1366800"/>
          <a:ext cx="8153399" cy="4994910"/>
        </p:xfrm>
        <a:graphic>
          <a:graphicData uri="http://schemas.openxmlformats.org/drawingml/2006/table">
            <a:tbl>
              <a:tblPr firstRow="1" firstCol="1" bandRow="1">
                <a:tableStyleId>{5C22544A-7EE6-4342-B048-85BDC9FD1C3A}</a:tableStyleId>
              </a:tblPr>
              <a:tblGrid>
                <a:gridCol w="533399">
                  <a:extLst>
                    <a:ext uri="{9D8B030D-6E8A-4147-A177-3AD203B41FA5}">
                      <a16:colId xmlns:a16="http://schemas.microsoft.com/office/drawing/2014/main" val="1779417915"/>
                    </a:ext>
                  </a:extLst>
                </a:gridCol>
                <a:gridCol w="5346989">
                  <a:extLst>
                    <a:ext uri="{9D8B030D-6E8A-4147-A177-3AD203B41FA5}">
                      <a16:colId xmlns:a16="http://schemas.microsoft.com/office/drawing/2014/main" val="4036850883"/>
                    </a:ext>
                  </a:extLst>
                </a:gridCol>
                <a:gridCol w="2273011">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Knowledge, analysis</a:t>
                      </a:r>
                      <a:endParaRPr lang="en-IN" sz="1500" dirty="0">
                        <a:solidFill>
                          <a:schemeClr val="tx1"/>
                        </a:solidFill>
                        <a:effectLst/>
                      </a:endParaRPr>
                    </a:p>
                    <a:p>
                      <a:pPr>
                        <a:lnSpc>
                          <a:spcPct val="115000"/>
                        </a:lnSpc>
                        <a:spcAft>
                          <a:spcPts val="0"/>
                        </a:spcAft>
                      </a:pPr>
                      <a:r>
                        <a:rPr lang="en-US" sz="1500" dirty="0">
                          <a:solidFill>
                            <a:schemeClr val="tx1"/>
                          </a:solidFill>
                          <a:effectLst/>
                        </a:rPr>
                        <a:t>And design</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A76FA8BF-D796-41FE-B485-C603219556F8}"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36214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609600" y="1371600"/>
            <a:ext cx="8001000" cy="3747617"/>
          </a:xfrm>
        </p:spPr>
        <p:txBody>
          <a:bodyPr>
            <a:normAutofit fontScale="92500" lnSpcReduction="20000"/>
          </a:bodyPr>
          <a:lstStyle/>
          <a:p>
            <a:pPr marL="0" indent="0">
              <a:buNone/>
            </a:pPr>
            <a:r>
              <a:rPr lang="en-IN" sz="2600" b="1" dirty="0"/>
              <a:t>B-TREE -SEARCH(x, k)</a:t>
            </a:r>
          </a:p>
          <a:p>
            <a:pPr marL="0" indent="0">
              <a:buNone/>
            </a:pPr>
            <a:endParaRPr lang="en-IN" b="1" dirty="0"/>
          </a:p>
          <a:p>
            <a:pPr algn="just"/>
            <a:r>
              <a:rPr lang="en-IN" sz="2800" dirty="0"/>
              <a:t>As in the TREE-SEARCH procedure for binary search trees, the nodes encountered during the recursion form a simple path downward from the root of the tree. </a:t>
            </a:r>
          </a:p>
          <a:p>
            <a:pPr algn="just"/>
            <a:r>
              <a:rPr lang="en-IN" sz="2800" dirty="0"/>
              <a:t>The B-TREE-SEARCH procedure therefore accesses O(h)=  O(</a:t>
            </a:r>
            <a:r>
              <a:rPr lang="en-IN" sz="2800" dirty="0" err="1"/>
              <a:t>log</a:t>
            </a:r>
            <a:r>
              <a:rPr lang="en-IN" sz="2800" baseline="-25000" dirty="0" err="1"/>
              <a:t>t</a:t>
            </a:r>
            <a:r>
              <a:rPr lang="en-IN" sz="2800" dirty="0" err="1"/>
              <a:t>n</a:t>
            </a:r>
            <a:r>
              <a:rPr lang="en-IN" sz="2800" dirty="0"/>
              <a:t>) disk pages, where h is the height of the B-tree and n is the number of keys in the B-tree.</a:t>
            </a:r>
          </a:p>
          <a:p>
            <a:pPr algn="just"/>
            <a:r>
              <a:rPr lang="en-IN" sz="2800" dirty="0"/>
              <a:t> Since </a:t>
            </a:r>
            <a:r>
              <a:rPr lang="en-IN" sz="2800" dirty="0" err="1"/>
              <a:t>x.</a:t>
            </a:r>
            <a:r>
              <a:rPr lang="en-IN" sz="2800" i="1" dirty="0" err="1"/>
              <a:t>n</a:t>
            </a:r>
            <a:r>
              <a:rPr lang="en-IN" sz="2800" i="1" dirty="0"/>
              <a:t> </a:t>
            </a:r>
            <a:r>
              <a:rPr lang="en-IN" sz="2800" dirty="0"/>
              <a:t>&lt; 2t, so it takes O(t) time within each node, and the total CPU time is O(</a:t>
            </a:r>
            <a:r>
              <a:rPr lang="en-IN" sz="2800" dirty="0" err="1"/>
              <a:t>th</a:t>
            </a:r>
            <a:r>
              <a:rPr lang="en-IN" sz="2800" dirty="0"/>
              <a:t>)= O(</a:t>
            </a:r>
            <a:r>
              <a:rPr lang="en-IN" sz="2800" dirty="0" err="1"/>
              <a:t>tlog</a:t>
            </a:r>
            <a:r>
              <a:rPr lang="en-IN" sz="2800" baseline="-25000" dirty="0" err="1"/>
              <a:t>t</a:t>
            </a:r>
            <a:r>
              <a:rPr lang="en-IN" sz="2800" dirty="0"/>
              <a:t> n).</a:t>
            </a:r>
          </a:p>
          <a:p>
            <a:pPr marL="0" indent="0">
              <a:buNone/>
            </a:pPr>
            <a:endParaRPr lang="en-IN" dirty="0"/>
          </a:p>
        </p:txBody>
      </p:sp>
      <p:sp>
        <p:nvSpPr>
          <p:cNvPr id="4" name="Title 1">
            <a:extLst>
              <a:ext uri="{FF2B5EF4-FFF2-40B4-BE49-F238E27FC236}">
                <a16:creationId xmlns:a16="http://schemas.microsoft.com/office/drawing/2014/main" id="{F55729D4-1458-4868-8A9B-12F8B253B7C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46B2C895-D882-4E38-A448-F44974E71A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E0E82188-A4C1-4FB4-B500-6F8B5095109B}"/>
              </a:ext>
            </a:extLst>
          </p:cNvPr>
          <p:cNvSpPr>
            <a:spLocks noGrp="1"/>
          </p:cNvSpPr>
          <p:nvPr>
            <p:ph type="dt" sz="half" idx="10"/>
          </p:nvPr>
        </p:nvSpPr>
        <p:spPr/>
        <p:txBody>
          <a:bodyPr/>
          <a:lstStyle/>
          <a:p>
            <a:fld id="{984DE261-ED32-41AF-BD50-6361D94FC3CE}" type="datetime1">
              <a:rPr lang="en-US" smtClean="0"/>
              <a:t>10-Nov-24</a:t>
            </a:fld>
            <a:endParaRPr lang="en-US"/>
          </a:p>
        </p:txBody>
      </p:sp>
      <p:sp>
        <p:nvSpPr>
          <p:cNvPr id="6" name="Footer Placeholder 5">
            <a:extLst>
              <a:ext uri="{FF2B5EF4-FFF2-40B4-BE49-F238E27FC236}">
                <a16:creationId xmlns:a16="http://schemas.microsoft.com/office/drawing/2014/main" id="{476455E4-4B29-4AF0-B75D-3297550B047C}"/>
              </a:ext>
            </a:extLst>
          </p:cNvPr>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7" name="Slide Number Placeholder 6">
            <a:extLst>
              <a:ext uri="{FF2B5EF4-FFF2-40B4-BE49-F238E27FC236}">
                <a16:creationId xmlns:a16="http://schemas.microsoft.com/office/drawing/2014/main" id="{ECFD55CD-5A01-4A2D-80FC-B8AC17F67348}"/>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460396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3F30-BC97-4D7B-9633-B3080B6F4ADF}"/>
              </a:ext>
            </a:extLst>
          </p:cNvPr>
          <p:cNvSpPr>
            <a:spLocks noGrp="1"/>
          </p:cNvSpPr>
          <p:nvPr>
            <p:ph type="title"/>
          </p:nvPr>
        </p:nvSpPr>
        <p:spPr>
          <a:xfrm>
            <a:off x="457200" y="951913"/>
            <a:ext cx="8229600" cy="685799"/>
          </a:xfrm>
        </p:spPr>
        <p:txBody>
          <a:bodyPr>
            <a:normAutofit/>
          </a:bodyPr>
          <a:lstStyle/>
          <a:p>
            <a:r>
              <a:rPr lang="en-IN" sz="2400" b="1" dirty="0"/>
              <a:t>Creation of a Node</a:t>
            </a:r>
          </a:p>
        </p:txBody>
      </p:sp>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1828800" y="1893275"/>
            <a:ext cx="6686550" cy="3215391"/>
          </a:xfrm>
        </p:spPr>
        <p:txBody>
          <a:bodyPr>
            <a:normAutofit/>
          </a:bodyPr>
          <a:lstStyle/>
          <a:p>
            <a:pPr marL="0" indent="0">
              <a:buNone/>
            </a:pPr>
            <a:r>
              <a:rPr lang="en-IN" sz="2400" b="1" dirty="0"/>
              <a:t>B-TREE-CREATE(T)</a:t>
            </a:r>
          </a:p>
          <a:p>
            <a:pPr marL="0" indent="0">
              <a:buNone/>
            </a:pPr>
            <a:r>
              <a:rPr lang="en-IN" sz="2200" dirty="0"/>
              <a:t>1</a:t>
            </a:r>
            <a:r>
              <a:rPr lang="en-IN" dirty="0"/>
              <a:t>.  	</a:t>
            </a:r>
            <a:r>
              <a:rPr lang="en-IN" sz="2200" dirty="0"/>
              <a:t>x = ALLOCATE-NODE</a:t>
            </a:r>
          </a:p>
          <a:p>
            <a:pPr marL="0" indent="0">
              <a:buNone/>
            </a:pPr>
            <a:r>
              <a:rPr lang="en-IN" sz="2200" dirty="0"/>
              <a:t>2.	</a:t>
            </a:r>
            <a:r>
              <a:rPr lang="en-IN" sz="2200" dirty="0" err="1"/>
              <a:t>x.</a:t>
            </a:r>
            <a:r>
              <a:rPr lang="en-IN" sz="2200" i="1" dirty="0" err="1"/>
              <a:t>leaf</a:t>
            </a:r>
            <a:r>
              <a:rPr lang="en-IN" sz="2200" i="1" dirty="0"/>
              <a:t>=</a:t>
            </a:r>
            <a:r>
              <a:rPr lang="en-IN" sz="2200" dirty="0"/>
              <a:t> TRUE</a:t>
            </a:r>
          </a:p>
          <a:p>
            <a:pPr marL="0" indent="0">
              <a:buNone/>
            </a:pPr>
            <a:r>
              <a:rPr lang="pt-BR" sz="2200" dirty="0"/>
              <a:t>3 	x:</a:t>
            </a:r>
            <a:r>
              <a:rPr lang="pt-BR" sz="2200" i="1" dirty="0"/>
              <a:t>n=0</a:t>
            </a:r>
            <a:endParaRPr lang="pt-BR" sz="2200" dirty="0"/>
          </a:p>
          <a:p>
            <a:pPr marL="0" indent="0">
              <a:buNone/>
            </a:pPr>
            <a:r>
              <a:rPr lang="en-IN" sz="2200" dirty="0"/>
              <a:t>4.	 DISK-WRITE(x)</a:t>
            </a:r>
          </a:p>
          <a:p>
            <a:pPr marL="0" indent="0">
              <a:buNone/>
            </a:pPr>
            <a:r>
              <a:rPr lang="nl-NL" sz="2200" dirty="0"/>
              <a:t>5.	 T.</a:t>
            </a:r>
            <a:r>
              <a:rPr lang="nl-NL" sz="2200" i="1" dirty="0"/>
              <a:t>root=</a:t>
            </a:r>
            <a:r>
              <a:rPr lang="nl-NL" sz="2200" dirty="0"/>
              <a:t>x</a:t>
            </a:r>
            <a:endParaRPr lang="en-IN" sz="2200" dirty="0"/>
          </a:p>
        </p:txBody>
      </p:sp>
      <p:sp>
        <p:nvSpPr>
          <p:cNvPr id="4" name="Title 1">
            <a:extLst>
              <a:ext uri="{FF2B5EF4-FFF2-40B4-BE49-F238E27FC236}">
                <a16:creationId xmlns:a16="http://schemas.microsoft.com/office/drawing/2014/main" id="{300307D0-E323-4A64-9D20-F9E22970ACD8}"/>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76FD46BB-2D84-41AD-A11F-1F4C973A023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Date Placeholder 5">
            <a:extLst>
              <a:ext uri="{FF2B5EF4-FFF2-40B4-BE49-F238E27FC236}">
                <a16:creationId xmlns:a16="http://schemas.microsoft.com/office/drawing/2014/main" id="{BCB3B84B-92AB-4B22-A628-9B0F49488234}"/>
              </a:ext>
            </a:extLst>
          </p:cNvPr>
          <p:cNvSpPr>
            <a:spLocks noGrp="1"/>
          </p:cNvSpPr>
          <p:nvPr>
            <p:ph type="dt" sz="half" idx="10"/>
          </p:nvPr>
        </p:nvSpPr>
        <p:spPr/>
        <p:txBody>
          <a:bodyPr/>
          <a:lstStyle/>
          <a:p>
            <a:fld id="{A6AB6785-7D98-412A-B031-93F2052DE334}" type="datetime1">
              <a:rPr lang="en-US" smtClean="0"/>
              <a:t>10-Nov-24</a:t>
            </a:fld>
            <a:endParaRPr lang="en-US"/>
          </a:p>
        </p:txBody>
      </p:sp>
      <p:sp>
        <p:nvSpPr>
          <p:cNvPr id="7" name="Footer Placeholder 6">
            <a:extLst>
              <a:ext uri="{FF2B5EF4-FFF2-40B4-BE49-F238E27FC236}">
                <a16:creationId xmlns:a16="http://schemas.microsoft.com/office/drawing/2014/main" id="{569F0CE0-5A02-4948-9B95-702DA3BAC46E}"/>
              </a:ext>
            </a:extLst>
          </p:cNvPr>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8" name="Slide Number Placeholder 7">
            <a:extLst>
              <a:ext uri="{FF2B5EF4-FFF2-40B4-BE49-F238E27FC236}">
                <a16:creationId xmlns:a16="http://schemas.microsoft.com/office/drawing/2014/main" id="{971B9317-889D-4BE8-9511-785407876E34}"/>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4687386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457200" y="1265369"/>
            <a:ext cx="8229600" cy="4859487"/>
          </a:xfrm>
        </p:spPr>
        <p:txBody>
          <a:bodyPr>
            <a:normAutofit fontScale="47500" lnSpcReduction="20000"/>
          </a:bodyPr>
          <a:lstStyle/>
          <a:p>
            <a:pPr marL="0" indent="0">
              <a:buNone/>
            </a:pPr>
            <a:r>
              <a:rPr lang="en-IN" sz="4600" b="1" dirty="0"/>
              <a:t>B-TREE-INSERT(T, k)</a:t>
            </a:r>
          </a:p>
          <a:p>
            <a:pPr marL="0" indent="0">
              <a:buNone/>
            </a:pPr>
            <a:r>
              <a:rPr lang="en-IN" sz="4600" dirty="0"/>
              <a:t>1 	r = </a:t>
            </a:r>
            <a:r>
              <a:rPr lang="en-IN" sz="4600" dirty="0" err="1"/>
              <a:t>T.</a:t>
            </a:r>
            <a:r>
              <a:rPr lang="en-IN" sz="4600" i="1" dirty="0" err="1"/>
              <a:t>root</a:t>
            </a:r>
            <a:endParaRPr lang="en-IN" sz="4600" i="1" dirty="0"/>
          </a:p>
          <a:p>
            <a:pPr marL="0" indent="0">
              <a:buNone/>
            </a:pPr>
            <a:r>
              <a:rPr lang="pt-BR" sz="4600" dirty="0"/>
              <a:t>2 	</a:t>
            </a:r>
            <a:r>
              <a:rPr lang="pt-BR" sz="4600" b="1" dirty="0"/>
              <a:t>if </a:t>
            </a:r>
            <a:r>
              <a:rPr lang="pt-BR" sz="4600" dirty="0"/>
              <a:t>r.</a:t>
            </a:r>
            <a:r>
              <a:rPr lang="pt-BR" sz="4600" i="1" dirty="0"/>
              <a:t>n </a:t>
            </a:r>
            <a:r>
              <a:rPr lang="pt-BR" sz="4600" dirty="0"/>
              <a:t>== 2t-1</a:t>
            </a:r>
          </a:p>
          <a:p>
            <a:pPr marL="0" indent="0">
              <a:buNone/>
            </a:pPr>
            <a:r>
              <a:rPr lang="en-IN" sz="4600" dirty="0"/>
              <a:t>3.	 	s = ALLOCATE-NODE()</a:t>
            </a:r>
          </a:p>
          <a:p>
            <a:pPr marL="0" indent="0">
              <a:buNone/>
            </a:pPr>
            <a:r>
              <a:rPr lang="nl-NL" sz="4600" dirty="0"/>
              <a:t>4.	 	T.</a:t>
            </a:r>
            <a:r>
              <a:rPr lang="nl-NL" sz="4600" i="1" dirty="0"/>
              <a:t>root =</a:t>
            </a:r>
            <a:r>
              <a:rPr lang="nl-NL" sz="4600" dirty="0"/>
              <a:t> s</a:t>
            </a:r>
          </a:p>
          <a:p>
            <a:pPr marL="0" indent="0">
              <a:buNone/>
            </a:pPr>
            <a:r>
              <a:rPr lang="en-IN" sz="4600" dirty="0"/>
              <a:t>5.	 	</a:t>
            </a:r>
            <a:r>
              <a:rPr lang="en-IN" sz="4600" dirty="0" err="1"/>
              <a:t>s.</a:t>
            </a:r>
            <a:r>
              <a:rPr lang="en-IN" sz="4600" i="1" dirty="0" err="1"/>
              <a:t>leaf</a:t>
            </a:r>
            <a:r>
              <a:rPr lang="en-IN" sz="4600" i="1" dirty="0"/>
              <a:t> =</a:t>
            </a:r>
            <a:r>
              <a:rPr lang="en-IN" sz="4600" dirty="0"/>
              <a:t> FALSE</a:t>
            </a:r>
          </a:p>
          <a:p>
            <a:pPr marL="0" indent="0">
              <a:buNone/>
            </a:pPr>
            <a:r>
              <a:rPr lang="pt-BR" sz="4600" dirty="0"/>
              <a:t>6.	 	s.</a:t>
            </a:r>
            <a:r>
              <a:rPr lang="pt-BR" sz="4600" i="1" dirty="0"/>
              <a:t>n =</a:t>
            </a:r>
            <a:r>
              <a:rPr lang="pt-BR" sz="4600" dirty="0"/>
              <a:t> 0</a:t>
            </a:r>
          </a:p>
          <a:p>
            <a:pPr marL="0" indent="0">
              <a:buNone/>
            </a:pPr>
            <a:r>
              <a:rPr lang="pt-BR" sz="4600" dirty="0"/>
              <a:t>7.	 	s.c</a:t>
            </a:r>
            <a:r>
              <a:rPr lang="pt-BR" sz="4600" baseline="-25000" dirty="0"/>
              <a:t>1  = </a:t>
            </a:r>
            <a:r>
              <a:rPr lang="pt-BR" sz="4600" dirty="0"/>
              <a:t>r</a:t>
            </a:r>
          </a:p>
          <a:p>
            <a:pPr marL="0" indent="0">
              <a:buNone/>
            </a:pPr>
            <a:r>
              <a:rPr lang="en-IN" sz="4600" dirty="0"/>
              <a:t>8. 		B-TREE-SPLIT-CHILD(s,1)</a:t>
            </a:r>
          </a:p>
          <a:p>
            <a:pPr marL="0" indent="0">
              <a:buNone/>
            </a:pPr>
            <a:r>
              <a:rPr lang="en-IN" sz="4600" dirty="0"/>
              <a:t>9.	 	B-TREE-INSERT-NONFULL(s, k)</a:t>
            </a:r>
          </a:p>
          <a:p>
            <a:pPr marL="514350" indent="-514350">
              <a:buAutoNum type="arabicPeriod" startAt="10"/>
            </a:pPr>
            <a:r>
              <a:rPr lang="en-IN" sz="4600" b="1" dirty="0"/>
              <a:t>else </a:t>
            </a:r>
            <a:r>
              <a:rPr lang="en-IN" sz="4600" dirty="0"/>
              <a:t>B-TREE-INSERT-NONFULL(r, k)</a:t>
            </a:r>
          </a:p>
          <a:p>
            <a:pPr marL="514350" indent="-514350">
              <a:buAutoNum type="arabicPeriod" startAt="10"/>
            </a:pPr>
            <a:endParaRPr lang="en-IN" sz="4000" dirty="0"/>
          </a:p>
          <a:p>
            <a:pPr marL="0" indent="0">
              <a:buNone/>
            </a:pPr>
            <a:r>
              <a:rPr lang="en-IN" sz="4400" dirty="0"/>
              <a:t>We insert a key k into a B-tree T of height h in a single pass down the tree, requiring O(h) disk accesses. The CPU time required is O(</a:t>
            </a:r>
            <a:r>
              <a:rPr lang="en-IN" sz="4400" dirty="0" err="1"/>
              <a:t>th</a:t>
            </a:r>
            <a:r>
              <a:rPr lang="en-IN" sz="4400" dirty="0"/>
              <a:t>)=O(</a:t>
            </a:r>
            <a:r>
              <a:rPr lang="en-IN" sz="4400" dirty="0" err="1"/>
              <a:t>tlog</a:t>
            </a:r>
            <a:r>
              <a:rPr lang="en-IN" sz="4400" baseline="-25000" dirty="0" err="1"/>
              <a:t>t</a:t>
            </a:r>
            <a:r>
              <a:rPr lang="en-IN" sz="4400" dirty="0" err="1"/>
              <a:t>n</a:t>
            </a:r>
            <a:r>
              <a:rPr lang="en-IN" sz="4400" dirty="0"/>
              <a:t>). </a:t>
            </a:r>
          </a:p>
          <a:p>
            <a:pPr marL="514350" indent="-514350">
              <a:buAutoNum type="arabicPeriod" startAt="10"/>
            </a:pPr>
            <a:endParaRPr lang="en-IN" dirty="0"/>
          </a:p>
        </p:txBody>
      </p:sp>
      <p:sp>
        <p:nvSpPr>
          <p:cNvPr id="4" name="Title 1">
            <a:extLst>
              <a:ext uri="{FF2B5EF4-FFF2-40B4-BE49-F238E27FC236}">
                <a16:creationId xmlns:a16="http://schemas.microsoft.com/office/drawing/2014/main" id="{B9ECF33A-EC9B-43F7-99B5-6A0E955C45DF}"/>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id="{1D4748AA-0279-4E45-AA03-A4DD0FC307A8}"/>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7" name="Title 6">
            <a:extLst>
              <a:ext uri="{FF2B5EF4-FFF2-40B4-BE49-F238E27FC236}">
                <a16:creationId xmlns:a16="http://schemas.microsoft.com/office/drawing/2014/main" id="{071CAAFE-3E51-455C-88F8-C56D6DE2BA3B}"/>
              </a:ext>
            </a:extLst>
          </p:cNvPr>
          <p:cNvSpPr>
            <a:spLocks noGrp="1"/>
          </p:cNvSpPr>
          <p:nvPr>
            <p:ph type="title"/>
          </p:nvPr>
        </p:nvSpPr>
        <p:spPr>
          <a:xfrm>
            <a:off x="457200" y="733143"/>
            <a:ext cx="8229600" cy="562257"/>
          </a:xfrm>
        </p:spPr>
        <p:txBody>
          <a:bodyPr>
            <a:normAutofit/>
          </a:bodyPr>
          <a:lstStyle/>
          <a:p>
            <a:r>
              <a:rPr lang="en-IN" sz="2800" b="1" dirty="0" err="1"/>
              <a:t>BTree</a:t>
            </a:r>
            <a:r>
              <a:rPr lang="en-IN" sz="2800" b="1" dirty="0"/>
              <a:t> Insertion</a:t>
            </a:r>
          </a:p>
        </p:txBody>
      </p:sp>
      <p:sp>
        <p:nvSpPr>
          <p:cNvPr id="8" name="Date Placeholder 7">
            <a:extLst>
              <a:ext uri="{FF2B5EF4-FFF2-40B4-BE49-F238E27FC236}">
                <a16:creationId xmlns:a16="http://schemas.microsoft.com/office/drawing/2014/main" id="{70A8CAA2-C7C9-48D8-8211-151CEB70E538}"/>
              </a:ext>
            </a:extLst>
          </p:cNvPr>
          <p:cNvSpPr>
            <a:spLocks noGrp="1"/>
          </p:cNvSpPr>
          <p:nvPr>
            <p:ph type="dt" sz="half" idx="10"/>
          </p:nvPr>
        </p:nvSpPr>
        <p:spPr/>
        <p:txBody>
          <a:bodyPr/>
          <a:lstStyle/>
          <a:p>
            <a:fld id="{2D7C8EF0-FA06-4FCE-8DA1-34586FB73A34}" type="datetime1">
              <a:rPr lang="en-US" smtClean="0"/>
              <a:t>10-Nov-24</a:t>
            </a:fld>
            <a:endParaRPr lang="en-US"/>
          </a:p>
        </p:txBody>
      </p:sp>
      <p:sp>
        <p:nvSpPr>
          <p:cNvPr id="9" name="Footer Placeholder 8">
            <a:extLst>
              <a:ext uri="{FF2B5EF4-FFF2-40B4-BE49-F238E27FC236}">
                <a16:creationId xmlns:a16="http://schemas.microsoft.com/office/drawing/2014/main" id="{461597F7-34A5-40A5-8F33-836E6BB15920}"/>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
        <p:nvSpPr>
          <p:cNvPr id="10" name="Slide Number Placeholder 9">
            <a:extLst>
              <a:ext uri="{FF2B5EF4-FFF2-40B4-BE49-F238E27FC236}">
                <a16:creationId xmlns:a16="http://schemas.microsoft.com/office/drawing/2014/main" id="{BFF1B66C-D681-4653-886F-2C747DFC7AA7}"/>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15589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1000"/>
                                        <p:tgtEl>
                                          <p:spTgt spid="3">
                                            <p:txEl>
                                              <p:pRg st="12" end="12"/>
                                            </p:txEl>
                                          </p:spTgt>
                                        </p:tgtEl>
                                      </p:cBhvr>
                                    </p:animEffect>
                                    <p:anim calcmode="lin" valueType="num">
                                      <p:cBhvr>
                                        <p:cTn id="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419100" y="914400"/>
            <a:ext cx="8305800" cy="5398566"/>
          </a:xfrm>
        </p:spPr>
        <p:txBody>
          <a:bodyPr>
            <a:normAutofit fontScale="47500" lnSpcReduction="20000"/>
          </a:bodyPr>
          <a:lstStyle/>
          <a:p>
            <a:pPr marL="0" indent="0" algn="just">
              <a:buNone/>
            </a:pPr>
            <a:r>
              <a:rPr lang="en-IN" sz="4500" dirty="0"/>
              <a:t>In a B-Tree, the new element must be added only at leaf node. That means, always the new </a:t>
            </a:r>
            <a:r>
              <a:rPr lang="en-IN" sz="4500" dirty="0" err="1"/>
              <a:t>keyValue</a:t>
            </a:r>
            <a:r>
              <a:rPr lang="en-IN" sz="4500" dirty="0"/>
              <a:t> is attached to leaf node only. The insertion operation is performed as follows...</a:t>
            </a:r>
          </a:p>
          <a:p>
            <a:pPr marL="0" indent="0">
              <a:buNone/>
            </a:pPr>
            <a:endParaRPr lang="en-IN" sz="4500" dirty="0"/>
          </a:p>
          <a:p>
            <a:pPr lvl="0" algn="just"/>
            <a:r>
              <a:rPr lang="en-IN" sz="4600" b="1" dirty="0"/>
              <a:t>Step 1:</a:t>
            </a:r>
            <a:r>
              <a:rPr lang="en-IN" sz="4600" dirty="0"/>
              <a:t> Check whether tree is Empty.</a:t>
            </a:r>
          </a:p>
          <a:p>
            <a:pPr lvl="0" algn="just"/>
            <a:r>
              <a:rPr lang="en-IN" sz="4600" b="1" dirty="0"/>
              <a:t>Step 2:</a:t>
            </a:r>
            <a:r>
              <a:rPr lang="en-IN" sz="4600" dirty="0"/>
              <a:t> If tree is </a:t>
            </a:r>
            <a:r>
              <a:rPr lang="en-IN" sz="4600" b="1" dirty="0"/>
              <a:t>Empty</a:t>
            </a:r>
            <a:r>
              <a:rPr lang="en-IN" sz="4600" dirty="0"/>
              <a:t>, then create a new node with new key value and insert into the tree as a root node.</a:t>
            </a:r>
          </a:p>
          <a:p>
            <a:pPr lvl="0" algn="just"/>
            <a:r>
              <a:rPr lang="en-IN" sz="4600" b="1" dirty="0"/>
              <a:t>Step 3:</a:t>
            </a:r>
            <a:r>
              <a:rPr lang="en-IN" sz="4600" dirty="0"/>
              <a:t> If tree is </a:t>
            </a:r>
            <a:r>
              <a:rPr lang="en-IN" sz="4600" b="1" dirty="0"/>
              <a:t>Not Empty</a:t>
            </a:r>
            <a:r>
              <a:rPr lang="en-IN" sz="4600" dirty="0"/>
              <a:t>, then find a leaf node to which the new key value cab be added using Binary Search Tree logic.</a:t>
            </a:r>
          </a:p>
          <a:p>
            <a:pPr lvl="0" algn="just"/>
            <a:r>
              <a:rPr lang="en-IN" sz="4600" b="1" dirty="0"/>
              <a:t>Step 4:</a:t>
            </a:r>
            <a:r>
              <a:rPr lang="en-IN" sz="4600" dirty="0"/>
              <a:t> If that leaf node has an empty position, then add the new key value to that leaf node by maintaining ascending order of key value within the node.</a:t>
            </a:r>
          </a:p>
          <a:p>
            <a:pPr lvl="0" algn="just"/>
            <a:r>
              <a:rPr lang="en-IN" sz="4600" b="1" dirty="0"/>
              <a:t>Step 5:</a:t>
            </a:r>
            <a:r>
              <a:rPr lang="en-IN" sz="4600" dirty="0"/>
              <a:t> If that leaf node is already full, then </a:t>
            </a:r>
            <a:r>
              <a:rPr lang="en-IN" sz="4600" b="1" dirty="0"/>
              <a:t>split</a:t>
            </a:r>
            <a:r>
              <a:rPr lang="en-IN" sz="4600" dirty="0"/>
              <a:t> that leaf node by sending middle value to its parent node. Repeat </a:t>
            </a:r>
            <a:r>
              <a:rPr lang="en-IN" sz="4600" dirty="0" err="1"/>
              <a:t>tha</a:t>
            </a:r>
            <a:r>
              <a:rPr lang="en-IN" sz="4600" dirty="0"/>
              <a:t> same until sending value is fixed into a node.</a:t>
            </a:r>
          </a:p>
          <a:p>
            <a:pPr lvl="0" algn="just"/>
            <a:r>
              <a:rPr lang="en-IN" sz="4600" b="1" dirty="0"/>
              <a:t>Step 6:</a:t>
            </a:r>
            <a:r>
              <a:rPr lang="en-IN" sz="4600" dirty="0"/>
              <a:t> If the </a:t>
            </a:r>
            <a:r>
              <a:rPr lang="en-IN" sz="4600" dirty="0" err="1"/>
              <a:t>spilting</a:t>
            </a:r>
            <a:r>
              <a:rPr lang="en-IN" sz="4600" dirty="0"/>
              <a:t> is </a:t>
            </a:r>
            <a:r>
              <a:rPr lang="en-IN" sz="4600" dirty="0" err="1"/>
              <a:t>occuring</a:t>
            </a:r>
            <a:r>
              <a:rPr lang="en-IN" sz="4600" dirty="0"/>
              <a:t> to the root node, then the middle value becomes new root node for the tree and the height of the tree is increased by one.</a:t>
            </a:r>
          </a:p>
        </p:txBody>
      </p:sp>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6" name="Date Placeholder 5">
            <a:extLst>
              <a:ext uri="{FF2B5EF4-FFF2-40B4-BE49-F238E27FC236}">
                <a16:creationId xmlns:a16="http://schemas.microsoft.com/office/drawing/2014/main" id="{5E66BAE6-903A-4E26-92FE-4D3B275F1CF4}"/>
              </a:ext>
            </a:extLst>
          </p:cNvPr>
          <p:cNvSpPr>
            <a:spLocks noGrp="1"/>
          </p:cNvSpPr>
          <p:nvPr>
            <p:ph type="dt" sz="half" idx="10"/>
          </p:nvPr>
        </p:nvSpPr>
        <p:spPr/>
        <p:txBody>
          <a:bodyPr/>
          <a:lstStyle/>
          <a:p>
            <a:fld id="{50E7033D-87F1-4EDD-B817-0A081E54D2E2}" type="datetime1">
              <a:rPr lang="en-US" smtClean="0"/>
              <a:t>10-Nov-24</a:t>
            </a:fld>
            <a:endParaRPr lang="en-US"/>
          </a:p>
        </p:txBody>
      </p:sp>
      <p:sp>
        <p:nvSpPr>
          <p:cNvPr id="7" name="Footer Placeholder 6">
            <a:extLst>
              <a:ext uri="{FF2B5EF4-FFF2-40B4-BE49-F238E27FC236}">
                <a16:creationId xmlns:a16="http://schemas.microsoft.com/office/drawing/2014/main" id="{208BFD6F-CA09-42AB-93F1-36E1B3C0D9A7}"/>
              </a:ext>
            </a:extLst>
          </p:cNvPr>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8" name="Slide Number Placeholder 7">
            <a:extLst>
              <a:ext uri="{FF2B5EF4-FFF2-40B4-BE49-F238E27FC236}">
                <a16:creationId xmlns:a16="http://schemas.microsoft.com/office/drawing/2014/main" id="{34F5B8F5-982D-4EF4-A692-BB65A1EC0A6C}"/>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0298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28674" name="Picture 2">
            <a:extLst>
              <a:ext uri="{FF2B5EF4-FFF2-40B4-BE49-F238E27FC236}">
                <a16:creationId xmlns:a16="http://schemas.microsoft.com/office/drawing/2014/main" id="{87050726-5CC6-4F3D-B801-33DEE38AC4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159750" cy="2565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D2B6288-B1EA-4CAB-8AA8-A2C3F9FC1BBF}"/>
              </a:ext>
            </a:extLst>
          </p:cNvPr>
          <p:cNvSpPr>
            <a:spLocks noGrp="1"/>
          </p:cNvSpPr>
          <p:nvPr>
            <p:ph type="dt" sz="half" idx="10"/>
          </p:nvPr>
        </p:nvSpPr>
        <p:spPr/>
        <p:txBody>
          <a:bodyPr/>
          <a:lstStyle/>
          <a:p>
            <a:fld id="{E574D9A8-3662-40A1-B57D-8EEEBD26018A}" type="datetime1">
              <a:rPr lang="en-US" smtClean="0"/>
              <a:t>10-Nov-24</a:t>
            </a:fld>
            <a:endParaRPr lang="en-US"/>
          </a:p>
        </p:txBody>
      </p:sp>
      <p:sp>
        <p:nvSpPr>
          <p:cNvPr id="6" name="Footer Placeholder 5">
            <a:extLst>
              <a:ext uri="{FF2B5EF4-FFF2-40B4-BE49-F238E27FC236}">
                <a16:creationId xmlns:a16="http://schemas.microsoft.com/office/drawing/2014/main" id="{38E57316-2E36-47B9-9F2B-5EFD3C9730F4}"/>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
        <p:nvSpPr>
          <p:cNvPr id="7" name="Slide Number Placeholder 6">
            <a:extLst>
              <a:ext uri="{FF2B5EF4-FFF2-40B4-BE49-F238E27FC236}">
                <a16:creationId xmlns:a16="http://schemas.microsoft.com/office/drawing/2014/main" id="{BFDEAB1D-DB67-4E75-8B50-3E0303BF067D}"/>
              </a:ext>
            </a:extLst>
          </p:cNvPr>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88470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1000"/>
                                        <p:tgtEl>
                                          <p:spTgt spid="28674"/>
                                        </p:tgtEl>
                                      </p:cBhvr>
                                    </p:animEffect>
                                    <p:anim calcmode="lin" valueType="num">
                                      <p:cBhvr>
                                        <p:cTn id="8" dur="1000" fill="hold"/>
                                        <p:tgtEl>
                                          <p:spTgt spid="28674"/>
                                        </p:tgtEl>
                                        <p:attrNameLst>
                                          <p:attrName>ppt_x</p:attrName>
                                        </p:attrNameLst>
                                      </p:cBhvr>
                                      <p:tavLst>
                                        <p:tav tm="0">
                                          <p:val>
                                            <p:strVal val="#ppt_x"/>
                                          </p:val>
                                        </p:tav>
                                        <p:tav tm="100000">
                                          <p:val>
                                            <p:strVal val="#ppt_x"/>
                                          </p:val>
                                        </p:tav>
                                      </p:tavLst>
                                    </p:anim>
                                    <p:anim calcmode="lin" valueType="num">
                                      <p:cBhvr>
                                        <p:cTn id="9"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419100" y="1034437"/>
            <a:ext cx="8305800" cy="5013940"/>
          </a:xfrm>
        </p:spPr>
        <p:txBody>
          <a:bodyPr>
            <a:normAutofit/>
          </a:bodyPr>
          <a:lstStyle/>
          <a:p>
            <a:pPr marL="0" indent="0" algn="just">
              <a:buNone/>
            </a:pPr>
            <a:r>
              <a:rPr lang="en-IN" sz="2400" dirty="0"/>
              <a:t>Example- Insert the sequence of integers 10,20,30,40,50,60,70,80,90 in an initially empty B-Tree. </a:t>
            </a:r>
          </a:p>
          <a:p>
            <a:pPr algn="just"/>
            <a:r>
              <a:rPr lang="en-IN" sz="2200" dirty="0"/>
              <a:t>Initially root is NULL. Let us first insert 10</a:t>
            </a:r>
            <a:r>
              <a:rPr lang="en-IN" dirty="0"/>
              <a:t>.</a:t>
            </a:r>
            <a:br>
              <a:rPr lang="en-IN" sz="2400" dirty="0"/>
            </a:br>
            <a:br>
              <a:rPr lang="en-IN" sz="2400" dirty="0"/>
            </a:br>
            <a:endParaRPr lang="en-IN" sz="2400" dirty="0"/>
          </a:p>
          <a:p>
            <a:pPr algn="just"/>
            <a:endParaRPr lang="en-IN" sz="2400" dirty="0"/>
          </a:p>
          <a:p>
            <a:pPr algn="just"/>
            <a:r>
              <a:rPr lang="en-IN" sz="2200" dirty="0"/>
              <a:t>Let us now insert 20, 30, 40 and 50. They all will be inserted in root because the maximum number of keys a node can accommodate is 2*t – 1 which is 5.</a:t>
            </a:r>
          </a:p>
          <a:p>
            <a:pPr algn="just"/>
            <a:endParaRPr lang="en-IN" sz="2200" dirty="0"/>
          </a:p>
        </p:txBody>
      </p:sp>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29698" name="Picture 2">
            <a:extLst>
              <a:ext uri="{FF2B5EF4-FFF2-40B4-BE49-F238E27FC236}">
                <a16:creationId xmlns:a16="http://schemas.microsoft.com/office/drawing/2014/main" id="{4FC43195-242C-4532-B69F-4930E13FD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552700"/>
            <a:ext cx="37909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BTree2Ins">
            <a:extLst>
              <a:ext uri="{FF2B5EF4-FFF2-40B4-BE49-F238E27FC236}">
                <a16:creationId xmlns:a16="http://schemas.microsoft.com/office/drawing/2014/main" id="{27ECFBC4-11EC-4EC7-813E-BB4858918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947264"/>
            <a:ext cx="4572000" cy="110111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DFEB37EE-C6E5-419A-A9A5-70C30E7C4BA3}"/>
              </a:ext>
            </a:extLst>
          </p:cNvPr>
          <p:cNvSpPr>
            <a:spLocks noGrp="1"/>
          </p:cNvSpPr>
          <p:nvPr>
            <p:ph type="dt" sz="half" idx="10"/>
          </p:nvPr>
        </p:nvSpPr>
        <p:spPr/>
        <p:txBody>
          <a:bodyPr/>
          <a:lstStyle/>
          <a:p>
            <a:fld id="{301DA7DD-C292-488B-82F7-D06094617543}" type="datetime1">
              <a:rPr lang="en-US" smtClean="0"/>
              <a:t>10-Nov-24</a:t>
            </a:fld>
            <a:endParaRPr lang="en-US"/>
          </a:p>
        </p:txBody>
      </p:sp>
      <p:sp>
        <p:nvSpPr>
          <p:cNvPr id="6" name="Footer Placeholder 5">
            <a:extLst>
              <a:ext uri="{FF2B5EF4-FFF2-40B4-BE49-F238E27FC236}">
                <a16:creationId xmlns:a16="http://schemas.microsoft.com/office/drawing/2014/main" id="{A190ABD2-59D2-4A90-AB71-0CDF08695934}"/>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
        <p:nvSpPr>
          <p:cNvPr id="7" name="Slide Number Placeholder 6">
            <a:extLst>
              <a:ext uri="{FF2B5EF4-FFF2-40B4-BE49-F238E27FC236}">
                <a16:creationId xmlns:a16="http://schemas.microsoft.com/office/drawing/2014/main" id="{F2A4A6DB-8119-4EE8-A795-31AF12DE0D4A}"/>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0296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inVertic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fade">
                                      <p:cBhvr>
                                        <p:cTn id="16" dur="1000"/>
                                        <p:tgtEl>
                                          <p:spTgt spid="29700"/>
                                        </p:tgtEl>
                                      </p:cBhvr>
                                    </p:animEffect>
                                    <p:anim calcmode="lin" valueType="num">
                                      <p:cBhvr>
                                        <p:cTn id="17" dur="1000" fill="hold"/>
                                        <p:tgtEl>
                                          <p:spTgt spid="29700"/>
                                        </p:tgtEl>
                                        <p:attrNameLst>
                                          <p:attrName>ppt_x</p:attrName>
                                        </p:attrNameLst>
                                      </p:cBhvr>
                                      <p:tavLst>
                                        <p:tav tm="0">
                                          <p:val>
                                            <p:strVal val="#ppt_x"/>
                                          </p:val>
                                        </p:tav>
                                        <p:tav tm="100000">
                                          <p:val>
                                            <p:strVal val="#ppt_x"/>
                                          </p:val>
                                        </p:tav>
                                      </p:tavLst>
                                    </p:anim>
                                    <p:anim calcmode="lin" valueType="num">
                                      <p:cBhvr>
                                        <p:cTn id="18"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578560" y="741115"/>
            <a:ext cx="8146340" cy="5194855"/>
          </a:xfrm>
        </p:spPr>
        <p:txBody>
          <a:bodyPr>
            <a:normAutofit/>
          </a:bodyPr>
          <a:lstStyle/>
          <a:p>
            <a:pPr marL="0" indent="0" algn="just">
              <a:buNone/>
            </a:pPr>
            <a:endParaRPr lang="en-IN" sz="2200" dirty="0"/>
          </a:p>
          <a:p>
            <a:pPr algn="just"/>
            <a:r>
              <a:rPr lang="en-IN" sz="2200" dirty="0"/>
              <a:t>Let us now insert 60. Since root node is full, it will first split into two, then 60 will be inserted into the appropriate child.</a:t>
            </a:r>
            <a:br>
              <a:rPr lang="en-IN" sz="2400" dirty="0"/>
            </a:br>
            <a:br>
              <a:rPr lang="en-IN" sz="2400" dirty="0"/>
            </a:br>
            <a:endParaRPr lang="en-IN" sz="2400" dirty="0"/>
          </a:p>
          <a:p>
            <a:pPr algn="just"/>
            <a:endParaRPr lang="en-IN" sz="2400" dirty="0"/>
          </a:p>
          <a:p>
            <a:pPr algn="just"/>
            <a:endParaRPr lang="en-IN" sz="2200" dirty="0"/>
          </a:p>
        </p:txBody>
      </p:sp>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37890" name="Picture 2">
            <a:extLst>
              <a:ext uri="{FF2B5EF4-FFF2-40B4-BE49-F238E27FC236}">
                <a16:creationId xmlns:a16="http://schemas.microsoft.com/office/drawing/2014/main" id="{4BCBB07C-40A3-49C8-9406-70D1AA6F4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084" y="2220996"/>
            <a:ext cx="4543916" cy="311300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E7D445F-8EAD-4DFF-B0DB-E9AEDAB42614}"/>
              </a:ext>
            </a:extLst>
          </p:cNvPr>
          <p:cNvSpPr>
            <a:spLocks noGrp="1"/>
          </p:cNvSpPr>
          <p:nvPr>
            <p:ph type="dt" sz="half" idx="10"/>
          </p:nvPr>
        </p:nvSpPr>
        <p:spPr/>
        <p:txBody>
          <a:bodyPr/>
          <a:lstStyle/>
          <a:p>
            <a:fld id="{0BEECE3D-0159-4564-87A2-BB8EAED0E6E0}" type="datetime1">
              <a:rPr lang="en-US" smtClean="0"/>
              <a:t>10-Nov-24</a:t>
            </a:fld>
            <a:endParaRPr lang="en-US"/>
          </a:p>
        </p:txBody>
      </p:sp>
      <p:sp>
        <p:nvSpPr>
          <p:cNvPr id="6" name="Footer Placeholder 5">
            <a:extLst>
              <a:ext uri="{FF2B5EF4-FFF2-40B4-BE49-F238E27FC236}">
                <a16:creationId xmlns:a16="http://schemas.microsoft.com/office/drawing/2014/main" id="{5EAD4DE3-0021-4C18-995D-92F5704EB498}"/>
              </a:ext>
            </a:extLst>
          </p:cNvPr>
          <p:cNvSpPr>
            <a:spLocks noGrp="1"/>
          </p:cNvSpPr>
          <p:nvPr>
            <p:ph type="ftr" sz="quarter" idx="11"/>
          </p:nvPr>
        </p:nvSpPr>
        <p:spPr>
          <a:xfrm>
            <a:off x="3124200" y="6356350"/>
            <a:ext cx="3657600" cy="365125"/>
          </a:xfrm>
        </p:spPr>
        <p:txBody>
          <a:bodyPr/>
          <a:lstStyle/>
          <a:p>
            <a:r>
              <a:rPr lang="it-IT"/>
              <a:t>Manali Gupta               DAA                Unit II</a:t>
            </a:r>
            <a:endParaRPr lang="en-US" dirty="0"/>
          </a:p>
        </p:txBody>
      </p:sp>
      <p:sp>
        <p:nvSpPr>
          <p:cNvPr id="7" name="Slide Number Placeholder 6">
            <a:extLst>
              <a:ext uri="{FF2B5EF4-FFF2-40B4-BE49-F238E27FC236}">
                <a16:creationId xmlns:a16="http://schemas.microsoft.com/office/drawing/2014/main" id="{542A00B1-F1BC-4058-BC6D-925D40910ECE}"/>
              </a:ext>
            </a:extLst>
          </p:cNvPr>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1711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1000"/>
                                        <p:tgtEl>
                                          <p:spTgt spid="37890"/>
                                        </p:tgtEl>
                                      </p:cBhvr>
                                    </p:animEffect>
                                    <p:anim calcmode="lin" valueType="num">
                                      <p:cBhvr>
                                        <p:cTn id="8" dur="1000" fill="hold"/>
                                        <p:tgtEl>
                                          <p:spTgt spid="37890"/>
                                        </p:tgtEl>
                                        <p:attrNameLst>
                                          <p:attrName>ppt_x</p:attrName>
                                        </p:attrNameLst>
                                      </p:cBhvr>
                                      <p:tavLst>
                                        <p:tav tm="0">
                                          <p:val>
                                            <p:strVal val="#ppt_x"/>
                                          </p:val>
                                        </p:tav>
                                        <p:tav tm="100000">
                                          <p:val>
                                            <p:strVal val="#ppt_x"/>
                                          </p:val>
                                        </p:tav>
                                      </p:tavLst>
                                    </p:anim>
                                    <p:anim calcmode="lin" valueType="num">
                                      <p:cBhvr>
                                        <p:cTn id="9" dur="1000" fill="hold"/>
                                        <p:tgtEl>
                                          <p:spTgt spid="378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498830" y="849834"/>
            <a:ext cx="8146340" cy="5194855"/>
          </a:xfrm>
        </p:spPr>
        <p:txBody>
          <a:bodyPr>
            <a:normAutofit/>
          </a:bodyPr>
          <a:lstStyle/>
          <a:p>
            <a:pPr algn="just"/>
            <a:r>
              <a:rPr lang="en-IN" sz="2200" dirty="0"/>
              <a:t>Let us now insert 70 and 80. These new keys will be inserted into the appropriate leaf without any split.</a:t>
            </a:r>
          </a:p>
          <a:p>
            <a:pPr algn="just"/>
            <a:endParaRPr lang="en-IN" sz="2200" dirty="0"/>
          </a:p>
        </p:txBody>
      </p:sp>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38914" name="Picture 2">
            <a:extLst>
              <a:ext uri="{FF2B5EF4-FFF2-40B4-BE49-F238E27FC236}">
                <a16:creationId xmlns:a16="http://schemas.microsoft.com/office/drawing/2014/main" id="{D9D68C59-F47D-41B4-B13E-50C5DD73B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61045"/>
            <a:ext cx="5791200" cy="17656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AAF8A1F-06CF-40C8-8C22-1D6EF2B99406}"/>
              </a:ext>
            </a:extLst>
          </p:cNvPr>
          <p:cNvSpPr/>
          <p:nvPr/>
        </p:nvSpPr>
        <p:spPr>
          <a:xfrm>
            <a:off x="427319" y="3640180"/>
            <a:ext cx="7806970" cy="1107996"/>
          </a:xfrm>
          <a:prstGeom prst="rect">
            <a:avLst/>
          </a:prstGeom>
        </p:spPr>
        <p:txBody>
          <a:bodyPr wrap="square">
            <a:spAutoFit/>
          </a:bodyPr>
          <a:lstStyle/>
          <a:p>
            <a:pPr marL="285750" indent="-285750">
              <a:buFont typeface="Arial" panose="020B0604020202020204" pitchFamily="34" charset="0"/>
              <a:buChar char="•"/>
            </a:pPr>
            <a:r>
              <a:rPr lang="en-IN" sz="2200" dirty="0">
                <a:latin typeface="+mj-lt"/>
              </a:rPr>
              <a:t>Let us now insert 90. This insertion will cause a split. The middle key will go up to the parent.</a:t>
            </a:r>
          </a:p>
          <a:p>
            <a:pPr marL="285750" indent="-285750">
              <a:buFont typeface="Arial" panose="020B0604020202020204" pitchFamily="34" charset="0"/>
              <a:buChar char="•"/>
            </a:pPr>
            <a:endParaRPr lang="en-IN" sz="2200" dirty="0">
              <a:latin typeface="+mj-lt"/>
            </a:endParaRPr>
          </a:p>
        </p:txBody>
      </p:sp>
      <p:pic>
        <p:nvPicPr>
          <p:cNvPr id="38916" name="Picture 4">
            <a:extLst>
              <a:ext uri="{FF2B5EF4-FFF2-40B4-BE49-F238E27FC236}">
                <a16:creationId xmlns:a16="http://schemas.microsoft.com/office/drawing/2014/main" id="{0DD2A15F-B7D8-4483-A3A7-7D7EC9DED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18215"/>
            <a:ext cx="4876800" cy="169050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DAC1DF5-39FF-4735-8B3A-A721A0F42B9C}"/>
              </a:ext>
            </a:extLst>
          </p:cNvPr>
          <p:cNvSpPr>
            <a:spLocks noGrp="1"/>
          </p:cNvSpPr>
          <p:nvPr>
            <p:ph type="dt" sz="half" idx="10"/>
          </p:nvPr>
        </p:nvSpPr>
        <p:spPr/>
        <p:txBody>
          <a:bodyPr/>
          <a:lstStyle/>
          <a:p>
            <a:fld id="{B962F1BA-9475-4340-832F-D0B1E03595E8}" type="datetime1">
              <a:rPr lang="en-US" smtClean="0"/>
              <a:t>10-Nov-24</a:t>
            </a:fld>
            <a:endParaRPr lang="en-US"/>
          </a:p>
        </p:txBody>
      </p:sp>
      <p:sp>
        <p:nvSpPr>
          <p:cNvPr id="7" name="Footer Placeholder 6">
            <a:extLst>
              <a:ext uri="{FF2B5EF4-FFF2-40B4-BE49-F238E27FC236}">
                <a16:creationId xmlns:a16="http://schemas.microsoft.com/office/drawing/2014/main" id="{C3DD6771-7DBA-4FB6-9E46-7ABA9262FE85}"/>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
        <p:nvSpPr>
          <p:cNvPr id="8" name="Slide Number Placeholder 7">
            <a:extLst>
              <a:ext uri="{FF2B5EF4-FFF2-40B4-BE49-F238E27FC236}">
                <a16:creationId xmlns:a16="http://schemas.microsoft.com/office/drawing/2014/main" id="{2746EC0B-1112-44A0-9FE0-47C50C522A41}"/>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79714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circle(in)">
                                      <p:cBhvr>
                                        <p:cTn id="7" dur="20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8916"/>
                                        </p:tgtEl>
                                        <p:attrNameLst>
                                          <p:attrName>style.visibility</p:attrName>
                                        </p:attrNameLst>
                                      </p:cBhvr>
                                      <p:to>
                                        <p:strVal val="visible"/>
                                      </p:to>
                                    </p:set>
                                    <p:animEffect transition="in" filter="fade">
                                      <p:cBhvr>
                                        <p:cTn id="16" dur="1000"/>
                                        <p:tgtEl>
                                          <p:spTgt spid="38916"/>
                                        </p:tgtEl>
                                      </p:cBhvr>
                                    </p:animEffect>
                                    <p:anim calcmode="lin" valueType="num">
                                      <p:cBhvr>
                                        <p:cTn id="17" dur="1000" fill="hold"/>
                                        <p:tgtEl>
                                          <p:spTgt spid="38916"/>
                                        </p:tgtEl>
                                        <p:attrNameLst>
                                          <p:attrName>ppt_x</p:attrName>
                                        </p:attrNameLst>
                                      </p:cBhvr>
                                      <p:tavLst>
                                        <p:tav tm="0">
                                          <p:val>
                                            <p:strVal val="#ppt_x"/>
                                          </p:val>
                                        </p:tav>
                                        <p:tav tm="100000">
                                          <p:val>
                                            <p:strVal val="#ppt_x"/>
                                          </p:val>
                                        </p:tav>
                                      </p:tavLst>
                                    </p:anim>
                                    <p:anim calcmode="lin" valueType="num">
                                      <p:cBhvr>
                                        <p:cTn id="18" dur="1000" fill="hold"/>
                                        <p:tgtEl>
                                          <p:spTgt spid="389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1"/>
          </p:nvPr>
        </p:nvSpPr>
        <p:spPr>
          <a:xfrm>
            <a:off x="752841" y="1066800"/>
            <a:ext cx="7883024" cy="5150916"/>
          </a:xfrm>
        </p:spPr>
        <p:txBody>
          <a:bodyPr>
            <a:normAutofit fontScale="70000" lnSpcReduction="20000"/>
          </a:bodyPr>
          <a:lstStyle/>
          <a:p>
            <a:pPr marL="0" indent="0">
              <a:buNone/>
            </a:pPr>
            <a:r>
              <a:rPr lang="en-IN" dirty="0"/>
              <a:t>If a node doesn’t maintain the minimum key values it leads to the condition of underflow. In the condition of underflow some pointers need to be adjusted.</a:t>
            </a:r>
          </a:p>
          <a:p>
            <a:pPr marL="0" indent="0">
              <a:buNone/>
            </a:pPr>
            <a:r>
              <a:rPr lang="en-IN" b="1" dirty="0"/>
              <a:t>If it is a leaf node</a:t>
            </a:r>
          </a:p>
          <a:p>
            <a:pPr marL="0" indent="0">
              <a:buNone/>
            </a:pPr>
            <a:r>
              <a:rPr lang="en-IN" b="1" dirty="0"/>
              <a:t>Case1: </a:t>
            </a:r>
            <a:r>
              <a:rPr lang="en-IN" dirty="0"/>
              <a:t>After deletion the node doesn’t suffer from underflow then there is no problem.</a:t>
            </a:r>
          </a:p>
          <a:p>
            <a:pPr marL="0" indent="0">
              <a:buNone/>
            </a:pPr>
            <a:r>
              <a:rPr lang="en-IN" b="1" dirty="0"/>
              <a:t>Case2: </a:t>
            </a:r>
            <a:r>
              <a:rPr lang="en-IN" dirty="0"/>
              <a:t>By deleting the key the node suffer from underflow.</a:t>
            </a:r>
          </a:p>
          <a:p>
            <a:pPr marL="0" indent="0">
              <a:buNone/>
            </a:pPr>
            <a:r>
              <a:rPr lang="en-IN" b="1" dirty="0"/>
              <a:t>A: </a:t>
            </a:r>
            <a:r>
              <a:rPr lang="en-IN" dirty="0"/>
              <a:t>If the  sibling of the node has more than one key value then BORROW from the sibling.</a:t>
            </a:r>
          </a:p>
          <a:p>
            <a:pPr marL="0" indent="0">
              <a:buNone/>
            </a:pPr>
            <a:r>
              <a:rPr lang="en-IN" b="1" dirty="0"/>
              <a:t>B: </a:t>
            </a:r>
            <a:r>
              <a:rPr lang="en-IN" dirty="0"/>
              <a:t>If </a:t>
            </a:r>
            <a:r>
              <a:rPr lang="en-IN" b="1" dirty="0"/>
              <a:t>A </a:t>
            </a:r>
            <a:r>
              <a:rPr lang="en-IN" dirty="0"/>
              <a:t>not possible then underflow node will be combined with its sibling together with parent which separate them-FUSION.</a:t>
            </a:r>
          </a:p>
          <a:p>
            <a:pPr marL="0" indent="0">
              <a:buNone/>
            </a:pPr>
            <a:endParaRPr lang="en-IN" dirty="0"/>
          </a:p>
          <a:p>
            <a:pPr marL="0" indent="0">
              <a:buNone/>
            </a:pPr>
            <a:r>
              <a:rPr lang="en-IN" b="1" dirty="0"/>
              <a:t>If it is a internal nodes</a:t>
            </a:r>
          </a:p>
          <a:p>
            <a:pPr marL="0" indent="0">
              <a:buNone/>
            </a:pPr>
            <a:r>
              <a:rPr lang="en-IN" b="1" dirty="0"/>
              <a:t>Case 3:</a:t>
            </a:r>
            <a:r>
              <a:rPr lang="en-IN" dirty="0"/>
              <a:t> Deletion of a key in internal nodes, find the in order successor/ predecessor and replace the desired key with  in order successor / in order Predecessor and remove the key.</a:t>
            </a:r>
            <a:endParaRPr lang="en-IN" b="1" dirty="0"/>
          </a:p>
        </p:txBody>
      </p:sp>
      <p:pic>
        <p:nvPicPr>
          <p:cNvPr id="4" name="Picture 2" descr="E:\NIET\Project\xLogo11.png.pagespeed.ic.pydHLuCQEZ.png">
            <a:extLst>
              <a:ext uri="{FF2B5EF4-FFF2-40B4-BE49-F238E27FC236}">
                <a16:creationId xmlns:a16="http://schemas.microsoft.com/office/drawing/2014/main" id="{F153C0F0-B857-4313-B83F-1A981645B9AF}"/>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5" name="Title 1">
            <a:extLst>
              <a:ext uri="{FF2B5EF4-FFF2-40B4-BE49-F238E27FC236}">
                <a16:creationId xmlns:a16="http://schemas.microsoft.com/office/drawing/2014/main" id="{29A62979-3CA3-45CA-8C42-E50EB83D01C3}"/>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Deletion in </a:t>
            </a:r>
            <a:r>
              <a:rPr lang="en-US" sz="3000" dirty="0" err="1"/>
              <a:t>BTree</a:t>
            </a:r>
            <a:r>
              <a:rPr lang="en-US" sz="3000" dirty="0"/>
              <a:t>(CO2)</a:t>
            </a:r>
          </a:p>
        </p:txBody>
      </p:sp>
      <p:sp>
        <p:nvSpPr>
          <p:cNvPr id="8" name="Date Placeholder 7">
            <a:extLst>
              <a:ext uri="{FF2B5EF4-FFF2-40B4-BE49-F238E27FC236}">
                <a16:creationId xmlns:a16="http://schemas.microsoft.com/office/drawing/2014/main" id="{286625BC-1E6F-4320-888A-BD637D9FEF5B}"/>
              </a:ext>
            </a:extLst>
          </p:cNvPr>
          <p:cNvSpPr>
            <a:spLocks noGrp="1"/>
          </p:cNvSpPr>
          <p:nvPr>
            <p:ph type="dt" sz="half" idx="10"/>
          </p:nvPr>
        </p:nvSpPr>
        <p:spPr/>
        <p:txBody>
          <a:bodyPr/>
          <a:lstStyle/>
          <a:p>
            <a:fld id="{8B419A08-B322-45B8-9149-9F294D523EE0}" type="datetime1">
              <a:rPr lang="en-US" smtClean="0"/>
              <a:t>10-Nov-24</a:t>
            </a:fld>
            <a:endParaRPr lang="en-US"/>
          </a:p>
        </p:txBody>
      </p:sp>
      <p:sp>
        <p:nvSpPr>
          <p:cNvPr id="9" name="Footer Placeholder 8">
            <a:extLst>
              <a:ext uri="{FF2B5EF4-FFF2-40B4-BE49-F238E27FC236}">
                <a16:creationId xmlns:a16="http://schemas.microsoft.com/office/drawing/2014/main" id="{A50D073D-557B-494D-90D4-F8A4D73283D6}"/>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
        <p:nvSpPr>
          <p:cNvPr id="10" name="Slide Number Placeholder 9">
            <a:extLst>
              <a:ext uri="{FF2B5EF4-FFF2-40B4-BE49-F238E27FC236}">
                <a16:creationId xmlns:a16="http://schemas.microsoft.com/office/drawing/2014/main" id="{9DDDC3D3-54AF-458C-8C04-BC8717F23B88}"/>
              </a:ext>
            </a:extLst>
          </p:cNvPr>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363279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NIET\Project\xLogo11.png.pagespeed.ic.pydHLuCQEZ.png">
            <a:extLst>
              <a:ext uri="{FF2B5EF4-FFF2-40B4-BE49-F238E27FC236}">
                <a16:creationId xmlns:a16="http://schemas.microsoft.com/office/drawing/2014/main" id="{F153C0F0-B857-4313-B83F-1A981645B9AF}"/>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5" name="Title 1">
            <a:extLst>
              <a:ext uri="{FF2B5EF4-FFF2-40B4-BE49-F238E27FC236}">
                <a16:creationId xmlns:a16="http://schemas.microsoft.com/office/drawing/2014/main" id="{29A62979-3CA3-45CA-8C42-E50EB83D01C3}"/>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Deletion in </a:t>
            </a:r>
            <a:r>
              <a:rPr lang="en-US" sz="3000" dirty="0" err="1"/>
              <a:t>BTree</a:t>
            </a:r>
            <a:r>
              <a:rPr lang="en-US" sz="3000" dirty="0"/>
              <a:t>(CO2)</a:t>
            </a:r>
          </a:p>
        </p:txBody>
      </p:sp>
      <p:pic>
        <p:nvPicPr>
          <p:cNvPr id="40962" name="Picture 2" descr="B-Tree Deletion">
            <a:extLst>
              <a:ext uri="{FF2B5EF4-FFF2-40B4-BE49-F238E27FC236}">
                <a16:creationId xmlns:a16="http://schemas.microsoft.com/office/drawing/2014/main" id="{80992DC8-015E-41EE-B38A-34E275921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990600"/>
            <a:ext cx="7329488" cy="5105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267B9EC3-B4FE-46E3-A2B9-AD490C469FA6}"/>
              </a:ext>
            </a:extLst>
          </p:cNvPr>
          <p:cNvSpPr>
            <a:spLocks noGrp="1"/>
          </p:cNvSpPr>
          <p:nvPr>
            <p:ph type="dt" sz="half" idx="10"/>
          </p:nvPr>
        </p:nvSpPr>
        <p:spPr/>
        <p:txBody>
          <a:bodyPr/>
          <a:lstStyle/>
          <a:p>
            <a:fld id="{A0161329-C149-4B9F-9930-E35DC9C0F7FF}" type="datetime1">
              <a:rPr lang="en-US" smtClean="0"/>
              <a:t>10-Nov-24</a:t>
            </a:fld>
            <a:endParaRPr lang="en-US"/>
          </a:p>
        </p:txBody>
      </p:sp>
      <p:sp>
        <p:nvSpPr>
          <p:cNvPr id="3" name="Footer Placeholder 2">
            <a:extLst>
              <a:ext uri="{FF2B5EF4-FFF2-40B4-BE49-F238E27FC236}">
                <a16:creationId xmlns:a16="http://schemas.microsoft.com/office/drawing/2014/main" id="{D23030DC-F921-4B80-8D2C-CB02DFD84740}"/>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
        <p:nvSpPr>
          <p:cNvPr id="6" name="Slide Number Placeholder 5">
            <a:extLst>
              <a:ext uri="{FF2B5EF4-FFF2-40B4-BE49-F238E27FC236}">
                <a16:creationId xmlns:a16="http://schemas.microsoft.com/office/drawing/2014/main" id="{B6A98ABC-1B0E-4691-B5AA-AD2E49FAF8C1}"/>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241645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arn(inVertical)">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A5A1C1-C34F-43D2-BE6A-B1FD6AD2FAF6}"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1360891346"/>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17604161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Binomial Trees</a:t>
            </a:r>
          </a:p>
          <a:p>
            <a:pPr lvl="1"/>
            <a:r>
              <a:rPr lang="en-IN" altLang="en-US" sz="2200" dirty="0"/>
              <a:t>Binomial Heap</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0176D7D1-A548-4497-BAE1-B0B45CD7DA43}"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Binomial Heap</a:t>
            </a:r>
            <a:r>
              <a:rPr kumimoji="0" lang="en-US" sz="30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4847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r>
              <a:rPr lang="en-US" sz="2200" b="1" dirty="0"/>
              <a:t>Prerequisite</a:t>
            </a:r>
          </a:p>
          <a:p>
            <a:pPr lvl="1"/>
            <a:r>
              <a:rPr lang="en-US" sz="2200" dirty="0"/>
              <a:t>Trees </a:t>
            </a:r>
          </a:p>
          <a:p>
            <a:pPr lvl="1"/>
            <a:r>
              <a:rPr lang="en-US" sz="2200" dirty="0"/>
              <a:t>Different Operations of trees (Insertion, Deletion, updating, searching) </a:t>
            </a:r>
          </a:p>
          <a:p>
            <a:pPr lvl="1"/>
            <a:r>
              <a:rPr lang="en-US" sz="2200" dirty="0"/>
              <a:t>Binary Search Trees.</a:t>
            </a:r>
          </a:p>
          <a:p>
            <a:pPr marL="457200" lvl="1" indent="0">
              <a:buNone/>
            </a:pPr>
            <a:endParaRPr lang="en-US" sz="2200" dirty="0"/>
          </a:p>
          <a:p>
            <a:r>
              <a:rPr lang="en-US" sz="2200" b="1" dirty="0"/>
              <a:t>Recap </a:t>
            </a:r>
          </a:p>
          <a:p>
            <a:pPr lvl="1"/>
            <a:r>
              <a:rPr lang="en-US" sz="2200" dirty="0"/>
              <a:t>Algorithm analysis</a:t>
            </a:r>
          </a:p>
          <a:p>
            <a:pPr lvl="1"/>
            <a:r>
              <a:rPr lang="en-US" sz="2200" dirty="0"/>
              <a:t>B-Tree</a:t>
            </a:r>
          </a:p>
          <a:p>
            <a:pPr lvl="1"/>
            <a:endParaRPr lang="en-US" sz="2200" dirty="0"/>
          </a:p>
          <a:p>
            <a:pPr marL="0" indent="0">
              <a:buNone/>
            </a:pPr>
            <a:r>
              <a:rPr lang="en-US" sz="2200" dirty="0"/>
              <a:t>	</a:t>
            </a:r>
          </a:p>
        </p:txBody>
      </p:sp>
      <p:sp>
        <p:nvSpPr>
          <p:cNvPr id="4" name="Date Placeholder 3"/>
          <p:cNvSpPr>
            <a:spLocks noGrp="1"/>
          </p:cNvSpPr>
          <p:nvPr>
            <p:ph type="dt" sz="half" idx="10"/>
          </p:nvPr>
        </p:nvSpPr>
        <p:spPr/>
        <p:txBody>
          <a:bodyPr/>
          <a:lstStyle/>
          <a:p>
            <a:fld id="{552B771D-450C-4631-A276-780060BC8C13}"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7922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228600" y="1219200"/>
            <a:ext cx="8686800" cy="4167982"/>
          </a:xfrm>
        </p:spPr>
        <p:txBody>
          <a:bodyPr>
            <a:normAutofit lnSpcReduction="10000"/>
          </a:bodyPr>
          <a:lstStyle/>
          <a:p>
            <a:pPr fontAlgn="base">
              <a:buFont typeface="Wingdings" pitchFamily="2" charset="2"/>
              <a:buChar char="Ø"/>
            </a:pPr>
            <a:r>
              <a:rPr lang="en-IN" altLang="en-US" sz="2200" dirty="0"/>
              <a:t>If we don’t need the UNION operation, ordinary binary heaps, as used in heapsort  work well. </a:t>
            </a:r>
          </a:p>
          <a:p>
            <a:pPr fontAlgn="base">
              <a:buFont typeface="Wingdings" pitchFamily="2" charset="2"/>
              <a:buChar char="Ø"/>
            </a:pPr>
            <a:endParaRPr lang="en-IN" altLang="en-US" sz="2200" dirty="0"/>
          </a:p>
          <a:p>
            <a:pPr fontAlgn="base">
              <a:buFont typeface="Wingdings" pitchFamily="2" charset="2"/>
              <a:buChar char="Ø"/>
            </a:pPr>
            <a:r>
              <a:rPr lang="en-IN" altLang="en-US" sz="2200" dirty="0"/>
              <a:t>Operations other than UNION run in worst-case time </a:t>
            </a:r>
            <a:r>
              <a:rPr lang="en-IN" altLang="en-US" sz="2200" i="1" dirty="0"/>
              <a:t>O(</a:t>
            </a:r>
            <a:r>
              <a:rPr lang="en-IN" altLang="en-US" sz="2200" dirty="0" err="1"/>
              <a:t>lg</a:t>
            </a:r>
            <a:r>
              <a:rPr lang="en-IN" altLang="en-US" sz="2200" dirty="0"/>
              <a:t> </a:t>
            </a:r>
            <a:r>
              <a:rPr lang="en-IN" altLang="en-US" sz="2200" i="1" dirty="0"/>
              <a:t>n) </a:t>
            </a:r>
            <a:r>
              <a:rPr lang="en-IN" altLang="en-US" sz="2200" dirty="0"/>
              <a:t>(or better) on a binary heap. </a:t>
            </a:r>
          </a:p>
          <a:p>
            <a:pPr fontAlgn="base">
              <a:buFont typeface="Wingdings" pitchFamily="2" charset="2"/>
              <a:buChar char="Ø"/>
            </a:pPr>
            <a:endParaRPr lang="en-IN" altLang="en-US" sz="2200" dirty="0"/>
          </a:p>
          <a:p>
            <a:pPr fontAlgn="base">
              <a:buFont typeface="Wingdings" pitchFamily="2" charset="2"/>
              <a:buChar char="Ø"/>
            </a:pPr>
            <a:r>
              <a:rPr lang="en-IN" altLang="en-US" sz="2200" dirty="0"/>
              <a:t>If the UNION operation must be supported, however, binary heaps perform poorly. </a:t>
            </a:r>
          </a:p>
          <a:p>
            <a:pPr fontAlgn="base">
              <a:buFont typeface="Wingdings" pitchFamily="2" charset="2"/>
              <a:buChar char="Ø"/>
            </a:pPr>
            <a:endParaRPr lang="en-IN" altLang="en-US" sz="2200" dirty="0"/>
          </a:p>
          <a:p>
            <a:pPr fontAlgn="base">
              <a:buFont typeface="Wingdings" pitchFamily="2" charset="2"/>
              <a:buChar char="Ø"/>
            </a:pPr>
            <a:r>
              <a:rPr lang="en-IN" altLang="en-US" sz="2200" dirty="0"/>
              <a:t>By concatenating the two arrays that hold the binary heaps to be merged and then running MIN-HEAPIFY , the UNION operation takes </a:t>
            </a:r>
            <a:r>
              <a:rPr lang="en-IN" altLang="en-US" sz="2200" i="1" dirty="0"/>
              <a:t>(n) </a:t>
            </a:r>
            <a:r>
              <a:rPr lang="en-IN" altLang="en-US" sz="2200" dirty="0"/>
              <a:t>time in the worst case.</a:t>
            </a:r>
          </a:p>
          <a:p>
            <a:pPr fontAlgn="base">
              <a:buFont typeface="Wingdings" pitchFamily="2" charset="2"/>
              <a:buChar char="Ø"/>
            </a:pPr>
            <a:endParaRPr lang="en-US" sz="2200" dirty="0"/>
          </a:p>
        </p:txBody>
      </p:sp>
      <p:sp>
        <p:nvSpPr>
          <p:cNvPr id="4" name="Date Placeholder 3"/>
          <p:cNvSpPr>
            <a:spLocks noGrp="1"/>
          </p:cNvSpPr>
          <p:nvPr>
            <p:ph type="dt" sz="half" idx="10"/>
          </p:nvPr>
        </p:nvSpPr>
        <p:spPr/>
        <p:txBody>
          <a:bodyPr/>
          <a:lstStyle/>
          <a:p>
            <a:fld id="{FC895E08-77DC-4273-96B8-6AC4ED1336AE}" type="datetime1">
              <a:rPr lang="en-US" smtClean="0"/>
              <a:t>10-Nov-24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it-IT"/>
              <a:t>Manali Gupta               DAA                Unit II</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082510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228600" y="1302821"/>
            <a:ext cx="8686800" cy="4244182"/>
          </a:xfrm>
        </p:spPr>
        <p:txBody>
          <a:bodyPr>
            <a:normAutofit lnSpcReduction="10000"/>
          </a:bodyPr>
          <a:lstStyle/>
          <a:p>
            <a:pPr fontAlgn="base">
              <a:buFont typeface="Wingdings" pitchFamily="2" charset="2"/>
              <a:buChar char="Ø"/>
            </a:pPr>
            <a:r>
              <a:rPr lang="en-US" sz="2200" dirty="0"/>
              <a:t>A Binomial Heap is a collection of </a:t>
            </a:r>
            <a:r>
              <a:rPr lang="en-US" sz="2200" dirty="0">
                <a:solidFill>
                  <a:srgbClr val="FF0000"/>
                </a:solidFill>
              </a:rPr>
              <a:t>Binomial Trees.</a:t>
            </a:r>
          </a:p>
          <a:p>
            <a:pPr fontAlgn="base">
              <a:buFont typeface="Wingdings" pitchFamily="2" charset="2"/>
              <a:buChar char="Ø"/>
            </a:pPr>
            <a:endParaRPr lang="en-US" sz="2200" dirty="0">
              <a:solidFill>
                <a:srgbClr val="FF0000"/>
              </a:solidFill>
            </a:endParaRPr>
          </a:p>
          <a:p>
            <a:pPr fontAlgn="base">
              <a:buFont typeface="Wingdings" pitchFamily="2" charset="2"/>
              <a:buChar char="Ø"/>
            </a:pPr>
            <a:r>
              <a:rPr lang="en-US" sz="2200" dirty="0"/>
              <a:t>Binomial Tree: A binomial tree of order k is defined recursively: ・</a:t>
            </a:r>
          </a:p>
          <a:p>
            <a:pPr fontAlgn="base">
              <a:buFont typeface="Wingdings" pitchFamily="2" charset="2"/>
              <a:buChar char="Ø"/>
            </a:pPr>
            <a:r>
              <a:rPr lang="en-US" sz="2200" dirty="0"/>
              <a:t>Order 0: single node. </a:t>
            </a:r>
          </a:p>
          <a:p>
            <a:pPr fontAlgn="base">
              <a:buFont typeface="Wingdings" pitchFamily="2" charset="2"/>
              <a:buChar char="Ø"/>
            </a:pPr>
            <a:r>
              <a:rPr lang="en-US" sz="2200" dirty="0"/>
              <a:t>Order k: one binomial tree of order k – 1 linked to another of order k – 1. </a:t>
            </a:r>
          </a:p>
          <a:p>
            <a:pPr fontAlgn="base">
              <a:buFont typeface="Wingdings" pitchFamily="2" charset="2"/>
              <a:buChar char="Ø"/>
            </a:pPr>
            <a:r>
              <a:rPr lang="en-US" sz="2200" dirty="0"/>
              <a:t>Properties Binomial Tree</a:t>
            </a:r>
            <a:br>
              <a:rPr lang="en-US" sz="2200" dirty="0"/>
            </a:br>
            <a:r>
              <a:rPr lang="en-US" sz="2200" dirty="0"/>
              <a:t>	- It has exactly 2</a:t>
            </a:r>
            <a:r>
              <a:rPr lang="en-US" sz="2200" baseline="30000" dirty="0"/>
              <a:t>k</a:t>
            </a:r>
            <a:r>
              <a:rPr lang="en-US" sz="2200" dirty="0"/>
              <a:t> nodes.</a:t>
            </a:r>
            <a:br>
              <a:rPr lang="en-US" sz="2200" dirty="0"/>
            </a:br>
            <a:r>
              <a:rPr lang="en-US" sz="2200" dirty="0"/>
              <a:t>	- It has depth as k.</a:t>
            </a:r>
            <a:br>
              <a:rPr lang="en-US" sz="2200" dirty="0"/>
            </a:br>
            <a:r>
              <a:rPr lang="en-US" sz="2200" dirty="0"/>
              <a:t>	- There are exactly </a:t>
            </a:r>
            <a:r>
              <a:rPr lang="en-US" sz="2200" baseline="30000" dirty="0" err="1"/>
              <a:t>k</a:t>
            </a:r>
            <a:r>
              <a:rPr lang="en-US" sz="2200" dirty="0" err="1"/>
              <a:t>C</a:t>
            </a:r>
            <a:r>
              <a:rPr lang="en-US" sz="2200" baseline="-25000" dirty="0" err="1"/>
              <a:t>i</a:t>
            </a:r>
            <a:r>
              <a:rPr lang="en-US" sz="2200" dirty="0"/>
              <a:t> nodes at depth </a:t>
            </a:r>
            <a:r>
              <a:rPr lang="en-US" sz="2200" dirty="0" err="1"/>
              <a:t>i</a:t>
            </a:r>
            <a:r>
              <a:rPr lang="en-US" sz="2200" dirty="0"/>
              <a:t> for </a:t>
            </a:r>
            <a:r>
              <a:rPr lang="en-US" sz="2200" dirty="0" err="1"/>
              <a:t>i</a:t>
            </a:r>
            <a:r>
              <a:rPr lang="en-US" sz="2200" dirty="0"/>
              <a:t> = 0, 1, . . . , k.</a:t>
            </a:r>
            <a:br>
              <a:rPr lang="en-US" sz="2200" dirty="0"/>
            </a:br>
            <a:r>
              <a:rPr lang="en-US" sz="2200" dirty="0"/>
              <a:t>	- The root has degree k and children of root are themselves</a:t>
            </a:r>
          </a:p>
          <a:p>
            <a:pPr fontAlgn="base">
              <a:buNone/>
            </a:pPr>
            <a:r>
              <a:rPr lang="en-US" sz="2200" dirty="0"/>
              <a:t>                Binomial Trees with order k-1, k-2,.. 0 from left to right.</a:t>
            </a:r>
          </a:p>
        </p:txBody>
      </p:sp>
      <p:sp>
        <p:nvSpPr>
          <p:cNvPr id="4" name="Date Placeholder 3"/>
          <p:cNvSpPr>
            <a:spLocks noGrp="1"/>
          </p:cNvSpPr>
          <p:nvPr>
            <p:ph type="dt" sz="half" idx="10"/>
          </p:nvPr>
        </p:nvSpPr>
        <p:spPr/>
        <p:txBody>
          <a:bodyPr/>
          <a:lstStyle/>
          <a:p>
            <a:fld id="{800CCF81-209C-4078-A7AD-3193212B3EC7}" type="datetime1">
              <a:rPr lang="en-US" smtClean="0"/>
              <a:t>10-Nov-24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it-IT"/>
              <a:t>Manali Gupta               DAA                Unit II</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9463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animEffect transition="in" filter="fade">
                                      <p:cBhvr>
                                        <p:cTn id="7" dur="1000"/>
                                        <p:tgtEl>
                                          <p:spTgt spid="8195">
                                            <p:txEl>
                                              <p:pRg st="5" end="5"/>
                                            </p:txEl>
                                          </p:spTgt>
                                        </p:tgtEl>
                                      </p:cBhvr>
                                    </p:animEffect>
                                    <p:anim calcmode="lin" valueType="num">
                                      <p:cBhvr>
                                        <p:cTn id="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6" end="6"/>
                                            </p:txEl>
                                          </p:spTgt>
                                        </p:tgtEl>
                                        <p:attrNameLst>
                                          <p:attrName>style.visibility</p:attrName>
                                        </p:attrNameLst>
                                      </p:cBhvr>
                                      <p:to>
                                        <p:strVal val="visible"/>
                                      </p:to>
                                    </p:set>
                                    <p:animEffect transition="in" filter="fade">
                                      <p:cBhvr>
                                        <p:cTn id="12" dur="1000"/>
                                        <p:tgtEl>
                                          <p:spTgt spid="8195">
                                            <p:txEl>
                                              <p:pRg st="6" end="6"/>
                                            </p:txEl>
                                          </p:spTgt>
                                        </p:tgtEl>
                                      </p:cBhvr>
                                    </p:animEffect>
                                    <p:anim calcmode="lin" valueType="num">
                                      <p:cBhvr>
                                        <p:cTn id="13"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CEAAF0-9208-45B0-91A4-FAF20F1B21E8}"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407963" y="1525188"/>
            <a:ext cx="8163034" cy="4438650"/>
          </a:xfrm>
          <a:prstGeom prst="rect">
            <a:avLst/>
          </a:prstGeom>
          <a:noFill/>
          <a:ln w="9525">
            <a:noFill/>
            <a:miter lim="800000"/>
            <a:headEnd/>
            <a:tailEnd/>
          </a:ln>
        </p:spPr>
      </p:pic>
      <p:sp>
        <p:nvSpPr>
          <p:cNvPr id="11" name="Rectangle 10"/>
          <p:cNvSpPr/>
          <p:nvPr/>
        </p:nvSpPr>
        <p:spPr>
          <a:xfrm>
            <a:off x="2682240" y="997851"/>
            <a:ext cx="3528274" cy="461665"/>
          </a:xfrm>
          <a:prstGeom prst="rect">
            <a:avLst/>
          </a:prstGeom>
        </p:spPr>
        <p:txBody>
          <a:bodyPr wrap="none">
            <a:spAutoFit/>
          </a:bodyPr>
          <a:lstStyle/>
          <a:p>
            <a:r>
              <a:rPr lang="en-US" sz="2400" b="1" dirty="0"/>
              <a:t>Structure of Binomial Tree</a:t>
            </a:r>
          </a:p>
        </p:txBody>
      </p:sp>
    </p:spTree>
    <p:extLst>
      <p:ext uri="{BB962C8B-B14F-4D97-AF65-F5344CB8AC3E}">
        <p14:creationId xmlns:p14="http://schemas.microsoft.com/office/powerpoint/2010/main" val="22548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B8E11C0C-F6AC-4FF7-9D97-A1D68A3193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848F019-497A-4959-A6A6-5BEEB8403A7F}" type="slidenum">
              <a:rPr lang="en-US" altLang="en-US" sz="1400"/>
              <a:pPr>
                <a:spcBef>
                  <a:spcPct val="0"/>
                </a:spcBef>
                <a:buFontTx/>
                <a:buNone/>
              </a:pPr>
              <a:t>85</a:t>
            </a:fld>
            <a:endParaRPr lang="en-US" altLang="en-US" sz="1400"/>
          </a:p>
        </p:txBody>
      </p:sp>
      <p:grpSp>
        <p:nvGrpSpPr>
          <p:cNvPr id="10244" name="Group 21">
            <a:extLst>
              <a:ext uri="{FF2B5EF4-FFF2-40B4-BE49-F238E27FC236}">
                <a16:creationId xmlns:a16="http://schemas.microsoft.com/office/drawing/2014/main" id="{CBF078C7-5A82-4E6E-B033-F91E95A67A99}"/>
              </a:ext>
            </a:extLst>
          </p:cNvPr>
          <p:cNvGrpSpPr>
            <a:grpSpLocks/>
          </p:cNvGrpSpPr>
          <p:nvPr/>
        </p:nvGrpSpPr>
        <p:grpSpPr bwMode="auto">
          <a:xfrm>
            <a:off x="2428875" y="2000250"/>
            <a:ext cx="214313" cy="642938"/>
            <a:chOff x="793" y="2115"/>
            <a:chExt cx="136" cy="408"/>
          </a:xfrm>
        </p:grpSpPr>
        <p:sp>
          <p:nvSpPr>
            <p:cNvPr id="10338" name="Oval 22">
              <a:extLst>
                <a:ext uri="{FF2B5EF4-FFF2-40B4-BE49-F238E27FC236}">
                  <a16:creationId xmlns:a16="http://schemas.microsoft.com/office/drawing/2014/main" id="{42942CEA-5C57-48DB-8AA2-A35765E01561}"/>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9" name="Oval 23">
              <a:extLst>
                <a:ext uri="{FF2B5EF4-FFF2-40B4-BE49-F238E27FC236}">
                  <a16:creationId xmlns:a16="http://schemas.microsoft.com/office/drawing/2014/main" id="{776832CF-27E8-45A3-A8FA-41ACC5DFA305}"/>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40" name="AutoShape 24">
              <a:extLst>
                <a:ext uri="{FF2B5EF4-FFF2-40B4-BE49-F238E27FC236}">
                  <a16:creationId xmlns:a16="http://schemas.microsoft.com/office/drawing/2014/main" id="{26C8320B-6809-43C7-834F-192205C65386}"/>
                </a:ext>
              </a:extLst>
            </p:cNvPr>
            <p:cNvCxnSpPr>
              <a:cxnSpLocks noChangeShapeType="1"/>
              <a:stCxn id="10339" idx="4"/>
              <a:endCxn id="10338"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45" name="Oval 25">
            <a:extLst>
              <a:ext uri="{FF2B5EF4-FFF2-40B4-BE49-F238E27FC236}">
                <a16:creationId xmlns:a16="http://schemas.microsoft.com/office/drawing/2014/main" id="{8A1B62CA-8FB4-46C5-8074-1F3AE7545CCC}"/>
              </a:ext>
            </a:extLst>
          </p:cNvPr>
          <p:cNvSpPr>
            <a:spLocks noChangeArrowheads="1"/>
          </p:cNvSpPr>
          <p:nvPr/>
        </p:nvSpPr>
        <p:spPr bwMode="auto">
          <a:xfrm>
            <a:off x="857250" y="242887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46" name="AutoShape 47">
            <a:extLst>
              <a:ext uri="{FF2B5EF4-FFF2-40B4-BE49-F238E27FC236}">
                <a16:creationId xmlns:a16="http://schemas.microsoft.com/office/drawing/2014/main" id="{832CD74A-1B36-4EC6-B969-A4E978A259CD}"/>
              </a:ext>
            </a:extLst>
          </p:cNvPr>
          <p:cNvSpPr>
            <a:spLocks/>
          </p:cNvSpPr>
          <p:nvPr/>
        </p:nvSpPr>
        <p:spPr bwMode="auto">
          <a:xfrm rot="-5400000">
            <a:off x="7140575" y="1646238"/>
            <a:ext cx="96837" cy="2376488"/>
          </a:xfrm>
          <a:prstGeom prst="leftBrace">
            <a:avLst>
              <a:gd name="adj1" fmla="val 20450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7" name="AutoShape 48">
            <a:extLst>
              <a:ext uri="{FF2B5EF4-FFF2-40B4-BE49-F238E27FC236}">
                <a16:creationId xmlns:a16="http://schemas.microsoft.com/office/drawing/2014/main" id="{26E1C524-607F-4D8F-932F-95F9FDB8F574}"/>
              </a:ext>
            </a:extLst>
          </p:cNvPr>
          <p:cNvSpPr>
            <a:spLocks/>
          </p:cNvSpPr>
          <p:nvPr/>
        </p:nvSpPr>
        <p:spPr bwMode="auto">
          <a:xfrm rot="-5400000">
            <a:off x="953294" y="2618582"/>
            <a:ext cx="96837" cy="431800"/>
          </a:xfrm>
          <a:prstGeom prst="leftBrace">
            <a:avLst>
              <a:gd name="adj1" fmla="val 3715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8" name="AutoShape 49">
            <a:extLst>
              <a:ext uri="{FF2B5EF4-FFF2-40B4-BE49-F238E27FC236}">
                <a16:creationId xmlns:a16="http://schemas.microsoft.com/office/drawing/2014/main" id="{B1F9BB49-AC84-49E6-AE82-39FC32C29EAF}"/>
              </a:ext>
            </a:extLst>
          </p:cNvPr>
          <p:cNvSpPr>
            <a:spLocks/>
          </p:cNvSpPr>
          <p:nvPr/>
        </p:nvSpPr>
        <p:spPr bwMode="auto">
          <a:xfrm rot="-5400000">
            <a:off x="2525713" y="2546350"/>
            <a:ext cx="96837" cy="576263"/>
          </a:xfrm>
          <a:prstGeom prst="leftBrace">
            <a:avLst>
              <a:gd name="adj1" fmla="val 49590"/>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9" name="AutoShape 50">
            <a:extLst>
              <a:ext uri="{FF2B5EF4-FFF2-40B4-BE49-F238E27FC236}">
                <a16:creationId xmlns:a16="http://schemas.microsoft.com/office/drawing/2014/main" id="{7618B07B-2B6E-460F-A957-0B566605D3EC}"/>
              </a:ext>
            </a:extLst>
          </p:cNvPr>
          <p:cNvSpPr>
            <a:spLocks/>
          </p:cNvSpPr>
          <p:nvPr/>
        </p:nvSpPr>
        <p:spPr bwMode="auto">
          <a:xfrm rot="-5400000">
            <a:off x="4171157" y="2258219"/>
            <a:ext cx="96837" cy="1152525"/>
          </a:xfrm>
          <a:prstGeom prst="leftBrace">
            <a:avLst>
              <a:gd name="adj1" fmla="val 99181"/>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50" name="Text Box 52">
            <a:extLst>
              <a:ext uri="{FF2B5EF4-FFF2-40B4-BE49-F238E27FC236}">
                <a16:creationId xmlns:a16="http://schemas.microsoft.com/office/drawing/2014/main" id="{A27A1E74-43A5-41CA-986B-9ED66A2BE77E}"/>
              </a:ext>
            </a:extLst>
          </p:cNvPr>
          <p:cNvSpPr txBox="1">
            <a:spLocks noChangeArrowheads="1"/>
          </p:cNvSpPr>
          <p:nvPr/>
        </p:nvSpPr>
        <p:spPr bwMode="auto">
          <a:xfrm>
            <a:off x="785813"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baseline="-25000">
              <a:latin typeface="Times New Roman" panose="02020603050405020304" pitchFamily="18" charset="0"/>
            </a:endParaRPr>
          </a:p>
        </p:txBody>
      </p:sp>
      <p:sp>
        <p:nvSpPr>
          <p:cNvPr id="10251" name="Rectangle 53">
            <a:extLst>
              <a:ext uri="{FF2B5EF4-FFF2-40B4-BE49-F238E27FC236}">
                <a16:creationId xmlns:a16="http://schemas.microsoft.com/office/drawing/2014/main" id="{075201D2-DFE0-4AC0-8A82-A9B8DB1A20B2}"/>
              </a:ext>
            </a:extLst>
          </p:cNvPr>
          <p:cNvSpPr>
            <a:spLocks noChangeArrowheads="1"/>
          </p:cNvSpPr>
          <p:nvPr/>
        </p:nvSpPr>
        <p:spPr bwMode="auto">
          <a:xfrm>
            <a:off x="2357438"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2" name="Rectangle 54">
            <a:extLst>
              <a:ext uri="{FF2B5EF4-FFF2-40B4-BE49-F238E27FC236}">
                <a16:creationId xmlns:a16="http://schemas.microsoft.com/office/drawing/2014/main" id="{CC98F1C4-2260-45FB-AB83-9172251EFBC0}"/>
              </a:ext>
            </a:extLst>
          </p:cNvPr>
          <p:cNvSpPr>
            <a:spLocks noChangeArrowheads="1"/>
          </p:cNvSpPr>
          <p:nvPr/>
        </p:nvSpPr>
        <p:spPr bwMode="auto">
          <a:xfrm>
            <a:off x="4000500" y="29289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10253" name="Text Box 55">
            <a:extLst>
              <a:ext uri="{FF2B5EF4-FFF2-40B4-BE49-F238E27FC236}">
                <a16:creationId xmlns:a16="http://schemas.microsoft.com/office/drawing/2014/main" id="{8E12D07C-26C8-4619-8641-3E9C0B9C4EDD}"/>
              </a:ext>
            </a:extLst>
          </p:cNvPr>
          <p:cNvSpPr txBox="1">
            <a:spLocks noChangeArrowheads="1"/>
          </p:cNvSpPr>
          <p:nvPr/>
        </p:nvSpPr>
        <p:spPr bwMode="auto">
          <a:xfrm>
            <a:off x="7000875" y="292893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3</a:t>
            </a:r>
            <a:endParaRPr lang="en-US" altLang="en-US" sz="2000" i="1" baseline="-25000">
              <a:latin typeface="Times New Roman" panose="02020603050405020304" pitchFamily="18" charset="0"/>
            </a:endParaRPr>
          </a:p>
        </p:txBody>
      </p:sp>
      <p:sp>
        <p:nvSpPr>
          <p:cNvPr id="10254" name="Oval 57">
            <a:extLst>
              <a:ext uri="{FF2B5EF4-FFF2-40B4-BE49-F238E27FC236}">
                <a16:creationId xmlns:a16="http://schemas.microsoft.com/office/drawing/2014/main" id="{115D0187-0EFE-4865-8E33-DAEA28F777C4}"/>
              </a:ext>
            </a:extLst>
          </p:cNvPr>
          <p:cNvSpPr>
            <a:spLocks noChangeArrowheads="1"/>
          </p:cNvSpPr>
          <p:nvPr/>
        </p:nvSpPr>
        <p:spPr bwMode="auto">
          <a:xfrm>
            <a:off x="4357688" y="1428750"/>
            <a:ext cx="358775" cy="86518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5" name="Oval 59">
            <a:extLst>
              <a:ext uri="{FF2B5EF4-FFF2-40B4-BE49-F238E27FC236}">
                <a16:creationId xmlns:a16="http://schemas.microsoft.com/office/drawing/2014/main" id="{A098A649-82FA-4B4D-9E99-1E097E2FBCCE}"/>
              </a:ext>
            </a:extLst>
          </p:cNvPr>
          <p:cNvSpPr>
            <a:spLocks noChangeArrowheads="1"/>
          </p:cNvSpPr>
          <p:nvPr/>
        </p:nvSpPr>
        <p:spPr bwMode="auto">
          <a:xfrm>
            <a:off x="3714750" y="1928813"/>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6" name="Oval 61">
            <a:extLst>
              <a:ext uri="{FF2B5EF4-FFF2-40B4-BE49-F238E27FC236}">
                <a16:creationId xmlns:a16="http://schemas.microsoft.com/office/drawing/2014/main" id="{FB1C585C-38C1-447C-849C-B568B568B2E1}"/>
              </a:ext>
            </a:extLst>
          </p:cNvPr>
          <p:cNvSpPr>
            <a:spLocks noChangeArrowheads="1"/>
          </p:cNvSpPr>
          <p:nvPr/>
        </p:nvSpPr>
        <p:spPr bwMode="auto">
          <a:xfrm>
            <a:off x="5929313" y="1428750"/>
            <a:ext cx="1143000" cy="136683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7" name="Text Box 62">
            <a:extLst>
              <a:ext uri="{FF2B5EF4-FFF2-40B4-BE49-F238E27FC236}">
                <a16:creationId xmlns:a16="http://schemas.microsoft.com/office/drawing/2014/main" id="{8FC88C05-E357-49B4-AB5D-3DA8F01CDE8F}"/>
              </a:ext>
            </a:extLst>
          </p:cNvPr>
          <p:cNvSpPr txBox="1">
            <a:spLocks noChangeArrowheads="1"/>
          </p:cNvSpPr>
          <p:nvPr/>
        </p:nvSpPr>
        <p:spPr bwMode="auto">
          <a:xfrm>
            <a:off x="3500438" y="15716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8" name="Text Box 63">
            <a:extLst>
              <a:ext uri="{FF2B5EF4-FFF2-40B4-BE49-F238E27FC236}">
                <a16:creationId xmlns:a16="http://schemas.microsoft.com/office/drawing/2014/main" id="{8B3F8EC6-96CB-4E53-B93C-64022DAFE906}"/>
              </a:ext>
            </a:extLst>
          </p:cNvPr>
          <p:cNvSpPr txBox="1">
            <a:spLocks noChangeArrowheads="1"/>
          </p:cNvSpPr>
          <p:nvPr/>
        </p:nvSpPr>
        <p:spPr bwMode="auto">
          <a:xfrm>
            <a:off x="4714875" y="13573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9" name="Text Box 71">
            <a:extLst>
              <a:ext uri="{FF2B5EF4-FFF2-40B4-BE49-F238E27FC236}">
                <a16:creationId xmlns:a16="http://schemas.microsoft.com/office/drawing/2014/main" id="{06E14A43-4779-4685-8D78-EE93A6EE0260}"/>
              </a:ext>
            </a:extLst>
          </p:cNvPr>
          <p:cNvSpPr txBox="1">
            <a:spLocks noChangeArrowheads="1"/>
          </p:cNvSpPr>
          <p:nvPr/>
        </p:nvSpPr>
        <p:spPr bwMode="auto">
          <a:xfrm>
            <a:off x="6286500" y="107156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10260" name="Text Box 72">
            <a:extLst>
              <a:ext uri="{FF2B5EF4-FFF2-40B4-BE49-F238E27FC236}">
                <a16:creationId xmlns:a16="http://schemas.microsoft.com/office/drawing/2014/main" id="{34D6290A-3CA6-41FD-90CF-E9DD0E7BB62E}"/>
              </a:ext>
            </a:extLst>
          </p:cNvPr>
          <p:cNvSpPr txBox="1">
            <a:spLocks noChangeArrowheads="1"/>
          </p:cNvSpPr>
          <p:nvPr/>
        </p:nvSpPr>
        <p:spPr bwMode="auto">
          <a:xfrm>
            <a:off x="7643813" y="21431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61" name="AutoShape 115">
            <a:extLst>
              <a:ext uri="{FF2B5EF4-FFF2-40B4-BE49-F238E27FC236}">
                <a16:creationId xmlns:a16="http://schemas.microsoft.com/office/drawing/2014/main" id="{F70AE199-28F2-4B20-9F12-89496FEBC14D}"/>
              </a:ext>
            </a:extLst>
          </p:cNvPr>
          <p:cNvSpPr>
            <a:spLocks/>
          </p:cNvSpPr>
          <p:nvPr/>
        </p:nvSpPr>
        <p:spPr bwMode="auto">
          <a:xfrm rot="-5400000">
            <a:off x="3879850" y="3049588"/>
            <a:ext cx="215900" cy="5975350"/>
          </a:xfrm>
          <a:prstGeom prst="leftBrace">
            <a:avLst>
              <a:gd name="adj1" fmla="val 230637"/>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62" name="Text Box 125">
            <a:extLst>
              <a:ext uri="{FF2B5EF4-FFF2-40B4-BE49-F238E27FC236}">
                <a16:creationId xmlns:a16="http://schemas.microsoft.com/office/drawing/2014/main" id="{76E07D85-2F4D-4848-8987-FDFD932801E2}"/>
              </a:ext>
            </a:extLst>
          </p:cNvPr>
          <p:cNvSpPr txBox="1">
            <a:spLocks noChangeArrowheads="1"/>
          </p:cNvSpPr>
          <p:nvPr/>
        </p:nvSpPr>
        <p:spPr bwMode="auto">
          <a:xfrm>
            <a:off x="3643313" y="60721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en-US" altLang="en-US" sz="2000" i="1" baseline="-25000">
              <a:latin typeface="Times New Roman" panose="02020603050405020304" pitchFamily="18" charset="0"/>
            </a:endParaRPr>
          </a:p>
        </p:txBody>
      </p:sp>
      <p:sp>
        <p:nvSpPr>
          <p:cNvPr id="10263" name="Oval 126">
            <a:extLst>
              <a:ext uri="{FF2B5EF4-FFF2-40B4-BE49-F238E27FC236}">
                <a16:creationId xmlns:a16="http://schemas.microsoft.com/office/drawing/2014/main" id="{C3D71137-5B2E-4F37-9064-F5CEF0233570}"/>
              </a:ext>
            </a:extLst>
          </p:cNvPr>
          <p:cNvSpPr>
            <a:spLocks noChangeArrowheads="1"/>
          </p:cNvSpPr>
          <p:nvPr/>
        </p:nvSpPr>
        <p:spPr bwMode="auto">
          <a:xfrm>
            <a:off x="7858125" y="1500188"/>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64" name="Text Box 127">
            <a:extLst>
              <a:ext uri="{FF2B5EF4-FFF2-40B4-BE49-F238E27FC236}">
                <a16:creationId xmlns:a16="http://schemas.microsoft.com/office/drawing/2014/main" id="{81008BB2-F667-4A23-A6EF-E556984B20D3}"/>
              </a:ext>
            </a:extLst>
          </p:cNvPr>
          <p:cNvSpPr txBox="1">
            <a:spLocks noChangeArrowheads="1"/>
          </p:cNvSpPr>
          <p:nvPr/>
        </p:nvSpPr>
        <p:spPr bwMode="auto">
          <a:xfrm>
            <a:off x="8215313" y="1643063"/>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a:latin typeface="Times New Roman" panose="02020603050405020304" pitchFamily="18" charset="0"/>
            </a:endParaRPr>
          </a:p>
        </p:txBody>
      </p:sp>
      <p:grpSp>
        <p:nvGrpSpPr>
          <p:cNvPr id="10265" name="Group 21">
            <a:extLst>
              <a:ext uri="{FF2B5EF4-FFF2-40B4-BE49-F238E27FC236}">
                <a16:creationId xmlns:a16="http://schemas.microsoft.com/office/drawing/2014/main" id="{A10C43DB-76D1-456C-8389-032DE7FBF937}"/>
              </a:ext>
            </a:extLst>
          </p:cNvPr>
          <p:cNvGrpSpPr>
            <a:grpSpLocks/>
          </p:cNvGrpSpPr>
          <p:nvPr/>
        </p:nvGrpSpPr>
        <p:grpSpPr bwMode="auto">
          <a:xfrm>
            <a:off x="3786188" y="2000250"/>
            <a:ext cx="214312" cy="642938"/>
            <a:chOff x="793" y="2115"/>
            <a:chExt cx="136" cy="408"/>
          </a:xfrm>
        </p:grpSpPr>
        <p:sp>
          <p:nvSpPr>
            <p:cNvPr id="10335" name="Oval 22">
              <a:extLst>
                <a:ext uri="{FF2B5EF4-FFF2-40B4-BE49-F238E27FC236}">
                  <a16:creationId xmlns:a16="http://schemas.microsoft.com/office/drawing/2014/main" id="{2EFEC647-F464-4E47-92B9-40EB1568BFA4}"/>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6" name="Oval 23">
              <a:extLst>
                <a:ext uri="{FF2B5EF4-FFF2-40B4-BE49-F238E27FC236}">
                  <a16:creationId xmlns:a16="http://schemas.microsoft.com/office/drawing/2014/main" id="{0C6DDDD8-12FE-4705-9857-37FCB50EACDB}"/>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7" name="AutoShape 24">
              <a:extLst>
                <a:ext uri="{FF2B5EF4-FFF2-40B4-BE49-F238E27FC236}">
                  <a16:creationId xmlns:a16="http://schemas.microsoft.com/office/drawing/2014/main" id="{C61C8E34-973B-4CFE-A9AF-6E05DCF66981}"/>
                </a:ext>
              </a:extLst>
            </p:cNvPr>
            <p:cNvCxnSpPr>
              <a:cxnSpLocks noChangeShapeType="1"/>
              <a:stCxn id="10336" idx="4"/>
              <a:endCxn id="10335"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66" name="Group 21">
            <a:extLst>
              <a:ext uri="{FF2B5EF4-FFF2-40B4-BE49-F238E27FC236}">
                <a16:creationId xmlns:a16="http://schemas.microsoft.com/office/drawing/2014/main" id="{6B254E93-2FEF-45FE-A801-07785CE5C889}"/>
              </a:ext>
            </a:extLst>
          </p:cNvPr>
          <p:cNvGrpSpPr>
            <a:grpSpLocks/>
          </p:cNvGrpSpPr>
          <p:nvPr/>
        </p:nvGrpSpPr>
        <p:grpSpPr bwMode="auto">
          <a:xfrm>
            <a:off x="4429125" y="1571625"/>
            <a:ext cx="214313" cy="642938"/>
            <a:chOff x="793" y="2115"/>
            <a:chExt cx="136" cy="408"/>
          </a:xfrm>
        </p:grpSpPr>
        <p:sp>
          <p:nvSpPr>
            <p:cNvPr id="10332" name="Oval 22">
              <a:extLst>
                <a:ext uri="{FF2B5EF4-FFF2-40B4-BE49-F238E27FC236}">
                  <a16:creationId xmlns:a16="http://schemas.microsoft.com/office/drawing/2014/main" id="{D63F52ED-B344-4118-8B66-024B0EB03997}"/>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3" name="Oval 23">
              <a:extLst>
                <a:ext uri="{FF2B5EF4-FFF2-40B4-BE49-F238E27FC236}">
                  <a16:creationId xmlns:a16="http://schemas.microsoft.com/office/drawing/2014/main" id="{12D83A53-785A-4141-9264-1475DBE9EF1D}"/>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4" name="AutoShape 24">
              <a:extLst>
                <a:ext uri="{FF2B5EF4-FFF2-40B4-BE49-F238E27FC236}">
                  <a16:creationId xmlns:a16="http://schemas.microsoft.com/office/drawing/2014/main" id="{D5A24D23-C1DE-44CC-AAB6-1B9F391BA751}"/>
                </a:ext>
              </a:extLst>
            </p:cNvPr>
            <p:cNvCxnSpPr>
              <a:cxnSpLocks noChangeShapeType="1"/>
              <a:stCxn id="10333" idx="4"/>
              <a:endCxn id="10332"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29" name="Straight Connector 128">
            <a:extLst>
              <a:ext uri="{FF2B5EF4-FFF2-40B4-BE49-F238E27FC236}">
                <a16:creationId xmlns:a16="http://schemas.microsoft.com/office/drawing/2014/main" id="{C8C1E9E2-86FA-477D-BB49-0CE18A1D6113}"/>
              </a:ext>
            </a:extLst>
          </p:cNvPr>
          <p:cNvCxnSpPr>
            <a:endCxn id="10333" idx="4"/>
          </p:cNvCxnSpPr>
          <p:nvPr/>
        </p:nvCxnSpPr>
        <p:spPr>
          <a:xfrm flipV="1">
            <a:off x="3968750" y="1785938"/>
            <a:ext cx="566738" cy="246062"/>
          </a:xfrm>
          <a:prstGeom prst="line">
            <a:avLst/>
          </a:prstGeom>
        </p:spPr>
        <p:style>
          <a:lnRef idx="1">
            <a:schemeClr val="dk1"/>
          </a:lnRef>
          <a:fillRef idx="0">
            <a:schemeClr val="dk1"/>
          </a:fillRef>
          <a:effectRef idx="0">
            <a:schemeClr val="dk1"/>
          </a:effectRef>
          <a:fontRef idx="minor">
            <a:schemeClr val="tx1"/>
          </a:fontRef>
        </p:style>
      </p:cxnSp>
      <p:grpSp>
        <p:nvGrpSpPr>
          <p:cNvPr id="10268" name="Group 21">
            <a:extLst>
              <a:ext uri="{FF2B5EF4-FFF2-40B4-BE49-F238E27FC236}">
                <a16:creationId xmlns:a16="http://schemas.microsoft.com/office/drawing/2014/main" id="{31D78475-FC71-4D09-8E76-8443DFA77FE1}"/>
              </a:ext>
            </a:extLst>
          </p:cNvPr>
          <p:cNvGrpSpPr>
            <a:grpSpLocks/>
          </p:cNvGrpSpPr>
          <p:nvPr/>
        </p:nvGrpSpPr>
        <p:grpSpPr bwMode="auto">
          <a:xfrm>
            <a:off x="6000750" y="2000250"/>
            <a:ext cx="214313" cy="642938"/>
            <a:chOff x="793" y="2115"/>
            <a:chExt cx="136" cy="408"/>
          </a:xfrm>
        </p:grpSpPr>
        <p:sp>
          <p:nvSpPr>
            <p:cNvPr id="10329" name="Oval 22">
              <a:extLst>
                <a:ext uri="{FF2B5EF4-FFF2-40B4-BE49-F238E27FC236}">
                  <a16:creationId xmlns:a16="http://schemas.microsoft.com/office/drawing/2014/main" id="{DDE16AA2-99D5-4839-B9AA-F7010B48993D}"/>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0" name="Oval 23">
              <a:extLst>
                <a:ext uri="{FF2B5EF4-FFF2-40B4-BE49-F238E27FC236}">
                  <a16:creationId xmlns:a16="http://schemas.microsoft.com/office/drawing/2014/main" id="{025CCB06-F4AB-4FEA-B741-ECABE6AB1023}"/>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1" name="AutoShape 24">
              <a:extLst>
                <a:ext uri="{FF2B5EF4-FFF2-40B4-BE49-F238E27FC236}">
                  <a16:creationId xmlns:a16="http://schemas.microsoft.com/office/drawing/2014/main" id="{0049D7EA-B4BB-40A3-A7A7-C06688D1F4A6}"/>
                </a:ext>
              </a:extLst>
            </p:cNvPr>
            <p:cNvCxnSpPr>
              <a:cxnSpLocks noChangeShapeType="1"/>
              <a:stCxn id="10330" idx="4"/>
              <a:endCxn id="10329"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69" name="Group 21">
            <a:extLst>
              <a:ext uri="{FF2B5EF4-FFF2-40B4-BE49-F238E27FC236}">
                <a16:creationId xmlns:a16="http://schemas.microsoft.com/office/drawing/2014/main" id="{ABB4205F-41D5-443F-90C4-0CD17F8F35C7}"/>
              </a:ext>
            </a:extLst>
          </p:cNvPr>
          <p:cNvGrpSpPr>
            <a:grpSpLocks/>
          </p:cNvGrpSpPr>
          <p:nvPr/>
        </p:nvGrpSpPr>
        <p:grpSpPr bwMode="auto">
          <a:xfrm>
            <a:off x="6643688" y="1571625"/>
            <a:ext cx="214312" cy="642938"/>
            <a:chOff x="793" y="2115"/>
            <a:chExt cx="136" cy="408"/>
          </a:xfrm>
        </p:grpSpPr>
        <p:sp>
          <p:nvSpPr>
            <p:cNvPr id="10326" name="Oval 22">
              <a:extLst>
                <a:ext uri="{FF2B5EF4-FFF2-40B4-BE49-F238E27FC236}">
                  <a16:creationId xmlns:a16="http://schemas.microsoft.com/office/drawing/2014/main" id="{420814E1-55B4-4B37-A0A3-097C3A464F8A}"/>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7" name="Oval 23">
              <a:extLst>
                <a:ext uri="{FF2B5EF4-FFF2-40B4-BE49-F238E27FC236}">
                  <a16:creationId xmlns:a16="http://schemas.microsoft.com/office/drawing/2014/main" id="{D33C88BE-02E0-43C8-8EAA-A16A24D58661}"/>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8" name="AutoShape 24">
              <a:extLst>
                <a:ext uri="{FF2B5EF4-FFF2-40B4-BE49-F238E27FC236}">
                  <a16:creationId xmlns:a16="http://schemas.microsoft.com/office/drawing/2014/main" id="{62587A97-6531-4AD2-99E0-C320582E6F95}"/>
                </a:ext>
              </a:extLst>
            </p:cNvPr>
            <p:cNvCxnSpPr>
              <a:cxnSpLocks noChangeShapeType="1"/>
              <a:stCxn id="10327" idx="4"/>
              <a:endCxn id="10326"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38" name="Straight Connector 137">
            <a:extLst>
              <a:ext uri="{FF2B5EF4-FFF2-40B4-BE49-F238E27FC236}">
                <a16:creationId xmlns:a16="http://schemas.microsoft.com/office/drawing/2014/main" id="{E59ADA48-89F6-4099-9B9B-AD5FE680D59B}"/>
              </a:ext>
            </a:extLst>
          </p:cNvPr>
          <p:cNvCxnSpPr>
            <a:endCxn id="10327" idx="4"/>
          </p:cNvCxnSpPr>
          <p:nvPr/>
        </p:nvCxnSpPr>
        <p:spPr>
          <a:xfrm flipV="1">
            <a:off x="6183313" y="1785938"/>
            <a:ext cx="568325" cy="246062"/>
          </a:xfrm>
          <a:prstGeom prst="line">
            <a:avLst/>
          </a:prstGeom>
        </p:spPr>
        <p:style>
          <a:lnRef idx="1">
            <a:schemeClr val="dk1"/>
          </a:lnRef>
          <a:fillRef idx="0">
            <a:schemeClr val="dk1"/>
          </a:fillRef>
          <a:effectRef idx="0">
            <a:schemeClr val="dk1"/>
          </a:effectRef>
          <a:fontRef idx="minor">
            <a:schemeClr val="tx1"/>
          </a:fontRef>
        </p:style>
      </p:cxnSp>
      <p:sp>
        <p:nvSpPr>
          <p:cNvPr id="10271" name="Oval 25">
            <a:extLst>
              <a:ext uri="{FF2B5EF4-FFF2-40B4-BE49-F238E27FC236}">
                <a16:creationId xmlns:a16="http://schemas.microsoft.com/office/drawing/2014/main" id="{E6D0642A-99DC-4650-99E2-E06A09B90942}"/>
              </a:ext>
            </a:extLst>
          </p:cNvPr>
          <p:cNvSpPr>
            <a:spLocks noChangeArrowheads="1"/>
          </p:cNvSpPr>
          <p:nvPr/>
        </p:nvSpPr>
        <p:spPr bwMode="auto">
          <a:xfrm>
            <a:off x="7929563" y="100012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42" name="Straight Connector 141">
            <a:extLst>
              <a:ext uri="{FF2B5EF4-FFF2-40B4-BE49-F238E27FC236}">
                <a16:creationId xmlns:a16="http://schemas.microsoft.com/office/drawing/2014/main" id="{788BB56E-B3FF-4A5C-A68D-D1F821CA61FC}"/>
              </a:ext>
            </a:extLst>
          </p:cNvPr>
          <p:cNvCxnSpPr>
            <a:endCxn id="10271" idx="3"/>
          </p:cNvCxnSpPr>
          <p:nvPr/>
        </p:nvCxnSpPr>
        <p:spPr>
          <a:xfrm rot="5400000" flipH="1" flipV="1">
            <a:off x="7184232" y="826293"/>
            <a:ext cx="419100" cy="1135063"/>
          </a:xfrm>
          <a:prstGeom prst="line">
            <a:avLst/>
          </a:prstGeom>
        </p:spPr>
        <p:style>
          <a:lnRef idx="1">
            <a:schemeClr val="dk1"/>
          </a:lnRef>
          <a:fillRef idx="0">
            <a:schemeClr val="dk1"/>
          </a:fillRef>
          <a:effectRef idx="0">
            <a:schemeClr val="dk1"/>
          </a:effectRef>
          <a:fontRef idx="minor">
            <a:schemeClr val="tx1"/>
          </a:fontRef>
        </p:style>
      </p:cxnSp>
      <p:grpSp>
        <p:nvGrpSpPr>
          <p:cNvPr id="10273" name="Group 21">
            <a:extLst>
              <a:ext uri="{FF2B5EF4-FFF2-40B4-BE49-F238E27FC236}">
                <a16:creationId xmlns:a16="http://schemas.microsoft.com/office/drawing/2014/main" id="{148ABA62-4B17-4B0E-A81D-3E93E74DFE75}"/>
              </a:ext>
            </a:extLst>
          </p:cNvPr>
          <p:cNvGrpSpPr>
            <a:grpSpLocks/>
          </p:cNvGrpSpPr>
          <p:nvPr/>
        </p:nvGrpSpPr>
        <p:grpSpPr bwMode="auto">
          <a:xfrm>
            <a:off x="7429500" y="1571625"/>
            <a:ext cx="214313" cy="642938"/>
            <a:chOff x="793" y="2115"/>
            <a:chExt cx="136" cy="408"/>
          </a:xfrm>
        </p:grpSpPr>
        <p:sp>
          <p:nvSpPr>
            <p:cNvPr id="10323" name="Oval 22">
              <a:extLst>
                <a:ext uri="{FF2B5EF4-FFF2-40B4-BE49-F238E27FC236}">
                  <a16:creationId xmlns:a16="http://schemas.microsoft.com/office/drawing/2014/main" id="{D695FCE9-127A-40F1-B0D2-992BFD605BB5}"/>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4" name="Oval 23">
              <a:extLst>
                <a:ext uri="{FF2B5EF4-FFF2-40B4-BE49-F238E27FC236}">
                  <a16:creationId xmlns:a16="http://schemas.microsoft.com/office/drawing/2014/main" id="{0321289E-4F47-4EAF-9EA3-8CA64837D36C}"/>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5" name="AutoShape 24">
              <a:extLst>
                <a:ext uri="{FF2B5EF4-FFF2-40B4-BE49-F238E27FC236}">
                  <a16:creationId xmlns:a16="http://schemas.microsoft.com/office/drawing/2014/main" id="{851EDFAC-C29A-4923-BCA2-DCC61AC318CE}"/>
                </a:ext>
              </a:extLst>
            </p:cNvPr>
            <p:cNvCxnSpPr>
              <a:cxnSpLocks noChangeShapeType="1"/>
              <a:stCxn id="10324" idx="4"/>
              <a:endCxn id="10323"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49" name="Straight Connector 148">
            <a:extLst>
              <a:ext uri="{FF2B5EF4-FFF2-40B4-BE49-F238E27FC236}">
                <a16:creationId xmlns:a16="http://schemas.microsoft.com/office/drawing/2014/main" id="{A0B686F1-F59A-4FE2-98F0-A8702FA8CEEB}"/>
              </a:ext>
            </a:extLst>
          </p:cNvPr>
          <p:cNvCxnSpPr>
            <a:endCxn id="10271" idx="3"/>
          </p:cNvCxnSpPr>
          <p:nvPr/>
        </p:nvCxnSpPr>
        <p:spPr>
          <a:xfrm rot="5400000" flipH="1" flipV="1">
            <a:off x="7555707" y="1166018"/>
            <a:ext cx="387350" cy="423863"/>
          </a:xfrm>
          <a:prstGeom prst="line">
            <a:avLst/>
          </a:prstGeom>
        </p:spPr>
        <p:style>
          <a:lnRef idx="1">
            <a:schemeClr val="dk1"/>
          </a:lnRef>
          <a:fillRef idx="0">
            <a:schemeClr val="dk1"/>
          </a:fillRef>
          <a:effectRef idx="0">
            <a:schemeClr val="dk1"/>
          </a:effectRef>
          <a:fontRef idx="minor">
            <a:schemeClr val="tx1"/>
          </a:fontRef>
        </p:style>
      </p:cxnSp>
      <p:sp>
        <p:nvSpPr>
          <p:cNvPr id="10275" name="Oval 25">
            <a:extLst>
              <a:ext uri="{FF2B5EF4-FFF2-40B4-BE49-F238E27FC236}">
                <a16:creationId xmlns:a16="http://schemas.microsoft.com/office/drawing/2014/main" id="{6125EF06-C871-4182-90F5-3AC6CE639E72}"/>
              </a:ext>
            </a:extLst>
          </p:cNvPr>
          <p:cNvSpPr>
            <a:spLocks noChangeArrowheads="1"/>
          </p:cNvSpPr>
          <p:nvPr/>
        </p:nvSpPr>
        <p:spPr bwMode="auto">
          <a:xfrm>
            <a:off x="7929563" y="157162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53" name="Straight Connector 152">
            <a:extLst>
              <a:ext uri="{FF2B5EF4-FFF2-40B4-BE49-F238E27FC236}">
                <a16:creationId xmlns:a16="http://schemas.microsoft.com/office/drawing/2014/main" id="{25883360-C217-4D16-BF1C-8DDDB5E40DB4}"/>
              </a:ext>
            </a:extLst>
          </p:cNvPr>
          <p:cNvCxnSpPr>
            <a:stCxn id="10275" idx="0"/>
            <a:endCxn id="10271" idx="4"/>
          </p:cNvCxnSpPr>
          <p:nvPr/>
        </p:nvCxnSpPr>
        <p:spPr>
          <a:xfrm rot="5400000" flipH="1" flipV="1">
            <a:off x="7860507" y="1393031"/>
            <a:ext cx="355600" cy="1587"/>
          </a:xfrm>
          <a:prstGeom prst="line">
            <a:avLst/>
          </a:prstGeom>
        </p:spPr>
        <p:style>
          <a:lnRef idx="1">
            <a:schemeClr val="dk1"/>
          </a:lnRef>
          <a:fillRef idx="0">
            <a:schemeClr val="dk1"/>
          </a:fillRef>
          <a:effectRef idx="0">
            <a:schemeClr val="dk1"/>
          </a:effectRef>
          <a:fontRef idx="minor">
            <a:schemeClr val="tx1"/>
          </a:fontRef>
        </p:style>
      </p:cxnSp>
      <p:sp>
        <p:nvSpPr>
          <p:cNvPr id="10277" name="Oval 57">
            <a:extLst>
              <a:ext uri="{FF2B5EF4-FFF2-40B4-BE49-F238E27FC236}">
                <a16:creationId xmlns:a16="http://schemas.microsoft.com/office/drawing/2014/main" id="{E06FA758-BA32-4E66-A52B-ED535CFC67DC}"/>
              </a:ext>
            </a:extLst>
          </p:cNvPr>
          <p:cNvSpPr>
            <a:spLocks noChangeArrowheads="1"/>
          </p:cNvSpPr>
          <p:nvPr/>
        </p:nvSpPr>
        <p:spPr bwMode="auto">
          <a:xfrm>
            <a:off x="7358063" y="1500188"/>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grpSp>
        <p:nvGrpSpPr>
          <p:cNvPr id="10278" name="Group 21">
            <a:extLst>
              <a:ext uri="{FF2B5EF4-FFF2-40B4-BE49-F238E27FC236}">
                <a16:creationId xmlns:a16="http://schemas.microsoft.com/office/drawing/2014/main" id="{03838CAE-1591-40E9-B4E8-3640A613B858}"/>
              </a:ext>
            </a:extLst>
          </p:cNvPr>
          <p:cNvGrpSpPr>
            <a:grpSpLocks/>
          </p:cNvGrpSpPr>
          <p:nvPr/>
        </p:nvGrpSpPr>
        <p:grpSpPr bwMode="auto">
          <a:xfrm>
            <a:off x="1428750" y="5286375"/>
            <a:ext cx="214313" cy="642938"/>
            <a:chOff x="793" y="2115"/>
            <a:chExt cx="136" cy="408"/>
          </a:xfrm>
        </p:grpSpPr>
        <p:sp>
          <p:nvSpPr>
            <p:cNvPr id="10320" name="Oval 22">
              <a:extLst>
                <a:ext uri="{FF2B5EF4-FFF2-40B4-BE49-F238E27FC236}">
                  <a16:creationId xmlns:a16="http://schemas.microsoft.com/office/drawing/2014/main" id="{C19C4B6C-219C-4AA9-95A2-FC26C97FB4C7}"/>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1" name="Oval 23">
              <a:extLst>
                <a:ext uri="{FF2B5EF4-FFF2-40B4-BE49-F238E27FC236}">
                  <a16:creationId xmlns:a16="http://schemas.microsoft.com/office/drawing/2014/main" id="{0BE18355-9BE0-4715-9019-D89E485FF20C}"/>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2" name="AutoShape 24">
              <a:extLst>
                <a:ext uri="{FF2B5EF4-FFF2-40B4-BE49-F238E27FC236}">
                  <a16:creationId xmlns:a16="http://schemas.microsoft.com/office/drawing/2014/main" id="{3E40FED2-EB23-421B-91C8-1DAC2C356C43}"/>
                </a:ext>
              </a:extLst>
            </p:cNvPr>
            <p:cNvCxnSpPr>
              <a:cxnSpLocks noChangeShapeType="1"/>
              <a:stCxn id="10321" idx="4"/>
              <a:endCxn id="10320"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79" name="Group 21">
            <a:extLst>
              <a:ext uri="{FF2B5EF4-FFF2-40B4-BE49-F238E27FC236}">
                <a16:creationId xmlns:a16="http://schemas.microsoft.com/office/drawing/2014/main" id="{CBC94A7F-4614-4A42-B93F-138A7A1AF1D4}"/>
              </a:ext>
            </a:extLst>
          </p:cNvPr>
          <p:cNvGrpSpPr>
            <a:grpSpLocks/>
          </p:cNvGrpSpPr>
          <p:nvPr/>
        </p:nvGrpSpPr>
        <p:grpSpPr bwMode="auto">
          <a:xfrm>
            <a:off x="2071688" y="4857750"/>
            <a:ext cx="214312" cy="642938"/>
            <a:chOff x="793" y="2115"/>
            <a:chExt cx="136" cy="408"/>
          </a:xfrm>
        </p:grpSpPr>
        <p:sp>
          <p:nvSpPr>
            <p:cNvPr id="10317" name="Oval 22">
              <a:extLst>
                <a:ext uri="{FF2B5EF4-FFF2-40B4-BE49-F238E27FC236}">
                  <a16:creationId xmlns:a16="http://schemas.microsoft.com/office/drawing/2014/main" id="{F2A772CA-D278-459F-9ADD-7E2373C786C4}"/>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8" name="Oval 23">
              <a:extLst>
                <a:ext uri="{FF2B5EF4-FFF2-40B4-BE49-F238E27FC236}">
                  <a16:creationId xmlns:a16="http://schemas.microsoft.com/office/drawing/2014/main" id="{82DE42ED-3CAE-499E-A5E8-10F0D3DF2753}"/>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9" name="AutoShape 24">
              <a:extLst>
                <a:ext uri="{FF2B5EF4-FFF2-40B4-BE49-F238E27FC236}">
                  <a16:creationId xmlns:a16="http://schemas.microsoft.com/office/drawing/2014/main" id="{6A5053E1-887D-4DD4-B9FC-345B049E0EED}"/>
                </a:ext>
              </a:extLst>
            </p:cNvPr>
            <p:cNvCxnSpPr>
              <a:cxnSpLocks noChangeShapeType="1"/>
              <a:stCxn id="10318" idx="4"/>
              <a:endCxn id="10317"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73" name="Straight Connector 172">
            <a:extLst>
              <a:ext uri="{FF2B5EF4-FFF2-40B4-BE49-F238E27FC236}">
                <a16:creationId xmlns:a16="http://schemas.microsoft.com/office/drawing/2014/main" id="{33DCF797-8A2C-46E7-AABF-CA638FB001EC}"/>
              </a:ext>
            </a:extLst>
          </p:cNvPr>
          <p:cNvCxnSpPr/>
          <p:nvPr/>
        </p:nvCxnSpPr>
        <p:spPr>
          <a:xfrm rot="5400000" flipH="1" flipV="1">
            <a:off x="1665288" y="4911725"/>
            <a:ext cx="352425" cy="460375"/>
          </a:xfrm>
          <a:prstGeom prst="line">
            <a:avLst/>
          </a:prstGeom>
        </p:spPr>
        <p:style>
          <a:lnRef idx="1">
            <a:schemeClr val="dk1"/>
          </a:lnRef>
          <a:fillRef idx="0">
            <a:schemeClr val="dk1"/>
          </a:fillRef>
          <a:effectRef idx="0">
            <a:schemeClr val="dk1"/>
          </a:effectRef>
          <a:fontRef idx="minor">
            <a:schemeClr val="tx1"/>
          </a:fontRef>
        </p:style>
      </p:cxnSp>
      <p:sp>
        <p:nvSpPr>
          <p:cNvPr id="10281" name="Oval 25">
            <a:extLst>
              <a:ext uri="{FF2B5EF4-FFF2-40B4-BE49-F238E27FC236}">
                <a16:creationId xmlns:a16="http://schemas.microsoft.com/office/drawing/2014/main" id="{06A7062C-CD55-4C02-94EC-B1EC5624D051}"/>
              </a:ext>
            </a:extLst>
          </p:cNvPr>
          <p:cNvSpPr>
            <a:spLocks noChangeArrowheads="1"/>
          </p:cNvSpPr>
          <p:nvPr/>
        </p:nvSpPr>
        <p:spPr bwMode="auto">
          <a:xfrm>
            <a:off x="3357563" y="42862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75" name="Straight Connector 174">
            <a:extLst>
              <a:ext uri="{FF2B5EF4-FFF2-40B4-BE49-F238E27FC236}">
                <a16:creationId xmlns:a16="http://schemas.microsoft.com/office/drawing/2014/main" id="{F8403ED8-0027-4C93-AE51-F86200600132}"/>
              </a:ext>
            </a:extLst>
          </p:cNvPr>
          <p:cNvCxnSpPr>
            <a:endCxn id="10281" idx="4"/>
          </p:cNvCxnSpPr>
          <p:nvPr/>
        </p:nvCxnSpPr>
        <p:spPr>
          <a:xfrm flipV="1">
            <a:off x="2254250" y="4502150"/>
            <a:ext cx="1211263" cy="387350"/>
          </a:xfrm>
          <a:prstGeom prst="line">
            <a:avLst/>
          </a:prstGeom>
        </p:spPr>
        <p:style>
          <a:lnRef idx="1">
            <a:schemeClr val="dk1"/>
          </a:lnRef>
          <a:fillRef idx="0">
            <a:schemeClr val="dk1"/>
          </a:fillRef>
          <a:effectRef idx="0">
            <a:schemeClr val="dk1"/>
          </a:effectRef>
          <a:fontRef idx="minor">
            <a:schemeClr val="tx1"/>
          </a:fontRef>
        </p:style>
      </p:cxnSp>
      <p:grpSp>
        <p:nvGrpSpPr>
          <p:cNvPr id="10283" name="Group 21">
            <a:extLst>
              <a:ext uri="{FF2B5EF4-FFF2-40B4-BE49-F238E27FC236}">
                <a16:creationId xmlns:a16="http://schemas.microsoft.com/office/drawing/2014/main" id="{EC16ADD8-69AC-4C6E-80C7-9727535D6D21}"/>
              </a:ext>
            </a:extLst>
          </p:cNvPr>
          <p:cNvGrpSpPr>
            <a:grpSpLocks/>
          </p:cNvGrpSpPr>
          <p:nvPr/>
        </p:nvGrpSpPr>
        <p:grpSpPr bwMode="auto">
          <a:xfrm>
            <a:off x="2857500" y="4857750"/>
            <a:ext cx="214313" cy="642938"/>
            <a:chOff x="793" y="2115"/>
            <a:chExt cx="136" cy="408"/>
          </a:xfrm>
        </p:grpSpPr>
        <p:sp>
          <p:nvSpPr>
            <p:cNvPr id="10314" name="Oval 22">
              <a:extLst>
                <a:ext uri="{FF2B5EF4-FFF2-40B4-BE49-F238E27FC236}">
                  <a16:creationId xmlns:a16="http://schemas.microsoft.com/office/drawing/2014/main" id="{13A68E83-F656-4C65-8F84-578EB6C7652D}"/>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5" name="Oval 23">
              <a:extLst>
                <a:ext uri="{FF2B5EF4-FFF2-40B4-BE49-F238E27FC236}">
                  <a16:creationId xmlns:a16="http://schemas.microsoft.com/office/drawing/2014/main" id="{C3D39A06-7631-47D7-B222-BEE54D3815C2}"/>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6" name="AutoShape 24">
              <a:extLst>
                <a:ext uri="{FF2B5EF4-FFF2-40B4-BE49-F238E27FC236}">
                  <a16:creationId xmlns:a16="http://schemas.microsoft.com/office/drawing/2014/main" id="{6E9FA732-EC4E-4782-8BCD-79917504ED1E}"/>
                </a:ext>
              </a:extLst>
            </p:cNvPr>
            <p:cNvCxnSpPr>
              <a:cxnSpLocks noChangeShapeType="1"/>
              <a:stCxn id="10315" idx="4"/>
              <a:endCxn id="10314"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80" name="Straight Connector 179">
            <a:extLst>
              <a:ext uri="{FF2B5EF4-FFF2-40B4-BE49-F238E27FC236}">
                <a16:creationId xmlns:a16="http://schemas.microsoft.com/office/drawing/2014/main" id="{74A10BDA-0BB3-45C6-92AA-B378CE49B377}"/>
              </a:ext>
            </a:extLst>
          </p:cNvPr>
          <p:cNvCxnSpPr>
            <a:endCxn id="10281" idx="4"/>
          </p:cNvCxnSpPr>
          <p:nvPr/>
        </p:nvCxnSpPr>
        <p:spPr>
          <a:xfrm flipV="1">
            <a:off x="2963863" y="4502150"/>
            <a:ext cx="501650" cy="355600"/>
          </a:xfrm>
          <a:prstGeom prst="line">
            <a:avLst/>
          </a:prstGeom>
        </p:spPr>
        <p:style>
          <a:lnRef idx="1">
            <a:schemeClr val="dk1"/>
          </a:lnRef>
          <a:fillRef idx="0">
            <a:schemeClr val="dk1"/>
          </a:fillRef>
          <a:effectRef idx="0">
            <a:schemeClr val="dk1"/>
          </a:effectRef>
          <a:fontRef idx="minor">
            <a:schemeClr val="tx1"/>
          </a:fontRef>
        </p:style>
      </p:cxnSp>
      <p:sp>
        <p:nvSpPr>
          <p:cNvPr id="10285" name="Oval 25">
            <a:extLst>
              <a:ext uri="{FF2B5EF4-FFF2-40B4-BE49-F238E27FC236}">
                <a16:creationId xmlns:a16="http://schemas.microsoft.com/office/drawing/2014/main" id="{6C927AA2-2E40-47E7-8B37-F80E5D5384CD}"/>
              </a:ext>
            </a:extLst>
          </p:cNvPr>
          <p:cNvSpPr>
            <a:spLocks noChangeArrowheads="1"/>
          </p:cNvSpPr>
          <p:nvPr/>
        </p:nvSpPr>
        <p:spPr bwMode="auto">
          <a:xfrm>
            <a:off x="3357563" y="48577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82" name="Straight Connector 181">
            <a:extLst>
              <a:ext uri="{FF2B5EF4-FFF2-40B4-BE49-F238E27FC236}">
                <a16:creationId xmlns:a16="http://schemas.microsoft.com/office/drawing/2014/main" id="{7E502D69-9FF2-41BA-A5D1-F5FE8C7AB78A}"/>
              </a:ext>
            </a:extLst>
          </p:cNvPr>
          <p:cNvCxnSpPr>
            <a:stCxn id="10285" idx="0"/>
            <a:endCxn id="10281" idx="4"/>
          </p:cNvCxnSpPr>
          <p:nvPr/>
        </p:nvCxnSpPr>
        <p:spPr>
          <a:xfrm rot="5400000" flipH="1" flipV="1">
            <a:off x="3286919" y="4680744"/>
            <a:ext cx="355600" cy="1588"/>
          </a:xfrm>
          <a:prstGeom prst="line">
            <a:avLst/>
          </a:prstGeom>
        </p:spPr>
        <p:style>
          <a:lnRef idx="1">
            <a:schemeClr val="dk1"/>
          </a:lnRef>
          <a:fillRef idx="0">
            <a:schemeClr val="dk1"/>
          </a:fillRef>
          <a:effectRef idx="0">
            <a:schemeClr val="dk1"/>
          </a:effectRef>
          <a:fontRef idx="minor">
            <a:schemeClr val="tx1"/>
          </a:fontRef>
        </p:style>
      </p:cxnSp>
      <p:grpSp>
        <p:nvGrpSpPr>
          <p:cNvPr id="10287" name="Group 21">
            <a:extLst>
              <a:ext uri="{FF2B5EF4-FFF2-40B4-BE49-F238E27FC236}">
                <a16:creationId xmlns:a16="http://schemas.microsoft.com/office/drawing/2014/main" id="{0DAB8559-E751-446B-A5C0-FE4EE7F4C86F}"/>
              </a:ext>
            </a:extLst>
          </p:cNvPr>
          <p:cNvGrpSpPr>
            <a:grpSpLocks/>
          </p:cNvGrpSpPr>
          <p:nvPr/>
        </p:nvGrpSpPr>
        <p:grpSpPr bwMode="auto">
          <a:xfrm>
            <a:off x="4071938" y="4857750"/>
            <a:ext cx="214312" cy="642938"/>
            <a:chOff x="793" y="2115"/>
            <a:chExt cx="136" cy="408"/>
          </a:xfrm>
        </p:grpSpPr>
        <p:sp>
          <p:nvSpPr>
            <p:cNvPr id="10311" name="Oval 22">
              <a:extLst>
                <a:ext uri="{FF2B5EF4-FFF2-40B4-BE49-F238E27FC236}">
                  <a16:creationId xmlns:a16="http://schemas.microsoft.com/office/drawing/2014/main" id="{82D04D37-59EC-499E-8249-77DF8076289C}"/>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2" name="Oval 23">
              <a:extLst>
                <a:ext uri="{FF2B5EF4-FFF2-40B4-BE49-F238E27FC236}">
                  <a16:creationId xmlns:a16="http://schemas.microsoft.com/office/drawing/2014/main" id="{1C0C45E8-2DE5-47BF-90B3-3F9748A7FD40}"/>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3" name="AutoShape 24">
              <a:extLst>
                <a:ext uri="{FF2B5EF4-FFF2-40B4-BE49-F238E27FC236}">
                  <a16:creationId xmlns:a16="http://schemas.microsoft.com/office/drawing/2014/main" id="{041DD0D9-7264-4FF4-9368-DD2D722D27CE}"/>
                </a:ext>
              </a:extLst>
            </p:cNvPr>
            <p:cNvCxnSpPr>
              <a:cxnSpLocks noChangeShapeType="1"/>
              <a:stCxn id="10312" idx="4"/>
              <a:endCxn id="10311"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88" name="Group 21">
            <a:extLst>
              <a:ext uri="{FF2B5EF4-FFF2-40B4-BE49-F238E27FC236}">
                <a16:creationId xmlns:a16="http://schemas.microsoft.com/office/drawing/2014/main" id="{9B49D8A0-9846-46F3-9668-52F5546DBFC5}"/>
              </a:ext>
            </a:extLst>
          </p:cNvPr>
          <p:cNvGrpSpPr>
            <a:grpSpLocks/>
          </p:cNvGrpSpPr>
          <p:nvPr/>
        </p:nvGrpSpPr>
        <p:grpSpPr bwMode="auto">
          <a:xfrm>
            <a:off x="4714875" y="4286250"/>
            <a:ext cx="214313" cy="785813"/>
            <a:chOff x="793" y="2024"/>
            <a:chExt cx="136" cy="499"/>
          </a:xfrm>
        </p:grpSpPr>
        <p:sp>
          <p:nvSpPr>
            <p:cNvPr id="10308" name="Oval 22">
              <a:extLst>
                <a:ext uri="{FF2B5EF4-FFF2-40B4-BE49-F238E27FC236}">
                  <a16:creationId xmlns:a16="http://schemas.microsoft.com/office/drawing/2014/main" id="{BE9ECE78-B80B-4412-ACB4-F07BA9977833}"/>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9" name="Oval 23">
              <a:extLst>
                <a:ext uri="{FF2B5EF4-FFF2-40B4-BE49-F238E27FC236}">
                  <a16:creationId xmlns:a16="http://schemas.microsoft.com/office/drawing/2014/main" id="{FBC8A531-B929-47BA-9D38-88B9B7D4ADC7}"/>
                </a:ext>
              </a:extLst>
            </p:cNvPr>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0" name="AutoShape 24">
              <a:extLst>
                <a:ext uri="{FF2B5EF4-FFF2-40B4-BE49-F238E27FC236}">
                  <a16:creationId xmlns:a16="http://schemas.microsoft.com/office/drawing/2014/main" id="{D5140A2C-76B2-4618-B189-E6F394D7EB59}"/>
                </a:ext>
              </a:extLst>
            </p:cNvPr>
            <p:cNvCxnSpPr>
              <a:cxnSpLocks noChangeShapeType="1"/>
              <a:stCxn id="10309" idx="4"/>
              <a:endCxn id="10308"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98" name="Straight Connector 197">
            <a:extLst>
              <a:ext uri="{FF2B5EF4-FFF2-40B4-BE49-F238E27FC236}">
                <a16:creationId xmlns:a16="http://schemas.microsoft.com/office/drawing/2014/main" id="{4345F03A-BC6E-4DEC-84FF-249D6C41F720}"/>
              </a:ext>
            </a:extLst>
          </p:cNvPr>
          <p:cNvCxnSpPr/>
          <p:nvPr/>
        </p:nvCxnSpPr>
        <p:spPr>
          <a:xfrm flipV="1">
            <a:off x="4254500" y="4468813"/>
            <a:ext cx="492125" cy="420687"/>
          </a:xfrm>
          <a:prstGeom prst="line">
            <a:avLst/>
          </a:prstGeom>
        </p:spPr>
        <p:style>
          <a:lnRef idx="1">
            <a:schemeClr val="dk1"/>
          </a:lnRef>
          <a:fillRef idx="0">
            <a:schemeClr val="dk1"/>
          </a:fillRef>
          <a:effectRef idx="0">
            <a:schemeClr val="dk1"/>
          </a:effectRef>
          <a:fontRef idx="minor">
            <a:schemeClr val="tx1"/>
          </a:fontRef>
        </p:style>
      </p:cxnSp>
      <p:grpSp>
        <p:nvGrpSpPr>
          <p:cNvPr id="10290" name="Group 21">
            <a:extLst>
              <a:ext uri="{FF2B5EF4-FFF2-40B4-BE49-F238E27FC236}">
                <a16:creationId xmlns:a16="http://schemas.microsoft.com/office/drawing/2014/main" id="{19EF0A38-E2BD-4AB6-9828-BC50C2E35A9A}"/>
              </a:ext>
            </a:extLst>
          </p:cNvPr>
          <p:cNvGrpSpPr>
            <a:grpSpLocks/>
          </p:cNvGrpSpPr>
          <p:nvPr/>
        </p:nvGrpSpPr>
        <p:grpSpPr bwMode="auto">
          <a:xfrm>
            <a:off x="5500688" y="4286250"/>
            <a:ext cx="214312" cy="785813"/>
            <a:chOff x="793" y="2024"/>
            <a:chExt cx="136" cy="499"/>
          </a:xfrm>
        </p:grpSpPr>
        <p:sp>
          <p:nvSpPr>
            <p:cNvPr id="10305" name="Oval 22">
              <a:extLst>
                <a:ext uri="{FF2B5EF4-FFF2-40B4-BE49-F238E27FC236}">
                  <a16:creationId xmlns:a16="http://schemas.microsoft.com/office/drawing/2014/main" id="{30691826-A453-4C7A-B2F4-40E808E01C22}"/>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6" name="Oval 23">
              <a:extLst>
                <a:ext uri="{FF2B5EF4-FFF2-40B4-BE49-F238E27FC236}">
                  <a16:creationId xmlns:a16="http://schemas.microsoft.com/office/drawing/2014/main" id="{E9DE32FA-F86F-4621-A9DF-3BFC7D28E761}"/>
                </a:ext>
              </a:extLst>
            </p:cNvPr>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07" name="AutoShape 24">
              <a:extLst>
                <a:ext uri="{FF2B5EF4-FFF2-40B4-BE49-F238E27FC236}">
                  <a16:creationId xmlns:a16="http://schemas.microsoft.com/office/drawing/2014/main" id="{F4CC0062-8746-40B7-8A50-320255D402BB}"/>
                </a:ext>
              </a:extLst>
            </p:cNvPr>
            <p:cNvCxnSpPr>
              <a:cxnSpLocks noChangeShapeType="1"/>
              <a:stCxn id="10306" idx="4"/>
              <a:endCxn id="10305"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91" name="Oval 25">
            <a:extLst>
              <a:ext uri="{FF2B5EF4-FFF2-40B4-BE49-F238E27FC236}">
                <a16:creationId xmlns:a16="http://schemas.microsoft.com/office/drawing/2014/main" id="{DE3BBE8A-35E4-43B3-98F7-A1690B4FAB76}"/>
              </a:ext>
            </a:extLst>
          </p:cNvPr>
          <p:cNvSpPr>
            <a:spLocks noChangeArrowheads="1"/>
          </p:cNvSpPr>
          <p:nvPr/>
        </p:nvSpPr>
        <p:spPr bwMode="auto">
          <a:xfrm>
            <a:off x="6215063" y="42862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92" name="Oval 25">
            <a:extLst>
              <a:ext uri="{FF2B5EF4-FFF2-40B4-BE49-F238E27FC236}">
                <a16:creationId xmlns:a16="http://schemas.microsoft.com/office/drawing/2014/main" id="{1F2D6D5F-752E-4FDB-9CCB-30D4CBF3D4EF}"/>
              </a:ext>
            </a:extLst>
          </p:cNvPr>
          <p:cNvSpPr>
            <a:spLocks noChangeArrowheads="1"/>
          </p:cNvSpPr>
          <p:nvPr/>
        </p:nvSpPr>
        <p:spPr bwMode="auto">
          <a:xfrm>
            <a:off x="6215063" y="3643313"/>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293" name="AutoShape 24">
            <a:extLst>
              <a:ext uri="{FF2B5EF4-FFF2-40B4-BE49-F238E27FC236}">
                <a16:creationId xmlns:a16="http://schemas.microsoft.com/office/drawing/2014/main" id="{3593620B-C07A-4E36-922D-0AC18C94D08A}"/>
              </a:ext>
            </a:extLst>
          </p:cNvPr>
          <p:cNvCxnSpPr>
            <a:cxnSpLocks noChangeShapeType="1"/>
            <a:stCxn id="10292" idx="4"/>
            <a:endCxn id="10291" idx="0"/>
          </p:cNvCxnSpPr>
          <p:nvPr/>
        </p:nvCxnSpPr>
        <p:spPr bwMode="auto">
          <a:xfrm rot="5400000">
            <a:off x="6110288" y="4073525"/>
            <a:ext cx="427038"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4" name="AutoShape 24">
            <a:extLst>
              <a:ext uri="{FF2B5EF4-FFF2-40B4-BE49-F238E27FC236}">
                <a16:creationId xmlns:a16="http://schemas.microsoft.com/office/drawing/2014/main" id="{1FB82E5D-A7A8-4A75-9385-3885B1601C45}"/>
              </a:ext>
            </a:extLst>
          </p:cNvPr>
          <p:cNvCxnSpPr>
            <a:cxnSpLocks noChangeShapeType="1"/>
            <a:stCxn id="10292" idx="4"/>
            <a:endCxn id="10306" idx="7"/>
          </p:cNvCxnSpPr>
          <p:nvPr/>
        </p:nvCxnSpPr>
        <p:spPr bwMode="auto">
          <a:xfrm rot="5400000">
            <a:off x="5774532" y="3767931"/>
            <a:ext cx="457200" cy="6397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5" name="AutoShape 24">
            <a:extLst>
              <a:ext uri="{FF2B5EF4-FFF2-40B4-BE49-F238E27FC236}">
                <a16:creationId xmlns:a16="http://schemas.microsoft.com/office/drawing/2014/main" id="{BFD24372-6DB8-40BA-B414-1E672B23D3DA}"/>
              </a:ext>
            </a:extLst>
          </p:cNvPr>
          <p:cNvCxnSpPr>
            <a:cxnSpLocks noChangeShapeType="1"/>
            <a:stCxn id="10292" idx="4"/>
            <a:endCxn id="10309" idx="7"/>
          </p:cNvCxnSpPr>
          <p:nvPr/>
        </p:nvCxnSpPr>
        <p:spPr bwMode="auto">
          <a:xfrm rot="5400000">
            <a:off x="5381626" y="3375025"/>
            <a:ext cx="457200" cy="14255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24">
            <a:extLst>
              <a:ext uri="{FF2B5EF4-FFF2-40B4-BE49-F238E27FC236}">
                <a16:creationId xmlns:a16="http://schemas.microsoft.com/office/drawing/2014/main" id="{CDC37E2A-DED2-4A9F-9575-8326C978AD9C}"/>
              </a:ext>
            </a:extLst>
          </p:cNvPr>
          <p:cNvCxnSpPr>
            <a:cxnSpLocks noChangeShapeType="1"/>
            <a:stCxn id="10292" idx="4"/>
            <a:endCxn id="10281" idx="7"/>
          </p:cNvCxnSpPr>
          <p:nvPr/>
        </p:nvCxnSpPr>
        <p:spPr bwMode="auto">
          <a:xfrm rot="5400000">
            <a:off x="4702969" y="2697957"/>
            <a:ext cx="458787" cy="2781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297" name="Oval 61">
            <a:extLst>
              <a:ext uri="{FF2B5EF4-FFF2-40B4-BE49-F238E27FC236}">
                <a16:creationId xmlns:a16="http://schemas.microsoft.com/office/drawing/2014/main" id="{2E763550-9F8C-4EDB-AB13-8001DB1EE8C9}"/>
              </a:ext>
            </a:extLst>
          </p:cNvPr>
          <p:cNvSpPr>
            <a:spLocks noChangeArrowheads="1"/>
          </p:cNvSpPr>
          <p:nvPr/>
        </p:nvSpPr>
        <p:spPr bwMode="auto">
          <a:xfrm>
            <a:off x="785813" y="3929063"/>
            <a:ext cx="3071812" cy="2214562"/>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98" name="Text Box 55">
            <a:extLst>
              <a:ext uri="{FF2B5EF4-FFF2-40B4-BE49-F238E27FC236}">
                <a16:creationId xmlns:a16="http://schemas.microsoft.com/office/drawing/2014/main" id="{7A4E0D64-6721-4C68-A2C1-67253B228CCD}"/>
              </a:ext>
            </a:extLst>
          </p:cNvPr>
          <p:cNvSpPr txBox="1">
            <a:spLocks noChangeArrowheads="1"/>
          </p:cNvSpPr>
          <p:nvPr/>
        </p:nvSpPr>
        <p:spPr bwMode="auto">
          <a:xfrm>
            <a:off x="1285875" y="42148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3</a:t>
            </a:r>
            <a:endParaRPr lang="en-US" altLang="en-US" sz="2000" i="1" baseline="-25000">
              <a:latin typeface="Times New Roman" panose="02020603050405020304" pitchFamily="18" charset="0"/>
            </a:endParaRPr>
          </a:p>
        </p:txBody>
      </p:sp>
      <p:sp>
        <p:nvSpPr>
          <p:cNvPr id="10299" name="Oval 61">
            <a:extLst>
              <a:ext uri="{FF2B5EF4-FFF2-40B4-BE49-F238E27FC236}">
                <a16:creationId xmlns:a16="http://schemas.microsoft.com/office/drawing/2014/main" id="{A5CA890B-667D-404B-9D0A-50D586F61FBE}"/>
              </a:ext>
            </a:extLst>
          </p:cNvPr>
          <p:cNvSpPr>
            <a:spLocks noChangeArrowheads="1"/>
          </p:cNvSpPr>
          <p:nvPr/>
        </p:nvSpPr>
        <p:spPr bwMode="auto">
          <a:xfrm>
            <a:off x="3929063" y="4214813"/>
            <a:ext cx="1143000" cy="1500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0" name="Text Box 71">
            <a:extLst>
              <a:ext uri="{FF2B5EF4-FFF2-40B4-BE49-F238E27FC236}">
                <a16:creationId xmlns:a16="http://schemas.microsoft.com/office/drawing/2014/main" id="{27C9C9CD-EF69-4F9D-9BCE-50AF04B83CEA}"/>
              </a:ext>
            </a:extLst>
          </p:cNvPr>
          <p:cNvSpPr txBox="1">
            <a:spLocks noChangeArrowheads="1"/>
          </p:cNvSpPr>
          <p:nvPr/>
        </p:nvSpPr>
        <p:spPr bwMode="auto">
          <a:xfrm>
            <a:off x="4071938"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dirty="0">
                <a:latin typeface="Times New Roman" panose="02020603050405020304" pitchFamily="18" charset="0"/>
              </a:rPr>
              <a:t>B</a:t>
            </a:r>
            <a:r>
              <a:rPr lang="tr-TR" altLang="en-US" sz="2000" i="1" baseline="-25000" dirty="0">
                <a:latin typeface="Times New Roman" panose="02020603050405020304" pitchFamily="18" charset="0"/>
              </a:rPr>
              <a:t>2</a:t>
            </a:r>
            <a:endParaRPr lang="en-US" altLang="en-US" sz="2000" i="1" baseline="-25000" dirty="0">
              <a:latin typeface="Times New Roman" panose="02020603050405020304" pitchFamily="18" charset="0"/>
            </a:endParaRPr>
          </a:p>
        </p:txBody>
      </p:sp>
      <p:sp>
        <p:nvSpPr>
          <p:cNvPr id="10301" name="Oval 57">
            <a:extLst>
              <a:ext uri="{FF2B5EF4-FFF2-40B4-BE49-F238E27FC236}">
                <a16:creationId xmlns:a16="http://schemas.microsoft.com/office/drawing/2014/main" id="{24EFD4A9-49FB-4DBA-82FF-1F3293FCA7FF}"/>
              </a:ext>
            </a:extLst>
          </p:cNvPr>
          <p:cNvSpPr>
            <a:spLocks noChangeArrowheads="1"/>
          </p:cNvSpPr>
          <p:nvPr/>
        </p:nvSpPr>
        <p:spPr bwMode="auto">
          <a:xfrm>
            <a:off x="5429250" y="4214813"/>
            <a:ext cx="358775" cy="1000125"/>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2" name="Text Box 72">
            <a:extLst>
              <a:ext uri="{FF2B5EF4-FFF2-40B4-BE49-F238E27FC236}">
                <a16:creationId xmlns:a16="http://schemas.microsoft.com/office/drawing/2014/main" id="{C064819C-B80B-48E7-A589-3CBB7476810E}"/>
              </a:ext>
            </a:extLst>
          </p:cNvPr>
          <p:cNvSpPr txBox="1">
            <a:spLocks noChangeArrowheads="1"/>
          </p:cNvSpPr>
          <p:nvPr/>
        </p:nvSpPr>
        <p:spPr bwMode="auto">
          <a:xfrm>
            <a:off x="5715000" y="492918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303" name="Oval 126">
            <a:extLst>
              <a:ext uri="{FF2B5EF4-FFF2-40B4-BE49-F238E27FC236}">
                <a16:creationId xmlns:a16="http://schemas.microsoft.com/office/drawing/2014/main" id="{D6F1AC3C-262A-4552-A96D-B86C520D717A}"/>
              </a:ext>
            </a:extLst>
          </p:cNvPr>
          <p:cNvSpPr>
            <a:spLocks noChangeArrowheads="1"/>
          </p:cNvSpPr>
          <p:nvPr/>
        </p:nvSpPr>
        <p:spPr bwMode="auto">
          <a:xfrm>
            <a:off x="6143625" y="4214813"/>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4" name="Text Box 127">
            <a:extLst>
              <a:ext uri="{FF2B5EF4-FFF2-40B4-BE49-F238E27FC236}">
                <a16:creationId xmlns:a16="http://schemas.microsoft.com/office/drawing/2014/main" id="{DC670E01-63B6-4542-B568-5AC372F32812}"/>
              </a:ext>
            </a:extLst>
          </p:cNvPr>
          <p:cNvSpPr txBox="1">
            <a:spLocks noChangeArrowheads="1"/>
          </p:cNvSpPr>
          <p:nvPr/>
        </p:nvSpPr>
        <p:spPr bwMode="auto">
          <a:xfrm>
            <a:off x="6500813"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a:latin typeface="Times New Roman" panose="02020603050405020304" pitchFamily="18" charset="0"/>
            </a:endParaRPr>
          </a:p>
        </p:txBody>
      </p:sp>
      <p:sp>
        <p:nvSpPr>
          <p:cNvPr id="103" name="Title 1">
            <a:extLst>
              <a:ext uri="{FF2B5EF4-FFF2-40B4-BE49-F238E27FC236}">
                <a16:creationId xmlns:a16="http://schemas.microsoft.com/office/drawing/2014/main" id="{ECC881AA-24BA-41E2-A29B-EDCB0D26B51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Binomial Heap (CO2)</a:t>
            </a:r>
          </a:p>
        </p:txBody>
      </p:sp>
      <p:pic>
        <p:nvPicPr>
          <p:cNvPr id="104" name="Picture 2" descr="E:\NIET\Project\xLogo11.png.pagespeed.ic.pydHLuCQEZ.png">
            <a:extLst>
              <a:ext uri="{FF2B5EF4-FFF2-40B4-BE49-F238E27FC236}">
                <a16:creationId xmlns:a16="http://schemas.microsoft.com/office/drawing/2014/main" id="{F8CA188B-6CAB-4150-A26C-1822B84E9ADB}"/>
              </a:ext>
            </a:extLst>
          </p:cNvPr>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BD2A842B-D151-4920-BBD1-894588ED02D3}"/>
              </a:ext>
            </a:extLst>
          </p:cNvPr>
          <p:cNvSpPr>
            <a:spLocks noGrp="1"/>
          </p:cNvSpPr>
          <p:nvPr>
            <p:ph type="dt" sz="half" idx="10"/>
          </p:nvPr>
        </p:nvSpPr>
        <p:spPr/>
        <p:txBody>
          <a:bodyPr/>
          <a:lstStyle/>
          <a:p>
            <a:fld id="{87055FC5-A87D-441B-BC82-CC557FA2FAFC}" type="datetime1">
              <a:rPr lang="en-US" smtClean="0"/>
              <a:t>10-Nov-24</a:t>
            </a:fld>
            <a:endParaRPr lang="en-US"/>
          </a:p>
        </p:txBody>
      </p:sp>
      <p:sp>
        <p:nvSpPr>
          <p:cNvPr id="3" name="Footer Placeholder 2">
            <a:extLst>
              <a:ext uri="{FF2B5EF4-FFF2-40B4-BE49-F238E27FC236}">
                <a16:creationId xmlns:a16="http://schemas.microsoft.com/office/drawing/2014/main" id="{BAF5144F-6E17-4B6E-9B5C-B58F97824278}"/>
              </a:ext>
            </a:extLst>
          </p:cNvPr>
          <p:cNvSpPr>
            <a:spLocks noGrp="1"/>
          </p:cNvSpPr>
          <p:nvPr>
            <p:ph type="ftr" sz="quarter" idx="11"/>
          </p:nvPr>
        </p:nvSpPr>
        <p:spPr>
          <a:xfrm>
            <a:off x="3098190" y="6426200"/>
            <a:ext cx="4233863" cy="365125"/>
          </a:xfrm>
        </p:spPr>
        <p:txBody>
          <a:bodyPr/>
          <a:lstStyle/>
          <a:p>
            <a:r>
              <a:rPr lang="it-IT"/>
              <a:t>Manali Gupta               DAA                Unit II</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64703A-5D5B-467A-87B5-1C6A88247771}"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E1F36BF1-D7A9-46AA-9841-EEFD3A033E6D}"/>
              </a:ext>
            </a:extLst>
          </p:cNvPr>
          <p:cNvSpPr/>
          <p:nvPr/>
        </p:nvSpPr>
        <p:spPr>
          <a:xfrm>
            <a:off x="838200" y="1219200"/>
            <a:ext cx="7848600" cy="4087273"/>
          </a:xfrm>
          <a:prstGeom prst="rect">
            <a:avLst/>
          </a:prstGeom>
        </p:spPr>
        <p:txBody>
          <a:bodyPr wrap="square">
            <a:spAutoFit/>
          </a:bodyPr>
          <a:lstStyle/>
          <a:p>
            <a:pPr marL="609600" indent="-609600"/>
            <a:r>
              <a:rPr lang="tr-TR" altLang="en-US" sz="2200" dirty="0">
                <a:latin typeface="+mj-lt"/>
              </a:rPr>
              <a:t>A </a:t>
            </a:r>
            <a:r>
              <a:rPr lang="tr-TR" altLang="en-US" sz="2200" dirty="0">
                <a:solidFill>
                  <a:srgbClr val="FF3300"/>
                </a:solidFill>
                <a:latin typeface="+mj-lt"/>
              </a:rPr>
              <a:t>BINOMIAL HEAP </a:t>
            </a:r>
            <a:r>
              <a:rPr lang="tr-TR" altLang="en-US" sz="2200" i="1" dirty="0">
                <a:latin typeface="+mj-lt"/>
              </a:rPr>
              <a:t>H</a:t>
            </a:r>
            <a:r>
              <a:rPr lang="tr-TR" altLang="en-US" sz="2200" dirty="0">
                <a:latin typeface="+mj-lt"/>
              </a:rPr>
              <a:t> is a set of BINOMIAL</a:t>
            </a:r>
            <a:r>
              <a:rPr lang="en-IN" altLang="en-US" sz="2200" dirty="0">
                <a:latin typeface="+mj-lt"/>
              </a:rPr>
              <a:t> </a:t>
            </a:r>
            <a:r>
              <a:rPr lang="tr-TR" altLang="en-US" sz="2200" dirty="0">
                <a:latin typeface="+mj-lt"/>
              </a:rPr>
              <a:t>TREES that satisfies the</a:t>
            </a:r>
            <a:endParaRPr lang="en-IN" altLang="en-US" sz="2200" dirty="0">
              <a:latin typeface="+mj-lt"/>
            </a:endParaRPr>
          </a:p>
          <a:p>
            <a:pPr marL="609600" indent="-609600"/>
            <a:r>
              <a:rPr lang="en-IN" altLang="en-US" sz="2200" dirty="0">
                <a:latin typeface="+mj-lt"/>
              </a:rPr>
              <a:t> </a:t>
            </a:r>
            <a:r>
              <a:rPr lang="tr-TR" altLang="en-US" sz="2200" dirty="0">
                <a:latin typeface="+mj-lt"/>
              </a:rPr>
              <a:t>following “Binomial</a:t>
            </a:r>
            <a:r>
              <a:rPr lang="en-IN" altLang="en-US" sz="2200" dirty="0">
                <a:latin typeface="+mj-lt"/>
              </a:rPr>
              <a:t> </a:t>
            </a:r>
            <a:r>
              <a:rPr lang="tr-TR" altLang="en-US" sz="2200" dirty="0">
                <a:latin typeface="+mj-lt"/>
              </a:rPr>
              <a:t>Heap Properties”</a:t>
            </a:r>
            <a:endParaRPr lang="en-IN" altLang="en-US" sz="2200" dirty="0">
              <a:latin typeface="+mj-lt"/>
            </a:endParaRPr>
          </a:p>
          <a:p>
            <a:pPr marL="609600" indent="-609600"/>
            <a:endParaRPr lang="tr-TR" altLang="en-US" sz="2200" dirty="0">
              <a:latin typeface="+mj-lt"/>
            </a:endParaRPr>
          </a:p>
          <a:p>
            <a:pPr marL="609600" indent="-609600">
              <a:buFontTx/>
              <a:buAutoNum type="arabicPeriod"/>
            </a:pPr>
            <a:r>
              <a:rPr lang="tr-TR" altLang="en-US" sz="2200" dirty="0">
                <a:latin typeface="+mj-lt"/>
              </a:rPr>
              <a:t>Each binomial tree in </a:t>
            </a:r>
            <a:r>
              <a:rPr lang="tr-TR" altLang="en-US" sz="2200" i="1" dirty="0">
                <a:latin typeface="+mj-lt"/>
              </a:rPr>
              <a:t>H</a:t>
            </a:r>
            <a:r>
              <a:rPr lang="tr-TR" altLang="en-US" sz="2200" dirty="0">
                <a:latin typeface="+mj-lt"/>
              </a:rPr>
              <a:t> is</a:t>
            </a:r>
            <a:r>
              <a:rPr lang="en-US" altLang="en-US" sz="2200" dirty="0">
                <a:latin typeface="+mj-lt"/>
              </a:rPr>
              <a:t> </a:t>
            </a:r>
            <a:r>
              <a:rPr lang="tr-TR" altLang="en-US" sz="2200" dirty="0">
                <a:solidFill>
                  <a:srgbClr val="FF3300"/>
                </a:solidFill>
                <a:latin typeface="+mj-lt"/>
              </a:rPr>
              <a:t>HEAP-</a:t>
            </a:r>
            <a:r>
              <a:rPr lang="en-US" altLang="en-US" sz="2200" dirty="0">
                <a:solidFill>
                  <a:srgbClr val="FF3300"/>
                </a:solidFill>
                <a:latin typeface="+mj-lt"/>
              </a:rPr>
              <a:t>O</a:t>
            </a:r>
            <a:r>
              <a:rPr lang="tr-TR" altLang="en-US" sz="2200" dirty="0">
                <a:solidFill>
                  <a:srgbClr val="FF3300"/>
                </a:solidFill>
                <a:latin typeface="+mj-lt"/>
              </a:rPr>
              <a:t>RDERED</a:t>
            </a:r>
          </a:p>
          <a:p>
            <a:pPr marL="990600" lvl="1" indent="-533400">
              <a:lnSpc>
                <a:spcPct val="110000"/>
              </a:lnSpc>
              <a:buFontTx/>
              <a:buChar char="•"/>
            </a:pPr>
            <a:r>
              <a:rPr lang="tr-TR" altLang="en-US" sz="2200" dirty="0">
                <a:latin typeface="+mj-lt"/>
              </a:rPr>
              <a:t>the key of a node is </a:t>
            </a:r>
            <a:r>
              <a:rPr lang="tr-TR" altLang="en-US" sz="2200" dirty="0">
                <a:latin typeface="+mj-lt"/>
                <a:cs typeface="Arial" panose="020B0604020202020204" pitchFamily="34" charset="0"/>
              </a:rPr>
              <a:t>≥ the key of the parent</a:t>
            </a:r>
          </a:p>
          <a:p>
            <a:pPr marL="990600" lvl="1" indent="-533400">
              <a:buFontTx/>
              <a:buChar char="•"/>
            </a:pPr>
            <a:r>
              <a:rPr lang="tr-TR" altLang="en-US" sz="2200" dirty="0">
                <a:latin typeface="+mj-lt"/>
                <a:cs typeface="Arial" panose="020B0604020202020204" pitchFamily="34" charset="0"/>
              </a:rPr>
              <a:t>Root of each binomial tree in </a:t>
            </a:r>
            <a:r>
              <a:rPr lang="tr-TR" altLang="en-US" sz="2200" i="1" dirty="0">
                <a:latin typeface="+mj-lt"/>
                <a:cs typeface="Arial" panose="020B0604020202020204" pitchFamily="34" charset="0"/>
              </a:rPr>
              <a:t>H</a:t>
            </a:r>
            <a:r>
              <a:rPr lang="tr-TR" altLang="en-US" sz="2200" dirty="0">
                <a:latin typeface="+mj-lt"/>
                <a:cs typeface="Arial" panose="020B0604020202020204" pitchFamily="34" charset="0"/>
              </a:rPr>
              <a:t> contains the smallest key in that tree. </a:t>
            </a:r>
            <a:endParaRPr lang="en-IN" altLang="en-US" sz="2200" dirty="0">
              <a:latin typeface="+mj-lt"/>
              <a:cs typeface="Arial" panose="020B0604020202020204" pitchFamily="34" charset="0"/>
            </a:endParaRPr>
          </a:p>
          <a:p>
            <a:pPr marL="990600" lvl="1" indent="-533400">
              <a:buFontTx/>
              <a:buChar char="•"/>
            </a:pPr>
            <a:endParaRPr lang="en-IN" altLang="en-US" sz="2200" dirty="0">
              <a:latin typeface="+mj-lt"/>
              <a:cs typeface="Arial" panose="020B0604020202020204" pitchFamily="34" charset="0"/>
            </a:endParaRPr>
          </a:p>
          <a:p>
            <a:pPr>
              <a:lnSpc>
                <a:spcPct val="90000"/>
              </a:lnSpc>
            </a:pPr>
            <a:r>
              <a:rPr lang="tr-TR" altLang="en-US" sz="2200" dirty="0">
                <a:latin typeface="+mj-lt"/>
              </a:rPr>
              <a:t>2. There is at most one binomial tree in </a:t>
            </a:r>
            <a:r>
              <a:rPr lang="tr-TR" altLang="en-US" sz="2200" i="1" dirty="0">
                <a:latin typeface="+mj-lt"/>
              </a:rPr>
              <a:t>H</a:t>
            </a:r>
            <a:r>
              <a:rPr lang="tr-TR" altLang="en-US" sz="2200" dirty="0">
                <a:latin typeface="+mj-lt"/>
              </a:rPr>
              <a:t> whose root has a degree</a:t>
            </a:r>
            <a:endParaRPr lang="en-IN" altLang="en-US" sz="2200" dirty="0">
              <a:latin typeface="+mj-lt"/>
            </a:endParaRPr>
          </a:p>
          <a:p>
            <a:pPr>
              <a:lnSpc>
                <a:spcPct val="90000"/>
              </a:lnSpc>
            </a:pPr>
            <a:r>
              <a:rPr lang="en-IN" altLang="en-US" sz="2200" dirty="0">
                <a:latin typeface="+mj-lt"/>
              </a:rPr>
              <a:t>     k </a:t>
            </a:r>
            <a:r>
              <a:rPr lang="tr-TR" altLang="en-US" sz="2200" i="1" dirty="0">
                <a:latin typeface="+mj-lt"/>
              </a:rPr>
              <a:t>n</a:t>
            </a:r>
            <a:r>
              <a:rPr lang="tr-TR" altLang="en-US" sz="2200" dirty="0">
                <a:latin typeface="+mj-lt"/>
              </a:rPr>
              <a:t>-node binomial heap </a:t>
            </a:r>
            <a:r>
              <a:rPr lang="tr-TR" altLang="en-US" sz="2200" i="1" dirty="0">
                <a:latin typeface="+mj-lt"/>
              </a:rPr>
              <a:t>H</a:t>
            </a:r>
            <a:r>
              <a:rPr lang="tr-TR" altLang="en-US" sz="2200" dirty="0">
                <a:latin typeface="+mj-lt"/>
              </a:rPr>
              <a:t> consists of at most </a:t>
            </a:r>
            <a:r>
              <a:rPr lang="en-US" altLang="en-US" sz="2200" dirty="0">
                <a:latin typeface="+mj-lt"/>
              </a:rPr>
              <a:t>     </a:t>
            </a:r>
            <a:r>
              <a:rPr lang="tr-TR" altLang="en-US" sz="2200" dirty="0">
                <a:latin typeface="+mj-lt"/>
              </a:rPr>
              <a:t>lg</a:t>
            </a:r>
            <a:r>
              <a:rPr lang="tr-TR" altLang="en-US" sz="2200" i="1" dirty="0">
                <a:latin typeface="+mj-lt"/>
              </a:rPr>
              <a:t>n</a:t>
            </a:r>
            <a:r>
              <a:rPr lang="tr-TR" altLang="en-US" sz="2200" dirty="0">
                <a:latin typeface="+mj-lt"/>
              </a:rPr>
              <a:t>+ 1 binomial</a:t>
            </a:r>
            <a:endParaRPr lang="en-IN" altLang="en-US" sz="2200" dirty="0">
              <a:latin typeface="+mj-lt"/>
            </a:endParaRPr>
          </a:p>
          <a:p>
            <a:pPr>
              <a:lnSpc>
                <a:spcPct val="90000"/>
              </a:lnSpc>
            </a:pPr>
            <a:r>
              <a:rPr lang="en-IN" altLang="en-US" sz="2200" dirty="0">
                <a:latin typeface="+mj-lt"/>
              </a:rPr>
              <a:t>    </a:t>
            </a:r>
            <a:r>
              <a:rPr lang="tr-TR" altLang="en-US" sz="2200" dirty="0">
                <a:latin typeface="+mj-lt"/>
              </a:rPr>
              <a:t> trees.</a:t>
            </a:r>
          </a:p>
          <a:p>
            <a:pPr lvl="1"/>
            <a:r>
              <a:rPr lang="tr-TR" altLang="en-US" sz="2200" dirty="0">
                <a:latin typeface="+mj-lt"/>
              </a:rPr>
              <a:t>	</a:t>
            </a:r>
            <a:endParaRPr lang="en-US" altLang="en-US" sz="2200" dirty="0">
              <a:latin typeface="+mj-lt"/>
            </a:endParaRPr>
          </a:p>
        </p:txBody>
      </p:sp>
    </p:spTree>
    <p:extLst>
      <p:ext uri="{BB962C8B-B14F-4D97-AF65-F5344CB8AC3E}">
        <p14:creationId xmlns:p14="http://schemas.microsoft.com/office/powerpoint/2010/main" val="1836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A2CE67-2371-4886-9613-7D3773089AD1}" type="datetime1">
              <a:rPr lang="en-US" smtClean="0"/>
              <a:t>10-Nov-24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Manali Gupta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Binomial Heap(CO2)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753794" y="1967442"/>
            <a:ext cx="8001000" cy="2917594"/>
          </a:xfrm>
          <a:prstGeom prst="rect">
            <a:avLst/>
          </a:prstGeom>
        </p:spPr>
        <p:txBody>
          <a:bodyPr wrap="square">
            <a:spAutoFit/>
          </a:bodyPr>
          <a:lstStyle/>
          <a:p>
            <a:r>
              <a:rPr lang="en-US" sz="2200" dirty="0"/>
              <a:t>node x contains following fields</a:t>
            </a:r>
          </a:p>
          <a:p>
            <a:pPr>
              <a:lnSpc>
                <a:spcPct val="150000"/>
              </a:lnSpc>
            </a:pPr>
            <a:r>
              <a:rPr lang="en-US" sz="2200" dirty="0"/>
              <a:t>-p[x] :point to its parent, </a:t>
            </a:r>
          </a:p>
          <a:p>
            <a:pPr>
              <a:lnSpc>
                <a:spcPct val="150000"/>
              </a:lnSpc>
            </a:pPr>
            <a:r>
              <a:rPr lang="en-US" sz="2200" dirty="0"/>
              <a:t>-child[x] : point to its leftmost child</a:t>
            </a:r>
          </a:p>
          <a:p>
            <a:pPr>
              <a:lnSpc>
                <a:spcPct val="150000"/>
              </a:lnSpc>
            </a:pPr>
            <a:r>
              <a:rPr lang="en-US" sz="2200" dirty="0"/>
              <a:t>-sibling[x] :point to the sibling of x immediately to its right</a:t>
            </a:r>
          </a:p>
          <a:p>
            <a:pPr>
              <a:lnSpc>
                <a:spcPct val="150000"/>
              </a:lnSpc>
              <a:buFontTx/>
              <a:buChar char="-"/>
            </a:pPr>
            <a:r>
              <a:rPr lang="en-US" sz="2200" dirty="0"/>
              <a:t>degree[x]: which is the number of children of x.</a:t>
            </a:r>
          </a:p>
          <a:p>
            <a:pPr>
              <a:lnSpc>
                <a:spcPct val="150000"/>
              </a:lnSpc>
              <a:buFontTx/>
              <a:buChar char="-"/>
            </a:pPr>
            <a:r>
              <a:rPr lang="en-US" sz="2200" dirty="0"/>
              <a:t>Key[x]: key value of x</a:t>
            </a:r>
          </a:p>
        </p:txBody>
      </p:sp>
      <p:sp>
        <p:nvSpPr>
          <p:cNvPr id="10" name="Rectangle 9"/>
          <p:cNvSpPr/>
          <p:nvPr/>
        </p:nvSpPr>
        <p:spPr>
          <a:xfrm>
            <a:off x="990600" y="1000780"/>
            <a:ext cx="4865563" cy="461665"/>
          </a:xfrm>
          <a:prstGeom prst="rect">
            <a:avLst/>
          </a:prstGeom>
        </p:spPr>
        <p:txBody>
          <a:bodyPr wrap="none">
            <a:spAutoFit/>
          </a:bodyPr>
          <a:lstStyle/>
          <a:p>
            <a:r>
              <a:rPr lang="en-US" sz="2400" b="1" dirty="0"/>
              <a:t>Fields of a node(x) in Binomial heaps</a:t>
            </a:r>
          </a:p>
        </p:txBody>
      </p:sp>
    </p:spTree>
    <p:extLst>
      <p:ext uri="{BB962C8B-B14F-4D97-AF65-F5344CB8AC3E}">
        <p14:creationId xmlns:p14="http://schemas.microsoft.com/office/powerpoint/2010/main" val="10176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160">
            <a:extLst>
              <a:ext uri="{FF2B5EF4-FFF2-40B4-BE49-F238E27FC236}">
                <a16:creationId xmlns:a16="http://schemas.microsoft.com/office/drawing/2014/main" id="{8D082F12-FC39-4C41-80A0-301E71F013ED}"/>
              </a:ext>
            </a:extLst>
          </p:cNvPr>
          <p:cNvSpPr txBox="1">
            <a:spLocks noChangeArrowheads="1"/>
          </p:cNvSpPr>
          <p:nvPr/>
        </p:nvSpPr>
        <p:spPr bwMode="auto">
          <a:xfrm>
            <a:off x="0" y="1196975"/>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HEAD [</a:t>
            </a:r>
            <a:r>
              <a:rPr lang="tr-TR" altLang="en-US" sz="1400" i="1">
                <a:latin typeface="Times New Roman" panose="02020603050405020304" pitchFamily="18" charset="0"/>
              </a:rPr>
              <a:t>H</a:t>
            </a:r>
            <a:r>
              <a:rPr lang="tr-TR" altLang="en-US" sz="1400">
                <a:latin typeface="Times New Roman" panose="02020603050405020304" pitchFamily="18" charset="0"/>
              </a:rPr>
              <a:t>]</a:t>
            </a:r>
            <a:endParaRPr lang="en-US" altLang="en-US" sz="1400">
              <a:latin typeface="Times New Roman" panose="02020603050405020304" pitchFamily="18" charset="0"/>
            </a:endParaRPr>
          </a:p>
        </p:txBody>
      </p:sp>
      <p:grpSp>
        <p:nvGrpSpPr>
          <p:cNvPr id="26629" name="Group 164">
            <a:extLst>
              <a:ext uri="{FF2B5EF4-FFF2-40B4-BE49-F238E27FC236}">
                <a16:creationId xmlns:a16="http://schemas.microsoft.com/office/drawing/2014/main" id="{DBCAF28A-9813-4639-AAC7-7F910FA8C6CD}"/>
              </a:ext>
            </a:extLst>
          </p:cNvPr>
          <p:cNvGrpSpPr>
            <a:grpSpLocks/>
          </p:cNvGrpSpPr>
          <p:nvPr/>
        </p:nvGrpSpPr>
        <p:grpSpPr bwMode="auto">
          <a:xfrm>
            <a:off x="228600" y="1365391"/>
            <a:ext cx="8294687" cy="4459288"/>
            <a:chOff x="249" y="935"/>
            <a:chExt cx="5353" cy="3175"/>
          </a:xfrm>
        </p:grpSpPr>
        <p:sp>
          <p:nvSpPr>
            <p:cNvPr id="26631" name="Line 138">
              <a:extLst>
                <a:ext uri="{FF2B5EF4-FFF2-40B4-BE49-F238E27FC236}">
                  <a16:creationId xmlns:a16="http://schemas.microsoft.com/office/drawing/2014/main" id="{3CE1013E-8145-4949-B012-1879BD8E8A62}"/>
                </a:ext>
              </a:extLst>
            </p:cNvPr>
            <p:cNvSpPr>
              <a:spLocks noChangeShapeType="1"/>
            </p:cNvSpPr>
            <p:nvPr/>
          </p:nvSpPr>
          <p:spPr bwMode="auto">
            <a:xfrm flipH="1">
              <a:off x="1882" y="2251"/>
              <a:ext cx="227"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6632" name="Group 9">
              <a:extLst>
                <a:ext uri="{FF2B5EF4-FFF2-40B4-BE49-F238E27FC236}">
                  <a16:creationId xmlns:a16="http://schemas.microsoft.com/office/drawing/2014/main" id="{960B6682-8F45-4835-B082-A50F085F30F3}"/>
                </a:ext>
              </a:extLst>
            </p:cNvPr>
            <p:cNvGrpSpPr>
              <a:grpSpLocks/>
            </p:cNvGrpSpPr>
            <p:nvPr/>
          </p:nvGrpSpPr>
          <p:grpSpPr bwMode="auto">
            <a:xfrm>
              <a:off x="522" y="981"/>
              <a:ext cx="454" cy="635"/>
              <a:chOff x="431" y="1071"/>
              <a:chExt cx="453" cy="726"/>
            </a:xfrm>
          </p:grpSpPr>
          <p:sp>
            <p:nvSpPr>
              <p:cNvPr id="26776" name="Rectangle 4">
                <a:extLst>
                  <a:ext uri="{FF2B5EF4-FFF2-40B4-BE49-F238E27FC236}">
                    <a16:creationId xmlns:a16="http://schemas.microsoft.com/office/drawing/2014/main" id="{42D6056B-D5A1-42A2-A3C9-B0231119A646}"/>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77" name="Line 5">
                <a:extLst>
                  <a:ext uri="{FF2B5EF4-FFF2-40B4-BE49-F238E27FC236}">
                    <a16:creationId xmlns:a16="http://schemas.microsoft.com/office/drawing/2014/main" id="{5AFD5DFF-D7EC-46DA-AD9D-B573DE244722}"/>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8" name="Line 6">
                <a:extLst>
                  <a:ext uri="{FF2B5EF4-FFF2-40B4-BE49-F238E27FC236}">
                    <a16:creationId xmlns:a16="http://schemas.microsoft.com/office/drawing/2014/main" id="{25FCB23F-2A62-4109-A4E3-01D0977C0A9E}"/>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9" name="Line 7">
                <a:extLst>
                  <a:ext uri="{FF2B5EF4-FFF2-40B4-BE49-F238E27FC236}">
                    <a16:creationId xmlns:a16="http://schemas.microsoft.com/office/drawing/2014/main" id="{97D93ACD-5061-470F-9206-59511FA0549C}"/>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80" name="Line 8">
                <a:extLst>
                  <a:ext uri="{FF2B5EF4-FFF2-40B4-BE49-F238E27FC236}">
                    <a16:creationId xmlns:a16="http://schemas.microsoft.com/office/drawing/2014/main" id="{81E33B5C-C615-4E47-9256-CCD4CBA19AA9}"/>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3" name="Group 17">
              <a:extLst>
                <a:ext uri="{FF2B5EF4-FFF2-40B4-BE49-F238E27FC236}">
                  <a16:creationId xmlns:a16="http://schemas.microsoft.com/office/drawing/2014/main" id="{4B7DE020-4AC8-47B6-A3F6-8723383384F4}"/>
                </a:ext>
              </a:extLst>
            </p:cNvPr>
            <p:cNvGrpSpPr>
              <a:grpSpLocks/>
            </p:cNvGrpSpPr>
            <p:nvPr/>
          </p:nvGrpSpPr>
          <p:grpSpPr bwMode="auto">
            <a:xfrm>
              <a:off x="1202" y="2614"/>
              <a:ext cx="454" cy="635"/>
              <a:chOff x="431" y="1071"/>
              <a:chExt cx="453" cy="726"/>
            </a:xfrm>
          </p:grpSpPr>
          <p:sp>
            <p:nvSpPr>
              <p:cNvPr id="26771" name="Rectangle 18">
                <a:extLst>
                  <a:ext uri="{FF2B5EF4-FFF2-40B4-BE49-F238E27FC236}">
                    <a16:creationId xmlns:a16="http://schemas.microsoft.com/office/drawing/2014/main" id="{B4E52791-C5C5-4D34-95D7-0ECE0E3A8C4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72" name="Line 19">
                <a:extLst>
                  <a:ext uri="{FF2B5EF4-FFF2-40B4-BE49-F238E27FC236}">
                    <a16:creationId xmlns:a16="http://schemas.microsoft.com/office/drawing/2014/main" id="{E6F8E5FC-E7DB-4248-963F-2B6806BDDE9D}"/>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3" name="Line 20">
                <a:extLst>
                  <a:ext uri="{FF2B5EF4-FFF2-40B4-BE49-F238E27FC236}">
                    <a16:creationId xmlns:a16="http://schemas.microsoft.com/office/drawing/2014/main" id="{7466D0BE-EE1C-4206-A9C5-0E86AC584209}"/>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4" name="Line 21">
                <a:extLst>
                  <a:ext uri="{FF2B5EF4-FFF2-40B4-BE49-F238E27FC236}">
                    <a16:creationId xmlns:a16="http://schemas.microsoft.com/office/drawing/2014/main" id="{09ACAE8A-384C-49C5-B137-A221B5530E0B}"/>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5" name="Line 22">
                <a:extLst>
                  <a:ext uri="{FF2B5EF4-FFF2-40B4-BE49-F238E27FC236}">
                    <a16:creationId xmlns:a16="http://schemas.microsoft.com/office/drawing/2014/main" id="{89F4820D-D701-4FA5-AEBF-31A3BAC3A1DA}"/>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4" name="Group 23">
              <a:extLst>
                <a:ext uri="{FF2B5EF4-FFF2-40B4-BE49-F238E27FC236}">
                  <a16:creationId xmlns:a16="http://schemas.microsoft.com/office/drawing/2014/main" id="{81DE76B6-42DC-42C9-BF03-81E2DA0A1C50}"/>
                </a:ext>
              </a:extLst>
            </p:cNvPr>
            <p:cNvGrpSpPr>
              <a:grpSpLocks/>
            </p:cNvGrpSpPr>
            <p:nvPr/>
          </p:nvGrpSpPr>
          <p:grpSpPr bwMode="auto">
            <a:xfrm>
              <a:off x="1202" y="1797"/>
              <a:ext cx="454" cy="635"/>
              <a:chOff x="431" y="1071"/>
              <a:chExt cx="453" cy="726"/>
            </a:xfrm>
          </p:grpSpPr>
          <p:sp>
            <p:nvSpPr>
              <p:cNvPr id="26766" name="Rectangle 24">
                <a:extLst>
                  <a:ext uri="{FF2B5EF4-FFF2-40B4-BE49-F238E27FC236}">
                    <a16:creationId xmlns:a16="http://schemas.microsoft.com/office/drawing/2014/main" id="{F8A4D322-2957-4862-8D1E-AFB232BF40E3}"/>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67" name="Line 25">
                <a:extLst>
                  <a:ext uri="{FF2B5EF4-FFF2-40B4-BE49-F238E27FC236}">
                    <a16:creationId xmlns:a16="http://schemas.microsoft.com/office/drawing/2014/main" id="{9B9A5040-7093-4ECC-BB63-ADBCFD599034}"/>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8" name="Line 26">
                <a:extLst>
                  <a:ext uri="{FF2B5EF4-FFF2-40B4-BE49-F238E27FC236}">
                    <a16:creationId xmlns:a16="http://schemas.microsoft.com/office/drawing/2014/main" id="{B7E60754-7B8A-4AD5-AC0D-F8D52AD55FA2}"/>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9" name="Line 27">
                <a:extLst>
                  <a:ext uri="{FF2B5EF4-FFF2-40B4-BE49-F238E27FC236}">
                    <a16:creationId xmlns:a16="http://schemas.microsoft.com/office/drawing/2014/main" id="{291DB8D4-EA0C-44A5-857C-2B5488F581C2}"/>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0" name="Line 28">
                <a:extLst>
                  <a:ext uri="{FF2B5EF4-FFF2-40B4-BE49-F238E27FC236}">
                    <a16:creationId xmlns:a16="http://schemas.microsoft.com/office/drawing/2014/main" id="{FE389FAD-F48C-45F4-98C3-881317E80C1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5" name="Group 29">
              <a:extLst>
                <a:ext uri="{FF2B5EF4-FFF2-40B4-BE49-F238E27FC236}">
                  <a16:creationId xmlns:a16="http://schemas.microsoft.com/office/drawing/2014/main" id="{6AFD105E-19B9-426D-97D0-A92978D8409A}"/>
                </a:ext>
              </a:extLst>
            </p:cNvPr>
            <p:cNvGrpSpPr>
              <a:grpSpLocks/>
            </p:cNvGrpSpPr>
            <p:nvPr/>
          </p:nvGrpSpPr>
          <p:grpSpPr bwMode="auto">
            <a:xfrm>
              <a:off x="1882" y="1797"/>
              <a:ext cx="454" cy="635"/>
              <a:chOff x="431" y="1071"/>
              <a:chExt cx="453" cy="726"/>
            </a:xfrm>
          </p:grpSpPr>
          <p:sp>
            <p:nvSpPr>
              <p:cNvPr id="26761" name="Rectangle 30">
                <a:extLst>
                  <a:ext uri="{FF2B5EF4-FFF2-40B4-BE49-F238E27FC236}">
                    <a16:creationId xmlns:a16="http://schemas.microsoft.com/office/drawing/2014/main" id="{8EC8F084-235A-442D-B36A-07407580F50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62" name="Line 31">
                <a:extLst>
                  <a:ext uri="{FF2B5EF4-FFF2-40B4-BE49-F238E27FC236}">
                    <a16:creationId xmlns:a16="http://schemas.microsoft.com/office/drawing/2014/main" id="{4FD6C4F5-8BAF-4149-ABAC-390AABBF8DDE}"/>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3" name="Line 32">
                <a:extLst>
                  <a:ext uri="{FF2B5EF4-FFF2-40B4-BE49-F238E27FC236}">
                    <a16:creationId xmlns:a16="http://schemas.microsoft.com/office/drawing/2014/main" id="{37873F72-CA1C-4C7C-86BA-C9E80DF1BD5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4" name="Line 33">
                <a:extLst>
                  <a:ext uri="{FF2B5EF4-FFF2-40B4-BE49-F238E27FC236}">
                    <a16:creationId xmlns:a16="http://schemas.microsoft.com/office/drawing/2014/main" id="{A3583A87-7AA0-4E7A-BD13-C090DCD96A7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5" name="Line 34">
                <a:extLst>
                  <a:ext uri="{FF2B5EF4-FFF2-40B4-BE49-F238E27FC236}">
                    <a16:creationId xmlns:a16="http://schemas.microsoft.com/office/drawing/2014/main" id="{DAD301BA-5869-41BE-AA16-6F8BE17BE5B5}"/>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6" name="Group 35">
              <a:extLst>
                <a:ext uri="{FF2B5EF4-FFF2-40B4-BE49-F238E27FC236}">
                  <a16:creationId xmlns:a16="http://schemas.microsoft.com/office/drawing/2014/main" id="{BA22616D-3345-4024-B892-BD2F828FFB4A}"/>
                </a:ext>
              </a:extLst>
            </p:cNvPr>
            <p:cNvGrpSpPr>
              <a:grpSpLocks/>
            </p:cNvGrpSpPr>
            <p:nvPr/>
          </p:nvGrpSpPr>
          <p:grpSpPr bwMode="auto">
            <a:xfrm>
              <a:off x="1882" y="981"/>
              <a:ext cx="454" cy="635"/>
              <a:chOff x="431" y="1071"/>
              <a:chExt cx="453" cy="726"/>
            </a:xfrm>
          </p:grpSpPr>
          <p:sp>
            <p:nvSpPr>
              <p:cNvPr id="26756" name="Rectangle 36">
                <a:extLst>
                  <a:ext uri="{FF2B5EF4-FFF2-40B4-BE49-F238E27FC236}">
                    <a16:creationId xmlns:a16="http://schemas.microsoft.com/office/drawing/2014/main" id="{085BFA73-E719-4032-9176-F5E2B7C0575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57" name="Line 37">
                <a:extLst>
                  <a:ext uri="{FF2B5EF4-FFF2-40B4-BE49-F238E27FC236}">
                    <a16:creationId xmlns:a16="http://schemas.microsoft.com/office/drawing/2014/main" id="{876EC766-027B-44FB-BAE5-66222EA2CFCE}"/>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8" name="Line 38">
                <a:extLst>
                  <a:ext uri="{FF2B5EF4-FFF2-40B4-BE49-F238E27FC236}">
                    <a16:creationId xmlns:a16="http://schemas.microsoft.com/office/drawing/2014/main" id="{3CAC7EB0-2F45-4AA4-A600-278F236CF61E}"/>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9" name="Line 39">
                <a:extLst>
                  <a:ext uri="{FF2B5EF4-FFF2-40B4-BE49-F238E27FC236}">
                    <a16:creationId xmlns:a16="http://schemas.microsoft.com/office/drawing/2014/main" id="{2DFC7AC6-6B65-4F71-A9A2-E264DAFA696C}"/>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0" name="Line 40">
                <a:extLst>
                  <a:ext uri="{FF2B5EF4-FFF2-40B4-BE49-F238E27FC236}">
                    <a16:creationId xmlns:a16="http://schemas.microsoft.com/office/drawing/2014/main" id="{6BC55BFE-F052-4A87-9AE2-A3871247DB7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7" name="Group 41">
              <a:extLst>
                <a:ext uri="{FF2B5EF4-FFF2-40B4-BE49-F238E27FC236}">
                  <a16:creationId xmlns:a16="http://schemas.microsoft.com/office/drawing/2014/main" id="{3B9B59D3-3412-4415-AF94-00F18B4D203F}"/>
                </a:ext>
              </a:extLst>
            </p:cNvPr>
            <p:cNvGrpSpPr>
              <a:grpSpLocks/>
            </p:cNvGrpSpPr>
            <p:nvPr/>
          </p:nvGrpSpPr>
          <p:grpSpPr bwMode="auto">
            <a:xfrm>
              <a:off x="2562" y="3475"/>
              <a:ext cx="454" cy="635"/>
              <a:chOff x="431" y="1071"/>
              <a:chExt cx="453" cy="726"/>
            </a:xfrm>
          </p:grpSpPr>
          <p:sp>
            <p:nvSpPr>
              <p:cNvPr id="26751" name="Rectangle 42">
                <a:extLst>
                  <a:ext uri="{FF2B5EF4-FFF2-40B4-BE49-F238E27FC236}">
                    <a16:creationId xmlns:a16="http://schemas.microsoft.com/office/drawing/2014/main" id="{F526962D-E195-45B8-9E3B-60C1A0ACD04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52" name="Line 43">
                <a:extLst>
                  <a:ext uri="{FF2B5EF4-FFF2-40B4-BE49-F238E27FC236}">
                    <a16:creationId xmlns:a16="http://schemas.microsoft.com/office/drawing/2014/main" id="{1A139836-DBC0-4DBD-878B-BBFF4619B9F6}"/>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3" name="Line 44">
                <a:extLst>
                  <a:ext uri="{FF2B5EF4-FFF2-40B4-BE49-F238E27FC236}">
                    <a16:creationId xmlns:a16="http://schemas.microsoft.com/office/drawing/2014/main" id="{6DCF1D33-B2C4-4070-A4A0-9DD864C909EA}"/>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4" name="Line 45">
                <a:extLst>
                  <a:ext uri="{FF2B5EF4-FFF2-40B4-BE49-F238E27FC236}">
                    <a16:creationId xmlns:a16="http://schemas.microsoft.com/office/drawing/2014/main" id="{B5D39012-5959-429A-9313-8DC020CC61EA}"/>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5" name="Line 46">
                <a:extLst>
                  <a:ext uri="{FF2B5EF4-FFF2-40B4-BE49-F238E27FC236}">
                    <a16:creationId xmlns:a16="http://schemas.microsoft.com/office/drawing/2014/main" id="{8ECC409E-83D5-42C0-9F70-BE88F1389158}"/>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8" name="Group 47">
              <a:extLst>
                <a:ext uri="{FF2B5EF4-FFF2-40B4-BE49-F238E27FC236}">
                  <a16:creationId xmlns:a16="http://schemas.microsoft.com/office/drawing/2014/main" id="{9FCFB763-9EBF-4E3F-A7CA-14F2D36F2D12}"/>
                </a:ext>
              </a:extLst>
            </p:cNvPr>
            <p:cNvGrpSpPr>
              <a:grpSpLocks/>
            </p:cNvGrpSpPr>
            <p:nvPr/>
          </p:nvGrpSpPr>
          <p:grpSpPr bwMode="auto">
            <a:xfrm>
              <a:off x="2562" y="2659"/>
              <a:ext cx="454" cy="635"/>
              <a:chOff x="431" y="1071"/>
              <a:chExt cx="453" cy="726"/>
            </a:xfrm>
          </p:grpSpPr>
          <p:sp>
            <p:nvSpPr>
              <p:cNvPr id="26746" name="Rectangle 48">
                <a:extLst>
                  <a:ext uri="{FF2B5EF4-FFF2-40B4-BE49-F238E27FC236}">
                    <a16:creationId xmlns:a16="http://schemas.microsoft.com/office/drawing/2014/main" id="{75A8D5D7-C282-4562-A019-C41F117B6969}"/>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47" name="Line 49">
                <a:extLst>
                  <a:ext uri="{FF2B5EF4-FFF2-40B4-BE49-F238E27FC236}">
                    <a16:creationId xmlns:a16="http://schemas.microsoft.com/office/drawing/2014/main" id="{7496F580-1D28-48BE-88A4-79AAA7B319D1}"/>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8" name="Line 50">
                <a:extLst>
                  <a:ext uri="{FF2B5EF4-FFF2-40B4-BE49-F238E27FC236}">
                    <a16:creationId xmlns:a16="http://schemas.microsoft.com/office/drawing/2014/main" id="{51E59A09-2FA5-4393-8E4D-FF7DB17BD950}"/>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9" name="Line 51">
                <a:extLst>
                  <a:ext uri="{FF2B5EF4-FFF2-40B4-BE49-F238E27FC236}">
                    <a16:creationId xmlns:a16="http://schemas.microsoft.com/office/drawing/2014/main" id="{CBF120D8-19DF-4C58-8083-7C97391C31B6}"/>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0" name="Line 52">
                <a:extLst>
                  <a:ext uri="{FF2B5EF4-FFF2-40B4-BE49-F238E27FC236}">
                    <a16:creationId xmlns:a16="http://schemas.microsoft.com/office/drawing/2014/main" id="{9A80A308-EC16-4F5F-85C5-A53FA0B35959}"/>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9" name="Group 53">
              <a:extLst>
                <a:ext uri="{FF2B5EF4-FFF2-40B4-BE49-F238E27FC236}">
                  <a16:creationId xmlns:a16="http://schemas.microsoft.com/office/drawing/2014/main" id="{7400095F-A633-4272-A92C-C5FEE7D74DB3}"/>
                </a:ext>
              </a:extLst>
            </p:cNvPr>
            <p:cNvGrpSpPr>
              <a:grpSpLocks/>
            </p:cNvGrpSpPr>
            <p:nvPr/>
          </p:nvGrpSpPr>
          <p:grpSpPr bwMode="auto">
            <a:xfrm>
              <a:off x="3424" y="2659"/>
              <a:ext cx="454" cy="635"/>
              <a:chOff x="431" y="1071"/>
              <a:chExt cx="453" cy="726"/>
            </a:xfrm>
          </p:grpSpPr>
          <p:sp>
            <p:nvSpPr>
              <p:cNvPr id="26741" name="Rectangle 54">
                <a:extLst>
                  <a:ext uri="{FF2B5EF4-FFF2-40B4-BE49-F238E27FC236}">
                    <a16:creationId xmlns:a16="http://schemas.microsoft.com/office/drawing/2014/main" id="{AC189B31-923D-4BC9-97ED-481CA511B4A1}"/>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42" name="Line 55">
                <a:extLst>
                  <a:ext uri="{FF2B5EF4-FFF2-40B4-BE49-F238E27FC236}">
                    <a16:creationId xmlns:a16="http://schemas.microsoft.com/office/drawing/2014/main" id="{57B9BAB1-CEF0-478C-9207-E5FB15BFBAF7}"/>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3" name="Line 56">
                <a:extLst>
                  <a:ext uri="{FF2B5EF4-FFF2-40B4-BE49-F238E27FC236}">
                    <a16:creationId xmlns:a16="http://schemas.microsoft.com/office/drawing/2014/main" id="{0393DA09-46F8-4494-9FFB-A0D9E9548844}"/>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4" name="Line 57">
                <a:extLst>
                  <a:ext uri="{FF2B5EF4-FFF2-40B4-BE49-F238E27FC236}">
                    <a16:creationId xmlns:a16="http://schemas.microsoft.com/office/drawing/2014/main" id="{8839F45F-49DD-4DDE-A64B-FF3A4A81F93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5" name="Line 58">
                <a:extLst>
                  <a:ext uri="{FF2B5EF4-FFF2-40B4-BE49-F238E27FC236}">
                    <a16:creationId xmlns:a16="http://schemas.microsoft.com/office/drawing/2014/main" id="{F06A2409-AD19-43B2-8057-920AD8F3FFD4}"/>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0" name="Group 59">
              <a:extLst>
                <a:ext uri="{FF2B5EF4-FFF2-40B4-BE49-F238E27FC236}">
                  <a16:creationId xmlns:a16="http://schemas.microsoft.com/office/drawing/2014/main" id="{ED95ADF9-981E-413D-85C2-2CD6049A706B}"/>
                </a:ext>
              </a:extLst>
            </p:cNvPr>
            <p:cNvGrpSpPr>
              <a:grpSpLocks/>
            </p:cNvGrpSpPr>
            <p:nvPr/>
          </p:nvGrpSpPr>
          <p:grpSpPr bwMode="auto">
            <a:xfrm>
              <a:off x="4285" y="2659"/>
              <a:ext cx="454" cy="635"/>
              <a:chOff x="431" y="1071"/>
              <a:chExt cx="453" cy="726"/>
            </a:xfrm>
          </p:grpSpPr>
          <p:sp>
            <p:nvSpPr>
              <p:cNvPr id="26736" name="Rectangle 60">
                <a:extLst>
                  <a:ext uri="{FF2B5EF4-FFF2-40B4-BE49-F238E27FC236}">
                    <a16:creationId xmlns:a16="http://schemas.microsoft.com/office/drawing/2014/main" id="{4BD68DB7-91D3-446E-946C-CBC6A0100A7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37" name="Line 61">
                <a:extLst>
                  <a:ext uri="{FF2B5EF4-FFF2-40B4-BE49-F238E27FC236}">
                    <a16:creationId xmlns:a16="http://schemas.microsoft.com/office/drawing/2014/main" id="{7B83B225-9829-4EA4-92DD-D4A78B59C226}"/>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8" name="Line 62">
                <a:extLst>
                  <a:ext uri="{FF2B5EF4-FFF2-40B4-BE49-F238E27FC236}">
                    <a16:creationId xmlns:a16="http://schemas.microsoft.com/office/drawing/2014/main" id="{53FADE9B-421C-4580-AB64-6FA64D650751}"/>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9" name="Line 63">
                <a:extLst>
                  <a:ext uri="{FF2B5EF4-FFF2-40B4-BE49-F238E27FC236}">
                    <a16:creationId xmlns:a16="http://schemas.microsoft.com/office/drawing/2014/main" id="{2BEFBE76-0768-4E68-BD07-E58A6B47517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0" name="Line 64">
                <a:extLst>
                  <a:ext uri="{FF2B5EF4-FFF2-40B4-BE49-F238E27FC236}">
                    <a16:creationId xmlns:a16="http://schemas.microsoft.com/office/drawing/2014/main" id="{7F3BB32D-64FD-422E-851D-89CF929724A2}"/>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1" name="Group 65">
              <a:extLst>
                <a:ext uri="{FF2B5EF4-FFF2-40B4-BE49-F238E27FC236}">
                  <a16:creationId xmlns:a16="http://schemas.microsoft.com/office/drawing/2014/main" id="{7941887F-1A1C-4DDB-A302-24B270E60D62}"/>
                </a:ext>
              </a:extLst>
            </p:cNvPr>
            <p:cNvGrpSpPr>
              <a:grpSpLocks/>
            </p:cNvGrpSpPr>
            <p:nvPr/>
          </p:nvGrpSpPr>
          <p:grpSpPr bwMode="auto">
            <a:xfrm>
              <a:off x="3425" y="1797"/>
              <a:ext cx="454" cy="635"/>
              <a:chOff x="431" y="1071"/>
              <a:chExt cx="453" cy="726"/>
            </a:xfrm>
          </p:grpSpPr>
          <p:sp>
            <p:nvSpPr>
              <p:cNvPr id="26731" name="Rectangle 66">
                <a:extLst>
                  <a:ext uri="{FF2B5EF4-FFF2-40B4-BE49-F238E27FC236}">
                    <a16:creationId xmlns:a16="http://schemas.microsoft.com/office/drawing/2014/main" id="{432A355B-1701-4968-820C-627F1FFB2CC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32" name="Line 67">
                <a:extLst>
                  <a:ext uri="{FF2B5EF4-FFF2-40B4-BE49-F238E27FC236}">
                    <a16:creationId xmlns:a16="http://schemas.microsoft.com/office/drawing/2014/main" id="{FA278192-CFD5-471E-9C96-6A0D769D54D2}"/>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3" name="Line 68">
                <a:extLst>
                  <a:ext uri="{FF2B5EF4-FFF2-40B4-BE49-F238E27FC236}">
                    <a16:creationId xmlns:a16="http://schemas.microsoft.com/office/drawing/2014/main" id="{8D080F2F-F16F-42EF-9EB0-87617F3F986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4" name="Line 69">
                <a:extLst>
                  <a:ext uri="{FF2B5EF4-FFF2-40B4-BE49-F238E27FC236}">
                    <a16:creationId xmlns:a16="http://schemas.microsoft.com/office/drawing/2014/main" id="{AED0D5FF-A8D9-4AFA-BC48-77DDD87ECCBD}"/>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5" name="Line 70">
                <a:extLst>
                  <a:ext uri="{FF2B5EF4-FFF2-40B4-BE49-F238E27FC236}">
                    <a16:creationId xmlns:a16="http://schemas.microsoft.com/office/drawing/2014/main" id="{A6948621-CDE8-4120-998E-316A8204BEA2}"/>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2" name="Group 71">
              <a:extLst>
                <a:ext uri="{FF2B5EF4-FFF2-40B4-BE49-F238E27FC236}">
                  <a16:creationId xmlns:a16="http://schemas.microsoft.com/office/drawing/2014/main" id="{84569C48-028F-49AB-81A8-6CA9EE342A1B}"/>
                </a:ext>
              </a:extLst>
            </p:cNvPr>
            <p:cNvGrpSpPr>
              <a:grpSpLocks/>
            </p:cNvGrpSpPr>
            <p:nvPr/>
          </p:nvGrpSpPr>
          <p:grpSpPr bwMode="auto">
            <a:xfrm>
              <a:off x="4286" y="1797"/>
              <a:ext cx="454" cy="635"/>
              <a:chOff x="431" y="1071"/>
              <a:chExt cx="453" cy="726"/>
            </a:xfrm>
          </p:grpSpPr>
          <p:sp>
            <p:nvSpPr>
              <p:cNvPr id="26726" name="Rectangle 72">
                <a:extLst>
                  <a:ext uri="{FF2B5EF4-FFF2-40B4-BE49-F238E27FC236}">
                    <a16:creationId xmlns:a16="http://schemas.microsoft.com/office/drawing/2014/main" id="{721BBEC2-9DBE-4CF8-B70E-C59D1DBD188E}"/>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27" name="Line 73">
                <a:extLst>
                  <a:ext uri="{FF2B5EF4-FFF2-40B4-BE49-F238E27FC236}">
                    <a16:creationId xmlns:a16="http://schemas.microsoft.com/office/drawing/2014/main" id="{3201B850-B7E6-44C9-8329-67BEC5955C9F}"/>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8" name="Line 74">
                <a:extLst>
                  <a:ext uri="{FF2B5EF4-FFF2-40B4-BE49-F238E27FC236}">
                    <a16:creationId xmlns:a16="http://schemas.microsoft.com/office/drawing/2014/main" id="{C5783630-E31A-4563-A1AB-27657ECDB45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9" name="Line 75">
                <a:extLst>
                  <a:ext uri="{FF2B5EF4-FFF2-40B4-BE49-F238E27FC236}">
                    <a16:creationId xmlns:a16="http://schemas.microsoft.com/office/drawing/2014/main" id="{FEDB6DD0-D2C7-47F7-9570-1675737D5CC0}"/>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0" name="Line 76">
                <a:extLst>
                  <a:ext uri="{FF2B5EF4-FFF2-40B4-BE49-F238E27FC236}">
                    <a16:creationId xmlns:a16="http://schemas.microsoft.com/office/drawing/2014/main" id="{39D944AC-7AD9-4B05-8465-6F8AE795B51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3" name="Group 77">
              <a:extLst>
                <a:ext uri="{FF2B5EF4-FFF2-40B4-BE49-F238E27FC236}">
                  <a16:creationId xmlns:a16="http://schemas.microsoft.com/office/drawing/2014/main" id="{FF69D35E-E931-4F4D-ADD2-0C55DA8B4482}"/>
                </a:ext>
              </a:extLst>
            </p:cNvPr>
            <p:cNvGrpSpPr>
              <a:grpSpLocks/>
            </p:cNvGrpSpPr>
            <p:nvPr/>
          </p:nvGrpSpPr>
          <p:grpSpPr bwMode="auto">
            <a:xfrm>
              <a:off x="5148" y="1797"/>
              <a:ext cx="454" cy="635"/>
              <a:chOff x="431" y="1071"/>
              <a:chExt cx="453" cy="726"/>
            </a:xfrm>
          </p:grpSpPr>
          <p:sp>
            <p:nvSpPr>
              <p:cNvPr id="26721" name="Rectangle 78">
                <a:extLst>
                  <a:ext uri="{FF2B5EF4-FFF2-40B4-BE49-F238E27FC236}">
                    <a16:creationId xmlns:a16="http://schemas.microsoft.com/office/drawing/2014/main" id="{9B68321A-1764-4DF3-AC5F-8D714D4F705E}"/>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22" name="Line 79">
                <a:extLst>
                  <a:ext uri="{FF2B5EF4-FFF2-40B4-BE49-F238E27FC236}">
                    <a16:creationId xmlns:a16="http://schemas.microsoft.com/office/drawing/2014/main" id="{AFEC36F3-15E5-464C-9A5C-8CB178A0E5B8}"/>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3" name="Line 80">
                <a:extLst>
                  <a:ext uri="{FF2B5EF4-FFF2-40B4-BE49-F238E27FC236}">
                    <a16:creationId xmlns:a16="http://schemas.microsoft.com/office/drawing/2014/main" id="{0BB052A5-C113-437B-B4BE-5B6F804EC4B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4" name="Line 81">
                <a:extLst>
                  <a:ext uri="{FF2B5EF4-FFF2-40B4-BE49-F238E27FC236}">
                    <a16:creationId xmlns:a16="http://schemas.microsoft.com/office/drawing/2014/main" id="{3D76FD0C-F992-4156-AB7F-BC8EB66BA6CD}"/>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5" name="Line 82">
                <a:extLst>
                  <a:ext uri="{FF2B5EF4-FFF2-40B4-BE49-F238E27FC236}">
                    <a16:creationId xmlns:a16="http://schemas.microsoft.com/office/drawing/2014/main" id="{33A1F314-3CAD-425C-B283-B46A7DECD80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4" name="Group 83">
              <a:extLst>
                <a:ext uri="{FF2B5EF4-FFF2-40B4-BE49-F238E27FC236}">
                  <a16:creationId xmlns:a16="http://schemas.microsoft.com/office/drawing/2014/main" id="{84E1A0AD-5D04-4FBE-898B-4CEC8CFA79E9}"/>
                </a:ext>
              </a:extLst>
            </p:cNvPr>
            <p:cNvGrpSpPr>
              <a:grpSpLocks/>
            </p:cNvGrpSpPr>
            <p:nvPr/>
          </p:nvGrpSpPr>
          <p:grpSpPr bwMode="auto">
            <a:xfrm>
              <a:off x="5147" y="935"/>
              <a:ext cx="454" cy="635"/>
              <a:chOff x="431" y="1071"/>
              <a:chExt cx="453" cy="726"/>
            </a:xfrm>
          </p:grpSpPr>
          <p:sp>
            <p:nvSpPr>
              <p:cNvPr id="26716" name="Rectangle 84">
                <a:extLst>
                  <a:ext uri="{FF2B5EF4-FFF2-40B4-BE49-F238E27FC236}">
                    <a16:creationId xmlns:a16="http://schemas.microsoft.com/office/drawing/2014/main" id="{9F142BC4-CB46-4B22-8387-490D820ED38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17" name="Line 85">
                <a:extLst>
                  <a:ext uri="{FF2B5EF4-FFF2-40B4-BE49-F238E27FC236}">
                    <a16:creationId xmlns:a16="http://schemas.microsoft.com/office/drawing/2014/main" id="{21F7AFE5-EBA4-4CA2-BDCE-0CBE0E78C504}"/>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8" name="Line 86">
                <a:extLst>
                  <a:ext uri="{FF2B5EF4-FFF2-40B4-BE49-F238E27FC236}">
                    <a16:creationId xmlns:a16="http://schemas.microsoft.com/office/drawing/2014/main" id="{FF37A770-69CF-4DEF-8FB5-85F2D1EEC16D}"/>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9" name="Line 87">
                <a:extLst>
                  <a:ext uri="{FF2B5EF4-FFF2-40B4-BE49-F238E27FC236}">
                    <a16:creationId xmlns:a16="http://schemas.microsoft.com/office/drawing/2014/main" id="{C46A4C00-9826-49D7-AB3B-8B060294CAF7}"/>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0" name="Line 88">
                <a:extLst>
                  <a:ext uri="{FF2B5EF4-FFF2-40B4-BE49-F238E27FC236}">
                    <a16:creationId xmlns:a16="http://schemas.microsoft.com/office/drawing/2014/main" id="{455FB628-6216-4F40-A179-78CF1CFE8895}"/>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6645" name="Line 89">
              <a:extLst>
                <a:ext uri="{FF2B5EF4-FFF2-40B4-BE49-F238E27FC236}">
                  <a16:creationId xmlns:a16="http://schemas.microsoft.com/office/drawing/2014/main" id="{DDD9C38D-349D-4A42-8AF1-141BB1DD9245}"/>
                </a:ext>
              </a:extLst>
            </p:cNvPr>
            <p:cNvSpPr>
              <a:spLocks noChangeShapeType="1"/>
            </p:cNvSpPr>
            <p:nvPr/>
          </p:nvSpPr>
          <p:spPr bwMode="auto">
            <a:xfrm>
              <a:off x="930" y="1525"/>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6" name="Line 90">
              <a:extLst>
                <a:ext uri="{FF2B5EF4-FFF2-40B4-BE49-F238E27FC236}">
                  <a16:creationId xmlns:a16="http://schemas.microsoft.com/office/drawing/2014/main" id="{D86B9210-D67C-4D67-8C67-CDAEE45B5493}"/>
                </a:ext>
              </a:extLst>
            </p:cNvPr>
            <p:cNvSpPr>
              <a:spLocks noChangeShapeType="1"/>
            </p:cNvSpPr>
            <p:nvPr/>
          </p:nvSpPr>
          <p:spPr bwMode="auto">
            <a:xfrm>
              <a:off x="2289" y="1378"/>
              <a:ext cx="285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7" name="Line 91">
              <a:extLst>
                <a:ext uri="{FF2B5EF4-FFF2-40B4-BE49-F238E27FC236}">
                  <a16:creationId xmlns:a16="http://schemas.microsoft.com/office/drawing/2014/main" id="{B8E555E0-8FC6-43FB-9A58-2AF32C597EDC}"/>
                </a:ext>
              </a:extLst>
            </p:cNvPr>
            <p:cNvSpPr>
              <a:spLocks noChangeShapeType="1"/>
            </p:cNvSpPr>
            <p:nvPr/>
          </p:nvSpPr>
          <p:spPr bwMode="auto">
            <a:xfrm flipH="1">
              <a:off x="1429" y="1525"/>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8" name="Line 92">
              <a:extLst>
                <a:ext uri="{FF2B5EF4-FFF2-40B4-BE49-F238E27FC236}">
                  <a16:creationId xmlns:a16="http://schemas.microsoft.com/office/drawing/2014/main" id="{54E9E1C9-8E54-44D8-908B-ACBF1B84BB4D}"/>
                </a:ext>
              </a:extLst>
            </p:cNvPr>
            <p:cNvSpPr>
              <a:spLocks noChangeShapeType="1"/>
            </p:cNvSpPr>
            <p:nvPr/>
          </p:nvSpPr>
          <p:spPr bwMode="auto">
            <a:xfrm flipV="1">
              <a:off x="1429" y="1616"/>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9" name="Line 93">
              <a:extLst>
                <a:ext uri="{FF2B5EF4-FFF2-40B4-BE49-F238E27FC236}">
                  <a16:creationId xmlns:a16="http://schemas.microsoft.com/office/drawing/2014/main" id="{491049B0-5EB8-4941-89A6-3E7D36E2BA7C}"/>
                </a:ext>
              </a:extLst>
            </p:cNvPr>
            <p:cNvSpPr>
              <a:spLocks noChangeShapeType="1"/>
            </p:cNvSpPr>
            <p:nvPr/>
          </p:nvSpPr>
          <p:spPr bwMode="auto">
            <a:xfrm flipV="1">
              <a:off x="2109" y="1616"/>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0" name="Line 94">
              <a:extLst>
                <a:ext uri="{FF2B5EF4-FFF2-40B4-BE49-F238E27FC236}">
                  <a16:creationId xmlns:a16="http://schemas.microsoft.com/office/drawing/2014/main" id="{C760CC45-7E67-4D40-BEE0-8193AC694E94}"/>
                </a:ext>
              </a:extLst>
            </p:cNvPr>
            <p:cNvSpPr>
              <a:spLocks noChangeShapeType="1"/>
            </p:cNvSpPr>
            <p:nvPr/>
          </p:nvSpPr>
          <p:spPr bwMode="auto">
            <a:xfrm>
              <a:off x="1610" y="23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1" name="Line 95">
              <a:extLst>
                <a:ext uri="{FF2B5EF4-FFF2-40B4-BE49-F238E27FC236}">
                  <a16:creationId xmlns:a16="http://schemas.microsoft.com/office/drawing/2014/main" id="{55B392DE-44F9-44B5-A5B6-3C5649A819CE}"/>
                </a:ext>
              </a:extLst>
            </p:cNvPr>
            <p:cNvSpPr>
              <a:spLocks noChangeShapeType="1"/>
            </p:cNvSpPr>
            <p:nvPr/>
          </p:nvSpPr>
          <p:spPr bwMode="auto">
            <a:xfrm>
              <a:off x="1292" y="238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2" name="Line 96">
              <a:extLst>
                <a:ext uri="{FF2B5EF4-FFF2-40B4-BE49-F238E27FC236}">
                  <a16:creationId xmlns:a16="http://schemas.microsoft.com/office/drawing/2014/main" id="{3402E59F-0C5C-4571-97CA-08C4AB43E7A8}"/>
                </a:ext>
              </a:extLst>
            </p:cNvPr>
            <p:cNvSpPr>
              <a:spLocks noChangeShapeType="1"/>
            </p:cNvSpPr>
            <p:nvPr/>
          </p:nvSpPr>
          <p:spPr bwMode="auto">
            <a:xfrm flipV="1">
              <a:off x="1429"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3" name="Line 97">
              <a:extLst>
                <a:ext uri="{FF2B5EF4-FFF2-40B4-BE49-F238E27FC236}">
                  <a16:creationId xmlns:a16="http://schemas.microsoft.com/office/drawing/2014/main" id="{A8480E2C-8810-49F0-8118-D6B5F8FFBF77}"/>
                </a:ext>
              </a:extLst>
            </p:cNvPr>
            <p:cNvSpPr>
              <a:spLocks noChangeShapeType="1"/>
            </p:cNvSpPr>
            <p:nvPr/>
          </p:nvSpPr>
          <p:spPr bwMode="auto">
            <a:xfrm>
              <a:off x="2699" y="3249"/>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4" name="Line 98">
              <a:extLst>
                <a:ext uri="{FF2B5EF4-FFF2-40B4-BE49-F238E27FC236}">
                  <a16:creationId xmlns:a16="http://schemas.microsoft.com/office/drawing/2014/main" id="{2B86ECED-B72C-4DC8-B42B-E3F1F4640534}"/>
                </a:ext>
              </a:extLst>
            </p:cNvPr>
            <p:cNvSpPr>
              <a:spLocks noChangeShapeType="1"/>
            </p:cNvSpPr>
            <p:nvPr/>
          </p:nvSpPr>
          <p:spPr bwMode="auto">
            <a:xfrm flipV="1">
              <a:off x="2789" y="3294"/>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5" name="Line 99">
              <a:extLst>
                <a:ext uri="{FF2B5EF4-FFF2-40B4-BE49-F238E27FC236}">
                  <a16:creationId xmlns:a16="http://schemas.microsoft.com/office/drawing/2014/main" id="{FA86D81D-03E1-4AEA-A12C-125E2FF209DC}"/>
                </a:ext>
              </a:extLst>
            </p:cNvPr>
            <p:cNvSpPr>
              <a:spLocks noChangeShapeType="1"/>
            </p:cNvSpPr>
            <p:nvPr/>
          </p:nvSpPr>
          <p:spPr bwMode="auto">
            <a:xfrm>
              <a:off x="2971" y="320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6" name="Line 100">
              <a:extLst>
                <a:ext uri="{FF2B5EF4-FFF2-40B4-BE49-F238E27FC236}">
                  <a16:creationId xmlns:a16="http://schemas.microsoft.com/office/drawing/2014/main" id="{869542C8-F8EF-4589-8AF0-338014349A4B}"/>
                </a:ext>
              </a:extLst>
            </p:cNvPr>
            <p:cNvSpPr>
              <a:spLocks noChangeShapeType="1"/>
            </p:cNvSpPr>
            <p:nvPr/>
          </p:nvSpPr>
          <p:spPr bwMode="auto">
            <a:xfrm flipH="1">
              <a:off x="2789" y="2341"/>
              <a:ext cx="681"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7" name="Line 101">
              <a:extLst>
                <a:ext uri="{FF2B5EF4-FFF2-40B4-BE49-F238E27FC236}">
                  <a16:creationId xmlns:a16="http://schemas.microsoft.com/office/drawing/2014/main" id="{0B0871CD-F236-4ABF-B5FB-7DEB6B06F049}"/>
                </a:ext>
              </a:extLst>
            </p:cNvPr>
            <p:cNvSpPr>
              <a:spLocks noChangeShapeType="1"/>
            </p:cNvSpPr>
            <p:nvPr/>
          </p:nvSpPr>
          <p:spPr bwMode="auto">
            <a:xfrm flipV="1">
              <a:off x="2880" y="2432"/>
              <a:ext cx="68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8" name="Line 102">
              <a:extLst>
                <a:ext uri="{FF2B5EF4-FFF2-40B4-BE49-F238E27FC236}">
                  <a16:creationId xmlns:a16="http://schemas.microsoft.com/office/drawing/2014/main" id="{1AC8971A-1F83-4788-B13C-CC347C36907F}"/>
                </a:ext>
              </a:extLst>
            </p:cNvPr>
            <p:cNvSpPr>
              <a:spLocks noChangeShapeType="1"/>
            </p:cNvSpPr>
            <p:nvPr/>
          </p:nvSpPr>
          <p:spPr bwMode="auto">
            <a:xfrm flipV="1">
              <a:off x="3651"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9" name="Line 103">
              <a:extLst>
                <a:ext uri="{FF2B5EF4-FFF2-40B4-BE49-F238E27FC236}">
                  <a16:creationId xmlns:a16="http://schemas.microsoft.com/office/drawing/2014/main" id="{D42A4A39-5A15-4735-8E8E-22DC3ACF3E21}"/>
                </a:ext>
              </a:extLst>
            </p:cNvPr>
            <p:cNvSpPr>
              <a:spLocks noChangeShapeType="1"/>
            </p:cNvSpPr>
            <p:nvPr/>
          </p:nvSpPr>
          <p:spPr bwMode="auto">
            <a:xfrm>
              <a:off x="3833" y="2341"/>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0" name="Line 104">
              <a:extLst>
                <a:ext uri="{FF2B5EF4-FFF2-40B4-BE49-F238E27FC236}">
                  <a16:creationId xmlns:a16="http://schemas.microsoft.com/office/drawing/2014/main" id="{872386D1-7A9C-43AC-B69A-B04FA47CEB73}"/>
                </a:ext>
              </a:extLst>
            </p:cNvPr>
            <p:cNvSpPr>
              <a:spLocks noChangeShapeType="1"/>
            </p:cNvSpPr>
            <p:nvPr/>
          </p:nvSpPr>
          <p:spPr bwMode="auto">
            <a:xfrm>
              <a:off x="4377" y="238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1" name="Line 105">
              <a:extLst>
                <a:ext uri="{FF2B5EF4-FFF2-40B4-BE49-F238E27FC236}">
                  <a16:creationId xmlns:a16="http://schemas.microsoft.com/office/drawing/2014/main" id="{44B3EC1D-9DDC-460B-B522-6380CE8BABB6}"/>
                </a:ext>
              </a:extLst>
            </p:cNvPr>
            <p:cNvSpPr>
              <a:spLocks noChangeShapeType="1"/>
            </p:cNvSpPr>
            <p:nvPr/>
          </p:nvSpPr>
          <p:spPr bwMode="auto">
            <a:xfrm flipV="1">
              <a:off x="4513"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2" name="Line 106">
              <a:extLst>
                <a:ext uri="{FF2B5EF4-FFF2-40B4-BE49-F238E27FC236}">
                  <a16:creationId xmlns:a16="http://schemas.microsoft.com/office/drawing/2014/main" id="{A94148A6-FB2F-481A-AAF2-2C79527B7627}"/>
                </a:ext>
              </a:extLst>
            </p:cNvPr>
            <p:cNvSpPr>
              <a:spLocks noChangeShapeType="1"/>
            </p:cNvSpPr>
            <p:nvPr/>
          </p:nvSpPr>
          <p:spPr bwMode="auto">
            <a:xfrm>
              <a:off x="4694" y="2341"/>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3" name="Line 107">
              <a:extLst>
                <a:ext uri="{FF2B5EF4-FFF2-40B4-BE49-F238E27FC236}">
                  <a16:creationId xmlns:a16="http://schemas.microsoft.com/office/drawing/2014/main" id="{4A99A547-6E5C-4FFC-9332-E26D90ADE225}"/>
                </a:ext>
              </a:extLst>
            </p:cNvPr>
            <p:cNvSpPr>
              <a:spLocks noChangeShapeType="1"/>
            </p:cNvSpPr>
            <p:nvPr/>
          </p:nvSpPr>
          <p:spPr bwMode="auto">
            <a:xfrm flipV="1">
              <a:off x="5375" y="1570"/>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4" name="Line 108">
              <a:extLst>
                <a:ext uri="{FF2B5EF4-FFF2-40B4-BE49-F238E27FC236}">
                  <a16:creationId xmlns:a16="http://schemas.microsoft.com/office/drawing/2014/main" id="{DCDBA861-5876-4910-9B36-009C114D7C68}"/>
                </a:ext>
              </a:extLst>
            </p:cNvPr>
            <p:cNvSpPr>
              <a:spLocks noChangeShapeType="1"/>
            </p:cNvSpPr>
            <p:nvPr/>
          </p:nvSpPr>
          <p:spPr bwMode="auto">
            <a:xfrm flipV="1">
              <a:off x="4513" y="1570"/>
              <a:ext cx="816"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5" name="Line 109">
              <a:extLst>
                <a:ext uri="{FF2B5EF4-FFF2-40B4-BE49-F238E27FC236}">
                  <a16:creationId xmlns:a16="http://schemas.microsoft.com/office/drawing/2014/main" id="{089459EE-88FF-4E7D-BD13-8A9EAD045CCF}"/>
                </a:ext>
              </a:extLst>
            </p:cNvPr>
            <p:cNvSpPr>
              <a:spLocks noChangeShapeType="1"/>
            </p:cNvSpPr>
            <p:nvPr/>
          </p:nvSpPr>
          <p:spPr bwMode="auto">
            <a:xfrm flipV="1">
              <a:off x="3651" y="1570"/>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6" name="Line 110">
              <a:extLst>
                <a:ext uri="{FF2B5EF4-FFF2-40B4-BE49-F238E27FC236}">
                  <a16:creationId xmlns:a16="http://schemas.microsoft.com/office/drawing/2014/main" id="{9BFB1EFE-8A28-4AB4-80B4-DB6AB67B052D}"/>
                </a:ext>
              </a:extLst>
            </p:cNvPr>
            <p:cNvSpPr>
              <a:spLocks noChangeShapeType="1"/>
            </p:cNvSpPr>
            <p:nvPr/>
          </p:nvSpPr>
          <p:spPr bwMode="auto">
            <a:xfrm flipH="1">
              <a:off x="3606" y="1525"/>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7" name="Text Box 111">
              <a:extLst>
                <a:ext uri="{FF2B5EF4-FFF2-40B4-BE49-F238E27FC236}">
                  <a16:creationId xmlns:a16="http://schemas.microsoft.com/office/drawing/2014/main" id="{8FC6D455-5DC8-4BD8-B734-02628F38A6D4}"/>
                </a:ext>
              </a:extLst>
            </p:cNvPr>
            <p:cNvSpPr txBox="1">
              <a:spLocks noChangeArrowheads="1"/>
            </p:cNvSpPr>
            <p:nvPr/>
          </p:nvSpPr>
          <p:spPr bwMode="auto">
            <a:xfrm>
              <a:off x="619" y="1291"/>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68" name="Text Box 112">
              <a:extLst>
                <a:ext uri="{FF2B5EF4-FFF2-40B4-BE49-F238E27FC236}">
                  <a16:creationId xmlns:a16="http://schemas.microsoft.com/office/drawing/2014/main" id="{45EAEBCC-03F3-4EA7-843F-8B3B6323D8B0}"/>
                </a:ext>
              </a:extLst>
            </p:cNvPr>
            <p:cNvSpPr txBox="1">
              <a:spLocks noChangeArrowheads="1"/>
            </p:cNvSpPr>
            <p:nvPr/>
          </p:nvSpPr>
          <p:spPr bwMode="auto">
            <a:xfrm>
              <a:off x="1973"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69" name="Text Box 113">
              <a:extLst>
                <a:ext uri="{FF2B5EF4-FFF2-40B4-BE49-F238E27FC236}">
                  <a16:creationId xmlns:a16="http://schemas.microsoft.com/office/drawing/2014/main" id="{C55F89BA-81A4-4AAC-BB98-13B3E6ED988D}"/>
                </a:ext>
              </a:extLst>
            </p:cNvPr>
            <p:cNvSpPr txBox="1">
              <a:spLocks noChangeArrowheads="1"/>
            </p:cNvSpPr>
            <p:nvPr/>
          </p:nvSpPr>
          <p:spPr bwMode="auto">
            <a:xfrm>
              <a:off x="1292"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0" name="Text Box 114">
              <a:extLst>
                <a:ext uri="{FF2B5EF4-FFF2-40B4-BE49-F238E27FC236}">
                  <a16:creationId xmlns:a16="http://schemas.microsoft.com/office/drawing/2014/main" id="{CB28DC46-BB5F-49AE-9C85-BA4F4E51BC3B}"/>
                </a:ext>
              </a:extLst>
            </p:cNvPr>
            <p:cNvSpPr txBox="1">
              <a:spLocks noChangeArrowheads="1"/>
            </p:cNvSpPr>
            <p:nvPr/>
          </p:nvSpPr>
          <p:spPr bwMode="auto">
            <a:xfrm>
              <a:off x="1292"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1" name="Text Box 115">
              <a:extLst>
                <a:ext uri="{FF2B5EF4-FFF2-40B4-BE49-F238E27FC236}">
                  <a16:creationId xmlns:a16="http://schemas.microsoft.com/office/drawing/2014/main" id="{659F0A0E-AA8A-49D1-99DF-CC8FDA9FA66A}"/>
                </a:ext>
              </a:extLst>
            </p:cNvPr>
            <p:cNvSpPr txBox="1">
              <a:spLocks noChangeArrowheads="1"/>
            </p:cNvSpPr>
            <p:nvPr/>
          </p:nvSpPr>
          <p:spPr bwMode="auto">
            <a:xfrm>
              <a:off x="1973" y="1117"/>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2" name="Text Box 116">
              <a:extLst>
                <a:ext uri="{FF2B5EF4-FFF2-40B4-BE49-F238E27FC236}">
                  <a16:creationId xmlns:a16="http://schemas.microsoft.com/office/drawing/2014/main" id="{C982B6AA-D64F-4EB6-9176-11BA860AD693}"/>
                </a:ext>
              </a:extLst>
            </p:cNvPr>
            <p:cNvSpPr txBox="1">
              <a:spLocks noChangeArrowheads="1"/>
            </p:cNvSpPr>
            <p:nvPr/>
          </p:nvSpPr>
          <p:spPr bwMode="auto">
            <a:xfrm>
              <a:off x="1973" y="1298"/>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3" name="Text Box 117">
              <a:extLst>
                <a:ext uri="{FF2B5EF4-FFF2-40B4-BE49-F238E27FC236}">
                  <a16:creationId xmlns:a16="http://schemas.microsoft.com/office/drawing/2014/main" id="{3BA0DDFC-80AE-42BB-9907-0C2AAD87B3E1}"/>
                </a:ext>
              </a:extLst>
            </p:cNvPr>
            <p:cNvSpPr txBox="1">
              <a:spLocks noChangeArrowheads="1"/>
            </p:cNvSpPr>
            <p:nvPr/>
          </p:nvSpPr>
          <p:spPr bwMode="auto">
            <a:xfrm>
              <a:off x="3515"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4" name="Text Box 118">
              <a:extLst>
                <a:ext uri="{FF2B5EF4-FFF2-40B4-BE49-F238E27FC236}">
                  <a16:creationId xmlns:a16="http://schemas.microsoft.com/office/drawing/2014/main" id="{EEA197EB-A334-4C17-B8E1-8784CC26FFC6}"/>
                </a:ext>
              </a:extLst>
            </p:cNvPr>
            <p:cNvSpPr txBox="1">
              <a:spLocks noChangeArrowheads="1"/>
            </p:cNvSpPr>
            <p:nvPr/>
          </p:nvSpPr>
          <p:spPr bwMode="auto">
            <a:xfrm>
              <a:off x="1292" y="293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5" name="Text Box 119">
              <a:extLst>
                <a:ext uri="{FF2B5EF4-FFF2-40B4-BE49-F238E27FC236}">
                  <a16:creationId xmlns:a16="http://schemas.microsoft.com/office/drawing/2014/main" id="{310D2A34-95C6-40B6-A132-3918B62A4517}"/>
                </a:ext>
              </a:extLst>
            </p:cNvPr>
            <p:cNvSpPr txBox="1">
              <a:spLocks noChangeArrowheads="1"/>
            </p:cNvSpPr>
            <p:nvPr/>
          </p:nvSpPr>
          <p:spPr bwMode="auto">
            <a:xfrm>
              <a:off x="1292" y="2750"/>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6" name="Text Box 120">
              <a:extLst>
                <a:ext uri="{FF2B5EF4-FFF2-40B4-BE49-F238E27FC236}">
                  <a16:creationId xmlns:a16="http://schemas.microsoft.com/office/drawing/2014/main" id="{62E8A787-CB1C-45B8-9EB3-7DF88DC22077}"/>
                </a:ext>
              </a:extLst>
            </p:cNvPr>
            <p:cNvSpPr txBox="1">
              <a:spLocks noChangeArrowheads="1"/>
            </p:cNvSpPr>
            <p:nvPr/>
          </p:nvSpPr>
          <p:spPr bwMode="auto">
            <a:xfrm>
              <a:off x="1973"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7" name="Text Box 121">
              <a:extLst>
                <a:ext uri="{FF2B5EF4-FFF2-40B4-BE49-F238E27FC236}">
                  <a16:creationId xmlns:a16="http://schemas.microsoft.com/office/drawing/2014/main" id="{CB17EE3E-DF1E-4EA3-997B-3E32720583D4}"/>
                </a:ext>
              </a:extLst>
            </p:cNvPr>
            <p:cNvSpPr txBox="1">
              <a:spLocks noChangeArrowheads="1"/>
            </p:cNvSpPr>
            <p:nvPr/>
          </p:nvSpPr>
          <p:spPr bwMode="auto">
            <a:xfrm>
              <a:off x="5239"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8" name="Text Box 122">
              <a:extLst>
                <a:ext uri="{FF2B5EF4-FFF2-40B4-BE49-F238E27FC236}">
                  <a16:creationId xmlns:a16="http://schemas.microsoft.com/office/drawing/2014/main" id="{E2132D89-E7ED-459C-AD74-46FE65196374}"/>
                </a:ext>
              </a:extLst>
            </p:cNvPr>
            <p:cNvSpPr txBox="1">
              <a:spLocks noChangeArrowheads="1"/>
            </p:cNvSpPr>
            <p:nvPr/>
          </p:nvSpPr>
          <p:spPr bwMode="auto">
            <a:xfrm>
              <a:off x="4377"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9" name="Text Box 123">
              <a:extLst>
                <a:ext uri="{FF2B5EF4-FFF2-40B4-BE49-F238E27FC236}">
                  <a16:creationId xmlns:a16="http://schemas.microsoft.com/office/drawing/2014/main" id="{211A6414-0075-46B2-83BE-9F3A28A7CA2D}"/>
                </a:ext>
              </a:extLst>
            </p:cNvPr>
            <p:cNvSpPr txBox="1">
              <a:spLocks noChangeArrowheads="1"/>
            </p:cNvSpPr>
            <p:nvPr/>
          </p:nvSpPr>
          <p:spPr bwMode="auto">
            <a:xfrm>
              <a:off x="4377"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0" name="Text Box 124">
              <a:extLst>
                <a:ext uri="{FF2B5EF4-FFF2-40B4-BE49-F238E27FC236}">
                  <a16:creationId xmlns:a16="http://schemas.microsoft.com/office/drawing/2014/main" id="{ED1D2743-C160-400D-96CB-F1221BB99CDD}"/>
                </a:ext>
              </a:extLst>
            </p:cNvPr>
            <p:cNvSpPr txBox="1">
              <a:spLocks noChangeArrowheads="1"/>
            </p:cNvSpPr>
            <p:nvPr/>
          </p:nvSpPr>
          <p:spPr bwMode="auto">
            <a:xfrm>
              <a:off x="3515"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1" name="Text Box 125">
              <a:extLst>
                <a:ext uri="{FF2B5EF4-FFF2-40B4-BE49-F238E27FC236}">
                  <a16:creationId xmlns:a16="http://schemas.microsoft.com/office/drawing/2014/main" id="{67D0672A-7768-4946-B25C-D6D4762D01CB}"/>
                </a:ext>
              </a:extLst>
            </p:cNvPr>
            <p:cNvSpPr txBox="1">
              <a:spLocks noChangeArrowheads="1"/>
            </p:cNvSpPr>
            <p:nvPr/>
          </p:nvSpPr>
          <p:spPr bwMode="auto">
            <a:xfrm>
              <a:off x="3515"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2" name="Text Box 126">
              <a:extLst>
                <a:ext uri="{FF2B5EF4-FFF2-40B4-BE49-F238E27FC236}">
                  <a16:creationId xmlns:a16="http://schemas.microsoft.com/office/drawing/2014/main" id="{70727850-4D6B-43C2-9DF2-1C7DAB431516}"/>
                </a:ext>
              </a:extLst>
            </p:cNvPr>
            <p:cNvSpPr txBox="1">
              <a:spLocks noChangeArrowheads="1"/>
            </p:cNvSpPr>
            <p:nvPr/>
          </p:nvSpPr>
          <p:spPr bwMode="auto">
            <a:xfrm>
              <a:off x="2653"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3" name="Text Box 127">
              <a:extLst>
                <a:ext uri="{FF2B5EF4-FFF2-40B4-BE49-F238E27FC236}">
                  <a16:creationId xmlns:a16="http://schemas.microsoft.com/office/drawing/2014/main" id="{ABF483A6-29A1-46B5-9136-D6B57D032913}"/>
                </a:ext>
              </a:extLst>
            </p:cNvPr>
            <p:cNvSpPr txBox="1">
              <a:spLocks noChangeArrowheads="1"/>
            </p:cNvSpPr>
            <p:nvPr/>
          </p:nvSpPr>
          <p:spPr bwMode="auto">
            <a:xfrm>
              <a:off x="2653"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4" name="Text Box 128">
              <a:extLst>
                <a:ext uri="{FF2B5EF4-FFF2-40B4-BE49-F238E27FC236}">
                  <a16:creationId xmlns:a16="http://schemas.microsoft.com/office/drawing/2014/main" id="{C8B05C90-8717-4484-8EDE-4EBD8C53BB72}"/>
                </a:ext>
              </a:extLst>
            </p:cNvPr>
            <p:cNvSpPr txBox="1">
              <a:spLocks noChangeArrowheads="1"/>
            </p:cNvSpPr>
            <p:nvPr/>
          </p:nvSpPr>
          <p:spPr bwMode="auto">
            <a:xfrm>
              <a:off x="5239"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5" name="Text Box 129">
              <a:extLst>
                <a:ext uri="{FF2B5EF4-FFF2-40B4-BE49-F238E27FC236}">
                  <a16:creationId xmlns:a16="http://schemas.microsoft.com/office/drawing/2014/main" id="{DB41CF54-DE67-4BD1-82AE-E42DB6EE4570}"/>
                </a:ext>
              </a:extLst>
            </p:cNvPr>
            <p:cNvSpPr txBox="1">
              <a:spLocks noChangeArrowheads="1"/>
            </p:cNvSpPr>
            <p:nvPr/>
          </p:nvSpPr>
          <p:spPr bwMode="auto">
            <a:xfrm>
              <a:off x="4377"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6" name="Text Box 130">
              <a:extLst>
                <a:ext uri="{FF2B5EF4-FFF2-40B4-BE49-F238E27FC236}">
                  <a16:creationId xmlns:a16="http://schemas.microsoft.com/office/drawing/2014/main" id="{E914F06D-586C-4C02-A888-5D08EF35CEDE}"/>
                </a:ext>
              </a:extLst>
            </p:cNvPr>
            <p:cNvSpPr txBox="1">
              <a:spLocks noChangeArrowheads="1"/>
            </p:cNvSpPr>
            <p:nvPr/>
          </p:nvSpPr>
          <p:spPr bwMode="auto">
            <a:xfrm>
              <a:off x="5239" y="107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7" name="Text Box 131">
              <a:extLst>
                <a:ext uri="{FF2B5EF4-FFF2-40B4-BE49-F238E27FC236}">
                  <a16:creationId xmlns:a16="http://schemas.microsoft.com/office/drawing/2014/main" id="{547D8862-1E8C-4B54-B89C-C581138FBD98}"/>
                </a:ext>
              </a:extLst>
            </p:cNvPr>
            <p:cNvSpPr txBox="1">
              <a:spLocks noChangeArrowheads="1"/>
            </p:cNvSpPr>
            <p:nvPr/>
          </p:nvSpPr>
          <p:spPr bwMode="auto">
            <a:xfrm>
              <a:off x="4377"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8" name="Text Box 132">
              <a:extLst>
                <a:ext uri="{FF2B5EF4-FFF2-40B4-BE49-F238E27FC236}">
                  <a16:creationId xmlns:a16="http://schemas.microsoft.com/office/drawing/2014/main" id="{846FBB5F-B823-487A-AA8C-E70B502E4DCB}"/>
                </a:ext>
              </a:extLst>
            </p:cNvPr>
            <p:cNvSpPr txBox="1">
              <a:spLocks noChangeArrowheads="1"/>
            </p:cNvSpPr>
            <p:nvPr/>
          </p:nvSpPr>
          <p:spPr bwMode="auto">
            <a:xfrm>
              <a:off x="3515"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9" name="Text Box 133">
              <a:extLst>
                <a:ext uri="{FF2B5EF4-FFF2-40B4-BE49-F238E27FC236}">
                  <a16:creationId xmlns:a16="http://schemas.microsoft.com/office/drawing/2014/main" id="{868F1F4F-84F5-4428-A915-BB8DD58EFFFC}"/>
                </a:ext>
              </a:extLst>
            </p:cNvPr>
            <p:cNvSpPr txBox="1">
              <a:spLocks noChangeArrowheads="1"/>
            </p:cNvSpPr>
            <p:nvPr/>
          </p:nvSpPr>
          <p:spPr bwMode="auto">
            <a:xfrm>
              <a:off x="619" y="1138"/>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0" name="Text Box 134">
              <a:extLst>
                <a:ext uri="{FF2B5EF4-FFF2-40B4-BE49-F238E27FC236}">
                  <a16:creationId xmlns:a16="http://schemas.microsoft.com/office/drawing/2014/main" id="{80DD9E93-A643-471E-8631-C6B32C215CD2}"/>
                </a:ext>
              </a:extLst>
            </p:cNvPr>
            <p:cNvSpPr txBox="1">
              <a:spLocks noChangeArrowheads="1"/>
            </p:cNvSpPr>
            <p:nvPr/>
          </p:nvSpPr>
          <p:spPr bwMode="auto">
            <a:xfrm>
              <a:off x="2653" y="3612"/>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1" name="Text Box 135">
              <a:extLst>
                <a:ext uri="{FF2B5EF4-FFF2-40B4-BE49-F238E27FC236}">
                  <a16:creationId xmlns:a16="http://schemas.microsoft.com/office/drawing/2014/main" id="{FEA8C7D4-512D-4A3A-9119-B9FFDB9B1FC8}"/>
                </a:ext>
              </a:extLst>
            </p:cNvPr>
            <p:cNvSpPr txBox="1">
              <a:spLocks noChangeArrowheads="1"/>
            </p:cNvSpPr>
            <p:nvPr/>
          </p:nvSpPr>
          <p:spPr bwMode="auto">
            <a:xfrm>
              <a:off x="5239" y="125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2" name="Line 136">
              <a:extLst>
                <a:ext uri="{FF2B5EF4-FFF2-40B4-BE49-F238E27FC236}">
                  <a16:creationId xmlns:a16="http://schemas.microsoft.com/office/drawing/2014/main" id="{3AD72A58-BC1C-4FF7-8FB9-B3527B159C17}"/>
                </a:ext>
              </a:extLst>
            </p:cNvPr>
            <p:cNvSpPr>
              <a:spLocks noChangeShapeType="1"/>
            </p:cNvSpPr>
            <p:nvPr/>
          </p:nvSpPr>
          <p:spPr bwMode="auto">
            <a:xfrm flipH="1">
              <a:off x="1202" y="3113"/>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3" name="Line 137">
              <a:extLst>
                <a:ext uri="{FF2B5EF4-FFF2-40B4-BE49-F238E27FC236}">
                  <a16:creationId xmlns:a16="http://schemas.microsoft.com/office/drawing/2014/main" id="{847B1D23-FB32-4DB1-BA93-7F181F1F833A}"/>
                </a:ext>
              </a:extLst>
            </p:cNvPr>
            <p:cNvSpPr>
              <a:spLocks noChangeShapeType="1"/>
            </p:cNvSpPr>
            <p:nvPr/>
          </p:nvSpPr>
          <p:spPr bwMode="auto">
            <a:xfrm flipH="1">
              <a:off x="1429" y="3113"/>
              <a:ext cx="22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4" name="Line 139">
              <a:extLst>
                <a:ext uri="{FF2B5EF4-FFF2-40B4-BE49-F238E27FC236}">
                  <a16:creationId xmlns:a16="http://schemas.microsoft.com/office/drawing/2014/main" id="{315451AC-4C03-4B75-97D9-33404A87BB6B}"/>
                </a:ext>
              </a:extLst>
            </p:cNvPr>
            <p:cNvSpPr>
              <a:spLocks noChangeShapeType="1"/>
            </p:cNvSpPr>
            <p:nvPr/>
          </p:nvSpPr>
          <p:spPr bwMode="auto">
            <a:xfrm flipH="1">
              <a:off x="1882"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5" name="Line 140">
              <a:extLst>
                <a:ext uri="{FF2B5EF4-FFF2-40B4-BE49-F238E27FC236}">
                  <a16:creationId xmlns:a16="http://schemas.microsoft.com/office/drawing/2014/main" id="{9E040BE7-1AE2-442C-B409-592CB9C83F51}"/>
                </a:ext>
              </a:extLst>
            </p:cNvPr>
            <p:cNvSpPr>
              <a:spLocks noChangeShapeType="1"/>
            </p:cNvSpPr>
            <p:nvPr/>
          </p:nvSpPr>
          <p:spPr bwMode="auto">
            <a:xfrm flipH="1">
              <a:off x="2109"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6" name="Line 141">
              <a:extLst>
                <a:ext uri="{FF2B5EF4-FFF2-40B4-BE49-F238E27FC236}">
                  <a16:creationId xmlns:a16="http://schemas.microsoft.com/office/drawing/2014/main" id="{DBE47A79-B804-46FE-B3DD-D7D6CD4B7F73}"/>
                </a:ext>
              </a:extLst>
            </p:cNvPr>
            <p:cNvSpPr>
              <a:spLocks noChangeShapeType="1"/>
            </p:cNvSpPr>
            <p:nvPr/>
          </p:nvSpPr>
          <p:spPr bwMode="auto">
            <a:xfrm flipH="1">
              <a:off x="5375" y="143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7" name="Line 142">
              <a:extLst>
                <a:ext uri="{FF2B5EF4-FFF2-40B4-BE49-F238E27FC236}">
                  <a16:creationId xmlns:a16="http://schemas.microsoft.com/office/drawing/2014/main" id="{FEE00DD2-2605-473A-8CDC-74067F274264}"/>
                </a:ext>
              </a:extLst>
            </p:cNvPr>
            <p:cNvSpPr>
              <a:spLocks noChangeShapeType="1"/>
            </p:cNvSpPr>
            <p:nvPr/>
          </p:nvSpPr>
          <p:spPr bwMode="auto">
            <a:xfrm flipH="1">
              <a:off x="5375"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8" name="Line 143">
              <a:extLst>
                <a:ext uri="{FF2B5EF4-FFF2-40B4-BE49-F238E27FC236}">
                  <a16:creationId xmlns:a16="http://schemas.microsoft.com/office/drawing/2014/main" id="{1E440753-09D6-4779-A6C9-25B812457F1E}"/>
                </a:ext>
              </a:extLst>
            </p:cNvPr>
            <p:cNvSpPr>
              <a:spLocks noChangeShapeType="1"/>
            </p:cNvSpPr>
            <p:nvPr/>
          </p:nvSpPr>
          <p:spPr bwMode="auto">
            <a:xfrm flipH="1">
              <a:off x="5148"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9" name="Line 144">
              <a:extLst>
                <a:ext uri="{FF2B5EF4-FFF2-40B4-BE49-F238E27FC236}">
                  <a16:creationId xmlns:a16="http://schemas.microsoft.com/office/drawing/2014/main" id="{809C949C-047C-489F-99EF-64EDEB10516D}"/>
                </a:ext>
              </a:extLst>
            </p:cNvPr>
            <p:cNvSpPr>
              <a:spLocks noChangeShapeType="1"/>
            </p:cNvSpPr>
            <p:nvPr/>
          </p:nvSpPr>
          <p:spPr bwMode="auto">
            <a:xfrm flipH="1">
              <a:off x="4513"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0" name="Line 145">
              <a:extLst>
                <a:ext uri="{FF2B5EF4-FFF2-40B4-BE49-F238E27FC236}">
                  <a16:creationId xmlns:a16="http://schemas.microsoft.com/office/drawing/2014/main" id="{604CE1EF-0436-4EBB-8D67-9A8AF04A050F}"/>
                </a:ext>
              </a:extLst>
            </p:cNvPr>
            <p:cNvSpPr>
              <a:spLocks noChangeShapeType="1"/>
            </p:cNvSpPr>
            <p:nvPr/>
          </p:nvSpPr>
          <p:spPr bwMode="auto">
            <a:xfrm flipH="1">
              <a:off x="4286"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1" name="Line 146">
              <a:extLst>
                <a:ext uri="{FF2B5EF4-FFF2-40B4-BE49-F238E27FC236}">
                  <a16:creationId xmlns:a16="http://schemas.microsoft.com/office/drawing/2014/main" id="{18226613-8C43-4649-A7EA-F59D39E832CE}"/>
                </a:ext>
              </a:extLst>
            </p:cNvPr>
            <p:cNvSpPr>
              <a:spLocks noChangeShapeType="1"/>
            </p:cNvSpPr>
            <p:nvPr/>
          </p:nvSpPr>
          <p:spPr bwMode="auto">
            <a:xfrm flipH="1">
              <a:off x="3651"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2" name="Line 147">
              <a:extLst>
                <a:ext uri="{FF2B5EF4-FFF2-40B4-BE49-F238E27FC236}">
                  <a16:creationId xmlns:a16="http://schemas.microsoft.com/office/drawing/2014/main" id="{E1C04851-0A53-4F09-9064-73D0CD3E6B91}"/>
                </a:ext>
              </a:extLst>
            </p:cNvPr>
            <p:cNvSpPr>
              <a:spLocks noChangeShapeType="1"/>
            </p:cNvSpPr>
            <p:nvPr/>
          </p:nvSpPr>
          <p:spPr bwMode="auto">
            <a:xfrm flipH="1">
              <a:off x="2789"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3" name="Line 148">
              <a:extLst>
                <a:ext uri="{FF2B5EF4-FFF2-40B4-BE49-F238E27FC236}">
                  <a16:creationId xmlns:a16="http://schemas.microsoft.com/office/drawing/2014/main" id="{02A14A63-BB72-415E-A753-CA44790A9D5E}"/>
                </a:ext>
              </a:extLst>
            </p:cNvPr>
            <p:cNvSpPr>
              <a:spLocks noChangeShapeType="1"/>
            </p:cNvSpPr>
            <p:nvPr/>
          </p:nvSpPr>
          <p:spPr bwMode="auto">
            <a:xfrm flipV="1">
              <a:off x="2562"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4" name="Text Box 149">
              <a:extLst>
                <a:ext uri="{FF2B5EF4-FFF2-40B4-BE49-F238E27FC236}">
                  <a16:creationId xmlns:a16="http://schemas.microsoft.com/office/drawing/2014/main" id="{55F3A570-5865-4DA5-8DC1-F2658D462CAB}"/>
                </a:ext>
              </a:extLst>
            </p:cNvPr>
            <p:cNvSpPr txBox="1">
              <a:spLocks noChangeArrowheads="1"/>
            </p:cNvSpPr>
            <p:nvPr/>
          </p:nvSpPr>
          <p:spPr bwMode="auto">
            <a:xfrm>
              <a:off x="342" y="1749"/>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parent</a:t>
              </a:r>
              <a:endParaRPr lang="en-US" altLang="en-US" sz="1800">
                <a:latin typeface="Times New Roman" panose="02020603050405020304" pitchFamily="18" charset="0"/>
              </a:endParaRPr>
            </a:p>
          </p:txBody>
        </p:sp>
        <p:sp>
          <p:nvSpPr>
            <p:cNvPr id="26705" name="Text Box 150">
              <a:extLst>
                <a:ext uri="{FF2B5EF4-FFF2-40B4-BE49-F238E27FC236}">
                  <a16:creationId xmlns:a16="http://schemas.microsoft.com/office/drawing/2014/main" id="{DA9EEA96-C498-4401-8AE4-D4D7D11A2051}"/>
                </a:ext>
              </a:extLst>
            </p:cNvPr>
            <p:cNvSpPr txBox="1">
              <a:spLocks noChangeArrowheads="1"/>
            </p:cNvSpPr>
            <p:nvPr/>
          </p:nvSpPr>
          <p:spPr bwMode="auto">
            <a:xfrm>
              <a:off x="342" y="2105"/>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degree</a:t>
              </a:r>
              <a:endParaRPr lang="en-US" altLang="en-US" sz="1800">
                <a:latin typeface="Times New Roman" panose="02020603050405020304" pitchFamily="18" charset="0"/>
              </a:endParaRPr>
            </a:p>
          </p:txBody>
        </p:sp>
        <p:sp>
          <p:nvSpPr>
            <p:cNvPr id="26706" name="Text Box 151">
              <a:extLst>
                <a:ext uri="{FF2B5EF4-FFF2-40B4-BE49-F238E27FC236}">
                  <a16:creationId xmlns:a16="http://schemas.microsoft.com/office/drawing/2014/main" id="{B2D85C3D-249E-4690-908C-45C8FDA71BC7}"/>
                </a:ext>
              </a:extLst>
            </p:cNvPr>
            <p:cNvSpPr txBox="1">
              <a:spLocks noChangeArrowheads="1"/>
            </p:cNvSpPr>
            <p:nvPr/>
          </p:nvSpPr>
          <p:spPr bwMode="auto">
            <a:xfrm>
              <a:off x="431" y="1933"/>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key</a:t>
              </a:r>
              <a:endParaRPr lang="en-US" altLang="en-US" sz="1800">
                <a:latin typeface="Times New Roman" panose="02020603050405020304" pitchFamily="18" charset="0"/>
              </a:endParaRPr>
            </a:p>
          </p:txBody>
        </p:sp>
        <p:sp>
          <p:nvSpPr>
            <p:cNvPr id="26707" name="Text Box 152">
              <a:extLst>
                <a:ext uri="{FF2B5EF4-FFF2-40B4-BE49-F238E27FC236}">
                  <a16:creationId xmlns:a16="http://schemas.microsoft.com/office/drawing/2014/main" id="{26F96E83-1374-46EA-8193-F078F0A45490}"/>
                </a:ext>
              </a:extLst>
            </p:cNvPr>
            <p:cNvSpPr txBox="1">
              <a:spLocks noChangeArrowheads="1"/>
            </p:cNvSpPr>
            <p:nvPr/>
          </p:nvSpPr>
          <p:spPr bwMode="auto">
            <a:xfrm>
              <a:off x="389" y="2664"/>
              <a:ext cx="41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child</a:t>
              </a:r>
              <a:endParaRPr lang="en-US" altLang="en-US" sz="1800">
                <a:latin typeface="Times New Roman" panose="02020603050405020304" pitchFamily="18" charset="0"/>
              </a:endParaRPr>
            </a:p>
          </p:txBody>
        </p:sp>
        <p:sp>
          <p:nvSpPr>
            <p:cNvPr id="26708" name="Text Box 153">
              <a:extLst>
                <a:ext uri="{FF2B5EF4-FFF2-40B4-BE49-F238E27FC236}">
                  <a16:creationId xmlns:a16="http://schemas.microsoft.com/office/drawing/2014/main" id="{06A01065-CE58-4A12-8D78-D00692302707}"/>
                </a:ext>
              </a:extLst>
            </p:cNvPr>
            <p:cNvSpPr txBox="1">
              <a:spLocks noChangeArrowheads="1"/>
            </p:cNvSpPr>
            <p:nvPr/>
          </p:nvSpPr>
          <p:spPr bwMode="auto">
            <a:xfrm>
              <a:off x="1791" y="2840"/>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sibling</a:t>
              </a:r>
              <a:endParaRPr lang="en-US" altLang="en-US" sz="1800">
                <a:latin typeface="Times New Roman" panose="02020603050405020304" pitchFamily="18" charset="0"/>
              </a:endParaRPr>
            </a:p>
          </p:txBody>
        </p:sp>
        <p:sp>
          <p:nvSpPr>
            <p:cNvPr id="26709" name="Text Box 154">
              <a:extLst>
                <a:ext uri="{FF2B5EF4-FFF2-40B4-BE49-F238E27FC236}">
                  <a16:creationId xmlns:a16="http://schemas.microsoft.com/office/drawing/2014/main" id="{56D6DC6F-D77E-488A-BDD6-7C1666904283}"/>
                </a:ext>
              </a:extLst>
            </p:cNvPr>
            <p:cNvSpPr txBox="1">
              <a:spLocks noChangeArrowheads="1"/>
            </p:cNvSpPr>
            <p:nvPr/>
          </p:nvSpPr>
          <p:spPr bwMode="auto">
            <a:xfrm>
              <a:off x="2699" y="1117"/>
              <a:ext cx="2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dirty="0">
                  <a:latin typeface="Times New Roman" panose="02020603050405020304" pitchFamily="18" charset="0"/>
                </a:rPr>
                <a:t>ROOT LIST (LINKED LIST)</a:t>
              </a:r>
              <a:endParaRPr lang="en-US" altLang="en-US" sz="1800" dirty="0">
                <a:latin typeface="Times New Roman" panose="02020603050405020304" pitchFamily="18" charset="0"/>
              </a:endParaRPr>
            </a:p>
          </p:txBody>
        </p:sp>
        <p:sp>
          <p:nvSpPr>
            <p:cNvPr id="26710" name="Line 156">
              <a:extLst>
                <a:ext uri="{FF2B5EF4-FFF2-40B4-BE49-F238E27FC236}">
                  <a16:creationId xmlns:a16="http://schemas.microsoft.com/office/drawing/2014/main" id="{2A9957C4-9385-418F-B017-4B384BC8EF79}"/>
                </a:ext>
              </a:extLst>
            </p:cNvPr>
            <p:cNvSpPr>
              <a:spLocks noChangeShapeType="1"/>
            </p:cNvSpPr>
            <p:nvPr/>
          </p:nvSpPr>
          <p:spPr bwMode="auto">
            <a:xfrm>
              <a:off x="896" y="2054"/>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1" name="Line 157">
              <a:extLst>
                <a:ext uri="{FF2B5EF4-FFF2-40B4-BE49-F238E27FC236}">
                  <a16:creationId xmlns:a16="http://schemas.microsoft.com/office/drawing/2014/main" id="{1DFC11E0-288A-4903-82B1-0FACFDEB0537}"/>
                </a:ext>
              </a:extLst>
            </p:cNvPr>
            <p:cNvSpPr>
              <a:spLocks noChangeShapeType="1"/>
            </p:cNvSpPr>
            <p:nvPr/>
          </p:nvSpPr>
          <p:spPr bwMode="auto">
            <a:xfrm>
              <a:off x="896" y="2207"/>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2" name="Line 158">
              <a:extLst>
                <a:ext uri="{FF2B5EF4-FFF2-40B4-BE49-F238E27FC236}">
                  <a16:creationId xmlns:a16="http://schemas.microsoft.com/office/drawing/2014/main" id="{D5C09261-4781-4E70-ABC5-0E4F59F3010F}"/>
                </a:ext>
              </a:extLst>
            </p:cNvPr>
            <p:cNvSpPr>
              <a:spLocks noChangeShapeType="1"/>
            </p:cNvSpPr>
            <p:nvPr/>
          </p:nvSpPr>
          <p:spPr bwMode="auto">
            <a:xfrm flipH="1">
              <a:off x="703" y="2341"/>
              <a:ext cx="589" cy="31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3" name="Line 159">
              <a:extLst>
                <a:ext uri="{FF2B5EF4-FFF2-40B4-BE49-F238E27FC236}">
                  <a16:creationId xmlns:a16="http://schemas.microsoft.com/office/drawing/2014/main" id="{FE012B79-F475-42BD-882E-ECBAE581478F}"/>
                </a:ext>
              </a:extLst>
            </p:cNvPr>
            <p:cNvSpPr>
              <a:spLocks noChangeShapeType="1"/>
            </p:cNvSpPr>
            <p:nvPr/>
          </p:nvSpPr>
          <p:spPr bwMode="auto">
            <a:xfrm>
              <a:off x="1519" y="2387"/>
              <a:ext cx="499" cy="45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4" name="Line 162">
              <a:extLst>
                <a:ext uri="{FF2B5EF4-FFF2-40B4-BE49-F238E27FC236}">
                  <a16:creationId xmlns:a16="http://schemas.microsoft.com/office/drawing/2014/main" id="{88560FA9-EF3E-454A-B6E4-C6E95FD88D3C}"/>
                </a:ext>
              </a:extLst>
            </p:cNvPr>
            <p:cNvSpPr>
              <a:spLocks noChangeShapeType="1"/>
            </p:cNvSpPr>
            <p:nvPr/>
          </p:nvSpPr>
          <p:spPr bwMode="auto">
            <a:xfrm>
              <a:off x="249" y="981"/>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5" name="Line 163">
              <a:extLst>
                <a:ext uri="{FF2B5EF4-FFF2-40B4-BE49-F238E27FC236}">
                  <a16:creationId xmlns:a16="http://schemas.microsoft.com/office/drawing/2014/main" id="{600D8A72-9080-4A75-B269-DDC3CE7BA307}"/>
                </a:ext>
              </a:extLst>
            </p:cNvPr>
            <p:cNvSpPr>
              <a:spLocks noChangeShapeType="1"/>
            </p:cNvSpPr>
            <p:nvPr/>
          </p:nvSpPr>
          <p:spPr bwMode="auto">
            <a:xfrm>
              <a:off x="249" y="152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6630" name="Line 156">
            <a:extLst>
              <a:ext uri="{FF2B5EF4-FFF2-40B4-BE49-F238E27FC236}">
                <a16:creationId xmlns:a16="http://schemas.microsoft.com/office/drawing/2014/main" id="{1BC2F4CA-34CF-4663-9E70-73FACBF89190}"/>
              </a:ext>
            </a:extLst>
          </p:cNvPr>
          <p:cNvSpPr>
            <a:spLocks noChangeShapeType="1"/>
          </p:cNvSpPr>
          <p:nvPr/>
        </p:nvSpPr>
        <p:spPr bwMode="auto">
          <a:xfrm>
            <a:off x="1428750" y="278606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9" name="Title 1">
            <a:extLst>
              <a:ext uri="{FF2B5EF4-FFF2-40B4-BE49-F238E27FC236}">
                <a16:creationId xmlns:a16="http://schemas.microsoft.com/office/drawing/2014/main" id="{10DB630E-6792-4251-8B12-727108CBABE8}"/>
              </a:ext>
            </a:extLst>
          </p:cNvPr>
          <p:cNvSpPr txBox="1">
            <a:spLocks noGrp="1"/>
          </p:cNvSpPr>
          <p:nvPr>
            <p:ph type="title"/>
          </p:nvPr>
        </p:nvSpPr>
        <p:spPr>
          <a:xfrm>
            <a:off x="1428749" y="4974"/>
            <a:ext cx="7683853"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Representation of Binomial Heap(CO2)</a:t>
            </a:r>
          </a:p>
        </p:txBody>
      </p:sp>
      <p:pic>
        <p:nvPicPr>
          <p:cNvPr id="160" name="Picture 2" descr="E:\NIET\Project\xLogo11.png.pagespeed.ic.pydHLuCQEZ.png">
            <a:extLst>
              <a:ext uri="{FF2B5EF4-FFF2-40B4-BE49-F238E27FC236}">
                <a16:creationId xmlns:a16="http://schemas.microsoft.com/office/drawing/2014/main" id="{CC2002E2-0907-4353-9417-6DB08BC21660}"/>
              </a:ext>
            </a:extLst>
          </p:cNvPr>
          <p:cNvPicPr>
            <a:picLocks noChangeAspect="1" noChangeArrowheads="1"/>
          </p:cNvPicPr>
          <p:nvPr/>
        </p:nvPicPr>
        <p:blipFill>
          <a:blip r:embed="rId3" cstate="print"/>
          <a:srcRect/>
          <a:stretch>
            <a:fillRect/>
          </a:stretch>
        </p:blipFill>
        <p:spPr bwMode="auto">
          <a:xfrm>
            <a:off x="0" y="0"/>
            <a:ext cx="1428749" cy="817163"/>
          </a:xfrm>
          <a:prstGeom prst="rect">
            <a:avLst/>
          </a:prstGeom>
          <a:noFill/>
        </p:spPr>
      </p:pic>
      <p:sp>
        <p:nvSpPr>
          <p:cNvPr id="2" name="Date Placeholder 1">
            <a:extLst>
              <a:ext uri="{FF2B5EF4-FFF2-40B4-BE49-F238E27FC236}">
                <a16:creationId xmlns:a16="http://schemas.microsoft.com/office/drawing/2014/main" id="{60E619BF-CE74-4C56-A2B0-0E089994FBF9}"/>
              </a:ext>
            </a:extLst>
          </p:cNvPr>
          <p:cNvSpPr>
            <a:spLocks noGrp="1"/>
          </p:cNvSpPr>
          <p:nvPr>
            <p:ph type="dt" sz="half" idx="10"/>
          </p:nvPr>
        </p:nvSpPr>
        <p:spPr/>
        <p:txBody>
          <a:bodyPr/>
          <a:lstStyle/>
          <a:p>
            <a:fld id="{5EBA9010-3AE8-46D5-A608-597D2582DA01}" type="datetime1">
              <a:rPr lang="en-US" smtClean="0"/>
              <a:t>10-Nov-24</a:t>
            </a:fld>
            <a:endParaRPr lang="en-US"/>
          </a:p>
        </p:txBody>
      </p:sp>
      <p:sp>
        <p:nvSpPr>
          <p:cNvPr id="3" name="Footer Placeholder 2">
            <a:extLst>
              <a:ext uri="{FF2B5EF4-FFF2-40B4-BE49-F238E27FC236}">
                <a16:creationId xmlns:a16="http://schemas.microsoft.com/office/drawing/2014/main" id="{A5A2A3A0-A314-430A-975E-7505DDC08E85}"/>
              </a:ext>
            </a:extLst>
          </p:cNvPr>
          <p:cNvSpPr>
            <a:spLocks noGrp="1"/>
          </p:cNvSpPr>
          <p:nvPr>
            <p:ph type="ftr" sz="quarter" idx="11"/>
          </p:nvPr>
        </p:nvSpPr>
        <p:spPr>
          <a:xfrm>
            <a:off x="3124199" y="6356350"/>
            <a:ext cx="3809995"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7E886710-E054-4223-81E7-A8B5906A1A72}"/>
              </a:ext>
            </a:extLst>
          </p:cNvPr>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1"/>
          </p:nvPr>
        </p:nvSpPr>
        <p:spPr>
          <a:xfrm>
            <a:off x="684213" y="1628775"/>
            <a:ext cx="7345362" cy="3933825"/>
          </a:xfrm>
        </p:spPr>
        <p:txBody>
          <a:bodyPr/>
          <a:lstStyle/>
          <a:p>
            <a:pPr eaLnBrk="1" hangingPunct="1">
              <a:buFontTx/>
              <a:buNone/>
            </a:pPr>
            <a:r>
              <a:rPr lang="tr-TR" altLang="en-US" sz="2400" dirty="0">
                <a:latin typeface="Times New Roman" panose="02020603050405020304" pitchFamily="18" charset="0"/>
              </a:rPr>
              <a:t>CREATING A NEW BINOMIAL HEAP</a:t>
            </a:r>
          </a:p>
          <a:p>
            <a:pPr eaLnBrk="1" hangingPunct="1">
              <a:buFontTx/>
              <a:buNone/>
            </a:pPr>
            <a:r>
              <a:rPr lang="tr-TR" altLang="en-US" sz="2400" dirty="0">
                <a:latin typeface="Times New Roman" panose="02020603050405020304" pitchFamily="18" charset="0"/>
              </a:rPr>
              <a:t>        </a:t>
            </a:r>
          </a:p>
          <a:p>
            <a:pPr eaLnBrk="1" hangingPunct="1">
              <a:buFontTx/>
              <a:buNone/>
            </a:pPr>
            <a:r>
              <a:rPr lang="tr-TR" altLang="en-US" sz="2400" dirty="0">
                <a:solidFill>
                  <a:srgbClr val="C00000"/>
                </a:solidFill>
                <a:latin typeface="Times New Roman" panose="02020603050405020304" pitchFamily="18" charset="0"/>
              </a:rPr>
              <a:t>        </a:t>
            </a:r>
            <a:r>
              <a:rPr lang="tr-TR" altLang="en-US" sz="2200" dirty="0">
                <a:solidFill>
                  <a:srgbClr val="C00000"/>
                </a:solidFill>
                <a:latin typeface="Times New Roman" panose="02020603050405020304" pitchFamily="18" charset="0"/>
              </a:rPr>
              <a:t>MAKE-BINOMIAL-HEAP (  )</a:t>
            </a:r>
          </a:p>
          <a:p>
            <a:pPr eaLnBrk="1" hangingPunct="1">
              <a:lnSpc>
                <a:spcPct val="30000"/>
              </a:lnSpc>
              <a:buFontTx/>
              <a:buNone/>
            </a:pPr>
            <a:r>
              <a:rPr lang="tr-TR" altLang="en-US" sz="2200" dirty="0">
                <a:latin typeface="Times New Roman" panose="02020603050405020304" pitchFamily="18" charset="0"/>
              </a:rPr>
              <a:t>                </a:t>
            </a:r>
          </a:p>
          <a:p>
            <a:pPr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allocate</a:t>
            </a:r>
            <a:r>
              <a:rPr lang="tr-TR" altLang="en-US" sz="2200" dirty="0">
                <a:latin typeface="Times New Roman" panose="02020603050405020304" pitchFamily="18" charset="0"/>
              </a:rPr>
              <a:t> </a:t>
            </a:r>
            <a:r>
              <a:rPr lang="tr-TR" altLang="en-US" sz="2200" i="1" dirty="0">
                <a:latin typeface="Times New Roman" panose="02020603050405020304" pitchFamily="18" charset="0"/>
              </a:rPr>
              <a:t>H</a:t>
            </a:r>
          </a:p>
          <a:p>
            <a:pPr eaLnBrk="1" hangingPunct="1">
              <a:buFontTx/>
              <a:buNone/>
            </a:pPr>
            <a:r>
              <a:rPr lang="tr-TR" altLang="en-US" sz="2200" dirty="0">
                <a:latin typeface="Times New Roman" panose="02020603050405020304" pitchFamily="18" charset="0"/>
              </a:rPr>
              <a:t>                head [ </a:t>
            </a:r>
            <a:r>
              <a:rPr lang="tr-TR" altLang="en-US" sz="2200" i="1" dirty="0">
                <a:latin typeface="Times New Roman" panose="02020603050405020304" pitchFamily="18" charset="0"/>
              </a:rPr>
              <a:t>H</a:t>
            </a:r>
            <a:r>
              <a:rPr lang="tr-TR" altLang="en-US" sz="2200" dirty="0">
                <a:latin typeface="Times New Roman" panose="02020603050405020304" pitchFamily="18" charset="0"/>
              </a:rPr>
              <a:t> ] </a:t>
            </a:r>
            <a:r>
              <a:rPr lang="en-AU" altLang="en-US" sz="2200" dirty="0">
                <a:latin typeface="Times New Roman" panose="02020603050405020304" pitchFamily="18" charset="0"/>
                <a:sym typeface="Symbol" panose="05050102010706020507" pitchFamily="18" charset="2"/>
              </a:rPr>
              <a:t></a:t>
            </a:r>
            <a:r>
              <a:rPr lang="tr-TR" altLang="en-US" sz="2200" dirty="0">
                <a:latin typeface="Times New Roman" panose="02020603050405020304" pitchFamily="18" charset="0"/>
                <a:sym typeface="Symbol" panose="05050102010706020507" pitchFamily="18" charset="2"/>
              </a:rPr>
              <a:t> NIL</a:t>
            </a:r>
            <a:r>
              <a:rPr lang="tr-TR" altLang="en-US" sz="2200" dirty="0">
                <a:latin typeface="Times New Roman" panose="02020603050405020304" pitchFamily="18" charset="0"/>
              </a:rPr>
              <a:t>     </a:t>
            </a:r>
          </a:p>
          <a:p>
            <a:pPr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return</a:t>
            </a:r>
            <a:r>
              <a:rPr lang="tr-TR" altLang="en-US" sz="2200" dirty="0">
                <a:solidFill>
                  <a:srgbClr val="0000FF"/>
                </a:solidFill>
                <a:latin typeface="Times New Roman" panose="02020603050405020304" pitchFamily="18" charset="0"/>
              </a:rPr>
              <a:t> </a:t>
            </a:r>
            <a:r>
              <a:rPr lang="tr-TR" altLang="en-US" sz="2200" dirty="0">
                <a:latin typeface="Times New Roman" panose="02020603050405020304" pitchFamily="18" charset="0"/>
              </a:rPr>
              <a:t>   </a:t>
            </a:r>
            <a:r>
              <a:rPr lang="tr-TR" altLang="en-US" sz="2200" i="1" dirty="0">
                <a:latin typeface="Times New Roman" panose="02020603050405020304" pitchFamily="18" charset="0"/>
              </a:rPr>
              <a:t>H</a:t>
            </a:r>
          </a:p>
          <a:p>
            <a:pPr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end</a:t>
            </a:r>
          </a:p>
          <a:p>
            <a:pPr eaLnBrk="1" hangingPunct="1">
              <a:buFontTx/>
              <a:buNone/>
            </a:pPr>
            <a:endParaRPr lang="tr-TR" altLang="en-US" sz="2400" u="sng" dirty="0">
              <a:latin typeface="Times New Roman" panose="02020603050405020304" pitchFamily="18" charset="0"/>
            </a:endParaRPr>
          </a:p>
        </p:txBody>
      </p:sp>
      <p:sp>
        <p:nvSpPr>
          <p:cNvPr id="32772" name="Text Box 4">
            <a:extLst>
              <a:ext uri="{FF2B5EF4-FFF2-40B4-BE49-F238E27FC236}">
                <a16:creationId xmlns:a16="http://schemas.microsoft.com/office/drawing/2014/main" id="{5FD0CDD2-0570-4455-A2A4-B18496FB1538}"/>
              </a:ext>
            </a:extLst>
          </p:cNvPr>
          <p:cNvSpPr txBox="1">
            <a:spLocks noChangeArrowheads="1"/>
          </p:cNvSpPr>
          <p:nvPr/>
        </p:nvSpPr>
        <p:spPr bwMode="auto">
          <a:xfrm>
            <a:off x="4387374" y="3349198"/>
            <a:ext cx="3529013"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Times New Roman" pitchFamily="18" charset="0"/>
                <a:cs typeface="Times New Roman" pitchFamily="18" charset="0"/>
              </a:rPr>
              <a:t>RUNNING-TIME= </a:t>
            </a:r>
            <a:r>
              <a:rPr lang="el-GR" sz="2400" dirty="0">
                <a:latin typeface="Times New Roman" pitchFamily="18" charset="0"/>
                <a:cs typeface="Times New Roman" pitchFamily="18" charset="0"/>
              </a:rPr>
              <a:t>Θ</a:t>
            </a:r>
            <a:r>
              <a:rPr lang="tr-TR" sz="2400" dirty="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43083" y="-11584"/>
            <a:ext cx="7798828"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235ACFAA-FA58-455A-892A-DD69F36DA9A3}"/>
              </a:ext>
            </a:extLst>
          </p:cNvPr>
          <p:cNvSpPr>
            <a:spLocks noGrp="1"/>
          </p:cNvSpPr>
          <p:nvPr>
            <p:ph type="dt" sz="half" idx="10"/>
          </p:nvPr>
        </p:nvSpPr>
        <p:spPr/>
        <p:txBody>
          <a:bodyPr/>
          <a:lstStyle/>
          <a:p>
            <a:fld id="{4434F1A4-1766-426D-B2F6-ADD5EE2D5CA2}" type="datetime1">
              <a:rPr lang="en-US" smtClean="0"/>
              <a:t>10-Nov-24</a:t>
            </a:fld>
            <a:endParaRPr lang="en-US"/>
          </a:p>
        </p:txBody>
      </p:sp>
      <p:sp>
        <p:nvSpPr>
          <p:cNvPr id="3" name="Footer Placeholder 2">
            <a:extLst>
              <a:ext uri="{FF2B5EF4-FFF2-40B4-BE49-F238E27FC236}">
                <a16:creationId xmlns:a16="http://schemas.microsoft.com/office/drawing/2014/main" id="{F975822D-D073-4EAC-8A42-1C7564468E82}"/>
              </a:ext>
            </a:extLst>
          </p:cNvPr>
          <p:cNvSpPr>
            <a:spLocks noGrp="1"/>
          </p:cNvSpPr>
          <p:nvPr>
            <p:ph type="ftr" sz="quarter" idx="11"/>
          </p:nvPr>
        </p:nvSpPr>
        <p:spPr>
          <a:xfrm>
            <a:off x="3124200" y="6356350"/>
            <a:ext cx="41148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BF972B5B-ECBC-4867-8216-C9CB3C9AA65B}"/>
              </a:ext>
            </a:extLst>
          </p:cNvPr>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fontAlgn="base">
              <a:buNone/>
            </a:pPr>
            <a:r>
              <a:rPr lang="en-US" sz="2600" dirty="0">
                <a:latin typeface="Times New Roman" panose="02020603050405020304" pitchFamily="18" charset="0"/>
                <a:cs typeface="Times New Roman" panose="02020603050405020304" pitchFamily="18" charset="0"/>
              </a:rPr>
              <a:t>At the end of the program, the student will be able to:</a:t>
            </a:r>
          </a:p>
          <a:p>
            <a:pPr fontAlgn="base"/>
            <a:r>
              <a:rPr lang="en-US" sz="2600" dirty="0">
                <a:latin typeface="Times New Roman" panose="02020603050405020304" pitchFamily="18" charset="0"/>
                <a:cs typeface="Times New Roman" panose="02020603050405020304" pitchFamily="18" charset="0"/>
              </a:rPr>
              <a:t>Apply technical and business knowledge to solve complex problems and face current business challenges.</a:t>
            </a:r>
          </a:p>
          <a:p>
            <a:pPr fontAlgn="base"/>
            <a:r>
              <a:rPr lang="en-US" sz="2600" dirty="0">
                <a:latin typeface="Times New Roman" panose="02020603050405020304" pitchFamily="18" charset="0"/>
                <a:cs typeface="Times New Roman" panose="02020603050405020304" pitchFamily="18" charset="0"/>
              </a:rPr>
              <a:t>Explore modern tools and technologies and apply the knowledge to design and develop solutions for betterment of the society.</a:t>
            </a:r>
          </a:p>
          <a:p>
            <a:pPr fontAlgn="base"/>
            <a:r>
              <a:rPr lang="en-US" sz="2600" dirty="0">
                <a:latin typeface="Times New Roman" panose="02020603050405020304" pitchFamily="18" charset="0"/>
                <a:cs typeface="Times New Roman" panose="02020603050405020304" pitchFamily="18" charset="0"/>
              </a:rPr>
              <a:t>Work innovatively and communicate effectively with professionals worldwide and pursue lifelong learning to add value to society and environment.</a:t>
            </a:r>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CBA5CBF-5628-46B2-80A6-215AA559EC64}" type="datetime1">
              <a:rPr lang="en-US" smtClean="0"/>
              <a:t>10-Nov-24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391648"/>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Program Specific Outcomes</a:t>
            </a:r>
            <a:endParaRPr kumimoji="0" lang="en-US" sz="2400" b="1" i="0" u="none" strike="noStrike" kern="1200" cap="none" spc="0" normalizeH="0" baseline="0" noProof="0" dirty="0">
              <a:ln>
                <a:noFill/>
              </a:ln>
              <a:solidFill>
                <a:schemeClr val="dk1"/>
              </a:solidFill>
              <a:effectLst/>
              <a:uLnTx/>
              <a:uFillTx/>
            </a:endParaRPr>
          </a:p>
        </p:txBody>
      </p:sp>
      <p:sp>
        <p:nvSpPr>
          <p:cNvPr id="2" name="Footer Placeholder 1"/>
          <p:cNvSpPr>
            <a:spLocks noGrp="1"/>
          </p:cNvSpPr>
          <p:nvPr>
            <p:ph type="ftr" sz="quarter" idx="11"/>
          </p:nvPr>
        </p:nvSpPr>
        <p:spPr/>
        <p:txBody>
          <a:bodyPr/>
          <a:lstStyle/>
          <a:p>
            <a:r>
              <a:rPr lang="it-IT"/>
              <a:t>Manali Gupta               DAA                Unit II</a:t>
            </a:r>
            <a:endParaRPr lang="en-US" dirty="0"/>
          </a:p>
        </p:txBody>
      </p:sp>
    </p:spTree>
    <p:extLst>
      <p:ext uri="{BB962C8B-B14F-4D97-AF65-F5344CB8AC3E}">
        <p14:creationId xmlns:p14="http://schemas.microsoft.com/office/powerpoint/2010/main" val="166091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1"/>
          </p:nvPr>
        </p:nvSpPr>
        <p:spPr>
          <a:xfrm>
            <a:off x="838200" y="1295400"/>
            <a:ext cx="7391400" cy="4343400"/>
          </a:xfrm>
        </p:spPr>
        <p:txBody>
          <a:bodyPr>
            <a:normAutofit fontScale="77500" lnSpcReduction="20000"/>
          </a:bodyPr>
          <a:lstStyle/>
          <a:p>
            <a:pPr>
              <a:buNone/>
            </a:pPr>
            <a:r>
              <a:rPr lang="tr-TR" altLang="en-US" sz="2600" dirty="0">
                <a:solidFill>
                  <a:srgbClr val="C00000"/>
                </a:solidFill>
                <a:latin typeface="Times New Roman" panose="02020603050405020304" pitchFamily="18" charset="0"/>
              </a:rPr>
              <a:t>BINOMIAL-HEAP-MINIMUM (</a:t>
            </a:r>
            <a:r>
              <a:rPr lang="tr-TR" altLang="en-US" sz="2600" i="1" dirty="0">
                <a:solidFill>
                  <a:srgbClr val="C00000"/>
                </a:solidFill>
                <a:latin typeface="Times New Roman" panose="02020603050405020304" pitchFamily="18" charset="0"/>
              </a:rPr>
              <a:t>H</a:t>
            </a:r>
            <a:r>
              <a:rPr lang="tr-TR" altLang="en-US" sz="2600" dirty="0">
                <a:solidFill>
                  <a:srgbClr val="C00000"/>
                </a:solidFill>
                <a:latin typeface="Times New Roman" panose="02020603050405020304" pitchFamily="18" charset="0"/>
              </a:rPr>
              <a:t>)</a:t>
            </a:r>
            <a:endParaRPr lang="en-IN" altLang="en-US" sz="2600" dirty="0">
              <a:solidFill>
                <a:srgbClr val="C00000"/>
              </a:solidFill>
              <a:latin typeface="Times New Roman" panose="02020603050405020304" pitchFamily="18" charset="0"/>
            </a:endParaRPr>
          </a:p>
          <a:p>
            <a:pPr>
              <a:buNone/>
            </a:pPr>
            <a:endParaRPr lang="tr-TR" altLang="en-US" sz="2600" dirty="0">
              <a:solidFill>
                <a:srgbClr val="C00000"/>
              </a:solidFill>
              <a:latin typeface="Times New Roman" panose="02020603050405020304" pitchFamily="18" charset="0"/>
            </a:endParaRPr>
          </a:p>
          <a:p>
            <a:pPr>
              <a:lnSpc>
                <a:spcPct val="80000"/>
              </a:lnSpc>
              <a:buNone/>
            </a:pPr>
            <a:r>
              <a:rPr lang="tr-TR" altLang="en-US" sz="2800" i="1" dirty="0">
                <a:solidFill>
                  <a:srgbClr val="FF3300"/>
                </a:solidFill>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  x</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Head [</a:t>
            </a:r>
            <a:r>
              <a:rPr lang="tr-TR" altLang="en-US" sz="2800" i="1" dirty="0">
                <a:latin typeface="Times New Roman" panose="02020603050405020304" pitchFamily="18" charset="0"/>
                <a:cs typeface="Times New Roman" panose="02020603050405020304" pitchFamily="18" charset="0"/>
              </a:rPr>
              <a:t>H</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min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sibling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0000FF"/>
                </a:solidFill>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while</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 ≠ NIL </a:t>
            </a:r>
            <a:r>
              <a:rPr lang="tr-TR" altLang="en-US" sz="2800" dirty="0">
                <a:solidFill>
                  <a:srgbClr val="C00000"/>
                </a:solidFill>
                <a:latin typeface="Times New Roman" panose="02020603050405020304" pitchFamily="18" charset="0"/>
                <a:cs typeface="Times New Roman" panose="02020603050405020304" pitchFamily="18" charset="0"/>
              </a:rPr>
              <a:t>do</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if</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  &lt;  min  </a:t>
            </a:r>
            <a:r>
              <a:rPr lang="tr-TR" altLang="en-US" sz="2800" dirty="0">
                <a:solidFill>
                  <a:srgbClr val="C00000"/>
                </a:solidFill>
                <a:latin typeface="Times New Roman" panose="02020603050405020304" pitchFamily="18" charset="0"/>
                <a:cs typeface="Times New Roman" panose="02020603050405020304" pitchFamily="18" charset="0"/>
              </a:rPr>
              <a:t>then</a:t>
            </a:r>
          </a:p>
          <a:p>
            <a:pPr>
              <a:lnSpc>
                <a:spcPct val="80000"/>
              </a:lnSpc>
              <a:buNone/>
            </a:pPr>
            <a:r>
              <a:rPr lang="tr-TR" altLang="en-US" sz="2800" dirty="0">
                <a:latin typeface="Times New Roman" panose="02020603050405020304" pitchFamily="18" charset="0"/>
                <a:cs typeface="Times New Roman" panose="02020603050405020304" pitchFamily="18" charset="0"/>
              </a:rPr>
              <a:t>                         min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y</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endif</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  x</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s</a:t>
            </a:r>
            <a:r>
              <a:rPr lang="en-US" altLang="en-US" sz="2800" dirty="0" err="1">
                <a:latin typeface="Times New Roman" panose="02020603050405020304" pitchFamily="18" charset="0"/>
                <a:cs typeface="Times New Roman" panose="02020603050405020304" pitchFamily="18" charset="0"/>
              </a:rPr>
              <a:t>i</a:t>
            </a:r>
            <a:r>
              <a:rPr lang="tr-TR" altLang="en-US" sz="2800" dirty="0">
                <a:latin typeface="Times New Roman" panose="02020603050405020304" pitchFamily="18" charset="0"/>
                <a:cs typeface="Times New Roman" panose="02020603050405020304" pitchFamily="18" charset="0"/>
              </a:rPr>
              <a:t>bling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endwhile</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return</a:t>
            </a:r>
            <a:r>
              <a:rPr lang="tr-TR" altLang="en-US" sz="2800" dirty="0">
                <a:solidFill>
                  <a:srgbClr val="0000FF"/>
                </a:solidFill>
                <a:latin typeface="Times New Roman" panose="02020603050405020304" pitchFamily="18" charset="0"/>
                <a:cs typeface="Times New Roman" panose="02020603050405020304" pitchFamily="18" charset="0"/>
              </a:rPr>
              <a:t> </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y</a:t>
            </a:r>
          </a:p>
          <a:p>
            <a:pPr>
              <a:lnSpc>
                <a:spcPct val="80000"/>
              </a:lnSpc>
              <a:buNone/>
            </a:pPr>
            <a:r>
              <a:rPr lang="tr-TR" altLang="en-US" sz="2800" dirty="0">
                <a:solidFill>
                  <a:srgbClr val="C00000"/>
                </a:solidFill>
                <a:latin typeface="Times New Roman" panose="02020603050405020304" pitchFamily="18" charset="0"/>
                <a:cs typeface="Times New Roman" panose="02020603050405020304" pitchFamily="18" charset="0"/>
              </a:rPr>
              <a:t>end</a:t>
            </a:r>
          </a:p>
          <a:p>
            <a:pPr>
              <a:lnSpc>
                <a:spcPct val="80000"/>
              </a:lnSpc>
              <a:buNone/>
            </a:pPr>
            <a:r>
              <a:rPr lang="tr-TR" altLang="en-US" sz="2800" dirty="0">
                <a:latin typeface="Times New Roman" panose="02020603050405020304" pitchFamily="18" charset="0"/>
              </a:rPr>
              <a:t>           </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9CDA9DAD-6D6F-4467-A6A2-0C279F7BBF6F}"/>
              </a:ext>
            </a:extLst>
          </p:cNvPr>
          <p:cNvSpPr>
            <a:spLocks noGrp="1"/>
          </p:cNvSpPr>
          <p:nvPr>
            <p:ph type="dt" sz="half" idx="10"/>
          </p:nvPr>
        </p:nvSpPr>
        <p:spPr/>
        <p:txBody>
          <a:bodyPr/>
          <a:lstStyle/>
          <a:p>
            <a:fld id="{BF428AFD-4A97-4629-8029-D17EC5357990}" type="datetime1">
              <a:rPr lang="en-US" smtClean="0"/>
              <a:t>10-Nov-24</a:t>
            </a:fld>
            <a:endParaRPr lang="en-US"/>
          </a:p>
        </p:txBody>
      </p:sp>
      <p:sp>
        <p:nvSpPr>
          <p:cNvPr id="3" name="Footer Placeholder 2">
            <a:extLst>
              <a:ext uri="{FF2B5EF4-FFF2-40B4-BE49-F238E27FC236}">
                <a16:creationId xmlns:a16="http://schemas.microsoft.com/office/drawing/2014/main" id="{BCF6CA90-A2E0-4588-B735-A29F1EEA9B64}"/>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F70D2395-E483-4CE8-A23B-E2EB53406D6F}"/>
              </a:ext>
            </a:extLst>
          </p:cNvPr>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32679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1"/>
          </p:nvPr>
        </p:nvSpPr>
        <p:spPr>
          <a:xfrm>
            <a:off x="762000" y="1219200"/>
            <a:ext cx="7149510" cy="3969178"/>
          </a:xfrm>
        </p:spPr>
        <p:txBody>
          <a:bodyPr>
            <a:normAutofit/>
          </a:bodyPr>
          <a:lstStyle/>
          <a:p>
            <a:pPr>
              <a:buNone/>
            </a:pPr>
            <a:r>
              <a:rPr lang="tr-TR" altLang="en-US" sz="2400" dirty="0">
                <a:solidFill>
                  <a:srgbClr val="C00000"/>
                </a:solidFill>
                <a:latin typeface="+mj-lt"/>
              </a:rPr>
              <a:t>BINOMIAL-HEAP-MINIMUM (</a:t>
            </a:r>
            <a:r>
              <a:rPr lang="tr-TR" altLang="en-US" sz="2400" i="1" dirty="0">
                <a:solidFill>
                  <a:srgbClr val="C00000"/>
                </a:solidFill>
                <a:latin typeface="+mj-lt"/>
              </a:rPr>
              <a:t>H</a:t>
            </a:r>
            <a:r>
              <a:rPr lang="tr-TR" altLang="en-US" sz="2400" dirty="0">
                <a:solidFill>
                  <a:srgbClr val="C00000"/>
                </a:solidFill>
                <a:latin typeface="+mj-lt"/>
              </a:rPr>
              <a:t>)</a:t>
            </a:r>
            <a:endParaRPr lang="en-IN" altLang="en-US" sz="2400" dirty="0">
              <a:solidFill>
                <a:srgbClr val="C00000"/>
              </a:solidFill>
              <a:latin typeface="+mj-lt"/>
            </a:endParaRPr>
          </a:p>
          <a:p>
            <a:pPr>
              <a:buNone/>
            </a:pPr>
            <a:endParaRPr lang="en-IN" altLang="en-US" sz="2600" dirty="0">
              <a:solidFill>
                <a:srgbClr val="C00000"/>
              </a:solidFill>
              <a:latin typeface="+mj-lt"/>
            </a:endParaRPr>
          </a:p>
          <a:p>
            <a:r>
              <a:rPr lang="tr-TR" altLang="en-US" sz="2200" dirty="0">
                <a:latin typeface="+mj-lt"/>
              </a:rPr>
              <a:t>S</a:t>
            </a:r>
            <a:r>
              <a:rPr lang="en-US" altLang="en-US" sz="2200" dirty="0" err="1">
                <a:latin typeface="+mj-lt"/>
              </a:rPr>
              <a:t>i</a:t>
            </a:r>
            <a:r>
              <a:rPr lang="tr-TR" altLang="en-US" sz="2200" dirty="0">
                <a:latin typeface="+mj-lt"/>
              </a:rPr>
              <a:t>nce binomial heap is </a:t>
            </a:r>
            <a:r>
              <a:rPr lang="tr-TR" altLang="en-US" sz="2200" dirty="0">
                <a:solidFill>
                  <a:srgbClr val="FF3300"/>
                </a:solidFill>
                <a:latin typeface="+mj-lt"/>
              </a:rPr>
              <a:t>HEAP-ORDERED</a:t>
            </a:r>
            <a:endParaRPr lang="tr-TR" altLang="en-US" sz="2200" dirty="0">
              <a:latin typeface="+mj-lt"/>
            </a:endParaRPr>
          </a:p>
          <a:p>
            <a:r>
              <a:rPr lang="tr-TR" altLang="en-US" sz="2200" dirty="0">
                <a:latin typeface="+mj-lt"/>
              </a:rPr>
              <a:t>The minimum key must reside in a </a:t>
            </a:r>
            <a:r>
              <a:rPr lang="tr-TR" altLang="en-US" sz="2200" dirty="0">
                <a:solidFill>
                  <a:srgbClr val="FF3300"/>
                </a:solidFill>
                <a:latin typeface="+mj-lt"/>
              </a:rPr>
              <a:t>ROOT NODE</a:t>
            </a:r>
            <a:r>
              <a:rPr lang="tr-TR" altLang="en-US" sz="2200" dirty="0">
                <a:latin typeface="+mj-lt"/>
              </a:rPr>
              <a:t> </a:t>
            </a:r>
          </a:p>
          <a:p>
            <a:r>
              <a:rPr lang="tr-TR" altLang="en-US" sz="2200" dirty="0">
                <a:latin typeface="+mj-lt"/>
              </a:rPr>
              <a:t>Above procedure checks all roots</a:t>
            </a:r>
            <a:endParaRPr lang="tr-TR" altLang="en-US" sz="2200" dirty="0">
              <a:solidFill>
                <a:srgbClr val="FF3300"/>
              </a:solidFill>
              <a:latin typeface="+mj-lt"/>
            </a:endParaRPr>
          </a:p>
          <a:p>
            <a:r>
              <a:rPr lang="tr-TR" altLang="en-US" sz="2200" dirty="0">
                <a:solidFill>
                  <a:srgbClr val="FF3300"/>
                </a:solidFill>
                <a:latin typeface="+mj-lt"/>
              </a:rPr>
              <a:t>NUMBER OF ROOTS   </a:t>
            </a:r>
            <a:r>
              <a:rPr lang="tr-TR" altLang="en-US" sz="2200" dirty="0">
                <a:solidFill>
                  <a:srgbClr val="FF3300"/>
                </a:solidFill>
                <a:latin typeface="+mj-lt"/>
                <a:cs typeface="Arial" panose="020B0604020202020204" pitchFamily="34" charset="0"/>
              </a:rPr>
              <a:t>≤</a:t>
            </a:r>
            <a:r>
              <a:rPr lang="tr-TR" altLang="en-US" sz="2200" dirty="0">
                <a:solidFill>
                  <a:srgbClr val="FF3300"/>
                </a:solidFill>
                <a:latin typeface="+mj-lt"/>
              </a:rPr>
              <a:t> </a:t>
            </a:r>
            <a:r>
              <a:rPr lang="en-US" altLang="en-US" sz="2200" dirty="0">
                <a:solidFill>
                  <a:srgbClr val="FF3300"/>
                </a:solidFill>
                <a:latin typeface="+mj-lt"/>
              </a:rPr>
              <a:t> </a:t>
            </a:r>
            <a:r>
              <a:rPr lang="tr-TR" altLang="en-US" sz="2200" dirty="0">
                <a:solidFill>
                  <a:srgbClr val="FF3300"/>
                </a:solidFill>
                <a:latin typeface="+mj-lt"/>
              </a:rPr>
              <a:t>lg</a:t>
            </a:r>
            <a:r>
              <a:rPr lang="tr-TR" altLang="en-US" sz="2200" i="1" dirty="0">
                <a:solidFill>
                  <a:srgbClr val="FF3300"/>
                </a:solidFill>
                <a:latin typeface="+mj-lt"/>
              </a:rPr>
              <a:t>n</a:t>
            </a:r>
            <a:r>
              <a:rPr lang="tr-TR" altLang="en-US" sz="2200" dirty="0">
                <a:solidFill>
                  <a:srgbClr val="FF3300"/>
                </a:solidFill>
                <a:latin typeface="+mj-lt"/>
              </a:rPr>
              <a:t> </a:t>
            </a:r>
            <a:r>
              <a:rPr lang="en-US" altLang="en-US" sz="2200" dirty="0">
                <a:solidFill>
                  <a:srgbClr val="FF3300"/>
                </a:solidFill>
                <a:latin typeface="+mj-lt"/>
              </a:rPr>
              <a:t> </a:t>
            </a:r>
            <a:r>
              <a:rPr lang="tr-TR" altLang="en-US" sz="2200" dirty="0">
                <a:solidFill>
                  <a:srgbClr val="FF3300"/>
                </a:solidFill>
                <a:latin typeface="+mj-lt"/>
              </a:rPr>
              <a:t>+ 1</a:t>
            </a:r>
            <a:endParaRPr lang="tr-TR" altLang="en-US" sz="2200" dirty="0">
              <a:latin typeface="+mj-lt"/>
            </a:endParaRPr>
          </a:p>
          <a:p>
            <a:r>
              <a:rPr lang="en-US" altLang="en-US" sz="2200" dirty="0">
                <a:solidFill>
                  <a:srgbClr val="0000FF"/>
                </a:solidFill>
                <a:latin typeface="+mj-lt"/>
              </a:rPr>
              <a:t>	</a:t>
            </a:r>
            <a:r>
              <a:rPr lang="tr-TR" altLang="en-US" sz="2200" dirty="0">
                <a:solidFill>
                  <a:srgbClr val="FF3300"/>
                </a:solidFill>
                <a:latin typeface="+mj-lt"/>
              </a:rPr>
              <a:t>RUNNING</a:t>
            </a:r>
            <a:r>
              <a:rPr lang="en-IN" altLang="en-US" sz="2200" dirty="0">
                <a:solidFill>
                  <a:srgbClr val="FF3300"/>
                </a:solidFill>
                <a:latin typeface="+mj-lt"/>
              </a:rPr>
              <a:t> </a:t>
            </a:r>
            <a:r>
              <a:rPr lang="tr-TR" altLang="en-US" sz="2200" dirty="0">
                <a:solidFill>
                  <a:srgbClr val="FF3300"/>
                </a:solidFill>
                <a:latin typeface="+mj-lt"/>
              </a:rPr>
              <a:t>TIME = O (lg</a:t>
            </a:r>
            <a:r>
              <a:rPr lang="tr-TR" altLang="en-US" sz="2200" i="1" dirty="0">
                <a:solidFill>
                  <a:srgbClr val="FF3300"/>
                </a:solidFill>
                <a:latin typeface="+mj-lt"/>
              </a:rPr>
              <a:t>n</a:t>
            </a:r>
            <a:r>
              <a:rPr lang="tr-TR" altLang="en-US" sz="2200" dirty="0">
                <a:solidFill>
                  <a:srgbClr val="FF3300"/>
                </a:solidFill>
                <a:latin typeface="+mj-lt"/>
              </a:rPr>
              <a:t>)</a:t>
            </a:r>
            <a:r>
              <a:rPr lang="tr-TR" altLang="en-US" sz="2200" b="1" dirty="0">
                <a:solidFill>
                  <a:srgbClr val="FF3300"/>
                </a:solidFill>
                <a:latin typeface="+mj-lt"/>
              </a:rPr>
              <a:t>         </a:t>
            </a:r>
          </a:p>
          <a:p>
            <a:pPr>
              <a:buNone/>
            </a:pPr>
            <a:endParaRPr lang="tr-TR" altLang="en-US" sz="2600" dirty="0">
              <a:solidFill>
                <a:srgbClr val="C00000"/>
              </a:solidFill>
              <a:latin typeface="+mj-lt"/>
            </a:endParaRP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592E0E14-C8BD-43B3-8A85-5DCAEA0201E2}"/>
              </a:ext>
            </a:extLst>
          </p:cNvPr>
          <p:cNvSpPr>
            <a:spLocks noGrp="1"/>
          </p:cNvSpPr>
          <p:nvPr>
            <p:ph type="dt" sz="half" idx="10"/>
          </p:nvPr>
        </p:nvSpPr>
        <p:spPr/>
        <p:txBody>
          <a:bodyPr/>
          <a:lstStyle/>
          <a:p>
            <a:fld id="{5E83FF47-0593-4FA9-9804-5196F08C27A0}" type="datetime1">
              <a:rPr lang="en-US" smtClean="0"/>
              <a:t>10-Nov-24</a:t>
            </a:fld>
            <a:endParaRPr lang="en-US"/>
          </a:p>
        </p:txBody>
      </p:sp>
      <p:sp>
        <p:nvSpPr>
          <p:cNvPr id="3" name="Footer Placeholder 2">
            <a:extLst>
              <a:ext uri="{FF2B5EF4-FFF2-40B4-BE49-F238E27FC236}">
                <a16:creationId xmlns:a16="http://schemas.microsoft.com/office/drawing/2014/main" id="{44D6602B-ADA8-475B-BBAB-91E7BFE4787E}"/>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C18A6ACC-8045-4DF3-80D9-13323038F87B}"/>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6385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1"/>
          </p:nvPr>
        </p:nvSpPr>
        <p:spPr>
          <a:xfrm>
            <a:off x="609600" y="1828800"/>
            <a:ext cx="8077200" cy="3969178"/>
          </a:xfrm>
        </p:spPr>
        <p:txBody>
          <a:bodyPr>
            <a:normAutofit/>
          </a:bodyPr>
          <a:lstStyle/>
          <a:p>
            <a:pPr>
              <a:lnSpc>
                <a:spcPct val="80000"/>
              </a:lnSpc>
              <a:buNone/>
            </a:pPr>
            <a:r>
              <a:rPr lang="tr-TR" altLang="en-US" sz="2200" dirty="0">
                <a:solidFill>
                  <a:srgbClr val="FF3300"/>
                </a:solidFill>
                <a:latin typeface="+mj-lt"/>
              </a:rPr>
              <a:t>BINOMIAL-HEAP-UNION   </a:t>
            </a:r>
          </a:p>
          <a:p>
            <a:pPr>
              <a:lnSpc>
                <a:spcPct val="90000"/>
              </a:lnSpc>
              <a:buNone/>
            </a:pPr>
            <a:r>
              <a:rPr lang="tr-TR" altLang="en-US" sz="2200" dirty="0">
                <a:latin typeface="+mj-lt"/>
              </a:rPr>
              <a:t>  Procedure repeatedly link binomial trees whose roots have the</a:t>
            </a:r>
            <a:endParaRPr lang="en-IN" altLang="en-US" sz="2200" dirty="0">
              <a:latin typeface="+mj-lt"/>
            </a:endParaRPr>
          </a:p>
          <a:p>
            <a:pPr>
              <a:lnSpc>
                <a:spcPct val="90000"/>
              </a:lnSpc>
              <a:buNone/>
            </a:pPr>
            <a:r>
              <a:rPr lang="en-IN" altLang="en-US" sz="2200" dirty="0">
                <a:latin typeface="+mj-lt"/>
              </a:rPr>
              <a:t>  </a:t>
            </a:r>
            <a:r>
              <a:rPr lang="tr-TR" altLang="en-US" sz="2200" dirty="0">
                <a:latin typeface="+mj-lt"/>
              </a:rPr>
              <a:t>same degree</a:t>
            </a:r>
          </a:p>
          <a:p>
            <a:pPr>
              <a:lnSpc>
                <a:spcPct val="80000"/>
              </a:lnSpc>
              <a:buNone/>
            </a:pPr>
            <a:endParaRPr lang="tr-TR" altLang="en-US" sz="2200" dirty="0">
              <a:latin typeface="+mj-lt"/>
            </a:endParaRPr>
          </a:p>
          <a:p>
            <a:pPr>
              <a:lnSpc>
                <a:spcPct val="80000"/>
              </a:lnSpc>
              <a:buNone/>
            </a:pPr>
            <a:r>
              <a:rPr lang="tr-TR" altLang="en-US" sz="2200" dirty="0">
                <a:solidFill>
                  <a:srgbClr val="FF3300"/>
                </a:solidFill>
                <a:latin typeface="+mj-lt"/>
              </a:rPr>
              <a:t>BINOMIAL-LINK</a:t>
            </a:r>
            <a:r>
              <a:rPr lang="tr-TR" altLang="en-US" sz="2200" u="sng" dirty="0">
                <a:solidFill>
                  <a:srgbClr val="FF3300"/>
                </a:solidFill>
                <a:latin typeface="+mj-lt"/>
              </a:rPr>
              <a:t>  </a:t>
            </a:r>
            <a:r>
              <a:rPr lang="tr-TR" altLang="en-US" sz="2200" dirty="0">
                <a:solidFill>
                  <a:srgbClr val="FF3300"/>
                </a:solidFill>
                <a:latin typeface="+mj-lt"/>
              </a:rPr>
              <a:t>  </a:t>
            </a:r>
            <a:r>
              <a:rPr lang="tr-TR" altLang="en-US" sz="2200" dirty="0">
                <a:latin typeface="+mj-lt"/>
              </a:rPr>
              <a:t>          </a:t>
            </a:r>
          </a:p>
          <a:p>
            <a:pPr>
              <a:lnSpc>
                <a:spcPct val="90000"/>
              </a:lnSpc>
              <a:buNone/>
            </a:pPr>
            <a:r>
              <a:rPr lang="tr-TR" altLang="en-US" sz="2200" dirty="0">
                <a:latin typeface="+mj-lt"/>
              </a:rPr>
              <a:t>	Procedure links the </a:t>
            </a:r>
            <a:r>
              <a:rPr lang="tr-TR" altLang="en-US" sz="2200" i="1" dirty="0">
                <a:latin typeface="+mj-lt"/>
              </a:rPr>
              <a:t>B</a:t>
            </a:r>
            <a:r>
              <a:rPr lang="tr-TR" altLang="en-US" sz="2200" i="1" baseline="-25000" dirty="0">
                <a:latin typeface="+mj-lt"/>
              </a:rPr>
              <a:t>k-1</a:t>
            </a:r>
            <a:r>
              <a:rPr lang="tr-TR" altLang="en-US" sz="2200" dirty="0">
                <a:latin typeface="+mj-lt"/>
              </a:rPr>
              <a:t> tree rooted at node </a:t>
            </a:r>
            <a:r>
              <a:rPr lang="tr-TR" altLang="en-US" sz="2200" i="1" dirty="0">
                <a:latin typeface="+mj-lt"/>
              </a:rPr>
              <a:t>y</a:t>
            </a:r>
            <a:r>
              <a:rPr lang="tr-TR" altLang="en-US" sz="2200" dirty="0">
                <a:latin typeface="+mj-lt"/>
              </a:rPr>
              <a:t> to  </a:t>
            </a:r>
            <a:r>
              <a:rPr lang="en-IN" altLang="en-US" sz="2200" dirty="0">
                <a:latin typeface="+mj-lt"/>
              </a:rPr>
              <a:t>t</a:t>
            </a:r>
            <a:r>
              <a:rPr lang="tr-TR" altLang="en-US" sz="2200" dirty="0">
                <a:latin typeface="+mj-lt"/>
              </a:rPr>
              <a:t>he </a:t>
            </a:r>
            <a:r>
              <a:rPr lang="tr-TR" altLang="en-US" sz="2200" i="1" dirty="0">
                <a:latin typeface="+mj-lt"/>
              </a:rPr>
              <a:t>B</a:t>
            </a:r>
            <a:r>
              <a:rPr lang="tr-TR" altLang="en-US" sz="2200" i="1" baseline="-25000" dirty="0">
                <a:latin typeface="+mj-lt"/>
              </a:rPr>
              <a:t>k-1</a:t>
            </a:r>
            <a:r>
              <a:rPr lang="tr-TR" altLang="en-US" sz="2200" dirty="0">
                <a:latin typeface="+mj-lt"/>
              </a:rPr>
              <a:t> tree rooted at node z it makes z the parent of </a:t>
            </a:r>
            <a:r>
              <a:rPr lang="tr-TR" altLang="en-US" sz="2200" i="1" dirty="0">
                <a:latin typeface="+mj-lt"/>
              </a:rPr>
              <a:t>y</a:t>
            </a:r>
          </a:p>
          <a:p>
            <a:pPr>
              <a:lnSpc>
                <a:spcPct val="80000"/>
              </a:lnSpc>
              <a:buNone/>
            </a:pPr>
            <a:r>
              <a:rPr lang="tr-TR" altLang="en-US" sz="2200" dirty="0">
                <a:latin typeface="+mj-lt"/>
              </a:rPr>
              <a:t>            </a:t>
            </a:r>
          </a:p>
          <a:p>
            <a:pPr>
              <a:lnSpc>
                <a:spcPct val="80000"/>
              </a:lnSpc>
              <a:buNone/>
            </a:pPr>
            <a:r>
              <a:rPr lang="tr-TR" altLang="en-US" sz="2200" dirty="0">
                <a:latin typeface="+mj-lt"/>
              </a:rPr>
              <a:t>i.e. Node </a:t>
            </a:r>
            <a:r>
              <a:rPr lang="tr-TR" altLang="en-US" sz="2200" i="1" dirty="0">
                <a:latin typeface="+mj-lt"/>
              </a:rPr>
              <a:t>z</a:t>
            </a:r>
            <a:r>
              <a:rPr lang="tr-TR" altLang="en-US" sz="2200" dirty="0">
                <a:latin typeface="+mj-lt"/>
              </a:rPr>
              <a:t> becomes the root of a B</a:t>
            </a:r>
            <a:r>
              <a:rPr lang="tr-TR" altLang="en-US" sz="2200" baseline="-25000" dirty="0">
                <a:latin typeface="+mj-lt"/>
              </a:rPr>
              <a:t>k</a:t>
            </a:r>
            <a:r>
              <a:rPr lang="tr-TR" altLang="en-US" sz="2200" dirty="0">
                <a:latin typeface="+mj-lt"/>
              </a:rPr>
              <a:t> tree   </a:t>
            </a:r>
            <a:endParaRPr lang="tr-TR" altLang="en-US" sz="2200" dirty="0">
              <a:solidFill>
                <a:srgbClr val="C00000"/>
              </a:solidFill>
              <a:latin typeface="+mj-lt"/>
            </a:endParaRP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id="{6FD94AC4-9C13-4930-B09C-BB13385DF2E9}"/>
              </a:ext>
            </a:extLst>
          </p:cNvPr>
          <p:cNvSpPr>
            <a:spLocks noGrp="1"/>
          </p:cNvSpPr>
          <p:nvPr>
            <p:ph type="dt" sz="half" idx="10"/>
          </p:nvPr>
        </p:nvSpPr>
        <p:spPr/>
        <p:txBody>
          <a:bodyPr/>
          <a:lstStyle/>
          <a:p>
            <a:fld id="{D23BEC00-287F-4C4B-BD09-7123BEC54CEF}" type="datetime1">
              <a:rPr lang="en-US" smtClean="0"/>
              <a:t>10-Nov-24</a:t>
            </a:fld>
            <a:endParaRPr lang="en-US"/>
          </a:p>
        </p:txBody>
      </p:sp>
      <p:sp>
        <p:nvSpPr>
          <p:cNvPr id="3" name="Footer Placeholder 2">
            <a:extLst>
              <a:ext uri="{FF2B5EF4-FFF2-40B4-BE49-F238E27FC236}">
                <a16:creationId xmlns:a16="http://schemas.microsoft.com/office/drawing/2014/main" id="{765F65F2-CA4E-4743-BD85-50F2E86F7008}"/>
              </a:ext>
            </a:extLst>
          </p:cNvPr>
          <p:cNvSpPr>
            <a:spLocks noGrp="1"/>
          </p:cNvSpPr>
          <p:nvPr>
            <p:ph type="ftr" sz="quarter" idx="11"/>
          </p:nvPr>
        </p:nvSpPr>
        <p:spPr>
          <a:xfrm>
            <a:off x="3124200" y="6356350"/>
            <a:ext cx="38100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04C50DAB-B7F8-4389-AF55-ABC110BB1F2E}"/>
              </a:ext>
            </a:extLst>
          </p:cNvPr>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342412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1"/>
          </p:nvPr>
        </p:nvSpPr>
        <p:spPr>
          <a:xfrm>
            <a:off x="609600" y="1828800"/>
            <a:ext cx="8077200" cy="3969178"/>
          </a:xfrm>
        </p:spPr>
        <p:txBody>
          <a:bodyPr>
            <a:normAutofit/>
          </a:bodyPr>
          <a:lstStyle/>
          <a:p>
            <a:pPr>
              <a:buNone/>
            </a:pPr>
            <a:r>
              <a:rPr lang="tr-TR" altLang="en-US" sz="2400" dirty="0">
                <a:solidFill>
                  <a:srgbClr val="C00000"/>
                </a:solidFill>
                <a:latin typeface="Times New Roman" panose="02020603050405020304" pitchFamily="18" charset="0"/>
              </a:rPr>
              <a:t>BINOMIAL-LINK (</a:t>
            </a:r>
            <a:r>
              <a:rPr lang="tr-TR" altLang="en-US" sz="2400" i="1" dirty="0">
                <a:solidFill>
                  <a:srgbClr val="C00000"/>
                </a:solidFill>
                <a:latin typeface="Times New Roman" panose="02020603050405020304" pitchFamily="18" charset="0"/>
              </a:rPr>
              <a:t>y,z</a:t>
            </a:r>
            <a:r>
              <a:rPr lang="tr-TR" altLang="en-US" sz="2400" dirty="0">
                <a:solidFill>
                  <a:srgbClr val="C00000"/>
                </a:solidFill>
                <a:latin typeface="Times New Roman" panose="02020603050405020304" pitchFamily="18" charset="0"/>
              </a:rPr>
              <a:t>)</a:t>
            </a:r>
          </a:p>
          <a:p>
            <a:pPr>
              <a:lnSpc>
                <a:spcPct val="130000"/>
              </a:lnSpc>
              <a:buNone/>
            </a:pPr>
            <a:r>
              <a:rPr lang="tr-TR" altLang="en-US" sz="2400" dirty="0">
                <a:latin typeface="Times New Roman" panose="02020603050405020304" pitchFamily="18" charset="0"/>
              </a:rPr>
              <a:t>           p [</a:t>
            </a:r>
            <a:r>
              <a:rPr lang="tr-TR" altLang="en-US" sz="2400" i="1" dirty="0">
                <a:latin typeface="Times New Roman" panose="02020603050405020304" pitchFamily="18" charset="0"/>
              </a:rPr>
              <a:t>y</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a:t>
            </a:r>
            <a:r>
              <a:rPr lang="tr-TR" altLang="en-US" sz="2400" i="1" dirty="0">
                <a:latin typeface="Times New Roman" panose="02020603050405020304" pitchFamily="18" charset="0"/>
              </a:rPr>
              <a:t>z</a:t>
            </a:r>
          </a:p>
          <a:p>
            <a:pPr>
              <a:buNone/>
            </a:pPr>
            <a:r>
              <a:rPr lang="tr-TR" altLang="en-US" sz="2400" dirty="0">
                <a:latin typeface="Times New Roman" panose="02020603050405020304" pitchFamily="18" charset="0"/>
              </a:rPr>
              <a:t>             sibling  [</a:t>
            </a:r>
            <a:r>
              <a:rPr lang="tr-TR" altLang="en-US" sz="2400" i="1" dirty="0">
                <a:latin typeface="Times New Roman" panose="02020603050405020304" pitchFamily="18" charset="0"/>
              </a:rPr>
              <a:t>y</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child [</a:t>
            </a:r>
            <a:r>
              <a:rPr lang="tr-TR" altLang="en-US" sz="2400" i="1" dirty="0">
                <a:latin typeface="Times New Roman" panose="02020603050405020304" pitchFamily="18" charset="0"/>
              </a:rPr>
              <a:t>z</a:t>
            </a:r>
            <a:r>
              <a:rPr lang="tr-TR" altLang="en-US" sz="2400" dirty="0">
                <a:latin typeface="Times New Roman" panose="02020603050405020304" pitchFamily="18" charset="0"/>
              </a:rPr>
              <a:t>]</a:t>
            </a:r>
          </a:p>
          <a:p>
            <a:pPr>
              <a:buNone/>
            </a:pPr>
            <a:r>
              <a:rPr lang="tr-TR" altLang="en-US" sz="2400" dirty="0">
                <a:latin typeface="Times New Roman" panose="02020603050405020304" pitchFamily="18" charset="0"/>
              </a:rPr>
              <a:t>             child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a:t>
            </a:r>
            <a:r>
              <a:rPr lang="tr-TR" altLang="en-US" sz="2400" i="1" dirty="0">
                <a:latin typeface="Times New Roman" panose="02020603050405020304" pitchFamily="18" charset="0"/>
              </a:rPr>
              <a:t>y</a:t>
            </a:r>
          </a:p>
          <a:p>
            <a:pPr>
              <a:buNone/>
            </a:pPr>
            <a:r>
              <a:rPr lang="tr-TR" altLang="en-US" sz="2400" dirty="0">
                <a:latin typeface="Times New Roman" panose="02020603050405020304" pitchFamily="18" charset="0"/>
              </a:rPr>
              <a:t>             degree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degree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+ 1</a:t>
            </a:r>
          </a:p>
          <a:p>
            <a:pPr>
              <a:buNone/>
            </a:pPr>
            <a:r>
              <a:rPr lang="tr-TR" altLang="en-US" sz="2400" dirty="0">
                <a:latin typeface="Times New Roman" panose="02020603050405020304" pitchFamily="18" charset="0"/>
              </a:rPr>
              <a:t>       </a:t>
            </a:r>
            <a:r>
              <a:rPr lang="tr-TR" altLang="en-US" sz="2400" dirty="0">
                <a:solidFill>
                  <a:srgbClr val="C00000"/>
                </a:solidFill>
                <a:latin typeface="Times New Roman" panose="02020603050405020304" pitchFamily="18" charset="0"/>
              </a:rPr>
              <a:t>end</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id="{5C464481-0DA0-4127-B2A2-8907AB6284FA}"/>
              </a:ext>
            </a:extLst>
          </p:cNvPr>
          <p:cNvSpPr>
            <a:spLocks noGrp="1"/>
          </p:cNvSpPr>
          <p:nvPr>
            <p:ph type="dt" sz="half" idx="10"/>
          </p:nvPr>
        </p:nvSpPr>
        <p:spPr/>
        <p:txBody>
          <a:bodyPr/>
          <a:lstStyle/>
          <a:p>
            <a:fld id="{A0911075-AAEA-4DF8-A2B1-1029077A1DF1}" type="datetime1">
              <a:rPr lang="en-US" smtClean="0"/>
              <a:t>10-Nov-24</a:t>
            </a:fld>
            <a:endParaRPr lang="en-US"/>
          </a:p>
        </p:txBody>
      </p:sp>
      <p:sp>
        <p:nvSpPr>
          <p:cNvPr id="3" name="Footer Placeholder 2">
            <a:extLst>
              <a:ext uri="{FF2B5EF4-FFF2-40B4-BE49-F238E27FC236}">
                <a16:creationId xmlns:a16="http://schemas.microsoft.com/office/drawing/2014/main" id="{0ED17254-9E5A-4D7A-833C-19B4EAE640D2}"/>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3179B56B-3647-4144-837D-2DF9A602E81C}"/>
              </a:ext>
            </a:extLst>
          </p:cNvPr>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395518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E1200B46-6754-439B-AB60-22C5F3D2DE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E46D99-695B-484F-A388-807EE4C5B946}" type="slidenum">
              <a:rPr lang="en-US" altLang="en-US" sz="1400"/>
              <a:pPr>
                <a:spcBef>
                  <a:spcPct val="0"/>
                </a:spcBef>
                <a:buFontTx/>
                <a:buNone/>
              </a:pPr>
              <a:t>94</a:t>
            </a:fld>
            <a:endParaRPr lang="en-US" altLang="en-US" sz="1400"/>
          </a:p>
        </p:txBody>
      </p:sp>
      <p:graphicFrame>
        <p:nvGraphicFramePr>
          <p:cNvPr id="37890" name="Group 2">
            <a:extLst>
              <a:ext uri="{FF2B5EF4-FFF2-40B4-BE49-F238E27FC236}">
                <a16:creationId xmlns:a16="http://schemas.microsoft.com/office/drawing/2014/main" id="{55AD22DA-F0ED-4610-8062-52709E519CC3}"/>
              </a:ext>
            </a:extLst>
          </p:cNvPr>
          <p:cNvGraphicFramePr>
            <a:graphicFrameLocks noGrp="1"/>
          </p:cNvGraphicFramePr>
          <p:nvPr/>
        </p:nvGraphicFramePr>
        <p:xfrm>
          <a:off x="1565275" y="5299075"/>
          <a:ext cx="647700" cy="798512"/>
        </p:xfrm>
        <a:graphic>
          <a:graphicData uri="http://schemas.openxmlformats.org/drawingml/2006/table">
            <a:tbl>
              <a:tblPr/>
              <a:tblGrid>
                <a:gridCol w="647700">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02" name="Group 14">
            <a:extLst>
              <a:ext uri="{FF2B5EF4-FFF2-40B4-BE49-F238E27FC236}">
                <a16:creationId xmlns:a16="http://schemas.microsoft.com/office/drawing/2014/main" id="{3722A0D5-1D0F-4702-B579-A4CE769907F0}"/>
              </a:ext>
            </a:extLst>
          </p:cNvPr>
          <p:cNvGraphicFramePr>
            <a:graphicFrameLocks noGrp="1"/>
          </p:cNvGraphicFramePr>
          <p:nvPr/>
        </p:nvGraphicFramePr>
        <p:xfrm>
          <a:off x="1576388" y="4114800"/>
          <a:ext cx="647700" cy="798512"/>
        </p:xfrm>
        <a:graphic>
          <a:graphicData uri="http://schemas.openxmlformats.org/drawingml/2006/table">
            <a:tbl>
              <a:tblPr/>
              <a:tblGrid>
                <a:gridCol w="647700">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14" name="Group 26">
            <a:extLst>
              <a:ext uri="{FF2B5EF4-FFF2-40B4-BE49-F238E27FC236}">
                <a16:creationId xmlns:a16="http://schemas.microsoft.com/office/drawing/2014/main" id="{E2B4B3C9-7127-4586-80E2-929BDA6BBDC2}"/>
              </a:ext>
            </a:extLst>
          </p:cNvPr>
          <p:cNvGraphicFramePr>
            <a:graphicFrameLocks noGrp="1"/>
          </p:cNvGraphicFramePr>
          <p:nvPr/>
        </p:nvGraphicFramePr>
        <p:xfrm>
          <a:off x="3016250" y="2673350"/>
          <a:ext cx="647700" cy="798512"/>
        </p:xfrm>
        <a:graphic>
          <a:graphicData uri="http://schemas.openxmlformats.org/drawingml/2006/table">
            <a:tbl>
              <a:tblPr>
                <a:effectLst/>
              </a:tblPr>
              <a:tblGrid>
                <a:gridCol w="647700">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26" name="Group 38">
            <a:extLst>
              <a:ext uri="{FF2B5EF4-FFF2-40B4-BE49-F238E27FC236}">
                <a16:creationId xmlns:a16="http://schemas.microsoft.com/office/drawing/2014/main" id="{1C0893DD-561A-4BBB-840A-ECC0DF24FF14}"/>
              </a:ext>
            </a:extLst>
          </p:cNvPr>
          <p:cNvGraphicFramePr>
            <a:graphicFrameLocks noGrp="1"/>
          </p:cNvGraphicFramePr>
          <p:nvPr/>
        </p:nvGraphicFramePr>
        <p:xfrm>
          <a:off x="3016250" y="4114800"/>
          <a:ext cx="647700" cy="798512"/>
        </p:xfrm>
        <a:graphic>
          <a:graphicData uri="http://schemas.openxmlformats.org/drawingml/2006/table">
            <a:tbl>
              <a:tblPr/>
              <a:tblGrid>
                <a:gridCol w="647700">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38" name="Group 50">
            <a:extLst>
              <a:ext uri="{FF2B5EF4-FFF2-40B4-BE49-F238E27FC236}">
                <a16:creationId xmlns:a16="http://schemas.microsoft.com/office/drawing/2014/main" id="{5826EE96-E937-41E2-9C2A-14F22C0F6703}"/>
              </a:ext>
            </a:extLst>
          </p:cNvPr>
          <p:cNvGraphicFramePr>
            <a:graphicFrameLocks noGrp="1"/>
          </p:cNvGraphicFramePr>
          <p:nvPr/>
        </p:nvGraphicFramePr>
        <p:xfrm>
          <a:off x="6545263" y="1233488"/>
          <a:ext cx="719137" cy="798512"/>
        </p:xfrm>
        <a:graphic>
          <a:graphicData uri="http://schemas.openxmlformats.org/drawingml/2006/table">
            <a:tbl>
              <a:tblPr/>
              <a:tblGrid>
                <a:gridCol w="719137">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50" name="Group 62">
            <a:extLst>
              <a:ext uri="{FF2B5EF4-FFF2-40B4-BE49-F238E27FC236}">
                <a16:creationId xmlns:a16="http://schemas.microsoft.com/office/drawing/2014/main" id="{ED5FCA03-9CD1-49EF-ACEC-F97C994C94DC}"/>
              </a:ext>
            </a:extLst>
          </p:cNvPr>
          <p:cNvGraphicFramePr>
            <a:graphicFrameLocks noGrp="1"/>
          </p:cNvGraphicFramePr>
          <p:nvPr/>
        </p:nvGraphicFramePr>
        <p:xfrm>
          <a:off x="6616700" y="2673350"/>
          <a:ext cx="647700" cy="835024"/>
        </p:xfrm>
        <a:graphic>
          <a:graphicData uri="http://schemas.openxmlformats.org/drawingml/2006/table">
            <a:tbl>
              <a:tblPr/>
              <a:tblGrid>
                <a:gridCol w="647700">
                  <a:extLst>
                    <a:ext uri="{9D8B030D-6E8A-4147-A177-3AD203B41FA5}">
                      <a16:colId xmlns:a16="http://schemas.microsoft.com/office/drawing/2014/main" val="20000"/>
                    </a:ext>
                  </a:extLst>
                </a:gridCol>
              </a:tblGrid>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74" name="Group 86">
            <a:extLst>
              <a:ext uri="{FF2B5EF4-FFF2-40B4-BE49-F238E27FC236}">
                <a16:creationId xmlns:a16="http://schemas.microsoft.com/office/drawing/2014/main" id="{A6F9E89F-00EE-438E-8DF9-C783F9783F61}"/>
              </a:ext>
            </a:extLst>
          </p:cNvPr>
          <p:cNvGraphicFramePr>
            <a:graphicFrameLocks noGrp="1"/>
          </p:cNvGraphicFramePr>
          <p:nvPr/>
        </p:nvGraphicFramePr>
        <p:xfrm>
          <a:off x="5105400" y="2689225"/>
          <a:ext cx="719138" cy="798512"/>
        </p:xfrm>
        <a:graphic>
          <a:graphicData uri="http://schemas.openxmlformats.org/drawingml/2006/table">
            <a:tbl>
              <a:tblPr/>
              <a:tblGrid>
                <a:gridCol w="719138">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sp>
        <p:nvSpPr>
          <p:cNvPr id="38999" name="Line 98">
            <a:extLst>
              <a:ext uri="{FF2B5EF4-FFF2-40B4-BE49-F238E27FC236}">
                <a16:creationId xmlns:a16="http://schemas.microsoft.com/office/drawing/2014/main" id="{B0690814-4342-4475-ADD0-25E79B6D8A9C}"/>
              </a:ext>
            </a:extLst>
          </p:cNvPr>
          <p:cNvSpPr>
            <a:spLocks noChangeShapeType="1"/>
          </p:cNvSpPr>
          <p:nvPr/>
        </p:nvSpPr>
        <p:spPr bwMode="auto">
          <a:xfrm>
            <a:off x="7121525" y="1881188"/>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000" name="Line 99">
            <a:extLst>
              <a:ext uri="{FF2B5EF4-FFF2-40B4-BE49-F238E27FC236}">
                <a16:creationId xmlns:a16="http://schemas.microsoft.com/office/drawing/2014/main" id="{87C933A8-A16C-4650-8B8A-271D78794C77}"/>
              </a:ext>
            </a:extLst>
          </p:cNvPr>
          <p:cNvSpPr>
            <a:spLocks noChangeShapeType="1"/>
          </p:cNvSpPr>
          <p:nvPr/>
        </p:nvSpPr>
        <p:spPr bwMode="auto">
          <a:xfrm>
            <a:off x="6905625" y="1809750"/>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1" name="Line 100">
            <a:extLst>
              <a:ext uri="{FF2B5EF4-FFF2-40B4-BE49-F238E27FC236}">
                <a16:creationId xmlns:a16="http://schemas.microsoft.com/office/drawing/2014/main" id="{22402C98-CC10-40C2-AB1D-AC09FB75D227}"/>
              </a:ext>
            </a:extLst>
          </p:cNvPr>
          <p:cNvSpPr>
            <a:spLocks noChangeShapeType="1"/>
          </p:cNvSpPr>
          <p:nvPr/>
        </p:nvSpPr>
        <p:spPr bwMode="auto">
          <a:xfrm>
            <a:off x="6977063" y="1738313"/>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002" name="Text Box 101">
            <a:extLst>
              <a:ext uri="{FF2B5EF4-FFF2-40B4-BE49-F238E27FC236}">
                <a16:creationId xmlns:a16="http://schemas.microsoft.com/office/drawing/2014/main" id="{2C1C3ABE-DA2D-4E00-8F68-DC2AD0FD57D5}"/>
              </a:ext>
            </a:extLst>
          </p:cNvPr>
          <p:cNvSpPr txBox="1">
            <a:spLocks noChangeArrowheads="1"/>
          </p:cNvSpPr>
          <p:nvPr/>
        </p:nvSpPr>
        <p:spPr bwMode="auto">
          <a:xfrm>
            <a:off x="6643688" y="121443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200" b="1">
                <a:solidFill>
                  <a:srgbClr val="FF0000"/>
                </a:solidFill>
                <a:latin typeface="Times New Roman" panose="02020603050405020304" pitchFamily="18" charset="0"/>
              </a:rPr>
              <a:t>NIL</a:t>
            </a:r>
          </a:p>
        </p:txBody>
      </p:sp>
      <p:sp>
        <p:nvSpPr>
          <p:cNvPr id="39003" name="Line 110">
            <a:extLst>
              <a:ext uri="{FF2B5EF4-FFF2-40B4-BE49-F238E27FC236}">
                <a16:creationId xmlns:a16="http://schemas.microsoft.com/office/drawing/2014/main" id="{A825E57D-D4C4-4742-9B04-3A30C1B43F4A}"/>
              </a:ext>
            </a:extLst>
          </p:cNvPr>
          <p:cNvSpPr>
            <a:spLocks noChangeShapeType="1"/>
          </p:cNvSpPr>
          <p:nvPr/>
        </p:nvSpPr>
        <p:spPr bwMode="auto">
          <a:xfrm>
            <a:off x="3332163" y="3252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4" name="Line 118">
            <a:extLst>
              <a:ext uri="{FF2B5EF4-FFF2-40B4-BE49-F238E27FC236}">
                <a16:creationId xmlns:a16="http://schemas.microsoft.com/office/drawing/2014/main" id="{05EE6984-5710-4533-A7AF-8CEE69BB9D99}"/>
              </a:ext>
            </a:extLst>
          </p:cNvPr>
          <p:cNvSpPr>
            <a:spLocks noChangeShapeType="1"/>
          </p:cNvSpPr>
          <p:nvPr/>
        </p:nvSpPr>
        <p:spPr bwMode="auto">
          <a:xfrm>
            <a:off x="1873250" y="47021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5" name="Line 121">
            <a:extLst>
              <a:ext uri="{FF2B5EF4-FFF2-40B4-BE49-F238E27FC236}">
                <a16:creationId xmlns:a16="http://schemas.microsoft.com/office/drawing/2014/main" id="{A09C268C-F79F-411F-AC32-B4DA24A94F4E}"/>
              </a:ext>
            </a:extLst>
          </p:cNvPr>
          <p:cNvSpPr>
            <a:spLocks noChangeShapeType="1"/>
          </p:cNvSpPr>
          <p:nvPr/>
        </p:nvSpPr>
        <p:spPr bwMode="auto">
          <a:xfrm>
            <a:off x="3338513"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6" name="Line 122">
            <a:extLst>
              <a:ext uri="{FF2B5EF4-FFF2-40B4-BE49-F238E27FC236}">
                <a16:creationId xmlns:a16="http://schemas.microsoft.com/office/drawing/2014/main" id="{65A91A9F-136F-41E7-8AC9-2DDF1D19566E}"/>
              </a:ext>
            </a:extLst>
          </p:cNvPr>
          <p:cNvSpPr>
            <a:spLocks noChangeShapeType="1"/>
          </p:cNvSpPr>
          <p:nvPr/>
        </p:nvSpPr>
        <p:spPr bwMode="auto">
          <a:xfrm flipH="1">
            <a:off x="3351213" y="4702175"/>
            <a:ext cx="287337"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7" name="Line 124">
            <a:extLst>
              <a:ext uri="{FF2B5EF4-FFF2-40B4-BE49-F238E27FC236}">
                <a16:creationId xmlns:a16="http://schemas.microsoft.com/office/drawing/2014/main" id="{B54D134B-7E7D-4208-BF21-E3721965855D}"/>
              </a:ext>
            </a:extLst>
          </p:cNvPr>
          <p:cNvSpPr>
            <a:spLocks noChangeShapeType="1"/>
          </p:cNvSpPr>
          <p:nvPr/>
        </p:nvSpPr>
        <p:spPr bwMode="auto">
          <a:xfrm>
            <a:off x="5464175" y="324961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8" name="Line 127">
            <a:extLst>
              <a:ext uri="{FF2B5EF4-FFF2-40B4-BE49-F238E27FC236}">
                <a16:creationId xmlns:a16="http://schemas.microsoft.com/office/drawing/2014/main" id="{E9F5C6CF-19A3-4AA4-8D63-417EFEE13F06}"/>
              </a:ext>
            </a:extLst>
          </p:cNvPr>
          <p:cNvSpPr>
            <a:spLocks noChangeShapeType="1"/>
          </p:cNvSpPr>
          <p:nvPr/>
        </p:nvSpPr>
        <p:spPr bwMode="auto">
          <a:xfrm>
            <a:off x="6931025" y="3322638"/>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9" name="Text Box 131">
            <a:extLst>
              <a:ext uri="{FF2B5EF4-FFF2-40B4-BE49-F238E27FC236}">
                <a16:creationId xmlns:a16="http://schemas.microsoft.com/office/drawing/2014/main" id="{54B5784D-ED77-4DA5-A240-0AF045CF9D97}"/>
              </a:ext>
            </a:extLst>
          </p:cNvPr>
          <p:cNvSpPr txBox="1">
            <a:spLocks noChangeArrowheads="1"/>
          </p:cNvSpPr>
          <p:nvPr/>
        </p:nvSpPr>
        <p:spPr bwMode="auto">
          <a:xfrm>
            <a:off x="3857625" y="3357563"/>
            <a:ext cx="111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solidFill>
                  <a:srgbClr val="FF0000"/>
                </a:solidFill>
                <a:latin typeface="Times New Roman" panose="02020603050405020304" pitchFamily="18" charset="0"/>
              </a:rPr>
              <a:t>sibling [</a:t>
            </a:r>
            <a:r>
              <a:rPr lang="tr-TR" altLang="en-US" sz="1800" i="1">
                <a:solidFill>
                  <a:srgbClr val="FF0000"/>
                </a:solidFill>
                <a:latin typeface="Times New Roman" panose="02020603050405020304" pitchFamily="18" charset="0"/>
              </a:rPr>
              <a:t>y</a:t>
            </a:r>
            <a:r>
              <a:rPr lang="tr-TR" altLang="en-US" sz="1800">
                <a:solidFill>
                  <a:srgbClr val="FF0000"/>
                </a:solidFill>
                <a:latin typeface="Times New Roman" panose="02020603050405020304" pitchFamily="18" charset="0"/>
              </a:rPr>
              <a:t>]</a:t>
            </a:r>
          </a:p>
        </p:txBody>
      </p:sp>
      <p:sp>
        <p:nvSpPr>
          <p:cNvPr id="39010" name="Text Box 137">
            <a:extLst>
              <a:ext uri="{FF2B5EF4-FFF2-40B4-BE49-F238E27FC236}">
                <a16:creationId xmlns:a16="http://schemas.microsoft.com/office/drawing/2014/main" id="{5B79ECAA-4427-403D-9FB5-5A4C8CEAFB3D}"/>
              </a:ext>
            </a:extLst>
          </p:cNvPr>
          <p:cNvSpPr txBox="1">
            <a:spLocks noChangeArrowheads="1"/>
          </p:cNvSpPr>
          <p:nvPr/>
        </p:nvSpPr>
        <p:spPr bwMode="auto">
          <a:xfrm rot="-608320">
            <a:off x="4210050" y="1952625"/>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solidFill>
                  <a:srgbClr val="FF0000"/>
                </a:solidFill>
                <a:latin typeface="Times New Roman" panose="02020603050405020304" pitchFamily="18" charset="0"/>
              </a:rPr>
              <a:t>child[</a:t>
            </a:r>
            <a:r>
              <a:rPr lang="tr-TR" altLang="en-US" sz="1800" i="1">
                <a:solidFill>
                  <a:srgbClr val="FF0000"/>
                </a:solidFill>
                <a:latin typeface="Times New Roman" panose="02020603050405020304" pitchFamily="18" charset="0"/>
              </a:rPr>
              <a:t>z</a:t>
            </a:r>
            <a:r>
              <a:rPr lang="tr-TR" altLang="en-US" sz="1800">
                <a:solidFill>
                  <a:srgbClr val="FF0000"/>
                </a:solidFill>
                <a:latin typeface="Times New Roman" panose="02020603050405020304" pitchFamily="18" charset="0"/>
              </a:rPr>
              <a:t>]</a:t>
            </a:r>
          </a:p>
        </p:txBody>
      </p:sp>
      <p:sp>
        <p:nvSpPr>
          <p:cNvPr id="39011" name="Text Box 138">
            <a:extLst>
              <a:ext uri="{FF2B5EF4-FFF2-40B4-BE49-F238E27FC236}">
                <a16:creationId xmlns:a16="http://schemas.microsoft.com/office/drawing/2014/main" id="{C74DBD32-D0AC-4D91-822F-68CC0FC62B86}"/>
              </a:ext>
            </a:extLst>
          </p:cNvPr>
          <p:cNvSpPr txBox="1">
            <a:spLocks noChangeArrowheads="1"/>
          </p:cNvSpPr>
          <p:nvPr/>
        </p:nvSpPr>
        <p:spPr bwMode="auto">
          <a:xfrm rot="-1020417">
            <a:off x="4456113" y="23860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solidFill>
                  <a:srgbClr val="FF0000"/>
                </a:solidFill>
                <a:latin typeface="Times New Roman" panose="02020603050405020304" pitchFamily="18" charset="0"/>
              </a:rPr>
              <a:t>p[</a:t>
            </a:r>
            <a:r>
              <a:rPr lang="tr-TR" altLang="en-US" sz="1800" i="1">
                <a:solidFill>
                  <a:srgbClr val="FF0000"/>
                </a:solidFill>
                <a:latin typeface="Times New Roman" panose="02020603050405020304" pitchFamily="18" charset="0"/>
              </a:rPr>
              <a:t>y</a:t>
            </a:r>
            <a:r>
              <a:rPr lang="tr-TR" altLang="en-US" sz="1800">
                <a:solidFill>
                  <a:srgbClr val="FF0000"/>
                </a:solidFill>
                <a:latin typeface="Times New Roman" panose="02020603050405020304" pitchFamily="18" charset="0"/>
              </a:rPr>
              <a:t>]</a:t>
            </a:r>
          </a:p>
        </p:txBody>
      </p:sp>
      <p:sp>
        <p:nvSpPr>
          <p:cNvPr id="39013" name="Line 141">
            <a:extLst>
              <a:ext uri="{FF2B5EF4-FFF2-40B4-BE49-F238E27FC236}">
                <a16:creationId xmlns:a16="http://schemas.microsoft.com/office/drawing/2014/main" id="{605AB0B7-B914-4CA2-878B-A89D7DCF45A3}"/>
              </a:ext>
            </a:extLst>
          </p:cNvPr>
          <p:cNvSpPr>
            <a:spLocks noChangeShapeType="1"/>
          </p:cNvSpPr>
          <p:nvPr/>
        </p:nvSpPr>
        <p:spPr bwMode="auto">
          <a:xfrm flipH="1">
            <a:off x="1892300" y="5894388"/>
            <a:ext cx="4763"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4" name="Line 142">
            <a:extLst>
              <a:ext uri="{FF2B5EF4-FFF2-40B4-BE49-F238E27FC236}">
                <a16:creationId xmlns:a16="http://schemas.microsoft.com/office/drawing/2014/main" id="{15AAB32D-910A-43E8-AA18-DF35044A5D20}"/>
              </a:ext>
            </a:extLst>
          </p:cNvPr>
          <p:cNvSpPr>
            <a:spLocks noChangeShapeType="1"/>
          </p:cNvSpPr>
          <p:nvPr/>
        </p:nvSpPr>
        <p:spPr bwMode="auto">
          <a:xfrm>
            <a:off x="5464175"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5" name="Line 143">
            <a:extLst>
              <a:ext uri="{FF2B5EF4-FFF2-40B4-BE49-F238E27FC236}">
                <a16:creationId xmlns:a16="http://schemas.microsoft.com/office/drawing/2014/main" id="{D8D77D4F-E5FF-44A1-888D-A16CB3E1BE9E}"/>
              </a:ext>
            </a:extLst>
          </p:cNvPr>
          <p:cNvSpPr>
            <a:spLocks noChangeShapeType="1"/>
          </p:cNvSpPr>
          <p:nvPr/>
        </p:nvSpPr>
        <p:spPr bwMode="auto">
          <a:xfrm flipH="1">
            <a:off x="5464175" y="4714875"/>
            <a:ext cx="322263" cy="192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6" name="Line 144">
            <a:extLst>
              <a:ext uri="{FF2B5EF4-FFF2-40B4-BE49-F238E27FC236}">
                <a16:creationId xmlns:a16="http://schemas.microsoft.com/office/drawing/2014/main" id="{568E33FA-7034-4C55-8043-744F5D610DB3}"/>
              </a:ext>
            </a:extLst>
          </p:cNvPr>
          <p:cNvSpPr>
            <a:spLocks noChangeShapeType="1"/>
          </p:cNvSpPr>
          <p:nvPr/>
        </p:nvSpPr>
        <p:spPr bwMode="auto">
          <a:xfrm flipH="1">
            <a:off x="5143500" y="4689475"/>
            <a:ext cx="320675" cy="168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7" name="Text Box 146">
            <a:extLst>
              <a:ext uri="{FF2B5EF4-FFF2-40B4-BE49-F238E27FC236}">
                <a16:creationId xmlns:a16="http://schemas.microsoft.com/office/drawing/2014/main" id="{EFEE4F3B-1428-4ADC-BD3B-72DAE369BA57}"/>
              </a:ext>
            </a:extLst>
          </p:cNvPr>
          <p:cNvSpPr txBox="1">
            <a:spLocks noChangeArrowheads="1"/>
          </p:cNvSpPr>
          <p:nvPr/>
        </p:nvSpPr>
        <p:spPr bwMode="auto">
          <a:xfrm>
            <a:off x="7715250" y="150018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2400" i="1" baseline="-25000">
                <a:latin typeface="Times New Roman" panose="02020603050405020304" pitchFamily="18" charset="0"/>
              </a:rPr>
              <a:t>z</a:t>
            </a:r>
            <a:endParaRPr lang="en-US" altLang="en-US" sz="2400" i="1" baseline="-25000">
              <a:latin typeface="Times New Roman" panose="02020603050405020304" pitchFamily="18" charset="0"/>
            </a:endParaRPr>
          </a:p>
        </p:txBody>
      </p:sp>
      <p:sp>
        <p:nvSpPr>
          <p:cNvPr id="39018" name="Text Box 147">
            <a:extLst>
              <a:ext uri="{FF2B5EF4-FFF2-40B4-BE49-F238E27FC236}">
                <a16:creationId xmlns:a16="http://schemas.microsoft.com/office/drawing/2014/main" id="{B6246FD6-5CCF-432C-A6BC-BA518B5385D2}"/>
              </a:ext>
            </a:extLst>
          </p:cNvPr>
          <p:cNvSpPr txBox="1">
            <a:spLocks noChangeArrowheads="1"/>
          </p:cNvSpPr>
          <p:nvPr/>
        </p:nvSpPr>
        <p:spPr bwMode="auto">
          <a:xfrm>
            <a:off x="8001000" y="16430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2400" baseline="-25000">
                <a:latin typeface="Times New Roman" panose="02020603050405020304" pitchFamily="18" charset="0"/>
              </a:rPr>
              <a:t>+1</a:t>
            </a:r>
            <a:endParaRPr lang="en-US" altLang="en-US" sz="2400" baseline="-25000">
              <a:latin typeface="Times New Roman" panose="02020603050405020304" pitchFamily="18" charset="0"/>
            </a:endParaRPr>
          </a:p>
        </p:txBody>
      </p:sp>
      <p:cxnSp>
        <p:nvCxnSpPr>
          <p:cNvPr id="64" name="Straight Arrow Connector 63">
            <a:extLst>
              <a:ext uri="{FF2B5EF4-FFF2-40B4-BE49-F238E27FC236}">
                <a16:creationId xmlns:a16="http://schemas.microsoft.com/office/drawing/2014/main" id="{37866F1F-96BA-49E7-AE10-23CDB84AAF3B}"/>
              </a:ext>
            </a:extLst>
          </p:cNvPr>
          <p:cNvCxnSpPr/>
          <p:nvPr/>
        </p:nvCxnSpPr>
        <p:spPr>
          <a:xfrm>
            <a:off x="3500438" y="3357563"/>
            <a:ext cx="1643062"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ED9DF9F-BC8A-4735-942D-703E0CBC8232}"/>
              </a:ext>
            </a:extLst>
          </p:cNvPr>
          <p:cNvCxnSpPr/>
          <p:nvPr/>
        </p:nvCxnSpPr>
        <p:spPr>
          <a:xfrm rot="10800000" flipV="1">
            <a:off x="1714500" y="3357563"/>
            <a:ext cx="1428750" cy="7858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F930E7D-434F-4CB2-A110-E8DB5BC1966C}"/>
              </a:ext>
            </a:extLst>
          </p:cNvPr>
          <p:cNvCxnSpPr/>
          <p:nvPr/>
        </p:nvCxnSpPr>
        <p:spPr>
          <a:xfrm flipV="1">
            <a:off x="1928813" y="3500438"/>
            <a:ext cx="1285875" cy="68738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78F7C2E-6C84-4D6D-80E2-9CE3C396162F}"/>
              </a:ext>
            </a:extLst>
          </p:cNvPr>
          <p:cNvCxnSpPr/>
          <p:nvPr/>
        </p:nvCxnSpPr>
        <p:spPr>
          <a:xfrm flipV="1">
            <a:off x="3500438" y="2000250"/>
            <a:ext cx="3000375" cy="7143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4C71EFD-F770-4947-BCD4-DD2C61ABED1B}"/>
              </a:ext>
            </a:extLst>
          </p:cNvPr>
          <p:cNvCxnSpPr>
            <a:endCxn id="39032" idx="0"/>
          </p:cNvCxnSpPr>
          <p:nvPr/>
        </p:nvCxnSpPr>
        <p:spPr>
          <a:xfrm rot="10800000" flipV="1">
            <a:off x="3341688" y="1857375"/>
            <a:ext cx="3159125" cy="78581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024" name="Line 143">
            <a:extLst>
              <a:ext uri="{FF2B5EF4-FFF2-40B4-BE49-F238E27FC236}">
                <a16:creationId xmlns:a16="http://schemas.microsoft.com/office/drawing/2014/main" id="{1F935F8C-A9E8-49A3-9865-6EEE4DA7470E}"/>
              </a:ext>
            </a:extLst>
          </p:cNvPr>
          <p:cNvSpPr>
            <a:spLocks noChangeShapeType="1"/>
          </p:cNvSpPr>
          <p:nvPr/>
        </p:nvSpPr>
        <p:spPr bwMode="auto">
          <a:xfrm flipH="1">
            <a:off x="6929438" y="3298825"/>
            <a:ext cx="360362"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cxnSp>
        <p:nvCxnSpPr>
          <p:cNvPr id="78" name="Straight Arrow Connector 77">
            <a:extLst>
              <a:ext uri="{FF2B5EF4-FFF2-40B4-BE49-F238E27FC236}">
                <a16:creationId xmlns:a16="http://schemas.microsoft.com/office/drawing/2014/main" id="{0F4A8206-EA2D-45D3-A953-C69AB9162853}"/>
              </a:ext>
            </a:extLst>
          </p:cNvPr>
          <p:cNvCxnSpPr/>
          <p:nvPr/>
        </p:nvCxnSpPr>
        <p:spPr>
          <a:xfrm>
            <a:off x="2071688" y="478631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B5BD805-0F7A-4F77-A0B7-8E315399007E}"/>
              </a:ext>
            </a:extLst>
          </p:cNvPr>
          <p:cNvCxnSpPr/>
          <p:nvPr/>
        </p:nvCxnSpPr>
        <p:spPr>
          <a:xfrm rot="5400000">
            <a:off x="1384300" y="5133975"/>
            <a:ext cx="642938"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F55C798-B88F-4C61-856E-09DCF7D89CCB}"/>
              </a:ext>
            </a:extLst>
          </p:cNvPr>
          <p:cNvCxnSpPr/>
          <p:nvPr/>
        </p:nvCxnSpPr>
        <p:spPr>
          <a:xfrm rot="16200000" flipV="1">
            <a:off x="1751013" y="5132388"/>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6FB18A6-E25A-4D97-9166-E567191E3570}"/>
              </a:ext>
            </a:extLst>
          </p:cNvPr>
          <p:cNvCxnSpPr/>
          <p:nvPr/>
        </p:nvCxnSpPr>
        <p:spPr>
          <a:xfrm>
            <a:off x="5715000" y="338296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5591EEA-9B01-4CB5-B98A-44B65295A768}"/>
              </a:ext>
            </a:extLst>
          </p:cNvPr>
          <p:cNvCxnSpPr/>
          <p:nvPr/>
        </p:nvCxnSpPr>
        <p:spPr>
          <a:xfrm rot="5400000">
            <a:off x="4957763" y="3797300"/>
            <a:ext cx="642938"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1849ADB-88D0-4746-96DB-6BCA18DD3F7B}"/>
              </a:ext>
            </a:extLst>
          </p:cNvPr>
          <p:cNvCxnSpPr/>
          <p:nvPr/>
        </p:nvCxnSpPr>
        <p:spPr>
          <a:xfrm rot="16200000" flipV="1">
            <a:off x="5322888" y="3795713"/>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C08F15A-B2B0-4470-83D8-2D64E690E28D}"/>
              </a:ext>
            </a:extLst>
          </p:cNvPr>
          <p:cNvCxnSpPr/>
          <p:nvPr/>
        </p:nvCxnSpPr>
        <p:spPr>
          <a:xfrm rot="16200000" flipV="1">
            <a:off x="3146425" y="3808413"/>
            <a:ext cx="642937"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032" name="Text Box 101">
            <a:extLst>
              <a:ext uri="{FF2B5EF4-FFF2-40B4-BE49-F238E27FC236}">
                <a16:creationId xmlns:a16="http://schemas.microsoft.com/office/drawing/2014/main" id="{B3F61F48-CD82-4A9B-8F7C-1A1AE7E3C427}"/>
              </a:ext>
            </a:extLst>
          </p:cNvPr>
          <p:cNvSpPr txBox="1">
            <a:spLocks noChangeArrowheads="1"/>
          </p:cNvSpPr>
          <p:nvPr/>
        </p:nvSpPr>
        <p:spPr bwMode="auto">
          <a:xfrm>
            <a:off x="3071813" y="264318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200" b="1">
                <a:solidFill>
                  <a:srgbClr val="FF0000"/>
                </a:solidFill>
                <a:latin typeface="Times New Roman" panose="02020603050405020304" pitchFamily="18" charset="0"/>
              </a:rPr>
              <a:t>NIL</a:t>
            </a:r>
          </a:p>
        </p:txBody>
      </p:sp>
      <p:cxnSp>
        <p:nvCxnSpPr>
          <p:cNvPr id="92" name="Straight Arrow Connector 91">
            <a:extLst>
              <a:ext uri="{FF2B5EF4-FFF2-40B4-BE49-F238E27FC236}">
                <a16:creationId xmlns:a16="http://schemas.microsoft.com/office/drawing/2014/main" id="{1EC1BCF7-D913-41F9-A9BA-A80AE00FA669}"/>
              </a:ext>
            </a:extLst>
          </p:cNvPr>
          <p:cNvCxnSpPr/>
          <p:nvPr/>
        </p:nvCxnSpPr>
        <p:spPr>
          <a:xfrm rot="10800000" flipV="1">
            <a:off x="5572125" y="2071688"/>
            <a:ext cx="1071563" cy="64293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185CE44-70BE-43F7-8FC1-3B1C623BA7F6}"/>
              </a:ext>
            </a:extLst>
          </p:cNvPr>
          <p:cNvCxnSpPr/>
          <p:nvPr/>
        </p:nvCxnSpPr>
        <p:spPr>
          <a:xfrm flipV="1">
            <a:off x="5857875" y="2071688"/>
            <a:ext cx="1000125" cy="64293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8" name="Group 62">
            <a:extLst>
              <a:ext uri="{FF2B5EF4-FFF2-40B4-BE49-F238E27FC236}">
                <a16:creationId xmlns:a16="http://schemas.microsoft.com/office/drawing/2014/main" id="{06294529-C7FD-4CE4-9617-D43F79465643}"/>
              </a:ext>
            </a:extLst>
          </p:cNvPr>
          <p:cNvGraphicFramePr>
            <a:graphicFrameLocks noGrp="1"/>
          </p:cNvGraphicFramePr>
          <p:nvPr/>
        </p:nvGraphicFramePr>
        <p:xfrm>
          <a:off x="5156200" y="4071938"/>
          <a:ext cx="647700" cy="835024"/>
        </p:xfrm>
        <a:graphic>
          <a:graphicData uri="http://schemas.openxmlformats.org/drawingml/2006/table">
            <a:tbl>
              <a:tblPr/>
              <a:tblGrid>
                <a:gridCol w="647700">
                  <a:extLst>
                    <a:ext uri="{9D8B030D-6E8A-4147-A177-3AD203B41FA5}">
                      <a16:colId xmlns:a16="http://schemas.microsoft.com/office/drawing/2014/main" val="20000"/>
                    </a:ext>
                  </a:extLst>
                </a:gridCol>
              </a:tblGrid>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cxnSp>
        <p:nvCxnSpPr>
          <p:cNvPr id="110" name="Straight Arrow Connector 109">
            <a:extLst>
              <a:ext uri="{FF2B5EF4-FFF2-40B4-BE49-F238E27FC236}">
                <a16:creationId xmlns:a16="http://schemas.microsoft.com/office/drawing/2014/main" id="{B36B896A-8762-4410-A8AF-3C9FE185612E}"/>
              </a:ext>
            </a:extLst>
          </p:cNvPr>
          <p:cNvCxnSpPr/>
          <p:nvPr/>
        </p:nvCxnSpPr>
        <p:spPr>
          <a:xfrm>
            <a:off x="492125" y="3378200"/>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E7A9DCA-6095-4AE9-9887-058DED7566E0}"/>
              </a:ext>
            </a:extLst>
          </p:cNvPr>
          <p:cNvCxnSpPr/>
          <p:nvPr/>
        </p:nvCxnSpPr>
        <p:spPr>
          <a:xfrm>
            <a:off x="4000500" y="1857375"/>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39049" name="Line 122">
            <a:extLst>
              <a:ext uri="{FF2B5EF4-FFF2-40B4-BE49-F238E27FC236}">
                <a16:creationId xmlns:a16="http://schemas.microsoft.com/office/drawing/2014/main" id="{80A4191E-7B65-426E-B80E-8B1AD02F43B6}"/>
              </a:ext>
            </a:extLst>
          </p:cNvPr>
          <p:cNvSpPr>
            <a:spLocks noChangeShapeType="1"/>
          </p:cNvSpPr>
          <p:nvPr/>
        </p:nvSpPr>
        <p:spPr bwMode="auto">
          <a:xfrm flipH="1">
            <a:off x="1908175" y="5895975"/>
            <a:ext cx="287338"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 name="Title 1">
            <a:extLst>
              <a:ext uri="{FF2B5EF4-FFF2-40B4-BE49-F238E27FC236}">
                <a16:creationId xmlns:a16="http://schemas.microsoft.com/office/drawing/2014/main" id="{9202DB35-0253-4986-B347-25743DA388E2}"/>
              </a:ext>
            </a:extLst>
          </p:cNvPr>
          <p:cNvSpPr txBox="1">
            <a:spLocks/>
          </p:cNvSpPr>
          <p:nvPr/>
        </p:nvSpPr>
        <p:spPr>
          <a:xfrm>
            <a:off x="1350887" y="-8766"/>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51" name="Picture 2" descr="E:\NIET\Project\xLogo11.png.pagespeed.ic.pydHLuCQEZ.png">
            <a:extLst>
              <a:ext uri="{FF2B5EF4-FFF2-40B4-BE49-F238E27FC236}">
                <a16:creationId xmlns:a16="http://schemas.microsoft.com/office/drawing/2014/main" id="{1184579B-59C9-4714-AB1B-6C823332CBF7}"/>
              </a:ext>
            </a:extLst>
          </p:cNvPr>
          <p:cNvPicPr>
            <a:picLocks noChangeAspect="1" noChangeArrowheads="1"/>
          </p:cNvPicPr>
          <p:nvPr/>
        </p:nvPicPr>
        <p:blipFill>
          <a:blip r:embed="rId3" cstate="print"/>
          <a:srcRect/>
          <a:stretch>
            <a:fillRect/>
          </a:stretch>
        </p:blipFill>
        <p:spPr bwMode="auto">
          <a:xfrm>
            <a:off x="37112" y="2818"/>
            <a:ext cx="1313775" cy="817163"/>
          </a:xfrm>
          <a:prstGeom prst="rect">
            <a:avLst/>
          </a:prstGeom>
          <a:noFill/>
        </p:spPr>
      </p:pic>
      <p:sp>
        <p:nvSpPr>
          <p:cNvPr id="52" name="Rectangle 2">
            <a:extLst>
              <a:ext uri="{FF2B5EF4-FFF2-40B4-BE49-F238E27FC236}">
                <a16:creationId xmlns:a16="http://schemas.microsoft.com/office/drawing/2014/main" id="{7A4A2565-3388-4C5A-B599-8E663D0C266A}"/>
              </a:ext>
            </a:extLst>
          </p:cNvPr>
          <p:cNvSpPr txBox="1">
            <a:spLocks noChangeArrowheads="1"/>
          </p:cNvSpPr>
          <p:nvPr/>
        </p:nvSpPr>
        <p:spPr>
          <a:xfrm>
            <a:off x="163171" y="995277"/>
            <a:ext cx="3727874" cy="614079"/>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id="{177BF435-0523-492C-A8EA-4AC0962C6254}"/>
              </a:ext>
            </a:extLst>
          </p:cNvPr>
          <p:cNvSpPr>
            <a:spLocks noGrp="1"/>
          </p:cNvSpPr>
          <p:nvPr>
            <p:ph type="dt" sz="half" idx="10"/>
          </p:nvPr>
        </p:nvSpPr>
        <p:spPr/>
        <p:txBody>
          <a:bodyPr/>
          <a:lstStyle/>
          <a:p>
            <a:fld id="{6B07C5BC-580C-45D5-A71B-FEA8EE7A9402}" type="datetime1">
              <a:rPr lang="en-US" smtClean="0"/>
              <a:t>10-Nov-24</a:t>
            </a:fld>
            <a:endParaRPr lang="en-US"/>
          </a:p>
        </p:txBody>
      </p:sp>
      <p:sp>
        <p:nvSpPr>
          <p:cNvPr id="3" name="Footer Placeholder 2">
            <a:extLst>
              <a:ext uri="{FF2B5EF4-FFF2-40B4-BE49-F238E27FC236}">
                <a16:creationId xmlns:a16="http://schemas.microsoft.com/office/drawing/2014/main" id="{07F0521C-A9FD-4599-9DA5-EA2C6F80289B}"/>
              </a:ext>
            </a:extLst>
          </p:cNvPr>
          <p:cNvSpPr>
            <a:spLocks noGrp="1"/>
          </p:cNvSpPr>
          <p:nvPr>
            <p:ph type="ftr" sz="quarter" idx="11"/>
          </p:nvPr>
        </p:nvSpPr>
        <p:spPr>
          <a:xfrm>
            <a:off x="3124199" y="6356350"/>
            <a:ext cx="3852861"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1"/>
          </p:nvPr>
        </p:nvSpPr>
        <p:spPr>
          <a:xfrm>
            <a:off x="656887" y="1650884"/>
            <a:ext cx="8077200" cy="3969178"/>
          </a:xfrm>
        </p:spPr>
        <p:txBody>
          <a:bodyPr>
            <a:normAutofit/>
          </a:bodyPr>
          <a:lstStyle/>
          <a:p>
            <a:pPr>
              <a:lnSpc>
                <a:spcPct val="90000"/>
              </a:lnSpc>
              <a:buNone/>
            </a:pPr>
            <a:r>
              <a:rPr lang="tr-TR" altLang="en-US" sz="2200" dirty="0">
                <a:latin typeface="+mj-lt"/>
              </a:rPr>
              <a:t>We maintain 3 pointers into the root list</a:t>
            </a:r>
          </a:p>
          <a:p>
            <a:pPr>
              <a:lnSpc>
                <a:spcPct val="90000"/>
              </a:lnSpc>
              <a:buNone/>
            </a:pPr>
            <a:endParaRPr lang="tr-TR" altLang="en-US" sz="2200" dirty="0">
              <a:latin typeface="+mj-lt"/>
            </a:endParaRPr>
          </a:p>
          <a:p>
            <a:pPr>
              <a:lnSpc>
                <a:spcPct val="90000"/>
              </a:lnSpc>
              <a:buNone/>
            </a:pPr>
            <a:r>
              <a:rPr lang="tr-TR" altLang="en-US" sz="2200" dirty="0">
                <a:solidFill>
                  <a:srgbClr val="FF3300"/>
                </a:solidFill>
                <a:latin typeface="+mj-lt"/>
              </a:rPr>
              <a:t>		   </a:t>
            </a:r>
            <a:r>
              <a:rPr lang="tr-TR" altLang="en-US" sz="2200" i="1" dirty="0">
                <a:solidFill>
                  <a:srgbClr val="FF3300"/>
                </a:solidFill>
                <a:latin typeface="+mj-lt"/>
              </a:rPr>
              <a:t>x</a:t>
            </a:r>
            <a:r>
              <a:rPr lang="tr-TR" altLang="en-US" sz="2200" dirty="0">
                <a:solidFill>
                  <a:srgbClr val="FF3300"/>
                </a:solidFill>
                <a:latin typeface="+mj-lt"/>
              </a:rPr>
              <a:t>  =</a:t>
            </a:r>
            <a:r>
              <a:rPr lang="tr-TR" altLang="en-US" sz="2200" dirty="0">
                <a:latin typeface="+mj-lt"/>
              </a:rPr>
              <a:t>  points to the root currently being examined</a:t>
            </a:r>
          </a:p>
          <a:p>
            <a:pPr>
              <a:lnSpc>
                <a:spcPct val="90000"/>
              </a:lnSpc>
              <a:buNone/>
            </a:pPr>
            <a:endParaRPr lang="tr-TR" altLang="en-US" sz="2200" dirty="0">
              <a:latin typeface="+mj-lt"/>
            </a:endParaRPr>
          </a:p>
          <a:p>
            <a:pPr>
              <a:lnSpc>
                <a:spcPct val="90000"/>
              </a:lnSpc>
              <a:buNone/>
            </a:pPr>
            <a:r>
              <a:rPr lang="en-US" altLang="en-US" sz="2200" dirty="0">
                <a:solidFill>
                  <a:srgbClr val="0000FF"/>
                </a:solidFill>
                <a:latin typeface="+mj-lt"/>
              </a:rPr>
              <a:t>  </a:t>
            </a:r>
            <a:r>
              <a:rPr lang="en-US" altLang="en-US" sz="2200" dirty="0">
                <a:solidFill>
                  <a:srgbClr val="FF3300"/>
                </a:solidFill>
                <a:latin typeface="+mj-lt"/>
              </a:rPr>
              <a:t>p</a:t>
            </a:r>
            <a:r>
              <a:rPr lang="tr-TR" altLang="en-US" sz="2200" dirty="0">
                <a:solidFill>
                  <a:srgbClr val="FF3300"/>
                </a:solidFill>
                <a:latin typeface="+mj-lt"/>
              </a:rPr>
              <a:t>rev</a:t>
            </a:r>
            <a:r>
              <a:rPr lang="en-US" altLang="en-US" sz="2200" dirty="0">
                <a:solidFill>
                  <a:srgbClr val="FF3300"/>
                </a:solidFill>
                <a:latin typeface="+mj-lt"/>
              </a:rPr>
              <a:t>-</a:t>
            </a:r>
            <a:r>
              <a:rPr lang="tr-TR" altLang="en-US" sz="2200" i="1" dirty="0">
                <a:solidFill>
                  <a:srgbClr val="FF3300"/>
                </a:solidFill>
                <a:latin typeface="+mj-lt"/>
              </a:rPr>
              <a:t>x</a:t>
            </a:r>
            <a:r>
              <a:rPr lang="tr-TR" altLang="en-US" sz="2200" dirty="0">
                <a:solidFill>
                  <a:srgbClr val="FF3300"/>
                </a:solidFill>
                <a:latin typeface="+mj-lt"/>
              </a:rPr>
              <a:t> =  </a:t>
            </a:r>
            <a:r>
              <a:rPr lang="tr-TR" altLang="en-US" sz="2200" dirty="0">
                <a:latin typeface="+mj-lt"/>
              </a:rPr>
              <a:t>points to the root PRECEDING  </a:t>
            </a:r>
            <a:r>
              <a:rPr lang="tr-TR" altLang="en-US" sz="2200" i="1" dirty="0">
                <a:latin typeface="+mj-lt"/>
              </a:rPr>
              <a:t>x</a:t>
            </a:r>
            <a:r>
              <a:rPr lang="tr-TR" altLang="en-US" sz="2200" dirty="0">
                <a:latin typeface="+mj-lt"/>
              </a:rPr>
              <a:t>   on the root list sibling</a:t>
            </a:r>
            <a:endParaRPr lang="en-IN" altLang="en-US" sz="2200" dirty="0">
              <a:latin typeface="+mj-lt"/>
            </a:endParaRPr>
          </a:p>
          <a:p>
            <a:pPr>
              <a:lnSpc>
                <a:spcPct val="90000"/>
              </a:lnSpc>
              <a:buNone/>
            </a:pPr>
            <a:r>
              <a:rPr lang="en-IN" altLang="en-US" sz="2200" dirty="0">
                <a:latin typeface="+mj-lt"/>
              </a:rPr>
              <a:t>                 </a:t>
            </a:r>
            <a:r>
              <a:rPr lang="tr-TR" altLang="en-US" sz="2200" dirty="0">
                <a:latin typeface="+mj-lt"/>
              </a:rPr>
              <a:t> [prev-</a:t>
            </a:r>
            <a:r>
              <a:rPr lang="tr-TR" altLang="en-US" sz="2200" i="1" dirty="0">
                <a:latin typeface="+mj-lt"/>
              </a:rPr>
              <a:t>x</a:t>
            </a:r>
            <a:r>
              <a:rPr lang="tr-TR" altLang="en-US" sz="2200" dirty="0">
                <a:latin typeface="+mj-lt"/>
              </a:rPr>
              <a:t>]  = </a:t>
            </a:r>
            <a:r>
              <a:rPr lang="tr-TR" altLang="en-US" sz="2200" i="1" dirty="0">
                <a:latin typeface="+mj-lt"/>
              </a:rPr>
              <a:t>x</a:t>
            </a:r>
          </a:p>
          <a:p>
            <a:pPr>
              <a:lnSpc>
                <a:spcPct val="90000"/>
              </a:lnSpc>
              <a:buNone/>
            </a:pPr>
            <a:endParaRPr lang="tr-TR" altLang="en-US" sz="2200" dirty="0">
              <a:latin typeface="+mj-lt"/>
            </a:endParaRPr>
          </a:p>
          <a:p>
            <a:pPr>
              <a:lnSpc>
                <a:spcPct val="90000"/>
              </a:lnSpc>
              <a:buNone/>
            </a:pPr>
            <a:r>
              <a:rPr lang="en-US" altLang="en-US" sz="2200" dirty="0">
                <a:solidFill>
                  <a:srgbClr val="0000FF"/>
                </a:solidFill>
                <a:latin typeface="+mj-lt"/>
              </a:rPr>
              <a:t>  </a:t>
            </a:r>
            <a:r>
              <a:rPr lang="en-US" altLang="en-US" sz="2200" dirty="0">
                <a:solidFill>
                  <a:srgbClr val="FF3300"/>
                </a:solidFill>
                <a:latin typeface="+mj-lt"/>
              </a:rPr>
              <a:t>n</a:t>
            </a:r>
            <a:r>
              <a:rPr lang="tr-TR" altLang="en-US" sz="2200" dirty="0">
                <a:solidFill>
                  <a:srgbClr val="FF3300"/>
                </a:solidFill>
                <a:latin typeface="+mj-lt"/>
              </a:rPr>
              <a:t>ext</a:t>
            </a:r>
            <a:r>
              <a:rPr lang="en-US" altLang="en-US" sz="2200" dirty="0">
                <a:solidFill>
                  <a:srgbClr val="FF3300"/>
                </a:solidFill>
                <a:latin typeface="+mj-lt"/>
              </a:rPr>
              <a:t>-</a:t>
            </a:r>
            <a:r>
              <a:rPr lang="tr-TR" altLang="en-US" sz="2200" i="1" dirty="0">
                <a:solidFill>
                  <a:srgbClr val="FF3300"/>
                </a:solidFill>
                <a:latin typeface="+mj-lt"/>
              </a:rPr>
              <a:t>x</a:t>
            </a:r>
            <a:r>
              <a:rPr lang="tr-TR" altLang="en-US" sz="2200" dirty="0">
                <a:solidFill>
                  <a:srgbClr val="FF3300"/>
                </a:solidFill>
                <a:latin typeface="+mj-lt"/>
              </a:rPr>
              <a:t> =   </a:t>
            </a:r>
            <a:r>
              <a:rPr lang="tr-TR" altLang="en-US" sz="2200" dirty="0">
                <a:latin typeface="+mj-lt"/>
              </a:rPr>
              <a:t>points to the root FOLLOWING  </a:t>
            </a:r>
            <a:r>
              <a:rPr lang="tr-TR" altLang="en-US" sz="2200" i="1" dirty="0">
                <a:latin typeface="+mj-lt"/>
              </a:rPr>
              <a:t>x</a:t>
            </a:r>
            <a:r>
              <a:rPr lang="tr-TR" altLang="en-US" sz="2200" dirty="0">
                <a:latin typeface="+mj-lt"/>
              </a:rPr>
              <a:t>  on </a:t>
            </a:r>
            <a:r>
              <a:rPr lang="en-IN" altLang="en-US" sz="2200" dirty="0">
                <a:latin typeface="+mj-lt"/>
              </a:rPr>
              <a:t>t</a:t>
            </a:r>
            <a:r>
              <a:rPr lang="tr-TR" altLang="en-US" sz="2200" dirty="0">
                <a:latin typeface="+mj-lt"/>
              </a:rPr>
              <a:t>he root list  sibling</a:t>
            </a:r>
            <a:endParaRPr lang="en-IN" altLang="en-US" sz="2200" dirty="0">
              <a:latin typeface="+mj-lt"/>
            </a:endParaRPr>
          </a:p>
          <a:p>
            <a:pPr>
              <a:lnSpc>
                <a:spcPct val="90000"/>
              </a:lnSpc>
              <a:buNone/>
            </a:pPr>
            <a:r>
              <a:rPr lang="en-IN" altLang="en-US" sz="2200" dirty="0">
                <a:latin typeface="+mj-lt"/>
              </a:rPr>
              <a:t>                  </a:t>
            </a:r>
            <a:r>
              <a:rPr lang="tr-TR" altLang="en-US" sz="2200" dirty="0">
                <a:latin typeface="+mj-lt"/>
              </a:rPr>
              <a:t> [</a:t>
            </a:r>
            <a:r>
              <a:rPr lang="tr-TR" altLang="en-US" sz="2200" i="1" dirty="0">
                <a:latin typeface="+mj-lt"/>
              </a:rPr>
              <a:t>x</a:t>
            </a:r>
            <a:r>
              <a:rPr lang="tr-TR" altLang="en-US" sz="2200" dirty="0">
                <a:latin typeface="+mj-lt"/>
              </a:rPr>
              <a:t>] = next-</a:t>
            </a:r>
            <a:r>
              <a:rPr lang="tr-TR" altLang="en-US" sz="2200" i="1" dirty="0">
                <a:latin typeface="+mj-lt"/>
              </a:rPr>
              <a:t>x</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id="{3980581C-5E7B-4400-BD2E-D6897C0B8D6D}"/>
              </a:ext>
            </a:extLst>
          </p:cNvPr>
          <p:cNvSpPr>
            <a:spLocks noGrp="1"/>
          </p:cNvSpPr>
          <p:nvPr>
            <p:ph type="dt" sz="half" idx="10"/>
          </p:nvPr>
        </p:nvSpPr>
        <p:spPr/>
        <p:txBody>
          <a:bodyPr/>
          <a:lstStyle/>
          <a:p>
            <a:fld id="{B277042D-75C9-4552-A53A-435723E49751}" type="datetime1">
              <a:rPr lang="en-US" smtClean="0"/>
              <a:t>10-Nov-24</a:t>
            </a:fld>
            <a:endParaRPr lang="en-US"/>
          </a:p>
        </p:txBody>
      </p:sp>
      <p:sp>
        <p:nvSpPr>
          <p:cNvPr id="3" name="Footer Placeholder 2">
            <a:extLst>
              <a:ext uri="{FF2B5EF4-FFF2-40B4-BE49-F238E27FC236}">
                <a16:creationId xmlns:a16="http://schemas.microsoft.com/office/drawing/2014/main" id="{9C039486-D545-4A56-9363-FC2008807B62}"/>
              </a:ext>
            </a:extLst>
          </p:cNvPr>
          <p:cNvSpPr>
            <a:spLocks noGrp="1"/>
          </p:cNvSpPr>
          <p:nvPr>
            <p:ph type="ftr" sz="quarter" idx="11"/>
          </p:nvPr>
        </p:nvSpPr>
        <p:spPr>
          <a:xfrm>
            <a:off x="3124200" y="6356350"/>
            <a:ext cx="3962400" cy="365125"/>
          </a:xfrm>
        </p:spPr>
        <p:txBody>
          <a:bodyPr/>
          <a:lstStyle/>
          <a:p>
            <a:r>
              <a:rPr lang="it-IT"/>
              <a:t>Manali Gupta               DAA                Unit II</a:t>
            </a:r>
            <a:endParaRPr lang="en-US" dirty="0"/>
          </a:p>
        </p:txBody>
      </p:sp>
      <p:sp>
        <p:nvSpPr>
          <p:cNvPr id="4" name="Slide Number Placeholder 3">
            <a:extLst>
              <a:ext uri="{FF2B5EF4-FFF2-40B4-BE49-F238E27FC236}">
                <a16:creationId xmlns:a16="http://schemas.microsoft.com/office/drawing/2014/main" id="{A6202E19-8003-4FD4-9019-AC70CCC32DD6}"/>
              </a:ext>
            </a:extLst>
          </p:cNvPr>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24810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534EBC25-9271-4532-9AFD-34446211875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4363962-35F8-4321-93E7-A60E8E65542D}" type="slidenum">
              <a:rPr lang="en-US" altLang="en-US" sz="1400"/>
              <a:pPr>
                <a:spcBef>
                  <a:spcPct val="0"/>
                </a:spcBef>
                <a:buFontTx/>
                <a:buNone/>
              </a:pPr>
              <a:t>96</a:t>
            </a:fld>
            <a:endParaRPr lang="en-US" altLang="en-US" sz="1400"/>
          </a:p>
        </p:txBody>
      </p:sp>
      <p:sp>
        <p:nvSpPr>
          <p:cNvPr id="43011" name="Rectangle 2">
            <a:extLst>
              <a:ext uri="{FF2B5EF4-FFF2-40B4-BE49-F238E27FC236}">
                <a16:creationId xmlns:a16="http://schemas.microsoft.com/office/drawing/2014/main" id="{6235A557-9DA8-4A75-A8F2-A15F97EF72F8}"/>
              </a:ext>
            </a:extLst>
          </p:cNvPr>
          <p:cNvSpPr>
            <a:spLocks noGrp="1" noChangeArrowheads="1"/>
          </p:cNvSpPr>
          <p:nvPr>
            <p:ph type="body" idx="1"/>
          </p:nvPr>
        </p:nvSpPr>
        <p:spPr>
          <a:xfrm>
            <a:off x="437271" y="1894231"/>
            <a:ext cx="8229600" cy="3921876"/>
          </a:xfrm>
        </p:spPr>
        <p:txBody>
          <a:bodyPr>
            <a:normAutofit/>
          </a:bodyPr>
          <a:lstStyle/>
          <a:p>
            <a:pPr eaLnBrk="1" hangingPunct="1"/>
            <a:r>
              <a:rPr lang="tr-TR" altLang="en-US" sz="2200" dirty="0">
                <a:latin typeface="+mj-lt"/>
              </a:rPr>
              <a:t>Initially, there are at most two roots of the same degree</a:t>
            </a:r>
          </a:p>
          <a:p>
            <a:pPr eaLnBrk="1" hangingPunct="1">
              <a:lnSpc>
                <a:spcPct val="10000"/>
              </a:lnSpc>
            </a:pPr>
            <a:endParaRPr lang="tr-TR" altLang="en-US" sz="2200" dirty="0">
              <a:latin typeface="+mj-lt"/>
            </a:endParaRPr>
          </a:p>
          <a:p>
            <a:pPr eaLnBrk="1" hangingPunct="1"/>
            <a:r>
              <a:rPr lang="tr-TR" altLang="en-US" sz="2200" dirty="0">
                <a:latin typeface="+mj-lt"/>
              </a:rPr>
              <a:t>Binomial-heap-merge guarantees that if two roots in h have the same degree they are adjacent in the root list</a:t>
            </a:r>
          </a:p>
          <a:p>
            <a:pPr eaLnBrk="1" hangingPunct="1">
              <a:lnSpc>
                <a:spcPct val="20000"/>
              </a:lnSpc>
            </a:pPr>
            <a:endParaRPr lang="tr-TR" altLang="en-US" sz="2200" dirty="0">
              <a:latin typeface="+mj-lt"/>
            </a:endParaRPr>
          </a:p>
          <a:p>
            <a:pPr eaLnBrk="1" hangingPunct="1"/>
            <a:r>
              <a:rPr lang="tr-TR" altLang="en-US" sz="2200" dirty="0">
                <a:latin typeface="+mj-lt"/>
              </a:rPr>
              <a:t>During the execution of union, there may be three roots of the same degree appearing on the root list at some time</a:t>
            </a:r>
          </a:p>
        </p:txBody>
      </p:sp>
      <p:sp>
        <p:nvSpPr>
          <p:cNvPr id="43012" name="Rectangle 3">
            <a:extLst>
              <a:ext uri="{FF2B5EF4-FFF2-40B4-BE49-F238E27FC236}">
                <a16:creationId xmlns:a16="http://schemas.microsoft.com/office/drawing/2014/main" id="{FF6AD0DE-93BC-4F1B-8C4B-A17A94F72174}"/>
              </a:ext>
            </a:extLst>
          </p:cNvPr>
          <p:cNvSpPr>
            <a:spLocks noGrp="1" noChangeArrowheads="1"/>
          </p:cNvSpPr>
          <p:nvPr>
            <p:ph type="title"/>
          </p:nvPr>
        </p:nvSpPr>
        <p:spPr>
          <a:xfrm>
            <a:off x="460717" y="1041895"/>
            <a:ext cx="8229600" cy="634506"/>
          </a:xfrm>
          <a:noFill/>
        </p:spPr>
        <p:txBody>
          <a:bodyPr>
            <a:normAutofit/>
          </a:bodyPr>
          <a:lstStyle/>
          <a:p>
            <a:pPr eaLnBrk="1" hangingPunct="1"/>
            <a:r>
              <a:rPr lang="tr-TR" altLang="en-US" sz="2400" dirty="0">
                <a:solidFill>
                  <a:srgbClr val="0000FF"/>
                </a:solidFill>
              </a:rPr>
              <a:t>Uniting Two Binomial Heaps</a:t>
            </a:r>
          </a:p>
        </p:txBody>
      </p:sp>
      <p:sp>
        <p:nvSpPr>
          <p:cNvPr id="5" name="Title 1">
            <a:extLst>
              <a:ext uri="{FF2B5EF4-FFF2-40B4-BE49-F238E27FC236}">
                <a16:creationId xmlns:a16="http://schemas.microsoft.com/office/drawing/2014/main" id="{6597EBF1-C974-480B-A9B4-EDE4239AEC31}"/>
              </a:ext>
            </a:extLst>
          </p:cNvPr>
          <p:cNvSpPr txBox="1">
            <a:spLocks/>
          </p:cNvSpPr>
          <p:nvPr/>
        </p:nvSpPr>
        <p:spPr>
          <a:xfrm>
            <a:off x="1312603" y="-5793"/>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id="{78A274FD-FAD0-4116-B7CC-95F7E5F44ADA}"/>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3851D66C-FB5E-4D95-B145-930D95DB7792}"/>
              </a:ext>
            </a:extLst>
          </p:cNvPr>
          <p:cNvSpPr>
            <a:spLocks noGrp="1"/>
          </p:cNvSpPr>
          <p:nvPr>
            <p:ph type="dt" sz="half" idx="10"/>
          </p:nvPr>
        </p:nvSpPr>
        <p:spPr/>
        <p:txBody>
          <a:bodyPr/>
          <a:lstStyle/>
          <a:p>
            <a:fld id="{FFC3493A-CD14-4260-A335-6FD14FD6FA70}" type="datetime1">
              <a:rPr lang="en-US" smtClean="0"/>
              <a:t>10-Nov-24</a:t>
            </a:fld>
            <a:endParaRPr lang="en-US"/>
          </a:p>
        </p:txBody>
      </p:sp>
      <p:sp>
        <p:nvSpPr>
          <p:cNvPr id="3" name="Footer Placeholder 2">
            <a:extLst>
              <a:ext uri="{FF2B5EF4-FFF2-40B4-BE49-F238E27FC236}">
                <a16:creationId xmlns:a16="http://schemas.microsoft.com/office/drawing/2014/main" id="{CB3663EC-F466-45DF-AD64-B4C89C1215ED}"/>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B7AEA069-2958-4116-B6AF-36755074C6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22B79F-9325-4FEC-B8FE-63B4730CE5D4}" type="slidenum">
              <a:rPr lang="en-US" altLang="en-US" sz="1400"/>
              <a:pPr>
                <a:spcBef>
                  <a:spcPct val="0"/>
                </a:spcBef>
                <a:buFontTx/>
                <a:buNone/>
              </a:pPr>
              <a:t>97</a:t>
            </a:fld>
            <a:endParaRPr lang="en-US" altLang="en-US" sz="1400"/>
          </a:p>
        </p:txBody>
      </p:sp>
      <p:sp>
        <p:nvSpPr>
          <p:cNvPr id="45059" name="Text Box 3">
            <a:extLst>
              <a:ext uri="{FF2B5EF4-FFF2-40B4-BE49-F238E27FC236}">
                <a16:creationId xmlns:a16="http://schemas.microsoft.com/office/drawing/2014/main" id="{83B9BF65-56ED-4A12-A227-56D65AF2348B}"/>
              </a:ext>
            </a:extLst>
          </p:cNvPr>
          <p:cNvSpPr txBox="1">
            <a:spLocks noChangeArrowheads="1"/>
          </p:cNvSpPr>
          <p:nvPr/>
        </p:nvSpPr>
        <p:spPr bwMode="auto">
          <a:xfrm>
            <a:off x="531018" y="1339851"/>
            <a:ext cx="84248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400" dirty="0">
                <a:solidFill>
                  <a:srgbClr val="FF3300"/>
                </a:solidFill>
                <a:latin typeface="+mj-lt"/>
              </a:rPr>
              <a:t>CASE 1:</a:t>
            </a:r>
            <a:r>
              <a:rPr lang="tr-TR" altLang="en-US" sz="2400" dirty="0">
                <a:latin typeface="+mj-lt"/>
              </a:rPr>
              <a:t>   Occurs when</a:t>
            </a:r>
            <a:r>
              <a:rPr lang="tr-TR" altLang="en-US" sz="2400" dirty="0">
                <a:solidFill>
                  <a:srgbClr val="333399"/>
                </a:solidFill>
                <a:latin typeface="+mj-lt"/>
              </a:rPr>
              <a:t>  </a:t>
            </a:r>
            <a:r>
              <a:rPr lang="tr-TR" altLang="en-US" sz="2400" dirty="0">
                <a:solidFill>
                  <a:srgbClr val="FF3300"/>
                </a:solidFill>
                <a:latin typeface="+mj-lt"/>
              </a:rPr>
              <a:t>degree [</a:t>
            </a:r>
            <a:r>
              <a:rPr lang="tr-TR" altLang="en-US" sz="2400" i="1" dirty="0">
                <a:solidFill>
                  <a:srgbClr val="FF3300"/>
                </a:solidFill>
                <a:latin typeface="+mj-lt"/>
              </a:rPr>
              <a:t>x</a:t>
            </a:r>
            <a:r>
              <a:rPr lang="tr-TR" altLang="en-US" sz="2400" dirty="0">
                <a:solidFill>
                  <a:srgbClr val="FF3300"/>
                </a:solidFill>
                <a:latin typeface="+mj-lt"/>
              </a:rPr>
              <a:t>]  </a:t>
            </a:r>
            <a:r>
              <a:rPr lang="tr-TR" altLang="en-US" sz="2400" dirty="0">
                <a:solidFill>
                  <a:srgbClr val="FF3300"/>
                </a:solidFill>
                <a:latin typeface="+mj-lt"/>
                <a:cs typeface="Arial" panose="020B0604020202020204" pitchFamily="34" charset="0"/>
              </a:rPr>
              <a:t>≠</a:t>
            </a:r>
            <a:r>
              <a:rPr lang="tr-TR" altLang="en-US" sz="2400" dirty="0">
                <a:solidFill>
                  <a:srgbClr val="FF3300"/>
                </a:solidFill>
                <a:latin typeface="+mj-lt"/>
              </a:rPr>
              <a:t>  degree [next-</a:t>
            </a:r>
            <a:r>
              <a:rPr lang="tr-TR" altLang="en-US" sz="2400" i="1" dirty="0">
                <a:solidFill>
                  <a:srgbClr val="FF3300"/>
                </a:solidFill>
                <a:latin typeface="+mj-lt"/>
              </a:rPr>
              <a:t>x</a:t>
            </a:r>
            <a:r>
              <a:rPr lang="tr-TR" altLang="en-US" sz="2400" dirty="0">
                <a:solidFill>
                  <a:srgbClr val="FF3300"/>
                </a:solidFill>
                <a:latin typeface="+mj-lt"/>
              </a:rPr>
              <a:t>]</a:t>
            </a:r>
          </a:p>
          <a:p>
            <a:pPr eaLnBrk="1" hangingPunct="1">
              <a:lnSpc>
                <a:spcPct val="0"/>
              </a:lnSpc>
              <a:spcBef>
                <a:spcPct val="0"/>
              </a:spcBef>
              <a:buFontTx/>
              <a:buNone/>
            </a:pPr>
            <a:endParaRPr lang="tr-TR" altLang="en-US" sz="2000" dirty="0">
              <a:solidFill>
                <a:srgbClr val="0000FF"/>
              </a:solidFill>
              <a:latin typeface="Times New Roman" panose="02020603050405020304" pitchFamily="18" charset="0"/>
            </a:endParaRPr>
          </a:p>
          <a:p>
            <a:pPr eaLnBrk="1" hangingPunct="1">
              <a:spcBef>
                <a:spcPct val="0"/>
              </a:spcBef>
              <a:buFontTx/>
              <a:buNone/>
            </a:pPr>
            <a:endParaRPr lang="en-US" altLang="en-US" sz="1800" dirty="0">
              <a:solidFill>
                <a:srgbClr val="333399"/>
              </a:solidFill>
              <a:latin typeface="Times New Roman" panose="02020603050405020304" pitchFamily="18" charset="0"/>
            </a:endParaRPr>
          </a:p>
          <a:p>
            <a:pPr eaLnBrk="1" hangingPunct="1">
              <a:spcBef>
                <a:spcPct val="0"/>
              </a:spcBef>
              <a:buFontTx/>
              <a:buNone/>
            </a:pPr>
            <a:r>
              <a:rPr lang="tr-TR" altLang="en-US" sz="1800" dirty="0">
                <a:solidFill>
                  <a:srgbClr val="333399"/>
                </a:solidFill>
                <a:latin typeface="Times New Roman" panose="02020603050405020304" pitchFamily="18" charset="0"/>
              </a:rPr>
              <a:t>           prev-</a:t>
            </a:r>
            <a:r>
              <a:rPr lang="tr-TR" altLang="en-US" sz="1800" i="1" dirty="0">
                <a:solidFill>
                  <a:srgbClr val="333399"/>
                </a:solidFill>
                <a:latin typeface="Times New Roman" panose="02020603050405020304" pitchFamily="18" charset="0"/>
              </a:rPr>
              <a:t>x                   x</a:t>
            </a:r>
            <a:r>
              <a:rPr lang="tr-TR" altLang="en-US" sz="1800" dirty="0">
                <a:solidFill>
                  <a:srgbClr val="333399"/>
                </a:solidFill>
                <a:latin typeface="Times New Roman" panose="02020603050405020304" pitchFamily="18" charset="0"/>
              </a:rPr>
              <a:t>                   next-</a:t>
            </a:r>
            <a:r>
              <a:rPr lang="tr-TR" altLang="en-US" sz="1800" i="1" dirty="0">
                <a:solidFill>
                  <a:srgbClr val="333399"/>
                </a:solidFill>
                <a:latin typeface="Times New Roman" panose="02020603050405020304" pitchFamily="18" charset="0"/>
              </a:rPr>
              <a:t>x</a:t>
            </a:r>
            <a:r>
              <a:rPr lang="tr-TR" altLang="en-US" sz="1800" dirty="0">
                <a:solidFill>
                  <a:srgbClr val="333399"/>
                </a:solidFill>
                <a:latin typeface="Times New Roman" panose="02020603050405020304" pitchFamily="18" charset="0"/>
              </a:rPr>
              <a:t>                sibling { next-</a:t>
            </a:r>
            <a:r>
              <a:rPr lang="tr-TR" altLang="en-US" sz="1800" i="1" dirty="0">
                <a:solidFill>
                  <a:srgbClr val="333399"/>
                </a:solidFill>
                <a:latin typeface="Times New Roman" panose="02020603050405020304" pitchFamily="18" charset="0"/>
              </a:rPr>
              <a:t>x</a:t>
            </a:r>
            <a:r>
              <a:rPr lang="tr-TR" altLang="en-US" sz="1800" dirty="0">
                <a:solidFill>
                  <a:srgbClr val="333399"/>
                </a:solidFill>
                <a:latin typeface="Times New Roman" panose="02020603050405020304" pitchFamily="18" charset="0"/>
              </a:rPr>
              <a:t>}</a:t>
            </a:r>
            <a:r>
              <a:rPr lang="tr-TR" altLang="en-US" sz="1800" b="1" dirty="0">
                <a:solidFill>
                  <a:srgbClr val="333399"/>
                </a:solidFill>
                <a:latin typeface="Times New Roman" panose="02020603050405020304" pitchFamily="18" charset="0"/>
              </a:rPr>
              <a:t>  </a:t>
            </a:r>
          </a:p>
        </p:txBody>
      </p:sp>
      <p:sp>
        <p:nvSpPr>
          <p:cNvPr id="45060" name="Rectangle 4">
            <a:extLst>
              <a:ext uri="{FF2B5EF4-FFF2-40B4-BE49-F238E27FC236}">
                <a16:creationId xmlns:a16="http://schemas.microsoft.com/office/drawing/2014/main" id="{6AFEC40C-0ADB-4EF8-B5C2-970C3223885A}"/>
              </a:ext>
            </a:extLst>
          </p:cNvPr>
          <p:cNvSpPr>
            <a:spLocks noChangeArrowheads="1"/>
          </p:cNvSpPr>
          <p:nvPr/>
        </p:nvSpPr>
        <p:spPr bwMode="auto">
          <a:xfrm>
            <a:off x="1922268" y="4161033"/>
            <a:ext cx="5618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a:solidFill>
                  <a:srgbClr val="333399"/>
                </a:solidFill>
                <a:latin typeface="Times New Roman" panose="02020603050405020304" pitchFamily="18" charset="0"/>
              </a:rPr>
              <a:t>            prev-</a:t>
            </a:r>
            <a:r>
              <a:rPr lang="tr-TR" altLang="en-US" sz="1800" i="1" dirty="0">
                <a:solidFill>
                  <a:srgbClr val="333399"/>
                </a:solidFill>
                <a:latin typeface="Times New Roman" panose="02020603050405020304" pitchFamily="18" charset="0"/>
              </a:rPr>
              <a:t>x                 x</a:t>
            </a:r>
            <a:r>
              <a:rPr lang="tr-TR" altLang="en-US" sz="1800" dirty="0">
                <a:solidFill>
                  <a:srgbClr val="333399"/>
                </a:solidFill>
                <a:latin typeface="Times New Roman" panose="02020603050405020304" pitchFamily="18" charset="0"/>
              </a:rPr>
              <a:t>                         next-</a:t>
            </a:r>
            <a:r>
              <a:rPr lang="tr-TR" altLang="en-US" sz="1800" i="1" dirty="0">
                <a:solidFill>
                  <a:srgbClr val="333399"/>
                </a:solidFill>
                <a:latin typeface="Times New Roman" panose="02020603050405020304" pitchFamily="18" charset="0"/>
              </a:rPr>
              <a:t>x </a:t>
            </a:r>
          </a:p>
        </p:txBody>
      </p:sp>
      <p:sp>
        <p:nvSpPr>
          <p:cNvPr id="45061" name="Text Box 5">
            <a:extLst>
              <a:ext uri="{FF2B5EF4-FFF2-40B4-BE49-F238E27FC236}">
                <a16:creationId xmlns:a16="http://schemas.microsoft.com/office/drawing/2014/main" id="{D7B030B0-AD8B-48B1-93CB-8B1F52059CB2}"/>
              </a:ext>
            </a:extLst>
          </p:cNvPr>
          <p:cNvSpPr txBox="1">
            <a:spLocks noChangeArrowheads="1"/>
          </p:cNvSpPr>
          <p:nvPr/>
        </p:nvSpPr>
        <p:spPr bwMode="auto">
          <a:xfrm>
            <a:off x="2535238" y="3225800"/>
            <a:ext cx="1150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62" name="Line 6">
            <a:extLst>
              <a:ext uri="{FF2B5EF4-FFF2-40B4-BE49-F238E27FC236}">
                <a16:creationId xmlns:a16="http://schemas.microsoft.com/office/drawing/2014/main" id="{6F170A49-539C-419B-B002-D3BE28A95931}"/>
              </a:ext>
            </a:extLst>
          </p:cNvPr>
          <p:cNvSpPr>
            <a:spLocks noChangeShapeType="1"/>
          </p:cNvSpPr>
          <p:nvPr/>
        </p:nvSpPr>
        <p:spPr bwMode="auto">
          <a:xfrm flipV="1">
            <a:off x="7432675" y="2506663"/>
            <a:ext cx="7921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63" name="AutoShape 7">
            <a:extLst>
              <a:ext uri="{FF2B5EF4-FFF2-40B4-BE49-F238E27FC236}">
                <a16:creationId xmlns:a16="http://schemas.microsoft.com/office/drawing/2014/main" id="{EB0DBB94-D515-4E89-BF35-DA7616FBD6D5}"/>
              </a:ext>
            </a:extLst>
          </p:cNvPr>
          <p:cNvSpPr>
            <a:spLocks noChangeArrowheads="1"/>
          </p:cNvSpPr>
          <p:nvPr/>
        </p:nvSpPr>
        <p:spPr bwMode="auto">
          <a:xfrm>
            <a:off x="1166813"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64" name="Line 8">
            <a:extLst>
              <a:ext uri="{FF2B5EF4-FFF2-40B4-BE49-F238E27FC236}">
                <a16:creationId xmlns:a16="http://schemas.microsoft.com/office/drawing/2014/main" id="{886B3029-BDB9-4BA3-865A-EEECE743C16C}"/>
              </a:ext>
            </a:extLst>
          </p:cNvPr>
          <p:cNvSpPr>
            <a:spLocks noChangeShapeType="1"/>
          </p:cNvSpPr>
          <p:nvPr/>
        </p:nvSpPr>
        <p:spPr bwMode="auto">
          <a:xfrm>
            <a:off x="806450" y="25050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5" name="Line 9">
            <a:extLst>
              <a:ext uri="{FF2B5EF4-FFF2-40B4-BE49-F238E27FC236}">
                <a16:creationId xmlns:a16="http://schemas.microsoft.com/office/drawing/2014/main" id="{0B4A0643-ED9A-4AFC-B51C-313BE8DB9C9C}"/>
              </a:ext>
            </a:extLst>
          </p:cNvPr>
          <p:cNvSpPr>
            <a:spLocks noChangeShapeType="1"/>
          </p:cNvSpPr>
          <p:nvPr/>
        </p:nvSpPr>
        <p:spPr bwMode="auto">
          <a:xfrm>
            <a:off x="181451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6" name="Line 10">
            <a:extLst>
              <a:ext uri="{FF2B5EF4-FFF2-40B4-BE49-F238E27FC236}">
                <a16:creationId xmlns:a16="http://schemas.microsoft.com/office/drawing/2014/main" id="{E7B2FA3B-FFE8-4736-A91B-8991467B2446}"/>
              </a:ext>
            </a:extLst>
          </p:cNvPr>
          <p:cNvSpPr>
            <a:spLocks noChangeShapeType="1"/>
          </p:cNvSpPr>
          <p:nvPr/>
        </p:nvSpPr>
        <p:spPr bwMode="auto">
          <a:xfrm>
            <a:off x="325596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7" name="Line 11">
            <a:extLst>
              <a:ext uri="{FF2B5EF4-FFF2-40B4-BE49-F238E27FC236}">
                <a16:creationId xmlns:a16="http://schemas.microsoft.com/office/drawing/2014/main" id="{573CC6B3-8F66-48D3-9D13-022641CEA143}"/>
              </a:ext>
            </a:extLst>
          </p:cNvPr>
          <p:cNvSpPr>
            <a:spLocks noChangeShapeType="1"/>
          </p:cNvSpPr>
          <p:nvPr/>
        </p:nvSpPr>
        <p:spPr bwMode="auto">
          <a:xfrm>
            <a:off x="4695825"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8" name="Line 12">
            <a:extLst>
              <a:ext uri="{FF2B5EF4-FFF2-40B4-BE49-F238E27FC236}">
                <a16:creationId xmlns:a16="http://schemas.microsoft.com/office/drawing/2014/main" id="{0B7C5AA7-4F4A-4802-A207-D09B7D3655B9}"/>
              </a:ext>
            </a:extLst>
          </p:cNvPr>
          <p:cNvSpPr>
            <a:spLocks noChangeShapeType="1"/>
          </p:cNvSpPr>
          <p:nvPr/>
        </p:nvSpPr>
        <p:spPr bwMode="auto">
          <a:xfrm>
            <a:off x="6207125" y="25050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9" name="Oval 13">
            <a:extLst>
              <a:ext uri="{FF2B5EF4-FFF2-40B4-BE49-F238E27FC236}">
                <a16:creationId xmlns:a16="http://schemas.microsoft.com/office/drawing/2014/main" id="{B2CBD500-49A4-42F3-82A2-7AE59F512975}"/>
              </a:ext>
            </a:extLst>
          </p:cNvPr>
          <p:cNvSpPr>
            <a:spLocks noChangeArrowheads="1"/>
          </p:cNvSpPr>
          <p:nvPr/>
        </p:nvSpPr>
        <p:spPr bwMode="auto">
          <a:xfrm>
            <a:off x="1382713" y="2362200"/>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5070" name="AutoShape 14">
            <a:extLst>
              <a:ext uri="{FF2B5EF4-FFF2-40B4-BE49-F238E27FC236}">
                <a16:creationId xmlns:a16="http://schemas.microsoft.com/office/drawing/2014/main" id="{2630B10F-CA7D-4990-B8B5-FC86B9AF3BB2}"/>
              </a:ext>
            </a:extLst>
          </p:cNvPr>
          <p:cNvSpPr>
            <a:spLocks noChangeArrowheads="1"/>
          </p:cNvSpPr>
          <p:nvPr/>
        </p:nvSpPr>
        <p:spPr bwMode="auto">
          <a:xfrm>
            <a:off x="2535238"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1" name="Oval 15">
            <a:extLst>
              <a:ext uri="{FF2B5EF4-FFF2-40B4-BE49-F238E27FC236}">
                <a16:creationId xmlns:a16="http://schemas.microsoft.com/office/drawing/2014/main" id="{D159999C-B59C-4E0B-AE9A-39AD57130A39}"/>
              </a:ext>
            </a:extLst>
          </p:cNvPr>
          <p:cNvSpPr>
            <a:spLocks noChangeArrowheads="1"/>
          </p:cNvSpPr>
          <p:nvPr/>
        </p:nvSpPr>
        <p:spPr bwMode="auto">
          <a:xfrm>
            <a:off x="2751138" y="2362200"/>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5072" name="AutoShape 16">
            <a:extLst>
              <a:ext uri="{FF2B5EF4-FFF2-40B4-BE49-F238E27FC236}">
                <a16:creationId xmlns:a16="http://schemas.microsoft.com/office/drawing/2014/main" id="{651D0026-D458-443E-B791-E9C64E462F2B}"/>
              </a:ext>
            </a:extLst>
          </p:cNvPr>
          <p:cNvSpPr>
            <a:spLocks noChangeArrowheads="1"/>
          </p:cNvSpPr>
          <p:nvPr/>
        </p:nvSpPr>
        <p:spPr bwMode="auto">
          <a:xfrm>
            <a:off x="3975100"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3" name="Oval 17">
            <a:extLst>
              <a:ext uri="{FF2B5EF4-FFF2-40B4-BE49-F238E27FC236}">
                <a16:creationId xmlns:a16="http://schemas.microsoft.com/office/drawing/2014/main" id="{F8CA27CC-444E-4059-B996-A4B74C935D5F}"/>
              </a:ext>
            </a:extLst>
          </p:cNvPr>
          <p:cNvSpPr>
            <a:spLocks noChangeArrowheads="1"/>
          </p:cNvSpPr>
          <p:nvPr/>
        </p:nvSpPr>
        <p:spPr bwMode="auto">
          <a:xfrm>
            <a:off x="4191000" y="2362200"/>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5074" name="AutoShape 18">
            <a:extLst>
              <a:ext uri="{FF2B5EF4-FFF2-40B4-BE49-F238E27FC236}">
                <a16:creationId xmlns:a16="http://schemas.microsoft.com/office/drawing/2014/main" id="{0B14BB54-129E-46B4-9D80-EDD1A9D9118B}"/>
              </a:ext>
            </a:extLst>
          </p:cNvPr>
          <p:cNvSpPr>
            <a:spLocks noChangeArrowheads="1"/>
          </p:cNvSpPr>
          <p:nvPr/>
        </p:nvSpPr>
        <p:spPr bwMode="auto">
          <a:xfrm>
            <a:off x="5559425"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5" name="Oval 19">
            <a:extLst>
              <a:ext uri="{FF2B5EF4-FFF2-40B4-BE49-F238E27FC236}">
                <a16:creationId xmlns:a16="http://schemas.microsoft.com/office/drawing/2014/main" id="{8677386C-81EA-4F8A-B2F7-CFB89616B800}"/>
              </a:ext>
            </a:extLst>
          </p:cNvPr>
          <p:cNvSpPr>
            <a:spLocks noChangeArrowheads="1"/>
          </p:cNvSpPr>
          <p:nvPr/>
        </p:nvSpPr>
        <p:spPr bwMode="auto">
          <a:xfrm>
            <a:off x="5775325" y="2362200"/>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5076" name="Line 20">
            <a:extLst>
              <a:ext uri="{FF2B5EF4-FFF2-40B4-BE49-F238E27FC236}">
                <a16:creationId xmlns:a16="http://schemas.microsoft.com/office/drawing/2014/main" id="{8108C3F8-2E5F-4C95-AE74-2610CE5AFA3F}"/>
              </a:ext>
            </a:extLst>
          </p:cNvPr>
          <p:cNvSpPr>
            <a:spLocks noChangeShapeType="1"/>
          </p:cNvSpPr>
          <p:nvPr/>
        </p:nvSpPr>
        <p:spPr bwMode="auto">
          <a:xfrm flipV="1">
            <a:off x="7380288" y="4868863"/>
            <a:ext cx="792162"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77" name="AutoShape 21">
            <a:extLst>
              <a:ext uri="{FF2B5EF4-FFF2-40B4-BE49-F238E27FC236}">
                <a16:creationId xmlns:a16="http://schemas.microsoft.com/office/drawing/2014/main" id="{6DE40294-4F0F-409C-849E-6BDAD4BCF35A}"/>
              </a:ext>
            </a:extLst>
          </p:cNvPr>
          <p:cNvSpPr>
            <a:spLocks noChangeArrowheads="1"/>
          </p:cNvSpPr>
          <p:nvPr/>
        </p:nvSpPr>
        <p:spPr bwMode="auto">
          <a:xfrm>
            <a:off x="1114425"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8" name="Line 22">
            <a:extLst>
              <a:ext uri="{FF2B5EF4-FFF2-40B4-BE49-F238E27FC236}">
                <a16:creationId xmlns:a16="http://schemas.microsoft.com/office/drawing/2014/main" id="{3D5B5542-7A5A-4ECC-83B9-FFFA7F8EF7CF}"/>
              </a:ext>
            </a:extLst>
          </p:cNvPr>
          <p:cNvSpPr>
            <a:spLocks noChangeShapeType="1"/>
          </p:cNvSpPr>
          <p:nvPr/>
        </p:nvSpPr>
        <p:spPr bwMode="auto">
          <a:xfrm>
            <a:off x="754063" y="48672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79" name="Line 23">
            <a:extLst>
              <a:ext uri="{FF2B5EF4-FFF2-40B4-BE49-F238E27FC236}">
                <a16:creationId xmlns:a16="http://schemas.microsoft.com/office/drawing/2014/main" id="{BC692152-BF67-4379-846C-2E8171859C71}"/>
              </a:ext>
            </a:extLst>
          </p:cNvPr>
          <p:cNvSpPr>
            <a:spLocks noChangeShapeType="1"/>
          </p:cNvSpPr>
          <p:nvPr/>
        </p:nvSpPr>
        <p:spPr bwMode="auto">
          <a:xfrm>
            <a:off x="176212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0" name="Line 24">
            <a:extLst>
              <a:ext uri="{FF2B5EF4-FFF2-40B4-BE49-F238E27FC236}">
                <a16:creationId xmlns:a16="http://schemas.microsoft.com/office/drawing/2014/main" id="{012C7CC4-2410-471B-ACB8-BE03ECD6C662}"/>
              </a:ext>
            </a:extLst>
          </p:cNvPr>
          <p:cNvSpPr>
            <a:spLocks noChangeShapeType="1"/>
          </p:cNvSpPr>
          <p:nvPr/>
        </p:nvSpPr>
        <p:spPr bwMode="auto">
          <a:xfrm>
            <a:off x="320357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1" name="Line 25">
            <a:extLst>
              <a:ext uri="{FF2B5EF4-FFF2-40B4-BE49-F238E27FC236}">
                <a16:creationId xmlns:a16="http://schemas.microsoft.com/office/drawing/2014/main" id="{BF46D5E2-339F-4499-94CE-BF132C36C32A}"/>
              </a:ext>
            </a:extLst>
          </p:cNvPr>
          <p:cNvSpPr>
            <a:spLocks noChangeShapeType="1"/>
          </p:cNvSpPr>
          <p:nvPr/>
        </p:nvSpPr>
        <p:spPr bwMode="auto">
          <a:xfrm>
            <a:off x="4643438"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2" name="Line 26">
            <a:extLst>
              <a:ext uri="{FF2B5EF4-FFF2-40B4-BE49-F238E27FC236}">
                <a16:creationId xmlns:a16="http://schemas.microsoft.com/office/drawing/2014/main" id="{18B6479A-48EB-46C5-9B62-4E6D2D7B473C}"/>
              </a:ext>
            </a:extLst>
          </p:cNvPr>
          <p:cNvSpPr>
            <a:spLocks noChangeShapeType="1"/>
          </p:cNvSpPr>
          <p:nvPr/>
        </p:nvSpPr>
        <p:spPr bwMode="auto">
          <a:xfrm>
            <a:off x="6154738" y="48672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3" name="Oval 27">
            <a:extLst>
              <a:ext uri="{FF2B5EF4-FFF2-40B4-BE49-F238E27FC236}">
                <a16:creationId xmlns:a16="http://schemas.microsoft.com/office/drawing/2014/main" id="{D8EA6B87-C555-4C0F-8932-4404279E7320}"/>
              </a:ext>
            </a:extLst>
          </p:cNvPr>
          <p:cNvSpPr>
            <a:spLocks noChangeArrowheads="1"/>
          </p:cNvSpPr>
          <p:nvPr/>
        </p:nvSpPr>
        <p:spPr bwMode="auto">
          <a:xfrm>
            <a:off x="1330325" y="4724400"/>
            <a:ext cx="360363"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5084" name="AutoShape 28">
            <a:extLst>
              <a:ext uri="{FF2B5EF4-FFF2-40B4-BE49-F238E27FC236}">
                <a16:creationId xmlns:a16="http://schemas.microsoft.com/office/drawing/2014/main" id="{600AEBF5-BDFD-409D-886A-6676C85C3787}"/>
              </a:ext>
            </a:extLst>
          </p:cNvPr>
          <p:cNvSpPr>
            <a:spLocks noChangeArrowheads="1"/>
          </p:cNvSpPr>
          <p:nvPr/>
        </p:nvSpPr>
        <p:spPr bwMode="auto">
          <a:xfrm>
            <a:off x="2482850"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5" name="Oval 29">
            <a:extLst>
              <a:ext uri="{FF2B5EF4-FFF2-40B4-BE49-F238E27FC236}">
                <a16:creationId xmlns:a16="http://schemas.microsoft.com/office/drawing/2014/main" id="{DE5685EC-9DC6-4D86-A0F1-9B10CD020139}"/>
              </a:ext>
            </a:extLst>
          </p:cNvPr>
          <p:cNvSpPr>
            <a:spLocks noChangeArrowheads="1"/>
          </p:cNvSpPr>
          <p:nvPr/>
        </p:nvSpPr>
        <p:spPr bwMode="auto">
          <a:xfrm>
            <a:off x="2698750" y="4724400"/>
            <a:ext cx="360363"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5086" name="AutoShape 30">
            <a:extLst>
              <a:ext uri="{FF2B5EF4-FFF2-40B4-BE49-F238E27FC236}">
                <a16:creationId xmlns:a16="http://schemas.microsoft.com/office/drawing/2014/main" id="{A06CF732-1966-485E-AC2B-AC3DF77A6EE4}"/>
              </a:ext>
            </a:extLst>
          </p:cNvPr>
          <p:cNvSpPr>
            <a:spLocks noChangeArrowheads="1"/>
          </p:cNvSpPr>
          <p:nvPr/>
        </p:nvSpPr>
        <p:spPr bwMode="auto">
          <a:xfrm>
            <a:off x="3922713"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7" name="Oval 31">
            <a:extLst>
              <a:ext uri="{FF2B5EF4-FFF2-40B4-BE49-F238E27FC236}">
                <a16:creationId xmlns:a16="http://schemas.microsoft.com/office/drawing/2014/main" id="{A0B17ED1-2CAF-48E6-8CC1-7524E4D4E9D1}"/>
              </a:ext>
            </a:extLst>
          </p:cNvPr>
          <p:cNvSpPr>
            <a:spLocks noChangeArrowheads="1"/>
          </p:cNvSpPr>
          <p:nvPr/>
        </p:nvSpPr>
        <p:spPr bwMode="auto">
          <a:xfrm>
            <a:off x="4138613" y="4724400"/>
            <a:ext cx="360362"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5088" name="AutoShape 32">
            <a:extLst>
              <a:ext uri="{FF2B5EF4-FFF2-40B4-BE49-F238E27FC236}">
                <a16:creationId xmlns:a16="http://schemas.microsoft.com/office/drawing/2014/main" id="{DC031D10-1BE8-49D6-9995-08018636DFF3}"/>
              </a:ext>
            </a:extLst>
          </p:cNvPr>
          <p:cNvSpPr>
            <a:spLocks noChangeArrowheads="1"/>
          </p:cNvSpPr>
          <p:nvPr/>
        </p:nvSpPr>
        <p:spPr bwMode="auto">
          <a:xfrm>
            <a:off x="5507038"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9" name="Oval 33">
            <a:extLst>
              <a:ext uri="{FF2B5EF4-FFF2-40B4-BE49-F238E27FC236}">
                <a16:creationId xmlns:a16="http://schemas.microsoft.com/office/drawing/2014/main" id="{1F20035C-C332-46F6-9CFB-8C74025FDFCD}"/>
              </a:ext>
            </a:extLst>
          </p:cNvPr>
          <p:cNvSpPr>
            <a:spLocks noChangeArrowheads="1"/>
          </p:cNvSpPr>
          <p:nvPr/>
        </p:nvSpPr>
        <p:spPr bwMode="auto">
          <a:xfrm>
            <a:off x="5722938" y="4724400"/>
            <a:ext cx="360362"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5090" name="Line 34">
            <a:extLst>
              <a:ext uri="{FF2B5EF4-FFF2-40B4-BE49-F238E27FC236}">
                <a16:creationId xmlns:a16="http://schemas.microsoft.com/office/drawing/2014/main" id="{EAB91C64-3012-40B8-8837-8FBBF8C967D2}"/>
              </a:ext>
            </a:extLst>
          </p:cNvPr>
          <p:cNvSpPr>
            <a:spLocks noChangeShapeType="1"/>
          </p:cNvSpPr>
          <p:nvPr/>
        </p:nvSpPr>
        <p:spPr bwMode="auto">
          <a:xfrm flipV="1">
            <a:off x="374650" y="2506663"/>
            <a:ext cx="5762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91" name="Line 35">
            <a:extLst>
              <a:ext uri="{FF2B5EF4-FFF2-40B4-BE49-F238E27FC236}">
                <a16:creationId xmlns:a16="http://schemas.microsoft.com/office/drawing/2014/main" id="{34C0F30A-4FA1-41C7-852B-2527584141A3}"/>
              </a:ext>
            </a:extLst>
          </p:cNvPr>
          <p:cNvSpPr>
            <a:spLocks noChangeShapeType="1"/>
          </p:cNvSpPr>
          <p:nvPr/>
        </p:nvSpPr>
        <p:spPr bwMode="auto">
          <a:xfrm flipV="1">
            <a:off x="250825" y="4867275"/>
            <a:ext cx="792163"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92" name="Text Box 36">
            <a:extLst>
              <a:ext uri="{FF2B5EF4-FFF2-40B4-BE49-F238E27FC236}">
                <a16:creationId xmlns:a16="http://schemas.microsoft.com/office/drawing/2014/main" id="{D2D088B8-E3A4-48B3-A211-D53E21F512AA}"/>
              </a:ext>
            </a:extLst>
          </p:cNvPr>
          <p:cNvSpPr txBox="1">
            <a:spLocks noChangeArrowheads="1"/>
          </p:cNvSpPr>
          <p:nvPr/>
        </p:nvSpPr>
        <p:spPr bwMode="auto">
          <a:xfrm>
            <a:off x="2730500" y="3224213"/>
            <a:ext cx="168751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l</a:t>
            </a:r>
          </a:p>
          <a:p>
            <a:pPr eaLnBrk="1" hangingPunct="1">
              <a:spcBef>
                <a:spcPct val="0"/>
              </a:spcBef>
              <a:buFontTx/>
              <a:buNone/>
            </a:pPr>
            <a:endParaRPr lang="tr-TR" altLang="en-US" sz="2000" i="1" baseline="-25000">
              <a:latin typeface="Times New Roman" panose="02020603050405020304" pitchFamily="18" charset="0"/>
            </a:endParaRPr>
          </a:p>
          <a:p>
            <a:pPr eaLnBrk="1" hangingPunct="1">
              <a:spcBef>
                <a:spcPct val="0"/>
              </a:spcBef>
              <a:buFontTx/>
              <a:buNone/>
            </a:pPr>
            <a:r>
              <a:rPr lang="tr-TR" altLang="en-US" sz="2000" i="1" baseline="-25000">
                <a:latin typeface="Times New Roman" panose="02020603050405020304" pitchFamily="18" charset="0"/>
              </a:rPr>
              <a:t>            </a:t>
            </a:r>
            <a:r>
              <a:rPr lang="tr-TR" altLang="en-US" sz="2000" i="1">
                <a:latin typeface="Times New Roman" panose="02020603050405020304" pitchFamily="18" charset="0"/>
              </a:rPr>
              <a:t>l &gt;k</a:t>
            </a:r>
          </a:p>
        </p:txBody>
      </p:sp>
      <p:sp>
        <p:nvSpPr>
          <p:cNvPr id="45093" name="Rectangle 37">
            <a:extLst>
              <a:ext uri="{FF2B5EF4-FFF2-40B4-BE49-F238E27FC236}">
                <a16:creationId xmlns:a16="http://schemas.microsoft.com/office/drawing/2014/main" id="{9D1C2D21-0893-4F87-BDFA-F488C5B037EF}"/>
              </a:ext>
            </a:extLst>
          </p:cNvPr>
          <p:cNvSpPr>
            <a:spLocks noChangeArrowheads="1"/>
          </p:cNvSpPr>
          <p:nvPr/>
        </p:nvSpPr>
        <p:spPr bwMode="auto">
          <a:xfrm>
            <a:off x="2700338" y="5734050"/>
            <a:ext cx="18716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l</a:t>
            </a:r>
          </a:p>
          <a:p>
            <a:pPr eaLnBrk="1" hangingPunct="1">
              <a:spcBef>
                <a:spcPct val="0"/>
              </a:spcBef>
              <a:buFontTx/>
              <a:buNone/>
            </a:pPr>
            <a:endParaRPr lang="tr-TR" altLang="en-US" sz="2000" i="1" baseline="-25000">
              <a:latin typeface="Times New Roman" panose="02020603050405020304" pitchFamily="18" charset="0"/>
            </a:endParaRPr>
          </a:p>
          <a:p>
            <a:pPr eaLnBrk="1" hangingPunct="1">
              <a:spcBef>
                <a:spcPct val="0"/>
              </a:spcBef>
              <a:buFontTx/>
              <a:buNone/>
            </a:pPr>
            <a:r>
              <a:rPr lang="tr-TR" altLang="en-US" sz="2000" i="1" baseline="-25000">
                <a:latin typeface="Times New Roman" panose="02020603050405020304" pitchFamily="18" charset="0"/>
              </a:rPr>
              <a:t>           </a:t>
            </a:r>
          </a:p>
        </p:txBody>
      </p:sp>
      <p:sp>
        <p:nvSpPr>
          <p:cNvPr id="39" name="Title 1">
            <a:extLst>
              <a:ext uri="{FF2B5EF4-FFF2-40B4-BE49-F238E27FC236}">
                <a16:creationId xmlns:a16="http://schemas.microsoft.com/office/drawing/2014/main" id="{E554D5AA-CBD9-446F-A11A-5C3D4EEDB92C}"/>
              </a:ext>
            </a:extLst>
          </p:cNvPr>
          <p:cNvSpPr txBox="1">
            <a:spLocks/>
          </p:cNvSpPr>
          <p:nvPr/>
        </p:nvSpPr>
        <p:spPr>
          <a:xfrm>
            <a:off x="1312603" y="-5793"/>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40" name="Picture 2" descr="E:\NIET\Project\xLogo11.png.pagespeed.ic.pydHLuCQEZ.png">
            <a:extLst>
              <a:ext uri="{FF2B5EF4-FFF2-40B4-BE49-F238E27FC236}">
                <a16:creationId xmlns:a16="http://schemas.microsoft.com/office/drawing/2014/main" id="{AB98E9CF-911F-466C-A531-C14E1E32B512}"/>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819574B4-7058-40DA-A900-608F4C478001}"/>
              </a:ext>
            </a:extLst>
          </p:cNvPr>
          <p:cNvSpPr>
            <a:spLocks noGrp="1"/>
          </p:cNvSpPr>
          <p:nvPr>
            <p:ph type="dt" sz="half" idx="10"/>
          </p:nvPr>
        </p:nvSpPr>
        <p:spPr/>
        <p:txBody>
          <a:bodyPr/>
          <a:lstStyle/>
          <a:p>
            <a:fld id="{5D064E95-CF29-460B-B372-8E48B3E82A37}" type="datetime1">
              <a:rPr lang="en-US" smtClean="0"/>
              <a:t>10-Nov-24</a:t>
            </a:fld>
            <a:endParaRPr lang="en-US"/>
          </a:p>
        </p:txBody>
      </p:sp>
      <p:sp>
        <p:nvSpPr>
          <p:cNvPr id="3" name="Footer Placeholder 2">
            <a:extLst>
              <a:ext uri="{FF2B5EF4-FFF2-40B4-BE49-F238E27FC236}">
                <a16:creationId xmlns:a16="http://schemas.microsoft.com/office/drawing/2014/main" id="{E417A9D9-44B0-4471-BB09-3442E0E41B05}"/>
              </a:ext>
            </a:extLst>
          </p:cNvPr>
          <p:cNvSpPr>
            <a:spLocks noGrp="1"/>
          </p:cNvSpPr>
          <p:nvPr>
            <p:ph type="ftr" sz="quarter" idx="11"/>
          </p:nvPr>
        </p:nvSpPr>
        <p:spPr>
          <a:xfrm>
            <a:off x="3124200" y="6356350"/>
            <a:ext cx="3886200" cy="365125"/>
          </a:xfrm>
        </p:spPr>
        <p:txBody>
          <a:bodyPr/>
          <a:lstStyle/>
          <a:p>
            <a:r>
              <a:rPr lang="it-IT"/>
              <a:t>Manali Gupta               DAA                Unit II</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4747A062-FD0B-4708-8736-EAA71EB8B74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518304-E214-4C44-8360-54020E6CECE2}" type="slidenum">
              <a:rPr lang="en-US" altLang="en-US" sz="1400"/>
              <a:pPr>
                <a:spcBef>
                  <a:spcPct val="0"/>
                </a:spcBef>
                <a:buFontTx/>
                <a:buNone/>
              </a:pPr>
              <a:t>98</a:t>
            </a:fld>
            <a:endParaRPr lang="en-US" altLang="en-US" sz="1400"/>
          </a:p>
        </p:txBody>
      </p:sp>
      <p:sp>
        <p:nvSpPr>
          <p:cNvPr id="47107" name="Line 2">
            <a:extLst>
              <a:ext uri="{FF2B5EF4-FFF2-40B4-BE49-F238E27FC236}">
                <a16:creationId xmlns:a16="http://schemas.microsoft.com/office/drawing/2014/main" id="{1B341C50-1680-493E-98C8-113C8D4EA718}"/>
              </a:ext>
            </a:extLst>
          </p:cNvPr>
          <p:cNvSpPr>
            <a:spLocks noChangeShapeType="1"/>
          </p:cNvSpPr>
          <p:nvPr/>
        </p:nvSpPr>
        <p:spPr bwMode="auto">
          <a:xfrm flipV="1">
            <a:off x="7299325" y="3271838"/>
            <a:ext cx="79216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7108" name="Text Box 4">
            <a:extLst>
              <a:ext uri="{FF2B5EF4-FFF2-40B4-BE49-F238E27FC236}">
                <a16:creationId xmlns:a16="http://schemas.microsoft.com/office/drawing/2014/main" id="{7E00AD26-DB7F-4FA6-BDDC-264F86626015}"/>
              </a:ext>
            </a:extLst>
          </p:cNvPr>
          <p:cNvSpPr txBox="1">
            <a:spLocks noChangeArrowheads="1"/>
          </p:cNvSpPr>
          <p:nvPr/>
        </p:nvSpPr>
        <p:spPr bwMode="auto">
          <a:xfrm>
            <a:off x="1143000" y="2667000"/>
            <a:ext cx="665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prev-</a:t>
            </a:r>
            <a:r>
              <a:rPr lang="tr-TR" altLang="en-US" sz="1800" i="1">
                <a:latin typeface="Times New Roman" panose="02020603050405020304" pitchFamily="18" charset="0"/>
              </a:rPr>
              <a:t>x               x</a:t>
            </a:r>
            <a:r>
              <a:rPr lang="tr-TR" altLang="en-US" sz="1800">
                <a:latin typeface="Times New Roman" panose="02020603050405020304" pitchFamily="18" charset="0"/>
              </a:rPr>
              <a:t>                 next-</a:t>
            </a:r>
            <a:r>
              <a:rPr lang="tr-TR" altLang="en-US" sz="1800" i="1">
                <a:latin typeface="Times New Roman" panose="02020603050405020304" pitchFamily="18" charset="0"/>
              </a:rPr>
              <a:t>x</a:t>
            </a:r>
            <a:r>
              <a:rPr lang="tr-TR" altLang="en-US" sz="1800">
                <a:latin typeface="Times New Roman" panose="02020603050405020304" pitchFamily="18" charset="0"/>
              </a:rPr>
              <a:t>            sibling [next-</a:t>
            </a:r>
            <a:r>
              <a:rPr lang="tr-TR" altLang="en-US" sz="1800" i="1">
                <a:latin typeface="Times New Roman" panose="02020603050405020304" pitchFamily="18" charset="0"/>
              </a:rPr>
              <a:t>x</a:t>
            </a:r>
            <a:r>
              <a:rPr lang="tr-TR" altLang="en-US" sz="1800">
                <a:latin typeface="Times New Roman" panose="02020603050405020304" pitchFamily="18" charset="0"/>
              </a:rPr>
              <a:t>]  </a:t>
            </a:r>
          </a:p>
        </p:txBody>
      </p:sp>
      <p:sp>
        <p:nvSpPr>
          <p:cNvPr id="47109" name="Rectangle 5">
            <a:extLst>
              <a:ext uri="{FF2B5EF4-FFF2-40B4-BE49-F238E27FC236}">
                <a16:creationId xmlns:a16="http://schemas.microsoft.com/office/drawing/2014/main" id="{F2EF28DE-13A5-424F-A551-7287F9B8BD28}"/>
              </a:ext>
            </a:extLst>
          </p:cNvPr>
          <p:cNvSpPr>
            <a:spLocks noChangeArrowheads="1"/>
          </p:cNvSpPr>
          <p:nvPr/>
        </p:nvSpPr>
        <p:spPr bwMode="auto">
          <a:xfrm>
            <a:off x="2362200" y="4495800"/>
            <a:ext cx="5618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    prev-</a:t>
            </a:r>
            <a:r>
              <a:rPr lang="tr-TR" altLang="en-US" sz="1800" i="1">
                <a:latin typeface="Times New Roman" panose="02020603050405020304" pitchFamily="18" charset="0"/>
              </a:rPr>
              <a:t>x           </a:t>
            </a:r>
            <a:r>
              <a:rPr lang="en-US" altLang="en-US" sz="1800" i="1">
                <a:latin typeface="Times New Roman" panose="02020603050405020304" pitchFamily="18" charset="0"/>
              </a:rPr>
              <a:t>     </a:t>
            </a:r>
            <a:r>
              <a:rPr lang="tr-TR" altLang="en-US" sz="1800" i="1">
                <a:latin typeface="Times New Roman" panose="02020603050405020304" pitchFamily="18" charset="0"/>
              </a:rPr>
              <a:t>    x</a:t>
            </a:r>
            <a:r>
              <a:rPr lang="tr-TR" altLang="en-US" sz="1800">
                <a:latin typeface="Times New Roman" panose="02020603050405020304" pitchFamily="18" charset="0"/>
              </a:rPr>
              <a:t>                      next-</a:t>
            </a:r>
            <a:r>
              <a:rPr lang="tr-TR" altLang="en-US" sz="1800" i="1">
                <a:latin typeface="Times New Roman" panose="02020603050405020304" pitchFamily="18" charset="0"/>
              </a:rPr>
              <a:t>x</a:t>
            </a:r>
          </a:p>
        </p:txBody>
      </p:sp>
      <p:sp>
        <p:nvSpPr>
          <p:cNvPr id="47110" name="AutoShape 6">
            <a:extLst>
              <a:ext uri="{FF2B5EF4-FFF2-40B4-BE49-F238E27FC236}">
                <a16:creationId xmlns:a16="http://schemas.microsoft.com/office/drawing/2014/main" id="{C3CE2392-506E-4E6D-BC02-564E7659D976}"/>
              </a:ext>
            </a:extLst>
          </p:cNvPr>
          <p:cNvSpPr>
            <a:spLocks noChangeArrowheads="1"/>
          </p:cNvSpPr>
          <p:nvPr/>
        </p:nvSpPr>
        <p:spPr bwMode="auto">
          <a:xfrm>
            <a:off x="1033463"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11" name="Line 7">
            <a:extLst>
              <a:ext uri="{FF2B5EF4-FFF2-40B4-BE49-F238E27FC236}">
                <a16:creationId xmlns:a16="http://schemas.microsoft.com/office/drawing/2014/main" id="{1684406C-5C1E-44BE-B4E8-33331D4E1FD9}"/>
              </a:ext>
            </a:extLst>
          </p:cNvPr>
          <p:cNvSpPr>
            <a:spLocks noChangeShapeType="1"/>
          </p:cNvSpPr>
          <p:nvPr/>
        </p:nvSpPr>
        <p:spPr bwMode="auto">
          <a:xfrm>
            <a:off x="673100" y="3270250"/>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2" name="Line 8">
            <a:extLst>
              <a:ext uri="{FF2B5EF4-FFF2-40B4-BE49-F238E27FC236}">
                <a16:creationId xmlns:a16="http://schemas.microsoft.com/office/drawing/2014/main" id="{00B0CAB4-2D36-40C3-B5BC-BA47A61FEEDA}"/>
              </a:ext>
            </a:extLst>
          </p:cNvPr>
          <p:cNvSpPr>
            <a:spLocks noChangeShapeType="1"/>
          </p:cNvSpPr>
          <p:nvPr/>
        </p:nvSpPr>
        <p:spPr bwMode="auto">
          <a:xfrm>
            <a:off x="168116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3" name="Line 9">
            <a:extLst>
              <a:ext uri="{FF2B5EF4-FFF2-40B4-BE49-F238E27FC236}">
                <a16:creationId xmlns:a16="http://schemas.microsoft.com/office/drawing/2014/main" id="{4436F61E-BC23-4A3F-A191-B00FAEA86AAA}"/>
              </a:ext>
            </a:extLst>
          </p:cNvPr>
          <p:cNvSpPr>
            <a:spLocks noChangeShapeType="1"/>
          </p:cNvSpPr>
          <p:nvPr/>
        </p:nvSpPr>
        <p:spPr bwMode="auto">
          <a:xfrm>
            <a:off x="312261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4" name="Line 10">
            <a:extLst>
              <a:ext uri="{FF2B5EF4-FFF2-40B4-BE49-F238E27FC236}">
                <a16:creationId xmlns:a16="http://schemas.microsoft.com/office/drawing/2014/main" id="{59C0E05E-75D1-4A68-BA32-7E1D94B95DCC}"/>
              </a:ext>
            </a:extLst>
          </p:cNvPr>
          <p:cNvSpPr>
            <a:spLocks noChangeShapeType="1"/>
          </p:cNvSpPr>
          <p:nvPr/>
        </p:nvSpPr>
        <p:spPr bwMode="auto">
          <a:xfrm>
            <a:off x="4562475"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5" name="Line 11">
            <a:extLst>
              <a:ext uri="{FF2B5EF4-FFF2-40B4-BE49-F238E27FC236}">
                <a16:creationId xmlns:a16="http://schemas.microsoft.com/office/drawing/2014/main" id="{86E172F1-556C-43FD-941A-B47649476068}"/>
              </a:ext>
            </a:extLst>
          </p:cNvPr>
          <p:cNvSpPr>
            <a:spLocks noChangeShapeType="1"/>
          </p:cNvSpPr>
          <p:nvPr/>
        </p:nvSpPr>
        <p:spPr bwMode="auto">
          <a:xfrm>
            <a:off x="6073775" y="3270250"/>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6" name="Oval 12">
            <a:extLst>
              <a:ext uri="{FF2B5EF4-FFF2-40B4-BE49-F238E27FC236}">
                <a16:creationId xmlns:a16="http://schemas.microsoft.com/office/drawing/2014/main" id="{A381BD14-8B7F-40F2-BC7E-881FA03FDC2E}"/>
              </a:ext>
            </a:extLst>
          </p:cNvPr>
          <p:cNvSpPr>
            <a:spLocks noChangeArrowheads="1"/>
          </p:cNvSpPr>
          <p:nvPr/>
        </p:nvSpPr>
        <p:spPr bwMode="auto">
          <a:xfrm>
            <a:off x="1249363" y="3127375"/>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7117" name="AutoShape 13">
            <a:extLst>
              <a:ext uri="{FF2B5EF4-FFF2-40B4-BE49-F238E27FC236}">
                <a16:creationId xmlns:a16="http://schemas.microsoft.com/office/drawing/2014/main" id="{D751D931-29B9-4625-B83D-D35F434D2A6D}"/>
              </a:ext>
            </a:extLst>
          </p:cNvPr>
          <p:cNvSpPr>
            <a:spLocks noChangeArrowheads="1"/>
          </p:cNvSpPr>
          <p:nvPr/>
        </p:nvSpPr>
        <p:spPr bwMode="auto">
          <a:xfrm>
            <a:off x="2401888"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18" name="Oval 14">
            <a:extLst>
              <a:ext uri="{FF2B5EF4-FFF2-40B4-BE49-F238E27FC236}">
                <a16:creationId xmlns:a16="http://schemas.microsoft.com/office/drawing/2014/main" id="{6BFB8097-47AE-474B-9FBF-159D35C4C358}"/>
              </a:ext>
            </a:extLst>
          </p:cNvPr>
          <p:cNvSpPr>
            <a:spLocks noChangeArrowheads="1"/>
          </p:cNvSpPr>
          <p:nvPr/>
        </p:nvSpPr>
        <p:spPr bwMode="auto">
          <a:xfrm>
            <a:off x="2617788" y="3127375"/>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7119" name="AutoShape 15">
            <a:extLst>
              <a:ext uri="{FF2B5EF4-FFF2-40B4-BE49-F238E27FC236}">
                <a16:creationId xmlns:a16="http://schemas.microsoft.com/office/drawing/2014/main" id="{671336FB-993B-48F5-84CA-5BB7374B20CC}"/>
              </a:ext>
            </a:extLst>
          </p:cNvPr>
          <p:cNvSpPr>
            <a:spLocks noChangeArrowheads="1"/>
          </p:cNvSpPr>
          <p:nvPr/>
        </p:nvSpPr>
        <p:spPr bwMode="auto">
          <a:xfrm>
            <a:off x="3841750"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0" name="Oval 16">
            <a:extLst>
              <a:ext uri="{FF2B5EF4-FFF2-40B4-BE49-F238E27FC236}">
                <a16:creationId xmlns:a16="http://schemas.microsoft.com/office/drawing/2014/main" id="{73101889-1B20-4773-8C2C-C736701A2838}"/>
              </a:ext>
            </a:extLst>
          </p:cNvPr>
          <p:cNvSpPr>
            <a:spLocks noChangeArrowheads="1"/>
          </p:cNvSpPr>
          <p:nvPr/>
        </p:nvSpPr>
        <p:spPr bwMode="auto">
          <a:xfrm>
            <a:off x="4057650" y="3127375"/>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7121" name="AutoShape 17">
            <a:extLst>
              <a:ext uri="{FF2B5EF4-FFF2-40B4-BE49-F238E27FC236}">
                <a16:creationId xmlns:a16="http://schemas.microsoft.com/office/drawing/2014/main" id="{2364D63C-21D5-4CB5-BE1C-48CFF92D221B}"/>
              </a:ext>
            </a:extLst>
          </p:cNvPr>
          <p:cNvSpPr>
            <a:spLocks noChangeArrowheads="1"/>
          </p:cNvSpPr>
          <p:nvPr/>
        </p:nvSpPr>
        <p:spPr bwMode="auto">
          <a:xfrm>
            <a:off x="5426075"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2" name="Oval 18">
            <a:extLst>
              <a:ext uri="{FF2B5EF4-FFF2-40B4-BE49-F238E27FC236}">
                <a16:creationId xmlns:a16="http://schemas.microsoft.com/office/drawing/2014/main" id="{FA81D475-9CE1-4A50-82F9-F8E8D428217B}"/>
              </a:ext>
            </a:extLst>
          </p:cNvPr>
          <p:cNvSpPr>
            <a:spLocks noChangeArrowheads="1"/>
          </p:cNvSpPr>
          <p:nvPr/>
        </p:nvSpPr>
        <p:spPr bwMode="auto">
          <a:xfrm>
            <a:off x="5641975" y="3127375"/>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7123" name="AutoShape 19">
            <a:extLst>
              <a:ext uri="{FF2B5EF4-FFF2-40B4-BE49-F238E27FC236}">
                <a16:creationId xmlns:a16="http://schemas.microsoft.com/office/drawing/2014/main" id="{9CA8C62A-4D8E-4B33-8B5E-9CE1163C185F}"/>
              </a:ext>
            </a:extLst>
          </p:cNvPr>
          <p:cNvSpPr>
            <a:spLocks noChangeArrowheads="1"/>
          </p:cNvSpPr>
          <p:nvPr/>
        </p:nvSpPr>
        <p:spPr bwMode="auto">
          <a:xfrm>
            <a:off x="1196975"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4" name="Line 20">
            <a:extLst>
              <a:ext uri="{FF2B5EF4-FFF2-40B4-BE49-F238E27FC236}">
                <a16:creationId xmlns:a16="http://schemas.microsoft.com/office/drawing/2014/main" id="{BDA6406B-2F3B-47DC-AF39-3FCC2CF6FA64}"/>
              </a:ext>
            </a:extLst>
          </p:cNvPr>
          <p:cNvSpPr>
            <a:spLocks noChangeShapeType="1"/>
          </p:cNvSpPr>
          <p:nvPr/>
        </p:nvSpPr>
        <p:spPr bwMode="auto">
          <a:xfrm>
            <a:off x="860425" y="5091113"/>
            <a:ext cx="5524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5" name="Line 21">
            <a:extLst>
              <a:ext uri="{FF2B5EF4-FFF2-40B4-BE49-F238E27FC236}">
                <a16:creationId xmlns:a16="http://schemas.microsoft.com/office/drawing/2014/main" id="{11A5B2A1-FB8F-443B-B453-B7E7930D4877}"/>
              </a:ext>
            </a:extLst>
          </p:cNvPr>
          <p:cNvSpPr>
            <a:spLocks noChangeShapeType="1"/>
          </p:cNvSpPr>
          <p:nvPr/>
        </p:nvSpPr>
        <p:spPr bwMode="auto">
          <a:xfrm>
            <a:off x="182880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6" name="Line 22">
            <a:extLst>
              <a:ext uri="{FF2B5EF4-FFF2-40B4-BE49-F238E27FC236}">
                <a16:creationId xmlns:a16="http://schemas.microsoft.com/office/drawing/2014/main" id="{75D724A8-01D5-496A-BF20-BB1B0892BA9B}"/>
              </a:ext>
            </a:extLst>
          </p:cNvPr>
          <p:cNvSpPr>
            <a:spLocks noChangeShapeType="1"/>
          </p:cNvSpPr>
          <p:nvPr/>
        </p:nvSpPr>
        <p:spPr bwMode="auto">
          <a:xfrm>
            <a:off x="327025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7" name="Line 23">
            <a:extLst>
              <a:ext uri="{FF2B5EF4-FFF2-40B4-BE49-F238E27FC236}">
                <a16:creationId xmlns:a16="http://schemas.microsoft.com/office/drawing/2014/main" id="{C873E888-9A94-4C1C-920A-3DC22F1951E8}"/>
              </a:ext>
            </a:extLst>
          </p:cNvPr>
          <p:cNvSpPr>
            <a:spLocks noChangeShapeType="1"/>
          </p:cNvSpPr>
          <p:nvPr/>
        </p:nvSpPr>
        <p:spPr bwMode="auto">
          <a:xfrm>
            <a:off x="4710113" y="5091113"/>
            <a:ext cx="1023937"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8" name="Line 24">
            <a:extLst>
              <a:ext uri="{FF2B5EF4-FFF2-40B4-BE49-F238E27FC236}">
                <a16:creationId xmlns:a16="http://schemas.microsoft.com/office/drawing/2014/main" id="{01B4352A-0B04-4E5C-864A-0B2DB7F2B3E4}"/>
              </a:ext>
            </a:extLst>
          </p:cNvPr>
          <p:cNvSpPr>
            <a:spLocks noChangeShapeType="1"/>
          </p:cNvSpPr>
          <p:nvPr/>
        </p:nvSpPr>
        <p:spPr bwMode="auto">
          <a:xfrm>
            <a:off x="6200775" y="5091113"/>
            <a:ext cx="12604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9" name="Oval 25">
            <a:extLst>
              <a:ext uri="{FF2B5EF4-FFF2-40B4-BE49-F238E27FC236}">
                <a16:creationId xmlns:a16="http://schemas.microsoft.com/office/drawing/2014/main" id="{6EF06E23-5596-41EA-A178-05FBFD4DA662}"/>
              </a:ext>
            </a:extLst>
          </p:cNvPr>
          <p:cNvSpPr>
            <a:spLocks noChangeArrowheads="1"/>
          </p:cNvSpPr>
          <p:nvPr/>
        </p:nvSpPr>
        <p:spPr bwMode="auto">
          <a:xfrm>
            <a:off x="1450975"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7130" name="AutoShape 26">
            <a:extLst>
              <a:ext uri="{FF2B5EF4-FFF2-40B4-BE49-F238E27FC236}">
                <a16:creationId xmlns:a16="http://schemas.microsoft.com/office/drawing/2014/main" id="{28988C9A-3BD8-44CE-BDBE-0551588BD044}"/>
              </a:ext>
            </a:extLst>
          </p:cNvPr>
          <p:cNvSpPr>
            <a:spLocks noChangeArrowheads="1"/>
          </p:cNvSpPr>
          <p:nvPr/>
        </p:nvSpPr>
        <p:spPr bwMode="auto">
          <a:xfrm>
            <a:off x="2565400"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1" name="Oval 27">
            <a:extLst>
              <a:ext uri="{FF2B5EF4-FFF2-40B4-BE49-F238E27FC236}">
                <a16:creationId xmlns:a16="http://schemas.microsoft.com/office/drawing/2014/main" id="{6E0D13FE-C43B-43CF-8381-D3577644F8FB}"/>
              </a:ext>
            </a:extLst>
          </p:cNvPr>
          <p:cNvSpPr>
            <a:spLocks noChangeArrowheads="1"/>
          </p:cNvSpPr>
          <p:nvPr/>
        </p:nvSpPr>
        <p:spPr bwMode="auto">
          <a:xfrm>
            <a:off x="2819400"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7132" name="AutoShape 28">
            <a:extLst>
              <a:ext uri="{FF2B5EF4-FFF2-40B4-BE49-F238E27FC236}">
                <a16:creationId xmlns:a16="http://schemas.microsoft.com/office/drawing/2014/main" id="{9F189DD0-DAE5-47BA-95F9-31B22077C6E8}"/>
              </a:ext>
            </a:extLst>
          </p:cNvPr>
          <p:cNvSpPr>
            <a:spLocks noChangeArrowheads="1"/>
          </p:cNvSpPr>
          <p:nvPr/>
        </p:nvSpPr>
        <p:spPr bwMode="auto">
          <a:xfrm>
            <a:off x="4005263"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3" name="Oval 29">
            <a:extLst>
              <a:ext uri="{FF2B5EF4-FFF2-40B4-BE49-F238E27FC236}">
                <a16:creationId xmlns:a16="http://schemas.microsoft.com/office/drawing/2014/main" id="{DF6BB2A7-74E9-4141-833F-115DDEDFEE6E}"/>
              </a:ext>
            </a:extLst>
          </p:cNvPr>
          <p:cNvSpPr>
            <a:spLocks noChangeArrowheads="1"/>
          </p:cNvSpPr>
          <p:nvPr/>
        </p:nvSpPr>
        <p:spPr bwMode="auto">
          <a:xfrm>
            <a:off x="4292600" y="4803775"/>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7134" name="AutoShape 30">
            <a:extLst>
              <a:ext uri="{FF2B5EF4-FFF2-40B4-BE49-F238E27FC236}">
                <a16:creationId xmlns:a16="http://schemas.microsoft.com/office/drawing/2014/main" id="{E153FBFA-9EB5-4A7A-9C84-12F3C5C9ADEC}"/>
              </a:ext>
            </a:extLst>
          </p:cNvPr>
          <p:cNvSpPr>
            <a:spLocks noChangeArrowheads="1"/>
          </p:cNvSpPr>
          <p:nvPr/>
        </p:nvSpPr>
        <p:spPr bwMode="auto">
          <a:xfrm>
            <a:off x="5589588"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5" name="Oval 31">
            <a:extLst>
              <a:ext uri="{FF2B5EF4-FFF2-40B4-BE49-F238E27FC236}">
                <a16:creationId xmlns:a16="http://schemas.microsoft.com/office/drawing/2014/main" id="{2FE07663-1660-42C3-AB25-04035B20E91D}"/>
              </a:ext>
            </a:extLst>
          </p:cNvPr>
          <p:cNvSpPr>
            <a:spLocks noChangeArrowheads="1"/>
          </p:cNvSpPr>
          <p:nvPr/>
        </p:nvSpPr>
        <p:spPr bwMode="auto">
          <a:xfrm>
            <a:off x="5843588"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7136" name="Text Box 32">
            <a:extLst>
              <a:ext uri="{FF2B5EF4-FFF2-40B4-BE49-F238E27FC236}">
                <a16:creationId xmlns:a16="http://schemas.microsoft.com/office/drawing/2014/main" id="{FEC98E46-51AF-41F4-B914-735EABA119F2}"/>
              </a:ext>
            </a:extLst>
          </p:cNvPr>
          <p:cNvSpPr txBox="1">
            <a:spLocks noChangeArrowheads="1"/>
          </p:cNvSpPr>
          <p:nvPr/>
        </p:nvSpPr>
        <p:spPr bwMode="auto">
          <a:xfrm>
            <a:off x="2474913" y="4279900"/>
            <a:ext cx="38877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2000" baseline="-25000">
              <a:latin typeface="Times New Roman" panose="02020603050405020304" pitchFamily="18" charset="0"/>
            </a:endParaRPr>
          </a:p>
        </p:txBody>
      </p:sp>
      <p:sp>
        <p:nvSpPr>
          <p:cNvPr id="47137" name="Text Box 33">
            <a:extLst>
              <a:ext uri="{FF2B5EF4-FFF2-40B4-BE49-F238E27FC236}">
                <a16:creationId xmlns:a16="http://schemas.microsoft.com/office/drawing/2014/main" id="{59DAA636-1F89-4D30-A14B-D87EA253223B}"/>
              </a:ext>
            </a:extLst>
          </p:cNvPr>
          <p:cNvSpPr txBox="1">
            <a:spLocks noChangeArrowheads="1"/>
          </p:cNvSpPr>
          <p:nvPr/>
        </p:nvSpPr>
        <p:spPr bwMode="auto">
          <a:xfrm>
            <a:off x="2546350" y="4075113"/>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B</a:t>
            </a:r>
            <a:r>
              <a:rPr lang="tr-TR" altLang="en-US" sz="2000" baseline="-25000">
                <a:latin typeface="Times New Roman" panose="02020603050405020304" pitchFamily="18" charset="0"/>
              </a:rPr>
              <a:t>K                         </a:t>
            </a:r>
            <a:r>
              <a:rPr lang="tr-TR" altLang="en-US" sz="2000">
                <a:latin typeface="Times New Roman" panose="02020603050405020304" pitchFamily="18" charset="0"/>
              </a:rPr>
              <a:t>B</a:t>
            </a:r>
            <a:r>
              <a:rPr lang="tr-TR" altLang="en-US" sz="2000" baseline="-25000">
                <a:latin typeface="Times New Roman" panose="02020603050405020304" pitchFamily="18" charset="0"/>
              </a:rPr>
              <a:t>K                              </a:t>
            </a:r>
            <a:r>
              <a:rPr lang="tr-TR" altLang="en-US" sz="2000">
                <a:latin typeface="Times New Roman" panose="02020603050405020304" pitchFamily="18" charset="0"/>
              </a:rPr>
              <a:t>B</a:t>
            </a:r>
            <a:r>
              <a:rPr lang="tr-TR" altLang="en-US" sz="2000" baseline="-25000">
                <a:latin typeface="Times New Roman" panose="02020603050405020304" pitchFamily="18" charset="0"/>
              </a:rPr>
              <a:t>K</a:t>
            </a:r>
          </a:p>
        </p:txBody>
      </p:sp>
      <p:sp>
        <p:nvSpPr>
          <p:cNvPr id="47138" name="Text Box 34">
            <a:extLst>
              <a:ext uri="{FF2B5EF4-FFF2-40B4-BE49-F238E27FC236}">
                <a16:creationId xmlns:a16="http://schemas.microsoft.com/office/drawing/2014/main" id="{015D5805-7309-4B52-9A4E-35AB72162AE8}"/>
              </a:ext>
            </a:extLst>
          </p:cNvPr>
          <p:cNvSpPr txBox="1">
            <a:spLocks noChangeArrowheads="1"/>
          </p:cNvSpPr>
          <p:nvPr/>
        </p:nvSpPr>
        <p:spPr bwMode="auto">
          <a:xfrm>
            <a:off x="2895600" y="5715000"/>
            <a:ext cx="446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K</a:t>
            </a:r>
          </a:p>
        </p:txBody>
      </p:sp>
      <p:sp>
        <p:nvSpPr>
          <p:cNvPr id="47140" name="Rectangle 36">
            <a:extLst>
              <a:ext uri="{FF2B5EF4-FFF2-40B4-BE49-F238E27FC236}">
                <a16:creationId xmlns:a16="http://schemas.microsoft.com/office/drawing/2014/main" id="{CC8414F9-AE41-49A3-9A23-63F352ED4DF3}"/>
              </a:ext>
            </a:extLst>
          </p:cNvPr>
          <p:cNvSpPr>
            <a:spLocks noGrp="1" noChangeArrowheads="1"/>
          </p:cNvSpPr>
          <p:nvPr>
            <p:ph type="body" idx="1"/>
          </p:nvPr>
        </p:nvSpPr>
        <p:spPr>
          <a:xfrm>
            <a:off x="577850" y="1285875"/>
            <a:ext cx="8064500" cy="1143000"/>
          </a:xfrm>
          <a:noFill/>
        </p:spPr>
        <p:txBody>
          <a:bodyPr/>
          <a:lstStyle/>
          <a:p>
            <a:pPr eaLnBrk="1" hangingPunct="1">
              <a:buFontTx/>
              <a:buNone/>
            </a:pPr>
            <a:r>
              <a:rPr lang="tr-TR" altLang="en-US" dirty="0">
                <a:latin typeface="Times New Roman" panose="02020603050405020304" pitchFamily="18" charset="0"/>
              </a:rPr>
              <a:t>  </a:t>
            </a:r>
            <a:r>
              <a:rPr lang="tr-TR" altLang="en-US" sz="2400" dirty="0">
                <a:solidFill>
                  <a:srgbClr val="FF3300"/>
                </a:solidFill>
                <a:latin typeface="+mj-lt"/>
              </a:rPr>
              <a:t>CASE 2:</a:t>
            </a:r>
            <a:r>
              <a:rPr lang="tr-TR" altLang="en-US" sz="2400" dirty="0">
                <a:latin typeface="+mj-lt"/>
              </a:rPr>
              <a:t> O</a:t>
            </a:r>
            <a:r>
              <a:rPr lang="en-US" altLang="en-US" sz="2400" dirty="0" err="1">
                <a:latin typeface="+mj-lt"/>
              </a:rPr>
              <a:t>ccurs</a:t>
            </a:r>
            <a:r>
              <a:rPr lang="en-US" altLang="en-US" sz="2400" dirty="0">
                <a:latin typeface="+mj-lt"/>
              </a:rPr>
              <a:t> when </a:t>
            </a:r>
            <a:r>
              <a:rPr lang="tr-TR" altLang="en-US" sz="2400" dirty="0">
                <a:latin typeface="+mj-lt"/>
              </a:rPr>
              <a:t>x </a:t>
            </a:r>
            <a:r>
              <a:rPr lang="en-US" altLang="en-US" sz="2400" dirty="0">
                <a:latin typeface="+mj-lt"/>
              </a:rPr>
              <a:t>is the first of</a:t>
            </a:r>
            <a:r>
              <a:rPr lang="tr-TR" altLang="en-US" sz="2400" dirty="0">
                <a:latin typeface="+mj-lt"/>
              </a:rPr>
              <a:t> 3</a:t>
            </a:r>
            <a:r>
              <a:rPr lang="en-US" altLang="en-US" sz="2400" dirty="0">
                <a:latin typeface="+mj-lt"/>
              </a:rPr>
              <a:t> roots of</a:t>
            </a:r>
            <a:r>
              <a:rPr lang="tr-TR" altLang="en-US" sz="2400" dirty="0">
                <a:latin typeface="+mj-lt"/>
              </a:rPr>
              <a:t> </a:t>
            </a:r>
            <a:r>
              <a:rPr lang="en-US" altLang="en-US" sz="2400" dirty="0">
                <a:latin typeface="+mj-lt"/>
              </a:rPr>
              <a:t>equal degree</a:t>
            </a:r>
            <a:endParaRPr lang="tr-TR" altLang="en-US" sz="2400" dirty="0">
              <a:latin typeface="+mj-lt"/>
            </a:endParaRPr>
          </a:p>
          <a:p>
            <a:pPr eaLnBrk="1" hangingPunct="1">
              <a:lnSpc>
                <a:spcPct val="0"/>
              </a:lnSpc>
              <a:buFontTx/>
              <a:buNone/>
            </a:pPr>
            <a:endParaRPr lang="tr-TR" altLang="en-US" sz="2400" dirty="0">
              <a:solidFill>
                <a:srgbClr val="333399"/>
              </a:solidFill>
              <a:latin typeface="+mj-lt"/>
            </a:endParaRPr>
          </a:p>
          <a:p>
            <a:pPr eaLnBrk="1" hangingPunct="1">
              <a:buFontTx/>
              <a:buNone/>
            </a:pPr>
            <a:r>
              <a:rPr lang="tr-TR" altLang="en-US" sz="2400" dirty="0">
                <a:solidFill>
                  <a:srgbClr val="333399"/>
                </a:solidFill>
                <a:latin typeface="+mj-lt"/>
              </a:rPr>
              <a:t> </a:t>
            </a:r>
            <a:r>
              <a:rPr lang="en-US" altLang="en-US" sz="2400" dirty="0">
                <a:solidFill>
                  <a:srgbClr val="333399"/>
                </a:solidFill>
                <a:latin typeface="+mj-lt"/>
              </a:rPr>
              <a:t>     </a:t>
            </a:r>
            <a:r>
              <a:rPr lang="tr-TR" altLang="en-US" sz="2400" dirty="0">
                <a:solidFill>
                  <a:srgbClr val="FF3300"/>
                </a:solidFill>
                <a:latin typeface="+mj-lt"/>
              </a:rPr>
              <a:t>degree [</a:t>
            </a:r>
            <a:r>
              <a:rPr lang="tr-TR" altLang="en-US" sz="2400" i="1" dirty="0">
                <a:solidFill>
                  <a:srgbClr val="FF3300"/>
                </a:solidFill>
                <a:latin typeface="+mj-lt"/>
              </a:rPr>
              <a:t>x</a:t>
            </a:r>
            <a:r>
              <a:rPr lang="tr-TR" altLang="en-US" sz="2400" dirty="0">
                <a:solidFill>
                  <a:srgbClr val="FF3300"/>
                </a:solidFill>
                <a:latin typeface="+mj-lt"/>
              </a:rPr>
              <a:t>]  = degree [next-</a:t>
            </a:r>
            <a:r>
              <a:rPr lang="tr-TR" altLang="en-US" sz="2400" i="1" dirty="0">
                <a:solidFill>
                  <a:srgbClr val="FF3300"/>
                </a:solidFill>
                <a:latin typeface="+mj-lt"/>
              </a:rPr>
              <a:t>x</a:t>
            </a:r>
            <a:r>
              <a:rPr lang="tr-TR" altLang="en-US" sz="2400" dirty="0">
                <a:solidFill>
                  <a:srgbClr val="FF3300"/>
                </a:solidFill>
                <a:latin typeface="+mj-lt"/>
              </a:rPr>
              <a:t>] = degree [sibling[next-</a:t>
            </a:r>
            <a:r>
              <a:rPr lang="tr-TR" altLang="en-US" sz="2400" i="1" dirty="0">
                <a:solidFill>
                  <a:srgbClr val="FF3300"/>
                </a:solidFill>
                <a:latin typeface="+mj-lt"/>
              </a:rPr>
              <a:t>x</a:t>
            </a:r>
            <a:r>
              <a:rPr lang="tr-TR" altLang="en-US" sz="2400" dirty="0">
                <a:solidFill>
                  <a:srgbClr val="FF3300"/>
                </a:solidFill>
                <a:latin typeface="+mj-lt"/>
              </a:rPr>
              <a:t>]]</a:t>
            </a:r>
            <a:endParaRPr lang="tr-TR" altLang="en-US" sz="2800" dirty="0">
              <a:solidFill>
                <a:srgbClr val="FF3300"/>
              </a:solidFill>
              <a:latin typeface="+mj-lt"/>
            </a:endParaRPr>
          </a:p>
        </p:txBody>
      </p:sp>
      <p:sp>
        <p:nvSpPr>
          <p:cNvPr id="39" name="Title 1">
            <a:extLst>
              <a:ext uri="{FF2B5EF4-FFF2-40B4-BE49-F238E27FC236}">
                <a16:creationId xmlns:a16="http://schemas.microsoft.com/office/drawing/2014/main" id="{B5909515-8B56-423F-BC51-C560666C459E}"/>
              </a:ext>
            </a:extLst>
          </p:cNvPr>
          <p:cNvSpPr txBox="1">
            <a:spLocks noGrp="1"/>
          </p:cNvSpPr>
          <p:nvPr>
            <p:ph type="title"/>
          </p:nvPr>
        </p:nvSpPr>
        <p:spPr>
          <a:xfrm>
            <a:off x="1252342" y="7143"/>
            <a:ext cx="7892488"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40" name="Picture 2" descr="E:\NIET\Project\xLogo11.png.pagespeed.ic.pydHLuCQEZ.png">
            <a:extLst>
              <a:ext uri="{FF2B5EF4-FFF2-40B4-BE49-F238E27FC236}">
                <a16:creationId xmlns:a16="http://schemas.microsoft.com/office/drawing/2014/main" id="{0F7FEC74-B9FB-407A-862A-74FF26067E3D}"/>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61DF7386-CEFB-4D53-993C-6AEA2C1A7C44}"/>
              </a:ext>
            </a:extLst>
          </p:cNvPr>
          <p:cNvSpPr>
            <a:spLocks noGrp="1"/>
          </p:cNvSpPr>
          <p:nvPr>
            <p:ph type="dt" sz="half" idx="10"/>
          </p:nvPr>
        </p:nvSpPr>
        <p:spPr/>
        <p:txBody>
          <a:bodyPr/>
          <a:lstStyle/>
          <a:p>
            <a:fld id="{428CF9FD-7138-49C4-985C-B98353CEA3E7}" type="datetime1">
              <a:rPr lang="en-US" smtClean="0"/>
              <a:t>10-Nov-24</a:t>
            </a:fld>
            <a:endParaRPr lang="en-US"/>
          </a:p>
        </p:txBody>
      </p:sp>
      <p:sp>
        <p:nvSpPr>
          <p:cNvPr id="3" name="Footer Placeholder 2">
            <a:extLst>
              <a:ext uri="{FF2B5EF4-FFF2-40B4-BE49-F238E27FC236}">
                <a16:creationId xmlns:a16="http://schemas.microsoft.com/office/drawing/2014/main" id="{FF06A0CC-85AA-48F9-8C34-06102BDAC856}"/>
              </a:ext>
            </a:extLst>
          </p:cNvPr>
          <p:cNvSpPr>
            <a:spLocks noGrp="1"/>
          </p:cNvSpPr>
          <p:nvPr>
            <p:ph type="ftr" sz="quarter" idx="11"/>
          </p:nvPr>
        </p:nvSpPr>
        <p:spPr>
          <a:xfrm>
            <a:off x="3124199" y="6356350"/>
            <a:ext cx="3959225"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359EA7E2-028E-47BF-86E2-438F8B1FB4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24BA09-EEE4-42E7-8B03-4060AE32102B}" type="slidenum">
              <a:rPr lang="en-US" altLang="en-US" sz="1400"/>
              <a:pPr>
                <a:spcBef>
                  <a:spcPct val="0"/>
                </a:spcBef>
                <a:buFontTx/>
                <a:buNone/>
              </a:pPr>
              <a:t>99</a:t>
            </a:fld>
            <a:endParaRPr lang="en-US" altLang="en-US" sz="1400"/>
          </a:p>
        </p:txBody>
      </p:sp>
      <p:sp>
        <p:nvSpPr>
          <p:cNvPr id="49155" name="Rectangle 2">
            <a:extLst>
              <a:ext uri="{FF2B5EF4-FFF2-40B4-BE49-F238E27FC236}">
                <a16:creationId xmlns:a16="http://schemas.microsoft.com/office/drawing/2014/main" id="{7112D238-49F9-4BEE-AE68-AE0AAAF7D9B6}"/>
              </a:ext>
            </a:extLst>
          </p:cNvPr>
          <p:cNvSpPr>
            <a:spLocks noGrp="1" noChangeArrowheads="1"/>
          </p:cNvSpPr>
          <p:nvPr>
            <p:ph type="body" idx="1"/>
          </p:nvPr>
        </p:nvSpPr>
        <p:spPr>
          <a:xfrm>
            <a:off x="287337" y="1524000"/>
            <a:ext cx="8569325" cy="3616325"/>
          </a:xfrm>
        </p:spPr>
        <p:txBody>
          <a:bodyPr/>
          <a:lstStyle/>
          <a:p>
            <a:pPr eaLnBrk="1" hangingPunct="1">
              <a:buFontTx/>
              <a:buNone/>
            </a:pPr>
            <a:r>
              <a:rPr lang="tr-TR" altLang="en-US" sz="1600" dirty="0">
                <a:latin typeface="Times New Roman" panose="02020603050405020304" pitchFamily="18" charset="0"/>
              </a:rPr>
              <a:t>  </a:t>
            </a:r>
            <a:r>
              <a:rPr lang="tr-TR" altLang="en-US" sz="2200" dirty="0">
                <a:solidFill>
                  <a:srgbClr val="FF3300"/>
                </a:solidFill>
                <a:latin typeface="+mj-lt"/>
              </a:rPr>
              <a:t>CASE 3 &amp; 4:</a:t>
            </a:r>
            <a:r>
              <a:rPr lang="tr-TR" altLang="en-US" sz="2200" dirty="0">
                <a:latin typeface="+mj-lt"/>
              </a:rPr>
              <a:t>   Occur when </a:t>
            </a:r>
            <a:r>
              <a:rPr lang="tr-TR" altLang="en-US" sz="2200" i="1" dirty="0">
                <a:latin typeface="+mj-lt"/>
              </a:rPr>
              <a:t>x</a:t>
            </a:r>
            <a:r>
              <a:rPr lang="tr-TR" altLang="en-US" sz="2200" dirty="0">
                <a:latin typeface="+mj-lt"/>
              </a:rPr>
              <a:t> is the first of 2 roots of equal degree</a:t>
            </a:r>
            <a:r>
              <a:rPr lang="tr-TR" altLang="en-US" sz="2200" u="sng" dirty="0">
                <a:latin typeface="+mj-lt"/>
              </a:rPr>
              <a:t> </a:t>
            </a:r>
            <a:endParaRPr lang="tr-TR" altLang="en-US" sz="2200" dirty="0">
              <a:latin typeface="+mj-lt"/>
            </a:endParaRPr>
          </a:p>
          <a:p>
            <a:pPr eaLnBrk="1" hangingPunct="1">
              <a:buFontTx/>
              <a:buNone/>
            </a:pPr>
            <a:r>
              <a:rPr lang="tr-TR" altLang="en-US" sz="2200" dirty="0">
                <a:latin typeface="+mj-lt"/>
              </a:rPr>
              <a:t>       </a:t>
            </a:r>
            <a:r>
              <a:rPr lang="tr-TR" altLang="en-US" sz="2200" dirty="0">
                <a:solidFill>
                  <a:srgbClr val="FF3300"/>
                </a:solidFill>
                <a:latin typeface="+mj-lt"/>
              </a:rPr>
              <a:t>degree [</a:t>
            </a:r>
            <a:r>
              <a:rPr lang="tr-TR" altLang="en-US" sz="2200" i="1" dirty="0">
                <a:solidFill>
                  <a:srgbClr val="FF3300"/>
                </a:solidFill>
                <a:latin typeface="+mj-lt"/>
              </a:rPr>
              <a:t>x</a:t>
            </a:r>
            <a:r>
              <a:rPr lang="tr-TR" altLang="en-US" sz="2200" dirty="0">
                <a:solidFill>
                  <a:srgbClr val="FF3300"/>
                </a:solidFill>
                <a:latin typeface="+mj-lt"/>
              </a:rPr>
              <a:t>]  =  degree  [next-</a:t>
            </a:r>
            <a:r>
              <a:rPr lang="tr-TR" altLang="en-US" sz="2200" i="1" dirty="0">
                <a:solidFill>
                  <a:srgbClr val="FF3300"/>
                </a:solidFill>
                <a:latin typeface="+mj-lt"/>
              </a:rPr>
              <a:t>x</a:t>
            </a:r>
            <a:r>
              <a:rPr lang="tr-TR" altLang="en-US" sz="2200" dirty="0">
                <a:solidFill>
                  <a:srgbClr val="FF3300"/>
                </a:solidFill>
                <a:latin typeface="+mj-lt"/>
              </a:rPr>
              <a:t>] </a:t>
            </a:r>
            <a:r>
              <a:rPr lang="tr-TR" altLang="en-US" sz="2200" dirty="0">
                <a:solidFill>
                  <a:srgbClr val="FF3300"/>
                </a:solidFill>
                <a:latin typeface="+mj-lt"/>
                <a:cs typeface="Arial" panose="020B0604020202020204" pitchFamily="34" charset="0"/>
              </a:rPr>
              <a:t>≠</a:t>
            </a:r>
            <a:r>
              <a:rPr lang="tr-TR" altLang="en-US" sz="2200" dirty="0">
                <a:solidFill>
                  <a:srgbClr val="FF3300"/>
                </a:solidFill>
                <a:latin typeface="+mj-lt"/>
              </a:rPr>
              <a:t>  degree [sibling [next-</a:t>
            </a:r>
            <a:r>
              <a:rPr lang="tr-TR" altLang="en-US" sz="2200" i="1" dirty="0">
                <a:solidFill>
                  <a:srgbClr val="FF3300"/>
                </a:solidFill>
                <a:latin typeface="+mj-lt"/>
              </a:rPr>
              <a:t>x</a:t>
            </a:r>
            <a:r>
              <a:rPr lang="tr-TR" altLang="en-US" sz="2200" dirty="0">
                <a:solidFill>
                  <a:srgbClr val="FF3300"/>
                </a:solidFill>
                <a:latin typeface="+mj-lt"/>
              </a:rPr>
              <a:t>]]</a:t>
            </a:r>
          </a:p>
          <a:p>
            <a:pPr eaLnBrk="1" hangingPunct="1">
              <a:buFontTx/>
              <a:buNone/>
            </a:pPr>
            <a:endParaRPr lang="tr-TR" altLang="en-US" sz="2400" dirty="0">
              <a:solidFill>
                <a:srgbClr val="0000FF"/>
              </a:solidFill>
              <a:latin typeface="Times New Roman" panose="02020603050405020304" pitchFamily="18" charset="0"/>
            </a:endParaRPr>
          </a:p>
          <a:p>
            <a:pPr eaLnBrk="1" hangingPunct="1"/>
            <a:r>
              <a:rPr lang="tr-TR" altLang="en-US" sz="2200" dirty="0">
                <a:latin typeface="+mj-lt"/>
              </a:rPr>
              <a:t>Occur on the next iteration after any case</a:t>
            </a:r>
          </a:p>
          <a:p>
            <a:pPr marL="0" indent="0" eaLnBrk="1" hangingPunct="1">
              <a:lnSpc>
                <a:spcPct val="0"/>
              </a:lnSpc>
              <a:buNone/>
            </a:pPr>
            <a:endParaRPr lang="tr-TR" altLang="en-US" sz="2200" dirty="0">
              <a:latin typeface="+mj-lt"/>
            </a:endParaRPr>
          </a:p>
          <a:p>
            <a:pPr eaLnBrk="1" hangingPunct="1"/>
            <a:r>
              <a:rPr lang="tr-TR" altLang="en-US" sz="2200" dirty="0">
                <a:latin typeface="+mj-lt"/>
              </a:rPr>
              <a:t>Always occur immediately following CASE 2</a:t>
            </a:r>
          </a:p>
          <a:p>
            <a:pPr eaLnBrk="1" hangingPunct="1">
              <a:lnSpc>
                <a:spcPct val="0"/>
              </a:lnSpc>
            </a:pPr>
            <a:endParaRPr lang="tr-TR" altLang="en-US" sz="2200" dirty="0">
              <a:latin typeface="+mj-lt"/>
            </a:endParaRPr>
          </a:p>
          <a:p>
            <a:pPr eaLnBrk="1" hangingPunct="1"/>
            <a:r>
              <a:rPr lang="tr-TR" altLang="en-US" sz="2200" dirty="0">
                <a:latin typeface="+mj-lt"/>
              </a:rPr>
              <a:t>Two cases are distinguished by whether </a:t>
            </a:r>
            <a:r>
              <a:rPr lang="tr-TR" altLang="en-US" sz="2200" i="1" dirty="0">
                <a:latin typeface="+mj-lt"/>
              </a:rPr>
              <a:t>x</a:t>
            </a:r>
            <a:r>
              <a:rPr lang="tr-TR" altLang="en-US" sz="2200" dirty="0">
                <a:latin typeface="+mj-lt"/>
              </a:rPr>
              <a:t> or next-</a:t>
            </a:r>
            <a:r>
              <a:rPr lang="tr-TR" altLang="en-US" sz="2200" i="1" dirty="0">
                <a:latin typeface="+mj-lt"/>
              </a:rPr>
              <a:t>x</a:t>
            </a:r>
            <a:r>
              <a:rPr lang="tr-TR" altLang="en-US" sz="2200" dirty="0">
                <a:latin typeface="+mj-lt"/>
              </a:rPr>
              <a:t> has the smaller key</a:t>
            </a:r>
          </a:p>
          <a:p>
            <a:pPr eaLnBrk="1" hangingPunct="1">
              <a:lnSpc>
                <a:spcPct val="0"/>
              </a:lnSpc>
            </a:pPr>
            <a:endParaRPr lang="tr-TR" altLang="en-US" sz="2200" dirty="0">
              <a:latin typeface="+mj-lt"/>
            </a:endParaRPr>
          </a:p>
          <a:p>
            <a:pPr eaLnBrk="1" hangingPunct="1"/>
            <a:r>
              <a:rPr lang="tr-TR" altLang="en-US" sz="2200" dirty="0">
                <a:latin typeface="+mj-lt"/>
              </a:rPr>
              <a:t>The root with the smaller key becomes the root of the linked tree</a:t>
            </a:r>
          </a:p>
          <a:p>
            <a:pPr eaLnBrk="1" hangingPunct="1">
              <a:buFontTx/>
              <a:buNone/>
            </a:pPr>
            <a:r>
              <a:rPr lang="tr-TR" altLang="en-US" sz="2400" dirty="0">
                <a:latin typeface="Times New Roman" panose="02020603050405020304" pitchFamily="18" charset="0"/>
              </a:rPr>
              <a:t>   </a:t>
            </a:r>
            <a:r>
              <a:rPr lang="tr-TR" altLang="en-US" sz="2400" u="sng" dirty="0">
                <a:latin typeface="Times New Roman" panose="02020603050405020304" pitchFamily="18" charset="0"/>
              </a:rPr>
              <a:t>          </a:t>
            </a:r>
          </a:p>
        </p:txBody>
      </p:sp>
      <p:sp>
        <p:nvSpPr>
          <p:cNvPr id="7" name="Title 1">
            <a:extLst>
              <a:ext uri="{FF2B5EF4-FFF2-40B4-BE49-F238E27FC236}">
                <a16:creationId xmlns:a16="http://schemas.microsoft.com/office/drawing/2014/main" id="{01D1BC1A-F4FE-4050-939C-513D99640E74}"/>
              </a:ext>
            </a:extLst>
          </p:cNvPr>
          <p:cNvSpPr txBox="1">
            <a:spLocks noGrp="1"/>
          </p:cNvSpPr>
          <p:nvPr>
            <p:ph type="title"/>
          </p:nvPr>
        </p:nvSpPr>
        <p:spPr>
          <a:xfrm>
            <a:off x="1313775" y="0"/>
            <a:ext cx="786305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8" name="Picture 2" descr="E:\NIET\Project\xLogo11.png.pagespeed.ic.pydHLuCQEZ.png">
            <a:extLst>
              <a:ext uri="{FF2B5EF4-FFF2-40B4-BE49-F238E27FC236}">
                <a16:creationId xmlns:a16="http://schemas.microsoft.com/office/drawing/2014/main" id="{C5623274-4C87-4B10-A7E3-54E737EF195B}"/>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id="{CC47E293-305D-4722-BD72-D8518E7BD505}"/>
              </a:ext>
            </a:extLst>
          </p:cNvPr>
          <p:cNvSpPr>
            <a:spLocks noGrp="1"/>
          </p:cNvSpPr>
          <p:nvPr>
            <p:ph type="dt" sz="half" idx="10"/>
          </p:nvPr>
        </p:nvSpPr>
        <p:spPr/>
        <p:txBody>
          <a:bodyPr/>
          <a:lstStyle/>
          <a:p>
            <a:fld id="{11CD7F80-AFFA-4A84-9807-A28949F3D090}" type="datetime1">
              <a:rPr lang="en-US" smtClean="0"/>
              <a:t>10-Nov-24</a:t>
            </a:fld>
            <a:endParaRPr lang="en-US"/>
          </a:p>
        </p:txBody>
      </p:sp>
      <p:sp>
        <p:nvSpPr>
          <p:cNvPr id="3" name="Footer Placeholder 2">
            <a:extLst>
              <a:ext uri="{FF2B5EF4-FFF2-40B4-BE49-F238E27FC236}">
                <a16:creationId xmlns:a16="http://schemas.microsoft.com/office/drawing/2014/main" id="{499A6C4F-28BD-4013-BBA1-1C038FBBCCC7}"/>
              </a:ext>
            </a:extLst>
          </p:cNvPr>
          <p:cNvSpPr>
            <a:spLocks noGrp="1"/>
          </p:cNvSpPr>
          <p:nvPr>
            <p:ph type="ftr" sz="quarter" idx="11"/>
          </p:nvPr>
        </p:nvSpPr>
        <p:spPr>
          <a:xfrm>
            <a:off x="3124200" y="6356350"/>
            <a:ext cx="3733800" cy="365125"/>
          </a:xfrm>
        </p:spPr>
        <p:txBody>
          <a:bodyPr/>
          <a:lstStyle/>
          <a:p>
            <a:r>
              <a:rPr lang="it-IT"/>
              <a:t>Manali Gupta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1818</TotalTime>
  <Words>13552</Words>
  <Application>Microsoft Office PowerPoint</Application>
  <PresentationFormat>On-screen Show (4:3)</PresentationFormat>
  <Paragraphs>2438</Paragraphs>
  <Slides>170</Slides>
  <Notes>37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170</vt:i4>
      </vt:variant>
    </vt:vector>
  </HeadingPairs>
  <TitlesOfParts>
    <vt:vector size="185" baseType="lpstr">
      <vt:lpstr>ＭＳ Ｐゴシック</vt:lpstr>
      <vt:lpstr>Arial</vt:lpstr>
      <vt:lpstr>Arial Unicode MS</vt:lpstr>
      <vt:lpstr>Calibri</vt:lpstr>
      <vt:lpstr>LASY10</vt:lpstr>
      <vt:lpstr>Lucida Sans</vt:lpstr>
      <vt:lpstr>Lucida Sans Italic</vt:lpstr>
      <vt:lpstr>Lucida Typewriter</vt:lpstr>
      <vt:lpstr>MTSYN</vt:lpstr>
      <vt:lpstr>Open Sans</vt:lpstr>
      <vt:lpstr>RMTMI</vt:lpstr>
      <vt:lpstr>Symbol</vt:lpstr>
      <vt:lpstr>Times New Roman</vt:lpstr>
      <vt:lpstr>Wingdings</vt:lpstr>
      <vt:lpstr>Office Theme</vt:lpstr>
      <vt:lpstr>Noida Institute of Engineering and Technology, Greater Noida</vt:lpstr>
      <vt:lpstr>Introduction MANALI GUPTA ,AP , Department of CSBS B.TECH, M.Tech AND PHD (P) in CSE with 12 Years Teaching Experience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Height of a Red-black Tree</vt:lpstr>
      <vt:lpstr>PowerPoint Presentation</vt:lpstr>
      <vt:lpstr>RB Tree</vt:lpstr>
      <vt:lpstr>Red Black Trees- Examples</vt:lpstr>
      <vt:lpstr>Theorem</vt:lpstr>
      <vt:lpstr>Theorem</vt:lpstr>
      <vt:lpstr>PowerPoint Presentation</vt:lpstr>
      <vt:lpstr>PowerPoint Presentation</vt:lpstr>
      <vt:lpstr> Rotations </vt:lpstr>
      <vt:lpstr>PowerPoint Presentation</vt:lpstr>
      <vt:lpstr> Rotations </vt:lpstr>
      <vt:lpstr> Insertion </vt:lpstr>
      <vt:lpstr>Operations of  Red Black Tree(CO2)</vt:lpstr>
      <vt:lpstr> Insertion </vt:lpstr>
      <vt:lpstr> Insertion </vt:lpstr>
      <vt:lpstr> Insertion – Analysis of the code </vt:lpstr>
      <vt:lpstr> Insertion – Analysis of the code </vt:lpstr>
      <vt:lpstr>Insertion Case 1 – uncle y is red</vt:lpstr>
      <vt:lpstr> Insertion – Analysis of the code </vt:lpstr>
      <vt:lpstr>Insertion Case 2 – y is black, z is a right child</vt:lpstr>
      <vt:lpstr>Insertion Case 3 – y is black, z is a left child</vt:lpstr>
      <vt:lpstr>Example of Insertion in RB Tree “ inserting  4”</vt:lpstr>
      <vt:lpstr>Example of Insertion in RB Tree</vt:lpstr>
      <vt:lpstr>Example of Insertion in RB Tree</vt:lpstr>
      <vt:lpstr>PowerPoint Presentation</vt:lpstr>
      <vt:lpstr> Deletion Operation in RBT</vt:lpstr>
      <vt:lpstr> Deletion</vt:lpstr>
      <vt:lpstr> Deletion</vt:lpstr>
      <vt:lpstr>PowerPoint Presentation</vt:lpstr>
      <vt:lpstr>PowerPoint Presentation</vt:lpstr>
      <vt:lpstr>Case 1 – w is red</vt:lpstr>
      <vt:lpstr>     Case 2 – w is black, both w’s children are black</vt:lpstr>
      <vt:lpstr>     Case 3 – w is black, w’s left child is red, w’s right child is black</vt:lpstr>
      <vt:lpstr>      Case 4 – w is black, w’s right child is red</vt:lpstr>
      <vt:lpstr>Deletion Flow Chart</vt:lpstr>
      <vt:lpstr>Points to Remember While Considering Symmetric Cases for Insertion in R-B Tree </vt:lpstr>
      <vt:lpstr>Points to Remember While Considering Symmetric Cases for Deletion in R-B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Creation of a Node</vt:lpstr>
      <vt:lpstr>BTree Insertion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Representation of Binomial Heap(CO2)</vt:lpstr>
      <vt:lpstr>PowerPoint Presentation</vt:lpstr>
      <vt:lpstr>PowerPoint Presentation</vt:lpstr>
      <vt:lpstr>PowerPoint Presentation</vt:lpstr>
      <vt:lpstr>Uniting Two Binomial Heaps</vt:lpstr>
      <vt:lpstr>Uniting Two Binomial Heaps</vt:lpstr>
      <vt:lpstr>PowerPoint Presentation</vt:lpstr>
      <vt:lpstr>Uniting Two Binomial Heaps</vt:lpstr>
      <vt:lpstr>Uniting Two Binomial Heaps</vt:lpstr>
      <vt:lpstr>PowerPoint Presentation</vt:lpstr>
      <vt:lpstr> Union Operation on  Binomial Heap(CO2)</vt:lpstr>
      <vt:lpstr> Union Operation on  Binomial Heap(CO2)</vt:lpstr>
      <vt:lpstr>PowerPoint Presentation</vt:lpstr>
      <vt:lpstr>PowerPoint Presentation</vt:lpstr>
      <vt:lpstr>PowerPoint Presentation</vt:lpstr>
      <vt:lpstr>PowerPoint Presentation</vt:lpstr>
      <vt:lpstr>Binomial-Heap-Union Procedure (Cont.)</vt:lpstr>
      <vt:lpstr>PowerPoint Presentation</vt:lpstr>
      <vt:lpstr>PowerPoint Presentation</vt:lpstr>
      <vt:lpstr>Extracting the Node with the Minimum Key</vt:lpstr>
      <vt:lpstr>Extracting the Node with the Minimum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vt:lpstr>
      <vt:lpstr>Analysis of Insertion Algorithm</vt:lpstr>
      <vt:lpstr>PowerPoint Presentation</vt:lpstr>
      <vt:lpstr>PowerPoint Presentation</vt:lpstr>
      <vt:lpstr>PowerPoint Presentation</vt:lpstr>
      <vt:lpstr>PowerPoint Presentation</vt:lpstr>
      <vt:lpstr>PowerPoint Presentation</vt:lpstr>
      <vt:lpstr>Delete Min</vt:lpstr>
      <vt:lpstr>PowerPoint Presentation</vt:lpstr>
      <vt:lpstr>PowerPoint Presentation</vt:lpstr>
      <vt:lpstr>Fibonacci Heaps(CO2)</vt:lpstr>
      <vt:lpstr>Fibonacci Heaps(CO2)</vt:lpstr>
      <vt:lpstr>Fibonacci Heaps(CO2)</vt:lpstr>
      <vt:lpstr>Fibonacci Heaps(CO2)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Dev Goyal</cp:lastModifiedBy>
  <cp:revision>209</cp:revision>
  <dcterms:created xsi:type="dcterms:W3CDTF">2006-08-16T00:00:00Z</dcterms:created>
  <dcterms:modified xsi:type="dcterms:W3CDTF">2024-11-10T15:52:47Z</dcterms:modified>
</cp:coreProperties>
</file>