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notesSlides/notesSlide7.xml" ContentType="application/vnd.openxmlformats-officedocument.presentationml.notesSlide+xml"/>
  <Override PartName="/ppt/diagrams/drawing21.xml" ContentType="application/vnd.ms-office.drawingml.diagramDrawing+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drawing3.xml" ContentType="application/vnd.ms-office.drawingml.diagramDrawing+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15.xml" ContentType="application/vnd.ms-office.drawingml.diagramDrawing+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11.xml" ContentType="application/vnd.ms-office.drawingml.diagramDrawing+xml"/>
  <Override PartName="/ppt/diagrams/drawing22.xml" ContentType="application/vnd.ms-office.drawingml.diagramDrawing+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drawing16.xml" ContentType="application/vnd.ms-office.drawingml.diagramDrawing+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drawing9.xml" ContentType="application/vnd.ms-office.drawingml.diagramDrawing+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drawing12.xml" ContentType="application/vnd.ms-office.drawingml.diagramDrawing+xml"/>
  <Override PartName="/ppt/diagrams/drawing30.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drawing17.xml" ContentType="application/vnd.ms-office.drawingml.diagramDrawing+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13.xml" ContentType="application/vnd.ms-office.drawingml.diagramDrawing+xml"/>
  <Override PartName="/ppt/diagrams/drawing24.xml" ContentType="application/vnd.ms-office.drawingml.diagramDrawing+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slides/slide29.xml" ContentType="application/vnd.openxmlformats-officedocument.presentationml.slide+xml"/>
  <Override PartName="/ppt/slides/slide76.xml" ContentType="application/vnd.openxmlformats-officedocument.presentationml.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rawing19.xml" ContentType="application/vnd.ms-office.drawingml.diagramDrawing+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861" r:id="rId2"/>
    <p:sldId id="862"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257" r:id="rId27"/>
    <p:sldId id="581" r:id="rId28"/>
    <p:sldId id="582" r:id="rId29"/>
    <p:sldId id="649" r:id="rId30"/>
    <p:sldId id="834" r:id="rId31"/>
    <p:sldId id="835" r:id="rId32"/>
    <p:sldId id="836" r:id="rId33"/>
    <p:sldId id="837" r:id="rId34"/>
    <p:sldId id="838" r:id="rId35"/>
    <p:sldId id="839" r:id="rId36"/>
    <p:sldId id="840" r:id="rId37"/>
    <p:sldId id="841" r:id="rId38"/>
    <p:sldId id="842" r:id="rId39"/>
    <p:sldId id="843" r:id="rId40"/>
    <p:sldId id="844" r:id="rId41"/>
    <p:sldId id="845" r:id="rId42"/>
    <p:sldId id="846" r:id="rId43"/>
    <p:sldId id="847" r:id="rId44"/>
    <p:sldId id="848" r:id="rId45"/>
    <p:sldId id="849" r:id="rId46"/>
    <p:sldId id="850" r:id="rId47"/>
    <p:sldId id="851" r:id="rId48"/>
    <p:sldId id="852" r:id="rId49"/>
    <p:sldId id="853" r:id="rId50"/>
    <p:sldId id="854" r:id="rId51"/>
    <p:sldId id="855" r:id="rId52"/>
    <p:sldId id="856" r:id="rId53"/>
    <p:sldId id="857" r:id="rId54"/>
    <p:sldId id="858" r:id="rId55"/>
    <p:sldId id="859" r:id="rId56"/>
    <p:sldId id="860" r:id="rId57"/>
    <p:sldId id="829" r:id="rId58"/>
    <p:sldId id="870" r:id="rId59"/>
    <p:sldId id="761" r:id="rId60"/>
    <p:sldId id="871" r:id="rId61"/>
    <p:sldId id="863" r:id="rId62"/>
    <p:sldId id="864" r:id="rId63"/>
    <p:sldId id="865" r:id="rId64"/>
    <p:sldId id="866" r:id="rId65"/>
    <p:sldId id="867" r:id="rId66"/>
    <p:sldId id="868" r:id="rId67"/>
    <p:sldId id="869" r:id="rId68"/>
    <p:sldId id="789" r:id="rId69"/>
    <p:sldId id="830" r:id="rId70"/>
    <p:sldId id="831" r:id="rId71"/>
    <p:sldId id="832" r:id="rId72"/>
    <p:sldId id="765" r:id="rId73"/>
    <p:sldId id="833" r:id="rId74"/>
    <p:sldId id="767" r:id="rId75"/>
    <p:sldId id="768" r:id="rId76"/>
    <p:sldId id="76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132" autoAdjust="0"/>
    <p:restoredTop sz="86496" autoAdjust="0"/>
  </p:normalViewPr>
  <p:slideViewPr>
    <p:cSldViewPr>
      <p:cViewPr>
        <p:scale>
          <a:sx n="62" d="100"/>
          <a:sy n="62" d="100"/>
        </p:scale>
        <p:origin x="-846" y="-27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smtClean="0"/>
            <a:t>Collections-Container datatypes, Tkinter-GUI applications, Requests-HTTP requests, BeautifulSoup4-web scraping, Scrapy, Zappa, Dash, CherryPy, TurboGears, Flask, Web2Py,</a:t>
          </a:r>
        </a:p>
        <a:p>
          <a:r>
            <a:rPr lang="en-US" sz="2700" dirty="0" smtClean="0"/>
            <a:t>Bottle, Falcon, CubicWeb, Quixote, Pyramid.</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dirty="0" smtClean="0"/>
            <a:t>Analyzing and creating a functional website in Django and deploy Django Web Application on Cloud.</a:t>
          </a:r>
          <a:endParaRPr lang="en-IN" sz="24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 modelId="{516B7FBA-CAF3-4274-AEB4-00729BD1494C}" type="pres">
      <dgm:prSet presAssocID="{6C9149EB-4966-4FC9-84A5-2B265D92C4EA}" presName="parentText" presStyleLbl="node1" presStyleIdx="0" presStyleCnt="1" custScaleY="256992">
        <dgm:presLayoutVars>
          <dgm:chMax val="0"/>
          <dgm:bulletEnabled val="1"/>
        </dgm:presLayoutVars>
      </dgm:prSet>
      <dgm:spPr/>
      <dgm:t>
        <a:bodyPr/>
        <a:lstStyle/>
        <a:p>
          <a:endParaRPr lang="en-US"/>
        </a:p>
      </dgm:t>
    </dgm:pt>
  </dgm:ptLst>
  <dgm:cxnLst>
    <dgm:cxn modelId="{F01C1A4D-2D88-46FC-AA1C-174B089A1D23}" type="presOf" srcId="{1D8AF22B-6E01-4F33-9B54-590076F38756}" destId="{6B117771-AD3E-410E-8C2D-70661DFBA6BA}"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CF4B0ED1-F244-4FCD-A238-694B98A49368}" type="presOf" srcId="{6C9149EB-4966-4FC9-84A5-2B265D92C4EA}" destId="{516B7FBA-CAF3-4274-AEB4-00729BD1494C}" srcOrd="0" destOrd="0" presId="urn:microsoft.com/office/officeart/2005/8/layout/vList2"/>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smtClean="0"/>
            <a:t>At the end of course, the student  </a:t>
          </a:r>
          <a:r>
            <a:rPr lang="en-US" sz="3000" b="1" dirty="0"/>
            <a:t>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accent3"/>
        </a:solidFill>
      </dgm:spPr>
      <dgm:t>
        <a:bodyPr/>
        <a:lstStyle/>
        <a:p>
          <a:r>
            <a:rPr lang="en-IN" sz="1700" b="1" dirty="0" smtClean="0">
              <a:solidFill>
                <a:schemeClr val="tx1"/>
              </a:solidFill>
            </a:rPr>
            <a:t>CO1 </a:t>
          </a:r>
          <a:r>
            <a:rPr lang="en-IN" sz="1700" b="1" dirty="0">
              <a:solidFill>
                <a:schemeClr val="tx1"/>
              </a:solidFill>
            </a:rPr>
            <a:t>: </a:t>
          </a:r>
          <a:r>
            <a:rPr lang="en-US" sz="1800" b="1" dirty="0" smtClean="0">
              <a:solidFill>
                <a:schemeClr val="bg2">
                  <a:lumMod val="10000"/>
                </a:schemeClr>
              </a:solidFill>
            </a:rPr>
            <a:t>Apply the knowledge of python programing that are vital in understanding Django application </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164772">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1600" b="1" dirty="0" smtClean="0"/>
            <a:t>CO2 </a:t>
          </a:r>
          <a:r>
            <a:rPr lang="en-US" sz="1600" b="0" dirty="0">
              <a:solidFill>
                <a:schemeClr val="bg2">
                  <a:lumMod val="10000"/>
                </a:schemeClr>
              </a:solidFill>
            </a:rPr>
            <a:t>: </a:t>
          </a:r>
          <a:r>
            <a:rPr lang="en-US" sz="1800" b="1" dirty="0" smtClean="0">
              <a:solidFill>
                <a:schemeClr val="bg2">
                  <a:lumMod val="10000"/>
                </a:schemeClr>
              </a:solidFill>
            </a:rPr>
            <a:t>Demonstrate web application framework (Django) to design and implement dynamic website </a:t>
          </a:r>
          <a:endParaRPr lang="en-IN" sz="1800" b="1" dirty="0">
            <a:solidFill>
              <a:schemeClr val="bg2">
                <a:lumMod val="10000"/>
              </a:schemeClr>
            </a:solidFill>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smtClean="0"/>
            <a:t>CO3 </a:t>
          </a:r>
          <a:r>
            <a:rPr lang="en-IN" b="1" dirty="0"/>
            <a:t>: </a:t>
          </a:r>
          <a:r>
            <a:rPr lang="en-US" b="1" dirty="0" smtClean="0"/>
            <a:t>Implementing and analyzing the concept of Integrating Accounts &amp; Authentication on Django</a:t>
          </a:r>
          <a:endParaRPr lang="en-IN"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129067" custLinFactNeighborX="2941" custLinFactNeighborY="-20">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US" sz="1600" b="1" dirty="0" smtClean="0"/>
            <a:t>CO4 </a:t>
          </a:r>
          <a:r>
            <a:rPr lang="en-US" sz="1600" b="1" dirty="0"/>
            <a:t>: </a:t>
          </a:r>
          <a:r>
            <a:rPr lang="en-US" sz="1800" b="1" dirty="0" smtClean="0"/>
            <a:t>Understand the impact of web designing by database connectivity with SQLite </a:t>
          </a:r>
          <a:endParaRPr lang="en-IN" sz="16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600" b="1" dirty="0" smtClean="0"/>
            <a:t>CO5</a:t>
          </a:r>
          <a:r>
            <a:rPr lang="en-IN" sz="1800" b="1" dirty="0" smtClean="0"/>
            <a:t> </a:t>
          </a:r>
          <a:r>
            <a:rPr lang="en-IN" sz="2500" b="0" dirty="0"/>
            <a:t>: </a:t>
          </a:r>
          <a:r>
            <a:rPr lang="en-US" sz="1700" b="1" dirty="0" smtClean="0"/>
            <a:t>Analyzing &amp; Creating a functional website in Django and deploy Django Web Application Cloud</a:t>
          </a:r>
          <a:endParaRPr lang="en-IN" sz="17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dirty="0" smtClean="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dirty="0" smtClean="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4540" custLinFactNeighborY="-25629">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smtClean="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baseline="0" dirty="0" smtClean="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2700" dirty="0" smtClean="0"/>
            <a:t>Database Migrations, Fetch Data From Database, Displaying Data On Templates, Adding Condition On Data, Sending data from </a:t>
          </a:r>
          <a:r>
            <a:rPr lang="en-US" sz="2700" dirty="0" err="1" smtClean="0"/>
            <a:t>url</a:t>
          </a:r>
          <a:r>
            <a:rPr lang="en-US" sz="2700" dirty="0" smtClean="0"/>
            <a:t> to view, Sending data from view to template, Saving objects into database, Sorting objects, Filtering objects, Deleting objects, Difference between session and cookie, Creating sessions and cookies in Django.</a:t>
          </a:r>
          <a:endParaRPr lang="en-IN" sz="27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t>
        <a:bodyPr/>
        <a:lstStyle/>
        <a:p>
          <a:endParaRPr lang="en-US"/>
        </a:p>
      </dgm:t>
    </dgm:pt>
  </dgm:ptLst>
  <dgm:cxnLst>
    <dgm:cxn modelId="{A8956CE6-FC52-435B-B274-B2464F6589BB}" srcId="{18EA6042-2EA2-4065-81DF-7A18BEC42C1C}" destId="{D8C5DAEA-C992-4E2A-9A51-E215DE48D2A6}" srcOrd="0" destOrd="0" parTransId="{0A91DE68-EA12-436C-90AD-A77B8BC894D9}" sibTransId="{A7454706-B742-4409-A511-DC9BD534002F}"/>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smtClean="0"/>
            <a:t>Creating a functional website in Django, Four Important Pillars to Deploy, Registering on Heroku and GitHub, Push project from Local System to GitHub, Working with Django Heroku</a:t>
          </a:r>
        </a:p>
        <a:p>
          <a:r>
            <a:rPr lang="en-US" sz="2700" dirty="0" smtClean="0"/>
            <a:t>Working with Static Root, Handling WSGI with gunicorn, Setting up Database &amp; adding users</a:t>
          </a:r>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 modelId="{5018F1C8-632D-4593-8386-DC1BDD77A6F3}" type="pres">
      <dgm:prSet presAssocID="{12DD1199-91E2-4078-A2C6-82ED080F9D95}" presName="parentText" presStyleLbl="node1" presStyleIdx="0" presStyleCnt="1">
        <dgm:presLayoutVars>
          <dgm:chMax val="0"/>
          <dgm:bulletEnabled val="1"/>
        </dgm:presLayoutVars>
      </dgm:prSet>
      <dgm:spPr/>
      <dgm:t>
        <a:bodyPr/>
        <a:lstStyle/>
        <a:p>
          <a:endParaRPr lang="en-US"/>
        </a:p>
      </dgm:t>
    </dgm:pt>
  </dgm:ptLst>
  <dgm:cxnLst>
    <dgm:cxn modelId="{B67221F2-07A7-4EC7-A28E-C8FA6BF50669}" srcId="{891EB5D2-4E2C-4D1D-A447-CE86542BC42D}" destId="{12DD1199-91E2-4078-A2C6-82ED080F9D95}" srcOrd="0" destOrd="0" parTransId="{1BCF16EB-8286-4D76-B156-7C9E1F338E83}" sibTransId="{C609EA3A-F19F-4AAA-A417-1E1777A4EB5D}"/>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a:t>
          </a:r>
          <a:r>
            <a:rPr lang="en-US" sz="2400" dirty="0" smtClean="0"/>
            <a:t>how to </a:t>
          </a:r>
          <a:r>
            <a:rPr lang="en-US" sz="2400" b="0" i="0" dirty="0" smtClean="0"/>
            <a:t>shows relationships and interactions between frontend &amp;backend</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t>
        <a:bodyPr/>
        <a:lstStyle/>
        <a:p>
          <a:endParaRPr lang="en-US"/>
        </a:p>
      </dgm:t>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smtClean="0"/>
            <a:t>Study to </a:t>
          </a:r>
          <a:r>
            <a:rPr lang="en-US" sz="2400" b="0" i="0" dirty="0" smtClean="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t>
        <a:bodyPr/>
        <a:lstStyle/>
        <a:p>
          <a:endParaRPr lang="en-US"/>
        </a:p>
      </dgm:t>
    </dgm:pt>
  </dgm:ptLst>
  <dgm:cxnLst>
    <dgm:cxn modelId="{45CE6C6F-EC96-488F-BAB2-5A0128F022AB}" type="presOf" srcId="{0478CAB5-7AE2-456C-89C3-072C47566E3A}" destId="{1A3ADADF-1651-46C2-846B-A7F79BFA24CF}" srcOrd="0" destOrd="0" presId="urn:microsoft.com/office/officeart/2005/8/layout/vList2"/>
    <dgm:cxn modelId="{0C91DF1C-CA80-463E-BE1F-628A0FD22D27}" srcId="{C04877D1-03B1-4454-BEC3-DD4BDE35EAFA}" destId="{0478CAB5-7AE2-456C-89C3-072C47566E3A}" srcOrd="0" destOrd="0" parTransId="{1E3B58B6-4386-4901-96BE-D5C27759E34E}" sibTransId="{D159A1AF-39FA-45F3-9BA9-70283FB52E2F}"/>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smtClean="0"/>
            <a:t>Select a specific framework for the development of a given website or webapp.</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t>
        <a:bodyPr/>
        <a:lstStyle/>
        <a:p>
          <a:endParaRPr lang="en-US"/>
        </a:p>
      </dgm:t>
    </dgm:pt>
  </dgm:ptLst>
  <dgm:cxnLst>
    <dgm:cxn modelId="{F4F5262D-7F4C-492A-9885-91530C6CE254}" type="presOf" srcId="{A101FA42-0C28-44AC-8614-BCD10EA95182}" destId="{94DF58AF-4B5A-40D5-876B-C773221F443C}" srcOrd="0" destOrd="0" presId="urn:microsoft.com/office/officeart/2005/8/layout/vList2"/>
    <dgm:cxn modelId="{3583BF19-DB75-44AD-A9E8-ABF5BE2F95EB}" type="presOf" srcId="{935442EA-3D11-4D44-8E73-F6D5E0819A38}" destId="{1582B9EB-B4CE-4A6A-916D-2795B4AC0216}"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0625"/>
          <a:ext cx="10020299" cy="2585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Collections-Container datatypes, Tkinter-GUI applications, Requests-HTTP requests, BeautifulSoup4-web scraping, Scrapy, Zappa, Dash, CherryPy, TurboGears, Flask, Web2Py,</a:t>
          </a:r>
        </a:p>
        <a:p>
          <a:pPr lvl="0" algn="l" defTabSz="1200150">
            <a:lnSpc>
              <a:spcPct val="90000"/>
            </a:lnSpc>
            <a:spcBef>
              <a:spcPct val="0"/>
            </a:spcBef>
            <a:spcAft>
              <a:spcPct val="35000"/>
            </a:spcAft>
          </a:pPr>
          <a:r>
            <a:rPr lang="en-US" sz="2700" kern="1200" dirty="0" smtClean="0"/>
            <a:t>Bottle, Falcon, CubicWeb, Quixote, Pyramid.</a:t>
          </a:r>
        </a:p>
        <a:p>
          <a:pPr lvl="0" algn="l" defTabSz="1200150">
            <a:lnSpc>
              <a:spcPct val="90000"/>
            </a:lnSpc>
            <a:spcBef>
              <a:spcPct val="0"/>
            </a:spcBef>
            <a:spcAft>
              <a:spcPct val="35000"/>
            </a:spcAft>
          </a:pPr>
          <a:endParaRPr lang="en-IN" sz="2000" kern="1200" dirty="0"/>
        </a:p>
      </dsp:txBody>
      <dsp:txXfrm>
        <a:off x="126223" y="176848"/>
        <a:ext cx="9767853" cy="23332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32025"/>
          <a:ext cx="10165080" cy="7209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Analyzing and creating a functional website in Django and deploy Django Web Application on Cloud.</a:t>
          </a:r>
          <a:endParaRPr lang="en-IN" sz="2400" kern="1200" dirty="0"/>
        </a:p>
      </dsp:txBody>
      <dsp:txXfrm>
        <a:off x="35193" y="267218"/>
        <a:ext cx="10094694" cy="650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b="1" kern="1200" dirty="0" smtClean="0"/>
            <a:t>At the end of course, the student  </a:t>
          </a:r>
          <a:r>
            <a:rPr lang="en-US" sz="3000" b="1" kern="1200" dirty="0"/>
            <a:t>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73814"/>
          <a:ext cx="9601200" cy="578349"/>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b="1" kern="1200" dirty="0" smtClean="0">
              <a:solidFill>
                <a:schemeClr val="tx1"/>
              </a:solidFill>
            </a:rPr>
            <a:t>CO1 </a:t>
          </a:r>
          <a:r>
            <a:rPr lang="en-IN" sz="1700" b="1" kern="1200" dirty="0">
              <a:solidFill>
                <a:schemeClr val="tx1"/>
              </a:solidFill>
            </a:rPr>
            <a:t>: </a:t>
          </a:r>
          <a:r>
            <a:rPr lang="en-US" sz="1800" b="1" kern="1200" dirty="0" smtClean="0">
              <a:solidFill>
                <a:schemeClr val="bg2">
                  <a:lumMod val="10000"/>
                </a:schemeClr>
              </a:solidFill>
            </a:rPr>
            <a:t>Apply the knowledge of python programing that are vital in understanding Django application </a:t>
          </a:r>
          <a:endParaRPr lang="en-IN" sz="1800" b="1" kern="1200" dirty="0">
            <a:solidFill>
              <a:schemeClr val="bg2">
                <a:lumMod val="10000"/>
              </a:schemeClr>
            </a:solidFill>
          </a:endParaRPr>
        </a:p>
      </dsp:txBody>
      <dsp:txXfrm>
        <a:off x="28233" y="102047"/>
        <a:ext cx="9544734" cy="5218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8137"/>
          <a:ext cx="9601200" cy="65353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CO2 </a:t>
          </a:r>
          <a:r>
            <a:rPr lang="en-US" sz="1600" b="0" kern="1200" dirty="0">
              <a:solidFill>
                <a:schemeClr val="bg2">
                  <a:lumMod val="10000"/>
                </a:schemeClr>
              </a:solidFill>
            </a:rPr>
            <a:t>: </a:t>
          </a:r>
          <a:r>
            <a:rPr lang="en-US" sz="1800" b="1" kern="1200" dirty="0" smtClean="0">
              <a:solidFill>
                <a:schemeClr val="bg2">
                  <a:lumMod val="10000"/>
                </a:schemeClr>
              </a:solidFill>
            </a:rPr>
            <a:t>Demonstrate web application framework (Django) to design and implement dynamic website </a:t>
          </a:r>
          <a:endParaRPr lang="en-IN" sz="1800" b="1" kern="1200" dirty="0">
            <a:solidFill>
              <a:schemeClr val="bg2">
                <a:lumMod val="10000"/>
              </a:schemeClr>
            </a:solidFill>
          </a:endParaRPr>
        </a:p>
      </dsp:txBody>
      <dsp:txXfrm>
        <a:off x="31903" y="90040"/>
        <a:ext cx="9537394" cy="5897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15365"/>
          <a:ext cx="9601200" cy="5572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smtClean="0"/>
            <a:t>CO3 </a:t>
          </a:r>
          <a:r>
            <a:rPr lang="en-IN" sz="1800" b="1" kern="1200" dirty="0"/>
            <a:t>: </a:t>
          </a:r>
          <a:r>
            <a:rPr lang="en-US" sz="1800" b="1" kern="1200" dirty="0" smtClean="0"/>
            <a:t>Implementing and analyzing the concept of Integrating Accounts &amp; Authentication on Django</a:t>
          </a:r>
          <a:endParaRPr lang="en-IN" sz="1800" b="1" kern="1200" dirty="0"/>
        </a:p>
      </dsp:txBody>
      <dsp:txXfrm>
        <a:off x="27201" y="142566"/>
        <a:ext cx="9546798" cy="5028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t>CO4 </a:t>
          </a:r>
          <a:r>
            <a:rPr lang="en-US" sz="1600" b="1" kern="1200" dirty="0"/>
            <a:t>: </a:t>
          </a:r>
          <a:r>
            <a:rPr lang="en-US" sz="1800" b="1" kern="1200" dirty="0" smtClean="0"/>
            <a:t>Understand the impact of web designing by database connectivity with SQLite </a:t>
          </a:r>
          <a:endParaRPr lang="en-IN" sz="1600" b="1" kern="1200" dirty="0"/>
        </a:p>
      </dsp:txBody>
      <dsp:txXfrm>
        <a:off x="31984" y="40309"/>
        <a:ext cx="9537233" cy="5912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55092"/>
          <a:ext cx="9601200" cy="6895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smtClean="0"/>
            <a:t>CO5</a:t>
          </a:r>
          <a:r>
            <a:rPr lang="en-IN" sz="1800" b="1" kern="1200" dirty="0" smtClean="0"/>
            <a:t> </a:t>
          </a:r>
          <a:r>
            <a:rPr lang="en-IN" sz="2500" b="0" kern="1200" dirty="0"/>
            <a:t>: </a:t>
          </a:r>
          <a:r>
            <a:rPr lang="en-US" sz="1700" b="1" kern="1200" dirty="0" smtClean="0"/>
            <a:t>Analyzing &amp; Creating a functional website in Django and deploy Django Web Application Cloud</a:t>
          </a:r>
          <a:endParaRPr lang="en-IN" sz="1700" b="1" kern="1200" dirty="0"/>
        </a:p>
      </dsp:txBody>
      <dsp:txXfrm>
        <a:off x="33660" y="188752"/>
        <a:ext cx="9533880" cy="6222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11201399" cy="277081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kern="1200" dirty="0" smtClean="0"/>
        </a:p>
      </dsp:txBody>
      <dsp:txXfrm>
        <a:off x="135260" y="135260"/>
        <a:ext cx="10930879" cy="25002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26262"/>
          <a:ext cx="11430000" cy="2628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kern="1200" baseline="0" dirty="0" smtClean="0"/>
        </a:p>
      </dsp:txBody>
      <dsp:txXfrm>
        <a:off x="128302" y="154564"/>
        <a:ext cx="11173396" cy="237168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371100"/>
          <a:ext cx="10591799" cy="23195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Database Migrations, Fetch Data From Database, Displaying Data On Templates, Adding Condition On Data, Sending data from </a:t>
          </a:r>
          <a:r>
            <a:rPr lang="en-US" sz="2700" kern="1200" dirty="0" err="1" smtClean="0"/>
            <a:t>url</a:t>
          </a:r>
          <a:r>
            <a:rPr lang="en-US" sz="2700" kern="1200" dirty="0" smtClean="0"/>
            <a:t> to view, Sending data from view to template, Saving objects into database, Sorting objects, Filtering objects, Deleting objects, Difference between session and cookie, Creating sessions and cookies in Django.</a:t>
          </a:r>
          <a:endParaRPr lang="en-IN" sz="2700" b="0" kern="1200" dirty="0"/>
        </a:p>
      </dsp:txBody>
      <dsp:txXfrm>
        <a:off x="113230" y="484330"/>
        <a:ext cx="10365339" cy="2093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52841"/>
          <a:ext cx="9982200" cy="25096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smtClean="0"/>
            <a:t>Creating a functional website in Django, Four Important Pillars to Deploy, Registering on Heroku and GitHub, Push project from Local System to GitHub, Working with Django Heroku</a:t>
          </a:r>
        </a:p>
        <a:p>
          <a:pPr lvl="0" algn="l" defTabSz="1200150">
            <a:lnSpc>
              <a:spcPct val="90000"/>
            </a:lnSpc>
            <a:spcBef>
              <a:spcPct val="0"/>
            </a:spcBef>
            <a:spcAft>
              <a:spcPct val="35000"/>
            </a:spcAft>
          </a:pPr>
          <a:r>
            <a:rPr lang="en-US" sz="2700" kern="1200" dirty="0" smtClean="0"/>
            <a:t>Working with Static Root, Handling WSGI with gunicorn, Setting up Database &amp; adding users</a:t>
          </a:r>
        </a:p>
      </dsp:txBody>
      <dsp:txXfrm>
        <a:off x="122511" y="675352"/>
        <a:ext cx="9737178" cy="2264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Study </a:t>
          </a:r>
          <a:r>
            <a:rPr lang="en-US" sz="2400" kern="1200" dirty="0" smtClean="0"/>
            <a:t>how to </a:t>
          </a:r>
          <a:r>
            <a:rPr lang="en-US" sz="2400" b="0" i="0" kern="1200" dirty="0" smtClean="0"/>
            <a:t>shows relationships and interactions between frontend &amp;backend</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Study to </a:t>
          </a:r>
          <a:r>
            <a:rPr lang="en-US" sz="2400" b="0" i="0" kern="1200" dirty="0" smtClean="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smtClean="0"/>
            <a:t>Select a specific framework for the development of a given website or webapp.</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extLst>
      <p:ext uri="{BB962C8B-B14F-4D97-AF65-F5344CB8AC3E}">
        <p14:creationId xmlns="" xmlns:p14="http://schemas.microsoft.com/office/powerpoint/2010/main" val="92078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dirty="0"/>
          </a:p>
        </p:txBody>
      </p:sp>
    </p:spTree>
    <p:extLst>
      <p:ext uri="{BB962C8B-B14F-4D97-AF65-F5344CB8AC3E}">
        <p14:creationId xmlns=""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96C9B2-3392-4AC6-BFA3-5EC7E4298214}" type="datetime1">
              <a:rPr lang="en-US" smtClean="0"/>
              <a:pPr/>
              <a:t>11/18/2024</a:t>
            </a:fld>
            <a:endParaRPr lang="en-US"/>
          </a:p>
        </p:txBody>
      </p:sp>
      <p:sp>
        <p:nvSpPr>
          <p:cNvPr id="5" name="Footer Placeholder 4"/>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F8E64-B4FC-443B-AEC0-D976473BEC20}" type="datetime1">
              <a:rPr lang="en-US" smtClean="0"/>
              <a:pPr/>
              <a:t>11/18/2024</a:t>
            </a:fld>
            <a:endParaRPr lang="en-US"/>
          </a:p>
        </p:txBody>
      </p:sp>
      <p:sp>
        <p:nvSpPr>
          <p:cNvPr id="5" name="Footer Placeholder 4"/>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AD58B3-73C7-4C4E-9EE6-2B60475C7608}" type="datetime1">
              <a:rPr lang="en-US" smtClean="0"/>
              <a:pPr/>
              <a:t>11/18/2024</a:t>
            </a:fld>
            <a:endParaRPr lang="en-US"/>
          </a:p>
        </p:txBody>
      </p:sp>
      <p:sp>
        <p:nvSpPr>
          <p:cNvPr id="5" name="Footer Placeholder 4"/>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3A3546-2F2F-41D7-BCCF-F89037AF826B}" type="datetime1">
              <a:rPr lang="en-US" smtClean="0"/>
              <a:pPr/>
              <a:t>11/18/2024</a:t>
            </a:fld>
            <a:endParaRPr lang="en-US"/>
          </a:p>
        </p:txBody>
      </p:sp>
      <p:sp>
        <p:nvSpPr>
          <p:cNvPr id="5" name="Footer Placeholder 4"/>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5A1609-621B-4516-9FEC-A8B686844738}" type="datetime1">
              <a:rPr lang="en-US" smtClean="0"/>
              <a:pPr/>
              <a:t>11/18/2024</a:t>
            </a:fld>
            <a:endParaRPr lang="en-US"/>
          </a:p>
        </p:txBody>
      </p:sp>
      <p:sp>
        <p:nvSpPr>
          <p:cNvPr id="5" name="Footer Placeholder 4"/>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EF17D4-853E-4E55-9E65-C2EEB11B2F02}" type="datetime1">
              <a:rPr lang="en-US" smtClean="0"/>
              <a:pPr/>
              <a:t>11/18/2024</a:t>
            </a:fld>
            <a:endParaRPr lang="en-US"/>
          </a:p>
        </p:txBody>
      </p:sp>
      <p:sp>
        <p:nvSpPr>
          <p:cNvPr id="6" name="Footer Placeholder 5"/>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577E7B-4418-4955-A336-33198665C1C1}" type="datetime1">
              <a:rPr lang="en-US" smtClean="0"/>
              <a:pPr/>
              <a:t>11/18/2024</a:t>
            </a:fld>
            <a:endParaRPr lang="en-US"/>
          </a:p>
        </p:txBody>
      </p:sp>
      <p:sp>
        <p:nvSpPr>
          <p:cNvPr id="8" name="Footer Placeholder 7"/>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6BD2C0-4A5C-4F4B-9CAC-66EA35ED2356}" type="datetime1">
              <a:rPr lang="en-US" smtClean="0"/>
              <a:pPr/>
              <a:t>11/18/2024</a:t>
            </a:fld>
            <a:endParaRPr lang="en-US"/>
          </a:p>
        </p:txBody>
      </p:sp>
      <p:sp>
        <p:nvSpPr>
          <p:cNvPr id="4" name="Footer Placeholder 3"/>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02691-9A9B-4B21-9ED6-463771D34ABE}" type="datetime1">
              <a:rPr lang="en-US" smtClean="0"/>
              <a:pPr/>
              <a:t>11/18/2024</a:t>
            </a:fld>
            <a:endParaRPr lang="en-US"/>
          </a:p>
        </p:txBody>
      </p:sp>
      <p:sp>
        <p:nvSpPr>
          <p:cNvPr id="3" name="Footer Placeholder 2"/>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840FC-942B-4F08-B0FE-7280DD175892}" type="datetime1">
              <a:rPr lang="en-US" smtClean="0"/>
              <a:pPr/>
              <a:t>11/18/2024</a:t>
            </a:fld>
            <a:endParaRPr lang="en-US"/>
          </a:p>
        </p:txBody>
      </p:sp>
      <p:sp>
        <p:nvSpPr>
          <p:cNvPr id="6" name="Footer Placeholder 5"/>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84A97-EAFE-4C44-B12D-154A13F82867}" type="datetime1">
              <a:rPr lang="en-US" smtClean="0"/>
              <a:pPr/>
              <a:t>11/18/2024</a:t>
            </a:fld>
            <a:endParaRPr lang="en-US"/>
          </a:p>
        </p:txBody>
      </p:sp>
      <p:sp>
        <p:nvSpPr>
          <p:cNvPr id="6" name="Footer Placeholder 5"/>
          <p:cNvSpPr>
            <a:spLocks noGrp="1"/>
          </p:cNvSpPr>
          <p:nvPr>
            <p:ph type="ftr" sz="quarter" idx="11"/>
          </p:nvPr>
        </p:nvSpPr>
        <p:spPr/>
        <p:txBody>
          <a:bodyPr/>
          <a:lstStyle/>
          <a:p>
            <a:r>
              <a:rPr lang="en-US" smtClean="0"/>
              <a:t>Shalini Shrotriya Deploying Django Web Application on Cloud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4CBE1-88F3-4C21-A548-C693794CCCF8}" type="datetime1">
              <a:rPr lang="en-US" smtClean="0"/>
              <a:pPr/>
              <a:t>11/18/2024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7.xml"/><Relationship Id="rId13" Type="http://schemas.openxmlformats.org/officeDocument/2006/relationships/diagramColors" Target="../diagrams/colors8.xml"/><Relationship Id="rId18" Type="http://schemas.openxmlformats.org/officeDocument/2006/relationships/diagramData" Target="../diagrams/data10.xml"/><Relationship Id="rId26" Type="http://schemas.microsoft.com/office/2007/relationships/diagramDrawing" Target="../diagrams/drawing10.xml"/><Relationship Id="rId3" Type="http://schemas.openxmlformats.org/officeDocument/2006/relationships/diagramLayout" Target="../diagrams/layout6.xml"/><Relationship Id="rId21" Type="http://schemas.openxmlformats.org/officeDocument/2006/relationships/diagramColors" Target="../diagrams/colors10.xml"/><Relationship Id="rId7" Type="http://schemas.openxmlformats.org/officeDocument/2006/relationships/diagramLayout" Target="../diagrams/layout7.xml"/><Relationship Id="rId12" Type="http://schemas.openxmlformats.org/officeDocument/2006/relationships/diagramQuickStyle" Target="../diagrams/quickStyle8.xml"/><Relationship Id="rId17" Type="http://schemas.openxmlformats.org/officeDocument/2006/relationships/diagramColors" Target="../diagrams/colors9.xml"/><Relationship Id="rId2" Type="http://schemas.openxmlformats.org/officeDocument/2006/relationships/diagramData" Target="../diagrams/data6.xml"/><Relationship Id="rId16" Type="http://schemas.openxmlformats.org/officeDocument/2006/relationships/diagramQuickStyle" Target="../diagrams/quickStyle9.xml"/><Relationship Id="rId20" Type="http://schemas.openxmlformats.org/officeDocument/2006/relationships/diagramQuickStyle" Target="../diagrams/quickStyle10.xml"/><Relationship Id="rId29" Type="http://schemas.microsoft.com/office/2007/relationships/diagramDrawing" Target="../diagrams/drawing6.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diagramLayout" Target="../diagrams/layout8.xml"/><Relationship Id="rId5" Type="http://schemas.openxmlformats.org/officeDocument/2006/relationships/diagramColors" Target="../diagrams/colors6.xml"/><Relationship Id="rId15" Type="http://schemas.openxmlformats.org/officeDocument/2006/relationships/diagramLayout" Target="../diagrams/layout9.xml"/><Relationship Id="rId28" Type="http://schemas.microsoft.com/office/2007/relationships/diagramDrawing" Target="../diagrams/drawing8.xml"/><Relationship Id="rId10" Type="http://schemas.openxmlformats.org/officeDocument/2006/relationships/diagramData" Target="../diagrams/data8.xml"/><Relationship Id="rId19" Type="http://schemas.openxmlformats.org/officeDocument/2006/relationships/diagramLayout" Target="../diagrams/layout10.xml"/><Relationship Id="rId4" Type="http://schemas.openxmlformats.org/officeDocument/2006/relationships/diagramQuickStyle" Target="../diagrams/quickStyle6.xml"/><Relationship Id="rId9" Type="http://schemas.openxmlformats.org/officeDocument/2006/relationships/diagramColors" Target="../diagrams/colors7.xml"/><Relationship Id="rId14" Type="http://schemas.openxmlformats.org/officeDocument/2006/relationships/diagramData" Target="../diagrams/data9.xml"/><Relationship Id="rId22" Type="http://schemas.openxmlformats.org/officeDocument/2006/relationships/image" Target="../media/image4.jpeg"/><Relationship Id="rId27" Type="http://schemas.microsoft.com/office/2007/relationships/diagramDrawing" Target="../diagrams/drawing9.xml"/><Relationship Id="rId30" Type="http://schemas.microsoft.com/office/2007/relationships/diagramDrawing" Target="../diagrams/drawing7.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image" Target="../media/image4.jpeg"/><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microsoft.com/office/2007/relationships/diagramDrawing" Target="../diagrams/drawing13.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microsoft.com/office/2007/relationships/diagramDrawing" Target="../diagrams/drawing16.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microsoft.com/office/2007/relationships/diagramDrawing" Target="../diagrams/drawing14.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microsoft.com/office/2007/relationships/diagramDrawing" Target="../diagrams/drawing12.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microsoft.com/office/2007/relationships/diagramDrawing" Target="../diagrams/drawing15.xml"/><Relationship Id="rId30" Type="http://schemas.microsoft.com/office/2007/relationships/diagramDrawing" Target="../diagrams/drawing11.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8.xml"/><Relationship Id="rId13" Type="http://schemas.openxmlformats.org/officeDocument/2006/relationships/diagramColors" Target="../diagrams/colors19.xml"/><Relationship Id="rId18" Type="http://schemas.openxmlformats.org/officeDocument/2006/relationships/diagramData" Target="../diagrams/data21.xml"/><Relationship Id="rId26" Type="http://schemas.openxmlformats.org/officeDocument/2006/relationships/diagramData" Target="../diagrams/data23.xml"/><Relationship Id="rId3" Type="http://schemas.openxmlformats.org/officeDocument/2006/relationships/diagramLayout" Target="../diagrams/layout17.xml"/><Relationship Id="rId21" Type="http://schemas.openxmlformats.org/officeDocument/2006/relationships/diagramColors" Target="../diagrams/colors21.xml"/><Relationship Id="rId34" Type="http://schemas.microsoft.com/office/2007/relationships/diagramDrawing" Target="../diagrams/drawing17.xml"/><Relationship Id="rId7" Type="http://schemas.openxmlformats.org/officeDocument/2006/relationships/diagramLayout" Target="../diagrams/layout18.xml"/><Relationship Id="rId12" Type="http://schemas.openxmlformats.org/officeDocument/2006/relationships/diagramQuickStyle" Target="../diagrams/quickStyle19.xml"/><Relationship Id="rId17" Type="http://schemas.openxmlformats.org/officeDocument/2006/relationships/diagramColors" Target="../diagrams/colors20.xml"/><Relationship Id="rId25" Type="http://schemas.openxmlformats.org/officeDocument/2006/relationships/diagramColors" Target="../diagrams/colors22.xml"/><Relationship Id="rId33" Type="http://schemas.microsoft.com/office/2007/relationships/diagramDrawing" Target="../diagrams/drawing19.xml"/><Relationship Id="rId2" Type="http://schemas.openxmlformats.org/officeDocument/2006/relationships/diagramData" Target="../diagrams/data17.xml"/><Relationship Id="rId16" Type="http://schemas.openxmlformats.org/officeDocument/2006/relationships/diagramQuickStyle" Target="../diagrams/quickStyle20.xml"/><Relationship Id="rId20" Type="http://schemas.openxmlformats.org/officeDocument/2006/relationships/diagramQuickStyle" Target="../diagrams/quickStyle21.xml"/><Relationship Id="rId29" Type="http://schemas.openxmlformats.org/officeDocument/2006/relationships/diagramColors" Target="../diagrams/colors23.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diagramLayout" Target="../diagrams/layout19.xml"/><Relationship Id="rId24" Type="http://schemas.openxmlformats.org/officeDocument/2006/relationships/diagramQuickStyle" Target="../diagrams/quickStyle22.xml"/><Relationship Id="rId32" Type="http://schemas.microsoft.com/office/2007/relationships/diagramDrawing" Target="../diagrams/drawing20.xml"/><Relationship Id="rId37" Type="http://schemas.microsoft.com/office/2007/relationships/diagramDrawing" Target="../diagrams/drawing22.xml"/><Relationship Id="rId5" Type="http://schemas.openxmlformats.org/officeDocument/2006/relationships/diagramColors" Target="../diagrams/colors17.xml"/><Relationship Id="rId15" Type="http://schemas.openxmlformats.org/officeDocument/2006/relationships/diagramLayout" Target="../diagrams/layout20.xml"/><Relationship Id="rId23" Type="http://schemas.openxmlformats.org/officeDocument/2006/relationships/diagramLayout" Target="../diagrams/layout22.xml"/><Relationship Id="rId28" Type="http://schemas.openxmlformats.org/officeDocument/2006/relationships/diagramQuickStyle" Target="../diagrams/quickStyle23.xml"/><Relationship Id="rId36" Type="http://schemas.microsoft.com/office/2007/relationships/diagramDrawing" Target="../diagrams/drawing23.xml"/><Relationship Id="rId10" Type="http://schemas.openxmlformats.org/officeDocument/2006/relationships/diagramData" Target="../diagrams/data19.xml"/><Relationship Id="rId19" Type="http://schemas.openxmlformats.org/officeDocument/2006/relationships/diagramLayout" Target="../diagrams/layout21.xml"/><Relationship Id="rId31" Type="http://schemas.microsoft.com/office/2007/relationships/diagramDrawing" Target="../diagrams/drawing21.xml"/><Relationship Id="rId4" Type="http://schemas.openxmlformats.org/officeDocument/2006/relationships/diagramQuickStyle" Target="../diagrams/quickStyle17.xml"/><Relationship Id="rId9" Type="http://schemas.openxmlformats.org/officeDocument/2006/relationships/diagramColors" Target="../diagrams/colors18.xml"/><Relationship Id="rId14" Type="http://schemas.openxmlformats.org/officeDocument/2006/relationships/diagramData" Target="../diagrams/data20.xml"/><Relationship Id="rId22" Type="http://schemas.openxmlformats.org/officeDocument/2006/relationships/diagramData" Target="../diagrams/data22.xml"/><Relationship Id="rId27" Type="http://schemas.openxmlformats.org/officeDocument/2006/relationships/diagramLayout" Target="../diagrams/layout23.xml"/><Relationship Id="rId30" Type="http://schemas.openxmlformats.org/officeDocument/2006/relationships/image" Target="../media/image4.jpeg"/><Relationship Id="rId35" Type="http://schemas.microsoft.com/office/2007/relationships/diagramDrawing" Target="../diagrams/drawing18.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5.xml"/><Relationship Id="rId13" Type="http://schemas.openxmlformats.org/officeDocument/2006/relationships/diagramColors" Target="../diagrams/colors26.xml"/><Relationship Id="rId18" Type="http://schemas.openxmlformats.org/officeDocument/2006/relationships/diagramData" Target="../diagrams/data28.xml"/><Relationship Id="rId26" Type="http://schemas.openxmlformats.org/officeDocument/2006/relationships/diagramData" Target="../diagrams/data30.xml"/><Relationship Id="rId3" Type="http://schemas.openxmlformats.org/officeDocument/2006/relationships/diagramLayout" Target="../diagrams/layout24.xml"/><Relationship Id="rId21" Type="http://schemas.openxmlformats.org/officeDocument/2006/relationships/diagramColors" Target="../diagrams/colors28.xml"/><Relationship Id="rId34" Type="http://schemas.microsoft.com/office/2007/relationships/diagramDrawing" Target="../diagrams/drawing24.xml"/><Relationship Id="rId7" Type="http://schemas.openxmlformats.org/officeDocument/2006/relationships/diagramLayout" Target="../diagrams/layout25.xml"/><Relationship Id="rId12" Type="http://schemas.openxmlformats.org/officeDocument/2006/relationships/diagramQuickStyle" Target="../diagrams/quickStyle26.xml"/><Relationship Id="rId17" Type="http://schemas.openxmlformats.org/officeDocument/2006/relationships/diagramColors" Target="../diagrams/colors27.xml"/><Relationship Id="rId25" Type="http://schemas.openxmlformats.org/officeDocument/2006/relationships/diagramColors" Target="../diagrams/colors29.xml"/><Relationship Id="rId33" Type="http://schemas.microsoft.com/office/2007/relationships/diagramDrawing" Target="../diagrams/drawing26.xml"/><Relationship Id="rId2" Type="http://schemas.openxmlformats.org/officeDocument/2006/relationships/diagramData" Target="../diagrams/data24.xml"/><Relationship Id="rId16" Type="http://schemas.openxmlformats.org/officeDocument/2006/relationships/diagramQuickStyle" Target="../diagrams/quickStyle27.xml"/><Relationship Id="rId20" Type="http://schemas.openxmlformats.org/officeDocument/2006/relationships/diagramQuickStyle" Target="../diagrams/quickStyle28.xml"/><Relationship Id="rId29" Type="http://schemas.openxmlformats.org/officeDocument/2006/relationships/diagramColors" Target="../diagrams/colors30.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diagramLayout" Target="../diagrams/layout26.xml"/><Relationship Id="rId24" Type="http://schemas.openxmlformats.org/officeDocument/2006/relationships/diagramQuickStyle" Target="../diagrams/quickStyle29.xml"/><Relationship Id="rId32" Type="http://schemas.microsoft.com/office/2007/relationships/diagramDrawing" Target="../diagrams/drawing27.xml"/><Relationship Id="rId37" Type="http://schemas.microsoft.com/office/2007/relationships/diagramDrawing" Target="../diagrams/drawing29.xml"/><Relationship Id="rId5" Type="http://schemas.openxmlformats.org/officeDocument/2006/relationships/diagramColors" Target="../diagrams/colors24.xml"/><Relationship Id="rId15" Type="http://schemas.openxmlformats.org/officeDocument/2006/relationships/diagramLayout" Target="../diagrams/layout27.xml"/><Relationship Id="rId23" Type="http://schemas.openxmlformats.org/officeDocument/2006/relationships/diagramLayout" Target="../diagrams/layout29.xml"/><Relationship Id="rId28" Type="http://schemas.openxmlformats.org/officeDocument/2006/relationships/diagramQuickStyle" Target="../diagrams/quickStyle30.xml"/><Relationship Id="rId36" Type="http://schemas.microsoft.com/office/2007/relationships/diagramDrawing" Target="../diagrams/drawing30.xml"/><Relationship Id="rId10" Type="http://schemas.openxmlformats.org/officeDocument/2006/relationships/diagramData" Target="../diagrams/data26.xml"/><Relationship Id="rId19" Type="http://schemas.openxmlformats.org/officeDocument/2006/relationships/diagramLayout" Target="../diagrams/layout28.xml"/><Relationship Id="rId31" Type="http://schemas.microsoft.com/office/2007/relationships/diagramDrawing" Target="../diagrams/drawing28.xml"/><Relationship Id="rId4" Type="http://schemas.openxmlformats.org/officeDocument/2006/relationships/diagramQuickStyle" Target="../diagrams/quickStyle24.xml"/><Relationship Id="rId9" Type="http://schemas.openxmlformats.org/officeDocument/2006/relationships/diagramColors" Target="../diagrams/colors25.xml"/><Relationship Id="rId14" Type="http://schemas.openxmlformats.org/officeDocument/2006/relationships/diagramData" Target="../diagrams/data27.xml"/><Relationship Id="rId22" Type="http://schemas.openxmlformats.org/officeDocument/2006/relationships/diagramData" Target="../diagrams/data29.xml"/><Relationship Id="rId27" Type="http://schemas.openxmlformats.org/officeDocument/2006/relationships/diagramLayout" Target="../diagrams/layout30.xml"/><Relationship Id="rId30" Type="http://schemas.openxmlformats.org/officeDocument/2006/relationships/image" Target="../media/image4.jpeg"/><Relationship Id="rId35" Type="http://schemas.microsoft.com/office/2007/relationships/diagramDrawing" Target="../diagrams/drawing2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7" Type="http://schemas.openxmlformats.org/officeDocument/2006/relationships/image" Target="../media/image4.jpeg"/><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octoverse.github.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7" Type="http://schemas.openxmlformats.org/officeDocument/2006/relationships/image" Target="../media/image4.jpeg"/><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4.xml"/><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 Python Web Development with Django</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800" dirty="0" smtClean="0">
                <a:solidFill>
                  <a:schemeClr val="tx1"/>
                </a:solidFill>
              </a:rPr>
              <a:t>SHALINI SHROTRIYA</a:t>
            </a:r>
            <a:endParaRPr lang="en-US" sz="2800" dirty="0">
              <a:solidFill>
                <a:schemeClr val="tx1"/>
              </a:solidFill>
            </a:endParaRPr>
          </a:p>
          <a:p>
            <a:pPr algn="ctr">
              <a:spcBef>
                <a:spcPct val="20000"/>
              </a:spcBef>
              <a:defRPr/>
            </a:pPr>
            <a:r>
              <a:rPr lang="en-US" sz="2400" dirty="0" smtClean="0">
                <a:solidFill>
                  <a:schemeClr val="tx1"/>
                </a:solidFill>
              </a:rPr>
              <a:t> (</a:t>
            </a:r>
            <a:r>
              <a:rPr lang="en-US" sz="2400" dirty="0">
                <a:solidFill>
                  <a:schemeClr val="tx1"/>
                </a:solidFill>
              </a:rPr>
              <a:t>Asst. Professor)</a:t>
            </a:r>
          </a:p>
          <a:p>
            <a:pPr algn="ctr">
              <a:spcBef>
                <a:spcPct val="20000"/>
              </a:spcBef>
              <a:defRPr/>
            </a:pPr>
            <a:r>
              <a:rPr lang="en-US" sz="2400" dirty="0" smtClean="0">
                <a:solidFill>
                  <a:schemeClr val="tx1"/>
                </a:solidFill>
              </a:rPr>
              <a:t>IT </a:t>
            </a:r>
            <a:r>
              <a:rPr lang="en-US" sz="2400" dirty="0">
                <a:solidFill>
                  <a:schemeClr val="tx1"/>
                </a:solidFill>
              </a:rPr>
              <a:t>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AA7E34DC-A6A2-4885-B54A-5BE5E87AE69C}" type="datetime1">
              <a:rPr lang="en-US" smtClean="0"/>
              <a:pPr/>
              <a:t>11/18/2024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a:t>
            </a:r>
            <a:r>
              <a:rPr lang="en-US" sz="2500" dirty="0" smtClean="0">
                <a:solidFill>
                  <a:schemeClr val="tx1"/>
                </a:solidFill>
              </a:rPr>
              <a:t>V</a:t>
            </a:r>
            <a:endParaRPr lang="en-US" sz="2500" dirty="0">
              <a:solidFill>
                <a:schemeClr val="tx1"/>
              </a:solidFill>
            </a:endParaRPr>
          </a:p>
        </p:txBody>
      </p:sp>
      <p:sp>
        <p:nvSpPr>
          <p:cNvPr id="13" name="Footer Placeholder 12"/>
          <p:cNvSpPr>
            <a:spLocks noGrp="1"/>
          </p:cNvSpPr>
          <p:nvPr>
            <p:ph type="ftr" sz="quarter" idx="11"/>
          </p:nvPr>
        </p:nvSpPr>
        <p:spPr>
          <a:xfrm>
            <a:off x="4078514" y="6430967"/>
            <a:ext cx="6324600" cy="365125"/>
          </a:xfrm>
        </p:spPr>
        <p:txBody>
          <a:bodyPr/>
          <a:lstStyle/>
          <a:p>
            <a:r>
              <a:rPr lang="en-US" dirty="0" smtClean="0"/>
              <a:t>Shalini Shrotriya Deploying Django Web Application on Cloud           Unit V</a:t>
            </a:r>
            <a:endParaRPr lang="en-US" dirty="0"/>
          </a:p>
        </p:txBody>
      </p:sp>
      <p:sp>
        <p:nvSpPr>
          <p:cNvPr id="14" name="Subtitle 2"/>
          <p:cNvSpPr txBox="1">
            <a:spLocks/>
          </p:cNvSpPr>
          <p:nvPr/>
        </p:nvSpPr>
        <p:spPr>
          <a:xfrm>
            <a:off x="1381092" y="3714752"/>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smtClean="0">
                <a:solidFill>
                  <a:schemeClr val="tx1"/>
                </a:solidFill>
              </a:rPr>
              <a:t>Deploying Django Web Application on Cloud</a:t>
            </a:r>
            <a:r>
              <a:rPr lang="en-US" sz="2000" dirty="0" smtClean="0">
                <a:solidFill>
                  <a:schemeClr val="tx1"/>
                </a:solidFill>
              </a:rPr>
              <a:t>  </a:t>
            </a:r>
            <a:endParaRPr lang="en-US" sz="20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a:t>
            </a:r>
            <a:r>
              <a:rPr lang="en-US" sz="2000" dirty="0" smtClean="0">
                <a:solidFill>
                  <a:schemeClr val="tx1"/>
                </a:solidFill>
              </a:rPr>
              <a:t>5</a:t>
            </a:r>
            <a:r>
              <a:rPr lang="en-US" sz="2000" baseline="30000" dirty="0" smtClean="0">
                <a:solidFill>
                  <a:schemeClr val="tx1"/>
                </a:solidFill>
              </a:rPr>
              <a:t>th</a:t>
            </a:r>
            <a:r>
              <a:rPr lang="en-US" sz="2000" dirty="0" smtClean="0">
                <a:solidFill>
                  <a:schemeClr val="tx1"/>
                </a:solidFill>
              </a:rPr>
              <a:t> </a:t>
            </a:r>
            <a:r>
              <a:rPr lang="en-US" sz="2000" dirty="0">
                <a:solidFill>
                  <a:schemeClr val="tx1"/>
                </a:solidFill>
              </a:rPr>
              <a:t>Sem)</a:t>
            </a:r>
          </a:p>
        </p:txBody>
      </p:sp>
      <p:pic>
        <p:nvPicPr>
          <p:cNvPr id="16" name="Picture 15" descr="C:\Users\Dr. CS Yadav\Downloads\New logo NIET.jpg"/>
          <p:cNvPicPr/>
          <p:nvPr/>
        </p:nvPicPr>
        <p:blipFill>
          <a:blip r:embed="rId5"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4328908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A5EDE6-5B8D-408D-9C98-3277EF3C098D}" type="datetime1">
              <a:rPr lang="en-US" smtClean="0"/>
              <a:pPr/>
              <a:t>11/18/2024</a:t>
            </a:fld>
            <a:endParaRPr lang="en-US" dirty="0"/>
          </a:p>
        </p:txBody>
      </p:sp>
      <p:sp>
        <p:nvSpPr>
          <p:cNvPr id="5" name="Footer Placeholder 4"/>
          <p:cNvSpPr>
            <a:spLocks noGrp="1"/>
          </p:cNvSpPr>
          <p:nvPr>
            <p:ph type="ftr" sz="quarter" idx="11"/>
          </p:nvPr>
        </p:nvSpPr>
        <p:spPr>
          <a:xfrm>
            <a:off x="4343400" y="6248406"/>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 xmlns:a16="http://schemas.microsoft.com/office/drawing/2014/main" id="{9543BB0E-4B34-41A6-8377-ED0BEFF27559}"/>
              </a:ext>
            </a:extLst>
          </p:cNvPr>
          <p:cNvGraphicFramePr/>
          <p:nvPr>
            <p:extLst>
              <p:ext uri="{D42A27DB-BD31-4B8C-83A1-F6EECF244321}">
                <p14:modId xmlns=""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 xmlns:a16="http://schemas.microsoft.com/office/drawing/2014/main" id="{DE6980AE-8C03-45D0-8DE7-A5C1FF65544F}"/>
              </a:ext>
            </a:extLst>
          </p:cNvPr>
          <p:cNvGraphicFramePr/>
          <p:nvPr>
            <p:extLst>
              <p:ext uri="{D42A27DB-BD31-4B8C-83A1-F6EECF244321}">
                <p14:modId xmlns="" xmlns:p14="http://schemas.microsoft.com/office/powerpoint/2010/main" val="3428656778"/>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Diagram 20">
            <a:extLst>
              <a:ext uri="{FF2B5EF4-FFF2-40B4-BE49-F238E27FC236}">
                <a16:creationId xmlns="" xmlns:a16="http://schemas.microsoft.com/office/drawing/2014/main" id="{9B70875F-83EC-41AC-90E2-352EB6BEB0EE}"/>
              </a:ext>
            </a:extLst>
          </p:cNvPr>
          <p:cNvGraphicFramePr/>
          <p:nvPr>
            <p:extLst>
              <p:ext uri="{D42A27DB-BD31-4B8C-83A1-F6EECF244321}">
                <p14:modId xmlns=""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4" name="Diagram 23">
            <a:extLst>
              <a:ext uri="{FF2B5EF4-FFF2-40B4-BE49-F238E27FC236}">
                <a16:creationId xmlns="" xmlns:a16="http://schemas.microsoft.com/office/drawing/2014/main" id="{48C4ED4A-4AA9-4E26-97D5-1E626AAFF23D}"/>
              </a:ext>
            </a:extLst>
          </p:cNvPr>
          <p:cNvGraphicFramePr/>
          <p:nvPr>
            <p:extLst>
              <p:ext uri="{D42A27DB-BD31-4B8C-83A1-F6EECF244321}">
                <p14:modId xmlns="" xmlns:p14="http://schemas.microsoft.com/office/powerpoint/2010/main" val="2876628957"/>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72B28E27-B03F-4901-8614-B7F4E6B51B27}"/>
              </a:ext>
            </a:extLst>
          </p:cNvPr>
          <p:cNvGraphicFramePr/>
          <p:nvPr>
            <p:extLst>
              <p:ext uri="{D42A27DB-BD31-4B8C-83A1-F6EECF244321}">
                <p14:modId xmlns="" xmlns:p14="http://schemas.microsoft.com/office/powerpoint/2010/main" val="3246761232"/>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1" name="Picture 10" descr="C:\Users\Dr. CS Yadav\Downloads\New logo NIET.jpg"/>
          <p:cNvPicPr/>
          <p:nvPr/>
        </p:nvPicPr>
        <p:blipFill>
          <a:blip r:embed="rId2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434172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3F73AB-9FF7-40EB-9170-619A5D327B35}" type="datetime1">
              <a:rPr lang="en-US" smtClean="0"/>
              <a:pPr/>
              <a:t>11/18/2024</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Course  </a:t>
            </a:r>
            <a:r>
              <a:rPr lang="en-US" sz="3200" dirty="0"/>
              <a:t>Outcomes </a:t>
            </a:r>
            <a:r>
              <a:rPr lang="en-US" sz="3200" dirty="0" smtClean="0"/>
              <a:t>(COs</a:t>
            </a:r>
            <a:r>
              <a:rPr lang="en-US" sz="3200" dirty="0"/>
              <a:t>)</a:t>
            </a:r>
          </a:p>
        </p:txBody>
      </p:sp>
      <p:graphicFrame>
        <p:nvGraphicFramePr>
          <p:cNvPr id="3" name="Diagram 2">
            <a:extLst>
              <a:ext uri="{FF2B5EF4-FFF2-40B4-BE49-F238E27FC236}">
                <a16:creationId xmlns="" xmlns:a16="http://schemas.microsoft.com/office/drawing/2014/main" id="{9639769C-859C-4B3D-A306-7CB7BFEFB437}"/>
              </a:ext>
            </a:extLst>
          </p:cNvPr>
          <p:cNvGraphicFramePr/>
          <p:nvPr>
            <p:extLst>
              <p:ext uri="{D42A27DB-BD31-4B8C-83A1-F6EECF244321}">
                <p14:modId xmlns=""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 xmlns:a16="http://schemas.microsoft.com/office/drawing/2014/main" id="{82B6EEB3-4F7D-4058-90BF-7686C05591A5}"/>
              </a:ext>
            </a:extLst>
          </p:cNvPr>
          <p:cNvGraphicFramePr/>
          <p:nvPr>
            <p:extLst>
              <p:ext uri="{D42A27DB-BD31-4B8C-83A1-F6EECF244321}">
                <p14:modId xmlns="" xmlns:p14="http://schemas.microsoft.com/office/powerpoint/2010/main" val="2563338120"/>
              </p:ext>
            </p:extLst>
          </p:nvPr>
        </p:nvGraphicFramePr>
        <p:xfrm>
          <a:off x="1447800" y="1676400"/>
          <a:ext cx="9601200" cy="7259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 xmlns:a16="http://schemas.microsoft.com/office/drawing/2014/main" id="{7DDBDBF2-72B4-47F6-A244-B190878D7661}"/>
              </a:ext>
            </a:extLst>
          </p:cNvPr>
          <p:cNvGraphicFramePr/>
          <p:nvPr>
            <p:extLst>
              <p:ext uri="{D42A27DB-BD31-4B8C-83A1-F6EECF244321}">
                <p14:modId xmlns="" xmlns:p14="http://schemas.microsoft.com/office/powerpoint/2010/main" val="3186053711"/>
              </p:ext>
            </p:extLst>
          </p:nvPr>
        </p:nvGraphicFramePr>
        <p:xfrm>
          <a:off x="1447800" y="2485504"/>
          <a:ext cx="9601200" cy="76981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 xmlns:a16="http://schemas.microsoft.com/office/drawing/2014/main" id="{FF18B9EF-2226-465D-A86F-AEDC37127CE3}"/>
              </a:ext>
            </a:extLst>
          </p:cNvPr>
          <p:cNvGraphicFramePr/>
          <p:nvPr>
            <p:extLst>
              <p:ext uri="{D42A27DB-BD31-4B8C-83A1-F6EECF244321}">
                <p14:modId xmlns="" xmlns:p14="http://schemas.microsoft.com/office/powerpoint/2010/main" val="344130838"/>
              </p:ext>
            </p:extLst>
          </p:nvPr>
        </p:nvGraphicFramePr>
        <p:xfrm>
          <a:off x="1447800" y="3255316"/>
          <a:ext cx="9601200" cy="78812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9879EC82-C476-479D-8C4F-E39117AEE719}"/>
              </a:ext>
            </a:extLst>
          </p:cNvPr>
          <p:cNvGraphicFramePr/>
          <p:nvPr>
            <p:extLst>
              <p:ext uri="{D42A27DB-BD31-4B8C-83A1-F6EECF244321}">
                <p14:modId xmlns="" xmlns:p14="http://schemas.microsoft.com/office/powerpoint/2010/main" val="1609899313"/>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 xmlns:a16="http://schemas.microsoft.com/office/drawing/2014/main" id="{E7000E0B-B671-48F3-B4D0-69245DF1D7B7}"/>
              </a:ext>
            </a:extLst>
          </p:cNvPr>
          <p:cNvGraphicFramePr/>
          <p:nvPr>
            <p:extLst>
              <p:ext uri="{D42A27DB-BD31-4B8C-83A1-F6EECF244321}">
                <p14:modId xmlns="" xmlns:p14="http://schemas.microsoft.com/office/powerpoint/2010/main" val="4269391771"/>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13" name="Picture 12" descr="C:\Users\Dr. CS Yadav\Downloads\New logo NIET.jpg"/>
          <p:cNvPicPr/>
          <p:nvPr/>
        </p:nvPicPr>
        <p:blipFill>
          <a:blip r:embed="rId26"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439368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646F91-F1DB-46A0-ACE9-30323F0113AB}" type="datetime1">
              <a:rPr lang="en-US" smtClean="0"/>
              <a:pPr/>
              <a:t>11/18/2024</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 xmlns:a16="http://schemas.microsoft.com/office/drawing/2014/main" id="{9639769C-859C-4B3D-A306-7CB7BFEFB437}"/>
              </a:ext>
            </a:extLst>
          </p:cNvPr>
          <p:cNvGraphicFramePr/>
          <p:nvPr>
            <p:extLst>
              <p:ext uri="{D42A27DB-BD31-4B8C-83A1-F6EECF244321}">
                <p14:modId xmlns=""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 xmlns:a16="http://schemas.microsoft.com/office/drawing/2014/main" id="{82B6EEB3-4F7D-4058-90BF-7686C05591A5}"/>
              </a:ext>
            </a:extLst>
          </p:cNvPr>
          <p:cNvGraphicFramePr/>
          <p:nvPr>
            <p:extLst>
              <p:ext uri="{D42A27DB-BD31-4B8C-83A1-F6EECF244321}">
                <p14:modId xmlns=""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 xmlns:a16="http://schemas.microsoft.com/office/drawing/2014/main" id="{7DDBDBF2-72B4-47F6-A244-B190878D7661}"/>
              </a:ext>
            </a:extLst>
          </p:cNvPr>
          <p:cNvGraphicFramePr/>
          <p:nvPr>
            <p:extLst>
              <p:ext uri="{D42A27DB-BD31-4B8C-83A1-F6EECF244321}">
                <p14:modId xmlns=""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 xmlns:a16="http://schemas.microsoft.com/office/drawing/2014/main" id="{FF18B9EF-2226-465D-A86F-AEDC37127CE3}"/>
              </a:ext>
            </a:extLst>
          </p:cNvPr>
          <p:cNvGraphicFramePr/>
          <p:nvPr>
            <p:extLst>
              <p:ext uri="{D42A27DB-BD31-4B8C-83A1-F6EECF244321}">
                <p14:modId xmlns=""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9879EC82-C476-479D-8C4F-E39117AEE719}"/>
              </a:ext>
            </a:extLst>
          </p:cNvPr>
          <p:cNvGraphicFramePr/>
          <p:nvPr>
            <p:extLst>
              <p:ext uri="{D42A27DB-BD31-4B8C-83A1-F6EECF244321}">
                <p14:modId xmlns=""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 xmlns:a16="http://schemas.microsoft.com/office/drawing/2014/main" id="{E7000E0B-B671-48F3-B4D0-69245DF1D7B7}"/>
              </a:ext>
            </a:extLst>
          </p:cNvPr>
          <p:cNvGraphicFramePr/>
          <p:nvPr>
            <p:extLst>
              <p:ext uri="{D42A27DB-BD31-4B8C-83A1-F6EECF244321}">
                <p14:modId xmlns=""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 xmlns:a16="http://schemas.microsoft.com/office/drawing/2014/main" id="{584BFB67-A290-4345-B380-C21BA1F5C217}"/>
              </a:ext>
            </a:extLst>
          </p:cNvPr>
          <p:cNvGraphicFramePr/>
          <p:nvPr>
            <p:extLst>
              <p:ext uri="{D42A27DB-BD31-4B8C-83A1-F6EECF244321}">
                <p14:modId xmlns=""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3" name="Picture 12" descr="C:\Users\Dr. CS Yadav\Downloads\New logo NIET.jpg"/>
          <p:cNvPicPr/>
          <p:nvPr/>
        </p:nvPicPr>
        <p:blipFill>
          <a:blip r:embed="rId30"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698759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2FE1FC-409E-4331-885B-17055FCC0ACD}" type="datetime1">
              <a:rPr lang="en-US" smtClean="0"/>
              <a:pPr/>
              <a:t>11/18/2024</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 xmlns:a16="http://schemas.microsoft.com/office/drawing/2014/main" id="{82B6EEB3-4F7D-4058-90BF-7686C05591A5}"/>
              </a:ext>
            </a:extLst>
          </p:cNvPr>
          <p:cNvGraphicFramePr/>
          <p:nvPr>
            <p:extLst>
              <p:ext uri="{D42A27DB-BD31-4B8C-83A1-F6EECF244321}">
                <p14:modId xmlns=""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 xmlns:a16="http://schemas.microsoft.com/office/drawing/2014/main" id="{7DDBDBF2-72B4-47F6-A244-B190878D7661}"/>
              </a:ext>
            </a:extLst>
          </p:cNvPr>
          <p:cNvGraphicFramePr/>
          <p:nvPr>
            <p:extLst>
              <p:ext uri="{D42A27DB-BD31-4B8C-83A1-F6EECF244321}">
                <p14:modId xmlns=""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 xmlns:a16="http://schemas.microsoft.com/office/drawing/2014/main" id="{FF18B9EF-2226-465D-A86F-AEDC37127CE3}"/>
              </a:ext>
            </a:extLst>
          </p:cNvPr>
          <p:cNvGraphicFramePr/>
          <p:nvPr>
            <p:extLst>
              <p:ext uri="{D42A27DB-BD31-4B8C-83A1-F6EECF244321}">
                <p14:modId xmlns=""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9879EC82-C476-479D-8C4F-E39117AEE719}"/>
              </a:ext>
            </a:extLst>
          </p:cNvPr>
          <p:cNvGraphicFramePr/>
          <p:nvPr>
            <p:extLst>
              <p:ext uri="{D42A27DB-BD31-4B8C-83A1-F6EECF244321}">
                <p14:modId xmlns=""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 xmlns:a16="http://schemas.microsoft.com/office/drawing/2014/main" id="{E7000E0B-B671-48F3-B4D0-69245DF1D7B7}"/>
              </a:ext>
            </a:extLst>
          </p:cNvPr>
          <p:cNvGraphicFramePr/>
          <p:nvPr>
            <p:extLst>
              <p:ext uri="{D42A27DB-BD31-4B8C-83A1-F6EECF244321}">
                <p14:modId xmlns=""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 xmlns:a16="http://schemas.microsoft.com/office/drawing/2014/main" id="{584BFB67-A290-4345-B380-C21BA1F5C217}"/>
              </a:ext>
            </a:extLst>
          </p:cNvPr>
          <p:cNvGraphicFramePr/>
          <p:nvPr>
            <p:extLst>
              <p:ext uri="{D42A27DB-BD31-4B8C-83A1-F6EECF244321}">
                <p14:modId xmlns=""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3" name="Picture 12" descr="C:\Users\Dr. CS Yadav\Downloads\New logo NIET.jpg"/>
          <p:cNvPicPr/>
          <p:nvPr/>
        </p:nvPicPr>
        <p:blipFill>
          <a:blip r:embed="rId30"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197808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136BBC-4682-4750-B3D3-D2D4CBCBCBAF}" type="datetime1">
              <a:rPr lang="en-US" smtClean="0"/>
              <a:pPr/>
              <a:t>11/18/2024</a:t>
            </a:fld>
            <a:endParaRPr lang="en-US" dirty="0"/>
          </a:p>
        </p:txBody>
      </p:sp>
      <p:sp>
        <p:nvSpPr>
          <p:cNvPr id="5" name="Footer Placeholder 4"/>
          <p:cNvSpPr>
            <a:spLocks noGrp="1"/>
          </p:cNvSpPr>
          <p:nvPr>
            <p:ph type="ftr" sz="quarter" idx="11"/>
          </p:nvPr>
        </p:nvSpPr>
        <p:spPr>
          <a:xfrm>
            <a:off x="4038600" y="6356356"/>
            <a:ext cx="5410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COs - POs  </a:t>
            </a:r>
            <a:r>
              <a:rPr lang="en-US" sz="3200" dirty="0"/>
              <a:t>Mapping</a:t>
            </a:r>
          </a:p>
        </p:txBody>
      </p:sp>
      <p:graphicFrame>
        <p:nvGraphicFramePr>
          <p:cNvPr id="11" name="Table 10">
            <a:extLst>
              <a:ext uri="{FF2B5EF4-FFF2-40B4-BE49-F238E27FC236}">
                <a16:creationId xmlns="" xmlns:a16="http://schemas.microsoft.com/office/drawing/2014/main" id="{37BF15CC-9306-4F59-866F-B4B4CD6EC448}"/>
              </a:ext>
            </a:extLst>
          </p:cNvPr>
          <p:cNvGraphicFramePr>
            <a:graphicFrameLocks noGrp="1"/>
          </p:cNvGraphicFramePr>
          <p:nvPr>
            <p:extLst>
              <p:ext uri="{D42A27DB-BD31-4B8C-83A1-F6EECF244321}">
                <p14:modId xmlns=""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 xmlns:a16="http://schemas.microsoft.com/office/drawing/2014/main" val="795970929"/>
                    </a:ext>
                  </a:extLst>
                </a:gridCol>
                <a:gridCol w="817746">
                  <a:extLst>
                    <a:ext uri="{9D8B030D-6E8A-4147-A177-3AD203B41FA5}">
                      <a16:colId xmlns="" xmlns:a16="http://schemas.microsoft.com/office/drawing/2014/main" val="937651517"/>
                    </a:ext>
                  </a:extLst>
                </a:gridCol>
                <a:gridCol w="817746">
                  <a:extLst>
                    <a:ext uri="{9D8B030D-6E8A-4147-A177-3AD203B41FA5}">
                      <a16:colId xmlns="" xmlns:a16="http://schemas.microsoft.com/office/drawing/2014/main" val="2579388657"/>
                    </a:ext>
                  </a:extLst>
                </a:gridCol>
                <a:gridCol w="817746">
                  <a:extLst>
                    <a:ext uri="{9D8B030D-6E8A-4147-A177-3AD203B41FA5}">
                      <a16:colId xmlns="" xmlns:a16="http://schemas.microsoft.com/office/drawing/2014/main" val="4274486272"/>
                    </a:ext>
                  </a:extLst>
                </a:gridCol>
                <a:gridCol w="817746">
                  <a:extLst>
                    <a:ext uri="{9D8B030D-6E8A-4147-A177-3AD203B41FA5}">
                      <a16:colId xmlns="" xmlns:a16="http://schemas.microsoft.com/office/drawing/2014/main" val="117179822"/>
                    </a:ext>
                  </a:extLst>
                </a:gridCol>
                <a:gridCol w="817746">
                  <a:extLst>
                    <a:ext uri="{9D8B030D-6E8A-4147-A177-3AD203B41FA5}">
                      <a16:colId xmlns="" xmlns:a16="http://schemas.microsoft.com/office/drawing/2014/main" val="1944862725"/>
                    </a:ext>
                  </a:extLst>
                </a:gridCol>
                <a:gridCol w="817746">
                  <a:extLst>
                    <a:ext uri="{9D8B030D-6E8A-4147-A177-3AD203B41FA5}">
                      <a16:colId xmlns="" xmlns:a16="http://schemas.microsoft.com/office/drawing/2014/main" val="3301730808"/>
                    </a:ext>
                  </a:extLst>
                </a:gridCol>
                <a:gridCol w="817746">
                  <a:extLst>
                    <a:ext uri="{9D8B030D-6E8A-4147-A177-3AD203B41FA5}">
                      <a16:colId xmlns="" xmlns:a16="http://schemas.microsoft.com/office/drawing/2014/main" val="1019184723"/>
                    </a:ext>
                  </a:extLst>
                </a:gridCol>
                <a:gridCol w="817746">
                  <a:extLst>
                    <a:ext uri="{9D8B030D-6E8A-4147-A177-3AD203B41FA5}">
                      <a16:colId xmlns="" xmlns:a16="http://schemas.microsoft.com/office/drawing/2014/main" val="152610545"/>
                    </a:ext>
                  </a:extLst>
                </a:gridCol>
                <a:gridCol w="817746">
                  <a:extLst>
                    <a:ext uri="{9D8B030D-6E8A-4147-A177-3AD203B41FA5}">
                      <a16:colId xmlns="" xmlns:a16="http://schemas.microsoft.com/office/drawing/2014/main" val="906752748"/>
                    </a:ext>
                  </a:extLst>
                </a:gridCol>
                <a:gridCol w="817746">
                  <a:extLst>
                    <a:ext uri="{9D8B030D-6E8A-4147-A177-3AD203B41FA5}">
                      <a16:colId xmlns="" xmlns:a16="http://schemas.microsoft.com/office/drawing/2014/main" val="1596455435"/>
                    </a:ext>
                  </a:extLst>
                </a:gridCol>
                <a:gridCol w="817746">
                  <a:extLst>
                    <a:ext uri="{9D8B030D-6E8A-4147-A177-3AD203B41FA5}">
                      <a16:colId xmlns="" xmlns:a16="http://schemas.microsoft.com/office/drawing/2014/main" val="2096782459"/>
                    </a:ext>
                  </a:extLst>
                </a:gridCol>
                <a:gridCol w="817746">
                  <a:extLst>
                    <a:ext uri="{9D8B030D-6E8A-4147-A177-3AD203B41FA5}">
                      <a16:colId xmlns=""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2.8</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a:t>
                      </a:r>
                      <a:r>
                        <a:rPr lang="en-US" sz="2100" b="0" i="0" u="none" strike="noStrike" dirty="0" smtClean="0">
                          <a:solidFill>
                            <a:srgbClr val="000000"/>
                          </a:solidFill>
                          <a:effectLst/>
                          <a:latin typeface="Calibri" panose="020F0502020204030204" pitchFamily="34" charset="0"/>
                        </a:rPr>
                        <a:t>.0</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2.8</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2.4</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3.0</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smtClean="0">
                          <a:solidFill>
                            <a:srgbClr val="000000"/>
                          </a:solidFill>
                          <a:effectLst/>
                          <a:latin typeface="Calibri" panose="020F0502020204030204" pitchFamily="34" charset="0"/>
                        </a:rPr>
                        <a:t>-</a:t>
                      </a: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1419157533"/>
                  </a:ext>
                </a:extLst>
              </a:tr>
            </a:tbl>
          </a:graphicData>
        </a:graphic>
      </p:graphicFrame>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509371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51E17E-6B70-41D5-93CD-DD9CE1EA7BF5}"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Program Specific Outcomes(PSOs)</a:t>
            </a:r>
            <a:endParaRPr lang="en-US" sz="3200" dirty="0"/>
          </a:p>
        </p:txBody>
      </p:sp>
      <p:graphicFrame>
        <p:nvGraphicFramePr>
          <p:cNvPr id="9" name="Table 8"/>
          <p:cNvGraphicFramePr>
            <a:graphicFrameLocks noGrp="1"/>
          </p:cNvGraphicFramePr>
          <p:nvPr>
            <p:extLst>
              <p:ext uri="{D42A27DB-BD31-4B8C-83A1-F6EECF244321}">
                <p14:modId xmlns="" xmlns:p14="http://schemas.microsoft.com/office/powerpoint/2010/main" val="3680027405"/>
              </p:ext>
            </p:extLst>
          </p:nvPr>
        </p:nvGraphicFramePr>
        <p:xfrm>
          <a:off x="1524000" y="785158"/>
          <a:ext cx="10210800" cy="5940677"/>
        </p:xfrm>
        <a:graphic>
          <a:graphicData uri="http://schemas.openxmlformats.org/drawingml/2006/table">
            <a:tbl>
              <a:tblPr firstRow="1" bandRow="1">
                <a:tableStyleId>{5C22544A-7EE6-4342-B048-85BDC9FD1C3A}</a:tableStyleId>
              </a:tblPr>
              <a:tblGrid>
                <a:gridCol w="1789622">
                  <a:extLst>
                    <a:ext uri="{9D8B030D-6E8A-4147-A177-3AD203B41FA5}">
                      <a16:colId xmlns="" xmlns:a16="http://schemas.microsoft.com/office/drawing/2014/main" val="20000"/>
                    </a:ext>
                  </a:extLst>
                </a:gridCol>
                <a:gridCol w="2848341">
                  <a:extLst>
                    <a:ext uri="{9D8B030D-6E8A-4147-A177-3AD203B41FA5}">
                      <a16:colId xmlns="" xmlns:a16="http://schemas.microsoft.com/office/drawing/2014/main" val="20001"/>
                    </a:ext>
                  </a:extLst>
                </a:gridCol>
                <a:gridCol w="5572837">
                  <a:extLst>
                    <a:ext uri="{9D8B030D-6E8A-4147-A177-3AD203B41FA5}">
                      <a16:colId xmlns=""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smtClean="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smtClean="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smtClean="0">
                          <a:solidFill>
                            <a:schemeClr val="accent4">
                              <a:lumMod val="50000"/>
                            </a:schemeClr>
                          </a:solidFill>
                          <a:latin typeface="+mn-lt"/>
                          <a:ea typeface="Times New Roman"/>
                        </a:rPr>
                        <a:t>Understand  to shows relationships and interactions</a:t>
                      </a:r>
                      <a:r>
                        <a:rPr lang="en-US" sz="2000" b="0" baseline="0" dirty="0" smtClean="0">
                          <a:solidFill>
                            <a:schemeClr val="accent4">
                              <a:lumMod val="50000"/>
                            </a:schemeClr>
                          </a:solidFill>
                          <a:latin typeface="+mn-lt"/>
                          <a:ea typeface="Times New Roman"/>
                        </a:rPr>
                        <a:t> </a:t>
                      </a:r>
                      <a:r>
                        <a:rPr lang="en-US" sz="2000" b="0" dirty="0" smtClean="0">
                          <a:solidFill>
                            <a:schemeClr val="accent4">
                              <a:lumMod val="50000"/>
                            </a:schemeClr>
                          </a:solidFill>
                          <a:latin typeface="+mn-lt"/>
                          <a:ea typeface="Times New Roman"/>
                        </a:rPr>
                        <a:t>between classes or objects</a:t>
                      </a:r>
                      <a:r>
                        <a:rPr lang="en-US" sz="2000" b="0" baseline="0" dirty="0" smtClean="0">
                          <a:solidFill>
                            <a:schemeClr val="accent4">
                              <a:lumMod val="50000"/>
                            </a:schemeClr>
                          </a:solidFill>
                          <a:latin typeface="+mn-lt"/>
                          <a:ea typeface="Times New Roman"/>
                        </a:rPr>
                        <a:t> of a pattern.</a:t>
                      </a:r>
                      <a:endParaRPr lang="en-US" sz="2000" b="0" dirty="0" smtClean="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smtClean="0">
                          <a:solidFill>
                            <a:schemeClr val="accent4">
                              <a:lumMod val="50000"/>
                            </a:schemeClr>
                          </a:solidFill>
                          <a:latin typeface="+mn-lt"/>
                          <a:ea typeface="Times New Roman"/>
                        </a:rPr>
                        <a:t> </a:t>
                      </a:r>
                      <a:endParaRPr lang="en-US" sz="2000" b="0" baseline="0" dirty="0" smtClean="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92873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smtClean="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smtClean="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smtClean="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82895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smtClean="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smtClean="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smtClean="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smtClean="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smtClean="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r h="99474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smtClean="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smtClean="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smtClean="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smtClean="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4"/>
                  </a:ext>
                </a:extLst>
              </a:tr>
            </a:tbl>
          </a:graphicData>
        </a:graphic>
      </p:graphicFrame>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364CDC-0B73-44F5-81A5-341CDDE332CD}"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COs - PSOs  Mapping</a:t>
            </a:r>
            <a:endParaRPr lang="en-US" sz="3200" dirty="0"/>
          </a:p>
        </p:txBody>
      </p:sp>
      <p:graphicFrame>
        <p:nvGraphicFramePr>
          <p:cNvPr id="9" name="Table 8"/>
          <p:cNvGraphicFramePr>
            <a:graphicFrameLocks noGrp="1"/>
          </p:cNvGraphicFramePr>
          <p:nvPr>
            <p:extLst>
              <p:ext uri="{D42A27DB-BD31-4B8C-83A1-F6EECF244321}">
                <p14:modId xmlns=""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1981200">
                  <a:extLst>
                    <a:ext uri="{9D8B030D-6E8A-4147-A177-3AD203B41FA5}">
                      <a16:colId xmlns="" xmlns:a16="http://schemas.microsoft.com/office/drawing/2014/main" val="306484564"/>
                    </a:ext>
                  </a:extLst>
                </a:gridCol>
                <a:gridCol w="1864661">
                  <a:extLst>
                    <a:ext uri="{9D8B030D-6E8A-4147-A177-3AD203B41FA5}">
                      <a16:colId xmlns=""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CO.K</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PSO1</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PSO2</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PSO3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PSO4</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809549">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CO1</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smtClean="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smtClean="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smtClean="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827946">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CO2</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687725">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CO3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r h="886790">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CO4</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4"/>
                  </a:ext>
                </a:extLst>
              </a:tr>
              <a:tr h="886790">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CO5</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3</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smtClean="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690596025"/>
                  </a:ext>
                </a:extLst>
              </a:tr>
            </a:tbl>
          </a:graphicData>
        </a:graphic>
      </p:graphicFrame>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4F8D05-9F01-452D-B27E-70D01CF655CD}"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Program Educational Objectives (PEOs)</a:t>
            </a:r>
            <a:endParaRPr lang="en-US" sz="3200" dirty="0"/>
          </a:p>
        </p:txBody>
      </p:sp>
      <p:graphicFrame>
        <p:nvGraphicFramePr>
          <p:cNvPr id="9" name="Table 8"/>
          <p:cNvGraphicFramePr>
            <a:graphicFrameLocks noGrp="1"/>
          </p:cNvGraphicFramePr>
          <p:nvPr>
            <p:extLst>
              <p:ext uri="{D42A27DB-BD31-4B8C-83A1-F6EECF244321}">
                <p14:modId xmlns=""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 xmlns:a16="http://schemas.microsoft.com/office/drawing/2014/main" val="20001"/>
                    </a:ext>
                  </a:extLst>
                </a:gridCol>
                <a:gridCol w="8033327">
                  <a:extLst>
                    <a:ext uri="{9D8B030D-6E8A-4147-A177-3AD203B41FA5}">
                      <a16:colId xmlns=""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a:t>
                      </a:r>
                      <a:r>
                        <a:rPr lang="en-US" sz="2000" b="0" dirty="0" smtClean="0">
                          <a:solidFill>
                            <a:schemeClr val="accent4">
                              <a:lumMod val="50000"/>
                            </a:schemeClr>
                          </a:solidFill>
                          <a:latin typeface="Times New Roman"/>
                          <a:ea typeface="Times New Roman"/>
                        </a:rPr>
                        <a:t>Educational</a:t>
                      </a:r>
                      <a:r>
                        <a:rPr lang="en-US" sz="2000" b="0" baseline="0" dirty="0" smtClean="0">
                          <a:solidFill>
                            <a:schemeClr val="accent4">
                              <a:lumMod val="50000"/>
                            </a:schemeClr>
                          </a:solidFill>
                          <a:latin typeface="Times New Roman"/>
                          <a:ea typeface="Times New Roman"/>
                        </a:rPr>
                        <a:t> Objectives</a:t>
                      </a:r>
                      <a:r>
                        <a:rPr lang="en-US" sz="2000" b="0" dirty="0" smtClean="0">
                          <a:solidFill>
                            <a:schemeClr val="accent4">
                              <a:lumMod val="50000"/>
                            </a:schemeClr>
                          </a:solidFill>
                          <a:latin typeface="Times New Roman"/>
                          <a:ea typeface="Times New Roman"/>
                        </a:rPr>
                        <a:t> </a:t>
                      </a:r>
                      <a:r>
                        <a:rPr lang="en-US" sz="2000" b="0" dirty="0">
                          <a:solidFill>
                            <a:schemeClr val="accent4">
                              <a:lumMod val="50000"/>
                            </a:schemeClr>
                          </a:solidFill>
                          <a:latin typeface="Times New Roman"/>
                          <a:ea typeface="Times New Roman"/>
                        </a:rPr>
                        <a:t>(</a:t>
                      </a:r>
                      <a:r>
                        <a:rPr lang="en-US" sz="2000" b="0" dirty="0" smtClean="0">
                          <a:solidFill>
                            <a:schemeClr val="accent4">
                              <a:lumMod val="50000"/>
                            </a:schemeClr>
                          </a:solidFill>
                          <a:latin typeface="Times New Roman"/>
                          <a:ea typeface="Times New Roman"/>
                        </a:rPr>
                        <a:t>PEOs)</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PEOs </a:t>
                      </a:r>
                      <a:r>
                        <a:rPr lang="en-US" sz="2000" b="0" dirty="0">
                          <a:solidFill>
                            <a:schemeClr val="accent4">
                              <a:lumMod val="50000"/>
                            </a:schemeClr>
                          </a:solidFill>
                          <a:latin typeface="Times New Roman"/>
                          <a:ea typeface="Times New Roman"/>
                        </a:rPr>
                        <a:t>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865023">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PEOs</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smtClean="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884682">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PEOs</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smtClean="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789632">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PEOs</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smtClean="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r h="947558">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PEOs</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smtClean="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smtClean="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4"/>
                  </a:ext>
                </a:extLst>
              </a:tr>
            </a:tbl>
          </a:graphicData>
        </a:graphic>
      </p:graphicFrame>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824C37-51C7-4A56-B36D-026C2682659C}"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smtClean="0"/>
              <a:t>Result Analysis(Department Result &amp; Subject Result &amp; Individual result</a:t>
            </a:r>
            <a:endParaRPr lang="en-US" sz="2800" dirty="0"/>
          </a:p>
        </p:txBody>
      </p:sp>
      <p:graphicFrame>
        <p:nvGraphicFramePr>
          <p:cNvPr id="9" name="Table 8"/>
          <p:cNvGraphicFramePr>
            <a:graphicFrameLocks noGrp="1"/>
          </p:cNvGraphicFramePr>
          <p:nvPr>
            <p:extLst>
              <p:ext uri="{D42A27DB-BD31-4B8C-83A1-F6EECF244321}">
                <p14:modId xmlns="" xmlns:p14="http://schemas.microsoft.com/office/powerpoint/2010/main" val="4065272261"/>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 xmlns:a16="http://schemas.microsoft.com/office/drawing/2014/main" val="20001"/>
                    </a:ext>
                  </a:extLst>
                </a:gridCol>
                <a:gridCol w="2297503">
                  <a:extLst>
                    <a:ext uri="{9D8B030D-6E8A-4147-A177-3AD203B41FA5}">
                      <a16:colId xmlns="" xmlns:a16="http://schemas.microsoft.com/office/drawing/2014/main" val="133495037"/>
                    </a:ext>
                  </a:extLst>
                </a:gridCol>
                <a:gridCol w="6078071">
                  <a:extLst>
                    <a:ext uri="{9D8B030D-6E8A-4147-A177-3AD203B41FA5}">
                      <a16:colId xmlns=""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Name</a:t>
                      </a:r>
                      <a:r>
                        <a:rPr lang="en-US" sz="2000" b="0" baseline="0" dirty="0" smtClean="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Subject code</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Result</a:t>
                      </a:r>
                      <a:r>
                        <a:rPr lang="en-US" sz="2000" b="0" baseline="0" dirty="0" smtClean="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865023">
                <a:tc>
                  <a:txBody>
                    <a:bodyPr/>
                    <a:lstStyle/>
                    <a:p>
                      <a:pPr marL="0" marR="0" algn="ctr">
                        <a:lnSpc>
                          <a:spcPct val="115000"/>
                        </a:lnSpc>
                        <a:spcBef>
                          <a:spcPts val="0"/>
                        </a:spcBef>
                        <a:spcAft>
                          <a:spcPts val="0"/>
                        </a:spcAft>
                      </a:pPr>
                      <a:r>
                        <a:rPr lang="en-US" sz="2000" b="0" dirty="0" smtClean="0">
                          <a:solidFill>
                            <a:schemeClr val="accent4">
                              <a:lumMod val="50000"/>
                            </a:schemeClr>
                          </a:solidFill>
                          <a:latin typeface="Times New Roman"/>
                          <a:ea typeface="Times New Roman"/>
                        </a:rPr>
                        <a:t>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smtClean="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bl>
          </a:graphicData>
        </a:graphic>
      </p:graphicFrame>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D989A7-26E1-4E64-AFD2-887768607FDC}"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043179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B8AAD8-1B76-4D89-A1A4-21741A22E778}"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 xmlns:a16="http://schemas.microsoft.com/office/drawing/2014/main" id="{3A19A084-6B47-4F0B-B8EC-436AB2D3943D}"/>
              </a:ext>
            </a:extLst>
          </p:cNvPr>
          <p:cNvGraphicFramePr>
            <a:graphicFrameLocks noGrp="1"/>
          </p:cNvGraphicFramePr>
          <p:nvPr>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 xmlns:a16="http://schemas.microsoft.com/office/drawing/2014/main" val="1285292769"/>
                    </a:ext>
                  </a:extLst>
                </a:gridCol>
                <a:gridCol w="8781897">
                  <a:extLst>
                    <a:ext uri="{9D8B030D-6E8A-4147-A177-3AD203B41FA5}">
                      <a16:colId xmlns="" xmlns:a16="http://schemas.microsoft.com/office/drawing/2014/main" val="3500576395"/>
                    </a:ext>
                  </a:extLst>
                </a:gridCol>
              </a:tblGrid>
              <a:tr h="471650">
                <a:tc>
                  <a:txBody>
                    <a:bodyPr/>
                    <a:lstStyle/>
                    <a:p>
                      <a:pPr marL="0" algn="l" defTabSz="914377" rtl="0" eaLnBrk="1" latinLnBrk="0" hangingPunct="1"/>
                      <a:r>
                        <a:rPr lang="en-US" sz="2600" b="0" kern="1200" dirty="0">
                          <a:solidFill>
                            <a:schemeClr val="tx1"/>
                          </a:solidFill>
                          <a:latin typeface="+mn-lt"/>
                          <a:ea typeface="+mn-ea"/>
                          <a:cs typeface="+mn-cs"/>
                        </a:rPr>
                        <a:t>Name</a:t>
                      </a:r>
                      <a:endParaRPr lang="en-IN" sz="2600" b="0" kern="1200" dirty="0">
                        <a:solidFill>
                          <a:schemeClr val="tx1"/>
                        </a:solidFill>
                        <a:latin typeface="+mn-lt"/>
                        <a:ea typeface="+mn-ea"/>
                        <a:cs typeface="+mn-cs"/>
                      </a:endParaRPr>
                    </a:p>
                  </a:txBody>
                  <a:tcPr/>
                </a:tc>
                <a:tc>
                  <a:txBody>
                    <a:bodyPr/>
                    <a:lstStyle/>
                    <a:p>
                      <a:pPr marL="0" algn="l" defTabSz="914377" rtl="0" eaLnBrk="1" latinLnBrk="0" hangingPunct="1"/>
                      <a:r>
                        <a:rPr lang="en-IN" sz="2600" kern="1200" dirty="0" smtClean="0">
                          <a:solidFill>
                            <a:schemeClr val="tx1"/>
                          </a:solidFill>
                          <a:latin typeface="+mn-lt"/>
                          <a:ea typeface="+mn-ea"/>
                          <a:cs typeface="+mn-cs"/>
                        </a:rPr>
                        <a:t> </a:t>
                      </a:r>
                      <a:r>
                        <a:rPr lang="en-IN" sz="2600" b="0" kern="1200" dirty="0" smtClean="0">
                          <a:solidFill>
                            <a:schemeClr val="tx1"/>
                          </a:solidFill>
                          <a:latin typeface="+mn-lt"/>
                          <a:ea typeface="+mn-ea"/>
                          <a:cs typeface="+mn-cs"/>
                        </a:rPr>
                        <a:t>Shalini</a:t>
                      </a:r>
                      <a:r>
                        <a:rPr lang="en-IN" sz="2600" b="0" kern="1200" baseline="0" dirty="0" smtClean="0">
                          <a:solidFill>
                            <a:schemeClr val="tx1"/>
                          </a:solidFill>
                          <a:latin typeface="+mn-lt"/>
                          <a:ea typeface="+mn-ea"/>
                          <a:cs typeface="+mn-cs"/>
                        </a:rPr>
                        <a:t> Shrotriya</a:t>
                      </a:r>
                      <a:endParaRPr lang="en-IN" sz="2600" b="0" kern="1200" dirty="0" smtClean="0">
                        <a:solidFill>
                          <a:schemeClr val="tx1"/>
                        </a:solidFill>
                        <a:latin typeface="+mn-lt"/>
                        <a:ea typeface="+mn-ea"/>
                        <a:cs typeface="+mn-cs"/>
                      </a:endParaRPr>
                    </a:p>
                  </a:txBody>
                  <a:tcPr/>
                </a:tc>
                <a:extLst>
                  <a:ext uri="{0D108BD9-81ED-4DB2-BD59-A6C34878D82A}">
                    <a16:rowId xmlns="" xmlns:a16="http://schemas.microsoft.com/office/drawing/2014/main" val="3537992421"/>
                  </a:ext>
                </a:extLst>
              </a:tr>
              <a:tr h="471650">
                <a:tc>
                  <a:txBody>
                    <a:bodyPr/>
                    <a:lstStyle/>
                    <a:p>
                      <a:r>
                        <a:rPr lang="en-US" sz="2600" dirty="0" smtClean="0"/>
                        <a:t>Qualification</a:t>
                      </a:r>
                      <a:endParaRPr lang="en-IN" sz="2600" dirty="0"/>
                    </a:p>
                  </a:txBody>
                  <a:tcPr/>
                </a:tc>
                <a:tc>
                  <a:txBody>
                    <a:bodyPr/>
                    <a:lstStyle/>
                    <a:p>
                      <a:r>
                        <a:rPr lang="en-US" sz="2600" dirty="0"/>
                        <a:t>M. Tech. </a:t>
                      </a:r>
                      <a:r>
                        <a:rPr lang="en-US" sz="2600" dirty="0" smtClean="0"/>
                        <a:t>(Computer</a:t>
                      </a:r>
                      <a:r>
                        <a:rPr lang="en-US" sz="2600" baseline="0" dirty="0" smtClean="0"/>
                        <a:t> Engineering</a:t>
                      </a:r>
                      <a:r>
                        <a:rPr lang="en-US" sz="2600" dirty="0" smtClean="0"/>
                        <a:t>)</a:t>
                      </a:r>
                      <a:endParaRPr lang="en-IN" sz="2600" dirty="0"/>
                    </a:p>
                  </a:txBody>
                  <a:tcPr>
                    <a:solidFill>
                      <a:srgbClr val="FF0000">
                        <a:alpha val="20000"/>
                      </a:srgbClr>
                    </a:solidFill>
                  </a:tcPr>
                </a:tc>
                <a:extLst>
                  <a:ext uri="{0D108BD9-81ED-4DB2-BD59-A6C34878D82A}">
                    <a16:rowId xmlns=""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smtClean="0"/>
                        <a:t>Information Technology</a:t>
                      </a:r>
                      <a:endParaRPr lang="en-IN" sz="2600" dirty="0"/>
                    </a:p>
                  </a:txBody>
                  <a:tcPr>
                    <a:solidFill>
                      <a:srgbClr val="C00000">
                        <a:alpha val="20000"/>
                      </a:srgbClr>
                    </a:solidFill>
                  </a:tcPr>
                </a:tc>
                <a:extLst>
                  <a:ext uri="{0D108BD9-81ED-4DB2-BD59-A6C34878D82A}">
                    <a16:rowId xmlns=""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smtClean="0"/>
                        <a:t>21 </a:t>
                      </a:r>
                      <a:r>
                        <a:rPr lang="en-US" sz="2600" dirty="0"/>
                        <a:t>years</a:t>
                      </a:r>
                      <a:endParaRPr lang="en-IN" sz="2600" dirty="0"/>
                    </a:p>
                  </a:txBody>
                  <a:tcPr/>
                </a:tc>
                <a:extLst>
                  <a:ext uri="{0D108BD9-81ED-4DB2-BD59-A6C34878D82A}">
                    <a16:rowId xmlns=""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smtClean="0"/>
                        <a:t>4 </a:t>
                      </a:r>
                      <a:r>
                        <a:rPr lang="en-US" sz="2600" dirty="0" smtClean="0"/>
                        <a:t>months</a:t>
                      </a:r>
                      <a:endParaRPr lang="en-US" sz="2600" dirty="0"/>
                    </a:p>
                  </a:txBody>
                  <a:tcPr>
                    <a:solidFill>
                      <a:srgbClr val="FF0000">
                        <a:alpha val="20000"/>
                      </a:srgbClr>
                    </a:solidFill>
                  </a:tcPr>
                </a:tc>
                <a:extLst>
                  <a:ext uri="{0D108BD9-81ED-4DB2-BD59-A6C34878D82A}">
                    <a16:rowId xmlns=""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IN" sz="2600" dirty="0" smtClean="0"/>
                        <a:t>Natural Language</a:t>
                      </a:r>
                      <a:r>
                        <a:rPr lang="en-IN" sz="2600" baseline="0" dirty="0" smtClean="0"/>
                        <a:t> processing, Full Stack</a:t>
                      </a:r>
                      <a:endParaRPr lang="en-IN" sz="2600" dirty="0"/>
                    </a:p>
                  </a:txBody>
                  <a:tcPr/>
                </a:tc>
                <a:extLst>
                  <a:ext uri="{0D108BD9-81ED-4DB2-BD59-A6C34878D82A}">
                    <a16:rowId xmlns="" xmlns:a16="http://schemas.microsoft.com/office/drawing/2014/main" val="3013650449"/>
                  </a:ext>
                </a:extLst>
              </a:tr>
            </a:tbl>
          </a:graphicData>
        </a:graphic>
      </p:graphicFrame>
      <p:sp>
        <p:nvSpPr>
          <p:cNvPr id="9" name="Footer Placeholder 12"/>
          <p:cNvSpPr>
            <a:spLocks noGrp="1"/>
          </p:cNvSpPr>
          <p:nvPr>
            <p:ph type="ftr" sz="quarter" idx="11"/>
          </p:nvPr>
        </p:nvSpPr>
        <p:spPr>
          <a:xfrm>
            <a:off x="4078514" y="6430967"/>
            <a:ext cx="6324600" cy="365125"/>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449911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3327DA-D3AA-4B46-9870-35AA6CDDB1A9}"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0115479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AA8D09-BF1A-453C-ABFA-0A6266B2481B}"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917749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F0A3FB-E697-4786-82A7-320F78F739BB}"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054875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C69C56-B587-47DA-BD05-74F11713F531}"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794003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E65F05-B34B-4540-B3BF-6F2BAE10D2ED}"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smtClean="0"/>
              <a:t>Prerequisite / Recap</a:t>
            </a:r>
            <a:endParaRPr lang="en-US" sz="2800" dirty="0"/>
          </a:p>
        </p:txBody>
      </p:sp>
      <p:sp>
        <p:nvSpPr>
          <p:cNvPr id="9" name="Content Placeholder 2"/>
          <p:cNvSpPr>
            <a:spLocks noGrp="1"/>
          </p:cNvSpPr>
          <p:nvPr>
            <p:ph idx="1"/>
          </p:nvPr>
        </p:nvSpPr>
        <p:spPr>
          <a:xfrm>
            <a:off x="914400" y="1066800"/>
            <a:ext cx="11049000" cy="4525963"/>
          </a:xfrm>
          <a:solidFill>
            <a:schemeClr val="accent1">
              <a:lumMod val="60000"/>
              <a:lumOff val="40000"/>
            </a:schemeClr>
          </a:solidFill>
          <a:ln w="19050">
            <a:solidFill>
              <a:schemeClr val="tx1"/>
            </a:solidFill>
          </a:ln>
        </p:spPr>
        <p:txBody>
          <a:bodyPr>
            <a:normAutofit lnSpcReduction="10000"/>
          </a:bodyPr>
          <a:lstStyle/>
          <a:p>
            <a:pPr algn="just">
              <a:lnSpc>
                <a:spcPct val="200000"/>
              </a:lnSpc>
            </a:pPr>
            <a:r>
              <a:rPr lang="en-US" sz="2800" dirty="0" smtClean="0"/>
              <a:t>Student should have knowledge of HTML , CSS    and   JavaScript .</a:t>
            </a:r>
          </a:p>
          <a:p>
            <a:pPr algn="just">
              <a:lnSpc>
                <a:spcPct val="200000"/>
              </a:lnSpc>
            </a:pPr>
            <a:r>
              <a:rPr lang="en-US" sz="2800" dirty="0" smtClean="0"/>
              <a:t>Students </a:t>
            </a:r>
            <a:r>
              <a:rPr lang="en-US" sz="2800" dirty="0"/>
              <a:t>should have good knowledge of Python Programming and Python coding experience.</a:t>
            </a:r>
          </a:p>
          <a:p>
            <a:pPr algn="just">
              <a:lnSpc>
                <a:spcPct val="200000"/>
              </a:lnSpc>
            </a:pPr>
            <a:r>
              <a:rPr lang="en-US" sz="2800" dirty="0" smtClean="0"/>
              <a:t>knowledge of Computer and basic skill. </a:t>
            </a:r>
          </a:p>
          <a:p>
            <a:pPr algn="just">
              <a:lnSpc>
                <a:spcPct val="200000"/>
              </a:lnSpc>
            </a:pPr>
            <a:r>
              <a:rPr lang="en-US" sz="2800" dirty="0" smtClean="0"/>
              <a:t>Good problem solving Skill .</a:t>
            </a:r>
          </a:p>
          <a:p>
            <a:pPr marL="0" indent="0" algn="just">
              <a:buNone/>
            </a:pPr>
            <a:endParaRPr lang="en-US" sz="2800" dirty="0" smtClean="0"/>
          </a:p>
          <a:p>
            <a:pPr>
              <a:buNone/>
            </a:pP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4051111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7C8FE6-10DD-44C0-970C-50C92C2282FD}"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smtClean="0"/>
              <a:t>Brief Introduction about the Subject with videos</a:t>
            </a:r>
            <a:endParaRPr lang="en-US" sz="2800"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smtClean="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chemeClr val="accent5">
              <a:lumMod val="60000"/>
              <a:lumOff val="40000"/>
            </a:schemeClr>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smtClean="0"/>
              <a:t>YouTube  /other  Video Links</a:t>
            </a:r>
          </a:p>
          <a:p>
            <a:r>
              <a:rPr lang="en-US" u="sng" dirty="0">
                <a:hlinkClick r:id="rId2"/>
              </a:rPr>
              <a:t>https://</a:t>
            </a:r>
            <a:r>
              <a:rPr lang="en-US" u="sng" dirty="0" smtClean="0">
                <a:hlinkClick r:id="rId2"/>
              </a:rPr>
              <a:t>youtu.be/eoPsX7MKfe8?list=PLIdgECt554OVFKXRpo_kuI0XpUQKk0ycO</a:t>
            </a:r>
            <a:endParaRPr lang="en-US" u="sng" dirty="0" smtClean="0"/>
          </a:p>
          <a:p>
            <a:pPr marL="0" indent="0">
              <a:buNone/>
            </a:pPr>
            <a:endParaRPr lang="en-US" dirty="0"/>
          </a:p>
          <a:p>
            <a:r>
              <a:rPr lang="en-US" u="sng" dirty="0">
                <a:hlinkClick r:id="rId3"/>
              </a:rPr>
              <a:t>https://</a:t>
            </a:r>
            <a:r>
              <a:rPr lang="en-US" u="sng" dirty="0" smtClean="0">
                <a:hlinkClick r:id="rId3"/>
              </a:rPr>
              <a:t>youtu.be/tA42nHmmEKw?list=PLh2mXjKcTPSACrQxPM2_1Ojus5HX88ht7</a:t>
            </a:r>
            <a:endParaRPr lang="en-US" u="sng" dirty="0" smtClean="0"/>
          </a:p>
          <a:p>
            <a:pPr marL="0" indent="0">
              <a:buNone/>
            </a:pPr>
            <a:endParaRPr lang="en-US" dirty="0"/>
          </a:p>
          <a:p>
            <a:r>
              <a:rPr lang="en-US" u="sng" dirty="0">
                <a:hlinkClick r:id="rId4"/>
              </a:rPr>
              <a:t>https://</a:t>
            </a:r>
            <a:r>
              <a:rPr lang="en-US" u="sng" dirty="0" smtClean="0">
                <a:hlinkClick r:id="rId4"/>
              </a:rPr>
              <a:t>youtu.be/8ndsDXohLMQ?list=PLDsnL5pk7-N_9oy2RN4A65Z-PEnvtc7rf</a:t>
            </a:r>
            <a:endParaRPr lang="en-US" u="sng" dirty="0" smtClean="0"/>
          </a:p>
          <a:p>
            <a:pPr marL="0" indent="0">
              <a:buNone/>
            </a:pPr>
            <a:endParaRPr lang="en-US" dirty="0"/>
          </a:p>
          <a:p>
            <a:r>
              <a:rPr lang="en-US" u="sng" dirty="0">
                <a:hlinkClick r:id="rId5"/>
              </a:rPr>
              <a:t>https://</a:t>
            </a:r>
            <a:r>
              <a:rPr lang="en-US" u="sng" dirty="0" smtClean="0">
                <a:hlinkClick r:id="rId5"/>
              </a:rPr>
              <a:t>youtu.be/QXeEoD0pB3E?list=PLsyeobzWxl7poL9JTVyndKe62ieoN-MZ3</a:t>
            </a:r>
            <a:endParaRPr lang="en-US" u="sng" dirty="0" smtClean="0"/>
          </a:p>
          <a:p>
            <a:pPr marL="0" indent="0">
              <a:buNone/>
            </a:pPr>
            <a:endParaRPr lang="en-US" dirty="0"/>
          </a:p>
          <a:p>
            <a:r>
              <a:rPr lang="en-US" u="sng" dirty="0">
                <a:hlinkClick r:id="rId6"/>
              </a:rPr>
              <a:t>https://</a:t>
            </a:r>
            <a:r>
              <a:rPr lang="en-US" u="sng" dirty="0" smtClean="0">
                <a:hlinkClick r:id="rId6"/>
              </a:rPr>
              <a:t>youtu.be/9MmC_uGjBsM?list=PL3pGy4HtqwD02GVgM96-V0sq4_DSinqvf</a:t>
            </a:r>
            <a:endParaRPr lang="en-US" u="sng" dirty="0" smtClean="0"/>
          </a:p>
          <a:p>
            <a:pPr marL="0" indent="0">
              <a:buNone/>
            </a:pPr>
            <a:endParaRPr lang="en-US" u="sng" dirty="0" smtClean="0"/>
          </a:p>
          <a:p>
            <a:pPr marL="0" indent="0">
              <a:buNone/>
            </a:pPr>
            <a:endParaRPr lang="en-US" dirty="0"/>
          </a:p>
          <a:p>
            <a:pPr marL="0" indent="0">
              <a:lnSpc>
                <a:spcPct val="200000"/>
              </a:lnSpc>
              <a:buNone/>
            </a:pPr>
            <a:endParaRPr lang="en-US" sz="2800" u="sng" dirty="0" smtClean="0"/>
          </a:p>
        </p:txBody>
      </p:sp>
      <p:pic>
        <p:nvPicPr>
          <p:cNvPr id="10" name="Picture 9"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799673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828182"/>
            <a:ext cx="10591800" cy="5311776"/>
          </a:xfrm>
          <a:solidFill>
            <a:schemeClr val="bg2">
              <a:lumMod val="10000"/>
            </a:schemeClr>
          </a:solidFill>
          <a:ln w="19050">
            <a:solidFill>
              <a:schemeClr val="tx1"/>
            </a:solidFill>
          </a:ln>
        </p:spPr>
        <p:txBody>
          <a:bodyPr>
            <a:normAutofit/>
          </a:bodyPr>
          <a:lstStyle/>
          <a:p>
            <a:pPr>
              <a:lnSpc>
                <a:spcPct val="120000"/>
              </a:lnSpc>
            </a:pPr>
            <a:r>
              <a:rPr lang="en-US" dirty="0" smtClean="0">
                <a:solidFill>
                  <a:srgbClr val="00B050"/>
                </a:solidFill>
              </a:rPr>
              <a:t>Creating </a:t>
            </a:r>
            <a:r>
              <a:rPr lang="en-US" dirty="0">
                <a:solidFill>
                  <a:srgbClr val="00B050"/>
                </a:solidFill>
              </a:rPr>
              <a:t>a functional website in </a:t>
            </a:r>
            <a:r>
              <a:rPr lang="en-US" dirty="0" smtClean="0">
                <a:solidFill>
                  <a:srgbClr val="00B050"/>
                </a:solidFill>
              </a:rPr>
              <a:t>Django</a:t>
            </a:r>
            <a:r>
              <a:rPr lang="en-US" dirty="0">
                <a:solidFill>
                  <a:srgbClr val="00B050"/>
                </a:solidFill>
              </a:rPr>
              <a:t>.</a:t>
            </a:r>
            <a:endParaRPr lang="en-US" dirty="0" smtClean="0">
              <a:solidFill>
                <a:srgbClr val="00B050"/>
              </a:solidFill>
            </a:endParaRPr>
          </a:p>
          <a:p>
            <a:pPr>
              <a:lnSpc>
                <a:spcPct val="120000"/>
              </a:lnSpc>
            </a:pPr>
            <a:r>
              <a:rPr lang="en-US" dirty="0" smtClean="0">
                <a:solidFill>
                  <a:srgbClr val="00B050"/>
                </a:solidFill>
              </a:rPr>
              <a:t>Four </a:t>
            </a:r>
            <a:r>
              <a:rPr lang="en-US" dirty="0">
                <a:solidFill>
                  <a:srgbClr val="00B050"/>
                </a:solidFill>
              </a:rPr>
              <a:t>Important Pillars to </a:t>
            </a:r>
            <a:r>
              <a:rPr lang="en-US" dirty="0" smtClean="0">
                <a:solidFill>
                  <a:srgbClr val="00B050"/>
                </a:solidFill>
              </a:rPr>
              <a:t>Deploy</a:t>
            </a:r>
            <a:r>
              <a:rPr lang="en-US" dirty="0">
                <a:solidFill>
                  <a:srgbClr val="00B050"/>
                </a:solidFill>
              </a:rPr>
              <a:t>.</a:t>
            </a:r>
            <a:endParaRPr lang="en-US" dirty="0" smtClean="0">
              <a:solidFill>
                <a:srgbClr val="00B050"/>
              </a:solidFill>
            </a:endParaRPr>
          </a:p>
          <a:p>
            <a:pPr>
              <a:lnSpc>
                <a:spcPct val="120000"/>
              </a:lnSpc>
            </a:pPr>
            <a:r>
              <a:rPr lang="en-US" dirty="0" smtClean="0">
                <a:solidFill>
                  <a:srgbClr val="00B050"/>
                </a:solidFill>
              </a:rPr>
              <a:t>Registering </a:t>
            </a:r>
            <a:r>
              <a:rPr lang="en-US" dirty="0">
                <a:solidFill>
                  <a:srgbClr val="00B050"/>
                </a:solidFill>
              </a:rPr>
              <a:t>on </a:t>
            </a:r>
            <a:r>
              <a:rPr lang="en-US" dirty="0" smtClean="0">
                <a:solidFill>
                  <a:srgbClr val="00B050"/>
                </a:solidFill>
              </a:rPr>
              <a:t>Heroku </a:t>
            </a:r>
            <a:r>
              <a:rPr lang="en-US" dirty="0">
                <a:solidFill>
                  <a:srgbClr val="00B050"/>
                </a:solidFill>
              </a:rPr>
              <a:t>and GitHub, Push project from Local System to </a:t>
            </a:r>
            <a:r>
              <a:rPr lang="en-US" dirty="0" smtClean="0">
                <a:solidFill>
                  <a:srgbClr val="00B050"/>
                </a:solidFill>
              </a:rPr>
              <a:t>GitHub</a:t>
            </a:r>
            <a:r>
              <a:rPr lang="en-US" dirty="0">
                <a:solidFill>
                  <a:srgbClr val="00B050"/>
                </a:solidFill>
              </a:rPr>
              <a:t>.</a:t>
            </a:r>
            <a:endParaRPr lang="en-US" dirty="0" smtClean="0">
              <a:solidFill>
                <a:srgbClr val="00B050"/>
              </a:solidFill>
            </a:endParaRPr>
          </a:p>
          <a:p>
            <a:pPr>
              <a:lnSpc>
                <a:spcPct val="120000"/>
              </a:lnSpc>
            </a:pPr>
            <a:r>
              <a:rPr lang="en-US" dirty="0" smtClean="0">
                <a:solidFill>
                  <a:srgbClr val="00B050"/>
                </a:solidFill>
              </a:rPr>
              <a:t>Working </a:t>
            </a:r>
            <a:r>
              <a:rPr lang="en-US" dirty="0">
                <a:solidFill>
                  <a:srgbClr val="00B050"/>
                </a:solidFill>
              </a:rPr>
              <a:t>with Django </a:t>
            </a:r>
            <a:r>
              <a:rPr lang="en-US" dirty="0" smtClean="0">
                <a:solidFill>
                  <a:srgbClr val="00B050"/>
                </a:solidFill>
              </a:rPr>
              <a:t>Heroku.</a:t>
            </a:r>
            <a:endParaRPr lang="en-US" dirty="0">
              <a:solidFill>
                <a:srgbClr val="00B050"/>
              </a:solidFill>
            </a:endParaRPr>
          </a:p>
          <a:p>
            <a:pPr>
              <a:lnSpc>
                <a:spcPct val="120000"/>
              </a:lnSpc>
            </a:pPr>
            <a:r>
              <a:rPr lang="en-US" dirty="0" smtClean="0">
                <a:solidFill>
                  <a:srgbClr val="00B050"/>
                </a:solidFill>
              </a:rPr>
              <a:t>Working </a:t>
            </a:r>
            <a:r>
              <a:rPr lang="en-US" dirty="0">
                <a:solidFill>
                  <a:srgbClr val="00B050"/>
                </a:solidFill>
              </a:rPr>
              <a:t>with Static </a:t>
            </a:r>
            <a:r>
              <a:rPr lang="en-US" dirty="0" smtClean="0">
                <a:solidFill>
                  <a:srgbClr val="00B050"/>
                </a:solidFill>
              </a:rPr>
              <a:t>Root</a:t>
            </a:r>
            <a:r>
              <a:rPr lang="en-US" dirty="0">
                <a:solidFill>
                  <a:srgbClr val="00B050"/>
                </a:solidFill>
              </a:rPr>
              <a:t>.</a:t>
            </a:r>
            <a:endParaRPr lang="en-US" dirty="0" smtClean="0">
              <a:solidFill>
                <a:srgbClr val="00B050"/>
              </a:solidFill>
            </a:endParaRPr>
          </a:p>
          <a:p>
            <a:pPr>
              <a:lnSpc>
                <a:spcPct val="120000"/>
              </a:lnSpc>
            </a:pPr>
            <a:r>
              <a:rPr lang="en-US" dirty="0" smtClean="0">
                <a:solidFill>
                  <a:srgbClr val="00B050"/>
                </a:solidFill>
              </a:rPr>
              <a:t>Handling </a:t>
            </a:r>
            <a:r>
              <a:rPr lang="en-US" dirty="0">
                <a:solidFill>
                  <a:srgbClr val="00B050"/>
                </a:solidFill>
              </a:rPr>
              <a:t>WSGI with </a:t>
            </a:r>
            <a:r>
              <a:rPr lang="en-US" dirty="0" smtClean="0">
                <a:solidFill>
                  <a:srgbClr val="00B050"/>
                </a:solidFill>
              </a:rPr>
              <a:t>gunicorn</a:t>
            </a:r>
            <a:r>
              <a:rPr lang="en-US" dirty="0">
                <a:solidFill>
                  <a:srgbClr val="00B050"/>
                </a:solidFill>
              </a:rPr>
              <a:t>.</a:t>
            </a:r>
            <a:endParaRPr lang="en-US" dirty="0" smtClean="0">
              <a:solidFill>
                <a:srgbClr val="00B050"/>
              </a:solidFill>
            </a:endParaRPr>
          </a:p>
          <a:p>
            <a:pPr>
              <a:lnSpc>
                <a:spcPct val="120000"/>
              </a:lnSpc>
            </a:pPr>
            <a:r>
              <a:rPr lang="en-US" dirty="0" smtClean="0">
                <a:solidFill>
                  <a:srgbClr val="00B050"/>
                </a:solidFill>
              </a:rPr>
              <a:t>Setting </a:t>
            </a:r>
            <a:r>
              <a:rPr lang="en-US" dirty="0">
                <a:solidFill>
                  <a:srgbClr val="00B050"/>
                </a:solidFill>
              </a:rPr>
              <a:t>up Database &amp; adding </a:t>
            </a:r>
            <a:r>
              <a:rPr lang="en-US" dirty="0" smtClean="0">
                <a:solidFill>
                  <a:srgbClr val="00B050"/>
                </a:solidFill>
              </a:rPr>
              <a:t>users.</a:t>
            </a:r>
            <a:endParaRPr lang="en-US" dirty="0">
              <a:solidFill>
                <a:srgbClr val="00B050"/>
              </a:solidFill>
            </a:endParaRPr>
          </a:p>
          <a:p>
            <a:pPr marL="400041"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BE0AE376-2715-43D3-A82E-55146AE76835}" type="datetime1">
              <a:rPr lang="en-US" smtClean="0"/>
              <a:pPr/>
              <a:t>11/18/2024</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smtClean="0"/>
              <a:t>Shalini Shrotriya Deploying Django Web Application on Cloud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smtClean="0"/>
              <a:t>Unit </a:t>
            </a:r>
            <a:r>
              <a:rPr lang="en-US" sz="3200" dirty="0"/>
              <a:t>V</a:t>
            </a:r>
            <a:r>
              <a:rPr lang="en-US" sz="3200" dirty="0" smtClean="0"/>
              <a:t> </a:t>
            </a:r>
            <a:r>
              <a:rPr lang="en-US" sz="3200" dirty="0"/>
              <a:t>Content</a:t>
            </a:r>
          </a:p>
        </p:txBody>
      </p:sp>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1"/>
            <a:ext cx="10134600" cy="32765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a:t>
            </a:r>
            <a:r>
              <a:rPr lang="en-US" sz="2800" dirty="0" smtClean="0"/>
              <a:t>V, </a:t>
            </a:r>
            <a:r>
              <a:rPr lang="en-US" sz="2800" dirty="0"/>
              <a:t>the students will </a:t>
            </a:r>
            <a:r>
              <a:rPr lang="en-US" sz="2800" dirty="0" smtClean="0"/>
              <a:t>be able to find</a:t>
            </a:r>
          </a:p>
          <a:p>
            <a:pPr algn="just"/>
            <a:r>
              <a:rPr lang="en-US" sz="2800" dirty="0" smtClean="0"/>
              <a:t>Define Four </a:t>
            </a:r>
            <a:r>
              <a:rPr lang="en-US" sz="2800" dirty="0"/>
              <a:t>Important Pillars to Deploy</a:t>
            </a:r>
            <a:r>
              <a:rPr lang="en-US" sz="2800" dirty="0" smtClean="0"/>
              <a:t>.</a:t>
            </a:r>
          </a:p>
          <a:p>
            <a:pPr algn="just"/>
            <a:r>
              <a:rPr lang="en-US" sz="2800" dirty="0"/>
              <a:t>How to Registering on Heroku and GitHub</a:t>
            </a:r>
            <a:r>
              <a:rPr lang="en-US" sz="2800" dirty="0" smtClean="0"/>
              <a:t> </a:t>
            </a:r>
            <a:r>
              <a:rPr lang="en-IN" sz="2800" dirty="0" smtClean="0"/>
              <a:t>.</a:t>
            </a:r>
            <a:endParaRPr lang="en-US" sz="2800" dirty="0" smtClean="0"/>
          </a:p>
          <a:p>
            <a:pPr algn="just"/>
            <a:r>
              <a:rPr lang="en-US" sz="2800" dirty="0"/>
              <a:t>Working with Django Heroku.</a:t>
            </a:r>
          </a:p>
          <a:p>
            <a:pPr algn="just"/>
            <a:r>
              <a:rPr lang="en-US" sz="2800" dirty="0" smtClean="0"/>
              <a:t>What is WSGI and relationship with </a:t>
            </a:r>
            <a:r>
              <a:rPr lang="en-US" sz="2800" dirty="0"/>
              <a:t>gunicorn.</a:t>
            </a:r>
            <a:endParaRPr lang="en-US" sz="2800" dirty="0" smtClean="0"/>
          </a:p>
          <a:p>
            <a:pPr algn="just"/>
            <a:r>
              <a:rPr lang="en-US" sz="2800" dirty="0"/>
              <a:t>Setting up Database &amp; adding users.</a:t>
            </a:r>
          </a:p>
          <a:p>
            <a:pPr algn="just"/>
            <a:endParaRPr lang="en-IN" sz="2800" dirty="0" smtClean="0"/>
          </a:p>
          <a:p>
            <a:pPr marL="0" indent="0" algn="just">
              <a:buNone/>
            </a:pPr>
            <a:endParaRPr lang="en-US" sz="2800" dirty="0"/>
          </a:p>
        </p:txBody>
      </p:sp>
      <p:sp>
        <p:nvSpPr>
          <p:cNvPr id="4" name="Date Placeholder 3"/>
          <p:cNvSpPr>
            <a:spLocks noGrp="1"/>
          </p:cNvSpPr>
          <p:nvPr>
            <p:ph type="dt" sz="half" idx="10"/>
          </p:nvPr>
        </p:nvSpPr>
        <p:spPr/>
        <p:txBody>
          <a:bodyPr/>
          <a:lstStyle/>
          <a:p>
            <a:fld id="{CCA77FC6-CC48-430A-97E9-68F0BE54C682}" type="datetime1">
              <a:rPr lang="en-US" smtClean="0"/>
              <a:pPr/>
              <a:t>11/18/2024</a:t>
            </a:fld>
            <a:endParaRPr lang="en-US" dirty="0"/>
          </a:p>
        </p:txBody>
      </p:sp>
      <p:sp>
        <p:nvSpPr>
          <p:cNvPr id="5" name="Footer Placeholder 4"/>
          <p:cNvSpPr>
            <a:spLocks noGrp="1"/>
          </p:cNvSpPr>
          <p:nvPr>
            <p:ph type="ftr" sz="quarter" idx="11"/>
          </p:nvPr>
        </p:nvSpPr>
        <p:spPr>
          <a:xfrm>
            <a:off x="4343400" y="6248406"/>
            <a:ext cx="6400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a:t>
            </a:r>
            <a:r>
              <a:rPr lang="en-US" sz="3200" dirty="0" smtClean="0"/>
              <a:t>V </a:t>
            </a:r>
            <a:r>
              <a:rPr lang="en-US" sz="3200" dirty="0"/>
              <a:t>Objective</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611296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0"/>
            <a:ext cx="10363200" cy="3429000"/>
          </a:xfrm>
          <a:solidFill>
            <a:schemeClr val="accent1">
              <a:lumMod val="20000"/>
              <a:lumOff val="80000"/>
            </a:schemeClr>
          </a:solidFill>
          <a:ln w="19050">
            <a:solidFill>
              <a:schemeClr val="tx1"/>
            </a:solidFill>
          </a:ln>
        </p:spPr>
        <p:txBody>
          <a:bodyPr>
            <a:normAutofit/>
          </a:bodyPr>
          <a:lstStyle/>
          <a:p>
            <a:pPr marL="0" indent="0" algn="just">
              <a:buNone/>
            </a:pPr>
            <a:r>
              <a:rPr lang="en-US" sz="2800" dirty="0" smtClean="0">
                <a:latin typeface="Times New Roman" pitchFamily="18" charset="0"/>
                <a:cs typeface="Times New Roman" pitchFamily="18" charset="0"/>
              </a:rPr>
              <a:t>Topic </a:t>
            </a:r>
            <a:r>
              <a:rPr lang="en-US" sz="2800" dirty="0" smtClean="0">
                <a:solidFill>
                  <a:schemeClr val="bg2">
                    <a:lumMod val="10000"/>
                  </a:schemeClr>
                </a:solidFill>
                <a:latin typeface="Times New Roman" pitchFamily="18" charset="0"/>
                <a:cs typeface="Times New Roman" pitchFamily="18" charset="0"/>
              </a:rPr>
              <a:t>:</a:t>
            </a:r>
            <a:r>
              <a:rPr lang="en-US" sz="2800" dirty="0">
                <a:solidFill>
                  <a:schemeClr val="bg2">
                    <a:lumMod val="10000"/>
                  </a:schemeClr>
                </a:solidFill>
                <a:latin typeface="Times New Roman" pitchFamily="18" charset="0"/>
                <a:cs typeface="Times New Roman" pitchFamily="18" charset="0"/>
              </a:rPr>
              <a:t> Collection— Creating a functional website in Django</a:t>
            </a:r>
            <a:endParaRPr lang="en-US" sz="2800" dirty="0" smtClean="0">
              <a:solidFill>
                <a:schemeClr val="bg2">
                  <a:lumMod val="10000"/>
                </a:schemeClr>
              </a:solidFill>
              <a:latin typeface="Times New Roman" pitchFamily="18" charset="0"/>
              <a:cs typeface="Times New Roman" pitchFamily="18" charset="0"/>
            </a:endParaRPr>
          </a:p>
          <a:p>
            <a:pPr marL="0" indent="0" algn="just">
              <a:buNone/>
            </a:pP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In this topic, the students will </a:t>
            </a:r>
            <a:r>
              <a:rPr lang="en-US" sz="2800" dirty="0" smtClean="0">
                <a:latin typeface="Times New Roman" pitchFamily="18" charset="0"/>
                <a:cs typeface="Times New Roman" pitchFamily="18" charset="0"/>
              </a:rPr>
              <a:t>gain , The </a:t>
            </a:r>
            <a:r>
              <a:rPr lang="en-US" sz="2800" dirty="0">
                <a:latin typeface="Times New Roman" pitchFamily="18" charset="0"/>
                <a:cs typeface="Times New Roman" pitchFamily="18" charset="0"/>
              </a:rPr>
              <a:t>idea of Having a website helps grow an online presence, whether that be your personal blog or business, by connecting you with a broader audience. A website can also become a platform for sharing your opinions and skills, creating opportunities for personal or work-related projects.</a:t>
            </a:r>
          </a:p>
          <a:p>
            <a:pPr marL="0" indent="0" algn="just">
              <a:buNone/>
            </a:pPr>
            <a:endParaRPr lang="en-US" sz="2800" dirty="0"/>
          </a:p>
        </p:txBody>
      </p:sp>
      <p:sp>
        <p:nvSpPr>
          <p:cNvPr id="4" name="Date Placeholder 3"/>
          <p:cNvSpPr>
            <a:spLocks noGrp="1"/>
          </p:cNvSpPr>
          <p:nvPr>
            <p:ph type="dt" sz="half" idx="10"/>
          </p:nvPr>
        </p:nvSpPr>
        <p:spPr/>
        <p:txBody>
          <a:bodyPr/>
          <a:lstStyle/>
          <a:p>
            <a:fld id="{3D5A9B37-F2C3-499B-A02B-D1F87670DDA4}" type="datetime1">
              <a:rPr lang="en-US" smtClean="0"/>
              <a:pPr/>
              <a:t>11/18/2024</a:t>
            </a:fld>
            <a:endParaRPr lang="en-US" dirty="0"/>
          </a:p>
        </p:txBody>
      </p:sp>
      <p:sp>
        <p:nvSpPr>
          <p:cNvPr id="5" name="Footer Placeholder 4"/>
          <p:cNvSpPr>
            <a:spLocks noGrp="1"/>
          </p:cNvSpPr>
          <p:nvPr>
            <p:ph type="ftr" sz="quarter" idx="11"/>
          </p:nvPr>
        </p:nvSpPr>
        <p:spPr>
          <a:xfrm>
            <a:off x="3742508" y="6336763"/>
            <a:ext cx="7382691"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latin typeface="Times New Roman" pitchFamily="18" charset="0"/>
                <a:cs typeface="Times New Roman" pitchFamily="18" charset="0"/>
              </a:rPr>
              <a:t>Topic Objective</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6050792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269277"/>
            <a:ext cx="2844800" cy="365125"/>
          </a:xfrm>
        </p:spPr>
        <p:txBody>
          <a:bodyPr/>
          <a:lstStyle/>
          <a:p>
            <a:fld id="{B24AFCD1-3C55-496A-ABF5-34E644E8F696}" type="datetime1">
              <a:rPr lang="en-US" smtClean="0"/>
              <a:pPr/>
              <a:t>11/18/2024</a:t>
            </a:fld>
            <a:endParaRPr lang="en-US" dirty="0"/>
          </a:p>
        </p:txBody>
      </p:sp>
      <p:sp>
        <p:nvSpPr>
          <p:cNvPr id="5" name="Footer Placeholder 4"/>
          <p:cNvSpPr>
            <a:spLocks noGrp="1"/>
          </p:cNvSpPr>
          <p:nvPr>
            <p:ph type="ftr" sz="quarter" idx="11"/>
          </p:nvPr>
        </p:nvSpPr>
        <p:spPr>
          <a:xfrm>
            <a:off x="4343400" y="6248406"/>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Creating a functional website in Django</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523835" y="998409"/>
            <a:ext cx="11287205" cy="5262979"/>
          </a:xfrm>
          <a:prstGeom prst="rect">
            <a:avLst/>
          </a:prstGeom>
          <a:solidFill>
            <a:schemeClr val="accent1">
              <a:lumMod val="20000"/>
              <a:lumOff val="8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800" dirty="0">
                <a:latin typeface="Times New Roman" pitchFamily="18" charset="0"/>
                <a:cs typeface="Times New Roman" pitchFamily="18" charset="0"/>
              </a:rPr>
              <a:t>Having a website helps grow an online presence, whether that be your personal blog or business, by connecting you with a broader audience. A website can also become a platform for sharing your opinions and skills, creating opportunities for personal or work-related projects.</a:t>
            </a:r>
          </a:p>
          <a:p>
            <a:endParaRPr lang="en-US" sz="2800" dirty="0">
              <a:latin typeface="Times New Roman" pitchFamily="18" charset="0"/>
              <a:cs typeface="Times New Roman" pitchFamily="18" charset="0"/>
            </a:endParaRPr>
          </a:p>
          <a:p>
            <a:pPr marL="342900" indent="-342900">
              <a:buFont typeface="Wingdings" panose="05000000000000000000" pitchFamily="2" charset="2"/>
              <a:buChar char="Ø"/>
            </a:pPr>
            <a:r>
              <a:rPr lang="en-US" sz="2800" dirty="0">
                <a:latin typeface="Times New Roman" pitchFamily="18" charset="0"/>
                <a:cs typeface="Times New Roman" pitchFamily="18" charset="0"/>
              </a:rPr>
              <a:t>This </a:t>
            </a:r>
            <a:r>
              <a:rPr lang="en-US" sz="2800" dirty="0" smtClean="0">
                <a:latin typeface="Times New Roman" pitchFamily="18" charset="0"/>
                <a:cs typeface="Times New Roman" pitchFamily="18" charset="0"/>
              </a:rPr>
              <a:t>lecture </a:t>
            </a:r>
            <a:r>
              <a:rPr lang="en-US" sz="2800" dirty="0">
                <a:latin typeface="Times New Roman" pitchFamily="18" charset="0"/>
                <a:cs typeface="Times New Roman" pitchFamily="18" charset="0"/>
              </a:rPr>
              <a:t>will help you turn your website idea into a fully-functional website – pick a suitable platform, get a web hosting plan, and </a:t>
            </a:r>
            <a:r>
              <a:rPr lang="en-US" sz="3200" dirty="0">
                <a:latin typeface="Times New Roman" pitchFamily="18" charset="0"/>
                <a:cs typeface="Times New Roman" pitchFamily="18" charset="0"/>
              </a:rPr>
              <a:t>cho</a:t>
            </a:r>
            <a:r>
              <a:rPr lang="en-US" sz="2800" dirty="0">
                <a:latin typeface="Times New Roman" pitchFamily="18" charset="0"/>
                <a:cs typeface="Times New Roman" pitchFamily="18" charset="0"/>
              </a:rPr>
              <a:t>ose a memorable domain name. We’ll also give you tips on how to optimize it</a:t>
            </a:r>
            <a:r>
              <a:rPr lang="en-US" sz="28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342900" indent="-342900">
              <a:buFont typeface="Wingdings" panose="05000000000000000000" pitchFamily="2" charset="2"/>
              <a:buChar char="Ø"/>
            </a:pPr>
            <a:r>
              <a:rPr lang="en-US" sz="2800" dirty="0">
                <a:latin typeface="Times New Roman" pitchFamily="18" charset="0"/>
                <a:cs typeface="Times New Roman" pitchFamily="18" charset="0"/>
              </a:rPr>
              <a:t>Before creating your first website, you need to understand these three essential elements – what’s a website building platform, web hosting, and a domain </a:t>
            </a:r>
            <a:r>
              <a:rPr lang="en-US" sz="2800" dirty="0" smtClean="0">
                <a:latin typeface="Times New Roman" pitchFamily="18" charset="0"/>
                <a:cs typeface="Times New Roman" pitchFamily="18" charset="0"/>
              </a:rPr>
              <a:t>name.</a:t>
            </a:r>
            <a:endParaRPr lang="en-US" sz="2400" dirty="0">
              <a:latin typeface="Times New Roman" pitchFamily="18" charset="0"/>
              <a:cs typeface="Times New Roman" pitchFamily="18" charset="0"/>
            </a:endParaRP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513929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578BA7-D870-4CC9-8720-97640CAF7057}" type="datetime1">
              <a:rPr lang="en-US" smtClean="0"/>
              <a:pPr/>
              <a:t>11/18/2024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smtClean="0"/>
              <a:t>Python Web development with Django (Elective I)</a:t>
            </a:r>
          </a:p>
          <a:p>
            <a:r>
              <a:rPr lang="en-US" sz="1200" dirty="0" smtClean="0"/>
              <a:t>Design Pattern (Elective II)</a:t>
            </a:r>
          </a:p>
        </p:txBody>
      </p:sp>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270560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FB4A4C-A057-4CA1-BA1A-0A60F46555B3}" type="datetime1">
              <a:rPr lang="en-US" smtClean="0"/>
              <a:pPr/>
              <a:t>11/18/2024</a:t>
            </a:fld>
            <a:endParaRPr lang="en-US" dirty="0"/>
          </a:p>
        </p:txBody>
      </p:sp>
      <p:sp>
        <p:nvSpPr>
          <p:cNvPr id="5" name="Footer Placeholder 4"/>
          <p:cNvSpPr>
            <a:spLocks noGrp="1"/>
          </p:cNvSpPr>
          <p:nvPr>
            <p:ph type="ftr" sz="quarter" idx="11"/>
          </p:nvPr>
        </p:nvSpPr>
        <p:spPr>
          <a:xfrm>
            <a:off x="4343400" y="6248406"/>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Creating a functional website in Django</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603455" y="1106889"/>
            <a:ext cx="10974591" cy="5033566"/>
          </a:xfrm>
          <a:prstGeom prst="rect">
            <a:avLst/>
          </a:prstGeom>
          <a:ln w="12700">
            <a:solidFill>
              <a:schemeClr val="tx1"/>
            </a:solidFill>
          </a:ln>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680529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60413F-3066-482B-9656-D24E1BE12FED}" type="datetime1">
              <a:rPr lang="en-US" smtClean="0"/>
              <a:pPr/>
              <a:t>11/18/2024</a:t>
            </a:fld>
            <a:endParaRPr lang="en-US" dirty="0"/>
          </a:p>
        </p:txBody>
      </p:sp>
      <p:sp>
        <p:nvSpPr>
          <p:cNvPr id="5" name="Footer Placeholder 4"/>
          <p:cNvSpPr>
            <a:spLocks noGrp="1"/>
          </p:cNvSpPr>
          <p:nvPr>
            <p:ph type="ftr" sz="quarter" idx="11"/>
          </p:nvPr>
        </p:nvSpPr>
        <p:spPr>
          <a:xfrm>
            <a:off x="4343400" y="6248406"/>
            <a:ext cx="6781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1051560" y="858814"/>
            <a:ext cx="10617926" cy="5324535"/>
          </a:xfrm>
          <a:prstGeom prst="rect">
            <a:avLst/>
          </a:prstGeom>
          <a:solidFill>
            <a:schemeClr val="accent1">
              <a:lumMod val="20000"/>
              <a:lumOff val="80000"/>
            </a:schemeClr>
          </a:solidFill>
          <a:ln w="9525">
            <a:solidFill>
              <a:schemeClr val="tx1"/>
            </a:solidFill>
          </a:ln>
        </p:spPr>
        <p:txBody>
          <a:bodyPr wrap="square">
            <a:spAutoFit/>
          </a:bodyPr>
          <a:lstStyle/>
          <a:p>
            <a:pPr algn="ctr"/>
            <a:r>
              <a:rPr lang="en-US" sz="3200" b="1" u="sng" dirty="0">
                <a:latin typeface="Times New Roman" pitchFamily="18" charset="0"/>
                <a:cs typeface="Times New Roman" pitchFamily="18" charset="0"/>
              </a:rPr>
              <a:t>Pillar One: Technology </a:t>
            </a:r>
            <a:endParaRPr lang="en-US" sz="3200" b="1" u="sng" dirty="0" smtClean="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Front and backend development processes can drastically affect the overall performance of your site. Visitors are mostly affected by frontend site performance, e.g. the way that your site performs when a user goes to the homepage or clicks on an internal link. It’s the most visible indicator of site performance, because it’s pretty obvious if a user is staring at a blank screen for 5-10 seconds, that a site isn’t performing at its peak. </a:t>
            </a:r>
            <a:endParaRPr lang="en-US" sz="2800" dirty="0" smtClean="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dirty="0" smtClean="0">
                <a:latin typeface="Times New Roman" pitchFamily="18" charset="0"/>
                <a:cs typeface="Times New Roman" pitchFamily="18" charset="0"/>
              </a:rPr>
              <a:t>When </a:t>
            </a:r>
            <a:r>
              <a:rPr lang="en-US" sz="2800" dirty="0">
                <a:latin typeface="Times New Roman" pitchFamily="18" charset="0"/>
                <a:cs typeface="Times New Roman" pitchFamily="18" charset="0"/>
              </a:rPr>
              <a:t>you change a piece of tech, add a new feature, or even update an existing plugin, you should always test your performance to see if it was negatively impacted. That way you can continue to upgrade your tech, while also improving overall performance.</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1776862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073656-4457-4637-A1C2-F897951FA08F}" type="datetime1">
              <a:rPr lang="en-US" smtClean="0"/>
              <a:pPr/>
              <a:t>11/18/2024</a:t>
            </a:fld>
            <a:endParaRPr lang="en-US" dirty="0"/>
          </a:p>
        </p:txBody>
      </p:sp>
      <p:sp>
        <p:nvSpPr>
          <p:cNvPr id="5" name="Footer Placeholder 4"/>
          <p:cNvSpPr>
            <a:spLocks noGrp="1"/>
          </p:cNvSpPr>
          <p:nvPr>
            <p:ph type="ftr" sz="quarter" idx="11"/>
          </p:nvPr>
        </p:nvSpPr>
        <p:spPr>
          <a:xfrm>
            <a:off x="4343400" y="6248406"/>
            <a:ext cx="6934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609600" y="1274312"/>
            <a:ext cx="11255829" cy="4493538"/>
          </a:xfrm>
          <a:prstGeom prst="rect">
            <a:avLst/>
          </a:prstGeom>
          <a:solidFill>
            <a:schemeClr val="accent1">
              <a:lumMod val="20000"/>
              <a:lumOff val="80000"/>
            </a:schemeClr>
          </a:solidFill>
          <a:ln w="9525">
            <a:solidFill>
              <a:schemeClr val="tx1"/>
            </a:solidFill>
          </a:ln>
        </p:spPr>
        <p:txBody>
          <a:bodyPr wrap="square">
            <a:spAutoFit/>
          </a:bodyPr>
          <a:lstStyle/>
          <a:p>
            <a:pPr marL="457200" indent="-457200" algn="just">
              <a:buFont typeface="Wingdings" panose="05000000000000000000" pitchFamily="2" charset="2"/>
              <a:buChar char="Ø"/>
            </a:pPr>
            <a:r>
              <a:rPr lang="en-US" sz="2600" dirty="0"/>
              <a:t>Where you host your site also has a huge impact on </a:t>
            </a:r>
            <a:r>
              <a:rPr lang="en-US" sz="2600" dirty="0" smtClean="0"/>
              <a:t>frontend  </a:t>
            </a:r>
            <a:r>
              <a:rPr lang="en-US" sz="2600" dirty="0"/>
              <a:t>and backend performance. Check what kind of performance-enhancing features your host might offer, like caching or a global CDN. Having these kinds of features with your host can really take the burden off of your internal development team</a:t>
            </a:r>
            <a:r>
              <a:rPr lang="en-US" sz="2600" dirty="0" smtClean="0"/>
              <a:t>.</a:t>
            </a:r>
          </a:p>
          <a:p>
            <a:pPr marL="457200" indent="-457200" algn="just">
              <a:buFont typeface="Wingdings" panose="05000000000000000000" pitchFamily="2" charset="2"/>
              <a:buChar char="Ø"/>
            </a:pPr>
            <a:endParaRPr lang="en-US" sz="2600" dirty="0"/>
          </a:p>
          <a:p>
            <a:pPr marL="457200" indent="-457200" algn="just">
              <a:buFont typeface="Wingdings" panose="05000000000000000000" pitchFamily="2" charset="2"/>
              <a:buChar char="Ø"/>
            </a:pPr>
            <a:r>
              <a:rPr lang="en-US" sz="2600" dirty="0"/>
              <a:t>While a lot of updates add new functions or improve the performance of their particular piece of software, we’re all familiar with how one seemingly miniscule update can bring even the most immaculately maintained site to its knees. This, of course, will have terrible effects on your site performance. As you continue to update individual pieces of your site, you need to remember to maintain the whole, or find a partner to perform regular site </a:t>
            </a:r>
            <a:r>
              <a:rPr lang="en-US" sz="2600" dirty="0" smtClean="0"/>
              <a:t>maintenance.</a:t>
            </a:r>
            <a:endParaRPr lang="en-US" sz="2600"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393749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149E45-82C2-419E-98EA-91658D9C559C}" type="datetime1">
              <a:rPr lang="en-US" smtClean="0"/>
              <a:pPr/>
              <a:t>11/18/2024</a:t>
            </a:fld>
            <a:endParaRPr lang="en-US" dirty="0"/>
          </a:p>
        </p:txBody>
      </p:sp>
      <p:sp>
        <p:nvSpPr>
          <p:cNvPr id="5" name="Footer Placeholder 4"/>
          <p:cNvSpPr>
            <a:spLocks noGrp="1"/>
          </p:cNvSpPr>
          <p:nvPr>
            <p:ph type="ftr" sz="quarter" idx="11"/>
          </p:nvPr>
        </p:nvSpPr>
        <p:spPr>
          <a:xfrm>
            <a:off x="4343400" y="6248406"/>
            <a:ext cx="67056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381000" y="1170012"/>
            <a:ext cx="11430000" cy="4955203"/>
          </a:xfrm>
          <a:prstGeom prst="rect">
            <a:avLst/>
          </a:prstGeom>
          <a:solidFill>
            <a:schemeClr val="accent1">
              <a:lumMod val="20000"/>
              <a:lumOff val="80000"/>
            </a:schemeClr>
          </a:solidFill>
          <a:ln w="12700">
            <a:solidFill>
              <a:schemeClr val="tx1"/>
            </a:solidFill>
          </a:ln>
        </p:spPr>
        <p:txBody>
          <a:bodyPr wrap="square">
            <a:spAutoFit/>
          </a:bodyPr>
          <a:lstStyle/>
          <a:p>
            <a:pPr algn="ctr"/>
            <a:r>
              <a:rPr lang="en-US" sz="3200" b="1" u="sng" dirty="0">
                <a:latin typeface="Times New Roman" pitchFamily="18" charset="0"/>
                <a:cs typeface="Times New Roman" pitchFamily="18" charset="0"/>
              </a:rPr>
              <a:t>Pillar Two: UX and </a:t>
            </a:r>
            <a:r>
              <a:rPr lang="en-US" sz="3200" b="1" u="sng" dirty="0" smtClean="0">
                <a:latin typeface="Times New Roman" pitchFamily="18" charset="0"/>
                <a:cs typeface="Times New Roman" pitchFamily="18" charset="0"/>
              </a:rPr>
              <a:t>Usability </a:t>
            </a:r>
          </a:p>
          <a:p>
            <a:pPr algn="just"/>
            <a:endParaRPr lang="en-US" sz="3200" b="1" u="sng" dirty="0" smtClean="0"/>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The basic goal of UX work is to reduce friction, i.e. to make the experience feel as seamless and smooth as possible. Believe it or not, friction is actually a measurable datapoint</a:t>
            </a:r>
            <a:r>
              <a:rPr lang="en-US" sz="2800" dirty="0" smtClean="0">
                <a:latin typeface="Times New Roman" pitchFamily="18" charset="0"/>
                <a:cs typeface="Times New Roman" pitchFamily="18" charset="0"/>
              </a:rPr>
              <a:t>.</a:t>
            </a:r>
          </a:p>
          <a:p>
            <a:pPr marL="457200" indent="-457200" algn="just">
              <a:buFont typeface="Wingdings" panose="05000000000000000000" pitchFamily="2" charset="2"/>
              <a:buChar char="Ø"/>
            </a:pPr>
            <a:endParaRPr lang="en-US" sz="2800" dirty="0" smtClean="0">
              <a:latin typeface="Times New Roman" pitchFamily="18" charset="0"/>
              <a:cs typeface="Times New Roman" pitchFamily="18" charset="0"/>
            </a:endParaRPr>
          </a:p>
          <a:p>
            <a:pPr marL="457200" indent="-457200" algn="just">
              <a:buFont typeface="Wingdings" panose="05000000000000000000" pitchFamily="2" charset="2"/>
              <a:buChar char="Ø"/>
            </a:pPr>
            <a:r>
              <a:rPr lang="en-US" sz="2800" dirty="0" smtClean="0">
                <a:latin typeface="Times New Roman" pitchFamily="18" charset="0"/>
                <a:cs typeface="Times New Roman" pitchFamily="18" charset="0"/>
              </a:rPr>
              <a:t>There </a:t>
            </a:r>
            <a:r>
              <a:rPr lang="en-US" sz="2800" dirty="0">
                <a:latin typeface="Times New Roman" pitchFamily="18" charset="0"/>
                <a:cs typeface="Times New Roman" pitchFamily="18" charset="0"/>
              </a:rPr>
              <a:t>are plenty of frameworks that exist to measure friction. One of the easiest ways is to observe users interacting with your site. Perform an evaluation on your site to see where exactly users are experiencing friction, and where you can improve. Some of the most common areas of friction are</a:t>
            </a:r>
            <a:r>
              <a:rPr lang="en-US" sz="2800" dirty="0"/>
              <a:t>:</a:t>
            </a:r>
            <a:endParaRPr lang="en-US" sz="4400" b="1" u="sng"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1851269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FB3818-88BF-4524-A603-42EAFE1DB704}" type="datetime1">
              <a:rPr lang="en-US" smtClean="0"/>
              <a:pPr/>
              <a:t>11/18/2024</a:t>
            </a:fld>
            <a:endParaRPr lang="en-US" dirty="0"/>
          </a:p>
        </p:txBody>
      </p:sp>
      <p:sp>
        <p:nvSpPr>
          <p:cNvPr id="5" name="Footer Placeholder 4"/>
          <p:cNvSpPr>
            <a:spLocks noGrp="1"/>
          </p:cNvSpPr>
          <p:nvPr>
            <p:ph type="ftr" sz="quarter" idx="11"/>
          </p:nvPr>
        </p:nvSpPr>
        <p:spPr>
          <a:xfrm>
            <a:off x="4267200" y="6332583"/>
            <a:ext cx="6934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028091"/>
            <a:ext cx="11582400" cy="4985980"/>
          </a:xfrm>
          <a:prstGeom prst="rect">
            <a:avLst/>
          </a:prstGeom>
          <a:solidFill>
            <a:schemeClr val="accent1">
              <a:lumMod val="20000"/>
              <a:lumOff val="80000"/>
            </a:schemeClr>
          </a:solidFill>
          <a:ln w="12700">
            <a:solidFill>
              <a:schemeClr val="tx1"/>
            </a:solidFill>
          </a:ln>
        </p:spPr>
        <p:txBody>
          <a:bodyPr wrap="square">
            <a:spAutoFit/>
          </a:bodyPr>
          <a:lstStyle/>
          <a:p>
            <a:pPr marL="457200" indent="-457200">
              <a:buFont typeface="Wingdings" panose="05000000000000000000" pitchFamily="2" charset="2"/>
              <a:buChar char="Ø"/>
            </a:pPr>
            <a:r>
              <a:rPr lang="en-US" sz="2800" dirty="0">
                <a:solidFill>
                  <a:srgbClr val="000000"/>
                </a:solidFill>
                <a:latin typeface="Times New Roman" pitchFamily="18" charset="0"/>
                <a:cs typeface="Times New Roman" pitchFamily="18" charset="0"/>
              </a:rPr>
              <a:t>Page speed is a huge indicator for how happy a user will be on your site. After all, if a page never loads, how can you ever see if it actually converts</a:t>
            </a:r>
            <a:r>
              <a:rPr lang="en-US" sz="2800" dirty="0" smtClean="0">
                <a:solidFill>
                  <a:srgbClr val="000000"/>
                </a:solidFill>
                <a:latin typeface="Times New Roman" pitchFamily="18" charset="0"/>
                <a:cs typeface="Times New Roman" pitchFamily="18" charset="0"/>
              </a:rPr>
              <a:t>?</a:t>
            </a:r>
          </a:p>
          <a:p>
            <a:pPr marL="457200" indent="-457200">
              <a:buFont typeface="Wingdings" panose="05000000000000000000" pitchFamily="2" charset="2"/>
              <a:buChar char="Ø"/>
            </a:pPr>
            <a:endParaRPr lang="en-US" sz="2800" dirty="0" smtClean="0">
              <a:solidFill>
                <a:srgbClr val="000000"/>
              </a:solidFill>
              <a:latin typeface="Times New Roman" pitchFamily="18" charset="0"/>
              <a:cs typeface="Times New Roman" pitchFamily="18" charset="0"/>
            </a:endParaRPr>
          </a:p>
          <a:p>
            <a:pPr marL="457200" indent="-457200">
              <a:buFont typeface="Wingdings" panose="05000000000000000000" pitchFamily="2" charset="2"/>
              <a:buChar char="Ø"/>
            </a:pPr>
            <a:r>
              <a:rPr lang="en-US" sz="2800" dirty="0">
                <a:latin typeface="Times New Roman" pitchFamily="18" charset="0"/>
                <a:cs typeface="Times New Roman" pitchFamily="18" charset="0"/>
              </a:rPr>
              <a:t>Constantly getting sold and marketed to has made users numb to the sales-centric copywriting of days past</a:t>
            </a:r>
            <a:r>
              <a:rPr lang="en-US" sz="2800" dirty="0" smtClean="0">
                <a:latin typeface="Times New Roman" pitchFamily="18" charset="0"/>
                <a:cs typeface="Times New Roman" pitchFamily="18" charset="0"/>
              </a:rPr>
              <a:t>.</a:t>
            </a:r>
          </a:p>
          <a:p>
            <a:pPr marL="457200" indent="-457200">
              <a:buFont typeface="Wingdings" panose="05000000000000000000" pitchFamily="2" charset="2"/>
              <a:buChar char="Ø"/>
            </a:pPr>
            <a:endParaRPr lang="en-US" sz="2800" dirty="0" smtClean="0">
              <a:latin typeface="Times New Roman" pitchFamily="18" charset="0"/>
              <a:cs typeface="Times New Roman" pitchFamily="18" charset="0"/>
            </a:endParaRPr>
          </a:p>
          <a:p>
            <a:pPr marL="457200" indent="-457200">
              <a:buFont typeface="Wingdings" panose="05000000000000000000" pitchFamily="2" charset="2"/>
              <a:buChar char="Ø"/>
            </a:pPr>
            <a:r>
              <a:rPr lang="en-US" sz="2800" dirty="0" smtClean="0">
                <a:latin typeface="Times New Roman" pitchFamily="18" charset="0"/>
                <a:cs typeface="Times New Roman" pitchFamily="18" charset="0"/>
              </a:rPr>
              <a:t>Now </a:t>
            </a:r>
            <a:r>
              <a:rPr lang="en-US" sz="2800" dirty="0">
                <a:latin typeface="Times New Roman" pitchFamily="18" charset="0"/>
                <a:cs typeface="Times New Roman" pitchFamily="18" charset="0"/>
              </a:rPr>
              <a:t>users just want the information they’re looking for explained clearly and concisely. Try combing through your site and look for ways to improve CTAs, menus, and headers. You’d be surprised at the impact a seemingly tiny change can have.</a:t>
            </a:r>
          </a:p>
          <a:p>
            <a:endParaRPr lang="en-US" sz="2000" dirty="0">
              <a:latin typeface="Times New Roman" pitchFamily="18" charset="0"/>
              <a:cs typeface="Times New Roman" pitchFamily="18" charset="0"/>
            </a:endParaRPr>
          </a:p>
          <a:p>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666621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9A42C6-0F1A-4F75-BD84-D2DF184D2893}" type="datetime1">
              <a:rPr lang="en-US" smtClean="0"/>
              <a:pPr/>
              <a:t>11/18/2024</a:t>
            </a:fld>
            <a:endParaRPr lang="en-US" dirty="0"/>
          </a:p>
        </p:txBody>
      </p:sp>
      <p:sp>
        <p:nvSpPr>
          <p:cNvPr id="5" name="Footer Placeholder 4"/>
          <p:cNvSpPr>
            <a:spLocks noGrp="1"/>
          </p:cNvSpPr>
          <p:nvPr>
            <p:ph type="ftr" sz="quarter" idx="11"/>
          </p:nvPr>
        </p:nvSpPr>
        <p:spPr>
          <a:xfrm>
            <a:off x="4267200" y="6332583"/>
            <a:ext cx="6934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800100" y="914400"/>
            <a:ext cx="10934700" cy="4647426"/>
          </a:xfrm>
          <a:prstGeom prst="rect">
            <a:avLst/>
          </a:prstGeom>
          <a:solidFill>
            <a:schemeClr val="accent1">
              <a:lumMod val="20000"/>
              <a:lumOff val="80000"/>
            </a:schemeClr>
          </a:solidFill>
          <a:ln w="12700">
            <a:solidFill>
              <a:schemeClr val="tx1"/>
            </a:solidFill>
          </a:ln>
        </p:spPr>
        <p:txBody>
          <a:bodyPr wrap="square">
            <a:spAutoFit/>
          </a:bodyPr>
          <a:lstStyle/>
          <a:p>
            <a:pPr algn="ctr"/>
            <a:r>
              <a:rPr lang="en-US" sz="3200" b="1" dirty="0">
                <a:latin typeface="Times New Roman" pitchFamily="18" charset="0"/>
                <a:cs typeface="Times New Roman" pitchFamily="18" charset="0"/>
              </a:rPr>
              <a:t>Pillar Three: </a:t>
            </a:r>
            <a:r>
              <a:rPr lang="en-US" sz="3200" b="1" dirty="0" smtClean="0">
                <a:latin typeface="Times New Roman" pitchFamily="18" charset="0"/>
                <a:cs typeface="Times New Roman" pitchFamily="18" charset="0"/>
              </a:rPr>
              <a:t>Conversions</a:t>
            </a:r>
          </a:p>
          <a:p>
            <a:pPr marL="342900" indent="-342900">
              <a:buFont typeface="Wingdings" panose="05000000000000000000" pitchFamily="2" charset="2"/>
              <a:buChar char="Ø"/>
            </a:pPr>
            <a:r>
              <a:rPr lang="en-US" sz="2400" dirty="0" smtClean="0">
                <a:latin typeface="Times New Roman" pitchFamily="18" charset="0"/>
                <a:cs typeface="Times New Roman" pitchFamily="18" charset="0"/>
              </a:rPr>
              <a:t>Conversion </a:t>
            </a:r>
            <a:r>
              <a:rPr lang="en-US" sz="2400" dirty="0">
                <a:latin typeface="Times New Roman" pitchFamily="18" charset="0"/>
                <a:cs typeface="Times New Roman" pitchFamily="18" charset="0"/>
              </a:rPr>
              <a:t>can mean a lot of different things. Is your site converting visitors into leads? Leads into customers? Are users converting from one page to another? Filling out a form? There are plenty of ways to define conversions. Put plainly, if your site isn’t converting, is it really performing the way it should? </a:t>
            </a:r>
          </a:p>
          <a:p>
            <a:pPr marL="342900" indent="-342900">
              <a:buFont typeface="Wingdings" panose="05000000000000000000" pitchFamily="2" charset="2"/>
              <a:buChar char="Ø"/>
            </a:pPr>
            <a:endParaRPr lang="en-US" sz="2400" dirty="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That wasn’t a rhetorical question. Of course it’s not! Every pillar of performance is connected, and if users aren’t converting, your technology or user experience is probably lacking. So what can you do? Make some changes! Of course, those changes don’t mean anything if you’re not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(Always Be Testing)</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9472259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4176F5-9271-4157-8F1F-B88989BAEDAA}" type="datetime1">
              <a:rPr lang="en-US" smtClean="0"/>
              <a:pPr/>
              <a:t>11/18/2024</a:t>
            </a:fld>
            <a:endParaRPr lang="en-US" dirty="0"/>
          </a:p>
        </p:txBody>
      </p:sp>
      <p:sp>
        <p:nvSpPr>
          <p:cNvPr id="5" name="Footer Placeholder 4"/>
          <p:cNvSpPr>
            <a:spLocks noGrp="1"/>
          </p:cNvSpPr>
          <p:nvPr>
            <p:ph type="ftr" sz="quarter" idx="11"/>
          </p:nvPr>
        </p:nvSpPr>
        <p:spPr>
          <a:xfrm>
            <a:off x="4267200" y="6332583"/>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914400" y="951147"/>
            <a:ext cx="10853057" cy="4647426"/>
          </a:xfrm>
          <a:prstGeom prst="rect">
            <a:avLst/>
          </a:prstGeom>
          <a:solidFill>
            <a:schemeClr val="accent1">
              <a:lumMod val="20000"/>
              <a:lumOff val="80000"/>
            </a:schemeClr>
          </a:solidFill>
          <a:ln w="9525">
            <a:solidFill>
              <a:schemeClr val="tx1"/>
            </a:solidFill>
          </a:ln>
        </p:spPr>
        <p:txBody>
          <a:bodyPr wrap="square">
            <a:spAutoFit/>
          </a:bodyPr>
          <a:lstStyle/>
          <a:p>
            <a:pPr algn="ctr"/>
            <a:r>
              <a:rPr lang="en-US" sz="3200" b="1" u="sng" dirty="0"/>
              <a:t>Pillar Four: </a:t>
            </a:r>
            <a:r>
              <a:rPr lang="en-US" sz="3200" b="1" u="sng" dirty="0" smtClean="0"/>
              <a:t>Retention</a:t>
            </a:r>
          </a:p>
          <a:p>
            <a:pPr marL="342900" indent="-342900" algn="just">
              <a:buFont typeface="Wingdings" panose="05000000000000000000" pitchFamily="2" charset="2"/>
              <a:buChar char="Ø"/>
            </a:pP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costs more? Attracting a new customer, or reselling to an existing one? Not surprisingly, keeping existing customers happy is a lot less expensive than attracting new ones. A large part of keeping existing customers happy depends on your platform and how it performs, not just when the initial sale gets made, but as customers continue to interact with your business. </a:t>
            </a:r>
            <a:endParaRPr lang="en-US" sz="2400" dirty="0" smtClean="0">
              <a:latin typeface="Times New Roman" pitchFamily="18" charset="0"/>
              <a:cs typeface="Times New Roman" pitchFamily="18" charset="0"/>
            </a:endParaRPr>
          </a:p>
          <a:p>
            <a:pPr marL="342900" indent="-342900" algn="just">
              <a:buFont typeface="Wingdings" panose="05000000000000000000" pitchFamily="2" charset="2"/>
              <a:buChar char="Ø"/>
            </a:pPr>
            <a:endParaRPr lang="en-US" sz="2400" dirty="0" smtClean="0">
              <a:latin typeface="Times New Roman" pitchFamily="18" charset="0"/>
              <a:cs typeface="Times New Roman" pitchFamily="18" charset="0"/>
            </a:endParaRPr>
          </a:p>
          <a:p>
            <a:pPr marL="342900" indent="-342900" algn="just">
              <a:buFont typeface="Wingdings" panose="05000000000000000000" pitchFamily="2" charset="2"/>
              <a:buChar char="Ø"/>
            </a:pPr>
            <a:r>
              <a:rPr lang="en-US" sz="2400" dirty="0">
                <a:latin typeface="Times New Roman" pitchFamily="18" charset="0"/>
                <a:cs typeface="Times New Roman" pitchFamily="18" charset="0"/>
              </a:rPr>
              <a:t>Retention and churn are often seen as an issue of platform or service, but in reality churn can be attributed to something much more simple: attracting the wrong customer. When you spend your time creating a great user experience, speedy website, testing changes, and collecting data, you attract the right customer to your product. This means less churn and more long-term customer success.</a:t>
            </a:r>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4265055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32707F-6210-45A5-9EDC-E5788F12EB7B}" type="datetime1">
              <a:rPr lang="en-US" smtClean="0"/>
              <a:pPr/>
              <a:t>11/18/2024</a:t>
            </a:fld>
            <a:endParaRPr lang="en-US" dirty="0"/>
          </a:p>
        </p:txBody>
      </p:sp>
      <p:sp>
        <p:nvSpPr>
          <p:cNvPr id="5" name="Footer Placeholder 4"/>
          <p:cNvSpPr>
            <a:spLocks noGrp="1"/>
          </p:cNvSpPr>
          <p:nvPr>
            <p:ph type="ftr" sz="quarter" idx="11"/>
          </p:nvPr>
        </p:nvSpPr>
        <p:spPr>
          <a:xfrm>
            <a:off x="4267200" y="6332583"/>
            <a:ext cx="7010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Registering </a:t>
            </a:r>
            <a:r>
              <a:rPr lang="en-US" sz="3200" dirty="0" smtClean="0">
                <a:solidFill>
                  <a:schemeClr val="bg2">
                    <a:lumMod val="10000"/>
                  </a:schemeClr>
                </a:solidFill>
                <a:latin typeface="Times New Roman" pitchFamily="18" charset="0"/>
                <a:cs typeface="Times New Roman" pitchFamily="18" charset="0"/>
              </a:rPr>
              <a:t>on Heroku </a:t>
            </a:r>
            <a:r>
              <a:rPr lang="en-US" sz="3200" dirty="0">
                <a:solidFill>
                  <a:schemeClr val="bg2">
                    <a:lumMod val="10000"/>
                  </a:schemeClr>
                </a:solidFill>
                <a:latin typeface="Times New Roman" pitchFamily="18" charset="0"/>
                <a:cs typeface="Times New Roman" pitchFamily="18" charset="0"/>
              </a:rPr>
              <a:t>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156210" y="1094149"/>
            <a:ext cx="11879580" cy="4832092"/>
          </a:xfrm>
          <a:prstGeom prst="rect">
            <a:avLst/>
          </a:prstGeom>
          <a:solidFill>
            <a:schemeClr val="accent1">
              <a:lumMod val="20000"/>
              <a:lumOff val="80000"/>
            </a:schemeClr>
          </a:solidFill>
        </p:spPr>
        <p:txBody>
          <a:bodyPr wrap="square">
            <a:spAutoFit/>
          </a:bodyPr>
          <a:lstStyle/>
          <a:p>
            <a:pPr marL="285750" indent="-285750" algn="just">
              <a:buFont typeface="Wingdings" panose="05000000000000000000" pitchFamily="2" charset="2"/>
              <a:buChar char="Ø"/>
            </a:pPr>
            <a:r>
              <a:rPr lang="en-US" sz="2800" dirty="0">
                <a:latin typeface="Times New Roman" pitchFamily="18" charset="0"/>
                <a:cs typeface="Times New Roman" pitchFamily="18" charset="0"/>
              </a:rPr>
              <a:t>You’ve got a new software project in mind – maybe it’s a mobile app, an internal tool, or a way to completely transform the way you run your business. As you start to share the idea and gather feedback, people start hitting you with a ton of questions that you may not know the answer </a:t>
            </a:r>
            <a:r>
              <a:rPr lang="en-US" sz="2800" dirty="0" smtClean="0">
                <a:latin typeface="Times New Roman" pitchFamily="18" charset="0"/>
                <a:cs typeface="Times New Roman" pitchFamily="18" charset="0"/>
              </a:rPr>
              <a:t>to. How </a:t>
            </a:r>
            <a:r>
              <a:rPr lang="en-US" sz="2800" dirty="0">
                <a:latin typeface="Times New Roman" pitchFamily="18" charset="0"/>
                <a:cs typeface="Times New Roman" pitchFamily="18" charset="0"/>
              </a:rPr>
              <a:t>are you going to manage the infrastructure? How are you going to handle storage, networking, monitoring, and everything else you need to run this new project?</a:t>
            </a:r>
          </a:p>
          <a:p>
            <a:pPr marL="285750" indent="-285750" algn="just">
              <a:buFont typeface="Wingdings" panose="05000000000000000000" pitchFamily="2" charset="2"/>
              <a:buChar char="Ø"/>
            </a:pPr>
            <a:endParaRPr lang="en-US" sz="2800" dirty="0">
              <a:latin typeface="Times New Roman" pitchFamily="18" charset="0"/>
              <a:cs typeface="Times New Roman" pitchFamily="18" charset="0"/>
            </a:endParaRPr>
          </a:p>
          <a:p>
            <a:pPr marL="285750" indent="-285750" algn="just">
              <a:buFont typeface="Wingdings" panose="05000000000000000000" pitchFamily="2" charset="2"/>
              <a:buChar char="Ø"/>
            </a:pPr>
            <a:r>
              <a:rPr lang="en-US" sz="2800" dirty="0">
                <a:latin typeface="Times New Roman" pitchFamily="18" charset="0"/>
                <a:cs typeface="Times New Roman" pitchFamily="18" charset="0"/>
              </a:rPr>
              <a:t>You’re looking for an answer to your prayers when you stumble on Heroku. What is Heroku you ask? Apparently it’s a Platform as a Service that can handle all of these things for you. This is great, but you still don’t understand exactly how it works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193693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3005BC-EDAF-45CE-BDDE-2FF2C9EC3017}" type="datetime1">
              <a:rPr lang="en-US" smtClean="0"/>
              <a:pPr/>
              <a:t>11/18/2024</a:t>
            </a:fld>
            <a:endParaRPr lang="en-US" dirty="0"/>
          </a:p>
        </p:txBody>
      </p:sp>
      <p:sp>
        <p:nvSpPr>
          <p:cNvPr id="5" name="Footer Placeholder 4"/>
          <p:cNvSpPr>
            <a:spLocks noGrp="1"/>
          </p:cNvSpPr>
          <p:nvPr>
            <p:ph type="ftr" sz="quarter" idx="11"/>
          </p:nvPr>
        </p:nvSpPr>
        <p:spPr>
          <a:xfrm>
            <a:off x="4267200" y="6332583"/>
            <a:ext cx="7010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a:t>
            </a:r>
            <a:r>
              <a:rPr lang="en-US" sz="3200" dirty="0" smtClean="0">
                <a:solidFill>
                  <a:schemeClr val="bg2">
                    <a:lumMod val="10000"/>
                  </a:schemeClr>
                </a:solidFill>
              </a:rPr>
              <a:t>on Heroku </a:t>
            </a:r>
            <a:r>
              <a:rPr lang="en-US" sz="3200" dirty="0">
                <a:solidFill>
                  <a:schemeClr val="bg2">
                    <a:lumMod val="10000"/>
                  </a:schemeClr>
                </a:solidFill>
              </a:rPr>
              <a:t>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609600" y="828036"/>
            <a:ext cx="11506200" cy="5386090"/>
          </a:xfrm>
          <a:prstGeom prst="rect">
            <a:avLst/>
          </a:prstGeom>
          <a:solidFill>
            <a:schemeClr val="accent1">
              <a:lumMod val="20000"/>
              <a:lumOff val="80000"/>
            </a:schemeClr>
          </a:solidFill>
          <a:ln w="12700">
            <a:solidFill>
              <a:schemeClr val="tx1"/>
            </a:solidFill>
          </a:ln>
        </p:spPr>
        <p:txBody>
          <a:bodyPr wrap="square">
            <a:spAutoFit/>
          </a:bodyPr>
          <a:lstStyle/>
          <a:p>
            <a:r>
              <a:rPr lang="en-US" sz="2800" b="1" u="sng" dirty="0">
                <a:latin typeface="Times New Roman" pitchFamily="18" charset="0"/>
                <a:cs typeface="Times New Roman" pitchFamily="18" charset="0"/>
              </a:rPr>
              <a:t>So, what is Heroku and how does it work</a:t>
            </a:r>
            <a:r>
              <a:rPr lang="en-US" sz="2800" b="1" u="sng" dirty="0" smtClean="0">
                <a:latin typeface="Times New Roman" pitchFamily="18" charset="0"/>
                <a:cs typeface="Times New Roman" pitchFamily="18" charset="0"/>
              </a:rPr>
              <a:t>?</a:t>
            </a:r>
          </a:p>
          <a:p>
            <a:endParaRPr lang="en-US" sz="2800" b="1" u="sng" dirty="0"/>
          </a:p>
          <a:p>
            <a:r>
              <a:rPr lang="en-US" sz="2400" dirty="0">
                <a:latin typeface="Times New Roman" pitchFamily="18" charset="0"/>
                <a:cs typeface="Times New Roman" pitchFamily="18" charset="0"/>
              </a:rPr>
              <a:t>Heroku is known for running apps in dynos – which are really just virtual computers that can be powered up or down based on how big your application is. Think of dynos as malleable building blocks for running your app.</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want to process more data or run more complex tasks, you are going to need to add more blocks(what is called scaling horizontally) or increase the size of the blocks (what is called scaling vertically). Heroku then charges you a monthly fee based on the number of dynos that you have and the size of each dyno.</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Although Heroku charges you by the dyno, they aren’t actually hosting your app. In fact, the entire Heroku platform, as well as every app built on Heroku is deployed to Amazon Web Services(AWS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477341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095CEE-87B7-4A7D-B07A-462BD3F81A1E}" type="datetime1">
              <a:rPr lang="en-US" smtClean="0"/>
              <a:pPr/>
              <a:t>11/18/2024</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a:t>
            </a:r>
            <a:r>
              <a:rPr lang="en-US" sz="3200" dirty="0" smtClean="0">
                <a:solidFill>
                  <a:schemeClr val="bg2">
                    <a:lumMod val="10000"/>
                  </a:schemeClr>
                </a:solidFill>
              </a:rPr>
              <a:t>on Heroku </a:t>
            </a:r>
            <a:r>
              <a:rPr lang="en-US" sz="3200" dirty="0">
                <a:solidFill>
                  <a:schemeClr val="bg2">
                    <a:lumMod val="10000"/>
                  </a:schemeClr>
                </a:solidFill>
              </a:rPr>
              <a:t>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133350" y="770853"/>
            <a:ext cx="11925300" cy="5139869"/>
          </a:xfrm>
          <a:prstGeom prst="rect">
            <a:avLst/>
          </a:prstGeom>
          <a:solidFill>
            <a:schemeClr val="accent1">
              <a:lumMod val="20000"/>
              <a:lumOff val="80000"/>
            </a:schemeClr>
          </a:solidFill>
          <a:ln w="12700">
            <a:solidFill>
              <a:schemeClr val="tx1"/>
            </a:solidFill>
          </a:ln>
        </p:spPr>
        <p:txBody>
          <a:bodyPr wrap="square">
            <a:spAutoFit/>
          </a:bodyPr>
          <a:lstStyle/>
          <a:p>
            <a:r>
              <a:rPr lang="en-US" sz="2800" b="1" u="sng" dirty="0">
                <a:latin typeface="Times New Roman" pitchFamily="18" charset="0"/>
                <a:cs typeface="Times New Roman" pitchFamily="18" charset="0"/>
              </a:rPr>
              <a:t>Why use Heroku when AWS is present</a:t>
            </a:r>
            <a:r>
              <a:rPr lang="en-US" sz="2800" b="1" u="sng" dirty="0" smtClean="0">
                <a:latin typeface="Times New Roman" pitchFamily="18" charset="0"/>
                <a:cs typeface="Times New Roman" pitchFamily="18" charset="0"/>
              </a:rPr>
              <a:t>?</a:t>
            </a:r>
          </a:p>
          <a:p>
            <a:endParaRPr lang="en-US" sz="2400" b="1" u="sng" dirty="0">
              <a:latin typeface="Times New Roman" pitchFamily="18" charset="0"/>
              <a:cs typeface="Times New Roman" pitchFamily="18" charset="0"/>
            </a:endParaRPr>
          </a:p>
          <a:p>
            <a:pPr marL="285750" indent="-285750">
              <a:buFont typeface="Wingdings" panose="05000000000000000000" pitchFamily="2" charset="2"/>
              <a:buChar char="Ø"/>
            </a:pPr>
            <a:r>
              <a:rPr lang="en-US" sz="2300" dirty="0">
                <a:latin typeface="Times New Roman" pitchFamily="18" charset="0"/>
                <a:cs typeface="Times New Roman" pitchFamily="18" charset="0"/>
              </a:rPr>
              <a:t>To understand what Heroku is, we’re going to start with what it’s not. You may have realized that Heroku runs on Amazon Web Services (AWS), and now you’re asking yourself why you don’t deploy to AWS and bypass Heroku entirely. First of all, Heroku and AWS are not the same things.</a:t>
            </a:r>
          </a:p>
          <a:p>
            <a:pPr marL="285750" indent="-285750">
              <a:buFont typeface="Wingdings" panose="05000000000000000000" pitchFamily="2" charset="2"/>
              <a:buChar char="Ø"/>
            </a:pPr>
            <a:r>
              <a:rPr lang="en-US" sz="2300" dirty="0" smtClean="0">
                <a:latin typeface="Times New Roman" pitchFamily="18" charset="0"/>
                <a:cs typeface="Times New Roman" pitchFamily="18" charset="0"/>
              </a:rPr>
              <a:t>AWS </a:t>
            </a:r>
            <a:r>
              <a:rPr lang="en-US" sz="2300" dirty="0">
                <a:latin typeface="Times New Roman" pitchFamily="18" charset="0"/>
                <a:cs typeface="Times New Roman" pitchFamily="18" charset="0"/>
              </a:rPr>
              <a:t>is an Infrastructure as a Service(IaaS) provider, meaning they are responsible for managing large, shared data centers. These data centers are what we call “the cloud”. Companies like AWS, Azure, and Google have all created IaaS so that developers can pay to host their applications in these data centers instead of building servers themselves.</a:t>
            </a:r>
          </a:p>
          <a:p>
            <a:pPr marL="285750" indent="-285750">
              <a:buFont typeface="Wingdings" panose="05000000000000000000" pitchFamily="2" charset="2"/>
              <a:buChar char="Ø"/>
            </a:pPr>
            <a:endParaRPr lang="en-US" sz="2300" dirty="0">
              <a:latin typeface="Times New Roman" pitchFamily="18" charset="0"/>
              <a:cs typeface="Times New Roman" pitchFamily="18" charset="0"/>
            </a:endParaRPr>
          </a:p>
          <a:p>
            <a:pPr marL="285750" indent="-285750">
              <a:buFont typeface="Wingdings" panose="05000000000000000000" pitchFamily="2" charset="2"/>
              <a:buChar char="Ø"/>
            </a:pPr>
            <a:r>
              <a:rPr lang="en-US" sz="2300" dirty="0">
                <a:latin typeface="Times New Roman" pitchFamily="18" charset="0"/>
                <a:cs typeface="Times New Roman" pitchFamily="18" charset="0"/>
              </a:rPr>
              <a:t>This is a great trade-off but due to the nature of their business, IaaS providers are more concerned with running the data centers than the developer’s experience working with them. This means there is a high level of k</a:t>
            </a:r>
            <a:r>
              <a:rPr lang="en-US" sz="2300" dirty="0"/>
              <a:t>nowledge of AWS is required to keep your apps running, especially at scale</a:t>
            </a:r>
            <a:r>
              <a:rPr lang="en-US" sz="2300" dirty="0" smtClean="0"/>
              <a:t>.</a:t>
            </a:r>
            <a:endParaRPr lang="en-US" sz="2300"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049333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FDD8E7-1FDB-41F0-97DF-F357F44432C7}" type="datetime1">
              <a:rPr lang="en-US" smtClean="0"/>
              <a:pPr/>
              <a:t>11/18/2024</a:t>
            </a:fld>
            <a:endParaRPr lang="en-US" dirty="0"/>
          </a:p>
        </p:txBody>
      </p:sp>
      <p:sp>
        <p:nvSpPr>
          <p:cNvPr id="5" name="Footer Placeholder 4"/>
          <p:cNvSpPr>
            <a:spLocks noGrp="1"/>
          </p:cNvSpPr>
          <p:nvPr>
            <p:ph type="ftr" sz="quarter" idx="11"/>
          </p:nvPr>
        </p:nvSpPr>
        <p:spPr>
          <a:xfrm>
            <a:off x="3810000" y="6455769"/>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63040" y="1067772"/>
            <a:ext cx="707136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 </a:t>
            </a:r>
            <a:r>
              <a:rPr lang="en-US" sz="2800" b="1" dirty="0"/>
              <a:t> Python libraries for web development</a:t>
            </a:r>
            <a:endParaRPr lang="en-IN" sz="2800"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4083313355"/>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747641-24E0-491D-A900-9B00139179AB}" type="datetime1">
              <a:rPr lang="en-US" smtClean="0"/>
              <a:pPr/>
              <a:t>11/18/2024</a:t>
            </a:fld>
            <a:endParaRPr lang="en-US" dirty="0"/>
          </a:p>
        </p:txBody>
      </p:sp>
      <p:sp>
        <p:nvSpPr>
          <p:cNvPr id="5" name="Footer Placeholder 4"/>
          <p:cNvSpPr>
            <a:spLocks noGrp="1"/>
          </p:cNvSpPr>
          <p:nvPr>
            <p:ph type="ftr" sz="quarter" idx="11"/>
          </p:nvPr>
        </p:nvSpPr>
        <p:spPr>
          <a:xfrm>
            <a:off x="4267200" y="6332583"/>
            <a:ext cx="6629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a:t>
            </a:r>
            <a:r>
              <a:rPr lang="en-US" sz="3200" dirty="0" smtClean="0">
                <a:solidFill>
                  <a:schemeClr val="bg2">
                    <a:lumMod val="10000"/>
                  </a:schemeClr>
                </a:solidFill>
              </a:rPr>
              <a:t>on Heroku </a:t>
            </a:r>
            <a:r>
              <a:rPr lang="en-US" sz="3200" dirty="0">
                <a:solidFill>
                  <a:schemeClr val="bg2">
                    <a:lumMod val="10000"/>
                  </a:schemeClr>
                </a:solidFill>
              </a:rPr>
              <a:t>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312964" y="990600"/>
            <a:ext cx="11566072" cy="4832092"/>
          </a:xfrm>
          <a:prstGeom prst="rect">
            <a:avLst/>
          </a:prstGeom>
          <a:solidFill>
            <a:schemeClr val="accent1">
              <a:lumMod val="20000"/>
              <a:lumOff val="80000"/>
            </a:schemeClr>
          </a:solidFill>
          <a:ln w="12700">
            <a:solidFill>
              <a:schemeClr val="tx1"/>
            </a:solidFill>
          </a:ln>
        </p:spPr>
        <p:txBody>
          <a:bodyPr wrap="square">
            <a:spAutoFit/>
          </a:bodyPr>
          <a:lstStyle/>
          <a:p>
            <a:pPr marL="342900" indent="-342900" algn="just">
              <a:buFont typeface="Wingdings" panose="05000000000000000000" pitchFamily="2" charset="2"/>
              <a:buChar char="Ø"/>
            </a:pPr>
            <a:r>
              <a:rPr lang="en-US" sz="2800" dirty="0">
                <a:latin typeface="Times New Roman" pitchFamily="18" charset="0"/>
                <a:cs typeface="Times New Roman" pitchFamily="18" charset="0"/>
              </a:rPr>
              <a:t>Heroku, on the other hand, is a Platform as a Service that sits on top of AWS to provide an experience that is specifically designed to make developers lives easier. For example, in order to keep an application running at scale on Heroku, it only takes knowledge of a few commands on the Heroku CLI and Dashboard. </a:t>
            </a: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marL="342900" indent="-342900" algn="just">
              <a:buFont typeface="Wingdings" panose="05000000000000000000" pitchFamily="2" charset="2"/>
              <a:buChar char="Ø"/>
            </a:pPr>
            <a:r>
              <a:rPr lang="en-US" sz="2800" dirty="0" smtClean="0">
                <a:latin typeface="Times New Roman" pitchFamily="18" charset="0"/>
                <a:cs typeface="Times New Roman" pitchFamily="18" charset="0"/>
              </a:rPr>
              <a:t>These </a:t>
            </a:r>
            <a:r>
              <a:rPr lang="en-US" sz="2800" dirty="0">
                <a:latin typeface="Times New Roman" pitchFamily="18" charset="0"/>
                <a:cs typeface="Times New Roman" pitchFamily="18" charset="0"/>
              </a:rPr>
              <a:t>commands can easily be found in Heroku’s documentation</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Again, Heroku was built by developers for developers. The experience is easy to navigate, developers know exactly what they need to do when they log in, and they know exactly how their application is running every second the platform.</a:t>
            </a:r>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700836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ED8FD6-D53C-49E4-8404-7F8A7A8A8097}" type="datetime1">
              <a:rPr lang="en-US" smtClean="0"/>
              <a:pPr/>
              <a:t>11/18/2024</a:t>
            </a:fld>
            <a:endParaRPr lang="en-US" dirty="0"/>
          </a:p>
        </p:txBody>
      </p:sp>
      <p:sp>
        <p:nvSpPr>
          <p:cNvPr id="5" name="Footer Placeholder 4"/>
          <p:cNvSpPr>
            <a:spLocks noGrp="1"/>
          </p:cNvSpPr>
          <p:nvPr>
            <p:ph type="ftr" sz="quarter" idx="11"/>
          </p:nvPr>
        </p:nvSpPr>
        <p:spPr>
          <a:xfrm>
            <a:off x="4191000" y="6379902"/>
            <a:ext cx="6629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Registering </a:t>
            </a:r>
            <a:r>
              <a:rPr lang="en-US" sz="3200" dirty="0" smtClean="0">
                <a:solidFill>
                  <a:schemeClr val="bg2">
                    <a:lumMod val="10000"/>
                  </a:schemeClr>
                </a:solidFill>
                <a:latin typeface="Times New Roman" pitchFamily="18" charset="0"/>
                <a:cs typeface="Times New Roman" pitchFamily="18" charset="0"/>
              </a:rPr>
              <a:t>on Heroku </a:t>
            </a:r>
            <a:r>
              <a:rPr lang="en-US" sz="3200" dirty="0">
                <a:solidFill>
                  <a:schemeClr val="bg2">
                    <a:lumMod val="10000"/>
                  </a:schemeClr>
                </a:solidFill>
                <a:latin typeface="Times New Roman" pitchFamily="18" charset="0"/>
                <a:cs typeface="Times New Roman" pitchFamily="18" charset="0"/>
              </a:rPr>
              <a:t>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09580"/>
            <a:ext cx="11430000" cy="5262979"/>
          </a:xfrm>
          <a:prstGeom prst="rect">
            <a:avLst/>
          </a:prstGeom>
          <a:solidFill>
            <a:schemeClr val="accent1">
              <a:lumMod val="20000"/>
              <a:lumOff val="80000"/>
            </a:schemeClr>
          </a:solidFill>
          <a:ln w="12700">
            <a:solidFill>
              <a:schemeClr val="tx1"/>
            </a:solidFill>
          </a:ln>
        </p:spPr>
        <p:txBody>
          <a:bodyPr wrap="square">
            <a:spAutoFit/>
          </a:bodyPr>
          <a:lstStyle/>
          <a:p>
            <a:r>
              <a:rPr lang="en-US" sz="2800" b="1" u="sng" dirty="0">
                <a:solidFill>
                  <a:srgbClr val="272C37"/>
                </a:solidFill>
                <a:latin typeface="Times New Roman" pitchFamily="18" charset="0"/>
                <a:cs typeface="Times New Roman" pitchFamily="18" charset="0"/>
              </a:rPr>
              <a:t>What is GitHub And How To Use It</a:t>
            </a:r>
            <a:r>
              <a:rPr lang="en-US" sz="2800" b="1" u="sng" dirty="0" smtClean="0">
                <a:solidFill>
                  <a:srgbClr val="272C37"/>
                </a:solidFill>
                <a:latin typeface="Times New Roman" pitchFamily="18" charset="0"/>
                <a:cs typeface="Times New Roman" pitchFamily="18" charset="0"/>
              </a:rPr>
              <a:t>?</a:t>
            </a:r>
          </a:p>
          <a:p>
            <a:endParaRPr lang="en-US" sz="2800" b="1" u="sng" dirty="0" smtClean="0">
              <a:solidFill>
                <a:srgbClr val="272C37"/>
              </a:solidFill>
              <a:latin typeface="Times New Roman" pitchFamily="18" charset="0"/>
              <a:cs typeface="Times New Roman" pitchFamily="18" charset="0"/>
            </a:endParaRPr>
          </a:p>
          <a:p>
            <a:pPr marL="457200" indent="-457200">
              <a:buFont typeface="Wingdings" panose="05000000000000000000" pitchFamily="2" charset="2"/>
              <a:buChar char="Ø"/>
            </a:pPr>
            <a:r>
              <a:rPr lang="en-US" sz="2800" dirty="0">
                <a:latin typeface="Times New Roman" pitchFamily="18" charset="0"/>
                <a:cs typeface="Times New Roman" pitchFamily="18" charset="0"/>
              </a:rPr>
              <a:t>GitHub is an increasingly popular programming resource used for code sharing. It's a social networking site for programmers that many companies and organizations use to facilitate project management and collaboration. </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marL="457200" indent="-457200">
              <a:buFont typeface="Wingdings" panose="05000000000000000000" pitchFamily="2" charset="2"/>
              <a:buChar char="Ø"/>
            </a:pPr>
            <a:r>
              <a:rPr lang="en-US" sz="2800" dirty="0" smtClean="0">
                <a:latin typeface="Times New Roman" pitchFamily="18" charset="0"/>
                <a:cs typeface="Times New Roman" pitchFamily="18" charset="0"/>
              </a:rPr>
              <a:t>According </a:t>
            </a:r>
            <a:r>
              <a:rPr lang="en-US" sz="2800" dirty="0">
                <a:latin typeface="Times New Roman" pitchFamily="18" charset="0"/>
                <a:cs typeface="Times New Roman" pitchFamily="18" charset="0"/>
              </a:rPr>
              <a:t>to </a:t>
            </a:r>
            <a:r>
              <a:rPr lang="en-US" sz="2800" dirty="0">
                <a:latin typeface="Times New Roman" pitchFamily="18" charset="0"/>
                <a:cs typeface="Times New Roman" pitchFamily="18" charset="0"/>
                <a:hlinkClick r:id="rId2" tooltip="statistics collected in October 2020"/>
              </a:rPr>
              <a:t>statistics collected in October 2020</a:t>
            </a:r>
            <a:r>
              <a:rPr lang="en-US" sz="2800" dirty="0">
                <a:latin typeface="Times New Roman" pitchFamily="18" charset="0"/>
                <a:cs typeface="Times New Roman" pitchFamily="18" charset="0"/>
              </a:rPr>
              <a:t>, it is the most prominent source code host, with over 60 million new repositories created in 2020 and boasting over 56 million total developers</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marL="457200" indent="-457200">
              <a:buFont typeface="Wingdings" panose="05000000000000000000" pitchFamily="2" charset="2"/>
              <a:buChar char="Ø"/>
            </a:pPr>
            <a:r>
              <a:rPr lang="en-US" sz="2800" dirty="0">
                <a:solidFill>
                  <a:srgbClr val="272C37"/>
                </a:solidFill>
                <a:latin typeface="Times New Roman" pitchFamily="18" charset="0"/>
                <a:cs typeface="Times New Roman" pitchFamily="18" charset="0"/>
              </a:rPr>
              <a:t>GitHub is a Git repository hosting service that provides a web-based graphical interface. It is the world’s largest coding community. </a:t>
            </a:r>
            <a:endParaRPr lang="en-US" sz="2800" b="0" i="0" dirty="0">
              <a:solidFill>
                <a:srgbClr val="272C37"/>
              </a:solidFill>
              <a:effectLst/>
              <a:latin typeface="Times New Roman" pitchFamily="18" charset="0"/>
              <a:cs typeface="Times New Roman" pitchFamily="18" charset="0"/>
            </a:endParaRPr>
          </a:p>
        </p:txBody>
      </p:sp>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2321657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BA23A5-1DF7-4127-8D46-2A3D6073F8B8}" type="datetime1">
              <a:rPr lang="en-US" smtClean="0"/>
              <a:pPr/>
              <a:t>11/18/2024</a:t>
            </a:fld>
            <a:endParaRPr lang="en-US" dirty="0"/>
          </a:p>
        </p:txBody>
      </p:sp>
      <p:sp>
        <p:nvSpPr>
          <p:cNvPr id="5" name="Footer Placeholder 4"/>
          <p:cNvSpPr>
            <a:spLocks noGrp="1"/>
          </p:cNvSpPr>
          <p:nvPr>
            <p:ph type="ftr" sz="quarter" idx="11"/>
          </p:nvPr>
        </p:nvSpPr>
        <p:spPr>
          <a:xfrm>
            <a:off x="4191000" y="6379902"/>
            <a:ext cx="6553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a:t>
            </a:r>
            <a:r>
              <a:rPr lang="en-US" sz="3200" dirty="0" smtClean="0">
                <a:solidFill>
                  <a:schemeClr val="bg2">
                    <a:lumMod val="10000"/>
                  </a:schemeClr>
                </a:solidFill>
              </a:rPr>
              <a:t>on Heroku </a:t>
            </a:r>
            <a:r>
              <a:rPr lang="en-US" sz="3200" dirty="0">
                <a:solidFill>
                  <a:schemeClr val="bg2">
                    <a:lumMod val="10000"/>
                  </a:schemeClr>
                </a:solidFill>
              </a:rPr>
              <a:t>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457200" y="747591"/>
            <a:ext cx="11734800" cy="5632311"/>
          </a:xfrm>
          <a:prstGeom prst="rect">
            <a:avLst/>
          </a:prstGeom>
          <a:solidFill>
            <a:schemeClr val="accent1">
              <a:lumMod val="20000"/>
              <a:lumOff val="80000"/>
            </a:schemeClr>
          </a:solidFill>
          <a:ln w="12700">
            <a:solidFill>
              <a:schemeClr val="tx1"/>
            </a:solidFill>
          </a:ln>
        </p:spPr>
        <p:txBody>
          <a:bodyPr wrap="square">
            <a:spAutoFit/>
          </a:bodyPr>
          <a:lstStyle/>
          <a:p>
            <a:pPr marL="342900" indent="-342900">
              <a:buFont typeface="Wingdings" panose="05000000000000000000" pitchFamily="2" charset="2"/>
              <a:buChar char="§"/>
            </a:pPr>
            <a:r>
              <a:rPr lang="en-US" sz="2400" dirty="0"/>
              <a:t>GitHub helps every team member work together on a project from any location while facilitating collaboration. You can also review previous versions created at an earlier point in time.</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So now we know what Git and GitHub are. Time to gain a better understanding of the importance and relevance of what is GitHub by exploring its features</a:t>
            </a:r>
            <a:r>
              <a:rPr lang="en-US" sz="2400" dirty="0" smtClean="0"/>
              <a:t>.</a:t>
            </a:r>
          </a:p>
          <a:p>
            <a:r>
              <a:rPr lang="en-US" sz="2400" dirty="0" smtClean="0"/>
              <a:t>1. Easy </a:t>
            </a:r>
            <a:r>
              <a:rPr lang="en-US" sz="2400" dirty="0"/>
              <a:t>Project Management</a:t>
            </a:r>
          </a:p>
          <a:p>
            <a:r>
              <a:rPr lang="en-US" sz="2400" dirty="0"/>
              <a:t>GitHub is a place where project managers and developers come together to coordinate, track, and update their work so that projects are transparent and stay on schedule.</a:t>
            </a:r>
          </a:p>
          <a:p>
            <a:r>
              <a:rPr lang="en-US" sz="2400" dirty="0"/>
              <a:t>2. Increased Safety With Packages</a:t>
            </a:r>
          </a:p>
          <a:p>
            <a:r>
              <a:rPr lang="en-US" sz="2400" dirty="0"/>
              <a:t>Packages can be published privately, within the team, or publicly to the open-source community. The packages can be used or reused by downloading them from GitHub.</a:t>
            </a:r>
          </a:p>
          <a:p>
            <a:r>
              <a:rPr lang="en-US" sz="2400" dirty="0"/>
              <a:t>3. Effective Team Management</a:t>
            </a:r>
          </a:p>
          <a:p>
            <a:r>
              <a:rPr lang="en-US" sz="2400" dirty="0"/>
              <a:t>GitHub helps all the team members stay on the same page and organized. Moderation tools like Issue and Pull Request Locking help the team to focus on the code</a:t>
            </a:r>
            <a:r>
              <a:rPr lang="en-US" sz="2400" dirty="0" smtClean="0"/>
              <a:t>.</a:t>
            </a:r>
            <a:endParaRPr lang="en-US" sz="2400"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795061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07787C-1863-4701-A30E-4C3EF156C553}" type="datetime1">
              <a:rPr lang="en-US" smtClean="0"/>
              <a:pPr/>
              <a:t>11/18/2024</a:t>
            </a:fld>
            <a:endParaRPr lang="en-US" dirty="0"/>
          </a:p>
        </p:txBody>
      </p:sp>
      <p:sp>
        <p:nvSpPr>
          <p:cNvPr id="5" name="Footer Placeholder 4"/>
          <p:cNvSpPr>
            <a:spLocks noGrp="1"/>
          </p:cNvSpPr>
          <p:nvPr>
            <p:ph type="ftr" sz="quarter" idx="11"/>
          </p:nvPr>
        </p:nvSpPr>
        <p:spPr>
          <a:xfrm>
            <a:off x="4191000" y="6379902"/>
            <a:ext cx="6781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Push project from Local System to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032000" y="987628"/>
            <a:ext cx="8379495" cy="5334586"/>
          </a:xfrm>
          <a:prstGeom prst="rect">
            <a:avLst/>
          </a:prstGeom>
          <a:solidFill>
            <a:schemeClr val="tx2">
              <a:lumMod val="40000"/>
              <a:lumOff val="60000"/>
            </a:schemeClr>
          </a:solidFill>
          <a:ln w="28575">
            <a:solidFill>
              <a:schemeClr val="tx1"/>
            </a:solidFill>
          </a:ln>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60424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7A6EC7-32CD-4418-BC84-652C98DBC906}" type="datetime1">
              <a:rPr lang="en-US" smtClean="0"/>
              <a:pPr/>
              <a:t>11/18/2024</a:t>
            </a:fld>
            <a:endParaRPr lang="en-US" dirty="0"/>
          </a:p>
        </p:txBody>
      </p:sp>
      <p:sp>
        <p:nvSpPr>
          <p:cNvPr id="5" name="Footer Placeholder 4"/>
          <p:cNvSpPr>
            <a:spLocks noGrp="1"/>
          </p:cNvSpPr>
          <p:nvPr>
            <p:ph type="ftr" sz="quarter" idx="11"/>
          </p:nvPr>
        </p:nvSpPr>
        <p:spPr>
          <a:xfrm>
            <a:off x="4191000" y="6379902"/>
            <a:ext cx="6781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Django Heroku</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635726" y="843425"/>
            <a:ext cx="11395166" cy="5262979"/>
          </a:xfrm>
          <a:prstGeom prst="rect">
            <a:avLst/>
          </a:prstGeom>
          <a:solidFill>
            <a:schemeClr val="accent1">
              <a:lumMod val="20000"/>
              <a:lumOff val="80000"/>
            </a:schemeClr>
          </a:solidFill>
          <a:ln w="12700">
            <a:solidFill>
              <a:schemeClr val="tx1"/>
            </a:solidFill>
          </a:ln>
        </p:spPr>
        <p:txBody>
          <a:bodyPr wrap="square">
            <a:spAutoFit/>
          </a:bodyPr>
          <a:lstStyle/>
          <a:p>
            <a:r>
              <a:rPr lang="en-US" sz="2800" b="1" u="sng" dirty="0">
                <a:latin typeface="Times New Roman" pitchFamily="18" charset="0"/>
                <a:cs typeface="Times New Roman" pitchFamily="18" charset="0"/>
              </a:rPr>
              <a:t>How to Deploy Django application on Heroku </a:t>
            </a:r>
            <a:r>
              <a:rPr lang="en-US" sz="2800" b="1" u="sng" dirty="0" smtClean="0">
                <a:latin typeface="Times New Roman" pitchFamily="18" charset="0"/>
                <a:cs typeface="Times New Roman" pitchFamily="18" charset="0"/>
              </a:rPr>
              <a:t>?</a:t>
            </a:r>
          </a:p>
          <a:p>
            <a:r>
              <a:rPr lang="en-US" sz="2800" dirty="0">
                <a:latin typeface="Times New Roman" pitchFamily="18" charset="0"/>
                <a:cs typeface="Times New Roman" pitchFamily="18" charset="0"/>
              </a:rPr>
              <a:t>Django is an MVT web framework used to build web applications. It is robust, simple, and helps web developers to write clean, efficient, and powerful code. In this </a:t>
            </a:r>
            <a:r>
              <a:rPr lang="en-US" sz="2800" dirty="0" smtClean="0">
                <a:latin typeface="Times New Roman" pitchFamily="18" charset="0"/>
                <a:cs typeface="Times New Roman" pitchFamily="18" charset="0"/>
              </a:rPr>
              <a:t>lecture, </a:t>
            </a:r>
            <a:r>
              <a:rPr lang="en-US" sz="2800" dirty="0">
                <a:latin typeface="Times New Roman" pitchFamily="18" charset="0"/>
                <a:cs typeface="Times New Roman" pitchFamily="18" charset="0"/>
              </a:rPr>
              <a:t>we will learn how to deploy a Django project on Heroku in simple steps. For this, a Django project should be </a:t>
            </a:r>
            <a:r>
              <a:rPr lang="en-US" sz="2800" dirty="0" smtClean="0">
                <a:latin typeface="Times New Roman" pitchFamily="18" charset="0"/>
                <a:cs typeface="Times New Roman" pitchFamily="18" charset="0"/>
              </a:rPr>
              <a:t>ready.</a:t>
            </a:r>
          </a:p>
          <a:p>
            <a:r>
              <a:rPr lang="en-US" sz="2800" dirty="0">
                <a:latin typeface="Times New Roman" pitchFamily="18" charset="0"/>
                <a:cs typeface="Times New Roman" pitchFamily="18" charset="0"/>
              </a:rPr>
              <a:t>Heroku account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1. Install your Heroku </a:t>
            </a:r>
            <a:r>
              <a:rPr lang="en-US" sz="2800" dirty="0" err="1">
                <a:latin typeface="Times New Roman" pitchFamily="18" charset="0"/>
                <a:cs typeface="Times New Roman" pitchFamily="18" charset="0"/>
              </a:rPr>
              <a:t>toolbelt</a:t>
            </a:r>
            <a:r>
              <a:rPr lang="en-US" sz="2800" dirty="0">
                <a:latin typeface="Times New Roman" pitchFamily="18" charset="0"/>
                <a:cs typeface="Times New Roman" pitchFamily="18" charset="0"/>
              </a:rPr>
              <a:t> which you can find here: https://</a:t>
            </a:r>
            <a:r>
              <a:rPr lang="en-US" sz="2800" dirty="0" smtClean="0">
                <a:latin typeface="Times New Roman" pitchFamily="18" charset="0"/>
                <a:cs typeface="Times New Roman" pitchFamily="18" charset="0"/>
              </a:rPr>
              <a:t>toolbelt.heroku.com</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2. Authenticate your Heroku account either running the below command in </a:t>
            </a:r>
            <a:r>
              <a:rPr lang="en-US" sz="2800" dirty="0" err="1">
                <a:latin typeface="Times New Roman" pitchFamily="18" charset="0"/>
                <a:cs typeface="Times New Roman" pitchFamily="18" charset="0"/>
              </a:rPr>
              <a:t>cmd</a:t>
            </a:r>
            <a:r>
              <a:rPr lang="en-US" sz="2800" dirty="0">
                <a:latin typeface="Times New Roman" pitchFamily="18" charset="0"/>
                <a:cs typeface="Times New Roman" pitchFamily="18" charset="0"/>
              </a:rPr>
              <a:t> or </a:t>
            </a:r>
            <a:r>
              <a:rPr lang="en-US" sz="2800" dirty="0" err="1" smtClean="0">
                <a:latin typeface="Times New Roman" pitchFamily="18" charset="0"/>
                <a:cs typeface="Times New Roman" pitchFamily="18" charset="0"/>
              </a:rPr>
              <a:t>gitbash</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heroku</a:t>
            </a:r>
            <a:r>
              <a:rPr lang="en-US" sz="2800" dirty="0">
                <a:latin typeface="Times New Roman" pitchFamily="18" charset="0"/>
                <a:cs typeface="Times New Roman" pitchFamily="18" charset="0"/>
              </a:rPr>
              <a:t> login</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9672924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6F5AB1-DC9B-4A3C-9F51-14215564F155}" type="datetime1">
              <a:rPr lang="en-US" smtClean="0"/>
              <a:pPr/>
              <a:t>11/18/2024</a:t>
            </a:fld>
            <a:endParaRPr lang="en-US" dirty="0"/>
          </a:p>
        </p:txBody>
      </p:sp>
      <p:sp>
        <p:nvSpPr>
          <p:cNvPr id="5" name="Footer Placeholder 4"/>
          <p:cNvSpPr>
            <a:spLocks noGrp="1"/>
          </p:cNvSpPr>
          <p:nvPr>
            <p:ph type="ftr" sz="quarter" idx="11"/>
          </p:nvPr>
        </p:nvSpPr>
        <p:spPr>
          <a:xfrm>
            <a:off x="4191000" y="6379902"/>
            <a:ext cx="67056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Working with Django Heroku</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09800" y="886979"/>
            <a:ext cx="8072862" cy="5268205"/>
          </a:xfrm>
          <a:prstGeom prst="rect">
            <a:avLst/>
          </a:prstGeom>
          <a:ln w="19050">
            <a:solidFill>
              <a:schemeClr val="tx1"/>
            </a:solidFill>
          </a:ln>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8921780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49F7B8-FBC2-416D-9FDC-BCA1200AF6B2}" type="datetime1">
              <a:rPr lang="en-US" smtClean="0"/>
              <a:pPr/>
              <a:t>11/18/2024</a:t>
            </a:fld>
            <a:endParaRPr lang="en-US" dirty="0"/>
          </a:p>
        </p:txBody>
      </p:sp>
      <p:sp>
        <p:nvSpPr>
          <p:cNvPr id="5" name="Footer Placeholder 4"/>
          <p:cNvSpPr>
            <a:spLocks noGrp="1"/>
          </p:cNvSpPr>
          <p:nvPr>
            <p:ph type="ftr" sz="quarter" idx="11"/>
          </p:nvPr>
        </p:nvSpPr>
        <p:spPr>
          <a:xfrm>
            <a:off x="4190999" y="6379902"/>
            <a:ext cx="6518809"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595406" y="785794"/>
            <a:ext cx="9227618" cy="5507392"/>
          </a:xfrm>
          <a:prstGeom prst="rect">
            <a:avLst/>
          </a:prstGeom>
          <a:ln w="19050">
            <a:solidFill>
              <a:schemeClr val="tx1"/>
            </a:solidFill>
          </a:ln>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42693418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AEADDE-D54C-4DBD-99D2-74D790E41262}" type="datetime1">
              <a:rPr lang="en-US" smtClean="0"/>
              <a:pPr/>
              <a:t>11/18/2024</a:t>
            </a:fld>
            <a:endParaRPr lang="en-US" dirty="0"/>
          </a:p>
        </p:txBody>
      </p:sp>
      <p:sp>
        <p:nvSpPr>
          <p:cNvPr id="5" name="Footer Placeholder 4"/>
          <p:cNvSpPr>
            <a:spLocks noGrp="1"/>
          </p:cNvSpPr>
          <p:nvPr>
            <p:ph type="ftr" sz="quarter" idx="11"/>
          </p:nvPr>
        </p:nvSpPr>
        <p:spPr>
          <a:xfrm>
            <a:off x="4191000" y="6379902"/>
            <a:ext cx="6781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62000" y="960995"/>
            <a:ext cx="11315887" cy="5120173"/>
          </a:xfrm>
          <a:prstGeom prst="rect">
            <a:avLst/>
          </a:prstGeom>
          <a:ln w="12700">
            <a:solidFill>
              <a:schemeClr val="tx1"/>
            </a:solidFill>
          </a:ln>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732118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242797-9593-4092-8D7B-9CD6B35B5147}" type="datetime1">
              <a:rPr lang="en-US" smtClean="0"/>
              <a:pPr/>
              <a:t>11/18/2024</a:t>
            </a:fld>
            <a:endParaRPr lang="en-US" dirty="0"/>
          </a:p>
        </p:txBody>
      </p:sp>
      <p:sp>
        <p:nvSpPr>
          <p:cNvPr id="5" name="Footer Placeholder 4"/>
          <p:cNvSpPr>
            <a:spLocks noGrp="1"/>
          </p:cNvSpPr>
          <p:nvPr>
            <p:ph type="ftr" sz="quarter" idx="11"/>
          </p:nvPr>
        </p:nvSpPr>
        <p:spPr>
          <a:xfrm>
            <a:off x="4191000" y="6379902"/>
            <a:ext cx="7010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095340" y="1071546"/>
            <a:ext cx="10311861" cy="5087185"/>
          </a:xfrm>
          <a:prstGeom prst="rect">
            <a:avLst/>
          </a:prstGeom>
          <a:ln w="12700">
            <a:solidFill>
              <a:schemeClr val="tx1"/>
            </a:solidFill>
          </a:ln>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5424951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246AC4-176F-419D-A84E-1DFC6ED09A8A}" type="datetime1">
              <a:rPr lang="en-US" smtClean="0"/>
              <a:pPr/>
              <a:t>11/18/2024</a:t>
            </a:fld>
            <a:endParaRPr lang="en-US" dirty="0"/>
          </a:p>
        </p:txBody>
      </p:sp>
      <p:sp>
        <p:nvSpPr>
          <p:cNvPr id="5" name="Footer Placeholder 4"/>
          <p:cNvSpPr>
            <a:spLocks noGrp="1"/>
          </p:cNvSpPr>
          <p:nvPr>
            <p:ph type="ftr" sz="quarter" idx="11"/>
          </p:nvPr>
        </p:nvSpPr>
        <p:spPr>
          <a:xfrm>
            <a:off x="4191000" y="6379902"/>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546708" y="988810"/>
            <a:ext cx="11098583" cy="5064542"/>
          </a:xfrm>
          <a:prstGeom prst="rect">
            <a:avLst/>
          </a:prstGeom>
          <a:ln w="28575">
            <a:solidFill>
              <a:schemeClr val="tx1"/>
            </a:solidFill>
          </a:ln>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879525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0C9A63-D85D-4E19-A632-F47E1BEB4E65}" type="datetime1">
              <a:rPr lang="en-US" smtClean="0"/>
              <a:pPr/>
              <a:t>11/18/2024</a:t>
            </a:fld>
            <a:endParaRPr lang="en-US" dirty="0"/>
          </a:p>
        </p:txBody>
      </p:sp>
      <p:sp>
        <p:nvSpPr>
          <p:cNvPr id="5" name="Footer Placeholder 4"/>
          <p:cNvSpPr>
            <a:spLocks noGrp="1"/>
          </p:cNvSpPr>
          <p:nvPr>
            <p:ph type="ftr" sz="quarter" idx="11"/>
          </p:nvPr>
        </p:nvSpPr>
        <p:spPr>
          <a:xfrm>
            <a:off x="4032794" y="6373774"/>
            <a:ext cx="6330406"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1162288"/>
            <a:ext cx="6629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Introduction to Django Framework   </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2530179346"/>
              </p:ext>
            </p:extLst>
          </p:nvPr>
        </p:nvGraphicFramePr>
        <p:xfrm>
          <a:off x="762000" y="2429460"/>
          <a:ext cx="11201400" cy="2823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F544F8-053D-4BE8-B9A9-AE178ED45044}" type="datetime1">
              <a:rPr lang="en-US" smtClean="0"/>
              <a:pPr/>
              <a:t>11/18/2024</a:t>
            </a:fld>
            <a:endParaRPr lang="en-US" dirty="0"/>
          </a:p>
        </p:txBody>
      </p:sp>
      <p:sp>
        <p:nvSpPr>
          <p:cNvPr id="5" name="Footer Placeholder 4"/>
          <p:cNvSpPr>
            <a:spLocks noGrp="1"/>
          </p:cNvSpPr>
          <p:nvPr>
            <p:ph type="ftr" sz="quarter" idx="11"/>
          </p:nvPr>
        </p:nvSpPr>
        <p:spPr>
          <a:xfrm>
            <a:off x="4191000" y="6379902"/>
            <a:ext cx="7010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587829" y="1143000"/>
            <a:ext cx="11379805" cy="4419600"/>
          </a:xfrm>
          <a:prstGeom prst="rect">
            <a:avLst/>
          </a:prstGeom>
          <a:ln w="28575">
            <a:solidFill>
              <a:schemeClr val="tx1"/>
            </a:solidFill>
          </a:ln>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491940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ECB23D-C133-424F-A2FD-091FAF6833D6}" type="datetime1">
              <a:rPr lang="en-US" smtClean="0"/>
              <a:pPr/>
              <a:t>11/18/2024</a:t>
            </a:fld>
            <a:endParaRPr lang="en-US" dirty="0"/>
          </a:p>
        </p:txBody>
      </p:sp>
      <p:sp>
        <p:nvSpPr>
          <p:cNvPr id="5" name="Footer Placeholder 4"/>
          <p:cNvSpPr>
            <a:spLocks noGrp="1"/>
          </p:cNvSpPr>
          <p:nvPr>
            <p:ph type="ftr" sz="quarter" idx="11"/>
          </p:nvPr>
        </p:nvSpPr>
        <p:spPr>
          <a:xfrm>
            <a:off x="4191000" y="6379902"/>
            <a:ext cx="6934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47800" y="990600"/>
            <a:ext cx="10585151" cy="4644786"/>
          </a:xfrm>
          <a:prstGeom prst="rect">
            <a:avLst/>
          </a:prstGeom>
          <a:ln w="19050">
            <a:solidFill>
              <a:schemeClr val="tx1"/>
            </a:solidFill>
          </a:ln>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578748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05B93A-85D8-4E8C-A983-767F49AABC0C}" type="datetime1">
              <a:rPr lang="en-US" smtClean="0"/>
              <a:pPr/>
              <a:t>11/18/2024</a:t>
            </a:fld>
            <a:endParaRPr lang="en-US" dirty="0"/>
          </a:p>
        </p:txBody>
      </p:sp>
      <p:sp>
        <p:nvSpPr>
          <p:cNvPr id="5" name="Footer Placeholder 4"/>
          <p:cNvSpPr>
            <a:spLocks noGrp="1"/>
          </p:cNvSpPr>
          <p:nvPr>
            <p:ph type="ftr" sz="quarter" idx="11"/>
          </p:nvPr>
        </p:nvSpPr>
        <p:spPr>
          <a:xfrm>
            <a:off x="4191000" y="6379902"/>
            <a:ext cx="6781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929385" y="978427"/>
            <a:ext cx="10333230" cy="5085309"/>
          </a:xfrm>
          <a:prstGeom prst="rect">
            <a:avLst/>
          </a:prstGeom>
          <a:ln w="12700">
            <a:solidFill>
              <a:schemeClr val="tx1"/>
            </a:solidFill>
          </a:ln>
        </p:spPr>
      </p:pic>
      <p:pic>
        <p:nvPicPr>
          <p:cNvPr id="9" name="Picture 8"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3955990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167112-855A-44DA-81F0-998DCD64A3A8}" type="datetime1">
              <a:rPr lang="en-US" smtClean="0"/>
              <a:pPr/>
              <a:t>11/18/2024</a:t>
            </a:fld>
            <a:endParaRPr lang="en-US" dirty="0"/>
          </a:p>
        </p:txBody>
      </p:sp>
      <p:sp>
        <p:nvSpPr>
          <p:cNvPr id="5" name="Footer Placeholder 4"/>
          <p:cNvSpPr>
            <a:spLocks noGrp="1"/>
          </p:cNvSpPr>
          <p:nvPr>
            <p:ph type="ftr" sz="quarter" idx="11"/>
          </p:nvPr>
        </p:nvSpPr>
        <p:spPr>
          <a:xfrm>
            <a:off x="4191000" y="6379902"/>
            <a:ext cx="7162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latin typeface="Times New Roman" pitchFamily="18" charset="0"/>
                <a:cs typeface="Times New Roman" pitchFamily="18" charset="0"/>
              </a:rPr>
              <a:t>Handling WSGI with gunicorn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10" name="Rectangle 9"/>
          <p:cNvSpPr/>
          <p:nvPr/>
        </p:nvSpPr>
        <p:spPr>
          <a:xfrm>
            <a:off x="801189" y="1066800"/>
            <a:ext cx="10809514" cy="5035097"/>
          </a:xfrm>
          <a:prstGeom prst="rect">
            <a:avLst/>
          </a:prstGeom>
          <a:solidFill>
            <a:schemeClr val="tx2">
              <a:lumMod val="40000"/>
              <a:lumOff val="60000"/>
            </a:schemeClr>
          </a:solidFill>
          <a:ln w="19050">
            <a:solidFill>
              <a:schemeClr val="tx1"/>
            </a:solidFill>
          </a:ln>
        </p:spPr>
        <p:txBody>
          <a:bodyPr wrap="square">
            <a:spAutoFit/>
          </a:bodyPr>
          <a:lstStyle/>
          <a:p>
            <a:r>
              <a:rPr lang="en-US" sz="2800" b="1" u="sng" dirty="0">
                <a:latin typeface="Times New Roman" pitchFamily="18" charset="0"/>
                <a:cs typeface="Times New Roman" pitchFamily="18" charset="0"/>
              </a:rPr>
              <a:t>Gunicorn - WSGI </a:t>
            </a:r>
            <a:r>
              <a:rPr lang="en-US" sz="2800" b="1" u="sng" dirty="0" smtClean="0">
                <a:latin typeface="Times New Roman" pitchFamily="18" charset="0"/>
                <a:cs typeface="Times New Roman" pitchFamily="18" charset="0"/>
              </a:rPr>
              <a:t>server:-</a:t>
            </a:r>
          </a:p>
          <a:p>
            <a:endParaRPr lang="en-US" sz="2400" b="1" u="sng"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Gunicorn ‘Green Unicorn’ is a Python WSGI HTTP Server for UNIX. It’s a pre-fork worker model ported from Ruby’s Unicorn project. The Gunicorn server is broadly compatible with various web frameworks, simply implemented, light on server resources, and fairly speedy</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Features</a:t>
            </a:r>
          </a:p>
          <a:p>
            <a:pPr algn="just"/>
            <a:r>
              <a:rPr lang="en-US" sz="2400" dirty="0">
                <a:latin typeface="Times New Roman" pitchFamily="18" charset="0"/>
                <a:cs typeface="Times New Roman" pitchFamily="18" charset="0"/>
              </a:rPr>
              <a:t>Natively supports WSGI, Django, and </a:t>
            </a:r>
            <a:r>
              <a:rPr lang="en-US" sz="2400" dirty="0" err="1">
                <a:latin typeface="Times New Roman" pitchFamily="18" charset="0"/>
                <a:cs typeface="Times New Roman" pitchFamily="18" charset="0"/>
              </a:rPr>
              <a:t>Paster</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Automatic worker process management</a:t>
            </a:r>
          </a:p>
          <a:p>
            <a:pPr algn="just"/>
            <a:r>
              <a:rPr lang="en-US" sz="2400" dirty="0">
                <a:latin typeface="Times New Roman" pitchFamily="18" charset="0"/>
                <a:cs typeface="Times New Roman" pitchFamily="18" charset="0"/>
              </a:rPr>
              <a:t>Simple Python configuration</a:t>
            </a:r>
          </a:p>
          <a:p>
            <a:pPr algn="just"/>
            <a:r>
              <a:rPr lang="en-US" sz="2400" dirty="0">
                <a:latin typeface="Times New Roman" pitchFamily="18" charset="0"/>
                <a:cs typeface="Times New Roman" pitchFamily="18" charset="0"/>
              </a:rPr>
              <a:t>Multiple worker configurations</a:t>
            </a:r>
          </a:p>
          <a:p>
            <a:pPr algn="just"/>
            <a:r>
              <a:rPr lang="en-US" sz="2400" dirty="0">
                <a:latin typeface="Times New Roman" pitchFamily="18" charset="0"/>
                <a:cs typeface="Times New Roman" pitchFamily="18" charset="0"/>
              </a:rPr>
              <a:t>Various server hooks for extensibility</a:t>
            </a:r>
          </a:p>
          <a:p>
            <a:pPr algn="just"/>
            <a:r>
              <a:rPr lang="en-US" sz="2400" dirty="0">
                <a:latin typeface="Times New Roman" pitchFamily="18" charset="0"/>
                <a:cs typeface="Times New Roman" pitchFamily="18" charset="0"/>
              </a:rPr>
              <a:t>Compatible with Python 3.x &gt;= 3.5</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2222039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469C00-2C48-408A-A5BB-5F8466C059AE}" type="datetime1">
              <a:rPr lang="en-US" smtClean="0"/>
              <a:pPr/>
              <a:t>11/18/2024</a:t>
            </a:fld>
            <a:endParaRPr lang="en-US" dirty="0"/>
          </a:p>
        </p:txBody>
      </p:sp>
      <p:sp>
        <p:nvSpPr>
          <p:cNvPr id="5" name="Footer Placeholder 4"/>
          <p:cNvSpPr>
            <a:spLocks noGrp="1"/>
          </p:cNvSpPr>
          <p:nvPr>
            <p:ph type="ftr" sz="quarter" idx="11"/>
          </p:nvPr>
        </p:nvSpPr>
        <p:spPr>
          <a:xfrm>
            <a:off x="4191000" y="6379902"/>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Handling WSGI with gunicorn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609600" y="969876"/>
            <a:ext cx="11349446" cy="4893647"/>
          </a:xfrm>
          <a:prstGeom prst="rect">
            <a:avLst/>
          </a:prstGeom>
          <a:solidFill>
            <a:schemeClr val="tx2">
              <a:lumMod val="40000"/>
              <a:lumOff val="6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400" dirty="0">
                <a:latin typeface="Times New Roman" pitchFamily="18" charset="0"/>
                <a:cs typeface="Times New Roman" pitchFamily="18" charset="0"/>
              </a:rPr>
              <a:t>Gunicorn is a stand-alone WSGI web application server which offers a lot of functionality. It natively supports various frameworks with its adapters, making it an extremely easy to use drop-in replacement for many development servers that are used during development.</a:t>
            </a:r>
          </a:p>
          <a:p>
            <a:pPr marL="342900" indent="-342900">
              <a:buFont typeface="Wingdings" panose="05000000000000000000" pitchFamily="2" charset="2"/>
              <a:buChar char="Ø"/>
            </a:pPr>
            <a:endParaRPr lang="en-US" sz="2400" dirty="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Technically, the way Gunicorn works is very similar to the successful Unicorn web server for Ruby applications. They both use what’s referred to as the pre-fork model. This, in essence, tasks the central [Gunicorn] master process to handle the management of workers, creation of sockets and bindings, </a:t>
            </a:r>
            <a:r>
              <a:rPr lang="en-US" sz="2400" dirty="0" smtClean="0">
                <a:latin typeface="Times New Roman" pitchFamily="18" charset="0"/>
                <a:cs typeface="Times New Roman" pitchFamily="18" charset="0"/>
              </a:rPr>
              <a:t>etc.</a:t>
            </a:r>
          </a:p>
          <a:p>
            <a:endParaRPr lang="en-US" sz="2400" dirty="0" smtClean="0">
              <a:latin typeface="Times New Roman" pitchFamily="18" charset="0"/>
              <a:cs typeface="Times New Roman" pitchFamily="18" charset="0"/>
            </a:endParaRPr>
          </a:p>
          <a:p>
            <a:pPr marL="342900" indent="-342900">
              <a:buFont typeface="Wingdings" panose="05000000000000000000" pitchFamily="2" charset="2"/>
              <a:buChar char="Ø"/>
            </a:pPr>
            <a:r>
              <a:rPr lang="en-US" sz="2400" dirty="0">
                <a:latin typeface="Times New Roman" pitchFamily="18" charset="0"/>
                <a:cs typeface="Times New Roman" pitchFamily="18" charset="0"/>
              </a:rPr>
              <a:t>Nginx is a very high performant web server / (reverse)-proxy. It has reached its current popularity due to being light weight, relatively easy to work with, and easy to extend (with add-ons / plug-ins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9543510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9AE90F-20F6-460D-ACD5-FE68016547F9}" type="datetime1">
              <a:rPr lang="en-US" smtClean="0"/>
              <a:pPr/>
              <a:t>11/18/2024</a:t>
            </a:fld>
            <a:endParaRPr lang="en-US" dirty="0"/>
          </a:p>
        </p:txBody>
      </p:sp>
      <p:sp>
        <p:nvSpPr>
          <p:cNvPr id="5" name="Footer Placeholder 4"/>
          <p:cNvSpPr>
            <a:spLocks noGrp="1"/>
          </p:cNvSpPr>
          <p:nvPr>
            <p:ph type="ftr" sz="quarter" idx="11"/>
          </p:nvPr>
        </p:nvSpPr>
        <p:spPr>
          <a:xfrm>
            <a:off x="4191000" y="6379902"/>
            <a:ext cx="6858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Setting up Database &amp; adding users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723900" y="1155739"/>
            <a:ext cx="10744200" cy="4893647"/>
          </a:xfrm>
          <a:prstGeom prst="rect">
            <a:avLst/>
          </a:prstGeom>
          <a:solidFill>
            <a:schemeClr val="tx2">
              <a:lumMod val="40000"/>
              <a:lumOff val="6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400" dirty="0"/>
              <a:t>There are several ways to extend the the default Django User model. Perhaps one of the most common way (and also less intrusive) is to extend the User model using a one-to-one link. </a:t>
            </a:r>
            <a:endParaRPr lang="en-US" sz="2400" dirty="0" smtClean="0"/>
          </a:p>
          <a:p>
            <a:endParaRPr lang="en-US" sz="2400" dirty="0" smtClean="0"/>
          </a:p>
          <a:p>
            <a:pPr marL="342900" indent="-342900">
              <a:buFont typeface="Wingdings" panose="05000000000000000000" pitchFamily="2" charset="2"/>
              <a:buChar char="Ø"/>
            </a:pPr>
            <a:r>
              <a:rPr lang="en-US" sz="2400" dirty="0" smtClean="0"/>
              <a:t>This </a:t>
            </a:r>
            <a:r>
              <a:rPr lang="en-US" sz="2400" dirty="0"/>
              <a:t>strategy is also known as User Profile. One of the challenges of this particular strategy, if you are using Django Admin, is how to display the profile data in the User edit page. And that’s what this tutorial is about</a:t>
            </a:r>
            <a:r>
              <a:rPr lang="en-US" sz="2400" dirty="0" smtClean="0"/>
              <a:t>.</a:t>
            </a: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Then a very important thing, we need to override the get_inline_instances method, so to display the inlines only in the edit form. Otherwise we might get some problems because of how the Signals work. Remember that the Signal is responsible for creating the Profile instance</a:t>
            </a:r>
            <a:r>
              <a:rPr lang="en-US" sz="2400" dirty="0" smtClean="0"/>
              <a:t>.</a:t>
            </a:r>
          </a:p>
          <a:p>
            <a:endParaRPr lang="en-US" sz="2400"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02353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771A9F-8500-4ECD-967E-678B729EAE4A}" type="datetime1">
              <a:rPr lang="en-US" smtClean="0"/>
              <a:pPr/>
              <a:t>11/18/2024</a:t>
            </a:fld>
            <a:endParaRPr lang="en-US" dirty="0"/>
          </a:p>
        </p:txBody>
      </p:sp>
      <p:sp>
        <p:nvSpPr>
          <p:cNvPr id="5" name="Footer Placeholder 4"/>
          <p:cNvSpPr>
            <a:spLocks noGrp="1"/>
          </p:cNvSpPr>
          <p:nvPr>
            <p:ph type="ftr" sz="quarter" idx="11"/>
          </p:nvPr>
        </p:nvSpPr>
        <p:spPr>
          <a:xfrm>
            <a:off x="4191000" y="6379902"/>
            <a:ext cx="6934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Setting up Database &amp; adding users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47800" y="848967"/>
            <a:ext cx="9144000" cy="5344228"/>
          </a:xfrm>
          <a:prstGeom prst="rect">
            <a:avLst/>
          </a:prstGeom>
        </p:spPr>
      </p:pic>
      <p:pic>
        <p:nvPicPr>
          <p:cNvPr id="8" name="Picture 7" descr="C:\Users\Dr. CS Yadav\Downloads\New logo NIET.jpg"/>
          <p:cNvPicPr/>
          <p:nvPr/>
        </p:nvPicPr>
        <p:blipFill>
          <a:blip r:embed="rId3"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7424558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1D06D8-7B00-48D6-835F-5EF97121BB01}"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sp>
        <p:nvSpPr>
          <p:cNvPr id="11" name="Content Placeholder 10"/>
          <p:cNvSpPr>
            <a:spLocks noGrp="1"/>
          </p:cNvSpPr>
          <p:nvPr>
            <p:ph idx="1"/>
          </p:nvPr>
        </p:nvSpPr>
        <p:spPr>
          <a:xfrm>
            <a:off x="1454331" y="1401074"/>
            <a:ext cx="10058400" cy="4450449"/>
          </a:xfrm>
          <a:prstGeom prst="rect">
            <a:avLst/>
          </a:prstGeom>
          <a:solidFill>
            <a:schemeClr val="tx2">
              <a:lumMod val="40000"/>
              <a:lumOff val="60000"/>
            </a:schemeClr>
          </a:solidFill>
          <a:ln w="9525">
            <a:solidFill>
              <a:schemeClr val="tx1"/>
            </a:solidFill>
          </a:ln>
        </p:spPr>
        <p:txBody>
          <a:bodyPr wrap="square">
            <a:spAutoFit/>
          </a:bodyPr>
          <a:lstStyle/>
          <a:p>
            <a:pPr marL="457200" indent="-457200">
              <a:buFont typeface="+mj-lt"/>
              <a:buAutoNum type="arabicPeriod"/>
            </a:pPr>
            <a:r>
              <a:rPr lang="en-US" sz="2400" dirty="0">
                <a:latin typeface="Times New Roman" pitchFamily="18" charset="0"/>
                <a:cs typeface="Times New Roman" pitchFamily="18" charset="0"/>
              </a:rPr>
              <a:t>Discuss Four Important Pillars </a:t>
            </a:r>
            <a:r>
              <a:rPr lang="en-US" sz="2400" dirty="0" smtClean="0">
                <a:latin typeface="Times New Roman" pitchFamily="18" charset="0"/>
                <a:cs typeface="Times New Roman" pitchFamily="18" charset="0"/>
              </a:rPr>
              <a:t>to website.</a:t>
            </a:r>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What is the role of frameworks in python.</a:t>
            </a:r>
          </a:p>
          <a:p>
            <a:pPr marL="457200" indent="-457200">
              <a:buFont typeface="+mj-lt"/>
              <a:buAutoNum type="arabicPeriod"/>
            </a:pPr>
            <a:r>
              <a:rPr lang="en-US" sz="2400" dirty="0">
                <a:latin typeface="Times New Roman" pitchFamily="18" charset="0"/>
                <a:cs typeface="Times New Roman" pitchFamily="18" charset="0"/>
              </a:rPr>
              <a:t>Discuss any three frameworks.</a:t>
            </a:r>
          </a:p>
          <a:p>
            <a:pPr marL="457200" indent="-457200">
              <a:buFont typeface="+mj-lt"/>
              <a:buAutoNum type="arabicPeriod"/>
            </a:pPr>
            <a:r>
              <a:rPr lang="en-US" sz="2400" dirty="0" smtClean="0">
                <a:latin typeface="Times New Roman" pitchFamily="18" charset="0"/>
                <a:cs typeface="Times New Roman" pitchFamily="18" charset="0"/>
              </a:rPr>
              <a:t>What is Heroku, explain its architecture.</a:t>
            </a: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Discuss WSGI .</a:t>
            </a:r>
            <a:endParaRPr lang="en-US" sz="2400" dirty="0">
              <a:latin typeface="Times New Roman" pitchFamily="18" charset="0"/>
              <a:cs typeface="Times New Roman" pitchFamily="18" charset="0"/>
            </a:endParaRPr>
          </a:p>
          <a:p>
            <a:pPr marL="457200" indent="-457200">
              <a:buFont typeface="+mj-lt"/>
              <a:buAutoNum type="arabicPeriod"/>
            </a:pPr>
            <a:r>
              <a:rPr lang="en-US" sz="2400" dirty="0" smtClean="0">
                <a:latin typeface="Times New Roman" pitchFamily="18" charset="0"/>
                <a:cs typeface="Times New Roman" pitchFamily="18" charset="0"/>
              </a:rPr>
              <a:t>Explain gunicorn .</a:t>
            </a:r>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Discuss the role of </a:t>
            </a:r>
            <a:r>
              <a:rPr lang="en-US" sz="2400" dirty="0" smtClean="0">
                <a:latin typeface="Times New Roman" pitchFamily="18" charset="0"/>
                <a:cs typeface="Times New Roman" pitchFamily="18" charset="0"/>
              </a:rPr>
              <a:t>Git .</a:t>
            </a:r>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Discuss the </a:t>
            </a:r>
            <a:r>
              <a:rPr lang="en-US" sz="2400" dirty="0" smtClean="0">
                <a:latin typeface="Times New Roman" pitchFamily="18" charset="0"/>
                <a:cs typeface="Times New Roman" pitchFamily="18" charset="0"/>
              </a:rPr>
              <a:t>architecture of Git.</a:t>
            </a:r>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Discuss about the Request Http methods in Python.</a:t>
            </a:r>
          </a:p>
          <a:p>
            <a:pPr marL="457200" indent="-457200">
              <a:buFont typeface="+mj-lt"/>
              <a:buAutoNum type="arabicPeriod"/>
            </a:pPr>
            <a:r>
              <a:rPr lang="en-US" sz="2400" dirty="0">
                <a:latin typeface="Times New Roman" pitchFamily="18" charset="0"/>
                <a:cs typeface="Times New Roman" pitchFamily="18" charset="0"/>
              </a:rPr>
              <a:t>Discuss about Flask application</a:t>
            </a:r>
            <a:r>
              <a:rPr lang="en-US" sz="24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Footer Placeholder 12"/>
          <p:cNvSpPr>
            <a:spLocks noGrp="1"/>
          </p:cNvSpPr>
          <p:nvPr>
            <p:ph type="ftr" sz="quarter" idx="11"/>
          </p:nvPr>
        </p:nvSpPr>
        <p:spPr>
          <a:xfrm>
            <a:off x="3810000" y="6019801"/>
            <a:ext cx="5029200" cy="623910"/>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358064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7D83A1-AFA1-4F81-BA26-CB473434D390}"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sp>
        <p:nvSpPr>
          <p:cNvPr id="11" name="Content Placeholder 10"/>
          <p:cNvSpPr>
            <a:spLocks noGrp="1"/>
          </p:cNvSpPr>
          <p:nvPr>
            <p:ph idx="1"/>
          </p:nvPr>
        </p:nvSpPr>
        <p:spPr>
          <a:xfrm>
            <a:off x="1454331" y="1401074"/>
            <a:ext cx="10058400" cy="4450449"/>
          </a:xfrm>
          <a:prstGeom prst="rect">
            <a:avLst/>
          </a:prstGeom>
          <a:solidFill>
            <a:schemeClr val="tx2">
              <a:lumMod val="40000"/>
              <a:lumOff val="60000"/>
            </a:schemeClr>
          </a:solidFill>
          <a:ln w="9525">
            <a:solidFill>
              <a:schemeClr val="tx1"/>
            </a:solidFill>
          </a:ln>
        </p:spPr>
        <p:txBody>
          <a:bodyPr wrap="square">
            <a:spAutoFit/>
          </a:bodyPr>
          <a:lstStyle/>
          <a:p>
            <a:pPr marL="0" indent="0">
              <a:buNone/>
            </a:pPr>
            <a:r>
              <a:rPr lang="en-US" sz="2400" dirty="0"/>
              <a:t>11. </a:t>
            </a:r>
            <a:r>
              <a:rPr lang="en-US" sz="2400" dirty="0">
                <a:latin typeface="Times New Roman" pitchFamily="18" charset="0"/>
                <a:cs typeface="Times New Roman" pitchFamily="18" charset="0"/>
              </a:rPr>
              <a:t>How can you combine multiple </a:t>
            </a:r>
            <a:r>
              <a:rPr lang="en-US" sz="2400" dirty="0" smtClean="0">
                <a:latin typeface="Times New Roman" pitchFamily="18" charset="0"/>
                <a:cs typeface="Times New Roman" pitchFamily="18" charset="0"/>
              </a:rPr>
              <a:t>Query Sets </a:t>
            </a:r>
            <a:r>
              <a:rPr lang="en-US" sz="2400" dirty="0">
                <a:latin typeface="Times New Roman" pitchFamily="18" charset="0"/>
                <a:cs typeface="Times New Roman" pitchFamily="18" charset="0"/>
              </a:rPr>
              <a:t>in a View?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12</a:t>
            </a:r>
            <a:r>
              <a:rPr lang="en-US" sz="2400" dirty="0">
                <a:latin typeface="Times New Roman" pitchFamily="18" charset="0"/>
                <a:cs typeface="Times New Roman" pitchFamily="18" charset="0"/>
              </a:rPr>
              <a:t>. How to obtain the SQL query from the query set?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13. Discuss </a:t>
            </a:r>
            <a:r>
              <a:rPr lang="en-US" sz="2400" dirty="0">
                <a:latin typeface="Times New Roman" pitchFamily="18" charset="0"/>
                <a:cs typeface="Times New Roman" pitchFamily="18" charset="0"/>
              </a:rPr>
              <a:t>any three frameworks.</a:t>
            </a:r>
          </a:p>
          <a:p>
            <a:pPr marL="0" indent="0">
              <a:buNone/>
            </a:pPr>
            <a:r>
              <a:rPr lang="en-US" sz="2400" dirty="0" smtClean="0">
                <a:latin typeface="Times New Roman" pitchFamily="18" charset="0"/>
                <a:cs typeface="Times New Roman" pitchFamily="18" charset="0"/>
              </a:rPr>
              <a:t>14. What is Heroku, explain its architecture.</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15. Discuss WSGI .</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16. Explain gunicorn .</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17. Discuss </a:t>
            </a:r>
            <a:r>
              <a:rPr lang="en-US" sz="2400" dirty="0">
                <a:latin typeface="Times New Roman" pitchFamily="18" charset="0"/>
                <a:cs typeface="Times New Roman" pitchFamily="18" charset="0"/>
              </a:rPr>
              <a:t>the role of </a:t>
            </a:r>
            <a:r>
              <a:rPr lang="en-US" sz="2400" dirty="0" smtClean="0">
                <a:latin typeface="Times New Roman" pitchFamily="18" charset="0"/>
                <a:cs typeface="Times New Roman" pitchFamily="18" charset="0"/>
              </a:rPr>
              <a:t>Git .</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18. Discuss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architecture of Git.</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19. Discuss </a:t>
            </a:r>
            <a:r>
              <a:rPr lang="en-US" sz="2400" dirty="0">
                <a:latin typeface="Times New Roman" pitchFamily="18" charset="0"/>
                <a:cs typeface="Times New Roman" pitchFamily="18" charset="0"/>
              </a:rPr>
              <a:t>about the Request Http methods in Python.</a:t>
            </a:r>
          </a:p>
          <a:p>
            <a:pPr marL="0" indent="0">
              <a:buNone/>
            </a:pPr>
            <a:r>
              <a:rPr lang="en-US" sz="2400" dirty="0" smtClean="0">
                <a:latin typeface="Times New Roman" pitchFamily="18" charset="0"/>
                <a:cs typeface="Times New Roman" pitchFamily="18" charset="0"/>
              </a:rPr>
              <a:t>20. Discuss </a:t>
            </a:r>
            <a:r>
              <a:rPr lang="en-US" sz="2400" dirty="0">
                <a:latin typeface="Times New Roman" pitchFamily="18" charset="0"/>
                <a:cs typeface="Times New Roman" pitchFamily="18" charset="0"/>
              </a:rPr>
              <a:t>about Flask application</a:t>
            </a:r>
            <a:r>
              <a:rPr lang="en-US" sz="24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Footer Placeholder 12"/>
          <p:cNvSpPr>
            <a:spLocks noGrp="1"/>
          </p:cNvSpPr>
          <p:nvPr>
            <p:ph type="ftr" sz="quarter" idx="11"/>
          </p:nvPr>
        </p:nvSpPr>
        <p:spPr>
          <a:xfrm>
            <a:off x="3810000" y="6019801"/>
            <a:ext cx="5029200" cy="623910"/>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7674944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D17398-3325-4CB6-8BD7-76D3217597A0}"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Weekly Assignment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tx2">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are the most </a:t>
            </a:r>
            <a:r>
              <a:rPr lang="en-US" sz="3200" dirty="0" smtClean="0">
                <a:latin typeface="+mj-lt"/>
              </a:rPr>
              <a:t>important pillar of website .</a:t>
            </a:r>
            <a:endParaRPr lang="en-US" sz="3200" dirty="0">
              <a:latin typeface="+mj-lt"/>
            </a:endParaRPr>
          </a:p>
          <a:p>
            <a:pPr marL="457200" indent="-457200" algn="just">
              <a:buFont typeface="+mj-lt"/>
              <a:buAutoNum type="arabicPeriod"/>
            </a:pPr>
            <a:r>
              <a:rPr lang="en-US" sz="3200" dirty="0">
                <a:latin typeface="+mj-lt"/>
              </a:rPr>
              <a:t>What are the disadvantages of Django?</a:t>
            </a:r>
          </a:p>
          <a:p>
            <a:pPr marL="457200" indent="-457200" algn="just">
              <a:buFont typeface="+mj-lt"/>
              <a:buAutoNum type="arabicPeriod"/>
            </a:pPr>
            <a:r>
              <a:rPr lang="en-US" sz="3200" dirty="0" smtClean="0"/>
              <a:t>What </a:t>
            </a:r>
            <a:r>
              <a:rPr lang="en-US" sz="3200" dirty="0"/>
              <a:t>are the different data types used in Django.</a:t>
            </a:r>
          </a:p>
          <a:p>
            <a:pPr marL="457200" indent="-457200" algn="just">
              <a:buFont typeface="+mj-lt"/>
              <a:buAutoNum type="arabicPeriod"/>
            </a:pPr>
            <a:r>
              <a:rPr lang="en-US" sz="3200" dirty="0"/>
              <a:t>What are the salient features of Django.</a:t>
            </a:r>
          </a:p>
          <a:p>
            <a:pPr marL="457200" indent="-457200" algn="just">
              <a:buFont typeface="+mj-lt"/>
              <a:buAutoNum type="arabicPeriod"/>
            </a:pPr>
            <a:r>
              <a:rPr lang="en-US" sz="3200" dirty="0"/>
              <a:t>What are some of the technical features that Django </a:t>
            </a:r>
            <a:r>
              <a:rPr lang="en-US" sz="3200" dirty="0" smtClean="0"/>
              <a:t>includes</a:t>
            </a:r>
            <a:endParaRPr lang="en-US" sz="32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87084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C7B367-4F22-4A26-BBA3-887EB9F233BD}" type="datetime1">
              <a:rPr lang="en-US" smtClean="0"/>
              <a:pPr/>
              <a:t>11/18/2024</a:t>
            </a:fld>
            <a:endParaRPr lang="en-US" dirty="0"/>
          </a:p>
        </p:txBody>
      </p:sp>
      <p:sp>
        <p:nvSpPr>
          <p:cNvPr id="5" name="Footer Placeholder 4"/>
          <p:cNvSpPr>
            <a:spLocks noGrp="1"/>
          </p:cNvSpPr>
          <p:nvPr>
            <p:ph type="ftr" sz="quarter" idx="11"/>
          </p:nvPr>
        </p:nvSpPr>
        <p:spPr>
          <a:xfrm>
            <a:off x="4343400" y="6248406"/>
            <a:ext cx="6248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78280" y="1162431"/>
            <a:ext cx="957072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a:t>
            </a:r>
            <a:r>
              <a:rPr lang="en-IN" sz="2800" b="1" dirty="0" smtClean="0"/>
              <a:t>: </a:t>
            </a:r>
            <a:r>
              <a:rPr lang="en-US" sz="2800" b="1" dirty="0"/>
              <a:t> Integrating Accounts &amp; Authentication on Django </a:t>
            </a:r>
            <a:endParaRPr lang="en-IN" sz="2800"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597070583"/>
              </p:ext>
            </p:extLst>
          </p:nvPr>
        </p:nvGraphicFramePr>
        <p:xfrm>
          <a:off x="609600" y="2162276"/>
          <a:ext cx="11430000" cy="283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7532358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08ACB4-B93F-4346-8F98-CC9A0A068DC8}"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Weekly Assignment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tx2">
              <a:lumMod val="40000"/>
              <a:lumOff val="60000"/>
            </a:schemeClr>
          </a:solidFill>
          <a:ln w="28575">
            <a:solidFill>
              <a:schemeClr val="tx1"/>
            </a:solidFill>
          </a:ln>
        </p:spPr>
        <p:txBody>
          <a:bodyPr wrap="square">
            <a:spAutoFit/>
          </a:bodyPr>
          <a:lstStyle/>
          <a:p>
            <a:pPr algn="just"/>
            <a:r>
              <a:rPr lang="en-US" sz="3200" dirty="0">
                <a:latin typeface="+mj-lt"/>
              </a:rPr>
              <a:t>6. Name some Companies that use Django. </a:t>
            </a:r>
          </a:p>
          <a:p>
            <a:pPr algn="just"/>
            <a:r>
              <a:rPr lang="en-US" sz="3200" dirty="0" smtClean="0">
                <a:latin typeface="+mj-lt"/>
              </a:rPr>
              <a:t>7. What </a:t>
            </a:r>
            <a:r>
              <a:rPr lang="en-US" sz="3200" dirty="0">
                <a:latin typeface="+mj-lt"/>
              </a:rPr>
              <a:t>are the disadvantages of Django?</a:t>
            </a:r>
          </a:p>
          <a:p>
            <a:pPr algn="just"/>
            <a:r>
              <a:rPr lang="en-US" sz="3200" dirty="0" smtClean="0"/>
              <a:t>8. What </a:t>
            </a:r>
            <a:r>
              <a:rPr lang="en-US" sz="3200" dirty="0"/>
              <a:t>are the different data types used in Django.</a:t>
            </a:r>
          </a:p>
          <a:p>
            <a:pPr algn="just"/>
            <a:r>
              <a:rPr lang="en-US" sz="3200" dirty="0" smtClean="0"/>
              <a:t>9. What </a:t>
            </a:r>
            <a:r>
              <a:rPr lang="en-US" sz="3200" dirty="0"/>
              <a:t>are the salient features of Django.</a:t>
            </a:r>
          </a:p>
          <a:p>
            <a:pPr algn="just"/>
            <a:r>
              <a:rPr lang="en-US" sz="3200" dirty="0" smtClean="0"/>
              <a:t>10. What </a:t>
            </a:r>
            <a:r>
              <a:rPr lang="en-US" sz="3200" dirty="0"/>
              <a:t>are some of the technical features that Django </a:t>
            </a:r>
            <a:r>
              <a:rPr lang="en-US" sz="3200" dirty="0" smtClean="0"/>
              <a:t>includes</a:t>
            </a:r>
            <a:endParaRPr lang="en-US" sz="32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1031983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32B0E0-DCAF-438C-9077-B8300C2E7C2C}"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OLD University Exam Question Paper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pic>
        <p:nvPicPr>
          <p:cNvPr id="5" name="Picture 4"/>
          <p:cNvPicPr>
            <a:picLocks noChangeAspect="1"/>
          </p:cNvPicPr>
          <p:nvPr/>
        </p:nvPicPr>
        <p:blipFill>
          <a:blip r:embed="rId3"/>
          <a:stretch>
            <a:fillRect/>
          </a:stretch>
        </p:blipFill>
        <p:spPr>
          <a:xfrm>
            <a:off x="1447800" y="1004426"/>
            <a:ext cx="9753599" cy="5178088"/>
          </a:xfrm>
          <a:prstGeom prst="rect">
            <a:avLst/>
          </a:prstGeom>
        </p:spPr>
      </p:pic>
    </p:spTree>
    <p:extLst>
      <p:ext uri="{BB962C8B-B14F-4D97-AF65-F5344CB8AC3E}">
        <p14:creationId xmlns="" xmlns:p14="http://schemas.microsoft.com/office/powerpoint/2010/main" val="24784082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E784F4-3B65-4165-9918-CD9A2E651B29}"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OLD University Exam Question Paper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pic>
        <p:nvPicPr>
          <p:cNvPr id="3" name="Picture 2"/>
          <p:cNvPicPr>
            <a:picLocks noChangeAspect="1"/>
          </p:cNvPicPr>
          <p:nvPr/>
        </p:nvPicPr>
        <p:blipFill>
          <a:blip r:embed="rId3"/>
          <a:stretch>
            <a:fillRect/>
          </a:stretch>
        </p:blipFill>
        <p:spPr>
          <a:xfrm>
            <a:off x="1143000" y="843774"/>
            <a:ext cx="10363199" cy="5363323"/>
          </a:xfrm>
          <a:prstGeom prst="rect">
            <a:avLst/>
          </a:prstGeom>
        </p:spPr>
      </p:pic>
    </p:spTree>
    <p:extLst>
      <p:ext uri="{BB962C8B-B14F-4D97-AF65-F5344CB8AC3E}">
        <p14:creationId xmlns="" xmlns:p14="http://schemas.microsoft.com/office/powerpoint/2010/main" val="10717777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2AB9E4-A150-4C08-879D-CAB9909FC686}"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OLD University Exam Question Paper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pic>
        <p:nvPicPr>
          <p:cNvPr id="3" name="Picture 2"/>
          <p:cNvPicPr>
            <a:picLocks noChangeAspect="1"/>
          </p:cNvPicPr>
          <p:nvPr/>
        </p:nvPicPr>
        <p:blipFill>
          <a:blip r:embed="rId3"/>
          <a:stretch>
            <a:fillRect/>
          </a:stretch>
        </p:blipFill>
        <p:spPr>
          <a:xfrm>
            <a:off x="1143000" y="990600"/>
            <a:ext cx="10134599" cy="5181600"/>
          </a:xfrm>
          <a:prstGeom prst="rect">
            <a:avLst/>
          </a:prstGeom>
        </p:spPr>
      </p:pic>
    </p:spTree>
    <p:extLst>
      <p:ext uri="{BB962C8B-B14F-4D97-AF65-F5344CB8AC3E}">
        <p14:creationId xmlns="" xmlns:p14="http://schemas.microsoft.com/office/powerpoint/2010/main" val="4162559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786E86-7C58-4312-81BB-E7E45D0AB1F2}"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OLD University Exam Question Paper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pic>
        <p:nvPicPr>
          <p:cNvPr id="3" name="Picture 2"/>
          <p:cNvPicPr>
            <a:picLocks noChangeAspect="1"/>
          </p:cNvPicPr>
          <p:nvPr/>
        </p:nvPicPr>
        <p:blipFill>
          <a:blip r:embed="rId3"/>
          <a:stretch>
            <a:fillRect/>
          </a:stretch>
        </p:blipFill>
        <p:spPr>
          <a:xfrm>
            <a:off x="990600" y="1012360"/>
            <a:ext cx="10591800" cy="5315692"/>
          </a:xfrm>
          <a:prstGeom prst="rect">
            <a:avLst/>
          </a:prstGeom>
        </p:spPr>
      </p:pic>
    </p:spTree>
    <p:extLst>
      <p:ext uri="{BB962C8B-B14F-4D97-AF65-F5344CB8AC3E}">
        <p14:creationId xmlns="" xmlns:p14="http://schemas.microsoft.com/office/powerpoint/2010/main" val="3628306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B43FE0-A007-4431-AE98-B882FC2BDD91}"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OLD University Exam Question Paper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pic>
        <p:nvPicPr>
          <p:cNvPr id="3" name="Picture 2"/>
          <p:cNvPicPr>
            <a:picLocks noChangeAspect="1"/>
          </p:cNvPicPr>
          <p:nvPr/>
        </p:nvPicPr>
        <p:blipFill>
          <a:blip r:embed="rId3"/>
          <a:stretch>
            <a:fillRect/>
          </a:stretch>
        </p:blipFill>
        <p:spPr>
          <a:xfrm>
            <a:off x="809588" y="714356"/>
            <a:ext cx="10363200" cy="5430008"/>
          </a:xfrm>
          <a:prstGeom prst="rect">
            <a:avLst/>
          </a:prstGeom>
        </p:spPr>
      </p:pic>
    </p:spTree>
    <p:extLst>
      <p:ext uri="{BB962C8B-B14F-4D97-AF65-F5344CB8AC3E}">
        <p14:creationId xmlns="" xmlns:p14="http://schemas.microsoft.com/office/powerpoint/2010/main" val="18342023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3F99A2-2231-4FEC-A8C8-883857EE81B0}"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OLD University Exam Question Paper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pic>
        <p:nvPicPr>
          <p:cNvPr id="3" name="Picture 2"/>
          <p:cNvPicPr>
            <a:picLocks noChangeAspect="1"/>
          </p:cNvPicPr>
          <p:nvPr/>
        </p:nvPicPr>
        <p:blipFill>
          <a:blip r:embed="rId3"/>
          <a:stretch>
            <a:fillRect/>
          </a:stretch>
        </p:blipFill>
        <p:spPr>
          <a:xfrm>
            <a:off x="304800" y="808032"/>
            <a:ext cx="10972800" cy="5016840"/>
          </a:xfrm>
          <a:prstGeom prst="rect">
            <a:avLst/>
          </a:prstGeom>
        </p:spPr>
      </p:pic>
    </p:spTree>
    <p:extLst>
      <p:ext uri="{BB962C8B-B14F-4D97-AF65-F5344CB8AC3E}">
        <p14:creationId xmlns="" xmlns:p14="http://schemas.microsoft.com/office/powerpoint/2010/main" val="41731814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BF8D90-9C0A-4BE2-8DD2-40520E666D8B}"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smtClean="0"/>
              <a:t>Recap of Unit </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
        <p:nvSpPr>
          <p:cNvPr id="10" name="Rectangle 9"/>
          <p:cNvSpPr/>
          <p:nvPr/>
        </p:nvSpPr>
        <p:spPr>
          <a:xfrm>
            <a:off x="609600" y="889592"/>
            <a:ext cx="11277600" cy="5693866"/>
          </a:xfrm>
          <a:prstGeom prst="rect">
            <a:avLst/>
          </a:prstGeom>
          <a:solidFill>
            <a:schemeClr val="accent1">
              <a:lumMod val="40000"/>
              <a:lumOff val="60000"/>
            </a:schemeClr>
          </a:solidFill>
          <a:ln w="28575">
            <a:solidFill>
              <a:schemeClr val="tx1"/>
            </a:solidFill>
          </a:ln>
        </p:spPr>
        <p:txBody>
          <a:bodyPr wrap="square">
            <a:spAutoFit/>
          </a:bodyPr>
          <a:lstStyle/>
          <a:p>
            <a:pPr marL="342900" indent="-342900">
              <a:buFont typeface="Wingdings" panose="05000000000000000000" pitchFamily="2" charset="2"/>
              <a:buChar char="Ø"/>
            </a:pPr>
            <a:r>
              <a:rPr lang="en-US" sz="2800" dirty="0"/>
              <a:t> </a:t>
            </a:r>
            <a:r>
              <a:rPr lang="en-US" sz="2800" dirty="0" err="1">
                <a:latin typeface="Times New Roman" pitchFamily="18" charset="0"/>
                <a:cs typeface="Times New Roman" pitchFamily="18" charset="0"/>
              </a:rPr>
              <a:t>Gunicorn</a:t>
            </a:r>
            <a:r>
              <a:rPr lang="en-US" sz="2800" dirty="0">
                <a:latin typeface="Times New Roman" pitchFamily="18" charset="0"/>
                <a:cs typeface="Times New Roman" pitchFamily="18" charset="0"/>
              </a:rPr>
              <a:t> is a stand-alone WSGI web application server which offers a lot of functionality. It natively supports various frameworks with its adapters, making it an extremely easy to use drop-in replacement for many development servers that are used during development.</a:t>
            </a:r>
          </a:p>
          <a:p>
            <a:pPr algn="just"/>
            <a:endParaRPr lang="en-US" sz="2800" dirty="0">
              <a:latin typeface="Times New Roman" pitchFamily="18" charset="0"/>
              <a:cs typeface="Times New Roman" pitchFamily="18" charset="0"/>
            </a:endParaRPr>
          </a:p>
          <a:p>
            <a:pPr marL="342900" indent="-342900">
              <a:buFont typeface="Wingdings" panose="05000000000000000000" pitchFamily="2" charset="2"/>
              <a:buChar char="Ø"/>
            </a:pPr>
            <a:r>
              <a:rPr lang="en-US" sz="2800" dirty="0">
                <a:latin typeface="Times New Roman" pitchFamily="18" charset="0"/>
                <a:cs typeface="Times New Roman" pitchFamily="18" charset="0"/>
              </a:rPr>
              <a:t>This strategy is also known as User Profile. One of the challenges of this particular strategy, if you are using Django Admin, is how to display the profile data in the User edit page. And that’s what this tutorial is about.</a:t>
            </a:r>
          </a:p>
          <a:p>
            <a:pPr marL="342900" indent="-342900">
              <a:buFont typeface="Wingdings" panose="05000000000000000000" pitchFamily="2" charset="2"/>
              <a:buChar char="Ø"/>
            </a:pPr>
            <a:endParaRPr lang="en-US" sz="2800" dirty="0">
              <a:latin typeface="Times New Roman" pitchFamily="18" charset="0"/>
              <a:cs typeface="Times New Roman" pitchFamily="18" charset="0"/>
            </a:endParaRPr>
          </a:p>
          <a:p>
            <a:pPr marL="342900" indent="-342900">
              <a:buFont typeface="Wingdings" panose="05000000000000000000" pitchFamily="2" charset="2"/>
              <a:buChar char="Ø"/>
            </a:pPr>
            <a:r>
              <a:rPr lang="en-US" sz="2800" dirty="0">
                <a:latin typeface="Times New Roman" pitchFamily="18" charset="0"/>
                <a:cs typeface="Times New Roman" pitchFamily="18" charset="0"/>
              </a:rPr>
              <a:t>Then a very important thing, we need to override the </a:t>
            </a:r>
            <a:r>
              <a:rPr lang="en-US" sz="2800" dirty="0" err="1">
                <a:latin typeface="Times New Roman" pitchFamily="18" charset="0"/>
                <a:cs typeface="Times New Roman" pitchFamily="18" charset="0"/>
              </a:rPr>
              <a:t>get_inline_instances</a:t>
            </a:r>
            <a:r>
              <a:rPr lang="en-US" sz="2800" dirty="0">
                <a:latin typeface="Times New Roman" pitchFamily="18" charset="0"/>
                <a:cs typeface="Times New Roman" pitchFamily="18" charset="0"/>
              </a:rPr>
              <a:t> method, so to display the </a:t>
            </a:r>
            <a:r>
              <a:rPr lang="en-US" sz="2800" dirty="0" err="1">
                <a:latin typeface="Times New Roman" pitchFamily="18" charset="0"/>
                <a:cs typeface="Times New Roman" pitchFamily="18" charset="0"/>
              </a:rPr>
              <a:t>inlines</a:t>
            </a:r>
            <a:r>
              <a:rPr lang="en-US" sz="2800" dirty="0">
                <a:latin typeface="Times New Roman" pitchFamily="18" charset="0"/>
                <a:cs typeface="Times New Roman" pitchFamily="18" charset="0"/>
              </a:rPr>
              <a:t> only in the edit form. Otherwise we might get some problems because of how the Signals work. Remember that the Signal is responsible for creating the Profile instance.</a:t>
            </a:r>
          </a:p>
        </p:txBody>
      </p:sp>
    </p:spTree>
    <p:extLst>
      <p:ext uri="{BB962C8B-B14F-4D97-AF65-F5344CB8AC3E}">
        <p14:creationId xmlns="" xmlns:p14="http://schemas.microsoft.com/office/powerpoint/2010/main" val="5528403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334228-CDC6-4D2D-89BD-B6FA57BB7494}" type="datetime1">
              <a:rPr lang="en-US" smtClean="0"/>
              <a:pPr/>
              <a:t>11/18/2024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Topic Link ( YouTube &amp; NPTEL Video Links</a:t>
            </a:r>
            <a:r>
              <a:rPr lang="en-US" sz="2800" dirty="0" smtClean="0"/>
              <a:t>)</a:t>
            </a:r>
            <a:endParaRPr lang="en-US" sz="2800"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smtClean="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chemeClr val="tx2">
              <a:lumMod val="75000"/>
            </a:schemeClr>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smtClean="0"/>
              <a:t>YouTube  /other  Video Links</a:t>
            </a:r>
          </a:p>
          <a:p>
            <a:r>
              <a:rPr lang="en-US" u="sng" dirty="0">
                <a:hlinkClick r:id="rId2"/>
              </a:rPr>
              <a:t>https://</a:t>
            </a:r>
            <a:r>
              <a:rPr lang="en-US" u="sng" dirty="0" smtClean="0">
                <a:hlinkClick r:id="rId2"/>
              </a:rPr>
              <a:t>youtu.be/eoPsX7MKfe8?list=PLIdgECt554OVFKXRpo_kuI0XpUQKk0ycO</a:t>
            </a:r>
            <a:endParaRPr lang="en-US" u="sng" dirty="0" smtClean="0"/>
          </a:p>
          <a:p>
            <a:pPr marL="0" indent="0">
              <a:buNone/>
            </a:pPr>
            <a:endParaRPr lang="en-US" dirty="0"/>
          </a:p>
          <a:p>
            <a:r>
              <a:rPr lang="en-US" u="sng" dirty="0">
                <a:hlinkClick r:id="rId3"/>
              </a:rPr>
              <a:t>https://</a:t>
            </a:r>
            <a:r>
              <a:rPr lang="en-US" u="sng" dirty="0" smtClean="0">
                <a:hlinkClick r:id="rId3"/>
              </a:rPr>
              <a:t>youtu.be/tA42nHmmEKw?list=PLh2mXjKcTPSACrQxPM2_1Ojus5HX88ht7</a:t>
            </a:r>
            <a:endParaRPr lang="en-US" u="sng" dirty="0" smtClean="0"/>
          </a:p>
          <a:p>
            <a:pPr marL="0" indent="0">
              <a:buNone/>
            </a:pPr>
            <a:endParaRPr lang="en-US" dirty="0"/>
          </a:p>
          <a:p>
            <a:r>
              <a:rPr lang="en-US" u="sng" dirty="0">
                <a:hlinkClick r:id="rId4"/>
              </a:rPr>
              <a:t>https://</a:t>
            </a:r>
            <a:r>
              <a:rPr lang="en-US" u="sng" dirty="0" smtClean="0">
                <a:hlinkClick r:id="rId4"/>
              </a:rPr>
              <a:t>youtu.be/8ndsDXohLMQ?list=PLDsnL5pk7-N_9oy2RN4A65Z-PEnvtc7rf</a:t>
            </a:r>
            <a:endParaRPr lang="en-US" u="sng" dirty="0" smtClean="0"/>
          </a:p>
          <a:p>
            <a:pPr marL="0" indent="0">
              <a:buNone/>
            </a:pPr>
            <a:endParaRPr lang="en-US" dirty="0"/>
          </a:p>
          <a:p>
            <a:r>
              <a:rPr lang="en-US" u="sng" dirty="0">
                <a:hlinkClick r:id="rId5"/>
              </a:rPr>
              <a:t>https://</a:t>
            </a:r>
            <a:r>
              <a:rPr lang="en-US" u="sng" dirty="0" smtClean="0">
                <a:hlinkClick r:id="rId5"/>
              </a:rPr>
              <a:t>youtu.be/QXeEoD0pB3E?list=PLsyeobzWxl7poL9JTVyndKe62ieoN-MZ3</a:t>
            </a:r>
            <a:endParaRPr lang="en-US" u="sng" dirty="0" smtClean="0"/>
          </a:p>
          <a:p>
            <a:pPr marL="0" indent="0">
              <a:buNone/>
            </a:pPr>
            <a:endParaRPr lang="en-US" dirty="0"/>
          </a:p>
          <a:p>
            <a:r>
              <a:rPr lang="en-US" u="sng" dirty="0">
                <a:hlinkClick r:id="rId6"/>
              </a:rPr>
              <a:t>https://</a:t>
            </a:r>
            <a:r>
              <a:rPr lang="en-US" u="sng" dirty="0" smtClean="0">
                <a:hlinkClick r:id="rId6"/>
              </a:rPr>
              <a:t>youtu.be/9MmC_uGjBsM?list=PL3pGy4HtqwD02GVgM96-V0sq4_DSinqvf</a:t>
            </a:r>
            <a:endParaRPr lang="en-US" u="sng" dirty="0" smtClean="0"/>
          </a:p>
          <a:p>
            <a:pPr marL="0" indent="0">
              <a:buNone/>
            </a:pPr>
            <a:endParaRPr lang="en-US" u="sng" dirty="0" smtClean="0"/>
          </a:p>
          <a:p>
            <a:pPr marL="0" indent="0">
              <a:buNone/>
            </a:pPr>
            <a:endParaRPr lang="en-US" dirty="0"/>
          </a:p>
          <a:p>
            <a:pPr marL="0" indent="0">
              <a:lnSpc>
                <a:spcPct val="200000"/>
              </a:lnSpc>
              <a:buNone/>
            </a:pPr>
            <a:endParaRPr lang="en-US" sz="2800" u="sng" dirty="0" smtClean="0"/>
          </a:p>
        </p:txBody>
      </p:sp>
      <p:pic>
        <p:nvPicPr>
          <p:cNvPr id="10" name="Picture 9"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7740923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1B1354-EA2A-467D-A334-94368C7F5E41}" type="datetime1">
              <a:rPr lang="en-US" smtClean="0"/>
              <a:pPr/>
              <a:t>11/18/2024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 xmlns:p14="http://schemas.microsoft.com/office/powerpoint/2010/main" val="4010231441"/>
              </p:ext>
            </p:extLst>
          </p:nvPr>
        </p:nvGraphicFramePr>
        <p:xfrm>
          <a:off x="76200" y="762000"/>
          <a:ext cx="12115800" cy="6106312"/>
        </p:xfrm>
        <a:graphic>
          <a:graphicData uri="http://schemas.openxmlformats.org/drawingml/2006/table">
            <a:tbl>
              <a:tblPr firstRow="1" bandRow="1">
                <a:tableStyleId>{3B4B98B0-60AC-42C2-AFA5-B58CD77FA1E5}</a:tableStyleId>
              </a:tblPr>
              <a:tblGrid>
                <a:gridCol w="6057900">
                  <a:extLst>
                    <a:ext uri="{9D8B030D-6E8A-4147-A177-3AD203B41FA5}">
                      <a16:colId xmlns="" xmlns:a16="http://schemas.microsoft.com/office/drawing/2014/main" val="3349441241"/>
                    </a:ext>
                  </a:extLst>
                </a:gridCol>
                <a:gridCol w="6057900">
                  <a:extLst>
                    <a:ext uri="{9D8B030D-6E8A-4147-A177-3AD203B41FA5}">
                      <a16:colId xmlns="" xmlns:a16="http://schemas.microsoft.com/office/drawing/2014/main" val="4272054345"/>
                    </a:ext>
                  </a:extLst>
                </a:gridCol>
              </a:tblGrid>
              <a:tr h="202306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t>1. What is a </a:t>
                      </a:r>
                      <a:r>
                        <a:rPr lang="en-US" sz="2000" b="0" dirty="0" err="1" smtClean="0"/>
                        <a:t>Django</a:t>
                      </a:r>
                      <a:r>
                        <a:rPr lang="en-US" sz="2000" b="0" dirty="0" smtClean="0"/>
                        <a:t> App?</a:t>
                      </a:r>
                    </a:p>
                    <a:p>
                      <a:pPr algn="just"/>
                      <a:r>
                        <a:rPr lang="en-US" sz="2000" b="0" dirty="0" smtClean="0"/>
                        <a:t> </a:t>
                      </a:r>
                      <a:r>
                        <a:rPr lang="en-US" sz="2000" b="0" dirty="0" err="1" smtClean="0"/>
                        <a:t>ADjango</a:t>
                      </a:r>
                      <a:r>
                        <a:rPr lang="en-US" sz="2000" b="0" dirty="0" smtClean="0"/>
                        <a:t> app is an extended package with base package is </a:t>
                      </a:r>
                      <a:r>
                        <a:rPr lang="en-US" sz="2000" b="0" dirty="0" err="1" smtClean="0"/>
                        <a:t>Django</a:t>
                      </a:r>
                      <a:r>
                        <a:rPr lang="en-US" sz="2000" b="0" dirty="0" smtClean="0"/>
                        <a:t> </a:t>
                      </a:r>
                    </a:p>
                    <a:p>
                      <a:pPr algn="just"/>
                      <a:r>
                        <a:rPr lang="en-US" sz="2000" b="0" dirty="0" smtClean="0"/>
                        <a:t> B. </a:t>
                      </a:r>
                      <a:r>
                        <a:rPr lang="en-US" sz="2000" b="0" dirty="0" err="1" smtClean="0"/>
                        <a:t>Django</a:t>
                      </a:r>
                      <a:r>
                        <a:rPr lang="en-US" sz="2000" b="0" dirty="0" smtClean="0"/>
                        <a:t> app is a python package with its own components. </a:t>
                      </a:r>
                    </a:p>
                    <a:p>
                      <a:pPr algn="just"/>
                      <a:r>
                        <a:rPr lang="en-US" sz="2000" b="0" dirty="0" smtClean="0"/>
                        <a:t> C. Both 1 &amp; 2 Option </a:t>
                      </a:r>
                    </a:p>
                    <a:p>
                      <a:pPr algn="just"/>
                      <a:r>
                        <a:rPr lang="en-US" sz="2000" b="0" dirty="0" smtClean="0"/>
                        <a:t> D. All of the above </a:t>
                      </a:r>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t>2. </a:t>
                      </a:r>
                      <a:r>
                        <a:rPr lang="en-US" sz="2000" b="0" dirty="0" err="1" smtClean="0"/>
                        <a:t>Django</a:t>
                      </a:r>
                      <a:r>
                        <a:rPr lang="en-US" sz="2000" b="0" dirty="0" smtClean="0"/>
                        <a:t> was introduced by </a:t>
                      </a:r>
                    </a:p>
                    <a:p>
                      <a:pPr algn="just"/>
                      <a:endParaRPr lang="en-US" sz="2000" b="0" dirty="0" smtClean="0"/>
                    </a:p>
                    <a:p>
                      <a:pPr algn="just"/>
                      <a:r>
                        <a:rPr lang="en-US" sz="2000" b="0" dirty="0" smtClean="0"/>
                        <a:t> A. Adrian </a:t>
                      </a:r>
                      <a:r>
                        <a:rPr lang="en-US" sz="2000" b="0" dirty="0" err="1" smtClean="0"/>
                        <a:t>Holovaty</a:t>
                      </a:r>
                      <a:endParaRPr lang="en-US" sz="2000" b="0" dirty="0" smtClean="0"/>
                    </a:p>
                    <a:p>
                      <a:pPr algn="just"/>
                      <a:r>
                        <a:rPr lang="en-US" sz="2000" b="0" dirty="0" smtClean="0"/>
                        <a:t> B. Bill Gates </a:t>
                      </a:r>
                    </a:p>
                    <a:p>
                      <a:pPr algn="just"/>
                      <a:r>
                        <a:rPr lang="en-US" sz="2000" b="0" dirty="0" smtClean="0"/>
                        <a:t> C. </a:t>
                      </a:r>
                      <a:r>
                        <a:rPr lang="en-US" sz="2000" b="0" dirty="0" err="1" smtClean="0"/>
                        <a:t>Rasmus</a:t>
                      </a:r>
                      <a:r>
                        <a:rPr lang="en-US" sz="2000" b="0" dirty="0" smtClean="0"/>
                        <a:t> </a:t>
                      </a:r>
                      <a:r>
                        <a:rPr lang="en-US" sz="2000" b="0" dirty="0" err="1" smtClean="0"/>
                        <a:t>Lerdorf</a:t>
                      </a:r>
                      <a:r>
                        <a:rPr lang="en-US" sz="2000" b="0" dirty="0" smtClean="0"/>
                        <a:t> </a:t>
                      </a:r>
                    </a:p>
                    <a:p>
                      <a:pPr algn="just"/>
                      <a:r>
                        <a:rPr lang="en-US" sz="2000" b="0" dirty="0" smtClean="0"/>
                        <a:t> D. Tim Berners-Lee </a:t>
                      </a:r>
                      <a:endParaRPr lang="en-US" sz="2000" b="0" dirty="0"/>
                    </a:p>
                  </a:txBody>
                  <a:tcPr>
                    <a:solidFill>
                      <a:schemeClr val="tx2">
                        <a:lumMod val="40000"/>
                        <a:lumOff val="60000"/>
                      </a:schemeClr>
                    </a:solidFill>
                  </a:tcPr>
                </a:tc>
                <a:extLst>
                  <a:ext uri="{0D108BD9-81ED-4DB2-BD59-A6C34878D82A}">
                    <a16:rowId xmlns="" xmlns:a16="http://schemas.microsoft.com/office/drawing/2014/main" val="2536190218"/>
                  </a:ext>
                </a:extLst>
              </a:tr>
              <a:tr h="22658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t>3. What are Migrations in </a:t>
                      </a:r>
                      <a:r>
                        <a:rPr lang="en-US" sz="2000" b="0" dirty="0" err="1" smtClean="0"/>
                        <a:t>Django</a:t>
                      </a:r>
                      <a:endParaRPr lang="en-US" sz="2000" b="0" dirty="0" smtClean="0"/>
                    </a:p>
                    <a:p>
                      <a:pPr algn="just"/>
                      <a:r>
                        <a:rPr lang="en-US" sz="2000" b="0" dirty="0" smtClean="0"/>
                        <a:t> A.</a:t>
                      </a:r>
                      <a:r>
                        <a:rPr lang="en-US" sz="2000" dirty="0" smtClean="0"/>
                        <a:t> They are files saved in migrations directory. </a:t>
                      </a:r>
                      <a:r>
                        <a:rPr lang="en-US" sz="2000" b="0" dirty="0" smtClean="0"/>
                        <a:t> </a:t>
                      </a:r>
                      <a:endParaRPr lang="en-US" sz="2000" b="1" dirty="0" smtClean="0"/>
                    </a:p>
                    <a:p>
                      <a:pPr algn="just"/>
                      <a:r>
                        <a:rPr lang="en-US" sz="2000" b="0" dirty="0" smtClean="0"/>
                        <a:t> B. </a:t>
                      </a:r>
                      <a:r>
                        <a:rPr lang="en-US" sz="2000" dirty="0" smtClean="0"/>
                        <a:t>They are created when you run make migrations command. </a:t>
                      </a:r>
                      <a:endParaRPr lang="en-US" sz="2000" b="0" dirty="0" smtClean="0"/>
                    </a:p>
                    <a:p>
                      <a:pPr algn="just"/>
                      <a:r>
                        <a:rPr lang="en-US" sz="2000" b="0" dirty="0" smtClean="0"/>
                        <a:t> C. </a:t>
                      </a:r>
                      <a:r>
                        <a:rPr lang="en-US" sz="2000" dirty="0" smtClean="0"/>
                        <a:t>Migrations are files where </a:t>
                      </a:r>
                      <a:r>
                        <a:rPr lang="en-US" sz="2000" dirty="0" err="1" smtClean="0"/>
                        <a:t>Django</a:t>
                      </a:r>
                      <a:r>
                        <a:rPr lang="en-US" sz="2000" dirty="0" smtClean="0"/>
                        <a:t> stores changes to your models. </a:t>
                      </a:r>
                      <a:endParaRPr lang="en-US" sz="2000" b="0" dirty="0" smtClean="0"/>
                    </a:p>
                    <a:p>
                      <a:pPr algn="just"/>
                      <a:r>
                        <a:rPr lang="en-US" sz="2000" b="0" dirty="0" smtClean="0"/>
                        <a:t> D. </a:t>
                      </a:r>
                      <a:r>
                        <a:rPr lang="en-US" sz="2000" dirty="0" smtClean="0"/>
                        <a:t>All of the above </a:t>
                      </a:r>
                      <a:endParaRPr lang="en-US" sz="2000" b="0" dirty="0" smtClean="0"/>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b="1" dirty="0" smtClean="0"/>
                    </a:p>
                  </a:txBody>
                  <a:tcPr>
                    <a:solidFill>
                      <a:schemeClr val="tx2">
                        <a:lumMod val="40000"/>
                        <a:lumOff val="60000"/>
                      </a:schemeClr>
                    </a:solidFill>
                  </a:tcPr>
                </a:tc>
                <a:extLst>
                  <a:ext uri="{0D108BD9-81ED-4DB2-BD59-A6C34878D82A}">
                    <a16:rowId xmlns="" xmlns:a16="http://schemas.microsoft.com/office/drawing/2014/main" val="2601322747"/>
                  </a:ext>
                </a:extLst>
              </a:tr>
              <a:tr h="1537529">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smtClean="0"/>
                        <a:t>4. Which architectural pattern does </a:t>
                      </a:r>
                      <a:r>
                        <a:rPr lang="en-US" sz="2000" b="0" dirty="0" err="1" smtClean="0"/>
                        <a:t>django</a:t>
                      </a:r>
                      <a:r>
                        <a:rPr lang="en-US" sz="2000" b="0" dirty="0" smtClean="0"/>
                        <a:t> follow</a:t>
                      </a:r>
                    </a:p>
                    <a:p>
                      <a:pPr algn="just"/>
                      <a:r>
                        <a:rPr lang="en-US" sz="2000" b="0" dirty="0" smtClean="0"/>
                        <a:t> A</a:t>
                      </a:r>
                      <a:r>
                        <a:rPr lang="en-US" sz="2000" dirty="0" smtClean="0"/>
                        <a:t>PHP</a:t>
                      </a:r>
                      <a:endParaRPr lang="en-US" sz="2000" b="0" dirty="0" smtClean="0"/>
                    </a:p>
                    <a:p>
                      <a:pPr algn="just"/>
                      <a:r>
                        <a:rPr lang="en-US" sz="2000" b="0" dirty="0" smtClean="0"/>
                        <a:t> B. </a:t>
                      </a:r>
                      <a:r>
                        <a:rPr lang="en-US" sz="2000" dirty="0" smtClean="0"/>
                        <a:t>MVT</a:t>
                      </a:r>
                      <a:endParaRPr lang="en-US" sz="2000" b="0" dirty="0" smtClean="0"/>
                    </a:p>
                    <a:p>
                      <a:pPr algn="just"/>
                      <a:r>
                        <a:rPr lang="en-US" sz="2000" b="0" dirty="0" smtClean="0"/>
                        <a:t> C. </a:t>
                      </a:r>
                      <a:r>
                        <a:rPr lang="en-US" sz="2000" dirty="0" smtClean="0"/>
                        <a:t>HTML</a:t>
                      </a:r>
                      <a:endParaRPr lang="en-US" sz="2000" b="1" dirty="0" smtClean="0"/>
                    </a:p>
                    <a:p>
                      <a:pPr algn="just"/>
                      <a:r>
                        <a:rPr lang="en-US" sz="2000" b="0" dirty="0" smtClean="0"/>
                        <a:t> D. </a:t>
                      </a:r>
                      <a:r>
                        <a:rPr lang="en-US" sz="2000" dirty="0" smtClean="0"/>
                        <a:t>None of the above </a:t>
                      </a:r>
                      <a:endParaRPr lang="en-US" sz="2000" b="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221089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B93F0E-7920-402C-B792-4E7E49302D35}" type="datetime1">
              <a:rPr lang="en-US" smtClean="0"/>
              <a:pPr/>
              <a:t>11/18/2024</a:t>
            </a:fld>
            <a:endParaRPr lang="en-US" dirty="0"/>
          </a:p>
        </p:txBody>
      </p:sp>
      <p:sp>
        <p:nvSpPr>
          <p:cNvPr id="5" name="Footer Placeholder 4"/>
          <p:cNvSpPr>
            <a:spLocks noGrp="1"/>
          </p:cNvSpPr>
          <p:nvPr>
            <p:ph type="ftr" sz="quarter" idx="11"/>
          </p:nvPr>
        </p:nvSpPr>
        <p:spPr>
          <a:xfrm>
            <a:off x="4343400" y="6248406"/>
            <a:ext cx="62484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67394" y="1245982"/>
            <a:ext cx="76004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a:t>
            </a:r>
            <a:r>
              <a:rPr lang="en-IN" sz="2800" b="1" dirty="0" smtClean="0"/>
              <a:t>: </a:t>
            </a:r>
            <a:r>
              <a:rPr lang="en-US" sz="2800" b="1" dirty="0" smtClean="0"/>
              <a:t>Connecting  </a:t>
            </a:r>
            <a:r>
              <a:rPr lang="en-US" sz="2800" b="1" dirty="0"/>
              <a:t>SQLite  with Django</a:t>
            </a:r>
            <a:r>
              <a:rPr lang="en-IN" sz="2800" b="1" dirty="0" smtClean="0"/>
              <a:t> </a:t>
            </a:r>
            <a:endParaRPr lang="en-IN" sz="3000"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2285603072"/>
              </p:ext>
            </p:extLst>
          </p:nvPr>
        </p:nvGraphicFramePr>
        <p:xfrm>
          <a:off x="1143000" y="2209800"/>
          <a:ext cx="105918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74837603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1"/>
            <a:ext cx="11353800" cy="4495799"/>
          </a:xfrm>
          <a:solidFill>
            <a:schemeClr val="tx2">
              <a:lumMod val="40000"/>
              <a:lumOff val="60000"/>
            </a:schemeClr>
          </a:solidFill>
          <a:ln w="6350">
            <a:solidFill>
              <a:schemeClr val="tx1"/>
            </a:solidFill>
          </a:ln>
        </p:spPr>
        <p:txBody>
          <a:bodyPr>
            <a:normAutofit fontScale="92500" lnSpcReduction="20000"/>
          </a:bodyPr>
          <a:lstStyle/>
          <a:p>
            <a:pPr marL="0" indent="0" algn="just">
              <a:spcBef>
                <a:spcPts val="0"/>
              </a:spcBef>
              <a:buNone/>
              <a:defRPr/>
            </a:pPr>
            <a:r>
              <a:rPr lang="en-US" sz="4300" dirty="0" smtClean="0"/>
              <a:t> </a:t>
            </a:r>
            <a:r>
              <a:rPr lang="en-US" sz="2600" dirty="0"/>
              <a:t>which of these is not a valid backend for caching in </a:t>
            </a:r>
            <a:r>
              <a:rPr lang="en-US" sz="2600" dirty="0" err="1"/>
              <a:t>django</a:t>
            </a:r>
            <a:endParaRPr lang="en-US" sz="2600" dirty="0"/>
          </a:p>
          <a:p>
            <a:pPr algn="just">
              <a:buNone/>
            </a:pPr>
            <a:r>
              <a:rPr lang="en-US" sz="2600" dirty="0"/>
              <a:t> A. </a:t>
            </a:r>
            <a:r>
              <a:rPr lang="en-US" sz="2600" dirty="0" err="1"/>
              <a:t>Django.core.cache.backends.sys.memory</a:t>
            </a:r>
            <a:r>
              <a:rPr lang="en-US" sz="2600" dirty="0"/>
              <a:t> </a:t>
            </a:r>
          </a:p>
          <a:p>
            <a:pPr algn="just">
              <a:buNone/>
            </a:pPr>
            <a:r>
              <a:rPr lang="en-US" sz="2600" dirty="0"/>
              <a:t> B. </a:t>
            </a:r>
            <a:r>
              <a:rPr lang="en-US" sz="2600" dirty="0" err="1"/>
              <a:t>django.core.cache.backends.db.DatabaseCache</a:t>
            </a:r>
            <a:r>
              <a:rPr lang="en-US" sz="2600" dirty="0"/>
              <a:t> </a:t>
            </a:r>
          </a:p>
          <a:p>
            <a:pPr algn="just">
              <a:buNone/>
            </a:pPr>
            <a:r>
              <a:rPr lang="en-US" sz="2600" dirty="0"/>
              <a:t>C</a:t>
            </a:r>
            <a:r>
              <a:rPr lang="en-US" sz="2600" b="1" dirty="0"/>
              <a:t>.</a:t>
            </a:r>
            <a:r>
              <a:rPr lang="en-US" sz="2600" dirty="0"/>
              <a:t> </a:t>
            </a:r>
            <a:r>
              <a:rPr lang="en-US" sz="2600" dirty="0" err="1"/>
              <a:t>django.core.cache.backends.locmem.LocMemCache</a:t>
            </a:r>
            <a:r>
              <a:rPr lang="en-US" sz="2600" dirty="0"/>
              <a:t> </a:t>
            </a:r>
          </a:p>
          <a:p>
            <a:pPr algn="just">
              <a:buNone/>
            </a:pPr>
            <a:r>
              <a:rPr lang="en-US" sz="2600" dirty="0"/>
              <a:t>D</a:t>
            </a:r>
            <a:r>
              <a:rPr lang="en-US" sz="2600" b="1" dirty="0"/>
              <a:t>.</a:t>
            </a:r>
            <a:r>
              <a:rPr lang="en-US" sz="2600" dirty="0"/>
              <a:t> None of the above </a:t>
            </a:r>
            <a:endParaRPr lang="en-US" sz="2600" b="1" dirty="0"/>
          </a:p>
          <a:p>
            <a:pPr marL="0" indent="0" algn="just">
              <a:spcBef>
                <a:spcPts val="0"/>
              </a:spcBef>
              <a:buNone/>
              <a:defRPr/>
            </a:pPr>
            <a:endParaRPr lang="en-US" sz="2600" dirty="0"/>
          </a:p>
          <a:p>
            <a:pPr marL="0" indent="0" algn="just">
              <a:spcBef>
                <a:spcPts val="0"/>
              </a:spcBef>
              <a:buNone/>
              <a:defRPr/>
            </a:pPr>
            <a:r>
              <a:rPr lang="en-US" sz="2600" dirty="0"/>
              <a:t>5. Which architectural pattern does </a:t>
            </a:r>
            <a:r>
              <a:rPr lang="en-US" sz="2600" dirty="0" err="1"/>
              <a:t>django</a:t>
            </a:r>
            <a:r>
              <a:rPr lang="en-US" sz="2600" dirty="0"/>
              <a:t> follow</a:t>
            </a:r>
          </a:p>
          <a:p>
            <a:pPr algn="just">
              <a:buNone/>
            </a:pPr>
            <a:r>
              <a:rPr lang="en-US" sz="2600" dirty="0"/>
              <a:t> A.PHP</a:t>
            </a:r>
          </a:p>
          <a:p>
            <a:pPr algn="just">
              <a:buNone/>
            </a:pPr>
            <a:r>
              <a:rPr lang="en-US" sz="2600" dirty="0"/>
              <a:t> B. MVT</a:t>
            </a:r>
          </a:p>
          <a:p>
            <a:pPr algn="just">
              <a:buNone/>
            </a:pPr>
            <a:r>
              <a:rPr lang="en-US" sz="2600" dirty="0"/>
              <a:t> C. HTML</a:t>
            </a:r>
            <a:endParaRPr lang="en-US" sz="2600" b="1" dirty="0"/>
          </a:p>
          <a:p>
            <a:pPr algn="just">
              <a:buNone/>
            </a:pPr>
            <a:r>
              <a:rPr lang="en-US" sz="2600" dirty="0"/>
              <a:t> D. None of the above </a:t>
            </a:r>
          </a:p>
          <a:p>
            <a:pPr>
              <a:buNone/>
            </a:pPr>
            <a:endParaRPr lang="en-US" sz="1800" dirty="0"/>
          </a:p>
        </p:txBody>
      </p:sp>
      <p:sp>
        <p:nvSpPr>
          <p:cNvPr id="4" name="Date Placeholder 3"/>
          <p:cNvSpPr>
            <a:spLocks noGrp="1"/>
          </p:cNvSpPr>
          <p:nvPr>
            <p:ph type="dt" sz="half" idx="10"/>
          </p:nvPr>
        </p:nvSpPr>
        <p:spPr/>
        <p:txBody>
          <a:bodyPr/>
          <a:lstStyle/>
          <a:p>
            <a:fld id="{C5197F92-A85A-492A-A635-DF804187952F}" type="datetime1">
              <a:rPr lang="en-US" smtClean="0"/>
              <a:pPr/>
              <a:t>11/18/2024</a:t>
            </a:fld>
            <a:endParaRPr lang="en-US" dirty="0"/>
          </a:p>
        </p:txBody>
      </p:sp>
      <p:sp>
        <p:nvSpPr>
          <p:cNvPr id="5" name="Footer Placeholder 4"/>
          <p:cNvSpPr>
            <a:spLocks noGrp="1"/>
          </p:cNvSpPr>
          <p:nvPr>
            <p:ph type="ftr" sz="quarter" idx="11"/>
          </p:nvPr>
        </p:nvSpPr>
        <p:spPr>
          <a:xfrm>
            <a:off x="4165600" y="6356357"/>
            <a:ext cx="63500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noGrp="1"/>
          </p:cNvSpPr>
          <p:nvPr>
            <p:ph type="title"/>
          </p:nvPr>
        </p:nvSpPr>
        <p:spPr>
          <a:xfrm>
            <a:off x="1447800" y="0"/>
            <a:ext cx="10744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defTabSz="914400">
              <a:defRPr/>
            </a:pPr>
            <a:r>
              <a:rPr lang="en-US" sz="3200" dirty="0"/>
              <a:t>MCQ s</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494943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12E218-B28B-441D-9E0A-86FB9082BBEA}" type="datetime1">
              <a:rPr lang="en-US" smtClean="0"/>
              <a:pPr/>
              <a:t>11/18/2024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 xmlns:p14="http://schemas.microsoft.com/office/powerpoint/2010/main" val="1650871838"/>
              </p:ext>
            </p:extLst>
          </p:nvPr>
        </p:nvGraphicFramePr>
        <p:xfrm>
          <a:off x="304800" y="792480"/>
          <a:ext cx="11582400" cy="6065520"/>
        </p:xfrm>
        <a:graphic>
          <a:graphicData uri="http://schemas.openxmlformats.org/drawingml/2006/table">
            <a:tbl>
              <a:tblPr firstRow="1" bandRow="1">
                <a:tableStyleId>{3B4B98B0-60AC-42C2-AFA5-B58CD77FA1E5}</a:tableStyleId>
              </a:tblPr>
              <a:tblGrid>
                <a:gridCol w="5791200">
                  <a:extLst>
                    <a:ext uri="{9D8B030D-6E8A-4147-A177-3AD203B41FA5}">
                      <a16:colId xmlns="" xmlns:a16="http://schemas.microsoft.com/office/drawing/2014/main" val="3349441241"/>
                    </a:ext>
                  </a:extLst>
                </a:gridCol>
                <a:gridCol w="5791200">
                  <a:extLst>
                    <a:ext uri="{9D8B030D-6E8A-4147-A177-3AD203B41FA5}">
                      <a16:colId xmlns="" xmlns:a16="http://schemas.microsoft.com/office/drawing/2014/main" val="4272054345"/>
                    </a:ext>
                  </a:extLst>
                </a:gridCol>
              </a:tblGrid>
              <a:tr h="1908651">
                <a:tc>
                  <a:txBody>
                    <a:bodyPr/>
                    <a:lstStyle/>
                    <a:p>
                      <a:pPr marL="342900" indent="-342900" algn="just">
                        <a:buFont typeface="+mj-lt"/>
                        <a:buNone/>
                      </a:pPr>
                      <a:r>
                        <a:rPr lang="en-US" sz="2000" b="0" dirty="0" smtClean="0"/>
                        <a:t>6.</a:t>
                      </a:r>
                      <a:r>
                        <a:rPr lang="en-US" sz="2000" b="1" dirty="0" smtClean="0"/>
                        <a:t> </a:t>
                      </a:r>
                      <a:r>
                        <a:rPr lang="en-US" sz="2000" b="0" dirty="0" smtClean="0"/>
                        <a:t>Python is a :</a:t>
                      </a:r>
                    </a:p>
                    <a:p>
                      <a:pPr>
                        <a:buFont typeface="Wingdings" pitchFamily="2" charset="2"/>
                        <a:buChar char="§"/>
                      </a:pPr>
                      <a:r>
                        <a:rPr lang="en-US" sz="2000" b="0" dirty="0" smtClean="0"/>
                        <a:t>Development environment</a:t>
                      </a:r>
                    </a:p>
                    <a:p>
                      <a:pPr>
                        <a:buFont typeface="Wingdings" pitchFamily="2" charset="2"/>
                        <a:buChar char="§"/>
                      </a:pPr>
                      <a:r>
                        <a:rPr lang="en-US" sz="2000" b="0" dirty="0" smtClean="0"/>
                        <a:t>Set of editing tools</a:t>
                      </a:r>
                    </a:p>
                    <a:p>
                      <a:pPr>
                        <a:buFont typeface="Wingdings" pitchFamily="2" charset="2"/>
                        <a:buChar char="§"/>
                      </a:pPr>
                      <a:r>
                        <a:rPr lang="en-US" sz="2000" b="0" u="none" dirty="0" smtClean="0"/>
                        <a:t>Programming Language</a:t>
                      </a:r>
                    </a:p>
                  </a:txBody>
                  <a:tcPr>
                    <a:solidFill>
                      <a:schemeClr val="tx2">
                        <a:lumMod val="40000"/>
                        <a:lumOff val="60000"/>
                      </a:schemeClr>
                    </a:solidFill>
                  </a:tcPr>
                </a:tc>
                <a:tc>
                  <a:txBody>
                    <a:bodyPr/>
                    <a:lstStyle/>
                    <a:p>
                      <a:pPr marL="342900" indent="-342900" algn="just">
                        <a:buFont typeface="+mj-lt"/>
                        <a:buAutoNum type="arabicPeriod" startAt="7"/>
                      </a:pPr>
                      <a:r>
                        <a:rPr lang="en-US" sz="2000" b="0" dirty="0" smtClean="0"/>
                        <a:t>Python is Case Sensitive when dealing with Identifiers?</a:t>
                      </a:r>
                    </a:p>
                    <a:p>
                      <a:pPr>
                        <a:buFont typeface="Wingdings" pitchFamily="2" charset="2"/>
                        <a:buChar char="§"/>
                      </a:pPr>
                      <a:r>
                        <a:rPr lang="en-US" sz="2000" b="0" u="none" dirty="0" smtClean="0"/>
                        <a:t>Yes</a:t>
                      </a:r>
                    </a:p>
                    <a:p>
                      <a:pPr>
                        <a:buFont typeface="Wingdings" pitchFamily="2" charset="2"/>
                        <a:buChar char="§"/>
                      </a:pPr>
                      <a:r>
                        <a:rPr lang="en-US" sz="2000" b="0" dirty="0" smtClean="0"/>
                        <a:t>No</a:t>
                      </a:r>
                    </a:p>
                    <a:p>
                      <a:pPr>
                        <a:buFont typeface="Wingdings" pitchFamily="2" charset="2"/>
                        <a:buChar char="§"/>
                      </a:pPr>
                      <a:r>
                        <a:rPr lang="en-US" sz="2000" b="0" dirty="0" smtClean="0"/>
                        <a:t>Sometimes Only</a:t>
                      </a:r>
                    </a:p>
                    <a:p>
                      <a:pPr>
                        <a:buFont typeface="Wingdings" pitchFamily="2" charset="2"/>
                        <a:buChar char="§"/>
                      </a:pPr>
                      <a:r>
                        <a:rPr lang="en-US" sz="2000" b="0" dirty="0" smtClean="0"/>
                        <a:t>None Of the Above</a:t>
                      </a:r>
                    </a:p>
                    <a:p>
                      <a:pPr marL="342900" indent="-342900" algn="just">
                        <a:buFont typeface="+mj-lt"/>
                        <a:buNone/>
                      </a:pPr>
                      <a:endParaRPr lang="en-US" sz="2000" b="0" dirty="0" smtClean="0"/>
                    </a:p>
                  </a:txBody>
                  <a:tcPr>
                    <a:solidFill>
                      <a:schemeClr val="tx2">
                        <a:lumMod val="40000"/>
                        <a:lumOff val="60000"/>
                      </a:schemeClr>
                    </a:solidFill>
                  </a:tcPr>
                </a:tc>
                <a:extLst>
                  <a:ext uri="{0D108BD9-81ED-4DB2-BD59-A6C34878D82A}">
                    <a16:rowId xmlns="" xmlns:a16="http://schemas.microsoft.com/office/drawing/2014/main" val="2536190218"/>
                  </a:ext>
                </a:extLst>
              </a:tr>
              <a:tr h="2170110">
                <a:tc>
                  <a:txBody>
                    <a:bodyPr/>
                    <a:lstStyle/>
                    <a:p>
                      <a:pPr marL="342900" indent="-342900" algn="just">
                        <a:buFont typeface="+mj-lt"/>
                        <a:buAutoNum type="arabicPeriod" startAt="8"/>
                      </a:pPr>
                      <a:r>
                        <a:rPr lang="en-US" sz="2000" b="0" dirty="0" smtClean="0"/>
                        <a:t>What is the OUTPUT of the following Statement?</a:t>
                      </a:r>
                      <a:br>
                        <a:rPr lang="en-US" sz="2000" b="0" dirty="0" smtClean="0"/>
                      </a:br>
                      <a:r>
                        <a:rPr lang="en-US" sz="2000" b="0" dirty="0" smtClean="0"/>
                        <a:t>print 0xA + 0xB + 0xC :</a:t>
                      </a:r>
                    </a:p>
                    <a:p>
                      <a:pPr>
                        <a:buFont typeface="Wingdings" pitchFamily="2" charset="2"/>
                        <a:buChar char="§"/>
                      </a:pPr>
                      <a:r>
                        <a:rPr lang="en-US" sz="2000" dirty="0" smtClean="0"/>
                        <a:t>0xA0xB0xC</a:t>
                      </a:r>
                    </a:p>
                    <a:p>
                      <a:pPr>
                        <a:buFont typeface="Wingdings" pitchFamily="2" charset="2"/>
                        <a:buChar char="§"/>
                      </a:pPr>
                      <a:r>
                        <a:rPr lang="en-US" sz="2000" b="0" u="none" dirty="0" smtClean="0"/>
                        <a:t>33</a:t>
                      </a:r>
                    </a:p>
                    <a:p>
                      <a:pPr>
                        <a:buFont typeface="Wingdings" pitchFamily="2" charset="2"/>
                        <a:buChar char="§"/>
                      </a:pPr>
                      <a:r>
                        <a:rPr lang="en-US" sz="2000" dirty="0" smtClean="0"/>
                        <a:t>ABC</a:t>
                      </a:r>
                    </a:p>
                    <a:p>
                      <a:pPr>
                        <a:buFont typeface="Wingdings" pitchFamily="2" charset="2"/>
                        <a:buChar char="§"/>
                      </a:pPr>
                      <a:r>
                        <a:rPr lang="en-US" sz="2000" dirty="0" smtClean="0"/>
                        <a:t>000XXXABC</a:t>
                      </a:r>
                    </a:p>
                    <a:p>
                      <a:pPr marL="342900" indent="-342900" algn="just">
                        <a:buFont typeface="+mj-lt"/>
                        <a:buNone/>
                      </a:pPr>
                      <a:endParaRPr lang="en-US" sz="2000" b="0" dirty="0" smtClean="0"/>
                    </a:p>
                  </a:txBody>
                  <a:tcPr>
                    <a:solidFill>
                      <a:schemeClr val="tx2">
                        <a:lumMod val="40000"/>
                        <a:lumOff val="60000"/>
                      </a:schemeClr>
                    </a:solidFill>
                  </a:tcPr>
                </a:tc>
                <a:tc>
                  <a:txBody>
                    <a:bodyPr/>
                    <a:lstStyle/>
                    <a:p>
                      <a:pPr marL="342900" indent="-342900" algn="just">
                        <a:buFont typeface="+mj-lt"/>
                        <a:buAutoNum type="arabicPeriod" startAt="9"/>
                      </a:pPr>
                      <a:r>
                        <a:rPr lang="en-US" sz="2000" b="0" dirty="0" smtClean="0"/>
                        <a:t>What is the OUTPUT when the following Statement is executed?</a:t>
                      </a:r>
                      <a:br>
                        <a:rPr lang="en-US" sz="2000" b="0" dirty="0" smtClean="0"/>
                      </a:br>
                      <a:r>
                        <a:rPr lang="en-US" sz="2000" b="0" dirty="0" smtClean="0"/>
                        <a:t>“</a:t>
                      </a:r>
                      <a:r>
                        <a:rPr lang="en-US" sz="2000" b="0" dirty="0" err="1" smtClean="0"/>
                        <a:t>abc</a:t>
                      </a:r>
                      <a:r>
                        <a:rPr lang="en-US" sz="2000" b="0" dirty="0" smtClean="0"/>
                        <a:t>”+”xyz”</a:t>
                      </a:r>
                    </a:p>
                    <a:p>
                      <a:pPr>
                        <a:buFont typeface="Wingdings" pitchFamily="2" charset="2"/>
                        <a:buChar char="§"/>
                      </a:pPr>
                      <a:r>
                        <a:rPr lang="en-US" sz="2000" dirty="0" err="1" smtClean="0"/>
                        <a:t>abc</a:t>
                      </a:r>
                      <a:endParaRPr lang="en-US" sz="2000" dirty="0" smtClean="0"/>
                    </a:p>
                    <a:p>
                      <a:pPr>
                        <a:buFont typeface="Wingdings" pitchFamily="2" charset="2"/>
                        <a:buChar char="§"/>
                      </a:pPr>
                      <a:r>
                        <a:rPr lang="en-US" sz="2000" u="sng" dirty="0" err="1" smtClean="0"/>
                        <a:t>abcxyz</a:t>
                      </a:r>
                      <a:endParaRPr lang="en-US" sz="2000" dirty="0" smtClean="0"/>
                    </a:p>
                    <a:p>
                      <a:pPr>
                        <a:buFont typeface="Wingdings" pitchFamily="2" charset="2"/>
                        <a:buChar char="§"/>
                      </a:pPr>
                      <a:r>
                        <a:rPr lang="en-US" sz="2000" dirty="0" err="1" smtClean="0"/>
                        <a:t>abcz</a:t>
                      </a:r>
                      <a:endParaRPr lang="en-US" sz="2000" dirty="0" smtClean="0"/>
                    </a:p>
                    <a:p>
                      <a:pPr>
                        <a:buFont typeface="Wingdings" pitchFamily="2" charset="2"/>
                        <a:buChar char="§"/>
                      </a:pPr>
                      <a:r>
                        <a:rPr lang="en-US" sz="2000" dirty="0" err="1" smtClean="0"/>
                        <a:t>abcxy</a:t>
                      </a:r>
                      <a:endParaRPr lang="en-US" sz="2000" dirty="0" smtClean="0"/>
                    </a:p>
                    <a:p>
                      <a:pPr marL="342900" indent="-342900" algn="just">
                        <a:buFont typeface="+mj-lt"/>
                        <a:buNone/>
                      </a:pPr>
                      <a:endParaRPr lang="en-US" sz="2000" b="0" kern="1200" dirty="0" smtClean="0">
                        <a:solidFill>
                          <a:schemeClr val="tx1"/>
                        </a:solidFill>
                        <a:latin typeface="+mn-lt"/>
                        <a:ea typeface="+mn-ea"/>
                        <a:cs typeface="+mn-cs"/>
                      </a:endParaRPr>
                    </a:p>
                  </a:txBody>
                  <a:tcPr>
                    <a:solidFill>
                      <a:schemeClr val="tx2">
                        <a:lumMod val="40000"/>
                        <a:lumOff val="60000"/>
                      </a:schemeClr>
                    </a:solidFill>
                  </a:tcPr>
                </a:tc>
                <a:extLst>
                  <a:ext uri="{0D108BD9-81ED-4DB2-BD59-A6C34878D82A}">
                    <a16:rowId xmlns="" xmlns:a16="http://schemas.microsoft.com/office/drawing/2014/main" val="2601322747"/>
                  </a:ext>
                </a:extLst>
              </a:tr>
              <a:tr h="1124274">
                <a:tc gridSpan="2">
                  <a:txBody>
                    <a:bodyPr/>
                    <a:lstStyle/>
                    <a:p>
                      <a:pPr marL="342900" indent="-342900" algn="l">
                        <a:buFont typeface="+mj-lt"/>
                        <a:buAutoNum type="arabicPeriod" startAt="10"/>
                      </a:pPr>
                      <a:r>
                        <a:rPr lang="en-US" sz="2000" b="0" dirty="0" smtClean="0"/>
                        <a:t>what is the type of a?</a:t>
                      </a:r>
                      <a:r>
                        <a:rPr lang="en-US" sz="2000" b="0" baseline="0" dirty="0" smtClean="0"/>
                        <a:t> </a:t>
                      </a:r>
                      <a:r>
                        <a:rPr lang="en-US" sz="2000" b="0" dirty="0" smtClean="0"/>
                        <a:t>a={1,2:3</a:t>
                      </a:r>
                      <a:r>
                        <a:rPr lang="en-US" sz="2000" b="1" dirty="0" smtClean="0"/>
                        <a:t>}</a:t>
                      </a:r>
                      <a:r>
                        <a:rPr lang="en-US" sz="2000" b="1" baseline="0" dirty="0" smtClean="0"/>
                        <a:t> </a:t>
                      </a:r>
                      <a:r>
                        <a:rPr lang="en-US" sz="2000" dirty="0" smtClean="0"/>
                        <a:t>list</a:t>
                      </a:r>
                    </a:p>
                    <a:p>
                      <a:r>
                        <a:rPr lang="en-US" sz="2000" dirty="0" smtClean="0"/>
                        <a:t>set</a:t>
                      </a:r>
                    </a:p>
                    <a:p>
                      <a:r>
                        <a:rPr lang="en-US" sz="2000" dirty="0" err="1" smtClean="0"/>
                        <a:t>dict</a:t>
                      </a:r>
                      <a:endParaRPr lang="en-US" sz="2000" dirty="0" smtClean="0"/>
                    </a:p>
                    <a:p>
                      <a:r>
                        <a:rPr lang="en-US" sz="2000" u="sng" dirty="0" smtClean="0"/>
                        <a:t>syntax error</a:t>
                      </a:r>
                      <a:endParaRPr lang="en-US" sz="2000" dirty="0" smtClean="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0496647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7339F3-A539-473E-9FA9-C9E564B75992}"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Glossary Questions</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a:t>
            </a:r>
            <a:r>
              <a:rPr lang="en-US" sz="2400" b="1" u="sng" dirty="0" smtClean="0">
                <a:latin typeface="+mj-lt"/>
              </a:rPr>
              <a:t>Django interview </a:t>
            </a:r>
            <a:r>
              <a:rPr lang="en-US" sz="2400" b="1" u="sng" dirty="0">
                <a:latin typeface="+mj-lt"/>
              </a:rPr>
              <a:t>questions </a:t>
            </a:r>
            <a:endParaRPr lang="en-US" sz="2400" b="1" u="sng" dirty="0" smtClean="0">
              <a:latin typeface="+mj-lt"/>
            </a:endParaRPr>
          </a:p>
          <a:p>
            <a:pPr algn="ctr"/>
            <a:endParaRPr lang="en-US" sz="2400" b="1" u="sng" dirty="0" smtClean="0">
              <a:latin typeface="+mj-lt"/>
            </a:endParaRPr>
          </a:p>
          <a:p>
            <a:pPr marL="342900" indent="-342900">
              <a:buFont typeface="+mj-lt"/>
              <a:buAutoNum type="arabicPeriod"/>
            </a:pPr>
            <a:r>
              <a:rPr lang="en-US" sz="2800" dirty="0">
                <a:latin typeface="Times New Roman" pitchFamily="18" charset="0"/>
                <a:cs typeface="Times New Roman" pitchFamily="18" charset="0"/>
              </a:rPr>
              <a:t>Explain Django Architecture?</a:t>
            </a:r>
          </a:p>
          <a:p>
            <a:pPr marL="342900" indent="-342900">
              <a:buFont typeface="+mj-lt"/>
              <a:buAutoNum type="arabicPeriod"/>
            </a:pPr>
            <a:r>
              <a:rPr lang="en-US" sz="2800" dirty="0">
                <a:latin typeface="Times New Roman" pitchFamily="18" charset="0"/>
                <a:cs typeface="Times New Roman" pitchFamily="18" charset="0"/>
              </a:rPr>
              <a:t>Explain the </a:t>
            </a:r>
            <a:r>
              <a:rPr lang="en-US" sz="2800" dirty="0" smtClean="0">
                <a:latin typeface="Times New Roman" pitchFamily="18" charset="0"/>
                <a:cs typeface="Times New Roman" pitchFamily="18" charset="0"/>
              </a:rPr>
              <a:t>Django </a:t>
            </a:r>
            <a:r>
              <a:rPr lang="en-US" sz="2800" dirty="0">
                <a:latin typeface="Times New Roman" pitchFamily="18" charset="0"/>
                <a:cs typeface="Times New Roman" pitchFamily="18" charset="0"/>
              </a:rPr>
              <a:t>project directory </a:t>
            </a:r>
            <a:r>
              <a:rPr lang="en-US" sz="2800" dirty="0" smtClean="0">
                <a:latin typeface="Times New Roman" pitchFamily="18" charset="0"/>
                <a:cs typeface="Times New Roman" pitchFamily="18" charset="0"/>
              </a:rPr>
              <a:t>structure?</a:t>
            </a:r>
            <a:endParaRPr lang="en-US" sz="2800" dirty="0">
              <a:latin typeface="Times New Roman" pitchFamily="18" charset="0"/>
              <a:cs typeface="Times New Roman" pitchFamily="18" charset="0"/>
            </a:endParaRPr>
          </a:p>
          <a:p>
            <a:pPr marL="342900" indent="-342900">
              <a:buFont typeface="+mj-lt"/>
              <a:buAutoNum type="arabicPeriod"/>
            </a:pPr>
            <a:r>
              <a:rPr lang="en-US" sz="2800" dirty="0" smtClean="0">
                <a:latin typeface="Times New Roman" pitchFamily="18" charset="0"/>
                <a:cs typeface="Times New Roman" pitchFamily="18" charset="0"/>
              </a:rPr>
              <a:t>What </a:t>
            </a:r>
            <a:r>
              <a:rPr lang="en-US" sz="2800" dirty="0">
                <a:latin typeface="Times New Roman" pitchFamily="18" charset="0"/>
                <a:cs typeface="Times New Roman" pitchFamily="18" charset="0"/>
              </a:rPr>
              <a:t>are models in Django</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342900" indent="-342900">
              <a:buFont typeface="+mj-lt"/>
              <a:buAutoNum type="arabicPeriod"/>
            </a:pPr>
            <a:r>
              <a:rPr lang="en-US" sz="2800" dirty="0" smtClean="0">
                <a:latin typeface="Times New Roman" pitchFamily="18" charset="0"/>
                <a:cs typeface="Times New Roman" pitchFamily="18" charset="0"/>
              </a:rPr>
              <a:t>What </a:t>
            </a:r>
            <a:r>
              <a:rPr lang="en-US" sz="2800" dirty="0">
                <a:latin typeface="Times New Roman" pitchFamily="18" charset="0"/>
                <a:cs typeface="Times New Roman" pitchFamily="18" charset="0"/>
              </a:rPr>
              <a:t>are templates in Django or Django template </a:t>
            </a:r>
            <a:r>
              <a:rPr lang="en-US" sz="2800" dirty="0" smtClean="0">
                <a:latin typeface="Times New Roman" pitchFamily="18" charset="0"/>
                <a:cs typeface="Times New Roman" pitchFamily="18" charset="0"/>
              </a:rPr>
              <a:t>language?</a:t>
            </a:r>
            <a:endParaRPr lang="en-US"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What are views in </a:t>
            </a:r>
            <a:r>
              <a:rPr lang="en-US" sz="2800" dirty="0" smtClean="0">
                <a:latin typeface="Times New Roman" pitchFamily="18" charset="0"/>
                <a:cs typeface="Times New Roman" pitchFamily="18" charset="0"/>
              </a:rPr>
              <a:t>Django?</a:t>
            </a:r>
            <a:endParaRPr lang="en-US"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What is Django </a:t>
            </a:r>
            <a:r>
              <a:rPr lang="en-US" sz="2800" dirty="0" smtClean="0">
                <a:latin typeface="Times New Roman" pitchFamily="18" charset="0"/>
                <a:cs typeface="Times New Roman" pitchFamily="18" charset="0"/>
              </a:rPr>
              <a:t>ORM?</a:t>
            </a:r>
          </a:p>
          <a:p>
            <a:pPr marL="342900" indent="-342900">
              <a:buFont typeface="+mj-lt"/>
              <a:buAutoNum type="arabicPeriod"/>
            </a:pPr>
            <a:r>
              <a:rPr lang="en-US" sz="2800" dirty="0">
                <a:latin typeface="Times New Roman" pitchFamily="18" charset="0"/>
                <a:cs typeface="Times New Roman" pitchFamily="18" charset="0"/>
              </a:rPr>
              <a:t>What is Django Rest Framework(DRF</a:t>
            </a:r>
            <a:r>
              <a:rPr lang="en-US" sz="2800" dirty="0" smtClean="0">
                <a:latin typeface="Times New Roman" pitchFamily="18" charset="0"/>
                <a:cs typeface="Times New Roman" pitchFamily="18" charset="0"/>
              </a:rPr>
              <a:t>)?</a:t>
            </a:r>
          </a:p>
          <a:p>
            <a:pPr marL="342900" indent="-342900">
              <a:buFont typeface="+mj-lt"/>
              <a:buAutoNum type="arabicPeriod"/>
            </a:pPr>
            <a:r>
              <a:rPr lang="en-US" sz="2800" dirty="0">
                <a:latin typeface="Times New Roman" pitchFamily="18" charset="0"/>
                <a:cs typeface="Times New Roman" pitchFamily="18" charset="0"/>
              </a:rPr>
              <a:t> What is the difference between a project and an app in Django</a:t>
            </a:r>
            <a:r>
              <a:rPr lang="en-US" sz="2800" dirty="0" smtClean="0">
                <a:latin typeface="Times New Roman" pitchFamily="18" charset="0"/>
                <a:cs typeface="Times New Roman" pitchFamily="18" charset="0"/>
              </a:rPr>
              <a:t>?</a:t>
            </a:r>
          </a:p>
          <a:p>
            <a:pPr marL="342900" indent="-342900">
              <a:buFont typeface="+mj-lt"/>
              <a:buAutoNum type="arabicPeriod"/>
            </a:pPr>
            <a:r>
              <a:rPr lang="en-US" sz="2800" dirty="0">
                <a:latin typeface="Times New Roman" pitchFamily="18" charset="0"/>
                <a:cs typeface="Times New Roman" pitchFamily="18" charset="0"/>
              </a:rPr>
              <a:t>What are different model inheritance styles in the Django</a:t>
            </a:r>
            <a:r>
              <a:rPr lang="en-US" sz="2800" dirty="0" smtClean="0">
                <a:latin typeface="Times New Roman" pitchFamily="18" charset="0"/>
                <a:cs typeface="Times New Roman" pitchFamily="18" charset="0"/>
              </a:rPr>
              <a:t>?</a:t>
            </a:r>
          </a:p>
          <a:p>
            <a:pPr marL="342900" indent="-342900">
              <a:buFont typeface="+mj-lt"/>
              <a:buAutoNum type="arabicPeriod"/>
            </a:pPr>
            <a:r>
              <a:rPr lang="en-US" sz="2800" dirty="0">
                <a:latin typeface="Times New Roman" pitchFamily="18" charset="0"/>
                <a:cs typeface="Times New Roman" pitchFamily="18" charset="0"/>
              </a:rPr>
              <a:t>What are Django Signals?</a:t>
            </a:r>
          </a:p>
          <a:p>
            <a:endParaRPr lang="en-US" sz="2800" dirty="0"/>
          </a:p>
        </p:txBody>
      </p:sp>
      <p:sp>
        <p:nvSpPr>
          <p:cNvPr id="5" name="Footer Placeholder 4"/>
          <p:cNvSpPr>
            <a:spLocks noGrp="1"/>
          </p:cNvSpPr>
          <p:nvPr>
            <p:ph type="ftr" sz="quarter" idx="11"/>
          </p:nvPr>
        </p:nvSpPr>
        <p:spPr>
          <a:xfrm>
            <a:off x="4165600" y="6356357"/>
            <a:ext cx="5283200" cy="365125"/>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1506254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231AB1-9CFC-4CB2-8927-9160EC0AFC3A}"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latin typeface="Times New Roman" pitchFamily="18" charset="0"/>
                <a:cs typeface="Times New Roman" pitchFamily="18" charset="0"/>
              </a:rPr>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Times New Roman" pitchFamily="18" charset="0"/>
                <a:cs typeface="Times New Roman" pitchFamily="18" charset="0"/>
              </a:rPr>
              <a:t>Top 10 </a:t>
            </a:r>
            <a:r>
              <a:rPr lang="en-US" sz="2400" b="1" u="sng" dirty="0" smtClean="0">
                <a:latin typeface="Times New Roman" pitchFamily="18" charset="0"/>
                <a:cs typeface="Times New Roman" pitchFamily="18" charset="0"/>
              </a:rPr>
              <a:t>Django interview </a:t>
            </a:r>
            <a:r>
              <a:rPr lang="en-US" sz="2400" b="1" u="sng" dirty="0">
                <a:latin typeface="Times New Roman" pitchFamily="18" charset="0"/>
                <a:cs typeface="Times New Roman" pitchFamily="18" charset="0"/>
              </a:rPr>
              <a:t>questions </a:t>
            </a:r>
            <a:endParaRPr lang="en-US" sz="2400" b="1" u="sng" dirty="0" smtClean="0">
              <a:latin typeface="Times New Roman" pitchFamily="18" charset="0"/>
              <a:cs typeface="Times New Roman" pitchFamily="18" charset="0"/>
            </a:endParaRPr>
          </a:p>
          <a:p>
            <a:pPr algn="ctr"/>
            <a:endParaRPr lang="en-US" sz="2400" b="1" u="sng" dirty="0" smtClean="0">
              <a:latin typeface="+mj-lt"/>
            </a:endParaRPr>
          </a:p>
          <a:p>
            <a:pPr marL="342900" indent="-342900">
              <a:buFont typeface="+mj-lt"/>
              <a:buAutoNum type="arabicPeriod"/>
            </a:pPr>
            <a:r>
              <a:rPr lang="en-US" sz="2800" dirty="0">
                <a:latin typeface="Times New Roman" pitchFamily="18" charset="0"/>
                <a:cs typeface="Times New Roman" pitchFamily="18" charset="0"/>
              </a:rPr>
              <a:t>Explain Django Architecture?</a:t>
            </a:r>
          </a:p>
          <a:p>
            <a:pPr marL="342900" indent="-342900">
              <a:buFont typeface="+mj-lt"/>
              <a:buAutoNum type="arabicPeriod"/>
            </a:pPr>
            <a:r>
              <a:rPr lang="en-US" sz="2800" dirty="0">
                <a:latin typeface="Times New Roman" pitchFamily="18" charset="0"/>
                <a:cs typeface="Times New Roman" pitchFamily="18" charset="0"/>
              </a:rPr>
              <a:t>Explain the </a:t>
            </a:r>
            <a:r>
              <a:rPr lang="en-US" sz="2800" dirty="0" smtClean="0">
                <a:latin typeface="Times New Roman" pitchFamily="18" charset="0"/>
                <a:cs typeface="Times New Roman" pitchFamily="18" charset="0"/>
              </a:rPr>
              <a:t>Django </a:t>
            </a:r>
            <a:r>
              <a:rPr lang="en-US" sz="2800" dirty="0">
                <a:latin typeface="Times New Roman" pitchFamily="18" charset="0"/>
                <a:cs typeface="Times New Roman" pitchFamily="18" charset="0"/>
              </a:rPr>
              <a:t>project directory </a:t>
            </a:r>
            <a:r>
              <a:rPr lang="en-US" sz="2800" dirty="0" smtClean="0">
                <a:latin typeface="Times New Roman" pitchFamily="18" charset="0"/>
                <a:cs typeface="Times New Roman" pitchFamily="18" charset="0"/>
              </a:rPr>
              <a:t>structure?</a:t>
            </a:r>
            <a:endParaRPr lang="en-US" sz="2800" dirty="0">
              <a:latin typeface="Times New Roman" pitchFamily="18" charset="0"/>
              <a:cs typeface="Times New Roman" pitchFamily="18" charset="0"/>
            </a:endParaRPr>
          </a:p>
          <a:p>
            <a:pPr marL="342900" indent="-342900">
              <a:buFont typeface="+mj-lt"/>
              <a:buAutoNum type="arabicPeriod"/>
            </a:pPr>
            <a:r>
              <a:rPr lang="en-US" sz="2800" dirty="0" smtClean="0">
                <a:latin typeface="Times New Roman" pitchFamily="18" charset="0"/>
                <a:cs typeface="Times New Roman" pitchFamily="18" charset="0"/>
              </a:rPr>
              <a:t>What </a:t>
            </a:r>
            <a:r>
              <a:rPr lang="en-US" sz="2800" dirty="0">
                <a:latin typeface="Times New Roman" pitchFamily="18" charset="0"/>
                <a:cs typeface="Times New Roman" pitchFamily="18" charset="0"/>
              </a:rPr>
              <a:t>are models in Django</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342900" indent="-342900">
              <a:buFont typeface="+mj-lt"/>
              <a:buAutoNum type="arabicPeriod"/>
            </a:pPr>
            <a:r>
              <a:rPr lang="en-US" sz="2800" dirty="0" smtClean="0">
                <a:latin typeface="Times New Roman" pitchFamily="18" charset="0"/>
                <a:cs typeface="Times New Roman" pitchFamily="18" charset="0"/>
              </a:rPr>
              <a:t>What </a:t>
            </a:r>
            <a:r>
              <a:rPr lang="en-US" sz="2800" dirty="0">
                <a:latin typeface="Times New Roman" pitchFamily="18" charset="0"/>
                <a:cs typeface="Times New Roman" pitchFamily="18" charset="0"/>
              </a:rPr>
              <a:t>are templates in Django or Django template </a:t>
            </a:r>
            <a:r>
              <a:rPr lang="en-US" sz="2800" dirty="0" smtClean="0">
                <a:latin typeface="Times New Roman" pitchFamily="18" charset="0"/>
                <a:cs typeface="Times New Roman" pitchFamily="18" charset="0"/>
              </a:rPr>
              <a:t>language?</a:t>
            </a:r>
            <a:endParaRPr lang="en-US"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What are views in </a:t>
            </a:r>
            <a:r>
              <a:rPr lang="en-US" sz="2800" dirty="0" smtClean="0">
                <a:latin typeface="Times New Roman" pitchFamily="18" charset="0"/>
                <a:cs typeface="Times New Roman" pitchFamily="18" charset="0"/>
              </a:rPr>
              <a:t>Django?</a:t>
            </a:r>
            <a:endParaRPr lang="en-US" sz="2800" dirty="0">
              <a:latin typeface="Times New Roman" pitchFamily="18" charset="0"/>
              <a:cs typeface="Times New Roman" pitchFamily="18" charset="0"/>
            </a:endParaRPr>
          </a:p>
          <a:p>
            <a:pPr marL="342900" indent="-342900">
              <a:buFont typeface="+mj-lt"/>
              <a:buAutoNum type="arabicPeriod"/>
            </a:pPr>
            <a:r>
              <a:rPr lang="en-US" sz="2800" dirty="0">
                <a:latin typeface="Times New Roman" pitchFamily="18" charset="0"/>
                <a:cs typeface="Times New Roman" pitchFamily="18" charset="0"/>
              </a:rPr>
              <a:t>What is Django </a:t>
            </a:r>
            <a:r>
              <a:rPr lang="en-US" sz="2800" dirty="0" smtClean="0">
                <a:latin typeface="Times New Roman" pitchFamily="18" charset="0"/>
                <a:cs typeface="Times New Roman" pitchFamily="18" charset="0"/>
              </a:rPr>
              <a:t>ORM?</a:t>
            </a:r>
          </a:p>
          <a:p>
            <a:pPr marL="342900" indent="-342900">
              <a:buFont typeface="+mj-lt"/>
              <a:buAutoNum type="arabicPeriod"/>
            </a:pPr>
            <a:r>
              <a:rPr lang="en-US" sz="2800" dirty="0">
                <a:latin typeface="Times New Roman" pitchFamily="18" charset="0"/>
                <a:cs typeface="Times New Roman" pitchFamily="18" charset="0"/>
              </a:rPr>
              <a:t>What is Django Rest Framework(DRF</a:t>
            </a:r>
            <a:r>
              <a:rPr lang="en-US" sz="2800" dirty="0" smtClean="0">
                <a:latin typeface="Times New Roman" pitchFamily="18" charset="0"/>
                <a:cs typeface="Times New Roman" pitchFamily="18" charset="0"/>
              </a:rPr>
              <a:t>)?</a:t>
            </a:r>
          </a:p>
          <a:p>
            <a:pPr marL="342900" indent="-342900">
              <a:buFont typeface="+mj-lt"/>
              <a:buAutoNum type="arabicPeriod"/>
            </a:pPr>
            <a:r>
              <a:rPr lang="en-US" sz="2800" dirty="0">
                <a:latin typeface="Times New Roman" pitchFamily="18" charset="0"/>
                <a:cs typeface="Times New Roman" pitchFamily="18" charset="0"/>
              </a:rPr>
              <a:t> What is the difference between a project and an app in Django</a:t>
            </a:r>
            <a:r>
              <a:rPr lang="en-US" sz="2800" dirty="0" smtClean="0">
                <a:latin typeface="Times New Roman" pitchFamily="18" charset="0"/>
                <a:cs typeface="Times New Roman" pitchFamily="18" charset="0"/>
              </a:rPr>
              <a:t>?</a:t>
            </a:r>
          </a:p>
          <a:p>
            <a:pPr marL="342900" indent="-342900">
              <a:buFont typeface="+mj-lt"/>
              <a:buAutoNum type="arabicPeriod"/>
            </a:pPr>
            <a:r>
              <a:rPr lang="en-US" sz="2800" dirty="0">
                <a:latin typeface="Times New Roman" pitchFamily="18" charset="0"/>
                <a:cs typeface="Times New Roman" pitchFamily="18" charset="0"/>
              </a:rPr>
              <a:t>What are different model inheritance styles in the Django</a:t>
            </a:r>
            <a:r>
              <a:rPr lang="en-US" sz="2800" dirty="0" smtClean="0">
                <a:latin typeface="Times New Roman" pitchFamily="18" charset="0"/>
                <a:cs typeface="Times New Roman" pitchFamily="18" charset="0"/>
              </a:rPr>
              <a:t>?</a:t>
            </a:r>
          </a:p>
          <a:p>
            <a:pPr marL="342900" indent="-342900">
              <a:buFont typeface="+mj-lt"/>
              <a:buAutoNum type="arabicPeriod"/>
            </a:pPr>
            <a:r>
              <a:rPr lang="en-US" sz="2800" dirty="0">
                <a:latin typeface="Times New Roman" pitchFamily="18" charset="0"/>
                <a:cs typeface="Times New Roman" pitchFamily="18" charset="0"/>
              </a:rPr>
              <a:t>What are Django Signals?</a:t>
            </a:r>
          </a:p>
          <a:p>
            <a:endParaRPr lang="en-US" sz="2800" dirty="0"/>
          </a:p>
        </p:txBody>
      </p:sp>
      <p:sp>
        <p:nvSpPr>
          <p:cNvPr id="5" name="Footer Placeholder 4"/>
          <p:cNvSpPr>
            <a:spLocks noGrp="1"/>
          </p:cNvSpPr>
          <p:nvPr>
            <p:ph type="ftr" sz="quarter" idx="11"/>
          </p:nvPr>
        </p:nvSpPr>
        <p:spPr>
          <a:xfrm>
            <a:off x="4165600" y="6356357"/>
            <a:ext cx="4978400" cy="365125"/>
          </a:xfrm>
        </p:spPr>
        <p:txBody>
          <a:bodyPr/>
          <a:lstStyle/>
          <a:p>
            <a:r>
              <a:rPr lang="en-US" smtClean="0"/>
              <a:t>Shalini Shrotriya Deploying Django Web Application on Cloud           Unit V</a:t>
            </a:r>
            <a:endParaRPr lang="en-US" dirty="0"/>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37168787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90CEB0-2DB3-453F-AF89-EC9D07EA376D}"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Summary </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08461" y="917035"/>
            <a:ext cx="11775078" cy="5262979"/>
          </a:xfrm>
          <a:prstGeom prst="rect">
            <a:avLst/>
          </a:prstGeom>
          <a:solidFill>
            <a:schemeClr val="tx2">
              <a:lumMod val="40000"/>
              <a:lumOff val="60000"/>
            </a:schemeClr>
          </a:solidFill>
          <a:ln w="28575">
            <a:solidFill>
              <a:schemeClr val="tx1"/>
            </a:solidFill>
          </a:ln>
        </p:spPr>
        <p:txBody>
          <a:bodyPr wrap="square">
            <a:spAutoFit/>
          </a:bodyPr>
          <a:lstStyle/>
          <a:p>
            <a:pPr algn="just"/>
            <a:r>
              <a:rPr lang="en-US" sz="2800" b="1" dirty="0" smtClean="0">
                <a:latin typeface="Times New Roman" pitchFamily="18" charset="0"/>
                <a:cs typeface="Times New Roman" pitchFamily="18" charset="0"/>
              </a:rPr>
              <a:t>Till Now we understand </a:t>
            </a:r>
            <a:r>
              <a:rPr lang="en-US" sz="2800" dirty="0" smtClean="0">
                <a:latin typeface="Times New Roman" pitchFamily="18" charset="0"/>
                <a:cs typeface="Times New Roman" pitchFamily="18" charset="0"/>
              </a:rPr>
              <a:t>The idea </a:t>
            </a:r>
            <a:r>
              <a:rPr lang="en-US" sz="2800" dirty="0">
                <a:latin typeface="Times New Roman" pitchFamily="18" charset="0"/>
                <a:cs typeface="Times New Roman" pitchFamily="18" charset="0"/>
              </a:rPr>
              <a:t>of Having a website helps grow an online presence, whether that be your personal blog or business, by connecting you with a broader audience. A website can also become a platform for sharing your opinions and skills, creating opportunities for personal or work-related projects.</a:t>
            </a:r>
          </a:p>
          <a:p>
            <a:pPr algn="just"/>
            <a:r>
              <a:rPr lang="en-US" sz="2800" dirty="0">
                <a:solidFill>
                  <a:schemeClr val="bg2">
                    <a:lumMod val="10000"/>
                  </a:schemeClr>
                </a:solidFill>
                <a:latin typeface="Times New Roman" pitchFamily="18" charset="0"/>
                <a:cs typeface="Times New Roman" pitchFamily="18" charset="0"/>
              </a:rPr>
              <a:t>Four Important Pillars to Deploy i.e Technology, UX and usability ,conversation and </a:t>
            </a:r>
            <a:r>
              <a:rPr lang="en-US" sz="2800" dirty="0" smtClean="0">
                <a:solidFill>
                  <a:schemeClr val="bg2">
                    <a:lumMod val="10000"/>
                  </a:schemeClr>
                </a:solidFill>
                <a:latin typeface="Times New Roman" pitchFamily="18" charset="0"/>
                <a:cs typeface="Times New Roman" pitchFamily="18" charset="0"/>
              </a:rPr>
              <a:t>Retention. </a:t>
            </a:r>
            <a:r>
              <a:rPr lang="en-US" sz="2800" dirty="0">
                <a:latin typeface="Times New Roman" pitchFamily="18" charset="0"/>
                <a:cs typeface="Times New Roman" pitchFamily="18" charset="0"/>
              </a:rPr>
              <a:t>Django is an MVT web framework used to build </a:t>
            </a:r>
            <a:r>
              <a:rPr lang="en-US" sz="2800" dirty="0" smtClean="0">
                <a:latin typeface="Times New Roman" pitchFamily="18" charset="0"/>
                <a:cs typeface="Times New Roman" pitchFamily="18" charset="0"/>
              </a:rPr>
              <a:t>web applications</a:t>
            </a:r>
            <a:r>
              <a:rPr lang="en-US" sz="2800" dirty="0">
                <a:latin typeface="Times New Roman" pitchFamily="18" charset="0"/>
                <a:cs typeface="Times New Roman" pitchFamily="18" charset="0"/>
              </a:rPr>
              <a:t>. It is robust, simple, and helps web developers to write clean, efficient, and powerful code. In this lecture, we will learn how to deploy a Django project on Heroku in simple steps</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 GitHub is an increasingly popular programming resource used for code sharing. It's a social networking site for programmers that many companies and organizations use to facilitate project management and </a:t>
            </a:r>
            <a:r>
              <a:rPr lang="en-US" sz="2800" dirty="0" smtClean="0">
                <a:latin typeface="Times New Roman" pitchFamily="18" charset="0"/>
                <a:cs typeface="Times New Roman" pitchFamily="18" charset="0"/>
              </a:rPr>
              <a:t>collaboration</a:t>
            </a:r>
            <a:r>
              <a:rPr lang="en-US" sz="2800" dirty="0" smtClean="0">
                <a:solidFill>
                  <a:schemeClr val="bg2">
                    <a:lumMod val="10000"/>
                  </a:schemeClr>
                </a:solidFill>
                <a:latin typeface="Times New Roman" pitchFamily="18" charset="0"/>
                <a:cs typeface="Times New Roman" pitchFamily="18" charset="0"/>
              </a:rPr>
              <a:t>.</a:t>
            </a:r>
          </a:p>
        </p:txBody>
      </p:sp>
      <p:sp>
        <p:nvSpPr>
          <p:cNvPr id="8"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pic>
        <p:nvPicPr>
          <p:cNvPr id="9" name="Picture 8"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5652066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C2FC59-0E92-46BB-BED7-9C7B07BC2750}" type="datetime1">
              <a:rPr lang="en-US" smtClean="0"/>
              <a:pPr/>
              <a:t>11/18/2024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smtClean="0"/>
              <a:t>References </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Footer Placeholder 2"/>
          <p:cNvSpPr>
            <a:spLocks noGrp="1"/>
          </p:cNvSpPr>
          <p:nvPr>
            <p:ph type="ftr" sz="quarter" idx="11"/>
          </p:nvPr>
        </p:nvSpPr>
        <p:spPr>
          <a:xfrm>
            <a:off x="3911600" y="6356356"/>
            <a:ext cx="5816600" cy="365125"/>
          </a:xfrm>
        </p:spPr>
        <p:txBody>
          <a:bodyPr/>
          <a:lstStyle/>
          <a:p>
            <a:r>
              <a:rPr lang="en-US" smtClean="0"/>
              <a:t>Shalini Shrotriya Deploying Django Web Application on Cloud           Unit V</a:t>
            </a:r>
            <a:endParaRPr lang="en-US" dirty="0"/>
          </a:p>
        </p:txBody>
      </p:sp>
      <p:graphicFrame>
        <p:nvGraphicFramePr>
          <p:cNvPr id="12" name="Table 11"/>
          <p:cNvGraphicFramePr>
            <a:graphicFrameLocks noGrp="1"/>
          </p:cNvGraphicFramePr>
          <p:nvPr>
            <p:extLst>
              <p:ext uri="{D42A27DB-BD31-4B8C-83A1-F6EECF244321}">
                <p14:modId xmlns="" xmlns:p14="http://schemas.microsoft.com/office/powerpoint/2010/main" val="901399830"/>
              </p:ext>
            </p:extLst>
          </p:nvPr>
        </p:nvGraphicFramePr>
        <p:xfrm>
          <a:off x="533400" y="991662"/>
          <a:ext cx="11353800" cy="5058839"/>
        </p:xfrm>
        <a:graphic>
          <a:graphicData uri="http://schemas.openxmlformats.org/drawingml/2006/table">
            <a:tbl>
              <a:tblPr firstRow="1" firstCol="1" lastRow="1" lastCol="1" bandRow="1" bandCol="1">
                <a:tableStyleId>{5C22544A-7EE6-4342-B048-85BDC9FD1C3A}</a:tableStyleId>
              </a:tblPr>
              <a:tblGrid>
                <a:gridCol w="11353800">
                  <a:extLst>
                    <a:ext uri="{9D8B030D-6E8A-4147-A177-3AD203B41FA5}">
                      <a16:colId xmlns="" xmlns:a16="http://schemas.microsoft.com/office/drawing/2014/main" val="3372635850"/>
                    </a:ext>
                  </a:extLst>
                </a:gridCol>
              </a:tblGrid>
              <a:tr h="1273635">
                <a:tc>
                  <a:txBody>
                    <a:bodyPr/>
                    <a:lstStyle/>
                    <a:p>
                      <a:pPr marL="0" marR="0" algn="just">
                        <a:lnSpc>
                          <a:spcPct val="115000"/>
                        </a:lnSpc>
                        <a:spcBef>
                          <a:spcPts val="0"/>
                        </a:spcBef>
                        <a:spcAft>
                          <a:spcPts val="0"/>
                        </a:spcAft>
                      </a:pPr>
                      <a:r>
                        <a:rPr lang="en-US" sz="2400" dirty="0">
                          <a:effectLst/>
                        </a:rPr>
                        <a:t>(1)</a:t>
                      </a:r>
                      <a:r>
                        <a:rPr lang="en-US" sz="1800" dirty="0">
                          <a:effectLst/>
                        </a:rPr>
                        <a:t> </a:t>
                      </a:r>
                      <a:r>
                        <a:rPr lang="en-US" sz="2400" dirty="0">
                          <a:effectLst/>
                        </a:rPr>
                        <a:t>Tom </a:t>
                      </a:r>
                      <a:r>
                        <a:rPr lang="en-US" sz="2400" dirty="0" err="1">
                          <a:effectLst/>
                        </a:rPr>
                        <a:t>Aratyn</a:t>
                      </a:r>
                      <a:r>
                        <a:rPr lang="en-US" sz="2400" dirty="0">
                          <a:effectLst/>
                        </a:rPr>
                        <a:t>,</a:t>
                      </a:r>
                      <a:r>
                        <a:rPr lang="en-US" sz="1800" dirty="0">
                          <a:effectLst/>
                        </a:rPr>
                        <a:t> “</a:t>
                      </a:r>
                      <a:r>
                        <a:rPr lang="en-US" sz="2400" dirty="0">
                          <a:effectLst/>
                        </a:rPr>
                        <a:t>Building Django 2.0 Web Applications: Create enterprise-grade, scalable Python web applications easily with Django 2.0”, 2</a:t>
                      </a:r>
                      <a:r>
                        <a:rPr lang="en-US" sz="2400" baseline="30000" dirty="0">
                          <a:effectLst/>
                        </a:rPr>
                        <a:t>nd</a:t>
                      </a:r>
                      <a:r>
                        <a:rPr lang="en-US" sz="2400" dirty="0">
                          <a:effectLst/>
                        </a:rPr>
                        <a:t> Edition 2018, </a:t>
                      </a:r>
                      <a:r>
                        <a:rPr lang="en-US" sz="2400" dirty="0" err="1">
                          <a:effectLst/>
                        </a:rPr>
                        <a:t>Packt</a:t>
                      </a:r>
                      <a:r>
                        <a:rPr lang="en-US" sz="2400" dirty="0">
                          <a:effectLst/>
                        </a:rPr>
                        <a:t> Publishing.</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 xmlns:a16="http://schemas.microsoft.com/office/drawing/2014/main" val="2810108072"/>
                  </a:ext>
                </a:extLst>
              </a:tr>
              <a:tr h="1243074">
                <a:tc>
                  <a:txBody>
                    <a:bodyPr/>
                    <a:lstStyle/>
                    <a:p>
                      <a:pPr marL="0" marR="0" algn="just">
                        <a:lnSpc>
                          <a:spcPct val="115000"/>
                        </a:lnSpc>
                        <a:spcBef>
                          <a:spcPts val="0"/>
                        </a:spcBef>
                        <a:spcAft>
                          <a:spcPts val="0"/>
                        </a:spcAft>
                      </a:pPr>
                      <a:r>
                        <a:rPr lang="en-US" sz="2400" dirty="0">
                          <a:effectLst/>
                        </a:rPr>
                        <a:t>(2) Nigel George, “Build a website with Django”, 1</a:t>
                      </a:r>
                      <a:r>
                        <a:rPr lang="en-US" sz="2400" baseline="30000" dirty="0">
                          <a:effectLst/>
                        </a:rPr>
                        <a:t>st</a:t>
                      </a:r>
                      <a:r>
                        <a:rPr lang="en-US" sz="2400" dirty="0">
                          <a:effectLst/>
                        </a:rPr>
                        <a:t>  Edition 2019, GNW Independent Publishing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 xmlns:a16="http://schemas.microsoft.com/office/drawing/2014/main" val="490192612"/>
                  </a:ext>
                </a:extLst>
              </a:tr>
              <a:tr h="1243074">
                <a:tc>
                  <a:txBody>
                    <a:bodyPr/>
                    <a:lstStyle/>
                    <a:p>
                      <a:pPr marL="0" marR="0" algn="just">
                        <a:lnSpc>
                          <a:spcPct val="115000"/>
                        </a:lnSpc>
                        <a:spcBef>
                          <a:spcPts val="205"/>
                        </a:spcBef>
                        <a:spcAft>
                          <a:spcPts val="0"/>
                        </a:spcAft>
                      </a:pPr>
                      <a:r>
                        <a:rPr lang="en-US" sz="2400" dirty="0">
                          <a:effectLst/>
                        </a:rPr>
                        <a:t>(3) Ray Yao,”</a:t>
                      </a:r>
                      <a:r>
                        <a:rPr lang="en-US" sz="1800" dirty="0">
                          <a:effectLst/>
                        </a:rPr>
                        <a:t> </a:t>
                      </a:r>
                      <a:r>
                        <a:rPr lang="en-US" sz="2400" dirty="0">
                          <a:effectLst/>
                        </a:rPr>
                        <a:t>Django in 8 Hours: For Beginners, Learn Coding Fast!, 2</a:t>
                      </a:r>
                      <a:r>
                        <a:rPr lang="en-US" sz="2400" baseline="30000" dirty="0">
                          <a:effectLst/>
                        </a:rPr>
                        <a:t>nd</a:t>
                      </a:r>
                      <a:r>
                        <a:rPr lang="en-US" sz="2400" dirty="0">
                          <a:effectLst/>
                        </a:rPr>
                        <a:t> Edition 2020,</a:t>
                      </a:r>
                      <a:r>
                        <a:rPr lang="en-US" sz="1800" dirty="0">
                          <a:effectLst/>
                        </a:rPr>
                        <a:t> </a:t>
                      </a:r>
                      <a:r>
                        <a:rPr lang="en-US" sz="2400" dirty="0">
                          <a:effectLst/>
                        </a:rPr>
                        <a:t>Independently published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 xmlns:a16="http://schemas.microsoft.com/office/drawing/2014/main" val="617959602"/>
                  </a:ext>
                </a:extLst>
              </a:tr>
              <a:tr h="1299056">
                <a:tc>
                  <a:txBody>
                    <a:bodyPr/>
                    <a:lstStyle/>
                    <a:p>
                      <a:pPr marL="0" marR="0" algn="just">
                        <a:lnSpc>
                          <a:spcPct val="115000"/>
                        </a:lnSpc>
                        <a:spcBef>
                          <a:spcPts val="0"/>
                        </a:spcBef>
                        <a:spcAft>
                          <a:spcPts val="0"/>
                        </a:spcAft>
                      </a:pPr>
                      <a:r>
                        <a:rPr lang="en-US" sz="2400" dirty="0">
                          <a:effectLst/>
                        </a:rPr>
                        <a:t>(4) Harry Percival,</a:t>
                      </a:r>
                      <a:r>
                        <a:rPr lang="en-US" sz="1800" dirty="0">
                          <a:effectLst/>
                        </a:rPr>
                        <a:t> “</a:t>
                      </a:r>
                      <a:r>
                        <a:rPr lang="en-US" sz="2400" dirty="0">
                          <a:effectLst/>
                        </a:rPr>
                        <a:t>Test-Driven Development with Python: Obey the Testing Goat: Using Django, Selenium, and JavaScript”, 2nd Edition 2019, Kindle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 xmlns:a16="http://schemas.microsoft.com/office/drawing/2014/main" val="1451876080"/>
                  </a:ext>
                </a:extLst>
              </a:tr>
            </a:tbl>
          </a:graphicData>
        </a:graphic>
      </p:graphicFrame>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40165679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A9C63D-3592-486F-BFA1-09A7D0971F6A}" type="datetime1">
              <a:rPr lang="en-US" smtClean="0"/>
              <a:pPr/>
              <a:t>11/18/2024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a:extLst>
              <a:ext uri="{FF2B5EF4-FFF2-40B4-BE49-F238E27FC236}">
                <a16:creationId xmlns="" xmlns:a16="http://schemas.microsoft.com/office/drawing/2014/main" id="{6C347AEB-0CE8-4933-B463-5582E57CBB68}"/>
              </a:ext>
            </a:extLst>
          </p:cNvPr>
          <p:cNvSpPr/>
          <p:nvPr/>
        </p:nvSpPr>
        <p:spPr>
          <a:xfrm>
            <a:off x="2819400" y="2286000"/>
            <a:ext cx="59182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170694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123BC-0E73-44A7-9327-C621E9CB4A8E}" type="datetime1">
              <a:rPr lang="en-US" smtClean="0"/>
              <a:pPr/>
              <a:t>11/18/2024</a:t>
            </a:fld>
            <a:endParaRPr lang="en-US" dirty="0"/>
          </a:p>
        </p:txBody>
      </p:sp>
      <p:sp>
        <p:nvSpPr>
          <p:cNvPr id="5" name="Footer Placeholder 4"/>
          <p:cNvSpPr>
            <a:spLocks noGrp="1"/>
          </p:cNvSpPr>
          <p:nvPr>
            <p:ph type="ftr" sz="quarter" idx="11"/>
          </p:nvPr>
        </p:nvSpPr>
        <p:spPr>
          <a:xfrm>
            <a:off x="4343400" y="6248406"/>
            <a:ext cx="64008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447800" y="1213828"/>
            <a:ext cx="86106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a:t>
            </a:r>
            <a:r>
              <a:rPr lang="en-IN" sz="2800" b="1" dirty="0" smtClean="0"/>
              <a:t>: </a:t>
            </a:r>
            <a:r>
              <a:rPr lang="en-US" sz="2800" b="1" dirty="0"/>
              <a:t> Deploying Django Web Application on Cloud</a:t>
            </a:r>
            <a:r>
              <a:rPr lang="en-IN" sz="2800" b="1" dirty="0" smtClean="0"/>
              <a:t> </a:t>
            </a:r>
            <a:endParaRPr lang="en-IN" sz="2800"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911545463"/>
              </p:ext>
            </p:extLst>
          </p:nvPr>
        </p:nvGraphicFramePr>
        <p:xfrm>
          <a:off x="1447800" y="1966709"/>
          <a:ext cx="9982200" cy="3062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C:\Users\Dr. CS Yadav\Downloads\New logo NIET.jpg"/>
          <p:cNvPicPr/>
          <p:nvPr/>
        </p:nvPicPr>
        <p:blipFill>
          <a:blip r:embed="rId7"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472850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1E8B24-BE53-41A0-A6CD-56BE298BEEEB}" type="datetime1">
              <a:rPr lang="en-US" smtClean="0"/>
              <a:pPr/>
              <a:t>11/18/2024</a:t>
            </a:fld>
            <a:endParaRPr lang="en-US" dirty="0"/>
          </a:p>
        </p:txBody>
      </p:sp>
      <p:sp>
        <p:nvSpPr>
          <p:cNvPr id="5" name="Footer Placeholder 4"/>
          <p:cNvSpPr>
            <a:spLocks noGrp="1"/>
          </p:cNvSpPr>
          <p:nvPr>
            <p:ph type="ftr" sz="quarter" idx="11"/>
          </p:nvPr>
        </p:nvSpPr>
        <p:spPr>
          <a:xfrm>
            <a:off x="4343400" y="6248406"/>
            <a:ext cx="6553200" cy="365125"/>
          </a:xfrm>
        </p:spPr>
        <p:txBody>
          <a:bodyPr/>
          <a:lstStyle/>
          <a:p>
            <a:r>
              <a:rPr lang="en-US" smtClean="0"/>
              <a:t>Shalini Shrotriya Deploying Django Web Application on Cloud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smtClean="0"/>
              <a:t>Branch Wise Application</a:t>
            </a:r>
            <a:endParaRPr lang="en-IN" sz="3200" dirty="0"/>
          </a:p>
        </p:txBody>
      </p:sp>
      <p:graphicFrame>
        <p:nvGraphicFramePr>
          <p:cNvPr id="9" name="Table 8"/>
          <p:cNvGraphicFramePr>
            <a:graphicFrameLocks noGrp="1"/>
          </p:cNvGraphicFramePr>
          <p:nvPr>
            <p:extLst>
              <p:ext uri="{D42A27DB-BD31-4B8C-83A1-F6EECF244321}">
                <p14:modId xmlns="" xmlns:p14="http://schemas.microsoft.com/office/powerpoint/2010/main" val="3479779763"/>
              </p:ext>
            </p:extLst>
          </p:nvPr>
        </p:nvGraphicFramePr>
        <p:xfrm>
          <a:off x="1143000" y="1317623"/>
          <a:ext cx="10134600" cy="4791456"/>
        </p:xfrm>
        <a:graphic>
          <a:graphicData uri="http://schemas.openxmlformats.org/drawingml/2006/table">
            <a:tbl>
              <a:tblPr firstRow="1" bandRow="1">
                <a:tableStyleId>{5C22544A-7EE6-4342-B048-85BDC9FD1C3A}</a:tableStyleId>
              </a:tblPr>
              <a:tblGrid>
                <a:gridCol w="10134600">
                  <a:extLst>
                    <a:ext uri="{9D8B030D-6E8A-4147-A177-3AD203B41FA5}">
                      <a16:colId xmlns="" xmlns:a16="http://schemas.microsoft.com/office/drawing/2014/main" val="3381697907"/>
                    </a:ext>
                  </a:extLst>
                </a:gridCol>
              </a:tblGrid>
              <a:tr h="370840">
                <a:tc>
                  <a:txBody>
                    <a:bodyPr/>
                    <a:lstStyle/>
                    <a:p>
                      <a:r>
                        <a:rPr lang="en-US" sz="2400" b="0" dirty="0" smtClean="0">
                          <a:solidFill>
                            <a:schemeClr val="accent4">
                              <a:lumMod val="50000"/>
                            </a:schemeClr>
                          </a:solidFill>
                        </a:rPr>
                        <a:t>1. Real time web analytics</a:t>
                      </a:r>
                      <a:endParaRPr lang="en-US" sz="2400" b="0" dirty="0">
                        <a:solidFill>
                          <a:schemeClr val="accent4">
                            <a:lumMod val="50000"/>
                          </a:schemeClr>
                        </a:solidFill>
                      </a:endParaRPr>
                    </a:p>
                  </a:txBody>
                  <a:tcPr>
                    <a:solidFill>
                      <a:schemeClr val="accent3"/>
                    </a:solidFill>
                  </a:tcPr>
                </a:tc>
                <a:extLst>
                  <a:ext uri="{0D108BD9-81ED-4DB2-BD59-A6C34878D82A}">
                    <a16:rowId xmlns="" xmlns:a16="http://schemas.microsoft.com/office/drawing/2014/main" val="2041522289"/>
                  </a:ext>
                </a:extLst>
              </a:tr>
              <a:tr h="370840">
                <a:tc>
                  <a:txBody>
                    <a:bodyPr/>
                    <a:lstStyle/>
                    <a:p>
                      <a:pPr marL="0" indent="0">
                        <a:lnSpc>
                          <a:spcPct val="120000"/>
                        </a:lnSpc>
                        <a:buNone/>
                      </a:pPr>
                      <a:r>
                        <a:rPr lang="en-US" sz="2400" b="0" dirty="0" smtClean="0">
                          <a:solidFill>
                            <a:schemeClr val="accent4">
                              <a:lumMod val="50000"/>
                            </a:schemeClr>
                          </a:solidFill>
                        </a:rPr>
                        <a:t>2. Digital Advertising</a:t>
                      </a:r>
                    </a:p>
                  </a:txBody>
                  <a:tcPr>
                    <a:solidFill>
                      <a:srgbClr val="00B0F0"/>
                    </a:solidFill>
                  </a:tcPr>
                </a:tc>
                <a:extLst>
                  <a:ext uri="{0D108BD9-81ED-4DB2-BD59-A6C34878D82A}">
                    <a16:rowId xmlns="" xmlns:a16="http://schemas.microsoft.com/office/drawing/2014/main" val="4237819354"/>
                  </a:ext>
                </a:extLst>
              </a:tr>
              <a:tr h="370840">
                <a:tc>
                  <a:txBody>
                    <a:bodyPr/>
                    <a:lstStyle/>
                    <a:p>
                      <a:r>
                        <a:rPr lang="en-US" sz="2400" b="0" dirty="0" smtClean="0">
                          <a:solidFill>
                            <a:schemeClr val="accent4">
                              <a:lumMod val="50000"/>
                            </a:schemeClr>
                          </a:solidFill>
                        </a:rPr>
                        <a:t>3. E-Commerce</a:t>
                      </a:r>
                      <a:endParaRPr lang="en-US" sz="2400" b="0" dirty="0">
                        <a:solidFill>
                          <a:schemeClr val="accent4">
                            <a:lumMod val="50000"/>
                          </a:schemeClr>
                        </a:solidFill>
                      </a:endParaRPr>
                    </a:p>
                  </a:txBody>
                  <a:tcPr>
                    <a:solidFill>
                      <a:schemeClr val="accent4"/>
                    </a:solidFill>
                  </a:tcPr>
                </a:tc>
                <a:extLst>
                  <a:ext uri="{0D108BD9-81ED-4DB2-BD59-A6C34878D82A}">
                    <a16:rowId xmlns=""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smtClean="0">
                          <a:solidFill>
                            <a:schemeClr val="accent4">
                              <a:lumMod val="50000"/>
                            </a:schemeClr>
                          </a:solidFill>
                        </a:rPr>
                        <a:t>4. Publishing</a:t>
                      </a:r>
                    </a:p>
                  </a:txBody>
                  <a:tcPr>
                    <a:solidFill>
                      <a:schemeClr val="accent6"/>
                    </a:solidFill>
                  </a:tcPr>
                </a:tc>
                <a:extLst>
                  <a:ext uri="{0D108BD9-81ED-4DB2-BD59-A6C34878D82A}">
                    <a16:rowId xmlns="" xmlns:a16="http://schemas.microsoft.com/office/drawing/2014/main" val="859735425"/>
                  </a:ext>
                </a:extLst>
              </a:tr>
              <a:tr h="370840">
                <a:tc>
                  <a:txBody>
                    <a:bodyPr/>
                    <a:lstStyle/>
                    <a:p>
                      <a:pPr marL="0" indent="0">
                        <a:lnSpc>
                          <a:spcPct val="120000"/>
                        </a:lnSpc>
                        <a:buNone/>
                      </a:pPr>
                      <a:r>
                        <a:rPr lang="en-US" sz="2400" b="0" dirty="0" smtClean="0">
                          <a:solidFill>
                            <a:schemeClr val="accent4">
                              <a:lumMod val="50000"/>
                            </a:schemeClr>
                          </a:solidFill>
                        </a:rPr>
                        <a:t>5. Massively Multiplayer Online Games</a:t>
                      </a:r>
                    </a:p>
                  </a:txBody>
                  <a:tcPr>
                    <a:solidFill>
                      <a:schemeClr val="tx2"/>
                    </a:solidFill>
                  </a:tcPr>
                </a:tc>
                <a:extLst>
                  <a:ext uri="{0D108BD9-81ED-4DB2-BD59-A6C34878D82A}">
                    <a16:rowId xmlns="" xmlns:a16="http://schemas.microsoft.com/office/drawing/2014/main" val="3838202114"/>
                  </a:ext>
                </a:extLst>
              </a:tr>
              <a:tr h="370840">
                <a:tc>
                  <a:txBody>
                    <a:bodyPr/>
                    <a:lstStyle/>
                    <a:p>
                      <a:r>
                        <a:rPr lang="en-US" sz="2400" b="0" dirty="0" smtClean="0">
                          <a:solidFill>
                            <a:schemeClr val="accent4">
                              <a:lumMod val="50000"/>
                            </a:schemeClr>
                          </a:solidFill>
                        </a:rPr>
                        <a:t>6. Backend Services and Messaging</a:t>
                      </a:r>
                      <a:endParaRPr lang="en-US" sz="2400" b="0" dirty="0">
                        <a:solidFill>
                          <a:schemeClr val="accent4">
                            <a:lumMod val="50000"/>
                          </a:schemeClr>
                        </a:solidFill>
                      </a:endParaRPr>
                    </a:p>
                  </a:txBody>
                  <a:tcPr>
                    <a:solidFill>
                      <a:schemeClr val="accent4"/>
                    </a:solidFill>
                  </a:tcPr>
                </a:tc>
                <a:extLst>
                  <a:ext uri="{0D108BD9-81ED-4DB2-BD59-A6C34878D82A}">
                    <a16:rowId xmlns="" xmlns:a16="http://schemas.microsoft.com/office/drawing/2014/main" val="2179510869"/>
                  </a:ext>
                </a:extLst>
              </a:tr>
              <a:tr h="370840">
                <a:tc>
                  <a:txBody>
                    <a:bodyPr/>
                    <a:lstStyle/>
                    <a:p>
                      <a:r>
                        <a:rPr lang="en-US" sz="2400" b="0" dirty="0" smtClean="0">
                          <a:solidFill>
                            <a:schemeClr val="accent4">
                              <a:lumMod val="50000"/>
                            </a:schemeClr>
                          </a:solidFill>
                        </a:rPr>
                        <a:t>7. Project Management &amp; Collaboration</a:t>
                      </a:r>
                      <a:endParaRPr lang="en-US" sz="2400" b="0" dirty="0">
                        <a:solidFill>
                          <a:schemeClr val="accent4">
                            <a:lumMod val="50000"/>
                          </a:schemeClr>
                        </a:solidFill>
                      </a:endParaRPr>
                    </a:p>
                  </a:txBody>
                  <a:tcPr>
                    <a:solidFill>
                      <a:srgbClr val="FFC000"/>
                    </a:solidFill>
                  </a:tcPr>
                </a:tc>
                <a:extLst>
                  <a:ext uri="{0D108BD9-81ED-4DB2-BD59-A6C34878D82A}">
                    <a16:rowId xmlns=""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smtClean="0">
                          <a:solidFill>
                            <a:schemeClr val="accent4">
                              <a:lumMod val="50000"/>
                            </a:schemeClr>
                          </a:solidFill>
                        </a:rPr>
                        <a:t>8. Real time Monitoring Services</a:t>
                      </a:r>
                    </a:p>
                  </a:txBody>
                  <a:tcPr>
                    <a:solidFill>
                      <a:schemeClr val="accent6">
                        <a:lumMod val="75000"/>
                      </a:schemeClr>
                    </a:solidFill>
                  </a:tcPr>
                </a:tc>
                <a:extLst>
                  <a:ext uri="{0D108BD9-81ED-4DB2-BD59-A6C34878D82A}">
                    <a16:rowId xmlns="" xmlns:a16="http://schemas.microsoft.com/office/drawing/2014/main" val="2668177381"/>
                  </a:ext>
                </a:extLst>
              </a:tr>
              <a:tr h="370840">
                <a:tc>
                  <a:txBody>
                    <a:bodyPr/>
                    <a:lstStyle/>
                    <a:p>
                      <a:r>
                        <a:rPr lang="en-US" sz="2400" b="0" dirty="0" smtClean="0">
                          <a:solidFill>
                            <a:schemeClr val="accent4">
                              <a:lumMod val="50000"/>
                            </a:schemeClr>
                          </a:solidFill>
                        </a:rPr>
                        <a:t>9.Live Charting and Graphing</a:t>
                      </a:r>
                      <a:endParaRPr lang="en-US" sz="2400" b="0" dirty="0">
                        <a:solidFill>
                          <a:schemeClr val="accent4">
                            <a:lumMod val="50000"/>
                          </a:schemeClr>
                        </a:solidFill>
                      </a:endParaRPr>
                    </a:p>
                  </a:txBody>
                  <a:tcPr>
                    <a:solidFill>
                      <a:srgbClr val="00B0F0"/>
                    </a:solidFill>
                  </a:tcPr>
                </a:tc>
                <a:extLst>
                  <a:ext uri="{0D108BD9-81ED-4DB2-BD59-A6C34878D82A}">
                    <a16:rowId xmlns="" xmlns:a16="http://schemas.microsoft.com/office/drawing/2014/main" val="3851611393"/>
                  </a:ext>
                </a:extLst>
              </a:tr>
              <a:tr h="370840">
                <a:tc>
                  <a:txBody>
                    <a:bodyPr/>
                    <a:lstStyle/>
                    <a:p>
                      <a:pPr marL="0" indent="0">
                        <a:lnSpc>
                          <a:spcPct val="120000"/>
                        </a:lnSpc>
                        <a:buNone/>
                      </a:pPr>
                      <a:r>
                        <a:rPr lang="en-US" sz="2400" b="0" dirty="0" smtClean="0">
                          <a:solidFill>
                            <a:schemeClr val="accent4">
                              <a:lumMod val="50000"/>
                            </a:schemeClr>
                          </a:solidFill>
                        </a:rPr>
                        <a:t>10. Group and Private Chat</a:t>
                      </a:r>
                      <a:endParaRPr lang="en-US" sz="2400" b="0" dirty="0">
                        <a:solidFill>
                          <a:schemeClr val="accent4">
                            <a:lumMod val="50000"/>
                          </a:schemeClr>
                        </a:solidFill>
                      </a:endParaRPr>
                    </a:p>
                  </a:txBody>
                  <a:tcPr>
                    <a:solidFill>
                      <a:schemeClr val="accent2"/>
                    </a:solidFill>
                  </a:tcPr>
                </a:tc>
                <a:extLst>
                  <a:ext uri="{0D108BD9-81ED-4DB2-BD59-A6C34878D82A}">
                    <a16:rowId xmlns="" xmlns:a16="http://schemas.microsoft.com/office/drawing/2014/main" val="3340821400"/>
                  </a:ext>
                </a:extLst>
              </a:tr>
            </a:tbl>
          </a:graphicData>
        </a:graphic>
      </p:graphicFrame>
      <p:pic>
        <p:nvPicPr>
          <p:cNvPr id="8" name="Picture 7" descr="C:\Users\Dr. CS Yadav\Downloads\New logo NIET.jpg"/>
          <p:cNvPicPr/>
          <p:nvPr/>
        </p:nvPicPr>
        <p:blipFill>
          <a:blip r:embed="rId2" cstate="print">
            <a:extLst>
              <a:ext uri="{28A0092B-C50C-407E-A947-70E740481C1C}">
                <a14:useLocalDpi xmlns="" xmlns:a14="http://schemas.microsoft.com/office/drawing/2010/main" val="0"/>
              </a:ext>
            </a:extLst>
          </a:blip>
          <a:srcRect t="15703" b="15289"/>
          <a:stretch>
            <a:fillRect/>
          </a:stretch>
        </p:blipFill>
        <p:spPr>
          <a:xfrm>
            <a:off x="0" y="7936"/>
            <a:ext cx="1600200" cy="792167"/>
          </a:xfrm>
          <a:prstGeom prst="rect">
            <a:avLst/>
          </a:prstGeom>
          <a:noFill/>
        </p:spPr>
      </p:pic>
    </p:spTree>
    <p:extLst>
      <p:ext uri="{BB962C8B-B14F-4D97-AF65-F5344CB8AC3E}">
        <p14:creationId xmlns="" xmlns:p14="http://schemas.microsoft.com/office/powerpoint/2010/main" val="25791245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38380</TotalTime>
  <Words>5632</Words>
  <Application>Microsoft Office PowerPoint</Application>
  <PresentationFormat>Custom</PresentationFormat>
  <Paragraphs>796</Paragraphs>
  <Slides>76</Slides>
  <Notes>7</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MCQ s</vt:lpstr>
      <vt:lpstr>Slide 71</vt:lpstr>
      <vt:lpstr>Slide 72</vt:lpstr>
      <vt:lpstr>Slide 73</vt:lpstr>
      <vt:lpstr>Slide 74</vt:lpstr>
      <vt:lpstr>Slide 75</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Shalini</cp:lastModifiedBy>
  <cp:revision>1228</cp:revision>
  <dcterms:created xsi:type="dcterms:W3CDTF">2006-08-16T00:00:00Z</dcterms:created>
  <dcterms:modified xsi:type="dcterms:W3CDTF">2024-11-18T17:36:57Z</dcterms:modified>
</cp:coreProperties>
</file>