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256" r:id="rId2"/>
    <p:sldId id="257" r:id="rId3"/>
    <p:sldId id="258" r:id="rId4"/>
    <p:sldId id="259" r:id="rId5"/>
    <p:sldId id="268" r:id="rId6"/>
    <p:sldId id="284" r:id="rId7"/>
    <p:sldId id="269" r:id="rId8"/>
    <p:sldId id="272" r:id="rId9"/>
    <p:sldId id="271" r:id="rId10"/>
    <p:sldId id="282" r:id="rId11"/>
    <p:sldId id="281" r:id="rId12"/>
    <p:sldId id="276" r:id="rId13"/>
    <p:sldId id="280" r:id="rId14"/>
    <p:sldId id="287" r:id="rId15"/>
    <p:sldId id="413" r:id="rId16"/>
    <p:sldId id="412" r:id="rId17"/>
    <p:sldId id="286" r:id="rId18"/>
    <p:sldId id="300" r:id="rId19"/>
    <p:sldId id="414" r:id="rId20"/>
    <p:sldId id="415" r:id="rId21"/>
    <p:sldId id="416" r:id="rId22"/>
    <p:sldId id="417" r:id="rId23"/>
    <p:sldId id="285" r:id="rId24"/>
    <p:sldId id="290" r:id="rId25"/>
    <p:sldId id="289" r:id="rId26"/>
    <p:sldId id="288" r:id="rId27"/>
    <p:sldId id="293" r:id="rId28"/>
    <p:sldId id="292" r:id="rId29"/>
    <p:sldId id="291" r:id="rId30"/>
    <p:sldId id="298" r:id="rId31"/>
    <p:sldId id="301" r:id="rId32"/>
    <p:sldId id="302" r:id="rId33"/>
    <p:sldId id="303" r:id="rId34"/>
    <p:sldId id="297" r:id="rId35"/>
    <p:sldId id="304" r:id="rId36"/>
    <p:sldId id="305" r:id="rId37"/>
    <p:sldId id="306" r:id="rId38"/>
    <p:sldId id="307" r:id="rId39"/>
    <p:sldId id="308" r:id="rId40"/>
    <p:sldId id="321" r:id="rId41"/>
    <p:sldId id="410" r:id="rId42"/>
    <p:sldId id="322" r:id="rId43"/>
    <p:sldId id="323" r:id="rId44"/>
    <p:sldId id="324" r:id="rId45"/>
    <p:sldId id="326" r:id="rId46"/>
    <p:sldId id="325" r:id="rId47"/>
    <p:sldId id="411" r:id="rId48"/>
    <p:sldId id="327" r:id="rId49"/>
    <p:sldId id="310" r:id="rId50"/>
    <p:sldId id="419" r:id="rId51"/>
    <p:sldId id="420" r:id="rId52"/>
    <p:sldId id="421" r:id="rId53"/>
    <p:sldId id="422" r:id="rId54"/>
    <p:sldId id="348" r:id="rId55"/>
    <p:sldId id="349" r:id="rId56"/>
    <p:sldId id="335" r:id="rId57"/>
    <p:sldId id="336" r:id="rId58"/>
    <p:sldId id="337" r:id="rId59"/>
    <p:sldId id="338" r:id="rId60"/>
    <p:sldId id="339" r:id="rId61"/>
    <p:sldId id="418" r:id="rId62"/>
    <p:sldId id="340" r:id="rId63"/>
    <p:sldId id="341" r:id="rId64"/>
    <p:sldId id="342" r:id="rId65"/>
    <p:sldId id="343" r:id="rId66"/>
    <p:sldId id="344" r:id="rId67"/>
    <p:sldId id="345" r:id="rId68"/>
    <p:sldId id="346" r:id="rId69"/>
    <p:sldId id="347" r:id="rId70"/>
    <p:sldId id="423" r:id="rId71"/>
    <p:sldId id="424" r:id="rId72"/>
    <p:sldId id="373" r:id="rId73"/>
    <p:sldId id="374" r:id="rId74"/>
    <p:sldId id="375" r:id="rId75"/>
    <p:sldId id="376" r:id="rId76"/>
    <p:sldId id="377" r:id="rId77"/>
    <p:sldId id="378" r:id="rId78"/>
    <p:sldId id="426" r:id="rId79"/>
    <p:sldId id="429" r:id="rId80"/>
    <p:sldId id="428" r:id="rId81"/>
    <p:sldId id="425" r:id="rId82"/>
    <p:sldId id="379" r:id="rId83"/>
    <p:sldId id="380" r:id="rId84"/>
    <p:sldId id="381" r:id="rId85"/>
    <p:sldId id="382" r:id="rId86"/>
    <p:sldId id="385" r:id="rId87"/>
    <p:sldId id="386"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396" r:id="rId101"/>
    <p:sldId id="397" r:id="rId102"/>
    <p:sldId id="398" r:id="rId103"/>
    <p:sldId id="407" r:id="rId104"/>
    <p:sldId id="399" r:id="rId105"/>
    <p:sldId id="400" r:id="rId106"/>
    <p:sldId id="406" r:id="rId107"/>
    <p:sldId id="401" r:id="rId108"/>
    <p:sldId id="402" r:id="rId109"/>
    <p:sldId id="403" r:id="rId110"/>
    <p:sldId id="409" r:id="rId111"/>
    <p:sldId id="404" r:id="rId112"/>
    <p:sldId id="405"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p:scale>
          <a:sx n="70" d="100"/>
          <a:sy n="70" d="100"/>
        </p:scale>
        <p:origin x="-1380" y="-5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smtClean="0"/>
              <a:t>2/4/2021</a:t>
            </a:r>
            <a:endParaRPr lang="en-US" dirty="0"/>
          </a:p>
        </p:txBody>
      </p:sp>
      <p:sp>
        <p:nvSpPr>
          <p:cNvPr id="6" name="Footer Placeholder 5"/>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smtClean="0"/>
              <a:t>2/4/2021</a:t>
            </a:r>
            <a:endParaRPr lang="en-US" dirty="0"/>
          </a:p>
        </p:txBody>
      </p:sp>
      <p:sp>
        <p:nvSpPr>
          <p:cNvPr id="8" name="Footer Placeholder 7"/>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smtClean="0"/>
              <a:t>2/4/2021</a:t>
            </a:r>
            <a:endParaRPr lang="en-US" dirty="0"/>
          </a:p>
        </p:txBody>
      </p:sp>
      <p:sp>
        <p:nvSpPr>
          <p:cNvPr id="4" name="Footer Placeholder 3"/>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2/4/2021</a:t>
            </a:r>
            <a:endParaRPr lang="en-US" dirty="0"/>
          </a:p>
        </p:txBody>
      </p:sp>
      <p:sp>
        <p:nvSpPr>
          <p:cNvPr id="3" name="Footer Placeholder 2"/>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t>2/4/2021</a:t>
            </a:r>
            <a:endParaRPr lang="en-US" dirty="0"/>
          </a:p>
        </p:txBody>
      </p:sp>
      <p:sp>
        <p:nvSpPr>
          <p:cNvPr id="6" name="Footer Placeholder 5"/>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smtClean="0"/>
              <a:t>2/4/2021</a:t>
            </a:r>
            <a:endParaRPr lang="en-US" dirty="0"/>
          </a:p>
        </p:txBody>
      </p:sp>
      <p:sp>
        <p:nvSpPr>
          <p:cNvPr id="6" name="Footer Placeholder 5"/>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2/4/2021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Akanksha                    </a:t>
            </a:r>
            <a:r>
              <a:rPr lang="en-IN" dirty="0"/>
              <a:t>CN               Unit Number:1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youtube.com/watch?v=jOIBKZg1sUc" TargetMode="External"/><Relationship Id="rId2" Type="http://schemas.openxmlformats.org/officeDocument/2006/relationships/hyperlink" Target="https://www.youtube.com/watch?v=JvXro0dzJY8"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xHyJNkiGRd8" TargetMode="Externa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5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png"/><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wmf"/><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hyperlink" Target="https://searchnetworking.techtarget.com/definition/BNC" TargetMode="External"/><Relationship Id="rId4" Type="http://schemas.openxmlformats.org/officeDocument/2006/relationships/image" Target="../media/image38.jpe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5.wmf"/><Relationship Id="rId4" Type="http://schemas.openxmlformats.org/officeDocument/2006/relationships/image" Target="../media/image44.wmf"/></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55.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57231"/>
          </a:xfrm>
        </p:spPr>
        <p:style>
          <a:lnRef idx="1">
            <a:schemeClr val="accent5"/>
          </a:lnRef>
          <a:fillRef idx="2">
            <a:schemeClr val="accent5"/>
          </a:fillRef>
          <a:effectRef idx="1">
            <a:schemeClr val="accent5"/>
          </a:effectRef>
          <a:fontRef idx="minor">
            <a:schemeClr val="dk1"/>
          </a:fontRef>
        </p:style>
        <p:txBody>
          <a:bodyPr>
            <a:noAutofit/>
          </a:bodyPr>
          <a:lstStyle/>
          <a:p>
            <a:r>
              <a:rPr lang="en-US" dirty="0" err="1"/>
              <a:t>Noida</a:t>
            </a:r>
            <a:r>
              <a:rPr lang="en-US" dirty="0"/>
              <a:t> Institute of Engineering and Technology, Greater </a:t>
            </a:r>
            <a:r>
              <a:rPr lang="en-US" dirty="0" err="1"/>
              <a:t>Noida</a:t>
            </a:r>
            <a:endParaRPr lang="en-US" dirty="0"/>
          </a:p>
        </p:txBody>
      </p:sp>
      <p:sp>
        <p:nvSpPr>
          <p:cNvPr id="3" name="Subtitle 2"/>
          <p:cNvSpPr>
            <a:spLocks noGrp="1"/>
          </p:cNvSpPr>
          <p:nvPr>
            <p:ph type="subTitle" idx="1"/>
          </p:nvPr>
        </p:nvSpPr>
        <p:spPr>
          <a:xfrm>
            <a:off x="1428728" y="1000108"/>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400" dirty="0" smtClean="0">
              <a:solidFill>
                <a:schemeClr val="tx1"/>
              </a:solidFill>
            </a:endParaRPr>
          </a:p>
          <a:p>
            <a:pPr>
              <a:defRPr/>
            </a:pPr>
            <a:r>
              <a:rPr lang="en-US" sz="2400" dirty="0" smtClean="0">
                <a:solidFill>
                  <a:schemeClr val="tx1"/>
                </a:solidFill>
              </a:rPr>
              <a:t> </a:t>
            </a:r>
            <a:r>
              <a:rPr lang="en-US" sz="3200" dirty="0">
                <a:solidFill>
                  <a:schemeClr val="tx1"/>
                </a:solidFill>
              </a:rPr>
              <a:t>Introduction to </a:t>
            </a:r>
            <a:r>
              <a:rPr lang="en-US" sz="3200" dirty="0" smtClean="0">
                <a:solidFill>
                  <a:schemeClr val="tx1"/>
                </a:solidFill>
              </a:rPr>
              <a:t>Computer </a:t>
            </a:r>
            <a:r>
              <a:rPr lang="en-US" sz="3200" dirty="0" smtClean="0">
                <a:solidFill>
                  <a:schemeClr val="tx1"/>
                </a:solidFill>
              </a:rPr>
              <a:t>Network</a:t>
            </a:r>
            <a:endParaRPr lang="en-US" sz="3200" dirty="0">
              <a:solidFill>
                <a:schemeClr val="tx1"/>
              </a:solidFill>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Ms. Akanksha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Asst.</a:t>
            </a:r>
            <a:r>
              <a:rPr kumimoji="0" lang="en-US" sz="2400" b="0" i="0" u="none" strike="noStrike" kern="1200" cap="none" spc="0" normalizeH="0" noProof="0" dirty="0" smtClean="0">
                <a:ln>
                  <a:noFill/>
                </a:ln>
                <a:solidFill>
                  <a:schemeClr val="tx1"/>
                </a:solidFill>
                <a:effectLst/>
                <a:uLnTx/>
                <a:uFillTx/>
                <a:latin typeface="+mn-lt"/>
                <a:ea typeface="+mn-ea"/>
                <a:cs typeface="+mn-cs"/>
              </a:rPr>
              <a: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smtClean="0">
                <a:solidFill>
                  <a:schemeClr val="tx1"/>
                </a:solidFill>
              </a:rPr>
              <a:t>ECE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r>
              <a:rPr lang="en-US" dirty="0" smtClean="0"/>
              <a:t>2/4/2021</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Unit:</a:t>
            </a:r>
            <a:r>
              <a:rPr kumimoji="0" lang="en-US" sz="3200" b="0" i="0" u="none" strike="noStrike" kern="1200" cap="none" spc="0" normalizeH="0" noProof="0" dirty="0">
                <a:ln>
                  <a:noFill/>
                </a:ln>
                <a:solidFill>
                  <a:schemeClr val="tx1"/>
                </a:solidFill>
                <a:effectLst/>
                <a:uLnTx/>
                <a:uFillTx/>
                <a:latin typeface="+mn-lt"/>
                <a:ea typeface="+mn-ea"/>
                <a:cs typeface="+mn-cs"/>
              </a:rPr>
              <a:t> </a:t>
            </a:r>
            <a:r>
              <a:rPr lang="en-US" sz="3200" dirty="0">
                <a:solidFill>
                  <a:schemeClr val="tx1"/>
                </a:solidFill>
              </a:rPr>
              <a:t>1</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78585"/>
            <a:ext cx="5029200" cy="365125"/>
          </a:xfrm>
        </p:spPr>
        <p:txBody>
          <a:bodyPr/>
          <a:lstStyle/>
          <a:p>
            <a:r>
              <a:rPr lang="en-US" dirty="0" smtClean="0"/>
              <a:t>Akanksha                             CN               </a:t>
            </a:r>
            <a:r>
              <a:rPr lang="en-US" dirty="0"/>
              <a:t>Unit Number:1</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r>
              <a:rPr lang="en-US" sz="2400" dirty="0">
                <a:solidFill>
                  <a:schemeClr val="tx1"/>
                </a:solidFill>
              </a:rPr>
              <a:t>     Computer Networks</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noProof="0" dirty="0">
                <a:ln>
                  <a:noFill/>
                </a:ln>
                <a:solidFill>
                  <a:schemeClr val="tx1"/>
                </a:solidFill>
                <a:effectLst/>
                <a:uLnTx/>
                <a:uFillTx/>
                <a:latin typeface="+mn-lt"/>
                <a:ea typeface="+mn-ea"/>
                <a:cs typeface="+mn-cs"/>
              </a:rPr>
              <a:t> B Tech </a:t>
            </a:r>
            <a:r>
              <a:rPr kumimoji="0" lang="en-US" sz="2800" b="0" i="0" u="none" strike="noStrike" kern="1200" cap="none" spc="0" normalizeH="0" noProof="0" dirty="0" smtClean="0">
                <a:ln>
                  <a:noFill/>
                </a:ln>
                <a:solidFill>
                  <a:schemeClr val="tx1"/>
                </a:solidFill>
                <a:effectLst/>
                <a:uLnTx/>
                <a:uFillTx/>
                <a:latin typeface="+mn-lt"/>
                <a:ea typeface="+mn-ea"/>
                <a:cs typeface="+mn-cs"/>
              </a:rPr>
              <a:t>5</a:t>
            </a:r>
            <a:r>
              <a:rPr kumimoji="0" lang="en-US" sz="2800" b="0" i="0" u="none" strike="noStrike" kern="1200" cap="none" spc="0" normalizeH="0" baseline="30000" noProof="0" dirty="0" smtClean="0">
                <a:ln>
                  <a:noFill/>
                </a:ln>
                <a:solidFill>
                  <a:schemeClr val="tx1"/>
                </a:solidFill>
                <a:effectLst/>
                <a:uLnTx/>
                <a:uFillTx/>
                <a:latin typeface="+mn-lt"/>
                <a:ea typeface="+mn-ea"/>
                <a:cs typeface="+mn-cs"/>
              </a:rPr>
              <a:t>th</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0" i="0" u="none" strike="noStrike" kern="1200" cap="none" spc="0" normalizeH="0" noProof="0" dirty="0">
                <a:ln>
                  <a:noFill/>
                </a:ln>
                <a:solidFill>
                  <a:schemeClr val="tx1"/>
                </a:solidFill>
                <a:effectLst/>
                <a:uLnTx/>
                <a:uFillTx/>
                <a:latin typeface="+mn-lt"/>
                <a:ea typeface="+mn-ea"/>
                <a:cs typeface="+mn-cs"/>
              </a:rPr>
              <a:t>Sem</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Bef>
                <a:spcPct val="50000"/>
              </a:spcBef>
            </a:pPr>
            <a:r>
              <a:rPr lang="en-US" dirty="0"/>
              <a:t>Local Area Network (LAN)</a:t>
            </a:r>
          </a:p>
          <a:p>
            <a:pPr>
              <a:spcBef>
                <a:spcPct val="50000"/>
              </a:spcBef>
            </a:pPr>
            <a:r>
              <a:rPr lang="en-US" dirty="0">
                <a:solidFill>
                  <a:srgbClr val="008080"/>
                </a:solidFill>
              </a:rPr>
              <a:t>Metropolitan Area Network (MAN)</a:t>
            </a:r>
          </a:p>
          <a:p>
            <a:pPr>
              <a:spcBef>
                <a:spcPct val="50000"/>
              </a:spcBef>
            </a:pPr>
            <a:r>
              <a:rPr lang="en-US" dirty="0"/>
              <a:t>Wide Area Network (WAN)</a:t>
            </a:r>
          </a:p>
          <a:p>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Three Network Subtypes</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err="1"/>
              <a:t>Youtube</a:t>
            </a:r>
            <a:r>
              <a:rPr lang="en-US" dirty="0"/>
              <a:t>/other  Video Links</a:t>
            </a:r>
          </a:p>
          <a:p>
            <a:endParaRPr lang="en-US" dirty="0"/>
          </a:p>
          <a:p>
            <a:r>
              <a:rPr lang="en-IN" dirty="0">
                <a:hlinkClick r:id="rId2"/>
              </a:rPr>
              <a:t>https://www.youtube.com/watch?v=JvXro0dzJY8</a:t>
            </a:r>
            <a:endParaRPr lang="en-IN" dirty="0"/>
          </a:p>
          <a:p>
            <a:r>
              <a:rPr lang="en-IN" sz="2400" dirty="0">
                <a:hlinkClick r:id="rId2"/>
              </a:rPr>
              <a:t>https://www.youtube.com/watch?v=JvXro0dzJY8</a:t>
            </a:r>
            <a:endParaRPr lang="en-IN" sz="2400" dirty="0"/>
          </a:p>
          <a:p>
            <a:r>
              <a:rPr lang="en-IN" sz="2400" dirty="0">
                <a:hlinkClick r:id="rId3"/>
              </a:rPr>
              <a:t>https://www.youtube.com/watch?v=jOIB</a:t>
            </a:r>
          </a:p>
          <a:p>
            <a:r>
              <a:rPr lang="en-IN" sz="2400" dirty="0">
                <a:hlinkClick r:id="rId4"/>
              </a:rPr>
              <a:t>https://www.youtube.com/watch?v=xHyJNkiGRd8</a:t>
            </a:r>
            <a:endParaRPr lang="en-US" sz="2400" dirty="0"/>
          </a:p>
          <a:p>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a:t>
            </a:r>
            <a:r>
              <a:rPr kumimoji="0" lang="en-US" sz="3200" b="0" i="0" u="none" strike="noStrike" kern="1200" cap="none" spc="0" normalizeH="0" noProof="0" dirty="0" err="1">
                <a:ln>
                  <a:noFill/>
                </a:ln>
                <a:solidFill>
                  <a:schemeClr val="dk1"/>
                </a:solidFill>
                <a:effectLst/>
                <a:uLnTx/>
                <a:uFillTx/>
                <a:latin typeface="+mn-lt"/>
                <a:ea typeface="+mn-ea"/>
                <a:cs typeface="+mn-cs"/>
              </a:rPr>
              <a:t>Youtube</a:t>
            </a:r>
            <a:r>
              <a:rPr kumimoji="0" lang="en-US" sz="32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85794"/>
            <a:ext cx="7967690" cy="5595534"/>
          </a:xfrm>
        </p:spPr>
        <p:txBody>
          <a:bodyPr>
            <a:noAutofit/>
          </a:bodyPr>
          <a:lstStyle/>
          <a:p>
            <a:pPr indent="17463">
              <a:buAutoNum type="arabicPeriod"/>
            </a:pPr>
            <a:r>
              <a:rPr lang="en-IN" sz="1800" dirty="0" smtClean="0"/>
              <a:t>   Which </a:t>
            </a:r>
            <a:r>
              <a:rPr lang="en-IN" sz="1800" dirty="0"/>
              <a:t>of the following network device has the slowest type of connection?</a:t>
            </a:r>
          </a:p>
          <a:p>
            <a:pPr marL="809625" indent="0">
              <a:buNone/>
            </a:pPr>
            <a:r>
              <a:rPr lang="en-IN" sz="1800" b="1" dirty="0"/>
              <a:t>A: </a:t>
            </a:r>
            <a:r>
              <a:rPr lang="en-IN" sz="1800" b="1" dirty="0" smtClean="0"/>
              <a:t>DSL	</a:t>
            </a:r>
            <a:r>
              <a:rPr lang="en-IN" sz="1800" dirty="0" smtClean="0"/>
              <a:t>B</a:t>
            </a:r>
            <a:r>
              <a:rPr lang="en-IN" sz="1800" dirty="0"/>
              <a:t>: </a:t>
            </a:r>
            <a:r>
              <a:rPr lang="en-IN" sz="1800" dirty="0" smtClean="0"/>
              <a:t>Router C</a:t>
            </a:r>
            <a:r>
              <a:rPr lang="en-IN" sz="1800" dirty="0"/>
              <a:t>: </a:t>
            </a:r>
            <a:r>
              <a:rPr lang="en-IN" sz="1800" dirty="0" smtClean="0"/>
              <a:t>Bridges D</a:t>
            </a:r>
            <a:r>
              <a:rPr lang="en-IN" sz="1800" dirty="0"/>
              <a:t>: Dial-up </a:t>
            </a:r>
            <a:r>
              <a:rPr lang="en-IN" sz="1800" dirty="0" smtClean="0"/>
              <a:t>modems</a:t>
            </a:r>
          </a:p>
          <a:p>
            <a:pPr indent="17463">
              <a:buNone/>
            </a:pPr>
            <a:r>
              <a:rPr lang="en-US" sz="1800" dirty="0" smtClean="0"/>
              <a:t> </a:t>
            </a:r>
            <a:r>
              <a:rPr lang="en-IN" sz="1800" b="1" dirty="0" smtClean="0"/>
              <a:t>2. </a:t>
            </a:r>
            <a:r>
              <a:rPr lang="en-IN" sz="1800" dirty="0" smtClean="0"/>
              <a:t>Which networking device connects one LAN to other LAN using same      </a:t>
            </a:r>
          </a:p>
          <a:p>
            <a:pPr indent="17463">
              <a:buNone/>
            </a:pPr>
            <a:r>
              <a:rPr lang="en-IN" sz="1800" dirty="0" smtClean="0"/>
              <a:t>       protocol? </a:t>
            </a:r>
            <a:r>
              <a:rPr lang="en-IN" sz="1800" b="1" dirty="0" smtClean="0"/>
              <a:t>				</a:t>
            </a:r>
          </a:p>
          <a:p>
            <a:pPr marL="719138" indent="0">
              <a:buNone/>
            </a:pPr>
            <a:r>
              <a:rPr lang="en-IN" sz="1800" dirty="0" smtClean="0"/>
              <a:t>A</a:t>
            </a:r>
            <a:r>
              <a:rPr lang="en-IN" sz="1800" dirty="0"/>
              <a:t>: </a:t>
            </a:r>
            <a:r>
              <a:rPr lang="en-IN" sz="1800" dirty="0" smtClean="0"/>
              <a:t>Router        </a:t>
            </a:r>
            <a:r>
              <a:rPr lang="en-IN" sz="1800" b="1" dirty="0" smtClean="0"/>
              <a:t>B</a:t>
            </a:r>
            <a:r>
              <a:rPr lang="en-IN" sz="1800" b="1" dirty="0"/>
              <a:t>: </a:t>
            </a:r>
            <a:r>
              <a:rPr lang="en-IN" sz="1800" b="1" dirty="0" smtClean="0"/>
              <a:t>Switch</a:t>
            </a:r>
            <a:r>
              <a:rPr lang="en-IN" sz="1800" dirty="0"/>
              <a:t> </a:t>
            </a:r>
            <a:r>
              <a:rPr lang="en-IN" sz="1800" dirty="0" smtClean="0"/>
              <a:t>      C</a:t>
            </a:r>
            <a:r>
              <a:rPr lang="en-IN" sz="1800" dirty="0"/>
              <a:t>: </a:t>
            </a:r>
            <a:r>
              <a:rPr lang="en-IN" sz="1800" dirty="0" smtClean="0"/>
              <a:t>Bridge        D</a:t>
            </a:r>
            <a:r>
              <a:rPr lang="en-IN" sz="1800" dirty="0"/>
              <a:t>: </a:t>
            </a:r>
            <a:r>
              <a:rPr lang="en-IN" sz="1800" dirty="0" smtClean="0"/>
              <a:t>Modem</a:t>
            </a:r>
          </a:p>
          <a:p>
            <a:pPr marL="514350" indent="-514350">
              <a:buNone/>
            </a:pPr>
            <a:r>
              <a:rPr lang="en-US" sz="1800" dirty="0" smtClean="0"/>
              <a:t>     3. Straight through cable is used for connecting</a:t>
            </a:r>
          </a:p>
          <a:p>
            <a:pPr marL="514350" indent="-514350">
              <a:buNone/>
            </a:pPr>
            <a:r>
              <a:rPr lang="en-US" sz="1800" dirty="0" smtClean="0"/>
              <a:t>        a. Switch to switch b. Hub to switch c. System to system  d. </a:t>
            </a:r>
            <a:r>
              <a:rPr lang="en-US" sz="1800" b="1" dirty="0" smtClean="0"/>
              <a:t>System to switch</a:t>
            </a:r>
          </a:p>
          <a:p>
            <a:pPr marL="809625" indent="-719138">
              <a:buNone/>
            </a:pPr>
            <a:r>
              <a:rPr lang="en-US" sz="1800" dirty="0" smtClean="0"/>
              <a:t>   4.  OSI model is-</a:t>
            </a:r>
          </a:p>
          <a:p>
            <a:pPr marL="809625" indent="-719138">
              <a:buNone/>
            </a:pPr>
            <a:r>
              <a:rPr lang="en-US" sz="1800" dirty="0" smtClean="0"/>
              <a:t>      a. </a:t>
            </a:r>
            <a:r>
              <a:rPr lang="en-US" sz="1800" b="1" dirty="0" smtClean="0"/>
              <a:t>7 layers     </a:t>
            </a:r>
            <a:r>
              <a:rPr lang="en-US" sz="1800" dirty="0" smtClean="0"/>
              <a:t>b. 6 layer    c. 5 layer    d. 4 layer</a:t>
            </a:r>
          </a:p>
          <a:p>
            <a:pPr marL="809625" indent="-719138">
              <a:buNone/>
            </a:pPr>
            <a:r>
              <a:rPr lang="en-US" sz="1800" dirty="0" smtClean="0"/>
              <a:t>  6. TCP/IP model contain –</a:t>
            </a:r>
          </a:p>
          <a:p>
            <a:pPr marL="809625" indent="-719138">
              <a:buNone/>
            </a:pPr>
            <a:r>
              <a:rPr lang="en-US" sz="1800" dirty="0" smtClean="0"/>
              <a:t>      a</a:t>
            </a:r>
            <a:r>
              <a:rPr lang="en-US" sz="1800" b="1" dirty="0" smtClean="0"/>
              <a:t>. 5</a:t>
            </a:r>
            <a:r>
              <a:rPr lang="en-US" sz="1800" dirty="0" smtClean="0"/>
              <a:t>       b. 7      c.   3        d. none of the above</a:t>
            </a:r>
          </a:p>
          <a:p>
            <a:pPr marL="809625" indent="-719138">
              <a:buNone/>
            </a:pPr>
            <a:r>
              <a:rPr lang="en-US" sz="1800" dirty="0" smtClean="0"/>
              <a:t> 7. ISDN stand for –</a:t>
            </a:r>
          </a:p>
          <a:p>
            <a:pPr marL="809625" indent="-719138">
              <a:buNone/>
            </a:pPr>
            <a:r>
              <a:rPr lang="en-US" sz="1800" dirty="0" smtClean="0"/>
              <a:t> 8. IEEE stand for –</a:t>
            </a:r>
          </a:p>
          <a:p>
            <a:pPr marL="809625" indent="-719138">
              <a:buNone/>
            </a:pPr>
            <a:r>
              <a:rPr lang="en-US" sz="1800" dirty="0" smtClean="0"/>
              <a:t> 9. Which topology is a example of multipoint connection-</a:t>
            </a:r>
          </a:p>
          <a:p>
            <a:pPr marL="809625" indent="-719138">
              <a:buNone/>
            </a:pPr>
            <a:r>
              <a:rPr lang="en-US" sz="1800" dirty="0" smtClean="0"/>
              <a:t>      a. </a:t>
            </a:r>
            <a:r>
              <a:rPr lang="en-US" sz="1800" b="1" dirty="0" smtClean="0"/>
              <a:t>BUS</a:t>
            </a:r>
            <a:r>
              <a:rPr lang="en-US" sz="1800" dirty="0" smtClean="0"/>
              <a:t>       b. STAR      c. RING       d. MESH</a:t>
            </a:r>
          </a:p>
          <a:p>
            <a:pPr marL="809625" indent="-719138">
              <a:buNone/>
            </a:pPr>
            <a:r>
              <a:rPr lang="en-US" sz="1800" dirty="0" smtClean="0"/>
              <a:t>10. Step Index &amp; Graded Index is example of which type of cable-</a:t>
            </a:r>
          </a:p>
          <a:p>
            <a:pPr marL="809625" indent="-719138">
              <a:buNone/>
            </a:pPr>
            <a:r>
              <a:rPr lang="en-US" sz="1800" dirty="0" smtClean="0"/>
              <a:t>      a. </a:t>
            </a:r>
            <a:r>
              <a:rPr lang="en-US" sz="1800" dirty="0" err="1" smtClean="0"/>
              <a:t>Twistted</a:t>
            </a:r>
            <a:r>
              <a:rPr lang="en-US" sz="1800" dirty="0" smtClean="0"/>
              <a:t> pair     b. Coaxial      c. </a:t>
            </a:r>
            <a:r>
              <a:rPr lang="en-US" sz="1800" b="1" dirty="0" smtClean="0"/>
              <a:t>Fiber Optics</a:t>
            </a:r>
            <a:r>
              <a:rPr lang="en-US" sz="1800" dirty="0" smtClean="0"/>
              <a:t>      d. None of the above</a:t>
            </a:r>
          </a:p>
          <a:p>
            <a:pPr marL="719138" indent="0">
              <a:buNone/>
            </a:pPr>
            <a:endParaRPr lang="en-IN" dirty="0"/>
          </a:p>
          <a:p>
            <a:pPr indent="17463">
              <a:buNone/>
            </a:pPr>
            <a:endParaRPr lang="en-IN" dirty="0"/>
          </a:p>
          <a:p>
            <a:pPr>
              <a:buNone/>
            </a:pPr>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t>Name the functions of physical layer </a:t>
            </a:r>
            <a:r>
              <a:rPr lang="en-IN" sz="2400" b="1" dirty="0"/>
              <a:t>(CO1)</a:t>
            </a:r>
            <a:endParaRPr lang="en-IN" dirty="0"/>
          </a:p>
          <a:p>
            <a:endParaRPr lang="en-IN" dirty="0"/>
          </a:p>
          <a:p>
            <a:r>
              <a:rPr lang="en-US" dirty="0"/>
              <a:t>List the layers of OSI model in bottom up order</a:t>
            </a:r>
            <a:r>
              <a:rPr lang="en-IN" sz="2400" b="1" dirty="0"/>
              <a:t> (CO1)</a:t>
            </a:r>
            <a:endParaRPr lang="en-US" dirty="0"/>
          </a:p>
          <a:p>
            <a:pPr>
              <a:buNone/>
            </a:pPr>
            <a:endParaRPr lang="en-IN" dirty="0"/>
          </a:p>
          <a:p>
            <a:r>
              <a:rPr lang="en-US" dirty="0"/>
              <a:t>Compare OSI and TCP/IP model</a:t>
            </a:r>
            <a:r>
              <a:rPr lang="en-IN" sz="2400" b="1" dirty="0"/>
              <a:t> (CO1)</a:t>
            </a:r>
            <a:endParaRPr lang="en-US" dirty="0"/>
          </a:p>
          <a:p>
            <a:endParaRPr lang="en-US" dirty="0"/>
          </a:p>
          <a:p>
            <a:r>
              <a:rPr lang="en-US" dirty="0"/>
              <a:t>Compare LAN , MAN, WAN</a:t>
            </a:r>
            <a:r>
              <a:rPr lang="en-IN" sz="2400" b="1" dirty="0"/>
              <a:t> (CO1)</a:t>
            </a:r>
            <a:endParaRPr lang="en-IN" dirty="0"/>
          </a:p>
          <a:p>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t>Name the drawbacks of </a:t>
            </a:r>
            <a:r>
              <a:rPr lang="en-US" dirty="0" err="1"/>
              <a:t>unipolar</a:t>
            </a:r>
            <a:r>
              <a:rPr lang="en-US" dirty="0"/>
              <a:t> encoding (CO1)</a:t>
            </a:r>
          </a:p>
          <a:p>
            <a:pPr>
              <a:buNone/>
            </a:pPr>
            <a:endParaRPr lang="en-US" dirty="0"/>
          </a:p>
          <a:p>
            <a:r>
              <a:rPr lang="en-US" dirty="0"/>
              <a:t>Name the drawbacks of bipolar encoding (CO1)</a:t>
            </a:r>
          </a:p>
          <a:p>
            <a:endParaRPr lang="en-US" dirty="0"/>
          </a:p>
          <a:p>
            <a:r>
              <a:rPr lang="en-US" dirty="0"/>
              <a:t>Name the advantages of </a:t>
            </a:r>
            <a:r>
              <a:rPr lang="en-US" dirty="0" err="1"/>
              <a:t>manchester</a:t>
            </a:r>
            <a:r>
              <a:rPr lang="en-US" dirty="0"/>
              <a:t> encoding (CO1)</a:t>
            </a:r>
          </a:p>
          <a:p>
            <a:endParaRPr lang="en-US" dirty="0"/>
          </a:p>
          <a:p>
            <a:r>
              <a:rPr lang="en-US" dirty="0"/>
              <a:t>Draw encoded signal for 1000110 using NRZ-I (CO1)</a:t>
            </a:r>
          </a:p>
          <a:p>
            <a:endParaRPr lang="en-US" dirty="0"/>
          </a:p>
          <a:p>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fontAlgn="base">
              <a:buNone/>
            </a:pPr>
            <a:r>
              <a:rPr lang="en-GB" dirty="0"/>
              <a:t>1.  In.................... each packet of a message need not follow the same path From sender to receiver.</a:t>
            </a:r>
            <a:r>
              <a:rPr lang="en-IN" b="1" dirty="0"/>
              <a:t> (CO1)</a:t>
            </a:r>
            <a:endParaRPr lang="en-IN" dirty="0"/>
          </a:p>
          <a:p>
            <a:pPr fontAlgn="base">
              <a:buNone/>
            </a:pPr>
            <a:r>
              <a:rPr lang="en-GB" dirty="0"/>
              <a:t>(A) Circuit switching</a:t>
            </a:r>
            <a:endParaRPr lang="en-IN" dirty="0"/>
          </a:p>
          <a:p>
            <a:pPr fontAlgn="base">
              <a:buNone/>
            </a:pPr>
            <a:r>
              <a:rPr lang="en-GB" dirty="0"/>
              <a:t>(B) message switching</a:t>
            </a:r>
            <a:endParaRPr lang="en-IN" dirty="0"/>
          </a:p>
          <a:p>
            <a:pPr fontAlgn="base">
              <a:buNone/>
            </a:pPr>
            <a:r>
              <a:rPr lang="en-GB" dirty="0"/>
              <a:t>(C) a virtual approach to packet switching</a:t>
            </a:r>
            <a:endParaRPr lang="en-IN" dirty="0"/>
          </a:p>
          <a:p>
            <a:pPr fontAlgn="base">
              <a:buNone/>
            </a:pPr>
            <a:r>
              <a:rPr lang="en-GB" b="1" dirty="0"/>
              <a:t>(D) The datagram approach to packet switching</a:t>
            </a:r>
          </a:p>
          <a:p>
            <a:pPr>
              <a:buNone/>
            </a:pPr>
            <a:endParaRPr lang="en-US" dirty="0"/>
          </a:p>
          <a:p>
            <a:pPr>
              <a:buNone/>
            </a:pPr>
            <a:r>
              <a:rPr lang="en-US" dirty="0"/>
              <a:t>2. A set of rules that governs data communication:</a:t>
            </a:r>
            <a:r>
              <a:rPr lang="en-IN" b="1" dirty="0"/>
              <a:t> (CO1)</a:t>
            </a:r>
            <a:endParaRPr lang="en-IN" dirty="0"/>
          </a:p>
          <a:p>
            <a:pPr>
              <a:buNone/>
            </a:pPr>
            <a:r>
              <a:rPr lang="en-IN" b="1" dirty="0"/>
              <a:t>A. Protocols</a:t>
            </a:r>
            <a:endParaRPr lang="en-IN" dirty="0"/>
          </a:p>
          <a:p>
            <a:pPr>
              <a:buNone/>
            </a:pPr>
            <a:r>
              <a:rPr lang="en-IN" dirty="0"/>
              <a:t>B. Standards</a:t>
            </a:r>
          </a:p>
          <a:p>
            <a:pPr>
              <a:buNone/>
            </a:pPr>
            <a:r>
              <a:rPr lang="en-IN" dirty="0"/>
              <a:t>C. RFCs</a:t>
            </a:r>
          </a:p>
          <a:p>
            <a:pPr>
              <a:buNone/>
            </a:pPr>
            <a:r>
              <a:rPr lang="en-IN" dirty="0"/>
              <a:t>D. None of the mentioned</a:t>
            </a:r>
          </a:p>
          <a:p>
            <a:pPr fontAlgn="base">
              <a:buNone/>
            </a:pPr>
            <a:endParaRPr lang="en-IN" dirty="0"/>
          </a:p>
          <a:p>
            <a:pPr>
              <a:buNone/>
            </a:pPr>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525963"/>
          </a:xfrm>
        </p:spPr>
        <p:txBody>
          <a:bodyPr>
            <a:normAutofit fontScale="92500"/>
          </a:bodyPr>
          <a:lstStyle/>
          <a:p>
            <a:pPr>
              <a:buNone/>
            </a:pPr>
            <a:r>
              <a:rPr lang="en-US" dirty="0"/>
              <a:t>3.  Communication channel is shared by all the machines on the network in:</a:t>
            </a:r>
            <a:endParaRPr lang="en-IN" dirty="0"/>
          </a:p>
          <a:p>
            <a:pPr>
              <a:buNone/>
            </a:pPr>
            <a:r>
              <a:rPr lang="en-IN" dirty="0"/>
              <a:t>A. </a:t>
            </a:r>
            <a:r>
              <a:rPr lang="en-IN" b="1" dirty="0"/>
              <a:t>broadcast network (CO1)</a:t>
            </a:r>
            <a:endParaRPr lang="en-IN" dirty="0"/>
          </a:p>
          <a:p>
            <a:pPr>
              <a:buNone/>
            </a:pPr>
            <a:r>
              <a:rPr lang="en-IN" dirty="0"/>
              <a:t>B. </a:t>
            </a:r>
            <a:r>
              <a:rPr lang="en-IN" dirty="0" err="1"/>
              <a:t>unicast</a:t>
            </a:r>
            <a:r>
              <a:rPr lang="en-IN" dirty="0"/>
              <a:t> network</a:t>
            </a:r>
          </a:p>
          <a:p>
            <a:pPr>
              <a:buNone/>
            </a:pPr>
            <a:r>
              <a:rPr lang="en-IN" dirty="0"/>
              <a:t>C. multicast network</a:t>
            </a:r>
          </a:p>
          <a:p>
            <a:pPr>
              <a:buNone/>
            </a:pPr>
            <a:r>
              <a:rPr lang="en-IN" dirty="0"/>
              <a:t>D. none of the mentioned</a:t>
            </a:r>
          </a:p>
          <a:p>
            <a:pPr>
              <a:buNone/>
            </a:pPr>
            <a:endParaRPr lang="en-US" dirty="0"/>
          </a:p>
          <a:p>
            <a:pPr>
              <a:buNone/>
            </a:pPr>
            <a:r>
              <a:rPr lang="en-US" dirty="0"/>
              <a:t>4. Which one of the following computer network is built on the top of another network?</a:t>
            </a:r>
            <a:r>
              <a:rPr lang="en-IN" b="1" dirty="0"/>
              <a:t> (CO1)</a:t>
            </a:r>
            <a:endParaRPr lang="en-IN" dirty="0"/>
          </a:p>
          <a:p>
            <a:pPr>
              <a:buNone/>
            </a:pPr>
            <a:r>
              <a:rPr lang="en-IN" dirty="0"/>
              <a:t>A. prior network</a:t>
            </a:r>
          </a:p>
          <a:p>
            <a:pPr>
              <a:buNone/>
            </a:pPr>
            <a:r>
              <a:rPr lang="en-IN" dirty="0"/>
              <a:t>B. chief network</a:t>
            </a:r>
          </a:p>
          <a:p>
            <a:pPr>
              <a:buNone/>
            </a:pPr>
            <a:r>
              <a:rPr lang="en-IN" dirty="0"/>
              <a:t>C. prime network</a:t>
            </a:r>
          </a:p>
          <a:p>
            <a:pPr>
              <a:buNone/>
            </a:pPr>
            <a:r>
              <a:rPr lang="en-IN" dirty="0"/>
              <a:t>D. </a:t>
            </a:r>
            <a:r>
              <a:rPr lang="en-IN" b="1" dirty="0"/>
              <a:t>overlay network</a:t>
            </a:r>
            <a:endParaRPr lang="en-IN" dirty="0"/>
          </a:p>
          <a:p>
            <a:pPr>
              <a:buNone/>
            </a:pPr>
            <a:endParaRPr lang="en-IN"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967690" cy="5143520"/>
          </a:xfrm>
        </p:spPr>
        <p:txBody>
          <a:bodyPr>
            <a:noAutofit/>
          </a:bodyPr>
          <a:lstStyle/>
          <a:p>
            <a:pPr>
              <a:buNone/>
            </a:pPr>
            <a:r>
              <a:rPr lang="en-US" dirty="0"/>
              <a:t>5.  Draw digital encoded signal for 101001001</a:t>
            </a:r>
          </a:p>
          <a:p>
            <a:pPr>
              <a:buNone/>
            </a:pPr>
            <a:endParaRPr lang="en-US" dirty="0"/>
          </a:p>
          <a:p>
            <a:pPr>
              <a:buFont typeface="+mj-lt"/>
              <a:buAutoNum type="arabicParenR"/>
            </a:pPr>
            <a:r>
              <a:rPr lang="en-US" dirty="0"/>
              <a:t>NRZ</a:t>
            </a:r>
          </a:p>
          <a:p>
            <a:pPr>
              <a:buFont typeface="+mj-lt"/>
              <a:buAutoNum type="arabicParenR"/>
            </a:pPr>
            <a:r>
              <a:rPr lang="en-US" dirty="0"/>
              <a:t>RZ</a:t>
            </a:r>
          </a:p>
          <a:p>
            <a:pPr>
              <a:buFont typeface="+mj-lt"/>
              <a:buAutoNum type="arabicParenR"/>
            </a:pPr>
            <a:r>
              <a:rPr lang="en-US" dirty="0"/>
              <a:t>NRZ-I</a:t>
            </a:r>
          </a:p>
          <a:p>
            <a:pPr>
              <a:buFont typeface="+mj-lt"/>
              <a:buAutoNum type="arabicParenR"/>
            </a:pPr>
            <a:r>
              <a:rPr lang="en-US" dirty="0"/>
              <a:t>Manchester </a:t>
            </a:r>
          </a:p>
          <a:p>
            <a:pPr>
              <a:buFont typeface="+mj-lt"/>
              <a:buAutoNum type="arabicParenR"/>
            </a:pPr>
            <a:r>
              <a:rPr lang="en-US" dirty="0"/>
              <a:t>Differential </a:t>
            </a:r>
            <a:r>
              <a:rPr lang="en-US" dirty="0" err="1"/>
              <a:t>manchester</a:t>
            </a:r>
            <a:r>
              <a:rPr lang="en-US" dirty="0"/>
              <a:t> </a:t>
            </a:r>
          </a:p>
          <a:p>
            <a:pPr>
              <a:buFont typeface="+mj-lt"/>
              <a:buAutoNum type="arabicParenR"/>
            </a:pPr>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MCQ 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Content Placeholder 8"/>
          <p:cNvPicPr>
            <a:picLocks noGrp="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1538" y="1143000"/>
            <a:ext cx="6643734" cy="514352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pic>
        <p:nvPicPr>
          <p:cNvPr id="7" name="Content Placeholder 6"/>
          <p:cNvPicPr>
            <a:picLocks noGrp="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786" y="1000108"/>
            <a:ext cx="7572428" cy="5126055"/>
          </a:xfrm>
          <a:prstGeom prst="rect">
            <a:avLst/>
          </a:prstGeom>
          <a:noFill/>
          <a:ln>
            <a:noFill/>
          </a:ln>
        </p:spPr>
      </p:pic>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857232"/>
            <a:ext cx="8229600" cy="5286412"/>
          </a:xfrm>
        </p:spPr>
        <p:txBody>
          <a:bodyPr>
            <a:noAutofit/>
          </a:bodyPr>
          <a:lstStyle/>
          <a:p>
            <a:pPr algn="just">
              <a:buNone/>
            </a:pPr>
            <a:r>
              <a:rPr lang="en-US" dirty="0"/>
              <a:t>Q1. Compare OSI model and TCP/IP model </a:t>
            </a:r>
            <a:r>
              <a:rPr lang="en-IN" b="1" dirty="0"/>
              <a:t> (CO1)</a:t>
            </a:r>
          </a:p>
          <a:p>
            <a:pPr algn="just">
              <a:buNone/>
            </a:pPr>
            <a:endParaRPr lang="en-US" dirty="0"/>
          </a:p>
          <a:p>
            <a:pPr algn="just">
              <a:buNone/>
            </a:pPr>
            <a:r>
              <a:rPr lang="en-US" dirty="0"/>
              <a:t>Q2. Explain the transmission in fiber optical  cable.</a:t>
            </a:r>
            <a:r>
              <a:rPr lang="en-IN" b="1" dirty="0"/>
              <a:t> (CO1)</a:t>
            </a:r>
          </a:p>
          <a:p>
            <a:pPr algn="just">
              <a:buNone/>
            </a:pPr>
            <a:endParaRPr lang="en-US" dirty="0"/>
          </a:p>
          <a:p>
            <a:pPr algn="just">
              <a:buNone/>
            </a:pPr>
            <a:r>
              <a:rPr lang="en-US" dirty="0"/>
              <a:t>Q3. Compare all topology methods , list the advantages and drawback of different topologies </a:t>
            </a:r>
            <a:r>
              <a:rPr lang="en-IN" b="1" dirty="0"/>
              <a:t> (CO1)</a:t>
            </a:r>
          </a:p>
          <a:p>
            <a:pPr algn="just">
              <a:buNone/>
            </a:pPr>
            <a:endParaRPr lang="en-US" dirty="0"/>
          </a:p>
          <a:p>
            <a:pPr algn="just">
              <a:buNone/>
            </a:pPr>
            <a:r>
              <a:rPr lang="en-US" dirty="0"/>
              <a:t>Q4. List the functions of each layer in OSI model </a:t>
            </a:r>
            <a:r>
              <a:rPr lang="en-IN" b="1" dirty="0"/>
              <a:t> (CO1)</a:t>
            </a:r>
          </a:p>
          <a:p>
            <a:pPr algn="just">
              <a:buNone/>
            </a:pPr>
            <a:endParaRPr lang="en-US" dirty="0"/>
          </a:p>
          <a:p>
            <a:pPr algn="just">
              <a:buNone/>
            </a:pPr>
            <a:r>
              <a:rPr lang="en-US" dirty="0"/>
              <a:t>Q5. List the parameters for a efficient network</a:t>
            </a:r>
            <a:r>
              <a:rPr lang="en-IN" b="1" dirty="0"/>
              <a:t> (CO1)</a:t>
            </a:r>
          </a:p>
          <a:p>
            <a:pPr algn="just">
              <a:buNone/>
            </a:pPr>
            <a:endParaRPr lang="en-IN" b="1" dirty="0"/>
          </a:p>
          <a:p>
            <a:pPr>
              <a:buNone/>
            </a:pPr>
            <a:r>
              <a:rPr lang="en-US" dirty="0"/>
              <a:t>Q6. Name the functions of physical layer </a:t>
            </a:r>
            <a:r>
              <a:rPr lang="en-IN" b="1" dirty="0"/>
              <a:t>(CO1)</a:t>
            </a:r>
            <a:endParaRPr lang="en-IN" dirty="0"/>
          </a:p>
          <a:p>
            <a:pPr>
              <a:buNone/>
            </a:pPr>
            <a:r>
              <a:rPr lang="en-US" dirty="0"/>
              <a:t>  </a:t>
            </a:r>
            <a:r>
              <a:rPr lang="en-IN" dirty="0"/>
              <a:t> </a:t>
            </a:r>
          </a:p>
          <a:p>
            <a:pPr algn="just">
              <a:buNone/>
            </a:pPr>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1928794" y="6286520"/>
            <a:ext cx="55626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LAN</a:t>
            </a:r>
            <a:r>
              <a:rPr lang="en-US" sz="3200" dirty="0">
                <a:solidFill>
                  <a:srgbClr val="008080"/>
                </a:solidFill>
              </a:rPr>
              <a:t>/</a:t>
            </a:r>
            <a:r>
              <a:rPr lang="en-US" sz="3200" dirty="0"/>
              <a:t>MAN</a:t>
            </a:r>
            <a:r>
              <a:rPr lang="en-US" sz="3200" dirty="0">
                <a:solidFill>
                  <a:srgbClr val="008080"/>
                </a:solidFill>
              </a:rPr>
              <a:t>/</a:t>
            </a:r>
            <a:r>
              <a:rPr lang="en-US" sz="3200" dirty="0"/>
              <a:t>WAN Comparison</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 Box 3"/>
          <p:cNvSpPr txBox="1">
            <a:spLocks noChangeArrowheads="1"/>
          </p:cNvSpPr>
          <p:nvPr/>
        </p:nvSpPr>
        <p:spPr bwMode="auto">
          <a:xfrm>
            <a:off x="1785918" y="1000108"/>
            <a:ext cx="2528890" cy="5678478"/>
          </a:xfrm>
          <a:prstGeom prst="rect">
            <a:avLst/>
          </a:prstGeom>
          <a:noFill/>
          <a:ln w="9525">
            <a:noFill/>
            <a:miter lim="800000"/>
            <a:headEnd/>
            <a:tailEnd/>
          </a:ln>
          <a:effectLst/>
        </p:spPr>
        <p:txBody>
          <a:bodyPr wrap="square">
            <a:spAutoFit/>
          </a:bodyPr>
          <a:lstStyle/>
          <a:p>
            <a:pPr>
              <a:spcBef>
                <a:spcPct val="50000"/>
              </a:spcBef>
            </a:pPr>
            <a:r>
              <a:rPr lang="en-US" sz="2200" dirty="0">
                <a:solidFill>
                  <a:srgbClr val="800080"/>
                </a:solidFill>
              </a:rPr>
              <a:t>Limited—typically up to 2,500 meters or 2 miles</a:t>
            </a:r>
          </a:p>
          <a:p>
            <a:pPr>
              <a:spcBef>
                <a:spcPct val="50000"/>
              </a:spcBef>
            </a:pPr>
            <a:r>
              <a:rPr lang="en-US" sz="2200" dirty="0">
                <a:solidFill>
                  <a:srgbClr val="800080"/>
                </a:solidFill>
              </a:rPr>
              <a:t>High—typically in excess of 10 Mbps—10,100 and 1,000 are standard</a:t>
            </a:r>
          </a:p>
          <a:p>
            <a:pPr>
              <a:spcBef>
                <a:spcPct val="50000"/>
              </a:spcBef>
            </a:pPr>
            <a:r>
              <a:rPr lang="en-US" sz="2200" dirty="0">
                <a:solidFill>
                  <a:srgbClr val="800080"/>
                </a:solidFill>
              </a:rPr>
              <a:t>Locally owned— twisted-pair wires, fiber optic cable, wireless (not satellite)	</a:t>
            </a:r>
          </a:p>
          <a:p>
            <a:pPr>
              <a:spcBef>
                <a:spcPct val="50000"/>
              </a:spcBef>
            </a:pPr>
            <a:r>
              <a:rPr lang="en-US" sz="2200" dirty="0">
                <a:solidFill>
                  <a:srgbClr val="800080"/>
                </a:solidFill>
              </a:rPr>
              <a:t>Can be any, but most are desktop </a:t>
            </a:r>
            <a:r>
              <a:rPr lang="en-US" sz="2200" dirty="0" smtClean="0">
                <a:solidFill>
                  <a:srgbClr val="800080"/>
                </a:solidFill>
              </a:rPr>
              <a:t>computers</a:t>
            </a:r>
            <a:endParaRPr lang="en-US" sz="2200" dirty="0">
              <a:solidFill>
                <a:srgbClr val="800080"/>
              </a:solidFill>
            </a:endParaRPr>
          </a:p>
        </p:txBody>
      </p:sp>
      <p:sp>
        <p:nvSpPr>
          <p:cNvPr id="10" name="Text Box 4"/>
          <p:cNvSpPr txBox="1">
            <a:spLocks noChangeArrowheads="1"/>
          </p:cNvSpPr>
          <p:nvPr/>
        </p:nvSpPr>
        <p:spPr bwMode="auto">
          <a:xfrm>
            <a:off x="4214810" y="1071546"/>
            <a:ext cx="2500330" cy="5001369"/>
          </a:xfrm>
          <a:prstGeom prst="rect">
            <a:avLst/>
          </a:prstGeom>
          <a:noFill/>
          <a:ln w="9525">
            <a:noFill/>
            <a:miter lim="800000"/>
            <a:headEnd/>
            <a:tailEnd/>
          </a:ln>
          <a:effectLst/>
        </p:spPr>
        <p:txBody>
          <a:bodyPr wrap="square">
            <a:spAutoFit/>
          </a:bodyPr>
          <a:lstStyle/>
          <a:p>
            <a:pPr>
              <a:spcBef>
                <a:spcPct val="50000"/>
              </a:spcBef>
            </a:pPr>
            <a:r>
              <a:rPr lang="en-US" sz="2200" dirty="0">
                <a:solidFill>
                  <a:srgbClr val="008080"/>
                </a:solidFill>
              </a:rPr>
              <a:t>Limited—typically up to 00 kilometers or 100 miles</a:t>
            </a:r>
          </a:p>
          <a:p>
            <a:pPr>
              <a:spcBef>
                <a:spcPct val="50000"/>
              </a:spcBef>
            </a:pPr>
            <a:r>
              <a:rPr lang="en-US" sz="2200" dirty="0">
                <a:solidFill>
                  <a:srgbClr val="008080"/>
                </a:solidFill>
              </a:rPr>
              <a:t>High—typically 100 Mbps	</a:t>
            </a:r>
          </a:p>
          <a:p>
            <a:pPr>
              <a:spcBef>
                <a:spcPct val="50000"/>
              </a:spcBef>
            </a:pPr>
            <a:r>
              <a:rPr lang="en-US" sz="2200" dirty="0">
                <a:solidFill>
                  <a:srgbClr val="008080"/>
                </a:solidFill>
              </a:rPr>
              <a:t>Locally owned and common carrier— twisted-pair wires, fiber optic cable	</a:t>
            </a:r>
          </a:p>
          <a:p>
            <a:pPr>
              <a:spcBef>
                <a:spcPct val="50000"/>
              </a:spcBef>
            </a:pPr>
            <a:r>
              <a:rPr lang="en-US" sz="2200" dirty="0">
                <a:solidFill>
                  <a:srgbClr val="008080"/>
                </a:solidFill>
              </a:rPr>
              <a:t>Can be any, but most are desktop computers and minicomputers</a:t>
            </a:r>
          </a:p>
        </p:txBody>
      </p:sp>
      <p:sp>
        <p:nvSpPr>
          <p:cNvPr id="11" name="Text Box 5"/>
          <p:cNvSpPr txBox="1">
            <a:spLocks noChangeArrowheads="1"/>
          </p:cNvSpPr>
          <p:nvPr/>
        </p:nvSpPr>
        <p:spPr bwMode="auto">
          <a:xfrm>
            <a:off x="6715140" y="1142984"/>
            <a:ext cx="2171700" cy="5339923"/>
          </a:xfrm>
          <a:prstGeom prst="rect">
            <a:avLst/>
          </a:prstGeom>
          <a:noFill/>
          <a:ln w="9525">
            <a:noFill/>
            <a:miter lim="800000"/>
            <a:headEnd/>
            <a:tailEnd/>
          </a:ln>
          <a:effectLst/>
        </p:spPr>
        <p:txBody>
          <a:bodyPr>
            <a:spAutoFit/>
          </a:bodyPr>
          <a:lstStyle/>
          <a:p>
            <a:pPr>
              <a:spcBef>
                <a:spcPct val="50000"/>
              </a:spcBef>
            </a:pPr>
            <a:r>
              <a:rPr lang="en-US" sz="2200" dirty="0">
                <a:solidFill>
                  <a:srgbClr val="800080"/>
                </a:solidFill>
              </a:rPr>
              <a:t>Unlimited</a:t>
            </a:r>
          </a:p>
          <a:p>
            <a:pPr>
              <a:spcBef>
                <a:spcPct val="50000"/>
              </a:spcBef>
            </a:pPr>
            <a:r>
              <a:rPr lang="en-US" sz="2200" dirty="0">
                <a:solidFill>
                  <a:srgbClr val="800080"/>
                </a:solidFill>
              </a:rPr>
              <a:t>Slower—usually 1.5 Mbps</a:t>
            </a:r>
          </a:p>
          <a:p>
            <a:pPr>
              <a:spcBef>
                <a:spcPct val="50000"/>
              </a:spcBef>
            </a:pPr>
            <a:r>
              <a:rPr lang="en-US" sz="2200" dirty="0">
                <a:solidFill>
                  <a:srgbClr val="800080"/>
                </a:solidFill>
              </a:rPr>
              <a:t>Locally owned and common carrier— twisted-pair wires, coaxial cable, fiber optic cable, wireless to include satellite</a:t>
            </a:r>
          </a:p>
          <a:p>
            <a:pPr>
              <a:spcBef>
                <a:spcPct val="50000"/>
              </a:spcBef>
            </a:pPr>
            <a:r>
              <a:rPr lang="en-US" sz="2200" dirty="0">
                <a:solidFill>
                  <a:srgbClr val="800080"/>
                </a:solidFill>
              </a:rPr>
              <a:t>Can be any, but most are desktop computers</a:t>
            </a:r>
          </a:p>
        </p:txBody>
      </p:sp>
      <p:sp>
        <p:nvSpPr>
          <p:cNvPr id="12" name="Text Box 6"/>
          <p:cNvSpPr txBox="1">
            <a:spLocks noChangeArrowheads="1"/>
          </p:cNvSpPr>
          <p:nvPr/>
        </p:nvSpPr>
        <p:spPr bwMode="auto">
          <a:xfrm>
            <a:off x="500034" y="1285860"/>
            <a:ext cx="1314450" cy="1107996"/>
          </a:xfrm>
          <a:prstGeom prst="rect">
            <a:avLst/>
          </a:prstGeom>
          <a:noFill/>
          <a:ln w="9525">
            <a:noFill/>
            <a:miter lim="800000"/>
            <a:headEnd/>
            <a:tailEnd/>
          </a:ln>
          <a:effectLst/>
        </p:spPr>
        <p:txBody>
          <a:bodyPr>
            <a:spAutoFit/>
          </a:bodyPr>
          <a:lstStyle/>
          <a:p>
            <a:pPr>
              <a:spcBef>
                <a:spcPct val="50000"/>
              </a:spcBef>
            </a:pPr>
            <a:r>
              <a:rPr lang="en-US" sz="2200" dirty="0">
                <a:solidFill>
                  <a:srgbClr val="D80057"/>
                </a:solidFill>
              </a:rPr>
              <a:t>Distance		</a:t>
            </a:r>
          </a:p>
        </p:txBody>
      </p:sp>
      <p:sp>
        <p:nvSpPr>
          <p:cNvPr id="13" name="Text Box 7"/>
          <p:cNvSpPr txBox="1">
            <a:spLocks noChangeArrowheads="1"/>
          </p:cNvSpPr>
          <p:nvPr/>
        </p:nvSpPr>
        <p:spPr bwMode="auto">
          <a:xfrm>
            <a:off x="428596" y="2428868"/>
            <a:ext cx="1314450" cy="430887"/>
          </a:xfrm>
          <a:prstGeom prst="rect">
            <a:avLst/>
          </a:prstGeom>
          <a:noFill/>
          <a:ln w="9525">
            <a:noFill/>
            <a:miter lim="800000"/>
            <a:headEnd/>
            <a:tailEnd/>
          </a:ln>
          <a:effectLst/>
        </p:spPr>
        <p:txBody>
          <a:bodyPr>
            <a:spAutoFit/>
          </a:bodyPr>
          <a:lstStyle/>
          <a:p>
            <a:pPr>
              <a:spcBef>
                <a:spcPct val="50000"/>
              </a:spcBef>
            </a:pPr>
            <a:r>
              <a:rPr lang="en-US" sz="2200" dirty="0">
                <a:solidFill>
                  <a:srgbClr val="D80057"/>
                </a:solidFill>
              </a:rPr>
              <a:t>Speed	</a:t>
            </a:r>
          </a:p>
        </p:txBody>
      </p:sp>
      <p:sp>
        <p:nvSpPr>
          <p:cNvPr id="14" name="Text Box 8"/>
          <p:cNvSpPr txBox="1">
            <a:spLocks noChangeArrowheads="1"/>
          </p:cNvSpPr>
          <p:nvPr/>
        </p:nvSpPr>
        <p:spPr bwMode="auto">
          <a:xfrm>
            <a:off x="428596" y="3286124"/>
            <a:ext cx="1314450" cy="430887"/>
          </a:xfrm>
          <a:prstGeom prst="rect">
            <a:avLst/>
          </a:prstGeom>
          <a:noFill/>
          <a:ln w="9525">
            <a:noFill/>
            <a:miter lim="800000"/>
            <a:headEnd/>
            <a:tailEnd/>
          </a:ln>
          <a:effectLst/>
        </p:spPr>
        <p:txBody>
          <a:bodyPr>
            <a:spAutoFit/>
          </a:bodyPr>
          <a:lstStyle/>
          <a:p>
            <a:pPr>
              <a:spcBef>
                <a:spcPct val="50000"/>
              </a:spcBef>
            </a:pPr>
            <a:r>
              <a:rPr lang="en-US" sz="2200" dirty="0">
                <a:solidFill>
                  <a:srgbClr val="D80057"/>
                </a:solidFill>
              </a:rPr>
              <a:t>Media	</a:t>
            </a:r>
          </a:p>
        </p:txBody>
      </p:sp>
      <p:sp>
        <p:nvSpPr>
          <p:cNvPr id="15" name="Text Box 9"/>
          <p:cNvSpPr txBox="1">
            <a:spLocks noChangeArrowheads="1"/>
          </p:cNvSpPr>
          <p:nvPr/>
        </p:nvSpPr>
        <p:spPr bwMode="auto">
          <a:xfrm>
            <a:off x="428596" y="4214818"/>
            <a:ext cx="1314450" cy="430887"/>
          </a:xfrm>
          <a:prstGeom prst="rect">
            <a:avLst/>
          </a:prstGeom>
          <a:noFill/>
          <a:ln w="9525">
            <a:noFill/>
            <a:miter lim="800000"/>
            <a:headEnd/>
            <a:tailEnd/>
          </a:ln>
          <a:effectLst/>
        </p:spPr>
        <p:txBody>
          <a:bodyPr>
            <a:spAutoFit/>
          </a:bodyPr>
          <a:lstStyle/>
          <a:p>
            <a:pPr>
              <a:spcBef>
                <a:spcPct val="50000"/>
              </a:spcBef>
            </a:pPr>
            <a:r>
              <a:rPr lang="en-US" sz="2200" dirty="0">
                <a:solidFill>
                  <a:srgbClr val="D80057"/>
                </a:solidFill>
              </a:rPr>
              <a:t>Nodes	</a:t>
            </a:r>
          </a:p>
        </p:txBody>
      </p:sp>
      <p:sp>
        <p:nvSpPr>
          <p:cNvPr id="16" name="Text Box 11"/>
          <p:cNvSpPr txBox="1">
            <a:spLocks noChangeArrowheads="1"/>
          </p:cNvSpPr>
          <p:nvPr/>
        </p:nvSpPr>
        <p:spPr bwMode="auto">
          <a:xfrm>
            <a:off x="2214546" y="642918"/>
            <a:ext cx="1314450" cy="430887"/>
          </a:xfrm>
          <a:prstGeom prst="rect">
            <a:avLst/>
          </a:prstGeom>
          <a:noFill/>
          <a:ln w="9525">
            <a:noFill/>
            <a:miter lim="800000"/>
            <a:headEnd/>
            <a:tailEnd/>
          </a:ln>
          <a:effectLst/>
        </p:spPr>
        <p:txBody>
          <a:bodyPr>
            <a:spAutoFit/>
          </a:bodyPr>
          <a:lstStyle/>
          <a:p>
            <a:pPr>
              <a:spcBef>
                <a:spcPct val="50000"/>
              </a:spcBef>
            </a:pPr>
            <a:r>
              <a:rPr lang="en-US" sz="2200" i="1" dirty="0">
                <a:solidFill>
                  <a:srgbClr val="D80057"/>
                </a:solidFill>
              </a:rPr>
              <a:t>LAN	</a:t>
            </a:r>
          </a:p>
        </p:txBody>
      </p:sp>
      <p:sp>
        <p:nvSpPr>
          <p:cNvPr id="17" name="Text Box 12"/>
          <p:cNvSpPr txBox="1">
            <a:spLocks noChangeArrowheads="1"/>
          </p:cNvSpPr>
          <p:nvPr/>
        </p:nvSpPr>
        <p:spPr bwMode="auto">
          <a:xfrm>
            <a:off x="4500562" y="642918"/>
            <a:ext cx="1314450" cy="430887"/>
          </a:xfrm>
          <a:prstGeom prst="rect">
            <a:avLst/>
          </a:prstGeom>
          <a:noFill/>
          <a:ln w="9525">
            <a:noFill/>
            <a:miter lim="800000"/>
            <a:headEnd/>
            <a:tailEnd/>
          </a:ln>
          <a:effectLst/>
        </p:spPr>
        <p:txBody>
          <a:bodyPr>
            <a:spAutoFit/>
          </a:bodyPr>
          <a:lstStyle/>
          <a:p>
            <a:pPr>
              <a:spcBef>
                <a:spcPct val="50000"/>
              </a:spcBef>
            </a:pPr>
            <a:r>
              <a:rPr lang="en-US" sz="2200" i="1" dirty="0">
                <a:solidFill>
                  <a:srgbClr val="D80057"/>
                </a:solidFill>
              </a:rPr>
              <a:t>MAN	</a:t>
            </a:r>
          </a:p>
        </p:txBody>
      </p:sp>
      <p:sp>
        <p:nvSpPr>
          <p:cNvPr id="18" name="Text Box 13"/>
          <p:cNvSpPr txBox="1">
            <a:spLocks noChangeArrowheads="1"/>
          </p:cNvSpPr>
          <p:nvPr/>
        </p:nvSpPr>
        <p:spPr bwMode="auto">
          <a:xfrm>
            <a:off x="6786578" y="642918"/>
            <a:ext cx="1314450" cy="430887"/>
          </a:xfrm>
          <a:prstGeom prst="rect">
            <a:avLst/>
          </a:prstGeom>
          <a:noFill/>
          <a:ln w="9525">
            <a:noFill/>
            <a:miter lim="800000"/>
            <a:headEnd/>
            <a:tailEnd/>
          </a:ln>
          <a:effectLst/>
        </p:spPr>
        <p:txBody>
          <a:bodyPr>
            <a:spAutoFit/>
          </a:bodyPr>
          <a:lstStyle/>
          <a:p>
            <a:pPr>
              <a:spcBef>
                <a:spcPct val="50000"/>
              </a:spcBef>
            </a:pPr>
            <a:r>
              <a:rPr lang="en-US" sz="2200" i="1" dirty="0">
                <a:solidFill>
                  <a:srgbClr val="D80057"/>
                </a:solidFill>
              </a:rPr>
              <a:t>WAN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071546"/>
            <a:ext cx="8229600" cy="4740293"/>
          </a:xfrm>
        </p:spPr>
        <p:txBody>
          <a:bodyPr>
            <a:noAutofit/>
          </a:bodyPr>
          <a:lstStyle/>
          <a:p>
            <a:pPr>
              <a:buNone/>
            </a:pPr>
            <a:r>
              <a:rPr lang="en-US" dirty="0"/>
              <a:t>Q7.  List the layers of OSI model in bottom up order.</a:t>
            </a:r>
            <a:r>
              <a:rPr lang="en-IN" b="1" dirty="0"/>
              <a:t> (CO1)</a:t>
            </a:r>
            <a:endParaRPr lang="en-US" dirty="0"/>
          </a:p>
          <a:p>
            <a:pPr>
              <a:buNone/>
            </a:pPr>
            <a:r>
              <a:rPr lang="en-US" dirty="0"/>
              <a:t>Q8.  How TCP/IP model introduced?</a:t>
            </a:r>
            <a:r>
              <a:rPr lang="en-IN" b="1" dirty="0"/>
              <a:t> (CO1)</a:t>
            </a:r>
            <a:endParaRPr lang="en-IN" dirty="0"/>
          </a:p>
          <a:p>
            <a:pPr>
              <a:buNone/>
            </a:pPr>
            <a:r>
              <a:rPr lang="en-US" dirty="0"/>
              <a:t>Q9. Name the topologies which provide point to point communication.</a:t>
            </a:r>
            <a:r>
              <a:rPr lang="en-IN" b="1" dirty="0"/>
              <a:t> (CO1)</a:t>
            </a:r>
            <a:endParaRPr lang="en-IN" dirty="0"/>
          </a:p>
          <a:p>
            <a:pPr>
              <a:buNone/>
            </a:pPr>
            <a:r>
              <a:rPr lang="en-US" dirty="0"/>
              <a:t>Q10. Name the bipolar encoding methods.</a:t>
            </a:r>
            <a:r>
              <a:rPr lang="en-IN" b="1" dirty="0"/>
              <a:t> (CO1)</a:t>
            </a:r>
            <a:endParaRPr lang="en-US" dirty="0"/>
          </a:p>
          <a:p>
            <a:pPr marL="514350" indent="-514350">
              <a:buNone/>
            </a:pPr>
            <a:r>
              <a:rPr lang="en-US" dirty="0"/>
              <a:t>Q11. What is the maximum length allowed for a UTP cable?</a:t>
            </a:r>
            <a:r>
              <a:rPr lang="en-IN" b="1" dirty="0"/>
              <a:t> (CO1)</a:t>
            </a:r>
            <a:endParaRPr lang="en-US" dirty="0"/>
          </a:p>
          <a:p>
            <a:pPr>
              <a:buNone/>
            </a:pPr>
            <a:r>
              <a:rPr lang="en-IN" dirty="0"/>
              <a:t>Q12. How does a network topology affect your decision in setting up a network?</a:t>
            </a:r>
            <a:r>
              <a:rPr lang="en-IN" b="1" dirty="0"/>
              <a:t> (CO1)</a:t>
            </a:r>
            <a:endParaRPr lang="en-IN" dirty="0"/>
          </a:p>
          <a:p>
            <a:pPr>
              <a:buNone/>
            </a:pPr>
            <a:r>
              <a:rPr lang="en-US" dirty="0"/>
              <a:t>Q13. List the type of cables used in computer network.</a:t>
            </a:r>
            <a:r>
              <a:rPr lang="en-IN" b="1" dirty="0"/>
              <a:t> (CO1)</a:t>
            </a:r>
            <a:endParaRPr lang="en-IN" dirty="0"/>
          </a:p>
          <a:p>
            <a:pPr>
              <a:buNone/>
            </a:pPr>
            <a:r>
              <a:rPr lang="en-US" dirty="0"/>
              <a:t>Q14. Name the multiplexing methods.</a:t>
            </a:r>
            <a:r>
              <a:rPr lang="en-IN" b="1" dirty="0"/>
              <a:t> (CO1)</a:t>
            </a:r>
            <a:endParaRPr lang="en-IN" dirty="0"/>
          </a:p>
          <a:p>
            <a:pPr>
              <a:buNone/>
            </a:pPr>
            <a:endParaRPr lang="en-IN" dirty="0"/>
          </a:p>
          <a:p>
            <a:pPr>
              <a:buNone/>
            </a:pPr>
            <a:endParaRPr lang="en-US" dirty="0"/>
          </a:p>
          <a:p>
            <a:pPr>
              <a:buNone/>
            </a:pPr>
            <a:endParaRPr lang="en-IN"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1816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extBox 9"/>
          <p:cNvSpPr txBox="1"/>
          <p:nvPr/>
        </p:nvSpPr>
        <p:spPr>
          <a:xfrm>
            <a:off x="1285852" y="1357298"/>
            <a:ext cx="6500858" cy="1785104"/>
          </a:xfrm>
          <a:prstGeom prst="rect">
            <a:avLst/>
          </a:prstGeom>
          <a:noFill/>
        </p:spPr>
        <p:txBody>
          <a:bodyPr wrap="square" rtlCol="0">
            <a:spAutoFit/>
          </a:bodyPr>
          <a:lstStyle/>
          <a:p>
            <a:pPr algn="just"/>
            <a:r>
              <a:rPr lang="en-IN" sz="2200" dirty="0"/>
              <a:t>Unit 1 topics have been discussed in above slides, introduction to computer network is covered and type of networks has been introduced. Different transmission media has been explained and encoding methods are represented.(CO1)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6575006" cy="476438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Thank You</a:t>
            </a:r>
          </a:p>
        </p:txBody>
      </p:sp>
      <p:sp>
        <p:nvSpPr>
          <p:cNvPr id="10" name="TextBox 9"/>
          <p:cNvSpPr txBox="1"/>
          <p:nvPr/>
        </p:nvSpPr>
        <p:spPr>
          <a:xfrm>
            <a:off x="1214414" y="1357298"/>
            <a:ext cx="7715304" cy="2800767"/>
          </a:xfrm>
          <a:prstGeom prst="rect">
            <a:avLst/>
          </a:prstGeom>
          <a:noFill/>
        </p:spPr>
        <p:txBody>
          <a:bodyPr wrap="square" rtlCol="0">
            <a:spAutoFit/>
          </a:bodyPr>
          <a:lstStyle/>
          <a:p>
            <a:r>
              <a:rPr lang="en-IN" sz="2200" dirty="0"/>
              <a:t>Books: </a:t>
            </a:r>
          </a:p>
          <a:p>
            <a:pPr marL="342900" lvl="0" indent="-342900">
              <a:buFont typeface="+mj-lt"/>
              <a:buAutoNum type="arabicPeriod"/>
            </a:pPr>
            <a:r>
              <a:rPr lang="en-US" sz="2200" dirty="0" err="1"/>
              <a:t>Forouzen</a:t>
            </a:r>
            <a:r>
              <a:rPr lang="en-US" sz="2200" dirty="0"/>
              <a:t>, "Data Communication and  </a:t>
            </a:r>
            <a:r>
              <a:rPr lang="en-US" sz="2200" dirty="0" err="1"/>
              <a:t>Networking",TMH</a:t>
            </a:r>
            <a:endParaRPr lang="en-US" sz="2200" dirty="0"/>
          </a:p>
          <a:p>
            <a:pPr marL="342900" lvl="0" indent="-342900">
              <a:buFont typeface="+mj-lt"/>
              <a:buAutoNum type="arabicPeriod"/>
            </a:pPr>
            <a:endParaRPr lang="en-IN" sz="2200" dirty="0"/>
          </a:p>
          <a:p>
            <a:pPr marL="342900" lvl="0" indent="-342900">
              <a:buFont typeface="+mj-lt"/>
              <a:buAutoNum type="arabicPeriod"/>
            </a:pPr>
            <a:r>
              <a:rPr lang="en-US" sz="2200" dirty="0"/>
              <a:t>A.S. </a:t>
            </a:r>
            <a:r>
              <a:rPr lang="en-US" sz="2200" dirty="0" err="1"/>
              <a:t>Tanenbaum</a:t>
            </a:r>
            <a:r>
              <a:rPr lang="en-US" sz="2200" dirty="0"/>
              <a:t>, Computer Networks, Pearson Education</a:t>
            </a:r>
          </a:p>
          <a:p>
            <a:pPr marL="342900" lvl="0" indent="-342900">
              <a:buFont typeface="+mj-lt"/>
              <a:buAutoNum type="arabicPeriod"/>
            </a:pPr>
            <a:endParaRPr lang="en-IN" sz="2200" dirty="0"/>
          </a:p>
          <a:p>
            <a:pPr marL="342900" lvl="0" indent="-342900">
              <a:buFont typeface="+mj-lt"/>
              <a:buAutoNum type="arabicPeriod"/>
            </a:pPr>
            <a:r>
              <a:rPr lang="en-US" sz="2200" dirty="0"/>
              <a:t>W. Stallings, Data and Computer Communication,  </a:t>
            </a:r>
            <a:r>
              <a:rPr lang="en-US" sz="2200" dirty="0" err="1"/>
              <a:t>MacmillanPress</a:t>
            </a:r>
            <a:endParaRPr lang="en-IN" sz="2200" dirty="0"/>
          </a:p>
          <a:p>
            <a:pPr marL="342900" indent="-342900">
              <a:buFont typeface="+mj-lt"/>
              <a:buAutoNum type="arabicPeriod"/>
            </a:pPr>
            <a:endParaRPr lang="en-IN" sz="2200" dirty="0"/>
          </a:p>
        </p:txBody>
      </p:sp>
    </p:spTree>
    <p:extLst>
      <p:ext uri="{BB962C8B-B14F-4D97-AF65-F5344CB8AC3E}">
        <p14:creationId xmlns="" xmlns:p14="http://schemas.microsoft.com/office/powerpoint/2010/main" val="255522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2132856"/>
            <a:ext cx="8229600" cy="4525963"/>
          </a:xfrm>
        </p:spPr>
        <p:txBody>
          <a:bodyPr>
            <a:normAutofit/>
          </a:bodyPr>
          <a:lstStyle/>
          <a:p>
            <a:pPr algn="just"/>
            <a:r>
              <a:rPr lang="en-US" dirty="0"/>
              <a:t>The problem of network interconnection is so important that the ISO created the OSI Reference Model that describes the functions a generic network needs to provide.</a:t>
            </a:r>
          </a:p>
          <a:p>
            <a:pPr algn="just"/>
            <a:endParaRPr lang="en-US" dirty="0"/>
          </a:p>
          <a:p>
            <a:pPr algn="just"/>
            <a:r>
              <a:rPr lang="en-US" dirty="0"/>
              <a:t>The OSI Reference Model has become the basis for many data communications standards.</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Sanjay </a:t>
            </a:r>
            <a:r>
              <a:rPr lang="en-US" dirty="0" err="1" smtClean="0"/>
              <a:t>Nayak</a:t>
            </a:r>
            <a:r>
              <a:rPr lang="en-US" dirty="0" smtClean="0"/>
              <a:t>        </a:t>
            </a:r>
            <a:r>
              <a:rPr lang="en-IN" dirty="0" smtClean="0"/>
              <a:t>KKCS603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The OSI Reference Model</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p:cNvSpPr txBox="1"/>
          <p:nvPr/>
        </p:nvSpPr>
        <p:spPr>
          <a:xfrm>
            <a:off x="755576" y="1124744"/>
            <a:ext cx="7704856" cy="646331"/>
          </a:xfrm>
          <a:prstGeom prst="rect">
            <a:avLst/>
          </a:prstGeom>
          <a:noFill/>
        </p:spPr>
        <p:txBody>
          <a:bodyPr wrap="square" rtlCol="0">
            <a:spAutoFit/>
          </a:bodyPr>
          <a:lstStyle/>
          <a:p>
            <a:r>
              <a:rPr lang="en-US" b="1" dirty="0" smtClean="0"/>
              <a:t>Objective</a:t>
            </a:r>
            <a:r>
              <a:rPr lang="en-US" dirty="0" smtClean="0"/>
              <a:t>: Study about OSI model &amp; TCP/IP model with its function of each    </a:t>
            </a:r>
          </a:p>
          <a:p>
            <a:r>
              <a:rPr lang="en-US" dirty="0" smtClean="0"/>
              <a:t>                layer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00108"/>
            <a:ext cx="8229600" cy="5214974"/>
          </a:xfrm>
        </p:spPr>
        <p:txBody>
          <a:bodyPr/>
          <a:lstStyle/>
          <a:p>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Sanjay </a:t>
            </a:r>
            <a:r>
              <a:rPr lang="en-US" dirty="0" err="1" smtClean="0"/>
              <a:t>Nayak</a:t>
            </a:r>
            <a:r>
              <a:rPr lang="en-IN" dirty="0" smtClean="0"/>
              <a:t>     KCS603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OSI Peer Layer Communication</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40069"/>
            <a:ext cx="1447800" cy="817163"/>
          </a:xfrm>
          <a:prstGeom prst="rect">
            <a:avLst/>
          </a:prstGeom>
          <a:noFill/>
        </p:spPr>
      </p:pic>
      <p:sp>
        <p:nvSpPr>
          <p:cNvPr id="9" name="Rectangle 3"/>
          <p:cNvSpPr>
            <a:spLocks noChangeArrowheads="1"/>
          </p:cNvSpPr>
          <p:nvPr/>
        </p:nvSpPr>
        <p:spPr bwMode="auto">
          <a:xfrm>
            <a:off x="2171700" y="20383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dirty="0">
                <a:solidFill>
                  <a:schemeClr val="bg1"/>
                </a:solidFill>
              </a:rPr>
              <a:t>Application</a:t>
            </a:r>
          </a:p>
        </p:txBody>
      </p:sp>
      <p:sp>
        <p:nvSpPr>
          <p:cNvPr id="10" name="Rectangle 4"/>
          <p:cNvSpPr>
            <a:spLocks noChangeArrowheads="1"/>
          </p:cNvSpPr>
          <p:nvPr/>
        </p:nvSpPr>
        <p:spPr bwMode="auto">
          <a:xfrm>
            <a:off x="2171700" y="26289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Presentation</a:t>
            </a:r>
          </a:p>
        </p:txBody>
      </p:sp>
      <p:sp>
        <p:nvSpPr>
          <p:cNvPr id="11" name="Rectangle 5"/>
          <p:cNvSpPr>
            <a:spLocks noChangeArrowheads="1"/>
          </p:cNvSpPr>
          <p:nvPr/>
        </p:nvSpPr>
        <p:spPr bwMode="auto">
          <a:xfrm>
            <a:off x="2171700" y="32004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Session</a:t>
            </a:r>
          </a:p>
        </p:txBody>
      </p:sp>
      <p:sp>
        <p:nvSpPr>
          <p:cNvPr id="12" name="Rectangle 6"/>
          <p:cNvSpPr>
            <a:spLocks noChangeArrowheads="1"/>
          </p:cNvSpPr>
          <p:nvPr/>
        </p:nvSpPr>
        <p:spPr bwMode="auto">
          <a:xfrm>
            <a:off x="2171700" y="37909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Transport</a:t>
            </a:r>
          </a:p>
        </p:txBody>
      </p:sp>
      <p:sp>
        <p:nvSpPr>
          <p:cNvPr id="13" name="Rectangle 7"/>
          <p:cNvSpPr>
            <a:spLocks noChangeArrowheads="1"/>
          </p:cNvSpPr>
          <p:nvPr/>
        </p:nvSpPr>
        <p:spPr bwMode="auto">
          <a:xfrm>
            <a:off x="2171700" y="43815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Network</a:t>
            </a:r>
          </a:p>
        </p:txBody>
      </p:sp>
      <p:sp>
        <p:nvSpPr>
          <p:cNvPr id="14" name="Rectangle 8"/>
          <p:cNvSpPr>
            <a:spLocks noChangeArrowheads="1"/>
          </p:cNvSpPr>
          <p:nvPr/>
        </p:nvSpPr>
        <p:spPr bwMode="auto">
          <a:xfrm>
            <a:off x="2171700" y="49911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Data Link</a:t>
            </a:r>
          </a:p>
        </p:txBody>
      </p:sp>
      <p:sp>
        <p:nvSpPr>
          <p:cNvPr id="15" name="Rectangle 9"/>
          <p:cNvSpPr>
            <a:spLocks noChangeArrowheads="1"/>
          </p:cNvSpPr>
          <p:nvPr/>
        </p:nvSpPr>
        <p:spPr bwMode="auto">
          <a:xfrm>
            <a:off x="2171700" y="55816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Physical</a:t>
            </a:r>
          </a:p>
        </p:txBody>
      </p:sp>
      <p:sp>
        <p:nvSpPr>
          <p:cNvPr id="16" name="Rectangle 19"/>
          <p:cNvSpPr>
            <a:spLocks noChangeArrowheads="1"/>
          </p:cNvSpPr>
          <p:nvPr/>
        </p:nvSpPr>
        <p:spPr bwMode="auto">
          <a:xfrm>
            <a:off x="6019800" y="20383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Application</a:t>
            </a:r>
          </a:p>
        </p:txBody>
      </p:sp>
      <p:sp>
        <p:nvSpPr>
          <p:cNvPr id="17" name="Rectangle 20"/>
          <p:cNvSpPr>
            <a:spLocks noChangeArrowheads="1"/>
          </p:cNvSpPr>
          <p:nvPr/>
        </p:nvSpPr>
        <p:spPr bwMode="auto">
          <a:xfrm>
            <a:off x="6019800" y="26289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Presentation</a:t>
            </a:r>
          </a:p>
        </p:txBody>
      </p:sp>
      <p:sp>
        <p:nvSpPr>
          <p:cNvPr id="18" name="Rectangle 21"/>
          <p:cNvSpPr>
            <a:spLocks noChangeArrowheads="1"/>
          </p:cNvSpPr>
          <p:nvPr/>
        </p:nvSpPr>
        <p:spPr bwMode="auto">
          <a:xfrm>
            <a:off x="6019800" y="32004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Session</a:t>
            </a:r>
          </a:p>
        </p:txBody>
      </p:sp>
      <p:sp>
        <p:nvSpPr>
          <p:cNvPr id="19" name="Rectangle 22"/>
          <p:cNvSpPr>
            <a:spLocks noChangeArrowheads="1"/>
          </p:cNvSpPr>
          <p:nvPr/>
        </p:nvSpPr>
        <p:spPr bwMode="auto">
          <a:xfrm>
            <a:off x="6019800" y="37909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Transport</a:t>
            </a:r>
          </a:p>
        </p:txBody>
      </p:sp>
      <p:sp>
        <p:nvSpPr>
          <p:cNvPr id="20" name="Rectangle 23"/>
          <p:cNvSpPr>
            <a:spLocks noChangeArrowheads="1"/>
          </p:cNvSpPr>
          <p:nvPr/>
        </p:nvSpPr>
        <p:spPr bwMode="auto">
          <a:xfrm>
            <a:off x="6019800" y="43815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Network</a:t>
            </a:r>
          </a:p>
        </p:txBody>
      </p:sp>
      <p:sp>
        <p:nvSpPr>
          <p:cNvPr id="21" name="Rectangle 24"/>
          <p:cNvSpPr>
            <a:spLocks noChangeArrowheads="1"/>
          </p:cNvSpPr>
          <p:nvPr/>
        </p:nvSpPr>
        <p:spPr bwMode="auto">
          <a:xfrm>
            <a:off x="6019800" y="49911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Data Link</a:t>
            </a:r>
          </a:p>
        </p:txBody>
      </p:sp>
      <p:sp>
        <p:nvSpPr>
          <p:cNvPr id="22" name="Rectangle 25"/>
          <p:cNvSpPr>
            <a:spLocks noChangeArrowheads="1"/>
          </p:cNvSpPr>
          <p:nvPr/>
        </p:nvSpPr>
        <p:spPr bwMode="auto">
          <a:xfrm>
            <a:off x="6019800" y="55816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Physical</a:t>
            </a:r>
          </a:p>
        </p:txBody>
      </p:sp>
      <p:sp>
        <p:nvSpPr>
          <p:cNvPr id="23" name="Rectangle 26"/>
          <p:cNvSpPr>
            <a:spLocks noChangeArrowheads="1"/>
          </p:cNvSpPr>
          <p:nvPr/>
        </p:nvSpPr>
        <p:spPr bwMode="auto">
          <a:xfrm>
            <a:off x="1924050" y="1809750"/>
            <a:ext cx="2076450" cy="4286250"/>
          </a:xfrm>
          <a:prstGeom prst="rect">
            <a:avLst/>
          </a:prstGeom>
          <a:noFill/>
          <a:ln w="9525">
            <a:solidFill>
              <a:srgbClr val="00446E"/>
            </a:solidFill>
            <a:miter lim="800000"/>
            <a:headEnd/>
            <a:tailEnd/>
          </a:ln>
          <a:effectLst/>
        </p:spPr>
        <p:txBody>
          <a:bodyPr wrap="none" anchor="ctr"/>
          <a:lstStyle/>
          <a:p>
            <a:endParaRPr lang="en-IN"/>
          </a:p>
        </p:txBody>
      </p:sp>
      <p:sp>
        <p:nvSpPr>
          <p:cNvPr id="24" name="Rectangle 27"/>
          <p:cNvSpPr>
            <a:spLocks noChangeArrowheads="1"/>
          </p:cNvSpPr>
          <p:nvPr/>
        </p:nvSpPr>
        <p:spPr bwMode="auto">
          <a:xfrm>
            <a:off x="5734050" y="1828800"/>
            <a:ext cx="2076450" cy="4286250"/>
          </a:xfrm>
          <a:prstGeom prst="rect">
            <a:avLst/>
          </a:prstGeom>
          <a:noFill/>
          <a:ln w="9525">
            <a:solidFill>
              <a:srgbClr val="00446E"/>
            </a:solidFill>
            <a:miter lim="800000"/>
            <a:headEnd/>
            <a:tailEnd/>
          </a:ln>
          <a:effectLst/>
        </p:spPr>
        <p:txBody>
          <a:bodyPr wrap="none" anchor="ctr"/>
          <a:lstStyle/>
          <a:p>
            <a:endParaRPr lang="en-IN"/>
          </a:p>
        </p:txBody>
      </p:sp>
      <p:sp>
        <p:nvSpPr>
          <p:cNvPr id="25" name="Text Box 28"/>
          <p:cNvSpPr txBox="1">
            <a:spLocks noChangeArrowheads="1"/>
          </p:cNvSpPr>
          <p:nvPr/>
        </p:nvSpPr>
        <p:spPr bwMode="auto">
          <a:xfrm>
            <a:off x="2270125" y="1470025"/>
            <a:ext cx="1346200" cy="336550"/>
          </a:xfrm>
          <a:prstGeom prst="rect">
            <a:avLst/>
          </a:prstGeom>
          <a:noFill/>
          <a:ln w="9525">
            <a:noFill/>
            <a:miter lim="800000"/>
            <a:headEnd/>
            <a:tailEnd/>
          </a:ln>
          <a:effectLst/>
        </p:spPr>
        <p:txBody>
          <a:bodyPr wrap="none">
            <a:spAutoFit/>
          </a:bodyPr>
          <a:lstStyle/>
          <a:p>
            <a:r>
              <a:rPr lang="en-US" sz="1600"/>
              <a:t>Processor 1</a:t>
            </a:r>
          </a:p>
        </p:txBody>
      </p:sp>
      <p:sp>
        <p:nvSpPr>
          <p:cNvPr id="26" name="Text Box 29"/>
          <p:cNvSpPr txBox="1">
            <a:spLocks noChangeArrowheads="1"/>
          </p:cNvSpPr>
          <p:nvPr/>
        </p:nvSpPr>
        <p:spPr bwMode="auto">
          <a:xfrm>
            <a:off x="6061075" y="1470025"/>
            <a:ext cx="1346200" cy="336550"/>
          </a:xfrm>
          <a:prstGeom prst="rect">
            <a:avLst/>
          </a:prstGeom>
          <a:noFill/>
          <a:ln w="9525">
            <a:noFill/>
            <a:miter lim="800000"/>
            <a:headEnd/>
            <a:tailEnd/>
          </a:ln>
          <a:effectLst/>
        </p:spPr>
        <p:txBody>
          <a:bodyPr wrap="none">
            <a:spAutoFit/>
          </a:bodyPr>
          <a:lstStyle/>
          <a:p>
            <a:r>
              <a:rPr lang="en-US" sz="1600"/>
              <a:t>Processor 2</a:t>
            </a:r>
          </a:p>
        </p:txBody>
      </p:sp>
      <p:sp>
        <p:nvSpPr>
          <p:cNvPr id="27" name="Line 30"/>
          <p:cNvSpPr>
            <a:spLocks noChangeShapeType="1"/>
          </p:cNvSpPr>
          <p:nvPr/>
        </p:nvSpPr>
        <p:spPr bwMode="auto">
          <a:xfrm>
            <a:off x="3829050" y="22288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28" name="Line 31"/>
          <p:cNvSpPr>
            <a:spLocks noChangeShapeType="1"/>
          </p:cNvSpPr>
          <p:nvPr/>
        </p:nvSpPr>
        <p:spPr bwMode="auto">
          <a:xfrm>
            <a:off x="3848100" y="28003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29" name="Line 32"/>
          <p:cNvSpPr>
            <a:spLocks noChangeShapeType="1"/>
          </p:cNvSpPr>
          <p:nvPr/>
        </p:nvSpPr>
        <p:spPr bwMode="auto">
          <a:xfrm>
            <a:off x="3867150" y="33337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0" name="Line 33"/>
          <p:cNvSpPr>
            <a:spLocks noChangeShapeType="1"/>
          </p:cNvSpPr>
          <p:nvPr/>
        </p:nvSpPr>
        <p:spPr bwMode="auto">
          <a:xfrm>
            <a:off x="3829050" y="39433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1" name="Line 34"/>
          <p:cNvSpPr>
            <a:spLocks noChangeShapeType="1"/>
          </p:cNvSpPr>
          <p:nvPr/>
        </p:nvSpPr>
        <p:spPr bwMode="auto">
          <a:xfrm>
            <a:off x="3829050" y="45529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2" name="Line 35"/>
          <p:cNvSpPr>
            <a:spLocks noChangeShapeType="1"/>
          </p:cNvSpPr>
          <p:nvPr/>
        </p:nvSpPr>
        <p:spPr bwMode="auto">
          <a:xfrm>
            <a:off x="3829050" y="518160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3" name="Line 36"/>
          <p:cNvSpPr>
            <a:spLocks noChangeShapeType="1"/>
          </p:cNvSpPr>
          <p:nvPr/>
        </p:nvSpPr>
        <p:spPr bwMode="auto">
          <a:xfrm>
            <a:off x="3829050" y="5753100"/>
            <a:ext cx="2038350" cy="0"/>
          </a:xfrm>
          <a:prstGeom prst="line">
            <a:avLst/>
          </a:prstGeom>
          <a:noFill/>
          <a:ln w="9525">
            <a:solidFill>
              <a:schemeClr val="tx1"/>
            </a:solidFill>
            <a:round/>
            <a:headEnd type="arrow" w="med" len="med"/>
            <a:tailEnd type="arrow" w="med" len="med"/>
          </a:ln>
          <a:effectLst/>
        </p:spPr>
        <p:txBody>
          <a:bodyPr wrap="none" anchor="ctr"/>
          <a:lstStyle/>
          <a:p>
            <a:endParaRPr lang="en-IN"/>
          </a:p>
        </p:txBody>
      </p:sp>
      <p:sp>
        <p:nvSpPr>
          <p:cNvPr id="34" name="AutoShape 37"/>
          <p:cNvSpPr>
            <a:spLocks noChangeArrowheads="1"/>
          </p:cNvSpPr>
          <p:nvPr/>
        </p:nvSpPr>
        <p:spPr bwMode="auto">
          <a:xfrm>
            <a:off x="1771650" y="21336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5" name="AutoShape 38"/>
          <p:cNvSpPr>
            <a:spLocks noChangeArrowheads="1"/>
          </p:cNvSpPr>
          <p:nvPr/>
        </p:nvSpPr>
        <p:spPr bwMode="auto">
          <a:xfrm>
            <a:off x="1771650" y="51435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6" name="AutoShape 39"/>
          <p:cNvSpPr>
            <a:spLocks noChangeArrowheads="1"/>
          </p:cNvSpPr>
          <p:nvPr/>
        </p:nvSpPr>
        <p:spPr bwMode="auto">
          <a:xfrm flipH="1" flipV="1">
            <a:off x="7658100" y="22288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7" name="AutoShape 40"/>
          <p:cNvSpPr>
            <a:spLocks noChangeArrowheads="1"/>
          </p:cNvSpPr>
          <p:nvPr/>
        </p:nvSpPr>
        <p:spPr bwMode="auto">
          <a:xfrm>
            <a:off x="1771650" y="39814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8" name="AutoShape 41"/>
          <p:cNvSpPr>
            <a:spLocks noChangeArrowheads="1"/>
          </p:cNvSpPr>
          <p:nvPr/>
        </p:nvSpPr>
        <p:spPr bwMode="auto">
          <a:xfrm>
            <a:off x="1771650" y="45529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9" name="AutoShape 42"/>
          <p:cNvSpPr>
            <a:spLocks noChangeArrowheads="1"/>
          </p:cNvSpPr>
          <p:nvPr/>
        </p:nvSpPr>
        <p:spPr bwMode="auto">
          <a:xfrm>
            <a:off x="1790700" y="27813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0" name="AutoShape 43"/>
          <p:cNvSpPr>
            <a:spLocks noChangeArrowheads="1"/>
          </p:cNvSpPr>
          <p:nvPr/>
        </p:nvSpPr>
        <p:spPr bwMode="auto">
          <a:xfrm>
            <a:off x="1771650" y="33528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1" name="AutoShape 44"/>
          <p:cNvSpPr>
            <a:spLocks noChangeArrowheads="1"/>
          </p:cNvSpPr>
          <p:nvPr/>
        </p:nvSpPr>
        <p:spPr bwMode="auto">
          <a:xfrm flipH="1" flipV="1">
            <a:off x="7658100" y="28765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2" name="AutoShape 45"/>
          <p:cNvSpPr>
            <a:spLocks noChangeArrowheads="1"/>
          </p:cNvSpPr>
          <p:nvPr/>
        </p:nvSpPr>
        <p:spPr bwMode="auto">
          <a:xfrm flipH="1" flipV="1">
            <a:off x="7658100" y="34480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3" name="AutoShape 46"/>
          <p:cNvSpPr>
            <a:spLocks noChangeArrowheads="1"/>
          </p:cNvSpPr>
          <p:nvPr/>
        </p:nvSpPr>
        <p:spPr bwMode="auto">
          <a:xfrm flipH="1" flipV="1">
            <a:off x="7658100" y="40576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4" name="AutoShape 47"/>
          <p:cNvSpPr>
            <a:spLocks noChangeArrowheads="1"/>
          </p:cNvSpPr>
          <p:nvPr/>
        </p:nvSpPr>
        <p:spPr bwMode="auto">
          <a:xfrm flipH="1" flipV="1">
            <a:off x="7658100" y="46291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5" name="AutoShape 48"/>
          <p:cNvSpPr>
            <a:spLocks noChangeArrowheads="1"/>
          </p:cNvSpPr>
          <p:nvPr/>
        </p:nvSpPr>
        <p:spPr bwMode="auto">
          <a:xfrm flipH="1" flipV="1">
            <a:off x="7658100" y="52578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6" name="Line 49"/>
          <p:cNvSpPr>
            <a:spLocks noChangeShapeType="1"/>
          </p:cNvSpPr>
          <p:nvPr/>
        </p:nvSpPr>
        <p:spPr bwMode="auto">
          <a:xfrm>
            <a:off x="2609850" y="6210300"/>
            <a:ext cx="1390650" cy="0"/>
          </a:xfrm>
          <a:prstGeom prst="line">
            <a:avLst/>
          </a:prstGeom>
          <a:noFill/>
          <a:ln w="9525">
            <a:solidFill>
              <a:schemeClr val="tx1"/>
            </a:solidFill>
            <a:prstDash val="sysDot"/>
            <a:round/>
            <a:headEnd/>
            <a:tailEnd type="triangle" w="med" len="med"/>
          </a:ln>
          <a:effectLst/>
        </p:spPr>
        <p:txBody>
          <a:bodyPr wrap="none" anchor="ctr"/>
          <a:lstStyle/>
          <a:p>
            <a:endParaRPr lang="en-IN"/>
          </a:p>
        </p:txBody>
      </p:sp>
      <p:sp>
        <p:nvSpPr>
          <p:cNvPr id="47" name="Text Box 50"/>
          <p:cNvSpPr txBox="1">
            <a:spLocks noChangeArrowheads="1"/>
          </p:cNvSpPr>
          <p:nvPr/>
        </p:nvSpPr>
        <p:spPr bwMode="auto">
          <a:xfrm>
            <a:off x="2365375" y="6213475"/>
            <a:ext cx="1392238" cy="336550"/>
          </a:xfrm>
          <a:prstGeom prst="rect">
            <a:avLst/>
          </a:prstGeom>
          <a:noFill/>
          <a:ln w="9525">
            <a:noFill/>
            <a:miter lim="800000"/>
            <a:headEnd/>
            <a:tailEnd/>
          </a:ln>
          <a:effectLst/>
        </p:spPr>
        <p:txBody>
          <a:bodyPr wrap="none">
            <a:spAutoFit/>
          </a:bodyPr>
          <a:lstStyle/>
          <a:p>
            <a:r>
              <a:rPr lang="en-US" sz="1600"/>
              <a:t>Logical Path</a:t>
            </a:r>
          </a:p>
        </p:txBody>
      </p:sp>
      <p:sp>
        <p:nvSpPr>
          <p:cNvPr id="48" name="Text Box 51"/>
          <p:cNvSpPr txBox="1">
            <a:spLocks noChangeArrowheads="1"/>
          </p:cNvSpPr>
          <p:nvPr/>
        </p:nvSpPr>
        <p:spPr bwMode="auto">
          <a:xfrm>
            <a:off x="6137275" y="6213475"/>
            <a:ext cx="1504950" cy="336550"/>
          </a:xfrm>
          <a:prstGeom prst="rect">
            <a:avLst/>
          </a:prstGeom>
          <a:noFill/>
          <a:ln w="9525">
            <a:noFill/>
            <a:miter lim="800000"/>
            <a:headEnd/>
            <a:tailEnd/>
          </a:ln>
          <a:effectLst/>
        </p:spPr>
        <p:txBody>
          <a:bodyPr wrap="none">
            <a:spAutoFit/>
          </a:bodyPr>
          <a:lstStyle/>
          <a:p>
            <a:r>
              <a:rPr lang="en-US" sz="1600"/>
              <a:t>Physical Path</a:t>
            </a:r>
          </a:p>
        </p:txBody>
      </p:sp>
      <p:sp>
        <p:nvSpPr>
          <p:cNvPr id="49" name="Line 52"/>
          <p:cNvSpPr>
            <a:spLocks noChangeShapeType="1"/>
          </p:cNvSpPr>
          <p:nvPr/>
        </p:nvSpPr>
        <p:spPr bwMode="auto">
          <a:xfrm flipV="1">
            <a:off x="5810250" y="6229350"/>
            <a:ext cx="1466850" cy="0"/>
          </a:xfrm>
          <a:prstGeom prst="line">
            <a:avLst/>
          </a:prstGeom>
          <a:noFill/>
          <a:ln w="9525">
            <a:solidFill>
              <a:schemeClr val="tx1"/>
            </a:solidFill>
            <a:round/>
            <a:headEnd/>
            <a:tailEnd type="arrow" w="med" len="me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071670" y="6500834"/>
            <a:ext cx="5286412" cy="357166"/>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noGrp="1"/>
          </p:cNvSpPr>
          <p:nvPr>
            <p:ph type="title"/>
          </p:nvPr>
        </p:nvSpPr>
        <p:spPr>
          <a:xfrm>
            <a:off x="1857356" y="0"/>
            <a:ext cx="7286644" cy="5825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dirty="0"/>
              <a:t>OSI Peer Layer Communication</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9394" name="Picture 2" descr="OSI Model - Characteristics of Seven Layers, Why to Use &amp; Limitations"/>
          <p:cNvPicPr>
            <a:picLocks noChangeAspect="1" noChangeArrowheads="1"/>
          </p:cNvPicPr>
          <p:nvPr/>
        </p:nvPicPr>
        <p:blipFill>
          <a:blip r:embed="rId3" cstate="print"/>
          <a:srcRect/>
          <a:stretch>
            <a:fillRect/>
          </a:stretch>
        </p:blipFill>
        <p:spPr bwMode="auto">
          <a:xfrm>
            <a:off x="539552" y="908720"/>
            <a:ext cx="7920880" cy="547260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071670" y="6500834"/>
            <a:ext cx="5286412" cy="357166"/>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noGrp="1"/>
          </p:cNvSpPr>
          <p:nvPr>
            <p:ph type="title"/>
          </p:nvPr>
        </p:nvSpPr>
        <p:spPr>
          <a:xfrm>
            <a:off x="1857356" y="0"/>
            <a:ext cx="7286644" cy="5825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dirty="0"/>
              <a:t>OSI Peer Layer Communication</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26982" name="Picture 6" descr="CompTIA Network+ | Microsoft MTA Networking: OSI model - ASM , Rockville ,  Maryland"/>
          <p:cNvPicPr>
            <a:picLocks noChangeAspect="1" noChangeArrowheads="1"/>
          </p:cNvPicPr>
          <p:nvPr/>
        </p:nvPicPr>
        <p:blipFill>
          <a:blip r:embed="rId3" cstate="print"/>
          <a:srcRect/>
          <a:stretch>
            <a:fillRect/>
          </a:stretch>
        </p:blipFill>
        <p:spPr bwMode="auto">
          <a:xfrm>
            <a:off x="323528" y="836712"/>
            <a:ext cx="8352928" cy="51845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071670" y="6500834"/>
            <a:ext cx="5286412" cy="357166"/>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Rectangle 3"/>
          <p:cNvSpPr>
            <a:spLocks noGrp="1" noChangeArrowheads="1"/>
          </p:cNvSpPr>
          <p:nvPr>
            <p:ph idx="1"/>
          </p:nvPr>
        </p:nvSpPr>
        <p:spPr>
          <a:xfrm>
            <a:off x="500034" y="1071546"/>
            <a:ext cx="8229600" cy="4525963"/>
          </a:xfrm>
        </p:spPr>
        <p:txBody>
          <a:bodyPr>
            <a:noAutofit/>
          </a:bodyPr>
          <a:lstStyle/>
          <a:p>
            <a:r>
              <a:rPr lang="en-US" dirty="0"/>
              <a:t>Application Layer</a:t>
            </a:r>
          </a:p>
          <a:p>
            <a:pPr lvl="1"/>
            <a:r>
              <a:rPr lang="en-US" dirty="0"/>
              <a:t>The application on Node A builds a record with a transaction identifier, the number of the account to be updated, the date and time of the transaction, and the amount to be deducted.</a:t>
            </a:r>
          </a:p>
          <a:p>
            <a:pPr lvl="1"/>
            <a:endParaRPr lang="en-US" dirty="0"/>
          </a:p>
          <a:p>
            <a:r>
              <a:rPr lang="en-US" dirty="0"/>
              <a:t>Presentation Layer</a:t>
            </a:r>
          </a:p>
          <a:p>
            <a:pPr lvl="1"/>
            <a:r>
              <a:rPr lang="en-US" dirty="0"/>
              <a:t>The presentation layer is responsible for translating from one format to another.</a:t>
            </a:r>
          </a:p>
          <a:p>
            <a:pPr lvl="1"/>
            <a:endParaRPr lang="en-US" dirty="0"/>
          </a:p>
          <a:p>
            <a:r>
              <a:rPr lang="en-US" dirty="0"/>
              <a:t>Session Layer</a:t>
            </a:r>
          </a:p>
          <a:p>
            <a:pPr lvl="1"/>
            <a:r>
              <a:rPr lang="en-US" dirty="0"/>
              <a:t>The session layer’s major functions are to set up and perhaps monitor a set of dialogue rules by which the two applications can communicate and to bring a session to an orderly conclusion.</a:t>
            </a:r>
          </a:p>
          <a:p>
            <a:endParaRPr lang="en-US" dirty="0"/>
          </a:p>
        </p:txBody>
      </p:sp>
      <p:sp>
        <p:nvSpPr>
          <p:cNvPr id="8" name="Title 1"/>
          <p:cNvSpPr txBox="1">
            <a:spLocks noGrp="1"/>
          </p:cNvSpPr>
          <p:nvPr>
            <p:ph type="title"/>
          </p:nvPr>
        </p:nvSpPr>
        <p:spPr>
          <a:xfrm>
            <a:off x="1857356" y="0"/>
            <a:ext cx="7286644" cy="5825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dirty="0"/>
              <a:t>OSI Peer Layer Communication</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3124200" y="6356351"/>
            <a:ext cx="4733948" cy="287360"/>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3"/>
          <p:cNvSpPr>
            <a:spLocks noGrp="1" noChangeArrowheads="1"/>
          </p:cNvSpPr>
          <p:nvPr>
            <p:ph idx="1"/>
          </p:nvPr>
        </p:nvSpPr>
        <p:spPr/>
        <p:txBody>
          <a:bodyPr>
            <a:noAutofit/>
          </a:bodyPr>
          <a:lstStyle/>
          <a:p>
            <a:pPr>
              <a:buNone/>
            </a:pPr>
            <a:r>
              <a:rPr lang="en-US" dirty="0"/>
              <a:t>Transport Layer</a:t>
            </a:r>
          </a:p>
          <a:p>
            <a:pPr lvl="1">
              <a:buNone/>
            </a:pPr>
            <a:r>
              <a:rPr lang="en-US" dirty="0"/>
              <a:t>The transport layer is the first of the OSI layers responsible for actually transmitting the data.</a:t>
            </a:r>
          </a:p>
          <a:p>
            <a:pPr>
              <a:buNone/>
            </a:pPr>
            <a:r>
              <a:rPr lang="en-US" dirty="0"/>
              <a:t>Network Layer</a:t>
            </a:r>
          </a:p>
          <a:p>
            <a:pPr lvl="1">
              <a:buNone/>
            </a:pPr>
            <a:r>
              <a:rPr lang="en-US" dirty="0"/>
              <a:t>The network layer provides accounting and routing functions.</a:t>
            </a:r>
          </a:p>
          <a:p>
            <a:pPr>
              <a:buNone/>
            </a:pPr>
            <a:r>
              <a:rPr lang="en-US" dirty="0"/>
              <a:t>Data Link Layer</a:t>
            </a:r>
          </a:p>
          <a:p>
            <a:pPr lvl="1">
              <a:buNone/>
            </a:pPr>
            <a:r>
              <a:rPr lang="en-US" dirty="0"/>
              <a:t>The data link layer is responsible for data delineation, error detection</a:t>
            </a:r>
            <a:r>
              <a:rPr lang="en-US" dirty="0" smtClean="0"/>
              <a:t>,  and </a:t>
            </a:r>
            <a:r>
              <a:rPr lang="en-US" dirty="0"/>
              <a:t>logical control of the link.</a:t>
            </a:r>
          </a:p>
          <a:p>
            <a:pPr>
              <a:buNone/>
            </a:pPr>
            <a:r>
              <a:rPr lang="en-US" dirty="0"/>
              <a:t>Physical Layer</a:t>
            </a:r>
          </a:p>
          <a:p>
            <a:pPr lvl="1">
              <a:buNone/>
            </a:pPr>
            <a:r>
              <a:rPr lang="en-US" dirty="0"/>
              <a:t>The physical layer does not append anything to the message. It simply accepts the message from the data link layer and translates the bits into signals on the medium.</a:t>
            </a:r>
          </a:p>
        </p:txBody>
      </p:sp>
      <p:sp>
        <p:nvSpPr>
          <p:cNvPr id="8" name="Title 1"/>
          <p:cNvSpPr txBox="1">
            <a:spLocks noGrp="1"/>
          </p:cNvSpPr>
          <p:nvPr>
            <p:ph type="title"/>
          </p:nvPr>
        </p:nvSpPr>
        <p:spPr>
          <a:xfrm>
            <a:off x="1714480" y="0"/>
            <a:ext cx="6900882" cy="64293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dirty="0"/>
              <a:t>OSI Peer Layer Communication</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TCP/IP </a:t>
            </a:r>
            <a:r>
              <a:rPr lang="en-US" sz="3200" dirty="0" smtClean="0"/>
              <a:t>Model OR INTERNET MODEL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3"/>
          <p:cNvSpPr>
            <a:spLocks noChangeArrowheads="1"/>
          </p:cNvSpPr>
          <p:nvPr/>
        </p:nvSpPr>
        <p:spPr bwMode="auto">
          <a:xfrm>
            <a:off x="2171700" y="20383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dirty="0">
                <a:solidFill>
                  <a:schemeClr val="bg1"/>
                </a:solidFill>
              </a:rPr>
              <a:t>Application</a:t>
            </a:r>
          </a:p>
        </p:txBody>
      </p:sp>
      <p:sp>
        <p:nvSpPr>
          <p:cNvPr id="10" name="Rectangle 4"/>
          <p:cNvSpPr>
            <a:spLocks noChangeArrowheads="1"/>
          </p:cNvSpPr>
          <p:nvPr/>
        </p:nvSpPr>
        <p:spPr bwMode="auto">
          <a:xfrm>
            <a:off x="2171700" y="26289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Presentation</a:t>
            </a:r>
          </a:p>
        </p:txBody>
      </p:sp>
      <p:sp>
        <p:nvSpPr>
          <p:cNvPr id="11" name="Rectangle 5"/>
          <p:cNvSpPr>
            <a:spLocks noChangeArrowheads="1"/>
          </p:cNvSpPr>
          <p:nvPr/>
        </p:nvSpPr>
        <p:spPr bwMode="auto">
          <a:xfrm>
            <a:off x="2171700" y="32004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Session</a:t>
            </a:r>
          </a:p>
        </p:txBody>
      </p:sp>
      <p:sp>
        <p:nvSpPr>
          <p:cNvPr id="12" name="Rectangle 6"/>
          <p:cNvSpPr>
            <a:spLocks noChangeArrowheads="1"/>
          </p:cNvSpPr>
          <p:nvPr/>
        </p:nvSpPr>
        <p:spPr bwMode="auto">
          <a:xfrm>
            <a:off x="2171700" y="37909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Transport</a:t>
            </a:r>
          </a:p>
        </p:txBody>
      </p:sp>
      <p:sp>
        <p:nvSpPr>
          <p:cNvPr id="13" name="Rectangle 7"/>
          <p:cNvSpPr>
            <a:spLocks noChangeArrowheads="1"/>
          </p:cNvSpPr>
          <p:nvPr/>
        </p:nvSpPr>
        <p:spPr bwMode="auto">
          <a:xfrm>
            <a:off x="2171700" y="43815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Network</a:t>
            </a:r>
          </a:p>
        </p:txBody>
      </p:sp>
      <p:sp>
        <p:nvSpPr>
          <p:cNvPr id="14" name="Rectangle 8"/>
          <p:cNvSpPr>
            <a:spLocks noChangeArrowheads="1"/>
          </p:cNvSpPr>
          <p:nvPr/>
        </p:nvSpPr>
        <p:spPr bwMode="auto">
          <a:xfrm>
            <a:off x="2171700" y="49911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Data Link</a:t>
            </a:r>
          </a:p>
        </p:txBody>
      </p:sp>
      <p:sp>
        <p:nvSpPr>
          <p:cNvPr id="16" name="Rectangle 19"/>
          <p:cNvSpPr>
            <a:spLocks noChangeArrowheads="1"/>
          </p:cNvSpPr>
          <p:nvPr/>
        </p:nvSpPr>
        <p:spPr bwMode="auto">
          <a:xfrm>
            <a:off x="6019800" y="20383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Application</a:t>
            </a:r>
          </a:p>
        </p:txBody>
      </p:sp>
      <p:sp>
        <p:nvSpPr>
          <p:cNvPr id="17" name="Rectangle 20"/>
          <p:cNvSpPr>
            <a:spLocks noChangeArrowheads="1"/>
          </p:cNvSpPr>
          <p:nvPr/>
        </p:nvSpPr>
        <p:spPr bwMode="auto">
          <a:xfrm>
            <a:off x="6019800" y="26289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Presentation</a:t>
            </a:r>
          </a:p>
        </p:txBody>
      </p:sp>
      <p:sp>
        <p:nvSpPr>
          <p:cNvPr id="18" name="Rectangle 21"/>
          <p:cNvSpPr>
            <a:spLocks noChangeArrowheads="1"/>
          </p:cNvSpPr>
          <p:nvPr/>
        </p:nvSpPr>
        <p:spPr bwMode="auto">
          <a:xfrm>
            <a:off x="6019800" y="32004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Session</a:t>
            </a:r>
          </a:p>
        </p:txBody>
      </p:sp>
      <p:sp>
        <p:nvSpPr>
          <p:cNvPr id="19" name="Rectangle 22"/>
          <p:cNvSpPr>
            <a:spLocks noChangeArrowheads="1"/>
          </p:cNvSpPr>
          <p:nvPr/>
        </p:nvSpPr>
        <p:spPr bwMode="auto">
          <a:xfrm>
            <a:off x="6019800" y="379095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Transport</a:t>
            </a:r>
          </a:p>
        </p:txBody>
      </p:sp>
      <p:sp>
        <p:nvSpPr>
          <p:cNvPr id="20" name="Rectangle 23"/>
          <p:cNvSpPr>
            <a:spLocks noChangeArrowheads="1"/>
          </p:cNvSpPr>
          <p:nvPr/>
        </p:nvSpPr>
        <p:spPr bwMode="auto">
          <a:xfrm>
            <a:off x="6019800" y="43815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Network</a:t>
            </a:r>
          </a:p>
        </p:txBody>
      </p:sp>
      <p:sp>
        <p:nvSpPr>
          <p:cNvPr id="21" name="Rectangle 24"/>
          <p:cNvSpPr>
            <a:spLocks noChangeArrowheads="1"/>
          </p:cNvSpPr>
          <p:nvPr/>
        </p:nvSpPr>
        <p:spPr bwMode="auto">
          <a:xfrm>
            <a:off x="6019800" y="4991100"/>
            <a:ext cx="1638300" cy="400050"/>
          </a:xfrm>
          <a:prstGeom prst="rect">
            <a:avLst/>
          </a:prstGeom>
          <a:solidFill>
            <a:schemeClr val="accent1"/>
          </a:solidFill>
          <a:ln w="9525">
            <a:noFill/>
            <a:miter lim="800000"/>
            <a:headEnd/>
            <a:tailEnd/>
          </a:ln>
          <a:effectLst>
            <a:outerShdw dist="107763" dir="13500000" algn="ctr" rotWithShape="0">
              <a:schemeClr val="bg2"/>
            </a:outerShdw>
          </a:effectLst>
        </p:spPr>
        <p:txBody>
          <a:bodyPr wrap="none" anchor="ctr"/>
          <a:lstStyle/>
          <a:p>
            <a:pPr algn="ctr"/>
            <a:r>
              <a:rPr lang="en-US" sz="1800">
                <a:solidFill>
                  <a:schemeClr val="bg1"/>
                </a:solidFill>
              </a:rPr>
              <a:t>Data Link</a:t>
            </a:r>
          </a:p>
        </p:txBody>
      </p:sp>
      <p:sp>
        <p:nvSpPr>
          <p:cNvPr id="25" name="Text Box 28"/>
          <p:cNvSpPr txBox="1">
            <a:spLocks noChangeArrowheads="1"/>
          </p:cNvSpPr>
          <p:nvPr/>
        </p:nvSpPr>
        <p:spPr bwMode="auto">
          <a:xfrm>
            <a:off x="2270125" y="1470025"/>
            <a:ext cx="1346200" cy="336550"/>
          </a:xfrm>
          <a:prstGeom prst="rect">
            <a:avLst/>
          </a:prstGeom>
          <a:noFill/>
          <a:ln w="9525">
            <a:noFill/>
            <a:miter lim="800000"/>
            <a:headEnd/>
            <a:tailEnd/>
          </a:ln>
          <a:effectLst/>
        </p:spPr>
        <p:txBody>
          <a:bodyPr wrap="none">
            <a:spAutoFit/>
          </a:bodyPr>
          <a:lstStyle/>
          <a:p>
            <a:r>
              <a:rPr lang="en-US" sz="1600"/>
              <a:t>Processor 1</a:t>
            </a:r>
          </a:p>
        </p:txBody>
      </p:sp>
      <p:sp>
        <p:nvSpPr>
          <p:cNvPr id="26" name="Text Box 29"/>
          <p:cNvSpPr txBox="1">
            <a:spLocks noChangeArrowheads="1"/>
          </p:cNvSpPr>
          <p:nvPr/>
        </p:nvSpPr>
        <p:spPr bwMode="auto">
          <a:xfrm>
            <a:off x="6061075" y="1470025"/>
            <a:ext cx="1346200" cy="336550"/>
          </a:xfrm>
          <a:prstGeom prst="rect">
            <a:avLst/>
          </a:prstGeom>
          <a:noFill/>
          <a:ln w="9525">
            <a:noFill/>
            <a:miter lim="800000"/>
            <a:headEnd/>
            <a:tailEnd/>
          </a:ln>
          <a:effectLst/>
        </p:spPr>
        <p:txBody>
          <a:bodyPr wrap="none">
            <a:spAutoFit/>
          </a:bodyPr>
          <a:lstStyle/>
          <a:p>
            <a:r>
              <a:rPr lang="en-US" sz="1600"/>
              <a:t>Processor 2</a:t>
            </a:r>
          </a:p>
        </p:txBody>
      </p:sp>
      <p:sp>
        <p:nvSpPr>
          <p:cNvPr id="27" name="Line 30"/>
          <p:cNvSpPr>
            <a:spLocks noChangeShapeType="1"/>
          </p:cNvSpPr>
          <p:nvPr/>
        </p:nvSpPr>
        <p:spPr bwMode="auto">
          <a:xfrm>
            <a:off x="3829050" y="22288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28" name="Line 31"/>
          <p:cNvSpPr>
            <a:spLocks noChangeShapeType="1"/>
          </p:cNvSpPr>
          <p:nvPr/>
        </p:nvSpPr>
        <p:spPr bwMode="auto">
          <a:xfrm>
            <a:off x="3848100" y="28003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29" name="Line 32"/>
          <p:cNvSpPr>
            <a:spLocks noChangeShapeType="1"/>
          </p:cNvSpPr>
          <p:nvPr/>
        </p:nvSpPr>
        <p:spPr bwMode="auto">
          <a:xfrm>
            <a:off x="3867150" y="33337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0" name="Line 33"/>
          <p:cNvSpPr>
            <a:spLocks noChangeShapeType="1"/>
          </p:cNvSpPr>
          <p:nvPr/>
        </p:nvSpPr>
        <p:spPr bwMode="auto">
          <a:xfrm>
            <a:off x="3829050" y="39433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1" name="Line 34"/>
          <p:cNvSpPr>
            <a:spLocks noChangeShapeType="1"/>
          </p:cNvSpPr>
          <p:nvPr/>
        </p:nvSpPr>
        <p:spPr bwMode="auto">
          <a:xfrm>
            <a:off x="3829050" y="455295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2" name="Line 35"/>
          <p:cNvSpPr>
            <a:spLocks noChangeShapeType="1"/>
          </p:cNvSpPr>
          <p:nvPr/>
        </p:nvSpPr>
        <p:spPr bwMode="auto">
          <a:xfrm>
            <a:off x="3829050" y="5181600"/>
            <a:ext cx="2038350" cy="0"/>
          </a:xfrm>
          <a:prstGeom prst="line">
            <a:avLst/>
          </a:prstGeom>
          <a:noFill/>
          <a:ln w="9525">
            <a:solidFill>
              <a:schemeClr val="tx1"/>
            </a:solidFill>
            <a:prstDash val="sysDot"/>
            <a:round/>
            <a:headEnd type="arrow" w="med" len="med"/>
            <a:tailEnd type="arrow" w="med" len="med"/>
          </a:ln>
          <a:effectLst/>
        </p:spPr>
        <p:txBody>
          <a:bodyPr wrap="none" anchor="ctr"/>
          <a:lstStyle/>
          <a:p>
            <a:endParaRPr lang="en-IN"/>
          </a:p>
        </p:txBody>
      </p:sp>
      <p:sp>
        <p:nvSpPr>
          <p:cNvPr id="33" name="Line 36"/>
          <p:cNvSpPr>
            <a:spLocks noChangeShapeType="1"/>
          </p:cNvSpPr>
          <p:nvPr/>
        </p:nvSpPr>
        <p:spPr bwMode="auto">
          <a:xfrm>
            <a:off x="3829050" y="5753100"/>
            <a:ext cx="2038350" cy="0"/>
          </a:xfrm>
          <a:prstGeom prst="line">
            <a:avLst/>
          </a:prstGeom>
          <a:noFill/>
          <a:ln w="9525">
            <a:solidFill>
              <a:schemeClr val="tx1"/>
            </a:solidFill>
            <a:round/>
            <a:headEnd type="arrow" w="med" len="med"/>
            <a:tailEnd type="arrow" w="med" len="med"/>
          </a:ln>
          <a:effectLst/>
        </p:spPr>
        <p:txBody>
          <a:bodyPr wrap="none" anchor="ctr"/>
          <a:lstStyle/>
          <a:p>
            <a:endParaRPr lang="en-IN"/>
          </a:p>
        </p:txBody>
      </p:sp>
      <p:sp>
        <p:nvSpPr>
          <p:cNvPr id="34" name="AutoShape 37"/>
          <p:cNvSpPr>
            <a:spLocks noChangeArrowheads="1"/>
          </p:cNvSpPr>
          <p:nvPr/>
        </p:nvSpPr>
        <p:spPr bwMode="auto">
          <a:xfrm>
            <a:off x="1771650" y="21336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5" name="AutoShape 38"/>
          <p:cNvSpPr>
            <a:spLocks noChangeArrowheads="1"/>
          </p:cNvSpPr>
          <p:nvPr/>
        </p:nvSpPr>
        <p:spPr bwMode="auto">
          <a:xfrm>
            <a:off x="1771650" y="51435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6" name="AutoShape 39"/>
          <p:cNvSpPr>
            <a:spLocks noChangeArrowheads="1"/>
          </p:cNvSpPr>
          <p:nvPr/>
        </p:nvSpPr>
        <p:spPr bwMode="auto">
          <a:xfrm flipH="1" flipV="1">
            <a:off x="7658100" y="22288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7" name="AutoShape 40"/>
          <p:cNvSpPr>
            <a:spLocks noChangeArrowheads="1"/>
          </p:cNvSpPr>
          <p:nvPr/>
        </p:nvSpPr>
        <p:spPr bwMode="auto">
          <a:xfrm>
            <a:off x="1771650" y="39814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8" name="AutoShape 41"/>
          <p:cNvSpPr>
            <a:spLocks noChangeArrowheads="1"/>
          </p:cNvSpPr>
          <p:nvPr/>
        </p:nvSpPr>
        <p:spPr bwMode="auto">
          <a:xfrm>
            <a:off x="1771650" y="45529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39" name="AutoShape 42"/>
          <p:cNvSpPr>
            <a:spLocks noChangeArrowheads="1"/>
          </p:cNvSpPr>
          <p:nvPr/>
        </p:nvSpPr>
        <p:spPr bwMode="auto">
          <a:xfrm>
            <a:off x="1790700" y="27813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0" name="AutoShape 43"/>
          <p:cNvSpPr>
            <a:spLocks noChangeArrowheads="1"/>
          </p:cNvSpPr>
          <p:nvPr/>
        </p:nvSpPr>
        <p:spPr bwMode="auto">
          <a:xfrm>
            <a:off x="1771650" y="33528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1" name="AutoShape 44"/>
          <p:cNvSpPr>
            <a:spLocks noChangeArrowheads="1"/>
          </p:cNvSpPr>
          <p:nvPr/>
        </p:nvSpPr>
        <p:spPr bwMode="auto">
          <a:xfrm flipH="1" flipV="1">
            <a:off x="7658100" y="28765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2" name="AutoShape 45"/>
          <p:cNvSpPr>
            <a:spLocks noChangeArrowheads="1"/>
          </p:cNvSpPr>
          <p:nvPr/>
        </p:nvSpPr>
        <p:spPr bwMode="auto">
          <a:xfrm flipH="1" flipV="1">
            <a:off x="7658100" y="34480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3" name="AutoShape 46"/>
          <p:cNvSpPr>
            <a:spLocks noChangeArrowheads="1"/>
          </p:cNvSpPr>
          <p:nvPr/>
        </p:nvSpPr>
        <p:spPr bwMode="auto">
          <a:xfrm flipH="1" flipV="1">
            <a:off x="7658100" y="40576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4" name="AutoShape 47"/>
          <p:cNvSpPr>
            <a:spLocks noChangeArrowheads="1"/>
          </p:cNvSpPr>
          <p:nvPr/>
        </p:nvSpPr>
        <p:spPr bwMode="auto">
          <a:xfrm flipH="1" flipV="1">
            <a:off x="7658100" y="462915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sp>
        <p:nvSpPr>
          <p:cNvPr id="45" name="AutoShape 48"/>
          <p:cNvSpPr>
            <a:spLocks noChangeArrowheads="1"/>
          </p:cNvSpPr>
          <p:nvPr/>
        </p:nvSpPr>
        <p:spPr bwMode="auto">
          <a:xfrm flipH="1" flipV="1">
            <a:off x="7658100" y="5257800"/>
            <a:ext cx="333375" cy="547688"/>
          </a:xfrm>
          <a:prstGeom prst="curvedRightArrow">
            <a:avLst>
              <a:gd name="adj1" fmla="val 32857"/>
              <a:gd name="adj2" fmla="val 65714"/>
              <a:gd name="adj3" fmla="val 27620"/>
            </a:avLst>
          </a:prstGeom>
          <a:solidFill>
            <a:srgbClr val="A4646D">
              <a:alpha val="50000"/>
            </a:srgbClr>
          </a:solidFill>
          <a:ln w="9525">
            <a:noFill/>
            <a:miter lim="800000"/>
            <a:headEnd/>
            <a:tailEnd/>
          </a:ln>
          <a:effectLst/>
        </p:spPr>
        <p:txBody>
          <a:bodyPr wrap="none" anchor="ctr"/>
          <a:lstStyle/>
          <a:p>
            <a:endParaRPr lang="en-IN"/>
          </a:p>
        </p:txBody>
      </p:sp>
      <p:pic>
        <p:nvPicPr>
          <p:cNvPr id="50" name="Picture 10"/>
          <p:cNvPicPr>
            <a:picLocks noChangeAspect="1" noChangeArrowheads="1"/>
          </p:cNvPicPr>
          <p:nvPr/>
        </p:nvPicPr>
        <p:blipFill>
          <a:blip r:embed="rId3" cstate="print"/>
          <a:srcRect/>
          <a:stretch>
            <a:fillRect/>
          </a:stretch>
        </p:blipFill>
        <p:spPr bwMode="auto">
          <a:xfrm>
            <a:off x="214282" y="928670"/>
            <a:ext cx="8437563" cy="49704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TCP/IP </a:t>
            </a:r>
            <a:r>
              <a:rPr lang="en-US" sz="3200" dirty="0" smtClean="0"/>
              <a:t>Model VS. OSI MODEL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82946" name="Picture 2" descr="Difference between TCP/IP Model and OSI Model - Inst Tools"/>
          <p:cNvPicPr>
            <a:picLocks noChangeAspect="1" noChangeArrowheads="1"/>
          </p:cNvPicPr>
          <p:nvPr/>
        </p:nvPicPr>
        <p:blipFill>
          <a:blip r:embed="rId3" cstate="print"/>
          <a:srcRect/>
          <a:stretch>
            <a:fillRect/>
          </a:stretch>
        </p:blipFill>
        <p:spPr bwMode="auto">
          <a:xfrm>
            <a:off x="323528" y="836712"/>
            <a:ext cx="8640960" cy="5472608"/>
          </a:xfrm>
          <a:prstGeom prst="rect">
            <a:avLst/>
          </a:prstGeom>
          <a:noFill/>
        </p:spPr>
      </p:pic>
      <p:sp>
        <p:nvSpPr>
          <p:cNvPr id="46" name="TextBox 45"/>
          <p:cNvSpPr txBox="1"/>
          <p:nvPr/>
        </p:nvSpPr>
        <p:spPr>
          <a:xfrm>
            <a:off x="6660232" y="5867980"/>
            <a:ext cx="2483768" cy="369332"/>
          </a:xfrm>
          <a:prstGeom prst="rect">
            <a:avLst/>
          </a:prstGeom>
          <a:noFill/>
        </p:spPr>
        <p:txBody>
          <a:bodyPr wrap="square" rtlCol="0">
            <a:spAutoFit/>
          </a:bodyPr>
          <a:lstStyle/>
          <a:p>
            <a:r>
              <a:rPr lang="en-US" dirty="0" smtClean="0"/>
              <a:t>TCP/IP vs. OSI Model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714356"/>
            <a:ext cx="5834074" cy="5214974"/>
          </a:xfrm>
        </p:spPr>
        <p:txBody>
          <a:bodyPr>
            <a:noAutofit/>
          </a:bodyPr>
          <a:lstStyle/>
          <a:p>
            <a:r>
              <a:rPr lang="en-US" dirty="0"/>
              <a:t>Course Objective </a:t>
            </a:r>
          </a:p>
          <a:p>
            <a:r>
              <a:rPr lang="en-US" dirty="0"/>
              <a:t>Course Outcome</a:t>
            </a:r>
          </a:p>
          <a:p>
            <a:r>
              <a:rPr lang="en-US" dirty="0"/>
              <a:t>CO-PO matrix</a:t>
            </a:r>
          </a:p>
          <a:p>
            <a:r>
              <a:rPr lang="en-US" dirty="0"/>
              <a:t>CO-PSO matrix </a:t>
            </a:r>
          </a:p>
          <a:p>
            <a:pPr lvl="0"/>
            <a:r>
              <a:rPr lang="en-US" dirty="0">
                <a:solidFill>
                  <a:schemeClr val="dk1"/>
                </a:solidFill>
              </a:rPr>
              <a:t>Prerequisite and Recap</a:t>
            </a:r>
          </a:p>
          <a:p>
            <a:r>
              <a:rPr lang="en-US" dirty="0"/>
              <a:t>Introduction  to computer Network</a:t>
            </a:r>
          </a:p>
          <a:p>
            <a:r>
              <a:rPr lang="en-US" dirty="0"/>
              <a:t>Essential elements of CN</a:t>
            </a:r>
          </a:p>
          <a:p>
            <a:r>
              <a:rPr lang="en-US" dirty="0"/>
              <a:t>Types of  Network</a:t>
            </a:r>
          </a:p>
          <a:p>
            <a:r>
              <a:rPr lang="en-US" dirty="0"/>
              <a:t>OSI Model </a:t>
            </a:r>
          </a:p>
          <a:p>
            <a:r>
              <a:rPr lang="en-US" dirty="0"/>
              <a:t>TCP/IP Model </a:t>
            </a:r>
          </a:p>
          <a:p>
            <a:r>
              <a:rPr lang="en-US" dirty="0"/>
              <a:t>Line configuration</a:t>
            </a:r>
          </a:p>
          <a:p>
            <a:r>
              <a:rPr lang="en-US" dirty="0"/>
              <a:t>Network Topology</a:t>
            </a:r>
          </a:p>
          <a:p>
            <a:r>
              <a:rPr lang="en-US" dirty="0"/>
              <a:t>Transmission media</a:t>
            </a:r>
          </a:p>
          <a:p>
            <a:r>
              <a:rPr lang="en-US" dirty="0"/>
              <a:t>Encoding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TCP/IP </a:t>
            </a:r>
            <a:r>
              <a:rPr lang="en-US" sz="3200" dirty="0" smtClean="0"/>
              <a:t>Model VS. OSI MODEL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30050" name="Picture 2"/>
          <p:cNvPicPr>
            <a:picLocks noChangeAspect="1" noChangeArrowheads="1"/>
          </p:cNvPicPr>
          <p:nvPr/>
        </p:nvPicPr>
        <p:blipFill>
          <a:blip r:embed="rId3" cstate="print"/>
          <a:srcRect/>
          <a:stretch>
            <a:fillRect/>
          </a:stretch>
        </p:blipFill>
        <p:spPr bwMode="auto">
          <a:xfrm>
            <a:off x="0" y="976313"/>
            <a:ext cx="8892480" cy="51169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TCP/IP </a:t>
            </a:r>
            <a:r>
              <a:rPr lang="en-US" sz="3200" dirty="0" smtClean="0"/>
              <a:t>Model VS. OSI MODEL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31074" name="Picture 2"/>
          <p:cNvPicPr>
            <a:picLocks noChangeAspect="1" noChangeArrowheads="1"/>
          </p:cNvPicPr>
          <p:nvPr/>
        </p:nvPicPr>
        <p:blipFill>
          <a:blip r:embed="rId3" cstate="print"/>
          <a:srcRect/>
          <a:stretch>
            <a:fillRect/>
          </a:stretch>
        </p:blipFill>
        <p:spPr bwMode="auto">
          <a:xfrm>
            <a:off x="395536" y="836712"/>
            <a:ext cx="8352928" cy="557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TCP/IP </a:t>
            </a:r>
            <a:r>
              <a:rPr lang="en-US" sz="3200" dirty="0" smtClean="0"/>
              <a:t>Model VS. OSI MODEL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32098" name="Picture 2"/>
          <p:cNvPicPr>
            <a:picLocks noChangeAspect="1" noChangeArrowheads="1"/>
          </p:cNvPicPr>
          <p:nvPr/>
        </p:nvPicPr>
        <p:blipFill>
          <a:blip r:embed="rId3" cstate="print"/>
          <a:srcRect/>
          <a:stretch>
            <a:fillRect/>
          </a:stretch>
        </p:blipFill>
        <p:spPr bwMode="auto">
          <a:xfrm>
            <a:off x="395536" y="980728"/>
            <a:ext cx="7819777"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r>
              <a:rPr lang="en-IN" dirty="0"/>
              <a:t>LAN</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3124200" y="6357958"/>
            <a:ext cx="5091138" cy="500042"/>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Rectangle 3"/>
          <p:cNvSpPr txBox="1">
            <a:spLocks noChangeArrowheads="1"/>
          </p:cNvSpPr>
          <p:nvPr/>
        </p:nvSpPr>
        <p:spPr>
          <a:xfrm>
            <a:off x="714348" y="1285860"/>
            <a:ext cx="7772400" cy="4114800"/>
          </a:xfrm>
          <a:prstGeom prst="rect">
            <a:avLst/>
          </a:prstGeom>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 LAN services a limited geographic area at high speeds—usually 10 million bits per second or higher. All components of the LAN are commonly owned by the organization that uses it.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 nodes in many of today’s LANs are desktop systems like personal computers. Henceforth, we will also use the terms </a:t>
            </a:r>
            <a:r>
              <a:rPr kumimoji="0" lang="en-US" sz="2200" b="0" i="1" u="none" strike="noStrike" kern="1200" cap="none" spc="0" normalizeH="0" baseline="0" noProof="0" dirty="0">
                <a:ln>
                  <a:noFill/>
                </a:ln>
                <a:solidFill>
                  <a:srgbClr val="008080"/>
                </a:solidFill>
                <a:effectLst/>
                <a:uLnTx/>
                <a:uFillTx/>
                <a:latin typeface="+mn-lt"/>
                <a:ea typeface="+mn-ea"/>
                <a:cs typeface="+mn-cs"/>
              </a:rPr>
              <a:t>workstations</a:t>
            </a: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200" b="0" i="1" u="none" strike="noStrike" kern="1200" cap="none" spc="0" normalizeH="0" baseline="0" noProof="0" dirty="0">
                <a:ln>
                  <a:noFill/>
                </a:ln>
                <a:solidFill>
                  <a:srgbClr val="008080"/>
                </a:solidFill>
                <a:effectLst/>
                <a:uLnTx/>
                <a:uFillTx/>
                <a:latin typeface="+mn-lt"/>
                <a:ea typeface="+mn-ea"/>
                <a:cs typeface="+mn-cs"/>
              </a:rPr>
              <a:t>clients</a:t>
            </a:r>
            <a:r>
              <a:rPr kumimoji="0" lang="en-US" sz="2200" b="0" i="0" u="none" strike="noStrike" kern="1200" cap="none" spc="0" normalizeH="0" baseline="0" noProof="0" dirty="0">
                <a:ln>
                  <a:noFill/>
                </a:ln>
                <a:solidFill>
                  <a:schemeClr val="tx1"/>
                </a:solidFill>
                <a:effectLst/>
                <a:uLnTx/>
                <a:uFillTx/>
                <a:latin typeface="+mn-lt"/>
                <a:ea typeface="+mn-ea"/>
                <a:cs typeface="+mn-cs"/>
              </a:rPr>
              <a:t>, and </a:t>
            </a:r>
            <a:r>
              <a:rPr kumimoji="0" lang="en-US" sz="2200" b="0" i="1" u="none" strike="noStrike" kern="1200" cap="none" spc="0" normalizeH="0" baseline="0" noProof="0" dirty="0">
                <a:ln>
                  <a:noFill/>
                </a:ln>
                <a:solidFill>
                  <a:srgbClr val="008080"/>
                </a:solidFill>
                <a:effectLst/>
                <a:uLnTx/>
                <a:uFillTx/>
                <a:latin typeface="+mn-lt"/>
                <a:ea typeface="+mn-ea"/>
                <a:cs typeface="+mn-cs"/>
              </a:rPr>
              <a:t>servers</a:t>
            </a:r>
            <a:r>
              <a:rPr kumimoji="0" lang="en-US" sz="2200" b="0" i="0" u="none" strike="noStrike" kern="1200" cap="none" spc="0" normalizeH="0" baseline="0" noProof="0" dirty="0">
                <a:ln>
                  <a:noFill/>
                </a:ln>
                <a:solidFill>
                  <a:schemeClr val="tx1"/>
                </a:solidFill>
                <a:effectLst/>
                <a:uLnTx/>
                <a:uFillTx/>
                <a:latin typeface="+mn-lt"/>
                <a:ea typeface="+mn-ea"/>
                <a:cs typeface="+mn-cs"/>
              </a:rPr>
              <a:t> in referring to LAN nodes.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 </a:t>
            </a:r>
            <a:r>
              <a:rPr kumimoji="0" lang="en-US" sz="2200" b="0" i="0" u="none" strike="noStrike" kern="1200" cap="none" spc="0" normalizeH="0" baseline="0" noProof="0" dirty="0">
                <a:ln>
                  <a:noFill/>
                </a:ln>
                <a:solidFill>
                  <a:srgbClr val="008080"/>
                </a:solidFill>
                <a:effectLst/>
                <a:uLnTx/>
                <a:uFillTx/>
                <a:latin typeface="+mn-lt"/>
                <a:ea typeface="+mn-ea"/>
                <a:cs typeface="+mn-cs"/>
              </a:rPr>
              <a:t>workstation</a:t>
            </a:r>
            <a:r>
              <a:rPr kumimoji="0" lang="en-US" sz="2200" b="0" i="0" u="none" strike="noStrike" kern="1200" cap="none" spc="0" normalizeH="0" baseline="0" noProof="0" dirty="0">
                <a:ln>
                  <a:noFill/>
                </a:ln>
                <a:solidFill>
                  <a:schemeClr val="tx1"/>
                </a:solidFill>
                <a:effectLst/>
                <a:uLnTx/>
                <a:uFillTx/>
                <a:latin typeface="+mn-lt"/>
                <a:ea typeface="+mn-ea"/>
                <a:cs typeface="+mn-cs"/>
              </a:rPr>
              <a:t> is used here to represent a LAN user’s computer; other terms used in referring to a workstation are </a:t>
            </a:r>
            <a:r>
              <a:rPr kumimoji="0" lang="en-US" sz="2200" b="0" i="0" u="none" strike="noStrike" kern="1200" cap="none" spc="0" normalizeH="0" baseline="0" noProof="0" dirty="0">
                <a:ln>
                  <a:noFill/>
                </a:ln>
                <a:solidFill>
                  <a:srgbClr val="008080"/>
                </a:solidFill>
                <a:effectLst/>
                <a:uLnTx/>
                <a:uFillTx/>
                <a:latin typeface="+mn-lt"/>
                <a:ea typeface="+mn-ea"/>
                <a:cs typeface="+mn-cs"/>
              </a:rPr>
              <a:t>client</a:t>
            </a:r>
            <a:r>
              <a:rPr kumimoji="0" lang="en-US" sz="2200" b="0" i="0" u="none" strike="noStrike" kern="1200" cap="none" spc="0" normalizeH="0" baseline="0" noProof="0" dirty="0">
                <a:ln>
                  <a:noFill/>
                </a:ln>
                <a:solidFill>
                  <a:schemeClr val="tx1"/>
                </a:solidFill>
                <a:effectLst/>
                <a:uLnTx/>
                <a:uFillTx/>
                <a:latin typeface="+mn-lt"/>
                <a:ea typeface="+mn-ea"/>
                <a:cs typeface="+mn-cs"/>
              </a:rPr>
              <a:t> and </a:t>
            </a:r>
            <a:r>
              <a:rPr kumimoji="0" lang="en-US" sz="2200" b="0" i="0" u="none" strike="noStrike" kern="1200" cap="none" spc="0" normalizeH="0" baseline="0" noProof="0" dirty="0">
                <a:ln>
                  <a:noFill/>
                </a:ln>
                <a:solidFill>
                  <a:srgbClr val="008080"/>
                </a:solidFill>
                <a:effectLst/>
                <a:uLnTx/>
                <a:uFillTx/>
                <a:latin typeface="+mn-lt"/>
                <a:ea typeface="+mn-ea"/>
                <a:cs typeface="+mn-cs"/>
              </a:rPr>
              <a:t>node</a:t>
            </a:r>
            <a:r>
              <a:rPr kumimoji="0" lang="en-US" sz="22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 </a:t>
            </a:r>
            <a:r>
              <a:rPr kumimoji="0" lang="en-US" sz="2200" b="0" i="0" u="none" strike="noStrike" kern="1200" cap="none" spc="0" normalizeH="0" baseline="0" noProof="0" dirty="0">
                <a:ln>
                  <a:noFill/>
                </a:ln>
                <a:solidFill>
                  <a:srgbClr val="008080"/>
                </a:solidFill>
                <a:effectLst/>
                <a:uLnTx/>
                <a:uFillTx/>
                <a:latin typeface="+mn-lt"/>
                <a:ea typeface="+mn-ea"/>
                <a:cs typeface="+mn-cs"/>
              </a:rPr>
              <a:t>server</a:t>
            </a:r>
            <a:r>
              <a:rPr kumimoji="0" lang="en-US" sz="2200" b="0" i="0" u="none" strike="noStrike" kern="1200" cap="none" spc="0" normalizeH="0" baseline="0" noProof="0" dirty="0">
                <a:ln>
                  <a:noFill/>
                </a:ln>
                <a:solidFill>
                  <a:schemeClr val="tx1"/>
                </a:solidFill>
                <a:effectLst/>
                <a:uLnTx/>
                <a:uFillTx/>
                <a:latin typeface="+mn-lt"/>
                <a:ea typeface="+mn-ea"/>
                <a:cs typeface="+mn-cs"/>
              </a:rPr>
              <a:t> is a network node that is dedicated to providing services to client nodes.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40069"/>
            <a:ext cx="1447800" cy="817163"/>
          </a:xfrm>
          <a:prstGeom prst="rect">
            <a:avLst/>
          </a:prstGeom>
          <a:noFill/>
        </p:spPr>
      </p:pic>
      <p:sp>
        <p:nvSpPr>
          <p:cNvPr id="9" name="Title 1"/>
          <p:cNvSpPr txBox="1">
            <a:spLocks/>
          </p:cNvSpPr>
          <p:nvPr/>
        </p:nvSpPr>
        <p:spPr>
          <a:xfrm>
            <a:off x="1371600" y="9999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Type of Network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r>
              <a:rPr lang="en-IN" dirty="0"/>
              <a:t>MAN</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357422" y="6357958"/>
            <a:ext cx="5286412" cy="363517"/>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Rectangle 3"/>
          <p:cNvSpPr>
            <a:spLocks noGrp="1" noChangeArrowheads="1"/>
          </p:cNvSpPr>
          <p:nvPr>
            <p:ph idx="1"/>
          </p:nvPr>
        </p:nvSpPr>
        <p:spPr/>
        <p:txBody>
          <a:bodyPr>
            <a:normAutofit/>
          </a:bodyPr>
          <a:lstStyle/>
          <a:p>
            <a:r>
              <a:rPr lang="en-US" dirty="0"/>
              <a:t>A MAN (metropolitan area network) is a high-speed network covering wider distances than LAN.</a:t>
            </a:r>
          </a:p>
          <a:p>
            <a:pPr>
              <a:buNone/>
            </a:pPr>
            <a:endParaRPr lang="en-US" dirty="0"/>
          </a:p>
          <a:p>
            <a:r>
              <a:rPr lang="en-US" dirty="0">
                <a:solidFill>
                  <a:srgbClr val="008080"/>
                </a:solidFill>
              </a:rPr>
              <a:t>A MAN spans distances of approximately 100 miles; therefore, it is suitable for connecting devices and LANs in a metropolitan area.</a:t>
            </a:r>
          </a:p>
          <a:p>
            <a:pPr>
              <a:buNone/>
            </a:pPr>
            <a:endParaRPr lang="en-US" dirty="0">
              <a:solidFill>
                <a:srgbClr val="008080"/>
              </a:solidFill>
            </a:endParaRPr>
          </a:p>
          <a:p>
            <a:r>
              <a:rPr lang="en-US" dirty="0"/>
              <a:t>MAN speeds are typically 100 Mbps or higher.</a:t>
            </a:r>
          </a:p>
          <a:p>
            <a:r>
              <a:rPr lang="en-US" dirty="0">
                <a:solidFill>
                  <a:srgbClr val="008080"/>
                </a:solidFill>
              </a:rPr>
              <a:t>The most commonly implemented MAN is the fiber distributed data interface (FDDI). It operates at 100 Mbps over fiber optic cable for distances up to 200 kilometers.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Type of Network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r>
              <a:rPr lang="en-IN" dirty="0"/>
              <a:t>WAN</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3124200" y="6286520"/>
            <a:ext cx="4733948" cy="43495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Rectangle 3"/>
          <p:cNvSpPr>
            <a:spLocks noGrp="1" noChangeArrowheads="1"/>
          </p:cNvSpPr>
          <p:nvPr>
            <p:ph idx="1"/>
          </p:nvPr>
        </p:nvSpPr>
        <p:spPr/>
        <p:txBody>
          <a:bodyPr/>
          <a:lstStyle/>
          <a:p>
            <a:r>
              <a:rPr lang="en-US" sz="2400" dirty="0"/>
              <a:t>A WAN is the oldest type of network.</a:t>
            </a:r>
          </a:p>
          <a:p>
            <a:pPr>
              <a:buNone/>
            </a:pPr>
            <a:endParaRPr lang="en-US" sz="2400" dirty="0"/>
          </a:p>
          <a:p>
            <a:r>
              <a:rPr lang="en-US" sz="2400" dirty="0">
                <a:solidFill>
                  <a:srgbClr val="008080"/>
                </a:solidFill>
              </a:rPr>
              <a:t>WANs generally span a wide geographic area like a state, province, country, or multiple countries. However, some WANs are confined to a limited geographic area, like a LAN.</a:t>
            </a:r>
          </a:p>
          <a:p>
            <a:pPr>
              <a:buNone/>
            </a:pPr>
            <a:endParaRPr lang="en-US" sz="2400" dirty="0">
              <a:solidFill>
                <a:srgbClr val="008080"/>
              </a:solidFill>
            </a:endParaRPr>
          </a:p>
          <a:p>
            <a:r>
              <a:rPr lang="en-US" sz="2400" dirty="0"/>
              <a:t>A WAN in a limited geographic area could be easily extended over a wide area using the same technologies. The same is not true of a LAN.</a:t>
            </a:r>
          </a:p>
          <a:p>
            <a:endParaRPr lang="en-US" sz="24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Type of Network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143000"/>
          </a:xfrm>
        </p:spPr>
        <p:txBody>
          <a:bodyPr>
            <a:normAutofit/>
          </a:bodyPr>
          <a:lstStyle/>
          <a:p>
            <a:r>
              <a:rPr lang="en-US" sz="2400" dirty="0"/>
              <a:t>General Network Implementations: VANs</a:t>
            </a:r>
            <a:endParaRPr lang="en-IN" sz="2400" dirty="0"/>
          </a:p>
        </p:txBody>
      </p:sp>
      <p:sp>
        <p:nvSpPr>
          <p:cNvPr id="3" name="Content Placeholder 2"/>
          <p:cNvSpPr>
            <a:spLocks noGrp="1"/>
          </p:cNvSpPr>
          <p:nvPr>
            <p:ph idx="1"/>
          </p:nvPr>
        </p:nvSpPr>
        <p:spPr>
          <a:xfrm>
            <a:off x="428596" y="1857364"/>
            <a:ext cx="8229600" cy="4525963"/>
          </a:xfrm>
        </p:spPr>
        <p:txBody>
          <a:bodyPr/>
          <a:lstStyle/>
          <a:p>
            <a:pPr algn="just"/>
            <a:r>
              <a:rPr lang="en-US" dirty="0"/>
              <a:t>A VAN is a network owned by a communications utility that sells the services of the network to other companies.</a:t>
            </a:r>
          </a:p>
          <a:p>
            <a:pPr algn="just"/>
            <a:r>
              <a:rPr lang="en-US" dirty="0">
                <a:solidFill>
                  <a:srgbClr val="008080"/>
                </a:solidFill>
              </a:rPr>
              <a:t>A communications utility that owns a VAN provides connectivity to multiple locations.</a:t>
            </a:r>
          </a:p>
          <a:p>
            <a:pPr algn="just"/>
            <a:r>
              <a:rPr lang="en-US" dirty="0"/>
              <a:t>The value added by the communications utility is the maintenance and management of the communications circuits.</a:t>
            </a:r>
          </a:p>
          <a:p>
            <a:pPr algn="just"/>
            <a:endParaRPr lang="en-IN"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3124200" y="6357958"/>
            <a:ext cx="4519634" cy="363517"/>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Type of Network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142984"/>
            <a:ext cx="8229600" cy="1143000"/>
          </a:xfrm>
        </p:spPr>
        <p:txBody>
          <a:bodyPr>
            <a:normAutofit/>
          </a:bodyPr>
          <a:lstStyle/>
          <a:p>
            <a:r>
              <a:rPr lang="en-US" dirty="0"/>
              <a:t>General Network Implementations: Enterprise Networks</a:t>
            </a:r>
            <a:endParaRPr lang="en-IN"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3124200" y="6357958"/>
            <a:ext cx="4591072" cy="363517"/>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Rectangle 3"/>
          <p:cNvSpPr>
            <a:spLocks noGrp="1" noChangeArrowheads="1"/>
          </p:cNvSpPr>
          <p:nvPr>
            <p:ph idx="1"/>
          </p:nvPr>
        </p:nvSpPr>
        <p:spPr>
          <a:xfrm>
            <a:off x="428596" y="2332037"/>
            <a:ext cx="8229600" cy="3168665"/>
          </a:xfrm>
        </p:spPr>
        <p:txBody>
          <a:bodyPr>
            <a:normAutofit/>
          </a:bodyPr>
          <a:lstStyle/>
          <a:p>
            <a:r>
              <a:rPr lang="en-US" dirty="0"/>
              <a:t>An enterprise network is an organization’s complete network.</a:t>
            </a:r>
          </a:p>
          <a:p>
            <a:r>
              <a:rPr lang="en-US" dirty="0">
                <a:solidFill>
                  <a:srgbClr val="008080"/>
                </a:solidFill>
              </a:rPr>
              <a:t>With the advent of LANs, many companies installed departmental LANs to improve the productivity of work groups.</a:t>
            </a:r>
          </a:p>
          <a:p>
            <a:r>
              <a:rPr lang="en-US" dirty="0"/>
              <a:t>Soon, these companies realized that there was a benefit to having users on one LAN communicate with users or applications on other LANs or on the WAN, and the various networks were connected together to form one corporate-wide network, the enterprise network.</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Type of Network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357298"/>
            <a:ext cx="8229600" cy="1143000"/>
          </a:xfrm>
        </p:spPr>
        <p:txBody>
          <a:bodyPr>
            <a:normAutofit/>
          </a:bodyPr>
          <a:lstStyle/>
          <a:p>
            <a:r>
              <a:rPr lang="en-US" dirty="0"/>
              <a:t>General Network Implementations: The Internet</a:t>
            </a:r>
            <a:endParaRPr lang="en-IN"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Rectangle 3"/>
          <p:cNvSpPr>
            <a:spLocks noGrp="1" noChangeArrowheads="1"/>
          </p:cNvSpPr>
          <p:nvPr>
            <p:ph idx="1"/>
          </p:nvPr>
        </p:nvSpPr>
        <p:spPr>
          <a:xfrm>
            <a:off x="571472" y="2714620"/>
            <a:ext cx="8229600" cy="3666707"/>
          </a:xfrm>
        </p:spPr>
        <p:txBody>
          <a:bodyPr>
            <a:normAutofit lnSpcReduction="10000"/>
          </a:bodyPr>
          <a:lstStyle/>
          <a:p>
            <a:r>
              <a:rPr lang="en-US" dirty="0"/>
              <a:t>An internet (with a lowercase ‘</a:t>
            </a:r>
            <a:r>
              <a:rPr lang="en-US" dirty="0" err="1"/>
              <a:t>i</a:t>
            </a:r>
            <a:r>
              <a:rPr lang="en-US" dirty="0"/>
              <a:t>’) is the interconnection of two or more networks. An enterprise networks just described is an example of an internet</a:t>
            </a:r>
            <a:r>
              <a:rPr lang="en-US" dirty="0" smtClean="0"/>
              <a:t>. </a:t>
            </a:r>
          </a:p>
          <a:p>
            <a:r>
              <a:rPr lang="en-US" dirty="0" smtClean="0"/>
              <a:t>An internet is any set of interconnected Internet Protocol (IP) networks.  the Internet is an internet, but the reverse </a:t>
            </a:r>
            <a:r>
              <a:rPr lang="en-US" b="1" dirty="0" smtClean="0"/>
              <a:t>does not apply</a:t>
            </a:r>
            <a:r>
              <a:rPr lang="en-US" dirty="0" smtClean="0"/>
              <a:t>. The Internet is sometimes called the connected internet.</a:t>
            </a:r>
            <a:endParaRPr lang="en-US" dirty="0"/>
          </a:p>
          <a:p>
            <a:r>
              <a:rPr lang="en-US" dirty="0">
                <a:solidFill>
                  <a:srgbClr val="008080"/>
                </a:solidFill>
              </a:rPr>
              <a:t>The Internet (with an uppercase ‘I’) is a specific instance of an internet. </a:t>
            </a:r>
          </a:p>
          <a:p>
            <a:r>
              <a:rPr lang="en-US" dirty="0"/>
              <a:t>The Internet is a global network of networks. The Internet is made up of hundreds of networks, thousands of nodes, and millions of users throughout most countries of the world.</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Type of Network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1143000"/>
          </a:xfrm>
        </p:spPr>
        <p:txBody>
          <a:bodyPr>
            <a:normAutofit/>
          </a:bodyPr>
          <a:lstStyle/>
          <a:p>
            <a:r>
              <a:rPr lang="en-US" dirty="0"/>
              <a:t>General Network Implementations: Intranets</a:t>
            </a:r>
            <a:endParaRPr lang="en-IN"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3124200" y="6286520"/>
            <a:ext cx="4733948" cy="43495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8" name="Rectangle 3"/>
          <p:cNvSpPr>
            <a:spLocks noGrp="1" noChangeArrowheads="1"/>
          </p:cNvSpPr>
          <p:nvPr>
            <p:ph idx="1"/>
          </p:nvPr>
        </p:nvSpPr>
        <p:spPr>
          <a:xfrm>
            <a:off x="428596" y="2143117"/>
            <a:ext cx="8229600" cy="2500330"/>
          </a:xfrm>
        </p:spPr>
        <p:txBody>
          <a:bodyPr>
            <a:normAutofit/>
          </a:bodyPr>
          <a:lstStyle/>
          <a:p>
            <a:r>
              <a:rPr lang="en-US" dirty="0"/>
              <a:t>An intranet is an organization’s private Web.</a:t>
            </a:r>
          </a:p>
          <a:p>
            <a:r>
              <a:rPr lang="en-US" dirty="0"/>
              <a:t>Companies have found that WWW capabilities can improve the information flow and availability in a company.</a:t>
            </a:r>
          </a:p>
          <a:p>
            <a:r>
              <a:rPr lang="en-US" dirty="0"/>
              <a:t>Companies may use an intranet rather than publishing on the Internet because the information being provided is intended for corporate use only and not for the public at large.</a:t>
            </a: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Type of Network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dirty="0"/>
              <a:t>Introduction of computer networks with suitable transmission media and different networking devices. Network protocols which are essential for the computer network are need to explain such as data link layer protocols and routing protocols.</a:t>
            </a:r>
          </a:p>
          <a:p>
            <a:pPr marL="0" indent="0" algn="just">
              <a:buNone/>
            </a:pPr>
            <a:r>
              <a:rPr lang="en-US" dirty="0"/>
              <a:t>A detail explanation of IP addressing , TCP/IP protocols and application layer protocols are covered in this course. </a:t>
            </a: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a:t>
            </a:r>
            <a:r>
              <a:rPr kumimoji="0" lang="en-US" sz="3200" b="0" i="0" u="none" strike="noStrike" kern="1200" cap="none" spc="0" normalizeH="0" noProof="0" dirty="0">
                <a:ln>
                  <a:noFill/>
                </a:ln>
                <a:solidFill>
                  <a:schemeClr val="dk1"/>
                </a:solidFill>
                <a:effectLst/>
                <a:uLnTx/>
                <a:uFillTx/>
                <a:latin typeface="+mn-lt"/>
                <a:ea typeface="+mn-ea"/>
                <a:cs typeface="+mn-cs"/>
              </a:rPr>
              <a:t> Objective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Mode of Transmission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0" name="Picture 2"/>
          <p:cNvPicPr>
            <a:picLocks noChangeArrowheads="1"/>
          </p:cNvPicPr>
          <p:nvPr/>
        </p:nvPicPr>
        <p:blipFill>
          <a:blip r:embed="rId3" cstate="print"/>
          <a:srcRect/>
          <a:stretch>
            <a:fillRect/>
          </a:stretch>
        </p:blipFill>
        <p:spPr bwMode="auto">
          <a:xfrm>
            <a:off x="142844" y="1436703"/>
            <a:ext cx="8655050" cy="4278313"/>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6"/>
          <p:cNvPicPr>
            <a:picLocks noChangeArrowheads="1"/>
          </p:cNvPicPr>
          <p:nvPr/>
        </p:nvPicPr>
        <p:blipFill>
          <a:blip r:embed="rId3" cstate="print"/>
          <a:srcRect/>
          <a:stretch>
            <a:fillRect/>
          </a:stretch>
        </p:blipFill>
        <p:spPr bwMode="auto">
          <a:xfrm>
            <a:off x="611560" y="1196752"/>
            <a:ext cx="7558806" cy="3502025"/>
          </a:xfrm>
          <a:prstGeom prst="rect">
            <a:avLst/>
          </a:prstGeom>
          <a:noFill/>
          <a:ln w="12700">
            <a:noFill/>
            <a:miter lim="800000"/>
            <a:headEnd/>
            <a:tailEnd/>
          </a:ln>
          <a:effectLst/>
        </p:spPr>
      </p:pic>
      <p:sp>
        <p:nvSpPr>
          <p:cNvPr id="10" name="Rectangle 5"/>
          <p:cNvSpPr>
            <a:spLocks noChangeArrowheads="1"/>
          </p:cNvSpPr>
          <p:nvPr/>
        </p:nvSpPr>
        <p:spPr bwMode="auto">
          <a:xfrm>
            <a:off x="3786182" y="0"/>
            <a:ext cx="1592262"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Simplex</a:t>
            </a:r>
          </a:p>
        </p:txBody>
      </p:sp>
      <p:sp>
        <p:nvSpPr>
          <p:cNvPr id="11" name="TextBox 10"/>
          <p:cNvSpPr txBox="1"/>
          <p:nvPr/>
        </p:nvSpPr>
        <p:spPr>
          <a:xfrm>
            <a:off x="683568" y="5013176"/>
            <a:ext cx="6696744" cy="923330"/>
          </a:xfrm>
          <a:prstGeom prst="rect">
            <a:avLst/>
          </a:prstGeom>
          <a:noFill/>
        </p:spPr>
        <p:txBody>
          <a:bodyPr wrap="square" rtlCol="0">
            <a:spAutoFit/>
          </a:bodyPr>
          <a:lstStyle/>
          <a:p>
            <a:r>
              <a:rPr lang="en-US" b="1" dirty="0" smtClean="0"/>
              <a:t>Examples:</a:t>
            </a:r>
          </a:p>
          <a:p>
            <a:r>
              <a:rPr lang="en-US" b="1" dirty="0" smtClean="0"/>
              <a:t>1. Radio broadcasting                              2. Television broadcasting </a:t>
            </a:r>
          </a:p>
          <a:p>
            <a:r>
              <a:rPr lang="en-US" b="1" dirty="0" smtClean="0"/>
              <a:t>3. computer to printer communication  4. Keyboard and monitor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5"/>
          <p:cNvSpPr>
            <a:spLocks noChangeArrowheads="1"/>
          </p:cNvSpPr>
          <p:nvPr/>
        </p:nvSpPr>
        <p:spPr bwMode="auto">
          <a:xfrm>
            <a:off x="3105150" y="0"/>
            <a:ext cx="2336800" cy="588963"/>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Half-Duplex</a:t>
            </a:r>
          </a:p>
        </p:txBody>
      </p:sp>
      <p:pic>
        <p:nvPicPr>
          <p:cNvPr id="10" name="Picture 6"/>
          <p:cNvPicPr>
            <a:picLocks noChangeArrowheads="1"/>
          </p:cNvPicPr>
          <p:nvPr/>
        </p:nvPicPr>
        <p:blipFill>
          <a:blip r:embed="rId3" cstate="print"/>
          <a:srcRect/>
          <a:stretch>
            <a:fillRect/>
          </a:stretch>
        </p:blipFill>
        <p:spPr bwMode="auto">
          <a:xfrm>
            <a:off x="115887" y="1681163"/>
            <a:ext cx="9028113" cy="2598737"/>
          </a:xfrm>
          <a:prstGeom prst="rect">
            <a:avLst/>
          </a:prstGeom>
          <a:noFill/>
          <a:ln w="12700">
            <a:noFill/>
            <a:miter lim="800000"/>
            <a:headEnd/>
            <a:tailEnd/>
          </a:ln>
          <a:effectLst/>
        </p:spPr>
      </p:pic>
      <p:sp>
        <p:nvSpPr>
          <p:cNvPr id="11" name="TextBox 10"/>
          <p:cNvSpPr txBox="1"/>
          <p:nvPr/>
        </p:nvSpPr>
        <p:spPr>
          <a:xfrm>
            <a:off x="827584" y="4653136"/>
            <a:ext cx="7272808" cy="923330"/>
          </a:xfrm>
          <a:prstGeom prst="rect">
            <a:avLst/>
          </a:prstGeom>
          <a:noFill/>
        </p:spPr>
        <p:txBody>
          <a:bodyPr wrap="square" rtlCol="0">
            <a:spAutoFit/>
          </a:bodyPr>
          <a:lstStyle/>
          <a:p>
            <a:r>
              <a:rPr lang="en-US" b="1" dirty="0" smtClean="0"/>
              <a:t>Examples:</a:t>
            </a:r>
          </a:p>
          <a:p>
            <a:pPr marL="342900" indent="-342900">
              <a:buAutoNum type="arabicPeriod"/>
            </a:pPr>
            <a:r>
              <a:rPr lang="en-US" b="1" dirty="0" err="1" smtClean="0"/>
              <a:t>Walkie</a:t>
            </a:r>
            <a:r>
              <a:rPr lang="en-US" b="1" dirty="0" smtClean="0"/>
              <a:t>-Talkie,       2. a two-way radio that has a push-to-talk button</a:t>
            </a:r>
          </a:p>
          <a:p>
            <a:pPr marL="342900" indent="-342900"/>
            <a:r>
              <a:rPr lang="en-US" b="1" dirty="0" smtClean="0"/>
              <a:t>3.  One way road used for both side traffic but not at a same time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dirty="0" smtClean="0"/>
              <a:t>Akanksha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5"/>
          <p:cNvSpPr>
            <a:spLocks noChangeArrowheads="1"/>
          </p:cNvSpPr>
          <p:nvPr/>
        </p:nvSpPr>
        <p:spPr bwMode="auto">
          <a:xfrm>
            <a:off x="3214678" y="214290"/>
            <a:ext cx="2268537"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Full-Duplex</a:t>
            </a:r>
          </a:p>
        </p:txBody>
      </p:sp>
      <p:pic>
        <p:nvPicPr>
          <p:cNvPr id="10" name="Picture 6"/>
          <p:cNvPicPr>
            <a:picLocks noChangeArrowheads="1"/>
          </p:cNvPicPr>
          <p:nvPr/>
        </p:nvPicPr>
        <p:blipFill>
          <a:blip r:embed="rId3" cstate="print"/>
          <a:srcRect/>
          <a:stretch>
            <a:fillRect/>
          </a:stretch>
        </p:blipFill>
        <p:spPr bwMode="auto">
          <a:xfrm>
            <a:off x="490528" y="1633515"/>
            <a:ext cx="8472487" cy="3111500"/>
          </a:xfrm>
          <a:prstGeom prst="rect">
            <a:avLst/>
          </a:prstGeom>
          <a:noFill/>
          <a:ln w="12700">
            <a:noFill/>
            <a:miter lim="800000"/>
            <a:headEnd/>
            <a:tailEnd/>
          </a:ln>
          <a:effectLst/>
        </p:spPr>
      </p:pic>
      <p:sp>
        <p:nvSpPr>
          <p:cNvPr id="11" name="TextBox 10"/>
          <p:cNvSpPr txBox="1"/>
          <p:nvPr/>
        </p:nvSpPr>
        <p:spPr>
          <a:xfrm>
            <a:off x="1691680" y="5229200"/>
            <a:ext cx="6192688" cy="646331"/>
          </a:xfrm>
          <a:prstGeom prst="rect">
            <a:avLst/>
          </a:prstGeom>
          <a:noFill/>
        </p:spPr>
        <p:txBody>
          <a:bodyPr wrap="square" rtlCol="0">
            <a:spAutoFit/>
          </a:bodyPr>
          <a:lstStyle/>
          <a:p>
            <a:r>
              <a:rPr lang="en-US" b="1" dirty="0" smtClean="0"/>
              <a:t>Examples:</a:t>
            </a:r>
          </a:p>
          <a:p>
            <a:r>
              <a:rPr lang="en-US" b="1" dirty="0" smtClean="0"/>
              <a:t>   Telephone network and Mobile network </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Line configuration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0" name="Picture 2"/>
          <p:cNvPicPr>
            <a:picLocks noChangeArrowheads="1"/>
          </p:cNvPicPr>
          <p:nvPr/>
        </p:nvPicPr>
        <p:blipFill>
          <a:blip r:embed="rId3" cstate="print"/>
          <a:srcRect/>
          <a:stretch>
            <a:fillRect/>
          </a:stretch>
        </p:blipFill>
        <p:spPr bwMode="auto">
          <a:xfrm>
            <a:off x="971600" y="1052737"/>
            <a:ext cx="7416824" cy="2592288"/>
          </a:xfrm>
          <a:prstGeom prst="rect">
            <a:avLst/>
          </a:prstGeom>
          <a:noFill/>
          <a:ln w="12700">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9" name="Footer Placeholder 8"/>
          <p:cNvSpPr>
            <a:spLocks noGrp="1"/>
          </p:cNvSpPr>
          <p:nvPr>
            <p:ph type="ftr" sz="quarter" idx="11"/>
          </p:nvPr>
        </p:nvSpPr>
        <p:spPr>
          <a:xfrm>
            <a:off x="1714480" y="6356351"/>
            <a:ext cx="5857916" cy="287359"/>
          </a:xfrm>
        </p:spPr>
        <p:txBody>
          <a:bodyPr/>
          <a:lstStyle/>
          <a:p>
            <a:r>
              <a:rPr lang="en-IN" dirty="0" smtClean="0"/>
              <a:t>Akanksha                    </a:t>
            </a:r>
            <a:r>
              <a:rPr lang="en-IN" dirty="0"/>
              <a:t>CN               Unit Number:1</a:t>
            </a:r>
            <a:endParaRPr lang="en-US" dirty="0"/>
          </a:p>
        </p:txBody>
      </p:sp>
      <p:sp>
        <p:nvSpPr>
          <p:cNvPr id="10" name="TextBox 9"/>
          <p:cNvSpPr txBox="1"/>
          <p:nvPr/>
        </p:nvSpPr>
        <p:spPr>
          <a:xfrm>
            <a:off x="1043608" y="4077072"/>
            <a:ext cx="2808312" cy="1754326"/>
          </a:xfrm>
          <a:prstGeom prst="rect">
            <a:avLst/>
          </a:prstGeom>
          <a:noFill/>
        </p:spPr>
        <p:txBody>
          <a:bodyPr wrap="square" rtlCol="0">
            <a:spAutoFit/>
          </a:bodyPr>
          <a:lstStyle/>
          <a:p>
            <a:pPr lvl="1"/>
            <a:r>
              <a:rPr lang="en-US" b="1" dirty="0" smtClean="0"/>
              <a:t>Examples:</a:t>
            </a:r>
          </a:p>
          <a:p>
            <a:pPr lvl="1">
              <a:buFont typeface="Arial" pitchFamily="34" charset="0"/>
              <a:buChar char="•"/>
            </a:pPr>
            <a:r>
              <a:rPr lang="en-US" b="1" dirty="0" smtClean="0"/>
              <a:t>Mesh Topology</a:t>
            </a:r>
          </a:p>
          <a:p>
            <a:pPr lvl="1"/>
            <a:endParaRPr lang="en-US" b="1" dirty="0" smtClean="0"/>
          </a:p>
          <a:p>
            <a:pPr lvl="1">
              <a:buFont typeface="Arial" pitchFamily="34" charset="0"/>
              <a:buChar char="•"/>
            </a:pPr>
            <a:r>
              <a:rPr lang="en-US" b="1" dirty="0" smtClean="0"/>
              <a:t>Ring Topology</a:t>
            </a:r>
          </a:p>
          <a:p>
            <a:pPr lvl="1"/>
            <a:endParaRPr lang="en-US" b="1" dirty="0" smtClean="0"/>
          </a:p>
          <a:p>
            <a:pPr lvl="1">
              <a:buFont typeface="Arial" pitchFamily="34" charset="0"/>
              <a:buChar char="•"/>
            </a:pPr>
            <a:r>
              <a:rPr lang="en-US" b="1" dirty="0" smtClean="0"/>
              <a:t>Star Topology</a:t>
            </a:r>
            <a:endParaRPr lang="en-US" b="1" dirty="0"/>
          </a:p>
        </p:txBody>
      </p:sp>
      <p:sp>
        <p:nvSpPr>
          <p:cNvPr id="11" name="TextBox 10"/>
          <p:cNvSpPr txBox="1"/>
          <p:nvPr/>
        </p:nvSpPr>
        <p:spPr>
          <a:xfrm>
            <a:off x="6012160" y="4221088"/>
            <a:ext cx="2448272" cy="646331"/>
          </a:xfrm>
          <a:prstGeom prst="rect">
            <a:avLst/>
          </a:prstGeom>
          <a:noFill/>
        </p:spPr>
        <p:txBody>
          <a:bodyPr wrap="square" rtlCol="0">
            <a:spAutoFit/>
          </a:bodyPr>
          <a:lstStyle/>
          <a:p>
            <a:r>
              <a:rPr lang="en-US" b="1" dirty="0" smtClean="0"/>
              <a:t>Examples:</a:t>
            </a:r>
          </a:p>
          <a:p>
            <a:r>
              <a:rPr lang="en-US" b="1" dirty="0" smtClean="0"/>
              <a:t>Bus Topology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Rectangle 5"/>
          <p:cNvSpPr>
            <a:spLocks noChangeArrowheads="1"/>
          </p:cNvSpPr>
          <p:nvPr/>
        </p:nvSpPr>
        <p:spPr bwMode="auto">
          <a:xfrm>
            <a:off x="1785918" y="0"/>
            <a:ext cx="6102350"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Point-to-Point Line Configuration</a:t>
            </a:r>
          </a:p>
        </p:txBody>
      </p:sp>
      <p:pic>
        <p:nvPicPr>
          <p:cNvPr id="6" name="Picture 6"/>
          <p:cNvPicPr>
            <a:picLocks noChangeArrowheads="1"/>
          </p:cNvPicPr>
          <p:nvPr/>
        </p:nvPicPr>
        <p:blipFill>
          <a:blip r:embed="rId3" cstate="print"/>
          <a:srcRect/>
          <a:stretch>
            <a:fillRect/>
          </a:stretch>
        </p:blipFill>
        <p:spPr bwMode="auto">
          <a:xfrm>
            <a:off x="377805" y="1309688"/>
            <a:ext cx="8585200" cy="2732087"/>
          </a:xfrm>
          <a:prstGeom prst="rect">
            <a:avLst/>
          </a:prstGeom>
          <a:noFill/>
          <a:ln w="12700">
            <a:noFill/>
            <a:miter lim="800000"/>
            <a:headEnd/>
            <a:tailEnd/>
          </a:ln>
          <a:effectLst/>
        </p:spPr>
      </p:pic>
      <p:sp>
        <p:nvSpPr>
          <p:cNvPr id="9" name="Slide Number Placeholder 8"/>
          <p:cNvSpPr>
            <a:spLocks noGrp="1"/>
          </p:cNvSpPr>
          <p:nvPr>
            <p:ph type="sldNum" sz="quarter" idx="12"/>
          </p:nvPr>
        </p:nvSpPr>
        <p:spPr/>
        <p:txBody>
          <a:bodyPr/>
          <a:lstStyle/>
          <a:p>
            <a:fld id="{B6F15528-21DE-4FAA-801E-634DDDAF4B2B}" type="slidenum">
              <a:rPr lang="en-US" smtClean="0"/>
              <a:pPr/>
              <a:t>35</a:t>
            </a:fld>
            <a:endParaRPr lang="en-US"/>
          </a:p>
        </p:txBody>
      </p:sp>
      <p:sp>
        <p:nvSpPr>
          <p:cNvPr id="10" name="Footer Placeholder 9"/>
          <p:cNvSpPr>
            <a:spLocks noGrp="1"/>
          </p:cNvSpPr>
          <p:nvPr>
            <p:ph type="ftr" sz="quarter" idx="11"/>
          </p:nvPr>
        </p:nvSpPr>
        <p:spPr>
          <a:xfrm>
            <a:off x="2071670" y="6356351"/>
            <a:ext cx="5143536" cy="287359"/>
          </a:xfrm>
        </p:spPr>
        <p:txBody>
          <a:bodyPr/>
          <a:lstStyle/>
          <a:p>
            <a:r>
              <a:rPr lang="en-IN" dirty="0" smtClean="0"/>
              <a:t>Akanksha                    </a:t>
            </a:r>
            <a:r>
              <a:rPr lang="en-IN" dirty="0"/>
              <a:t>CN               Unit Number:1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Rectangle 5"/>
          <p:cNvSpPr>
            <a:spLocks noChangeArrowheads="1"/>
          </p:cNvSpPr>
          <p:nvPr/>
        </p:nvSpPr>
        <p:spPr bwMode="auto">
          <a:xfrm>
            <a:off x="1643042" y="0"/>
            <a:ext cx="6102350"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Point-to-Point Line Configuration</a:t>
            </a:r>
          </a:p>
        </p:txBody>
      </p:sp>
      <p:pic>
        <p:nvPicPr>
          <p:cNvPr id="6" name="Picture 6"/>
          <p:cNvPicPr>
            <a:picLocks noChangeArrowheads="1"/>
          </p:cNvPicPr>
          <p:nvPr/>
        </p:nvPicPr>
        <p:blipFill>
          <a:blip r:embed="rId3" cstate="print"/>
          <a:srcRect/>
          <a:stretch>
            <a:fillRect/>
          </a:stretch>
        </p:blipFill>
        <p:spPr bwMode="auto">
          <a:xfrm>
            <a:off x="231754" y="1041400"/>
            <a:ext cx="8605838" cy="3562350"/>
          </a:xfrm>
          <a:prstGeom prst="rect">
            <a:avLst/>
          </a:prstGeom>
          <a:noFill/>
          <a:ln w="12700">
            <a:noFill/>
            <a:miter lim="800000"/>
            <a:headEnd/>
            <a:tailEnd/>
          </a:ln>
          <a:effectLst/>
        </p:spPr>
      </p:pic>
      <p:sp>
        <p:nvSpPr>
          <p:cNvPr id="9" name="Slide Number Placeholder 8"/>
          <p:cNvSpPr>
            <a:spLocks noGrp="1"/>
          </p:cNvSpPr>
          <p:nvPr>
            <p:ph type="sldNum" sz="quarter" idx="12"/>
          </p:nvPr>
        </p:nvSpPr>
        <p:spPr/>
        <p:txBody>
          <a:bodyPr/>
          <a:lstStyle/>
          <a:p>
            <a:fld id="{B6F15528-21DE-4FAA-801E-634DDDAF4B2B}" type="slidenum">
              <a:rPr lang="en-US" smtClean="0"/>
              <a:pPr/>
              <a:t>36</a:t>
            </a:fld>
            <a:endParaRPr lang="en-US"/>
          </a:p>
        </p:txBody>
      </p:sp>
      <p:sp>
        <p:nvSpPr>
          <p:cNvPr id="10" name="Footer Placeholder 9"/>
          <p:cNvSpPr>
            <a:spLocks noGrp="1"/>
          </p:cNvSpPr>
          <p:nvPr>
            <p:ph type="ftr" sz="quarter" idx="11"/>
          </p:nvPr>
        </p:nvSpPr>
        <p:spPr>
          <a:xfrm>
            <a:off x="1928794" y="6356350"/>
            <a:ext cx="5572164" cy="501649"/>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Rectangle 5"/>
          <p:cNvSpPr>
            <a:spLocks noChangeArrowheads="1"/>
          </p:cNvSpPr>
          <p:nvPr/>
        </p:nvSpPr>
        <p:spPr bwMode="auto">
          <a:xfrm>
            <a:off x="1714480" y="0"/>
            <a:ext cx="6102350"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Point-to-Point Line Configuration</a:t>
            </a:r>
          </a:p>
        </p:txBody>
      </p:sp>
      <p:pic>
        <p:nvPicPr>
          <p:cNvPr id="6" name="Picture 6"/>
          <p:cNvPicPr>
            <a:picLocks noChangeArrowheads="1"/>
          </p:cNvPicPr>
          <p:nvPr/>
        </p:nvPicPr>
        <p:blipFill>
          <a:blip r:embed="rId3" cstate="print"/>
          <a:srcRect/>
          <a:stretch>
            <a:fillRect/>
          </a:stretch>
        </p:blipFill>
        <p:spPr bwMode="auto">
          <a:xfrm>
            <a:off x="303213" y="2686050"/>
            <a:ext cx="8474075" cy="1408113"/>
          </a:xfrm>
          <a:prstGeom prst="rect">
            <a:avLst/>
          </a:prstGeom>
          <a:noFill/>
          <a:ln w="12700">
            <a:noFill/>
            <a:miter lim="800000"/>
            <a:headEnd/>
            <a:tailEnd/>
          </a:ln>
          <a:effectLst/>
        </p:spPr>
      </p:pic>
      <p:sp>
        <p:nvSpPr>
          <p:cNvPr id="9" name="Slide Number Placeholder 8"/>
          <p:cNvSpPr>
            <a:spLocks noGrp="1"/>
          </p:cNvSpPr>
          <p:nvPr>
            <p:ph type="sldNum" sz="quarter" idx="12"/>
          </p:nvPr>
        </p:nvSpPr>
        <p:spPr/>
        <p:txBody>
          <a:bodyPr/>
          <a:lstStyle/>
          <a:p>
            <a:fld id="{B6F15528-21DE-4FAA-801E-634DDDAF4B2B}" type="slidenum">
              <a:rPr lang="en-US" smtClean="0"/>
              <a:pPr/>
              <a:t>37</a:t>
            </a:fld>
            <a:endParaRPr lang="en-US"/>
          </a:p>
        </p:txBody>
      </p:sp>
      <p:sp>
        <p:nvSpPr>
          <p:cNvPr id="10" name="Footer Placeholder 9"/>
          <p:cNvSpPr>
            <a:spLocks noGrp="1"/>
          </p:cNvSpPr>
          <p:nvPr>
            <p:ph type="ftr" sz="quarter" idx="11"/>
          </p:nvPr>
        </p:nvSpPr>
        <p:spPr>
          <a:xfrm>
            <a:off x="3124200" y="6356351"/>
            <a:ext cx="4662510" cy="287360"/>
          </a:xfrm>
        </p:spPr>
        <p:txBody>
          <a:bodyPr/>
          <a:lstStyle/>
          <a:p>
            <a:r>
              <a:rPr lang="en-IN" dirty="0" smtClean="0"/>
              <a:t>Akanksha                    </a:t>
            </a:r>
            <a:r>
              <a:rPr lang="en-IN" dirty="0"/>
              <a:t>CN               Unit Number:1</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 name="Rectangle 5"/>
          <p:cNvSpPr>
            <a:spLocks noChangeArrowheads="1"/>
          </p:cNvSpPr>
          <p:nvPr/>
        </p:nvSpPr>
        <p:spPr bwMode="auto">
          <a:xfrm>
            <a:off x="1857356" y="214290"/>
            <a:ext cx="5518150"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Multipoint Line Configuration</a:t>
            </a:r>
          </a:p>
        </p:txBody>
      </p:sp>
      <p:pic>
        <p:nvPicPr>
          <p:cNvPr id="6" name="Picture 6"/>
          <p:cNvPicPr>
            <a:picLocks noChangeArrowheads="1"/>
          </p:cNvPicPr>
          <p:nvPr/>
        </p:nvPicPr>
        <p:blipFill>
          <a:blip r:embed="rId3" cstate="print"/>
          <a:srcRect/>
          <a:stretch>
            <a:fillRect/>
          </a:stretch>
        </p:blipFill>
        <p:spPr bwMode="auto">
          <a:xfrm>
            <a:off x="346056" y="1314428"/>
            <a:ext cx="8499475" cy="4216400"/>
          </a:xfrm>
          <a:prstGeom prst="rect">
            <a:avLst/>
          </a:prstGeom>
          <a:noFill/>
          <a:ln w="12700">
            <a:noFill/>
            <a:miter lim="800000"/>
            <a:headEnd/>
            <a:tailEnd/>
          </a:ln>
          <a:effectLst/>
        </p:spPr>
      </p:pic>
      <p:sp>
        <p:nvSpPr>
          <p:cNvPr id="9" name="Slide Number Placeholder 8"/>
          <p:cNvSpPr>
            <a:spLocks noGrp="1"/>
          </p:cNvSpPr>
          <p:nvPr>
            <p:ph type="sldNum" sz="quarter" idx="12"/>
          </p:nvPr>
        </p:nvSpPr>
        <p:spPr/>
        <p:txBody>
          <a:bodyPr/>
          <a:lstStyle/>
          <a:p>
            <a:fld id="{B6F15528-21DE-4FAA-801E-634DDDAF4B2B}" type="slidenum">
              <a:rPr lang="en-US" smtClean="0"/>
              <a:pPr/>
              <a:t>38</a:t>
            </a:fld>
            <a:endParaRPr lang="en-US"/>
          </a:p>
        </p:txBody>
      </p:sp>
      <p:sp>
        <p:nvSpPr>
          <p:cNvPr id="10" name="Footer Placeholder 9"/>
          <p:cNvSpPr>
            <a:spLocks noGrp="1"/>
          </p:cNvSpPr>
          <p:nvPr>
            <p:ph type="ftr" sz="quarter" idx="11"/>
          </p:nvPr>
        </p:nvSpPr>
        <p:spPr>
          <a:xfrm>
            <a:off x="3124200" y="6356350"/>
            <a:ext cx="4733948" cy="501650"/>
          </a:xfrm>
        </p:spPr>
        <p:txBody>
          <a:bodyPr/>
          <a:lstStyle/>
          <a:p>
            <a:r>
              <a:rPr lang="en-IN" dirty="0" smtClean="0"/>
              <a:t>Akanksha                    </a:t>
            </a:r>
            <a:r>
              <a:rPr lang="en-IN" dirty="0"/>
              <a:t>CN               Unit Number:1</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5" name="Picture 2"/>
          <p:cNvPicPr>
            <a:picLocks noChangeArrowheads="1"/>
          </p:cNvPicPr>
          <p:nvPr/>
        </p:nvPicPr>
        <p:blipFill>
          <a:blip r:embed="rId4" cstate="print"/>
          <a:srcRect/>
          <a:stretch>
            <a:fillRect/>
          </a:stretch>
        </p:blipFill>
        <p:spPr bwMode="auto">
          <a:xfrm>
            <a:off x="438150" y="1843099"/>
            <a:ext cx="8228013" cy="3228975"/>
          </a:xfrm>
          <a:prstGeom prst="rect">
            <a:avLst/>
          </a:prstGeom>
          <a:noFill/>
          <a:ln w="12700">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9" name="Footer Placeholder 8"/>
          <p:cNvSpPr>
            <a:spLocks noGrp="1"/>
          </p:cNvSpPr>
          <p:nvPr>
            <p:ph type="ftr" sz="quarter" idx="11"/>
          </p:nvPr>
        </p:nvSpPr>
        <p:spPr>
          <a:xfrm>
            <a:off x="1857356" y="6356350"/>
            <a:ext cx="5572164" cy="501650"/>
          </a:xfrm>
        </p:spPr>
        <p:txBody>
          <a:bodyPr/>
          <a:lstStyle/>
          <a:p>
            <a:r>
              <a:rPr lang="en-IN" dirty="0" smtClean="0"/>
              <a:t>Akanksha                    </a:t>
            </a:r>
            <a:r>
              <a:rPr lang="en-IN" dirty="0"/>
              <a:t>CN               Unit Number:1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70"/>
            <a:ext cx="9144000" cy="5929330"/>
          </a:xfrm>
        </p:spPr>
        <p:txBody>
          <a:bodyPr>
            <a:noAutofit/>
          </a:bodyPr>
          <a:lstStyle/>
          <a:p>
            <a:pPr algn="just">
              <a:buNone/>
            </a:pPr>
            <a:r>
              <a:rPr lang="en-US" dirty="0">
                <a:latin typeface="Times New Roman" pitchFamily="18" charset="0"/>
                <a:cs typeface="Times New Roman" pitchFamily="18" charset="0"/>
              </a:rPr>
              <a:t>At the end of semester students will be able to</a:t>
            </a:r>
          </a:p>
          <a:p>
            <a:pPr>
              <a:buNone/>
            </a:pPr>
            <a:r>
              <a:rPr lang="en-US" dirty="0" smtClean="0">
                <a:solidFill>
                  <a:srgbClr val="FF0000"/>
                </a:solidFill>
                <a:latin typeface="Times New Roman" pitchFamily="18" charset="0"/>
                <a:cs typeface="Times New Roman" pitchFamily="18" charset="0"/>
              </a:rPr>
              <a:t>CO1:</a:t>
            </a:r>
            <a:r>
              <a:rPr lang="en-US" dirty="0" smtClean="0"/>
              <a:t>Explain basic concepts, OSI reference model, services and role of each   </a:t>
            </a:r>
          </a:p>
          <a:p>
            <a:pPr>
              <a:buNone/>
            </a:pPr>
            <a:r>
              <a:rPr lang="en-US" dirty="0" smtClean="0"/>
              <a:t>          layer of OSI model and TCP/IP, networks devices and transmission  </a:t>
            </a:r>
          </a:p>
          <a:p>
            <a:pPr>
              <a:buNone/>
            </a:pPr>
            <a:r>
              <a:rPr lang="en-US" dirty="0" smtClean="0"/>
              <a:t>          media, Analog and digital data transmission.</a:t>
            </a:r>
            <a:endParaRPr lang="en-IN" dirty="0" smtClean="0">
              <a:latin typeface="Times New Roman" pitchFamily="18" charset="0"/>
              <a:cs typeface="Times New Roman" pitchFamily="18" charset="0"/>
            </a:endParaRPr>
          </a:p>
          <a:p>
            <a:pPr marL="630238" indent="-630238" algn="just">
              <a:buNone/>
            </a:pPr>
            <a:r>
              <a:rPr lang="en-US" dirty="0" smtClean="0">
                <a:latin typeface="Times New Roman" pitchFamily="18" charset="0"/>
                <a:cs typeface="Times New Roman" pitchFamily="18" charset="0"/>
              </a:rPr>
              <a:t>CO2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t>Apply channel allocation, framing, error and flow control techniques.</a:t>
            </a:r>
            <a:endParaRPr lang="en-IN"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CO3: </a:t>
            </a:r>
            <a:r>
              <a:rPr lang="en-US" dirty="0" smtClean="0"/>
              <a:t>Describe the functions of Network Layer i.e. Logical addressing,  </a:t>
            </a:r>
          </a:p>
          <a:p>
            <a:pPr>
              <a:buNone/>
            </a:pPr>
            <a:r>
              <a:rPr lang="en-US" dirty="0" smtClean="0"/>
              <a:t>          </a:t>
            </a:r>
            <a:r>
              <a:rPr lang="en-US" dirty="0" err="1" smtClean="0"/>
              <a:t>subnetting</a:t>
            </a:r>
            <a:r>
              <a:rPr lang="en-US" dirty="0" smtClean="0"/>
              <a:t> &amp; Routing Mechanism.</a:t>
            </a:r>
          </a:p>
          <a:p>
            <a:pPr>
              <a:buNone/>
            </a:pPr>
            <a:r>
              <a:rPr lang="en-US" dirty="0" smtClean="0">
                <a:latin typeface="Times New Roman" pitchFamily="18" charset="0"/>
                <a:cs typeface="Times New Roman" pitchFamily="18" charset="0"/>
              </a:rPr>
              <a:t>CO4</a:t>
            </a:r>
            <a:r>
              <a:rPr lang="en-US" dirty="0">
                <a:latin typeface="Times New Roman" pitchFamily="18" charset="0"/>
                <a:cs typeface="Times New Roman" pitchFamily="18" charset="0"/>
              </a:rPr>
              <a:t>:  </a:t>
            </a:r>
            <a:r>
              <a:rPr lang="en-US" dirty="0" smtClean="0"/>
              <a:t>Explain the different Transport Layer function i.e. Port addressing,          </a:t>
            </a:r>
          </a:p>
          <a:p>
            <a:pPr>
              <a:buNone/>
            </a:pPr>
            <a:r>
              <a:rPr lang="en-US" dirty="0" smtClean="0"/>
              <a:t>          Connection Management, Error control and Flow control mechanism.</a:t>
            </a:r>
            <a:endParaRPr lang="en-IN" dirty="0">
              <a:latin typeface="Times New Roman" pitchFamily="18" charset="0"/>
              <a:cs typeface="Times New Roman" pitchFamily="18" charset="0"/>
            </a:endParaRPr>
          </a:p>
          <a:p>
            <a:pPr marL="630238" indent="-630238" algn="just">
              <a:buNone/>
            </a:pPr>
            <a:r>
              <a:rPr lang="en-US" dirty="0" smtClean="0">
                <a:latin typeface="Times New Roman" pitchFamily="18" charset="0"/>
                <a:cs typeface="Times New Roman" pitchFamily="18" charset="0"/>
              </a:rPr>
              <a:t>CO5: </a:t>
            </a:r>
            <a:r>
              <a:rPr lang="en-US" dirty="0" smtClean="0"/>
              <a:t>Explain the functions offered by session and presentation layer and their   Implementation.</a:t>
            </a:r>
            <a:endParaRPr lang="en-IN"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CO6:  </a:t>
            </a:r>
            <a:r>
              <a:rPr lang="en-US" dirty="0" smtClean="0"/>
              <a:t>Explain the different protocols used at application layer i.e. HTTP,  </a:t>
            </a:r>
          </a:p>
          <a:p>
            <a:pPr>
              <a:buNone/>
            </a:pPr>
            <a:r>
              <a:rPr lang="en-US" dirty="0" smtClean="0"/>
              <a:t>           SNMP, SMTP, FTP,TELNET and VPN.</a:t>
            </a:r>
            <a:endParaRPr lang="en-IN" dirty="0">
              <a:latin typeface="Times New Roman" pitchFamily="18" charset="0"/>
              <a:cs typeface="Times New Roman" pitchFamily="18" charset="0"/>
            </a:endParaRPr>
          </a:p>
          <a:p>
            <a:pPr marL="630238" indent="-630238"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a:t>
            </a:r>
            <a:r>
              <a:rPr kumimoji="0" lang="en-US" sz="3200" b="0" i="0" u="none" strike="noStrike" kern="1200" cap="none" spc="0" normalizeH="0" noProof="0" dirty="0">
                <a:ln>
                  <a:noFill/>
                </a:ln>
                <a:solidFill>
                  <a:schemeClr val="dk1"/>
                </a:solidFill>
                <a:effectLst/>
                <a:uLnTx/>
                <a:uFillTx/>
                <a:latin typeface="+mn-lt"/>
                <a:ea typeface="+mn-ea"/>
                <a:cs typeface="+mn-cs"/>
              </a:rPr>
              <a:t> Outcome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ChangeArrowheads="1"/>
          </p:cNvSpPr>
          <p:nvPr/>
        </p:nvSpPr>
        <p:spPr bwMode="auto">
          <a:xfrm>
            <a:off x="3214678" y="1142984"/>
            <a:ext cx="2870200"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Mesh Topology</a:t>
            </a:r>
          </a:p>
        </p:txBody>
      </p:sp>
      <p:pic>
        <p:nvPicPr>
          <p:cNvPr id="11270" name="Picture 6"/>
          <p:cNvPicPr>
            <a:picLocks noChangeArrowheads="1"/>
          </p:cNvPicPr>
          <p:nvPr/>
        </p:nvPicPr>
        <p:blipFill>
          <a:blip r:embed="rId2" cstate="print"/>
          <a:srcRect/>
          <a:stretch>
            <a:fillRect/>
          </a:stretch>
        </p:blipFill>
        <p:spPr bwMode="auto">
          <a:xfrm>
            <a:off x="785786" y="2159009"/>
            <a:ext cx="7581900" cy="4056073"/>
          </a:xfrm>
          <a:prstGeom prst="rect">
            <a:avLst/>
          </a:prstGeom>
          <a:noFill/>
          <a:ln w="12700">
            <a:noFill/>
            <a:miter lim="800000"/>
            <a:headEnd/>
            <a:tailEnd/>
          </a:ln>
          <a:effectLst/>
        </p:spPr>
      </p:pic>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sp>
        <p:nvSpPr>
          <p:cNvPr id="10" name="Footer Placeholder 9"/>
          <p:cNvSpPr>
            <a:spLocks noGrp="1"/>
          </p:cNvSpPr>
          <p:nvPr>
            <p:ph type="ftr" sz="quarter" idx="11"/>
          </p:nvPr>
        </p:nvSpPr>
        <p:spPr>
          <a:xfrm>
            <a:off x="2143108" y="6356350"/>
            <a:ext cx="4500594"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3071802" y="928670"/>
            <a:ext cx="2175084" cy="459100"/>
          </a:xfrm>
          <a:prstGeom prst="rect">
            <a:avLst/>
          </a:prstGeom>
          <a:noFill/>
          <a:ln w="12700">
            <a:noFill/>
            <a:miter lim="800000"/>
            <a:headEnd/>
            <a:tailEnd/>
          </a:ln>
          <a:effectLst/>
        </p:spPr>
        <p:txBody>
          <a:bodyPr wrap="none" lIns="90488" tIns="44450" rIns="90488" bIns="44450">
            <a:spAutoFit/>
          </a:bodyPr>
          <a:lstStyle/>
          <a:p>
            <a:r>
              <a:rPr lang="en-US" sz="2400" b="1" dirty="0" smtClean="0">
                <a:solidFill>
                  <a:srgbClr val="063DE8"/>
                </a:solidFill>
              </a:rPr>
              <a:t>Mesh </a:t>
            </a:r>
            <a:r>
              <a:rPr lang="en-US" sz="2400" b="1" dirty="0">
                <a:solidFill>
                  <a:srgbClr val="063DE8"/>
                </a:solidFill>
              </a:rPr>
              <a:t>Topology</a:t>
            </a:r>
          </a:p>
        </p:txBody>
      </p:sp>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41</a:t>
            </a:fld>
            <a:endParaRPr lang="en-US"/>
          </a:p>
        </p:txBody>
      </p:sp>
      <p:sp>
        <p:nvSpPr>
          <p:cNvPr id="10" name="Footer Placeholder 9"/>
          <p:cNvSpPr>
            <a:spLocks noGrp="1"/>
          </p:cNvSpPr>
          <p:nvPr>
            <p:ph type="ftr" sz="quarter" idx="11"/>
          </p:nvPr>
        </p:nvSpPr>
        <p:spPr>
          <a:xfrm>
            <a:off x="3124200" y="6356350"/>
            <a:ext cx="4733948"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11" name="Oval 10"/>
          <p:cNvSpPr/>
          <p:nvPr/>
        </p:nvSpPr>
        <p:spPr>
          <a:xfrm>
            <a:off x="2123728"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39752" y="436510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92080" y="436510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292080"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1" idx="6"/>
            <a:endCxn id="14" idx="2"/>
          </p:cNvCxnSpPr>
          <p:nvPr/>
        </p:nvCxnSpPr>
        <p:spPr>
          <a:xfrm>
            <a:off x="2699792" y="2348880"/>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43808" y="4653136"/>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483768" y="2636912"/>
            <a:ext cx="0"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4"/>
            <a:endCxn id="13" idx="0"/>
          </p:cNvCxnSpPr>
          <p:nvPr/>
        </p:nvCxnSpPr>
        <p:spPr>
          <a:xfrm>
            <a:off x="5580112" y="2636912"/>
            <a:ext cx="0"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5"/>
            <a:endCxn id="13" idx="1"/>
          </p:cNvCxnSpPr>
          <p:nvPr/>
        </p:nvCxnSpPr>
        <p:spPr>
          <a:xfrm>
            <a:off x="2615429" y="2552549"/>
            <a:ext cx="2761014" cy="1896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a:endCxn id="12" idx="7"/>
          </p:cNvCxnSpPr>
          <p:nvPr/>
        </p:nvCxnSpPr>
        <p:spPr>
          <a:xfrm flipH="1">
            <a:off x="2831453" y="2552549"/>
            <a:ext cx="2544990" cy="189691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88224" y="2132856"/>
            <a:ext cx="1944216" cy="369332"/>
          </a:xfrm>
          <a:prstGeom prst="rect">
            <a:avLst/>
          </a:prstGeom>
          <a:noFill/>
        </p:spPr>
        <p:txBody>
          <a:bodyPr wrap="square" rtlCol="0">
            <a:spAutoFit/>
          </a:bodyPr>
          <a:lstStyle/>
          <a:p>
            <a:r>
              <a:rPr lang="en-US" dirty="0" smtClean="0"/>
              <a:t>No. of  keys = 6</a:t>
            </a:r>
            <a:endParaRPr lang="en-US" dirty="0"/>
          </a:p>
        </p:txBody>
      </p:sp>
      <p:sp>
        <p:nvSpPr>
          <p:cNvPr id="32" name="TextBox 31"/>
          <p:cNvSpPr txBox="1"/>
          <p:nvPr/>
        </p:nvSpPr>
        <p:spPr>
          <a:xfrm>
            <a:off x="6156176" y="3284984"/>
            <a:ext cx="2736304" cy="1754326"/>
          </a:xfrm>
          <a:prstGeom prst="rect">
            <a:avLst/>
          </a:prstGeom>
          <a:noFill/>
        </p:spPr>
        <p:txBody>
          <a:bodyPr wrap="square" rtlCol="0">
            <a:spAutoFit/>
          </a:bodyPr>
          <a:lstStyle/>
          <a:p>
            <a:r>
              <a:rPr lang="en-US" dirty="0" smtClean="0"/>
              <a:t>When N=5</a:t>
            </a:r>
          </a:p>
          <a:p>
            <a:r>
              <a:rPr lang="en-US" dirty="0" smtClean="0"/>
              <a:t>Key= 10,</a:t>
            </a:r>
          </a:p>
          <a:p>
            <a:r>
              <a:rPr lang="en-US" dirty="0" smtClean="0"/>
              <a:t>When N=50</a:t>
            </a:r>
          </a:p>
          <a:p>
            <a:r>
              <a:rPr lang="en-US" dirty="0" smtClean="0"/>
              <a:t>Key= ,</a:t>
            </a:r>
          </a:p>
          <a:p>
            <a:endParaRPr lang="en-US" dirty="0" smtClean="0"/>
          </a:p>
          <a:p>
            <a:endParaRPr lang="en-US" dirty="0"/>
          </a:p>
        </p:txBody>
      </p:sp>
      <p:sp>
        <p:nvSpPr>
          <p:cNvPr id="33" name="TextBox 32"/>
          <p:cNvSpPr txBox="1"/>
          <p:nvPr/>
        </p:nvSpPr>
        <p:spPr>
          <a:xfrm>
            <a:off x="179512" y="2996952"/>
            <a:ext cx="1944216" cy="923330"/>
          </a:xfrm>
          <a:prstGeom prst="rect">
            <a:avLst/>
          </a:prstGeom>
          <a:noFill/>
        </p:spPr>
        <p:txBody>
          <a:bodyPr wrap="square" rtlCol="0">
            <a:spAutoFit/>
          </a:bodyPr>
          <a:lstStyle/>
          <a:p>
            <a:r>
              <a:rPr lang="en-US" dirty="0" smtClean="0"/>
              <a:t>If N is node then no. of connection=</a:t>
            </a:r>
          </a:p>
          <a:p>
            <a:r>
              <a:rPr lang="en-US" smtClean="0"/>
              <a:t> n(n-1)/2</a:t>
            </a: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3071802" y="928670"/>
            <a:ext cx="2015617" cy="459100"/>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63DE8"/>
                </a:solidFill>
              </a:rPr>
              <a:t>Star Topology</a:t>
            </a:r>
          </a:p>
        </p:txBody>
      </p:sp>
      <p:pic>
        <p:nvPicPr>
          <p:cNvPr id="12294" name="Picture 6"/>
          <p:cNvPicPr>
            <a:picLocks noChangeArrowheads="1"/>
          </p:cNvPicPr>
          <p:nvPr/>
        </p:nvPicPr>
        <p:blipFill>
          <a:blip r:embed="rId2" cstate="print"/>
          <a:srcRect/>
          <a:stretch>
            <a:fillRect/>
          </a:stretch>
        </p:blipFill>
        <p:spPr bwMode="auto">
          <a:xfrm>
            <a:off x="285720" y="2071678"/>
            <a:ext cx="8628063" cy="3970337"/>
          </a:xfrm>
          <a:prstGeom prst="rect">
            <a:avLst/>
          </a:prstGeom>
          <a:noFill/>
          <a:ln w="12700">
            <a:noFill/>
            <a:miter lim="800000"/>
            <a:headEnd/>
            <a:tailEnd/>
          </a:ln>
          <a:effectLst/>
        </p:spPr>
      </p:pic>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42</a:t>
            </a:fld>
            <a:endParaRPr lang="en-US"/>
          </a:p>
        </p:txBody>
      </p:sp>
      <p:sp>
        <p:nvSpPr>
          <p:cNvPr id="10" name="Footer Placeholder 9"/>
          <p:cNvSpPr>
            <a:spLocks noGrp="1"/>
          </p:cNvSpPr>
          <p:nvPr>
            <p:ph type="ftr" sz="quarter" idx="11"/>
          </p:nvPr>
        </p:nvSpPr>
        <p:spPr>
          <a:xfrm>
            <a:off x="3124200" y="6356350"/>
            <a:ext cx="4733948"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143372" y="857232"/>
            <a:ext cx="2042483" cy="459100"/>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63DE8"/>
                </a:solidFill>
              </a:rPr>
              <a:t>Tree Topology</a:t>
            </a:r>
          </a:p>
        </p:txBody>
      </p:sp>
      <p:pic>
        <p:nvPicPr>
          <p:cNvPr id="13318" name="Picture 6"/>
          <p:cNvPicPr>
            <a:picLocks noChangeArrowheads="1"/>
          </p:cNvPicPr>
          <p:nvPr/>
        </p:nvPicPr>
        <p:blipFill>
          <a:blip r:embed="rId2" cstate="print"/>
          <a:srcRect/>
          <a:stretch>
            <a:fillRect/>
          </a:stretch>
        </p:blipFill>
        <p:spPr bwMode="auto">
          <a:xfrm>
            <a:off x="469900" y="1349375"/>
            <a:ext cx="8116888" cy="4070350"/>
          </a:xfrm>
          <a:prstGeom prst="rect">
            <a:avLst/>
          </a:prstGeom>
          <a:noFill/>
          <a:ln w="12700">
            <a:noFill/>
            <a:miter lim="800000"/>
            <a:headEnd/>
            <a:tailEnd/>
          </a:ln>
          <a:effectLst/>
        </p:spPr>
      </p:pic>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
        <p:nvSpPr>
          <p:cNvPr id="10" name="Footer Placeholder 9"/>
          <p:cNvSpPr>
            <a:spLocks noGrp="1"/>
          </p:cNvSpPr>
          <p:nvPr>
            <p:ph type="ftr" sz="quarter" idx="11"/>
          </p:nvPr>
        </p:nvSpPr>
        <p:spPr>
          <a:xfrm>
            <a:off x="2428860" y="6356350"/>
            <a:ext cx="4786346"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ChangeArrowheads="1"/>
          </p:cNvSpPr>
          <p:nvPr/>
        </p:nvSpPr>
        <p:spPr bwMode="auto">
          <a:xfrm>
            <a:off x="3428992" y="714356"/>
            <a:ext cx="1953869" cy="459100"/>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63DE8"/>
                </a:solidFill>
              </a:rPr>
              <a:t>Bus Topology</a:t>
            </a:r>
          </a:p>
        </p:txBody>
      </p:sp>
      <p:pic>
        <p:nvPicPr>
          <p:cNvPr id="14342" name="Picture 6"/>
          <p:cNvPicPr>
            <a:picLocks noChangeArrowheads="1"/>
          </p:cNvPicPr>
          <p:nvPr/>
        </p:nvPicPr>
        <p:blipFill>
          <a:blip r:embed="rId3" cstate="print"/>
          <a:srcRect/>
          <a:stretch>
            <a:fillRect/>
          </a:stretch>
        </p:blipFill>
        <p:spPr bwMode="auto">
          <a:xfrm>
            <a:off x="209550" y="2003425"/>
            <a:ext cx="8670925" cy="2787650"/>
          </a:xfrm>
          <a:prstGeom prst="rect">
            <a:avLst/>
          </a:prstGeom>
          <a:noFill/>
          <a:ln w="12700">
            <a:noFill/>
            <a:miter lim="800000"/>
            <a:headEnd/>
            <a:tailEnd/>
          </a:ln>
          <a:effectLst/>
        </p:spPr>
      </p:pic>
      <p:pic>
        <p:nvPicPr>
          <p:cNvPr id="7"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44</a:t>
            </a:fld>
            <a:endParaRPr lang="en-US"/>
          </a:p>
        </p:txBody>
      </p:sp>
      <p:sp>
        <p:nvSpPr>
          <p:cNvPr id="10" name="Footer Placeholder 9"/>
          <p:cNvSpPr>
            <a:spLocks noGrp="1"/>
          </p:cNvSpPr>
          <p:nvPr>
            <p:ph type="ftr" sz="quarter" idx="11"/>
          </p:nvPr>
        </p:nvSpPr>
        <p:spPr>
          <a:xfrm>
            <a:off x="1928794" y="6356350"/>
            <a:ext cx="5143536" cy="501649"/>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ChangeArrowheads="1"/>
          </p:cNvSpPr>
          <p:nvPr/>
        </p:nvSpPr>
        <p:spPr bwMode="auto">
          <a:xfrm>
            <a:off x="3143240" y="785794"/>
            <a:ext cx="2413932" cy="459100"/>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63DE8"/>
                </a:solidFill>
              </a:rPr>
              <a:t>Hybrid Topology</a:t>
            </a:r>
          </a:p>
        </p:txBody>
      </p:sp>
      <p:pic>
        <p:nvPicPr>
          <p:cNvPr id="16390" name="Picture 6"/>
          <p:cNvPicPr>
            <a:picLocks noChangeArrowheads="1"/>
          </p:cNvPicPr>
          <p:nvPr/>
        </p:nvPicPr>
        <p:blipFill>
          <a:blip r:embed="rId2" cstate="print"/>
          <a:srcRect/>
          <a:stretch>
            <a:fillRect/>
          </a:stretch>
        </p:blipFill>
        <p:spPr bwMode="auto">
          <a:xfrm>
            <a:off x="249238" y="1654187"/>
            <a:ext cx="8569325" cy="3560763"/>
          </a:xfrm>
          <a:prstGeom prst="rect">
            <a:avLst/>
          </a:prstGeom>
          <a:noFill/>
          <a:ln w="12700">
            <a:noFill/>
            <a:miter lim="800000"/>
            <a:headEnd/>
            <a:tailEnd/>
          </a:ln>
          <a:effectLst/>
        </p:spPr>
      </p:pic>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45</a:t>
            </a:fld>
            <a:endParaRPr lang="en-US"/>
          </a:p>
        </p:txBody>
      </p:sp>
      <p:sp>
        <p:nvSpPr>
          <p:cNvPr id="10" name="Footer Placeholder 9"/>
          <p:cNvSpPr>
            <a:spLocks noGrp="1"/>
          </p:cNvSpPr>
          <p:nvPr>
            <p:ph type="ftr" sz="quarter" idx="11"/>
          </p:nvPr>
        </p:nvSpPr>
        <p:spPr>
          <a:xfrm>
            <a:off x="3124200" y="6356350"/>
            <a:ext cx="5091138"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ChangeArrowheads="1"/>
          </p:cNvSpPr>
          <p:nvPr/>
        </p:nvSpPr>
        <p:spPr bwMode="auto">
          <a:xfrm>
            <a:off x="4000496" y="857232"/>
            <a:ext cx="2090125" cy="459100"/>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63DE8"/>
                </a:solidFill>
              </a:rPr>
              <a:t>Ring Topology</a:t>
            </a:r>
          </a:p>
        </p:txBody>
      </p:sp>
      <p:pic>
        <p:nvPicPr>
          <p:cNvPr id="15366" name="Picture 6"/>
          <p:cNvPicPr>
            <a:picLocks noChangeArrowheads="1"/>
          </p:cNvPicPr>
          <p:nvPr/>
        </p:nvPicPr>
        <p:blipFill>
          <a:blip r:embed="rId2" cstate="print"/>
          <a:srcRect/>
          <a:stretch>
            <a:fillRect/>
          </a:stretch>
        </p:blipFill>
        <p:spPr bwMode="auto">
          <a:xfrm>
            <a:off x="152400" y="1566879"/>
            <a:ext cx="8802688" cy="4219575"/>
          </a:xfrm>
          <a:prstGeom prst="rect">
            <a:avLst/>
          </a:prstGeom>
          <a:noFill/>
          <a:ln w="12700">
            <a:noFill/>
            <a:miter lim="800000"/>
            <a:headEnd/>
            <a:tailEnd/>
          </a:ln>
          <a:effectLst/>
        </p:spPr>
      </p:pic>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46</a:t>
            </a:fld>
            <a:endParaRPr lang="en-US"/>
          </a:p>
        </p:txBody>
      </p:sp>
      <p:sp>
        <p:nvSpPr>
          <p:cNvPr id="10" name="Footer Placeholder 9"/>
          <p:cNvSpPr>
            <a:spLocks noGrp="1"/>
          </p:cNvSpPr>
          <p:nvPr>
            <p:ph type="ftr" sz="quarter" idx="11"/>
          </p:nvPr>
        </p:nvSpPr>
        <p:spPr>
          <a:xfrm>
            <a:off x="3124200" y="6356351"/>
            <a:ext cx="4662510" cy="28736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Network Topology </a:t>
            </a:r>
          </a:p>
        </p:txBody>
      </p:sp>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
        <p:nvSpPr>
          <p:cNvPr id="10" name="Footer Placeholder 9"/>
          <p:cNvSpPr>
            <a:spLocks noGrp="1"/>
          </p:cNvSpPr>
          <p:nvPr>
            <p:ph type="ftr" sz="quarter" idx="11"/>
          </p:nvPr>
        </p:nvSpPr>
        <p:spPr>
          <a:xfrm>
            <a:off x="3124200" y="6356350"/>
            <a:ext cx="5091138" cy="501650"/>
          </a:xfrm>
        </p:spPr>
        <p:txBody>
          <a:bodyPr/>
          <a:lstStyle/>
          <a:p>
            <a:r>
              <a:rPr lang="en-IN" dirty="0" smtClean="0"/>
              <a:t>Akanksha                    </a:t>
            </a:r>
            <a:r>
              <a:rPr lang="en-IN" dirty="0"/>
              <a:t>CN               Unit Number:1</a:t>
            </a:r>
            <a:endParaRPr lang="en-US" dirty="0"/>
          </a:p>
        </p:txBody>
      </p:sp>
      <p:sp>
        <p:nvSpPr>
          <p:cNvPr id="11" name="TextBox 10"/>
          <p:cNvSpPr txBox="1"/>
          <p:nvPr/>
        </p:nvSpPr>
        <p:spPr>
          <a:xfrm>
            <a:off x="971600" y="2204864"/>
            <a:ext cx="7560840" cy="2862322"/>
          </a:xfrm>
          <a:prstGeom prst="rect">
            <a:avLst/>
          </a:prstGeom>
          <a:noFill/>
        </p:spPr>
        <p:txBody>
          <a:bodyPr wrap="square" rtlCol="0">
            <a:spAutoFit/>
          </a:bodyPr>
          <a:lstStyle/>
          <a:p>
            <a:r>
              <a:rPr lang="en-US" dirty="0" smtClean="0"/>
              <a:t>If N no. of  nodes</a:t>
            </a:r>
          </a:p>
          <a:p>
            <a:r>
              <a:rPr lang="en-US" dirty="0" smtClean="0"/>
              <a:t>Types of Topology/No. of connection</a:t>
            </a:r>
          </a:p>
          <a:p>
            <a:endParaRPr lang="en-US" dirty="0" smtClean="0"/>
          </a:p>
          <a:p>
            <a:r>
              <a:rPr lang="en-US" dirty="0" smtClean="0"/>
              <a:t>Mesh                N(N-1) / 2</a:t>
            </a:r>
          </a:p>
          <a:p>
            <a:endParaRPr lang="en-US" dirty="0" smtClean="0"/>
          </a:p>
          <a:p>
            <a:r>
              <a:rPr lang="en-US" dirty="0" smtClean="0"/>
              <a:t>Star                   N (excluding HUB), N-1 (Including HUB)</a:t>
            </a:r>
          </a:p>
          <a:p>
            <a:endParaRPr lang="en-US" dirty="0" smtClean="0"/>
          </a:p>
          <a:p>
            <a:r>
              <a:rPr lang="en-US" dirty="0" smtClean="0"/>
              <a:t>Bus                    N + 1 (for backbone  cable)</a:t>
            </a:r>
          </a:p>
          <a:p>
            <a:endParaRPr lang="en-US" dirty="0" smtClean="0"/>
          </a:p>
          <a:p>
            <a:r>
              <a:rPr lang="en-US" dirty="0" smtClean="0"/>
              <a:t>Ring                  N</a:t>
            </a:r>
            <a:endParaRPr lang="en-US" dirty="0"/>
          </a:p>
        </p:txBody>
      </p:sp>
      <p:sp>
        <p:nvSpPr>
          <p:cNvPr id="12" name="TextBox 11"/>
          <p:cNvSpPr txBox="1"/>
          <p:nvPr/>
        </p:nvSpPr>
        <p:spPr>
          <a:xfrm>
            <a:off x="2627784" y="1556792"/>
            <a:ext cx="2736304" cy="369332"/>
          </a:xfrm>
          <a:prstGeom prst="rect">
            <a:avLst/>
          </a:prstGeom>
          <a:noFill/>
        </p:spPr>
        <p:txBody>
          <a:bodyPr wrap="square" rtlCol="0">
            <a:spAutoFit/>
          </a:bodyPr>
          <a:lstStyle/>
          <a:p>
            <a:r>
              <a:rPr lang="en-US" dirty="0" smtClean="0"/>
              <a:t>Summary of Topology</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609600"/>
            <a:ext cx="7772400" cy="533384"/>
          </a:xfrm>
          <a:noFill/>
        </p:spPr>
        <p:txBody>
          <a:bodyPr>
            <a:normAutofit fontScale="90000"/>
          </a:bodyPr>
          <a:lstStyle/>
          <a:p>
            <a:r>
              <a:rPr lang="en-US" dirty="0"/>
              <a:t/>
            </a:r>
            <a:br>
              <a:rPr lang="en-US" dirty="0"/>
            </a:br>
            <a:endParaRPr lang="en-US" sz="5400" b="1" dirty="0">
              <a:solidFill>
                <a:schemeClr val="hlink"/>
              </a:solidFill>
            </a:endParaRPr>
          </a:p>
        </p:txBody>
      </p:sp>
      <p:sp>
        <p:nvSpPr>
          <p:cNvPr id="4099" name="Rectangle 3"/>
          <p:cNvSpPr>
            <a:spLocks noGrp="1" noChangeArrowheads="1"/>
          </p:cNvSpPr>
          <p:nvPr>
            <p:ph type="body" sz="half" idx="1"/>
          </p:nvPr>
        </p:nvSpPr>
        <p:spPr>
          <a:xfrm>
            <a:off x="533400" y="2590800"/>
            <a:ext cx="7772400" cy="1219200"/>
          </a:xfrm>
          <a:noFill/>
        </p:spPr>
        <p:txBody>
          <a:bodyPr>
            <a:noAutofit/>
          </a:bodyPr>
          <a:lstStyle/>
          <a:p>
            <a:r>
              <a:rPr lang="en-US" sz="2400" b="1" dirty="0">
                <a:solidFill>
                  <a:schemeClr val="accent2"/>
                </a:solidFill>
              </a:rPr>
              <a:t>Guided Media</a:t>
            </a:r>
            <a:br>
              <a:rPr lang="en-US" sz="2400" b="1" dirty="0">
                <a:solidFill>
                  <a:schemeClr val="accent2"/>
                </a:solidFill>
              </a:rPr>
            </a:br>
            <a:endParaRPr lang="en-US" sz="2400" b="1" dirty="0">
              <a:solidFill>
                <a:schemeClr val="accent2"/>
              </a:solidFill>
            </a:endParaRPr>
          </a:p>
          <a:p>
            <a:r>
              <a:rPr lang="en-US" sz="2400" b="1" dirty="0">
                <a:solidFill>
                  <a:schemeClr val="accent2"/>
                </a:solidFill>
              </a:rPr>
              <a:t>Unguided Media</a:t>
            </a:r>
          </a:p>
        </p:txBody>
      </p:sp>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hlink"/>
                </a:solidFill>
              </a:rPr>
              <a:t>Transmission Media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ssolv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dissolv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 name="Picture 2"/>
          <p:cNvPicPr>
            <a:picLocks noChangeArrowheads="1"/>
          </p:cNvPicPr>
          <p:nvPr/>
        </p:nvPicPr>
        <p:blipFill>
          <a:blip r:embed="rId3" cstate="print"/>
          <a:srcRect/>
          <a:stretch>
            <a:fillRect/>
          </a:stretch>
        </p:blipFill>
        <p:spPr bwMode="auto">
          <a:xfrm>
            <a:off x="323528" y="2852936"/>
            <a:ext cx="8304212" cy="2462212"/>
          </a:xfrm>
          <a:prstGeom prst="rect">
            <a:avLst/>
          </a:prstGeom>
          <a:noFill/>
          <a:ln w="12700">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9" name="Footer Placeholder 8"/>
          <p:cNvSpPr>
            <a:spLocks noGrp="1"/>
          </p:cNvSpPr>
          <p:nvPr>
            <p:ph type="ftr" sz="quarter" idx="11"/>
          </p:nvPr>
        </p:nvSpPr>
        <p:spPr>
          <a:xfrm>
            <a:off x="1857356" y="6356350"/>
            <a:ext cx="5072098"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10" name="TextBox 9"/>
          <p:cNvSpPr txBox="1"/>
          <p:nvPr/>
        </p:nvSpPr>
        <p:spPr>
          <a:xfrm>
            <a:off x="755576" y="1124744"/>
            <a:ext cx="7704856" cy="646331"/>
          </a:xfrm>
          <a:prstGeom prst="rect">
            <a:avLst/>
          </a:prstGeom>
          <a:noFill/>
        </p:spPr>
        <p:txBody>
          <a:bodyPr wrap="square" rtlCol="0">
            <a:spAutoFit/>
          </a:bodyPr>
          <a:lstStyle/>
          <a:p>
            <a:r>
              <a:rPr lang="en-US" b="1" dirty="0" smtClean="0"/>
              <a:t>Objective</a:t>
            </a:r>
            <a:r>
              <a:rPr lang="en-US" dirty="0" smtClean="0"/>
              <a:t>: Study about basic concept of Transmission media and uses in different </a:t>
            </a:r>
          </a:p>
          <a:p>
            <a:r>
              <a:rPr lang="en-US" dirty="0" smtClean="0"/>
              <a:t>                  place.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1" name="Table 10"/>
          <p:cNvGraphicFramePr>
            <a:graphicFrameLocks noGrp="1"/>
          </p:cNvGraphicFramePr>
          <p:nvPr/>
        </p:nvGraphicFramePr>
        <p:xfrm>
          <a:off x="323528" y="1052738"/>
          <a:ext cx="8280920" cy="5040558"/>
        </p:xfrm>
        <a:graphic>
          <a:graphicData uri="http://schemas.openxmlformats.org/drawingml/2006/table">
            <a:tbl>
              <a:tblPr/>
              <a:tblGrid>
                <a:gridCol w="893813"/>
                <a:gridCol w="578220"/>
                <a:gridCol w="578220"/>
                <a:gridCol w="578220"/>
                <a:gridCol w="578220"/>
                <a:gridCol w="578220"/>
                <a:gridCol w="578220"/>
                <a:gridCol w="578220"/>
                <a:gridCol w="578220"/>
                <a:gridCol w="578220"/>
                <a:gridCol w="688630"/>
                <a:gridCol w="688630"/>
                <a:gridCol w="805867"/>
              </a:tblGrid>
              <a:tr h="406432">
                <a:tc gridSpan="9">
                  <a:txBody>
                    <a:bodyPr/>
                    <a:lstStyle/>
                    <a:p>
                      <a:pPr marL="0" marR="0" algn="ctr">
                        <a:lnSpc>
                          <a:spcPct val="115000"/>
                        </a:lnSpc>
                        <a:spcBef>
                          <a:spcPts val="0"/>
                        </a:spcBef>
                        <a:spcAft>
                          <a:spcPts val="1000"/>
                        </a:spcAft>
                      </a:pPr>
                      <a:r>
                        <a:rPr lang="en-US" sz="1200" b="1" dirty="0">
                          <a:latin typeface="+mj-lt"/>
                          <a:ea typeface="Calibri"/>
                          <a:cs typeface="Times New Roman"/>
                        </a:rPr>
                        <a:t>Computer Networks(KCS- 603)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200" b="1">
                          <a:latin typeface="+mj-lt"/>
                          <a:ea typeface="Calibri"/>
                          <a:cs typeface="Times New Roman"/>
                        </a:rPr>
                        <a:t>Year of Study: 2020-21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662018">
                <a:tc>
                  <a:txBody>
                    <a:bodyPr/>
                    <a:lstStyle/>
                    <a:p>
                      <a:pPr marL="0" marR="0">
                        <a:lnSpc>
                          <a:spcPct val="115000"/>
                        </a:lnSpc>
                        <a:spcBef>
                          <a:spcPts val="0"/>
                        </a:spcBef>
                        <a:spcAft>
                          <a:spcPts val="1000"/>
                        </a:spcAft>
                      </a:pPr>
                      <a:r>
                        <a:rPr lang="en-US" sz="1200" b="1">
                          <a:latin typeface="+mj-lt"/>
                          <a:ea typeface="Calibri"/>
                          <a:cs typeface="Times New Roman"/>
                        </a:rPr>
                        <a:t>CO</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PO3 </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PO4</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PO5</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PO6</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PO7</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PO8</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PO9</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PO10</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018">
                <a:tc>
                  <a:txBody>
                    <a:bodyPr/>
                    <a:lstStyle/>
                    <a:p>
                      <a:pPr marL="0" marR="0">
                        <a:lnSpc>
                          <a:spcPct val="115000"/>
                        </a:lnSpc>
                        <a:spcBef>
                          <a:spcPts val="0"/>
                        </a:spcBef>
                        <a:spcAft>
                          <a:spcPts val="1000"/>
                        </a:spcAft>
                      </a:pPr>
                      <a:r>
                        <a:rPr lang="en-US" sz="1200" b="1" dirty="0" smtClean="0">
                          <a:latin typeface="+mj-lt"/>
                          <a:ea typeface="Calibri"/>
                          <a:cs typeface="Times New Roman"/>
                        </a:rPr>
                        <a:t>CO.1</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018">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018">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018">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.4</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018">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.5</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018">
                <a:tc>
                  <a:txBody>
                    <a:bodyPr/>
                    <a:lstStyle/>
                    <a:p>
                      <a:pPr marL="0" marR="0" algn="l">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.6</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3</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dirty="0">
                          <a:latin typeface="+mj-lt"/>
                          <a:ea typeface="Calibri"/>
                          <a:cs typeface="Times New Roman"/>
                        </a:rPr>
                        <a:t>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9" name="Footer Placeholder 8"/>
          <p:cNvSpPr>
            <a:spLocks noGrp="1"/>
          </p:cNvSpPr>
          <p:nvPr>
            <p:ph type="ftr" sz="quarter" idx="11"/>
          </p:nvPr>
        </p:nvSpPr>
        <p:spPr>
          <a:xfrm>
            <a:off x="1857356" y="6356350"/>
            <a:ext cx="5072098"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10" name="TextBox 9"/>
          <p:cNvSpPr txBox="1"/>
          <p:nvPr/>
        </p:nvSpPr>
        <p:spPr>
          <a:xfrm>
            <a:off x="611560" y="1340768"/>
            <a:ext cx="7992888" cy="5078313"/>
          </a:xfrm>
          <a:prstGeom prst="rect">
            <a:avLst/>
          </a:prstGeom>
          <a:noFill/>
        </p:spPr>
        <p:txBody>
          <a:bodyPr wrap="square" rtlCol="0">
            <a:spAutoFit/>
          </a:bodyPr>
          <a:lstStyle/>
          <a:p>
            <a:pPr fontAlgn="base"/>
            <a:r>
              <a:rPr lang="en-US" b="1" dirty="0" smtClean="0"/>
              <a:t>1. Guided Media:</a:t>
            </a:r>
            <a:r>
              <a:rPr lang="en-US" dirty="0" smtClean="0"/>
              <a:t> </a:t>
            </a:r>
            <a:br>
              <a:rPr lang="en-US" dirty="0" smtClean="0"/>
            </a:br>
            <a:r>
              <a:rPr lang="en-US" dirty="0" smtClean="0"/>
              <a:t>It is also referred to as Wired or Bounded transmission media. Signals being transmitted are directed and confined in a narrow pathway by using  physical links. </a:t>
            </a:r>
            <a:br>
              <a:rPr lang="en-US" dirty="0" smtClean="0"/>
            </a:br>
            <a:r>
              <a:rPr lang="en-US" dirty="0" smtClean="0"/>
              <a:t>Features:  </a:t>
            </a:r>
          </a:p>
          <a:p>
            <a:pPr fontAlgn="base"/>
            <a:r>
              <a:rPr lang="en-US" dirty="0" smtClean="0"/>
              <a:t>High Speed</a:t>
            </a:r>
          </a:p>
          <a:p>
            <a:pPr fontAlgn="base"/>
            <a:r>
              <a:rPr lang="en-US" dirty="0" smtClean="0"/>
              <a:t>Secure</a:t>
            </a:r>
          </a:p>
          <a:p>
            <a:pPr fontAlgn="base"/>
            <a:r>
              <a:rPr lang="en-US" dirty="0" smtClean="0"/>
              <a:t>Used for comparatively shorter distances</a:t>
            </a:r>
          </a:p>
          <a:p>
            <a:pPr fontAlgn="base"/>
            <a:r>
              <a:rPr lang="en-US" dirty="0" smtClean="0"/>
              <a:t>There are 3 major types of Guided Media: </a:t>
            </a:r>
          </a:p>
          <a:p>
            <a:pPr fontAlgn="base"/>
            <a:endParaRPr lang="en-US" dirty="0" smtClean="0"/>
          </a:p>
          <a:p>
            <a:pPr marL="400050" indent="-400050" fontAlgn="base">
              <a:buAutoNum type="romanLcParenBoth"/>
            </a:pPr>
            <a:r>
              <a:rPr lang="en-US" b="1" dirty="0" smtClean="0"/>
              <a:t>Twisted Pair Cable –</a:t>
            </a:r>
            <a:r>
              <a:rPr lang="en-US" dirty="0" smtClean="0"/>
              <a:t> </a:t>
            </a:r>
            <a:br>
              <a:rPr lang="en-US" dirty="0" smtClean="0"/>
            </a:br>
            <a:r>
              <a:rPr lang="en-US" dirty="0" smtClean="0"/>
              <a:t>It consists of 2 separately insulated conductor wires wound about each other. Generally, several such pairs are bundled together in a protective sheath. They are the most widely used Transmission Media. Twisted Pair is of two types: </a:t>
            </a:r>
          </a:p>
          <a:p>
            <a:pPr marL="400050" indent="-400050" fontAlgn="base"/>
            <a:r>
              <a:rPr lang="en-US" b="1" dirty="0" smtClean="0"/>
              <a:t>              Unshielded Twisted Pair (UTP)</a:t>
            </a:r>
          </a:p>
          <a:p>
            <a:pPr marL="400050" indent="-400050" fontAlgn="base"/>
            <a:r>
              <a:rPr lang="en-US" b="1" dirty="0" smtClean="0"/>
              <a:t>  </a:t>
            </a:r>
          </a:p>
          <a:p>
            <a:pPr marL="400050" indent="-400050" fontAlgn="base"/>
            <a:r>
              <a:rPr lang="en-US" b="1" dirty="0" smtClean="0"/>
              <a:t>              Shielded Twisted Pair (STP)</a:t>
            </a:r>
            <a:endParaRPr lang="en-US" dirty="0" smtClean="0"/>
          </a:p>
          <a:p>
            <a:r>
              <a:rPr lang="en-US" dirty="0" smtClean="0"/>
              <a:t/>
            </a:r>
            <a:br>
              <a:rPr lang="en-US" dirty="0" smtClean="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9" name="Footer Placeholder 8"/>
          <p:cNvSpPr>
            <a:spLocks noGrp="1"/>
          </p:cNvSpPr>
          <p:nvPr>
            <p:ph type="ftr" sz="quarter" idx="11"/>
          </p:nvPr>
        </p:nvSpPr>
        <p:spPr>
          <a:xfrm>
            <a:off x="1857356" y="6356350"/>
            <a:ext cx="5072098"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10" name="TextBox 9"/>
          <p:cNvSpPr txBox="1"/>
          <p:nvPr/>
        </p:nvSpPr>
        <p:spPr>
          <a:xfrm>
            <a:off x="395536" y="1412776"/>
            <a:ext cx="8208912" cy="4801314"/>
          </a:xfrm>
          <a:prstGeom prst="rect">
            <a:avLst/>
          </a:prstGeom>
          <a:noFill/>
        </p:spPr>
        <p:txBody>
          <a:bodyPr wrap="square" rtlCol="0">
            <a:spAutoFit/>
          </a:bodyPr>
          <a:lstStyle/>
          <a:p>
            <a:pPr fontAlgn="base"/>
            <a:r>
              <a:rPr lang="en-US" b="1" dirty="0" smtClean="0"/>
              <a:t>Unshielded Twisted Pair (UTP):</a:t>
            </a:r>
            <a:r>
              <a:rPr lang="en-US" dirty="0" smtClean="0"/>
              <a:t> </a:t>
            </a:r>
            <a:br>
              <a:rPr lang="en-US" dirty="0" smtClean="0"/>
            </a:br>
            <a:r>
              <a:rPr lang="en-US" dirty="0" smtClean="0"/>
              <a:t>This type of cable has the ability to block interference and does not depend on a physical shield for this purpose. It is used for telephonic applications. Advantages: </a:t>
            </a:r>
          </a:p>
          <a:p>
            <a:pPr fontAlgn="base"/>
            <a:r>
              <a:rPr lang="en-US" dirty="0" smtClean="0"/>
              <a:t>Least expensive</a:t>
            </a:r>
          </a:p>
          <a:p>
            <a:pPr fontAlgn="base"/>
            <a:r>
              <a:rPr lang="en-US" dirty="0" smtClean="0"/>
              <a:t>Easy to install</a:t>
            </a:r>
          </a:p>
          <a:p>
            <a:pPr fontAlgn="base"/>
            <a:r>
              <a:rPr lang="en-US" dirty="0" smtClean="0"/>
              <a:t>High-speed capacity</a:t>
            </a:r>
          </a:p>
          <a:p>
            <a:endParaRPr lang="en-US" dirty="0" smtClean="0"/>
          </a:p>
          <a:p>
            <a:pPr fontAlgn="base"/>
            <a:r>
              <a:rPr lang="en-US" b="1" dirty="0" smtClean="0"/>
              <a:t>Shielded Twisted Pair (STP):</a:t>
            </a:r>
            <a:r>
              <a:rPr lang="en-US" dirty="0" smtClean="0"/>
              <a:t> </a:t>
            </a:r>
            <a:br>
              <a:rPr lang="en-US" dirty="0" smtClean="0"/>
            </a:br>
            <a:r>
              <a:rPr lang="en-US" dirty="0" smtClean="0"/>
              <a:t>This type of cable consists of a special jacket to block external interference. It is used in fast-data-rate Ethernet and in voice and data channels of telephone lines. Advantages: </a:t>
            </a:r>
          </a:p>
          <a:p>
            <a:pPr fontAlgn="base"/>
            <a:r>
              <a:rPr lang="en-US" dirty="0" smtClean="0"/>
              <a:t>Better performance at a higher data rate in comparison to UTP</a:t>
            </a:r>
          </a:p>
          <a:p>
            <a:pPr fontAlgn="base"/>
            <a:r>
              <a:rPr lang="en-US" dirty="0" smtClean="0"/>
              <a:t>Eliminates crosstalk</a:t>
            </a:r>
          </a:p>
          <a:p>
            <a:pPr fontAlgn="base"/>
            <a:r>
              <a:rPr lang="en-US" dirty="0" smtClean="0"/>
              <a:t>Comparatively faster</a:t>
            </a:r>
          </a:p>
          <a:p>
            <a:pPr fontAlgn="base"/>
            <a:r>
              <a:rPr lang="en-US" dirty="0" smtClean="0"/>
              <a:t>Comparatively difficult to install and manufacture</a:t>
            </a:r>
          </a:p>
          <a:p>
            <a:pPr fontAlgn="base"/>
            <a:r>
              <a:rPr lang="en-US" dirty="0" smtClean="0"/>
              <a:t>More expensive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9" name="Footer Placeholder 8"/>
          <p:cNvSpPr>
            <a:spLocks noGrp="1"/>
          </p:cNvSpPr>
          <p:nvPr>
            <p:ph type="ftr" sz="quarter" idx="11"/>
          </p:nvPr>
        </p:nvSpPr>
        <p:spPr>
          <a:xfrm>
            <a:off x="1857356" y="6356350"/>
            <a:ext cx="5072098"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10" name="TextBox 9"/>
          <p:cNvSpPr txBox="1"/>
          <p:nvPr/>
        </p:nvSpPr>
        <p:spPr>
          <a:xfrm>
            <a:off x="395536" y="1412776"/>
            <a:ext cx="8208912" cy="5355312"/>
          </a:xfrm>
          <a:prstGeom prst="rect">
            <a:avLst/>
          </a:prstGeom>
          <a:noFill/>
        </p:spPr>
        <p:txBody>
          <a:bodyPr wrap="square" rtlCol="0">
            <a:spAutoFit/>
          </a:bodyPr>
          <a:lstStyle/>
          <a:p>
            <a:pPr fontAlgn="base"/>
            <a:r>
              <a:rPr lang="en-US" b="1" dirty="0" smtClean="0"/>
              <a:t>Coaxial Cable –</a:t>
            </a:r>
            <a:r>
              <a:rPr lang="en-US" dirty="0" smtClean="0"/>
              <a:t> </a:t>
            </a:r>
            <a:br>
              <a:rPr lang="en-US" dirty="0" smtClean="0"/>
            </a:br>
            <a:r>
              <a:rPr lang="en-US" dirty="0" smtClean="0"/>
              <a:t>It has an outer plastic covering containing 2 parallel conductors each having a separate insulated protection cover. The coaxial cable transmits information in two modes: Baseband mode(dedicated cable bandwidth) and Broadband mode(cable bandwidth is split into separate ranges). Cable TVs and analog television networks widely use Coaxial cables. </a:t>
            </a:r>
          </a:p>
          <a:p>
            <a:pPr fontAlgn="base"/>
            <a:r>
              <a:rPr lang="en-US" dirty="0" smtClean="0"/>
              <a:t>Advantages: </a:t>
            </a:r>
          </a:p>
          <a:p>
            <a:pPr fontAlgn="base"/>
            <a:r>
              <a:rPr lang="en-US" dirty="0" smtClean="0"/>
              <a:t>High Bandwidth</a:t>
            </a:r>
          </a:p>
          <a:p>
            <a:pPr fontAlgn="base"/>
            <a:r>
              <a:rPr lang="en-US" dirty="0" smtClean="0"/>
              <a:t>Better noise Immunity</a:t>
            </a:r>
          </a:p>
          <a:p>
            <a:pPr fontAlgn="base"/>
            <a:r>
              <a:rPr lang="en-US" dirty="0" smtClean="0"/>
              <a:t>Easy to install and expand</a:t>
            </a:r>
          </a:p>
          <a:p>
            <a:pPr fontAlgn="base"/>
            <a:endParaRPr lang="en-US" dirty="0" smtClean="0"/>
          </a:p>
          <a:p>
            <a:pPr fontAlgn="base"/>
            <a:r>
              <a:rPr lang="en-US" b="1" dirty="0" smtClean="0"/>
              <a:t>Optical </a:t>
            </a:r>
            <a:r>
              <a:rPr lang="en-US" b="1" dirty="0" err="1" smtClean="0"/>
              <a:t>Fibre</a:t>
            </a:r>
            <a:r>
              <a:rPr lang="en-US" b="1" dirty="0" smtClean="0"/>
              <a:t> Cable –</a:t>
            </a:r>
            <a:r>
              <a:rPr lang="en-US" dirty="0" smtClean="0"/>
              <a:t> </a:t>
            </a:r>
            <a:br>
              <a:rPr lang="en-US" dirty="0" smtClean="0"/>
            </a:br>
            <a:r>
              <a:rPr lang="en-US" dirty="0" smtClean="0"/>
              <a:t>It uses the concept of reflection of light through a core made up of glass or plastic. The core is surrounded by a less dense glass or plastic covering called the cladding. It is used for the transmission of large volumes of data. </a:t>
            </a:r>
          </a:p>
          <a:p>
            <a:pPr fontAlgn="base"/>
            <a:r>
              <a:rPr lang="en-US" dirty="0" smtClean="0"/>
              <a:t>The cable can be unidirectional or bidirectional. The WDM (Wavelength Division Multiplexer) supports two modes, namely unidirectional and bidirectional mode.</a:t>
            </a:r>
          </a:p>
          <a:p>
            <a:pPr fontAlgn="base"/>
            <a:r>
              <a:rPr lang="en-US" dirty="0" smtClean="0"/>
              <a:t>Advantages:  </a:t>
            </a:r>
          </a:p>
          <a:p>
            <a:pPr fontAlgn="base"/>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9" name="Footer Placeholder 8"/>
          <p:cNvSpPr>
            <a:spLocks noGrp="1"/>
          </p:cNvSpPr>
          <p:nvPr>
            <p:ph type="ftr" sz="quarter" idx="11"/>
          </p:nvPr>
        </p:nvSpPr>
        <p:spPr>
          <a:xfrm>
            <a:off x="1857356" y="6356350"/>
            <a:ext cx="5072098" cy="501650"/>
          </a:xfrm>
        </p:spPr>
        <p:txBody>
          <a:bodyPr/>
          <a:lstStyle/>
          <a:p>
            <a:r>
              <a:rPr lang="en-IN" dirty="0" smtClean="0"/>
              <a:t>Sanjay </a:t>
            </a:r>
            <a:r>
              <a:rPr lang="en-IN" dirty="0" err="1" smtClean="0"/>
              <a:t>Nayak</a:t>
            </a:r>
            <a:r>
              <a:rPr lang="en-IN" dirty="0" smtClean="0"/>
              <a:t>          KCS603                    </a:t>
            </a:r>
            <a:r>
              <a:rPr lang="en-IN" dirty="0"/>
              <a:t>CN               Unit Number:1</a:t>
            </a:r>
            <a:endParaRPr lang="en-US" dirty="0"/>
          </a:p>
        </p:txBody>
      </p:sp>
      <p:sp>
        <p:nvSpPr>
          <p:cNvPr id="10" name="TextBox 9"/>
          <p:cNvSpPr txBox="1"/>
          <p:nvPr/>
        </p:nvSpPr>
        <p:spPr>
          <a:xfrm>
            <a:off x="395536" y="1412776"/>
            <a:ext cx="8208912" cy="3139321"/>
          </a:xfrm>
          <a:prstGeom prst="rect">
            <a:avLst/>
          </a:prstGeom>
          <a:noFill/>
        </p:spPr>
        <p:txBody>
          <a:bodyPr wrap="square" rtlCol="0">
            <a:spAutoFit/>
          </a:bodyPr>
          <a:lstStyle/>
          <a:p>
            <a:pPr fontAlgn="base"/>
            <a:r>
              <a:rPr lang="en-US" dirty="0" smtClean="0"/>
              <a:t>Advantages:  </a:t>
            </a:r>
          </a:p>
          <a:p>
            <a:pPr fontAlgn="base"/>
            <a:endParaRPr lang="en-US" dirty="0" smtClean="0"/>
          </a:p>
          <a:p>
            <a:pPr fontAlgn="base"/>
            <a:r>
              <a:rPr lang="en-US" dirty="0" smtClean="0"/>
              <a:t>Increased capacity and bandwidth</a:t>
            </a:r>
          </a:p>
          <a:p>
            <a:pPr fontAlgn="base"/>
            <a:r>
              <a:rPr lang="en-US" dirty="0" smtClean="0"/>
              <a:t>Lightweight</a:t>
            </a:r>
          </a:p>
          <a:p>
            <a:pPr fontAlgn="base"/>
            <a:r>
              <a:rPr lang="en-US" dirty="0" smtClean="0"/>
              <a:t>Less signal attenuation</a:t>
            </a:r>
          </a:p>
          <a:p>
            <a:pPr fontAlgn="base"/>
            <a:r>
              <a:rPr lang="en-US" dirty="0" smtClean="0"/>
              <a:t>Immunity to electromagnetic interference</a:t>
            </a:r>
          </a:p>
          <a:p>
            <a:pPr fontAlgn="base"/>
            <a:r>
              <a:rPr lang="en-US" dirty="0" smtClean="0"/>
              <a:t>Resistance to corrosive materials</a:t>
            </a:r>
          </a:p>
          <a:p>
            <a:pPr fontAlgn="base"/>
            <a:r>
              <a:rPr lang="en-US" dirty="0" smtClean="0"/>
              <a:t>Disadvantages:  </a:t>
            </a:r>
          </a:p>
          <a:p>
            <a:pPr fontAlgn="base"/>
            <a:r>
              <a:rPr lang="en-US" dirty="0" smtClean="0"/>
              <a:t>Difficult to install and maintain</a:t>
            </a:r>
          </a:p>
          <a:p>
            <a:pPr fontAlgn="base"/>
            <a:r>
              <a:rPr lang="en-US" dirty="0" smtClean="0"/>
              <a:t>High cost</a:t>
            </a:r>
          </a:p>
          <a:p>
            <a:pPr fontAlgn="base"/>
            <a:r>
              <a:rPr lang="en-US" dirty="0" smtClean="0"/>
              <a:t>Fragile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 name="Picture 2"/>
          <p:cNvPicPr>
            <a:picLocks noChangeArrowheads="1"/>
          </p:cNvPicPr>
          <p:nvPr/>
        </p:nvPicPr>
        <p:blipFill>
          <a:blip r:embed="rId3" cstate="print"/>
          <a:srcRect/>
          <a:stretch>
            <a:fillRect/>
          </a:stretch>
        </p:blipFill>
        <p:spPr bwMode="auto">
          <a:xfrm>
            <a:off x="417513" y="3414735"/>
            <a:ext cx="8296275" cy="2443157"/>
          </a:xfrm>
          <a:prstGeom prst="rect">
            <a:avLst/>
          </a:prstGeom>
          <a:noFill/>
          <a:ln w="12700">
            <a:noFill/>
            <a:miter lim="800000"/>
            <a:headEnd/>
            <a:tailEnd/>
          </a:ln>
        </p:spPr>
      </p:pic>
      <p:sp>
        <p:nvSpPr>
          <p:cNvPr id="6" name="Rectangle 3"/>
          <p:cNvSpPr>
            <a:spLocks noChangeArrowheads="1"/>
          </p:cNvSpPr>
          <p:nvPr/>
        </p:nvSpPr>
        <p:spPr bwMode="auto">
          <a:xfrm>
            <a:off x="2643174" y="0"/>
            <a:ext cx="3568700" cy="588963"/>
          </a:xfrm>
          <a:prstGeom prst="rect">
            <a:avLst/>
          </a:prstGeom>
          <a:noFill/>
          <a:ln w="12700">
            <a:noFill/>
            <a:miter lim="800000"/>
            <a:headEnd/>
            <a:tailEnd/>
          </a:ln>
        </p:spPr>
        <p:txBody>
          <a:bodyPr wrap="none" lIns="90488" tIns="44450" rIns="90488" bIns="44450">
            <a:spAutoFit/>
          </a:bodyPr>
          <a:lstStyle/>
          <a:p>
            <a:r>
              <a:rPr lang="en-US" sz="3200" b="1" dirty="0">
                <a:solidFill>
                  <a:srgbClr val="00279F"/>
                </a:solidFill>
              </a:rPr>
              <a:t>Twisted-Pair Cable</a:t>
            </a:r>
          </a:p>
        </p:txBody>
      </p:sp>
      <p:pic>
        <p:nvPicPr>
          <p:cNvPr id="9" name="Picture 7"/>
          <p:cNvPicPr>
            <a:picLocks noChangeArrowheads="1"/>
          </p:cNvPicPr>
          <p:nvPr/>
        </p:nvPicPr>
        <p:blipFill>
          <a:blip r:embed="rId4" cstate="print"/>
          <a:srcRect/>
          <a:stretch>
            <a:fillRect/>
          </a:stretch>
        </p:blipFill>
        <p:spPr bwMode="auto">
          <a:xfrm>
            <a:off x="544513" y="1828795"/>
            <a:ext cx="8004175" cy="885825"/>
          </a:xfrm>
          <a:prstGeom prst="rect">
            <a:avLst/>
          </a:prstGeom>
          <a:noFill/>
          <a:ln w="12700">
            <a:noFill/>
            <a:miter lim="800000"/>
            <a:headEnd/>
            <a:tailEnd/>
          </a:ln>
        </p:spPr>
      </p:pic>
      <p:sp>
        <p:nvSpPr>
          <p:cNvPr id="10" name="Slide Number Placeholder 9"/>
          <p:cNvSpPr>
            <a:spLocks noGrp="1"/>
          </p:cNvSpPr>
          <p:nvPr>
            <p:ph type="sldNum" sz="quarter" idx="12"/>
          </p:nvPr>
        </p:nvSpPr>
        <p:spPr/>
        <p:txBody>
          <a:bodyPr/>
          <a:lstStyle/>
          <a:p>
            <a:fld id="{B6F15528-21DE-4FAA-801E-634DDDAF4B2B}" type="slidenum">
              <a:rPr lang="en-US" smtClean="0"/>
              <a:pPr/>
              <a:t>54</a:t>
            </a:fld>
            <a:endParaRPr lang="en-US"/>
          </a:p>
        </p:txBody>
      </p:sp>
      <p:sp>
        <p:nvSpPr>
          <p:cNvPr id="11" name="Footer Placeholder 10"/>
          <p:cNvSpPr>
            <a:spLocks noGrp="1"/>
          </p:cNvSpPr>
          <p:nvPr>
            <p:ph type="ftr" sz="quarter" idx="11"/>
          </p:nvPr>
        </p:nvSpPr>
        <p:spPr>
          <a:xfrm>
            <a:off x="3124200" y="6356350"/>
            <a:ext cx="4805386" cy="501650"/>
          </a:xfrm>
        </p:spPr>
        <p:txBody>
          <a:bodyPr/>
          <a:lstStyle/>
          <a:p>
            <a:r>
              <a:rPr lang="en-IN" dirty="0" smtClean="0"/>
              <a:t>Akanksha                    </a:t>
            </a:r>
            <a:r>
              <a:rPr lang="en-IN" dirty="0"/>
              <a:t>CN               Unit Number:1</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Noise</a:t>
            </a:r>
            <a:r>
              <a:rPr kumimoji="0" lang="en-US" sz="3200" b="0" i="0" u="none" strike="noStrike" kern="1200" cap="none" spc="0" normalizeH="0" noProof="0" dirty="0">
                <a:ln>
                  <a:noFill/>
                </a:ln>
                <a:solidFill>
                  <a:schemeClr val="dk1"/>
                </a:solidFill>
                <a:effectLst/>
                <a:uLnTx/>
                <a:uFillTx/>
                <a:latin typeface="+mn-lt"/>
                <a:ea typeface="+mn-ea"/>
                <a:cs typeface="+mn-cs"/>
              </a:rPr>
              <a:t> Effect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5" name="Picture 2"/>
          <p:cNvPicPr>
            <a:picLocks noChangeArrowheads="1"/>
          </p:cNvPicPr>
          <p:nvPr/>
        </p:nvPicPr>
        <p:blipFill>
          <a:blip r:embed="rId3" cstate="print"/>
          <a:srcRect/>
          <a:stretch>
            <a:fillRect/>
          </a:stretch>
        </p:blipFill>
        <p:spPr bwMode="auto">
          <a:xfrm>
            <a:off x="328613" y="1373188"/>
            <a:ext cx="8459787" cy="4033837"/>
          </a:xfrm>
          <a:prstGeom prst="rect">
            <a:avLst/>
          </a:prstGeom>
          <a:noFill/>
          <a:ln w="12700">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9" name="Footer Placeholder 8"/>
          <p:cNvSpPr>
            <a:spLocks noGrp="1"/>
          </p:cNvSpPr>
          <p:nvPr>
            <p:ph type="ftr" sz="quarter" idx="11"/>
          </p:nvPr>
        </p:nvSpPr>
        <p:spPr>
          <a:xfrm>
            <a:off x="2214546" y="6356351"/>
            <a:ext cx="5286412" cy="287359"/>
          </a:xfrm>
        </p:spPr>
        <p:txBody>
          <a:bodyPr/>
          <a:lstStyle/>
          <a:p>
            <a:r>
              <a:rPr lang="en-IN" dirty="0" smtClean="0"/>
              <a:t>Akanksha                    </a:t>
            </a:r>
            <a:r>
              <a:rPr lang="en-IN" dirty="0"/>
              <a:t>CN               Unit Number:1</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cstate="print"/>
          <a:srcRect/>
          <a:stretch>
            <a:fillRect/>
          </a:stretch>
        </p:blipFill>
        <p:spPr bwMode="auto">
          <a:xfrm>
            <a:off x="176213" y="1489093"/>
            <a:ext cx="8766175" cy="4440237"/>
          </a:xfrm>
          <a:prstGeom prst="rect">
            <a:avLst/>
          </a:prstGeom>
          <a:noFill/>
          <a:ln w="12700">
            <a:noFill/>
            <a:miter lim="800000"/>
            <a:headEnd/>
            <a:tailEnd/>
          </a:ln>
        </p:spPr>
      </p:pic>
      <p:sp>
        <p:nvSpPr>
          <p:cNvPr id="10243" name="Rectangle 3"/>
          <p:cNvSpPr>
            <a:spLocks noChangeArrowheads="1"/>
          </p:cNvSpPr>
          <p:nvPr/>
        </p:nvSpPr>
        <p:spPr bwMode="auto">
          <a:xfrm>
            <a:off x="3286116" y="785794"/>
            <a:ext cx="3850094"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Noise on Twisted-Pair Lines</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56</a:t>
            </a:fld>
            <a:endParaRPr lang="en-US"/>
          </a:p>
        </p:txBody>
      </p:sp>
      <p:sp>
        <p:nvSpPr>
          <p:cNvPr id="10" name="Footer Placeholder 9"/>
          <p:cNvSpPr>
            <a:spLocks noGrp="1"/>
          </p:cNvSpPr>
          <p:nvPr>
            <p:ph type="ftr" sz="quarter" idx="11"/>
          </p:nvPr>
        </p:nvSpPr>
        <p:spPr>
          <a:xfrm>
            <a:off x="3124200" y="6356351"/>
            <a:ext cx="5019700" cy="28736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357554" y="857232"/>
            <a:ext cx="4252447"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Unshielded Twisted-Pair Cable</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57</a:t>
            </a:fld>
            <a:endParaRPr lang="en-US"/>
          </a:p>
        </p:txBody>
      </p:sp>
      <p:sp>
        <p:nvSpPr>
          <p:cNvPr id="10" name="Footer Placeholder 9"/>
          <p:cNvSpPr>
            <a:spLocks noGrp="1"/>
          </p:cNvSpPr>
          <p:nvPr>
            <p:ph type="ftr" sz="quarter" idx="11"/>
          </p:nvPr>
        </p:nvSpPr>
        <p:spPr>
          <a:xfrm>
            <a:off x="1571604" y="6356350"/>
            <a:ext cx="5286412" cy="501650"/>
          </a:xfrm>
        </p:spPr>
        <p:txBody>
          <a:bodyPr/>
          <a:lstStyle/>
          <a:p>
            <a:r>
              <a:rPr lang="en-IN" dirty="0" smtClean="0"/>
              <a:t>Akanksha                    </a:t>
            </a:r>
            <a:r>
              <a:rPr lang="en-IN" dirty="0"/>
              <a:t>CN               Unit Number:1</a:t>
            </a:r>
            <a:endParaRPr lang="en-US" dirty="0"/>
          </a:p>
        </p:txBody>
      </p:sp>
      <p:pic>
        <p:nvPicPr>
          <p:cNvPr id="125954" name="Picture 2" descr="Ez-Link Pass Through RJ 45 Connector, Male, Rs 10 /piece Groovy  Communications India Private Limited | ID: 21852903088"/>
          <p:cNvPicPr>
            <a:picLocks noChangeAspect="1" noChangeArrowheads="1"/>
          </p:cNvPicPr>
          <p:nvPr/>
        </p:nvPicPr>
        <p:blipFill>
          <a:blip r:embed="rId3" cstate="print"/>
          <a:srcRect/>
          <a:stretch>
            <a:fillRect/>
          </a:stretch>
        </p:blipFill>
        <p:spPr bwMode="auto">
          <a:xfrm>
            <a:off x="5292080" y="1340768"/>
            <a:ext cx="3528392" cy="4104456"/>
          </a:xfrm>
          <a:prstGeom prst="rect">
            <a:avLst/>
          </a:prstGeom>
          <a:noFill/>
        </p:spPr>
      </p:pic>
      <p:pic>
        <p:nvPicPr>
          <p:cNvPr id="125956" name="Picture 4" descr="What are the types of twisted pair cabling available today?"/>
          <p:cNvPicPr>
            <a:picLocks noChangeAspect="1" noChangeArrowheads="1"/>
          </p:cNvPicPr>
          <p:nvPr/>
        </p:nvPicPr>
        <p:blipFill>
          <a:blip r:embed="rId4" cstate="print"/>
          <a:srcRect/>
          <a:stretch>
            <a:fillRect/>
          </a:stretch>
        </p:blipFill>
        <p:spPr bwMode="auto">
          <a:xfrm>
            <a:off x="395536" y="1484784"/>
            <a:ext cx="4248472" cy="4320480"/>
          </a:xfrm>
          <a:prstGeom prst="rect">
            <a:avLst/>
          </a:prstGeom>
          <a:noFill/>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cstate="print"/>
          <a:srcRect/>
          <a:stretch>
            <a:fillRect/>
          </a:stretch>
        </p:blipFill>
        <p:spPr bwMode="auto">
          <a:xfrm>
            <a:off x="293688" y="1531938"/>
            <a:ext cx="8391525" cy="3883025"/>
          </a:xfrm>
          <a:prstGeom prst="rect">
            <a:avLst/>
          </a:prstGeom>
          <a:noFill/>
          <a:ln w="12700">
            <a:noFill/>
            <a:miter lim="800000"/>
            <a:headEnd/>
            <a:tailEnd/>
          </a:ln>
        </p:spPr>
      </p:pic>
      <p:sp>
        <p:nvSpPr>
          <p:cNvPr id="12291" name="Rectangle 3"/>
          <p:cNvSpPr>
            <a:spLocks noChangeArrowheads="1"/>
          </p:cNvSpPr>
          <p:nvPr/>
        </p:nvSpPr>
        <p:spPr bwMode="auto">
          <a:xfrm>
            <a:off x="3714744" y="857232"/>
            <a:ext cx="2363469"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UTP Connectors</a:t>
            </a:r>
          </a:p>
        </p:txBody>
      </p:sp>
      <p:sp>
        <p:nvSpPr>
          <p:cNvPr id="12292" name="Rectangle 4"/>
          <p:cNvSpPr>
            <a:spLocks noChangeArrowheads="1"/>
          </p:cNvSpPr>
          <p:nvPr/>
        </p:nvSpPr>
        <p:spPr bwMode="auto">
          <a:xfrm>
            <a:off x="55563" y="69850"/>
            <a:ext cx="1047750" cy="346075"/>
          </a:xfrm>
          <a:prstGeom prst="rect">
            <a:avLst/>
          </a:prstGeom>
          <a:noFill/>
          <a:ln w="12700">
            <a:noFill/>
            <a:miter lim="800000"/>
            <a:headEnd/>
            <a:tailEnd/>
          </a:ln>
        </p:spPr>
        <p:txBody>
          <a:bodyPr wrap="none" lIns="90488" tIns="44450" rIns="90488" bIns="44450">
            <a:spAutoFit/>
          </a:bodyPr>
          <a:lstStyle/>
          <a:p>
            <a:r>
              <a:rPr lang="en-US" sz="1600"/>
              <a:t>Figure 7-9</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Date Placeholder 8"/>
          <p:cNvSpPr>
            <a:spLocks noGrp="1"/>
          </p:cNvSpPr>
          <p:nvPr>
            <p:ph type="dt" sz="half" idx="10"/>
          </p:nvPr>
        </p:nvSpPr>
        <p:spPr/>
        <p:txBody>
          <a:bodyPr/>
          <a:lstStyle/>
          <a:p>
            <a:r>
              <a:rPr lang="en-US" dirty="0" smtClean="0"/>
              <a:t>2/4/2021</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58</a:t>
            </a:fld>
            <a:endParaRPr lang="en-US"/>
          </a:p>
        </p:txBody>
      </p:sp>
      <p:sp>
        <p:nvSpPr>
          <p:cNvPr id="11" name="Footer Placeholder 10"/>
          <p:cNvSpPr>
            <a:spLocks noGrp="1"/>
          </p:cNvSpPr>
          <p:nvPr>
            <p:ph type="ftr" sz="quarter" idx="11"/>
          </p:nvPr>
        </p:nvSpPr>
        <p:spPr>
          <a:xfrm>
            <a:off x="3124200" y="6356350"/>
            <a:ext cx="4591072"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357554" y="1000108"/>
            <a:ext cx="3909405"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Shielded Twisted-Pair Cable</a:t>
            </a:r>
          </a:p>
        </p:txBody>
      </p:sp>
      <p:pic>
        <p:nvPicPr>
          <p:cNvPr id="13315" name="Picture 3"/>
          <p:cNvPicPr>
            <a:picLocks noChangeArrowheads="1"/>
          </p:cNvPicPr>
          <p:nvPr/>
        </p:nvPicPr>
        <p:blipFill>
          <a:blip r:embed="rId2" cstate="print"/>
          <a:srcRect/>
          <a:stretch>
            <a:fillRect/>
          </a:stretch>
        </p:blipFill>
        <p:spPr bwMode="auto">
          <a:xfrm>
            <a:off x="206375" y="1725613"/>
            <a:ext cx="8705850" cy="2962275"/>
          </a:xfrm>
          <a:prstGeom prst="rect">
            <a:avLst/>
          </a:prstGeom>
          <a:noFill/>
          <a:ln w="12700">
            <a:noFill/>
            <a:miter lim="800000"/>
            <a:headEnd/>
            <a:tailEnd/>
          </a:ln>
        </p:spPr>
      </p:pic>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59</a:t>
            </a:fld>
            <a:endParaRPr lang="en-US"/>
          </a:p>
        </p:txBody>
      </p:sp>
      <p:sp>
        <p:nvSpPr>
          <p:cNvPr id="10" name="Footer Placeholder 9"/>
          <p:cNvSpPr>
            <a:spLocks noGrp="1"/>
          </p:cNvSpPr>
          <p:nvPr>
            <p:ph type="ftr" sz="quarter" idx="11"/>
          </p:nvPr>
        </p:nvSpPr>
        <p:spPr>
          <a:xfrm>
            <a:off x="3124200" y="6356350"/>
            <a:ext cx="4591072"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nvGraphicFramePr>
        <p:xfrm>
          <a:off x="971598" y="1124748"/>
          <a:ext cx="7344818" cy="4680515"/>
        </p:xfrm>
        <a:graphic>
          <a:graphicData uri="http://schemas.openxmlformats.org/drawingml/2006/table">
            <a:tbl>
              <a:tblPr/>
              <a:tblGrid>
                <a:gridCol w="1032006"/>
                <a:gridCol w="1558709"/>
                <a:gridCol w="1584701"/>
                <a:gridCol w="1584701"/>
                <a:gridCol w="1584701"/>
              </a:tblGrid>
              <a:tr h="668645">
                <a:tc>
                  <a:txBody>
                    <a:bodyPr/>
                    <a:lstStyle/>
                    <a:p>
                      <a:pPr marL="0" marR="0" algn="ctr">
                        <a:lnSpc>
                          <a:spcPct val="115000"/>
                        </a:lnSpc>
                        <a:spcBef>
                          <a:spcPts val="0"/>
                        </a:spcBef>
                        <a:spcAft>
                          <a:spcPts val="1000"/>
                        </a:spcAft>
                      </a:pPr>
                      <a:r>
                        <a:rPr lang="en-US" sz="1200" b="1" dirty="0">
                          <a:latin typeface="+mj-lt"/>
                          <a:ea typeface="Calibri"/>
                          <a:cs typeface="Times New Roman"/>
                        </a:rPr>
                        <a:t>CO</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PSO1</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mj-lt"/>
                          <a:ea typeface="Calibri"/>
                          <a:cs typeface="Times New Roman"/>
                        </a:rPr>
                        <a:t>PSO3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PSO4</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nSpc>
                          <a:spcPct val="115000"/>
                        </a:lnSpc>
                        <a:spcBef>
                          <a:spcPts val="0"/>
                        </a:spcBef>
                        <a:spcAft>
                          <a:spcPts val="1000"/>
                        </a:spcAft>
                      </a:pPr>
                      <a:r>
                        <a:rPr lang="en-US" sz="1200" b="1" dirty="0" smtClean="0">
                          <a:latin typeface="+mj-lt"/>
                          <a:ea typeface="Calibri"/>
                          <a:cs typeface="Times New Roman"/>
                        </a:rPr>
                        <a:t>CO.1</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tabLst>
                          <a:tab pos="544830" algn="l"/>
                          <a:tab pos="591185" algn="ctr"/>
                        </a:tabLst>
                      </a:pPr>
                      <a:r>
                        <a:rPr lang="en-US" sz="1200" dirty="0">
                          <a:latin typeface="+mj-lt"/>
                          <a:ea typeface="Calibri"/>
                          <a:cs typeface="Times New Roman"/>
                        </a:rPr>
                        <a:t>                    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.4</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.5</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645">
                <a:tc>
                  <a:txBody>
                    <a:bodyPr/>
                    <a:lstStyle/>
                    <a:p>
                      <a:pPr marL="0" marR="0" algn="l">
                        <a:lnSpc>
                          <a:spcPct val="115000"/>
                        </a:lnSpc>
                        <a:spcBef>
                          <a:spcPts val="0"/>
                        </a:spcBef>
                        <a:spcAft>
                          <a:spcPts val="1000"/>
                        </a:spcAft>
                      </a:pPr>
                      <a:r>
                        <a:rPr lang="en-US" sz="1200" b="1" kern="1200" dirty="0" smtClean="0">
                          <a:solidFill>
                            <a:schemeClr val="tx1"/>
                          </a:solidFill>
                          <a:latin typeface="+mn-lt"/>
                          <a:ea typeface="Calibri"/>
                          <a:cs typeface="Times New Roman"/>
                        </a:rPr>
                        <a:t>CO</a:t>
                      </a:r>
                      <a:r>
                        <a:rPr lang="en-US" sz="1200" b="1" dirty="0" smtClean="0">
                          <a:latin typeface="+mj-lt"/>
                          <a:ea typeface="Calibri"/>
                          <a:cs typeface="Times New Roman"/>
                        </a:rPr>
                        <a:t>.6</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3" cstate="print"/>
          <a:srcRect/>
          <a:stretch>
            <a:fillRect/>
          </a:stretch>
        </p:blipFill>
        <p:spPr bwMode="auto">
          <a:xfrm>
            <a:off x="554038" y="2514620"/>
            <a:ext cx="7845425" cy="3700462"/>
          </a:xfrm>
          <a:prstGeom prst="rect">
            <a:avLst/>
          </a:prstGeom>
          <a:noFill/>
          <a:ln w="12700">
            <a:noFill/>
            <a:miter lim="800000"/>
            <a:headEnd/>
            <a:tailEnd/>
          </a:ln>
        </p:spPr>
      </p:pic>
      <p:sp>
        <p:nvSpPr>
          <p:cNvPr id="14339" name="Rectangle 3"/>
          <p:cNvSpPr>
            <a:spLocks noChangeArrowheads="1"/>
          </p:cNvSpPr>
          <p:nvPr/>
        </p:nvSpPr>
        <p:spPr bwMode="auto">
          <a:xfrm>
            <a:off x="785786" y="2428868"/>
            <a:ext cx="2643187" cy="588963"/>
          </a:xfrm>
          <a:prstGeom prst="rect">
            <a:avLst/>
          </a:prstGeom>
          <a:noFill/>
          <a:ln w="12700">
            <a:noFill/>
            <a:miter lim="800000"/>
            <a:headEnd/>
            <a:tailEnd/>
          </a:ln>
        </p:spPr>
        <p:txBody>
          <a:bodyPr wrap="none" lIns="90488" tIns="44450" rIns="90488" bIns="44450">
            <a:spAutoFit/>
          </a:bodyPr>
          <a:lstStyle/>
          <a:p>
            <a:r>
              <a:rPr lang="en-US" sz="3200" b="1" dirty="0">
                <a:solidFill>
                  <a:srgbClr val="00279F"/>
                </a:solidFill>
              </a:rPr>
              <a:t>Coaxial Cable</a:t>
            </a:r>
          </a:p>
        </p:txBody>
      </p:sp>
      <p:pic>
        <p:nvPicPr>
          <p:cNvPr id="14343" name="Picture 7"/>
          <p:cNvPicPr>
            <a:picLocks noChangeArrowheads="1"/>
          </p:cNvPicPr>
          <p:nvPr/>
        </p:nvPicPr>
        <p:blipFill>
          <a:blip r:embed="rId4" cstate="print"/>
          <a:srcRect/>
          <a:stretch>
            <a:fillRect/>
          </a:stretch>
        </p:blipFill>
        <p:spPr bwMode="auto">
          <a:xfrm>
            <a:off x="474663" y="1055688"/>
            <a:ext cx="8004175" cy="885825"/>
          </a:xfrm>
          <a:prstGeom prst="rect">
            <a:avLst/>
          </a:prstGeom>
          <a:noFill/>
          <a:ln w="12700">
            <a:noFill/>
            <a:miter lim="800000"/>
            <a:headEnd/>
            <a:tailEnd/>
          </a:ln>
        </p:spPr>
      </p:pic>
      <p:sp>
        <p:nvSpPr>
          <p:cNvPr id="8"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9" name="Picture 2" descr="E:\NIET\Project\xLogo11.png.pagespeed.ic.pydHLuCQEZ.png"/>
          <p:cNvPicPr>
            <a:picLocks noChangeAspect="1" noChangeArrowheads="1"/>
          </p:cNvPicPr>
          <p:nvPr/>
        </p:nvPicPr>
        <p:blipFill>
          <a:blip r:embed="rId5" cstate="print"/>
          <a:srcRect/>
          <a:stretch>
            <a:fillRect/>
          </a:stretch>
        </p:blipFill>
        <p:spPr bwMode="auto">
          <a:xfrm>
            <a:off x="0" y="13331"/>
            <a:ext cx="1447800" cy="851190"/>
          </a:xfrm>
          <a:prstGeom prst="rect">
            <a:avLst/>
          </a:prstGeom>
          <a:noFill/>
        </p:spPr>
      </p:pic>
      <p:sp>
        <p:nvSpPr>
          <p:cNvPr id="7" name="Date Placeholder 6"/>
          <p:cNvSpPr>
            <a:spLocks noGrp="1"/>
          </p:cNvSpPr>
          <p:nvPr>
            <p:ph type="dt" sz="half" idx="10"/>
          </p:nvPr>
        </p:nvSpPr>
        <p:spPr/>
        <p:txBody>
          <a:bodyPr/>
          <a:lstStyle/>
          <a:p>
            <a:r>
              <a:rPr lang="en-US" dirty="0" smtClean="0"/>
              <a:t>2/4/2021</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60</a:t>
            </a:fld>
            <a:endParaRPr lang="en-US"/>
          </a:p>
        </p:txBody>
      </p:sp>
      <p:sp>
        <p:nvSpPr>
          <p:cNvPr id="11" name="Footer Placeholder 10"/>
          <p:cNvSpPr>
            <a:spLocks noGrp="1"/>
          </p:cNvSpPr>
          <p:nvPr>
            <p:ph type="ftr" sz="quarter" idx="11"/>
          </p:nvPr>
        </p:nvSpPr>
        <p:spPr>
          <a:xfrm>
            <a:off x="2071670" y="6356350"/>
            <a:ext cx="5214974"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3" name="Picture 7"/>
          <p:cNvPicPr>
            <a:picLocks noChangeArrowheads="1"/>
          </p:cNvPicPr>
          <p:nvPr/>
        </p:nvPicPr>
        <p:blipFill>
          <a:blip r:embed="rId2" cstate="print"/>
          <a:srcRect/>
          <a:stretch>
            <a:fillRect/>
          </a:stretch>
        </p:blipFill>
        <p:spPr bwMode="auto">
          <a:xfrm>
            <a:off x="474663" y="1055688"/>
            <a:ext cx="8004175" cy="885825"/>
          </a:xfrm>
          <a:prstGeom prst="rect">
            <a:avLst/>
          </a:prstGeom>
          <a:noFill/>
          <a:ln w="12700">
            <a:noFill/>
            <a:miter lim="800000"/>
            <a:headEnd/>
            <a:tailEnd/>
          </a:ln>
        </p:spPr>
      </p:pic>
      <p:sp>
        <p:nvSpPr>
          <p:cNvPr id="8"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13331"/>
            <a:ext cx="1447800" cy="851190"/>
          </a:xfrm>
          <a:prstGeom prst="rect">
            <a:avLst/>
          </a:prstGeom>
          <a:noFill/>
        </p:spPr>
      </p:pic>
      <p:sp>
        <p:nvSpPr>
          <p:cNvPr id="7" name="Date Placeholder 6"/>
          <p:cNvSpPr>
            <a:spLocks noGrp="1"/>
          </p:cNvSpPr>
          <p:nvPr>
            <p:ph type="dt" sz="half" idx="10"/>
          </p:nvPr>
        </p:nvSpPr>
        <p:spPr/>
        <p:txBody>
          <a:bodyPr/>
          <a:lstStyle/>
          <a:p>
            <a:r>
              <a:rPr lang="en-US" dirty="0" smtClean="0"/>
              <a:t>2/4/2021</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61</a:t>
            </a:fld>
            <a:endParaRPr lang="en-US"/>
          </a:p>
        </p:txBody>
      </p:sp>
      <p:sp>
        <p:nvSpPr>
          <p:cNvPr id="11" name="Footer Placeholder 10"/>
          <p:cNvSpPr>
            <a:spLocks noGrp="1"/>
          </p:cNvSpPr>
          <p:nvPr>
            <p:ph type="ftr" sz="quarter" idx="11"/>
          </p:nvPr>
        </p:nvSpPr>
        <p:spPr>
          <a:xfrm>
            <a:off x="2071670" y="6356350"/>
            <a:ext cx="5214974" cy="501650"/>
          </a:xfrm>
        </p:spPr>
        <p:txBody>
          <a:bodyPr/>
          <a:lstStyle/>
          <a:p>
            <a:r>
              <a:rPr lang="en-IN" dirty="0" smtClean="0"/>
              <a:t>Akanksha                    </a:t>
            </a:r>
            <a:r>
              <a:rPr lang="en-IN" dirty="0"/>
              <a:t>CN               Unit Number:1</a:t>
            </a:r>
            <a:endParaRPr lang="en-US" dirty="0"/>
          </a:p>
        </p:txBody>
      </p:sp>
      <p:pic>
        <p:nvPicPr>
          <p:cNvPr id="86018" name="Picture 2" descr="Coaxial cable illustrated"/>
          <p:cNvPicPr>
            <a:picLocks noChangeAspect="1" noChangeArrowheads="1"/>
          </p:cNvPicPr>
          <p:nvPr/>
        </p:nvPicPr>
        <p:blipFill>
          <a:blip r:embed="rId4" cstate="print"/>
          <a:srcRect/>
          <a:stretch>
            <a:fillRect/>
          </a:stretch>
        </p:blipFill>
        <p:spPr bwMode="auto">
          <a:xfrm>
            <a:off x="683568" y="2060848"/>
            <a:ext cx="4752528" cy="4104456"/>
          </a:xfrm>
          <a:prstGeom prst="rect">
            <a:avLst/>
          </a:prstGeom>
          <a:noFill/>
        </p:spPr>
      </p:pic>
      <p:sp>
        <p:nvSpPr>
          <p:cNvPr id="12" name="TextBox 11"/>
          <p:cNvSpPr txBox="1"/>
          <p:nvPr/>
        </p:nvSpPr>
        <p:spPr>
          <a:xfrm>
            <a:off x="5580112" y="2060848"/>
            <a:ext cx="3563888" cy="1477328"/>
          </a:xfrm>
          <a:prstGeom prst="rect">
            <a:avLst/>
          </a:prstGeom>
          <a:noFill/>
        </p:spPr>
        <p:txBody>
          <a:bodyPr wrap="square" rtlCol="0">
            <a:spAutoFit/>
          </a:bodyPr>
          <a:lstStyle/>
          <a:p>
            <a:r>
              <a:rPr lang="en-US" u="sng" dirty="0" smtClean="0">
                <a:hlinkClick r:id="rId5"/>
              </a:rPr>
              <a:t>BNC</a:t>
            </a:r>
            <a:r>
              <a:rPr lang="en-US" dirty="0" smtClean="0"/>
              <a:t>- Standing for Bayonet Neil-</a:t>
            </a:r>
            <a:r>
              <a:rPr lang="en-US" dirty="0" err="1" smtClean="0"/>
              <a:t>Concelman</a:t>
            </a:r>
            <a:r>
              <a:rPr lang="en-US" dirty="0" smtClean="0"/>
              <a:t>, this connector is used with television, video signal and radio below a frequency of 4GHz</a:t>
            </a:r>
          </a:p>
          <a:p>
            <a:endParaRPr lang="en-US" dirty="0"/>
          </a:p>
        </p:txBody>
      </p:sp>
      <p:sp>
        <p:nvSpPr>
          <p:cNvPr id="86020" name="AutoShape 4" descr="Male BNC Connector, for Telecom, Rs 20.00 /piece New Dimension | ID:  1572039346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6022" name="AutoShape 6" descr="Male BNC Connector, for Telecom, Rs 20.00 /piece New Dimension | ID:  1572039346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6024" name="Picture 8" descr="Male BNC Connector, for Telecom, Rs 20.00 /piece New Dimension | ID:  15720393462"/>
          <p:cNvPicPr>
            <a:picLocks noChangeAspect="1" noChangeArrowheads="1"/>
          </p:cNvPicPr>
          <p:nvPr/>
        </p:nvPicPr>
        <p:blipFill>
          <a:blip r:embed="rId6" cstate="print"/>
          <a:srcRect/>
          <a:stretch>
            <a:fillRect/>
          </a:stretch>
        </p:blipFill>
        <p:spPr bwMode="auto">
          <a:xfrm>
            <a:off x="6156176" y="3501008"/>
            <a:ext cx="2602260" cy="2602260"/>
          </a:xfrm>
          <a:prstGeom prst="rect">
            <a:avLst/>
          </a:prstGeom>
          <a:noFill/>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cstate="print"/>
          <a:srcRect/>
          <a:stretch>
            <a:fillRect/>
          </a:stretch>
        </p:blipFill>
        <p:spPr bwMode="auto">
          <a:xfrm>
            <a:off x="506413" y="1924050"/>
            <a:ext cx="8105775" cy="3835400"/>
          </a:xfrm>
          <a:prstGeom prst="rect">
            <a:avLst/>
          </a:prstGeom>
          <a:noFill/>
          <a:ln w="12700">
            <a:noFill/>
            <a:miter lim="800000"/>
            <a:headEnd/>
            <a:tailEnd/>
          </a:ln>
        </p:spPr>
      </p:pic>
      <p:sp>
        <p:nvSpPr>
          <p:cNvPr id="15363" name="Rectangle 3"/>
          <p:cNvSpPr>
            <a:spLocks noChangeArrowheads="1"/>
          </p:cNvSpPr>
          <p:nvPr/>
        </p:nvSpPr>
        <p:spPr bwMode="auto">
          <a:xfrm>
            <a:off x="4214810" y="898198"/>
            <a:ext cx="1583768"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Refraction</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62</a:t>
            </a:fld>
            <a:endParaRPr lang="en-US"/>
          </a:p>
        </p:txBody>
      </p:sp>
      <p:sp>
        <p:nvSpPr>
          <p:cNvPr id="10" name="Footer Placeholder 9"/>
          <p:cNvSpPr>
            <a:spLocks noGrp="1"/>
          </p:cNvSpPr>
          <p:nvPr>
            <p:ph type="ftr" sz="quarter" idx="11"/>
          </p:nvPr>
        </p:nvSpPr>
        <p:spPr>
          <a:xfrm>
            <a:off x="2357422" y="6356350"/>
            <a:ext cx="4857784" cy="28736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cstate="print"/>
          <a:srcRect/>
          <a:stretch>
            <a:fillRect/>
          </a:stretch>
        </p:blipFill>
        <p:spPr bwMode="auto">
          <a:xfrm>
            <a:off x="238125" y="2997200"/>
            <a:ext cx="8642350" cy="1689100"/>
          </a:xfrm>
          <a:prstGeom prst="rect">
            <a:avLst/>
          </a:prstGeom>
          <a:noFill/>
          <a:ln w="12700">
            <a:noFill/>
            <a:miter lim="800000"/>
            <a:headEnd/>
            <a:tailEnd/>
          </a:ln>
        </p:spPr>
      </p:pic>
      <p:sp>
        <p:nvSpPr>
          <p:cNvPr id="16387" name="Rectangle 3"/>
          <p:cNvSpPr>
            <a:spLocks noChangeArrowheads="1"/>
          </p:cNvSpPr>
          <p:nvPr/>
        </p:nvSpPr>
        <p:spPr bwMode="auto">
          <a:xfrm>
            <a:off x="4214810" y="928670"/>
            <a:ext cx="2018823"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Critical Angle</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63</a:t>
            </a:fld>
            <a:endParaRPr lang="en-US"/>
          </a:p>
        </p:txBody>
      </p:sp>
      <p:sp>
        <p:nvSpPr>
          <p:cNvPr id="10" name="Footer Placeholder 9"/>
          <p:cNvSpPr>
            <a:spLocks noGrp="1"/>
          </p:cNvSpPr>
          <p:nvPr>
            <p:ph type="ftr" sz="quarter" idx="11"/>
          </p:nvPr>
        </p:nvSpPr>
        <p:spPr>
          <a:xfrm>
            <a:off x="3124200" y="6356350"/>
            <a:ext cx="4733948"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746125" y="2022475"/>
            <a:ext cx="7615238" cy="3625850"/>
          </a:xfrm>
          <a:prstGeom prst="rect">
            <a:avLst/>
          </a:prstGeom>
          <a:noFill/>
          <a:ln w="12700">
            <a:noFill/>
            <a:miter lim="800000"/>
            <a:headEnd/>
            <a:tailEnd/>
          </a:ln>
        </p:spPr>
      </p:pic>
      <p:sp>
        <p:nvSpPr>
          <p:cNvPr id="17411" name="Rectangle 3"/>
          <p:cNvSpPr>
            <a:spLocks noChangeArrowheads="1"/>
          </p:cNvSpPr>
          <p:nvPr/>
        </p:nvSpPr>
        <p:spPr bwMode="auto">
          <a:xfrm>
            <a:off x="3560763" y="574675"/>
            <a:ext cx="1514839"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Reflection</a:t>
            </a:r>
          </a:p>
        </p:txBody>
      </p:sp>
      <p:sp>
        <p:nvSpPr>
          <p:cNvPr id="17412" name="Rectangle 4"/>
          <p:cNvSpPr>
            <a:spLocks noChangeArrowheads="1"/>
          </p:cNvSpPr>
          <p:nvPr/>
        </p:nvSpPr>
        <p:spPr bwMode="auto">
          <a:xfrm>
            <a:off x="55563" y="69850"/>
            <a:ext cx="1149350" cy="346075"/>
          </a:xfrm>
          <a:prstGeom prst="rect">
            <a:avLst/>
          </a:prstGeom>
          <a:noFill/>
          <a:ln w="12700">
            <a:noFill/>
            <a:miter lim="800000"/>
            <a:headEnd/>
            <a:tailEnd/>
          </a:ln>
        </p:spPr>
        <p:txBody>
          <a:bodyPr wrap="none" lIns="90488" tIns="44450" rIns="90488" bIns="44450">
            <a:spAutoFit/>
          </a:bodyPr>
          <a:lstStyle/>
          <a:p>
            <a:r>
              <a:rPr lang="en-US" sz="1600"/>
              <a:t>Figure 7-15</a:t>
            </a:r>
          </a:p>
        </p:txBody>
      </p:sp>
      <p:sp>
        <p:nvSpPr>
          <p:cNvPr id="7" name="Title 1"/>
          <p:cNvSpPr txBox="1">
            <a:spLocks/>
          </p:cNvSpPr>
          <p:nvPr/>
        </p:nvSpPr>
        <p:spPr>
          <a:xfrm>
            <a:off x="1371600" y="-714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71462"/>
            <a:ext cx="1447800" cy="817163"/>
          </a:xfrm>
          <a:prstGeom prst="rect">
            <a:avLst/>
          </a:prstGeom>
          <a:noFill/>
        </p:spPr>
      </p:pic>
      <p:sp>
        <p:nvSpPr>
          <p:cNvPr id="9" name="Date Placeholder 8"/>
          <p:cNvSpPr>
            <a:spLocks noGrp="1"/>
          </p:cNvSpPr>
          <p:nvPr>
            <p:ph type="dt" sz="half" idx="10"/>
          </p:nvPr>
        </p:nvSpPr>
        <p:spPr/>
        <p:txBody>
          <a:bodyPr/>
          <a:lstStyle/>
          <a:p>
            <a:r>
              <a:rPr lang="en-US" dirty="0" smtClean="0"/>
              <a:t>2/4/2021</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64</a:t>
            </a:fld>
            <a:endParaRPr lang="en-US"/>
          </a:p>
        </p:txBody>
      </p:sp>
      <p:sp>
        <p:nvSpPr>
          <p:cNvPr id="11" name="Footer Placeholder 10"/>
          <p:cNvSpPr>
            <a:spLocks noGrp="1"/>
          </p:cNvSpPr>
          <p:nvPr>
            <p:ph type="ftr" sz="quarter" idx="11"/>
          </p:nvPr>
        </p:nvSpPr>
        <p:spPr>
          <a:xfrm>
            <a:off x="2285984" y="6429396"/>
            <a:ext cx="5143536" cy="428604"/>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cstate="print"/>
          <a:srcRect/>
          <a:stretch>
            <a:fillRect/>
          </a:stretch>
        </p:blipFill>
        <p:spPr bwMode="auto">
          <a:xfrm>
            <a:off x="169863" y="1566872"/>
            <a:ext cx="8613775" cy="3148012"/>
          </a:xfrm>
          <a:prstGeom prst="rect">
            <a:avLst/>
          </a:prstGeom>
          <a:noFill/>
          <a:ln w="12700">
            <a:noFill/>
            <a:miter lim="800000"/>
            <a:headEnd/>
            <a:tailEnd/>
          </a:ln>
        </p:spPr>
      </p:pic>
      <p:sp>
        <p:nvSpPr>
          <p:cNvPr id="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Date Placeholder 4"/>
          <p:cNvSpPr>
            <a:spLocks noGrp="1"/>
          </p:cNvSpPr>
          <p:nvPr>
            <p:ph type="dt" sz="half" idx="10"/>
          </p:nvPr>
        </p:nvSpPr>
        <p:spPr/>
        <p:txBody>
          <a:bodyPr/>
          <a:lstStyle/>
          <a:p>
            <a:r>
              <a:rPr lang="en-US" dirty="0" smtClean="0"/>
              <a:t>2/4/2021</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65</a:t>
            </a:fld>
            <a:endParaRPr lang="en-US"/>
          </a:p>
        </p:txBody>
      </p:sp>
      <p:sp>
        <p:nvSpPr>
          <p:cNvPr id="9" name="Footer Placeholder 8"/>
          <p:cNvSpPr>
            <a:spLocks noGrp="1"/>
          </p:cNvSpPr>
          <p:nvPr>
            <p:ph type="ftr" sz="quarter" idx="11"/>
          </p:nvPr>
        </p:nvSpPr>
        <p:spPr>
          <a:xfrm>
            <a:off x="3124200" y="6356350"/>
            <a:ext cx="4591072"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2" cstate="print"/>
          <a:srcRect/>
          <a:stretch>
            <a:fillRect/>
          </a:stretch>
        </p:blipFill>
        <p:spPr bwMode="auto">
          <a:xfrm>
            <a:off x="690563" y="1943114"/>
            <a:ext cx="7585075" cy="3486150"/>
          </a:xfrm>
          <a:prstGeom prst="rect">
            <a:avLst/>
          </a:prstGeom>
          <a:noFill/>
          <a:ln w="12700">
            <a:noFill/>
            <a:miter lim="800000"/>
            <a:headEnd/>
            <a:tailEnd/>
          </a:ln>
        </p:spPr>
      </p:pic>
      <p:sp>
        <p:nvSpPr>
          <p:cNvPr id="19459" name="Rectangle 3"/>
          <p:cNvSpPr>
            <a:spLocks noChangeArrowheads="1"/>
          </p:cNvSpPr>
          <p:nvPr/>
        </p:nvSpPr>
        <p:spPr bwMode="auto">
          <a:xfrm>
            <a:off x="2646363" y="650875"/>
            <a:ext cx="3149902"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Multimode Step-Index</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66</a:t>
            </a:fld>
            <a:endParaRPr lang="en-US"/>
          </a:p>
        </p:txBody>
      </p:sp>
      <p:sp>
        <p:nvSpPr>
          <p:cNvPr id="10" name="Footer Placeholder 9"/>
          <p:cNvSpPr>
            <a:spLocks noGrp="1"/>
          </p:cNvSpPr>
          <p:nvPr>
            <p:ph type="ftr" sz="quarter" idx="11"/>
          </p:nvPr>
        </p:nvSpPr>
        <p:spPr>
          <a:xfrm>
            <a:off x="2143108" y="6356350"/>
            <a:ext cx="5000660" cy="501649"/>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rrowheads="1"/>
          </p:cNvPicPr>
          <p:nvPr/>
        </p:nvPicPr>
        <p:blipFill>
          <a:blip r:embed="rId2" cstate="print"/>
          <a:srcRect/>
          <a:stretch>
            <a:fillRect/>
          </a:stretch>
        </p:blipFill>
        <p:spPr bwMode="auto">
          <a:xfrm>
            <a:off x="1320800" y="2362200"/>
            <a:ext cx="6502400" cy="2984500"/>
          </a:xfrm>
          <a:prstGeom prst="rect">
            <a:avLst/>
          </a:prstGeom>
          <a:noFill/>
          <a:ln w="12700">
            <a:noFill/>
            <a:miter lim="800000"/>
            <a:headEnd/>
            <a:tailEnd/>
          </a:ln>
        </p:spPr>
      </p:pic>
      <p:sp>
        <p:nvSpPr>
          <p:cNvPr id="20483" name="Rectangle 3"/>
          <p:cNvSpPr>
            <a:spLocks noChangeArrowheads="1"/>
          </p:cNvSpPr>
          <p:nvPr/>
        </p:nvSpPr>
        <p:spPr bwMode="auto">
          <a:xfrm>
            <a:off x="2112963" y="1108075"/>
            <a:ext cx="3576301"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Multimode Graded-Index</a:t>
            </a:r>
          </a:p>
        </p:txBody>
      </p:sp>
      <p:sp>
        <p:nvSpPr>
          <p:cNvPr id="7" name="Title 1"/>
          <p:cNvSpPr txBox="1">
            <a:spLocks/>
          </p:cNvSpPr>
          <p:nvPr/>
        </p:nvSpPr>
        <p:spPr>
          <a:xfrm>
            <a:off x="1371600" y="4006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67</a:t>
            </a:fld>
            <a:endParaRPr lang="en-US"/>
          </a:p>
        </p:txBody>
      </p:sp>
      <p:sp>
        <p:nvSpPr>
          <p:cNvPr id="10" name="Footer Placeholder 9"/>
          <p:cNvSpPr>
            <a:spLocks noGrp="1"/>
          </p:cNvSpPr>
          <p:nvPr>
            <p:ph type="ftr" sz="quarter" idx="11"/>
          </p:nvPr>
        </p:nvSpPr>
        <p:spPr>
          <a:xfrm>
            <a:off x="2000232" y="6429395"/>
            <a:ext cx="5000660" cy="142877"/>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rrowheads="1"/>
          </p:cNvPicPr>
          <p:nvPr/>
        </p:nvPicPr>
        <p:blipFill>
          <a:blip r:embed="rId2" cstate="print"/>
          <a:srcRect/>
          <a:stretch>
            <a:fillRect/>
          </a:stretch>
        </p:blipFill>
        <p:spPr bwMode="auto">
          <a:xfrm>
            <a:off x="698500" y="1711340"/>
            <a:ext cx="7581900" cy="3860800"/>
          </a:xfrm>
          <a:prstGeom prst="rect">
            <a:avLst/>
          </a:prstGeom>
          <a:noFill/>
          <a:ln w="12700">
            <a:noFill/>
            <a:miter lim="800000"/>
            <a:headEnd/>
            <a:tailEnd/>
          </a:ln>
        </p:spPr>
      </p:pic>
      <p:sp>
        <p:nvSpPr>
          <p:cNvPr id="21507" name="Rectangle 3"/>
          <p:cNvSpPr>
            <a:spLocks noChangeArrowheads="1"/>
          </p:cNvSpPr>
          <p:nvPr/>
        </p:nvSpPr>
        <p:spPr bwMode="auto">
          <a:xfrm>
            <a:off x="3408363" y="650875"/>
            <a:ext cx="1814600"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Single Mode</a:t>
            </a:r>
          </a:p>
        </p:txBody>
      </p:sp>
      <p:sp>
        <p:nvSpPr>
          <p:cNvPr id="7" name="Title 1"/>
          <p:cNvSpPr txBox="1">
            <a:spLocks/>
          </p:cNvSpPr>
          <p:nvPr/>
        </p:nvSpPr>
        <p:spPr>
          <a:xfrm>
            <a:off x="1371600" y="4006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68</a:t>
            </a:fld>
            <a:endParaRPr lang="en-US"/>
          </a:p>
        </p:txBody>
      </p:sp>
      <p:sp>
        <p:nvSpPr>
          <p:cNvPr id="10" name="Footer Placeholder 9"/>
          <p:cNvSpPr>
            <a:spLocks noGrp="1"/>
          </p:cNvSpPr>
          <p:nvPr>
            <p:ph type="ftr" sz="quarter" idx="11"/>
          </p:nvPr>
        </p:nvSpPr>
        <p:spPr>
          <a:xfrm>
            <a:off x="3124200" y="6356350"/>
            <a:ext cx="4948262" cy="501650"/>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rrowheads="1"/>
          </p:cNvPicPr>
          <p:nvPr/>
        </p:nvPicPr>
        <p:blipFill>
          <a:blip r:embed="rId2" cstate="print"/>
          <a:srcRect/>
          <a:stretch>
            <a:fillRect/>
          </a:stretch>
        </p:blipFill>
        <p:spPr bwMode="auto">
          <a:xfrm>
            <a:off x="282575" y="1874838"/>
            <a:ext cx="8553450" cy="3944937"/>
          </a:xfrm>
          <a:prstGeom prst="rect">
            <a:avLst/>
          </a:prstGeom>
          <a:noFill/>
          <a:ln w="12700">
            <a:noFill/>
            <a:miter lim="800000"/>
            <a:headEnd/>
            <a:tailEnd/>
          </a:ln>
        </p:spPr>
      </p:pic>
      <p:sp>
        <p:nvSpPr>
          <p:cNvPr id="22531" name="Rectangle 3"/>
          <p:cNvSpPr>
            <a:spLocks noChangeArrowheads="1"/>
          </p:cNvSpPr>
          <p:nvPr/>
        </p:nvSpPr>
        <p:spPr bwMode="auto">
          <a:xfrm>
            <a:off x="2874963" y="650875"/>
            <a:ext cx="2698689" cy="459100"/>
          </a:xfrm>
          <a:prstGeom prst="rect">
            <a:avLst/>
          </a:prstGeom>
          <a:noFill/>
          <a:ln w="12700">
            <a:noFill/>
            <a:miter lim="800000"/>
            <a:headEnd/>
            <a:tailEnd/>
          </a:ln>
        </p:spPr>
        <p:txBody>
          <a:bodyPr wrap="none" lIns="90488" tIns="44450" rIns="90488" bIns="44450">
            <a:spAutoFit/>
          </a:bodyPr>
          <a:lstStyle/>
          <a:p>
            <a:r>
              <a:rPr lang="en-US" sz="2400" b="1" dirty="0">
                <a:solidFill>
                  <a:srgbClr val="00279F"/>
                </a:solidFill>
              </a:rPr>
              <a:t>Fiber Construction</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69</a:t>
            </a:fld>
            <a:endParaRPr lang="en-US"/>
          </a:p>
        </p:txBody>
      </p:sp>
      <p:sp>
        <p:nvSpPr>
          <p:cNvPr id="10" name="Footer Placeholder 9"/>
          <p:cNvSpPr>
            <a:spLocks noGrp="1"/>
          </p:cNvSpPr>
          <p:nvPr>
            <p:ph type="ftr" sz="quarter" idx="11"/>
          </p:nvPr>
        </p:nvSpPr>
        <p:spPr>
          <a:xfrm>
            <a:off x="3124200" y="6356351"/>
            <a:ext cx="4662510" cy="287359"/>
          </a:xfrm>
        </p:spPr>
        <p:txBody>
          <a:bodyPr/>
          <a:lstStyle/>
          <a:p>
            <a:r>
              <a:rPr lang="en-IN" dirty="0" smtClean="0"/>
              <a:t>Akanksha                    </a:t>
            </a:r>
            <a:r>
              <a:rPr lang="en-IN" dirty="0"/>
              <a:t>CN               Unit Number:1</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dirty="0" smtClean="0"/>
              <a:t>Fundamental of Computer, </a:t>
            </a:r>
          </a:p>
          <a:p>
            <a:r>
              <a:rPr lang="en-IN" dirty="0" smtClean="0"/>
              <a:t>Interconnection of component of computer.</a:t>
            </a:r>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2874963" y="650875"/>
            <a:ext cx="3938580" cy="459100"/>
          </a:xfrm>
          <a:prstGeom prst="rect">
            <a:avLst/>
          </a:prstGeom>
          <a:noFill/>
          <a:ln w="12700">
            <a:noFill/>
            <a:miter lim="800000"/>
            <a:headEnd/>
            <a:tailEnd/>
          </a:ln>
        </p:spPr>
        <p:txBody>
          <a:bodyPr wrap="none" lIns="90488" tIns="44450" rIns="90488" bIns="44450">
            <a:spAutoFit/>
          </a:bodyPr>
          <a:lstStyle/>
          <a:p>
            <a:r>
              <a:rPr lang="en-US" sz="2400" b="1" dirty="0" smtClean="0">
                <a:solidFill>
                  <a:srgbClr val="00279F"/>
                </a:solidFill>
              </a:rPr>
              <a:t>Step Index vs. Graded Index</a:t>
            </a:r>
            <a:endParaRPr lang="en-US" sz="2400" b="1" dirty="0">
              <a:solidFill>
                <a:srgbClr val="00279F"/>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70</a:t>
            </a:fld>
            <a:endParaRPr lang="en-US"/>
          </a:p>
        </p:txBody>
      </p:sp>
      <p:sp>
        <p:nvSpPr>
          <p:cNvPr id="10" name="Footer Placeholder 9"/>
          <p:cNvSpPr>
            <a:spLocks noGrp="1"/>
          </p:cNvSpPr>
          <p:nvPr>
            <p:ph type="ftr" sz="quarter" idx="11"/>
          </p:nvPr>
        </p:nvSpPr>
        <p:spPr>
          <a:xfrm>
            <a:off x="3124200" y="6356351"/>
            <a:ext cx="4662510" cy="287359"/>
          </a:xfrm>
        </p:spPr>
        <p:txBody>
          <a:bodyPr/>
          <a:lstStyle/>
          <a:p>
            <a:r>
              <a:rPr lang="en-IN" dirty="0" smtClean="0"/>
              <a:t>Akanksha                    </a:t>
            </a:r>
            <a:r>
              <a:rPr lang="en-IN" dirty="0"/>
              <a:t>CN               Unit Number:1</a:t>
            </a:r>
            <a:endParaRPr lang="en-US" dirty="0"/>
          </a:p>
        </p:txBody>
      </p:sp>
      <p:pic>
        <p:nvPicPr>
          <p:cNvPr id="101378" name="Picture 2"/>
          <p:cNvPicPr>
            <a:picLocks noChangeAspect="1" noChangeArrowheads="1"/>
          </p:cNvPicPr>
          <p:nvPr/>
        </p:nvPicPr>
        <p:blipFill>
          <a:blip r:embed="rId3" cstate="print"/>
          <a:srcRect/>
          <a:stretch>
            <a:fillRect/>
          </a:stretch>
        </p:blipFill>
        <p:spPr bwMode="auto">
          <a:xfrm>
            <a:off x="395536" y="1196752"/>
            <a:ext cx="8280919" cy="51125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Transmission media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r>
              <a:rPr lang="en-US" dirty="0" smtClean="0"/>
              <a:t>2/4/2021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71</a:t>
            </a:fld>
            <a:endParaRPr lang="en-US"/>
          </a:p>
        </p:txBody>
      </p:sp>
      <p:sp>
        <p:nvSpPr>
          <p:cNvPr id="10" name="Footer Placeholder 9"/>
          <p:cNvSpPr>
            <a:spLocks noGrp="1"/>
          </p:cNvSpPr>
          <p:nvPr>
            <p:ph type="ftr" sz="quarter" idx="11"/>
          </p:nvPr>
        </p:nvSpPr>
        <p:spPr>
          <a:xfrm>
            <a:off x="3124200" y="6356351"/>
            <a:ext cx="4662510" cy="287359"/>
          </a:xfrm>
        </p:spPr>
        <p:txBody>
          <a:bodyPr/>
          <a:lstStyle/>
          <a:p>
            <a:r>
              <a:rPr lang="en-IN" dirty="0" smtClean="0"/>
              <a:t>Akanksha                    </a:t>
            </a:r>
            <a:r>
              <a:rPr lang="en-IN" dirty="0"/>
              <a:t>CN               Unit Number:1</a:t>
            </a:r>
            <a:endParaRPr lang="en-US" dirty="0"/>
          </a:p>
        </p:txBody>
      </p:sp>
      <p:pic>
        <p:nvPicPr>
          <p:cNvPr id="100354" name="Picture 2"/>
          <p:cNvPicPr>
            <a:picLocks noChangeAspect="1" noChangeArrowheads="1"/>
          </p:cNvPicPr>
          <p:nvPr/>
        </p:nvPicPr>
        <p:blipFill>
          <a:blip r:embed="rId3" cstate="print"/>
          <a:srcRect/>
          <a:stretch>
            <a:fillRect/>
          </a:stretch>
        </p:blipFill>
        <p:spPr bwMode="auto">
          <a:xfrm>
            <a:off x="683568" y="908720"/>
            <a:ext cx="7776864" cy="3456384"/>
          </a:xfrm>
          <a:prstGeom prst="rect">
            <a:avLst/>
          </a:prstGeom>
          <a:noFill/>
          <a:ln w="9525">
            <a:noFill/>
            <a:miter lim="800000"/>
            <a:headEnd/>
            <a:tailEnd/>
          </a:ln>
        </p:spPr>
      </p:pic>
      <p:pic>
        <p:nvPicPr>
          <p:cNvPr id="11" name="Picture 2"/>
          <p:cNvPicPr>
            <a:picLocks noChangeArrowheads="1"/>
          </p:cNvPicPr>
          <p:nvPr/>
        </p:nvPicPr>
        <p:blipFill>
          <a:blip r:embed="rId4" cstate="print"/>
          <a:srcRect/>
          <a:stretch>
            <a:fillRect/>
          </a:stretch>
        </p:blipFill>
        <p:spPr bwMode="auto">
          <a:xfrm>
            <a:off x="683568" y="4509120"/>
            <a:ext cx="3737421" cy="1728192"/>
          </a:xfrm>
          <a:prstGeom prst="rect">
            <a:avLst/>
          </a:prstGeom>
          <a:noFill/>
          <a:ln w="12700">
            <a:noFill/>
            <a:miter lim="800000"/>
            <a:headEnd/>
            <a:tailEnd/>
          </a:ln>
        </p:spPr>
      </p:pic>
      <p:pic>
        <p:nvPicPr>
          <p:cNvPr id="12" name="Picture 2"/>
          <p:cNvPicPr>
            <a:picLocks noChangeArrowheads="1"/>
          </p:cNvPicPr>
          <p:nvPr/>
        </p:nvPicPr>
        <p:blipFill>
          <a:blip r:embed="rId5" cstate="print"/>
          <a:srcRect/>
          <a:stretch>
            <a:fillRect/>
          </a:stretch>
        </p:blipFill>
        <p:spPr bwMode="auto">
          <a:xfrm>
            <a:off x="5004048" y="4653136"/>
            <a:ext cx="3755256" cy="155766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1" name="Picture 7"/>
          <p:cNvPicPr>
            <a:picLocks noChangeAspect="1" noChangeArrowheads="1"/>
          </p:cNvPicPr>
          <p:nvPr/>
        </p:nvPicPr>
        <p:blipFill>
          <a:blip r:embed="rId2" cstate="print"/>
          <a:srcRect/>
          <a:stretch>
            <a:fillRect/>
          </a:stretch>
        </p:blipFill>
        <p:spPr bwMode="auto">
          <a:xfrm>
            <a:off x="361950" y="2286000"/>
            <a:ext cx="8401050" cy="2008188"/>
          </a:xfrm>
          <a:prstGeom prst="rect">
            <a:avLst/>
          </a:prstGeom>
          <a:noFill/>
          <a:ln w="9525">
            <a:noFill/>
            <a:miter lim="800000"/>
            <a:headEnd/>
            <a:tailEnd/>
          </a:ln>
          <a:effectLst/>
        </p:spPr>
      </p:pic>
      <p:sp>
        <p:nvSpPr>
          <p:cNvPr id="16392" name="Text Box 8"/>
          <p:cNvSpPr txBox="1">
            <a:spLocks noChangeArrowheads="1"/>
          </p:cNvSpPr>
          <p:nvPr/>
        </p:nvSpPr>
        <p:spPr bwMode="auto">
          <a:xfrm>
            <a:off x="683568" y="1700808"/>
            <a:ext cx="4162550"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Different Conversion Schemes</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72</a:t>
            </a:fld>
            <a:endParaRPr lang="en-US"/>
          </a:p>
        </p:txBody>
      </p:sp>
      <p:sp>
        <p:nvSpPr>
          <p:cNvPr id="10" name="TextBox 9"/>
          <p:cNvSpPr txBox="1"/>
          <p:nvPr/>
        </p:nvSpPr>
        <p:spPr>
          <a:xfrm>
            <a:off x="755576" y="1124744"/>
            <a:ext cx="7704856" cy="369332"/>
          </a:xfrm>
          <a:prstGeom prst="rect">
            <a:avLst/>
          </a:prstGeom>
          <a:noFill/>
        </p:spPr>
        <p:txBody>
          <a:bodyPr wrap="square" rtlCol="0">
            <a:spAutoFit/>
          </a:bodyPr>
          <a:lstStyle/>
          <a:p>
            <a:r>
              <a:rPr lang="en-US" b="1" dirty="0" smtClean="0"/>
              <a:t>Objective</a:t>
            </a:r>
            <a:r>
              <a:rPr lang="en-US" dirty="0" smtClean="0"/>
              <a:t>: Study about basic concept of Encoding techniques and its types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1027"/>
          <p:cNvPicPr>
            <a:picLocks noChangeAspect="1" noChangeArrowheads="1"/>
          </p:cNvPicPr>
          <p:nvPr/>
        </p:nvPicPr>
        <p:blipFill>
          <a:blip r:embed="rId2" cstate="print"/>
          <a:srcRect/>
          <a:stretch>
            <a:fillRect/>
          </a:stretch>
        </p:blipFill>
        <p:spPr bwMode="auto">
          <a:xfrm>
            <a:off x="981075" y="2641600"/>
            <a:ext cx="7705725" cy="1701800"/>
          </a:xfrm>
          <a:prstGeom prst="rect">
            <a:avLst/>
          </a:prstGeom>
          <a:noFill/>
          <a:ln w="9525">
            <a:noFill/>
            <a:miter lim="800000"/>
            <a:headEnd/>
            <a:tailEnd/>
          </a:ln>
          <a:effectLst/>
        </p:spPr>
      </p:pic>
      <p:sp>
        <p:nvSpPr>
          <p:cNvPr id="77828" name="Text Box 1028"/>
          <p:cNvSpPr txBox="1">
            <a:spLocks noChangeArrowheads="1"/>
          </p:cNvSpPr>
          <p:nvPr/>
        </p:nvSpPr>
        <p:spPr bwMode="auto">
          <a:xfrm>
            <a:off x="1828800" y="868363"/>
            <a:ext cx="3696846"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Digital to Digital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cstate="print"/>
          <a:srcRect/>
          <a:stretch>
            <a:fillRect/>
          </a:stretch>
        </p:blipFill>
        <p:spPr bwMode="auto">
          <a:xfrm>
            <a:off x="152400" y="2300296"/>
            <a:ext cx="8885238" cy="2343150"/>
          </a:xfrm>
          <a:prstGeom prst="rect">
            <a:avLst/>
          </a:prstGeom>
          <a:noFill/>
          <a:ln w="9525">
            <a:noFill/>
            <a:miter lim="800000"/>
            <a:headEnd/>
            <a:tailEnd/>
          </a:ln>
          <a:effectLst/>
        </p:spPr>
      </p:pic>
      <p:sp>
        <p:nvSpPr>
          <p:cNvPr id="78853" name="Text Box 5"/>
          <p:cNvSpPr txBox="1">
            <a:spLocks noChangeArrowheads="1"/>
          </p:cNvSpPr>
          <p:nvPr/>
        </p:nvSpPr>
        <p:spPr bwMode="auto">
          <a:xfrm>
            <a:off x="1295400" y="715963"/>
            <a:ext cx="4871462"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Types of Digital to Digital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3"/>
          <p:cNvPicPr>
            <a:picLocks noChangeAspect="1" noChangeArrowheads="1"/>
          </p:cNvPicPr>
          <p:nvPr/>
        </p:nvPicPr>
        <p:blipFill>
          <a:blip r:embed="rId3" cstate="print"/>
          <a:srcRect/>
          <a:stretch>
            <a:fillRect/>
          </a:stretch>
        </p:blipFill>
        <p:spPr bwMode="auto">
          <a:xfrm>
            <a:off x="241300" y="2362200"/>
            <a:ext cx="8902700" cy="2921000"/>
          </a:xfrm>
          <a:prstGeom prst="rect">
            <a:avLst/>
          </a:prstGeom>
          <a:noFill/>
          <a:ln w="9525">
            <a:noFill/>
            <a:miter lim="800000"/>
            <a:headEnd/>
            <a:tailEnd/>
          </a:ln>
          <a:effectLst/>
        </p:spPr>
      </p:pic>
      <p:sp>
        <p:nvSpPr>
          <p:cNvPr id="79877" name="Text Box 5"/>
          <p:cNvSpPr txBox="1">
            <a:spLocks noChangeArrowheads="1"/>
          </p:cNvSpPr>
          <p:nvPr/>
        </p:nvSpPr>
        <p:spPr bwMode="auto">
          <a:xfrm>
            <a:off x="3500430" y="1000108"/>
            <a:ext cx="2684581" cy="461665"/>
          </a:xfrm>
          <a:prstGeom prst="rect">
            <a:avLst/>
          </a:prstGeom>
          <a:noFill/>
          <a:ln w="9525">
            <a:noFill/>
            <a:miter lim="800000"/>
            <a:headEnd/>
            <a:tailEnd/>
          </a:ln>
          <a:effectLst/>
        </p:spPr>
        <p:txBody>
          <a:bodyPr wrap="none">
            <a:spAutoFit/>
          </a:bodyPr>
          <a:lstStyle/>
          <a:p>
            <a:pPr eaLnBrk="0" hangingPunct="0"/>
            <a:r>
              <a:rPr lang="en-US" sz="2400" b="1" dirty="0" err="1">
                <a:solidFill>
                  <a:schemeClr val="accent2"/>
                </a:solidFill>
              </a:rPr>
              <a:t>Unipolar</a:t>
            </a:r>
            <a:r>
              <a:rPr lang="en-US" sz="2400" b="1" dirty="0">
                <a:solidFill>
                  <a:schemeClr val="accent2"/>
                </a:solidFill>
              </a:rPr>
              <a:t>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3"/>
          <p:cNvPicPr>
            <a:picLocks noChangeAspect="1" noChangeArrowheads="1"/>
          </p:cNvPicPr>
          <p:nvPr/>
        </p:nvPicPr>
        <p:blipFill>
          <a:blip r:embed="rId3" cstate="print"/>
          <a:srcRect/>
          <a:stretch>
            <a:fillRect/>
          </a:stretch>
        </p:blipFill>
        <p:spPr bwMode="auto">
          <a:xfrm>
            <a:off x="228600" y="1905000"/>
            <a:ext cx="8793163" cy="3221038"/>
          </a:xfrm>
          <a:prstGeom prst="rect">
            <a:avLst/>
          </a:prstGeom>
          <a:noFill/>
          <a:ln w="9525">
            <a:noFill/>
            <a:miter lim="800000"/>
            <a:headEnd/>
            <a:tailEnd/>
          </a:ln>
          <a:effectLst/>
        </p:spPr>
      </p:pic>
      <p:sp>
        <p:nvSpPr>
          <p:cNvPr id="80901" name="Text Box 5"/>
          <p:cNvSpPr txBox="1">
            <a:spLocks noChangeArrowheads="1"/>
          </p:cNvSpPr>
          <p:nvPr/>
        </p:nvSpPr>
        <p:spPr bwMode="auto">
          <a:xfrm>
            <a:off x="2362200" y="715963"/>
            <a:ext cx="4775346"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                  Types of Polar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77</a:t>
            </a:fld>
            <a:endParaRPr lang="en-US"/>
          </a:p>
        </p:txBody>
      </p:sp>
      <p:sp>
        <p:nvSpPr>
          <p:cNvPr id="10" name="TextBox 9"/>
          <p:cNvSpPr txBox="1"/>
          <p:nvPr/>
        </p:nvSpPr>
        <p:spPr>
          <a:xfrm>
            <a:off x="467544" y="1052736"/>
            <a:ext cx="8208912" cy="5355312"/>
          </a:xfrm>
          <a:prstGeom prst="rect">
            <a:avLst/>
          </a:prstGeom>
          <a:noFill/>
        </p:spPr>
        <p:txBody>
          <a:bodyPr wrap="square" rtlCol="0">
            <a:spAutoFit/>
          </a:bodyPr>
          <a:lstStyle/>
          <a:p>
            <a:r>
              <a:rPr lang="en-US" b="1" dirty="0" smtClean="0"/>
              <a:t>Encoding</a:t>
            </a:r>
            <a:r>
              <a:rPr lang="en-US" dirty="0" smtClean="0"/>
              <a:t> is the process of converting the data or a given sequence of characters, symbols, alphabets etc., into a specified format, for the secured transmission of data. </a:t>
            </a:r>
          </a:p>
          <a:p>
            <a:endParaRPr lang="en-US" b="1" dirty="0" smtClean="0"/>
          </a:p>
          <a:p>
            <a:r>
              <a:rPr lang="en-US" b="1" dirty="0" smtClean="0"/>
              <a:t>Decoding</a:t>
            </a:r>
            <a:r>
              <a:rPr lang="en-US" dirty="0" smtClean="0"/>
              <a:t> is the reverse process of encoding which is to extract the information from the converted format.</a:t>
            </a:r>
          </a:p>
          <a:p>
            <a:endParaRPr lang="en-US" dirty="0" smtClean="0"/>
          </a:p>
          <a:p>
            <a:r>
              <a:rPr lang="en-US" b="1" dirty="0" smtClean="0"/>
              <a:t>Data Encoding</a:t>
            </a:r>
          </a:p>
          <a:p>
            <a:r>
              <a:rPr lang="en-US" dirty="0" smtClean="0"/>
              <a:t>Encoding is the process of using various patterns of voltage or current levels to represent </a:t>
            </a:r>
            <a:r>
              <a:rPr lang="en-US" b="1" dirty="0" smtClean="0"/>
              <a:t>1s</a:t>
            </a:r>
            <a:r>
              <a:rPr lang="en-US" dirty="0" smtClean="0"/>
              <a:t> and </a:t>
            </a:r>
            <a:r>
              <a:rPr lang="en-US" b="1" dirty="0" smtClean="0"/>
              <a:t>0s</a:t>
            </a:r>
            <a:r>
              <a:rPr lang="en-US" dirty="0" smtClean="0"/>
              <a:t> of the digital signals on the transmission link.</a:t>
            </a:r>
          </a:p>
          <a:p>
            <a:endParaRPr lang="en-US" dirty="0" smtClean="0"/>
          </a:p>
          <a:p>
            <a:r>
              <a:rPr lang="en-US" b="1" dirty="0" smtClean="0"/>
              <a:t>Non Return to Zero NRZ</a:t>
            </a:r>
          </a:p>
          <a:p>
            <a:r>
              <a:rPr lang="en-US" dirty="0" smtClean="0"/>
              <a:t>NRZ Codes has </a:t>
            </a:r>
            <a:r>
              <a:rPr lang="en-US" b="1" dirty="0" smtClean="0"/>
              <a:t>1</a:t>
            </a:r>
            <a:r>
              <a:rPr lang="en-US" dirty="0" smtClean="0"/>
              <a:t> for High voltage level and </a:t>
            </a:r>
            <a:r>
              <a:rPr lang="en-US" b="1" dirty="0" smtClean="0"/>
              <a:t>0</a:t>
            </a:r>
            <a:r>
              <a:rPr lang="en-US" dirty="0" smtClean="0"/>
              <a:t> for Low voltage level. The main behavior of NRZ codes is that the voltage level remains constant during bit interval. The end or start of a bit will not be indicated and it will maintain the same voltage state, if the value of the previous bit and the value of the present bit are same.</a:t>
            </a:r>
          </a:p>
          <a:p>
            <a:r>
              <a:rPr lang="en-US" dirty="0" smtClean="0"/>
              <a:t>The following figure explains the concept of NRZ coding.</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78</a:t>
            </a:fld>
            <a:endParaRPr lang="en-US"/>
          </a:p>
        </p:txBody>
      </p:sp>
      <p:sp>
        <p:nvSpPr>
          <p:cNvPr id="10" name="TextBox 9"/>
          <p:cNvSpPr txBox="1"/>
          <p:nvPr/>
        </p:nvSpPr>
        <p:spPr>
          <a:xfrm>
            <a:off x="467544" y="1052736"/>
            <a:ext cx="8208912" cy="5078313"/>
          </a:xfrm>
          <a:prstGeom prst="rect">
            <a:avLst/>
          </a:prstGeom>
          <a:noFill/>
        </p:spPr>
        <p:txBody>
          <a:bodyPr wrap="square" rtlCol="0">
            <a:spAutoFit/>
          </a:bodyPr>
          <a:lstStyle/>
          <a:p>
            <a:r>
              <a:rPr lang="en-US" b="1" dirty="0" smtClean="0"/>
              <a:t>NRZ - L NRZ–LEVEL</a:t>
            </a:r>
          </a:p>
          <a:p>
            <a:endParaRPr lang="en-US" b="1" dirty="0" smtClean="0"/>
          </a:p>
          <a:p>
            <a:r>
              <a:rPr lang="en-US" dirty="0" smtClean="0"/>
              <a:t>There is a change in the polarity of the signal, only when the incoming signal changes from 1 to 0 or from 0 to 1. It is the same as NRZ, however, the first bit of the input signal should have a change of polarity.</a:t>
            </a:r>
          </a:p>
          <a:p>
            <a:endParaRPr lang="en-US" dirty="0" smtClean="0"/>
          </a:p>
          <a:p>
            <a:r>
              <a:rPr lang="en-US" b="1" dirty="0" smtClean="0"/>
              <a:t>NRZ - I NRZ–INVERTED</a:t>
            </a:r>
          </a:p>
          <a:p>
            <a:endParaRPr lang="en-US" b="1" dirty="0" smtClean="0"/>
          </a:p>
          <a:p>
            <a:r>
              <a:rPr lang="en-US" dirty="0" smtClean="0"/>
              <a:t>If a </a:t>
            </a:r>
            <a:r>
              <a:rPr lang="en-US" b="1" dirty="0" smtClean="0"/>
              <a:t>1</a:t>
            </a:r>
            <a:r>
              <a:rPr lang="en-US" dirty="0" smtClean="0"/>
              <a:t> occurs at the incoming signal, then there occurs a transition at the beginning of the bit interval. For a </a:t>
            </a:r>
            <a:r>
              <a:rPr lang="en-US" b="1" dirty="0" smtClean="0"/>
              <a:t>0</a:t>
            </a:r>
            <a:r>
              <a:rPr lang="en-US" dirty="0" smtClean="0"/>
              <a:t> at the incoming signal, there is no transition at the beginning of the bit interval.</a:t>
            </a:r>
          </a:p>
          <a:p>
            <a:endParaRPr lang="en-US" dirty="0" smtClean="0"/>
          </a:p>
          <a:p>
            <a:r>
              <a:rPr lang="en-US" dirty="0" smtClean="0"/>
              <a:t>NRZ codes has a </a:t>
            </a:r>
            <a:r>
              <a:rPr lang="en-US" b="1" dirty="0" smtClean="0"/>
              <a:t>disadvantage</a:t>
            </a:r>
            <a:r>
              <a:rPr lang="en-US" dirty="0" smtClean="0"/>
              <a:t> that the synchronization of the transmitter clock with the receiver clock gets completely disturbed, when there is a string of </a:t>
            </a:r>
            <a:r>
              <a:rPr lang="en-US" b="1" dirty="0" smtClean="0"/>
              <a:t>1s</a:t>
            </a:r>
            <a:r>
              <a:rPr lang="en-US" dirty="0" smtClean="0"/>
              <a:t> and </a:t>
            </a:r>
            <a:r>
              <a:rPr lang="en-US" b="1" dirty="0" smtClean="0"/>
              <a:t>0s</a:t>
            </a:r>
            <a:r>
              <a:rPr lang="en-US" dirty="0" smtClean="0"/>
              <a:t>. Hence, a separate clock line needs to be provided.</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79</a:t>
            </a:fld>
            <a:endParaRPr lang="en-US"/>
          </a:p>
        </p:txBody>
      </p:sp>
      <p:sp>
        <p:nvSpPr>
          <p:cNvPr id="10" name="TextBox 9"/>
          <p:cNvSpPr txBox="1"/>
          <p:nvPr/>
        </p:nvSpPr>
        <p:spPr>
          <a:xfrm>
            <a:off x="467544" y="1052736"/>
            <a:ext cx="8208912" cy="4124206"/>
          </a:xfrm>
          <a:prstGeom prst="rect">
            <a:avLst/>
          </a:prstGeom>
          <a:noFill/>
        </p:spPr>
        <p:txBody>
          <a:bodyPr wrap="square" rtlCol="0">
            <a:spAutoFit/>
          </a:bodyPr>
          <a:lstStyle/>
          <a:p>
            <a:r>
              <a:rPr lang="en-US" sz="2400" b="1" dirty="0" smtClean="0"/>
              <a:t>Bi-phase Manchester</a:t>
            </a:r>
          </a:p>
          <a:p>
            <a:endParaRPr lang="en-US" dirty="0" smtClean="0"/>
          </a:p>
          <a:p>
            <a:r>
              <a:rPr lang="en-US" dirty="0" smtClean="0"/>
              <a:t>In this type of coding, the transition is done at the middle of the bit-interval. The transition for the resultant pulse is from High to Low in the middle of the interval, for the input bit 1. While the transition is from Low to High for the input bit </a:t>
            </a:r>
            <a:r>
              <a:rPr lang="en-US" b="1" dirty="0" smtClean="0"/>
              <a:t>0</a:t>
            </a:r>
            <a:r>
              <a:rPr lang="en-US" dirty="0" smtClean="0"/>
              <a:t>.</a:t>
            </a:r>
          </a:p>
          <a:p>
            <a:endParaRPr lang="en-US" dirty="0" smtClean="0"/>
          </a:p>
          <a:p>
            <a:r>
              <a:rPr lang="en-US" sz="2000" b="1" dirty="0" smtClean="0"/>
              <a:t>Differential Manchester</a:t>
            </a:r>
          </a:p>
          <a:p>
            <a:endParaRPr lang="en-US" sz="2000" b="1" dirty="0" smtClean="0"/>
          </a:p>
          <a:p>
            <a:r>
              <a:rPr lang="en-US" dirty="0" smtClean="0"/>
              <a:t>In this type of coding, there always occurs a transition in the middle of the bit interval. If there occurs a transition at the beginning of the bit interval, then the input bit is </a:t>
            </a:r>
            <a:r>
              <a:rPr lang="en-US" b="1" dirty="0" smtClean="0"/>
              <a:t>0</a:t>
            </a:r>
            <a:r>
              <a:rPr lang="en-US" dirty="0" smtClean="0"/>
              <a:t>. If no transition occurs at the beginning of the bit interval, then the input bit is </a:t>
            </a:r>
            <a:r>
              <a:rPr lang="en-US" b="1" dirty="0" smtClean="0"/>
              <a:t>1</a:t>
            </a:r>
            <a:r>
              <a:rPr lang="en-US" dirty="0" smtClean="0"/>
              <a:t>.</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88840"/>
            <a:ext cx="8229600" cy="4525963"/>
          </a:xfrm>
        </p:spPr>
        <p:txBody>
          <a:bodyPr>
            <a:normAutofit/>
          </a:bodyPr>
          <a:lstStyle/>
          <a:p>
            <a:pPr>
              <a:buNone/>
            </a:pPr>
            <a:r>
              <a:rPr lang="en-US" dirty="0" smtClean="0"/>
              <a:t>Computer  Network</a:t>
            </a:r>
          </a:p>
          <a:p>
            <a:pPr>
              <a:buNone/>
            </a:pPr>
            <a:r>
              <a:rPr lang="en-US" dirty="0" smtClean="0"/>
              <a:t>A computer network is a group of computers linked to each other that enables the computer to communicate with another computer and share their resources, data, and applications.</a:t>
            </a:r>
          </a:p>
          <a:p>
            <a:pPr>
              <a:buNone/>
            </a:pPr>
            <a:r>
              <a:rPr lang="en-US" dirty="0" smtClean="0"/>
              <a:t>                                         OR</a:t>
            </a:r>
          </a:p>
          <a:p>
            <a:pPr>
              <a:buNone/>
            </a:pPr>
            <a:r>
              <a:rPr lang="en-US" dirty="0" smtClean="0"/>
              <a:t>A computer network is group of nodes (like computer, router,…),interconnected with media (wired or wireless ) for the purpose of sharing their resources, data, and applications.</a:t>
            </a:r>
          </a:p>
          <a:p>
            <a:pPr>
              <a:buNone/>
            </a:pPr>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Introduction to computer Network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p:cNvSpPr txBox="1"/>
          <p:nvPr/>
        </p:nvSpPr>
        <p:spPr>
          <a:xfrm>
            <a:off x="755576" y="1124744"/>
            <a:ext cx="7704856" cy="369332"/>
          </a:xfrm>
          <a:prstGeom prst="rect">
            <a:avLst/>
          </a:prstGeom>
          <a:noFill/>
        </p:spPr>
        <p:txBody>
          <a:bodyPr wrap="square" rtlCol="0">
            <a:spAutoFit/>
          </a:bodyPr>
          <a:lstStyle/>
          <a:p>
            <a:r>
              <a:rPr lang="en-US" b="1" dirty="0" smtClean="0"/>
              <a:t>Objective</a:t>
            </a:r>
            <a:r>
              <a:rPr lang="en-US" dirty="0" smtClean="0"/>
              <a:t>: Study about basic concept of computer networks and its types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80</a:t>
            </a:fld>
            <a:endParaRPr lang="en-US"/>
          </a:p>
        </p:txBody>
      </p:sp>
      <p:pic>
        <p:nvPicPr>
          <p:cNvPr id="100354" name="Picture 2"/>
          <p:cNvPicPr>
            <a:picLocks noChangeAspect="1" noChangeArrowheads="1"/>
          </p:cNvPicPr>
          <p:nvPr/>
        </p:nvPicPr>
        <p:blipFill>
          <a:blip r:embed="rId4" cstate="print"/>
          <a:srcRect/>
          <a:stretch>
            <a:fillRect/>
          </a:stretch>
        </p:blipFill>
        <p:spPr bwMode="auto">
          <a:xfrm>
            <a:off x="539552" y="908721"/>
            <a:ext cx="8064896"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3"/>
          <p:cNvPicPr>
            <a:picLocks noChangeAspect="1" noChangeArrowheads="1"/>
          </p:cNvPicPr>
          <p:nvPr/>
        </p:nvPicPr>
        <p:blipFill>
          <a:blip r:embed="rId2" cstate="print"/>
          <a:srcRect/>
          <a:stretch>
            <a:fillRect/>
          </a:stretch>
        </p:blipFill>
        <p:spPr bwMode="auto">
          <a:xfrm>
            <a:off x="581025" y="968375"/>
            <a:ext cx="7953375" cy="5508625"/>
          </a:xfrm>
          <a:prstGeom prst="rect">
            <a:avLst/>
          </a:prstGeom>
          <a:noFill/>
          <a:ln w="9525">
            <a:noFill/>
            <a:miter lim="800000"/>
            <a:headEnd/>
            <a:tailEnd/>
          </a:ln>
          <a:effectLst/>
        </p:spPr>
      </p:pic>
      <p:sp>
        <p:nvSpPr>
          <p:cNvPr id="81924" name="Text Box 4"/>
          <p:cNvSpPr txBox="1">
            <a:spLocks noChangeArrowheads="1"/>
          </p:cNvSpPr>
          <p:nvPr/>
        </p:nvSpPr>
        <p:spPr bwMode="auto">
          <a:xfrm>
            <a:off x="2357422" y="714356"/>
            <a:ext cx="3976410"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NRZ-L and NRZ-I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Picture 3"/>
          <p:cNvPicPr>
            <a:picLocks noChangeAspect="1" noChangeArrowheads="1"/>
          </p:cNvPicPr>
          <p:nvPr/>
        </p:nvPicPr>
        <p:blipFill>
          <a:blip r:embed="rId2" cstate="print"/>
          <a:srcRect/>
          <a:stretch>
            <a:fillRect/>
          </a:stretch>
        </p:blipFill>
        <p:spPr bwMode="auto">
          <a:xfrm>
            <a:off x="1220788" y="1643063"/>
            <a:ext cx="6856412" cy="3995737"/>
          </a:xfrm>
          <a:prstGeom prst="rect">
            <a:avLst/>
          </a:prstGeom>
          <a:noFill/>
          <a:ln w="9525">
            <a:noFill/>
            <a:miter lim="800000"/>
            <a:headEnd/>
            <a:tailEnd/>
          </a:ln>
          <a:effectLst/>
        </p:spPr>
      </p:pic>
      <p:sp>
        <p:nvSpPr>
          <p:cNvPr id="82949" name="Text Box 5"/>
          <p:cNvSpPr txBox="1">
            <a:spLocks noChangeArrowheads="1"/>
          </p:cNvSpPr>
          <p:nvPr/>
        </p:nvSpPr>
        <p:spPr bwMode="auto">
          <a:xfrm>
            <a:off x="3214678" y="857232"/>
            <a:ext cx="1938351"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RZ Encoding</a:t>
            </a:r>
          </a:p>
        </p:txBody>
      </p:sp>
      <p:sp>
        <p:nvSpPr>
          <p:cNvPr id="5" name="Date Placeholder 3"/>
          <p:cNvSpPr>
            <a:spLocks noGrp="1"/>
          </p:cNvSpPr>
          <p:nvPr>
            <p:ph type="dt" sz="half" idx="10"/>
          </p:nvPr>
        </p:nvSpPr>
        <p:spPr>
          <a:xfrm>
            <a:off x="428596" y="6492875"/>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071802" y="6356351"/>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1" name="Picture 3"/>
          <p:cNvPicPr>
            <a:picLocks noChangeAspect="1" noChangeArrowheads="1"/>
          </p:cNvPicPr>
          <p:nvPr/>
        </p:nvPicPr>
        <p:blipFill>
          <a:blip r:embed="rId2" cstate="print"/>
          <a:srcRect/>
          <a:stretch>
            <a:fillRect/>
          </a:stretch>
        </p:blipFill>
        <p:spPr bwMode="auto">
          <a:xfrm>
            <a:off x="1000100" y="1428736"/>
            <a:ext cx="7143800" cy="4904037"/>
          </a:xfrm>
          <a:prstGeom prst="rect">
            <a:avLst/>
          </a:prstGeom>
          <a:noFill/>
          <a:ln w="9525">
            <a:noFill/>
            <a:miter lim="800000"/>
            <a:headEnd/>
            <a:tailEnd/>
          </a:ln>
          <a:effectLst/>
        </p:spPr>
      </p:pic>
      <p:sp>
        <p:nvSpPr>
          <p:cNvPr id="83973" name="Text Box 5"/>
          <p:cNvSpPr txBox="1">
            <a:spLocks noChangeArrowheads="1"/>
          </p:cNvSpPr>
          <p:nvPr/>
        </p:nvSpPr>
        <p:spPr bwMode="auto">
          <a:xfrm>
            <a:off x="1362075" y="785794"/>
            <a:ext cx="5926687"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Manchester and Diff. Manchester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p:cNvPicPr>
            <a:picLocks noChangeAspect="1" noChangeArrowheads="1"/>
          </p:cNvPicPr>
          <p:nvPr/>
        </p:nvPicPr>
        <p:blipFill>
          <a:blip r:embed="rId2" cstate="print"/>
          <a:srcRect/>
          <a:stretch>
            <a:fillRect/>
          </a:stretch>
        </p:blipFill>
        <p:spPr bwMode="auto">
          <a:xfrm>
            <a:off x="158750" y="2314575"/>
            <a:ext cx="8756650" cy="2105025"/>
          </a:xfrm>
          <a:prstGeom prst="rect">
            <a:avLst/>
          </a:prstGeom>
          <a:noFill/>
          <a:ln w="9525">
            <a:noFill/>
            <a:miter lim="800000"/>
            <a:headEnd/>
            <a:tailEnd/>
          </a:ln>
          <a:effectLst/>
        </p:spPr>
      </p:pic>
      <p:sp>
        <p:nvSpPr>
          <p:cNvPr id="84997" name="Text Box 5"/>
          <p:cNvSpPr txBox="1">
            <a:spLocks noChangeArrowheads="1"/>
          </p:cNvSpPr>
          <p:nvPr/>
        </p:nvSpPr>
        <p:spPr bwMode="auto">
          <a:xfrm>
            <a:off x="2000232" y="1142984"/>
            <a:ext cx="3746988"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Types of Bipolar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9" name="Picture 3"/>
          <p:cNvPicPr>
            <a:picLocks noChangeAspect="1" noChangeArrowheads="1"/>
          </p:cNvPicPr>
          <p:nvPr/>
        </p:nvPicPr>
        <p:blipFill>
          <a:blip r:embed="rId2" cstate="print"/>
          <a:srcRect/>
          <a:stretch>
            <a:fillRect/>
          </a:stretch>
        </p:blipFill>
        <p:spPr bwMode="auto">
          <a:xfrm>
            <a:off x="762000" y="1814513"/>
            <a:ext cx="7632700" cy="3824287"/>
          </a:xfrm>
          <a:prstGeom prst="rect">
            <a:avLst/>
          </a:prstGeom>
          <a:noFill/>
          <a:ln w="9525">
            <a:noFill/>
            <a:miter lim="800000"/>
            <a:headEnd/>
            <a:tailEnd/>
          </a:ln>
          <a:effectLst/>
        </p:spPr>
      </p:pic>
      <p:sp>
        <p:nvSpPr>
          <p:cNvPr id="86021" name="Text Box 5"/>
          <p:cNvSpPr txBox="1">
            <a:spLocks noChangeArrowheads="1"/>
          </p:cNvSpPr>
          <p:nvPr/>
        </p:nvSpPr>
        <p:spPr bwMode="auto">
          <a:xfrm>
            <a:off x="2143108" y="857232"/>
            <a:ext cx="3188565"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Bipolar AMI Encoding</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2" name="Picture 4"/>
          <p:cNvPicPr>
            <a:picLocks noChangeAspect="1" noChangeArrowheads="1"/>
          </p:cNvPicPr>
          <p:nvPr/>
        </p:nvPicPr>
        <p:blipFill>
          <a:blip r:embed="rId2" cstate="print"/>
          <a:srcRect/>
          <a:stretch>
            <a:fillRect/>
          </a:stretch>
        </p:blipFill>
        <p:spPr bwMode="auto">
          <a:xfrm>
            <a:off x="261938" y="1752600"/>
            <a:ext cx="8501062" cy="2871788"/>
          </a:xfrm>
          <a:prstGeom prst="rect">
            <a:avLst/>
          </a:prstGeom>
          <a:noFill/>
          <a:ln w="9525">
            <a:noFill/>
            <a:miter lim="800000"/>
            <a:headEnd/>
            <a:tailEnd/>
          </a:ln>
          <a:effectLst/>
        </p:spPr>
      </p:pic>
      <p:sp>
        <p:nvSpPr>
          <p:cNvPr id="89093" name="Text Box 5"/>
          <p:cNvSpPr txBox="1">
            <a:spLocks noChangeArrowheads="1"/>
          </p:cNvSpPr>
          <p:nvPr/>
        </p:nvSpPr>
        <p:spPr bwMode="auto">
          <a:xfrm>
            <a:off x="4500562" y="1142984"/>
            <a:ext cx="1346844"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Example</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p:cNvPicPr>
            <a:picLocks noChangeAspect="1" noChangeArrowheads="1"/>
          </p:cNvPicPr>
          <p:nvPr/>
        </p:nvPicPr>
        <p:blipFill>
          <a:blip r:embed="rId2" cstate="print"/>
          <a:srcRect/>
          <a:stretch>
            <a:fillRect/>
          </a:stretch>
        </p:blipFill>
        <p:spPr bwMode="auto">
          <a:xfrm>
            <a:off x="219075" y="1978025"/>
            <a:ext cx="8391525" cy="2822575"/>
          </a:xfrm>
          <a:prstGeom prst="rect">
            <a:avLst/>
          </a:prstGeom>
          <a:noFill/>
          <a:ln w="9525">
            <a:noFill/>
            <a:miter lim="800000"/>
            <a:headEnd/>
            <a:tailEnd/>
          </a:ln>
          <a:effectLst/>
        </p:spPr>
      </p:pic>
      <p:sp>
        <p:nvSpPr>
          <p:cNvPr id="90116" name="Text Box 4"/>
          <p:cNvSpPr txBox="1">
            <a:spLocks noChangeArrowheads="1"/>
          </p:cNvSpPr>
          <p:nvPr/>
        </p:nvSpPr>
        <p:spPr bwMode="auto">
          <a:xfrm>
            <a:off x="4214810" y="1071546"/>
            <a:ext cx="1346844" cy="461665"/>
          </a:xfrm>
          <a:prstGeom prst="rect">
            <a:avLst/>
          </a:prstGeom>
          <a:noFill/>
          <a:ln w="9525">
            <a:noFill/>
            <a:miter lim="800000"/>
            <a:headEnd/>
            <a:tailEnd/>
          </a:ln>
          <a:effectLst/>
        </p:spPr>
        <p:txBody>
          <a:bodyPr wrap="none">
            <a:spAutoFit/>
          </a:bodyPr>
          <a:lstStyle/>
          <a:p>
            <a:pPr eaLnBrk="0" hangingPunct="0"/>
            <a:r>
              <a:rPr lang="en-US" sz="2400" b="1" dirty="0">
                <a:solidFill>
                  <a:schemeClr val="accent2"/>
                </a:solidFill>
              </a:rPr>
              <a:t>Example</a:t>
            </a:r>
          </a:p>
        </p:txBody>
      </p:sp>
      <p:sp>
        <p:nvSpPr>
          <p:cNvPr id="5" name="Date Placeholder 3"/>
          <p:cNvSpPr>
            <a:spLocks noGrp="1"/>
          </p:cNvSpPr>
          <p:nvPr>
            <p:ph type="dt" sz="half" idx="10"/>
          </p:nvPr>
        </p:nvSpPr>
        <p:spPr>
          <a:xfrm>
            <a:off x="457200" y="6356350"/>
            <a:ext cx="2133600" cy="365125"/>
          </a:xfrm>
        </p:spPr>
        <p:txBody>
          <a:bodyPr/>
          <a:lstStyle/>
          <a:p>
            <a:r>
              <a:rPr lang="en-US" dirty="0" smtClean="0"/>
              <a:t>2/4/2021</a:t>
            </a:r>
            <a:endParaRPr lang="en-US" dirty="0"/>
          </a:p>
        </p:txBody>
      </p:sp>
      <p:sp>
        <p:nvSpPr>
          <p:cNvPr id="6" name="Footer Placeholder 4"/>
          <p:cNvSpPr>
            <a:spLocks noGrp="1"/>
          </p:cNvSpPr>
          <p:nvPr>
            <p:ph type="ftr" sz="quarter" idx="11"/>
          </p:nvPr>
        </p:nvSpPr>
        <p:spPr>
          <a:xfrm>
            <a:off x="3124200" y="6356350"/>
            <a:ext cx="4662510" cy="501649"/>
          </a:xfrm>
        </p:spPr>
        <p:txBody>
          <a:bodyPr/>
          <a:lstStyle/>
          <a:p>
            <a:r>
              <a:rPr lang="en-IN" dirty="0" smtClean="0"/>
              <a:t>Akanksha                    </a:t>
            </a:r>
            <a:r>
              <a:rPr lang="en-IN" dirty="0"/>
              <a:t>CN               Unit Number:1</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Encoding</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88</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sp>
        <p:nvSpPr>
          <p:cNvPr id="7" name="Title 1">
            <a:extLst>
              <a:ext uri="{FF2B5EF4-FFF2-40B4-BE49-F238E27FC236}">
                <a16:creationId xmlns:a16="http://schemas.microsoft.com/office/drawing/2014/main" xmlns="" id="{38B703F6-7A7A-43F9-8483-F3EC66068539}"/>
              </a:ext>
            </a:extLst>
          </p:cNvPr>
          <p:cNvSpPr txBox="1">
            <a:spLocks/>
          </p:cNvSpPr>
          <p:nvPr/>
        </p:nvSpPr>
        <p:spPr>
          <a:xfrm>
            <a:off x="1524000" y="15240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11" name="TextBox 10">
            <a:extLst>
              <a:ext uri="{FF2B5EF4-FFF2-40B4-BE49-F238E27FC236}">
                <a16:creationId xmlns:a16="http://schemas.microsoft.com/office/drawing/2014/main" xmlns="" id="{322B8F26-5E54-4F71-BE4D-8834F642EF0D}"/>
              </a:ext>
            </a:extLst>
          </p:cNvPr>
          <p:cNvSpPr txBox="1"/>
          <p:nvPr/>
        </p:nvSpPr>
        <p:spPr>
          <a:xfrm>
            <a:off x="251520" y="1844824"/>
            <a:ext cx="8496944" cy="1754326"/>
          </a:xfrm>
          <a:prstGeom prst="rect">
            <a:avLst/>
          </a:prstGeom>
          <a:noFill/>
        </p:spPr>
        <p:txBody>
          <a:bodyPr wrap="square">
            <a:spAutoFit/>
          </a:bodyPr>
          <a:lstStyle/>
          <a:p>
            <a:pPr algn="just" eaLnBrk="1" hangingPunct="1"/>
            <a:r>
              <a:rPr lang="en-US" altLang="en-US" sz="1800" dirty="0">
                <a:latin typeface="Times New Roman" panose="02020603050405020304" pitchFamily="18" charset="0"/>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 In real life, we have links with limited bandwidths. Bandwidth utilization is the wise use of available bandwidth to achieve specific goals. Efficiency can be achieved by multiplexing.</a:t>
            </a:r>
          </a:p>
        </p:txBody>
      </p:sp>
      <p:pic>
        <p:nvPicPr>
          <p:cNvPr id="12" name="Picture 8">
            <a:extLst>
              <a:ext uri="{FF2B5EF4-FFF2-40B4-BE49-F238E27FC236}">
                <a16:creationId xmlns:a16="http://schemas.microsoft.com/office/drawing/2014/main" xmlns="" id="{E6BC400C-4A3C-4DD1-B86F-522E96B3570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1500" y="3708957"/>
            <a:ext cx="8001000" cy="206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755576" y="1124744"/>
            <a:ext cx="7704856" cy="369332"/>
          </a:xfrm>
          <a:prstGeom prst="rect">
            <a:avLst/>
          </a:prstGeom>
          <a:noFill/>
        </p:spPr>
        <p:txBody>
          <a:bodyPr wrap="square" rtlCol="0">
            <a:spAutoFit/>
          </a:bodyPr>
          <a:lstStyle/>
          <a:p>
            <a:r>
              <a:rPr lang="en-US" b="1" dirty="0" smtClean="0"/>
              <a:t>Objective</a:t>
            </a:r>
            <a:r>
              <a:rPr lang="en-US" dirty="0" smtClean="0"/>
              <a:t>: Study about basic concept of Multiplexing and its types</a:t>
            </a:r>
            <a:endParaRPr lang="en-US" dirty="0"/>
          </a:p>
        </p:txBody>
      </p:sp>
    </p:spTree>
    <p:extLst>
      <p:ext uri="{BB962C8B-B14F-4D97-AF65-F5344CB8AC3E}">
        <p14:creationId xmlns:p14="http://schemas.microsoft.com/office/powerpoint/2010/main" xmlns="" val="38001805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89</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sp>
        <p:nvSpPr>
          <p:cNvPr id="7" name="Title 1">
            <a:extLst>
              <a:ext uri="{FF2B5EF4-FFF2-40B4-BE49-F238E27FC236}">
                <a16:creationId xmlns:a16="http://schemas.microsoft.com/office/drawing/2014/main" xmlns="" id="{38B703F6-7A7A-43F9-8483-F3EC66068539}"/>
              </a:ext>
            </a:extLst>
          </p:cNvPr>
          <p:cNvSpPr txBox="1">
            <a:spLocks/>
          </p:cNvSpPr>
          <p:nvPr/>
        </p:nvSpPr>
        <p:spPr>
          <a:xfrm>
            <a:off x="1362066" y="783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0" y="78387"/>
            <a:ext cx="1447800" cy="817163"/>
          </a:xfrm>
          <a:prstGeom prst="rect">
            <a:avLst/>
          </a:prstGeom>
          <a:noFill/>
        </p:spPr>
      </p:pic>
      <p:sp>
        <p:nvSpPr>
          <p:cNvPr id="9" name="Rectangle 4">
            <a:extLst>
              <a:ext uri="{FF2B5EF4-FFF2-40B4-BE49-F238E27FC236}">
                <a16:creationId xmlns:a16="http://schemas.microsoft.com/office/drawing/2014/main" xmlns="" id="{87D81E81-7FA7-469B-8C79-721D6B699C04}"/>
              </a:ext>
            </a:extLst>
          </p:cNvPr>
          <p:cNvSpPr>
            <a:spLocks noChangeArrowheads="1"/>
          </p:cNvSpPr>
          <p:nvPr/>
        </p:nvSpPr>
        <p:spPr bwMode="auto">
          <a:xfrm>
            <a:off x="395536" y="1268760"/>
            <a:ext cx="80772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b="1" dirty="0"/>
              <a:t>There are three basic multiplexing techniques: frequency-division multiplexing, wavelength-division multiplexing, and time-division multiplexing. The first two are techniques designed for analog signals, the third, for digital signals.</a:t>
            </a:r>
          </a:p>
        </p:txBody>
      </p:sp>
      <p:pic>
        <p:nvPicPr>
          <p:cNvPr id="10" name="Picture 2">
            <a:extLst>
              <a:ext uri="{FF2B5EF4-FFF2-40B4-BE49-F238E27FC236}">
                <a16:creationId xmlns:a16="http://schemas.microsoft.com/office/drawing/2014/main" xmlns="" id="{4B11F8CE-994B-4F48-AF76-BF8FAECB1FB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3541" y="2891383"/>
            <a:ext cx="8001000" cy="240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2827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t>A message</a:t>
            </a:r>
          </a:p>
          <a:p>
            <a:r>
              <a:rPr lang="en-US" dirty="0">
                <a:solidFill>
                  <a:srgbClr val="008080"/>
                </a:solidFill>
              </a:rPr>
              <a:t>A sender</a:t>
            </a:r>
          </a:p>
          <a:p>
            <a:r>
              <a:rPr lang="en-US" dirty="0"/>
              <a:t>A receiver</a:t>
            </a:r>
          </a:p>
          <a:p>
            <a:r>
              <a:rPr lang="en-US" dirty="0">
                <a:solidFill>
                  <a:srgbClr val="008080"/>
                </a:solidFill>
              </a:rPr>
              <a:t>A medium</a:t>
            </a:r>
          </a:p>
          <a:p>
            <a:endParaRPr lang="en-US" dirty="0"/>
          </a:p>
        </p:txBody>
      </p:sp>
      <p:sp>
        <p:nvSpPr>
          <p:cNvPr id="4" name="Date Placeholder 3"/>
          <p:cNvSpPr>
            <a:spLocks noGrp="1"/>
          </p:cNvSpPr>
          <p:nvPr>
            <p:ph type="dt" sz="half" idx="10"/>
          </p:nvPr>
        </p:nvSpPr>
        <p:spPr/>
        <p:txBody>
          <a:bodyPr/>
          <a:lstStyle/>
          <a:p>
            <a:r>
              <a:rPr lang="en-US" dirty="0" smtClean="0"/>
              <a:t>2/4/2021</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Akanksha</a:t>
            </a:r>
            <a:r>
              <a:rPr lang="en-IN" dirty="0" smtClean="0"/>
              <a:t>                    </a:t>
            </a:r>
            <a:r>
              <a:rPr lang="en-IN" dirty="0"/>
              <a:t>CN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Essential Elements of Communication</a:t>
            </a: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90</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Rectangle 3">
            <a:extLst>
              <a:ext uri="{FF2B5EF4-FFF2-40B4-BE49-F238E27FC236}">
                <a16:creationId xmlns:a16="http://schemas.microsoft.com/office/drawing/2014/main" xmlns="" id="{2AC3997B-6CA4-47AA-9F93-DA9B3D897400}"/>
              </a:ext>
            </a:extLst>
          </p:cNvPr>
          <p:cNvSpPr>
            <a:spLocks noChangeArrowheads="1"/>
          </p:cNvSpPr>
          <p:nvPr/>
        </p:nvSpPr>
        <p:spPr bwMode="auto">
          <a:xfrm>
            <a:off x="251520" y="856252"/>
            <a:ext cx="8740080"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dirty="0"/>
              <a:t>      In a multiplexed system, n lines share the bandwidth of one link. The lines on the left direct their transmission streams to a multiplexer (MUX), which combines them into a single stream (many-to- one). </a:t>
            </a:r>
          </a:p>
          <a:p>
            <a:pPr algn="just"/>
            <a:r>
              <a:rPr lang="en-US" altLang="en-US" sz="2000" dirty="0"/>
              <a:t>	</a:t>
            </a:r>
          </a:p>
          <a:p>
            <a:pPr algn="just"/>
            <a:r>
              <a:rPr lang="en-US" altLang="en-US" sz="2000" dirty="0"/>
              <a:t>	At the receiving end, that stream is fed into a demultiplexer (DEMUX), which separates the stream back into its component transmissions (one-to-many) and directs them to their corresponding lines.</a:t>
            </a:r>
          </a:p>
          <a:p>
            <a:pPr algn="just"/>
            <a:r>
              <a:rPr lang="en-US" altLang="en-US" sz="2000" dirty="0"/>
              <a:t> </a:t>
            </a:r>
          </a:p>
          <a:p>
            <a:pPr algn="just"/>
            <a:r>
              <a:rPr lang="en-US" altLang="en-US" sz="2000" dirty="0"/>
              <a:t>	In the figure, the word </a:t>
            </a:r>
            <a:r>
              <a:rPr lang="en-US" altLang="en-US" sz="2000" b="1" i="1" dirty="0">
                <a:solidFill>
                  <a:srgbClr val="3366FF"/>
                </a:solidFill>
              </a:rPr>
              <a:t>link</a:t>
            </a:r>
            <a:r>
              <a:rPr lang="en-US" altLang="en-US" sz="2000" dirty="0"/>
              <a:t> refers to the physical path. The word </a:t>
            </a:r>
            <a:r>
              <a:rPr lang="en-US" altLang="en-US" sz="2000" b="1" i="1" dirty="0">
                <a:solidFill>
                  <a:srgbClr val="3366FF"/>
                </a:solidFill>
              </a:rPr>
              <a:t>channel</a:t>
            </a:r>
            <a:r>
              <a:rPr lang="en-US" altLang="en-US" sz="2000" dirty="0"/>
              <a:t> refers to the portion of a link that carries a transmission between a given pair of lines. One link can have many (n) channels.</a:t>
            </a:r>
          </a:p>
        </p:txBody>
      </p:sp>
      <p:pic>
        <p:nvPicPr>
          <p:cNvPr id="10" name="Picture 2">
            <a:extLst>
              <a:ext uri="{FF2B5EF4-FFF2-40B4-BE49-F238E27FC236}">
                <a16:creationId xmlns:a16="http://schemas.microsoft.com/office/drawing/2014/main" xmlns="" id="{313BED57-F4C2-4113-A1ED-13A9B7B83EF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0279" y="4608593"/>
            <a:ext cx="78025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itle 1">
            <a:extLst>
              <a:ext uri="{FF2B5EF4-FFF2-40B4-BE49-F238E27FC236}">
                <a16:creationId xmlns:a16="http://schemas.microsoft.com/office/drawing/2014/main" xmlns="" id="{182BBE0B-6E65-445F-BE95-347D10EDCD6F}"/>
              </a:ext>
            </a:extLst>
          </p:cNvPr>
          <p:cNvSpPr txBox="1">
            <a:spLocks/>
          </p:cNvSpPr>
          <p:nvPr/>
        </p:nvSpPr>
        <p:spPr>
          <a:xfrm>
            <a:off x="1362066" y="783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xmlns="" val="25436279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91</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11" name="Rectangle 3">
            <a:extLst>
              <a:ext uri="{FF2B5EF4-FFF2-40B4-BE49-F238E27FC236}">
                <a16:creationId xmlns:a16="http://schemas.microsoft.com/office/drawing/2014/main" xmlns="" id="{2DCE6828-BC7E-4E45-950E-D5DF0F682D21}"/>
              </a:ext>
            </a:extLst>
          </p:cNvPr>
          <p:cNvSpPr>
            <a:spLocks noChangeArrowheads="1"/>
          </p:cNvSpPr>
          <p:nvPr/>
        </p:nvSpPr>
        <p:spPr bwMode="auto">
          <a:xfrm>
            <a:off x="251520" y="1231865"/>
            <a:ext cx="8640960" cy="5324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Tx/>
              <a:buChar char="•"/>
            </a:pPr>
            <a:r>
              <a:rPr lang="en-US" altLang="en-US" sz="2000" b="1" dirty="0">
                <a:solidFill>
                  <a:schemeClr val="tx2"/>
                </a:solidFill>
                <a:latin typeface="Times New Roman" panose="02020603050405020304" pitchFamily="18" charset="0"/>
              </a:rPr>
              <a:t> Frequency-division multiplexing (FDM)</a:t>
            </a:r>
            <a:r>
              <a:rPr lang="en-US" altLang="en-US" sz="2000" dirty="0">
                <a:latin typeface="Times New Roman" panose="02020603050405020304" pitchFamily="18" charset="0"/>
              </a:rPr>
              <a:t> is an analog technique that can be applied when the bandwidth of a link (in hertz) is greater than the combined bandwidths of the signals to be transmitted. </a:t>
            </a:r>
          </a:p>
          <a:p>
            <a:pPr algn="just"/>
            <a:endParaRPr lang="en-US" altLang="en-US" sz="2000" dirty="0">
              <a:latin typeface="Times New Roman" panose="02020603050405020304" pitchFamily="18" charset="0"/>
            </a:endParaRPr>
          </a:p>
          <a:p>
            <a:pPr algn="just">
              <a:buFontTx/>
              <a:buChar char="•"/>
            </a:pPr>
            <a:r>
              <a:rPr lang="en-US" altLang="en-US" sz="2000" dirty="0">
                <a:latin typeface="Times New Roman" panose="02020603050405020304" pitchFamily="18" charset="0"/>
              </a:rPr>
              <a:t> In FDM, signals generated by each sending device modulate different carder frequencies. These modulated signals are then combined into a single composite signal that can be transported by the link. </a:t>
            </a:r>
          </a:p>
          <a:p>
            <a:pPr algn="just">
              <a:buFontTx/>
              <a:buChar char="•"/>
            </a:pPr>
            <a:endParaRPr lang="en-US" altLang="en-US" sz="2000" dirty="0">
              <a:latin typeface="Times New Roman" panose="02020603050405020304" pitchFamily="18" charset="0"/>
            </a:endParaRPr>
          </a:p>
          <a:p>
            <a:pPr algn="just">
              <a:buFontTx/>
              <a:buChar char="•"/>
            </a:pPr>
            <a:r>
              <a:rPr lang="en-US" altLang="en-US" sz="2000" dirty="0">
                <a:latin typeface="Times New Roman" panose="02020603050405020304" pitchFamily="18" charset="0"/>
              </a:rPr>
              <a:t> Carrier frequencies are separated by sufficient bandwidth to accommodate the modulated signal. These bandwidth ranges are the channels through which the various signals travel. </a:t>
            </a:r>
          </a:p>
          <a:p>
            <a:pPr algn="just">
              <a:buFontTx/>
              <a:buChar char="•"/>
            </a:pPr>
            <a:endParaRPr lang="en-US" altLang="en-US" sz="2000" dirty="0">
              <a:latin typeface="Times New Roman" panose="02020603050405020304" pitchFamily="18" charset="0"/>
            </a:endParaRPr>
          </a:p>
          <a:p>
            <a:pPr algn="just">
              <a:buFontTx/>
              <a:buChar char="•"/>
            </a:pPr>
            <a:r>
              <a:rPr lang="en-US" altLang="en-US" sz="2000" dirty="0">
                <a:latin typeface="Times New Roman" panose="02020603050405020304" pitchFamily="18" charset="0"/>
              </a:rPr>
              <a:t> Channels can be separated by strips of unused bandwidth </a:t>
            </a:r>
            <a:r>
              <a:rPr lang="en-US" altLang="en-US" sz="2000" b="1" dirty="0">
                <a:solidFill>
                  <a:srgbClr val="3366FF"/>
                </a:solidFill>
                <a:latin typeface="Times New Roman" panose="02020603050405020304" pitchFamily="18" charset="0"/>
              </a:rPr>
              <a:t>guard bands</a:t>
            </a:r>
            <a:r>
              <a:rPr lang="en-US" altLang="en-US" sz="2000" b="1" dirty="0">
                <a:latin typeface="Times New Roman" panose="02020603050405020304" pitchFamily="18" charset="0"/>
              </a:rPr>
              <a:t> </a:t>
            </a:r>
            <a:r>
              <a:rPr lang="en-US" altLang="en-US" sz="2000" dirty="0">
                <a:latin typeface="Times New Roman" panose="02020603050405020304" pitchFamily="18" charset="0"/>
              </a:rPr>
              <a:t>to prevent signals from overlapping. </a:t>
            </a:r>
          </a:p>
          <a:p>
            <a:pPr algn="just">
              <a:buFontTx/>
              <a:buChar char="•"/>
            </a:pPr>
            <a:endParaRPr lang="en-US" altLang="en-US" sz="2000" dirty="0">
              <a:latin typeface="Times New Roman" panose="02020603050405020304" pitchFamily="18" charset="0"/>
            </a:endParaRPr>
          </a:p>
          <a:p>
            <a:pPr algn="just">
              <a:buFontTx/>
              <a:buChar char="•"/>
            </a:pPr>
            <a:r>
              <a:rPr lang="en-US" altLang="en-US" sz="2000" dirty="0">
                <a:latin typeface="Times New Roman" panose="02020603050405020304" pitchFamily="18" charset="0"/>
              </a:rPr>
              <a:t> In addition, carrier frequencies must not interfere with the original data frequencies. </a:t>
            </a:r>
          </a:p>
        </p:txBody>
      </p:sp>
      <p:sp>
        <p:nvSpPr>
          <p:cNvPr id="12" name="Title 1">
            <a:extLst>
              <a:ext uri="{FF2B5EF4-FFF2-40B4-BE49-F238E27FC236}">
                <a16:creationId xmlns:a16="http://schemas.microsoft.com/office/drawing/2014/main" xmlns="" id="{78C08D51-E0BD-40BC-B818-067B00456802}"/>
              </a:ext>
            </a:extLst>
          </p:cNvPr>
          <p:cNvSpPr txBox="1">
            <a:spLocks/>
          </p:cNvSpPr>
          <p:nvPr/>
        </p:nvSpPr>
        <p:spPr>
          <a:xfrm>
            <a:off x="1362066" y="783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xmlns="" val="21332922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92</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pic>
        <p:nvPicPr>
          <p:cNvPr id="9" name="Picture 2">
            <a:extLst>
              <a:ext uri="{FF2B5EF4-FFF2-40B4-BE49-F238E27FC236}">
                <a16:creationId xmlns:a16="http://schemas.microsoft.com/office/drawing/2014/main" xmlns="" id="{15AB68FA-84F6-48BE-A202-A36DD9B78E5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3608" y="1122040"/>
            <a:ext cx="7756071"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
            <a:extLst>
              <a:ext uri="{FF2B5EF4-FFF2-40B4-BE49-F238E27FC236}">
                <a16:creationId xmlns:a16="http://schemas.microsoft.com/office/drawing/2014/main" xmlns="" id="{F27436DE-3E84-400F-823B-9BF9DFF8C95E}"/>
              </a:ext>
            </a:extLst>
          </p:cNvPr>
          <p:cNvSpPr txBox="1">
            <a:spLocks/>
          </p:cNvSpPr>
          <p:nvPr/>
        </p:nvSpPr>
        <p:spPr>
          <a:xfrm>
            <a:off x="1362066" y="783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xmlns="" val="22016210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93</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Title 1">
            <a:extLst>
              <a:ext uri="{FF2B5EF4-FFF2-40B4-BE49-F238E27FC236}">
                <a16:creationId xmlns:a16="http://schemas.microsoft.com/office/drawing/2014/main" xmlns="" id="{B333EBDD-8501-4531-AA9F-52F8A32ADA8D}"/>
              </a:ext>
            </a:extLst>
          </p:cNvPr>
          <p:cNvSpPr txBox="1">
            <a:spLocks/>
          </p:cNvSpPr>
          <p:nvPr/>
        </p:nvSpPr>
        <p:spPr>
          <a:xfrm>
            <a:off x="1219200" y="-324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a:extLst>
              <a:ext uri="{FF2B5EF4-FFF2-40B4-BE49-F238E27FC236}">
                <a16:creationId xmlns:a16="http://schemas.microsoft.com/office/drawing/2014/main" xmlns="" id="{622E47F8-23DA-4237-81F3-880CE459B79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2743200"/>
            <a:ext cx="7642225"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4">
            <a:extLst>
              <a:ext uri="{FF2B5EF4-FFF2-40B4-BE49-F238E27FC236}">
                <a16:creationId xmlns:a16="http://schemas.microsoft.com/office/drawing/2014/main" xmlns="" id="{7525A42A-FB32-4030-8C72-42AFFC8F97E6}"/>
              </a:ext>
            </a:extLst>
          </p:cNvPr>
          <p:cNvSpPr>
            <a:spLocks noChangeArrowheads="1"/>
          </p:cNvSpPr>
          <p:nvPr/>
        </p:nvSpPr>
        <p:spPr bwMode="auto">
          <a:xfrm>
            <a:off x="395536" y="935992"/>
            <a:ext cx="8001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b="1" dirty="0"/>
              <a:t>The de-multiplexer</a:t>
            </a:r>
            <a:r>
              <a:rPr lang="en-US" altLang="en-US" sz="2000" dirty="0"/>
              <a:t> uses a series of filters to decompose the multiplexed signal into its constituent component signals. The individual signals are then passed to a demodulator that separates them from their carriers and passes them to the output lines.</a:t>
            </a:r>
            <a:endParaRPr lang="en-MY" altLang="en-US" dirty="0"/>
          </a:p>
        </p:txBody>
      </p:sp>
    </p:spTree>
    <p:extLst>
      <p:ext uri="{BB962C8B-B14F-4D97-AF65-F5344CB8AC3E}">
        <p14:creationId xmlns:p14="http://schemas.microsoft.com/office/powerpoint/2010/main" xmlns="" val="42466168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94</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Title 1">
            <a:extLst>
              <a:ext uri="{FF2B5EF4-FFF2-40B4-BE49-F238E27FC236}">
                <a16:creationId xmlns:a16="http://schemas.microsoft.com/office/drawing/2014/main" xmlns="" id="{B333EBDD-8501-4531-AA9F-52F8A32ADA8D}"/>
              </a:ext>
            </a:extLst>
          </p:cNvPr>
          <p:cNvSpPr txBox="1">
            <a:spLocks/>
          </p:cNvSpPr>
          <p:nvPr/>
        </p:nvSpPr>
        <p:spPr>
          <a:xfrm>
            <a:off x="1219200" y="427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6">
            <a:extLst>
              <a:ext uri="{FF2B5EF4-FFF2-40B4-BE49-F238E27FC236}">
                <a16:creationId xmlns:a16="http://schemas.microsoft.com/office/drawing/2014/main" xmlns="" id="{1A96180A-DF47-4128-AF56-3549241F803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4343400"/>
            <a:ext cx="7086600" cy="233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3">
            <a:extLst>
              <a:ext uri="{FF2B5EF4-FFF2-40B4-BE49-F238E27FC236}">
                <a16:creationId xmlns:a16="http://schemas.microsoft.com/office/drawing/2014/main" xmlns="" id="{274C28A5-E853-488C-8988-2C5043196DB1}"/>
              </a:ext>
            </a:extLst>
          </p:cNvPr>
          <p:cNvSpPr>
            <a:spLocks noChangeArrowheads="1"/>
          </p:cNvSpPr>
          <p:nvPr/>
        </p:nvSpPr>
        <p:spPr bwMode="auto">
          <a:xfrm>
            <a:off x="395536" y="969563"/>
            <a:ext cx="8001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b="1" dirty="0">
                <a:latin typeface="Times New Roman" panose="02020603050405020304" pitchFamily="18" charset="0"/>
              </a:rPr>
              <a:t>Five channels, each with a 100-kHz bandwidth, are to be multiplexed together. What is the minimum bandwidth of the link if there is a need for a guard band of 10 kHz between the channels to prevent interference?</a:t>
            </a:r>
          </a:p>
        </p:txBody>
      </p:sp>
      <p:sp>
        <p:nvSpPr>
          <p:cNvPr id="11" name="Rectangle 4">
            <a:extLst>
              <a:ext uri="{FF2B5EF4-FFF2-40B4-BE49-F238E27FC236}">
                <a16:creationId xmlns:a16="http://schemas.microsoft.com/office/drawing/2014/main" xmlns="" id="{CA4DED83-A816-4E07-A320-02E575C25245}"/>
              </a:ext>
            </a:extLst>
          </p:cNvPr>
          <p:cNvSpPr>
            <a:spLocks noChangeArrowheads="1"/>
          </p:cNvSpPr>
          <p:nvPr/>
        </p:nvSpPr>
        <p:spPr bwMode="auto">
          <a:xfrm>
            <a:off x="395536" y="2598597"/>
            <a:ext cx="79248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b="1" dirty="0">
                <a:solidFill>
                  <a:schemeClr val="hlink"/>
                </a:solidFill>
                <a:latin typeface="Times New Roman" panose="02020603050405020304" pitchFamily="18" charset="0"/>
              </a:rPr>
              <a:t>Solution</a:t>
            </a:r>
          </a:p>
          <a:p>
            <a:pPr algn="just"/>
            <a:r>
              <a:rPr lang="en-US" altLang="en-US" sz="2000" b="1" dirty="0">
                <a:latin typeface="Times New Roman" panose="02020603050405020304" pitchFamily="18" charset="0"/>
              </a:rPr>
              <a:t>For five channels, we need at least four guard bands. This means that the required bandwidth is at least </a:t>
            </a:r>
          </a:p>
          <a:p>
            <a:pPr algn="ctr"/>
            <a:r>
              <a:rPr lang="en-US" altLang="en-US" sz="2000" b="1" dirty="0">
                <a:latin typeface="Times New Roman" panose="02020603050405020304" pitchFamily="18" charset="0"/>
              </a:rPr>
              <a:t>5 × 100 + 4 × 10 = 540 kHz</a:t>
            </a:r>
          </a:p>
        </p:txBody>
      </p:sp>
    </p:spTree>
    <p:extLst>
      <p:ext uri="{BB962C8B-B14F-4D97-AF65-F5344CB8AC3E}">
        <p14:creationId xmlns:p14="http://schemas.microsoft.com/office/powerpoint/2010/main" xmlns="" val="94183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95</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Title 1">
            <a:extLst>
              <a:ext uri="{FF2B5EF4-FFF2-40B4-BE49-F238E27FC236}">
                <a16:creationId xmlns:a16="http://schemas.microsoft.com/office/drawing/2014/main" xmlns="" id="{B333EBDD-8501-4531-AA9F-52F8A32ADA8D}"/>
              </a:ext>
            </a:extLst>
          </p:cNvPr>
          <p:cNvSpPr txBox="1">
            <a:spLocks/>
          </p:cNvSpPr>
          <p:nvPr/>
        </p:nvSpPr>
        <p:spPr>
          <a:xfrm>
            <a:off x="1362066" y="783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3">
            <a:extLst>
              <a:ext uri="{FF2B5EF4-FFF2-40B4-BE49-F238E27FC236}">
                <a16:creationId xmlns:a16="http://schemas.microsoft.com/office/drawing/2014/main" xmlns="" id="{EECC45C2-0A8B-41CF-8861-353956F7A14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3920" y="3960817"/>
            <a:ext cx="7772400"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a:extLst>
              <a:ext uri="{FF2B5EF4-FFF2-40B4-BE49-F238E27FC236}">
                <a16:creationId xmlns:a16="http://schemas.microsoft.com/office/drawing/2014/main" xmlns="" id="{9240D460-AAA6-4F22-93D3-80C40497B712}"/>
              </a:ext>
            </a:extLst>
          </p:cNvPr>
          <p:cNvSpPr>
            <a:spLocks noChangeArrowheads="1"/>
          </p:cNvSpPr>
          <p:nvPr/>
        </p:nvSpPr>
        <p:spPr bwMode="auto">
          <a:xfrm>
            <a:off x="251520" y="896942"/>
            <a:ext cx="8001000" cy="283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chemeClr val="tx2"/>
                </a:solidFill>
                <a:latin typeface="Times New Roman" panose="02020603050405020304" pitchFamily="18" charset="0"/>
              </a:rPr>
              <a:t>Wavelength-division multiplexing (WDM)</a:t>
            </a:r>
            <a:r>
              <a:rPr lang="en-US" altLang="en-US" sz="2000" dirty="0">
                <a:latin typeface="Times New Roman" panose="02020603050405020304" pitchFamily="18" charset="0"/>
              </a:rPr>
              <a:t> is designed to use the high-data-rate capability of fiber-optic cable. The optical fiber data rate is higher than the data rate of metallic transmission cable. Using a fiber-optic cable for one single line wastes the available bandwidth. Multiplexing allows us to combine several lines into one. WDM is an analog multiplexing technique to combine optical signals. The combining and splitting of light sources are easily handled by a prism. Recall from basic physics that a prism bends a beam of light based on the angle of incidence and the frequency. </a:t>
            </a:r>
          </a:p>
          <a:p>
            <a:endParaRPr lang="en-US" altLang="en-US" sz="2000" dirty="0">
              <a:latin typeface="Times New Roman" panose="02020603050405020304" pitchFamily="18" charset="0"/>
            </a:endParaRPr>
          </a:p>
        </p:txBody>
      </p:sp>
    </p:spTree>
    <p:extLst>
      <p:ext uri="{BB962C8B-B14F-4D97-AF65-F5344CB8AC3E}">
        <p14:creationId xmlns:p14="http://schemas.microsoft.com/office/powerpoint/2010/main" xmlns="" val="35970488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96</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Title 1">
            <a:extLst>
              <a:ext uri="{FF2B5EF4-FFF2-40B4-BE49-F238E27FC236}">
                <a16:creationId xmlns:a16="http://schemas.microsoft.com/office/drawing/2014/main" xmlns="" id="{B333EBDD-8501-4531-AA9F-52F8A32ADA8D}"/>
              </a:ext>
            </a:extLst>
          </p:cNvPr>
          <p:cNvSpPr txBox="1">
            <a:spLocks/>
          </p:cNvSpPr>
          <p:nvPr/>
        </p:nvSpPr>
        <p:spPr>
          <a:xfrm>
            <a:off x="1536441" y="-2395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3">
            <a:extLst>
              <a:ext uri="{FF2B5EF4-FFF2-40B4-BE49-F238E27FC236}">
                <a16:creationId xmlns:a16="http://schemas.microsoft.com/office/drawing/2014/main" xmlns="" id="{2EFCAD31-17DD-4615-AE7D-66E8B4C4879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2634965"/>
            <a:ext cx="7620000" cy="193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a:extLst>
              <a:ext uri="{FF2B5EF4-FFF2-40B4-BE49-F238E27FC236}">
                <a16:creationId xmlns:a16="http://schemas.microsoft.com/office/drawing/2014/main" xmlns="" id="{53337F23-8342-411C-8C1E-ED48B3B29235}"/>
              </a:ext>
            </a:extLst>
          </p:cNvPr>
          <p:cNvSpPr>
            <a:spLocks noChangeArrowheads="1"/>
          </p:cNvSpPr>
          <p:nvPr/>
        </p:nvSpPr>
        <p:spPr bwMode="auto">
          <a:xfrm>
            <a:off x="609600" y="4997165"/>
            <a:ext cx="7848600"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latin typeface="Times New Roman" panose="02020603050405020304" pitchFamily="18" charset="0"/>
              </a:rPr>
              <a:t>One application of WDM is the SONET network in which multiple optical </a:t>
            </a:r>
          </a:p>
          <a:p>
            <a:r>
              <a:rPr lang="en-US" altLang="en-US" sz="2000">
                <a:latin typeface="Times New Roman" panose="02020603050405020304" pitchFamily="18" charset="0"/>
              </a:rPr>
              <a:t>fiber lines are multiplexed and de-multiplexed. A new method, called dense WDM (DWDM), can multiplex a very large number of channels by spacing channels very close to one another. It achieves even greater efficiency. </a:t>
            </a:r>
          </a:p>
        </p:txBody>
      </p:sp>
      <p:sp>
        <p:nvSpPr>
          <p:cNvPr id="11" name="Rectangle 5">
            <a:extLst>
              <a:ext uri="{FF2B5EF4-FFF2-40B4-BE49-F238E27FC236}">
                <a16:creationId xmlns:a16="http://schemas.microsoft.com/office/drawing/2014/main" xmlns="" id="{05060DC7-ED6E-4A2F-A4D0-8CE0F6407572}"/>
              </a:ext>
            </a:extLst>
          </p:cNvPr>
          <p:cNvSpPr>
            <a:spLocks noChangeArrowheads="1"/>
          </p:cNvSpPr>
          <p:nvPr/>
        </p:nvSpPr>
        <p:spPr bwMode="auto">
          <a:xfrm>
            <a:off x="609600" y="953844"/>
            <a:ext cx="8001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Times New Roman" panose="02020603050405020304" pitchFamily="18" charset="0"/>
              </a:rPr>
              <a:t>Using this technique, a multiplexer can be made to combine several input beams of light, each containing a narrow band of frequencies, into one output beam of a wider band of frequencies. A de-multiplexer can also be made to reverse the process. </a:t>
            </a:r>
            <a:endParaRPr lang="en-MY" altLang="en-US" sz="2000" dirty="0">
              <a:latin typeface="Times New Roman" panose="02020603050405020304" pitchFamily="18" charset="0"/>
            </a:endParaRPr>
          </a:p>
        </p:txBody>
      </p:sp>
    </p:spTree>
    <p:extLst>
      <p:ext uri="{BB962C8B-B14F-4D97-AF65-F5344CB8AC3E}">
        <p14:creationId xmlns:p14="http://schemas.microsoft.com/office/powerpoint/2010/main" xmlns="" val="8402866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97</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Title 1">
            <a:extLst>
              <a:ext uri="{FF2B5EF4-FFF2-40B4-BE49-F238E27FC236}">
                <a16:creationId xmlns:a16="http://schemas.microsoft.com/office/drawing/2014/main" xmlns="" id="{B333EBDD-8501-4531-AA9F-52F8A32ADA8D}"/>
              </a:ext>
            </a:extLst>
          </p:cNvPr>
          <p:cNvSpPr txBox="1">
            <a:spLocks/>
          </p:cNvSpPr>
          <p:nvPr/>
        </p:nvSpPr>
        <p:spPr>
          <a:xfrm>
            <a:off x="1362066" y="783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3">
            <a:extLst>
              <a:ext uri="{FF2B5EF4-FFF2-40B4-BE49-F238E27FC236}">
                <a16:creationId xmlns:a16="http://schemas.microsoft.com/office/drawing/2014/main" xmlns="" id="{87038DC8-9EB7-4CD7-AEB8-8D36D66BA04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6536" y="3760787"/>
            <a:ext cx="7315200" cy="2655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a:extLst>
              <a:ext uri="{FF2B5EF4-FFF2-40B4-BE49-F238E27FC236}">
                <a16:creationId xmlns:a16="http://schemas.microsoft.com/office/drawing/2014/main" xmlns="" id="{3832C7ED-DA4B-4FD1-867E-3FE4720D0D54}"/>
              </a:ext>
            </a:extLst>
          </p:cNvPr>
          <p:cNvSpPr>
            <a:spLocks noChangeArrowheads="1"/>
          </p:cNvSpPr>
          <p:nvPr/>
        </p:nvSpPr>
        <p:spPr bwMode="auto">
          <a:xfrm>
            <a:off x="395536" y="838199"/>
            <a:ext cx="8153400" cy="253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i="1" dirty="0">
                <a:solidFill>
                  <a:schemeClr val="tx2"/>
                </a:solidFill>
                <a:latin typeface="Times New Roman" panose="02020603050405020304" pitchFamily="18" charset="0"/>
              </a:rPr>
              <a:t>Time-Division Multiplexing</a:t>
            </a:r>
            <a:r>
              <a:rPr lang="en-US" altLang="en-US" sz="2000" dirty="0">
                <a:latin typeface="Times New Roman" panose="02020603050405020304" pitchFamily="18" charset="0"/>
              </a:rPr>
              <a:t> : Time-division multiplexing (TDM) is a digital process that allows several connections to share the high bandwidth of a link. Instead of sharing a portion of the bandwidth as in FDM, time is shared. Each connection occupies a portion of time in the link. Note that the same link is used as in FDM; here, however, the link is shown sectioned by time rather than by frequency. In the figure, portions of signals 1, 2, 3, and 4 occupy the link sequentially. TDM is a digital multiplexing technique for combining several low-rate channels into one high-rate one.</a:t>
            </a:r>
          </a:p>
        </p:txBody>
      </p:sp>
    </p:spTree>
    <p:extLst>
      <p:ext uri="{BB962C8B-B14F-4D97-AF65-F5344CB8AC3E}">
        <p14:creationId xmlns:p14="http://schemas.microsoft.com/office/powerpoint/2010/main" xmlns="" val="1190039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98</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Title 1">
            <a:extLst>
              <a:ext uri="{FF2B5EF4-FFF2-40B4-BE49-F238E27FC236}">
                <a16:creationId xmlns:a16="http://schemas.microsoft.com/office/drawing/2014/main" xmlns="" id="{B333EBDD-8501-4531-AA9F-52F8A32ADA8D}"/>
              </a:ext>
            </a:extLst>
          </p:cNvPr>
          <p:cNvSpPr txBox="1">
            <a:spLocks/>
          </p:cNvSpPr>
          <p:nvPr/>
        </p:nvSpPr>
        <p:spPr>
          <a:xfrm>
            <a:off x="1269233" y="2248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3">
            <a:extLst>
              <a:ext uri="{FF2B5EF4-FFF2-40B4-BE49-F238E27FC236}">
                <a16:creationId xmlns:a16="http://schemas.microsoft.com/office/drawing/2014/main" xmlns="" id="{3632D9C1-090C-49B0-B836-9B562182983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4546792"/>
            <a:ext cx="8001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a:extLst>
              <a:ext uri="{FF2B5EF4-FFF2-40B4-BE49-F238E27FC236}">
                <a16:creationId xmlns:a16="http://schemas.microsoft.com/office/drawing/2014/main" xmlns="" id="{8F984BE4-1A8C-4D6B-AE96-E220D434DF5E}"/>
              </a:ext>
            </a:extLst>
          </p:cNvPr>
          <p:cNvSpPr>
            <a:spLocks noChangeArrowheads="1"/>
          </p:cNvSpPr>
          <p:nvPr/>
        </p:nvSpPr>
        <p:spPr bwMode="auto">
          <a:xfrm>
            <a:off x="232656" y="836373"/>
            <a:ext cx="8678688"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i="1" dirty="0">
                <a:latin typeface="Times New Roman" panose="02020603050405020304" pitchFamily="18" charset="0"/>
              </a:rPr>
              <a:t>We can divide TDM into two different schemes</a:t>
            </a:r>
            <a:r>
              <a:rPr lang="en-US" altLang="en-US" sz="2000" i="1" dirty="0">
                <a:latin typeface="Times New Roman" panose="02020603050405020304" pitchFamily="18" charset="0"/>
              </a:rPr>
              <a:t>:</a:t>
            </a:r>
            <a:r>
              <a:rPr lang="en-US" altLang="en-US" sz="2000" dirty="0">
                <a:latin typeface="Times New Roman" panose="02020603050405020304" pitchFamily="18" charset="0"/>
              </a:rPr>
              <a:t> </a:t>
            </a:r>
            <a:r>
              <a:rPr lang="en-US" altLang="en-US" sz="2000" dirty="0">
                <a:solidFill>
                  <a:srgbClr val="3366FF"/>
                </a:solidFill>
                <a:latin typeface="Times New Roman" panose="02020603050405020304" pitchFamily="18" charset="0"/>
              </a:rPr>
              <a:t>synchronous</a:t>
            </a:r>
            <a:r>
              <a:rPr lang="en-US" altLang="en-US" sz="2000" dirty="0">
                <a:latin typeface="Times New Roman" panose="02020603050405020304" pitchFamily="18" charset="0"/>
              </a:rPr>
              <a:t> and </a:t>
            </a:r>
            <a:r>
              <a:rPr lang="en-US" altLang="en-US" sz="2000" dirty="0">
                <a:solidFill>
                  <a:srgbClr val="3366FF"/>
                </a:solidFill>
                <a:latin typeface="Times New Roman" panose="02020603050405020304" pitchFamily="18" charset="0"/>
              </a:rPr>
              <a:t>statistical</a:t>
            </a:r>
            <a:r>
              <a:rPr lang="en-US" altLang="en-US" sz="2000" dirty="0">
                <a:latin typeface="Times New Roman" panose="02020603050405020304" pitchFamily="18" charset="0"/>
              </a:rPr>
              <a:t>. </a:t>
            </a:r>
          </a:p>
          <a:p>
            <a:r>
              <a:rPr lang="en-US" altLang="en-US" sz="2000" dirty="0">
                <a:latin typeface="Times New Roman" panose="02020603050405020304" pitchFamily="18" charset="0"/>
              </a:rPr>
              <a:t>In synchronous TDM, </a:t>
            </a:r>
            <a:r>
              <a:rPr lang="en-US" altLang="en-US" sz="1900" dirty="0">
                <a:latin typeface="Times New Roman" panose="02020603050405020304" pitchFamily="18" charset="0"/>
              </a:rPr>
              <a:t>each input connection has an allotment in the output even if it is not sending data. </a:t>
            </a:r>
          </a:p>
        </p:txBody>
      </p:sp>
      <p:sp>
        <p:nvSpPr>
          <p:cNvPr id="11" name="Rectangle 5">
            <a:extLst>
              <a:ext uri="{FF2B5EF4-FFF2-40B4-BE49-F238E27FC236}">
                <a16:creationId xmlns:a16="http://schemas.microsoft.com/office/drawing/2014/main" xmlns="" id="{5FF374CC-99E5-4E99-9742-52F40DB7451F}"/>
              </a:ext>
            </a:extLst>
          </p:cNvPr>
          <p:cNvSpPr>
            <a:spLocks noChangeArrowheads="1"/>
          </p:cNvSpPr>
          <p:nvPr/>
        </p:nvSpPr>
        <p:spPr bwMode="auto">
          <a:xfrm>
            <a:off x="232656" y="1733446"/>
            <a:ext cx="8758944"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dirty="0">
                <a:solidFill>
                  <a:schemeClr val="tx2"/>
                </a:solidFill>
                <a:latin typeface="Times New Roman" panose="02020603050405020304" pitchFamily="18" charset="0"/>
              </a:rPr>
              <a:t>Time Slots and Frames: </a:t>
            </a:r>
            <a:r>
              <a:rPr lang="en-US" altLang="en-US" sz="2000" dirty="0">
                <a:latin typeface="Times New Roman" panose="02020603050405020304" pitchFamily="18" charset="0"/>
              </a:rPr>
              <a:t>In synchronous TDM, the data flow of each input connection is divided into units, where each input occupies one input time slot. A unit can be 1 bit, one character, or one block of data. Each input unit becomes one output unit and occupies one output time slot. </a:t>
            </a:r>
            <a:r>
              <a:rPr lang="en-US" altLang="en-US" sz="2000" dirty="0">
                <a:solidFill>
                  <a:srgbClr val="3366FF"/>
                </a:solidFill>
                <a:latin typeface="Times New Roman" panose="02020603050405020304" pitchFamily="18" charset="0"/>
              </a:rPr>
              <a:t>However</a:t>
            </a:r>
            <a:r>
              <a:rPr lang="en-US" altLang="en-US" sz="2000" dirty="0">
                <a:latin typeface="Times New Roman" panose="02020603050405020304" pitchFamily="18" charset="0"/>
              </a:rPr>
              <a:t>, the duration of an output time slot is n times shorter than the duration of an input time slot. If an input time slot is T s, the output time slot is T/n s, where n is the number of connections. In other words, a unit in the output connection has a shorter duration; it travels faster. In synchronous TDM, the data rate of the link is </a:t>
            </a:r>
            <a:r>
              <a:rPr lang="en-US" altLang="en-US" sz="2000" i="1" dirty="0">
                <a:latin typeface="Times New Roman" panose="02020603050405020304" pitchFamily="18" charset="0"/>
              </a:rPr>
              <a:t>n</a:t>
            </a:r>
            <a:r>
              <a:rPr lang="en-US" altLang="en-US" sz="2000" dirty="0">
                <a:latin typeface="Times New Roman" panose="02020603050405020304" pitchFamily="18" charset="0"/>
              </a:rPr>
              <a:t> times faster, and the unit duration is </a:t>
            </a:r>
            <a:r>
              <a:rPr lang="en-US" altLang="en-US" sz="2000" i="1" dirty="0">
                <a:latin typeface="Times New Roman" panose="02020603050405020304" pitchFamily="18" charset="0"/>
              </a:rPr>
              <a:t>n</a:t>
            </a:r>
            <a:r>
              <a:rPr lang="en-US" altLang="en-US" sz="2000" dirty="0">
                <a:latin typeface="Times New Roman" panose="02020603050405020304" pitchFamily="18" charset="0"/>
              </a:rPr>
              <a:t> times shorter.</a:t>
            </a:r>
          </a:p>
          <a:p>
            <a:pPr algn="just"/>
            <a:endParaRPr lang="en-US" altLang="en-US" sz="2000" dirty="0">
              <a:latin typeface="Times New Roman" panose="02020603050405020304" pitchFamily="18" charset="0"/>
            </a:endParaRPr>
          </a:p>
        </p:txBody>
      </p:sp>
    </p:spTree>
    <p:extLst>
      <p:ext uri="{BB962C8B-B14F-4D97-AF65-F5344CB8AC3E}">
        <p14:creationId xmlns:p14="http://schemas.microsoft.com/office/powerpoint/2010/main" xmlns="" val="9981674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57B3C45-E572-4F6D-8E8A-DAEFB0A379B5}"/>
              </a:ext>
            </a:extLst>
          </p:cNvPr>
          <p:cNvSpPr>
            <a:spLocks noGrp="1"/>
          </p:cNvSpPr>
          <p:nvPr>
            <p:ph type="sldNum" sz="quarter" idx="12"/>
          </p:nvPr>
        </p:nvSpPr>
        <p:spPr>
          <a:xfrm>
            <a:off x="7038595" y="6421630"/>
            <a:ext cx="2133600" cy="365125"/>
          </a:xfrm>
        </p:spPr>
        <p:txBody>
          <a:bodyPr/>
          <a:lstStyle/>
          <a:p>
            <a:fld id="{B6F15528-21DE-4FAA-801E-634DDDAF4B2B}" type="slidenum">
              <a:rPr lang="en-US" smtClean="0"/>
              <a:pPr/>
              <a:t>99</a:t>
            </a:fld>
            <a:endParaRPr lang="en-US"/>
          </a:p>
        </p:txBody>
      </p:sp>
      <p:sp>
        <p:nvSpPr>
          <p:cNvPr id="5" name="Date Placeholder 3">
            <a:extLst>
              <a:ext uri="{FF2B5EF4-FFF2-40B4-BE49-F238E27FC236}">
                <a16:creationId xmlns:a16="http://schemas.microsoft.com/office/drawing/2014/main" xmlns="" id="{9B8131D2-AEA0-4FB8-8357-3E444887B420}"/>
              </a:ext>
            </a:extLst>
          </p:cNvPr>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F23D37-D070-4B4D-9B3B-180320CB9DE1}" type="datetime1">
              <a:rPr lang="en-US" smtClean="0"/>
              <a:pPr/>
              <a:t>8/17/2022</a:t>
            </a:fld>
            <a:endParaRPr lang="en-US" dirty="0"/>
          </a:p>
        </p:txBody>
      </p:sp>
      <p:sp>
        <p:nvSpPr>
          <p:cNvPr id="6" name="Footer Placeholder 4">
            <a:extLst>
              <a:ext uri="{FF2B5EF4-FFF2-40B4-BE49-F238E27FC236}">
                <a16:creationId xmlns:a16="http://schemas.microsoft.com/office/drawing/2014/main" xmlns="" id="{F6D23C06-DA05-41FA-B037-F59B46AEF4E7}"/>
              </a:ext>
            </a:extLst>
          </p:cNvPr>
          <p:cNvSpPr txBox="1">
            <a:spLocks/>
          </p:cNvSpPr>
          <p:nvPr/>
        </p:nvSpPr>
        <p:spPr>
          <a:xfrm>
            <a:off x="3276600" y="6508750"/>
            <a:ext cx="4662510" cy="5016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Chitvan Gupta           KCS603                 CN               Unit Number:1</a:t>
            </a:r>
            <a:endParaRPr lang="en-US" dirty="0"/>
          </a:p>
        </p:txBody>
      </p:sp>
      <p:pic>
        <p:nvPicPr>
          <p:cNvPr id="8" name="Picture 2" descr="E:\NIET\Project\xLogo11.png.pagespeed.ic.pydHLuCQEZ.png">
            <a:extLst>
              <a:ext uri="{FF2B5EF4-FFF2-40B4-BE49-F238E27FC236}">
                <a16:creationId xmlns:a16="http://schemas.microsoft.com/office/drawing/2014/main" xmlns="" id="{E1F9285B-5F74-4449-8AE1-3DC45800827D}"/>
              </a:ext>
            </a:extLst>
          </p:cNvPr>
          <p:cNvPicPr>
            <a:picLocks noChangeAspect="1" noChangeArrowheads="1"/>
          </p:cNvPicPr>
          <p:nvPr/>
        </p:nvPicPr>
        <p:blipFill>
          <a:blip r:embed="rId2" cstate="print"/>
          <a:srcRect/>
          <a:stretch>
            <a:fillRect/>
          </a:stretch>
        </p:blipFill>
        <p:spPr bwMode="auto">
          <a:xfrm>
            <a:off x="152400" y="152400"/>
            <a:ext cx="1447800" cy="817163"/>
          </a:xfrm>
          <a:prstGeom prst="rect">
            <a:avLst/>
          </a:prstGeom>
          <a:noFill/>
        </p:spPr>
      </p:pic>
      <p:sp>
        <p:nvSpPr>
          <p:cNvPr id="9" name="Title 1">
            <a:extLst>
              <a:ext uri="{FF2B5EF4-FFF2-40B4-BE49-F238E27FC236}">
                <a16:creationId xmlns:a16="http://schemas.microsoft.com/office/drawing/2014/main" xmlns="" id="{B333EBDD-8501-4531-AA9F-52F8A32ADA8D}"/>
              </a:ext>
            </a:extLst>
          </p:cNvPr>
          <p:cNvSpPr txBox="1">
            <a:spLocks/>
          </p:cNvSpPr>
          <p:nvPr/>
        </p:nvSpPr>
        <p:spPr>
          <a:xfrm>
            <a:off x="1362066" y="783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Multiplexing</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3">
            <a:extLst>
              <a:ext uri="{FF2B5EF4-FFF2-40B4-BE49-F238E27FC236}">
                <a16:creationId xmlns:a16="http://schemas.microsoft.com/office/drawing/2014/main" xmlns="" id="{BDD988A0-40A6-4EDB-AA2A-3733DCB048D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1465213"/>
            <a:ext cx="80010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4">
            <a:extLst>
              <a:ext uri="{FF2B5EF4-FFF2-40B4-BE49-F238E27FC236}">
                <a16:creationId xmlns:a16="http://schemas.microsoft.com/office/drawing/2014/main" xmlns="" id="{DD9C3463-08F4-40E7-819F-0006F4824174}"/>
              </a:ext>
            </a:extLst>
          </p:cNvPr>
          <p:cNvSpPr>
            <a:spLocks noChangeArrowheads="1"/>
          </p:cNvSpPr>
          <p:nvPr/>
        </p:nvSpPr>
        <p:spPr bwMode="auto">
          <a:xfrm>
            <a:off x="244624" y="4299840"/>
            <a:ext cx="8948260"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dirty="0">
                <a:solidFill>
                  <a:schemeClr val="tx2"/>
                </a:solidFill>
                <a:latin typeface="Times New Roman" panose="02020603050405020304" pitchFamily="18" charset="0"/>
              </a:rPr>
              <a:t>Interleaving</a:t>
            </a:r>
            <a:r>
              <a:rPr lang="en-US" altLang="en-US" sz="2000" b="1" dirty="0">
                <a:latin typeface="Times New Roman" panose="02020603050405020304" pitchFamily="18" charset="0"/>
              </a:rPr>
              <a:t> </a:t>
            </a:r>
          </a:p>
          <a:p>
            <a:r>
              <a:rPr lang="en-US" altLang="en-US" sz="2000" dirty="0">
                <a:latin typeface="Times New Roman" panose="02020603050405020304" pitchFamily="18" charset="0"/>
              </a:rPr>
              <a:t>TDM can be visualized as two fast-rotating switches, one on the multiplexing side and the other on the demultiplexing side. The switches are synchronized and rotate at the same speed, but in opposite directions. On the multiplexing side, as the switch opens in front of a connection, that connection has the opportunity to send a unit onto the path. </a:t>
            </a:r>
            <a:r>
              <a:rPr lang="en-US" altLang="en-US" sz="2000" dirty="0">
                <a:solidFill>
                  <a:srgbClr val="3366FF"/>
                </a:solidFill>
                <a:latin typeface="Times New Roman" panose="02020603050405020304" pitchFamily="18" charset="0"/>
              </a:rPr>
              <a:t>This process is called interleaving</a:t>
            </a:r>
            <a:r>
              <a:rPr lang="en-US" altLang="en-US" sz="2000" dirty="0">
                <a:latin typeface="Times New Roman" panose="02020603050405020304" pitchFamily="18" charset="0"/>
              </a:rPr>
              <a:t>.</a:t>
            </a:r>
            <a:endParaRPr lang="en-MY" altLang="en-US" sz="2000" dirty="0">
              <a:latin typeface="Times New Roman" panose="02020603050405020304" pitchFamily="18" charset="0"/>
            </a:endParaRPr>
          </a:p>
        </p:txBody>
      </p:sp>
    </p:spTree>
    <p:extLst>
      <p:ext uri="{BB962C8B-B14F-4D97-AF65-F5344CB8AC3E}">
        <p14:creationId xmlns:p14="http://schemas.microsoft.com/office/powerpoint/2010/main" xmlns="" val="1863624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1783</TotalTime>
  <Words>4164</Words>
  <Application>Microsoft Office PowerPoint</Application>
  <PresentationFormat>On-screen Show (4:3)</PresentationFormat>
  <Paragraphs>983</Paragraphs>
  <Slides>112</Slides>
  <Notes>3</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OSI Peer Layer Communication</vt:lpstr>
      <vt:lpstr>OSI Peer Layer Communication</vt:lpstr>
      <vt:lpstr>OSI Peer Layer Communication</vt:lpstr>
      <vt:lpstr>OSI Peer Layer Communication</vt:lpstr>
      <vt:lpstr>Slide 18</vt:lpstr>
      <vt:lpstr>Slide 19</vt:lpstr>
      <vt:lpstr>Slide 20</vt:lpstr>
      <vt:lpstr>Slide 21</vt:lpstr>
      <vt:lpstr>Slide 22</vt:lpstr>
      <vt:lpstr> LAN</vt:lpstr>
      <vt:lpstr> MAN</vt:lpstr>
      <vt:lpstr> WAN</vt:lpstr>
      <vt:lpstr>General Network Implementations: VANs</vt:lpstr>
      <vt:lpstr>General Network Implementations: Enterprise Networks</vt:lpstr>
      <vt:lpstr>General Network Implementations: The Internet</vt:lpstr>
      <vt:lpstr>General Network Implementations: Intranets</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 </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Dell PC</cp:lastModifiedBy>
  <cp:revision>132</cp:revision>
  <dcterms:created xsi:type="dcterms:W3CDTF">2006-08-16T00:00:00Z</dcterms:created>
  <dcterms:modified xsi:type="dcterms:W3CDTF">2022-08-17T15:35:45Z</dcterms:modified>
</cp:coreProperties>
</file>