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6"/>
  </p:notesMasterIdLst>
  <p:handoutMasterIdLst>
    <p:handoutMasterId r:id="rId117"/>
  </p:handoutMasterIdLst>
  <p:sldIdLst>
    <p:sldId id="257" r:id="rId2"/>
    <p:sldId id="404" r:id="rId3"/>
    <p:sldId id="1143" r:id="rId4"/>
    <p:sldId id="405" r:id="rId5"/>
    <p:sldId id="299" r:id="rId6"/>
    <p:sldId id="1087" r:id="rId7"/>
    <p:sldId id="291" r:id="rId8"/>
    <p:sldId id="1169" r:id="rId9"/>
    <p:sldId id="747" r:id="rId10"/>
    <p:sldId id="748" r:id="rId11"/>
    <p:sldId id="569" r:id="rId12"/>
    <p:sldId id="548" r:id="rId13"/>
    <p:sldId id="272" r:id="rId14"/>
    <p:sldId id="666" r:id="rId15"/>
    <p:sldId id="668" r:id="rId16"/>
    <p:sldId id="715" r:id="rId17"/>
    <p:sldId id="716" r:id="rId18"/>
    <p:sldId id="714" r:id="rId19"/>
    <p:sldId id="667" r:id="rId20"/>
    <p:sldId id="669" r:id="rId21"/>
    <p:sldId id="670" r:id="rId22"/>
    <p:sldId id="671" r:id="rId23"/>
    <p:sldId id="673" r:id="rId24"/>
    <p:sldId id="509" r:id="rId25"/>
    <p:sldId id="520" r:id="rId26"/>
    <p:sldId id="521" r:id="rId27"/>
    <p:sldId id="522" r:id="rId28"/>
    <p:sldId id="523" r:id="rId29"/>
    <p:sldId id="524" r:id="rId30"/>
    <p:sldId id="525" r:id="rId31"/>
    <p:sldId id="674" r:id="rId32"/>
    <p:sldId id="675" r:id="rId33"/>
    <p:sldId id="676" r:id="rId34"/>
    <p:sldId id="677" r:id="rId35"/>
    <p:sldId id="678" r:id="rId36"/>
    <p:sldId id="679" r:id="rId37"/>
    <p:sldId id="507" r:id="rId38"/>
    <p:sldId id="508" r:id="rId39"/>
    <p:sldId id="680" r:id="rId40"/>
    <p:sldId id="504" r:id="rId41"/>
    <p:sldId id="505" r:id="rId42"/>
    <p:sldId id="526" r:id="rId43"/>
    <p:sldId id="527" r:id="rId44"/>
    <p:sldId id="506" r:id="rId45"/>
    <p:sldId id="528" r:id="rId46"/>
    <p:sldId id="529" r:id="rId47"/>
    <p:sldId id="530" r:id="rId48"/>
    <p:sldId id="531" r:id="rId49"/>
    <p:sldId id="532" r:id="rId50"/>
    <p:sldId id="533" r:id="rId51"/>
    <p:sldId id="534" r:id="rId52"/>
    <p:sldId id="681" r:id="rId53"/>
    <p:sldId id="467" r:id="rId54"/>
    <p:sldId id="682" r:id="rId55"/>
    <p:sldId id="683" r:id="rId56"/>
    <p:sldId id="439" r:id="rId57"/>
    <p:sldId id="684" r:id="rId58"/>
    <p:sldId id="685" r:id="rId59"/>
    <p:sldId id="686" r:id="rId60"/>
    <p:sldId id="687" r:id="rId61"/>
    <p:sldId id="690" r:id="rId62"/>
    <p:sldId id="481" r:id="rId63"/>
    <p:sldId id="688" r:id="rId64"/>
    <p:sldId id="689" r:id="rId65"/>
    <p:sldId id="691" r:id="rId66"/>
    <p:sldId id="482" r:id="rId67"/>
    <p:sldId id="692" r:id="rId68"/>
    <p:sldId id="693" r:id="rId69"/>
    <p:sldId id="694" r:id="rId70"/>
    <p:sldId id="695" r:id="rId71"/>
    <p:sldId id="696" r:id="rId72"/>
    <p:sldId id="697" r:id="rId73"/>
    <p:sldId id="699" r:id="rId74"/>
    <p:sldId id="440" r:id="rId75"/>
    <p:sldId id="700" r:id="rId76"/>
    <p:sldId id="701" r:id="rId77"/>
    <p:sldId id="441" r:id="rId78"/>
    <p:sldId id="702" r:id="rId79"/>
    <p:sldId id="703" r:id="rId80"/>
    <p:sldId id="704" r:id="rId81"/>
    <p:sldId id="705" r:id="rId82"/>
    <p:sldId id="706" r:id="rId83"/>
    <p:sldId id="707" r:id="rId84"/>
    <p:sldId id="442" r:id="rId85"/>
    <p:sldId id="709" r:id="rId86"/>
    <p:sldId id="708" r:id="rId87"/>
    <p:sldId id="710" r:id="rId88"/>
    <p:sldId id="711" r:id="rId89"/>
    <p:sldId id="614" r:id="rId90"/>
    <p:sldId id="712" r:id="rId91"/>
    <p:sldId id="713" r:id="rId92"/>
    <p:sldId id="333" r:id="rId93"/>
    <p:sldId id="334" r:id="rId94"/>
    <p:sldId id="510" r:id="rId95"/>
    <p:sldId id="511" r:id="rId96"/>
    <p:sldId id="717" r:id="rId97"/>
    <p:sldId id="336" r:id="rId98"/>
    <p:sldId id="488" r:id="rId99"/>
    <p:sldId id="338" r:id="rId100"/>
    <p:sldId id="627" r:id="rId101"/>
    <p:sldId id="718" r:id="rId102"/>
    <p:sldId id="342" r:id="rId103"/>
    <p:sldId id="632" r:id="rId104"/>
    <p:sldId id="720" r:id="rId105"/>
    <p:sldId id="1185" r:id="rId106"/>
    <p:sldId id="1205" r:id="rId107"/>
    <p:sldId id="1209" r:id="rId108"/>
    <p:sldId id="1166" r:id="rId109"/>
    <p:sldId id="1207" r:id="rId110"/>
    <p:sldId id="1208" r:id="rId111"/>
    <p:sldId id="1206" r:id="rId112"/>
    <p:sldId id="300" r:id="rId113"/>
    <p:sldId id="631" r:id="rId114"/>
    <p:sldId id="719"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1" autoAdjust="0"/>
    <p:restoredTop sz="92450" autoAdjust="0"/>
  </p:normalViewPr>
  <p:slideViewPr>
    <p:cSldViewPr snapToGrid="0">
      <p:cViewPr varScale="1">
        <p:scale>
          <a:sx n="103" d="100"/>
          <a:sy n="103" d="100"/>
        </p:scale>
        <p:origin x="20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A3EFAE-3810-C490-3A85-88D3045FAA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096757-3F4A-C68C-DC3B-E3CBA3CF8F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1F699B-147A-5246-B906-31FB8878649F}" type="datetimeFigureOut">
              <a:rPr lang="en-US" smtClean="0"/>
              <a:t>7/3/24</a:t>
            </a:fld>
            <a:endParaRPr lang="en-US"/>
          </a:p>
        </p:txBody>
      </p:sp>
      <p:sp>
        <p:nvSpPr>
          <p:cNvPr id="4" name="Footer Placeholder 3">
            <a:extLst>
              <a:ext uri="{FF2B5EF4-FFF2-40B4-BE49-F238E27FC236}">
                <a16:creationId xmlns:a16="http://schemas.microsoft.com/office/drawing/2014/main" id="{806D4B7B-18A2-AE2D-DDA3-53AA46B4A0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289DE8-C621-5BE3-AE1A-15A88CA062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087291-9930-4046-821E-2E19BECD8301}" type="slidenum">
              <a:rPr lang="en-US" smtClean="0"/>
              <a:t>‹#›</a:t>
            </a:fld>
            <a:endParaRPr lang="en-US"/>
          </a:p>
        </p:txBody>
      </p:sp>
    </p:spTree>
    <p:extLst>
      <p:ext uri="{BB962C8B-B14F-4D97-AF65-F5344CB8AC3E}">
        <p14:creationId xmlns:p14="http://schemas.microsoft.com/office/powerpoint/2010/main" val="3454773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25EA0-C210-4B56-8246-7E29012D8C95}" type="datetimeFigureOut">
              <a:rPr lang="en-IN" smtClean="0"/>
              <a:t>03/07/24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41192-B51F-45A1-90E9-D825EB602DEA}" type="slidenum">
              <a:rPr lang="en-IN" smtClean="0"/>
              <a:t>‹#›</a:t>
            </a:fld>
            <a:endParaRPr lang="en-IN"/>
          </a:p>
        </p:txBody>
      </p:sp>
    </p:spTree>
    <p:extLst>
      <p:ext uri="{BB962C8B-B14F-4D97-AF65-F5344CB8AC3E}">
        <p14:creationId xmlns:p14="http://schemas.microsoft.com/office/powerpoint/2010/main" val="7570120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2</a:t>
            </a:fld>
            <a:endParaRPr lang="en-US"/>
          </a:p>
        </p:txBody>
      </p:sp>
    </p:spTree>
    <p:extLst>
      <p:ext uri="{BB962C8B-B14F-4D97-AF65-F5344CB8AC3E}">
        <p14:creationId xmlns:p14="http://schemas.microsoft.com/office/powerpoint/2010/main" val="175453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3</a:t>
            </a:fld>
            <a:endParaRPr lang="en-US"/>
          </a:p>
        </p:txBody>
      </p:sp>
    </p:spTree>
    <p:extLst>
      <p:ext uri="{BB962C8B-B14F-4D97-AF65-F5344CB8AC3E}">
        <p14:creationId xmlns:p14="http://schemas.microsoft.com/office/powerpoint/2010/main" val="192604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4</a:t>
            </a:fld>
            <a:endParaRPr lang="en-US"/>
          </a:p>
        </p:txBody>
      </p:sp>
    </p:spTree>
    <p:extLst>
      <p:ext uri="{BB962C8B-B14F-4D97-AF65-F5344CB8AC3E}">
        <p14:creationId xmlns:p14="http://schemas.microsoft.com/office/powerpoint/2010/main" val="324348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1AF1ED7D-D258-E0D3-ACB6-6678DDD7D7A6}"/>
              </a:ext>
            </a:extLst>
          </p:cNvPr>
          <p:cNvSpPr>
            <a:spLocks noGrp="1"/>
          </p:cNvSpPr>
          <p:nvPr>
            <p:ph type="body" sz="quarter" idx="13" hasCustomPrompt="1"/>
          </p:nvPr>
        </p:nvSpPr>
        <p:spPr>
          <a:xfrm>
            <a:off x="958850" y="6422847"/>
            <a:ext cx="3906838" cy="220662"/>
          </a:xfrm>
          <a:prstGeom prst="rect">
            <a:avLst/>
          </a:prstGeom>
        </p:spPr>
        <p:txBody>
          <a:bodyPr/>
          <a:lstStyle/>
          <a:p>
            <a:pPr lvl="0"/>
            <a:r>
              <a:rPr lang="en-US" dirty="0"/>
              <a:t>Sonia Arora</a:t>
            </a:r>
          </a:p>
        </p:txBody>
      </p:sp>
    </p:spTree>
    <p:extLst>
      <p:ext uri="{BB962C8B-B14F-4D97-AF65-F5344CB8AC3E}">
        <p14:creationId xmlns:p14="http://schemas.microsoft.com/office/powerpoint/2010/main" val="23905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D09B0CB6-6047-8D81-D0B1-5A083E688F7C}"/>
              </a:ext>
            </a:extLst>
          </p:cNvPr>
          <p:cNvSpPr>
            <a:spLocks noGrp="1"/>
          </p:cNvSpPr>
          <p:nvPr>
            <p:ph type="body" sz="quarter" idx="13" hasCustomPrompt="1"/>
          </p:nvPr>
        </p:nvSpPr>
        <p:spPr>
          <a:xfrm>
            <a:off x="958850" y="6208356"/>
            <a:ext cx="3906838" cy="220662"/>
          </a:xfrm>
          <a:prstGeom prst="rect">
            <a:avLst/>
          </a:prstGeom>
        </p:spPr>
        <p:txBody>
          <a:bodyPr/>
          <a:lstStyle/>
          <a:p>
            <a:pPr lvl="0"/>
            <a:r>
              <a:rPr lang="en-US" dirty="0"/>
              <a:t>Sonia Arora</a:t>
            </a:r>
          </a:p>
        </p:txBody>
      </p:sp>
    </p:spTree>
    <p:extLst>
      <p:ext uri="{BB962C8B-B14F-4D97-AF65-F5344CB8AC3E}">
        <p14:creationId xmlns:p14="http://schemas.microsoft.com/office/powerpoint/2010/main" val="123214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sp>
        <p:nvSpPr>
          <p:cNvPr id="6" name="Text Placeholder 7">
            <a:extLst>
              <a:ext uri="{FF2B5EF4-FFF2-40B4-BE49-F238E27FC236}">
                <a16:creationId xmlns:a16="http://schemas.microsoft.com/office/drawing/2014/main" id="{206607E9-DE95-5B34-F5ED-0A51A402FD12}"/>
              </a:ext>
            </a:extLst>
          </p:cNvPr>
          <p:cNvSpPr>
            <a:spLocks noGrp="1"/>
          </p:cNvSpPr>
          <p:nvPr>
            <p:ph type="body" sz="quarter" idx="13" hasCustomPrompt="1"/>
          </p:nvPr>
        </p:nvSpPr>
        <p:spPr>
          <a:xfrm>
            <a:off x="958850" y="6422847"/>
            <a:ext cx="3906838" cy="220662"/>
          </a:xfrm>
          <a:prstGeom prst="rect">
            <a:avLst/>
          </a:prstGeom>
        </p:spPr>
        <p:txBody>
          <a:bodyPr/>
          <a:lstStyle/>
          <a:p>
            <a:pPr lvl="0"/>
            <a:r>
              <a:rPr lang="en-US" dirty="0"/>
              <a:t>Sonia Arora</a:t>
            </a:r>
          </a:p>
        </p:txBody>
      </p:sp>
    </p:spTree>
    <p:extLst>
      <p:ext uri="{BB962C8B-B14F-4D97-AF65-F5344CB8AC3E}">
        <p14:creationId xmlns:p14="http://schemas.microsoft.com/office/powerpoint/2010/main" val="38201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256D8B8-3320-9B2D-2808-FFD01812459D}"/>
              </a:ext>
            </a:extLst>
          </p:cNvPr>
          <p:cNvSpPr>
            <a:spLocks noGrp="1"/>
          </p:cNvSpPr>
          <p:nvPr>
            <p:ph type="body" sz="quarter" idx="13" hasCustomPrompt="1"/>
          </p:nvPr>
        </p:nvSpPr>
        <p:spPr>
          <a:xfrm>
            <a:off x="958850" y="5554133"/>
            <a:ext cx="3906838" cy="372534"/>
          </a:xfrm>
          <a:prstGeom prst="rect">
            <a:avLst/>
          </a:prstGeom>
        </p:spPr>
        <p:txBody>
          <a:bodyPr/>
          <a:lstStyle/>
          <a:p>
            <a:pPr lvl="0"/>
            <a:r>
              <a:rPr lang="en-US" dirty="0"/>
              <a:t>Sonia Arora</a:t>
            </a:r>
          </a:p>
        </p:txBody>
      </p:sp>
    </p:spTree>
    <p:extLst>
      <p:ext uri="{BB962C8B-B14F-4D97-AF65-F5344CB8AC3E}">
        <p14:creationId xmlns:p14="http://schemas.microsoft.com/office/powerpoint/2010/main" val="549677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83AF0D-3EEA-CD48-E023-EC70372DF936}"/>
              </a:ext>
            </a:extLst>
          </p:cNvPr>
          <p:cNvSpPr txBox="1">
            <a:spLocks/>
          </p:cNvSpPr>
          <p:nvPr userDrawn="1"/>
        </p:nvSpPr>
        <p:spPr>
          <a:xfrm>
            <a:off x="1677739" y="-10256"/>
            <a:ext cx="7466261" cy="68297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200" dirty="0"/>
          </a:p>
        </p:txBody>
      </p:sp>
      <p:pic>
        <p:nvPicPr>
          <p:cNvPr id="8" name="Picture 7" descr="A black and red logo&#10;&#10;Description automatically generated">
            <a:extLst>
              <a:ext uri="{FF2B5EF4-FFF2-40B4-BE49-F238E27FC236}">
                <a16:creationId xmlns:a16="http://schemas.microsoft.com/office/drawing/2014/main" id="{E191B938-0C2F-58A7-64CC-2BB921152EE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1677739" cy="719191"/>
          </a:xfrm>
          <a:prstGeom prst="rect">
            <a:avLst/>
          </a:prstGeom>
        </p:spPr>
      </p:pic>
    </p:spTree>
    <p:extLst>
      <p:ext uri="{BB962C8B-B14F-4D97-AF65-F5344CB8AC3E}">
        <p14:creationId xmlns:p14="http://schemas.microsoft.com/office/powerpoint/2010/main" val="112957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underfitting-and-overfitting-in-machine-learning/" TargetMode="External"/><Relationship Id="rId2" Type="http://schemas.openxmlformats.org/officeDocument/2006/relationships/hyperlink" Target="https://www.geeksforgeeks.org/mathematics-mean-variance-and-standard-deviation/" TargetMode="External"/><Relationship Id="rId1" Type="http://schemas.openxmlformats.org/officeDocument/2006/relationships/slideLayout" Target="../slideLayouts/slideLayout4.xml"/><Relationship Id="rId4" Type="http://schemas.openxmlformats.org/officeDocument/2006/relationships/hyperlink" Target="https://www.geeksforgeeks.org/decision-tre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hyperlink" Target="https://www.geeksforgeeks.org/random-forest-regression-in-python/"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hyperlink" Target="https://www.geeksforgeeks.org/implementing-the-adaboost-algorithm-from-scratch/"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bY1TRB4ky6o&amp;pp=ygUWUHJvYmFiaWxpc3RpYyBMZWFybmluZw%3D%3D" TargetMode="External"/><Relationship Id="rId2" Type="http://schemas.openxmlformats.org/officeDocument/2006/relationships/hyperlink" Target="https://www.youtube.com/watch?v=Fv_LGQKgWi0&amp;pp=ygUWUHJvYmFiaWxpc3RpYyBMZWFybmluZw%3D%3D" TargetMode="Externa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8618E9BB-DE77-52CE-6021-E989F87BF4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77739" cy="719191"/>
          </a:xfrm>
          <a:prstGeom prst="rect">
            <a:avLst/>
          </a:prstGeom>
        </p:spPr>
      </p:pic>
      <p:sp>
        <p:nvSpPr>
          <p:cNvPr id="13" name="TextBox 12">
            <a:extLst>
              <a:ext uri="{FF2B5EF4-FFF2-40B4-BE49-F238E27FC236}">
                <a16:creationId xmlns:a16="http://schemas.microsoft.com/office/drawing/2014/main" id="{7DBA3F2D-63B5-8082-0780-F82034F4DD01}"/>
              </a:ext>
            </a:extLst>
          </p:cNvPr>
          <p:cNvSpPr txBox="1"/>
          <p:nvPr/>
        </p:nvSpPr>
        <p:spPr>
          <a:xfrm>
            <a:off x="1677739" y="-23267"/>
            <a:ext cx="746626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Noida Institute of Engineering and Technology, Greater Noida</a:t>
            </a:r>
            <a:endParaRPr lang="en-IN" sz="2400"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B4F4C572-E3AC-D4FA-D4C5-BF1F0F380F49}"/>
              </a:ext>
            </a:extLst>
          </p:cNvPr>
          <p:cNvSpPr txBox="1">
            <a:spLocks/>
          </p:cNvSpPr>
          <p:nvPr/>
        </p:nvSpPr>
        <p:spPr>
          <a:xfrm>
            <a:off x="560316" y="1465263"/>
            <a:ext cx="8126484" cy="769938"/>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n-US" sz="3000" b="1" dirty="0">
                <a:solidFill>
                  <a:schemeClr val="tx1"/>
                </a:solidFill>
              </a:rPr>
              <a:t>PROBABILISTIC LEARNING &amp; ENSEMBLE </a:t>
            </a:r>
          </a:p>
        </p:txBody>
      </p:sp>
      <p:sp>
        <p:nvSpPr>
          <p:cNvPr id="15" name="Subtitle 2">
            <a:extLst>
              <a:ext uri="{FF2B5EF4-FFF2-40B4-BE49-F238E27FC236}">
                <a16:creationId xmlns:a16="http://schemas.microsoft.com/office/drawing/2014/main" id="{9421DC03-C382-95B1-CE2D-987F19EEFA80}"/>
              </a:ext>
            </a:extLst>
          </p:cNvPr>
          <p:cNvSpPr txBox="1">
            <a:spLocks/>
          </p:cNvSpPr>
          <p:nvPr/>
        </p:nvSpPr>
        <p:spPr>
          <a:xfrm>
            <a:off x="5791200" y="3962400"/>
            <a:ext cx="3048000" cy="1981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tx1"/>
                </a:solidFill>
              </a:rPr>
              <a:t>Ms. Sonia Arora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CSBS Department</a:t>
            </a:r>
          </a:p>
        </p:txBody>
      </p:sp>
      <p:sp>
        <p:nvSpPr>
          <p:cNvPr id="17" name="Subtitle 2">
            <a:extLst>
              <a:ext uri="{FF2B5EF4-FFF2-40B4-BE49-F238E27FC236}">
                <a16:creationId xmlns:a16="http://schemas.microsoft.com/office/drawing/2014/main" id="{53A3962D-AC60-1F62-C3E4-68769616E3A9}"/>
              </a:ext>
            </a:extLst>
          </p:cNvPr>
          <p:cNvSpPr txBox="1">
            <a:spLocks/>
          </p:cNvSpPr>
          <p:nvPr/>
        </p:nvSpPr>
        <p:spPr>
          <a:xfrm>
            <a:off x="190500" y="3014218"/>
            <a:ext cx="2159294"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baseline="0" noProof="0">
                <a:ln>
                  <a:noFill/>
                </a:ln>
                <a:solidFill>
                  <a:schemeClr val="tx1"/>
                </a:solidFill>
                <a:effectLst/>
                <a:uLnTx/>
                <a:uFillTx/>
                <a:latin typeface="+mn-lt"/>
                <a:ea typeface="+mn-ea"/>
                <a:cs typeface="+mn-cs"/>
              </a:rPr>
              <a:t>:</a:t>
            </a:r>
            <a:r>
              <a:rPr kumimoji="0" lang="en-US" sz="2500" b="1" i="0" u="none" strike="noStrike" kern="1200" cap="none" spc="0" normalizeH="0" noProof="0">
                <a:ln>
                  <a:noFill/>
                </a:ln>
                <a:solidFill>
                  <a:schemeClr val="tx1"/>
                </a:solidFill>
                <a:effectLst/>
                <a:uLnTx/>
                <a:uFillTx/>
                <a:latin typeface="+mn-lt"/>
                <a:ea typeface="+mn-ea"/>
                <a:cs typeface="+mn-cs"/>
              </a:rPr>
              <a:t> 4</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A054BCEA-A831-03B2-C847-FAC4C89CFC75}"/>
              </a:ext>
            </a:extLst>
          </p:cNvPr>
          <p:cNvSpPr txBox="1">
            <a:spLocks/>
          </p:cNvSpPr>
          <p:nvPr/>
        </p:nvSpPr>
        <p:spPr>
          <a:xfrm>
            <a:off x="152400" y="38100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MACHINE</a:t>
            </a:r>
            <a:r>
              <a:rPr kumimoji="0" lang="en-US" sz="2000" b="1" i="0" u="none" strike="noStrike" kern="1200" cap="none" spc="0" normalizeH="0" noProof="0" dirty="0">
                <a:ln>
                  <a:noFill/>
                </a:ln>
                <a:solidFill>
                  <a:schemeClr val="tx1"/>
                </a:solidFill>
                <a:effectLst/>
                <a:uLnTx/>
                <a:uFillTx/>
                <a:latin typeface="+mn-lt"/>
                <a:ea typeface="+mn-ea"/>
                <a:cs typeface="+mn-cs"/>
              </a:rPr>
              <a:t> LEARNING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ACSML0501</a:t>
            </a:r>
          </a:p>
        </p:txBody>
      </p:sp>
      <p:sp>
        <p:nvSpPr>
          <p:cNvPr id="19" name="Subtitle 2">
            <a:extLst>
              <a:ext uri="{FF2B5EF4-FFF2-40B4-BE49-F238E27FC236}">
                <a16:creationId xmlns:a16="http://schemas.microsoft.com/office/drawing/2014/main" id="{434B8399-C60C-68E7-BC6C-486760902FED}"/>
              </a:ext>
            </a:extLst>
          </p:cNvPr>
          <p:cNvSpPr txBox="1">
            <a:spLocks/>
          </p:cNvSpPr>
          <p:nvPr/>
        </p:nvSpPr>
        <p:spPr>
          <a:xfrm>
            <a:off x="190500" y="4860036"/>
            <a:ext cx="4191000" cy="975614"/>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B Tech  5</a:t>
            </a:r>
            <a:r>
              <a:rPr lang="en-US" sz="2000" b="1" baseline="30000" dirty="0">
                <a:solidFill>
                  <a:schemeClr val="tx1"/>
                </a:solidFill>
              </a:rPr>
              <a:t>th</a:t>
            </a:r>
            <a:r>
              <a:rPr lang="en-US" sz="2000" b="1" dirty="0">
                <a:solidFill>
                  <a:schemeClr val="tx1"/>
                </a:solidFill>
              </a:rPr>
              <a:t> </a:t>
            </a:r>
            <a:r>
              <a:rPr lang="en-US" sz="2000" b="1" dirty="0" err="1">
                <a:solidFill>
                  <a:schemeClr val="tx1"/>
                </a:solidFill>
              </a:rPr>
              <a:t>sem</a:t>
            </a:r>
            <a:r>
              <a:rPr lang="en-US" sz="2000" b="1" dirty="0">
                <a:solidFill>
                  <a:schemeClr val="tx1"/>
                </a:solidFill>
              </a:rPr>
              <a:t> </a:t>
            </a:r>
          </a:p>
          <a:p>
            <a:pPr algn="ctr">
              <a:lnSpc>
                <a:spcPct val="150000"/>
              </a:lnSpc>
              <a:spcAft>
                <a:spcPts val="1000"/>
              </a:spcAft>
            </a:pPr>
            <a:r>
              <a:rPr lang="en-US" sz="2000" b="1" dirty="0">
                <a:solidFill>
                  <a:schemeClr val="tx1"/>
                </a:solidFill>
              </a:rPr>
              <a:t>Computer Science and Engineering (DATA SCIENCE)</a:t>
            </a:r>
            <a:endParaRPr lang="en-IN" sz="2000" b="1" dirty="0">
              <a:solidFill>
                <a:schemeClr val="tx1"/>
              </a:solidFill>
            </a:endParaRPr>
          </a:p>
        </p:txBody>
      </p:sp>
      <p:pic>
        <p:nvPicPr>
          <p:cNvPr id="2" name="Picture 1">
            <a:extLst>
              <a:ext uri="{FF2B5EF4-FFF2-40B4-BE49-F238E27FC236}">
                <a16:creationId xmlns:a16="http://schemas.microsoft.com/office/drawing/2014/main" id="{979800F5-7A81-A187-3C38-844213ADBF0D}"/>
              </a:ext>
            </a:extLst>
          </p:cNvPr>
          <p:cNvPicPr>
            <a:picLocks noChangeAspect="1"/>
          </p:cNvPicPr>
          <p:nvPr/>
        </p:nvPicPr>
        <p:blipFill>
          <a:blip r:embed="rId3"/>
          <a:stretch>
            <a:fillRect/>
          </a:stretch>
        </p:blipFill>
        <p:spPr>
          <a:xfrm>
            <a:off x="5976555" y="2271147"/>
            <a:ext cx="1861752" cy="1538853"/>
          </a:xfrm>
          <a:prstGeom prst="rect">
            <a:avLst/>
          </a:prstGeom>
        </p:spPr>
      </p:pic>
    </p:spTree>
    <p:extLst>
      <p:ext uri="{BB962C8B-B14F-4D97-AF65-F5344CB8AC3E}">
        <p14:creationId xmlns:p14="http://schemas.microsoft.com/office/powerpoint/2010/main" val="415833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1"/>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Unit </a:t>
            </a:r>
            <a:r>
              <a:rPr kumimoji="0" lang="en-US" sz="2400" b="1" i="0" u="none" strike="noStrike" kern="1200" cap="none" spc="0" normalizeH="0" noProof="0" dirty="0">
                <a:ln>
                  <a:noFill/>
                </a:ln>
                <a:solidFill>
                  <a:schemeClr val="dk1"/>
                </a:solidFill>
                <a:effectLst/>
                <a:uLnTx/>
                <a:uFillTx/>
                <a:latin typeface="+mn-lt"/>
                <a:ea typeface="+mn-ea"/>
                <a:cs typeface="+mn-cs"/>
              </a:rPr>
              <a:t>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04800" y="1600200"/>
            <a:ext cx="8382000" cy="4525963"/>
          </a:xfrm>
        </p:spPr>
        <p:txBody>
          <a:bodyPr>
            <a:normAutofit/>
          </a:bodyPr>
          <a:lstStyle/>
          <a:p>
            <a:pPr algn="just">
              <a:buNone/>
            </a:pPr>
            <a:r>
              <a:rPr lang="en-US" sz="2200" dirty="0">
                <a:latin typeface="Times New Roman" pitchFamily="18" charset="0"/>
                <a:cs typeface="Times New Roman" pitchFamily="18" charset="0"/>
              </a:rPr>
              <a:t>      The objective of the Unit 4</a:t>
            </a:r>
          </a:p>
          <a:p>
            <a:pPr marL="457200" indent="-457200" algn="just">
              <a:lnSpc>
                <a:spcPct val="170000"/>
              </a:lnSpc>
              <a:buFont typeface="+mj-lt"/>
              <a:buAutoNum type="arabicPeriod"/>
            </a:pPr>
            <a:r>
              <a:rPr lang="en-IN" sz="2200" dirty="0">
                <a:latin typeface="Times New Roman" panose="02020603050405020304" pitchFamily="18" charset="0"/>
                <a:cs typeface="Times New Roman" panose="02020603050405020304" pitchFamily="18" charset="0"/>
              </a:rPr>
              <a:t>study about Probabilistic learning  algorithm's.</a:t>
            </a:r>
          </a:p>
          <a:p>
            <a:pPr marL="457200" indent="-457200" algn="just">
              <a:lnSpc>
                <a:spcPct val="170000"/>
              </a:lnSpc>
              <a:buFont typeface="+mj-lt"/>
              <a:buAutoNum type="arabicPeriod"/>
            </a:pPr>
            <a:r>
              <a:rPr lang="en-IN" sz="2200" dirty="0">
                <a:latin typeface="Times New Roman" panose="02020603050405020304" pitchFamily="18" charset="0"/>
                <a:cs typeface="Times New Roman" panose="02020603050405020304" pitchFamily="18" charset="0"/>
              </a:rPr>
              <a:t>To study the concept of Bagging and boosting </a:t>
            </a:r>
          </a:p>
          <a:p>
            <a:pPr marL="457200" indent="-457200" algn="just">
              <a:lnSpc>
                <a:spcPct val="170000"/>
              </a:lnSpc>
              <a:buFont typeface="+mj-lt"/>
              <a:buAutoNum type="arabicPeriod"/>
            </a:pPr>
            <a:r>
              <a:rPr lang="en-IN" sz="2200" dirty="0">
                <a:latin typeface="Times New Roman" panose="02020603050405020304" pitchFamily="18" charset="0"/>
                <a:cs typeface="Times New Roman" panose="02020603050405020304" pitchFamily="18" charset="0"/>
              </a:rPr>
              <a:t>Random forest </a:t>
            </a:r>
          </a:p>
          <a:p>
            <a:pPr marL="457200" indent="-457200" algn="just">
              <a:lnSpc>
                <a:spcPct val="170000"/>
              </a:lnSpc>
              <a:buFont typeface="+mj-lt"/>
              <a:buAutoNum type="arabicPeriod"/>
            </a:pPr>
            <a:r>
              <a:rPr lang="en-IN" sz="2200" dirty="0">
                <a:latin typeface="Times New Roman" panose="02020603050405020304" pitchFamily="18" charset="0"/>
                <a:cs typeface="Times New Roman" panose="02020603050405020304" pitchFamily="18" charset="0"/>
              </a:rPr>
              <a:t>Gradient boosting</a:t>
            </a:r>
          </a:p>
          <a:p>
            <a:pPr algn="just">
              <a:buNone/>
            </a:pPr>
            <a:r>
              <a:rPr lang="en-US" sz="2200" dirty="0"/>
              <a:t>      </a:t>
            </a:r>
          </a:p>
        </p:txBody>
      </p:sp>
    </p:spTree>
    <p:extLst>
      <p:ext uri="{BB962C8B-B14F-4D97-AF65-F5344CB8AC3E}">
        <p14:creationId xmlns:p14="http://schemas.microsoft.com/office/powerpoint/2010/main" val="23376826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033" y="806671"/>
            <a:ext cx="8229600" cy="4953000"/>
          </a:xfrm>
        </p:spPr>
        <p:txBody>
          <a:bodyPr>
            <a:no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3) If you remove the following any one red points from the data. Does the decision boundary will change?</a:t>
            </a:r>
          </a:p>
          <a:p>
            <a:pPr marL="0" indent="0">
              <a:buNone/>
            </a:pPr>
            <a:r>
              <a:rPr lang="en-US" sz="2200" dirty="0">
                <a:latin typeface="Times New Roman" panose="02020603050405020304" pitchFamily="18" charset="0"/>
                <a:cs typeface="Times New Roman" panose="02020603050405020304" pitchFamily="18" charset="0"/>
              </a:rPr>
              <a:t>	A) Yes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 No</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4) If you remove the non-red circled points from the data, the decision boundary will change?</a:t>
            </a:r>
          </a:p>
          <a:p>
            <a:pPr marL="0" indent="0">
              <a:buNone/>
            </a:pPr>
            <a:r>
              <a:rPr lang="en-US" sz="2200" dirty="0">
                <a:latin typeface="Times New Roman" panose="02020603050405020304" pitchFamily="18" charset="0"/>
                <a:cs typeface="Times New Roman" panose="02020603050405020304" pitchFamily="18" charset="0"/>
              </a:rPr>
              <a:t>	A) True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 False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p:txBody>
      </p:sp>
      <p:sp>
        <p:nvSpPr>
          <p:cNvPr id="5" name="Title 1">
            <a:extLst>
              <a:ext uri="{FF2B5EF4-FFF2-40B4-BE49-F238E27FC236}">
                <a16:creationId xmlns:a16="http://schemas.microsoft.com/office/drawing/2014/main" id="{4404C8C2-9ACE-9445-FDEF-CC5E6E13B6A4}"/>
              </a:ext>
            </a:extLst>
          </p:cNvPr>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400" b="1" dirty="0">
                <a:cs typeface="Times New Roman" pitchFamily="18" charset="0"/>
              </a:rPr>
              <a:t>MCQ s</a:t>
            </a:r>
          </a:p>
        </p:txBody>
      </p:sp>
    </p:spTree>
    <p:extLst>
      <p:ext uri="{BB962C8B-B14F-4D97-AF65-F5344CB8AC3E}">
        <p14:creationId xmlns:p14="http://schemas.microsoft.com/office/powerpoint/2010/main" val="28465563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0" i="0" dirty="0">
                <a:solidFill>
                  <a:srgbClr val="3A3A3A"/>
                </a:solidFill>
                <a:effectLst/>
                <a:latin typeface="Times New Roman" panose="02020603050405020304" pitchFamily="18" charset="0"/>
                <a:cs typeface="Times New Roman" panose="02020603050405020304" pitchFamily="18" charset="0"/>
              </a:rPr>
              <a:t>5.What is the consequence between a node and its predecessors while creating </a:t>
            </a:r>
            <a:r>
              <a:rPr lang="en-US" sz="2200" b="0" i="0" dirty="0" err="1">
                <a:solidFill>
                  <a:srgbClr val="3A3A3A"/>
                </a:solidFill>
                <a:effectLst/>
                <a:latin typeface="Times New Roman" panose="02020603050405020304" pitchFamily="18" charset="0"/>
                <a:cs typeface="Times New Roman" panose="02020603050405020304" pitchFamily="18" charset="0"/>
              </a:rPr>
              <a:t>bayesian</a:t>
            </a:r>
            <a:r>
              <a:rPr lang="en-US" sz="2200" b="0" i="0" dirty="0">
                <a:solidFill>
                  <a:srgbClr val="3A3A3A"/>
                </a:solidFill>
                <a:effectLst/>
                <a:latin typeface="Times New Roman" panose="02020603050405020304" pitchFamily="18" charset="0"/>
                <a:cs typeface="Times New Roman" panose="02020603050405020304" pitchFamily="18" charset="0"/>
              </a:rPr>
              <a:t> network?</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a) Functionally dependent</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b) </a:t>
            </a:r>
            <a:r>
              <a:rPr lang="en-US" sz="2200" b="0" i="0" dirty="0" err="1">
                <a:solidFill>
                  <a:srgbClr val="3A3A3A"/>
                </a:solidFill>
                <a:effectLst/>
                <a:latin typeface="Times New Roman" panose="02020603050405020304" pitchFamily="18" charset="0"/>
                <a:cs typeface="Times New Roman" panose="02020603050405020304" pitchFamily="18" charset="0"/>
              </a:rPr>
              <a:t>Dependant</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c) Conditionally independent</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d) Both Conditionally </a:t>
            </a:r>
            <a:r>
              <a:rPr lang="en-US" sz="2200" b="0" i="0" dirty="0" err="1">
                <a:solidFill>
                  <a:srgbClr val="3A3A3A"/>
                </a:solidFill>
                <a:effectLst/>
                <a:latin typeface="Times New Roman" panose="02020603050405020304" pitchFamily="18" charset="0"/>
                <a:cs typeface="Times New Roman" panose="02020603050405020304" pitchFamily="18" charset="0"/>
              </a:rPr>
              <a:t>dependant</a:t>
            </a:r>
            <a:r>
              <a:rPr lang="en-US" sz="2200" b="0" i="0" dirty="0">
                <a:solidFill>
                  <a:srgbClr val="3A3A3A"/>
                </a:solidFill>
                <a:effectLst/>
                <a:latin typeface="Times New Roman" panose="02020603050405020304" pitchFamily="18" charset="0"/>
                <a:cs typeface="Times New Roman" panose="02020603050405020304" pitchFamily="18" charset="0"/>
              </a:rPr>
              <a:t> &amp; </a:t>
            </a:r>
            <a:r>
              <a:rPr lang="en-US" sz="2200" b="0" i="0" dirty="0" err="1">
                <a:solidFill>
                  <a:srgbClr val="3A3A3A"/>
                </a:solidFill>
                <a:effectLst/>
                <a:latin typeface="Times New Roman" panose="02020603050405020304" pitchFamily="18" charset="0"/>
                <a:cs typeface="Times New Roman" panose="02020603050405020304" pitchFamily="18" charset="0"/>
              </a:rPr>
              <a:t>Dependant</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p:txBody>
      </p:sp>
      <p:sp>
        <p:nvSpPr>
          <p:cNvPr id="5" name="Title 1">
            <a:extLst>
              <a:ext uri="{FF2B5EF4-FFF2-40B4-BE49-F238E27FC236}">
                <a16:creationId xmlns:a16="http://schemas.microsoft.com/office/drawing/2014/main" id="{DB9DAD9D-41EB-FF2D-DBAB-3D0E9FE7E778}"/>
              </a:ext>
            </a:extLst>
          </p:cNvPr>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400" b="1" dirty="0">
                <a:cs typeface="Times New Roman" pitchFamily="18" charset="0"/>
              </a:rPr>
              <a:t>MCQ s</a:t>
            </a:r>
          </a:p>
        </p:txBody>
      </p:sp>
    </p:spTree>
    <p:extLst>
      <p:ext uri="{BB962C8B-B14F-4D97-AF65-F5344CB8AC3E}">
        <p14:creationId xmlns:p14="http://schemas.microsoft.com/office/powerpoint/2010/main" val="19489982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itchFamily="18" charset="0"/>
                <a:cs typeface="Times New Roman" pitchFamily="18" charset="0"/>
              </a:rPr>
              <a:t>Explain the various types of issues in machine learning.</a:t>
            </a:r>
          </a:p>
          <a:p>
            <a:pPr algn="just">
              <a:lnSpc>
                <a:spcPct val="150000"/>
              </a:lnSpc>
            </a:pPr>
            <a:r>
              <a:rPr lang="en-US" sz="2200" dirty="0">
                <a:latin typeface="Times New Roman" pitchFamily="18" charset="0"/>
                <a:cs typeface="Times New Roman" pitchFamily="18" charset="0"/>
              </a:rPr>
              <a:t>Define the learning classifiers.</a:t>
            </a:r>
          </a:p>
          <a:p>
            <a:pPr algn="just">
              <a:lnSpc>
                <a:spcPct val="150000"/>
              </a:lnSpc>
            </a:pPr>
            <a:r>
              <a:rPr lang="en-US" sz="2200" dirty="0">
                <a:latin typeface="Times New Roman" pitchFamily="18" charset="0"/>
                <a:cs typeface="Times New Roman" pitchFamily="18" charset="0"/>
              </a:rPr>
              <a:t>Differentiated between Bayesian Learning and Instance based Learning.</a:t>
            </a:r>
          </a:p>
          <a:p>
            <a:pPr algn="just">
              <a:lnSpc>
                <a:spcPct val="150000"/>
              </a:lnSpc>
            </a:pPr>
            <a:r>
              <a:rPr lang="en-US" sz="2200" dirty="0">
                <a:latin typeface="Times New Roman" pitchFamily="18" charset="0"/>
                <a:cs typeface="Times New Roman" pitchFamily="18" charset="0"/>
              </a:rPr>
              <a:t>Discuss various Artificial Neural Network Architectures.</a:t>
            </a:r>
          </a:p>
          <a:p>
            <a:pPr algn="just">
              <a:lnSpc>
                <a:spcPct val="150000"/>
              </a:lnSpc>
            </a:pPr>
            <a:r>
              <a:rPr lang="en-US" sz="2200" dirty="0">
                <a:latin typeface="Times New Roman" pitchFamily="18" charset="0"/>
                <a:cs typeface="Times New Roman" pitchFamily="18" charset="0"/>
              </a:rPr>
              <a:t>Explain back propagation algorithm and derive expressions for weight update relations.</a:t>
            </a:r>
          </a:p>
          <a:p>
            <a:endParaRPr lang="en-US" sz="2200" dirty="0">
              <a:latin typeface="Times New Roman" pitchFamily="18" charset="0"/>
              <a:cs typeface="Times New Roman" pitchFamily="18" charset="0"/>
            </a:endParaRPr>
          </a:p>
        </p:txBody>
      </p:sp>
      <p:sp>
        <p:nvSpPr>
          <p:cNvPr id="7" name="Title 1"/>
          <p:cNvSpPr txBox="1">
            <a:spLocks/>
          </p:cNvSpPr>
          <p:nvPr/>
        </p:nvSpPr>
        <p:spPr>
          <a:xfrm>
            <a:off x="1724890" y="1"/>
            <a:ext cx="7345537"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Expected Questions for University Exam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0"/>
            <a:ext cx="5839519" cy="68580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Glossary Questions</a:t>
            </a:r>
          </a:p>
        </p:txBody>
      </p:sp>
      <p:sp>
        <p:nvSpPr>
          <p:cNvPr id="54279" name="Content Placeholder 2"/>
          <p:cNvSpPr>
            <a:spLocks noGrp="1"/>
          </p:cNvSpPr>
          <p:nvPr>
            <p:ph idx="1"/>
          </p:nvPr>
        </p:nvSpPr>
        <p:spPr>
          <a:xfrm>
            <a:off x="152400" y="990600"/>
            <a:ext cx="8991600" cy="5486400"/>
          </a:xfrm>
        </p:spPr>
        <p:txBody>
          <a:bodyPr>
            <a:normAutofit/>
          </a:bodyPr>
          <a:lstStyle/>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1. Choose correct option</a:t>
            </a:r>
          </a:p>
          <a:p>
            <a:pPr algn="just">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Selection of Kernel and parameter ii. Classification iii. Overfitting iv) </a:t>
            </a:r>
            <a:r>
              <a:rPr lang="en-IN" sz="2200" dirty="0">
                <a:latin typeface="Times New Roman" panose="02020603050405020304" pitchFamily="18" charset="0"/>
                <a:cs typeface="Times New Roman" panose="02020603050405020304" pitchFamily="18" charset="0"/>
              </a:rPr>
              <a:t>noisy </a:t>
            </a:r>
            <a:endParaRPr lang="en-US" altLang="en-US" sz="2200" dirty="0">
              <a:latin typeface="Times New Roman" panose="02020603050405020304" pitchFamily="18" charset="0"/>
              <a:cs typeface="Times New Roman" panose="02020603050405020304" pitchFamily="18" charset="0"/>
            </a:endParaRPr>
          </a:p>
          <a:p>
            <a:pPr algn="just">
              <a:buNone/>
            </a:pPr>
            <a:r>
              <a:rPr lang="en-US" altLang="en-US" sz="2200"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Naive Bayes are a collection------------------of algorithms</a:t>
            </a:r>
          </a:p>
          <a:p>
            <a:pPr algn="just">
              <a:buNone/>
            </a:pPr>
            <a:r>
              <a:rPr lang="en-US" altLang="en-US" sz="2200" dirty="0">
                <a:latin typeface="Times New Roman" panose="02020603050405020304" pitchFamily="18" charset="0"/>
                <a:cs typeface="Times New Roman" panose="02020603050405020304" pitchFamily="18" charset="0"/>
              </a:rPr>
              <a:t>b. The effectiveness of an SVM depends upon---</a:t>
            </a:r>
          </a:p>
          <a:p>
            <a:pPr algn="just">
              <a:buNone/>
            </a:pPr>
            <a:r>
              <a:rPr lang="en-US" altLang="en-US" sz="2200" dirty="0">
                <a:latin typeface="Times New Roman" panose="02020603050405020304" pitchFamily="18" charset="0"/>
                <a:cs typeface="Times New Roman" panose="02020603050405020304" pitchFamily="18" charset="0"/>
              </a:rPr>
              <a:t>c. The SVM’s are less effective if data is …</a:t>
            </a:r>
          </a:p>
          <a:p>
            <a:pPr algn="just">
              <a:buNone/>
            </a:pPr>
            <a:r>
              <a:rPr lang="en-US" altLang="en-US" sz="2200" dirty="0">
                <a:latin typeface="Times New Roman" panose="02020603050405020304" pitchFamily="18" charset="0"/>
                <a:cs typeface="Times New Roman" panose="02020603050405020304" pitchFamily="18" charset="0"/>
              </a:rPr>
              <a:t>d. If I am using all features of my dataset and I achieve 100% accuracy on my training set, but ~70% on validation set, what should I look out for….</a:t>
            </a:r>
          </a:p>
          <a:p>
            <a:pPr algn="just">
              <a:buNone/>
            </a:pPr>
            <a:endParaRPr lang="en-US" altLang="en-US" sz="2200" dirty="0">
              <a:latin typeface="Times New Roman" panose="02020603050405020304" pitchFamily="18" charset="0"/>
              <a:cs typeface="Times New Roman" panose="02020603050405020304" pitchFamily="18" charset="0"/>
            </a:endParaRPr>
          </a:p>
          <a:p>
            <a:pPr algn="just">
              <a:buNone/>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2076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Content Placeholder 2"/>
          <p:cNvSpPr>
            <a:spLocks noGrp="1"/>
          </p:cNvSpPr>
          <p:nvPr>
            <p:ph idx="1"/>
          </p:nvPr>
        </p:nvSpPr>
        <p:spPr>
          <a:xfrm>
            <a:off x="152400" y="946150"/>
            <a:ext cx="8534400" cy="5486400"/>
          </a:xfrm>
        </p:spPr>
        <p:txBody>
          <a:bodyPr>
            <a:normAutofit/>
          </a:bodyPr>
          <a:lstStyle/>
          <a:p>
            <a:pPr algn="just" eaLnBrk="1" hangingPunct="1">
              <a:buFont typeface="Arial" panose="020B0604020202020204" pitchFamily="34" charset="0"/>
              <a:buNone/>
            </a:pPr>
            <a:r>
              <a:rPr lang="en-US" sz="2200" i="0" dirty="0">
                <a:effectLst/>
                <a:latin typeface="Times New Roman" panose="02020603050405020304" pitchFamily="18" charset="0"/>
                <a:cs typeface="Times New Roman" panose="02020603050405020304" pitchFamily="18" charset="0"/>
              </a:rPr>
              <a:t>2. Classification _____ a set of objects based on similarity.</a:t>
            </a: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3.___________ </a:t>
            </a:r>
            <a:r>
              <a:rPr kumimoji="0" lang="en-US" altLang="en-US" sz="2200" i="0" u="none" strike="noStrike" cap="none" normalizeH="0" baseline="0" dirty="0">
                <a:ln>
                  <a:noFill/>
                </a:ln>
                <a:effectLst/>
                <a:latin typeface="Times New Roman" panose="02020603050405020304" pitchFamily="18" charset="0"/>
                <a:cs typeface="Times New Roman" panose="02020603050405020304" pitchFamily="18" charset="0"/>
              </a:rPr>
              <a:t>is the mathematical likelihood that something will occur</a:t>
            </a: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4.</a:t>
            </a:r>
            <a:r>
              <a:rPr lang="en-US" sz="2200" i="0" dirty="0">
                <a:effectLst/>
                <a:latin typeface="Times New Roman" panose="02020603050405020304" pitchFamily="18" charset="0"/>
                <a:cs typeface="Times New Roman" panose="02020603050405020304" pitchFamily="18" charset="0"/>
              </a:rPr>
              <a:t> The Naive Bayes Classifier is a _____ in probability.</a:t>
            </a: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5._____________is an ensemble method.</a:t>
            </a: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Technique, </a:t>
            </a:r>
            <a:r>
              <a:rPr lang="en-US" altLang="en-US" sz="2200" dirty="0" err="1">
                <a:latin typeface="Times New Roman" panose="02020603050405020304" pitchFamily="18" charset="0"/>
                <a:cs typeface="Times New Roman" panose="02020603050405020304" pitchFamily="18" charset="0"/>
              </a:rPr>
              <a:t>proability</a:t>
            </a:r>
            <a:r>
              <a:rPr lang="en-US" altLang="en-US" sz="2200" dirty="0">
                <a:latin typeface="Times New Roman" panose="02020603050405020304" pitchFamily="18" charset="0"/>
                <a:cs typeface="Times New Roman" panose="02020603050405020304" pitchFamily="18" charset="0"/>
              </a:rPr>
              <a:t>, technique, boosting, </a:t>
            </a:r>
            <a:r>
              <a:rPr lang="en-US" altLang="en-US" sz="2200" dirty="0" err="1">
                <a:latin typeface="Times New Roman" panose="02020603050405020304" pitchFamily="18" charset="0"/>
                <a:cs typeface="Times New Roman" panose="02020603050405020304" pitchFamily="18" charset="0"/>
              </a:rPr>
              <a:t>Navie</a:t>
            </a:r>
            <a:r>
              <a:rPr lang="en-US" altLang="en-US" sz="2200" dirty="0">
                <a:latin typeface="Times New Roman" panose="02020603050405020304" pitchFamily="18" charset="0"/>
                <a:cs typeface="Times New Roman" panose="02020603050405020304" pitchFamily="18" charset="0"/>
              </a:rPr>
              <a:t> bias, </a:t>
            </a:r>
            <a:r>
              <a:rPr lang="en-US" altLang="en-US" sz="2200" dirty="0" err="1">
                <a:latin typeface="Times New Roman" panose="02020603050405020304" pitchFamily="18" charset="0"/>
                <a:cs typeface="Times New Roman" panose="02020603050405020304" pitchFamily="18" charset="0"/>
              </a:rPr>
              <a:t>claassifiction</a:t>
            </a:r>
            <a:r>
              <a:rPr lang="en-US" altLang="en-US" sz="2200" dirty="0">
                <a:latin typeface="Times New Roman" panose="02020603050405020304" pitchFamily="18" charset="0"/>
                <a:cs typeface="Times New Roman" panose="02020603050405020304" pitchFamily="18" charset="0"/>
              </a:rPr>
              <a:t>, grouping.</a:t>
            </a:r>
          </a:p>
        </p:txBody>
      </p:sp>
      <p:sp>
        <p:nvSpPr>
          <p:cNvPr id="3" name="Rectangle 2">
            <a:extLst>
              <a:ext uri="{FF2B5EF4-FFF2-40B4-BE49-F238E27FC236}">
                <a16:creationId xmlns:a16="http://schemas.microsoft.com/office/drawing/2014/main" id="{70D8DC16-1C06-5B0B-E20B-28F57DD534C2}"/>
              </a:ext>
            </a:extLst>
          </p:cNvPr>
          <p:cNvSpPr>
            <a:spLocks noChangeArrowheads="1"/>
          </p:cNvSpPr>
          <p:nvPr/>
        </p:nvSpPr>
        <p:spPr bwMode="auto">
          <a:xfrm>
            <a:off x="0" y="80746"/>
            <a:ext cx="86562" cy="997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br>
              <a:rPr kumimoji="0" lang="en-US" altLang="en-US" sz="800" b="1" i="0" u="none" strike="noStrike" cap="none" normalizeH="0" baseline="0" dirty="0">
                <a:ln>
                  <a:noFill/>
                </a:ln>
                <a:solidFill>
                  <a:schemeClr val="tx1"/>
                </a:solidFill>
                <a:effectLst/>
              </a:rPr>
            </a:b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168C3FDD-947D-0000-C9BA-A51DADA1E7BC}"/>
              </a:ext>
            </a:extLst>
          </p:cNvPr>
          <p:cNvSpPr txBox="1">
            <a:spLocks/>
          </p:cNvSpPr>
          <p:nvPr/>
        </p:nvSpPr>
        <p:spPr>
          <a:xfrm>
            <a:off x="2338041" y="0"/>
            <a:ext cx="5839519" cy="68580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Glossary Questions</a:t>
            </a:r>
          </a:p>
        </p:txBody>
      </p:sp>
    </p:spTree>
    <p:extLst>
      <p:ext uri="{BB962C8B-B14F-4D97-AF65-F5344CB8AC3E}">
        <p14:creationId xmlns:p14="http://schemas.microsoft.com/office/powerpoint/2010/main" val="7676331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6064" y="41411"/>
            <a:ext cx="6423472"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4" name="Picture 3">
            <a:extLst>
              <a:ext uri="{FF2B5EF4-FFF2-40B4-BE49-F238E27FC236}">
                <a16:creationId xmlns:a16="http://schemas.microsoft.com/office/drawing/2014/main" id="{E117B788-0D88-05A4-99E5-1C89B612E9F5}"/>
              </a:ext>
            </a:extLst>
          </p:cNvPr>
          <p:cNvPicPr>
            <a:picLocks noChangeAspect="1"/>
          </p:cNvPicPr>
          <p:nvPr/>
        </p:nvPicPr>
        <p:blipFill>
          <a:blip r:embed="rId2"/>
          <a:stretch>
            <a:fillRect/>
          </a:stretch>
        </p:blipFill>
        <p:spPr>
          <a:xfrm>
            <a:off x="1524000" y="1062861"/>
            <a:ext cx="6248400" cy="5037078"/>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6064" y="66125"/>
            <a:ext cx="6423472"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5" name="Picture 4">
            <a:extLst>
              <a:ext uri="{FF2B5EF4-FFF2-40B4-BE49-F238E27FC236}">
                <a16:creationId xmlns:a16="http://schemas.microsoft.com/office/drawing/2014/main" id="{AC4BE870-1EA2-A31C-4B38-B61DC5CF7780}"/>
              </a:ext>
            </a:extLst>
          </p:cNvPr>
          <p:cNvPicPr>
            <a:picLocks noChangeAspect="1"/>
          </p:cNvPicPr>
          <p:nvPr/>
        </p:nvPicPr>
        <p:blipFill>
          <a:blip r:embed="rId2"/>
          <a:stretch>
            <a:fillRect/>
          </a:stretch>
        </p:blipFill>
        <p:spPr>
          <a:xfrm>
            <a:off x="2030510" y="1116129"/>
            <a:ext cx="5082980" cy="4625741"/>
          </a:xfrm>
          <a:prstGeom prst="rect">
            <a:avLst/>
          </a:prstGeom>
        </p:spPr>
      </p:pic>
    </p:spTree>
    <p:extLst>
      <p:ext uri="{BB962C8B-B14F-4D97-AF65-F5344CB8AC3E}">
        <p14:creationId xmlns:p14="http://schemas.microsoft.com/office/powerpoint/2010/main" val="14461441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5" name="Picture 4">
            <a:extLst>
              <a:ext uri="{FF2B5EF4-FFF2-40B4-BE49-F238E27FC236}">
                <a16:creationId xmlns:a16="http://schemas.microsoft.com/office/drawing/2014/main" id="{0BE777D9-29D5-0459-197C-CC81D711344A}"/>
              </a:ext>
            </a:extLst>
          </p:cNvPr>
          <p:cNvPicPr>
            <a:picLocks noChangeAspect="1"/>
          </p:cNvPicPr>
          <p:nvPr/>
        </p:nvPicPr>
        <p:blipFill>
          <a:blip r:embed="rId2"/>
          <a:stretch>
            <a:fillRect/>
          </a:stretch>
        </p:blipFill>
        <p:spPr>
          <a:xfrm>
            <a:off x="1460938" y="767255"/>
            <a:ext cx="6337738" cy="5917324"/>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2" name="Picture 1">
            <a:extLst>
              <a:ext uri="{FF2B5EF4-FFF2-40B4-BE49-F238E27FC236}">
                <a16:creationId xmlns:a16="http://schemas.microsoft.com/office/drawing/2014/main" id="{723490C0-9243-27C7-F197-361FA0AAA7E2}"/>
              </a:ext>
            </a:extLst>
          </p:cNvPr>
          <p:cNvPicPr>
            <a:picLocks noChangeAspect="1"/>
          </p:cNvPicPr>
          <p:nvPr/>
        </p:nvPicPr>
        <p:blipFill>
          <a:blip r:embed="rId2"/>
          <a:stretch>
            <a:fillRect/>
          </a:stretch>
        </p:blipFill>
        <p:spPr>
          <a:xfrm>
            <a:off x="1643865" y="750013"/>
            <a:ext cx="6922619" cy="5928189"/>
          </a:xfrm>
          <a:prstGeom prst="rect">
            <a:avLst/>
          </a:prstGeom>
        </p:spPr>
      </p:pic>
    </p:spTree>
    <p:extLst>
      <p:ext uri="{BB962C8B-B14F-4D97-AF65-F5344CB8AC3E}">
        <p14:creationId xmlns:p14="http://schemas.microsoft.com/office/powerpoint/2010/main" val="13866446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3" name="Picture 2">
            <a:extLst>
              <a:ext uri="{FF2B5EF4-FFF2-40B4-BE49-F238E27FC236}">
                <a16:creationId xmlns:a16="http://schemas.microsoft.com/office/drawing/2014/main" id="{3632AB6C-4423-79E7-EA28-72ECF20AF3BE}"/>
              </a:ext>
            </a:extLst>
          </p:cNvPr>
          <p:cNvPicPr>
            <a:picLocks noChangeAspect="1"/>
          </p:cNvPicPr>
          <p:nvPr/>
        </p:nvPicPr>
        <p:blipFill>
          <a:blip r:embed="rId2"/>
          <a:stretch>
            <a:fillRect/>
          </a:stretch>
        </p:blipFill>
        <p:spPr>
          <a:xfrm>
            <a:off x="1366463" y="750013"/>
            <a:ext cx="6852863" cy="6013237"/>
          </a:xfrm>
          <a:prstGeom prst="rect">
            <a:avLst/>
          </a:prstGeom>
        </p:spPr>
      </p:pic>
    </p:spTree>
    <p:extLst>
      <p:ext uri="{BB962C8B-B14F-4D97-AF65-F5344CB8AC3E}">
        <p14:creationId xmlns:p14="http://schemas.microsoft.com/office/powerpoint/2010/main" val="158492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Bayesian learning.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unsupervised learning </a:t>
            </a:r>
            <a:r>
              <a:rPr lang="en-US" sz="2200" dirty="0">
                <a:latin typeface="Times New Roman" panose="02020603050405020304" pitchFamily="18" charset="0"/>
                <a:cs typeface="Times New Roman" panose="02020603050405020304" pitchFamily="18" charset="0"/>
              </a:rPr>
              <a:t>algorithms</a:t>
            </a:r>
          </a:p>
          <a:p>
            <a:pPr algn="ctr">
              <a:buNone/>
            </a:pPr>
            <a:endParaRPr lang="en-US" sz="2400" dirty="0"/>
          </a:p>
        </p:txBody>
      </p:sp>
      <p:sp>
        <p:nvSpPr>
          <p:cNvPr id="7" name="Title 1"/>
          <p:cNvSpPr txBox="1">
            <a:spLocks/>
          </p:cNvSpPr>
          <p:nvPr/>
        </p:nvSpPr>
        <p:spPr>
          <a:xfrm>
            <a:off x="2338041" y="4168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2128670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2" name="Picture 1">
            <a:extLst>
              <a:ext uri="{FF2B5EF4-FFF2-40B4-BE49-F238E27FC236}">
                <a16:creationId xmlns:a16="http://schemas.microsoft.com/office/drawing/2014/main" id="{54DA45DE-B59D-D55E-BFBF-A5A7C15F506D}"/>
              </a:ext>
            </a:extLst>
          </p:cNvPr>
          <p:cNvPicPr>
            <a:picLocks noChangeAspect="1"/>
          </p:cNvPicPr>
          <p:nvPr/>
        </p:nvPicPr>
        <p:blipFill>
          <a:blip r:embed="rId2"/>
          <a:stretch>
            <a:fillRect/>
          </a:stretch>
        </p:blipFill>
        <p:spPr>
          <a:xfrm>
            <a:off x="1695236" y="821933"/>
            <a:ext cx="7091412" cy="5506678"/>
          </a:xfrm>
          <a:prstGeom prst="rect">
            <a:avLst/>
          </a:prstGeom>
        </p:spPr>
      </p:pic>
    </p:spTree>
    <p:extLst>
      <p:ext uri="{BB962C8B-B14F-4D97-AF65-F5344CB8AC3E}">
        <p14:creationId xmlns:p14="http://schemas.microsoft.com/office/powerpoint/2010/main" val="14621876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48" y="1816447"/>
            <a:ext cx="8229600" cy="4495800"/>
          </a:xfrm>
        </p:spPr>
        <p:txBody>
          <a:bodyPr>
            <a:normAutofit/>
          </a:bodyPr>
          <a:lstStyle/>
          <a:p>
            <a:r>
              <a:rPr lang="en-IN" sz="2200" dirty="0"/>
              <a:t>What is cluster analysis?</a:t>
            </a:r>
          </a:p>
          <a:p>
            <a:r>
              <a:rPr lang="en-US" sz="2200" dirty="0"/>
              <a:t>What is the goal of clustering analysis?</a:t>
            </a:r>
            <a:endParaRPr lang="en-IN" sz="2200" dirty="0"/>
          </a:p>
          <a:p>
            <a:r>
              <a:rPr lang="en-US" sz="2200" dirty="0"/>
              <a:t>What is the difference between supervised learning and unsupervised learning? </a:t>
            </a:r>
            <a:endParaRPr lang="en-IN" sz="2200" dirty="0"/>
          </a:p>
          <a:p>
            <a:r>
              <a:rPr lang="en-IN" sz="2200" dirty="0"/>
              <a:t>What is Euclidean distance? </a:t>
            </a:r>
          </a:p>
          <a:p>
            <a:r>
              <a:rPr lang="en-IN" sz="2200" dirty="0"/>
              <a:t>What is centroid? </a:t>
            </a:r>
          </a:p>
          <a:p>
            <a:r>
              <a:rPr lang="en-US" sz="2200" dirty="0"/>
              <a:t>What is the different between exploratory and confirmatory &amp; explanatory analysis?</a:t>
            </a:r>
            <a:endParaRPr lang="en-IN" sz="2200" dirty="0"/>
          </a:p>
          <a:p>
            <a:r>
              <a:rPr lang="en-IN" sz="2200" dirty="0"/>
              <a:t>What is K-Means algorithm?</a:t>
            </a:r>
          </a:p>
          <a:p>
            <a:r>
              <a:rPr lang="en-US" sz="2200" dirty="0"/>
              <a:t>What are the pros and cons of the K-Means algorithm? </a:t>
            </a:r>
            <a:r>
              <a:rPr lang="en-IN" sz="2200" dirty="0"/>
              <a:t> </a:t>
            </a:r>
          </a:p>
          <a:p>
            <a:endParaRPr lang="en-US" sz="2200" dirty="0"/>
          </a:p>
        </p:txBody>
      </p:sp>
      <p:sp>
        <p:nvSpPr>
          <p:cNvPr id="7" name="Title 1"/>
          <p:cNvSpPr txBox="1">
            <a:spLocks/>
          </p:cNvSpPr>
          <p:nvPr/>
        </p:nvSpPr>
        <p:spPr>
          <a:xfrm>
            <a:off x="2046065" y="1"/>
            <a:ext cx="6423471"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Expected Questions for University Exam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207172" y="0"/>
            <a:ext cx="6621518" cy="76200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b="1" dirty="0"/>
              <a:t>References</a:t>
            </a:r>
          </a:p>
        </p:txBody>
      </p:sp>
      <p:sp>
        <p:nvSpPr>
          <p:cNvPr id="5" name="Rectangle 4"/>
          <p:cNvSpPr/>
          <p:nvPr/>
        </p:nvSpPr>
        <p:spPr>
          <a:xfrm>
            <a:off x="685800" y="1859340"/>
            <a:ext cx="7772400" cy="3477875"/>
          </a:xfrm>
          <a:prstGeom prst="rect">
            <a:avLst/>
          </a:prstGeom>
        </p:spPr>
        <p:txBody>
          <a:bodyPr wrap="square">
            <a:spAutoFit/>
          </a:bodyPr>
          <a:lstStyle/>
          <a:p>
            <a:r>
              <a:rPr lang="en-US" sz="2200" dirty="0"/>
              <a:t>Text books: </a:t>
            </a:r>
          </a:p>
          <a:p>
            <a:endParaRPr lang="en-US" sz="2200" dirty="0"/>
          </a:p>
          <a:p>
            <a:r>
              <a:rPr lang="en-US" sz="2200" dirty="0"/>
              <a:t>1. Tom M. Mitchell, ―Machine Learning, McGraw-Hill Education (India) Private Limited, 2013. </a:t>
            </a:r>
          </a:p>
          <a:p>
            <a:r>
              <a:rPr lang="en-US" sz="2200" dirty="0"/>
              <a:t>2. </a:t>
            </a:r>
            <a:r>
              <a:rPr lang="en-US" sz="2200" dirty="0" err="1"/>
              <a:t>Ethem</a:t>
            </a:r>
            <a:r>
              <a:rPr lang="en-US" sz="2200" dirty="0"/>
              <a:t> </a:t>
            </a:r>
            <a:r>
              <a:rPr lang="en-US" sz="2200" dirty="0" err="1"/>
              <a:t>Alpaydin</a:t>
            </a:r>
            <a:r>
              <a:rPr lang="en-US" sz="2200" dirty="0"/>
              <a:t>, ―Introduction to Machine Learning (Adaptive Computation and Machine Learning), The MIT Press 2004. </a:t>
            </a:r>
          </a:p>
          <a:p>
            <a:r>
              <a:rPr lang="en-US" sz="2200" dirty="0"/>
              <a:t>3. Stephen </a:t>
            </a:r>
            <a:r>
              <a:rPr lang="en-US" sz="2200" dirty="0" err="1"/>
              <a:t>Marsland</a:t>
            </a:r>
            <a:r>
              <a:rPr lang="en-US" sz="2200" dirty="0"/>
              <a:t>, ―Machine Learning: An Algorithmic Perspective, CRC Press, 2009. </a:t>
            </a:r>
          </a:p>
          <a:p>
            <a:r>
              <a:rPr lang="en-US" sz="2200" dirty="0"/>
              <a:t>4. Bishop, C., Pattern Recognition and Machine Learning. Berlin: Springer-</a:t>
            </a:r>
            <a:r>
              <a:rPr lang="en-US" sz="2200" dirty="0" err="1"/>
              <a:t>Verlag</a:t>
            </a:r>
            <a:r>
              <a:rPr lang="en-US" sz="2200" dirty="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Autofit/>
          </a:bodyPr>
          <a:lstStyle/>
          <a:p>
            <a:pPr algn="just">
              <a:buNone/>
            </a:pPr>
            <a:r>
              <a:rPr lang="en-US" sz="2000" b="1" dirty="0">
                <a:latin typeface="Times New Roman" pitchFamily="18" charset="0"/>
                <a:cs typeface="Times New Roman" pitchFamily="18" charset="0"/>
              </a:rPr>
              <a:t>Bayesian Learning</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Naïve Bayes</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Bayesian Belief Networks</a:t>
            </a:r>
          </a:p>
          <a:p>
            <a:pPr marL="0" indent="0" algn="just">
              <a:buNone/>
            </a:pPr>
            <a:r>
              <a:rPr lang="en-US" sz="2000" dirty="0">
                <a:latin typeface="Times New Roman" pitchFamily="18" charset="0"/>
                <a:cs typeface="Times New Roman" pitchFamily="18" charset="0"/>
              </a:rPr>
              <a:t> Combine prior knowledge with observed data</a:t>
            </a:r>
          </a:p>
          <a:p>
            <a:pPr marL="0" indent="0" algn="just">
              <a:buNone/>
            </a:pPr>
            <a:r>
              <a:rPr lang="en-US" sz="2000" dirty="0">
                <a:latin typeface="Times New Roman" pitchFamily="18" charset="0"/>
                <a:cs typeface="Times New Roman" pitchFamily="18" charset="0"/>
              </a:rPr>
              <a:t>• Impact of prior knowledge (when correct!) is to lower the sample complexity</a:t>
            </a:r>
          </a:p>
          <a:p>
            <a:pPr marL="0" indent="0" algn="just">
              <a:buNone/>
            </a:pPr>
            <a:r>
              <a:rPr lang="en-US" sz="2000" dirty="0">
                <a:latin typeface="Times New Roman" pitchFamily="18" charset="0"/>
                <a:cs typeface="Times New Roman" pitchFamily="18" charset="0"/>
              </a:rPr>
              <a:t>• Active research area:</a:t>
            </a:r>
          </a:p>
          <a:p>
            <a:pPr marL="0" indent="0" algn="just">
              <a:buNone/>
            </a:pPr>
            <a:r>
              <a:rPr lang="en-US" sz="2000" dirty="0">
                <a:latin typeface="Times New Roman" pitchFamily="18" charset="0"/>
                <a:cs typeface="Times New Roman" pitchFamily="18" charset="0"/>
              </a:rPr>
              <a:t>1. Extend from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to real-valued variables</a:t>
            </a:r>
          </a:p>
          <a:p>
            <a:pPr marL="0" indent="0" algn="just">
              <a:buNone/>
            </a:pPr>
            <a:r>
              <a:rPr lang="en-US" sz="2000" dirty="0">
                <a:latin typeface="Times New Roman" pitchFamily="18" charset="0"/>
                <a:cs typeface="Times New Roman" pitchFamily="18" charset="0"/>
              </a:rPr>
              <a:t>2. Parameterized distributions instead of tables</a:t>
            </a:r>
          </a:p>
          <a:p>
            <a:pPr marL="0" indent="0" algn="just">
              <a:buNone/>
            </a:pPr>
            <a:r>
              <a:rPr lang="en-US" sz="2000" dirty="0">
                <a:latin typeface="Times New Roman" pitchFamily="18" charset="0"/>
                <a:cs typeface="Times New Roman" pitchFamily="18" charset="0"/>
              </a:rPr>
              <a:t>3. Extend to first-order instead of propositional systems</a:t>
            </a:r>
          </a:p>
          <a:p>
            <a:pPr marL="0" indent="0" algn="just">
              <a:buNone/>
            </a:pPr>
            <a:r>
              <a:rPr lang="en-US" sz="2000" dirty="0">
                <a:latin typeface="Times New Roman" pitchFamily="18" charset="0"/>
                <a:cs typeface="Times New Roman" pitchFamily="18" charset="0"/>
              </a:rPr>
              <a:t>4. More effective inference methods</a:t>
            </a:r>
          </a:p>
          <a:p>
            <a:pPr algn="just">
              <a:buNone/>
            </a:pPr>
            <a:endParaRPr lang="en-US" sz="2400" b="1" dirty="0"/>
          </a:p>
        </p:txBody>
      </p:sp>
      <p:sp>
        <p:nvSpPr>
          <p:cNvPr id="7" name="Title 1"/>
          <p:cNvSpPr txBox="1">
            <a:spLocks/>
          </p:cNvSpPr>
          <p:nvPr/>
        </p:nvSpPr>
        <p:spPr>
          <a:xfrm>
            <a:off x="2046065" y="0"/>
            <a:ext cx="6423471"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spTree>
    <p:extLst>
      <p:ext uri="{BB962C8B-B14F-4D97-AF65-F5344CB8AC3E}">
        <p14:creationId xmlns:p14="http://schemas.microsoft.com/office/powerpoint/2010/main" val="1920404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275" y="916626"/>
            <a:ext cx="8229600" cy="5105400"/>
          </a:xfrm>
        </p:spPr>
        <p:txBody>
          <a:bodyPr>
            <a:noAutofit/>
          </a:bodyPr>
          <a:lstStyle/>
          <a:p>
            <a:pPr algn="just">
              <a:buNone/>
            </a:pPr>
            <a:endParaRPr lang="en-US" sz="24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Ensemble methods</a:t>
            </a:r>
          </a:p>
          <a:p>
            <a:pPr algn="just"/>
            <a:r>
              <a:rPr lang="en-US" sz="2000" dirty="0">
                <a:latin typeface="Times New Roman" pitchFamily="18" charset="0"/>
                <a:cs typeface="Times New Roman" pitchFamily="18" charset="0"/>
              </a:rPr>
              <a:t>Bagging</a:t>
            </a:r>
          </a:p>
          <a:p>
            <a:pPr algn="just"/>
            <a:r>
              <a:rPr lang="en-US" sz="2000" dirty="0">
                <a:latin typeface="Times New Roman" pitchFamily="18" charset="0"/>
                <a:cs typeface="Times New Roman" pitchFamily="18" charset="0"/>
              </a:rPr>
              <a:t>Boosting</a:t>
            </a:r>
          </a:p>
          <a:p>
            <a:pPr algn="just"/>
            <a:r>
              <a:rPr lang="en-US" sz="2000" dirty="0">
                <a:latin typeface="Times New Roman" pitchFamily="18" charset="0"/>
                <a:cs typeface="Times New Roman" pitchFamily="18" charset="0"/>
              </a:rPr>
              <a:t>Pros and cons of Bagging and Boosting</a:t>
            </a:r>
          </a:p>
          <a:p>
            <a:pPr algn="just"/>
            <a:r>
              <a:rPr lang="en-US" sz="2000" dirty="0">
                <a:latin typeface="Times New Roman" pitchFamily="18" charset="0"/>
                <a:cs typeface="Times New Roman" pitchFamily="18" charset="0"/>
              </a:rPr>
              <a:t>Impact of bagging and boosting on variance</a:t>
            </a:r>
          </a:p>
          <a:p>
            <a:pPr algn="just"/>
            <a:r>
              <a:rPr lang="en-US" sz="2000" dirty="0">
                <a:latin typeface="Times New Roman" pitchFamily="18" charset="0"/>
                <a:cs typeface="Times New Roman" pitchFamily="18" charset="0"/>
              </a:rPr>
              <a:t>Ensemble methods </a:t>
            </a:r>
          </a:p>
          <a:p>
            <a:pPr algn="just"/>
            <a:r>
              <a:rPr lang="en-US" sz="2000" dirty="0">
                <a:latin typeface="Times New Roman" pitchFamily="18" charset="0"/>
                <a:cs typeface="Times New Roman" pitchFamily="18" charset="0"/>
              </a:rPr>
              <a:t>Random Forest</a:t>
            </a:r>
          </a:p>
          <a:p>
            <a:pPr algn="just"/>
            <a:r>
              <a:rPr lang="en-US" sz="2000" dirty="0">
                <a:latin typeface="Times New Roman" pitchFamily="18" charset="0"/>
                <a:cs typeface="Times New Roman" pitchFamily="18" charset="0"/>
              </a:rPr>
              <a:t>Gradient boosting</a:t>
            </a:r>
          </a:p>
          <a:p>
            <a:pPr algn="just"/>
            <a:r>
              <a:rPr lang="en-US" sz="2000" dirty="0">
                <a:latin typeface="Times New Roman" pitchFamily="18" charset="0"/>
                <a:cs typeface="Times New Roman" pitchFamily="18" charset="0"/>
              </a:rPr>
              <a:t>XG boost</a:t>
            </a:r>
          </a:p>
          <a:p>
            <a:pPr algn="just">
              <a:buNone/>
            </a:pPr>
            <a:endParaRPr lang="en-US" sz="2400" b="1" dirty="0"/>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spTree>
    <p:extLst>
      <p:ext uri="{BB962C8B-B14F-4D97-AF65-F5344CB8AC3E}">
        <p14:creationId xmlns:p14="http://schemas.microsoft.com/office/powerpoint/2010/main" val="358718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dirty="0">
                <a:ln>
                  <a:noFill/>
                </a:ln>
                <a:solidFill>
                  <a:schemeClr val="dk1"/>
                </a:solidFill>
                <a:effectLst/>
                <a:uLnTx/>
                <a:uFillTx/>
                <a:latin typeface="+mn-lt"/>
                <a:ea typeface="+mn-ea"/>
                <a:cs typeface="+mn-cs"/>
              </a:rPr>
              <a:t>Bayesian Learning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p:cNvSpPr>
            <a:spLocks noGrp="1"/>
          </p:cNvSpPr>
          <p:nvPr>
            <p:ph idx="1"/>
          </p:nvPr>
        </p:nvSpPr>
        <p:spPr>
          <a:xfrm>
            <a:off x="457200" y="1058559"/>
            <a:ext cx="8229600" cy="5268100"/>
          </a:xfrm>
        </p:spPr>
        <p:txBody>
          <a:bodyPr>
            <a:noAutofit/>
          </a:bodyPr>
          <a:lstStyle/>
          <a:p>
            <a:pPr algn="just"/>
            <a:r>
              <a:rPr lang="en-US" sz="2200" b="0" i="0" dirty="0">
                <a:solidFill>
                  <a:srgbClr val="444444"/>
                </a:solidFill>
                <a:effectLst/>
                <a:latin typeface="Times New Roman" panose="02020603050405020304" pitchFamily="18" charset="0"/>
                <a:cs typeface="Times New Roman" panose="02020603050405020304" pitchFamily="18" charset="0"/>
              </a:rPr>
              <a:t>Suppose that you are allowed to flip the coin 10 times in order to determine the fairness of the coin. </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 </a:t>
            </a:r>
            <a:r>
              <a:rPr lang="en-US" sz="2200" dirty="0">
                <a:solidFill>
                  <a:srgbClr val="444444"/>
                </a:solidFill>
                <a:latin typeface="Times New Roman" panose="02020603050405020304" pitchFamily="18" charset="0"/>
                <a:cs typeface="Times New Roman" panose="02020603050405020304" pitchFamily="18" charset="0"/>
              </a:rPr>
              <a:t>O</a:t>
            </a:r>
            <a:r>
              <a:rPr lang="en-US" sz="2200" b="0" i="0" dirty="0">
                <a:solidFill>
                  <a:srgbClr val="444444"/>
                </a:solidFill>
                <a:effectLst/>
                <a:latin typeface="Times New Roman" panose="02020603050405020304" pitchFamily="18" charset="0"/>
                <a:cs typeface="Times New Roman" panose="02020603050405020304" pitchFamily="18" charset="0"/>
              </a:rPr>
              <a:t>bservations from the experiment will fall under one of the following cases:</a:t>
            </a:r>
            <a:endParaRPr lang="en-US" sz="2200" dirty="0">
              <a:solidFill>
                <a:srgbClr val="444444"/>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200" b="1" i="0" dirty="0">
                <a:solidFill>
                  <a:srgbClr val="444444"/>
                </a:solidFill>
                <a:effectLst/>
                <a:latin typeface="Times New Roman" panose="02020603050405020304" pitchFamily="18" charset="0"/>
                <a:cs typeface="Times New Roman" panose="02020603050405020304" pitchFamily="18" charset="0"/>
              </a:rPr>
              <a:t>Case 1</a:t>
            </a:r>
            <a:r>
              <a:rPr lang="en-US" sz="2200" b="0" i="0" dirty="0">
                <a:solidFill>
                  <a:srgbClr val="444444"/>
                </a:solidFill>
                <a:effectLst/>
                <a:latin typeface="Times New Roman" panose="02020603050405020304" pitchFamily="18" charset="0"/>
                <a:cs typeface="Times New Roman" panose="02020603050405020304" pitchFamily="18" charset="0"/>
              </a:rPr>
              <a:t>: observing 5 heads and 5 tails.</a:t>
            </a:r>
          </a:p>
          <a:p>
            <a:pPr algn="l" fontAlgn="base">
              <a:buFont typeface="Arial" panose="020B0604020202020204" pitchFamily="34" charset="0"/>
              <a:buChar char="•"/>
            </a:pPr>
            <a:r>
              <a:rPr lang="en-US" sz="2200" b="1" i="0" dirty="0">
                <a:solidFill>
                  <a:srgbClr val="444444"/>
                </a:solidFill>
                <a:effectLst/>
                <a:latin typeface="Times New Roman" panose="02020603050405020304" pitchFamily="18" charset="0"/>
                <a:cs typeface="Times New Roman" panose="02020603050405020304" pitchFamily="18" charset="0"/>
              </a:rPr>
              <a:t>Case 2</a:t>
            </a:r>
            <a:r>
              <a:rPr lang="en-US" sz="2200" b="0" i="0" dirty="0">
                <a:solidFill>
                  <a:srgbClr val="444444"/>
                </a:solidFill>
                <a:effectLst/>
                <a:latin typeface="Times New Roman" panose="02020603050405020304" pitchFamily="18" charset="0"/>
                <a:cs typeface="Times New Roman" panose="02020603050405020304" pitchFamily="18" charset="0"/>
              </a:rPr>
              <a:t>: observing h heads and 10-h tails.</a:t>
            </a:r>
          </a:p>
          <a:p>
            <a:pPr algn="l" fontAlgn="base">
              <a:buFont typeface="Arial" panose="020B0604020202020204" pitchFamily="34" charset="0"/>
              <a:buChar char="•"/>
            </a:pPr>
            <a:endParaRPr lang="en-US" sz="2200" dirty="0">
              <a:solidFill>
                <a:srgbClr val="444444"/>
              </a:solidFill>
              <a:latin typeface="Times New Roman" panose="02020603050405020304" pitchFamily="18" charset="0"/>
              <a:cs typeface="Times New Roman" panose="02020603050405020304" pitchFamily="18" charset="0"/>
            </a:endParaRPr>
          </a:p>
          <a:p>
            <a:pPr algn="just" fontAlgn="base"/>
            <a:r>
              <a:rPr lang="en-US" sz="2200" b="1" i="1" dirty="0">
                <a:solidFill>
                  <a:srgbClr val="444444"/>
                </a:solidFill>
                <a:effectLst/>
                <a:latin typeface="Times New Roman" panose="02020603050405020304" pitchFamily="18" charset="0"/>
                <a:cs typeface="Times New Roman" panose="02020603050405020304" pitchFamily="18" charset="0"/>
              </a:rPr>
              <a:t>If case 2 is observed you can either:</a:t>
            </a:r>
          </a:p>
          <a:p>
            <a:pPr algn="just" fontAlgn="base">
              <a:buFont typeface="+mj-lt"/>
              <a:buAutoNum type="arabicPeriod"/>
            </a:pPr>
            <a:r>
              <a:rPr lang="en-US" sz="2200" b="0" i="0" dirty="0">
                <a:solidFill>
                  <a:srgbClr val="444444"/>
                </a:solidFill>
                <a:effectLst/>
                <a:latin typeface="Times New Roman" panose="02020603050405020304" pitchFamily="18" charset="0"/>
                <a:cs typeface="Times New Roman" panose="02020603050405020304" pitchFamily="18" charset="0"/>
              </a:rPr>
              <a:t>Neglect your prior beliefs since now you have new data, decide the probability of observing heads is h/10 by solely depending on recent observations.</a:t>
            </a:r>
          </a:p>
          <a:p>
            <a:pPr algn="just" fontAlgn="base">
              <a:buFont typeface="+mj-lt"/>
              <a:buAutoNum type="arabicPeriod"/>
            </a:pPr>
            <a:r>
              <a:rPr lang="en-US" sz="2200" b="0" i="0" dirty="0">
                <a:solidFill>
                  <a:srgbClr val="444444"/>
                </a:solidFill>
                <a:effectLst/>
                <a:latin typeface="Times New Roman" panose="02020603050405020304" pitchFamily="18" charset="0"/>
                <a:cs typeface="Times New Roman" panose="02020603050405020304" pitchFamily="18" charset="0"/>
              </a:rPr>
              <a:t>Adjust your belief accordingly to the value of h that you have just observed, and decide the probability of observing heads using your recent observations.</a:t>
            </a:r>
          </a:p>
          <a:p>
            <a:pPr algn="just">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85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endParaRPr lang="en-US" sz="2200" b="1"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2200" b="1" i="0" dirty="0">
                <a:solidFill>
                  <a:srgbClr val="444444"/>
                </a:solidFill>
                <a:effectLst/>
                <a:latin typeface="Times New Roman" panose="02020603050405020304" pitchFamily="18" charset="0"/>
                <a:cs typeface="Times New Roman" panose="02020603050405020304" pitchFamily="18" charset="0"/>
              </a:rPr>
              <a:t>BAYSEIAN LEARNING</a:t>
            </a:r>
            <a:r>
              <a:rPr lang="en-US" sz="2200" b="0" i="0" dirty="0">
                <a:solidFill>
                  <a:srgbClr val="444444"/>
                </a:solidFill>
                <a:effectLst/>
                <a:latin typeface="Times New Roman" panose="02020603050405020304" pitchFamily="18" charset="0"/>
                <a:cs typeface="Times New Roman" panose="02020603050405020304" pitchFamily="18" charset="0"/>
              </a:rPr>
              <a:t>: It is this thinking model which uses </a:t>
            </a:r>
            <a:r>
              <a:rPr lang="en-US" sz="2200" dirty="0">
                <a:solidFill>
                  <a:srgbClr val="444444"/>
                </a:solidFill>
                <a:latin typeface="Times New Roman" panose="02020603050405020304" pitchFamily="18" charset="0"/>
                <a:cs typeface="Times New Roman" panose="02020603050405020304" pitchFamily="18" charset="0"/>
              </a:rPr>
              <a:t>the</a:t>
            </a:r>
            <a:r>
              <a:rPr lang="en-US" sz="2200" b="0" i="0" dirty="0">
                <a:solidFill>
                  <a:srgbClr val="444444"/>
                </a:solidFill>
                <a:effectLst/>
                <a:latin typeface="Times New Roman" panose="02020603050405020304" pitchFamily="18" charset="0"/>
                <a:cs typeface="Times New Roman" panose="02020603050405020304" pitchFamily="18" charset="0"/>
              </a:rPr>
              <a:t> most recent observations together with our beliefs or inclination for critical thinking that is known as Bayesian thinking.</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solidFill>
                  <a:srgbClr val="444444"/>
                </a:solidFill>
                <a:latin typeface="Times New Roman" panose="02020603050405020304" pitchFamily="18" charset="0"/>
                <a:cs typeface="Times New Roman" panose="02020603050405020304" pitchFamily="18" charset="0"/>
              </a:rPr>
              <a:t>I</a:t>
            </a:r>
            <a:r>
              <a:rPr lang="en-US" sz="2200" b="1" i="0" dirty="0">
                <a:solidFill>
                  <a:srgbClr val="444444"/>
                </a:solidFill>
                <a:effectLst/>
                <a:latin typeface="Times New Roman" panose="02020603050405020304" pitchFamily="18" charset="0"/>
                <a:cs typeface="Times New Roman" panose="02020603050405020304" pitchFamily="18" charset="0"/>
              </a:rPr>
              <a:t>NCREMENTAL </a:t>
            </a:r>
            <a:r>
              <a:rPr lang="en-US" sz="2200" b="1" dirty="0">
                <a:solidFill>
                  <a:srgbClr val="444444"/>
                </a:solidFill>
                <a:latin typeface="Times New Roman" panose="02020603050405020304" pitchFamily="18" charset="0"/>
                <a:cs typeface="Times New Roman" panose="02020603050405020304" pitchFamily="18" charset="0"/>
              </a:rPr>
              <a:t>L</a:t>
            </a:r>
            <a:r>
              <a:rPr lang="en-US" sz="2200" b="1" i="0" dirty="0">
                <a:solidFill>
                  <a:srgbClr val="444444"/>
                </a:solidFill>
                <a:effectLst/>
                <a:latin typeface="Times New Roman" panose="02020603050405020304" pitchFamily="18" charset="0"/>
                <a:cs typeface="Times New Roman" panose="02020603050405020304" pitchFamily="18" charset="0"/>
              </a:rPr>
              <a:t>EARNING: </a:t>
            </a:r>
            <a:r>
              <a:rPr lang="en-US" sz="2200" i="0" dirty="0">
                <a:solidFill>
                  <a:srgbClr val="444444"/>
                </a:solidFill>
                <a:effectLst/>
                <a:latin typeface="Times New Roman" panose="02020603050405020304" pitchFamily="18" charset="0"/>
                <a:cs typeface="Times New Roman" panose="02020603050405020304" pitchFamily="18" charset="0"/>
              </a:rPr>
              <a:t>It is a learning ,</a:t>
            </a:r>
            <a:r>
              <a:rPr lang="en-US" sz="2200" b="0" i="0" dirty="0">
                <a:solidFill>
                  <a:srgbClr val="444444"/>
                </a:solidFill>
                <a:effectLst/>
                <a:latin typeface="Times New Roman" panose="02020603050405020304" pitchFamily="18" charset="0"/>
                <a:cs typeface="Times New Roman" panose="02020603050405020304" pitchFamily="18" charset="0"/>
              </a:rPr>
              <a:t>where you update your knowledge incrementally with new evidence.</a:t>
            </a:r>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338041" y="67583"/>
            <a:ext cx="5839519" cy="58385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dirty="0">
                <a:ln>
                  <a:noFill/>
                </a:ln>
                <a:solidFill>
                  <a:schemeClr val="dk1"/>
                </a:solidFill>
                <a:effectLst/>
                <a:uLnTx/>
                <a:uFillTx/>
                <a:latin typeface="+mn-lt"/>
                <a:ea typeface="+mn-ea"/>
                <a:cs typeface="+mn-cs"/>
              </a:rPr>
              <a:t>Bayesian Learning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b="1" i="1" dirty="0">
                <a:solidFill>
                  <a:srgbClr val="292929"/>
                </a:solidFill>
                <a:effectLst/>
              </a:rPr>
              <a:t>Bayesian machine learning</a:t>
            </a:r>
            <a:r>
              <a:rPr lang="en-US" sz="2200" b="1" i="0" dirty="0">
                <a:solidFill>
                  <a:srgbClr val="292929"/>
                </a:solidFill>
                <a:effectLst/>
              </a:rPr>
              <a:t> </a:t>
            </a:r>
            <a:r>
              <a:rPr lang="en-US" sz="2200" b="0" i="0" dirty="0">
                <a:solidFill>
                  <a:srgbClr val="292929"/>
                </a:solidFill>
                <a:effectLst/>
              </a:rPr>
              <a:t>is a particular set of approaches to probabilistic machine learning.</a:t>
            </a:r>
          </a:p>
          <a:p>
            <a:pPr algn="l"/>
            <a:r>
              <a:rPr lang="en-US" sz="2200" b="0" i="0" dirty="0">
                <a:solidFill>
                  <a:srgbClr val="292929"/>
                </a:solidFill>
                <a:effectLst/>
              </a:rPr>
              <a:t>Bayesian learning treats model parameters as random variables — in Bayesian learning, parameter estimation amounts to computing post.</a:t>
            </a:r>
          </a:p>
          <a:p>
            <a:pPr algn="l"/>
            <a:r>
              <a:rPr lang="en-US" sz="2200" b="0" i="0" dirty="0">
                <a:solidFill>
                  <a:srgbClr val="292929"/>
                </a:solidFill>
                <a:effectLst/>
              </a:rPr>
              <a:t>Bayesian probability basically talks about the interpretation of </a:t>
            </a:r>
            <a:r>
              <a:rPr lang="en-US" sz="2200" b="1" i="0" dirty="0">
                <a:solidFill>
                  <a:srgbClr val="292929"/>
                </a:solidFill>
                <a:effectLst/>
              </a:rPr>
              <a:t>“partial beliefs”.</a:t>
            </a:r>
            <a:endParaRPr lang="en-US" sz="2200" b="0" i="0" dirty="0">
              <a:solidFill>
                <a:srgbClr val="292929"/>
              </a:solidFill>
              <a:effectLst/>
            </a:endParaRPr>
          </a:p>
          <a:p>
            <a:pPr algn="l"/>
            <a:r>
              <a:rPr lang="en-US" sz="2200" b="0" i="0" dirty="0">
                <a:solidFill>
                  <a:srgbClr val="292929"/>
                </a:solidFill>
                <a:effectLst/>
              </a:rPr>
              <a:t>Bayesian Estimation calculates the validity of the proposition.</a:t>
            </a:r>
          </a:p>
          <a:p>
            <a:pPr algn="l"/>
            <a:endParaRPr lang="en-US" sz="2200" b="1" i="0" dirty="0">
              <a:solidFill>
                <a:srgbClr val="292929"/>
              </a:solidFill>
              <a:effectLst/>
            </a:endParaRPr>
          </a:p>
          <a:p>
            <a:pPr algn="l"/>
            <a:r>
              <a:rPr lang="en-US" sz="2200" b="1" i="0" dirty="0">
                <a:solidFill>
                  <a:srgbClr val="292929"/>
                </a:solidFill>
                <a:effectLst/>
              </a:rPr>
              <a:t>Validity of the Proposition depends on two things:</a:t>
            </a:r>
            <a:endParaRPr lang="en-US" sz="2200" b="0" i="0" dirty="0">
              <a:solidFill>
                <a:srgbClr val="292929"/>
              </a:solidFill>
              <a:effectLst/>
            </a:endParaRPr>
          </a:p>
          <a:p>
            <a:pPr marL="514350" indent="-514350" algn="l">
              <a:buFont typeface="+mj-lt"/>
              <a:buAutoNum type="romanUcPeriod"/>
            </a:pPr>
            <a:r>
              <a:rPr lang="en-US" sz="2200" b="0" i="0" dirty="0">
                <a:solidFill>
                  <a:srgbClr val="292929"/>
                </a:solidFill>
                <a:effectLst/>
              </a:rPr>
              <a:t>Prior Estimate.</a:t>
            </a:r>
          </a:p>
          <a:p>
            <a:pPr marL="514350" indent="-514350" algn="l">
              <a:buFont typeface="+mj-lt"/>
              <a:buAutoNum type="romanUcPeriod"/>
            </a:pPr>
            <a:r>
              <a:rPr lang="en-US" sz="2200" b="0" i="0" dirty="0">
                <a:solidFill>
                  <a:srgbClr val="292929"/>
                </a:solidFill>
                <a:effectLst/>
              </a:rPr>
              <a:t>New Relevant evidence.</a:t>
            </a:r>
          </a:p>
          <a:p>
            <a:pPr algn="just" fontAlgn="base"/>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88603"/>
            <a:ext cx="6423471" cy="58385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dirty="0">
                <a:ln>
                  <a:noFill/>
                </a:ln>
                <a:solidFill>
                  <a:schemeClr val="dk1"/>
                </a:solidFill>
                <a:effectLst/>
                <a:uLnTx/>
                <a:uFillTx/>
                <a:latin typeface="+mn-lt"/>
                <a:ea typeface="+mn-ea"/>
                <a:cs typeface="+mn-cs"/>
              </a:rPr>
              <a:t>Bayesian Learning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5250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.Bayes Optimal classifier</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a:t>
            </a:r>
            <a:r>
              <a:rPr lang="en-US" sz="2200" dirty="0" err="1">
                <a:latin typeface="Times New Roman" panose="02020603050405020304" pitchFamily="18" charset="0"/>
                <a:cs typeface="Times New Roman" panose="02020603050405020304" pitchFamily="18" charset="0"/>
              </a:rPr>
              <a:t>thethe</a:t>
            </a:r>
            <a:r>
              <a:rPr lang="en-US" sz="2200" dirty="0">
                <a:latin typeface="Times New Roman" panose="02020603050405020304" pitchFamily="18" charset="0"/>
                <a:cs typeface="Times New Roman" panose="02020603050405020304" pitchFamily="18" charset="0"/>
              </a:rPr>
              <a:t> Bayesian learning algorithms</a:t>
            </a:r>
          </a:p>
          <a:p>
            <a:pPr algn="ctr">
              <a:buNone/>
            </a:pPr>
            <a:endParaRPr lang="en-US" sz="2200" dirty="0"/>
          </a:p>
        </p:txBody>
      </p:sp>
      <p:sp>
        <p:nvSpPr>
          <p:cNvPr id="7" name="Title 1"/>
          <p:cNvSpPr txBox="1">
            <a:spLocks/>
          </p:cNvSpPr>
          <p:nvPr/>
        </p:nvSpPr>
        <p:spPr>
          <a:xfrm>
            <a:off x="2338041" y="1"/>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381652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endParaRPr lang="en-US" sz="2200" dirty="0">
              <a:latin typeface="Times New Roman" panose="02020603050405020304" pitchFamily="18" charset="0"/>
              <a:cs typeface="Times New Roman" panose="02020603050405020304" pitchFamily="18" charset="0"/>
            </a:endParaRPr>
          </a:p>
          <a:p>
            <a:pPr algn="just" fontAlgn="base"/>
            <a:r>
              <a:rPr lang="en-US" sz="2200" b="0" dirty="0">
                <a:solidFill>
                  <a:srgbClr val="555555"/>
                </a:solidFill>
                <a:effectLst/>
                <a:latin typeface="Times New Roman" panose="02020603050405020304" pitchFamily="18" charset="0"/>
                <a:cs typeface="Times New Roman" panose="02020603050405020304" pitchFamily="18" charset="0"/>
              </a:rPr>
              <a:t>The Bayes optimal classifier is a probabilistic model that makes the most probable prediction for a new example, given the training dataset.</a:t>
            </a:r>
          </a:p>
          <a:p>
            <a:pPr algn="just" fontAlgn="base"/>
            <a:endParaRPr lang="en-US" sz="2200" b="0" dirty="0">
              <a:solidFill>
                <a:srgbClr val="555555"/>
              </a:solidFill>
              <a:effectLst/>
              <a:latin typeface="Times New Roman" panose="02020603050405020304" pitchFamily="18" charset="0"/>
              <a:cs typeface="Times New Roman" panose="02020603050405020304" pitchFamily="18" charset="0"/>
            </a:endParaRPr>
          </a:p>
          <a:p>
            <a:pPr algn="just" fontAlgn="base"/>
            <a:r>
              <a:rPr lang="en-US" sz="2200" b="0" dirty="0">
                <a:solidFill>
                  <a:srgbClr val="555555"/>
                </a:solidFill>
                <a:effectLst/>
                <a:latin typeface="Times New Roman" panose="02020603050405020304" pitchFamily="18" charset="0"/>
                <a:cs typeface="Times New Roman" panose="02020603050405020304" pitchFamily="18" charset="0"/>
              </a:rPr>
              <a:t>This model is also referred to as the Bayes optimal learner, the Bayes classifier, Bayes optimal decision boundary, or the Bayes optimal discriminant function.</a:t>
            </a:r>
          </a:p>
          <a:p>
            <a:pPr algn="just" fontAlgn="base"/>
            <a:endParaRPr lang="en-US" sz="2200" b="0" dirty="0">
              <a:solidFill>
                <a:srgbClr val="555555"/>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i="0" dirty="0">
                <a:solidFill>
                  <a:srgbClr val="555555"/>
                </a:solidFill>
                <a:effectLst/>
                <a:latin typeface="Times New Roman" panose="02020603050405020304" pitchFamily="18" charset="0"/>
                <a:cs typeface="Times New Roman" panose="02020603050405020304" pitchFamily="18" charset="0"/>
              </a:rPr>
              <a:t>Bayes Classifier</a:t>
            </a:r>
            <a:r>
              <a:rPr lang="en-US" sz="2200" b="0" i="0" dirty="0">
                <a:solidFill>
                  <a:srgbClr val="555555"/>
                </a:solidFill>
                <a:effectLst/>
                <a:latin typeface="Times New Roman" panose="02020603050405020304" pitchFamily="18" charset="0"/>
                <a:cs typeface="Times New Roman" panose="02020603050405020304" pitchFamily="18" charset="0"/>
              </a:rPr>
              <a:t>: Probabilistic model that makes the most probable prediction for new examples.</a:t>
            </a:r>
          </a:p>
          <a:p>
            <a:pPr algn="just"/>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338041" y="115142"/>
            <a:ext cx="5839519" cy="53078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dirty="0">
                <a:ln>
                  <a:noFill/>
                </a:ln>
                <a:solidFill>
                  <a:schemeClr val="dk1"/>
                </a:solidFill>
                <a:effectLst/>
                <a:uLnTx/>
                <a:uFillTx/>
                <a:latin typeface="+mn-lt"/>
                <a:ea typeface="+mn-ea"/>
                <a:cs typeface="+mn-cs"/>
              </a:rPr>
              <a:t>Bayes Optimal classifier</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39876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Defined as the label produced by the most probable classifier.</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Computing this can be hopelessly inefficient And yet an interesting theoretical concept because, no other classification method can outperform this method on average (using the same hypothesis space and prior knowledge)</a:t>
            </a: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59410"/>
            <a:ext cx="6423471" cy="64224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dirty="0">
                <a:ln>
                  <a:noFill/>
                </a:ln>
                <a:solidFill>
                  <a:schemeClr val="dk1"/>
                </a:solidFill>
                <a:effectLst/>
                <a:uLnTx/>
                <a:uFillTx/>
                <a:latin typeface="+mn-lt"/>
                <a:ea typeface="+mn-ea"/>
                <a:cs typeface="+mn-cs"/>
              </a:rPr>
              <a:t>Bayes Optimal classifier</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93882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.Naive Bayes</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Bayes optimal classifier.</a:t>
            </a:r>
          </a:p>
          <a:p>
            <a:pPr algn="ctr">
              <a:buNone/>
            </a:pPr>
            <a:endParaRPr lang="en-US" sz="2200" dirty="0"/>
          </a:p>
        </p:txBody>
      </p:sp>
      <p:sp>
        <p:nvSpPr>
          <p:cNvPr id="7" name="Title 1"/>
          <p:cNvSpPr txBox="1">
            <a:spLocks/>
          </p:cNvSpPr>
          <p:nvPr/>
        </p:nvSpPr>
        <p:spPr>
          <a:xfrm>
            <a:off x="2046065" y="59512"/>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846600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55354"/>
            <a:ext cx="8229600" cy="4738819"/>
          </a:xfrm>
        </p:spPr>
        <p:txBody>
          <a:bodyPr>
            <a:noAutofit/>
          </a:bodyPr>
          <a:lstStyle/>
          <a:p>
            <a:pPr algn="just">
              <a:buFont typeface="Arial" panose="020B0604020202020204" pitchFamily="34" charset="0"/>
              <a:buChar char="•"/>
            </a:pPr>
            <a:r>
              <a:rPr lang="en-US" sz="2200" dirty="0">
                <a:solidFill>
                  <a:srgbClr val="000000"/>
                </a:solidFill>
                <a:effectLst/>
              </a:rPr>
              <a:t>Naïve Bayes algorithm is a supervised learning algorithm, which is based on Bayes theorem and used for solving classification problems.</a:t>
            </a:r>
          </a:p>
          <a:p>
            <a:pPr algn="just">
              <a:buFont typeface="Arial" panose="020B0604020202020204" pitchFamily="34" charset="0"/>
              <a:buChar char="•"/>
            </a:pPr>
            <a:r>
              <a:rPr lang="en-US" sz="2200" dirty="0">
                <a:solidFill>
                  <a:srgbClr val="000000"/>
                </a:solidFill>
                <a:effectLst/>
              </a:rPr>
              <a:t>It is mainly used in </a:t>
            </a:r>
            <a:r>
              <a:rPr lang="en-US" sz="2200" i="1" dirty="0">
                <a:solidFill>
                  <a:srgbClr val="000000"/>
                </a:solidFill>
                <a:effectLst/>
              </a:rPr>
              <a:t>text classification</a:t>
            </a:r>
            <a:r>
              <a:rPr lang="en-US" sz="2200" dirty="0">
                <a:solidFill>
                  <a:srgbClr val="000000"/>
                </a:solidFill>
                <a:effectLst/>
              </a:rPr>
              <a:t> that includes a high-dimensional training dataset.</a:t>
            </a:r>
          </a:p>
          <a:p>
            <a:pPr algn="just">
              <a:buFont typeface="Arial" panose="020B0604020202020204" pitchFamily="34" charset="0"/>
              <a:buChar char="•"/>
            </a:pPr>
            <a:r>
              <a:rPr lang="en-US" sz="2200" dirty="0">
                <a:solidFill>
                  <a:srgbClr val="000000"/>
                </a:solidFill>
                <a:effectLst/>
              </a:rPr>
              <a:t>Naïve Bayes Classifier is one of the simple and most effective Classification algorithms which helps in building the fast machine learning models that can make </a:t>
            </a:r>
            <a:r>
              <a:rPr lang="en-US" sz="2200" dirty="0">
                <a:solidFill>
                  <a:srgbClr val="000000"/>
                </a:solidFill>
                <a:effectLst/>
                <a:latin typeface="Times New Roman" panose="02020603050405020304" pitchFamily="18" charset="0"/>
                <a:cs typeface="Times New Roman" panose="02020603050405020304" pitchFamily="18" charset="0"/>
              </a:rPr>
              <a:t>quick</a:t>
            </a:r>
            <a:r>
              <a:rPr lang="en-US" sz="2200" dirty="0">
                <a:solidFill>
                  <a:srgbClr val="000000"/>
                </a:solidFill>
                <a:effectLst/>
              </a:rPr>
              <a:t> predictions.</a:t>
            </a:r>
          </a:p>
          <a:p>
            <a:pPr algn="just">
              <a:buFont typeface="Arial" panose="020B0604020202020204" pitchFamily="34" charset="0"/>
              <a:buChar char="•"/>
            </a:pPr>
            <a:r>
              <a:rPr lang="en-US" sz="2200" dirty="0">
                <a:solidFill>
                  <a:srgbClr val="000000"/>
                </a:solidFill>
                <a:effectLst/>
              </a:rPr>
              <a:t>It is a probabilistic classifier, which means it predicts on the basis of the probability of an object.</a:t>
            </a:r>
          </a:p>
          <a:p>
            <a:pPr algn="just">
              <a:buFont typeface="Arial" panose="020B0604020202020204" pitchFamily="34" charset="0"/>
              <a:buChar char="•"/>
            </a:pPr>
            <a:r>
              <a:rPr lang="en-US" sz="2200" dirty="0">
                <a:solidFill>
                  <a:srgbClr val="000000"/>
                </a:solidFill>
                <a:effectLst/>
              </a:rPr>
              <a:t>Some popular Naïve </a:t>
            </a:r>
            <a:r>
              <a:rPr lang="en-US" sz="2200" dirty="0" err="1">
                <a:solidFill>
                  <a:srgbClr val="000000"/>
                </a:solidFill>
                <a:effectLst/>
              </a:rPr>
              <a:t>Bayess</a:t>
            </a:r>
            <a:r>
              <a:rPr lang="en-US" sz="2200" dirty="0">
                <a:solidFill>
                  <a:srgbClr val="000000"/>
                </a:solidFill>
                <a:effectLst/>
              </a:rPr>
              <a:t> of Naïve Bayes Algorithm are spam filtration, Sentimental analysis, and classifying articles.</a:t>
            </a: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50747"/>
            <a:ext cx="6423471" cy="64224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t>Naïve Bayes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862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6892" y="41300"/>
            <a:ext cx="6759150"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anose="02020603050405020304" pitchFamily="18" charset="0"/>
              </a:rPr>
              <a:t>Subject Syllabus </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pic>
        <p:nvPicPr>
          <p:cNvPr id="3" name="Picture 2">
            <a:extLst>
              <a:ext uri="{FF2B5EF4-FFF2-40B4-BE49-F238E27FC236}">
                <a16:creationId xmlns:a16="http://schemas.microsoft.com/office/drawing/2014/main" id="{A9870EEA-B77C-9177-1D3F-B8179CAD833C}"/>
              </a:ext>
            </a:extLst>
          </p:cNvPr>
          <p:cNvPicPr>
            <a:picLocks noChangeAspect="1"/>
          </p:cNvPicPr>
          <p:nvPr/>
        </p:nvPicPr>
        <p:blipFill>
          <a:blip r:embed="rId3"/>
          <a:stretch>
            <a:fillRect/>
          </a:stretch>
        </p:blipFill>
        <p:spPr>
          <a:xfrm>
            <a:off x="1037968" y="693683"/>
            <a:ext cx="8011439" cy="5521766"/>
          </a:xfrm>
          <a:prstGeom prst="rect">
            <a:avLst/>
          </a:prstGeom>
        </p:spPr>
      </p:pic>
    </p:spTree>
    <p:extLst>
      <p:ext uri="{BB962C8B-B14F-4D97-AF65-F5344CB8AC3E}">
        <p14:creationId xmlns:p14="http://schemas.microsoft.com/office/powerpoint/2010/main" val="1504629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Naïve Bayes algorithm is comprised of two words Naïve and Bayes, Which can be described as:</a:t>
            </a:r>
          </a:p>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Naïve</a:t>
            </a:r>
            <a:r>
              <a:rPr lang="en-US" sz="2200" b="0" dirty="0">
                <a:solidFill>
                  <a:srgbClr val="000000"/>
                </a:solidFill>
                <a:effectLst/>
                <a:latin typeface="Times New Roman" panose="02020603050405020304" pitchFamily="18" charset="0"/>
                <a:cs typeface="Times New Roman" panose="02020603050405020304" pitchFamily="18" charset="0"/>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Bayes</a:t>
            </a:r>
            <a:r>
              <a:rPr lang="en-US" sz="2200" b="0" dirty="0">
                <a:solidFill>
                  <a:srgbClr val="000000"/>
                </a:solidFill>
                <a:effectLst/>
                <a:latin typeface="Times New Roman" panose="02020603050405020304" pitchFamily="18" charset="0"/>
                <a:cs typeface="Times New Roman" panose="02020603050405020304" pitchFamily="18" charset="0"/>
              </a:rPr>
              <a:t>: It is called Bayes because it depends on the principle of </a:t>
            </a:r>
            <a:r>
              <a:rPr lang="en-US" sz="2200" b="0" u="none" strike="noStrike" dirty="0">
                <a:effectLst/>
                <a:latin typeface="Times New Roman" panose="02020603050405020304" pitchFamily="18" charset="0"/>
                <a:cs typeface="Times New Roman" panose="02020603050405020304" pitchFamily="18" charset="0"/>
              </a:rPr>
              <a:t>Bayes' Theorem</a:t>
            </a:r>
            <a:r>
              <a:rPr lang="en-US" sz="2200" b="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88603"/>
            <a:ext cx="6423471" cy="58385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t>Naïve Bayes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97846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67030"/>
            <a:ext cx="8474676" cy="5807990"/>
          </a:xfrm>
        </p:spPr>
        <p:txBody>
          <a:bodyPr>
            <a:noAutofit/>
          </a:bodyPr>
          <a:lstStyle/>
          <a:p>
            <a:pPr algn="l">
              <a:buFont typeface="Arial" panose="020B0604020202020204" pitchFamily="34" charset="0"/>
              <a:buChar char="•"/>
            </a:pPr>
            <a:r>
              <a:rPr lang="en-US" sz="2200" b="0" dirty="0">
                <a:solidFill>
                  <a:srgbClr val="000000"/>
                </a:solidFill>
                <a:effectLst/>
              </a:rPr>
              <a:t>Bayes' theorem is also known as </a:t>
            </a:r>
            <a:r>
              <a:rPr lang="en-US" sz="2200" b="1" dirty="0">
                <a:solidFill>
                  <a:srgbClr val="000000"/>
                </a:solidFill>
                <a:effectLst/>
              </a:rPr>
              <a:t>Bayes' Rule</a:t>
            </a:r>
            <a:r>
              <a:rPr lang="en-US" sz="2200" b="0" dirty="0">
                <a:solidFill>
                  <a:srgbClr val="000000"/>
                </a:solidFill>
                <a:effectLst/>
              </a:rPr>
              <a:t> or </a:t>
            </a:r>
            <a:r>
              <a:rPr lang="en-US" sz="2200" b="1" dirty="0">
                <a:solidFill>
                  <a:srgbClr val="000000"/>
                </a:solidFill>
                <a:effectLst/>
              </a:rPr>
              <a:t>Bayes' law</a:t>
            </a:r>
            <a:r>
              <a:rPr lang="en-US" sz="2200" b="0" dirty="0">
                <a:solidFill>
                  <a:srgbClr val="000000"/>
                </a:solidFill>
                <a:effectLst/>
              </a:rPr>
              <a:t>, which is used to determine the probability of a hypothesis with prior knowledge. It depends on the conditional probability.</a:t>
            </a:r>
          </a:p>
          <a:p>
            <a:pPr algn="l">
              <a:buFont typeface="Arial" panose="020B0604020202020204" pitchFamily="34" charset="0"/>
              <a:buChar char="•"/>
            </a:pPr>
            <a:r>
              <a:rPr lang="en-US" sz="2200" b="0" dirty="0">
                <a:solidFill>
                  <a:srgbClr val="000000"/>
                </a:solidFill>
                <a:effectLst/>
              </a:rPr>
              <a:t>The formula for Bayes' theorem is given as:</a:t>
            </a:r>
          </a:p>
          <a:p>
            <a:pPr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0" indent="0" algn="just">
              <a:buNone/>
            </a:pPr>
            <a:r>
              <a:rPr lang="en-US" sz="2200" b="1" i="0" dirty="0">
                <a:solidFill>
                  <a:srgbClr val="000000"/>
                </a:solidFill>
                <a:effectLst/>
                <a:latin typeface="Times New Roman" panose="02020603050405020304" pitchFamily="18" charset="0"/>
                <a:cs typeface="Times New Roman" panose="02020603050405020304" pitchFamily="18" charset="0"/>
              </a:rPr>
              <a:t>Where,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1" i="0" dirty="0">
                <a:solidFill>
                  <a:srgbClr val="000000"/>
                </a:solidFill>
                <a:effectLst/>
                <a:latin typeface="Times New Roman" panose="02020603050405020304" pitchFamily="18" charset="0"/>
                <a:cs typeface="Times New Roman" panose="02020603050405020304" pitchFamily="18" charset="0"/>
              </a:rPr>
              <a:t>P(A|B) is Posterior probability</a:t>
            </a:r>
            <a:r>
              <a:rPr lang="en-US" sz="2200" b="0" i="0" dirty="0">
                <a:solidFill>
                  <a:srgbClr val="000000"/>
                </a:solidFill>
                <a:effectLst/>
                <a:latin typeface="Times New Roman" panose="02020603050405020304" pitchFamily="18" charset="0"/>
                <a:cs typeface="Times New Roman" panose="02020603050405020304" pitchFamily="18" charset="0"/>
              </a:rPr>
              <a:t>: Probability of hypothesis A on the observed event B.</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1" i="0" dirty="0">
                <a:solidFill>
                  <a:srgbClr val="000000"/>
                </a:solidFill>
                <a:effectLst/>
                <a:latin typeface="Times New Roman" panose="02020603050405020304" pitchFamily="18" charset="0"/>
                <a:cs typeface="Times New Roman" panose="02020603050405020304" pitchFamily="18" charset="0"/>
              </a:rPr>
              <a:t>P(B|A) is Likelihood probability</a:t>
            </a:r>
            <a:r>
              <a:rPr lang="en-US" sz="2200" b="0" i="0" dirty="0">
                <a:solidFill>
                  <a:srgbClr val="000000"/>
                </a:solidFill>
                <a:effectLst/>
                <a:latin typeface="Times New Roman" panose="02020603050405020304" pitchFamily="18" charset="0"/>
                <a:cs typeface="Times New Roman" panose="02020603050405020304" pitchFamily="18" charset="0"/>
              </a:rPr>
              <a:t>: Probability of the evidence given that the probability of a hypothesis is true.</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1" i="0" dirty="0">
                <a:solidFill>
                  <a:srgbClr val="000000"/>
                </a:solidFill>
                <a:effectLst/>
                <a:latin typeface="Times New Roman" panose="02020603050405020304" pitchFamily="18" charset="0"/>
                <a:cs typeface="Times New Roman" panose="02020603050405020304" pitchFamily="18" charset="0"/>
              </a:rPr>
              <a:t>P(A) is Prior Probability</a:t>
            </a:r>
            <a:r>
              <a:rPr lang="en-US" sz="2200" b="0" i="0" dirty="0">
                <a:solidFill>
                  <a:srgbClr val="000000"/>
                </a:solidFill>
                <a:effectLst/>
                <a:latin typeface="Times New Roman" panose="02020603050405020304" pitchFamily="18" charset="0"/>
                <a:cs typeface="Times New Roman" panose="02020603050405020304" pitchFamily="18" charset="0"/>
              </a:rPr>
              <a:t>: Probability of hypothesis before observing the evidence.</a:t>
            </a:r>
          </a:p>
          <a:p>
            <a:pPr algn="just"/>
            <a:r>
              <a:rPr lang="en-US" sz="2200" b="1" i="0" dirty="0">
                <a:solidFill>
                  <a:srgbClr val="000000"/>
                </a:solidFill>
                <a:effectLst/>
                <a:latin typeface="Times New Roman" panose="02020603050405020304" pitchFamily="18" charset="0"/>
                <a:cs typeface="Times New Roman" panose="02020603050405020304" pitchFamily="18" charset="0"/>
              </a:rPr>
              <a:t>P(B) is Marginal Probability</a:t>
            </a:r>
            <a:r>
              <a:rPr lang="en-US" sz="2200" b="0" i="0" dirty="0">
                <a:solidFill>
                  <a:srgbClr val="000000"/>
                </a:solidFill>
                <a:effectLst/>
                <a:latin typeface="Times New Roman" panose="02020603050405020304" pitchFamily="18" charset="0"/>
                <a:cs typeface="Times New Roman" panose="02020603050405020304" pitchFamily="18" charset="0"/>
              </a:rPr>
              <a:t>: Probability of Evidence.</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59410"/>
            <a:ext cx="6423471" cy="64224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t>Naïve Bayes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6" descr="Naïve Bayes Classifier Algorithm">
            <a:extLst>
              <a:ext uri="{FF2B5EF4-FFF2-40B4-BE49-F238E27FC236}">
                <a16:creationId xmlns:a16="http://schemas.microsoft.com/office/drawing/2014/main" id="{9F5CD201-0265-200C-06F5-D2282F0D1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272" y="2438400"/>
            <a:ext cx="3352800" cy="45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7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410200"/>
          </a:xfrm>
        </p:spPr>
        <p:txBody>
          <a:bodyPr>
            <a:noAutofit/>
          </a:bodyPr>
          <a:lstStyle/>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Suppose we have a dataset of </a:t>
            </a:r>
            <a:r>
              <a:rPr lang="en-US" sz="2200" b="1" i="0" dirty="0">
                <a:solidFill>
                  <a:srgbClr val="000000"/>
                </a:solidFill>
                <a:effectLst/>
                <a:latin typeface="Times New Roman" panose="02020603050405020304" pitchFamily="18" charset="0"/>
                <a:cs typeface="Times New Roman" panose="02020603050405020304" pitchFamily="18" charset="0"/>
              </a:rPr>
              <a:t>weather conditions</a:t>
            </a:r>
            <a:r>
              <a:rPr lang="en-US" sz="2200" b="0" i="0" dirty="0">
                <a:solidFill>
                  <a:srgbClr val="000000"/>
                </a:solidFill>
                <a:effectLst/>
                <a:latin typeface="Times New Roman" panose="02020603050405020304" pitchFamily="18" charset="0"/>
                <a:cs typeface="Times New Roman" panose="02020603050405020304" pitchFamily="18" charset="0"/>
              </a:rPr>
              <a:t> and corresponding target variable "</a:t>
            </a:r>
            <a:r>
              <a:rPr lang="en-US" sz="2200" b="1" i="0" dirty="0">
                <a:solidFill>
                  <a:srgbClr val="000000"/>
                </a:solidFill>
                <a:effectLst/>
                <a:latin typeface="Times New Roman" panose="02020603050405020304" pitchFamily="18" charset="0"/>
                <a:cs typeface="Times New Roman" panose="02020603050405020304" pitchFamily="18" charset="0"/>
              </a:rPr>
              <a:t>Play</a:t>
            </a:r>
            <a:r>
              <a:rPr lang="en-US" sz="2200" b="0" i="0" dirty="0">
                <a:solidFill>
                  <a:srgbClr val="000000"/>
                </a:solidFill>
                <a:effectLst/>
                <a:latin typeface="Times New Roman" panose="02020603050405020304" pitchFamily="18" charset="0"/>
                <a:cs typeface="Times New Roman" panose="02020603050405020304" pitchFamily="18" charset="0"/>
              </a:rPr>
              <a:t>". So using this dataset we need to decide that whether we should play or not on a particular day according to the weather conditions. So to solve this problem, we need to follow the below steps:</a:t>
            </a: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Convert the given dataset into frequency tables.</a:t>
            </a:r>
          </a:p>
          <a:p>
            <a:pPr algn="just">
              <a:buFont typeface="+mj-lt"/>
              <a:buAutoNum type="arabicPeriod"/>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Generate Likelihood table by finding the probabilities of given features.</a:t>
            </a:r>
          </a:p>
          <a:p>
            <a:pPr algn="just">
              <a:buFont typeface="+mj-lt"/>
              <a:buAutoNum type="arabicPeriod"/>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0" i="0" dirty="0">
                <a:solidFill>
                  <a:srgbClr val="000000"/>
                </a:solidFill>
                <a:effectLst/>
                <a:latin typeface="Times New Roman" panose="02020603050405020304" pitchFamily="18" charset="0"/>
                <a:cs typeface="Times New Roman" panose="02020603050405020304" pitchFamily="18" charset="0"/>
              </a:rPr>
              <a:t>Now, use Bayes theorem to calculate the posterior probability.</a:t>
            </a:r>
          </a:p>
          <a:p>
            <a:pPr algn="just">
              <a:buFont typeface="+mj-lt"/>
              <a:buAutoNum type="arabicPeriod"/>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1" i="0" dirty="0">
                <a:solidFill>
                  <a:srgbClr val="000000"/>
                </a:solidFill>
                <a:effectLst/>
                <a:latin typeface="Times New Roman" panose="02020603050405020304" pitchFamily="18" charset="0"/>
                <a:cs typeface="Times New Roman" panose="02020603050405020304" pitchFamily="18" charset="0"/>
              </a:rPr>
              <a:t>Problem</a:t>
            </a:r>
            <a:r>
              <a:rPr lang="en-US" sz="2200" b="0" i="0" dirty="0">
                <a:solidFill>
                  <a:srgbClr val="000000"/>
                </a:solidFill>
                <a:effectLst/>
                <a:latin typeface="Times New Roman" panose="02020603050405020304" pitchFamily="18" charset="0"/>
                <a:cs typeface="Times New Roman" panose="02020603050405020304" pitchFamily="18" charset="0"/>
              </a:rPr>
              <a:t>: If the weather is sunny, then the Player should play or not?</a:t>
            </a:r>
          </a:p>
          <a:p>
            <a:pPr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67583"/>
            <a:ext cx="6423471" cy="58385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t>Naïve Bayes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316547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05400"/>
          </a:xfrm>
        </p:spPr>
        <p:txBody>
          <a:bodyPr>
            <a:no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effectLst/>
              </a:rPr>
              <a:t>Solution</a:t>
            </a:r>
            <a:r>
              <a:rPr lang="en-US" sz="2000" b="0" i="0" dirty="0">
                <a:solidFill>
                  <a:srgbClr val="000000"/>
                </a:solidFill>
                <a:effectLst/>
              </a:rPr>
              <a:t>: To solve this, first consider the below dataset:</a:t>
            </a:r>
            <a:endParaRPr lang="en-IN" sz="2000" dirty="0"/>
          </a:p>
          <a:p>
            <a:pPr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88603"/>
            <a:ext cx="6423471" cy="58385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t>Naïve Bayes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naive bayes, probability, example">
            <a:extLst>
              <a:ext uri="{FF2B5EF4-FFF2-40B4-BE49-F238E27FC236}">
                <a16:creationId xmlns:a16="http://schemas.microsoft.com/office/drawing/2014/main" id="{DA272CE8-33C6-A81B-CB6E-B9C4F2459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 y="2057400"/>
            <a:ext cx="8201025" cy="391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27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024E4-E9D6-4F43-BE6B-6027AA33EB9C}"/>
              </a:ext>
            </a:extLst>
          </p:cNvPr>
          <p:cNvSpPr>
            <a:spLocks noGrp="1"/>
          </p:cNvSpPr>
          <p:nvPr>
            <p:ph idx="1"/>
          </p:nvPr>
        </p:nvSpPr>
        <p:spPr>
          <a:xfrm>
            <a:off x="457200" y="1219200"/>
            <a:ext cx="8229600" cy="4906963"/>
          </a:xfrm>
        </p:spPr>
        <p:txBody>
          <a:bodyPr>
            <a:normAutofit/>
          </a:bodyPr>
          <a:lstStyle/>
          <a:p>
            <a:pPr algn="just"/>
            <a:endParaRPr lang="en-US" sz="2200" b="0" i="0" dirty="0">
              <a:solidFill>
                <a:srgbClr val="595858"/>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595858"/>
                </a:solidFill>
                <a:effectLst/>
                <a:latin typeface="Times New Roman" panose="02020603050405020304" pitchFamily="18" charset="0"/>
                <a:cs typeface="Times New Roman" panose="02020603050405020304" pitchFamily="18" charset="0"/>
              </a:rPr>
              <a:t>We can solve it using above discussed method of posterior probability.</a:t>
            </a:r>
          </a:p>
          <a:p>
            <a:pPr algn="just"/>
            <a:endParaRPr lang="en-US" sz="2200" b="0" i="0" dirty="0">
              <a:solidFill>
                <a:srgbClr val="595858"/>
              </a:solidFill>
              <a:effectLst/>
              <a:latin typeface="Times New Roman" panose="02020603050405020304" pitchFamily="18" charset="0"/>
              <a:cs typeface="Times New Roman" panose="02020603050405020304" pitchFamily="18" charset="0"/>
            </a:endParaRPr>
          </a:p>
          <a:p>
            <a:pPr algn="just"/>
            <a:r>
              <a:rPr lang="en-US" sz="2200" b="0" i="0" dirty="0">
                <a:solidFill>
                  <a:srgbClr val="595858"/>
                </a:solidFill>
                <a:effectLst/>
                <a:latin typeface="Times New Roman" panose="02020603050405020304" pitchFamily="18" charset="0"/>
                <a:cs typeface="Times New Roman" panose="02020603050405020304" pitchFamily="18" charset="0"/>
              </a:rPr>
              <a:t>P(Yes | Sunny) = P( Sunny | Yes) * P(Yes) / P (Sunny)</a:t>
            </a:r>
          </a:p>
          <a:p>
            <a:pPr algn="just"/>
            <a:r>
              <a:rPr lang="en-US" sz="2200" b="0" i="0" dirty="0">
                <a:solidFill>
                  <a:srgbClr val="595858"/>
                </a:solidFill>
                <a:effectLst/>
                <a:latin typeface="Times New Roman" panose="02020603050405020304" pitchFamily="18" charset="0"/>
                <a:cs typeface="Times New Roman" panose="02020603050405020304" pitchFamily="18" charset="0"/>
              </a:rPr>
              <a:t>Here we have P (Sunny |Yes) = 3/9 = 0.33, P(Sunny) = 5/14 = 0.36, P( Yes)= 9/14 = 0.64</a:t>
            </a:r>
          </a:p>
          <a:p>
            <a:pPr algn="just"/>
            <a:r>
              <a:rPr lang="en-US" sz="2200" b="0" i="0" dirty="0">
                <a:solidFill>
                  <a:srgbClr val="595858"/>
                </a:solidFill>
                <a:effectLst/>
                <a:latin typeface="Times New Roman" panose="02020603050405020304" pitchFamily="18" charset="0"/>
                <a:cs typeface="Times New Roman" panose="02020603050405020304" pitchFamily="18" charset="0"/>
              </a:rPr>
              <a:t>Now, P (Yes | Sunny) = 0.33 * 0.64 / 0.36 = 0.60, which has higher probability.</a:t>
            </a:r>
          </a:p>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dirty="0">
                <a:solidFill>
                  <a:srgbClr val="000000"/>
                </a:solidFill>
                <a:latin typeface="Times New Roman" panose="02020603050405020304" pitchFamily="18" charset="0"/>
                <a:cs typeface="Times New Roman" panose="02020603050405020304" pitchFamily="18" charset="0"/>
              </a:rPr>
              <a:t>Thus, A player can play on a sunny day.</a:t>
            </a: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IN" sz="2200" dirty="0"/>
          </a:p>
        </p:txBody>
      </p:sp>
      <p:sp>
        <p:nvSpPr>
          <p:cNvPr id="7" name="Title 1">
            <a:extLst>
              <a:ext uri="{FF2B5EF4-FFF2-40B4-BE49-F238E27FC236}">
                <a16:creationId xmlns:a16="http://schemas.microsoft.com/office/drawing/2014/main" id="{E66F639B-0C5D-4B1D-A1B2-9F753A68D71E}"/>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Naïve Bayes</a:t>
            </a:r>
          </a:p>
        </p:txBody>
      </p:sp>
    </p:spTree>
    <p:extLst>
      <p:ext uri="{BB962C8B-B14F-4D97-AF65-F5344CB8AC3E}">
        <p14:creationId xmlns:p14="http://schemas.microsoft.com/office/powerpoint/2010/main" val="186477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945931-DACF-435F-99E5-6D23609203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00775" cy="3952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208528-9EBD-4226-9A13-953226B31921}"/>
              </a:ext>
            </a:extLst>
          </p:cNvPr>
          <p:cNvSpPr txBox="1"/>
          <p:nvPr/>
        </p:nvSpPr>
        <p:spPr>
          <a:xfrm>
            <a:off x="533400" y="1021737"/>
            <a:ext cx="8511746" cy="769441"/>
          </a:xfrm>
          <a:prstGeom prst="rect">
            <a:avLst/>
          </a:prstGeom>
          <a:noFill/>
        </p:spPr>
        <p:txBody>
          <a:bodyPr wrap="square">
            <a:spAutoFit/>
          </a:bodyPr>
          <a:lstStyle/>
          <a:p>
            <a:r>
              <a:rPr lang="en-US" sz="2200" b="0" i="0" dirty="0">
                <a:solidFill>
                  <a:srgbClr val="111111"/>
                </a:solidFill>
                <a:effectLst/>
                <a:latin typeface="Open Sans" panose="020B0606030504020204" pitchFamily="34" charset="0"/>
              </a:rPr>
              <a:t>Consider the car theft problem with attributes Color, Type, Origin, and the target, Stolen can be either Yes or No.</a:t>
            </a:r>
            <a:endParaRPr lang="en-IN" sz="2200" dirty="0"/>
          </a:p>
        </p:txBody>
      </p:sp>
      <p:sp>
        <p:nvSpPr>
          <p:cNvPr id="10" name="Title 1">
            <a:extLst>
              <a:ext uri="{FF2B5EF4-FFF2-40B4-BE49-F238E27FC236}">
                <a16:creationId xmlns:a16="http://schemas.microsoft.com/office/drawing/2014/main" id="{26C3E6F4-6436-4246-B8B6-E171BF311F66}"/>
              </a:ext>
            </a:extLst>
          </p:cNvPr>
          <p:cNvSpPr txBox="1">
            <a:spLocks/>
          </p:cNvSpPr>
          <p:nvPr/>
        </p:nvSpPr>
        <p:spPr>
          <a:xfrm>
            <a:off x="2338041" y="87561"/>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Naïve Bayes</a:t>
            </a:r>
          </a:p>
        </p:txBody>
      </p:sp>
    </p:spTree>
    <p:extLst>
      <p:ext uri="{BB962C8B-B14F-4D97-AF65-F5344CB8AC3E}">
        <p14:creationId xmlns:p14="http://schemas.microsoft.com/office/powerpoint/2010/main" val="2036968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10ECD27-CC3D-4551-AFA6-9862F46F4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2115344"/>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2EC70C1-C2D2-49B8-9FAC-B77A7ACF38D4}"/>
              </a:ext>
            </a:extLst>
          </p:cNvPr>
          <p:cNvSpPr txBox="1">
            <a:spLocks/>
          </p:cNvSpPr>
          <p:nvPr/>
        </p:nvSpPr>
        <p:spPr>
          <a:xfrm>
            <a:off x="2046065" y="59511"/>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Naïve Bayes</a:t>
            </a:r>
          </a:p>
        </p:txBody>
      </p:sp>
    </p:spTree>
    <p:extLst>
      <p:ext uri="{BB962C8B-B14F-4D97-AF65-F5344CB8AC3E}">
        <p14:creationId xmlns:p14="http://schemas.microsoft.com/office/powerpoint/2010/main" val="220782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DF79420-C1C8-44F5-948B-474DF335C9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2115344"/>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6E5AAC0-C11A-47FC-B5A6-DAEAAAC2FF6C}"/>
              </a:ext>
            </a:extLst>
          </p:cNvPr>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Naïve Bayes</a:t>
            </a:r>
          </a:p>
        </p:txBody>
      </p:sp>
    </p:spTree>
    <p:extLst>
      <p:ext uri="{BB962C8B-B14F-4D97-AF65-F5344CB8AC3E}">
        <p14:creationId xmlns:p14="http://schemas.microsoft.com/office/powerpoint/2010/main" val="100681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C02A796-A641-4BDD-81E6-0066A2DE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1905000"/>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A9EA2E3-4A69-4D3A-A879-CFE01F93DB49}"/>
              </a:ext>
            </a:extLst>
          </p:cNvPr>
          <p:cNvSpPr txBox="1">
            <a:spLocks/>
          </p:cNvSpPr>
          <p:nvPr/>
        </p:nvSpPr>
        <p:spPr>
          <a:xfrm>
            <a:off x="2046065" y="59511"/>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Naïve Bayes</a:t>
            </a:r>
          </a:p>
        </p:txBody>
      </p:sp>
    </p:spTree>
    <p:extLst>
      <p:ext uri="{BB962C8B-B14F-4D97-AF65-F5344CB8AC3E}">
        <p14:creationId xmlns:p14="http://schemas.microsoft.com/office/powerpoint/2010/main" val="1301832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76566-03FA-493F-8521-9CB7762483D9}"/>
              </a:ext>
            </a:extLst>
          </p:cNvPr>
          <p:cNvSpPr>
            <a:spLocks noGrp="1"/>
          </p:cNvSpPr>
          <p:nvPr>
            <p:ph idx="1"/>
          </p:nvPr>
        </p:nvSpPr>
        <p:spPr>
          <a:xfrm>
            <a:off x="487680" y="1443038"/>
            <a:ext cx="8229600" cy="6098135"/>
          </a:xfrm>
        </p:spPr>
        <p:txBody>
          <a:bodyPr>
            <a:norm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So in our Naïve Bayes, we have 3 predictors </a:t>
            </a:r>
            <a:r>
              <a:rPr lang="en-US" sz="2000" b="1" i="0" dirty="0">
                <a:solidFill>
                  <a:srgbClr val="111111"/>
                </a:solidFill>
                <a:effectLst/>
                <a:latin typeface="Times New Roman" panose="02020603050405020304" pitchFamily="18" charset="0"/>
                <a:cs typeface="Times New Roman" panose="02020603050405020304" pitchFamily="18" charset="0"/>
              </a:rPr>
              <a:t>X</a:t>
            </a:r>
            <a:r>
              <a:rPr lang="en-US" sz="2000" b="0" i="0" dirty="0">
                <a:solidFill>
                  <a:srgbClr val="111111"/>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0919E6AE-0D83-4391-A08C-0284A6572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1" y="2096296"/>
            <a:ext cx="5400675" cy="12191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BBCF598-DE1E-45EB-A63A-31360B101B92}"/>
              </a:ext>
            </a:extLst>
          </p:cNvPr>
          <p:cNvSpPr txBox="1"/>
          <p:nvPr/>
        </p:nvSpPr>
        <p:spPr>
          <a:xfrm>
            <a:off x="558800" y="3599634"/>
            <a:ext cx="8168640" cy="1323439"/>
          </a:xfrm>
          <a:prstGeom prst="rect">
            <a:avLst/>
          </a:prstGeom>
          <a:noFill/>
        </p:spPr>
        <p:txBody>
          <a:bodyPr wrap="square">
            <a:sp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As per the equations discussed above, we can calculate the posterior probability P(Yes | X) as :</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BB90C4B2-BAFA-4509-9F35-126050E29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821" y="4501653"/>
            <a:ext cx="5867400" cy="136574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921E2891-5606-4592-8468-E40631990309}"/>
              </a:ext>
            </a:extLst>
          </p:cNvPr>
          <p:cNvSpPr txBox="1">
            <a:spLocks/>
          </p:cNvSpPr>
          <p:nvPr/>
        </p:nvSpPr>
        <p:spPr>
          <a:xfrm>
            <a:off x="2046065" y="0"/>
            <a:ext cx="6423471"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Naïve Bayes</a:t>
            </a:r>
          </a:p>
        </p:txBody>
      </p:sp>
    </p:spTree>
    <p:extLst>
      <p:ext uri="{BB962C8B-B14F-4D97-AF65-F5344CB8AC3E}">
        <p14:creationId xmlns:p14="http://schemas.microsoft.com/office/powerpoint/2010/main" val="61263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880638" y="49807"/>
            <a:ext cx="6927273"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anose="02020603050405020304" pitchFamily="18" charset="0"/>
              </a:rPr>
              <a:t>Subject Syllabus </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pic>
        <p:nvPicPr>
          <p:cNvPr id="4" name="Picture 3">
            <a:extLst>
              <a:ext uri="{FF2B5EF4-FFF2-40B4-BE49-F238E27FC236}">
                <a16:creationId xmlns:a16="http://schemas.microsoft.com/office/drawing/2014/main" id="{69B3A6A8-6478-CA12-A8F9-1B6FDF01ADE3}"/>
              </a:ext>
            </a:extLst>
          </p:cNvPr>
          <p:cNvPicPr>
            <a:picLocks noChangeAspect="1"/>
          </p:cNvPicPr>
          <p:nvPr/>
        </p:nvPicPr>
        <p:blipFill>
          <a:blip r:embed="rId3"/>
          <a:stretch>
            <a:fillRect/>
          </a:stretch>
        </p:blipFill>
        <p:spPr>
          <a:xfrm>
            <a:off x="1193200" y="1054729"/>
            <a:ext cx="7851944" cy="4719144"/>
          </a:xfrm>
          <a:prstGeom prst="rect">
            <a:avLst/>
          </a:prstGeom>
        </p:spPr>
      </p:pic>
    </p:spTree>
    <p:extLst>
      <p:ext uri="{BB962C8B-B14F-4D97-AF65-F5344CB8AC3E}">
        <p14:creationId xmlns:p14="http://schemas.microsoft.com/office/powerpoint/2010/main" val="370518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BAC61-D4CD-4D6A-81C2-C5462C949A48}"/>
              </a:ext>
            </a:extLst>
          </p:cNvPr>
          <p:cNvSpPr>
            <a:spLocks noGrp="1"/>
          </p:cNvSpPr>
          <p:nvPr>
            <p:ph idx="1"/>
          </p:nvPr>
        </p:nvSpPr>
        <p:spPr>
          <a:xfrm>
            <a:off x="457200" y="1600201"/>
            <a:ext cx="8229600" cy="2286000"/>
          </a:xfrm>
        </p:spPr>
        <p:txBody>
          <a:bodyPr>
            <a:normAutofit/>
          </a:bodyPr>
          <a:lstStyle/>
          <a:p>
            <a:r>
              <a:rPr lang="en-IN" sz="2800" b="0" i="0" dirty="0">
                <a:solidFill>
                  <a:srgbClr val="111111"/>
                </a:solidFill>
                <a:effectLst/>
                <a:latin typeface="Times New Roman" panose="02020603050405020304" pitchFamily="18" charset="0"/>
                <a:cs typeface="Times New Roman" panose="02020603050405020304" pitchFamily="18" charset="0"/>
              </a:rPr>
              <a:t>and, P(No | X):</a:t>
            </a:r>
            <a:endParaRPr lang="en-IN" sz="2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1230771-A4BA-43A3-9516-D9A2EAB1CC24}"/>
              </a:ext>
            </a:extLst>
          </p:cNvPr>
          <p:cNvSpPr txBox="1">
            <a:spLocks/>
          </p:cNvSpPr>
          <p:nvPr/>
        </p:nvSpPr>
        <p:spPr>
          <a:xfrm>
            <a:off x="234855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6146" name="Picture 2">
            <a:extLst>
              <a:ext uri="{FF2B5EF4-FFF2-40B4-BE49-F238E27FC236}">
                <a16:creationId xmlns:a16="http://schemas.microsoft.com/office/drawing/2014/main" id="{1B943D40-12D8-4242-9E9F-A0E40AC7B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6662737" cy="15192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461F0C6-86CA-4187-BC94-78E65E8F43F3}"/>
              </a:ext>
            </a:extLst>
          </p:cNvPr>
          <p:cNvSpPr txBox="1"/>
          <p:nvPr/>
        </p:nvSpPr>
        <p:spPr>
          <a:xfrm>
            <a:off x="457200" y="4200438"/>
            <a:ext cx="8077200" cy="707886"/>
          </a:xfrm>
          <a:prstGeom prst="rect">
            <a:avLst/>
          </a:prstGeom>
          <a:noFill/>
        </p:spPr>
        <p:txBody>
          <a:bodyPr wrap="square">
            <a:sp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Since 0.144 &gt; 0.048, Which means given the features RED SUV and Domestic, our Naïve Bayes gets classified as ’NO’ the car is not stolen.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44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Naïve Bayes </a:t>
            </a:r>
          </a:p>
        </p:txBody>
      </p:sp>
      <p:pic>
        <p:nvPicPr>
          <p:cNvPr id="9218" name="Picture 2"/>
          <p:cNvPicPr>
            <a:picLocks noChangeAspect="1" noChangeArrowheads="1"/>
          </p:cNvPicPr>
          <p:nvPr/>
        </p:nvPicPr>
        <p:blipFill>
          <a:blip r:embed="rId2"/>
          <a:srcRect/>
          <a:stretch>
            <a:fillRect/>
          </a:stretch>
        </p:blipFill>
        <p:spPr bwMode="auto">
          <a:xfrm>
            <a:off x="676275" y="2258288"/>
            <a:ext cx="7096125" cy="2286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510659" y="4711200"/>
            <a:ext cx="4572000" cy="990599"/>
          </a:xfrm>
          <a:prstGeom prst="rect">
            <a:avLst/>
          </a:prstGeom>
          <a:noFill/>
          <a:ln w="9525">
            <a:noFill/>
            <a:miter lim="800000"/>
            <a:headEnd/>
            <a:tailEnd/>
          </a:ln>
          <a:effectLst/>
        </p:spPr>
      </p:pic>
      <p:sp>
        <p:nvSpPr>
          <p:cNvPr id="2" name="Rectangle 1"/>
          <p:cNvSpPr/>
          <p:nvPr/>
        </p:nvSpPr>
        <p:spPr>
          <a:xfrm>
            <a:off x="243609" y="1156201"/>
            <a:ext cx="8519391" cy="707886"/>
          </a:xfrm>
          <a:prstGeom prst="rect">
            <a:avLst/>
          </a:prstGeom>
        </p:spPr>
        <p:txBody>
          <a:bodyPr wrap="square">
            <a:spAutoFit/>
          </a:bodyPr>
          <a:lstStyle/>
          <a:p>
            <a:pPr algn="just"/>
            <a:r>
              <a:rPr lang="en-US" sz="2000" dirty="0">
                <a:solidFill>
                  <a:srgbClr val="292929"/>
                </a:solidFill>
                <a:latin typeface="Times New Roman" panose="02020603050405020304" pitchFamily="18" charset="0"/>
                <a:cs typeface="Times New Roman" panose="02020603050405020304" pitchFamily="18" charset="0"/>
              </a:rPr>
              <a:t>A Gaussian distribution is usually chosen to represent the class-conditional probability for continuous attributes</a:t>
            </a:r>
            <a:r>
              <a:rPr lang="en-US" dirty="0">
                <a:solidFill>
                  <a:srgbClr val="292929"/>
                </a:solidFill>
                <a:latin typeface="charter"/>
              </a:rPr>
              <a:t>.</a:t>
            </a:r>
            <a:endParaRPr lang="en-IN" dirty="0"/>
          </a:p>
        </p:txBody>
      </p:sp>
    </p:spTree>
    <p:extLst>
      <p:ext uri="{BB962C8B-B14F-4D97-AF65-F5344CB8AC3E}">
        <p14:creationId xmlns:p14="http://schemas.microsoft.com/office/powerpoint/2010/main" val="894850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09125" y="65178"/>
            <a:ext cx="6423471" cy="58433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Naïve Bayes</a:t>
            </a:r>
          </a:p>
        </p:txBody>
      </p:sp>
      <p:pic>
        <p:nvPicPr>
          <p:cNvPr id="10242" name="Picture 2"/>
          <p:cNvPicPr>
            <a:picLocks noChangeAspect="1" noChangeArrowheads="1"/>
          </p:cNvPicPr>
          <p:nvPr/>
        </p:nvPicPr>
        <p:blipFill>
          <a:blip r:embed="rId2"/>
          <a:srcRect/>
          <a:stretch>
            <a:fillRect/>
          </a:stretch>
        </p:blipFill>
        <p:spPr bwMode="auto">
          <a:xfrm>
            <a:off x="152400" y="1295400"/>
            <a:ext cx="8915400" cy="4724400"/>
          </a:xfrm>
          <a:prstGeom prst="rect">
            <a:avLst/>
          </a:prstGeom>
          <a:noFill/>
          <a:ln w="9525">
            <a:noFill/>
            <a:miter lim="800000"/>
            <a:headEnd/>
            <a:tailEnd/>
          </a:ln>
          <a:effectLst/>
        </p:spPr>
      </p:pic>
    </p:spTree>
    <p:extLst>
      <p:ext uri="{BB962C8B-B14F-4D97-AF65-F5344CB8AC3E}">
        <p14:creationId xmlns:p14="http://schemas.microsoft.com/office/powerpoint/2010/main" val="2708506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15819"/>
            <a:ext cx="5839519" cy="6390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Naïve Bayes</a:t>
            </a:r>
          </a:p>
        </p:txBody>
      </p:sp>
      <p:pic>
        <p:nvPicPr>
          <p:cNvPr id="2050" name="Picture 2" descr="https://miro.medium.com/max/875/1*5jkJmcNaXL7UmkK_PDoa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44903"/>
            <a:ext cx="8334375"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705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6065" y="46472"/>
            <a:ext cx="6423471" cy="64276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Naïve Bayes</a:t>
            </a:r>
          </a:p>
        </p:txBody>
      </p:sp>
      <p:pic>
        <p:nvPicPr>
          <p:cNvPr id="1026" name="Picture 2" descr="https://miro.medium.com/max/875/1*TK5vlVMD_7ToJc7NIdD-2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334375"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081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5863" y="67492"/>
            <a:ext cx="6421563" cy="64276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Naïve Bayes</a:t>
            </a:r>
          </a:p>
        </p:txBody>
      </p:sp>
      <p:sp>
        <p:nvSpPr>
          <p:cNvPr id="2" name="Rectangle 1"/>
          <p:cNvSpPr/>
          <p:nvPr/>
        </p:nvSpPr>
        <p:spPr>
          <a:xfrm>
            <a:off x="457200" y="1219200"/>
            <a:ext cx="6400800" cy="923330"/>
          </a:xfrm>
          <a:prstGeom prst="rect">
            <a:avLst/>
          </a:prstGeom>
        </p:spPr>
        <p:txBody>
          <a:bodyPr wrap="square">
            <a:spAutoFit/>
          </a:bodyPr>
          <a:lstStyle/>
          <a:p>
            <a:r>
              <a:rPr lang="en-US" dirty="0">
                <a:solidFill>
                  <a:srgbClr val="292929"/>
                </a:solidFill>
                <a:latin typeface="charter"/>
              </a:rPr>
              <a:t>likelihood for</a:t>
            </a:r>
            <a:r>
              <a:rPr lang="en-US" dirty="0">
                <a:solidFill>
                  <a:srgbClr val="FF0000"/>
                </a:solidFill>
                <a:latin typeface="charter"/>
              </a:rPr>
              <a:t> </a:t>
            </a:r>
            <a:r>
              <a:rPr lang="en-US" i="1" dirty="0">
                <a:solidFill>
                  <a:srgbClr val="FF0000"/>
                </a:solidFill>
                <a:latin typeface="Charter"/>
              </a:rPr>
              <a:t>play=yes</a:t>
            </a:r>
            <a:endParaRPr lang="en-US" dirty="0">
              <a:solidFill>
                <a:srgbClr val="FF0000"/>
              </a:solidFill>
              <a:latin typeface="charter"/>
            </a:endParaRPr>
          </a:p>
          <a:p>
            <a:r>
              <a:rPr lang="en-US" dirty="0">
                <a:solidFill>
                  <a:srgbClr val="292929"/>
                </a:solidFill>
                <a:latin typeface="charter"/>
              </a:rPr>
              <a:t>P(</a:t>
            </a:r>
            <a:r>
              <a:rPr lang="en-US" i="1" dirty="0">
                <a:solidFill>
                  <a:srgbClr val="292929"/>
                </a:solidFill>
                <a:latin typeface="Charter"/>
              </a:rPr>
              <a:t>x</a:t>
            </a:r>
            <a:r>
              <a:rPr lang="en-US" dirty="0">
                <a:solidFill>
                  <a:srgbClr val="292929"/>
                </a:solidFill>
                <a:latin typeface="charter"/>
              </a:rPr>
              <a:t>/yes) * P(yes) = P(sunny/yes) * P(Temperature=66/yes) * P(Humidity=90/yes) * P(True/yes) * P(yes)</a:t>
            </a:r>
            <a:endParaRPr lang="en-US" b="0" i="0" dirty="0">
              <a:solidFill>
                <a:srgbClr val="292929"/>
              </a:solidFill>
              <a:effectLst/>
              <a:latin typeface="charter"/>
            </a:endParaRPr>
          </a:p>
        </p:txBody>
      </p:sp>
      <p:sp>
        <p:nvSpPr>
          <p:cNvPr id="3" name="Rectangle 2"/>
          <p:cNvSpPr/>
          <p:nvPr/>
        </p:nvSpPr>
        <p:spPr>
          <a:xfrm>
            <a:off x="457200" y="2420917"/>
            <a:ext cx="6858000" cy="923330"/>
          </a:xfrm>
          <a:prstGeom prst="rect">
            <a:avLst/>
          </a:prstGeom>
        </p:spPr>
        <p:txBody>
          <a:bodyPr wrap="square">
            <a:spAutoFit/>
          </a:bodyPr>
          <a:lstStyle/>
          <a:p>
            <a:r>
              <a:rPr lang="en-US" dirty="0"/>
              <a:t>likelihood for </a:t>
            </a:r>
            <a:r>
              <a:rPr lang="en-US" dirty="0">
                <a:solidFill>
                  <a:srgbClr val="FF0000"/>
                </a:solidFill>
              </a:rPr>
              <a:t>play=no</a:t>
            </a:r>
          </a:p>
          <a:p>
            <a:r>
              <a:rPr lang="en-US" dirty="0"/>
              <a:t>P(x/no) * P(no) = P(sunny/no) * P(Temperature=66/no) * P(Humidity=90/no) * P(True/no) * P(no)</a:t>
            </a:r>
            <a:endParaRPr lang="en-IN" dirty="0"/>
          </a:p>
        </p:txBody>
      </p:sp>
      <p:sp>
        <p:nvSpPr>
          <p:cNvPr id="4" name="Rectangle 3"/>
          <p:cNvSpPr/>
          <p:nvPr/>
        </p:nvSpPr>
        <p:spPr>
          <a:xfrm>
            <a:off x="502227" y="3980992"/>
            <a:ext cx="4572000" cy="2585323"/>
          </a:xfrm>
          <a:prstGeom prst="rect">
            <a:avLst/>
          </a:prstGeom>
        </p:spPr>
        <p:txBody>
          <a:bodyPr>
            <a:spAutoFit/>
          </a:bodyPr>
          <a:lstStyle/>
          <a:p>
            <a:r>
              <a:rPr lang="en-IN" dirty="0"/>
              <a:t>P(sunny/yes) = 2/9</a:t>
            </a:r>
          </a:p>
          <a:p>
            <a:r>
              <a:rPr lang="en-IN" dirty="0"/>
              <a:t>P(Temperature=66/yes) = 0.034</a:t>
            </a:r>
          </a:p>
          <a:p>
            <a:r>
              <a:rPr lang="en-IN" dirty="0"/>
              <a:t>P(Humidity=90/yes) = 0.0221</a:t>
            </a:r>
          </a:p>
          <a:p>
            <a:r>
              <a:rPr lang="en-IN" dirty="0"/>
              <a:t>P(True/yes) = 3/9</a:t>
            </a:r>
          </a:p>
          <a:p>
            <a:r>
              <a:rPr lang="en-IN" dirty="0"/>
              <a:t>and</a:t>
            </a:r>
          </a:p>
          <a:p>
            <a:r>
              <a:rPr lang="en-IN" dirty="0"/>
              <a:t>P(sunny/no) = 3/5</a:t>
            </a:r>
          </a:p>
          <a:p>
            <a:r>
              <a:rPr lang="en-IN" dirty="0"/>
              <a:t>P(Temperature=66/no) = 0.0279</a:t>
            </a:r>
          </a:p>
          <a:p>
            <a:r>
              <a:rPr lang="en-IN" dirty="0"/>
              <a:t>P(Humidity=90/no) = 0.0381</a:t>
            </a:r>
          </a:p>
          <a:p>
            <a:r>
              <a:rPr lang="en-IN" dirty="0"/>
              <a:t>P(True/no) = 3/5</a:t>
            </a:r>
          </a:p>
        </p:txBody>
      </p:sp>
      <p:sp>
        <p:nvSpPr>
          <p:cNvPr id="5" name="Rectangle 1"/>
          <p:cNvSpPr>
            <a:spLocks noChangeArrowheads="1"/>
          </p:cNvSpPr>
          <p:nvPr/>
        </p:nvSpPr>
        <p:spPr bwMode="auto">
          <a:xfrm>
            <a:off x="3886200" y="4485561"/>
            <a:ext cx="525549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P(</a:t>
            </a:r>
            <a:r>
              <a:rPr kumimoji="0" lang="en-US" altLang="en-US" sz="1500" b="0" i="1" u="none" strike="noStrike" cap="none" normalizeH="0" baseline="0">
                <a:ln>
                  <a:noFill/>
                </a:ln>
                <a:solidFill>
                  <a:srgbClr val="292929"/>
                </a:solidFill>
                <a:effectLst/>
                <a:latin typeface="Charter"/>
              </a:rPr>
              <a:t>x</a:t>
            </a:r>
            <a:r>
              <a:rPr kumimoji="0" lang="en-US" altLang="en-US" sz="1500" b="0" i="0" u="none" strike="noStrike" cap="none" normalizeH="0" baseline="0">
                <a:ln>
                  <a:noFill/>
                </a:ln>
                <a:solidFill>
                  <a:srgbClr val="292929"/>
                </a:solidFill>
                <a:effectLst/>
                <a:latin typeface="charter"/>
              </a:rPr>
              <a:t>/yes) * P(yes) = (2/9) * 0.034 * 0.0221 * (3/9) * (9/14) = 0.000036</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P(</a:t>
            </a:r>
            <a:r>
              <a:rPr kumimoji="0" lang="en-US" altLang="en-US" sz="1500" b="0" i="1" u="none" strike="noStrike" cap="none" normalizeH="0" baseline="0">
                <a:ln>
                  <a:noFill/>
                </a:ln>
                <a:solidFill>
                  <a:srgbClr val="292929"/>
                </a:solidFill>
                <a:effectLst/>
                <a:latin typeface="Charter"/>
              </a:rPr>
              <a:t>x</a:t>
            </a:r>
            <a:r>
              <a:rPr kumimoji="0" lang="en-US" altLang="en-US" sz="1500" b="0" i="0" u="none" strike="noStrike" cap="none" normalizeH="0" baseline="0">
                <a:ln>
                  <a:noFill/>
                </a:ln>
                <a:solidFill>
                  <a:srgbClr val="292929"/>
                </a:solidFill>
                <a:effectLst/>
                <a:latin typeface="charter"/>
              </a:rPr>
              <a:t>/no) * P(no) = (3/5) * 0.0279* 0.0381* (3/5) * (5/14) = 0.008137</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a:ln>
                  <a:noFill/>
                </a:ln>
                <a:solidFill>
                  <a:srgbClr val="292929"/>
                </a:solidFill>
                <a:effectLst/>
                <a:latin typeface="Charter"/>
              </a:rPr>
              <a:t>0.008137</a:t>
            </a:r>
            <a:r>
              <a:rPr kumimoji="0" lang="en-US" altLang="en-US" sz="1500" b="0" i="0" u="none" strike="noStrike" cap="none" normalizeH="0" baseline="0">
                <a:ln>
                  <a:noFill/>
                </a:ln>
                <a:solidFill>
                  <a:srgbClr val="292929"/>
                </a:solidFill>
                <a:effectLst/>
                <a:latin typeface="charter"/>
              </a:rPr>
              <a:t> &gt; </a:t>
            </a:r>
            <a:r>
              <a:rPr kumimoji="0" lang="en-US" altLang="en-US" sz="1500" b="0" i="1" u="none" strike="noStrike" cap="none" normalizeH="0" baseline="0">
                <a:ln>
                  <a:noFill/>
                </a:ln>
                <a:solidFill>
                  <a:srgbClr val="292929"/>
                </a:solidFill>
                <a:effectLst/>
                <a:latin typeface="Charter"/>
              </a:rPr>
              <a:t>0.000036</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92929"/>
                </a:solidFill>
                <a:effectLst/>
                <a:latin typeface="Charter"/>
              </a:rPr>
              <a:t>Classification — 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5530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.Naive Bayes Pros and Cons</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Naïve Bayes algorithms</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7" name="Title 1"/>
          <p:cNvSpPr txBox="1">
            <a:spLocks/>
          </p:cNvSpPr>
          <p:nvPr/>
        </p:nvSpPr>
        <p:spPr>
          <a:xfrm>
            <a:off x="2338041" y="59512"/>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61770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9D8DD-159D-47F6-9285-E1FAFB830CC7}"/>
              </a:ext>
            </a:extLst>
          </p:cNvPr>
          <p:cNvSpPr>
            <a:spLocks noGrp="1"/>
          </p:cNvSpPr>
          <p:nvPr>
            <p:ph idx="1"/>
          </p:nvPr>
        </p:nvSpPr>
        <p:spPr>
          <a:xfrm>
            <a:off x="457200" y="1295400"/>
            <a:ext cx="8229600" cy="4830763"/>
          </a:xfrm>
        </p:spPr>
        <p:txBody>
          <a:bodyPr>
            <a:normAutofit/>
          </a:bodyPr>
          <a:lstStyle/>
          <a:p>
            <a:pPr marL="0" indent="0" algn="just">
              <a:buNone/>
            </a:pPr>
            <a:r>
              <a:rPr lang="en-US" sz="2200" b="1" i="1" dirty="0">
                <a:solidFill>
                  <a:srgbClr val="333333"/>
                </a:solidFill>
                <a:effectLst/>
                <a:latin typeface="Times New Roman" panose="02020603050405020304" pitchFamily="18" charset="0"/>
                <a:cs typeface="Times New Roman" panose="02020603050405020304" pitchFamily="18" charset="0"/>
              </a:rPr>
              <a:t>Pros:</a:t>
            </a:r>
          </a:p>
          <a:p>
            <a:pPr marL="0" indent="0" algn="just">
              <a:buNone/>
            </a:pPr>
            <a:endParaRPr lang="en-US" sz="2200" b="0" i="0" dirty="0">
              <a:solidFill>
                <a:srgbClr val="59585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595858"/>
                </a:solidFill>
                <a:effectLst/>
                <a:latin typeface="Times New Roman" panose="02020603050405020304" pitchFamily="18" charset="0"/>
                <a:cs typeface="Times New Roman" panose="02020603050405020304" pitchFamily="18" charset="0"/>
              </a:rPr>
              <a:t>It is easy and fast to predict class of test data set. It also perform well in multi class prediction</a:t>
            </a:r>
          </a:p>
          <a:p>
            <a:pPr algn="just">
              <a:buFont typeface="Arial" panose="020B0604020202020204" pitchFamily="34" charset="0"/>
              <a:buChar char="•"/>
            </a:pPr>
            <a:endParaRPr lang="en-US" sz="2200" b="0" i="0" dirty="0">
              <a:solidFill>
                <a:srgbClr val="59585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595858"/>
                </a:solidFill>
                <a:effectLst/>
                <a:latin typeface="Times New Roman" panose="02020603050405020304" pitchFamily="18" charset="0"/>
                <a:cs typeface="Times New Roman" panose="02020603050405020304" pitchFamily="18" charset="0"/>
              </a:rPr>
              <a:t>When assumption of independence holds, a Naive Bayes classifier performs better compare to other models like logistic regression and you need less training data.</a:t>
            </a:r>
          </a:p>
          <a:p>
            <a:pPr algn="just">
              <a:buFont typeface="Arial" panose="020B0604020202020204" pitchFamily="34" charset="0"/>
              <a:buChar char="•"/>
            </a:pPr>
            <a:endParaRPr lang="en-US" sz="2200" b="0" i="0" dirty="0">
              <a:solidFill>
                <a:srgbClr val="59585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595858"/>
                </a:solidFill>
                <a:effectLst/>
                <a:latin typeface="Times New Roman" panose="02020603050405020304" pitchFamily="18" charset="0"/>
                <a:cs typeface="Times New Roman" panose="02020603050405020304" pitchFamily="18" charset="0"/>
              </a:rPr>
              <a:t>It perform well in case of categorical input variables compared to numerical variable(s). For numerical variable, normal distribution is assumed (bell curve, which is a strong assumption).</a:t>
            </a:r>
          </a:p>
          <a:p>
            <a:endParaRPr lang="en-IN" sz="2200" dirty="0"/>
          </a:p>
        </p:txBody>
      </p:sp>
      <p:sp>
        <p:nvSpPr>
          <p:cNvPr id="7" name="Title 1">
            <a:extLst>
              <a:ext uri="{FF2B5EF4-FFF2-40B4-BE49-F238E27FC236}">
                <a16:creationId xmlns:a16="http://schemas.microsoft.com/office/drawing/2014/main" id="{042BA95D-F623-4CBF-9EA8-A819F92E26DD}"/>
              </a:ext>
            </a:extLst>
          </p:cNvPr>
          <p:cNvSpPr txBox="1">
            <a:spLocks/>
          </p:cNvSpPr>
          <p:nvPr/>
        </p:nvSpPr>
        <p:spPr>
          <a:xfrm>
            <a:off x="2046065" y="0"/>
            <a:ext cx="6423471"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PROS AND CONS OF NAÏVE’S BAYES</a:t>
            </a:r>
            <a:endParaRPr kumimoji="0" lang="en-US" sz="2400" b="1" i="0" u="none" strike="noStrike" kern="1200" cap="none" spc="0" normalizeH="0" baseline="0" noProof="0" dirty="0">
              <a:ln>
                <a:noFill/>
              </a:ln>
              <a:solidFill>
                <a:schemeClr val="dk1"/>
              </a:solidFill>
              <a:effectLst/>
              <a:uLnTx/>
              <a:uFillTx/>
              <a:cs typeface="Times New Roman" pitchFamily="18" charset="0"/>
            </a:endParaRPr>
          </a:p>
        </p:txBody>
      </p:sp>
    </p:spTree>
    <p:extLst>
      <p:ext uri="{BB962C8B-B14F-4D97-AF65-F5344CB8AC3E}">
        <p14:creationId xmlns:p14="http://schemas.microsoft.com/office/powerpoint/2010/main" val="349013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9D8DD-159D-47F6-9285-E1FAFB830CC7}"/>
              </a:ext>
            </a:extLst>
          </p:cNvPr>
          <p:cNvSpPr>
            <a:spLocks noGrp="1"/>
          </p:cNvSpPr>
          <p:nvPr>
            <p:ph idx="1"/>
          </p:nvPr>
        </p:nvSpPr>
        <p:spPr>
          <a:xfrm>
            <a:off x="457200" y="1295400"/>
            <a:ext cx="8229600" cy="4830763"/>
          </a:xfrm>
        </p:spPr>
        <p:txBody>
          <a:bodyPr>
            <a:normAutofit/>
          </a:bodyPr>
          <a:lstStyle/>
          <a:p>
            <a:pPr marL="0" indent="0" algn="just">
              <a:buNone/>
            </a:pPr>
            <a:r>
              <a:rPr lang="en-IN" sz="2200" i="1" dirty="0">
                <a:solidFill>
                  <a:srgbClr val="333333"/>
                </a:solidFill>
                <a:effectLst/>
                <a:latin typeface="Times New Roman" panose="02020603050405020304" pitchFamily="18" charset="0"/>
                <a:cs typeface="Times New Roman" panose="02020603050405020304" pitchFamily="18" charset="0"/>
              </a:rPr>
              <a:t>Cons:</a:t>
            </a:r>
          </a:p>
          <a:p>
            <a:pPr marL="0" indent="0" algn="just">
              <a:buNone/>
            </a:pPr>
            <a:endParaRPr lang="en-IN" sz="2200" i="1"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sz="2200" i="0" dirty="0">
              <a:solidFill>
                <a:srgbClr val="595858"/>
              </a:solidFill>
              <a:effectLst/>
              <a:latin typeface="Times New Roman" panose="02020603050405020304" pitchFamily="18" charset="0"/>
              <a:cs typeface="Times New Roman" panose="02020603050405020304" pitchFamily="18" charset="0"/>
            </a:endParaRPr>
          </a:p>
          <a:p>
            <a:pPr algn="just"/>
            <a:r>
              <a:rPr lang="en-US" sz="2200" i="0" dirty="0">
                <a:solidFill>
                  <a:srgbClr val="595858"/>
                </a:solidFill>
                <a:effectLst/>
                <a:latin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This is often known as “Zero Frequency”. </a:t>
            </a:r>
          </a:p>
          <a:p>
            <a:pPr marL="0" indent="0">
              <a:buNone/>
            </a:pPr>
            <a:endParaRPr lang="en-IN" sz="2200" dirty="0"/>
          </a:p>
        </p:txBody>
      </p:sp>
      <p:sp>
        <p:nvSpPr>
          <p:cNvPr id="7" name="Title 1">
            <a:extLst>
              <a:ext uri="{FF2B5EF4-FFF2-40B4-BE49-F238E27FC236}">
                <a16:creationId xmlns:a16="http://schemas.microsoft.com/office/drawing/2014/main" id="{042BA95D-F623-4CBF-9EA8-A819F92E26DD}"/>
              </a:ext>
            </a:extLst>
          </p:cNvPr>
          <p:cNvSpPr txBox="1">
            <a:spLocks/>
          </p:cNvSpPr>
          <p:nvPr/>
        </p:nvSpPr>
        <p:spPr>
          <a:xfrm>
            <a:off x="2046065" y="0"/>
            <a:ext cx="6423471"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PROS AND CONS OF NAÏVE’S BAYES</a:t>
            </a:r>
            <a:endParaRPr kumimoji="0" lang="en-US" sz="2400" b="1" i="0" u="none" strike="noStrike" kern="1200" cap="none" spc="0" normalizeH="0" baseline="0" noProof="0" dirty="0">
              <a:ln>
                <a:noFill/>
              </a:ln>
              <a:solidFill>
                <a:schemeClr val="dk1"/>
              </a:solidFill>
              <a:effectLst/>
              <a:uLnTx/>
              <a:uFillTx/>
              <a:cs typeface="Times New Roman" pitchFamily="18" charset="0"/>
            </a:endParaRPr>
          </a:p>
        </p:txBody>
      </p:sp>
    </p:spTree>
    <p:extLst>
      <p:ext uri="{BB962C8B-B14F-4D97-AF65-F5344CB8AC3E}">
        <p14:creationId xmlns:p14="http://schemas.microsoft.com/office/powerpoint/2010/main" val="3596078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.Bayesian Belief Network</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Pros and cons of Naïve bayes algorithms</a:t>
            </a:r>
          </a:p>
          <a:p>
            <a:pPr algn="ctr">
              <a:buNone/>
            </a:pPr>
            <a:endParaRPr lang="en-US" sz="2200" dirty="0"/>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64613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31719" y="59511"/>
            <a:ext cx="5204563"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rPr>
              <a:t>Text Books</a:t>
            </a:r>
          </a:p>
        </p:txBody>
      </p:sp>
      <p:pic>
        <p:nvPicPr>
          <p:cNvPr id="4" name="Picture 3">
            <a:extLst>
              <a:ext uri="{FF2B5EF4-FFF2-40B4-BE49-F238E27FC236}">
                <a16:creationId xmlns:a16="http://schemas.microsoft.com/office/drawing/2014/main" id="{3ADE0C41-B747-FC83-1DB3-D1A44C9E5A31}"/>
              </a:ext>
            </a:extLst>
          </p:cNvPr>
          <p:cNvPicPr>
            <a:picLocks noChangeAspect="1"/>
          </p:cNvPicPr>
          <p:nvPr/>
        </p:nvPicPr>
        <p:blipFill>
          <a:blip r:embed="rId3"/>
          <a:stretch>
            <a:fillRect/>
          </a:stretch>
        </p:blipFill>
        <p:spPr>
          <a:xfrm>
            <a:off x="1758805" y="758591"/>
            <a:ext cx="7185498" cy="5623035"/>
          </a:xfrm>
          <a:prstGeom prst="rect">
            <a:avLst/>
          </a:prstGeom>
        </p:spPr>
      </p:pic>
    </p:spTree>
    <p:extLst>
      <p:ext uri="{BB962C8B-B14F-4D97-AF65-F5344CB8AC3E}">
        <p14:creationId xmlns:p14="http://schemas.microsoft.com/office/powerpoint/2010/main" val="941102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081F7-EAF3-429B-865A-8B92081B13BE}"/>
              </a:ext>
            </a:extLst>
          </p:cNvPr>
          <p:cNvSpPr>
            <a:spLocks noGrp="1"/>
          </p:cNvSpPr>
          <p:nvPr>
            <p:ph idx="1"/>
          </p:nvPr>
        </p:nvSpPr>
        <p:spPr>
          <a:xfrm>
            <a:off x="472440" y="948527"/>
            <a:ext cx="8229600" cy="5407823"/>
          </a:xfrm>
        </p:spPr>
        <p:txBody>
          <a:bodyPr>
            <a:norm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A Bayesian network is a probabilistic graphical model which represents a set of variables and their conditional dependencies using a directed acyclic graph.</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is also called a </a:t>
            </a:r>
            <a:r>
              <a:rPr lang="en-US" sz="2200" b="1" i="0" dirty="0">
                <a:solidFill>
                  <a:srgbClr val="333333"/>
                </a:solidFill>
                <a:effectLst/>
                <a:latin typeface="Times New Roman" panose="02020603050405020304" pitchFamily="18" charset="0"/>
                <a:cs typeface="Times New Roman" panose="02020603050405020304" pitchFamily="18" charset="0"/>
              </a:rPr>
              <a:t>Bayes network, belief network, decision network</a:t>
            </a:r>
            <a:r>
              <a:rPr lang="en-US" sz="2200" b="0" i="0" dirty="0">
                <a:solidFill>
                  <a:srgbClr val="333333"/>
                </a:solidFill>
                <a:effectLst/>
                <a:latin typeface="Times New Roman" panose="02020603050405020304" pitchFamily="18" charset="0"/>
                <a:cs typeface="Times New Roman" panose="02020603050405020304" pitchFamily="18" charset="0"/>
              </a:rPr>
              <a:t>, or </a:t>
            </a:r>
            <a:r>
              <a:rPr lang="en-US" sz="2200" b="1" i="0" dirty="0">
                <a:solidFill>
                  <a:srgbClr val="333333"/>
                </a:solidFill>
                <a:effectLst/>
                <a:latin typeface="Times New Roman" panose="02020603050405020304" pitchFamily="18" charset="0"/>
                <a:cs typeface="Times New Roman" panose="02020603050405020304" pitchFamily="18" charset="0"/>
              </a:rPr>
              <a:t>Bayesian model</a:t>
            </a:r>
            <a:r>
              <a:rPr lang="en-US" sz="22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Bayesian networks are probabilistic, because these networks are built from a </a:t>
            </a:r>
            <a:r>
              <a:rPr lang="en-US" sz="2200" b="1" i="0" dirty="0">
                <a:solidFill>
                  <a:srgbClr val="333333"/>
                </a:solidFill>
                <a:effectLst/>
                <a:latin typeface="Times New Roman" panose="02020603050405020304" pitchFamily="18" charset="0"/>
                <a:cs typeface="Times New Roman" panose="02020603050405020304" pitchFamily="18" charset="0"/>
              </a:rPr>
              <a:t>probability distribution</a:t>
            </a:r>
            <a:r>
              <a:rPr lang="en-US" sz="2200" b="0" i="0" dirty="0">
                <a:solidFill>
                  <a:srgbClr val="333333"/>
                </a:solidFill>
                <a:effectLst/>
                <a:latin typeface="Times New Roman" panose="02020603050405020304" pitchFamily="18" charset="0"/>
                <a:cs typeface="Times New Roman" panose="02020603050405020304" pitchFamily="18" charset="0"/>
              </a:rPr>
              <a:t>, and also use probability theory for prediction and anomaly detection.</a:t>
            </a:r>
          </a:p>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Bayesian Network can be used for building models from data and experts opinions, and it consists of two parts:</a:t>
            </a:r>
          </a:p>
          <a:p>
            <a:pPr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Directed Acyclic Graph</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Table of conditional probabilities.</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692CF63-6177-4F11-9B0B-B47093B8758D}"/>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2287648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84F152-F31C-4CA4-8B01-D54BE2E979F8}"/>
              </a:ext>
            </a:extLst>
          </p:cNvPr>
          <p:cNvSpPr txBox="1"/>
          <p:nvPr/>
        </p:nvSpPr>
        <p:spPr>
          <a:xfrm>
            <a:off x="454925" y="975496"/>
            <a:ext cx="8382000" cy="769441"/>
          </a:xfrm>
          <a:prstGeom prst="rect">
            <a:avLst/>
          </a:prstGeom>
          <a:noFill/>
        </p:spPr>
        <p:txBody>
          <a:bodyPr wrap="square">
            <a:spAutoFit/>
          </a:bodyPr>
          <a:lstStyle/>
          <a:p>
            <a:r>
              <a:rPr lang="en-US" sz="2200" b="1" i="0" dirty="0">
                <a:solidFill>
                  <a:srgbClr val="333333"/>
                </a:solidFill>
                <a:effectLst/>
                <a:latin typeface="Times New Roman" panose="02020603050405020304" pitchFamily="18" charset="0"/>
                <a:cs typeface="Times New Roman" panose="02020603050405020304" pitchFamily="18" charset="0"/>
              </a:rPr>
              <a:t>A Bayesian network graph is made up of nodes and Arcs (directed links), where:</a:t>
            </a:r>
            <a:endParaRPr lang="en-IN" sz="2200" dirty="0">
              <a:latin typeface="Times New Roman" panose="02020603050405020304" pitchFamily="18" charset="0"/>
              <a:cs typeface="Times New Roman" panose="02020603050405020304" pitchFamily="18" charset="0"/>
            </a:endParaRPr>
          </a:p>
        </p:txBody>
      </p:sp>
      <p:pic>
        <p:nvPicPr>
          <p:cNvPr id="1026" name="Picture 2" descr="Bayesian Belief Network">
            <a:extLst>
              <a:ext uri="{FF2B5EF4-FFF2-40B4-BE49-F238E27FC236}">
                <a16:creationId xmlns:a16="http://schemas.microsoft.com/office/drawing/2014/main" id="{AA921651-6C3E-4CE0-8E69-85F842006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316552"/>
            <a:ext cx="504825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E469332-16B9-8ACA-5ECA-34D4D33BB4C8}"/>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3474877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B3713-4809-48E2-9363-8855AB90CEAA}"/>
              </a:ext>
            </a:extLst>
          </p:cNvPr>
          <p:cNvSpPr>
            <a:spLocks noGrp="1"/>
          </p:cNvSpPr>
          <p:nvPr>
            <p:ph idx="1"/>
          </p:nvPr>
        </p:nvSpPr>
        <p:spPr>
          <a:xfrm>
            <a:off x="457200" y="1143000"/>
            <a:ext cx="8229600" cy="4983163"/>
          </a:xfrm>
        </p:spPr>
        <p:txBody>
          <a:bodyPr>
            <a:normAutofit/>
          </a:bodyPr>
          <a:lstStyle/>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Each </a:t>
            </a:r>
            <a:r>
              <a:rPr lang="en-US" sz="2200" b="1" i="0" dirty="0">
                <a:solidFill>
                  <a:srgbClr val="000000"/>
                </a:solidFill>
                <a:effectLst/>
                <a:latin typeface="Times New Roman" panose="02020603050405020304" pitchFamily="18" charset="0"/>
                <a:cs typeface="Times New Roman" panose="02020603050405020304" pitchFamily="18" charset="0"/>
              </a:rPr>
              <a:t>node</a:t>
            </a:r>
            <a:r>
              <a:rPr lang="en-US" sz="2200" b="0" i="0" dirty="0">
                <a:solidFill>
                  <a:srgbClr val="000000"/>
                </a:solidFill>
                <a:effectLst/>
                <a:latin typeface="Times New Roman" panose="02020603050405020304" pitchFamily="18" charset="0"/>
                <a:cs typeface="Times New Roman" panose="02020603050405020304" pitchFamily="18" charset="0"/>
              </a:rPr>
              <a:t> corresponds to the random variables, and a variable can be </a:t>
            </a:r>
            <a:r>
              <a:rPr lang="en-US" sz="2200" b="1" i="0" dirty="0">
                <a:solidFill>
                  <a:srgbClr val="000000"/>
                </a:solidFill>
                <a:effectLst/>
                <a:latin typeface="Times New Roman" panose="02020603050405020304" pitchFamily="18" charset="0"/>
                <a:cs typeface="Times New Roman" panose="02020603050405020304" pitchFamily="18" charset="0"/>
              </a:rPr>
              <a:t>continuous</a:t>
            </a:r>
            <a:r>
              <a:rPr lang="en-US" sz="2200" b="0" i="0" dirty="0">
                <a:solidFill>
                  <a:srgbClr val="000000"/>
                </a:solidFill>
                <a:effectLst/>
                <a:latin typeface="Times New Roman" panose="02020603050405020304" pitchFamily="18" charset="0"/>
                <a:cs typeface="Times New Roman" panose="02020603050405020304" pitchFamily="18" charset="0"/>
              </a:rPr>
              <a:t> or </a:t>
            </a:r>
            <a:r>
              <a:rPr lang="en-US" sz="2200" b="1" i="0" dirty="0">
                <a:solidFill>
                  <a:srgbClr val="000000"/>
                </a:solidFill>
                <a:effectLst/>
                <a:latin typeface="Times New Roman" panose="02020603050405020304" pitchFamily="18" charset="0"/>
                <a:cs typeface="Times New Roman" panose="02020603050405020304" pitchFamily="18" charset="0"/>
              </a:rPr>
              <a:t>discrete</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Arc or directed arrows</a:t>
            </a:r>
            <a:r>
              <a:rPr lang="en-US" sz="2200" b="0" i="0" dirty="0">
                <a:solidFill>
                  <a:srgbClr val="000000"/>
                </a:solidFill>
                <a:effectLst/>
                <a:latin typeface="Times New Roman" panose="02020603050405020304" pitchFamily="18" charset="0"/>
                <a:cs typeface="Times New Roman" panose="02020603050405020304" pitchFamily="18" charset="0"/>
              </a:rPr>
              <a:t> represent the causal relationship or conditional probabilities between random variables.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These directed links or arrows connect the pair of nodes in the graph.</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These links represent that one node directly influence the other node, and if there is no directed link that means that nodes are independent with each other</a:t>
            </a:r>
          </a:p>
          <a:p>
            <a:pPr lvl="1"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In the above diagram, A, B, C, and D are random variables represented by the nodes of the network graph.</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If we are considering node B, which is connected with node A by a directed arrow, then node A is called the parent of Node B.</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Node C is independent of node A.</a:t>
            </a: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IN" sz="2200" dirty="0"/>
          </a:p>
        </p:txBody>
      </p:sp>
      <p:sp>
        <p:nvSpPr>
          <p:cNvPr id="5" name="Title 1">
            <a:extLst>
              <a:ext uri="{FF2B5EF4-FFF2-40B4-BE49-F238E27FC236}">
                <a16:creationId xmlns:a16="http://schemas.microsoft.com/office/drawing/2014/main" id="{F51EF80F-D10C-DF60-6A47-D98542780C5D}"/>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3850889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B3713-4809-48E2-9363-8855AB90CEAA}"/>
              </a:ext>
            </a:extLst>
          </p:cNvPr>
          <p:cNvSpPr>
            <a:spLocks noGrp="1"/>
          </p:cNvSpPr>
          <p:nvPr>
            <p:ph idx="1"/>
          </p:nvPr>
        </p:nvSpPr>
        <p:spPr>
          <a:xfrm>
            <a:off x="457200" y="1143000"/>
            <a:ext cx="8229600" cy="5213350"/>
          </a:xfrm>
        </p:spPr>
        <p:txBody>
          <a:bodyPr>
            <a:normAutofit/>
          </a:bodyPr>
          <a:lstStyle/>
          <a:p>
            <a:pPr algn="just"/>
            <a:r>
              <a:rPr lang="en-US" sz="2200" b="1" i="0" dirty="0">
                <a:solidFill>
                  <a:srgbClr val="333333"/>
                </a:solidFill>
                <a:effectLst/>
                <a:latin typeface="Times New Roman" panose="02020603050405020304" pitchFamily="18" charset="0"/>
                <a:cs typeface="Times New Roman" panose="02020603050405020304" pitchFamily="18" charset="0"/>
              </a:rPr>
              <a:t>Example:</a:t>
            </a:r>
            <a:r>
              <a:rPr lang="en-US" sz="2200" b="0" i="0" dirty="0">
                <a:solidFill>
                  <a:srgbClr val="333333"/>
                </a:solidFill>
                <a:effectLst/>
                <a:latin typeface="Times New Roman" panose="02020603050405020304" pitchFamily="18" charset="0"/>
                <a:cs typeface="Times New Roman" panose="02020603050405020304" pitchFamily="18" charset="0"/>
              </a:rPr>
              <a:t> Harry installed a new burglar alarm at his home to detect burglary. The alarm reliably responds at detecting a burglary but also responds for minor earthquakes. Harry has two neighbors David and Sophia, who have taken a responsibility to inform Harry at work when they hear the alarm. David always calls Harry when he hears the alarm, but sometimes he got confused with the phone ringing and calls at that time too. On the other hand, Sophia likes to listen to high music, so sometimes she misses to hear the alarm. Here we would like to compute the probability of Burglary Alarm.</a:t>
            </a:r>
          </a:p>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Problem: Calculate the probability that alarm has sounded, but there is neither a burglary, nor an earthquake occurred, and David and Sophia both called the Harry.</a:t>
            </a:r>
            <a:endParaRPr lang="en-US" sz="2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5" name="Title 1">
            <a:extLst>
              <a:ext uri="{FF2B5EF4-FFF2-40B4-BE49-F238E27FC236}">
                <a16:creationId xmlns:a16="http://schemas.microsoft.com/office/drawing/2014/main" id="{60E23F01-83BB-33B6-EAC8-A8943E7D8D8A}"/>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505729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081F7-EAF3-429B-865A-8B92081B13BE}"/>
              </a:ext>
            </a:extLst>
          </p:cNvPr>
          <p:cNvSpPr>
            <a:spLocks noGrp="1"/>
          </p:cNvSpPr>
          <p:nvPr>
            <p:ph idx="1"/>
          </p:nvPr>
        </p:nvSpPr>
        <p:spPr>
          <a:xfrm>
            <a:off x="472440" y="1143000"/>
            <a:ext cx="8229600" cy="5213349"/>
          </a:xfrm>
        </p:spPr>
        <p:txBody>
          <a:bodyPr>
            <a:normAutofit/>
          </a:bodyPr>
          <a:lstStyle/>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Bayesian network for the above problem is given below. The network structure is showing that burglary and earthquake is the parent node of the alarm and directly affecting the probability of alarm's going off, but David and Sophia's calls depend on alarm probability.</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network is representing that our assumptions do not directly perceive the burglary and also do not notice the minor earthquake, and they also not confer before calling.</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conditional distributions for each node are given as conditional probabilities table or CPT.</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Each row in the CPT must be sum to 1 because all the entries in the table represent an exhaustive set of cases for the variable.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In CPT, a </a:t>
            </a:r>
            <a:r>
              <a:rPr lang="en-US" sz="2200" b="0" i="0" dirty="0" err="1">
                <a:solidFill>
                  <a:srgbClr val="000000"/>
                </a:solidFill>
                <a:effectLst/>
                <a:latin typeface="Times New Roman" panose="02020603050405020304" pitchFamily="18" charset="0"/>
                <a:cs typeface="Times New Roman" panose="02020603050405020304" pitchFamily="18" charset="0"/>
              </a:rPr>
              <a:t>boolean</a:t>
            </a:r>
            <a:r>
              <a:rPr lang="en-US" sz="2200" b="0" i="0" dirty="0">
                <a:solidFill>
                  <a:srgbClr val="000000"/>
                </a:solidFill>
                <a:effectLst/>
                <a:latin typeface="Times New Roman" panose="02020603050405020304" pitchFamily="18" charset="0"/>
                <a:cs typeface="Times New Roman" panose="02020603050405020304" pitchFamily="18" charset="0"/>
              </a:rPr>
              <a:t> variable with k </a:t>
            </a:r>
            <a:r>
              <a:rPr lang="en-US" sz="2200" b="0" i="0" dirty="0" err="1">
                <a:solidFill>
                  <a:srgbClr val="000000"/>
                </a:solidFill>
                <a:effectLst/>
                <a:latin typeface="Times New Roman" panose="02020603050405020304" pitchFamily="18" charset="0"/>
                <a:cs typeface="Times New Roman" panose="02020603050405020304" pitchFamily="18" charset="0"/>
              </a:rPr>
              <a:t>boolean</a:t>
            </a:r>
            <a:r>
              <a:rPr lang="en-US" sz="2200" b="0" i="0" dirty="0">
                <a:solidFill>
                  <a:srgbClr val="000000"/>
                </a:solidFill>
                <a:effectLst/>
                <a:latin typeface="Times New Roman" panose="02020603050405020304" pitchFamily="18" charset="0"/>
                <a:cs typeface="Times New Roman" panose="02020603050405020304" pitchFamily="18" charset="0"/>
              </a:rPr>
              <a:t> parents contains 2</a:t>
            </a:r>
            <a:r>
              <a:rPr lang="en-US" sz="2200" b="0" i="0" baseline="30000" dirty="0">
                <a:solidFill>
                  <a:srgbClr val="000000"/>
                </a:solidFill>
                <a:effectLst/>
                <a:latin typeface="Times New Roman" panose="02020603050405020304" pitchFamily="18" charset="0"/>
                <a:cs typeface="Times New Roman" panose="02020603050405020304" pitchFamily="18" charset="0"/>
              </a:rPr>
              <a:t>K</a:t>
            </a:r>
            <a:r>
              <a:rPr lang="en-US" sz="2200" b="0" i="0" dirty="0">
                <a:solidFill>
                  <a:srgbClr val="000000"/>
                </a:solidFill>
                <a:effectLst/>
                <a:latin typeface="Times New Roman" panose="02020603050405020304" pitchFamily="18" charset="0"/>
                <a:cs typeface="Times New Roman" panose="02020603050405020304" pitchFamily="18" charset="0"/>
              </a:rPr>
              <a:t> probabilities. Hence, if there are two parents, then CPT will contain 4 probability value</a:t>
            </a:r>
          </a:p>
          <a:p>
            <a:pPr marL="0" indent="0" algn="just">
              <a:buNone/>
            </a:pPr>
            <a:endParaRPr lang="en-IN" sz="2400" dirty="0"/>
          </a:p>
        </p:txBody>
      </p:sp>
      <p:sp>
        <p:nvSpPr>
          <p:cNvPr id="5" name="Title 1">
            <a:extLst>
              <a:ext uri="{FF2B5EF4-FFF2-40B4-BE49-F238E27FC236}">
                <a16:creationId xmlns:a16="http://schemas.microsoft.com/office/drawing/2014/main" id="{B9E4A19B-0380-64EA-6123-3270FD9ED36A}"/>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916970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18892-2BA7-4ACB-A4EE-E5F53518C9DE}"/>
              </a:ext>
            </a:extLst>
          </p:cNvPr>
          <p:cNvSpPr>
            <a:spLocks noGrp="1"/>
          </p:cNvSpPr>
          <p:nvPr>
            <p:ph idx="1"/>
          </p:nvPr>
        </p:nvSpPr>
        <p:spPr>
          <a:xfrm>
            <a:off x="457200" y="1143000"/>
            <a:ext cx="8229600" cy="4983163"/>
          </a:xfrm>
        </p:spPr>
        <p:txBody>
          <a:bodyPr>
            <a:normAutofit/>
          </a:bodyPr>
          <a:lstStyle/>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List of all events occurring in this network:</a:t>
            </a:r>
          </a:p>
          <a:p>
            <a:pPr marL="0" indent="0" algn="just">
              <a:buNone/>
            </a:pPr>
            <a:endParaRPr lang="en-US" sz="2200" b="1"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Burglary (B)</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Earthquake(E)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Alarm(A)</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David Calls(D)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Sophia calls(S)</a:t>
            </a:r>
          </a:p>
          <a:p>
            <a:pPr algn="just">
              <a:buFont typeface="Arial" panose="020B0604020202020204" pitchFamily="34" charset="0"/>
              <a:buChar char="•"/>
            </a:pPr>
            <a:endParaRPr lang="en-US" sz="2800" b="1" dirty="0">
              <a:solidFill>
                <a:srgbClr val="000000"/>
              </a:solidFill>
              <a:latin typeface="Inter-Bold"/>
            </a:endParaRPr>
          </a:p>
          <a:p>
            <a:pPr algn="just">
              <a:buFont typeface="Arial" panose="020B0604020202020204" pitchFamily="34" charset="0"/>
              <a:buChar char="•"/>
            </a:pPr>
            <a:endParaRPr lang="en-US" sz="2800" b="0" i="0" dirty="0">
              <a:solidFill>
                <a:srgbClr val="000000"/>
              </a:solidFill>
              <a:effectLst/>
              <a:latin typeface="Inter-Regular"/>
            </a:endParaRPr>
          </a:p>
          <a:p>
            <a:pPr marL="0" indent="0">
              <a:buNone/>
            </a:pPr>
            <a:endParaRPr lang="en-IN" dirty="0"/>
          </a:p>
        </p:txBody>
      </p:sp>
      <p:sp>
        <p:nvSpPr>
          <p:cNvPr id="5" name="Title 1">
            <a:extLst>
              <a:ext uri="{FF2B5EF4-FFF2-40B4-BE49-F238E27FC236}">
                <a16:creationId xmlns:a16="http://schemas.microsoft.com/office/drawing/2014/main" id="{E0026A8F-F5B6-E5EA-440E-02C235ABB8EC}"/>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1088024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45FEB-0191-4CBE-B031-2EE92179D227}"/>
              </a:ext>
            </a:extLst>
          </p:cNvPr>
          <p:cNvSpPr>
            <a:spLocks noGrp="1"/>
          </p:cNvSpPr>
          <p:nvPr>
            <p:ph idx="1"/>
          </p:nvPr>
        </p:nvSpPr>
        <p:spPr>
          <a:xfrm>
            <a:off x="457200" y="1066801"/>
            <a:ext cx="8229600" cy="4343400"/>
          </a:xfrm>
        </p:spPr>
        <p:txBody>
          <a:bodyPr>
            <a:norm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We can write the events of problem statement in the form of probability: </a:t>
            </a:r>
            <a:r>
              <a:rPr lang="en-US" sz="2200" b="1" i="0" dirty="0">
                <a:solidFill>
                  <a:srgbClr val="333333"/>
                </a:solidFill>
                <a:effectLst/>
                <a:latin typeface="Times New Roman" panose="02020603050405020304" pitchFamily="18" charset="0"/>
                <a:cs typeface="Times New Roman" panose="02020603050405020304" pitchFamily="18" charset="0"/>
              </a:rPr>
              <a:t>P[D, S, A, B, E]</a:t>
            </a:r>
            <a:r>
              <a:rPr lang="en-US" sz="2200" b="0" i="0" dirty="0">
                <a:solidFill>
                  <a:srgbClr val="333333"/>
                </a:solidFill>
                <a:effectLst/>
                <a:latin typeface="Times New Roman" panose="02020603050405020304" pitchFamily="18" charset="0"/>
                <a:cs typeface="Times New Roman" panose="02020603050405020304" pitchFamily="18" charset="0"/>
              </a:rPr>
              <a:t>, can rewrite the above probability statement using joint probability distribution:</a:t>
            </a:r>
          </a:p>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P[D, S, A, B, E]= P[D | S, A, B, E]. P[S, A, B, E]</a:t>
            </a:r>
            <a:endParaRPr lang="en-US" sz="22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 =P[D | S, A, B, E]. P[S | A, B, E]. P[A, B, E]</a:t>
            </a:r>
            <a:endParaRPr lang="pt-BR" sz="2200" b="1" dirty="0">
              <a:solidFill>
                <a:srgbClr val="333333"/>
              </a:solidFill>
              <a:latin typeface="Times New Roman" panose="02020603050405020304" pitchFamily="18" charset="0"/>
              <a:cs typeface="Times New Roman" panose="02020603050405020304" pitchFamily="18" charset="0"/>
            </a:endParaRPr>
          </a:p>
          <a:p>
            <a:pPr marL="0" indent="0" algn="just">
              <a:buNone/>
            </a:pPr>
            <a:r>
              <a:rPr lang="pt-BR" sz="2200" b="1" i="0" dirty="0">
                <a:solidFill>
                  <a:srgbClr val="333333"/>
                </a:solidFill>
                <a:effectLst/>
                <a:latin typeface="Times New Roman" panose="02020603050405020304" pitchFamily="18" charset="0"/>
                <a:cs typeface="Times New Roman" panose="02020603050405020304" pitchFamily="18" charset="0"/>
              </a:rPr>
              <a:t>= P [D| A]. P [ S| A, B, E]. P[ A, B, E]</a:t>
            </a:r>
            <a:endParaRPr lang="pt-BR"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pt-BR" sz="2200" b="1" i="0" dirty="0">
                <a:solidFill>
                  <a:srgbClr val="333333"/>
                </a:solidFill>
                <a:effectLst/>
                <a:latin typeface="Times New Roman" panose="02020603050405020304" pitchFamily="18" charset="0"/>
                <a:cs typeface="Times New Roman" panose="02020603050405020304" pitchFamily="18" charset="0"/>
              </a:rPr>
              <a:t>= P[D | A]. P[ S | A]. P[A| B, E]. P[B, E]</a:t>
            </a:r>
            <a:endParaRPr lang="pt-BR"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pt-BR" sz="2200" b="1" i="0" dirty="0">
                <a:solidFill>
                  <a:srgbClr val="333333"/>
                </a:solidFill>
                <a:effectLst/>
                <a:latin typeface="Times New Roman" panose="02020603050405020304" pitchFamily="18" charset="0"/>
                <a:cs typeface="Times New Roman" panose="02020603050405020304" pitchFamily="18" charset="0"/>
              </a:rPr>
              <a:t>= P[D | A ]. P[S | A]. P[A| B, E]. P[B |E]. P[E]</a:t>
            </a:r>
            <a:endParaRPr lang="pt-BR" sz="2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5" name="Title 1">
            <a:extLst>
              <a:ext uri="{FF2B5EF4-FFF2-40B4-BE49-F238E27FC236}">
                <a16:creationId xmlns:a16="http://schemas.microsoft.com/office/drawing/2014/main" id="{55613B41-D45B-357D-D43E-330BA9C1148F}"/>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1092673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yesian Belief Network in artificial intelligence">
            <a:extLst>
              <a:ext uri="{FF2B5EF4-FFF2-40B4-BE49-F238E27FC236}">
                <a16:creationId xmlns:a16="http://schemas.microsoft.com/office/drawing/2014/main" id="{CD221524-7864-4CB6-A6D6-0715DC65EC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934200" cy="462518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156828C-2015-0C74-5FA8-FE9369CED99B}"/>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1820333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CD86-2ACE-441E-9A8A-87181180CCED}"/>
              </a:ext>
            </a:extLst>
          </p:cNvPr>
          <p:cNvSpPr>
            <a:spLocks noGrp="1"/>
          </p:cNvSpPr>
          <p:nvPr>
            <p:ph idx="1"/>
          </p:nvPr>
        </p:nvSpPr>
        <p:spPr/>
        <p:txBody>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Let's take the observed probability for the Burglary and earthquake component: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P(B= True) = 0.002, which is the probability of burglary.</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P(B= False)= 0.998, which is the probability of no burglary.</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P(E= True)= 0.001, which is the probability of a minor earthquake</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P(E= False)= 0.999, Which is the probability that an earthquake not occurred.</a:t>
            </a:r>
          </a:p>
          <a:p>
            <a:endParaRPr lang="en-IN" sz="2200" dirty="0"/>
          </a:p>
        </p:txBody>
      </p:sp>
      <p:sp>
        <p:nvSpPr>
          <p:cNvPr id="5" name="Title 1">
            <a:extLst>
              <a:ext uri="{FF2B5EF4-FFF2-40B4-BE49-F238E27FC236}">
                <a16:creationId xmlns:a16="http://schemas.microsoft.com/office/drawing/2014/main" id="{206A1FA6-4EDE-F8A4-404B-EFB57D350EA3}"/>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2606330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CD86-2ACE-441E-9A8A-87181180CCED}"/>
              </a:ext>
            </a:extLst>
          </p:cNvPr>
          <p:cNvSpPr>
            <a:spLocks noGrp="1"/>
          </p:cNvSpPr>
          <p:nvPr>
            <p:ph idx="1"/>
          </p:nvPr>
        </p:nvSpPr>
        <p:spPr>
          <a:xfrm>
            <a:off x="477520" y="930193"/>
            <a:ext cx="8229600" cy="4525963"/>
          </a:xfrm>
        </p:spPr>
        <p:txBody>
          <a:bodyPr/>
          <a:lstStyle/>
          <a:p>
            <a:pPr algn="just"/>
            <a:r>
              <a:rPr lang="en-US" sz="2200" b="1" i="0" dirty="0">
                <a:solidFill>
                  <a:srgbClr val="333333"/>
                </a:solidFill>
                <a:effectLst/>
                <a:latin typeface="Times New Roman" panose="02020603050405020304" pitchFamily="18" charset="0"/>
                <a:cs typeface="Times New Roman" panose="02020603050405020304" pitchFamily="18" charset="0"/>
              </a:rPr>
              <a:t>Conditional probability table for Alarm A:</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Conditional probability of Alarm A depends on Burglar and earthquake:</a:t>
            </a:r>
          </a:p>
          <a:p>
            <a:endParaRPr lang="en-IN" sz="2200" dirty="0"/>
          </a:p>
        </p:txBody>
      </p:sp>
      <p:graphicFrame>
        <p:nvGraphicFramePr>
          <p:cNvPr id="2" name="Table 1">
            <a:extLst>
              <a:ext uri="{FF2B5EF4-FFF2-40B4-BE49-F238E27FC236}">
                <a16:creationId xmlns:a16="http://schemas.microsoft.com/office/drawing/2014/main" id="{B93820B5-E080-4AF9-AAF8-7E9554BFD801}"/>
              </a:ext>
            </a:extLst>
          </p:cNvPr>
          <p:cNvGraphicFramePr>
            <a:graphicFrameLocks noGrp="1"/>
          </p:cNvGraphicFramePr>
          <p:nvPr/>
        </p:nvGraphicFramePr>
        <p:xfrm>
          <a:off x="1361440" y="2743200"/>
          <a:ext cx="6781800" cy="2621004"/>
        </p:xfrm>
        <a:graphic>
          <a:graphicData uri="http://schemas.openxmlformats.org/drawingml/2006/table">
            <a:tbl>
              <a:tblPr/>
              <a:tblGrid>
                <a:gridCol w="1695450">
                  <a:extLst>
                    <a:ext uri="{9D8B030D-6E8A-4147-A177-3AD203B41FA5}">
                      <a16:colId xmlns:a16="http://schemas.microsoft.com/office/drawing/2014/main" val="3062735176"/>
                    </a:ext>
                  </a:extLst>
                </a:gridCol>
                <a:gridCol w="1695450">
                  <a:extLst>
                    <a:ext uri="{9D8B030D-6E8A-4147-A177-3AD203B41FA5}">
                      <a16:colId xmlns:a16="http://schemas.microsoft.com/office/drawing/2014/main" val="1860813485"/>
                    </a:ext>
                  </a:extLst>
                </a:gridCol>
                <a:gridCol w="1695450">
                  <a:extLst>
                    <a:ext uri="{9D8B030D-6E8A-4147-A177-3AD203B41FA5}">
                      <a16:colId xmlns:a16="http://schemas.microsoft.com/office/drawing/2014/main" val="1650045105"/>
                    </a:ext>
                  </a:extLst>
                </a:gridCol>
                <a:gridCol w="1695450">
                  <a:extLst>
                    <a:ext uri="{9D8B030D-6E8A-4147-A177-3AD203B41FA5}">
                      <a16:colId xmlns:a16="http://schemas.microsoft.com/office/drawing/2014/main" val="1952148908"/>
                    </a:ext>
                  </a:extLst>
                </a:gridCol>
              </a:tblGrid>
              <a:tr h="579380">
                <a:tc>
                  <a:txBody>
                    <a:bodyPr/>
                    <a:lstStyle/>
                    <a:p>
                      <a:pPr algn="l" fontAlgn="t"/>
                      <a:r>
                        <a:rPr lang="en-IN">
                          <a:solidFill>
                            <a:srgbClr val="000000"/>
                          </a:solidFill>
                          <a:effectLst/>
                          <a:latin typeface="times new roman" panose="02020603050405020304" pitchFamily="18" charset="0"/>
                        </a:rPr>
                        <a:t>B</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P(A= True)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P(A= False)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97683387"/>
                  </a:ext>
                </a:extLst>
              </a:tr>
              <a:tr h="510406">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5067659"/>
                  </a:ext>
                </a:extLst>
              </a:tr>
              <a:tr h="510406">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0.95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3095608"/>
                  </a:ext>
                </a:extLst>
              </a:tr>
              <a:tr h="510406">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0.31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0.69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1045026"/>
                  </a:ext>
                </a:extLst>
              </a:tr>
              <a:tr h="510406">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0.001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0.999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73403035"/>
                  </a:ext>
                </a:extLst>
              </a:tr>
            </a:tbl>
          </a:graphicData>
        </a:graphic>
      </p:graphicFrame>
      <p:sp>
        <p:nvSpPr>
          <p:cNvPr id="6" name="Title 1">
            <a:extLst>
              <a:ext uri="{FF2B5EF4-FFF2-40B4-BE49-F238E27FC236}">
                <a16:creationId xmlns:a16="http://schemas.microsoft.com/office/drawing/2014/main" id="{10AA9ED9-CF34-5244-FB11-10117E67EE90}"/>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257682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85275"/>
            <a:ext cx="5839519" cy="51525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Branch Wise Applications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7B4902CC-B8CF-CD09-4871-19103A86032A}"/>
              </a:ext>
            </a:extLst>
          </p:cNvPr>
          <p:cNvSpPr>
            <a:spLocks noGrp="1"/>
          </p:cNvSpPr>
          <p:nvPr>
            <p:ph idx="1"/>
          </p:nvPr>
        </p:nvSpPr>
        <p:spPr>
          <a:xfrm>
            <a:off x="457200" y="1142999"/>
            <a:ext cx="8229600" cy="4961239"/>
          </a:xfrm>
        </p:spPr>
        <p:txBody>
          <a:bodyPr/>
          <a:lstStyle/>
          <a:p>
            <a:pPr marL="0" indent="0">
              <a:buNone/>
            </a:pPr>
            <a:r>
              <a:rPr lang="en-US" sz="2200" b="1" dirty="0">
                <a:latin typeface="Times New Roman" panose="02020603050405020304" pitchFamily="18" charset="0"/>
                <a:cs typeface="Times New Roman" panose="02020603050405020304" pitchFamily="18" charset="0"/>
              </a:rPr>
              <a:t>Probabilistic Learning:</a:t>
            </a:r>
          </a:p>
          <a:p>
            <a:r>
              <a:rPr lang="en-US" sz="2000" dirty="0">
                <a:latin typeface="Times New Roman" panose="02020603050405020304" pitchFamily="18" charset="0"/>
                <a:cs typeface="Times New Roman" panose="02020603050405020304" pitchFamily="18" charset="0"/>
              </a:rPr>
              <a:t>Involves training models to predict probabilities instead of fixed outcomes</a:t>
            </a:r>
          </a:p>
          <a:p>
            <a:r>
              <a:rPr lang="en-US" sz="2000" dirty="0">
                <a:latin typeface="Times New Roman" panose="02020603050405020304" pitchFamily="18" charset="0"/>
                <a:cs typeface="Times New Roman" panose="02020603050405020304" pitchFamily="18" charset="0"/>
              </a:rPr>
              <a:t>Useful for tasks with inherent uncertainty, such as classification, regression, and decision-making</a:t>
            </a:r>
          </a:p>
          <a:p>
            <a:r>
              <a:rPr lang="en-US" sz="2000" dirty="0">
                <a:latin typeface="Times New Roman" panose="02020603050405020304" pitchFamily="18" charset="0"/>
                <a:cs typeface="Times New Roman" panose="02020603050405020304" pitchFamily="18" charset="0"/>
              </a:rPr>
              <a:t>Techniques include logistic regression, decision trees, random forests, and neural networks</a:t>
            </a:r>
          </a:p>
          <a:p>
            <a:pPr marL="0" indent="0">
              <a:buNone/>
            </a:pPr>
            <a:r>
              <a:rPr lang="en-US" sz="2200" b="1" dirty="0">
                <a:latin typeface="Times New Roman" panose="02020603050405020304" pitchFamily="18" charset="0"/>
                <a:cs typeface="Times New Roman" panose="02020603050405020304" pitchFamily="18" charset="0"/>
              </a:rPr>
              <a:t>Ensemble Application:</a:t>
            </a:r>
          </a:p>
          <a:p>
            <a:r>
              <a:rPr lang="en-US" sz="2000" dirty="0">
                <a:latin typeface="Times New Roman" panose="02020603050405020304" pitchFamily="18" charset="0"/>
                <a:cs typeface="Times New Roman" panose="02020603050405020304" pitchFamily="18" charset="0"/>
              </a:rPr>
              <a:t>Combines multiple base models to improve prediction accuracy and robustness</a:t>
            </a:r>
          </a:p>
          <a:p>
            <a:r>
              <a:rPr lang="en-US" sz="2000" dirty="0">
                <a:latin typeface="Times New Roman" panose="02020603050405020304" pitchFamily="18" charset="0"/>
                <a:cs typeface="Times New Roman" panose="02020603050405020304" pitchFamily="18" charset="0"/>
              </a:rPr>
              <a:t>Ensemble methods include bagging, boosting, stacking, and voting</a:t>
            </a:r>
          </a:p>
          <a:p>
            <a:r>
              <a:rPr lang="en-US" sz="2000" dirty="0">
                <a:latin typeface="Times New Roman" panose="02020603050405020304" pitchFamily="18" charset="0"/>
                <a:cs typeface="Times New Roman" panose="02020603050405020304" pitchFamily="18" charset="0"/>
              </a:rPr>
              <a:t>Advantages include reduced overfitting, improved generalization, and increased interpretability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CD86-2ACE-441E-9A8A-87181180CCED}"/>
              </a:ext>
            </a:extLst>
          </p:cNvPr>
          <p:cNvSpPr>
            <a:spLocks noGrp="1"/>
          </p:cNvSpPr>
          <p:nvPr>
            <p:ph idx="1"/>
          </p:nvPr>
        </p:nvSpPr>
        <p:spPr>
          <a:xfrm>
            <a:off x="477520" y="930193"/>
            <a:ext cx="8229600" cy="4525963"/>
          </a:xfrm>
        </p:spPr>
        <p:txBody>
          <a:bodyPr/>
          <a:lstStyle/>
          <a:p>
            <a:pPr algn="just"/>
            <a:r>
              <a:rPr lang="en-US" sz="2200" b="1" i="0" dirty="0">
                <a:solidFill>
                  <a:srgbClr val="333333"/>
                </a:solidFill>
                <a:effectLst/>
                <a:latin typeface="Times New Roman" panose="02020603050405020304" pitchFamily="18" charset="0"/>
                <a:cs typeface="Times New Roman" panose="02020603050405020304" pitchFamily="18" charset="0"/>
              </a:rPr>
              <a:t>Conditional probability table for David Calls:</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Conditional probability of David that he will call depends on the probability of Alarm.</a:t>
            </a:r>
          </a:p>
          <a:p>
            <a:endParaRPr lang="en-IN" sz="2200" dirty="0"/>
          </a:p>
        </p:txBody>
      </p:sp>
      <p:graphicFrame>
        <p:nvGraphicFramePr>
          <p:cNvPr id="10" name="Table 9">
            <a:extLst>
              <a:ext uri="{FF2B5EF4-FFF2-40B4-BE49-F238E27FC236}">
                <a16:creationId xmlns:a16="http://schemas.microsoft.com/office/drawing/2014/main" id="{84625968-B3F4-4211-92F7-5931944BDAD2}"/>
              </a:ext>
            </a:extLst>
          </p:cNvPr>
          <p:cNvGraphicFramePr>
            <a:graphicFrameLocks noGrp="1"/>
          </p:cNvGraphicFramePr>
          <p:nvPr/>
        </p:nvGraphicFramePr>
        <p:xfrm>
          <a:off x="1905000" y="2035086"/>
          <a:ext cx="5334000" cy="1178560"/>
        </p:xfrm>
        <a:graphic>
          <a:graphicData uri="http://schemas.openxmlformats.org/drawingml/2006/table">
            <a:tbl>
              <a:tblPr/>
              <a:tblGrid>
                <a:gridCol w="1778000">
                  <a:extLst>
                    <a:ext uri="{9D8B030D-6E8A-4147-A177-3AD203B41FA5}">
                      <a16:colId xmlns:a16="http://schemas.microsoft.com/office/drawing/2014/main" val="1602119395"/>
                    </a:ext>
                  </a:extLst>
                </a:gridCol>
                <a:gridCol w="1778000">
                  <a:extLst>
                    <a:ext uri="{9D8B030D-6E8A-4147-A177-3AD203B41FA5}">
                      <a16:colId xmlns:a16="http://schemas.microsoft.com/office/drawing/2014/main" val="2548695321"/>
                    </a:ext>
                  </a:extLst>
                </a:gridCol>
                <a:gridCol w="1778000">
                  <a:extLst>
                    <a:ext uri="{9D8B030D-6E8A-4147-A177-3AD203B41FA5}">
                      <a16:colId xmlns:a16="http://schemas.microsoft.com/office/drawing/2014/main" val="3463155598"/>
                    </a:ext>
                  </a:extLst>
                </a:gridCol>
              </a:tblGrid>
              <a:tr h="0">
                <a:tc>
                  <a:txBody>
                    <a:bodyPr/>
                    <a:lstStyle/>
                    <a:p>
                      <a:pPr algn="l" fontAlgn="t"/>
                      <a:r>
                        <a:rPr lang="en-IN">
                          <a:solidFill>
                            <a:srgbClr val="000000"/>
                          </a:solidFill>
                          <a:effectLst/>
                          <a:latin typeface="times new roman" panose="02020603050405020304" pitchFamily="18" charset="0"/>
                        </a:rPr>
                        <a:t>A</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P(D= True)</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P(D= False)</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49541522"/>
                  </a:ext>
                </a:extLst>
              </a:tr>
              <a:tr h="0">
                <a:tc>
                  <a:txBody>
                    <a:bodyPr/>
                    <a:lstStyle/>
                    <a:p>
                      <a:pPr algn="just" fontAlgn="t"/>
                      <a:r>
                        <a:rPr lang="en-IN" dirty="0">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0.91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85392992"/>
                  </a:ext>
                </a:extLst>
              </a:tr>
              <a:tr h="0">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0073444"/>
                  </a:ext>
                </a:extLst>
              </a:tr>
            </a:tbl>
          </a:graphicData>
        </a:graphic>
      </p:graphicFrame>
      <p:sp>
        <p:nvSpPr>
          <p:cNvPr id="12" name="TextBox 11">
            <a:extLst>
              <a:ext uri="{FF2B5EF4-FFF2-40B4-BE49-F238E27FC236}">
                <a16:creationId xmlns:a16="http://schemas.microsoft.com/office/drawing/2014/main" id="{EDE63FB9-5552-4E36-B033-83AAA30E4FCB}"/>
              </a:ext>
            </a:extLst>
          </p:cNvPr>
          <p:cNvSpPr txBox="1"/>
          <p:nvPr/>
        </p:nvSpPr>
        <p:spPr>
          <a:xfrm>
            <a:off x="505460" y="3639905"/>
            <a:ext cx="7980680" cy="1015663"/>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Conditional probability table for Sophia Calls: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Conditional probability of Sophia that she calls is depending on its Parent Node "Alarm."</a:t>
            </a:r>
          </a:p>
        </p:txBody>
      </p:sp>
      <p:graphicFrame>
        <p:nvGraphicFramePr>
          <p:cNvPr id="13" name="Table 12">
            <a:extLst>
              <a:ext uri="{FF2B5EF4-FFF2-40B4-BE49-F238E27FC236}">
                <a16:creationId xmlns:a16="http://schemas.microsoft.com/office/drawing/2014/main" id="{999A1E1D-5813-430B-9EB9-48709A263BEA}"/>
              </a:ext>
            </a:extLst>
          </p:cNvPr>
          <p:cNvGraphicFramePr>
            <a:graphicFrameLocks noGrp="1"/>
          </p:cNvGraphicFramePr>
          <p:nvPr/>
        </p:nvGraphicFramePr>
        <p:xfrm>
          <a:off x="1905000" y="4829723"/>
          <a:ext cx="5478330" cy="1178560"/>
        </p:xfrm>
        <a:graphic>
          <a:graphicData uri="http://schemas.openxmlformats.org/drawingml/2006/table">
            <a:tbl>
              <a:tblPr/>
              <a:tblGrid>
                <a:gridCol w="1826110">
                  <a:extLst>
                    <a:ext uri="{9D8B030D-6E8A-4147-A177-3AD203B41FA5}">
                      <a16:colId xmlns:a16="http://schemas.microsoft.com/office/drawing/2014/main" val="3550514027"/>
                    </a:ext>
                  </a:extLst>
                </a:gridCol>
                <a:gridCol w="1826110">
                  <a:extLst>
                    <a:ext uri="{9D8B030D-6E8A-4147-A177-3AD203B41FA5}">
                      <a16:colId xmlns:a16="http://schemas.microsoft.com/office/drawing/2014/main" val="1188237105"/>
                    </a:ext>
                  </a:extLst>
                </a:gridCol>
                <a:gridCol w="1826110">
                  <a:extLst>
                    <a:ext uri="{9D8B030D-6E8A-4147-A177-3AD203B41FA5}">
                      <a16:colId xmlns:a16="http://schemas.microsoft.com/office/drawing/2014/main" val="2469978691"/>
                    </a:ext>
                  </a:extLst>
                </a:gridCol>
              </a:tblGrid>
              <a:tr h="0">
                <a:tc>
                  <a:txBody>
                    <a:bodyPr/>
                    <a:lstStyle/>
                    <a:p>
                      <a:pPr algn="l" fontAlgn="t"/>
                      <a:r>
                        <a:rPr lang="en-IN">
                          <a:solidFill>
                            <a:srgbClr val="000000"/>
                          </a:solidFill>
                          <a:effectLst/>
                          <a:latin typeface="times new roman" panose="02020603050405020304" pitchFamily="18" charset="0"/>
                        </a:rPr>
                        <a:t>A</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P(S= True)</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P(S= False)</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52921064"/>
                  </a:ext>
                </a:extLst>
              </a:tr>
              <a:tr h="0">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0.75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0.25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96464449"/>
                  </a:ext>
                </a:extLst>
              </a:tr>
              <a:tr h="0">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9373766"/>
                  </a:ext>
                </a:extLst>
              </a:tr>
            </a:tbl>
          </a:graphicData>
        </a:graphic>
      </p:graphicFrame>
      <p:sp>
        <p:nvSpPr>
          <p:cNvPr id="5" name="Title 1">
            <a:extLst>
              <a:ext uri="{FF2B5EF4-FFF2-40B4-BE49-F238E27FC236}">
                <a16:creationId xmlns:a16="http://schemas.microsoft.com/office/drawing/2014/main" id="{4E6A90DF-33A4-814C-CA8E-69B670DBCB5E}"/>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2222873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C93E6-DAAC-4EEA-863B-AF54EE1CC6F5}"/>
              </a:ext>
            </a:extLst>
          </p:cNvPr>
          <p:cNvSpPr>
            <a:spLocks noGrp="1"/>
          </p:cNvSpPr>
          <p:nvPr>
            <p:ph idx="1"/>
          </p:nvPr>
        </p:nvSpPr>
        <p:spPr>
          <a:xfrm>
            <a:off x="457200" y="1258093"/>
            <a:ext cx="8229600" cy="4525963"/>
          </a:xfrm>
        </p:spPr>
        <p:txBody>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From the formula of joint distribution, we can write the problem statement in the form of probability distribution:</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P(S, D, A, ¬B, ¬E) = P (S|A) *P (D|A)*P (A|¬B ^ ¬E) *P (¬B) *P (¬E).</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 0.75* 0.91* 0.001* 0.998*0.999</a:t>
            </a: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 0.00068045.</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Hence, a Bayesian network can answer any query about the domain by using Joint distribution.</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5" name="Title 1">
            <a:extLst>
              <a:ext uri="{FF2B5EF4-FFF2-40B4-BE49-F238E27FC236}">
                <a16:creationId xmlns:a16="http://schemas.microsoft.com/office/drawing/2014/main" id="{EF149F0B-2138-066D-EA6A-67D858BBA117}"/>
              </a:ext>
            </a:extLst>
          </p:cNvPr>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i="0" dirty="0">
                <a:solidFill>
                  <a:srgbClr val="40424E"/>
                </a:solidFill>
                <a:effectLst/>
                <a:cs typeface="Times New Roman" panose="02020603050405020304" pitchFamily="18" charset="0"/>
              </a:rPr>
              <a:t>BAYESIAN BELIEF NETWORK </a:t>
            </a:r>
            <a:endParaRPr kumimoji="0" lang="en-US" sz="2400" b="0"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3421105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Ensemble Methods</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Bayesian Belief network </a:t>
            </a:r>
          </a:p>
          <a:p>
            <a:pPr algn="ctr">
              <a:buNone/>
            </a:pP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66942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endParaRPr lang="en-IN" sz="2200" dirty="0">
              <a:latin typeface="Times New Roman" panose="02020603050405020304" pitchFamily="18" charset="0"/>
              <a:cs typeface="Times New Roman" panose="02020603050405020304" pitchFamily="18" charset="0"/>
            </a:endParaRPr>
          </a:p>
          <a:p>
            <a:pPr marL="0" indent="0" algn="just">
              <a:buNone/>
            </a:pPr>
            <a:r>
              <a:rPr lang="en-US" sz="2200" b="0" i="0" dirty="0">
                <a:effectLst/>
                <a:latin typeface="Times New Roman" panose="02020603050405020304" pitchFamily="18" charset="0"/>
                <a:cs typeface="Times New Roman" panose="02020603050405020304" pitchFamily="18" charset="0"/>
              </a:rPr>
              <a:t>Ensemble learning</a:t>
            </a:r>
            <a:r>
              <a:rPr lang="en-US" sz="2200" b="0" i="0" dirty="0">
                <a:solidFill>
                  <a:srgbClr val="273239"/>
                </a:solidFill>
                <a:effectLst/>
                <a:latin typeface="Times New Roman" panose="02020603050405020304" pitchFamily="18" charset="0"/>
                <a:cs typeface="Times New Roman" panose="02020603050405020304" pitchFamily="18" charset="0"/>
              </a:rPr>
              <a:t> helps improve machine learning results by combining several models. This approach allows the production of better predictive performance compared to a single model. Basic idea is to learn a set of classifiers (experts) and to allow them to vote. </a:t>
            </a: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sz="2200" b="1" i="0" dirty="0">
                <a:solidFill>
                  <a:srgbClr val="273239"/>
                </a:solidFill>
                <a:effectLst/>
                <a:latin typeface="Times New Roman" panose="02020603050405020304" pitchFamily="18" charset="0"/>
                <a:cs typeface="Times New Roman" panose="02020603050405020304" pitchFamily="18" charset="0"/>
              </a:rPr>
              <a:t>Bagging</a:t>
            </a:r>
            <a:r>
              <a:rPr lang="en-US" sz="2200" b="0" i="0" dirty="0">
                <a:solidFill>
                  <a:srgbClr val="273239"/>
                </a:solidFill>
                <a:effectLst/>
                <a:latin typeface="Times New Roman" panose="02020603050405020304" pitchFamily="18" charset="0"/>
                <a:cs typeface="Times New Roman" panose="02020603050405020304" pitchFamily="18" charset="0"/>
              </a:rPr>
              <a:t> and </a:t>
            </a:r>
            <a:r>
              <a:rPr lang="en-US" sz="2200" b="1" i="0" dirty="0">
                <a:solidFill>
                  <a:srgbClr val="273239"/>
                </a:solidFill>
                <a:effectLst/>
                <a:latin typeface="Times New Roman" panose="02020603050405020304" pitchFamily="18" charset="0"/>
                <a:cs typeface="Times New Roman" panose="02020603050405020304" pitchFamily="18" charset="0"/>
              </a:rPr>
              <a:t>Boosting </a:t>
            </a:r>
            <a:r>
              <a:rPr lang="en-US" sz="2200" b="0" i="0" dirty="0">
                <a:solidFill>
                  <a:srgbClr val="273239"/>
                </a:solidFill>
                <a:effectLst/>
                <a:latin typeface="Times New Roman" panose="02020603050405020304" pitchFamily="18" charset="0"/>
                <a:cs typeface="Times New Roman" panose="02020603050405020304" pitchFamily="18" charset="0"/>
              </a:rPr>
              <a:t>are two types of </a:t>
            </a:r>
            <a:r>
              <a:rPr lang="en-US" sz="2200" b="1" i="0" dirty="0">
                <a:solidFill>
                  <a:srgbClr val="273239"/>
                </a:solidFill>
                <a:effectLst/>
                <a:latin typeface="Times New Roman" panose="02020603050405020304" pitchFamily="18" charset="0"/>
                <a:cs typeface="Times New Roman" panose="02020603050405020304" pitchFamily="18" charset="0"/>
              </a:rPr>
              <a:t>Ensemble Learning</a:t>
            </a:r>
            <a:r>
              <a:rPr lang="en-US" sz="2200" b="0" i="0" dirty="0">
                <a:solidFill>
                  <a:srgbClr val="273239"/>
                </a:solidFill>
                <a:effectLst/>
                <a:latin typeface="Times New Roman" panose="02020603050405020304" pitchFamily="18" charset="0"/>
                <a:cs typeface="Times New Roman" panose="02020603050405020304" pitchFamily="18" charset="0"/>
              </a:rPr>
              <a:t>. These two decrease the variance of a single estimate as they combine several estimates from different models. So the result may be a model with higher stability</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63675"/>
            <a:ext cx="6423471"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Ensemble Methods</a:t>
            </a:r>
          </a:p>
        </p:txBody>
      </p:sp>
    </p:spTree>
    <p:extLst>
      <p:ext uri="{BB962C8B-B14F-4D97-AF65-F5344CB8AC3E}">
        <p14:creationId xmlns:p14="http://schemas.microsoft.com/office/powerpoint/2010/main" val="541157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base">
              <a:buFont typeface="+mj-lt"/>
              <a:buAutoNum type="arabicPeriod"/>
            </a:pPr>
            <a:endParaRPr lang="en-US" sz="2200" b="1"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endParaRPr lang="en-US" sz="2200" b="1" dirty="0">
              <a:solidFill>
                <a:srgbClr val="273239"/>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b="1" i="0" dirty="0">
                <a:solidFill>
                  <a:srgbClr val="273239"/>
                </a:solidFill>
                <a:effectLst/>
                <a:latin typeface="Times New Roman" panose="02020603050405020304" pitchFamily="18" charset="0"/>
                <a:cs typeface="Times New Roman" panose="02020603050405020304" pitchFamily="18" charset="0"/>
              </a:rPr>
              <a:t>Bagging</a:t>
            </a:r>
            <a:r>
              <a:rPr lang="en-US" sz="2200" b="0" i="0" dirty="0">
                <a:solidFill>
                  <a:srgbClr val="273239"/>
                </a:solidFill>
                <a:effectLst/>
                <a:latin typeface="Times New Roman" panose="02020603050405020304" pitchFamily="18" charset="0"/>
                <a:cs typeface="Times New Roman" panose="02020603050405020304" pitchFamily="18" charset="0"/>
              </a:rPr>
              <a:t>: It is a homogeneous weak learners’ model that learns from each other independently in parallel and combines them for determining the model average.</a:t>
            </a:r>
          </a:p>
          <a:p>
            <a:pPr algn="just" fontAlgn="base">
              <a:buFont typeface="+mj-lt"/>
              <a:buAutoNum type="arabicPeriod"/>
            </a:pP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mj-lt"/>
              <a:buAutoNum type="arabicPeriod"/>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b="1" i="0" dirty="0">
                <a:solidFill>
                  <a:srgbClr val="273239"/>
                </a:solidFill>
                <a:effectLst/>
                <a:latin typeface="Times New Roman" panose="02020603050405020304" pitchFamily="18" charset="0"/>
                <a:cs typeface="Times New Roman" panose="02020603050405020304" pitchFamily="18" charset="0"/>
              </a:rPr>
              <a:t>Boosting</a:t>
            </a:r>
            <a:r>
              <a:rPr lang="en-US" sz="2200" b="0" i="0" dirty="0">
                <a:solidFill>
                  <a:srgbClr val="273239"/>
                </a:solidFill>
                <a:effectLst/>
                <a:latin typeface="Times New Roman" panose="02020603050405020304" pitchFamily="18" charset="0"/>
                <a:cs typeface="Times New Roman" panose="02020603050405020304" pitchFamily="18" charset="0"/>
              </a:rPr>
              <a:t>: It is also a homogeneous weak learners’ model but works differently from Bagging. In this model, learners learn sequentially and adaptively to improve model predictions of a learning algorithm.</a:t>
            </a: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338041" y="33354"/>
            <a:ext cx="5839519"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Ensemble Methods</a:t>
            </a:r>
          </a:p>
        </p:txBody>
      </p:sp>
    </p:spTree>
    <p:extLst>
      <p:ext uri="{BB962C8B-B14F-4D97-AF65-F5344CB8AC3E}">
        <p14:creationId xmlns:p14="http://schemas.microsoft.com/office/powerpoint/2010/main" val="2945800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Ensemble Methods (Bagging)</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Ensemble methods</a:t>
            </a:r>
          </a:p>
          <a:p>
            <a:pPr algn="ctr">
              <a:buNone/>
            </a:pPr>
            <a:endParaRPr lang="en-US" sz="2200" dirty="0"/>
          </a:p>
        </p:txBody>
      </p:sp>
      <p:sp>
        <p:nvSpPr>
          <p:cNvPr id="7" name="Title 1"/>
          <p:cNvSpPr txBox="1">
            <a:spLocks/>
          </p:cNvSpPr>
          <p:nvPr/>
        </p:nvSpPr>
        <p:spPr>
          <a:xfrm>
            <a:off x="2046065" y="59512"/>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030050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Autofit/>
          </a:bodyPr>
          <a:lstStyle/>
          <a:p>
            <a:pPr algn="just">
              <a:lnSpc>
                <a:spcPct val="150000"/>
              </a:lnSpc>
            </a:pPr>
            <a:r>
              <a:rPr lang="en-US" sz="2200" b="1" i="0" dirty="0">
                <a:solidFill>
                  <a:srgbClr val="273239"/>
                </a:solidFill>
                <a:effectLst/>
                <a:latin typeface="Times New Roman" panose="02020603050405020304" pitchFamily="18" charset="0"/>
                <a:cs typeface="Times New Roman" panose="02020603050405020304" pitchFamily="18" charset="0"/>
              </a:rPr>
              <a:t>B</a:t>
            </a:r>
            <a:r>
              <a:rPr lang="en-US" sz="2200" b="0" i="0" dirty="0">
                <a:solidFill>
                  <a:srgbClr val="273239"/>
                </a:solidFill>
                <a:effectLst/>
                <a:latin typeface="Times New Roman" panose="02020603050405020304" pitchFamily="18" charset="0"/>
                <a:cs typeface="Times New Roman" panose="02020603050405020304" pitchFamily="18" charset="0"/>
              </a:rPr>
              <a:t>ootstrap </a:t>
            </a:r>
            <a:r>
              <a:rPr lang="en-US" sz="2200" b="1" i="0" dirty="0">
                <a:solidFill>
                  <a:srgbClr val="273239"/>
                </a:solidFill>
                <a:effectLst/>
                <a:latin typeface="Times New Roman" panose="02020603050405020304" pitchFamily="18" charset="0"/>
                <a:cs typeface="Times New Roman" panose="02020603050405020304" pitchFamily="18" charset="0"/>
              </a:rPr>
              <a:t>A</a:t>
            </a:r>
            <a:r>
              <a:rPr lang="en-US" sz="2200" b="0" i="0" dirty="0">
                <a:solidFill>
                  <a:srgbClr val="273239"/>
                </a:solidFill>
                <a:effectLst/>
                <a:latin typeface="Times New Roman" panose="02020603050405020304" pitchFamily="18" charset="0"/>
                <a:cs typeface="Times New Roman" panose="02020603050405020304" pitchFamily="18" charset="0"/>
              </a:rPr>
              <a:t>ggregating, also known as bagging, is a machine learning ensemble meta-algorithm designed to improve the stability and accuracy of machine learning algorithms used in statistical classification and regression.</a:t>
            </a:r>
          </a:p>
          <a:p>
            <a:pPr algn="just">
              <a:lnSpc>
                <a:spcPct val="150000"/>
              </a:lnSpc>
            </a:pPr>
            <a:endParaRPr lang="en-US" sz="2200" dirty="0">
              <a:solidFill>
                <a:srgbClr val="273239"/>
              </a:solidFill>
              <a:latin typeface="Times New Roman" panose="02020603050405020304" pitchFamily="18" charset="0"/>
              <a:cs typeface="Times New Roman" panose="02020603050405020304" pitchFamily="18" charset="0"/>
            </a:endParaRPr>
          </a:p>
          <a:p>
            <a:pPr algn="just">
              <a:lnSpc>
                <a:spcPct val="150000"/>
              </a:lnSpc>
            </a:pPr>
            <a:r>
              <a:rPr lang="en-US" sz="2200" b="0" i="0" dirty="0">
                <a:solidFill>
                  <a:srgbClr val="273239"/>
                </a:solidFill>
                <a:effectLst/>
                <a:latin typeface="Times New Roman" panose="02020603050405020304" pitchFamily="18" charset="0"/>
                <a:cs typeface="Times New Roman" panose="02020603050405020304" pitchFamily="18" charset="0"/>
              </a:rPr>
              <a:t> It decreases the </a:t>
            </a:r>
            <a:r>
              <a:rPr lang="en-US" sz="2200" b="0" i="0" u="sng" dirty="0">
                <a:effectLst/>
                <a:latin typeface="Times New Roman" panose="02020603050405020304" pitchFamily="18" charset="0"/>
                <a:cs typeface="Times New Roman" panose="02020603050405020304" pitchFamily="18" charset="0"/>
                <a:hlinkClick r:id="rId2"/>
              </a:rPr>
              <a:t>variance </a:t>
            </a:r>
            <a:r>
              <a:rPr lang="en-US" sz="2200" b="0" i="0" dirty="0">
                <a:solidFill>
                  <a:srgbClr val="273239"/>
                </a:solidFill>
                <a:effectLst/>
                <a:latin typeface="Times New Roman" panose="02020603050405020304" pitchFamily="18" charset="0"/>
                <a:cs typeface="Times New Roman" panose="02020603050405020304" pitchFamily="18" charset="0"/>
              </a:rPr>
              <a:t>and helps to avoid </a:t>
            </a:r>
            <a:r>
              <a:rPr lang="en-US" sz="2200" b="0" i="0" u="sng" dirty="0">
                <a:effectLst/>
                <a:latin typeface="Times New Roman" panose="02020603050405020304" pitchFamily="18" charset="0"/>
                <a:cs typeface="Times New Roman" panose="02020603050405020304" pitchFamily="18" charset="0"/>
                <a:hlinkClick r:id="rId3"/>
              </a:rPr>
              <a:t>overfitting</a:t>
            </a:r>
            <a:r>
              <a:rPr lang="en-US" sz="2200" b="0" i="0" dirty="0">
                <a:solidFill>
                  <a:srgbClr val="273239"/>
                </a:solidFill>
                <a:effectLst/>
                <a:latin typeface="Times New Roman" panose="02020603050405020304" pitchFamily="18" charset="0"/>
                <a:cs typeface="Times New Roman" panose="02020603050405020304" pitchFamily="18" charset="0"/>
              </a:rPr>
              <a:t>. It is usually applied to </a:t>
            </a:r>
            <a:r>
              <a:rPr lang="en-US" sz="2200" b="0" i="0" u="sng" dirty="0">
                <a:effectLst/>
                <a:latin typeface="Times New Roman" panose="02020603050405020304" pitchFamily="18" charset="0"/>
                <a:cs typeface="Times New Roman" panose="02020603050405020304" pitchFamily="18" charset="0"/>
                <a:hlinkClick r:id="rId4"/>
              </a:rPr>
              <a:t>decision tree methods</a:t>
            </a:r>
            <a:r>
              <a:rPr lang="en-US" sz="2200" b="0" i="0" dirty="0">
                <a:solidFill>
                  <a:srgbClr val="273239"/>
                </a:solidFill>
                <a:effectLst/>
                <a:latin typeface="Times New Roman" panose="02020603050405020304" pitchFamily="18" charset="0"/>
                <a:cs typeface="Times New Roman" panose="02020603050405020304" pitchFamily="18" charset="0"/>
              </a:rPr>
              <a:t>. Bagging is a special case of the model averaging approach. </a:t>
            </a: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63675"/>
            <a:ext cx="6423471"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Bagging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507834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just" fontAlgn="base">
              <a:buNone/>
            </a:pPr>
            <a:r>
              <a:rPr lang="en-US" sz="2200" b="1" i="0" dirty="0">
                <a:solidFill>
                  <a:srgbClr val="273239"/>
                </a:solidFill>
                <a:effectLst/>
                <a:latin typeface="Times New Roman" panose="02020603050405020304" pitchFamily="18" charset="0"/>
                <a:cs typeface="Times New Roman" panose="02020603050405020304" pitchFamily="18" charset="0"/>
              </a:rPr>
              <a:t>Description of the Technique</a:t>
            </a:r>
          </a:p>
          <a:p>
            <a:pPr marL="0" indent="0" algn="just" fontAlgn="base">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200" b="0" i="0" dirty="0">
                <a:solidFill>
                  <a:srgbClr val="273239"/>
                </a:solidFill>
                <a:effectLst/>
                <a:latin typeface="Times New Roman" panose="02020603050405020304" pitchFamily="18" charset="0"/>
                <a:cs typeface="Times New Roman" panose="02020603050405020304" pitchFamily="18" charset="0"/>
              </a:rPr>
              <a:t>Suppose a set D of d tuples, at each iteration </a:t>
            </a:r>
            <a:r>
              <a:rPr lang="en-US" sz="2200" b="0" i="0" dirty="0" err="1">
                <a:solidFill>
                  <a:srgbClr val="273239"/>
                </a:solidFill>
                <a:effectLst/>
                <a:latin typeface="Times New Roman" panose="02020603050405020304" pitchFamily="18" charset="0"/>
                <a:cs typeface="Times New Roman" panose="02020603050405020304" pitchFamily="18" charset="0"/>
              </a:rPr>
              <a:t>i</a:t>
            </a:r>
            <a:r>
              <a:rPr lang="en-US" sz="2200" b="0" i="0" dirty="0">
                <a:solidFill>
                  <a:srgbClr val="273239"/>
                </a:solidFill>
                <a:effectLst/>
                <a:latin typeface="Times New Roman" panose="02020603050405020304" pitchFamily="18" charset="0"/>
                <a:cs typeface="Times New Roman" panose="02020603050405020304" pitchFamily="18" charset="0"/>
              </a:rPr>
              <a:t>, a training set D</a:t>
            </a:r>
            <a:r>
              <a:rPr lang="en-US" sz="2200" b="0" i="0" baseline="-25000" dirty="0">
                <a:solidFill>
                  <a:srgbClr val="273239"/>
                </a:solidFill>
                <a:effectLst/>
                <a:latin typeface="Times New Roman" panose="02020603050405020304" pitchFamily="18" charset="0"/>
                <a:cs typeface="Times New Roman" panose="02020603050405020304" pitchFamily="18" charset="0"/>
              </a:rPr>
              <a:t>i</a:t>
            </a:r>
            <a:r>
              <a:rPr lang="en-US" sz="2200" b="0" i="0" dirty="0">
                <a:solidFill>
                  <a:srgbClr val="273239"/>
                </a:solidFill>
                <a:effectLst/>
                <a:latin typeface="Times New Roman" panose="02020603050405020304" pitchFamily="18" charset="0"/>
                <a:cs typeface="Times New Roman" panose="02020603050405020304" pitchFamily="18" charset="0"/>
              </a:rPr>
              <a:t> of d tuples is selected via row sampling with a replacement method (i.e., there can be repetitive elements from different d tuples) from D (i.e., bootstrap). Then a classifier model Mi is learned for each training set D &lt; </a:t>
            </a:r>
            <a:r>
              <a:rPr lang="en-US" sz="2200" b="0" i="0" dirty="0" err="1">
                <a:solidFill>
                  <a:srgbClr val="273239"/>
                </a:solidFill>
                <a:effectLst/>
                <a:latin typeface="Times New Roman" panose="02020603050405020304" pitchFamily="18" charset="0"/>
                <a:cs typeface="Times New Roman" panose="02020603050405020304" pitchFamily="18" charset="0"/>
              </a:rPr>
              <a:t>i</a:t>
            </a:r>
            <a:r>
              <a:rPr lang="en-US" sz="2200" b="0" i="0" dirty="0">
                <a:solidFill>
                  <a:srgbClr val="273239"/>
                </a:solidFill>
                <a:effectLst/>
                <a:latin typeface="Times New Roman" panose="02020603050405020304" pitchFamily="18" charset="0"/>
                <a:cs typeface="Times New Roman" panose="02020603050405020304" pitchFamily="18" charset="0"/>
              </a:rPr>
              <a:t>. Each classifier M</a:t>
            </a:r>
            <a:r>
              <a:rPr lang="en-US" sz="2200" b="0" i="0" baseline="-25000" dirty="0">
                <a:solidFill>
                  <a:srgbClr val="273239"/>
                </a:solidFill>
                <a:effectLst/>
                <a:latin typeface="Times New Roman" panose="02020603050405020304" pitchFamily="18" charset="0"/>
                <a:cs typeface="Times New Roman" panose="02020603050405020304" pitchFamily="18" charset="0"/>
              </a:rPr>
              <a:t>i</a:t>
            </a:r>
            <a:r>
              <a:rPr lang="en-US" sz="2200" b="0" i="0" dirty="0">
                <a:solidFill>
                  <a:srgbClr val="273239"/>
                </a:solidFill>
                <a:effectLst/>
                <a:latin typeface="Times New Roman" panose="02020603050405020304" pitchFamily="18" charset="0"/>
                <a:cs typeface="Times New Roman" panose="02020603050405020304" pitchFamily="18" charset="0"/>
              </a:rPr>
              <a:t> returns its class prediction. The bagged classifier M* counts the votes and assigns the class with the most votes to X (unknown sample).</a:t>
            </a:r>
          </a:p>
          <a:p>
            <a:pPr algn="just">
              <a:lnSpc>
                <a:spcPct val="150000"/>
              </a:lnSpc>
            </a:pPr>
            <a:endParaRPr lang="en-US" sz="2200" b="1" i="0" dirty="0">
              <a:solidFill>
                <a:srgbClr val="273239"/>
              </a:solidFill>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8982E87-CB35-2A95-7DF8-10D405A5ED41}"/>
              </a:ext>
            </a:extLst>
          </p:cNvPr>
          <p:cNvSpPr txBox="1">
            <a:spLocks/>
          </p:cNvSpPr>
          <p:nvPr/>
        </p:nvSpPr>
        <p:spPr>
          <a:xfrm>
            <a:off x="2046065" y="63675"/>
            <a:ext cx="6423471"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Bagging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844427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just" fontAlgn="base">
              <a:buNone/>
            </a:pPr>
            <a:r>
              <a:rPr lang="en-US" sz="2200" b="1" i="0" dirty="0">
                <a:solidFill>
                  <a:srgbClr val="273239"/>
                </a:solidFill>
                <a:effectLst/>
                <a:latin typeface="Times New Roman" panose="02020603050405020304" pitchFamily="18" charset="0"/>
                <a:cs typeface="Times New Roman" panose="02020603050405020304" pitchFamily="18" charset="0"/>
              </a:rPr>
              <a:t>Implementation Steps of Bagging</a:t>
            </a:r>
          </a:p>
          <a:p>
            <a:pPr marL="0" indent="0" algn="just" fontAlgn="base">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Step 1:</a:t>
            </a:r>
            <a:r>
              <a:rPr lang="en-US" sz="2200" b="0" i="0" dirty="0">
                <a:solidFill>
                  <a:srgbClr val="273239"/>
                </a:solidFill>
                <a:effectLst/>
                <a:latin typeface="Times New Roman" panose="02020603050405020304" pitchFamily="18" charset="0"/>
                <a:cs typeface="Times New Roman" panose="02020603050405020304" pitchFamily="18" charset="0"/>
              </a:rPr>
              <a:t> Multiple subsets are created from the original data set with equal tuples, selecting observations with replacement.</a:t>
            </a:r>
          </a:p>
          <a:p>
            <a:pPr algn="just"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Step 2:</a:t>
            </a:r>
            <a:r>
              <a:rPr lang="en-US" sz="2200" b="0" i="0" dirty="0">
                <a:solidFill>
                  <a:srgbClr val="273239"/>
                </a:solidFill>
                <a:effectLst/>
                <a:latin typeface="Times New Roman" panose="02020603050405020304" pitchFamily="18" charset="0"/>
                <a:cs typeface="Times New Roman" panose="02020603050405020304" pitchFamily="18" charset="0"/>
              </a:rPr>
              <a:t> A base model is created on each of these subsets.</a:t>
            </a:r>
          </a:p>
          <a:p>
            <a:pPr algn="just"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Step 3: </a:t>
            </a:r>
            <a:r>
              <a:rPr lang="en-US" sz="2200" b="0" i="0" dirty="0">
                <a:solidFill>
                  <a:srgbClr val="273239"/>
                </a:solidFill>
                <a:effectLst/>
                <a:latin typeface="Times New Roman" panose="02020603050405020304" pitchFamily="18" charset="0"/>
                <a:cs typeface="Times New Roman" panose="02020603050405020304" pitchFamily="18" charset="0"/>
              </a:rPr>
              <a:t>Each model is learned in parallel with each training set and independent of each other.</a:t>
            </a:r>
          </a:p>
          <a:p>
            <a:pPr algn="just"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Step 4: </a:t>
            </a:r>
            <a:r>
              <a:rPr lang="en-US" sz="2200" b="0" i="0" dirty="0">
                <a:solidFill>
                  <a:srgbClr val="273239"/>
                </a:solidFill>
                <a:effectLst/>
                <a:latin typeface="Times New Roman" panose="02020603050405020304" pitchFamily="18" charset="0"/>
                <a:cs typeface="Times New Roman" panose="02020603050405020304" pitchFamily="18" charset="0"/>
              </a:rPr>
              <a:t>The final predictions are determined by combining the predictions from all the models.</a:t>
            </a:r>
          </a:p>
          <a:p>
            <a:pPr algn="just"/>
            <a:br>
              <a:rPr lang="en-US" sz="2200" dirty="0">
                <a:latin typeface="Times New Roman" panose="02020603050405020304" pitchFamily="18" charset="0"/>
                <a:cs typeface="Times New Roman" panose="02020603050405020304" pitchFamily="18" charset="0"/>
              </a:rPr>
            </a:br>
            <a:endParaRPr lang="en-US" sz="2200" b="1" i="0" dirty="0">
              <a:solidFill>
                <a:srgbClr val="273239"/>
              </a:solidFill>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58CE151-7D39-E438-4CC4-C5620EAF67CC}"/>
              </a:ext>
            </a:extLst>
          </p:cNvPr>
          <p:cNvSpPr txBox="1">
            <a:spLocks/>
          </p:cNvSpPr>
          <p:nvPr/>
        </p:nvSpPr>
        <p:spPr>
          <a:xfrm>
            <a:off x="2046065" y="63675"/>
            <a:ext cx="6423471"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Bagging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37920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2DF1A3-C8D0-A1AE-C362-F757FBEBB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5699"/>
            <a:ext cx="8001000" cy="45205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15B0B8B-BC7F-9BC4-C67C-F7E2D0271AE9}"/>
              </a:ext>
            </a:extLst>
          </p:cNvPr>
          <p:cNvSpPr txBox="1">
            <a:spLocks/>
          </p:cNvSpPr>
          <p:nvPr/>
        </p:nvSpPr>
        <p:spPr>
          <a:xfrm>
            <a:off x="2046065" y="63675"/>
            <a:ext cx="6423471"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Bagging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1306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64954"/>
            <a:ext cx="5839519" cy="51525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2400" b="1" dirty="0"/>
              <a:t>Result Analysis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533400" y="1981200"/>
            <a:ext cx="8686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ML Result of 2021-22: 96.00%</a:t>
            </a:r>
          </a:p>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i="0" strike="noStrike" cap="none" normalizeH="0" baseline="0" dirty="0">
                <a:ln>
                  <a:noFill/>
                </a:ln>
                <a:solidFill>
                  <a:schemeClr val="tx1"/>
                </a:solidFill>
                <a:effectLst/>
                <a:cs typeface="Times New Roman" pitchFamily="18" charset="0"/>
              </a:rPr>
              <a:t>ML Resul</a:t>
            </a:r>
            <a:r>
              <a:rPr lang="en-US" sz="2800" dirty="0">
                <a:cs typeface="Times New Roman" pitchFamily="18" charset="0"/>
              </a:rPr>
              <a:t>t of 2022-23: 95.80%</a:t>
            </a:r>
            <a:endParaRPr kumimoji="0" lang="en-US" sz="2800" i="0"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1008246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A0789-39C8-FCAF-DEC7-20AE6C58C2AF}"/>
              </a:ext>
            </a:extLst>
          </p:cNvPr>
          <p:cNvSpPr>
            <a:spLocks noGrp="1"/>
          </p:cNvSpPr>
          <p:nvPr>
            <p:ph idx="1"/>
          </p:nvPr>
        </p:nvSpPr>
        <p:spPr>
          <a:xfrm>
            <a:off x="434454" y="1267960"/>
            <a:ext cx="8229600" cy="4525963"/>
          </a:xfrm>
        </p:spPr>
        <p:txBody>
          <a:bodyPr/>
          <a:lstStyle/>
          <a:p>
            <a:pPr marL="0" indent="0" algn="just" fontAlgn="base">
              <a:buNone/>
            </a:pPr>
            <a:r>
              <a:rPr lang="en-US" sz="2200" b="1" i="0" dirty="0">
                <a:solidFill>
                  <a:srgbClr val="273239"/>
                </a:solidFill>
                <a:effectLst/>
                <a:latin typeface="Times New Roman" panose="02020603050405020304" pitchFamily="18" charset="0"/>
                <a:cs typeface="Times New Roman" panose="02020603050405020304" pitchFamily="18" charset="0"/>
              </a:rPr>
              <a:t>Example of Bagging</a:t>
            </a:r>
          </a:p>
          <a:p>
            <a:pPr marL="0" indent="0" algn="just" fontAlgn="base">
              <a:buNone/>
            </a:pPr>
            <a:endParaRPr lang="en-US" sz="2200" b="1" dirty="0">
              <a:solidFill>
                <a:srgbClr val="273239"/>
              </a:solidFill>
              <a:latin typeface="Times New Roman" panose="02020603050405020304" pitchFamily="18" charset="0"/>
              <a:cs typeface="Times New Roman" panose="02020603050405020304" pitchFamily="18" charset="0"/>
            </a:endParaRPr>
          </a:p>
          <a:p>
            <a:pPr marL="0" indent="0" algn="just" fontAlgn="base">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200" b="0" i="0" dirty="0">
                <a:solidFill>
                  <a:srgbClr val="273239"/>
                </a:solidFill>
                <a:effectLst/>
                <a:latin typeface="Times New Roman" panose="02020603050405020304" pitchFamily="18" charset="0"/>
                <a:cs typeface="Times New Roman" panose="02020603050405020304" pitchFamily="18" charset="0"/>
              </a:rPr>
              <a:t>The </a:t>
            </a:r>
            <a:r>
              <a:rPr lang="en-US" sz="2200" b="0" i="0" u="sng" dirty="0">
                <a:solidFill>
                  <a:srgbClr val="273239"/>
                </a:solidFill>
                <a:effectLst/>
                <a:latin typeface="Times New Roman" panose="02020603050405020304" pitchFamily="18" charset="0"/>
                <a:cs typeface="Times New Roman" panose="02020603050405020304" pitchFamily="18" charset="0"/>
                <a:hlinkClick r:id="rId2"/>
              </a:rPr>
              <a:t>Random Forest model</a:t>
            </a:r>
            <a:r>
              <a:rPr lang="en-US" sz="2200" b="0" i="0" dirty="0">
                <a:solidFill>
                  <a:srgbClr val="273239"/>
                </a:solidFill>
                <a:effectLst/>
                <a:latin typeface="Times New Roman" panose="02020603050405020304" pitchFamily="18" charset="0"/>
                <a:cs typeface="Times New Roman" panose="02020603050405020304" pitchFamily="18" charset="0"/>
              </a:rPr>
              <a:t> uses Bagging, where decision tree models with higher variance are present. It makes random feature selection to grow trees. Several random trees make a Random Forest</a:t>
            </a:r>
          </a:p>
          <a:p>
            <a:endParaRPr lang="en-US" sz="2200" dirty="0"/>
          </a:p>
        </p:txBody>
      </p:sp>
      <p:sp>
        <p:nvSpPr>
          <p:cNvPr id="5" name="Title 1">
            <a:extLst>
              <a:ext uri="{FF2B5EF4-FFF2-40B4-BE49-F238E27FC236}">
                <a16:creationId xmlns:a16="http://schemas.microsoft.com/office/drawing/2014/main" id="{7802068B-6307-B31A-AF41-347DA0D0B9EA}"/>
              </a:ext>
            </a:extLst>
          </p:cNvPr>
          <p:cNvSpPr txBox="1">
            <a:spLocks/>
          </p:cNvSpPr>
          <p:nvPr/>
        </p:nvSpPr>
        <p:spPr>
          <a:xfrm>
            <a:off x="2046065" y="63675"/>
            <a:ext cx="6423471"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Bagging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613854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Ensemble Methods (Boosting)</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a:t>
            </a:r>
            <a:r>
              <a:rPr lang="en-US" sz="2200" dirty="0" err="1">
                <a:latin typeface="Times New Roman" panose="02020603050405020304" pitchFamily="18" charset="0"/>
                <a:cs typeface="Times New Roman" panose="02020603050405020304" pitchFamily="18" charset="0"/>
              </a:rPr>
              <a:t>thethe</a:t>
            </a:r>
            <a:r>
              <a:rPr lang="en-US" sz="2200" dirty="0">
                <a:latin typeface="Times New Roman" panose="02020603050405020304" pitchFamily="18" charset="0"/>
                <a:cs typeface="Times New Roman" panose="02020603050405020304" pitchFamily="18" charset="0"/>
              </a:rPr>
              <a:t> Bagging</a:t>
            </a:r>
          </a:p>
          <a:p>
            <a:pPr algn="ctr">
              <a:buNone/>
            </a:pPr>
            <a:endParaRPr lang="en-US" sz="2200" dirty="0"/>
          </a:p>
        </p:txBody>
      </p:sp>
      <p:sp>
        <p:nvSpPr>
          <p:cNvPr id="7" name="Title 1"/>
          <p:cNvSpPr txBox="1">
            <a:spLocks/>
          </p:cNvSpPr>
          <p:nvPr/>
        </p:nvSpPr>
        <p:spPr>
          <a:xfrm>
            <a:off x="1724891" y="31173"/>
            <a:ext cx="7065818"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391822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153400" cy="4525963"/>
          </a:xfrm>
        </p:spPr>
        <p:txBody>
          <a:bodyPr>
            <a:noAutofit/>
          </a:bodyPr>
          <a:lstStyle/>
          <a:p>
            <a:pPr algn="just">
              <a:lnSpc>
                <a:spcPct val="150000"/>
              </a:lnSpc>
            </a:pPr>
            <a:r>
              <a:rPr lang="en-US" sz="2200" b="0" i="0" dirty="0">
                <a:solidFill>
                  <a:srgbClr val="273239"/>
                </a:solidFill>
                <a:effectLst/>
                <a:latin typeface="Times New Roman" panose="02020603050405020304" pitchFamily="18" charset="0"/>
                <a:cs typeface="Times New Roman" panose="02020603050405020304" pitchFamily="18" charset="0"/>
              </a:rPr>
              <a:t>Boosting is an ensemble modeling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is added.</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724891" y="91240"/>
            <a:ext cx="7065818" cy="5512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Boosting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1170308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10000"/>
              </a:lnSpc>
              <a:spcAft>
                <a:spcPts val="600"/>
              </a:spcAft>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a:lnSpc>
                <a:spcPct val="110000"/>
              </a:lnSpc>
              <a:spcAft>
                <a:spcPts val="600"/>
              </a:spcAft>
            </a:pPr>
            <a:r>
              <a:rPr lang="en-US" sz="2200" b="0" i="0" dirty="0">
                <a:solidFill>
                  <a:srgbClr val="273239"/>
                </a:solidFill>
                <a:effectLst/>
                <a:latin typeface="Times New Roman" panose="02020603050405020304" pitchFamily="18" charset="0"/>
                <a:cs typeface="Times New Roman" panose="02020603050405020304" pitchFamily="18" charset="0"/>
              </a:rPr>
              <a:t>There are several boosting algorithms. The original ones, proposed by </a:t>
            </a:r>
            <a:r>
              <a:rPr lang="en-US" sz="2200" b="1" i="0" dirty="0">
                <a:solidFill>
                  <a:srgbClr val="273239"/>
                </a:solidFill>
                <a:effectLst/>
                <a:latin typeface="Times New Roman" panose="02020603050405020304" pitchFamily="18" charset="0"/>
                <a:cs typeface="Times New Roman" panose="02020603050405020304" pitchFamily="18" charset="0"/>
              </a:rPr>
              <a:t>Robert </a:t>
            </a:r>
            <a:r>
              <a:rPr lang="en-US" sz="2200" b="1" i="0" dirty="0" err="1">
                <a:solidFill>
                  <a:srgbClr val="273239"/>
                </a:solidFill>
                <a:effectLst/>
                <a:latin typeface="Times New Roman" panose="02020603050405020304" pitchFamily="18" charset="0"/>
                <a:cs typeface="Times New Roman" panose="02020603050405020304" pitchFamily="18" charset="0"/>
              </a:rPr>
              <a:t>Schapire</a:t>
            </a:r>
            <a:r>
              <a:rPr lang="en-US" sz="2200" b="0" i="0" dirty="0">
                <a:solidFill>
                  <a:srgbClr val="273239"/>
                </a:solidFill>
                <a:effectLst/>
                <a:latin typeface="Times New Roman" panose="02020603050405020304" pitchFamily="18" charset="0"/>
                <a:cs typeface="Times New Roman" panose="02020603050405020304" pitchFamily="18" charset="0"/>
              </a:rPr>
              <a:t> and </a:t>
            </a:r>
            <a:r>
              <a:rPr lang="en-US" sz="2200" b="1" i="0" dirty="0">
                <a:solidFill>
                  <a:srgbClr val="273239"/>
                </a:solidFill>
                <a:effectLst/>
                <a:latin typeface="Times New Roman" panose="02020603050405020304" pitchFamily="18" charset="0"/>
                <a:cs typeface="Times New Roman" panose="02020603050405020304" pitchFamily="18" charset="0"/>
              </a:rPr>
              <a:t>Yoav Freund</a:t>
            </a:r>
            <a:r>
              <a:rPr lang="en-US" sz="2200" b="0" i="0" dirty="0">
                <a:solidFill>
                  <a:srgbClr val="273239"/>
                </a:solidFill>
                <a:effectLst/>
                <a:latin typeface="Times New Roman" panose="02020603050405020304" pitchFamily="18" charset="0"/>
                <a:cs typeface="Times New Roman" panose="02020603050405020304" pitchFamily="18" charset="0"/>
              </a:rPr>
              <a:t> were not adaptive and could not take full advantage of the weak learners. </a:t>
            </a:r>
            <a:r>
              <a:rPr lang="en-US" sz="2200" b="0" i="0" dirty="0" err="1">
                <a:solidFill>
                  <a:srgbClr val="273239"/>
                </a:solidFill>
                <a:effectLst/>
                <a:latin typeface="Times New Roman" panose="02020603050405020304" pitchFamily="18" charset="0"/>
                <a:cs typeface="Times New Roman" panose="02020603050405020304" pitchFamily="18" charset="0"/>
              </a:rPr>
              <a:t>Schapire</a:t>
            </a:r>
            <a:r>
              <a:rPr lang="en-US" sz="2200" b="0" i="0" dirty="0">
                <a:solidFill>
                  <a:srgbClr val="273239"/>
                </a:solidFill>
                <a:effectLst/>
                <a:latin typeface="Times New Roman" panose="02020603050405020304" pitchFamily="18" charset="0"/>
                <a:cs typeface="Times New Roman" panose="02020603050405020304" pitchFamily="18" charset="0"/>
              </a:rPr>
              <a:t> and Freund then developed </a:t>
            </a:r>
            <a:r>
              <a:rPr lang="en-US" sz="2200" b="0" i="0" u="sng" dirty="0">
                <a:effectLst/>
                <a:latin typeface="Times New Roman" panose="02020603050405020304" pitchFamily="18" charset="0"/>
                <a:cs typeface="Times New Roman" panose="02020603050405020304" pitchFamily="18" charset="0"/>
                <a:hlinkClick r:id="rId2"/>
              </a:rPr>
              <a:t>AdaBoost</a:t>
            </a:r>
            <a:r>
              <a:rPr lang="en-US" sz="2200" b="0" i="0" dirty="0">
                <a:solidFill>
                  <a:srgbClr val="273239"/>
                </a:solidFill>
                <a:effectLst/>
                <a:latin typeface="Times New Roman" panose="02020603050405020304" pitchFamily="18" charset="0"/>
                <a:cs typeface="Times New Roman" panose="02020603050405020304" pitchFamily="18" charset="0"/>
              </a:rPr>
              <a:t>, an adaptive boosting algorithm that won the prestigious Gödel Prize. AdaBoost was the first really successful boosting algorithm developed for the purpose of binary classification. AdaBoost is short for Adaptive Boosting and is a very popular boosting technique that combines multiple “weak classifiers” into a single “strong classifier”.</a:t>
            </a:r>
            <a:endParaRPr lang="en-US"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0373FDC-FE1B-A58F-6A86-58184B79DB66}"/>
              </a:ext>
            </a:extLst>
          </p:cNvPr>
          <p:cNvSpPr txBox="1">
            <a:spLocks/>
          </p:cNvSpPr>
          <p:nvPr/>
        </p:nvSpPr>
        <p:spPr>
          <a:xfrm>
            <a:off x="1724891" y="91240"/>
            <a:ext cx="7065818" cy="5512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Boosting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778660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l" fontAlgn="base">
              <a:buNone/>
            </a:pPr>
            <a:endParaRPr lang="en-US" sz="2200" b="0" i="0" dirty="0">
              <a:solidFill>
                <a:srgbClr val="273239"/>
              </a:solidFill>
              <a:effectLst/>
              <a:latin typeface="urw-din"/>
            </a:endParaRPr>
          </a:p>
          <a:p>
            <a:pPr marL="0" indent="0" algn="just" fontAlgn="base">
              <a:buNone/>
            </a:pPr>
            <a:r>
              <a:rPr lang="en-US" sz="2200" b="0" i="0" dirty="0">
                <a:solidFill>
                  <a:srgbClr val="273239"/>
                </a:solidFill>
                <a:effectLst/>
                <a:latin typeface="Times New Roman" panose="02020603050405020304" pitchFamily="18" charset="0"/>
                <a:cs typeface="Times New Roman" panose="02020603050405020304" pitchFamily="18" charset="0"/>
              </a:rPr>
              <a:t>Bagging and Boosting, both being the commonly used methods, have a universal similarity of being classified as ensemble methods. Here we will explain the similarities between them.</a:t>
            </a:r>
          </a:p>
          <a:p>
            <a:pPr marL="0" indent="0" algn="just" fontAlgn="base">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b="0" i="0" dirty="0">
                <a:solidFill>
                  <a:srgbClr val="273239"/>
                </a:solidFill>
                <a:effectLst/>
                <a:latin typeface="Times New Roman" panose="02020603050405020304" pitchFamily="18" charset="0"/>
                <a:cs typeface="Times New Roman" panose="02020603050405020304" pitchFamily="18" charset="0"/>
              </a:rPr>
              <a:t>Both are ensemble methods to get N learners from 1 learner.</a:t>
            </a:r>
          </a:p>
          <a:p>
            <a:pPr algn="just" fontAlgn="base">
              <a:buFont typeface="+mj-lt"/>
              <a:buAutoNum type="arabicPeriod"/>
            </a:pPr>
            <a:r>
              <a:rPr lang="en-US" sz="2200" b="0" i="0" dirty="0">
                <a:solidFill>
                  <a:srgbClr val="273239"/>
                </a:solidFill>
                <a:effectLst/>
                <a:latin typeface="Times New Roman" panose="02020603050405020304" pitchFamily="18" charset="0"/>
                <a:cs typeface="Times New Roman" panose="02020603050405020304" pitchFamily="18" charset="0"/>
              </a:rPr>
              <a:t>Both generate several training data sets by random sampling.</a:t>
            </a:r>
          </a:p>
          <a:p>
            <a:pPr algn="just" fontAlgn="base">
              <a:buFont typeface="+mj-lt"/>
              <a:buAutoNum type="arabicPeriod"/>
            </a:pPr>
            <a:r>
              <a:rPr lang="en-US" sz="2200" b="0" i="0" dirty="0">
                <a:solidFill>
                  <a:srgbClr val="273239"/>
                </a:solidFill>
                <a:effectLst/>
                <a:latin typeface="Times New Roman" panose="02020603050405020304" pitchFamily="18" charset="0"/>
                <a:cs typeface="Times New Roman" panose="02020603050405020304" pitchFamily="18" charset="0"/>
              </a:rPr>
              <a:t>Both make the final decision by averaging the N learners (or taking the majority of them </a:t>
            </a:r>
            <a:r>
              <a:rPr lang="en-US" sz="2200" b="0" i="0" dirty="0" err="1">
                <a:solidFill>
                  <a:srgbClr val="273239"/>
                </a:solidFill>
                <a:effectLst/>
                <a:latin typeface="Times New Roman" panose="02020603050405020304" pitchFamily="18" charset="0"/>
                <a:cs typeface="Times New Roman" panose="02020603050405020304" pitchFamily="18" charset="0"/>
              </a:rPr>
              <a:t>i.e</a:t>
            </a:r>
            <a:r>
              <a:rPr lang="en-US" sz="2200" b="0" i="0" dirty="0">
                <a:solidFill>
                  <a:srgbClr val="273239"/>
                </a:solidFill>
                <a:effectLst/>
                <a:latin typeface="Times New Roman" panose="02020603050405020304" pitchFamily="18" charset="0"/>
                <a:cs typeface="Times New Roman" panose="02020603050405020304" pitchFamily="18" charset="0"/>
              </a:rPr>
              <a:t> Majority Voting).</a:t>
            </a:r>
          </a:p>
          <a:p>
            <a:pPr algn="just" fontAlgn="base">
              <a:buFont typeface="+mj-lt"/>
              <a:buAutoNum type="arabicPeriod"/>
            </a:pPr>
            <a:r>
              <a:rPr lang="en-US" sz="2200" b="0" i="0" dirty="0">
                <a:solidFill>
                  <a:srgbClr val="273239"/>
                </a:solidFill>
                <a:effectLst/>
                <a:latin typeface="Times New Roman" panose="02020603050405020304" pitchFamily="18" charset="0"/>
                <a:cs typeface="Times New Roman" panose="02020603050405020304" pitchFamily="18" charset="0"/>
              </a:rPr>
              <a:t>Both are good at reducing variance and provide higher stability.</a:t>
            </a:r>
          </a:p>
          <a:p>
            <a:pPr algn="just">
              <a:lnSpc>
                <a:spcPct val="110000"/>
              </a:lnSpc>
              <a:spcAft>
                <a:spcPts val="600"/>
              </a:spcAft>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708C234-D0A4-85F3-470D-AFF84F1E5FF3}"/>
              </a:ext>
            </a:extLst>
          </p:cNvPr>
          <p:cNvSpPr txBox="1">
            <a:spLocks/>
          </p:cNvSpPr>
          <p:nvPr/>
        </p:nvSpPr>
        <p:spPr>
          <a:xfrm>
            <a:off x="1724891" y="91240"/>
            <a:ext cx="7065818" cy="5512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2400" b="1" i="0" u="none" strike="noStrike" kern="1200" cap="none" spc="0" normalizeH="0" baseline="0" noProof="0" dirty="0">
                <a:ln>
                  <a:noFill/>
                </a:ln>
                <a:solidFill>
                  <a:schemeClr val="dk1"/>
                </a:solidFill>
                <a:effectLst/>
                <a:uLnTx/>
                <a:uFillTx/>
                <a:latin typeface="+mn-lt"/>
                <a:ea typeface="+mn-ea"/>
                <a:cs typeface="+mn-cs"/>
              </a:rPr>
              <a:t>Boosting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059303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Bagging &amp; boosting impact </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Boosting.</a:t>
            </a:r>
          </a:p>
          <a:p>
            <a:pPr algn="ctr">
              <a:buNone/>
            </a:pPr>
            <a:endParaRPr lang="en-US" sz="2200" dirty="0"/>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525927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50000"/>
              </a:lnSpc>
            </a:pPr>
            <a:endParaRPr lang="en-US" sz="22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r>
              <a:rPr lang="en-US" sz="2200" b="0" i="0" dirty="0">
                <a:solidFill>
                  <a:srgbClr val="404040"/>
                </a:solidFill>
                <a:effectLst/>
                <a:latin typeface="Times New Roman" panose="02020603050405020304" pitchFamily="18" charset="0"/>
                <a:cs typeface="Times New Roman" panose="02020603050405020304" pitchFamily="18" charset="0"/>
              </a:rPr>
              <a:t>Prediction errors are defined as the collection of bias, variance, and irreducible errors. We can refer to the irreducible error as noise since we cannot reduce it, regardless of the algorithm chosen. The focus of this article is on the errors of bias and variance. The goal is to understand the two errors. We shall explore their relationship with each other and how ensemble methods affect them.</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500077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1" i="0" dirty="0">
                <a:solidFill>
                  <a:srgbClr val="404040"/>
                </a:solidFill>
                <a:effectLst/>
                <a:latin typeface="Times New Roman" panose="02020603050405020304" pitchFamily="18" charset="0"/>
                <a:cs typeface="Times New Roman" panose="02020603050405020304" pitchFamily="18" charset="0"/>
              </a:rPr>
              <a:t>Bias Error:</a:t>
            </a:r>
            <a:r>
              <a:rPr lang="en-US" sz="2200" b="0" i="0" dirty="0">
                <a:solidFill>
                  <a:srgbClr val="404040"/>
                </a:solidFill>
                <a:effectLst/>
                <a:latin typeface="Times New Roman" panose="02020603050405020304" pitchFamily="18" charset="0"/>
                <a:cs typeface="Times New Roman" panose="02020603050405020304" pitchFamily="18" charset="0"/>
              </a:rPr>
              <a:t> High bias refers to when a model shows high inclination towards an outcome of a problem it seeks to solve. It is highly biased towards the given problem. This leads to a difference between estimated and actual results. When the bias is high, the model is most likely not learning enough from the training data.</a:t>
            </a:r>
          </a:p>
          <a:p>
            <a:pPr algn="just"/>
            <a:r>
              <a:rPr lang="en-US" sz="2200" b="0" i="0" dirty="0">
                <a:solidFill>
                  <a:srgbClr val="404040"/>
                </a:solidFill>
                <a:effectLst/>
                <a:latin typeface="Times New Roman" panose="02020603050405020304" pitchFamily="18" charset="0"/>
                <a:cs typeface="Times New Roman" panose="02020603050405020304" pitchFamily="18" charset="0"/>
              </a:rPr>
              <a:t>It does not learn the key features therefore the resulting predictions are unreliable, and the generalization is poor. This is what is known as underfitting.</a:t>
            </a:r>
          </a:p>
          <a:p>
            <a:pPr algn="just">
              <a:lnSpc>
                <a:spcPct val="150000"/>
              </a:lnSpc>
            </a:pPr>
            <a:endParaRPr lang="en-US" dirty="0"/>
          </a:p>
        </p:txBody>
      </p:sp>
      <p:sp>
        <p:nvSpPr>
          <p:cNvPr id="5" name="Title 1">
            <a:extLst>
              <a:ext uri="{FF2B5EF4-FFF2-40B4-BE49-F238E27FC236}">
                <a16:creationId xmlns:a16="http://schemas.microsoft.com/office/drawing/2014/main" id="{97871888-4A82-E4E8-F3F5-CC9D23B01551}"/>
              </a:ext>
            </a:extLst>
          </p:cNvPr>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25077228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1" i="0" dirty="0">
                <a:solidFill>
                  <a:srgbClr val="404040"/>
                </a:solidFill>
                <a:effectLst/>
                <a:latin typeface="Times New Roman" panose="02020603050405020304" pitchFamily="18" charset="0"/>
                <a:cs typeface="Times New Roman" panose="02020603050405020304" pitchFamily="18" charset="0"/>
              </a:rPr>
              <a:t>Bias Error:</a:t>
            </a:r>
            <a:r>
              <a:rPr lang="en-US" sz="2200" b="0" i="0" dirty="0">
                <a:solidFill>
                  <a:srgbClr val="404040"/>
                </a:solidFill>
                <a:effectLst/>
                <a:latin typeface="Times New Roman" panose="02020603050405020304" pitchFamily="18" charset="0"/>
                <a:cs typeface="Times New Roman" panose="02020603050405020304" pitchFamily="18" charset="0"/>
              </a:rPr>
              <a:t> High bias refers to when a model shows high inclination towards an outcome of a problem it seeks to solve. It is highly biased towards the given problem. This leads to a difference between estimated and actual results. When the bias is high, the model is most likely not learning enough from the training data.</a:t>
            </a:r>
          </a:p>
          <a:p>
            <a:pPr algn="just"/>
            <a:r>
              <a:rPr lang="en-US" sz="2200" b="0" i="0" dirty="0">
                <a:solidFill>
                  <a:srgbClr val="404040"/>
                </a:solidFill>
                <a:effectLst/>
                <a:latin typeface="Times New Roman" panose="02020603050405020304" pitchFamily="18" charset="0"/>
                <a:cs typeface="Times New Roman" panose="02020603050405020304" pitchFamily="18" charset="0"/>
              </a:rPr>
              <a:t>It does not learn the key features therefore the resulting predictions are unreliable, and the generalization is poor. This is what is known as underfitting.</a:t>
            </a:r>
          </a:p>
          <a:p>
            <a:pPr algn="just">
              <a:lnSpc>
                <a:spcPct val="150000"/>
              </a:lnSpc>
            </a:pPr>
            <a:endParaRPr lang="en-US" dirty="0"/>
          </a:p>
        </p:txBody>
      </p:sp>
      <p:sp>
        <p:nvSpPr>
          <p:cNvPr id="5" name="Title 1">
            <a:extLst>
              <a:ext uri="{FF2B5EF4-FFF2-40B4-BE49-F238E27FC236}">
                <a16:creationId xmlns:a16="http://schemas.microsoft.com/office/drawing/2014/main" id="{690D9B83-AF97-2C2E-87F2-4341BC64A071}"/>
              </a:ext>
            </a:extLst>
          </p:cNvPr>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35982387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p>
        </p:txBody>
      </p:sp>
      <p:pic>
        <p:nvPicPr>
          <p:cNvPr id="2050" name="Picture 2" descr="bias">
            <a:extLst>
              <a:ext uri="{FF2B5EF4-FFF2-40B4-BE49-F238E27FC236}">
                <a16:creationId xmlns:a16="http://schemas.microsoft.com/office/drawing/2014/main" id="{EAA9AB4A-A62D-70B9-76FB-4403AF7CA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862138"/>
            <a:ext cx="4305300" cy="31337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AC33257-D6E1-8060-35EF-D37EEC2A0B4F}"/>
              </a:ext>
            </a:extLst>
          </p:cNvPr>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394372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sz="2200" b="1" dirty="0">
                <a:latin typeface="Times New Roman" panose="02020603050405020304" pitchFamily="18" charset="0"/>
                <a:cs typeface="Times New Roman" panose="02020603050405020304" pitchFamily="18" charset="0"/>
              </a:rPr>
              <a:t>Prerequisites: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Statistics.</a:t>
            </a:r>
          </a:p>
          <a:p>
            <a:r>
              <a:rPr lang="en-US" sz="2200" dirty="0">
                <a:latin typeface="Times New Roman" panose="02020603050405020304" pitchFamily="18" charset="0"/>
                <a:cs typeface="Times New Roman" panose="02020603050405020304" pitchFamily="18" charset="0"/>
              </a:rPr>
              <a:t>Linear Algebra.</a:t>
            </a:r>
          </a:p>
          <a:p>
            <a:r>
              <a:rPr lang="en-US" sz="2200" dirty="0">
                <a:latin typeface="Times New Roman" panose="02020603050405020304" pitchFamily="18" charset="0"/>
                <a:cs typeface="Times New Roman" panose="02020603050405020304" pitchFamily="18" charset="0"/>
              </a:rPr>
              <a:t>Calculus.</a:t>
            </a:r>
          </a:p>
          <a:p>
            <a:r>
              <a:rPr lang="en-US" sz="2200" dirty="0">
                <a:latin typeface="Times New Roman" panose="02020603050405020304" pitchFamily="18" charset="0"/>
                <a:cs typeface="Times New Roman" panose="02020603050405020304" pitchFamily="18" charset="0"/>
              </a:rPr>
              <a:t>Probability.</a:t>
            </a:r>
          </a:p>
          <a:p>
            <a:r>
              <a:rPr lang="en-US" sz="2200" dirty="0">
                <a:latin typeface="Times New Roman" panose="02020603050405020304" pitchFamily="18" charset="0"/>
                <a:cs typeface="Times New Roman" panose="02020603050405020304" pitchFamily="18" charset="0"/>
              </a:rPr>
              <a:t>Programming Languages.</a:t>
            </a:r>
          </a:p>
        </p:txBody>
      </p:sp>
      <p:sp>
        <p:nvSpPr>
          <p:cNvPr id="7" name="Title 1"/>
          <p:cNvSpPr txBox="1">
            <a:spLocks/>
          </p:cNvSpPr>
          <p:nvPr/>
        </p:nvSpPr>
        <p:spPr>
          <a:xfrm>
            <a:off x="2115653" y="59511"/>
            <a:ext cx="6360495"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Prerequisite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1" i="0" dirty="0">
                <a:solidFill>
                  <a:srgbClr val="404040"/>
                </a:solidFill>
                <a:effectLst/>
                <a:latin typeface="Times New Roman" panose="02020603050405020304" pitchFamily="18" charset="0"/>
                <a:cs typeface="Times New Roman" panose="02020603050405020304" pitchFamily="18" charset="0"/>
              </a:rPr>
              <a:t>Variance error:</a:t>
            </a:r>
            <a:r>
              <a:rPr lang="en-US" sz="2200" b="0" i="0" dirty="0">
                <a:solidFill>
                  <a:srgbClr val="404040"/>
                </a:solidFill>
                <a:effectLst/>
                <a:latin typeface="Times New Roman" panose="02020603050405020304" pitchFamily="18" charset="0"/>
                <a:cs typeface="Times New Roman" panose="02020603050405020304" pitchFamily="18" charset="0"/>
              </a:rPr>
              <a:t> The sensitivity of models to slight fluctuations in the training data describes the variance. When a function fits a bit too close to a given number of data points, we say that the model is overfitting. High variance is an indication of overfitting.</a:t>
            </a:r>
          </a:p>
          <a:p>
            <a:pPr algn="just"/>
            <a:r>
              <a:rPr lang="en-US" sz="2200" b="0" i="0" dirty="0">
                <a:solidFill>
                  <a:srgbClr val="404040"/>
                </a:solidFill>
                <a:effectLst/>
                <a:latin typeface="Times New Roman" panose="02020603050405020304" pitchFamily="18" charset="0"/>
                <a:cs typeface="Times New Roman" panose="02020603050405020304" pitchFamily="18" charset="0"/>
              </a:rPr>
              <a:t>To deal with this, we can get more training data if the data is inadequate. We could also use a less complex model. </a:t>
            </a:r>
          </a:p>
          <a:p>
            <a:pPr algn="just">
              <a:lnSpc>
                <a:spcPct val="150000"/>
              </a:lnSpc>
            </a:pPr>
            <a:endParaRPr lang="en-US" dirty="0"/>
          </a:p>
        </p:txBody>
      </p:sp>
      <p:sp>
        <p:nvSpPr>
          <p:cNvPr id="5" name="Title 1">
            <a:extLst>
              <a:ext uri="{FF2B5EF4-FFF2-40B4-BE49-F238E27FC236}">
                <a16:creationId xmlns:a16="http://schemas.microsoft.com/office/drawing/2014/main" id="{C547E199-E3EE-E208-0F3D-111C3520D4B0}"/>
              </a:ext>
            </a:extLst>
          </p:cNvPr>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3177713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r>
              <a:rPr lang="en-US" sz="2000" b="0" i="0" dirty="0">
                <a:solidFill>
                  <a:srgbClr val="404040"/>
                </a:solidFill>
                <a:effectLst/>
                <a:latin typeface="Times New Roman" panose="02020603050405020304" pitchFamily="18" charset="0"/>
                <a:cs typeface="Times New Roman" panose="02020603050405020304" pitchFamily="18" charset="0"/>
              </a:rPr>
              <a:t>It is desirable to achieve a low bias and variance to ensure accurate predictions. High bias and high variance hint at lower performance.</a:t>
            </a:r>
            <a:endParaRPr lang="en-US" sz="2000" b="1" i="0" dirty="0">
              <a:solidFill>
                <a:srgbClr val="404040"/>
              </a:solidFill>
              <a:effectLst/>
              <a:latin typeface="Times New Roman" panose="02020603050405020304" pitchFamily="18" charset="0"/>
              <a:cs typeface="Times New Roman" panose="02020603050405020304" pitchFamily="18" charset="0"/>
            </a:endParaRPr>
          </a:p>
          <a:p>
            <a:pPr algn="just"/>
            <a:endParaRPr lang="en-US" sz="20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0" i="0" dirty="0">
                <a:solidFill>
                  <a:srgbClr val="404040"/>
                </a:solidFill>
                <a:effectLst/>
                <a:latin typeface="Times New Roman" panose="02020603050405020304" pitchFamily="18" charset="0"/>
                <a:cs typeface="Times New Roman" panose="02020603050405020304" pitchFamily="18" charset="0"/>
              </a:rPr>
              <a:t>. </a:t>
            </a:r>
          </a:p>
          <a:p>
            <a:pPr algn="just">
              <a:lnSpc>
                <a:spcPct val="150000"/>
              </a:lnSpc>
            </a:pPr>
            <a:endParaRPr lang="en-US" dirty="0"/>
          </a:p>
        </p:txBody>
      </p:sp>
      <p:pic>
        <p:nvPicPr>
          <p:cNvPr id="3076" name="Picture 4" descr="biasvariancetrade">
            <a:extLst>
              <a:ext uri="{FF2B5EF4-FFF2-40B4-BE49-F238E27FC236}">
                <a16:creationId xmlns:a16="http://schemas.microsoft.com/office/drawing/2014/main" id="{DAD28D02-680F-DD13-286D-0B359857C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772400" cy="31194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36104B8-6BC2-766C-3521-35FF46E1A86E}"/>
              </a:ext>
            </a:extLst>
          </p:cNvPr>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2559876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0" i="0" dirty="0">
              <a:solidFill>
                <a:srgbClr val="404040"/>
              </a:solidFill>
              <a:effectLst/>
              <a:latin typeface="Times New Roman" panose="02020603050405020304" pitchFamily="18" charset="0"/>
              <a:cs typeface="Times New Roman" panose="02020603050405020304" pitchFamily="18" charset="0"/>
            </a:endParaRPr>
          </a:p>
          <a:p>
            <a:pPr algn="just"/>
            <a:r>
              <a:rPr lang="en-US" sz="2200" b="0" i="0" dirty="0">
                <a:solidFill>
                  <a:srgbClr val="404040"/>
                </a:solidFill>
                <a:effectLst/>
                <a:latin typeface="Times New Roman" panose="02020603050405020304" pitchFamily="18" charset="0"/>
                <a:cs typeface="Times New Roman" panose="02020603050405020304" pitchFamily="18" charset="0"/>
              </a:rPr>
              <a:t>Bagging is meant to reduce the variance without increasing the bias. This technique is especially effective where minute changes in a learner’s training set lead to huge changes in the predicted output. Bagging reduces the variance by aggregating individual models. These models have dissimilar statistical properties like the means and standard deviations, among others </a:t>
            </a:r>
          </a:p>
          <a:p>
            <a:pPr algn="just">
              <a:lnSpc>
                <a:spcPct val="150000"/>
              </a:lnSpc>
            </a:pPr>
            <a:endParaRPr lang="en-US" sz="2200" dirty="0"/>
          </a:p>
        </p:txBody>
      </p:sp>
      <p:sp>
        <p:nvSpPr>
          <p:cNvPr id="5" name="Title 1">
            <a:extLst>
              <a:ext uri="{FF2B5EF4-FFF2-40B4-BE49-F238E27FC236}">
                <a16:creationId xmlns:a16="http://schemas.microsoft.com/office/drawing/2014/main" id="{8B5940AD-7F01-74AA-251F-8282877D0849}"/>
              </a:ext>
            </a:extLst>
          </p:cNvPr>
          <p:cNvSpPr txBox="1">
            <a:spLocks/>
          </p:cNvSpPr>
          <p:nvPr/>
        </p:nvSpPr>
        <p:spPr>
          <a:xfrm>
            <a:off x="1724890" y="63675"/>
            <a:ext cx="7419109"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Bagging &amp; boosting and its impact on bias and variance</a:t>
            </a:r>
            <a:endParaRPr kumimoji="0" lang="en-US" sz="2400" b="1" i="0" u="none" strike="noStrike" kern="1200" cap="none" spc="0" normalizeH="0" baseline="0" noProof="0" dirty="0">
              <a:ln>
                <a:noFill/>
              </a:ln>
              <a:solidFill>
                <a:schemeClr val="dk1"/>
              </a:solidFill>
              <a:effectLst/>
              <a:uLnTx/>
              <a:uFillTx/>
              <a:cs typeface="Times New Roman" panose="02020603050405020304" pitchFamily="18" charset="0"/>
            </a:endParaRPr>
          </a:p>
        </p:txBody>
      </p:sp>
    </p:spTree>
    <p:extLst>
      <p:ext uri="{BB962C8B-B14F-4D97-AF65-F5344CB8AC3E}">
        <p14:creationId xmlns:p14="http://schemas.microsoft.com/office/powerpoint/2010/main" val="19383803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C5.0 Boosting  </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a:t>
            </a:r>
            <a:r>
              <a:rPr lang="en-US" sz="2200" dirty="0">
                <a:latin typeface="Times New Roman" panose="02020603050405020304" pitchFamily="18" charset="0"/>
                <a:cs typeface="Times New Roman" panose="02020603050405020304" pitchFamily="18" charset="0"/>
              </a:rPr>
              <a:t>learnt</a:t>
            </a:r>
            <a:r>
              <a:rPr lang="en-US" sz="2000" dirty="0">
                <a:latin typeface="Times New Roman" panose="02020603050405020304" pitchFamily="18" charset="0"/>
                <a:cs typeface="Times New Roman" panose="02020603050405020304" pitchFamily="18" charset="0"/>
              </a:rPr>
              <a:t> the Bagging and boosting and its impact on bias and variance.</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7" name="Title 1"/>
          <p:cNvSpPr txBox="1">
            <a:spLocks/>
          </p:cNvSpPr>
          <p:nvPr/>
        </p:nvSpPr>
        <p:spPr>
          <a:xfrm>
            <a:off x="1724891" y="59512"/>
            <a:ext cx="7065818"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5883421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just">
              <a:lnSpc>
                <a:spcPct val="150000"/>
              </a:lnSpc>
              <a:buNone/>
            </a:pPr>
            <a:r>
              <a:rPr lang="en-US" sz="2000" b="0" i="0" dirty="0">
                <a:solidFill>
                  <a:srgbClr val="000000"/>
                </a:solidFill>
                <a:effectLst/>
                <a:latin typeface="Times New Roman" panose="02020603050405020304" pitchFamily="18" charset="0"/>
              </a:rPr>
              <a:t>C5.0 is </a:t>
            </a:r>
            <a:r>
              <a:rPr lang="en-US" sz="2000" b="0" i="1" dirty="0">
                <a:solidFill>
                  <a:srgbClr val="000000"/>
                </a:solidFill>
                <a:effectLst/>
                <a:latin typeface="Times New Roman" panose="02020603050405020304" pitchFamily="18" charset="0"/>
              </a:rPr>
              <a:t>adaptive boosting</a:t>
            </a:r>
            <a:r>
              <a:rPr lang="en-US" sz="2000" b="0" i="0" dirty="0">
                <a:solidFill>
                  <a:srgbClr val="000000"/>
                </a:solidFill>
                <a:effectLst/>
                <a:latin typeface="Times New Roman" panose="02020603050405020304" pitchFamily="18" charset="0"/>
              </a:rPr>
              <a:t>, based on the work of Rob </a:t>
            </a:r>
            <a:r>
              <a:rPr lang="en-US" sz="2000" b="0" i="0" dirty="0" err="1">
                <a:solidFill>
                  <a:srgbClr val="000000"/>
                </a:solidFill>
                <a:effectLst/>
                <a:latin typeface="Times New Roman" panose="02020603050405020304" pitchFamily="18" charset="0"/>
              </a:rPr>
              <a:t>Schapire</a:t>
            </a:r>
            <a:r>
              <a:rPr lang="en-US" sz="2000" b="0" i="0" dirty="0">
                <a:solidFill>
                  <a:srgbClr val="000000"/>
                </a:solidFill>
                <a:effectLst/>
                <a:latin typeface="Times New Roman" panose="02020603050405020304" pitchFamily="18" charset="0"/>
              </a:rPr>
              <a:t> and Yoav Freund. The idea is to generate several classifiers (either decision trees or rulesets) rather than just one. When a new case is to be classified, each classifier votes for its predicted class and the votes are counted to determine the final class</a:t>
            </a:r>
            <a:r>
              <a:rPr lang="en-US" sz="1200" b="0" i="0" dirty="0">
                <a:solidFill>
                  <a:srgbClr val="000000"/>
                </a:solidFill>
                <a:effectLst/>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744225" y="62537"/>
            <a:ext cx="7065818"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t>C5.0 Boosting</a:t>
            </a:r>
            <a:endParaRPr kumimoji="0" lang="en-IN"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73938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1983AE-B22C-7B6A-FFAA-F4BAFFA7DF85}"/>
              </a:ext>
            </a:extLst>
          </p:cNvPr>
          <p:cNvSpPr>
            <a:spLocks noGrp="1" noChangeArrowheads="1"/>
          </p:cNvSpPr>
          <p:nvPr>
            <p:ph idx="1"/>
          </p:nvPr>
        </p:nvSpPr>
        <p:spPr bwMode="auto">
          <a:xfrm>
            <a:off x="457200" y="970003"/>
            <a:ext cx="8458201"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But how can we generate several classifiers from a single dataset?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the first step, a single decision tree or ruleset is constructed as before from the training data (e.g. </a:t>
            </a:r>
            <a:r>
              <a:rPr kumimoji="0" lang="en-US" altLang="en-US" sz="22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hypothyroid.data</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classifier will usually make mistakes on some cases in the data; the first decision tree, for instance, gives the wrong class for 7 cases in </a:t>
            </a:r>
            <a:r>
              <a:rPr kumimoji="0" lang="en-US" altLang="en-US" sz="22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hypothyroid.data</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When the second classifier is constructed, more attention is paid to these cases in an attempt to get them right.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 a consequence, the second classifier will generally be different from the first. It also will make errors on some cases, and these become the the focus of attention during construction of the third classifier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process continues for a pre-determined number of iterations or </a:t>
            </a:r>
            <a:r>
              <a:rPr kumimoji="0" lang="en-US" altLang="en-US" sz="2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trials</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but stops if the most recent classifiers is either extremely accurate or inaccurate.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a16="http://schemas.microsoft.com/office/drawing/2014/main" id="{81037B2E-E8F2-5C34-3EFC-A4C3A4C7B20D}"/>
              </a:ext>
            </a:extLst>
          </p:cNvPr>
          <p:cNvSpPr txBox="1">
            <a:spLocks/>
          </p:cNvSpPr>
          <p:nvPr/>
        </p:nvSpPr>
        <p:spPr>
          <a:xfrm>
            <a:off x="1744225" y="62537"/>
            <a:ext cx="7065818" cy="60641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t>C5.0 Boosting</a:t>
            </a:r>
            <a:endParaRPr kumimoji="0" lang="en-IN"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8490224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Random Forest</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C5.0 Boosting </a:t>
            </a:r>
          </a:p>
          <a:p>
            <a:pPr algn="ctr">
              <a:buNone/>
            </a:pPr>
            <a:endParaRPr lang="en-US" sz="2200" dirty="0"/>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7098102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95860"/>
            <a:ext cx="8215184" cy="5789145"/>
          </a:xfrm>
        </p:spPr>
        <p:txBody>
          <a:bodyPr>
            <a:noAutofit/>
          </a:bodyPr>
          <a:lstStyle/>
          <a:p>
            <a:pPr algn="just">
              <a:lnSpc>
                <a:spcPct val="100000"/>
              </a:lnSpc>
            </a:pPr>
            <a:r>
              <a:rPr lang="en-US" sz="2200" i="0" dirty="0">
                <a:solidFill>
                  <a:srgbClr val="333333"/>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a:t>
            </a:r>
            <a:r>
              <a:rPr lang="en-US" sz="2200" i="1" dirty="0">
                <a:solidFill>
                  <a:srgbClr val="333333"/>
                </a:solidFill>
                <a:effectLst/>
                <a:latin typeface="Times New Roman" panose="02020603050405020304" pitchFamily="18" charset="0"/>
                <a:cs typeface="Times New Roman" panose="02020603050405020304" pitchFamily="18" charset="0"/>
              </a:rPr>
              <a:t>combining multiple classifiers to solve a complex problem and to improve the performance of the model.</a:t>
            </a:r>
          </a:p>
          <a:p>
            <a:pPr algn="just">
              <a:lnSpc>
                <a:spcPct val="100000"/>
              </a:lnSpc>
            </a:pPr>
            <a:endParaRPr lang="en-US" sz="2200" i="1" dirty="0">
              <a:solidFill>
                <a:srgbClr val="333333"/>
              </a:solidFill>
              <a:effectLst/>
              <a:latin typeface="Times New Roman" panose="02020603050405020304" pitchFamily="18" charset="0"/>
              <a:cs typeface="Times New Roman" panose="02020603050405020304" pitchFamily="18" charset="0"/>
            </a:endParaRPr>
          </a:p>
          <a:p>
            <a:pPr algn="just"/>
            <a:r>
              <a:rPr lang="en-US" sz="2200" i="0" dirty="0">
                <a:solidFill>
                  <a:srgbClr val="333333"/>
                </a:solidFill>
                <a:effectLst/>
                <a:latin typeface="Times New Roman" panose="02020603050405020304" pitchFamily="18" charset="0"/>
                <a:cs typeface="Times New Roman" panose="02020603050405020304" pitchFamily="18" charset="0"/>
              </a:rPr>
              <a:t> </a:t>
            </a:r>
            <a:r>
              <a:rPr lang="en-US" sz="2200" i="1"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2200" i="0" dirty="0">
                <a:solidFill>
                  <a:srgbClr val="333333"/>
                </a:solidFill>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endParaRPr lang="en-US" sz="2200" i="0" dirty="0">
              <a:solidFill>
                <a:srgbClr val="333333"/>
              </a:solidFill>
              <a:effectLst/>
              <a:latin typeface="Times New Roman" panose="02020603050405020304" pitchFamily="18" charset="0"/>
              <a:cs typeface="Times New Roman" panose="02020603050405020304" pitchFamily="18" charset="0"/>
            </a:endParaRPr>
          </a:p>
          <a:p>
            <a:pPr algn="just"/>
            <a:r>
              <a:rPr lang="en-US" sz="2200" i="0" dirty="0">
                <a:solidFill>
                  <a:srgbClr val="333333"/>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Random Forest</a:t>
            </a:r>
          </a:p>
        </p:txBody>
      </p:sp>
    </p:spTree>
    <p:extLst>
      <p:ext uri="{BB962C8B-B14F-4D97-AF65-F5344CB8AC3E}">
        <p14:creationId xmlns:p14="http://schemas.microsoft.com/office/powerpoint/2010/main" val="2735662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andom Forest Algorithm">
            <a:extLst>
              <a:ext uri="{FF2B5EF4-FFF2-40B4-BE49-F238E27FC236}">
                <a16:creationId xmlns:a16="http://schemas.microsoft.com/office/drawing/2014/main" id="{DFE55484-2E6A-4BDB-F9E5-EA84FF368A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6553200" cy="426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E545502-013A-673C-2C3C-8FC8B1F30219}"/>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Random Forest</a:t>
            </a:r>
          </a:p>
        </p:txBody>
      </p:sp>
    </p:spTree>
    <p:extLst>
      <p:ext uri="{BB962C8B-B14F-4D97-AF65-F5344CB8AC3E}">
        <p14:creationId xmlns:p14="http://schemas.microsoft.com/office/powerpoint/2010/main" val="3947260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74EE9B-F0CE-5380-EEBD-F5D14229D322}"/>
              </a:ext>
            </a:extLst>
          </p:cNvPr>
          <p:cNvSpPr>
            <a:spLocks noGrp="1"/>
          </p:cNvSpPr>
          <p:nvPr>
            <p:ph idx="1"/>
          </p:nvPr>
        </p:nvSpPr>
        <p:spPr>
          <a:xfrm>
            <a:off x="457200" y="1219200"/>
            <a:ext cx="8229600" cy="4906963"/>
          </a:xfrm>
        </p:spPr>
        <p:txBody>
          <a:bodyPr>
            <a:normAutofit/>
          </a:bodyPr>
          <a:lstStyle/>
          <a:p>
            <a:pPr algn="just"/>
            <a:r>
              <a:rPr lang="en-US" sz="2200" dirty="0">
                <a:solidFill>
                  <a:srgbClr val="333333"/>
                </a:solidFill>
                <a:latin typeface="Times New Roman" panose="02020603050405020304" pitchFamily="18" charset="0"/>
                <a:cs typeface="Times New Roman" panose="02020603050405020304" pitchFamily="18" charset="0"/>
              </a:rPr>
              <a:t>T</a:t>
            </a:r>
            <a:r>
              <a:rPr lang="en-US" sz="2200" b="0" i="0" dirty="0">
                <a:solidFill>
                  <a:srgbClr val="333333"/>
                </a:solidFill>
                <a:effectLst/>
                <a:latin typeface="Times New Roman" panose="02020603050405020304" pitchFamily="18" charset="0"/>
                <a:cs typeface="Times New Roman" panose="02020603050405020304" pitchFamily="18" charset="0"/>
              </a:rPr>
              <a: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There should be some actual values in the feature variable of the dataset so that the classifier can predict accurate results rather than a guessed result.</a:t>
            </a: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predictions from each tree must have very low correlations.</a:t>
            </a:r>
          </a:p>
          <a:p>
            <a:endParaRPr lang="en-US" sz="2200" dirty="0"/>
          </a:p>
        </p:txBody>
      </p:sp>
      <p:sp>
        <p:nvSpPr>
          <p:cNvPr id="5" name="Title 1">
            <a:extLst>
              <a:ext uri="{FF2B5EF4-FFF2-40B4-BE49-F238E27FC236}">
                <a16:creationId xmlns:a16="http://schemas.microsoft.com/office/drawing/2014/main" id="{50879678-05D7-12CA-7C5F-D6A9B56649C9}"/>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Random Forest</a:t>
            </a:r>
          </a:p>
        </p:txBody>
      </p:sp>
    </p:spTree>
    <p:extLst>
      <p:ext uri="{BB962C8B-B14F-4D97-AF65-F5344CB8AC3E}">
        <p14:creationId xmlns:p14="http://schemas.microsoft.com/office/powerpoint/2010/main" val="48726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7628" y="0"/>
            <a:ext cx="6996545"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Brief Introduction</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1ACA0554-D0AA-A5D1-160D-2DB9D8910F8A}"/>
              </a:ext>
            </a:extLst>
          </p:cNvPr>
          <p:cNvSpPr>
            <a:spLocks noGrp="1"/>
          </p:cNvSpPr>
          <p:nvPr>
            <p:ph idx="1"/>
          </p:nvPr>
        </p:nvSpPr>
        <p:spPr>
          <a:xfrm>
            <a:off x="457200" y="809366"/>
            <a:ext cx="8229600" cy="5060090"/>
          </a:xfrm>
        </p:spPr>
        <p:txBody>
          <a:bodyPr/>
          <a:lstStyle/>
          <a:p>
            <a:pPr marL="0" indent="0">
              <a:buNone/>
            </a:pPr>
            <a:r>
              <a:rPr lang="en-US" sz="2200" b="1" dirty="0">
                <a:latin typeface="Times New Roman" panose="02020603050405020304" pitchFamily="18" charset="0"/>
                <a:cs typeface="Times New Roman" panose="02020603050405020304" pitchFamily="18" charset="0"/>
              </a:rPr>
              <a:t>Probabilistic Learning: </a:t>
            </a:r>
          </a:p>
          <a:p>
            <a:pPr marL="0" indent="0">
              <a:buNone/>
            </a:pPr>
            <a:r>
              <a:rPr lang="en-US" sz="2200" dirty="0">
                <a:latin typeface="Times New Roman" panose="02020603050405020304" pitchFamily="18" charset="0"/>
                <a:cs typeface="Times New Roman" panose="02020603050405020304" pitchFamily="18" charset="0"/>
              </a:rPr>
              <a:t>A machine learning approach that uses probability theory to model uncertainty and make predictions. It learns from data and updates probabilities based on new information. Enables machines to make informed decisions under uncertainty.</a:t>
            </a:r>
          </a:p>
          <a:p>
            <a:pPr marL="0" indent="0">
              <a:buNone/>
            </a:pPr>
            <a:r>
              <a:rPr lang="en-US" sz="2200" b="1" dirty="0">
                <a:latin typeface="Times New Roman" panose="02020603050405020304" pitchFamily="18" charset="0"/>
                <a:cs typeface="Times New Roman" panose="02020603050405020304" pitchFamily="18" charset="0"/>
              </a:rPr>
              <a:t>Ensemble Applications: </a:t>
            </a:r>
          </a:p>
          <a:p>
            <a:pPr marL="0" indent="0">
              <a:buNone/>
            </a:pPr>
            <a:r>
              <a:rPr lang="en-US" sz="2200" dirty="0">
                <a:latin typeface="Times New Roman" panose="02020603050405020304" pitchFamily="18" charset="0"/>
                <a:cs typeface="Times New Roman" panose="02020603050405020304" pitchFamily="18" charset="0"/>
              </a:rPr>
              <a:t>Combine multiple base models to improve prediction accuracy and robustness. Ensembles like bagging, boosting, and stacking reduce overfitting and enhance generalization. Leading to better performance in classification, regression, and other tasks.</a:t>
            </a:r>
          </a:p>
          <a:p>
            <a:pPr marL="0" indent="0">
              <a:buNone/>
            </a:pPr>
            <a:r>
              <a:rPr lang="en-US" sz="2200" dirty="0">
                <a:latin typeface="Times New Roman" panose="02020603050405020304" pitchFamily="18" charset="0"/>
                <a:cs typeface="Times New Roman" panose="02020603050405020304" pitchFamily="18" charset="0"/>
                <a:hlinkClick r:id="rId2"/>
              </a:rPr>
              <a:t>https://www.youtube.com/watch?v=Fv_LGQKgWi0&amp;pp=ygUWUHJvYmFiaWxpc3RpYyBMZWFybmluZw%3D%3D</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hlinkClick r:id="rId3"/>
              </a:rPr>
              <a:t>https://www.youtube.com/watch?v=bY1TRB4ky6o&amp;pp=ygUWUHJvYmFiaWxpc3RpYyBMZWFybmluZw==</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95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74EE9B-F0CE-5380-EEBD-F5D14229D322}"/>
              </a:ext>
            </a:extLst>
          </p:cNvPr>
          <p:cNvSpPr>
            <a:spLocks noGrp="1"/>
          </p:cNvSpPr>
          <p:nvPr>
            <p:ph idx="1"/>
          </p:nvPr>
        </p:nvSpPr>
        <p:spPr>
          <a:xfrm>
            <a:off x="457200" y="1219200"/>
            <a:ext cx="8229600" cy="4906963"/>
          </a:xfrm>
        </p:spPr>
        <p:txBody>
          <a:bodyPr>
            <a:normAutofit/>
          </a:bodyPr>
          <a:lstStyle/>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Below are some points that explain why we should use the Random Forest algorithm:</a:t>
            </a:r>
          </a:p>
          <a:p>
            <a:pPr algn="just">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&lt;="" li=""&gt;</a:t>
            </a:r>
            <a:r>
              <a:rPr lang="en-US" sz="2200" b="0" i="0" dirty="0">
                <a:solidFill>
                  <a:srgbClr val="000000"/>
                </a:solidFill>
                <a:effectLst/>
                <a:latin typeface="Times New Roman" panose="02020603050405020304" pitchFamily="18" charset="0"/>
                <a:cs typeface="Times New Roman" panose="02020603050405020304" pitchFamily="18" charset="0"/>
              </a:rPr>
              <a:t>It takes less training time as compared to other algorithms.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predicts output with high accuracy, even for the large dataset it runs efficiently.</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also maintain accuracy when a large proportion of data is missing.</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US" sz="2200" dirty="0"/>
          </a:p>
        </p:txBody>
      </p:sp>
      <p:sp>
        <p:nvSpPr>
          <p:cNvPr id="5" name="Title 1">
            <a:extLst>
              <a:ext uri="{FF2B5EF4-FFF2-40B4-BE49-F238E27FC236}">
                <a16:creationId xmlns:a16="http://schemas.microsoft.com/office/drawing/2014/main" id="{98FB4F2A-5CCB-0F5F-2574-F743035149F8}"/>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Random Forest</a:t>
            </a:r>
          </a:p>
        </p:txBody>
      </p:sp>
    </p:spTree>
    <p:extLst>
      <p:ext uri="{BB962C8B-B14F-4D97-AF65-F5344CB8AC3E}">
        <p14:creationId xmlns:p14="http://schemas.microsoft.com/office/powerpoint/2010/main" val="608272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74EE9B-F0CE-5380-EEBD-F5D14229D322}"/>
              </a:ext>
            </a:extLst>
          </p:cNvPr>
          <p:cNvSpPr>
            <a:spLocks noGrp="1"/>
          </p:cNvSpPr>
          <p:nvPr>
            <p:ph idx="1"/>
          </p:nvPr>
        </p:nvSpPr>
        <p:spPr>
          <a:xfrm>
            <a:off x="457200" y="1219200"/>
            <a:ext cx="8229600" cy="4906963"/>
          </a:xfrm>
        </p:spPr>
        <p:txBody>
          <a:bodyPr>
            <a:normAutofit/>
          </a:bodyPr>
          <a:lstStyle/>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The Working process can be explained in the below steps and diagram:</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Step-1:</a:t>
            </a:r>
            <a:r>
              <a:rPr lang="en-US" sz="2200" b="0" i="0" dirty="0">
                <a:solidFill>
                  <a:srgbClr val="333333"/>
                </a:solidFill>
                <a:effectLst/>
                <a:latin typeface="Times New Roman" panose="02020603050405020304" pitchFamily="18" charset="0"/>
                <a:cs typeface="Times New Roman" panose="02020603050405020304" pitchFamily="18" charset="0"/>
              </a:rPr>
              <a:t> Select random K data points from the training set.</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Step-2:</a:t>
            </a:r>
            <a:r>
              <a:rPr lang="en-US" sz="2200" b="0" i="0" dirty="0">
                <a:solidFill>
                  <a:srgbClr val="333333"/>
                </a:solidFill>
                <a:effectLst/>
                <a:latin typeface="Times New Roman" panose="02020603050405020304" pitchFamily="18" charset="0"/>
                <a:cs typeface="Times New Roman" panose="02020603050405020304" pitchFamily="18" charset="0"/>
              </a:rPr>
              <a:t> Build the decision trees associated with the selected data points (Subsets).</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Step-3:</a:t>
            </a:r>
            <a:r>
              <a:rPr lang="en-US" sz="2200" b="0" i="0" dirty="0">
                <a:solidFill>
                  <a:srgbClr val="333333"/>
                </a:solidFill>
                <a:effectLst/>
                <a:latin typeface="Times New Roman" panose="02020603050405020304" pitchFamily="18" charset="0"/>
                <a:cs typeface="Times New Roman" panose="02020603050405020304" pitchFamily="18" charset="0"/>
              </a:rPr>
              <a:t> Choose the number N for decision trees that you want to build.</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Step-4:</a:t>
            </a:r>
            <a:r>
              <a:rPr lang="en-US" sz="2200" b="0" i="0" dirty="0">
                <a:solidFill>
                  <a:srgbClr val="333333"/>
                </a:solidFill>
                <a:effectLst/>
                <a:latin typeface="Times New Roman" panose="02020603050405020304" pitchFamily="18" charset="0"/>
                <a:cs typeface="Times New Roman" panose="02020603050405020304" pitchFamily="18" charset="0"/>
              </a:rPr>
              <a:t> Repeat Step 1 &amp; 2.</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Step-5:</a:t>
            </a:r>
            <a:r>
              <a:rPr lang="en-US" sz="2200" b="0" i="0" dirty="0">
                <a:solidFill>
                  <a:srgbClr val="333333"/>
                </a:solidFill>
                <a:effectLst/>
                <a:latin typeface="Times New Roman" panose="02020603050405020304" pitchFamily="18" charset="0"/>
                <a:cs typeface="Times New Roman" panose="02020603050405020304" pitchFamily="18" charset="0"/>
              </a:rPr>
              <a:t> For new data points, find the predictions of each decision tree, and assign the new data points to the category that wins the majority votes.</a:t>
            </a: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US" sz="2200" dirty="0"/>
          </a:p>
        </p:txBody>
      </p:sp>
      <p:sp>
        <p:nvSpPr>
          <p:cNvPr id="5" name="Title 1">
            <a:extLst>
              <a:ext uri="{FF2B5EF4-FFF2-40B4-BE49-F238E27FC236}">
                <a16:creationId xmlns:a16="http://schemas.microsoft.com/office/drawing/2014/main" id="{E18DE5CC-E0E8-3E44-AC0C-F06EBFC69CD7}"/>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Random Forest</a:t>
            </a:r>
          </a:p>
        </p:txBody>
      </p:sp>
    </p:spTree>
    <p:extLst>
      <p:ext uri="{BB962C8B-B14F-4D97-AF65-F5344CB8AC3E}">
        <p14:creationId xmlns:p14="http://schemas.microsoft.com/office/powerpoint/2010/main" val="25048605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74EE9B-F0CE-5380-EEBD-F5D14229D322}"/>
              </a:ext>
            </a:extLst>
          </p:cNvPr>
          <p:cNvSpPr>
            <a:spLocks noGrp="1"/>
          </p:cNvSpPr>
          <p:nvPr>
            <p:ph idx="1"/>
          </p:nvPr>
        </p:nvSpPr>
        <p:spPr>
          <a:xfrm>
            <a:off x="457200" y="1219200"/>
            <a:ext cx="8229600" cy="4906963"/>
          </a:xfrm>
        </p:spPr>
        <p:txBody>
          <a:bodyPr>
            <a:norm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br>
              <a:rPr lang="en-US" sz="2200" dirty="0">
                <a:latin typeface="Times New Roman" panose="02020603050405020304" pitchFamily="18" charset="0"/>
                <a:cs typeface="Times New Roman" panose="02020603050405020304" pitchFamily="18" charset="0"/>
              </a:rPr>
            </a:b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US" sz="2200" dirty="0"/>
          </a:p>
        </p:txBody>
      </p:sp>
      <p:pic>
        <p:nvPicPr>
          <p:cNvPr id="7170" name="Picture 2" descr="Random Forest Algorithm">
            <a:extLst>
              <a:ext uri="{FF2B5EF4-FFF2-40B4-BE49-F238E27FC236}">
                <a16:creationId xmlns:a16="http://schemas.microsoft.com/office/drawing/2014/main" id="{1DBE69D5-B89F-79AE-CB72-D65BE3176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28999"/>
            <a:ext cx="7086600" cy="26971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52FB434-3F04-E134-CB46-7DB5DA7411E4}"/>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Random Forest</a:t>
            </a:r>
          </a:p>
        </p:txBody>
      </p:sp>
    </p:spTree>
    <p:extLst>
      <p:ext uri="{BB962C8B-B14F-4D97-AF65-F5344CB8AC3E}">
        <p14:creationId xmlns:p14="http://schemas.microsoft.com/office/powerpoint/2010/main" val="1681992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Gradient Boosting</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Random Forest</a:t>
            </a:r>
          </a:p>
          <a:p>
            <a:pPr algn="ctr">
              <a:buNone/>
            </a:pPr>
            <a:endParaRPr lang="en-US" sz="2200" dirty="0"/>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8037554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Gradient Boosting Machine (GBM) is one of the most popular forward learning ensemble methods in machine learning. It is a powerful technique for building predictive models for regression and classification tasks.</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GBM helps us to get a predictive model in form of an ensemble of weak prediction models such as decision trees. Whenever a decision tree performs as a weak learner then the resulting algorithm is called gradient-boosted trees.</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enables us to combine the predictions from various learner models and build a final predictive model having the correct prediction.</a:t>
            </a:r>
          </a:p>
          <a:p>
            <a:pPr marL="457200" lvl="1" indent="0" algn="just">
              <a:lnSpc>
                <a:spcPct val="150000"/>
              </a:lnSpc>
              <a:buNone/>
            </a:pPr>
            <a:endParaRPr lang="en-US" sz="2200" dirty="0"/>
          </a:p>
        </p:txBody>
      </p:sp>
      <p:sp>
        <p:nvSpPr>
          <p:cNvPr id="7" name="Title 1"/>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Gradient Boosting</a:t>
            </a:r>
          </a:p>
        </p:txBody>
      </p:sp>
    </p:spTree>
    <p:extLst>
      <p:ext uri="{BB962C8B-B14F-4D97-AF65-F5344CB8AC3E}">
        <p14:creationId xmlns:p14="http://schemas.microsoft.com/office/powerpoint/2010/main" val="6928075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763530"/>
          </a:xfrm>
        </p:spPr>
        <p:txBody>
          <a:bodyPr>
            <a:noAutofit/>
          </a:bodyPr>
          <a:lstStyle/>
          <a:p>
            <a:pPr marL="457200" lvl="1" indent="0" algn="just">
              <a:lnSpc>
                <a:spcPct val="150000"/>
              </a:lnSpc>
              <a:buNone/>
            </a:pPr>
            <a:r>
              <a:rPr lang="en-US" sz="2200" b="0" i="0" dirty="0">
                <a:solidFill>
                  <a:srgbClr val="333333"/>
                </a:solidFill>
                <a:effectLst/>
                <a:latin typeface="Times New Roman" panose="02020603050405020304" pitchFamily="18" charset="0"/>
                <a:cs typeface="Times New Roman" panose="02020603050405020304" pitchFamily="18" charset="0"/>
              </a:rPr>
              <a:t>But here one question may arise if we are applying the same algorithm then how multiple decision trees can give better predictions than a single decision tree? Moreover, how does each decision tree capture different information from the same data?</a:t>
            </a:r>
          </a:p>
          <a:p>
            <a:pPr marL="457200" lvl="1" indent="0" algn="just">
              <a:lnSpc>
                <a:spcPct val="150000"/>
              </a:lnSpc>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2200" dirty="0">
                <a:solidFill>
                  <a:srgbClr val="333333"/>
                </a:solidFill>
                <a:latin typeface="Times New Roman" panose="02020603050405020304" pitchFamily="18" charset="0"/>
                <a:cs typeface="Times New Roman" panose="02020603050405020304" pitchFamily="18" charset="0"/>
              </a:rPr>
              <a:t>T</a:t>
            </a:r>
            <a:r>
              <a:rPr lang="en-US" sz="2200" b="0" i="0" dirty="0">
                <a:solidFill>
                  <a:srgbClr val="333333"/>
                </a:solidFill>
                <a:effectLst/>
                <a:latin typeface="Times New Roman" panose="02020603050405020304" pitchFamily="18" charset="0"/>
                <a:cs typeface="Times New Roman" panose="02020603050405020304" pitchFamily="18" charset="0"/>
              </a:rPr>
              <a:t>he answer to these questions is that a different subset of features is taken by the nodes of each decision tree to select the best split. It means, that each tree behaves differently, and hence captures different signals from the same data.</a:t>
            </a:r>
          </a:p>
          <a:p>
            <a:pPr marL="457200" lvl="1"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5C0361E-1E9E-D632-D7BB-735F581C732D}"/>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Gradient Boosting</a:t>
            </a:r>
          </a:p>
        </p:txBody>
      </p:sp>
    </p:spTree>
    <p:extLst>
      <p:ext uri="{BB962C8B-B14F-4D97-AF65-F5344CB8AC3E}">
        <p14:creationId xmlns:p14="http://schemas.microsoft.com/office/powerpoint/2010/main" val="33951326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82034"/>
            <a:ext cx="8001000" cy="4686929"/>
          </a:xfrm>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400" dirty="0"/>
          </a:p>
        </p:txBody>
      </p:sp>
      <p:pic>
        <p:nvPicPr>
          <p:cNvPr id="8194" name="Picture 2" descr="GBM in Machine Learning">
            <a:extLst>
              <a:ext uri="{FF2B5EF4-FFF2-40B4-BE49-F238E27FC236}">
                <a16:creationId xmlns:a16="http://schemas.microsoft.com/office/drawing/2014/main" id="{77C5679C-D57A-D99D-ABEE-A9C79E3FC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21154"/>
            <a:ext cx="6191250" cy="424780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84EAFF4-4A2B-3609-30B1-1147B28657E9}"/>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Gradient Boosting</a:t>
            </a:r>
          </a:p>
        </p:txBody>
      </p:sp>
    </p:spTree>
    <p:extLst>
      <p:ext uri="{BB962C8B-B14F-4D97-AF65-F5344CB8AC3E}">
        <p14:creationId xmlns:p14="http://schemas.microsoft.com/office/powerpoint/2010/main" val="2847773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82034"/>
            <a:ext cx="8001000" cy="4686929"/>
          </a:xfrm>
        </p:spPr>
        <p:txBody>
          <a:bodyPr>
            <a:normAutofit/>
          </a:bodyPr>
          <a:lstStyle/>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But there are some supervised algorithms in ML that depend on a combination of various models together through the ensemble. In other words, when multiple base models contribute their predictions, an average of all predictions is adapted by boosting algorithms.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Gradient boosting machines consist 3 elements as follows: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Loss function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Weak learners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Additive model</a:t>
            </a:r>
          </a:p>
          <a:p>
            <a:pPr marL="457200" lvl="1" indent="0" algn="just">
              <a:lnSpc>
                <a:spcPct val="150000"/>
              </a:lnSpc>
              <a:buNone/>
            </a:pPr>
            <a:endParaRPr lang="en-US" dirty="0"/>
          </a:p>
        </p:txBody>
      </p:sp>
      <p:sp>
        <p:nvSpPr>
          <p:cNvPr id="5" name="Title 1">
            <a:extLst>
              <a:ext uri="{FF2B5EF4-FFF2-40B4-BE49-F238E27FC236}">
                <a16:creationId xmlns:a16="http://schemas.microsoft.com/office/drawing/2014/main" id="{91B548BC-04B2-BAAB-ED24-8A849487B1AA}"/>
              </a:ext>
            </a:extLst>
          </p:cNvPr>
          <p:cNvSpPr txBox="1">
            <a:spLocks/>
          </p:cNvSpPr>
          <p:nvPr/>
        </p:nvSpPr>
        <p:spPr>
          <a:xfrm>
            <a:off x="2046065" y="33354"/>
            <a:ext cx="6423471" cy="6670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Gradient Boosting</a:t>
            </a:r>
          </a:p>
        </p:txBody>
      </p:sp>
    </p:spTree>
    <p:extLst>
      <p:ext uri="{BB962C8B-B14F-4D97-AF65-F5344CB8AC3E}">
        <p14:creationId xmlns:p14="http://schemas.microsoft.com/office/powerpoint/2010/main" val="28809353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XG Boost</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Gradient Boosting.</a:t>
            </a:r>
          </a:p>
          <a:p>
            <a:pPr algn="ctr">
              <a:buNone/>
            </a:pPr>
            <a:endParaRPr lang="en-US" sz="2200" dirty="0"/>
          </a:p>
        </p:txBody>
      </p:sp>
      <p:sp>
        <p:nvSpPr>
          <p:cNvPr id="7" name="Title 1"/>
          <p:cNvSpPr txBox="1">
            <a:spLocks/>
          </p:cNvSpPr>
          <p:nvPr/>
        </p:nvSpPr>
        <p:spPr>
          <a:xfrm>
            <a:off x="2046065" y="59512"/>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4098258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Gradient boosted decision trees are implemented by the </a:t>
            </a:r>
            <a:r>
              <a:rPr lang="en-US" sz="2200" b="0" i="0" dirty="0" err="1">
                <a:solidFill>
                  <a:srgbClr val="333333"/>
                </a:solidFill>
                <a:effectLst/>
                <a:latin typeface="Times New Roman" panose="02020603050405020304" pitchFamily="18" charset="0"/>
                <a:cs typeface="Times New Roman" panose="02020603050405020304" pitchFamily="18" charset="0"/>
              </a:rPr>
              <a:t>XGBoost</a:t>
            </a:r>
            <a:r>
              <a:rPr lang="en-US" sz="2200" b="0" i="0" dirty="0">
                <a:solidFill>
                  <a:srgbClr val="333333"/>
                </a:solidFill>
                <a:effectLst/>
                <a:latin typeface="Times New Roman" panose="02020603050405020304" pitchFamily="18" charset="0"/>
                <a:cs typeface="Times New Roman" panose="02020603050405020304" pitchFamily="18" charset="0"/>
              </a:rPr>
              <a:t> library of Python, intended for speed and execution, which is the most important aspect of ML (machine learning).</a:t>
            </a:r>
          </a:p>
          <a:p>
            <a:pPr algn="just"/>
            <a:r>
              <a:rPr lang="en-US" sz="2200" b="1" i="0" dirty="0" err="1">
                <a:solidFill>
                  <a:srgbClr val="333333"/>
                </a:solidFill>
                <a:effectLst/>
                <a:latin typeface="Times New Roman" panose="02020603050405020304" pitchFamily="18" charset="0"/>
                <a:cs typeface="Times New Roman" panose="02020603050405020304" pitchFamily="18" charset="0"/>
              </a:rPr>
              <a:t>XgBoost</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dirty="0" err="1">
                <a:solidFill>
                  <a:srgbClr val="333333"/>
                </a:solidFill>
                <a:effectLst/>
                <a:latin typeface="Times New Roman" panose="02020603050405020304" pitchFamily="18" charset="0"/>
                <a:cs typeface="Times New Roman" panose="02020603050405020304" pitchFamily="18" charset="0"/>
              </a:rPr>
              <a:t>XgBoost</a:t>
            </a:r>
            <a:r>
              <a:rPr lang="en-US" sz="2200" b="0" i="0" dirty="0">
                <a:solidFill>
                  <a:srgbClr val="333333"/>
                </a:solidFill>
                <a:effectLst/>
                <a:latin typeface="Times New Roman" panose="02020603050405020304" pitchFamily="18" charset="0"/>
                <a:cs typeface="Times New Roman" panose="02020603050405020304" pitchFamily="18" charset="0"/>
              </a:rPr>
              <a:t> (Extreme Gradient Boosting) library of Python was introduced at the University of Washington by scholars. It is a module of Python written in C++, which helps ML model algorithms by the training for Gradient Boosting.</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Gradient boosting:</a:t>
            </a:r>
            <a:r>
              <a:rPr lang="en-US" sz="2200" b="0" i="0" dirty="0">
                <a:solidFill>
                  <a:srgbClr val="333333"/>
                </a:solidFill>
                <a:effectLst/>
                <a:latin typeface="Times New Roman" panose="02020603050405020304" pitchFamily="18" charset="0"/>
                <a:cs typeface="Times New Roman" panose="02020603050405020304" pitchFamily="18" charset="0"/>
              </a:rPr>
              <a:t> This is an AI method utilized in classification and regression assignments, among others. It gives an expectation model as a troupe of feeble forecast models, commonly called decision trees.</a:t>
            </a:r>
          </a:p>
          <a:p>
            <a:pPr lvl="0" algn="just">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8605"/>
            <a:ext cx="6423471" cy="72516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XG Boost</a:t>
            </a:r>
          </a:p>
        </p:txBody>
      </p:sp>
    </p:spTree>
    <p:extLst>
      <p:ext uri="{BB962C8B-B14F-4D97-AF65-F5344CB8AC3E}">
        <p14:creationId xmlns:p14="http://schemas.microsoft.com/office/powerpoint/2010/main" val="64229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838200" y="1524001"/>
            <a:ext cx="6736492" cy="4679935"/>
          </a:xfrm>
          <a:prstGeom prst="rect">
            <a:avLst/>
          </a:prstGeom>
        </p:spPr>
        <p:txBody>
          <a:bodyPr vert="horz" wrap="square" lIns="0" tIns="12065" rIns="0" bIns="0" rtlCol="0">
            <a:spAutoFit/>
          </a:bodyPr>
          <a:lstStyle/>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Bayesian Learning,</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Bayes Optimal Classifier</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Naıve Bayes Classifier  </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Probability estimation</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Bayesian Belief Networks. </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Ensembles methods</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Bagging</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Boosting</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Bagging &amp; boosting and its impact on bias and variance</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C5.0 boosting</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Random Forest</a:t>
            </a:r>
          </a:p>
          <a:p>
            <a:pPr marL="285750" indent="-285750" algn="just">
              <a:buFont typeface="Arial" pitchFamily="34" charset="0"/>
              <a:buChar char="•"/>
            </a:pPr>
            <a:r>
              <a:rPr lang="en-US" sz="2200" dirty="0">
                <a:latin typeface="Times New Roman" panose="02020603050405020304" pitchFamily="18" charset="0"/>
                <a:cs typeface="Times New Roman" panose="02020603050405020304" pitchFamily="18" charset="0"/>
              </a:rPr>
              <a:t>Gradient Boosting Machines </a:t>
            </a:r>
          </a:p>
          <a:p>
            <a:pPr marL="285750" indent="-285750" algn="just">
              <a:buFont typeface="Arial" pitchFamily="34" charset="0"/>
              <a:buChar char="•"/>
            </a:pP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t>
            </a:r>
          </a:p>
          <a:p>
            <a:pPr algn="just">
              <a:lnSpc>
                <a:spcPct val="115000"/>
              </a:lnSpc>
              <a:spcAft>
                <a:spcPts val="1000"/>
              </a:spcAft>
            </a:pPr>
            <a:endParaRPr lang="en-IN" sz="1600" dirty="0">
              <a:latin typeface="Calibri" panose="020F0502020204030204" pitchFamily="34" charset="0"/>
              <a:ea typeface="Calibri" panose="020F0502020204030204" pitchFamily="34" charset="0"/>
              <a:cs typeface="SimSun" panose="02010600030101010101" pitchFamily="2" charset="-122"/>
            </a:endParaRPr>
          </a:p>
        </p:txBody>
      </p:sp>
      <p:sp>
        <p:nvSpPr>
          <p:cNvPr id="5" name="TextBox 4">
            <a:extLst>
              <a:ext uri="{FF2B5EF4-FFF2-40B4-BE49-F238E27FC236}">
                <a16:creationId xmlns:a16="http://schemas.microsoft.com/office/drawing/2014/main" id="{EEA03CE2-8A71-35DB-382E-9B0ABD78A7E6}"/>
              </a:ext>
            </a:extLst>
          </p:cNvPr>
          <p:cNvSpPr txBox="1"/>
          <p:nvPr/>
        </p:nvSpPr>
        <p:spPr>
          <a:xfrm>
            <a:off x="3323968" y="197706"/>
            <a:ext cx="3695168" cy="461665"/>
          </a:xfrm>
          <a:prstGeom prst="rect">
            <a:avLst/>
          </a:prstGeom>
          <a:noFill/>
        </p:spPr>
        <p:txBody>
          <a:bodyPr wrap="square" rtlCol="0">
            <a:spAutoFit/>
          </a:bodyPr>
          <a:lstStyle/>
          <a:p>
            <a:r>
              <a:rPr lang="en-US" sz="2400" b="1" dirty="0">
                <a:cs typeface="Times New Roman" panose="02020603050405020304" pitchFamily="18" charset="0"/>
              </a:rPr>
              <a:t>              Unit 4 Content</a:t>
            </a:r>
          </a:p>
        </p:txBody>
      </p:sp>
      <p:sp>
        <p:nvSpPr>
          <p:cNvPr id="6" name="Slide Number Placeholder 5">
            <a:extLst>
              <a:ext uri="{FF2B5EF4-FFF2-40B4-BE49-F238E27FC236}">
                <a16:creationId xmlns:a16="http://schemas.microsoft.com/office/drawing/2014/main" id="{90948F85-6C05-1F97-960B-40BE5C1DD42D}"/>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7469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ox(in)">
                                      <p:cBhvr>
                                        <p:cTn id="43"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loss function should be improved, which implies bringing down the loss function better than the result.</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To make expectations, weak learners are used in the model</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Decision trees are utilized in this, and they are utilized in a jealous way, which alludes to picking the best-divided focuses in light of Gini Impurity and so forth or to limit the loss function</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additive model is utilized to gather every one of the frail models, limiting the loss function.</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Trees are added each, ensuring existing trees are not changed in the decision tree. Regularly angle plummet process is utilized to find the best hyper boundaries, post which loads are refreshed further.</a:t>
            </a:r>
          </a:p>
          <a:p>
            <a:pPr marL="0" lv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71532"/>
            <a:ext cx="6423471" cy="5993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XG Boost</a:t>
            </a:r>
          </a:p>
        </p:txBody>
      </p:sp>
    </p:spTree>
    <p:extLst>
      <p:ext uri="{BB962C8B-B14F-4D97-AF65-F5344CB8AC3E}">
        <p14:creationId xmlns:p14="http://schemas.microsoft.com/office/powerpoint/2010/main" val="20199525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0962"/>
            <a:ext cx="8375822" cy="5362833"/>
          </a:xfrm>
        </p:spPr>
        <p:txBody>
          <a:bodyPr>
            <a:noAutofit/>
          </a:bodyPr>
          <a:lstStyle/>
          <a:p>
            <a:pPr marL="0" indent="0" algn="just">
              <a:buNone/>
            </a:pPr>
            <a:r>
              <a:rPr lang="en-US" sz="2200" b="0" i="0" dirty="0">
                <a:solidFill>
                  <a:srgbClr val="610B38"/>
                </a:solidFill>
                <a:effectLst/>
                <a:latin typeface="Times New Roman" panose="02020603050405020304" pitchFamily="18" charset="0"/>
                <a:cs typeface="Times New Roman" panose="02020603050405020304" pitchFamily="18" charset="0"/>
              </a:rPr>
              <a:t>What Makes </a:t>
            </a:r>
            <a:r>
              <a:rPr lang="en-US" sz="2200" b="0" i="0" dirty="0" err="1">
                <a:solidFill>
                  <a:srgbClr val="610B38"/>
                </a:solidFill>
                <a:effectLst/>
                <a:latin typeface="Times New Roman" panose="02020603050405020304" pitchFamily="18" charset="0"/>
                <a:cs typeface="Times New Roman" panose="02020603050405020304" pitchFamily="18" charset="0"/>
              </a:rPr>
              <a:t>XGBoost</a:t>
            </a:r>
            <a:r>
              <a:rPr lang="en-US" sz="2200" b="0" i="0" dirty="0">
                <a:solidFill>
                  <a:srgbClr val="610B38"/>
                </a:solidFill>
                <a:effectLst/>
                <a:latin typeface="Times New Roman" panose="02020603050405020304" pitchFamily="18" charset="0"/>
                <a:cs typeface="Times New Roman" panose="02020603050405020304" pitchFamily="18" charset="0"/>
              </a:rPr>
              <a:t> So Famous?</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Execution and Speed:</a:t>
            </a:r>
            <a:r>
              <a:rPr lang="en-US" sz="2200" b="0" i="0" dirty="0">
                <a:solidFill>
                  <a:srgbClr val="000000"/>
                </a:solidFill>
                <a:effectLst/>
                <a:latin typeface="Times New Roman" panose="02020603050405020304" pitchFamily="18" charset="0"/>
                <a:cs typeface="Times New Roman" panose="02020603050405020304" pitchFamily="18" charset="0"/>
              </a:rPr>
              <a:t> Originally built on C++, it is similarly fast to other gathering classifiers.</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Center calculation is parallelizable</a:t>
            </a:r>
            <a:r>
              <a:rPr lang="en-US" sz="2200" b="0" i="0" dirty="0">
                <a:solidFill>
                  <a:srgbClr val="000000"/>
                </a:solidFill>
                <a:effectLst/>
                <a:latin typeface="Times New Roman" panose="02020603050405020304" pitchFamily="18" charset="0"/>
                <a:cs typeface="Times New Roman" panose="02020603050405020304" pitchFamily="18" charset="0"/>
              </a:rPr>
              <a:t>: it can outfit the force of multi-center PCs because the center </a:t>
            </a:r>
            <a:r>
              <a:rPr lang="en-US" sz="2200" b="0" i="0" dirty="0" err="1">
                <a:solidFill>
                  <a:srgbClr val="000000"/>
                </a:solidFill>
                <a:effectLst/>
                <a:latin typeface="Times New Roman" panose="02020603050405020304" pitchFamily="18" charset="0"/>
                <a:cs typeface="Times New Roman" panose="02020603050405020304" pitchFamily="18" charset="0"/>
              </a:rPr>
              <a:t>XGBoost</a:t>
            </a:r>
            <a:r>
              <a:rPr lang="en-US" sz="2200" b="0" i="0" dirty="0">
                <a:solidFill>
                  <a:srgbClr val="000000"/>
                </a:solidFill>
                <a:effectLst/>
                <a:latin typeface="Times New Roman" panose="02020603050405020304" pitchFamily="18" charset="0"/>
                <a:cs typeface="Times New Roman" panose="02020603050405020304" pitchFamily="18" charset="0"/>
              </a:rPr>
              <a:t> calculation is parallelizable. Moreover, it is parallelizable onto GPUs and across organizations of PCs, making it attainable to prepare on a huge dataset.</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Reliably outflanks other technique calculations:</a:t>
            </a:r>
            <a:r>
              <a:rPr lang="en-US" sz="2200" b="0" i="0" dirty="0">
                <a:solidFill>
                  <a:srgbClr val="000000"/>
                </a:solidFill>
                <a:effectLst/>
                <a:latin typeface="Times New Roman" panose="02020603050405020304" pitchFamily="18" charset="0"/>
                <a:cs typeface="Times New Roman" panose="02020603050405020304" pitchFamily="18" charset="0"/>
              </a:rPr>
              <a:t> It has shown better output on many AI benchmark datasets.</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Wide assortment of tuning boundaries</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XGBoost</a:t>
            </a:r>
            <a:r>
              <a:rPr lang="en-US" sz="2200" b="0" i="0" dirty="0">
                <a:solidFill>
                  <a:srgbClr val="000000"/>
                </a:solidFill>
                <a:effectLst/>
                <a:latin typeface="Times New Roman" panose="02020603050405020304" pitchFamily="18" charset="0"/>
                <a:cs typeface="Times New Roman" panose="02020603050405020304" pitchFamily="18" charset="0"/>
              </a:rPr>
              <a:t> inside has boundaries for scikit-learn viable API, missing qualities, regularization, cross-approval, client characterized objective capacities, tree boundaries, etc.</a:t>
            </a:r>
          </a:p>
          <a:p>
            <a:pPr algn="just"/>
            <a:r>
              <a:rPr lang="en-US" sz="2200" b="0" i="0" dirty="0" err="1">
                <a:solidFill>
                  <a:srgbClr val="333333"/>
                </a:solidFill>
                <a:effectLst/>
                <a:latin typeface="Times New Roman" panose="02020603050405020304" pitchFamily="18" charset="0"/>
                <a:cs typeface="Times New Roman" panose="02020603050405020304" pitchFamily="18" charset="0"/>
              </a:rPr>
              <a:t>XGBoost</a:t>
            </a:r>
            <a:r>
              <a:rPr lang="en-US" sz="2200" b="0" i="0" dirty="0">
                <a:solidFill>
                  <a:srgbClr val="333333"/>
                </a:solidFill>
                <a:effectLst/>
                <a:latin typeface="Times New Roman" panose="02020603050405020304" pitchFamily="18" charset="0"/>
                <a:cs typeface="Times New Roman" panose="02020603050405020304" pitchFamily="18" charset="0"/>
              </a:rPr>
              <a:t> (Extreme Gradient Boosting) has a place with a group of helping calculations and utilizations of the slope supporting (GBM) structure at its center.</a:t>
            </a:r>
          </a:p>
          <a:p>
            <a:pPr marL="0" lv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71532"/>
            <a:ext cx="6423471" cy="5993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XG Boost</a:t>
            </a:r>
          </a:p>
        </p:txBody>
      </p:sp>
    </p:spTree>
    <p:extLst>
      <p:ext uri="{BB962C8B-B14F-4D97-AF65-F5344CB8AC3E}">
        <p14:creationId xmlns:p14="http://schemas.microsoft.com/office/powerpoint/2010/main" val="15650518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buNone/>
            </a:pPr>
            <a:r>
              <a:rPr lang="en-US" sz="2200" dirty="0">
                <a:latin typeface="Times New Roman" pitchFamily="18" charset="0"/>
                <a:cs typeface="Times New Roman" pitchFamily="18" charset="0"/>
              </a:rPr>
              <a:t>1. Which of the following is true about Naive Bayes ?</a:t>
            </a:r>
          </a:p>
          <a:p>
            <a:pPr>
              <a:buNone/>
            </a:pPr>
            <a:r>
              <a:rPr lang="en-US" sz="2200" dirty="0">
                <a:latin typeface="Times New Roman" pitchFamily="18" charset="0"/>
                <a:cs typeface="Times New Roman" pitchFamily="18" charset="0"/>
              </a:rPr>
              <a:t>	a) Assumes that all the features in a dataset are equally important</a:t>
            </a:r>
          </a:p>
          <a:p>
            <a:pPr>
              <a:buNone/>
            </a:pPr>
            <a:r>
              <a:rPr lang="en-US" sz="2200" dirty="0">
                <a:latin typeface="Times New Roman" pitchFamily="18" charset="0"/>
                <a:cs typeface="Times New Roman" pitchFamily="18" charset="0"/>
              </a:rPr>
              <a:t>    b) Assumes that all the features in a dataset are independent</a:t>
            </a:r>
          </a:p>
          <a:p>
            <a:pPr>
              <a:buNone/>
            </a:pPr>
            <a:r>
              <a:rPr lang="en-US" sz="2200" dirty="0">
                <a:latin typeface="Times New Roman" pitchFamily="18" charset="0"/>
                <a:cs typeface="Times New Roman" pitchFamily="18" charset="0"/>
              </a:rPr>
              <a:t>    c)Both A and B </a:t>
            </a:r>
          </a:p>
          <a:p>
            <a:pPr>
              <a:buNone/>
            </a:pPr>
            <a:r>
              <a:rPr lang="en-US" sz="2200" dirty="0">
                <a:latin typeface="Times New Roman" pitchFamily="18" charset="0"/>
                <a:cs typeface="Times New Roman" pitchFamily="18" charset="0"/>
              </a:rPr>
              <a:t>    d)None of the above </a:t>
            </a:r>
          </a:p>
          <a:p>
            <a:pPr>
              <a:buNone/>
            </a:pPr>
            <a:endParaRPr lang="en-US" sz="22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2. Where does the </a:t>
            </a:r>
            <a:r>
              <a:rPr lang="en-US" sz="2200" dirty="0" err="1">
                <a:latin typeface="Times New Roman" pitchFamily="18" charset="0"/>
                <a:cs typeface="Times New Roman" pitchFamily="18" charset="0"/>
              </a:rPr>
              <a:t>bayes</a:t>
            </a:r>
            <a:r>
              <a:rPr lang="en-US" sz="2200" dirty="0">
                <a:latin typeface="Times New Roman" pitchFamily="18" charset="0"/>
                <a:cs typeface="Times New Roman" pitchFamily="18" charset="0"/>
              </a:rPr>
              <a:t> rule can be used?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 Solving queries</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b) Increasing complexity</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c) Decreasing complexity</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Answering probabilistic query</a:t>
            </a:r>
          </a:p>
          <a:p>
            <a:pPr marL="457200" indent="-457200"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046065" y="59511"/>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itchFamily="18" charset="0"/>
              </a:rPr>
              <a:t>Daily Quiz</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Rectangle 8"/>
          <p:cNvSpPr/>
          <p:nvPr/>
        </p:nvSpPr>
        <p:spPr>
          <a:xfrm>
            <a:off x="609600" y="1143000"/>
            <a:ext cx="8077200" cy="4493538"/>
          </a:xfrm>
          <a:prstGeom prst="rect">
            <a:avLst/>
          </a:prstGeom>
        </p:spPr>
        <p:txBody>
          <a:bodyPr wrap="square">
            <a:spAutoFit/>
          </a:bodyPr>
          <a:lstStyle/>
          <a:p>
            <a:r>
              <a:rPr lang="en-US" sz="2200" dirty="0">
                <a:latin typeface="Times New Roman" pitchFamily="18" charset="0"/>
                <a:cs typeface="Times New Roman" pitchFamily="18" charset="0"/>
              </a:rPr>
              <a:t>3. What does the </a:t>
            </a:r>
            <a:r>
              <a:rPr lang="en-US" sz="2200" dirty="0" err="1">
                <a:latin typeface="Times New Roman" pitchFamily="18" charset="0"/>
                <a:cs typeface="Times New Roman" pitchFamily="18" charset="0"/>
              </a:rPr>
              <a:t>bayesian</a:t>
            </a:r>
            <a:r>
              <a:rPr lang="en-US" sz="2200" dirty="0">
                <a:latin typeface="Times New Roman" pitchFamily="18" charset="0"/>
                <a:cs typeface="Times New Roman" pitchFamily="18" charset="0"/>
              </a:rPr>
              <a:t> network provides?</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 Complete description of the domain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b) Partial description of the domain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c) Complete description of the problem</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None of the mentioned</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4. How the compactness of the Bayesian network can be described?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 Locally structured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b) Fully structured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c) Partial structure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All of the mentioned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609600" y="817163"/>
            <a:ext cx="8077200" cy="5447645"/>
          </a:xfrm>
          <a:prstGeom prst="rect">
            <a:avLst/>
          </a:prstGeom>
        </p:spPr>
        <p:txBody>
          <a:bodyPr wrap="square">
            <a:spAutoFit/>
          </a:bodyPr>
          <a:lstStyle/>
          <a:p>
            <a:pPr algn="l"/>
            <a:r>
              <a:rPr lang="en-US" sz="2000" dirty="0">
                <a:latin typeface="Times New Roman" panose="02020603050405020304" pitchFamily="18" charset="0"/>
                <a:cs typeface="Times New Roman" panose="02020603050405020304" pitchFamily="18" charset="0"/>
              </a:rPr>
              <a:t>5. </a:t>
            </a:r>
            <a:r>
              <a:rPr lang="en-US" sz="2000" b="0" i="0" dirty="0">
                <a:solidFill>
                  <a:srgbClr val="3A3A3A"/>
                </a:solidFill>
                <a:effectLst/>
                <a:latin typeface="Times New Roman" panose="02020603050405020304" pitchFamily="18" charset="0"/>
                <a:cs typeface="Times New Roman" panose="02020603050405020304" pitchFamily="18" charset="0"/>
              </a:rPr>
              <a:t>How many terms are required for building a bayes model?</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1</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2</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3</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4</a:t>
            </a:r>
          </a:p>
          <a:p>
            <a:pPr algn="l"/>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a:t>
            </a:r>
            <a:r>
              <a:rPr lang="en-US" sz="2400" dirty="0">
                <a:cs typeface="Times New Roman" pitchFamily="18" charset="0"/>
              </a:rPr>
              <a:t>. </a:t>
            </a:r>
            <a:r>
              <a:rPr lang="en-US" sz="2000" b="0" i="0" dirty="0">
                <a:solidFill>
                  <a:srgbClr val="3A3A3A"/>
                </a:solidFill>
                <a:effectLst/>
                <a:latin typeface="Times New Roman" panose="02020603050405020304" pitchFamily="18" charset="0"/>
                <a:cs typeface="Times New Roman" panose="02020603050405020304" pitchFamily="18" charset="0"/>
              </a:rPr>
              <a:t>What is needed to make probabilistic systems feasible in the world?</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Reliability</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Crucial robustness</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Feasibility</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None of the mentioned</a:t>
            </a:r>
            <a:endParaRPr lang="en-US" sz="2000" b="0" i="0" dirty="0">
              <a:solidFill>
                <a:srgbClr val="595858"/>
              </a:solidFill>
              <a:effectLst/>
              <a:latin typeface="Times New Roman" panose="02020603050405020304" pitchFamily="18" charset="0"/>
              <a:cs typeface="Times New Roman" panose="02020603050405020304" pitchFamily="18" charset="0"/>
            </a:endParaRPr>
          </a:p>
          <a:p>
            <a:pPr marL="457200" indent="-457200" algn="l">
              <a:buAutoNum type="alphaUcParenR"/>
            </a:pPr>
            <a:endParaRPr lang="en-US" sz="2400" b="0" i="0" dirty="0">
              <a:solidFill>
                <a:srgbClr val="595858"/>
              </a:solidFill>
              <a:effectLst/>
            </a:endParaRPr>
          </a:p>
          <a:p>
            <a:r>
              <a:rPr lang="en-US" sz="2000" b="1" i="0" dirty="0">
                <a:solidFill>
                  <a:srgbClr val="595858"/>
                </a:solidFill>
                <a:effectLst/>
                <a:latin typeface="Times New Roman" panose="02020603050405020304" pitchFamily="18" charset="0"/>
                <a:cs typeface="Times New Roman" panose="02020603050405020304" pitchFamily="18" charset="0"/>
              </a:rPr>
              <a:t>7. </a:t>
            </a:r>
            <a:r>
              <a:rPr lang="en-US" sz="2000" b="0" i="0" dirty="0">
                <a:solidFill>
                  <a:srgbClr val="3A3A3A"/>
                </a:solidFill>
                <a:effectLst/>
                <a:latin typeface="Times New Roman" panose="02020603050405020304" pitchFamily="18" charset="0"/>
                <a:cs typeface="Times New Roman" panose="02020603050405020304" pitchFamily="18" charset="0"/>
              </a:rPr>
              <a:t>Where does the bayes rule can be used?</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Solving queries</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Increasing complexity</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Decreasing complexity</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Answering probabilistic query</a:t>
            </a:r>
            <a:endParaRPr lang="en-US"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1238437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Rectangle 8"/>
          <p:cNvSpPr/>
          <p:nvPr/>
        </p:nvSpPr>
        <p:spPr>
          <a:xfrm>
            <a:off x="714233" y="1528593"/>
            <a:ext cx="8077200" cy="4493538"/>
          </a:xfrm>
          <a:prstGeom prst="rect">
            <a:avLst/>
          </a:prstGeom>
        </p:spPr>
        <p:txBody>
          <a:bodyPr wrap="square">
            <a:spAutoFit/>
          </a:bodyPr>
          <a:lstStyle/>
          <a:p>
            <a:r>
              <a:rPr lang="en-US" sz="2200" dirty="0">
                <a:latin typeface="Times New Roman" panose="02020603050405020304" pitchFamily="18" charset="0"/>
                <a:cs typeface="Times New Roman" pitchFamily="18" charset="0"/>
              </a:rPr>
              <a:t>8. </a:t>
            </a:r>
            <a:r>
              <a:rPr lang="en-US" sz="2200" b="0" i="0" dirty="0">
                <a:solidFill>
                  <a:srgbClr val="3A3A3A"/>
                </a:solidFill>
                <a:effectLst/>
                <a:latin typeface="Times New Roman" panose="02020603050405020304" pitchFamily="18" charset="0"/>
                <a:cs typeface="Times New Roman" panose="02020603050405020304" pitchFamily="18" charset="0"/>
              </a:rPr>
              <a:t>How the entries in the full joint probability distribution can be calculated?</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a) Using variables</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b) Using information</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c) Both Using variables &amp; information</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d) None of the mentioned</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9. </a:t>
            </a:r>
            <a:r>
              <a:rPr lang="en-US" sz="2200" b="0" i="0" dirty="0">
                <a:solidFill>
                  <a:srgbClr val="3A3A3A"/>
                </a:solidFill>
                <a:effectLst/>
                <a:latin typeface="Times New Roman" panose="02020603050405020304" pitchFamily="18" charset="0"/>
                <a:cs typeface="Times New Roman" panose="02020603050405020304" pitchFamily="18" charset="0"/>
              </a:rPr>
              <a:t>How the </a:t>
            </a:r>
            <a:r>
              <a:rPr lang="en-US" sz="2200" b="0" i="0" dirty="0" err="1">
                <a:solidFill>
                  <a:srgbClr val="3A3A3A"/>
                </a:solidFill>
                <a:effectLst/>
                <a:latin typeface="Times New Roman" panose="02020603050405020304" pitchFamily="18" charset="0"/>
                <a:cs typeface="Times New Roman" panose="02020603050405020304" pitchFamily="18" charset="0"/>
              </a:rPr>
              <a:t>bayesian</a:t>
            </a:r>
            <a:r>
              <a:rPr lang="en-US" sz="2200" b="0" i="0" dirty="0">
                <a:solidFill>
                  <a:srgbClr val="3A3A3A"/>
                </a:solidFill>
                <a:effectLst/>
                <a:latin typeface="Times New Roman" panose="02020603050405020304" pitchFamily="18" charset="0"/>
                <a:cs typeface="Times New Roman" panose="02020603050405020304" pitchFamily="18" charset="0"/>
              </a:rPr>
              <a:t> network can be used to answer any query?</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a) Full distribution</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b) Joint distribution</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c) Partial distribution</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d) All of the mentioned</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313725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9" name="Rectangle 8"/>
          <p:cNvSpPr/>
          <p:nvPr/>
        </p:nvSpPr>
        <p:spPr>
          <a:xfrm>
            <a:off x="714233" y="1528593"/>
            <a:ext cx="8077200" cy="2123658"/>
          </a:xfrm>
          <a:prstGeom prst="rect">
            <a:avLst/>
          </a:prstGeom>
        </p:spPr>
        <p:txBody>
          <a:bodyPr wrap="square">
            <a:spAutoFit/>
          </a:bodyPr>
          <a:lstStyle/>
          <a:p>
            <a:endParaRPr lang="en-US" sz="2200" b="0" i="0" dirty="0">
              <a:solidFill>
                <a:srgbClr val="3A3A3A"/>
              </a:solidFill>
              <a:effectLst/>
              <a:latin typeface="Times New Roman" panose="02020603050405020304" pitchFamily="18" charset="0"/>
              <a:cs typeface="Times New Roman" panose="02020603050405020304" pitchFamily="18" charset="0"/>
            </a:endParaRPr>
          </a:p>
          <a:p>
            <a:r>
              <a:rPr lang="en-US" sz="2200" b="0" i="0" dirty="0">
                <a:solidFill>
                  <a:srgbClr val="3A3A3A"/>
                </a:solidFill>
                <a:effectLst/>
                <a:latin typeface="Times New Roman" panose="02020603050405020304" pitchFamily="18" charset="0"/>
                <a:cs typeface="Times New Roman" panose="02020603050405020304" pitchFamily="18" charset="0"/>
              </a:rPr>
              <a:t>10.To which does the local structure is associated?</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a) Hybrid</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b) </a:t>
            </a:r>
            <a:r>
              <a:rPr lang="en-US" sz="2200" b="0" i="0" dirty="0" err="1">
                <a:solidFill>
                  <a:srgbClr val="3A3A3A"/>
                </a:solidFill>
                <a:effectLst/>
                <a:latin typeface="Times New Roman" panose="02020603050405020304" pitchFamily="18" charset="0"/>
                <a:cs typeface="Times New Roman" panose="02020603050405020304" pitchFamily="18" charset="0"/>
              </a:rPr>
              <a:t>Dependant</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c) Linear</a:t>
            </a:r>
            <a:br>
              <a:rPr lang="en-US" sz="2200" dirty="0">
                <a:latin typeface="Times New Roman" panose="02020603050405020304" pitchFamily="18" charset="0"/>
                <a:cs typeface="Times New Roman" panose="02020603050405020304" pitchFamily="18" charset="0"/>
              </a:rPr>
            </a:br>
            <a:r>
              <a:rPr lang="en-US" sz="2200" b="0" i="0" dirty="0">
                <a:solidFill>
                  <a:srgbClr val="3A3A3A"/>
                </a:solidFill>
                <a:effectLst/>
                <a:latin typeface="Times New Roman" panose="02020603050405020304" pitchFamily="18" charset="0"/>
                <a:cs typeface="Times New Roman" panose="02020603050405020304" pitchFamily="18" charset="0"/>
              </a:rPr>
              <a:t>d) None of the mentioned</a:t>
            </a:r>
            <a:endParaRPr lang="en-US" sz="2200" dirty="0">
              <a:latin typeface="Times New Roman" panose="02020603050405020304" pitchFamily="18" charset="0"/>
              <a:cs typeface="Times New Roman" pitchFamily="18" charset="0"/>
            </a:endParaRPr>
          </a:p>
        </p:txBody>
      </p:sp>
      <p:sp>
        <p:nvSpPr>
          <p:cNvPr id="6" name="Title 1">
            <a:extLst>
              <a:ext uri="{FF2B5EF4-FFF2-40B4-BE49-F238E27FC236}">
                <a16:creationId xmlns:a16="http://schemas.microsoft.com/office/drawing/2014/main" id="{4503A235-866E-179C-4F04-CA210E6AC018}"/>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Tree>
    <p:extLst>
      <p:ext uri="{BB962C8B-B14F-4D97-AF65-F5344CB8AC3E}">
        <p14:creationId xmlns:p14="http://schemas.microsoft.com/office/powerpoint/2010/main" val="32244437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7" name="Title 1"/>
          <p:cNvSpPr txBox="1">
            <a:spLocks/>
          </p:cNvSpPr>
          <p:nvPr/>
        </p:nvSpPr>
        <p:spPr>
          <a:xfrm>
            <a:off x="2338041" y="4168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1028" name="Rectangle 4"/>
          <p:cNvSpPr>
            <a:spLocks noChangeArrowheads="1"/>
          </p:cNvSpPr>
          <p:nvPr/>
        </p:nvSpPr>
        <p:spPr bwMode="auto">
          <a:xfrm>
            <a:off x="457200" y="1326277"/>
            <a:ext cx="8077200" cy="338554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lang="en-US" sz="2200" dirty="0">
                <a:latin typeface="Times New Roman" pitchFamily="18" charset="0"/>
                <a:ea typeface="Calibri" pitchFamily="34" charset="0"/>
                <a:cs typeface="Times New Roman" pitchFamily="18" charset="0"/>
              </a:rPr>
              <a:t>Explain the concept of Bayes theorem with an example. </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endParaRPr lang="en-US" sz="22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2. Explain Bayesian belief network and conditional independence with example. </a:t>
            </a:r>
          </a:p>
          <a:p>
            <a:pPr lvl="0" algn="just" eaLnBrk="0" fontAlgn="base" hangingPunct="0">
              <a:spcBef>
                <a:spcPct val="0"/>
              </a:spcBef>
              <a:spcAft>
                <a:spcPct val="0"/>
              </a:spcAft>
            </a:pPr>
            <a:endParaRPr lang="en-US" sz="22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3. What are Bayesian Belief nets? Where are they used? </a:t>
            </a:r>
          </a:p>
          <a:p>
            <a:pPr lvl="0" algn="just" eaLnBrk="0" fontAlgn="base" hangingPunct="0">
              <a:spcBef>
                <a:spcPct val="0"/>
              </a:spcBef>
              <a:spcAft>
                <a:spcPct val="0"/>
              </a:spcAft>
            </a:pPr>
            <a:endParaRPr lang="en-US" sz="22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4. Explain  Brute  force  MAP  hypothesis  learner?  What  is  minimum  description  length principle.</a:t>
            </a:r>
          </a:p>
          <a:p>
            <a:pPr lvl="0" eaLnBrk="0" fontAlgn="base" hangingPunct="0">
              <a:spcBef>
                <a:spcPct val="0"/>
              </a:spcBef>
              <a:spcAft>
                <a:spcPct val="0"/>
              </a:spcAft>
            </a:pPr>
            <a:endParaRPr kumimoji="0" lang="en-US" sz="22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1028" name="Rectangle 4"/>
          <p:cNvSpPr>
            <a:spLocks noChangeArrowheads="1"/>
          </p:cNvSpPr>
          <p:nvPr/>
        </p:nvSpPr>
        <p:spPr bwMode="auto">
          <a:xfrm>
            <a:off x="609600" y="1199824"/>
            <a:ext cx="8077200" cy="541686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200" dirty="0">
                <a:latin typeface="Times New Roman" pitchFamily="18" charset="0"/>
                <a:ea typeface="Calibri" pitchFamily="34" charset="0"/>
                <a:cs typeface="Times New Roman" pitchFamily="18" charset="0"/>
              </a:rPr>
              <a:t>5. Explain Brute force Bayes Concept Learning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2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6. Explain the concept of EM Algorithm. </a:t>
            </a:r>
          </a:p>
          <a:p>
            <a:pPr lvl="0" algn="just" eaLnBrk="0" fontAlgn="base" hangingPunct="0">
              <a:spcBef>
                <a:spcPct val="0"/>
              </a:spcBef>
              <a:spcAft>
                <a:spcPct val="0"/>
              </a:spcAft>
            </a:pPr>
            <a:endParaRPr lang="en-US" sz="22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7. What is Gradient Boosting? </a:t>
            </a:r>
          </a:p>
          <a:p>
            <a:pPr lvl="0" algn="just" eaLnBrk="0" fontAlgn="base" hangingPunct="0">
              <a:spcBef>
                <a:spcPct val="0"/>
              </a:spcBef>
              <a:spcAft>
                <a:spcPct val="0"/>
              </a:spcAft>
            </a:pPr>
            <a:endParaRPr lang="en-US" sz="22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8. Explain Naïve Bayes Classifier with an Example.</a:t>
            </a: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 </a:t>
            </a: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9. Describe the concept of Random Forest</a:t>
            </a: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  </a:t>
            </a:r>
          </a:p>
          <a:p>
            <a:pPr lvl="0" algn="just" eaLnBrk="0" fontAlgn="base" hangingPunct="0">
              <a:spcBef>
                <a:spcPct val="0"/>
              </a:spcBef>
              <a:spcAft>
                <a:spcPct val="0"/>
              </a:spcAft>
            </a:pPr>
            <a:r>
              <a:rPr lang="en-US" sz="2200" dirty="0">
                <a:latin typeface="Times New Roman" pitchFamily="18" charset="0"/>
                <a:ea typeface="Calibri" pitchFamily="34" charset="0"/>
                <a:cs typeface="Times New Roman" pitchFamily="18" charset="0"/>
              </a:rPr>
              <a:t>10. </a:t>
            </a:r>
            <a:r>
              <a:rPr lang="it-IT" sz="2200" dirty="0">
                <a:latin typeface="Times New Roman" pitchFamily="18" charset="0"/>
                <a:ea typeface="Calibri" pitchFamily="34" charset="0"/>
                <a:cs typeface="Times New Roman" pitchFamily="18" charset="0"/>
              </a:rPr>
              <a:t>Define </a:t>
            </a:r>
          </a:p>
          <a:p>
            <a:pPr lvl="0" algn="just" eaLnBrk="0" fontAlgn="base" hangingPunct="0">
              <a:spcBef>
                <a:spcPct val="0"/>
              </a:spcBef>
              <a:spcAft>
                <a:spcPct val="0"/>
              </a:spcAft>
            </a:pPr>
            <a:r>
              <a:rPr lang="it-IT" sz="2200" dirty="0">
                <a:latin typeface="Times New Roman" pitchFamily="18" charset="0"/>
                <a:ea typeface="Calibri" pitchFamily="34" charset="0"/>
                <a:cs typeface="Times New Roman" pitchFamily="18" charset="0"/>
              </a:rPr>
              <a:t>     (i) Prior Probability   </a:t>
            </a:r>
          </a:p>
          <a:p>
            <a:pPr lvl="0" algn="just" eaLnBrk="0" fontAlgn="base" hangingPunct="0">
              <a:spcBef>
                <a:spcPct val="0"/>
              </a:spcBef>
              <a:spcAft>
                <a:spcPct val="0"/>
              </a:spcAft>
            </a:pPr>
            <a:r>
              <a:rPr lang="it-IT" sz="2200" dirty="0">
                <a:latin typeface="Times New Roman" pitchFamily="18" charset="0"/>
                <a:ea typeface="Calibri" pitchFamily="34" charset="0"/>
                <a:cs typeface="Times New Roman" pitchFamily="18" charset="0"/>
              </a:rPr>
              <a:t>     (ii) Conditional Probability </a:t>
            </a:r>
          </a:p>
          <a:p>
            <a:pPr lvl="0" algn="just" eaLnBrk="0" fontAlgn="base" hangingPunct="0">
              <a:spcBef>
                <a:spcPct val="0"/>
              </a:spcBef>
              <a:spcAft>
                <a:spcPct val="0"/>
              </a:spcAft>
            </a:pPr>
            <a:r>
              <a:rPr lang="it-IT" sz="2200" dirty="0">
                <a:latin typeface="Times New Roman" pitchFamily="18" charset="0"/>
                <a:ea typeface="Calibri" pitchFamily="34" charset="0"/>
                <a:cs typeface="Times New Roman" pitchFamily="18" charset="0"/>
              </a:rPr>
              <a:t>     (iii) XG Boost</a:t>
            </a:r>
            <a:endParaRPr lang="en-US" sz="2200" dirty="0">
              <a:latin typeface="Times New Roman" panose="02020603050405020304" pitchFamily="18" charset="0"/>
              <a:ea typeface="Calibri" pitchFamily="34" charset="0"/>
              <a:cs typeface="Times New Roman" pitchFamily="18" charset="0"/>
            </a:endParaRPr>
          </a:p>
          <a:p>
            <a:pPr lvl="0" algn="just" eaLnBrk="0" fontAlgn="base" hangingPunct="0">
              <a:spcBef>
                <a:spcPct val="0"/>
              </a:spcBef>
              <a:spcAft>
                <a:spcPct val="0"/>
              </a:spcAft>
            </a:pPr>
            <a:r>
              <a:rPr kumimoji="0" lang="en-US" sz="2200" b="0" i="0" u="none" strike="noStrike" cap="none" normalizeH="0" baseline="0" dirty="0">
                <a:ln>
                  <a:noFill/>
                </a:ln>
                <a:effectLst/>
                <a:latin typeface="Times New Roman" panose="02020603050405020304" pitchFamily="18" charset="0"/>
                <a:ea typeface="Calibri" pitchFamily="34" charset="0"/>
                <a:cs typeface="Times New Roman" pitchFamily="18" charset="0"/>
              </a:rPr>
              <a:t>	</a:t>
            </a:r>
            <a:endParaRPr kumimoji="0" 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effectLst/>
              <a:latin typeface="Arial" pitchFamily="34" charset="0"/>
              <a:cs typeface="Arial" pitchFamily="34" charset="0"/>
            </a:endParaRPr>
          </a:p>
        </p:txBody>
      </p:sp>
      <p:sp>
        <p:nvSpPr>
          <p:cNvPr id="5" name="Title 1">
            <a:extLst>
              <a:ext uri="{FF2B5EF4-FFF2-40B4-BE49-F238E27FC236}">
                <a16:creationId xmlns:a16="http://schemas.microsoft.com/office/drawing/2014/main" id="{12E247D3-2163-533E-E35B-3205A96A1CD7}"/>
              </a:ext>
            </a:extLst>
          </p:cNvPr>
          <p:cNvSpPr txBox="1">
            <a:spLocks/>
          </p:cNvSpPr>
          <p:nvPr/>
        </p:nvSpPr>
        <p:spPr>
          <a:xfrm>
            <a:off x="2338041" y="4168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buNone/>
            </a:pPr>
            <a:r>
              <a:rPr lang="en-US" sz="2200" b="1" dirty="0">
                <a:latin typeface="Times New Roman" pitchFamily="18" charset="0"/>
                <a:cs typeface="Times New Roman" pitchFamily="18" charset="0"/>
              </a:rPr>
              <a:t>1. _____ is the mathematical likelihood that something will occur.</a:t>
            </a:r>
          </a:p>
          <a:p>
            <a:pPr marL="457200" indent="-457200" algn="just">
              <a:buFont typeface="+mj-lt"/>
              <a:buAutoNum type="alphaLcParenR"/>
            </a:pPr>
            <a:r>
              <a:rPr lang="en-US" sz="2200" dirty="0">
                <a:latin typeface="Times New Roman" pitchFamily="18" charset="0"/>
                <a:cs typeface="Times New Roman" pitchFamily="18" charset="0"/>
              </a:rPr>
              <a:t>Classification.</a:t>
            </a:r>
          </a:p>
          <a:p>
            <a:pPr marL="457200" indent="-457200" algn="just">
              <a:buFont typeface="+mj-lt"/>
              <a:buAutoNum type="alphaLcParenR"/>
            </a:pPr>
            <a:r>
              <a:rPr lang="en-US" sz="2200" dirty="0">
                <a:latin typeface="Times New Roman" pitchFamily="18" charset="0"/>
                <a:cs typeface="Times New Roman" pitchFamily="18" charset="0"/>
              </a:rPr>
              <a:t>Probability.</a:t>
            </a:r>
          </a:p>
          <a:p>
            <a:pPr marL="457200" indent="-457200" algn="just">
              <a:buFont typeface="+mj-lt"/>
              <a:buAutoNum type="alphaLcParenR"/>
            </a:pPr>
            <a:r>
              <a:rPr lang="en-US" sz="2200" dirty="0">
                <a:latin typeface="Times New Roman" pitchFamily="18" charset="0"/>
                <a:cs typeface="Times New Roman" pitchFamily="18" charset="0"/>
              </a:rPr>
              <a:t>Naive </a:t>
            </a:r>
            <a:r>
              <a:rPr lang="en-US" sz="2200" dirty="0" err="1">
                <a:latin typeface="Times New Roman" pitchFamily="18" charset="0"/>
                <a:cs typeface="Times New Roman" pitchFamily="18" charset="0"/>
              </a:rPr>
              <a:t>Bayes</a:t>
            </a:r>
            <a:r>
              <a:rPr lang="en-US" sz="2200" dirty="0">
                <a:latin typeface="Times New Roman" pitchFamily="18" charset="0"/>
                <a:cs typeface="Times New Roman" pitchFamily="18" charset="0"/>
              </a:rPr>
              <a:t> Classifier.</a:t>
            </a:r>
          </a:p>
          <a:p>
            <a:pPr marL="457200" indent="-457200" algn="just">
              <a:buFont typeface="+mj-lt"/>
              <a:buAutoNum type="alphaLcParenR"/>
            </a:pPr>
            <a:r>
              <a:rPr lang="en-US" sz="2200" dirty="0">
                <a:latin typeface="Times New Roman" pitchFamily="18" charset="0"/>
                <a:cs typeface="Times New Roman" pitchFamily="18" charset="0"/>
              </a:rPr>
              <a:t>None of the other answers are correct.</a:t>
            </a:r>
          </a:p>
          <a:p>
            <a:pPr marL="457200" indent="-457200" algn="just">
              <a:buNone/>
            </a:pPr>
            <a:endParaRPr lang="en-US" sz="2200"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2. The Naive </a:t>
            </a:r>
            <a:r>
              <a:rPr lang="en-US" sz="2200" b="1" dirty="0" err="1">
                <a:latin typeface="Times New Roman" pitchFamily="18" charset="0"/>
                <a:cs typeface="Times New Roman" pitchFamily="18" charset="0"/>
              </a:rPr>
              <a:t>Bayes</a:t>
            </a:r>
            <a:r>
              <a:rPr lang="en-US" sz="2200" b="1" dirty="0">
                <a:latin typeface="Times New Roman" pitchFamily="18" charset="0"/>
                <a:cs typeface="Times New Roman" pitchFamily="18" charset="0"/>
              </a:rPr>
              <a:t> Classifier is a _____ in probability.</a:t>
            </a:r>
          </a:p>
          <a:p>
            <a:pPr marL="457200" indent="-457200" algn="just">
              <a:buFont typeface="+mj-lt"/>
              <a:buAutoNum type="alphaLcParenR"/>
            </a:pPr>
            <a:r>
              <a:rPr lang="en-US" sz="2200" dirty="0">
                <a:latin typeface="Times New Roman" pitchFamily="18" charset="0"/>
                <a:cs typeface="Times New Roman" pitchFamily="18" charset="0"/>
              </a:rPr>
              <a:t>Technique.</a:t>
            </a:r>
          </a:p>
          <a:p>
            <a:pPr marL="457200" indent="-457200" algn="just">
              <a:buFont typeface="+mj-lt"/>
              <a:buAutoNum type="alphaLcParenR"/>
            </a:pPr>
            <a:r>
              <a:rPr lang="en-US" sz="2200" dirty="0">
                <a:latin typeface="Times New Roman" pitchFamily="18" charset="0"/>
                <a:cs typeface="Times New Roman" pitchFamily="18" charset="0"/>
              </a:rPr>
              <a:t>Process.</a:t>
            </a:r>
          </a:p>
          <a:p>
            <a:pPr marL="457200" indent="-457200" algn="just">
              <a:buFont typeface="+mj-lt"/>
              <a:buAutoNum type="alphaLcParenR"/>
            </a:pPr>
            <a:r>
              <a:rPr lang="en-US" sz="2200" dirty="0">
                <a:latin typeface="Times New Roman" pitchFamily="18" charset="0"/>
                <a:cs typeface="Times New Roman" pitchFamily="18" charset="0"/>
              </a:rPr>
              <a:t>Classification.</a:t>
            </a:r>
          </a:p>
          <a:p>
            <a:pPr marL="457200" indent="-457200" algn="just">
              <a:buFont typeface="+mj-lt"/>
              <a:buAutoNum type="alphaLcParenR"/>
            </a:pPr>
            <a:r>
              <a:rPr lang="en-US" sz="2200" dirty="0">
                <a:latin typeface="Times New Roman" pitchFamily="18" charset="0"/>
                <a:cs typeface="Times New Roman" pitchFamily="18" charset="0"/>
              </a:rPr>
              <a:t>None of these answers are correct.</a:t>
            </a:r>
          </a:p>
          <a:p>
            <a:pPr marL="457200" indent="-457200">
              <a:buAutoNum type="arabicPeriod"/>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400" b="1" dirty="0">
                <a:cs typeface="Times New Roman" pitchFamily="18" charset="0"/>
              </a:rPr>
              <a:t>MCQ 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3809</TotalTime>
  <Words>6912</Words>
  <Application>Microsoft Macintosh PowerPoint</Application>
  <PresentationFormat>On-screen Show (4:3)</PresentationFormat>
  <Paragraphs>705</Paragraphs>
  <Slides>114</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114</vt:i4>
      </vt:variant>
    </vt:vector>
  </HeadingPairs>
  <TitlesOfParts>
    <vt:vector size="128" baseType="lpstr">
      <vt:lpstr>Aptos</vt:lpstr>
      <vt:lpstr>Arial</vt:lpstr>
      <vt:lpstr>Calibri</vt:lpstr>
      <vt:lpstr>Charter</vt:lpstr>
      <vt:lpstr>Charter</vt:lpstr>
      <vt:lpstr>inherit</vt:lpstr>
      <vt:lpstr>Inter-Bold</vt:lpstr>
      <vt:lpstr>Inter-Regular</vt:lpstr>
      <vt:lpstr>Open Sans</vt:lpstr>
      <vt:lpstr>times new roman</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Gopal Thukral</dc:creator>
  <cp:lastModifiedBy>Sonia Arora</cp:lastModifiedBy>
  <cp:revision>32</cp:revision>
  <dcterms:created xsi:type="dcterms:W3CDTF">2024-06-13T14:55:13Z</dcterms:created>
  <dcterms:modified xsi:type="dcterms:W3CDTF">2024-07-03T12:16:05Z</dcterms:modified>
</cp:coreProperties>
</file>