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6"/>
  </p:notesMasterIdLst>
  <p:sldIdLst>
    <p:sldId id="257" r:id="rId2"/>
    <p:sldId id="1082" r:id="rId3"/>
    <p:sldId id="1143" r:id="rId4"/>
    <p:sldId id="405" r:id="rId5"/>
    <p:sldId id="299" r:id="rId6"/>
    <p:sldId id="1087" r:id="rId7"/>
    <p:sldId id="291" r:id="rId8"/>
    <p:sldId id="1089" r:id="rId9"/>
    <p:sldId id="747" r:id="rId10"/>
    <p:sldId id="748" r:id="rId11"/>
    <p:sldId id="672" r:id="rId12"/>
    <p:sldId id="659" r:id="rId13"/>
    <p:sldId id="590" r:id="rId14"/>
    <p:sldId id="555" r:id="rId15"/>
    <p:sldId id="556" r:id="rId16"/>
    <p:sldId id="647" r:id="rId17"/>
    <p:sldId id="557" r:id="rId18"/>
    <p:sldId id="558" r:id="rId19"/>
    <p:sldId id="648" r:id="rId20"/>
    <p:sldId id="559" r:id="rId21"/>
    <p:sldId id="560" r:id="rId22"/>
    <p:sldId id="561" r:id="rId23"/>
    <p:sldId id="562" r:id="rId24"/>
    <p:sldId id="563" r:id="rId25"/>
    <p:sldId id="649" r:id="rId26"/>
    <p:sldId id="594" r:id="rId27"/>
    <p:sldId id="595" r:id="rId28"/>
    <p:sldId id="596" r:id="rId29"/>
    <p:sldId id="597" r:id="rId30"/>
    <p:sldId id="598" r:id="rId31"/>
    <p:sldId id="599" r:id="rId32"/>
    <p:sldId id="600" r:id="rId33"/>
    <p:sldId id="650" r:id="rId34"/>
    <p:sldId id="564" r:id="rId35"/>
    <p:sldId id="565" r:id="rId36"/>
    <p:sldId id="651" r:id="rId37"/>
    <p:sldId id="601" r:id="rId38"/>
    <p:sldId id="652" r:id="rId39"/>
    <p:sldId id="570" r:id="rId40"/>
    <p:sldId id="503" r:id="rId41"/>
    <p:sldId id="504" r:id="rId42"/>
    <p:sldId id="505" r:id="rId43"/>
    <p:sldId id="543" r:id="rId44"/>
    <p:sldId id="506" r:id="rId45"/>
    <p:sldId id="507" r:id="rId46"/>
    <p:sldId id="571" r:id="rId47"/>
    <p:sldId id="572" r:id="rId48"/>
    <p:sldId id="573" r:id="rId49"/>
    <p:sldId id="574" r:id="rId50"/>
    <p:sldId id="575" r:id="rId51"/>
    <p:sldId id="576" r:id="rId52"/>
    <p:sldId id="577" r:id="rId53"/>
    <p:sldId id="578" r:id="rId54"/>
    <p:sldId id="579" r:id="rId55"/>
    <p:sldId id="580" r:id="rId56"/>
    <p:sldId id="581" r:id="rId57"/>
    <p:sldId id="582" r:id="rId58"/>
    <p:sldId id="583" r:id="rId59"/>
    <p:sldId id="584" r:id="rId60"/>
    <p:sldId id="585" r:id="rId61"/>
    <p:sldId id="586" r:id="rId62"/>
    <p:sldId id="587" r:id="rId63"/>
    <p:sldId id="653" r:id="rId64"/>
    <p:sldId id="508" r:id="rId65"/>
    <p:sldId id="509" r:id="rId66"/>
    <p:sldId id="332" r:id="rId67"/>
    <p:sldId id="333" r:id="rId68"/>
    <p:sldId id="335" r:id="rId69"/>
    <p:sldId id="591" r:id="rId70"/>
    <p:sldId id="592" r:id="rId71"/>
    <p:sldId id="593" r:id="rId72"/>
    <p:sldId id="336" r:id="rId73"/>
    <p:sldId id="338" r:id="rId74"/>
    <p:sldId id="622" r:id="rId75"/>
    <p:sldId id="342" r:id="rId76"/>
    <p:sldId id="629" r:id="rId77"/>
    <p:sldId id="646" r:id="rId78"/>
    <p:sldId id="317" r:id="rId79"/>
    <p:sldId id="1166" r:id="rId80"/>
    <p:sldId id="1167" r:id="rId81"/>
    <p:sldId id="1168" r:id="rId82"/>
    <p:sldId id="300" r:id="rId83"/>
    <p:sldId id="630" r:id="rId84"/>
    <p:sldId id="345" r:id="rId8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31" autoAdjust="0"/>
    <p:restoredTop sz="92450" autoAdjust="0"/>
  </p:normalViewPr>
  <p:slideViewPr>
    <p:cSldViewPr snapToGrid="0">
      <p:cViewPr varScale="1">
        <p:scale>
          <a:sx n="103" d="100"/>
          <a:sy n="103" d="100"/>
        </p:scale>
        <p:origin x="203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325EA0-C210-4B56-8246-7E29012D8C95}" type="datetimeFigureOut">
              <a:rPr lang="en-IN" smtClean="0"/>
              <a:t>03/07/24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541192-B51F-45A1-90E9-D825EB602DEA}" type="slidenum">
              <a:rPr lang="en-IN" smtClean="0"/>
              <a:t>‹#›</a:t>
            </a:fld>
            <a:endParaRPr lang="en-IN"/>
          </a:p>
        </p:txBody>
      </p:sp>
    </p:spTree>
    <p:extLst>
      <p:ext uri="{BB962C8B-B14F-4D97-AF65-F5344CB8AC3E}">
        <p14:creationId xmlns:p14="http://schemas.microsoft.com/office/powerpoint/2010/main" val="757012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C6F5230-799D-43A1-861A-94D9A4B48907}" type="slidenum">
              <a:rPr lang="en-US" smtClean="0"/>
              <a:pPr/>
              <a:t>3</a:t>
            </a:fld>
            <a:endParaRPr lang="en-US"/>
          </a:p>
        </p:txBody>
      </p:sp>
    </p:spTree>
    <p:extLst>
      <p:ext uri="{BB962C8B-B14F-4D97-AF65-F5344CB8AC3E}">
        <p14:creationId xmlns:p14="http://schemas.microsoft.com/office/powerpoint/2010/main" val="1926045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C6F5230-799D-43A1-861A-94D9A4B48907}" type="slidenum">
              <a:rPr lang="en-US" smtClean="0"/>
              <a:pPr/>
              <a:t>4</a:t>
            </a:fld>
            <a:endParaRPr lang="en-US"/>
          </a:p>
        </p:txBody>
      </p:sp>
    </p:spTree>
    <p:extLst>
      <p:ext uri="{BB962C8B-B14F-4D97-AF65-F5344CB8AC3E}">
        <p14:creationId xmlns:p14="http://schemas.microsoft.com/office/powerpoint/2010/main" val="3243485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962CAA-E193-4C48-B0B4-59D82C5703A1}" type="slidenum">
              <a:rPr lang="en-US" smtClean="0"/>
              <a:pPr/>
              <a:t>44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2DF88D21-EB0B-737C-44B5-CBE91EE16151}"/>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52C5AC-799F-694B-9A20-517D3D5B7A96}" type="datetime1">
              <a:rPr lang="en-IN" smtClean="0"/>
              <a:t>03/07/24</a:t>
            </a:fld>
            <a:endParaRPr lang="en-IN"/>
          </a:p>
        </p:txBody>
      </p:sp>
      <p:sp>
        <p:nvSpPr>
          <p:cNvPr id="8" name="Footer Placeholder 4">
            <a:extLst>
              <a:ext uri="{FF2B5EF4-FFF2-40B4-BE49-F238E27FC236}">
                <a16:creationId xmlns:a16="http://schemas.microsoft.com/office/drawing/2014/main" id="{F11CDBE8-68A2-B617-2F87-A0EC8F231353}"/>
              </a:ext>
            </a:extLst>
          </p:cNvPr>
          <p:cNvSpPr>
            <a:spLocks noGrp="1"/>
          </p:cNvSpPr>
          <p:nvPr>
            <p:ph type="ftr" sz="quarter" idx="3"/>
          </p:nvPr>
        </p:nvSpPr>
        <p:spPr>
          <a:xfrm>
            <a:off x="3028950" y="6356351"/>
            <a:ext cx="176212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9" name="Slide Number Placeholder 5">
            <a:extLst>
              <a:ext uri="{FF2B5EF4-FFF2-40B4-BE49-F238E27FC236}">
                <a16:creationId xmlns:a16="http://schemas.microsoft.com/office/drawing/2014/main" id="{130030E9-F09A-46D4-215F-5D3D9F3E7B70}"/>
              </a:ext>
            </a:extLst>
          </p:cNvPr>
          <p:cNvSpPr>
            <a:spLocks noGrp="1"/>
          </p:cNvSpPr>
          <p:nvPr>
            <p:ph type="sldNum" sz="quarter" idx="4"/>
          </p:nvPr>
        </p:nvSpPr>
        <p:spPr>
          <a:xfrm>
            <a:off x="5353050" y="6356351"/>
            <a:ext cx="31623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ACSML0601     Machine Learning     Unit 1</a:t>
            </a:r>
            <a:endParaRPr lang="en-IN" dirty="0"/>
          </a:p>
        </p:txBody>
      </p:sp>
    </p:spTree>
    <p:extLst>
      <p:ext uri="{BB962C8B-B14F-4D97-AF65-F5344CB8AC3E}">
        <p14:creationId xmlns:p14="http://schemas.microsoft.com/office/powerpoint/2010/main" val="2390528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2143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5469FF-55FE-6547-99CC-9F4CE554AEC8}" type="datetime1">
              <a:rPr lang="en-IN" smtClean="0"/>
              <a:t>03/07/24</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5" name="TextBox 4">
            <a:extLst>
              <a:ext uri="{FF2B5EF4-FFF2-40B4-BE49-F238E27FC236}">
                <a16:creationId xmlns:a16="http://schemas.microsoft.com/office/drawing/2014/main" id="{2149FF9A-E15A-ED2E-1958-06926E7BC936}"/>
              </a:ext>
            </a:extLst>
          </p:cNvPr>
          <p:cNvSpPr txBox="1"/>
          <p:nvPr userDrawn="1"/>
        </p:nvSpPr>
        <p:spPr>
          <a:xfrm>
            <a:off x="372533" y="6251992"/>
            <a:ext cx="8500534" cy="36309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latin typeface="+mj-lt"/>
              </a:rPr>
              <a:t>Ms. Sonia Arora                                  ACSML0501                                         Machine Learning                              Unit 5</a:t>
            </a:r>
          </a:p>
          <a:p>
            <a:endParaRPr lang="en-US" dirty="0"/>
          </a:p>
        </p:txBody>
      </p:sp>
    </p:spTree>
    <p:extLst>
      <p:ext uri="{BB962C8B-B14F-4D97-AF65-F5344CB8AC3E}">
        <p14:creationId xmlns:p14="http://schemas.microsoft.com/office/powerpoint/2010/main" val="382014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2"/>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616EF10-EE21-D14F-9B65-64DEDF8D7E2D}" type="datetime1">
              <a:rPr lang="en-IN" smtClean="0"/>
              <a:t>03/07/24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endParaRPr lang="en-US" dirty="0"/>
          </a:p>
        </p:txBody>
      </p:sp>
      <p:sp>
        <p:nvSpPr>
          <p:cNvPr id="7" name="TextBox 6">
            <a:extLst>
              <a:ext uri="{FF2B5EF4-FFF2-40B4-BE49-F238E27FC236}">
                <a16:creationId xmlns:a16="http://schemas.microsoft.com/office/drawing/2014/main" id="{059D9545-6DFF-AB50-1D14-1AA3C91C0281}"/>
              </a:ext>
            </a:extLst>
          </p:cNvPr>
          <p:cNvSpPr txBox="1"/>
          <p:nvPr userDrawn="1"/>
        </p:nvSpPr>
        <p:spPr>
          <a:xfrm>
            <a:off x="398236" y="6499110"/>
            <a:ext cx="7964726" cy="36309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latin typeface="+mj-lt"/>
              </a:rPr>
              <a:t>Ms. Sonia Arora               ACSML0501                                      Machine Learning                                            Unit 5</a:t>
            </a:r>
          </a:p>
          <a:p>
            <a:endParaRPr lang="en-US" dirty="0"/>
          </a:p>
        </p:txBody>
      </p:sp>
    </p:spTree>
    <p:extLst>
      <p:ext uri="{BB962C8B-B14F-4D97-AF65-F5344CB8AC3E}">
        <p14:creationId xmlns:p14="http://schemas.microsoft.com/office/powerpoint/2010/main" val="549677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79690" y="240771"/>
            <a:ext cx="8229600" cy="457197"/>
          </a:xfrm>
          <a:prstGeom prst="rect">
            <a:avLst/>
          </a:prstGeom>
        </p:spPr>
        <p:txBody>
          <a:bodyPr/>
          <a:lstStyle>
            <a:lvl1pPr>
              <a:defRPr sz="24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457200" y="1600202"/>
            <a:ext cx="8229600" cy="4525963"/>
          </a:xfrm>
          <a:prstGeom prst="rect">
            <a:avLst/>
          </a:prstGeom>
        </p:spPr>
        <p:txBody>
          <a:bodyPr/>
          <a:lstStyle>
            <a:lvl1pPr>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3C54D75-E282-5E44-889A-2EF2C4A32DF7}" type="datetime1">
              <a:rPr lang="en-IN" smtClean="0"/>
              <a:t>03/07/24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76762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2"/>
            <a:ext cx="8229600" cy="4525963"/>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a:extLst>
              <a:ext uri="{FF2B5EF4-FFF2-40B4-BE49-F238E27FC236}">
                <a16:creationId xmlns:a16="http://schemas.microsoft.com/office/drawing/2014/main" id="{4256D8B8-3320-9B2D-2808-FFD01812459D}"/>
              </a:ext>
            </a:extLst>
          </p:cNvPr>
          <p:cNvSpPr>
            <a:spLocks noGrp="1"/>
          </p:cNvSpPr>
          <p:nvPr>
            <p:ph type="body" sz="quarter" idx="13" hasCustomPrompt="1"/>
          </p:nvPr>
        </p:nvSpPr>
        <p:spPr>
          <a:xfrm>
            <a:off x="958850" y="5554133"/>
            <a:ext cx="3906838" cy="372534"/>
          </a:xfrm>
          <a:prstGeom prst="rect">
            <a:avLst/>
          </a:prstGeom>
        </p:spPr>
        <p:txBody>
          <a:bodyPr/>
          <a:lstStyle/>
          <a:p>
            <a:pPr lvl="0"/>
            <a:r>
              <a:rPr lang="en-US" dirty="0"/>
              <a:t>Sonia Arora</a:t>
            </a:r>
          </a:p>
        </p:txBody>
      </p:sp>
    </p:spTree>
    <p:extLst>
      <p:ext uri="{BB962C8B-B14F-4D97-AF65-F5344CB8AC3E}">
        <p14:creationId xmlns:p14="http://schemas.microsoft.com/office/powerpoint/2010/main" val="4163331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F283AF0D-3EEA-CD48-E023-EC70372DF936}"/>
              </a:ext>
            </a:extLst>
          </p:cNvPr>
          <p:cNvSpPr txBox="1">
            <a:spLocks/>
          </p:cNvSpPr>
          <p:nvPr userDrawn="1"/>
        </p:nvSpPr>
        <p:spPr>
          <a:xfrm>
            <a:off x="1677739" y="-10256"/>
            <a:ext cx="7466261" cy="682972"/>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anchor="ctr">
            <a:no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endParaRPr lang="en-US" sz="2200" dirty="0"/>
          </a:p>
        </p:txBody>
      </p:sp>
      <p:pic>
        <p:nvPicPr>
          <p:cNvPr id="8" name="Picture 7" descr="A black and red logo&#10;&#10;Description automatically generated">
            <a:extLst>
              <a:ext uri="{FF2B5EF4-FFF2-40B4-BE49-F238E27FC236}">
                <a16:creationId xmlns:a16="http://schemas.microsoft.com/office/drawing/2014/main" id="{E191B938-0C2F-58A7-64CC-2BB921152EEF}"/>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0" y="0"/>
            <a:ext cx="1677739" cy="719191"/>
          </a:xfrm>
          <a:prstGeom prst="rect">
            <a:avLst/>
          </a:prstGeom>
        </p:spPr>
      </p:pic>
    </p:spTree>
    <p:extLst>
      <p:ext uri="{BB962C8B-B14F-4D97-AF65-F5344CB8AC3E}">
        <p14:creationId xmlns:p14="http://schemas.microsoft.com/office/powerpoint/2010/main" val="11295711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3" Type="http://schemas.openxmlformats.org/officeDocument/2006/relationships/hyperlink" Target="https://www.youtube.com/watch?v=EWmCkVfPnJ8&amp;list=PLlGkyYYWOSOsGU-XARWdIFsRAJQkyBrVj&amp;index=2" TargetMode="External"/><Relationship Id="rId2" Type="http://schemas.openxmlformats.org/officeDocument/2006/relationships/hyperlink" Target="https://www.youtube.com/watch?v=fC7V8QsPBec&amp;feature=youtu.be" TargetMode="External"/><Relationship Id="rId1" Type="http://schemas.openxmlformats.org/officeDocument/2006/relationships/slideLayout" Target="../slideLayouts/slideLayout4.xml"/><Relationship Id="rId4" Type="http://schemas.openxmlformats.org/officeDocument/2006/relationships/hyperlink" Target="https://www.upgrad.com/machine-learning-ai-pgd-iiitb/" TargetMode="Externa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PIfj8jJuO1s&amp;pp=ygUWUmVpbmZvcmNlbWVudCBMZWFybmluZw%3D%3D" TargetMode="External"/><Relationship Id="rId2" Type="http://schemas.openxmlformats.org/officeDocument/2006/relationships/hyperlink" Target="https://www.youtube.com/watch?v=3yJTInvfQvw&amp;pp=ygUWUmVpbmZvcmNlbWVudCBMZWFybmluZw%3D%3D" TargetMode="Externa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ack and red logo&#10;&#10;Description automatically generated">
            <a:extLst>
              <a:ext uri="{FF2B5EF4-FFF2-40B4-BE49-F238E27FC236}">
                <a16:creationId xmlns:a16="http://schemas.microsoft.com/office/drawing/2014/main" id="{8618E9BB-DE77-52CE-6021-E989F87BF4B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677739" cy="719191"/>
          </a:xfrm>
          <a:prstGeom prst="rect">
            <a:avLst/>
          </a:prstGeom>
        </p:spPr>
      </p:pic>
      <p:sp>
        <p:nvSpPr>
          <p:cNvPr id="13" name="TextBox 12">
            <a:extLst>
              <a:ext uri="{FF2B5EF4-FFF2-40B4-BE49-F238E27FC236}">
                <a16:creationId xmlns:a16="http://schemas.microsoft.com/office/drawing/2014/main" id="{7DBA3F2D-63B5-8082-0780-F82034F4DD01}"/>
              </a:ext>
            </a:extLst>
          </p:cNvPr>
          <p:cNvSpPr txBox="1"/>
          <p:nvPr/>
        </p:nvSpPr>
        <p:spPr>
          <a:xfrm>
            <a:off x="1760215" y="64801"/>
            <a:ext cx="7387713" cy="381541"/>
          </a:xfrm>
          <a:prstGeom prst="rect">
            <a:avLst/>
          </a:prstGeom>
          <a:noFill/>
        </p:spPr>
        <p:txBody>
          <a:bodyPr wrap="square" rtlCol="0">
            <a:spAutoFit/>
          </a:bodyPr>
          <a:lstStyle/>
          <a:p>
            <a:pPr algn="ctr"/>
            <a:r>
              <a:rPr lang="en-US" sz="2400" b="1" dirty="0">
                <a:cs typeface="Times New Roman" panose="02020603050405020304" pitchFamily="18" charset="0"/>
              </a:rPr>
              <a:t>Noida Institute of Engineering and Technology, Greater Noida</a:t>
            </a:r>
            <a:endParaRPr lang="en-IN" sz="2400" b="1" dirty="0">
              <a:cs typeface="Times New Roman" panose="02020603050405020304" pitchFamily="18" charset="0"/>
            </a:endParaRPr>
          </a:p>
        </p:txBody>
      </p:sp>
      <p:sp>
        <p:nvSpPr>
          <p:cNvPr id="14" name="Subtitle 2">
            <a:extLst>
              <a:ext uri="{FF2B5EF4-FFF2-40B4-BE49-F238E27FC236}">
                <a16:creationId xmlns:a16="http://schemas.microsoft.com/office/drawing/2014/main" id="{B4F4C572-E3AC-D4FA-D4C5-BF1F0F380F49}"/>
              </a:ext>
            </a:extLst>
          </p:cNvPr>
          <p:cNvSpPr txBox="1">
            <a:spLocks/>
          </p:cNvSpPr>
          <p:nvPr/>
        </p:nvSpPr>
        <p:spPr>
          <a:xfrm>
            <a:off x="560316" y="1465263"/>
            <a:ext cx="8126484" cy="769938"/>
          </a:xfrm>
          <a:prstGeom prst="rect">
            <a:avLst/>
          </a:prstGeom>
        </p:spPr>
        <p:style>
          <a:lnRef idx="2">
            <a:schemeClr val="accent5"/>
          </a:lnRef>
          <a:fillRef idx="1">
            <a:schemeClr val="lt1"/>
          </a:fillRef>
          <a:effectRef idx="0">
            <a:schemeClr val="accent5"/>
          </a:effectRef>
          <a:fontRef idx="minor">
            <a:schemeClr val="dk1"/>
          </a:fontRef>
        </p:style>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algn="ctr"/>
            <a:r>
              <a:rPr lang="en-US" sz="3000" b="1" dirty="0">
                <a:solidFill>
                  <a:schemeClr val="tx1"/>
                </a:solidFill>
              </a:rPr>
              <a:t>REINFORCEMENT LEARNING &amp; CASE STUDIES </a:t>
            </a:r>
          </a:p>
        </p:txBody>
      </p:sp>
      <p:sp>
        <p:nvSpPr>
          <p:cNvPr id="15" name="Subtitle 2">
            <a:extLst>
              <a:ext uri="{FF2B5EF4-FFF2-40B4-BE49-F238E27FC236}">
                <a16:creationId xmlns:a16="http://schemas.microsoft.com/office/drawing/2014/main" id="{9421DC03-C382-95B1-CE2D-987F19EEFA80}"/>
              </a:ext>
            </a:extLst>
          </p:cNvPr>
          <p:cNvSpPr txBox="1">
            <a:spLocks/>
          </p:cNvSpPr>
          <p:nvPr/>
        </p:nvSpPr>
        <p:spPr>
          <a:xfrm>
            <a:off x="5791200" y="3962400"/>
            <a:ext cx="3048000" cy="1981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400" b="1" dirty="0">
                <a:solidFill>
                  <a:schemeClr val="tx1"/>
                </a:solidFill>
              </a:rPr>
              <a:t>Ms. Sonia Arora</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400" dirty="0">
                <a:solidFill>
                  <a:schemeClr val="tx1"/>
                </a:solidFill>
              </a:rPr>
              <a:t>Assistant Professor</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400" dirty="0">
                <a:solidFill>
                  <a:schemeClr val="tx1"/>
                </a:solidFill>
              </a:rPr>
              <a:t>CSBS Department</a:t>
            </a:r>
          </a:p>
        </p:txBody>
      </p:sp>
      <p:pic>
        <p:nvPicPr>
          <p:cNvPr id="16" name="Picture 4" descr="C:\Users\Manks\Downloads\speak.png">
            <a:extLst>
              <a:ext uri="{FF2B5EF4-FFF2-40B4-BE49-F238E27FC236}">
                <a16:creationId xmlns:a16="http://schemas.microsoft.com/office/drawing/2014/main" id="{1F8F0392-1E07-314D-6AB4-5013021CF837}"/>
              </a:ext>
            </a:extLst>
          </p:cNvPr>
          <p:cNvPicPr>
            <a:picLocks noChangeAspect="1" noChangeArrowheads="1"/>
          </p:cNvPicPr>
          <p:nvPr/>
        </p:nvPicPr>
        <p:blipFill>
          <a:blip r:embed="rId3" cstate="print"/>
          <a:srcRect/>
          <a:stretch>
            <a:fillRect/>
          </a:stretch>
        </p:blipFill>
        <p:spPr bwMode="auto">
          <a:xfrm>
            <a:off x="6477000" y="2590800"/>
            <a:ext cx="1524000" cy="1524000"/>
          </a:xfrm>
          <a:prstGeom prst="rect">
            <a:avLst/>
          </a:prstGeom>
          <a:noFill/>
        </p:spPr>
      </p:pic>
      <p:sp>
        <p:nvSpPr>
          <p:cNvPr id="17" name="Subtitle 2">
            <a:extLst>
              <a:ext uri="{FF2B5EF4-FFF2-40B4-BE49-F238E27FC236}">
                <a16:creationId xmlns:a16="http://schemas.microsoft.com/office/drawing/2014/main" id="{53A3962D-AC60-1F62-C3E4-68769616E3A9}"/>
              </a:ext>
            </a:extLst>
          </p:cNvPr>
          <p:cNvSpPr txBox="1">
            <a:spLocks/>
          </p:cNvSpPr>
          <p:nvPr/>
        </p:nvSpPr>
        <p:spPr>
          <a:xfrm>
            <a:off x="152400" y="29718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500" b="1" i="0" u="none" strike="noStrike" kern="1200" cap="none" spc="0" normalizeH="0" baseline="0" noProof="0" dirty="0">
                <a:ln>
                  <a:noFill/>
                </a:ln>
                <a:solidFill>
                  <a:schemeClr val="tx1"/>
                </a:solidFill>
                <a:effectLst/>
                <a:uLnTx/>
                <a:uFillTx/>
                <a:latin typeface="+mn-lt"/>
                <a:ea typeface="+mn-ea"/>
                <a:cs typeface="+mn-cs"/>
              </a:rPr>
              <a:t>Unit:</a:t>
            </a:r>
            <a:r>
              <a:rPr kumimoji="0" lang="en-US" sz="2500" b="1" i="0" u="none" strike="noStrike" kern="1200" cap="none" spc="0" normalizeH="0" noProof="0" dirty="0">
                <a:ln>
                  <a:noFill/>
                </a:ln>
                <a:solidFill>
                  <a:schemeClr val="tx1"/>
                </a:solidFill>
                <a:effectLst/>
                <a:uLnTx/>
                <a:uFillTx/>
                <a:latin typeface="+mn-lt"/>
                <a:ea typeface="+mn-ea"/>
                <a:cs typeface="+mn-cs"/>
              </a:rPr>
              <a:t> 5</a:t>
            </a:r>
            <a:endParaRPr kumimoji="0" lang="en-US" sz="2500" b="1" i="0" u="none" strike="noStrike" kern="1200" cap="none" spc="0" normalizeH="0" baseline="0" noProof="0" dirty="0">
              <a:ln>
                <a:noFill/>
              </a:ln>
              <a:solidFill>
                <a:schemeClr val="tx1"/>
              </a:solidFill>
              <a:effectLst/>
              <a:uLnTx/>
              <a:uFillTx/>
              <a:latin typeface="+mn-lt"/>
              <a:ea typeface="+mn-ea"/>
              <a:cs typeface="+mn-cs"/>
            </a:endParaRPr>
          </a:p>
        </p:txBody>
      </p:sp>
      <p:sp>
        <p:nvSpPr>
          <p:cNvPr id="18" name="Subtitle 2">
            <a:extLst>
              <a:ext uri="{FF2B5EF4-FFF2-40B4-BE49-F238E27FC236}">
                <a16:creationId xmlns:a16="http://schemas.microsoft.com/office/drawing/2014/main" id="{A054BCEA-A831-03B2-C847-FAC4C89CFC75}"/>
              </a:ext>
            </a:extLst>
          </p:cNvPr>
          <p:cNvSpPr txBox="1">
            <a:spLocks/>
          </p:cNvSpPr>
          <p:nvPr/>
        </p:nvSpPr>
        <p:spPr>
          <a:xfrm>
            <a:off x="152400" y="38100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a:ln>
                  <a:noFill/>
                </a:ln>
                <a:solidFill>
                  <a:schemeClr val="tx1"/>
                </a:solidFill>
                <a:effectLst/>
                <a:uLnTx/>
                <a:uFillTx/>
                <a:latin typeface="+mn-lt"/>
                <a:ea typeface="+mn-ea"/>
                <a:cs typeface="+mn-cs"/>
              </a:rPr>
              <a:t>MACHINE</a:t>
            </a:r>
            <a:r>
              <a:rPr kumimoji="0" lang="en-US" sz="2000" b="1" i="0" u="none" strike="noStrike" kern="1200" cap="none" spc="0" normalizeH="0" noProof="0" dirty="0">
                <a:ln>
                  <a:noFill/>
                </a:ln>
                <a:solidFill>
                  <a:schemeClr val="tx1"/>
                </a:solidFill>
                <a:effectLst/>
                <a:uLnTx/>
                <a:uFillTx/>
                <a:latin typeface="+mn-lt"/>
                <a:ea typeface="+mn-ea"/>
                <a:cs typeface="+mn-cs"/>
              </a:rPr>
              <a:t> LEARNING</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000" b="1" dirty="0">
                <a:solidFill>
                  <a:schemeClr val="tx1"/>
                </a:solidFill>
              </a:rPr>
              <a:t>ACSML0501</a:t>
            </a:r>
          </a:p>
        </p:txBody>
      </p:sp>
      <p:sp>
        <p:nvSpPr>
          <p:cNvPr id="19" name="Subtitle 2">
            <a:extLst>
              <a:ext uri="{FF2B5EF4-FFF2-40B4-BE49-F238E27FC236}">
                <a16:creationId xmlns:a16="http://schemas.microsoft.com/office/drawing/2014/main" id="{434B8399-C60C-68E7-BC6C-486760902FED}"/>
              </a:ext>
            </a:extLst>
          </p:cNvPr>
          <p:cNvSpPr txBox="1">
            <a:spLocks/>
          </p:cNvSpPr>
          <p:nvPr/>
        </p:nvSpPr>
        <p:spPr>
          <a:xfrm>
            <a:off x="190500" y="4860036"/>
            <a:ext cx="4191000" cy="975614"/>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850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000" b="1" dirty="0">
                <a:solidFill>
                  <a:schemeClr val="tx1"/>
                </a:solidFill>
              </a:rPr>
              <a:t>B Tech 5</a:t>
            </a:r>
            <a:r>
              <a:rPr lang="en-US" sz="2000" b="1" baseline="30000" dirty="0">
                <a:solidFill>
                  <a:schemeClr val="tx1"/>
                </a:solidFill>
              </a:rPr>
              <a:t>TH</a:t>
            </a:r>
            <a:r>
              <a:rPr lang="en-US" sz="2000" b="1" dirty="0">
                <a:solidFill>
                  <a:schemeClr val="tx1"/>
                </a:solidFill>
              </a:rPr>
              <a:t>  Sem </a:t>
            </a:r>
          </a:p>
          <a:p>
            <a:pPr algn="ctr">
              <a:lnSpc>
                <a:spcPct val="150000"/>
              </a:lnSpc>
              <a:spcAft>
                <a:spcPts val="1000"/>
              </a:spcAft>
            </a:pPr>
            <a:r>
              <a:rPr lang="en-US" sz="2000" b="1" dirty="0">
                <a:solidFill>
                  <a:schemeClr val="tx1"/>
                </a:solidFill>
              </a:rPr>
              <a:t>Computer Science and Engineering (DATA SCIENCE)</a:t>
            </a:r>
            <a:endParaRPr lang="en-IN" sz="2000" b="1" dirty="0">
              <a:solidFill>
                <a:schemeClr val="tx1"/>
              </a:solidFill>
            </a:endParaRPr>
          </a:p>
        </p:txBody>
      </p:sp>
      <p:pic>
        <p:nvPicPr>
          <p:cNvPr id="2" name="Picture 1">
            <a:extLst>
              <a:ext uri="{FF2B5EF4-FFF2-40B4-BE49-F238E27FC236}">
                <a16:creationId xmlns:a16="http://schemas.microsoft.com/office/drawing/2014/main" id="{EA576CC1-CAB6-93EA-0862-4A3516438EF4}"/>
              </a:ext>
            </a:extLst>
          </p:cNvPr>
          <p:cNvPicPr>
            <a:picLocks noChangeAspect="1"/>
          </p:cNvPicPr>
          <p:nvPr/>
        </p:nvPicPr>
        <p:blipFill>
          <a:blip r:embed="rId4"/>
          <a:stretch>
            <a:fillRect/>
          </a:stretch>
        </p:blipFill>
        <p:spPr>
          <a:xfrm>
            <a:off x="5976555" y="2271147"/>
            <a:ext cx="1861752" cy="1538853"/>
          </a:xfrm>
          <a:prstGeom prst="rect">
            <a:avLst/>
          </a:prstGeom>
        </p:spPr>
      </p:pic>
    </p:spTree>
    <p:extLst>
      <p:ext uri="{BB962C8B-B14F-4D97-AF65-F5344CB8AC3E}">
        <p14:creationId xmlns:p14="http://schemas.microsoft.com/office/powerpoint/2010/main" val="4158335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046065" y="31173"/>
            <a:ext cx="6423471" cy="623454"/>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t>Unit </a:t>
            </a:r>
            <a:r>
              <a:rPr kumimoji="0" lang="en-US" sz="2400" b="1" i="0" u="none" strike="noStrike" kern="1200" cap="none" spc="0" normalizeH="0" noProof="0" dirty="0">
                <a:ln>
                  <a:noFill/>
                </a:ln>
                <a:solidFill>
                  <a:schemeClr val="dk1"/>
                </a:solidFill>
                <a:effectLst/>
                <a:uLnTx/>
                <a:uFillTx/>
              </a:rPr>
              <a:t>Objective</a:t>
            </a:r>
            <a:endParaRPr kumimoji="0" lang="en-US" sz="2400" b="1" i="0" u="none" strike="noStrike" kern="1200" cap="none" spc="0" normalizeH="0" baseline="0" noProof="0" dirty="0">
              <a:ln>
                <a:noFill/>
              </a:ln>
              <a:solidFill>
                <a:schemeClr val="dk1"/>
              </a:solidFill>
              <a:effectLst/>
              <a:uLnTx/>
              <a:uFillTx/>
            </a:endParaRPr>
          </a:p>
        </p:txBody>
      </p:sp>
      <p:sp>
        <p:nvSpPr>
          <p:cNvPr id="9" name="Content Placeholder 8"/>
          <p:cNvSpPr>
            <a:spLocks noGrp="1"/>
          </p:cNvSpPr>
          <p:nvPr>
            <p:ph idx="1"/>
          </p:nvPr>
        </p:nvSpPr>
        <p:spPr>
          <a:xfrm>
            <a:off x="304800" y="1600200"/>
            <a:ext cx="8382000" cy="4525963"/>
          </a:xfrm>
        </p:spPr>
        <p:txBody>
          <a:bodyPr>
            <a:normAutofit/>
          </a:bodyPr>
          <a:lstStyle/>
          <a:p>
            <a:pPr algn="just">
              <a:buNone/>
            </a:pPr>
            <a:r>
              <a:rPr lang="en-US" sz="2200" dirty="0">
                <a:latin typeface="Times New Roman" pitchFamily="18" charset="0"/>
                <a:cs typeface="Times New Roman" pitchFamily="18" charset="0"/>
              </a:rPr>
              <a:t>The objective of the Unit 5</a:t>
            </a:r>
          </a:p>
          <a:p>
            <a:pPr algn="just">
              <a:buNone/>
            </a:pPr>
            <a:endParaRPr lang="en-US" sz="2200" dirty="0">
              <a:latin typeface="Times New Roman" pitchFamily="18" charset="0"/>
              <a:cs typeface="Times New Roman" pitchFamily="18" charset="0"/>
            </a:endParaRPr>
          </a:p>
          <a:p>
            <a:pPr algn="just"/>
            <a:r>
              <a:rPr lang="en-US" sz="2200" dirty="0">
                <a:latin typeface="Times New Roman" pitchFamily="18" charset="0"/>
                <a:cs typeface="Times New Roman" pitchFamily="18" charset="0"/>
              </a:rPr>
              <a:t>Conceptualization and summarization of reinforcement learning: To introduce students to the learning tasks and techniques with the help of example based on game (Q learning).</a:t>
            </a:r>
          </a:p>
          <a:p>
            <a:pPr algn="just">
              <a:buNone/>
            </a:pPr>
            <a:endParaRPr lang="en-US" sz="2000" dirty="0">
              <a:latin typeface="Times New Roman" pitchFamily="18" charset="0"/>
              <a:cs typeface="Times New Roman" pitchFamily="18" charset="0"/>
            </a:endParaRPr>
          </a:p>
          <a:p>
            <a:pPr algn="just">
              <a:buNone/>
            </a:pP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770373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997450"/>
          </a:xfrm>
        </p:spPr>
        <p:txBody>
          <a:bodyPr>
            <a:normAutofit/>
          </a:bodyPr>
          <a:lstStyle/>
          <a:p>
            <a:pPr algn="just">
              <a:lnSpc>
                <a:spcPct val="160000"/>
              </a:lnSpc>
              <a:spcBef>
                <a:spcPts val="0"/>
              </a:spcBef>
              <a:buNone/>
            </a:pPr>
            <a:endParaRPr lang="en-US" sz="2000" b="1" dirty="0">
              <a:latin typeface="Times New Roman" panose="02020603050405020304" pitchFamily="18" charset="0"/>
              <a:cs typeface="Times New Roman" panose="02020603050405020304" pitchFamily="18" charset="0"/>
            </a:endParaRPr>
          </a:p>
          <a:p>
            <a:pPr algn="just">
              <a:lnSpc>
                <a:spcPct val="160000"/>
              </a:lnSpc>
              <a:spcBef>
                <a:spcPts val="0"/>
              </a:spcBef>
              <a:buNone/>
            </a:pPr>
            <a:r>
              <a:rPr lang="en-US" sz="2200" b="1" dirty="0">
                <a:latin typeface="Times New Roman" panose="02020603050405020304" pitchFamily="18" charset="0"/>
                <a:cs typeface="Times New Roman" panose="02020603050405020304" pitchFamily="18" charset="0"/>
              </a:rPr>
              <a:t>The objective of the topic</a:t>
            </a:r>
            <a:r>
              <a:rPr lang="en-US" sz="2200" dirty="0">
                <a:latin typeface="Times New Roman" panose="02020603050405020304" pitchFamily="18" charset="0"/>
                <a:cs typeface="Times New Roman" panose="02020603050405020304" pitchFamily="18" charset="0"/>
              </a:rPr>
              <a:t> is to make the student able to understand about :</a:t>
            </a:r>
          </a:p>
          <a:p>
            <a:pPr indent="114300" algn="just">
              <a:lnSpc>
                <a:spcPct val="160000"/>
              </a:lnSpc>
              <a:spcBef>
                <a:spcPts val="0"/>
              </a:spcBef>
            </a:pPr>
            <a:r>
              <a:rPr lang="en-US" sz="2200" dirty="0">
                <a:latin typeface="Times New Roman" panose="02020603050405020304" pitchFamily="18" charset="0"/>
                <a:cs typeface="Times New Roman" panose="02020603050405020304" pitchFamily="18" charset="0"/>
              </a:rPr>
              <a:t>Reinforcement learning.</a:t>
            </a:r>
          </a:p>
          <a:p>
            <a:pPr indent="0" algn="just">
              <a:lnSpc>
                <a:spcPct val="160000"/>
              </a:lnSpc>
              <a:spcBef>
                <a:spcPts val="0"/>
              </a:spcBef>
              <a:buNone/>
            </a:pPr>
            <a:r>
              <a:rPr lang="en-US" sz="2200" b="1" dirty="0">
                <a:latin typeface="Times New Roman" panose="02020603050405020304" pitchFamily="18" charset="0"/>
                <a:cs typeface="Times New Roman" panose="02020603050405020304" pitchFamily="18" charset="0"/>
              </a:rPr>
              <a:t>Recap </a:t>
            </a:r>
          </a:p>
          <a:p>
            <a:pPr indent="0" algn="just">
              <a:lnSpc>
                <a:spcPct val="160000"/>
              </a:lnSpc>
              <a:spcBef>
                <a:spcPts val="0"/>
              </a:spcBef>
              <a:buNone/>
            </a:pPr>
            <a:r>
              <a:rPr lang="en-US" sz="2200" dirty="0">
                <a:latin typeface="Times New Roman" panose="02020603050405020304" pitchFamily="18" charset="0"/>
                <a:cs typeface="Times New Roman" panose="02020603050405020304" pitchFamily="18" charset="0"/>
              </a:rPr>
              <a:t>Students learnt the Reinforcement learning.</a:t>
            </a:r>
          </a:p>
          <a:p>
            <a:pPr algn="ctr">
              <a:buNone/>
            </a:pPr>
            <a:endParaRPr lang="en-US" sz="2400" dirty="0"/>
          </a:p>
        </p:txBody>
      </p:sp>
      <p:sp>
        <p:nvSpPr>
          <p:cNvPr id="7" name="Title 1"/>
          <p:cNvSpPr txBox="1">
            <a:spLocks/>
          </p:cNvSpPr>
          <p:nvPr/>
        </p:nvSpPr>
        <p:spPr>
          <a:xfrm>
            <a:off x="2338041" y="31173"/>
            <a:ext cx="5839519" cy="623454"/>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latin typeface="Times New Roman" panose="02020603050405020304" pitchFamily="18" charset="0"/>
                <a:cs typeface="Times New Roman" panose="02020603050405020304" pitchFamily="18" charset="0"/>
              </a:rPr>
              <a:t>Topic</a:t>
            </a:r>
            <a:r>
              <a:rPr kumimoji="0" lang="en-US" sz="2400" b="1"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 Objective</a:t>
            </a:r>
            <a:endParaRPr kumimoji="0" lang="en-US" sz="24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56788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1500" y="845738"/>
            <a:ext cx="8229600" cy="5510612"/>
          </a:xfrm>
        </p:spPr>
        <p:txBody>
          <a:bodyPr>
            <a:noAutofit/>
          </a:bodyPr>
          <a:lstStyle/>
          <a:p>
            <a:pPr algn="just"/>
            <a:r>
              <a:rPr lang="en-US" sz="2200" b="0" dirty="0">
                <a:solidFill>
                  <a:srgbClr val="000000"/>
                </a:solidFill>
                <a:effectLst/>
                <a:latin typeface="Times New Roman" panose="02020603050405020304" pitchFamily="18" charset="0"/>
                <a:cs typeface="Times New Roman" panose="02020603050405020304" pitchFamily="18" charset="0"/>
              </a:rPr>
              <a:t>Reinforcement Learning is a feedback-based Machine learning technique in which an agent learns to behave in an environment by performing the actions and seeing the results of actions. For each good action, the agent gets positive feedback, and for each bad action, the agent gets negative feedback or penalty.</a:t>
            </a:r>
          </a:p>
          <a:p>
            <a:pPr algn="just">
              <a:buFont typeface="Arial" panose="020B0604020202020204" pitchFamily="34" charset="0"/>
              <a:buChar char="•"/>
            </a:pPr>
            <a:endParaRPr lang="en-US" sz="2200" b="0" dirty="0">
              <a:solidFill>
                <a:srgbClr val="00000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200" b="0" dirty="0">
                <a:solidFill>
                  <a:srgbClr val="000000"/>
                </a:solidFill>
                <a:effectLst/>
                <a:latin typeface="Times New Roman" panose="02020603050405020304" pitchFamily="18" charset="0"/>
                <a:cs typeface="Times New Roman" panose="02020603050405020304" pitchFamily="18" charset="0"/>
              </a:rPr>
              <a:t>In Reinforcement Learning, the agent learns automatically using feedbacks without any labeled data, unlike</a:t>
            </a:r>
            <a:r>
              <a:rPr lang="en-US" sz="2200" b="0" dirty="0">
                <a:effectLst/>
                <a:latin typeface="Times New Roman" panose="02020603050405020304" pitchFamily="18" charset="0"/>
                <a:cs typeface="Times New Roman" panose="02020603050405020304" pitchFamily="18" charset="0"/>
              </a:rPr>
              <a:t> </a:t>
            </a:r>
            <a:r>
              <a:rPr lang="en-US" sz="2200" b="0" u="none" strike="noStrike" dirty="0">
                <a:effectLst/>
                <a:latin typeface="Times New Roman" panose="02020603050405020304" pitchFamily="18" charset="0"/>
                <a:cs typeface="Times New Roman" panose="02020603050405020304" pitchFamily="18" charset="0"/>
              </a:rPr>
              <a:t>supervised learning.</a:t>
            </a:r>
          </a:p>
          <a:p>
            <a:pPr algn="just">
              <a:buFont typeface="Arial" panose="020B0604020202020204" pitchFamily="34" charset="0"/>
              <a:buChar char="•"/>
            </a:pPr>
            <a:endParaRPr lang="en-US" sz="2200" b="0" dirty="0">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200" b="0" dirty="0">
                <a:solidFill>
                  <a:srgbClr val="000000"/>
                </a:solidFill>
                <a:effectLst/>
                <a:latin typeface="Times New Roman" panose="02020603050405020304" pitchFamily="18" charset="0"/>
                <a:cs typeface="Times New Roman" panose="02020603050405020304" pitchFamily="18" charset="0"/>
              </a:rPr>
              <a:t>Since there is no labeled data, so the agent is bound to learn by its experience only.</a:t>
            </a:r>
          </a:p>
          <a:p>
            <a:pPr marL="0" indent="0" algn="just">
              <a:buNone/>
            </a:pPr>
            <a:endParaRPr lang="en-US" sz="2200" b="0" dirty="0">
              <a:solidFill>
                <a:srgbClr val="00000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200" b="0" dirty="0">
                <a:solidFill>
                  <a:srgbClr val="000000"/>
                </a:solidFill>
                <a:effectLst/>
                <a:latin typeface="Times New Roman" panose="02020603050405020304" pitchFamily="18" charset="0"/>
                <a:cs typeface="Times New Roman" panose="02020603050405020304" pitchFamily="18" charset="0"/>
              </a:rPr>
              <a:t>RL solves a specific type of problem where decision making is sequential, and the goal is long-term, such as </a:t>
            </a:r>
            <a:r>
              <a:rPr lang="en-US" sz="2200" b="1" dirty="0">
                <a:solidFill>
                  <a:srgbClr val="000000"/>
                </a:solidFill>
                <a:effectLst/>
                <a:latin typeface="Times New Roman" panose="02020603050405020304" pitchFamily="18" charset="0"/>
                <a:cs typeface="Times New Roman" panose="02020603050405020304" pitchFamily="18" charset="0"/>
              </a:rPr>
              <a:t>game-playing, robotics</a:t>
            </a:r>
            <a:r>
              <a:rPr lang="en-US" sz="2200" b="0" dirty="0">
                <a:solidFill>
                  <a:srgbClr val="000000"/>
                </a:solidFill>
                <a:effectLst/>
                <a:latin typeface="Times New Roman" panose="02020603050405020304" pitchFamily="18" charset="0"/>
                <a:cs typeface="Times New Roman" panose="02020603050405020304" pitchFamily="18" charset="0"/>
              </a:rPr>
              <a:t>, etc.</a:t>
            </a:r>
          </a:p>
          <a:p>
            <a:pPr algn="just">
              <a:buNone/>
            </a:pPr>
            <a:endParaRPr lang="en-US" sz="2400" b="1" dirty="0">
              <a:latin typeface="Times New Roman" pitchFamily="18" charset="0"/>
              <a:cs typeface="Times New Roman" pitchFamily="18" charset="0"/>
            </a:endParaRPr>
          </a:p>
        </p:txBody>
      </p:sp>
      <p:sp>
        <p:nvSpPr>
          <p:cNvPr id="7" name="Title 1"/>
          <p:cNvSpPr txBox="1">
            <a:spLocks/>
          </p:cNvSpPr>
          <p:nvPr/>
        </p:nvSpPr>
        <p:spPr>
          <a:xfrm>
            <a:off x="2338041" y="31172"/>
            <a:ext cx="5839519" cy="623454"/>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cs typeface="Times New Roman" pitchFamily="18" charset="0"/>
              </a:rPr>
              <a:t>REINFORCEMENT LEARNING</a:t>
            </a:r>
          </a:p>
        </p:txBody>
      </p:sp>
    </p:spTree>
    <p:extLst>
      <p:ext uri="{BB962C8B-B14F-4D97-AF65-F5344CB8AC3E}">
        <p14:creationId xmlns:p14="http://schemas.microsoft.com/office/powerpoint/2010/main" val="31051731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55357"/>
            <a:ext cx="8229600" cy="4876800"/>
          </a:xfrm>
        </p:spPr>
        <p:txBody>
          <a:bodyPr>
            <a:noAutofit/>
          </a:bodyPr>
          <a:lstStyle/>
          <a:p>
            <a:pPr algn="just">
              <a:buFont typeface="Arial" panose="020B0604020202020204" pitchFamily="34" charset="0"/>
              <a:buChar char="•"/>
            </a:pPr>
            <a:endParaRPr lang="en-US" sz="2000" b="0" dirty="0">
              <a:solidFill>
                <a:srgbClr val="00000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200" b="0" dirty="0">
                <a:solidFill>
                  <a:srgbClr val="000000"/>
                </a:solidFill>
                <a:effectLst/>
                <a:latin typeface="Times New Roman" panose="02020603050405020304" pitchFamily="18" charset="0"/>
                <a:cs typeface="Times New Roman" panose="02020603050405020304" pitchFamily="18" charset="0"/>
              </a:rPr>
              <a:t>The agent interacts with the environment and explores it by itself. The primary goal of an agent in reinforcement learning is to improve the performance by getting the maximum positive rewards.</a:t>
            </a:r>
          </a:p>
          <a:p>
            <a:pPr algn="just">
              <a:buFont typeface="Arial" panose="020B0604020202020204" pitchFamily="34" charset="0"/>
              <a:buChar char="•"/>
            </a:pPr>
            <a:endParaRPr lang="en-US" sz="2200" b="0" dirty="0">
              <a:solidFill>
                <a:srgbClr val="00000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200" b="0" dirty="0">
                <a:solidFill>
                  <a:srgbClr val="000000"/>
                </a:solidFill>
                <a:effectLst/>
                <a:latin typeface="Times New Roman" panose="02020603050405020304" pitchFamily="18" charset="0"/>
                <a:cs typeface="Times New Roman" panose="02020603050405020304" pitchFamily="18" charset="0"/>
              </a:rPr>
              <a:t>The agent learns with the process of hit and trial, and based on the experience, it learns to perform the task in a better way. Hence, we can say that </a:t>
            </a:r>
            <a:r>
              <a:rPr lang="en-US" sz="2200" b="1" i="1" dirty="0">
                <a:solidFill>
                  <a:srgbClr val="000000"/>
                </a:solidFill>
                <a:effectLst/>
                <a:latin typeface="Times New Roman" panose="02020603050405020304" pitchFamily="18" charset="0"/>
                <a:cs typeface="Times New Roman" panose="02020603050405020304" pitchFamily="18" charset="0"/>
              </a:rPr>
              <a:t>"Reinforcement learning is a type of machine learning method where an intelligent agent (computer program) interacts with the environment and learns to act within that."</a:t>
            </a:r>
            <a:r>
              <a:rPr lang="en-US" sz="2200" b="0" dirty="0">
                <a:solidFill>
                  <a:srgbClr val="000000"/>
                </a:solidFill>
                <a:effectLst/>
                <a:latin typeface="Times New Roman" panose="02020603050405020304" pitchFamily="18" charset="0"/>
                <a:cs typeface="Times New Roman" panose="02020603050405020304" pitchFamily="18" charset="0"/>
              </a:rPr>
              <a:t> How a Robotic dog learns the movement of his arms is an example of Reinforcement learning.</a:t>
            </a:r>
          </a:p>
          <a:p>
            <a:pPr algn="just">
              <a:buNone/>
            </a:pPr>
            <a:endParaRPr lang="en-US" sz="2400" b="1" dirty="0">
              <a:latin typeface="Times New Roman" pitchFamily="18" charset="0"/>
              <a:cs typeface="Times New Roman" pitchFamily="18" charset="0"/>
            </a:endParaRPr>
          </a:p>
        </p:txBody>
      </p:sp>
      <p:sp>
        <p:nvSpPr>
          <p:cNvPr id="7" name="Title 1"/>
          <p:cNvSpPr txBox="1">
            <a:spLocks/>
          </p:cNvSpPr>
          <p:nvPr/>
        </p:nvSpPr>
        <p:spPr>
          <a:xfrm>
            <a:off x="2338041" y="31172"/>
            <a:ext cx="5839519" cy="623454"/>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cs typeface="Times New Roman" pitchFamily="18" charset="0"/>
              </a:rPr>
              <a:t>REINFORCEMENT LEARNING</a:t>
            </a:r>
          </a:p>
        </p:txBody>
      </p:sp>
    </p:spTree>
    <p:extLst>
      <p:ext uri="{BB962C8B-B14F-4D97-AF65-F5344CB8AC3E}">
        <p14:creationId xmlns:p14="http://schemas.microsoft.com/office/powerpoint/2010/main" val="2585623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76800"/>
          </a:xfrm>
        </p:spPr>
        <p:txBody>
          <a:bodyPr>
            <a:noAutofit/>
          </a:bodyPr>
          <a:lstStyle/>
          <a:p>
            <a:pPr marL="0" indent="0" algn="just">
              <a:buNone/>
            </a:pPr>
            <a:r>
              <a:rPr lang="en-US" sz="2200" b="0" i="0" dirty="0">
                <a:solidFill>
                  <a:srgbClr val="000000"/>
                </a:solidFill>
                <a:effectLst/>
                <a:latin typeface="Times New Roman" panose="02020603050405020304" pitchFamily="18" charset="0"/>
                <a:cs typeface="Times New Roman" panose="02020603050405020304" pitchFamily="18" charset="0"/>
              </a:rPr>
              <a:t>There are mainly two types of reinforcement learning, which are:</a:t>
            </a:r>
          </a:p>
          <a:p>
            <a:pPr algn="just">
              <a:buFont typeface="Arial" panose="020B0604020202020204" pitchFamily="34" charset="0"/>
              <a:buChar char="•"/>
            </a:pPr>
            <a:r>
              <a:rPr lang="en-US" sz="2200" b="1" dirty="0">
                <a:solidFill>
                  <a:srgbClr val="000000"/>
                </a:solidFill>
                <a:effectLst/>
                <a:latin typeface="Times New Roman" panose="02020603050405020304" pitchFamily="18" charset="0"/>
                <a:cs typeface="Times New Roman" panose="02020603050405020304" pitchFamily="18" charset="0"/>
              </a:rPr>
              <a:t>Positive Reinforcement</a:t>
            </a:r>
            <a:endParaRPr lang="en-US" sz="2200" b="0" dirty="0">
              <a:solidFill>
                <a:srgbClr val="00000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200" b="1" dirty="0">
                <a:solidFill>
                  <a:srgbClr val="000000"/>
                </a:solidFill>
                <a:effectLst/>
                <a:latin typeface="Times New Roman" panose="02020603050405020304" pitchFamily="18" charset="0"/>
                <a:cs typeface="Times New Roman" panose="02020603050405020304" pitchFamily="18" charset="0"/>
              </a:rPr>
              <a:t>Negative Reinforcement</a:t>
            </a:r>
          </a:p>
          <a:p>
            <a:pPr marL="0" indent="0" algn="just">
              <a:buNone/>
            </a:pPr>
            <a:endParaRPr lang="en-US" sz="2200" b="0" dirty="0">
              <a:solidFill>
                <a:srgbClr val="000000"/>
              </a:solidFill>
              <a:effectLst/>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200" b="1" i="0" u="sng" dirty="0">
                <a:solidFill>
                  <a:srgbClr val="000000"/>
                </a:solidFill>
                <a:effectLst/>
                <a:latin typeface="Times New Roman" panose="02020603050405020304" pitchFamily="18" charset="0"/>
                <a:cs typeface="Times New Roman" panose="02020603050405020304" pitchFamily="18" charset="0"/>
              </a:rPr>
              <a:t>Positive Reinforcement:</a:t>
            </a:r>
            <a:endParaRPr lang="en-US" sz="2200" b="0" i="0" u="sng" dirty="0">
              <a:solidFill>
                <a:srgbClr val="000000"/>
              </a:solidFill>
              <a:effectLst/>
              <a:latin typeface="Times New Roman" panose="02020603050405020304" pitchFamily="18" charset="0"/>
              <a:cs typeface="Times New Roman" panose="02020603050405020304" pitchFamily="18" charset="0"/>
            </a:endParaRPr>
          </a:p>
          <a:p>
            <a:pPr algn="just"/>
            <a:r>
              <a:rPr lang="en-US" sz="2200" b="0" i="0" dirty="0">
                <a:solidFill>
                  <a:srgbClr val="000000"/>
                </a:solidFill>
                <a:effectLst/>
                <a:latin typeface="Times New Roman" panose="02020603050405020304" pitchFamily="18" charset="0"/>
                <a:cs typeface="Times New Roman" panose="02020603050405020304" pitchFamily="18" charset="0"/>
              </a:rPr>
              <a:t>The positive reinforcement learning means adding something to increase the tendency that expected behavior would occur again. It impacts positively on the behavior of the agent and increases the strength of the behavior.</a:t>
            </a:r>
          </a:p>
          <a:p>
            <a:pPr algn="just"/>
            <a:r>
              <a:rPr lang="en-US" sz="2200" b="0" i="0" dirty="0">
                <a:solidFill>
                  <a:srgbClr val="000000"/>
                </a:solidFill>
                <a:effectLst/>
                <a:latin typeface="Times New Roman" panose="02020603050405020304" pitchFamily="18" charset="0"/>
                <a:cs typeface="Times New Roman" panose="02020603050405020304" pitchFamily="18" charset="0"/>
              </a:rPr>
              <a:t>This type of reinforcement can sustain the changes for a long time, but too much positive reinforcement may lead to an overload of states that can reduce the consequences.</a:t>
            </a:r>
          </a:p>
          <a:p>
            <a:pPr algn="just">
              <a:buNone/>
            </a:pPr>
            <a:endParaRPr lang="en-US" sz="2400" dirty="0">
              <a:latin typeface="Times New Roman" pitchFamily="18" charset="0"/>
              <a:cs typeface="Times New Roman" pitchFamily="18" charset="0"/>
            </a:endParaRPr>
          </a:p>
        </p:txBody>
      </p:sp>
      <p:sp>
        <p:nvSpPr>
          <p:cNvPr id="7" name="Title 1"/>
          <p:cNvSpPr txBox="1">
            <a:spLocks/>
          </p:cNvSpPr>
          <p:nvPr/>
        </p:nvSpPr>
        <p:spPr>
          <a:xfrm>
            <a:off x="2046065" y="66124"/>
            <a:ext cx="6423471" cy="629752"/>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cs typeface="Times New Roman" pitchFamily="18" charset="0"/>
              </a:rPr>
              <a:t>REINFORCEMENT LEARNING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72000"/>
          </a:xfrm>
        </p:spPr>
        <p:txBody>
          <a:bodyPr>
            <a:noAutofit/>
          </a:bodyPr>
          <a:lstStyle/>
          <a:p>
            <a:pPr marL="0" indent="0" algn="just">
              <a:buNone/>
            </a:pPr>
            <a:endParaRPr lang="en-US" sz="2400" b="1" i="0" dirty="0">
              <a:solidFill>
                <a:srgbClr val="000000"/>
              </a:solidFill>
              <a:effectLst/>
            </a:endParaRPr>
          </a:p>
          <a:p>
            <a:pPr marL="0" indent="0" algn="just">
              <a:buNone/>
            </a:pPr>
            <a:r>
              <a:rPr lang="en-US" sz="2200" b="1" i="0" dirty="0">
                <a:solidFill>
                  <a:srgbClr val="000000"/>
                </a:solidFill>
                <a:effectLst/>
                <a:latin typeface="Times New Roman" panose="02020603050405020304" pitchFamily="18" charset="0"/>
                <a:cs typeface="Times New Roman" panose="02020603050405020304" pitchFamily="18" charset="0"/>
              </a:rPr>
              <a:t>2. </a:t>
            </a:r>
            <a:r>
              <a:rPr lang="en-US" sz="2200" b="1" i="0" u="sng" dirty="0">
                <a:solidFill>
                  <a:srgbClr val="000000"/>
                </a:solidFill>
                <a:effectLst/>
                <a:latin typeface="Times New Roman" panose="02020603050405020304" pitchFamily="18" charset="0"/>
                <a:cs typeface="Times New Roman" panose="02020603050405020304" pitchFamily="18" charset="0"/>
              </a:rPr>
              <a:t>Negative Reinforcement:</a:t>
            </a:r>
          </a:p>
          <a:p>
            <a:pPr marL="0" indent="0" algn="just">
              <a:buNone/>
            </a:pPr>
            <a:endParaRPr lang="en-US" sz="2200" b="0" i="0" u="sng" dirty="0">
              <a:solidFill>
                <a:srgbClr val="000000"/>
              </a:solidFill>
              <a:effectLst/>
              <a:latin typeface="Times New Roman" panose="02020603050405020304" pitchFamily="18" charset="0"/>
              <a:cs typeface="Times New Roman" panose="02020603050405020304" pitchFamily="18" charset="0"/>
            </a:endParaRPr>
          </a:p>
          <a:p>
            <a:pPr algn="just"/>
            <a:r>
              <a:rPr lang="en-US" sz="2200" b="0" i="0" dirty="0">
                <a:solidFill>
                  <a:srgbClr val="000000"/>
                </a:solidFill>
                <a:effectLst/>
                <a:latin typeface="Times New Roman" panose="02020603050405020304" pitchFamily="18" charset="0"/>
                <a:cs typeface="Times New Roman" panose="02020603050405020304" pitchFamily="18" charset="0"/>
              </a:rPr>
              <a:t>The negative reinforcement learning is opposite to the positive reinforcement as it increases the tendency that the specific behavior will occur again by avoiding the negative condition.</a:t>
            </a:r>
          </a:p>
          <a:p>
            <a:pPr algn="just"/>
            <a:endParaRPr lang="en-US" sz="2200" b="0" i="0" dirty="0">
              <a:solidFill>
                <a:srgbClr val="000000"/>
              </a:solidFill>
              <a:effectLst/>
              <a:latin typeface="Times New Roman" panose="02020603050405020304" pitchFamily="18" charset="0"/>
              <a:cs typeface="Times New Roman" panose="02020603050405020304" pitchFamily="18" charset="0"/>
            </a:endParaRPr>
          </a:p>
          <a:p>
            <a:pPr algn="just"/>
            <a:r>
              <a:rPr lang="en-US" sz="2200" b="0" i="0" dirty="0">
                <a:solidFill>
                  <a:srgbClr val="000000"/>
                </a:solidFill>
                <a:effectLst/>
                <a:latin typeface="Times New Roman" panose="02020603050405020304" pitchFamily="18" charset="0"/>
                <a:cs typeface="Times New Roman" panose="02020603050405020304" pitchFamily="18" charset="0"/>
              </a:rPr>
              <a:t>It can be more effective than the positive reinforcement depending on situation and behavior, but it provides reinforcement only to meet minimum behavior.</a:t>
            </a:r>
          </a:p>
          <a:p>
            <a:pPr algn="just">
              <a:buNone/>
            </a:pPr>
            <a:endParaRPr lang="en-US" sz="2000" b="1" dirty="0">
              <a:latin typeface="Times New Roman" pitchFamily="18" charset="0"/>
              <a:cs typeface="Times New Roman" pitchFamily="18" charset="0"/>
            </a:endParaRPr>
          </a:p>
          <a:p>
            <a:pPr algn="just">
              <a:buNone/>
            </a:pPr>
            <a:endParaRPr lang="en-US" sz="2400" b="1" dirty="0">
              <a:latin typeface="Times New Roman" pitchFamily="18" charset="0"/>
              <a:cs typeface="Times New Roman" pitchFamily="18" charset="0"/>
            </a:endParaRPr>
          </a:p>
          <a:p>
            <a:pPr algn="just">
              <a:buNone/>
            </a:pPr>
            <a:endParaRPr lang="en-US" sz="2400" b="1" dirty="0">
              <a:latin typeface="Times New Roman" pitchFamily="18" charset="0"/>
              <a:cs typeface="Times New Roman" pitchFamily="18" charset="0"/>
            </a:endParaRPr>
          </a:p>
          <a:p>
            <a:pPr algn="just">
              <a:buNone/>
            </a:pPr>
            <a:endParaRPr lang="en-US" sz="2400" b="1" dirty="0">
              <a:latin typeface="Times New Roman" pitchFamily="18" charset="0"/>
              <a:cs typeface="Times New Roman" pitchFamily="18" charset="0"/>
            </a:endParaRPr>
          </a:p>
          <a:p>
            <a:pPr algn="just">
              <a:buNone/>
            </a:pPr>
            <a:endParaRPr lang="en-US" sz="2400" b="1" dirty="0">
              <a:latin typeface="Times New Roman" pitchFamily="18" charset="0"/>
              <a:cs typeface="Times New Roman" pitchFamily="18" charset="0"/>
            </a:endParaRPr>
          </a:p>
          <a:p>
            <a:pPr algn="just">
              <a:buNone/>
            </a:pPr>
            <a:endParaRPr lang="en-US" sz="2400" dirty="0">
              <a:latin typeface="Times New Roman" pitchFamily="18" charset="0"/>
              <a:cs typeface="Times New Roman" pitchFamily="18" charset="0"/>
            </a:endParaRPr>
          </a:p>
        </p:txBody>
      </p:sp>
      <p:sp>
        <p:nvSpPr>
          <p:cNvPr id="7" name="Title 1"/>
          <p:cNvSpPr txBox="1">
            <a:spLocks/>
          </p:cNvSpPr>
          <p:nvPr/>
        </p:nvSpPr>
        <p:spPr>
          <a:xfrm>
            <a:off x="2046065" y="94749"/>
            <a:ext cx="6423471" cy="572502"/>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cs typeface="Times New Roman" pitchFamily="18" charset="0"/>
              </a:rPr>
              <a:t> REINFORCEMENT LEARNING</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997450"/>
          </a:xfrm>
        </p:spPr>
        <p:txBody>
          <a:bodyPr>
            <a:normAutofit/>
          </a:bodyPr>
          <a:lstStyle/>
          <a:p>
            <a:pPr algn="just">
              <a:lnSpc>
                <a:spcPct val="160000"/>
              </a:lnSpc>
              <a:spcBef>
                <a:spcPts val="0"/>
              </a:spcBef>
              <a:buNone/>
            </a:pPr>
            <a:endParaRPr lang="en-US" sz="2200" b="1" dirty="0">
              <a:latin typeface="Times New Roman" panose="02020603050405020304" pitchFamily="18" charset="0"/>
              <a:cs typeface="Times New Roman" panose="02020603050405020304" pitchFamily="18" charset="0"/>
            </a:endParaRPr>
          </a:p>
          <a:p>
            <a:pPr algn="just">
              <a:lnSpc>
                <a:spcPct val="160000"/>
              </a:lnSpc>
              <a:spcBef>
                <a:spcPts val="0"/>
              </a:spcBef>
              <a:buNone/>
            </a:pPr>
            <a:r>
              <a:rPr lang="en-US" sz="2200" b="1" dirty="0">
                <a:latin typeface="Times New Roman" panose="02020603050405020304" pitchFamily="18" charset="0"/>
                <a:cs typeface="Times New Roman" panose="02020603050405020304" pitchFamily="18" charset="0"/>
              </a:rPr>
              <a:t>The objective of the topic</a:t>
            </a:r>
            <a:r>
              <a:rPr lang="en-US" sz="2200" dirty="0">
                <a:latin typeface="Times New Roman" panose="02020603050405020304" pitchFamily="18" charset="0"/>
                <a:cs typeface="Times New Roman" panose="02020603050405020304" pitchFamily="18" charset="0"/>
              </a:rPr>
              <a:t> is to make the student able to understand about :</a:t>
            </a:r>
          </a:p>
          <a:p>
            <a:pPr indent="114300" algn="just">
              <a:lnSpc>
                <a:spcPct val="160000"/>
              </a:lnSpc>
              <a:spcBef>
                <a:spcPts val="0"/>
              </a:spcBef>
            </a:pPr>
            <a:r>
              <a:rPr lang="en-US" sz="2200" dirty="0">
                <a:latin typeface="Times New Roman" panose="02020603050405020304" pitchFamily="18" charset="0"/>
                <a:cs typeface="Times New Roman" panose="02020603050405020304" pitchFamily="18" charset="0"/>
              </a:rPr>
              <a:t> Approaches to Reinforcement learning.</a:t>
            </a:r>
          </a:p>
          <a:p>
            <a:pPr indent="114300" algn="just">
              <a:lnSpc>
                <a:spcPct val="160000"/>
              </a:lnSpc>
              <a:spcBef>
                <a:spcPts val="0"/>
              </a:spcBef>
            </a:pPr>
            <a:endParaRPr lang="en-US" sz="2200" dirty="0">
              <a:latin typeface="Times New Roman" panose="02020603050405020304" pitchFamily="18" charset="0"/>
              <a:cs typeface="Times New Roman" panose="02020603050405020304" pitchFamily="18" charset="0"/>
            </a:endParaRPr>
          </a:p>
          <a:p>
            <a:pPr indent="0" algn="just">
              <a:lnSpc>
                <a:spcPct val="160000"/>
              </a:lnSpc>
              <a:spcBef>
                <a:spcPts val="0"/>
              </a:spcBef>
              <a:buNone/>
            </a:pPr>
            <a:r>
              <a:rPr lang="en-US" sz="2200" b="1" dirty="0">
                <a:latin typeface="Times New Roman" panose="02020603050405020304" pitchFamily="18" charset="0"/>
                <a:cs typeface="Times New Roman" panose="02020603050405020304" pitchFamily="18" charset="0"/>
              </a:rPr>
              <a:t>Recap </a:t>
            </a:r>
          </a:p>
          <a:p>
            <a:pPr indent="0" algn="just">
              <a:lnSpc>
                <a:spcPct val="160000"/>
              </a:lnSpc>
              <a:spcBef>
                <a:spcPts val="0"/>
              </a:spcBef>
              <a:buNone/>
            </a:pPr>
            <a:r>
              <a:rPr lang="en-US" sz="2200" dirty="0">
                <a:latin typeface="Times New Roman" panose="02020603050405020304" pitchFamily="18" charset="0"/>
                <a:cs typeface="Times New Roman" panose="02020603050405020304" pitchFamily="18" charset="0"/>
              </a:rPr>
              <a:t>Students  learnt the Reinforcement learning</a:t>
            </a:r>
          </a:p>
          <a:p>
            <a:pPr algn="ctr">
              <a:buNone/>
            </a:pPr>
            <a:endParaRPr lang="en-US" sz="2400" dirty="0"/>
          </a:p>
        </p:txBody>
      </p:sp>
      <p:sp>
        <p:nvSpPr>
          <p:cNvPr id="7" name="Title 1"/>
          <p:cNvSpPr txBox="1">
            <a:spLocks/>
          </p:cNvSpPr>
          <p:nvPr/>
        </p:nvSpPr>
        <p:spPr>
          <a:xfrm>
            <a:off x="2046065" y="85275"/>
            <a:ext cx="6423471" cy="515251"/>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t>Topic</a:t>
            </a:r>
            <a:r>
              <a:rPr kumimoji="0" lang="en-US" sz="2400" b="1" i="0" u="none" strike="noStrike" kern="1200" cap="none" spc="0" normalizeH="0" noProof="0" dirty="0">
                <a:ln>
                  <a:noFill/>
                </a:ln>
                <a:solidFill>
                  <a:schemeClr val="dk1"/>
                </a:solidFill>
                <a:effectLst/>
                <a:uLnTx/>
                <a:uFillTx/>
                <a:latin typeface="+mn-lt"/>
                <a:ea typeface="+mn-ea"/>
                <a:cs typeface="+mn-cs"/>
              </a:rPr>
              <a:t> Objective</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spTree>
    <p:extLst>
      <p:ext uri="{BB962C8B-B14F-4D97-AF65-F5344CB8AC3E}">
        <p14:creationId xmlns:p14="http://schemas.microsoft.com/office/powerpoint/2010/main" val="37761623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213350"/>
          </a:xfrm>
        </p:spPr>
        <p:txBody>
          <a:bodyPr>
            <a:noAutofit/>
          </a:bodyPr>
          <a:lstStyle/>
          <a:p>
            <a:pPr marL="0" indent="0" algn="just">
              <a:buNone/>
            </a:pPr>
            <a:r>
              <a:rPr lang="en-US" sz="2200" b="1" dirty="0">
                <a:latin typeface="Times New Roman" panose="02020603050405020304" pitchFamily="18" charset="0"/>
                <a:cs typeface="Times New Roman" panose="02020603050405020304" pitchFamily="18" charset="0"/>
              </a:rPr>
              <a:t>T</a:t>
            </a:r>
            <a:r>
              <a:rPr lang="en-US" sz="2200" b="0" i="0" dirty="0">
                <a:solidFill>
                  <a:srgbClr val="000000"/>
                </a:solidFill>
                <a:effectLst/>
                <a:latin typeface="Times New Roman" panose="02020603050405020304" pitchFamily="18" charset="0"/>
                <a:cs typeface="Times New Roman" panose="02020603050405020304" pitchFamily="18" charset="0"/>
              </a:rPr>
              <a:t>here are mainly three ways to implement reinforcement-learning in ML, which are:</a:t>
            </a:r>
          </a:p>
          <a:p>
            <a:pPr marL="0" indent="0" algn="just">
              <a:buNone/>
            </a:pPr>
            <a:endParaRPr lang="en-US" sz="2200" b="0" i="0" dirty="0">
              <a:solidFill>
                <a:srgbClr val="000000"/>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sz="2200" b="1" i="0" dirty="0">
                <a:solidFill>
                  <a:srgbClr val="000000"/>
                </a:solidFill>
                <a:effectLst/>
                <a:latin typeface="Times New Roman" panose="02020603050405020304" pitchFamily="18" charset="0"/>
                <a:cs typeface="Times New Roman" panose="02020603050405020304" pitchFamily="18" charset="0"/>
              </a:rPr>
              <a:t>Value-based:</a:t>
            </a:r>
            <a:endParaRPr lang="en-US" sz="2200" dirty="0">
              <a:solidFill>
                <a:srgbClr val="000000"/>
              </a:solidFill>
              <a:latin typeface="Times New Roman" panose="02020603050405020304" pitchFamily="18" charset="0"/>
              <a:cs typeface="Times New Roman" panose="02020603050405020304" pitchFamily="18" charset="0"/>
            </a:endParaRPr>
          </a:p>
          <a:p>
            <a:pPr marL="0" indent="0" algn="just">
              <a:buNone/>
            </a:pPr>
            <a:r>
              <a:rPr lang="en-US" sz="2200" b="0" i="0" dirty="0">
                <a:solidFill>
                  <a:srgbClr val="000000"/>
                </a:solidFill>
                <a:effectLst/>
                <a:latin typeface="Times New Roman" panose="02020603050405020304" pitchFamily="18" charset="0"/>
                <a:cs typeface="Times New Roman" panose="02020603050405020304" pitchFamily="18" charset="0"/>
              </a:rPr>
              <a:t>The value-based approach is about to find the optimal value function, which is the maximum value at a state under any policy. Therefore, the agent expects the long-term return at any state(s) under policy π.</a:t>
            </a:r>
          </a:p>
          <a:p>
            <a:pPr algn="just">
              <a:buFont typeface="+mj-lt"/>
              <a:buAutoNum type="arabicPeriod"/>
            </a:pPr>
            <a:endParaRPr lang="en-US" sz="2200" b="0" i="0" dirty="0">
              <a:solidFill>
                <a:srgbClr val="000000"/>
              </a:solidFill>
              <a:effectLst/>
              <a:latin typeface="Times New Roman" panose="02020603050405020304" pitchFamily="18" charset="0"/>
              <a:cs typeface="Times New Roman" panose="02020603050405020304" pitchFamily="18" charset="0"/>
            </a:endParaRPr>
          </a:p>
          <a:p>
            <a:pPr marL="0" indent="0" algn="just">
              <a:buNone/>
            </a:pPr>
            <a:r>
              <a:rPr lang="en-US" sz="2200" b="1" i="0" dirty="0">
                <a:solidFill>
                  <a:srgbClr val="000000"/>
                </a:solidFill>
                <a:effectLst/>
                <a:latin typeface="Times New Roman" panose="02020603050405020304" pitchFamily="18" charset="0"/>
                <a:cs typeface="Times New Roman" panose="02020603050405020304" pitchFamily="18" charset="0"/>
              </a:rPr>
              <a:t>2. Policy-based:</a:t>
            </a:r>
            <a:endParaRPr lang="en-US" sz="2200" dirty="0">
              <a:solidFill>
                <a:srgbClr val="000000"/>
              </a:solidFill>
              <a:latin typeface="Times New Roman" panose="02020603050405020304" pitchFamily="18" charset="0"/>
              <a:cs typeface="Times New Roman" panose="02020603050405020304" pitchFamily="18" charset="0"/>
            </a:endParaRPr>
          </a:p>
          <a:p>
            <a:pPr marL="0" indent="0">
              <a:buNone/>
            </a:pPr>
            <a:r>
              <a:rPr lang="en-US" sz="2200" b="0" i="0" dirty="0">
                <a:solidFill>
                  <a:srgbClr val="000000"/>
                </a:solidFill>
                <a:effectLst/>
                <a:latin typeface="Times New Roman" panose="02020603050405020304" pitchFamily="18" charset="0"/>
                <a:cs typeface="Times New Roman" panose="02020603050405020304" pitchFamily="18" charset="0"/>
              </a:rPr>
              <a:t>Policy-based approach is to find the optimal policy for the maximum future rewards without using the value function. In this approach, the agent tries to apply such a policy that the action performed in each step helps to maximize the future reward.</a:t>
            </a:r>
            <a:br>
              <a:rPr lang="en-US" sz="2200" b="0" i="0" dirty="0">
                <a:solidFill>
                  <a:srgbClr val="000000"/>
                </a:solidFill>
                <a:effectLst/>
                <a:latin typeface="Times New Roman" panose="02020603050405020304" pitchFamily="18" charset="0"/>
                <a:cs typeface="Times New Roman" panose="02020603050405020304" pitchFamily="18" charset="0"/>
              </a:rPr>
            </a:br>
            <a:endParaRPr lang="en-US" sz="2200" dirty="0">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1569310" y="19109"/>
            <a:ext cx="7327555" cy="687003"/>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i="0" dirty="0">
                <a:solidFill>
                  <a:srgbClr val="610B38"/>
                </a:solidFill>
                <a:effectLst/>
                <a:cs typeface="Times New Roman" panose="02020603050405020304" pitchFamily="18" charset="0"/>
              </a:rPr>
              <a:t>APPROACHES TO IMPLEMENT REINFORCEMENT LEARNING</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76800"/>
          </a:xfrm>
        </p:spPr>
        <p:txBody>
          <a:bodyPr>
            <a:noAutofit/>
          </a:bodyPr>
          <a:lstStyle/>
          <a:p>
            <a:pPr marL="0" indent="0" algn="just">
              <a:buNone/>
            </a:pPr>
            <a:r>
              <a:rPr lang="en-US" sz="2200" b="0" i="0" dirty="0">
                <a:solidFill>
                  <a:srgbClr val="000000"/>
                </a:solidFill>
                <a:effectLst/>
                <a:latin typeface="Times New Roman" panose="02020603050405020304" pitchFamily="18" charset="0"/>
                <a:cs typeface="Times New Roman" panose="02020603050405020304" pitchFamily="18" charset="0"/>
              </a:rPr>
              <a:t>The policy-based approach has mainly two types of policy:</a:t>
            </a:r>
          </a:p>
          <a:p>
            <a:pPr marL="742950" lvl="1" indent="-285750" algn="just">
              <a:buFont typeface="+mj-lt"/>
              <a:buAutoNum type="arabicPeriod"/>
            </a:pPr>
            <a:r>
              <a:rPr lang="en-US" sz="2200" b="1" i="0" dirty="0">
                <a:solidFill>
                  <a:srgbClr val="000000"/>
                </a:solidFill>
                <a:effectLst/>
                <a:latin typeface="Times New Roman" panose="02020603050405020304" pitchFamily="18" charset="0"/>
                <a:cs typeface="Times New Roman" panose="02020603050405020304" pitchFamily="18" charset="0"/>
              </a:rPr>
              <a:t>Deterministic:</a:t>
            </a:r>
            <a:r>
              <a:rPr lang="en-US" sz="2200" b="0" i="0" dirty="0">
                <a:solidFill>
                  <a:srgbClr val="000000"/>
                </a:solidFill>
                <a:effectLst/>
                <a:latin typeface="Times New Roman" panose="02020603050405020304" pitchFamily="18" charset="0"/>
                <a:cs typeface="Times New Roman" panose="02020603050405020304" pitchFamily="18" charset="0"/>
              </a:rPr>
              <a:t> The same action is produced by the policy (π) at any state.</a:t>
            </a:r>
          </a:p>
          <a:p>
            <a:pPr marL="742950" lvl="1" indent="-285750" algn="just">
              <a:buFont typeface="+mj-lt"/>
              <a:buAutoNum type="arabicPeriod"/>
            </a:pPr>
            <a:r>
              <a:rPr lang="en-US" sz="2200" b="1" i="0" dirty="0">
                <a:solidFill>
                  <a:srgbClr val="000000"/>
                </a:solidFill>
                <a:effectLst/>
                <a:latin typeface="Times New Roman" panose="02020603050405020304" pitchFamily="18" charset="0"/>
                <a:cs typeface="Times New Roman" panose="02020603050405020304" pitchFamily="18" charset="0"/>
              </a:rPr>
              <a:t>Stochastic:</a:t>
            </a:r>
            <a:r>
              <a:rPr lang="en-US" sz="2200" b="0" i="0" dirty="0">
                <a:solidFill>
                  <a:srgbClr val="000000"/>
                </a:solidFill>
                <a:effectLst/>
                <a:latin typeface="Times New Roman" panose="02020603050405020304" pitchFamily="18" charset="0"/>
                <a:cs typeface="Times New Roman" panose="02020603050405020304" pitchFamily="18" charset="0"/>
              </a:rPr>
              <a:t> In this policy, probability determines the produced action.</a:t>
            </a:r>
          </a:p>
          <a:p>
            <a:pPr marL="457200" lvl="1" indent="0" algn="just">
              <a:buNone/>
            </a:pPr>
            <a:endParaRPr lang="en-US" sz="2200" b="0" i="0" dirty="0">
              <a:solidFill>
                <a:srgbClr val="000000"/>
              </a:solidFill>
              <a:effectLst/>
              <a:latin typeface="Times New Roman" panose="02020603050405020304" pitchFamily="18" charset="0"/>
              <a:cs typeface="Times New Roman" panose="02020603050405020304" pitchFamily="18" charset="0"/>
            </a:endParaRPr>
          </a:p>
          <a:p>
            <a:pPr marL="0" indent="0" algn="just">
              <a:buNone/>
            </a:pPr>
            <a:r>
              <a:rPr lang="en-US" sz="2200" b="1" i="0" dirty="0">
                <a:solidFill>
                  <a:srgbClr val="000000"/>
                </a:solidFill>
                <a:effectLst/>
                <a:latin typeface="Times New Roman" panose="02020603050405020304" pitchFamily="18" charset="0"/>
                <a:cs typeface="Times New Roman" panose="02020603050405020304" pitchFamily="18" charset="0"/>
              </a:rPr>
              <a:t>3. Model-based:</a:t>
            </a:r>
            <a:r>
              <a:rPr lang="en-US" sz="2200" b="0" i="0" dirty="0">
                <a:solidFill>
                  <a:srgbClr val="000000"/>
                </a:solidFill>
                <a:effectLst/>
                <a:latin typeface="Times New Roman" panose="02020603050405020304" pitchFamily="18" charset="0"/>
                <a:cs typeface="Times New Roman" panose="02020603050405020304" pitchFamily="18" charset="0"/>
              </a:rPr>
              <a:t> In the model-based approach, a virtual model is created for the environment, and the agent explores that environment to learn it. There is no particular solution or algorithm for this approach because the model representation is different for each environment.</a:t>
            </a:r>
          </a:p>
          <a:p>
            <a:pPr algn="just"/>
            <a:br>
              <a:rPr lang="en-US" sz="2200" dirty="0">
                <a:latin typeface="Times New Roman" panose="02020603050405020304" pitchFamily="18" charset="0"/>
                <a:cs typeface="Times New Roman" panose="02020603050405020304" pitchFamily="18" charset="0"/>
              </a:rPr>
            </a:br>
            <a:endParaRPr lang="en-US" sz="2200" b="0" i="0" dirty="0">
              <a:solidFill>
                <a:srgbClr val="000000"/>
              </a:solidFill>
              <a:effectLst/>
              <a:latin typeface="Times New Roman" panose="02020603050405020304" pitchFamily="18" charset="0"/>
              <a:cs typeface="Times New Roman" panose="02020603050405020304" pitchFamily="18" charset="0"/>
            </a:endParaRPr>
          </a:p>
          <a:p>
            <a:pPr algn="just">
              <a:buNone/>
            </a:pPr>
            <a:endParaRPr lang="en-US" sz="2200" b="1" dirty="0">
              <a:latin typeface="Times New Roman" pitchFamily="18" charset="0"/>
              <a:cs typeface="Times New Roman" pitchFamily="18" charset="0"/>
            </a:endParaRPr>
          </a:p>
          <a:p>
            <a:pPr algn="just">
              <a:buNone/>
            </a:pPr>
            <a:endParaRPr lang="en-US" sz="2200" dirty="0">
              <a:latin typeface="Times New Roman" pitchFamily="18" charset="0"/>
              <a:cs typeface="Times New Roman" pitchFamily="18" charset="0"/>
            </a:endParaRPr>
          </a:p>
        </p:txBody>
      </p:sp>
      <p:sp>
        <p:nvSpPr>
          <p:cNvPr id="7" name="Title 1"/>
          <p:cNvSpPr txBox="1">
            <a:spLocks/>
          </p:cNvSpPr>
          <p:nvPr/>
        </p:nvSpPr>
        <p:spPr>
          <a:xfrm>
            <a:off x="1871487" y="9677"/>
            <a:ext cx="7279260" cy="692727"/>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i="0" dirty="0">
                <a:solidFill>
                  <a:srgbClr val="610B38"/>
                </a:solidFill>
                <a:effectLst/>
                <a:cs typeface="Times New Roman" panose="02020603050405020304" pitchFamily="18" charset="0"/>
              </a:rPr>
              <a:t>APPROACHES TO IMPLEMENT REINFORCEMENT  LEARNING</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997450"/>
          </a:xfrm>
        </p:spPr>
        <p:txBody>
          <a:bodyPr>
            <a:normAutofit/>
          </a:bodyPr>
          <a:lstStyle/>
          <a:p>
            <a:pPr algn="just">
              <a:lnSpc>
                <a:spcPct val="160000"/>
              </a:lnSpc>
              <a:spcBef>
                <a:spcPts val="0"/>
              </a:spcBef>
              <a:buNone/>
            </a:pPr>
            <a:endParaRPr lang="en-US" sz="2000" b="1" dirty="0">
              <a:latin typeface="Times New Roman" panose="02020603050405020304" pitchFamily="18" charset="0"/>
              <a:cs typeface="Times New Roman" panose="02020603050405020304" pitchFamily="18" charset="0"/>
            </a:endParaRPr>
          </a:p>
          <a:p>
            <a:pPr algn="just">
              <a:lnSpc>
                <a:spcPct val="160000"/>
              </a:lnSpc>
              <a:spcBef>
                <a:spcPts val="0"/>
              </a:spcBef>
              <a:buNone/>
            </a:pPr>
            <a:r>
              <a:rPr lang="en-US" sz="2200" b="1" dirty="0">
                <a:latin typeface="Times New Roman" panose="02020603050405020304" pitchFamily="18" charset="0"/>
                <a:cs typeface="Times New Roman" panose="02020603050405020304" pitchFamily="18" charset="0"/>
              </a:rPr>
              <a:t>The objective of the topic</a:t>
            </a:r>
            <a:r>
              <a:rPr lang="en-US" sz="2200" dirty="0">
                <a:latin typeface="Times New Roman" panose="02020603050405020304" pitchFamily="18" charset="0"/>
                <a:cs typeface="Times New Roman" panose="02020603050405020304" pitchFamily="18" charset="0"/>
              </a:rPr>
              <a:t> is to make the student able to understand about :</a:t>
            </a:r>
          </a:p>
          <a:p>
            <a:pPr indent="114300" algn="just">
              <a:lnSpc>
                <a:spcPct val="160000"/>
              </a:lnSpc>
              <a:spcBef>
                <a:spcPts val="0"/>
              </a:spcBef>
            </a:pPr>
            <a:r>
              <a:rPr lang="en-US" sz="2200" dirty="0">
                <a:latin typeface="Times New Roman" panose="02020603050405020304" pitchFamily="18" charset="0"/>
                <a:cs typeface="Times New Roman" panose="02020603050405020304" pitchFamily="18" charset="0"/>
              </a:rPr>
              <a:t> Working of Reinforcement learning.</a:t>
            </a:r>
          </a:p>
          <a:p>
            <a:pPr indent="114300" algn="just">
              <a:lnSpc>
                <a:spcPct val="160000"/>
              </a:lnSpc>
              <a:spcBef>
                <a:spcPts val="0"/>
              </a:spcBef>
            </a:pPr>
            <a:endParaRPr lang="en-US" sz="2200" dirty="0">
              <a:latin typeface="Times New Roman" panose="02020603050405020304" pitchFamily="18" charset="0"/>
              <a:cs typeface="Times New Roman" panose="02020603050405020304" pitchFamily="18" charset="0"/>
            </a:endParaRPr>
          </a:p>
          <a:p>
            <a:pPr indent="0" algn="just">
              <a:lnSpc>
                <a:spcPct val="160000"/>
              </a:lnSpc>
              <a:spcBef>
                <a:spcPts val="0"/>
              </a:spcBef>
              <a:buNone/>
            </a:pPr>
            <a:r>
              <a:rPr lang="en-US" sz="2200" b="1" dirty="0">
                <a:latin typeface="Times New Roman" panose="02020603050405020304" pitchFamily="18" charset="0"/>
                <a:cs typeface="Times New Roman" panose="02020603050405020304" pitchFamily="18" charset="0"/>
              </a:rPr>
              <a:t>Recap </a:t>
            </a:r>
          </a:p>
          <a:p>
            <a:pPr indent="0" algn="just">
              <a:lnSpc>
                <a:spcPct val="160000"/>
              </a:lnSpc>
              <a:spcBef>
                <a:spcPts val="0"/>
              </a:spcBef>
              <a:buNone/>
            </a:pPr>
            <a:r>
              <a:rPr lang="en-US" sz="2200" dirty="0">
                <a:latin typeface="Times New Roman" panose="02020603050405020304" pitchFamily="18" charset="0"/>
                <a:cs typeface="Times New Roman" panose="02020603050405020304" pitchFamily="18" charset="0"/>
              </a:rPr>
              <a:t>Students  learnt the Approaches to Reinforcement learning</a:t>
            </a:r>
          </a:p>
          <a:p>
            <a:pPr algn="ctr">
              <a:buNone/>
            </a:pPr>
            <a:endParaRPr lang="en-US" sz="2400" dirty="0"/>
          </a:p>
        </p:txBody>
      </p:sp>
      <p:sp>
        <p:nvSpPr>
          <p:cNvPr id="7" name="Title 1"/>
          <p:cNvSpPr txBox="1">
            <a:spLocks/>
          </p:cNvSpPr>
          <p:nvPr/>
        </p:nvSpPr>
        <p:spPr>
          <a:xfrm>
            <a:off x="2046065" y="31173"/>
            <a:ext cx="6423471" cy="623454"/>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t>Topic</a:t>
            </a:r>
            <a:r>
              <a:rPr kumimoji="0" lang="en-US" sz="2400" b="1" i="0" u="none" strike="noStrike" kern="1200" cap="none" spc="0" normalizeH="0" noProof="0" dirty="0">
                <a:ln>
                  <a:noFill/>
                </a:ln>
                <a:solidFill>
                  <a:schemeClr val="dk1"/>
                </a:solidFill>
                <a:effectLst/>
                <a:uLnTx/>
                <a:uFillTx/>
                <a:latin typeface="+mn-lt"/>
                <a:ea typeface="+mn-ea"/>
                <a:cs typeface="+mn-cs"/>
              </a:rPr>
              <a:t> Objective</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spTree>
    <p:extLst>
      <p:ext uri="{BB962C8B-B14F-4D97-AF65-F5344CB8AC3E}">
        <p14:creationId xmlns:p14="http://schemas.microsoft.com/office/powerpoint/2010/main" val="929788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191000" y="83364"/>
            <a:ext cx="2819400" cy="461665"/>
          </a:xfrm>
          <a:prstGeom prst="rect">
            <a:avLst/>
          </a:prstGeom>
          <a:noFill/>
        </p:spPr>
        <p:txBody>
          <a:bodyPr wrap="square">
            <a:sp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t>Subject Syllabus </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pic>
        <p:nvPicPr>
          <p:cNvPr id="3" name="Picture 2">
            <a:extLst>
              <a:ext uri="{FF2B5EF4-FFF2-40B4-BE49-F238E27FC236}">
                <a16:creationId xmlns:a16="http://schemas.microsoft.com/office/drawing/2014/main" id="{9B27D45A-7A34-7D00-224B-5CF4683085C3}"/>
              </a:ext>
            </a:extLst>
          </p:cNvPr>
          <p:cNvPicPr>
            <a:picLocks noChangeAspect="1"/>
          </p:cNvPicPr>
          <p:nvPr/>
        </p:nvPicPr>
        <p:blipFill>
          <a:blip r:embed="rId2"/>
          <a:stretch>
            <a:fillRect/>
          </a:stretch>
        </p:blipFill>
        <p:spPr>
          <a:xfrm>
            <a:off x="679623" y="693683"/>
            <a:ext cx="8167816" cy="5472339"/>
          </a:xfrm>
          <a:prstGeom prst="rect">
            <a:avLst/>
          </a:prstGeom>
        </p:spPr>
      </p:pic>
    </p:spTree>
    <p:extLst>
      <p:ext uri="{BB962C8B-B14F-4D97-AF65-F5344CB8AC3E}">
        <p14:creationId xmlns:p14="http://schemas.microsoft.com/office/powerpoint/2010/main" val="16340697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1500" y="1066800"/>
            <a:ext cx="8229600" cy="2689654"/>
          </a:xfrm>
        </p:spPr>
        <p:txBody>
          <a:bodyPr>
            <a:noAutofit/>
          </a:bodyPr>
          <a:lstStyle/>
          <a:p>
            <a:pPr marL="0" indent="0" algn="just">
              <a:buNone/>
            </a:pPr>
            <a:r>
              <a:rPr lang="en-US" sz="2200" dirty="0">
                <a:solidFill>
                  <a:srgbClr val="000000"/>
                </a:solidFill>
                <a:latin typeface="Times New Roman" panose="02020603050405020304" pitchFamily="18" charset="0"/>
                <a:cs typeface="Times New Roman" panose="02020603050405020304" pitchFamily="18" charset="0"/>
              </a:rPr>
              <a:t>T</a:t>
            </a:r>
            <a:r>
              <a:rPr lang="en-US" sz="2200" b="0" i="0" dirty="0">
                <a:solidFill>
                  <a:srgbClr val="000000"/>
                </a:solidFill>
                <a:effectLst/>
                <a:latin typeface="Times New Roman" panose="02020603050405020304" pitchFamily="18" charset="0"/>
                <a:cs typeface="Times New Roman" panose="02020603050405020304" pitchFamily="18" charset="0"/>
              </a:rPr>
              <a:t>he working process of the RL, we need to consider two main things:</a:t>
            </a:r>
          </a:p>
          <a:p>
            <a:pPr algn="just">
              <a:buFont typeface="Arial" panose="020B0604020202020204" pitchFamily="34" charset="0"/>
              <a:buChar char="•"/>
            </a:pPr>
            <a:r>
              <a:rPr lang="en-US" sz="2200" b="1" dirty="0">
                <a:solidFill>
                  <a:srgbClr val="000000"/>
                </a:solidFill>
                <a:effectLst/>
                <a:latin typeface="Times New Roman" panose="02020603050405020304" pitchFamily="18" charset="0"/>
                <a:cs typeface="Times New Roman" panose="02020603050405020304" pitchFamily="18" charset="0"/>
              </a:rPr>
              <a:t>Environment:</a:t>
            </a:r>
            <a:r>
              <a:rPr lang="en-US" sz="2200" b="0" dirty="0">
                <a:solidFill>
                  <a:srgbClr val="000000"/>
                </a:solidFill>
                <a:effectLst/>
                <a:latin typeface="Times New Roman" panose="02020603050405020304" pitchFamily="18" charset="0"/>
                <a:cs typeface="Times New Roman" panose="02020603050405020304" pitchFamily="18" charset="0"/>
              </a:rPr>
              <a:t> It can be anything such as a room, maze, football ground, etc.</a:t>
            </a:r>
          </a:p>
          <a:p>
            <a:pPr algn="just">
              <a:buFont typeface="Arial" panose="020B0604020202020204" pitchFamily="34" charset="0"/>
              <a:buChar char="•"/>
            </a:pPr>
            <a:r>
              <a:rPr lang="en-US" sz="2200" b="1" dirty="0">
                <a:solidFill>
                  <a:srgbClr val="000000"/>
                </a:solidFill>
                <a:effectLst/>
                <a:latin typeface="Times New Roman" panose="02020603050405020304" pitchFamily="18" charset="0"/>
                <a:cs typeface="Times New Roman" panose="02020603050405020304" pitchFamily="18" charset="0"/>
              </a:rPr>
              <a:t>Agent:</a:t>
            </a:r>
            <a:r>
              <a:rPr lang="en-US" sz="2200" b="0" dirty="0">
                <a:solidFill>
                  <a:srgbClr val="000000"/>
                </a:solidFill>
                <a:effectLst/>
                <a:latin typeface="Times New Roman" panose="02020603050405020304" pitchFamily="18" charset="0"/>
                <a:cs typeface="Times New Roman" panose="02020603050405020304" pitchFamily="18" charset="0"/>
              </a:rPr>
              <a:t> An intelligent agent such as AI robot.</a:t>
            </a:r>
          </a:p>
          <a:p>
            <a:pPr marL="0" indent="0" algn="just">
              <a:buNone/>
            </a:pPr>
            <a:r>
              <a:rPr lang="en-US" sz="2200" b="0" i="0" dirty="0">
                <a:solidFill>
                  <a:srgbClr val="000000"/>
                </a:solidFill>
                <a:effectLst/>
                <a:latin typeface="Times New Roman" panose="02020603050405020304" pitchFamily="18" charset="0"/>
                <a:cs typeface="Times New Roman" panose="02020603050405020304" pitchFamily="18" charset="0"/>
              </a:rPr>
              <a:t>Let's take an example of a maze environment that the agent needs to explore. Consider the below image:</a:t>
            </a:r>
          </a:p>
          <a:p>
            <a:pPr algn="just">
              <a:buNone/>
            </a:pPr>
            <a:endParaRPr lang="en-US" sz="2400" dirty="0">
              <a:latin typeface="Times New Roman" pitchFamily="18" charset="0"/>
              <a:cs typeface="Times New Roman" pitchFamily="18" charset="0"/>
            </a:endParaRPr>
          </a:p>
        </p:txBody>
      </p:sp>
      <p:sp>
        <p:nvSpPr>
          <p:cNvPr id="7" name="Title 1"/>
          <p:cNvSpPr txBox="1">
            <a:spLocks/>
          </p:cNvSpPr>
          <p:nvPr/>
        </p:nvSpPr>
        <p:spPr>
          <a:xfrm>
            <a:off x="2046065" y="34637"/>
            <a:ext cx="6423471" cy="692727"/>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IN" sz="2400" b="1" i="0" dirty="0">
              <a:solidFill>
                <a:srgbClr val="610B38"/>
              </a:solidFill>
              <a:effectLst/>
              <a:cs typeface="Times New Roman" panose="02020603050405020304" pitchFamily="18" charset="0"/>
            </a:endParaRPr>
          </a:p>
          <a:p>
            <a:pPr algn="ctr">
              <a:spcBef>
                <a:spcPct val="0"/>
              </a:spcBef>
              <a:defRPr/>
            </a:pPr>
            <a:r>
              <a:rPr lang="en-IN" sz="2400" b="1" i="0" dirty="0">
                <a:solidFill>
                  <a:srgbClr val="610B38"/>
                </a:solidFill>
                <a:effectLst/>
                <a:cs typeface="Times New Roman" panose="02020603050405020304" pitchFamily="18" charset="0"/>
              </a:rPr>
              <a:t>WORKING REINFORCEMENT LEARNING </a:t>
            </a:r>
          </a:p>
          <a:p>
            <a:pPr lvl="0" algn="ctr">
              <a:spcBef>
                <a:spcPct val="0"/>
              </a:spcBef>
              <a:defRPr/>
            </a:pPr>
            <a:endParaRPr lang="en-US" sz="2400" b="1" dirty="0">
              <a:cs typeface="Times New Roman" pitchFamily="18" charset="0"/>
            </a:endParaRPr>
          </a:p>
        </p:txBody>
      </p:sp>
      <p:pic>
        <p:nvPicPr>
          <p:cNvPr id="2050" name="Picture 2" descr="How does Reinforcement Learning Works">
            <a:extLst>
              <a:ext uri="{FF2B5EF4-FFF2-40B4-BE49-F238E27FC236}">
                <a16:creationId xmlns:a16="http://schemas.microsoft.com/office/drawing/2014/main" id="{636816B2-6725-4838-91FE-56046A5D8F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4550" y="3558745"/>
            <a:ext cx="5143500" cy="28955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295400"/>
            <a:ext cx="8229600" cy="4572000"/>
          </a:xfrm>
        </p:spPr>
        <p:txBody>
          <a:bodyPr>
            <a:noAutofit/>
          </a:bodyPr>
          <a:lstStyle/>
          <a:p>
            <a:pPr algn="just"/>
            <a:r>
              <a:rPr lang="en-US" sz="2200" b="0" i="0" dirty="0">
                <a:solidFill>
                  <a:srgbClr val="000000"/>
                </a:solidFill>
                <a:effectLst/>
                <a:latin typeface="Times New Roman" panose="02020603050405020304" pitchFamily="18" charset="0"/>
                <a:cs typeface="Times New Roman" panose="02020603050405020304" pitchFamily="18" charset="0"/>
              </a:rPr>
              <a:t>In the above image, the agent is at the very first block of the maze. The maze is consisting of an S</a:t>
            </a:r>
            <a:r>
              <a:rPr lang="en-US" sz="2200" b="0" i="0" baseline="-25000" dirty="0">
                <a:solidFill>
                  <a:srgbClr val="000000"/>
                </a:solidFill>
                <a:effectLst/>
                <a:latin typeface="Times New Roman" panose="02020603050405020304" pitchFamily="18" charset="0"/>
                <a:cs typeface="Times New Roman" panose="02020603050405020304" pitchFamily="18" charset="0"/>
              </a:rPr>
              <a:t>6</a:t>
            </a:r>
            <a:r>
              <a:rPr lang="en-US" sz="2200" b="0" i="0" dirty="0">
                <a:solidFill>
                  <a:srgbClr val="000000"/>
                </a:solidFill>
                <a:effectLst/>
                <a:latin typeface="Times New Roman" panose="02020603050405020304" pitchFamily="18" charset="0"/>
                <a:cs typeface="Times New Roman" panose="02020603050405020304" pitchFamily="18" charset="0"/>
              </a:rPr>
              <a:t> block, which is a </a:t>
            </a:r>
            <a:r>
              <a:rPr lang="en-US" sz="2200" b="1" i="0" dirty="0">
                <a:solidFill>
                  <a:srgbClr val="000000"/>
                </a:solidFill>
                <a:effectLst/>
                <a:latin typeface="Times New Roman" panose="02020603050405020304" pitchFamily="18" charset="0"/>
                <a:cs typeface="Times New Roman" panose="02020603050405020304" pitchFamily="18" charset="0"/>
              </a:rPr>
              <a:t>wall</a:t>
            </a:r>
            <a:r>
              <a:rPr lang="en-US" sz="2200" b="0" i="0" dirty="0">
                <a:solidFill>
                  <a:srgbClr val="000000"/>
                </a:solidFill>
                <a:effectLst/>
                <a:latin typeface="Times New Roman" panose="02020603050405020304" pitchFamily="18" charset="0"/>
                <a:cs typeface="Times New Roman" panose="02020603050405020304" pitchFamily="18" charset="0"/>
              </a:rPr>
              <a:t>, S</a:t>
            </a:r>
            <a:r>
              <a:rPr lang="en-US" sz="2200" b="0" i="0" baseline="-25000" dirty="0">
                <a:solidFill>
                  <a:srgbClr val="000000"/>
                </a:solidFill>
                <a:effectLst/>
                <a:latin typeface="Times New Roman" panose="02020603050405020304" pitchFamily="18" charset="0"/>
                <a:cs typeface="Times New Roman" panose="02020603050405020304" pitchFamily="18" charset="0"/>
              </a:rPr>
              <a:t>8</a:t>
            </a:r>
            <a:r>
              <a:rPr lang="en-US" sz="2200" b="0" i="0" dirty="0">
                <a:solidFill>
                  <a:srgbClr val="000000"/>
                </a:solidFill>
                <a:effectLst/>
                <a:latin typeface="Times New Roman" panose="02020603050405020304" pitchFamily="18" charset="0"/>
                <a:cs typeface="Times New Roman" panose="02020603050405020304" pitchFamily="18" charset="0"/>
              </a:rPr>
              <a:t> a </a:t>
            </a:r>
            <a:r>
              <a:rPr lang="en-US" sz="2200" b="1" i="0" dirty="0">
                <a:solidFill>
                  <a:srgbClr val="000000"/>
                </a:solidFill>
                <a:effectLst/>
                <a:latin typeface="Times New Roman" panose="02020603050405020304" pitchFamily="18" charset="0"/>
                <a:cs typeface="Times New Roman" panose="02020603050405020304" pitchFamily="18" charset="0"/>
              </a:rPr>
              <a:t>fire pit</a:t>
            </a:r>
            <a:r>
              <a:rPr lang="en-US" sz="2200" b="0" i="0" dirty="0">
                <a:solidFill>
                  <a:srgbClr val="000000"/>
                </a:solidFill>
                <a:effectLst/>
                <a:latin typeface="Times New Roman" panose="02020603050405020304" pitchFamily="18" charset="0"/>
                <a:cs typeface="Times New Roman" panose="02020603050405020304" pitchFamily="18" charset="0"/>
              </a:rPr>
              <a:t>, and S</a:t>
            </a:r>
            <a:r>
              <a:rPr lang="en-US" sz="2200" b="0" i="0" baseline="-25000" dirty="0">
                <a:solidFill>
                  <a:srgbClr val="000000"/>
                </a:solidFill>
                <a:effectLst/>
                <a:latin typeface="Times New Roman" panose="02020603050405020304" pitchFamily="18" charset="0"/>
                <a:cs typeface="Times New Roman" panose="02020603050405020304" pitchFamily="18" charset="0"/>
              </a:rPr>
              <a:t>4</a:t>
            </a:r>
            <a:r>
              <a:rPr lang="en-US" sz="2200" b="0" i="0" dirty="0">
                <a:solidFill>
                  <a:srgbClr val="000000"/>
                </a:solidFill>
                <a:effectLst/>
                <a:latin typeface="Times New Roman" panose="02020603050405020304" pitchFamily="18" charset="0"/>
                <a:cs typeface="Times New Roman" panose="02020603050405020304" pitchFamily="18" charset="0"/>
              </a:rPr>
              <a:t> a </a:t>
            </a:r>
            <a:r>
              <a:rPr lang="en-US" sz="2200" b="1" i="0" dirty="0">
                <a:solidFill>
                  <a:srgbClr val="000000"/>
                </a:solidFill>
                <a:effectLst/>
                <a:latin typeface="Times New Roman" panose="02020603050405020304" pitchFamily="18" charset="0"/>
                <a:cs typeface="Times New Roman" panose="02020603050405020304" pitchFamily="18" charset="0"/>
              </a:rPr>
              <a:t>diamond block.</a:t>
            </a:r>
          </a:p>
          <a:p>
            <a:pPr algn="just"/>
            <a:endParaRPr lang="en-US" sz="2200" b="0" i="0" dirty="0">
              <a:solidFill>
                <a:srgbClr val="000000"/>
              </a:solidFill>
              <a:effectLst/>
              <a:latin typeface="Times New Roman" panose="02020603050405020304" pitchFamily="18" charset="0"/>
              <a:cs typeface="Times New Roman" panose="02020603050405020304" pitchFamily="18" charset="0"/>
            </a:endParaRPr>
          </a:p>
          <a:p>
            <a:pPr algn="just"/>
            <a:r>
              <a:rPr lang="en-US" sz="2200" b="0" i="0" dirty="0">
                <a:solidFill>
                  <a:srgbClr val="000000"/>
                </a:solidFill>
                <a:effectLst/>
                <a:latin typeface="Times New Roman" panose="02020603050405020304" pitchFamily="18" charset="0"/>
                <a:cs typeface="Times New Roman" panose="02020603050405020304" pitchFamily="18" charset="0"/>
              </a:rPr>
              <a:t>The agent cannot cross the S</a:t>
            </a:r>
            <a:r>
              <a:rPr lang="en-US" sz="2200" b="0" i="0" baseline="-25000" dirty="0">
                <a:solidFill>
                  <a:srgbClr val="000000"/>
                </a:solidFill>
                <a:effectLst/>
                <a:latin typeface="Times New Roman" panose="02020603050405020304" pitchFamily="18" charset="0"/>
                <a:cs typeface="Times New Roman" panose="02020603050405020304" pitchFamily="18" charset="0"/>
              </a:rPr>
              <a:t>6</a:t>
            </a:r>
            <a:r>
              <a:rPr lang="en-US" sz="2200" b="0" i="0" dirty="0">
                <a:solidFill>
                  <a:srgbClr val="000000"/>
                </a:solidFill>
                <a:effectLst/>
                <a:latin typeface="Times New Roman" panose="02020603050405020304" pitchFamily="18" charset="0"/>
                <a:cs typeface="Times New Roman" panose="02020603050405020304" pitchFamily="18" charset="0"/>
              </a:rPr>
              <a:t> block, as it is a solid wall. If the agent reaches the S</a:t>
            </a:r>
            <a:r>
              <a:rPr lang="en-US" sz="2200" b="0" i="0" baseline="-25000" dirty="0">
                <a:solidFill>
                  <a:srgbClr val="000000"/>
                </a:solidFill>
                <a:effectLst/>
                <a:latin typeface="Times New Roman" panose="02020603050405020304" pitchFamily="18" charset="0"/>
                <a:cs typeface="Times New Roman" panose="02020603050405020304" pitchFamily="18" charset="0"/>
              </a:rPr>
              <a:t>4</a:t>
            </a:r>
            <a:r>
              <a:rPr lang="en-US" sz="2200" b="0" i="0" dirty="0">
                <a:solidFill>
                  <a:srgbClr val="000000"/>
                </a:solidFill>
                <a:effectLst/>
                <a:latin typeface="Times New Roman" panose="02020603050405020304" pitchFamily="18" charset="0"/>
                <a:cs typeface="Times New Roman" panose="02020603050405020304" pitchFamily="18" charset="0"/>
              </a:rPr>
              <a:t> block, then get the </a:t>
            </a:r>
            <a:r>
              <a:rPr lang="en-US" sz="2200" b="1" i="0" dirty="0">
                <a:solidFill>
                  <a:srgbClr val="000000"/>
                </a:solidFill>
                <a:effectLst/>
                <a:latin typeface="Times New Roman" panose="02020603050405020304" pitchFamily="18" charset="0"/>
                <a:cs typeface="Times New Roman" panose="02020603050405020304" pitchFamily="18" charset="0"/>
              </a:rPr>
              <a:t>+1 reward; </a:t>
            </a:r>
            <a:r>
              <a:rPr lang="en-US" sz="2200" b="0" i="0" dirty="0">
                <a:solidFill>
                  <a:srgbClr val="000000"/>
                </a:solidFill>
                <a:effectLst/>
                <a:latin typeface="Times New Roman" panose="02020603050405020304" pitchFamily="18" charset="0"/>
                <a:cs typeface="Times New Roman" panose="02020603050405020304" pitchFamily="18" charset="0"/>
              </a:rPr>
              <a:t>if it reaches the fire pit, then gets </a:t>
            </a:r>
            <a:r>
              <a:rPr lang="en-US" sz="2200" b="1" i="0" dirty="0">
                <a:solidFill>
                  <a:srgbClr val="000000"/>
                </a:solidFill>
                <a:effectLst/>
                <a:latin typeface="Times New Roman" panose="02020603050405020304" pitchFamily="18" charset="0"/>
                <a:cs typeface="Times New Roman" panose="02020603050405020304" pitchFamily="18" charset="0"/>
              </a:rPr>
              <a:t>-1 reward point</a:t>
            </a:r>
            <a:r>
              <a:rPr lang="en-US" sz="2200" b="0" i="0" dirty="0">
                <a:solidFill>
                  <a:srgbClr val="000000"/>
                </a:solidFill>
                <a:effectLst/>
                <a:latin typeface="Times New Roman" panose="02020603050405020304" pitchFamily="18" charset="0"/>
                <a:cs typeface="Times New Roman" panose="02020603050405020304" pitchFamily="18" charset="0"/>
              </a:rPr>
              <a:t>. It can take four actions</a:t>
            </a:r>
            <a:r>
              <a:rPr lang="en-US" sz="2200" b="1" i="0" dirty="0">
                <a:solidFill>
                  <a:srgbClr val="000000"/>
                </a:solidFill>
                <a:effectLst/>
                <a:latin typeface="Times New Roman" panose="02020603050405020304" pitchFamily="18" charset="0"/>
                <a:cs typeface="Times New Roman" panose="02020603050405020304" pitchFamily="18" charset="0"/>
              </a:rPr>
              <a:t>: move up, move down, move left, and move right.</a:t>
            </a:r>
          </a:p>
          <a:p>
            <a:pPr algn="just"/>
            <a:endParaRPr lang="en-US" sz="2200" b="0" i="0" dirty="0">
              <a:solidFill>
                <a:srgbClr val="000000"/>
              </a:solidFill>
              <a:effectLst/>
              <a:latin typeface="Times New Roman" panose="02020603050405020304" pitchFamily="18" charset="0"/>
              <a:cs typeface="Times New Roman" panose="02020603050405020304" pitchFamily="18" charset="0"/>
            </a:endParaRPr>
          </a:p>
          <a:p>
            <a:pPr algn="just"/>
            <a:r>
              <a:rPr lang="en-US" sz="2200" b="0" i="0" dirty="0">
                <a:solidFill>
                  <a:srgbClr val="000000"/>
                </a:solidFill>
                <a:effectLst/>
                <a:latin typeface="Times New Roman" panose="02020603050405020304" pitchFamily="18" charset="0"/>
                <a:cs typeface="Times New Roman" panose="02020603050405020304" pitchFamily="18" charset="0"/>
              </a:rPr>
              <a:t>The agent can take any path to reach to the final point, but he needs to make it in possible fewer steps. Suppose the agent considers the path </a:t>
            </a:r>
            <a:r>
              <a:rPr lang="en-US" sz="2200" b="1" i="0" dirty="0">
                <a:solidFill>
                  <a:srgbClr val="000000"/>
                </a:solidFill>
                <a:effectLst/>
                <a:latin typeface="Times New Roman" panose="02020603050405020304" pitchFamily="18" charset="0"/>
                <a:cs typeface="Times New Roman" panose="02020603050405020304" pitchFamily="18" charset="0"/>
              </a:rPr>
              <a:t>S9-S5-S1-S2-S3</a:t>
            </a:r>
            <a:r>
              <a:rPr lang="en-US" sz="2200" b="0" i="0" dirty="0">
                <a:solidFill>
                  <a:srgbClr val="000000"/>
                </a:solidFill>
                <a:effectLst/>
                <a:latin typeface="Times New Roman" panose="02020603050405020304" pitchFamily="18" charset="0"/>
                <a:cs typeface="Times New Roman" panose="02020603050405020304" pitchFamily="18" charset="0"/>
              </a:rPr>
              <a:t>, so he will get the +1-reward point.</a:t>
            </a:r>
          </a:p>
          <a:p>
            <a:pPr algn="just">
              <a:buNone/>
            </a:pPr>
            <a:endParaRPr lang="en-US" sz="2200" dirty="0">
              <a:latin typeface="Times New Roman" pitchFamily="18" charset="0"/>
              <a:cs typeface="Times New Roman" pitchFamily="18" charset="0"/>
            </a:endParaRPr>
          </a:p>
        </p:txBody>
      </p:sp>
      <p:sp>
        <p:nvSpPr>
          <p:cNvPr id="7" name="Title 1"/>
          <p:cNvSpPr txBox="1">
            <a:spLocks/>
          </p:cNvSpPr>
          <p:nvPr/>
        </p:nvSpPr>
        <p:spPr>
          <a:xfrm>
            <a:off x="2338041" y="0"/>
            <a:ext cx="5839519" cy="685799"/>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400" b="1" i="0" dirty="0">
                <a:solidFill>
                  <a:srgbClr val="610B38"/>
                </a:solidFill>
                <a:effectLst/>
                <a:cs typeface="Times New Roman" panose="02020603050405020304" pitchFamily="18" charset="0"/>
              </a:rPr>
              <a:t>WORKING REINFORCEMENT LEARNING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855263"/>
            <a:ext cx="8229600" cy="1559723"/>
          </a:xfrm>
        </p:spPr>
        <p:txBody>
          <a:bodyPr>
            <a:noAutofit/>
          </a:bodyPr>
          <a:lstStyle/>
          <a:p>
            <a:pPr marL="0" indent="0" algn="just">
              <a:buNone/>
            </a:pPr>
            <a:r>
              <a:rPr lang="en-US" sz="2200" b="0" i="0" dirty="0">
                <a:solidFill>
                  <a:srgbClr val="000000"/>
                </a:solidFill>
                <a:effectLst/>
                <a:latin typeface="Times New Roman" panose="02020603050405020304" pitchFamily="18" charset="0"/>
                <a:cs typeface="Times New Roman" panose="02020603050405020304" pitchFamily="18" charset="0"/>
              </a:rPr>
              <a:t>The agent will try to remember the preceding steps that it has taken to reach the final step. To memorize the steps, it assigns 1 value to each previous step. </a:t>
            </a:r>
          </a:p>
          <a:p>
            <a:pPr marL="0" indent="0" algn="just">
              <a:buNone/>
            </a:pPr>
            <a:r>
              <a:rPr lang="en-US" sz="2200" b="0" i="0" dirty="0">
                <a:solidFill>
                  <a:srgbClr val="000000"/>
                </a:solidFill>
                <a:effectLst/>
                <a:latin typeface="Times New Roman" panose="02020603050405020304" pitchFamily="18" charset="0"/>
                <a:cs typeface="Times New Roman" panose="02020603050405020304" pitchFamily="18" charset="0"/>
              </a:rPr>
              <a:t>Consider the below step:</a:t>
            </a:r>
            <a:endParaRPr lang="en-US" sz="2200" dirty="0">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2046065" y="31172"/>
            <a:ext cx="6423471" cy="623454"/>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400" b="1" i="0" dirty="0">
                <a:solidFill>
                  <a:srgbClr val="610B38"/>
                </a:solidFill>
                <a:effectLst/>
                <a:cs typeface="Times New Roman" panose="02020603050405020304" pitchFamily="18" charset="0"/>
              </a:rPr>
              <a:t>WORKING REINFORCEMENT LEARNING </a:t>
            </a:r>
          </a:p>
        </p:txBody>
      </p:sp>
      <p:pic>
        <p:nvPicPr>
          <p:cNvPr id="3074" name="Picture 2" descr="How does Reinforcement Learning Works">
            <a:extLst>
              <a:ext uri="{FF2B5EF4-FFF2-40B4-BE49-F238E27FC236}">
                <a16:creationId xmlns:a16="http://schemas.microsoft.com/office/drawing/2014/main" id="{92CBF04A-E1DE-48E8-843D-0E11179975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0750" y="2414986"/>
            <a:ext cx="4762500"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914400"/>
            <a:ext cx="8229600" cy="1981200"/>
          </a:xfrm>
        </p:spPr>
        <p:txBody>
          <a:bodyPr>
            <a:noAutofit/>
          </a:bodyPr>
          <a:lstStyle/>
          <a:p>
            <a:pPr marL="0" indent="0" algn="just">
              <a:buNone/>
            </a:pPr>
            <a:endParaRPr lang="en-US" sz="2000" b="0" i="0" dirty="0">
              <a:solidFill>
                <a:srgbClr val="000000"/>
              </a:solidFill>
              <a:effectLst/>
              <a:latin typeface="Times New Roman" panose="02020603050405020304" pitchFamily="18" charset="0"/>
              <a:cs typeface="Times New Roman" panose="02020603050405020304" pitchFamily="18" charset="0"/>
            </a:endParaRPr>
          </a:p>
          <a:p>
            <a:pPr marL="0" indent="0" algn="just">
              <a:buNone/>
            </a:pPr>
            <a:r>
              <a:rPr lang="en-US" sz="2000" b="0" i="0" dirty="0">
                <a:solidFill>
                  <a:srgbClr val="000000"/>
                </a:solidFill>
                <a:effectLst/>
                <a:latin typeface="Times New Roman" panose="02020603050405020304" pitchFamily="18" charset="0"/>
                <a:cs typeface="Times New Roman" panose="02020603050405020304" pitchFamily="18" charset="0"/>
              </a:rPr>
              <a:t>Now, the agent has successfully stored the previous steps assigning the 1 value to each previous block. But what will the agent do if he starts moving from the block, which has 1 value block on both sides? </a:t>
            </a:r>
          </a:p>
          <a:p>
            <a:pPr marL="0" indent="0" algn="just">
              <a:buNone/>
            </a:pPr>
            <a:r>
              <a:rPr lang="en-US" sz="2000" b="0" i="0" dirty="0">
                <a:solidFill>
                  <a:srgbClr val="000000"/>
                </a:solidFill>
                <a:effectLst/>
                <a:latin typeface="Times New Roman" panose="02020603050405020304" pitchFamily="18" charset="0"/>
                <a:cs typeface="Times New Roman" panose="02020603050405020304" pitchFamily="18" charset="0"/>
              </a:rPr>
              <a:t>Consider the below diagram:</a:t>
            </a:r>
            <a:endParaRPr lang="en-US" sz="2000" dirty="0">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2046065" y="31172"/>
            <a:ext cx="6423471" cy="623454"/>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400" b="1" i="0" dirty="0">
                <a:solidFill>
                  <a:srgbClr val="610B38"/>
                </a:solidFill>
                <a:effectLst/>
                <a:cs typeface="Times New Roman" panose="02020603050405020304" pitchFamily="18" charset="0"/>
              </a:rPr>
              <a:t>WORKING REINFORCEMENT LEARNING </a:t>
            </a:r>
          </a:p>
        </p:txBody>
      </p:sp>
      <p:pic>
        <p:nvPicPr>
          <p:cNvPr id="4098" name="Picture 2" descr="How does Reinforcement Learning Works">
            <a:extLst>
              <a:ext uri="{FF2B5EF4-FFF2-40B4-BE49-F238E27FC236}">
                <a16:creationId xmlns:a16="http://schemas.microsoft.com/office/drawing/2014/main" id="{0B4D4E0C-5876-46EA-9674-92D08C78B9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6062" y="3076575"/>
            <a:ext cx="3571875" cy="2857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76800"/>
          </a:xfrm>
        </p:spPr>
        <p:txBody>
          <a:bodyPr>
            <a:noAutofit/>
          </a:bodyPr>
          <a:lstStyle/>
          <a:p>
            <a:pPr marL="0" indent="0" algn="just">
              <a:buNone/>
            </a:pPr>
            <a:endParaRPr lang="en-US" sz="2200" b="0" i="0" dirty="0">
              <a:solidFill>
                <a:srgbClr val="000000"/>
              </a:solidFill>
              <a:effectLst/>
              <a:latin typeface="Times New Roman" panose="02020603050405020304" pitchFamily="18" charset="0"/>
              <a:cs typeface="Times New Roman" panose="02020603050405020304" pitchFamily="18" charset="0"/>
            </a:endParaRPr>
          </a:p>
          <a:p>
            <a:pPr marL="0" indent="0" algn="just">
              <a:buNone/>
            </a:pPr>
            <a:r>
              <a:rPr lang="en-US" sz="2200" b="0" i="0" dirty="0">
                <a:solidFill>
                  <a:srgbClr val="000000"/>
                </a:solidFill>
                <a:effectLst/>
                <a:latin typeface="Times New Roman" panose="02020603050405020304" pitchFamily="18" charset="0"/>
                <a:cs typeface="Times New Roman" panose="02020603050405020304" pitchFamily="18" charset="0"/>
              </a:rPr>
              <a:t>It will be a difficult condition for the agent whether he should go up or down as each block has the same value. So, the above approach is not suitable for the agent to reach the destination. </a:t>
            </a:r>
          </a:p>
          <a:p>
            <a:pPr marL="0" indent="0" algn="just">
              <a:buNone/>
            </a:pPr>
            <a:r>
              <a:rPr lang="en-US" sz="2200" b="0" i="0" dirty="0">
                <a:solidFill>
                  <a:srgbClr val="000000"/>
                </a:solidFill>
                <a:effectLst/>
                <a:latin typeface="Times New Roman" panose="02020603050405020304" pitchFamily="18" charset="0"/>
                <a:cs typeface="Times New Roman" panose="02020603050405020304" pitchFamily="18" charset="0"/>
              </a:rPr>
              <a:t>Hence to solve the problem, we will use the </a:t>
            </a:r>
            <a:r>
              <a:rPr lang="en-US" sz="2200" b="1" i="0" dirty="0">
                <a:effectLst/>
                <a:latin typeface="Times New Roman" panose="02020603050405020304" pitchFamily="18" charset="0"/>
                <a:cs typeface="Times New Roman" panose="02020603050405020304" pitchFamily="18" charset="0"/>
              </a:rPr>
              <a:t>Bellman equation</a:t>
            </a:r>
            <a:r>
              <a:rPr lang="en-US" sz="2200" b="0" i="0" dirty="0">
                <a:solidFill>
                  <a:srgbClr val="000000"/>
                </a:solidFill>
                <a:effectLst/>
                <a:latin typeface="Times New Roman" panose="02020603050405020304" pitchFamily="18" charset="0"/>
                <a:cs typeface="Times New Roman" panose="02020603050405020304" pitchFamily="18" charset="0"/>
              </a:rPr>
              <a:t>, which is the main concept behind reinforcement learning.</a:t>
            </a:r>
            <a:endParaRPr lang="en-US" sz="2200" dirty="0">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2046065" y="31172"/>
            <a:ext cx="6423471" cy="623454"/>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400" b="1" i="0" dirty="0">
                <a:solidFill>
                  <a:srgbClr val="610B38"/>
                </a:solidFill>
                <a:effectLst/>
                <a:cs typeface="Times New Roman" panose="02020603050405020304" pitchFamily="18" charset="0"/>
              </a:rPr>
              <a:t>WORKING REINFORCEMENT LEARNING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997450"/>
          </a:xfrm>
        </p:spPr>
        <p:txBody>
          <a:bodyPr>
            <a:normAutofit/>
          </a:bodyPr>
          <a:lstStyle/>
          <a:p>
            <a:pPr algn="just">
              <a:lnSpc>
                <a:spcPct val="160000"/>
              </a:lnSpc>
              <a:spcBef>
                <a:spcPts val="0"/>
              </a:spcBef>
              <a:buNone/>
            </a:pPr>
            <a:endParaRPr lang="en-US" sz="2200" b="1" dirty="0">
              <a:latin typeface="Times New Roman" panose="02020603050405020304" pitchFamily="18" charset="0"/>
              <a:cs typeface="Times New Roman" panose="02020603050405020304" pitchFamily="18" charset="0"/>
            </a:endParaRPr>
          </a:p>
          <a:p>
            <a:pPr algn="just">
              <a:lnSpc>
                <a:spcPct val="160000"/>
              </a:lnSpc>
              <a:spcBef>
                <a:spcPts val="0"/>
              </a:spcBef>
              <a:buNone/>
            </a:pPr>
            <a:r>
              <a:rPr lang="en-US" sz="2200" b="1" dirty="0">
                <a:latin typeface="Times New Roman" panose="02020603050405020304" pitchFamily="18" charset="0"/>
                <a:cs typeface="Times New Roman" panose="02020603050405020304" pitchFamily="18" charset="0"/>
              </a:rPr>
              <a:t>The objective of the topic</a:t>
            </a:r>
            <a:r>
              <a:rPr lang="en-US" sz="2200" dirty="0">
                <a:latin typeface="Times New Roman" panose="02020603050405020304" pitchFamily="18" charset="0"/>
                <a:cs typeface="Times New Roman" panose="02020603050405020304" pitchFamily="18" charset="0"/>
              </a:rPr>
              <a:t> is to make the student able to understand about :</a:t>
            </a:r>
          </a:p>
          <a:p>
            <a:pPr indent="114300" algn="just">
              <a:lnSpc>
                <a:spcPct val="160000"/>
              </a:lnSpc>
              <a:spcBef>
                <a:spcPts val="0"/>
              </a:spcBef>
            </a:pPr>
            <a:r>
              <a:rPr lang="en-US" sz="2200" dirty="0">
                <a:latin typeface="Times New Roman" panose="02020603050405020304" pitchFamily="18" charset="0"/>
                <a:cs typeface="Times New Roman" panose="02020603050405020304" pitchFamily="18" charset="0"/>
              </a:rPr>
              <a:t> Bellman equation Reinforcement learning algorithm.</a:t>
            </a:r>
          </a:p>
          <a:p>
            <a:pPr indent="114300" algn="just">
              <a:lnSpc>
                <a:spcPct val="160000"/>
              </a:lnSpc>
              <a:spcBef>
                <a:spcPts val="0"/>
              </a:spcBef>
            </a:pPr>
            <a:endParaRPr lang="en-US" sz="2200" dirty="0">
              <a:latin typeface="Times New Roman" panose="02020603050405020304" pitchFamily="18" charset="0"/>
              <a:cs typeface="Times New Roman" panose="02020603050405020304" pitchFamily="18" charset="0"/>
            </a:endParaRPr>
          </a:p>
          <a:p>
            <a:pPr indent="0" algn="just">
              <a:lnSpc>
                <a:spcPct val="160000"/>
              </a:lnSpc>
              <a:spcBef>
                <a:spcPts val="0"/>
              </a:spcBef>
              <a:buNone/>
            </a:pPr>
            <a:r>
              <a:rPr lang="en-US" sz="2200" b="1" dirty="0">
                <a:latin typeface="Times New Roman" panose="02020603050405020304" pitchFamily="18" charset="0"/>
                <a:cs typeface="Times New Roman" panose="02020603050405020304" pitchFamily="18" charset="0"/>
              </a:rPr>
              <a:t>Recap </a:t>
            </a:r>
          </a:p>
          <a:p>
            <a:pPr indent="0" algn="just">
              <a:lnSpc>
                <a:spcPct val="160000"/>
              </a:lnSpc>
              <a:spcBef>
                <a:spcPts val="0"/>
              </a:spcBef>
              <a:buNone/>
            </a:pPr>
            <a:r>
              <a:rPr lang="en-US" sz="2200" dirty="0">
                <a:latin typeface="Times New Roman" panose="02020603050405020304" pitchFamily="18" charset="0"/>
                <a:cs typeface="Times New Roman" panose="02020603050405020304" pitchFamily="18" charset="0"/>
              </a:rPr>
              <a:t>Students  learnt the working of Reinforcement learning</a:t>
            </a:r>
          </a:p>
          <a:p>
            <a:pPr algn="ctr">
              <a:buNone/>
            </a:pPr>
            <a:endParaRPr lang="en-US" sz="2200" dirty="0"/>
          </a:p>
        </p:txBody>
      </p:sp>
      <p:sp>
        <p:nvSpPr>
          <p:cNvPr id="7" name="Title 1"/>
          <p:cNvSpPr txBox="1">
            <a:spLocks/>
          </p:cNvSpPr>
          <p:nvPr/>
        </p:nvSpPr>
        <p:spPr>
          <a:xfrm>
            <a:off x="2046065" y="31173"/>
            <a:ext cx="6423471" cy="623454"/>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t>Topic</a:t>
            </a:r>
            <a:r>
              <a:rPr kumimoji="0" lang="en-US" sz="2400" b="1" i="0" u="none" strike="noStrike" kern="1200" cap="none" spc="0" normalizeH="0" noProof="0" dirty="0">
                <a:ln>
                  <a:noFill/>
                </a:ln>
                <a:solidFill>
                  <a:schemeClr val="dk1"/>
                </a:solidFill>
                <a:effectLst/>
                <a:uLnTx/>
                <a:uFillTx/>
                <a:latin typeface="+mn-lt"/>
                <a:ea typeface="+mn-ea"/>
                <a:cs typeface="+mn-cs"/>
              </a:rPr>
              <a:t> Objective</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spTree>
    <p:extLst>
      <p:ext uri="{BB962C8B-B14F-4D97-AF65-F5344CB8AC3E}">
        <p14:creationId xmlns:p14="http://schemas.microsoft.com/office/powerpoint/2010/main" val="33245541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E785F8-0D64-405F-86A4-F3905B739E2E}"/>
              </a:ext>
            </a:extLst>
          </p:cNvPr>
          <p:cNvSpPr>
            <a:spLocks noGrp="1"/>
          </p:cNvSpPr>
          <p:nvPr>
            <p:ph idx="1"/>
          </p:nvPr>
        </p:nvSpPr>
        <p:spPr>
          <a:xfrm>
            <a:off x="543699" y="1093573"/>
            <a:ext cx="8229600" cy="4525963"/>
          </a:xfrm>
        </p:spPr>
        <p:txBody>
          <a:bodyPr>
            <a:normAutofit/>
          </a:bodyPr>
          <a:lstStyle/>
          <a:p>
            <a:pPr algn="just"/>
            <a:endParaRPr lang="en-US" sz="2200" b="0" i="0" dirty="0">
              <a:solidFill>
                <a:srgbClr val="333333"/>
              </a:solidFill>
              <a:effectLst/>
              <a:latin typeface="Times New Roman" panose="02020603050405020304" pitchFamily="18" charset="0"/>
              <a:cs typeface="Times New Roman" panose="02020603050405020304" pitchFamily="18" charset="0"/>
            </a:endParaRPr>
          </a:p>
          <a:p>
            <a:pPr algn="just"/>
            <a:r>
              <a:rPr lang="en-US" sz="2200" b="0" i="0" dirty="0">
                <a:solidFill>
                  <a:srgbClr val="333333"/>
                </a:solidFill>
                <a:effectLst/>
                <a:latin typeface="Times New Roman" panose="02020603050405020304" pitchFamily="18" charset="0"/>
                <a:cs typeface="Times New Roman" panose="02020603050405020304" pitchFamily="18" charset="0"/>
              </a:rPr>
              <a:t>The Bellman equation was introduced by the Mathematician </a:t>
            </a:r>
            <a:r>
              <a:rPr lang="en-US" sz="2200" b="1" i="0" dirty="0">
                <a:solidFill>
                  <a:srgbClr val="333333"/>
                </a:solidFill>
                <a:effectLst/>
                <a:latin typeface="Times New Roman" panose="02020603050405020304" pitchFamily="18" charset="0"/>
                <a:cs typeface="Times New Roman" panose="02020603050405020304" pitchFamily="18" charset="0"/>
              </a:rPr>
              <a:t>Richard Ernest Bellman in the year 1953</a:t>
            </a:r>
            <a:r>
              <a:rPr lang="en-US" sz="2200" b="0" i="0" dirty="0">
                <a:solidFill>
                  <a:srgbClr val="333333"/>
                </a:solidFill>
                <a:effectLst/>
                <a:latin typeface="Times New Roman" panose="02020603050405020304" pitchFamily="18" charset="0"/>
                <a:cs typeface="Times New Roman" panose="02020603050405020304" pitchFamily="18" charset="0"/>
              </a:rPr>
              <a:t>, and hence it is called as a Bellman equation. </a:t>
            </a:r>
          </a:p>
          <a:p>
            <a:pPr algn="just"/>
            <a:endParaRPr lang="en-US" sz="2200" b="0" i="0" dirty="0">
              <a:solidFill>
                <a:srgbClr val="333333"/>
              </a:solidFill>
              <a:effectLst/>
              <a:latin typeface="Times New Roman" panose="02020603050405020304" pitchFamily="18" charset="0"/>
              <a:cs typeface="Times New Roman" panose="02020603050405020304" pitchFamily="18" charset="0"/>
            </a:endParaRPr>
          </a:p>
          <a:p>
            <a:pPr algn="just"/>
            <a:r>
              <a:rPr lang="en-US" sz="2200" b="0" i="0" dirty="0">
                <a:solidFill>
                  <a:srgbClr val="333333"/>
                </a:solidFill>
                <a:effectLst/>
                <a:latin typeface="Times New Roman" panose="02020603050405020304" pitchFamily="18" charset="0"/>
                <a:cs typeface="Times New Roman" panose="02020603050405020304" pitchFamily="18" charset="0"/>
              </a:rPr>
              <a:t>It is associated with dynamic programming and used to calculate the values of a decision problem at a certain point by including the values of previous states.</a:t>
            </a:r>
          </a:p>
          <a:p>
            <a:pPr algn="just"/>
            <a:endParaRPr lang="en-US" sz="2200" b="0" i="0" dirty="0">
              <a:solidFill>
                <a:srgbClr val="333333"/>
              </a:solidFill>
              <a:effectLst/>
              <a:latin typeface="Times New Roman" panose="02020603050405020304" pitchFamily="18" charset="0"/>
              <a:cs typeface="Times New Roman" panose="02020603050405020304" pitchFamily="18" charset="0"/>
            </a:endParaRPr>
          </a:p>
          <a:p>
            <a:pPr algn="just"/>
            <a:r>
              <a:rPr lang="en-US" sz="2200" b="0" i="0" dirty="0">
                <a:solidFill>
                  <a:srgbClr val="333333"/>
                </a:solidFill>
                <a:effectLst/>
                <a:latin typeface="Times New Roman" panose="02020603050405020304" pitchFamily="18" charset="0"/>
                <a:cs typeface="Times New Roman" panose="02020603050405020304" pitchFamily="18" charset="0"/>
              </a:rPr>
              <a:t>It is a way of calculating the value functions in dynamic programming or environment that leads to modern reinforcement learning.</a:t>
            </a:r>
          </a:p>
          <a:p>
            <a:endParaRPr lang="en-IN" sz="2200" dirty="0"/>
          </a:p>
        </p:txBody>
      </p:sp>
      <p:sp>
        <p:nvSpPr>
          <p:cNvPr id="7" name="Title 1">
            <a:extLst>
              <a:ext uri="{FF2B5EF4-FFF2-40B4-BE49-F238E27FC236}">
                <a16:creationId xmlns:a16="http://schemas.microsoft.com/office/drawing/2014/main" id="{FF41A177-3DE8-47C9-8FF2-E1F3A406507F}"/>
              </a:ext>
            </a:extLst>
          </p:cNvPr>
          <p:cNvSpPr txBox="1">
            <a:spLocks/>
          </p:cNvSpPr>
          <p:nvPr/>
        </p:nvSpPr>
        <p:spPr>
          <a:xfrm>
            <a:off x="2046065" y="31172"/>
            <a:ext cx="6423471" cy="623454"/>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400" b="1" dirty="0">
                <a:solidFill>
                  <a:srgbClr val="610B38"/>
                </a:solidFill>
                <a:cs typeface="Times New Roman" panose="02020603050405020304" pitchFamily="18" charset="0"/>
              </a:rPr>
              <a:t>BELLMAN’s EQUATION</a:t>
            </a:r>
            <a:r>
              <a:rPr lang="en-IN" sz="2400" b="1" i="0" dirty="0">
                <a:solidFill>
                  <a:srgbClr val="610B38"/>
                </a:solidFill>
                <a:effectLst/>
                <a:cs typeface="Times New Roman" panose="02020603050405020304" pitchFamily="18" charset="0"/>
              </a:rPr>
              <a:t> </a:t>
            </a:r>
          </a:p>
        </p:txBody>
      </p:sp>
    </p:spTree>
    <p:extLst>
      <p:ext uri="{BB962C8B-B14F-4D97-AF65-F5344CB8AC3E}">
        <p14:creationId xmlns:p14="http://schemas.microsoft.com/office/powerpoint/2010/main" val="34316428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E785F8-0D64-405F-86A4-F3905B739E2E}"/>
              </a:ext>
            </a:extLst>
          </p:cNvPr>
          <p:cNvSpPr>
            <a:spLocks noGrp="1"/>
          </p:cNvSpPr>
          <p:nvPr>
            <p:ph idx="1"/>
          </p:nvPr>
        </p:nvSpPr>
        <p:spPr>
          <a:xfrm>
            <a:off x="469557" y="914400"/>
            <a:ext cx="8369643" cy="5441950"/>
          </a:xfrm>
        </p:spPr>
        <p:txBody>
          <a:bodyPr>
            <a:noAutofit/>
          </a:bodyPr>
          <a:lstStyle/>
          <a:p>
            <a:pPr marL="0" indent="0" algn="just">
              <a:buNone/>
            </a:pPr>
            <a:r>
              <a:rPr lang="en-US" sz="2200" b="0" i="0" dirty="0">
                <a:solidFill>
                  <a:srgbClr val="333333"/>
                </a:solidFill>
                <a:effectLst/>
                <a:latin typeface="Times New Roman" panose="02020603050405020304" pitchFamily="18" charset="0"/>
                <a:cs typeface="Times New Roman" panose="02020603050405020304" pitchFamily="18" charset="0"/>
              </a:rPr>
              <a:t>The key-elements used in Bellman equations are:</a:t>
            </a:r>
          </a:p>
          <a:p>
            <a:pPr algn="just">
              <a:buFont typeface="Arial" panose="020B0604020202020204"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Action performed by the agent is referred to as "a"</a:t>
            </a:r>
          </a:p>
          <a:p>
            <a:pPr algn="just">
              <a:buFont typeface="Arial" panose="020B0604020202020204"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State occurred by performing the action is "s."</a:t>
            </a:r>
          </a:p>
          <a:p>
            <a:pPr algn="just">
              <a:buFont typeface="Arial" panose="020B0604020202020204"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The reward/feedback obtained for each good and bad action is "R."</a:t>
            </a:r>
          </a:p>
          <a:p>
            <a:pPr algn="just">
              <a:buFont typeface="Arial" panose="020B0604020202020204"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A discount factor is Gamma "γ.“</a:t>
            </a:r>
          </a:p>
          <a:p>
            <a:pPr algn="just">
              <a:buFont typeface="Arial" panose="020B0604020202020204" pitchFamily="34" charset="0"/>
              <a:buChar char="•"/>
            </a:pPr>
            <a:endParaRPr lang="en-US" sz="2200" dirty="0">
              <a:solidFill>
                <a:srgbClr val="000000"/>
              </a:solidFill>
              <a:latin typeface="Times New Roman" panose="02020603050405020304" pitchFamily="18" charset="0"/>
              <a:cs typeface="Times New Roman" panose="02020603050405020304" pitchFamily="18" charset="0"/>
            </a:endParaRPr>
          </a:p>
          <a:p>
            <a:pPr marL="0" indent="0" algn="just">
              <a:buNone/>
            </a:pPr>
            <a:r>
              <a:rPr lang="en-US" sz="2200" b="1" i="0" dirty="0">
                <a:solidFill>
                  <a:srgbClr val="333333"/>
                </a:solidFill>
                <a:effectLst/>
                <a:latin typeface="Times New Roman" panose="02020603050405020304" pitchFamily="18" charset="0"/>
                <a:cs typeface="Times New Roman" panose="02020603050405020304" pitchFamily="18" charset="0"/>
              </a:rPr>
              <a:t>The Bellman equation can be written as:</a:t>
            </a:r>
            <a:endParaRPr lang="en-US" sz="2200" b="1" i="0" dirty="0">
              <a:solidFill>
                <a:srgbClr val="000000"/>
              </a:solidFill>
              <a:effectLst/>
              <a:latin typeface="Times New Roman" panose="02020603050405020304" pitchFamily="18" charset="0"/>
              <a:cs typeface="Times New Roman" panose="02020603050405020304" pitchFamily="18" charset="0"/>
            </a:endParaRPr>
          </a:p>
          <a:p>
            <a:pPr marL="0" indent="0" algn="just">
              <a:buNone/>
            </a:pPr>
            <a:r>
              <a:rPr lang="pt-BR" sz="2200" b="0" i="0" dirty="0">
                <a:solidFill>
                  <a:srgbClr val="000000"/>
                </a:solidFill>
                <a:effectLst/>
                <a:latin typeface="Times New Roman" panose="02020603050405020304" pitchFamily="18" charset="0"/>
                <a:cs typeface="Times New Roman" panose="02020603050405020304" pitchFamily="18" charset="0"/>
              </a:rPr>
              <a:t>V(s) = max [R(s,a) + γV(s`)]  </a:t>
            </a:r>
          </a:p>
          <a:p>
            <a:pPr marL="0" indent="0" algn="just">
              <a:buNone/>
            </a:pPr>
            <a:r>
              <a:rPr lang="en-US" sz="2200" b="0" i="0" dirty="0">
                <a:solidFill>
                  <a:srgbClr val="333333"/>
                </a:solidFill>
                <a:effectLst/>
                <a:latin typeface="Times New Roman" panose="02020603050405020304" pitchFamily="18" charset="0"/>
                <a:cs typeface="Times New Roman" panose="02020603050405020304" pitchFamily="18" charset="0"/>
              </a:rPr>
              <a:t>Where,</a:t>
            </a:r>
          </a:p>
          <a:p>
            <a:pPr marL="0" indent="0" algn="just">
              <a:buNone/>
            </a:pPr>
            <a:r>
              <a:rPr lang="en-US" sz="2200" b="1" i="0" dirty="0">
                <a:solidFill>
                  <a:srgbClr val="333333"/>
                </a:solidFill>
                <a:effectLst/>
                <a:latin typeface="Times New Roman" panose="02020603050405020304" pitchFamily="18" charset="0"/>
                <a:cs typeface="Times New Roman" panose="02020603050405020304" pitchFamily="18" charset="0"/>
              </a:rPr>
              <a:t>V(s)= value calculated at a particular point.</a:t>
            </a:r>
            <a:endParaRPr lang="en-US" sz="2200" b="0" i="0" dirty="0">
              <a:solidFill>
                <a:srgbClr val="333333"/>
              </a:solidFill>
              <a:effectLst/>
              <a:latin typeface="Times New Roman" panose="02020603050405020304" pitchFamily="18" charset="0"/>
              <a:cs typeface="Times New Roman" panose="02020603050405020304" pitchFamily="18" charset="0"/>
            </a:endParaRPr>
          </a:p>
          <a:p>
            <a:pPr marL="0" indent="0" algn="just">
              <a:buNone/>
            </a:pPr>
            <a:r>
              <a:rPr lang="en-US" sz="2200" b="1" i="0" dirty="0">
                <a:solidFill>
                  <a:srgbClr val="333333"/>
                </a:solidFill>
                <a:effectLst/>
                <a:latin typeface="Times New Roman" panose="02020603050405020304" pitchFamily="18" charset="0"/>
                <a:cs typeface="Times New Roman" panose="02020603050405020304" pitchFamily="18" charset="0"/>
              </a:rPr>
              <a:t>R(</a:t>
            </a:r>
            <a:r>
              <a:rPr lang="en-US" sz="2200" b="1" i="0" dirty="0" err="1">
                <a:solidFill>
                  <a:srgbClr val="333333"/>
                </a:solidFill>
                <a:effectLst/>
                <a:latin typeface="Times New Roman" panose="02020603050405020304" pitchFamily="18" charset="0"/>
                <a:cs typeface="Times New Roman" panose="02020603050405020304" pitchFamily="18" charset="0"/>
              </a:rPr>
              <a:t>s,a</a:t>
            </a:r>
            <a:r>
              <a:rPr lang="en-US" sz="2200" b="1" i="0" dirty="0">
                <a:solidFill>
                  <a:srgbClr val="333333"/>
                </a:solidFill>
                <a:effectLst/>
                <a:latin typeface="Times New Roman" panose="02020603050405020304" pitchFamily="18" charset="0"/>
                <a:cs typeface="Times New Roman" panose="02020603050405020304" pitchFamily="18" charset="0"/>
              </a:rPr>
              <a:t>) = Reward at a particular state s by performing an action.</a:t>
            </a:r>
            <a:endParaRPr lang="en-US" sz="2200" b="0" i="0" dirty="0">
              <a:solidFill>
                <a:srgbClr val="333333"/>
              </a:solidFill>
              <a:effectLst/>
              <a:latin typeface="Times New Roman" panose="02020603050405020304" pitchFamily="18" charset="0"/>
              <a:cs typeface="Times New Roman" panose="02020603050405020304" pitchFamily="18" charset="0"/>
            </a:endParaRPr>
          </a:p>
          <a:p>
            <a:pPr marL="0" indent="0" algn="just">
              <a:buNone/>
            </a:pPr>
            <a:r>
              <a:rPr lang="en-US" sz="2200" b="1" i="0" dirty="0">
                <a:solidFill>
                  <a:srgbClr val="333333"/>
                </a:solidFill>
                <a:effectLst/>
                <a:latin typeface="Times New Roman" panose="02020603050405020304" pitchFamily="18" charset="0"/>
                <a:cs typeface="Times New Roman" panose="02020603050405020304" pitchFamily="18" charset="0"/>
              </a:rPr>
              <a:t>γ = Discount factor</a:t>
            </a:r>
            <a:endParaRPr lang="en-US" sz="2200" b="0" i="0" dirty="0">
              <a:solidFill>
                <a:srgbClr val="333333"/>
              </a:solidFill>
              <a:effectLst/>
              <a:latin typeface="Times New Roman" panose="02020603050405020304" pitchFamily="18" charset="0"/>
              <a:cs typeface="Times New Roman" panose="02020603050405020304" pitchFamily="18" charset="0"/>
            </a:endParaRPr>
          </a:p>
          <a:p>
            <a:pPr marL="0" indent="0" algn="just">
              <a:buNone/>
            </a:pPr>
            <a:r>
              <a:rPr lang="en-US" sz="2200" b="1" i="0" dirty="0">
                <a:solidFill>
                  <a:srgbClr val="333333"/>
                </a:solidFill>
                <a:effectLst/>
                <a:latin typeface="Times New Roman" panose="02020603050405020304" pitchFamily="18" charset="0"/>
                <a:cs typeface="Times New Roman" panose="02020603050405020304" pitchFamily="18" charset="0"/>
              </a:rPr>
              <a:t>V(s`) = The value at the previous state.</a:t>
            </a:r>
            <a:endParaRPr lang="en-US" sz="2200" b="0" i="0" dirty="0">
              <a:solidFill>
                <a:srgbClr val="333333"/>
              </a:solidFill>
              <a:effectLst/>
              <a:latin typeface="Times New Roman" panose="02020603050405020304" pitchFamily="18" charset="0"/>
              <a:cs typeface="Times New Roman" panose="02020603050405020304" pitchFamily="18" charset="0"/>
            </a:endParaRPr>
          </a:p>
          <a:p>
            <a:pPr marL="0" indent="0">
              <a:buNone/>
            </a:pPr>
            <a:endParaRPr lang="pt-BR" sz="2200" b="0" i="0" dirty="0">
              <a:solidFill>
                <a:srgbClr val="000000"/>
              </a:solidFill>
              <a:effectLst/>
            </a:endParaRPr>
          </a:p>
          <a:p>
            <a:pPr marL="0" indent="0" algn="just">
              <a:buNone/>
            </a:pPr>
            <a:endParaRPr lang="en-US" sz="2200" b="0" i="0" dirty="0">
              <a:solidFill>
                <a:srgbClr val="000000"/>
              </a:solidFill>
              <a:effectLst/>
            </a:endParaRPr>
          </a:p>
          <a:p>
            <a:endParaRPr lang="en-IN" sz="2200" dirty="0"/>
          </a:p>
        </p:txBody>
      </p:sp>
      <p:sp>
        <p:nvSpPr>
          <p:cNvPr id="7" name="Title 1">
            <a:extLst>
              <a:ext uri="{FF2B5EF4-FFF2-40B4-BE49-F238E27FC236}">
                <a16:creationId xmlns:a16="http://schemas.microsoft.com/office/drawing/2014/main" id="{FF41A177-3DE8-47C9-8FF2-E1F3A406507F}"/>
              </a:ext>
            </a:extLst>
          </p:cNvPr>
          <p:cNvSpPr txBox="1">
            <a:spLocks/>
          </p:cNvSpPr>
          <p:nvPr/>
        </p:nvSpPr>
        <p:spPr>
          <a:xfrm>
            <a:off x="2046065" y="31172"/>
            <a:ext cx="6423471" cy="623454"/>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400" b="1" dirty="0">
                <a:solidFill>
                  <a:srgbClr val="610B38"/>
                </a:solidFill>
                <a:latin typeface="Times New Roman" panose="02020603050405020304" pitchFamily="18" charset="0"/>
                <a:cs typeface="Times New Roman" panose="02020603050405020304" pitchFamily="18" charset="0"/>
              </a:rPr>
              <a:t>BELLMAN’s EQUATION</a:t>
            </a:r>
            <a:r>
              <a:rPr lang="en-IN" sz="2400" b="1" i="0" dirty="0">
                <a:solidFill>
                  <a:srgbClr val="610B38"/>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6490722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E785F8-0D64-405F-86A4-F3905B739E2E}"/>
              </a:ext>
            </a:extLst>
          </p:cNvPr>
          <p:cNvSpPr>
            <a:spLocks noGrp="1"/>
          </p:cNvSpPr>
          <p:nvPr>
            <p:ph idx="1"/>
          </p:nvPr>
        </p:nvSpPr>
        <p:spPr>
          <a:xfrm>
            <a:off x="609600" y="990600"/>
            <a:ext cx="8229600" cy="4724400"/>
          </a:xfrm>
        </p:spPr>
        <p:txBody>
          <a:bodyPr>
            <a:normAutofit/>
          </a:bodyPr>
          <a:lstStyle/>
          <a:p>
            <a:pPr algn="just"/>
            <a:r>
              <a:rPr lang="en-US" sz="2000" dirty="0">
                <a:solidFill>
                  <a:srgbClr val="333333"/>
                </a:solidFill>
                <a:latin typeface="Times New Roman" panose="02020603050405020304" pitchFamily="18" charset="0"/>
                <a:cs typeface="Times New Roman" panose="02020603050405020304" pitchFamily="18" charset="0"/>
              </a:rPr>
              <a:t>U</a:t>
            </a:r>
            <a:r>
              <a:rPr lang="en-US" sz="2000" b="0" i="0" dirty="0">
                <a:solidFill>
                  <a:srgbClr val="333333"/>
                </a:solidFill>
                <a:effectLst/>
                <a:latin typeface="Times New Roman" panose="02020603050405020304" pitchFamily="18" charset="0"/>
                <a:cs typeface="Times New Roman" panose="02020603050405020304" pitchFamily="18" charset="0"/>
              </a:rPr>
              <a:t>sing the Bellman equation, we will find value at each state of the given environment. We will start from the block, which is next to the target block.</a:t>
            </a:r>
          </a:p>
          <a:p>
            <a:pPr marL="0" indent="0" algn="just">
              <a:buNone/>
            </a:pPr>
            <a:endParaRPr lang="en-US" sz="2000" b="1" i="0" dirty="0">
              <a:solidFill>
                <a:srgbClr val="333333"/>
              </a:solidFill>
              <a:effectLst/>
              <a:latin typeface="Times New Roman" panose="02020603050405020304" pitchFamily="18" charset="0"/>
              <a:cs typeface="Times New Roman" panose="02020603050405020304" pitchFamily="18" charset="0"/>
            </a:endParaRPr>
          </a:p>
          <a:p>
            <a:pPr marL="0" indent="0" algn="just">
              <a:buNone/>
            </a:pPr>
            <a:r>
              <a:rPr lang="en-US" sz="2000" b="1" i="0" dirty="0">
                <a:solidFill>
                  <a:srgbClr val="333333"/>
                </a:solidFill>
                <a:effectLst/>
                <a:latin typeface="Times New Roman" panose="02020603050405020304" pitchFamily="18" charset="0"/>
                <a:cs typeface="Times New Roman" panose="02020603050405020304" pitchFamily="18" charset="0"/>
              </a:rPr>
              <a:t>For 1st block:</a:t>
            </a:r>
            <a:endParaRPr lang="en-US" sz="2000" b="0" i="0" dirty="0">
              <a:solidFill>
                <a:srgbClr val="333333"/>
              </a:solidFill>
              <a:effectLst/>
              <a:latin typeface="Times New Roman" panose="02020603050405020304" pitchFamily="18" charset="0"/>
              <a:cs typeface="Times New Roman" panose="02020603050405020304" pitchFamily="18" charset="0"/>
            </a:endParaRPr>
          </a:p>
          <a:p>
            <a:pPr algn="just"/>
            <a:r>
              <a:rPr lang="en-US" sz="2000" b="0" i="0" dirty="0">
                <a:solidFill>
                  <a:srgbClr val="333333"/>
                </a:solidFill>
                <a:effectLst/>
                <a:latin typeface="Times New Roman" panose="02020603050405020304" pitchFamily="18" charset="0"/>
                <a:cs typeface="Times New Roman" panose="02020603050405020304" pitchFamily="18" charset="0"/>
              </a:rPr>
              <a:t>V(s3) = max [R(</a:t>
            </a:r>
            <a:r>
              <a:rPr lang="en-US" sz="2000" b="0" i="0" dirty="0" err="1">
                <a:solidFill>
                  <a:srgbClr val="333333"/>
                </a:solidFill>
                <a:effectLst/>
                <a:latin typeface="Times New Roman" panose="02020603050405020304" pitchFamily="18" charset="0"/>
                <a:cs typeface="Times New Roman" panose="02020603050405020304" pitchFamily="18" charset="0"/>
              </a:rPr>
              <a:t>s,a</a:t>
            </a:r>
            <a:r>
              <a:rPr lang="en-US" sz="2000" b="0" i="0" dirty="0">
                <a:solidFill>
                  <a:srgbClr val="333333"/>
                </a:solidFill>
                <a:effectLst/>
                <a:latin typeface="Times New Roman" panose="02020603050405020304" pitchFamily="18" charset="0"/>
                <a:cs typeface="Times New Roman" panose="02020603050405020304" pitchFamily="18" charset="0"/>
              </a:rPr>
              <a:t>) + </a:t>
            </a:r>
            <a:r>
              <a:rPr lang="en-US" sz="2000" b="0" i="0" dirty="0" err="1">
                <a:solidFill>
                  <a:srgbClr val="333333"/>
                </a:solidFill>
                <a:effectLst/>
                <a:latin typeface="Times New Roman" panose="02020603050405020304" pitchFamily="18" charset="0"/>
                <a:cs typeface="Times New Roman" panose="02020603050405020304" pitchFamily="18" charset="0"/>
              </a:rPr>
              <a:t>γV</a:t>
            </a:r>
            <a:r>
              <a:rPr lang="en-US" sz="2000" b="0" i="0" dirty="0">
                <a:solidFill>
                  <a:srgbClr val="333333"/>
                </a:solidFill>
                <a:effectLst/>
                <a:latin typeface="Times New Roman" panose="02020603050405020304" pitchFamily="18" charset="0"/>
                <a:cs typeface="Times New Roman" panose="02020603050405020304" pitchFamily="18" charset="0"/>
              </a:rPr>
              <a:t>(s`)], here V(s')= 0 because there is no further state to move.</a:t>
            </a:r>
          </a:p>
          <a:p>
            <a:pPr algn="just"/>
            <a:r>
              <a:rPr lang="en-US" sz="2000" b="0" i="0" dirty="0">
                <a:solidFill>
                  <a:srgbClr val="333333"/>
                </a:solidFill>
                <a:effectLst/>
                <a:latin typeface="Times New Roman" panose="02020603050405020304" pitchFamily="18" charset="0"/>
                <a:cs typeface="Times New Roman" panose="02020603050405020304" pitchFamily="18" charset="0"/>
              </a:rPr>
              <a:t>V(s3)= max[R(</a:t>
            </a:r>
            <a:r>
              <a:rPr lang="en-US" sz="2000" b="0" i="0" dirty="0" err="1">
                <a:solidFill>
                  <a:srgbClr val="333333"/>
                </a:solidFill>
                <a:effectLst/>
                <a:latin typeface="Times New Roman" panose="02020603050405020304" pitchFamily="18" charset="0"/>
                <a:cs typeface="Times New Roman" panose="02020603050405020304" pitchFamily="18" charset="0"/>
              </a:rPr>
              <a:t>s,a</a:t>
            </a:r>
            <a:r>
              <a:rPr lang="en-US" sz="2000" b="0" i="0" dirty="0">
                <a:solidFill>
                  <a:srgbClr val="333333"/>
                </a:solidFill>
                <a:effectLst/>
                <a:latin typeface="Times New Roman" panose="02020603050405020304" pitchFamily="18" charset="0"/>
                <a:cs typeface="Times New Roman" panose="02020603050405020304" pitchFamily="18" charset="0"/>
              </a:rPr>
              <a:t>)]=&gt; V(s3)= max[1]=&gt; </a:t>
            </a:r>
            <a:r>
              <a:rPr lang="en-US" sz="2000" b="1" i="0" dirty="0">
                <a:solidFill>
                  <a:srgbClr val="333333"/>
                </a:solidFill>
                <a:effectLst/>
                <a:latin typeface="Times New Roman" panose="02020603050405020304" pitchFamily="18" charset="0"/>
                <a:cs typeface="Times New Roman" panose="02020603050405020304" pitchFamily="18" charset="0"/>
              </a:rPr>
              <a:t>V(s3)= 1.</a:t>
            </a:r>
            <a:endParaRPr lang="en-US" sz="2000" b="0" i="0" dirty="0">
              <a:solidFill>
                <a:srgbClr val="333333"/>
              </a:solidFill>
              <a:effectLst/>
              <a:latin typeface="Times New Roman" panose="02020603050405020304" pitchFamily="18" charset="0"/>
              <a:cs typeface="Times New Roman" panose="02020603050405020304" pitchFamily="18" charset="0"/>
            </a:endParaRPr>
          </a:p>
          <a:p>
            <a:pPr marL="0" indent="0" algn="just">
              <a:buNone/>
            </a:pPr>
            <a:endParaRPr lang="en-US" sz="2000" b="1" i="0" dirty="0">
              <a:solidFill>
                <a:srgbClr val="333333"/>
              </a:solidFill>
              <a:effectLst/>
              <a:latin typeface="Times New Roman" panose="02020603050405020304" pitchFamily="18" charset="0"/>
              <a:cs typeface="Times New Roman" panose="02020603050405020304" pitchFamily="18" charset="0"/>
            </a:endParaRPr>
          </a:p>
          <a:p>
            <a:pPr marL="0" indent="0" algn="just">
              <a:buNone/>
            </a:pPr>
            <a:r>
              <a:rPr lang="en-US" sz="2000" b="1" i="0" dirty="0">
                <a:solidFill>
                  <a:srgbClr val="333333"/>
                </a:solidFill>
                <a:effectLst/>
                <a:latin typeface="Times New Roman" panose="02020603050405020304" pitchFamily="18" charset="0"/>
                <a:cs typeface="Times New Roman" panose="02020603050405020304" pitchFamily="18" charset="0"/>
              </a:rPr>
              <a:t>For 2nd block:</a:t>
            </a:r>
            <a:endParaRPr lang="en-US" sz="2000" b="0" i="0" dirty="0">
              <a:solidFill>
                <a:srgbClr val="333333"/>
              </a:solidFill>
              <a:effectLst/>
              <a:latin typeface="Times New Roman" panose="02020603050405020304" pitchFamily="18" charset="0"/>
              <a:cs typeface="Times New Roman" panose="02020603050405020304" pitchFamily="18" charset="0"/>
            </a:endParaRPr>
          </a:p>
          <a:p>
            <a:pPr algn="just"/>
            <a:r>
              <a:rPr lang="en-US" sz="2000" b="0" i="0" dirty="0">
                <a:solidFill>
                  <a:srgbClr val="333333"/>
                </a:solidFill>
                <a:effectLst/>
                <a:latin typeface="Times New Roman" panose="02020603050405020304" pitchFamily="18" charset="0"/>
                <a:cs typeface="Times New Roman" panose="02020603050405020304" pitchFamily="18" charset="0"/>
              </a:rPr>
              <a:t>V(s2) = max [R(</a:t>
            </a:r>
            <a:r>
              <a:rPr lang="en-US" sz="2000" b="0" i="0" dirty="0" err="1">
                <a:solidFill>
                  <a:srgbClr val="333333"/>
                </a:solidFill>
                <a:effectLst/>
                <a:latin typeface="Times New Roman" panose="02020603050405020304" pitchFamily="18" charset="0"/>
                <a:cs typeface="Times New Roman" panose="02020603050405020304" pitchFamily="18" charset="0"/>
              </a:rPr>
              <a:t>s,a</a:t>
            </a:r>
            <a:r>
              <a:rPr lang="en-US" sz="2000" b="0" i="0" dirty="0">
                <a:solidFill>
                  <a:srgbClr val="333333"/>
                </a:solidFill>
                <a:effectLst/>
                <a:latin typeface="Times New Roman" panose="02020603050405020304" pitchFamily="18" charset="0"/>
                <a:cs typeface="Times New Roman" panose="02020603050405020304" pitchFamily="18" charset="0"/>
              </a:rPr>
              <a:t>) + </a:t>
            </a:r>
            <a:r>
              <a:rPr lang="en-US" sz="2000" b="0" i="0" dirty="0" err="1">
                <a:solidFill>
                  <a:srgbClr val="333333"/>
                </a:solidFill>
                <a:effectLst/>
                <a:latin typeface="Times New Roman" panose="02020603050405020304" pitchFamily="18" charset="0"/>
                <a:cs typeface="Times New Roman" panose="02020603050405020304" pitchFamily="18" charset="0"/>
              </a:rPr>
              <a:t>γV</a:t>
            </a:r>
            <a:r>
              <a:rPr lang="en-US" sz="2000" b="0" i="0" dirty="0">
                <a:solidFill>
                  <a:srgbClr val="333333"/>
                </a:solidFill>
                <a:effectLst/>
                <a:latin typeface="Times New Roman" panose="02020603050405020304" pitchFamily="18" charset="0"/>
                <a:cs typeface="Times New Roman" panose="02020603050405020304" pitchFamily="18" charset="0"/>
              </a:rPr>
              <a:t>(s`)], here γ= 0.9(lets), V(s')= 1, and R(s, a)= 0, because there is no reward at this state.</a:t>
            </a:r>
          </a:p>
          <a:p>
            <a:pPr algn="just"/>
            <a:r>
              <a:rPr lang="en-US" sz="2000" b="0" i="0" dirty="0">
                <a:solidFill>
                  <a:srgbClr val="333333"/>
                </a:solidFill>
                <a:effectLst/>
                <a:latin typeface="Times New Roman" panose="02020603050405020304" pitchFamily="18" charset="0"/>
                <a:cs typeface="Times New Roman" panose="02020603050405020304" pitchFamily="18" charset="0"/>
              </a:rPr>
              <a:t>V(s2)= max[0.9(1)]=&gt; V(s)= max[0.9]=&gt; </a:t>
            </a:r>
            <a:r>
              <a:rPr lang="en-US" sz="2000" b="1" i="0" dirty="0">
                <a:solidFill>
                  <a:srgbClr val="333333"/>
                </a:solidFill>
                <a:effectLst/>
                <a:latin typeface="Times New Roman" panose="02020603050405020304" pitchFamily="18" charset="0"/>
                <a:cs typeface="Times New Roman" panose="02020603050405020304" pitchFamily="18" charset="0"/>
              </a:rPr>
              <a:t>V(s2) =0.9</a:t>
            </a:r>
            <a:endParaRPr lang="en-US" sz="2000" b="0" i="0" dirty="0">
              <a:solidFill>
                <a:srgbClr val="333333"/>
              </a:solidFill>
              <a:effectLst/>
              <a:latin typeface="Times New Roman" panose="02020603050405020304" pitchFamily="18" charset="0"/>
              <a:cs typeface="Times New Roman" panose="02020603050405020304" pitchFamily="18" charset="0"/>
            </a:endParaRPr>
          </a:p>
          <a:p>
            <a:endParaRPr lang="en-IN" dirty="0"/>
          </a:p>
        </p:txBody>
      </p:sp>
      <p:sp>
        <p:nvSpPr>
          <p:cNvPr id="7" name="Title 1">
            <a:extLst>
              <a:ext uri="{FF2B5EF4-FFF2-40B4-BE49-F238E27FC236}">
                <a16:creationId xmlns:a16="http://schemas.microsoft.com/office/drawing/2014/main" id="{FF41A177-3DE8-47C9-8FF2-E1F3A406507F}"/>
              </a:ext>
            </a:extLst>
          </p:cNvPr>
          <p:cNvSpPr txBox="1">
            <a:spLocks/>
          </p:cNvSpPr>
          <p:nvPr/>
        </p:nvSpPr>
        <p:spPr>
          <a:xfrm>
            <a:off x="2046065" y="31172"/>
            <a:ext cx="6423471" cy="623454"/>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400" b="1" dirty="0">
                <a:solidFill>
                  <a:srgbClr val="610B38"/>
                </a:solidFill>
                <a:cs typeface="Times New Roman" panose="02020603050405020304" pitchFamily="18" charset="0"/>
              </a:rPr>
              <a:t>BELLMAN’s EQUATION</a:t>
            </a:r>
            <a:r>
              <a:rPr lang="en-IN" sz="2400" b="1" i="0" dirty="0">
                <a:solidFill>
                  <a:srgbClr val="610B38"/>
                </a:solidFill>
                <a:effectLst/>
                <a:cs typeface="Times New Roman" panose="02020603050405020304" pitchFamily="18" charset="0"/>
              </a:rPr>
              <a:t> </a:t>
            </a:r>
          </a:p>
        </p:txBody>
      </p:sp>
      <p:pic>
        <p:nvPicPr>
          <p:cNvPr id="10" name="Picture 2" descr="How does Reinforcement Learning Works">
            <a:extLst>
              <a:ext uri="{FF2B5EF4-FFF2-40B4-BE49-F238E27FC236}">
                <a16:creationId xmlns:a16="http://schemas.microsoft.com/office/drawing/2014/main" id="{F68A73EA-4F44-408D-353A-0AE3FF5583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1192" y="4953000"/>
            <a:ext cx="2438400" cy="129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95210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E785F8-0D64-405F-86A4-F3905B739E2E}"/>
              </a:ext>
            </a:extLst>
          </p:cNvPr>
          <p:cNvSpPr>
            <a:spLocks noGrp="1"/>
          </p:cNvSpPr>
          <p:nvPr>
            <p:ph idx="1"/>
          </p:nvPr>
        </p:nvSpPr>
        <p:spPr>
          <a:xfrm>
            <a:off x="476250" y="803189"/>
            <a:ext cx="8470042" cy="5622325"/>
          </a:xfrm>
        </p:spPr>
        <p:txBody>
          <a:bodyPr>
            <a:noAutofit/>
          </a:bodyPr>
          <a:lstStyle/>
          <a:p>
            <a:pPr marL="0" indent="0" algn="just">
              <a:buNone/>
            </a:pPr>
            <a:r>
              <a:rPr lang="en-US" sz="2200" b="1" i="0" dirty="0">
                <a:solidFill>
                  <a:srgbClr val="333333"/>
                </a:solidFill>
                <a:effectLst/>
                <a:latin typeface="Times New Roman" panose="02020603050405020304" pitchFamily="18" charset="0"/>
                <a:cs typeface="Times New Roman" panose="02020603050405020304" pitchFamily="18" charset="0"/>
              </a:rPr>
              <a:t>For 3rd block:</a:t>
            </a:r>
            <a:endParaRPr lang="en-US" sz="2200" b="0" i="0" dirty="0">
              <a:solidFill>
                <a:srgbClr val="333333"/>
              </a:solidFill>
              <a:effectLst/>
              <a:latin typeface="Times New Roman" panose="02020603050405020304" pitchFamily="18" charset="0"/>
              <a:cs typeface="Times New Roman" panose="02020603050405020304" pitchFamily="18" charset="0"/>
            </a:endParaRPr>
          </a:p>
          <a:p>
            <a:pPr algn="just"/>
            <a:r>
              <a:rPr lang="en-US" sz="2200" b="0" i="0" dirty="0">
                <a:solidFill>
                  <a:srgbClr val="333333"/>
                </a:solidFill>
                <a:effectLst/>
                <a:latin typeface="Times New Roman" panose="02020603050405020304" pitchFamily="18" charset="0"/>
                <a:cs typeface="Times New Roman" panose="02020603050405020304" pitchFamily="18" charset="0"/>
              </a:rPr>
              <a:t>V(s1) = max [R(</a:t>
            </a:r>
            <a:r>
              <a:rPr lang="en-US" sz="2200" b="0" i="0" dirty="0" err="1">
                <a:solidFill>
                  <a:srgbClr val="333333"/>
                </a:solidFill>
                <a:effectLst/>
                <a:latin typeface="Times New Roman" panose="02020603050405020304" pitchFamily="18" charset="0"/>
                <a:cs typeface="Times New Roman" panose="02020603050405020304" pitchFamily="18" charset="0"/>
              </a:rPr>
              <a:t>s,a</a:t>
            </a:r>
            <a:r>
              <a:rPr lang="en-US" sz="2200" b="0" i="0" dirty="0">
                <a:solidFill>
                  <a:srgbClr val="333333"/>
                </a:solidFill>
                <a:effectLst/>
                <a:latin typeface="Times New Roman" panose="02020603050405020304" pitchFamily="18" charset="0"/>
                <a:cs typeface="Times New Roman" panose="02020603050405020304" pitchFamily="18" charset="0"/>
              </a:rPr>
              <a:t>) + </a:t>
            </a:r>
            <a:r>
              <a:rPr lang="en-US" sz="2200" b="0" i="0" dirty="0" err="1">
                <a:solidFill>
                  <a:srgbClr val="333333"/>
                </a:solidFill>
                <a:effectLst/>
                <a:latin typeface="Times New Roman" panose="02020603050405020304" pitchFamily="18" charset="0"/>
                <a:cs typeface="Times New Roman" panose="02020603050405020304" pitchFamily="18" charset="0"/>
              </a:rPr>
              <a:t>γV</a:t>
            </a:r>
            <a:r>
              <a:rPr lang="en-US" sz="2200" b="0" i="0" dirty="0">
                <a:solidFill>
                  <a:srgbClr val="333333"/>
                </a:solidFill>
                <a:effectLst/>
                <a:latin typeface="Times New Roman" panose="02020603050405020304" pitchFamily="18" charset="0"/>
                <a:cs typeface="Times New Roman" panose="02020603050405020304" pitchFamily="18" charset="0"/>
              </a:rPr>
              <a:t>(s`)], here γ= 0.9(lets), V(s')= 0.9, and R(s, a)= 0, because there is no reward at this state also.</a:t>
            </a:r>
          </a:p>
          <a:p>
            <a:pPr algn="just"/>
            <a:r>
              <a:rPr lang="en-US" sz="2200" b="0" i="0" dirty="0">
                <a:solidFill>
                  <a:srgbClr val="333333"/>
                </a:solidFill>
                <a:effectLst/>
                <a:latin typeface="Times New Roman" panose="02020603050405020304" pitchFamily="18" charset="0"/>
                <a:cs typeface="Times New Roman" panose="02020603050405020304" pitchFamily="18" charset="0"/>
              </a:rPr>
              <a:t>V(s1)= max[0.9(0.9)]=&gt; V(s3)= max[0.81]=&gt; </a:t>
            </a:r>
            <a:r>
              <a:rPr lang="en-US" sz="2200" b="1" i="0" dirty="0">
                <a:solidFill>
                  <a:srgbClr val="333333"/>
                </a:solidFill>
                <a:effectLst/>
                <a:latin typeface="Times New Roman" panose="02020603050405020304" pitchFamily="18" charset="0"/>
                <a:cs typeface="Times New Roman" panose="02020603050405020304" pitchFamily="18" charset="0"/>
              </a:rPr>
              <a:t>V(s1) =0.81</a:t>
            </a:r>
            <a:endParaRPr lang="en-US" sz="2200" b="0" i="0" dirty="0">
              <a:solidFill>
                <a:srgbClr val="333333"/>
              </a:solidFill>
              <a:effectLst/>
              <a:latin typeface="Times New Roman" panose="02020603050405020304" pitchFamily="18" charset="0"/>
              <a:cs typeface="Times New Roman" panose="02020603050405020304" pitchFamily="18" charset="0"/>
            </a:endParaRPr>
          </a:p>
          <a:p>
            <a:pPr marL="0" indent="0" algn="just">
              <a:buNone/>
            </a:pPr>
            <a:endParaRPr lang="en-US" sz="2200" b="1" i="0" dirty="0">
              <a:solidFill>
                <a:srgbClr val="333333"/>
              </a:solidFill>
              <a:effectLst/>
              <a:latin typeface="Times New Roman" panose="02020603050405020304" pitchFamily="18" charset="0"/>
              <a:cs typeface="Times New Roman" panose="02020603050405020304" pitchFamily="18" charset="0"/>
            </a:endParaRPr>
          </a:p>
          <a:p>
            <a:pPr marL="0" indent="0" algn="just">
              <a:buNone/>
            </a:pPr>
            <a:r>
              <a:rPr lang="en-US" sz="2200" b="1" i="0" dirty="0">
                <a:solidFill>
                  <a:srgbClr val="333333"/>
                </a:solidFill>
                <a:effectLst/>
                <a:latin typeface="Times New Roman" panose="02020603050405020304" pitchFamily="18" charset="0"/>
                <a:cs typeface="Times New Roman" panose="02020603050405020304" pitchFamily="18" charset="0"/>
              </a:rPr>
              <a:t>For 4th block:</a:t>
            </a:r>
            <a:endParaRPr lang="en-US" sz="2200" b="0" i="0" dirty="0">
              <a:solidFill>
                <a:srgbClr val="333333"/>
              </a:solidFill>
              <a:effectLst/>
              <a:latin typeface="Times New Roman" panose="02020603050405020304" pitchFamily="18" charset="0"/>
              <a:cs typeface="Times New Roman" panose="02020603050405020304" pitchFamily="18" charset="0"/>
            </a:endParaRPr>
          </a:p>
          <a:p>
            <a:pPr algn="just"/>
            <a:r>
              <a:rPr lang="en-US" sz="2200" b="0" i="0" dirty="0">
                <a:solidFill>
                  <a:srgbClr val="333333"/>
                </a:solidFill>
                <a:effectLst/>
                <a:latin typeface="Times New Roman" panose="02020603050405020304" pitchFamily="18" charset="0"/>
                <a:cs typeface="Times New Roman" panose="02020603050405020304" pitchFamily="18" charset="0"/>
              </a:rPr>
              <a:t>V(s5) = max [R(</a:t>
            </a:r>
            <a:r>
              <a:rPr lang="en-US" sz="2200" b="0" i="0" dirty="0" err="1">
                <a:solidFill>
                  <a:srgbClr val="333333"/>
                </a:solidFill>
                <a:effectLst/>
                <a:latin typeface="Times New Roman" panose="02020603050405020304" pitchFamily="18" charset="0"/>
                <a:cs typeface="Times New Roman" panose="02020603050405020304" pitchFamily="18" charset="0"/>
              </a:rPr>
              <a:t>s,a</a:t>
            </a:r>
            <a:r>
              <a:rPr lang="en-US" sz="2200" b="0" i="0" dirty="0">
                <a:solidFill>
                  <a:srgbClr val="333333"/>
                </a:solidFill>
                <a:effectLst/>
                <a:latin typeface="Times New Roman" panose="02020603050405020304" pitchFamily="18" charset="0"/>
                <a:cs typeface="Times New Roman" panose="02020603050405020304" pitchFamily="18" charset="0"/>
              </a:rPr>
              <a:t>) + </a:t>
            </a:r>
            <a:r>
              <a:rPr lang="en-US" sz="2200" b="0" i="0" dirty="0" err="1">
                <a:solidFill>
                  <a:srgbClr val="333333"/>
                </a:solidFill>
                <a:effectLst/>
                <a:latin typeface="Times New Roman" panose="02020603050405020304" pitchFamily="18" charset="0"/>
                <a:cs typeface="Times New Roman" panose="02020603050405020304" pitchFamily="18" charset="0"/>
              </a:rPr>
              <a:t>γV</a:t>
            </a:r>
            <a:r>
              <a:rPr lang="en-US" sz="2200" b="0" i="0" dirty="0">
                <a:solidFill>
                  <a:srgbClr val="333333"/>
                </a:solidFill>
                <a:effectLst/>
                <a:latin typeface="Times New Roman" panose="02020603050405020304" pitchFamily="18" charset="0"/>
                <a:cs typeface="Times New Roman" panose="02020603050405020304" pitchFamily="18" charset="0"/>
              </a:rPr>
              <a:t>(s`)], here γ= 0.9(lets), V(s')= 0.81, and R(s, a)= 0, because there is no reward at this state also.</a:t>
            </a:r>
          </a:p>
          <a:p>
            <a:pPr algn="just"/>
            <a:r>
              <a:rPr lang="en-US" sz="2200" b="0" i="0" dirty="0">
                <a:solidFill>
                  <a:srgbClr val="333333"/>
                </a:solidFill>
                <a:effectLst/>
                <a:latin typeface="Times New Roman" panose="02020603050405020304" pitchFamily="18" charset="0"/>
                <a:cs typeface="Times New Roman" panose="02020603050405020304" pitchFamily="18" charset="0"/>
              </a:rPr>
              <a:t>V(s5)= max[0.9(0.81)]=&gt; V(s5)= max[0.81]=&gt; </a:t>
            </a:r>
            <a:r>
              <a:rPr lang="en-US" sz="2200" b="1" i="0" dirty="0">
                <a:solidFill>
                  <a:srgbClr val="333333"/>
                </a:solidFill>
                <a:effectLst/>
                <a:latin typeface="Times New Roman" panose="02020603050405020304" pitchFamily="18" charset="0"/>
                <a:cs typeface="Times New Roman" panose="02020603050405020304" pitchFamily="18" charset="0"/>
              </a:rPr>
              <a:t>V(s5) =0.73</a:t>
            </a:r>
            <a:endParaRPr lang="en-US" sz="2200" b="0" i="0" dirty="0">
              <a:solidFill>
                <a:srgbClr val="333333"/>
              </a:solidFill>
              <a:effectLst/>
              <a:latin typeface="Times New Roman" panose="02020603050405020304" pitchFamily="18" charset="0"/>
              <a:cs typeface="Times New Roman" panose="02020603050405020304" pitchFamily="18" charset="0"/>
            </a:endParaRPr>
          </a:p>
          <a:p>
            <a:pPr marL="0" indent="0" algn="just">
              <a:buNone/>
            </a:pPr>
            <a:endParaRPr lang="en-US" sz="2200" b="1" i="0" dirty="0">
              <a:solidFill>
                <a:srgbClr val="333333"/>
              </a:solidFill>
              <a:effectLst/>
              <a:latin typeface="Times New Roman" panose="02020603050405020304" pitchFamily="18" charset="0"/>
              <a:cs typeface="Times New Roman" panose="02020603050405020304" pitchFamily="18" charset="0"/>
            </a:endParaRPr>
          </a:p>
          <a:p>
            <a:pPr marL="0" indent="0" algn="just">
              <a:buNone/>
            </a:pPr>
            <a:r>
              <a:rPr lang="en-US" sz="2200" b="1" i="0" dirty="0">
                <a:solidFill>
                  <a:srgbClr val="333333"/>
                </a:solidFill>
                <a:effectLst/>
                <a:latin typeface="Times New Roman" panose="02020603050405020304" pitchFamily="18" charset="0"/>
                <a:cs typeface="Times New Roman" panose="02020603050405020304" pitchFamily="18" charset="0"/>
              </a:rPr>
              <a:t>For 5th block:</a:t>
            </a:r>
            <a:endParaRPr lang="en-US" sz="2200" b="0" i="0" dirty="0">
              <a:solidFill>
                <a:srgbClr val="333333"/>
              </a:solidFill>
              <a:effectLst/>
              <a:latin typeface="Times New Roman" panose="02020603050405020304" pitchFamily="18" charset="0"/>
              <a:cs typeface="Times New Roman" panose="02020603050405020304" pitchFamily="18" charset="0"/>
            </a:endParaRPr>
          </a:p>
          <a:p>
            <a:pPr algn="just"/>
            <a:r>
              <a:rPr lang="en-US" sz="2200" b="0" i="0" dirty="0">
                <a:solidFill>
                  <a:srgbClr val="333333"/>
                </a:solidFill>
                <a:effectLst/>
                <a:latin typeface="Times New Roman" panose="02020603050405020304" pitchFamily="18" charset="0"/>
                <a:cs typeface="Times New Roman" panose="02020603050405020304" pitchFamily="18" charset="0"/>
              </a:rPr>
              <a:t>V(s9) = max [R(</a:t>
            </a:r>
            <a:r>
              <a:rPr lang="en-US" sz="2200" b="0" i="0" dirty="0" err="1">
                <a:solidFill>
                  <a:srgbClr val="333333"/>
                </a:solidFill>
                <a:effectLst/>
                <a:latin typeface="Times New Roman" panose="02020603050405020304" pitchFamily="18" charset="0"/>
                <a:cs typeface="Times New Roman" panose="02020603050405020304" pitchFamily="18" charset="0"/>
              </a:rPr>
              <a:t>s,a</a:t>
            </a:r>
            <a:r>
              <a:rPr lang="en-US" sz="2200" b="0" i="0" dirty="0">
                <a:solidFill>
                  <a:srgbClr val="333333"/>
                </a:solidFill>
                <a:effectLst/>
                <a:latin typeface="Times New Roman" panose="02020603050405020304" pitchFamily="18" charset="0"/>
                <a:cs typeface="Times New Roman" panose="02020603050405020304" pitchFamily="18" charset="0"/>
              </a:rPr>
              <a:t>) + </a:t>
            </a:r>
            <a:r>
              <a:rPr lang="en-US" sz="2200" b="0" i="0" dirty="0" err="1">
                <a:solidFill>
                  <a:srgbClr val="333333"/>
                </a:solidFill>
                <a:effectLst/>
                <a:latin typeface="Times New Roman" panose="02020603050405020304" pitchFamily="18" charset="0"/>
                <a:cs typeface="Times New Roman" panose="02020603050405020304" pitchFamily="18" charset="0"/>
              </a:rPr>
              <a:t>γV</a:t>
            </a:r>
            <a:r>
              <a:rPr lang="en-US" sz="2200" b="0" i="0" dirty="0">
                <a:solidFill>
                  <a:srgbClr val="333333"/>
                </a:solidFill>
                <a:effectLst/>
                <a:latin typeface="Times New Roman" panose="02020603050405020304" pitchFamily="18" charset="0"/>
                <a:cs typeface="Times New Roman" panose="02020603050405020304" pitchFamily="18" charset="0"/>
              </a:rPr>
              <a:t>(s`)], here γ= 0.9(lets), V(s')= 0.73, and R(s, a)= 0, because there is no reward at this state also.</a:t>
            </a:r>
          </a:p>
          <a:p>
            <a:pPr algn="just"/>
            <a:r>
              <a:rPr lang="en-US" sz="2200" b="0" i="0" dirty="0">
                <a:solidFill>
                  <a:srgbClr val="333333"/>
                </a:solidFill>
                <a:effectLst/>
                <a:latin typeface="Times New Roman" panose="02020603050405020304" pitchFamily="18" charset="0"/>
                <a:cs typeface="Times New Roman" panose="02020603050405020304" pitchFamily="18" charset="0"/>
              </a:rPr>
              <a:t>V(s9)= max[0.9(0.73)]=&gt; V(s4)= max[0.81]=&gt; </a:t>
            </a:r>
            <a:r>
              <a:rPr lang="en-US" sz="2200" b="1" i="0" dirty="0">
                <a:solidFill>
                  <a:srgbClr val="333333"/>
                </a:solidFill>
                <a:effectLst/>
                <a:latin typeface="Times New Roman" panose="02020603050405020304" pitchFamily="18" charset="0"/>
                <a:cs typeface="Times New Roman" panose="02020603050405020304" pitchFamily="18" charset="0"/>
              </a:rPr>
              <a:t>V(s4) =0.66</a:t>
            </a:r>
            <a:endParaRPr lang="en-US" sz="2200" b="0" i="0" dirty="0">
              <a:solidFill>
                <a:srgbClr val="333333"/>
              </a:solidFill>
              <a:effectLst/>
              <a:latin typeface="Times New Roman" panose="02020603050405020304" pitchFamily="18" charset="0"/>
              <a:cs typeface="Times New Roman" panose="02020603050405020304" pitchFamily="18" charset="0"/>
            </a:endParaRPr>
          </a:p>
          <a:p>
            <a:endParaRPr lang="en-IN" sz="2200" dirty="0"/>
          </a:p>
        </p:txBody>
      </p:sp>
      <p:sp>
        <p:nvSpPr>
          <p:cNvPr id="7" name="Title 1">
            <a:extLst>
              <a:ext uri="{FF2B5EF4-FFF2-40B4-BE49-F238E27FC236}">
                <a16:creationId xmlns:a16="http://schemas.microsoft.com/office/drawing/2014/main" id="{FF41A177-3DE8-47C9-8FF2-E1F3A406507F}"/>
              </a:ext>
            </a:extLst>
          </p:cNvPr>
          <p:cNvSpPr txBox="1">
            <a:spLocks/>
          </p:cNvSpPr>
          <p:nvPr/>
        </p:nvSpPr>
        <p:spPr>
          <a:xfrm>
            <a:off x="2046065" y="31172"/>
            <a:ext cx="6423471" cy="623454"/>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400" b="1" dirty="0">
                <a:solidFill>
                  <a:srgbClr val="610B38"/>
                </a:solidFill>
                <a:cs typeface="Times New Roman" panose="02020603050405020304" pitchFamily="18" charset="0"/>
              </a:rPr>
              <a:t>BELLMAN’s EQUATION</a:t>
            </a:r>
            <a:r>
              <a:rPr lang="en-IN" sz="2400" b="1" i="0" dirty="0">
                <a:solidFill>
                  <a:srgbClr val="610B38"/>
                </a:solidFill>
                <a:effectLst/>
                <a:cs typeface="Times New Roman" panose="02020603050405020304" pitchFamily="18" charset="0"/>
              </a:rPr>
              <a:t> </a:t>
            </a:r>
          </a:p>
        </p:txBody>
      </p:sp>
    </p:spTree>
    <p:extLst>
      <p:ext uri="{BB962C8B-B14F-4D97-AF65-F5344CB8AC3E}">
        <p14:creationId xmlns:p14="http://schemas.microsoft.com/office/powerpoint/2010/main" val="2288945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880638" y="49807"/>
            <a:ext cx="6927273" cy="566776"/>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t>Subject Syllabus </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pic>
        <p:nvPicPr>
          <p:cNvPr id="4" name="Picture 3">
            <a:extLst>
              <a:ext uri="{FF2B5EF4-FFF2-40B4-BE49-F238E27FC236}">
                <a16:creationId xmlns:a16="http://schemas.microsoft.com/office/drawing/2014/main" id="{69B3A6A8-6478-CA12-A8F9-1B6FDF01ADE3}"/>
              </a:ext>
            </a:extLst>
          </p:cNvPr>
          <p:cNvPicPr>
            <a:picLocks noChangeAspect="1"/>
          </p:cNvPicPr>
          <p:nvPr/>
        </p:nvPicPr>
        <p:blipFill>
          <a:blip r:embed="rId3"/>
          <a:stretch>
            <a:fillRect/>
          </a:stretch>
        </p:blipFill>
        <p:spPr>
          <a:xfrm>
            <a:off x="1292056" y="1030015"/>
            <a:ext cx="7851944" cy="4719144"/>
          </a:xfrm>
          <a:prstGeom prst="rect">
            <a:avLst/>
          </a:prstGeom>
        </p:spPr>
      </p:pic>
      <p:sp>
        <p:nvSpPr>
          <p:cNvPr id="3" name="TextBox 2">
            <a:extLst>
              <a:ext uri="{FF2B5EF4-FFF2-40B4-BE49-F238E27FC236}">
                <a16:creationId xmlns:a16="http://schemas.microsoft.com/office/drawing/2014/main" id="{DCED71AA-FD96-AE5C-3D4B-0CE3A37C699C}"/>
              </a:ext>
            </a:extLst>
          </p:cNvPr>
          <p:cNvSpPr txBox="1"/>
          <p:nvPr/>
        </p:nvSpPr>
        <p:spPr>
          <a:xfrm>
            <a:off x="1044920" y="6438861"/>
            <a:ext cx="7851944" cy="307777"/>
          </a:xfrm>
          <a:prstGeom prst="rect">
            <a:avLst/>
          </a:prstGeom>
          <a:noFill/>
        </p:spPr>
        <p:txBody>
          <a:bodyPr wrap="square" rtlCol="0">
            <a:spAutoFit/>
          </a:bodyPr>
          <a:lstStyle/>
          <a:p>
            <a:r>
              <a:rPr lang="en-US" sz="1400" dirty="0">
                <a:latin typeface="+mj-lt"/>
              </a:rPr>
              <a:t>MS. Sonia Arora             ACSML0501                           Machine Learning                                         Unit 5</a:t>
            </a:r>
          </a:p>
        </p:txBody>
      </p:sp>
    </p:spTree>
    <p:extLst>
      <p:ext uri="{BB962C8B-B14F-4D97-AF65-F5344CB8AC3E}">
        <p14:creationId xmlns:p14="http://schemas.microsoft.com/office/powerpoint/2010/main" val="37051873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FF41A177-3DE8-47C9-8FF2-E1F3A406507F}"/>
              </a:ext>
            </a:extLst>
          </p:cNvPr>
          <p:cNvSpPr txBox="1">
            <a:spLocks/>
          </p:cNvSpPr>
          <p:nvPr/>
        </p:nvSpPr>
        <p:spPr>
          <a:xfrm>
            <a:off x="2046065" y="31172"/>
            <a:ext cx="6423471" cy="623454"/>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400" b="1" dirty="0">
                <a:solidFill>
                  <a:srgbClr val="610B38"/>
                </a:solidFill>
                <a:cs typeface="Times New Roman" panose="02020603050405020304" pitchFamily="18" charset="0"/>
              </a:rPr>
              <a:t>BELLMAN’s EQUATION</a:t>
            </a:r>
            <a:r>
              <a:rPr lang="en-IN" sz="2400" b="1" i="0" dirty="0">
                <a:solidFill>
                  <a:srgbClr val="610B38"/>
                </a:solidFill>
                <a:effectLst/>
                <a:cs typeface="Times New Roman" panose="02020603050405020304" pitchFamily="18" charset="0"/>
              </a:rPr>
              <a:t> </a:t>
            </a:r>
          </a:p>
        </p:txBody>
      </p:sp>
      <p:pic>
        <p:nvPicPr>
          <p:cNvPr id="9" name="Content Placeholder 8">
            <a:extLst>
              <a:ext uri="{FF2B5EF4-FFF2-40B4-BE49-F238E27FC236}">
                <a16:creationId xmlns:a16="http://schemas.microsoft.com/office/drawing/2014/main" id="{A95BC30D-FC21-4F83-A649-B7FC5F804DDE}"/>
              </a:ext>
            </a:extLst>
          </p:cNvPr>
          <p:cNvPicPr>
            <a:picLocks noGrp="1" noChangeAspect="1"/>
          </p:cNvPicPr>
          <p:nvPr>
            <p:ph idx="1"/>
          </p:nvPr>
        </p:nvPicPr>
        <p:blipFill>
          <a:blip r:embed="rId2"/>
          <a:stretch>
            <a:fillRect/>
          </a:stretch>
        </p:blipFill>
        <p:spPr>
          <a:xfrm>
            <a:off x="2209800" y="1675179"/>
            <a:ext cx="3657600" cy="2926080"/>
          </a:xfrm>
          <a:prstGeom prst="rect">
            <a:avLst/>
          </a:prstGeom>
        </p:spPr>
      </p:pic>
      <p:sp>
        <p:nvSpPr>
          <p:cNvPr id="11" name="TextBox 10">
            <a:extLst>
              <a:ext uri="{FF2B5EF4-FFF2-40B4-BE49-F238E27FC236}">
                <a16:creationId xmlns:a16="http://schemas.microsoft.com/office/drawing/2014/main" id="{D68D0D6C-6ED1-4C7A-A79F-287CED56D0E5}"/>
              </a:ext>
            </a:extLst>
          </p:cNvPr>
          <p:cNvSpPr txBox="1"/>
          <p:nvPr/>
        </p:nvSpPr>
        <p:spPr>
          <a:xfrm>
            <a:off x="914400" y="976074"/>
            <a:ext cx="7772400" cy="400110"/>
          </a:xfrm>
          <a:prstGeom prst="rect">
            <a:avLst/>
          </a:prstGeom>
          <a:noFill/>
        </p:spPr>
        <p:txBody>
          <a:bodyPr wrap="square">
            <a:spAutoFit/>
          </a:bodyPr>
          <a:lstStyle/>
          <a:p>
            <a:r>
              <a:rPr lang="en-IN" sz="2000" b="1" i="0" dirty="0">
                <a:solidFill>
                  <a:srgbClr val="333333"/>
                </a:solidFill>
                <a:effectLst/>
                <a:latin typeface="Times New Roman" panose="02020603050405020304" pitchFamily="18" charset="0"/>
                <a:cs typeface="Times New Roman" panose="02020603050405020304" pitchFamily="18" charset="0"/>
              </a:rPr>
              <a:t>Consider the below image:</a:t>
            </a:r>
            <a:endParaRPr lang="en-IN" sz="20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2523624D-E66F-4039-BFCB-32B27EADB9DD}"/>
              </a:ext>
            </a:extLst>
          </p:cNvPr>
          <p:cNvSpPr txBox="1"/>
          <p:nvPr/>
        </p:nvSpPr>
        <p:spPr>
          <a:xfrm>
            <a:off x="457200" y="4800600"/>
            <a:ext cx="8229600" cy="1107996"/>
          </a:xfrm>
          <a:prstGeom prst="rect">
            <a:avLst/>
          </a:prstGeom>
          <a:noFill/>
        </p:spPr>
        <p:txBody>
          <a:bodyPr wrap="square">
            <a:spAutoFit/>
          </a:bodyPr>
          <a:lstStyle/>
          <a:p>
            <a:pPr algn="just"/>
            <a:r>
              <a:rPr lang="en-US" sz="2200" b="0" i="0" dirty="0">
                <a:solidFill>
                  <a:srgbClr val="333333"/>
                </a:solidFill>
                <a:effectLst/>
                <a:latin typeface="Times New Roman" panose="02020603050405020304" pitchFamily="18" charset="0"/>
                <a:cs typeface="Times New Roman" panose="02020603050405020304" pitchFamily="18" charset="0"/>
              </a:rPr>
              <a:t>Now, we will move further to the 6</a:t>
            </a:r>
            <a:r>
              <a:rPr lang="en-US" sz="2200" b="0" i="0" baseline="30000" dirty="0">
                <a:solidFill>
                  <a:srgbClr val="333333"/>
                </a:solidFill>
                <a:effectLst/>
                <a:latin typeface="Times New Roman" panose="02020603050405020304" pitchFamily="18" charset="0"/>
                <a:cs typeface="Times New Roman" panose="02020603050405020304" pitchFamily="18" charset="0"/>
              </a:rPr>
              <a:t>th</a:t>
            </a:r>
            <a:r>
              <a:rPr lang="en-US" sz="2200" b="0" i="0" dirty="0">
                <a:solidFill>
                  <a:srgbClr val="333333"/>
                </a:solidFill>
                <a:effectLst/>
                <a:latin typeface="Times New Roman" panose="02020603050405020304" pitchFamily="18" charset="0"/>
                <a:cs typeface="Times New Roman" panose="02020603050405020304" pitchFamily="18" charset="0"/>
              </a:rPr>
              <a:t> block, and here agent may change the route because it always tries to find the optimal path. So now, let's consider from the block next to the fire pit.</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4012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a:extLst>
              <a:ext uri="{FF2B5EF4-FFF2-40B4-BE49-F238E27FC236}">
                <a16:creationId xmlns:a16="http://schemas.microsoft.com/office/drawing/2014/main" id="{1B25BEBB-19C5-43D4-8C48-7F17DD8863A6}"/>
              </a:ext>
            </a:extLst>
          </p:cNvPr>
          <p:cNvPicPr>
            <a:picLocks noGrp="1" noChangeAspect="1"/>
          </p:cNvPicPr>
          <p:nvPr>
            <p:ph idx="1"/>
          </p:nvPr>
        </p:nvPicPr>
        <p:blipFill>
          <a:blip r:embed="rId2"/>
          <a:stretch>
            <a:fillRect/>
          </a:stretch>
        </p:blipFill>
        <p:spPr>
          <a:xfrm>
            <a:off x="2781300" y="914400"/>
            <a:ext cx="3810000" cy="3048000"/>
          </a:xfrm>
          <a:prstGeom prst="rect">
            <a:avLst/>
          </a:prstGeom>
        </p:spPr>
      </p:pic>
      <p:sp>
        <p:nvSpPr>
          <p:cNvPr id="7" name="Title 1">
            <a:extLst>
              <a:ext uri="{FF2B5EF4-FFF2-40B4-BE49-F238E27FC236}">
                <a16:creationId xmlns:a16="http://schemas.microsoft.com/office/drawing/2014/main" id="{FF41A177-3DE8-47C9-8FF2-E1F3A406507F}"/>
              </a:ext>
            </a:extLst>
          </p:cNvPr>
          <p:cNvSpPr txBox="1">
            <a:spLocks/>
          </p:cNvSpPr>
          <p:nvPr/>
        </p:nvSpPr>
        <p:spPr>
          <a:xfrm>
            <a:off x="2046065" y="31172"/>
            <a:ext cx="6423471" cy="623454"/>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400" b="1" dirty="0">
                <a:solidFill>
                  <a:srgbClr val="610B38"/>
                </a:solidFill>
                <a:cs typeface="Times New Roman" panose="02020603050405020304" pitchFamily="18" charset="0"/>
              </a:rPr>
              <a:t>BELLMAN’s EQUATION</a:t>
            </a:r>
            <a:r>
              <a:rPr lang="en-IN" sz="2400" b="1" i="0" dirty="0">
                <a:solidFill>
                  <a:srgbClr val="610B38"/>
                </a:solidFill>
                <a:effectLst/>
                <a:cs typeface="Times New Roman" panose="02020603050405020304" pitchFamily="18" charset="0"/>
              </a:rPr>
              <a:t> </a:t>
            </a:r>
          </a:p>
        </p:txBody>
      </p:sp>
      <p:sp>
        <p:nvSpPr>
          <p:cNvPr id="10" name="TextBox 9">
            <a:extLst>
              <a:ext uri="{FF2B5EF4-FFF2-40B4-BE49-F238E27FC236}">
                <a16:creationId xmlns:a16="http://schemas.microsoft.com/office/drawing/2014/main" id="{3082AD06-C17A-46BC-A92B-3EDED70771DC}"/>
              </a:ext>
            </a:extLst>
          </p:cNvPr>
          <p:cNvSpPr txBox="1"/>
          <p:nvPr/>
        </p:nvSpPr>
        <p:spPr>
          <a:xfrm>
            <a:off x="457200" y="4184644"/>
            <a:ext cx="8229600" cy="1384995"/>
          </a:xfrm>
          <a:prstGeom prst="rect">
            <a:avLst/>
          </a:prstGeom>
          <a:noFill/>
        </p:spPr>
        <p:txBody>
          <a:bodyPr wrap="square">
            <a:spAutoFit/>
          </a:bodyPr>
          <a:lstStyle/>
          <a:p>
            <a:pPr algn="just"/>
            <a:r>
              <a:rPr lang="en-US" sz="2000" b="0" i="0" dirty="0">
                <a:solidFill>
                  <a:srgbClr val="333333"/>
                </a:solidFill>
                <a:effectLst/>
                <a:latin typeface="Times New Roman" panose="02020603050405020304" pitchFamily="18" charset="0"/>
                <a:cs typeface="Times New Roman" panose="02020603050405020304" pitchFamily="18" charset="0"/>
              </a:rPr>
              <a:t>Now, the agent has three options to move; if he moves to the blue box, then he will feel a bump if he moves to the fire pit, then he will get the -1 reward. But here we are taking only positive rewards, so for this, he will move to upwards only. The </a:t>
            </a:r>
            <a:r>
              <a:rPr lang="en-US" sz="2400" b="0" i="0" dirty="0">
                <a:solidFill>
                  <a:srgbClr val="333333"/>
                </a:solidFill>
                <a:effectLst/>
                <a:latin typeface="Times New Roman" panose="02020603050405020304" pitchFamily="18" charset="0"/>
                <a:cs typeface="Times New Roman" panose="02020603050405020304" pitchFamily="18" charset="0"/>
              </a:rPr>
              <a:t>complete</a:t>
            </a:r>
            <a:r>
              <a:rPr lang="en-US" sz="2000" b="0" i="0" dirty="0">
                <a:solidFill>
                  <a:srgbClr val="333333"/>
                </a:solidFill>
                <a:effectLst/>
                <a:latin typeface="Times New Roman" panose="02020603050405020304" pitchFamily="18" charset="0"/>
                <a:cs typeface="Times New Roman" panose="02020603050405020304" pitchFamily="18" charset="0"/>
              </a:rPr>
              <a:t> block values will be calculated using this formula.</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80448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E785F8-0D64-405F-86A4-F3905B739E2E}"/>
              </a:ext>
            </a:extLst>
          </p:cNvPr>
          <p:cNvSpPr>
            <a:spLocks noGrp="1"/>
          </p:cNvSpPr>
          <p:nvPr>
            <p:ph idx="1"/>
          </p:nvPr>
        </p:nvSpPr>
        <p:spPr>
          <a:xfrm>
            <a:off x="476250" y="990600"/>
            <a:ext cx="8229600" cy="533400"/>
          </a:xfrm>
        </p:spPr>
        <p:txBody>
          <a:bodyPr>
            <a:normAutofit/>
          </a:bodyPr>
          <a:lstStyle/>
          <a:p>
            <a:pPr marL="0" indent="0" algn="just">
              <a:buNone/>
            </a:pPr>
            <a:r>
              <a:rPr lang="en-IN" sz="2000" b="0" i="0" dirty="0">
                <a:solidFill>
                  <a:srgbClr val="333333"/>
                </a:solidFill>
                <a:effectLst/>
                <a:latin typeface="Times New Roman" panose="02020603050405020304" pitchFamily="18" charset="0"/>
                <a:cs typeface="Times New Roman" panose="02020603050405020304" pitchFamily="18" charset="0"/>
              </a:rPr>
              <a:t>Consider the below image</a:t>
            </a:r>
            <a:r>
              <a:rPr lang="en-IN" sz="2400" b="0" i="0" dirty="0">
                <a:solidFill>
                  <a:srgbClr val="333333"/>
                </a:solidFill>
                <a:effectLst/>
              </a:rPr>
              <a:t>:</a:t>
            </a:r>
            <a:endParaRPr lang="en-IN" sz="2400" dirty="0"/>
          </a:p>
        </p:txBody>
      </p:sp>
      <p:sp>
        <p:nvSpPr>
          <p:cNvPr id="7" name="Title 1">
            <a:extLst>
              <a:ext uri="{FF2B5EF4-FFF2-40B4-BE49-F238E27FC236}">
                <a16:creationId xmlns:a16="http://schemas.microsoft.com/office/drawing/2014/main" id="{FF41A177-3DE8-47C9-8FF2-E1F3A406507F}"/>
              </a:ext>
            </a:extLst>
          </p:cNvPr>
          <p:cNvSpPr txBox="1">
            <a:spLocks/>
          </p:cNvSpPr>
          <p:nvPr/>
        </p:nvSpPr>
        <p:spPr>
          <a:xfrm>
            <a:off x="1724891" y="31172"/>
            <a:ext cx="7065818" cy="623454"/>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400" b="1" dirty="0">
                <a:solidFill>
                  <a:srgbClr val="610B38"/>
                </a:solidFill>
                <a:cs typeface="Times New Roman" panose="02020603050405020304" pitchFamily="18" charset="0"/>
              </a:rPr>
              <a:t>BELLMAN’s EQUATION</a:t>
            </a:r>
            <a:r>
              <a:rPr lang="en-IN" sz="2400" b="1" i="0" dirty="0">
                <a:solidFill>
                  <a:srgbClr val="610B38"/>
                </a:solidFill>
                <a:effectLst/>
                <a:cs typeface="Times New Roman" panose="02020603050405020304" pitchFamily="18" charset="0"/>
              </a:rPr>
              <a:t> </a:t>
            </a:r>
          </a:p>
        </p:txBody>
      </p:sp>
      <p:sp>
        <p:nvSpPr>
          <p:cNvPr id="2" name="AutoShape 2" descr="Bellman Equation">
            <a:extLst>
              <a:ext uri="{FF2B5EF4-FFF2-40B4-BE49-F238E27FC236}">
                <a16:creationId xmlns:a16="http://schemas.microsoft.com/office/drawing/2014/main" id="{4B8C61C7-EF46-4EAB-828B-A87CF232681F}"/>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 name="Picture 8">
            <a:extLst>
              <a:ext uri="{FF2B5EF4-FFF2-40B4-BE49-F238E27FC236}">
                <a16:creationId xmlns:a16="http://schemas.microsoft.com/office/drawing/2014/main" id="{21AC0AFF-B1ED-4E03-A156-ECFBFDB6E3A1}"/>
              </a:ext>
            </a:extLst>
          </p:cNvPr>
          <p:cNvPicPr>
            <a:picLocks noChangeAspect="1"/>
          </p:cNvPicPr>
          <p:nvPr/>
        </p:nvPicPr>
        <p:blipFill>
          <a:blip r:embed="rId2"/>
          <a:stretch>
            <a:fillRect/>
          </a:stretch>
        </p:blipFill>
        <p:spPr>
          <a:xfrm>
            <a:off x="2133600" y="1919687"/>
            <a:ext cx="4762500" cy="3810000"/>
          </a:xfrm>
          <a:prstGeom prst="rect">
            <a:avLst/>
          </a:prstGeom>
        </p:spPr>
      </p:pic>
    </p:spTree>
    <p:extLst>
      <p:ext uri="{BB962C8B-B14F-4D97-AF65-F5344CB8AC3E}">
        <p14:creationId xmlns:p14="http://schemas.microsoft.com/office/powerpoint/2010/main" val="20105834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997450"/>
          </a:xfrm>
        </p:spPr>
        <p:txBody>
          <a:bodyPr>
            <a:normAutofit/>
          </a:bodyPr>
          <a:lstStyle/>
          <a:p>
            <a:pPr algn="just">
              <a:lnSpc>
                <a:spcPct val="160000"/>
              </a:lnSpc>
              <a:spcBef>
                <a:spcPts val="0"/>
              </a:spcBef>
              <a:buNone/>
            </a:pPr>
            <a:endParaRPr lang="en-US" sz="2000" b="1" dirty="0">
              <a:latin typeface="Times New Roman" panose="02020603050405020304" pitchFamily="18" charset="0"/>
              <a:cs typeface="Times New Roman" panose="02020603050405020304" pitchFamily="18" charset="0"/>
            </a:endParaRPr>
          </a:p>
          <a:p>
            <a:pPr algn="just">
              <a:lnSpc>
                <a:spcPct val="160000"/>
              </a:lnSpc>
              <a:spcBef>
                <a:spcPts val="0"/>
              </a:spcBef>
              <a:buNone/>
            </a:pPr>
            <a:r>
              <a:rPr lang="en-US" sz="2200" b="1" dirty="0">
                <a:latin typeface="Times New Roman" panose="02020603050405020304" pitchFamily="18" charset="0"/>
                <a:cs typeface="Times New Roman" panose="02020603050405020304" pitchFamily="18" charset="0"/>
              </a:rPr>
              <a:t>The objective of the topic</a:t>
            </a:r>
            <a:r>
              <a:rPr lang="en-US" sz="2200" dirty="0">
                <a:latin typeface="Times New Roman" panose="02020603050405020304" pitchFamily="18" charset="0"/>
                <a:cs typeface="Times New Roman" panose="02020603050405020304" pitchFamily="18" charset="0"/>
              </a:rPr>
              <a:t> is to make the student able to understand about :</a:t>
            </a:r>
          </a:p>
          <a:p>
            <a:pPr indent="114300" algn="just">
              <a:lnSpc>
                <a:spcPct val="160000"/>
              </a:lnSpc>
              <a:spcBef>
                <a:spcPts val="0"/>
              </a:spcBef>
            </a:pPr>
            <a:r>
              <a:rPr lang="en-US" sz="2200" dirty="0">
                <a:latin typeface="Times New Roman" panose="02020603050405020304" pitchFamily="18" charset="0"/>
                <a:cs typeface="Times New Roman" panose="02020603050405020304" pitchFamily="18" charset="0"/>
              </a:rPr>
              <a:t> Markov Decision  Process .</a:t>
            </a:r>
          </a:p>
          <a:p>
            <a:pPr indent="114300" algn="just">
              <a:lnSpc>
                <a:spcPct val="160000"/>
              </a:lnSpc>
              <a:spcBef>
                <a:spcPts val="0"/>
              </a:spcBef>
            </a:pPr>
            <a:endParaRPr lang="en-US" sz="2200" dirty="0">
              <a:latin typeface="Times New Roman" panose="02020603050405020304" pitchFamily="18" charset="0"/>
              <a:cs typeface="Times New Roman" panose="02020603050405020304" pitchFamily="18" charset="0"/>
            </a:endParaRPr>
          </a:p>
          <a:p>
            <a:pPr indent="0" algn="just">
              <a:lnSpc>
                <a:spcPct val="160000"/>
              </a:lnSpc>
              <a:spcBef>
                <a:spcPts val="0"/>
              </a:spcBef>
              <a:buNone/>
            </a:pPr>
            <a:r>
              <a:rPr lang="en-US" sz="2200" b="1" dirty="0">
                <a:latin typeface="Times New Roman" panose="02020603050405020304" pitchFamily="18" charset="0"/>
                <a:cs typeface="Times New Roman" panose="02020603050405020304" pitchFamily="18" charset="0"/>
              </a:rPr>
              <a:t>Recap </a:t>
            </a:r>
          </a:p>
          <a:p>
            <a:pPr indent="0" algn="just">
              <a:lnSpc>
                <a:spcPct val="160000"/>
              </a:lnSpc>
              <a:spcBef>
                <a:spcPts val="0"/>
              </a:spcBef>
              <a:buNone/>
            </a:pPr>
            <a:r>
              <a:rPr lang="en-US" sz="2200" dirty="0">
                <a:latin typeface="Times New Roman" panose="02020603050405020304" pitchFamily="18" charset="0"/>
                <a:cs typeface="Times New Roman" panose="02020603050405020304" pitchFamily="18" charset="0"/>
              </a:rPr>
              <a:t>Students  learnt the Bellman equation</a:t>
            </a:r>
          </a:p>
          <a:p>
            <a:pPr algn="ctr">
              <a:buNone/>
            </a:pPr>
            <a:endParaRPr lang="en-US" sz="2400" dirty="0"/>
          </a:p>
        </p:txBody>
      </p:sp>
      <p:sp>
        <p:nvSpPr>
          <p:cNvPr id="7" name="Title 1"/>
          <p:cNvSpPr txBox="1">
            <a:spLocks/>
          </p:cNvSpPr>
          <p:nvPr/>
        </p:nvSpPr>
        <p:spPr>
          <a:xfrm>
            <a:off x="2046065" y="31173"/>
            <a:ext cx="6423471" cy="623454"/>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t>Topic</a:t>
            </a:r>
            <a:r>
              <a:rPr kumimoji="0" lang="en-US" sz="2400" b="1" i="0" u="none" strike="noStrike" kern="1200" cap="none" spc="0" normalizeH="0" noProof="0" dirty="0">
                <a:ln>
                  <a:noFill/>
                </a:ln>
                <a:solidFill>
                  <a:schemeClr val="dk1"/>
                </a:solidFill>
                <a:effectLst/>
                <a:uLnTx/>
                <a:uFillTx/>
                <a:latin typeface="+mn-lt"/>
                <a:ea typeface="+mn-ea"/>
                <a:cs typeface="+mn-cs"/>
              </a:rPr>
              <a:t> Objective</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spTree>
    <p:extLst>
      <p:ext uri="{BB962C8B-B14F-4D97-AF65-F5344CB8AC3E}">
        <p14:creationId xmlns:p14="http://schemas.microsoft.com/office/powerpoint/2010/main" val="13109620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3900" y="914400"/>
            <a:ext cx="8229600" cy="2819400"/>
          </a:xfrm>
        </p:spPr>
        <p:txBody>
          <a:bodyPr>
            <a:noAutofit/>
          </a:bodyPr>
          <a:lstStyle/>
          <a:p>
            <a:pPr algn="just"/>
            <a:r>
              <a:rPr lang="en-US" sz="2200" b="0" i="0" dirty="0">
                <a:solidFill>
                  <a:srgbClr val="333333"/>
                </a:solidFill>
                <a:effectLst/>
                <a:latin typeface="Times New Roman" panose="02020603050405020304" pitchFamily="18" charset="0"/>
                <a:cs typeface="Times New Roman" panose="02020603050405020304" pitchFamily="18" charset="0"/>
              </a:rPr>
              <a:t>Markov Decision Process or MDP, is used to </a:t>
            </a:r>
            <a:r>
              <a:rPr lang="en-US" sz="2200" b="1" i="0" dirty="0">
                <a:solidFill>
                  <a:srgbClr val="333333"/>
                </a:solidFill>
                <a:effectLst/>
                <a:latin typeface="Times New Roman" panose="02020603050405020304" pitchFamily="18" charset="0"/>
                <a:cs typeface="Times New Roman" panose="02020603050405020304" pitchFamily="18" charset="0"/>
              </a:rPr>
              <a:t>formalize the reinforcement learning problems</a:t>
            </a:r>
            <a:r>
              <a:rPr lang="en-US" sz="2200" b="0" i="0" dirty="0">
                <a:solidFill>
                  <a:srgbClr val="333333"/>
                </a:solidFill>
                <a:effectLst/>
                <a:latin typeface="Times New Roman" panose="02020603050405020304" pitchFamily="18" charset="0"/>
                <a:cs typeface="Times New Roman" panose="02020603050405020304" pitchFamily="18" charset="0"/>
              </a:rPr>
              <a:t>. </a:t>
            </a:r>
          </a:p>
          <a:p>
            <a:pPr algn="just"/>
            <a:r>
              <a:rPr lang="en-US" sz="2200" b="0" i="0" dirty="0">
                <a:solidFill>
                  <a:srgbClr val="333333"/>
                </a:solidFill>
                <a:effectLst/>
                <a:latin typeface="Times New Roman" panose="02020603050405020304" pitchFamily="18" charset="0"/>
                <a:cs typeface="Times New Roman" panose="02020603050405020304" pitchFamily="18" charset="0"/>
              </a:rPr>
              <a:t>If the environment is completely observable, then its dynamic can be modeled as a </a:t>
            </a:r>
            <a:r>
              <a:rPr lang="en-US" sz="2200" b="1" i="0" dirty="0">
                <a:solidFill>
                  <a:srgbClr val="333333"/>
                </a:solidFill>
                <a:effectLst/>
                <a:latin typeface="Times New Roman" panose="02020603050405020304" pitchFamily="18" charset="0"/>
                <a:cs typeface="Times New Roman" panose="02020603050405020304" pitchFamily="18" charset="0"/>
              </a:rPr>
              <a:t>Markov Process</a:t>
            </a:r>
            <a:r>
              <a:rPr lang="en-US" sz="2200" b="0" i="0" dirty="0">
                <a:solidFill>
                  <a:srgbClr val="333333"/>
                </a:solidFill>
                <a:effectLst/>
                <a:latin typeface="Times New Roman" panose="02020603050405020304" pitchFamily="18" charset="0"/>
                <a:cs typeface="Times New Roman" panose="02020603050405020304" pitchFamily="18" charset="0"/>
              </a:rPr>
              <a:t>.</a:t>
            </a:r>
          </a:p>
          <a:p>
            <a:pPr algn="just"/>
            <a:r>
              <a:rPr lang="en-US" sz="2200" b="0" i="0" dirty="0">
                <a:solidFill>
                  <a:srgbClr val="333333"/>
                </a:solidFill>
                <a:effectLst/>
                <a:latin typeface="Times New Roman" panose="02020603050405020304" pitchFamily="18" charset="0"/>
                <a:cs typeface="Times New Roman" panose="02020603050405020304" pitchFamily="18" charset="0"/>
              </a:rPr>
              <a:t> In MDP, the agent constantly interacts with the environment and performs actions; at each action, the environment responds and generates a new state.</a:t>
            </a:r>
            <a:endParaRPr lang="en-US" sz="2200" b="1" dirty="0">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2046065" y="31172"/>
            <a:ext cx="6423471" cy="623454"/>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cs typeface="Times New Roman" pitchFamily="18" charset="0"/>
              </a:rPr>
              <a:t>MARKOV DECISION PROCESS</a:t>
            </a:r>
          </a:p>
        </p:txBody>
      </p:sp>
      <p:pic>
        <p:nvPicPr>
          <p:cNvPr id="5" name="Picture 4">
            <a:extLst>
              <a:ext uri="{FF2B5EF4-FFF2-40B4-BE49-F238E27FC236}">
                <a16:creationId xmlns:a16="http://schemas.microsoft.com/office/drawing/2014/main" id="{9BACF6F3-2F14-4959-91B7-C814A3D3F76A}"/>
              </a:ext>
            </a:extLst>
          </p:cNvPr>
          <p:cNvPicPr>
            <a:picLocks noChangeAspect="1"/>
          </p:cNvPicPr>
          <p:nvPr/>
        </p:nvPicPr>
        <p:blipFill>
          <a:blip r:embed="rId2"/>
          <a:stretch>
            <a:fillRect/>
          </a:stretch>
        </p:blipFill>
        <p:spPr>
          <a:xfrm>
            <a:off x="2590800" y="3831037"/>
            <a:ext cx="3457391" cy="239712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5775" y="1752600"/>
            <a:ext cx="8229600" cy="3581400"/>
          </a:xfrm>
        </p:spPr>
        <p:txBody>
          <a:bodyPr>
            <a:noAutofit/>
          </a:bodyPr>
          <a:lstStyle/>
          <a:p>
            <a:pPr algn="just"/>
            <a:r>
              <a:rPr lang="en-US" sz="2200" b="0" i="0" dirty="0">
                <a:solidFill>
                  <a:srgbClr val="333333"/>
                </a:solidFill>
                <a:effectLst/>
                <a:latin typeface="Times New Roman" panose="02020603050405020304" pitchFamily="18" charset="0"/>
                <a:cs typeface="Times New Roman" panose="02020603050405020304" pitchFamily="18" charset="0"/>
              </a:rPr>
              <a:t>MDP is used to describe the environment for the RL, and almost all the RL problem can be formalized using MDP.</a:t>
            </a:r>
          </a:p>
          <a:p>
            <a:pPr algn="just"/>
            <a:endParaRPr lang="en-US" sz="2200" b="0" i="0" dirty="0">
              <a:solidFill>
                <a:srgbClr val="333333"/>
              </a:solidFill>
              <a:effectLst/>
              <a:latin typeface="Times New Roman" panose="02020603050405020304" pitchFamily="18" charset="0"/>
              <a:cs typeface="Times New Roman" panose="02020603050405020304" pitchFamily="18" charset="0"/>
            </a:endParaRPr>
          </a:p>
          <a:p>
            <a:pPr algn="just"/>
            <a:r>
              <a:rPr lang="en-US" sz="2200" b="0" i="0" dirty="0">
                <a:solidFill>
                  <a:srgbClr val="333333"/>
                </a:solidFill>
                <a:effectLst/>
                <a:latin typeface="Times New Roman" panose="02020603050405020304" pitchFamily="18" charset="0"/>
                <a:cs typeface="Times New Roman" panose="02020603050405020304" pitchFamily="18" charset="0"/>
              </a:rPr>
              <a:t>MDP contains a tuple of four elements (S, A, P</a:t>
            </a:r>
            <a:r>
              <a:rPr lang="en-US" sz="2200" b="0" i="0" baseline="-25000" dirty="0">
                <a:solidFill>
                  <a:srgbClr val="333333"/>
                </a:solidFill>
                <a:effectLst/>
                <a:latin typeface="Times New Roman" panose="02020603050405020304" pitchFamily="18" charset="0"/>
                <a:cs typeface="Times New Roman" panose="02020603050405020304" pitchFamily="18" charset="0"/>
              </a:rPr>
              <a:t>a</a:t>
            </a:r>
            <a:r>
              <a:rPr lang="en-US" sz="2200" b="0" i="0" dirty="0">
                <a:solidFill>
                  <a:srgbClr val="333333"/>
                </a:solidFill>
                <a:effectLst/>
                <a:latin typeface="Times New Roman" panose="02020603050405020304" pitchFamily="18" charset="0"/>
                <a:cs typeface="Times New Roman" panose="02020603050405020304" pitchFamily="18" charset="0"/>
              </a:rPr>
              <a:t>, R</a:t>
            </a:r>
            <a:r>
              <a:rPr lang="en-US" sz="2200" b="0" i="0" baseline="-25000" dirty="0">
                <a:solidFill>
                  <a:srgbClr val="333333"/>
                </a:solidFill>
                <a:effectLst/>
                <a:latin typeface="Times New Roman" panose="02020603050405020304" pitchFamily="18" charset="0"/>
                <a:cs typeface="Times New Roman" panose="02020603050405020304" pitchFamily="18" charset="0"/>
              </a:rPr>
              <a:t>a</a:t>
            </a:r>
            <a:r>
              <a:rPr lang="en-US" sz="2200" b="0" i="0" dirty="0">
                <a:solidFill>
                  <a:srgbClr val="333333"/>
                </a:solidFill>
                <a:effectLst/>
                <a:latin typeface="Times New Roman" panose="02020603050405020304" pitchFamily="18" charset="0"/>
                <a:cs typeface="Times New Roman" panose="02020603050405020304" pitchFamily="18" charset="0"/>
              </a:rPr>
              <a:t>):</a:t>
            </a:r>
          </a:p>
          <a:p>
            <a:pPr lvl="1" indent="-342900" algn="just">
              <a:buFont typeface="Wingdings" panose="05000000000000000000" pitchFamily="2" charset="2"/>
              <a:buChar char="Ø"/>
            </a:pPr>
            <a:r>
              <a:rPr lang="en-US" sz="2200" b="0" i="0" dirty="0">
                <a:solidFill>
                  <a:srgbClr val="000000"/>
                </a:solidFill>
                <a:effectLst/>
                <a:latin typeface="Times New Roman" panose="02020603050405020304" pitchFamily="18" charset="0"/>
                <a:cs typeface="Times New Roman" panose="02020603050405020304" pitchFamily="18" charset="0"/>
              </a:rPr>
              <a:t>A set of finite States S</a:t>
            </a:r>
          </a:p>
          <a:p>
            <a:pPr lvl="1" indent="-342900" algn="just">
              <a:buFont typeface="Wingdings" panose="05000000000000000000" pitchFamily="2" charset="2"/>
              <a:buChar char="Ø"/>
            </a:pPr>
            <a:r>
              <a:rPr lang="en-US" sz="2200" b="0" i="0" dirty="0">
                <a:solidFill>
                  <a:srgbClr val="000000"/>
                </a:solidFill>
                <a:effectLst/>
                <a:latin typeface="Times New Roman" panose="02020603050405020304" pitchFamily="18" charset="0"/>
                <a:cs typeface="Times New Roman" panose="02020603050405020304" pitchFamily="18" charset="0"/>
              </a:rPr>
              <a:t>A set of finite Actions A</a:t>
            </a:r>
          </a:p>
          <a:p>
            <a:pPr lvl="1" indent="-342900" algn="just">
              <a:buFont typeface="Wingdings" panose="05000000000000000000" pitchFamily="2" charset="2"/>
              <a:buChar char="Ø"/>
            </a:pPr>
            <a:r>
              <a:rPr lang="en-US" sz="2200" b="0" i="0" dirty="0">
                <a:solidFill>
                  <a:srgbClr val="000000"/>
                </a:solidFill>
                <a:effectLst/>
                <a:latin typeface="Times New Roman" panose="02020603050405020304" pitchFamily="18" charset="0"/>
                <a:cs typeface="Times New Roman" panose="02020603050405020304" pitchFamily="18" charset="0"/>
              </a:rPr>
              <a:t>Rewards received after transitioning from state S to state S', due to action a.</a:t>
            </a:r>
          </a:p>
          <a:p>
            <a:pPr lvl="1" indent="-342900" algn="just">
              <a:buFont typeface="Wingdings" panose="05000000000000000000" pitchFamily="2" charset="2"/>
              <a:buChar char="Ø"/>
            </a:pPr>
            <a:r>
              <a:rPr lang="en-US" sz="2200" b="0" i="0" dirty="0">
                <a:solidFill>
                  <a:srgbClr val="000000"/>
                </a:solidFill>
                <a:effectLst/>
                <a:latin typeface="Times New Roman" panose="02020603050405020304" pitchFamily="18" charset="0"/>
                <a:cs typeface="Times New Roman" panose="02020603050405020304" pitchFamily="18" charset="0"/>
              </a:rPr>
              <a:t>Probability P</a:t>
            </a:r>
            <a:r>
              <a:rPr lang="en-US" sz="2200" b="0" i="0" baseline="-25000" dirty="0">
                <a:solidFill>
                  <a:srgbClr val="000000"/>
                </a:solidFill>
                <a:effectLst/>
                <a:latin typeface="Times New Roman" panose="02020603050405020304" pitchFamily="18" charset="0"/>
                <a:cs typeface="Times New Roman" panose="02020603050405020304" pitchFamily="18" charset="0"/>
              </a:rPr>
              <a:t>a</a:t>
            </a:r>
            <a:r>
              <a:rPr lang="en-US" sz="2200" b="0" i="0" dirty="0">
                <a:solidFill>
                  <a:srgbClr val="000000"/>
                </a:solidFill>
                <a:effectLst/>
                <a:latin typeface="Times New Roman" panose="02020603050405020304" pitchFamily="18" charset="0"/>
                <a:cs typeface="Times New Roman" panose="02020603050405020304" pitchFamily="18" charset="0"/>
              </a:rPr>
              <a:t>.</a:t>
            </a:r>
          </a:p>
          <a:p>
            <a:pPr algn="just">
              <a:buNone/>
            </a:pPr>
            <a:endParaRPr lang="en-US" sz="2400" dirty="0">
              <a:latin typeface="Times New Roman" pitchFamily="18" charset="0"/>
              <a:cs typeface="Times New Roman" pitchFamily="18" charset="0"/>
            </a:endParaRPr>
          </a:p>
        </p:txBody>
      </p:sp>
      <p:sp>
        <p:nvSpPr>
          <p:cNvPr id="7" name="Title 1"/>
          <p:cNvSpPr txBox="1">
            <a:spLocks/>
          </p:cNvSpPr>
          <p:nvPr/>
        </p:nvSpPr>
        <p:spPr>
          <a:xfrm>
            <a:off x="2046065" y="31172"/>
            <a:ext cx="6423471" cy="623454"/>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cs typeface="Times New Roman" pitchFamily="18" charset="0"/>
              </a:rPr>
              <a:t>MARKOV DECISION PROCESS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997450"/>
          </a:xfrm>
        </p:spPr>
        <p:txBody>
          <a:bodyPr>
            <a:normAutofit/>
          </a:bodyPr>
          <a:lstStyle/>
          <a:p>
            <a:pPr algn="just">
              <a:lnSpc>
                <a:spcPct val="160000"/>
              </a:lnSpc>
              <a:spcBef>
                <a:spcPts val="0"/>
              </a:spcBef>
              <a:buNone/>
            </a:pPr>
            <a:endParaRPr lang="en-US" sz="2200" b="1" dirty="0">
              <a:latin typeface="Times New Roman" panose="02020603050405020304" pitchFamily="18" charset="0"/>
              <a:cs typeface="Times New Roman" panose="02020603050405020304" pitchFamily="18" charset="0"/>
            </a:endParaRPr>
          </a:p>
          <a:p>
            <a:pPr algn="just">
              <a:lnSpc>
                <a:spcPct val="160000"/>
              </a:lnSpc>
              <a:spcBef>
                <a:spcPts val="0"/>
              </a:spcBef>
              <a:buNone/>
            </a:pPr>
            <a:r>
              <a:rPr lang="en-US" sz="2200" b="1" dirty="0">
                <a:latin typeface="Times New Roman" panose="02020603050405020304" pitchFamily="18" charset="0"/>
                <a:cs typeface="Times New Roman" panose="02020603050405020304" pitchFamily="18" charset="0"/>
              </a:rPr>
              <a:t>The objective of the topic</a:t>
            </a:r>
            <a:r>
              <a:rPr lang="en-US" sz="2200" dirty="0">
                <a:latin typeface="Times New Roman" panose="02020603050405020304" pitchFamily="18" charset="0"/>
                <a:cs typeface="Times New Roman" panose="02020603050405020304" pitchFamily="18" charset="0"/>
              </a:rPr>
              <a:t> is to make the student able to understand about :</a:t>
            </a:r>
          </a:p>
          <a:p>
            <a:pPr indent="114300" algn="just">
              <a:lnSpc>
                <a:spcPct val="160000"/>
              </a:lnSpc>
              <a:spcBef>
                <a:spcPts val="0"/>
              </a:spcBef>
            </a:pPr>
            <a:r>
              <a:rPr lang="en-US" sz="2200" dirty="0">
                <a:latin typeface="Times New Roman" panose="02020603050405020304" pitchFamily="18" charset="0"/>
                <a:cs typeface="Times New Roman" panose="02020603050405020304" pitchFamily="18" charset="0"/>
              </a:rPr>
              <a:t> Markov Decision  Property.</a:t>
            </a:r>
          </a:p>
          <a:p>
            <a:pPr indent="114300" algn="just">
              <a:lnSpc>
                <a:spcPct val="160000"/>
              </a:lnSpc>
              <a:spcBef>
                <a:spcPts val="0"/>
              </a:spcBef>
            </a:pPr>
            <a:endParaRPr lang="en-US" sz="2200" dirty="0">
              <a:latin typeface="Times New Roman" panose="02020603050405020304" pitchFamily="18" charset="0"/>
              <a:cs typeface="Times New Roman" panose="02020603050405020304" pitchFamily="18" charset="0"/>
            </a:endParaRPr>
          </a:p>
          <a:p>
            <a:pPr indent="0" algn="just">
              <a:lnSpc>
                <a:spcPct val="160000"/>
              </a:lnSpc>
              <a:spcBef>
                <a:spcPts val="0"/>
              </a:spcBef>
              <a:buNone/>
            </a:pPr>
            <a:r>
              <a:rPr lang="en-US" sz="2200" b="1" dirty="0">
                <a:latin typeface="Times New Roman" panose="02020603050405020304" pitchFamily="18" charset="0"/>
                <a:cs typeface="Times New Roman" panose="02020603050405020304" pitchFamily="18" charset="0"/>
              </a:rPr>
              <a:t>Recap </a:t>
            </a:r>
          </a:p>
          <a:p>
            <a:pPr indent="0" algn="just">
              <a:lnSpc>
                <a:spcPct val="160000"/>
              </a:lnSpc>
              <a:spcBef>
                <a:spcPts val="0"/>
              </a:spcBef>
              <a:buNone/>
            </a:pPr>
            <a:r>
              <a:rPr lang="en-US" sz="2200" dirty="0">
                <a:latin typeface="Times New Roman" panose="02020603050405020304" pitchFamily="18" charset="0"/>
                <a:cs typeface="Times New Roman" panose="02020603050405020304" pitchFamily="18" charset="0"/>
              </a:rPr>
              <a:t>Students  learnt the Markov Decision Process</a:t>
            </a:r>
          </a:p>
          <a:p>
            <a:pPr algn="ctr">
              <a:buNone/>
            </a:pPr>
            <a:endParaRPr lang="en-US" sz="2400" dirty="0"/>
          </a:p>
        </p:txBody>
      </p:sp>
      <p:sp>
        <p:nvSpPr>
          <p:cNvPr id="7" name="Title 1"/>
          <p:cNvSpPr txBox="1">
            <a:spLocks/>
          </p:cNvSpPr>
          <p:nvPr/>
        </p:nvSpPr>
        <p:spPr>
          <a:xfrm>
            <a:off x="2046065" y="31173"/>
            <a:ext cx="6423471" cy="623454"/>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t>Topic</a:t>
            </a:r>
            <a:r>
              <a:rPr kumimoji="0" lang="en-US" sz="2400" b="1" i="0" u="none" strike="noStrike" kern="1200" cap="none" spc="0" normalizeH="0" noProof="0" dirty="0">
                <a:ln>
                  <a:noFill/>
                </a:ln>
                <a:solidFill>
                  <a:schemeClr val="dk1"/>
                </a:solidFill>
                <a:effectLst/>
                <a:uLnTx/>
                <a:uFillTx/>
                <a:latin typeface="+mn-lt"/>
                <a:ea typeface="+mn-ea"/>
                <a:cs typeface="+mn-cs"/>
              </a:rPr>
              <a:t> Objective</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spTree>
    <p:extLst>
      <p:ext uri="{BB962C8B-B14F-4D97-AF65-F5344CB8AC3E}">
        <p14:creationId xmlns:p14="http://schemas.microsoft.com/office/powerpoint/2010/main" val="34497309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14400"/>
            <a:ext cx="8229600" cy="5105400"/>
          </a:xfrm>
        </p:spPr>
        <p:txBody>
          <a:bodyPr>
            <a:noAutofit/>
          </a:bodyPr>
          <a:lstStyle/>
          <a:p>
            <a:pPr algn="just"/>
            <a:r>
              <a:rPr lang="en-US" sz="2000" b="0" i="0" dirty="0">
                <a:solidFill>
                  <a:srgbClr val="333333"/>
                </a:solidFill>
                <a:effectLst/>
                <a:latin typeface="Times New Roman" panose="02020603050405020304" pitchFamily="18" charset="0"/>
                <a:cs typeface="Times New Roman" panose="02020603050405020304" pitchFamily="18" charset="0"/>
              </a:rPr>
              <a:t>It says that </a:t>
            </a:r>
            <a:r>
              <a:rPr lang="en-US" sz="2000" b="1" i="1" dirty="0">
                <a:solidFill>
                  <a:srgbClr val="333333"/>
                </a:solidFill>
                <a:effectLst/>
                <a:latin typeface="Times New Roman" panose="02020603050405020304" pitchFamily="18" charset="0"/>
                <a:cs typeface="Times New Roman" panose="02020603050405020304" pitchFamily="18" charset="0"/>
              </a:rPr>
              <a:t>"If the agent is present in the current state S1, performs an action a1 and move to the state s2, then the state transition from s1 to s2 only depends on the current state and future action and states do not depend on past actions, rewards, or states.“</a:t>
            </a:r>
          </a:p>
          <a:p>
            <a:pPr marL="0" indent="0" algn="just">
              <a:buNone/>
            </a:pPr>
            <a:endParaRPr lang="en-US" sz="2000" b="0" i="0" dirty="0">
              <a:solidFill>
                <a:srgbClr val="333333"/>
              </a:solidFill>
              <a:effectLst/>
              <a:latin typeface="Times New Roman" panose="02020603050405020304" pitchFamily="18" charset="0"/>
              <a:cs typeface="Times New Roman" panose="02020603050405020304" pitchFamily="18" charset="0"/>
            </a:endParaRPr>
          </a:p>
          <a:p>
            <a:pPr algn="just"/>
            <a:r>
              <a:rPr lang="en-US" sz="2000" b="0" i="0" dirty="0">
                <a:solidFill>
                  <a:srgbClr val="333333"/>
                </a:solidFill>
                <a:effectLst/>
                <a:latin typeface="Times New Roman" panose="02020603050405020304" pitchFamily="18" charset="0"/>
                <a:cs typeface="Times New Roman" panose="02020603050405020304" pitchFamily="18" charset="0"/>
              </a:rPr>
              <a:t>Or, in other words, as per Markov Property, the current state transition does not depend on any past action or state. Hence, MDP is an RL problem that satisfies the Markov property. Such as in a </a:t>
            </a:r>
            <a:r>
              <a:rPr lang="en-US" sz="2000" b="1" i="0" dirty="0">
                <a:solidFill>
                  <a:srgbClr val="333333"/>
                </a:solidFill>
                <a:effectLst/>
                <a:latin typeface="Times New Roman" panose="02020603050405020304" pitchFamily="18" charset="0"/>
                <a:cs typeface="Times New Roman" panose="02020603050405020304" pitchFamily="18" charset="0"/>
              </a:rPr>
              <a:t>Chess game, the players only focus on the current state and do not need to remember past actions or states</a:t>
            </a:r>
            <a:r>
              <a:rPr lang="en-US" sz="2000" b="0" i="0" dirty="0">
                <a:solidFill>
                  <a:srgbClr val="333333"/>
                </a:solidFill>
                <a:effectLst/>
                <a:latin typeface="Times New Roman" panose="02020603050405020304" pitchFamily="18" charset="0"/>
                <a:cs typeface="Times New Roman" panose="02020603050405020304" pitchFamily="18" charset="0"/>
              </a:rPr>
              <a:t>.</a:t>
            </a:r>
          </a:p>
          <a:p>
            <a:pPr algn="just"/>
            <a:endParaRPr lang="en-US" sz="2000" dirty="0">
              <a:solidFill>
                <a:srgbClr val="333333"/>
              </a:solidFill>
              <a:latin typeface="Times New Roman" panose="02020603050405020304" pitchFamily="18" charset="0"/>
              <a:cs typeface="Times New Roman" panose="02020603050405020304" pitchFamily="18" charset="0"/>
            </a:endParaRPr>
          </a:p>
          <a:p>
            <a:pPr marL="0" indent="0" algn="just">
              <a:buNone/>
            </a:pPr>
            <a:r>
              <a:rPr lang="en-US" sz="2000" b="1" i="0" u="sng" dirty="0">
                <a:solidFill>
                  <a:srgbClr val="333333"/>
                </a:solidFill>
                <a:effectLst/>
                <a:latin typeface="Times New Roman" panose="02020603050405020304" pitchFamily="18" charset="0"/>
                <a:cs typeface="Times New Roman" panose="02020603050405020304" pitchFamily="18" charset="0"/>
              </a:rPr>
              <a:t>Finite MDP:</a:t>
            </a:r>
          </a:p>
          <a:p>
            <a:pPr algn="just"/>
            <a:r>
              <a:rPr lang="en-US" sz="2000" b="0" i="0" dirty="0">
                <a:solidFill>
                  <a:srgbClr val="333333"/>
                </a:solidFill>
                <a:effectLst/>
                <a:latin typeface="Times New Roman" panose="02020603050405020304" pitchFamily="18" charset="0"/>
                <a:cs typeface="Times New Roman" panose="02020603050405020304" pitchFamily="18" charset="0"/>
              </a:rPr>
              <a:t>A finite MDP is when there are finite states, finite rewards, and finite actions. In RL, we consider only the finite </a:t>
            </a:r>
            <a:r>
              <a:rPr lang="en-US" sz="2400" b="0" i="0" dirty="0">
                <a:solidFill>
                  <a:srgbClr val="333333"/>
                </a:solidFill>
                <a:effectLst/>
              </a:rPr>
              <a:t>MDP.</a:t>
            </a:r>
          </a:p>
          <a:p>
            <a:pPr algn="just"/>
            <a:endParaRPr lang="en-US" sz="2400" b="0" i="0" dirty="0">
              <a:solidFill>
                <a:srgbClr val="333333"/>
              </a:solidFill>
              <a:effectLst/>
            </a:endParaRPr>
          </a:p>
          <a:p>
            <a:pPr algn="just">
              <a:buNone/>
            </a:pPr>
            <a:endParaRPr lang="en-US" sz="2400" b="1" dirty="0">
              <a:latin typeface="Times New Roman" pitchFamily="18" charset="0"/>
              <a:cs typeface="Times New Roman" pitchFamily="18" charset="0"/>
            </a:endParaRPr>
          </a:p>
        </p:txBody>
      </p:sp>
      <p:sp>
        <p:nvSpPr>
          <p:cNvPr id="7" name="Title 1"/>
          <p:cNvSpPr txBox="1">
            <a:spLocks/>
          </p:cNvSpPr>
          <p:nvPr/>
        </p:nvSpPr>
        <p:spPr>
          <a:xfrm>
            <a:off x="2046065" y="31172"/>
            <a:ext cx="6423471" cy="623454"/>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cs typeface="Times New Roman" pitchFamily="18" charset="0"/>
              </a:rPr>
              <a:t>MARKOV PROPERTY</a:t>
            </a:r>
          </a:p>
        </p:txBody>
      </p:sp>
    </p:spTree>
    <p:extLst>
      <p:ext uri="{BB962C8B-B14F-4D97-AF65-F5344CB8AC3E}">
        <p14:creationId xmlns:p14="http://schemas.microsoft.com/office/powerpoint/2010/main" val="32224707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997450"/>
          </a:xfrm>
        </p:spPr>
        <p:txBody>
          <a:bodyPr>
            <a:normAutofit/>
          </a:bodyPr>
          <a:lstStyle/>
          <a:p>
            <a:pPr algn="just">
              <a:lnSpc>
                <a:spcPct val="160000"/>
              </a:lnSpc>
              <a:spcBef>
                <a:spcPts val="0"/>
              </a:spcBef>
              <a:buNone/>
            </a:pPr>
            <a:endParaRPr lang="en-US" sz="2200" b="1" dirty="0">
              <a:latin typeface="Times New Roman" panose="02020603050405020304" pitchFamily="18" charset="0"/>
              <a:cs typeface="Times New Roman" panose="02020603050405020304" pitchFamily="18" charset="0"/>
            </a:endParaRPr>
          </a:p>
          <a:p>
            <a:pPr algn="just">
              <a:lnSpc>
                <a:spcPct val="160000"/>
              </a:lnSpc>
              <a:spcBef>
                <a:spcPts val="0"/>
              </a:spcBef>
              <a:buNone/>
            </a:pPr>
            <a:r>
              <a:rPr lang="en-US" sz="2200" b="1" dirty="0">
                <a:latin typeface="Times New Roman" panose="02020603050405020304" pitchFamily="18" charset="0"/>
                <a:cs typeface="Times New Roman" panose="02020603050405020304" pitchFamily="18" charset="0"/>
              </a:rPr>
              <a:t>The objective of the topic</a:t>
            </a:r>
            <a:r>
              <a:rPr lang="en-US" sz="2200" dirty="0">
                <a:latin typeface="Times New Roman" panose="02020603050405020304" pitchFamily="18" charset="0"/>
                <a:cs typeface="Times New Roman" panose="02020603050405020304" pitchFamily="18" charset="0"/>
              </a:rPr>
              <a:t> is to make the student able to understand about :</a:t>
            </a:r>
          </a:p>
          <a:p>
            <a:pPr indent="114300" algn="just">
              <a:lnSpc>
                <a:spcPct val="160000"/>
              </a:lnSpc>
              <a:spcBef>
                <a:spcPts val="0"/>
              </a:spcBef>
            </a:pPr>
            <a:r>
              <a:rPr lang="en-US" sz="2200" dirty="0">
                <a:latin typeface="Times New Roman" panose="02020603050405020304" pitchFamily="18" charset="0"/>
                <a:cs typeface="Times New Roman" panose="02020603050405020304" pitchFamily="18" charset="0"/>
              </a:rPr>
              <a:t> Reinforcement learning algorithm – Q learning</a:t>
            </a:r>
          </a:p>
          <a:p>
            <a:pPr indent="114300" algn="just">
              <a:lnSpc>
                <a:spcPct val="160000"/>
              </a:lnSpc>
              <a:spcBef>
                <a:spcPts val="0"/>
              </a:spcBef>
            </a:pPr>
            <a:endParaRPr lang="en-US" sz="2200" dirty="0">
              <a:latin typeface="Times New Roman" panose="02020603050405020304" pitchFamily="18" charset="0"/>
              <a:cs typeface="Times New Roman" panose="02020603050405020304" pitchFamily="18" charset="0"/>
            </a:endParaRPr>
          </a:p>
          <a:p>
            <a:pPr indent="0" algn="just">
              <a:lnSpc>
                <a:spcPct val="160000"/>
              </a:lnSpc>
              <a:spcBef>
                <a:spcPts val="0"/>
              </a:spcBef>
              <a:buNone/>
            </a:pPr>
            <a:r>
              <a:rPr lang="en-US" sz="2200" b="1" dirty="0">
                <a:latin typeface="Times New Roman" panose="02020603050405020304" pitchFamily="18" charset="0"/>
                <a:cs typeface="Times New Roman" panose="02020603050405020304" pitchFamily="18" charset="0"/>
              </a:rPr>
              <a:t>Recap </a:t>
            </a:r>
          </a:p>
          <a:p>
            <a:pPr indent="0" algn="just">
              <a:lnSpc>
                <a:spcPct val="160000"/>
              </a:lnSpc>
              <a:spcBef>
                <a:spcPts val="0"/>
              </a:spcBef>
              <a:buNone/>
            </a:pPr>
            <a:r>
              <a:rPr lang="en-US" sz="2200" dirty="0">
                <a:latin typeface="Times New Roman" panose="02020603050405020304" pitchFamily="18" charset="0"/>
                <a:cs typeface="Times New Roman" panose="02020603050405020304" pitchFamily="18" charset="0"/>
              </a:rPr>
              <a:t>Students  learnt the Markov Property</a:t>
            </a:r>
          </a:p>
          <a:p>
            <a:pPr algn="ctr">
              <a:buNone/>
            </a:pPr>
            <a:endParaRPr lang="en-US" sz="2400" dirty="0"/>
          </a:p>
        </p:txBody>
      </p:sp>
      <p:sp>
        <p:nvSpPr>
          <p:cNvPr id="7" name="Title 1"/>
          <p:cNvSpPr txBox="1">
            <a:spLocks/>
          </p:cNvSpPr>
          <p:nvPr/>
        </p:nvSpPr>
        <p:spPr>
          <a:xfrm>
            <a:off x="2338041" y="31173"/>
            <a:ext cx="5839519" cy="623454"/>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t>Topic</a:t>
            </a:r>
            <a:r>
              <a:rPr kumimoji="0" lang="en-US" sz="2400" b="1" i="0" u="none" strike="noStrike" kern="1200" cap="none" spc="0" normalizeH="0" noProof="0" dirty="0">
                <a:ln>
                  <a:noFill/>
                </a:ln>
                <a:solidFill>
                  <a:schemeClr val="dk1"/>
                </a:solidFill>
                <a:effectLst/>
                <a:uLnTx/>
                <a:uFillTx/>
                <a:latin typeface="+mn-lt"/>
                <a:ea typeface="+mn-ea"/>
                <a:cs typeface="+mn-cs"/>
              </a:rPr>
              <a:t> Objective</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spTree>
    <p:extLst>
      <p:ext uri="{BB962C8B-B14F-4D97-AF65-F5344CB8AC3E}">
        <p14:creationId xmlns:p14="http://schemas.microsoft.com/office/powerpoint/2010/main" val="6538097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029200"/>
          </a:xfrm>
        </p:spPr>
        <p:txBody>
          <a:bodyPr>
            <a:noAutofit/>
          </a:bodyPr>
          <a:lstStyle/>
          <a:p>
            <a:pPr algn="just"/>
            <a:r>
              <a:rPr lang="en-US" sz="2000" b="0" i="0" dirty="0">
                <a:solidFill>
                  <a:srgbClr val="333333"/>
                </a:solidFill>
                <a:effectLst/>
                <a:latin typeface="Times New Roman" panose="02020603050405020304" pitchFamily="18" charset="0"/>
                <a:cs typeface="Times New Roman" panose="02020603050405020304" pitchFamily="18" charset="0"/>
              </a:rPr>
              <a:t>Reinforcement learning algorithms are mainly used in AI applications and gaming applications.</a:t>
            </a:r>
          </a:p>
          <a:p>
            <a:pPr algn="just"/>
            <a:r>
              <a:rPr lang="en-US" sz="2000" b="0" i="0" dirty="0">
                <a:solidFill>
                  <a:srgbClr val="333333"/>
                </a:solidFill>
                <a:effectLst/>
                <a:latin typeface="Times New Roman" panose="02020603050405020304" pitchFamily="18" charset="0"/>
                <a:cs typeface="Times New Roman" panose="02020603050405020304" pitchFamily="18" charset="0"/>
              </a:rPr>
              <a:t>The main used algorithms are:</a:t>
            </a:r>
          </a:p>
          <a:p>
            <a:pPr algn="just"/>
            <a:endParaRPr lang="en-US" sz="2000" b="0" i="0" dirty="0">
              <a:solidFill>
                <a:srgbClr val="333333"/>
              </a:solidFill>
              <a:effectLst/>
              <a:latin typeface="Times New Roman" panose="02020603050405020304" pitchFamily="18" charset="0"/>
              <a:cs typeface="Times New Roman" panose="02020603050405020304" pitchFamily="18" charset="0"/>
            </a:endParaRPr>
          </a:p>
          <a:p>
            <a:pPr marL="0" indent="0" algn="just">
              <a:buNone/>
            </a:pPr>
            <a:r>
              <a:rPr lang="en-US" sz="2000" b="1" i="0" dirty="0">
                <a:solidFill>
                  <a:srgbClr val="000000"/>
                </a:solidFill>
                <a:effectLst/>
                <a:latin typeface="Times New Roman" panose="02020603050405020304" pitchFamily="18" charset="0"/>
                <a:cs typeface="Times New Roman" panose="02020603050405020304" pitchFamily="18" charset="0"/>
              </a:rPr>
              <a:t>Q-Learning:</a:t>
            </a:r>
            <a:endParaRPr lang="en-US" sz="2000" b="0" i="0" dirty="0">
              <a:solidFill>
                <a:srgbClr val="000000"/>
              </a:solidFill>
              <a:effectLst/>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Q-learning is an </a:t>
            </a:r>
            <a:r>
              <a:rPr lang="en-US" sz="2000" b="1" i="0" dirty="0">
                <a:solidFill>
                  <a:srgbClr val="000000"/>
                </a:solidFill>
                <a:effectLst/>
                <a:latin typeface="Times New Roman" panose="02020603050405020304" pitchFamily="18" charset="0"/>
                <a:cs typeface="Times New Roman" panose="02020603050405020304" pitchFamily="18" charset="0"/>
              </a:rPr>
              <a:t>Off policy RL algorithm</a:t>
            </a:r>
            <a:r>
              <a:rPr lang="en-US" sz="2000" b="0" i="0" dirty="0">
                <a:solidFill>
                  <a:srgbClr val="000000"/>
                </a:solidFill>
                <a:effectLst/>
                <a:latin typeface="Times New Roman" panose="02020603050405020304" pitchFamily="18" charset="0"/>
                <a:cs typeface="Times New Roman" panose="02020603050405020304" pitchFamily="18" charset="0"/>
              </a:rPr>
              <a:t>, which is used for the temporal difference Learning. The temporal difference learning methods are the way of comparing temporally successive predictions.</a:t>
            </a:r>
          </a:p>
          <a:p>
            <a:pPr lvl="1" algn="just">
              <a:buFont typeface="Arial" panose="020B0604020202020204" pitchFamily="34" charset="0"/>
              <a:buChar char="•"/>
            </a:pPr>
            <a:r>
              <a:rPr lang="en-US" sz="2000" b="0" i="0" dirty="0">
                <a:solidFill>
                  <a:srgbClr val="333333"/>
                </a:solidFill>
                <a:effectLst/>
                <a:latin typeface="Times New Roman" panose="02020603050405020304" pitchFamily="18" charset="0"/>
                <a:cs typeface="Times New Roman" panose="02020603050405020304" pitchFamily="18" charset="0"/>
              </a:rPr>
              <a:t>The Q stands for </a:t>
            </a:r>
            <a:r>
              <a:rPr lang="en-US" sz="2000" b="1" i="0" dirty="0">
                <a:solidFill>
                  <a:srgbClr val="333333"/>
                </a:solidFill>
                <a:effectLst/>
                <a:latin typeface="Times New Roman" panose="02020603050405020304" pitchFamily="18" charset="0"/>
                <a:cs typeface="Times New Roman" panose="02020603050405020304" pitchFamily="18" charset="0"/>
              </a:rPr>
              <a:t>quality</a:t>
            </a:r>
            <a:r>
              <a:rPr lang="en-US" sz="2000" b="0" i="0" dirty="0">
                <a:solidFill>
                  <a:srgbClr val="333333"/>
                </a:solidFill>
                <a:effectLst/>
                <a:latin typeface="Times New Roman" panose="02020603050405020304" pitchFamily="18" charset="0"/>
                <a:cs typeface="Times New Roman" panose="02020603050405020304" pitchFamily="18" charset="0"/>
              </a:rPr>
              <a:t> in </a:t>
            </a:r>
            <a:r>
              <a:rPr lang="en-US" sz="2000" b="1" i="0" dirty="0">
                <a:solidFill>
                  <a:srgbClr val="333333"/>
                </a:solidFill>
                <a:effectLst/>
                <a:latin typeface="Times New Roman" panose="02020603050405020304" pitchFamily="18" charset="0"/>
                <a:cs typeface="Times New Roman" panose="02020603050405020304" pitchFamily="18" charset="0"/>
              </a:rPr>
              <a:t>Q-learning</a:t>
            </a:r>
            <a:r>
              <a:rPr lang="en-US" sz="2000" b="0" i="0" dirty="0">
                <a:solidFill>
                  <a:srgbClr val="333333"/>
                </a:solidFill>
                <a:effectLst/>
                <a:latin typeface="Times New Roman" panose="02020603050405020304" pitchFamily="18" charset="0"/>
                <a:cs typeface="Times New Roman" panose="02020603050405020304" pitchFamily="18" charset="0"/>
              </a:rPr>
              <a:t>, which means it specifies the quality of an action taken by the agent.</a:t>
            </a:r>
            <a:endParaRPr lang="en-US" sz="2000" b="0" i="0" dirty="0">
              <a:solidFill>
                <a:srgbClr val="000000"/>
              </a:solidFill>
              <a:effectLst/>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It learns the value function Q (S, a), which means how good to take action "</a:t>
            </a:r>
            <a:r>
              <a:rPr lang="en-US" sz="2000" b="1" i="0" dirty="0">
                <a:solidFill>
                  <a:srgbClr val="000000"/>
                </a:solidFill>
                <a:effectLst/>
                <a:latin typeface="Times New Roman" panose="02020603050405020304" pitchFamily="18" charset="0"/>
                <a:cs typeface="Times New Roman" panose="02020603050405020304" pitchFamily="18" charset="0"/>
              </a:rPr>
              <a:t>a</a:t>
            </a:r>
            <a:r>
              <a:rPr lang="en-US" sz="2000" b="0" i="0" dirty="0">
                <a:solidFill>
                  <a:srgbClr val="000000"/>
                </a:solidFill>
                <a:effectLst/>
                <a:latin typeface="Times New Roman" panose="02020603050405020304" pitchFamily="18" charset="0"/>
                <a:cs typeface="Times New Roman" panose="02020603050405020304" pitchFamily="18" charset="0"/>
              </a:rPr>
              <a:t>" at a particular state "</a:t>
            </a:r>
            <a:r>
              <a:rPr lang="en-US" sz="2000" b="1" i="0" dirty="0">
                <a:solidFill>
                  <a:srgbClr val="000000"/>
                </a:solidFill>
                <a:effectLst/>
                <a:latin typeface="Times New Roman" panose="02020603050405020304" pitchFamily="18" charset="0"/>
                <a:cs typeface="Times New Roman" panose="02020603050405020304" pitchFamily="18" charset="0"/>
              </a:rPr>
              <a:t>s</a:t>
            </a:r>
            <a:r>
              <a:rPr lang="en-US" sz="2000" b="0" i="0" dirty="0">
                <a:solidFill>
                  <a:srgbClr val="000000"/>
                </a:solidFill>
                <a:effectLst/>
                <a:latin typeface="Times New Roman" panose="02020603050405020304" pitchFamily="18" charset="0"/>
                <a:cs typeface="Times New Roman" panose="02020603050405020304" pitchFamily="18" charset="0"/>
              </a:rPr>
              <a:t>."</a:t>
            </a:r>
          </a:p>
          <a:p>
            <a:pPr algn="just">
              <a:buNone/>
            </a:pPr>
            <a:endParaRPr lang="en-US" sz="2400" dirty="0">
              <a:latin typeface="Times New Roman" pitchFamily="18" charset="0"/>
              <a:cs typeface="Times New Roman" pitchFamily="18" charset="0"/>
            </a:endParaRPr>
          </a:p>
        </p:txBody>
      </p:sp>
      <p:sp>
        <p:nvSpPr>
          <p:cNvPr id="7" name="Title 1"/>
          <p:cNvSpPr txBox="1">
            <a:spLocks/>
          </p:cNvSpPr>
          <p:nvPr/>
        </p:nvSpPr>
        <p:spPr>
          <a:xfrm>
            <a:off x="1724891" y="59511"/>
            <a:ext cx="7065818" cy="566776"/>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800" b="1" i="0" dirty="0">
                <a:solidFill>
                  <a:srgbClr val="000000"/>
                </a:solidFill>
                <a:effectLst/>
                <a:latin typeface="Times New Roman" panose="02020603050405020304" pitchFamily="18" charset="0"/>
                <a:cs typeface="Times New Roman" panose="02020603050405020304" pitchFamily="18" charset="0"/>
              </a:rPr>
              <a:t>Q- LEARNING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731719" y="59511"/>
            <a:ext cx="5204563" cy="566776"/>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strike="noStrike" kern="1200" cap="none" spc="0" normalizeH="0" baseline="0" noProof="0" dirty="0">
                <a:ln>
                  <a:noFill/>
                </a:ln>
                <a:solidFill>
                  <a:schemeClr val="dk1"/>
                </a:solidFill>
                <a:effectLst/>
                <a:uLnTx/>
                <a:uFillTx/>
                <a:latin typeface="+mn-lt"/>
                <a:ea typeface="+mn-ea"/>
                <a:cs typeface="+mn-cs"/>
              </a:rPr>
              <a:t>Text  Books</a:t>
            </a:r>
          </a:p>
        </p:txBody>
      </p:sp>
      <p:pic>
        <p:nvPicPr>
          <p:cNvPr id="4" name="Picture 3">
            <a:extLst>
              <a:ext uri="{FF2B5EF4-FFF2-40B4-BE49-F238E27FC236}">
                <a16:creationId xmlns:a16="http://schemas.microsoft.com/office/drawing/2014/main" id="{3ADE0C41-B747-FC83-1DB3-D1A44C9E5A31}"/>
              </a:ext>
            </a:extLst>
          </p:cNvPr>
          <p:cNvPicPr>
            <a:picLocks noChangeAspect="1"/>
          </p:cNvPicPr>
          <p:nvPr/>
        </p:nvPicPr>
        <p:blipFill>
          <a:blip r:embed="rId3"/>
          <a:stretch>
            <a:fillRect/>
          </a:stretch>
        </p:blipFill>
        <p:spPr>
          <a:xfrm>
            <a:off x="1758805" y="746234"/>
            <a:ext cx="7185498" cy="5623035"/>
          </a:xfrm>
          <a:prstGeom prst="rect">
            <a:avLst/>
          </a:prstGeom>
        </p:spPr>
      </p:pic>
      <p:sp>
        <p:nvSpPr>
          <p:cNvPr id="2" name="TextBox 1">
            <a:extLst>
              <a:ext uri="{FF2B5EF4-FFF2-40B4-BE49-F238E27FC236}">
                <a16:creationId xmlns:a16="http://schemas.microsoft.com/office/drawing/2014/main" id="{3E659B4A-2324-5B2F-358C-CF2764D5E058}"/>
              </a:ext>
            </a:extLst>
          </p:cNvPr>
          <p:cNvSpPr txBox="1"/>
          <p:nvPr/>
        </p:nvSpPr>
        <p:spPr>
          <a:xfrm>
            <a:off x="1044920" y="6438861"/>
            <a:ext cx="7851944" cy="307777"/>
          </a:xfrm>
          <a:prstGeom prst="rect">
            <a:avLst/>
          </a:prstGeom>
          <a:noFill/>
        </p:spPr>
        <p:txBody>
          <a:bodyPr wrap="square" rtlCol="0">
            <a:spAutoFit/>
          </a:bodyPr>
          <a:lstStyle/>
          <a:p>
            <a:r>
              <a:rPr lang="en-US" sz="1400" dirty="0">
                <a:latin typeface="+mj-lt"/>
              </a:rPr>
              <a:t>MS. Sonia Arora             ACSML0501                           Machine Learning                                         Unit 5</a:t>
            </a:r>
          </a:p>
        </p:txBody>
      </p:sp>
    </p:spTree>
    <p:extLst>
      <p:ext uri="{BB962C8B-B14F-4D97-AF65-F5344CB8AC3E}">
        <p14:creationId xmlns:p14="http://schemas.microsoft.com/office/powerpoint/2010/main" val="9411029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a:extLst>
              <a:ext uri="{FF2B5EF4-FFF2-40B4-BE49-F238E27FC236}">
                <a16:creationId xmlns:a16="http://schemas.microsoft.com/office/drawing/2014/main" id="{C4C7B36F-948B-43C7-810B-06BD509495F5}"/>
              </a:ext>
            </a:extLst>
          </p:cNvPr>
          <p:cNvPicPr>
            <a:picLocks noGrp="1" noChangeAspect="1"/>
          </p:cNvPicPr>
          <p:nvPr>
            <p:ph idx="1"/>
          </p:nvPr>
        </p:nvPicPr>
        <p:blipFill>
          <a:blip r:embed="rId2"/>
          <a:stretch>
            <a:fillRect/>
          </a:stretch>
        </p:blipFill>
        <p:spPr>
          <a:xfrm>
            <a:off x="1447800" y="1143000"/>
            <a:ext cx="6553199" cy="4876799"/>
          </a:xfrm>
          <a:prstGeom prst="rect">
            <a:avLst/>
          </a:prstGeom>
        </p:spPr>
      </p:pic>
      <p:sp>
        <p:nvSpPr>
          <p:cNvPr id="7" name="Title 1"/>
          <p:cNvSpPr txBox="1">
            <a:spLocks/>
          </p:cNvSpPr>
          <p:nvPr/>
        </p:nvSpPr>
        <p:spPr>
          <a:xfrm>
            <a:off x="1969865" y="31172"/>
            <a:ext cx="6423471" cy="623454"/>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i="0" dirty="0">
                <a:solidFill>
                  <a:srgbClr val="000000"/>
                </a:solidFill>
                <a:effectLst/>
                <a:cs typeface="Times New Roman" panose="02020603050405020304" pitchFamily="18" charset="0"/>
              </a:rPr>
              <a:t>Q- LEARNING</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03024"/>
            <a:ext cx="8229600" cy="4876800"/>
          </a:xfrm>
        </p:spPr>
        <p:txBody>
          <a:bodyPr>
            <a:noAutofit/>
          </a:bodyPr>
          <a:lstStyle/>
          <a:p>
            <a:pPr marL="0" indent="0" algn="just">
              <a:buNone/>
            </a:pPr>
            <a:r>
              <a:rPr lang="en-US" sz="2000" b="0" i="0" dirty="0">
                <a:solidFill>
                  <a:srgbClr val="000000"/>
                </a:solidFill>
                <a:effectLst/>
                <a:latin typeface="Times New Roman" panose="02020603050405020304" pitchFamily="18" charset="0"/>
                <a:cs typeface="Times New Roman" panose="02020603050405020304" pitchFamily="18" charset="0"/>
              </a:rPr>
              <a:t>Q-learning is a popular model-free reinforcement learning algorithm based on the Bellman equation.</a:t>
            </a:r>
          </a:p>
          <a:p>
            <a:pPr algn="just"/>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1" i="0" dirty="0">
                <a:solidFill>
                  <a:srgbClr val="000000"/>
                </a:solidFill>
                <a:effectLst/>
                <a:latin typeface="Times New Roman" panose="02020603050405020304" pitchFamily="18" charset="0"/>
                <a:cs typeface="Times New Roman" panose="02020603050405020304" pitchFamily="18" charset="0"/>
              </a:rPr>
              <a:t>The main objective of Q-learning is to learn the policy which can inform the agent that what actions should be taken for maximizing the reward under what circumstances.</a:t>
            </a:r>
          </a:p>
          <a:p>
            <a:pPr algn="just">
              <a:buFont typeface="Arial" panose="020B0604020202020204" pitchFamily="34" charset="0"/>
              <a:buChar char="•"/>
            </a:pPr>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It is an </a:t>
            </a:r>
            <a:r>
              <a:rPr lang="en-US" sz="2000" b="1" i="0" dirty="0">
                <a:solidFill>
                  <a:srgbClr val="000000"/>
                </a:solidFill>
                <a:effectLst/>
                <a:latin typeface="Times New Roman" panose="02020603050405020304" pitchFamily="18" charset="0"/>
                <a:cs typeface="Times New Roman" panose="02020603050405020304" pitchFamily="18" charset="0"/>
              </a:rPr>
              <a:t>off-policy RL</a:t>
            </a:r>
            <a:r>
              <a:rPr lang="en-US" sz="2000" b="0" i="0" dirty="0">
                <a:solidFill>
                  <a:srgbClr val="000000"/>
                </a:solidFill>
                <a:effectLst/>
                <a:latin typeface="Times New Roman" panose="02020603050405020304" pitchFamily="18" charset="0"/>
                <a:cs typeface="Times New Roman" panose="02020603050405020304" pitchFamily="18" charset="0"/>
              </a:rPr>
              <a:t> that attempts to find the best action to take at a current state.</a:t>
            </a:r>
          </a:p>
          <a:p>
            <a:pPr algn="just">
              <a:buFont typeface="Arial" panose="020B0604020202020204" pitchFamily="34" charset="0"/>
              <a:buChar char="•"/>
            </a:pPr>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The goal of the agent in Q-learning is to maximize the value of Q.</a:t>
            </a:r>
          </a:p>
          <a:p>
            <a:pPr algn="just">
              <a:buFont typeface="Arial" panose="020B0604020202020204" pitchFamily="34" charset="0"/>
              <a:buChar char="•"/>
            </a:pPr>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The value of Q-learning can be derived from the Bellman equation. </a:t>
            </a:r>
          </a:p>
          <a:p>
            <a:pPr algn="just">
              <a:buFont typeface="Arial" panose="020B0604020202020204" pitchFamily="34" charset="0"/>
              <a:buChar char="•"/>
            </a:pPr>
            <a:endParaRPr lang="en-US" sz="2400" b="0" i="0" dirty="0">
              <a:solidFill>
                <a:srgbClr val="000000"/>
              </a:solidFill>
              <a:effectLst/>
            </a:endParaRPr>
          </a:p>
        </p:txBody>
      </p:sp>
      <p:sp>
        <p:nvSpPr>
          <p:cNvPr id="7" name="Title 1"/>
          <p:cNvSpPr txBox="1">
            <a:spLocks/>
          </p:cNvSpPr>
          <p:nvPr/>
        </p:nvSpPr>
        <p:spPr>
          <a:xfrm>
            <a:off x="2046065" y="31172"/>
            <a:ext cx="6423471" cy="623454"/>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Q-LEARNING</a:t>
            </a:r>
          </a:p>
        </p:txBody>
      </p:sp>
      <p:pic>
        <p:nvPicPr>
          <p:cNvPr id="13" name="Picture 12">
            <a:extLst>
              <a:ext uri="{FF2B5EF4-FFF2-40B4-BE49-F238E27FC236}">
                <a16:creationId xmlns:a16="http://schemas.microsoft.com/office/drawing/2014/main" id="{951A222F-5228-4FC2-BC26-EEEF17B313CB}"/>
              </a:ext>
            </a:extLst>
          </p:cNvPr>
          <p:cNvPicPr>
            <a:picLocks noChangeAspect="1"/>
          </p:cNvPicPr>
          <p:nvPr/>
        </p:nvPicPr>
        <p:blipFill>
          <a:blip r:embed="rId2"/>
          <a:stretch>
            <a:fillRect/>
          </a:stretch>
        </p:blipFill>
        <p:spPr>
          <a:xfrm>
            <a:off x="2171700" y="5674603"/>
            <a:ext cx="5029200" cy="786969"/>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76800"/>
          </a:xfrm>
        </p:spPr>
        <p:txBody>
          <a:bodyPr>
            <a:noAutofit/>
          </a:bodyPr>
          <a:lstStyle/>
          <a:p>
            <a:pPr algn="just"/>
            <a:r>
              <a:rPr lang="en-US" sz="2000" b="0" i="0" dirty="0">
                <a:solidFill>
                  <a:srgbClr val="333333"/>
                </a:solidFill>
                <a:effectLst/>
                <a:latin typeface="Times New Roman" panose="02020603050405020304" pitchFamily="18" charset="0"/>
                <a:cs typeface="Times New Roman" panose="02020603050405020304" pitchFamily="18" charset="0"/>
              </a:rPr>
              <a:t>In the equation, we have various components, including reward, discount factor (γ), probability, and end states s'. But there is no any Q-value is given so first consider the below image:</a:t>
            </a:r>
          </a:p>
          <a:p>
            <a:pPr marL="0" indent="0" algn="just">
              <a:buNone/>
            </a:pPr>
            <a:r>
              <a:rPr lang="en-US" sz="2000" dirty="0">
                <a:latin typeface="Times New Roman" panose="02020603050405020304" pitchFamily="18" charset="0"/>
                <a:cs typeface="Times New Roman" panose="02020603050405020304" pitchFamily="18" charset="0"/>
              </a:rPr>
              <a:t>  </a:t>
            </a:r>
          </a:p>
        </p:txBody>
      </p:sp>
      <p:sp>
        <p:nvSpPr>
          <p:cNvPr id="7" name="Title 1"/>
          <p:cNvSpPr txBox="1">
            <a:spLocks/>
          </p:cNvSpPr>
          <p:nvPr/>
        </p:nvSpPr>
        <p:spPr>
          <a:xfrm>
            <a:off x="2338041" y="31172"/>
            <a:ext cx="5839519" cy="623454"/>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400" b="1" i="0" u="none" strike="noStrike" kern="1200" cap="none" spc="0" normalizeH="0" baseline="0" noProof="0" dirty="0">
                <a:ln>
                  <a:noFill/>
                </a:ln>
                <a:solidFill>
                  <a:schemeClr val="dk1"/>
                </a:solidFill>
                <a:effectLst/>
                <a:uLnTx/>
                <a:uFillTx/>
                <a:cs typeface="Times New Roman" pitchFamily="18" charset="0"/>
              </a:rPr>
              <a:t> Q-LEARNING</a:t>
            </a:r>
          </a:p>
        </p:txBody>
      </p:sp>
      <p:pic>
        <p:nvPicPr>
          <p:cNvPr id="2" name="Picture 1">
            <a:extLst>
              <a:ext uri="{FF2B5EF4-FFF2-40B4-BE49-F238E27FC236}">
                <a16:creationId xmlns:a16="http://schemas.microsoft.com/office/drawing/2014/main" id="{FD5D2C3D-A432-4483-A4FC-0D9067BF1A9B}"/>
              </a:ext>
            </a:extLst>
          </p:cNvPr>
          <p:cNvPicPr>
            <a:picLocks noChangeAspect="1"/>
          </p:cNvPicPr>
          <p:nvPr/>
        </p:nvPicPr>
        <p:blipFill>
          <a:blip r:embed="rId2"/>
          <a:stretch>
            <a:fillRect/>
          </a:stretch>
        </p:blipFill>
        <p:spPr>
          <a:xfrm>
            <a:off x="2667000" y="3048000"/>
            <a:ext cx="3810000" cy="2619375"/>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76800"/>
          </a:xfrm>
        </p:spPr>
        <p:txBody>
          <a:bodyPr>
            <a:noAutofit/>
          </a:bodyPr>
          <a:lstStyle/>
          <a:p>
            <a:pPr algn="just"/>
            <a:endParaRPr lang="en-US" sz="2200" b="0" i="0" dirty="0">
              <a:solidFill>
                <a:srgbClr val="333333"/>
              </a:solidFill>
              <a:effectLst/>
              <a:latin typeface="Times New Roman" panose="02020603050405020304" pitchFamily="18" charset="0"/>
              <a:cs typeface="Times New Roman" panose="02020603050405020304" pitchFamily="18" charset="0"/>
            </a:endParaRPr>
          </a:p>
          <a:p>
            <a:pPr algn="just"/>
            <a:r>
              <a:rPr lang="en-US" sz="2200" b="0" i="0" dirty="0">
                <a:solidFill>
                  <a:srgbClr val="333333"/>
                </a:solidFill>
                <a:effectLst/>
                <a:latin typeface="Times New Roman" panose="02020603050405020304" pitchFamily="18" charset="0"/>
                <a:cs typeface="Times New Roman" panose="02020603050405020304" pitchFamily="18" charset="0"/>
              </a:rPr>
              <a:t>In the above image, we can see there is an agent who has three values options, V(s</a:t>
            </a:r>
            <a:r>
              <a:rPr lang="en-US" sz="2200" b="0" i="0" baseline="-25000" dirty="0">
                <a:solidFill>
                  <a:srgbClr val="333333"/>
                </a:solidFill>
                <a:effectLst/>
                <a:latin typeface="Times New Roman" panose="02020603050405020304" pitchFamily="18" charset="0"/>
                <a:cs typeface="Times New Roman" panose="02020603050405020304" pitchFamily="18" charset="0"/>
              </a:rPr>
              <a:t>1</a:t>
            </a:r>
            <a:r>
              <a:rPr lang="en-US" sz="2200" b="0" i="0" dirty="0">
                <a:solidFill>
                  <a:srgbClr val="333333"/>
                </a:solidFill>
                <a:effectLst/>
                <a:latin typeface="Times New Roman" panose="02020603050405020304" pitchFamily="18" charset="0"/>
                <a:cs typeface="Times New Roman" panose="02020603050405020304" pitchFamily="18" charset="0"/>
              </a:rPr>
              <a:t>), V(s</a:t>
            </a:r>
            <a:r>
              <a:rPr lang="en-US" sz="2200" b="0" i="0" baseline="-25000" dirty="0">
                <a:solidFill>
                  <a:srgbClr val="333333"/>
                </a:solidFill>
                <a:effectLst/>
                <a:latin typeface="Times New Roman" panose="02020603050405020304" pitchFamily="18" charset="0"/>
                <a:cs typeface="Times New Roman" panose="02020603050405020304" pitchFamily="18" charset="0"/>
              </a:rPr>
              <a:t>2</a:t>
            </a:r>
            <a:r>
              <a:rPr lang="en-US" sz="2200" b="0" i="0" dirty="0">
                <a:solidFill>
                  <a:srgbClr val="333333"/>
                </a:solidFill>
                <a:effectLst/>
                <a:latin typeface="Times New Roman" panose="02020603050405020304" pitchFamily="18" charset="0"/>
                <a:cs typeface="Times New Roman" panose="02020603050405020304" pitchFamily="18" charset="0"/>
              </a:rPr>
              <a:t>), V(s</a:t>
            </a:r>
            <a:r>
              <a:rPr lang="en-US" sz="2200" b="0" i="0" baseline="-25000" dirty="0">
                <a:solidFill>
                  <a:srgbClr val="333333"/>
                </a:solidFill>
                <a:effectLst/>
                <a:latin typeface="Times New Roman" panose="02020603050405020304" pitchFamily="18" charset="0"/>
                <a:cs typeface="Times New Roman" panose="02020603050405020304" pitchFamily="18" charset="0"/>
              </a:rPr>
              <a:t>3</a:t>
            </a:r>
            <a:r>
              <a:rPr lang="en-US" sz="2200" b="0" i="0" dirty="0">
                <a:solidFill>
                  <a:srgbClr val="333333"/>
                </a:solidFill>
                <a:effectLst/>
                <a:latin typeface="Times New Roman" panose="02020603050405020304" pitchFamily="18" charset="0"/>
                <a:cs typeface="Times New Roman" panose="02020603050405020304" pitchFamily="18" charset="0"/>
              </a:rPr>
              <a:t>). As this is MDP, so agent only cares for the current state and the future state. The agent can go to any direction (Up, Left, or Right), so he needs to decide where to go for the optimal path. Here agent will take a move as per probability bases and changes the state.</a:t>
            </a:r>
          </a:p>
          <a:p>
            <a:pPr algn="just"/>
            <a:endParaRPr lang="en-US" sz="2200" dirty="0">
              <a:solidFill>
                <a:srgbClr val="333333"/>
              </a:solidFill>
              <a:latin typeface="Times New Roman" panose="02020603050405020304" pitchFamily="18" charset="0"/>
              <a:cs typeface="Times New Roman" panose="02020603050405020304" pitchFamily="18" charset="0"/>
            </a:endParaRPr>
          </a:p>
          <a:p>
            <a:pPr algn="just"/>
            <a:r>
              <a:rPr lang="en-US" sz="2200" b="0" i="0" dirty="0">
                <a:solidFill>
                  <a:srgbClr val="333333"/>
                </a:solidFill>
                <a:effectLst/>
                <a:latin typeface="Times New Roman" panose="02020603050405020304" pitchFamily="18" charset="0"/>
                <a:cs typeface="Times New Roman" panose="02020603050405020304" pitchFamily="18" charset="0"/>
              </a:rPr>
              <a:t>But if we want some exact moves, so for this, we need to make some changes in terms of Q-value.</a:t>
            </a:r>
            <a:endParaRPr lang="en-US" sz="2200" dirty="0">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2338041" y="31172"/>
            <a:ext cx="5839519" cy="623454"/>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400" b="1" i="0" u="none" strike="noStrike" kern="1200" cap="none" spc="0" normalizeH="0" baseline="0" noProof="0" dirty="0">
                <a:ln>
                  <a:noFill/>
                </a:ln>
                <a:solidFill>
                  <a:schemeClr val="dk1"/>
                </a:solidFill>
                <a:effectLst/>
                <a:uLnTx/>
                <a:uFillTx/>
                <a:cs typeface="Times New Roman" pitchFamily="18" charset="0"/>
              </a:rPr>
              <a:t> Q-LEARNING</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046065" y="31172"/>
            <a:ext cx="6423471" cy="623454"/>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400" b="1" i="0" u="none" strike="noStrike" kern="1200" cap="none" spc="0" normalizeH="0" baseline="0" noProof="0" dirty="0">
                <a:ln>
                  <a:noFill/>
                </a:ln>
                <a:solidFill>
                  <a:schemeClr val="dk1"/>
                </a:solidFill>
                <a:effectLst/>
                <a:uLnTx/>
                <a:uFillTx/>
                <a:cs typeface="Times New Roman" pitchFamily="18" charset="0"/>
              </a:rPr>
              <a:t>Q-LEARNING</a:t>
            </a:r>
          </a:p>
        </p:txBody>
      </p:sp>
      <p:pic>
        <p:nvPicPr>
          <p:cNvPr id="11" name="Content Placeholder 10">
            <a:extLst>
              <a:ext uri="{FF2B5EF4-FFF2-40B4-BE49-F238E27FC236}">
                <a16:creationId xmlns:a16="http://schemas.microsoft.com/office/drawing/2014/main" id="{C290E731-2963-427D-A178-B0AD2EBF7EE1}"/>
              </a:ext>
            </a:extLst>
          </p:cNvPr>
          <p:cNvPicPr>
            <a:picLocks noGrp="1" noChangeAspect="1"/>
          </p:cNvPicPr>
          <p:nvPr>
            <p:ph idx="1"/>
          </p:nvPr>
        </p:nvPicPr>
        <p:blipFill>
          <a:blip r:embed="rId3"/>
          <a:stretch>
            <a:fillRect/>
          </a:stretch>
        </p:blipFill>
        <p:spPr>
          <a:xfrm>
            <a:off x="2743200" y="855263"/>
            <a:ext cx="3810000" cy="3118644"/>
          </a:xfrm>
          <a:prstGeom prst="rect">
            <a:avLst/>
          </a:prstGeom>
        </p:spPr>
      </p:pic>
      <p:sp>
        <p:nvSpPr>
          <p:cNvPr id="13" name="TextBox 12">
            <a:extLst>
              <a:ext uri="{FF2B5EF4-FFF2-40B4-BE49-F238E27FC236}">
                <a16:creationId xmlns:a16="http://schemas.microsoft.com/office/drawing/2014/main" id="{BC9FFAB6-2DA3-40C1-A39A-0C8C6F007388}"/>
              </a:ext>
            </a:extLst>
          </p:cNvPr>
          <p:cNvSpPr txBox="1"/>
          <p:nvPr/>
        </p:nvSpPr>
        <p:spPr>
          <a:xfrm>
            <a:off x="533400" y="4343136"/>
            <a:ext cx="8229599" cy="1446550"/>
          </a:xfrm>
          <a:prstGeom prst="rect">
            <a:avLst/>
          </a:prstGeom>
          <a:noFill/>
        </p:spPr>
        <p:txBody>
          <a:bodyPr wrap="square">
            <a:spAutoFit/>
          </a:bodyPr>
          <a:lstStyle/>
          <a:p>
            <a:pPr algn="just"/>
            <a:r>
              <a:rPr lang="en-US" sz="2200" b="0" i="0" dirty="0">
                <a:solidFill>
                  <a:srgbClr val="333333"/>
                </a:solidFill>
                <a:effectLst/>
                <a:latin typeface="Times New Roman" panose="02020603050405020304" pitchFamily="18" charset="0"/>
                <a:cs typeface="Times New Roman" panose="02020603050405020304" pitchFamily="18" charset="0"/>
              </a:rPr>
              <a:t>Q- represents the quality of the actions at each state. So instead of using a value at each state, we will use a pair of state and action, i.e., Q(s, a). Q-value specifies that which action is more lubricative than others, and according to the best Q-value, the agent takes his next move.</a:t>
            </a:r>
            <a:endParaRPr lang="en-IN"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38200"/>
            <a:ext cx="8229600" cy="5181600"/>
          </a:xfrm>
        </p:spPr>
        <p:txBody>
          <a:bodyPr>
            <a:noAutofit/>
          </a:bodyPr>
          <a:lstStyle/>
          <a:p>
            <a:pPr algn="just"/>
            <a:r>
              <a:rPr lang="en-US" sz="2200" b="0" i="0" dirty="0">
                <a:solidFill>
                  <a:srgbClr val="333333"/>
                </a:solidFill>
                <a:effectLst/>
                <a:latin typeface="Times New Roman" panose="02020603050405020304" pitchFamily="18" charset="0"/>
                <a:cs typeface="Times New Roman" panose="02020603050405020304" pitchFamily="18" charset="0"/>
              </a:rPr>
              <a:t>The Bellman equation can be used for deriving the Q-value.</a:t>
            </a:r>
          </a:p>
          <a:p>
            <a:pPr algn="just"/>
            <a:r>
              <a:rPr lang="en-US" sz="2200" b="0" i="0" dirty="0">
                <a:solidFill>
                  <a:srgbClr val="333333"/>
                </a:solidFill>
                <a:effectLst/>
                <a:latin typeface="Times New Roman" panose="02020603050405020304" pitchFamily="18" charset="0"/>
                <a:cs typeface="Times New Roman" panose="02020603050405020304" pitchFamily="18" charset="0"/>
              </a:rPr>
              <a:t>To perform any action, the agent will get a reward R(s, a), and also he will end up on a certain state, so the Q -value equation will be:</a:t>
            </a:r>
          </a:p>
          <a:p>
            <a:pPr marL="0" indent="0" algn="just">
              <a:buNone/>
            </a:pPr>
            <a:endParaRPr lang="en-US" sz="2200" dirty="0">
              <a:latin typeface="Times New Roman" pitchFamily="18" charset="0"/>
              <a:cs typeface="Times New Roman" pitchFamily="18" charset="0"/>
            </a:endParaRPr>
          </a:p>
          <a:p>
            <a:pPr marL="0" indent="0" algn="just">
              <a:buNone/>
            </a:pPr>
            <a:endParaRPr lang="en-US" sz="2200" dirty="0">
              <a:latin typeface="Times New Roman" pitchFamily="18" charset="0"/>
              <a:cs typeface="Times New Roman" pitchFamily="18" charset="0"/>
            </a:endParaRPr>
          </a:p>
          <a:p>
            <a:pPr marL="0" indent="0" algn="just">
              <a:buNone/>
            </a:pPr>
            <a:r>
              <a:rPr lang="en-US" sz="2200" b="0" i="0" dirty="0">
                <a:solidFill>
                  <a:srgbClr val="333333"/>
                </a:solidFill>
                <a:effectLst/>
                <a:latin typeface="Times New Roman" panose="02020603050405020304" pitchFamily="18" charset="0"/>
                <a:cs typeface="Times New Roman" panose="02020603050405020304" pitchFamily="18" charset="0"/>
              </a:rPr>
              <a:t>Hence, we can say </a:t>
            </a:r>
            <a:r>
              <a:rPr lang="en-US" sz="2200" b="0" i="0" dirty="0">
                <a:solidFill>
                  <a:srgbClr val="333333"/>
                </a:solidFill>
                <a:effectLst/>
              </a:rPr>
              <a:t>that, </a:t>
            </a:r>
            <a:r>
              <a:rPr lang="en-US" sz="2200" b="1" i="1" dirty="0">
                <a:solidFill>
                  <a:srgbClr val="333333"/>
                </a:solidFill>
                <a:effectLst/>
              </a:rPr>
              <a:t>V(s) = max [Q(s, a)]</a:t>
            </a:r>
            <a:endParaRPr lang="en-US" sz="2200" dirty="0">
              <a:cs typeface="Times New Roman" pitchFamily="18" charset="0"/>
            </a:endParaRPr>
          </a:p>
        </p:txBody>
      </p:sp>
      <p:sp>
        <p:nvSpPr>
          <p:cNvPr id="7" name="Title 1"/>
          <p:cNvSpPr txBox="1">
            <a:spLocks/>
          </p:cNvSpPr>
          <p:nvPr/>
        </p:nvSpPr>
        <p:spPr>
          <a:xfrm>
            <a:off x="2338041" y="31172"/>
            <a:ext cx="5839519" cy="623454"/>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400" b="1" i="0" u="none" strike="noStrike" kern="1200" cap="none" spc="0" normalizeH="0" baseline="0" noProof="0" dirty="0">
                <a:ln>
                  <a:noFill/>
                </a:ln>
                <a:solidFill>
                  <a:schemeClr val="dk1"/>
                </a:solidFill>
                <a:effectLst/>
                <a:uLnTx/>
                <a:uFillTx/>
                <a:cs typeface="Times New Roman" pitchFamily="18" charset="0"/>
              </a:rPr>
              <a:t>Q-LEARNING</a:t>
            </a:r>
          </a:p>
        </p:txBody>
      </p:sp>
      <p:pic>
        <p:nvPicPr>
          <p:cNvPr id="2" name="Picture 1">
            <a:extLst>
              <a:ext uri="{FF2B5EF4-FFF2-40B4-BE49-F238E27FC236}">
                <a16:creationId xmlns:a16="http://schemas.microsoft.com/office/drawing/2014/main" id="{58B73F69-C23C-47A9-8CDB-26DD8EAE3C5F}"/>
              </a:ext>
            </a:extLst>
          </p:cNvPr>
          <p:cNvPicPr>
            <a:picLocks noChangeAspect="1"/>
          </p:cNvPicPr>
          <p:nvPr/>
        </p:nvPicPr>
        <p:blipFill>
          <a:blip r:embed="rId2"/>
          <a:stretch>
            <a:fillRect/>
          </a:stretch>
        </p:blipFill>
        <p:spPr>
          <a:xfrm>
            <a:off x="3056586" y="1981200"/>
            <a:ext cx="4572000" cy="833436"/>
          </a:xfrm>
          <a:prstGeom prst="rect">
            <a:avLst/>
          </a:prstGeom>
        </p:spPr>
      </p:pic>
      <p:pic>
        <p:nvPicPr>
          <p:cNvPr id="5" name="Picture 4">
            <a:extLst>
              <a:ext uri="{FF2B5EF4-FFF2-40B4-BE49-F238E27FC236}">
                <a16:creationId xmlns:a16="http://schemas.microsoft.com/office/drawing/2014/main" id="{8AEC1DF3-65CD-460F-A986-6511AC7D28C0}"/>
              </a:ext>
            </a:extLst>
          </p:cNvPr>
          <p:cNvPicPr>
            <a:picLocks noChangeAspect="1"/>
          </p:cNvPicPr>
          <p:nvPr/>
        </p:nvPicPr>
        <p:blipFill>
          <a:blip r:embed="rId3"/>
          <a:stretch>
            <a:fillRect/>
          </a:stretch>
        </p:blipFill>
        <p:spPr>
          <a:xfrm>
            <a:off x="2819400" y="3633496"/>
            <a:ext cx="4572000" cy="990600"/>
          </a:xfrm>
          <a:prstGeom prst="rect">
            <a:avLst/>
          </a:prstGeom>
        </p:spPr>
      </p:pic>
      <p:sp>
        <p:nvSpPr>
          <p:cNvPr id="11" name="TextBox 10">
            <a:extLst>
              <a:ext uri="{FF2B5EF4-FFF2-40B4-BE49-F238E27FC236}">
                <a16:creationId xmlns:a16="http://schemas.microsoft.com/office/drawing/2014/main" id="{166B0FA2-AB23-47AA-8FDF-AA5D2EF99B4B}"/>
              </a:ext>
            </a:extLst>
          </p:cNvPr>
          <p:cNvSpPr txBox="1"/>
          <p:nvPr/>
        </p:nvSpPr>
        <p:spPr>
          <a:xfrm>
            <a:off x="533400" y="4943474"/>
            <a:ext cx="8229600" cy="400110"/>
          </a:xfrm>
          <a:prstGeom prst="rect">
            <a:avLst/>
          </a:prstGeom>
          <a:noFill/>
        </p:spPr>
        <p:txBody>
          <a:bodyPr wrap="square">
            <a:spAutoFit/>
          </a:bodyPr>
          <a:lstStyle/>
          <a:p>
            <a:pPr algn="just"/>
            <a:r>
              <a:rPr lang="en-US" sz="2000" b="1" i="0" dirty="0">
                <a:solidFill>
                  <a:srgbClr val="333333"/>
                </a:solidFill>
                <a:effectLst/>
                <a:latin typeface="Times New Roman" panose="02020603050405020304" pitchFamily="18" charset="0"/>
                <a:cs typeface="Times New Roman" panose="02020603050405020304" pitchFamily="18" charset="0"/>
              </a:rPr>
              <a:t>The above formula is used to estimate the Q-values in Q-Learning.</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610600" cy="4876800"/>
          </a:xfrm>
        </p:spPr>
        <p:txBody>
          <a:bodyPr>
            <a:noAutofit/>
          </a:bodyPr>
          <a:lstStyle/>
          <a:p>
            <a:pPr algn="just">
              <a:lnSpc>
                <a:spcPct val="150000"/>
              </a:lnSpc>
              <a:buNone/>
            </a:pPr>
            <a:r>
              <a:rPr lang="en-US" sz="2200" dirty="0">
                <a:latin typeface="Times New Roman" pitchFamily="18" charset="0"/>
                <a:cs typeface="Times New Roman" pitchFamily="18" charset="0"/>
              </a:rPr>
              <a:t>Let’s say that a robot has to cross a maze and reach the end point.</a:t>
            </a:r>
          </a:p>
          <a:p>
            <a:pPr algn="just">
              <a:lnSpc>
                <a:spcPct val="150000"/>
              </a:lnSpc>
              <a:buNone/>
            </a:pPr>
            <a:r>
              <a:rPr lang="en-US" sz="2200" dirty="0">
                <a:latin typeface="Times New Roman" pitchFamily="18" charset="0"/>
                <a:cs typeface="Times New Roman" pitchFamily="18" charset="0"/>
              </a:rPr>
              <a:t>There are mines, and the robot can only move one tile at a time. If</a:t>
            </a:r>
          </a:p>
          <a:p>
            <a:pPr algn="just">
              <a:lnSpc>
                <a:spcPct val="150000"/>
              </a:lnSpc>
              <a:buNone/>
            </a:pPr>
            <a:r>
              <a:rPr lang="en-US" sz="2200" dirty="0">
                <a:latin typeface="Times New Roman" pitchFamily="18" charset="0"/>
                <a:cs typeface="Times New Roman" pitchFamily="18" charset="0"/>
              </a:rPr>
              <a:t>the robot steps onto a mine, the robot is dead. The robot has to</a:t>
            </a:r>
          </a:p>
          <a:p>
            <a:pPr algn="just">
              <a:lnSpc>
                <a:spcPct val="150000"/>
              </a:lnSpc>
              <a:buNone/>
            </a:pPr>
            <a:r>
              <a:rPr lang="en-US" sz="2200" dirty="0">
                <a:latin typeface="Times New Roman" pitchFamily="18" charset="0"/>
                <a:cs typeface="Times New Roman" pitchFamily="18" charset="0"/>
              </a:rPr>
              <a:t>reach the end point in the shortest time possible.</a:t>
            </a:r>
          </a:p>
          <a:p>
            <a:pPr algn="just">
              <a:lnSpc>
                <a:spcPct val="150000"/>
              </a:lnSpc>
              <a:buNone/>
            </a:pPr>
            <a:endParaRPr lang="en-US" sz="2400" dirty="0">
              <a:latin typeface="Times New Roman" pitchFamily="18" charset="0"/>
              <a:cs typeface="Times New Roman" pitchFamily="18" charset="0"/>
            </a:endParaRPr>
          </a:p>
        </p:txBody>
      </p:sp>
      <p:sp>
        <p:nvSpPr>
          <p:cNvPr id="7" name="Title 1"/>
          <p:cNvSpPr txBox="1">
            <a:spLocks/>
          </p:cNvSpPr>
          <p:nvPr/>
        </p:nvSpPr>
        <p:spPr>
          <a:xfrm>
            <a:off x="2338041" y="31172"/>
            <a:ext cx="5839519" cy="623454"/>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cs typeface="Times New Roman" pitchFamily="18" charset="0"/>
              </a:rPr>
              <a:t>Q-Learning</a:t>
            </a:r>
          </a:p>
        </p:txBody>
      </p:sp>
    </p:spTree>
    <p:extLst>
      <p:ext uri="{BB962C8B-B14F-4D97-AF65-F5344CB8AC3E}">
        <p14:creationId xmlns:p14="http://schemas.microsoft.com/office/powerpoint/2010/main" val="16546842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76800"/>
          </a:xfrm>
        </p:spPr>
        <p:txBody>
          <a:bodyPr>
            <a:noAutofit/>
          </a:bodyPr>
          <a:lstStyle/>
          <a:p>
            <a:pPr algn="just">
              <a:buNone/>
            </a:pPr>
            <a:r>
              <a:rPr lang="en-US" sz="2000" dirty="0">
                <a:latin typeface="Times New Roman" pitchFamily="18" charset="0"/>
                <a:cs typeface="Times New Roman" pitchFamily="18" charset="0"/>
              </a:rPr>
              <a:t>The scoring/reward system is as below:</a:t>
            </a:r>
          </a:p>
          <a:p>
            <a:pPr algn="just">
              <a:buNone/>
            </a:pPr>
            <a:endParaRPr lang="en-US" sz="2000" dirty="0">
              <a:latin typeface="Times New Roman" pitchFamily="18" charset="0"/>
              <a:cs typeface="Times New Roman" pitchFamily="18" charset="0"/>
            </a:endParaRPr>
          </a:p>
          <a:p>
            <a:pPr marL="457200" indent="-457200" algn="just">
              <a:lnSpc>
                <a:spcPct val="150000"/>
              </a:lnSpc>
              <a:buAutoNum type="arabicPeriod"/>
            </a:pPr>
            <a:r>
              <a:rPr lang="en-US" sz="2000" dirty="0">
                <a:latin typeface="Times New Roman" pitchFamily="18" charset="0"/>
                <a:cs typeface="Times New Roman" pitchFamily="18" charset="0"/>
              </a:rPr>
              <a:t>The robot loses 1 point at each step. This is done so that the robot takes the shortest path and reaches the goal as fast as possible.</a:t>
            </a:r>
          </a:p>
          <a:p>
            <a:pPr marL="457200" indent="-457200" algn="just">
              <a:lnSpc>
                <a:spcPct val="150000"/>
              </a:lnSpc>
              <a:buAutoNum type="arabicPeriod"/>
            </a:pPr>
            <a:endParaRPr lang="en-US" sz="2000" dirty="0">
              <a:latin typeface="Times New Roman" pitchFamily="18" charset="0"/>
              <a:cs typeface="Times New Roman" pitchFamily="18" charset="0"/>
            </a:endParaRPr>
          </a:p>
          <a:p>
            <a:pPr marL="457200" indent="-457200" algn="just">
              <a:lnSpc>
                <a:spcPct val="150000"/>
              </a:lnSpc>
              <a:buAutoNum type="arabicPeriod" startAt="2"/>
            </a:pPr>
            <a:r>
              <a:rPr lang="en-US" sz="2000" dirty="0">
                <a:latin typeface="Times New Roman" pitchFamily="18" charset="0"/>
                <a:cs typeface="Times New Roman" pitchFamily="18" charset="0"/>
              </a:rPr>
              <a:t>If the robot steps on a mine, the point loss is 100 and the game ends.</a:t>
            </a:r>
          </a:p>
          <a:p>
            <a:pPr marL="457200" indent="-457200" algn="just">
              <a:lnSpc>
                <a:spcPct val="150000"/>
              </a:lnSpc>
              <a:buAutoNum type="arabicPeriod" startAt="2"/>
            </a:pPr>
            <a:endParaRPr lang="en-US" sz="2000" dirty="0">
              <a:latin typeface="Times New Roman" pitchFamily="18" charset="0"/>
              <a:cs typeface="Times New Roman" pitchFamily="18" charset="0"/>
            </a:endParaRPr>
          </a:p>
          <a:p>
            <a:pPr marL="457200" indent="-457200" algn="just">
              <a:lnSpc>
                <a:spcPct val="150000"/>
              </a:lnSpc>
              <a:buAutoNum type="arabicPeriod" startAt="3"/>
            </a:pPr>
            <a:r>
              <a:rPr lang="en-US" sz="2000" dirty="0">
                <a:latin typeface="Times New Roman" pitchFamily="18" charset="0"/>
                <a:cs typeface="Times New Roman" pitchFamily="18" charset="0"/>
              </a:rPr>
              <a:t>If the robot gets power ⚡ , it gains 1 point.</a:t>
            </a:r>
          </a:p>
          <a:p>
            <a:pPr marL="457200" indent="-457200" algn="just">
              <a:lnSpc>
                <a:spcPct val="150000"/>
              </a:lnSpc>
              <a:buAutoNum type="arabicPeriod" startAt="3"/>
            </a:pPr>
            <a:endParaRPr lang="en-US" sz="2000" dirty="0">
              <a:latin typeface="Times New Roman" pitchFamily="18" charset="0"/>
              <a:cs typeface="Times New Roman" pitchFamily="18" charset="0"/>
            </a:endParaRPr>
          </a:p>
          <a:p>
            <a:pPr algn="just">
              <a:lnSpc>
                <a:spcPct val="150000"/>
              </a:lnSpc>
              <a:buNone/>
            </a:pPr>
            <a:r>
              <a:rPr lang="en-US" sz="2000" dirty="0">
                <a:latin typeface="Times New Roman" pitchFamily="18" charset="0"/>
                <a:cs typeface="Times New Roman" pitchFamily="18" charset="0"/>
              </a:rPr>
              <a:t>4.  If the robot reaches the end goal, the robot gets 100 points.</a:t>
            </a:r>
          </a:p>
        </p:txBody>
      </p:sp>
      <p:sp>
        <p:nvSpPr>
          <p:cNvPr id="7" name="Title 1"/>
          <p:cNvSpPr txBox="1">
            <a:spLocks/>
          </p:cNvSpPr>
          <p:nvPr/>
        </p:nvSpPr>
        <p:spPr>
          <a:xfrm>
            <a:off x="2338041" y="31172"/>
            <a:ext cx="5839519" cy="623454"/>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800" b="1" dirty="0">
                <a:latin typeface="Times New Roman" pitchFamily="18" charset="0"/>
                <a:cs typeface="Times New Roman" pitchFamily="18" charset="0"/>
              </a:rPr>
              <a:t>Q-Learning</a:t>
            </a:r>
            <a:endParaRPr kumimoji="0" lang="en-US" sz="28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spTree>
    <p:extLst>
      <p:ext uri="{BB962C8B-B14F-4D97-AF65-F5344CB8AC3E}">
        <p14:creationId xmlns:p14="http://schemas.microsoft.com/office/powerpoint/2010/main" val="3752656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76800"/>
          </a:xfrm>
        </p:spPr>
        <p:txBody>
          <a:bodyPr>
            <a:noAutofit/>
          </a:bodyPr>
          <a:lstStyle/>
          <a:p>
            <a:pPr algn="just">
              <a:buNone/>
            </a:pPr>
            <a:r>
              <a:rPr lang="en-US" sz="2000" dirty="0">
                <a:latin typeface="Times New Roman" pitchFamily="18" charset="0"/>
                <a:cs typeface="Times New Roman" pitchFamily="18" charset="0"/>
              </a:rPr>
              <a:t>End goal with the shortest path without stepping on a mine?</a:t>
            </a:r>
          </a:p>
          <a:p>
            <a:pPr algn="just">
              <a:buNone/>
            </a:pPr>
            <a:endParaRPr lang="en-US" sz="2400" dirty="0">
              <a:latin typeface="Times New Roman" pitchFamily="18" charset="0"/>
              <a:cs typeface="Times New Roman" pitchFamily="18" charset="0"/>
            </a:endParaRPr>
          </a:p>
          <a:p>
            <a:pPr algn="just">
              <a:buNone/>
            </a:pPr>
            <a:endParaRPr lang="en-US" sz="2400" dirty="0">
              <a:latin typeface="Times New Roman" pitchFamily="18" charset="0"/>
              <a:cs typeface="Times New Roman" pitchFamily="18" charset="0"/>
            </a:endParaRPr>
          </a:p>
          <a:p>
            <a:pPr algn="just">
              <a:buNone/>
            </a:pPr>
            <a:endParaRPr lang="en-US" sz="2400" dirty="0">
              <a:latin typeface="Times New Roman" pitchFamily="18" charset="0"/>
              <a:cs typeface="Times New Roman" pitchFamily="18" charset="0"/>
            </a:endParaRPr>
          </a:p>
          <a:p>
            <a:pPr algn="just">
              <a:buNone/>
            </a:pPr>
            <a:endParaRPr lang="en-US" sz="2400" dirty="0">
              <a:latin typeface="Times New Roman" pitchFamily="18" charset="0"/>
              <a:cs typeface="Times New Roman" pitchFamily="18" charset="0"/>
            </a:endParaRPr>
          </a:p>
          <a:p>
            <a:pPr algn="just">
              <a:buNone/>
            </a:pPr>
            <a:endParaRPr lang="en-US" sz="2400" dirty="0">
              <a:latin typeface="Times New Roman" pitchFamily="18" charset="0"/>
              <a:cs typeface="Times New Roman" pitchFamily="18" charset="0"/>
            </a:endParaRPr>
          </a:p>
          <a:p>
            <a:pPr algn="just">
              <a:buNone/>
            </a:pPr>
            <a:endParaRPr lang="en-US" sz="2400" dirty="0">
              <a:latin typeface="Times New Roman" pitchFamily="18" charset="0"/>
              <a:cs typeface="Times New Roman" pitchFamily="18" charset="0"/>
            </a:endParaRPr>
          </a:p>
          <a:p>
            <a:pPr algn="just">
              <a:buNone/>
            </a:pPr>
            <a:endParaRPr lang="en-US" sz="2400" dirty="0">
              <a:latin typeface="Times New Roman" pitchFamily="18" charset="0"/>
              <a:cs typeface="Times New Roman" pitchFamily="18" charset="0"/>
            </a:endParaRPr>
          </a:p>
          <a:p>
            <a:pPr algn="just">
              <a:buNone/>
            </a:pPr>
            <a:endParaRPr lang="en-US" sz="2400" dirty="0">
              <a:latin typeface="Times New Roman" pitchFamily="18" charset="0"/>
              <a:cs typeface="Times New Roman" pitchFamily="18" charset="0"/>
            </a:endParaRPr>
          </a:p>
          <a:p>
            <a:pPr algn="just">
              <a:buNone/>
            </a:pPr>
            <a:r>
              <a:rPr lang="en-US" sz="2000" dirty="0">
                <a:latin typeface="Times New Roman" pitchFamily="18" charset="0"/>
                <a:cs typeface="Times New Roman" pitchFamily="18" charset="0"/>
              </a:rPr>
              <a:t>So, how do we solve this?</a:t>
            </a:r>
          </a:p>
          <a:p>
            <a:pPr algn="just">
              <a:buNone/>
            </a:pPr>
            <a:endParaRPr lang="en-US" sz="2400" dirty="0">
              <a:latin typeface="Times New Roman" pitchFamily="18" charset="0"/>
              <a:cs typeface="Times New Roman" pitchFamily="18" charset="0"/>
            </a:endParaRPr>
          </a:p>
        </p:txBody>
      </p:sp>
      <p:sp>
        <p:nvSpPr>
          <p:cNvPr id="7" name="Title 1"/>
          <p:cNvSpPr txBox="1">
            <a:spLocks/>
          </p:cNvSpPr>
          <p:nvPr/>
        </p:nvSpPr>
        <p:spPr>
          <a:xfrm>
            <a:off x="2046065" y="31172"/>
            <a:ext cx="6423471" cy="623454"/>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800" b="1" dirty="0">
                <a:latin typeface="Times New Roman" pitchFamily="18" charset="0"/>
                <a:cs typeface="Times New Roman" pitchFamily="18" charset="0"/>
              </a:rPr>
              <a:t>Q-Learning </a:t>
            </a:r>
          </a:p>
        </p:txBody>
      </p:sp>
      <p:pic>
        <p:nvPicPr>
          <p:cNvPr id="10" name="Picture 9" descr="01.PNG"/>
          <p:cNvPicPr>
            <a:picLocks noChangeAspect="1"/>
          </p:cNvPicPr>
          <p:nvPr/>
        </p:nvPicPr>
        <p:blipFill>
          <a:blip r:embed="rId2"/>
          <a:stretch>
            <a:fillRect/>
          </a:stretch>
        </p:blipFill>
        <p:spPr>
          <a:xfrm>
            <a:off x="2286000" y="1600200"/>
            <a:ext cx="4648200" cy="3505200"/>
          </a:xfrm>
          <a:prstGeom prst="rect">
            <a:avLst/>
          </a:prstGeom>
        </p:spPr>
      </p:pic>
    </p:spTree>
    <p:extLst>
      <p:ext uri="{BB962C8B-B14F-4D97-AF65-F5344CB8AC3E}">
        <p14:creationId xmlns:p14="http://schemas.microsoft.com/office/powerpoint/2010/main" val="27768136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76800"/>
          </a:xfrm>
        </p:spPr>
        <p:txBody>
          <a:bodyPr>
            <a:noAutofit/>
          </a:bodyPr>
          <a:lstStyle/>
          <a:p>
            <a:pPr algn="just">
              <a:buNone/>
            </a:pPr>
            <a:r>
              <a:rPr lang="en-US" sz="2000" dirty="0">
                <a:latin typeface="Times New Roman" pitchFamily="18" charset="0"/>
                <a:cs typeface="Times New Roman" pitchFamily="18" charset="0"/>
              </a:rPr>
              <a:t>Q-Table is just a fancy name for a simple lookup table where we</a:t>
            </a:r>
          </a:p>
          <a:p>
            <a:pPr algn="just">
              <a:buNone/>
            </a:pPr>
            <a:r>
              <a:rPr lang="en-US" sz="2000" dirty="0">
                <a:latin typeface="Times New Roman" pitchFamily="18" charset="0"/>
                <a:cs typeface="Times New Roman" pitchFamily="18" charset="0"/>
              </a:rPr>
              <a:t>calculate the maximum expected future rewards for action at each</a:t>
            </a:r>
          </a:p>
          <a:p>
            <a:pPr algn="just">
              <a:buNone/>
            </a:pPr>
            <a:r>
              <a:rPr lang="en-US" sz="2000" dirty="0">
                <a:latin typeface="Times New Roman" pitchFamily="18" charset="0"/>
                <a:cs typeface="Times New Roman" pitchFamily="18" charset="0"/>
              </a:rPr>
              <a:t>state. Basically, this table will guide us to the best action at each</a:t>
            </a:r>
          </a:p>
          <a:p>
            <a:pPr algn="just">
              <a:buNone/>
            </a:pPr>
            <a:r>
              <a:rPr lang="en-US" sz="2000" dirty="0">
                <a:latin typeface="Times New Roman" pitchFamily="18" charset="0"/>
                <a:cs typeface="Times New Roman" pitchFamily="18" charset="0"/>
              </a:rPr>
              <a:t>state.</a:t>
            </a:r>
          </a:p>
          <a:p>
            <a:pPr algn="just">
              <a:buNone/>
            </a:pPr>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There will be four numbers of actions at each non-edge tile. When a robot is at a state it can either move up or down or right or left.</a:t>
            </a:r>
          </a:p>
        </p:txBody>
      </p:sp>
      <p:sp>
        <p:nvSpPr>
          <p:cNvPr id="7" name="Title 1"/>
          <p:cNvSpPr txBox="1">
            <a:spLocks/>
          </p:cNvSpPr>
          <p:nvPr/>
        </p:nvSpPr>
        <p:spPr>
          <a:xfrm>
            <a:off x="2338041" y="31172"/>
            <a:ext cx="5839519" cy="623454"/>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dirty="0">
                <a:latin typeface="Times New Roman" pitchFamily="18" charset="0"/>
                <a:cs typeface="Times New Roman" pitchFamily="18" charset="0"/>
              </a:rPr>
              <a:t>Q-Learning </a:t>
            </a:r>
          </a:p>
        </p:txBody>
      </p:sp>
    </p:spTree>
    <p:extLst>
      <p:ext uri="{BB962C8B-B14F-4D97-AF65-F5344CB8AC3E}">
        <p14:creationId xmlns:p14="http://schemas.microsoft.com/office/powerpoint/2010/main" val="2101657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338041" y="85275"/>
            <a:ext cx="5839519" cy="515251"/>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t>Branch Wise Applications </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sp>
        <p:nvSpPr>
          <p:cNvPr id="2" name="TextBox 1">
            <a:extLst>
              <a:ext uri="{FF2B5EF4-FFF2-40B4-BE49-F238E27FC236}">
                <a16:creationId xmlns:a16="http://schemas.microsoft.com/office/drawing/2014/main" id="{1F8C0A5C-D15D-6C15-5692-69E864DB0DAC}"/>
              </a:ext>
            </a:extLst>
          </p:cNvPr>
          <p:cNvSpPr txBox="1"/>
          <p:nvPr/>
        </p:nvSpPr>
        <p:spPr>
          <a:xfrm>
            <a:off x="494255" y="914390"/>
            <a:ext cx="8501467" cy="5170646"/>
          </a:xfrm>
          <a:prstGeom prst="rect">
            <a:avLst/>
          </a:prstGeom>
          <a:noFill/>
        </p:spPr>
        <p:txBody>
          <a:bodyPr wrap="square" rtlCol="0">
            <a:spAutoFit/>
          </a:bodyPr>
          <a:lstStyle/>
          <a:p>
            <a:r>
              <a:rPr lang="en-US" sz="2200" dirty="0"/>
              <a:t>1. Robotics: Teaching robots to perform tasks like navigation, manipulation, and control.</a:t>
            </a:r>
          </a:p>
          <a:p>
            <a:endParaRPr lang="en-US" sz="2200" dirty="0"/>
          </a:p>
          <a:p>
            <a:r>
              <a:rPr lang="en-US" sz="2200" dirty="0"/>
              <a:t>2. Game Playing: Training agents to play games like Go, Poker, and Video Games.</a:t>
            </a:r>
          </a:p>
          <a:p>
            <a:endParaRPr lang="en-US" sz="2200" dirty="0"/>
          </a:p>
          <a:p>
            <a:r>
              <a:rPr lang="en-US" sz="2200" dirty="0"/>
              <a:t>3. Recommendation Systems: Personalizing recommendations for users based on their behavior.</a:t>
            </a:r>
          </a:p>
          <a:p>
            <a:endParaRPr lang="en-US" sz="2200" dirty="0"/>
          </a:p>
          <a:p>
            <a:r>
              <a:rPr lang="en-US" sz="2200" dirty="0"/>
              <a:t>4. Autonomous Vehicles: Training vehicles to make decisions while driving.</a:t>
            </a:r>
          </a:p>
          <a:p>
            <a:endParaRPr lang="en-US" sz="2200" dirty="0"/>
          </a:p>
          <a:p>
            <a:r>
              <a:rPr lang="en-US" sz="2200" dirty="0"/>
              <a:t>5. Fraud Detection: Identifying fraudulent transactions using machine learning models.</a:t>
            </a:r>
          </a:p>
          <a:p>
            <a:endParaRPr lang="en-US" sz="2200" dirty="0"/>
          </a:p>
        </p:txBody>
      </p:sp>
      <p:sp>
        <p:nvSpPr>
          <p:cNvPr id="6" name="TextBox 5">
            <a:extLst>
              <a:ext uri="{FF2B5EF4-FFF2-40B4-BE49-F238E27FC236}">
                <a16:creationId xmlns:a16="http://schemas.microsoft.com/office/drawing/2014/main" id="{E4EBFE85-1EE4-8467-8204-BF339E24EA6C}"/>
              </a:ext>
            </a:extLst>
          </p:cNvPr>
          <p:cNvSpPr txBox="1"/>
          <p:nvPr/>
        </p:nvSpPr>
        <p:spPr>
          <a:xfrm>
            <a:off x="328225" y="6438861"/>
            <a:ext cx="7851944" cy="307777"/>
          </a:xfrm>
          <a:prstGeom prst="rect">
            <a:avLst/>
          </a:prstGeom>
          <a:noFill/>
        </p:spPr>
        <p:txBody>
          <a:bodyPr wrap="square" rtlCol="0">
            <a:spAutoFit/>
          </a:bodyPr>
          <a:lstStyle/>
          <a:p>
            <a:r>
              <a:rPr lang="en-US" sz="1400" dirty="0">
                <a:latin typeface="+mj-lt"/>
              </a:rPr>
              <a:t>MS. Sonia Arora             ACSML0501                           Machine Learning                                         Unit 5</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76800"/>
          </a:xfrm>
        </p:spPr>
        <p:txBody>
          <a:bodyPr>
            <a:noAutofit/>
          </a:bodyPr>
          <a:lstStyle/>
          <a:p>
            <a:pPr algn="just">
              <a:buNone/>
            </a:pPr>
            <a:r>
              <a:rPr lang="en-US" sz="2000" dirty="0">
                <a:latin typeface="Times New Roman" pitchFamily="18" charset="0"/>
                <a:cs typeface="Times New Roman" pitchFamily="18" charset="0"/>
              </a:rPr>
              <a:t>So, let’s model this environment in our Q-Table. In the Q-Table,</a:t>
            </a:r>
          </a:p>
          <a:p>
            <a:pPr algn="just">
              <a:buNone/>
            </a:pPr>
            <a:r>
              <a:rPr lang="en-US" sz="2000" dirty="0">
                <a:latin typeface="Times New Roman" pitchFamily="18" charset="0"/>
                <a:cs typeface="Times New Roman" pitchFamily="18" charset="0"/>
              </a:rPr>
              <a:t>the columns are the actions and the rows are the states.</a:t>
            </a:r>
          </a:p>
          <a:p>
            <a:pPr algn="just">
              <a:buNone/>
            </a:pPr>
            <a:endParaRPr lang="en-US" sz="2400" dirty="0">
              <a:latin typeface="Times New Roman" pitchFamily="18" charset="0"/>
              <a:cs typeface="Times New Roman" pitchFamily="18" charset="0"/>
            </a:endParaRPr>
          </a:p>
        </p:txBody>
      </p:sp>
      <p:sp>
        <p:nvSpPr>
          <p:cNvPr id="7" name="Title 1"/>
          <p:cNvSpPr txBox="1">
            <a:spLocks/>
          </p:cNvSpPr>
          <p:nvPr/>
        </p:nvSpPr>
        <p:spPr>
          <a:xfrm>
            <a:off x="2338041" y="31172"/>
            <a:ext cx="5839519" cy="623454"/>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b="1" dirty="0">
                <a:latin typeface="Times New Roman" pitchFamily="18" charset="0"/>
                <a:cs typeface="Times New Roman" pitchFamily="18" charset="0"/>
              </a:rPr>
              <a:t>Q-Learning </a:t>
            </a:r>
          </a:p>
        </p:txBody>
      </p:sp>
      <p:pic>
        <p:nvPicPr>
          <p:cNvPr id="10" name="Picture 9" descr="02.PNG"/>
          <p:cNvPicPr>
            <a:picLocks noChangeAspect="1"/>
          </p:cNvPicPr>
          <p:nvPr/>
        </p:nvPicPr>
        <p:blipFill>
          <a:blip r:embed="rId2"/>
          <a:stretch>
            <a:fillRect/>
          </a:stretch>
        </p:blipFill>
        <p:spPr>
          <a:xfrm>
            <a:off x="1295400" y="2362200"/>
            <a:ext cx="6019800" cy="3124200"/>
          </a:xfrm>
          <a:prstGeom prst="rect">
            <a:avLst/>
          </a:prstGeom>
        </p:spPr>
      </p:pic>
    </p:spTree>
    <p:extLst>
      <p:ext uri="{BB962C8B-B14F-4D97-AF65-F5344CB8AC3E}">
        <p14:creationId xmlns:p14="http://schemas.microsoft.com/office/powerpoint/2010/main" val="40671134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76800"/>
          </a:xfrm>
        </p:spPr>
        <p:txBody>
          <a:bodyPr>
            <a:noAutofit/>
          </a:bodyPr>
          <a:lstStyle/>
          <a:p>
            <a:pPr algn="just"/>
            <a:r>
              <a:rPr lang="en-US" sz="2000" dirty="0">
                <a:latin typeface="Times New Roman" pitchFamily="18" charset="0"/>
                <a:cs typeface="Times New Roman" pitchFamily="18" charset="0"/>
              </a:rPr>
              <a:t>Each Q-table score will be the maximum expected future.</a:t>
            </a:r>
          </a:p>
          <a:p>
            <a:pPr algn="just"/>
            <a:r>
              <a:rPr lang="en-US" sz="2000" dirty="0">
                <a:latin typeface="Times New Roman" pitchFamily="18" charset="0"/>
                <a:cs typeface="Times New Roman" pitchFamily="18" charset="0"/>
              </a:rPr>
              <a:t>Reward that the robot will get if it takes that action at that state. </a:t>
            </a:r>
          </a:p>
          <a:p>
            <a:pPr algn="just"/>
            <a:r>
              <a:rPr lang="en-US" sz="2000" dirty="0">
                <a:latin typeface="Times New Roman" pitchFamily="18" charset="0"/>
                <a:cs typeface="Times New Roman" pitchFamily="18" charset="0"/>
              </a:rPr>
              <a:t>This is an iterative process, as we need to improve the Q-Table at each iteration.</a:t>
            </a:r>
          </a:p>
          <a:p>
            <a:pPr algn="just">
              <a:buNone/>
            </a:pPr>
            <a:endParaRPr lang="en-US" sz="2000" b="1" dirty="0">
              <a:latin typeface="Times New Roman" pitchFamily="18" charset="0"/>
              <a:cs typeface="Times New Roman" pitchFamily="18" charset="0"/>
            </a:endParaRPr>
          </a:p>
          <a:p>
            <a:pPr algn="just">
              <a:buNone/>
            </a:pPr>
            <a:r>
              <a:rPr lang="en-US" sz="2000" b="1" dirty="0">
                <a:latin typeface="Times New Roman" pitchFamily="18" charset="0"/>
                <a:cs typeface="Times New Roman" pitchFamily="18" charset="0"/>
              </a:rPr>
              <a:t>But the questions are:</a:t>
            </a:r>
          </a:p>
          <a:p>
            <a:pPr marL="457200" indent="-457200" algn="just">
              <a:buFont typeface="+mj-lt"/>
              <a:buAutoNum type="arabicPeriod"/>
            </a:pPr>
            <a:r>
              <a:rPr lang="en-US" sz="2000" dirty="0">
                <a:latin typeface="Times New Roman" pitchFamily="18" charset="0"/>
                <a:cs typeface="Times New Roman" pitchFamily="18" charset="0"/>
              </a:rPr>
              <a:t>Are the values available or predefined?</a:t>
            </a:r>
          </a:p>
          <a:p>
            <a:pPr marL="457200" indent="-457200" algn="just">
              <a:buFont typeface="+mj-lt"/>
              <a:buAutoNum type="arabicPeriod"/>
            </a:pPr>
            <a:r>
              <a:rPr lang="en-US" sz="2000" dirty="0">
                <a:latin typeface="Times New Roman" pitchFamily="18" charset="0"/>
                <a:cs typeface="Times New Roman" pitchFamily="18" charset="0"/>
              </a:rPr>
              <a:t>To learn each value of the Q-table, we use the Q-Learning</a:t>
            </a:r>
          </a:p>
          <a:p>
            <a:pPr marL="457200" indent="-457200" algn="just">
              <a:buNone/>
            </a:pPr>
            <a:r>
              <a:rPr lang="en-US" sz="2000" dirty="0">
                <a:latin typeface="Times New Roman" pitchFamily="18" charset="0"/>
                <a:cs typeface="Times New Roman" pitchFamily="18" charset="0"/>
              </a:rPr>
              <a:t>       algorithm.</a:t>
            </a:r>
          </a:p>
        </p:txBody>
      </p:sp>
      <p:sp>
        <p:nvSpPr>
          <p:cNvPr id="7" name="Title 1"/>
          <p:cNvSpPr txBox="1">
            <a:spLocks/>
          </p:cNvSpPr>
          <p:nvPr/>
        </p:nvSpPr>
        <p:spPr>
          <a:xfrm>
            <a:off x="2338041" y="31172"/>
            <a:ext cx="5839519" cy="623454"/>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b="1" dirty="0">
                <a:latin typeface="Times New Roman" pitchFamily="18" charset="0"/>
                <a:cs typeface="Times New Roman" pitchFamily="18" charset="0"/>
              </a:rPr>
              <a:t>Q-Learning </a:t>
            </a:r>
          </a:p>
        </p:txBody>
      </p:sp>
    </p:spTree>
    <p:extLst>
      <p:ext uri="{BB962C8B-B14F-4D97-AF65-F5344CB8AC3E}">
        <p14:creationId xmlns:p14="http://schemas.microsoft.com/office/powerpoint/2010/main" val="5629994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76800"/>
          </a:xfrm>
        </p:spPr>
        <p:txBody>
          <a:bodyPr>
            <a:noAutofit/>
          </a:bodyPr>
          <a:lstStyle/>
          <a:p>
            <a:pPr algn="just">
              <a:buNone/>
            </a:pPr>
            <a:endParaRPr lang="en-US" sz="2400" dirty="0">
              <a:latin typeface="Times New Roman" pitchFamily="18" charset="0"/>
              <a:cs typeface="Times New Roman" pitchFamily="18" charset="0"/>
            </a:endParaRPr>
          </a:p>
          <a:p>
            <a:pPr algn="just">
              <a:buNone/>
            </a:pPr>
            <a:r>
              <a:rPr lang="en-US" sz="2400" dirty="0">
                <a:latin typeface="Times New Roman" pitchFamily="18" charset="0"/>
                <a:cs typeface="Times New Roman" pitchFamily="18" charset="0"/>
              </a:rPr>
              <a:t>The Q-function uses the Bellman equation and takes two inputs:</a:t>
            </a:r>
          </a:p>
          <a:p>
            <a:pPr algn="just">
              <a:buNone/>
            </a:pPr>
            <a:r>
              <a:rPr lang="en-US" sz="2400" dirty="0">
                <a:latin typeface="Times New Roman" pitchFamily="18" charset="0"/>
                <a:cs typeface="Times New Roman" pitchFamily="18" charset="0"/>
              </a:rPr>
              <a:t>state (s) and action (a).</a:t>
            </a:r>
          </a:p>
          <a:p>
            <a:pPr algn="just">
              <a:buNone/>
            </a:pPr>
            <a:endParaRPr lang="en-US" sz="2400" dirty="0">
              <a:latin typeface="Times New Roman" pitchFamily="18" charset="0"/>
              <a:cs typeface="Times New Roman" pitchFamily="18" charset="0"/>
            </a:endParaRPr>
          </a:p>
        </p:txBody>
      </p:sp>
      <p:sp>
        <p:nvSpPr>
          <p:cNvPr id="7" name="Title 1"/>
          <p:cNvSpPr txBox="1">
            <a:spLocks/>
          </p:cNvSpPr>
          <p:nvPr/>
        </p:nvSpPr>
        <p:spPr>
          <a:xfrm>
            <a:off x="2046065" y="41164"/>
            <a:ext cx="6423471" cy="629752"/>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cs typeface="Times New Roman" pitchFamily="18" charset="0"/>
              </a:rPr>
              <a:t>Q-Learning </a:t>
            </a:r>
          </a:p>
        </p:txBody>
      </p:sp>
      <p:pic>
        <p:nvPicPr>
          <p:cNvPr id="10" name="Picture 9" descr="03.PNG"/>
          <p:cNvPicPr>
            <a:picLocks noChangeAspect="1"/>
          </p:cNvPicPr>
          <p:nvPr/>
        </p:nvPicPr>
        <p:blipFill>
          <a:blip r:embed="rId2"/>
          <a:stretch>
            <a:fillRect/>
          </a:stretch>
        </p:blipFill>
        <p:spPr>
          <a:xfrm>
            <a:off x="1066800" y="2667000"/>
            <a:ext cx="6858000" cy="3048000"/>
          </a:xfrm>
          <a:prstGeom prst="rect">
            <a:avLst/>
          </a:prstGeom>
        </p:spPr>
      </p:pic>
    </p:spTree>
    <p:extLst>
      <p:ext uri="{BB962C8B-B14F-4D97-AF65-F5344CB8AC3E}">
        <p14:creationId xmlns:p14="http://schemas.microsoft.com/office/powerpoint/2010/main" val="53625226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76800"/>
          </a:xfrm>
        </p:spPr>
        <p:txBody>
          <a:bodyPr>
            <a:noAutofit/>
          </a:bodyPr>
          <a:lstStyle/>
          <a:p>
            <a:pPr algn="just">
              <a:buNone/>
            </a:pPr>
            <a:endParaRPr lang="en-US" sz="2200" dirty="0">
              <a:latin typeface="Times New Roman" pitchFamily="18" charset="0"/>
              <a:cs typeface="Times New Roman" pitchFamily="18" charset="0"/>
            </a:endParaRPr>
          </a:p>
          <a:p>
            <a:pPr algn="just">
              <a:buFont typeface="Wingdings" pitchFamily="2" charset="2"/>
              <a:buChar char="Ø"/>
            </a:pPr>
            <a:r>
              <a:rPr lang="en-US" sz="2200" dirty="0">
                <a:latin typeface="Times New Roman" pitchFamily="18" charset="0"/>
                <a:cs typeface="Times New Roman" pitchFamily="18" charset="0"/>
              </a:rPr>
              <a:t>Using the above function, we get the values of Q for the cells in the table. </a:t>
            </a:r>
          </a:p>
          <a:p>
            <a:pPr algn="just">
              <a:buNone/>
            </a:pPr>
            <a:endParaRPr lang="en-US" sz="2200" dirty="0">
              <a:latin typeface="Times New Roman" pitchFamily="18" charset="0"/>
              <a:cs typeface="Times New Roman" pitchFamily="18" charset="0"/>
            </a:endParaRPr>
          </a:p>
          <a:p>
            <a:pPr algn="just">
              <a:buFont typeface="Wingdings" pitchFamily="2" charset="2"/>
              <a:buChar char="Ø"/>
            </a:pPr>
            <a:r>
              <a:rPr lang="en-US" sz="2200" dirty="0">
                <a:latin typeface="Times New Roman" pitchFamily="18" charset="0"/>
                <a:cs typeface="Times New Roman" pitchFamily="18" charset="0"/>
              </a:rPr>
              <a:t>When we start, all the values in the Q-table are zeros. </a:t>
            </a:r>
          </a:p>
          <a:p>
            <a:pPr algn="just">
              <a:buNone/>
            </a:pPr>
            <a:endParaRPr lang="en-US" sz="2200" dirty="0">
              <a:latin typeface="Times New Roman" pitchFamily="18" charset="0"/>
              <a:cs typeface="Times New Roman" pitchFamily="18" charset="0"/>
            </a:endParaRPr>
          </a:p>
          <a:p>
            <a:pPr algn="just">
              <a:buFont typeface="Wingdings" pitchFamily="2" charset="2"/>
              <a:buChar char="Ø"/>
            </a:pPr>
            <a:r>
              <a:rPr lang="en-US" sz="2200" dirty="0">
                <a:latin typeface="Times New Roman" pitchFamily="18" charset="0"/>
                <a:cs typeface="Times New Roman" pitchFamily="18" charset="0"/>
              </a:rPr>
              <a:t>There is an iterative process of updating the values. </a:t>
            </a:r>
          </a:p>
          <a:p>
            <a:pPr algn="just">
              <a:buNone/>
            </a:pPr>
            <a:endParaRPr lang="en-US" sz="2200" dirty="0">
              <a:latin typeface="Times New Roman" pitchFamily="18" charset="0"/>
              <a:cs typeface="Times New Roman" pitchFamily="18" charset="0"/>
            </a:endParaRPr>
          </a:p>
          <a:p>
            <a:pPr algn="just">
              <a:buFont typeface="Wingdings" pitchFamily="2" charset="2"/>
              <a:buChar char="Ø"/>
            </a:pPr>
            <a:r>
              <a:rPr lang="en-US" sz="2200" dirty="0">
                <a:latin typeface="Times New Roman" pitchFamily="18" charset="0"/>
                <a:cs typeface="Times New Roman" pitchFamily="18" charset="0"/>
              </a:rPr>
              <a:t>As we start to explore the environment, the Q-function gives us better and better approximations by continuously updating the Q-values in the table.</a:t>
            </a:r>
          </a:p>
          <a:p>
            <a:pPr algn="just">
              <a:buNone/>
            </a:pPr>
            <a:endParaRPr lang="en-US" sz="2200" dirty="0">
              <a:latin typeface="Times New Roman" pitchFamily="18" charset="0"/>
              <a:cs typeface="Times New Roman" pitchFamily="18" charset="0"/>
            </a:endParaRPr>
          </a:p>
        </p:txBody>
      </p:sp>
      <p:sp>
        <p:nvSpPr>
          <p:cNvPr id="7" name="Title 1"/>
          <p:cNvSpPr txBox="1">
            <a:spLocks/>
          </p:cNvSpPr>
          <p:nvPr/>
        </p:nvSpPr>
        <p:spPr>
          <a:xfrm>
            <a:off x="2318991" y="20144"/>
            <a:ext cx="5839519" cy="629752"/>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cs typeface="Times New Roman" pitchFamily="18" charset="0"/>
              </a:rPr>
              <a:t> Q-Learning </a:t>
            </a:r>
          </a:p>
        </p:txBody>
      </p:sp>
    </p:spTree>
    <p:extLst>
      <p:ext uri="{BB962C8B-B14F-4D97-AF65-F5344CB8AC3E}">
        <p14:creationId xmlns:p14="http://schemas.microsoft.com/office/powerpoint/2010/main" val="12089550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04.PNG"/>
          <p:cNvPicPr>
            <a:picLocks noGrp="1" noChangeAspect="1"/>
          </p:cNvPicPr>
          <p:nvPr>
            <p:ph idx="1"/>
          </p:nvPr>
        </p:nvPicPr>
        <p:blipFill>
          <a:blip r:embed="rId2"/>
          <a:stretch>
            <a:fillRect/>
          </a:stretch>
        </p:blipFill>
        <p:spPr>
          <a:xfrm>
            <a:off x="1066800" y="2085766"/>
            <a:ext cx="7391400" cy="2991268"/>
          </a:xfrm>
        </p:spPr>
      </p:pic>
      <p:sp>
        <p:nvSpPr>
          <p:cNvPr id="7" name="Title 1"/>
          <p:cNvSpPr txBox="1">
            <a:spLocks/>
          </p:cNvSpPr>
          <p:nvPr/>
        </p:nvSpPr>
        <p:spPr>
          <a:xfrm>
            <a:off x="2338041" y="29316"/>
            <a:ext cx="5839519" cy="62454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cs typeface="Times New Roman" panose="02020603050405020304" pitchFamily="18" charset="0"/>
              </a:rPr>
              <a:t> Q-Learning</a:t>
            </a:r>
          </a:p>
        </p:txBody>
      </p:sp>
      <p:sp>
        <p:nvSpPr>
          <p:cNvPr id="11" name="Rectangle 10"/>
          <p:cNvSpPr/>
          <p:nvPr/>
        </p:nvSpPr>
        <p:spPr>
          <a:xfrm>
            <a:off x="1295400" y="5105400"/>
            <a:ext cx="6858000" cy="769441"/>
          </a:xfrm>
          <a:prstGeom prst="rect">
            <a:avLst/>
          </a:prstGeom>
        </p:spPr>
        <p:txBody>
          <a:bodyPr wrap="square">
            <a:spAutoFit/>
          </a:bodyPr>
          <a:lstStyle/>
          <a:p>
            <a:pPr algn="just"/>
            <a:r>
              <a:rPr lang="en-US" sz="2200" dirty="0">
                <a:latin typeface="Times New Roman" pitchFamily="18" charset="0"/>
                <a:cs typeface="Times New Roman" pitchFamily="18" charset="0"/>
              </a:rPr>
              <a:t>Each of the colored boxes is one step. Let’s understand each of these steps in detail.</a:t>
            </a:r>
          </a:p>
        </p:txBody>
      </p:sp>
      <p:sp>
        <p:nvSpPr>
          <p:cNvPr id="12" name="Rectangle 11"/>
          <p:cNvSpPr/>
          <p:nvPr/>
        </p:nvSpPr>
        <p:spPr>
          <a:xfrm>
            <a:off x="1371600" y="1219201"/>
            <a:ext cx="6553200" cy="430887"/>
          </a:xfrm>
          <a:prstGeom prst="rect">
            <a:avLst/>
          </a:prstGeom>
        </p:spPr>
        <p:txBody>
          <a:bodyPr wrap="square">
            <a:spAutoFit/>
          </a:bodyPr>
          <a:lstStyle/>
          <a:p>
            <a:pPr algn="just">
              <a:buNone/>
            </a:pPr>
            <a:r>
              <a:rPr lang="en-US" sz="2200" dirty="0">
                <a:latin typeface="Times New Roman" pitchFamily="18" charset="0"/>
                <a:cs typeface="Times New Roman" pitchFamily="18" charset="0"/>
              </a:rPr>
              <a:t>Now, let’s understand how the updating takes place.</a:t>
            </a:r>
          </a:p>
        </p:txBody>
      </p:sp>
    </p:spTree>
    <p:extLst>
      <p:ext uri="{BB962C8B-B14F-4D97-AF65-F5344CB8AC3E}">
        <p14:creationId xmlns:p14="http://schemas.microsoft.com/office/powerpoint/2010/main" val="27535166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76800"/>
          </a:xfrm>
        </p:spPr>
        <p:txBody>
          <a:bodyPr>
            <a:noAutofit/>
          </a:bodyPr>
          <a:lstStyle/>
          <a:p>
            <a:pPr algn="just">
              <a:lnSpc>
                <a:spcPct val="150000"/>
              </a:lnSpc>
              <a:buFont typeface="Wingdings" pitchFamily="2" charset="2"/>
              <a:buChar char="Ø"/>
            </a:pPr>
            <a:r>
              <a:rPr lang="en-US" sz="2200" dirty="0">
                <a:latin typeface="Times New Roman" pitchFamily="18" charset="0"/>
                <a:cs typeface="Times New Roman" pitchFamily="18" charset="0"/>
              </a:rPr>
              <a:t>We will  first build a Q-table. </a:t>
            </a:r>
          </a:p>
          <a:p>
            <a:pPr algn="just">
              <a:lnSpc>
                <a:spcPct val="150000"/>
              </a:lnSpc>
              <a:buFont typeface="Wingdings" pitchFamily="2" charset="2"/>
              <a:buChar char="Ø"/>
            </a:pPr>
            <a:r>
              <a:rPr lang="en-US" sz="2200" dirty="0">
                <a:latin typeface="Times New Roman" pitchFamily="18" charset="0"/>
                <a:cs typeface="Times New Roman" pitchFamily="18" charset="0"/>
              </a:rPr>
              <a:t>There are n columns, where n= number of actions. </a:t>
            </a:r>
          </a:p>
          <a:p>
            <a:pPr algn="just">
              <a:lnSpc>
                <a:spcPct val="150000"/>
              </a:lnSpc>
              <a:buFont typeface="Wingdings" pitchFamily="2" charset="2"/>
              <a:buChar char="Ø"/>
            </a:pPr>
            <a:r>
              <a:rPr lang="en-US" sz="2200" dirty="0">
                <a:latin typeface="Times New Roman" pitchFamily="18" charset="0"/>
                <a:cs typeface="Times New Roman" pitchFamily="18" charset="0"/>
              </a:rPr>
              <a:t>There are m rows, where m= number of states. </a:t>
            </a:r>
          </a:p>
          <a:p>
            <a:pPr algn="just">
              <a:lnSpc>
                <a:spcPct val="150000"/>
              </a:lnSpc>
              <a:buFont typeface="Wingdings" pitchFamily="2" charset="2"/>
              <a:buChar char="Ø"/>
            </a:pPr>
            <a:r>
              <a:rPr lang="en-US" sz="2200" dirty="0">
                <a:latin typeface="Times New Roman" pitchFamily="18" charset="0"/>
                <a:cs typeface="Times New Roman" pitchFamily="18" charset="0"/>
              </a:rPr>
              <a:t>We will </a:t>
            </a:r>
            <a:r>
              <a:rPr lang="en-US" sz="2200" dirty="0" err="1">
                <a:latin typeface="Times New Roman" pitchFamily="18" charset="0"/>
                <a:cs typeface="Times New Roman" pitchFamily="18" charset="0"/>
              </a:rPr>
              <a:t>initialise</a:t>
            </a:r>
            <a:r>
              <a:rPr lang="en-US" sz="2200" dirty="0">
                <a:latin typeface="Times New Roman" pitchFamily="18" charset="0"/>
                <a:cs typeface="Times New Roman" pitchFamily="18" charset="0"/>
              </a:rPr>
              <a:t> the values at 0.</a:t>
            </a:r>
          </a:p>
          <a:p>
            <a:pPr algn="just">
              <a:lnSpc>
                <a:spcPct val="150000"/>
              </a:lnSpc>
              <a:buNone/>
            </a:pPr>
            <a:endParaRPr lang="en-US" sz="2200" dirty="0">
              <a:latin typeface="Times New Roman" pitchFamily="18" charset="0"/>
              <a:cs typeface="Times New Roman" pitchFamily="18" charset="0"/>
            </a:endParaRPr>
          </a:p>
        </p:txBody>
      </p:sp>
      <p:sp>
        <p:nvSpPr>
          <p:cNvPr id="7" name="Title 1"/>
          <p:cNvSpPr txBox="1">
            <a:spLocks/>
          </p:cNvSpPr>
          <p:nvPr/>
        </p:nvSpPr>
        <p:spPr>
          <a:xfrm>
            <a:off x="2603473" y="52192"/>
            <a:ext cx="5308654" cy="623454"/>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cs typeface="Times New Roman" pitchFamily="18" charset="0"/>
              </a:rPr>
              <a:t>Q-Learning </a:t>
            </a:r>
          </a:p>
        </p:txBody>
      </p:sp>
    </p:spTree>
    <p:extLst>
      <p:ext uri="{BB962C8B-B14F-4D97-AF65-F5344CB8AC3E}">
        <p14:creationId xmlns:p14="http://schemas.microsoft.com/office/powerpoint/2010/main" val="299523477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338041" y="70021"/>
            <a:ext cx="5839519" cy="566776"/>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cs typeface="Times New Roman" pitchFamily="18" charset="0"/>
              </a:rPr>
              <a:t>Q-Learning </a:t>
            </a:r>
          </a:p>
        </p:txBody>
      </p:sp>
      <p:pic>
        <p:nvPicPr>
          <p:cNvPr id="10" name="Content Placeholder 9" descr="05.PNG"/>
          <p:cNvPicPr>
            <a:picLocks noGrp="1" noChangeAspect="1"/>
          </p:cNvPicPr>
          <p:nvPr>
            <p:ph idx="1"/>
          </p:nvPr>
        </p:nvPicPr>
        <p:blipFill>
          <a:blip r:embed="rId2"/>
          <a:stretch>
            <a:fillRect/>
          </a:stretch>
        </p:blipFill>
        <p:spPr>
          <a:xfrm>
            <a:off x="1219200" y="1199817"/>
            <a:ext cx="6934200" cy="4763165"/>
          </a:xfrm>
          <a:prstGeom prst="rect">
            <a:avLst/>
          </a:prstGeom>
        </p:spPr>
      </p:pic>
    </p:spTree>
    <p:extLst>
      <p:ext uri="{BB962C8B-B14F-4D97-AF65-F5344CB8AC3E}">
        <p14:creationId xmlns:p14="http://schemas.microsoft.com/office/powerpoint/2010/main" val="357015180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76800"/>
          </a:xfrm>
        </p:spPr>
        <p:txBody>
          <a:bodyPr>
            <a:noAutofit/>
          </a:bodyPr>
          <a:lstStyle/>
          <a:p>
            <a:pPr algn="just">
              <a:buFont typeface="Wingdings" pitchFamily="2" charset="2"/>
              <a:buChar char="Ø"/>
            </a:pPr>
            <a:r>
              <a:rPr lang="en-US" sz="2200" dirty="0">
                <a:latin typeface="Times New Roman" pitchFamily="18" charset="0"/>
                <a:cs typeface="Times New Roman" pitchFamily="18" charset="0"/>
              </a:rPr>
              <a:t>This combination of steps is done for an undefined amount of time.</a:t>
            </a:r>
          </a:p>
          <a:p>
            <a:pPr algn="just">
              <a:buFont typeface="Wingdings" pitchFamily="2" charset="2"/>
              <a:buChar char="Ø"/>
            </a:pPr>
            <a:endParaRPr lang="en-US" sz="2200" dirty="0">
              <a:latin typeface="Times New Roman" pitchFamily="18" charset="0"/>
              <a:cs typeface="Times New Roman" pitchFamily="18" charset="0"/>
            </a:endParaRPr>
          </a:p>
          <a:p>
            <a:pPr algn="just">
              <a:buFont typeface="Wingdings" pitchFamily="2" charset="2"/>
              <a:buChar char="Ø"/>
            </a:pPr>
            <a:r>
              <a:rPr lang="en-US" sz="2200" dirty="0">
                <a:latin typeface="Times New Roman" pitchFamily="18" charset="0"/>
                <a:cs typeface="Times New Roman" pitchFamily="18" charset="0"/>
              </a:rPr>
              <a:t>This means that this step runs until the time we stop the training, or the training loop stops as defined in the code.</a:t>
            </a:r>
          </a:p>
          <a:p>
            <a:pPr marL="0" indent="0" algn="just">
              <a:buNone/>
            </a:pPr>
            <a:endParaRPr lang="en-US" sz="2200" dirty="0">
              <a:latin typeface="Times New Roman" pitchFamily="18" charset="0"/>
              <a:cs typeface="Times New Roman" pitchFamily="18" charset="0"/>
            </a:endParaRPr>
          </a:p>
          <a:p>
            <a:pPr algn="just">
              <a:buFont typeface="Wingdings" pitchFamily="2" charset="2"/>
              <a:buChar char="Ø"/>
            </a:pPr>
            <a:r>
              <a:rPr lang="en-US" sz="2200" dirty="0">
                <a:latin typeface="Times New Roman" pitchFamily="18" charset="0"/>
                <a:cs typeface="Times New Roman" pitchFamily="18" charset="0"/>
              </a:rPr>
              <a:t>We will choose an action (a) in the state (s) based on the Q-Table.</a:t>
            </a:r>
          </a:p>
          <a:p>
            <a:pPr algn="just">
              <a:buFont typeface="Wingdings" pitchFamily="2" charset="2"/>
              <a:buChar char="Ø"/>
            </a:pPr>
            <a:endParaRPr lang="en-US" sz="2200" dirty="0">
              <a:latin typeface="Times New Roman" pitchFamily="18" charset="0"/>
              <a:cs typeface="Times New Roman" pitchFamily="18" charset="0"/>
            </a:endParaRPr>
          </a:p>
          <a:p>
            <a:pPr algn="just">
              <a:buFont typeface="Wingdings" pitchFamily="2" charset="2"/>
              <a:buChar char="Ø"/>
            </a:pPr>
            <a:r>
              <a:rPr lang="en-US" sz="2200" dirty="0">
                <a:latin typeface="Times New Roman" pitchFamily="18" charset="0"/>
                <a:cs typeface="Times New Roman" pitchFamily="18" charset="0"/>
              </a:rPr>
              <a:t>But, as mentioned earlier, when the episode initially starts, every Q-value is 0.</a:t>
            </a:r>
          </a:p>
        </p:txBody>
      </p:sp>
      <p:sp>
        <p:nvSpPr>
          <p:cNvPr id="7" name="Title 1"/>
          <p:cNvSpPr txBox="1">
            <a:spLocks/>
          </p:cNvSpPr>
          <p:nvPr/>
        </p:nvSpPr>
        <p:spPr>
          <a:xfrm>
            <a:off x="2338041" y="66124"/>
            <a:ext cx="5839519" cy="629752"/>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cs typeface="Times New Roman" pitchFamily="18" charset="0"/>
              </a:rPr>
              <a:t>Q-Learning </a:t>
            </a:r>
          </a:p>
        </p:txBody>
      </p:sp>
    </p:spTree>
    <p:extLst>
      <p:ext uri="{BB962C8B-B14F-4D97-AF65-F5344CB8AC3E}">
        <p14:creationId xmlns:p14="http://schemas.microsoft.com/office/powerpoint/2010/main" val="229080775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76800"/>
          </a:xfrm>
        </p:spPr>
        <p:txBody>
          <a:bodyPr>
            <a:noAutofit/>
          </a:bodyPr>
          <a:lstStyle/>
          <a:p>
            <a:pPr algn="just">
              <a:buFont typeface="Wingdings" pitchFamily="2" charset="2"/>
              <a:buChar char="Ø"/>
            </a:pPr>
            <a:r>
              <a:rPr lang="en-US" sz="2200" dirty="0">
                <a:latin typeface="Times New Roman" pitchFamily="18" charset="0"/>
                <a:cs typeface="Times New Roman" pitchFamily="18" charset="0"/>
              </a:rPr>
              <a:t>We’ll use something called the epsilon greedy strategy.</a:t>
            </a:r>
          </a:p>
          <a:p>
            <a:pPr algn="just">
              <a:buFont typeface="Wingdings" pitchFamily="2" charset="2"/>
              <a:buChar char="Ø"/>
            </a:pPr>
            <a:endParaRPr lang="en-US" sz="2200" dirty="0">
              <a:latin typeface="Times New Roman" pitchFamily="18" charset="0"/>
              <a:cs typeface="Times New Roman" pitchFamily="18" charset="0"/>
            </a:endParaRPr>
          </a:p>
          <a:p>
            <a:pPr algn="just">
              <a:buFont typeface="Wingdings" pitchFamily="2" charset="2"/>
              <a:buChar char="Ø"/>
            </a:pPr>
            <a:r>
              <a:rPr lang="en-US" sz="2200" dirty="0">
                <a:latin typeface="Times New Roman" pitchFamily="18" charset="0"/>
                <a:cs typeface="Times New Roman" pitchFamily="18" charset="0"/>
              </a:rPr>
              <a:t>In the beginning, the epsilon rates will be higher. </a:t>
            </a:r>
          </a:p>
          <a:p>
            <a:pPr algn="just">
              <a:buFont typeface="Wingdings" pitchFamily="2" charset="2"/>
              <a:buChar char="Ø"/>
            </a:pPr>
            <a:endParaRPr lang="en-US" sz="2200" dirty="0">
              <a:latin typeface="Times New Roman" pitchFamily="18" charset="0"/>
              <a:cs typeface="Times New Roman" pitchFamily="18" charset="0"/>
            </a:endParaRPr>
          </a:p>
          <a:p>
            <a:pPr algn="just">
              <a:buFont typeface="Wingdings" pitchFamily="2" charset="2"/>
              <a:buChar char="Ø"/>
            </a:pPr>
            <a:r>
              <a:rPr lang="en-US" sz="2200" dirty="0">
                <a:latin typeface="Times New Roman" pitchFamily="18" charset="0"/>
                <a:cs typeface="Times New Roman" pitchFamily="18" charset="0"/>
              </a:rPr>
              <a:t>The robot will explore the environment and randomly choose actions. </a:t>
            </a:r>
          </a:p>
          <a:p>
            <a:pPr algn="just">
              <a:buFont typeface="Wingdings" pitchFamily="2" charset="2"/>
              <a:buChar char="Ø"/>
            </a:pPr>
            <a:endParaRPr lang="en-US" sz="2200" dirty="0">
              <a:latin typeface="Times New Roman" pitchFamily="18" charset="0"/>
              <a:cs typeface="Times New Roman" pitchFamily="18" charset="0"/>
            </a:endParaRPr>
          </a:p>
          <a:p>
            <a:pPr algn="just">
              <a:buFont typeface="Wingdings" pitchFamily="2" charset="2"/>
              <a:buChar char="Ø"/>
            </a:pPr>
            <a:r>
              <a:rPr lang="en-US" sz="2200" dirty="0">
                <a:latin typeface="Times New Roman" pitchFamily="18" charset="0"/>
                <a:cs typeface="Times New Roman" pitchFamily="18" charset="0"/>
              </a:rPr>
              <a:t>The logic behind this is that the robot does not know anything about the environment.</a:t>
            </a:r>
          </a:p>
          <a:p>
            <a:pPr algn="just">
              <a:buFont typeface="Wingdings" pitchFamily="2" charset="2"/>
              <a:buChar char="Ø"/>
            </a:pPr>
            <a:endParaRPr lang="en-US" sz="2200" dirty="0">
              <a:latin typeface="Times New Roman" pitchFamily="18" charset="0"/>
              <a:cs typeface="Times New Roman" pitchFamily="18" charset="0"/>
            </a:endParaRPr>
          </a:p>
        </p:txBody>
      </p:sp>
      <p:sp>
        <p:nvSpPr>
          <p:cNvPr id="7" name="Title 1"/>
          <p:cNvSpPr txBox="1">
            <a:spLocks/>
          </p:cNvSpPr>
          <p:nvPr/>
        </p:nvSpPr>
        <p:spPr>
          <a:xfrm>
            <a:off x="2338041" y="54248"/>
            <a:ext cx="5839519" cy="550815"/>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cs typeface="Times New Roman" pitchFamily="18" charset="0"/>
              </a:rPr>
              <a:t>Q-Learning </a:t>
            </a:r>
          </a:p>
        </p:txBody>
      </p:sp>
    </p:spTree>
    <p:extLst>
      <p:ext uri="{BB962C8B-B14F-4D97-AF65-F5344CB8AC3E}">
        <p14:creationId xmlns:p14="http://schemas.microsoft.com/office/powerpoint/2010/main" val="183398359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76800"/>
          </a:xfrm>
        </p:spPr>
        <p:txBody>
          <a:bodyPr>
            <a:noAutofit/>
          </a:bodyPr>
          <a:lstStyle/>
          <a:p>
            <a:pPr algn="just">
              <a:buFont typeface="Wingdings" pitchFamily="2" charset="2"/>
              <a:buChar char="Ø"/>
            </a:pPr>
            <a:r>
              <a:rPr lang="en-US" sz="2200" dirty="0">
                <a:latin typeface="Times New Roman" pitchFamily="18" charset="0"/>
                <a:cs typeface="Times New Roman" pitchFamily="18" charset="0"/>
              </a:rPr>
              <a:t>As the robot explores the environment, the epsilon rate decreases and the robot starts to exploit the environment.</a:t>
            </a:r>
          </a:p>
          <a:p>
            <a:pPr algn="just">
              <a:buFont typeface="Wingdings" pitchFamily="2" charset="2"/>
              <a:buChar char="Ø"/>
            </a:pPr>
            <a:endParaRPr lang="en-US" sz="2200" dirty="0">
              <a:latin typeface="Times New Roman" pitchFamily="18" charset="0"/>
              <a:cs typeface="Times New Roman" pitchFamily="18" charset="0"/>
            </a:endParaRPr>
          </a:p>
          <a:p>
            <a:pPr algn="just">
              <a:buFont typeface="Wingdings" pitchFamily="2" charset="2"/>
              <a:buChar char="Ø"/>
            </a:pPr>
            <a:r>
              <a:rPr lang="en-US" sz="2200" dirty="0">
                <a:latin typeface="Times New Roman" pitchFamily="18" charset="0"/>
                <a:cs typeface="Times New Roman" pitchFamily="18" charset="0"/>
              </a:rPr>
              <a:t>During the process of exploration, the robot progressively becomes more confident in estimating the Q-values.</a:t>
            </a:r>
          </a:p>
          <a:p>
            <a:pPr algn="just">
              <a:buFont typeface="Wingdings" pitchFamily="2" charset="2"/>
              <a:buChar char="Ø"/>
            </a:pPr>
            <a:endParaRPr lang="en-US" sz="2200" dirty="0">
              <a:latin typeface="Times New Roman" pitchFamily="18" charset="0"/>
              <a:cs typeface="Times New Roman" pitchFamily="18" charset="0"/>
            </a:endParaRPr>
          </a:p>
          <a:p>
            <a:pPr algn="just">
              <a:buFont typeface="Wingdings" pitchFamily="2" charset="2"/>
              <a:buChar char="Ø"/>
            </a:pPr>
            <a:r>
              <a:rPr lang="en-US" sz="2200" dirty="0">
                <a:latin typeface="Times New Roman" pitchFamily="18" charset="0"/>
                <a:cs typeface="Times New Roman" pitchFamily="18" charset="0"/>
              </a:rPr>
              <a:t>For the robot example, there are four actions to choose from: up, down, left, and right. </a:t>
            </a:r>
          </a:p>
          <a:p>
            <a:pPr algn="just">
              <a:buFont typeface="Wingdings" pitchFamily="2" charset="2"/>
              <a:buChar char="Ø"/>
            </a:pPr>
            <a:endParaRPr lang="en-US" sz="2200" dirty="0">
              <a:latin typeface="Times New Roman" pitchFamily="18" charset="0"/>
              <a:cs typeface="Times New Roman" pitchFamily="18" charset="0"/>
            </a:endParaRPr>
          </a:p>
          <a:p>
            <a:pPr algn="just">
              <a:buFont typeface="Wingdings" pitchFamily="2" charset="2"/>
              <a:buChar char="Ø"/>
            </a:pPr>
            <a:r>
              <a:rPr lang="en-US" sz="2200" dirty="0">
                <a:latin typeface="Times New Roman" pitchFamily="18" charset="0"/>
                <a:cs typeface="Times New Roman" pitchFamily="18" charset="0"/>
              </a:rPr>
              <a:t>We are starting the training now — our robot knows nothing about the environment. So the robot chooses a random action, say right.</a:t>
            </a:r>
          </a:p>
        </p:txBody>
      </p:sp>
      <p:sp>
        <p:nvSpPr>
          <p:cNvPr id="7" name="Title 1"/>
          <p:cNvSpPr txBox="1">
            <a:spLocks/>
          </p:cNvSpPr>
          <p:nvPr/>
        </p:nvSpPr>
        <p:spPr>
          <a:xfrm>
            <a:off x="2338041" y="66124"/>
            <a:ext cx="5839519" cy="629752"/>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cs typeface="Times New Roman" pitchFamily="18" charset="0"/>
              </a:rPr>
              <a:t>Q-Learning </a:t>
            </a:r>
          </a:p>
        </p:txBody>
      </p:sp>
    </p:spTree>
    <p:extLst>
      <p:ext uri="{BB962C8B-B14F-4D97-AF65-F5344CB8AC3E}">
        <p14:creationId xmlns:p14="http://schemas.microsoft.com/office/powerpoint/2010/main" val="3804167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338041" y="64954"/>
            <a:ext cx="5839519" cy="515251"/>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t">
            <a:noAutofit/>
          </a:bodyPr>
          <a:lstStyle/>
          <a:p>
            <a:pPr algn="ctr">
              <a:spcBef>
                <a:spcPct val="0"/>
              </a:spcBef>
              <a:defRPr/>
            </a:pPr>
            <a:r>
              <a:rPr lang="en-US" sz="2400" b="1" dirty="0"/>
              <a:t>Result Analysis </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sp>
        <p:nvSpPr>
          <p:cNvPr id="16385" name="Rectangle 1"/>
          <p:cNvSpPr>
            <a:spLocks noChangeArrowheads="1"/>
          </p:cNvSpPr>
          <p:nvPr/>
        </p:nvSpPr>
        <p:spPr bwMode="auto">
          <a:xfrm>
            <a:off x="533400" y="1981200"/>
            <a:ext cx="8686800" cy="9541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57200" marR="0" lvl="0" indent="-457200"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en-US" sz="2800" dirty="0">
                <a:cs typeface="Times New Roman" pitchFamily="18" charset="0"/>
              </a:rPr>
              <a:t>ML Result of 2021-22: 96.00%</a:t>
            </a:r>
          </a:p>
          <a:p>
            <a:pPr marL="457200" marR="0" lvl="0" indent="-457200"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sz="2800" i="0" strike="noStrike" cap="none" normalizeH="0" baseline="0" dirty="0">
                <a:ln>
                  <a:noFill/>
                </a:ln>
                <a:solidFill>
                  <a:schemeClr val="tx1"/>
                </a:solidFill>
                <a:effectLst/>
                <a:cs typeface="Times New Roman" pitchFamily="18" charset="0"/>
              </a:rPr>
              <a:t>ML Resul</a:t>
            </a:r>
            <a:r>
              <a:rPr lang="en-US" sz="2800" dirty="0">
                <a:cs typeface="Times New Roman" pitchFamily="18" charset="0"/>
              </a:rPr>
              <a:t>t of 2022-23: 95.80%</a:t>
            </a:r>
            <a:endParaRPr kumimoji="0" lang="en-US" sz="2800" i="0" strike="noStrike" cap="none" normalizeH="0" baseline="0" dirty="0">
              <a:ln>
                <a:noFill/>
              </a:ln>
              <a:solidFill>
                <a:schemeClr val="tx1"/>
              </a:solidFill>
              <a:effectLst/>
              <a:cs typeface="Arial" pitchFamily="34" charset="0"/>
            </a:endParaRPr>
          </a:p>
        </p:txBody>
      </p:sp>
    </p:spTree>
    <p:extLst>
      <p:ext uri="{BB962C8B-B14F-4D97-AF65-F5344CB8AC3E}">
        <p14:creationId xmlns:p14="http://schemas.microsoft.com/office/powerpoint/2010/main" val="100824633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06.PNG"/>
          <p:cNvPicPr>
            <a:picLocks noGrp="1" noChangeAspect="1"/>
          </p:cNvPicPr>
          <p:nvPr>
            <p:ph idx="1"/>
          </p:nvPr>
        </p:nvPicPr>
        <p:blipFill>
          <a:blip r:embed="rId2"/>
          <a:stretch>
            <a:fillRect/>
          </a:stretch>
        </p:blipFill>
        <p:spPr>
          <a:xfrm>
            <a:off x="1066800" y="1295400"/>
            <a:ext cx="7162800" cy="3534173"/>
          </a:xfrm>
        </p:spPr>
      </p:pic>
      <p:sp>
        <p:nvSpPr>
          <p:cNvPr id="7" name="Title 1"/>
          <p:cNvSpPr txBox="1">
            <a:spLocks/>
          </p:cNvSpPr>
          <p:nvPr/>
        </p:nvSpPr>
        <p:spPr>
          <a:xfrm>
            <a:off x="2338041" y="70078"/>
            <a:ext cx="5839519" cy="613946"/>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cs typeface="Times New Roman" pitchFamily="18" charset="0"/>
              </a:rPr>
              <a:t>Q-Learning </a:t>
            </a:r>
          </a:p>
        </p:txBody>
      </p:sp>
      <p:sp>
        <p:nvSpPr>
          <p:cNvPr id="11" name="Rectangle 10"/>
          <p:cNvSpPr/>
          <p:nvPr/>
        </p:nvSpPr>
        <p:spPr>
          <a:xfrm>
            <a:off x="1219200" y="4953000"/>
            <a:ext cx="6781800" cy="769441"/>
          </a:xfrm>
          <a:prstGeom prst="rect">
            <a:avLst/>
          </a:prstGeom>
        </p:spPr>
        <p:txBody>
          <a:bodyPr wrap="square">
            <a:spAutoFit/>
          </a:bodyPr>
          <a:lstStyle/>
          <a:p>
            <a:pPr algn="just"/>
            <a:r>
              <a:rPr lang="en-US" sz="2200" dirty="0">
                <a:latin typeface="Times New Roman" pitchFamily="18" charset="0"/>
                <a:cs typeface="Times New Roman" pitchFamily="18" charset="0"/>
              </a:rPr>
              <a:t>We can now update the Q-values for being at the start and moving right using the Bellman equation</a:t>
            </a:r>
            <a:r>
              <a:rPr lang="en-US" sz="2200" dirty="0"/>
              <a:t>.</a:t>
            </a:r>
          </a:p>
        </p:txBody>
      </p:sp>
    </p:spTree>
    <p:extLst>
      <p:ext uri="{BB962C8B-B14F-4D97-AF65-F5344CB8AC3E}">
        <p14:creationId xmlns:p14="http://schemas.microsoft.com/office/powerpoint/2010/main" val="205619452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76800"/>
          </a:xfrm>
        </p:spPr>
        <p:txBody>
          <a:bodyPr>
            <a:noAutofit/>
          </a:bodyPr>
          <a:lstStyle/>
          <a:p>
            <a:pPr algn="just">
              <a:buNone/>
            </a:pPr>
            <a:r>
              <a:rPr lang="en-US" sz="2000" dirty="0">
                <a:latin typeface="Times New Roman" pitchFamily="18" charset="0"/>
                <a:cs typeface="Times New Roman" pitchFamily="18" charset="0"/>
              </a:rPr>
              <a:t>Now we have taken an action and observed an outcome and</a:t>
            </a:r>
          </a:p>
          <a:p>
            <a:pPr algn="just">
              <a:buNone/>
            </a:pPr>
            <a:r>
              <a:rPr lang="en-US" sz="2000" dirty="0">
                <a:latin typeface="Times New Roman" pitchFamily="18" charset="0"/>
                <a:cs typeface="Times New Roman" pitchFamily="18" charset="0"/>
              </a:rPr>
              <a:t>reward. We need to update the function Q(</a:t>
            </a:r>
            <a:r>
              <a:rPr lang="en-US" sz="2000" dirty="0" err="1">
                <a:latin typeface="Times New Roman" pitchFamily="18" charset="0"/>
                <a:cs typeface="Times New Roman" pitchFamily="18" charset="0"/>
              </a:rPr>
              <a:t>s,a</a:t>
            </a:r>
            <a:r>
              <a:rPr lang="en-US" sz="2000" dirty="0">
                <a:latin typeface="Times New Roman" pitchFamily="18" charset="0"/>
                <a:cs typeface="Times New Roman" pitchFamily="18" charset="0"/>
              </a:rPr>
              <a:t>).</a:t>
            </a:r>
          </a:p>
          <a:p>
            <a:pPr algn="just">
              <a:buNone/>
            </a:pPr>
            <a:endParaRPr lang="en-US" sz="2400" dirty="0">
              <a:latin typeface="Times New Roman" pitchFamily="18" charset="0"/>
              <a:cs typeface="Times New Roman" pitchFamily="18" charset="0"/>
            </a:endParaRPr>
          </a:p>
        </p:txBody>
      </p:sp>
      <p:sp>
        <p:nvSpPr>
          <p:cNvPr id="7" name="Title 1"/>
          <p:cNvSpPr txBox="1">
            <a:spLocks/>
          </p:cNvSpPr>
          <p:nvPr/>
        </p:nvSpPr>
        <p:spPr>
          <a:xfrm>
            <a:off x="2603473" y="31172"/>
            <a:ext cx="5308654" cy="623454"/>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cs typeface="Times New Roman" pitchFamily="18" charset="0"/>
              </a:rPr>
              <a:t>Q-Learning </a:t>
            </a:r>
          </a:p>
        </p:txBody>
      </p:sp>
      <p:pic>
        <p:nvPicPr>
          <p:cNvPr id="10" name="Picture 9" descr="06.PNG"/>
          <p:cNvPicPr>
            <a:picLocks noChangeAspect="1"/>
          </p:cNvPicPr>
          <p:nvPr/>
        </p:nvPicPr>
        <p:blipFill>
          <a:blip r:embed="rId2"/>
          <a:stretch>
            <a:fillRect/>
          </a:stretch>
        </p:blipFill>
        <p:spPr>
          <a:xfrm>
            <a:off x="838200" y="2071498"/>
            <a:ext cx="7848600" cy="3872102"/>
          </a:xfrm>
          <a:prstGeom prst="rect">
            <a:avLst/>
          </a:prstGeom>
        </p:spPr>
      </p:pic>
    </p:spTree>
    <p:extLst>
      <p:ext uri="{BB962C8B-B14F-4D97-AF65-F5344CB8AC3E}">
        <p14:creationId xmlns:p14="http://schemas.microsoft.com/office/powerpoint/2010/main" val="397756678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76800"/>
          </a:xfrm>
        </p:spPr>
        <p:txBody>
          <a:bodyPr>
            <a:noAutofit/>
          </a:bodyPr>
          <a:lstStyle/>
          <a:p>
            <a:pPr algn="just">
              <a:buFont typeface="Wingdings" pitchFamily="2" charset="2"/>
              <a:buChar char="Ø"/>
            </a:pPr>
            <a:r>
              <a:rPr lang="en-US" sz="2200" dirty="0">
                <a:latin typeface="Times New Roman" pitchFamily="18" charset="0"/>
                <a:cs typeface="Times New Roman" pitchFamily="18" charset="0"/>
              </a:rPr>
              <a:t>In the case of the robot game, to reiterate the scoring/reward structure is:</a:t>
            </a:r>
          </a:p>
          <a:p>
            <a:pPr algn="just">
              <a:buNone/>
            </a:pPr>
            <a:r>
              <a:rPr lang="en-US" sz="2200" dirty="0">
                <a:latin typeface="Times New Roman" pitchFamily="18" charset="0"/>
                <a:cs typeface="Times New Roman" pitchFamily="18" charset="0"/>
              </a:rPr>
              <a:t>     power = +1</a:t>
            </a:r>
          </a:p>
          <a:p>
            <a:pPr algn="just">
              <a:buNone/>
            </a:pPr>
            <a:r>
              <a:rPr lang="en-US" sz="2200" dirty="0">
                <a:latin typeface="Times New Roman" pitchFamily="18" charset="0"/>
                <a:cs typeface="Times New Roman" pitchFamily="18" charset="0"/>
              </a:rPr>
              <a:t>     mine = -100</a:t>
            </a:r>
          </a:p>
          <a:p>
            <a:pPr algn="just">
              <a:buNone/>
            </a:pPr>
            <a:r>
              <a:rPr lang="en-US" sz="2200" dirty="0">
                <a:latin typeface="Times New Roman" pitchFamily="18" charset="0"/>
                <a:cs typeface="Times New Roman" pitchFamily="18" charset="0"/>
              </a:rPr>
              <a:t>     end = +10</a:t>
            </a:r>
            <a:r>
              <a:rPr lang="en-US" sz="2200" b="1" dirty="0">
                <a:latin typeface="Times New Roman" pitchFamily="18" charset="0"/>
                <a:cs typeface="Times New Roman" pitchFamily="18" charset="0"/>
              </a:rPr>
              <a:t>0</a:t>
            </a:r>
          </a:p>
          <a:p>
            <a:pPr algn="just">
              <a:buNone/>
            </a:pPr>
            <a:endParaRPr lang="en-US" sz="2200" dirty="0">
              <a:latin typeface="Times New Roman" pitchFamily="18" charset="0"/>
              <a:cs typeface="Times New Roman" pitchFamily="18" charset="0"/>
            </a:endParaRPr>
          </a:p>
        </p:txBody>
      </p:sp>
      <p:sp>
        <p:nvSpPr>
          <p:cNvPr id="7" name="Title 1"/>
          <p:cNvSpPr txBox="1">
            <a:spLocks/>
          </p:cNvSpPr>
          <p:nvPr/>
        </p:nvSpPr>
        <p:spPr>
          <a:xfrm>
            <a:off x="2338041" y="59511"/>
            <a:ext cx="5839519" cy="566776"/>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cs typeface="Times New Roman" pitchFamily="18" charset="0"/>
              </a:rPr>
              <a:t>Q-Learning </a:t>
            </a:r>
          </a:p>
        </p:txBody>
      </p:sp>
      <p:pic>
        <p:nvPicPr>
          <p:cNvPr id="10" name="Picture 9" descr="07.PNG"/>
          <p:cNvPicPr>
            <a:picLocks noChangeAspect="1"/>
          </p:cNvPicPr>
          <p:nvPr/>
        </p:nvPicPr>
        <p:blipFill>
          <a:blip r:embed="rId2"/>
          <a:stretch>
            <a:fillRect/>
          </a:stretch>
        </p:blipFill>
        <p:spPr>
          <a:xfrm>
            <a:off x="1066800" y="3505200"/>
            <a:ext cx="7315200" cy="2515004"/>
          </a:xfrm>
          <a:prstGeom prst="rect">
            <a:avLst/>
          </a:prstGeom>
        </p:spPr>
      </p:pic>
    </p:spTree>
    <p:extLst>
      <p:ext uri="{BB962C8B-B14F-4D97-AF65-F5344CB8AC3E}">
        <p14:creationId xmlns:p14="http://schemas.microsoft.com/office/powerpoint/2010/main" val="415236824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997450"/>
          </a:xfrm>
        </p:spPr>
        <p:txBody>
          <a:bodyPr>
            <a:normAutofit/>
          </a:bodyPr>
          <a:lstStyle/>
          <a:p>
            <a:pPr algn="just">
              <a:lnSpc>
                <a:spcPct val="160000"/>
              </a:lnSpc>
              <a:spcBef>
                <a:spcPts val="0"/>
              </a:spcBef>
              <a:buNone/>
            </a:pPr>
            <a:endParaRPr lang="en-US" sz="2200" b="1" dirty="0">
              <a:latin typeface="Times New Roman" panose="02020603050405020304" pitchFamily="18" charset="0"/>
              <a:cs typeface="Times New Roman" panose="02020603050405020304" pitchFamily="18" charset="0"/>
            </a:endParaRPr>
          </a:p>
          <a:p>
            <a:pPr algn="just">
              <a:lnSpc>
                <a:spcPct val="160000"/>
              </a:lnSpc>
              <a:spcBef>
                <a:spcPts val="0"/>
              </a:spcBef>
              <a:buNone/>
            </a:pPr>
            <a:r>
              <a:rPr lang="en-US" sz="2200" b="1" dirty="0">
                <a:latin typeface="Times New Roman" panose="02020603050405020304" pitchFamily="18" charset="0"/>
                <a:cs typeface="Times New Roman" panose="02020603050405020304" pitchFamily="18" charset="0"/>
              </a:rPr>
              <a:t>The objective of the topic</a:t>
            </a:r>
            <a:r>
              <a:rPr lang="en-US" sz="2200" dirty="0">
                <a:latin typeface="Times New Roman" panose="02020603050405020304" pitchFamily="18" charset="0"/>
                <a:cs typeface="Times New Roman" panose="02020603050405020304" pitchFamily="18" charset="0"/>
              </a:rPr>
              <a:t> is to make the student able to understand about :</a:t>
            </a:r>
          </a:p>
          <a:p>
            <a:pPr indent="114300" algn="just">
              <a:lnSpc>
                <a:spcPct val="160000"/>
              </a:lnSpc>
              <a:spcBef>
                <a:spcPts val="0"/>
              </a:spcBef>
            </a:pPr>
            <a:r>
              <a:rPr lang="en-US" sz="2200" dirty="0">
                <a:latin typeface="Times New Roman" panose="02020603050405020304" pitchFamily="18" charset="0"/>
                <a:cs typeface="Times New Roman" panose="02020603050405020304" pitchFamily="18" charset="0"/>
              </a:rPr>
              <a:t> Reinforcement learning algorithm Applications</a:t>
            </a:r>
          </a:p>
          <a:p>
            <a:pPr indent="114300" algn="just">
              <a:lnSpc>
                <a:spcPct val="160000"/>
              </a:lnSpc>
              <a:spcBef>
                <a:spcPts val="0"/>
              </a:spcBef>
            </a:pPr>
            <a:endParaRPr lang="en-US" sz="2200" dirty="0">
              <a:latin typeface="Times New Roman" panose="02020603050405020304" pitchFamily="18" charset="0"/>
              <a:cs typeface="Times New Roman" panose="02020603050405020304" pitchFamily="18" charset="0"/>
            </a:endParaRPr>
          </a:p>
          <a:p>
            <a:pPr indent="0" algn="just">
              <a:lnSpc>
                <a:spcPct val="160000"/>
              </a:lnSpc>
              <a:spcBef>
                <a:spcPts val="0"/>
              </a:spcBef>
              <a:buNone/>
            </a:pPr>
            <a:r>
              <a:rPr lang="en-US" sz="2200" b="1" dirty="0">
                <a:latin typeface="Times New Roman" panose="02020603050405020304" pitchFamily="18" charset="0"/>
                <a:cs typeface="Times New Roman" panose="02020603050405020304" pitchFamily="18" charset="0"/>
              </a:rPr>
              <a:t>Recap </a:t>
            </a:r>
          </a:p>
          <a:p>
            <a:pPr indent="0" algn="just">
              <a:lnSpc>
                <a:spcPct val="160000"/>
              </a:lnSpc>
              <a:spcBef>
                <a:spcPts val="0"/>
              </a:spcBef>
              <a:buNone/>
            </a:pPr>
            <a:r>
              <a:rPr lang="en-US" sz="2200" dirty="0">
                <a:latin typeface="Times New Roman" panose="02020603050405020304" pitchFamily="18" charset="0"/>
                <a:cs typeface="Times New Roman" panose="02020603050405020304" pitchFamily="18" charset="0"/>
              </a:rPr>
              <a:t>Students  learnt the  Q learning algorithm</a:t>
            </a:r>
          </a:p>
          <a:p>
            <a:pPr algn="ctr">
              <a:buNone/>
            </a:pPr>
            <a:endParaRPr lang="en-US" sz="2200" dirty="0"/>
          </a:p>
        </p:txBody>
      </p:sp>
      <p:sp>
        <p:nvSpPr>
          <p:cNvPr id="7" name="Title 1"/>
          <p:cNvSpPr txBox="1">
            <a:spLocks/>
          </p:cNvSpPr>
          <p:nvPr/>
        </p:nvSpPr>
        <p:spPr>
          <a:xfrm>
            <a:off x="2338041" y="59512"/>
            <a:ext cx="5839519" cy="566776"/>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t>Topic</a:t>
            </a:r>
            <a:r>
              <a:rPr kumimoji="0" lang="en-US" sz="2400" b="1" i="0" u="none" strike="noStrike" kern="1200" cap="none" spc="0" normalizeH="0" noProof="0" dirty="0">
                <a:ln>
                  <a:noFill/>
                </a:ln>
                <a:solidFill>
                  <a:schemeClr val="dk1"/>
                </a:solidFill>
                <a:effectLst/>
                <a:uLnTx/>
                <a:uFillTx/>
                <a:latin typeface="+mn-lt"/>
                <a:ea typeface="+mn-ea"/>
                <a:cs typeface="+mn-cs"/>
              </a:rPr>
              <a:t> Objective</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spTree>
    <p:extLst>
      <p:ext uri="{BB962C8B-B14F-4D97-AF65-F5344CB8AC3E}">
        <p14:creationId xmlns:p14="http://schemas.microsoft.com/office/powerpoint/2010/main" val="337631048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a:extLst>
              <a:ext uri="{FF2B5EF4-FFF2-40B4-BE49-F238E27FC236}">
                <a16:creationId xmlns:a16="http://schemas.microsoft.com/office/drawing/2014/main" id="{2586C47F-275B-4AC8-A71D-30E57EADB4D5}"/>
              </a:ext>
            </a:extLst>
          </p:cNvPr>
          <p:cNvPicPr>
            <a:picLocks noGrp="1" noChangeAspect="1"/>
          </p:cNvPicPr>
          <p:nvPr>
            <p:ph idx="1"/>
          </p:nvPr>
        </p:nvPicPr>
        <p:blipFill>
          <a:blip r:embed="rId2"/>
          <a:stretch>
            <a:fillRect/>
          </a:stretch>
        </p:blipFill>
        <p:spPr>
          <a:xfrm>
            <a:off x="1828800" y="1200150"/>
            <a:ext cx="6172200" cy="4762500"/>
          </a:xfrm>
          <a:prstGeom prst="rect">
            <a:avLst/>
          </a:prstGeom>
        </p:spPr>
      </p:pic>
      <p:sp>
        <p:nvSpPr>
          <p:cNvPr id="7" name="Title 1"/>
          <p:cNvSpPr txBox="1">
            <a:spLocks/>
          </p:cNvSpPr>
          <p:nvPr/>
        </p:nvSpPr>
        <p:spPr>
          <a:xfrm>
            <a:off x="1702677" y="9864"/>
            <a:ext cx="7420303" cy="676593"/>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400" b="1" dirty="0">
                <a:solidFill>
                  <a:srgbClr val="610B38"/>
                </a:solidFill>
                <a:cs typeface="Times New Roman" panose="02020603050405020304" pitchFamily="18" charset="0"/>
              </a:rPr>
              <a:t>R</a:t>
            </a:r>
            <a:r>
              <a:rPr lang="en-IN" sz="2400" b="1" i="0" dirty="0">
                <a:solidFill>
                  <a:srgbClr val="610B38"/>
                </a:solidFill>
                <a:effectLst/>
                <a:cs typeface="Times New Roman" panose="02020603050405020304" pitchFamily="18" charset="0"/>
              </a:rPr>
              <a:t>EINFORCEMENT LEARNING APPLICATIONS</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14400"/>
            <a:ext cx="8375822" cy="5105400"/>
          </a:xfrm>
        </p:spPr>
        <p:txBody>
          <a:bodyPr>
            <a:noAutofit/>
          </a:bodyPr>
          <a:lstStyle/>
          <a:p>
            <a:pPr algn="just">
              <a:buFont typeface="+mj-lt"/>
              <a:buAutoNum type="arabicPeriod"/>
            </a:pPr>
            <a:r>
              <a:rPr lang="en-US" sz="2200" b="1" i="0" dirty="0">
                <a:solidFill>
                  <a:srgbClr val="000000"/>
                </a:solidFill>
                <a:effectLst/>
                <a:latin typeface="Times New Roman" panose="02020603050405020304" pitchFamily="18" charset="0"/>
                <a:cs typeface="Times New Roman" panose="02020603050405020304" pitchFamily="18" charset="0"/>
              </a:rPr>
              <a:t>Robotics: </a:t>
            </a:r>
            <a:r>
              <a:rPr lang="en-US" sz="2200" b="0" i="0" dirty="0">
                <a:solidFill>
                  <a:srgbClr val="000000"/>
                </a:solidFill>
                <a:effectLst/>
                <a:latin typeface="Times New Roman" panose="02020603050405020304" pitchFamily="18" charset="0"/>
                <a:cs typeface="Times New Roman" panose="02020603050405020304" pitchFamily="18" charset="0"/>
              </a:rPr>
              <a:t>RL is used in </a:t>
            </a:r>
            <a:r>
              <a:rPr lang="en-US" sz="2200" b="1" i="0" dirty="0">
                <a:solidFill>
                  <a:srgbClr val="000000"/>
                </a:solidFill>
                <a:effectLst/>
                <a:latin typeface="Times New Roman" panose="02020603050405020304" pitchFamily="18" charset="0"/>
                <a:cs typeface="Times New Roman" panose="02020603050405020304" pitchFamily="18" charset="0"/>
              </a:rPr>
              <a:t>Robot navigation, Robo-soccer, walking, juggling</a:t>
            </a:r>
            <a:r>
              <a:rPr lang="en-US" sz="2200" b="0" i="0" dirty="0">
                <a:solidFill>
                  <a:srgbClr val="000000"/>
                </a:solidFill>
                <a:effectLst/>
                <a:latin typeface="Times New Roman" panose="02020603050405020304" pitchFamily="18" charset="0"/>
                <a:cs typeface="Times New Roman" panose="02020603050405020304" pitchFamily="18" charset="0"/>
              </a:rPr>
              <a:t>, etc.</a:t>
            </a:r>
          </a:p>
          <a:p>
            <a:pPr algn="just">
              <a:buFont typeface="+mj-lt"/>
              <a:buAutoNum type="arabicPeriod"/>
            </a:pPr>
            <a:r>
              <a:rPr lang="en-US" sz="2200" b="1" i="0" dirty="0">
                <a:solidFill>
                  <a:srgbClr val="000000"/>
                </a:solidFill>
                <a:effectLst/>
                <a:latin typeface="Times New Roman" panose="02020603050405020304" pitchFamily="18" charset="0"/>
                <a:cs typeface="Times New Roman" panose="02020603050405020304" pitchFamily="18" charset="0"/>
              </a:rPr>
              <a:t>Control: </a:t>
            </a:r>
            <a:r>
              <a:rPr lang="en-US" sz="2200" b="0" i="0" dirty="0">
                <a:solidFill>
                  <a:srgbClr val="000000"/>
                </a:solidFill>
                <a:effectLst/>
                <a:latin typeface="Times New Roman" panose="02020603050405020304" pitchFamily="18" charset="0"/>
                <a:cs typeface="Times New Roman" panose="02020603050405020304" pitchFamily="18" charset="0"/>
              </a:rPr>
              <a:t>RL can be used for </a:t>
            </a:r>
            <a:r>
              <a:rPr lang="en-US" sz="2200" b="1" i="0" dirty="0">
                <a:solidFill>
                  <a:srgbClr val="000000"/>
                </a:solidFill>
                <a:effectLst/>
                <a:latin typeface="Times New Roman" panose="02020603050405020304" pitchFamily="18" charset="0"/>
                <a:cs typeface="Times New Roman" panose="02020603050405020304" pitchFamily="18" charset="0"/>
              </a:rPr>
              <a:t>adaptive control</a:t>
            </a:r>
            <a:r>
              <a:rPr lang="en-US" sz="2200" b="0" i="0" dirty="0">
                <a:solidFill>
                  <a:srgbClr val="000000"/>
                </a:solidFill>
                <a:effectLst/>
                <a:latin typeface="Times New Roman" panose="02020603050405020304" pitchFamily="18" charset="0"/>
                <a:cs typeface="Times New Roman" panose="02020603050405020304" pitchFamily="18" charset="0"/>
              </a:rPr>
              <a:t> such as Factory processes, admission control in telecommunication, and Helicopter pilot is an example of reinforcement learning.</a:t>
            </a:r>
          </a:p>
          <a:p>
            <a:pPr algn="just">
              <a:buFont typeface="+mj-lt"/>
              <a:buAutoNum type="arabicPeriod"/>
            </a:pPr>
            <a:r>
              <a:rPr lang="en-US" sz="2200" b="1" i="0" dirty="0">
                <a:solidFill>
                  <a:srgbClr val="000000"/>
                </a:solidFill>
                <a:effectLst/>
                <a:latin typeface="Times New Roman" panose="02020603050405020304" pitchFamily="18" charset="0"/>
                <a:cs typeface="Times New Roman" panose="02020603050405020304" pitchFamily="18" charset="0"/>
              </a:rPr>
              <a:t>Game Playing:</a:t>
            </a:r>
            <a:r>
              <a:rPr lang="en-US" sz="2200" dirty="0">
                <a:solidFill>
                  <a:srgbClr val="000000"/>
                </a:solidFill>
                <a:latin typeface="Times New Roman" panose="02020603050405020304" pitchFamily="18" charset="0"/>
                <a:cs typeface="Times New Roman" panose="02020603050405020304" pitchFamily="18" charset="0"/>
              </a:rPr>
              <a:t> </a:t>
            </a:r>
            <a:r>
              <a:rPr lang="en-US" sz="2200" b="0" i="0" dirty="0">
                <a:solidFill>
                  <a:srgbClr val="000000"/>
                </a:solidFill>
                <a:effectLst/>
                <a:latin typeface="Times New Roman" panose="02020603050405020304" pitchFamily="18" charset="0"/>
                <a:cs typeface="Times New Roman" panose="02020603050405020304" pitchFamily="18" charset="0"/>
              </a:rPr>
              <a:t>RL can be used in </a:t>
            </a:r>
            <a:r>
              <a:rPr lang="en-US" sz="2200" b="1" i="0" dirty="0">
                <a:solidFill>
                  <a:srgbClr val="000000"/>
                </a:solidFill>
                <a:effectLst/>
                <a:latin typeface="Times New Roman" panose="02020603050405020304" pitchFamily="18" charset="0"/>
                <a:cs typeface="Times New Roman" panose="02020603050405020304" pitchFamily="18" charset="0"/>
              </a:rPr>
              <a:t>Game playing</a:t>
            </a:r>
            <a:r>
              <a:rPr lang="en-US" sz="2200" b="0" i="0" dirty="0">
                <a:solidFill>
                  <a:srgbClr val="000000"/>
                </a:solidFill>
                <a:effectLst/>
                <a:latin typeface="Times New Roman" panose="02020603050405020304" pitchFamily="18" charset="0"/>
                <a:cs typeface="Times New Roman" panose="02020603050405020304" pitchFamily="18" charset="0"/>
              </a:rPr>
              <a:t> such as tic-tac-toe, chess, etc.</a:t>
            </a:r>
          </a:p>
          <a:p>
            <a:pPr algn="just">
              <a:buFont typeface="+mj-lt"/>
              <a:buAutoNum type="arabicPeriod"/>
            </a:pPr>
            <a:r>
              <a:rPr lang="en-US" sz="2200" b="1" i="0" dirty="0">
                <a:solidFill>
                  <a:srgbClr val="000000"/>
                </a:solidFill>
                <a:effectLst/>
                <a:latin typeface="Times New Roman" panose="02020603050405020304" pitchFamily="18" charset="0"/>
                <a:cs typeface="Times New Roman" panose="02020603050405020304" pitchFamily="18" charset="0"/>
              </a:rPr>
              <a:t>Chemistry:</a:t>
            </a:r>
            <a:r>
              <a:rPr lang="en-US" sz="2200" dirty="0">
                <a:solidFill>
                  <a:srgbClr val="000000"/>
                </a:solidFill>
                <a:latin typeface="Times New Roman" panose="02020603050405020304" pitchFamily="18" charset="0"/>
                <a:cs typeface="Times New Roman" panose="02020603050405020304" pitchFamily="18" charset="0"/>
              </a:rPr>
              <a:t> </a:t>
            </a:r>
            <a:r>
              <a:rPr lang="en-US" sz="2200" b="0" i="0" dirty="0">
                <a:solidFill>
                  <a:srgbClr val="000000"/>
                </a:solidFill>
                <a:effectLst/>
                <a:latin typeface="Times New Roman" panose="02020603050405020304" pitchFamily="18" charset="0"/>
                <a:cs typeface="Times New Roman" panose="02020603050405020304" pitchFamily="18" charset="0"/>
              </a:rPr>
              <a:t>RL can be used for optimizing the chemical reactions.</a:t>
            </a:r>
          </a:p>
          <a:p>
            <a:pPr algn="just">
              <a:buFont typeface="+mj-lt"/>
              <a:buAutoNum type="arabicPeriod"/>
            </a:pPr>
            <a:r>
              <a:rPr lang="en-US" sz="2200" b="1" i="0" dirty="0">
                <a:solidFill>
                  <a:srgbClr val="000000"/>
                </a:solidFill>
                <a:effectLst/>
                <a:latin typeface="Times New Roman" panose="02020603050405020304" pitchFamily="18" charset="0"/>
                <a:cs typeface="Times New Roman" panose="02020603050405020304" pitchFamily="18" charset="0"/>
              </a:rPr>
              <a:t>Business:</a:t>
            </a:r>
            <a:r>
              <a:rPr lang="en-US" sz="2200" dirty="0">
                <a:solidFill>
                  <a:srgbClr val="000000"/>
                </a:solidFill>
                <a:latin typeface="Times New Roman" panose="02020603050405020304" pitchFamily="18" charset="0"/>
                <a:cs typeface="Times New Roman" panose="02020603050405020304" pitchFamily="18" charset="0"/>
              </a:rPr>
              <a:t> </a:t>
            </a:r>
            <a:r>
              <a:rPr lang="en-US" sz="2200" b="0" i="0" dirty="0">
                <a:solidFill>
                  <a:srgbClr val="000000"/>
                </a:solidFill>
                <a:effectLst/>
                <a:latin typeface="Times New Roman" panose="02020603050405020304" pitchFamily="18" charset="0"/>
                <a:cs typeface="Times New Roman" panose="02020603050405020304" pitchFamily="18" charset="0"/>
              </a:rPr>
              <a:t>RL is now used for business strategy planning.</a:t>
            </a:r>
          </a:p>
          <a:p>
            <a:pPr algn="just">
              <a:buFont typeface="+mj-lt"/>
              <a:buAutoNum type="arabicPeriod"/>
            </a:pPr>
            <a:r>
              <a:rPr lang="en-US" sz="2200" b="1" i="0" dirty="0">
                <a:solidFill>
                  <a:srgbClr val="000000"/>
                </a:solidFill>
                <a:effectLst/>
                <a:latin typeface="Times New Roman" panose="02020603050405020304" pitchFamily="18" charset="0"/>
                <a:cs typeface="Times New Roman" panose="02020603050405020304" pitchFamily="18" charset="0"/>
              </a:rPr>
              <a:t>Manufacturing:</a:t>
            </a:r>
            <a:r>
              <a:rPr lang="en-US" sz="2200" dirty="0">
                <a:solidFill>
                  <a:srgbClr val="000000"/>
                </a:solidFill>
                <a:latin typeface="Times New Roman" panose="02020603050405020304" pitchFamily="18" charset="0"/>
                <a:cs typeface="Times New Roman" panose="02020603050405020304" pitchFamily="18" charset="0"/>
              </a:rPr>
              <a:t> </a:t>
            </a:r>
            <a:r>
              <a:rPr lang="en-US" sz="2200" b="0" i="0" dirty="0">
                <a:solidFill>
                  <a:srgbClr val="000000"/>
                </a:solidFill>
                <a:effectLst/>
                <a:latin typeface="Times New Roman" panose="02020603050405020304" pitchFamily="18" charset="0"/>
                <a:cs typeface="Times New Roman" panose="02020603050405020304" pitchFamily="18" charset="0"/>
              </a:rPr>
              <a:t>In various automobile manufacturing companies, the robots use deep reinforcement learning to pick goods and put them in some containers.</a:t>
            </a:r>
          </a:p>
          <a:p>
            <a:pPr algn="just">
              <a:buFont typeface="+mj-lt"/>
              <a:buAutoNum type="arabicPeriod"/>
            </a:pPr>
            <a:r>
              <a:rPr lang="en-US" sz="2200" b="1" i="0" dirty="0">
                <a:solidFill>
                  <a:srgbClr val="000000"/>
                </a:solidFill>
                <a:effectLst/>
                <a:latin typeface="Times New Roman" panose="02020603050405020304" pitchFamily="18" charset="0"/>
                <a:cs typeface="Times New Roman" panose="02020603050405020304" pitchFamily="18" charset="0"/>
              </a:rPr>
              <a:t>Finance Sector:</a:t>
            </a:r>
            <a:r>
              <a:rPr lang="en-US" sz="2200" dirty="0">
                <a:solidFill>
                  <a:srgbClr val="000000"/>
                </a:solidFill>
                <a:latin typeface="Times New Roman" panose="02020603050405020304" pitchFamily="18" charset="0"/>
                <a:cs typeface="Times New Roman" panose="02020603050405020304" pitchFamily="18" charset="0"/>
              </a:rPr>
              <a:t> </a:t>
            </a:r>
            <a:r>
              <a:rPr lang="en-US" sz="2200" b="0" i="0" dirty="0">
                <a:solidFill>
                  <a:srgbClr val="000000"/>
                </a:solidFill>
                <a:effectLst/>
                <a:latin typeface="Times New Roman" panose="02020603050405020304" pitchFamily="18" charset="0"/>
                <a:cs typeface="Times New Roman" panose="02020603050405020304" pitchFamily="18" charset="0"/>
              </a:rPr>
              <a:t>The RL is currently used in the finance sector for evaluating trading strategies.</a:t>
            </a:r>
          </a:p>
          <a:p>
            <a:pPr algn="just">
              <a:buFont typeface="Wingdings" pitchFamily="2" charset="2"/>
              <a:buChar char="Ø"/>
            </a:pPr>
            <a:endParaRPr lang="en-US" sz="2200" dirty="0">
              <a:latin typeface="Times New Roman" pitchFamily="18" charset="0"/>
              <a:cs typeface="Times New Roman" pitchFamily="18" charset="0"/>
            </a:endParaRPr>
          </a:p>
        </p:txBody>
      </p:sp>
      <p:sp>
        <p:nvSpPr>
          <p:cNvPr id="7" name="Title 1"/>
          <p:cNvSpPr txBox="1">
            <a:spLocks/>
          </p:cNvSpPr>
          <p:nvPr/>
        </p:nvSpPr>
        <p:spPr>
          <a:xfrm>
            <a:off x="1745911" y="9864"/>
            <a:ext cx="7065818" cy="676593"/>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400" b="1" i="0" dirty="0">
                <a:solidFill>
                  <a:srgbClr val="610B38"/>
                </a:solidFill>
                <a:effectLst/>
                <a:cs typeface="Times New Roman" panose="02020603050405020304" pitchFamily="18" charset="0"/>
              </a:rPr>
              <a:t>REINFORCEMENT LEARNING APPLICATIONS</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fontScale="92500" lnSpcReduction="20000"/>
          </a:bodyPr>
          <a:lstStyle/>
          <a:p>
            <a:pPr algn="just">
              <a:buNone/>
            </a:pPr>
            <a:endParaRPr lang="en-US" sz="2400" b="1" dirty="0">
              <a:latin typeface="Times New Roman" pitchFamily="18" charset="0"/>
              <a:cs typeface="Times New Roman" pitchFamily="18" charset="0"/>
            </a:endParaRPr>
          </a:p>
          <a:p>
            <a:pPr algn="just">
              <a:buNone/>
            </a:pPr>
            <a:r>
              <a:rPr lang="en-US" sz="2200" b="1" dirty="0" err="1">
                <a:latin typeface="Times New Roman" pitchFamily="18" charset="0"/>
                <a:cs typeface="Times New Roman" pitchFamily="18" charset="0"/>
              </a:rPr>
              <a:t>Youtube</a:t>
            </a:r>
            <a:r>
              <a:rPr lang="en-US" sz="2200" b="1" dirty="0">
                <a:latin typeface="Times New Roman" pitchFamily="18" charset="0"/>
                <a:cs typeface="Times New Roman" pitchFamily="18" charset="0"/>
              </a:rPr>
              <a:t>/Other  Video Links:</a:t>
            </a:r>
          </a:p>
          <a:p>
            <a:pPr algn="just">
              <a:buNone/>
            </a:pPr>
            <a:endParaRPr lang="en-US" sz="2200" dirty="0">
              <a:latin typeface="Times New Roman" pitchFamily="18" charset="0"/>
              <a:cs typeface="Times New Roman" pitchFamily="18" charset="0"/>
            </a:endParaRPr>
          </a:p>
          <a:p>
            <a:pPr algn="just">
              <a:buNone/>
            </a:pPr>
            <a:r>
              <a:rPr lang="en-US" sz="2200" dirty="0">
                <a:latin typeface="Times New Roman" pitchFamily="18" charset="0"/>
                <a:cs typeface="Times New Roman" pitchFamily="18" charset="0"/>
              </a:rPr>
              <a:t>1. Machine Learning by Prof. </a:t>
            </a:r>
            <a:r>
              <a:rPr lang="en-US" sz="2200" dirty="0" err="1">
                <a:latin typeface="Times New Roman" pitchFamily="18" charset="0"/>
                <a:cs typeface="Times New Roman" pitchFamily="18" charset="0"/>
              </a:rPr>
              <a:t>Balaraman</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ravindran</a:t>
            </a:r>
            <a:r>
              <a:rPr lang="en-US" sz="2200" dirty="0">
                <a:latin typeface="Times New Roman" pitchFamily="18" charset="0"/>
                <a:cs typeface="Times New Roman" pitchFamily="18" charset="0"/>
              </a:rPr>
              <a:t>, Department of computer science and </a:t>
            </a:r>
            <a:r>
              <a:rPr lang="en-US" sz="2200" dirty="0" err="1">
                <a:latin typeface="Times New Roman" pitchFamily="18" charset="0"/>
                <a:cs typeface="Times New Roman" pitchFamily="18" charset="0"/>
              </a:rPr>
              <a:t>engineering,IIT</a:t>
            </a:r>
            <a:r>
              <a:rPr lang="en-US" sz="2200" dirty="0">
                <a:latin typeface="Times New Roman" pitchFamily="18" charset="0"/>
                <a:cs typeface="Times New Roman" pitchFamily="18" charset="0"/>
              </a:rPr>
              <a:t> Madras (SWAYAM/NPTEL)</a:t>
            </a:r>
          </a:p>
          <a:p>
            <a:pPr algn="just">
              <a:buNone/>
            </a:pPr>
            <a:r>
              <a:rPr lang="en-US" sz="2200" dirty="0">
                <a:latin typeface="Times New Roman" pitchFamily="18" charset="0"/>
                <a:cs typeface="Times New Roman" pitchFamily="18" charset="0"/>
                <a:hlinkClick r:id="rId2"/>
              </a:rPr>
              <a:t>https://www.youtube.com/watch?v=fC7V8QsPBec&amp;feature=youtu.be</a:t>
            </a:r>
            <a:endParaRPr lang="en-US" sz="2200" dirty="0">
              <a:latin typeface="Times New Roman" pitchFamily="18" charset="0"/>
              <a:cs typeface="Times New Roman" pitchFamily="18" charset="0"/>
            </a:endParaRPr>
          </a:p>
          <a:p>
            <a:pPr algn="just">
              <a:buNone/>
            </a:pPr>
            <a:endParaRPr lang="en-US" sz="2200" dirty="0">
              <a:latin typeface="Times New Roman" pitchFamily="18" charset="0"/>
              <a:cs typeface="Times New Roman" pitchFamily="18" charset="0"/>
            </a:endParaRPr>
          </a:p>
          <a:p>
            <a:pPr algn="just">
              <a:buNone/>
            </a:pPr>
            <a:r>
              <a:rPr lang="en-US" sz="2200" dirty="0">
                <a:latin typeface="Times New Roman" pitchFamily="18" charset="0"/>
                <a:cs typeface="Times New Roman" pitchFamily="18" charset="0"/>
              </a:rPr>
              <a:t>2. Machine Learning by Prof. </a:t>
            </a:r>
            <a:r>
              <a:rPr lang="en-US" sz="2200" dirty="0" err="1">
                <a:latin typeface="Times New Roman" pitchFamily="18" charset="0"/>
                <a:cs typeface="Times New Roman" pitchFamily="18" charset="0"/>
              </a:rPr>
              <a:t>Sudeshna</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Sarkar</a:t>
            </a:r>
            <a:r>
              <a:rPr lang="en-US" sz="2200" dirty="0">
                <a:latin typeface="Times New Roman" pitchFamily="18" charset="0"/>
                <a:cs typeface="Times New Roman" pitchFamily="18" charset="0"/>
              </a:rPr>
              <a:t>, Department of computer science and </a:t>
            </a:r>
            <a:r>
              <a:rPr lang="en-US" sz="2200" dirty="0" err="1">
                <a:latin typeface="Times New Roman" pitchFamily="18" charset="0"/>
                <a:cs typeface="Times New Roman" pitchFamily="18" charset="0"/>
              </a:rPr>
              <a:t>engineering,IIT</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Kharagpur</a:t>
            </a:r>
            <a:r>
              <a:rPr lang="en-US" sz="2200" dirty="0">
                <a:latin typeface="Times New Roman" pitchFamily="18" charset="0"/>
                <a:cs typeface="Times New Roman" pitchFamily="18" charset="0"/>
              </a:rPr>
              <a:t> (NPTEL)</a:t>
            </a:r>
          </a:p>
          <a:p>
            <a:pPr algn="just">
              <a:buNone/>
            </a:pPr>
            <a:r>
              <a:rPr lang="en-US" sz="2200" dirty="0">
                <a:latin typeface="Times New Roman" pitchFamily="18" charset="0"/>
                <a:cs typeface="Times New Roman" pitchFamily="18" charset="0"/>
                <a:hlinkClick r:id="rId3"/>
              </a:rPr>
              <a:t>https://www.youtube.com/watch?v=EWmCkVfPnJ8&amp;list=PLlGkyYYWOSOsGU-XARWdIFsRAJQkyBrVj&amp;index=2</a:t>
            </a:r>
            <a:endParaRPr lang="en-US" sz="2200" dirty="0">
              <a:latin typeface="Times New Roman" pitchFamily="18" charset="0"/>
              <a:cs typeface="Times New Roman" pitchFamily="18" charset="0"/>
            </a:endParaRPr>
          </a:p>
          <a:p>
            <a:pPr algn="just">
              <a:buNone/>
            </a:pPr>
            <a:endParaRPr lang="en-US" sz="2200" dirty="0">
              <a:latin typeface="Times New Roman" pitchFamily="18" charset="0"/>
              <a:cs typeface="Times New Roman" pitchFamily="18" charset="0"/>
            </a:endParaRPr>
          </a:p>
          <a:p>
            <a:pPr algn="just">
              <a:buNone/>
            </a:pPr>
            <a:r>
              <a:rPr lang="en-US" sz="2200" dirty="0">
                <a:latin typeface="Times New Roman" pitchFamily="18" charset="0"/>
                <a:cs typeface="Times New Roman" pitchFamily="18" charset="0"/>
              </a:rPr>
              <a:t>3. Machine learning UPGRAD course by </a:t>
            </a:r>
            <a:r>
              <a:rPr lang="en-US" sz="2200" dirty="0" err="1">
                <a:latin typeface="Times New Roman" pitchFamily="18" charset="0"/>
                <a:cs typeface="Times New Roman" pitchFamily="18" charset="0"/>
              </a:rPr>
              <a:t>IIIT,Bangalore</a:t>
            </a:r>
            <a:r>
              <a:rPr lang="en-US" sz="2200" dirty="0">
                <a:latin typeface="Times New Roman" pitchFamily="18" charset="0"/>
                <a:cs typeface="Times New Roman" pitchFamily="18" charset="0"/>
              </a:rPr>
              <a:t> </a:t>
            </a:r>
          </a:p>
          <a:p>
            <a:pPr algn="just">
              <a:buNone/>
            </a:pPr>
            <a:r>
              <a:rPr lang="en-US" sz="2200" dirty="0">
                <a:latin typeface="Times New Roman" pitchFamily="18" charset="0"/>
                <a:cs typeface="Times New Roman" pitchFamily="18" charset="0"/>
                <a:hlinkClick r:id="rId4"/>
              </a:rPr>
              <a:t>https://www.upgrad.com/machine-learning-ai-pgd-iiitb/</a:t>
            </a:r>
            <a:endParaRPr lang="en-US" sz="2200" dirty="0">
              <a:latin typeface="Times New Roman" pitchFamily="18" charset="0"/>
              <a:cs typeface="Times New Roman" pitchFamily="18" charset="0"/>
            </a:endParaRPr>
          </a:p>
          <a:p>
            <a:pPr>
              <a:buNone/>
            </a:pPr>
            <a:endParaRPr lang="en-US" sz="2000" dirty="0"/>
          </a:p>
        </p:txBody>
      </p:sp>
      <p:sp>
        <p:nvSpPr>
          <p:cNvPr id="7" name="Title 1"/>
          <p:cNvSpPr txBox="1">
            <a:spLocks/>
          </p:cNvSpPr>
          <p:nvPr/>
        </p:nvSpPr>
        <p:spPr>
          <a:xfrm>
            <a:off x="1724890" y="2489"/>
            <a:ext cx="7419109" cy="670174"/>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R="0" lvl="0" indent="0" algn="ctr" fontAlgn="auto">
              <a:lnSpc>
                <a:spcPct val="100000"/>
              </a:lnSpc>
              <a:spcBef>
                <a:spcPct val="0"/>
              </a:spcBef>
              <a:spcAft>
                <a:spcPts val="0"/>
              </a:spcAft>
              <a:buClrTx/>
              <a:buSzTx/>
              <a:buFontTx/>
              <a:buNone/>
              <a:tabLst/>
              <a:defRPr/>
            </a:pPr>
            <a:r>
              <a:rPr lang="en-US" sz="2600" b="1" dirty="0">
                <a:latin typeface="Times New Roman" pitchFamily="18" charset="0"/>
                <a:cs typeface="Times New Roman" pitchFamily="18" charset="0"/>
              </a:rPr>
              <a:t>Faculty Video Links, </a:t>
            </a:r>
            <a:r>
              <a:rPr lang="en-US" sz="2600" b="1" dirty="0" err="1">
                <a:latin typeface="Times New Roman" pitchFamily="18" charset="0"/>
                <a:cs typeface="Times New Roman" pitchFamily="18" charset="0"/>
              </a:rPr>
              <a:t>Youtube</a:t>
            </a:r>
            <a:r>
              <a:rPr lang="en-US" sz="2600" b="1" dirty="0">
                <a:latin typeface="Times New Roman" pitchFamily="18" charset="0"/>
                <a:cs typeface="Times New Roman" pitchFamily="18" charset="0"/>
              </a:rPr>
              <a:t> &amp; NPTEL Video Links and Online Courses Details  </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76800"/>
          </a:xfrm>
        </p:spPr>
        <p:txBody>
          <a:bodyPr>
            <a:normAutofit/>
          </a:bodyPr>
          <a:lstStyle/>
          <a:p>
            <a:pPr marL="457200" indent="-457200" algn="just">
              <a:buNone/>
            </a:pPr>
            <a:endParaRPr lang="en-US" sz="2000" dirty="0">
              <a:latin typeface="Times New Roman" pitchFamily="18" charset="0"/>
              <a:cs typeface="Times New Roman" pitchFamily="18" charset="0"/>
            </a:endParaRPr>
          </a:p>
          <a:p>
            <a:pPr algn="just">
              <a:buNone/>
            </a:pPr>
            <a:r>
              <a:rPr lang="en-US" sz="2000" b="1" dirty="0">
                <a:latin typeface="Times New Roman" pitchFamily="18" charset="0"/>
                <a:cs typeface="Times New Roman" pitchFamily="18" charset="0"/>
              </a:rPr>
              <a:t>1. Any physical event that affects a sensory cell so an individual can detect the event is called</a:t>
            </a:r>
          </a:p>
          <a:p>
            <a:pPr marL="457200" indent="-457200" algn="just">
              <a:buFont typeface="+mj-lt"/>
              <a:buAutoNum type="alphaLcParenR"/>
            </a:pPr>
            <a:r>
              <a:rPr lang="en-US" sz="2000" b="1" dirty="0">
                <a:latin typeface="Times New Roman" pitchFamily="18" charset="0"/>
                <a:cs typeface="Times New Roman" pitchFamily="18" charset="0"/>
              </a:rPr>
              <a:t>reinforcement.</a:t>
            </a:r>
          </a:p>
          <a:p>
            <a:pPr marL="457200" indent="-457200" algn="just">
              <a:buFont typeface="+mj-lt"/>
              <a:buAutoNum type="alphaLcParenR"/>
            </a:pPr>
            <a:r>
              <a:rPr lang="en-US" sz="2000" dirty="0">
                <a:latin typeface="Times New Roman" pitchFamily="18" charset="0"/>
                <a:cs typeface="Times New Roman" pitchFamily="18" charset="0"/>
              </a:rPr>
              <a:t>a stimulus.</a:t>
            </a:r>
          </a:p>
          <a:p>
            <a:pPr marL="457200" indent="-457200" algn="just">
              <a:buFont typeface="+mj-lt"/>
              <a:buAutoNum type="alphaLcParenR"/>
            </a:pPr>
            <a:r>
              <a:rPr lang="en-US" sz="2000" dirty="0">
                <a:latin typeface="Times New Roman" pitchFamily="18" charset="0"/>
                <a:cs typeface="Times New Roman" pitchFamily="18" charset="0"/>
              </a:rPr>
              <a:t> a reward.</a:t>
            </a:r>
          </a:p>
          <a:p>
            <a:pPr marL="457200" indent="-457200" algn="just">
              <a:buFont typeface="+mj-lt"/>
              <a:buAutoNum type="alphaLcParenR"/>
            </a:pPr>
            <a:r>
              <a:rPr lang="en-US" sz="2000" dirty="0">
                <a:latin typeface="Times New Roman" pitchFamily="18" charset="0"/>
                <a:cs typeface="Times New Roman" pitchFamily="18" charset="0"/>
              </a:rPr>
              <a:t> learning.</a:t>
            </a:r>
          </a:p>
          <a:p>
            <a:pPr marL="457200" indent="-457200" algn="just">
              <a:buFont typeface="+mj-lt"/>
              <a:buAutoNum type="alphaLcParenR"/>
            </a:pPr>
            <a:endParaRPr lang="en-US" sz="2000" dirty="0">
              <a:latin typeface="Times New Roman" pitchFamily="18" charset="0"/>
              <a:cs typeface="Times New Roman" pitchFamily="18" charset="0"/>
            </a:endParaRPr>
          </a:p>
        </p:txBody>
      </p:sp>
      <p:sp>
        <p:nvSpPr>
          <p:cNvPr id="7" name="Title 1"/>
          <p:cNvSpPr txBox="1">
            <a:spLocks/>
          </p:cNvSpPr>
          <p:nvPr/>
        </p:nvSpPr>
        <p:spPr>
          <a:xfrm>
            <a:off x="2046065" y="59511"/>
            <a:ext cx="6423471" cy="566776"/>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cs typeface="Times New Roman" pitchFamily="18" charset="0"/>
              </a:rPr>
              <a:t>Daily Quiz</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buNone/>
            </a:pPr>
            <a:endParaRPr lang="en-US" sz="2400" dirty="0">
              <a:latin typeface="Times New Roman" pitchFamily="18" charset="0"/>
              <a:cs typeface="Times New Roman" pitchFamily="18" charset="0"/>
            </a:endParaRPr>
          </a:p>
          <a:p>
            <a:pPr>
              <a:buNone/>
            </a:pPr>
            <a:endParaRPr lang="en-US" sz="2400" dirty="0">
              <a:latin typeface="Times New Roman" pitchFamily="18" charset="0"/>
              <a:cs typeface="Times New Roman" pitchFamily="18" charset="0"/>
            </a:endParaRPr>
          </a:p>
          <a:p>
            <a:pPr algn="just">
              <a:buNone/>
            </a:pPr>
            <a:endParaRPr lang="en-US" sz="2400" dirty="0">
              <a:latin typeface="Times New Roman" pitchFamily="18" charset="0"/>
              <a:cs typeface="Times New Roman" pitchFamily="18" charset="0"/>
            </a:endParaRPr>
          </a:p>
          <a:p>
            <a:endParaRPr lang="en-US" dirty="0"/>
          </a:p>
        </p:txBody>
      </p:sp>
      <p:sp>
        <p:nvSpPr>
          <p:cNvPr id="7" name="Title 1"/>
          <p:cNvSpPr txBox="1">
            <a:spLocks/>
          </p:cNvSpPr>
          <p:nvPr/>
        </p:nvSpPr>
        <p:spPr>
          <a:xfrm>
            <a:off x="2603473" y="59511"/>
            <a:ext cx="5308654" cy="566776"/>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dirty="0"/>
          </a:p>
          <a:p>
            <a:pPr algn="ctr">
              <a:spcBef>
                <a:spcPct val="0"/>
              </a:spcBef>
              <a:defRPr/>
            </a:pPr>
            <a:r>
              <a:rPr lang="en-US" sz="2400" b="1" dirty="0">
                <a:cs typeface="Times New Roman" pitchFamily="18" charset="0"/>
              </a:rPr>
              <a:t>Daily Quiz</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a:ln>
                <a:noFill/>
              </a:ln>
              <a:solidFill>
                <a:schemeClr val="dk1"/>
              </a:solidFill>
              <a:effectLst/>
              <a:uLnTx/>
              <a:uFillTx/>
              <a:ea typeface="+mn-ea"/>
              <a:cs typeface="+mn-cs"/>
            </a:endParaRPr>
          </a:p>
        </p:txBody>
      </p:sp>
      <p:sp>
        <p:nvSpPr>
          <p:cNvPr id="9" name="Rectangle 8"/>
          <p:cNvSpPr/>
          <p:nvPr/>
        </p:nvSpPr>
        <p:spPr>
          <a:xfrm>
            <a:off x="609600" y="1219201"/>
            <a:ext cx="7924800" cy="5570756"/>
          </a:xfrm>
          <a:prstGeom prst="rect">
            <a:avLst/>
          </a:prstGeom>
        </p:spPr>
        <p:txBody>
          <a:bodyPr wrap="square">
            <a:spAutoFit/>
          </a:bodyPr>
          <a:lstStyle/>
          <a:p>
            <a:pPr algn="just"/>
            <a:r>
              <a:rPr lang="en-US" sz="2200" b="1" dirty="0">
                <a:latin typeface="Times New Roman" panose="02020603050405020304" pitchFamily="18" charset="0"/>
                <a:cs typeface="Times New Roman" pitchFamily="18" charset="0"/>
              </a:rPr>
              <a:t>2</a:t>
            </a:r>
            <a:r>
              <a:rPr lang="en-US" sz="2200" dirty="0">
                <a:latin typeface="Times New Roman" panose="02020603050405020304" pitchFamily="18" charset="0"/>
                <a:cs typeface="Times New Roman" pitchFamily="18" charset="0"/>
              </a:rPr>
              <a:t>. </a:t>
            </a:r>
            <a:r>
              <a:rPr lang="en-US" sz="2200" b="1" dirty="0">
                <a:latin typeface="Times New Roman" panose="02020603050405020304" pitchFamily="18" charset="0"/>
                <a:cs typeface="Times New Roman" panose="02020603050405020304" pitchFamily="18" charset="0"/>
              </a:rPr>
              <a:t> The data is split according to a certain requirements</a:t>
            </a:r>
          </a:p>
          <a:p>
            <a:pPr algn="just"/>
            <a:endParaRPr lang="en-US" sz="2200" b="1" dirty="0">
              <a:latin typeface="Times New Roman" panose="02020603050405020304" pitchFamily="18" charset="0"/>
              <a:cs typeface="Times New Roman" panose="02020603050405020304" pitchFamily="18" charset="0"/>
            </a:endParaRPr>
          </a:p>
          <a:p>
            <a:endParaRPr lang="en-US" sz="2200" b="1" dirty="0">
              <a:latin typeface="Times New Roman" panose="02020603050405020304" pitchFamily="18" charset="0"/>
              <a:cs typeface="Times New Roman" panose="02020603050405020304" pitchFamily="18" charset="0"/>
            </a:endParaRPr>
          </a:p>
          <a:p>
            <a:endParaRPr lang="en-US" sz="2200" b="1" dirty="0">
              <a:latin typeface="Times New Roman" panose="02020603050405020304" pitchFamily="18" charset="0"/>
              <a:cs typeface="Times New Roman" panose="02020603050405020304" pitchFamily="18" charset="0"/>
            </a:endParaRPr>
          </a:p>
          <a:p>
            <a:endParaRPr lang="en-US" sz="2200" b="1" dirty="0">
              <a:latin typeface="Times New Roman" panose="02020603050405020304" pitchFamily="18" charset="0"/>
              <a:cs typeface="Times New Roman" panose="02020603050405020304" pitchFamily="18" charset="0"/>
            </a:endParaRPr>
          </a:p>
          <a:p>
            <a:endParaRPr lang="en-US" sz="2200" b="1" dirty="0">
              <a:latin typeface="Times New Roman" panose="02020603050405020304" pitchFamily="18" charset="0"/>
              <a:cs typeface="Times New Roman" panose="02020603050405020304" pitchFamily="18" charset="0"/>
            </a:endParaRPr>
          </a:p>
          <a:p>
            <a:endParaRPr lang="en-US" sz="2200" b="1" dirty="0">
              <a:latin typeface="Times New Roman" panose="02020603050405020304" pitchFamily="18" charset="0"/>
              <a:cs typeface="Times New Roman" panose="02020603050405020304" pitchFamily="18" charset="0"/>
            </a:endParaRPr>
          </a:p>
          <a:p>
            <a:endParaRPr lang="en-US" sz="2200" b="1" dirty="0">
              <a:latin typeface="Times New Roman" panose="02020603050405020304" pitchFamily="18" charset="0"/>
              <a:cs typeface="Times New Roman" panose="02020603050405020304" pitchFamily="18" charset="0"/>
            </a:endParaRPr>
          </a:p>
          <a:p>
            <a:endParaRPr lang="en-US" sz="2200" b="1" dirty="0">
              <a:latin typeface="Times New Roman" panose="02020603050405020304" pitchFamily="18" charset="0"/>
              <a:cs typeface="Times New Roman" panose="02020603050405020304" pitchFamily="18" charset="0"/>
            </a:endParaRPr>
          </a:p>
          <a:p>
            <a:endParaRPr lang="en-US" sz="2200" b="1" dirty="0">
              <a:latin typeface="Times New Roman" panose="02020603050405020304" pitchFamily="18" charset="0"/>
              <a:cs typeface="Times New Roman" panose="02020603050405020304" pitchFamily="18" charset="0"/>
            </a:endParaRPr>
          </a:p>
          <a:p>
            <a:pPr marL="457200" indent="-457200" fontAlgn="t">
              <a:buFont typeface="+mj-lt"/>
              <a:buAutoNum type="alphaLcParenR"/>
            </a:pPr>
            <a:r>
              <a:rPr lang="en-US" sz="2200" dirty="0">
                <a:latin typeface="Times New Roman" pitchFamily="18" charset="0"/>
                <a:cs typeface="Times New Roman" pitchFamily="18" charset="0"/>
              </a:rPr>
              <a:t>Decision tree learning</a:t>
            </a:r>
          </a:p>
          <a:p>
            <a:pPr marL="457200" indent="-457200" fontAlgn="t">
              <a:buFont typeface="+mj-lt"/>
              <a:buAutoNum type="alphaLcParenR"/>
            </a:pPr>
            <a:r>
              <a:rPr lang="en-US" sz="2200" dirty="0">
                <a:latin typeface="Times New Roman" pitchFamily="18" charset="0"/>
                <a:cs typeface="Times New Roman" pitchFamily="18" charset="0"/>
              </a:rPr>
              <a:t>Reinforcement learning</a:t>
            </a:r>
          </a:p>
          <a:p>
            <a:pPr marL="457200" indent="-457200" fontAlgn="t">
              <a:buFont typeface="+mj-lt"/>
              <a:buAutoNum type="alphaLcParenR"/>
            </a:pPr>
            <a:r>
              <a:rPr lang="en-US" sz="2200" dirty="0">
                <a:latin typeface="Times New Roman" pitchFamily="18" charset="0"/>
                <a:cs typeface="Times New Roman" pitchFamily="18" charset="0"/>
              </a:rPr>
              <a:t>Predictive models</a:t>
            </a:r>
          </a:p>
          <a:p>
            <a:pPr marL="457200" indent="-457200" fontAlgn="t">
              <a:buFont typeface="+mj-lt"/>
              <a:buAutoNum type="alphaLcParenR"/>
            </a:pPr>
            <a:r>
              <a:rPr lang="en-US" sz="2200" dirty="0">
                <a:latin typeface="Times New Roman" pitchFamily="18" charset="0"/>
                <a:cs typeface="Times New Roman" pitchFamily="18" charset="0"/>
              </a:rPr>
              <a:t>sentiment analysis</a:t>
            </a:r>
          </a:p>
          <a:p>
            <a:pPr algn="just"/>
            <a:endParaRPr lang="en-US" sz="2200" dirty="0">
              <a:latin typeface="Times New Roman" pitchFamily="18" charset="0"/>
              <a:cs typeface="Times New Roman" pitchFamily="18" charset="0"/>
            </a:endParaRPr>
          </a:p>
          <a:p>
            <a:endParaRPr lang="en-US" sz="2200" dirty="0"/>
          </a:p>
        </p:txBody>
      </p:sp>
      <p:pic>
        <p:nvPicPr>
          <p:cNvPr id="10" name="Picture 9" descr="XYZ.PNG"/>
          <p:cNvPicPr>
            <a:picLocks noChangeAspect="1"/>
          </p:cNvPicPr>
          <p:nvPr/>
        </p:nvPicPr>
        <p:blipFill>
          <a:blip r:embed="rId2"/>
          <a:stretch>
            <a:fillRect/>
          </a:stretch>
        </p:blipFill>
        <p:spPr>
          <a:xfrm>
            <a:off x="1828800" y="1828800"/>
            <a:ext cx="5334000" cy="2971800"/>
          </a:xfrm>
          <a:prstGeom prst="rect">
            <a:avLst/>
          </a:prstGeo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76800"/>
          </a:xfrm>
        </p:spPr>
        <p:txBody>
          <a:bodyPr>
            <a:normAutofit/>
          </a:bodyPr>
          <a:lstStyle/>
          <a:p>
            <a:pPr marL="0" indent="0" algn="just">
              <a:buNone/>
            </a:pPr>
            <a:r>
              <a:rPr lang="en-US" sz="2200" dirty="0">
                <a:solidFill>
                  <a:srgbClr val="4D4D4D"/>
                </a:solidFill>
                <a:latin typeface="Times New Roman" panose="02020603050405020304" pitchFamily="18" charset="0"/>
                <a:cs typeface="Times New Roman" panose="02020603050405020304" pitchFamily="18" charset="0"/>
              </a:rPr>
              <a:t>3. </a:t>
            </a:r>
            <a:r>
              <a:rPr lang="en-US" sz="2200" b="0" i="0" dirty="0">
                <a:solidFill>
                  <a:srgbClr val="4D4D4D"/>
                </a:solidFill>
                <a:effectLst/>
                <a:latin typeface="Times New Roman" panose="02020603050405020304" pitchFamily="18" charset="0"/>
                <a:cs typeface="Times New Roman" panose="02020603050405020304" pitchFamily="18" charset="0"/>
              </a:rPr>
              <a:t>In the choice phase of problem solving, normative models involve selecting an optimal or best outcome</a:t>
            </a:r>
          </a:p>
          <a:p>
            <a:pPr marL="514350" indent="-514350" algn="just">
              <a:buAutoNum type="alphaLcParenR"/>
            </a:pPr>
            <a:r>
              <a:rPr lang="en-US" sz="2200" b="0" i="0" dirty="0">
                <a:solidFill>
                  <a:srgbClr val="444444"/>
                </a:solidFill>
                <a:effectLst/>
                <a:latin typeface="Times New Roman" panose="02020603050405020304" pitchFamily="18" charset="0"/>
                <a:cs typeface="Times New Roman" panose="02020603050405020304" pitchFamily="18" charset="0"/>
              </a:rPr>
              <a:t>True</a:t>
            </a:r>
          </a:p>
          <a:p>
            <a:pPr marL="514350" indent="-514350" algn="just">
              <a:buAutoNum type="alphaLcParenR"/>
            </a:pPr>
            <a:r>
              <a:rPr lang="en-US" sz="2200" b="0" i="0" dirty="0">
                <a:solidFill>
                  <a:srgbClr val="444444"/>
                </a:solidFill>
                <a:effectLst/>
                <a:latin typeface="Times New Roman" panose="02020603050405020304" pitchFamily="18" charset="0"/>
                <a:cs typeface="Times New Roman" panose="02020603050405020304" pitchFamily="18" charset="0"/>
              </a:rPr>
              <a:t>False</a:t>
            </a:r>
          </a:p>
          <a:p>
            <a:pPr marL="0" indent="0" algn="just">
              <a:buNone/>
            </a:pPr>
            <a:endParaRPr lang="en-US" sz="2200" b="0" i="0" dirty="0">
              <a:solidFill>
                <a:srgbClr val="444444"/>
              </a:solidFill>
              <a:effectLst/>
              <a:latin typeface="Times New Roman" panose="02020603050405020304" pitchFamily="18" charset="0"/>
              <a:cs typeface="Times New Roman" panose="02020603050405020304" pitchFamily="18" charset="0"/>
            </a:endParaRPr>
          </a:p>
          <a:p>
            <a:pPr marL="0" indent="0" algn="just">
              <a:buNone/>
            </a:pPr>
            <a:r>
              <a:rPr lang="en-US" sz="2200" dirty="0">
                <a:latin typeface="Times New Roman" panose="02020603050405020304" pitchFamily="18" charset="0"/>
                <a:cs typeface="Times New Roman" panose="02020603050405020304" pitchFamily="18" charset="0"/>
              </a:rPr>
              <a:t>4. </a:t>
            </a:r>
            <a:r>
              <a:rPr lang="en-US" sz="2200" b="0" i="0" dirty="0">
                <a:solidFill>
                  <a:srgbClr val="4D4D4D"/>
                </a:solidFill>
                <a:effectLst/>
                <a:latin typeface="Times New Roman" panose="02020603050405020304" pitchFamily="18" charset="0"/>
                <a:cs typeface="Times New Roman" panose="02020603050405020304" pitchFamily="18" charset="0"/>
              </a:rPr>
              <a:t>Analytical techniques for problem solving are best for unstructured rather than structured problems. </a:t>
            </a:r>
          </a:p>
          <a:p>
            <a:pPr marL="0" indent="0" algn="just">
              <a:buNone/>
            </a:pPr>
            <a:r>
              <a:rPr lang="en-US" sz="2200" b="0" i="0" dirty="0">
                <a:solidFill>
                  <a:srgbClr val="666666"/>
                </a:solidFill>
                <a:effectLst/>
                <a:latin typeface="Times New Roman" panose="02020603050405020304" pitchFamily="18" charset="0"/>
                <a:cs typeface="Times New Roman" panose="02020603050405020304" pitchFamily="18" charset="0"/>
              </a:rPr>
              <a:t>A. </a:t>
            </a:r>
            <a:r>
              <a:rPr lang="en-US" sz="2200" b="0" i="0" dirty="0">
                <a:solidFill>
                  <a:srgbClr val="444444"/>
                </a:solidFill>
                <a:effectLst/>
                <a:latin typeface="Times New Roman" panose="02020603050405020304" pitchFamily="18" charset="0"/>
                <a:cs typeface="Times New Roman" panose="02020603050405020304" pitchFamily="18" charset="0"/>
              </a:rPr>
              <a:t>True</a:t>
            </a:r>
            <a:r>
              <a:rPr lang="en-US" sz="2200" b="0" i="0" dirty="0">
                <a:solidFill>
                  <a:srgbClr val="666666"/>
                </a:solidFill>
                <a:effectLst/>
                <a:latin typeface="Times New Roman" panose="02020603050405020304" pitchFamily="18" charset="0"/>
                <a:cs typeface="Times New Roman" panose="02020603050405020304" pitchFamily="18" charset="0"/>
              </a:rPr>
              <a:t>. </a:t>
            </a:r>
            <a:endParaRPr lang="en-US" sz="2200" dirty="0">
              <a:solidFill>
                <a:srgbClr val="666666"/>
              </a:solidFill>
              <a:latin typeface="Times New Roman" panose="02020603050405020304" pitchFamily="18" charset="0"/>
              <a:cs typeface="Times New Roman" panose="02020603050405020304" pitchFamily="18" charset="0"/>
            </a:endParaRPr>
          </a:p>
          <a:p>
            <a:pPr marL="0" indent="0" algn="just">
              <a:buNone/>
            </a:pPr>
            <a:r>
              <a:rPr lang="en-US" sz="2200" b="0" i="0" dirty="0">
                <a:solidFill>
                  <a:srgbClr val="666666"/>
                </a:solidFill>
                <a:effectLst/>
                <a:latin typeface="Times New Roman" panose="02020603050405020304" pitchFamily="18" charset="0"/>
                <a:cs typeface="Times New Roman" panose="02020603050405020304" pitchFamily="18" charset="0"/>
              </a:rPr>
              <a:t>B. </a:t>
            </a:r>
            <a:r>
              <a:rPr lang="en-US" sz="2200" b="0" i="0" dirty="0">
                <a:solidFill>
                  <a:srgbClr val="444444"/>
                </a:solidFill>
                <a:effectLst/>
                <a:latin typeface="Times New Roman" panose="02020603050405020304" pitchFamily="18" charset="0"/>
                <a:cs typeface="Times New Roman" panose="02020603050405020304" pitchFamily="18" charset="0"/>
              </a:rPr>
              <a:t>False</a:t>
            </a:r>
          </a:p>
          <a:p>
            <a:pPr marL="457200" indent="-457200" algn="just">
              <a:buNone/>
            </a:pPr>
            <a:endParaRPr lang="en-US" sz="2200" dirty="0">
              <a:latin typeface="Times New Roman" pitchFamily="18" charset="0"/>
              <a:cs typeface="Times New Roman" pitchFamily="18" charset="0"/>
            </a:endParaRPr>
          </a:p>
        </p:txBody>
      </p:sp>
      <p:sp>
        <p:nvSpPr>
          <p:cNvPr id="7" name="Title 1"/>
          <p:cNvSpPr txBox="1">
            <a:spLocks/>
          </p:cNvSpPr>
          <p:nvPr/>
        </p:nvSpPr>
        <p:spPr>
          <a:xfrm>
            <a:off x="2338041" y="59511"/>
            <a:ext cx="5839519" cy="566776"/>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cs typeface="Times New Roman" pitchFamily="18" charset="0"/>
              </a:rPr>
              <a:t>Daily Quiz</a:t>
            </a:r>
          </a:p>
        </p:txBody>
      </p:sp>
    </p:spTree>
    <p:extLst>
      <p:ext uri="{BB962C8B-B14F-4D97-AF65-F5344CB8AC3E}">
        <p14:creationId xmlns:p14="http://schemas.microsoft.com/office/powerpoint/2010/main" val="746061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295400"/>
            <a:ext cx="8229600" cy="4373563"/>
          </a:xfrm>
        </p:spPr>
        <p:txBody>
          <a:bodyPr/>
          <a:lstStyle/>
          <a:p>
            <a:pPr>
              <a:buNone/>
            </a:pPr>
            <a:r>
              <a:rPr lang="en-US" b="1" dirty="0"/>
              <a:t>Prerequisites:</a:t>
            </a:r>
            <a:endParaRPr lang="en-US" dirty="0"/>
          </a:p>
          <a:p>
            <a:r>
              <a:rPr lang="en-US" dirty="0"/>
              <a:t> Statistics.</a:t>
            </a:r>
          </a:p>
          <a:p>
            <a:r>
              <a:rPr lang="en-US" dirty="0"/>
              <a:t>Linear Algebra.</a:t>
            </a:r>
          </a:p>
          <a:p>
            <a:r>
              <a:rPr lang="en-US" dirty="0"/>
              <a:t>Calculus.</a:t>
            </a:r>
          </a:p>
          <a:p>
            <a:r>
              <a:rPr lang="en-US" dirty="0"/>
              <a:t>Probability.</a:t>
            </a:r>
          </a:p>
          <a:p>
            <a:r>
              <a:rPr lang="en-US" dirty="0"/>
              <a:t>Programming Languages.</a:t>
            </a:r>
          </a:p>
        </p:txBody>
      </p:sp>
      <p:sp>
        <p:nvSpPr>
          <p:cNvPr id="7" name="Title 1"/>
          <p:cNvSpPr txBox="1">
            <a:spLocks/>
          </p:cNvSpPr>
          <p:nvPr/>
        </p:nvSpPr>
        <p:spPr>
          <a:xfrm>
            <a:off x="2115653" y="71868"/>
            <a:ext cx="6360495" cy="566776"/>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chemeClr val="dk1"/>
                </a:solidFill>
                <a:effectLst/>
                <a:uLnTx/>
                <a:uFillTx/>
                <a:latin typeface="+mn-lt"/>
                <a:ea typeface="+mn-ea"/>
                <a:cs typeface="+mn-cs"/>
              </a:rPr>
              <a:t>Prerequisite</a:t>
            </a:r>
          </a:p>
        </p:txBody>
      </p:sp>
      <p:sp>
        <p:nvSpPr>
          <p:cNvPr id="4" name="TextBox 3">
            <a:extLst>
              <a:ext uri="{FF2B5EF4-FFF2-40B4-BE49-F238E27FC236}">
                <a16:creationId xmlns:a16="http://schemas.microsoft.com/office/drawing/2014/main" id="{BF27714D-2FD1-033F-CCDC-EA6C1FD9BECE}"/>
              </a:ext>
            </a:extLst>
          </p:cNvPr>
          <p:cNvSpPr txBox="1"/>
          <p:nvPr/>
        </p:nvSpPr>
        <p:spPr>
          <a:xfrm>
            <a:off x="1044920" y="6438861"/>
            <a:ext cx="7851944" cy="307777"/>
          </a:xfrm>
          <a:prstGeom prst="rect">
            <a:avLst/>
          </a:prstGeom>
          <a:noFill/>
        </p:spPr>
        <p:txBody>
          <a:bodyPr wrap="square" rtlCol="0">
            <a:spAutoFit/>
          </a:bodyPr>
          <a:lstStyle/>
          <a:p>
            <a:r>
              <a:rPr lang="en-US" sz="1400" dirty="0">
                <a:latin typeface="+mj-lt"/>
              </a:rPr>
              <a:t>MS. Sonia Arora             ACSML0501                           Machine Learning                                         Unit 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ox(in)">
                                      <p:cBhvr>
                                        <p:cTn id="7" dur="1000"/>
                                        <p:tgtEl>
                                          <p:spTgt spid="3">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ox(in)">
                                      <p:cBhvr>
                                        <p:cTn id="10" dur="1000"/>
                                        <p:tgtEl>
                                          <p:spTgt spid="3">
                                            <p:txEl>
                                              <p:pRg st="2" end="2"/>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ox(in)">
                                      <p:cBhvr>
                                        <p:cTn id="13" dur="1000"/>
                                        <p:tgtEl>
                                          <p:spTgt spid="3">
                                            <p:txEl>
                                              <p:pRg st="3" end="3"/>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box(in)">
                                      <p:cBhvr>
                                        <p:cTn id="16" dur="1000"/>
                                        <p:tgtEl>
                                          <p:spTgt spid="3">
                                            <p:txEl>
                                              <p:pRg st="4" end="4"/>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box(in)">
                                      <p:cBhvr>
                                        <p:cTn id="19"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09366"/>
            <a:ext cx="8229600" cy="5430796"/>
          </a:xfrm>
        </p:spPr>
        <p:txBody>
          <a:bodyPr>
            <a:noAutofit/>
          </a:bodyPr>
          <a:lstStyle/>
          <a:p>
            <a:pPr marL="0" indent="0" algn="just">
              <a:buNone/>
            </a:pPr>
            <a:r>
              <a:rPr lang="en-US" sz="2200" dirty="0">
                <a:solidFill>
                  <a:srgbClr val="4D4D4D"/>
                </a:solidFill>
                <a:latin typeface="Times New Roman" panose="02020603050405020304" pitchFamily="18" charset="0"/>
                <a:cs typeface="Times New Roman" panose="02020603050405020304" pitchFamily="18" charset="0"/>
              </a:rPr>
              <a:t>5</a:t>
            </a:r>
            <a:r>
              <a:rPr lang="en-US" sz="2200" b="0" i="0" dirty="0">
                <a:solidFill>
                  <a:srgbClr val="4D4D4D"/>
                </a:solidFill>
                <a:effectLst/>
                <a:latin typeface="Times New Roman" panose="02020603050405020304" pitchFamily="18" charset="0"/>
                <a:cs typeface="Times New Roman" panose="02020603050405020304" pitchFamily="18" charset="0"/>
              </a:rPr>
              <a:t>.Discrete events and agent-based models are usually used for middle or low levels of abstraction</a:t>
            </a:r>
          </a:p>
          <a:p>
            <a:pPr marL="457200" indent="-457200" algn="just">
              <a:buAutoNum type="alphaLcParenR"/>
            </a:pPr>
            <a:r>
              <a:rPr lang="en-US" sz="2200" b="1" dirty="0">
                <a:solidFill>
                  <a:srgbClr val="4D4D4D"/>
                </a:solidFill>
                <a:latin typeface="Times New Roman" panose="02020603050405020304" pitchFamily="18" charset="0"/>
                <a:cs typeface="Times New Roman" panose="02020603050405020304" pitchFamily="18" charset="0"/>
              </a:rPr>
              <a:t>True </a:t>
            </a:r>
          </a:p>
          <a:p>
            <a:pPr marL="457200" indent="-457200" algn="just">
              <a:buAutoNum type="alphaLcParenR"/>
            </a:pPr>
            <a:r>
              <a:rPr lang="en-US" sz="2200" b="0" i="0" dirty="0">
                <a:solidFill>
                  <a:srgbClr val="4D4D4D"/>
                </a:solidFill>
                <a:effectLst/>
                <a:latin typeface="Times New Roman" panose="02020603050405020304" pitchFamily="18" charset="0"/>
                <a:cs typeface="Times New Roman" panose="02020603050405020304" pitchFamily="18" charset="0"/>
              </a:rPr>
              <a:t>False</a:t>
            </a:r>
          </a:p>
          <a:p>
            <a:pPr marL="457200" indent="-457200" algn="just">
              <a:buNone/>
            </a:pPr>
            <a:endParaRPr lang="en-US" sz="2200" dirty="0">
              <a:latin typeface="Times New Roman" panose="02020603050405020304" pitchFamily="18" charset="0"/>
              <a:cs typeface="Times New Roman" pitchFamily="18" charset="0"/>
            </a:endParaRPr>
          </a:p>
          <a:p>
            <a:pPr marL="0" indent="0" algn="just">
              <a:buNone/>
            </a:pPr>
            <a:r>
              <a:rPr lang="en-US" sz="2200" dirty="0">
                <a:solidFill>
                  <a:srgbClr val="4D4D4D"/>
                </a:solidFill>
                <a:latin typeface="Times New Roman" panose="02020603050405020304" pitchFamily="18" charset="0"/>
                <a:cs typeface="Times New Roman" panose="02020603050405020304" pitchFamily="18" charset="0"/>
              </a:rPr>
              <a:t>6</a:t>
            </a:r>
            <a:r>
              <a:rPr lang="en-US" sz="2200" b="0" i="0" dirty="0">
                <a:solidFill>
                  <a:srgbClr val="4D4D4D"/>
                </a:solidFill>
                <a:effectLst/>
                <a:latin typeface="Times New Roman" panose="02020603050405020304" pitchFamily="18" charset="0"/>
                <a:cs typeface="Times New Roman" panose="02020603050405020304" pitchFamily="18" charset="0"/>
              </a:rPr>
              <a:t>. How does blind search differ from optimization</a:t>
            </a:r>
          </a:p>
          <a:p>
            <a:pPr marL="514350" indent="-514350" algn="just">
              <a:buAutoNum type="alphaLcParenR"/>
            </a:pPr>
            <a:r>
              <a:rPr lang="en-US" sz="2200" b="0" i="0" dirty="0">
                <a:solidFill>
                  <a:srgbClr val="444444"/>
                </a:solidFill>
                <a:effectLst/>
                <a:latin typeface="Times New Roman" panose="02020603050405020304" pitchFamily="18" charset="0"/>
                <a:cs typeface="Times New Roman" panose="02020603050405020304" pitchFamily="18" charset="0"/>
              </a:rPr>
              <a:t>Blind search cannot result in optimal solutions whereas optimization methods </a:t>
            </a:r>
          </a:p>
          <a:p>
            <a:pPr marL="514350" indent="-514350" algn="just">
              <a:buAutoNum type="alphaLcParenR"/>
            </a:pPr>
            <a:r>
              <a:rPr lang="en-US" sz="2200" b="0" i="0" dirty="0">
                <a:solidFill>
                  <a:srgbClr val="444444"/>
                </a:solidFill>
                <a:effectLst/>
                <a:latin typeface="Times New Roman" panose="02020603050405020304" pitchFamily="18" charset="0"/>
                <a:cs typeface="Times New Roman" panose="02020603050405020304" pitchFamily="18" charset="0"/>
              </a:rPr>
              <a:t>Blind search represents a guided approach while optimization is unguided</a:t>
            </a:r>
          </a:p>
          <a:p>
            <a:pPr marL="514350" indent="-514350" algn="just">
              <a:buAutoNum type="alphaLcParenR"/>
            </a:pPr>
            <a:r>
              <a:rPr lang="en-US" sz="2200" b="0" i="0" dirty="0">
                <a:solidFill>
                  <a:srgbClr val="444444"/>
                </a:solidFill>
                <a:effectLst/>
                <a:latin typeface="Times New Roman" panose="02020603050405020304" pitchFamily="18" charset="0"/>
                <a:cs typeface="Times New Roman" panose="02020603050405020304" pitchFamily="18" charset="0"/>
              </a:rPr>
              <a:t>Blind search usually does not conclude in one step like some optimization methods</a:t>
            </a:r>
            <a:endParaRPr lang="en-US" sz="2200" dirty="0">
              <a:solidFill>
                <a:srgbClr val="666666"/>
              </a:solidFill>
              <a:latin typeface="Times New Roman" panose="02020603050405020304" pitchFamily="18" charset="0"/>
              <a:cs typeface="Times New Roman" panose="02020603050405020304" pitchFamily="18" charset="0"/>
            </a:endParaRPr>
          </a:p>
          <a:p>
            <a:pPr marL="514350" indent="-514350" algn="just">
              <a:buAutoNum type="alphaLcParenR"/>
            </a:pPr>
            <a:r>
              <a:rPr lang="en-US" sz="2200" b="0" i="0" dirty="0">
                <a:solidFill>
                  <a:srgbClr val="444444"/>
                </a:solidFill>
                <a:effectLst/>
                <a:latin typeface="Times New Roman" panose="02020603050405020304" pitchFamily="18" charset="0"/>
                <a:cs typeface="Times New Roman" panose="02020603050405020304" pitchFamily="18" charset="0"/>
              </a:rPr>
              <a:t>Blind search is usually a more efficient problem solving approach than optimization</a:t>
            </a:r>
          </a:p>
          <a:p>
            <a:pPr marL="457200" indent="-457200" algn="just">
              <a:buFont typeface="+mj-lt"/>
              <a:buAutoNum type="alphaLcParenR"/>
            </a:pPr>
            <a:endParaRPr lang="en-US" sz="2200" dirty="0">
              <a:latin typeface="Times New Roman" pitchFamily="18" charset="0"/>
              <a:cs typeface="Times New Roman" pitchFamily="18" charset="0"/>
            </a:endParaRPr>
          </a:p>
        </p:txBody>
      </p:sp>
      <p:sp>
        <p:nvSpPr>
          <p:cNvPr id="7" name="Title 1"/>
          <p:cNvSpPr txBox="1">
            <a:spLocks/>
          </p:cNvSpPr>
          <p:nvPr/>
        </p:nvSpPr>
        <p:spPr>
          <a:xfrm>
            <a:off x="2338041" y="59511"/>
            <a:ext cx="5839519" cy="566776"/>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cs typeface="Times New Roman" pitchFamily="18" charset="0"/>
              </a:rPr>
              <a:t>Daily Quiz</a:t>
            </a:r>
          </a:p>
        </p:txBody>
      </p:sp>
    </p:spTree>
    <p:extLst>
      <p:ext uri="{BB962C8B-B14F-4D97-AF65-F5344CB8AC3E}">
        <p14:creationId xmlns:p14="http://schemas.microsoft.com/office/powerpoint/2010/main" val="50073602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2999"/>
            <a:ext cx="8229600" cy="5270157"/>
          </a:xfrm>
        </p:spPr>
        <p:txBody>
          <a:bodyPr>
            <a:noAutofit/>
          </a:bodyPr>
          <a:lstStyle/>
          <a:p>
            <a:pPr marL="0" indent="0" algn="just">
              <a:buNone/>
            </a:pPr>
            <a:r>
              <a:rPr lang="en-US" sz="2200" dirty="0">
                <a:solidFill>
                  <a:srgbClr val="4D4D4D"/>
                </a:solidFill>
                <a:latin typeface="Times New Roman" panose="02020603050405020304" pitchFamily="18" charset="0"/>
                <a:cs typeface="Times New Roman" panose="02020603050405020304" pitchFamily="18" charset="0"/>
              </a:rPr>
              <a:t>7</a:t>
            </a:r>
            <a:r>
              <a:rPr lang="en-US" sz="2200" b="0" i="0" dirty="0">
                <a:solidFill>
                  <a:srgbClr val="4D4D4D"/>
                </a:solidFill>
                <a:effectLst/>
                <a:latin typeface="Times New Roman" panose="02020603050405020304" pitchFamily="18" charset="0"/>
                <a:cs typeface="Times New Roman" panose="02020603050405020304" pitchFamily="18" charset="0"/>
              </a:rPr>
              <a:t>. Which approach is most suited to complex problems with significant uncertainty, a need for experimentation, and time compression? </a:t>
            </a:r>
          </a:p>
          <a:p>
            <a:pPr marL="514350" indent="-514350" algn="just">
              <a:buFont typeface="+mj-lt"/>
              <a:buAutoNum type="alphaLcParenR"/>
            </a:pPr>
            <a:r>
              <a:rPr lang="en-US" sz="2200" b="0" i="0" dirty="0">
                <a:solidFill>
                  <a:srgbClr val="444444"/>
                </a:solidFill>
                <a:effectLst/>
                <a:latin typeface="Times New Roman" panose="02020603050405020304" pitchFamily="18" charset="0"/>
                <a:cs typeface="Times New Roman" panose="02020603050405020304" pitchFamily="18" charset="0"/>
              </a:rPr>
              <a:t>Simulation</a:t>
            </a:r>
          </a:p>
          <a:p>
            <a:pPr marL="514350" indent="-514350" algn="just">
              <a:buFont typeface="+mj-lt"/>
              <a:buAutoNum type="alphaLcParenR"/>
            </a:pPr>
            <a:r>
              <a:rPr lang="en-US" sz="2200" b="0" i="0" dirty="0">
                <a:solidFill>
                  <a:srgbClr val="444444"/>
                </a:solidFill>
                <a:effectLst/>
                <a:latin typeface="Times New Roman" panose="02020603050405020304" pitchFamily="18" charset="0"/>
                <a:cs typeface="Times New Roman" panose="02020603050405020304" pitchFamily="18" charset="0"/>
              </a:rPr>
              <a:t>Optimization</a:t>
            </a:r>
          </a:p>
          <a:p>
            <a:pPr marL="514350" indent="-514350" algn="just">
              <a:buFont typeface="+mj-lt"/>
              <a:buAutoNum type="alphaLcParenR"/>
            </a:pPr>
            <a:r>
              <a:rPr lang="en-US" sz="2200" b="0" i="0" dirty="0">
                <a:solidFill>
                  <a:srgbClr val="444444"/>
                </a:solidFill>
                <a:effectLst/>
                <a:latin typeface="Times New Roman" panose="02020603050405020304" pitchFamily="18" charset="0"/>
                <a:cs typeface="Times New Roman" panose="02020603050405020304" pitchFamily="18" charset="0"/>
              </a:rPr>
              <a:t>human intuition</a:t>
            </a:r>
          </a:p>
          <a:p>
            <a:pPr marL="514350" indent="-514350" algn="just">
              <a:buFont typeface="+mj-lt"/>
              <a:buAutoNum type="alphaLcParenR"/>
            </a:pPr>
            <a:r>
              <a:rPr lang="en-US" sz="2200" b="0" i="0" dirty="0">
                <a:solidFill>
                  <a:srgbClr val="444444"/>
                </a:solidFill>
                <a:effectLst/>
                <a:latin typeface="Times New Roman" panose="02020603050405020304" pitchFamily="18" charset="0"/>
                <a:cs typeface="Times New Roman" panose="02020603050405020304" pitchFamily="18" charset="0"/>
              </a:rPr>
              <a:t>genetic algorithms</a:t>
            </a:r>
          </a:p>
          <a:p>
            <a:pPr marL="0" indent="0" algn="just">
              <a:buNone/>
            </a:pPr>
            <a:endParaRPr lang="en-US" sz="2200" b="0" i="0" dirty="0">
              <a:solidFill>
                <a:srgbClr val="444444"/>
              </a:solidFill>
              <a:effectLst/>
              <a:latin typeface="Times New Roman" panose="02020603050405020304" pitchFamily="18" charset="0"/>
              <a:cs typeface="Times New Roman" panose="02020603050405020304" pitchFamily="18" charset="0"/>
            </a:endParaRPr>
          </a:p>
          <a:p>
            <a:pPr marL="0" indent="0" algn="just">
              <a:buNone/>
            </a:pPr>
            <a:r>
              <a:rPr lang="en-US" sz="2200" dirty="0">
                <a:solidFill>
                  <a:srgbClr val="4D4D4D"/>
                </a:solidFill>
                <a:latin typeface="Times New Roman" panose="02020603050405020304" pitchFamily="18" charset="0"/>
                <a:cs typeface="Times New Roman" panose="02020603050405020304" pitchFamily="18" charset="0"/>
              </a:rPr>
              <a:t>8</a:t>
            </a:r>
            <a:r>
              <a:rPr lang="en-US" sz="2200" b="0" i="0" dirty="0">
                <a:solidFill>
                  <a:srgbClr val="4D4D4D"/>
                </a:solidFill>
                <a:effectLst/>
                <a:latin typeface="Times New Roman" panose="02020603050405020304" pitchFamily="18" charset="0"/>
                <a:cs typeface="Times New Roman" panose="02020603050405020304" pitchFamily="18" charset="0"/>
              </a:rPr>
              <a:t>. In which stage of the simulation methodology do you determine the variables and gather data</a:t>
            </a:r>
          </a:p>
          <a:p>
            <a:pPr marL="514350" indent="-514350" algn="just">
              <a:buFont typeface="+mj-lt"/>
              <a:buAutoNum type="alphaLcParenR"/>
            </a:pPr>
            <a:r>
              <a:rPr lang="en-US" sz="2200" b="0" i="0" dirty="0">
                <a:solidFill>
                  <a:srgbClr val="444444"/>
                </a:solidFill>
                <a:effectLst/>
                <a:latin typeface="Times New Roman" panose="02020603050405020304" pitchFamily="18" charset="0"/>
                <a:cs typeface="Times New Roman" panose="02020603050405020304" pitchFamily="18" charset="0"/>
              </a:rPr>
              <a:t>Defining the problem</a:t>
            </a:r>
          </a:p>
          <a:p>
            <a:pPr marL="514350" indent="-514350" algn="just">
              <a:buFont typeface="+mj-lt"/>
              <a:buAutoNum type="alphaLcParenR"/>
            </a:pPr>
            <a:r>
              <a:rPr lang="en-US" sz="2200" b="0" i="0" dirty="0">
                <a:solidFill>
                  <a:srgbClr val="444444"/>
                </a:solidFill>
                <a:effectLst/>
                <a:latin typeface="Times New Roman" panose="02020603050405020304" pitchFamily="18" charset="0"/>
                <a:cs typeface="Times New Roman" panose="02020603050405020304" pitchFamily="18" charset="0"/>
              </a:rPr>
              <a:t>constructing the simulation model</a:t>
            </a:r>
          </a:p>
          <a:p>
            <a:pPr marL="514350" indent="-514350" algn="just">
              <a:buFont typeface="+mj-lt"/>
              <a:buAutoNum type="alphaLcParenR"/>
            </a:pPr>
            <a:r>
              <a:rPr lang="en-US" sz="2200" b="0" i="0" dirty="0">
                <a:solidFill>
                  <a:srgbClr val="444444"/>
                </a:solidFill>
                <a:effectLst/>
                <a:latin typeface="Times New Roman" panose="02020603050405020304" pitchFamily="18" charset="0"/>
                <a:cs typeface="Times New Roman" panose="02020603050405020304" pitchFamily="18" charset="0"/>
              </a:rPr>
              <a:t>testing and validating the model</a:t>
            </a:r>
          </a:p>
          <a:p>
            <a:pPr marL="514350" indent="-514350" algn="just">
              <a:buFont typeface="+mj-lt"/>
              <a:buAutoNum type="alphaLcParenR"/>
            </a:pPr>
            <a:r>
              <a:rPr lang="en-US" sz="2200" b="0" i="0" dirty="0">
                <a:solidFill>
                  <a:srgbClr val="444444"/>
                </a:solidFill>
                <a:effectLst/>
                <a:latin typeface="Times New Roman" panose="02020603050405020304" pitchFamily="18" charset="0"/>
                <a:cs typeface="Times New Roman" panose="02020603050405020304" pitchFamily="18" charset="0"/>
              </a:rPr>
              <a:t>designing the experiment</a:t>
            </a:r>
          </a:p>
          <a:p>
            <a:pPr marL="457200" indent="-457200" algn="just">
              <a:buNone/>
            </a:pPr>
            <a:endParaRPr lang="en-US" sz="2200" dirty="0">
              <a:latin typeface="Times New Roman" pitchFamily="18" charset="0"/>
              <a:cs typeface="Times New Roman" pitchFamily="18" charset="0"/>
            </a:endParaRPr>
          </a:p>
        </p:txBody>
      </p:sp>
      <p:sp>
        <p:nvSpPr>
          <p:cNvPr id="7" name="Title 1"/>
          <p:cNvSpPr txBox="1">
            <a:spLocks/>
          </p:cNvSpPr>
          <p:nvPr/>
        </p:nvSpPr>
        <p:spPr>
          <a:xfrm>
            <a:off x="2338041" y="31172"/>
            <a:ext cx="5839519" cy="623454"/>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cs typeface="Times New Roman" pitchFamily="18" charset="0"/>
              </a:rPr>
              <a:t>Daily Quiz</a:t>
            </a:r>
          </a:p>
        </p:txBody>
      </p:sp>
    </p:spTree>
    <p:extLst>
      <p:ext uri="{BB962C8B-B14F-4D97-AF65-F5344CB8AC3E}">
        <p14:creationId xmlns:p14="http://schemas.microsoft.com/office/powerpoint/2010/main" val="64113451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a:buNone/>
            </a:pPr>
            <a:endParaRPr lang="en-US" sz="3800" dirty="0">
              <a:latin typeface="Times New Roman" pitchFamily="18" charset="0"/>
              <a:cs typeface="Times New Roman" pitchFamily="18" charset="0"/>
            </a:endParaRPr>
          </a:p>
          <a:p>
            <a:pPr>
              <a:buNone/>
            </a:pPr>
            <a:endParaRPr lang="en-US" dirty="0"/>
          </a:p>
        </p:txBody>
      </p:sp>
      <p:sp>
        <p:nvSpPr>
          <p:cNvPr id="7" name="Title 1"/>
          <p:cNvSpPr txBox="1">
            <a:spLocks/>
          </p:cNvSpPr>
          <p:nvPr/>
        </p:nvSpPr>
        <p:spPr>
          <a:xfrm>
            <a:off x="2338041" y="31172"/>
            <a:ext cx="5839519" cy="623454"/>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dirty="0"/>
          </a:p>
          <a:p>
            <a:pPr algn="ctr">
              <a:spcBef>
                <a:spcPct val="0"/>
              </a:spcBef>
              <a:defRPr/>
            </a:pPr>
            <a:r>
              <a:rPr lang="en-US" sz="2400" b="1" dirty="0">
                <a:cs typeface="Times New Roman" pitchFamily="18" charset="0"/>
              </a:rPr>
              <a:t>Weekly Assignment</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a:ln>
                <a:noFill/>
              </a:ln>
              <a:solidFill>
                <a:schemeClr val="dk1"/>
              </a:solidFill>
              <a:effectLst/>
              <a:uLnTx/>
              <a:uFillTx/>
              <a:ea typeface="+mn-ea"/>
              <a:cs typeface="+mn-cs"/>
            </a:endParaRPr>
          </a:p>
        </p:txBody>
      </p:sp>
      <p:sp>
        <p:nvSpPr>
          <p:cNvPr id="1028" name="Rectangle 4"/>
          <p:cNvSpPr>
            <a:spLocks noChangeArrowheads="1"/>
          </p:cNvSpPr>
          <p:nvPr/>
        </p:nvSpPr>
        <p:spPr bwMode="auto">
          <a:xfrm>
            <a:off x="609600" y="818128"/>
            <a:ext cx="8077200" cy="3663247"/>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spAutoFit/>
          </a:bodyPr>
          <a:lstStyle/>
          <a:p>
            <a:pPr lvl="0" algn="just" eaLnBrk="0" fontAlgn="base" hangingPunct="0">
              <a:spcBef>
                <a:spcPct val="0"/>
              </a:spcBef>
              <a:spcAft>
                <a:spcPct val="0"/>
              </a:spcAft>
              <a:buFontTx/>
              <a:buAutoNum type="arabicPeriod"/>
            </a:pPr>
            <a:r>
              <a:rPr lang="en-US" sz="2200" dirty="0">
                <a:latin typeface="Times New Roman" pitchFamily="18" charset="0"/>
                <a:ea typeface="Calibri" pitchFamily="34" charset="0"/>
                <a:cs typeface="Times New Roman" pitchFamily="18" charset="0"/>
              </a:rPr>
              <a:t>Explain Q learning algorithm assuming deterministic rewards   </a:t>
            </a:r>
            <a:r>
              <a:rPr lang="en-US" sz="2200" dirty="0" err="1">
                <a:latin typeface="Times New Roman" pitchFamily="18" charset="0"/>
                <a:ea typeface="Calibri" pitchFamily="34" charset="0"/>
                <a:cs typeface="Times New Roman" pitchFamily="18" charset="0"/>
              </a:rPr>
              <a:t>andaction</a:t>
            </a:r>
            <a:r>
              <a:rPr kumimoji="0" lang="en-US" sz="2200" b="0" i="0" u="none" strike="noStrike" cap="none" normalizeH="0" baseline="0" dirty="0">
                <a:ln>
                  <a:noFill/>
                </a:ln>
                <a:effectLst/>
                <a:latin typeface="Times New Roman" pitchFamily="18" charset="0"/>
                <a:ea typeface="Calibri" pitchFamily="34" charset="0"/>
                <a:cs typeface="Times New Roman" pitchFamily="18" charset="0"/>
              </a:rPr>
              <a:t>   </a:t>
            </a:r>
          </a:p>
          <a:p>
            <a:pPr lvl="0" algn="just" eaLnBrk="0" fontAlgn="base" hangingPunct="0">
              <a:lnSpc>
                <a:spcPct val="150000"/>
              </a:lnSpc>
              <a:spcBef>
                <a:spcPct val="0"/>
              </a:spcBef>
              <a:spcAft>
                <a:spcPct val="0"/>
              </a:spcAft>
              <a:buFontTx/>
              <a:buAutoNum type="arabicPeriod"/>
            </a:pPr>
            <a:r>
              <a:rPr lang="en-US" sz="2200" dirty="0">
                <a:latin typeface="Times New Roman" pitchFamily="18" charset="0"/>
                <a:ea typeface="Calibri" pitchFamily="34" charset="0"/>
                <a:cs typeface="Times New Roman" pitchFamily="18" charset="0"/>
              </a:rPr>
              <a:t> Describe Reduced Error Pruning </a:t>
            </a:r>
          </a:p>
          <a:p>
            <a:pPr lvl="0" algn="just" eaLnBrk="0" fontAlgn="base" hangingPunct="0">
              <a:lnSpc>
                <a:spcPct val="150000"/>
              </a:lnSpc>
              <a:spcBef>
                <a:spcPct val="0"/>
              </a:spcBef>
              <a:spcAft>
                <a:spcPct val="0"/>
              </a:spcAft>
              <a:buFontTx/>
              <a:buAutoNum type="arabicPeriod"/>
            </a:pPr>
            <a:r>
              <a:rPr lang="en-US" sz="2200" dirty="0">
                <a:latin typeface="Times New Roman" pitchFamily="18" charset="0"/>
                <a:ea typeface="Calibri" pitchFamily="34" charset="0"/>
                <a:cs typeface="Times New Roman" pitchFamily="18" charset="0"/>
              </a:rPr>
              <a:t> What is Rule Post Pruning </a:t>
            </a:r>
          </a:p>
          <a:p>
            <a:pPr lvl="0" algn="just" eaLnBrk="0" fontAlgn="base" hangingPunct="0">
              <a:lnSpc>
                <a:spcPct val="150000"/>
              </a:lnSpc>
              <a:spcBef>
                <a:spcPct val="0"/>
              </a:spcBef>
              <a:spcAft>
                <a:spcPct val="0"/>
              </a:spcAft>
              <a:buFontTx/>
              <a:buAutoNum type="arabicPeriod"/>
            </a:pPr>
            <a:r>
              <a:rPr lang="en-US" sz="2200" dirty="0">
                <a:latin typeface="Times New Roman" pitchFamily="18" charset="0"/>
                <a:ea typeface="Calibri" pitchFamily="34" charset="0"/>
                <a:cs typeface="Times New Roman" pitchFamily="18" charset="0"/>
              </a:rPr>
              <a:t>What is Reinforcement Learning? </a:t>
            </a:r>
          </a:p>
          <a:p>
            <a:pPr indent="-342900" algn="just" eaLnBrk="0" fontAlgn="base" hangingPunct="0">
              <a:lnSpc>
                <a:spcPct val="150000"/>
              </a:lnSpc>
              <a:spcBef>
                <a:spcPct val="0"/>
              </a:spcBef>
              <a:spcAft>
                <a:spcPct val="0"/>
              </a:spcAft>
            </a:pPr>
            <a:r>
              <a:rPr lang="en-US" sz="2200" dirty="0">
                <a:latin typeface="Times New Roman" pitchFamily="18" charset="0"/>
                <a:ea typeface="Calibri" pitchFamily="34" charset="0"/>
                <a:cs typeface="Times New Roman" pitchFamily="18" charset="0"/>
              </a:rPr>
              <a:t>5. Explain the Q function and Q Learning Algorithm.</a:t>
            </a:r>
          </a:p>
          <a:p>
            <a:pPr indent="-342900" algn="just" eaLnBrk="0" fontAlgn="base" hangingPunct="0">
              <a:lnSpc>
                <a:spcPct val="150000"/>
              </a:lnSpc>
              <a:spcBef>
                <a:spcPct val="0"/>
              </a:spcBef>
              <a:spcAft>
                <a:spcPct val="0"/>
              </a:spcAft>
            </a:pPr>
            <a:r>
              <a:rPr lang="en-US" sz="2200" dirty="0">
                <a:latin typeface="Times New Roman" pitchFamily="18" charset="0"/>
                <a:ea typeface="Calibri" pitchFamily="34" charset="0"/>
                <a:cs typeface="Times New Roman" pitchFamily="18" charset="0"/>
              </a:rPr>
              <a:t>6. Explain FOIL algorithm</a:t>
            </a:r>
          </a:p>
          <a:p>
            <a:pPr indent="-342900" algn="just" eaLnBrk="0" fontAlgn="base" hangingPunct="0">
              <a:lnSpc>
                <a:spcPct val="150000"/>
              </a:lnSpc>
              <a:spcBef>
                <a:spcPct val="0"/>
              </a:spcBef>
              <a:spcAft>
                <a:spcPct val="0"/>
              </a:spcAft>
            </a:pPr>
            <a:r>
              <a:rPr lang="en-US" sz="2200" dirty="0">
                <a:latin typeface="Times New Roman" pitchFamily="18" charset="0"/>
                <a:ea typeface="Calibri" pitchFamily="34" charset="0"/>
                <a:cs typeface="Times New Roman" pitchFamily="18" charset="0"/>
              </a:rPr>
              <a:t>7. Differentiate between FOIL &amp; Sequential Covering</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1"/>
            <a:ext cx="8229600" cy="4343400"/>
          </a:xfrm>
        </p:spPr>
        <p:txBody>
          <a:bodyPr>
            <a:noAutofit/>
          </a:bodyPr>
          <a:lstStyle/>
          <a:p>
            <a:pPr algn="just">
              <a:buNone/>
            </a:pPr>
            <a:endParaRPr lang="en-US" sz="2200" dirty="0">
              <a:latin typeface="Times New Roman" pitchFamily="18" charset="0"/>
              <a:cs typeface="Times New Roman" pitchFamily="18" charset="0"/>
            </a:endParaRPr>
          </a:p>
          <a:p>
            <a:pPr algn="just">
              <a:buNone/>
            </a:pPr>
            <a:r>
              <a:rPr lang="en-US" sz="2200" b="1" dirty="0">
                <a:latin typeface="Times New Roman" pitchFamily="18" charset="0"/>
                <a:cs typeface="Times New Roman" pitchFamily="18" charset="0"/>
              </a:rPr>
              <a:t>1. What kind of learning algorithm for "Facial identities or facial expressions"?</a:t>
            </a:r>
          </a:p>
          <a:p>
            <a:pPr marL="457200" indent="-457200" algn="just" fontAlgn="t">
              <a:buFont typeface="+mj-lt"/>
              <a:buAutoNum type="alphaLcParenR"/>
            </a:pPr>
            <a:r>
              <a:rPr lang="en-US" sz="2200" dirty="0">
                <a:latin typeface="Times New Roman" pitchFamily="18" charset="0"/>
                <a:cs typeface="Times New Roman" pitchFamily="18" charset="0"/>
              </a:rPr>
              <a:t>Recognizing Anomalies</a:t>
            </a:r>
          </a:p>
          <a:p>
            <a:pPr marL="457200" indent="-457200" algn="just" fontAlgn="t">
              <a:buFont typeface="+mj-lt"/>
              <a:buAutoNum type="alphaLcParenR"/>
            </a:pPr>
            <a:r>
              <a:rPr lang="en-US" sz="2200" dirty="0">
                <a:latin typeface="Times New Roman" pitchFamily="18" charset="0"/>
                <a:cs typeface="Times New Roman" pitchFamily="18" charset="0"/>
              </a:rPr>
              <a:t>Prediction</a:t>
            </a:r>
          </a:p>
          <a:p>
            <a:pPr marL="457200" indent="-457200" algn="just" fontAlgn="t">
              <a:buFont typeface="+mj-lt"/>
              <a:buAutoNum type="alphaLcParenR"/>
            </a:pPr>
            <a:r>
              <a:rPr lang="en-US" sz="2200" dirty="0">
                <a:latin typeface="Times New Roman" pitchFamily="18" charset="0"/>
                <a:cs typeface="Times New Roman" pitchFamily="18" charset="0"/>
              </a:rPr>
              <a:t>Generating Patterns</a:t>
            </a:r>
          </a:p>
          <a:p>
            <a:pPr marL="457200" indent="-457200" algn="just" fontAlgn="t">
              <a:buFont typeface="+mj-lt"/>
              <a:buAutoNum type="alphaLcParenR"/>
            </a:pPr>
            <a:r>
              <a:rPr lang="en-US" sz="2200" dirty="0">
                <a:latin typeface="Times New Roman" pitchFamily="18" charset="0"/>
                <a:cs typeface="Times New Roman" pitchFamily="18" charset="0"/>
              </a:rPr>
              <a:t>Recognition Patterns</a:t>
            </a:r>
          </a:p>
          <a:p>
            <a:pPr marL="457200" indent="-457200">
              <a:buAutoNum type="arabicPeriod"/>
            </a:pPr>
            <a:endParaRPr lang="en-US" sz="2200" dirty="0">
              <a:latin typeface="Times New Roman" pitchFamily="18" charset="0"/>
              <a:cs typeface="Times New Roman" pitchFamily="18" charset="0"/>
            </a:endParaRPr>
          </a:p>
        </p:txBody>
      </p:sp>
      <p:sp>
        <p:nvSpPr>
          <p:cNvPr id="7" name="Title 1"/>
          <p:cNvSpPr txBox="1">
            <a:spLocks/>
          </p:cNvSpPr>
          <p:nvPr/>
        </p:nvSpPr>
        <p:spPr>
          <a:xfrm>
            <a:off x="2338041" y="31173"/>
            <a:ext cx="5839519" cy="623454"/>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R="0" lvl="0" indent="0" algn="ctr" fontAlgn="auto">
              <a:lnSpc>
                <a:spcPct val="100000"/>
              </a:lnSpc>
              <a:spcBef>
                <a:spcPct val="0"/>
              </a:spcBef>
              <a:spcAft>
                <a:spcPts val="0"/>
              </a:spcAft>
              <a:buClrTx/>
              <a:buSzTx/>
              <a:buFontTx/>
              <a:buNone/>
              <a:tabLst/>
              <a:defRPr/>
            </a:pPr>
            <a:r>
              <a:rPr lang="en-US" sz="2400" b="1" dirty="0">
                <a:cs typeface="Times New Roman" pitchFamily="18" charset="0"/>
              </a:rPr>
              <a:t>MCQ s</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1"/>
            <a:ext cx="8229600" cy="4343400"/>
          </a:xfrm>
        </p:spPr>
        <p:txBody>
          <a:bodyPr>
            <a:noAutofit/>
          </a:bodyPr>
          <a:lstStyle/>
          <a:p>
            <a:pPr>
              <a:buNone/>
            </a:pPr>
            <a:r>
              <a:rPr lang="en-US" sz="2200" dirty="0">
                <a:latin typeface="Times New Roman" panose="02020603050405020304" pitchFamily="18" charset="0"/>
                <a:cs typeface="Times New Roman" panose="02020603050405020304" pitchFamily="18" charset="0"/>
              </a:rPr>
              <a:t>2.If a single system is used for packaging, there are increased chances of endogenous material being packed.</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a) </a:t>
            </a:r>
            <a:r>
              <a:rPr lang="en-US" sz="2200" b="1" dirty="0">
                <a:latin typeface="Times New Roman" panose="02020603050405020304" pitchFamily="18" charset="0"/>
                <a:cs typeface="Times New Roman" panose="02020603050405020304" pitchFamily="18" charset="0"/>
              </a:rPr>
              <a:t>True</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b) False</a:t>
            </a:r>
          </a:p>
          <a:p>
            <a:pPr>
              <a:buNone/>
            </a:pPr>
            <a:endParaRPr lang="en-US" sz="2200" dirty="0">
              <a:latin typeface="Times New Roman" panose="02020603050405020304" pitchFamily="18" charset="0"/>
              <a:cs typeface="Times New Roman" panose="02020603050405020304" pitchFamily="18" charset="0"/>
            </a:endParaRPr>
          </a:p>
          <a:p>
            <a:pPr>
              <a:buNone/>
            </a:pPr>
            <a:endParaRPr lang="en-US" sz="2200" dirty="0">
              <a:latin typeface="Times New Roman" panose="02020603050405020304" pitchFamily="18" charset="0"/>
              <a:cs typeface="Times New Roman" panose="02020603050405020304" pitchFamily="18" charset="0"/>
            </a:endParaRPr>
          </a:p>
          <a:p>
            <a:pPr>
              <a:buNone/>
            </a:pPr>
            <a:r>
              <a:rPr lang="en-US" sz="2200" dirty="0">
                <a:latin typeface="Times New Roman" panose="02020603050405020304" pitchFamily="18" charset="0"/>
                <a:cs typeface="Times New Roman" panose="02020603050405020304" pitchFamily="18" charset="0"/>
              </a:rPr>
              <a:t>3. Fitness function should be</a:t>
            </a:r>
          </a:p>
          <a:p>
            <a:pPr>
              <a:buNone/>
            </a:pPr>
            <a:r>
              <a:rPr lang="en-US" sz="2200" dirty="0">
                <a:latin typeface="Times New Roman" panose="02020603050405020304" pitchFamily="18" charset="0"/>
                <a:cs typeface="Times New Roman" panose="02020603050405020304" pitchFamily="18" charset="0"/>
              </a:rPr>
              <a:t>A: maximum</a:t>
            </a:r>
          </a:p>
          <a:p>
            <a:pPr>
              <a:buNone/>
            </a:pPr>
            <a:r>
              <a:rPr lang="en-US" sz="2200" dirty="0">
                <a:latin typeface="Times New Roman" panose="02020603050405020304" pitchFamily="18" charset="0"/>
                <a:cs typeface="Times New Roman" panose="02020603050405020304" pitchFamily="18" charset="0"/>
              </a:rPr>
              <a:t>B: </a:t>
            </a:r>
            <a:r>
              <a:rPr lang="en-US" sz="2200" b="1" dirty="0">
                <a:latin typeface="Times New Roman" panose="02020603050405020304" pitchFamily="18" charset="0"/>
                <a:cs typeface="Times New Roman" panose="02020603050405020304" pitchFamily="18" charset="0"/>
              </a:rPr>
              <a:t>minimum</a:t>
            </a:r>
          </a:p>
          <a:p>
            <a:pPr>
              <a:buNone/>
            </a:pPr>
            <a:r>
              <a:rPr lang="en-US" sz="2200" dirty="0">
                <a:latin typeface="Times New Roman" panose="02020603050405020304" pitchFamily="18" charset="0"/>
                <a:cs typeface="Times New Roman" panose="02020603050405020304" pitchFamily="18" charset="0"/>
              </a:rPr>
              <a:t>C: intermediate</a:t>
            </a:r>
          </a:p>
          <a:p>
            <a:pPr>
              <a:buNone/>
            </a:pPr>
            <a:r>
              <a:rPr lang="en-US" sz="2200" dirty="0">
                <a:latin typeface="Times New Roman" panose="02020603050405020304" pitchFamily="18" charset="0"/>
                <a:cs typeface="Times New Roman" panose="02020603050405020304" pitchFamily="18" charset="0"/>
              </a:rPr>
              <a:t>D: </a:t>
            </a:r>
            <a:r>
              <a:rPr lang="en-US" sz="2200" dirty="0" err="1">
                <a:latin typeface="Times New Roman" panose="02020603050405020304" pitchFamily="18" charset="0"/>
                <a:cs typeface="Times New Roman" panose="02020603050405020304" pitchFamily="18" charset="0"/>
              </a:rPr>
              <a:t>noneof</a:t>
            </a:r>
            <a:r>
              <a:rPr lang="en-US" sz="2200" dirty="0">
                <a:latin typeface="Times New Roman" panose="02020603050405020304" pitchFamily="18" charset="0"/>
                <a:cs typeface="Times New Roman" panose="02020603050405020304" pitchFamily="18" charset="0"/>
              </a:rPr>
              <a:t> these</a:t>
            </a:r>
          </a:p>
        </p:txBody>
      </p:sp>
      <p:sp>
        <p:nvSpPr>
          <p:cNvPr id="7" name="Title 1"/>
          <p:cNvSpPr txBox="1">
            <a:spLocks/>
          </p:cNvSpPr>
          <p:nvPr/>
        </p:nvSpPr>
        <p:spPr>
          <a:xfrm>
            <a:off x="2338041" y="31173"/>
            <a:ext cx="5839519" cy="623454"/>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R="0" lvl="0" indent="0" algn="ctr" fontAlgn="auto">
              <a:lnSpc>
                <a:spcPct val="100000"/>
              </a:lnSpc>
              <a:spcBef>
                <a:spcPct val="0"/>
              </a:spcBef>
              <a:spcAft>
                <a:spcPts val="0"/>
              </a:spcAft>
              <a:buClrTx/>
              <a:buSzTx/>
              <a:buFontTx/>
              <a:buNone/>
              <a:tabLst/>
              <a:defRPr/>
            </a:pPr>
            <a:r>
              <a:rPr lang="en-US" sz="2400" b="1" dirty="0">
                <a:latin typeface="Times New Roman" pitchFamily="18" charset="0"/>
                <a:cs typeface="Times New Roman" pitchFamily="18" charset="0"/>
              </a:rPr>
              <a:t>MCQ s</a:t>
            </a:r>
          </a:p>
        </p:txBody>
      </p:sp>
    </p:spTree>
    <p:extLst>
      <p:ext uri="{BB962C8B-B14F-4D97-AF65-F5344CB8AC3E}">
        <p14:creationId xmlns:p14="http://schemas.microsoft.com/office/powerpoint/2010/main" val="245843050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lgn="just">
              <a:buNone/>
            </a:pPr>
            <a:endParaRPr lang="en-US" sz="2000" dirty="0">
              <a:latin typeface="Times New Roman" pitchFamily="18" charset="0"/>
              <a:cs typeface="Times New Roman" pitchFamily="18" charset="0"/>
            </a:endParaRPr>
          </a:p>
          <a:p>
            <a:pPr algn="just"/>
            <a:r>
              <a:rPr lang="en-US" sz="2200" dirty="0">
                <a:latin typeface="Times New Roman" pitchFamily="18" charset="0"/>
                <a:cs typeface="Times New Roman" pitchFamily="18" charset="0"/>
              </a:rPr>
              <a:t>Explain Reinforcement Learning and its applications?</a:t>
            </a:r>
          </a:p>
          <a:p>
            <a:pPr marL="0" indent="0" algn="just">
              <a:buNone/>
            </a:pPr>
            <a:endParaRPr lang="en-US" sz="2200" dirty="0">
              <a:latin typeface="Times New Roman" pitchFamily="18" charset="0"/>
              <a:cs typeface="Times New Roman" pitchFamily="18" charset="0"/>
            </a:endParaRPr>
          </a:p>
          <a:p>
            <a:pPr algn="just"/>
            <a:r>
              <a:rPr lang="en-US" sz="2200" dirty="0">
                <a:latin typeface="Times New Roman" pitchFamily="18" charset="0"/>
                <a:cs typeface="Times New Roman" pitchFamily="18" charset="0"/>
              </a:rPr>
              <a:t>Explain </a:t>
            </a:r>
            <a:r>
              <a:rPr lang="en-US" sz="2200" dirty="0" err="1">
                <a:latin typeface="Times New Roman" pitchFamily="18" charset="0"/>
                <a:cs typeface="Times New Roman" pitchFamily="18" charset="0"/>
              </a:rPr>
              <a:t>markov</a:t>
            </a:r>
            <a:r>
              <a:rPr lang="en-US" sz="2200" dirty="0">
                <a:latin typeface="Times New Roman" pitchFamily="18" charset="0"/>
                <a:cs typeface="Times New Roman" pitchFamily="18" charset="0"/>
              </a:rPr>
              <a:t> decision process?</a:t>
            </a:r>
          </a:p>
          <a:p>
            <a:pPr algn="just"/>
            <a:endParaRPr lang="en-US" sz="2200" dirty="0">
              <a:latin typeface="Times New Roman" pitchFamily="18" charset="0"/>
              <a:cs typeface="Times New Roman" pitchFamily="18" charset="0"/>
            </a:endParaRPr>
          </a:p>
          <a:p>
            <a:pPr algn="just"/>
            <a:r>
              <a:rPr lang="en-US" sz="2200" dirty="0">
                <a:latin typeface="Times New Roman" pitchFamily="18" charset="0"/>
                <a:cs typeface="Times New Roman" pitchFamily="18" charset="0"/>
              </a:rPr>
              <a:t>Explain Q- learning algorithm?</a:t>
            </a:r>
          </a:p>
          <a:p>
            <a:pPr marL="0" indent="0" algn="just">
              <a:buNone/>
            </a:pPr>
            <a:endParaRPr lang="en-US" sz="2000" dirty="0">
              <a:latin typeface="Times New Roman" pitchFamily="18" charset="0"/>
              <a:cs typeface="Times New Roman" pitchFamily="18" charset="0"/>
            </a:endParaRPr>
          </a:p>
        </p:txBody>
      </p:sp>
      <p:sp>
        <p:nvSpPr>
          <p:cNvPr id="7" name="Title 1"/>
          <p:cNvSpPr txBox="1">
            <a:spLocks/>
          </p:cNvSpPr>
          <p:nvPr/>
        </p:nvSpPr>
        <p:spPr>
          <a:xfrm>
            <a:off x="2046065" y="31173"/>
            <a:ext cx="6423471" cy="623454"/>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cs typeface="Times New Roman" pitchFamily="18" charset="0"/>
              </a:rPr>
              <a:t>Expected Questions for University Exam </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122265" y="31172"/>
            <a:ext cx="6423471" cy="623454"/>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auto">
              <a:spcAft>
                <a:spcPts val="0"/>
              </a:spcAft>
              <a:defRPr/>
            </a:pPr>
            <a:r>
              <a:rPr lang="en-US" sz="2400" b="1" dirty="0">
                <a:cs typeface="Times New Roman" panose="02020603050405020304" pitchFamily="18" charset="0"/>
              </a:rPr>
              <a:t>Glossary Questions</a:t>
            </a:r>
          </a:p>
        </p:txBody>
      </p:sp>
      <p:sp>
        <p:nvSpPr>
          <p:cNvPr id="10" name="Content Placeholder 2"/>
          <p:cNvSpPr>
            <a:spLocks noGrp="1"/>
          </p:cNvSpPr>
          <p:nvPr>
            <p:ph idx="1"/>
          </p:nvPr>
        </p:nvSpPr>
        <p:spPr>
          <a:xfrm>
            <a:off x="228600" y="874242"/>
            <a:ext cx="8991600" cy="5486400"/>
          </a:xfrm>
        </p:spPr>
        <p:txBody>
          <a:bodyPr>
            <a:noAutofit/>
          </a:bodyPr>
          <a:lstStyle/>
          <a:p>
            <a:pPr algn="just" eaLnBrk="1" hangingPunct="1">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1. Choose correct option</a:t>
            </a:r>
          </a:p>
          <a:p>
            <a:pPr algn="just" eaLnBrk="1" hangingPunct="1">
              <a:buNone/>
            </a:pPr>
            <a:r>
              <a:rPr lang="en-US" altLang="en-US" sz="2000" dirty="0" err="1">
                <a:latin typeface="Times New Roman" panose="02020603050405020304" pitchFamily="18" charset="0"/>
                <a:cs typeface="Times New Roman" panose="02020603050405020304" pitchFamily="18" charset="0"/>
              </a:rPr>
              <a:t>i</a:t>
            </a:r>
            <a:r>
              <a:rPr lang="en-US" altLang="en-US" sz="2000" dirty="0">
                <a:latin typeface="Times New Roman" panose="02020603050405020304" pitchFamily="18" charset="0"/>
                <a:cs typeface="Times New Roman" panose="02020603050405020304" pitchFamily="18" charset="0"/>
              </a:rPr>
              <a:t>)2  ii)3  iii) Positive  iv)Reinforcement learning</a:t>
            </a:r>
          </a:p>
          <a:p>
            <a:pPr marL="457200" indent="-457200" algn="just" eaLnBrk="1" hangingPunct="1">
              <a:buFont typeface="+mj-lt"/>
              <a:buAutoNum type="alphaLcPeriod"/>
            </a:pPr>
            <a:r>
              <a:rPr lang="en-US" altLang="en-US" sz="2000" dirty="0">
                <a:latin typeface="Times New Roman" panose="02020603050405020304" pitchFamily="18" charset="0"/>
                <a:cs typeface="Times New Roman" panose="02020603050405020304" pitchFamily="18" charset="0"/>
              </a:rPr>
              <a:t>_______is all about making decisions sequentially</a:t>
            </a:r>
          </a:p>
          <a:p>
            <a:pPr marL="457200" indent="-457200" algn="just" eaLnBrk="1" hangingPunct="1">
              <a:buFont typeface="+mj-lt"/>
              <a:buAutoNum type="alphaLcPeriod"/>
            </a:pPr>
            <a:r>
              <a:rPr lang="en-US" altLang="en-US" sz="2000" dirty="0">
                <a:latin typeface="Times New Roman" panose="02020603050405020304" pitchFamily="18" charset="0"/>
                <a:cs typeface="Times New Roman" panose="02020603050405020304" pitchFamily="18" charset="0"/>
              </a:rPr>
              <a:t>_________Reinforcement is defined as when an event, occurs due to a particular behavior.</a:t>
            </a:r>
          </a:p>
          <a:p>
            <a:pPr marL="457200" indent="-457200" algn="just" eaLnBrk="1" hangingPunct="1">
              <a:buFont typeface="+mj-lt"/>
              <a:buAutoNum type="alphaLcPeriod"/>
            </a:pPr>
            <a:r>
              <a:rPr lang="en-US" altLang="en-US" sz="2000" dirty="0">
                <a:latin typeface="Times New Roman" panose="02020603050405020304" pitchFamily="18" charset="0"/>
                <a:cs typeface="Times New Roman" panose="02020603050405020304" pitchFamily="18" charset="0"/>
              </a:rPr>
              <a:t>There are _______ types of reinforcement.</a:t>
            </a:r>
          </a:p>
          <a:p>
            <a:pPr marL="457200" indent="-457200" algn="just" eaLnBrk="1" hangingPunct="1">
              <a:buFont typeface="+mj-lt"/>
              <a:buAutoNum type="alphaLcPeriod"/>
            </a:pPr>
            <a:r>
              <a:rPr lang="en-US" altLang="en-US" sz="2000" dirty="0">
                <a:latin typeface="Times New Roman" panose="02020603050405020304" pitchFamily="18" charset="0"/>
                <a:cs typeface="Times New Roman" panose="02020603050405020304" pitchFamily="18" charset="0"/>
              </a:rPr>
              <a:t>Reinforcement learning is one of ______ basic machine learning paradigms</a:t>
            </a:r>
          </a:p>
          <a:p>
            <a:pPr marL="0" indent="0" algn="just" eaLnBrk="1" hangingPunct="1">
              <a:buNone/>
            </a:pPr>
            <a:endParaRPr lang="en-US" altLang="en-US" sz="2000" dirty="0">
              <a:latin typeface="Times New Roman" panose="02020603050405020304" pitchFamily="18" charset="0"/>
              <a:cs typeface="Times New Roman" panose="02020603050405020304" pitchFamily="18" charset="0"/>
            </a:endParaRPr>
          </a:p>
          <a:p>
            <a:pPr marL="0" indent="0" algn="just" eaLnBrk="1" hangingPunct="1">
              <a:buNone/>
            </a:pPr>
            <a:r>
              <a:rPr lang="en-US" altLang="en-US" sz="2000" dirty="0">
                <a:latin typeface="Times New Roman" panose="02020603050405020304" pitchFamily="18" charset="0"/>
                <a:cs typeface="Times New Roman" panose="02020603050405020304" pitchFamily="18" charset="0"/>
              </a:rPr>
              <a:t>2. Choose correct option</a:t>
            </a:r>
          </a:p>
          <a:p>
            <a:pPr marL="0" indent="0" algn="just" eaLnBrk="1" hangingPunct="1">
              <a:buNone/>
            </a:pPr>
            <a:r>
              <a:rPr lang="en-US" altLang="en-US" sz="2000" dirty="0" err="1">
                <a:latin typeface="Times New Roman" panose="02020603050405020304" pitchFamily="18" charset="0"/>
                <a:cs typeface="Times New Roman" panose="02020603050405020304" pitchFamily="18" charset="0"/>
              </a:rPr>
              <a:t>i</a:t>
            </a:r>
            <a:r>
              <a:rPr lang="en-US" altLang="en-US" sz="2000" dirty="0">
                <a:latin typeface="Times New Roman" panose="02020603050405020304" pitchFamily="18" charset="0"/>
                <a:cs typeface="Times New Roman" panose="02020603050405020304" pitchFamily="18" charset="0"/>
              </a:rPr>
              <a:t>)Reinforcement ii)Supervised learning iii)Unsupervised </a:t>
            </a:r>
          </a:p>
          <a:p>
            <a:pPr marL="457200" indent="-457200" algn="just" eaLnBrk="1" hangingPunct="1">
              <a:buFont typeface="+mj-lt"/>
              <a:buAutoNum type="alphaLcPeriod"/>
            </a:pPr>
            <a:r>
              <a:rPr lang="en-US" sz="2000" dirty="0">
                <a:latin typeface="Times New Roman" panose="02020603050405020304" pitchFamily="18" charset="0"/>
                <a:cs typeface="Times New Roman" panose="02020603050405020304" pitchFamily="18" charset="0"/>
              </a:rPr>
              <a:t>-------is the machine learning algorithms that can be used with labeled data.</a:t>
            </a:r>
          </a:p>
          <a:p>
            <a:pPr marL="457200" indent="-457200" algn="just" eaLnBrk="1" hangingPunct="1">
              <a:buFont typeface="+mj-lt"/>
              <a:buAutoNum type="alphaLcPeriod"/>
            </a:pPr>
            <a:r>
              <a:rPr lang="en-US" sz="2000" dirty="0">
                <a:latin typeface="Times New Roman" panose="02020603050405020304" pitchFamily="18" charset="0"/>
                <a:cs typeface="Times New Roman" panose="02020603050405020304" pitchFamily="18" charset="0"/>
              </a:rPr>
              <a:t>--------is the machine learning algorithms that can be used with labeled data.</a:t>
            </a:r>
          </a:p>
          <a:p>
            <a:pPr marL="457200" indent="-457200" algn="just" eaLnBrk="1" hangingPunct="1">
              <a:buFont typeface="+mj-lt"/>
              <a:buAutoNum type="alphaLcPeriod"/>
            </a:pPr>
            <a:r>
              <a:rPr lang="en-US" sz="2000" dirty="0">
                <a:latin typeface="Times New Roman" panose="02020603050405020304" pitchFamily="18" charset="0"/>
                <a:cs typeface="Times New Roman" panose="02020603050405020304" pitchFamily="18" charset="0"/>
              </a:rPr>
              <a:t>-------- is the machine learning algorithms that can be used with self learning with environment</a:t>
            </a:r>
          </a:p>
        </p:txBody>
      </p:sp>
    </p:spTree>
    <p:extLst>
      <p:ext uri="{BB962C8B-B14F-4D97-AF65-F5344CB8AC3E}">
        <p14:creationId xmlns:p14="http://schemas.microsoft.com/office/powerpoint/2010/main" val="281872361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122265" y="31172"/>
            <a:ext cx="6423471" cy="623454"/>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auto">
              <a:spcAft>
                <a:spcPts val="0"/>
              </a:spcAft>
              <a:defRPr/>
            </a:pPr>
            <a:r>
              <a:rPr lang="en-US" sz="2400" b="1" dirty="0">
                <a:cs typeface="Times New Roman" panose="02020603050405020304" pitchFamily="18" charset="0"/>
              </a:rPr>
              <a:t>Glossary Questions</a:t>
            </a:r>
          </a:p>
        </p:txBody>
      </p:sp>
      <p:sp>
        <p:nvSpPr>
          <p:cNvPr id="3" name="Content Placeholder 2">
            <a:extLst>
              <a:ext uri="{FF2B5EF4-FFF2-40B4-BE49-F238E27FC236}">
                <a16:creationId xmlns:a16="http://schemas.microsoft.com/office/drawing/2014/main" id="{BF427452-7A3E-4F16-4C47-ACD82FEC83DE}"/>
              </a:ext>
            </a:extLst>
          </p:cNvPr>
          <p:cNvSpPr>
            <a:spLocks noGrp="1"/>
          </p:cNvSpPr>
          <p:nvPr>
            <p:ph idx="1"/>
          </p:nvPr>
        </p:nvSpPr>
        <p:spPr/>
        <p:txBody>
          <a:bodyPr>
            <a:normAutofit/>
          </a:bodyPr>
          <a:lstStyle/>
          <a:p>
            <a:pPr marL="0" indent="0" algn="just">
              <a:buNone/>
            </a:pPr>
            <a:r>
              <a:rPr lang="en-US" sz="2200" dirty="0">
                <a:latin typeface="Times New Roman" panose="02020603050405020304" pitchFamily="18" charset="0"/>
                <a:cs typeface="Times New Roman" panose="02020603050405020304" pitchFamily="18" charset="0"/>
              </a:rPr>
              <a:t>3._______operation is responsible for jumping from one hill to another hill</a:t>
            </a:r>
          </a:p>
          <a:p>
            <a:pPr marL="0" indent="0" algn="just">
              <a:buNone/>
            </a:pPr>
            <a:endParaRPr lang="en-US" sz="2200" dirty="0">
              <a:latin typeface="Times New Roman" panose="02020603050405020304" pitchFamily="18" charset="0"/>
              <a:cs typeface="Times New Roman" panose="02020603050405020304" pitchFamily="18" charset="0"/>
            </a:endParaRPr>
          </a:p>
          <a:p>
            <a:pPr marL="0" indent="0" algn="just">
              <a:buNone/>
            </a:pPr>
            <a:r>
              <a:rPr lang="en-US" sz="2200" dirty="0">
                <a:latin typeface="Times New Roman" panose="02020603050405020304" pitchFamily="18" charset="0"/>
                <a:cs typeface="Times New Roman" panose="02020603050405020304" pitchFamily="18" charset="0"/>
              </a:rPr>
              <a:t>4._______ and ________are advantages of reinforcement learning.</a:t>
            </a:r>
          </a:p>
          <a:p>
            <a:pPr algn="just"/>
            <a:endParaRPr lang="en-US" sz="2200" dirty="0">
              <a:latin typeface="Times New Roman" panose="02020603050405020304" pitchFamily="18" charset="0"/>
              <a:cs typeface="Times New Roman" panose="02020603050405020304" pitchFamily="18" charset="0"/>
            </a:endParaRPr>
          </a:p>
          <a:p>
            <a:pPr marL="0" indent="0" algn="just">
              <a:buNone/>
            </a:pPr>
            <a:r>
              <a:rPr lang="en-US" sz="2200" dirty="0">
                <a:latin typeface="Times New Roman" panose="02020603050405020304" pitchFamily="18" charset="0"/>
                <a:cs typeface="Times New Roman" panose="02020603050405020304" pitchFamily="18" charset="0"/>
              </a:rPr>
              <a:t>5. __________algorithm is good for learning.</a:t>
            </a:r>
          </a:p>
          <a:p>
            <a:pPr algn="just"/>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Q-learning, S-learning, robotics, AI, Mutation, cross over.</a:t>
            </a:r>
          </a:p>
          <a:p>
            <a:pPr algn="just"/>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187817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986455" y="94750"/>
            <a:ext cx="6800193" cy="572502"/>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lvl="0" algn="ctr">
              <a:spcBef>
                <a:spcPct val="0"/>
              </a:spcBef>
              <a:defRPr/>
            </a:pPr>
            <a:r>
              <a:rPr lang="en-US" sz="2400" b="1" dirty="0"/>
              <a:t>Old Question Papers</a:t>
            </a:r>
          </a:p>
        </p:txBody>
      </p:sp>
      <p:pic>
        <p:nvPicPr>
          <p:cNvPr id="5" name="Picture 4">
            <a:extLst>
              <a:ext uri="{FF2B5EF4-FFF2-40B4-BE49-F238E27FC236}">
                <a16:creationId xmlns:a16="http://schemas.microsoft.com/office/drawing/2014/main" id="{0BE777D9-29D5-0459-197C-CC81D711344A}"/>
              </a:ext>
            </a:extLst>
          </p:cNvPr>
          <p:cNvPicPr>
            <a:picLocks noChangeAspect="1"/>
          </p:cNvPicPr>
          <p:nvPr/>
        </p:nvPicPr>
        <p:blipFill>
          <a:blip r:embed="rId2"/>
          <a:stretch>
            <a:fillRect/>
          </a:stretch>
        </p:blipFill>
        <p:spPr>
          <a:xfrm>
            <a:off x="1460938" y="767255"/>
            <a:ext cx="6337738" cy="5917324"/>
          </a:xfrm>
          <a:prstGeom prst="rect">
            <a:avLst/>
          </a:prstGeom>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986455" y="94750"/>
            <a:ext cx="6800193" cy="572502"/>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lvl="0" algn="ctr">
              <a:spcBef>
                <a:spcPct val="0"/>
              </a:spcBef>
              <a:defRPr/>
            </a:pPr>
            <a:r>
              <a:rPr lang="en-US" sz="2400" b="1" dirty="0"/>
              <a:t>Old Question Papers</a:t>
            </a:r>
          </a:p>
        </p:txBody>
      </p:sp>
      <p:pic>
        <p:nvPicPr>
          <p:cNvPr id="2" name="Picture 1">
            <a:extLst>
              <a:ext uri="{FF2B5EF4-FFF2-40B4-BE49-F238E27FC236}">
                <a16:creationId xmlns:a16="http://schemas.microsoft.com/office/drawing/2014/main" id="{723490C0-9243-27C7-F197-361FA0AAA7E2}"/>
              </a:ext>
            </a:extLst>
          </p:cNvPr>
          <p:cNvPicPr>
            <a:picLocks noChangeAspect="1"/>
          </p:cNvPicPr>
          <p:nvPr/>
        </p:nvPicPr>
        <p:blipFill>
          <a:blip r:embed="rId2"/>
          <a:stretch>
            <a:fillRect/>
          </a:stretch>
        </p:blipFill>
        <p:spPr>
          <a:xfrm>
            <a:off x="1643865" y="750013"/>
            <a:ext cx="6922619" cy="5928189"/>
          </a:xfrm>
          <a:prstGeom prst="rect">
            <a:avLst/>
          </a:prstGeom>
        </p:spPr>
      </p:pic>
    </p:spTree>
    <p:extLst>
      <p:ext uri="{BB962C8B-B14F-4D97-AF65-F5344CB8AC3E}">
        <p14:creationId xmlns:p14="http://schemas.microsoft.com/office/powerpoint/2010/main" val="1386644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115653" y="59511"/>
            <a:ext cx="6360495" cy="566776"/>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t>Brief Introduction</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sp>
        <p:nvSpPr>
          <p:cNvPr id="9" name="TextBox 8">
            <a:extLst>
              <a:ext uri="{FF2B5EF4-FFF2-40B4-BE49-F238E27FC236}">
                <a16:creationId xmlns:a16="http://schemas.microsoft.com/office/drawing/2014/main" id="{81B52247-B5DE-4DAC-86DA-5C443E3F4B05}"/>
              </a:ext>
            </a:extLst>
          </p:cNvPr>
          <p:cNvSpPr txBox="1"/>
          <p:nvPr/>
        </p:nvSpPr>
        <p:spPr>
          <a:xfrm>
            <a:off x="469557" y="3904588"/>
            <a:ext cx="8056607" cy="1754326"/>
          </a:xfrm>
          <a:prstGeom prst="rect">
            <a:avLst/>
          </a:prstGeom>
          <a:noFill/>
        </p:spPr>
        <p:txBody>
          <a:bodyPr wrap="square">
            <a:spAutoFit/>
          </a:bodyPr>
          <a:lstStyle/>
          <a:p>
            <a:r>
              <a:rPr lang="en-IN" dirty="0">
                <a:hlinkClick r:id="rId2"/>
              </a:rPr>
              <a:t>https://www.youtube.com/watch?v=3yJTInvfQvw&amp;pp=ygUWUmVpbmZvcmNlbWVudCBMZWFybmluZw%3D%3D</a:t>
            </a:r>
            <a:endParaRPr lang="en-IN" dirty="0"/>
          </a:p>
          <a:p>
            <a:endParaRPr lang="en-IN" dirty="0"/>
          </a:p>
          <a:p>
            <a:endParaRPr lang="en-IN" dirty="0"/>
          </a:p>
          <a:p>
            <a:r>
              <a:rPr lang="en-IN" dirty="0">
                <a:hlinkClick r:id="rId3"/>
              </a:rPr>
              <a:t>https://www.youtube.com/watch?v=PIfj8jJuO1s&amp;pp=ygUWUmVpbmZvcmNlbWVudCBMZWFybmluZw==</a:t>
            </a:r>
            <a:endParaRPr lang="en-IN" dirty="0"/>
          </a:p>
        </p:txBody>
      </p:sp>
      <p:sp>
        <p:nvSpPr>
          <p:cNvPr id="3" name="Content Placeholder 2">
            <a:extLst>
              <a:ext uri="{FF2B5EF4-FFF2-40B4-BE49-F238E27FC236}">
                <a16:creationId xmlns:a16="http://schemas.microsoft.com/office/drawing/2014/main" id="{E739B957-7DDA-7CE0-E6B1-3F4B7388FFAC}"/>
              </a:ext>
            </a:extLst>
          </p:cNvPr>
          <p:cNvSpPr>
            <a:spLocks noGrp="1"/>
          </p:cNvSpPr>
          <p:nvPr>
            <p:ph idx="1"/>
          </p:nvPr>
        </p:nvSpPr>
        <p:spPr>
          <a:xfrm>
            <a:off x="457200" y="1476633"/>
            <a:ext cx="8229600" cy="2082112"/>
          </a:xfrm>
        </p:spPr>
        <p:txBody>
          <a:bodyPr/>
          <a:lstStyle/>
          <a:p>
            <a:pPr marL="0" indent="0">
              <a:buNone/>
            </a:pPr>
            <a:r>
              <a:rPr lang="en-US" sz="2200" b="1" dirty="0"/>
              <a:t>Reinforcement Learning (RL): </a:t>
            </a:r>
          </a:p>
          <a:p>
            <a:pPr marL="0" indent="0">
              <a:buNone/>
            </a:pPr>
            <a:r>
              <a:rPr lang="en-US" sz="2200" dirty="0"/>
              <a:t>An AI technique where an agent learns to make decisions by interacting with an environment, aiming to maximize rewards and improve its behavior over time.</a:t>
            </a:r>
          </a:p>
        </p:txBody>
      </p:sp>
    </p:spTree>
    <p:extLst>
      <p:ext uri="{BB962C8B-B14F-4D97-AF65-F5344CB8AC3E}">
        <p14:creationId xmlns:p14="http://schemas.microsoft.com/office/powerpoint/2010/main" val="356606700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986455" y="94750"/>
            <a:ext cx="6800193" cy="572502"/>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lvl="0" algn="ctr">
              <a:spcBef>
                <a:spcPct val="0"/>
              </a:spcBef>
              <a:defRPr/>
            </a:pPr>
            <a:r>
              <a:rPr lang="en-US" sz="2400" b="1" dirty="0"/>
              <a:t>Old Question Papers</a:t>
            </a:r>
          </a:p>
        </p:txBody>
      </p:sp>
      <p:pic>
        <p:nvPicPr>
          <p:cNvPr id="3" name="Picture 2">
            <a:extLst>
              <a:ext uri="{FF2B5EF4-FFF2-40B4-BE49-F238E27FC236}">
                <a16:creationId xmlns:a16="http://schemas.microsoft.com/office/drawing/2014/main" id="{3632AB6C-4423-79E7-EA28-72ECF20AF3BE}"/>
              </a:ext>
            </a:extLst>
          </p:cNvPr>
          <p:cNvPicPr>
            <a:picLocks noChangeAspect="1"/>
          </p:cNvPicPr>
          <p:nvPr/>
        </p:nvPicPr>
        <p:blipFill>
          <a:blip r:embed="rId2"/>
          <a:stretch>
            <a:fillRect/>
          </a:stretch>
        </p:blipFill>
        <p:spPr>
          <a:xfrm>
            <a:off x="1366463" y="750013"/>
            <a:ext cx="6852863" cy="6013237"/>
          </a:xfrm>
          <a:prstGeom prst="rect">
            <a:avLst/>
          </a:prstGeom>
        </p:spPr>
      </p:pic>
    </p:spTree>
    <p:extLst>
      <p:ext uri="{BB962C8B-B14F-4D97-AF65-F5344CB8AC3E}">
        <p14:creationId xmlns:p14="http://schemas.microsoft.com/office/powerpoint/2010/main" val="384259988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986455" y="94750"/>
            <a:ext cx="6800193" cy="572502"/>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lvl="0" algn="ctr">
              <a:spcBef>
                <a:spcPct val="0"/>
              </a:spcBef>
              <a:defRPr/>
            </a:pPr>
            <a:r>
              <a:rPr lang="en-US" sz="2400" b="1" dirty="0"/>
              <a:t>Old Question Papers</a:t>
            </a:r>
          </a:p>
        </p:txBody>
      </p:sp>
      <p:pic>
        <p:nvPicPr>
          <p:cNvPr id="2" name="Picture 1">
            <a:extLst>
              <a:ext uri="{FF2B5EF4-FFF2-40B4-BE49-F238E27FC236}">
                <a16:creationId xmlns:a16="http://schemas.microsoft.com/office/drawing/2014/main" id="{54DA45DE-B59D-D55E-BFBF-A5A7C15F506D}"/>
              </a:ext>
            </a:extLst>
          </p:cNvPr>
          <p:cNvPicPr>
            <a:picLocks noChangeAspect="1"/>
          </p:cNvPicPr>
          <p:nvPr/>
        </p:nvPicPr>
        <p:blipFill>
          <a:blip r:embed="rId2"/>
          <a:stretch>
            <a:fillRect/>
          </a:stretch>
        </p:blipFill>
        <p:spPr>
          <a:xfrm>
            <a:off x="1062681" y="821933"/>
            <a:ext cx="7723967" cy="5506678"/>
          </a:xfrm>
          <a:prstGeom prst="rect">
            <a:avLst/>
          </a:prstGeom>
        </p:spPr>
      </p:pic>
    </p:spTree>
    <p:extLst>
      <p:ext uri="{BB962C8B-B14F-4D97-AF65-F5344CB8AC3E}">
        <p14:creationId xmlns:p14="http://schemas.microsoft.com/office/powerpoint/2010/main" val="55784471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207172" y="0"/>
            <a:ext cx="6621518" cy="65490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defRPr/>
            </a:pPr>
            <a:r>
              <a:rPr lang="en-US" sz="2400" b="1" dirty="0"/>
              <a:t>References</a:t>
            </a:r>
          </a:p>
        </p:txBody>
      </p:sp>
      <p:sp>
        <p:nvSpPr>
          <p:cNvPr id="5" name="Rectangle 4"/>
          <p:cNvSpPr/>
          <p:nvPr/>
        </p:nvSpPr>
        <p:spPr>
          <a:xfrm>
            <a:off x="685800" y="1253859"/>
            <a:ext cx="7772400" cy="3477875"/>
          </a:xfrm>
          <a:prstGeom prst="rect">
            <a:avLst/>
          </a:prstGeom>
        </p:spPr>
        <p:txBody>
          <a:bodyPr wrap="square">
            <a:spAutoFit/>
          </a:bodyPr>
          <a:lstStyle/>
          <a:p>
            <a:r>
              <a:rPr lang="en-US" sz="2200" dirty="0"/>
              <a:t>Text books: </a:t>
            </a:r>
          </a:p>
          <a:p>
            <a:endParaRPr lang="en-US" sz="2200" dirty="0"/>
          </a:p>
          <a:p>
            <a:r>
              <a:rPr lang="en-US" sz="2200" dirty="0"/>
              <a:t>1. Tom M. </a:t>
            </a:r>
            <a:r>
              <a:rPr lang="en-US" sz="2200" dirty="0">
                <a:latin typeface="Times New Roman" panose="02020603050405020304" pitchFamily="18" charset="0"/>
                <a:cs typeface="Times New Roman" panose="02020603050405020304" pitchFamily="18" charset="0"/>
              </a:rPr>
              <a:t>Mitchell</a:t>
            </a:r>
            <a:r>
              <a:rPr lang="en-US" sz="2200" dirty="0"/>
              <a:t>, ―Machine Learning, McGraw-Hill Education (India) Private Limited, 2013. </a:t>
            </a:r>
          </a:p>
          <a:p>
            <a:r>
              <a:rPr lang="en-US" sz="2200" dirty="0"/>
              <a:t>2. </a:t>
            </a:r>
            <a:r>
              <a:rPr lang="en-US" sz="2200" dirty="0" err="1"/>
              <a:t>Ethem</a:t>
            </a:r>
            <a:r>
              <a:rPr lang="en-US" sz="2200" dirty="0"/>
              <a:t> </a:t>
            </a:r>
            <a:r>
              <a:rPr lang="en-US" sz="2200" dirty="0" err="1"/>
              <a:t>Alpaydin</a:t>
            </a:r>
            <a:r>
              <a:rPr lang="en-US" sz="2200" dirty="0"/>
              <a:t>, ―Introduction to Machine Learning (Adaptive Computation and Machine Learning), The MIT Press 2004. </a:t>
            </a:r>
          </a:p>
          <a:p>
            <a:r>
              <a:rPr lang="en-US" sz="2200" dirty="0"/>
              <a:t>3. Stephen </a:t>
            </a:r>
            <a:r>
              <a:rPr lang="en-US" sz="2200" dirty="0" err="1"/>
              <a:t>Marsland</a:t>
            </a:r>
            <a:r>
              <a:rPr lang="en-US" sz="2200" dirty="0"/>
              <a:t>, ―Machine Learning: An Algorithmic Perspective, CRC Press, 2009. </a:t>
            </a:r>
          </a:p>
          <a:p>
            <a:r>
              <a:rPr lang="en-US" sz="2200" dirty="0"/>
              <a:t>4. Bishop, C., Pattern Recognition and Machine Learning. Berlin: Springer-</a:t>
            </a:r>
            <a:r>
              <a:rPr lang="en-US" sz="2200" dirty="0" err="1"/>
              <a:t>Verlag</a:t>
            </a:r>
            <a:r>
              <a:rPr lang="en-US" sz="2200" dirty="0"/>
              <a:t>.</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122265" y="31172"/>
            <a:ext cx="6423471" cy="623454"/>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auto">
              <a:spcAft>
                <a:spcPts val="0"/>
              </a:spcAft>
              <a:defRPr/>
            </a:pPr>
            <a:r>
              <a:rPr lang="en-US" sz="2400" b="1" dirty="0">
                <a:cs typeface="Times New Roman" panose="02020603050405020304" pitchFamily="18" charset="0"/>
              </a:rPr>
              <a:t>Recap</a:t>
            </a:r>
          </a:p>
        </p:txBody>
      </p:sp>
      <p:sp>
        <p:nvSpPr>
          <p:cNvPr id="10" name="Content Placeholder 2"/>
          <p:cNvSpPr>
            <a:spLocks noGrp="1"/>
          </p:cNvSpPr>
          <p:nvPr>
            <p:ph idx="1"/>
          </p:nvPr>
        </p:nvSpPr>
        <p:spPr>
          <a:xfrm>
            <a:off x="381000" y="1143000"/>
            <a:ext cx="8382000" cy="4953000"/>
          </a:xfrm>
        </p:spPr>
        <p:txBody>
          <a:bodyPr/>
          <a:lstStyle/>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Reinforcement Learning  </a:t>
            </a:r>
          </a:p>
          <a:p>
            <a:pPr algn="just"/>
            <a:r>
              <a:rPr lang="en-US" sz="2000" dirty="0">
                <a:latin typeface="Times New Roman" panose="02020603050405020304" pitchFamily="18" charset="0"/>
                <a:cs typeface="Times New Roman" panose="02020603050405020304" pitchFamily="18" charset="0"/>
              </a:rPr>
              <a:t>Learning Models for Reinforcement – (Markov Decision process , Q Learning - Q Learning function, Q Learning Algorithm ), </a:t>
            </a:r>
          </a:p>
          <a:p>
            <a:pPr algn="just"/>
            <a:r>
              <a:rPr lang="en-US" sz="2000" dirty="0">
                <a:latin typeface="Times New Roman" panose="02020603050405020304" pitchFamily="18" charset="0"/>
                <a:cs typeface="Times New Roman" panose="02020603050405020304" pitchFamily="18" charset="0"/>
              </a:rPr>
              <a:t>Application of Reinforcement </a:t>
            </a:r>
            <a:r>
              <a:rPr lang="en-US" sz="2000" dirty="0" err="1">
                <a:latin typeface="Times New Roman" panose="02020603050405020304" pitchFamily="18" charset="0"/>
                <a:cs typeface="Times New Roman" panose="02020603050405020304" pitchFamily="18" charset="0"/>
              </a:rPr>
              <a:t>Learning,Introduction</a:t>
            </a:r>
            <a:r>
              <a:rPr lang="en-US" sz="2000" dirty="0">
                <a:latin typeface="Times New Roman" panose="02020603050405020304" pitchFamily="18" charset="0"/>
                <a:cs typeface="Times New Roman" panose="02020603050405020304" pitchFamily="18" charset="0"/>
              </a:rPr>
              <a:t> to Deep Q Learning. </a:t>
            </a:r>
          </a:p>
          <a:p>
            <a:pPr eaLnBrk="1" hangingPunct="1">
              <a:buFont typeface="Arial" panose="020B0604020202020204" pitchFamily="34" charset="0"/>
              <a:buNone/>
            </a:pPr>
            <a:endParaRPr lang="en-US" sz="2000" dirty="0"/>
          </a:p>
        </p:txBody>
      </p:sp>
    </p:spTree>
    <p:extLst>
      <p:ext uri="{BB962C8B-B14F-4D97-AF65-F5344CB8AC3E}">
        <p14:creationId xmlns:p14="http://schemas.microsoft.com/office/powerpoint/2010/main" val="205724690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lstStyle/>
          <a:p>
            <a:pPr>
              <a:buNone/>
            </a:pPr>
            <a:endPar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pPr>
              <a:buNone/>
            </a:pPr>
            <a:endPar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pPr>
              <a:buNone/>
            </a:pPr>
            <a:endPar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pPr>
              <a:buNone/>
            </a:pPr>
            <a:r>
              <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a:t>
            </a:r>
            <a:r>
              <a:rPr lang="en-US" sz="8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Thank You</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7"/>
          <p:cNvSpPr txBox="1"/>
          <p:nvPr/>
        </p:nvSpPr>
        <p:spPr>
          <a:xfrm>
            <a:off x="998839" y="955588"/>
            <a:ext cx="7094838" cy="4849213"/>
          </a:xfrm>
          <a:prstGeom prst="rect">
            <a:avLst/>
          </a:prstGeom>
        </p:spPr>
        <p:txBody>
          <a:bodyPr vert="horz" wrap="square" lIns="0" tIns="12065" rIns="0" bIns="0" rtlCol="0">
            <a:spAutoFit/>
          </a:bodyPr>
          <a:lstStyle/>
          <a:p>
            <a:pPr marL="285750" marR="69850" indent="-285750" algn="just">
              <a:lnSpc>
                <a:spcPct val="150000"/>
              </a:lnSpc>
              <a:buFont typeface="Arial" pitchFamily="34" charset="0"/>
              <a:buChar char="•"/>
            </a:pPr>
            <a:r>
              <a:rPr lang="en-US" sz="2200" dirty="0">
                <a:latin typeface="Times New Roman" panose="02020603050405020304" pitchFamily="18" charset="0"/>
                <a:cs typeface="Times New Roman" panose="02020603050405020304" pitchFamily="18" charset="0"/>
              </a:rPr>
              <a:t>Introduction to Reinforcement Learning, </a:t>
            </a:r>
          </a:p>
          <a:p>
            <a:pPr marL="285750" marR="69850" indent="-285750" algn="just">
              <a:lnSpc>
                <a:spcPct val="150000"/>
              </a:lnSpc>
              <a:buFont typeface="Arial" pitchFamily="34" charset="0"/>
              <a:buChar char="•"/>
            </a:pPr>
            <a:r>
              <a:rPr lang="en-US" sz="2200" dirty="0">
                <a:latin typeface="Times New Roman" panose="02020603050405020304" pitchFamily="18" charset="0"/>
                <a:cs typeface="Times New Roman" panose="02020603050405020304" pitchFamily="18" charset="0"/>
              </a:rPr>
              <a:t>Learning Task, </a:t>
            </a:r>
          </a:p>
          <a:p>
            <a:pPr marL="285750" marR="69850" indent="-285750" algn="just">
              <a:lnSpc>
                <a:spcPct val="150000"/>
              </a:lnSpc>
              <a:buFont typeface="Arial" pitchFamily="34" charset="0"/>
              <a:buChar char="•"/>
            </a:pPr>
            <a:r>
              <a:rPr lang="en-US" sz="2200" dirty="0">
                <a:latin typeface="Times New Roman" panose="02020603050405020304" pitchFamily="18" charset="0"/>
                <a:cs typeface="Times New Roman" panose="02020603050405020304" pitchFamily="18" charset="0"/>
              </a:rPr>
              <a:t>Example of Reinforcement Learning in Practice</a:t>
            </a:r>
          </a:p>
          <a:p>
            <a:pPr marL="285750" marR="69850" indent="-285750" algn="just">
              <a:lnSpc>
                <a:spcPct val="150000"/>
              </a:lnSpc>
              <a:buFont typeface="Arial" pitchFamily="34" charset="0"/>
              <a:buChar char="•"/>
            </a:pPr>
            <a:r>
              <a:rPr lang="en-US" sz="2200" dirty="0">
                <a:latin typeface="Times New Roman" panose="02020603050405020304" pitchFamily="18" charset="0"/>
                <a:cs typeface="Times New Roman" panose="02020603050405020304" pitchFamily="18" charset="0"/>
              </a:rPr>
              <a:t>Learning Models for Reinforcement </a:t>
            </a:r>
          </a:p>
          <a:p>
            <a:pPr marL="285750" marR="69850" indent="-285750" algn="just">
              <a:lnSpc>
                <a:spcPct val="150000"/>
              </a:lnSpc>
              <a:buFont typeface="Arial" pitchFamily="34" charset="0"/>
              <a:buChar char="•"/>
            </a:pPr>
            <a:r>
              <a:rPr lang="en-US" sz="2200" dirty="0">
                <a:latin typeface="Times New Roman" panose="02020603050405020304" pitchFamily="18" charset="0"/>
                <a:cs typeface="Times New Roman" panose="02020603050405020304" pitchFamily="18" charset="0"/>
              </a:rPr>
              <a:t>Markov Decision process</a:t>
            </a:r>
          </a:p>
          <a:p>
            <a:pPr marL="285750" marR="69850" indent="-285750" algn="just">
              <a:lnSpc>
                <a:spcPct val="150000"/>
              </a:lnSpc>
              <a:buFont typeface="Arial" pitchFamily="34" charset="0"/>
              <a:buChar char="•"/>
            </a:pPr>
            <a:r>
              <a:rPr lang="en-US" sz="2200" dirty="0">
                <a:latin typeface="Times New Roman" panose="02020603050405020304" pitchFamily="18" charset="0"/>
                <a:cs typeface="Times New Roman" panose="02020603050405020304" pitchFamily="18" charset="0"/>
              </a:rPr>
              <a:t>Q Learning – Q Learning function, </a:t>
            </a:r>
          </a:p>
          <a:p>
            <a:pPr marL="285750" marR="69850" indent="-285750" algn="just">
              <a:lnSpc>
                <a:spcPct val="150000"/>
              </a:lnSpc>
              <a:buFont typeface="Arial" pitchFamily="34" charset="0"/>
              <a:buChar char="•"/>
            </a:pPr>
            <a:r>
              <a:rPr lang="en-US" sz="2200" dirty="0">
                <a:latin typeface="Times New Roman" panose="02020603050405020304" pitchFamily="18" charset="0"/>
                <a:cs typeface="Times New Roman" panose="02020603050405020304" pitchFamily="18" charset="0"/>
              </a:rPr>
              <a:t>Q Learning Algorithm</a:t>
            </a:r>
          </a:p>
          <a:p>
            <a:pPr marL="285750" marR="69850" indent="-285750" algn="just">
              <a:lnSpc>
                <a:spcPct val="150000"/>
              </a:lnSpc>
              <a:buFont typeface="Arial" pitchFamily="34" charset="0"/>
              <a:buChar char="•"/>
            </a:pPr>
            <a:r>
              <a:rPr lang="en-US" sz="2200" dirty="0">
                <a:latin typeface="Times New Roman" panose="02020603050405020304" pitchFamily="18" charset="0"/>
                <a:cs typeface="Times New Roman" panose="02020603050405020304" pitchFamily="18" charset="0"/>
              </a:rPr>
              <a:t>Application of Reinforcement Learning</a:t>
            </a:r>
          </a:p>
          <a:p>
            <a:pPr marL="285750" marR="69850" indent="-285750" algn="just">
              <a:lnSpc>
                <a:spcPct val="150000"/>
              </a:lnSpc>
              <a:buFont typeface="Arial" pitchFamily="34" charset="0"/>
              <a:buChar char="•"/>
            </a:pPr>
            <a:r>
              <a:rPr lang="en-US" sz="2200" dirty="0">
                <a:latin typeface="Times New Roman" panose="02020603050405020304" pitchFamily="18" charset="0"/>
                <a:cs typeface="Times New Roman" panose="02020603050405020304" pitchFamily="18" charset="0"/>
              </a:rPr>
              <a:t>Case Study: Health Care, E Commerce, Smart Cities.</a:t>
            </a:r>
            <a:endParaRPr lang="en-IN" sz="2200" dirty="0">
              <a:latin typeface="Times New Roman" panose="02020603050405020304" pitchFamily="18" charset="0"/>
              <a:cs typeface="Times New Roman" panose="02020603050405020304" pitchFamily="18" charset="0"/>
            </a:endParaRPr>
          </a:p>
          <a:p>
            <a:pPr algn="just">
              <a:lnSpc>
                <a:spcPct val="115000"/>
              </a:lnSpc>
              <a:spcAft>
                <a:spcPts val="1000"/>
              </a:spcAft>
            </a:pPr>
            <a:endParaRPr lang="en-IN" sz="1600" dirty="0">
              <a:latin typeface="Calibri" panose="020F0502020204030204" pitchFamily="34" charset="0"/>
              <a:ea typeface="Calibri" panose="020F0502020204030204" pitchFamily="34" charset="0"/>
              <a:cs typeface="SimSun" panose="02010600030101010101" pitchFamily="2" charset="-122"/>
            </a:endParaRPr>
          </a:p>
        </p:txBody>
      </p:sp>
      <p:sp>
        <p:nvSpPr>
          <p:cNvPr id="2" name="TextBox 1">
            <a:extLst>
              <a:ext uri="{FF2B5EF4-FFF2-40B4-BE49-F238E27FC236}">
                <a16:creationId xmlns:a16="http://schemas.microsoft.com/office/drawing/2014/main" id="{03FBAB69-53FC-4E8A-039E-6AECF05FDF66}"/>
              </a:ext>
            </a:extLst>
          </p:cNvPr>
          <p:cNvSpPr txBox="1"/>
          <p:nvPr/>
        </p:nvSpPr>
        <p:spPr>
          <a:xfrm>
            <a:off x="4312506" y="111209"/>
            <a:ext cx="2045816" cy="461665"/>
          </a:xfrm>
          <a:prstGeom prst="rect">
            <a:avLst/>
          </a:prstGeom>
          <a:noFill/>
        </p:spPr>
        <p:txBody>
          <a:bodyPr wrap="none" rtlCol="0">
            <a:spAutoFit/>
          </a:bodyPr>
          <a:lstStyle/>
          <a:p>
            <a:r>
              <a:rPr lang="en-US" sz="2400" b="1" dirty="0"/>
              <a:t>Unit 5 Content</a:t>
            </a:r>
          </a:p>
        </p:txBody>
      </p:sp>
    </p:spTree>
    <p:extLst>
      <p:ext uri="{BB962C8B-B14F-4D97-AF65-F5344CB8AC3E}">
        <p14:creationId xmlns:p14="http://schemas.microsoft.com/office/powerpoint/2010/main" val="1613084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1000"/>
                                        <p:tgtEl>
                                          <p:spTgt spid="3">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ox(in)">
                                      <p:cBhvr>
                                        <p:cTn id="10" dur="1000"/>
                                        <p:tgtEl>
                                          <p:spTgt spid="3">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ox(in)">
                                      <p:cBhvr>
                                        <p:cTn id="13" dur="1000"/>
                                        <p:tgtEl>
                                          <p:spTgt spid="3">
                                            <p:txEl>
                                              <p:pRg st="2" end="2"/>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ox(in)">
                                      <p:cBhvr>
                                        <p:cTn id="16" dur="1000"/>
                                        <p:tgtEl>
                                          <p:spTgt spid="3">
                                            <p:txEl>
                                              <p:pRg st="3" end="3"/>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ox(in)">
                                      <p:cBhvr>
                                        <p:cTn id="19" dur="1000"/>
                                        <p:tgtEl>
                                          <p:spTgt spid="3">
                                            <p:txEl>
                                              <p:pRg st="4" end="4"/>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ox(in)">
                                      <p:cBhvr>
                                        <p:cTn id="22" dur="1000"/>
                                        <p:tgtEl>
                                          <p:spTgt spid="3">
                                            <p:txEl>
                                              <p:pRg st="5" end="5"/>
                                            </p:txEl>
                                          </p:spTgt>
                                        </p:tgtEl>
                                      </p:cBhvr>
                                    </p:animEffect>
                                  </p:childTnLst>
                                </p:cTn>
                              </p:par>
                              <p:par>
                                <p:cTn id="23" presetID="4" presetClass="entr" presetSubtype="16"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box(in)">
                                      <p:cBhvr>
                                        <p:cTn id="25" dur="1000"/>
                                        <p:tgtEl>
                                          <p:spTgt spid="3">
                                            <p:txEl>
                                              <p:pRg st="6" end="6"/>
                                            </p:txEl>
                                          </p:spTgt>
                                        </p:tgtEl>
                                      </p:cBhvr>
                                    </p:animEffect>
                                  </p:childTnLst>
                                </p:cTn>
                              </p:par>
                              <p:par>
                                <p:cTn id="26" presetID="4" presetClass="entr" presetSubtype="16"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box(in)">
                                      <p:cBhvr>
                                        <p:cTn id="28" dur="1000"/>
                                        <p:tgtEl>
                                          <p:spTgt spid="3">
                                            <p:txEl>
                                              <p:pRg st="7" end="7"/>
                                            </p:txEl>
                                          </p:spTgt>
                                        </p:tgtEl>
                                      </p:cBhvr>
                                    </p:animEffect>
                                  </p:childTnLst>
                                </p:cTn>
                              </p:par>
                              <p:par>
                                <p:cTn id="29" presetID="4" presetClass="entr" presetSubtype="16"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box(in)">
                                      <p:cBhvr>
                                        <p:cTn id="31" dur="1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3660</TotalTime>
  <Words>4803</Words>
  <Application>Microsoft Macintosh PowerPoint</Application>
  <PresentationFormat>On-screen Show (4:3)</PresentationFormat>
  <Paragraphs>543</Paragraphs>
  <Slides>84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84</vt:i4>
      </vt:variant>
    </vt:vector>
  </HeadingPairs>
  <TitlesOfParts>
    <vt:vector size="89" baseType="lpstr">
      <vt:lpstr>Arial</vt:lpstr>
      <vt:lpstr>Calibri</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Gopal Thukral</dc:creator>
  <cp:lastModifiedBy>Sonia Arora</cp:lastModifiedBy>
  <cp:revision>32</cp:revision>
  <dcterms:created xsi:type="dcterms:W3CDTF">2024-06-13T14:55:13Z</dcterms:created>
  <dcterms:modified xsi:type="dcterms:W3CDTF">2024-07-03T12:36:10Z</dcterms:modified>
</cp:coreProperties>
</file>