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4.xml" ContentType="application/vnd.openxmlformats-officedocument.presentationml.notes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38" r:id="rId1"/>
  </p:sldMasterIdLst>
  <p:notesMasterIdLst>
    <p:notesMasterId r:id="rId92"/>
  </p:notesMasterIdLst>
  <p:handoutMasterIdLst>
    <p:handoutMasterId r:id="rId93"/>
  </p:handoutMasterIdLst>
  <p:sldIdLst>
    <p:sldId id="1092" r:id="rId2"/>
    <p:sldId id="853" r:id="rId3"/>
    <p:sldId id="277" r:id="rId4"/>
    <p:sldId id="276" r:id="rId5"/>
    <p:sldId id="1414" r:id="rId6"/>
    <p:sldId id="278" r:id="rId7"/>
    <p:sldId id="279" r:id="rId8"/>
    <p:sldId id="281" r:id="rId9"/>
    <p:sldId id="1402" r:id="rId10"/>
    <p:sldId id="1403" r:id="rId11"/>
    <p:sldId id="531" r:id="rId12"/>
    <p:sldId id="1404" r:id="rId13"/>
    <p:sldId id="1405" r:id="rId14"/>
    <p:sldId id="1415" r:id="rId15"/>
    <p:sldId id="1416" r:id="rId16"/>
    <p:sldId id="1417" r:id="rId17"/>
    <p:sldId id="1460" r:id="rId18"/>
    <p:sldId id="1408" r:id="rId19"/>
    <p:sldId id="1409" r:id="rId20"/>
    <p:sldId id="291" r:id="rId21"/>
    <p:sldId id="1406" r:id="rId22"/>
    <p:sldId id="286" r:id="rId23"/>
    <p:sldId id="325" r:id="rId24"/>
    <p:sldId id="366" r:id="rId25"/>
    <p:sldId id="1421" r:id="rId26"/>
    <p:sldId id="1422" r:id="rId27"/>
    <p:sldId id="1423" r:id="rId28"/>
    <p:sldId id="1424" r:id="rId29"/>
    <p:sldId id="1425" r:id="rId30"/>
    <p:sldId id="1426" r:id="rId31"/>
    <p:sldId id="1427" r:id="rId32"/>
    <p:sldId id="262" r:id="rId33"/>
    <p:sldId id="1418" r:id="rId34"/>
    <p:sldId id="263" r:id="rId35"/>
    <p:sldId id="264" r:id="rId36"/>
    <p:sldId id="265" r:id="rId37"/>
    <p:sldId id="266" r:id="rId38"/>
    <p:sldId id="267" r:id="rId39"/>
    <p:sldId id="268" r:id="rId40"/>
    <p:sldId id="269" r:id="rId41"/>
    <p:sldId id="270" r:id="rId42"/>
    <p:sldId id="271" r:id="rId43"/>
    <p:sldId id="272" r:id="rId44"/>
    <p:sldId id="273" r:id="rId45"/>
    <p:sldId id="274" r:id="rId46"/>
    <p:sldId id="275" r:id="rId47"/>
    <p:sldId id="1432" r:id="rId48"/>
    <p:sldId id="1433" r:id="rId49"/>
    <p:sldId id="1434" r:id="rId50"/>
    <p:sldId id="1435" r:id="rId51"/>
    <p:sldId id="1436" r:id="rId52"/>
    <p:sldId id="1441" r:id="rId53"/>
    <p:sldId id="1437" r:id="rId54"/>
    <p:sldId id="282" r:id="rId55"/>
    <p:sldId id="1438" r:id="rId56"/>
    <p:sldId id="284" r:id="rId57"/>
    <p:sldId id="285" r:id="rId58"/>
    <p:sldId id="1439" r:id="rId59"/>
    <p:sldId id="287" r:id="rId60"/>
    <p:sldId id="288" r:id="rId61"/>
    <p:sldId id="289" r:id="rId62"/>
    <p:sldId id="290" r:id="rId63"/>
    <p:sldId id="1440" r:id="rId64"/>
    <p:sldId id="292" r:id="rId65"/>
    <p:sldId id="293" r:id="rId66"/>
    <p:sldId id="294" r:id="rId67"/>
    <p:sldId id="295" r:id="rId68"/>
    <p:sldId id="296" r:id="rId69"/>
    <p:sldId id="297" r:id="rId70"/>
    <p:sldId id="298" r:id="rId71"/>
    <p:sldId id="299" r:id="rId72"/>
    <p:sldId id="300" r:id="rId73"/>
    <p:sldId id="301" r:id="rId74"/>
    <p:sldId id="1420" r:id="rId75"/>
    <p:sldId id="302" r:id="rId76"/>
    <p:sldId id="331" r:id="rId77"/>
    <p:sldId id="1081" r:id="rId78"/>
    <p:sldId id="319" r:id="rId79"/>
    <p:sldId id="336" r:id="rId80"/>
    <p:sldId id="1079" r:id="rId81"/>
    <p:sldId id="1407" r:id="rId82"/>
    <p:sldId id="1442" r:id="rId83"/>
    <p:sldId id="1443" r:id="rId84"/>
    <p:sldId id="1457" r:id="rId85"/>
    <p:sldId id="1458" r:id="rId86"/>
    <p:sldId id="1459" r:id="rId87"/>
    <p:sldId id="1262" r:id="rId88"/>
    <p:sldId id="280" r:id="rId89"/>
    <p:sldId id="1085" r:id="rId90"/>
    <p:sldId id="283" r:id="rId91"/>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C9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971" autoAdjust="0"/>
    <p:restoredTop sz="94660"/>
  </p:normalViewPr>
  <p:slideViewPr>
    <p:cSldViewPr snapToGrid="0">
      <p:cViewPr>
        <p:scale>
          <a:sx n="66" d="100"/>
          <a:sy n="66" d="100"/>
        </p:scale>
        <p:origin x="1572" y="150"/>
      </p:cViewPr>
      <p:guideLst>
        <p:guide orient="horz" pos="2880"/>
        <p:guide pos="2160"/>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2160"/>
        <p:guide pos="288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viewProps" Target="view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presProps" Target="presProps.xml"/><Relationship Id="rId99"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notesMaster" Target="notesMasters/notesMaster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customXml" Target="../customXml/item3.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handoutMaster" Target="handoutMasters/handoutMaster1.xml"/><Relationship Id="rId98" Type="http://schemas.openxmlformats.org/officeDocument/2006/relationships/customXml" Target="../customXml/item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180013" y="0"/>
            <a:ext cx="3962400" cy="342900"/>
          </a:xfrm>
          <a:prstGeom prst="rect">
            <a:avLst/>
          </a:prstGeom>
        </p:spPr>
        <p:txBody>
          <a:bodyPr vert="horz" lIns="91440" tIns="45720" rIns="91440" bIns="45720" rtlCol="0"/>
          <a:lstStyle>
            <a:lvl1pPr algn="r">
              <a:defRPr sz="1200"/>
            </a:lvl1pPr>
          </a:lstStyle>
          <a:p>
            <a:fld id="{6E8C1B11-B792-44C1-84CB-3B178C9B464C}" type="datetime1">
              <a:rPr lang="en-US" smtClean="0"/>
              <a:t>7/11/2024</a:t>
            </a:fld>
            <a:endParaRPr lang="en-US"/>
          </a:p>
        </p:txBody>
      </p:sp>
      <p:sp>
        <p:nvSpPr>
          <p:cNvPr id="4" name="Footer Placeholder 3"/>
          <p:cNvSpPr>
            <a:spLocks noGrp="1"/>
          </p:cNvSpPr>
          <p:nvPr>
            <p:ph type="ftr" sz="quarter" idx="2"/>
          </p:nvPr>
        </p:nvSpPr>
        <p:spPr>
          <a:xfrm>
            <a:off x="0" y="6513513"/>
            <a:ext cx="3962400" cy="3429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180013" y="6513513"/>
            <a:ext cx="3962400" cy="342900"/>
          </a:xfrm>
          <a:prstGeom prst="rect">
            <a:avLst/>
          </a:prstGeom>
        </p:spPr>
        <p:txBody>
          <a:bodyPr vert="horz" lIns="91440" tIns="45720" rIns="91440" bIns="45720" rtlCol="0" anchor="b"/>
          <a:lstStyle>
            <a:lvl1pPr algn="r">
              <a:defRPr sz="1200"/>
            </a:lvl1pPr>
          </a:lstStyle>
          <a:p>
            <a:fld id="{AAD7656A-59C1-4EA8-86B6-85DA6F15CC7C}" type="slidenum">
              <a:rPr lang="en-US" smtClean="0"/>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49D2674C-0DA8-48DC-8F1F-1EA3F0B9EFC6}" type="datetime1">
              <a:rPr lang="en-US" smtClean="0"/>
              <a:t>7/11/2024</a:t>
            </a:fld>
            <a:endParaRPr lang="en-US"/>
          </a:p>
        </p:txBody>
      </p:sp>
      <p:sp>
        <p:nvSpPr>
          <p:cNvPr id="4" name="Slide Image Placeholder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a:defRPr sz="1200"/>
            </a:lvl1pPr>
          </a:lstStyle>
          <a:p>
            <a:fld id="{6CB5DDF0-EF1A-428D-B986-B55564525F08}" type="slidenum">
              <a:rPr lang="en-US" smtClean="0"/>
              <a:pPr/>
              <a:t>‹#›</a:t>
            </a:fld>
            <a:endParaRPr lang="en-US"/>
          </a:p>
        </p:txBody>
      </p:sp>
    </p:spTree>
    <p:extLst>
      <p:ext uri="{BB962C8B-B14F-4D97-AF65-F5344CB8AC3E}">
        <p14:creationId xmlns:p14="http://schemas.microsoft.com/office/powerpoint/2010/main" val="1826087798"/>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a:t>
            </a:fld>
            <a:endParaRPr lang="en-US"/>
          </a:p>
        </p:txBody>
      </p:sp>
      <p:sp>
        <p:nvSpPr>
          <p:cNvPr id="5" name="Date Placeholder 4">
            <a:extLst>
              <a:ext uri="{FF2B5EF4-FFF2-40B4-BE49-F238E27FC236}">
                <a16:creationId xmlns:a16="http://schemas.microsoft.com/office/drawing/2014/main" id="{A43B8D3A-5179-450C-BEBF-922FF580FAC1}"/>
              </a:ext>
            </a:extLst>
          </p:cNvPr>
          <p:cNvSpPr>
            <a:spLocks noGrp="1"/>
          </p:cNvSpPr>
          <p:nvPr>
            <p:ph type="dt" idx="1"/>
          </p:nvPr>
        </p:nvSpPr>
        <p:spPr/>
        <p:txBody>
          <a:bodyPr/>
          <a:lstStyle/>
          <a:p>
            <a:fld id="{27506F10-E98C-47DC-8058-079A57B97853}" type="datetime1">
              <a:rPr lang="en-US" smtClean="0"/>
              <a:t>7/11/2024</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Notes Placeholder">
            <a:extLst>
              <a:ext uri="{FF2B5EF4-FFF2-40B4-BE49-F238E27FC236}">
                <a16:creationId xmlns:a16="http://schemas.microsoft.com/office/drawing/2014/main" id="{D892582E-67F1-8D33-1808-16C57702E751}"/>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25000" lnSpcReduction="20000"/>
          </a:bodyPr>
          <a:lstStyle/>
          <a:p>
            <a:pPr>
              <a:spcBef>
                <a:spcPct val="0"/>
              </a:spcBef>
            </a:pPr>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Notes Placeholder">
            <a:extLst>
              <a:ext uri="{FF2B5EF4-FFF2-40B4-BE49-F238E27FC236}">
                <a16:creationId xmlns:a16="http://schemas.microsoft.com/office/drawing/2014/main" id="{96F34188-2A43-7266-351A-3431809BEB16}"/>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25000" lnSpcReduction="20000"/>
          </a:bodyPr>
          <a:lstStyle/>
          <a:p>
            <a:pPr>
              <a:spcBef>
                <a:spcPct val="0"/>
              </a:spcBef>
            </a:pPr>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Notes Placeholder">
            <a:extLst>
              <a:ext uri="{FF2B5EF4-FFF2-40B4-BE49-F238E27FC236}">
                <a16:creationId xmlns:a16="http://schemas.microsoft.com/office/drawing/2014/main" id="{1E794733-76CD-A55A-5F0E-8966A2465AD3}"/>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25000" lnSpcReduction="20000"/>
          </a:bodyPr>
          <a:lstStyle/>
          <a:p>
            <a:pPr>
              <a:spcBef>
                <a:spcPct val="0"/>
              </a:spcBef>
            </a:pPr>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Notes Placeholder">
            <a:extLst>
              <a:ext uri="{FF2B5EF4-FFF2-40B4-BE49-F238E27FC236}">
                <a16:creationId xmlns:a16="http://schemas.microsoft.com/office/drawing/2014/main" id="{DA599213-BEE6-349A-4D98-220B4D686A42}"/>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25000" lnSpcReduction="20000"/>
          </a:bodyPr>
          <a:lstStyle/>
          <a:p>
            <a:pPr>
              <a:spcBef>
                <a:spcPct val="0"/>
              </a:spcBef>
            </a:pPr>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Notes Placeholder">
            <a:extLst>
              <a:ext uri="{FF2B5EF4-FFF2-40B4-BE49-F238E27FC236}">
                <a16:creationId xmlns:a16="http://schemas.microsoft.com/office/drawing/2014/main" id="{DDF68442-6DB1-A32D-AD09-2F92313892DB}"/>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25000" lnSpcReduction="20000"/>
          </a:bodyPr>
          <a:lstStyle/>
          <a:p>
            <a:pPr>
              <a:spcBef>
                <a:spcPct val="0"/>
              </a:spcBef>
            </a:pPr>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Notes Placeholder">
            <a:extLst>
              <a:ext uri="{FF2B5EF4-FFF2-40B4-BE49-F238E27FC236}">
                <a16:creationId xmlns:a16="http://schemas.microsoft.com/office/drawing/2014/main" id="{3FDF793F-69B3-6A52-8FC3-2F3C3765F3BA}"/>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25000" lnSpcReduction="20000"/>
          </a:bodyPr>
          <a:lstStyle/>
          <a:p>
            <a:pPr>
              <a:spcBef>
                <a:spcPct val="0"/>
              </a:spcBef>
            </a:pPr>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Notes Placeholder">
            <a:extLst>
              <a:ext uri="{FF2B5EF4-FFF2-40B4-BE49-F238E27FC236}">
                <a16:creationId xmlns:a16="http://schemas.microsoft.com/office/drawing/2014/main" id="{546C5F23-F2E3-A3BE-CE56-AF8008DC3261}"/>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25000" lnSpcReduction="20000"/>
          </a:bodyPr>
          <a:lstStyle/>
          <a:p>
            <a:pPr>
              <a:spcBef>
                <a:spcPct val="0"/>
              </a:spcBef>
            </a:pPr>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Notes Placeholder">
            <a:extLst>
              <a:ext uri="{FF2B5EF4-FFF2-40B4-BE49-F238E27FC236}">
                <a16:creationId xmlns:a16="http://schemas.microsoft.com/office/drawing/2014/main" id="{307CA13E-48E0-E955-788D-13B7D34278E5}"/>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25000" lnSpcReduction="20000"/>
          </a:bodyPr>
          <a:lstStyle/>
          <a:p>
            <a:pPr>
              <a:spcBef>
                <a:spcPct val="0"/>
              </a:spcBef>
            </a:pPr>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Notes Placeholder">
            <a:extLst>
              <a:ext uri="{FF2B5EF4-FFF2-40B4-BE49-F238E27FC236}">
                <a16:creationId xmlns:a16="http://schemas.microsoft.com/office/drawing/2014/main" id="{FB79A334-E037-C14D-DBA1-C69A1744E466}"/>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25000" lnSpcReduction="20000"/>
          </a:bodyPr>
          <a:lstStyle/>
          <a:p>
            <a:pPr>
              <a:spcBef>
                <a:spcPct val="0"/>
              </a:spcBef>
            </a:pPr>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Notes Placeholder">
            <a:extLst>
              <a:ext uri="{FF2B5EF4-FFF2-40B4-BE49-F238E27FC236}">
                <a16:creationId xmlns:a16="http://schemas.microsoft.com/office/drawing/2014/main" id="{FE3DF769-0013-BBF1-E46C-0B8811D1A04C}"/>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25000" lnSpcReduction="20000"/>
          </a:bodyPr>
          <a:lstStyle/>
          <a:p>
            <a:pPr>
              <a:spcBef>
                <a:spcPct val="0"/>
              </a:spcBef>
            </a:pPr>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
          </p:nvPr>
        </p:nvSpPr>
        <p:spPr/>
        <p:txBody>
          <a:bodyPr/>
          <a:lstStyle/>
          <a:p>
            <a:fld id="{B575BB65-B84C-46D5-8468-5F0C9D626119}" type="datetime1">
              <a:rPr lang="en-US" smtClean="0"/>
              <a:t>7/11/2024</a:t>
            </a:fld>
            <a:endParaRPr lang="en-US"/>
          </a:p>
        </p:txBody>
      </p:sp>
      <p:sp>
        <p:nvSpPr>
          <p:cNvPr id="5" name="Slide Number Placeholder 4"/>
          <p:cNvSpPr>
            <a:spLocks noGrp="1"/>
          </p:cNvSpPr>
          <p:nvPr>
            <p:ph type="sldNum" sz="quarter" idx="5"/>
          </p:nvPr>
        </p:nvSpPr>
        <p:spPr/>
        <p:txBody>
          <a:bodyPr/>
          <a:lstStyle/>
          <a:p>
            <a:fld id="{6CB5DDF0-EF1A-428D-B986-B55564525F08}" type="slidenum">
              <a:rPr lang="en-US" smtClean="0"/>
              <a:pPr/>
              <a:t>2</a:t>
            </a:fld>
            <a:endParaRPr lang="en-US"/>
          </a:p>
        </p:txBody>
      </p:sp>
    </p:spTree>
    <p:extLst>
      <p:ext uri="{BB962C8B-B14F-4D97-AF65-F5344CB8AC3E}">
        <p14:creationId xmlns:p14="http://schemas.microsoft.com/office/powerpoint/2010/main" val="18406774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Notes Placeholder">
            <a:extLst>
              <a:ext uri="{FF2B5EF4-FFF2-40B4-BE49-F238E27FC236}">
                <a16:creationId xmlns:a16="http://schemas.microsoft.com/office/drawing/2014/main" id="{F771AF3D-B1EC-97C4-89EF-A2BF3CC452DD}"/>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25000" lnSpcReduction="20000"/>
          </a:bodyPr>
          <a:lstStyle/>
          <a:p>
            <a:pPr>
              <a:spcBef>
                <a:spcPct val="0"/>
              </a:spcBef>
            </a:pPr>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Notes Placeholder">
            <a:extLst>
              <a:ext uri="{FF2B5EF4-FFF2-40B4-BE49-F238E27FC236}">
                <a16:creationId xmlns:a16="http://schemas.microsoft.com/office/drawing/2014/main" id="{38016EF5-F9C7-359E-CF89-D3167EC49915}"/>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25000" lnSpcReduction="20000"/>
          </a:bodyPr>
          <a:lstStyle/>
          <a:p>
            <a:pPr>
              <a:spcBef>
                <a:spcPct val="0"/>
              </a:spcBef>
            </a:pPr>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Notes Placeholder">
            <a:extLst>
              <a:ext uri="{FF2B5EF4-FFF2-40B4-BE49-F238E27FC236}">
                <a16:creationId xmlns:a16="http://schemas.microsoft.com/office/drawing/2014/main" id="{B4BA6C35-0AAB-0156-F481-2C832D504E2F}"/>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25000" lnSpcReduction="20000"/>
          </a:bodyPr>
          <a:lstStyle/>
          <a:p>
            <a:pPr>
              <a:spcBef>
                <a:spcPct val="0"/>
              </a:spcBef>
            </a:pPr>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Notes Placeholder">
            <a:extLst>
              <a:ext uri="{FF2B5EF4-FFF2-40B4-BE49-F238E27FC236}">
                <a16:creationId xmlns:a16="http://schemas.microsoft.com/office/drawing/2014/main" id="{22A33806-F788-810E-DB56-96A40708417E}"/>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25000" lnSpcReduction="20000"/>
          </a:bodyPr>
          <a:lstStyle/>
          <a:p>
            <a:pPr>
              <a:spcBef>
                <a:spcPct val="0"/>
              </a:spcBef>
            </a:pPr>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Notes Placeholder">
            <a:extLst>
              <a:ext uri="{FF2B5EF4-FFF2-40B4-BE49-F238E27FC236}">
                <a16:creationId xmlns:a16="http://schemas.microsoft.com/office/drawing/2014/main" id="{769597CE-A57D-4A20-7AA0-89AF387BB10D}"/>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25000" lnSpcReduction="20000"/>
          </a:bodyPr>
          <a:lstStyle/>
          <a:p>
            <a:pPr>
              <a:spcBef>
                <a:spcPct val="0"/>
              </a:spcBef>
            </a:pPr>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Notes Placeholder">
            <a:extLst>
              <a:ext uri="{FF2B5EF4-FFF2-40B4-BE49-F238E27FC236}">
                <a16:creationId xmlns:a16="http://schemas.microsoft.com/office/drawing/2014/main" id="{CF805E59-1F12-F12C-C719-39E21B2065C7}"/>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25000" lnSpcReduction="20000"/>
          </a:bodyPr>
          <a:lstStyle/>
          <a:p>
            <a:pPr>
              <a:spcBef>
                <a:spcPct val="0"/>
              </a:spcBef>
            </a:pPr>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Notes Placeholder">
            <a:extLst>
              <a:ext uri="{FF2B5EF4-FFF2-40B4-BE49-F238E27FC236}">
                <a16:creationId xmlns:a16="http://schemas.microsoft.com/office/drawing/2014/main" id="{1D4C7C2B-6D4A-09BE-B132-7A3DC15E3A7C}"/>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25000" lnSpcReduction="20000"/>
          </a:bodyPr>
          <a:lstStyle/>
          <a:p>
            <a:pPr>
              <a:spcBef>
                <a:spcPct val="0"/>
              </a:spcBef>
            </a:pPr>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Notes Placeholder">
            <a:extLst>
              <a:ext uri="{FF2B5EF4-FFF2-40B4-BE49-F238E27FC236}">
                <a16:creationId xmlns:a16="http://schemas.microsoft.com/office/drawing/2014/main" id="{1241C4D1-11BA-F145-FA41-29F0F1E79811}"/>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25000" lnSpcReduction="20000"/>
          </a:bodyPr>
          <a:lstStyle/>
          <a:p>
            <a:pPr>
              <a:spcBef>
                <a:spcPct val="0"/>
              </a:spcBef>
            </a:pPr>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Notes Placeholder">
            <a:extLst>
              <a:ext uri="{FF2B5EF4-FFF2-40B4-BE49-F238E27FC236}">
                <a16:creationId xmlns:a16="http://schemas.microsoft.com/office/drawing/2014/main" id="{DA3700E5-2307-9210-997E-867FB0CC4DDB}"/>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25000" lnSpcReduction="20000"/>
          </a:bodyPr>
          <a:lstStyle/>
          <a:p>
            <a:pPr>
              <a:spcBef>
                <a:spcPct val="0"/>
              </a:spcBef>
            </a:pPr>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Notes Placeholder">
            <a:extLst>
              <a:ext uri="{FF2B5EF4-FFF2-40B4-BE49-F238E27FC236}">
                <a16:creationId xmlns:a16="http://schemas.microsoft.com/office/drawing/2014/main" id="{13A7E109-A1DC-87AE-2925-433F1D0D9BB4}"/>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25000" lnSpcReduction="20000"/>
          </a:bodyPr>
          <a:lstStyle/>
          <a:p>
            <a:pPr>
              <a:spcBef>
                <a:spcPct val="0"/>
              </a:spcBef>
            </a:pPr>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42425D3-3439-404A-93A1-697D43ECE8AA}" type="slidenum">
              <a:rPr lang="en-IN" smtClean="0"/>
              <a:pPr/>
              <a:t>5</a:t>
            </a:fld>
            <a:endParaRPr lang="en-IN"/>
          </a:p>
        </p:txBody>
      </p:sp>
    </p:spTree>
    <p:extLst>
      <p:ext uri="{BB962C8B-B14F-4D97-AF65-F5344CB8AC3E}">
        <p14:creationId xmlns:p14="http://schemas.microsoft.com/office/powerpoint/2010/main" val="51480152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Notes Placeholder">
            <a:extLst>
              <a:ext uri="{FF2B5EF4-FFF2-40B4-BE49-F238E27FC236}">
                <a16:creationId xmlns:a16="http://schemas.microsoft.com/office/drawing/2014/main" id="{CF2AC9A5-9503-7447-AC19-5FD3CC0D94D7}"/>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25000" lnSpcReduction="20000"/>
          </a:bodyPr>
          <a:lstStyle/>
          <a:p>
            <a:pPr>
              <a:spcBef>
                <a:spcPct val="0"/>
              </a:spcBef>
            </a:pPr>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Notes Placeholder">
            <a:extLst>
              <a:ext uri="{FF2B5EF4-FFF2-40B4-BE49-F238E27FC236}">
                <a16:creationId xmlns:a16="http://schemas.microsoft.com/office/drawing/2014/main" id="{8C1142D0-5017-9C1A-6EA3-A5E975734BAE}"/>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25000" lnSpcReduction="20000"/>
          </a:bodyPr>
          <a:lstStyle/>
          <a:p>
            <a:pPr>
              <a:spcBef>
                <a:spcPct val="0"/>
              </a:spcBef>
            </a:pPr>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Notes Placeholder">
            <a:extLst>
              <a:ext uri="{FF2B5EF4-FFF2-40B4-BE49-F238E27FC236}">
                <a16:creationId xmlns:a16="http://schemas.microsoft.com/office/drawing/2014/main" id="{BB6F2B2B-9BBB-FA90-101E-B01055BC8B0A}"/>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25000" lnSpcReduction="20000"/>
          </a:bodyPr>
          <a:lstStyle/>
          <a:p>
            <a:pPr>
              <a:spcBef>
                <a:spcPct val="0"/>
              </a:spcBef>
            </a:pPr>
            <a:endParaRPr lang="en-U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Notes Placeholder">
            <a:extLst>
              <a:ext uri="{FF2B5EF4-FFF2-40B4-BE49-F238E27FC236}">
                <a16:creationId xmlns:a16="http://schemas.microsoft.com/office/drawing/2014/main" id="{7951F40B-6638-46A9-E4C2-B8D0769C9B21}"/>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25000" lnSpcReduction="20000"/>
          </a:bodyPr>
          <a:lstStyle/>
          <a:p>
            <a:pPr>
              <a:spcBef>
                <a:spcPct val="0"/>
              </a:spcBef>
            </a:pPr>
            <a:endParaRPr lang="en-US"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Notes Placeholder">
            <a:extLst>
              <a:ext uri="{FF2B5EF4-FFF2-40B4-BE49-F238E27FC236}">
                <a16:creationId xmlns:a16="http://schemas.microsoft.com/office/drawing/2014/main" id="{3E03A21A-3D6D-CF4B-58C4-5A97CCDB078F}"/>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25000" lnSpcReduction="20000"/>
          </a:bodyPr>
          <a:lstStyle/>
          <a:p>
            <a:pPr>
              <a:spcBef>
                <a:spcPct val="0"/>
              </a:spcBef>
            </a:pPr>
            <a:endParaRPr lang="en-US"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Notes Placeholder">
            <a:extLst>
              <a:ext uri="{FF2B5EF4-FFF2-40B4-BE49-F238E27FC236}">
                <a16:creationId xmlns:a16="http://schemas.microsoft.com/office/drawing/2014/main" id="{0D00C96D-8435-D19D-77AA-FD62275CE4F7}"/>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25000" lnSpcReduction="20000"/>
          </a:bodyPr>
          <a:lstStyle/>
          <a:p>
            <a:pPr>
              <a:spcBef>
                <a:spcPct val="0"/>
              </a:spcBef>
            </a:pPr>
            <a:endParaRPr lang="en-US"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Notes Placeholder">
            <a:extLst>
              <a:ext uri="{FF2B5EF4-FFF2-40B4-BE49-F238E27FC236}">
                <a16:creationId xmlns:a16="http://schemas.microsoft.com/office/drawing/2014/main" id="{F1B7EEA3-BCF8-B9F5-558A-831EB375CED1}"/>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25000" lnSpcReduction="20000"/>
          </a:bodyPr>
          <a:lstStyle/>
          <a:p>
            <a:pPr>
              <a:spcBef>
                <a:spcPct val="0"/>
              </a:spcBef>
            </a:pPr>
            <a:endParaRPr lang="en-US"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Notes Placeholder">
            <a:extLst>
              <a:ext uri="{FF2B5EF4-FFF2-40B4-BE49-F238E27FC236}">
                <a16:creationId xmlns:a16="http://schemas.microsoft.com/office/drawing/2014/main" id="{084E66CF-83BD-990E-69E4-460DDAB37294}"/>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25000" lnSpcReduction="20000"/>
          </a:bodyPr>
          <a:lstStyle/>
          <a:p>
            <a:pPr>
              <a:spcBef>
                <a:spcPct val="0"/>
              </a:spcBef>
            </a:pPr>
            <a:endParaRPr lang="en-US"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Notes Placeholder">
            <a:extLst>
              <a:ext uri="{FF2B5EF4-FFF2-40B4-BE49-F238E27FC236}">
                <a16:creationId xmlns:a16="http://schemas.microsoft.com/office/drawing/2014/main" id="{1C87BCF0-1E84-990F-9C38-621235F86889}"/>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25000" lnSpcReduction="20000"/>
          </a:bodyPr>
          <a:lstStyle/>
          <a:p>
            <a:pPr>
              <a:spcBef>
                <a:spcPct val="0"/>
              </a:spcBef>
            </a:pPr>
            <a:endParaRPr lang="en-US"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Notes Placeholder">
            <a:extLst>
              <a:ext uri="{FF2B5EF4-FFF2-40B4-BE49-F238E27FC236}">
                <a16:creationId xmlns:a16="http://schemas.microsoft.com/office/drawing/2014/main" id="{6A4ED98A-BDB8-EBDD-5DCC-78B1B1B31617}"/>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25000" lnSpcReduction="20000"/>
          </a:bodyPr>
          <a:lstStyle/>
          <a:p>
            <a:pPr>
              <a:spcBef>
                <a:spcPct val="0"/>
              </a:spcBef>
            </a:pPr>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Notes Placeholder">
            <a:extLst>
              <a:ext uri="{FF2B5EF4-FFF2-40B4-BE49-F238E27FC236}">
                <a16:creationId xmlns:a16="http://schemas.microsoft.com/office/drawing/2014/main" id="{9F319A1F-149F-EA82-7922-FF77778CAF9B}"/>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25000" lnSpcReduction="20000"/>
          </a:bodyPr>
          <a:lstStyle/>
          <a:p>
            <a:pPr>
              <a:spcBef>
                <a:spcPct val="0"/>
              </a:spcBef>
            </a:pPr>
            <a:endParaRPr lang="en-US"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Notes Placeholder">
            <a:extLst>
              <a:ext uri="{FF2B5EF4-FFF2-40B4-BE49-F238E27FC236}">
                <a16:creationId xmlns:a16="http://schemas.microsoft.com/office/drawing/2014/main" id="{98208762-4095-A837-F82C-DB7FA26BFA3F}"/>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25000" lnSpcReduction="20000"/>
          </a:bodyPr>
          <a:lstStyle/>
          <a:p>
            <a:pPr>
              <a:spcBef>
                <a:spcPct val="0"/>
              </a:spcBef>
            </a:pPr>
            <a:endParaRPr lang="en-US"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Notes Placeholder">
            <a:extLst>
              <a:ext uri="{FF2B5EF4-FFF2-40B4-BE49-F238E27FC236}">
                <a16:creationId xmlns:a16="http://schemas.microsoft.com/office/drawing/2014/main" id="{2F2E94EA-C4D0-6553-EE37-8839266C2C5D}"/>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25000" lnSpcReduction="20000"/>
          </a:bodyPr>
          <a:lstStyle/>
          <a:p>
            <a:pPr>
              <a:spcBef>
                <a:spcPct val="0"/>
              </a:spcBef>
            </a:pPr>
            <a:endParaRPr lang="en-US"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Notes Placeholder">
            <a:extLst>
              <a:ext uri="{FF2B5EF4-FFF2-40B4-BE49-F238E27FC236}">
                <a16:creationId xmlns:a16="http://schemas.microsoft.com/office/drawing/2014/main" id="{E3B12568-39E9-A62C-4007-D4655F6A90DA}"/>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25000" lnSpcReduction="20000"/>
          </a:bodyPr>
          <a:lstStyle/>
          <a:p>
            <a:pPr>
              <a:spcBef>
                <a:spcPct val="0"/>
              </a:spcBef>
            </a:pPr>
            <a:endParaRPr lang="en-US"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Notes Placeholder">
            <a:extLst>
              <a:ext uri="{FF2B5EF4-FFF2-40B4-BE49-F238E27FC236}">
                <a16:creationId xmlns:a16="http://schemas.microsoft.com/office/drawing/2014/main" id="{11E03B99-A482-65D3-2136-0FEE1394D304}"/>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25000" lnSpcReduction="20000"/>
          </a:bodyPr>
          <a:lstStyle/>
          <a:p>
            <a:pPr>
              <a:spcBef>
                <a:spcPct val="0"/>
              </a:spcBef>
            </a:pPr>
            <a:endParaRPr lang="en-US"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Notes Placeholder">
            <a:extLst>
              <a:ext uri="{FF2B5EF4-FFF2-40B4-BE49-F238E27FC236}">
                <a16:creationId xmlns:a16="http://schemas.microsoft.com/office/drawing/2014/main" id="{21E3FF72-B4BB-E74A-8830-E2DF77734197}"/>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25000" lnSpcReduction="20000"/>
          </a:bodyPr>
          <a:lstStyle/>
          <a:p>
            <a:pPr>
              <a:spcBef>
                <a:spcPct val="0"/>
              </a:spcBef>
            </a:pPr>
            <a:endParaRPr lang="en-US" altLang="en-US"/>
          </a:p>
        </p:txBody>
      </p:sp>
    </p:spTree>
    <p:extLst>
      <p:ext uri="{BB962C8B-B14F-4D97-AF65-F5344CB8AC3E}">
        <p14:creationId xmlns:p14="http://schemas.microsoft.com/office/powerpoint/2010/main" val="12949035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Notes Placeholder">
            <a:extLst>
              <a:ext uri="{FF2B5EF4-FFF2-40B4-BE49-F238E27FC236}">
                <a16:creationId xmlns:a16="http://schemas.microsoft.com/office/drawing/2014/main" id="{38B05D4B-6346-8C09-6E04-1468222DD76E}"/>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25000" lnSpcReduction="20000"/>
          </a:bodyPr>
          <a:lstStyle/>
          <a:p>
            <a:pPr>
              <a:spcBef>
                <a:spcPct val="0"/>
              </a:spcBef>
            </a:pPr>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Notes Placeholder">
            <a:extLst>
              <a:ext uri="{FF2B5EF4-FFF2-40B4-BE49-F238E27FC236}">
                <a16:creationId xmlns:a16="http://schemas.microsoft.com/office/drawing/2014/main" id="{2425892D-7678-7680-4C84-59704BAFDD2E}"/>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25000" lnSpcReduction="20000"/>
          </a:bodyPr>
          <a:lstStyle/>
          <a:p>
            <a:pPr>
              <a:spcBef>
                <a:spcPct val="0"/>
              </a:spcBef>
            </a:pPr>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Notes Placeholder">
            <a:extLst>
              <a:ext uri="{FF2B5EF4-FFF2-40B4-BE49-F238E27FC236}">
                <a16:creationId xmlns:a16="http://schemas.microsoft.com/office/drawing/2014/main" id="{FE632CF3-E52B-E737-D86D-E9CC40E505FC}"/>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25000" lnSpcReduction="20000"/>
          </a:bodyPr>
          <a:lstStyle/>
          <a:p>
            <a:pPr>
              <a:spcBef>
                <a:spcPct val="0"/>
              </a:spcBef>
            </a:pPr>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Notes Placeholder">
            <a:extLst>
              <a:ext uri="{FF2B5EF4-FFF2-40B4-BE49-F238E27FC236}">
                <a16:creationId xmlns:a16="http://schemas.microsoft.com/office/drawing/2014/main" id="{1D373EF8-8721-29D3-E974-3EAC6733AB27}"/>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25000" lnSpcReduction="20000"/>
          </a:bodyPr>
          <a:lstStyle/>
          <a:p>
            <a:pPr>
              <a:spcBef>
                <a:spcPct val="0"/>
              </a:spcBef>
            </a:pPr>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Notes Placeholder">
            <a:extLst>
              <a:ext uri="{FF2B5EF4-FFF2-40B4-BE49-F238E27FC236}">
                <a16:creationId xmlns:a16="http://schemas.microsoft.com/office/drawing/2014/main" id="{2CBE4327-10E0-0CE3-4C62-07FBE3B3EE71}"/>
              </a:ext>
            </a:extLst>
          </p:cNvPr>
          <p:cNvSpPr>
            <a:spLocks noGrp="1"/>
          </p:cNvSpPr>
          <p:nvPr>
            <p:ph type="body" idx="1"/>
          </p:nvPr>
        </p:nvSpPr>
        <p:spPr bwMode="auto">
          <a:xfrm>
            <a:off x="-2147483648" y="-2147483648"/>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25000" lnSpcReduction="20000"/>
          </a:bodyPr>
          <a:lstStyle/>
          <a:p>
            <a:pPr>
              <a:spcBef>
                <a:spcPct val="0"/>
              </a:spcBef>
            </a:pPr>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957848C-9B28-47A5-AF3D-B3F216E06F6A}" type="datetime1">
              <a:rPr lang="en-US" smtClean="0"/>
              <a:t>7/11/2024</a:t>
            </a:fld>
            <a:endParaRPr lang="en-US" dirty="0"/>
          </a:p>
        </p:txBody>
      </p:sp>
      <p:sp>
        <p:nvSpPr>
          <p:cNvPr id="5" name="Footer Placeholder 4"/>
          <p:cNvSpPr>
            <a:spLocks noGrp="1"/>
          </p:cNvSpPr>
          <p:nvPr>
            <p:ph type="ftr" sz="quarter" idx="11"/>
          </p:nvPr>
        </p:nvSpPr>
        <p:spPr/>
        <p:txBody>
          <a:bodyPr/>
          <a:lstStyle/>
          <a:p>
            <a:r>
              <a:rPr lang="de-DE"/>
              <a:t>SOVERS SINGH BISHT                   UNIT 01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730071B-1281-4C2B-91D4-3A21DD4435BD}" type="datetime1">
              <a:rPr lang="en-US" smtClean="0"/>
              <a:t>7/11/2024</a:t>
            </a:fld>
            <a:endParaRPr lang="en-US" dirty="0"/>
          </a:p>
        </p:txBody>
      </p:sp>
      <p:sp>
        <p:nvSpPr>
          <p:cNvPr id="5" name="Footer Placeholder 4"/>
          <p:cNvSpPr>
            <a:spLocks noGrp="1"/>
          </p:cNvSpPr>
          <p:nvPr>
            <p:ph type="ftr" sz="quarter" idx="11"/>
          </p:nvPr>
        </p:nvSpPr>
        <p:spPr/>
        <p:txBody>
          <a:bodyPr/>
          <a:lstStyle/>
          <a:p>
            <a:r>
              <a:rPr lang="de-DE"/>
              <a:t>SOVERS SINGH BISHT                   UNIT 01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4B49CE-B8B1-4CD8-ADA1-2AC2513F32B4}" type="datetime1">
              <a:rPr lang="en-US" smtClean="0"/>
              <a:t>7/11/2024</a:t>
            </a:fld>
            <a:endParaRPr lang="en-US" dirty="0"/>
          </a:p>
        </p:txBody>
      </p:sp>
      <p:sp>
        <p:nvSpPr>
          <p:cNvPr id="5" name="Footer Placeholder 4"/>
          <p:cNvSpPr>
            <a:spLocks noGrp="1"/>
          </p:cNvSpPr>
          <p:nvPr>
            <p:ph type="ftr" sz="quarter" idx="11"/>
          </p:nvPr>
        </p:nvSpPr>
        <p:spPr/>
        <p:txBody>
          <a:bodyPr/>
          <a:lstStyle/>
          <a:p>
            <a:r>
              <a:rPr lang="de-DE"/>
              <a:t>SOVERS SINGH BISHT                   UNIT 01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ADFED0F-B914-44EB-BC7F-91CC02210CC7}" type="datetime1">
              <a:rPr lang="en-US" smtClean="0"/>
              <a:t>7/11/2024</a:t>
            </a:fld>
            <a:endParaRPr lang="en-US" dirty="0"/>
          </a:p>
        </p:txBody>
      </p:sp>
      <p:sp>
        <p:nvSpPr>
          <p:cNvPr id="5" name="Footer Placeholder 4"/>
          <p:cNvSpPr>
            <a:spLocks noGrp="1"/>
          </p:cNvSpPr>
          <p:nvPr>
            <p:ph type="ftr" sz="quarter" idx="11"/>
          </p:nvPr>
        </p:nvSpPr>
        <p:spPr/>
        <p:txBody>
          <a:bodyPr/>
          <a:lstStyle/>
          <a:p>
            <a:r>
              <a:rPr lang="de-DE"/>
              <a:t>SOVERS SINGH BISHT                   UNIT 01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pic>
        <p:nvPicPr>
          <p:cNvPr id="9" name="Picture 2" descr="E:\NIET\Project\xLogo11.png.pagespeed.ic.pydHLuCQEZ.png"/>
          <p:cNvPicPr>
            <a:picLocks noChangeAspect="1" noChangeArrowheads="1"/>
          </p:cNvPicPr>
          <p:nvPr userDrawn="1"/>
        </p:nvPicPr>
        <p:blipFill>
          <a:blip r:embed="rId2" cstate="print"/>
          <a:srcRect/>
          <a:stretch>
            <a:fillRect/>
          </a:stretch>
        </p:blipFill>
        <p:spPr bwMode="auto">
          <a:xfrm>
            <a:off x="28956" y="1"/>
            <a:ext cx="1418844" cy="761999"/>
          </a:xfrm>
          <a:prstGeom prst="rect">
            <a:avLst/>
          </a:prstGeom>
          <a:noFill/>
        </p:spPr>
      </p:pic>
      <p:sp>
        <p:nvSpPr>
          <p:cNvPr id="10" name="Title 1"/>
          <p:cNvSpPr txBox="1">
            <a:spLocks/>
          </p:cNvSpPr>
          <p:nvPr userDrawn="1"/>
        </p:nvSpPr>
        <p:spPr>
          <a:xfrm>
            <a:off x="1676400" y="0"/>
            <a:ext cx="7467600" cy="639503"/>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000" kern="1200" dirty="0">
                <a:solidFill>
                  <a:schemeClr val="dk1"/>
                </a:solidFill>
                <a:latin typeface="+mn-lt"/>
                <a:ea typeface="+mn-ea"/>
                <a:cs typeface="+mn-cs"/>
              </a:rPr>
              <a:t>THE CONCEPT LEARNING TASK </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5BB77C-B0EB-4EBE-91CC-19DCD9B4C95E}" type="datetime1">
              <a:rPr lang="en-US" smtClean="0"/>
              <a:t>7/11/2024</a:t>
            </a:fld>
            <a:endParaRPr lang="en-US" dirty="0"/>
          </a:p>
        </p:txBody>
      </p:sp>
      <p:sp>
        <p:nvSpPr>
          <p:cNvPr id="5" name="Footer Placeholder 4"/>
          <p:cNvSpPr>
            <a:spLocks noGrp="1"/>
          </p:cNvSpPr>
          <p:nvPr>
            <p:ph type="ftr" sz="quarter" idx="11"/>
          </p:nvPr>
        </p:nvSpPr>
        <p:spPr/>
        <p:txBody>
          <a:bodyPr/>
          <a:lstStyle/>
          <a:p>
            <a:r>
              <a:rPr lang="de-DE"/>
              <a:t>SOVERS SINGH BISHT                   UNIT 01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01A5473-4A8A-4B6A-9318-1FA337C7A37F}" type="datetime1">
              <a:rPr lang="en-US" smtClean="0"/>
              <a:t>7/11/2024</a:t>
            </a:fld>
            <a:endParaRPr lang="en-US" dirty="0"/>
          </a:p>
        </p:txBody>
      </p:sp>
      <p:sp>
        <p:nvSpPr>
          <p:cNvPr id="6" name="Footer Placeholder 5"/>
          <p:cNvSpPr>
            <a:spLocks noGrp="1"/>
          </p:cNvSpPr>
          <p:nvPr>
            <p:ph type="ftr" sz="quarter" idx="11"/>
          </p:nvPr>
        </p:nvSpPr>
        <p:spPr/>
        <p:txBody>
          <a:bodyPr/>
          <a:lstStyle/>
          <a:p>
            <a:r>
              <a:rPr lang="de-DE"/>
              <a:t>SOVERS SINGH BISHT                   UNIT 01</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2CB72A3-37A5-4784-94A9-BA5BB0A49A57}" type="datetime1">
              <a:rPr lang="en-US" smtClean="0"/>
              <a:t>7/11/2024</a:t>
            </a:fld>
            <a:endParaRPr lang="en-US" dirty="0"/>
          </a:p>
        </p:txBody>
      </p:sp>
      <p:sp>
        <p:nvSpPr>
          <p:cNvPr id="8" name="Footer Placeholder 7"/>
          <p:cNvSpPr>
            <a:spLocks noGrp="1"/>
          </p:cNvSpPr>
          <p:nvPr>
            <p:ph type="ftr" sz="quarter" idx="11"/>
          </p:nvPr>
        </p:nvSpPr>
        <p:spPr/>
        <p:txBody>
          <a:bodyPr/>
          <a:lstStyle/>
          <a:p>
            <a:r>
              <a:rPr lang="de-DE"/>
              <a:t>SOVERS SINGH BISHT                   UNIT 01</a:t>
            </a:r>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54C72AE-A24C-4C3C-9BA3-1C6A583F8AA8}" type="datetime1">
              <a:rPr lang="en-US" smtClean="0"/>
              <a:t>7/11/2024</a:t>
            </a:fld>
            <a:endParaRPr lang="en-US" dirty="0"/>
          </a:p>
        </p:txBody>
      </p:sp>
      <p:sp>
        <p:nvSpPr>
          <p:cNvPr id="4" name="Footer Placeholder 3"/>
          <p:cNvSpPr>
            <a:spLocks noGrp="1"/>
          </p:cNvSpPr>
          <p:nvPr>
            <p:ph type="ftr" sz="quarter" idx="11"/>
          </p:nvPr>
        </p:nvSpPr>
        <p:spPr/>
        <p:txBody>
          <a:bodyPr/>
          <a:lstStyle/>
          <a:p>
            <a:r>
              <a:rPr lang="de-DE"/>
              <a:t>SOVERS SINGH BISHT                   UNIT 01</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B44702-42C4-43D1-B1BA-A30766EAFB92}" type="datetime1">
              <a:rPr lang="en-US" smtClean="0"/>
              <a:t>7/11/2024</a:t>
            </a:fld>
            <a:endParaRPr lang="en-US" dirty="0"/>
          </a:p>
        </p:txBody>
      </p:sp>
      <p:sp>
        <p:nvSpPr>
          <p:cNvPr id="3" name="Footer Placeholder 2"/>
          <p:cNvSpPr>
            <a:spLocks noGrp="1"/>
          </p:cNvSpPr>
          <p:nvPr>
            <p:ph type="ftr" sz="quarter" idx="11"/>
          </p:nvPr>
        </p:nvSpPr>
        <p:spPr/>
        <p:txBody>
          <a:bodyPr/>
          <a:lstStyle/>
          <a:p>
            <a:r>
              <a:rPr lang="de-DE"/>
              <a:t>SOVERS SINGH BISHT                   UNIT 01</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pic>
        <p:nvPicPr>
          <p:cNvPr id="5" name="Picture 2" descr="E:\NIET\Project\xLogo11.png.pagespeed.ic.pydHLuCQEZ.png"/>
          <p:cNvPicPr>
            <a:picLocks noChangeAspect="1" noChangeArrowheads="1"/>
          </p:cNvPicPr>
          <p:nvPr userDrawn="1"/>
        </p:nvPicPr>
        <p:blipFill>
          <a:blip r:embed="rId2" cstate="print"/>
          <a:srcRect/>
          <a:stretch>
            <a:fillRect/>
          </a:stretch>
        </p:blipFill>
        <p:spPr bwMode="auto">
          <a:xfrm>
            <a:off x="0" y="0"/>
            <a:ext cx="1447800" cy="817163"/>
          </a:xfrm>
          <a:prstGeom prst="rect">
            <a:avLst/>
          </a:prstGeom>
          <a:noFill/>
        </p:spPr>
      </p:pic>
      <p:sp>
        <p:nvSpPr>
          <p:cNvPr id="6" name="Title 1"/>
          <p:cNvSpPr txBox="1">
            <a:spLocks/>
          </p:cNvSpPr>
          <p:nvPr userDrawn="1"/>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000" kern="1200" dirty="0">
                <a:solidFill>
                  <a:schemeClr val="dk1"/>
                </a:solidFill>
                <a:latin typeface="+mn-lt"/>
                <a:ea typeface="+mn-ea"/>
                <a:cs typeface="+mn-cs"/>
              </a:rPr>
              <a:t>CONTENT</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5A597B5-0A5B-4287-A332-930758EC60DA}" type="datetime1">
              <a:rPr lang="en-US" smtClean="0"/>
              <a:t>7/11/2024</a:t>
            </a:fld>
            <a:endParaRPr lang="en-US" dirty="0"/>
          </a:p>
        </p:txBody>
      </p:sp>
      <p:sp>
        <p:nvSpPr>
          <p:cNvPr id="6" name="Footer Placeholder 5"/>
          <p:cNvSpPr>
            <a:spLocks noGrp="1"/>
          </p:cNvSpPr>
          <p:nvPr>
            <p:ph type="ftr" sz="quarter" idx="11"/>
          </p:nvPr>
        </p:nvSpPr>
        <p:spPr/>
        <p:txBody>
          <a:bodyPr/>
          <a:lstStyle/>
          <a:p>
            <a:r>
              <a:rPr lang="de-DE"/>
              <a:t>SOVERS SINGH BISHT                   UNIT 01</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C2B421A-03F9-4061-9DAE-13F7E3BEC5F3}" type="datetime1">
              <a:rPr lang="en-US" smtClean="0"/>
              <a:t>7/11/2024</a:t>
            </a:fld>
            <a:endParaRPr lang="en-US" dirty="0"/>
          </a:p>
        </p:txBody>
      </p:sp>
      <p:sp>
        <p:nvSpPr>
          <p:cNvPr id="6" name="Footer Placeholder 5"/>
          <p:cNvSpPr>
            <a:spLocks noGrp="1"/>
          </p:cNvSpPr>
          <p:nvPr>
            <p:ph type="ftr" sz="quarter" idx="11"/>
          </p:nvPr>
        </p:nvSpPr>
        <p:spPr/>
        <p:txBody>
          <a:bodyPr/>
          <a:lstStyle/>
          <a:p>
            <a:r>
              <a:rPr lang="de-DE"/>
              <a:t>SOVERS SINGH BISHT                   UNIT 01</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2FDC63-11C6-4DCF-AB02-53C9F9A3DF85}" type="datetime1">
              <a:rPr lang="en-US" smtClean="0"/>
              <a:t>7/11/2024</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e-DE"/>
              <a:t>SOVERS SINGH BISHT                   UNIT 01</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11.emf"/></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2.em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oracle.com/in/data-science/what-is-data-science/" TargetMode="Externa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38.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3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4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4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4.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27.jpeg"/></Relationships>
</file>

<file path=ppt/slides/_rels/slide4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4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4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4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5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5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27.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34.png"/></Relationships>
</file>

<file path=ppt/slides/_rels/slide5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9.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30.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61.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31.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6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33.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64.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34.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6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notesSlide" Target="../notesSlides/notesSlide36.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6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notesSlide" Target="../notesSlides/notesSlide39.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notesSlide" Target="../notesSlides/notesSlide40.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7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hyperlink" Target="https://www.youtube.com/watch?v=laxbM4C0Yys" TargetMode="External"/><Relationship Id="rId2" Type="http://schemas.openxmlformats.org/officeDocument/2006/relationships/hyperlink" Target="https://www.youtube.com/watch?v=iz-PtN2aVbI" TargetMode="Externa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hyperlink" Target="https://www.youtube.com/watch?v=X0Tuq1qQdKQ" TargetMode="External"/></Relationships>
</file>

<file path=ppt/slides/_rels/slide7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hyperlink" Target="https://www.youtube.com/watch?v=sKrDYxQ9vTU" TargetMode="External"/><Relationship Id="rId13" Type="http://schemas.openxmlformats.org/officeDocument/2006/relationships/hyperlink" Target="https://www.youtube.com/watch?v=0cSFjaXMHpM" TargetMode="External"/><Relationship Id="rId3" Type="http://schemas.openxmlformats.org/officeDocument/2006/relationships/hyperlink" Target="https://www.youtube.com/watch?v=laxbM4C0Yys" TargetMode="External"/><Relationship Id="rId7" Type="http://schemas.openxmlformats.org/officeDocument/2006/relationships/hyperlink" Target="https://www.youtube.com/watch?v=65VOWavG5X4" TargetMode="External"/><Relationship Id="rId12" Type="http://schemas.openxmlformats.org/officeDocument/2006/relationships/hyperlink" Target="https://www.youtube.com/watch?v=e8Yw4alG16Q" TargetMode="External"/><Relationship Id="rId17" Type="http://schemas.openxmlformats.org/officeDocument/2006/relationships/image" Target="../media/image5.png"/><Relationship Id="rId2" Type="http://schemas.openxmlformats.org/officeDocument/2006/relationships/hyperlink" Target="https://www.youtube.com/watch?v=iz-PtN2aVbI" TargetMode="External"/><Relationship Id="rId16"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hyperlink" Target="https://www.youtube.com/watch?v=rPBFvvw2OM4" TargetMode="External"/><Relationship Id="rId11" Type="http://schemas.openxmlformats.org/officeDocument/2006/relationships/hyperlink" Target="https://www.youtube.com/watch?v=O6cUkdQeLUQ" TargetMode="External"/><Relationship Id="rId5" Type="http://schemas.openxmlformats.org/officeDocument/2006/relationships/hyperlink" Target="https://www.youtube.com/watch?v=yW-AC4XTchc" TargetMode="External"/><Relationship Id="rId15" Type="http://schemas.openxmlformats.org/officeDocument/2006/relationships/hyperlink" Target="https://www.youtube.com/watch?v=5bHpPQ6_OU4" TargetMode="External"/><Relationship Id="rId10" Type="http://schemas.openxmlformats.org/officeDocument/2006/relationships/hyperlink" Target="https://www.youtube.com/watch?v=3UmyHed0iYE" TargetMode="External"/><Relationship Id="rId4" Type="http://schemas.openxmlformats.org/officeDocument/2006/relationships/hyperlink" Target="https://www.youtube.com/watch?v=X0Tuq1qQdKQ" TargetMode="External"/><Relationship Id="rId9" Type="http://schemas.openxmlformats.org/officeDocument/2006/relationships/hyperlink" Target="https://www.youtube.com/watch?v=zM4VZR0px8E" TargetMode="External"/><Relationship Id="rId14" Type="http://schemas.openxmlformats.org/officeDocument/2006/relationships/hyperlink" Target="https://www.youtube.com/watch?v=-o3AxdVcUtQ" TargetMode="External"/></Relationships>
</file>

<file path=ppt/slides/_rels/slide8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8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43.jpeg"/></Relationships>
</file>

<file path=ppt/slides/_rels/slide8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44.jpeg"/></Relationships>
</file>

<file path=ppt/slides/_rels/slide8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45.jpeg"/></Relationships>
</file>

<file path=ppt/slides/_rels/slide8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46.jpeg"/></Relationships>
</file>

<file path=ppt/slides/_rels/slide8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hyperlink" Target="https://mitpress.mit.edu/contributors/brian-mac-namee" TargetMode="External"/><Relationship Id="rId2" Type="http://schemas.openxmlformats.org/officeDocument/2006/relationships/hyperlink" Target="https://mitpress.mit.edu/contributors/john-d-kelleher" TargetMode="Externa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7.png"/><Relationship Id="rId4" Type="http://schemas.openxmlformats.org/officeDocument/2006/relationships/hyperlink" Target="https://mitpress.mit.edu/contributors/aoife-darcy" TargetMode="External"/></Relationships>
</file>

<file path=ppt/slides/_rels/slide8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ate Placeholder 8"/>
          <p:cNvSpPr>
            <a:spLocks noGrp="1"/>
          </p:cNvSpPr>
          <p:nvPr>
            <p:ph type="dt" sz="half" idx="10"/>
          </p:nvPr>
        </p:nvSpPr>
        <p:spPr>
          <a:xfrm>
            <a:off x="381000" y="6492875"/>
            <a:ext cx="2133600" cy="365125"/>
          </a:xfrm>
          <a:prstGeom prst="rect">
            <a:avLst/>
          </a:prstGeom>
        </p:spPr>
        <p:txBody>
          <a:bodyPr/>
          <a:lstStyle/>
          <a:p>
            <a:fld id="{907450E2-73D9-430D-A5FC-2A02A4AEB092}" type="datetime1">
              <a:rPr lang="en-US" sz="2000" smtClean="0"/>
              <a:t>7/11/2024</a:t>
            </a:fld>
            <a:endParaRPr lang="en-US" sz="2000" dirty="0"/>
          </a:p>
        </p:txBody>
      </p:sp>
      <p:sp>
        <p:nvSpPr>
          <p:cNvPr id="10" name="Slide Number Placeholder 9"/>
          <p:cNvSpPr>
            <a:spLocks noGrp="1"/>
          </p:cNvSpPr>
          <p:nvPr>
            <p:ph type="sldNum" sz="quarter" idx="12"/>
          </p:nvPr>
        </p:nvSpPr>
        <p:spPr>
          <a:prstGeom prst="rect">
            <a:avLst/>
          </a:prstGeom>
        </p:spPr>
        <p:txBody>
          <a:bodyPr/>
          <a:lstStyle/>
          <a:p>
            <a:fld id="{B6F15528-21DE-4FAA-801E-634DDDAF4B2B}" type="slidenum">
              <a:rPr lang="en-US" sz="2000" smtClean="0"/>
              <a:pPr/>
              <a:t>1</a:t>
            </a:fld>
            <a:endParaRPr lang="en-US" sz="2000"/>
          </a:p>
        </p:txBody>
      </p:sp>
      <p:pic>
        <p:nvPicPr>
          <p:cNvPr id="1026"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6" name="Subtitle 2"/>
          <p:cNvSpPr txBox="1">
            <a:spLocks/>
          </p:cNvSpPr>
          <p:nvPr/>
        </p:nvSpPr>
        <p:spPr>
          <a:xfrm>
            <a:off x="5486400" y="4059698"/>
            <a:ext cx="3048000" cy="1752600"/>
          </a:xfrm>
          <a:prstGeom prst="rect">
            <a:avLst/>
          </a:prstGeom>
          <a:ln>
            <a:solidFill>
              <a:srgbClr val="FF9C9C"/>
            </a:solid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algn="ctr">
              <a:spcBef>
                <a:spcPct val="20000"/>
              </a:spcBef>
              <a:defRPr/>
            </a:pPr>
            <a:r>
              <a:rPr lang="en-US" sz="2000" dirty="0">
                <a:solidFill>
                  <a:schemeClr val="tx1"/>
                </a:solidFill>
              </a:rPr>
              <a:t>Mr. Sovers Singh Bisht</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000" dirty="0">
                <a:solidFill>
                  <a:schemeClr val="tx1"/>
                </a:solidFill>
              </a:rPr>
              <a:t>Assistant Professor</a:t>
            </a:r>
          </a:p>
          <a:p>
            <a:pPr algn="ctr">
              <a:spcBef>
                <a:spcPct val="20000"/>
              </a:spcBef>
              <a:defRPr/>
            </a:pPr>
            <a:r>
              <a:rPr lang="en-US" sz="2000" dirty="0">
                <a:solidFill>
                  <a:schemeClr val="tx1"/>
                </a:solidFill>
              </a:rPr>
              <a:t>DS-DEPT</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000" dirty="0">
                <a:solidFill>
                  <a:schemeClr val="tx1"/>
                </a:solidFill>
              </a:rPr>
              <a:t>NIET</a:t>
            </a:r>
          </a:p>
        </p:txBody>
      </p:sp>
      <p:pic>
        <p:nvPicPr>
          <p:cNvPr id="1027" name="Picture 3" descr="C:\Users\Manks\Downloads\128_calendar-schedule-credit-mortgage-date-512.png"/>
          <p:cNvPicPr>
            <a:picLocks noChangeAspect="1" noChangeArrowheads="1"/>
          </p:cNvPicPr>
          <p:nvPr/>
        </p:nvPicPr>
        <p:blipFill>
          <a:blip r:embed="rId4" cstate="print"/>
          <a:srcRect/>
          <a:stretch>
            <a:fillRect/>
          </a:stretch>
        </p:blipFill>
        <p:spPr bwMode="auto">
          <a:xfrm flipH="1">
            <a:off x="381000" y="5943600"/>
            <a:ext cx="533400" cy="533400"/>
          </a:xfrm>
          <a:prstGeom prst="rect">
            <a:avLst/>
          </a:prstGeom>
          <a:noFill/>
        </p:spPr>
      </p:pic>
      <p:pic>
        <p:nvPicPr>
          <p:cNvPr id="11" name="Picture 4" descr="C:\Users\Manks\Downloads\speak.png"/>
          <p:cNvPicPr>
            <a:picLocks noChangeAspect="1" noChangeArrowheads="1"/>
          </p:cNvPicPr>
          <p:nvPr/>
        </p:nvPicPr>
        <p:blipFill>
          <a:blip r:embed="rId5" cstate="print"/>
          <a:srcRect/>
          <a:stretch>
            <a:fillRect/>
          </a:stretch>
        </p:blipFill>
        <p:spPr bwMode="auto">
          <a:xfrm>
            <a:off x="6248400" y="2874296"/>
            <a:ext cx="1752600" cy="1240504"/>
          </a:xfrm>
          <a:prstGeom prst="rect">
            <a:avLst/>
          </a:prstGeom>
          <a:noFill/>
        </p:spPr>
      </p:pic>
      <p:sp>
        <p:nvSpPr>
          <p:cNvPr id="12" name="Subtitle 2"/>
          <p:cNvSpPr txBox="1">
            <a:spLocks/>
          </p:cNvSpPr>
          <p:nvPr/>
        </p:nvSpPr>
        <p:spPr>
          <a:xfrm>
            <a:off x="152400" y="3022600"/>
            <a:ext cx="2057400" cy="533400"/>
          </a:xfrm>
          <a:prstGeom prst="rect">
            <a:avLst/>
          </a:prstGeom>
          <a:ln>
            <a:solidFill>
              <a:srgbClr val="FF9C9C"/>
            </a:solid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i="0" u="none" strike="noStrike" kern="1200" cap="none" spc="0" normalizeH="0" baseline="0" noProof="0" dirty="0">
                <a:ln>
                  <a:noFill/>
                </a:ln>
                <a:solidFill>
                  <a:schemeClr val="tx1"/>
                </a:solidFill>
                <a:effectLst/>
                <a:uLnTx/>
                <a:uFillTx/>
                <a:ea typeface="+mn-ea"/>
                <a:cs typeface="+mn-cs"/>
              </a:rPr>
              <a:t>Unit: 2</a:t>
            </a:r>
            <a:r>
              <a:rPr kumimoji="0" lang="en-US" sz="2000" i="0" u="none" strike="noStrike" kern="1200" cap="none" spc="0" normalizeH="0" noProof="0" dirty="0">
                <a:ln>
                  <a:noFill/>
                </a:ln>
                <a:solidFill>
                  <a:schemeClr val="tx1"/>
                </a:solidFill>
                <a:effectLst/>
                <a:uLnTx/>
                <a:uFillTx/>
                <a:ea typeface="+mn-ea"/>
                <a:cs typeface="+mn-cs"/>
              </a:rPr>
              <a:t> </a:t>
            </a:r>
            <a:endParaRPr kumimoji="0" lang="en-US" sz="2000" i="0" u="none" strike="noStrike" kern="1200" cap="none" spc="0" normalizeH="0" baseline="0" noProof="0" dirty="0">
              <a:ln>
                <a:noFill/>
              </a:ln>
              <a:solidFill>
                <a:schemeClr val="tx1"/>
              </a:solidFill>
              <a:effectLst/>
              <a:uLnTx/>
              <a:uFillTx/>
              <a:ea typeface="+mn-ea"/>
              <a:cs typeface="+mn-cs"/>
            </a:endParaRPr>
          </a:p>
        </p:txBody>
      </p:sp>
      <p:sp>
        <p:nvSpPr>
          <p:cNvPr id="14" name="Subtitle 2"/>
          <p:cNvSpPr txBox="1">
            <a:spLocks/>
          </p:cNvSpPr>
          <p:nvPr/>
        </p:nvSpPr>
        <p:spPr>
          <a:xfrm>
            <a:off x="152400" y="3810000"/>
            <a:ext cx="4191000" cy="561115"/>
          </a:xfrm>
          <a:prstGeom prst="rect">
            <a:avLst/>
          </a:prstGeom>
          <a:ln>
            <a:solidFill>
              <a:srgbClr val="FF9C9C"/>
            </a:solid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lvl="0" algn="ctr">
              <a:spcBef>
                <a:spcPct val="20000"/>
              </a:spcBef>
              <a:defRPr/>
            </a:pPr>
            <a:r>
              <a:rPr lang="en-IN" sz="2000" dirty="0"/>
              <a:t>MULTI LINEAR REGRESSION</a:t>
            </a:r>
            <a:endParaRPr kumimoji="0" lang="en-US" sz="2000" i="0" u="none" strike="noStrike" kern="1200" cap="none" spc="0" normalizeH="0" baseline="0" noProof="0" dirty="0">
              <a:ln>
                <a:noFill/>
              </a:ln>
              <a:solidFill>
                <a:schemeClr val="tx1"/>
              </a:solidFill>
              <a:effectLst/>
              <a:uLnTx/>
              <a:uFillTx/>
              <a:ea typeface="+mn-ea"/>
              <a:cs typeface="+mn-cs"/>
            </a:endParaRPr>
          </a:p>
        </p:txBody>
      </p:sp>
      <p:sp>
        <p:nvSpPr>
          <p:cNvPr id="15" name="Subtitle 2"/>
          <p:cNvSpPr txBox="1">
            <a:spLocks/>
          </p:cNvSpPr>
          <p:nvPr/>
        </p:nvSpPr>
        <p:spPr>
          <a:xfrm>
            <a:off x="152400" y="4876800"/>
            <a:ext cx="4191000" cy="1039352"/>
          </a:xfrm>
          <a:prstGeom prst="rect">
            <a:avLst/>
          </a:prstGeom>
          <a:ln>
            <a:solidFill>
              <a:srgbClr val="FF9C9C"/>
            </a:solid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i="0" u="none" strike="noStrike" kern="1200" cap="none" spc="0" normalizeH="0" noProof="0" dirty="0">
                <a:ln>
                  <a:noFill/>
                </a:ln>
                <a:solidFill>
                  <a:schemeClr val="tx1"/>
                </a:solidFill>
                <a:effectLst/>
                <a:uLnTx/>
                <a:uFillTx/>
                <a:cs typeface="Times New Roman" panose="02020603050405020304" pitchFamily="18" charset="0"/>
              </a:rPr>
              <a:t>B-Tech </a:t>
            </a:r>
            <a:r>
              <a:rPr lang="en-US" sz="2000" dirty="0">
                <a:solidFill>
                  <a:schemeClr val="tx1"/>
                </a:solidFill>
                <a:cs typeface="Times New Roman" panose="02020603050405020304" pitchFamily="18" charset="0"/>
              </a:rPr>
              <a:t>5</a:t>
            </a:r>
            <a:r>
              <a:rPr kumimoji="0" lang="en-US" sz="2000" i="0" u="none" strike="noStrike" kern="1200" cap="none" spc="0" normalizeH="0" baseline="30000" noProof="0" dirty="0">
                <a:ln>
                  <a:noFill/>
                </a:ln>
                <a:solidFill>
                  <a:schemeClr val="tx1"/>
                </a:solidFill>
                <a:effectLst/>
                <a:uLnTx/>
                <a:uFillTx/>
                <a:cs typeface="Times New Roman" panose="02020603050405020304" pitchFamily="18" charset="0"/>
              </a:rPr>
              <a:t>TH</a:t>
            </a:r>
            <a:r>
              <a:rPr kumimoji="0" lang="en-US" sz="2000" i="0" u="none" strike="noStrike" kern="1200" cap="none" spc="0" normalizeH="0" noProof="0" dirty="0">
                <a:ln>
                  <a:noFill/>
                </a:ln>
                <a:solidFill>
                  <a:schemeClr val="tx1"/>
                </a:solidFill>
                <a:effectLst/>
                <a:uLnTx/>
                <a:uFillTx/>
                <a:cs typeface="Times New Roman" panose="02020603050405020304" pitchFamily="18" charset="0"/>
              </a:rPr>
              <a:t> Sem</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i="0" u="none" strike="noStrike" kern="1200" cap="none" spc="0" normalizeH="0" noProof="0" dirty="0">
                <a:ln>
                  <a:noFill/>
                </a:ln>
                <a:solidFill>
                  <a:schemeClr val="tx1"/>
                </a:solidFill>
                <a:effectLst/>
                <a:uLnTx/>
                <a:uFillTx/>
                <a:cs typeface="Times New Roman" panose="02020603050405020304" pitchFamily="18" charset="0"/>
              </a:rPr>
              <a:t>ONLINE &amp; Offline  (Sec A, </a:t>
            </a:r>
            <a:r>
              <a:rPr kumimoji="0" lang="en-US" sz="2000" i="0" u="none" strike="noStrike" kern="1200" cap="none" spc="0" normalizeH="0" noProof="0">
                <a:ln>
                  <a:noFill/>
                </a:ln>
                <a:solidFill>
                  <a:schemeClr val="tx1"/>
                </a:solidFill>
                <a:effectLst/>
                <a:uLnTx/>
                <a:uFillTx/>
                <a:cs typeface="Times New Roman" panose="02020603050405020304" pitchFamily="18" charset="0"/>
              </a:rPr>
              <a:t>B )</a:t>
            </a:r>
            <a:endParaRPr kumimoji="0" lang="en-US" sz="2000" i="0" u="none" strike="noStrike" kern="1200" cap="none" spc="0" normalizeH="0" baseline="0" noProof="0" dirty="0">
              <a:ln>
                <a:noFill/>
              </a:ln>
              <a:solidFill>
                <a:schemeClr val="tx1"/>
              </a:solidFill>
              <a:effectLst/>
              <a:uLnTx/>
              <a:uFillTx/>
              <a:cs typeface="Times New Roman" panose="02020603050405020304" pitchFamily="18" charset="0"/>
            </a:endParaRPr>
          </a:p>
        </p:txBody>
      </p:sp>
      <p:sp>
        <p:nvSpPr>
          <p:cNvPr id="16" name="Subtitle 2">
            <a:extLst>
              <a:ext uri="{FF2B5EF4-FFF2-40B4-BE49-F238E27FC236}">
                <a16:creationId xmlns:a16="http://schemas.microsoft.com/office/drawing/2014/main" id="{5AE1B1AB-2752-4A98-B826-AB3B920EE317}"/>
              </a:ext>
            </a:extLst>
          </p:cNvPr>
          <p:cNvSpPr>
            <a:spLocks noGrp="1"/>
          </p:cNvSpPr>
          <p:nvPr>
            <p:ph type="subTitle" idx="1"/>
          </p:nvPr>
        </p:nvSpPr>
        <p:spPr>
          <a:xfrm>
            <a:off x="1752600" y="1066800"/>
            <a:ext cx="6400800" cy="1752600"/>
          </a:xfrm>
          <a:ln>
            <a:solidFill>
              <a:srgbClr val="FF9C9C"/>
            </a:solidFill>
          </a:ln>
        </p:spPr>
        <p:style>
          <a:lnRef idx="2">
            <a:schemeClr val="accent5"/>
          </a:lnRef>
          <a:fillRef idx="1">
            <a:schemeClr val="lt1"/>
          </a:fillRef>
          <a:effectRef idx="0">
            <a:schemeClr val="accent5"/>
          </a:effectRef>
          <a:fontRef idx="minor">
            <a:schemeClr val="dk1"/>
          </a:fontRef>
        </p:style>
        <p:txBody>
          <a:bodyPr>
            <a:normAutofit/>
          </a:bodyPr>
          <a:lstStyle/>
          <a:p>
            <a:endParaRPr lang="en-US" sz="2000" dirty="0">
              <a:solidFill>
                <a:schemeClr val="tx1"/>
              </a:solidFill>
            </a:endParaRPr>
          </a:p>
          <a:p>
            <a:r>
              <a:rPr lang="en-IN" b="1" dirty="0">
                <a:solidFill>
                  <a:schemeClr val="tx1"/>
                </a:solidFill>
              </a:rPr>
              <a:t> PREDICTIVE ANALYTICS</a:t>
            </a:r>
            <a:endParaRPr lang="en-US" sz="2500" dirty="0">
              <a:solidFill>
                <a:schemeClr val="tx1"/>
              </a:solidFill>
            </a:endParaRPr>
          </a:p>
        </p:txBody>
      </p:sp>
      <p:sp>
        <p:nvSpPr>
          <p:cNvPr id="17" name="Title 1">
            <a:extLst>
              <a:ext uri="{FF2B5EF4-FFF2-40B4-BE49-F238E27FC236}">
                <a16:creationId xmlns:a16="http://schemas.microsoft.com/office/drawing/2014/main" id="{59ECF214-409A-4537-BFE5-165CEA468A7A}"/>
              </a:ext>
            </a:extLst>
          </p:cNvPr>
          <p:cNvSpPr txBox="1">
            <a:spLocks/>
          </p:cNvSpPr>
          <p:nvPr/>
        </p:nvSpPr>
        <p:spPr>
          <a:xfrm>
            <a:off x="1749346" y="1"/>
            <a:ext cx="7394654"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solidFill>
              <a:srgbClr val="FF9C9C"/>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b">
            <a:noAutofit/>
          </a:bodyPr>
          <a:lstStyle>
            <a:defPPr>
              <a:defRPr lang="en-US"/>
            </a:defPPr>
            <a:lvl1pPr algn="ctr">
              <a:lnSpc>
                <a:spcPct val="90000"/>
              </a:lnSpc>
              <a:spcBef>
                <a:spcPct val="0"/>
              </a:spcBef>
              <a:buNone/>
              <a:defRPr sz="2800" b="1">
                <a:ln w="0"/>
                <a:solidFill>
                  <a:schemeClr val="tx1"/>
                </a:solidFill>
                <a:effectLst>
                  <a:outerShdw blurRad="38100" dist="19050" dir="2700000" algn="tl" rotWithShape="0">
                    <a:schemeClr val="dk1">
                      <a:alpha val="40000"/>
                    </a:schemeClr>
                  </a:outerShdw>
                </a:effectLst>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dirty="0"/>
              <a:t>Noida Institute of Engineering and Technology, Greater Noida</a:t>
            </a:r>
          </a:p>
        </p:txBody>
      </p:sp>
      <p:sp>
        <p:nvSpPr>
          <p:cNvPr id="2" name="Footer Placeholder 1">
            <a:extLst>
              <a:ext uri="{FF2B5EF4-FFF2-40B4-BE49-F238E27FC236}">
                <a16:creationId xmlns:a16="http://schemas.microsoft.com/office/drawing/2014/main" id="{031654B3-7BCD-4C49-B4DF-049EDA822C35}"/>
              </a:ext>
            </a:extLst>
          </p:cNvPr>
          <p:cNvSpPr>
            <a:spLocks noGrp="1"/>
          </p:cNvSpPr>
          <p:nvPr>
            <p:ph type="ftr" sz="quarter" idx="11"/>
          </p:nvPr>
        </p:nvSpPr>
        <p:spPr/>
        <p:txBody>
          <a:bodyPr/>
          <a:lstStyle/>
          <a:p>
            <a:r>
              <a:rPr lang="de-DE"/>
              <a:t>SOVERS SINGH BISHT                   UNIT 01</a:t>
            </a:r>
            <a:endParaRPr lang="en-US" dirty="0"/>
          </a:p>
        </p:txBody>
      </p:sp>
      <p:pic>
        <p:nvPicPr>
          <p:cNvPr id="18" name="Picture 17">
            <a:extLst>
              <a:ext uri="{FF2B5EF4-FFF2-40B4-BE49-F238E27FC236}">
                <a16:creationId xmlns:a16="http://schemas.microsoft.com/office/drawing/2014/main" id="{54508AA4-97E7-124A-BE10-1D2BBF081616}"/>
              </a:ext>
            </a:extLst>
          </p:cNvPr>
          <p:cNvPicPr>
            <a:picLocks noChangeAspect="1"/>
          </p:cNvPicPr>
          <p:nvPr/>
        </p:nvPicPr>
        <p:blipFill>
          <a:blip r:embed="rId6"/>
          <a:stretch>
            <a:fillRect/>
          </a:stretch>
        </p:blipFill>
        <p:spPr>
          <a:xfrm>
            <a:off x="0" y="-27448"/>
            <a:ext cx="1384300" cy="812800"/>
          </a:xfrm>
          <a:prstGeom prst="rect">
            <a:avLst/>
          </a:prstGeom>
        </p:spPr>
      </p:pic>
      <p:pic>
        <p:nvPicPr>
          <p:cNvPr id="4" name="Picture 3" descr="A screenshot of a computer&#10;&#10;Description automatically generated">
            <a:extLst>
              <a:ext uri="{FF2B5EF4-FFF2-40B4-BE49-F238E27FC236}">
                <a16:creationId xmlns:a16="http://schemas.microsoft.com/office/drawing/2014/main" id="{ACE10F7A-0BEE-2397-B472-8B74FC78891F}"/>
              </a:ext>
            </a:extLst>
          </p:cNvPr>
          <p:cNvPicPr>
            <a:picLocks noChangeAspect="1"/>
          </p:cNvPicPr>
          <p:nvPr/>
        </p:nvPicPr>
        <p:blipFill rotWithShape="1">
          <a:blip r:embed="rId7"/>
          <a:srcRect l="26091" t="36058" r="24385" b="26405"/>
          <a:stretch/>
        </p:blipFill>
        <p:spPr bwMode="auto">
          <a:xfrm>
            <a:off x="0" y="7233"/>
            <a:ext cx="1749346" cy="745127"/>
          </a:xfrm>
          <a:prstGeom prst="rect">
            <a:avLst/>
          </a:prstGeom>
          <a:ln>
            <a:noFill/>
          </a:ln>
          <a:extLst>
            <a:ext uri="{53640926-AAD7-44D8-BBD7-CCE9431645EC}">
              <a14:shadowObscured xmlns:a14="http://schemas.microsoft.com/office/drawing/2010/main"/>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143000"/>
            <a:ext cx="8382000" cy="4800600"/>
          </a:xfrm>
        </p:spPr>
        <p:txBody>
          <a:bodyPr>
            <a:noAutofit/>
          </a:bodyPr>
          <a:lstStyle/>
          <a:p>
            <a:pPr marL="0" indent="0" algn="just">
              <a:lnSpc>
                <a:spcPct val="200000"/>
              </a:lnSpc>
              <a:buNone/>
            </a:pPr>
            <a:r>
              <a:rPr lang="en-IN" sz="2400" b="1" kern="1200" dirty="0">
                <a:solidFill>
                  <a:schemeClr val="tx1"/>
                </a:solidFill>
                <a:effectLst/>
                <a:latin typeface="+mj-lt"/>
              </a:rPr>
              <a:t>The objective of this course is -</a:t>
            </a:r>
          </a:p>
          <a:p>
            <a:pPr marL="0" indent="0" algn="just">
              <a:lnSpc>
                <a:spcPct val="200000"/>
              </a:lnSpc>
              <a:buNone/>
            </a:pPr>
            <a:r>
              <a:rPr lang="en-US" sz="2000" dirty="0"/>
              <a:t>To be able to solve complex problems that require discovering hidden patterns in the data and a deep understanding of intricate relationships between a large number of interdependent variables tasked with collecting, analyzing, and interpreting large amounts of data.</a:t>
            </a:r>
          </a:p>
          <a:p>
            <a:pPr marL="0" indent="0" algn="just">
              <a:buNone/>
            </a:pPr>
            <a:endParaRPr lang="en-US" sz="2000" dirty="0"/>
          </a:p>
        </p:txBody>
      </p:sp>
      <p:sp>
        <p:nvSpPr>
          <p:cNvPr id="4" name="Date Placeholder 3"/>
          <p:cNvSpPr>
            <a:spLocks noGrp="1"/>
          </p:cNvSpPr>
          <p:nvPr>
            <p:ph type="dt" sz="half" idx="10"/>
          </p:nvPr>
        </p:nvSpPr>
        <p:spPr/>
        <p:txBody>
          <a:bodyPr/>
          <a:lstStyle/>
          <a:p>
            <a:pPr defTabSz="685800">
              <a:defRPr/>
            </a:pPr>
            <a:fld id="{4EF887B0-4DC8-4124-9A2C-AD0F5958126C}" type="datetime1">
              <a:rPr lang="en-US" sz="900" smtClean="0">
                <a:solidFill>
                  <a:prstClr val="black">
                    <a:tint val="75000"/>
                  </a:prstClr>
                </a:solidFill>
                <a:latin typeface="Calibri"/>
              </a:rPr>
              <a:t>7/11/2024</a:t>
            </a:fld>
            <a:endParaRPr lang="en-US" sz="90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pPr defTabSz="685800">
              <a:defRPr/>
            </a:pPr>
            <a:fld id="{B6F15528-21DE-4FAA-801E-634DDDAF4B2B}" type="slidenum">
              <a:rPr lang="en-US" sz="900">
                <a:solidFill>
                  <a:prstClr val="black">
                    <a:tint val="75000"/>
                  </a:prstClr>
                </a:solidFill>
                <a:latin typeface="Calibri"/>
              </a:rPr>
              <a:pPr defTabSz="685800">
                <a:defRPr/>
              </a:pPr>
              <a:t>10</a:t>
            </a:fld>
            <a:endParaRPr lang="en-US" sz="900">
              <a:solidFill>
                <a:prstClr val="black">
                  <a:tint val="75000"/>
                </a:prstClr>
              </a:solidFill>
              <a:latin typeface="Calibri"/>
            </a:endParaRPr>
          </a:p>
        </p:txBody>
      </p:sp>
      <p:sp>
        <p:nvSpPr>
          <p:cNvPr id="7" name="Title 1"/>
          <p:cNvSpPr txBox="1">
            <a:spLocks/>
          </p:cNvSpPr>
          <p:nvPr/>
        </p:nvSpPr>
        <p:spPr>
          <a:xfrm>
            <a:off x="1649896" y="0"/>
            <a:ext cx="7494104" cy="685800"/>
          </a:xfrm>
          <a:prstGeom prst="rect">
            <a:avLst/>
          </a:prstGeom>
          <a:solidFill>
            <a:srgbClr val="FF9C9C"/>
          </a:solidFill>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defTabSz="685800">
              <a:spcBef>
                <a:spcPct val="0"/>
              </a:spcBef>
              <a:defRPr/>
            </a:pPr>
            <a:r>
              <a:rPr lang="en-US" sz="2400" dirty="0">
                <a:solidFill>
                  <a:prstClr val="black"/>
                </a:solidFill>
                <a:latin typeface="Calibri"/>
              </a:rPr>
              <a:t>Course Objective</a:t>
            </a:r>
          </a:p>
        </p:txBody>
      </p:sp>
      <p:sp>
        <p:nvSpPr>
          <p:cNvPr id="2" name="Footer Placeholder 1">
            <a:extLst>
              <a:ext uri="{FF2B5EF4-FFF2-40B4-BE49-F238E27FC236}">
                <a16:creationId xmlns:a16="http://schemas.microsoft.com/office/drawing/2014/main" id="{F70E247F-F21E-4820-A9EC-E0DDDBEFB4F8}"/>
              </a:ext>
            </a:extLst>
          </p:cNvPr>
          <p:cNvSpPr>
            <a:spLocks noGrp="1"/>
          </p:cNvSpPr>
          <p:nvPr>
            <p:ph type="ftr" sz="quarter" idx="11"/>
          </p:nvPr>
        </p:nvSpPr>
        <p:spPr/>
        <p:txBody>
          <a:bodyPr/>
          <a:lstStyle/>
          <a:p>
            <a:r>
              <a:rPr lang="de-DE"/>
              <a:t>Dr. Priyanka Chandani                   UNIT 01</a:t>
            </a:r>
            <a:endParaRPr lang="en-US" dirty="0"/>
          </a:p>
        </p:txBody>
      </p:sp>
      <p:pic>
        <p:nvPicPr>
          <p:cNvPr id="8" name="Picture 7">
            <a:extLst>
              <a:ext uri="{FF2B5EF4-FFF2-40B4-BE49-F238E27FC236}">
                <a16:creationId xmlns:a16="http://schemas.microsoft.com/office/drawing/2014/main" id="{46DC10CE-C9A2-074B-8A9C-9CECC2DE51F8}"/>
              </a:ext>
            </a:extLst>
          </p:cNvPr>
          <p:cNvPicPr>
            <a:picLocks noChangeAspect="1"/>
          </p:cNvPicPr>
          <p:nvPr/>
        </p:nvPicPr>
        <p:blipFill>
          <a:blip r:embed="rId2"/>
          <a:stretch>
            <a:fillRect/>
          </a:stretch>
        </p:blipFill>
        <p:spPr>
          <a:xfrm>
            <a:off x="0" y="-27448"/>
            <a:ext cx="1384300" cy="812800"/>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F83859D1-F467-88DB-E2A6-AC957FD58EA2}"/>
              </a:ext>
            </a:extLst>
          </p:cNvPr>
          <p:cNvPicPr>
            <a:picLocks noChangeAspect="1"/>
          </p:cNvPicPr>
          <p:nvPr/>
        </p:nvPicPr>
        <p:blipFill rotWithShape="1">
          <a:blip r:embed="rId3"/>
          <a:srcRect l="26091" t="36058" r="24385" b="26405"/>
          <a:stretch/>
        </p:blipFill>
        <p:spPr bwMode="auto">
          <a:xfrm>
            <a:off x="0" y="7233"/>
            <a:ext cx="1749346" cy="74512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1241101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solidFill>
                  <a:schemeClr val="tx1"/>
                </a:solidFill>
              </a:rPr>
              <a:pPr/>
              <a:t>11</a:t>
            </a:fld>
            <a:endParaRPr lang="en-US" dirty="0">
              <a:solidFill>
                <a:schemeClr val="tx1"/>
              </a:solidFill>
            </a:endParaRPr>
          </a:p>
        </p:txBody>
      </p:sp>
      <p:sp>
        <p:nvSpPr>
          <p:cNvPr id="5" name="Title 1"/>
          <p:cNvSpPr txBox="1">
            <a:spLocks/>
          </p:cNvSpPr>
          <p:nvPr/>
        </p:nvSpPr>
        <p:spPr>
          <a:xfrm>
            <a:off x="1269157" y="0"/>
            <a:ext cx="7874843" cy="726498"/>
          </a:xfrm>
          <a:prstGeom prst="rect">
            <a:avLst/>
          </a:prstGeom>
          <a:solidFill>
            <a:srgbClr val="FF9C9C"/>
          </a:solidFill>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3000" dirty="0">
                <a:solidFill>
                  <a:schemeClr val="tx1"/>
                </a:solidFill>
              </a:rPr>
              <a:t>Course Outcomes</a:t>
            </a:r>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0496" y="1366335"/>
            <a:ext cx="6850601" cy="3766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804532" y="1716618"/>
            <a:ext cx="6880572" cy="369332"/>
          </a:xfrm>
          <a:prstGeom prst="rect">
            <a:avLst/>
          </a:prstGeom>
        </p:spPr>
        <p:txBody>
          <a:bodyPr wrap="square">
            <a:spAutoFit/>
          </a:bodyPr>
          <a:lstStyle/>
          <a:p>
            <a:pPr algn="just"/>
            <a:r>
              <a:rPr lang="en-US" b="1" dirty="0">
                <a:solidFill>
                  <a:srgbClr val="000000"/>
                </a:solidFill>
              </a:rPr>
              <a:t>	</a:t>
            </a:r>
          </a:p>
        </p:txBody>
      </p:sp>
      <p:sp>
        <p:nvSpPr>
          <p:cNvPr id="2" name="Date Placeholder 1"/>
          <p:cNvSpPr>
            <a:spLocks noGrp="1"/>
          </p:cNvSpPr>
          <p:nvPr>
            <p:ph type="dt" sz="half" idx="10"/>
          </p:nvPr>
        </p:nvSpPr>
        <p:spPr/>
        <p:txBody>
          <a:bodyPr/>
          <a:lstStyle/>
          <a:p>
            <a:fld id="{F6AA5DE5-1A35-49E8-9805-8852551C6293}" type="datetime1">
              <a:rPr lang="en-US" smtClean="0">
                <a:solidFill>
                  <a:schemeClr val="tx1"/>
                </a:solidFill>
              </a:rPr>
              <a:t>7/11/2024</a:t>
            </a:fld>
            <a:endParaRPr lang="en-US" dirty="0">
              <a:solidFill>
                <a:schemeClr val="tx1"/>
              </a:solidFill>
            </a:endParaRPr>
          </a:p>
        </p:txBody>
      </p:sp>
      <p:sp>
        <p:nvSpPr>
          <p:cNvPr id="11" name="Footer Placeholder 10">
            <a:extLst>
              <a:ext uri="{FF2B5EF4-FFF2-40B4-BE49-F238E27FC236}">
                <a16:creationId xmlns:a16="http://schemas.microsoft.com/office/drawing/2014/main" id="{36A70B1D-918E-44EC-9C09-C68DF7FA411C}"/>
              </a:ext>
            </a:extLst>
          </p:cNvPr>
          <p:cNvSpPr>
            <a:spLocks noGrp="1"/>
          </p:cNvSpPr>
          <p:nvPr>
            <p:ph type="ftr" sz="quarter" idx="11"/>
          </p:nvPr>
        </p:nvSpPr>
        <p:spPr/>
        <p:txBody>
          <a:bodyPr/>
          <a:lstStyle/>
          <a:p>
            <a:r>
              <a:rPr lang="de-DE"/>
              <a:t>Dr. Priyanka Chandani                   UNIT 01</a:t>
            </a:r>
            <a:endParaRPr lang="en-US" dirty="0"/>
          </a:p>
        </p:txBody>
      </p:sp>
      <p:pic>
        <p:nvPicPr>
          <p:cNvPr id="10" name="Picture 9">
            <a:extLst>
              <a:ext uri="{FF2B5EF4-FFF2-40B4-BE49-F238E27FC236}">
                <a16:creationId xmlns:a16="http://schemas.microsoft.com/office/drawing/2014/main" id="{10D79750-6B6E-4948-86A9-BC05E73968CD}"/>
              </a:ext>
            </a:extLst>
          </p:cNvPr>
          <p:cNvPicPr>
            <a:picLocks noChangeAspect="1"/>
          </p:cNvPicPr>
          <p:nvPr/>
        </p:nvPicPr>
        <p:blipFill>
          <a:blip r:embed="rId3"/>
          <a:stretch>
            <a:fillRect/>
          </a:stretch>
        </p:blipFill>
        <p:spPr>
          <a:xfrm>
            <a:off x="0" y="-27448"/>
            <a:ext cx="1384300" cy="812800"/>
          </a:xfrm>
          <a:prstGeom prst="rect">
            <a:avLst/>
          </a:prstGeom>
        </p:spPr>
      </p:pic>
      <p:pic>
        <p:nvPicPr>
          <p:cNvPr id="13" name="Picture 12">
            <a:extLst>
              <a:ext uri="{FF2B5EF4-FFF2-40B4-BE49-F238E27FC236}">
                <a16:creationId xmlns:a16="http://schemas.microsoft.com/office/drawing/2014/main" id="{1444D5AD-38DB-29C9-1E67-61EBC4B2D53B}"/>
              </a:ext>
            </a:extLst>
          </p:cNvPr>
          <p:cNvPicPr>
            <a:picLocks noChangeAspect="1"/>
          </p:cNvPicPr>
          <p:nvPr/>
        </p:nvPicPr>
        <p:blipFill rotWithShape="1">
          <a:blip r:embed="rId4"/>
          <a:srcRect l="28333" t="44523" r="13880" b="10985"/>
          <a:stretch/>
        </p:blipFill>
        <p:spPr>
          <a:xfrm>
            <a:off x="0" y="962526"/>
            <a:ext cx="9144000" cy="5393824"/>
          </a:xfrm>
          <a:prstGeom prst="rect">
            <a:avLst/>
          </a:prstGeom>
        </p:spPr>
      </p:pic>
      <p:pic>
        <p:nvPicPr>
          <p:cNvPr id="3" name="Picture 2" descr="A screenshot of a computer&#10;&#10;Description automatically generated">
            <a:extLst>
              <a:ext uri="{FF2B5EF4-FFF2-40B4-BE49-F238E27FC236}">
                <a16:creationId xmlns:a16="http://schemas.microsoft.com/office/drawing/2014/main" id="{55B7B76F-E96C-CF65-D345-6699EB4888AF}"/>
              </a:ext>
            </a:extLst>
          </p:cNvPr>
          <p:cNvPicPr>
            <a:picLocks noChangeAspect="1"/>
          </p:cNvPicPr>
          <p:nvPr/>
        </p:nvPicPr>
        <p:blipFill rotWithShape="1">
          <a:blip r:embed="rId5"/>
          <a:srcRect l="26091" t="36058" r="24385" b="26405"/>
          <a:stretch/>
        </p:blipFill>
        <p:spPr bwMode="auto">
          <a:xfrm>
            <a:off x="0" y="7233"/>
            <a:ext cx="1749346" cy="74512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114174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solidFill>
                  <a:schemeClr val="tx1"/>
                </a:solidFill>
              </a:rPr>
              <a:pPr/>
              <a:t>12</a:t>
            </a:fld>
            <a:endParaRPr lang="en-US" dirty="0">
              <a:solidFill>
                <a:schemeClr val="tx1"/>
              </a:solidFill>
            </a:endParaRPr>
          </a:p>
        </p:txBody>
      </p:sp>
      <p:sp>
        <p:nvSpPr>
          <p:cNvPr id="5" name="Title 1"/>
          <p:cNvSpPr txBox="1">
            <a:spLocks/>
          </p:cNvSpPr>
          <p:nvPr/>
        </p:nvSpPr>
        <p:spPr>
          <a:xfrm>
            <a:off x="1269157" y="0"/>
            <a:ext cx="7874843" cy="726498"/>
          </a:xfrm>
          <a:prstGeom prst="rect">
            <a:avLst/>
          </a:prstGeom>
          <a:solidFill>
            <a:srgbClr val="FF9C9C"/>
          </a:solidFill>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3000" dirty="0">
                <a:solidFill>
                  <a:schemeClr val="tx1"/>
                </a:solidFill>
              </a:rPr>
              <a:t>Program Outcomes</a:t>
            </a:r>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4532" y="983395"/>
            <a:ext cx="6850601" cy="3766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804532" y="1716618"/>
            <a:ext cx="6880572" cy="369332"/>
          </a:xfrm>
          <a:prstGeom prst="rect">
            <a:avLst/>
          </a:prstGeom>
        </p:spPr>
        <p:txBody>
          <a:bodyPr wrap="square">
            <a:spAutoFit/>
          </a:bodyPr>
          <a:lstStyle/>
          <a:p>
            <a:pPr algn="just"/>
            <a:r>
              <a:rPr lang="en-US" b="1" dirty="0">
                <a:solidFill>
                  <a:srgbClr val="000000"/>
                </a:solidFill>
              </a:rPr>
              <a:t>	</a:t>
            </a:r>
          </a:p>
        </p:txBody>
      </p:sp>
      <p:sp>
        <p:nvSpPr>
          <p:cNvPr id="2" name="Date Placeholder 1"/>
          <p:cNvSpPr>
            <a:spLocks noGrp="1"/>
          </p:cNvSpPr>
          <p:nvPr>
            <p:ph type="dt" sz="half" idx="10"/>
          </p:nvPr>
        </p:nvSpPr>
        <p:spPr/>
        <p:txBody>
          <a:bodyPr/>
          <a:lstStyle/>
          <a:p>
            <a:fld id="{F6AA5DE5-1A35-49E8-9805-8852551C6293}" type="datetime1">
              <a:rPr lang="en-US" smtClean="0">
                <a:solidFill>
                  <a:schemeClr val="tx1"/>
                </a:solidFill>
              </a:rPr>
              <a:t>7/11/2024</a:t>
            </a:fld>
            <a:endParaRPr lang="en-US" dirty="0">
              <a:solidFill>
                <a:schemeClr val="tx1"/>
              </a:solidFill>
            </a:endParaRPr>
          </a:p>
        </p:txBody>
      </p:sp>
      <p:sp>
        <p:nvSpPr>
          <p:cNvPr id="11" name="Footer Placeholder 10">
            <a:extLst>
              <a:ext uri="{FF2B5EF4-FFF2-40B4-BE49-F238E27FC236}">
                <a16:creationId xmlns:a16="http://schemas.microsoft.com/office/drawing/2014/main" id="{36A70B1D-918E-44EC-9C09-C68DF7FA411C}"/>
              </a:ext>
            </a:extLst>
          </p:cNvPr>
          <p:cNvSpPr>
            <a:spLocks noGrp="1"/>
          </p:cNvSpPr>
          <p:nvPr>
            <p:ph type="ftr" sz="quarter" idx="11"/>
          </p:nvPr>
        </p:nvSpPr>
        <p:spPr/>
        <p:txBody>
          <a:bodyPr/>
          <a:lstStyle/>
          <a:p>
            <a:r>
              <a:rPr lang="de-DE"/>
              <a:t>Dr. Priyanka Chandani                   UNIT 01</a:t>
            </a:r>
            <a:endParaRPr lang="en-US" dirty="0"/>
          </a:p>
        </p:txBody>
      </p:sp>
      <p:sp>
        <p:nvSpPr>
          <p:cNvPr id="12" name="TextBox 11">
            <a:extLst>
              <a:ext uri="{FF2B5EF4-FFF2-40B4-BE49-F238E27FC236}">
                <a16:creationId xmlns:a16="http://schemas.microsoft.com/office/drawing/2014/main" id="{5406A62A-D4AF-D04B-8445-69F55CAAD422}"/>
              </a:ext>
            </a:extLst>
          </p:cNvPr>
          <p:cNvSpPr txBox="1"/>
          <p:nvPr/>
        </p:nvSpPr>
        <p:spPr>
          <a:xfrm>
            <a:off x="614140" y="1089040"/>
            <a:ext cx="8140839" cy="4955203"/>
          </a:xfrm>
          <a:prstGeom prst="rect">
            <a:avLst/>
          </a:prstGeom>
          <a:noFill/>
        </p:spPr>
        <p:txBody>
          <a:bodyPr wrap="square">
            <a:spAutoFit/>
          </a:bodyPr>
          <a:lstStyle/>
          <a:p>
            <a:pPr marL="0" indent="0">
              <a:buNone/>
            </a:pPr>
            <a:r>
              <a:rPr lang="en-US" sz="2800" b="1" dirty="0">
                <a:latin typeface="+mj-lt"/>
                <a:cs typeface="Times New Roman" panose="02020603050405020304" pitchFamily="18" charset="0"/>
              </a:rPr>
              <a:t>Engineering Graduates will be able to Understand:</a:t>
            </a:r>
          </a:p>
          <a:p>
            <a:pPr marL="0" indent="0">
              <a:buNone/>
            </a:pPr>
            <a:r>
              <a:rPr lang="en-US" sz="2400" dirty="0">
                <a:latin typeface="+mj-lt"/>
                <a:cs typeface="Times New Roman" panose="02020603050405020304" pitchFamily="18" charset="0"/>
              </a:rPr>
              <a:t>1. Engineering knowledge</a:t>
            </a:r>
          </a:p>
          <a:p>
            <a:pPr marL="0" indent="0">
              <a:buNone/>
            </a:pPr>
            <a:r>
              <a:rPr lang="en-US" sz="2400" dirty="0">
                <a:latin typeface="+mj-lt"/>
                <a:cs typeface="Times New Roman" panose="02020603050405020304" pitchFamily="18" charset="0"/>
              </a:rPr>
              <a:t>2. Problem analysis</a:t>
            </a:r>
          </a:p>
          <a:p>
            <a:pPr marL="0" indent="0">
              <a:buNone/>
            </a:pPr>
            <a:r>
              <a:rPr lang="en-US" sz="2400" dirty="0">
                <a:latin typeface="+mj-lt"/>
                <a:cs typeface="Times New Roman" panose="02020603050405020304" pitchFamily="18" charset="0"/>
              </a:rPr>
              <a:t>3. Design/development of solutions</a:t>
            </a:r>
          </a:p>
          <a:p>
            <a:pPr marL="0" indent="0">
              <a:buNone/>
            </a:pPr>
            <a:r>
              <a:rPr lang="en-US" sz="2400" dirty="0">
                <a:latin typeface="+mj-lt"/>
                <a:cs typeface="Times New Roman" panose="02020603050405020304" pitchFamily="18" charset="0"/>
              </a:rPr>
              <a:t>4. Conduct investigations of complex </a:t>
            </a:r>
          </a:p>
          <a:p>
            <a:pPr marL="0" indent="0">
              <a:buNone/>
            </a:pPr>
            <a:r>
              <a:rPr lang="en-US" sz="2400" dirty="0">
                <a:latin typeface="+mj-lt"/>
                <a:cs typeface="Times New Roman" panose="02020603050405020304" pitchFamily="18" charset="0"/>
              </a:rPr>
              <a:t>5. Modern tool usage </a:t>
            </a:r>
          </a:p>
          <a:p>
            <a:pPr marL="0" indent="0">
              <a:buNone/>
            </a:pPr>
            <a:r>
              <a:rPr lang="en-US" sz="2400" dirty="0">
                <a:latin typeface="+mj-lt"/>
                <a:cs typeface="Times New Roman" panose="02020603050405020304" pitchFamily="18" charset="0"/>
              </a:rPr>
              <a:t>6. The engineer and society </a:t>
            </a:r>
          </a:p>
          <a:p>
            <a:pPr marL="0" indent="0">
              <a:buNone/>
            </a:pPr>
            <a:r>
              <a:rPr lang="en-US" sz="2400" dirty="0">
                <a:latin typeface="+mj-lt"/>
                <a:cs typeface="Times New Roman" panose="02020603050405020304" pitchFamily="18" charset="0"/>
              </a:rPr>
              <a:t>7. Environment and sustainability </a:t>
            </a:r>
          </a:p>
          <a:p>
            <a:pPr marL="0" indent="0">
              <a:buNone/>
            </a:pPr>
            <a:r>
              <a:rPr lang="en-US" sz="2400" dirty="0">
                <a:latin typeface="+mj-lt"/>
                <a:cs typeface="Times New Roman" panose="02020603050405020304" pitchFamily="18" charset="0"/>
              </a:rPr>
              <a:t>8. Ethics</a:t>
            </a:r>
          </a:p>
          <a:p>
            <a:pPr marL="0" indent="0">
              <a:buNone/>
            </a:pPr>
            <a:r>
              <a:rPr lang="en-US" sz="2400" dirty="0">
                <a:latin typeface="+mj-lt"/>
                <a:cs typeface="Times New Roman" panose="02020603050405020304" pitchFamily="18" charset="0"/>
              </a:rPr>
              <a:t> 9. Individual and team work</a:t>
            </a:r>
          </a:p>
          <a:p>
            <a:pPr marL="0" indent="0">
              <a:buNone/>
            </a:pPr>
            <a:r>
              <a:rPr lang="en-US" sz="2400" dirty="0">
                <a:latin typeface="+mj-lt"/>
                <a:cs typeface="Times New Roman" panose="02020603050405020304" pitchFamily="18" charset="0"/>
              </a:rPr>
              <a:t>10. Communication</a:t>
            </a:r>
          </a:p>
          <a:p>
            <a:pPr marL="0" indent="0">
              <a:buNone/>
            </a:pPr>
            <a:r>
              <a:rPr lang="en-US" sz="2400" dirty="0">
                <a:latin typeface="+mj-lt"/>
                <a:cs typeface="Times New Roman" panose="02020603050405020304" pitchFamily="18" charset="0"/>
              </a:rPr>
              <a:t>11. Project management and finance</a:t>
            </a:r>
          </a:p>
          <a:p>
            <a:pPr marL="0" indent="0">
              <a:buNone/>
            </a:pPr>
            <a:r>
              <a:rPr lang="en-US" sz="2400" dirty="0">
                <a:latin typeface="+mj-lt"/>
                <a:cs typeface="Times New Roman" panose="02020603050405020304" pitchFamily="18" charset="0"/>
              </a:rPr>
              <a:t>12. Life-long learning</a:t>
            </a:r>
            <a:endParaRPr lang="en-US" sz="2400" dirty="0">
              <a:latin typeface="+mj-lt"/>
            </a:endParaRPr>
          </a:p>
        </p:txBody>
      </p:sp>
      <p:pic>
        <p:nvPicPr>
          <p:cNvPr id="9" name="Picture 8">
            <a:extLst>
              <a:ext uri="{FF2B5EF4-FFF2-40B4-BE49-F238E27FC236}">
                <a16:creationId xmlns:a16="http://schemas.microsoft.com/office/drawing/2014/main" id="{61B3EE6B-8E6B-474D-8614-0D1D714871FF}"/>
              </a:ext>
            </a:extLst>
          </p:cNvPr>
          <p:cNvPicPr>
            <a:picLocks noChangeAspect="1"/>
          </p:cNvPicPr>
          <p:nvPr/>
        </p:nvPicPr>
        <p:blipFill>
          <a:blip r:embed="rId3"/>
          <a:stretch>
            <a:fillRect/>
          </a:stretch>
        </p:blipFill>
        <p:spPr>
          <a:xfrm>
            <a:off x="-19722" y="76200"/>
            <a:ext cx="1384300" cy="812800"/>
          </a:xfrm>
          <a:prstGeom prst="rect">
            <a:avLst/>
          </a:prstGeom>
        </p:spPr>
      </p:pic>
      <p:pic>
        <p:nvPicPr>
          <p:cNvPr id="3" name="Picture 2" descr="A screenshot of a computer&#10;&#10;Description automatically generated">
            <a:extLst>
              <a:ext uri="{FF2B5EF4-FFF2-40B4-BE49-F238E27FC236}">
                <a16:creationId xmlns:a16="http://schemas.microsoft.com/office/drawing/2014/main" id="{015D8AC3-6478-AD1E-8FBB-B598398BF8E2}"/>
              </a:ext>
            </a:extLst>
          </p:cNvPr>
          <p:cNvPicPr>
            <a:picLocks noChangeAspect="1"/>
          </p:cNvPicPr>
          <p:nvPr/>
        </p:nvPicPr>
        <p:blipFill rotWithShape="1">
          <a:blip r:embed="rId4"/>
          <a:srcRect l="26091" t="36058" r="24385" b="26405"/>
          <a:stretch/>
        </p:blipFill>
        <p:spPr bwMode="auto">
          <a:xfrm>
            <a:off x="0" y="7233"/>
            <a:ext cx="1749346" cy="74512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1313541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solidFill>
                  <a:schemeClr val="tx1"/>
                </a:solidFill>
              </a:rPr>
              <a:pPr/>
              <a:t>13</a:t>
            </a:fld>
            <a:endParaRPr lang="en-US" dirty="0">
              <a:solidFill>
                <a:schemeClr val="tx1"/>
              </a:solidFill>
            </a:endParaRPr>
          </a:p>
        </p:txBody>
      </p:sp>
      <p:sp>
        <p:nvSpPr>
          <p:cNvPr id="5" name="Title 1"/>
          <p:cNvSpPr txBox="1">
            <a:spLocks/>
          </p:cNvSpPr>
          <p:nvPr/>
        </p:nvSpPr>
        <p:spPr>
          <a:xfrm>
            <a:off x="1269157" y="0"/>
            <a:ext cx="7874843" cy="726498"/>
          </a:xfrm>
          <a:prstGeom prst="rect">
            <a:avLst/>
          </a:prstGeom>
          <a:solidFill>
            <a:srgbClr val="FF9C9C"/>
          </a:solidFill>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3000" dirty="0">
                <a:solidFill>
                  <a:schemeClr val="tx1"/>
                </a:solidFill>
              </a:rPr>
              <a:t>CO-PO Mapping</a:t>
            </a:r>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4532" y="983395"/>
            <a:ext cx="6850601" cy="3766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804532" y="1716618"/>
            <a:ext cx="6880572" cy="369332"/>
          </a:xfrm>
          <a:prstGeom prst="rect">
            <a:avLst/>
          </a:prstGeom>
        </p:spPr>
        <p:txBody>
          <a:bodyPr wrap="square">
            <a:spAutoFit/>
          </a:bodyPr>
          <a:lstStyle/>
          <a:p>
            <a:pPr algn="just"/>
            <a:r>
              <a:rPr lang="en-US" b="1" dirty="0">
                <a:solidFill>
                  <a:srgbClr val="000000"/>
                </a:solidFill>
              </a:rPr>
              <a:t>	</a:t>
            </a:r>
          </a:p>
        </p:txBody>
      </p:sp>
      <p:sp>
        <p:nvSpPr>
          <p:cNvPr id="2" name="Date Placeholder 1"/>
          <p:cNvSpPr>
            <a:spLocks noGrp="1"/>
          </p:cNvSpPr>
          <p:nvPr>
            <p:ph type="dt" sz="half" idx="10"/>
          </p:nvPr>
        </p:nvSpPr>
        <p:spPr/>
        <p:txBody>
          <a:bodyPr/>
          <a:lstStyle/>
          <a:p>
            <a:fld id="{F6AA5DE5-1A35-49E8-9805-8852551C6293}" type="datetime1">
              <a:rPr lang="en-US" smtClean="0">
                <a:solidFill>
                  <a:schemeClr val="tx1"/>
                </a:solidFill>
              </a:rPr>
              <a:t>7/11/2024</a:t>
            </a:fld>
            <a:endParaRPr lang="en-US" dirty="0">
              <a:solidFill>
                <a:schemeClr val="tx1"/>
              </a:solidFill>
            </a:endParaRPr>
          </a:p>
        </p:txBody>
      </p:sp>
      <p:sp>
        <p:nvSpPr>
          <p:cNvPr id="11" name="Footer Placeholder 10">
            <a:extLst>
              <a:ext uri="{FF2B5EF4-FFF2-40B4-BE49-F238E27FC236}">
                <a16:creationId xmlns:a16="http://schemas.microsoft.com/office/drawing/2014/main" id="{36A70B1D-918E-44EC-9C09-C68DF7FA411C}"/>
              </a:ext>
            </a:extLst>
          </p:cNvPr>
          <p:cNvSpPr>
            <a:spLocks noGrp="1"/>
          </p:cNvSpPr>
          <p:nvPr>
            <p:ph type="ftr" sz="quarter" idx="11"/>
          </p:nvPr>
        </p:nvSpPr>
        <p:spPr/>
        <p:txBody>
          <a:bodyPr/>
          <a:lstStyle/>
          <a:p>
            <a:r>
              <a:rPr lang="de-DE"/>
              <a:t>Dr. Priyanka Chandani                   UNIT 01</a:t>
            </a:r>
            <a:endParaRPr lang="en-US" dirty="0"/>
          </a:p>
        </p:txBody>
      </p:sp>
      <p:pic>
        <p:nvPicPr>
          <p:cNvPr id="10" name="Picture 9">
            <a:extLst>
              <a:ext uri="{FF2B5EF4-FFF2-40B4-BE49-F238E27FC236}">
                <a16:creationId xmlns:a16="http://schemas.microsoft.com/office/drawing/2014/main" id="{6BEFD019-1EB7-DB4A-946C-17C635CE9D95}"/>
              </a:ext>
            </a:extLst>
          </p:cNvPr>
          <p:cNvPicPr>
            <a:picLocks noChangeAspect="1"/>
          </p:cNvPicPr>
          <p:nvPr/>
        </p:nvPicPr>
        <p:blipFill>
          <a:blip r:embed="rId3"/>
          <a:stretch>
            <a:fillRect/>
          </a:stretch>
        </p:blipFill>
        <p:spPr>
          <a:xfrm>
            <a:off x="-19722" y="0"/>
            <a:ext cx="1384300" cy="812800"/>
          </a:xfrm>
          <a:prstGeom prst="rect">
            <a:avLst/>
          </a:prstGeom>
        </p:spPr>
      </p:pic>
      <p:pic>
        <p:nvPicPr>
          <p:cNvPr id="3" name="Picture 2">
            <a:extLst>
              <a:ext uri="{FF2B5EF4-FFF2-40B4-BE49-F238E27FC236}">
                <a16:creationId xmlns:a16="http://schemas.microsoft.com/office/drawing/2014/main" id="{47AB95D6-9E69-E3A4-58AF-376CC6E6D98F}"/>
              </a:ext>
            </a:extLst>
          </p:cNvPr>
          <p:cNvPicPr>
            <a:picLocks noChangeAspect="1"/>
          </p:cNvPicPr>
          <p:nvPr/>
        </p:nvPicPr>
        <p:blipFill>
          <a:blip r:embed="rId4"/>
          <a:stretch>
            <a:fillRect/>
          </a:stretch>
        </p:blipFill>
        <p:spPr>
          <a:xfrm>
            <a:off x="73218" y="1069696"/>
            <a:ext cx="8974529" cy="3766245"/>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C706F616-0605-1522-CDB4-E9C8887D3D5B}"/>
              </a:ext>
            </a:extLst>
          </p:cNvPr>
          <p:cNvPicPr>
            <a:picLocks noChangeAspect="1"/>
          </p:cNvPicPr>
          <p:nvPr/>
        </p:nvPicPr>
        <p:blipFill rotWithShape="1">
          <a:blip r:embed="rId5"/>
          <a:srcRect l="26091" t="36058" r="24385" b="26405"/>
          <a:stretch/>
        </p:blipFill>
        <p:spPr bwMode="auto">
          <a:xfrm>
            <a:off x="0" y="7233"/>
            <a:ext cx="1749346" cy="74512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3892274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3FA9079-40A6-3586-0188-BE197C216826}"/>
              </a:ext>
            </a:extLst>
          </p:cNvPr>
          <p:cNvSpPr>
            <a:spLocks noGrp="1"/>
          </p:cNvSpPr>
          <p:nvPr>
            <p:ph type="dt" sz="half" idx="10"/>
          </p:nvPr>
        </p:nvSpPr>
        <p:spPr/>
        <p:txBody>
          <a:bodyPr/>
          <a:lstStyle/>
          <a:p>
            <a:fld id="{AAB44702-42C4-43D1-B1BA-A30766EAFB92}" type="datetime1">
              <a:rPr lang="en-US" smtClean="0"/>
              <a:t>7/11/2024</a:t>
            </a:fld>
            <a:endParaRPr lang="en-US" dirty="0"/>
          </a:p>
        </p:txBody>
      </p:sp>
      <p:sp>
        <p:nvSpPr>
          <p:cNvPr id="3" name="Footer Placeholder 2">
            <a:extLst>
              <a:ext uri="{FF2B5EF4-FFF2-40B4-BE49-F238E27FC236}">
                <a16:creationId xmlns:a16="http://schemas.microsoft.com/office/drawing/2014/main" id="{FEDA6916-D751-108B-462E-31B950E5DA5B}"/>
              </a:ext>
            </a:extLst>
          </p:cNvPr>
          <p:cNvSpPr>
            <a:spLocks noGrp="1"/>
          </p:cNvSpPr>
          <p:nvPr>
            <p:ph type="ftr" sz="quarter" idx="11"/>
          </p:nvPr>
        </p:nvSpPr>
        <p:spPr/>
        <p:txBody>
          <a:bodyPr/>
          <a:lstStyle/>
          <a:p>
            <a:r>
              <a:rPr lang="de-DE"/>
              <a:t>SOVERS SINGH BISHT                   UNIT 01</a:t>
            </a:r>
            <a:endParaRPr lang="en-US" dirty="0"/>
          </a:p>
        </p:txBody>
      </p:sp>
      <p:sp>
        <p:nvSpPr>
          <p:cNvPr id="4" name="Slide Number Placeholder 3">
            <a:extLst>
              <a:ext uri="{FF2B5EF4-FFF2-40B4-BE49-F238E27FC236}">
                <a16:creationId xmlns:a16="http://schemas.microsoft.com/office/drawing/2014/main" id="{6B86181E-91DF-5F84-0C89-326B8EE19F76}"/>
              </a:ext>
            </a:extLst>
          </p:cNvPr>
          <p:cNvSpPr>
            <a:spLocks noGrp="1"/>
          </p:cNvSpPr>
          <p:nvPr>
            <p:ph type="sldNum" sz="quarter" idx="12"/>
          </p:nvPr>
        </p:nvSpPr>
        <p:spPr/>
        <p:txBody>
          <a:bodyPr/>
          <a:lstStyle/>
          <a:p>
            <a:fld id="{B6F15528-21DE-4FAA-801E-634DDDAF4B2B}" type="slidenum">
              <a:rPr lang="en-US" smtClean="0"/>
              <a:pPr/>
              <a:t>14</a:t>
            </a:fld>
            <a:endParaRPr lang="en-US" dirty="0"/>
          </a:p>
        </p:txBody>
      </p:sp>
      <p:sp>
        <p:nvSpPr>
          <p:cNvPr id="5" name="Title 1">
            <a:extLst>
              <a:ext uri="{FF2B5EF4-FFF2-40B4-BE49-F238E27FC236}">
                <a16:creationId xmlns:a16="http://schemas.microsoft.com/office/drawing/2014/main" id="{C06D7BF1-4137-89EF-0144-98006280540C}"/>
              </a:ext>
            </a:extLst>
          </p:cNvPr>
          <p:cNvSpPr txBox="1">
            <a:spLocks/>
          </p:cNvSpPr>
          <p:nvPr/>
        </p:nvSpPr>
        <p:spPr>
          <a:xfrm>
            <a:off x="1269157" y="0"/>
            <a:ext cx="7874843" cy="726498"/>
          </a:xfrm>
          <a:prstGeom prst="rect">
            <a:avLst/>
          </a:prstGeom>
          <a:solidFill>
            <a:srgbClr val="FF9C9C"/>
          </a:solidFill>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3000" b="1" dirty="0">
                <a:solidFill>
                  <a:schemeClr val="tx1"/>
                </a:solidFill>
              </a:rPr>
              <a:t>Program Specific Outcomes (PSOs)</a:t>
            </a:r>
          </a:p>
        </p:txBody>
      </p:sp>
      <p:sp>
        <p:nvSpPr>
          <p:cNvPr id="7" name="TextBox 6">
            <a:extLst>
              <a:ext uri="{FF2B5EF4-FFF2-40B4-BE49-F238E27FC236}">
                <a16:creationId xmlns:a16="http://schemas.microsoft.com/office/drawing/2014/main" id="{DDBF29FD-3724-9CD2-F159-8A84D7FE960A}"/>
              </a:ext>
            </a:extLst>
          </p:cNvPr>
          <p:cNvSpPr txBox="1"/>
          <p:nvPr/>
        </p:nvSpPr>
        <p:spPr>
          <a:xfrm>
            <a:off x="304800" y="1154811"/>
            <a:ext cx="8598568" cy="4524315"/>
          </a:xfrm>
          <a:prstGeom prst="rect">
            <a:avLst/>
          </a:prstGeom>
          <a:noFill/>
        </p:spPr>
        <p:txBody>
          <a:bodyPr wrap="square">
            <a:spAutoFit/>
          </a:bodyPr>
          <a:lstStyle/>
          <a:p>
            <a:pPr algn="just"/>
            <a:r>
              <a:rPr lang="en-US" sz="2400" b="1" dirty="0"/>
              <a:t>PSO’s</a:t>
            </a:r>
          </a:p>
          <a:p>
            <a:pPr algn="just"/>
            <a:r>
              <a:rPr lang="en-US" sz="2400" b="1" dirty="0"/>
              <a:t>At the end of the program, the student will be able to-</a:t>
            </a:r>
          </a:p>
          <a:p>
            <a:pPr algn="just"/>
            <a:endParaRPr lang="en-US" sz="2400" dirty="0"/>
          </a:p>
          <a:p>
            <a:pPr algn="just"/>
            <a:r>
              <a:rPr lang="en-US" sz="2400" dirty="0"/>
              <a:t>PSO 1: </a:t>
            </a:r>
            <a:r>
              <a:rPr lang="en-US" sz="2400" dirty="0" err="1"/>
              <a:t>Analyse</a:t>
            </a:r>
            <a:r>
              <a:rPr lang="en-US" sz="2400" dirty="0"/>
              <a:t>, design and develop solutions by applying fundamental concepts of Data Science</a:t>
            </a:r>
          </a:p>
          <a:p>
            <a:pPr algn="just"/>
            <a:endParaRPr lang="en-US" sz="2400" dirty="0"/>
          </a:p>
          <a:p>
            <a:pPr algn="just"/>
            <a:r>
              <a:rPr lang="en-US" sz="2400" dirty="0"/>
              <a:t>PSO  2: Apply technical knowledge while using modern tools and technologies for solving complex problems. </a:t>
            </a:r>
          </a:p>
          <a:p>
            <a:pPr algn="just"/>
            <a:endParaRPr lang="en-US" sz="2400" dirty="0"/>
          </a:p>
          <a:p>
            <a:pPr algn="just"/>
            <a:r>
              <a:rPr lang="en-US" sz="2400" dirty="0"/>
              <a:t>PSO  3: Collaborate different fields of science and technology with right attitude, to work as an individual or as a team, demonstrating professional ethics for the well-being of society</a:t>
            </a:r>
          </a:p>
        </p:txBody>
      </p:sp>
      <p:pic>
        <p:nvPicPr>
          <p:cNvPr id="6" name="Picture 5" descr="A screenshot of a computer&#10;&#10;Description automatically generated">
            <a:extLst>
              <a:ext uri="{FF2B5EF4-FFF2-40B4-BE49-F238E27FC236}">
                <a16:creationId xmlns:a16="http://schemas.microsoft.com/office/drawing/2014/main" id="{54FDE36F-4DDE-A70F-0720-86F6B34F5945}"/>
              </a:ext>
            </a:extLst>
          </p:cNvPr>
          <p:cNvPicPr>
            <a:picLocks noChangeAspect="1"/>
          </p:cNvPicPr>
          <p:nvPr/>
        </p:nvPicPr>
        <p:blipFill rotWithShape="1">
          <a:blip r:embed="rId2"/>
          <a:srcRect l="26091" t="36058" r="24385" b="26405"/>
          <a:stretch/>
        </p:blipFill>
        <p:spPr bwMode="auto">
          <a:xfrm>
            <a:off x="0" y="7233"/>
            <a:ext cx="1749346" cy="74512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2033961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7BB6C61-91CA-5C97-BF6C-A2F759E3FFD4}"/>
              </a:ext>
            </a:extLst>
          </p:cNvPr>
          <p:cNvSpPr>
            <a:spLocks noGrp="1"/>
          </p:cNvSpPr>
          <p:nvPr>
            <p:ph type="dt" sz="half" idx="10"/>
          </p:nvPr>
        </p:nvSpPr>
        <p:spPr/>
        <p:txBody>
          <a:bodyPr/>
          <a:lstStyle/>
          <a:p>
            <a:fld id="{AAB44702-42C4-43D1-B1BA-A30766EAFB92}" type="datetime1">
              <a:rPr lang="en-US" smtClean="0"/>
              <a:t>7/11/2024</a:t>
            </a:fld>
            <a:endParaRPr lang="en-US" dirty="0"/>
          </a:p>
        </p:txBody>
      </p:sp>
      <p:sp>
        <p:nvSpPr>
          <p:cNvPr id="3" name="Footer Placeholder 2">
            <a:extLst>
              <a:ext uri="{FF2B5EF4-FFF2-40B4-BE49-F238E27FC236}">
                <a16:creationId xmlns:a16="http://schemas.microsoft.com/office/drawing/2014/main" id="{7C46F3BD-666D-31B3-AEEE-489188667CA5}"/>
              </a:ext>
            </a:extLst>
          </p:cNvPr>
          <p:cNvSpPr>
            <a:spLocks noGrp="1"/>
          </p:cNvSpPr>
          <p:nvPr>
            <p:ph type="ftr" sz="quarter" idx="11"/>
          </p:nvPr>
        </p:nvSpPr>
        <p:spPr/>
        <p:txBody>
          <a:bodyPr/>
          <a:lstStyle/>
          <a:p>
            <a:r>
              <a:rPr lang="de-DE"/>
              <a:t>SOVERS SINGH BISHT                   UNIT 01</a:t>
            </a:r>
            <a:endParaRPr lang="en-US" dirty="0"/>
          </a:p>
        </p:txBody>
      </p:sp>
      <p:sp>
        <p:nvSpPr>
          <p:cNvPr id="4" name="Slide Number Placeholder 3">
            <a:extLst>
              <a:ext uri="{FF2B5EF4-FFF2-40B4-BE49-F238E27FC236}">
                <a16:creationId xmlns:a16="http://schemas.microsoft.com/office/drawing/2014/main" id="{00A02CB5-74C0-0FE6-0AD9-DA57CFF54618}"/>
              </a:ext>
            </a:extLst>
          </p:cNvPr>
          <p:cNvSpPr>
            <a:spLocks noGrp="1"/>
          </p:cNvSpPr>
          <p:nvPr>
            <p:ph type="sldNum" sz="quarter" idx="12"/>
          </p:nvPr>
        </p:nvSpPr>
        <p:spPr/>
        <p:txBody>
          <a:bodyPr/>
          <a:lstStyle/>
          <a:p>
            <a:fld id="{B6F15528-21DE-4FAA-801E-634DDDAF4B2B}" type="slidenum">
              <a:rPr lang="en-US" smtClean="0"/>
              <a:pPr/>
              <a:t>15</a:t>
            </a:fld>
            <a:endParaRPr lang="en-US" dirty="0"/>
          </a:p>
        </p:txBody>
      </p:sp>
      <p:sp>
        <p:nvSpPr>
          <p:cNvPr id="5" name="Title 1">
            <a:extLst>
              <a:ext uri="{FF2B5EF4-FFF2-40B4-BE49-F238E27FC236}">
                <a16:creationId xmlns:a16="http://schemas.microsoft.com/office/drawing/2014/main" id="{5A4ACA45-F6D7-97A7-7BE0-E4E3138AA839}"/>
              </a:ext>
            </a:extLst>
          </p:cNvPr>
          <p:cNvSpPr txBox="1">
            <a:spLocks/>
          </p:cNvSpPr>
          <p:nvPr/>
        </p:nvSpPr>
        <p:spPr>
          <a:xfrm>
            <a:off x="1269157" y="0"/>
            <a:ext cx="7874843" cy="726498"/>
          </a:xfrm>
          <a:prstGeom prst="rect">
            <a:avLst/>
          </a:prstGeom>
          <a:solidFill>
            <a:srgbClr val="FF9C9C"/>
          </a:solidFill>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3000" b="1" dirty="0">
                <a:solidFill>
                  <a:schemeClr val="tx1"/>
                </a:solidFill>
              </a:rPr>
              <a:t>COs and PSOs Mapping</a:t>
            </a:r>
          </a:p>
        </p:txBody>
      </p:sp>
      <p:pic>
        <p:nvPicPr>
          <p:cNvPr id="6" name="Picture 5">
            <a:extLst>
              <a:ext uri="{FF2B5EF4-FFF2-40B4-BE49-F238E27FC236}">
                <a16:creationId xmlns:a16="http://schemas.microsoft.com/office/drawing/2014/main" id="{B6E696E6-232D-5077-332D-A1203ABB7B7A}"/>
              </a:ext>
            </a:extLst>
          </p:cNvPr>
          <p:cNvPicPr>
            <a:picLocks noChangeAspect="1"/>
          </p:cNvPicPr>
          <p:nvPr/>
        </p:nvPicPr>
        <p:blipFill>
          <a:blip r:embed="rId2"/>
          <a:stretch>
            <a:fillRect/>
          </a:stretch>
        </p:blipFill>
        <p:spPr>
          <a:xfrm>
            <a:off x="2294017" y="1716401"/>
            <a:ext cx="4948237" cy="3250134"/>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CE695F09-A70E-E029-03F4-14C8E575753D}"/>
              </a:ext>
            </a:extLst>
          </p:cNvPr>
          <p:cNvPicPr>
            <a:picLocks noChangeAspect="1"/>
          </p:cNvPicPr>
          <p:nvPr/>
        </p:nvPicPr>
        <p:blipFill rotWithShape="1">
          <a:blip r:embed="rId3"/>
          <a:srcRect l="26091" t="36058" r="24385" b="26405"/>
          <a:stretch/>
        </p:blipFill>
        <p:spPr bwMode="auto">
          <a:xfrm>
            <a:off x="0" y="7233"/>
            <a:ext cx="1749346" cy="74512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4549193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645CACD-9C91-ACF6-026F-5A94C8D8A20B}"/>
              </a:ext>
            </a:extLst>
          </p:cNvPr>
          <p:cNvSpPr>
            <a:spLocks noGrp="1"/>
          </p:cNvSpPr>
          <p:nvPr>
            <p:ph type="dt" sz="half" idx="10"/>
          </p:nvPr>
        </p:nvSpPr>
        <p:spPr/>
        <p:txBody>
          <a:bodyPr/>
          <a:lstStyle/>
          <a:p>
            <a:fld id="{AAB44702-42C4-43D1-B1BA-A30766EAFB92}" type="datetime1">
              <a:rPr lang="en-US" smtClean="0"/>
              <a:t>7/11/2024</a:t>
            </a:fld>
            <a:endParaRPr lang="en-US" dirty="0"/>
          </a:p>
        </p:txBody>
      </p:sp>
      <p:sp>
        <p:nvSpPr>
          <p:cNvPr id="3" name="Footer Placeholder 2">
            <a:extLst>
              <a:ext uri="{FF2B5EF4-FFF2-40B4-BE49-F238E27FC236}">
                <a16:creationId xmlns:a16="http://schemas.microsoft.com/office/drawing/2014/main" id="{437EAE90-4B54-7D00-B5D3-DD086F9E1FEC}"/>
              </a:ext>
            </a:extLst>
          </p:cNvPr>
          <p:cNvSpPr>
            <a:spLocks noGrp="1"/>
          </p:cNvSpPr>
          <p:nvPr>
            <p:ph type="ftr" sz="quarter" idx="11"/>
          </p:nvPr>
        </p:nvSpPr>
        <p:spPr/>
        <p:txBody>
          <a:bodyPr/>
          <a:lstStyle/>
          <a:p>
            <a:r>
              <a:rPr lang="de-DE"/>
              <a:t>SOVERS SINGH BISHT                   UNIT 01</a:t>
            </a:r>
            <a:endParaRPr lang="en-US" dirty="0"/>
          </a:p>
        </p:txBody>
      </p:sp>
      <p:sp>
        <p:nvSpPr>
          <p:cNvPr id="4" name="Slide Number Placeholder 3">
            <a:extLst>
              <a:ext uri="{FF2B5EF4-FFF2-40B4-BE49-F238E27FC236}">
                <a16:creationId xmlns:a16="http://schemas.microsoft.com/office/drawing/2014/main" id="{AB60056D-397E-F9D7-CEE4-CEBAEAD06731}"/>
              </a:ext>
            </a:extLst>
          </p:cNvPr>
          <p:cNvSpPr>
            <a:spLocks noGrp="1"/>
          </p:cNvSpPr>
          <p:nvPr>
            <p:ph type="sldNum" sz="quarter" idx="12"/>
          </p:nvPr>
        </p:nvSpPr>
        <p:spPr/>
        <p:txBody>
          <a:bodyPr/>
          <a:lstStyle/>
          <a:p>
            <a:fld id="{B6F15528-21DE-4FAA-801E-634DDDAF4B2B}" type="slidenum">
              <a:rPr lang="en-US" smtClean="0"/>
              <a:pPr/>
              <a:t>16</a:t>
            </a:fld>
            <a:endParaRPr lang="en-US" dirty="0"/>
          </a:p>
        </p:txBody>
      </p:sp>
      <p:sp>
        <p:nvSpPr>
          <p:cNvPr id="5" name="Title 1">
            <a:extLst>
              <a:ext uri="{FF2B5EF4-FFF2-40B4-BE49-F238E27FC236}">
                <a16:creationId xmlns:a16="http://schemas.microsoft.com/office/drawing/2014/main" id="{02FE6854-561F-A9CD-BF70-B7CF5891E02A}"/>
              </a:ext>
            </a:extLst>
          </p:cNvPr>
          <p:cNvSpPr txBox="1">
            <a:spLocks/>
          </p:cNvSpPr>
          <p:nvPr/>
        </p:nvSpPr>
        <p:spPr>
          <a:xfrm>
            <a:off x="1269157" y="0"/>
            <a:ext cx="7874843" cy="726498"/>
          </a:xfrm>
          <a:prstGeom prst="rect">
            <a:avLst/>
          </a:prstGeom>
          <a:solidFill>
            <a:srgbClr val="FF9C9C"/>
          </a:solidFill>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3000" b="1">
                <a:solidFill>
                  <a:schemeClr val="tx1"/>
                </a:solidFill>
              </a:rPr>
              <a:t>Program Educational Objectives (PEOs)</a:t>
            </a:r>
            <a:endParaRPr lang="en-US" sz="3000" b="1" dirty="0">
              <a:solidFill>
                <a:schemeClr val="tx1"/>
              </a:solidFill>
            </a:endParaRPr>
          </a:p>
        </p:txBody>
      </p:sp>
      <p:sp>
        <p:nvSpPr>
          <p:cNvPr id="7" name="TextBox 6">
            <a:extLst>
              <a:ext uri="{FF2B5EF4-FFF2-40B4-BE49-F238E27FC236}">
                <a16:creationId xmlns:a16="http://schemas.microsoft.com/office/drawing/2014/main" id="{E08303F5-8983-81C9-1E53-8FF3E5AA3D3C}"/>
              </a:ext>
            </a:extLst>
          </p:cNvPr>
          <p:cNvSpPr txBox="1"/>
          <p:nvPr/>
        </p:nvSpPr>
        <p:spPr>
          <a:xfrm>
            <a:off x="457200" y="1293310"/>
            <a:ext cx="8229600" cy="4154984"/>
          </a:xfrm>
          <a:prstGeom prst="rect">
            <a:avLst/>
          </a:prstGeom>
          <a:noFill/>
        </p:spPr>
        <p:txBody>
          <a:bodyPr wrap="square">
            <a:spAutoFit/>
          </a:bodyPr>
          <a:lstStyle/>
          <a:p>
            <a:pPr algn="just"/>
            <a:r>
              <a:rPr lang="en-US" sz="2400" b="1" dirty="0"/>
              <a:t>PEO’s</a:t>
            </a:r>
          </a:p>
          <a:p>
            <a:pPr algn="just"/>
            <a:r>
              <a:rPr lang="en-US" sz="2400" b="1" dirty="0"/>
              <a:t> The graduates of </a:t>
            </a:r>
            <a:r>
              <a:rPr lang="en-US" sz="2400" b="1" dirty="0" err="1"/>
              <a:t>B.Tech</a:t>
            </a:r>
            <a:r>
              <a:rPr lang="en-US" sz="2400" b="1" dirty="0"/>
              <a:t> Data Science program will-</a:t>
            </a:r>
          </a:p>
          <a:p>
            <a:pPr algn="just"/>
            <a:endParaRPr lang="en-US" sz="2400" dirty="0"/>
          </a:p>
          <a:p>
            <a:pPr algn="just"/>
            <a:r>
              <a:rPr lang="en-US" sz="2400" dirty="0"/>
              <a:t>PEO1: Solve real time complex problems and adapt to technological changes with the ability of lifelong learning.</a:t>
            </a:r>
          </a:p>
          <a:p>
            <a:pPr algn="just"/>
            <a:endParaRPr lang="en-US" sz="2400" dirty="0"/>
          </a:p>
          <a:p>
            <a:pPr algn="just"/>
            <a:r>
              <a:rPr lang="en-US" sz="2400" dirty="0"/>
              <a:t>PEO2: Work as data scientists ,entrepreneurs and bureaucrats for goodwill of the society and pursue higher education.</a:t>
            </a:r>
          </a:p>
          <a:p>
            <a:pPr algn="just"/>
            <a:endParaRPr lang="en-US" sz="2400" dirty="0"/>
          </a:p>
          <a:p>
            <a:pPr algn="just"/>
            <a:r>
              <a:rPr lang="en-US" sz="2400" dirty="0"/>
              <a:t>PEO3: Exhibit professional ethics and moral values with good leadership qualities and effective interpersonal skills</a:t>
            </a:r>
          </a:p>
        </p:txBody>
      </p:sp>
      <p:pic>
        <p:nvPicPr>
          <p:cNvPr id="6" name="Picture 5" descr="A screenshot of a computer&#10;&#10;Description automatically generated">
            <a:extLst>
              <a:ext uri="{FF2B5EF4-FFF2-40B4-BE49-F238E27FC236}">
                <a16:creationId xmlns:a16="http://schemas.microsoft.com/office/drawing/2014/main" id="{198389E2-7EA5-17E2-804B-DDA12CA57C40}"/>
              </a:ext>
            </a:extLst>
          </p:cNvPr>
          <p:cNvPicPr>
            <a:picLocks noChangeAspect="1"/>
          </p:cNvPicPr>
          <p:nvPr/>
        </p:nvPicPr>
        <p:blipFill rotWithShape="1">
          <a:blip r:embed="rId2"/>
          <a:srcRect l="26091" t="36058" r="24385" b="26405"/>
          <a:stretch/>
        </p:blipFill>
        <p:spPr bwMode="auto">
          <a:xfrm>
            <a:off x="0" y="7233"/>
            <a:ext cx="1749346" cy="74512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0908734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1F984F3-52AE-48D9-84D9-437D543E4431}" type="datetime1">
              <a:rPr lang="en-US" smtClean="0">
                <a:solidFill>
                  <a:prstClr val="black">
                    <a:tint val="75000"/>
                  </a:prstClr>
                </a:solidFill>
              </a:rPr>
              <a:t>7/11/2024</a:t>
            </a:fld>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17</a:t>
            </a:fld>
            <a:endParaRPr lang="en-US" dirty="0">
              <a:solidFill>
                <a:prstClr val="black">
                  <a:tint val="75000"/>
                </a:prstClr>
              </a:solidFill>
            </a:endParaRPr>
          </a:p>
        </p:txBody>
      </p:sp>
      <p:sp>
        <p:nvSpPr>
          <p:cNvPr id="9" name="Title 1">
            <a:extLst>
              <a:ext uri="{FF2B5EF4-FFF2-40B4-BE49-F238E27FC236}">
                <a16:creationId xmlns:a16="http://schemas.microsoft.com/office/drawing/2014/main" id="{E8AD41B2-06E1-8909-2731-8FF65CF69F16}"/>
              </a:ext>
            </a:extLst>
          </p:cNvPr>
          <p:cNvSpPr txBox="1">
            <a:spLocks/>
          </p:cNvSpPr>
          <p:nvPr/>
        </p:nvSpPr>
        <p:spPr>
          <a:xfrm>
            <a:off x="1642210" y="0"/>
            <a:ext cx="7501789" cy="692696"/>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a:ln>
            <a:solidFill>
              <a:srgbClr val="FF8F8F"/>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b">
            <a:noAutofit/>
          </a:bodyPr>
          <a:lstStyle>
            <a:lvl1pPr algn="ctr">
              <a:lnSpc>
                <a:spcPct val="90000"/>
              </a:lnSpc>
              <a:spcBef>
                <a:spcPct val="0"/>
              </a:spcBef>
              <a:buNone/>
              <a:defRPr sz="2800" b="1">
                <a:ln w="0"/>
                <a:solidFill>
                  <a:schemeClr val="tx1"/>
                </a:solidFill>
                <a:effectLst>
                  <a:outerShdw blurRad="38100" dist="19050" dir="2700000" algn="tl" rotWithShape="0">
                    <a:schemeClr val="dk1">
                      <a:alpha val="40000"/>
                    </a:schemeClr>
                  </a:outerShdw>
                </a:effectLst>
              </a:defRPr>
            </a:lvl1pPr>
          </a:lstStyle>
          <a:p>
            <a:r>
              <a:rPr lang="en-US" dirty="0"/>
              <a:t>R</a:t>
            </a:r>
            <a:r>
              <a:rPr lang="en-IN" dirty="0"/>
              <a:t>ESULT ANALYSIS</a:t>
            </a:r>
          </a:p>
        </p:txBody>
      </p:sp>
      <p:sp>
        <p:nvSpPr>
          <p:cNvPr id="5" name="Footer Placeholder 4">
            <a:extLst>
              <a:ext uri="{FF2B5EF4-FFF2-40B4-BE49-F238E27FC236}">
                <a16:creationId xmlns:a16="http://schemas.microsoft.com/office/drawing/2014/main" id="{6FD20EB1-1CE1-97F5-C278-6E1F67850DE6}"/>
              </a:ext>
            </a:extLst>
          </p:cNvPr>
          <p:cNvSpPr>
            <a:spLocks noGrp="1"/>
          </p:cNvSpPr>
          <p:nvPr>
            <p:ph type="ftr" sz="quarter" idx="11"/>
          </p:nvPr>
        </p:nvSpPr>
        <p:spPr/>
        <p:txBody>
          <a:bodyPr/>
          <a:lstStyle/>
          <a:p>
            <a:r>
              <a:rPr lang="de-DE"/>
              <a:t>SOVERS SINGH BISHT</a:t>
            </a:r>
            <a:endParaRPr lang="en-US" dirty="0"/>
          </a:p>
        </p:txBody>
      </p:sp>
      <p:pic>
        <p:nvPicPr>
          <p:cNvPr id="8" name="Picture 7" descr="A screenshot of a computer&#10;&#10;Description automatically generated">
            <a:extLst>
              <a:ext uri="{FF2B5EF4-FFF2-40B4-BE49-F238E27FC236}">
                <a16:creationId xmlns:a16="http://schemas.microsoft.com/office/drawing/2014/main" id="{8081C752-0EC7-6D62-837E-D6CF461CCAE5}"/>
              </a:ext>
            </a:extLst>
          </p:cNvPr>
          <p:cNvPicPr>
            <a:picLocks noChangeAspect="1"/>
          </p:cNvPicPr>
          <p:nvPr/>
        </p:nvPicPr>
        <p:blipFill rotWithShape="1">
          <a:blip r:embed="rId2"/>
          <a:srcRect l="26091" t="36058" r="24385" b="26405"/>
          <a:stretch/>
        </p:blipFill>
        <p:spPr bwMode="auto">
          <a:xfrm>
            <a:off x="0" y="7233"/>
            <a:ext cx="1749346" cy="745127"/>
          </a:xfrm>
          <a:prstGeom prst="rect">
            <a:avLst/>
          </a:prstGeom>
          <a:ln>
            <a:noFill/>
          </a:ln>
          <a:extLst>
            <a:ext uri="{53640926-AAD7-44D8-BBD7-CCE9431645EC}">
              <a14:shadowObscured xmlns:a14="http://schemas.microsoft.com/office/drawing/2010/main"/>
            </a:ext>
          </a:extLst>
        </p:spPr>
      </p:pic>
      <p:pic>
        <p:nvPicPr>
          <p:cNvPr id="12" name="Picture 11">
            <a:extLst>
              <a:ext uri="{FF2B5EF4-FFF2-40B4-BE49-F238E27FC236}">
                <a16:creationId xmlns:a16="http://schemas.microsoft.com/office/drawing/2014/main" id="{6094EEA5-ADB8-2F8F-09B5-B7FBEE429872}"/>
              </a:ext>
            </a:extLst>
          </p:cNvPr>
          <p:cNvPicPr>
            <a:picLocks noChangeAspect="1"/>
          </p:cNvPicPr>
          <p:nvPr/>
        </p:nvPicPr>
        <p:blipFill rotWithShape="1">
          <a:blip r:embed="rId3"/>
          <a:srcRect l="26557" t="32350" r="25901" b="47650"/>
          <a:stretch/>
        </p:blipFill>
        <p:spPr>
          <a:xfrm>
            <a:off x="239843" y="991892"/>
            <a:ext cx="8559383" cy="2234258"/>
          </a:xfrm>
          <a:prstGeom prst="rect">
            <a:avLst/>
          </a:prstGeom>
        </p:spPr>
      </p:pic>
      <p:pic>
        <p:nvPicPr>
          <p:cNvPr id="14" name="Picture 13">
            <a:extLst>
              <a:ext uri="{FF2B5EF4-FFF2-40B4-BE49-F238E27FC236}">
                <a16:creationId xmlns:a16="http://schemas.microsoft.com/office/drawing/2014/main" id="{984F8A3D-511B-DF4E-5013-BC74980C60C5}"/>
              </a:ext>
            </a:extLst>
          </p:cNvPr>
          <p:cNvPicPr>
            <a:picLocks noChangeAspect="1"/>
          </p:cNvPicPr>
          <p:nvPr/>
        </p:nvPicPr>
        <p:blipFill rotWithShape="1">
          <a:blip r:embed="rId4"/>
          <a:srcRect l="22951" t="42492" r="22295" b="35574"/>
          <a:stretch/>
        </p:blipFill>
        <p:spPr>
          <a:xfrm>
            <a:off x="292308" y="3631850"/>
            <a:ext cx="8559383" cy="2234258"/>
          </a:xfrm>
          <a:prstGeom prst="rect">
            <a:avLst/>
          </a:prstGeom>
        </p:spPr>
      </p:pic>
    </p:spTree>
    <p:extLst>
      <p:ext uri="{BB962C8B-B14F-4D97-AF65-F5344CB8AC3E}">
        <p14:creationId xmlns:p14="http://schemas.microsoft.com/office/powerpoint/2010/main" val="11615123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solidFill>
                  <a:schemeClr val="tx1"/>
                </a:solidFill>
              </a:rPr>
              <a:pPr/>
              <a:t>18</a:t>
            </a:fld>
            <a:endParaRPr lang="en-US" dirty="0">
              <a:solidFill>
                <a:schemeClr val="tx1"/>
              </a:solidFill>
            </a:endParaRPr>
          </a:p>
        </p:txBody>
      </p:sp>
      <p:sp>
        <p:nvSpPr>
          <p:cNvPr id="5" name="Title 1"/>
          <p:cNvSpPr txBox="1">
            <a:spLocks/>
          </p:cNvSpPr>
          <p:nvPr/>
        </p:nvSpPr>
        <p:spPr>
          <a:xfrm>
            <a:off x="1269157" y="0"/>
            <a:ext cx="7874843" cy="726498"/>
          </a:xfrm>
          <a:prstGeom prst="rect">
            <a:avLst/>
          </a:prstGeom>
          <a:solidFill>
            <a:srgbClr val="FF9C9C"/>
          </a:solidFill>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3000" dirty="0">
                <a:solidFill>
                  <a:schemeClr val="tx1"/>
                </a:solidFill>
              </a:rPr>
              <a:t>Question Paper Template</a:t>
            </a:r>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4532" y="983395"/>
            <a:ext cx="6850601" cy="3766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804532" y="1716618"/>
            <a:ext cx="6880572" cy="369332"/>
          </a:xfrm>
          <a:prstGeom prst="rect">
            <a:avLst/>
          </a:prstGeom>
        </p:spPr>
        <p:txBody>
          <a:bodyPr wrap="square">
            <a:spAutoFit/>
          </a:bodyPr>
          <a:lstStyle/>
          <a:p>
            <a:pPr algn="just"/>
            <a:r>
              <a:rPr lang="en-US" b="1" dirty="0">
                <a:solidFill>
                  <a:srgbClr val="000000"/>
                </a:solidFill>
              </a:rPr>
              <a:t>	</a:t>
            </a:r>
          </a:p>
        </p:txBody>
      </p:sp>
      <p:sp>
        <p:nvSpPr>
          <p:cNvPr id="2" name="Date Placeholder 1"/>
          <p:cNvSpPr>
            <a:spLocks noGrp="1"/>
          </p:cNvSpPr>
          <p:nvPr>
            <p:ph type="dt" sz="half" idx="10"/>
          </p:nvPr>
        </p:nvSpPr>
        <p:spPr/>
        <p:txBody>
          <a:bodyPr/>
          <a:lstStyle/>
          <a:p>
            <a:fld id="{F6AA5DE5-1A35-49E8-9805-8852551C6293}" type="datetime1">
              <a:rPr lang="en-US" smtClean="0">
                <a:solidFill>
                  <a:schemeClr val="tx1"/>
                </a:solidFill>
              </a:rPr>
              <a:t>7/11/2024</a:t>
            </a:fld>
            <a:endParaRPr lang="en-US" dirty="0">
              <a:solidFill>
                <a:schemeClr val="tx1"/>
              </a:solidFill>
            </a:endParaRPr>
          </a:p>
        </p:txBody>
      </p:sp>
      <p:sp>
        <p:nvSpPr>
          <p:cNvPr id="11" name="Footer Placeholder 10">
            <a:extLst>
              <a:ext uri="{FF2B5EF4-FFF2-40B4-BE49-F238E27FC236}">
                <a16:creationId xmlns:a16="http://schemas.microsoft.com/office/drawing/2014/main" id="{36A70B1D-918E-44EC-9C09-C68DF7FA411C}"/>
              </a:ext>
            </a:extLst>
          </p:cNvPr>
          <p:cNvSpPr>
            <a:spLocks noGrp="1"/>
          </p:cNvSpPr>
          <p:nvPr>
            <p:ph type="ftr" sz="quarter" idx="11"/>
          </p:nvPr>
        </p:nvSpPr>
        <p:spPr/>
        <p:txBody>
          <a:bodyPr/>
          <a:lstStyle/>
          <a:p>
            <a:r>
              <a:rPr lang="de-DE"/>
              <a:t>Dr. Priyanka Chandani                   UNIT 01</a:t>
            </a:r>
            <a:endParaRPr lang="en-US" dirty="0"/>
          </a:p>
        </p:txBody>
      </p:sp>
      <p:pic>
        <p:nvPicPr>
          <p:cNvPr id="7" name="Picture 6">
            <a:extLst>
              <a:ext uri="{FF2B5EF4-FFF2-40B4-BE49-F238E27FC236}">
                <a16:creationId xmlns:a16="http://schemas.microsoft.com/office/drawing/2014/main" id="{205EA77E-DEF1-B545-8A3A-F076C4FAE629}"/>
              </a:ext>
            </a:extLst>
          </p:cNvPr>
          <p:cNvPicPr>
            <a:picLocks noChangeAspect="1"/>
          </p:cNvPicPr>
          <p:nvPr/>
        </p:nvPicPr>
        <p:blipFill>
          <a:blip r:embed="rId3"/>
          <a:stretch>
            <a:fillRect/>
          </a:stretch>
        </p:blipFill>
        <p:spPr>
          <a:xfrm>
            <a:off x="933450" y="844550"/>
            <a:ext cx="7277100" cy="5168900"/>
          </a:xfrm>
          <a:prstGeom prst="rect">
            <a:avLst/>
          </a:prstGeom>
        </p:spPr>
      </p:pic>
      <p:pic>
        <p:nvPicPr>
          <p:cNvPr id="9" name="Picture 8">
            <a:extLst>
              <a:ext uri="{FF2B5EF4-FFF2-40B4-BE49-F238E27FC236}">
                <a16:creationId xmlns:a16="http://schemas.microsoft.com/office/drawing/2014/main" id="{62829486-2894-F343-8A4B-BCB5011C169E}"/>
              </a:ext>
            </a:extLst>
          </p:cNvPr>
          <p:cNvPicPr>
            <a:picLocks noChangeAspect="1"/>
          </p:cNvPicPr>
          <p:nvPr/>
        </p:nvPicPr>
        <p:blipFill>
          <a:blip r:embed="rId4"/>
          <a:stretch>
            <a:fillRect/>
          </a:stretch>
        </p:blipFill>
        <p:spPr>
          <a:xfrm>
            <a:off x="0" y="-27448"/>
            <a:ext cx="1384300" cy="812800"/>
          </a:xfrm>
          <a:prstGeom prst="rect">
            <a:avLst/>
          </a:prstGeom>
        </p:spPr>
      </p:pic>
      <p:pic>
        <p:nvPicPr>
          <p:cNvPr id="3" name="Picture 2" descr="A screenshot of a computer&#10;&#10;Description automatically generated">
            <a:extLst>
              <a:ext uri="{FF2B5EF4-FFF2-40B4-BE49-F238E27FC236}">
                <a16:creationId xmlns:a16="http://schemas.microsoft.com/office/drawing/2014/main" id="{E8250392-5826-98EE-F9B9-B3B7888EB17F}"/>
              </a:ext>
            </a:extLst>
          </p:cNvPr>
          <p:cNvPicPr>
            <a:picLocks noChangeAspect="1"/>
          </p:cNvPicPr>
          <p:nvPr/>
        </p:nvPicPr>
        <p:blipFill rotWithShape="1">
          <a:blip r:embed="rId5"/>
          <a:srcRect l="26091" t="36058" r="24385" b="26405"/>
          <a:stretch/>
        </p:blipFill>
        <p:spPr bwMode="auto">
          <a:xfrm>
            <a:off x="0" y="7233"/>
            <a:ext cx="1749346" cy="74512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817596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solidFill>
                  <a:schemeClr val="tx1"/>
                </a:solidFill>
              </a:rPr>
              <a:pPr/>
              <a:t>19</a:t>
            </a:fld>
            <a:endParaRPr lang="en-US" dirty="0">
              <a:solidFill>
                <a:schemeClr val="tx1"/>
              </a:solidFill>
            </a:endParaRPr>
          </a:p>
        </p:txBody>
      </p:sp>
      <p:sp>
        <p:nvSpPr>
          <p:cNvPr id="5" name="Title 1"/>
          <p:cNvSpPr txBox="1">
            <a:spLocks/>
          </p:cNvSpPr>
          <p:nvPr/>
        </p:nvSpPr>
        <p:spPr>
          <a:xfrm>
            <a:off x="1269157" y="0"/>
            <a:ext cx="7874843" cy="726498"/>
          </a:xfrm>
          <a:prstGeom prst="rect">
            <a:avLst/>
          </a:prstGeom>
          <a:solidFill>
            <a:srgbClr val="FF9C9C"/>
          </a:solidFill>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endParaRPr lang="en-US" sz="3000" dirty="0">
              <a:solidFill>
                <a:schemeClr val="tx1"/>
              </a:solidFill>
            </a:endParaRPr>
          </a:p>
          <a:p>
            <a:pPr algn="ctr">
              <a:spcBef>
                <a:spcPct val="0"/>
              </a:spcBef>
              <a:defRPr/>
            </a:pPr>
            <a:r>
              <a:rPr lang="en-US" sz="3000" dirty="0">
                <a:solidFill>
                  <a:schemeClr val="tx1"/>
                </a:solidFill>
              </a:rPr>
              <a:t>Question Paper Template</a:t>
            </a:r>
          </a:p>
          <a:p>
            <a:pPr algn="ctr">
              <a:spcBef>
                <a:spcPct val="0"/>
              </a:spcBef>
              <a:defRPr/>
            </a:pPr>
            <a:endParaRPr lang="en-US" sz="3000" dirty="0">
              <a:solidFill>
                <a:schemeClr val="tx1"/>
              </a:solidFill>
            </a:endParaRPr>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4532" y="983395"/>
            <a:ext cx="6850601" cy="3766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804532" y="1716618"/>
            <a:ext cx="6880572" cy="369332"/>
          </a:xfrm>
          <a:prstGeom prst="rect">
            <a:avLst/>
          </a:prstGeom>
        </p:spPr>
        <p:txBody>
          <a:bodyPr wrap="square">
            <a:spAutoFit/>
          </a:bodyPr>
          <a:lstStyle/>
          <a:p>
            <a:pPr algn="just"/>
            <a:r>
              <a:rPr lang="en-US" b="1" dirty="0">
                <a:solidFill>
                  <a:srgbClr val="000000"/>
                </a:solidFill>
              </a:rPr>
              <a:t>	</a:t>
            </a:r>
          </a:p>
        </p:txBody>
      </p:sp>
      <p:sp>
        <p:nvSpPr>
          <p:cNvPr id="2" name="Date Placeholder 1"/>
          <p:cNvSpPr>
            <a:spLocks noGrp="1"/>
          </p:cNvSpPr>
          <p:nvPr>
            <p:ph type="dt" sz="half" idx="10"/>
          </p:nvPr>
        </p:nvSpPr>
        <p:spPr/>
        <p:txBody>
          <a:bodyPr/>
          <a:lstStyle/>
          <a:p>
            <a:fld id="{F6AA5DE5-1A35-49E8-9805-8852551C6293}" type="datetime1">
              <a:rPr lang="en-US" smtClean="0">
                <a:solidFill>
                  <a:schemeClr val="tx1"/>
                </a:solidFill>
              </a:rPr>
              <a:t>7/11/2024</a:t>
            </a:fld>
            <a:endParaRPr lang="en-US" dirty="0">
              <a:solidFill>
                <a:schemeClr val="tx1"/>
              </a:solidFill>
            </a:endParaRPr>
          </a:p>
        </p:txBody>
      </p:sp>
      <p:sp>
        <p:nvSpPr>
          <p:cNvPr id="11" name="Footer Placeholder 10">
            <a:extLst>
              <a:ext uri="{FF2B5EF4-FFF2-40B4-BE49-F238E27FC236}">
                <a16:creationId xmlns:a16="http://schemas.microsoft.com/office/drawing/2014/main" id="{36A70B1D-918E-44EC-9C09-C68DF7FA411C}"/>
              </a:ext>
            </a:extLst>
          </p:cNvPr>
          <p:cNvSpPr>
            <a:spLocks noGrp="1"/>
          </p:cNvSpPr>
          <p:nvPr>
            <p:ph type="ftr" sz="quarter" idx="11"/>
          </p:nvPr>
        </p:nvSpPr>
        <p:spPr/>
        <p:txBody>
          <a:bodyPr/>
          <a:lstStyle/>
          <a:p>
            <a:r>
              <a:rPr lang="de-DE"/>
              <a:t>Dr. Priyanka Chandani                   UNIT 01</a:t>
            </a:r>
            <a:endParaRPr lang="en-US" dirty="0"/>
          </a:p>
        </p:txBody>
      </p:sp>
      <p:graphicFrame>
        <p:nvGraphicFramePr>
          <p:cNvPr id="3" name="Table 2">
            <a:extLst>
              <a:ext uri="{FF2B5EF4-FFF2-40B4-BE49-F238E27FC236}">
                <a16:creationId xmlns:a16="http://schemas.microsoft.com/office/drawing/2014/main" id="{DDD6825B-064F-084A-91C0-2417B0843538}"/>
              </a:ext>
            </a:extLst>
          </p:cNvPr>
          <p:cNvGraphicFramePr>
            <a:graphicFrameLocks noGrp="1"/>
          </p:cNvGraphicFramePr>
          <p:nvPr/>
        </p:nvGraphicFramePr>
        <p:xfrm>
          <a:off x="1269156" y="838200"/>
          <a:ext cx="7189045" cy="5500583"/>
        </p:xfrm>
        <a:graphic>
          <a:graphicData uri="http://schemas.openxmlformats.org/drawingml/2006/table">
            <a:tbl>
              <a:tblPr firstRow="1" firstCol="1" bandRow="1">
                <a:tableStyleId>{5C22544A-7EE6-4342-B048-85BDC9FD1C3A}</a:tableStyleId>
              </a:tblPr>
              <a:tblGrid>
                <a:gridCol w="369667">
                  <a:extLst>
                    <a:ext uri="{9D8B030D-6E8A-4147-A177-3AD203B41FA5}">
                      <a16:colId xmlns:a16="http://schemas.microsoft.com/office/drawing/2014/main" val="3904463951"/>
                    </a:ext>
                  </a:extLst>
                </a:gridCol>
                <a:gridCol w="467848">
                  <a:extLst>
                    <a:ext uri="{9D8B030D-6E8A-4147-A177-3AD203B41FA5}">
                      <a16:colId xmlns:a16="http://schemas.microsoft.com/office/drawing/2014/main" val="382194311"/>
                    </a:ext>
                  </a:extLst>
                </a:gridCol>
                <a:gridCol w="4990158">
                  <a:extLst>
                    <a:ext uri="{9D8B030D-6E8A-4147-A177-3AD203B41FA5}">
                      <a16:colId xmlns:a16="http://schemas.microsoft.com/office/drawing/2014/main" val="2326716346"/>
                    </a:ext>
                  </a:extLst>
                </a:gridCol>
                <a:gridCol w="795341">
                  <a:extLst>
                    <a:ext uri="{9D8B030D-6E8A-4147-A177-3AD203B41FA5}">
                      <a16:colId xmlns:a16="http://schemas.microsoft.com/office/drawing/2014/main" val="780519470"/>
                    </a:ext>
                  </a:extLst>
                </a:gridCol>
                <a:gridCol w="566031">
                  <a:extLst>
                    <a:ext uri="{9D8B030D-6E8A-4147-A177-3AD203B41FA5}">
                      <a16:colId xmlns:a16="http://schemas.microsoft.com/office/drawing/2014/main" val="746072801"/>
                    </a:ext>
                  </a:extLst>
                </a:gridCol>
              </a:tblGrid>
              <a:tr h="91536">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u="sng">
                          <a:effectLst/>
                        </a:rPr>
                        <a:t>SECTION – A</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CO</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3036238230"/>
                  </a:ext>
                </a:extLst>
              </a:tr>
              <a:tr h="91536">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u="none" strike="noStrike">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841590961"/>
                  </a:ext>
                </a:extLst>
              </a:tr>
              <a:tr h="173825">
                <a:tc>
                  <a:txBody>
                    <a:bodyPr/>
                    <a:lstStyle/>
                    <a:p>
                      <a:pPr marL="342900" lvl="0" indent="-342900" algn="l">
                        <a:lnSpc>
                          <a:spcPct val="115000"/>
                        </a:lnSpc>
                        <a:spcAft>
                          <a:spcPts val="800"/>
                        </a:spcAft>
                        <a:buFont typeface="+mj-lt"/>
                        <a:buAutoNum type="arabicPeriod"/>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gridSpan="2">
                  <a:txBody>
                    <a:bodyPr/>
                    <a:lstStyle/>
                    <a:p>
                      <a:pPr algn="just">
                        <a:lnSpc>
                          <a:spcPct val="115000"/>
                        </a:lnSpc>
                        <a:spcAft>
                          <a:spcPts val="800"/>
                        </a:spcAft>
                      </a:pPr>
                      <a:r>
                        <a:rPr lang="en-IN" sz="500">
                          <a:effectLst/>
                        </a:rPr>
                        <a:t>Attempt all parts-</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hMerge="1">
                  <a:txBody>
                    <a:bodyPr/>
                    <a:lstStyle/>
                    <a:p>
                      <a:endParaRPr lang="en-US"/>
                    </a:p>
                  </a:txBody>
                  <a:tcPr/>
                </a:tc>
                <a:tc>
                  <a:txBody>
                    <a:bodyPr/>
                    <a:lstStyle/>
                    <a:p>
                      <a:pPr algn="l">
                        <a:lnSpc>
                          <a:spcPct val="115000"/>
                        </a:lnSpc>
                        <a:spcAft>
                          <a:spcPts val="800"/>
                        </a:spcAft>
                      </a:pPr>
                      <a:r>
                        <a:rPr lang="en-IN" sz="500">
                          <a:effectLst/>
                        </a:rPr>
                        <a:t>[10×1=10]</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1769288129"/>
                  </a:ext>
                </a:extLst>
              </a:tr>
              <a:tr h="91536">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1-a.</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07000"/>
                        </a:lnSpc>
                        <a:spcAft>
                          <a:spcPts val="800"/>
                        </a:spcAft>
                      </a:pPr>
                      <a:r>
                        <a:rPr lang="en-IN" sz="500">
                          <a:effectLst/>
                        </a:rPr>
                        <a:t>(1)</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1258300151"/>
                  </a:ext>
                </a:extLst>
              </a:tr>
              <a:tr h="91536">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1-b.</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07000"/>
                        </a:lnSpc>
                        <a:spcAft>
                          <a:spcPts val="800"/>
                        </a:spcAft>
                      </a:pPr>
                      <a:r>
                        <a:rPr lang="en-IN" sz="500">
                          <a:effectLst/>
                        </a:rPr>
                        <a:t>(1)</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223507231"/>
                  </a:ext>
                </a:extLst>
              </a:tr>
              <a:tr h="91536">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1-c.</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07000"/>
                        </a:lnSpc>
                        <a:spcAft>
                          <a:spcPts val="800"/>
                        </a:spcAft>
                      </a:pPr>
                      <a:r>
                        <a:rPr lang="en-IN" sz="500">
                          <a:effectLst/>
                        </a:rPr>
                        <a:t>(1)</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687040617"/>
                  </a:ext>
                </a:extLst>
              </a:tr>
              <a:tr h="91536">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1-d.</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07000"/>
                        </a:lnSpc>
                        <a:spcAft>
                          <a:spcPts val="800"/>
                        </a:spcAft>
                      </a:pPr>
                      <a:r>
                        <a:rPr lang="en-IN" sz="500">
                          <a:effectLst/>
                        </a:rPr>
                        <a:t>(1)</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1087945242"/>
                  </a:ext>
                </a:extLst>
              </a:tr>
              <a:tr h="91536">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1-e.</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07000"/>
                        </a:lnSpc>
                        <a:spcAft>
                          <a:spcPts val="800"/>
                        </a:spcAft>
                      </a:pPr>
                      <a:r>
                        <a:rPr lang="en-IN" sz="500">
                          <a:effectLst/>
                        </a:rPr>
                        <a:t>(1)</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1408743519"/>
                  </a:ext>
                </a:extLst>
              </a:tr>
              <a:tr h="91536">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1-f.</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07000"/>
                        </a:lnSpc>
                        <a:spcAft>
                          <a:spcPts val="800"/>
                        </a:spcAft>
                      </a:pPr>
                      <a:r>
                        <a:rPr lang="en-IN" sz="500">
                          <a:effectLst/>
                        </a:rPr>
                        <a:t>(1)</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117469021"/>
                  </a:ext>
                </a:extLst>
              </a:tr>
              <a:tr h="91536">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1-g.</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07000"/>
                        </a:lnSpc>
                        <a:spcAft>
                          <a:spcPts val="800"/>
                        </a:spcAft>
                      </a:pPr>
                      <a:r>
                        <a:rPr lang="en-IN" sz="500">
                          <a:effectLst/>
                        </a:rPr>
                        <a:t>(1)</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3758553973"/>
                  </a:ext>
                </a:extLst>
              </a:tr>
              <a:tr h="91536">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1-h.</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07000"/>
                        </a:lnSpc>
                        <a:spcAft>
                          <a:spcPts val="800"/>
                        </a:spcAft>
                      </a:pPr>
                      <a:r>
                        <a:rPr lang="en-IN" sz="500">
                          <a:effectLst/>
                        </a:rPr>
                        <a:t>(1)</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3436984638"/>
                  </a:ext>
                </a:extLst>
              </a:tr>
              <a:tr h="91536">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1-i.</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07000"/>
                        </a:lnSpc>
                        <a:spcAft>
                          <a:spcPts val="800"/>
                        </a:spcAft>
                      </a:pPr>
                      <a:r>
                        <a:rPr lang="en-IN" sz="500">
                          <a:effectLst/>
                        </a:rPr>
                        <a:t>(1)</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505079802"/>
                  </a:ext>
                </a:extLst>
              </a:tr>
              <a:tr h="91536">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1-j.</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07000"/>
                        </a:lnSpc>
                        <a:spcAft>
                          <a:spcPts val="800"/>
                        </a:spcAft>
                      </a:pPr>
                      <a:r>
                        <a:rPr lang="en-IN" sz="500">
                          <a:effectLst/>
                        </a:rPr>
                        <a:t>(1)</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1062598415"/>
                  </a:ext>
                </a:extLst>
              </a:tr>
              <a:tr h="91536">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highlight>
                            <a:srgbClr val="FFFF00"/>
                          </a:highligh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highlight>
                            <a:srgbClr val="FFFF00"/>
                          </a:highligh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highlight>
                            <a:srgbClr val="FFFF00"/>
                          </a:highligh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655283994"/>
                  </a:ext>
                </a:extLst>
              </a:tr>
              <a:tr h="91536">
                <a:tc>
                  <a:txBody>
                    <a:bodyPr/>
                    <a:lstStyle/>
                    <a:p>
                      <a:pPr algn="l">
                        <a:lnSpc>
                          <a:spcPct val="115000"/>
                        </a:lnSpc>
                        <a:spcAft>
                          <a:spcPts val="800"/>
                        </a:spcAft>
                      </a:pPr>
                      <a:r>
                        <a:rPr lang="en-IN" sz="500">
                          <a:effectLst/>
                        </a:rPr>
                        <a:t>2.</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gridSpan="2">
                  <a:txBody>
                    <a:bodyPr/>
                    <a:lstStyle/>
                    <a:p>
                      <a:pPr algn="just">
                        <a:lnSpc>
                          <a:spcPct val="107000"/>
                        </a:lnSpc>
                        <a:spcAft>
                          <a:spcPts val="800"/>
                        </a:spcAft>
                      </a:pPr>
                      <a:r>
                        <a:rPr lang="en-IN" sz="500">
                          <a:effectLst/>
                        </a:rPr>
                        <a:t>Attempt all parts-</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hMerge="1">
                  <a:txBody>
                    <a:bodyPr/>
                    <a:lstStyle/>
                    <a:p>
                      <a:endParaRPr lang="en-US"/>
                    </a:p>
                  </a:txBody>
                  <a:tcPr/>
                </a:tc>
                <a:tc>
                  <a:txBody>
                    <a:bodyPr/>
                    <a:lstStyle/>
                    <a:p>
                      <a:pPr algn="l">
                        <a:lnSpc>
                          <a:spcPct val="107000"/>
                        </a:lnSpc>
                        <a:spcAft>
                          <a:spcPts val="800"/>
                        </a:spcAft>
                      </a:pPr>
                      <a:r>
                        <a:rPr lang="en-IN" sz="500">
                          <a:effectLst/>
                        </a:rPr>
                        <a:t>[5×2=10]</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07000"/>
                        </a:lnSpc>
                        <a:spcAft>
                          <a:spcPts val="800"/>
                        </a:spcAft>
                      </a:pPr>
                      <a:r>
                        <a:rPr lang="en-IN" sz="500">
                          <a:effectLst/>
                        </a:rPr>
                        <a:t>CO</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1490317903"/>
                  </a:ext>
                </a:extLst>
              </a:tr>
              <a:tr h="91536">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gridSpan="2">
                  <a:txBody>
                    <a:bodyPr/>
                    <a:lstStyle/>
                    <a:p>
                      <a:pPr algn="just">
                        <a:lnSpc>
                          <a:spcPct val="107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hMerge="1">
                  <a:txBody>
                    <a:bodyPr/>
                    <a:lstStyle/>
                    <a:p>
                      <a:endParaRPr lang="en-US"/>
                    </a:p>
                  </a:txBody>
                  <a:tcPr/>
                </a:tc>
                <a:tc>
                  <a:txBody>
                    <a:bodyPr/>
                    <a:lstStyle/>
                    <a:p>
                      <a:pPr algn="l">
                        <a:lnSpc>
                          <a:spcPct val="107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3988422504"/>
                  </a:ext>
                </a:extLst>
              </a:tr>
              <a:tr h="91536">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2-a.</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07000"/>
                        </a:lnSpc>
                        <a:spcAft>
                          <a:spcPts val="800"/>
                        </a:spcAft>
                      </a:pPr>
                      <a:r>
                        <a:rPr lang="en-IN" sz="500">
                          <a:effectLst/>
                        </a:rPr>
                        <a:t>(2)</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2641147784"/>
                  </a:ext>
                </a:extLst>
              </a:tr>
              <a:tr h="91536">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2-b.</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07000"/>
                        </a:lnSpc>
                        <a:spcAft>
                          <a:spcPts val="800"/>
                        </a:spcAft>
                      </a:pPr>
                      <a:r>
                        <a:rPr lang="en-IN" sz="500">
                          <a:effectLst/>
                        </a:rPr>
                        <a:t>(2)</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2680833595"/>
                  </a:ext>
                </a:extLst>
              </a:tr>
              <a:tr h="91536">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2-c.</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07000"/>
                        </a:lnSpc>
                        <a:spcAft>
                          <a:spcPts val="800"/>
                        </a:spcAft>
                      </a:pPr>
                      <a:r>
                        <a:rPr lang="en-IN" sz="500">
                          <a:effectLst/>
                        </a:rPr>
                        <a:t>(2)</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1808092534"/>
                  </a:ext>
                </a:extLst>
              </a:tr>
              <a:tr h="91536">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2-d.</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07000"/>
                        </a:lnSpc>
                        <a:spcAft>
                          <a:spcPts val="800"/>
                        </a:spcAft>
                      </a:pPr>
                      <a:r>
                        <a:rPr lang="en-IN" sz="500">
                          <a:effectLst/>
                        </a:rPr>
                        <a:t>(2)</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2349543288"/>
                  </a:ext>
                </a:extLst>
              </a:tr>
              <a:tr h="91536">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2-e.</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07000"/>
                        </a:lnSpc>
                        <a:spcAft>
                          <a:spcPts val="800"/>
                        </a:spcAft>
                      </a:pPr>
                      <a:r>
                        <a:rPr lang="en-IN" sz="500">
                          <a:effectLst/>
                        </a:rPr>
                        <a:t>(2)</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975796281"/>
                  </a:ext>
                </a:extLst>
              </a:tr>
              <a:tr h="91536">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marL="471805" algn="l">
                        <a:lnSpc>
                          <a:spcPct val="107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105930127"/>
                  </a:ext>
                </a:extLst>
              </a:tr>
              <a:tr h="301525">
                <a:tc>
                  <a:txBody>
                    <a:bodyPr/>
                    <a:lstStyle/>
                    <a:p>
                      <a:pPr algn="l">
                        <a:lnSpc>
                          <a:spcPct val="115000"/>
                        </a:lnSpc>
                        <a:spcAft>
                          <a:spcPts val="800"/>
                        </a:spcAft>
                      </a:pPr>
                      <a:r>
                        <a:rPr lang="en-IN" sz="500">
                          <a:effectLst/>
                        </a:rPr>
                        <a:t> </a:t>
                      </a:r>
                      <a:endParaRPr lang="en-IN" sz="400">
                        <a:effectLst/>
                      </a:endParaRPr>
                    </a:p>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marL="471805" algn="l">
                        <a:lnSpc>
                          <a:spcPct val="107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2332122905"/>
                  </a:ext>
                </a:extLst>
              </a:tr>
              <a:tr h="91536">
                <a:tc gridSpan="3">
                  <a:txBody>
                    <a:bodyPr/>
                    <a:lstStyle/>
                    <a:p>
                      <a:pPr algn="ctr">
                        <a:lnSpc>
                          <a:spcPct val="115000"/>
                        </a:lnSpc>
                        <a:spcAft>
                          <a:spcPts val="800"/>
                        </a:spcAft>
                      </a:pPr>
                      <a:r>
                        <a:rPr lang="en-IN" sz="500" u="sng">
                          <a:effectLst/>
                        </a:rPr>
                        <a:t>SECTION – B</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hMerge="1">
                  <a:txBody>
                    <a:bodyPr/>
                    <a:lstStyle/>
                    <a:p>
                      <a:endParaRPr lang="en-US"/>
                    </a:p>
                  </a:txBody>
                  <a:tcPr/>
                </a:tc>
                <a:tc hMerge="1">
                  <a:txBody>
                    <a:bodyPr/>
                    <a:lstStyle/>
                    <a:p>
                      <a:endParaRPr lang="en-US"/>
                    </a:p>
                  </a:txBody>
                  <a:tcPr/>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CO</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1840196487"/>
                  </a:ext>
                </a:extLst>
              </a:tr>
              <a:tr h="91536">
                <a:tc gridSpan="3">
                  <a:txBody>
                    <a:bodyPr/>
                    <a:lstStyle/>
                    <a:p>
                      <a:pPr algn="ctr">
                        <a:lnSpc>
                          <a:spcPct val="115000"/>
                        </a:lnSpc>
                        <a:spcAft>
                          <a:spcPts val="800"/>
                        </a:spcAft>
                      </a:pPr>
                      <a:r>
                        <a:rPr lang="en-IN" sz="500" u="none" strike="noStrike">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hMerge="1">
                  <a:txBody>
                    <a:bodyPr/>
                    <a:lstStyle/>
                    <a:p>
                      <a:endParaRPr lang="en-US"/>
                    </a:p>
                  </a:txBody>
                  <a:tcPr/>
                </a:tc>
                <a:tc hMerge="1">
                  <a:txBody>
                    <a:bodyPr/>
                    <a:lstStyle/>
                    <a:p>
                      <a:endParaRPr lang="en-US"/>
                    </a:p>
                  </a:txBody>
                  <a:tcPr/>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1510015063"/>
                  </a:ext>
                </a:extLst>
              </a:tr>
              <a:tr h="91536">
                <a:tc>
                  <a:txBody>
                    <a:bodyPr/>
                    <a:lstStyle/>
                    <a:p>
                      <a:pPr algn="l">
                        <a:lnSpc>
                          <a:spcPct val="115000"/>
                        </a:lnSpc>
                        <a:spcAft>
                          <a:spcPts val="800"/>
                        </a:spcAft>
                      </a:pPr>
                      <a:r>
                        <a:rPr lang="en-IN" sz="500">
                          <a:effectLst/>
                        </a:rPr>
                        <a:t>3.</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gridSpan="2">
                  <a:txBody>
                    <a:bodyPr/>
                    <a:lstStyle/>
                    <a:p>
                      <a:pPr algn="l">
                        <a:lnSpc>
                          <a:spcPct val="115000"/>
                        </a:lnSpc>
                        <a:spcAft>
                          <a:spcPts val="800"/>
                        </a:spcAft>
                      </a:pPr>
                      <a:r>
                        <a:rPr lang="en-IN" sz="500">
                          <a:effectLst/>
                        </a:rPr>
                        <a:t>Answer any </a:t>
                      </a:r>
                      <a:r>
                        <a:rPr lang="en-IN" sz="500" u="sng">
                          <a:effectLst/>
                        </a:rPr>
                        <a:t>five </a:t>
                      </a:r>
                      <a:r>
                        <a:rPr lang="en-IN" sz="500">
                          <a:effectLst/>
                        </a:rPr>
                        <a:t>of the following-</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hMerge="1">
                  <a:txBody>
                    <a:bodyPr/>
                    <a:lstStyle/>
                    <a:p>
                      <a:endParaRPr lang="en-US"/>
                    </a:p>
                  </a:txBody>
                  <a:tcPr/>
                </a:tc>
                <a:tc>
                  <a:txBody>
                    <a:bodyPr/>
                    <a:lstStyle/>
                    <a:p>
                      <a:pPr algn="l">
                        <a:lnSpc>
                          <a:spcPct val="115000"/>
                        </a:lnSpc>
                        <a:spcAft>
                          <a:spcPts val="800"/>
                        </a:spcAft>
                      </a:pPr>
                      <a:r>
                        <a:rPr lang="en-IN" sz="500">
                          <a:effectLst/>
                        </a:rPr>
                        <a:t>[5×6=30]</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highlight>
                            <a:srgbClr val="FFFF00"/>
                          </a:highligh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3449683749"/>
                  </a:ext>
                </a:extLst>
              </a:tr>
              <a:tr h="91536">
                <a:tc>
                  <a:txBody>
                    <a:bodyPr/>
                    <a:lstStyle/>
                    <a:p>
                      <a:pPr marL="457200"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3-a.</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(6)</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1384649017"/>
                  </a:ext>
                </a:extLst>
              </a:tr>
              <a:tr h="91536">
                <a:tc>
                  <a:txBody>
                    <a:bodyPr/>
                    <a:lstStyle/>
                    <a:p>
                      <a:pPr marL="457200"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3-b.</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(6)</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1597268442"/>
                  </a:ext>
                </a:extLst>
              </a:tr>
              <a:tr h="91536">
                <a:tc>
                  <a:txBody>
                    <a:bodyPr/>
                    <a:lstStyle/>
                    <a:p>
                      <a:pPr marL="457200"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3-c.</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(6)</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283279152"/>
                  </a:ext>
                </a:extLst>
              </a:tr>
              <a:tr h="91536">
                <a:tc>
                  <a:txBody>
                    <a:bodyPr/>
                    <a:lstStyle/>
                    <a:p>
                      <a:pPr marL="457200"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3-d.</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(6)</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560087403"/>
                  </a:ext>
                </a:extLst>
              </a:tr>
              <a:tr h="91536">
                <a:tc>
                  <a:txBody>
                    <a:bodyPr/>
                    <a:lstStyle/>
                    <a:p>
                      <a:pPr marL="457200"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3-e.</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(6)</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1126491731"/>
                  </a:ext>
                </a:extLst>
              </a:tr>
              <a:tr h="91536">
                <a:tc>
                  <a:txBody>
                    <a:bodyPr/>
                    <a:lstStyle/>
                    <a:p>
                      <a:pPr marL="457200"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3-f.</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(6)</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2528500548"/>
                  </a:ext>
                </a:extLst>
              </a:tr>
              <a:tr h="91536">
                <a:tc>
                  <a:txBody>
                    <a:bodyPr/>
                    <a:lstStyle/>
                    <a:p>
                      <a:pPr marL="457200"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3-g.</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(6)</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612423086"/>
                  </a:ext>
                </a:extLst>
              </a:tr>
              <a:tr h="91536">
                <a:tc gridSpan="3">
                  <a:txBody>
                    <a:bodyPr/>
                    <a:lstStyle/>
                    <a:p>
                      <a:pPr algn="ctr">
                        <a:lnSpc>
                          <a:spcPct val="115000"/>
                        </a:lnSpc>
                        <a:spcAft>
                          <a:spcPts val="800"/>
                        </a:spcAft>
                      </a:pPr>
                      <a:r>
                        <a:rPr lang="en-IN" sz="500" u="sng">
                          <a:effectLst/>
                        </a:rPr>
                        <a:t>SECTION – C</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hMerge="1">
                  <a:txBody>
                    <a:bodyPr/>
                    <a:lstStyle/>
                    <a:p>
                      <a:endParaRPr lang="en-US"/>
                    </a:p>
                  </a:txBody>
                  <a:tcPr/>
                </a:tc>
                <a:tc hMerge="1">
                  <a:txBody>
                    <a:bodyPr/>
                    <a:lstStyle/>
                    <a:p>
                      <a:endParaRPr lang="en-US"/>
                    </a:p>
                  </a:txBody>
                  <a:tcPr/>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CO</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2788619013"/>
                  </a:ext>
                </a:extLst>
              </a:tr>
              <a:tr h="91536">
                <a:tc gridSpan="3">
                  <a:txBody>
                    <a:bodyPr/>
                    <a:lstStyle/>
                    <a:p>
                      <a:pPr algn="ctr">
                        <a:lnSpc>
                          <a:spcPct val="115000"/>
                        </a:lnSpc>
                        <a:spcAft>
                          <a:spcPts val="800"/>
                        </a:spcAft>
                      </a:pPr>
                      <a:r>
                        <a:rPr lang="en-IN" sz="500" u="none" strike="noStrike">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hMerge="1">
                  <a:txBody>
                    <a:bodyPr/>
                    <a:lstStyle/>
                    <a:p>
                      <a:endParaRPr lang="en-US"/>
                    </a:p>
                  </a:txBody>
                  <a:tcPr/>
                </a:tc>
                <a:tc hMerge="1">
                  <a:txBody>
                    <a:bodyPr/>
                    <a:lstStyle/>
                    <a:p>
                      <a:endParaRPr lang="en-US"/>
                    </a:p>
                  </a:txBody>
                  <a:tcPr/>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3277044899"/>
                  </a:ext>
                </a:extLst>
              </a:tr>
              <a:tr h="173825">
                <a:tc>
                  <a:txBody>
                    <a:bodyPr/>
                    <a:lstStyle/>
                    <a:p>
                      <a:pPr algn="l">
                        <a:lnSpc>
                          <a:spcPct val="115000"/>
                        </a:lnSpc>
                        <a:spcAft>
                          <a:spcPts val="800"/>
                        </a:spcAft>
                      </a:pPr>
                      <a:r>
                        <a:rPr lang="en-IN" sz="500">
                          <a:effectLst/>
                        </a:rPr>
                        <a:t>4</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gridSpan="2">
                  <a:txBody>
                    <a:bodyPr/>
                    <a:lstStyle/>
                    <a:p>
                      <a:pPr algn="l">
                        <a:lnSpc>
                          <a:spcPct val="115000"/>
                        </a:lnSpc>
                        <a:spcAft>
                          <a:spcPts val="800"/>
                        </a:spcAft>
                      </a:pPr>
                      <a:r>
                        <a:rPr lang="en-IN" sz="500">
                          <a:effectLst/>
                        </a:rPr>
                        <a:t>Answer any</a:t>
                      </a:r>
                      <a:r>
                        <a:rPr lang="en-IN" sz="500" u="sng">
                          <a:effectLst/>
                        </a:rPr>
                        <a:t> one</a:t>
                      </a:r>
                      <a:r>
                        <a:rPr lang="en-IN" sz="500">
                          <a:effectLst/>
                        </a:rPr>
                        <a:t> of the following-</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hMerge="1">
                  <a:txBody>
                    <a:bodyPr/>
                    <a:lstStyle/>
                    <a:p>
                      <a:endParaRPr lang="en-US"/>
                    </a:p>
                  </a:txBody>
                  <a:tcPr/>
                </a:tc>
                <a:tc>
                  <a:txBody>
                    <a:bodyPr/>
                    <a:lstStyle/>
                    <a:p>
                      <a:pPr algn="l">
                        <a:lnSpc>
                          <a:spcPct val="115000"/>
                        </a:lnSpc>
                        <a:spcAft>
                          <a:spcPts val="800"/>
                        </a:spcAft>
                      </a:pPr>
                      <a:r>
                        <a:rPr lang="en-IN" sz="500">
                          <a:effectLst/>
                        </a:rPr>
                        <a:t>[5×10=50]</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825557719"/>
                  </a:ext>
                </a:extLst>
              </a:tr>
              <a:tr h="91536">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4-a.</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(10)</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3027138055"/>
                  </a:ext>
                </a:extLst>
              </a:tr>
              <a:tr h="91536">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1609414542"/>
                  </a:ext>
                </a:extLst>
              </a:tr>
              <a:tr h="91536">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4-b.</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(10)</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3989911954"/>
                  </a:ext>
                </a:extLst>
              </a:tr>
              <a:tr h="91536">
                <a:tc>
                  <a:txBody>
                    <a:bodyPr/>
                    <a:lstStyle/>
                    <a:p>
                      <a:pPr algn="l">
                        <a:lnSpc>
                          <a:spcPct val="115000"/>
                        </a:lnSpc>
                        <a:spcAft>
                          <a:spcPts val="800"/>
                        </a:spcAft>
                      </a:pPr>
                      <a:r>
                        <a:rPr lang="en-IN" sz="500">
                          <a:effectLst/>
                        </a:rPr>
                        <a:t>5.</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gridSpan="2">
                  <a:txBody>
                    <a:bodyPr/>
                    <a:lstStyle/>
                    <a:p>
                      <a:pPr algn="l">
                        <a:lnSpc>
                          <a:spcPct val="115000"/>
                        </a:lnSpc>
                        <a:spcAft>
                          <a:spcPts val="800"/>
                        </a:spcAft>
                      </a:pPr>
                      <a:r>
                        <a:rPr lang="en-IN" sz="500">
                          <a:effectLst/>
                        </a:rPr>
                        <a:t>Answer any one of the following-</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hMerge="1">
                  <a:txBody>
                    <a:bodyPr/>
                    <a:lstStyle/>
                    <a:p>
                      <a:endParaRPr lang="en-US"/>
                    </a:p>
                  </a:txBody>
                  <a:tcPr/>
                </a:tc>
                <a:tc>
                  <a:txBody>
                    <a:bodyPr/>
                    <a:lstStyle/>
                    <a:p>
                      <a:pPr algn="ctr">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2059451213"/>
                  </a:ext>
                </a:extLst>
              </a:tr>
              <a:tr h="91536">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5-a.</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(10)</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2693254999"/>
                  </a:ext>
                </a:extLst>
              </a:tr>
              <a:tr h="91536">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1987967880"/>
                  </a:ext>
                </a:extLst>
              </a:tr>
              <a:tr h="91536">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5-b.</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(10)</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3015798895"/>
                  </a:ext>
                </a:extLst>
              </a:tr>
              <a:tr h="91536">
                <a:tc>
                  <a:txBody>
                    <a:bodyPr/>
                    <a:lstStyle/>
                    <a:p>
                      <a:pPr algn="l">
                        <a:lnSpc>
                          <a:spcPct val="115000"/>
                        </a:lnSpc>
                        <a:spcAft>
                          <a:spcPts val="800"/>
                        </a:spcAft>
                      </a:pPr>
                      <a:r>
                        <a:rPr lang="en-IN" sz="500">
                          <a:effectLst/>
                        </a:rPr>
                        <a:t>6.</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gridSpan="2">
                  <a:txBody>
                    <a:bodyPr/>
                    <a:lstStyle/>
                    <a:p>
                      <a:pPr algn="l">
                        <a:lnSpc>
                          <a:spcPct val="115000"/>
                        </a:lnSpc>
                        <a:spcAft>
                          <a:spcPts val="800"/>
                        </a:spcAft>
                      </a:pPr>
                      <a:r>
                        <a:rPr lang="en-IN" sz="500">
                          <a:effectLst/>
                        </a:rPr>
                        <a:t>Answer any one of the following-</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hMerge="1">
                  <a:txBody>
                    <a:bodyPr/>
                    <a:lstStyle/>
                    <a:p>
                      <a:endParaRPr lang="en-US"/>
                    </a:p>
                  </a:txBody>
                  <a:tcPr/>
                </a:tc>
                <a:tc>
                  <a:txBody>
                    <a:bodyPr/>
                    <a:lstStyle/>
                    <a:p>
                      <a:pPr algn="ctr">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2314150741"/>
                  </a:ext>
                </a:extLst>
              </a:tr>
              <a:tr h="91536">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6-a.</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(10)</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2042784850"/>
                  </a:ext>
                </a:extLst>
              </a:tr>
              <a:tr h="91536">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1608084643"/>
                  </a:ext>
                </a:extLst>
              </a:tr>
              <a:tr h="91536">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6-b.</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(10)</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3417109019"/>
                  </a:ext>
                </a:extLst>
              </a:tr>
              <a:tr h="91536">
                <a:tc>
                  <a:txBody>
                    <a:bodyPr/>
                    <a:lstStyle/>
                    <a:p>
                      <a:pPr algn="l">
                        <a:lnSpc>
                          <a:spcPct val="115000"/>
                        </a:lnSpc>
                        <a:spcAft>
                          <a:spcPts val="800"/>
                        </a:spcAft>
                      </a:pPr>
                      <a:r>
                        <a:rPr lang="en-IN" sz="500">
                          <a:effectLst/>
                        </a:rPr>
                        <a:t>7.</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gridSpan="2">
                  <a:txBody>
                    <a:bodyPr/>
                    <a:lstStyle/>
                    <a:p>
                      <a:pPr algn="l">
                        <a:lnSpc>
                          <a:spcPct val="115000"/>
                        </a:lnSpc>
                        <a:spcAft>
                          <a:spcPts val="800"/>
                        </a:spcAft>
                      </a:pPr>
                      <a:r>
                        <a:rPr lang="en-IN" sz="500">
                          <a:effectLst/>
                        </a:rPr>
                        <a:t>Answer any one of the following-</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hMerge="1">
                  <a:txBody>
                    <a:bodyPr/>
                    <a:lstStyle/>
                    <a:p>
                      <a:endParaRPr lang="en-US"/>
                    </a:p>
                  </a:txBody>
                  <a:tcPr/>
                </a:tc>
                <a:tc>
                  <a:txBody>
                    <a:bodyPr/>
                    <a:lstStyle/>
                    <a:p>
                      <a:pPr algn="ctr">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1911055239"/>
                  </a:ext>
                </a:extLst>
              </a:tr>
              <a:tr h="91536">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7-a.</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(10)</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1514489501"/>
                  </a:ext>
                </a:extLst>
              </a:tr>
              <a:tr h="91536">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1639320861"/>
                  </a:ext>
                </a:extLst>
              </a:tr>
              <a:tr h="91536">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7-b.</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(10)</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646566941"/>
                  </a:ext>
                </a:extLst>
              </a:tr>
              <a:tr h="91536">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3843233770"/>
                  </a:ext>
                </a:extLst>
              </a:tr>
              <a:tr h="91536">
                <a:tc>
                  <a:txBody>
                    <a:bodyPr/>
                    <a:lstStyle/>
                    <a:p>
                      <a:pPr algn="l">
                        <a:lnSpc>
                          <a:spcPct val="115000"/>
                        </a:lnSpc>
                        <a:spcAft>
                          <a:spcPts val="800"/>
                        </a:spcAft>
                      </a:pPr>
                      <a:r>
                        <a:rPr lang="en-IN" sz="500">
                          <a:effectLst/>
                        </a:rPr>
                        <a:t>8.</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gridSpan="2">
                  <a:txBody>
                    <a:bodyPr/>
                    <a:lstStyle/>
                    <a:p>
                      <a:pPr algn="l">
                        <a:lnSpc>
                          <a:spcPct val="115000"/>
                        </a:lnSpc>
                        <a:spcAft>
                          <a:spcPts val="800"/>
                        </a:spcAft>
                      </a:pPr>
                      <a:r>
                        <a:rPr lang="en-IN" sz="500">
                          <a:effectLst/>
                        </a:rPr>
                        <a:t>Answer any one of the following-</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hMerge="1">
                  <a:txBody>
                    <a:bodyPr/>
                    <a:lstStyle/>
                    <a:p>
                      <a:endParaRPr lang="en-US"/>
                    </a:p>
                  </a:txBody>
                  <a:tcPr/>
                </a:tc>
                <a:tc>
                  <a:txBody>
                    <a:bodyPr/>
                    <a:lstStyle/>
                    <a:p>
                      <a:pPr algn="ctr">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4152808183"/>
                  </a:ext>
                </a:extLst>
              </a:tr>
              <a:tr h="91536">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8-a.</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(10)</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907290766"/>
                  </a:ext>
                </a:extLst>
              </a:tr>
              <a:tr h="91536">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4029224358"/>
                  </a:ext>
                </a:extLst>
              </a:tr>
              <a:tr h="91536">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8-b.</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(10)</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dirty="0">
                          <a:effectLst/>
                        </a:rPr>
                        <a:t> </a:t>
                      </a:r>
                      <a:endParaRPr lang="en-IN" sz="400" dirty="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1577907657"/>
                  </a:ext>
                </a:extLst>
              </a:tr>
            </a:tbl>
          </a:graphicData>
        </a:graphic>
      </p:graphicFrame>
      <p:pic>
        <p:nvPicPr>
          <p:cNvPr id="9" name="Picture 8">
            <a:extLst>
              <a:ext uri="{FF2B5EF4-FFF2-40B4-BE49-F238E27FC236}">
                <a16:creationId xmlns:a16="http://schemas.microsoft.com/office/drawing/2014/main" id="{D7FF1400-E667-CB49-9A29-B7225C044D28}"/>
              </a:ext>
            </a:extLst>
          </p:cNvPr>
          <p:cNvPicPr>
            <a:picLocks noChangeAspect="1"/>
          </p:cNvPicPr>
          <p:nvPr/>
        </p:nvPicPr>
        <p:blipFill>
          <a:blip r:embed="rId3"/>
          <a:stretch>
            <a:fillRect/>
          </a:stretch>
        </p:blipFill>
        <p:spPr>
          <a:xfrm>
            <a:off x="0" y="-27448"/>
            <a:ext cx="1384300" cy="812800"/>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EC8FC8F3-3088-1380-E5D1-9C450502CB47}"/>
              </a:ext>
            </a:extLst>
          </p:cNvPr>
          <p:cNvPicPr>
            <a:picLocks noChangeAspect="1"/>
          </p:cNvPicPr>
          <p:nvPr/>
        </p:nvPicPr>
        <p:blipFill rotWithShape="1">
          <a:blip r:embed="rId4"/>
          <a:srcRect l="26091" t="36058" r="24385" b="26405"/>
          <a:stretch/>
        </p:blipFill>
        <p:spPr bwMode="auto">
          <a:xfrm>
            <a:off x="0" y="7233"/>
            <a:ext cx="1749346" cy="74512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99543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70037"/>
            <a:ext cx="8229600" cy="4525963"/>
          </a:xfrm>
        </p:spPr>
        <p:txBody>
          <a:bodyPr>
            <a:normAutofit/>
          </a:bodyPr>
          <a:lstStyle/>
          <a:p>
            <a:pPr marL="0" indent="0">
              <a:buNone/>
            </a:pPr>
            <a:r>
              <a:rPr lang="en-US" b="1" dirty="0">
                <a:latin typeface="Times New Roman" panose="02020603050405020304" pitchFamily="18" charset="0"/>
                <a:cs typeface="Times New Roman" panose="02020603050405020304" pitchFamily="18" charset="0"/>
              </a:rPr>
              <a:t>Mr. </a:t>
            </a:r>
            <a:r>
              <a:rPr lang="en-US" b="1" dirty="0" err="1">
                <a:latin typeface="Times New Roman" panose="02020603050405020304" pitchFamily="18" charset="0"/>
                <a:cs typeface="Times New Roman" panose="02020603050405020304" pitchFamily="18" charset="0"/>
              </a:rPr>
              <a:t>Sovers</a:t>
            </a:r>
            <a:r>
              <a:rPr lang="en-US" b="1" dirty="0">
                <a:latin typeface="Times New Roman" panose="02020603050405020304" pitchFamily="18" charset="0"/>
                <a:cs typeface="Times New Roman" panose="02020603050405020304" pitchFamily="18" charset="0"/>
              </a:rPr>
              <a:t> Singh Bisht</a:t>
            </a:r>
          </a:p>
          <a:p>
            <a:pPr marL="0" indent="0">
              <a:buNone/>
            </a:pPr>
            <a:r>
              <a:rPr lang="en-US" sz="2400" b="1" dirty="0">
                <a:latin typeface="Times New Roman" panose="02020603050405020304" pitchFamily="18" charset="0"/>
                <a:cs typeface="Times New Roman" panose="02020603050405020304" pitchFamily="18" charset="0"/>
              </a:rPr>
              <a:t>Dep. HOD (Data Science)</a:t>
            </a:r>
          </a:p>
          <a:p>
            <a:pPr marL="0" indent="0">
              <a:buNone/>
            </a:pPr>
            <a:r>
              <a:rPr lang="en-US" sz="2400" b="1" dirty="0" err="1">
                <a:latin typeface="Times New Roman" panose="02020603050405020304" pitchFamily="18" charset="0"/>
                <a:cs typeface="Times New Roman" panose="02020603050405020304" pitchFamily="18" charset="0"/>
              </a:rPr>
              <a:t>B.Tech</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M.Tech</a:t>
            </a:r>
            <a:endParaRPr lang="en-US" sz="2400" b="1" dirty="0">
              <a:latin typeface="Times New Roman" panose="02020603050405020304" pitchFamily="18" charset="0"/>
              <a:cs typeface="Times New Roman" panose="02020603050405020304" pitchFamily="18" charset="0"/>
            </a:endParaRPr>
          </a:p>
          <a:p>
            <a:pPr marL="0" indent="0">
              <a:buNone/>
            </a:pPr>
            <a:r>
              <a:rPr lang="en-US" sz="2400" b="1" dirty="0">
                <a:latin typeface="Times New Roman" panose="02020603050405020304" pitchFamily="18" charset="0"/>
                <a:cs typeface="Times New Roman" panose="02020603050405020304" pitchFamily="18" charset="0"/>
              </a:rPr>
              <a:t>PH.D (P) in CSE .. 	</a:t>
            </a:r>
            <a:endParaRPr lang="en-US" sz="2400" dirty="0">
              <a:latin typeface="Times New Roman" panose="02020603050405020304" pitchFamily="18" charset="0"/>
              <a:cs typeface="Times New Roman" panose="02020603050405020304" pitchFamily="18" charset="0"/>
            </a:endParaRPr>
          </a:p>
          <a:p>
            <a:pPr marL="0" indent="0" algn="just">
              <a:buNone/>
            </a:pPr>
            <a:endParaRPr lang="en-US" sz="2400" b="1" dirty="0">
              <a:latin typeface="Times New Roman" panose="02020603050405020304" pitchFamily="18" charset="0"/>
              <a:cs typeface="Times New Roman" panose="02020603050405020304" pitchFamily="18" charset="0"/>
            </a:endParaRPr>
          </a:p>
          <a:p>
            <a:pPr marL="0" indent="0" algn="just">
              <a:buNone/>
            </a:pPr>
            <a:endParaRPr lang="en-US" sz="2400" b="1" dirty="0">
              <a:latin typeface="Times New Roman" panose="02020603050405020304" pitchFamily="18" charset="0"/>
              <a:cs typeface="Times New Roman" panose="02020603050405020304" pitchFamily="18" charset="0"/>
            </a:endParaRPr>
          </a:p>
          <a:p>
            <a:pPr marL="0" indent="0" algn="just">
              <a:buNone/>
            </a:pPr>
            <a:r>
              <a:rPr lang="en-US" sz="2400" b="1" dirty="0">
                <a:latin typeface="Times New Roman" panose="02020603050405020304" pitchFamily="18" charset="0"/>
                <a:cs typeface="Times New Roman" panose="02020603050405020304" pitchFamily="18" charset="0"/>
              </a:rPr>
              <a:t>Area of Expertise: Data Science, Big Data Analytics</a:t>
            </a:r>
          </a:p>
          <a:p>
            <a:pPr marL="0" indent="0" algn="just">
              <a:buNone/>
            </a:pPr>
            <a:r>
              <a:rPr lang="en-US" sz="2400" b="1" dirty="0">
                <a:latin typeface="Times New Roman" panose="02020603050405020304" pitchFamily="18" charset="0"/>
                <a:cs typeface="Times New Roman" panose="02020603050405020304" pitchFamily="18" charset="0"/>
              </a:rPr>
              <a:t>                                &amp; Cloud Computing.</a:t>
            </a:r>
            <a:r>
              <a:rPr lang="en-US" b="1"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lvl="0"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US" dirty="0"/>
          </a:p>
          <a:p>
            <a:endParaRPr lang="en-US" dirty="0"/>
          </a:p>
          <a:p>
            <a:endParaRPr lang="en-US" dirty="0"/>
          </a:p>
        </p:txBody>
      </p:sp>
      <p:sp>
        <p:nvSpPr>
          <p:cNvPr id="4" name="Date Placeholder 3"/>
          <p:cNvSpPr>
            <a:spLocks noGrp="1"/>
          </p:cNvSpPr>
          <p:nvPr>
            <p:ph type="dt" sz="half" idx="10"/>
          </p:nvPr>
        </p:nvSpPr>
        <p:spPr/>
        <p:txBody>
          <a:bodyPr/>
          <a:lstStyle/>
          <a:p>
            <a:fld id="{7D95BA04-B4A0-4460-9B7A-7D0F72336170}" type="datetime1">
              <a:rPr lang="en-US" smtClean="0"/>
              <a:t>7/11/2024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a:t>
            </a:fld>
            <a:endParaRPr lang="en-US"/>
          </a:p>
        </p:txBody>
      </p:sp>
      <p:sp>
        <p:nvSpPr>
          <p:cNvPr id="9" name="Title 1"/>
          <p:cNvSpPr txBox="1">
            <a:spLocks/>
          </p:cNvSpPr>
          <p:nvPr/>
        </p:nvSpPr>
        <p:spPr>
          <a:xfrm>
            <a:off x="1447800" y="0"/>
            <a:ext cx="7696200" cy="685799"/>
          </a:xfrm>
          <a:prstGeom prst="rect">
            <a:avLst/>
          </a:prstGeom>
          <a:solidFill>
            <a:srgbClr val="FF9C9C"/>
          </a:solidFill>
          <a:ln>
            <a:solidFill>
              <a:srgbClr val="FF9C9C"/>
            </a:solidFill>
          </a:ln>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dirty="0"/>
              <a:t>Noida Institute of Engineering and Technology, Greater Noida</a:t>
            </a:r>
          </a:p>
        </p:txBody>
      </p:sp>
      <p:pic>
        <p:nvPicPr>
          <p:cNvPr id="5" name="Picture 4" descr="A person wearing glasses&#10;&#10;Description automatically generated with medium confidence">
            <a:extLst>
              <a:ext uri="{FF2B5EF4-FFF2-40B4-BE49-F238E27FC236}">
                <a16:creationId xmlns:a16="http://schemas.microsoft.com/office/drawing/2014/main" id="{8DDDEC47-BC45-433B-9268-C166126FE0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86550" y="853505"/>
            <a:ext cx="2133600" cy="2575495"/>
          </a:xfrm>
          <a:prstGeom prst="rect">
            <a:avLst/>
          </a:prstGeom>
          <a:ln>
            <a:noFill/>
          </a:ln>
          <a:effectLst>
            <a:outerShdw blurRad="190500" algn="tl" rotWithShape="0">
              <a:srgbClr val="000000">
                <a:alpha val="70000"/>
              </a:srgbClr>
            </a:outerShdw>
          </a:effectLst>
        </p:spPr>
      </p:pic>
      <p:pic>
        <p:nvPicPr>
          <p:cNvPr id="10" name="Picture 9">
            <a:extLst>
              <a:ext uri="{FF2B5EF4-FFF2-40B4-BE49-F238E27FC236}">
                <a16:creationId xmlns:a16="http://schemas.microsoft.com/office/drawing/2014/main" id="{951FACA1-E1A4-454C-9029-FBDE3061ABEB}"/>
              </a:ext>
            </a:extLst>
          </p:cNvPr>
          <p:cNvPicPr>
            <a:picLocks noChangeAspect="1"/>
          </p:cNvPicPr>
          <p:nvPr/>
        </p:nvPicPr>
        <p:blipFill>
          <a:blip r:embed="rId4"/>
          <a:stretch>
            <a:fillRect/>
          </a:stretch>
        </p:blipFill>
        <p:spPr>
          <a:xfrm>
            <a:off x="0" y="-27448"/>
            <a:ext cx="1384300" cy="812800"/>
          </a:xfrm>
          <a:prstGeom prst="rect">
            <a:avLst/>
          </a:prstGeom>
        </p:spPr>
      </p:pic>
      <p:pic>
        <p:nvPicPr>
          <p:cNvPr id="2" name="Picture 1" descr="A screenshot of a computer&#10;&#10;Description automatically generated">
            <a:extLst>
              <a:ext uri="{FF2B5EF4-FFF2-40B4-BE49-F238E27FC236}">
                <a16:creationId xmlns:a16="http://schemas.microsoft.com/office/drawing/2014/main" id="{74D514ED-8A74-92F6-A13E-31EB283F000F}"/>
              </a:ext>
            </a:extLst>
          </p:cNvPr>
          <p:cNvPicPr>
            <a:picLocks noChangeAspect="1"/>
          </p:cNvPicPr>
          <p:nvPr/>
        </p:nvPicPr>
        <p:blipFill rotWithShape="1">
          <a:blip r:embed="rId5"/>
          <a:srcRect l="26091" t="36058" r="24385" b="26405"/>
          <a:stretch/>
        </p:blipFill>
        <p:spPr bwMode="auto">
          <a:xfrm>
            <a:off x="0" y="7233"/>
            <a:ext cx="1749346" cy="74512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88088895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randombar(horizont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14400"/>
            <a:ext cx="8229600" cy="4373563"/>
          </a:xfrm>
        </p:spPr>
        <p:txBody>
          <a:bodyPr>
            <a:normAutofit lnSpcReduction="10000"/>
          </a:bodyPr>
          <a:lstStyle/>
          <a:p>
            <a:pPr algn="just">
              <a:buNone/>
            </a:pPr>
            <a:r>
              <a:rPr lang="en-US" sz="2000" b="1" dirty="0"/>
              <a:t>Prerequisites:</a:t>
            </a:r>
          </a:p>
          <a:p>
            <a:pPr algn="just">
              <a:lnSpc>
                <a:spcPct val="150000"/>
              </a:lnSpc>
            </a:pPr>
            <a:r>
              <a:rPr lang="en-US" sz="2000" dirty="0"/>
              <a:t>Linux/ Windows operating system.</a:t>
            </a:r>
          </a:p>
          <a:p>
            <a:pPr algn="just">
              <a:lnSpc>
                <a:spcPct val="150000"/>
              </a:lnSpc>
            </a:pPr>
            <a:r>
              <a:rPr lang="en-US" sz="2000" dirty="0"/>
              <a:t>Knowledge of basic descriptive statistics and machine learning.</a:t>
            </a:r>
          </a:p>
          <a:p>
            <a:pPr algn="just">
              <a:lnSpc>
                <a:spcPct val="150000"/>
              </a:lnSpc>
            </a:pPr>
            <a:r>
              <a:rPr lang="en-US" sz="2000" dirty="0"/>
              <a:t>Java &amp; R Studio.</a:t>
            </a:r>
          </a:p>
          <a:p>
            <a:pPr algn="just">
              <a:lnSpc>
                <a:spcPct val="150000"/>
              </a:lnSpc>
            </a:pPr>
            <a:r>
              <a:rPr lang="en-US" sz="2000" dirty="0"/>
              <a:t>MS Office 2019 and Above.</a:t>
            </a:r>
          </a:p>
          <a:p>
            <a:pPr algn="just">
              <a:lnSpc>
                <a:spcPct val="150000"/>
              </a:lnSpc>
            </a:pPr>
            <a:r>
              <a:rPr lang="en-US" sz="2000" dirty="0"/>
              <a:t>Programming Languages (Python)</a:t>
            </a:r>
          </a:p>
          <a:p>
            <a:pPr marL="0" indent="0" algn="just">
              <a:lnSpc>
                <a:spcPct val="150000"/>
              </a:lnSpc>
              <a:buNone/>
            </a:pPr>
            <a:endParaRPr lang="en-US" sz="2000" b="1" dirty="0"/>
          </a:p>
          <a:p>
            <a:pPr marL="0" indent="0" algn="just">
              <a:lnSpc>
                <a:spcPct val="150000"/>
              </a:lnSpc>
              <a:buNone/>
            </a:pPr>
            <a:r>
              <a:rPr lang="en-US" sz="2000" b="1" dirty="0"/>
              <a:t>Recap:</a:t>
            </a:r>
          </a:p>
          <a:p>
            <a:pPr algn="just">
              <a:lnSpc>
                <a:spcPct val="150000"/>
              </a:lnSpc>
            </a:pPr>
            <a:r>
              <a:rPr lang="en-US" sz="2000" dirty="0"/>
              <a:t>Discussion about Data Science Environments.</a:t>
            </a:r>
          </a:p>
        </p:txBody>
      </p:sp>
      <p:sp>
        <p:nvSpPr>
          <p:cNvPr id="4" name="Date Placeholder 3"/>
          <p:cNvSpPr>
            <a:spLocks noGrp="1"/>
          </p:cNvSpPr>
          <p:nvPr>
            <p:ph type="dt" sz="half" idx="10"/>
          </p:nvPr>
        </p:nvSpPr>
        <p:spPr>
          <a:prstGeom prst="rect">
            <a:avLst/>
          </a:prstGeom>
        </p:spPr>
        <p:txBody>
          <a:bodyPr/>
          <a:lstStyle/>
          <a:p>
            <a:fld id="{0EEC6EBA-3A52-488D-804B-E11DF3CB9430}" type="datetime1">
              <a:rPr lang="en-US" smtClean="0"/>
              <a:t>7/11/2024</a:t>
            </a:fld>
            <a:endParaRPr lang="en-US"/>
          </a:p>
        </p:txBody>
      </p:sp>
      <p:sp>
        <p:nvSpPr>
          <p:cNvPr id="6" name="Slide Number Placeholder 5"/>
          <p:cNvSpPr>
            <a:spLocks noGrp="1"/>
          </p:cNvSpPr>
          <p:nvPr>
            <p:ph type="sldNum" sz="quarter" idx="12"/>
          </p:nvPr>
        </p:nvSpPr>
        <p:spPr>
          <a:prstGeom prst="rect">
            <a:avLst/>
          </a:prstGeom>
        </p:spPr>
        <p:txBody>
          <a:bodyPr/>
          <a:lstStyle/>
          <a:p>
            <a:fld id="{B6F15528-21DE-4FAA-801E-634DDDAF4B2B}" type="slidenum">
              <a:rPr lang="en-US" smtClean="0"/>
              <a:pPr/>
              <a:t>20</a:t>
            </a:fld>
            <a:endParaRPr lang="en-US"/>
          </a:p>
        </p:txBody>
      </p:sp>
      <p:sp>
        <p:nvSpPr>
          <p:cNvPr id="9" name="Title 1">
            <a:extLst>
              <a:ext uri="{FF2B5EF4-FFF2-40B4-BE49-F238E27FC236}">
                <a16:creationId xmlns:a16="http://schemas.microsoft.com/office/drawing/2014/main" id="{343CFCBF-680E-4B0C-8602-86D30BF2D33A}"/>
              </a:ext>
            </a:extLst>
          </p:cNvPr>
          <p:cNvSpPr txBox="1">
            <a:spLocks/>
          </p:cNvSpPr>
          <p:nvPr/>
        </p:nvSpPr>
        <p:spPr>
          <a:xfrm>
            <a:off x="1371600" y="0"/>
            <a:ext cx="7772400" cy="685799"/>
          </a:xfrm>
          <a:prstGeom prst="rect">
            <a:avLst/>
          </a:prstGeom>
          <a:solidFill>
            <a:srgbClr val="FF9C9C"/>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0" normalizeH="0" baseline="0" noProof="0" dirty="0">
                <a:ln>
                  <a:noFill/>
                </a:ln>
                <a:solidFill>
                  <a:schemeClr val="dk1"/>
                </a:solidFill>
                <a:effectLst/>
                <a:uLnTx/>
                <a:uFillTx/>
                <a:latin typeface="+mn-lt"/>
                <a:ea typeface="+mn-ea"/>
                <a:cs typeface="+mn-cs"/>
              </a:rPr>
              <a:t>Prerequisite and Recap</a:t>
            </a:r>
          </a:p>
        </p:txBody>
      </p:sp>
      <p:sp>
        <p:nvSpPr>
          <p:cNvPr id="2" name="Footer Placeholder 1">
            <a:extLst>
              <a:ext uri="{FF2B5EF4-FFF2-40B4-BE49-F238E27FC236}">
                <a16:creationId xmlns:a16="http://schemas.microsoft.com/office/drawing/2014/main" id="{FA0F986C-77C1-4559-A1AE-E9EEAA72C6CE}"/>
              </a:ext>
            </a:extLst>
          </p:cNvPr>
          <p:cNvSpPr>
            <a:spLocks noGrp="1"/>
          </p:cNvSpPr>
          <p:nvPr>
            <p:ph type="ftr" sz="quarter" idx="11"/>
          </p:nvPr>
        </p:nvSpPr>
        <p:spPr/>
        <p:txBody>
          <a:bodyPr/>
          <a:lstStyle/>
          <a:p>
            <a:r>
              <a:rPr lang="de-DE"/>
              <a:t>SOVERS SINGH BISHT                   UNIT 01</a:t>
            </a:r>
            <a:endParaRPr lang="en-US" dirty="0"/>
          </a:p>
        </p:txBody>
      </p:sp>
      <p:pic>
        <p:nvPicPr>
          <p:cNvPr id="7" name="Picture 6">
            <a:extLst>
              <a:ext uri="{FF2B5EF4-FFF2-40B4-BE49-F238E27FC236}">
                <a16:creationId xmlns:a16="http://schemas.microsoft.com/office/drawing/2014/main" id="{FC0B4CB1-A45C-724E-B43D-F30F9540B7DA}"/>
              </a:ext>
            </a:extLst>
          </p:cNvPr>
          <p:cNvPicPr>
            <a:picLocks noChangeAspect="1"/>
          </p:cNvPicPr>
          <p:nvPr/>
        </p:nvPicPr>
        <p:blipFill>
          <a:blip r:embed="rId2"/>
          <a:stretch>
            <a:fillRect/>
          </a:stretch>
        </p:blipFill>
        <p:spPr>
          <a:xfrm>
            <a:off x="-19722" y="0"/>
            <a:ext cx="1384300" cy="812800"/>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D3F73D4D-D783-9A95-8C88-264326AEB4F7}"/>
              </a:ext>
            </a:extLst>
          </p:cNvPr>
          <p:cNvPicPr>
            <a:picLocks noChangeAspect="1"/>
          </p:cNvPicPr>
          <p:nvPr/>
        </p:nvPicPr>
        <p:blipFill rotWithShape="1">
          <a:blip r:embed="rId3"/>
          <a:srcRect l="26091" t="36058" r="24385" b="26405"/>
          <a:stretch/>
        </p:blipFill>
        <p:spPr bwMode="auto">
          <a:xfrm>
            <a:off x="0" y="7233"/>
            <a:ext cx="1749346" cy="745127"/>
          </a:xfrm>
          <a:prstGeom prst="rect">
            <a:avLst/>
          </a:prstGeom>
          <a:ln>
            <a:noFill/>
          </a:ln>
          <a:extLst>
            <a:ext uri="{53640926-AAD7-44D8-BBD7-CCE9431645EC}">
              <a14:shadowObscured xmlns:a14="http://schemas.microsoft.com/office/drawing/2010/main"/>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with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ox(in)">
                                      <p:cBhvr>
                                        <p:cTn id="7" dur="1000"/>
                                        <p:tgtEl>
                                          <p:spTgt spid="3">
                                            <p:txEl>
                                              <p:pRg st="3" end="3"/>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box(in)">
                                      <p:cBhvr>
                                        <p:cTn id="10" dur="1000"/>
                                        <p:tgtEl>
                                          <p:spTgt spid="3">
                                            <p:txEl>
                                              <p:pRg st="4" end="4"/>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box(in)">
                                      <p:cBhvr>
                                        <p:cTn id="13" dur="1000"/>
                                        <p:tgtEl>
                                          <p:spTgt spid="3">
                                            <p:txEl>
                                              <p:pRg st="5" end="5"/>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3">
                                            <p:txEl>
                                              <p:pRg st="7" end="7"/>
                                            </p:txEl>
                                          </p:spTgt>
                                        </p:tgtEl>
                                        <p:attrNameLst>
                                          <p:attrName>style.visibility</p:attrName>
                                        </p:attrNameLst>
                                      </p:cBhvr>
                                      <p:to>
                                        <p:strVal val="visible"/>
                                      </p:to>
                                    </p:set>
                                    <p:animEffect transition="in" filter="box(in)">
                                      <p:cBhvr>
                                        <p:cTn id="16" dur="1000"/>
                                        <p:tgtEl>
                                          <p:spTgt spid="3">
                                            <p:txEl>
                                              <p:pRg st="7" end="7"/>
                                            </p:txEl>
                                          </p:spTgt>
                                        </p:tgtEl>
                                      </p:cBhvr>
                                    </p:animEffect>
                                  </p:childTnLst>
                                </p:cTn>
                              </p:par>
                              <p:par>
                                <p:cTn id="17" presetID="4" presetClass="entr" presetSubtype="16"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animEffect transition="in" filter="box(in)">
                                      <p:cBhvr>
                                        <p:cTn id="19" dur="1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prstGeom prst="rect">
            <a:avLst/>
          </a:prstGeom>
        </p:spPr>
        <p:txBody>
          <a:bodyPr/>
          <a:lstStyle/>
          <a:p>
            <a:fld id="{13AB087A-0480-4F9B-92A1-CA0B90F3A105}" type="datetime1">
              <a:rPr lang="en-US" smtClean="0"/>
              <a:t>7/11/2024</a:t>
            </a:fld>
            <a:endParaRPr lang="en-US"/>
          </a:p>
        </p:txBody>
      </p:sp>
      <p:sp>
        <p:nvSpPr>
          <p:cNvPr id="6" name="Slide Number Placeholder 5"/>
          <p:cNvSpPr>
            <a:spLocks noGrp="1"/>
          </p:cNvSpPr>
          <p:nvPr>
            <p:ph type="sldNum" sz="quarter" idx="12"/>
          </p:nvPr>
        </p:nvSpPr>
        <p:spPr>
          <a:prstGeom prst="rect">
            <a:avLst/>
          </a:prstGeom>
        </p:spPr>
        <p:txBody>
          <a:bodyPr/>
          <a:lstStyle/>
          <a:p>
            <a:fld id="{B6F15528-21DE-4FAA-801E-634DDDAF4B2B}" type="slidenum">
              <a:rPr lang="en-US" smtClean="0"/>
              <a:pPr/>
              <a:t>21</a:t>
            </a:fld>
            <a:endParaRPr lang="en-US"/>
          </a:p>
        </p:txBody>
      </p:sp>
      <p:sp>
        <p:nvSpPr>
          <p:cNvPr id="9" name="Title 1">
            <a:extLst>
              <a:ext uri="{FF2B5EF4-FFF2-40B4-BE49-F238E27FC236}">
                <a16:creationId xmlns:a16="http://schemas.microsoft.com/office/drawing/2014/main" id="{343CFCBF-680E-4B0C-8602-86D30BF2D33A}"/>
              </a:ext>
            </a:extLst>
          </p:cNvPr>
          <p:cNvSpPr txBox="1">
            <a:spLocks/>
          </p:cNvSpPr>
          <p:nvPr/>
        </p:nvSpPr>
        <p:spPr>
          <a:xfrm>
            <a:off x="1353671" y="0"/>
            <a:ext cx="7772400" cy="685799"/>
          </a:xfrm>
          <a:prstGeom prst="rect">
            <a:avLst/>
          </a:prstGeom>
          <a:solidFill>
            <a:srgbClr val="FF9C9C"/>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0" normalizeH="0" baseline="0" noProof="0" dirty="0">
                <a:ln>
                  <a:noFill/>
                </a:ln>
                <a:solidFill>
                  <a:schemeClr val="dk1"/>
                </a:solidFill>
                <a:effectLst/>
                <a:uLnTx/>
                <a:uFillTx/>
                <a:latin typeface="+mn-lt"/>
                <a:ea typeface="+mn-ea"/>
                <a:cs typeface="+mn-cs"/>
              </a:rPr>
              <a:t>Brief Intro of Subject with video</a:t>
            </a:r>
          </a:p>
        </p:txBody>
      </p:sp>
      <p:sp>
        <p:nvSpPr>
          <p:cNvPr id="2" name="Footer Placeholder 1">
            <a:extLst>
              <a:ext uri="{FF2B5EF4-FFF2-40B4-BE49-F238E27FC236}">
                <a16:creationId xmlns:a16="http://schemas.microsoft.com/office/drawing/2014/main" id="{FA0F986C-77C1-4559-A1AE-E9EEAA72C6CE}"/>
              </a:ext>
            </a:extLst>
          </p:cNvPr>
          <p:cNvSpPr>
            <a:spLocks noGrp="1"/>
          </p:cNvSpPr>
          <p:nvPr>
            <p:ph type="ftr" sz="quarter" idx="11"/>
          </p:nvPr>
        </p:nvSpPr>
        <p:spPr/>
        <p:txBody>
          <a:bodyPr/>
          <a:lstStyle/>
          <a:p>
            <a:r>
              <a:rPr lang="de-DE"/>
              <a:t>Dr. Priyanka Chandani                   UNIT 01</a:t>
            </a:r>
            <a:endParaRPr lang="en-US" dirty="0"/>
          </a:p>
        </p:txBody>
      </p:sp>
      <p:sp>
        <p:nvSpPr>
          <p:cNvPr id="7" name="Content Placeholder 6">
            <a:extLst>
              <a:ext uri="{FF2B5EF4-FFF2-40B4-BE49-F238E27FC236}">
                <a16:creationId xmlns:a16="http://schemas.microsoft.com/office/drawing/2014/main" id="{EF632368-14F3-4F48-B212-F99EBC3ED043}"/>
              </a:ext>
            </a:extLst>
          </p:cNvPr>
          <p:cNvSpPr>
            <a:spLocks noGrp="1"/>
          </p:cNvSpPr>
          <p:nvPr>
            <p:ph idx="1"/>
          </p:nvPr>
        </p:nvSpPr>
        <p:spPr>
          <a:xfrm>
            <a:off x="208547" y="930442"/>
            <a:ext cx="8917524" cy="5425908"/>
          </a:xfrm>
        </p:spPr>
        <p:txBody>
          <a:bodyPr>
            <a:normAutofit fontScale="92500" lnSpcReduction="10000"/>
          </a:bodyPr>
          <a:lstStyle/>
          <a:p>
            <a:pPr marL="0" indent="0" algn="just">
              <a:buNone/>
            </a:pPr>
            <a:r>
              <a:rPr lang="en-US" sz="2200" kern="1200" dirty="0">
                <a:solidFill>
                  <a:schemeClr val="tx1"/>
                </a:solidFill>
                <a:effectLst/>
                <a:latin typeface="+mj-lt"/>
              </a:rPr>
              <a:t>Predictive analytics is a form of </a:t>
            </a:r>
            <a:r>
              <a:rPr lang="en-US" sz="2600" kern="1200" dirty="0">
                <a:solidFill>
                  <a:schemeClr val="tx1"/>
                </a:solidFill>
                <a:effectLst/>
                <a:latin typeface="+mj-lt"/>
              </a:rPr>
              <a:t>technology</a:t>
            </a:r>
            <a:r>
              <a:rPr lang="en-US" sz="2200" kern="1200" dirty="0">
                <a:solidFill>
                  <a:schemeClr val="tx1"/>
                </a:solidFill>
                <a:effectLst/>
                <a:latin typeface="+mj-lt"/>
              </a:rPr>
              <a:t> that makes predictions about certain unknowns in the future. It draws on a series of techniques to make these determinations, including artificial intelligence (AI), data mining, machine learning, modeling, and statistics.</a:t>
            </a:r>
          </a:p>
          <a:p>
            <a:pPr marL="0" indent="0" algn="just">
              <a:buNone/>
            </a:pPr>
            <a:endParaRPr lang="en-US" sz="2200" kern="1200" dirty="0">
              <a:solidFill>
                <a:schemeClr val="tx1"/>
              </a:solidFill>
              <a:effectLst/>
              <a:latin typeface="+mj-lt"/>
            </a:endParaRPr>
          </a:p>
          <a:p>
            <a:pPr marL="0" indent="0" algn="just">
              <a:buNone/>
            </a:pPr>
            <a:r>
              <a:rPr lang="en-US" sz="2200" kern="1200" dirty="0">
                <a:solidFill>
                  <a:schemeClr val="tx1"/>
                </a:solidFill>
                <a:effectLst/>
                <a:latin typeface="+mj-lt"/>
              </a:rPr>
              <a:t> For instance, data mining involves the analysis of large sets of data to detect patterns from it. Text analysis does the same, except for large blocks of text.</a:t>
            </a:r>
          </a:p>
          <a:p>
            <a:pPr marL="0" indent="0" algn="just">
              <a:buNone/>
            </a:pPr>
            <a:endParaRPr lang="en-US" sz="2000" kern="1200" dirty="0">
              <a:solidFill>
                <a:schemeClr val="tx1"/>
              </a:solidFill>
              <a:effectLst/>
              <a:latin typeface="+mj-lt"/>
            </a:endParaRPr>
          </a:p>
          <a:p>
            <a:pPr marL="0" indent="0" algn="just">
              <a:buNone/>
            </a:pPr>
            <a:r>
              <a:rPr lang="en-US" sz="2000" b="1" kern="1200" dirty="0">
                <a:solidFill>
                  <a:schemeClr val="tx1"/>
                </a:solidFill>
                <a:effectLst/>
                <a:latin typeface="+mj-lt"/>
              </a:rPr>
              <a:t>Predictive models are used for all kinds of applications, including:</a:t>
            </a:r>
          </a:p>
          <a:p>
            <a:pPr marL="0" indent="0" algn="just">
              <a:buNone/>
            </a:pPr>
            <a:endParaRPr lang="en-US" sz="2000" kern="1200" dirty="0">
              <a:solidFill>
                <a:schemeClr val="tx1"/>
              </a:solidFill>
              <a:effectLst/>
              <a:latin typeface="+mj-lt"/>
            </a:endParaRPr>
          </a:p>
          <a:p>
            <a:pPr algn="just">
              <a:buFont typeface="Wingdings" panose="05000000000000000000" pitchFamily="2" charset="2"/>
              <a:buChar char="v"/>
            </a:pPr>
            <a:r>
              <a:rPr lang="en-US" sz="2000" kern="1200" dirty="0">
                <a:solidFill>
                  <a:schemeClr val="tx1"/>
                </a:solidFill>
                <a:effectLst/>
                <a:latin typeface="+mj-lt"/>
              </a:rPr>
              <a:t>Weather forecasts</a:t>
            </a:r>
          </a:p>
          <a:p>
            <a:pPr algn="just">
              <a:buFont typeface="Wingdings" panose="05000000000000000000" pitchFamily="2" charset="2"/>
              <a:buChar char="v"/>
            </a:pPr>
            <a:r>
              <a:rPr lang="en-US" sz="2000" kern="1200" dirty="0">
                <a:solidFill>
                  <a:schemeClr val="tx1"/>
                </a:solidFill>
                <a:effectLst/>
                <a:latin typeface="+mj-lt"/>
              </a:rPr>
              <a:t>Creating video games</a:t>
            </a:r>
          </a:p>
          <a:p>
            <a:pPr algn="just">
              <a:buFont typeface="Wingdings" panose="05000000000000000000" pitchFamily="2" charset="2"/>
              <a:buChar char="v"/>
            </a:pPr>
            <a:r>
              <a:rPr lang="en-US" sz="2000" kern="1200" dirty="0">
                <a:solidFill>
                  <a:schemeClr val="tx1"/>
                </a:solidFill>
                <a:effectLst/>
                <a:latin typeface="+mj-lt"/>
              </a:rPr>
              <a:t>Translating voice to text for mobile phone messaging</a:t>
            </a:r>
          </a:p>
          <a:p>
            <a:pPr algn="just">
              <a:buFont typeface="Wingdings" panose="05000000000000000000" pitchFamily="2" charset="2"/>
              <a:buChar char="v"/>
            </a:pPr>
            <a:r>
              <a:rPr lang="en-US" sz="2000" kern="1200" dirty="0">
                <a:solidFill>
                  <a:schemeClr val="tx1"/>
                </a:solidFill>
                <a:effectLst/>
                <a:latin typeface="+mj-lt"/>
              </a:rPr>
              <a:t>Customer service</a:t>
            </a:r>
          </a:p>
          <a:p>
            <a:pPr algn="just">
              <a:buFont typeface="Wingdings" panose="05000000000000000000" pitchFamily="2" charset="2"/>
              <a:buChar char="v"/>
            </a:pPr>
            <a:r>
              <a:rPr lang="en-US" sz="2000" kern="1200" dirty="0">
                <a:solidFill>
                  <a:schemeClr val="tx1"/>
                </a:solidFill>
                <a:effectLst/>
                <a:latin typeface="+mj-lt"/>
              </a:rPr>
              <a:t>Investment portfolio development</a:t>
            </a:r>
          </a:p>
          <a:p>
            <a:pPr algn="just">
              <a:buFont typeface="Wingdings" panose="05000000000000000000" pitchFamily="2" charset="2"/>
              <a:buChar char="v"/>
            </a:pPr>
            <a:r>
              <a:rPr lang="en-US" sz="2200" dirty="0">
                <a:latin typeface="+mj-lt"/>
                <a:hlinkClick r:id="rId2"/>
              </a:rPr>
              <a:t>https://www.youtube.com/watch?v=4y6fUC56KPw</a:t>
            </a:r>
          </a:p>
          <a:p>
            <a:pPr algn="just">
              <a:buFont typeface="Wingdings" panose="05000000000000000000" pitchFamily="2" charset="2"/>
              <a:buChar char="v"/>
            </a:pPr>
            <a:r>
              <a:rPr lang="en-US" sz="2200" dirty="0">
                <a:latin typeface="+mj-lt"/>
                <a:hlinkClick r:id="rId2"/>
              </a:rPr>
              <a:t>https://www.youtube.com/watch?v=JOArz7wggkQ</a:t>
            </a:r>
          </a:p>
          <a:p>
            <a:pPr marL="0" indent="0">
              <a:buNone/>
            </a:pPr>
            <a:endParaRPr lang="en-US" dirty="0">
              <a:latin typeface="+mj-lt"/>
            </a:endParaRPr>
          </a:p>
          <a:p>
            <a:endParaRPr lang="en-US" dirty="0">
              <a:latin typeface="+mj-lt"/>
            </a:endParaRPr>
          </a:p>
        </p:txBody>
      </p:sp>
      <p:pic>
        <p:nvPicPr>
          <p:cNvPr id="8" name="Picture 7">
            <a:extLst>
              <a:ext uri="{FF2B5EF4-FFF2-40B4-BE49-F238E27FC236}">
                <a16:creationId xmlns:a16="http://schemas.microsoft.com/office/drawing/2014/main" id="{660A703F-3E80-1C4A-9962-E0A24FD1E0B0}"/>
              </a:ext>
            </a:extLst>
          </p:cNvPr>
          <p:cNvPicPr>
            <a:picLocks noChangeAspect="1"/>
          </p:cNvPicPr>
          <p:nvPr/>
        </p:nvPicPr>
        <p:blipFill>
          <a:blip r:embed="rId3"/>
          <a:stretch>
            <a:fillRect/>
          </a:stretch>
        </p:blipFill>
        <p:spPr>
          <a:xfrm>
            <a:off x="0" y="-27448"/>
            <a:ext cx="1384300" cy="812800"/>
          </a:xfrm>
          <a:prstGeom prst="rect">
            <a:avLst/>
          </a:prstGeom>
        </p:spPr>
      </p:pic>
      <p:pic>
        <p:nvPicPr>
          <p:cNvPr id="3" name="Picture 2" descr="A screenshot of a computer&#10;&#10;Description automatically generated">
            <a:extLst>
              <a:ext uri="{FF2B5EF4-FFF2-40B4-BE49-F238E27FC236}">
                <a16:creationId xmlns:a16="http://schemas.microsoft.com/office/drawing/2014/main" id="{3352A4AF-2DDF-8362-1764-2A6BAA8EF613}"/>
              </a:ext>
            </a:extLst>
          </p:cNvPr>
          <p:cNvPicPr>
            <a:picLocks noChangeAspect="1"/>
          </p:cNvPicPr>
          <p:nvPr/>
        </p:nvPicPr>
        <p:blipFill rotWithShape="1">
          <a:blip r:embed="rId4"/>
          <a:srcRect l="26091" t="36058" r="24385" b="26405"/>
          <a:stretch/>
        </p:blipFill>
        <p:spPr bwMode="auto">
          <a:xfrm>
            <a:off x="0" y="7233"/>
            <a:ext cx="1749346" cy="74512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8618320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38100">
              <a:lnSpc>
                <a:spcPct val="100000"/>
              </a:lnSpc>
            </a:pPr>
            <a:fld id="{81D60167-4931-47E6-BA6A-407CBD079E47}" type="slidenum">
              <a:rPr lang="en-US" spc="-5" smtClean="0">
                <a:solidFill>
                  <a:schemeClr val="tx1"/>
                </a:solidFill>
              </a:rPr>
              <a:pPr marL="38100">
                <a:lnSpc>
                  <a:spcPct val="100000"/>
                </a:lnSpc>
              </a:pPr>
              <a:t>22</a:t>
            </a:fld>
            <a:endParaRPr lang="en-US" spc="-5" dirty="0">
              <a:solidFill>
                <a:schemeClr val="tx1"/>
              </a:solidFill>
            </a:endParaRPr>
          </a:p>
        </p:txBody>
      </p:sp>
      <p:sp>
        <p:nvSpPr>
          <p:cNvPr id="5" name="Date Placeholder 4"/>
          <p:cNvSpPr>
            <a:spLocks noGrp="1"/>
          </p:cNvSpPr>
          <p:nvPr>
            <p:ph type="dt" sz="half" idx="10"/>
          </p:nvPr>
        </p:nvSpPr>
        <p:spPr/>
        <p:txBody>
          <a:bodyPr/>
          <a:lstStyle/>
          <a:p>
            <a:fld id="{137EDE05-BCC7-444D-8E3C-40C613C010FE}" type="datetime1">
              <a:rPr lang="en-US" smtClean="0">
                <a:solidFill>
                  <a:schemeClr val="tx1"/>
                </a:solidFill>
              </a:rPr>
              <a:t>7/11/2024</a:t>
            </a:fld>
            <a:endParaRPr lang="en-US" dirty="0">
              <a:solidFill>
                <a:schemeClr val="tx1"/>
              </a:solidFill>
            </a:endParaRPr>
          </a:p>
        </p:txBody>
      </p:sp>
      <p:sp>
        <p:nvSpPr>
          <p:cNvPr id="7" name="TextBox 6">
            <a:extLst>
              <a:ext uri="{FF2B5EF4-FFF2-40B4-BE49-F238E27FC236}">
                <a16:creationId xmlns:a16="http://schemas.microsoft.com/office/drawing/2014/main" id="{0DE197D2-E667-46C0-BB2A-49A8B2E5B579}"/>
              </a:ext>
            </a:extLst>
          </p:cNvPr>
          <p:cNvSpPr txBox="1"/>
          <p:nvPr/>
        </p:nvSpPr>
        <p:spPr>
          <a:xfrm>
            <a:off x="208547" y="856357"/>
            <a:ext cx="8726905" cy="2224327"/>
          </a:xfrm>
          <a:prstGeom prst="rect">
            <a:avLst/>
          </a:prstGeom>
          <a:noFill/>
        </p:spPr>
        <p:txBody>
          <a:bodyPr wrap="square">
            <a:spAutoFit/>
          </a:bodyPr>
          <a:lstStyle/>
          <a:p>
            <a:pPr algn="just"/>
            <a:r>
              <a:rPr lang="en-US" sz="2400" b="1" dirty="0">
                <a:latin typeface="Times New Roman" panose="02020603050405020304" pitchFamily="18" charset="0"/>
                <a:cs typeface="Times New Roman" panose="02020603050405020304" pitchFamily="18" charset="0"/>
              </a:rPr>
              <a:t>Linear Regression:</a:t>
            </a:r>
          </a:p>
          <a:p>
            <a:pPr algn="just"/>
            <a:endParaRPr lang="en-US" sz="2400" b="1" dirty="0">
              <a:latin typeface="Times New Roman" panose="02020603050405020304" pitchFamily="18" charset="0"/>
              <a:cs typeface="Times New Roman" panose="02020603050405020304" pitchFamily="18" charset="0"/>
            </a:endParaRPr>
          </a:p>
          <a:p>
            <a:pPr marL="342900" lvl="0" indent="-342900" algn="just">
              <a:lnSpc>
                <a:spcPct val="115000"/>
              </a:lnSpc>
              <a:buFont typeface="Wingdings" panose="05000000000000000000" pitchFamily="2" charset="2"/>
              <a:buChar char=""/>
            </a:pPr>
            <a:r>
              <a:rPr lang="en-US" sz="2000" dirty="0">
                <a:effectLst/>
                <a:latin typeface="Calibri" panose="020F0502020204030204" pitchFamily="34" charset="0"/>
                <a:ea typeface="Calibri" panose="020F0502020204030204" pitchFamily="34" charset="0"/>
                <a:cs typeface="Times New Roman" panose="02020603050405020304" pitchFamily="18" charset="0"/>
              </a:rPr>
              <a:t>Polynomial Regression</a:t>
            </a:r>
          </a:p>
          <a:p>
            <a:pPr marL="342900" lvl="0" indent="-342900" algn="just">
              <a:lnSpc>
                <a:spcPct val="115000"/>
              </a:lnSpc>
              <a:buFont typeface="Wingdings" panose="05000000000000000000" pitchFamily="2" charset="2"/>
              <a:buChar char=""/>
            </a:pPr>
            <a:r>
              <a:rPr lang="en-US" sz="2000" dirty="0">
                <a:effectLst/>
                <a:latin typeface="Calibri" panose="020F0502020204030204" pitchFamily="34" charset="0"/>
                <a:ea typeface="Calibri" panose="020F0502020204030204" pitchFamily="34" charset="0"/>
                <a:cs typeface="Times New Roman" panose="02020603050405020304" pitchFamily="18" charset="0"/>
              </a:rPr>
              <a:t>Regularization methods </a:t>
            </a:r>
          </a:p>
          <a:p>
            <a:pPr marL="342900" lvl="0" indent="-342900" algn="just">
              <a:lnSpc>
                <a:spcPct val="115000"/>
              </a:lnSpc>
              <a:buFont typeface="Wingdings" panose="05000000000000000000" pitchFamily="2" charset="2"/>
              <a:buChar char=""/>
            </a:pPr>
            <a:r>
              <a:rPr lang="en-US" sz="2000" dirty="0">
                <a:effectLst/>
                <a:latin typeface="Calibri" panose="020F0502020204030204" pitchFamily="34" charset="0"/>
                <a:ea typeface="Calibri" panose="020F0502020204030204" pitchFamily="34" charset="0"/>
                <a:cs typeface="Times New Roman" panose="02020603050405020304" pitchFamily="18" charset="0"/>
              </a:rPr>
              <a:t>Lasso, Ridge and Elastic nets </a:t>
            </a:r>
          </a:p>
          <a:p>
            <a:pPr marL="342900" lvl="0" indent="-342900" algn="just">
              <a:lnSpc>
                <a:spcPct val="115000"/>
              </a:lnSpc>
              <a:buFont typeface="Wingdings" panose="05000000000000000000" pitchFamily="2" charset="2"/>
              <a:buChar char=""/>
            </a:pPr>
            <a:r>
              <a:rPr lang="en-US" sz="2000" dirty="0">
                <a:effectLst/>
                <a:latin typeface="Calibri" panose="020F0502020204030204" pitchFamily="34" charset="0"/>
                <a:ea typeface="Calibri" panose="020F0502020204030204" pitchFamily="34" charset="0"/>
                <a:cs typeface="Times New Roman" panose="02020603050405020304" pitchFamily="18" charset="0"/>
              </a:rPr>
              <a:t>Categorical Variables in Regression</a:t>
            </a:r>
            <a:endParaRPr lang="en-US" sz="2400" b="1" dirty="0">
              <a:latin typeface="Times New Roman" panose="02020603050405020304" pitchFamily="18" charset="0"/>
              <a:cs typeface="Times New Roman" panose="02020603050405020304" pitchFamily="18" charset="0"/>
            </a:endParaRPr>
          </a:p>
        </p:txBody>
      </p:sp>
      <p:sp>
        <p:nvSpPr>
          <p:cNvPr id="3" name="Footer Placeholder 2">
            <a:extLst>
              <a:ext uri="{FF2B5EF4-FFF2-40B4-BE49-F238E27FC236}">
                <a16:creationId xmlns:a16="http://schemas.microsoft.com/office/drawing/2014/main" id="{3DC48204-95A7-4BA8-8A2D-D9E1E0C1243D}"/>
              </a:ext>
            </a:extLst>
          </p:cNvPr>
          <p:cNvSpPr>
            <a:spLocks noGrp="1"/>
          </p:cNvSpPr>
          <p:nvPr>
            <p:ph type="ftr" sz="quarter" idx="11"/>
          </p:nvPr>
        </p:nvSpPr>
        <p:spPr/>
        <p:txBody>
          <a:bodyPr/>
          <a:lstStyle/>
          <a:p>
            <a:r>
              <a:rPr lang="de-DE"/>
              <a:t>SOVERS SINGH BISHT                   UNIT 01</a:t>
            </a:r>
            <a:endParaRPr lang="en-US" dirty="0"/>
          </a:p>
        </p:txBody>
      </p:sp>
      <p:pic>
        <p:nvPicPr>
          <p:cNvPr id="6" name="Picture 5">
            <a:extLst>
              <a:ext uri="{FF2B5EF4-FFF2-40B4-BE49-F238E27FC236}">
                <a16:creationId xmlns:a16="http://schemas.microsoft.com/office/drawing/2014/main" id="{440ED1A6-ACEF-2544-96C1-BD10D3B339AB}"/>
              </a:ext>
            </a:extLst>
          </p:cNvPr>
          <p:cNvPicPr>
            <a:picLocks noChangeAspect="1"/>
          </p:cNvPicPr>
          <p:nvPr/>
        </p:nvPicPr>
        <p:blipFill>
          <a:blip r:embed="rId2"/>
          <a:stretch>
            <a:fillRect/>
          </a:stretch>
        </p:blipFill>
        <p:spPr>
          <a:xfrm>
            <a:off x="-19722" y="0"/>
            <a:ext cx="1384300" cy="812800"/>
          </a:xfrm>
          <a:prstGeom prst="rect">
            <a:avLst/>
          </a:prstGeom>
        </p:spPr>
      </p:pic>
      <p:pic>
        <p:nvPicPr>
          <p:cNvPr id="4" name="Picture 3" descr="A screenshot of a computer&#10;&#10;Description automatically generated">
            <a:extLst>
              <a:ext uri="{FF2B5EF4-FFF2-40B4-BE49-F238E27FC236}">
                <a16:creationId xmlns:a16="http://schemas.microsoft.com/office/drawing/2014/main" id="{D2B87B47-D9E6-59E0-3B4F-F401FD0BFF51}"/>
              </a:ext>
            </a:extLst>
          </p:cNvPr>
          <p:cNvPicPr>
            <a:picLocks noChangeAspect="1"/>
          </p:cNvPicPr>
          <p:nvPr/>
        </p:nvPicPr>
        <p:blipFill rotWithShape="1">
          <a:blip r:embed="rId3"/>
          <a:srcRect l="26091" t="36058" r="24385" b="26405"/>
          <a:stretch/>
        </p:blipFill>
        <p:spPr bwMode="auto">
          <a:xfrm>
            <a:off x="0" y="7233"/>
            <a:ext cx="1749346" cy="745127"/>
          </a:xfrm>
          <a:prstGeom prst="rect">
            <a:avLst/>
          </a:prstGeom>
          <a:ln>
            <a:noFill/>
          </a:ln>
          <a:extLst>
            <a:ext uri="{53640926-AAD7-44D8-BBD7-CCE9431645EC}">
              <a14:shadowObscured xmlns:a14="http://schemas.microsoft.com/office/drawing/2010/main"/>
            </a:ext>
          </a:extLst>
        </p:spPr>
      </p:pic>
      <p:sp>
        <p:nvSpPr>
          <p:cNvPr id="8" name="Title 1">
            <a:extLst>
              <a:ext uri="{FF2B5EF4-FFF2-40B4-BE49-F238E27FC236}">
                <a16:creationId xmlns:a16="http://schemas.microsoft.com/office/drawing/2014/main" id="{914AF678-47BF-6095-8346-F884338D23B4}"/>
              </a:ext>
            </a:extLst>
          </p:cNvPr>
          <p:cNvSpPr txBox="1">
            <a:spLocks/>
          </p:cNvSpPr>
          <p:nvPr/>
        </p:nvSpPr>
        <p:spPr>
          <a:xfrm>
            <a:off x="1676400" y="0"/>
            <a:ext cx="7467600" cy="685800"/>
          </a:xfrm>
          <a:prstGeom prst="rect">
            <a:avLst/>
          </a:prstGeom>
          <a:solidFill>
            <a:srgbClr val="FF9C9C"/>
          </a:solidFill>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3000" dirty="0">
                <a:solidFill>
                  <a:prstClr val="black"/>
                </a:solidFill>
              </a:rPr>
              <a:t>Contents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278414A-E053-4AF4-8F00-6175966BB02F}" type="datetime1">
              <a:rPr lang="en-US" smtClean="0"/>
              <a:t>7/11/2024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23</a:t>
            </a:fld>
            <a:endParaRPr lang="en-US"/>
          </a:p>
        </p:txBody>
      </p:sp>
      <p:sp>
        <p:nvSpPr>
          <p:cNvPr id="7" name="Title 1"/>
          <p:cNvSpPr txBox="1">
            <a:spLocks/>
          </p:cNvSpPr>
          <p:nvPr/>
        </p:nvSpPr>
        <p:spPr>
          <a:xfrm>
            <a:off x="1371600" y="1"/>
            <a:ext cx="7772400" cy="685799"/>
          </a:xfrm>
          <a:prstGeom prst="rect">
            <a:avLst/>
          </a:prstGeom>
          <a:solidFill>
            <a:srgbClr val="FF9C9C"/>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000" dirty="0"/>
              <a:t>Unit </a:t>
            </a:r>
            <a:r>
              <a:rPr kumimoji="0" lang="en-US" sz="3000" i="0" u="none" strike="noStrike" kern="1200" cap="none" spc="0" normalizeH="0" noProof="0" dirty="0">
                <a:ln>
                  <a:noFill/>
                </a:ln>
                <a:solidFill>
                  <a:schemeClr val="dk1"/>
                </a:solidFill>
                <a:effectLst/>
                <a:uLnTx/>
                <a:uFillTx/>
                <a:latin typeface="+mn-lt"/>
                <a:ea typeface="+mn-ea"/>
                <a:cs typeface="+mn-cs"/>
              </a:rPr>
              <a:t>Objective</a:t>
            </a:r>
            <a:endParaRPr kumimoji="0" lang="en-US" sz="3000" i="0" u="none" strike="noStrike" kern="1200" cap="none" spc="0" normalizeH="0" baseline="0" noProof="0" dirty="0">
              <a:ln>
                <a:noFill/>
              </a:ln>
              <a:solidFill>
                <a:schemeClr val="dk1"/>
              </a:solidFill>
              <a:effectLst/>
              <a:uLnTx/>
              <a:uFillTx/>
              <a:latin typeface="+mn-lt"/>
              <a:ea typeface="+mn-ea"/>
              <a:cs typeface="+mn-cs"/>
            </a:endParaRPr>
          </a:p>
        </p:txBody>
      </p:sp>
      <p:sp>
        <p:nvSpPr>
          <p:cNvPr id="9" name="Content Placeholder 8"/>
          <p:cNvSpPr>
            <a:spLocks noGrp="1"/>
          </p:cNvSpPr>
          <p:nvPr>
            <p:ph idx="1"/>
          </p:nvPr>
        </p:nvSpPr>
        <p:spPr>
          <a:xfrm>
            <a:off x="304800" y="915988"/>
            <a:ext cx="8382000" cy="5210176"/>
          </a:xfrm>
        </p:spPr>
        <p:txBody>
          <a:bodyPr>
            <a:normAutofit/>
          </a:bodyPr>
          <a:lstStyle/>
          <a:p>
            <a:pPr algn="just">
              <a:lnSpc>
                <a:spcPct val="150000"/>
              </a:lnSpc>
              <a:buNone/>
            </a:pPr>
            <a:r>
              <a:rPr lang="en-US" sz="2400" b="1" dirty="0"/>
              <a:t>  The objective of the Unit 2 is :</a:t>
            </a:r>
          </a:p>
          <a:p>
            <a:pPr marL="0" indent="0" algn="just">
              <a:lnSpc>
                <a:spcPct val="150000"/>
              </a:lnSpc>
              <a:buNone/>
            </a:pPr>
            <a:r>
              <a:rPr lang="en-US" sz="2000" dirty="0">
                <a:latin typeface="+mj-lt"/>
              </a:rPr>
              <a:t> 1.</a:t>
            </a:r>
            <a:r>
              <a:rPr lang="en-US" sz="2000" dirty="0">
                <a:latin typeface="+mj-lt"/>
                <a:cs typeface="Times New Roman" panose="02020603050405020304" pitchFamily="18" charset="0"/>
              </a:rPr>
              <a:t>To provide an overview of an exciting growing field of data science.</a:t>
            </a:r>
          </a:p>
          <a:p>
            <a:pPr marL="12700" indent="0" algn="just">
              <a:lnSpc>
                <a:spcPct val="150000"/>
              </a:lnSpc>
              <a:buClr>
                <a:srgbClr val="0AD0D9"/>
              </a:buClr>
              <a:buSzPct val="95454"/>
              <a:buNone/>
              <a:tabLst>
                <a:tab pos="286385" algn="l"/>
                <a:tab pos="287020" algn="l"/>
              </a:tabLst>
            </a:pPr>
            <a:r>
              <a:rPr lang="en-US" sz="2000" dirty="0">
                <a:latin typeface="+mj-lt"/>
              </a:rPr>
              <a:t>2. To inculcate the preliminary knowledge of handling data , discuss various statistical techniques for handling data.</a:t>
            </a:r>
          </a:p>
          <a:p>
            <a:pPr marL="12700" indent="0" algn="just">
              <a:lnSpc>
                <a:spcPct val="150000"/>
              </a:lnSpc>
              <a:buClr>
                <a:srgbClr val="0AD0D9"/>
              </a:buClr>
              <a:buSzPct val="95454"/>
              <a:buNone/>
              <a:tabLst>
                <a:tab pos="286385" algn="l"/>
                <a:tab pos="287020" algn="l"/>
              </a:tabLst>
            </a:pPr>
            <a:r>
              <a:rPr lang="en-US" sz="2000" dirty="0">
                <a:latin typeface="+mj-lt"/>
              </a:rPr>
              <a:t>3. Predictive analytics is a decision-making tool in a variety of industries.</a:t>
            </a:r>
          </a:p>
          <a:p>
            <a:pPr marL="12700" indent="0" algn="just">
              <a:lnSpc>
                <a:spcPct val="150000"/>
              </a:lnSpc>
              <a:buClr>
                <a:srgbClr val="0AD0D9"/>
              </a:buClr>
              <a:buSzPct val="95454"/>
              <a:buNone/>
              <a:tabLst>
                <a:tab pos="286385" algn="l"/>
                <a:tab pos="287020" algn="l"/>
              </a:tabLst>
            </a:pPr>
            <a:r>
              <a:rPr lang="en-US" sz="2000" dirty="0">
                <a:latin typeface="+mj-lt"/>
              </a:rPr>
              <a:t>4. Multi Linear Regression is the model that is used the most in statistical analysis. Use it when you want to determine patterns in large sets of data and when there's a linear relationship between the inputs. </a:t>
            </a:r>
            <a:endParaRPr lang="en-US" sz="2000" i="1" dirty="0">
              <a:latin typeface="+mj-lt"/>
            </a:endParaRPr>
          </a:p>
        </p:txBody>
      </p:sp>
      <p:sp>
        <p:nvSpPr>
          <p:cNvPr id="10" name="Content Placeholder 8">
            <a:extLst>
              <a:ext uri="{FF2B5EF4-FFF2-40B4-BE49-F238E27FC236}">
                <a16:creationId xmlns:a16="http://schemas.microsoft.com/office/drawing/2014/main" id="{D6AA0FB1-4CB8-4F7F-95E6-35FD27F3C4DF}"/>
              </a:ext>
            </a:extLst>
          </p:cNvPr>
          <p:cNvSpPr txBox="1">
            <a:spLocks/>
          </p:cNvSpPr>
          <p:nvPr/>
        </p:nvSpPr>
        <p:spPr>
          <a:xfrm>
            <a:off x="457200" y="2362200"/>
            <a:ext cx="8382000" cy="3763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2700" indent="0">
              <a:lnSpc>
                <a:spcPct val="150000"/>
              </a:lnSpc>
              <a:buClr>
                <a:srgbClr val="0AD0D9"/>
              </a:buClr>
              <a:buSzPct val="95454"/>
              <a:buFont typeface="Arial" pitchFamily="34" charset="0"/>
              <a:buNone/>
              <a:tabLst>
                <a:tab pos="286385" algn="l"/>
                <a:tab pos="287020" algn="l"/>
              </a:tabLst>
            </a:pPr>
            <a:endParaRPr lang="en-US" sz="2000" dirty="0"/>
          </a:p>
          <a:p>
            <a:pPr marL="12700" indent="0">
              <a:lnSpc>
                <a:spcPct val="150000"/>
              </a:lnSpc>
              <a:buClr>
                <a:srgbClr val="0AD0D9"/>
              </a:buClr>
              <a:buSzPct val="95454"/>
              <a:buFont typeface="Arial" pitchFamily="34" charset="0"/>
              <a:buNone/>
              <a:tabLst>
                <a:tab pos="286385" algn="l"/>
                <a:tab pos="287020" algn="l"/>
              </a:tabLst>
            </a:pPr>
            <a:endParaRPr lang="en-US" sz="2000" dirty="0"/>
          </a:p>
          <a:p>
            <a:pPr marL="287020" indent="-274320">
              <a:spcBef>
                <a:spcPts val="95"/>
              </a:spcBef>
              <a:buClr>
                <a:srgbClr val="0AD0D9"/>
              </a:buClr>
              <a:buSzPct val="93181"/>
              <a:buFont typeface="Arial" pitchFamily="34" charset="0"/>
              <a:buNone/>
              <a:tabLst>
                <a:tab pos="286385" algn="l"/>
                <a:tab pos="287020" algn="l"/>
              </a:tabLst>
            </a:pPr>
            <a:endParaRPr lang="en-US" sz="2000" dirty="0"/>
          </a:p>
        </p:txBody>
      </p:sp>
      <p:sp>
        <p:nvSpPr>
          <p:cNvPr id="2" name="Footer Placeholder 1">
            <a:extLst>
              <a:ext uri="{FF2B5EF4-FFF2-40B4-BE49-F238E27FC236}">
                <a16:creationId xmlns:a16="http://schemas.microsoft.com/office/drawing/2014/main" id="{F2CBA127-C2AB-4FDE-9E88-71E4A75E9790}"/>
              </a:ext>
            </a:extLst>
          </p:cNvPr>
          <p:cNvSpPr>
            <a:spLocks noGrp="1"/>
          </p:cNvSpPr>
          <p:nvPr>
            <p:ph type="ftr" sz="quarter" idx="11"/>
          </p:nvPr>
        </p:nvSpPr>
        <p:spPr/>
        <p:txBody>
          <a:bodyPr/>
          <a:lstStyle/>
          <a:p>
            <a:r>
              <a:rPr lang="de-DE"/>
              <a:t>SOVERS SINGH BISHT                   UNIT 01</a:t>
            </a:r>
            <a:endParaRPr lang="en-US" dirty="0"/>
          </a:p>
        </p:txBody>
      </p:sp>
      <p:pic>
        <p:nvPicPr>
          <p:cNvPr id="8" name="Picture 7">
            <a:extLst>
              <a:ext uri="{FF2B5EF4-FFF2-40B4-BE49-F238E27FC236}">
                <a16:creationId xmlns:a16="http://schemas.microsoft.com/office/drawing/2014/main" id="{ADB99611-32E0-CB40-98C1-67CB9F607952}"/>
              </a:ext>
            </a:extLst>
          </p:cNvPr>
          <p:cNvPicPr>
            <a:picLocks noChangeAspect="1"/>
          </p:cNvPicPr>
          <p:nvPr/>
        </p:nvPicPr>
        <p:blipFill>
          <a:blip r:embed="rId2"/>
          <a:stretch>
            <a:fillRect/>
          </a:stretch>
        </p:blipFill>
        <p:spPr>
          <a:xfrm>
            <a:off x="-19722" y="0"/>
            <a:ext cx="1384300" cy="812800"/>
          </a:xfrm>
          <a:prstGeom prst="rect">
            <a:avLst/>
          </a:prstGeom>
        </p:spPr>
      </p:pic>
      <p:pic>
        <p:nvPicPr>
          <p:cNvPr id="3" name="Picture 2" descr="A screenshot of a computer&#10;&#10;Description automatically generated">
            <a:extLst>
              <a:ext uri="{FF2B5EF4-FFF2-40B4-BE49-F238E27FC236}">
                <a16:creationId xmlns:a16="http://schemas.microsoft.com/office/drawing/2014/main" id="{13911D76-E5E5-1C99-220C-47B71B051076}"/>
              </a:ext>
            </a:extLst>
          </p:cNvPr>
          <p:cNvPicPr>
            <a:picLocks noChangeAspect="1"/>
          </p:cNvPicPr>
          <p:nvPr/>
        </p:nvPicPr>
        <p:blipFill rotWithShape="1">
          <a:blip r:embed="rId3"/>
          <a:srcRect l="26091" t="36058" r="24385" b="26405"/>
          <a:stretch/>
        </p:blipFill>
        <p:spPr bwMode="auto">
          <a:xfrm>
            <a:off x="0" y="7233"/>
            <a:ext cx="1749346" cy="745127"/>
          </a:xfrm>
          <a:prstGeom prst="rect">
            <a:avLst/>
          </a:prstGeom>
          <a:ln>
            <a:noFill/>
          </a:ln>
          <a:extLst>
            <a:ext uri="{53640926-AAD7-44D8-BBD7-CCE9431645EC}">
              <a14:shadowObscured xmlns:a14="http://schemas.microsoft.com/office/drawing/2010/main"/>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01337" y="1219200"/>
            <a:ext cx="7641771" cy="4405316"/>
          </a:xfrm>
        </p:spPr>
        <p:txBody>
          <a:bodyPr>
            <a:normAutofit/>
          </a:bodyPr>
          <a:lstStyle/>
          <a:p>
            <a:pPr marL="0" indent="0" algn="just">
              <a:buNone/>
            </a:pPr>
            <a:r>
              <a:rPr lang="en-IN" sz="2000" b="1" dirty="0"/>
              <a:t>Objective:</a:t>
            </a:r>
          </a:p>
          <a:p>
            <a:pPr algn="just">
              <a:lnSpc>
                <a:spcPct val="150000"/>
              </a:lnSpc>
              <a:buFont typeface="Wingdings" panose="05000000000000000000" pitchFamily="2" charset="2"/>
              <a:buChar char="§"/>
            </a:pPr>
            <a:r>
              <a:rPr lang="en-IN" sz="2000" b="1" dirty="0"/>
              <a:t>In this topic</a:t>
            </a:r>
            <a:r>
              <a:rPr lang="en-IN" sz="2000" dirty="0"/>
              <a:t> we learn about </a:t>
            </a:r>
            <a:r>
              <a:rPr lang="en-US" sz="2000" dirty="0"/>
              <a:t>polynomial regression is a form of regression analysis in which the relationship between the independent variable x and the dependent variable y is modelled as an nth degree polynomial in x.</a:t>
            </a:r>
          </a:p>
          <a:p>
            <a:pPr marL="0" indent="0" algn="just">
              <a:lnSpc>
                <a:spcPct val="150000"/>
              </a:lnSpc>
              <a:buNone/>
            </a:pPr>
            <a:r>
              <a:rPr lang="en-IN" sz="2000" b="1" dirty="0"/>
              <a:t>Recap:</a:t>
            </a:r>
          </a:p>
          <a:p>
            <a:pPr algn="just">
              <a:lnSpc>
                <a:spcPct val="150000"/>
              </a:lnSpc>
              <a:buFont typeface="Wingdings" panose="05000000000000000000" pitchFamily="2" charset="2"/>
              <a:buChar char="§"/>
            </a:pPr>
            <a:r>
              <a:rPr lang="en-IN" sz="2000" dirty="0"/>
              <a:t>Revision of </a:t>
            </a:r>
            <a:r>
              <a:rPr lang="en-US" sz="2000" dirty="0"/>
              <a:t>basic statistical approaches.</a:t>
            </a:r>
            <a:endParaRPr lang="en-IN" sz="2000" dirty="0"/>
          </a:p>
          <a:p>
            <a:pPr marL="0" indent="0" algn="just">
              <a:lnSpc>
                <a:spcPct val="150000"/>
              </a:lnSpc>
              <a:buNone/>
            </a:pPr>
            <a:endParaRPr lang="en-IN" sz="1650" b="1" dirty="0"/>
          </a:p>
        </p:txBody>
      </p:sp>
      <p:sp>
        <p:nvSpPr>
          <p:cNvPr id="4" name="Date Placeholder 3"/>
          <p:cNvSpPr>
            <a:spLocks noGrp="1"/>
          </p:cNvSpPr>
          <p:nvPr>
            <p:ph type="dt" sz="half" idx="10"/>
          </p:nvPr>
        </p:nvSpPr>
        <p:spPr/>
        <p:txBody>
          <a:bodyPr/>
          <a:lstStyle/>
          <a:p>
            <a:pPr defTabSz="685800">
              <a:defRPr/>
            </a:pPr>
            <a:fld id="{5F22E617-B39C-4ACD-AA2D-E934315BA841}" type="datetime1">
              <a:rPr lang="en-US" sz="900" smtClean="0">
                <a:solidFill>
                  <a:prstClr val="black">
                    <a:tint val="75000"/>
                  </a:prstClr>
                </a:solidFill>
                <a:latin typeface="Calibri"/>
              </a:rPr>
              <a:t>7/11/2024</a:t>
            </a:fld>
            <a:endParaRPr lang="en-US" sz="90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pPr defTabSz="685800">
              <a:defRPr/>
            </a:pPr>
            <a:fld id="{B6F15528-21DE-4FAA-801E-634DDDAF4B2B}" type="slidenum">
              <a:rPr lang="en-US" sz="900">
                <a:solidFill>
                  <a:prstClr val="black">
                    <a:tint val="75000"/>
                  </a:prstClr>
                </a:solidFill>
                <a:latin typeface="Calibri"/>
              </a:rPr>
              <a:pPr defTabSz="685800">
                <a:defRPr/>
              </a:pPr>
              <a:t>24</a:t>
            </a:fld>
            <a:endParaRPr lang="en-US" sz="900">
              <a:solidFill>
                <a:prstClr val="black">
                  <a:tint val="75000"/>
                </a:prstClr>
              </a:solidFill>
              <a:latin typeface="Calibri"/>
            </a:endParaRPr>
          </a:p>
        </p:txBody>
      </p:sp>
      <p:sp>
        <p:nvSpPr>
          <p:cNvPr id="9" name="Title 1">
            <a:extLst>
              <a:ext uri="{FF2B5EF4-FFF2-40B4-BE49-F238E27FC236}">
                <a16:creationId xmlns:a16="http://schemas.microsoft.com/office/drawing/2014/main" id="{21804AB5-1258-40FF-B1C3-A15800EBE9DE}"/>
              </a:ext>
            </a:extLst>
          </p:cNvPr>
          <p:cNvSpPr txBox="1">
            <a:spLocks/>
          </p:cNvSpPr>
          <p:nvPr/>
        </p:nvSpPr>
        <p:spPr>
          <a:xfrm>
            <a:off x="1378974" y="0"/>
            <a:ext cx="7772400" cy="685799"/>
          </a:xfrm>
          <a:prstGeom prst="rect">
            <a:avLst/>
          </a:prstGeom>
          <a:solidFill>
            <a:srgbClr val="FF9C9C"/>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800" b="1" dirty="0"/>
              <a:t>Polynomial Regression</a:t>
            </a:r>
          </a:p>
        </p:txBody>
      </p:sp>
      <p:sp>
        <p:nvSpPr>
          <p:cNvPr id="2" name="Footer Placeholder 1">
            <a:extLst>
              <a:ext uri="{FF2B5EF4-FFF2-40B4-BE49-F238E27FC236}">
                <a16:creationId xmlns:a16="http://schemas.microsoft.com/office/drawing/2014/main" id="{2A868212-4E78-4E6E-B054-B27AB3F857F7}"/>
              </a:ext>
            </a:extLst>
          </p:cNvPr>
          <p:cNvSpPr>
            <a:spLocks noGrp="1"/>
          </p:cNvSpPr>
          <p:nvPr>
            <p:ph type="ftr" sz="quarter" idx="11"/>
          </p:nvPr>
        </p:nvSpPr>
        <p:spPr/>
        <p:txBody>
          <a:bodyPr/>
          <a:lstStyle/>
          <a:p>
            <a:r>
              <a:rPr lang="de-DE"/>
              <a:t>SOVERS SINGH BISHT                   UNIT 01</a:t>
            </a:r>
            <a:endParaRPr lang="en-US" dirty="0"/>
          </a:p>
        </p:txBody>
      </p:sp>
      <p:pic>
        <p:nvPicPr>
          <p:cNvPr id="7" name="Picture 6">
            <a:extLst>
              <a:ext uri="{FF2B5EF4-FFF2-40B4-BE49-F238E27FC236}">
                <a16:creationId xmlns:a16="http://schemas.microsoft.com/office/drawing/2014/main" id="{1FF9359F-875D-6243-AF19-564519244F0E}"/>
              </a:ext>
            </a:extLst>
          </p:cNvPr>
          <p:cNvPicPr>
            <a:picLocks noChangeAspect="1"/>
          </p:cNvPicPr>
          <p:nvPr/>
        </p:nvPicPr>
        <p:blipFill>
          <a:blip r:embed="rId2"/>
          <a:stretch>
            <a:fillRect/>
          </a:stretch>
        </p:blipFill>
        <p:spPr>
          <a:xfrm>
            <a:off x="-19722" y="0"/>
            <a:ext cx="1384300" cy="812800"/>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213D1BBE-B0EF-9827-54E1-35CA34694A65}"/>
              </a:ext>
            </a:extLst>
          </p:cNvPr>
          <p:cNvPicPr>
            <a:picLocks noChangeAspect="1"/>
          </p:cNvPicPr>
          <p:nvPr/>
        </p:nvPicPr>
        <p:blipFill rotWithShape="1">
          <a:blip r:embed="rId3"/>
          <a:srcRect l="26091" t="36058" r="24385" b="26405"/>
          <a:stretch/>
        </p:blipFill>
        <p:spPr bwMode="auto">
          <a:xfrm>
            <a:off x="0" y="7233"/>
            <a:ext cx="1749346" cy="74512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4200089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defTabSz="685800">
              <a:defRPr/>
            </a:pPr>
            <a:fld id="{5F22E617-B39C-4ACD-AA2D-E934315BA841}" type="datetime1">
              <a:rPr lang="en-US" sz="900" smtClean="0">
                <a:solidFill>
                  <a:prstClr val="black">
                    <a:tint val="75000"/>
                  </a:prstClr>
                </a:solidFill>
                <a:latin typeface="Calibri"/>
              </a:rPr>
              <a:t>7/11/2024</a:t>
            </a:fld>
            <a:endParaRPr lang="en-US" sz="90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pPr defTabSz="685800">
              <a:defRPr/>
            </a:pPr>
            <a:fld id="{B6F15528-21DE-4FAA-801E-634DDDAF4B2B}" type="slidenum">
              <a:rPr lang="en-US" sz="900">
                <a:solidFill>
                  <a:prstClr val="black">
                    <a:tint val="75000"/>
                  </a:prstClr>
                </a:solidFill>
                <a:latin typeface="Calibri"/>
              </a:rPr>
              <a:pPr defTabSz="685800">
                <a:defRPr/>
              </a:pPr>
              <a:t>25</a:t>
            </a:fld>
            <a:endParaRPr lang="en-US" sz="900">
              <a:solidFill>
                <a:prstClr val="black">
                  <a:tint val="75000"/>
                </a:prstClr>
              </a:solidFill>
              <a:latin typeface="Calibri"/>
            </a:endParaRPr>
          </a:p>
        </p:txBody>
      </p:sp>
      <p:sp>
        <p:nvSpPr>
          <p:cNvPr id="9" name="Title 1">
            <a:extLst>
              <a:ext uri="{FF2B5EF4-FFF2-40B4-BE49-F238E27FC236}">
                <a16:creationId xmlns:a16="http://schemas.microsoft.com/office/drawing/2014/main" id="{21804AB5-1258-40FF-B1C3-A15800EBE9DE}"/>
              </a:ext>
            </a:extLst>
          </p:cNvPr>
          <p:cNvSpPr txBox="1">
            <a:spLocks/>
          </p:cNvSpPr>
          <p:nvPr/>
        </p:nvSpPr>
        <p:spPr>
          <a:xfrm>
            <a:off x="1378974" y="0"/>
            <a:ext cx="7772400" cy="685799"/>
          </a:xfrm>
          <a:prstGeom prst="rect">
            <a:avLst/>
          </a:prstGeom>
          <a:solidFill>
            <a:srgbClr val="FF9C9C"/>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800" b="1" dirty="0"/>
              <a:t>Polynomial Regression</a:t>
            </a:r>
          </a:p>
        </p:txBody>
      </p:sp>
      <p:sp>
        <p:nvSpPr>
          <p:cNvPr id="2" name="Footer Placeholder 1">
            <a:extLst>
              <a:ext uri="{FF2B5EF4-FFF2-40B4-BE49-F238E27FC236}">
                <a16:creationId xmlns:a16="http://schemas.microsoft.com/office/drawing/2014/main" id="{2A868212-4E78-4E6E-B054-B27AB3F857F7}"/>
              </a:ext>
            </a:extLst>
          </p:cNvPr>
          <p:cNvSpPr>
            <a:spLocks noGrp="1"/>
          </p:cNvSpPr>
          <p:nvPr>
            <p:ph type="ftr" sz="quarter" idx="11"/>
          </p:nvPr>
        </p:nvSpPr>
        <p:spPr/>
        <p:txBody>
          <a:bodyPr/>
          <a:lstStyle/>
          <a:p>
            <a:r>
              <a:rPr lang="de-DE"/>
              <a:t>SOVERS SINGH BISHT                   UNIT 01</a:t>
            </a:r>
            <a:endParaRPr lang="en-US" dirty="0"/>
          </a:p>
        </p:txBody>
      </p:sp>
      <p:pic>
        <p:nvPicPr>
          <p:cNvPr id="7" name="Picture 6">
            <a:extLst>
              <a:ext uri="{FF2B5EF4-FFF2-40B4-BE49-F238E27FC236}">
                <a16:creationId xmlns:a16="http://schemas.microsoft.com/office/drawing/2014/main" id="{1FF9359F-875D-6243-AF19-564519244F0E}"/>
              </a:ext>
            </a:extLst>
          </p:cNvPr>
          <p:cNvPicPr>
            <a:picLocks noChangeAspect="1"/>
          </p:cNvPicPr>
          <p:nvPr/>
        </p:nvPicPr>
        <p:blipFill>
          <a:blip r:embed="rId2"/>
          <a:stretch>
            <a:fillRect/>
          </a:stretch>
        </p:blipFill>
        <p:spPr>
          <a:xfrm>
            <a:off x="-19722" y="0"/>
            <a:ext cx="1384300" cy="812800"/>
          </a:xfrm>
          <a:prstGeom prst="rect">
            <a:avLst/>
          </a:prstGeom>
        </p:spPr>
      </p:pic>
      <p:sp>
        <p:nvSpPr>
          <p:cNvPr id="8" name="Content Placeholder 7">
            <a:extLst>
              <a:ext uri="{FF2B5EF4-FFF2-40B4-BE49-F238E27FC236}">
                <a16:creationId xmlns:a16="http://schemas.microsoft.com/office/drawing/2014/main" id="{B55987B6-8771-FBED-2725-6A889F1D52A7}"/>
              </a:ext>
            </a:extLst>
          </p:cNvPr>
          <p:cNvSpPr>
            <a:spLocks noGrp="1"/>
          </p:cNvSpPr>
          <p:nvPr>
            <p:ph idx="1"/>
          </p:nvPr>
        </p:nvSpPr>
        <p:spPr>
          <a:xfrm>
            <a:off x="232011" y="914400"/>
            <a:ext cx="8734567" cy="5211763"/>
          </a:xfrm>
        </p:spPr>
        <p:txBody>
          <a:bodyPr>
            <a:normAutofit/>
          </a:bodyPr>
          <a:lstStyle/>
          <a:p>
            <a:pPr algn="just"/>
            <a:r>
              <a:rPr lang="en-US" sz="2800" dirty="0"/>
              <a:t>Multiple linear regression refers to a statistical technique that is used to predict the outcome of a variable based on the value of two or more variables. It is sometimes known simply as multiple regression, and it is an extension of linear regression. The variable that we want to predict is known as the dependent variable, while the variables we use to predict the value of the dependent variable are known as independent or explanatory variables.</a:t>
            </a:r>
          </a:p>
          <a:p>
            <a:pPr algn="just"/>
            <a:r>
              <a:rPr lang="en-US" sz="2800" dirty="0"/>
              <a:t> </a:t>
            </a:r>
          </a:p>
          <a:p>
            <a:pPr algn="just"/>
            <a:endParaRPr lang="en-IN" sz="2800" dirty="0"/>
          </a:p>
        </p:txBody>
      </p:sp>
      <p:pic>
        <p:nvPicPr>
          <p:cNvPr id="3" name="Picture 2" descr="A screenshot of a computer&#10;&#10;Description automatically generated">
            <a:extLst>
              <a:ext uri="{FF2B5EF4-FFF2-40B4-BE49-F238E27FC236}">
                <a16:creationId xmlns:a16="http://schemas.microsoft.com/office/drawing/2014/main" id="{BA9DC3B5-375F-190C-2160-B32A7561E36B}"/>
              </a:ext>
            </a:extLst>
          </p:cNvPr>
          <p:cNvPicPr>
            <a:picLocks noChangeAspect="1"/>
          </p:cNvPicPr>
          <p:nvPr/>
        </p:nvPicPr>
        <p:blipFill rotWithShape="1">
          <a:blip r:embed="rId3"/>
          <a:srcRect l="26091" t="36058" r="24385" b="26405"/>
          <a:stretch/>
        </p:blipFill>
        <p:spPr bwMode="auto">
          <a:xfrm>
            <a:off x="0" y="7233"/>
            <a:ext cx="1749346" cy="74512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2645316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defTabSz="685800">
              <a:defRPr/>
            </a:pPr>
            <a:fld id="{5F22E617-B39C-4ACD-AA2D-E934315BA841}" type="datetime1">
              <a:rPr lang="en-US" sz="900" smtClean="0">
                <a:solidFill>
                  <a:prstClr val="black">
                    <a:tint val="75000"/>
                  </a:prstClr>
                </a:solidFill>
                <a:latin typeface="Calibri"/>
              </a:rPr>
              <a:t>7/11/2024</a:t>
            </a:fld>
            <a:endParaRPr lang="en-US" sz="90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pPr defTabSz="685800">
              <a:defRPr/>
            </a:pPr>
            <a:fld id="{B6F15528-21DE-4FAA-801E-634DDDAF4B2B}" type="slidenum">
              <a:rPr lang="en-US" sz="900">
                <a:solidFill>
                  <a:prstClr val="black">
                    <a:tint val="75000"/>
                  </a:prstClr>
                </a:solidFill>
                <a:latin typeface="Calibri"/>
              </a:rPr>
              <a:pPr defTabSz="685800">
                <a:defRPr/>
              </a:pPr>
              <a:t>26</a:t>
            </a:fld>
            <a:endParaRPr lang="en-US" sz="900">
              <a:solidFill>
                <a:prstClr val="black">
                  <a:tint val="75000"/>
                </a:prstClr>
              </a:solidFill>
              <a:latin typeface="Calibri"/>
            </a:endParaRPr>
          </a:p>
        </p:txBody>
      </p:sp>
      <p:sp>
        <p:nvSpPr>
          <p:cNvPr id="9" name="Title 1">
            <a:extLst>
              <a:ext uri="{FF2B5EF4-FFF2-40B4-BE49-F238E27FC236}">
                <a16:creationId xmlns:a16="http://schemas.microsoft.com/office/drawing/2014/main" id="{21804AB5-1258-40FF-B1C3-A15800EBE9DE}"/>
              </a:ext>
            </a:extLst>
          </p:cNvPr>
          <p:cNvSpPr txBox="1">
            <a:spLocks/>
          </p:cNvSpPr>
          <p:nvPr/>
        </p:nvSpPr>
        <p:spPr>
          <a:xfrm>
            <a:off x="1378974" y="0"/>
            <a:ext cx="7772400" cy="685799"/>
          </a:xfrm>
          <a:prstGeom prst="rect">
            <a:avLst/>
          </a:prstGeom>
          <a:solidFill>
            <a:srgbClr val="FF9C9C"/>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800" b="1" dirty="0"/>
              <a:t>Polynomial Regression</a:t>
            </a:r>
          </a:p>
        </p:txBody>
      </p:sp>
      <p:sp>
        <p:nvSpPr>
          <p:cNvPr id="2" name="Footer Placeholder 1">
            <a:extLst>
              <a:ext uri="{FF2B5EF4-FFF2-40B4-BE49-F238E27FC236}">
                <a16:creationId xmlns:a16="http://schemas.microsoft.com/office/drawing/2014/main" id="{2A868212-4E78-4E6E-B054-B27AB3F857F7}"/>
              </a:ext>
            </a:extLst>
          </p:cNvPr>
          <p:cNvSpPr>
            <a:spLocks noGrp="1"/>
          </p:cNvSpPr>
          <p:nvPr>
            <p:ph type="ftr" sz="quarter" idx="11"/>
          </p:nvPr>
        </p:nvSpPr>
        <p:spPr/>
        <p:txBody>
          <a:bodyPr/>
          <a:lstStyle/>
          <a:p>
            <a:r>
              <a:rPr lang="de-DE"/>
              <a:t>SOVERS SINGH BISHT                   UNIT 01</a:t>
            </a:r>
            <a:endParaRPr lang="en-US" dirty="0"/>
          </a:p>
        </p:txBody>
      </p:sp>
      <p:pic>
        <p:nvPicPr>
          <p:cNvPr id="7" name="Picture 6">
            <a:extLst>
              <a:ext uri="{FF2B5EF4-FFF2-40B4-BE49-F238E27FC236}">
                <a16:creationId xmlns:a16="http://schemas.microsoft.com/office/drawing/2014/main" id="{1FF9359F-875D-6243-AF19-564519244F0E}"/>
              </a:ext>
            </a:extLst>
          </p:cNvPr>
          <p:cNvPicPr>
            <a:picLocks noChangeAspect="1"/>
          </p:cNvPicPr>
          <p:nvPr/>
        </p:nvPicPr>
        <p:blipFill>
          <a:blip r:embed="rId2"/>
          <a:stretch>
            <a:fillRect/>
          </a:stretch>
        </p:blipFill>
        <p:spPr>
          <a:xfrm>
            <a:off x="-19722" y="0"/>
            <a:ext cx="1384300" cy="812800"/>
          </a:xfrm>
          <a:prstGeom prst="rect">
            <a:avLst/>
          </a:prstGeom>
        </p:spPr>
      </p:pic>
      <p:sp>
        <p:nvSpPr>
          <p:cNvPr id="8" name="Content Placeholder 7">
            <a:extLst>
              <a:ext uri="{FF2B5EF4-FFF2-40B4-BE49-F238E27FC236}">
                <a16:creationId xmlns:a16="http://schemas.microsoft.com/office/drawing/2014/main" id="{B55987B6-8771-FBED-2725-6A889F1D52A7}"/>
              </a:ext>
            </a:extLst>
          </p:cNvPr>
          <p:cNvSpPr>
            <a:spLocks noGrp="1"/>
          </p:cNvSpPr>
          <p:nvPr>
            <p:ph idx="1"/>
          </p:nvPr>
        </p:nvSpPr>
        <p:spPr>
          <a:xfrm>
            <a:off x="457200" y="812800"/>
            <a:ext cx="8229600" cy="5313363"/>
          </a:xfrm>
        </p:spPr>
        <p:txBody>
          <a:bodyPr/>
          <a:lstStyle/>
          <a:p>
            <a:pPr algn="just"/>
            <a:r>
              <a:rPr lang="en-IN" dirty="0"/>
              <a:t>Multiple linear regression model predictions for individual observations</a:t>
            </a:r>
          </a:p>
          <a:p>
            <a:pPr algn="just"/>
            <a:endParaRPr lang="en-IN" dirty="0"/>
          </a:p>
          <a:p>
            <a:pPr algn="just"/>
            <a:endParaRPr lang="en-IN" dirty="0"/>
          </a:p>
        </p:txBody>
      </p:sp>
      <p:pic>
        <p:nvPicPr>
          <p:cNvPr id="3" name="Picture 2">
            <a:extLst>
              <a:ext uri="{FF2B5EF4-FFF2-40B4-BE49-F238E27FC236}">
                <a16:creationId xmlns:a16="http://schemas.microsoft.com/office/drawing/2014/main" id="{7FC88B94-058B-9091-9365-451619C9CAA0}"/>
              </a:ext>
            </a:extLst>
          </p:cNvPr>
          <p:cNvPicPr>
            <a:picLocks noChangeAspect="1"/>
          </p:cNvPicPr>
          <p:nvPr/>
        </p:nvPicPr>
        <p:blipFill>
          <a:blip r:embed="rId3"/>
          <a:stretch>
            <a:fillRect/>
          </a:stretch>
        </p:blipFill>
        <p:spPr>
          <a:xfrm>
            <a:off x="1364578" y="1899561"/>
            <a:ext cx="6360055" cy="4145639"/>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BF4AC011-1425-BBE7-0DAE-68101D773336}"/>
              </a:ext>
            </a:extLst>
          </p:cNvPr>
          <p:cNvPicPr>
            <a:picLocks noChangeAspect="1"/>
          </p:cNvPicPr>
          <p:nvPr/>
        </p:nvPicPr>
        <p:blipFill rotWithShape="1">
          <a:blip r:embed="rId4"/>
          <a:srcRect l="26091" t="36058" r="24385" b="26405"/>
          <a:stretch/>
        </p:blipFill>
        <p:spPr bwMode="auto">
          <a:xfrm>
            <a:off x="0" y="7233"/>
            <a:ext cx="1749346" cy="74512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0089996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defTabSz="685800">
              <a:defRPr/>
            </a:pPr>
            <a:fld id="{5F22E617-B39C-4ACD-AA2D-E934315BA841}" type="datetime1">
              <a:rPr lang="en-US" sz="900" smtClean="0">
                <a:solidFill>
                  <a:prstClr val="black">
                    <a:tint val="75000"/>
                  </a:prstClr>
                </a:solidFill>
                <a:latin typeface="Calibri"/>
              </a:rPr>
              <a:t>7/11/2024</a:t>
            </a:fld>
            <a:endParaRPr lang="en-US" sz="90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pPr defTabSz="685800">
              <a:defRPr/>
            </a:pPr>
            <a:fld id="{B6F15528-21DE-4FAA-801E-634DDDAF4B2B}" type="slidenum">
              <a:rPr lang="en-US" sz="900">
                <a:solidFill>
                  <a:prstClr val="black">
                    <a:tint val="75000"/>
                  </a:prstClr>
                </a:solidFill>
                <a:latin typeface="Calibri"/>
              </a:rPr>
              <a:pPr defTabSz="685800">
                <a:defRPr/>
              </a:pPr>
              <a:t>27</a:t>
            </a:fld>
            <a:endParaRPr lang="en-US" sz="900">
              <a:solidFill>
                <a:prstClr val="black">
                  <a:tint val="75000"/>
                </a:prstClr>
              </a:solidFill>
              <a:latin typeface="Calibri"/>
            </a:endParaRPr>
          </a:p>
        </p:txBody>
      </p:sp>
      <p:sp>
        <p:nvSpPr>
          <p:cNvPr id="9" name="Title 1">
            <a:extLst>
              <a:ext uri="{FF2B5EF4-FFF2-40B4-BE49-F238E27FC236}">
                <a16:creationId xmlns:a16="http://schemas.microsoft.com/office/drawing/2014/main" id="{21804AB5-1258-40FF-B1C3-A15800EBE9DE}"/>
              </a:ext>
            </a:extLst>
          </p:cNvPr>
          <p:cNvSpPr txBox="1">
            <a:spLocks/>
          </p:cNvSpPr>
          <p:nvPr/>
        </p:nvSpPr>
        <p:spPr>
          <a:xfrm>
            <a:off x="1378974" y="0"/>
            <a:ext cx="7772400" cy="685799"/>
          </a:xfrm>
          <a:prstGeom prst="rect">
            <a:avLst/>
          </a:prstGeom>
          <a:solidFill>
            <a:srgbClr val="FF9C9C"/>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800" b="1" dirty="0"/>
              <a:t>Polynomial Regression</a:t>
            </a:r>
          </a:p>
        </p:txBody>
      </p:sp>
      <p:sp>
        <p:nvSpPr>
          <p:cNvPr id="2" name="Footer Placeholder 1">
            <a:extLst>
              <a:ext uri="{FF2B5EF4-FFF2-40B4-BE49-F238E27FC236}">
                <a16:creationId xmlns:a16="http://schemas.microsoft.com/office/drawing/2014/main" id="{2A868212-4E78-4E6E-B054-B27AB3F857F7}"/>
              </a:ext>
            </a:extLst>
          </p:cNvPr>
          <p:cNvSpPr>
            <a:spLocks noGrp="1"/>
          </p:cNvSpPr>
          <p:nvPr>
            <p:ph type="ftr" sz="quarter" idx="11"/>
          </p:nvPr>
        </p:nvSpPr>
        <p:spPr/>
        <p:txBody>
          <a:bodyPr/>
          <a:lstStyle/>
          <a:p>
            <a:r>
              <a:rPr lang="de-DE"/>
              <a:t>SOVERS SINGH BISHT                   UNIT 01</a:t>
            </a:r>
            <a:endParaRPr lang="en-US" dirty="0"/>
          </a:p>
        </p:txBody>
      </p:sp>
      <p:pic>
        <p:nvPicPr>
          <p:cNvPr id="7" name="Picture 6">
            <a:extLst>
              <a:ext uri="{FF2B5EF4-FFF2-40B4-BE49-F238E27FC236}">
                <a16:creationId xmlns:a16="http://schemas.microsoft.com/office/drawing/2014/main" id="{1FF9359F-875D-6243-AF19-564519244F0E}"/>
              </a:ext>
            </a:extLst>
          </p:cNvPr>
          <p:cNvPicPr>
            <a:picLocks noChangeAspect="1"/>
          </p:cNvPicPr>
          <p:nvPr/>
        </p:nvPicPr>
        <p:blipFill>
          <a:blip r:embed="rId2"/>
          <a:stretch>
            <a:fillRect/>
          </a:stretch>
        </p:blipFill>
        <p:spPr>
          <a:xfrm>
            <a:off x="-19722" y="0"/>
            <a:ext cx="1384300" cy="812800"/>
          </a:xfrm>
          <a:prstGeom prst="rect">
            <a:avLst/>
          </a:prstGeom>
        </p:spPr>
      </p:pic>
      <p:sp>
        <p:nvSpPr>
          <p:cNvPr id="8" name="Content Placeholder 7">
            <a:extLst>
              <a:ext uri="{FF2B5EF4-FFF2-40B4-BE49-F238E27FC236}">
                <a16:creationId xmlns:a16="http://schemas.microsoft.com/office/drawing/2014/main" id="{B55987B6-8771-FBED-2725-6A889F1D52A7}"/>
              </a:ext>
            </a:extLst>
          </p:cNvPr>
          <p:cNvSpPr>
            <a:spLocks noGrp="1"/>
          </p:cNvSpPr>
          <p:nvPr>
            <p:ph idx="1"/>
          </p:nvPr>
        </p:nvSpPr>
        <p:spPr>
          <a:xfrm>
            <a:off x="457199" y="812800"/>
            <a:ext cx="8427493" cy="5313363"/>
          </a:xfrm>
        </p:spPr>
        <p:txBody>
          <a:bodyPr>
            <a:normAutofit lnSpcReduction="10000"/>
          </a:bodyPr>
          <a:lstStyle/>
          <a:p>
            <a:pPr algn="just"/>
            <a:r>
              <a:rPr lang="en-US" sz="2400" dirty="0"/>
              <a:t>•	Multiple linear regression refers to a statistical technique that uses two or more independent variables to predict the outcome of a dependent variable.</a:t>
            </a:r>
          </a:p>
          <a:p>
            <a:pPr algn="just"/>
            <a:r>
              <a:rPr lang="en-US" sz="2400" dirty="0"/>
              <a:t>•	The technique enables analysts to determine the variation of the model and the relative contribution of each independent variable in the total variance.</a:t>
            </a:r>
          </a:p>
          <a:p>
            <a:pPr algn="just"/>
            <a:r>
              <a:rPr lang="en-US" sz="2400" dirty="0"/>
              <a:t>•	Multiple regression can take two forms, i.e., linear regression and non-linear regression.</a:t>
            </a:r>
          </a:p>
          <a:p>
            <a:pPr algn="just"/>
            <a:r>
              <a:rPr lang="en-US" sz="2400" dirty="0"/>
              <a:t>Multiple Linear Regression Formula</a:t>
            </a:r>
          </a:p>
          <a:p>
            <a:pPr algn="just"/>
            <a:endParaRPr lang="en-US" sz="2400" dirty="0"/>
          </a:p>
          <a:p>
            <a:pPr algn="just"/>
            <a:r>
              <a:rPr lang="en-US" sz="2400" dirty="0"/>
              <a:t> </a:t>
            </a:r>
          </a:p>
          <a:p>
            <a:pPr algn="just"/>
            <a:endParaRPr lang="en-US" sz="2400" dirty="0"/>
          </a:p>
          <a:p>
            <a:pPr algn="just"/>
            <a:r>
              <a:rPr lang="en-US" sz="2400" dirty="0"/>
              <a:t>Where:</a:t>
            </a:r>
          </a:p>
          <a:p>
            <a:pPr algn="just"/>
            <a:r>
              <a:rPr lang="en-US" sz="2400" dirty="0" err="1"/>
              <a:t>yi</a:t>
            </a:r>
            <a:r>
              <a:rPr lang="en-US" sz="2400" dirty="0"/>
              <a:t> is the dependent or predicted variable</a:t>
            </a:r>
          </a:p>
          <a:p>
            <a:pPr algn="just"/>
            <a:endParaRPr lang="en-IN" sz="2400" dirty="0"/>
          </a:p>
        </p:txBody>
      </p:sp>
      <p:pic>
        <p:nvPicPr>
          <p:cNvPr id="14" name="Picture 13" descr="Multiple Linear Regression - Formula">
            <a:extLst>
              <a:ext uri="{FF2B5EF4-FFF2-40B4-BE49-F238E27FC236}">
                <a16:creationId xmlns:a16="http://schemas.microsoft.com/office/drawing/2014/main" id="{7AE74CA0-FEA3-0BC1-6A5E-DBE9BCBEEED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 y="4463899"/>
            <a:ext cx="5731510" cy="632460"/>
          </a:xfrm>
          <a:prstGeom prst="rect">
            <a:avLst/>
          </a:prstGeom>
          <a:noFill/>
          <a:ln>
            <a:noFill/>
          </a:ln>
        </p:spPr>
      </p:pic>
      <p:pic>
        <p:nvPicPr>
          <p:cNvPr id="3" name="Picture 2" descr="A screenshot of a computer&#10;&#10;Description automatically generated">
            <a:extLst>
              <a:ext uri="{FF2B5EF4-FFF2-40B4-BE49-F238E27FC236}">
                <a16:creationId xmlns:a16="http://schemas.microsoft.com/office/drawing/2014/main" id="{E78FA0EA-3E0D-7978-00CB-0A07DC52BB20}"/>
              </a:ext>
            </a:extLst>
          </p:cNvPr>
          <p:cNvPicPr>
            <a:picLocks noChangeAspect="1"/>
          </p:cNvPicPr>
          <p:nvPr/>
        </p:nvPicPr>
        <p:blipFill rotWithShape="1">
          <a:blip r:embed="rId4"/>
          <a:srcRect l="26091" t="36058" r="24385" b="26405"/>
          <a:stretch/>
        </p:blipFill>
        <p:spPr bwMode="auto">
          <a:xfrm>
            <a:off x="0" y="7233"/>
            <a:ext cx="1749346" cy="74512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4287140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defTabSz="685800">
              <a:defRPr/>
            </a:pPr>
            <a:fld id="{5F22E617-B39C-4ACD-AA2D-E934315BA841}" type="datetime1">
              <a:rPr lang="en-US" sz="900" smtClean="0">
                <a:solidFill>
                  <a:prstClr val="black">
                    <a:tint val="75000"/>
                  </a:prstClr>
                </a:solidFill>
                <a:latin typeface="Calibri"/>
              </a:rPr>
              <a:t>7/11/2024</a:t>
            </a:fld>
            <a:endParaRPr lang="en-US" sz="90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pPr defTabSz="685800">
              <a:defRPr/>
            </a:pPr>
            <a:fld id="{B6F15528-21DE-4FAA-801E-634DDDAF4B2B}" type="slidenum">
              <a:rPr lang="en-US" sz="900">
                <a:solidFill>
                  <a:prstClr val="black">
                    <a:tint val="75000"/>
                  </a:prstClr>
                </a:solidFill>
                <a:latin typeface="Calibri"/>
              </a:rPr>
              <a:pPr defTabSz="685800">
                <a:defRPr/>
              </a:pPr>
              <a:t>28</a:t>
            </a:fld>
            <a:endParaRPr lang="en-US" sz="900">
              <a:solidFill>
                <a:prstClr val="black">
                  <a:tint val="75000"/>
                </a:prstClr>
              </a:solidFill>
              <a:latin typeface="Calibri"/>
            </a:endParaRPr>
          </a:p>
        </p:txBody>
      </p:sp>
      <p:sp>
        <p:nvSpPr>
          <p:cNvPr id="9" name="Title 1">
            <a:extLst>
              <a:ext uri="{FF2B5EF4-FFF2-40B4-BE49-F238E27FC236}">
                <a16:creationId xmlns:a16="http://schemas.microsoft.com/office/drawing/2014/main" id="{21804AB5-1258-40FF-B1C3-A15800EBE9DE}"/>
              </a:ext>
            </a:extLst>
          </p:cNvPr>
          <p:cNvSpPr txBox="1">
            <a:spLocks/>
          </p:cNvSpPr>
          <p:nvPr/>
        </p:nvSpPr>
        <p:spPr>
          <a:xfrm>
            <a:off x="1378974" y="0"/>
            <a:ext cx="7772400" cy="685799"/>
          </a:xfrm>
          <a:prstGeom prst="rect">
            <a:avLst/>
          </a:prstGeom>
          <a:solidFill>
            <a:srgbClr val="FF9C9C"/>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800" b="1" dirty="0"/>
              <a:t>Polynomial Regression</a:t>
            </a:r>
          </a:p>
        </p:txBody>
      </p:sp>
      <p:sp>
        <p:nvSpPr>
          <p:cNvPr id="2" name="Footer Placeholder 1">
            <a:extLst>
              <a:ext uri="{FF2B5EF4-FFF2-40B4-BE49-F238E27FC236}">
                <a16:creationId xmlns:a16="http://schemas.microsoft.com/office/drawing/2014/main" id="{2A868212-4E78-4E6E-B054-B27AB3F857F7}"/>
              </a:ext>
            </a:extLst>
          </p:cNvPr>
          <p:cNvSpPr>
            <a:spLocks noGrp="1"/>
          </p:cNvSpPr>
          <p:nvPr>
            <p:ph type="ftr" sz="quarter" idx="11"/>
          </p:nvPr>
        </p:nvSpPr>
        <p:spPr/>
        <p:txBody>
          <a:bodyPr/>
          <a:lstStyle/>
          <a:p>
            <a:r>
              <a:rPr lang="de-DE"/>
              <a:t>SOVERS SINGH BISHT                   UNIT 01</a:t>
            </a:r>
            <a:endParaRPr lang="en-US" dirty="0"/>
          </a:p>
        </p:txBody>
      </p:sp>
      <p:pic>
        <p:nvPicPr>
          <p:cNvPr id="7" name="Picture 6">
            <a:extLst>
              <a:ext uri="{FF2B5EF4-FFF2-40B4-BE49-F238E27FC236}">
                <a16:creationId xmlns:a16="http://schemas.microsoft.com/office/drawing/2014/main" id="{1FF9359F-875D-6243-AF19-564519244F0E}"/>
              </a:ext>
            </a:extLst>
          </p:cNvPr>
          <p:cNvPicPr>
            <a:picLocks noChangeAspect="1"/>
          </p:cNvPicPr>
          <p:nvPr/>
        </p:nvPicPr>
        <p:blipFill>
          <a:blip r:embed="rId2"/>
          <a:stretch>
            <a:fillRect/>
          </a:stretch>
        </p:blipFill>
        <p:spPr>
          <a:xfrm>
            <a:off x="-19722" y="0"/>
            <a:ext cx="1384300" cy="812800"/>
          </a:xfrm>
          <a:prstGeom prst="rect">
            <a:avLst/>
          </a:prstGeom>
        </p:spPr>
      </p:pic>
      <p:sp>
        <p:nvSpPr>
          <p:cNvPr id="8" name="Content Placeholder 7">
            <a:extLst>
              <a:ext uri="{FF2B5EF4-FFF2-40B4-BE49-F238E27FC236}">
                <a16:creationId xmlns:a16="http://schemas.microsoft.com/office/drawing/2014/main" id="{B55987B6-8771-FBED-2725-6A889F1D52A7}"/>
              </a:ext>
            </a:extLst>
          </p:cNvPr>
          <p:cNvSpPr>
            <a:spLocks noGrp="1"/>
          </p:cNvSpPr>
          <p:nvPr>
            <p:ph idx="1"/>
          </p:nvPr>
        </p:nvSpPr>
        <p:spPr>
          <a:xfrm>
            <a:off x="457200" y="812800"/>
            <a:ext cx="8441140" cy="5543550"/>
          </a:xfrm>
        </p:spPr>
        <p:txBody>
          <a:bodyPr>
            <a:normAutofit lnSpcReduction="10000"/>
          </a:bodyPr>
          <a:lstStyle/>
          <a:p>
            <a:pPr algn="just"/>
            <a:r>
              <a:rPr lang="en-US" sz="2000" dirty="0"/>
              <a:t>β0 is the y-intercept, i.e., the value of y when both xi and x2 are 0.</a:t>
            </a:r>
          </a:p>
          <a:p>
            <a:pPr algn="just"/>
            <a:r>
              <a:rPr lang="en-US" sz="2000" dirty="0"/>
              <a:t>β1 and β2 are the regression coefficients representing the change in y relative to a one-unit change in xi1 and xi2, respectively.</a:t>
            </a:r>
          </a:p>
          <a:p>
            <a:pPr algn="just"/>
            <a:r>
              <a:rPr lang="en-US" sz="2000" dirty="0"/>
              <a:t>βp is the slope coefficient for each independent variable</a:t>
            </a:r>
          </a:p>
          <a:p>
            <a:pPr algn="just"/>
            <a:r>
              <a:rPr lang="en-US" sz="2000" dirty="0"/>
              <a:t>ϵ is the model’s random error (residual) term.</a:t>
            </a:r>
          </a:p>
          <a:p>
            <a:pPr algn="just"/>
            <a:r>
              <a:rPr lang="en-US" sz="2000" b="1" dirty="0"/>
              <a:t>Understanding Multiple Linear Regression</a:t>
            </a:r>
          </a:p>
          <a:p>
            <a:pPr algn="just"/>
            <a:r>
              <a:rPr lang="en-US" sz="2000" dirty="0"/>
              <a:t>Simple linear regression enables statisticians to predict the value of one variable using the available information about another variable. Linear regression attempts to establish the relationship between the two variables along a straight line.</a:t>
            </a:r>
          </a:p>
          <a:p>
            <a:pPr algn="just"/>
            <a:r>
              <a:rPr lang="en-US" sz="2000" dirty="0"/>
              <a:t>Multiple regression is a type of regression where the dependent variable shows a linear relationship with two or more independent variables. It can also be non-linear, where the dependent and independent variables do not follow a straight line.</a:t>
            </a:r>
          </a:p>
          <a:p>
            <a:pPr algn="just"/>
            <a:r>
              <a:rPr lang="en-US" sz="2000" dirty="0"/>
              <a:t>Both linear and non-linear regression track a particular response using two or more variables graphically. However, non-linear regression is usually difficult to execute since it is created from assumptions derived from trial and error.</a:t>
            </a:r>
          </a:p>
          <a:p>
            <a:pPr algn="just"/>
            <a:endParaRPr lang="en-IN" sz="2000" dirty="0"/>
          </a:p>
        </p:txBody>
      </p:sp>
      <p:pic>
        <p:nvPicPr>
          <p:cNvPr id="3" name="Picture 2" descr="A screenshot of a computer&#10;&#10;Description automatically generated">
            <a:extLst>
              <a:ext uri="{FF2B5EF4-FFF2-40B4-BE49-F238E27FC236}">
                <a16:creationId xmlns:a16="http://schemas.microsoft.com/office/drawing/2014/main" id="{64DD5483-EDEE-10A9-548C-558699D2908B}"/>
              </a:ext>
            </a:extLst>
          </p:cNvPr>
          <p:cNvPicPr>
            <a:picLocks noChangeAspect="1"/>
          </p:cNvPicPr>
          <p:nvPr/>
        </p:nvPicPr>
        <p:blipFill rotWithShape="1">
          <a:blip r:embed="rId3"/>
          <a:srcRect l="26091" t="36058" r="24385" b="26405"/>
          <a:stretch/>
        </p:blipFill>
        <p:spPr bwMode="auto">
          <a:xfrm>
            <a:off x="0" y="7233"/>
            <a:ext cx="1749346" cy="74512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1787584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defTabSz="685800">
              <a:defRPr/>
            </a:pPr>
            <a:fld id="{5F22E617-B39C-4ACD-AA2D-E934315BA841}" type="datetime1">
              <a:rPr lang="en-US" sz="900" smtClean="0">
                <a:solidFill>
                  <a:prstClr val="black">
                    <a:tint val="75000"/>
                  </a:prstClr>
                </a:solidFill>
                <a:latin typeface="Calibri"/>
              </a:rPr>
              <a:t>7/11/2024</a:t>
            </a:fld>
            <a:endParaRPr lang="en-US" sz="90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pPr defTabSz="685800">
              <a:defRPr/>
            </a:pPr>
            <a:fld id="{B6F15528-21DE-4FAA-801E-634DDDAF4B2B}" type="slidenum">
              <a:rPr lang="en-US" sz="900">
                <a:solidFill>
                  <a:prstClr val="black">
                    <a:tint val="75000"/>
                  </a:prstClr>
                </a:solidFill>
                <a:latin typeface="Calibri"/>
              </a:rPr>
              <a:pPr defTabSz="685800">
                <a:defRPr/>
              </a:pPr>
              <a:t>29</a:t>
            </a:fld>
            <a:endParaRPr lang="en-US" sz="900">
              <a:solidFill>
                <a:prstClr val="black">
                  <a:tint val="75000"/>
                </a:prstClr>
              </a:solidFill>
              <a:latin typeface="Calibri"/>
            </a:endParaRPr>
          </a:p>
        </p:txBody>
      </p:sp>
      <p:sp>
        <p:nvSpPr>
          <p:cNvPr id="9" name="Title 1">
            <a:extLst>
              <a:ext uri="{FF2B5EF4-FFF2-40B4-BE49-F238E27FC236}">
                <a16:creationId xmlns:a16="http://schemas.microsoft.com/office/drawing/2014/main" id="{21804AB5-1258-40FF-B1C3-A15800EBE9DE}"/>
              </a:ext>
            </a:extLst>
          </p:cNvPr>
          <p:cNvSpPr txBox="1">
            <a:spLocks/>
          </p:cNvSpPr>
          <p:nvPr/>
        </p:nvSpPr>
        <p:spPr>
          <a:xfrm>
            <a:off x="1378974" y="0"/>
            <a:ext cx="7772400" cy="685799"/>
          </a:xfrm>
          <a:prstGeom prst="rect">
            <a:avLst/>
          </a:prstGeom>
          <a:solidFill>
            <a:srgbClr val="FF9C9C"/>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800" b="1" dirty="0"/>
              <a:t>Polynomial Regression</a:t>
            </a:r>
          </a:p>
        </p:txBody>
      </p:sp>
      <p:sp>
        <p:nvSpPr>
          <p:cNvPr id="2" name="Footer Placeholder 1">
            <a:extLst>
              <a:ext uri="{FF2B5EF4-FFF2-40B4-BE49-F238E27FC236}">
                <a16:creationId xmlns:a16="http://schemas.microsoft.com/office/drawing/2014/main" id="{2A868212-4E78-4E6E-B054-B27AB3F857F7}"/>
              </a:ext>
            </a:extLst>
          </p:cNvPr>
          <p:cNvSpPr>
            <a:spLocks noGrp="1"/>
          </p:cNvSpPr>
          <p:nvPr>
            <p:ph type="ftr" sz="quarter" idx="11"/>
          </p:nvPr>
        </p:nvSpPr>
        <p:spPr/>
        <p:txBody>
          <a:bodyPr/>
          <a:lstStyle/>
          <a:p>
            <a:r>
              <a:rPr lang="de-DE"/>
              <a:t>SOVERS SINGH BISHT                   UNIT 01</a:t>
            </a:r>
            <a:endParaRPr lang="en-US" dirty="0"/>
          </a:p>
        </p:txBody>
      </p:sp>
      <p:pic>
        <p:nvPicPr>
          <p:cNvPr id="7" name="Picture 6">
            <a:extLst>
              <a:ext uri="{FF2B5EF4-FFF2-40B4-BE49-F238E27FC236}">
                <a16:creationId xmlns:a16="http://schemas.microsoft.com/office/drawing/2014/main" id="{1FF9359F-875D-6243-AF19-564519244F0E}"/>
              </a:ext>
            </a:extLst>
          </p:cNvPr>
          <p:cNvPicPr>
            <a:picLocks noChangeAspect="1"/>
          </p:cNvPicPr>
          <p:nvPr/>
        </p:nvPicPr>
        <p:blipFill>
          <a:blip r:embed="rId2"/>
          <a:stretch>
            <a:fillRect/>
          </a:stretch>
        </p:blipFill>
        <p:spPr>
          <a:xfrm>
            <a:off x="-19722" y="0"/>
            <a:ext cx="1384300" cy="812800"/>
          </a:xfrm>
          <a:prstGeom prst="rect">
            <a:avLst/>
          </a:prstGeom>
        </p:spPr>
      </p:pic>
      <p:sp>
        <p:nvSpPr>
          <p:cNvPr id="8" name="Content Placeholder 7">
            <a:extLst>
              <a:ext uri="{FF2B5EF4-FFF2-40B4-BE49-F238E27FC236}">
                <a16:creationId xmlns:a16="http://schemas.microsoft.com/office/drawing/2014/main" id="{B55987B6-8771-FBED-2725-6A889F1D52A7}"/>
              </a:ext>
            </a:extLst>
          </p:cNvPr>
          <p:cNvSpPr>
            <a:spLocks noGrp="1"/>
          </p:cNvSpPr>
          <p:nvPr>
            <p:ph idx="1"/>
          </p:nvPr>
        </p:nvSpPr>
        <p:spPr>
          <a:xfrm>
            <a:off x="457199" y="863219"/>
            <a:ext cx="8413845" cy="5366130"/>
          </a:xfrm>
        </p:spPr>
        <p:txBody>
          <a:bodyPr>
            <a:normAutofit fontScale="62500" lnSpcReduction="20000"/>
          </a:bodyPr>
          <a:lstStyle/>
          <a:p>
            <a:r>
              <a:rPr lang="en-US" b="1" dirty="0"/>
              <a:t>1.	Polynomial Regression</a:t>
            </a:r>
          </a:p>
          <a:p>
            <a:r>
              <a:rPr lang="en-US" dirty="0"/>
              <a:t>Polynomial Regression is a regression algorithm that models the relationship between a dependent(y) and independent variable(x) as nth degree polynomial. The Polynomial Regression equation is given below:</a:t>
            </a:r>
          </a:p>
          <a:p>
            <a:r>
              <a:rPr lang="en-US" dirty="0"/>
              <a:t>y= b0+b1x1+ b2x12+ b2x13+...... bnx1n</a:t>
            </a:r>
          </a:p>
          <a:p>
            <a:r>
              <a:rPr lang="en-US" dirty="0"/>
              <a:t>It is also called the special case of Multiple Linear Regression in ML. Because we add some polynomial terms to the Multiple Linear regression equation to convert it into Polynomial Regression.</a:t>
            </a:r>
          </a:p>
          <a:p>
            <a:r>
              <a:rPr lang="en-US" dirty="0"/>
              <a:t>It is a linear model with some modification in order to increase the accuracy.</a:t>
            </a:r>
          </a:p>
          <a:p>
            <a:r>
              <a:rPr lang="en-US" dirty="0"/>
              <a:t>The dataset used in Polynomial regression for training is of non-linear nature.</a:t>
            </a:r>
          </a:p>
          <a:p>
            <a:r>
              <a:rPr lang="en-US" dirty="0"/>
              <a:t>It makes use of a linear regression model to fit the complicated and non-linear functions and datasets.</a:t>
            </a:r>
          </a:p>
          <a:p>
            <a:r>
              <a:rPr lang="en-US" dirty="0"/>
              <a:t>Hence, "In Polynomial regression, the original features are converted into Polynomial features of required degree (2,3,..,n) and then modeled using a linear model."</a:t>
            </a:r>
          </a:p>
          <a:p>
            <a:endParaRPr lang="en-IN" dirty="0"/>
          </a:p>
        </p:txBody>
      </p:sp>
      <p:pic>
        <p:nvPicPr>
          <p:cNvPr id="3" name="Picture 2" descr="A screenshot of a computer&#10;&#10;Description automatically generated">
            <a:extLst>
              <a:ext uri="{FF2B5EF4-FFF2-40B4-BE49-F238E27FC236}">
                <a16:creationId xmlns:a16="http://schemas.microsoft.com/office/drawing/2014/main" id="{E338F0D8-F45A-893E-8218-F18AA4E90E3A}"/>
              </a:ext>
            </a:extLst>
          </p:cNvPr>
          <p:cNvPicPr>
            <a:picLocks noChangeAspect="1"/>
          </p:cNvPicPr>
          <p:nvPr/>
        </p:nvPicPr>
        <p:blipFill rotWithShape="1">
          <a:blip r:embed="rId3"/>
          <a:srcRect l="26091" t="36058" r="24385" b="26405"/>
          <a:stretch/>
        </p:blipFill>
        <p:spPr bwMode="auto">
          <a:xfrm>
            <a:off x="0" y="7233"/>
            <a:ext cx="1749346" cy="74512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2087279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89B66CC-4844-459E-9C37-E8CEC0EE5D9D}" type="datetime3">
              <a:rPr lang="en-US" smtClean="0">
                <a:solidFill>
                  <a:prstClr val="black">
                    <a:tint val="75000"/>
                  </a:prstClr>
                </a:solidFill>
              </a:rPr>
              <a:t>11 July 2024</a:t>
            </a:fld>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3</a:t>
            </a:fld>
            <a:endParaRPr lang="en-US" dirty="0">
              <a:solidFill>
                <a:prstClr val="black">
                  <a:tint val="75000"/>
                </a:prstClr>
              </a:solidFill>
            </a:endParaRPr>
          </a:p>
        </p:txBody>
      </p:sp>
      <p:sp>
        <p:nvSpPr>
          <p:cNvPr id="2" name="Rectangle 1"/>
          <p:cNvSpPr/>
          <p:nvPr/>
        </p:nvSpPr>
        <p:spPr>
          <a:xfrm>
            <a:off x="0" y="719308"/>
            <a:ext cx="9036496" cy="787652"/>
          </a:xfrm>
          <a:prstGeom prst="rect">
            <a:avLst/>
          </a:prstGeom>
        </p:spPr>
        <p:txBody>
          <a:bodyPr wrap="square">
            <a:spAutoFit/>
          </a:bodyPr>
          <a:lstStyle/>
          <a:p>
            <a:pPr algn="ctr">
              <a:lnSpc>
                <a:spcPct val="107000"/>
              </a:lnSpc>
              <a:spcAft>
                <a:spcPts val="800"/>
              </a:spcAft>
            </a:pPr>
            <a:r>
              <a:rPr lang="en-IN" b="1" u="sng" dirty="0">
                <a:ea typeface="Calibri" panose="020F0502020204030204" pitchFamily="34" charset="0"/>
                <a:cs typeface="Times New Roman" panose="02020603050405020304" pitchFamily="18" charset="0"/>
              </a:rPr>
              <a:t>PROGRAM ELECTIVES BUCKET </a:t>
            </a:r>
            <a:endParaRPr lang="en-IN" dirty="0">
              <a:ea typeface="Calibri" panose="020F0502020204030204" pitchFamily="34" charset="0"/>
              <a:cs typeface="Times New Roman" panose="02020603050405020304" pitchFamily="18" charset="0"/>
            </a:endParaRPr>
          </a:p>
          <a:p>
            <a:pPr algn="ctr">
              <a:lnSpc>
                <a:spcPct val="107000"/>
              </a:lnSpc>
              <a:spcAft>
                <a:spcPts val="800"/>
              </a:spcAft>
            </a:pPr>
            <a:r>
              <a:rPr lang="en-IN" b="1" u="sng" dirty="0">
                <a:ea typeface="Calibri" panose="020F0502020204030204" pitchFamily="34" charset="0"/>
                <a:cs typeface="Times New Roman" panose="02020603050405020304" pitchFamily="18" charset="0"/>
              </a:rPr>
              <a:t>DS</a:t>
            </a:r>
            <a:endParaRPr lang="en-IN" dirty="0">
              <a:effectLst/>
              <a:ea typeface="Calibri" panose="020F0502020204030204" pitchFamily="34" charset="0"/>
              <a:cs typeface="Times New Roman" panose="02020603050405020304" pitchFamily="18" charset="0"/>
            </a:endParaRPr>
          </a:p>
        </p:txBody>
      </p:sp>
      <p:graphicFrame>
        <p:nvGraphicFramePr>
          <p:cNvPr id="3" name="Table 2"/>
          <p:cNvGraphicFramePr>
            <a:graphicFrameLocks noGrp="1"/>
          </p:cNvGraphicFramePr>
          <p:nvPr/>
        </p:nvGraphicFramePr>
        <p:xfrm>
          <a:off x="1" y="1540469"/>
          <a:ext cx="9168502" cy="4181158"/>
        </p:xfrm>
        <a:graphic>
          <a:graphicData uri="http://schemas.openxmlformats.org/drawingml/2006/table">
            <a:tbl>
              <a:tblPr firstRow="1" firstCol="1" bandRow="1">
                <a:tableStyleId>{5940675A-B579-460E-94D1-54222C63F5DA}</a:tableStyleId>
              </a:tblPr>
              <a:tblGrid>
                <a:gridCol w="1115615">
                  <a:extLst>
                    <a:ext uri="{9D8B030D-6E8A-4147-A177-3AD203B41FA5}">
                      <a16:colId xmlns:a16="http://schemas.microsoft.com/office/drawing/2014/main" val="3082870927"/>
                    </a:ext>
                  </a:extLst>
                </a:gridCol>
                <a:gridCol w="1809522">
                  <a:extLst>
                    <a:ext uri="{9D8B030D-6E8A-4147-A177-3AD203B41FA5}">
                      <a16:colId xmlns:a16="http://schemas.microsoft.com/office/drawing/2014/main" val="3869440124"/>
                    </a:ext>
                  </a:extLst>
                </a:gridCol>
                <a:gridCol w="1810024">
                  <a:extLst>
                    <a:ext uri="{9D8B030D-6E8A-4147-A177-3AD203B41FA5}">
                      <a16:colId xmlns:a16="http://schemas.microsoft.com/office/drawing/2014/main" val="3397379469"/>
                    </a:ext>
                  </a:extLst>
                </a:gridCol>
                <a:gridCol w="2172391">
                  <a:extLst>
                    <a:ext uri="{9D8B030D-6E8A-4147-A177-3AD203B41FA5}">
                      <a16:colId xmlns:a16="http://schemas.microsoft.com/office/drawing/2014/main" val="1506430460"/>
                    </a:ext>
                  </a:extLst>
                </a:gridCol>
                <a:gridCol w="2260950">
                  <a:extLst>
                    <a:ext uri="{9D8B030D-6E8A-4147-A177-3AD203B41FA5}">
                      <a16:colId xmlns:a16="http://schemas.microsoft.com/office/drawing/2014/main" val="3947016363"/>
                    </a:ext>
                  </a:extLst>
                </a:gridCol>
              </a:tblGrid>
              <a:tr h="164465">
                <a:tc>
                  <a:txBody>
                    <a:bodyPr/>
                    <a:lstStyle/>
                    <a:p>
                      <a:pPr algn="l">
                        <a:lnSpc>
                          <a:spcPct val="107000"/>
                        </a:lnSpc>
                        <a:spcAft>
                          <a:spcPts val="0"/>
                        </a:spcAft>
                      </a:pPr>
                      <a:r>
                        <a:rPr lang="en-IN" sz="1600" b="1" dirty="0">
                          <a:effectLst/>
                          <a:latin typeface="+mn-lt"/>
                        </a:rPr>
                        <a:t> </a:t>
                      </a:r>
                      <a:endParaRPr lang="en-IN" sz="1600" b="1" dirty="0">
                        <a:effectLst/>
                        <a:latin typeface="+mn-lt"/>
                        <a:ea typeface="Calibri" panose="020F0502020204030204" pitchFamily="34" charset="0"/>
                        <a:cs typeface="Times New Roman" panose="02020603050405020304" pitchFamily="18" charset="0"/>
                      </a:endParaRPr>
                    </a:p>
                  </a:txBody>
                  <a:tcPr marL="68580" marR="68580" marT="0" marB="0" anchor="b">
                    <a:solidFill>
                      <a:schemeClr val="accent5">
                        <a:lumMod val="20000"/>
                        <a:lumOff val="80000"/>
                      </a:schemeClr>
                    </a:solidFill>
                  </a:tcPr>
                </a:tc>
                <a:tc>
                  <a:txBody>
                    <a:bodyPr/>
                    <a:lstStyle/>
                    <a:p>
                      <a:pPr algn="ctr">
                        <a:lnSpc>
                          <a:spcPct val="150000"/>
                        </a:lnSpc>
                        <a:spcAft>
                          <a:spcPts val="0"/>
                        </a:spcAft>
                      </a:pPr>
                      <a:r>
                        <a:rPr lang="en-IN" sz="1600" b="1" dirty="0">
                          <a:effectLst/>
                          <a:latin typeface="+mn-lt"/>
                        </a:rPr>
                        <a:t>Data Analytics</a:t>
                      </a:r>
                      <a:endParaRPr lang="en-IN" sz="1600" b="1" dirty="0">
                        <a:effectLst/>
                        <a:latin typeface="+mn-lt"/>
                        <a:ea typeface="Calibri" panose="020F0502020204030204" pitchFamily="34" charset="0"/>
                        <a:cs typeface="Times New Roman" panose="02020603050405020304" pitchFamily="18" charset="0"/>
                      </a:endParaRPr>
                    </a:p>
                  </a:txBody>
                  <a:tcPr marL="68580" marR="68580" marT="0" marB="0" anchor="b">
                    <a:solidFill>
                      <a:schemeClr val="accent5">
                        <a:lumMod val="20000"/>
                        <a:lumOff val="80000"/>
                      </a:schemeClr>
                    </a:solidFill>
                  </a:tcPr>
                </a:tc>
                <a:tc>
                  <a:txBody>
                    <a:bodyPr/>
                    <a:lstStyle/>
                    <a:p>
                      <a:pPr algn="ctr">
                        <a:lnSpc>
                          <a:spcPct val="150000"/>
                        </a:lnSpc>
                        <a:spcAft>
                          <a:spcPts val="0"/>
                        </a:spcAft>
                      </a:pPr>
                      <a:r>
                        <a:rPr lang="en-IN" sz="1600" b="1" dirty="0">
                          <a:effectLst/>
                          <a:latin typeface="+mn-lt"/>
                        </a:rPr>
                        <a:t>Full Stack Development</a:t>
                      </a:r>
                      <a:endParaRPr lang="en-IN" sz="1600" b="1" dirty="0">
                        <a:effectLst/>
                        <a:latin typeface="+mn-lt"/>
                        <a:ea typeface="Calibri" panose="020F0502020204030204" pitchFamily="34" charset="0"/>
                        <a:cs typeface="Times New Roman" panose="02020603050405020304" pitchFamily="18" charset="0"/>
                      </a:endParaRPr>
                    </a:p>
                  </a:txBody>
                  <a:tcPr marL="68580" marR="68580" marT="0" marB="0" anchor="b">
                    <a:solidFill>
                      <a:schemeClr val="accent5">
                        <a:lumMod val="20000"/>
                        <a:lumOff val="80000"/>
                      </a:schemeClr>
                    </a:solidFill>
                  </a:tcPr>
                </a:tc>
                <a:tc>
                  <a:txBody>
                    <a:bodyPr/>
                    <a:lstStyle/>
                    <a:p>
                      <a:pPr algn="ctr">
                        <a:lnSpc>
                          <a:spcPct val="150000"/>
                        </a:lnSpc>
                        <a:spcAft>
                          <a:spcPts val="0"/>
                        </a:spcAft>
                      </a:pPr>
                      <a:r>
                        <a:rPr lang="en-IN" sz="1600" b="1" dirty="0">
                          <a:effectLst/>
                          <a:latin typeface="+mn-lt"/>
                        </a:rPr>
                        <a:t>Mobility</a:t>
                      </a:r>
                    </a:p>
                    <a:p>
                      <a:pPr algn="ctr">
                        <a:lnSpc>
                          <a:spcPct val="150000"/>
                        </a:lnSpc>
                        <a:spcAft>
                          <a:spcPts val="0"/>
                        </a:spcAft>
                      </a:pPr>
                      <a:r>
                        <a:rPr lang="en-IN" sz="1600" b="1" dirty="0">
                          <a:effectLst/>
                          <a:latin typeface="+mn-lt"/>
                          <a:ea typeface="Calibri" panose="020F0502020204030204" pitchFamily="34" charset="0"/>
                          <a:cs typeface="Times New Roman" panose="02020603050405020304" pitchFamily="18" charset="0"/>
                        </a:rPr>
                        <a:t>Management</a:t>
                      </a:r>
                    </a:p>
                  </a:txBody>
                  <a:tcPr marL="68580" marR="68580" marT="0" marB="0">
                    <a:solidFill>
                      <a:schemeClr val="accent5">
                        <a:lumMod val="20000"/>
                        <a:lumOff val="80000"/>
                      </a:schemeClr>
                    </a:solidFill>
                  </a:tcPr>
                </a:tc>
                <a:tc>
                  <a:txBody>
                    <a:bodyPr/>
                    <a:lstStyle/>
                    <a:p>
                      <a:pPr algn="ctr">
                        <a:lnSpc>
                          <a:spcPct val="150000"/>
                        </a:lnSpc>
                        <a:spcAft>
                          <a:spcPts val="0"/>
                        </a:spcAft>
                      </a:pPr>
                      <a:r>
                        <a:rPr lang="en-IN" sz="1600" b="1" dirty="0">
                          <a:effectLst/>
                          <a:latin typeface="+mn-lt"/>
                        </a:rPr>
                        <a:t>CRM-RPA</a:t>
                      </a:r>
                      <a:endParaRPr lang="en-IN" sz="1600" b="1" dirty="0">
                        <a:effectLst/>
                        <a:latin typeface="+mn-lt"/>
                        <a:ea typeface="Calibri" panose="020F0502020204030204" pitchFamily="34" charset="0"/>
                        <a:cs typeface="Times New Roman" panose="02020603050405020304" pitchFamily="18" charset="0"/>
                      </a:endParaRPr>
                    </a:p>
                  </a:txBody>
                  <a:tcPr marL="68580" marR="68580" marT="0" marB="0">
                    <a:solidFill>
                      <a:schemeClr val="accent5">
                        <a:lumMod val="20000"/>
                        <a:lumOff val="80000"/>
                      </a:schemeClr>
                    </a:solidFill>
                  </a:tcPr>
                </a:tc>
                <a:extLst>
                  <a:ext uri="{0D108BD9-81ED-4DB2-BD59-A6C34878D82A}">
                    <a16:rowId xmlns:a16="http://schemas.microsoft.com/office/drawing/2014/main" val="520391922"/>
                  </a:ext>
                </a:extLst>
              </a:tr>
              <a:tr h="328930">
                <a:tc>
                  <a:txBody>
                    <a:bodyPr/>
                    <a:lstStyle/>
                    <a:p>
                      <a:pPr algn="l">
                        <a:lnSpc>
                          <a:spcPct val="107000"/>
                        </a:lnSpc>
                        <a:spcAft>
                          <a:spcPts val="0"/>
                        </a:spcAft>
                      </a:pPr>
                      <a:r>
                        <a:rPr lang="en-IN" sz="1600" b="1">
                          <a:effectLst/>
                          <a:latin typeface="+mn-lt"/>
                        </a:rPr>
                        <a:t>Program Elective 1</a:t>
                      </a:r>
                      <a:endParaRPr lang="en-IN" sz="1600" b="1">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algn="l">
                        <a:lnSpc>
                          <a:spcPct val="107000"/>
                        </a:lnSpc>
                        <a:spcAft>
                          <a:spcPts val="0"/>
                        </a:spcAft>
                      </a:pPr>
                      <a:r>
                        <a:rPr lang="en-IN" sz="1600" dirty="0">
                          <a:effectLst/>
                          <a:latin typeface="+mn-lt"/>
                        </a:rPr>
                        <a:t>Predictive Analytics</a:t>
                      </a:r>
                      <a:endParaRPr lang="en-IN" sz="1600" dirty="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algn="l" defTabSz="914400" rtl="0" eaLnBrk="1" latinLnBrk="0" hangingPunct="1">
                        <a:lnSpc>
                          <a:spcPct val="115000"/>
                        </a:lnSpc>
                        <a:spcAft>
                          <a:spcPts val="1000"/>
                        </a:spcAft>
                      </a:pPr>
                      <a:r>
                        <a:rPr lang="en-IN" sz="1600" kern="1200" dirty="0">
                          <a:solidFill>
                            <a:schemeClr val="tx1"/>
                          </a:solidFill>
                          <a:effectLst/>
                          <a:latin typeface="+mn-lt"/>
                          <a:ea typeface="+mn-ea"/>
                          <a:cs typeface="+mn-cs"/>
                        </a:rPr>
                        <a:t>Python Web Development with Django</a:t>
                      </a:r>
                    </a:p>
                  </a:txBody>
                  <a:tcPr marL="68193" marR="68193" marT="0" marB="0"/>
                </a:tc>
                <a:tc>
                  <a:txBody>
                    <a:bodyPr/>
                    <a:lstStyle/>
                    <a:p>
                      <a:pPr algn="l">
                        <a:lnSpc>
                          <a:spcPct val="107000"/>
                        </a:lnSpc>
                        <a:spcAft>
                          <a:spcPts val="0"/>
                        </a:spcAft>
                      </a:pPr>
                      <a:r>
                        <a:rPr lang="en-IN" sz="1600">
                          <a:effectLst/>
                          <a:latin typeface="+mn-lt"/>
                        </a:rPr>
                        <a:t>Mobile Application Development</a:t>
                      </a:r>
                      <a:endParaRPr lang="en-IN" sz="160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en-IN" sz="1600" dirty="0">
                          <a:effectLst/>
                          <a:latin typeface="+mn-lt"/>
                        </a:rPr>
                        <a:t>CRM Fundamentals</a:t>
                      </a:r>
                      <a:endParaRPr lang="en-IN" sz="16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14408351"/>
                  </a:ext>
                </a:extLst>
              </a:tr>
              <a:tr h="328930">
                <a:tc>
                  <a:txBody>
                    <a:bodyPr/>
                    <a:lstStyle/>
                    <a:p>
                      <a:pPr algn="l">
                        <a:lnSpc>
                          <a:spcPct val="107000"/>
                        </a:lnSpc>
                        <a:spcAft>
                          <a:spcPts val="0"/>
                        </a:spcAft>
                      </a:pPr>
                      <a:r>
                        <a:rPr lang="en-IN" sz="1600" b="1">
                          <a:effectLst/>
                          <a:latin typeface="+mn-lt"/>
                        </a:rPr>
                        <a:t>Program Elective 2</a:t>
                      </a:r>
                      <a:endParaRPr lang="en-IN" sz="1600" b="1">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algn="l">
                        <a:lnSpc>
                          <a:spcPct val="107000"/>
                        </a:lnSpc>
                        <a:spcAft>
                          <a:spcPts val="0"/>
                        </a:spcAft>
                      </a:pPr>
                      <a:r>
                        <a:rPr lang="en-IN" sz="1600" dirty="0">
                          <a:effectLst/>
                          <a:latin typeface="+mn-lt"/>
                        </a:rPr>
                        <a:t>Web Technologies</a:t>
                      </a:r>
                      <a:endParaRPr lang="en-IN" sz="1600" dirty="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algn="l" defTabSz="914400" rtl="0" eaLnBrk="1" latinLnBrk="0" hangingPunct="1">
                        <a:lnSpc>
                          <a:spcPct val="115000"/>
                        </a:lnSpc>
                        <a:spcAft>
                          <a:spcPts val="1000"/>
                        </a:spcAft>
                      </a:pPr>
                      <a:r>
                        <a:rPr lang="en-IN" sz="1600" kern="1200" dirty="0">
                          <a:solidFill>
                            <a:schemeClr val="tx1"/>
                          </a:solidFill>
                          <a:effectLst/>
                          <a:latin typeface="+mn-lt"/>
                          <a:ea typeface="+mn-ea"/>
                          <a:cs typeface="+mn-cs"/>
                        </a:rPr>
                        <a:t>Design Patterns</a:t>
                      </a:r>
                    </a:p>
                  </a:txBody>
                  <a:tcPr marL="68193" marR="68193" marT="0" marB="0"/>
                </a:tc>
                <a:tc>
                  <a:txBody>
                    <a:bodyPr/>
                    <a:lstStyle/>
                    <a:p>
                      <a:pPr algn="l">
                        <a:lnSpc>
                          <a:spcPct val="107000"/>
                        </a:lnSpc>
                        <a:spcAft>
                          <a:spcPts val="0"/>
                        </a:spcAft>
                      </a:pPr>
                      <a:r>
                        <a:rPr lang="en-IN" sz="1600">
                          <a:effectLst/>
                          <a:latin typeface="+mn-lt"/>
                        </a:rPr>
                        <a:t>Development in Swift Fundamentals</a:t>
                      </a:r>
                      <a:endParaRPr lang="en-IN" sz="160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en-IN" sz="1600">
                          <a:effectLst/>
                          <a:latin typeface="+mn-lt"/>
                        </a:rPr>
                        <a:t>CRM Administration </a:t>
                      </a:r>
                      <a:endParaRPr lang="en-IN" sz="160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15387306"/>
                  </a:ext>
                </a:extLst>
              </a:tr>
              <a:tr h="328930">
                <a:tc>
                  <a:txBody>
                    <a:bodyPr/>
                    <a:lstStyle/>
                    <a:p>
                      <a:pPr algn="l">
                        <a:lnSpc>
                          <a:spcPct val="107000"/>
                        </a:lnSpc>
                        <a:spcAft>
                          <a:spcPts val="0"/>
                        </a:spcAft>
                      </a:pPr>
                      <a:r>
                        <a:rPr lang="en-IN" sz="1600" b="1">
                          <a:effectLst/>
                          <a:latin typeface="+mn-lt"/>
                        </a:rPr>
                        <a:t>Program Elective 3</a:t>
                      </a:r>
                      <a:endParaRPr lang="en-IN" sz="1600" b="1">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algn="l">
                        <a:lnSpc>
                          <a:spcPct val="107000"/>
                        </a:lnSpc>
                        <a:spcAft>
                          <a:spcPts val="0"/>
                        </a:spcAft>
                      </a:pPr>
                      <a:r>
                        <a:rPr lang="en-IN" sz="1600" dirty="0">
                          <a:effectLst/>
                          <a:latin typeface="+mn-lt"/>
                        </a:rPr>
                        <a:t>Programming for Data Analytics</a:t>
                      </a:r>
                      <a:endParaRPr lang="en-IN" sz="1600" dirty="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algn="l" defTabSz="914400" rtl="0" eaLnBrk="1" latinLnBrk="0" hangingPunct="1">
                        <a:lnSpc>
                          <a:spcPct val="115000"/>
                        </a:lnSpc>
                        <a:spcAft>
                          <a:spcPts val="1000"/>
                        </a:spcAft>
                      </a:pPr>
                      <a:r>
                        <a:rPr lang="en-IN" sz="1600" kern="1200" dirty="0">
                          <a:solidFill>
                            <a:schemeClr val="tx1"/>
                          </a:solidFill>
                          <a:effectLst/>
                          <a:latin typeface="+mn-lt"/>
                          <a:ea typeface="+mn-ea"/>
                          <a:cs typeface="+mn-cs"/>
                        </a:rPr>
                        <a:t>Advanced Java Programming</a:t>
                      </a:r>
                    </a:p>
                  </a:txBody>
                  <a:tcPr marL="68193" marR="68193" marT="0" marB="0"/>
                </a:tc>
                <a:tc>
                  <a:txBody>
                    <a:bodyPr/>
                    <a:lstStyle/>
                    <a:p>
                      <a:pPr algn="l">
                        <a:lnSpc>
                          <a:spcPct val="107000"/>
                        </a:lnSpc>
                        <a:spcAft>
                          <a:spcPts val="0"/>
                        </a:spcAft>
                      </a:pPr>
                      <a:r>
                        <a:rPr lang="en-IN" sz="1600">
                          <a:effectLst/>
                          <a:latin typeface="+mn-lt"/>
                        </a:rPr>
                        <a:t>Development in Swift Explorations and Data Collections</a:t>
                      </a:r>
                      <a:endParaRPr lang="en-IN" sz="160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en-IN" sz="1600">
                          <a:effectLst/>
                          <a:latin typeface="+mn-lt"/>
                        </a:rPr>
                        <a:t>CRM Development </a:t>
                      </a:r>
                      <a:endParaRPr lang="en-IN" sz="160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8221081"/>
                  </a:ext>
                </a:extLst>
              </a:tr>
              <a:tr h="610235">
                <a:tc>
                  <a:txBody>
                    <a:bodyPr/>
                    <a:lstStyle/>
                    <a:p>
                      <a:pPr algn="l">
                        <a:lnSpc>
                          <a:spcPct val="107000"/>
                        </a:lnSpc>
                        <a:spcAft>
                          <a:spcPts val="0"/>
                        </a:spcAft>
                      </a:pPr>
                      <a:r>
                        <a:rPr lang="en-IN" sz="1600" b="1">
                          <a:effectLst/>
                          <a:latin typeface="+mn-lt"/>
                        </a:rPr>
                        <a:t>Program Elective 4</a:t>
                      </a:r>
                      <a:endParaRPr lang="en-IN" sz="1600" b="1">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algn="l">
                        <a:lnSpc>
                          <a:spcPct val="107000"/>
                        </a:lnSpc>
                        <a:spcAft>
                          <a:spcPts val="0"/>
                        </a:spcAft>
                      </a:pPr>
                      <a:r>
                        <a:rPr lang="en-IN" sz="1600" dirty="0">
                          <a:effectLst/>
                          <a:latin typeface="+mn-lt"/>
                        </a:rPr>
                        <a:t>Social Media Analytics</a:t>
                      </a:r>
                      <a:endParaRPr lang="en-IN" sz="1600" dirty="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algn="l" defTabSz="914400" rtl="0" eaLnBrk="1" latinLnBrk="0" hangingPunct="1">
                        <a:lnSpc>
                          <a:spcPct val="115000"/>
                        </a:lnSpc>
                        <a:spcAft>
                          <a:spcPts val="1000"/>
                        </a:spcAft>
                      </a:pPr>
                      <a:r>
                        <a:rPr lang="en-IN" sz="1600" kern="1200" dirty="0">
                          <a:solidFill>
                            <a:schemeClr val="tx1"/>
                          </a:solidFill>
                          <a:effectLst/>
                          <a:latin typeface="+mn-lt"/>
                          <a:ea typeface="+mn-ea"/>
                          <a:cs typeface="+mn-cs"/>
                        </a:rPr>
                        <a:t>Web Development using MEAN Stack</a:t>
                      </a:r>
                    </a:p>
                  </a:txBody>
                  <a:tcPr marL="68193" marR="68193" marT="0" marB="0"/>
                </a:tc>
                <a:tc>
                  <a:txBody>
                    <a:bodyPr/>
                    <a:lstStyle/>
                    <a:p>
                      <a:pPr algn="l">
                        <a:lnSpc>
                          <a:spcPct val="107000"/>
                        </a:lnSpc>
                        <a:spcAft>
                          <a:spcPts val="0"/>
                        </a:spcAft>
                      </a:pPr>
                      <a:r>
                        <a:rPr lang="en-IN" sz="1600">
                          <a:effectLst/>
                          <a:latin typeface="+mn-lt"/>
                        </a:rPr>
                        <a:t>Augmented Reality and Virtual Reality</a:t>
                      </a:r>
                      <a:endParaRPr lang="en-IN" sz="160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en-IN" sz="1600">
                          <a:effectLst/>
                          <a:latin typeface="+mn-lt"/>
                        </a:rPr>
                        <a:t>Robotics Process Automation (RPA)</a:t>
                      </a:r>
                      <a:endParaRPr lang="en-IN" sz="160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35563808"/>
                  </a:ext>
                </a:extLst>
              </a:tr>
              <a:tr h="328930">
                <a:tc>
                  <a:txBody>
                    <a:bodyPr/>
                    <a:lstStyle/>
                    <a:p>
                      <a:pPr algn="l">
                        <a:lnSpc>
                          <a:spcPct val="107000"/>
                        </a:lnSpc>
                        <a:spcAft>
                          <a:spcPts val="0"/>
                        </a:spcAft>
                      </a:pPr>
                      <a:r>
                        <a:rPr lang="en-IN" sz="1600" b="1" dirty="0">
                          <a:effectLst/>
                          <a:latin typeface="+mn-lt"/>
                        </a:rPr>
                        <a:t>Program Elective 5</a:t>
                      </a:r>
                      <a:endParaRPr lang="en-IN" sz="1600" b="1" dirty="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algn="l">
                        <a:lnSpc>
                          <a:spcPct val="107000"/>
                        </a:lnSpc>
                        <a:spcAft>
                          <a:spcPts val="0"/>
                        </a:spcAft>
                      </a:pPr>
                      <a:r>
                        <a:rPr lang="en-IN" sz="1600" dirty="0">
                          <a:effectLst/>
                          <a:latin typeface="+mn-lt"/>
                        </a:rPr>
                        <a:t>Natural language Processing </a:t>
                      </a:r>
                      <a:endParaRPr lang="en-IN" sz="1600" dirty="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marL="0" algn="l" defTabSz="914400" rtl="0" eaLnBrk="1" latinLnBrk="0" hangingPunct="1">
                        <a:lnSpc>
                          <a:spcPct val="115000"/>
                        </a:lnSpc>
                        <a:spcAft>
                          <a:spcPts val="1000"/>
                        </a:spcAft>
                      </a:pPr>
                      <a:r>
                        <a:rPr lang="en-IN" sz="1600" kern="1200" dirty="0">
                          <a:solidFill>
                            <a:schemeClr val="tx1"/>
                          </a:solidFill>
                          <a:effectLst/>
                          <a:latin typeface="+mn-lt"/>
                          <a:ea typeface="+mn-ea"/>
                          <a:cs typeface="+mn-cs"/>
                        </a:rPr>
                        <a:t>Web Development using MERN Stack</a:t>
                      </a:r>
                    </a:p>
                  </a:txBody>
                  <a:tcPr marL="68193" marR="68193" marT="0" marB="0"/>
                </a:tc>
                <a:tc>
                  <a:txBody>
                    <a:bodyPr/>
                    <a:lstStyle/>
                    <a:p>
                      <a:pPr algn="l">
                        <a:lnSpc>
                          <a:spcPct val="107000"/>
                        </a:lnSpc>
                        <a:spcAft>
                          <a:spcPts val="0"/>
                        </a:spcAft>
                      </a:pPr>
                      <a:r>
                        <a:rPr lang="en-IN" sz="1600">
                          <a:effectLst/>
                          <a:latin typeface="+mn-lt"/>
                        </a:rPr>
                        <a:t>Game Programming</a:t>
                      </a:r>
                      <a:endParaRPr lang="en-IN" sz="160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en-IN" sz="1600" dirty="0">
                          <a:effectLst/>
                          <a:latin typeface="+mn-lt"/>
                        </a:rPr>
                        <a:t>Robotics Process Automation (RPA) Implementation </a:t>
                      </a:r>
                      <a:endParaRPr lang="en-IN" sz="16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94308447"/>
                  </a:ext>
                </a:extLst>
              </a:tr>
            </a:tbl>
          </a:graphicData>
        </a:graphic>
      </p:graphicFrame>
      <p:pic>
        <p:nvPicPr>
          <p:cNvPr id="8" name="Picture 2">
            <a:extLst>
              <a:ext uri="{FF2B5EF4-FFF2-40B4-BE49-F238E27FC236}">
                <a16:creationId xmlns:a16="http://schemas.microsoft.com/office/drawing/2014/main" id="{B0C64F56-04B7-CA1E-BEC7-462418550D5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p:blipFill>
        <p:spPr bwMode="auto">
          <a:xfrm>
            <a:off x="0" y="-1"/>
            <a:ext cx="1335878" cy="783037"/>
          </a:xfrm>
          <a:prstGeom prst="rect">
            <a:avLst/>
          </a:prstGeom>
          <a:noFill/>
        </p:spPr>
      </p:pic>
      <p:sp>
        <p:nvSpPr>
          <p:cNvPr id="9" name="Title 1">
            <a:extLst>
              <a:ext uri="{FF2B5EF4-FFF2-40B4-BE49-F238E27FC236}">
                <a16:creationId xmlns:a16="http://schemas.microsoft.com/office/drawing/2014/main" id="{E8AD41B2-06E1-8909-2731-8FF65CF69F16}"/>
              </a:ext>
            </a:extLst>
          </p:cNvPr>
          <p:cNvSpPr txBox="1">
            <a:spLocks/>
          </p:cNvSpPr>
          <p:nvPr/>
        </p:nvSpPr>
        <p:spPr>
          <a:xfrm>
            <a:off x="1642210" y="0"/>
            <a:ext cx="7501789" cy="692696"/>
          </a:xfrm>
          <a:prstGeom prst="rect">
            <a:avLst/>
          </a:prstGeom>
          <a:solidFill>
            <a:srgbClr val="FF9C9C"/>
          </a:solidFill>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marL="8547" algn="ctr">
              <a:spcBef>
                <a:spcPts val="68"/>
              </a:spcBef>
            </a:pPr>
            <a:r>
              <a:rPr lang="en-IN" sz="3000" dirty="0"/>
              <a:t>Evaluation Scheme</a:t>
            </a:r>
          </a:p>
        </p:txBody>
      </p:sp>
      <p:pic>
        <p:nvPicPr>
          <p:cNvPr id="5" name="Picture 4" descr="A screenshot of a computer&#10;&#10;Description automatically generated">
            <a:extLst>
              <a:ext uri="{FF2B5EF4-FFF2-40B4-BE49-F238E27FC236}">
                <a16:creationId xmlns:a16="http://schemas.microsoft.com/office/drawing/2014/main" id="{EDBC50F3-54B9-7E0F-0B67-B8F8C9705B44}"/>
              </a:ext>
            </a:extLst>
          </p:cNvPr>
          <p:cNvPicPr>
            <a:picLocks noChangeAspect="1"/>
          </p:cNvPicPr>
          <p:nvPr/>
        </p:nvPicPr>
        <p:blipFill rotWithShape="1">
          <a:blip r:embed="rId3"/>
          <a:srcRect l="26091" t="36058" r="24385" b="26405"/>
          <a:stretch/>
        </p:blipFill>
        <p:spPr bwMode="auto">
          <a:xfrm>
            <a:off x="0" y="7233"/>
            <a:ext cx="1749346" cy="74512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4772686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defTabSz="685800">
              <a:defRPr/>
            </a:pPr>
            <a:fld id="{5F22E617-B39C-4ACD-AA2D-E934315BA841}" type="datetime1">
              <a:rPr lang="en-US" sz="900" smtClean="0">
                <a:solidFill>
                  <a:prstClr val="black">
                    <a:tint val="75000"/>
                  </a:prstClr>
                </a:solidFill>
                <a:latin typeface="Calibri"/>
              </a:rPr>
              <a:t>7/11/2024</a:t>
            </a:fld>
            <a:endParaRPr lang="en-US" sz="90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pPr defTabSz="685800">
              <a:defRPr/>
            </a:pPr>
            <a:fld id="{B6F15528-21DE-4FAA-801E-634DDDAF4B2B}" type="slidenum">
              <a:rPr lang="en-US" sz="900">
                <a:solidFill>
                  <a:prstClr val="black">
                    <a:tint val="75000"/>
                  </a:prstClr>
                </a:solidFill>
                <a:latin typeface="Calibri"/>
              </a:rPr>
              <a:pPr defTabSz="685800">
                <a:defRPr/>
              </a:pPr>
              <a:t>30</a:t>
            </a:fld>
            <a:endParaRPr lang="en-US" sz="900">
              <a:solidFill>
                <a:prstClr val="black">
                  <a:tint val="75000"/>
                </a:prstClr>
              </a:solidFill>
              <a:latin typeface="Calibri"/>
            </a:endParaRPr>
          </a:p>
        </p:txBody>
      </p:sp>
      <p:sp>
        <p:nvSpPr>
          <p:cNvPr id="9" name="Title 1">
            <a:extLst>
              <a:ext uri="{FF2B5EF4-FFF2-40B4-BE49-F238E27FC236}">
                <a16:creationId xmlns:a16="http://schemas.microsoft.com/office/drawing/2014/main" id="{21804AB5-1258-40FF-B1C3-A15800EBE9DE}"/>
              </a:ext>
            </a:extLst>
          </p:cNvPr>
          <p:cNvSpPr txBox="1">
            <a:spLocks/>
          </p:cNvSpPr>
          <p:nvPr/>
        </p:nvSpPr>
        <p:spPr>
          <a:xfrm>
            <a:off x="1378974" y="0"/>
            <a:ext cx="7772400" cy="685799"/>
          </a:xfrm>
          <a:prstGeom prst="rect">
            <a:avLst/>
          </a:prstGeom>
          <a:solidFill>
            <a:srgbClr val="FF9C9C"/>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800" b="1" dirty="0"/>
              <a:t>Polynomial Regression</a:t>
            </a:r>
          </a:p>
        </p:txBody>
      </p:sp>
      <p:sp>
        <p:nvSpPr>
          <p:cNvPr id="2" name="Footer Placeholder 1">
            <a:extLst>
              <a:ext uri="{FF2B5EF4-FFF2-40B4-BE49-F238E27FC236}">
                <a16:creationId xmlns:a16="http://schemas.microsoft.com/office/drawing/2014/main" id="{2A868212-4E78-4E6E-B054-B27AB3F857F7}"/>
              </a:ext>
            </a:extLst>
          </p:cNvPr>
          <p:cNvSpPr>
            <a:spLocks noGrp="1"/>
          </p:cNvSpPr>
          <p:nvPr>
            <p:ph type="ftr" sz="quarter" idx="11"/>
          </p:nvPr>
        </p:nvSpPr>
        <p:spPr/>
        <p:txBody>
          <a:bodyPr/>
          <a:lstStyle/>
          <a:p>
            <a:r>
              <a:rPr lang="de-DE"/>
              <a:t>SOVERS SINGH BISHT                   UNIT 01</a:t>
            </a:r>
            <a:endParaRPr lang="en-US" dirty="0"/>
          </a:p>
        </p:txBody>
      </p:sp>
      <p:pic>
        <p:nvPicPr>
          <p:cNvPr id="7" name="Picture 6">
            <a:extLst>
              <a:ext uri="{FF2B5EF4-FFF2-40B4-BE49-F238E27FC236}">
                <a16:creationId xmlns:a16="http://schemas.microsoft.com/office/drawing/2014/main" id="{1FF9359F-875D-6243-AF19-564519244F0E}"/>
              </a:ext>
            </a:extLst>
          </p:cNvPr>
          <p:cNvPicPr>
            <a:picLocks noChangeAspect="1"/>
          </p:cNvPicPr>
          <p:nvPr/>
        </p:nvPicPr>
        <p:blipFill>
          <a:blip r:embed="rId2"/>
          <a:stretch>
            <a:fillRect/>
          </a:stretch>
        </p:blipFill>
        <p:spPr>
          <a:xfrm>
            <a:off x="-19722" y="0"/>
            <a:ext cx="1384300" cy="812800"/>
          </a:xfrm>
          <a:prstGeom prst="rect">
            <a:avLst/>
          </a:prstGeom>
        </p:spPr>
      </p:pic>
      <p:sp>
        <p:nvSpPr>
          <p:cNvPr id="8" name="Content Placeholder 7">
            <a:extLst>
              <a:ext uri="{FF2B5EF4-FFF2-40B4-BE49-F238E27FC236}">
                <a16:creationId xmlns:a16="http://schemas.microsoft.com/office/drawing/2014/main" id="{B55987B6-8771-FBED-2725-6A889F1D52A7}"/>
              </a:ext>
            </a:extLst>
          </p:cNvPr>
          <p:cNvSpPr>
            <a:spLocks noGrp="1"/>
          </p:cNvSpPr>
          <p:nvPr>
            <p:ph idx="1"/>
          </p:nvPr>
        </p:nvSpPr>
        <p:spPr>
          <a:xfrm>
            <a:off x="457200" y="812800"/>
            <a:ext cx="8229600" cy="5313363"/>
          </a:xfrm>
        </p:spPr>
        <p:txBody>
          <a:bodyPr>
            <a:normAutofit/>
          </a:bodyPr>
          <a:lstStyle/>
          <a:p>
            <a:pPr algn="just"/>
            <a:r>
              <a:rPr lang="en-US" sz="1800" b="1" dirty="0"/>
              <a:t>Need for Polynomial Regression:</a:t>
            </a:r>
          </a:p>
          <a:p>
            <a:pPr algn="just"/>
            <a:r>
              <a:rPr lang="en-US" sz="1800" dirty="0"/>
              <a:t>The need of Polynomial Regression in ML can be understood in the below points:</a:t>
            </a:r>
          </a:p>
          <a:p>
            <a:pPr algn="just"/>
            <a:r>
              <a:rPr lang="en-US" sz="1800" dirty="0"/>
              <a:t>If we apply a linear model on a linear dataset, then it provides us a good result as we have seen in Simple Linear Regression, but if we apply the same model without any modification on a non-linear dataset, then it will produce a drastic output. Due to which loss function will increase, the error rate will be high, and accuracy will be decreased.</a:t>
            </a:r>
          </a:p>
          <a:p>
            <a:pPr algn="just"/>
            <a:r>
              <a:rPr lang="en-US" sz="1800" dirty="0"/>
              <a:t>So for such cases, where data points are arranged in a non-linear fashion, we need the Polynomial Regression model. We can understand it in a better way using the below comparison diagram of the linear dataset and non-linear dataset.</a:t>
            </a:r>
          </a:p>
          <a:p>
            <a:pPr algn="just"/>
            <a:endParaRPr lang="en-IN" sz="1800" dirty="0"/>
          </a:p>
        </p:txBody>
      </p:sp>
      <p:pic>
        <p:nvPicPr>
          <p:cNvPr id="3" name="Picture 2">
            <a:extLst>
              <a:ext uri="{FF2B5EF4-FFF2-40B4-BE49-F238E27FC236}">
                <a16:creationId xmlns:a16="http://schemas.microsoft.com/office/drawing/2014/main" id="{730026FC-1E7C-B223-B1BE-951A155CAC8F}"/>
              </a:ext>
            </a:extLst>
          </p:cNvPr>
          <p:cNvPicPr>
            <a:picLocks noChangeAspect="1"/>
          </p:cNvPicPr>
          <p:nvPr/>
        </p:nvPicPr>
        <p:blipFill>
          <a:blip r:embed="rId3"/>
          <a:stretch>
            <a:fillRect/>
          </a:stretch>
        </p:blipFill>
        <p:spPr>
          <a:xfrm>
            <a:off x="1524000" y="3685737"/>
            <a:ext cx="5718544" cy="2853175"/>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710E2C08-A319-3903-DCBA-316334651430}"/>
              </a:ext>
            </a:extLst>
          </p:cNvPr>
          <p:cNvPicPr>
            <a:picLocks noChangeAspect="1"/>
          </p:cNvPicPr>
          <p:nvPr/>
        </p:nvPicPr>
        <p:blipFill rotWithShape="1">
          <a:blip r:embed="rId4"/>
          <a:srcRect l="26091" t="36058" r="24385" b="26405"/>
          <a:stretch/>
        </p:blipFill>
        <p:spPr bwMode="auto">
          <a:xfrm>
            <a:off x="0" y="7233"/>
            <a:ext cx="1749346" cy="74512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1230482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defTabSz="685800">
              <a:defRPr/>
            </a:pPr>
            <a:fld id="{5F22E617-B39C-4ACD-AA2D-E934315BA841}" type="datetime1">
              <a:rPr lang="en-US" sz="900" smtClean="0">
                <a:solidFill>
                  <a:prstClr val="black">
                    <a:tint val="75000"/>
                  </a:prstClr>
                </a:solidFill>
                <a:latin typeface="Calibri"/>
              </a:rPr>
              <a:t>7/11/2024</a:t>
            </a:fld>
            <a:endParaRPr lang="en-US" sz="90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pPr defTabSz="685800">
              <a:defRPr/>
            </a:pPr>
            <a:fld id="{B6F15528-21DE-4FAA-801E-634DDDAF4B2B}" type="slidenum">
              <a:rPr lang="en-US" sz="900">
                <a:solidFill>
                  <a:prstClr val="black">
                    <a:tint val="75000"/>
                  </a:prstClr>
                </a:solidFill>
                <a:latin typeface="Calibri"/>
              </a:rPr>
              <a:pPr defTabSz="685800">
                <a:defRPr/>
              </a:pPr>
              <a:t>31</a:t>
            </a:fld>
            <a:endParaRPr lang="en-US" sz="900">
              <a:solidFill>
                <a:prstClr val="black">
                  <a:tint val="75000"/>
                </a:prstClr>
              </a:solidFill>
              <a:latin typeface="Calibri"/>
            </a:endParaRPr>
          </a:p>
        </p:txBody>
      </p:sp>
      <p:sp>
        <p:nvSpPr>
          <p:cNvPr id="9" name="Title 1">
            <a:extLst>
              <a:ext uri="{FF2B5EF4-FFF2-40B4-BE49-F238E27FC236}">
                <a16:creationId xmlns:a16="http://schemas.microsoft.com/office/drawing/2014/main" id="{21804AB5-1258-40FF-B1C3-A15800EBE9DE}"/>
              </a:ext>
            </a:extLst>
          </p:cNvPr>
          <p:cNvSpPr txBox="1">
            <a:spLocks/>
          </p:cNvSpPr>
          <p:nvPr/>
        </p:nvSpPr>
        <p:spPr>
          <a:xfrm>
            <a:off x="1378974" y="0"/>
            <a:ext cx="7772400" cy="685799"/>
          </a:xfrm>
          <a:prstGeom prst="rect">
            <a:avLst/>
          </a:prstGeom>
          <a:solidFill>
            <a:srgbClr val="FF9C9C"/>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800" b="1" dirty="0"/>
              <a:t>Polynomial Regression</a:t>
            </a:r>
          </a:p>
        </p:txBody>
      </p:sp>
      <p:sp>
        <p:nvSpPr>
          <p:cNvPr id="2" name="Footer Placeholder 1">
            <a:extLst>
              <a:ext uri="{FF2B5EF4-FFF2-40B4-BE49-F238E27FC236}">
                <a16:creationId xmlns:a16="http://schemas.microsoft.com/office/drawing/2014/main" id="{2A868212-4E78-4E6E-B054-B27AB3F857F7}"/>
              </a:ext>
            </a:extLst>
          </p:cNvPr>
          <p:cNvSpPr>
            <a:spLocks noGrp="1"/>
          </p:cNvSpPr>
          <p:nvPr>
            <p:ph type="ftr" sz="quarter" idx="11"/>
          </p:nvPr>
        </p:nvSpPr>
        <p:spPr/>
        <p:txBody>
          <a:bodyPr/>
          <a:lstStyle/>
          <a:p>
            <a:r>
              <a:rPr lang="de-DE"/>
              <a:t>SOVERS SINGH BISHT                   UNIT 01</a:t>
            </a:r>
            <a:endParaRPr lang="en-US" dirty="0"/>
          </a:p>
        </p:txBody>
      </p:sp>
      <p:pic>
        <p:nvPicPr>
          <p:cNvPr id="7" name="Picture 6">
            <a:extLst>
              <a:ext uri="{FF2B5EF4-FFF2-40B4-BE49-F238E27FC236}">
                <a16:creationId xmlns:a16="http://schemas.microsoft.com/office/drawing/2014/main" id="{1FF9359F-875D-6243-AF19-564519244F0E}"/>
              </a:ext>
            </a:extLst>
          </p:cNvPr>
          <p:cNvPicPr>
            <a:picLocks noChangeAspect="1"/>
          </p:cNvPicPr>
          <p:nvPr/>
        </p:nvPicPr>
        <p:blipFill>
          <a:blip r:embed="rId2"/>
          <a:stretch>
            <a:fillRect/>
          </a:stretch>
        </p:blipFill>
        <p:spPr>
          <a:xfrm>
            <a:off x="-19722" y="0"/>
            <a:ext cx="1384300" cy="812800"/>
          </a:xfrm>
          <a:prstGeom prst="rect">
            <a:avLst/>
          </a:prstGeom>
        </p:spPr>
      </p:pic>
      <p:sp>
        <p:nvSpPr>
          <p:cNvPr id="8" name="Content Placeholder 7">
            <a:extLst>
              <a:ext uri="{FF2B5EF4-FFF2-40B4-BE49-F238E27FC236}">
                <a16:creationId xmlns:a16="http://schemas.microsoft.com/office/drawing/2014/main" id="{B55987B6-8771-FBED-2725-6A889F1D52A7}"/>
              </a:ext>
            </a:extLst>
          </p:cNvPr>
          <p:cNvSpPr>
            <a:spLocks noGrp="1"/>
          </p:cNvSpPr>
          <p:nvPr>
            <p:ph idx="1"/>
          </p:nvPr>
        </p:nvSpPr>
        <p:spPr>
          <a:xfrm>
            <a:off x="457200" y="928048"/>
            <a:ext cx="8229600" cy="5198115"/>
          </a:xfrm>
        </p:spPr>
        <p:txBody>
          <a:bodyPr>
            <a:normAutofit fontScale="92500"/>
          </a:bodyPr>
          <a:lstStyle/>
          <a:p>
            <a:pPr algn="just"/>
            <a:r>
              <a:rPr lang="en-US" sz="2000" dirty="0"/>
              <a:t>In the above image, we have taken a dataset which is arranged non-linearly. So if we try to cover it with a linear model, then we can clearly see that it hardly covers any data point. On the other hand, a curve is suitable to cover most of the data points, which is of the Polynomial model.</a:t>
            </a:r>
          </a:p>
          <a:p>
            <a:pPr algn="just"/>
            <a:r>
              <a:rPr lang="en-US" sz="2000" dirty="0"/>
              <a:t>Hence, if the datasets are arranged in a non-linear fashion, then we should use the Polynomial Regression model instead of Simple Linear Regression.</a:t>
            </a:r>
          </a:p>
          <a:p>
            <a:pPr algn="just"/>
            <a:r>
              <a:rPr lang="en-US" sz="2000" dirty="0"/>
              <a:t>Note: A Polynomial Regression algorithm is also called Polynomial Linear Regression because it does not depend on the variables, instead, it depends on the coefficients, which are arranged in a linear fashion.</a:t>
            </a:r>
          </a:p>
          <a:p>
            <a:pPr algn="just"/>
            <a:endParaRPr lang="en-US" sz="2000" dirty="0"/>
          </a:p>
          <a:p>
            <a:pPr algn="just">
              <a:lnSpc>
                <a:spcPct val="107000"/>
              </a:lnSpc>
              <a:spcAft>
                <a:spcPts val="800"/>
              </a:spcAft>
            </a:pPr>
            <a:r>
              <a:rPr lang="en-IN"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Equation of the Polynomial Regression Model: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Simple Linear Regression equation:         y = b0+b1x         .........(a)</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Multiple Linear Regression equation: y= b0+b1x+ b2x2+ b3x3+....+ </a:t>
            </a:r>
            <a:r>
              <a:rPr lang="en-IN" sz="1800" b="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bnxn</a:t>
            </a:r>
            <a:r>
              <a:rPr lang="en-IN"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.........(b)</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Polynomial Regression equation: y= b0+b1x + b2x2+ b3x3+....+ </a:t>
            </a:r>
            <a:r>
              <a:rPr lang="en-IN" sz="1800" b="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bnxn</a:t>
            </a:r>
            <a:r>
              <a:rPr lang="en-IN"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..........(c)</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n-US" sz="2000" dirty="0"/>
          </a:p>
          <a:p>
            <a:pPr algn="just"/>
            <a:endParaRPr lang="en-IN" sz="2000" dirty="0"/>
          </a:p>
        </p:txBody>
      </p:sp>
      <p:pic>
        <p:nvPicPr>
          <p:cNvPr id="3" name="Picture 2" descr="A screenshot of a computer&#10;&#10;Description automatically generated">
            <a:extLst>
              <a:ext uri="{FF2B5EF4-FFF2-40B4-BE49-F238E27FC236}">
                <a16:creationId xmlns:a16="http://schemas.microsoft.com/office/drawing/2014/main" id="{62AAA255-5BB5-027A-C46B-E63FC74268C0}"/>
              </a:ext>
            </a:extLst>
          </p:cNvPr>
          <p:cNvPicPr>
            <a:picLocks noChangeAspect="1"/>
          </p:cNvPicPr>
          <p:nvPr/>
        </p:nvPicPr>
        <p:blipFill rotWithShape="1">
          <a:blip r:embed="rId3"/>
          <a:srcRect l="26091" t="36058" r="24385" b="26405"/>
          <a:stretch/>
        </p:blipFill>
        <p:spPr bwMode="auto">
          <a:xfrm>
            <a:off x="0" y="7233"/>
            <a:ext cx="1749346" cy="74512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5038091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DF9620BD-05F6-597A-6191-690874CB40DD}"/>
              </a:ext>
            </a:extLst>
          </p:cNvPr>
          <p:cNvSpPr txBox="1"/>
          <p:nvPr/>
        </p:nvSpPr>
        <p:spPr>
          <a:xfrm>
            <a:off x="777923" y="1067497"/>
            <a:ext cx="7942996" cy="2722284"/>
          </a:xfrm>
          <a:prstGeom prst="rect">
            <a:avLst/>
          </a:prstGeom>
        </p:spPr>
        <p:txBody>
          <a:bodyPr wrap="square" lIns="0" tIns="0" rIns="0" bIns="0">
            <a:spAutoFit/>
          </a:bodyPr>
          <a:lstStyle>
            <a:lvl1pPr marL="127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just">
              <a:lnSpc>
                <a:spcPct val="150000"/>
              </a:lnSpc>
            </a:pPr>
            <a:r>
              <a:rPr lang="en-US" altLang="en-US" sz="2000" dirty="0">
                <a:latin typeface="+mj-lt"/>
                <a:cs typeface="Times New Roman" panose="02020603050405020304" pitchFamily="18" charset="0"/>
              </a:rPr>
              <a:t>When we compare the above three equations, we can clearly see that all three equations are Polynomial equations but differ by the degree of variables. The Simple and Multiple Linear equations are also Polynomial equations with a single degree, and the Polynomial regression equation is Linear equation with the nth degree. So if we add a degree to our linear equations, then it will be converted into Polynomial Linear equations.</a:t>
            </a:r>
          </a:p>
        </p:txBody>
      </p:sp>
      <p:pic>
        <p:nvPicPr>
          <p:cNvPr id="3" name="Picture 2" descr="A screenshot of a computer&#10;&#10;Description automatically generated">
            <a:extLst>
              <a:ext uri="{FF2B5EF4-FFF2-40B4-BE49-F238E27FC236}">
                <a16:creationId xmlns:a16="http://schemas.microsoft.com/office/drawing/2014/main" id="{0EBE1170-D13C-B9B6-C5B6-494E541F0ED6}"/>
              </a:ext>
            </a:extLst>
          </p:cNvPr>
          <p:cNvPicPr>
            <a:picLocks noChangeAspect="1"/>
          </p:cNvPicPr>
          <p:nvPr/>
        </p:nvPicPr>
        <p:blipFill rotWithShape="1">
          <a:blip r:embed="rId3"/>
          <a:srcRect l="26091" t="36058" r="24385" b="26405"/>
          <a:stretch/>
        </p:blipFill>
        <p:spPr bwMode="auto">
          <a:xfrm>
            <a:off x="0" y="7233"/>
            <a:ext cx="1749346" cy="745127"/>
          </a:xfrm>
          <a:prstGeom prst="rect">
            <a:avLst/>
          </a:prstGeom>
          <a:ln>
            <a:noFill/>
          </a:ln>
          <a:extLst>
            <a:ext uri="{53640926-AAD7-44D8-BBD7-CCE9431645EC}">
              <a14:shadowObscured xmlns:a14="http://schemas.microsoft.com/office/drawing/2010/main"/>
            </a:ext>
          </a:extLst>
        </p:spPr>
      </p:pic>
      <p:sp>
        <p:nvSpPr>
          <p:cNvPr id="4" name="Title 1">
            <a:extLst>
              <a:ext uri="{FF2B5EF4-FFF2-40B4-BE49-F238E27FC236}">
                <a16:creationId xmlns:a16="http://schemas.microsoft.com/office/drawing/2014/main" id="{F787E553-25D3-22F5-3DB2-98704F0424CD}"/>
              </a:ext>
            </a:extLst>
          </p:cNvPr>
          <p:cNvSpPr txBox="1">
            <a:spLocks/>
          </p:cNvSpPr>
          <p:nvPr/>
        </p:nvSpPr>
        <p:spPr>
          <a:xfrm>
            <a:off x="1676400" y="0"/>
            <a:ext cx="7467600" cy="685800"/>
          </a:xfrm>
          <a:prstGeom prst="rect">
            <a:avLst/>
          </a:prstGeom>
          <a:solidFill>
            <a:srgbClr val="FF9C9C"/>
          </a:solidFill>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3000" dirty="0">
                <a:solidFill>
                  <a:prstClr val="black"/>
                </a:solidFill>
              </a:rPr>
              <a:t>Contents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01337" y="1219200"/>
            <a:ext cx="7641771" cy="4405316"/>
          </a:xfrm>
        </p:spPr>
        <p:txBody>
          <a:bodyPr>
            <a:normAutofit/>
          </a:bodyPr>
          <a:lstStyle/>
          <a:p>
            <a:pPr marL="0" indent="0" algn="just">
              <a:buNone/>
            </a:pPr>
            <a:r>
              <a:rPr lang="en-IN" sz="2000" b="1" dirty="0"/>
              <a:t>Objective:</a:t>
            </a:r>
          </a:p>
          <a:p>
            <a:pPr algn="just">
              <a:lnSpc>
                <a:spcPct val="150000"/>
              </a:lnSpc>
              <a:buFont typeface="Wingdings" panose="05000000000000000000" pitchFamily="2" charset="2"/>
              <a:buChar char="§"/>
            </a:pPr>
            <a:r>
              <a:rPr lang="en-IN" sz="2000" b="1" dirty="0"/>
              <a:t>In this topic</a:t>
            </a:r>
            <a:r>
              <a:rPr lang="en-IN" sz="2000" dirty="0"/>
              <a:t> we learn about </a:t>
            </a:r>
            <a:r>
              <a:rPr lang="en-US" sz="2000" dirty="0"/>
              <a:t>Regularization which is a technique used for tuning the function by adding an additional penalty term in the error function. The additional term controls the excessively fluctuating function such that the coefficients don't take extreme values.</a:t>
            </a:r>
          </a:p>
          <a:p>
            <a:pPr marL="0" indent="0" algn="just">
              <a:lnSpc>
                <a:spcPct val="150000"/>
              </a:lnSpc>
              <a:buNone/>
            </a:pPr>
            <a:r>
              <a:rPr lang="en-IN" sz="2000" b="1" dirty="0"/>
              <a:t>Recap:</a:t>
            </a:r>
          </a:p>
          <a:p>
            <a:pPr algn="just">
              <a:lnSpc>
                <a:spcPct val="150000"/>
              </a:lnSpc>
              <a:buFont typeface="Wingdings" panose="05000000000000000000" pitchFamily="2" charset="2"/>
              <a:buChar char="§"/>
            </a:pPr>
            <a:r>
              <a:rPr lang="en-IN" sz="2000" dirty="0"/>
              <a:t>Revision of </a:t>
            </a:r>
            <a:r>
              <a:rPr lang="en-US" sz="2000" dirty="0"/>
              <a:t>basic statistical approaches.</a:t>
            </a:r>
            <a:endParaRPr lang="en-IN" sz="2000" dirty="0"/>
          </a:p>
          <a:p>
            <a:pPr marL="0" indent="0" algn="just">
              <a:lnSpc>
                <a:spcPct val="150000"/>
              </a:lnSpc>
              <a:buNone/>
            </a:pPr>
            <a:endParaRPr lang="en-IN" sz="1650" b="1" dirty="0"/>
          </a:p>
        </p:txBody>
      </p:sp>
      <p:sp>
        <p:nvSpPr>
          <p:cNvPr id="4" name="Date Placeholder 3"/>
          <p:cNvSpPr>
            <a:spLocks noGrp="1"/>
          </p:cNvSpPr>
          <p:nvPr>
            <p:ph type="dt" sz="half" idx="10"/>
          </p:nvPr>
        </p:nvSpPr>
        <p:spPr/>
        <p:txBody>
          <a:bodyPr/>
          <a:lstStyle/>
          <a:p>
            <a:pPr defTabSz="685800">
              <a:defRPr/>
            </a:pPr>
            <a:fld id="{5F22E617-B39C-4ACD-AA2D-E934315BA841}" type="datetime1">
              <a:rPr lang="en-US" sz="900" smtClean="0">
                <a:solidFill>
                  <a:prstClr val="black">
                    <a:tint val="75000"/>
                  </a:prstClr>
                </a:solidFill>
                <a:latin typeface="Calibri"/>
              </a:rPr>
              <a:t>7/11/2024</a:t>
            </a:fld>
            <a:endParaRPr lang="en-US" sz="90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pPr defTabSz="685800">
              <a:defRPr/>
            </a:pPr>
            <a:fld id="{B6F15528-21DE-4FAA-801E-634DDDAF4B2B}" type="slidenum">
              <a:rPr lang="en-US" sz="900">
                <a:solidFill>
                  <a:prstClr val="black">
                    <a:tint val="75000"/>
                  </a:prstClr>
                </a:solidFill>
                <a:latin typeface="Calibri"/>
              </a:rPr>
              <a:pPr defTabSz="685800">
                <a:defRPr/>
              </a:pPr>
              <a:t>33</a:t>
            </a:fld>
            <a:endParaRPr lang="en-US" sz="900">
              <a:solidFill>
                <a:prstClr val="black">
                  <a:tint val="75000"/>
                </a:prstClr>
              </a:solidFill>
              <a:latin typeface="Calibri"/>
            </a:endParaRPr>
          </a:p>
        </p:txBody>
      </p:sp>
      <p:sp>
        <p:nvSpPr>
          <p:cNvPr id="9" name="Title 1">
            <a:extLst>
              <a:ext uri="{FF2B5EF4-FFF2-40B4-BE49-F238E27FC236}">
                <a16:creationId xmlns:a16="http://schemas.microsoft.com/office/drawing/2014/main" id="{21804AB5-1258-40FF-B1C3-A15800EBE9DE}"/>
              </a:ext>
            </a:extLst>
          </p:cNvPr>
          <p:cNvSpPr txBox="1">
            <a:spLocks/>
          </p:cNvSpPr>
          <p:nvPr/>
        </p:nvSpPr>
        <p:spPr>
          <a:xfrm>
            <a:off x="1378974" y="0"/>
            <a:ext cx="7772400" cy="685799"/>
          </a:xfrm>
          <a:prstGeom prst="rect">
            <a:avLst/>
          </a:prstGeom>
          <a:solidFill>
            <a:srgbClr val="FF9C9C"/>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lnSpc>
                <a:spcPct val="115000"/>
              </a:lnSpc>
            </a:pPr>
            <a:r>
              <a:rPr lang="en-US" sz="2800" b="1" dirty="0">
                <a:effectLst/>
                <a:latin typeface="Calibri" panose="020F0502020204030204" pitchFamily="34" charset="0"/>
                <a:ea typeface="Calibri" panose="020F0502020204030204" pitchFamily="34" charset="0"/>
                <a:cs typeface="Times New Roman" panose="02020603050405020304" pitchFamily="18" charset="0"/>
              </a:rPr>
              <a:t>Regularization methods </a:t>
            </a:r>
          </a:p>
        </p:txBody>
      </p:sp>
      <p:sp>
        <p:nvSpPr>
          <p:cNvPr id="2" name="Footer Placeholder 1">
            <a:extLst>
              <a:ext uri="{FF2B5EF4-FFF2-40B4-BE49-F238E27FC236}">
                <a16:creationId xmlns:a16="http://schemas.microsoft.com/office/drawing/2014/main" id="{2A868212-4E78-4E6E-B054-B27AB3F857F7}"/>
              </a:ext>
            </a:extLst>
          </p:cNvPr>
          <p:cNvSpPr>
            <a:spLocks noGrp="1"/>
          </p:cNvSpPr>
          <p:nvPr>
            <p:ph type="ftr" sz="quarter" idx="11"/>
          </p:nvPr>
        </p:nvSpPr>
        <p:spPr/>
        <p:txBody>
          <a:bodyPr/>
          <a:lstStyle/>
          <a:p>
            <a:r>
              <a:rPr lang="de-DE"/>
              <a:t>SOVERS SINGH BISHT                   UNIT 01</a:t>
            </a:r>
            <a:endParaRPr lang="en-US" dirty="0"/>
          </a:p>
        </p:txBody>
      </p:sp>
      <p:pic>
        <p:nvPicPr>
          <p:cNvPr id="7" name="Picture 6">
            <a:extLst>
              <a:ext uri="{FF2B5EF4-FFF2-40B4-BE49-F238E27FC236}">
                <a16:creationId xmlns:a16="http://schemas.microsoft.com/office/drawing/2014/main" id="{1FF9359F-875D-6243-AF19-564519244F0E}"/>
              </a:ext>
            </a:extLst>
          </p:cNvPr>
          <p:cNvPicPr>
            <a:picLocks noChangeAspect="1"/>
          </p:cNvPicPr>
          <p:nvPr/>
        </p:nvPicPr>
        <p:blipFill>
          <a:blip r:embed="rId2"/>
          <a:stretch>
            <a:fillRect/>
          </a:stretch>
        </p:blipFill>
        <p:spPr>
          <a:xfrm>
            <a:off x="-19722" y="0"/>
            <a:ext cx="1384300" cy="812800"/>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1FDF0302-8781-5D30-7455-73E9B18445C0}"/>
              </a:ext>
            </a:extLst>
          </p:cNvPr>
          <p:cNvPicPr>
            <a:picLocks noChangeAspect="1"/>
          </p:cNvPicPr>
          <p:nvPr/>
        </p:nvPicPr>
        <p:blipFill rotWithShape="1">
          <a:blip r:embed="rId3"/>
          <a:srcRect l="26091" t="36058" r="24385" b="26405"/>
          <a:stretch/>
        </p:blipFill>
        <p:spPr bwMode="auto">
          <a:xfrm>
            <a:off x="0" y="7233"/>
            <a:ext cx="1749346" cy="74512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0876512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5E9B3C75-DC53-BB8E-114F-69E1B4DE04F0}"/>
              </a:ext>
            </a:extLst>
          </p:cNvPr>
          <p:cNvSpPr txBox="1"/>
          <p:nvPr/>
        </p:nvSpPr>
        <p:spPr>
          <a:xfrm>
            <a:off x="588692" y="803770"/>
            <a:ext cx="3630597" cy="307777"/>
          </a:xfrm>
          <a:prstGeom prst="rect">
            <a:avLst/>
          </a:prstGeom>
        </p:spPr>
        <p:txBody>
          <a:bodyPr wrap="square" lIns="0" tIns="0" rIns="0" bIns="0">
            <a:spAutoFit/>
          </a:bodyPr>
          <a:lstStyle/>
          <a:p>
            <a:pPr marL="8145">
              <a:defRPr/>
            </a:pPr>
            <a:r>
              <a:rPr sz="2000" b="1" dirty="0">
                <a:latin typeface="+mj-lt"/>
                <a:cs typeface="Times New Roman"/>
              </a:rPr>
              <a:t>2.  </a:t>
            </a:r>
            <a:r>
              <a:rPr sz="2000" b="1" spc="-3" dirty="0">
                <a:latin typeface="+mj-lt"/>
                <a:cs typeface="Times New Roman"/>
              </a:rPr>
              <a:t> </a:t>
            </a:r>
            <a:r>
              <a:rPr sz="2000" b="1" dirty="0">
                <a:latin typeface="+mj-lt"/>
                <a:cs typeface="Times New Roman"/>
              </a:rPr>
              <a:t>R</a:t>
            </a:r>
            <a:r>
              <a:rPr sz="2000" b="1" spc="-6" dirty="0">
                <a:latin typeface="+mj-lt"/>
                <a:cs typeface="Times New Roman"/>
              </a:rPr>
              <a:t>e</a:t>
            </a:r>
            <a:r>
              <a:rPr sz="2000" b="1" dirty="0">
                <a:latin typeface="+mj-lt"/>
                <a:cs typeface="Times New Roman"/>
              </a:rPr>
              <a:t>gulari</a:t>
            </a:r>
            <a:r>
              <a:rPr sz="2000" b="1" spc="-3" dirty="0">
                <a:latin typeface="+mj-lt"/>
                <a:cs typeface="Times New Roman"/>
              </a:rPr>
              <a:t>z</a:t>
            </a:r>
            <a:r>
              <a:rPr sz="2000" b="1" dirty="0">
                <a:latin typeface="+mj-lt"/>
                <a:cs typeface="Times New Roman"/>
              </a:rPr>
              <a:t>ation</a:t>
            </a:r>
            <a:r>
              <a:rPr sz="2000" b="1" spc="6" dirty="0">
                <a:latin typeface="+mj-lt"/>
                <a:cs typeface="Times New Roman"/>
              </a:rPr>
              <a:t> </a:t>
            </a:r>
            <a:r>
              <a:rPr sz="2000" b="1" spc="-13" dirty="0">
                <a:latin typeface="+mj-lt"/>
                <a:cs typeface="Times New Roman"/>
              </a:rPr>
              <a:t>m</a:t>
            </a:r>
            <a:r>
              <a:rPr sz="2000" b="1" spc="-3" dirty="0">
                <a:latin typeface="+mj-lt"/>
                <a:cs typeface="Times New Roman"/>
              </a:rPr>
              <a:t>e</a:t>
            </a:r>
            <a:r>
              <a:rPr sz="2000" b="1" dirty="0">
                <a:latin typeface="+mj-lt"/>
                <a:cs typeface="Times New Roman"/>
              </a:rPr>
              <a:t>thods</a:t>
            </a:r>
            <a:endParaRPr sz="2000" dirty="0">
              <a:latin typeface="+mj-lt"/>
              <a:cs typeface="Times New Roman"/>
            </a:endParaRPr>
          </a:p>
        </p:txBody>
      </p:sp>
      <p:sp>
        <p:nvSpPr>
          <p:cNvPr id="9219" name="object 3">
            <a:extLst>
              <a:ext uri="{FF2B5EF4-FFF2-40B4-BE49-F238E27FC236}">
                <a16:creationId xmlns:a16="http://schemas.microsoft.com/office/drawing/2014/main" id="{94E67E33-0530-1065-23FA-131219776BF5}"/>
              </a:ext>
            </a:extLst>
          </p:cNvPr>
          <p:cNvSpPr>
            <a:spLocks noChangeArrowheads="1"/>
          </p:cNvSpPr>
          <p:nvPr/>
        </p:nvSpPr>
        <p:spPr bwMode="auto">
          <a:xfrm>
            <a:off x="0" y="1260914"/>
            <a:ext cx="9144000" cy="5739629"/>
          </a:xfrm>
          <a:prstGeom prst="rect">
            <a:avLst/>
          </a:prstGeom>
          <a:blipFill dpi="0" rotWithShape="1">
            <a:blip r:embed="rId3"/>
            <a:srcRect/>
            <a:stretch>
              <a:fillRect l="-2979" r="-3764"/>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sz="4000" dirty="0">
              <a:latin typeface="+mj-lt"/>
            </a:endParaRPr>
          </a:p>
        </p:txBody>
      </p:sp>
      <p:pic>
        <p:nvPicPr>
          <p:cNvPr id="3" name="Picture 2" descr="A screenshot of a computer&#10;&#10;Description automatically generated">
            <a:extLst>
              <a:ext uri="{FF2B5EF4-FFF2-40B4-BE49-F238E27FC236}">
                <a16:creationId xmlns:a16="http://schemas.microsoft.com/office/drawing/2014/main" id="{56C25AD4-D0FA-EB5C-6123-BFEB00504026}"/>
              </a:ext>
            </a:extLst>
          </p:cNvPr>
          <p:cNvPicPr>
            <a:picLocks noChangeAspect="1"/>
          </p:cNvPicPr>
          <p:nvPr/>
        </p:nvPicPr>
        <p:blipFill rotWithShape="1">
          <a:blip r:embed="rId4"/>
          <a:srcRect l="26091" t="36058" r="24385" b="26405"/>
          <a:stretch/>
        </p:blipFill>
        <p:spPr bwMode="auto">
          <a:xfrm>
            <a:off x="0" y="7233"/>
            <a:ext cx="1749346" cy="745127"/>
          </a:xfrm>
          <a:prstGeom prst="rect">
            <a:avLst/>
          </a:prstGeom>
          <a:ln>
            <a:noFill/>
          </a:ln>
          <a:extLst>
            <a:ext uri="{53640926-AAD7-44D8-BBD7-CCE9431645EC}">
              <a14:shadowObscured xmlns:a14="http://schemas.microsoft.com/office/drawing/2010/main"/>
            </a:ext>
          </a:extLst>
        </p:spPr>
      </p:pic>
      <p:sp>
        <p:nvSpPr>
          <p:cNvPr id="4" name="Title 1">
            <a:extLst>
              <a:ext uri="{FF2B5EF4-FFF2-40B4-BE49-F238E27FC236}">
                <a16:creationId xmlns:a16="http://schemas.microsoft.com/office/drawing/2014/main" id="{CB166A37-65A6-1B64-F8A0-720353229AC8}"/>
              </a:ext>
            </a:extLst>
          </p:cNvPr>
          <p:cNvSpPr txBox="1">
            <a:spLocks/>
          </p:cNvSpPr>
          <p:nvPr/>
        </p:nvSpPr>
        <p:spPr>
          <a:xfrm>
            <a:off x="1676400" y="0"/>
            <a:ext cx="7467600" cy="685800"/>
          </a:xfrm>
          <a:prstGeom prst="rect">
            <a:avLst/>
          </a:prstGeom>
          <a:solidFill>
            <a:srgbClr val="FF9C9C"/>
          </a:solidFill>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3000" dirty="0">
                <a:solidFill>
                  <a:prstClr val="black"/>
                </a:solidFill>
              </a:rPr>
              <a:t>Contents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DD816BB7-FF61-AB2C-71AA-F134F8C51796}"/>
              </a:ext>
            </a:extLst>
          </p:cNvPr>
          <p:cNvSpPr txBox="1"/>
          <p:nvPr/>
        </p:nvSpPr>
        <p:spPr>
          <a:xfrm>
            <a:off x="268282" y="800909"/>
            <a:ext cx="8643706" cy="2621872"/>
          </a:xfrm>
          <a:prstGeom prst="rect">
            <a:avLst/>
          </a:prstGeom>
        </p:spPr>
        <p:txBody>
          <a:bodyPr wrap="square" lIns="0" tIns="0" rIns="0" bIns="0">
            <a:spAutoFit/>
          </a:bodyPr>
          <a:lstStyle>
            <a:lvl1pPr marL="127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en-US" dirty="0">
                <a:latin typeface="+mj-lt"/>
                <a:cs typeface="Times New Roman" panose="02020603050405020304" pitchFamily="18" charset="0"/>
              </a:rPr>
              <a:t>Why regularization?</a:t>
            </a:r>
          </a:p>
          <a:p>
            <a:pPr>
              <a:lnSpc>
                <a:spcPct val="102000"/>
              </a:lnSpc>
              <a:spcBef>
                <a:spcPts val="529"/>
              </a:spcBef>
            </a:pPr>
            <a:r>
              <a:rPr lang="en-US" altLang="en-US" dirty="0">
                <a:latin typeface="+mj-lt"/>
                <a:cs typeface="Times New Roman" panose="02020603050405020304" pitchFamily="18" charset="0"/>
              </a:rPr>
              <a:t>Regularization  is  often  used  as  a solution  to  the  overfitting problem  in  Machine  Learning. Common causes for overfitting are</a:t>
            </a:r>
          </a:p>
          <a:p>
            <a:endParaRPr lang="en-US" altLang="en-US" dirty="0">
              <a:latin typeface="+mj-lt"/>
              <a:cs typeface="Times New Roman" panose="02020603050405020304" pitchFamily="18" charset="0"/>
            </a:endParaRPr>
          </a:p>
          <a:p>
            <a:pPr>
              <a:spcBef>
                <a:spcPts val="32"/>
              </a:spcBef>
            </a:pPr>
            <a:endParaRPr lang="en-US" altLang="en-US" sz="2000" dirty="0">
              <a:latin typeface="+mj-lt"/>
              <a:cs typeface="Times New Roman" panose="02020603050405020304" pitchFamily="18" charset="0"/>
            </a:endParaRPr>
          </a:p>
          <a:p>
            <a:pPr algn="just">
              <a:lnSpc>
                <a:spcPct val="103000"/>
              </a:lnSpc>
              <a:buFont typeface="Times New Roman" panose="02020603050405020304" pitchFamily="18" charset="0"/>
              <a:buAutoNum type="arabicPeriod"/>
            </a:pPr>
            <a:r>
              <a:rPr lang="en-US" altLang="en-US" dirty="0">
                <a:latin typeface="+mj-lt"/>
                <a:cs typeface="Times New Roman" panose="02020603050405020304" pitchFamily="18" charset="0"/>
              </a:rPr>
              <a:t>When the model is complex enough that it starts modeling the noise in the training data.</a:t>
            </a:r>
          </a:p>
          <a:p>
            <a:pPr algn="just">
              <a:lnSpc>
                <a:spcPct val="103000"/>
              </a:lnSpc>
              <a:buFont typeface="Times New Roman" panose="02020603050405020304" pitchFamily="18" charset="0"/>
              <a:buAutoNum type="arabicPeriod"/>
            </a:pPr>
            <a:r>
              <a:rPr lang="en-US" altLang="en-US" dirty="0">
                <a:latin typeface="+mj-lt"/>
                <a:cs typeface="Times New Roman" panose="02020603050405020304" pitchFamily="18" charset="0"/>
              </a:rPr>
              <a:t>When the training data is relatively small and is an insufficient representation of the underlying distribution that it is sampled from, the model fails to learn a generalizable mapping.</a:t>
            </a:r>
          </a:p>
        </p:txBody>
      </p:sp>
      <p:sp>
        <p:nvSpPr>
          <p:cNvPr id="3" name="object 3">
            <a:extLst>
              <a:ext uri="{FF2B5EF4-FFF2-40B4-BE49-F238E27FC236}">
                <a16:creationId xmlns:a16="http://schemas.microsoft.com/office/drawing/2014/main" id="{3BC88052-F6DB-E2DA-5D24-7BD91445B910}"/>
              </a:ext>
            </a:extLst>
          </p:cNvPr>
          <p:cNvSpPr txBox="1"/>
          <p:nvPr/>
        </p:nvSpPr>
        <p:spPr>
          <a:xfrm>
            <a:off x="126629" y="3421611"/>
            <a:ext cx="8926510" cy="304314"/>
          </a:xfrm>
          <a:prstGeom prst="rect">
            <a:avLst/>
          </a:prstGeom>
        </p:spPr>
        <p:txBody>
          <a:bodyPr wrap="square" lIns="0" tIns="0" rIns="0" bIns="0">
            <a:spAutoFit/>
          </a:bodyPr>
          <a:lstStyle>
            <a:lvl1pPr marL="12700" indent="18669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nSpc>
                <a:spcPct val="159000"/>
              </a:lnSpc>
            </a:pPr>
            <a:r>
              <a:rPr lang="en-US" altLang="en-US" sz="1400" dirty="0">
                <a:latin typeface="+mj-lt"/>
                <a:cs typeface="Times New Roman" panose="02020603050405020304" pitchFamily="18" charset="0"/>
              </a:rPr>
              <a:t>Overfitting in Machine Learning Regularization helps us overcome the issue of overfitting.</a:t>
            </a:r>
          </a:p>
        </p:txBody>
      </p:sp>
      <p:sp>
        <p:nvSpPr>
          <p:cNvPr id="10244" name="object 4">
            <a:extLst>
              <a:ext uri="{FF2B5EF4-FFF2-40B4-BE49-F238E27FC236}">
                <a16:creationId xmlns:a16="http://schemas.microsoft.com/office/drawing/2014/main" id="{9E837A12-4CBF-12D9-730F-996830D2CA5F}"/>
              </a:ext>
            </a:extLst>
          </p:cNvPr>
          <p:cNvSpPr>
            <a:spLocks noChangeArrowheads="1"/>
          </p:cNvSpPr>
          <p:nvPr/>
        </p:nvSpPr>
        <p:spPr bwMode="auto">
          <a:xfrm>
            <a:off x="409433" y="3639079"/>
            <a:ext cx="8607938" cy="3142539"/>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sz="3600" dirty="0">
              <a:latin typeface="+mj-lt"/>
            </a:endParaRPr>
          </a:p>
        </p:txBody>
      </p:sp>
      <p:pic>
        <p:nvPicPr>
          <p:cNvPr id="4" name="Picture 3" descr="A screenshot of a computer&#10;&#10;Description automatically generated">
            <a:extLst>
              <a:ext uri="{FF2B5EF4-FFF2-40B4-BE49-F238E27FC236}">
                <a16:creationId xmlns:a16="http://schemas.microsoft.com/office/drawing/2014/main" id="{FEEB7530-94D5-339B-23D1-B856ABE4EDB6}"/>
              </a:ext>
            </a:extLst>
          </p:cNvPr>
          <p:cNvPicPr>
            <a:picLocks noChangeAspect="1"/>
          </p:cNvPicPr>
          <p:nvPr/>
        </p:nvPicPr>
        <p:blipFill rotWithShape="1">
          <a:blip r:embed="rId4"/>
          <a:srcRect l="26091" t="36058" r="24385" b="26405"/>
          <a:stretch/>
        </p:blipFill>
        <p:spPr bwMode="auto">
          <a:xfrm>
            <a:off x="0" y="7233"/>
            <a:ext cx="1749346" cy="745127"/>
          </a:xfrm>
          <a:prstGeom prst="rect">
            <a:avLst/>
          </a:prstGeom>
          <a:ln>
            <a:noFill/>
          </a:ln>
          <a:extLst>
            <a:ext uri="{53640926-AAD7-44D8-BBD7-CCE9431645EC}">
              <a14:shadowObscured xmlns:a14="http://schemas.microsoft.com/office/drawing/2010/main"/>
            </a:ext>
          </a:extLst>
        </p:spPr>
      </p:pic>
      <p:sp>
        <p:nvSpPr>
          <p:cNvPr id="5" name="Title 1">
            <a:extLst>
              <a:ext uri="{FF2B5EF4-FFF2-40B4-BE49-F238E27FC236}">
                <a16:creationId xmlns:a16="http://schemas.microsoft.com/office/drawing/2014/main" id="{96E72835-CA9B-A87F-B0CE-EB3FA0CA967B}"/>
              </a:ext>
            </a:extLst>
          </p:cNvPr>
          <p:cNvSpPr txBox="1">
            <a:spLocks/>
          </p:cNvSpPr>
          <p:nvPr/>
        </p:nvSpPr>
        <p:spPr>
          <a:xfrm>
            <a:off x="1676400" y="0"/>
            <a:ext cx="7467600" cy="685800"/>
          </a:xfrm>
          <a:prstGeom prst="rect">
            <a:avLst/>
          </a:prstGeom>
          <a:solidFill>
            <a:srgbClr val="FF9C9C"/>
          </a:solidFill>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3000" dirty="0">
                <a:solidFill>
                  <a:prstClr val="black"/>
                </a:solidFill>
              </a:rPr>
              <a:t>Contents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BF76D7B3-89E9-2EB5-71ED-85C026C9CFFF}"/>
              </a:ext>
            </a:extLst>
          </p:cNvPr>
          <p:cNvSpPr txBox="1"/>
          <p:nvPr/>
        </p:nvSpPr>
        <p:spPr>
          <a:xfrm>
            <a:off x="272955" y="779874"/>
            <a:ext cx="8625385" cy="5292987"/>
          </a:xfrm>
          <a:prstGeom prst="rect">
            <a:avLst/>
          </a:prstGeom>
        </p:spPr>
        <p:txBody>
          <a:bodyPr wrap="square" lIns="0" tIns="0" rIns="0" bIns="0">
            <a:spAutoFit/>
          </a:bodyPr>
          <a:lstStyle>
            <a:lvl1pPr marL="127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just"/>
            <a:r>
              <a:rPr lang="en-US" altLang="en-US" sz="2000" b="1">
                <a:latin typeface="+mj-lt"/>
                <a:cs typeface="Times New Roman" panose="02020603050405020304" pitchFamily="18" charset="0"/>
              </a:rPr>
              <a:t>What is regularization?</a:t>
            </a:r>
            <a:endParaRPr lang="en-US" altLang="en-US" sz="2000">
              <a:latin typeface="+mj-lt"/>
              <a:cs typeface="Times New Roman" panose="02020603050405020304" pitchFamily="18" charset="0"/>
            </a:endParaRPr>
          </a:p>
          <a:p>
            <a:pPr algn="just">
              <a:lnSpc>
                <a:spcPct val="103000"/>
              </a:lnSpc>
              <a:spcBef>
                <a:spcPts val="505"/>
              </a:spcBef>
            </a:pPr>
            <a:r>
              <a:rPr lang="en-US" altLang="en-US" sz="2000">
                <a:latin typeface="+mj-lt"/>
                <a:cs typeface="Times New Roman" panose="02020603050405020304" pitchFamily="18" charset="0"/>
              </a:rPr>
              <a:t>Regularization consists of different techniques and methods used to address the issue of over- fitting  by  reducing  the  generalization  error  without  affecting  the  training  error  much. Choosing overly complex models for the training data points can often lead to overfitting. On the other hand, a simpler model leads to underfitting the data. Hence choosing just the right amount of complexity in the model is critical. Since the complexity of the model can not be directly inferred from the available training data, it is often impossible to stumble upon the right model complexity for training.</a:t>
            </a:r>
          </a:p>
          <a:p>
            <a:pPr algn="just">
              <a:spcBef>
                <a:spcPts val="545"/>
              </a:spcBef>
            </a:pPr>
            <a:r>
              <a:rPr lang="en-US" altLang="en-US" sz="2000">
                <a:latin typeface="+mj-lt"/>
                <a:cs typeface="Times New Roman" panose="02020603050405020304" pitchFamily="18" charset="0"/>
              </a:rPr>
              <a:t>This is where regularization comes into play making the complex model prone to overfitting.</a:t>
            </a:r>
          </a:p>
          <a:p>
            <a:pPr algn="just">
              <a:spcBef>
                <a:spcPts val="561"/>
              </a:spcBef>
            </a:pPr>
            <a:r>
              <a:rPr lang="en-US" altLang="en-US" sz="2000" b="1">
                <a:latin typeface="+mj-lt"/>
                <a:cs typeface="Times New Roman" panose="02020603050405020304" pitchFamily="18" charset="0"/>
              </a:rPr>
              <a:t>Types of Regularization</a:t>
            </a:r>
            <a:endParaRPr lang="en-US" altLang="en-US" sz="2000">
              <a:latin typeface="+mj-lt"/>
              <a:cs typeface="Times New Roman" panose="02020603050405020304" pitchFamily="18" charset="0"/>
            </a:endParaRPr>
          </a:p>
          <a:p>
            <a:pPr algn="just">
              <a:lnSpc>
                <a:spcPct val="103000"/>
              </a:lnSpc>
              <a:spcBef>
                <a:spcPts val="497"/>
              </a:spcBef>
            </a:pPr>
            <a:r>
              <a:rPr lang="en-US" altLang="en-US" sz="2000">
                <a:latin typeface="+mj-lt"/>
                <a:cs typeface="Times New Roman" panose="02020603050405020304" pitchFamily="18" charset="0"/>
              </a:rPr>
              <a:t>Based  on  the  approach  used  to  overcome  overfitting,  we  can  classify  the  regularization techniques into three categories. Each regularization method is marked as a strong, medium, and weak based on how effective the approach is in addressing the issue of overfitting.</a:t>
            </a:r>
          </a:p>
        </p:txBody>
      </p:sp>
      <p:pic>
        <p:nvPicPr>
          <p:cNvPr id="3" name="Picture 2" descr="A screenshot of a computer&#10;&#10;Description automatically generated">
            <a:extLst>
              <a:ext uri="{FF2B5EF4-FFF2-40B4-BE49-F238E27FC236}">
                <a16:creationId xmlns:a16="http://schemas.microsoft.com/office/drawing/2014/main" id="{363CB8F2-3EAC-989A-B24F-B551B381A415}"/>
              </a:ext>
            </a:extLst>
          </p:cNvPr>
          <p:cNvPicPr>
            <a:picLocks noChangeAspect="1"/>
          </p:cNvPicPr>
          <p:nvPr/>
        </p:nvPicPr>
        <p:blipFill rotWithShape="1">
          <a:blip r:embed="rId3"/>
          <a:srcRect l="26091" t="36058" r="24385" b="26405"/>
          <a:stretch/>
        </p:blipFill>
        <p:spPr bwMode="auto">
          <a:xfrm>
            <a:off x="0" y="7233"/>
            <a:ext cx="1749346" cy="745127"/>
          </a:xfrm>
          <a:prstGeom prst="rect">
            <a:avLst/>
          </a:prstGeom>
          <a:ln>
            <a:noFill/>
          </a:ln>
          <a:extLst>
            <a:ext uri="{53640926-AAD7-44D8-BBD7-CCE9431645EC}">
              <a14:shadowObscured xmlns:a14="http://schemas.microsoft.com/office/drawing/2010/main"/>
            </a:ext>
          </a:extLst>
        </p:spPr>
      </p:pic>
      <p:sp>
        <p:nvSpPr>
          <p:cNvPr id="4" name="Title 1">
            <a:extLst>
              <a:ext uri="{FF2B5EF4-FFF2-40B4-BE49-F238E27FC236}">
                <a16:creationId xmlns:a16="http://schemas.microsoft.com/office/drawing/2014/main" id="{96DFC519-118E-920B-AAC3-ABDF1E6A807E}"/>
              </a:ext>
            </a:extLst>
          </p:cNvPr>
          <p:cNvSpPr txBox="1">
            <a:spLocks/>
          </p:cNvSpPr>
          <p:nvPr/>
        </p:nvSpPr>
        <p:spPr>
          <a:xfrm>
            <a:off x="1676400" y="0"/>
            <a:ext cx="7467600" cy="685800"/>
          </a:xfrm>
          <a:prstGeom prst="rect">
            <a:avLst/>
          </a:prstGeom>
          <a:solidFill>
            <a:srgbClr val="FF9C9C"/>
          </a:solidFill>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3000" dirty="0">
                <a:solidFill>
                  <a:prstClr val="black"/>
                </a:solidFill>
              </a:rPr>
              <a:t>Contents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3ACCAE3F-23A4-5D3A-13DE-A7081FDCCC1F}"/>
              </a:ext>
            </a:extLst>
          </p:cNvPr>
          <p:cNvSpPr txBox="1"/>
          <p:nvPr/>
        </p:nvSpPr>
        <p:spPr>
          <a:xfrm>
            <a:off x="460145" y="929117"/>
            <a:ext cx="8373431" cy="2100575"/>
          </a:xfrm>
          <a:prstGeom prst="rect">
            <a:avLst/>
          </a:prstGeom>
        </p:spPr>
        <p:txBody>
          <a:bodyPr wrap="square" lIns="0" tIns="0" rIns="0" bIns="0">
            <a:spAutoFit/>
          </a:bodyPr>
          <a:lstStyle>
            <a:lvl1pPr marL="165100" indent="-152400">
              <a:tabLst>
                <a:tab pos="165100" algn="l"/>
              </a:tabLst>
              <a:defRPr>
                <a:solidFill>
                  <a:schemeClr val="tx1"/>
                </a:solidFill>
                <a:latin typeface="Calibri" panose="020F0502020204030204" pitchFamily="34" charset="0"/>
              </a:defRPr>
            </a:lvl1pPr>
            <a:lvl2pPr marL="241300" indent="-228600">
              <a:tabLst>
                <a:tab pos="165100" algn="l"/>
              </a:tabLst>
              <a:defRPr>
                <a:solidFill>
                  <a:schemeClr val="tx1"/>
                </a:solidFill>
                <a:latin typeface="Calibri" panose="020F0502020204030204" pitchFamily="34" charset="0"/>
              </a:defRPr>
            </a:lvl2pPr>
            <a:lvl3pPr marL="1143000" indent="-228600">
              <a:tabLst>
                <a:tab pos="165100" algn="l"/>
              </a:tabLst>
              <a:defRPr>
                <a:solidFill>
                  <a:schemeClr val="tx1"/>
                </a:solidFill>
                <a:latin typeface="Calibri" panose="020F0502020204030204" pitchFamily="34" charset="0"/>
              </a:defRPr>
            </a:lvl3pPr>
            <a:lvl4pPr marL="1600200" indent="-228600">
              <a:tabLst>
                <a:tab pos="165100" algn="l"/>
              </a:tabLst>
              <a:defRPr>
                <a:solidFill>
                  <a:schemeClr val="tx1"/>
                </a:solidFill>
                <a:latin typeface="Calibri" panose="020F0502020204030204" pitchFamily="34" charset="0"/>
              </a:defRPr>
            </a:lvl4pPr>
            <a:lvl5pPr marL="2057400" indent="-228600">
              <a:tabLst>
                <a:tab pos="165100" algn="l"/>
              </a:tabLst>
              <a:defRPr>
                <a:solidFill>
                  <a:schemeClr val="tx1"/>
                </a:solidFill>
                <a:latin typeface="Calibri" panose="020F0502020204030204" pitchFamily="34" charset="0"/>
              </a:defRPr>
            </a:lvl5pPr>
            <a:lvl6pPr marL="2514600" indent="-228600" fontAlgn="base">
              <a:spcBef>
                <a:spcPct val="0"/>
              </a:spcBef>
              <a:spcAft>
                <a:spcPct val="0"/>
              </a:spcAft>
              <a:tabLst>
                <a:tab pos="165100" algn="l"/>
              </a:tabLst>
              <a:defRPr>
                <a:solidFill>
                  <a:schemeClr val="tx1"/>
                </a:solidFill>
                <a:latin typeface="Calibri" panose="020F0502020204030204" pitchFamily="34" charset="0"/>
              </a:defRPr>
            </a:lvl6pPr>
            <a:lvl7pPr marL="2971800" indent="-228600" fontAlgn="base">
              <a:spcBef>
                <a:spcPct val="0"/>
              </a:spcBef>
              <a:spcAft>
                <a:spcPct val="0"/>
              </a:spcAft>
              <a:tabLst>
                <a:tab pos="165100" algn="l"/>
              </a:tabLst>
              <a:defRPr>
                <a:solidFill>
                  <a:schemeClr val="tx1"/>
                </a:solidFill>
                <a:latin typeface="Calibri" panose="020F0502020204030204" pitchFamily="34" charset="0"/>
              </a:defRPr>
            </a:lvl7pPr>
            <a:lvl8pPr marL="3429000" indent="-228600" fontAlgn="base">
              <a:spcBef>
                <a:spcPct val="0"/>
              </a:spcBef>
              <a:spcAft>
                <a:spcPct val="0"/>
              </a:spcAft>
              <a:tabLst>
                <a:tab pos="165100" algn="l"/>
              </a:tabLst>
              <a:defRPr>
                <a:solidFill>
                  <a:schemeClr val="tx1"/>
                </a:solidFill>
                <a:latin typeface="Calibri" panose="020F0502020204030204" pitchFamily="34" charset="0"/>
              </a:defRPr>
            </a:lvl8pPr>
            <a:lvl9pPr marL="3886200" indent="-228600" fontAlgn="base">
              <a:spcBef>
                <a:spcPct val="0"/>
              </a:spcBef>
              <a:spcAft>
                <a:spcPct val="0"/>
              </a:spcAft>
              <a:tabLst>
                <a:tab pos="165100" algn="l"/>
              </a:tabLst>
              <a:defRPr>
                <a:solidFill>
                  <a:schemeClr val="tx1"/>
                </a:solidFill>
                <a:latin typeface="Calibri" panose="020F0502020204030204" pitchFamily="34" charset="0"/>
              </a:defRPr>
            </a:lvl9pPr>
          </a:lstStyle>
          <a:p>
            <a:pPr algn="just">
              <a:buFont typeface="Times New Roman" panose="02020603050405020304" pitchFamily="18" charset="0"/>
              <a:buAutoNum type="arabicPeriod"/>
            </a:pPr>
            <a:r>
              <a:rPr lang="en-US" altLang="en-US" b="1" dirty="0">
                <a:latin typeface="+mj-lt"/>
                <a:cs typeface="Times New Roman" panose="02020603050405020304" pitchFamily="18" charset="0"/>
              </a:rPr>
              <a:t>Modify loss function</a:t>
            </a:r>
            <a:endParaRPr lang="en-US" altLang="en-US" dirty="0">
              <a:latin typeface="+mj-lt"/>
              <a:cs typeface="Times New Roman" panose="02020603050405020304" pitchFamily="18" charset="0"/>
            </a:endParaRPr>
          </a:p>
          <a:p>
            <a:pPr algn="just">
              <a:lnSpc>
                <a:spcPct val="103000"/>
              </a:lnSpc>
              <a:spcBef>
                <a:spcPts val="513"/>
              </a:spcBef>
            </a:pPr>
            <a:r>
              <a:rPr lang="en-US" altLang="en-US" dirty="0">
                <a:latin typeface="+mj-lt"/>
                <a:cs typeface="Times New Roman" panose="02020603050405020304" pitchFamily="18" charset="0"/>
              </a:rPr>
              <a:t>In these regularization techniques, the loss function under which the model is optimized is modified  to  directly  take  into  account  the  norm  of  the  learned  parameters  or  the  output distribution. We have the following loss function based regularization techniques.</a:t>
            </a:r>
          </a:p>
          <a:p>
            <a:pPr lvl="1" algn="just">
              <a:buFont typeface="Times New Roman" panose="02020603050405020304" pitchFamily="18" charset="0"/>
              <a:buAutoNum type="arabicPeriod"/>
            </a:pPr>
            <a:r>
              <a:rPr lang="en-US" altLang="en-US" b="1" dirty="0">
                <a:latin typeface="+mj-lt"/>
                <a:cs typeface="Times New Roman" panose="02020603050405020304" pitchFamily="18" charset="0"/>
              </a:rPr>
              <a:t>L2 Regularization (strong):</a:t>
            </a:r>
            <a:endParaRPr lang="en-US" altLang="en-US" dirty="0">
              <a:latin typeface="+mj-lt"/>
              <a:cs typeface="Times New Roman" panose="02020603050405020304" pitchFamily="18" charset="0"/>
            </a:endParaRPr>
          </a:p>
          <a:p>
            <a:pPr algn="just">
              <a:spcBef>
                <a:spcPts val="529"/>
              </a:spcBef>
            </a:pPr>
            <a:r>
              <a:rPr lang="en-US" altLang="en-US" dirty="0">
                <a:latin typeface="+mj-lt"/>
                <a:cs typeface="Times New Roman" panose="02020603050405020304" pitchFamily="18" charset="0"/>
              </a:rPr>
              <a:t>Consider the following linear regression problem with mean-squared loss.</a:t>
            </a:r>
          </a:p>
        </p:txBody>
      </p:sp>
      <p:sp>
        <p:nvSpPr>
          <p:cNvPr id="12291" name="object 3">
            <a:extLst>
              <a:ext uri="{FF2B5EF4-FFF2-40B4-BE49-F238E27FC236}">
                <a16:creationId xmlns:a16="http://schemas.microsoft.com/office/drawing/2014/main" id="{9111A2A1-2261-FDBE-08C9-8A4BEA9D54D4}"/>
              </a:ext>
            </a:extLst>
          </p:cNvPr>
          <p:cNvSpPr>
            <a:spLocks noChangeArrowheads="1"/>
          </p:cNvSpPr>
          <p:nvPr/>
        </p:nvSpPr>
        <p:spPr bwMode="auto">
          <a:xfrm>
            <a:off x="460145" y="3029692"/>
            <a:ext cx="8338782" cy="3384645"/>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a:latin typeface="+mj-lt"/>
            </a:endParaRPr>
          </a:p>
        </p:txBody>
      </p:sp>
      <p:pic>
        <p:nvPicPr>
          <p:cNvPr id="3" name="Picture 2" descr="A screenshot of a computer&#10;&#10;Description automatically generated">
            <a:extLst>
              <a:ext uri="{FF2B5EF4-FFF2-40B4-BE49-F238E27FC236}">
                <a16:creationId xmlns:a16="http://schemas.microsoft.com/office/drawing/2014/main" id="{0E7B342B-3395-3486-88D0-65D5E01C73AA}"/>
              </a:ext>
            </a:extLst>
          </p:cNvPr>
          <p:cNvPicPr>
            <a:picLocks noChangeAspect="1"/>
          </p:cNvPicPr>
          <p:nvPr/>
        </p:nvPicPr>
        <p:blipFill rotWithShape="1">
          <a:blip r:embed="rId4"/>
          <a:srcRect l="26091" t="36058" r="24385" b="26405"/>
          <a:stretch/>
        </p:blipFill>
        <p:spPr bwMode="auto">
          <a:xfrm>
            <a:off x="0" y="7233"/>
            <a:ext cx="1749346" cy="745127"/>
          </a:xfrm>
          <a:prstGeom prst="rect">
            <a:avLst/>
          </a:prstGeom>
          <a:ln>
            <a:noFill/>
          </a:ln>
          <a:extLst>
            <a:ext uri="{53640926-AAD7-44D8-BBD7-CCE9431645EC}">
              <a14:shadowObscured xmlns:a14="http://schemas.microsoft.com/office/drawing/2010/main"/>
            </a:ext>
          </a:extLst>
        </p:spPr>
      </p:pic>
      <p:sp>
        <p:nvSpPr>
          <p:cNvPr id="4" name="Title 1">
            <a:extLst>
              <a:ext uri="{FF2B5EF4-FFF2-40B4-BE49-F238E27FC236}">
                <a16:creationId xmlns:a16="http://schemas.microsoft.com/office/drawing/2014/main" id="{A877995E-1602-0ACD-05C2-C40316F5D33C}"/>
              </a:ext>
            </a:extLst>
          </p:cNvPr>
          <p:cNvSpPr txBox="1">
            <a:spLocks/>
          </p:cNvSpPr>
          <p:nvPr/>
        </p:nvSpPr>
        <p:spPr>
          <a:xfrm>
            <a:off x="1676400" y="0"/>
            <a:ext cx="7467600" cy="685800"/>
          </a:xfrm>
          <a:prstGeom prst="rect">
            <a:avLst/>
          </a:prstGeom>
          <a:solidFill>
            <a:srgbClr val="FF9C9C"/>
          </a:solidFill>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3000" dirty="0">
                <a:solidFill>
                  <a:prstClr val="black"/>
                </a:solidFill>
              </a:rPr>
              <a:t>Contents </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444A365F-54AD-1077-0010-A5867E1F1486}"/>
              </a:ext>
            </a:extLst>
          </p:cNvPr>
          <p:cNvSpPr txBox="1"/>
          <p:nvPr/>
        </p:nvSpPr>
        <p:spPr>
          <a:xfrm>
            <a:off x="446440" y="907461"/>
            <a:ext cx="8441954" cy="845616"/>
          </a:xfrm>
          <a:prstGeom prst="rect">
            <a:avLst/>
          </a:prstGeom>
        </p:spPr>
        <p:txBody>
          <a:bodyPr wrap="square" lIns="0" tIns="0" rIns="0" bIns="0">
            <a:spAutoFit/>
          </a:bodyPr>
          <a:lstStyle>
            <a:lvl1pPr marL="127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just">
              <a:lnSpc>
                <a:spcPct val="103000"/>
              </a:lnSpc>
            </a:pPr>
            <a:r>
              <a:rPr lang="en-US" altLang="en-US" dirty="0">
                <a:latin typeface="+mj-lt"/>
                <a:cs typeface="Times New Roman" panose="02020603050405020304" pitchFamily="18" charset="0"/>
              </a:rPr>
              <a:t>In  L2  regularization,  we  modify  the  loss  to  include  the  weighted  L2  norm  of  the  weights (beta) being optimized. This prevents the weights from getting too large and hence avoiding them to overfit.</a:t>
            </a:r>
          </a:p>
        </p:txBody>
      </p:sp>
      <p:sp>
        <p:nvSpPr>
          <p:cNvPr id="3" name="object 3">
            <a:extLst>
              <a:ext uri="{FF2B5EF4-FFF2-40B4-BE49-F238E27FC236}">
                <a16:creationId xmlns:a16="http://schemas.microsoft.com/office/drawing/2014/main" id="{9EC440B3-84E7-5399-5EA5-D0299E1751D8}"/>
              </a:ext>
            </a:extLst>
          </p:cNvPr>
          <p:cNvSpPr txBox="1"/>
          <p:nvPr/>
        </p:nvSpPr>
        <p:spPr>
          <a:xfrm>
            <a:off x="445812" y="4012251"/>
            <a:ext cx="8444283" cy="1184940"/>
          </a:xfrm>
          <a:prstGeom prst="rect">
            <a:avLst/>
          </a:prstGeom>
        </p:spPr>
        <p:txBody>
          <a:bodyPr wrap="square" lIns="0" tIns="0" rIns="0" bIns="0">
            <a:spAutoFit/>
          </a:bodyPr>
          <a:lstStyle/>
          <a:p>
            <a:pPr marL="407" algn="ctr">
              <a:defRPr/>
            </a:pPr>
            <a:r>
              <a:rPr dirty="0">
                <a:latin typeface="+mj-lt"/>
                <a:cs typeface="Times New Roman"/>
              </a:rPr>
              <a:t>Modifi</a:t>
            </a:r>
            <a:r>
              <a:rPr spc="-6" dirty="0">
                <a:latin typeface="+mj-lt"/>
                <a:cs typeface="Times New Roman"/>
              </a:rPr>
              <a:t>e</a:t>
            </a:r>
            <a:r>
              <a:rPr dirty="0">
                <a:latin typeface="+mj-lt"/>
                <a:cs typeface="Times New Roman"/>
              </a:rPr>
              <a:t>d</a:t>
            </a:r>
            <a:r>
              <a:rPr spc="6" dirty="0">
                <a:latin typeface="+mj-lt"/>
                <a:cs typeface="Times New Roman"/>
              </a:rPr>
              <a:t> </a:t>
            </a:r>
            <a:r>
              <a:rPr spc="-19" dirty="0">
                <a:latin typeface="+mj-lt"/>
                <a:cs typeface="Times New Roman"/>
              </a:rPr>
              <a:t>L</a:t>
            </a:r>
            <a:r>
              <a:rPr dirty="0">
                <a:latin typeface="+mj-lt"/>
                <a:cs typeface="Times New Roman"/>
              </a:rPr>
              <a:t>oss with</a:t>
            </a:r>
            <a:r>
              <a:rPr spc="6" dirty="0">
                <a:latin typeface="+mj-lt"/>
                <a:cs typeface="Times New Roman"/>
              </a:rPr>
              <a:t> </a:t>
            </a:r>
            <a:r>
              <a:rPr spc="-10" dirty="0">
                <a:latin typeface="+mj-lt"/>
                <a:cs typeface="Times New Roman"/>
              </a:rPr>
              <a:t>L</a:t>
            </a:r>
            <a:r>
              <a:rPr dirty="0">
                <a:latin typeface="+mj-lt"/>
                <a:cs typeface="Times New Roman"/>
              </a:rPr>
              <a:t>2 </a:t>
            </a:r>
            <a:r>
              <a:rPr spc="3" dirty="0">
                <a:latin typeface="+mj-lt"/>
                <a:cs typeface="Times New Roman"/>
              </a:rPr>
              <a:t>r</a:t>
            </a:r>
            <a:r>
              <a:rPr spc="-3" dirty="0">
                <a:latin typeface="+mj-lt"/>
                <a:cs typeface="Times New Roman"/>
              </a:rPr>
              <a:t>e</a:t>
            </a:r>
            <a:r>
              <a:rPr spc="-10" dirty="0">
                <a:latin typeface="+mj-lt"/>
                <a:cs typeface="Times New Roman"/>
              </a:rPr>
              <a:t>g</a:t>
            </a:r>
            <a:r>
              <a:rPr dirty="0">
                <a:latin typeface="+mj-lt"/>
                <a:cs typeface="Times New Roman"/>
              </a:rPr>
              <a:t>u</a:t>
            </a:r>
            <a:r>
              <a:rPr spc="6" dirty="0">
                <a:latin typeface="+mj-lt"/>
                <a:cs typeface="Times New Roman"/>
              </a:rPr>
              <a:t>l</a:t>
            </a:r>
            <a:r>
              <a:rPr spc="-3" dirty="0">
                <a:latin typeface="+mj-lt"/>
                <a:cs typeface="Times New Roman"/>
              </a:rPr>
              <a:t>a</a:t>
            </a:r>
            <a:r>
              <a:rPr dirty="0">
                <a:latin typeface="+mj-lt"/>
                <a:cs typeface="Times New Roman"/>
              </a:rPr>
              <a:t>riz</a:t>
            </a:r>
            <a:r>
              <a:rPr spc="-3" dirty="0">
                <a:latin typeface="+mj-lt"/>
                <a:cs typeface="Times New Roman"/>
              </a:rPr>
              <a:t>a</a:t>
            </a:r>
            <a:r>
              <a:rPr dirty="0">
                <a:latin typeface="+mj-lt"/>
                <a:cs typeface="Times New Roman"/>
              </a:rPr>
              <a:t>tion</a:t>
            </a:r>
          </a:p>
          <a:p>
            <a:pPr marL="8145">
              <a:spcBef>
                <a:spcPts val="552"/>
              </a:spcBef>
              <a:defRPr/>
            </a:pPr>
            <a:r>
              <a:rPr dirty="0">
                <a:latin typeface="+mj-lt"/>
                <a:cs typeface="Times New Roman"/>
              </a:rPr>
              <a:t>The </a:t>
            </a:r>
            <a:r>
              <a:rPr spc="48" dirty="0">
                <a:latin typeface="+mj-lt"/>
                <a:cs typeface="Times New Roman"/>
              </a:rPr>
              <a:t> </a:t>
            </a:r>
            <a:r>
              <a:rPr spc="-3" dirty="0">
                <a:latin typeface="+mj-lt"/>
                <a:cs typeface="Times New Roman"/>
              </a:rPr>
              <a:t>c</a:t>
            </a:r>
            <a:r>
              <a:rPr dirty="0">
                <a:latin typeface="+mj-lt"/>
                <a:cs typeface="Times New Roman"/>
              </a:rPr>
              <a:t>onst</a:t>
            </a:r>
            <a:r>
              <a:rPr spc="-3" dirty="0">
                <a:latin typeface="+mj-lt"/>
                <a:cs typeface="Times New Roman"/>
              </a:rPr>
              <a:t>a</a:t>
            </a:r>
            <a:r>
              <a:rPr dirty="0">
                <a:latin typeface="+mj-lt"/>
                <a:cs typeface="Times New Roman"/>
              </a:rPr>
              <a:t>nt </a:t>
            </a:r>
            <a:r>
              <a:rPr spc="55" dirty="0">
                <a:latin typeface="+mj-lt"/>
                <a:cs typeface="Times New Roman"/>
              </a:rPr>
              <a:t> </a:t>
            </a:r>
            <a:r>
              <a:rPr dirty="0">
                <a:latin typeface="+mj-lt"/>
                <a:cs typeface="Times New Roman"/>
              </a:rPr>
              <a:t>lambda </a:t>
            </a:r>
            <a:r>
              <a:rPr spc="55" dirty="0">
                <a:latin typeface="+mj-lt"/>
                <a:cs typeface="Times New Roman"/>
              </a:rPr>
              <a:t> </a:t>
            </a:r>
            <a:r>
              <a:rPr dirty="0">
                <a:latin typeface="+mj-lt"/>
                <a:cs typeface="Times New Roman"/>
              </a:rPr>
              <a:t>(≥0) </a:t>
            </a:r>
            <a:r>
              <a:rPr spc="48" dirty="0">
                <a:latin typeface="+mj-lt"/>
                <a:cs typeface="Times New Roman"/>
              </a:rPr>
              <a:t> </a:t>
            </a:r>
            <a:r>
              <a:rPr dirty="0">
                <a:latin typeface="+mj-lt"/>
                <a:cs typeface="Times New Roman"/>
              </a:rPr>
              <a:t>is </a:t>
            </a:r>
            <a:r>
              <a:rPr spc="55" dirty="0">
                <a:latin typeface="+mj-lt"/>
                <a:cs typeface="Times New Roman"/>
              </a:rPr>
              <a:t> </a:t>
            </a:r>
            <a:r>
              <a:rPr dirty="0">
                <a:latin typeface="+mj-lt"/>
                <a:cs typeface="Times New Roman"/>
              </a:rPr>
              <a:t>us</a:t>
            </a:r>
            <a:r>
              <a:rPr spc="-3" dirty="0">
                <a:latin typeface="+mj-lt"/>
                <a:cs typeface="Times New Roman"/>
              </a:rPr>
              <a:t>e</a:t>
            </a:r>
            <a:r>
              <a:rPr dirty="0">
                <a:latin typeface="+mj-lt"/>
                <a:cs typeface="Times New Roman"/>
              </a:rPr>
              <a:t>d </a:t>
            </a:r>
            <a:r>
              <a:rPr spc="51" dirty="0">
                <a:latin typeface="+mj-lt"/>
                <a:cs typeface="Times New Roman"/>
              </a:rPr>
              <a:t> </a:t>
            </a:r>
            <a:r>
              <a:rPr dirty="0">
                <a:latin typeface="+mj-lt"/>
                <a:cs typeface="Times New Roman"/>
              </a:rPr>
              <a:t>to </a:t>
            </a:r>
            <a:r>
              <a:rPr spc="45" dirty="0">
                <a:latin typeface="+mj-lt"/>
                <a:cs typeface="Times New Roman"/>
              </a:rPr>
              <a:t> </a:t>
            </a:r>
            <a:r>
              <a:rPr spc="-3" dirty="0">
                <a:latin typeface="+mj-lt"/>
                <a:cs typeface="Times New Roman"/>
              </a:rPr>
              <a:t>c</a:t>
            </a:r>
            <a:r>
              <a:rPr dirty="0">
                <a:latin typeface="+mj-lt"/>
                <a:cs typeface="Times New Roman"/>
              </a:rPr>
              <a:t>ontrol </a:t>
            </a:r>
            <a:r>
              <a:rPr spc="51" dirty="0">
                <a:latin typeface="+mj-lt"/>
                <a:cs typeface="Times New Roman"/>
              </a:rPr>
              <a:t> </a:t>
            </a:r>
            <a:r>
              <a:rPr dirty="0">
                <a:latin typeface="+mj-lt"/>
                <a:cs typeface="Times New Roman"/>
              </a:rPr>
              <a:t>the </a:t>
            </a:r>
            <a:r>
              <a:rPr spc="51" dirty="0">
                <a:latin typeface="+mj-lt"/>
                <a:cs typeface="Times New Roman"/>
              </a:rPr>
              <a:t> </a:t>
            </a:r>
            <a:r>
              <a:rPr spc="-3" dirty="0">
                <a:latin typeface="+mj-lt"/>
                <a:cs typeface="Times New Roman"/>
              </a:rPr>
              <a:t>c</a:t>
            </a:r>
            <a:r>
              <a:rPr dirty="0">
                <a:latin typeface="+mj-lt"/>
                <a:cs typeface="Times New Roman"/>
              </a:rPr>
              <a:t>ompromise </a:t>
            </a:r>
            <a:r>
              <a:rPr spc="48" dirty="0">
                <a:latin typeface="+mj-lt"/>
                <a:cs typeface="Times New Roman"/>
              </a:rPr>
              <a:t> </a:t>
            </a:r>
            <a:r>
              <a:rPr dirty="0">
                <a:latin typeface="+mj-lt"/>
                <a:cs typeface="Times New Roman"/>
              </a:rPr>
              <a:t>b</a:t>
            </a:r>
            <a:r>
              <a:rPr spc="-3" dirty="0">
                <a:latin typeface="+mj-lt"/>
                <a:cs typeface="Times New Roman"/>
              </a:rPr>
              <a:t>e</a:t>
            </a:r>
            <a:r>
              <a:rPr dirty="0">
                <a:latin typeface="+mj-lt"/>
                <a:cs typeface="Times New Roman"/>
              </a:rPr>
              <a:t>tw</a:t>
            </a:r>
            <a:r>
              <a:rPr spc="-3" dirty="0">
                <a:latin typeface="+mj-lt"/>
                <a:cs typeface="Times New Roman"/>
              </a:rPr>
              <a:t>ee</a:t>
            </a:r>
            <a:r>
              <a:rPr dirty="0">
                <a:latin typeface="+mj-lt"/>
                <a:cs typeface="Times New Roman"/>
              </a:rPr>
              <a:t>n </a:t>
            </a:r>
            <a:r>
              <a:rPr spc="51" dirty="0">
                <a:latin typeface="+mj-lt"/>
                <a:cs typeface="Times New Roman"/>
              </a:rPr>
              <a:t> </a:t>
            </a:r>
            <a:r>
              <a:rPr dirty="0">
                <a:latin typeface="+mj-lt"/>
                <a:cs typeface="Times New Roman"/>
              </a:rPr>
              <a:t>ov</a:t>
            </a:r>
            <a:r>
              <a:rPr spc="-3" dirty="0">
                <a:latin typeface="+mj-lt"/>
                <a:cs typeface="Times New Roman"/>
              </a:rPr>
              <a:t>e</a:t>
            </a:r>
            <a:r>
              <a:rPr dirty="0">
                <a:latin typeface="+mj-lt"/>
                <a:cs typeface="Times New Roman"/>
              </a:rPr>
              <a:t>r</a:t>
            </a:r>
            <a:r>
              <a:rPr spc="-6" dirty="0">
                <a:latin typeface="+mj-lt"/>
                <a:cs typeface="Times New Roman"/>
              </a:rPr>
              <a:t>f</a:t>
            </a:r>
            <a:r>
              <a:rPr dirty="0">
                <a:latin typeface="+mj-lt"/>
                <a:cs typeface="Times New Roman"/>
              </a:rPr>
              <a:t>itti</a:t>
            </a:r>
            <a:r>
              <a:rPr spc="6" dirty="0">
                <a:latin typeface="+mj-lt"/>
                <a:cs typeface="Times New Roman"/>
              </a:rPr>
              <a:t>n</a:t>
            </a:r>
            <a:r>
              <a:rPr dirty="0">
                <a:latin typeface="+mj-lt"/>
                <a:cs typeface="Times New Roman"/>
              </a:rPr>
              <a:t>g </a:t>
            </a:r>
            <a:r>
              <a:rPr spc="45" dirty="0">
                <a:latin typeface="+mj-lt"/>
                <a:cs typeface="Times New Roman"/>
              </a:rPr>
              <a:t> </a:t>
            </a:r>
            <a:r>
              <a:rPr spc="-3" dirty="0">
                <a:latin typeface="+mj-lt"/>
                <a:cs typeface="Times New Roman"/>
              </a:rPr>
              <a:t>a</a:t>
            </a:r>
            <a:r>
              <a:rPr dirty="0">
                <a:latin typeface="+mj-lt"/>
                <a:cs typeface="Times New Roman"/>
              </a:rPr>
              <a:t>nd</a:t>
            </a:r>
          </a:p>
          <a:p>
            <a:pPr marL="8145">
              <a:spcBef>
                <a:spcPts val="22"/>
              </a:spcBef>
              <a:defRPr/>
            </a:pPr>
            <a:r>
              <a:rPr dirty="0">
                <a:latin typeface="+mj-lt"/>
                <a:cs typeface="Times New Roman"/>
              </a:rPr>
              <a:t>und</a:t>
            </a:r>
            <a:r>
              <a:rPr spc="-3" dirty="0">
                <a:latin typeface="+mj-lt"/>
                <a:cs typeface="Times New Roman"/>
              </a:rPr>
              <a:t>e</a:t>
            </a:r>
            <a:r>
              <a:rPr dirty="0">
                <a:latin typeface="+mj-lt"/>
                <a:cs typeface="Times New Roman"/>
              </a:rPr>
              <a:t>r</a:t>
            </a:r>
            <a:r>
              <a:rPr spc="-6" dirty="0">
                <a:latin typeface="+mj-lt"/>
                <a:cs typeface="Times New Roman"/>
              </a:rPr>
              <a:t>f</a:t>
            </a:r>
            <a:r>
              <a:rPr dirty="0">
                <a:latin typeface="+mj-lt"/>
                <a:cs typeface="Times New Roman"/>
              </a:rPr>
              <a:t>ittin</a:t>
            </a:r>
            <a:r>
              <a:rPr spc="-10" dirty="0">
                <a:latin typeface="+mj-lt"/>
                <a:cs typeface="Times New Roman"/>
              </a:rPr>
              <a:t>g</a:t>
            </a:r>
            <a:r>
              <a:rPr dirty="0">
                <a:latin typeface="+mj-lt"/>
                <a:cs typeface="Times New Roman"/>
              </a:rPr>
              <a:t>. </a:t>
            </a:r>
            <a:r>
              <a:rPr spc="3" dirty="0">
                <a:latin typeface="+mj-lt"/>
                <a:cs typeface="Times New Roman"/>
              </a:rPr>
              <a:t>W</a:t>
            </a:r>
            <a:r>
              <a:rPr dirty="0">
                <a:latin typeface="+mj-lt"/>
                <a:cs typeface="Times New Roman"/>
              </a:rPr>
              <a:t>h</a:t>
            </a:r>
            <a:r>
              <a:rPr spc="-3" dirty="0">
                <a:latin typeface="+mj-lt"/>
                <a:cs typeface="Times New Roman"/>
              </a:rPr>
              <a:t>e</a:t>
            </a:r>
            <a:r>
              <a:rPr dirty="0">
                <a:latin typeface="+mj-lt"/>
                <a:cs typeface="Times New Roman"/>
              </a:rPr>
              <a:t>n lam</a:t>
            </a:r>
            <a:r>
              <a:rPr spc="6" dirty="0">
                <a:latin typeface="+mj-lt"/>
                <a:cs typeface="Times New Roman"/>
              </a:rPr>
              <a:t>b</a:t>
            </a:r>
            <a:r>
              <a:rPr dirty="0">
                <a:latin typeface="+mj-lt"/>
                <a:cs typeface="Times New Roman"/>
              </a:rPr>
              <a:t>da</a:t>
            </a:r>
            <a:r>
              <a:rPr spc="-3" dirty="0">
                <a:latin typeface="+mj-lt"/>
                <a:cs typeface="Times New Roman"/>
              </a:rPr>
              <a:t> </a:t>
            </a:r>
            <a:r>
              <a:rPr dirty="0">
                <a:latin typeface="+mj-lt"/>
                <a:cs typeface="Times New Roman"/>
              </a:rPr>
              <a:t>is hi</a:t>
            </a:r>
            <a:r>
              <a:rPr spc="-10" dirty="0">
                <a:latin typeface="+mj-lt"/>
                <a:cs typeface="Times New Roman"/>
              </a:rPr>
              <a:t>g</a:t>
            </a:r>
            <a:r>
              <a:rPr dirty="0">
                <a:latin typeface="+mj-lt"/>
                <a:cs typeface="Times New Roman"/>
              </a:rPr>
              <a:t>h (lo</a:t>
            </a:r>
            <a:r>
              <a:rPr spc="3" dirty="0">
                <a:latin typeface="+mj-lt"/>
                <a:cs typeface="Times New Roman"/>
              </a:rPr>
              <a:t>w</a:t>
            </a:r>
            <a:r>
              <a:rPr dirty="0">
                <a:latin typeface="+mj-lt"/>
                <a:cs typeface="Times New Roman"/>
              </a:rPr>
              <a:t>), the</a:t>
            </a:r>
            <a:r>
              <a:rPr spc="-6" dirty="0">
                <a:latin typeface="+mj-lt"/>
                <a:cs typeface="Times New Roman"/>
              </a:rPr>
              <a:t> </a:t>
            </a:r>
            <a:r>
              <a:rPr dirty="0">
                <a:latin typeface="+mj-lt"/>
                <a:cs typeface="Times New Roman"/>
              </a:rPr>
              <a:t>model tends to und</a:t>
            </a:r>
            <a:r>
              <a:rPr spc="-3" dirty="0">
                <a:latin typeface="+mj-lt"/>
                <a:cs typeface="Times New Roman"/>
              </a:rPr>
              <a:t>e</a:t>
            </a:r>
            <a:r>
              <a:rPr dirty="0">
                <a:latin typeface="+mj-lt"/>
                <a:cs typeface="Times New Roman"/>
              </a:rPr>
              <a:t>r</a:t>
            </a:r>
            <a:r>
              <a:rPr spc="-6" dirty="0">
                <a:latin typeface="+mj-lt"/>
                <a:cs typeface="Times New Roman"/>
              </a:rPr>
              <a:t>f</a:t>
            </a:r>
            <a:r>
              <a:rPr dirty="0">
                <a:latin typeface="+mj-lt"/>
                <a:cs typeface="Times New Roman"/>
              </a:rPr>
              <a:t>it (overfit).</a:t>
            </a:r>
          </a:p>
        </p:txBody>
      </p:sp>
      <p:sp>
        <p:nvSpPr>
          <p:cNvPr id="13316" name="object 4">
            <a:extLst>
              <a:ext uri="{FF2B5EF4-FFF2-40B4-BE49-F238E27FC236}">
                <a16:creationId xmlns:a16="http://schemas.microsoft.com/office/drawing/2014/main" id="{CD7EB29E-3AC1-58DF-84C8-2E2FC17C0CE5}"/>
              </a:ext>
            </a:extLst>
          </p:cNvPr>
          <p:cNvSpPr>
            <a:spLocks noChangeArrowheads="1"/>
          </p:cNvSpPr>
          <p:nvPr/>
        </p:nvSpPr>
        <p:spPr bwMode="auto">
          <a:xfrm>
            <a:off x="445812" y="2212332"/>
            <a:ext cx="8407021" cy="1216668"/>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sz="1154">
              <a:latin typeface="+mj-lt"/>
            </a:endParaRPr>
          </a:p>
        </p:txBody>
      </p:sp>
      <p:pic>
        <p:nvPicPr>
          <p:cNvPr id="4" name="Picture 3" descr="A screenshot of a computer&#10;&#10;Description automatically generated">
            <a:extLst>
              <a:ext uri="{FF2B5EF4-FFF2-40B4-BE49-F238E27FC236}">
                <a16:creationId xmlns:a16="http://schemas.microsoft.com/office/drawing/2014/main" id="{8A54DD5F-A240-10D1-827E-0DBFB89FE9E3}"/>
              </a:ext>
            </a:extLst>
          </p:cNvPr>
          <p:cNvPicPr>
            <a:picLocks noChangeAspect="1"/>
          </p:cNvPicPr>
          <p:nvPr/>
        </p:nvPicPr>
        <p:blipFill rotWithShape="1">
          <a:blip r:embed="rId4"/>
          <a:srcRect l="26091" t="36058" r="24385" b="26405"/>
          <a:stretch/>
        </p:blipFill>
        <p:spPr bwMode="auto">
          <a:xfrm>
            <a:off x="0" y="7233"/>
            <a:ext cx="1749346" cy="745127"/>
          </a:xfrm>
          <a:prstGeom prst="rect">
            <a:avLst/>
          </a:prstGeom>
          <a:ln>
            <a:noFill/>
          </a:ln>
          <a:extLst>
            <a:ext uri="{53640926-AAD7-44D8-BBD7-CCE9431645EC}">
              <a14:shadowObscured xmlns:a14="http://schemas.microsoft.com/office/drawing/2010/main"/>
            </a:ext>
          </a:extLst>
        </p:spPr>
      </p:pic>
      <p:sp>
        <p:nvSpPr>
          <p:cNvPr id="5" name="Title 1">
            <a:extLst>
              <a:ext uri="{FF2B5EF4-FFF2-40B4-BE49-F238E27FC236}">
                <a16:creationId xmlns:a16="http://schemas.microsoft.com/office/drawing/2014/main" id="{20CCDE4A-8DDA-4A7C-BC2E-A862F9F8F1AA}"/>
              </a:ext>
            </a:extLst>
          </p:cNvPr>
          <p:cNvSpPr txBox="1">
            <a:spLocks/>
          </p:cNvSpPr>
          <p:nvPr/>
        </p:nvSpPr>
        <p:spPr>
          <a:xfrm>
            <a:off x="1676400" y="0"/>
            <a:ext cx="7467600" cy="685800"/>
          </a:xfrm>
          <a:prstGeom prst="rect">
            <a:avLst/>
          </a:prstGeom>
          <a:solidFill>
            <a:srgbClr val="FF9C9C"/>
          </a:solidFill>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3000" dirty="0">
                <a:solidFill>
                  <a:prstClr val="black"/>
                </a:solidFill>
              </a:rPr>
              <a:t>Contents </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366D3773-866A-0503-29CF-E5A8A80CD2C4}"/>
              </a:ext>
            </a:extLst>
          </p:cNvPr>
          <p:cNvSpPr txBox="1"/>
          <p:nvPr/>
        </p:nvSpPr>
        <p:spPr>
          <a:xfrm>
            <a:off x="736992" y="852867"/>
            <a:ext cx="8048963" cy="3033907"/>
          </a:xfrm>
          <a:prstGeom prst="rect">
            <a:avLst/>
          </a:prstGeom>
        </p:spPr>
        <p:txBody>
          <a:bodyPr wrap="square" lIns="0" tIns="0" rIns="0" bIns="0">
            <a:spAutoFit/>
          </a:bodyPr>
          <a:lstStyle>
            <a:lvl1pPr marL="127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just">
              <a:lnSpc>
                <a:spcPct val="103000"/>
              </a:lnSpc>
            </a:pPr>
            <a:r>
              <a:rPr lang="en-US" altLang="en-US" sz="1600" dirty="0">
                <a:latin typeface="+mj-lt"/>
                <a:cs typeface="Times New Roman" panose="02020603050405020304" pitchFamily="18" charset="0"/>
              </a:rPr>
              <a:t>Let  us  consider  the  2D  case  (n=2)  where  we  can  visualize  the  regression  in  the  cartesian plane.  The  figure  below  plots  the  two  parts  of  the  loss  function  (MSE  loss  and  L2 regularization) on the cartesian plane. The L2 regularize is plotted as a circle with a radius equal to lambda. The MSE loss has been plotted as a contour plot where the loss is equal on the  ellipse.  Solving  weights  for  the  L2  regularization  loss  shown  above  visually  means finding the point with the minimum loss on the MSE contour (blue) that lies within the green ball. Increasing the value of lambda corresponds to an increase in the size of the green ball. When lambda is increased beyond a certain point, the green ball starts intersecting the actual un-regulated  point  of  minima  (In  the  figure  shown  as  ‘Optimum  beta_0,  beta_1  in  the absence of regularization’). This means that increasing lambda beyond this will not change our  solution.  For  the  model  to  address  the  over-fitting  issue,  the  selected  value  of  lambda must be between this value of lambda and 0.</a:t>
            </a:r>
          </a:p>
        </p:txBody>
      </p:sp>
      <p:sp>
        <p:nvSpPr>
          <p:cNvPr id="14339" name="object 3">
            <a:extLst>
              <a:ext uri="{FF2B5EF4-FFF2-40B4-BE49-F238E27FC236}">
                <a16:creationId xmlns:a16="http://schemas.microsoft.com/office/drawing/2014/main" id="{47DAD199-1D0F-2560-9350-EFEE6F891604}"/>
              </a:ext>
            </a:extLst>
          </p:cNvPr>
          <p:cNvSpPr>
            <a:spLocks noChangeArrowheads="1"/>
          </p:cNvSpPr>
          <p:nvPr/>
        </p:nvSpPr>
        <p:spPr bwMode="auto">
          <a:xfrm>
            <a:off x="750627" y="4053385"/>
            <a:ext cx="8011236" cy="2606725"/>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a:latin typeface="+mj-lt"/>
            </a:endParaRPr>
          </a:p>
        </p:txBody>
      </p:sp>
      <p:pic>
        <p:nvPicPr>
          <p:cNvPr id="3" name="Picture 2" descr="A screenshot of a computer&#10;&#10;Description automatically generated">
            <a:extLst>
              <a:ext uri="{FF2B5EF4-FFF2-40B4-BE49-F238E27FC236}">
                <a16:creationId xmlns:a16="http://schemas.microsoft.com/office/drawing/2014/main" id="{D85D6AC0-F5DB-88BC-8F42-51CF5A5A3498}"/>
              </a:ext>
            </a:extLst>
          </p:cNvPr>
          <p:cNvPicPr>
            <a:picLocks noChangeAspect="1"/>
          </p:cNvPicPr>
          <p:nvPr/>
        </p:nvPicPr>
        <p:blipFill rotWithShape="1">
          <a:blip r:embed="rId4"/>
          <a:srcRect l="26091" t="36058" r="24385" b="26405"/>
          <a:stretch/>
        </p:blipFill>
        <p:spPr bwMode="auto">
          <a:xfrm>
            <a:off x="0" y="7233"/>
            <a:ext cx="1749346" cy="745127"/>
          </a:xfrm>
          <a:prstGeom prst="rect">
            <a:avLst/>
          </a:prstGeom>
          <a:ln>
            <a:noFill/>
          </a:ln>
          <a:extLst>
            <a:ext uri="{53640926-AAD7-44D8-BBD7-CCE9431645EC}">
              <a14:shadowObscured xmlns:a14="http://schemas.microsoft.com/office/drawing/2010/main"/>
            </a:ext>
          </a:extLst>
        </p:spPr>
      </p:pic>
      <p:sp>
        <p:nvSpPr>
          <p:cNvPr id="4" name="Title 1">
            <a:extLst>
              <a:ext uri="{FF2B5EF4-FFF2-40B4-BE49-F238E27FC236}">
                <a16:creationId xmlns:a16="http://schemas.microsoft.com/office/drawing/2014/main" id="{91A212A9-DC61-A214-3AD7-42617435EF96}"/>
              </a:ext>
            </a:extLst>
          </p:cNvPr>
          <p:cNvSpPr txBox="1">
            <a:spLocks/>
          </p:cNvSpPr>
          <p:nvPr/>
        </p:nvSpPr>
        <p:spPr>
          <a:xfrm>
            <a:off x="1676400" y="0"/>
            <a:ext cx="7467600" cy="685800"/>
          </a:xfrm>
          <a:prstGeom prst="rect">
            <a:avLst/>
          </a:prstGeom>
          <a:solidFill>
            <a:srgbClr val="FF9C9C"/>
          </a:solidFill>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3000" dirty="0">
                <a:solidFill>
                  <a:prstClr val="black"/>
                </a:solidFill>
              </a:rPr>
              <a:t>Contents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3F52B85-F8AA-4022-8E0F-EB721FF34605}" type="datetime3">
              <a:rPr lang="en-US" smtClean="0">
                <a:solidFill>
                  <a:prstClr val="black">
                    <a:tint val="75000"/>
                  </a:prstClr>
                </a:solidFill>
              </a:rPr>
              <a:t>11 July 2024</a:t>
            </a:fld>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4</a:t>
            </a:fld>
            <a:endParaRPr lang="en-US" dirty="0">
              <a:solidFill>
                <a:prstClr val="black">
                  <a:tint val="75000"/>
                </a:prstClr>
              </a:solidFill>
            </a:endParaRPr>
          </a:p>
        </p:txBody>
      </p:sp>
      <p:graphicFrame>
        <p:nvGraphicFramePr>
          <p:cNvPr id="2" name="Table 1"/>
          <p:cNvGraphicFramePr>
            <a:graphicFrameLocks noGrp="1"/>
          </p:cNvGraphicFramePr>
          <p:nvPr/>
        </p:nvGraphicFramePr>
        <p:xfrm>
          <a:off x="0" y="777743"/>
          <a:ext cx="9143999" cy="3011297"/>
        </p:xfrm>
        <a:graphic>
          <a:graphicData uri="http://schemas.openxmlformats.org/drawingml/2006/table">
            <a:tbl>
              <a:tblPr firstRow="1" firstCol="1" bandRow="1">
                <a:tableStyleId>{5940675A-B579-460E-94D1-54222C63F5DA}</a:tableStyleId>
              </a:tblPr>
              <a:tblGrid>
                <a:gridCol w="2285675">
                  <a:extLst>
                    <a:ext uri="{9D8B030D-6E8A-4147-A177-3AD203B41FA5}">
                      <a16:colId xmlns:a16="http://schemas.microsoft.com/office/drawing/2014/main" val="4158186762"/>
                    </a:ext>
                  </a:extLst>
                </a:gridCol>
                <a:gridCol w="2286108">
                  <a:extLst>
                    <a:ext uri="{9D8B030D-6E8A-4147-A177-3AD203B41FA5}">
                      <a16:colId xmlns:a16="http://schemas.microsoft.com/office/drawing/2014/main" val="4155282501"/>
                    </a:ext>
                  </a:extLst>
                </a:gridCol>
                <a:gridCol w="2286108">
                  <a:extLst>
                    <a:ext uri="{9D8B030D-6E8A-4147-A177-3AD203B41FA5}">
                      <a16:colId xmlns:a16="http://schemas.microsoft.com/office/drawing/2014/main" val="3566264613"/>
                    </a:ext>
                  </a:extLst>
                </a:gridCol>
                <a:gridCol w="2286108">
                  <a:extLst>
                    <a:ext uri="{9D8B030D-6E8A-4147-A177-3AD203B41FA5}">
                      <a16:colId xmlns:a16="http://schemas.microsoft.com/office/drawing/2014/main" val="2351123909"/>
                    </a:ext>
                  </a:extLst>
                </a:gridCol>
              </a:tblGrid>
              <a:tr h="310386">
                <a:tc gridSpan="4">
                  <a:txBody>
                    <a:bodyPr/>
                    <a:lstStyle/>
                    <a:p>
                      <a:pPr algn="ctr">
                        <a:lnSpc>
                          <a:spcPct val="107000"/>
                        </a:lnSpc>
                        <a:spcAft>
                          <a:spcPts val="0"/>
                        </a:spcAft>
                      </a:pPr>
                      <a:r>
                        <a:rPr lang="en-IN" sz="1800" b="1" dirty="0">
                          <a:effectLst/>
                        </a:rPr>
                        <a:t>DATA ANALYTICS (AI/AIML)</a:t>
                      </a:r>
                      <a:endParaRPr lang="en-IN" sz="1800" b="1" dirty="0">
                        <a:effectLst/>
                        <a:latin typeface="+mn-lt"/>
                        <a:ea typeface="Calibri" panose="020F0502020204030204" pitchFamily="34" charset="0"/>
                        <a:cs typeface="Times New Roman" panose="02020603050405020304" pitchFamily="18" charset="0"/>
                      </a:endParaRPr>
                    </a:p>
                  </a:txBody>
                  <a:tcPr marL="68580" marR="68580" marT="0" marB="0" anchor="b">
                    <a:solidFill>
                      <a:schemeClr val="accent5">
                        <a:lumMod val="20000"/>
                        <a:lumOff val="80000"/>
                      </a:schemeClr>
                    </a:solidFill>
                  </a:tcPr>
                </a:tc>
                <a:tc hMerge="1">
                  <a:txBody>
                    <a:bodyPr/>
                    <a:lstStyle/>
                    <a:p>
                      <a:endParaRPr lang="en-IN"/>
                    </a:p>
                  </a:txBody>
                  <a:tcPr/>
                </a:tc>
                <a:tc hMerge="1">
                  <a:txBody>
                    <a:bodyPr/>
                    <a:lstStyle/>
                    <a:p>
                      <a:pPr algn="ctr">
                        <a:lnSpc>
                          <a:spcPct val="107000"/>
                        </a:lnSpc>
                        <a:spcAft>
                          <a:spcPts val="0"/>
                        </a:spcAft>
                      </a:pPr>
                      <a:endParaRPr lang="en-IN" sz="1800" b="1" dirty="0">
                        <a:effectLst/>
                        <a:latin typeface="+mn-lt"/>
                        <a:ea typeface="Calibri" panose="020F0502020204030204" pitchFamily="34" charset="0"/>
                        <a:cs typeface="Times New Roman" panose="02020603050405020304" pitchFamily="18" charset="0"/>
                      </a:endParaRPr>
                    </a:p>
                  </a:txBody>
                  <a:tcPr marL="68580" marR="68580" marT="0" marB="0" anchor="b">
                    <a:solidFill>
                      <a:schemeClr val="accent5">
                        <a:lumMod val="20000"/>
                        <a:lumOff val="80000"/>
                      </a:schemeClr>
                    </a:solidFill>
                  </a:tcPr>
                </a:tc>
                <a:tc hMerge="1">
                  <a:txBody>
                    <a:bodyPr/>
                    <a:lstStyle/>
                    <a:p>
                      <a:pPr algn="ctr">
                        <a:lnSpc>
                          <a:spcPct val="107000"/>
                        </a:lnSpc>
                        <a:spcAft>
                          <a:spcPts val="0"/>
                        </a:spcAft>
                      </a:pPr>
                      <a:endParaRPr lang="en-IN" sz="1800" b="1" dirty="0">
                        <a:effectLst/>
                        <a:latin typeface="+mn-lt"/>
                        <a:ea typeface="Calibri" panose="020F0502020204030204" pitchFamily="34" charset="0"/>
                        <a:cs typeface="Times New Roman" panose="02020603050405020304" pitchFamily="18" charset="0"/>
                      </a:endParaRPr>
                    </a:p>
                  </a:txBody>
                  <a:tcPr marL="68580" marR="68580" marT="0" marB="0" anchor="b">
                    <a:solidFill>
                      <a:schemeClr val="accent5">
                        <a:lumMod val="20000"/>
                        <a:lumOff val="80000"/>
                      </a:schemeClr>
                    </a:solidFill>
                  </a:tcPr>
                </a:tc>
                <a:extLst>
                  <a:ext uri="{0D108BD9-81ED-4DB2-BD59-A6C34878D82A}">
                    <a16:rowId xmlns:a16="http://schemas.microsoft.com/office/drawing/2014/main" val="2660156966"/>
                  </a:ext>
                </a:extLst>
              </a:tr>
              <a:tr h="166370">
                <a:tc>
                  <a:txBody>
                    <a:bodyPr/>
                    <a:lstStyle/>
                    <a:p>
                      <a:pPr algn="ctr">
                        <a:lnSpc>
                          <a:spcPct val="150000"/>
                        </a:lnSpc>
                        <a:spcAft>
                          <a:spcPts val="0"/>
                        </a:spcAft>
                      </a:pPr>
                      <a:r>
                        <a:rPr lang="en-IN" sz="1600" b="1" dirty="0">
                          <a:effectLst/>
                        </a:rPr>
                        <a:t>SUBJECTS</a:t>
                      </a:r>
                      <a:endParaRPr lang="en-IN" sz="1600" b="1" dirty="0">
                        <a:effectLst/>
                        <a:latin typeface="+mn-lt"/>
                        <a:ea typeface="Calibri" panose="020F0502020204030204" pitchFamily="34" charset="0"/>
                        <a:cs typeface="Times New Roman" panose="02020603050405020304" pitchFamily="18" charset="0"/>
                      </a:endParaRPr>
                    </a:p>
                  </a:txBody>
                  <a:tcPr marL="68580" marR="68580" marT="0" marB="0" anchor="b">
                    <a:solidFill>
                      <a:srgbClr val="E6E6E6"/>
                    </a:solidFill>
                  </a:tcPr>
                </a:tc>
                <a:tc>
                  <a:txBody>
                    <a:bodyPr/>
                    <a:lstStyle/>
                    <a:p>
                      <a:pPr algn="ctr">
                        <a:lnSpc>
                          <a:spcPct val="150000"/>
                        </a:lnSpc>
                        <a:spcAft>
                          <a:spcPts val="0"/>
                        </a:spcAft>
                      </a:pPr>
                      <a:r>
                        <a:rPr lang="en-IN" sz="1600" b="1" dirty="0">
                          <a:effectLst/>
                        </a:rPr>
                        <a:t>CREDITS</a:t>
                      </a:r>
                      <a:endParaRPr lang="en-IN" sz="1600" b="1" dirty="0">
                        <a:effectLst/>
                        <a:latin typeface="+mn-lt"/>
                        <a:ea typeface="Calibri" panose="020F0502020204030204" pitchFamily="34" charset="0"/>
                        <a:cs typeface="Times New Roman" panose="02020603050405020304" pitchFamily="18" charset="0"/>
                      </a:endParaRPr>
                    </a:p>
                  </a:txBody>
                  <a:tcPr marL="68580" marR="68580" marT="0" marB="0" anchor="b">
                    <a:solidFill>
                      <a:srgbClr val="E6E6E6"/>
                    </a:solidFill>
                  </a:tcPr>
                </a:tc>
                <a:tc>
                  <a:txBody>
                    <a:bodyPr/>
                    <a:lstStyle/>
                    <a:p>
                      <a:pPr algn="ctr">
                        <a:lnSpc>
                          <a:spcPct val="150000"/>
                        </a:lnSpc>
                        <a:spcAft>
                          <a:spcPts val="0"/>
                        </a:spcAft>
                      </a:pPr>
                      <a:r>
                        <a:rPr lang="en-IN" sz="1600" b="1" dirty="0">
                          <a:effectLst/>
                          <a:latin typeface="+mn-lt"/>
                          <a:ea typeface="Calibri" panose="020F0502020204030204" pitchFamily="34" charset="0"/>
                          <a:cs typeface="Times New Roman" panose="02020603050405020304" pitchFamily="18" charset="0"/>
                        </a:rPr>
                        <a:t>ELECTIVE</a:t>
                      </a:r>
                    </a:p>
                  </a:txBody>
                  <a:tcPr marL="68580" marR="68580" marT="0" marB="0" anchor="b">
                    <a:solidFill>
                      <a:srgbClr val="E6E6E6"/>
                    </a:solidFill>
                  </a:tcPr>
                </a:tc>
                <a:tc>
                  <a:txBody>
                    <a:bodyPr/>
                    <a:lstStyle/>
                    <a:p>
                      <a:pPr algn="ctr">
                        <a:lnSpc>
                          <a:spcPct val="150000"/>
                        </a:lnSpc>
                        <a:spcAft>
                          <a:spcPts val="0"/>
                        </a:spcAft>
                      </a:pPr>
                      <a:r>
                        <a:rPr lang="en-IN" sz="1600" b="1" dirty="0">
                          <a:effectLst/>
                          <a:latin typeface="+mn-lt"/>
                          <a:ea typeface="Calibri" panose="020F0502020204030204" pitchFamily="34" charset="0"/>
                          <a:cs typeface="Times New Roman" panose="02020603050405020304" pitchFamily="18" charset="0"/>
                        </a:rPr>
                        <a:t>SEMESTER</a:t>
                      </a:r>
                    </a:p>
                  </a:txBody>
                  <a:tcPr marL="68580" marR="68580" marT="0" marB="0" anchor="b">
                    <a:solidFill>
                      <a:srgbClr val="E6E6E6"/>
                    </a:solidFill>
                  </a:tcPr>
                </a:tc>
                <a:extLst>
                  <a:ext uri="{0D108BD9-81ED-4DB2-BD59-A6C34878D82A}">
                    <a16:rowId xmlns:a16="http://schemas.microsoft.com/office/drawing/2014/main" val="2660653815"/>
                  </a:ext>
                </a:extLst>
              </a:tr>
              <a:tr h="332105">
                <a:tc>
                  <a:txBody>
                    <a:bodyPr/>
                    <a:lstStyle/>
                    <a:p>
                      <a:pPr algn="l">
                        <a:lnSpc>
                          <a:spcPct val="107000"/>
                        </a:lnSpc>
                        <a:spcAft>
                          <a:spcPts val="0"/>
                        </a:spcAft>
                      </a:pPr>
                      <a:r>
                        <a:rPr lang="en-IN" sz="1600" dirty="0">
                          <a:effectLst/>
                          <a:latin typeface="+mn-lt"/>
                        </a:rPr>
                        <a:t>Predictive Analytics</a:t>
                      </a:r>
                      <a:endParaRPr lang="en-IN" sz="1600" dirty="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en-IN" sz="1600" dirty="0">
                          <a:effectLst/>
                        </a:rPr>
                        <a:t>3</a:t>
                      </a:r>
                      <a:endParaRPr lang="en-IN" sz="1600" dirty="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en-IN" sz="1600" dirty="0">
                          <a:effectLst/>
                          <a:latin typeface="+mn-lt"/>
                          <a:ea typeface="Calibri" panose="020F0502020204030204" pitchFamily="34" charset="0"/>
                          <a:cs typeface="Times New Roman" panose="02020603050405020304" pitchFamily="18" charset="0"/>
                        </a:rPr>
                        <a:t>I</a:t>
                      </a:r>
                    </a:p>
                  </a:txBody>
                  <a:tcPr marL="68580" marR="68580" marT="0" marB="0" anchor="b"/>
                </a:tc>
                <a:tc>
                  <a:txBody>
                    <a:bodyPr/>
                    <a:lstStyle/>
                    <a:p>
                      <a:pPr algn="ctr">
                        <a:lnSpc>
                          <a:spcPct val="107000"/>
                        </a:lnSpc>
                        <a:spcAft>
                          <a:spcPts val="0"/>
                        </a:spcAft>
                      </a:pPr>
                      <a:r>
                        <a:rPr lang="en-IN" sz="1600" dirty="0">
                          <a:effectLst/>
                          <a:latin typeface="+mn-lt"/>
                          <a:ea typeface="Calibri" panose="020F0502020204030204" pitchFamily="34" charset="0"/>
                          <a:cs typeface="Times New Roman" panose="02020603050405020304" pitchFamily="18" charset="0"/>
                        </a:rPr>
                        <a:t>5</a:t>
                      </a:r>
                      <a:r>
                        <a:rPr lang="en-IN" sz="1600" baseline="30000" dirty="0">
                          <a:effectLst/>
                          <a:latin typeface="+mn-lt"/>
                          <a:ea typeface="Calibri" panose="020F0502020204030204" pitchFamily="34" charset="0"/>
                          <a:cs typeface="Times New Roman" panose="02020603050405020304" pitchFamily="18" charset="0"/>
                        </a:rPr>
                        <a:t>th</a:t>
                      </a:r>
                      <a:endParaRPr lang="en-IN" sz="1600" dirty="0">
                        <a:effectLst/>
                        <a:latin typeface="+mn-lt"/>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550267622"/>
                  </a:ext>
                </a:extLst>
              </a:tr>
              <a:tr h="332105">
                <a:tc>
                  <a:txBody>
                    <a:bodyPr/>
                    <a:lstStyle/>
                    <a:p>
                      <a:pPr algn="l">
                        <a:lnSpc>
                          <a:spcPct val="107000"/>
                        </a:lnSpc>
                        <a:spcAft>
                          <a:spcPts val="0"/>
                        </a:spcAft>
                      </a:pPr>
                      <a:r>
                        <a:rPr lang="en-IN" sz="1600" dirty="0">
                          <a:effectLst/>
                          <a:latin typeface="+mn-lt"/>
                        </a:rPr>
                        <a:t>Web Technologies</a:t>
                      </a:r>
                      <a:endParaRPr lang="en-IN" sz="1600" dirty="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en-IN" sz="1600">
                          <a:effectLst/>
                        </a:rPr>
                        <a:t> </a:t>
                      </a:r>
                    </a:p>
                    <a:p>
                      <a:pPr algn="ctr">
                        <a:lnSpc>
                          <a:spcPct val="107000"/>
                        </a:lnSpc>
                        <a:spcAft>
                          <a:spcPts val="0"/>
                        </a:spcAft>
                      </a:pPr>
                      <a:r>
                        <a:rPr lang="en-IN" sz="1600">
                          <a:effectLst/>
                        </a:rPr>
                        <a:t>3</a:t>
                      </a:r>
                      <a:endParaRPr lang="en-IN" sz="160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600" dirty="0">
                          <a:effectLst/>
                          <a:latin typeface="+mn-lt"/>
                          <a:ea typeface="Calibri" panose="020F0502020204030204" pitchFamily="34" charset="0"/>
                          <a:cs typeface="Times New Roman" panose="02020603050405020304" pitchFamily="18" charset="0"/>
                        </a:rPr>
                        <a:t>II</a:t>
                      </a:r>
                    </a:p>
                  </a:txBody>
                  <a:tcPr marL="68580" marR="68580" marT="0" marB="0"/>
                </a:tc>
                <a:tc>
                  <a:txBody>
                    <a:bodyPr/>
                    <a:lstStyle/>
                    <a:p>
                      <a:pPr algn="ctr">
                        <a:lnSpc>
                          <a:spcPct val="107000"/>
                        </a:lnSpc>
                        <a:spcAft>
                          <a:spcPts val="0"/>
                        </a:spcAft>
                      </a:pPr>
                      <a:r>
                        <a:rPr lang="en-IN" sz="1600" dirty="0">
                          <a:effectLst/>
                          <a:latin typeface="+mn-lt"/>
                          <a:ea typeface="Calibri" panose="020F0502020204030204" pitchFamily="34" charset="0"/>
                          <a:cs typeface="Times New Roman" panose="02020603050405020304" pitchFamily="18" charset="0"/>
                        </a:rPr>
                        <a:t>5</a:t>
                      </a:r>
                      <a:r>
                        <a:rPr lang="en-IN" sz="1600" baseline="30000" dirty="0">
                          <a:effectLst/>
                          <a:latin typeface="+mn-lt"/>
                          <a:ea typeface="Calibri" panose="020F0502020204030204" pitchFamily="34" charset="0"/>
                          <a:cs typeface="Times New Roman" panose="02020603050405020304" pitchFamily="18" charset="0"/>
                        </a:rPr>
                        <a:t>th</a:t>
                      </a:r>
                      <a:endParaRPr lang="en-IN" sz="16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35309937"/>
                  </a:ext>
                </a:extLst>
              </a:tr>
              <a:tr h="332105">
                <a:tc>
                  <a:txBody>
                    <a:bodyPr/>
                    <a:lstStyle/>
                    <a:p>
                      <a:pPr algn="l">
                        <a:lnSpc>
                          <a:spcPct val="107000"/>
                        </a:lnSpc>
                        <a:spcAft>
                          <a:spcPts val="0"/>
                        </a:spcAft>
                      </a:pPr>
                      <a:r>
                        <a:rPr lang="en-IN" sz="1600" dirty="0">
                          <a:effectLst/>
                          <a:latin typeface="+mn-lt"/>
                        </a:rPr>
                        <a:t>Programming for Data Analytics</a:t>
                      </a:r>
                      <a:endParaRPr lang="en-IN" sz="1600" dirty="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en-IN" sz="1600">
                          <a:effectLst/>
                        </a:rPr>
                        <a:t> </a:t>
                      </a:r>
                    </a:p>
                    <a:p>
                      <a:pPr algn="ctr">
                        <a:lnSpc>
                          <a:spcPct val="107000"/>
                        </a:lnSpc>
                        <a:spcAft>
                          <a:spcPts val="0"/>
                        </a:spcAft>
                      </a:pPr>
                      <a:r>
                        <a:rPr lang="en-IN" sz="1600">
                          <a:effectLst/>
                        </a:rPr>
                        <a:t>3</a:t>
                      </a:r>
                      <a:endParaRPr lang="en-IN" sz="160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600" dirty="0">
                          <a:effectLst/>
                          <a:latin typeface="+mn-lt"/>
                          <a:ea typeface="Calibri" panose="020F0502020204030204" pitchFamily="34" charset="0"/>
                          <a:cs typeface="Times New Roman" panose="02020603050405020304" pitchFamily="18" charset="0"/>
                        </a:rPr>
                        <a:t>III</a:t>
                      </a:r>
                    </a:p>
                  </a:txBody>
                  <a:tcPr marL="68580" marR="68580" marT="0" marB="0"/>
                </a:tc>
                <a:tc>
                  <a:txBody>
                    <a:bodyPr/>
                    <a:lstStyle/>
                    <a:p>
                      <a:pPr algn="ctr">
                        <a:lnSpc>
                          <a:spcPct val="107000"/>
                        </a:lnSpc>
                        <a:spcAft>
                          <a:spcPts val="0"/>
                        </a:spcAft>
                      </a:pPr>
                      <a:r>
                        <a:rPr lang="en-IN" sz="1600" dirty="0">
                          <a:effectLst/>
                          <a:latin typeface="+mn-lt"/>
                          <a:ea typeface="Calibri" panose="020F0502020204030204" pitchFamily="34" charset="0"/>
                          <a:cs typeface="Times New Roman" panose="02020603050405020304" pitchFamily="18" charset="0"/>
                        </a:rPr>
                        <a:t>6</a:t>
                      </a:r>
                      <a:r>
                        <a:rPr lang="en-IN" sz="1600" baseline="30000" dirty="0">
                          <a:effectLst/>
                          <a:latin typeface="+mn-lt"/>
                          <a:ea typeface="Calibri" panose="020F0502020204030204" pitchFamily="34" charset="0"/>
                          <a:cs typeface="Times New Roman" panose="02020603050405020304" pitchFamily="18" charset="0"/>
                        </a:rPr>
                        <a:t>th</a:t>
                      </a:r>
                      <a:endParaRPr lang="en-IN" sz="16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23346915"/>
                  </a:ext>
                </a:extLst>
              </a:tr>
              <a:tr h="280670">
                <a:tc>
                  <a:txBody>
                    <a:bodyPr/>
                    <a:lstStyle/>
                    <a:p>
                      <a:pPr algn="l">
                        <a:lnSpc>
                          <a:spcPct val="107000"/>
                        </a:lnSpc>
                        <a:spcAft>
                          <a:spcPts val="0"/>
                        </a:spcAft>
                      </a:pPr>
                      <a:r>
                        <a:rPr lang="en-IN" sz="1600" dirty="0">
                          <a:effectLst/>
                          <a:latin typeface="+mn-lt"/>
                        </a:rPr>
                        <a:t>Social Media Analytics</a:t>
                      </a:r>
                      <a:endParaRPr lang="en-IN" sz="1600" dirty="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en-IN" sz="1600">
                          <a:effectLst/>
                        </a:rPr>
                        <a:t> </a:t>
                      </a:r>
                    </a:p>
                    <a:p>
                      <a:pPr algn="ctr">
                        <a:lnSpc>
                          <a:spcPct val="107000"/>
                        </a:lnSpc>
                        <a:spcAft>
                          <a:spcPts val="0"/>
                        </a:spcAft>
                      </a:pPr>
                      <a:r>
                        <a:rPr lang="en-IN" sz="1600">
                          <a:effectLst/>
                        </a:rPr>
                        <a:t>3</a:t>
                      </a:r>
                      <a:endParaRPr lang="en-IN" sz="160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600" dirty="0">
                          <a:effectLst/>
                          <a:latin typeface="+mn-lt"/>
                          <a:ea typeface="Calibri" panose="020F0502020204030204" pitchFamily="34" charset="0"/>
                          <a:cs typeface="Times New Roman" panose="02020603050405020304" pitchFamily="18" charset="0"/>
                        </a:rPr>
                        <a:t>IV</a:t>
                      </a:r>
                    </a:p>
                  </a:txBody>
                  <a:tcPr marL="68580" marR="68580" marT="0" marB="0"/>
                </a:tc>
                <a:tc>
                  <a:txBody>
                    <a:bodyPr/>
                    <a:lstStyle/>
                    <a:p>
                      <a:pPr algn="ctr">
                        <a:lnSpc>
                          <a:spcPct val="107000"/>
                        </a:lnSpc>
                        <a:spcAft>
                          <a:spcPts val="0"/>
                        </a:spcAft>
                      </a:pPr>
                      <a:r>
                        <a:rPr lang="en-IN" sz="1600" dirty="0">
                          <a:effectLst/>
                          <a:latin typeface="+mn-lt"/>
                          <a:ea typeface="Calibri" panose="020F0502020204030204" pitchFamily="34" charset="0"/>
                          <a:cs typeface="Times New Roman" panose="02020603050405020304" pitchFamily="18" charset="0"/>
                        </a:rPr>
                        <a:t>6</a:t>
                      </a:r>
                      <a:r>
                        <a:rPr lang="en-IN" sz="1600" baseline="30000" dirty="0">
                          <a:effectLst/>
                          <a:latin typeface="+mn-lt"/>
                          <a:ea typeface="Calibri" panose="020F0502020204030204" pitchFamily="34" charset="0"/>
                          <a:cs typeface="Times New Roman" panose="02020603050405020304" pitchFamily="18" charset="0"/>
                        </a:rPr>
                        <a:t>th</a:t>
                      </a:r>
                      <a:endParaRPr lang="en-IN" sz="16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75088562"/>
                  </a:ext>
                </a:extLst>
              </a:tr>
              <a:tr h="332105">
                <a:tc>
                  <a:txBody>
                    <a:bodyPr/>
                    <a:lstStyle/>
                    <a:p>
                      <a:pPr algn="l">
                        <a:lnSpc>
                          <a:spcPct val="107000"/>
                        </a:lnSpc>
                        <a:spcAft>
                          <a:spcPts val="0"/>
                        </a:spcAft>
                      </a:pPr>
                      <a:r>
                        <a:rPr lang="en-IN" sz="1600" dirty="0">
                          <a:effectLst/>
                          <a:latin typeface="+mn-lt"/>
                        </a:rPr>
                        <a:t>Natural language Processing </a:t>
                      </a:r>
                      <a:endParaRPr lang="en-IN" sz="1600" dirty="0">
                        <a:effectLst/>
                        <a:latin typeface="+mn-lt"/>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07000"/>
                        </a:lnSpc>
                        <a:spcAft>
                          <a:spcPts val="0"/>
                        </a:spcAft>
                      </a:pPr>
                      <a:r>
                        <a:rPr lang="en-IN" sz="1600" dirty="0">
                          <a:effectLst/>
                        </a:rPr>
                        <a:t> </a:t>
                      </a:r>
                    </a:p>
                    <a:p>
                      <a:pPr algn="ctr">
                        <a:lnSpc>
                          <a:spcPct val="107000"/>
                        </a:lnSpc>
                        <a:spcAft>
                          <a:spcPts val="0"/>
                        </a:spcAft>
                      </a:pPr>
                      <a:r>
                        <a:rPr lang="en-IN" sz="1600" dirty="0">
                          <a:effectLst/>
                        </a:rPr>
                        <a:t>3</a:t>
                      </a:r>
                      <a:endParaRPr lang="en-IN" sz="16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600" dirty="0">
                          <a:effectLst/>
                          <a:latin typeface="+mn-lt"/>
                          <a:ea typeface="Calibri" panose="020F0502020204030204" pitchFamily="34" charset="0"/>
                          <a:cs typeface="Times New Roman" panose="02020603050405020304" pitchFamily="18" charset="0"/>
                        </a:rPr>
                        <a:t>V</a:t>
                      </a:r>
                    </a:p>
                  </a:txBody>
                  <a:tcPr marL="68580" marR="68580" marT="0" marB="0"/>
                </a:tc>
                <a:tc>
                  <a:txBody>
                    <a:bodyPr/>
                    <a:lstStyle/>
                    <a:p>
                      <a:pPr algn="ctr">
                        <a:lnSpc>
                          <a:spcPct val="107000"/>
                        </a:lnSpc>
                        <a:spcAft>
                          <a:spcPts val="0"/>
                        </a:spcAft>
                      </a:pPr>
                      <a:r>
                        <a:rPr lang="en-IN" sz="1600" dirty="0">
                          <a:effectLst/>
                          <a:latin typeface="+mn-lt"/>
                          <a:ea typeface="Calibri" panose="020F0502020204030204" pitchFamily="34" charset="0"/>
                          <a:cs typeface="Times New Roman" panose="02020603050405020304" pitchFamily="18" charset="0"/>
                        </a:rPr>
                        <a:t>7</a:t>
                      </a:r>
                      <a:r>
                        <a:rPr lang="en-IN" sz="1600" baseline="30000" dirty="0">
                          <a:effectLst/>
                          <a:latin typeface="+mn-lt"/>
                          <a:ea typeface="Calibri" panose="020F0502020204030204" pitchFamily="34" charset="0"/>
                          <a:cs typeface="Times New Roman" panose="02020603050405020304" pitchFamily="18" charset="0"/>
                        </a:rPr>
                        <a:t>th</a:t>
                      </a:r>
                      <a:endParaRPr lang="en-IN" sz="16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20955002"/>
                  </a:ext>
                </a:extLst>
              </a:tr>
            </a:tbl>
          </a:graphicData>
        </a:graphic>
      </p:graphicFrame>
      <p:pic>
        <p:nvPicPr>
          <p:cNvPr id="8" name="Picture 2">
            <a:extLst>
              <a:ext uri="{FF2B5EF4-FFF2-40B4-BE49-F238E27FC236}">
                <a16:creationId xmlns:a16="http://schemas.microsoft.com/office/drawing/2014/main" id="{EECC5D94-3137-5EBD-F138-EE5DE1E0E31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p:blipFill>
        <p:spPr bwMode="auto">
          <a:xfrm>
            <a:off x="0" y="-1"/>
            <a:ext cx="1335878" cy="783037"/>
          </a:xfrm>
          <a:prstGeom prst="rect">
            <a:avLst/>
          </a:prstGeom>
          <a:noFill/>
        </p:spPr>
      </p:pic>
      <p:sp>
        <p:nvSpPr>
          <p:cNvPr id="9" name="Title 1">
            <a:extLst>
              <a:ext uri="{FF2B5EF4-FFF2-40B4-BE49-F238E27FC236}">
                <a16:creationId xmlns:a16="http://schemas.microsoft.com/office/drawing/2014/main" id="{E4864C43-3C0D-77C6-F412-745409C5692F}"/>
              </a:ext>
            </a:extLst>
          </p:cNvPr>
          <p:cNvSpPr txBox="1">
            <a:spLocks/>
          </p:cNvSpPr>
          <p:nvPr/>
        </p:nvSpPr>
        <p:spPr>
          <a:xfrm>
            <a:off x="1642210" y="0"/>
            <a:ext cx="7501789" cy="692696"/>
          </a:xfrm>
          <a:prstGeom prst="rect">
            <a:avLst/>
          </a:prstGeom>
          <a:solidFill>
            <a:srgbClr val="FF9C9C"/>
          </a:solidFill>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marL="8547" algn="ctr">
              <a:spcBef>
                <a:spcPts val="68"/>
              </a:spcBef>
            </a:pPr>
            <a:r>
              <a:rPr lang="en-IN" sz="3000" dirty="0"/>
              <a:t>Evaluation Scheme</a:t>
            </a:r>
          </a:p>
        </p:txBody>
      </p:sp>
      <p:pic>
        <p:nvPicPr>
          <p:cNvPr id="3" name="Picture 2" descr="A screenshot of a computer&#10;&#10;Description automatically generated">
            <a:extLst>
              <a:ext uri="{FF2B5EF4-FFF2-40B4-BE49-F238E27FC236}">
                <a16:creationId xmlns:a16="http://schemas.microsoft.com/office/drawing/2014/main" id="{27BECA8E-86E9-0239-4D08-03C82EFC1CB8}"/>
              </a:ext>
            </a:extLst>
          </p:cNvPr>
          <p:cNvPicPr>
            <a:picLocks noChangeAspect="1"/>
          </p:cNvPicPr>
          <p:nvPr/>
        </p:nvPicPr>
        <p:blipFill rotWithShape="1">
          <a:blip r:embed="rId3"/>
          <a:srcRect l="26091" t="36058" r="24385" b="26405"/>
          <a:stretch/>
        </p:blipFill>
        <p:spPr bwMode="auto">
          <a:xfrm>
            <a:off x="0" y="7233"/>
            <a:ext cx="1749346" cy="74512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2319249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097E623E-0E6C-EA68-B67C-6CBEA75F0401}"/>
              </a:ext>
            </a:extLst>
          </p:cNvPr>
          <p:cNvSpPr txBox="1"/>
          <p:nvPr/>
        </p:nvSpPr>
        <p:spPr>
          <a:xfrm>
            <a:off x="247028" y="780892"/>
            <a:ext cx="8760494" cy="1834348"/>
          </a:xfrm>
          <a:prstGeom prst="rect">
            <a:avLst/>
          </a:prstGeom>
        </p:spPr>
        <p:txBody>
          <a:bodyPr wrap="square" lIns="0" tIns="0" rIns="0" bIns="0">
            <a:spAutoFit/>
          </a:bodyPr>
          <a:lstStyle>
            <a:lvl1pPr marL="127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just">
              <a:lnSpc>
                <a:spcPct val="103000"/>
              </a:lnSpc>
            </a:pPr>
            <a:r>
              <a:rPr lang="en-US" altLang="en-US">
                <a:latin typeface="+mj-lt"/>
                <a:cs typeface="Times New Roman" panose="02020603050405020304" pitchFamily="18" charset="0"/>
              </a:rPr>
              <a:t>Figure: Solving weights for the L2 regularization loss shown above visually means finding the point with the minimum loss on the MSE contour (blue) that lies within the L2 ball (green circle).</a:t>
            </a:r>
          </a:p>
          <a:p>
            <a:pPr algn="just">
              <a:spcBef>
                <a:spcPts val="561"/>
              </a:spcBef>
            </a:pPr>
            <a:r>
              <a:rPr lang="en-US" altLang="en-US" b="1">
                <a:latin typeface="+mj-lt"/>
                <a:cs typeface="Times New Roman" panose="02020603050405020304" pitchFamily="18" charset="0"/>
              </a:rPr>
              <a:t>1.2. L1 Regularization (strong):</a:t>
            </a:r>
            <a:endParaRPr lang="en-US" altLang="en-US">
              <a:latin typeface="+mj-lt"/>
              <a:cs typeface="Times New Roman" panose="02020603050405020304" pitchFamily="18" charset="0"/>
            </a:endParaRPr>
          </a:p>
          <a:p>
            <a:pPr algn="just">
              <a:lnSpc>
                <a:spcPct val="103000"/>
              </a:lnSpc>
              <a:spcBef>
                <a:spcPts val="497"/>
              </a:spcBef>
            </a:pPr>
            <a:r>
              <a:rPr lang="en-US" altLang="en-US">
                <a:latin typeface="+mj-lt"/>
                <a:cs typeface="Times New Roman" panose="02020603050405020304" pitchFamily="18" charset="0"/>
              </a:rPr>
              <a:t>Instead of using the L2 norm of the weights in the loss function, in L1 regularization, the L1 norm (absolute values) of the weights are used. The modified loss becomes</a:t>
            </a:r>
          </a:p>
        </p:txBody>
      </p:sp>
      <p:sp>
        <p:nvSpPr>
          <p:cNvPr id="3" name="object 3">
            <a:extLst>
              <a:ext uri="{FF2B5EF4-FFF2-40B4-BE49-F238E27FC236}">
                <a16:creationId xmlns:a16="http://schemas.microsoft.com/office/drawing/2014/main" id="{378644B1-6EA2-745D-FA21-AC0B848E9635}"/>
              </a:ext>
            </a:extLst>
          </p:cNvPr>
          <p:cNvSpPr txBox="1"/>
          <p:nvPr/>
        </p:nvSpPr>
        <p:spPr>
          <a:xfrm>
            <a:off x="245661" y="4094486"/>
            <a:ext cx="8584440" cy="1472070"/>
          </a:xfrm>
          <a:prstGeom prst="rect">
            <a:avLst/>
          </a:prstGeom>
        </p:spPr>
        <p:txBody>
          <a:bodyPr wrap="square" lIns="0" tIns="0" rIns="0" bIns="0">
            <a:spAutoFit/>
          </a:bodyPr>
          <a:lstStyle>
            <a:lvl1pPr marL="1730375">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en-US" dirty="0">
                <a:latin typeface="+mj-lt"/>
                <a:cs typeface="Times New Roman" panose="02020603050405020304" pitchFamily="18" charset="0"/>
              </a:rPr>
              <a:t>Modified Loss with L1 regularization</a:t>
            </a:r>
          </a:p>
          <a:p>
            <a:pPr algn="just">
              <a:lnSpc>
                <a:spcPct val="103000"/>
              </a:lnSpc>
              <a:spcBef>
                <a:spcPts val="529"/>
              </a:spcBef>
            </a:pPr>
            <a:r>
              <a:rPr lang="en-US" altLang="en-US" dirty="0">
                <a:latin typeface="+mj-lt"/>
                <a:cs typeface="Times New Roman" panose="02020603050405020304" pitchFamily="18" charset="0"/>
              </a:rPr>
              <a:t>Just like the L2 </a:t>
            </a:r>
            <a:r>
              <a:rPr lang="en-US" altLang="en-US" dirty="0" err="1">
                <a:latin typeface="+mj-lt"/>
                <a:cs typeface="Times New Roman" panose="02020603050405020304" pitchFamily="18" charset="0"/>
              </a:rPr>
              <a:t>regularizer</a:t>
            </a:r>
            <a:r>
              <a:rPr lang="en-US" altLang="en-US" dirty="0">
                <a:latin typeface="+mj-lt"/>
                <a:cs typeface="Times New Roman" panose="02020603050405020304" pitchFamily="18" charset="0"/>
              </a:rPr>
              <a:t>, the L1 </a:t>
            </a:r>
            <a:r>
              <a:rPr lang="en-US" altLang="en-US" dirty="0" err="1">
                <a:latin typeface="+mj-lt"/>
                <a:cs typeface="Times New Roman" panose="02020603050405020304" pitchFamily="18" charset="0"/>
              </a:rPr>
              <a:t>regularizer</a:t>
            </a:r>
            <a:r>
              <a:rPr lang="en-US" altLang="en-US" dirty="0">
                <a:latin typeface="+mj-lt"/>
                <a:cs typeface="Times New Roman" panose="02020603050405020304" pitchFamily="18" charset="0"/>
              </a:rPr>
              <a:t> finds the point with the minimum loss on the MSE contour plot that lies within the unit norm ball. The unit-norm ball for an L1 norm is a diamond with edges. Visually this can be seen in the figure below.</a:t>
            </a:r>
          </a:p>
        </p:txBody>
      </p:sp>
      <p:sp>
        <p:nvSpPr>
          <p:cNvPr id="15364" name="object 4">
            <a:extLst>
              <a:ext uri="{FF2B5EF4-FFF2-40B4-BE49-F238E27FC236}">
                <a16:creationId xmlns:a16="http://schemas.microsoft.com/office/drawing/2014/main" id="{9CDA167A-7639-642D-9B27-52C9DB309CC8}"/>
              </a:ext>
            </a:extLst>
          </p:cNvPr>
          <p:cNvSpPr>
            <a:spLocks noChangeArrowheads="1"/>
          </p:cNvSpPr>
          <p:nvPr/>
        </p:nvSpPr>
        <p:spPr bwMode="auto">
          <a:xfrm>
            <a:off x="620278" y="3049633"/>
            <a:ext cx="6145275" cy="755607"/>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sz="1200">
              <a:latin typeface="+mj-lt"/>
            </a:endParaRPr>
          </a:p>
        </p:txBody>
      </p:sp>
      <p:pic>
        <p:nvPicPr>
          <p:cNvPr id="4" name="Picture 3" descr="A screenshot of a computer&#10;&#10;Description automatically generated">
            <a:extLst>
              <a:ext uri="{FF2B5EF4-FFF2-40B4-BE49-F238E27FC236}">
                <a16:creationId xmlns:a16="http://schemas.microsoft.com/office/drawing/2014/main" id="{BD36079A-76D4-3105-D4A9-26E48A89E094}"/>
              </a:ext>
            </a:extLst>
          </p:cNvPr>
          <p:cNvPicPr>
            <a:picLocks noChangeAspect="1"/>
          </p:cNvPicPr>
          <p:nvPr/>
        </p:nvPicPr>
        <p:blipFill rotWithShape="1">
          <a:blip r:embed="rId4"/>
          <a:srcRect l="26091" t="36058" r="24385" b="26405"/>
          <a:stretch/>
        </p:blipFill>
        <p:spPr bwMode="auto">
          <a:xfrm>
            <a:off x="0" y="7233"/>
            <a:ext cx="1749346" cy="745127"/>
          </a:xfrm>
          <a:prstGeom prst="rect">
            <a:avLst/>
          </a:prstGeom>
          <a:ln>
            <a:noFill/>
          </a:ln>
          <a:extLst>
            <a:ext uri="{53640926-AAD7-44D8-BBD7-CCE9431645EC}">
              <a14:shadowObscured xmlns:a14="http://schemas.microsoft.com/office/drawing/2010/main"/>
            </a:ext>
          </a:extLst>
        </p:spPr>
      </p:pic>
      <p:sp>
        <p:nvSpPr>
          <p:cNvPr id="5" name="Title 1">
            <a:extLst>
              <a:ext uri="{FF2B5EF4-FFF2-40B4-BE49-F238E27FC236}">
                <a16:creationId xmlns:a16="http://schemas.microsoft.com/office/drawing/2014/main" id="{D99D3703-8B07-9327-D6C6-F2F0EB2B7F5D}"/>
              </a:ext>
            </a:extLst>
          </p:cNvPr>
          <p:cNvSpPr txBox="1">
            <a:spLocks/>
          </p:cNvSpPr>
          <p:nvPr/>
        </p:nvSpPr>
        <p:spPr>
          <a:xfrm>
            <a:off x="1676400" y="0"/>
            <a:ext cx="7467600" cy="685800"/>
          </a:xfrm>
          <a:prstGeom prst="rect">
            <a:avLst/>
          </a:prstGeom>
          <a:solidFill>
            <a:srgbClr val="FF9C9C"/>
          </a:solidFill>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3000" dirty="0">
                <a:solidFill>
                  <a:prstClr val="black"/>
                </a:solidFill>
              </a:rPr>
              <a:t>Contents </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5B2B157B-977D-0610-E816-0021ABA53876}"/>
              </a:ext>
            </a:extLst>
          </p:cNvPr>
          <p:cNvSpPr txBox="1"/>
          <p:nvPr/>
        </p:nvSpPr>
        <p:spPr>
          <a:xfrm>
            <a:off x="504967" y="4629023"/>
            <a:ext cx="8371419" cy="2051074"/>
          </a:xfrm>
          <a:prstGeom prst="rect">
            <a:avLst/>
          </a:prstGeom>
        </p:spPr>
        <p:txBody>
          <a:bodyPr wrap="square" lIns="0" tIns="0" rIns="0" bIns="0">
            <a:spAutoFit/>
          </a:bodyPr>
          <a:lstStyle>
            <a:lvl1pPr marL="127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just">
              <a:lnSpc>
                <a:spcPct val="103000"/>
              </a:lnSpc>
            </a:pPr>
            <a:r>
              <a:rPr lang="en-US" altLang="en-US">
                <a:latin typeface="+mj-lt"/>
                <a:cs typeface="Times New Roman" panose="02020603050405020304" pitchFamily="18" charset="0"/>
              </a:rPr>
              <a:t>Figure: Solving weights for the L1 regularization loss shown above visually means finding the point with the minimum loss on the MSE contour (blue) that lies within the L1 ball (greed diamond).</a:t>
            </a:r>
          </a:p>
          <a:p>
            <a:pPr algn="just">
              <a:lnSpc>
                <a:spcPct val="103000"/>
              </a:lnSpc>
              <a:spcBef>
                <a:spcPts val="529"/>
              </a:spcBef>
            </a:pPr>
            <a:r>
              <a:rPr lang="en-US" altLang="en-US">
                <a:latin typeface="+mj-lt"/>
                <a:cs typeface="Times New Roman" panose="02020603050405020304" pitchFamily="18" charset="0"/>
              </a:rPr>
              <a:t>The  additional  advantage  of  using  an  L1  regularizer  over  an  L2  regularizer  is  that  the  L1 norm tends to induce sparsity in the weights. This means, with such a regularizer, the weights beta  might  have  elements  that  are  zero.  The  weights  with  the  L2  regularizer  can  become really small, but they never actually go to zero.</a:t>
            </a:r>
          </a:p>
        </p:txBody>
      </p:sp>
      <p:sp>
        <p:nvSpPr>
          <p:cNvPr id="16387" name="object 3">
            <a:extLst>
              <a:ext uri="{FF2B5EF4-FFF2-40B4-BE49-F238E27FC236}">
                <a16:creationId xmlns:a16="http://schemas.microsoft.com/office/drawing/2014/main" id="{C288D231-E6AC-677A-A969-5D7ED7332F8D}"/>
              </a:ext>
            </a:extLst>
          </p:cNvPr>
          <p:cNvSpPr>
            <a:spLocks noChangeArrowheads="1"/>
          </p:cNvSpPr>
          <p:nvPr/>
        </p:nvSpPr>
        <p:spPr bwMode="auto">
          <a:xfrm>
            <a:off x="522918" y="586432"/>
            <a:ext cx="8334479" cy="4277266"/>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sz="1154"/>
          </a:p>
        </p:txBody>
      </p:sp>
      <p:pic>
        <p:nvPicPr>
          <p:cNvPr id="3" name="Picture 2" descr="A screenshot of a computer&#10;&#10;Description automatically generated">
            <a:extLst>
              <a:ext uri="{FF2B5EF4-FFF2-40B4-BE49-F238E27FC236}">
                <a16:creationId xmlns:a16="http://schemas.microsoft.com/office/drawing/2014/main" id="{345F421A-1366-995D-021C-334E9B2514CA}"/>
              </a:ext>
            </a:extLst>
          </p:cNvPr>
          <p:cNvPicPr>
            <a:picLocks noChangeAspect="1"/>
          </p:cNvPicPr>
          <p:nvPr/>
        </p:nvPicPr>
        <p:blipFill rotWithShape="1">
          <a:blip r:embed="rId4"/>
          <a:srcRect l="26091" t="36058" r="24385" b="26405"/>
          <a:stretch/>
        </p:blipFill>
        <p:spPr bwMode="auto">
          <a:xfrm>
            <a:off x="0" y="7233"/>
            <a:ext cx="1749346" cy="745127"/>
          </a:xfrm>
          <a:prstGeom prst="rect">
            <a:avLst/>
          </a:prstGeom>
          <a:ln>
            <a:noFill/>
          </a:ln>
          <a:extLst>
            <a:ext uri="{53640926-AAD7-44D8-BBD7-CCE9431645EC}">
              <a14:shadowObscured xmlns:a14="http://schemas.microsoft.com/office/drawing/2010/main"/>
            </a:ext>
          </a:extLst>
        </p:spPr>
      </p:pic>
      <p:sp>
        <p:nvSpPr>
          <p:cNvPr id="4" name="Title 1">
            <a:extLst>
              <a:ext uri="{FF2B5EF4-FFF2-40B4-BE49-F238E27FC236}">
                <a16:creationId xmlns:a16="http://schemas.microsoft.com/office/drawing/2014/main" id="{2B9F2792-C944-98DE-C34F-DEB28E82DDC0}"/>
              </a:ext>
            </a:extLst>
          </p:cNvPr>
          <p:cNvSpPr txBox="1">
            <a:spLocks/>
          </p:cNvSpPr>
          <p:nvPr/>
        </p:nvSpPr>
        <p:spPr>
          <a:xfrm>
            <a:off x="1676400" y="0"/>
            <a:ext cx="7467600" cy="685800"/>
          </a:xfrm>
          <a:prstGeom prst="rect">
            <a:avLst/>
          </a:prstGeom>
          <a:solidFill>
            <a:srgbClr val="FF9C9C"/>
          </a:solidFill>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3000" dirty="0">
                <a:solidFill>
                  <a:prstClr val="black"/>
                </a:solidFill>
              </a:rPr>
              <a:t>Contents </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EC69D6F4-7AF3-6B21-97AD-8D2D65A13530}"/>
              </a:ext>
            </a:extLst>
          </p:cNvPr>
          <p:cNvSpPr txBox="1"/>
          <p:nvPr/>
        </p:nvSpPr>
        <p:spPr>
          <a:xfrm>
            <a:off x="163774" y="934757"/>
            <a:ext cx="8761862" cy="5433410"/>
          </a:xfrm>
          <a:prstGeom prst="rect">
            <a:avLst/>
          </a:prstGeom>
        </p:spPr>
        <p:txBody>
          <a:bodyPr wrap="square" lIns="0" tIns="0" rIns="0" bIns="0">
            <a:spAutoFit/>
          </a:bodyPr>
          <a:lstStyle>
            <a:lvl1pPr marL="127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just">
              <a:lnSpc>
                <a:spcPct val="103000"/>
              </a:lnSpc>
            </a:pPr>
            <a:r>
              <a:rPr lang="en-US" altLang="en-US">
                <a:latin typeface="+mj-lt"/>
                <a:cs typeface="Times New Roman" panose="02020603050405020304" pitchFamily="18" charset="0"/>
              </a:rPr>
              <a:t>Increasing the value of lambda increases the size of the diamond, reducing the actual MSE loss. This means that the weights start to fit the data points better and better which can lead to overfitting. Similar to the L2 regularizer, the un-regulated minima of the regression model is the same as the L1-regulated minima when lambda is really high.</a:t>
            </a:r>
          </a:p>
          <a:p>
            <a:endParaRPr lang="en-US" altLang="en-US">
              <a:latin typeface="+mj-lt"/>
              <a:cs typeface="Times New Roman" panose="02020603050405020304" pitchFamily="18" charset="0"/>
            </a:endParaRPr>
          </a:p>
          <a:p>
            <a:endParaRPr lang="en-US" altLang="en-US">
              <a:latin typeface="+mj-lt"/>
              <a:cs typeface="Times New Roman" panose="02020603050405020304" pitchFamily="18" charset="0"/>
            </a:endParaRPr>
          </a:p>
          <a:p>
            <a:pPr algn="just"/>
            <a:r>
              <a:rPr lang="en-US" altLang="en-US" b="1">
                <a:latin typeface="+mj-lt"/>
                <a:cs typeface="Times New Roman" panose="02020603050405020304" pitchFamily="18" charset="0"/>
              </a:rPr>
              <a:t>1.3.Entropy Regularization (strong):</a:t>
            </a:r>
            <a:endParaRPr lang="en-US" altLang="en-US">
              <a:latin typeface="+mj-lt"/>
              <a:cs typeface="Times New Roman" panose="02020603050405020304" pitchFamily="18" charset="0"/>
            </a:endParaRPr>
          </a:p>
          <a:p>
            <a:pPr algn="just">
              <a:lnSpc>
                <a:spcPct val="103000"/>
              </a:lnSpc>
              <a:spcBef>
                <a:spcPts val="505"/>
              </a:spcBef>
            </a:pPr>
            <a:r>
              <a:rPr lang="en-US" altLang="en-US">
                <a:latin typeface="+mj-lt"/>
                <a:cs typeface="Times New Roman" panose="02020603050405020304" pitchFamily="18" charset="0"/>
              </a:rPr>
              <a:t>Entropy quantifies  the  probability distribution  in  terms  of  uncertainty in  them.  Greater  the uncertainty in the distribution, the  greater the entropy. A uniform distribution has an equal probability of  all  its  event  occurring,  which  means  the  amount  of  uncertainty is  maximum and hence maximum entropy. On the other hand, an impulse-looking distribution means that if a random event is sampled from such a distribution, we know that it is always going to be the same one. Hence such an impulse-looking distribution has minimum entropy.</a:t>
            </a:r>
          </a:p>
          <a:p>
            <a:endParaRPr lang="en-US" altLang="en-US">
              <a:latin typeface="+mj-lt"/>
              <a:cs typeface="Times New Roman" panose="02020603050405020304" pitchFamily="18" charset="0"/>
            </a:endParaRPr>
          </a:p>
          <a:p>
            <a:endParaRPr lang="en-US" altLang="en-US">
              <a:latin typeface="+mj-lt"/>
              <a:cs typeface="Times New Roman" panose="02020603050405020304" pitchFamily="18" charset="0"/>
            </a:endParaRPr>
          </a:p>
          <a:p>
            <a:pPr algn="just">
              <a:lnSpc>
                <a:spcPct val="103000"/>
              </a:lnSpc>
            </a:pPr>
            <a:r>
              <a:rPr lang="en-US" altLang="en-US">
                <a:latin typeface="+mj-lt"/>
                <a:cs typeface="Times New Roman" panose="02020603050405020304" pitchFamily="18" charset="0"/>
              </a:rPr>
              <a:t>Entropy regularization is used when the output of the model is a probability distribution for example classification, policy gradient reinforcement learning, etc. Instead of directly using the norm of the weights in the loss term, the entropy regularizer includes the entropy of the output distribution scaled by lambda.</a:t>
            </a:r>
          </a:p>
        </p:txBody>
      </p:sp>
      <p:pic>
        <p:nvPicPr>
          <p:cNvPr id="3" name="Picture 2" descr="A screenshot of a computer&#10;&#10;Description automatically generated">
            <a:extLst>
              <a:ext uri="{FF2B5EF4-FFF2-40B4-BE49-F238E27FC236}">
                <a16:creationId xmlns:a16="http://schemas.microsoft.com/office/drawing/2014/main" id="{81F860A9-BE16-6419-118E-9233EE0F2D9B}"/>
              </a:ext>
            </a:extLst>
          </p:cNvPr>
          <p:cNvPicPr>
            <a:picLocks noChangeAspect="1"/>
          </p:cNvPicPr>
          <p:nvPr/>
        </p:nvPicPr>
        <p:blipFill rotWithShape="1">
          <a:blip r:embed="rId3"/>
          <a:srcRect l="26091" t="36058" r="24385" b="26405"/>
          <a:stretch/>
        </p:blipFill>
        <p:spPr bwMode="auto">
          <a:xfrm>
            <a:off x="0" y="7233"/>
            <a:ext cx="1749346" cy="745127"/>
          </a:xfrm>
          <a:prstGeom prst="rect">
            <a:avLst/>
          </a:prstGeom>
          <a:ln>
            <a:noFill/>
          </a:ln>
          <a:extLst>
            <a:ext uri="{53640926-AAD7-44D8-BBD7-CCE9431645EC}">
              <a14:shadowObscured xmlns:a14="http://schemas.microsoft.com/office/drawing/2010/main"/>
            </a:ext>
          </a:extLst>
        </p:spPr>
      </p:pic>
      <p:sp>
        <p:nvSpPr>
          <p:cNvPr id="4" name="Title 1">
            <a:extLst>
              <a:ext uri="{FF2B5EF4-FFF2-40B4-BE49-F238E27FC236}">
                <a16:creationId xmlns:a16="http://schemas.microsoft.com/office/drawing/2014/main" id="{0FEE7FC0-8C8B-7F60-307A-672A8E566666}"/>
              </a:ext>
            </a:extLst>
          </p:cNvPr>
          <p:cNvSpPr txBox="1">
            <a:spLocks/>
          </p:cNvSpPr>
          <p:nvPr/>
        </p:nvSpPr>
        <p:spPr>
          <a:xfrm>
            <a:off x="1676400" y="0"/>
            <a:ext cx="7467600" cy="685800"/>
          </a:xfrm>
          <a:prstGeom prst="rect">
            <a:avLst/>
          </a:prstGeom>
          <a:solidFill>
            <a:srgbClr val="FF9C9C"/>
          </a:solidFill>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3000" dirty="0">
                <a:solidFill>
                  <a:prstClr val="black"/>
                </a:solidFill>
              </a:rPr>
              <a:t>Contents </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4A2ED970-ACB4-D09E-7510-C020EEB583D2}"/>
              </a:ext>
            </a:extLst>
          </p:cNvPr>
          <p:cNvSpPr txBox="1"/>
          <p:nvPr/>
        </p:nvSpPr>
        <p:spPr>
          <a:xfrm>
            <a:off x="559558" y="903491"/>
            <a:ext cx="6400800" cy="276999"/>
          </a:xfrm>
          <a:prstGeom prst="rect">
            <a:avLst/>
          </a:prstGeom>
        </p:spPr>
        <p:txBody>
          <a:bodyPr wrap="square" lIns="0" tIns="0" rIns="0" bIns="0">
            <a:spAutoFit/>
          </a:bodyPr>
          <a:lstStyle/>
          <a:p>
            <a:pPr marL="8145">
              <a:defRPr/>
            </a:pPr>
            <a:r>
              <a:rPr dirty="0">
                <a:latin typeface="+mj-lt"/>
                <a:cs typeface="Times New Roman"/>
              </a:rPr>
              <a:t>Consid</a:t>
            </a:r>
            <a:r>
              <a:rPr spc="-3" dirty="0">
                <a:latin typeface="+mj-lt"/>
                <a:cs typeface="Times New Roman"/>
              </a:rPr>
              <a:t>e</a:t>
            </a:r>
            <a:r>
              <a:rPr dirty="0">
                <a:latin typeface="+mj-lt"/>
                <a:cs typeface="Times New Roman"/>
              </a:rPr>
              <a:t>r the</a:t>
            </a:r>
            <a:r>
              <a:rPr spc="-6" dirty="0">
                <a:latin typeface="+mj-lt"/>
                <a:cs typeface="Times New Roman"/>
              </a:rPr>
              <a:t> </a:t>
            </a:r>
            <a:r>
              <a:rPr dirty="0">
                <a:latin typeface="+mj-lt"/>
                <a:cs typeface="Times New Roman"/>
              </a:rPr>
              <a:t>following</a:t>
            </a:r>
            <a:r>
              <a:rPr spc="3" dirty="0">
                <a:latin typeface="+mj-lt"/>
                <a:cs typeface="Times New Roman"/>
              </a:rPr>
              <a:t> </a:t>
            </a:r>
            <a:r>
              <a:rPr spc="-3" dirty="0">
                <a:latin typeface="+mj-lt"/>
                <a:cs typeface="Times New Roman"/>
              </a:rPr>
              <a:t>c</a:t>
            </a:r>
            <a:r>
              <a:rPr dirty="0">
                <a:latin typeface="+mj-lt"/>
                <a:cs typeface="Times New Roman"/>
              </a:rPr>
              <a:t>lassifi</a:t>
            </a:r>
            <a:r>
              <a:rPr spc="-3" dirty="0">
                <a:latin typeface="+mj-lt"/>
                <a:cs typeface="Times New Roman"/>
              </a:rPr>
              <a:t>ca</a:t>
            </a:r>
            <a:r>
              <a:rPr dirty="0">
                <a:latin typeface="+mj-lt"/>
                <a:cs typeface="Times New Roman"/>
              </a:rPr>
              <a:t>tion p</a:t>
            </a:r>
            <a:r>
              <a:rPr spc="-3" dirty="0">
                <a:latin typeface="+mj-lt"/>
                <a:cs typeface="Times New Roman"/>
              </a:rPr>
              <a:t>r</a:t>
            </a:r>
            <a:r>
              <a:rPr dirty="0">
                <a:latin typeface="+mj-lt"/>
                <a:cs typeface="Times New Roman"/>
              </a:rPr>
              <a:t>oblem.</a:t>
            </a:r>
          </a:p>
        </p:txBody>
      </p:sp>
      <p:sp>
        <p:nvSpPr>
          <p:cNvPr id="3" name="object 3">
            <a:extLst>
              <a:ext uri="{FF2B5EF4-FFF2-40B4-BE49-F238E27FC236}">
                <a16:creationId xmlns:a16="http://schemas.microsoft.com/office/drawing/2014/main" id="{3E055812-3A8C-E97A-8809-8E6CE208F518}"/>
              </a:ext>
            </a:extLst>
          </p:cNvPr>
          <p:cNvSpPr txBox="1"/>
          <p:nvPr/>
        </p:nvSpPr>
        <p:spPr>
          <a:xfrm>
            <a:off x="276910" y="4186983"/>
            <a:ext cx="8295779" cy="555345"/>
          </a:xfrm>
          <a:prstGeom prst="rect">
            <a:avLst/>
          </a:prstGeom>
        </p:spPr>
        <p:txBody>
          <a:bodyPr wrap="square" lIns="0" tIns="0" rIns="0" bIns="0">
            <a:spAutoFit/>
          </a:bodyPr>
          <a:lstStyle>
            <a:lvl1pPr marL="127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lnSpc>
                <a:spcPct val="102000"/>
              </a:lnSpc>
            </a:pPr>
            <a:r>
              <a:rPr lang="en-US" altLang="en-US" dirty="0">
                <a:latin typeface="+mj-lt"/>
                <a:cs typeface="Times New Roman" panose="02020603050405020304" pitchFamily="18" charset="0"/>
              </a:rPr>
              <a:t>The  loss  function  is  usually  binary  cross-entropy  or  hinge  loss.  In  the  case  of  Entropy regularization, the loss function is modified as follows</a:t>
            </a:r>
          </a:p>
        </p:txBody>
      </p:sp>
      <p:sp>
        <p:nvSpPr>
          <p:cNvPr id="4" name="object 4">
            <a:extLst>
              <a:ext uri="{FF2B5EF4-FFF2-40B4-BE49-F238E27FC236}">
                <a16:creationId xmlns:a16="http://schemas.microsoft.com/office/drawing/2014/main" id="{D2D313D7-944A-F3B8-8EA6-12FF00FB6302}"/>
              </a:ext>
            </a:extLst>
          </p:cNvPr>
          <p:cNvSpPr txBox="1"/>
          <p:nvPr/>
        </p:nvSpPr>
        <p:spPr>
          <a:xfrm>
            <a:off x="1050879" y="5966123"/>
            <a:ext cx="5783526" cy="276999"/>
          </a:xfrm>
          <a:prstGeom prst="rect">
            <a:avLst/>
          </a:prstGeom>
        </p:spPr>
        <p:txBody>
          <a:bodyPr wrap="square" lIns="0" tIns="0" rIns="0" bIns="0">
            <a:spAutoFit/>
          </a:bodyPr>
          <a:lstStyle/>
          <a:p>
            <a:pPr marL="8145" algn="ctr">
              <a:defRPr/>
            </a:pPr>
            <a:r>
              <a:rPr dirty="0">
                <a:latin typeface="+mj-lt"/>
                <a:cs typeface="Times New Roman"/>
              </a:rPr>
              <a:t>Modifi</a:t>
            </a:r>
            <a:r>
              <a:rPr spc="-6" dirty="0">
                <a:latin typeface="+mj-lt"/>
                <a:cs typeface="Times New Roman"/>
              </a:rPr>
              <a:t>e</a:t>
            </a:r>
            <a:r>
              <a:rPr dirty="0">
                <a:latin typeface="+mj-lt"/>
                <a:cs typeface="Times New Roman"/>
              </a:rPr>
              <a:t>d</a:t>
            </a:r>
            <a:r>
              <a:rPr spc="6" dirty="0">
                <a:latin typeface="+mj-lt"/>
                <a:cs typeface="Times New Roman"/>
              </a:rPr>
              <a:t> </a:t>
            </a:r>
            <a:r>
              <a:rPr spc="-19" dirty="0">
                <a:latin typeface="+mj-lt"/>
                <a:cs typeface="Times New Roman"/>
              </a:rPr>
              <a:t>L</a:t>
            </a:r>
            <a:r>
              <a:rPr dirty="0">
                <a:latin typeface="+mj-lt"/>
                <a:cs typeface="Times New Roman"/>
              </a:rPr>
              <a:t>oss with Ent</a:t>
            </a:r>
            <a:r>
              <a:rPr spc="3" dirty="0">
                <a:latin typeface="+mj-lt"/>
                <a:cs typeface="Times New Roman"/>
              </a:rPr>
              <a:t>r</a:t>
            </a:r>
            <a:r>
              <a:rPr dirty="0">
                <a:latin typeface="+mj-lt"/>
                <a:cs typeface="Times New Roman"/>
              </a:rPr>
              <a:t>o</a:t>
            </a:r>
            <a:r>
              <a:rPr spc="6" dirty="0">
                <a:latin typeface="+mj-lt"/>
                <a:cs typeface="Times New Roman"/>
              </a:rPr>
              <a:t>p</a:t>
            </a:r>
            <a:r>
              <a:rPr dirty="0">
                <a:latin typeface="+mj-lt"/>
                <a:cs typeface="Times New Roman"/>
              </a:rPr>
              <a:t>y</a:t>
            </a:r>
            <a:r>
              <a:rPr spc="-16" dirty="0">
                <a:latin typeface="+mj-lt"/>
                <a:cs typeface="Times New Roman"/>
              </a:rPr>
              <a:t> </a:t>
            </a:r>
            <a:r>
              <a:rPr spc="3" dirty="0">
                <a:latin typeface="+mj-lt"/>
                <a:cs typeface="Times New Roman"/>
              </a:rPr>
              <a:t>re</a:t>
            </a:r>
            <a:r>
              <a:rPr spc="-10" dirty="0">
                <a:latin typeface="+mj-lt"/>
                <a:cs typeface="Times New Roman"/>
              </a:rPr>
              <a:t>g</a:t>
            </a:r>
            <a:r>
              <a:rPr dirty="0">
                <a:latin typeface="+mj-lt"/>
                <a:cs typeface="Times New Roman"/>
              </a:rPr>
              <a:t>ula</a:t>
            </a:r>
            <a:r>
              <a:rPr spc="-6" dirty="0">
                <a:latin typeface="+mj-lt"/>
                <a:cs typeface="Times New Roman"/>
              </a:rPr>
              <a:t>r</a:t>
            </a:r>
            <a:r>
              <a:rPr dirty="0">
                <a:latin typeface="+mj-lt"/>
                <a:cs typeface="Times New Roman"/>
              </a:rPr>
              <a:t>i</a:t>
            </a:r>
            <a:r>
              <a:rPr spc="3" dirty="0">
                <a:latin typeface="+mj-lt"/>
                <a:cs typeface="Times New Roman"/>
              </a:rPr>
              <a:t>z</a:t>
            </a:r>
            <a:r>
              <a:rPr spc="-3" dirty="0">
                <a:latin typeface="+mj-lt"/>
                <a:cs typeface="Times New Roman"/>
              </a:rPr>
              <a:t>a</a:t>
            </a:r>
            <a:r>
              <a:rPr dirty="0">
                <a:latin typeface="+mj-lt"/>
                <a:cs typeface="Times New Roman"/>
              </a:rPr>
              <a:t>tion</a:t>
            </a:r>
          </a:p>
        </p:txBody>
      </p:sp>
      <p:sp>
        <p:nvSpPr>
          <p:cNvPr id="18437" name="object 5">
            <a:extLst>
              <a:ext uri="{FF2B5EF4-FFF2-40B4-BE49-F238E27FC236}">
                <a16:creationId xmlns:a16="http://schemas.microsoft.com/office/drawing/2014/main" id="{D90694C9-E332-D518-DF01-A9585892512F}"/>
              </a:ext>
            </a:extLst>
          </p:cNvPr>
          <p:cNvSpPr>
            <a:spLocks noChangeArrowheads="1"/>
          </p:cNvSpPr>
          <p:nvPr/>
        </p:nvSpPr>
        <p:spPr bwMode="auto">
          <a:xfrm>
            <a:off x="300251" y="1842449"/>
            <a:ext cx="8256896" cy="2075754"/>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endParaRPr lang="en-US" altLang="en-US">
              <a:latin typeface="+mj-lt"/>
            </a:endParaRPr>
          </a:p>
        </p:txBody>
      </p:sp>
      <p:sp>
        <p:nvSpPr>
          <p:cNvPr id="18438" name="object 6">
            <a:extLst>
              <a:ext uri="{FF2B5EF4-FFF2-40B4-BE49-F238E27FC236}">
                <a16:creationId xmlns:a16="http://schemas.microsoft.com/office/drawing/2014/main" id="{1F582961-49D9-3A32-CA95-8923720D82E1}"/>
              </a:ext>
            </a:extLst>
          </p:cNvPr>
          <p:cNvSpPr>
            <a:spLocks noChangeArrowheads="1"/>
          </p:cNvSpPr>
          <p:nvPr/>
        </p:nvSpPr>
        <p:spPr bwMode="auto">
          <a:xfrm>
            <a:off x="315793" y="4943408"/>
            <a:ext cx="8256896" cy="914203"/>
          </a:xfrm>
          <a:prstGeom prst="rect">
            <a:avLst/>
          </a:prstGeom>
          <a:blipFill dpi="0" rotWithShape="1">
            <a:blip r:embed="rId4"/>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endParaRPr lang="en-US" altLang="en-US">
              <a:latin typeface="+mj-lt"/>
            </a:endParaRPr>
          </a:p>
        </p:txBody>
      </p:sp>
      <p:pic>
        <p:nvPicPr>
          <p:cNvPr id="5" name="Picture 4" descr="A screenshot of a computer&#10;&#10;Description automatically generated">
            <a:extLst>
              <a:ext uri="{FF2B5EF4-FFF2-40B4-BE49-F238E27FC236}">
                <a16:creationId xmlns:a16="http://schemas.microsoft.com/office/drawing/2014/main" id="{669DB633-1D65-32F2-4697-98E52D88E941}"/>
              </a:ext>
            </a:extLst>
          </p:cNvPr>
          <p:cNvPicPr>
            <a:picLocks noChangeAspect="1"/>
          </p:cNvPicPr>
          <p:nvPr/>
        </p:nvPicPr>
        <p:blipFill rotWithShape="1">
          <a:blip r:embed="rId5"/>
          <a:srcRect l="26091" t="36058" r="24385" b="26405"/>
          <a:stretch/>
        </p:blipFill>
        <p:spPr bwMode="auto">
          <a:xfrm>
            <a:off x="0" y="7233"/>
            <a:ext cx="1749346" cy="745127"/>
          </a:xfrm>
          <a:prstGeom prst="rect">
            <a:avLst/>
          </a:prstGeom>
          <a:ln>
            <a:noFill/>
          </a:ln>
          <a:extLst>
            <a:ext uri="{53640926-AAD7-44D8-BBD7-CCE9431645EC}">
              <a14:shadowObscured xmlns:a14="http://schemas.microsoft.com/office/drawing/2010/main"/>
            </a:ext>
          </a:extLst>
        </p:spPr>
      </p:pic>
      <p:sp>
        <p:nvSpPr>
          <p:cNvPr id="6" name="Title 1">
            <a:extLst>
              <a:ext uri="{FF2B5EF4-FFF2-40B4-BE49-F238E27FC236}">
                <a16:creationId xmlns:a16="http://schemas.microsoft.com/office/drawing/2014/main" id="{739030AD-E715-9E14-5EBF-A8F9D924BD97}"/>
              </a:ext>
            </a:extLst>
          </p:cNvPr>
          <p:cNvSpPr txBox="1">
            <a:spLocks/>
          </p:cNvSpPr>
          <p:nvPr/>
        </p:nvSpPr>
        <p:spPr>
          <a:xfrm>
            <a:off x="1676400" y="0"/>
            <a:ext cx="7467600" cy="685800"/>
          </a:xfrm>
          <a:prstGeom prst="rect">
            <a:avLst/>
          </a:prstGeom>
          <a:solidFill>
            <a:srgbClr val="FF9C9C"/>
          </a:solidFill>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3000" dirty="0">
                <a:solidFill>
                  <a:prstClr val="black"/>
                </a:solidFill>
              </a:rPr>
              <a:t>Contents </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BC5C6EB4-712B-F91E-EE4C-720F140A62A9}"/>
              </a:ext>
            </a:extLst>
          </p:cNvPr>
          <p:cNvSpPr txBox="1"/>
          <p:nvPr/>
        </p:nvSpPr>
        <p:spPr>
          <a:xfrm>
            <a:off x="417631" y="1143026"/>
            <a:ext cx="8542594" cy="1416285"/>
          </a:xfrm>
          <a:prstGeom prst="rect">
            <a:avLst/>
          </a:prstGeom>
        </p:spPr>
        <p:txBody>
          <a:bodyPr wrap="square" lIns="0" tIns="0" rIns="0" bIns="0">
            <a:spAutoFit/>
          </a:bodyPr>
          <a:lstStyle>
            <a:lvl1pPr marL="127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just">
              <a:lnSpc>
                <a:spcPct val="103000"/>
              </a:lnSpc>
            </a:pPr>
            <a:r>
              <a:rPr lang="en-US" altLang="en-US">
                <a:latin typeface="+mj-lt"/>
                <a:cs typeface="Times New Roman" panose="02020603050405020304" pitchFamily="18" charset="0"/>
              </a:rPr>
              <a:t>Since we want the output probabilities to have a certain degree of uncertainty in them, which means we want to increase the entropy. Since we are decreasing the loss, using entropy in the loss function, hence, needs to be multiplied by -1. The scaling constant lambda controls the regularization. The greater the value of lambda the more uniform the output distribution is.</a:t>
            </a:r>
          </a:p>
        </p:txBody>
      </p:sp>
      <p:sp>
        <p:nvSpPr>
          <p:cNvPr id="3" name="object 3">
            <a:extLst>
              <a:ext uri="{FF2B5EF4-FFF2-40B4-BE49-F238E27FC236}">
                <a16:creationId xmlns:a16="http://schemas.microsoft.com/office/drawing/2014/main" id="{FF540356-20A0-91F6-DB10-F762C8DD97BE}"/>
              </a:ext>
            </a:extLst>
          </p:cNvPr>
          <p:cNvSpPr txBox="1"/>
          <p:nvPr/>
        </p:nvSpPr>
        <p:spPr>
          <a:xfrm>
            <a:off x="846161" y="2702257"/>
            <a:ext cx="5939263" cy="276999"/>
          </a:xfrm>
          <a:prstGeom prst="rect">
            <a:avLst/>
          </a:prstGeom>
        </p:spPr>
        <p:txBody>
          <a:bodyPr wrap="square" lIns="0" tIns="0" rIns="0" bIns="0">
            <a:spAutoFit/>
          </a:bodyPr>
          <a:lstStyle/>
          <a:p>
            <a:pPr marL="8145">
              <a:defRPr/>
            </a:pPr>
            <a:r>
              <a:rPr dirty="0">
                <a:latin typeface="+mj-lt"/>
                <a:cs typeface="Times New Roman"/>
              </a:rPr>
              <a:t>Output distribution with</a:t>
            </a:r>
            <a:r>
              <a:rPr spc="-10" dirty="0">
                <a:latin typeface="+mj-lt"/>
                <a:cs typeface="Times New Roman"/>
              </a:rPr>
              <a:t> </a:t>
            </a:r>
            <a:r>
              <a:rPr spc="-3" dirty="0">
                <a:latin typeface="+mj-lt"/>
                <a:cs typeface="Times New Roman"/>
              </a:rPr>
              <a:t>e</a:t>
            </a:r>
            <a:r>
              <a:rPr dirty="0">
                <a:latin typeface="+mj-lt"/>
                <a:cs typeface="Times New Roman"/>
              </a:rPr>
              <a:t>ntro</a:t>
            </a:r>
            <a:r>
              <a:rPr spc="3" dirty="0">
                <a:latin typeface="+mj-lt"/>
                <a:cs typeface="Times New Roman"/>
              </a:rPr>
              <a:t>p</a:t>
            </a:r>
            <a:r>
              <a:rPr dirty="0">
                <a:latin typeface="+mj-lt"/>
                <a:cs typeface="Times New Roman"/>
              </a:rPr>
              <a:t>y</a:t>
            </a:r>
            <a:r>
              <a:rPr spc="-10" dirty="0">
                <a:latin typeface="+mj-lt"/>
                <a:cs typeface="Times New Roman"/>
              </a:rPr>
              <a:t> </a:t>
            </a:r>
            <a:r>
              <a:rPr dirty="0">
                <a:latin typeface="+mj-lt"/>
                <a:cs typeface="Times New Roman"/>
              </a:rPr>
              <a:t>re</a:t>
            </a:r>
            <a:r>
              <a:rPr spc="-10" dirty="0">
                <a:latin typeface="+mj-lt"/>
                <a:cs typeface="Times New Roman"/>
              </a:rPr>
              <a:t>g</a:t>
            </a:r>
            <a:r>
              <a:rPr dirty="0">
                <a:latin typeface="+mj-lt"/>
                <a:cs typeface="Times New Roman"/>
              </a:rPr>
              <a:t>ul</a:t>
            </a:r>
            <a:r>
              <a:rPr spc="3" dirty="0">
                <a:latin typeface="+mj-lt"/>
                <a:cs typeface="Times New Roman"/>
              </a:rPr>
              <a:t>a</a:t>
            </a:r>
            <a:r>
              <a:rPr dirty="0">
                <a:latin typeface="+mj-lt"/>
                <a:cs typeface="Times New Roman"/>
              </a:rPr>
              <a:t>riz</a:t>
            </a:r>
            <a:r>
              <a:rPr spc="-3" dirty="0">
                <a:latin typeface="+mj-lt"/>
                <a:cs typeface="Times New Roman"/>
              </a:rPr>
              <a:t>a</a:t>
            </a:r>
            <a:r>
              <a:rPr dirty="0">
                <a:latin typeface="+mj-lt"/>
                <a:cs typeface="Times New Roman"/>
              </a:rPr>
              <a:t>tion</a:t>
            </a:r>
          </a:p>
        </p:txBody>
      </p:sp>
      <p:sp>
        <p:nvSpPr>
          <p:cNvPr id="19460" name="object 4">
            <a:extLst>
              <a:ext uri="{FF2B5EF4-FFF2-40B4-BE49-F238E27FC236}">
                <a16:creationId xmlns:a16="http://schemas.microsoft.com/office/drawing/2014/main" id="{C73C1E80-39D7-F556-1F67-C56A476D43C4}"/>
              </a:ext>
            </a:extLst>
          </p:cNvPr>
          <p:cNvSpPr>
            <a:spLocks noChangeArrowheads="1"/>
          </p:cNvSpPr>
          <p:nvPr/>
        </p:nvSpPr>
        <p:spPr bwMode="auto">
          <a:xfrm>
            <a:off x="436730" y="3122202"/>
            <a:ext cx="8502554" cy="3500523"/>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a:latin typeface="+mj-lt"/>
            </a:endParaRPr>
          </a:p>
        </p:txBody>
      </p:sp>
      <p:pic>
        <p:nvPicPr>
          <p:cNvPr id="4" name="Picture 3" descr="A screenshot of a computer&#10;&#10;Description automatically generated">
            <a:extLst>
              <a:ext uri="{FF2B5EF4-FFF2-40B4-BE49-F238E27FC236}">
                <a16:creationId xmlns:a16="http://schemas.microsoft.com/office/drawing/2014/main" id="{495E780C-99B3-7566-DEA3-1A27A782545B}"/>
              </a:ext>
            </a:extLst>
          </p:cNvPr>
          <p:cNvPicPr>
            <a:picLocks noChangeAspect="1"/>
          </p:cNvPicPr>
          <p:nvPr/>
        </p:nvPicPr>
        <p:blipFill rotWithShape="1">
          <a:blip r:embed="rId4"/>
          <a:srcRect l="26091" t="36058" r="24385" b="26405"/>
          <a:stretch/>
        </p:blipFill>
        <p:spPr bwMode="auto">
          <a:xfrm>
            <a:off x="0" y="7233"/>
            <a:ext cx="1749346" cy="745127"/>
          </a:xfrm>
          <a:prstGeom prst="rect">
            <a:avLst/>
          </a:prstGeom>
          <a:ln>
            <a:noFill/>
          </a:ln>
          <a:extLst>
            <a:ext uri="{53640926-AAD7-44D8-BBD7-CCE9431645EC}">
              <a14:shadowObscured xmlns:a14="http://schemas.microsoft.com/office/drawing/2010/main"/>
            </a:ext>
          </a:extLst>
        </p:spPr>
      </p:pic>
      <p:sp>
        <p:nvSpPr>
          <p:cNvPr id="5" name="Title 1">
            <a:extLst>
              <a:ext uri="{FF2B5EF4-FFF2-40B4-BE49-F238E27FC236}">
                <a16:creationId xmlns:a16="http://schemas.microsoft.com/office/drawing/2014/main" id="{5EF5BC26-29F6-1D54-ABD3-8BAC657E1637}"/>
              </a:ext>
            </a:extLst>
          </p:cNvPr>
          <p:cNvSpPr txBox="1">
            <a:spLocks/>
          </p:cNvSpPr>
          <p:nvPr/>
        </p:nvSpPr>
        <p:spPr>
          <a:xfrm>
            <a:off x="1676400" y="0"/>
            <a:ext cx="7467600" cy="685800"/>
          </a:xfrm>
          <a:prstGeom prst="rect">
            <a:avLst/>
          </a:prstGeom>
          <a:solidFill>
            <a:srgbClr val="FF9C9C"/>
          </a:solidFill>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3000" dirty="0">
                <a:solidFill>
                  <a:prstClr val="black"/>
                </a:solidFill>
              </a:rPr>
              <a:t>Contents </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67D5C274-9B42-D232-2308-599F63F79298}"/>
              </a:ext>
            </a:extLst>
          </p:cNvPr>
          <p:cNvSpPr txBox="1"/>
          <p:nvPr/>
        </p:nvSpPr>
        <p:spPr>
          <a:xfrm>
            <a:off x="218364" y="906444"/>
            <a:ext cx="8830102" cy="4079194"/>
          </a:xfrm>
          <a:prstGeom prst="rect">
            <a:avLst/>
          </a:prstGeom>
        </p:spPr>
        <p:txBody>
          <a:bodyPr wrap="square" lIns="0" tIns="0" rIns="0" bIns="0">
            <a:spAutoFit/>
          </a:bodyPr>
          <a:lstStyle>
            <a:lvl1pPr marL="165100" indent="-152400">
              <a:tabLst>
                <a:tab pos="165100" algn="l"/>
              </a:tabLst>
              <a:defRPr>
                <a:solidFill>
                  <a:schemeClr val="tx1"/>
                </a:solidFill>
                <a:latin typeface="Calibri" panose="020F0502020204030204" pitchFamily="34" charset="0"/>
              </a:defRPr>
            </a:lvl1pPr>
            <a:lvl2pPr marL="468313" indent="-227013">
              <a:tabLst>
                <a:tab pos="165100" algn="l"/>
              </a:tabLst>
              <a:defRPr>
                <a:solidFill>
                  <a:schemeClr val="tx1"/>
                </a:solidFill>
                <a:latin typeface="Calibri" panose="020F0502020204030204" pitchFamily="34" charset="0"/>
              </a:defRPr>
            </a:lvl2pPr>
            <a:lvl3pPr marL="1143000" indent="-228600">
              <a:tabLst>
                <a:tab pos="165100" algn="l"/>
              </a:tabLst>
              <a:defRPr>
                <a:solidFill>
                  <a:schemeClr val="tx1"/>
                </a:solidFill>
                <a:latin typeface="Calibri" panose="020F0502020204030204" pitchFamily="34" charset="0"/>
              </a:defRPr>
            </a:lvl3pPr>
            <a:lvl4pPr marL="1600200" indent="-228600">
              <a:tabLst>
                <a:tab pos="165100" algn="l"/>
              </a:tabLst>
              <a:defRPr>
                <a:solidFill>
                  <a:schemeClr val="tx1"/>
                </a:solidFill>
                <a:latin typeface="Calibri" panose="020F0502020204030204" pitchFamily="34" charset="0"/>
              </a:defRPr>
            </a:lvl4pPr>
            <a:lvl5pPr marL="2057400" indent="-228600">
              <a:tabLst>
                <a:tab pos="165100" algn="l"/>
              </a:tabLst>
              <a:defRPr>
                <a:solidFill>
                  <a:schemeClr val="tx1"/>
                </a:solidFill>
                <a:latin typeface="Calibri" panose="020F0502020204030204" pitchFamily="34" charset="0"/>
              </a:defRPr>
            </a:lvl5pPr>
            <a:lvl6pPr marL="2514600" indent="-228600" fontAlgn="base">
              <a:spcBef>
                <a:spcPct val="0"/>
              </a:spcBef>
              <a:spcAft>
                <a:spcPct val="0"/>
              </a:spcAft>
              <a:tabLst>
                <a:tab pos="165100" algn="l"/>
              </a:tabLst>
              <a:defRPr>
                <a:solidFill>
                  <a:schemeClr val="tx1"/>
                </a:solidFill>
                <a:latin typeface="Calibri" panose="020F0502020204030204" pitchFamily="34" charset="0"/>
              </a:defRPr>
            </a:lvl6pPr>
            <a:lvl7pPr marL="2971800" indent="-228600" fontAlgn="base">
              <a:spcBef>
                <a:spcPct val="0"/>
              </a:spcBef>
              <a:spcAft>
                <a:spcPct val="0"/>
              </a:spcAft>
              <a:tabLst>
                <a:tab pos="165100" algn="l"/>
              </a:tabLst>
              <a:defRPr>
                <a:solidFill>
                  <a:schemeClr val="tx1"/>
                </a:solidFill>
                <a:latin typeface="Calibri" panose="020F0502020204030204" pitchFamily="34" charset="0"/>
              </a:defRPr>
            </a:lvl7pPr>
            <a:lvl8pPr marL="3429000" indent="-228600" fontAlgn="base">
              <a:spcBef>
                <a:spcPct val="0"/>
              </a:spcBef>
              <a:spcAft>
                <a:spcPct val="0"/>
              </a:spcAft>
              <a:tabLst>
                <a:tab pos="165100" algn="l"/>
              </a:tabLst>
              <a:defRPr>
                <a:solidFill>
                  <a:schemeClr val="tx1"/>
                </a:solidFill>
                <a:latin typeface="Calibri" panose="020F0502020204030204" pitchFamily="34" charset="0"/>
              </a:defRPr>
            </a:lvl8pPr>
            <a:lvl9pPr marL="3886200" indent="-228600" fontAlgn="base">
              <a:spcBef>
                <a:spcPct val="0"/>
              </a:spcBef>
              <a:spcAft>
                <a:spcPct val="0"/>
              </a:spcAft>
              <a:tabLst>
                <a:tab pos="165100" algn="l"/>
              </a:tabLst>
              <a:defRPr>
                <a:solidFill>
                  <a:schemeClr val="tx1"/>
                </a:solidFill>
                <a:latin typeface="Calibri" panose="020F0502020204030204" pitchFamily="34" charset="0"/>
              </a:defRPr>
            </a:lvl9pPr>
          </a:lstStyle>
          <a:p>
            <a:pPr algn="just">
              <a:buFont typeface="Times New Roman" panose="02020603050405020304" pitchFamily="18" charset="0"/>
              <a:buAutoNum type="arabicPeriod" startAt="2"/>
            </a:pPr>
            <a:r>
              <a:rPr lang="en-US" altLang="en-US" b="1" dirty="0">
                <a:latin typeface="+mj-lt"/>
                <a:cs typeface="Times New Roman" panose="02020603050405020304" pitchFamily="18" charset="0"/>
              </a:rPr>
              <a:t>Modify sampling method</a:t>
            </a:r>
            <a:endParaRPr lang="en-US" altLang="en-US" dirty="0">
              <a:latin typeface="+mj-lt"/>
              <a:cs typeface="Times New Roman" panose="02020603050405020304" pitchFamily="18" charset="0"/>
            </a:endParaRPr>
          </a:p>
          <a:p>
            <a:pPr algn="just">
              <a:lnSpc>
                <a:spcPct val="103000"/>
              </a:lnSpc>
              <a:spcBef>
                <a:spcPts val="513"/>
              </a:spcBef>
            </a:pPr>
            <a:r>
              <a:rPr lang="en-US" altLang="en-US" dirty="0">
                <a:latin typeface="+mj-lt"/>
                <a:cs typeface="Times New Roman" panose="02020603050405020304" pitchFamily="18" charset="0"/>
              </a:rPr>
              <a:t>These methods are useful to overcome overfitting that  arises  due to the limited size of the dataset available. These regularization methods try to manipulate the available input to create a  fair  representation  of  the  actual  input  distribution.  Following  are  the  two  regularization methods that fall under this category</a:t>
            </a:r>
          </a:p>
          <a:p>
            <a:endParaRPr lang="en-US" altLang="en-US" dirty="0">
              <a:latin typeface="+mj-lt"/>
              <a:cs typeface="Times New Roman" panose="02020603050405020304" pitchFamily="18" charset="0"/>
            </a:endParaRPr>
          </a:p>
          <a:p>
            <a:endParaRPr lang="en-US" altLang="en-US" dirty="0">
              <a:latin typeface="+mj-lt"/>
              <a:cs typeface="Times New Roman" panose="02020603050405020304" pitchFamily="18" charset="0"/>
            </a:endParaRPr>
          </a:p>
          <a:p>
            <a:pPr lvl="1">
              <a:buFont typeface="Times New Roman" panose="02020603050405020304" pitchFamily="18" charset="0"/>
              <a:buAutoNum type="arabicPeriod"/>
            </a:pPr>
            <a:r>
              <a:rPr lang="en-US" altLang="en-US" b="1" dirty="0">
                <a:latin typeface="+mj-lt"/>
                <a:cs typeface="Times New Roman" panose="02020603050405020304" pitchFamily="18" charset="0"/>
              </a:rPr>
              <a:t>Data Augmentation (weak):</a:t>
            </a:r>
            <a:endParaRPr lang="en-US" altLang="en-US" dirty="0">
              <a:latin typeface="+mj-lt"/>
              <a:cs typeface="Times New Roman" panose="02020603050405020304" pitchFamily="18" charset="0"/>
            </a:endParaRPr>
          </a:p>
          <a:p>
            <a:pPr algn="just">
              <a:lnSpc>
                <a:spcPct val="103000"/>
              </a:lnSpc>
              <a:spcBef>
                <a:spcPts val="497"/>
              </a:spcBef>
            </a:pPr>
            <a:r>
              <a:rPr lang="en-US" altLang="en-US" dirty="0">
                <a:latin typeface="+mj-lt"/>
                <a:cs typeface="Times New Roman" panose="02020603050405020304" pitchFamily="18" charset="0"/>
              </a:rPr>
              <a:t>Data augmentation involves increasing the size of the available data set by augmenting them with  more  input  created  by random  cropping,  dilating,  rotating,  adding  a  small  amount  of noise, </a:t>
            </a:r>
            <a:r>
              <a:rPr lang="en-US" altLang="en-US" dirty="0" err="1">
                <a:latin typeface="+mj-lt"/>
                <a:cs typeface="Times New Roman" panose="02020603050405020304" pitchFamily="18" charset="0"/>
              </a:rPr>
              <a:t>etc</a:t>
            </a:r>
            <a:r>
              <a:rPr lang="en-US" altLang="en-US" dirty="0">
                <a:latin typeface="+mj-lt"/>
                <a:cs typeface="Times New Roman" panose="02020603050405020304" pitchFamily="18" charset="0"/>
              </a:rPr>
              <a:t> as shown in the example figure below. The idea is to artificially create more data in the hopes that the augmented dataset will be a better representation of the underlying hidden distribution. Since we are limited by the available dataset only, this method generally doesn’t work very well as a regularize.</a:t>
            </a:r>
          </a:p>
        </p:txBody>
      </p:sp>
      <p:pic>
        <p:nvPicPr>
          <p:cNvPr id="3" name="Picture 2" descr="A screenshot of a computer&#10;&#10;Description automatically generated">
            <a:extLst>
              <a:ext uri="{FF2B5EF4-FFF2-40B4-BE49-F238E27FC236}">
                <a16:creationId xmlns:a16="http://schemas.microsoft.com/office/drawing/2014/main" id="{F5F5B8B8-5BEC-D673-2F86-1028A441D61A}"/>
              </a:ext>
            </a:extLst>
          </p:cNvPr>
          <p:cNvPicPr>
            <a:picLocks noChangeAspect="1"/>
          </p:cNvPicPr>
          <p:nvPr/>
        </p:nvPicPr>
        <p:blipFill rotWithShape="1">
          <a:blip r:embed="rId3"/>
          <a:srcRect l="26091" t="36058" r="24385" b="26405"/>
          <a:stretch/>
        </p:blipFill>
        <p:spPr bwMode="auto">
          <a:xfrm>
            <a:off x="0" y="7233"/>
            <a:ext cx="1749346" cy="745127"/>
          </a:xfrm>
          <a:prstGeom prst="rect">
            <a:avLst/>
          </a:prstGeom>
          <a:ln>
            <a:noFill/>
          </a:ln>
          <a:extLst>
            <a:ext uri="{53640926-AAD7-44D8-BBD7-CCE9431645EC}">
              <a14:shadowObscured xmlns:a14="http://schemas.microsoft.com/office/drawing/2010/main"/>
            </a:ext>
          </a:extLst>
        </p:spPr>
      </p:pic>
      <p:sp>
        <p:nvSpPr>
          <p:cNvPr id="4" name="Title 1">
            <a:extLst>
              <a:ext uri="{FF2B5EF4-FFF2-40B4-BE49-F238E27FC236}">
                <a16:creationId xmlns:a16="http://schemas.microsoft.com/office/drawing/2014/main" id="{CF116697-907A-37DE-D0E6-A1E3E761ADF7}"/>
              </a:ext>
            </a:extLst>
          </p:cNvPr>
          <p:cNvSpPr txBox="1">
            <a:spLocks/>
          </p:cNvSpPr>
          <p:nvPr/>
        </p:nvSpPr>
        <p:spPr>
          <a:xfrm>
            <a:off x="1676400" y="0"/>
            <a:ext cx="7467600" cy="685800"/>
          </a:xfrm>
          <a:prstGeom prst="rect">
            <a:avLst/>
          </a:prstGeom>
          <a:solidFill>
            <a:srgbClr val="FF9C9C"/>
          </a:solidFill>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3000" dirty="0">
                <a:solidFill>
                  <a:prstClr val="black"/>
                </a:solidFill>
              </a:rPr>
              <a:t>Contents </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object 3">
            <a:extLst>
              <a:ext uri="{FF2B5EF4-FFF2-40B4-BE49-F238E27FC236}">
                <a16:creationId xmlns:a16="http://schemas.microsoft.com/office/drawing/2014/main" id="{B1DCADF1-DE86-402C-7501-0F173A4782D8}"/>
              </a:ext>
            </a:extLst>
          </p:cNvPr>
          <p:cNvSpPr>
            <a:spLocks noChangeArrowheads="1"/>
          </p:cNvSpPr>
          <p:nvPr/>
        </p:nvSpPr>
        <p:spPr bwMode="auto">
          <a:xfrm>
            <a:off x="1105470" y="1282467"/>
            <a:ext cx="6933062" cy="4435945"/>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sz="1154"/>
          </a:p>
        </p:txBody>
      </p:sp>
      <p:pic>
        <p:nvPicPr>
          <p:cNvPr id="2" name="Picture 1" descr="A screenshot of a computer&#10;&#10;Description automatically generated">
            <a:extLst>
              <a:ext uri="{FF2B5EF4-FFF2-40B4-BE49-F238E27FC236}">
                <a16:creationId xmlns:a16="http://schemas.microsoft.com/office/drawing/2014/main" id="{F9CFFBA0-AD05-0C27-E79B-4908C89D48AC}"/>
              </a:ext>
            </a:extLst>
          </p:cNvPr>
          <p:cNvPicPr>
            <a:picLocks noChangeAspect="1"/>
          </p:cNvPicPr>
          <p:nvPr/>
        </p:nvPicPr>
        <p:blipFill rotWithShape="1">
          <a:blip r:embed="rId4"/>
          <a:srcRect l="26091" t="36058" r="24385" b="26405"/>
          <a:stretch/>
        </p:blipFill>
        <p:spPr bwMode="auto">
          <a:xfrm>
            <a:off x="0" y="7233"/>
            <a:ext cx="1749346" cy="745127"/>
          </a:xfrm>
          <a:prstGeom prst="rect">
            <a:avLst/>
          </a:prstGeom>
          <a:ln>
            <a:noFill/>
          </a:ln>
          <a:extLst>
            <a:ext uri="{53640926-AAD7-44D8-BBD7-CCE9431645EC}">
              <a14:shadowObscured xmlns:a14="http://schemas.microsoft.com/office/drawing/2010/main"/>
            </a:ext>
          </a:extLst>
        </p:spPr>
      </p:pic>
      <p:sp>
        <p:nvSpPr>
          <p:cNvPr id="3" name="Title 1">
            <a:extLst>
              <a:ext uri="{FF2B5EF4-FFF2-40B4-BE49-F238E27FC236}">
                <a16:creationId xmlns:a16="http://schemas.microsoft.com/office/drawing/2014/main" id="{0DC9231F-7EA6-5625-462F-B084E5279671}"/>
              </a:ext>
            </a:extLst>
          </p:cNvPr>
          <p:cNvSpPr txBox="1">
            <a:spLocks/>
          </p:cNvSpPr>
          <p:nvPr/>
        </p:nvSpPr>
        <p:spPr>
          <a:xfrm>
            <a:off x="1676400" y="0"/>
            <a:ext cx="7467600" cy="685800"/>
          </a:xfrm>
          <a:prstGeom prst="rect">
            <a:avLst/>
          </a:prstGeom>
          <a:solidFill>
            <a:srgbClr val="FF9C9C"/>
          </a:solidFill>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3000" dirty="0">
                <a:solidFill>
                  <a:prstClr val="black"/>
                </a:solidFill>
              </a:rPr>
              <a:t>Contents </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C1674659-23AF-6261-1BE0-23E73E5731B4}"/>
              </a:ext>
            </a:extLst>
          </p:cNvPr>
          <p:cNvSpPr txBox="1"/>
          <p:nvPr/>
        </p:nvSpPr>
        <p:spPr>
          <a:xfrm>
            <a:off x="245661" y="1329523"/>
            <a:ext cx="8679976" cy="4023409"/>
          </a:xfrm>
          <a:prstGeom prst="rect">
            <a:avLst/>
          </a:prstGeom>
        </p:spPr>
        <p:txBody>
          <a:bodyPr wrap="square" lIns="0" tIns="0" rIns="0" bIns="0">
            <a:spAutoFit/>
          </a:bodyPr>
          <a:lstStyle>
            <a:lvl1pPr marL="2413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en-US" b="1" dirty="0">
                <a:latin typeface="+mj-lt"/>
                <a:cs typeface="Times New Roman" panose="02020603050405020304" pitchFamily="18" charset="0"/>
              </a:rPr>
              <a:t>2.1.K-fold Cross-Validation (medium):</a:t>
            </a:r>
            <a:endParaRPr lang="en-US" altLang="en-US" dirty="0">
              <a:latin typeface="+mj-lt"/>
              <a:cs typeface="Times New Roman" panose="02020603050405020304" pitchFamily="18" charset="0"/>
            </a:endParaRPr>
          </a:p>
          <a:p>
            <a:pPr algn="just">
              <a:lnSpc>
                <a:spcPct val="103000"/>
              </a:lnSpc>
              <a:spcBef>
                <a:spcPts val="513"/>
              </a:spcBef>
            </a:pPr>
            <a:r>
              <a:rPr lang="en-US" altLang="en-US" dirty="0">
                <a:latin typeface="+mj-lt"/>
                <a:cs typeface="Times New Roman" panose="02020603050405020304" pitchFamily="18" charset="0"/>
              </a:rPr>
              <a:t>This method is used to create multiple trained networks and then select the one that gives the least  generalization  error.  The  model  with  the  smallest  generalization  error  will  hopefully perform  better  than  the  other  models  on  the  unseen  dataset  sampled  from  the  hidden distribution.</a:t>
            </a:r>
          </a:p>
          <a:p>
            <a:endParaRPr lang="en-US" altLang="en-US" dirty="0">
              <a:latin typeface="+mj-lt"/>
              <a:cs typeface="Times New Roman" panose="02020603050405020304" pitchFamily="18" charset="0"/>
            </a:endParaRPr>
          </a:p>
          <a:p>
            <a:endParaRPr lang="en-US" altLang="en-US" dirty="0">
              <a:latin typeface="+mj-lt"/>
              <a:cs typeface="Times New Roman" panose="02020603050405020304" pitchFamily="18" charset="0"/>
            </a:endParaRPr>
          </a:p>
          <a:p>
            <a:pPr algn="just">
              <a:lnSpc>
                <a:spcPct val="103000"/>
              </a:lnSpc>
            </a:pPr>
            <a:r>
              <a:rPr lang="en-US" altLang="en-US" dirty="0">
                <a:latin typeface="+mj-lt"/>
                <a:cs typeface="Times New Roman" panose="02020603050405020304" pitchFamily="18" charset="0"/>
              </a:rPr>
              <a:t>In  K-fold  Cross-validation,  the  available  training dataset  is  divided  into  k  non-overlapping subset and K models are trained. For each model, one of the k subsets is used for validation while the rest of the (k-1) subsets are used for training (as shown in the figure below). The model,  once trained,  is  evaluated  on  the hold-out  validation  subset  and  the  performance is recorded. Once all the K models are trained and the performance on the hold-out validation subset is recorded, the model with the best performance metric is selected as the final model.</a:t>
            </a:r>
          </a:p>
        </p:txBody>
      </p:sp>
      <p:pic>
        <p:nvPicPr>
          <p:cNvPr id="3" name="Picture 2" descr="A screenshot of a computer&#10;&#10;Description automatically generated">
            <a:extLst>
              <a:ext uri="{FF2B5EF4-FFF2-40B4-BE49-F238E27FC236}">
                <a16:creationId xmlns:a16="http://schemas.microsoft.com/office/drawing/2014/main" id="{4AA04AA7-07A2-9574-BC1F-47EC6332C7BC}"/>
              </a:ext>
            </a:extLst>
          </p:cNvPr>
          <p:cNvPicPr>
            <a:picLocks noChangeAspect="1"/>
          </p:cNvPicPr>
          <p:nvPr/>
        </p:nvPicPr>
        <p:blipFill rotWithShape="1">
          <a:blip r:embed="rId3"/>
          <a:srcRect l="26091" t="36058" r="24385" b="26405"/>
          <a:stretch/>
        </p:blipFill>
        <p:spPr bwMode="auto">
          <a:xfrm>
            <a:off x="0" y="7233"/>
            <a:ext cx="1749346" cy="745127"/>
          </a:xfrm>
          <a:prstGeom prst="rect">
            <a:avLst/>
          </a:prstGeom>
          <a:ln>
            <a:noFill/>
          </a:ln>
          <a:extLst>
            <a:ext uri="{53640926-AAD7-44D8-BBD7-CCE9431645EC}">
              <a14:shadowObscured xmlns:a14="http://schemas.microsoft.com/office/drawing/2010/main"/>
            </a:ext>
          </a:extLst>
        </p:spPr>
      </p:pic>
      <p:sp>
        <p:nvSpPr>
          <p:cNvPr id="4" name="Title 1">
            <a:extLst>
              <a:ext uri="{FF2B5EF4-FFF2-40B4-BE49-F238E27FC236}">
                <a16:creationId xmlns:a16="http://schemas.microsoft.com/office/drawing/2014/main" id="{E15B690E-6A43-5E68-3B27-43F89146E172}"/>
              </a:ext>
            </a:extLst>
          </p:cNvPr>
          <p:cNvSpPr txBox="1">
            <a:spLocks/>
          </p:cNvSpPr>
          <p:nvPr/>
        </p:nvSpPr>
        <p:spPr>
          <a:xfrm>
            <a:off x="1676400" y="0"/>
            <a:ext cx="7467600" cy="685800"/>
          </a:xfrm>
          <a:prstGeom prst="rect">
            <a:avLst/>
          </a:prstGeom>
          <a:solidFill>
            <a:srgbClr val="FF9C9C"/>
          </a:solidFill>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3000" dirty="0">
                <a:solidFill>
                  <a:prstClr val="black"/>
                </a:solidFill>
              </a:rPr>
              <a:t>Contents </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66FC5B19-6ED6-6002-7248-46CB2734EA9E}"/>
              </a:ext>
            </a:extLst>
          </p:cNvPr>
          <p:cNvSpPr txBox="1"/>
          <p:nvPr/>
        </p:nvSpPr>
        <p:spPr>
          <a:xfrm>
            <a:off x="2003795" y="3012216"/>
            <a:ext cx="5256814" cy="276999"/>
          </a:xfrm>
          <a:prstGeom prst="rect">
            <a:avLst/>
          </a:prstGeom>
        </p:spPr>
        <p:txBody>
          <a:bodyPr wrap="square" lIns="0" tIns="0" rIns="0" bIns="0">
            <a:spAutoFit/>
          </a:bodyPr>
          <a:lstStyle/>
          <a:p>
            <a:pPr marL="8145">
              <a:defRPr/>
            </a:pPr>
            <a:r>
              <a:rPr dirty="0">
                <a:latin typeface="Times New Roman"/>
                <a:cs typeface="Times New Roman"/>
              </a:rPr>
              <a:t>5</a:t>
            </a:r>
            <a:r>
              <a:rPr spc="-3" dirty="0">
                <a:latin typeface="Times New Roman"/>
                <a:cs typeface="Times New Roman"/>
              </a:rPr>
              <a:t>-</a:t>
            </a:r>
            <a:r>
              <a:rPr dirty="0">
                <a:latin typeface="Times New Roman"/>
                <a:cs typeface="Times New Roman"/>
              </a:rPr>
              <a:t>fold </a:t>
            </a:r>
            <a:r>
              <a:rPr spc="-6" dirty="0">
                <a:latin typeface="+mj-lt"/>
                <a:cs typeface="Times New Roman"/>
              </a:rPr>
              <a:t>c</a:t>
            </a:r>
            <a:r>
              <a:rPr dirty="0">
                <a:latin typeface="+mj-lt"/>
                <a:cs typeface="Times New Roman"/>
              </a:rPr>
              <a:t>ros</a:t>
            </a:r>
            <a:r>
              <a:rPr spc="-3" dirty="0">
                <a:latin typeface="+mj-lt"/>
                <a:cs typeface="Times New Roman"/>
              </a:rPr>
              <a:t>s-</a:t>
            </a:r>
            <a:r>
              <a:rPr spc="6" dirty="0">
                <a:latin typeface="+mj-lt"/>
                <a:cs typeface="Times New Roman"/>
              </a:rPr>
              <a:t>v</a:t>
            </a:r>
            <a:r>
              <a:rPr spc="-3" dirty="0">
                <a:latin typeface="+mj-lt"/>
                <a:cs typeface="Times New Roman"/>
              </a:rPr>
              <a:t>a</a:t>
            </a:r>
            <a:r>
              <a:rPr dirty="0">
                <a:latin typeface="+mj-lt"/>
                <a:cs typeface="Times New Roman"/>
              </a:rPr>
              <a:t>lid</a:t>
            </a:r>
            <a:r>
              <a:rPr spc="-3" dirty="0">
                <a:latin typeface="+mj-lt"/>
                <a:cs typeface="Times New Roman"/>
              </a:rPr>
              <a:t>a</a:t>
            </a:r>
            <a:r>
              <a:rPr dirty="0">
                <a:latin typeface="+mj-lt"/>
                <a:cs typeface="Times New Roman"/>
              </a:rPr>
              <a:t>tion</a:t>
            </a:r>
            <a:r>
              <a:rPr spc="3" dirty="0">
                <a:latin typeface="Times New Roman"/>
                <a:cs typeface="Times New Roman"/>
              </a:rPr>
              <a:t> </a:t>
            </a:r>
            <a:r>
              <a:rPr dirty="0">
                <a:latin typeface="Times New Roman"/>
                <a:cs typeface="Times New Roman"/>
              </a:rPr>
              <a:t>—</a:t>
            </a:r>
            <a:r>
              <a:rPr spc="6" dirty="0">
                <a:latin typeface="Times New Roman"/>
                <a:cs typeface="Times New Roman"/>
              </a:rPr>
              <a:t> </a:t>
            </a:r>
            <a:r>
              <a:rPr spc="-19" dirty="0">
                <a:latin typeface="Times New Roman"/>
                <a:cs typeface="Times New Roman"/>
              </a:rPr>
              <a:t>I</a:t>
            </a:r>
            <a:r>
              <a:rPr dirty="0">
                <a:latin typeface="Times New Roman"/>
                <a:cs typeface="Times New Roman"/>
              </a:rPr>
              <a:t>m</a:t>
            </a:r>
            <a:r>
              <a:rPr spc="3" dirty="0">
                <a:latin typeface="Times New Roman"/>
                <a:cs typeface="Times New Roman"/>
              </a:rPr>
              <a:t>a</a:t>
            </a:r>
            <a:r>
              <a:rPr dirty="0">
                <a:latin typeface="Times New Roman"/>
                <a:cs typeface="Times New Roman"/>
              </a:rPr>
              <a:t>ge</a:t>
            </a:r>
            <a:r>
              <a:rPr spc="-3" dirty="0">
                <a:latin typeface="Times New Roman"/>
                <a:cs typeface="Times New Roman"/>
              </a:rPr>
              <a:t> </a:t>
            </a:r>
            <a:r>
              <a:rPr spc="13" dirty="0">
                <a:latin typeface="Times New Roman"/>
                <a:cs typeface="Times New Roman"/>
              </a:rPr>
              <a:t>b</a:t>
            </a:r>
            <a:r>
              <a:rPr dirty="0">
                <a:latin typeface="Times New Roman"/>
                <a:cs typeface="Times New Roman"/>
              </a:rPr>
              <a:t>y</a:t>
            </a:r>
            <a:r>
              <a:rPr spc="-16" dirty="0">
                <a:latin typeface="Times New Roman"/>
                <a:cs typeface="Times New Roman"/>
              </a:rPr>
              <a:t> </a:t>
            </a:r>
            <a:r>
              <a:rPr dirty="0">
                <a:latin typeface="Times New Roman"/>
                <a:cs typeface="Times New Roman"/>
              </a:rPr>
              <a:t>Author</a:t>
            </a:r>
          </a:p>
        </p:txBody>
      </p:sp>
      <p:sp>
        <p:nvSpPr>
          <p:cNvPr id="23555" name="object 3">
            <a:extLst>
              <a:ext uri="{FF2B5EF4-FFF2-40B4-BE49-F238E27FC236}">
                <a16:creationId xmlns:a16="http://schemas.microsoft.com/office/drawing/2014/main" id="{C3D4542D-8AD9-CDB7-0034-86219C1C1B18}"/>
              </a:ext>
            </a:extLst>
          </p:cNvPr>
          <p:cNvSpPr>
            <a:spLocks noChangeArrowheads="1"/>
          </p:cNvSpPr>
          <p:nvPr/>
        </p:nvSpPr>
        <p:spPr bwMode="auto">
          <a:xfrm>
            <a:off x="1187355" y="1214232"/>
            <a:ext cx="7287905" cy="1718572"/>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sz="1154"/>
          </a:p>
        </p:txBody>
      </p:sp>
      <p:pic>
        <p:nvPicPr>
          <p:cNvPr id="3" name="Picture 2" descr="A screenshot of a computer&#10;&#10;Description automatically generated">
            <a:extLst>
              <a:ext uri="{FF2B5EF4-FFF2-40B4-BE49-F238E27FC236}">
                <a16:creationId xmlns:a16="http://schemas.microsoft.com/office/drawing/2014/main" id="{064BA4A9-C0C5-916E-8A6B-2F280AF065A0}"/>
              </a:ext>
            </a:extLst>
          </p:cNvPr>
          <p:cNvPicPr>
            <a:picLocks noChangeAspect="1"/>
          </p:cNvPicPr>
          <p:nvPr/>
        </p:nvPicPr>
        <p:blipFill rotWithShape="1">
          <a:blip r:embed="rId4"/>
          <a:srcRect l="26091" t="36058" r="24385" b="26405"/>
          <a:stretch/>
        </p:blipFill>
        <p:spPr bwMode="auto">
          <a:xfrm>
            <a:off x="0" y="7233"/>
            <a:ext cx="1749346" cy="745127"/>
          </a:xfrm>
          <a:prstGeom prst="rect">
            <a:avLst/>
          </a:prstGeom>
          <a:ln>
            <a:noFill/>
          </a:ln>
          <a:extLst>
            <a:ext uri="{53640926-AAD7-44D8-BBD7-CCE9431645EC}">
              <a14:shadowObscured xmlns:a14="http://schemas.microsoft.com/office/drawing/2010/main"/>
            </a:ext>
          </a:extLst>
        </p:spPr>
      </p:pic>
      <p:sp>
        <p:nvSpPr>
          <p:cNvPr id="4" name="Title 1">
            <a:extLst>
              <a:ext uri="{FF2B5EF4-FFF2-40B4-BE49-F238E27FC236}">
                <a16:creationId xmlns:a16="http://schemas.microsoft.com/office/drawing/2014/main" id="{F6F1621B-4EE1-4ECE-B3B6-F49472EED5AC}"/>
              </a:ext>
            </a:extLst>
          </p:cNvPr>
          <p:cNvSpPr txBox="1">
            <a:spLocks/>
          </p:cNvSpPr>
          <p:nvPr/>
        </p:nvSpPr>
        <p:spPr>
          <a:xfrm>
            <a:off x="1676400" y="0"/>
            <a:ext cx="7467600" cy="685800"/>
          </a:xfrm>
          <a:prstGeom prst="rect">
            <a:avLst/>
          </a:prstGeom>
          <a:solidFill>
            <a:srgbClr val="FF9C9C"/>
          </a:solidFill>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3000" dirty="0">
                <a:solidFill>
                  <a:prstClr val="black"/>
                </a:solidFill>
              </a:rPr>
              <a:t>Contents </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20733F07-82B0-0BAF-61DC-11980DCFF18A}"/>
              </a:ext>
            </a:extLst>
          </p:cNvPr>
          <p:cNvSpPr txBox="1"/>
          <p:nvPr/>
        </p:nvSpPr>
        <p:spPr>
          <a:xfrm>
            <a:off x="627797" y="879149"/>
            <a:ext cx="8106769" cy="3502882"/>
          </a:xfrm>
          <a:prstGeom prst="rect">
            <a:avLst/>
          </a:prstGeom>
        </p:spPr>
        <p:txBody>
          <a:bodyPr wrap="square" lIns="0" tIns="0" rIns="0" bIns="0">
            <a:spAutoFit/>
          </a:bodyPr>
          <a:lstStyle>
            <a:lvl1pPr marL="165100" indent="-152400">
              <a:tabLst>
                <a:tab pos="165100" algn="l"/>
              </a:tabLst>
              <a:defRPr>
                <a:solidFill>
                  <a:schemeClr val="tx1"/>
                </a:solidFill>
                <a:latin typeface="Calibri" panose="020F0502020204030204" pitchFamily="34" charset="0"/>
              </a:defRPr>
            </a:lvl1pPr>
            <a:lvl2pPr marL="279400" indent="-266700">
              <a:tabLst>
                <a:tab pos="165100" algn="l"/>
              </a:tabLst>
              <a:defRPr>
                <a:solidFill>
                  <a:schemeClr val="tx1"/>
                </a:solidFill>
                <a:latin typeface="Calibri" panose="020F0502020204030204" pitchFamily="34" charset="0"/>
              </a:defRPr>
            </a:lvl2pPr>
            <a:lvl3pPr marL="1143000" indent="-228600">
              <a:tabLst>
                <a:tab pos="165100" algn="l"/>
              </a:tabLst>
              <a:defRPr>
                <a:solidFill>
                  <a:schemeClr val="tx1"/>
                </a:solidFill>
                <a:latin typeface="Calibri" panose="020F0502020204030204" pitchFamily="34" charset="0"/>
              </a:defRPr>
            </a:lvl3pPr>
            <a:lvl4pPr marL="1600200" indent="-228600">
              <a:tabLst>
                <a:tab pos="165100" algn="l"/>
              </a:tabLst>
              <a:defRPr>
                <a:solidFill>
                  <a:schemeClr val="tx1"/>
                </a:solidFill>
                <a:latin typeface="Calibri" panose="020F0502020204030204" pitchFamily="34" charset="0"/>
              </a:defRPr>
            </a:lvl4pPr>
            <a:lvl5pPr marL="2057400" indent="-228600">
              <a:tabLst>
                <a:tab pos="165100" algn="l"/>
              </a:tabLst>
              <a:defRPr>
                <a:solidFill>
                  <a:schemeClr val="tx1"/>
                </a:solidFill>
                <a:latin typeface="Calibri" panose="020F0502020204030204" pitchFamily="34" charset="0"/>
              </a:defRPr>
            </a:lvl5pPr>
            <a:lvl6pPr marL="2514600" indent="-228600" fontAlgn="base">
              <a:spcBef>
                <a:spcPct val="0"/>
              </a:spcBef>
              <a:spcAft>
                <a:spcPct val="0"/>
              </a:spcAft>
              <a:tabLst>
                <a:tab pos="165100" algn="l"/>
              </a:tabLst>
              <a:defRPr>
                <a:solidFill>
                  <a:schemeClr val="tx1"/>
                </a:solidFill>
                <a:latin typeface="Calibri" panose="020F0502020204030204" pitchFamily="34" charset="0"/>
              </a:defRPr>
            </a:lvl6pPr>
            <a:lvl7pPr marL="2971800" indent="-228600" fontAlgn="base">
              <a:spcBef>
                <a:spcPct val="0"/>
              </a:spcBef>
              <a:spcAft>
                <a:spcPct val="0"/>
              </a:spcAft>
              <a:tabLst>
                <a:tab pos="165100" algn="l"/>
              </a:tabLst>
              <a:defRPr>
                <a:solidFill>
                  <a:schemeClr val="tx1"/>
                </a:solidFill>
                <a:latin typeface="Calibri" panose="020F0502020204030204" pitchFamily="34" charset="0"/>
              </a:defRPr>
            </a:lvl7pPr>
            <a:lvl8pPr marL="3429000" indent="-228600" fontAlgn="base">
              <a:spcBef>
                <a:spcPct val="0"/>
              </a:spcBef>
              <a:spcAft>
                <a:spcPct val="0"/>
              </a:spcAft>
              <a:tabLst>
                <a:tab pos="165100" algn="l"/>
              </a:tabLst>
              <a:defRPr>
                <a:solidFill>
                  <a:schemeClr val="tx1"/>
                </a:solidFill>
                <a:latin typeface="Calibri" panose="020F0502020204030204" pitchFamily="34" charset="0"/>
              </a:defRPr>
            </a:lvl8pPr>
            <a:lvl9pPr marL="3886200" indent="-228600" fontAlgn="base">
              <a:spcBef>
                <a:spcPct val="0"/>
              </a:spcBef>
              <a:spcAft>
                <a:spcPct val="0"/>
              </a:spcAft>
              <a:tabLst>
                <a:tab pos="165100" algn="l"/>
              </a:tabLst>
              <a:defRPr>
                <a:solidFill>
                  <a:schemeClr val="tx1"/>
                </a:solidFill>
                <a:latin typeface="Calibri" panose="020F0502020204030204" pitchFamily="34" charset="0"/>
              </a:defRPr>
            </a:lvl9pPr>
          </a:lstStyle>
          <a:p>
            <a:pPr algn="just">
              <a:buFont typeface="Times New Roman" panose="02020603050405020304" pitchFamily="18" charset="0"/>
              <a:buAutoNum type="arabicPeriod" startAt="3"/>
            </a:pPr>
            <a:r>
              <a:rPr lang="en-US" altLang="en-US" b="1">
                <a:latin typeface="+mj-lt"/>
                <a:cs typeface="Times New Roman" panose="02020603050405020304" pitchFamily="18" charset="0"/>
              </a:rPr>
              <a:t>Modify training algorithm</a:t>
            </a:r>
            <a:endParaRPr lang="en-US" altLang="en-US">
              <a:latin typeface="+mj-lt"/>
              <a:cs typeface="Times New Roman" panose="02020603050405020304" pitchFamily="18" charset="0"/>
            </a:endParaRPr>
          </a:p>
          <a:p>
            <a:pPr algn="just">
              <a:lnSpc>
                <a:spcPct val="102000"/>
              </a:lnSpc>
              <a:spcBef>
                <a:spcPts val="513"/>
              </a:spcBef>
            </a:pPr>
            <a:r>
              <a:rPr lang="en-US" altLang="en-US">
                <a:latin typeface="+mj-lt"/>
                <a:cs typeface="Times New Roman" panose="02020603050405020304" pitchFamily="18" charset="0"/>
              </a:rPr>
              <a:t>Regularization can also be implemented by modifying the training algorithm in various ways. The two most commonly used methods are discussed below.</a:t>
            </a:r>
          </a:p>
          <a:p>
            <a:endParaRPr lang="en-US" altLang="en-US">
              <a:latin typeface="+mj-lt"/>
              <a:cs typeface="Times New Roman" panose="02020603050405020304" pitchFamily="18" charset="0"/>
            </a:endParaRPr>
          </a:p>
          <a:p>
            <a:pPr>
              <a:spcBef>
                <a:spcPts val="32"/>
              </a:spcBef>
            </a:pPr>
            <a:endParaRPr lang="en-US" altLang="en-US">
              <a:latin typeface="+mj-lt"/>
              <a:cs typeface="Times New Roman" panose="02020603050405020304" pitchFamily="18" charset="0"/>
            </a:endParaRPr>
          </a:p>
          <a:p>
            <a:pPr lvl="1" algn="just">
              <a:buFont typeface="Times New Roman" panose="02020603050405020304" pitchFamily="18" charset="0"/>
              <a:buAutoNum type="arabicPeriod"/>
            </a:pPr>
            <a:r>
              <a:rPr lang="en-US" altLang="en-US" b="1">
                <a:latin typeface="+mj-lt"/>
                <a:cs typeface="Times New Roman" panose="02020603050405020304" pitchFamily="18" charset="0"/>
              </a:rPr>
              <a:t>Dropout (strong)</a:t>
            </a:r>
            <a:endParaRPr lang="en-US" altLang="en-US">
              <a:latin typeface="+mj-lt"/>
              <a:cs typeface="Times New Roman" panose="02020603050405020304" pitchFamily="18" charset="0"/>
            </a:endParaRPr>
          </a:p>
          <a:p>
            <a:pPr algn="just">
              <a:lnSpc>
                <a:spcPct val="103000"/>
              </a:lnSpc>
              <a:spcBef>
                <a:spcPts val="505"/>
              </a:spcBef>
            </a:pPr>
            <a:r>
              <a:rPr lang="en-US" altLang="en-US">
                <a:latin typeface="+mj-lt"/>
                <a:cs typeface="Times New Roman" panose="02020603050405020304" pitchFamily="18" charset="0"/>
              </a:rPr>
              <a:t>Dropout is used when the training model is a neural network. A neural network consists of multiple hidden layers, where the output of one layer is used as input to the subsequent layer. The subsequent layer modifies the input through learnable parameters (usually by multiplying it by a matrix and adding a bias followed by an activation function). The input flows through the neural network layers until it reaches the final output layer, which is used for prediction.</a:t>
            </a:r>
          </a:p>
        </p:txBody>
      </p:sp>
      <p:pic>
        <p:nvPicPr>
          <p:cNvPr id="3" name="Picture 2" descr="A screenshot of a computer&#10;&#10;Description automatically generated">
            <a:extLst>
              <a:ext uri="{FF2B5EF4-FFF2-40B4-BE49-F238E27FC236}">
                <a16:creationId xmlns:a16="http://schemas.microsoft.com/office/drawing/2014/main" id="{2E81DB6F-60F6-2E45-8934-38D979D51F08}"/>
              </a:ext>
            </a:extLst>
          </p:cNvPr>
          <p:cNvPicPr>
            <a:picLocks noChangeAspect="1"/>
          </p:cNvPicPr>
          <p:nvPr/>
        </p:nvPicPr>
        <p:blipFill rotWithShape="1">
          <a:blip r:embed="rId3"/>
          <a:srcRect l="26091" t="36058" r="24385" b="26405"/>
          <a:stretch/>
        </p:blipFill>
        <p:spPr bwMode="auto">
          <a:xfrm>
            <a:off x="0" y="7233"/>
            <a:ext cx="1749346" cy="745127"/>
          </a:xfrm>
          <a:prstGeom prst="rect">
            <a:avLst/>
          </a:prstGeom>
          <a:ln>
            <a:noFill/>
          </a:ln>
          <a:extLst>
            <a:ext uri="{53640926-AAD7-44D8-BBD7-CCE9431645EC}">
              <a14:shadowObscured xmlns:a14="http://schemas.microsoft.com/office/drawing/2010/main"/>
            </a:ext>
          </a:extLst>
        </p:spPr>
      </p:pic>
      <p:sp>
        <p:nvSpPr>
          <p:cNvPr id="4" name="Title 1">
            <a:extLst>
              <a:ext uri="{FF2B5EF4-FFF2-40B4-BE49-F238E27FC236}">
                <a16:creationId xmlns:a16="http://schemas.microsoft.com/office/drawing/2014/main" id="{1E365C30-1EEF-EA2F-972C-F253E45A78D6}"/>
              </a:ext>
            </a:extLst>
          </p:cNvPr>
          <p:cNvSpPr txBox="1">
            <a:spLocks/>
          </p:cNvSpPr>
          <p:nvPr/>
        </p:nvSpPr>
        <p:spPr>
          <a:xfrm>
            <a:off x="1676400" y="0"/>
            <a:ext cx="7467600" cy="685800"/>
          </a:xfrm>
          <a:prstGeom prst="rect">
            <a:avLst/>
          </a:prstGeom>
          <a:solidFill>
            <a:srgbClr val="FF9C9C"/>
          </a:solidFill>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3000" dirty="0">
                <a:solidFill>
                  <a:prstClr val="black"/>
                </a:solidFill>
              </a:rPr>
              <a:t>Contents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B6F15528-21DE-4FAA-801E-634DDDAF4B2B}" type="slidenum">
              <a:rPr lang="en-US" smtClean="0">
                <a:solidFill>
                  <a:schemeClr val="tx1"/>
                </a:solidFill>
              </a:rPr>
              <a:pPr/>
              <a:t>5</a:t>
            </a:fld>
            <a:endParaRPr lang="en-US" dirty="0">
              <a:solidFill>
                <a:schemeClr val="tx1"/>
              </a:solidFill>
            </a:endParaRPr>
          </a:p>
        </p:txBody>
      </p:sp>
      <p:graphicFrame>
        <p:nvGraphicFramePr>
          <p:cNvPr id="8" name="Content Placeholder 7">
            <a:extLst>
              <a:ext uri="{FF2B5EF4-FFF2-40B4-BE49-F238E27FC236}">
                <a16:creationId xmlns:a16="http://schemas.microsoft.com/office/drawing/2014/main" id="{2BF54CEA-ED11-4E7D-9E9C-EE819DFA5B2E}"/>
              </a:ext>
            </a:extLst>
          </p:cNvPr>
          <p:cNvGraphicFramePr>
            <a:graphicFrameLocks/>
          </p:cNvGraphicFramePr>
          <p:nvPr/>
        </p:nvGraphicFramePr>
        <p:xfrm>
          <a:off x="2411760" y="3876082"/>
          <a:ext cx="5144055" cy="1080121"/>
        </p:xfrm>
        <a:graphic>
          <a:graphicData uri="http://schemas.openxmlformats.org/drawingml/2006/table">
            <a:tbl>
              <a:tblPr firstRow="1" firstCol="1" bandRow="1">
                <a:tableStyleId>{3B4B98B0-60AC-42C2-AFA5-B58CD77FA1E5}</a:tableStyleId>
              </a:tblPr>
              <a:tblGrid>
                <a:gridCol w="1989162">
                  <a:extLst>
                    <a:ext uri="{9D8B030D-6E8A-4147-A177-3AD203B41FA5}">
                      <a16:colId xmlns:a16="http://schemas.microsoft.com/office/drawing/2014/main" val="2727740888"/>
                    </a:ext>
                  </a:extLst>
                </a:gridCol>
                <a:gridCol w="3154893">
                  <a:extLst>
                    <a:ext uri="{9D8B030D-6E8A-4147-A177-3AD203B41FA5}">
                      <a16:colId xmlns:a16="http://schemas.microsoft.com/office/drawing/2014/main" val="3372878913"/>
                    </a:ext>
                  </a:extLst>
                </a:gridCol>
              </a:tblGrid>
              <a:tr h="500222">
                <a:tc>
                  <a:txBody>
                    <a:bodyPr/>
                    <a:lstStyle/>
                    <a:p>
                      <a:pPr marL="0" marR="0" algn="ctr" fontAlgn="t">
                        <a:lnSpc>
                          <a:spcPct val="107000"/>
                        </a:lnSpc>
                        <a:spcBef>
                          <a:spcPts val="0"/>
                        </a:spcBef>
                        <a:spcAft>
                          <a:spcPts val="0"/>
                        </a:spcAft>
                      </a:pPr>
                      <a:r>
                        <a:rPr lang="en-US" sz="2500" b="0" u="none" strike="noStrike" dirty="0">
                          <a:effectLst/>
                        </a:rPr>
                        <a:t>L T P</a:t>
                      </a:r>
                      <a:endParaRPr lang="en-US" sz="3800" b="0" i="0" u="none" strike="noStrike" dirty="0">
                        <a:effectLst/>
                        <a:latin typeface="Arial" panose="020B0604020202020204" pitchFamily="34" charset="0"/>
                      </a:endParaRPr>
                    </a:p>
                  </a:txBody>
                  <a:tcPr marL="141446" marR="141446" marT="19646" marB="0"/>
                </a:tc>
                <a:tc>
                  <a:txBody>
                    <a:bodyPr/>
                    <a:lstStyle/>
                    <a:p>
                      <a:pPr marL="0" marR="0" algn="ctr" fontAlgn="t">
                        <a:lnSpc>
                          <a:spcPct val="107000"/>
                        </a:lnSpc>
                        <a:spcBef>
                          <a:spcPts val="0"/>
                        </a:spcBef>
                        <a:spcAft>
                          <a:spcPts val="0"/>
                        </a:spcAft>
                      </a:pPr>
                      <a:r>
                        <a:rPr lang="en-US" sz="2500" b="0" u="none" strike="noStrike" dirty="0">
                          <a:effectLst/>
                        </a:rPr>
                        <a:t>Credits</a:t>
                      </a:r>
                      <a:endParaRPr lang="en-US" sz="3800" b="0" i="0" u="none" strike="noStrike" dirty="0">
                        <a:effectLst/>
                        <a:latin typeface="Arial" panose="020B0604020202020204" pitchFamily="34" charset="0"/>
                      </a:endParaRPr>
                    </a:p>
                  </a:txBody>
                  <a:tcPr marL="141446" marR="141446" marT="19646" marB="0"/>
                </a:tc>
                <a:extLst>
                  <a:ext uri="{0D108BD9-81ED-4DB2-BD59-A6C34878D82A}">
                    <a16:rowId xmlns:a16="http://schemas.microsoft.com/office/drawing/2014/main" val="2422298466"/>
                  </a:ext>
                </a:extLst>
              </a:tr>
              <a:tr h="579899">
                <a:tc>
                  <a:txBody>
                    <a:bodyPr/>
                    <a:lstStyle/>
                    <a:p>
                      <a:pPr marL="0" marR="0" algn="ctr" fontAlgn="t">
                        <a:lnSpc>
                          <a:spcPct val="107000"/>
                        </a:lnSpc>
                        <a:spcBef>
                          <a:spcPts val="0"/>
                        </a:spcBef>
                        <a:spcAft>
                          <a:spcPts val="0"/>
                        </a:spcAft>
                      </a:pPr>
                      <a:r>
                        <a:rPr lang="en-US" sz="2500" b="0" u="none" strike="noStrike" dirty="0">
                          <a:effectLst/>
                        </a:rPr>
                        <a:t>3 – 0 – 0</a:t>
                      </a:r>
                      <a:endParaRPr lang="en-US" sz="3800" b="0" i="0" u="none" strike="noStrike" dirty="0">
                        <a:effectLst/>
                        <a:latin typeface="Arial" panose="020B0604020202020204" pitchFamily="34" charset="0"/>
                      </a:endParaRPr>
                    </a:p>
                  </a:txBody>
                  <a:tcPr marL="141446" marR="141446" marT="19646" marB="0"/>
                </a:tc>
                <a:tc>
                  <a:txBody>
                    <a:bodyPr/>
                    <a:lstStyle/>
                    <a:p>
                      <a:pPr marL="0" marR="0" algn="ctr" fontAlgn="t">
                        <a:lnSpc>
                          <a:spcPct val="107000"/>
                        </a:lnSpc>
                        <a:spcBef>
                          <a:spcPts val="0"/>
                        </a:spcBef>
                        <a:spcAft>
                          <a:spcPts val="0"/>
                        </a:spcAft>
                      </a:pPr>
                      <a:r>
                        <a:rPr lang="en-US" sz="2400" b="0" i="0" u="none" strike="noStrike" dirty="0">
                          <a:effectLst/>
                          <a:latin typeface="Arial" panose="020B0604020202020204" pitchFamily="34" charset="0"/>
                        </a:rPr>
                        <a:t>3</a:t>
                      </a:r>
                    </a:p>
                  </a:txBody>
                  <a:tcPr marL="141446" marR="141446" marT="19646" marB="0"/>
                </a:tc>
                <a:extLst>
                  <a:ext uri="{0D108BD9-81ED-4DB2-BD59-A6C34878D82A}">
                    <a16:rowId xmlns:a16="http://schemas.microsoft.com/office/drawing/2014/main" val="141603377"/>
                  </a:ext>
                </a:extLst>
              </a:tr>
            </a:tbl>
          </a:graphicData>
        </a:graphic>
      </p:graphicFrame>
      <p:sp>
        <p:nvSpPr>
          <p:cNvPr id="9" name="Content Placeholder 5">
            <a:extLst>
              <a:ext uri="{FF2B5EF4-FFF2-40B4-BE49-F238E27FC236}">
                <a16:creationId xmlns:a16="http://schemas.microsoft.com/office/drawing/2014/main" id="{691A3D75-66A7-49DC-9380-D7B99BBAFBF5}"/>
              </a:ext>
            </a:extLst>
          </p:cNvPr>
          <p:cNvSpPr txBox="1">
            <a:spLocks/>
          </p:cNvSpPr>
          <p:nvPr/>
        </p:nvSpPr>
        <p:spPr>
          <a:xfrm>
            <a:off x="2051720" y="1168126"/>
            <a:ext cx="6181632" cy="341713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a:t>B.Tech. (Data Analytics-DS)  </a:t>
            </a:r>
          </a:p>
          <a:p>
            <a:r>
              <a:rPr lang="en-IN" sz="2400" dirty="0"/>
              <a:t>Elective- I</a:t>
            </a:r>
          </a:p>
          <a:p>
            <a:r>
              <a:rPr lang="en-IN" sz="2400" dirty="0"/>
              <a:t>5th SEMESTER </a:t>
            </a:r>
            <a:endParaRPr lang="en-US" sz="2400" dirty="0"/>
          </a:p>
          <a:p>
            <a:pPr marL="0" indent="0">
              <a:buNone/>
            </a:pPr>
            <a:r>
              <a:rPr lang="en-US" sz="2400" b="1" dirty="0"/>
              <a:t>                  </a:t>
            </a:r>
          </a:p>
          <a:p>
            <a:pPr marL="0" indent="0" algn="ctr">
              <a:lnSpc>
                <a:spcPct val="115000"/>
              </a:lnSpc>
              <a:spcBef>
                <a:spcPts val="0"/>
              </a:spcBef>
              <a:spcAft>
                <a:spcPts val="750"/>
              </a:spcAft>
              <a:buNone/>
            </a:pPr>
            <a:r>
              <a:rPr lang="en-US" sz="2400" b="1" dirty="0">
                <a:latin typeface="Times New Roman" panose="02020603050405020304" pitchFamily="18" charset="0"/>
                <a:cs typeface="Times New Roman" panose="02020603050405020304" pitchFamily="18" charset="0"/>
              </a:rPr>
              <a:t>PREDICTIVE ANALYTICS</a:t>
            </a:r>
          </a:p>
          <a:p>
            <a:pPr marL="0" indent="0" algn="ctr">
              <a:lnSpc>
                <a:spcPct val="115000"/>
              </a:lnSpc>
              <a:spcBef>
                <a:spcPts val="0"/>
              </a:spcBef>
              <a:spcAft>
                <a:spcPts val="750"/>
              </a:spcAft>
              <a:buNone/>
            </a:pPr>
            <a:endParaRPr lang="en-US" sz="2400" b="1" spc="4" dirty="0">
              <a:solidFill>
                <a:srgbClr val="000000"/>
              </a:solidFill>
              <a:latin typeface="Times New Roman" panose="02020603050405020304" pitchFamily="18" charset="0"/>
              <a:ea typeface="Times New Roman" panose="02020603050405020304" pitchFamily="18" charset="0"/>
            </a:endParaRPr>
          </a:p>
          <a:p>
            <a:pPr marL="0" indent="0" algn="ctr">
              <a:lnSpc>
                <a:spcPct val="115000"/>
              </a:lnSpc>
              <a:spcBef>
                <a:spcPts val="0"/>
              </a:spcBef>
              <a:spcAft>
                <a:spcPts val="750"/>
              </a:spcAft>
              <a:buNone/>
            </a:pPr>
            <a:endParaRPr lang="en-US" sz="2400" dirty="0"/>
          </a:p>
        </p:txBody>
      </p:sp>
      <p:sp>
        <p:nvSpPr>
          <p:cNvPr id="3" name="Date Placeholder 2"/>
          <p:cNvSpPr>
            <a:spLocks noGrp="1"/>
          </p:cNvSpPr>
          <p:nvPr>
            <p:ph type="dt" sz="half" idx="10"/>
          </p:nvPr>
        </p:nvSpPr>
        <p:spPr/>
        <p:txBody>
          <a:bodyPr/>
          <a:lstStyle/>
          <a:p>
            <a:fld id="{DBFCA45D-88FB-494E-972F-5219D74378D5}" type="datetime3">
              <a:rPr lang="en-US" smtClean="0">
                <a:solidFill>
                  <a:schemeClr val="tx1"/>
                </a:solidFill>
              </a:rPr>
              <a:t>11 July 2024</a:t>
            </a:fld>
            <a:endParaRPr lang="en-US" dirty="0">
              <a:solidFill>
                <a:schemeClr val="tx1"/>
              </a:solidFill>
            </a:endParaRPr>
          </a:p>
        </p:txBody>
      </p:sp>
      <p:sp>
        <p:nvSpPr>
          <p:cNvPr id="10" name="Footer Placeholder 4"/>
          <p:cNvSpPr>
            <a:spLocks noGrp="1"/>
          </p:cNvSpPr>
          <p:nvPr>
            <p:ph type="ftr" sz="quarter" idx="11"/>
          </p:nvPr>
        </p:nvSpPr>
        <p:spPr>
          <a:xfrm>
            <a:off x="2573778" y="5675436"/>
            <a:ext cx="4320480" cy="273844"/>
          </a:xfrm>
        </p:spPr>
        <p:txBody>
          <a:bodyPr/>
          <a:lstStyle/>
          <a:p>
            <a:r>
              <a:rPr lang="en-US" dirty="0">
                <a:solidFill>
                  <a:schemeClr val="tx1"/>
                </a:solidFill>
              </a:rPr>
              <a:t>ELECTIVE BUCKET(DATA ANALYTICS/MOBILITY MANAGEMENT/CLOUD AND BIG DATA/SMART SYSTEMS)</a:t>
            </a:r>
          </a:p>
        </p:txBody>
      </p:sp>
      <p:pic>
        <p:nvPicPr>
          <p:cNvPr id="13" name="Picture 12">
            <a:extLst>
              <a:ext uri="{FF2B5EF4-FFF2-40B4-BE49-F238E27FC236}">
                <a16:creationId xmlns:a16="http://schemas.microsoft.com/office/drawing/2014/main" id="{78E91FED-0861-4262-B4A8-84819F01761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504" y="31340"/>
            <a:ext cx="1162829" cy="805372"/>
          </a:xfrm>
          <a:prstGeom prst="rect">
            <a:avLst/>
          </a:prstGeom>
        </p:spPr>
      </p:pic>
      <p:sp>
        <p:nvSpPr>
          <p:cNvPr id="14" name="Title 1">
            <a:extLst>
              <a:ext uri="{FF2B5EF4-FFF2-40B4-BE49-F238E27FC236}">
                <a16:creationId xmlns:a16="http://schemas.microsoft.com/office/drawing/2014/main" id="{D2283B93-54FE-41F0-81CE-7D376FC42D7B}"/>
              </a:ext>
            </a:extLst>
          </p:cNvPr>
          <p:cNvSpPr txBox="1">
            <a:spLocks/>
          </p:cNvSpPr>
          <p:nvPr/>
        </p:nvSpPr>
        <p:spPr>
          <a:xfrm>
            <a:off x="1642210" y="0"/>
            <a:ext cx="7501789" cy="692696"/>
          </a:xfrm>
          <a:prstGeom prst="rect">
            <a:avLst/>
          </a:prstGeom>
          <a:solidFill>
            <a:srgbClr val="FF9C9C"/>
          </a:solidFill>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marL="8547" algn="ctr">
              <a:spcBef>
                <a:spcPts val="68"/>
              </a:spcBef>
            </a:pPr>
            <a:r>
              <a:rPr lang="en-IN" sz="3000" dirty="0"/>
              <a:t>Evaluation Scheme</a:t>
            </a:r>
          </a:p>
        </p:txBody>
      </p:sp>
      <p:pic>
        <p:nvPicPr>
          <p:cNvPr id="2" name="Picture 1" descr="A screenshot of a computer&#10;&#10;Description automatically generated">
            <a:extLst>
              <a:ext uri="{FF2B5EF4-FFF2-40B4-BE49-F238E27FC236}">
                <a16:creationId xmlns:a16="http://schemas.microsoft.com/office/drawing/2014/main" id="{18093649-2EB4-E1E4-A8B8-51266BF598EE}"/>
              </a:ext>
            </a:extLst>
          </p:cNvPr>
          <p:cNvPicPr>
            <a:picLocks noChangeAspect="1"/>
          </p:cNvPicPr>
          <p:nvPr/>
        </p:nvPicPr>
        <p:blipFill rotWithShape="1">
          <a:blip r:embed="rId4"/>
          <a:srcRect l="26091" t="36058" r="24385" b="26405"/>
          <a:stretch/>
        </p:blipFill>
        <p:spPr bwMode="auto">
          <a:xfrm>
            <a:off x="0" y="7233"/>
            <a:ext cx="1749346" cy="74512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35144791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F119496C-5EF6-15C9-5723-18E48F0E477C}"/>
              </a:ext>
            </a:extLst>
          </p:cNvPr>
          <p:cNvSpPr txBox="1"/>
          <p:nvPr/>
        </p:nvSpPr>
        <p:spPr>
          <a:xfrm>
            <a:off x="693122" y="962052"/>
            <a:ext cx="8195274" cy="1701620"/>
          </a:xfrm>
          <a:prstGeom prst="rect">
            <a:avLst/>
          </a:prstGeom>
        </p:spPr>
        <p:txBody>
          <a:bodyPr wrap="square" lIns="0" tIns="0" rIns="0" bIns="0">
            <a:spAutoFit/>
          </a:bodyPr>
          <a:lstStyle>
            <a:lvl1pPr marL="127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just">
              <a:lnSpc>
                <a:spcPct val="103000"/>
              </a:lnSpc>
            </a:pPr>
            <a:r>
              <a:rPr lang="en-US" altLang="en-US">
                <a:latin typeface="+mj-lt"/>
                <a:cs typeface="Times New Roman" panose="02020603050405020304" pitchFamily="18" charset="0"/>
              </a:rPr>
              <a:t>Each layer in the neural network consists of various nodes. Nodes from the previous layer are connected to nodes of the subsequent layer. In the dropout method, connections between the nodes of consecutive layers are randomly dropped based on a dropout-ratio (%age of the total connection dropped) and the remaining network is trained in the current iteration. In the next iteration, another set of random connections are dropped.</a:t>
            </a:r>
          </a:p>
        </p:txBody>
      </p:sp>
      <p:sp>
        <p:nvSpPr>
          <p:cNvPr id="25603" name="object 3">
            <a:extLst>
              <a:ext uri="{FF2B5EF4-FFF2-40B4-BE49-F238E27FC236}">
                <a16:creationId xmlns:a16="http://schemas.microsoft.com/office/drawing/2014/main" id="{97A4628A-EABA-515C-BAD0-5B334EF08375}"/>
              </a:ext>
            </a:extLst>
          </p:cNvPr>
          <p:cNvSpPr>
            <a:spLocks noChangeArrowheads="1"/>
          </p:cNvSpPr>
          <p:nvPr/>
        </p:nvSpPr>
        <p:spPr bwMode="auto">
          <a:xfrm>
            <a:off x="709684" y="2727598"/>
            <a:ext cx="8161361" cy="3454844"/>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a:latin typeface="+mj-lt"/>
            </a:endParaRPr>
          </a:p>
        </p:txBody>
      </p:sp>
      <p:pic>
        <p:nvPicPr>
          <p:cNvPr id="3" name="Picture 2" descr="A screenshot of a computer&#10;&#10;Description automatically generated">
            <a:extLst>
              <a:ext uri="{FF2B5EF4-FFF2-40B4-BE49-F238E27FC236}">
                <a16:creationId xmlns:a16="http://schemas.microsoft.com/office/drawing/2014/main" id="{02BC7405-0620-328E-07AF-C2F7D611553D}"/>
              </a:ext>
            </a:extLst>
          </p:cNvPr>
          <p:cNvPicPr>
            <a:picLocks noChangeAspect="1"/>
          </p:cNvPicPr>
          <p:nvPr/>
        </p:nvPicPr>
        <p:blipFill rotWithShape="1">
          <a:blip r:embed="rId4"/>
          <a:srcRect l="26091" t="36058" r="24385" b="26405"/>
          <a:stretch/>
        </p:blipFill>
        <p:spPr bwMode="auto">
          <a:xfrm>
            <a:off x="0" y="7233"/>
            <a:ext cx="1749346" cy="745127"/>
          </a:xfrm>
          <a:prstGeom prst="rect">
            <a:avLst/>
          </a:prstGeom>
          <a:ln>
            <a:noFill/>
          </a:ln>
          <a:extLst>
            <a:ext uri="{53640926-AAD7-44D8-BBD7-CCE9431645EC}">
              <a14:shadowObscured xmlns:a14="http://schemas.microsoft.com/office/drawing/2010/main"/>
            </a:ext>
          </a:extLst>
        </p:spPr>
      </p:pic>
      <p:sp>
        <p:nvSpPr>
          <p:cNvPr id="4" name="Title 1">
            <a:extLst>
              <a:ext uri="{FF2B5EF4-FFF2-40B4-BE49-F238E27FC236}">
                <a16:creationId xmlns:a16="http://schemas.microsoft.com/office/drawing/2014/main" id="{A158987B-5E3D-FE74-1275-997C94EC491F}"/>
              </a:ext>
            </a:extLst>
          </p:cNvPr>
          <p:cNvSpPr txBox="1">
            <a:spLocks/>
          </p:cNvSpPr>
          <p:nvPr/>
        </p:nvSpPr>
        <p:spPr>
          <a:xfrm>
            <a:off x="1676400" y="0"/>
            <a:ext cx="7467600" cy="685800"/>
          </a:xfrm>
          <a:prstGeom prst="rect">
            <a:avLst/>
          </a:prstGeom>
          <a:solidFill>
            <a:srgbClr val="FF9C9C"/>
          </a:solidFill>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3000" dirty="0">
                <a:solidFill>
                  <a:prstClr val="black"/>
                </a:solidFill>
              </a:rPr>
              <a:t>Contents </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C93DDE70-CC1E-9871-569E-33A522E5F1A4}"/>
              </a:ext>
            </a:extLst>
          </p:cNvPr>
          <p:cNvSpPr txBox="1"/>
          <p:nvPr/>
        </p:nvSpPr>
        <p:spPr>
          <a:xfrm>
            <a:off x="259307" y="1084881"/>
            <a:ext cx="8598090" cy="4594078"/>
          </a:xfrm>
          <a:prstGeom prst="rect">
            <a:avLst/>
          </a:prstGeom>
        </p:spPr>
        <p:txBody>
          <a:bodyPr wrap="square" lIns="0" tIns="0" rIns="0" bIns="0">
            <a:spAutoFit/>
          </a:bodyPr>
          <a:lstStyle>
            <a:lvl1pPr marL="127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just">
              <a:lnSpc>
                <a:spcPct val="103000"/>
              </a:lnSpc>
            </a:pPr>
            <a:r>
              <a:rPr lang="en-US" altLang="en-US">
                <a:latin typeface="+mj-lt"/>
                <a:cs typeface="Times New Roman" panose="02020603050405020304" pitchFamily="18" charset="0"/>
              </a:rPr>
              <a:t>The dropout method ensures that the neural network learns a more robust set of features that perform  equally  well  with  random  subsets  of  the  node  selected.  By  randomly  dropping connections, the network is able to learn a better-generalized mapping from input to output hence reducing the  over-fitting.  The dropout  ratio  needs  to  be carefully selected  and  has  a significant impact on the learned model. A good value of the dropout ratio is between 0.25 to 0.4.</a:t>
            </a:r>
          </a:p>
          <a:p>
            <a:endParaRPr lang="en-US" altLang="en-US">
              <a:latin typeface="+mj-lt"/>
              <a:cs typeface="Times New Roman" panose="02020603050405020304" pitchFamily="18" charset="0"/>
            </a:endParaRPr>
          </a:p>
          <a:p>
            <a:endParaRPr lang="en-US" altLang="en-US">
              <a:latin typeface="+mj-lt"/>
              <a:cs typeface="Times New Roman" panose="02020603050405020304" pitchFamily="18" charset="0"/>
            </a:endParaRPr>
          </a:p>
          <a:p>
            <a:pPr algn="just"/>
            <a:r>
              <a:rPr lang="en-US" altLang="en-US" b="1">
                <a:latin typeface="+mj-lt"/>
                <a:cs typeface="Times New Roman" panose="02020603050405020304" pitchFamily="18" charset="0"/>
              </a:rPr>
              <a:t>3.2. Injecting noise (weak)</a:t>
            </a:r>
            <a:endParaRPr lang="en-US" altLang="en-US">
              <a:latin typeface="+mj-lt"/>
              <a:cs typeface="Times New Roman" panose="02020603050405020304" pitchFamily="18" charset="0"/>
            </a:endParaRPr>
          </a:p>
          <a:p>
            <a:pPr algn="just">
              <a:lnSpc>
                <a:spcPct val="103000"/>
              </a:lnSpc>
              <a:spcBef>
                <a:spcPts val="505"/>
              </a:spcBef>
            </a:pPr>
            <a:r>
              <a:rPr lang="en-US" altLang="en-US">
                <a:latin typeface="+mj-lt"/>
                <a:cs typeface="Times New Roman" panose="02020603050405020304" pitchFamily="18" charset="0"/>
              </a:rPr>
              <a:t>Similar  to  dropout,  this  method  is  usually  used  when  the  model  being  learned  is  a  neural network. In this method, we tamper with the weights being learned through backpropagation in the efforts of making it more robust or insensitive to small variations. During training, a small amount of random noise is added to the updated weights which helps the model learn a more robust set of features. A robust set of features makes sure that the model doesn't overfit the training data. This method, however, doesn't work very well as a regularizer.</a:t>
            </a:r>
          </a:p>
        </p:txBody>
      </p:sp>
      <p:pic>
        <p:nvPicPr>
          <p:cNvPr id="3" name="Picture 2" descr="A screenshot of a computer&#10;&#10;Description automatically generated">
            <a:extLst>
              <a:ext uri="{FF2B5EF4-FFF2-40B4-BE49-F238E27FC236}">
                <a16:creationId xmlns:a16="http://schemas.microsoft.com/office/drawing/2014/main" id="{B1CE512B-681F-C9B4-E901-5278EC360071}"/>
              </a:ext>
            </a:extLst>
          </p:cNvPr>
          <p:cNvPicPr>
            <a:picLocks noChangeAspect="1"/>
          </p:cNvPicPr>
          <p:nvPr/>
        </p:nvPicPr>
        <p:blipFill rotWithShape="1">
          <a:blip r:embed="rId3"/>
          <a:srcRect l="26091" t="36058" r="24385" b="26405"/>
          <a:stretch/>
        </p:blipFill>
        <p:spPr bwMode="auto">
          <a:xfrm>
            <a:off x="0" y="7233"/>
            <a:ext cx="1749346" cy="745127"/>
          </a:xfrm>
          <a:prstGeom prst="rect">
            <a:avLst/>
          </a:prstGeom>
          <a:ln>
            <a:noFill/>
          </a:ln>
          <a:extLst>
            <a:ext uri="{53640926-AAD7-44D8-BBD7-CCE9431645EC}">
              <a14:shadowObscured xmlns:a14="http://schemas.microsoft.com/office/drawing/2010/main"/>
            </a:ext>
          </a:extLst>
        </p:spPr>
      </p:pic>
      <p:sp>
        <p:nvSpPr>
          <p:cNvPr id="4" name="Title 1">
            <a:extLst>
              <a:ext uri="{FF2B5EF4-FFF2-40B4-BE49-F238E27FC236}">
                <a16:creationId xmlns:a16="http://schemas.microsoft.com/office/drawing/2014/main" id="{2010C872-2D16-A8BD-FE26-42660880B5EF}"/>
              </a:ext>
            </a:extLst>
          </p:cNvPr>
          <p:cNvSpPr txBox="1">
            <a:spLocks/>
          </p:cNvSpPr>
          <p:nvPr/>
        </p:nvSpPr>
        <p:spPr>
          <a:xfrm>
            <a:off x="1676400" y="0"/>
            <a:ext cx="7467600" cy="685800"/>
          </a:xfrm>
          <a:prstGeom prst="rect">
            <a:avLst/>
          </a:prstGeom>
          <a:solidFill>
            <a:srgbClr val="FF9C9C"/>
          </a:solidFill>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3000" dirty="0">
                <a:solidFill>
                  <a:prstClr val="black"/>
                </a:solidFill>
              </a:rPr>
              <a:t>Contents </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01337" y="1219200"/>
            <a:ext cx="7641771" cy="4405316"/>
          </a:xfrm>
        </p:spPr>
        <p:txBody>
          <a:bodyPr>
            <a:normAutofit/>
          </a:bodyPr>
          <a:lstStyle/>
          <a:p>
            <a:pPr marL="0" indent="0" algn="just">
              <a:buNone/>
            </a:pPr>
            <a:r>
              <a:rPr lang="en-IN" sz="2000" b="1" dirty="0"/>
              <a:t>Objective:</a:t>
            </a:r>
          </a:p>
          <a:p>
            <a:pPr algn="just">
              <a:lnSpc>
                <a:spcPct val="150000"/>
              </a:lnSpc>
              <a:buFont typeface="Wingdings" panose="05000000000000000000" pitchFamily="2" charset="2"/>
              <a:buChar char="§"/>
            </a:pPr>
            <a:r>
              <a:rPr lang="en-IN" sz="2000" b="1" dirty="0"/>
              <a:t>In this topic</a:t>
            </a:r>
            <a:r>
              <a:rPr lang="en-IN" sz="2000" dirty="0"/>
              <a:t> we learn about </a:t>
            </a:r>
            <a:r>
              <a:rPr lang="en-US" sz="2000" dirty="0"/>
              <a:t>Lasso which will eliminate many features, and reduce overfitting in your linear model. Ridge will reduce the impact of features that are not important in predicting your y values. Elastic Net combines feature elimination from Lasso and feature coefficient reduction from the Ridge model to improve your model's predictions.</a:t>
            </a:r>
          </a:p>
          <a:p>
            <a:pPr marL="0" indent="0" algn="just">
              <a:lnSpc>
                <a:spcPct val="150000"/>
              </a:lnSpc>
              <a:buNone/>
            </a:pPr>
            <a:r>
              <a:rPr lang="en-IN" sz="2000" b="1" dirty="0"/>
              <a:t>Recap:</a:t>
            </a:r>
          </a:p>
          <a:p>
            <a:pPr algn="just">
              <a:lnSpc>
                <a:spcPct val="150000"/>
              </a:lnSpc>
              <a:buFont typeface="Wingdings" panose="05000000000000000000" pitchFamily="2" charset="2"/>
              <a:buChar char="§"/>
            </a:pPr>
            <a:r>
              <a:rPr lang="en-IN" sz="2000" dirty="0"/>
              <a:t>Revision of </a:t>
            </a:r>
            <a:r>
              <a:rPr lang="en-US" sz="2000" dirty="0"/>
              <a:t>basic statistical approaches.</a:t>
            </a:r>
            <a:endParaRPr lang="en-IN" sz="2000" dirty="0"/>
          </a:p>
          <a:p>
            <a:pPr marL="0" indent="0" algn="just">
              <a:lnSpc>
                <a:spcPct val="150000"/>
              </a:lnSpc>
              <a:buNone/>
            </a:pPr>
            <a:endParaRPr lang="en-IN" sz="1650" b="1" dirty="0"/>
          </a:p>
        </p:txBody>
      </p:sp>
      <p:sp>
        <p:nvSpPr>
          <p:cNvPr id="4" name="Date Placeholder 3"/>
          <p:cNvSpPr>
            <a:spLocks noGrp="1"/>
          </p:cNvSpPr>
          <p:nvPr>
            <p:ph type="dt" sz="half" idx="10"/>
          </p:nvPr>
        </p:nvSpPr>
        <p:spPr/>
        <p:txBody>
          <a:bodyPr/>
          <a:lstStyle/>
          <a:p>
            <a:pPr defTabSz="685800">
              <a:defRPr/>
            </a:pPr>
            <a:fld id="{5F22E617-B39C-4ACD-AA2D-E934315BA841}" type="datetime1">
              <a:rPr lang="en-US" sz="900" smtClean="0">
                <a:solidFill>
                  <a:prstClr val="black">
                    <a:tint val="75000"/>
                  </a:prstClr>
                </a:solidFill>
                <a:latin typeface="Calibri"/>
              </a:rPr>
              <a:t>7/11/2024</a:t>
            </a:fld>
            <a:endParaRPr lang="en-US" sz="90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pPr defTabSz="685800">
              <a:defRPr/>
            </a:pPr>
            <a:fld id="{B6F15528-21DE-4FAA-801E-634DDDAF4B2B}" type="slidenum">
              <a:rPr lang="en-US" sz="900">
                <a:solidFill>
                  <a:prstClr val="black">
                    <a:tint val="75000"/>
                  </a:prstClr>
                </a:solidFill>
                <a:latin typeface="Calibri"/>
              </a:rPr>
              <a:pPr defTabSz="685800">
                <a:defRPr/>
              </a:pPr>
              <a:t>52</a:t>
            </a:fld>
            <a:endParaRPr lang="en-US" sz="900">
              <a:solidFill>
                <a:prstClr val="black">
                  <a:tint val="75000"/>
                </a:prstClr>
              </a:solidFill>
              <a:latin typeface="Calibri"/>
            </a:endParaRPr>
          </a:p>
        </p:txBody>
      </p:sp>
      <p:sp>
        <p:nvSpPr>
          <p:cNvPr id="9" name="Title 1">
            <a:extLst>
              <a:ext uri="{FF2B5EF4-FFF2-40B4-BE49-F238E27FC236}">
                <a16:creationId xmlns:a16="http://schemas.microsoft.com/office/drawing/2014/main" id="{21804AB5-1258-40FF-B1C3-A15800EBE9DE}"/>
              </a:ext>
            </a:extLst>
          </p:cNvPr>
          <p:cNvSpPr txBox="1">
            <a:spLocks/>
          </p:cNvSpPr>
          <p:nvPr/>
        </p:nvSpPr>
        <p:spPr>
          <a:xfrm>
            <a:off x="1378974" y="0"/>
            <a:ext cx="7772400" cy="685799"/>
          </a:xfrm>
          <a:prstGeom prst="rect">
            <a:avLst/>
          </a:prstGeom>
          <a:solidFill>
            <a:srgbClr val="FF9C9C"/>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lnSpc>
                <a:spcPct val="115000"/>
              </a:lnSpc>
            </a:pPr>
            <a:r>
              <a:rPr lang="en-US" sz="2800" b="1" dirty="0">
                <a:effectLst/>
                <a:latin typeface="Calibri" panose="020F0502020204030204" pitchFamily="34" charset="0"/>
                <a:ea typeface="Calibri" panose="020F0502020204030204" pitchFamily="34" charset="0"/>
                <a:cs typeface="Times New Roman" panose="02020603050405020304" pitchFamily="18" charset="0"/>
              </a:rPr>
              <a:t>Lasso, Ridge and Elastic nets </a:t>
            </a:r>
          </a:p>
        </p:txBody>
      </p:sp>
      <p:sp>
        <p:nvSpPr>
          <p:cNvPr id="2" name="Footer Placeholder 1">
            <a:extLst>
              <a:ext uri="{FF2B5EF4-FFF2-40B4-BE49-F238E27FC236}">
                <a16:creationId xmlns:a16="http://schemas.microsoft.com/office/drawing/2014/main" id="{2A868212-4E78-4E6E-B054-B27AB3F857F7}"/>
              </a:ext>
            </a:extLst>
          </p:cNvPr>
          <p:cNvSpPr>
            <a:spLocks noGrp="1"/>
          </p:cNvSpPr>
          <p:nvPr>
            <p:ph type="ftr" sz="quarter" idx="11"/>
          </p:nvPr>
        </p:nvSpPr>
        <p:spPr/>
        <p:txBody>
          <a:bodyPr/>
          <a:lstStyle/>
          <a:p>
            <a:r>
              <a:rPr lang="de-DE"/>
              <a:t>SOVERS SINGH BISHT                   UNIT 01</a:t>
            </a:r>
            <a:endParaRPr lang="en-US" dirty="0"/>
          </a:p>
        </p:txBody>
      </p:sp>
      <p:pic>
        <p:nvPicPr>
          <p:cNvPr id="7" name="Picture 6">
            <a:extLst>
              <a:ext uri="{FF2B5EF4-FFF2-40B4-BE49-F238E27FC236}">
                <a16:creationId xmlns:a16="http://schemas.microsoft.com/office/drawing/2014/main" id="{1FF9359F-875D-6243-AF19-564519244F0E}"/>
              </a:ext>
            </a:extLst>
          </p:cNvPr>
          <p:cNvPicPr>
            <a:picLocks noChangeAspect="1"/>
          </p:cNvPicPr>
          <p:nvPr/>
        </p:nvPicPr>
        <p:blipFill>
          <a:blip r:embed="rId2"/>
          <a:stretch>
            <a:fillRect/>
          </a:stretch>
        </p:blipFill>
        <p:spPr>
          <a:xfrm>
            <a:off x="-19722" y="0"/>
            <a:ext cx="1384300" cy="812800"/>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51B050DD-6996-D9C6-A847-A11968240335}"/>
              </a:ext>
            </a:extLst>
          </p:cNvPr>
          <p:cNvPicPr>
            <a:picLocks noChangeAspect="1"/>
          </p:cNvPicPr>
          <p:nvPr/>
        </p:nvPicPr>
        <p:blipFill rotWithShape="1">
          <a:blip r:embed="rId3"/>
          <a:srcRect l="26091" t="36058" r="24385" b="26405"/>
          <a:stretch/>
        </p:blipFill>
        <p:spPr bwMode="auto">
          <a:xfrm>
            <a:off x="0" y="7233"/>
            <a:ext cx="1749346" cy="74512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87648243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92FEEFEB-8595-A949-26DD-E5265C567534}"/>
              </a:ext>
            </a:extLst>
          </p:cNvPr>
          <p:cNvSpPr txBox="1"/>
          <p:nvPr/>
        </p:nvSpPr>
        <p:spPr>
          <a:xfrm>
            <a:off x="382137" y="865499"/>
            <a:ext cx="8420669" cy="5289140"/>
          </a:xfrm>
          <a:prstGeom prst="rect">
            <a:avLst/>
          </a:prstGeom>
        </p:spPr>
        <p:txBody>
          <a:bodyPr wrap="square" lIns="0" tIns="0" rIns="0" bIns="0">
            <a:spAutoFit/>
          </a:bodyPr>
          <a:lstStyle>
            <a:lvl1pPr marL="2413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en-US" b="1" dirty="0">
                <a:latin typeface="+mj-lt"/>
                <a:cs typeface="Times New Roman" panose="02020603050405020304" pitchFamily="18" charset="0"/>
              </a:rPr>
              <a:t>3.   Lasso</a:t>
            </a:r>
            <a:endParaRPr lang="en-US" altLang="en-US" dirty="0">
              <a:latin typeface="+mj-lt"/>
              <a:cs typeface="Times New Roman" panose="02020603050405020304" pitchFamily="18" charset="0"/>
            </a:endParaRPr>
          </a:p>
          <a:p>
            <a:pPr algn="just">
              <a:lnSpc>
                <a:spcPct val="103000"/>
              </a:lnSpc>
              <a:spcBef>
                <a:spcPts val="513"/>
              </a:spcBef>
            </a:pPr>
            <a:r>
              <a:rPr lang="en-US" altLang="en-US" dirty="0">
                <a:latin typeface="+mj-lt"/>
                <a:cs typeface="Times New Roman" panose="02020603050405020304" pitchFamily="18" charset="0"/>
              </a:rPr>
              <a:t>Lasso regression is a type of linear regression that uses shrinkage. Shrinkage is where data values  are  shrunk  towards  a  central  point,  like  the  mean.  The  lasso  procedure  encourages simple, sparse models (i.e. models with fewer parameters). This particular type of regression is  well-suited  for  models  showing  high  levels  of  </a:t>
            </a:r>
            <a:r>
              <a:rPr lang="en-US" altLang="en-US" dirty="0" err="1">
                <a:latin typeface="+mj-lt"/>
                <a:cs typeface="Times New Roman" panose="02020603050405020304" pitchFamily="18" charset="0"/>
              </a:rPr>
              <a:t>muticollinearity</a:t>
            </a:r>
            <a:r>
              <a:rPr lang="en-US" altLang="en-US" dirty="0">
                <a:latin typeface="+mj-lt"/>
                <a:cs typeface="Times New Roman" panose="02020603050405020304" pitchFamily="18" charset="0"/>
              </a:rPr>
              <a:t>  or  when  you  want  to automate certain parts of model selection, like variable selection/parameter elimination.</a:t>
            </a:r>
          </a:p>
          <a:p>
            <a:pPr algn="just">
              <a:spcBef>
                <a:spcPts val="561"/>
              </a:spcBef>
            </a:pPr>
            <a:r>
              <a:rPr lang="en-US" altLang="en-US" b="1" dirty="0">
                <a:latin typeface="+mj-lt"/>
                <a:cs typeface="Times New Roman" panose="02020603050405020304" pitchFamily="18" charset="0"/>
              </a:rPr>
              <a:t>The acronym “LASSO” stands for Least Absolute Shrinkage and Selection Operator.</a:t>
            </a:r>
            <a:endParaRPr lang="en-US" altLang="en-US" dirty="0">
              <a:latin typeface="+mj-lt"/>
              <a:cs typeface="Times New Roman" panose="02020603050405020304" pitchFamily="18" charset="0"/>
            </a:endParaRPr>
          </a:p>
          <a:p>
            <a:endParaRPr lang="en-US" altLang="en-US" dirty="0">
              <a:latin typeface="+mj-lt"/>
              <a:cs typeface="Times New Roman" panose="02020603050405020304" pitchFamily="18" charset="0"/>
            </a:endParaRPr>
          </a:p>
          <a:p>
            <a:pPr>
              <a:spcBef>
                <a:spcPts val="16"/>
              </a:spcBef>
            </a:pPr>
            <a:endParaRPr lang="en-US" altLang="en-US" dirty="0">
              <a:latin typeface="+mj-lt"/>
              <a:cs typeface="Times New Roman" panose="02020603050405020304" pitchFamily="18" charset="0"/>
            </a:endParaRPr>
          </a:p>
          <a:p>
            <a:pPr algn="just"/>
            <a:r>
              <a:rPr lang="en-US" altLang="en-US" b="1" dirty="0">
                <a:latin typeface="+mj-lt"/>
                <a:cs typeface="Times New Roman" panose="02020603050405020304" pitchFamily="18" charset="0"/>
              </a:rPr>
              <a:t>L1 Regularization</a:t>
            </a:r>
            <a:endParaRPr lang="en-US" altLang="en-US" dirty="0">
              <a:latin typeface="+mj-lt"/>
              <a:cs typeface="Times New Roman" panose="02020603050405020304" pitchFamily="18" charset="0"/>
            </a:endParaRPr>
          </a:p>
          <a:p>
            <a:pPr algn="just">
              <a:lnSpc>
                <a:spcPct val="103000"/>
              </a:lnSpc>
              <a:spcBef>
                <a:spcPts val="505"/>
              </a:spcBef>
            </a:pPr>
            <a:r>
              <a:rPr lang="en-US" altLang="en-US" dirty="0">
                <a:latin typeface="+mj-lt"/>
                <a:cs typeface="Times New Roman" panose="02020603050405020304" pitchFamily="18" charset="0"/>
              </a:rPr>
              <a:t>Lasso regression performs L1 regularization, which adds a penalty equal to the absolute value of the magnitude of coefficients. This type of regularization can result in sparse models with few coefficients; Some coefficients can become zero and eliminated from the model. Larger penalties result in coefficient values closer to zero, which is the ideal for producing simpler models.  On  the  other  hand,  L2  regularization  (e.g.  Ridge  regression)  doesn’t  result  in elimination of coefficients or sparse models. This makes the Lasso far easier to interpret than the Ridge.</a:t>
            </a:r>
          </a:p>
        </p:txBody>
      </p:sp>
      <p:pic>
        <p:nvPicPr>
          <p:cNvPr id="3" name="Picture 2" descr="A screenshot of a computer&#10;&#10;Description automatically generated">
            <a:extLst>
              <a:ext uri="{FF2B5EF4-FFF2-40B4-BE49-F238E27FC236}">
                <a16:creationId xmlns:a16="http://schemas.microsoft.com/office/drawing/2014/main" id="{54F3990B-76B4-09FC-30CD-2B2B230AD05B}"/>
              </a:ext>
            </a:extLst>
          </p:cNvPr>
          <p:cNvPicPr>
            <a:picLocks noChangeAspect="1"/>
          </p:cNvPicPr>
          <p:nvPr/>
        </p:nvPicPr>
        <p:blipFill rotWithShape="1">
          <a:blip r:embed="rId3"/>
          <a:srcRect l="26091" t="36058" r="24385" b="26405"/>
          <a:stretch/>
        </p:blipFill>
        <p:spPr bwMode="auto">
          <a:xfrm>
            <a:off x="0" y="7233"/>
            <a:ext cx="1749346" cy="745127"/>
          </a:xfrm>
          <a:prstGeom prst="rect">
            <a:avLst/>
          </a:prstGeom>
          <a:ln>
            <a:noFill/>
          </a:ln>
          <a:extLst>
            <a:ext uri="{53640926-AAD7-44D8-BBD7-CCE9431645EC}">
              <a14:shadowObscured xmlns:a14="http://schemas.microsoft.com/office/drawing/2010/main"/>
            </a:ext>
          </a:extLst>
        </p:spPr>
      </p:pic>
      <p:sp>
        <p:nvSpPr>
          <p:cNvPr id="4" name="Title 1">
            <a:extLst>
              <a:ext uri="{FF2B5EF4-FFF2-40B4-BE49-F238E27FC236}">
                <a16:creationId xmlns:a16="http://schemas.microsoft.com/office/drawing/2014/main" id="{DE0D3BC3-E63E-80DA-8DE4-B3E86F7FE565}"/>
              </a:ext>
            </a:extLst>
          </p:cNvPr>
          <p:cNvSpPr txBox="1">
            <a:spLocks/>
          </p:cNvSpPr>
          <p:nvPr/>
        </p:nvSpPr>
        <p:spPr>
          <a:xfrm>
            <a:off x="1676400" y="0"/>
            <a:ext cx="7467600" cy="685800"/>
          </a:xfrm>
          <a:prstGeom prst="rect">
            <a:avLst/>
          </a:prstGeom>
          <a:solidFill>
            <a:srgbClr val="FF9C9C"/>
          </a:solidFill>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3000" dirty="0">
                <a:solidFill>
                  <a:prstClr val="black"/>
                </a:solidFill>
              </a:rPr>
              <a:t>Contents </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88B6D3E2-83A6-95CA-F384-F7D6349BFF8E}"/>
              </a:ext>
            </a:extLst>
          </p:cNvPr>
          <p:cNvSpPr txBox="1"/>
          <p:nvPr/>
        </p:nvSpPr>
        <p:spPr>
          <a:xfrm>
            <a:off x="436728" y="906446"/>
            <a:ext cx="8297839" cy="896464"/>
          </a:xfrm>
          <a:prstGeom prst="rect">
            <a:avLst/>
          </a:prstGeom>
        </p:spPr>
        <p:txBody>
          <a:bodyPr wrap="square" lIns="0" tIns="0" rIns="0" bIns="0">
            <a:spAutoFit/>
          </a:bodyPr>
          <a:lstStyle>
            <a:lvl1pPr marL="127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en-US" b="1" dirty="0">
                <a:latin typeface="+mj-lt"/>
                <a:cs typeface="Times New Roman" panose="02020603050405020304" pitchFamily="18" charset="0"/>
              </a:rPr>
              <a:t>Performing the Regression</a:t>
            </a:r>
            <a:endParaRPr lang="en-US" altLang="en-US" dirty="0">
              <a:latin typeface="+mj-lt"/>
              <a:cs typeface="Times New Roman" panose="02020603050405020304" pitchFamily="18" charset="0"/>
            </a:endParaRPr>
          </a:p>
          <a:p>
            <a:pPr>
              <a:lnSpc>
                <a:spcPct val="102000"/>
              </a:lnSpc>
              <a:spcBef>
                <a:spcPts val="513"/>
              </a:spcBef>
            </a:pPr>
            <a:r>
              <a:rPr lang="en-US" altLang="en-US" dirty="0">
                <a:latin typeface="+mj-lt"/>
                <a:cs typeface="Times New Roman" panose="02020603050405020304" pitchFamily="18" charset="0"/>
              </a:rPr>
              <a:t>Lasso  solutions  are quadratic programming problems,  which  are best  solved  with  software (like </a:t>
            </a:r>
            <a:r>
              <a:rPr lang="en-US" altLang="en-US" dirty="0" err="1">
                <a:latin typeface="+mj-lt"/>
                <a:cs typeface="Times New Roman" panose="02020603050405020304" pitchFamily="18" charset="0"/>
              </a:rPr>
              <a:t>Matlab</a:t>
            </a:r>
            <a:r>
              <a:rPr lang="en-US" altLang="en-US" dirty="0">
                <a:latin typeface="+mj-lt"/>
                <a:cs typeface="Times New Roman" panose="02020603050405020304" pitchFamily="18" charset="0"/>
              </a:rPr>
              <a:t>). The goal of the algorithm is to minimize:</a:t>
            </a:r>
          </a:p>
        </p:txBody>
      </p:sp>
      <p:sp>
        <p:nvSpPr>
          <p:cNvPr id="3" name="object 3">
            <a:extLst>
              <a:ext uri="{FF2B5EF4-FFF2-40B4-BE49-F238E27FC236}">
                <a16:creationId xmlns:a16="http://schemas.microsoft.com/office/drawing/2014/main" id="{53AF5CDF-963D-29DA-6793-1B22939AC408}"/>
              </a:ext>
            </a:extLst>
          </p:cNvPr>
          <p:cNvSpPr txBox="1"/>
          <p:nvPr/>
        </p:nvSpPr>
        <p:spPr>
          <a:xfrm>
            <a:off x="436728" y="3638864"/>
            <a:ext cx="8297839" cy="845616"/>
          </a:xfrm>
          <a:prstGeom prst="rect">
            <a:avLst/>
          </a:prstGeom>
        </p:spPr>
        <p:txBody>
          <a:bodyPr wrap="square" lIns="0" tIns="0" rIns="0" bIns="0">
            <a:spAutoFit/>
          </a:bodyPr>
          <a:lstStyle>
            <a:lvl1pPr marL="127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just">
              <a:lnSpc>
                <a:spcPct val="103000"/>
              </a:lnSpc>
            </a:pPr>
            <a:r>
              <a:rPr lang="en-US" altLang="en-US" dirty="0">
                <a:latin typeface="+mj-lt"/>
                <a:cs typeface="Times New Roman" panose="02020603050405020304" pitchFamily="18" charset="0"/>
              </a:rPr>
              <a:t>Which is the same as minimizing the sum of squares with constraint Σ |</a:t>
            </a:r>
            <a:r>
              <a:rPr lang="en-US" altLang="en-US" dirty="0" err="1">
                <a:latin typeface="+mj-lt"/>
                <a:cs typeface="Times New Roman" panose="02020603050405020304" pitchFamily="18" charset="0"/>
              </a:rPr>
              <a:t>Bj</a:t>
            </a:r>
            <a:r>
              <a:rPr lang="en-US" altLang="en-US" dirty="0">
                <a:latin typeface="+mj-lt"/>
                <a:cs typeface="Times New Roman" panose="02020603050405020304" pitchFamily="18" charset="0"/>
              </a:rPr>
              <a:t>≤ s (Σ = summation notation). Some of the βs are shrunk to exactly zero, resulting in a regression model that’s easier to interpret.</a:t>
            </a:r>
          </a:p>
        </p:txBody>
      </p:sp>
      <p:sp>
        <p:nvSpPr>
          <p:cNvPr id="28676" name="object 4">
            <a:extLst>
              <a:ext uri="{FF2B5EF4-FFF2-40B4-BE49-F238E27FC236}">
                <a16:creationId xmlns:a16="http://schemas.microsoft.com/office/drawing/2014/main" id="{7234FC5B-530D-4EBA-EB93-3F7B3605918C}"/>
              </a:ext>
            </a:extLst>
          </p:cNvPr>
          <p:cNvSpPr>
            <a:spLocks noChangeArrowheads="1"/>
          </p:cNvSpPr>
          <p:nvPr/>
        </p:nvSpPr>
        <p:spPr bwMode="auto">
          <a:xfrm>
            <a:off x="1654792" y="2118465"/>
            <a:ext cx="4112326" cy="713393"/>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a:latin typeface="+mj-lt"/>
            </a:endParaRPr>
          </a:p>
        </p:txBody>
      </p:sp>
      <p:pic>
        <p:nvPicPr>
          <p:cNvPr id="4" name="Picture 3" descr="A screenshot of a computer&#10;&#10;Description automatically generated">
            <a:extLst>
              <a:ext uri="{FF2B5EF4-FFF2-40B4-BE49-F238E27FC236}">
                <a16:creationId xmlns:a16="http://schemas.microsoft.com/office/drawing/2014/main" id="{190A2E60-A590-DDF8-9E05-038FEA112445}"/>
              </a:ext>
            </a:extLst>
          </p:cNvPr>
          <p:cNvPicPr>
            <a:picLocks noChangeAspect="1"/>
          </p:cNvPicPr>
          <p:nvPr/>
        </p:nvPicPr>
        <p:blipFill rotWithShape="1">
          <a:blip r:embed="rId4"/>
          <a:srcRect l="26091" t="36058" r="24385" b="26405"/>
          <a:stretch/>
        </p:blipFill>
        <p:spPr bwMode="auto">
          <a:xfrm>
            <a:off x="0" y="7233"/>
            <a:ext cx="1749346" cy="745127"/>
          </a:xfrm>
          <a:prstGeom prst="rect">
            <a:avLst/>
          </a:prstGeom>
          <a:ln>
            <a:noFill/>
          </a:ln>
          <a:extLst>
            <a:ext uri="{53640926-AAD7-44D8-BBD7-CCE9431645EC}">
              <a14:shadowObscured xmlns:a14="http://schemas.microsoft.com/office/drawing/2010/main"/>
            </a:ext>
          </a:extLst>
        </p:spPr>
      </p:pic>
      <p:sp>
        <p:nvSpPr>
          <p:cNvPr id="5" name="Title 1">
            <a:extLst>
              <a:ext uri="{FF2B5EF4-FFF2-40B4-BE49-F238E27FC236}">
                <a16:creationId xmlns:a16="http://schemas.microsoft.com/office/drawing/2014/main" id="{A39B17AF-65FF-4F02-5899-8A43548D7B21}"/>
              </a:ext>
            </a:extLst>
          </p:cNvPr>
          <p:cNvSpPr txBox="1">
            <a:spLocks/>
          </p:cNvSpPr>
          <p:nvPr/>
        </p:nvSpPr>
        <p:spPr>
          <a:xfrm>
            <a:off x="1676400" y="0"/>
            <a:ext cx="7467600" cy="685800"/>
          </a:xfrm>
          <a:prstGeom prst="rect">
            <a:avLst/>
          </a:prstGeom>
          <a:solidFill>
            <a:srgbClr val="FF9C9C"/>
          </a:solidFill>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3000" dirty="0">
                <a:solidFill>
                  <a:prstClr val="black"/>
                </a:solidFill>
              </a:rPr>
              <a:t>Contents </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2CD8192B-5BD2-241B-4A5B-13495A56E7D8}"/>
              </a:ext>
            </a:extLst>
          </p:cNvPr>
          <p:cNvSpPr txBox="1"/>
          <p:nvPr/>
        </p:nvSpPr>
        <p:spPr>
          <a:xfrm>
            <a:off x="286603" y="943318"/>
            <a:ext cx="8598089" cy="3725379"/>
          </a:xfrm>
          <a:prstGeom prst="rect">
            <a:avLst/>
          </a:prstGeom>
        </p:spPr>
        <p:txBody>
          <a:bodyPr wrap="square" lIns="0" tIns="0" rIns="0" bIns="0">
            <a:spAutoFit/>
          </a:bodyPr>
          <a:lstStyle>
            <a:lvl1pPr marL="127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en-US" dirty="0">
                <a:latin typeface="+mj-lt"/>
                <a:cs typeface="Times New Roman" panose="02020603050405020304" pitchFamily="18" charset="0"/>
              </a:rPr>
              <a:t>A tuning parameter, λ controls the strength of the L1 penalty. λ is basically the amount of</a:t>
            </a:r>
          </a:p>
          <a:p>
            <a:pPr>
              <a:spcBef>
                <a:spcPts val="24"/>
              </a:spcBef>
            </a:pPr>
            <a:r>
              <a:rPr lang="en-US" altLang="en-US" dirty="0">
                <a:latin typeface="+mj-lt"/>
                <a:cs typeface="Times New Roman" panose="02020603050405020304" pitchFamily="18" charset="0"/>
              </a:rPr>
              <a:t>shrinkage:</a:t>
            </a:r>
          </a:p>
          <a:p>
            <a:pPr>
              <a:spcBef>
                <a:spcPts val="609"/>
              </a:spcBef>
              <a:buFont typeface="Symbol" panose="05050102010706020507" pitchFamily="18" charset="2"/>
              <a:buChar char=""/>
            </a:pPr>
            <a:r>
              <a:rPr lang="en-US" altLang="en-US" dirty="0">
                <a:latin typeface="+mj-lt"/>
                <a:cs typeface="Times New Roman" panose="02020603050405020304" pitchFamily="18" charset="0"/>
              </a:rPr>
              <a:t>When λ = 0, no parameters are eliminated. The estimate is equal to the one found</a:t>
            </a:r>
          </a:p>
          <a:p>
            <a:pPr>
              <a:spcBef>
                <a:spcPts val="32"/>
              </a:spcBef>
            </a:pPr>
            <a:r>
              <a:rPr lang="en-US" altLang="en-US" dirty="0">
                <a:latin typeface="+mj-lt"/>
                <a:cs typeface="Times New Roman" panose="02020603050405020304" pitchFamily="18" charset="0"/>
              </a:rPr>
              <a:t>with linear regression.</a:t>
            </a:r>
          </a:p>
          <a:p>
            <a:pPr>
              <a:lnSpc>
                <a:spcPct val="103000"/>
              </a:lnSpc>
              <a:spcBef>
                <a:spcPts val="56"/>
              </a:spcBef>
              <a:buFont typeface="Symbol" panose="05050102010706020507" pitchFamily="18" charset="2"/>
              <a:buChar char=""/>
            </a:pPr>
            <a:r>
              <a:rPr lang="en-US" altLang="en-US" dirty="0">
                <a:latin typeface="+mj-lt"/>
                <a:cs typeface="Times New Roman" panose="02020603050405020304" pitchFamily="18" charset="0"/>
              </a:rPr>
              <a:t>As   λ  increases,   more  and   more  coefficients   are  set   to   zero   and   eliminated (theoretically, when λ = ∞, all coefficients are eliminated).</a:t>
            </a:r>
          </a:p>
          <a:p>
            <a:pPr>
              <a:spcBef>
                <a:spcPts val="96"/>
              </a:spcBef>
              <a:buFont typeface="Symbol" panose="05050102010706020507" pitchFamily="18" charset="2"/>
              <a:buChar char=""/>
            </a:pPr>
            <a:r>
              <a:rPr lang="en-US" altLang="en-US" dirty="0">
                <a:latin typeface="+mj-lt"/>
                <a:cs typeface="Times New Roman" panose="02020603050405020304" pitchFamily="18" charset="0"/>
              </a:rPr>
              <a:t>As λ increases, bias increases.</a:t>
            </a:r>
          </a:p>
          <a:p>
            <a:pPr>
              <a:spcBef>
                <a:spcPts val="80"/>
              </a:spcBef>
              <a:buFont typeface="Symbol" panose="05050102010706020507" pitchFamily="18" charset="2"/>
              <a:buChar char=""/>
            </a:pPr>
            <a:r>
              <a:rPr lang="en-US" altLang="en-US" dirty="0">
                <a:latin typeface="+mj-lt"/>
                <a:cs typeface="Times New Roman" panose="02020603050405020304" pitchFamily="18" charset="0"/>
              </a:rPr>
              <a:t>As λ decreases, variance increases.</a:t>
            </a:r>
          </a:p>
          <a:p>
            <a:pPr>
              <a:spcBef>
                <a:spcPts val="545"/>
              </a:spcBef>
            </a:pPr>
            <a:r>
              <a:rPr lang="en-US" altLang="en-US" dirty="0">
                <a:latin typeface="+mj-lt"/>
                <a:cs typeface="Times New Roman" panose="02020603050405020304" pitchFamily="18" charset="0"/>
              </a:rPr>
              <a:t>If an intercept is included in the model, it is usually left unchanged.</a:t>
            </a:r>
          </a:p>
          <a:p>
            <a:pPr>
              <a:spcBef>
                <a:spcPts val="545"/>
              </a:spcBef>
            </a:pPr>
            <a:endParaRPr lang="en-US" altLang="en-US" dirty="0">
              <a:latin typeface="+mj-lt"/>
              <a:cs typeface="Times New Roman" panose="02020603050405020304" pitchFamily="18" charset="0"/>
            </a:endParaRPr>
          </a:p>
          <a:p>
            <a:pPr>
              <a:spcBef>
                <a:spcPts val="561"/>
              </a:spcBef>
            </a:pPr>
            <a:r>
              <a:rPr lang="en-US" altLang="en-US" b="1" dirty="0">
                <a:latin typeface="+mj-lt"/>
                <a:cs typeface="Times New Roman" panose="02020603050405020304" pitchFamily="18" charset="0"/>
              </a:rPr>
              <a:t>4.   Ridge and Elastic nets</a:t>
            </a:r>
            <a:endParaRPr lang="en-US" altLang="en-US" dirty="0">
              <a:latin typeface="+mj-lt"/>
              <a:cs typeface="Times New Roman" panose="02020603050405020304" pitchFamily="18" charset="0"/>
            </a:endParaRPr>
          </a:p>
          <a:p>
            <a:pPr>
              <a:spcBef>
                <a:spcPts val="529"/>
              </a:spcBef>
            </a:pPr>
            <a:r>
              <a:rPr lang="en-US" altLang="en-US" dirty="0">
                <a:latin typeface="+mj-lt"/>
                <a:cs typeface="Times New Roman" panose="02020603050405020304" pitchFamily="18" charset="0"/>
              </a:rPr>
              <a:t>Ridge Regression</a:t>
            </a:r>
          </a:p>
        </p:txBody>
      </p:sp>
      <p:sp>
        <p:nvSpPr>
          <p:cNvPr id="3" name="object 3">
            <a:extLst>
              <a:ext uri="{FF2B5EF4-FFF2-40B4-BE49-F238E27FC236}">
                <a16:creationId xmlns:a16="http://schemas.microsoft.com/office/drawing/2014/main" id="{E2FEF387-F902-8116-3383-D93FFFB80DEC}"/>
              </a:ext>
            </a:extLst>
          </p:cNvPr>
          <p:cNvSpPr txBox="1"/>
          <p:nvPr/>
        </p:nvSpPr>
        <p:spPr>
          <a:xfrm>
            <a:off x="655093" y="4510315"/>
            <a:ext cx="6277969" cy="276999"/>
          </a:xfrm>
          <a:prstGeom prst="rect">
            <a:avLst/>
          </a:prstGeom>
        </p:spPr>
        <p:txBody>
          <a:bodyPr wrap="square" lIns="0" tIns="0" rIns="0" bIns="0">
            <a:spAutoFit/>
          </a:bodyPr>
          <a:lstStyle/>
          <a:p>
            <a:pPr marL="8145">
              <a:defRPr/>
            </a:pPr>
            <a:r>
              <a:rPr spc="-6" dirty="0">
                <a:latin typeface="+mj-lt"/>
                <a:cs typeface="Times New Roman"/>
              </a:rPr>
              <a:t>F</a:t>
            </a:r>
            <a:r>
              <a:rPr dirty="0">
                <a:latin typeface="+mj-lt"/>
                <a:cs typeface="Times New Roman"/>
              </a:rPr>
              <a:t>irst, </a:t>
            </a:r>
            <a:r>
              <a:rPr spc="3" dirty="0">
                <a:latin typeface="+mj-lt"/>
                <a:cs typeface="Times New Roman"/>
              </a:rPr>
              <a:t>W</a:t>
            </a:r>
            <a:r>
              <a:rPr dirty="0">
                <a:latin typeface="+mj-lt"/>
                <a:cs typeface="Times New Roman"/>
              </a:rPr>
              <a:t>e</a:t>
            </a:r>
            <a:r>
              <a:rPr spc="-3" dirty="0">
                <a:latin typeface="+mj-lt"/>
                <a:cs typeface="Times New Roman"/>
              </a:rPr>
              <a:t> </a:t>
            </a:r>
            <a:r>
              <a:rPr dirty="0">
                <a:latin typeface="+mj-lt"/>
                <a:cs typeface="Times New Roman"/>
              </a:rPr>
              <a:t>N</a:t>
            </a:r>
            <a:r>
              <a:rPr spc="-6" dirty="0">
                <a:latin typeface="+mj-lt"/>
                <a:cs typeface="Times New Roman"/>
              </a:rPr>
              <a:t>e</a:t>
            </a:r>
            <a:r>
              <a:rPr spc="-3" dirty="0">
                <a:latin typeface="+mj-lt"/>
                <a:cs typeface="Times New Roman"/>
              </a:rPr>
              <a:t>e</a:t>
            </a:r>
            <a:r>
              <a:rPr dirty="0">
                <a:latin typeface="+mj-lt"/>
                <a:cs typeface="Times New Roman"/>
              </a:rPr>
              <a:t>d To</a:t>
            </a:r>
            <a:r>
              <a:rPr spc="3" dirty="0">
                <a:latin typeface="+mj-lt"/>
                <a:cs typeface="Times New Roman"/>
              </a:rPr>
              <a:t> </a:t>
            </a:r>
            <a:r>
              <a:rPr dirty="0">
                <a:latin typeface="+mj-lt"/>
                <a:cs typeface="Times New Roman"/>
              </a:rPr>
              <a:t>Und</a:t>
            </a:r>
            <a:r>
              <a:rPr spc="-6" dirty="0">
                <a:latin typeface="+mj-lt"/>
                <a:cs typeface="Times New Roman"/>
              </a:rPr>
              <a:t>e</a:t>
            </a:r>
            <a:r>
              <a:rPr spc="3" dirty="0">
                <a:latin typeface="+mj-lt"/>
                <a:cs typeface="Times New Roman"/>
              </a:rPr>
              <a:t>r</a:t>
            </a:r>
            <a:r>
              <a:rPr dirty="0">
                <a:latin typeface="+mj-lt"/>
                <a:cs typeface="Times New Roman"/>
              </a:rPr>
              <a:t>stand Wh</a:t>
            </a:r>
            <a:r>
              <a:rPr spc="-3" dirty="0">
                <a:latin typeface="+mj-lt"/>
                <a:cs typeface="Times New Roman"/>
              </a:rPr>
              <a:t>a</a:t>
            </a:r>
            <a:r>
              <a:rPr dirty="0">
                <a:latin typeface="+mj-lt"/>
                <a:cs typeface="Times New Roman"/>
              </a:rPr>
              <a:t>t </a:t>
            </a:r>
            <a:r>
              <a:rPr spc="-6" dirty="0">
                <a:latin typeface="+mj-lt"/>
                <a:cs typeface="Times New Roman"/>
              </a:rPr>
              <a:t>B</a:t>
            </a:r>
            <a:r>
              <a:rPr dirty="0">
                <a:latin typeface="+mj-lt"/>
                <a:cs typeface="Times New Roman"/>
              </a:rPr>
              <a:t>ias </a:t>
            </a:r>
            <a:r>
              <a:rPr spc="-3" dirty="0">
                <a:latin typeface="+mj-lt"/>
                <a:cs typeface="Times New Roman"/>
              </a:rPr>
              <a:t>A</a:t>
            </a:r>
            <a:r>
              <a:rPr dirty="0">
                <a:latin typeface="+mj-lt"/>
                <a:cs typeface="Times New Roman"/>
              </a:rPr>
              <a:t>nd Vari</a:t>
            </a:r>
            <a:r>
              <a:rPr spc="-6" dirty="0">
                <a:latin typeface="+mj-lt"/>
                <a:cs typeface="Times New Roman"/>
              </a:rPr>
              <a:t>a</a:t>
            </a:r>
            <a:r>
              <a:rPr dirty="0">
                <a:latin typeface="+mj-lt"/>
                <a:cs typeface="Times New Roman"/>
              </a:rPr>
              <a:t>n</a:t>
            </a:r>
            <a:r>
              <a:rPr spc="-3" dirty="0">
                <a:latin typeface="+mj-lt"/>
                <a:cs typeface="Times New Roman"/>
              </a:rPr>
              <a:t>c</a:t>
            </a:r>
            <a:r>
              <a:rPr dirty="0">
                <a:latin typeface="+mj-lt"/>
                <a:cs typeface="Times New Roman"/>
              </a:rPr>
              <a:t>e</a:t>
            </a:r>
            <a:r>
              <a:rPr spc="10" dirty="0">
                <a:latin typeface="+mj-lt"/>
                <a:cs typeface="Times New Roman"/>
              </a:rPr>
              <a:t> </a:t>
            </a:r>
            <a:r>
              <a:rPr spc="-19" dirty="0">
                <a:latin typeface="+mj-lt"/>
                <a:cs typeface="Times New Roman"/>
              </a:rPr>
              <a:t>I</a:t>
            </a:r>
            <a:r>
              <a:rPr dirty="0">
                <a:latin typeface="+mj-lt"/>
                <a:cs typeface="Times New Roman"/>
              </a:rPr>
              <a:t>s?</a:t>
            </a:r>
          </a:p>
        </p:txBody>
      </p:sp>
      <p:pic>
        <p:nvPicPr>
          <p:cNvPr id="4" name="Picture 3" descr="A screenshot of a computer&#10;&#10;Description automatically generated">
            <a:extLst>
              <a:ext uri="{FF2B5EF4-FFF2-40B4-BE49-F238E27FC236}">
                <a16:creationId xmlns:a16="http://schemas.microsoft.com/office/drawing/2014/main" id="{8359C213-DB2D-168A-3E60-6C533779D5CD}"/>
              </a:ext>
            </a:extLst>
          </p:cNvPr>
          <p:cNvPicPr>
            <a:picLocks noChangeAspect="1"/>
          </p:cNvPicPr>
          <p:nvPr/>
        </p:nvPicPr>
        <p:blipFill rotWithShape="1">
          <a:blip r:embed="rId3"/>
          <a:srcRect l="26091" t="36058" r="24385" b="26405"/>
          <a:stretch/>
        </p:blipFill>
        <p:spPr bwMode="auto">
          <a:xfrm>
            <a:off x="0" y="7233"/>
            <a:ext cx="1749346" cy="745127"/>
          </a:xfrm>
          <a:prstGeom prst="rect">
            <a:avLst/>
          </a:prstGeom>
          <a:ln>
            <a:noFill/>
          </a:ln>
          <a:extLst>
            <a:ext uri="{53640926-AAD7-44D8-BBD7-CCE9431645EC}">
              <a14:shadowObscured xmlns:a14="http://schemas.microsoft.com/office/drawing/2010/main"/>
            </a:ext>
          </a:extLst>
        </p:spPr>
      </p:pic>
      <p:sp>
        <p:nvSpPr>
          <p:cNvPr id="5" name="Title 1">
            <a:extLst>
              <a:ext uri="{FF2B5EF4-FFF2-40B4-BE49-F238E27FC236}">
                <a16:creationId xmlns:a16="http://schemas.microsoft.com/office/drawing/2014/main" id="{1AC2F0BD-BD23-740F-2CAA-442787769D2C}"/>
              </a:ext>
            </a:extLst>
          </p:cNvPr>
          <p:cNvSpPr txBox="1">
            <a:spLocks/>
          </p:cNvSpPr>
          <p:nvPr/>
        </p:nvSpPr>
        <p:spPr>
          <a:xfrm>
            <a:off x="1676400" y="0"/>
            <a:ext cx="7467600" cy="685800"/>
          </a:xfrm>
          <a:prstGeom prst="rect">
            <a:avLst/>
          </a:prstGeom>
          <a:solidFill>
            <a:srgbClr val="FF9C9C"/>
          </a:solidFill>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3000" dirty="0">
                <a:solidFill>
                  <a:prstClr val="black"/>
                </a:solidFill>
              </a:rPr>
              <a:t>Contents </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26927A88-5E20-5A8D-54AE-543AF2FF3E64}"/>
              </a:ext>
            </a:extLst>
          </p:cNvPr>
          <p:cNvSpPr txBox="1"/>
          <p:nvPr/>
        </p:nvSpPr>
        <p:spPr>
          <a:xfrm>
            <a:off x="368490" y="1001978"/>
            <a:ext cx="8516203" cy="4342920"/>
          </a:xfrm>
          <a:prstGeom prst="rect">
            <a:avLst/>
          </a:prstGeom>
        </p:spPr>
        <p:txBody>
          <a:bodyPr wrap="square" lIns="0" tIns="0" rIns="0" bIns="0">
            <a:spAutoFit/>
          </a:bodyPr>
          <a:lstStyle>
            <a:lvl1pPr marL="127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just"/>
            <a:r>
              <a:rPr lang="en-US" altLang="en-US">
                <a:latin typeface="+mj-lt"/>
                <a:cs typeface="Times New Roman" panose="02020603050405020304" pitchFamily="18" charset="0"/>
              </a:rPr>
              <a:t>Bias :</a:t>
            </a:r>
          </a:p>
          <a:p>
            <a:pPr algn="just">
              <a:lnSpc>
                <a:spcPct val="103000"/>
              </a:lnSpc>
              <a:spcBef>
                <a:spcPts val="529"/>
              </a:spcBef>
            </a:pPr>
            <a:r>
              <a:rPr lang="en-US" altLang="en-US">
                <a:latin typeface="+mj-lt"/>
                <a:cs typeface="Times New Roman" panose="02020603050405020304" pitchFamily="18" charset="0"/>
              </a:rPr>
              <a:t>Bias Is The Simplifying Assumption Made By The Machine Learning Model To Make The Learning  Process  Easier.  It  Makes  The  Model  Faster  In  Terms  Of  Learning  From  The Training Data But At The Same Time The Flexibility Of The Model Decreases If The Bias Is Significantly High.</a:t>
            </a:r>
          </a:p>
          <a:p>
            <a:endParaRPr lang="en-US" altLang="en-US">
              <a:latin typeface="+mj-lt"/>
              <a:cs typeface="Times New Roman" panose="02020603050405020304" pitchFamily="18" charset="0"/>
            </a:endParaRPr>
          </a:p>
          <a:p>
            <a:pPr>
              <a:spcBef>
                <a:spcPts val="8"/>
              </a:spcBef>
            </a:pPr>
            <a:endParaRPr lang="en-US" altLang="en-US">
              <a:latin typeface="+mj-lt"/>
              <a:cs typeface="Times New Roman" panose="02020603050405020304" pitchFamily="18" charset="0"/>
            </a:endParaRPr>
          </a:p>
          <a:p>
            <a:pPr algn="just">
              <a:lnSpc>
                <a:spcPct val="103000"/>
              </a:lnSpc>
            </a:pPr>
            <a:r>
              <a:rPr lang="en-US" altLang="en-US">
                <a:latin typeface="+mj-lt"/>
                <a:cs typeface="Times New Roman" panose="02020603050405020304" pitchFamily="18" charset="0"/>
              </a:rPr>
              <a:t>A  Model  With  High  Bias  Tends  To  Ignore  The  Complexity  Between  The  Input  And  The Output   Data   And   The   Model   Becomes   Too   Simple   And   Ultimately  Results   In   The Underfitting Of The Data.</a:t>
            </a:r>
          </a:p>
          <a:p>
            <a:endParaRPr lang="en-US" altLang="en-US">
              <a:latin typeface="+mj-lt"/>
              <a:cs typeface="Times New Roman" panose="02020603050405020304" pitchFamily="18" charset="0"/>
            </a:endParaRPr>
          </a:p>
          <a:p>
            <a:pPr>
              <a:spcBef>
                <a:spcPts val="16"/>
              </a:spcBef>
            </a:pPr>
            <a:endParaRPr lang="en-US" altLang="en-US">
              <a:latin typeface="+mj-lt"/>
              <a:cs typeface="Times New Roman" panose="02020603050405020304" pitchFamily="18" charset="0"/>
            </a:endParaRPr>
          </a:p>
          <a:p>
            <a:pPr algn="just"/>
            <a:r>
              <a:rPr lang="en-US" altLang="en-US">
                <a:latin typeface="+mj-lt"/>
                <a:cs typeface="Times New Roman" panose="02020603050405020304" pitchFamily="18" charset="0"/>
              </a:rPr>
              <a:t>Variance:</a:t>
            </a:r>
          </a:p>
          <a:p>
            <a:pPr algn="just">
              <a:lnSpc>
                <a:spcPct val="102000"/>
              </a:lnSpc>
              <a:spcBef>
                <a:spcPts val="529"/>
              </a:spcBef>
            </a:pPr>
            <a:r>
              <a:rPr lang="en-US" altLang="en-US">
                <a:latin typeface="+mj-lt"/>
                <a:cs typeface="Times New Roman" panose="02020603050405020304" pitchFamily="18" charset="0"/>
              </a:rPr>
              <a:t>Variance  Occurs  When  The  Model  Performs  Too  Well  On  The  Training  Data  But  Its Efficiency Decreases Significantly When It Works On The Testing Data.</a:t>
            </a:r>
          </a:p>
        </p:txBody>
      </p:sp>
      <p:pic>
        <p:nvPicPr>
          <p:cNvPr id="3" name="Picture 2" descr="A screenshot of a computer&#10;&#10;Description automatically generated">
            <a:extLst>
              <a:ext uri="{FF2B5EF4-FFF2-40B4-BE49-F238E27FC236}">
                <a16:creationId xmlns:a16="http://schemas.microsoft.com/office/drawing/2014/main" id="{A33D23DD-15F6-ED0B-B768-12CC1352AAAA}"/>
              </a:ext>
            </a:extLst>
          </p:cNvPr>
          <p:cNvPicPr>
            <a:picLocks noChangeAspect="1"/>
          </p:cNvPicPr>
          <p:nvPr/>
        </p:nvPicPr>
        <p:blipFill rotWithShape="1">
          <a:blip r:embed="rId3"/>
          <a:srcRect l="26091" t="36058" r="24385" b="26405"/>
          <a:stretch/>
        </p:blipFill>
        <p:spPr bwMode="auto">
          <a:xfrm>
            <a:off x="0" y="7233"/>
            <a:ext cx="1749346" cy="745127"/>
          </a:xfrm>
          <a:prstGeom prst="rect">
            <a:avLst/>
          </a:prstGeom>
          <a:ln>
            <a:noFill/>
          </a:ln>
          <a:extLst>
            <a:ext uri="{53640926-AAD7-44D8-BBD7-CCE9431645EC}">
              <a14:shadowObscured xmlns:a14="http://schemas.microsoft.com/office/drawing/2010/main"/>
            </a:ext>
          </a:extLst>
        </p:spPr>
      </p:pic>
      <p:sp>
        <p:nvSpPr>
          <p:cNvPr id="4" name="Title 1">
            <a:extLst>
              <a:ext uri="{FF2B5EF4-FFF2-40B4-BE49-F238E27FC236}">
                <a16:creationId xmlns:a16="http://schemas.microsoft.com/office/drawing/2014/main" id="{2099834B-9B30-E766-8FE3-6629C9B00D05}"/>
              </a:ext>
            </a:extLst>
          </p:cNvPr>
          <p:cNvSpPr txBox="1">
            <a:spLocks/>
          </p:cNvSpPr>
          <p:nvPr/>
        </p:nvSpPr>
        <p:spPr>
          <a:xfrm>
            <a:off x="1676400" y="0"/>
            <a:ext cx="7467600" cy="685800"/>
          </a:xfrm>
          <a:prstGeom prst="rect">
            <a:avLst/>
          </a:prstGeom>
          <a:solidFill>
            <a:srgbClr val="FF9C9C"/>
          </a:solidFill>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3000" dirty="0">
                <a:solidFill>
                  <a:prstClr val="black"/>
                </a:solidFill>
              </a:rPr>
              <a:t>Contents </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A9C96038-3561-4D23-6177-5D729F6CFAC6}"/>
              </a:ext>
            </a:extLst>
          </p:cNvPr>
          <p:cNvSpPr txBox="1"/>
          <p:nvPr/>
        </p:nvSpPr>
        <p:spPr>
          <a:xfrm>
            <a:off x="573206" y="866521"/>
            <a:ext cx="8096950" cy="845616"/>
          </a:xfrm>
          <a:prstGeom prst="rect">
            <a:avLst/>
          </a:prstGeom>
        </p:spPr>
        <p:txBody>
          <a:bodyPr wrap="square" lIns="0" tIns="0" rIns="0" bIns="0">
            <a:spAutoFit/>
          </a:bodyPr>
          <a:lstStyle>
            <a:lvl1pPr marL="127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just">
              <a:lnSpc>
                <a:spcPct val="103000"/>
              </a:lnSpc>
            </a:pPr>
            <a:r>
              <a:rPr lang="en-US" altLang="en-US" dirty="0">
                <a:latin typeface="+mj-lt"/>
                <a:cs typeface="Times New Roman" panose="02020603050405020304" pitchFamily="18" charset="0"/>
              </a:rPr>
              <a:t>High Variance Means That The Model  Learns From Training Data To That Extent That  It Negatively Impacts The Performance Of The Model And Results In The Overfitting Of The Data.</a:t>
            </a:r>
          </a:p>
        </p:txBody>
      </p:sp>
      <p:sp>
        <p:nvSpPr>
          <p:cNvPr id="31747" name="object 3">
            <a:extLst>
              <a:ext uri="{FF2B5EF4-FFF2-40B4-BE49-F238E27FC236}">
                <a16:creationId xmlns:a16="http://schemas.microsoft.com/office/drawing/2014/main" id="{B9FF6DCD-BE6E-A5FE-C2A7-21EAFDA9AF32}"/>
              </a:ext>
            </a:extLst>
          </p:cNvPr>
          <p:cNvSpPr>
            <a:spLocks noChangeArrowheads="1"/>
          </p:cNvSpPr>
          <p:nvPr/>
        </p:nvSpPr>
        <p:spPr bwMode="auto">
          <a:xfrm>
            <a:off x="1968165" y="1937982"/>
            <a:ext cx="5128671" cy="1964217"/>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sz="1154"/>
          </a:p>
        </p:txBody>
      </p:sp>
      <p:sp>
        <p:nvSpPr>
          <p:cNvPr id="31748" name="object 4">
            <a:extLst>
              <a:ext uri="{FF2B5EF4-FFF2-40B4-BE49-F238E27FC236}">
                <a16:creationId xmlns:a16="http://schemas.microsoft.com/office/drawing/2014/main" id="{1FE0CCEE-450E-6832-DE85-D7D2D12F55DB}"/>
              </a:ext>
            </a:extLst>
          </p:cNvPr>
          <p:cNvSpPr>
            <a:spLocks noChangeArrowheads="1"/>
          </p:cNvSpPr>
          <p:nvPr/>
        </p:nvSpPr>
        <p:spPr bwMode="auto">
          <a:xfrm>
            <a:off x="2445836" y="4043513"/>
            <a:ext cx="3979372" cy="2814487"/>
          </a:xfrm>
          <a:prstGeom prst="rect">
            <a:avLst/>
          </a:prstGeom>
          <a:blipFill dpi="0" rotWithShape="1">
            <a:blip r:embed="rId4"/>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sz="1154"/>
          </a:p>
        </p:txBody>
      </p:sp>
      <p:pic>
        <p:nvPicPr>
          <p:cNvPr id="3" name="Picture 2" descr="A screenshot of a computer&#10;&#10;Description automatically generated">
            <a:extLst>
              <a:ext uri="{FF2B5EF4-FFF2-40B4-BE49-F238E27FC236}">
                <a16:creationId xmlns:a16="http://schemas.microsoft.com/office/drawing/2014/main" id="{0D94A6C4-5FF4-4485-962D-F9CDC38358F7}"/>
              </a:ext>
            </a:extLst>
          </p:cNvPr>
          <p:cNvPicPr>
            <a:picLocks noChangeAspect="1"/>
          </p:cNvPicPr>
          <p:nvPr/>
        </p:nvPicPr>
        <p:blipFill rotWithShape="1">
          <a:blip r:embed="rId5"/>
          <a:srcRect l="26091" t="36058" r="24385" b="26405"/>
          <a:stretch/>
        </p:blipFill>
        <p:spPr bwMode="auto">
          <a:xfrm>
            <a:off x="0" y="7233"/>
            <a:ext cx="1749346" cy="745127"/>
          </a:xfrm>
          <a:prstGeom prst="rect">
            <a:avLst/>
          </a:prstGeom>
          <a:ln>
            <a:noFill/>
          </a:ln>
          <a:extLst>
            <a:ext uri="{53640926-AAD7-44D8-BBD7-CCE9431645EC}">
              <a14:shadowObscured xmlns:a14="http://schemas.microsoft.com/office/drawing/2010/main"/>
            </a:ext>
          </a:extLst>
        </p:spPr>
      </p:pic>
      <p:sp>
        <p:nvSpPr>
          <p:cNvPr id="4" name="Title 1">
            <a:extLst>
              <a:ext uri="{FF2B5EF4-FFF2-40B4-BE49-F238E27FC236}">
                <a16:creationId xmlns:a16="http://schemas.microsoft.com/office/drawing/2014/main" id="{9A441F5F-C018-3EF7-FF36-A0367B38AE09}"/>
              </a:ext>
            </a:extLst>
          </p:cNvPr>
          <p:cNvSpPr txBox="1">
            <a:spLocks/>
          </p:cNvSpPr>
          <p:nvPr/>
        </p:nvSpPr>
        <p:spPr>
          <a:xfrm>
            <a:off x="1676400" y="0"/>
            <a:ext cx="7467600" cy="685800"/>
          </a:xfrm>
          <a:prstGeom prst="rect">
            <a:avLst/>
          </a:prstGeom>
          <a:solidFill>
            <a:srgbClr val="FF9C9C"/>
          </a:solidFill>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3000" dirty="0">
                <a:solidFill>
                  <a:prstClr val="black"/>
                </a:solidFill>
              </a:rPr>
              <a:t>Contents </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86E18038-C712-EAAD-9C34-470B1DD2F58F}"/>
              </a:ext>
            </a:extLst>
          </p:cNvPr>
          <p:cNvSpPr txBox="1"/>
          <p:nvPr/>
        </p:nvSpPr>
        <p:spPr>
          <a:xfrm>
            <a:off x="450376" y="1106065"/>
            <a:ext cx="8366077" cy="4023409"/>
          </a:xfrm>
          <a:prstGeom prst="rect">
            <a:avLst/>
          </a:prstGeom>
        </p:spPr>
        <p:txBody>
          <a:bodyPr wrap="square" lIns="0" tIns="0" rIns="0" bIns="0">
            <a:spAutoFit/>
          </a:bodyPr>
          <a:lstStyle>
            <a:lvl1pPr marL="127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just"/>
            <a:r>
              <a:rPr lang="en-US" altLang="en-US">
                <a:latin typeface="+mj-lt"/>
                <a:cs typeface="Times New Roman" panose="02020603050405020304" pitchFamily="18" charset="0"/>
              </a:rPr>
              <a:t>Let’s Understand About The Main Topic Which Is What Ridge Regression Really Is?</a:t>
            </a:r>
          </a:p>
          <a:p>
            <a:pPr algn="just">
              <a:lnSpc>
                <a:spcPct val="103000"/>
              </a:lnSpc>
              <a:spcBef>
                <a:spcPts val="529"/>
              </a:spcBef>
            </a:pPr>
            <a:r>
              <a:rPr lang="en-US" altLang="en-US">
                <a:latin typeface="+mj-lt"/>
                <a:cs typeface="Times New Roman" panose="02020603050405020304" pitchFamily="18" charset="0"/>
              </a:rPr>
              <a:t>Ridge Regression Is A Technique Which Is Used For Analyzing Multiple Regression Where The    Data    Suffers    From    Multicollinearity.    The    Problem    Which    Arises    Due    To Multicollinearity  Is  That  The  Basic  Linear  Regression  Model  (Least  Square  Estimates) Becomes Unbiased And The Variance Becomes So Large That The Predicted Values Are Far From The True Value.</a:t>
            </a:r>
          </a:p>
          <a:p>
            <a:endParaRPr lang="en-US" altLang="en-US">
              <a:latin typeface="+mj-lt"/>
              <a:cs typeface="Times New Roman" panose="02020603050405020304" pitchFamily="18" charset="0"/>
            </a:endParaRPr>
          </a:p>
          <a:p>
            <a:endParaRPr lang="en-US" altLang="en-US">
              <a:latin typeface="+mj-lt"/>
              <a:cs typeface="Times New Roman" panose="02020603050405020304" pitchFamily="18" charset="0"/>
            </a:endParaRPr>
          </a:p>
          <a:p>
            <a:pPr algn="just">
              <a:lnSpc>
                <a:spcPct val="103000"/>
              </a:lnSpc>
            </a:pPr>
            <a:r>
              <a:rPr lang="en-US" altLang="en-US">
                <a:latin typeface="+mj-lt"/>
                <a:cs typeface="Times New Roman" panose="02020603050405020304" pitchFamily="18" charset="0"/>
              </a:rPr>
              <a:t>The Advantage Of Using The Ridge Regression  Is  To Avoid Overfitting.  It Works  In  The Same Way As The Linear Regression But It Just Adds An Extra Term (Α) Which Helps In The Reduction Of Overfitting. The Goal Of Any Machine Learning Model Is To Generalize The Pattern Which  It Needs To Be Predicted;  I.E. The Model Should Work Best On Both Training As Well As Test Data. Overfitting Occurs When The Trained Model Performs Well On The Training Data And Performs Poorly On The Testing Dataset.</a:t>
            </a:r>
          </a:p>
        </p:txBody>
      </p:sp>
      <p:pic>
        <p:nvPicPr>
          <p:cNvPr id="3" name="Picture 2" descr="A screenshot of a computer&#10;&#10;Description automatically generated">
            <a:extLst>
              <a:ext uri="{FF2B5EF4-FFF2-40B4-BE49-F238E27FC236}">
                <a16:creationId xmlns:a16="http://schemas.microsoft.com/office/drawing/2014/main" id="{6FA163E7-CE1F-0F0D-D061-CAC2D7480A33}"/>
              </a:ext>
            </a:extLst>
          </p:cNvPr>
          <p:cNvPicPr>
            <a:picLocks noChangeAspect="1"/>
          </p:cNvPicPr>
          <p:nvPr/>
        </p:nvPicPr>
        <p:blipFill rotWithShape="1">
          <a:blip r:embed="rId3"/>
          <a:srcRect l="26091" t="36058" r="24385" b="26405"/>
          <a:stretch/>
        </p:blipFill>
        <p:spPr bwMode="auto">
          <a:xfrm>
            <a:off x="0" y="7233"/>
            <a:ext cx="1749346" cy="745127"/>
          </a:xfrm>
          <a:prstGeom prst="rect">
            <a:avLst/>
          </a:prstGeom>
          <a:ln>
            <a:noFill/>
          </a:ln>
          <a:extLst>
            <a:ext uri="{53640926-AAD7-44D8-BBD7-CCE9431645EC}">
              <a14:shadowObscured xmlns:a14="http://schemas.microsoft.com/office/drawing/2010/main"/>
            </a:ext>
          </a:extLst>
        </p:spPr>
      </p:pic>
      <p:sp>
        <p:nvSpPr>
          <p:cNvPr id="4" name="Title 1">
            <a:extLst>
              <a:ext uri="{FF2B5EF4-FFF2-40B4-BE49-F238E27FC236}">
                <a16:creationId xmlns:a16="http://schemas.microsoft.com/office/drawing/2014/main" id="{88AE0965-244B-088A-0008-7808EF3B971A}"/>
              </a:ext>
            </a:extLst>
          </p:cNvPr>
          <p:cNvSpPr txBox="1">
            <a:spLocks/>
          </p:cNvSpPr>
          <p:nvPr/>
        </p:nvSpPr>
        <p:spPr>
          <a:xfrm>
            <a:off x="1676400" y="0"/>
            <a:ext cx="7467600" cy="685800"/>
          </a:xfrm>
          <a:prstGeom prst="rect">
            <a:avLst/>
          </a:prstGeom>
          <a:solidFill>
            <a:srgbClr val="FF9C9C"/>
          </a:solidFill>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3000" dirty="0">
                <a:solidFill>
                  <a:prstClr val="black"/>
                </a:solidFill>
              </a:rPr>
              <a:t>Contents </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21588321-9EE1-00B5-9E9A-6EB1CF8416DF}"/>
              </a:ext>
            </a:extLst>
          </p:cNvPr>
          <p:cNvSpPr txBox="1"/>
          <p:nvPr/>
        </p:nvSpPr>
        <p:spPr>
          <a:xfrm>
            <a:off x="390335" y="847782"/>
            <a:ext cx="8484039" cy="657681"/>
          </a:xfrm>
          <a:prstGeom prst="rect">
            <a:avLst/>
          </a:prstGeom>
        </p:spPr>
        <p:txBody>
          <a:bodyPr wrap="square" lIns="0" tIns="0" rIns="0" bIns="0">
            <a:spAutoFit/>
          </a:bodyPr>
          <a:lstStyle>
            <a:lvl1pPr marL="127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just">
              <a:lnSpc>
                <a:spcPct val="103000"/>
              </a:lnSpc>
            </a:pPr>
            <a:r>
              <a:rPr lang="en-US" altLang="en-US" sz="1400" b="1" dirty="0">
                <a:latin typeface="+mj-lt"/>
                <a:cs typeface="Times New Roman" panose="02020603050405020304" pitchFamily="18" charset="0"/>
              </a:rPr>
              <a:t>Let’s Take An Example, Suppose We Have A Dataset Having Salary Of Employees Based On  The  Years  Of  Working  Experience  They  Have.  This  Data  Is  Just  For  The  Sake  Of Understanding, But Obviously In The Real World The Dataset Will Be Having Thousands And Thousands Of Rows And Columns.</a:t>
            </a:r>
          </a:p>
        </p:txBody>
      </p:sp>
      <p:sp>
        <p:nvSpPr>
          <p:cNvPr id="4" name="object 4">
            <a:extLst>
              <a:ext uri="{FF2B5EF4-FFF2-40B4-BE49-F238E27FC236}">
                <a16:creationId xmlns:a16="http://schemas.microsoft.com/office/drawing/2014/main" id="{2A9B8BB3-F6DB-7A28-F0CC-83F1290DD64E}"/>
              </a:ext>
            </a:extLst>
          </p:cNvPr>
          <p:cNvSpPr txBox="1"/>
          <p:nvPr/>
        </p:nvSpPr>
        <p:spPr>
          <a:xfrm>
            <a:off x="390979" y="1917104"/>
            <a:ext cx="8481700" cy="505908"/>
          </a:xfrm>
          <a:prstGeom prst="rect">
            <a:avLst/>
          </a:prstGeom>
        </p:spPr>
        <p:txBody>
          <a:bodyPr wrap="square" lIns="0" tIns="0" rIns="0" bIns="0">
            <a:spAutoFit/>
          </a:bodyPr>
          <a:lstStyle>
            <a:lvl1pPr marL="127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nSpc>
                <a:spcPct val="102000"/>
              </a:lnSpc>
            </a:pPr>
            <a:r>
              <a:rPr lang="en-US" altLang="en-US" sz="770">
                <a:latin typeface="+mj-lt"/>
                <a:cs typeface="Times New Roman" panose="02020603050405020304" pitchFamily="18" charset="0"/>
              </a:rPr>
              <a:t>To Make The Model Understand The Relationship Between The Input And The Output Data, We First Split The Dataset Into Training Set And Test Set.</a:t>
            </a:r>
          </a:p>
          <a:p>
            <a:endParaRPr lang="en-US" altLang="en-US" sz="770">
              <a:latin typeface="+mj-lt"/>
              <a:cs typeface="Times New Roman" panose="02020603050405020304" pitchFamily="18" charset="0"/>
            </a:endParaRPr>
          </a:p>
          <a:p>
            <a:pPr>
              <a:spcBef>
                <a:spcPts val="16"/>
              </a:spcBef>
            </a:pPr>
            <a:endParaRPr lang="en-US" altLang="en-US" sz="962">
              <a:latin typeface="+mj-lt"/>
              <a:cs typeface="Times New Roman" panose="02020603050405020304" pitchFamily="18" charset="0"/>
            </a:endParaRPr>
          </a:p>
          <a:p>
            <a:r>
              <a:rPr lang="en-US" altLang="en-US" sz="770">
                <a:latin typeface="+mj-lt"/>
                <a:cs typeface="Times New Roman" panose="02020603050405020304" pitchFamily="18" charset="0"/>
              </a:rPr>
              <a:t>The Code For Splitting The Data Is Given Below.</a:t>
            </a:r>
          </a:p>
        </p:txBody>
      </p:sp>
      <p:sp>
        <p:nvSpPr>
          <p:cNvPr id="33796" name="object 5">
            <a:extLst>
              <a:ext uri="{FF2B5EF4-FFF2-40B4-BE49-F238E27FC236}">
                <a16:creationId xmlns:a16="http://schemas.microsoft.com/office/drawing/2014/main" id="{A07FB3FD-38CE-4C2B-50A4-9DBAB9335424}"/>
              </a:ext>
            </a:extLst>
          </p:cNvPr>
          <p:cNvSpPr>
            <a:spLocks noChangeArrowheads="1"/>
          </p:cNvSpPr>
          <p:nvPr/>
        </p:nvSpPr>
        <p:spPr bwMode="auto">
          <a:xfrm>
            <a:off x="245660" y="4516876"/>
            <a:ext cx="8802806" cy="2104754"/>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sz="1154"/>
          </a:p>
        </p:txBody>
      </p:sp>
      <p:graphicFrame>
        <p:nvGraphicFramePr>
          <p:cNvPr id="3" name="object 3">
            <a:extLst>
              <a:ext uri="{FF2B5EF4-FFF2-40B4-BE49-F238E27FC236}">
                <a16:creationId xmlns:a16="http://schemas.microsoft.com/office/drawing/2014/main" id="{5BF5355F-3FE4-F062-B3CE-FA80991002B4}"/>
              </a:ext>
            </a:extLst>
          </p:cNvPr>
          <p:cNvGraphicFramePr>
            <a:graphicFrameLocks noGrp="1"/>
          </p:cNvGraphicFramePr>
          <p:nvPr>
            <p:extLst>
              <p:ext uri="{D42A27DB-BD31-4B8C-83A1-F6EECF244321}">
                <p14:modId xmlns:p14="http://schemas.microsoft.com/office/powerpoint/2010/main" val="2935744674"/>
              </p:ext>
            </p:extLst>
          </p:nvPr>
        </p:nvGraphicFramePr>
        <p:xfrm>
          <a:off x="365550" y="1583139"/>
          <a:ext cx="8437256" cy="2756845"/>
        </p:xfrm>
        <a:graphic>
          <a:graphicData uri="http://schemas.openxmlformats.org/drawingml/2006/table">
            <a:tbl>
              <a:tblPr firstRow="1" bandRow="1">
                <a:tableStyleId>{2D5ABB26-0587-4C30-8999-92F81FD0307C}</a:tableStyleId>
              </a:tblPr>
              <a:tblGrid>
                <a:gridCol w="4217455">
                  <a:extLst>
                    <a:ext uri="{9D8B030D-6E8A-4147-A177-3AD203B41FA5}">
                      <a16:colId xmlns:a16="http://schemas.microsoft.com/office/drawing/2014/main" val="20000"/>
                    </a:ext>
                  </a:extLst>
                </a:gridCol>
                <a:gridCol w="4219801">
                  <a:extLst>
                    <a:ext uri="{9D8B030D-6E8A-4147-A177-3AD203B41FA5}">
                      <a16:colId xmlns:a16="http://schemas.microsoft.com/office/drawing/2014/main" val="20001"/>
                    </a:ext>
                  </a:extLst>
                </a:gridCol>
              </a:tblGrid>
              <a:tr h="551369">
                <a:tc>
                  <a:txBody>
                    <a:bodyPr/>
                    <a:lstStyle/>
                    <a:p>
                      <a:pPr marL="64769">
                        <a:lnSpc>
                          <a:spcPct val="100000"/>
                        </a:lnSpc>
                      </a:pPr>
                      <a:r>
                        <a:rPr sz="1200" dirty="0">
                          <a:latin typeface="+mj-lt"/>
                          <a:cs typeface="Times New Roman"/>
                        </a:rPr>
                        <a:t>Y</a:t>
                      </a:r>
                      <a:r>
                        <a:rPr sz="1200" spc="-5" dirty="0">
                          <a:latin typeface="+mj-lt"/>
                          <a:cs typeface="Times New Roman"/>
                        </a:rPr>
                        <a:t>E</a:t>
                      </a:r>
                      <a:r>
                        <a:rPr sz="1200" dirty="0">
                          <a:latin typeface="+mj-lt"/>
                          <a:cs typeface="Times New Roman"/>
                        </a:rPr>
                        <a:t>ARS OF</a:t>
                      </a:r>
                      <a:r>
                        <a:rPr sz="1200" spc="-10" dirty="0">
                          <a:latin typeface="+mj-lt"/>
                          <a:cs typeface="Times New Roman"/>
                        </a:rPr>
                        <a:t> </a:t>
                      </a:r>
                      <a:r>
                        <a:rPr sz="1200" dirty="0">
                          <a:latin typeface="+mj-lt"/>
                          <a:cs typeface="Times New Roman"/>
                        </a:rPr>
                        <a:t>E</a:t>
                      </a:r>
                      <a:r>
                        <a:rPr sz="1200" spc="-5" dirty="0">
                          <a:latin typeface="+mj-lt"/>
                          <a:cs typeface="Times New Roman"/>
                        </a:rPr>
                        <a:t>X</a:t>
                      </a:r>
                      <a:r>
                        <a:rPr sz="1200" dirty="0">
                          <a:latin typeface="+mj-lt"/>
                          <a:cs typeface="Times New Roman"/>
                        </a:rPr>
                        <a:t>PE</a:t>
                      </a:r>
                      <a:r>
                        <a:rPr sz="1200" spc="10" dirty="0">
                          <a:latin typeface="+mj-lt"/>
                          <a:cs typeface="Times New Roman"/>
                        </a:rPr>
                        <a:t>R</a:t>
                      </a:r>
                      <a:r>
                        <a:rPr sz="1200" spc="-20" dirty="0">
                          <a:latin typeface="+mj-lt"/>
                          <a:cs typeface="Times New Roman"/>
                        </a:rPr>
                        <a:t>I</a:t>
                      </a:r>
                      <a:r>
                        <a:rPr sz="1200" dirty="0">
                          <a:latin typeface="+mj-lt"/>
                          <a:cs typeface="Times New Roman"/>
                        </a:rPr>
                        <a:t>E</a:t>
                      </a:r>
                      <a:r>
                        <a:rPr sz="1200" spc="5" dirty="0">
                          <a:latin typeface="+mj-lt"/>
                          <a:cs typeface="Times New Roman"/>
                        </a:rPr>
                        <a:t>N</a:t>
                      </a:r>
                      <a:r>
                        <a:rPr sz="1200" dirty="0">
                          <a:latin typeface="+mj-lt"/>
                          <a:cs typeface="Times New Roman"/>
                        </a:rPr>
                        <a:t>CE</a:t>
                      </a:r>
                      <a:endParaRPr sz="1200">
                        <a:latin typeface="+mj-lt"/>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4769">
                        <a:lnSpc>
                          <a:spcPct val="100000"/>
                        </a:lnSpc>
                      </a:pPr>
                      <a:r>
                        <a:rPr sz="1200" dirty="0">
                          <a:latin typeface="+mj-lt"/>
                          <a:cs typeface="Times New Roman"/>
                        </a:rPr>
                        <a:t>S</a:t>
                      </a:r>
                      <a:r>
                        <a:rPr sz="1200" spc="5" dirty="0">
                          <a:latin typeface="+mj-lt"/>
                          <a:cs typeface="Times New Roman"/>
                        </a:rPr>
                        <a:t>A</a:t>
                      </a:r>
                      <a:r>
                        <a:rPr sz="1200" spc="-30" dirty="0">
                          <a:latin typeface="+mj-lt"/>
                          <a:cs typeface="Times New Roman"/>
                        </a:rPr>
                        <a:t>L</a:t>
                      </a:r>
                      <a:r>
                        <a:rPr sz="1200" dirty="0">
                          <a:latin typeface="+mj-lt"/>
                          <a:cs typeface="Times New Roman"/>
                        </a:rPr>
                        <a:t>ARY</a:t>
                      </a: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extLst>
                  <a:ext uri="{0D108BD9-81ED-4DB2-BD59-A6C34878D82A}">
                    <a16:rowId xmlns:a16="http://schemas.microsoft.com/office/drawing/2014/main" val="10000"/>
                  </a:ext>
                </a:extLst>
              </a:tr>
              <a:tr h="551369">
                <a:tc>
                  <a:txBody>
                    <a:bodyPr/>
                    <a:lstStyle/>
                    <a:p>
                      <a:pPr marL="64769">
                        <a:lnSpc>
                          <a:spcPct val="100000"/>
                        </a:lnSpc>
                      </a:pPr>
                      <a:r>
                        <a:rPr sz="1200" dirty="0">
                          <a:latin typeface="+mj-lt"/>
                          <a:cs typeface="Times New Roman"/>
                        </a:rPr>
                        <a:t>1.1</a:t>
                      </a: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4769">
                        <a:lnSpc>
                          <a:spcPct val="100000"/>
                        </a:lnSpc>
                      </a:pPr>
                      <a:r>
                        <a:rPr sz="1200" dirty="0">
                          <a:latin typeface="+mj-lt"/>
                          <a:cs typeface="Times New Roman"/>
                        </a:rPr>
                        <a:t>39343</a:t>
                      </a: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extLst>
                  <a:ext uri="{0D108BD9-81ED-4DB2-BD59-A6C34878D82A}">
                    <a16:rowId xmlns:a16="http://schemas.microsoft.com/office/drawing/2014/main" val="10001"/>
                  </a:ext>
                </a:extLst>
              </a:tr>
              <a:tr h="551369">
                <a:tc>
                  <a:txBody>
                    <a:bodyPr/>
                    <a:lstStyle/>
                    <a:p>
                      <a:pPr marL="64769">
                        <a:lnSpc>
                          <a:spcPct val="100000"/>
                        </a:lnSpc>
                      </a:pPr>
                      <a:r>
                        <a:rPr sz="1200" dirty="0">
                          <a:latin typeface="+mj-lt"/>
                          <a:cs typeface="Times New Roman"/>
                        </a:rPr>
                        <a:t>1.3</a:t>
                      </a: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4769">
                        <a:lnSpc>
                          <a:spcPct val="100000"/>
                        </a:lnSpc>
                      </a:pPr>
                      <a:r>
                        <a:rPr sz="1200" dirty="0">
                          <a:latin typeface="+mj-lt"/>
                          <a:cs typeface="Times New Roman"/>
                        </a:rPr>
                        <a:t>46205</a:t>
                      </a: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extLst>
                  <a:ext uri="{0D108BD9-81ED-4DB2-BD59-A6C34878D82A}">
                    <a16:rowId xmlns:a16="http://schemas.microsoft.com/office/drawing/2014/main" val="10002"/>
                  </a:ext>
                </a:extLst>
              </a:tr>
              <a:tr h="551369">
                <a:tc>
                  <a:txBody>
                    <a:bodyPr/>
                    <a:lstStyle/>
                    <a:p>
                      <a:pPr marL="64769">
                        <a:lnSpc>
                          <a:spcPct val="100000"/>
                        </a:lnSpc>
                      </a:pPr>
                      <a:r>
                        <a:rPr sz="1200" dirty="0">
                          <a:latin typeface="+mj-lt"/>
                          <a:cs typeface="Times New Roman"/>
                        </a:rPr>
                        <a:t>1.5</a:t>
                      </a:r>
                      <a:endParaRPr sz="1200">
                        <a:latin typeface="+mj-lt"/>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4769">
                        <a:lnSpc>
                          <a:spcPct val="100000"/>
                        </a:lnSpc>
                      </a:pPr>
                      <a:r>
                        <a:rPr sz="1200" dirty="0">
                          <a:latin typeface="+mj-lt"/>
                          <a:cs typeface="Times New Roman"/>
                        </a:rPr>
                        <a:t>37731</a:t>
                      </a:r>
                      <a:endParaRPr sz="1200">
                        <a:latin typeface="+mj-lt"/>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extLst>
                  <a:ext uri="{0D108BD9-81ED-4DB2-BD59-A6C34878D82A}">
                    <a16:rowId xmlns:a16="http://schemas.microsoft.com/office/drawing/2014/main" val="10003"/>
                  </a:ext>
                </a:extLst>
              </a:tr>
              <a:tr h="551369">
                <a:tc>
                  <a:txBody>
                    <a:bodyPr/>
                    <a:lstStyle/>
                    <a:p>
                      <a:pPr marL="64769">
                        <a:lnSpc>
                          <a:spcPct val="100000"/>
                        </a:lnSpc>
                      </a:pPr>
                      <a:r>
                        <a:rPr sz="1200" dirty="0">
                          <a:latin typeface="+mj-lt"/>
                          <a:cs typeface="Times New Roman"/>
                        </a:rPr>
                        <a:t>2</a:t>
                      </a:r>
                      <a:endParaRPr sz="1200">
                        <a:latin typeface="+mj-lt"/>
                        <a:cs typeface="Times New Roman"/>
                      </a:endParaRP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tc>
                  <a:txBody>
                    <a:bodyPr/>
                    <a:lstStyle/>
                    <a:p>
                      <a:pPr marL="64769">
                        <a:lnSpc>
                          <a:spcPct val="100000"/>
                        </a:lnSpc>
                      </a:pPr>
                      <a:r>
                        <a:rPr sz="1200" dirty="0">
                          <a:latin typeface="+mj-lt"/>
                          <a:cs typeface="Times New Roman"/>
                        </a:rPr>
                        <a:t>43525</a:t>
                      </a:r>
                    </a:p>
                  </a:txBody>
                  <a:tcPr marL="0" marR="0" marT="0" marB="0">
                    <a:lnL w="7365">
                      <a:solidFill>
                        <a:srgbClr val="000000"/>
                      </a:solidFill>
                      <a:prstDash val="solid"/>
                    </a:lnL>
                    <a:lnR w="7365">
                      <a:solidFill>
                        <a:srgbClr val="000000"/>
                      </a:solidFill>
                      <a:prstDash val="solid"/>
                    </a:lnR>
                    <a:lnT w="7365">
                      <a:solidFill>
                        <a:srgbClr val="000000"/>
                      </a:solidFill>
                      <a:prstDash val="solid"/>
                    </a:lnT>
                    <a:lnB w="7365">
                      <a:solidFill>
                        <a:srgbClr val="000000"/>
                      </a:solidFill>
                      <a:prstDash val="solid"/>
                    </a:lnB>
                  </a:tcPr>
                </a:tc>
                <a:extLst>
                  <a:ext uri="{0D108BD9-81ED-4DB2-BD59-A6C34878D82A}">
                    <a16:rowId xmlns:a16="http://schemas.microsoft.com/office/drawing/2014/main" val="10004"/>
                  </a:ext>
                </a:extLst>
              </a:tr>
            </a:tbl>
          </a:graphicData>
        </a:graphic>
      </p:graphicFrame>
      <p:pic>
        <p:nvPicPr>
          <p:cNvPr id="5" name="Picture 4" descr="A screenshot of a computer&#10;&#10;Description automatically generated">
            <a:extLst>
              <a:ext uri="{FF2B5EF4-FFF2-40B4-BE49-F238E27FC236}">
                <a16:creationId xmlns:a16="http://schemas.microsoft.com/office/drawing/2014/main" id="{4073A22A-66E3-BFCE-4F18-838FCFF1D579}"/>
              </a:ext>
            </a:extLst>
          </p:cNvPr>
          <p:cNvPicPr>
            <a:picLocks noChangeAspect="1"/>
          </p:cNvPicPr>
          <p:nvPr/>
        </p:nvPicPr>
        <p:blipFill rotWithShape="1">
          <a:blip r:embed="rId4"/>
          <a:srcRect l="26091" t="36058" r="24385" b="26405"/>
          <a:stretch/>
        </p:blipFill>
        <p:spPr bwMode="auto">
          <a:xfrm>
            <a:off x="0" y="7233"/>
            <a:ext cx="1749346" cy="745127"/>
          </a:xfrm>
          <a:prstGeom prst="rect">
            <a:avLst/>
          </a:prstGeom>
          <a:ln>
            <a:noFill/>
          </a:ln>
          <a:extLst>
            <a:ext uri="{53640926-AAD7-44D8-BBD7-CCE9431645EC}">
              <a14:shadowObscured xmlns:a14="http://schemas.microsoft.com/office/drawing/2010/main"/>
            </a:ext>
          </a:extLst>
        </p:spPr>
      </p:pic>
      <p:sp>
        <p:nvSpPr>
          <p:cNvPr id="6" name="Title 1">
            <a:extLst>
              <a:ext uri="{FF2B5EF4-FFF2-40B4-BE49-F238E27FC236}">
                <a16:creationId xmlns:a16="http://schemas.microsoft.com/office/drawing/2014/main" id="{8505C275-4D8C-144C-1DA3-0EC5984B4E7F}"/>
              </a:ext>
            </a:extLst>
          </p:cNvPr>
          <p:cNvSpPr txBox="1">
            <a:spLocks/>
          </p:cNvSpPr>
          <p:nvPr/>
        </p:nvSpPr>
        <p:spPr>
          <a:xfrm>
            <a:off x="1676400" y="0"/>
            <a:ext cx="7467600" cy="685800"/>
          </a:xfrm>
          <a:prstGeom prst="rect">
            <a:avLst/>
          </a:prstGeom>
          <a:solidFill>
            <a:srgbClr val="FF9C9C"/>
          </a:solidFill>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3000" dirty="0">
                <a:solidFill>
                  <a:prstClr val="black"/>
                </a:solidFill>
              </a:rPr>
              <a:t>Contents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3BB8EB0-BA7B-432C-9508-6EBA383EE83F}" type="datetime3">
              <a:rPr lang="en-US" smtClean="0">
                <a:solidFill>
                  <a:prstClr val="black">
                    <a:tint val="75000"/>
                  </a:prstClr>
                </a:solidFill>
              </a:rPr>
              <a:t>11 July 2024</a:t>
            </a:fld>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6</a:t>
            </a:fld>
            <a:endParaRPr lang="en-US" dirty="0">
              <a:solidFill>
                <a:prstClr val="black">
                  <a:tint val="75000"/>
                </a:prstClr>
              </a:solidFill>
            </a:endParaRPr>
          </a:p>
        </p:txBody>
      </p:sp>
      <p:graphicFrame>
        <p:nvGraphicFramePr>
          <p:cNvPr id="2" name="Table 1"/>
          <p:cNvGraphicFramePr>
            <a:graphicFrameLocks noGrp="1"/>
          </p:cNvGraphicFramePr>
          <p:nvPr/>
        </p:nvGraphicFramePr>
        <p:xfrm>
          <a:off x="0" y="719961"/>
          <a:ext cx="9143999" cy="5423793"/>
        </p:xfrm>
        <a:graphic>
          <a:graphicData uri="http://schemas.openxmlformats.org/drawingml/2006/table">
            <a:tbl>
              <a:tblPr firstRow="1" firstCol="1" bandRow="1">
                <a:tableStyleId>{5940675A-B579-460E-94D1-54222C63F5DA}</a:tableStyleId>
              </a:tblPr>
              <a:tblGrid>
                <a:gridCol w="1454413">
                  <a:extLst>
                    <a:ext uri="{9D8B030D-6E8A-4147-A177-3AD203B41FA5}">
                      <a16:colId xmlns:a16="http://schemas.microsoft.com/office/drawing/2014/main" val="1346850987"/>
                    </a:ext>
                  </a:extLst>
                </a:gridCol>
                <a:gridCol w="142488">
                  <a:extLst>
                    <a:ext uri="{9D8B030D-6E8A-4147-A177-3AD203B41FA5}">
                      <a16:colId xmlns:a16="http://schemas.microsoft.com/office/drawing/2014/main" val="1402552892"/>
                    </a:ext>
                  </a:extLst>
                </a:gridCol>
                <a:gridCol w="4908644">
                  <a:extLst>
                    <a:ext uri="{9D8B030D-6E8A-4147-A177-3AD203B41FA5}">
                      <a16:colId xmlns:a16="http://schemas.microsoft.com/office/drawing/2014/main" val="2379036575"/>
                    </a:ext>
                  </a:extLst>
                </a:gridCol>
                <a:gridCol w="1189634">
                  <a:extLst>
                    <a:ext uri="{9D8B030D-6E8A-4147-A177-3AD203B41FA5}">
                      <a16:colId xmlns:a16="http://schemas.microsoft.com/office/drawing/2014/main" val="2649339996"/>
                    </a:ext>
                  </a:extLst>
                </a:gridCol>
                <a:gridCol w="1448820">
                  <a:extLst>
                    <a:ext uri="{9D8B030D-6E8A-4147-A177-3AD203B41FA5}">
                      <a16:colId xmlns:a16="http://schemas.microsoft.com/office/drawing/2014/main" val="2690427044"/>
                    </a:ext>
                  </a:extLst>
                </a:gridCol>
              </a:tblGrid>
              <a:tr h="332775">
                <a:tc gridSpan="5">
                  <a:txBody>
                    <a:bodyPr/>
                    <a:lstStyle/>
                    <a:p>
                      <a:pPr algn="ctr">
                        <a:lnSpc>
                          <a:spcPct val="107000"/>
                        </a:lnSpc>
                        <a:spcAft>
                          <a:spcPts val="0"/>
                        </a:spcAft>
                      </a:pPr>
                      <a:r>
                        <a:rPr lang="en-IN" sz="1800" b="1" dirty="0">
                          <a:effectLst/>
                        </a:rPr>
                        <a:t>B. TECH.  THIRD YEAR (ELECTIVE-I)</a:t>
                      </a:r>
                      <a:endParaRPr lang="en-IN" sz="1800" b="1" dirty="0">
                        <a:effectLst/>
                        <a:latin typeface="+mn-lt"/>
                        <a:ea typeface="Calibri" panose="020F0502020204030204" pitchFamily="34" charset="0"/>
                        <a:cs typeface="Times New Roman" panose="02020603050405020304" pitchFamily="18" charset="0"/>
                      </a:endParaRPr>
                    </a:p>
                  </a:txBody>
                  <a:tcPr marL="49387" marR="49387" marT="0" marB="0">
                    <a:solidFill>
                      <a:schemeClr val="accent5">
                        <a:lumMod val="60000"/>
                        <a:lumOff val="40000"/>
                      </a:schemeClr>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65014228"/>
                  </a:ext>
                </a:extLst>
              </a:tr>
              <a:tr h="208982">
                <a:tc gridSpan="2">
                  <a:txBody>
                    <a:bodyPr/>
                    <a:lstStyle/>
                    <a:p>
                      <a:pPr>
                        <a:lnSpc>
                          <a:spcPct val="107000"/>
                        </a:lnSpc>
                        <a:spcAft>
                          <a:spcPts val="0"/>
                        </a:spcAft>
                      </a:pPr>
                      <a:r>
                        <a:rPr lang="en-IN" sz="1600" b="1" dirty="0">
                          <a:effectLst/>
                        </a:rPr>
                        <a:t>Course code</a:t>
                      </a:r>
                      <a:endParaRPr lang="en-IN" sz="1600" b="1" dirty="0">
                        <a:effectLst/>
                        <a:latin typeface="+mn-lt"/>
                        <a:ea typeface="Calibri" panose="020F0502020204030204" pitchFamily="34" charset="0"/>
                        <a:cs typeface="Times New Roman" panose="02020603050405020304" pitchFamily="18" charset="0"/>
                      </a:endParaRPr>
                    </a:p>
                  </a:txBody>
                  <a:tcPr marL="49387" marR="49387" marT="0" marB="0"/>
                </a:tc>
                <a:tc hMerge="1">
                  <a:txBody>
                    <a:bodyPr/>
                    <a:lstStyle/>
                    <a:p>
                      <a:endParaRPr lang="en-IN"/>
                    </a:p>
                  </a:txBody>
                  <a:tcPr/>
                </a:tc>
                <a:tc>
                  <a:txBody>
                    <a:bodyPr/>
                    <a:lstStyle/>
                    <a:p>
                      <a:pPr>
                        <a:lnSpc>
                          <a:spcPct val="107000"/>
                        </a:lnSpc>
                        <a:spcAft>
                          <a:spcPts val="0"/>
                        </a:spcAft>
                      </a:pPr>
                      <a:r>
                        <a:rPr lang="en-IN" sz="1600" b="1" dirty="0">
                          <a:effectLst/>
                        </a:rPr>
                        <a:t> </a:t>
                      </a:r>
                      <a:endParaRPr lang="en-IN" sz="1600" b="1" dirty="0">
                        <a:effectLst/>
                        <a:latin typeface="+mn-lt"/>
                        <a:ea typeface="Calibri" panose="020F0502020204030204" pitchFamily="34" charset="0"/>
                        <a:cs typeface="Times New Roman" panose="02020603050405020304" pitchFamily="18" charset="0"/>
                      </a:endParaRPr>
                    </a:p>
                  </a:txBody>
                  <a:tcPr marL="49387" marR="49387" marT="0" marB="0"/>
                </a:tc>
                <a:tc>
                  <a:txBody>
                    <a:bodyPr/>
                    <a:lstStyle/>
                    <a:p>
                      <a:pPr algn="ctr">
                        <a:lnSpc>
                          <a:spcPct val="107000"/>
                        </a:lnSpc>
                        <a:spcAft>
                          <a:spcPts val="0"/>
                        </a:spcAft>
                      </a:pPr>
                      <a:r>
                        <a:rPr lang="en-IN" sz="1600" b="1" dirty="0">
                          <a:effectLst/>
                        </a:rPr>
                        <a:t>L T P</a:t>
                      </a:r>
                      <a:endParaRPr lang="en-IN" sz="1600" b="1" dirty="0">
                        <a:effectLst/>
                        <a:latin typeface="+mn-lt"/>
                        <a:ea typeface="Calibri" panose="020F0502020204030204" pitchFamily="34" charset="0"/>
                        <a:cs typeface="Times New Roman" panose="02020603050405020304" pitchFamily="18" charset="0"/>
                      </a:endParaRPr>
                    </a:p>
                  </a:txBody>
                  <a:tcPr marL="49387" marR="49387" marT="0" marB="0"/>
                </a:tc>
                <a:tc>
                  <a:txBody>
                    <a:bodyPr/>
                    <a:lstStyle/>
                    <a:p>
                      <a:pPr algn="ctr">
                        <a:lnSpc>
                          <a:spcPct val="107000"/>
                        </a:lnSpc>
                        <a:spcAft>
                          <a:spcPts val="0"/>
                        </a:spcAft>
                      </a:pPr>
                      <a:r>
                        <a:rPr lang="en-IN" sz="1600" b="1" dirty="0">
                          <a:effectLst/>
                        </a:rPr>
                        <a:t>Credits</a:t>
                      </a:r>
                      <a:endParaRPr lang="en-IN" sz="1600" b="1" dirty="0">
                        <a:effectLst/>
                        <a:latin typeface="+mn-lt"/>
                        <a:ea typeface="Calibri" panose="020F0502020204030204" pitchFamily="34" charset="0"/>
                        <a:cs typeface="Times New Roman" panose="02020603050405020304" pitchFamily="18" charset="0"/>
                      </a:endParaRPr>
                    </a:p>
                  </a:txBody>
                  <a:tcPr marL="49387" marR="49387" marT="0" marB="0"/>
                </a:tc>
                <a:extLst>
                  <a:ext uri="{0D108BD9-81ED-4DB2-BD59-A6C34878D82A}">
                    <a16:rowId xmlns:a16="http://schemas.microsoft.com/office/drawing/2014/main" val="3417689420"/>
                  </a:ext>
                </a:extLst>
              </a:tr>
              <a:tr h="326763">
                <a:tc gridSpan="2">
                  <a:txBody>
                    <a:bodyPr/>
                    <a:lstStyle/>
                    <a:p>
                      <a:pPr>
                        <a:lnSpc>
                          <a:spcPct val="107000"/>
                        </a:lnSpc>
                        <a:spcAft>
                          <a:spcPts val="0"/>
                        </a:spcAft>
                      </a:pPr>
                      <a:r>
                        <a:rPr lang="en-IN" sz="1600" b="1" dirty="0">
                          <a:effectLst/>
                        </a:rPr>
                        <a:t>Course title</a:t>
                      </a:r>
                      <a:endParaRPr lang="en-IN" sz="1600" b="1" dirty="0">
                        <a:effectLst/>
                        <a:latin typeface="+mn-lt"/>
                        <a:ea typeface="Calibri" panose="020F0502020204030204" pitchFamily="34" charset="0"/>
                        <a:cs typeface="Times New Roman" panose="02020603050405020304" pitchFamily="18" charset="0"/>
                      </a:endParaRPr>
                    </a:p>
                  </a:txBody>
                  <a:tcPr marL="49387" marR="49387" marT="0" marB="0"/>
                </a:tc>
                <a:tc hMerge="1">
                  <a:txBody>
                    <a:bodyPr/>
                    <a:lstStyle/>
                    <a:p>
                      <a:endParaRPr lang="en-IN"/>
                    </a:p>
                  </a:txBody>
                  <a:tcPr/>
                </a:tc>
                <a:tc>
                  <a:txBody>
                    <a:bodyPr/>
                    <a:lstStyle/>
                    <a:p>
                      <a:pPr>
                        <a:lnSpc>
                          <a:spcPct val="115000"/>
                        </a:lnSpc>
                        <a:spcAft>
                          <a:spcPts val="640"/>
                        </a:spcAft>
                      </a:pPr>
                      <a:r>
                        <a:rPr lang="en-IN" sz="1600" b="1" dirty="0">
                          <a:effectLst/>
                        </a:rPr>
                        <a:t>PREDICTIVE ANALYTICS</a:t>
                      </a:r>
                      <a:endParaRPr lang="en-IN" sz="1600" b="1" dirty="0">
                        <a:effectLst/>
                        <a:latin typeface="+mn-lt"/>
                        <a:ea typeface="Times New Roman" panose="02020603050405020304" pitchFamily="18" charset="0"/>
                        <a:cs typeface="Times New Roman" panose="02020603050405020304" pitchFamily="18" charset="0"/>
                      </a:endParaRPr>
                    </a:p>
                  </a:txBody>
                  <a:tcPr marL="49387" marR="49387" marT="0" marB="0"/>
                </a:tc>
                <a:tc>
                  <a:txBody>
                    <a:bodyPr/>
                    <a:lstStyle/>
                    <a:p>
                      <a:pPr algn="ctr">
                        <a:lnSpc>
                          <a:spcPct val="107000"/>
                        </a:lnSpc>
                        <a:spcAft>
                          <a:spcPts val="0"/>
                        </a:spcAft>
                      </a:pPr>
                      <a:r>
                        <a:rPr lang="en-IN" sz="1600" b="1" dirty="0">
                          <a:effectLst/>
                        </a:rPr>
                        <a:t>3 0 0</a:t>
                      </a:r>
                      <a:endParaRPr lang="en-IN" sz="1600" b="1" dirty="0">
                        <a:effectLst/>
                        <a:latin typeface="+mn-lt"/>
                        <a:ea typeface="Calibri" panose="020F0502020204030204" pitchFamily="34" charset="0"/>
                        <a:cs typeface="Times New Roman" panose="02020603050405020304" pitchFamily="18" charset="0"/>
                      </a:endParaRPr>
                    </a:p>
                  </a:txBody>
                  <a:tcPr marL="49387" marR="49387" marT="0" marB="0"/>
                </a:tc>
                <a:tc>
                  <a:txBody>
                    <a:bodyPr/>
                    <a:lstStyle/>
                    <a:p>
                      <a:pPr algn="ctr">
                        <a:lnSpc>
                          <a:spcPct val="107000"/>
                        </a:lnSpc>
                        <a:spcAft>
                          <a:spcPts val="0"/>
                        </a:spcAft>
                      </a:pPr>
                      <a:r>
                        <a:rPr lang="en-IN" sz="1600" b="1" dirty="0">
                          <a:effectLst/>
                        </a:rPr>
                        <a:t>3</a:t>
                      </a:r>
                      <a:endParaRPr lang="en-IN" sz="1600" b="1" dirty="0">
                        <a:effectLst/>
                        <a:latin typeface="+mn-lt"/>
                        <a:ea typeface="Calibri" panose="020F0502020204030204" pitchFamily="34" charset="0"/>
                        <a:cs typeface="Times New Roman" panose="02020603050405020304" pitchFamily="18" charset="0"/>
                      </a:endParaRPr>
                    </a:p>
                  </a:txBody>
                  <a:tcPr marL="49387" marR="49387" marT="0" marB="0"/>
                </a:tc>
                <a:extLst>
                  <a:ext uri="{0D108BD9-81ED-4DB2-BD59-A6C34878D82A}">
                    <a16:rowId xmlns:a16="http://schemas.microsoft.com/office/drawing/2014/main" val="2279471792"/>
                  </a:ext>
                </a:extLst>
              </a:tr>
              <a:tr h="220872">
                <a:tc gridSpan="5">
                  <a:txBody>
                    <a:bodyPr/>
                    <a:lstStyle/>
                    <a:p>
                      <a:pPr algn="just">
                        <a:lnSpc>
                          <a:spcPct val="107000"/>
                        </a:lnSpc>
                        <a:spcAft>
                          <a:spcPts val="0"/>
                        </a:spcAft>
                        <a:tabLst>
                          <a:tab pos="1533525" algn="l"/>
                        </a:tabLst>
                      </a:pPr>
                      <a:r>
                        <a:rPr lang="en-IN" sz="1600" b="1" dirty="0">
                          <a:effectLst/>
                        </a:rPr>
                        <a:t>Course objective:</a:t>
                      </a:r>
                      <a:endParaRPr lang="en-IN" sz="1600" b="1" dirty="0">
                        <a:effectLst/>
                        <a:latin typeface="+mn-lt"/>
                        <a:ea typeface="Calibri" panose="020F0502020204030204" pitchFamily="34" charset="0"/>
                        <a:cs typeface="Times New Roman" panose="02020603050405020304" pitchFamily="18" charset="0"/>
                      </a:endParaRPr>
                    </a:p>
                  </a:txBody>
                  <a:tcPr marL="49387" marR="49387" marT="0" marB="0">
                    <a:solidFill>
                      <a:schemeClr val="accent5">
                        <a:lumMod val="20000"/>
                        <a:lumOff val="80000"/>
                      </a:schemeClr>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505072364"/>
                  </a:ext>
                </a:extLst>
              </a:tr>
              <a:tr h="438085">
                <a:tc gridSpan="5">
                  <a:txBody>
                    <a:bodyPr/>
                    <a:lstStyle/>
                    <a:p>
                      <a:pPr>
                        <a:lnSpc>
                          <a:spcPct val="107000"/>
                        </a:lnSpc>
                        <a:spcAft>
                          <a:spcPts val="0"/>
                        </a:spcAft>
                      </a:pPr>
                      <a:r>
                        <a:rPr lang="en-IN" sz="1600" dirty="0">
                          <a:effectLst/>
                        </a:rPr>
                        <a:t>To be able to solve complex problems that require discovering hidden patterns in the data and a deep understanding of intricate relationships between a large number of interdependent variables tasked with collecting, analyzing, and interpreting large amounts of data.</a:t>
                      </a:r>
                      <a:endParaRPr lang="en-IN" sz="1600" dirty="0">
                        <a:effectLst/>
                        <a:latin typeface="+mn-lt"/>
                        <a:ea typeface="Calibri" panose="020F0502020204030204" pitchFamily="34" charset="0"/>
                        <a:cs typeface="Times New Roman" panose="02020603050405020304" pitchFamily="18" charset="0"/>
                      </a:endParaRPr>
                    </a:p>
                  </a:txBody>
                  <a:tcPr marL="49387" marR="49387"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521730407"/>
                  </a:ext>
                </a:extLst>
              </a:tr>
              <a:tr h="164396">
                <a:tc gridSpan="5">
                  <a:txBody>
                    <a:bodyPr/>
                    <a:lstStyle/>
                    <a:p>
                      <a:pPr algn="just">
                        <a:lnSpc>
                          <a:spcPct val="107000"/>
                        </a:lnSpc>
                        <a:spcAft>
                          <a:spcPts val="0"/>
                        </a:spcAft>
                      </a:pPr>
                      <a:r>
                        <a:rPr lang="en-IN" sz="1600" b="1" dirty="0">
                          <a:effectLst/>
                        </a:rPr>
                        <a:t>Pre-requisites: </a:t>
                      </a:r>
                      <a:r>
                        <a:rPr lang="en-IN" sz="1600" dirty="0">
                          <a:effectLst/>
                        </a:rPr>
                        <a:t>Basic concepts of Machine learning Algorithms</a:t>
                      </a:r>
                      <a:endParaRPr lang="en-IN" sz="1600" dirty="0">
                        <a:effectLst/>
                        <a:latin typeface="+mn-lt"/>
                        <a:ea typeface="Calibri" panose="020F0502020204030204" pitchFamily="34" charset="0"/>
                        <a:cs typeface="Times New Roman" panose="02020603050405020304" pitchFamily="18" charset="0"/>
                      </a:endParaRPr>
                    </a:p>
                  </a:txBody>
                  <a:tcPr marL="49387" marR="49387"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691375207"/>
                  </a:ext>
                </a:extLst>
              </a:tr>
              <a:tr h="251053">
                <a:tc gridSpan="5">
                  <a:txBody>
                    <a:bodyPr/>
                    <a:lstStyle/>
                    <a:p>
                      <a:pPr algn="ctr">
                        <a:lnSpc>
                          <a:spcPct val="107000"/>
                        </a:lnSpc>
                        <a:spcAft>
                          <a:spcPts val="0"/>
                        </a:spcAft>
                      </a:pPr>
                      <a:r>
                        <a:rPr lang="en-IN" sz="1600" b="1" dirty="0">
                          <a:effectLst/>
                        </a:rPr>
                        <a:t>Course Contents / Syllabus</a:t>
                      </a:r>
                      <a:endParaRPr lang="en-IN" sz="1600" b="1" dirty="0">
                        <a:effectLst/>
                        <a:latin typeface="+mn-lt"/>
                        <a:ea typeface="Calibri" panose="020F0502020204030204" pitchFamily="34" charset="0"/>
                        <a:cs typeface="Times New Roman" panose="02020603050405020304" pitchFamily="18" charset="0"/>
                      </a:endParaRPr>
                    </a:p>
                  </a:txBody>
                  <a:tcPr marL="49387" marR="49387"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916137509"/>
                  </a:ext>
                </a:extLst>
              </a:tr>
              <a:tr h="242364">
                <a:tc>
                  <a:txBody>
                    <a:bodyPr/>
                    <a:lstStyle/>
                    <a:p>
                      <a:pPr>
                        <a:lnSpc>
                          <a:spcPct val="107000"/>
                        </a:lnSpc>
                        <a:spcAft>
                          <a:spcPts val="0"/>
                        </a:spcAft>
                      </a:pPr>
                      <a:r>
                        <a:rPr lang="en-IN" sz="1600" b="1" dirty="0">
                          <a:effectLst/>
                        </a:rPr>
                        <a:t>UNIT-I</a:t>
                      </a:r>
                      <a:endParaRPr lang="en-IN" sz="1600" b="1" dirty="0">
                        <a:effectLst/>
                        <a:latin typeface="+mn-lt"/>
                        <a:ea typeface="Calibri" panose="020F0502020204030204" pitchFamily="34" charset="0"/>
                        <a:cs typeface="Times New Roman" panose="02020603050405020304" pitchFamily="18" charset="0"/>
                      </a:endParaRPr>
                    </a:p>
                  </a:txBody>
                  <a:tcPr marL="49387" marR="49387" marT="0" marB="0">
                    <a:solidFill>
                      <a:srgbClr val="E6E6E6"/>
                    </a:solidFill>
                  </a:tcPr>
                </a:tc>
                <a:tc gridSpan="3">
                  <a:txBody>
                    <a:bodyPr/>
                    <a:lstStyle/>
                    <a:p>
                      <a:pPr>
                        <a:lnSpc>
                          <a:spcPct val="115000"/>
                        </a:lnSpc>
                      </a:pPr>
                      <a:r>
                        <a:rPr lang="en-IN" sz="1600" b="1">
                          <a:effectLst/>
                        </a:rPr>
                        <a:t>LINEAR REGRESSION</a:t>
                      </a:r>
                      <a:endParaRPr lang="en-IN" sz="1600" b="1">
                        <a:effectLst/>
                        <a:latin typeface="+mn-lt"/>
                        <a:ea typeface="Times New Roman" panose="02020603050405020304" pitchFamily="18" charset="0"/>
                        <a:cs typeface="Times New Roman" panose="02020603050405020304" pitchFamily="18" charset="0"/>
                      </a:endParaRPr>
                    </a:p>
                  </a:txBody>
                  <a:tcPr marL="49387" marR="49387" marT="0" marB="0">
                    <a:solidFill>
                      <a:srgbClr val="E6E6E6"/>
                    </a:solidFill>
                  </a:tcPr>
                </a:tc>
                <a:tc hMerge="1">
                  <a:txBody>
                    <a:bodyPr/>
                    <a:lstStyle/>
                    <a:p>
                      <a:endParaRPr lang="en-IN"/>
                    </a:p>
                  </a:txBody>
                  <a:tcPr/>
                </a:tc>
                <a:tc hMerge="1">
                  <a:txBody>
                    <a:bodyPr/>
                    <a:lstStyle/>
                    <a:p>
                      <a:endParaRPr lang="en-IN"/>
                    </a:p>
                  </a:txBody>
                  <a:tcPr/>
                </a:tc>
                <a:tc>
                  <a:txBody>
                    <a:bodyPr/>
                    <a:lstStyle/>
                    <a:p>
                      <a:pPr>
                        <a:lnSpc>
                          <a:spcPct val="107000"/>
                        </a:lnSpc>
                        <a:spcAft>
                          <a:spcPts val="0"/>
                        </a:spcAft>
                      </a:pPr>
                      <a:r>
                        <a:rPr lang="en-IN" sz="1600" b="1" dirty="0">
                          <a:effectLst/>
                        </a:rPr>
                        <a:t>8 HOURS</a:t>
                      </a:r>
                      <a:endParaRPr lang="en-IN" sz="1600" b="1" dirty="0">
                        <a:effectLst/>
                        <a:latin typeface="+mn-lt"/>
                        <a:ea typeface="Calibri" panose="020F0502020204030204" pitchFamily="34" charset="0"/>
                        <a:cs typeface="Times New Roman" panose="02020603050405020304" pitchFamily="18" charset="0"/>
                      </a:endParaRPr>
                    </a:p>
                  </a:txBody>
                  <a:tcPr marL="49387" marR="49387" marT="0" marB="0">
                    <a:solidFill>
                      <a:srgbClr val="E6E6E6"/>
                    </a:solidFill>
                  </a:tcPr>
                </a:tc>
                <a:extLst>
                  <a:ext uri="{0D108BD9-81ED-4DB2-BD59-A6C34878D82A}">
                    <a16:rowId xmlns:a16="http://schemas.microsoft.com/office/drawing/2014/main" val="3440139698"/>
                  </a:ext>
                </a:extLst>
              </a:tr>
              <a:tr h="555334">
                <a:tc gridSpan="5">
                  <a:txBody>
                    <a:bodyPr/>
                    <a:lstStyle/>
                    <a:p>
                      <a:pPr algn="just">
                        <a:lnSpc>
                          <a:spcPct val="115000"/>
                        </a:lnSpc>
                        <a:spcAft>
                          <a:spcPts val="690"/>
                        </a:spcAft>
                      </a:pPr>
                      <a:r>
                        <a:rPr lang="en-US" sz="1600" dirty="0">
                          <a:effectLst/>
                        </a:rPr>
                        <a:t>Introduction to Predictive Analytics, Regression basics: Relationship between attributes using Covariance and Correlation, Relationship, between multiple variables: Regression (Linear, Multivariate) in prediction, Residual Analysis Identifying significant features, feature reduction using AIC, multi-collinearity, Non-normality and Hetero </a:t>
                      </a:r>
                      <a:r>
                        <a:rPr lang="en-US" sz="1600" dirty="0" err="1">
                          <a:effectLst/>
                        </a:rPr>
                        <a:t>scedasticity</a:t>
                      </a:r>
                      <a:r>
                        <a:rPr lang="en-US" sz="1600" dirty="0">
                          <a:effectLst/>
                        </a:rPr>
                        <a:t>, Hypothesis testing of Regression Model, Confidence intervals of Slope, R-square and goodness of fit, Influential Observations – Leverage.</a:t>
                      </a:r>
                      <a:endParaRPr lang="en-IN" sz="1600" dirty="0">
                        <a:effectLst/>
                        <a:latin typeface="+mn-lt"/>
                        <a:ea typeface="Times New Roman" panose="02020603050405020304" pitchFamily="18" charset="0"/>
                        <a:cs typeface="Times New Roman" panose="02020603050405020304" pitchFamily="18" charset="0"/>
                      </a:endParaRPr>
                    </a:p>
                  </a:txBody>
                  <a:tcPr marL="49387" marR="49387"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75739979"/>
                  </a:ext>
                </a:extLst>
              </a:tr>
              <a:tr h="176697">
                <a:tc>
                  <a:txBody>
                    <a:bodyPr/>
                    <a:lstStyle/>
                    <a:p>
                      <a:pPr>
                        <a:lnSpc>
                          <a:spcPct val="107000"/>
                        </a:lnSpc>
                        <a:spcAft>
                          <a:spcPts val="0"/>
                        </a:spcAft>
                      </a:pPr>
                      <a:r>
                        <a:rPr lang="en-IN" sz="1600" b="1" dirty="0">
                          <a:effectLst/>
                        </a:rPr>
                        <a:t>UNIT-II</a:t>
                      </a:r>
                      <a:endParaRPr lang="en-IN" sz="1600" b="1" dirty="0">
                        <a:effectLst/>
                        <a:latin typeface="+mn-lt"/>
                        <a:ea typeface="Calibri" panose="020F0502020204030204" pitchFamily="34" charset="0"/>
                        <a:cs typeface="Times New Roman" panose="02020603050405020304" pitchFamily="18" charset="0"/>
                      </a:endParaRPr>
                    </a:p>
                  </a:txBody>
                  <a:tcPr marL="49387" marR="49387" marT="0" marB="0">
                    <a:solidFill>
                      <a:srgbClr val="E6E6E6"/>
                    </a:solidFill>
                  </a:tcPr>
                </a:tc>
                <a:tc gridSpan="3">
                  <a:txBody>
                    <a:bodyPr/>
                    <a:lstStyle/>
                    <a:p>
                      <a:pPr algn="just">
                        <a:lnSpc>
                          <a:spcPct val="115000"/>
                        </a:lnSpc>
                        <a:spcAft>
                          <a:spcPts val="690"/>
                        </a:spcAft>
                      </a:pPr>
                      <a:r>
                        <a:rPr lang="en-IN" sz="1600" b="1">
                          <a:effectLst/>
                        </a:rPr>
                        <a:t>MULTIPLE LINEAR REGRESSION</a:t>
                      </a:r>
                      <a:endParaRPr lang="en-IN" sz="1600" b="1">
                        <a:effectLst/>
                        <a:latin typeface="+mn-lt"/>
                        <a:ea typeface="Times New Roman" panose="02020603050405020304" pitchFamily="18" charset="0"/>
                        <a:cs typeface="Times New Roman" panose="02020603050405020304" pitchFamily="18" charset="0"/>
                      </a:endParaRPr>
                    </a:p>
                  </a:txBody>
                  <a:tcPr marL="49387" marR="49387" marT="0" marB="0">
                    <a:solidFill>
                      <a:srgbClr val="E6E6E6"/>
                    </a:solidFill>
                  </a:tcPr>
                </a:tc>
                <a:tc hMerge="1">
                  <a:txBody>
                    <a:bodyPr/>
                    <a:lstStyle/>
                    <a:p>
                      <a:endParaRPr lang="en-IN"/>
                    </a:p>
                  </a:txBody>
                  <a:tcPr/>
                </a:tc>
                <a:tc hMerge="1">
                  <a:txBody>
                    <a:bodyPr/>
                    <a:lstStyle/>
                    <a:p>
                      <a:endParaRPr lang="en-IN"/>
                    </a:p>
                  </a:txBody>
                  <a:tcPr/>
                </a:tc>
                <a:tc>
                  <a:txBody>
                    <a:bodyPr/>
                    <a:lstStyle/>
                    <a:p>
                      <a:pPr>
                        <a:lnSpc>
                          <a:spcPct val="107000"/>
                        </a:lnSpc>
                        <a:spcAft>
                          <a:spcPts val="0"/>
                        </a:spcAft>
                      </a:pPr>
                      <a:r>
                        <a:rPr lang="en-IN" sz="1600" b="1" dirty="0">
                          <a:effectLst/>
                        </a:rPr>
                        <a:t>8 HOURS</a:t>
                      </a:r>
                      <a:endParaRPr lang="en-IN" sz="1600" b="1" dirty="0">
                        <a:effectLst/>
                        <a:latin typeface="+mn-lt"/>
                        <a:ea typeface="Calibri" panose="020F0502020204030204" pitchFamily="34" charset="0"/>
                        <a:cs typeface="Times New Roman" panose="02020603050405020304" pitchFamily="18" charset="0"/>
                      </a:endParaRPr>
                    </a:p>
                  </a:txBody>
                  <a:tcPr marL="49387" marR="49387" marT="0" marB="0">
                    <a:solidFill>
                      <a:srgbClr val="E6E6E6"/>
                    </a:solidFill>
                  </a:tcPr>
                </a:tc>
                <a:extLst>
                  <a:ext uri="{0D108BD9-81ED-4DB2-BD59-A6C34878D82A}">
                    <a16:rowId xmlns:a16="http://schemas.microsoft.com/office/drawing/2014/main" val="306225901"/>
                  </a:ext>
                </a:extLst>
              </a:tr>
              <a:tr h="138834">
                <a:tc gridSpan="5">
                  <a:txBody>
                    <a:bodyPr/>
                    <a:lstStyle/>
                    <a:p>
                      <a:pPr algn="just">
                        <a:lnSpc>
                          <a:spcPct val="115000"/>
                        </a:lnSpc>
                        <a:spcAft>
                          <a:spcPts val="640"/>
                        </a:spcAft>
                      </a:pPr>
                      <a:r>
                        <a:rPr lang="en-IN" sz="1600">
                          <a:effectLst/>
                        </a:rPr>
                        <a:t>Polynomial Regression, Regularization methods, Lasso, Ridge and Elastic nets, Categorical Variables in Regression.</a:t>
                      </a:r>
                      <a:endParaRPr lang="en-IN" sz="1600">
                        <a:effectLst/>
                        <a:latin typeface="+mn-lt"/>
                        <a:ea typeface="Times New Roman" panose="02020603050405020304" pitchFamily="18" charset="0"/>
                        <a:cs typeface="Times New Roman" panose="02020603050405020304" pitchFamily="18" charset="0"/>
                      </a:endParaRPr>
                    </a:p>
                  </a:txBody>
                  <a:tcPr marL="49387" marR="49387"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056326967"/>
                  </a:ext>
                </a:extLst>
              </a:tr>
              <a:tr h="272545">
                <a:tc>
                  <a:txBody>
                    <a:bodyPr/>
                    <a:lstStyle/>
                    <a:p>
                      <a:pPr>
                        <a:lnSpc>
                          <a:spcPct val="107000"/>
                        </a:lnSpc>
                        <a:spcAft>
                          <a:spcPts val="0"/>
                        </a:spcAft>
                      </a:pPr>
                      <a:r>
                        <a:rPr lang="en-IN" sz="1600" b="1" dirty="0">
                          <a:effectLst/>
                        </a:rPr>
                        <a:t>UNIT-III</a:t>
                      </a:r>
                      <a:endParaRPr lang="en-IN" sz="1600" b="1" dirty="0">
                        <a:effectLst/>
                        <a:latin typeface="+mn-lt"/>
                        <a:ea typeface="Calibri" panose="020F0502020204030204" pitchFamily="34" charset="0"/>
                        <a:cs typeface="Times New Roman" panose="02020603050405020304" pitchFamily="18" charset="0"/>
                      </a:endParaRPr>
                    </a:p>
                  </a:txBody>
                  <a:tcPr marL="49387" marR="49387" marT="0" marB="0">
                    <a:solidFill>
                      <a:srgbClr val="E6E6E6"/>
                    </a:solidFill>
                  </a:tcPr>
                </a:tc>
                <a:tc gridSpan="3">
                  <a:txBody>
                    <a:bodyPr/>
                    <a:lstStyle/>
                    <a:p>
                      <a:pPr>
                        <a:lnSpc>
                          <a:spcPct val="115000"/>
                        </a:lnSpc>
                      </a:pPr>
                      <a:r>
                        <a:rPr lang="en-IN" sz="1600" b="1">
                          <a:effectLst/>
                        </a:rPr>
                        <a:t>NON-LINEAR REGRESSION</a:t>
                      </a:r>
                      <a:endParaRPr lang="en-IN" sz="1600" b="1">
                        <a:effectLst/>
                        <a:latin typeface="+mn-lt"/>
                        <a:ea typeface="Times New Roman" panose="02020603050405020304" pitchFamily="18" charset="0"/>
                        <a:cs typeface="Times New Roman" panose="02020603050405020304" pitchFamily="18" charset="0"/>
                      </a:endParaRPr>
                    </a:p>
                  </a:txBody>
                  <a:tcPr marL="49387" marR="49387" marT="0" marB="0">
                    <a:solidFill>
                      <a:srgbClr val="E6E6E6"/>
                    </a:solidFill>
                  </a:tcPr>
                </a:tc>
                <a:tc hMerge="1">
                  <a:txBody>
                    <a:bodyPr/>
                    <a:lstStyle/>
                    <a:p>
                      <a:endParaRPr lang="en-IN"/>
                    </a:p>
                  </a:txBody>
                  <a:tcPr/>
                </a:tc>
                <a:tc hMerge="1">
                  <a:txBody>
                    <a:bodyPr/>
                    <a:lstStyle/>
                    <a:p>
                      <a:endParaRPr lang="en-IN"/>
                    </a:p>
                  </a:txBody>
                  <a:tcPr/>
                </a:tc>
                <a:tc>
                  <a:txBody>
                    <a:bodyPr/>
                    <a:lstStyle/>
                    <a:p>
                      <a:pPr>
                        <a:lnSpc>
                          <a:spcPct val="107000"/>
                        </a:lnSpc>
                        <a:spcAft>
                          <a:spcPts val="0"/>
                        </a:spcAft>
                      </a:pPr>
                      <a:r>
                        <a:rPr lang="en-IN" sz="1600" b="1" dirty="0">
                          <a:effectLst/>
                        </a:rPr>
                        <a:t>8 HOURS</a:t>
                      </a:r>
                      <a:endParaRPr lang="en-IN" sz="1600" b="1" dirty="0">
                        <a:effectLst/>
                        <a:latin typeface="+mn-lt"/>
                        <a:ea typeface="Calibri" panose="020F0502020204030204" pitchFamily="34" charset="0"/>
                        <a:cs typeface="Times New Roman" panose="02020603050405020304" pitchFamily="18" charset="0"/>
                      </a:endParaRPr>
                    </a:p>
                  </a:txBody>
                  <a:tcPr marL="49387" marR="49387" marT="0" marB="0">
                    <a:solidFill>
                      <a:srgbClr val="E6E6E6"/>
                    </a:solidFill>
                  </a:tcPr>
                </a:tc>
                <a:extLst>
                  <a:ext uri="{0D108BD9-81ED-4DB2-BD59-A6C34878D82A}">
                    <a16:rowId xmlns:a16="http://schemas.microsoft.com/office/drawing/2014/main" val="1647321885"/>
                  </a:ext>
                </a:extLst>
              </a:tr>
              <a:tr h="138834">
                <a:tc gridSpan="5">
                  <a:txBody>
                    <a:bodyPr/>
                    <a:lstStyle/>
                    <a:p>
                      <a:pPr algn="just">
                        <a:lnSpc>
                          <a:spcPct val="115000"/>
                        </a:lnSpc>
                        <a:spcAft>
                          <a:spcPts val="690"/>
                        </a:spcAft>
                      </a:pPr>
                      <a:r>
                        <a:rPr lang="en-IN" sz="1600" dirty="0">
                          <a:effectLst/>
                        </a:rPr>
                        <a:t>Logit function and interpretation, Types of error measures (ROCR), Logistic Regression in classification.</a:t>
                      </a:r>
                      <a:endParaRPr lang="en-IN" sz="1600" dirty="0">
                        <a:effectLst/>
                        <a:latin typeface="+mn-lt"/>
                        <a:ea typeface="Times New Roman" panose="02020603050405020304" pitchFamily="18" charset="0"/>
                        <a:cs typeface="Times New Roman" panose="02020603050405020304" pitchFamily="18" charset="0"/>
                      </a:endParaRPr>
                    </a:p>
                  </a:txBody>
                  <a:tcPr marL="49387" marR="49387"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181381178"/>
                  </a:ext>
                </a:extLst>
              </a:tr>
            </a:tbl>
          </a:graphicData>
        </a:graphic>
      </p:graphicFrame>
      <p:pic>
        <p:nvPicPr>
          <p:cNvPr id="8" name="Picture 2">
            <a:extLst>
              <a:ext uri="{FF2B5EF4-FFF2-40B4-BE49-F238E27FC236}">
                <a16:creationId xmlns:a16="http://schemas.microsoft.com/office/drawing/2014/main" id="{187C76CF-34CE-16BE-85C7-ED82CC21D63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p:blipFill>
        <p:spPr bwMode="auto">
          <a:xfrm>
            <a:off x="0" y="-1"/>
            <a:ext cx="1335878" cy="783037"/>
          </a:xfrm>
          <a:prstGeom prst="rect">
            <a:avLst/>
          </a:prstGeom>
          <a:noFill/>
        </p:spPr>
      </p:pic>
      <p:sp>
        <p:nvSpPr>
          <p:cNvPr id="10" name="Title 1">
            <a:extLst>
              <a:ext uri="{FF2B5EF4-FFF2-40B4-BE49-F238E27FC236}">
                <a16:creationId xmlns:a16="http://schemas.microsoft.com/office/drawing/2014/main" id="{3DB9AC42-345F-9F12-8EC7-C98722D7E435}"/>
              </a:ext>
            </a:extLst>
          </p:cNvPr>
          <p:cNvSpPr txBox="1">
            <a:spLocks/>
          </p:cNvSpPr>
          <p:nvPr/>
        </p:nvSpPr>
        <p:spPr>
          <a:xfrm>
            <a:off x="1676400" y="0"/>
            <a:ext cx="7467600" cy="685800"/>
          </a:xfrm>
          <a:prstGeom prst="rect">
            <a:avLst/>
          </a:prstGeom>
          <a:solidFill>
            <a:srgbClr val="FF9C9C"/>
          </a:solidFill>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3000" dirty="0">
                <a:solidFill>
                  <a:prstClr val="black"/>
                </a:solidFill>
              </a:rPr>
              <a:t>Course Contents / Syllabus</a:t>
            </a:r>
          </a:p>
        </p:txBody>
      </p:sp>
      <p:pic>
        <p:nvPicPr>
          <p:cNvPr id="3" name="Picture 2" descr="A screenshot of a computer&#10;&#10;Description automatically generated">
            <a:extLst>
              <a:ext uri="{FF2B5EF4-FFF2-40B4-BE49-F238E27FC236}">
                <a16:creationId xmlns:a16="http://schemas.microsoft.com/office/drawing/2014/main" id="{CB551238-C1D1-E186-8FBF-2E2F47C6361B}"/>
              </a:ext>
            </a:extLst>
          </p:cNvPr>
          <p:cNvPicPr>
            <a:picLocks noChangeAspect="1"/>
          </p:cNvPicPr>
          <p:nvPr/>
        </p:nvPicPr>
        <p:blipFill rotWithShape="1">
          <a:blip r:embed="rId3"/>
          <a:srcRect l="26091" t="36058" r="24385" b="26405"/>
          <a:stretch/>
        </p:blipFill>
        <p:spPr bwMode="auto">
          <a:xfrm>
            <a:off x="0" y="7233"/>
            <a:ext cx="1749346" cy="74512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62761796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13FF0E82-F807-27A2-45F6-E33DDABFD8EE}"/>
              </a:ext>
            </a:extLst>
          </p:cNvPr>
          <p:cNvSpPr txBox="1"/>
          <p:nvPr/>
        </p:nvSpPr>
        <p:spPr>
          <a:xfrm>
            <a:off x="493758" y="917001"/>
            <a:ext cx="7987057" cy="845616"/>
          </a:xfrm>
          <a:prstGeom prst="rect">
            <a:avLst/>
          </a:prstGeom>
        </p:spPr>
        <p:txBody>
          <a:bodyPr wrap="square" lIns="0" tIns="0" rIns="0" bIns="0">
            <a:spAutoFit/>
          </a:bodyPr>
          <a:lstStyle>
            <a:lvl1pPr marL="127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just">
              <a:lnSpc>
                <a:spcPct val="103000"/>
              </a:lnSpc>
            </a:pPr>
            <a:r>
              <a:rPr lang="en-US" altLang="en-US">
                <a:latin typeface="+mj-lt"/>
                <a:cs typeface="Times New Roman" panose="02020603050405020304" pitchFamily="18" charset="0"/>
              </a:rPr>
              <a:t>We  Plotted  The  Data  On  The  Graph  And  The  Least  Sum  Of  Squares  (Classic  Linear Regression Model) Is Applied To Obtain The Best Fit Line. Since The Line Passes Through The Training Dataset Points, The Sum Of Squared Residuals Is Zero.</a:t>
            </a:r>
          </a:p>
        </p:txBody>
      </p:sp>
      <p:sp>
        <p:nvSpPr>
          <p:cNvPr id="34819" name="object 3">
            <a:extLst>
              <a:ext uri="{FF2B5EF4-FFF2-40B4-BE49-F238E27FC236}">
                <a16:creationId xmlns:a16="http://schemas.microsoft.com/office/drawing/2014/main" id="{791488D3-5450-6FAE-3FD4-37D894E58F2F}"/>
              </a:ext>
            </a:extLst>
          </p:cNvPr>
          <p:cNvSpPr>
            <a:spLocks noChangeArrowheads="1"/>
          </p:cNvSpPr>
          <p:nvPr/>
        </p:nvSpPr>
        <p:spPr bwMode="auto">
          <a:xfrm>
            <a:off x="663185" y="1894321"/>
            <a:ext cx="7817630" cy="3806338"/>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a:latin typeface="+mj-lt"/>
            </a:endParaRPr>
          </a:p>
        </p:txBody>
      </p:sp>
      <p:pic>
        <p:nvPicPr>
          <p:cNvPr id="3" name="Picture 2" descr="A screenshot of a computer&#10;&#10;Description automatically generated">
            <a:extLst>
              <a:ext uri="{FF2B5EF4-FFF2-40B4-BE49-F238E27FC236}">
                <a16:creationId xmlns:a16="http://schemas.microsoft.com/office/drawing/2014/main" id="{5CA24525-827D-B0F0-7B3A-0940AA2FFA49}"/>
              </a:ext>
            </a:extLst>
          </p:cNvPr>
          <p:cNvPicPr>
            <a:picLocks noChangeAspect="1"/>
          </p:cNvPicPr>
          <p:nvPr/>
        </p:nvPicPr>
        <p:blipFill rotWithShape="1">
          <a:blip r:embed="rId4"/>
          <a:srcRect l="26091" t="36058" r="24385" b="26405"/>
          <a:stretch/>
        </p:blipFill>
        <p:spPr bwMode="auto">
          <a:xfrm>
            <a:off x="0" y="7233"/>
            <a:ext cx="1749346" cy="745127"/>
          </a:xfrm>
          <a:prstGeom prst="rect">
            <a:avLst/>
          </a:prstGeom>
          <a:ln>
            <a:noFill/>
          </a:ln>
          <a:extLst>
            <a:ext uri="{53640926-AAD7-44D8-BBD7-CCE9431645EC}">
              <a14:shadowObscured xmlns:a14="http://schemas.microsoft.com/office/drawing/2010/main"/>
            </a:ext>
          </a:extLst>
        </p:spPr>
      </p:pic>
      <p:sp>
        <p:nvSpPr>
          <p:cNvPr id="4" name="Title 1">
            <a:extLst>
              <a:ext uri="{FF2B5EF4-FFF2-40B4-BE49-F238E27FC236}">
                <a16:creationId xmlns:a16="http://schemas.microsoft.com/office/drawing/2014/main" id="{35FC205F-5860-4501-D3DE-9B14EA4DF1A5}"/>
              </a:ext>
            </a:extLst>
          </p:cNvPr>
          <p:cNvSpPr txBox="1">
            <a:spLocks/>
          </p:cNvSpPr>
          <p:nvPr/>
        </p:nvSpPr>
        <p:spPr>
          <a:xfrm>
            <a:off x="1676400" y="0"/>
            <a:ext cx="7467600" cy="685800"/>
          </a:xfrm>
          <a:prstGeom prst="rect">
            <a:avLst/>
          </a:prstGeom>
          <a:solidFill>
            <a:srgbClr val="FF9C9C"/>
          </a:solidFill>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3000" dirty="0">
                <a:solidFill>
                  <a:prstClr val="black"/>
                </a:solidFill>
              </a:rPr>
              <a:t>Contents </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2B07A741-BCB2-F003-93DB-B641B5AC76CF}"/>
              </a:ext>
            </a:extLst>
          </p:cNvPr>
          <p:cNvSpPr txBox="1"/>
          <p:nvPr/>
        </p:nvSpPr>
        <p:spPr>
          <a:xfrm>
            <a:off x="488061" y="921107"/>
            <a:ext cx="8260153" cy="845616"/>
          </a:xfrm>
          <a:prstGeom prst="rect">
            <a:avLst/>
          </a:prstGeom>
        </p:spPr>
        <p:txBody>
          <a:bodyPr wrap="square" lIns="0" tIns="0" rIns="0" bIns="0">
            <a:spAutoFit/>
          </a:bodyPr>
          <a:lstStyle>
            <a:lvl1pPr marL="127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just">
              <a:lnSpc>
                <a:spcPct val="103000"/>
              </a:lnSpc>
            </a:pPr>
            <a:r>
              <a:rPr lang="en-US" altLang="en-US">
                <a:latin typeface="+mj-lt"/>
                <a:cs typeface="Times New Roman" panose="02020603050405020304" pitchFamily="18" charset="0"/>
              </a:rPr>
              <a:t>However, For The Testing Dataset, The Sum Of Residual Is Large So The Line Has A High Variance. Variance Means That There Is A Difference In Fit (Or Variability) Between The Training Dataset And The Testing Dataset.</a:t>
            </a:r>
          </a:p>
        </p:txBody>
      </p:sp>
      <p:sp>
        <p:nvSpPr>
          <p:cNvPr id="35843" name="object 3">
            <a:extLst>
              <a:ext uri="{FF2B5EF4-FFF2-40B4-BE49-F238E27FC236}">
                <a16:creationId xmlns:a16="http://schemas.microsoft.com/office/drawing/2014/main" id="{4592EB52-ABE7-FC62-3E21-64371994A96B}"/>
              </a:ext>
            </a:extLst>
          </p:cNvPr>
          <p:cNvSpPr>
            <a:spLocks noChangeArrowheads="1"/>
          </p:cNvSpPr>
          <p:nvPr/>
        </p:nvSpPr>
        <p:spPr bwMode="auto">
          <a:xfrm>
            <a:off x="1743606" y="2459728"/>
            <a:ext cx="7004608" cy="4398272"/>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sz="1154"/>
          </a:p>
        </p:txBody>
      </p:sp>
      <p:pic>
        <p:nvPicPr>
          <p:cNvPr id="3" name="Picture 2" descr="A screenshot of a computer&#10;&#10;Description automatically generated">
            <a:extLst>
              <a:ext uri="{FF2B5EF4-FFF2-40B4-BE49-F238E27FC236}">
                <a16:creationId xmlns:a16="http://schemas.microsoft.com/office/drawing/2014/main" id="{5034D443-A45A-C165-420C-16F642AEA0A1}"/>
              </a:ext>
            </a:extLst>
          </p:cNvPr>
          <p:cNvPicPr>
            <a:picLocks noChangeAspect="1"/>
          </p:cNvPicPr>
          <p:nvPr/>
        </p:nvPicPr>
        <p:blipFill rotWithShape="1">
          <a:blip r:embed="rId4"/>
          <a:srcRect l="26091" t="36058" r="24385" b="26405"/>
          <a:stretch/>
        </p:blipFill>
        <p:spPr bwMode="auto">
          <a:xfrm>
            <a:off x="0" y="7233"/>
            <a:ext cx="1749346" cy="745127"/>
          </a:xfrm>
          <a:prstGeom prst="rect">
            <a:avLst/>
          </a:prstGeom>
          <a:ln>
            <a:noFill/>
          </a:ln>
          <a:extLst>
            <a:ext uri="{53640926-AAD7-44D8-BBD7-CCE9431645EC}">
              <a14:shadowObscured xmlns:a14="http://schemas.microsoft.com/office/drawing/2010/main"/>
            </a:ext>
          </a:extLst>
        </p:spPr>
      </p:pic>
      <p:sp>
        <p:nvSpPr>
          <p:cNvPr id="4" name="Title 1">
            <a:extLst>
              <a:ext uri="{FF2B5EF4-FFF2-40B4-BE49-F238E27FC236}">
                <a16:creationId xmlns:a16="http://schemas.microsoft.com/office/drawing/2014/main" id="{E9AD6F6E-AAEA-454B-4159-EEAFFFAA2AC0}"/>
              </a:ext>
            </a:extLst>
          </p:cNvPr>
          <p:cNvSpPr txBox="1">
            <a:spLocks/>
          </p:cNvSpPr>
          <p:nvPr/>
        </p:nvSpPr>
        <p:spPr>
          <a:xfrm>
            <a:off x="1676400" y="0"/>
            <a:ext cx="7467600" cy="685800"/>
          </a:xfrm>
          <a:prstGeom prst="rect">
            <a:avLst/>
          </a:prstGeom>
          <a:solidFill>
            <a:srgbClr val="FF9C9C"/>
          </a:solidFill>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3000" dirty="0">
                <a:solidFill>
                  <a:prstClr val="black"/>
                </a:solidFill>
              </a:rPr>
              <a:t>Contents </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C7358323-73BF-26B8-FFC7-82369BE556A2}"/>
              </a:ext>
            </a:extLst>
          </p:cNvPr>
          <p:cNvSpPr txBox="1"/>
          <p:nvPr/>
        </p:nvSpPr>
        <p:spPr>
          <a:xfrm>
            <a:off x="218364" y="1030288"/>
            <a:ext cx="8789157" cy="4901406"/>
          </a:xfrm>
          <a:prstGeom prst="rect">
            <a:avLst/>
          </a:prstGeom>
        </p:spPr>
        <p:txBody>
          <a:bodyPr wrap="square" lIns="0" tIns="0" rIns="0" bIns="0">
            <a:spAutoFit/>
          </a:bodyPr>
          <a:lstStyle>
            <a:lvl1pPr marL="127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just">
              <a:lnSpc>
                <a:spcPct val="103000"/>
              </a:lnSpc>
            </a:pPr>
            <a:r>
              <a:rPr lang="en-US" altLang="en-US" dirty="0">
                <a:latin typeface="+mj-lt"/>
                <a:cs typeface="Times New Roman" panose="02020603050405020304" pitchFamily="18" charset="0"/>
              </a:rPr>
              <a:t>Ridge  Regression  Works  By  Increasing  The  Bias  To  Improve  Variance.  This  Works  By Changing  The  Slope  Of  The  Line.  The  Model  Performance  Might  Be  Little  Poor  On  The Training  Set  But  It  Will  Perform  Consistently  Well  On  Both  The  Training  And  Testing Dataset.  Slope  Has  Been  Reduced  With  Ridge  Regression  Penalty(Α)  And  Therefore  The Model Becomes Less Sensitive To Change In The Independent Variable (Here It Is  “Years Of Experience” In Our Example).</a:t>
            </a:r>
          </a:p>
          <a:p>
            <a:endParaRPr lang="en-US" altLang="en-US" dirty="0">
              <a:latin typeface="+mj-lt"/>
              <a:cs typeface="Times New Roman" panose="02020603050405020304" pitchFamily="18" charset="0"/>
            </a:endParaRPr>
          </a:p>
          <a:p>
            <a:pPr algn="just"/>
            <a:r>
              <a:rPr lang="en-US" altLang="en-US" b="1" dirty="0">
                <a:latin typeface="+mj-lt"/>
                <a:cs typeface="Times New Roman" panose="02020603050405020304" pitchFamily="18" charset="0"/>
              </a:rPr>
              <a:t>Least Square Regression</a:t>
            </a:r>
            <a:endParaRPr lang="en-US" altLang="en-US" dirty="0">
              <a:latin typeface="+mj-lt"/>
              <a:cs typeface="Times New Roman" panose="02020603050405020304" pitchFamily="18" charset="0"/>
            </a:endParaRPr>
          </a:p>
          <a:p>
            <a:pPr algn="just">
              <a:spcBef>
                <a:spcPts val="529"/>
              </a:spcBef>
            </a:pPr>
            <a:r>
              <a:rPr lang="en-US" altLang="en-US" dirty="0">
                <a:latin typeface="+mj-lt"/>
                <a:cs typeface="Times New Roman" panose="02020603050405020304" pitchFamily="18" charset="0"/>
              </a:rPr>
              <a:t>Min(Sum Of Squared Residuals)</a:t>
            </a:r>
          </a:p>
          <a:p>
            <a:pPr>
              <a:spcBef>
                <a:spcPts val="32"/>
              </a:spcBef>
            </a:pPr>
            <a:endParaRPr lang="en-US" altLang="en-US" dirty="0">
              <a:latin typeface="+mj-lt"/>
              <a:cs typeface="Times New Roman" panose="02020603050405020304" pitchFamily="18" charset="0"/>
            </a:endParaRPr>
          </a:p>
          <a:p>
            <a:pPr algn="just"/>
            <a:r>
              <a:rPr lang="en-US" altLang="en-US" b="1" dirty="0">
                <a:latin typeface="+mj-lt"/>
                <a:cs typeface="Times New Roman" panose="02020603050405020304" pitchFamily="18" charset="0"/>
              </a:rPr>
              <a:t>Ridge Regression</a:t>
            </a:r>
            <a:endParaRPr lang="en-US" altLang="en-US" dirty="0">
              <a:latin typeface="+mj-lt"/>
              <a:cs typeface="Times New Roman" panose="02020603050405020304" pitchFamily="18" charset="0"/>
            </a:endParaRPr>
          </a:p>
          <a:p>
            <a:pPr algn="just">
              <a:spcBef>
                <a:spcPts val="553"/>
              </a:spcBef>
            </a:pPr>
            <a:r>
              <a:rPr lang="en-US" altLang="en-US" dirty="0">
                <a:latin typeface="+mj-lt"/>
                <a:cs typeface="Times New Roman" panose="02020603050405020304" pitchFamily="18" charset="0"/>
              </a:rPr>
              <a:t>Min(Sum Of Squared Residuals +</a:t>
            </a:r>
            <a:r>
              <a:rPr lang="en-US" altLang="en-US" dirty="0">
                <a:latin typeface="+mj-lt"/>
                <a:ea typeface="Cambria Math" panose="02040503050406030204" pitchFamily="18" charset="0"/>
                <a:cs typeface="Cambria Math" panose="02040503050406030204" pitchFamily="18" charset="0"/>
              </a:rPr>
              <a:t>𝞪</a:t>
            </a:r>
            <a:r>
              <a:rPr lang="en-US" altLang="en-US" dirty="0">
                <a:latin typeface="+mj-lt"/>
                <a:cs typeface="Times New Roman" panose="02020603050405020304" pitchFamily="18" charset="0"/>
              </a:rPr>
              <a:t>*Slope2 )</a:t>
            </a:r>
          </a:p>
          <a:p>
            <a:endParaRPr lang="en-US" altLang="en-US" dirty="0">
              <a:latin typeface="+mj-lt"/>
              <a:cs typeface="Times New Roman" panose="02020603050405020304" pitchFamily="18" charset="0"/>
            </a:endParaRPr>
          </a:p>
          <a:p>
            <a:pPr algn="just"/>
            <a:r>
              <a:rPr lang="en-US" altLang="en-US" dirty="0">
                <a:latin typeface="+mj-lt"/>
                <a:cs typeface="Times New Roman" panose="02020603050405020304" pitchFamily="18" charset="0"/>
              </a:rPr>
              <a:t>Characteristics Of The Penalized Term (</a:t>
            </a:r>
            <a:r>
              <a:rPr lang="en-US" altLang="en-US" dirty="0">
                <a:latin typeface="+mj-lt"/>
                <a:ea typeface="Cambria Math" panose="02040503050406030204" pitchFamily="18" charset="0"/>
                <a:cs typeface="Cambria Math" panose="02040503050406030204" pitchFamily="18" charset="0"/>
              </a:rPr>
              <a:t>𝞪</a:t>
            </a:r>
            <a:r>
              <a:rPr lang="en-US" altLang="en-US" dirty="0">
                <a:latin typeface="+mj-lt"/>
                <a:cs typeface="Times New Roman" panose="02020603050405020304" pitchFamily="18" charset="0"/>
              </a:rPr>
              <a:t>)</a:t>
            </a:r>
          </a:p>
          <a:p>
            <a:endParaRPr lang="en-US" altLang="en-US" dirty="0">
              <a:latin typeface="+mj-lt"/>
              <a:cs typeface="Times New Roman" panose="02020603050405020304" pitchFamily="18" charset="0"/>
            </a:endParaRPr>
          </a:p>
          <a:p>
            <a:pPr>
              <a:lnSpc>
                <a:spcPct val="102000"/>
              </a:lnSpc>
            </a:pPr>
            <a:r>
              <a:rPr lang="en-US" altLang="en-US" dirty="0">
                <a:latin typeface="+mj-lt"/>
                <a:cs typeface="Times New Roman" panose="02020603050405020304" pitchFamily="18" charset="0"/>
              </a:rPr>
              <a:t>As  Alpha  Increases,  The  Slope  Of  The  Regression  Line  Is  Reduced  And  Becomes  More Horizontal.</a:t>
            </a:r>
          </a:p>
        </p:txBody>
      </p:sp>
      <p:pic>
        <p:nvPicPr>
          <p:cNvPr id="3" name="Picture 2" descr="A screenshot of a computer&#10;&#10;Description automatically generated">
            <a:extLst>
              <a:ext uri="{FF2B5EF4-FFF2-40B4-BE49-F238E27FC236}">
                <a16:creationId xmlns:a16="http://schemas.microsoft.com/office/drawing/2014/main" id="{807395FD-2816-A3B0-70D9-56BC1C7B2194}"/>
              </a:ext>
            </a:extLst>
          </p:cNvPr>
          <p:cNvPicPr>
            <a:picLocks noChangeAspect="1"/>
          </p:cNvPicPr>
          <p:nvPr/>
        </p:nvPicPr>
        <p:blipFill rotWithShape="1">
          <a:blip r:embed="rId3"/>
          <a:srcRect l="26091" t="36058" r="24385" b="26405"/>
          <a:stretch/>
        </p:blipFill>
        <p:spPr bwMode="auto">
          <a:xfrm>
            <a:off x="0" y="7233"/>
            <a:ext cx="1749346" cy="745127"/>
          </a:xfrm>
          <a:prstGeom prst="rect">
            <a:avLst/>
          </a:prstGeom>
          <a:ln>
            <a:noFill/>
          </a:ln>
          <a:extLst>
            <a:ext uri="{53640926-AAD7-44D8-BBD7-CCE9431645EC}">
              <a14:shadowObscured xmlns:a14="http://schemas.microsoft.com/office/drawing/2010/main"/>
            </a:ext>
          </a:extLst>
        </p:spPr>
      </p:pic>
      <p:sp>
        <p:nvSpPr>
          <p:cNvPr id="4" name="Title 1">
            <a:extLst>
              <a:ext uri="{FF2B5EF4-FFF2-40B4-BE49-F238E27FC236}">
                <a16:creationId xmlns:a16="http://schemas.microsoft.com/office/drawing/2014/main" id="{DFCCE1B0-9501-557A-9B12-5A830788D4F7}"/>
              </a:ext>
            </a:extLst>
          </p:cNvPr>
          <p:cNvSpPr txBox="1">
            <a:spLocks/>
          </p:cNvSpPr>
          <p:nvPr/>
        </p:nvSpPr>
        <p:spPr>
          <a:xfrm>
            <a:off x="1676400" y="0"/>
            <a:ext cx="7467600" cy="685800"/>
          </a:xfrm>
          <a:prstGeom prst="rect">
            <a:avLst/>
          </a:prstGeom>
          <a:solidFill>
            <a:srgbClr val="FF9C9C"/>
          </a:solidFill>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3000" dirty="0">
                <a:solidFill>
                  <a:prstClr val="black"/>
                </a:solidFill>
              </a:rPr>
              <a:t>Contents </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3959CD5A-2D4D-5B59-11A1-1054A4C94C93}"/>
              </a:ext>
            </a:extLst>
          </p:cNvPr>
          <p:cNvSpPr txBox="1"/>
          <p:nvPr/>
        </p:nvSpPr>
        <p:spPr>
          <a:xfrm>
            <a:off x="1105469" y="934756"/>
            <a:ext cx="7186516" cy="845616"/>
          </a:xfrm>
          <a:prstGeom prst="rect">
            <a:avLst/>
          </a:prstGeom>
        </p:spPr>
        <p:txBody>
          <a:bodyPr wrap="square" lIns="0" tIns="0" rIns="0" bIns="0">
            <a:spAutoFit/>
          </a:bodyPr>
          <a:lstStyle>
            <a:lvl1pPr marL="127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nSpc>
                <a:spcPct val="103000"/>
              </a:lnSpc>
            </a:pPr>
            <a:r>
              <a:rPr lang="en-US" altLang="en-US">
                <a:latin typeface="+mj-lt"/>
                <a:cs typeface="Times New Roman" panose="02020603050405020304" pitchFamily="18" charset="0"/>
              </a:rPr>
              <a:t>As   Alpha   Increases,   The   Model   Becomes   Less   Sensitive   To   The   Variation   Of   The Independent Variable (Here It Is “Years Of Experience” In Our Example).</a:t>
            </a:r>
          </a:p>
        </p:txBody>
      </p:sp>
      <p:sp>
        <p:nvSpPr>
          <p:cNvPr id="37891" name="object 3">
            <a:extLst>
              <a:ext uri="{FF2B5EF4-FFF2-40B4-BE49-F238E27FC236}">
                <a16:creationId xmlns:a16="http://schemas.microsoft.com/office/drawing/2014/main" id="{129FE50A-755D-9871-6DFE-6C00B1BB6790}"/>
              </a:ext>
            </a:extLst>
          </p:cNvPr>
          <p:cNvSpPr>
            <a:spLocks noChangeArrowheads="1"/>
          </p:cNvSpPr>
          <p:nvPr/>
        </p:nvSpPr>
        <p:spPr bwMode="auto">
          <a:xfrm>
            <a:off x="1753737" y="1968456"/>
            <a:ext cx="5636526" cy="3954788"/>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sz="1154"/>
          </a:p>
        </p:txBody>
      </p:sp>
      <p:pic>
        <p:nvPicPr>
          <p:cNvPr id="3" name="Picture 2" descr="A screenshot of a computer&#10;&#10;Description automatically generated">
            <a:extLst>
              <a:ext uri="{FF2B5EF4-FFF2-40B4-BE49-F238E27FC236}">
                <a16:creationId xmlns:a16="http://schemas.microsoft.com/office/drawing/2014/main" id="{921A7BEC-4873-CE18-BA46-812260E7186F}"/>
              </a:ext>
            </a:extLst>
          </p:cNvPr>
          <p:cNvPicPr>
            <a:picLocks noChangeAspect="1"/>
          </p:cNvPicPr>
          <p:nvPr/>
        </p:nvPicPr>
        <p:blipFill rotWithShape="1">
          <a:blip r:embed="rId4"/>
          <a:srcRect l="26091" t="36058" r="24385" b="26405"/>
          <a:stretch/>
        </p:blipFill>
        <p:spPr bwMode="auto">
          <a:xfrm>
            <a:off x="0" y="7233"/>
            <a:ext cx="1749346" cy="745127"/>
          </a:xfrm>
          <a:prstGeom prst="rect">
            <a:avLst/>
          </a:prstGeom>
          <a:ln>
            <a:noFill/>
          </a:ln>
          <a:extLst>
            <a:ext uri="{53640926-AAD7-44D8-BBD7-CCE9431645EC}">
              <a14:shadowObscured xmlns:a14="http://schemas.microsoft.com/office/drawing/2010/main"/>
            </a:ext>
          </a:extLst>
        </p:spPr>
      </p:pic>
      <p:sp>
        <p:nvSpPr>
          <p:cNvPr id="4" name="Title 1">
            <a:extLst>
              <a:ext uri="{FF2B5EF4-FFF2-40B4-BE49-F238E27FC236}">
                <a16:creationId xmlns:a16="http://schemas.microsoft.com/office/drawing/2014/main" id="{C318BD55-3C96-4AC0-9FAE-6831A960B8C0}"/>
              </a:ext>
            </a:extLst>
          </p:cNvPr>
          <p:cNvSpPr txBox="1">
            <a:spLocks/>
          </p:cNvSpPr>
          <p:nvPr/>
        </p:nvSpPr>
        <p:spPr>
          <a:xfrm>
            <a:off x="1676400" y="0"/>
            <a:ext cx="7467600" cy="685800"/>
          </a:xfrm>
          <a:prstGeom prst="rect">
            <a:avLst/>
          </a:prstGeom>
          <a:solidFill>
            <a:srgbClr val="FF9C9C"/>
          </a:solidFill>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3000" dirty="0">
                <a:solidFill>
                  <a:prstClr val="black"/>
                </a:solidFill>
              </a:rPr>
              <a:t>Contents </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48987970-CFD0-B5EE-2E8D-E274CEA6C71F}"/>
              </a:ext>
            </a:extLst>
          </p:cNvPr>
          <p:cNvSpPr txBox="1"/>
          <p:nvPr/>
        </p:nvSpPr>
        <p:spPr>
          <a:xfrm>
            <a:off x="409433" y="1071230"/>
            <a:ext cx="8284191" cy="4579459"/>
          </a:xfrm>
          <a:prstGeom prst="rect">
            <a:avLst/>
          </a:prstGeom>
        </p:spPr>
        <p:txBody>
          <a:bodyPr wrap="square" lIns="0" tIns="0" rIns="0" bIns="0">
            <a:spAutoFit/>
          </a:bodyPr>
          <a:lstStyle>
            <a:lvl1pPr marL="127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just">
              <a:lnSpc>
                <a:spcPct val="103000"/>
              </a:lnSpc>
            </a:pPr>
            <a:r>
              <a:rPr lang="en-US" altLang="en-US" sz="1600" dirty="0">
                <a:latin typeface="+mj-lt"/>
                <a:cs typeface="Times New Roman" panose="02020603050405020304" pitchFamily="18" charset="0"/>
              </a:rPr>
              <a:t>With  This  We  Have  Come  To  The  End  Of  This  Article.  I  Hope  That  You  Get  A  Better Understanding Of Ridge Regression. Try To Implement It In Your Future Machine Learning Models And See How It Improves The Performance Of The Same Model Which Previously Suffered From The Problem Of Overfitting.</a:t>
            </a:r>
          </a:p>
          <a:p>
            <a:pPr algn="just">
              <a:lnSpc>
                <a:spcPct val="103000"/>
              </a:lnSpc>
            </a:pPr>
            <a:endParaRPr lang="en-US" altLang="en-US" sz="1600" dirty="0">
              <a:latin typeface="+mj-lt"/>
              <a:cs typeface="Times New Roman" panose="02020603050405020304" pitchFamily="18" charset="0"/>
            </a:endParaRPr>
          </a:p>
          <a:p>
            <a:pPr algn="just">
              <a:lnSpc>
                <a:spcPct val="103000"/>
              </a:lnSpc>
            </a:pPr>
            <a:endParaRPr lang="en-US" altLang="en-US" sz="1600" dirty="0">
              <a:latin typeface="+mj-lt"/>
              <a:cs typeface="Times New Roman" panose="02020603050405020304" pitchFamily="18" charset="0"/>
            </a:endParaRPr>
          </a:p>
          <a:p>
            <a:pPr>
              <a:lnSpc>
                <a:spcPts val="898"/>
              </a:lnSpc>
              <a:spcBef>
                <a:spcPts val="561"/>
              </a:spcBef>
            </a:pPr>
            <a:r>
              <a:rPr lang="en-US" altLang="en-US" sz="1600" b="1" dirty="0">
                <a:latin typeface="+mj-lt"/>
                <a:cs typeface="Times New Roman" panose="02020603050405020304" pitchFamily="18" charset="0"/>
              </a:rPr>
              <a:t>ELASTIC-NET REGRESSION</a:t>
            </a:r>
            <a:endParaRPr lang="en-US" altLang="en-US" sz="1600" dirty="0">
              <a:latin typeface="+mj-lt"/>
              <a:cs typeface="Times New Roman" panose="02020603050405020304" pitchFamily="18" charset="0"/>
            </a:endParaRPr>
          </a:p>
          <a:p>
            <a:pPr algn="just">
              <a:lnSpc>
                <a:spcPct val="150000"/>
              </a:lnSpc>
              <a:spcBef>
                <a:spcPts val="32"/>
              </a:spcBef>
            </a:pPr>
            <a:r>
              <a:rPr lang="en-US" altLang="en-US" dirty="0">
                <a:latin typeface="+mj-lt"/>
                <a:cs typeface="Times New Roman" panose="02020603050405020304" pitchFamily="18" charset="0"/>
              </a:rPr>
              <a:t>We Can Choose Ridge And Lasso Regression When We Have Enough Information About The Features But It Is Difficult To Choose One When The Data Has Too Many Features And Variables. In Such Cases, We Use </a:t>
            </a:r>
            <a:r>
              <a:rPr lang="en-US" altLang="en-US" u="sng" dirty="0">
                <a:solidFill>
                  <a:srgbClr val="0A00EA"/>
                </a:solidFill>
                <a:latin typeface="+mj-lt"/>
                <a:cs typeface="Times New Roman" panose="02020603050405020304" pitchFamily="18" charset="0"/>
              </a:rPr>
              <a:t>Elastic-Net Regression</a:t>
            </a:r>
            <a:r>
              <a:rPr lang="en-US" altLang="en-US" dirty="0">
                <a:solidFill>
                  <a:srgbClr val="0A00EA"/>
                </a:solidFill>
                <a:latin typeface="+mj-lt"/>
                <a:cs typeface="Times New Roman" panose="02020603050405020304" pitchFamily="18" charset="0"/>
              </a:rPr>
              <a:t> </a:t>
            </a:r>
            <a:r>
              <a:rPr lang="en-US" altLang="en-US" dirty="0">
                <a:latin typeface="+mj-lt"/>
                <a:cs typeface="Times New Roman" panose="02020603050405020304" pitchFamily="18" charset="0"/>
              </a:rPr>
              <a:t>Which Is Good At Estimating Correlations Between Features. The Penalty Function Of Elastic Net Regression Is A Combination Of Both L1 And L2 Penalties From Lasso And Ridge Regression Respectively. In Other Words, It Combines The Power Of Both Ridge And Lasso Regression. The Cost Function For Elastic-Net Regression Is Given Below</a:t>
            </a:r>
          </a:p>
        </p:txBody>
      </p:sp>
      <p:sp>
        <p:nvSpPr>
          <p:cNvPr id="38915" name="object 3">
            <a:extLst>
              <a:ext uri="{FF2B5EF4-FFF2-40B4-BE49-F238E27FC236}">
                <a16:creationId xmlns:a16="http://schemas.microsoft.com/office/drawing/2014/main" id="{11E47AA7-CE4D-9460-2C4B-6523820034B9}"/>
              </a:ext>
            </a:extLst>
          </p:cNvPr>
          <p:cNvSpPr>
            <a:spLocks noChangeArrowheads="1"/>
          </p:cNvSpPr>
          <p:nvPr/>
        </p:nvSpPr>
        <p:spPr bwMode="auto">
          <a:xfrm>
            <a:off x="2664201" y="5721242"/>
            <a:ext cx="3815597" cy="693329"/>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sz="1154"/>
          </a:p>
        </p:txBody>
      </p:sp>
      <p:pic>
        <p:nvPicPr>
          <p:cNvPr id="3" name="Picture 2" descr="A screenshot of a computer&#10;&#10;Description automatically generated">
            <a:extLst>
              <a:ext uri="{FF2B5EF4-FFF2-40B4-BE49-F238E27FC236}">
                <a16:creationId xmlns:a16="http://schemas.microsoft.com/office/drawing/2014/main" id="{8190425C-4AA5-0C09-365F-0382F71BAAB1}"/>
              </a:ext>
            </a:extLst>
          </p:cNvPr>
          <p:cNvPicPr>
            <a:picLocks noChangeAspect="1"/>
          </p:cNvPicPr>
          <p:nvPr/>
        </p:nvPicPr>
        <p:blipFill rotWithShape="1">
          <a:blip r:embed="rId4"/>
          <a:srcRect l="26091" t="36058" r="24385" b="26405"/>
          <a:stretch/>
        </p:blipFill>
        <p:spPr bwMode="auto">
          <a:xfrm>
            <a:off x="0" y="7233"/>
            <a:ext cx="1749346" cy="745127"/>
          </a:xfrm>
          <a:prstGeom prst="rect">
            <a:avLst/>
          </a:prstGeom>
          <a:ln>
            <a:noFill/>
          </a:ln>
          <a:extLst>
            <a:ext uri="{53640926-AAD7-44D8-BBD7-CCE9431645EC}">
              <a14:shadowObscured xmlns:a14="http://schemas.microsoft.com/office/drawing/2010/main"/>
            </a:ext>
          </a:extLst>
        </p:spPr>
      </p:pic>
      <p:sp>
        <p:nvSpPr>
          <p:cNvPr id="4" name="Title 1">
            <a:extLst>
              <a:ext uri="{FF2B5EF4-FFF2-40B4-BE49-F238E27FC236}">
                <a16:creationId xmlns:a16="http://schemas.microsoft.com/office/drawing/2014/main" id="{D458BE8D-8286-4E51-2750-A38976995710}"/>
              </a:ext>
            </a:extLst>
          </p:cNvPr>
          <p:cNvSpPr txBox="1">
            <a:spLocks/>
          </p:cNvSpPr>
          <p:nvPr/>
        </p:nvSpPr>
        <p:spPr>
          <a:xfrm>
            <a:off x="1676400" y="0"/>
            <a:ext cx="7467600" cy="685800"/>
          </a:xfrm>
          <a:prstGeom prst="rect">
            <a:avLst/>
          </a:prstGeom>
          <a:solidFill>
            <a:srgbClr val="FF9C9C"/>
          </a:solidFill>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3000" dirty="0">
                <a:solidFill>
                  <a:prstClr val="black"/>
                </a:solidFill>
              </a:rPr>
              <a:t>Contents </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2CC24B62-DF6D-9635-86F0-BC488078D45F}"/>
              </a:ext>
            </a:extLst>
          </p:cNvPr>
          <p:cNvSpPr txBox="1"/>
          <p:nvPr/>
        </p:nvSpPr>
        <p:spPr>
          <a:xfrm>
            <a:off x="554099" y="974680"/>
            <a:ext cx="8263999" cy="797719"/>
          </a:xfrm>
          <a:prstGeom prst="rect">
            <a:avLst/>
          </a:prstGeom>
        </p:spPr>
        <p:txBody>
          <a:bodyPr wrap="square" lIns="0" tIns="0" rIns="0" bIns="0">
            <a:spAutoFit/>
          </a:bodyPr>
          <a:lstStyle>
            <a:lvl1pPr marL="127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just">
              <a:lnSpc>
                <a:spcPct val="96000"/>
              </a:lnSpc>
            </a:pPr>
            <a:r>
              <a:rPr lang="en-US" altLang="en-US" dirty="0">
                <a:latin typeface="+mj-lt"/>
                <a:cs typeface="Times New Roman" panose="02020603050405020304" pitchFamily="18" charset="0"/>
              </a:rPr>
              <a:t>The Elastic Net Regression Has The Basic Least-Squares Followed By Lasso And Ridge Penalties With Their Respective Alpha Parameters 1and 2. The Most Optimum Combination Of Alpha Parameters Can Be Determined Using Cross-Validation.</a:t>
            </a:r>
          </a:p>
        </p:txBody>
      </p:sp>
      <p:sp>
        <p:nvSpPr>
          <p:cNvPr id="3" name="object 3">
            <a:extLst>
              <a:ext uri="{FF2B5EF4-FFF2-40B4-BE49-F238E27FC236}">
                <a16:creationId xmlns:a16="http://schemas.microsoft.com/office/drawing/2014/main" id="{AA086E93-FF09-E8F4-F864-D124105399D8}"/>
              </a:ext>
            </a:extLst>
          </p:cNvPr>
          <p:cNvSpPr txBox="1"/>
          <p:nvPr/>
        </p:nvSpPr>
        <p:spPr>
          <a:xfrm>
            <a:off x="559558" y="2093132"/>
            <a:ext cx="8243247" cy="2450030"/>
          </a:xfrm>
          <a:prstGeom prst="rect">
            <a:avLst/>
          </a:prstGeom>
        </p:spPr>
        <p:txBody>
          <a:bodyPr wrap="square" lIns="0" tIns="0" rIns="0" bIns="0">
            <a:spAutoFit/>
          </a:bodyPr>
          <a:lstStyle>
            <a:lvl1pPr marL="127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just"/>
            <a:r>
              <a:rPr lang="en-US" altLang="en-US" b="1" dirty="0">
                <a:latin typeface="+mj-lt"/>
                <a:cs typeface="Times New Roman" panose="02020603050405020304" pitchFamily="18" charset="0"/>
              </a:rPr>
              <a:t>Lasso vs Ridge vs Elastic Net</a:t>
            </a:r>
            <a:endParaRPr lang="en-US" altLang="en-US" dirty="0">
              <a:latin typeface="+mj-lt"/>
              <a:cs typeface="Times New Roman" panose="02020603050405020304" pitchFamily="18" charset="0"/>
            </a:endParaRPr>
          </a:p>
          <a:p>
            <a:pPr algn="just">
              <a:spcBef>
                <a:spcPts val="521"/>
              </a:spcBef>
            </a:pPr>
            <a:r>
              <a:rPr lang="en-US" altLang="en-US" dirty="0">
                <a:latin typeface="+mj-lt"/>
                <a:cs typeface="Times New Roman" panose="02020603050405020304" pitchFamily="18" charset="0"/>
              </a:rPr>
              <a:t>Bias:</a:t>
            </a:r>
          </a:p>
          <a:p>
            <a:pPr algn="just">
              <a:lnSpc>
                <a:spcPct val="103000"/>
              </a:lnSpc>
              <a:spcBef>
                <a:spcPts val="521"/>
              </a:spcBef>
            </a:pPr>
            <a:r>
              <a:rPr lang="en-US" altLang="en-US" dirty="0">
                <a:latin typeface="+mj-lt"/>
                <a:cs typeface="Times New Roman" panose="02020603050405020304" pitchFamily="18" charset="0"/>
              </a:rPr>
              <a:t>Biases are the underlying assumptions that are made by data to simplify the target function. Bias does help us generalize the data better and make the model less sensitive to single data points. It also decreases the training time because of the decrease in complexity of target function High bias suggest that there is more assumption taken on target function. This leads to the underfitting of the model sometimes.</a:t>
            </a:r>
          </a:p>
          <a:p>
            <a:pPr algn="just">
              <a:spcBef>
                <a:spcPts val="537"/>
              </a:spcBef>
            </a:pPr>
            <a:r>
              <a:rPr lang="en-US" altLang="en-US" dirty="0">
                <a:latin typeface="+mj-lt"/>
                <a:cs typeface="Times New Roman" panose="02020603050405020304" pitchFamily="18" charset="0"/>
              </a:rPr>
              <a:t>Examples of High bias Algorithms include Linear Regression, Logistic Regression etc.</a:t>
            </a:r>
          </a:p>
        </p:txBody>
      </p:sp>
      <p:pic>
        <p:nvPicPr>
          <p:cNvPr id="4" name="Picture 3" descr="A screenshot of a computer&#10;&#10;Description automatically generated">
            <a:extLst>
              <a:ext uri="{FF2B5EF4-FFF2-40B4-BE49-F238E27FC236}">
                <a16:creationId xmlns:a16="http://schemas.microsoft.com/office/drawing/2014/main" id="{4ADB127E-ADB4-AEFF-32BA-658CDF230209}"/>
              </a:ext>
            </a:extLst>
          </p:cNvPr>
          <p:cNvPicPr>
            <a:picLocks noChangeAspect="1"/>
          </p:cNvPicPr>
          <p:nvPr/>
        </p:nvPicPr>
        <p:blipFill rotWithShape="1">
          <a:blip r:embed="rId3"/>
          <a:srcRect l="26091" t="36058" r="24385" b="26405"/>
          <a:stretch/>
        </p:blipFill>
        <p:spPr bwMode="auto">
          <a:xfrm>
            <a:off x="0" y="7233"/>
            <a:ext cx="1749346" cy="745127"/>
          </a:xfrm>
          <a:prstGeom prst="rect">
            <a:avLst/>
          </a:prstGeom>
          <a:ln>
            <a:noFill/>
          </a:ln>
          <a:extLst>
            <a:ext uri="{53640926-AAD7-44D8-BBD7-CCE9431645EC}">
              <a14:shadowObscured xmlns:a14="http://schemas.microsoft.com/office/drawing/2010/main"/>
            </a:ext>
          </a:extLst>
        </p:spPr>
      </p:pic>
      <p:sp>
        <p:nvSpPr>
          <p:cNvPr id="5" name="Title 1">
            <a:extLst>
              <a:ext uri="{FF2B5EF4-FFF2-40B4-BE49-F238E27FC236}">
                <a16:creationId xmlns:a16="http://schemas.microsoft.com/office/drawing/2014/main" id="{6DDF94A0-2416-42AF-52B6-89FE9518A100}"/>
              </a:ext>
            </a:extLst>
          </p:cNvPr>
          <p:cNvSpPr txBox="1">
            <a:spLocks/>
          </p:cNvSpPr>
          <p:nvPr/>
        </p:nvSpPr>
        <p:spPr>
          <a:xfrm>
            <a:off x="1676400" y="0"/>
            <a:ext cx="7467600" cy="685800"/>
          </a:xfrm>
          <a:prstGeom prst="rect">
            <a:avLst/>
          </a:prstGeom>
          <a:solidFill>
            <a:srgbClr val="FF9C9C"/>
          </a:solidFill>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3000" dirty="0">
                <a:solidFill>
                  <a:prstClr val="black"/>
                </a:solidFill>
              </a:rPr>
              <a:t>Contents </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A3FFB178-647A-BA5B-3BD2-17ADAB718FE0}"/>
              </a:ext>
            </a:extLst>
          </p:cNvPr>
          <p:cNvSpPr txBox="1"/>
          <p:nvPr/>
        </p:nvSpPr>
        <p:spPr>
          <a:xfrm>
            <a:off x="327545" y="851850"/>
            <a:ext cx="8393373" cy="2108911"/>
          </a:xfrm>
          <a:prstGeom prst="rect">
            <a:avLst/>
          </a:prstGeom>
        </p:spPr>
        <p:txBody>
          <a:bodyPr wrap="square" lIns="0" tIns="0" rIns="0" bIns="0">
            <a:spAutoFit/>
          </a:bodyPr>
          <a:lstStyle>
            <a:lvl1pPr marL="127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en-US" dirty="0">
                <a:latin typeface="+mj-lt"/>
                <a:cs typeface="Times New Roman" panose="02020603050405020304" pitchFamily="18" charset="0"/>
              </a:rPr>
              <a:t>Variance:</a:t>
            </a:r>
          </a:p>
          <a:p>
            <a:pPr>
              <a:lnSpc>
                <a:spcPct val="103000"/>
              </a:lnSpc>
              <a:spcBef>
                <a:spcPts val="529"/>
              </a:spcBef>
            </a:pPr>
            <a:r>
              <a:rPr lang="en-US" altLang="en-US" dirty="0">
                <a:latin typeface="+mj-lt"/>
                <a:cs typeface="Times New Roman" panose="02020603050405020304" pitchFamily="18" charset="0"/>
              </a:rPr>
              <a:t>In machine learning, Variance is a type of error that occurs due to a model’s sensitivity to small fluctuations in the dataset. The high variance would cause an algorithm to model the outliers/noise in the training set. This is most commonly referred to as overfitting. In this situation, the model basically learns every data point and does not offer good prediction when it tested on a novel dataset.</a:t>
            </a:r>
          </a:p>
          <a:p>
            <a:pPr>
              <a:spcBef>
                <a:spcPts val="545"/>
              </a:spcBef>
            </a:pPr>
            <a:r>
              <a:rPr lang="en-US" altLang="en-US" dirty="0">
                <a:latin typeface="+mj-lt"/>
                <a:cs typeface="Times New Roman" panose="02020603050405020304" pitchFamily="18" charset="0"/>
              </a:rPr>
              <a:t>Examples of High variance Algorithms include Decision Tree, KNN etc.</a:t>
            </a:r>
          </a:p>
        </p:txBody>
      </p:sp>
      <p:sp>
        <p:nvSpPr>
          <p:cNvPr id="40963" name="object 3">
            <a:extLst>
              <a:ext uri="{FF2B5EF4-FFF2-40B4-BE49-F238E27FC236}">
                <a16:creationId xmlns:a16="http://schemas.microsoft.com/office/drawing/2014/main" id="{3EEA2F08-D649-931D-C5AF-51D35ADE4B0B}"/>
              </a:ext>
            </a:extLst>
          </p:cNvPr>
          <p:cNvSpPr>
            <a:spLocks noChangeArrowheads="1"/>
          </p:cNvSpPr>
          <p:nvPr/>
        </p:nvSpPr>
        <p:spPr bwMode="auto">
          <a:xfrm>
            <a:off x="1394330" y="3429000"/>
            <a:ext cx="6835269" cy="2517903"/>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sz="1154"/>
          </a:p>
        </p:txBody>
      </p:sp>
      <p:pic>
        <p:nvPicPr>
          <p:cNvPr id="3" name="Picture 2" descr="A screenshot of a computer&#10;&#10;Description automatically generated">
            <a:extLst>
              <a:ext uri="{FF2B5EF4-FFF2-40B4-BE49-F238E27FC236}">
                <a16:creationId xmlns:a16="http://schemas.microsoft.com/office/drawing/2014/main" id="{A64DB445-C250-E822-B75E-9A579047CFEE}"/>
              </a:ext>
            </a:extLst>
          </p:cNvPr>
          <p:cNvPicPr>
            <a:picLocks noChangeAspect="1"/>
          </p:cNvPicPr>
          <p:nvPr/>
        </p:nvPicPr>
        <p:blipFill rotWithShape="1">
          <a:blip r:embed="rId4"/>
          <a:srcRect l="26091" t="36058" r="24385" b="26405"/>
          <a:stretch/>
        </p:blipFill>
        <p:spPr bwMode="auto">
          <a:xfrm>
            <a:off x="0" y="7233"/>
            <a:ext cx="1749346" cy="745127"/>
          </a:xfrm>
          <a:prstGeom prst="rect">
            <a:avLst/>
          </a:prstGeom>
          <a:ln>
            <a:noFill/>
          </a:ln>
          <a:extLst>
            <a:ext uri="{53640926-AAD7-44D8-BBD7-CCE9431645EC}">
              <a14:shadowObscured xmlns:a14="http://schemas.microsoft.com/office/drawing/2010/main"/>
            </a:ext>
          </a:extLst>
        </p:spPr>
      </p:pic>
      <p:sp>
        <p:nvSpPr>
          <p:cNvPr id="4" name="Title 1">
            <a:extLst>
              <a:ext uri="{FF2B5EF4-FFF2-40B4-BE49-F238E27FC236}">
                <a16:creationId xmlns:a16="http://schemas.microsoft.com/office/drawing/2014/main" id="{2A619916-2BCA-2119-3DBA-B4EC966A34E6}"/>
              </a:ext>
            </a:extLst>
          </p:cNvPr>
          <p:cNvSpPr txBox="1">
            <a:spLocks/>
          </p:cNvSpPr>
          <p:nvPr/>
        </p:nvSpPr>
        <p:spPr>
          <a:xfrm>
            <a:off x="1676400" y="0"/>
            <a:ext cx="7467600" cy="685800"/>
          </a:xfrm>
          <a:prstGeom prst="rect">
            <a:avLst/>
          </a:prstGeom>
          <a:solidFill>
            <a:srgbClr val="FF9C9C"/>
          </a:solidFill>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3000" dirty="0">
                <a:solidFill>
                  <a:prstClr val="black"/>
                </a:solidFill>
              </a:rPr>
              <a:t>Contents </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4AC4D9C4-DF61-15E3-A178-A1BA153F5D2B}"/>
              </a:ext>
            </a:extLst>
          </p:cNvPr>
          <p:cNvSpPr txBox="1"/>
          <p:nvPr/>
        </p:nvSpPr>
        <p:spPr>
          <a:xfrm>
            <a:off x="668741" y="961031"/>
            <a:ext cx="8024884" cy="1059906"/>
          </a:xfrm>
          <a:prstGeom prst="rect">
            <a:avLst/>
          </a:prstGeom>
        </p:spPr>
        <p:txBody>
          <a:bodyPr wrap="square" lIns="0" tIns="0" rIns="0" bIns="0">
            <a:spAutoFit/>
          </a:bodyPr>
          <a:lstStyle>
            <a:lvl1pPr marL="127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just">
              <a:lnSpc>
                <a:spcPct val="159000"/>
              </a:lnSpc>
            </a:pPr>
            <a:r>
              <a:rPr lang="en-US" altLang="en-US" dirty="0">
                <a:latin typeface="+mj-lt"/>
                <a:cs typeface="Times New Roman" panose="02020603050405020304" pitchFamily="18" charset="0"/>
              </a:rPr>
              <a:t>Overfitting vs Underfitting vs Just Right Error in Linear Regression :</a:t>
            </a:r>
          </a:p>
          <a:p>
            <a:pPr algn="just">
              <a:lnSpc>
                <a:spcPct val="102000"/>
              </a:lnSpc>
              <a:spcBef>
                <a:spcPts val="529"/>
              </a:spcBef>
            </a:pPr>
            <a:r>
              <a:rPr lang="en-US" altLang="en-US" dirty="0">
                <a:latin typeface="+mj-lt"/>
                <a:cs typeface="Times New Roman" panose="02020603050405020304" pitchFamily="18" charset="0"/>
              </a:rPr>
              <a:t>Let’s consider a simple regression model that aims to predict a variable Y, from the linear combination of variables X and a normally distributed error term \epsilon</a:t>
            </a:r>
          </a:p>
        </p:txBody>
      </p:sp>
      <p:sp>
        <p:nvSpPr>
          <p:cNvPr id="3" name="object 3">
            <a:extLst>
              <a:ext uri="{FF2B5EF4-FFF2-40B4-BE49-F238E27FC236}">
                <a16:creationId xmlns:a16="http://schemas.microsoft.com/office/drawing/2014/main" id="{E5BB8492-6706-6E95-9906-AEA772592C04}"/>
              </a:ext>
            </a:extLst>
          </p:cNvPr>
          <p:cNvSpPr txBox="1"/>
          <p:nvPr/>
        </p:nvSpPr>
        <p:spPr>
          <a:xfrm>
            <a:off x="668741" y="2306472"/>
            <a:ext cx="7751928" cy="2387064"/>
          </a:xfrm>
          <a:prstGeom prst="rect">
            <a:avLst/>
          </a:prstGeom>
        </p:spPr>
        <p:txBody>
          <a:bodyPr wrap="square" lIns="0" tIns="0" rIns="0" bIns="0">
            <a:spAutoFit/>
          </a:bodyPr>
          <a:lstStyle>
            <a:lvl1pPr marL="3175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just"/>
            <a:r>
              <a:rPr lang="en-US" altLang="en-US" dirty="0">
                <a:latin typeface="+mj-lt"/>
                <a:cs typeface="Times New Roman" panose="02020603050405020304" pitchFamily="18" charset="0"/>
              </a:rPr>
              <a:t>Y  = \beta * X + \epsilon</a:t>
            </a:r>
          </a:p>
          <a:p>
            <a:pPr algn="just"/>
            <a:endParaRPr lang="en-US" altLang="en-US" dirty="0">
              <a:latin typeface="+mj-lt"/>
              <a:cs typeface="Times New Roman" panose="02020603050405020304" pitchFamily="18" charset="0"/>
            </a:endParaRPr>
          </a:p>
          <a:p>
            <a:pPr algn="just">
              <a:spcBef>
                <a:spcPts val="16"/>
              </a:spcBef>
            </a:pPr>
            <a:endParaRPr lang="en-US" altLang="en-US" sz="2400" dirty="0">
              <a:latin typeface="+mj-lt"/>
              <a:cs typeface="Times New Roman" panose="02020603050405020304" pitchFamily="18" charset="0"/>
            </a:endParaRPr>
          </a:p>
          <a:p>
            <a:pPr algn="just"/>
            <a:r>
              <a:rPr lang="en-US" altLang="en-US" dirty="0">
                <a:latin typeface="+mj-lt"/>
                <a:cs typeface="Times New Roman" panose="02020603050405020304" pitchFamily="18" charset="0"/>
              </a:rPr>
              <a:t>where  \epsilon  is the normal distribution that adds some noise in the prediction.</a:t>
            </a:r>
          </a:p>
          <a:p>
            <a:pPr algn="just">
              <a:lnSpc>
                <a:spcPct val="103000"/>
              </a:lnSpc>
              <a:spcBef>
                <a:spcPts val="529"/>
              </a:spcBef>
            </a:pPr>
            <a:r>
              <a:rPr lang="en-US" altLang="en-US" dirty="0">
                <a:latin typeface="+mj-lt"/>
                <a:cs typeface="Times New Roman" panose="02020603050405020304" pitchFamily="18" charset="0"/>
              </a:rPr>
              <a:t>Here \beta  is the vector representing the coefficient of variables in the X that we need to estimate from the training data. We need to estimate them in such a way that it produces the lowest residual error. This error is defined as:</a:t>
            </a:r>
          </a:p>
        </p:txBody>
      </p:sp>
      <p:sp>
        <p:nvSpPr>
          <p:cNvPr id="4" name="object 4">
            <a:extLst>
              <a:ext uri="{FF2B5EF4-FFF2-40B4-BE49-F238E27FC236}">
                <a16:creationId xmlns:a16="http://schemas.microsoft.com/office/drawing/2014/main" id="{005B38D3-0035-4A30-72BC-890537C37911}"/>
              </a:ext>
            </a:extLst>
          </p:cNvPr>
          <p:cNvSpPr txBox="1"/>
          <p:nvPr/>
        </p:nvSpPr>
        <p:spPr>
          <a:xfrm>
            <a:off x="739389" y="4979072"/>
            <a:ext cx="7751928" cy="830997"/>
          </a:xfrm>
          <a:prstGeom prst="rect">
            <a:avLst/>
          </a:prstGeom>
        </p:spPr>
        <p:txBody>
          <a:bodyPr wrap="square" lIns="0" tIns="0" rIns="0" bIns="0">
            <a:spAutoFit/>
          </a:bodyPr>
          <a:lstStyle/>
          <a:p>
            <a:pPr marL="33392" algn="just">
              <a:defRPr/>
            </a:pPr>
            <a:r>
              <a:rPr spc="-19" dirty="0">
                <a:latin typeface="+mj-lt"/>
                <a:cs typeface="Times New Roman"/>
              </a:rPr>
              <a:t>L</a:t>
            </a:r>
            <a:r>
              <a:rPr dirty="0">
                <a:latin typeface="+mj-lt"/>
                <a:cs typeface="Times New Roman"/>
              </a:rPr>
              <a:t>_{ols}(</a:t>
            </a:r>
            <a:r>
              <a:rPr spc="3" dirty="0">
                <a:latin typeface="+mj-lt"/>
                <a:cs typeface="Times New Roman"/>
              </a:rPr>
              <a:t>{</a:t>
            </a:r>
            <a:r>
              <a:rPr spc="-6" dirty="0">
                <a:latin typeface="+mj-lt"/>
                <a:cs typeface="Times New Roman"/>
              </a:rPr>
              <a:t>\</a:t>
            </a:r>
            <a:r>
              <a:rPr dirty="0">
                <a:latin typeface="+mj-lt"/>
                <a:cs typeface="Times New Roman"/>
              </a:rPr>
              <a:t>h</a:t>
            </a:r>
            <a:r>
              <a:rPr spc="-3" dirty="0">
                <a:latin typeface="+mj-lt"/>
                <a:cs typeface="Times New Roman"/>
              </a:rPr>
              <a:t>a</a:t>
            </a:r>
            <a:r>
              <a:rPr dirty="0">
                <a:latin typeface="+mj-lt"/>
                <a:cs typeface="Times New Roman"/>
              </a:rPr>
              <a:t>t</a:t>
            </a:r>
            <a:r>
              <a:rPr spc="6" dirty="0">
                <a:latin typeface="+mj-lt"/>
                <a:cs typeface="Times New Roman"/>
              </a:rPr>
              <a:t>{</a:t>
            </a:r>
            <a:r>
              <a:rPr spc="-6" dirty="0">
                <a:latin typeface="+mj-lt"/>
                <a:cs typeface="Times New Roman"/>
              </a:rPr>
              <a:t>\</a:t>
            </a:r>
            <a:r>
              <a:rPr dirty="0">
                <a:latin typeface="+mj-lt"/>
                <a:cs typeface="Times New Roman"/>
              </a:rPr>
              <a:t>b</a:t>
            </a:r>
            <a:r>
              <a:rPr spc="-3" dirty="0">
                <a:latin typeface="+mj-lt"/>
                <a:cs typeface="Times New Roman"/>
              </a:rPr>
              <a:t>e</a:t>
            </a:r>
            <a:r>
              <a:rPr dirty="0">
                <a:latin typeface="+mj-lt"/>
                <a:cs typeface="Times New Roman"/>
              </a:rPr>
              <a:t>ta}</a:t>
            </a:r>
            <a:r>
              <a:rPr spc="3" dirty="0">
                <a:latin typeface="+mj-lt"/>
                <a:cs typeface="Times New Roman"/>
              </a:rPr>
              <a:t>}</a:t>
            </a:r>
            <a:r>
              <a:rPr dirty="0">
                <a:latin typeface="+mj-lt"/>
                <a:cs typeface="Times New Roman"/>
              </a:rPr>
              <a:t>)=</a:t>
            </a:r>
            <a:r>
              <a:rPr spc="10" dirty="0">
                <a:latin typeface="+mj-lt"/>
                <a:cs typeface="Times New Roman"/>
              </a:rPr>
              <a:t> </a:t>
            </a:r>
            <a:r>
              <a:rPr spc="-16" dirty="0">
                <a:latin typeface="+mj-lt"/>
                <a:cs typeface="Times New Roman"/>
              </a:rPr>
              <a:t>\</a:t>
            </a:r>
            <a:r>
              <a:rPr dirty="0">
                <a:latin typeface="+mj-lt"/>
                <a:cs typeface="Times New Roman"/>
              </a:rPr>
              <a:t>sum_{i=0}^{n}</a:t>
            </a:r>
            <a:r>
              <a:rPr spc="6" dirty="0">
                <a:latin typeface="+mj-lt"/>
                <a:cs typeface="Times New Roman"/>
              </a:rPr>
              <a:t> </a:t>
            </a:r>
            <a:r>
              <a:rPr spc="-16" dirty="0">
                <a:latin typeface="+mj-lt"/>
                <a:cs typeface="Times New Roman"/>
              </a:rPr>
              <a:t>\</a:t>
            </a:r>
            <a:r>
              <a:rPr spc="6" dirty="0">
                <a:latin typeface="+mj-lt"/>
                <a:cs typeface="Times New Roman"/>
              </a:rPr>
              <a:t>l</a:t>
            </a:r>
            <a:r>
              <a:rPr spc="-3" dirty="0">
                <a:latin typeface="+mj-lt"/>
                <a:cs typeface="Times New Roman"/>
              </a:rPr>
              <a:t>e</a:t>
            </a:r>
            <a:r>
              <a:rPr dirty="0">
                <a:latin typeface="+mj-lt"/>
                <a:cs typeface="Times New Roman"/>
              </a:rPr>
              <a:t>ft</a:t>
            </a:r>
            <a:r>
              <a:rPr spc="6" dirty="0">
                <a:latin typeface="+mj-lt"/>
                <a:cs typeface="Times New Roman"/>
              </a:rPr>
              <a:t> </a:t>
            </a:r>
            <a:r>
              <a:rPr spc="-6" dirty="0">
                <a:latin typeface="+mj-lt"/>
                <a:cs typeface="Times New Roman"/>
              </a:rPr>
              <a:t>\</a:t>
            </a:r>
            <a:r>
              <a:rPr dirty="0">
                <a:latin typeface="+mj-lt"/>
                <a:cs typeface="Times New Roman"/>
              </a:rPr>
              <a:t>|</a:t>
            </a:r>
            <a:r>
              <a:rPr spc="-3" dirty="0">
                <a:latin typeface="+mj-lt"/>
                <a:cs typeface="Times New Roman"/>
              </a:rPr>
              <a:t> </a:t>
            </a:r>
            <a:r>
              <a:rPr spc="-16" dirty="0">
                <a:latin typeface="+mj-lt"/>
                <a:cs typeface="Times New Roman"/>
              </a:rPr>
              <a:t>y</a:t>
            </a:r>
            <a:r>
              <a:rPr spc="6" dirty="0">
                <a:latin typeface="+mj-lt"/>
                <a:cs typeface="Times New Roman"/>
              </a:rPr>
              <a:t>_</a:t>
            </a:r>
            <a:r>
              <a:rPr dirty="0">
                <a:latin typeface="+mj-lt"/>
                <a:cs typeface="Times New Roman"/>
              </a:rPr>
              <a:t>{i} -</a:t>
            </a:r>
            <a:r>
              <a:rPr spc="-3" dirty="0">
                <a:latin typeface="+mj-lt"/>
                <a:cs typeface="Times New Roman"/>
              </a:rPr>
              <a:t> </a:t>
            </a:r>
            <a:r>
              <a:rPr spc="6" dirty="0">
                <a:latin typeface="+mj-lt"/>
                <a:cs typeface="Times New Roman"/>
              </a:rPr>
              <a:t>x</a:t>
            </a:r>
            <a:r>
              <a:rPr dirty="0">
                <a:latin typeface="+mj-lt"/>
                <a:cs typeface="Times New Roman"/>
              </a:rPr>
              <a:t>_{i} *</a:t>
            </a:r>
            <a:r>
              <a:rPr spc="10" dirty="0">
                <a:latin typeface="+mj-lt"/>
                <a:cs typeface="Times New Roman"/>
              </a:rPr>
              <a:t> </a:t>
            </a:r>
            <a:r>
              <a:rPr spc="-16" dirty="0">
                <a:latin typeface="+mj-lt"/>
                <a:cs typeface="Times New Roman"/>
              </a:rPr>
              <a:t>\</a:t>
            </a:r>
            <a:r>
              <a:rPr dirty="0">
                <a:latin typeface="+mj-lt"/>
                <a:cs typeface="Times New Roman"/>
              </a:rPr>
              <a:t>h</a:t>
            </a:r>
            <a:r>
              <a:rPr spc="-3" dirty="0">
                <a:latin typeface="+mj-lt"/>
                <a:cs typeface="Times New Roman"/>
              </a:rPr>
              <a:t>a</a:t>
            </a:r>
            <a:r>
              <a:rPr dirty="0">
                <a:latin typeface="+mj-lt"/>
                <a:cs typeface="Times New Roman"/>
              </a:rPr>
              <a:t>t</a:t>
            </a:r>
            <a:r>
              <a:rPr spc="6" dirty="0">
                <a:latin typeface="+mj-lt"/>
                <a:cs typeface="Times New Roman"/>
              </a:rPr>
              <a:t>{</a:t>
            </a:r>
            <a:r>
              <a:rPr spc="-6" dirty="0">
                <a:latin typeface="+mj-lt"/>
                <a:cs typeface="Times New Roman"/>
              </a:rPr>
              <a:t>\</a:t>
            </a:r>
            <a:r>
              <a:rPr dirty="0">
                <a:latin typeface="+mj-lt"/>
                <a:cs typeface="Times New Roman"/>
              </a:rPr>
              <a:t>b</a:t>
            </a:r>
            <a:r>
              <a:rPr spc="-3" dirty="0">
                <a:latin typeface="+mj-lt"/>
                <a:cs typeface="Times New Roman"/>
              </a:rPr>
              <a:t>e</a:t>
            </a:r>
            <a:r>
              <a:rPr dirty="0">
                <a:latin typeface="+mj-lt"/>
                <a:cs typeface="Times New Roman"/>
              </a:rPr>
              <a:t>t</a:t>
            </a:r>
            <a:r>
              <a:rPr spc="3" dirty="0">
                <a:latin typeface="+mj-lt"/>
                <a:cs typeface="Times New Roman"/>
              </a:rPr>
              <a:t>a</a:t>
            </a:r>
            <a:r>
              <a:rPr dirty="0">
                <a:latin typeface="+mj-lt"/>
                <a:cs typeface="Times New Roman"/>
              </a:rPr>
              <a:t>_{i}}</a:t>
            </a:r>
            <a:r>
              <a:rPr spc="10" dirty="0">
                <a:latin typeface="+mj-lt"/>
                <a:cs typeface="Times New Roman"/>
              </a:rPr>
              <a:t> </a:t>
            </a:r>
            <a:r>
              <a:rPr spc="-16" dirty="0">
                <a:latin typeface="+mj-lt"/>
                <a:cs typeface="Times New Roman"/>
              </a:rPr>
              <a:t>\</a:t>
            </a:r>
            <a:r>
              <a:rPr dirty="0">
                <a:latin typeface="+mj-lt"/>
                <a:cs typeface="Times New Roman"/>
              </a:rPr>
              <a:t>r</a:t>
            </a:r>
            <a:r>
              <a:rPr spc="3" dirty="0">
                <a:latin typeface="+mj-lt"/>
                <a:cs typeface="Times New Roman"/>
              </a:rPr>
              <a:t>i</a:t>
            </a:r>
            <a:r>
              <a:rPr spc="-10" dirty="0">
                <a:latin typeface="+mj-lt"/>
                <a:cs typeface="Times New Roman"/>
              </a:rPr>
              <a:t>g</a:t>
            </a:r>
            <a:r>
              <a:rPr dirty="0">
                <a:latin typeface="+mj-lt"/>
                <a:cs typeface="Times New Roman"/>
              </a:rPr>
              <a:t>ht</a:t>
            </a:r>
            <a:r>
              <a:rPr spc="10" dirty="0">
                <a:latin typeface="+mj-lt"/>
                <a:cs typeface="Times New Roman"/>
              </a:rPr>
              <a:t> </a:t>
            </a:r>
            <a:r>
              <a:rPr spc="-6" dirty="0">
                <a:latin typeface="+mj-lt"/>
                <a:cs typeface="Times New Roman"/>
              </a:rPr>
              <a:t>\</a:t>
            </a:r>
            <a:r>
              <a:rPr spc="-10" dirty="0">
                <a:latin typeface="+mj-lt"/>
                <a:cs typeface="Times New Roman"/>
              </a:rPr>
              <a:t>|</a:t>
            </a:r>
            <a:r>
              <a:rPr dirty="0">
                <a:latin typeface="+mj-lt"/>
                <a:cs typeface="Times New Roman"/>
              </a:rPr>
              <a:t>^2</a:t>
            </a:r>
            <a:r>
              <a:rPr spc="6" dirty="0">
                <a:latin typeface="+mj-lt"/>
                <a:cs typeface="Times New Roman"/>
              </a:rPr>
              <a:t> </a:t>
            </a:r>
            <a:r>
              <a:rPr dirty="0">
                <a:latin typeface="+mj-lt"/>
                <a:cs typeface="Times New Roman"/>
              </a:rPr>
              <a:t>=</a:t>
            </a:r>
          </a:p>
          <a:p>
            <a:pPr marL="8145" algn="just">
              <a:spcBef>
                <a:spcPts val="22"/>
              </a:spcBef>
              <a:defRPr/>
            </a:pPr>
            <a:r>
              <a:rPr spc="-6" dirty="0">
                <a:latin typeface="+mj-lt"/>
                <a:cs typeface="Times New Roman"/>
              </a:rPr>
              <a:t>\</a:t>
            </a:r>
            <a:r>
              <a:rPr dirty="0">
                <a:latin typeface="+mj-lt"/>
                <a:cs typeface="Times New Roman"/>
              </a:rPr>
              <a:t>le</a:t>
            </a:r>
            <a:r>
              <a:rPr spc="-6" dirty="0">
                <a:latin typeface="+mj-lt"/>
                <a:cs typeface="Times New Roman"/>
              </a:rPr>
              <a:t>f</a:t>
            </a:r>
            <a:r>
              <a:rPr dirty="0">
                <a:latin typeface="+mj-lt"/>
                <a:cs typeface="Times New Roman"/>
              </a:rPr>
              <a:t>t</a:t>
            </a:r>
            <a:r>
              <a:rPr spc="6" dirty="0">
                <a:latin typeface="+mj-lt"/>
                <a:cs typeface="Times New Roman"/>
              </a:rPr>
              <a:t> </a:t>
            </a:r>
            <a:r>
              <a:rPr dirty="0">
                <a:latin typeface="+mj-lt"/>
                <a:cs typeface="Times New Roman"/>
              </a:rPr>
              <a:t>\|</a:t>
            </a:r>
            <a:r>
              <a:rPr spc="-10" dirty="0">
                <a:latin typeface="+mj-lt"/>
                <a:cs typeface="Times New Roman"/>
              </a:rPr>
              <a:t> </a:t>
            </a:r>
            <a:r>
              <a:rPr dirty="0">
                <a:latin typeface="+mj-lt"/>
                <a:cs typeface="Times New Roman"/>
              </a:rPr>
              <a:t>Y</a:t>
            </a:r>
            <a:r>
              <a:rPr spc="-3" dirty="0">
                <a:latin typeface="+mj-lt"/>
                <a:cs typeface="Times New Roman"/>
              </a:rPr>
              <a:t> </a:t>
            </a:r>
            <a:r>
              <a:rPr dirty="0">
                <a:latin typeface="+mj-lt"/>
                <a:cs typeface="Times New Roman"/>
              </a:rPr>
              <a:t>-</a:t>
            </a:r>
            <a:r>
              <a:rPr spc="3" dirty="0">
                <a:latin typeface="+mj-lt"/>
                <a:cs typeface="Times New Roman"/>
              </a:rPr>
              <a:t> </a:t>
            </a:r>
            <a:r>
              <a:rPr dirty="0">
                <a:latin typeface="+mj-lt"/>
                <a:cs typeface="Times New Roman"/>
              </a:rPr>
              <a:t>X *</a:t>
            </a:r>
            <a:r>
              <a:rPr spc="3" dirty="0">
                <a:latin typeface="+mj-lt"/>
                <a:cs typeface="Times New Roman"/>
              </a:rPr>
              <a:t> </a:t>
            </a:r>
            <a:r>
              <a:rPr spc="-16" dirty="0">
                <a:latin typeface="+mj-lt"/>
                <a:cs typeface="Times New Roman"/>
              </a:rPr>
              <a:t>\</a:t>
            </a:r>
            <a:r>
              <a:rPr spc="6" dirty="0">
                <a:latin typeface="+mj-lt"/>
                <a:cs typeface="Times New Roman"/>
              </a:rPr>
              <a:t>h</a:t>
            </a:r>
            <a:r>
              <a:rPr spc="-3" dirty="0">
                <a:latin typeface="+mj-lt"/>
                <a:cs typeface="Times New Roman"/>
              </a:rPr>
              <a:t>a</a:t>
            </a:r>
            <a:r>
              <a:rPr dirty="0">
                <a:latin typeface="+mj-lt"/>
                <a:cs typeface="Times New Roman"/>
              </a:rPr>
              <a:t>t</a:t>
            </a:r>
            <a:r>
              <a:rPr spc="10" dirty="0">
                <a:latin typeface="+mj-lt"/>
                <a:cs typeface="Times New Roman"/>
              </a:rPr>
              <a:t>{</a:t>
            </a:r>
            <a:r>
              <a:rPr spc="-16" dirty="0">
                <a:latin typeface="+mj-lt"/>
                <a:cs typeface="Times New Roman"/>
              </a:rPr>
              <a:t>\</a:t>
            </a:r>
            <a:r>
              <a:rPr spc="6" dirty="0">
                <a:latin typeface="+mj-lt"/>
                <a:cs typeface="Times New Roman"/>
              </a:rPr>
              <a:t>b</a:t>
            </a:r>
            <a:r>
              <a:rPr spc="-3" dirty="0">
                <a:latin typeface="+mj-lt"/>
                <a:cs typeface="Times New Roman"/>
              </a:rPr>
              <a:t>e</a:t>
            </a:r>
            <a:r>
              <a:rPr dirty="0">
                <a:latin typeface="+mj-lt"/>
                <a:cs typeface="Times New Roman"/>
              </a:rPr>
              <a:t>t</a:t>
            </a:r>
            <a:r>
              <a:rPr spc="3" dirty="0">
                <a:latin typeface="+mj-lt"/>
                <a:cs typeface="Times New Roman"/>
              </a:rPr>
              <a:t>a</a:t>
            </a:r>
            <a:r>
              <a:rPr dirty="0">
                <a:latin typeface="+mj-lt"/>
                <a:cs typeface="Times New Roman"/>
              </a:rPr>
              <a:t>}</a:t>
            </a:r>
            <a:r>
              <a:rPr spc="6" dirty="0">
                <a:latin typeface="+mj-lt"/>
                <a:cs typeface="Times New Roman"/>
              </a:rPr>
              <a:t> </a:t>
            </a:r>
            <a:r>
              <a:rPr spc="-16" dirty="0">
                <a:latin typeface="+mj-lt"/>
                <a:cs typeface="Times New Roman"/>
              </a:rPr>
              <a:t>\</a:t>
            </a:r>
            <a:r>
              <a:rPr dirty="0">
                <a:latin typeface="+mj-lt"/>
                <a:cs typeface="Times New Roman"/>
              </a:rPr>
              <a:t>r</a:t>
            </a:r>
            <a:r>
              <a:rPr spc="3" dirty="0">
                <a:latin typeface="+mj-lt"/>
                <a:cs typeface="Times New Roman"/>
              </a:rPr>
              <a:t>i</a:t>
            </a:r>
            <a:r>
              <a:rPr spc="-10" dirty="0">
                <a:latin typeface="+mj-lt"/>
                <a:cs typeface="Times New Roman"/>
              </a:rPr>
              <a:t>g</a:t>
            </a:r>
            <a:r>
              <a:rPr dirty="0">
                <a:latin typeface="+mj-lt"/>
                <a:cs typeface="Times New Roman"/>
              </a:rPr>
              <a:t>ht</a:t>
            </a:r>
            <a:r>
              <a:rPr spc="10" dirty="0">
                <a:latin typeface="+mj-lt"/>
                <a:cs typeface="Times New Roman"/>
              </a:rPr>
              <a:t> </a:t>
            </a:r>
            <a:r>
              <a:rPr spc="-6" dirty="0">
                <a:latin typeface="+mj-lt"/>
                <a:cs typeface="Times New Roman"/>
              </a:rPr>
              <a:t>\</a:t>
            </a:r>
            <a:r>
              <a:rPr spc="-10" dirty="0">
                <a:latin typeface="+mj-lt"/>
                <a:cs typeface="Times New Roman"/>
              </a:rPr>
              <a:t>|</a:t>
            </a:r>
            <a:r>
              <a:rPr dirty="0">
                <a:latin typeface="+mj-lt"/>
                <a:cs typeface="Times New Roman"/>
              </a:rPr>
              <a:t>^{2}</a:t>
            </a:r>
          </a:p>
        </p:txBody>
      </p:sp>
      <p:pic>
        <p:nvPicPr>
          <p:cNvPr id="5" name="Picture 4" descr="A screenshot of a computer&#10;&#10;Description automatically generated">
            <a:extLst>
              <a:ext uri="{FF2B5EF4-FFF2-40B4-BE49-F238E27FC236}">
                <a16:creationId xmlns:a16="http://schemas.microsoft.com/office/drawing/2014/main" id="{5AD47802-912D-40F7-AACC-46EC0ACAB2D0}"/>
              </a:ext>
            </a:extLst>
          </p:cNvPr>
          <p:cNvPicPr>
            <a:picLocks noChangeAspect="1"/>
          </p:cNvPicPr>
          <p:nvPr/>
        </p:nvPicPr>
        <p:blipFill rotWithShape="1">
          <a:blip r:embed="rId3"/>
          <a:srcRect l="26091" t="36058" r="24385" b="26405"/>
          <a:stretch/>
        </p:blipFill>
        <p:spPr bwMode="auto">
          <a:xfrm>
            <a:off x="0" y="7233"/>
            <a:ext cx="1749346" cy="745127"/>
          </a:xfrm>
          <a:prstGeom prst="rect">
            <a:avLst/>
          </a:prstGeom>
          <a:ln>
            <a:noFill/>
          </a:ln>
          <a:extLst>
            <a:ext uri="{53640926-AAD7-44D8-BBD7-CCE9431645EC}">
              <a14:shadowObscured xmlns:a14="http://schemas.microsoft.com/office/drawing/2010/main"/>
            </a:ext>
          </a:extLst>
        </p:spPr>
      </p:pic>
      <p:sp>
        <p:nvSpPr>
          <p:cNvPr id="6" name="Title 1">
            <a:extLst>
              <a:ext uri="{FF2B5EF4-FFF2-40B4-BE49-F238E27FC236}">
                <a16:creationId xmlns:a16="http://schemas.microsoft.com/office/drawing/2014/main" id="{1CF172E7-F0A3-08A1-5CF8-779D8E5AFF5E}"/>
              </a:ext>
            </a:extLst>
          </p:cNvPr>
          <p:cNvSpPr txBox="1">
            <a:spLocks/>
          </p:cNvSpPr>
          <p:nvPr/>
        </p:nvSpPr>
        <p:spPr>
          <a:xfrm>
            <a:off x="1676400" y="0"/>
            <a:ext cx="7467600" cy="685800"/>
          </a:xfrm>
          <a:prstGeom prst="rect">
            <a:avLst/>
          </a:prstGeom>
          <a:solidFill>
            <a:srgbClr val="FF9C9C"/>
          </a:solidFill>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3000" dirty="0">
                <a:solidFill>
                  <a:prstClr val="black"/>
                </a:solidFill>
              </a:rPr>
              <a:t>Contents </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C60A4053-6C4F-D00F-DB3D-AEB382C3D1E2}"/>
              </a:ext>
            </a:extLst>
          </p:cNvPr>
          <p:cNvSpPr txBox="1"/>
          <p:nvPr/>
        </p:nvSpPr>
        <p:spPr>
          <a:xfrm>
            <a:off x="423080" y="879146"/>
            <a:ext cx="8420669" cy="5195653"/>
          </a:xfrm>
          <a:prstGeom prst="rect">
            <a:avLst/>
          </a:prstGeom>
        </p:spPr>
        <p:txBody>
          <a:bodyPr wrap="square" lIns="0" tIns="0" rIns="0" bIns="0">
            <a:spAutoFit/>
          </a:bodyPr>
          <a:lstStyle>
            <a:lvl1pPr marL="127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just"/>
            <a:r>
              <a:rPr lang="en-US" altLang="en-US" dirty="0">
                <a:latin typeface="+mj-lt"/>
                <a:cs typeface="Times New Roman" panose="02020603050405020304" pitchFamily="18" charset="0"/>
              </a:rPr>
              <a:t>To calculate \hat{\beta} we use the following matrix transformation.</a:t>
            </a:r>
          </a:p>
          <a:p>
            <a:pPr algn="just">
              <a:spcBef>
                <a:spcPts val="545"/>
              </a:spcBef>
            </a:pPr>
            <a:r>
              <a:rPr lang="en-US" altLang="en-US" dirty="0">
                <a:latin typeface="+mj-lt"/>
                <a:cs typeface="Times New Roman" panose="02020603050405020304" pitchFamily="18" charset="0"/>
              </a:rPr>
              <a:t>\hat{\beta_{</a:t>
            </a:r>
            <a:r>
              <a:rPr lang="en-US" altLang="en-US" dirty="0" err="1">
                <a:latin typeface="+mj-lt"/>
                <a:cs typeface="Times New Roman" panose="02020603050405020304" pitchFamily="18" charset="0"/>
              </a:rPr>
              <a:t>ols</a:t>
            </a:r>
            <a:r>
              <a:rPr lang="en-US" altLang="en-US" dirty="0">
                <a:latin typeface="+mj-lt"/>
                <a:cs typeface="Times New Roman" panose="02020603050405020304" pitchFamily="18" charset="0"/>
              </a:rPr>
              <a:t>}} = \left ( X^{T}X \right )^{-1}\left ( X^{T}Y \right )</a:t>
            </a:r>
          </a:p>
          <a:p>
            <a:pPr algn="just"/>
            <a:endParaRPr lang="en-US" altLang="en-US" dirty="0">
              <a:latin typeface="+mj-lt"/>
              <a:cs typeface="Times New Roman" panose="02020603050405020304" pitchFamily="18" charset="0"/>
            </a:endParaRPr>
          </a:p>
          <a:p>
            <a:pPr algn="just">
              <a:spcBef>
                <a:spcPts val="16"/>
              </a:spcBef>
            </a:pPr>
            <a:endParaRPr lang="en-US" altLang="en-US" dirty="0">
              <a:latin typeface="+mj-lt"/>
              <a:cs typeface="Times New Roman" panose="02020603050405020304" pitchFamily="18" charset="0"/>
            </a:endParaRPr>
          </a:p>
          <a:p>
            <a:pPr algn="just"/>
            <a:r>
              <a:rPr lang="en-US" altLang="en-US" dirty="0">
                <a:latin typeface="+mj-lt"/>
                <a:cs typeface="Times New Roman" panose="02020603050405020304" pitchFamily="18" charset="0"/>
              </a:rPr>
              <a:t>Here Bias and Variance of \hat{\beta} can be defined as:</a:t>
            </a:r>
          </a:p>
          <a:p>
            <a:pPr algn="just">
              <a:spcBef>
                <a:spcPts val="545"/>
              </a:spcBef>
            </a:pPr>
            <a:r>
              <a:rPr lang="en-US" altLang="en-US" dirty="0">
                <a:latin typeface="+mj-lt"/>
                <a:cs typeface="Times New Roman" panose="02020603050405020304" pitchFamily="18" charset="0"/>
              </a:rPr>
              <a:t>Bias(hat{\beta}) = E\left ( \hat{\beta} \right ) - \beta</a:t>
            </a:r>
          </a:p>
          <a:p>
            <a:pPr algn="just"/>
            <a:endParaRPr lang="en-US" altLang="en-US" dirty="0">
              <a:latin typeface="+mj-lt"/>
              <a:cs typeface="Times New Roman" panose="02020603050405020304" pitchFamily="18" charset="0"/>
            </a:endParaRPr>
          </a:p>
          <a:p>
            <a:pPr algn="just">
              <a:spcBef>
                <a:spcPts val="24"/>
              </a:spcBef>
            </a:pPr>
            <a:endParaRPr lang="en-US" altLang="en-US" dirty="0">
              <a:latin typeface="+mj-lt"/>
              <a:cs typeface="Times New Roman" panose="02020603050405020304" pitchFamily="18" charset="0"/>
            </a:endParaRPr>
          </a:p>
          <a:p>
            <a:pPr algn="just"/>
            <a:r>
              <a:rPr lang="en-US" altLang="en-US" dirty="0">
                <a:latin typeface="+mj-lt"/>
                <a:cs typeface="Times New Roman" panose="02020603050405020304" pitchFamily="18" charset="0"/>
              </a:rPr>
              <a:t>and</a:t>
            </a:r>
          </a:p>
          <a:p>
            <a:pPr algn="just">
              <a:spcBef>
                <a:spcPts val="537"/>
              </a:spcBef>
            </a:pPr>
            <a:r>
              <a:rPr lang="en-US" altLang="en-US" dirty="0">
                <a:latin typeface="+mj-lt"/>
                <a:cs typeface="Times New Roman" panose="02020603050405020304" pitchFamily="18" charset="0"/>
              </a:rPr>
              <a:t>Variance\left ( \hat{\beta} \right ) =\sigma ^{2}\left ( {X}'X \right )^{-1}</a:t>
            </a:r>
          </a:p>
          <a:p>
            <a:pPr algn="just"/>
            <a:endParaRPr lang="en-US" altLang="en-US" dirty="0">
              <a:latin typeface="+mj-lt"/>
              <a:cs typeface="Times New Roman" panose="02020603050405020304" pitchFamily="18" charset="0"/>
            </a:endParaRPr>
          </a:p>
          <a:p>
            <a:pPr algn="just">
              <a:spcBef>
                <a:spcPts val="8"/>
              </a:spcBef>
            </a:pPr>
            <a:endParaRPr lang="en-US" altLang="en-US" dirty="0">
              <a:latin typeface="+mj-lt"/>
              <a:cs typeface="Times New Roman" panose="02020603050405020304" pitchFamily="18" charset="0"/>
            </a:endParaRPr>
          </a:p>
          <a:p>
            <a:pPr algn="just">
              <a:lnSpc>
                <a:spcPct val="102000"/>
              </a:lnSpc>
            </a:pPr>
            <a:r>
              <a:rPr lang="en-US" altLang="en-US" dirty="0">
                <a:latin typeface="+mj-lt"/>
                <a:cs typeface="Times New Roman" panose="02020603050405020304" pitchFamily="18" charset="0"/>
              </a:rPr>
              <a:t>We can simplify the error term of the OLS equation defined above in terms of bias and variance as follows:</a:t>
            </a:r>
          </a:p>
          <a:p>
            <a:pPr algn="just"/>
            <a:endParaRPr lang="en-US" altLang="en-US" dirty="0">
              <a:latin typeface="+mj-lt"/>
              <a:cs typeface="Times New Roman" panose="02020603050405020304" pitchFamily="18" charset="0"/>
            </a:endParaRPr>
          </a:p>
          <a:p>
            <a:pPr algn="just">
              <a:spcBef>
                <a:spcPts val="32"/>
              </a:spcBef>
            </a:pPr>
            <a:endParaRPr lang="en-US" altLang="en-US" dirty="0">
              <a:latin typeface="+mj-lt"/>
              <a:cs typeface="Times New Roman" panose="02020603050405020304" pitchFamily="18" charset="0"/>
            </a:endParaRPr>
          </a:p>
          <a:p>
            <a:pPr algn="just">
              <a:lnSpc>
                <a:spcPct val="103000"/>
              </a:lnSpc>
            </a:pPr>
            <a:r>
              <a:rPr lang="en-US" altLang="en-US" dirty="0">
                <a:latin typeface="+mj-lt"/>
                <a:cs typeface="Times New Roman" panose="02020603050405020304" pitchFamily="18" charset="0"/>
              </a:rPr>
              <a:t>Error-term = \left ( E\left ( X\hat{\beta} \right ) - X\beta  \right )^{2} +E\left ( X\hat{\beta} - E\left ( X\hat{\beta} \right )  \right )^{2}+\sigma^{2}</a:t>
            </a:r>
          </a:p>
        </p:txBody>
      </p:sp>
      <p:pic>
        <p:nvPicPr>
          <p:cNvPr id="3" name="Picture 2" descr="A screenshot of a computer&#10;&#10;Description automatically generated">
            <a:extLst>
              <a:ext uri="{FF2B5EF4-FFF2-40B4-BE49-F238E27FC236}">
                <a16:creationId xmlns:a16="http://schemas.microsoft.com/office/drawing/2014/main" id="{5936CD18-79C5-DCB7-56CF-36DF6D873870}"/>
              </a:ext>
            </a:extLst>
          </p:cNvPr>
          <p:cNvPicPr>
            <a:picLocks noChangeAspect="1"/>
          </p:cNvPicPr>
          <p:nvPr/>
        </p:nvPicPr>
        <p:blipFill rotWithShape="1">
          <a:blip r:embed="rId3"/>
          <a:srcRect l="26091" t="36058" r="24385" b="26405"/>
          <a:stretch/>
        </p:blipFill>
        <p:spPr bwMode="auto">
          <a:xfrm>
            <a:off x="0" y="7233"/>
            <a:ext cx="1749346" cy="745127"/>
          </a:xfrm>
          <a:prstGeom prst="rect">
            <a:avLst/>
          </a:prstGeom>
          <a:ln>
            <a:noFill/>
          </a:ln>
          <a:extLst>
            <a:ext uri="{53640926-AAD7-44D8-BBD7-CCE9431645EC}">
              <a14:shadowObscured xmlns:a14="http://schemas.microsoft.com/office/drawing/2010/main"/>
            </a:ext>
          </a:extLst>
        </p:spPr>
      </p:pic>
      <p:sp>
        <p:nvSpPr>
          <p:cNvPr id="4" name="Title 1">
            <a:extLst>
              <a:ext uri="{FF2B5EF4-FFF2-40B4-BE49-F238E27FC236}">
                <a16:creationId xmlns:a16="http://schemas.microsoft.com/office/drawing/2014/main" id="{A2043534-2EAB-F67E-6A1E-41BAEF332ACB}"/>
              </a:ext>
            </a:extLst>
          </p:cNvPr>
          <p:cNvSpPr txBox="1">
            <a:spLocks/>
          </p:cNvSpPr>
          <p:nvPr/>
        </p:nvSpPr>
        <p:spPr>
          <a:xfrm>
            <a:off x="1676400" y="0"/>
            <a:ext cx="7467600" cy="685800"/>
          </a:xfrm>
          <a:prstGeom prst="rect">
            <a:avLst/>
          </a:prstGeom>
          <a:solidFill>
            <a:srgbClr val="FF9C9C"/>
          </a:solidFill>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3000" dirty="0">
                <a:solidFill>
                  <a:prstClr val="black"/>
                </a:solidFill>
              </a:rPr>
              <a:t>Contents </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57CE1199-F11B-DD32-17AB-FA5B3DB83460}"/>
              </a:ext>
            </a:extLst>
          </p:cNvPr>
          <p:cNvSpPr txBox="1"/>
          <p:nvPr/>
        </p:nvSpPr>
        <p:spPr>
          <a:xfrm>
            <a:off x="309297" y="710642"/>
            <a:ext cx="8125019" cy="560282"/>
          </a:xfrm>
          <a:prstGeom prst="rect">
            <a:avLst/>
          </a:prstGeom>
        </p:spPr>
        <p:txBody>
          <a:bodyPr wrap="square" lIns="0" tIns="0" rIns="0" bIns="0">
            <a:spAutoFit/>
          </a:bodyPr>
          <a:lstStyle>
            <a:lvl1pPr marL="127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nSpc>
                <a:spcPct val="103000"/>
              </a:lnSpc>
            </a:pPr>
            <a:r>
              <a:rPr lang="en-US" altLang="en-US" dirty="0">
                <a:latin typeface="+mj-lt"/>
                <a:cs typeface="Times New Roman" panose="02020603050405020304" pitchFamily="18" charset="0"/>
              </a:rPr>
              <a:t>The first term of above equation represents Bias2. The second term represents Variance and the third term (\sigma^{2}) is unreducible error term.</a:t>
            </a:r>
          </a:p>
        </p:txBody>
      </p:sp>
      <p:sp>
        <p:nvSpPr>
          <p:cNvPr id="3" name="object 3">
            <a:extLst>
              <a:ext uri="{FF2B5EF4-FFF2-40B4-BE49-F238E27FC236}">
                <a16:creationId xmlns:a16="http://schemas.microsoft.com/office/drawing/2014/main" id="{7A994429-A273-43B2-E07E-9BBA3204D616}"/>
              </a:ext>
            </a:extLst>
          </p:cNvPr>
          <p:cNvSpPr txBox="1"/>
          <p:nvPr/>
        </p:nvSpPr>
        <p:spPr>
          <a:xfrm>
            <a:off x="532263" y="4657877"/>
            <a:ext cx="7779224" cy="816890"/>
          </a:xfrm>
          <a:prstGeom prst="rect">
            <a:avLst/>
          </a:prstGeom>
        </p:spPr>
        <p:txBody>
          <a:bodyPr wrap="square" lIns="0" tIns="0" rIns="0" bIns="0">
            <a:spAutoFit/>
          </a:bodyPr>
          <a:lstStyle>
            <a:lvl1pPr marL="127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nSpc>
                <a:spcPts val="882"/>
              </a:lnSpc>
            </a:pPr>
            <a:r>
              <a:rPr lang="en-US" altLang="en-US" dirty="0">
                <a:latin typeface="+mj-lt"/>
                <a:cs typeface="Times New Roman" panose="02020603050405020304" pitchFamily="18" charset="0"/>
              </a:rPr>
              <a:t>Variance/ Bias vs Error Variance/ Bias vs Error</a:t>
            </a:r>
          </a:p>
          <a:p>
            <a:endParaRPr lang="en-US" altLang="en-US" dirty="0">
              <a:latin typeface="+mj-lt"/>
              <a:cs typeface="Times New Roman" panose="02020603050405020304" pitchFamily="18" charset="0"/>
            </a:endParaRPr>
          </a:p>
          <a:p>
            <a:endParaRPr lang="en-US" altLang="en-US" dirty="0">
              <a:latin typeface="+mj-lt"/>
              <a:cs typeface="Times New Roman" panose="02020603050405020304" pitchFamily="18" charset="0"/>
            </a:endParaRPr>
          </a:p>
          <a:p>
            <a:pPr>
              <a:lnSpc>
                <a:spcPts val="882"/>
              </a:lnSpc>
            </a:pPr>
            <a:r>
              <a:rPr lang="en-US" altLang="en-US" dirty="0">
                <a:latin typeface="+mj-lt"/>
                <a:cs typeface="Times New Roman" panose="02020603050405020304" pitchFamily="18" charset="0"/>
              </a:rPr>
              <a:t>Bias vs Variance Tradeoff Variance-Bias-Visualization </a:t>
            </a:r>
            <a:r>
              <a:rPr lang="en-US" altLang="en-US" dirty="0" err="1">
                <a:latin typeface="+mj-lt"/>
                <a:cs typeface="Times New Roman" panose="02020603050405020304" pitchFamily="18" charset="0"/>
              </a:rPr>
              <a:t>Variance-Bias-Visualization</a:t>
            </a:r>
            <a:endParaRPr lang="en-US" altLang="en-US" dirty="0">
              <a:latin typeface="+mj-lt"/>
              <a:cs typeface="Times New Roman" panose="02020603050405020304" pitchFamily="18" charset="0"/>
            </a:endParaRPr>
          </a:p>
        </p:txBody>
      </p:sp>
      <p:sp>
        <p:nvSpPr>
          <p:cNvPr id="44036" name="object 4">
            <a:extLst>
              <a:ext uri="{FF2B5EF4-FFF2-40B4-BE49-F238E27FC236}">
                <a16:creationId xmlns:a16="http://schemas.microsoft.com/office/drawing/2014/main" id="{1BC62DA9-D281-B490-E096-8AF1FA19543F}"/>
              </a:ext>
            </a:extLst>
          </p:cNvPr>
          <p:cNvSpPr>
            <a:spLocks noChangeArrowheads="1"/>
          </p:cNvSpPr>
          <p:nvPr/>
        </p:nvSpPr>
        <p:spPr bwMode="auto">
          <a:xfrm>
            <a:off x="1298796" y="1679726"/>
            <a:ext cx="6289359" cy="2418015"/>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a:latin typeface="+mj-lt"/>
            </a:endParaRPr>
          </a:p>
        </p:txBody>
      </p:sp>
      <p:pic>
        <p:nvPicPr>
          <p:cNvPr id="4" name="Picture 3" descr="A screenshot of a computer&#10;&#10;Description automatically generated">
            <a:extLst>
              <a:ext uri="{FF2B5EF4-FFF2-40B4-BE49-F238E27FC236}">
                <a16:creationId xmlns:a16="http://schemas.microsoft.com/office/drawing/2014/main" id="{AE40CEA2-F4F7-215B-6131-306D293AAB7C}"/>
              </a:ext>
            </a:extLst>
          </p:cNvPr>
          <p:cNvPicPr>
            <a:picLocks noChangeAspect="1"/>
          </p:cNvPicPr>
          <p:nvPr/>
        </p:nvPicPr>
        <p:blipFill rotWithShape="1">
          <a:blip r:embed="rId4"/>
          <a:srcRect l="26091" t="36058" r="24385" b="26405"/>
          <a:stretch/>
        </p:blipFill>
        <p:spPr bwMode="auto">
          <a:xfrm>
            <a:off x="0" y="7233"/>
            <a:ext cx="1749346" cy="745127"/>
          </a:xfrm>
          <a:prstGeom prst="rect">
            <a:avLst/>
          </a:prstGeom>
          <a:ln>
            <a:noFill/>
          </a:ln>
          <a:extLst>
            <a:ext uri="{53640926-AAD7-44D8-BBD7-CCE9431645EC}">
              <a14:shadowObscured xmlns:a14="http://schemas.microsoft.com/office/drawing/2010/main"/>
            </a:ext>
          </a:extLst>
        </p:spPr>
      </p:pic>
      <p:sp>
        <p:nvSpPr>
          <p:cNvPr id="5" name="Title 1">
            <a:extLst>
              <a:ext uri="{FF2B5EF4-FFF2-40B4-BE49-F238E27FC236}">
                <a16:creationId xmlns:a16="http://schemas.microsoft.com/office/drawing/2014/main" id="{8D13E6E1-BA6C-CB2F-5AF2-D03C0E44413D}"/>
              </a:ext>
            </a:extLst>
          </p:cNvPr>
          <p:cNvSpPr txBox="1">
            <a:spLocks/>
          </p:cNvSpPr>
          <p:nvPr/>
        </p:nvSpPr>
        <p:spPr>
          <a:xfrm>
            <a:off x="1676400" y="0"/>
            <a:ext cx="7467600" cy="685800"/>
          </a:xfrm>
          <a:prstGeom prst="rect">
            <a:avLst/>
          </a:prstGeom>
          <a:solidFill>
            <a:srgbClr val="FF9C9C"/>
          </a:solidFill>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3000" dirty="0">
                <a:solidFill>
                  <a:prstClr val="black"/>
                </a:solidFill>
              </a:rPr>
              <a:t>Contents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9E05D4E-EC98-49C6-AAF8-BB59B3EC9DF1}" type="datetime3">
              <a:rPr lang="en-US" smtClean="0">
                <a:solidFill>
                  <a:prstClr val="black">
                    <a:tint val="75000"/>
                  </a:prstClr>
                </a:solidFill>
              </a:rPr>
              <a:t>11 July 2024</a:t>
            </a:fld>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7</a:t>
            </a:fld>
            <a:endParaRPr lang="en-US" dirty="0">
              <a:solidFill>
                <a:prstClr val="black">
                  <a:tint val="75000"/>
                </a:prstClr>
              </a:solidFill>
            </a:endParaRPr>
          </a:p>
        </p:txBody>
      </p:sp>
      <p:graphicFrame>
        <p:nvGraphicFramePr>
          <p:cNvPr id="2" name="Table 1"/>
          <p:cNvGraphicFramePr>
            <a:graphicFrameLocks noGrp="1"/>
          </p:cNvGraphicFramePr>
          <p:nvPr/>
        </p:nvGraphicFramePr>
        <p:xfrm>
          <a:off x="-3368" y="701498"/>
          <a:ext cx="9143999" cy="3373947"/>
        </p:xfrm>
        <a:graphic>
          <a:graphicData uri="http://schemas.openxmlformats.org/drawingml/2006/table">
            <a:tbl>
              <a:tblPr firstRow="1" firstCol="1" bandRow="1">
                <a:tableStyleId>{5940675A-B579-460E-94D1-54222C63F5DA}</a:tableStyleId>
              </a:tblPr>
              <a:tblGrid>
                <a:gridCol w="1263000">
                  <a:extLst>
                    <a:ext uri="{9D8B030D-6E8A-4147-A177-3AD203B41FA5}">
                      <a16:colId xmlns:a16="http://schemas.microsoft.com/office/drawing/2014/main" val="1541069910"/>
                    </a:ext>
                  </a:extLst>
                </a:gridCol>
                <a:gridCol w="191413">
                  <a:extLst>
                    <a:ext uri="{9D8B030D-6E8A-4147-A177-3AD203B41FA5}">
                      <a16:colId xmlns:a16="http://schemas.microsoft.com/office/drawing/2014/main" val="1164894793"/>
                    </a:ext>
                  </a:extLst>
                </a:gridCol>
                <a:gridCol w="142488">
                  <a:extLst>
                    <a:ext uri="{9D8B030D-6E8A-4147-A177-3AD203B41FA5}">
                      <a16:colId xmlns:a16="http://schemas.microsoft.com/office/drawing/2014/main" val="3742248287"/>
                    </a:ext>
                  </a:extLst>
                </a:gridCol>
                <a:gridCol w="4908644">
                  <a:extLst>
                    <a:ext uri="{9D8B030D-6E8A-4147-A177-3AD203B41FA5}">
                      <a16:colId xmlns:a16="http://schemas.microsoft.com/office/drawing/2014/main" val="3294516286"/>
                    </a:ext>
                  </a:extLst>
                </a:gridCol>
                <a:gridCol w="1189634">
                  <a:extLst>
                    <a:ext uri="{9D8B030D-6E8A-4147-A177-3AD203B41FA5}">
                      <a16:colId xmlns:a16="http://schemas.microsoft.com/office/drawing/2014/main" val="671190528"/>
                    </a:ext>
                  </a:extLst>
                </a:gridCol>
                <a:gridCol w="120549">
                  <a:extLst>
                    <a:ext uri="{9D8B030D-6E8A-4147-A177-3AD203B41FA5}">
                      <a16:colId xmlns:a16="http://schemas.microsoft.com/office/drawing/2014/main" val="1222276116"/>
                    </a:ext>
                  </a:extLst>
                </a:gridCol>
                <a:gridCol w="1328271">
                  <a:extLst>
                    <a:ext uri="{9D8B030D-6E8A-4147-A177-3AD203B41FA5}">
                      <a16:colId xmlns:a16="http://schemas.microsoft.com/office/drawing/2014/main" val="2936604744"/>
                    </a:ext>
                  </a:extLst>
                </a:gridCol>
              </a:tblGrid>
              <a:tr h="176697">
                <a:tc gridSpan="2">
                  <a:txBody>
                    <a:bodyPr/>
                    <a:lstStyle/>
                    <a:p>
                      <a:pPr>
                        <a:lnSpc>
                          <a:spcPct val="107000"/>
                        </a:lnSpc>
                        <a:spcAft>
                          <a:spcPts val="0"/>
                        </a:spcAft>
                      </a:pPr>
                      <a:r>
                        <a:rPr lang="en-IN" sz="1600" b="1" dirty="0">
                          <a:effectLst/>
                        </a:rPr>
                        <a:t>UNIT-IV</a:t>
                      </a:r>
                      <a:endParaRPr lang="en-IN" sz="1600" b="1" dirty="0">
                        <a:effectLst/>
                        <a:latin typeface="+mn-lt"/>
                        <a:ea typeface="Calibri" panose="020F0502020204030204" pitchFamily="34" charset="0"/>
                        <a:cs typeface="Times New Roman" panose="02020603050405020304" pitchFamily="18" charset="0"/>
                      </a:endParaRPr>
                    </a:p>
                  </a:txBody>
                  <a:tcPr marL="49387" marR="49387" marT="0" marB="0">
                    <a:solidFill>
                      <a:srgbClr val="E6E6E6"/>
                    </a:solidFill>
                  </a:tcPr>
                </a:tc>
                <a:tc hMerge="1">
                  <a:txBody>
                    <a:bodyPr/>
                    <a:lstStyle/>
                    <a:p>
                      <a:pPr>
                        <a:lnSpc>
                          <a:spcPct val="107000"/>
                        </a:lnSpc>
                        <a:spcAft>
                          <a:spcPts val="0"/>
                        </a:spcAft>
                      </a:pPr>
                      <a:endParaRPr lang="en-IN" sz="1600" b="1" dirty="0">
                        <a:effectLst/>
                        <a:latin typeface="+mn-lt"/>
                        <a:ea typeface="Calibri" panose="020F0502020204030204" pitchFamily="34" charset="0"/>
                        <a:cs typeface="Times New Roman" panose="02020603050405020304" pitchFamily="18" charset="0"/>
                      </a:endParaRPr>
                    </a:p>
                  </a:txBody>
                  <a:tcPr marL="49387" marR="49387" marT="0" marB="0">
                    <a:solidFill>
                      <a:srgbClr val="E6E6E6"/>
                    </a:solidFill>
                  </a:tcPr>
                </a:tc>
                <a:tc gridSpan="3">
                  <a:txBody>
                    <a:bodyPr/>
                    <a:lstStyle/>
                    <a:p>
                      <a:pPr algn="just">
                        <a:lnSpc>
                          <a:spcPct val="115000"/>
                        </a:lnSpc>
                        <a:spcAft>
                          <a:spcPts val="690"/>
                        </a:spcAft>
                      </a:pPr>
                      <a:r>
                        <a:rPr lang="en-IN" sz="1600" b="1">
                          <a:effectLst/>
                        </a:rPr>
                        <a:t>FORECASTING MODELS</a:t>
                      </a:r>
                      <a:endParaRPr lang="en-IN" sz="1600" b="1">
                        <a:effectLst/>
                        <a:latin typeface="+mn-lt"/>
                        <a:ea typeface="Times New Roman" panose="02020603050405020304" pitchFamily="18" charset="0"/>
                        <a:cs typeface="Times New Roman" panose="02020603050405020304" pitchFamily="18" charset="0"/>
                      </a:endParaRPr>
                    </a:p>
                  </a:txBody>
                  <a:tcPr marL="49387" marR="49387" marT="0" marB="0">
                    <a:solidFill>
                      <a:srgbClr val="E6E6E6"/>
                    </a:solidFill>
                  </a:tcPr>
                </a:tc>
                <a:tc hMerge="1">
                  <a:txBody>
                    <a:bodyPr/>
                    <a:lstStyle/>
                    <a:p>
                      <a:endParaRPr lang="en-IN"/>
                    </a:p>
                  </a:txBody>
                  <a:tcPr/>
                </a:tc>
                <a:tc hMerge="1">
                  <a:txBody>
                    <a:bodyPr/>
                    <a:lstStyle/>
                    <a:p>
                      <a:endParaRPr lang="en-IN"/>
                    </a:p>
                  </a:txBody>
                  <a:tcPr/>
                </a:tc>
                <a:tc gridSpan="2">
                  <a:txBody>
                    <a:bodyPr/>
                    <a:lstStyle/>
                    <a:p>
                      <a:pPr>
                        <a:lnSpc>
                          <a:spcPct val="107000"/>
                        </a:lnSpc>
                        <a:spcAft>
                          <a:spcPts val="0"/>
                        </a:spcAft>
                      </a:pPr>
                      <a:r>
                        <a:rPr lang="en-IN" sz="1600" b="1" dirty="0">
                          <a:effectLst/>
                        </a:rPr>
                        <a:t>8 HOURS</a:t>
                      </a:r>
                      <a:endParaRPr lang="en-IN" sz="1600" b="1" dirty="0">
                        <a:effectLst/>
                        <a:latin typeface="+mn-lt"/>
                        <a:ea typeface="Calibri" panose="020F0502020204030204" pitchFamily="34" charset="0"/>
                        <a:cs typeface="Times New Roman" panose="02020603050405020304" pitchFamily="18" charset="0"/>
                      </a:endParaRPr>
                    </a:p>
                  </a:txBody>
                  <a:tcPr marL="49387" marR="49387" marT="0" marB="0">
                    <a:solidFill>
                      <a:srgbClr val="E6E6E6"/>
                    </a:solidFill>
                  </a:tcPr>
                </a:tc>
                <a:tc hMerge="1">
                  <a:txBody>
                    <a:bodyPr/>
                    <a:lstStyle/>
                    <a:p>
                      <a:endParaRPr lang="en-IN"/>
                    </a:p>
                  </a:txBody>
                  <a:tcPr/>
                </a:tc>
                <a:extLst>
                  <a:ext uri="{0D108BD9-81ED-4DB2-BD59-A6C34878D82A}">
                    <a16:rowId xmlns:a16="http://schemas.microsoft.com/office/drawing/2014/main" val="2497099684"/>
                  </a:ext>
                </a:extLst>
              </a:tr>
              <a:tr h="277667">
                <a:tc gridSpan="7">
                  <a:txBody>
                    <a:bodyPr/>
                    <a:lstStyle/>
                    <a:p>
                      <a:pPr algn="just">
                        <a:lnSpc>
                          <a:spcPct val="115000"/>
                        </a:lnSpc>
                        <a:spcAft>
                          <a:spcPts val="690"/>
                        </a:spcAft>
                      </a:pPr>
                      <a:r>
                        <a:rPr lang="en-IN" sz="1600">
                          <a:effectLst/>
                        </a:rPr>
                        <a:t>Trend analysis, Cyclical and Seasonal analysis, smoothing, Moving averages, Box-Jenkins, Holt-winters, Autocorrelation, ARIMA, Examples: Applications of Time Series in financial markets.</a:t>
                      </a:r>
                      <a:endParaRPr lang="en-IN" sz="1600">
                        <a:effectLst/>
                        <a:latin typeface="+mn-lt"/>
                        <a:ea typeface="Times New Roman" panose="02020603050405020304" pitchFamily="18" charset="0"/>
                        <a:cs typeface="Times New Roman" panose="02020603050405020304" pitchFamily="18" charset="0"/>
                      </a:endParaRPr>
                    </a:p>
                  </a:txBody>
                  <a:tcPr marL="49387" marR="49387"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04772440"/>
                  </a:ext>
                </a:extLst>
              </a:tr>
              <a:tr h="176697">
                <a:tc gridSpan="2">
                  <a:txBody>
                    <a:bodyPr/>
                    <a:lstStyle/>
                    <a:p>
                      <a:pPr>
                        <a:lnSpc>
                          <a:spcPct val="107000"/>
                        </a:lnSpc>
                        <a:spcAft>
                          <a:spcPts val="0"/>
                        </a:spcAft>
                      </a:pPr>
                      <a:r>
                        <a:rPr lang="en-IN" sz="1600" b="1" dirty="0">
                          <a:effectLst/>
                        </a:rPr>
                        <a:t>UNIT-V</a:t>
                      </a:r>
                      <a:endParaRPr lang="en-IN" sz="1600" b="1" dirty="0">
                        <a:effectLst/>
                        <a:latin typeface="+mn-lt"/>
                        <a:ea typeface="Calibri" panose="020F0502020204030204" pitchFamily="34" charset="0"/>
                        <a:cs typeface="Times New Roman" panose="02020603050405020304" pitchFamily="18" charset="0"/>
                      </a:endParaRPr>
                    </a:p>
                  </a:txBody>
                  <a:tcPr marL="49387" marR="49387" marT="0" marB="0">
                    <a:solidFill>
                      <a:srgbClr val="E6E6E6"/>
                    </a:solidFill>
                  </a:tcPr>
                </a:tc>
                <a:tc hMerge="1">
                  <a:txBody>
                    <a:bodyPr/>
                    <a:lstStyle/>
                    <a:p>
                      <a:pPr>
                        <a:lnSpc>
                          <a:spcPct val="107000"/>
                        </a:lnSpc>
                        <a:spcAft>
                          <a:spcPts val="0"/>
                        </a:spcAft>
                      </a:pPr>
                      <a:endParaRPr lang="en-IN" sz="1600" b="1" dirty="0">
                        <a:effectLst/>
                        <a:latin typeface="+mn-lt"/>
                        <a:ea typeface="Calibri" panose="020F0502020204030204" pitchFamily="34" charset="0"/>
                        <a:cs typeface="Times New Roman" panose="02020603050405020304" pitchFamily="18" charset="0"/>
                      </a:endParaRPr>
                    </a:p>
                  </a:txBody>
                  <a:tcPr marL="49387" marR="49387" marT="0" marB="0">
                    <a:solidFill>
                      <a:srgbClr val="E6E6E6"/>
                    </a:solidFill>
                  </a:tcPr>
                </a:tc>
                <a:tc gridSpan="3">
                  <a:txBody>
                    <a:bodyPr/>
                    <a:lstStyle/>
                    <a:p>
                      <a:pPr algn="just">
                        <a:lnSpc>
                          <a:spcPct val="115000"/>
                        </a:lnSpc>
                        <a:spcAft>
                          <a:spcPts val="690"/>
                        </a:spcAft>
                      </a:pPr>
                      <a:r>
                        <a:rPr lang="en-IN" sz="1600" b="1">
                          <a:effectLst/>
                        </a:rPr>
                        <a:t> FEATURE ENGINEERING</a:t>
                      </a:r>
                      <a:endParaRPr lang="en-IN" sz="1600" b="1">
                        <a:effectLst/>
                        <a:latin typeface="+mn-lt"/>
                        <a:ea typeface="Times New Roman" panose="02020603050405020304" pitchFamily="18" charset="0"/>
                        <a:cs typeface="Times New Roman" panose="02020603050405020304" pitchFamily="18" charset="0"/>
                      </a:endParaRPr>
                    </a:p>
                  </a:txBody>
                  <a:tcPr marL="49387" marR="49387" marT="0" marB="0">
                    <a:solidFill>
                      <a:srgbClr val="E6E6E6"/>
                    </a:solidFill>
                  </a:tcPr>
                </a:tc>
                <a:tc hMerge="1">
                  <a:txBody>
                    <a:bodyPr/>
                    <a:lstStyle/>
                    <a:p>
                      <a:endParaRPr lang="en-IN"/>
                    </a:p>
                  </a:txBody>
                  <a:tcPr/>
                </a:tc>
                <a:tc hMerge="1">
                  <a:txBody>
                    <a:bodyPr/>
                    <a:lstStyle/>
                    <a:p>
                      <a:endParaRPr lang="en-IN"/>
                    </a:p>
                  </a:txBody>
                  <a:tcPr/>
                </a:tc>
                <a:tc gridSpan="2">
                  <a:txBody>
                    <a:bodyPr/>
                    <a:lstStyle/>
                    <a:p>
                      <a:pPr>
                        <a:lnSpc>
                          <a:spcPct val="107000"/>
                        </a:lnSpc>
                        <a:spcAft>
                          <a:spcPts val="0"/>
                        </a:spcAft>
                      </a:pPr>
                      <a:r>
                        <a:rPr lang="en-IN" sz="1600" b="1" dirty="0">
                          <a:effectLst/>
                        </a:rPr>
                        <a:t>8 HOURS</a:t>
                      </a:r>
                      <a:endParaRPr lang="en-IN" sz="1600" b="1" dirty="0">
                        <a:effectLst/>
                        <a:latin typeface="+mn-lt"/>
                        <a:ea typeface="Calibri" panose="020F0502020204030204" pitchFamily="34" charset="0"/>
                        <a:cs typeface="Times New Roman" panose="02020603050405020304" pitchFamily="18" charset="0"/>
                      </a:endParaRPr>
                    </a:p>
                  </a:txBody>
                  <a:tcPr marL="49387" marR="49387" marT="0" marB="0">
                    <a:solidFill>
                      <a:srgbClr val="E6E6E6"/>
                    </a:solidFill>
                  </a:tcPr>
                </a:tc>
                <a:tc hMerge="1">
                  <a:txBody>
                    <a:bodyPr/>
                    <a:lstStyle/>
                    <a:p>
                      <a:endParaRPr lang="en-IN"/>
                    </a:p>
                  </a:txBody>
                  <a:tcPr/>
                </a:tc>
                <a:extLst>
                  <a:ext uri="{0D108BD9-81ED-4DB2-BD59-A6C34878D82A}">
                    <a16:rowId xmlns:a16="http://schemas.microsoft.com/office/drawing/2014/main" val="4200843633"/>
                  </a:ext>
                </a:extLst>
              </a:tr>
              <a:tr h="258369">
                <a:tc gridSpan="7">
                  <a:txBody>
                    <a:bodyPr/>
                    <a:lstStyle/>
                    <a:p>
                      <a:pPr algn="just">
                        <a:lnSpc>
                          <a:spcPct val="107000"/>
                        </a:lnSpc>
                        <a:spcAft>
                          <a:spcPts val="690"/>
                        </a:spcAft>
                      </a:pPr>
                      <a:r>
                        <a:rPr lang="en-IN" sz="1600">
                          <a:effectLst/>
                        </a:rPr>
                        <a:t>Data Science Vs. Machine Learning, Exploratory Data Analysis, Feature Encoding, Imputation Feature Scaling, Determining correlation, Feature selection, Feature extraction.</a:t>
                      </a:r>
                      <a:endParaRPr lang="en-IN" sz="1600">
                        <a:effectLst/>
                        <a:latin typeface="+mn-lt"/>
                        <a:ea typeface="Times New Roman" panose="02020603050405020304" pitchFamily="18" charset="0"/>
                        <a:cs typeface="Times New Roman" panose="02020603050405020304" pitchFamily="18" charset="0"/>
                      </a:endParaRPr>
                    </a:p>
                  </a:txBody>
                  <a:tcPr marL="49387" marR="49387"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4017105848"/>
                  </a:ext>
                </a:extLst>
              </a:tr>
              <a:tr h="239393">
                <a:tc gridSpan="7">
                  <a:txBody>
                    <a:bodyPr/>
                    <a:lstStyle/>
                    <a:p>
                      <a:pPr algn="just">
                        <a:lnSpc>
                          <a:spcPct val="107000"/>
                        </a:lnSpc>
                        <a:spcAft>
                          <a:spcPts val="0"/>
                        </a:spcAft>
                      </a:pPr>
                      <a:r>
                        <a:rPr lang="en-IN" sz="1600" b="1" dirty="0">
                          <a:effectLst/>
                        </a:rPr>
                        <a:t>Course outcome:  </a:t>
                      </a:r>
                      <a:r>
                        <a:rPr lang="en-IN" sz="1600" dirty="0">
                          <a:effectLst/>
                        </a:rPr>
                        <a:t>     After completion of this course students will be </a:t>
                      </a:r>
                      <a:r>
                        <a:rPr lang="en-IN" sz="1600">
                          <a:effectLst/>
                        </a:rPr>
                        <a:t>able to</a:t>
                      </a:r>
                      <a:endParaRPr lang="en-IN" sz="1600" dirty="0">
                        <a:effectLst/>
                      </a:endParaRPr>
                    </a:p>
                  </a:txBody>
                  <a:tcPr marL="49387" marR="49387"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874953285"/>
                  </a:ext>
                </a:extLst>
              </a:tr>
              <a:tr h="563748">
                <a:tc>
                  <a:txBody>
                    <a:bodyPr/>
                    <a:lstStyle/>
                    <a:p>
                      <a:pPr algn="ctr">
                        <a:lnSpc>
                          <a:spcPct val="107000"/>
                        </a:lnSpc>
                        <a:spcAft>
                          <a:spcPts val="0"/>
                        </a:spcAft>
                      </a:pPr>
                      <a:r>
                        <a:rPr lang="en-IN" sz="1600" b="1">
                          <a:effectLst/>
                        </a:rPr>
                        <a:t>CO 1</a:t>
                      </a:r>
                      <a:endParaRPr lang="en-IN" sz="1600" b="1">
                        <a:effectLst/>
                        <a:latin typeface="+mn-lt"/>
                        <a:ea typeface="Calibri" panose="020F0502020204030204" pitchFamily="34" charset="0"/>
                        <a:cs typeface="Times New Roman" panose="02020603050405020304" pitchFamily="18" charset="0"/>
                      </a:endParaRPr>
                    </a:p>
                  </a:txBody>
                  <a:tcPr marL="49387" marR="49387" marT="0" marB="0"/>
                </a:tc>
                <a:tc gridSpan="5">
                  <a:txBody>
                    <a:bodyPr/>
                    <a:lstStyle/>
                    <a:p>
                      <a:pPr algn="just">
                        <a:lnSpc>
                          <a:spcPct val="107000"/>
                        </a:lnSpc>
                        <a:spcAft>
                          <a:spcPts val="0"/>
                        </a:spcAft>
                      </a:pPr>
                      <a:r>
                        <a:rPr lang="en-IN" sz="1600" dirty="0">
                          <a:effectLst/>
                        </a:rPr>
                        <a:t>Apply specific statistical and regression analysis methods applicable to predictive analytics to identify new trends and patterns, uncover relationships, create forecasts, predict likelihoods, and test predictive hypotheses.</a:t>
                      </a:r>
                      <a:endParaRPr lang="en-IN" sz="1600" b="1" dirty="0">
                        <a:effectLst/>
                        <a:latin typeface="+mn-lt"/>
                        <a:ea typeface="Calibri" panose="020F0502020204030204" pitchFamily="34" charset="0"/>
                        <a:cs typeface="Times New Roman" panose="02020603050405020304" pitchFamily="18" charset="0"/>
                      </a:endParaRPr>
                    </a:p>
                  </a:txBody>
                  <a:tcPr marL="49387" marR="49387" marT="0" marB="0"/>
                </a:tc>
                <a:tc hMerge="1">
                  <a:txBody>
                    <a:bodyPr/>
                    <a:lstStyle/>
                    <a:p>
                      <a:pPr algn="just">
                        <a:lnSpc>
                          <a:spcPct val="107000"/>
                        </a:lnSpc>
                        <a:spcAft>
                          <a:spcPts val="0"/>
                        </a:spcAft>
                      </a:pPr>
                      <a:r>
                        <a:rPr lang="en-IN" sz="1600" dirty="0">
                          <a:effectLst/>
                        </a:rPr>
                        <a:t>Apply specific statistical and regression analysis methods applicable to predictive analytics to identify new trends and patterns, uncover relationships, create forecasts, predict likelihoods, and test predictive hypotheses.</a:t>
                      </a:r>
                      <a:endParaRPr lang="en-IN" sz="1600" dirty="0">
                        <a:effectLst/>
                        <a:latin typeface="+mn-lt"/>
                        <a:ea typeface="Calibri" panose="020F0502020204030204" pitchFamily="34" charset="0"/>
                        <a:cs typeface="Times New Roman" panose="02020603050405020304" pitchFamily="18" charset="0"/>
                      </a:endParaRPr>
                    </a:p>
                  </a:txBody>
                  <a:tcPr marL="49387" marR="49387" marT="0" marB="0"/>
                </a:tc>
                <a:tc hMerge="1">
                  <a:txBody>
                    <a:bodyPr/>
                    <a:lstStyle/>
                    <a:p>
                      <a:endParaRPr lang="en-IN"/>
                    </a:p>
                  </a:txBody>
                  <a:tcPr/>
                </a:tc>
                <a:tc hMerge="1">
                  <a:txBody>
                    <a:bodyPr/>
                    <a:lstStyle/>
                    <a:p>
                      <a:endParaRPr lang="en-IN"/>
                    </a:p>
                  </a:txBody>
                  <a:tcPr/>
                </a:tc>
                <a:tc hMerge="1">
                  <a:txBody>
                    <a:bodyPr/>
                    <a:lstStyle/>
                    <a:p>
                      <a:pPr algn="just">
                        <a:lnSpc>
                          <a:spcPct val="107000"/>
                        </a:lnSpc>
                        <a:spcAft>
                          <a:spcPts val="0"/>
                        </a:spcAft>
                      </a:pPr>
                      <a:endParaRPr lang="en-IN" sz="1600">
                        <a:effectLst/>
                        <a:latin typeface="+mn-lt"/>
                        <a:ea typeface="Calibri" panose="020F0502020204030204" pitchFamily="34" charset="0"/>
                        <a:cs typeface="Times New Roman" panose="02020603050405020304" pitchFamily="18" charset="0"/>
                      </a:endParaRPr>
                    </a:p>
                  </a:txBody>
                  <a:tcPr marL="49387" marR="49387" marT="0" marB="0"/>
                </a:tc>
                <a:tc>
                  <a:txBody>
                    <a:bodyPr/>
                    <a:lstStyle/>
                    <a:p>
                      <a:pPr algn="ctr">
                        <a:lnSpc>
                          <a:spcPct val="107000"/>
                        </a:lnSpc>
                        <a:spcAft>
                          <a:spcPts val="0"/>
                        </a:spcAft>
                      </a:pPr>
                      <a:r>
                        <a:rPr lang="en-IN" sz="1600" dirty="0">
                          <a:effectLst/>
                        </a:rPr>
                        <a:t>K1, K2</a:t>
                      </a:r>
                      <a:endParaRPr lang="en-IN" sz="1600" dirty="0">
                        <a:effectLst/>
                        <a:latin typeface="+mn-lt"/>
                        <a:ea typeface="Calibri" panose="020F0502020204030204" pitchFamily="34" charset="0"/>
                        <a:cs typeface="Times New Roman" panose="02020603050405020304" pitchFamily="18" charset="0"/>
                      </a:endParaRPr>
                    </a:p>
                  </a:txBody>
                  <a:tcPr marL="49387" marR="49387" marT="0" marB="0"/>
                </a:tc>
                <a:extLst>
                  <a:ext uri="{0D108BD9-81ED-4DB2-BD59-A6C34878D82A}">
                    <a16:rowId xmlns:a16="http://schemas.microsoft.com/office/drawing/2014/main" val="3517120187"/>
                  </a:ext>
                </a:extLst>
              </a:tr>
              <a:tr h="281874">
                <a:tc>
                  <a:txBody>
                    <a:bodyPr/>
                    <a:lstStyle/>
                    <a:p>
                      <a:pPr algn="ctr">
                        <a:lnSpc>
                          <a:spcPct val="107000"/>
                        </a:lnSpc>
                        <a:spcAft>
                          <a:spcPts val="0"/>
                        </a:spcAft>
                      </a:pPr>
                      <a:r>
                        <a:rPr lang="en-IN" sz="1600" b="1" dirty="0">
                          <a:effectLst/>
                        </a:rPr>
                        <a:t>CO 2</a:t>
                      </a:r>
                      <a:endParaRPr lang="en-IN" sz="1600" b="1" dirty="0">
                        <a:effectLst/>
                        <a:latin typeface="+mn-lt"/>
                        <a:ea typeface="Calibri" panose="020F0502020204030204" pitchFamily="34" charset="0"/>
                        <a:cs typeface="Times New Roman" panose="02020603050405020304" pitchFamily="18" charset="0"/>
                      </a:endParaRPr>
                    </a:p>
                  </a:txBody>
                  <a:tcPr marL="49387" marR="49387" marT="0" marB="0"/>
                </a:tc>
                <a:tc gridSpan="5">
                  <a:txBody>
                    <a:bodyPr/>
                    <a:lstStyle/>
                    <a:p>
                      <a:pPr algn="l">
                        <a:lnSpc>
                          <a:spcPct val="107000"/>
                        </a:lnSpc>
                        <a:spcAft>
                          <a:spcPts val="0"/>
                        </a:spcAft>
                      </a:pPr>
                      <a:r>
                        <a:rPr lang="en-IN" sz="1600" dirty="0">
                          <a:effectLst/>
                        </a:rPr>
                        <a:t>Learn how to select the appropriate method for predictive analysis, and how to build effective predictive models.</a:t>
                      </a:r>
                      <a:endParaRPr lang="en-IN" sz="1600" b="1" dirty="0">
                        <a:effectLst/>
                        <a:latin typeface="+mn-lt"/>
                        <a:ea typeface="Calibri" panose="020F0502020204030204" pitchFamily="34" charset="0"/>
                        <a:cs typeface="Times New Roman" panose="02020603050405020304" pitchFamily="18" charset="0"/>
                      </a:endParaRPr>
                    </a:p>
                  </a:txBody>
                  <a:tcPr marL="49387" marR="49387" marT="0" marB="0"/>
                </a:tc>
                <a:tc hMerge="1">
                  <a:txBody>
                    <a:bodyPr/>
                    <a:lstStyle/>
                    <a:p>
                      <a:pPr marL="342900" lvl="0" indent="-342900">
                        <a:lnSpc>
                          <a:spcPct val="107000"/>
                        </a:lnSpc>
                        <a:spcAft>
                          <a:spcPts val="800"/>
                        </a:spcAft>
                        <a:buSzPts val="1000"/>
                        <a:buFont typeface="Symbol" panose="05050102010706020507" pitchFamily="18" charset="2"/>
                        <a:buChar char=""/>
                        <a:tabLst>
                          <a:tab pos="457200" algn="l"/>
                        </a:tabLst>
                      </a:pPr>
                      <a:r>
                        <a:rPr lang="en-IN" sz="1600">
                          <a:effectLst/>
                        </a:rPr>
                        <a:t>Learn how to select the appropriate method for predictive analysis, and how to build effective predictive models.</a:t>
                      </a:r>
                      <a:endParaRPr lang="en-IN" sz="1600">
                        <a:effectLst/>
                        <a:latin typeface="+mn-lt"/>
                        <a:ea typeface="Calibri" panose="020F0502020204030204" pitchFamily="34" charset="0"/>
                        <a:cs typeface="Times New Roman" panose="02020603050405020304" pitchFamily="18" charset="0"/>
                      </a:endParaRPr>
                    </a:p>
                  </a:txBody>
                  <a:tcPr marL="49387" marR="49387" marT="0" marB="0"/>
                </a:tc>
                <a:tc hMerge="1">
                  <a:txBody>
                    <a:bodyPr/>
                    <a:lstStyle/>
                    <a:p>
                      <a:endParaRPr lang="en-IN"/>
                    </a:p>
                  </a:txBody>
                  <a:tcPr/>
                </a:tc>
                <a:tc hMerge="1">
                  <a:txBody>
                    <a:bodyPr/>
                    <a:lstStyle/>
                    <a:p>
                      <a:endParaRPr lang="en-IN"/>
                    </a:p>
                  </a:txBody>
                  <a:tcPr/>
                </a:tc>
                <a:tc hMerge="1">
                  <a:txBody>
                    <a:bodyPr/>
                    <a:lstStyle/>
                    <a:p>
                      <a:pPr algn="just">
                        <a:lnSpc>
                          <a:spcPct val="107000"/>
                        </a:lnSpc>
                        <a:spcAft>
                          <a:spcPts val="0"/>
                        </a:spcAft>
                      </a:pPr>
                      <a:endParaRPr lang="en-IN" sz="1600" dirty="0">
                        <a:effectLst/>
                        <a:latin typeface="+mn-lt"/>
                        <a:ea typeface="Calibri" panose="020F0502020204030204" pitchFamily="34" charset="0"/>
                        <a:cs typeface="Times New Roman" panose="02020603050405020304" pitchFamily="18" charset="0"/>
                      </a:endParaRPr>
                    </a:p>
                  </a:txBody>
                  <a:tcPr marL="49387" marR="49387" marT="0" marB="0"/>
                </a:tc>
                <a:tc>
                  <a:txBody>
                    <a:bodyPr/>
                    <a:lstStyle/>
                    <a:p>
                      <a:pPr algn="ctr">
                        <a:lnSpc>
                          <a:spcPct val="107000"/>
                        </a:lnSpc>
                        <a:spcAft>
                          <a:spcPts val="0"/>
                        </a:spcAft>
                      </a:pPr>
                      <a:r>
                        <a:rPr lang="en-IN" sz="1600" dirty="0">
                          <a:effectLst/>
                        </a:rPr>
                        <a:t>K2</a:t>
                      </a:r>
                      <a:endParaRPr lang="en-IN" sz="1600" dirty="0">
                        <a:effectLst/>
                        <a:latin typeface="+mn-lt"/>
                        <a:ea typeface="Calibri" panose="020F0502020204030204" pitchFamily="34" charset="0"/>
                        <a:cs typeface="Times New Roman" panose="02020603050405020304" pitchFamily="18" charset="0"/>
                      </a:endParaRPr>
                    </a:p>
                  </a:txBody>
                  <a:tcPr marL="49387" marR="49387" marT="0" marB="0"/>
                </a:tc>
                <a:extLst>
                  <a:ext uri="{0D108BD9-81ED-4DB2-BD59-A6C34878D82A}">
                    <a16:rowId xmlns:a16="http://schemas.microsoft.com/office/drawing/2014/main" val="3643039943"/>
                  </a:ext>
                </a:extLst>
              </a:tr>
            </a:tbl>
          </a:graphicData>
        </a:graphic>
      </p:graphicFrame>
      <p:graphicFrame>
        <p:nvGraphicFramePr>
          <p:cNvPr id="3" name="Table 2"/>
          <p:cNvGraphicFramePr>
            <a:graphicFrameLocks noGrp="1"/>
          </p:cNvGraphicFramePr>
          <p:nvPr/>
        </p:nvGraphicFramePr>
        <p:xfrm>
          <a:off x="3369" y="4075445"/>
          <a:ext cx="9140631" cy="2164220"/>
        </p:xfrm>
        <a:graphic>
          <a:graphicData uri="http://schemas.openxmlformats.org/drawingml/2006/table">
            <a:tbl>
              <a:tblPr firstRow="1" firstCol="1" bandRow="1">
                <a:tableStyleId>{5940675A-B579-460E-94D1-54222C63F5DA}</a:tableStyleId>
              </a:tblPr>
              <a:tblGrid>
                <a:gridCol w="1256263">
                  <a:extLst>
                    <a:ext uri="{9D8B030D-6E8A-4147-A177-3AD203B41FA5}">
                      <a16:colId xmlns:a16="http://schemas.microsoft.com/office/drawing/2014/main" val="1667202718"/>
                    </a:ext>
                  </a:extLst>
                </a:gridCol>
                <a:gridCol w="6530265">
                  <a:extLst>
                    <a:ext uri="{9D8B030D-6E8A-4147-A177-3AD203B41FA5}">
                      <a16:colId xmlns:a16="http://schemas.microsoft.com/office/drawing/2014/main" val="1925081587"/>
                    </a:ext>
                  </a:extLst>
                </a:gridCol>
                <a:gridCol w="1354103">
                  <a:extLst>
                    <a:ext uri="{9D8B030D-6E8A-4147-A177-3AD203B41FA5}">
                      <a16:colId xmlns:a16="http://schemas.microsoft.com/office/drawing/2014/main" val="4192802169"/>
                    </a:ext>
                  </a:extLst>
                </a:gridCol>
              </a:tblGrid>
              <a:tr h="813114">
                <a:tc>
                  <a:txBody>
                    <a:bodyPr/>
                    <a:lstStyle/>
                    <a:p>
                      <a:pPr algn="ctr">
                        <a:lnSpc>
                          <a:spcPct val="107000"/>
                        </a:lnSpc>
                        <a:spcAft>
                          <a:spcPts val="0"/>
                        </a:spcAft>
                      </a:pPr>
                      <a:r>
                        <a:rPr lang="en-IN" sz="1600" b="1" dirty="0">
                          <a:effectLst/>
                        </a:rPr>
                        <a:t>CO 3</a:t>
                      </a:r>
                      <a:endParaRPr lang="en-IN" sz="1600" b="1"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lvl="0" indent="0">
                        <a:lnSpc>
                          <a:spcPct val="107000"/>
                        </a:lnSpc>
                        <a:spcAft>
                          <a:spcPts val="800"/>
                        </a:spcAft>
                        <a:buSzPts val="1000"/>
                        <a:buFont typeface="Symbol" panose="05050102010706020507" pitchFamily="18" charset="2"/>
                        <a:buNone/>
                        <a:tabLst>
                          <a:tab pos="457200" algn="l"/>
                        </a:tabLst>
                      </a:pPr>
                      <a:r>
                        <a:rPr lang="en-IN" sz="1600" dirty="0">
                          <a:effectLst/>
                        </a:rPr>
                        <a:t>Learn how to evaluate the soundness, appropriateness and validity of their models and how to interpret and report on results for a management audience.</a:t>
                      </a:r>
                      <a:endParaRPr lang="en-IN" sz="16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600" dirty="0">
                          <a:effectLst/>
                        </a:rPr>
                        <a:t>K3</a:t>
                      </a:r>
                      <a:endParaRPr lang="en-IN" sz="16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53172877"/>
                  </a:ext>
                </a:extLst>
              </a:tr>
              <a:tr h="537992">
                <a:tc>
                  <a:txBody>
                    <a:bodyPr/>
                    <a:lstStyle/>
                    <a:p>
                      <a:pPr algn="ctr">
                        <a:lnSpc>
                          <a:spcPct val="107000"/>
                        </a:lnSpc>
                        <a:spcAft>
                          <a:spcPts val="0"/>
                        </a:spcAft>
                      </a:pPr>
                      <a:r>
                        <a:rPr lang="en-IN" sz="1600" b="1">
                          <a:effectLst/>
                        </a:rPr>
                        <a:t>CO 4</a:t>
                      </a:r>
                      <a:endParaRPr lang="en-IN" sz="1600" b="1">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600" dirty="0">
                          <a:effectLst/>
                        </a:rPr>
                        <a:t>Apply predictive analytics approaches on diverse business cases and scenarios.</a:t>
                      </a:r>
                      <a:endParaRPr lang="en-IN" sz="16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600" dirty="0">
                          <a:effectLst/>
                        </a:rPr>
                        <a:t>K4</a:t>
                      </a:r>
                      <a:endParaRPr lang="en-IN" sz="16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1733362"/>
                  </a:ext>
                </a:extLst>
              </a:tr>
              <a:tr h="813114">
                <a:tc>
                  <a:txBody>
                    <a:bodyPr/>
                    <a:lstStyle/>
                    <a:p>
                      <a:pPr algn="ctr">
                        <a:lnSpc>
                          <a:spcPct val="107000"/>
                        </a:lnSpc>
                        <a:spcAft>
                          <a:spcPts val="0"/>
                        </a:spcAft>
                      </a:pPr>
                      <a:r>
                        <a:rPr lang="en-IN" sz="1600" b="1" dirty="0">
                          <a:effectLst/>
                        </a:rPr>
                        <a:t>CO 5</a:t>
                      </a:r>
                      <a:endParaRPr lang="en-IN" sz="1600" b="1"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07000"/>
                        </a:lnSpc>
                        <a:spcAft>
                          <a:spcPts val="0"/>
                        </a:spcAft>
                      </a:pPr>
                      <a:r>
                        <a:rPr lang="en-IN" sz="1600" spc="-10" dirty="0">
                          <a:effectLst/>
                        </a:rPr>
                        <a:t>Understand the process of formulating business objectives, data selection/collection, preparation and process to successfully design, build, evaluate and implement predictive models for a various business application.</a:t>
                      </a:r>
                      <a:endParaRPr lang="en-IN" sz="16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IN" sz="1600" dirty="0">
                          <a:effectLst/>
                        </a:rPr>
                        <a:t>K5, K6</a:t>
                      </a:r>
                      <a:endParaRPr lang="en-IN" sz="16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2036607"/>
                  </a:ext>
                </a:extLst>
              </a:tr>
            </a:tbl>
          </a:graphicData>
        </a:graphic>
      </p:graphicFrame>
      <p:pic>
        <p:nvPicPr>
          <p:cNvPr id="8" name="Picture 2">
            <a:extLst>
              <a:ext uri="{FF2B5EF4-FFF2-40B4-BE49-F238E27FC236}">
                <a16:creationId xmlns:a16="http://schemas.microsoft.com/office/drawing/2014/main" id="{6484CE1B-D87C-C450-4B78-1A37F7424A2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p:blipFill>
        <p:spPr bwMode="auto">
          <a:xfrm>
            <a:off x="0" y="-1"/>
            <a:ext cx="1335878" cy="783037"/>
          </a:xfrm>
          <a:prstGeom prst="rect">
            <a:avLst/>
          </a:prstGeom>
          <a:noFill/>
        </p:spPr>
      </p:pic>
      <p:sp>
        <p:nvSpPr>
          <p:cNvPr id="10" name="Title 1">
            <a:extLst>
              <a:ext uri="{FF2B5EF4-FFF2-40B4-BE49-F238E27FC236}">
                <a16:creationId xmlns:a16="http://schemas.microsoft.com/office/drawing/2014/main" id="{4348C115-F338-5A19-6880-728A2BC1501B}"/>
              </a:ext>
            </a:extLst>
          </p:cNvPr>
          <p:cNvSpPr txBox="1">
            <a:spLocks/>
          </p:cNvSpPr>
          <p:nvPr/>
        </p:nvSpPr>
        <p:spPr>
          <a:xfrm>
            <a:off x="1676400" y="0"/>
            <a:ext cx="7467600" cy="685800"/>
          </a:xfrm>
          <a:prstGeom prst="rect">
            <a:avLst/>
          </a:prstGeom>
          <a:solidFill>
            <a:srgbClr val="FF9C9C"/>
          </a:solidFill>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3000" dirty="0">
                <a:solidFill>
                  <a:prstClr val="black"/>
                </a:solidFill>
              </a:rPr>
              <a:t>Course Contents / Syllabus</a:t>
            </a:r>
          </a:p>
        </p:txBody>
      </p:sp>
      <p:pic>
        <p:nvPicPr>
          <p:cNvPr id="5" name="Picture 4" descr="A screenshot of a computer&#10;&#10;Description automatically generated">
            <a:extLst>
              <a:ext uri="{FF2B5EF4-FFF2-40B4-BE49-F238E27FC236}">
                <a16:creationId xmlns:a16="http://schemas.microsoft.com/office/drawing/2014/main" id="{9EC6FB4E-068F-541D-BAC2-49C300BE8BDA}"/>
              </a:ext>
            </a:extLst>
          </p:cNvPr>
          <p:cNvPicPr>
            <a:picLocks noChangeAspect="1"/>
          </p:cNvPicPr>
          <p:nvPr/>
        </p:nvPicPr>
        <p:blipFill rotWithShape="1">
          <a:blip r:embed="rId3"/>
          <a:srcRect l="26091" t="36058" r="24385" b="26405"/>
          <a:stretch/>
        </p:blipFill>
        <p:spPr bwMode="auto">
          <a:xfrm>
            <a:off x="0" y="7233"/>
            <a:ext cx="1749346" cy="74512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5792330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6115A881-516B-3125-C9A1-769354432D78}"/>
              </a:ext>
            </a:extLst>
          </p:cNvPr>
          <p:cNvSpPr txBox="1"/>
          <p:nvPr/>
        </p:nvSpPr>
        <p:spPr>
          <a:xfrm>
            <a:off x="464022" y="3971499"/>
            <a:ext cx="8336523" cy="2336409"/>
          </a:xfrm>
          <a:prstGeom prst="rect">
            <a:avLst/>
          </a:prstGeom>
        </p:spPr>
        <p:txBody>
          <a:bodyPr wrap="square" lIns="0" tIns="0" rIns="0" bIns="0">
            <a:spAutoFit/>
          </a:bodyPr>
          <a:lstStyle>
            <a:lvl1pPr marL="127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just">
              <a:lnSpc>
                <a:spcPct val="103000"/>
              </a:lnSpc>
            </a:pPr>
            <a:r>
              <a:rPr lang="en-US" altLang="en-US" dirty="0">
                <a:latin typeface="+mj-lt"/>
                <a:cs typeface="Times New Roman" panose="02020603050405020304" pitchFamily="18" charset="0"/>
              </a:rPr>
              <a:t>Let  us  consider  that  we  have  a  very  accurate  model,  this  model  has  a  low  error  in predictions and it’s not from the target (which is represented by bull’s eye). This model has low bias and variance. Now, if the predictions are scattered here and there then that is the symbol of high variance, also if the predictions are far from the target then that is the symbol of high bias.</a:t>
            </a:r>
          </a:p>
          <a:p>
            <a:pPr algn="just">
              <a:lnSpc>
                <a:spcPct val="103000"/>
              </a:lnSpc>
              <a:spcBef>
                <a:spcPts val="529"/>
              </a:spcBef>
            </a:pPr>
            <a:r>
              <a:rPr lang="en-US" altLang="en-US" dirty="0">
                <a:latin typeface="+mj-lt"/>
                <a:cs typeface="Times New Roman" panose="02020603050405020304" pitchFamily="18" charset="0"/>
              </a:rPr>
              <a:t>Sometimes we need to choose between low variance and low bias. There is an approach that prefers some bias over high variance, this approach is called Regularization. It works well for most of the classification/regression problems.</a:t>
            </a:r>
          </a:p>
        </p:txBody>
      </p:sp>
      <p:sp>
        <p:nvSpPr>
          <p:cNvPr id="45059" name="object 3">
            <a:extLst>
              <a:ext uri="{FF2B5EF4-FFF2-40B4-BE49-F238E27FC236}">
                <a16:creationId xmlns:a16="http://schemas.microsoft.com/office/drawing/2014/main" id="{C172A259-4226-86EE-3F52-6A72D5D8858F}"/>
              </a:ext>
            </a:extLst>
          </p:cNvPr>
          <p:cNvSpPr>
            <a:spLocks noChangeArrowheads="1"/>
          </p:cNvSpPr>
          <p:nvPr/>
        </p:nvSpPr>
        <p:spPr bwMode="auto">
          <a:xfrm>
            <a:off x="466282" y="1153929"/>
            <a:ext cx="8336524" cy="1600471"/>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endParaRPr lang="en-US" altLang="en-US" sz="1154"/>
          </a:p>
        </p:txBody>
      </p:sp>
      <p:pic>
        <p:nvPicPr>
          <p:cNvPr id="3" name="Picture 2" descr="A screenshot of a computer&#10;&#10;Description automatically generated">
            <a:extLst>
              <a:ext uri="{FF2B5EF4-FFF2-40B4-BE49-F238E27FC236}">
                <a16:creationId xmlns:a16="http://schemas.microsoft.com/office/drawing/2014/main" id="{4208F792-EB99-0E12-BF68-8E2341BBDF00}"/>
              </a:ext>
            </a:extLst>
          </p:cNvPr>
          <p:cNvPicPr>
            <a:picLocks noChangeAspect="1"/>
          </p:cNvPicPr>
          <p:nvPr/>
        </p:nvPicPr>
        <p:blipFill rotWithShape="1">
          <a:blip r:embed="rId4"/>
          <a:srcRect l="26091" t="36058" r="24385" b="26405"/>
          <a:stretch/>
        </p:blipFill>
        <p:spPr bwMode="auto">
          <a:xfrm>
            <a:off x="0" y="7233"/>
            <a:ext cx="1749346" cy="745127"/>
          </a:xfrm>
          <a:prstGeom prst="rect">
            <a:avLst/>
          </a:prstGeom>
          <a:ln>
            <a:noFill/>
          </a:ln>
          <a:extLst>
            <a:ext uri="{53640926-AAD7-44D8-BBD7-CCE9431645EC}">
              <a14:shadowObscured xmlns:a14="http://schemas.microsoft.com/office/drawing/2010/main"/>
            </a:ext>
          </a:extLst>
        </p:spPr>
      </p:pic>
      <p:sp>
        <p:nvSpPr>
          <p:cNvPr id="4" name="Title 1">
            <a:extLst>
              <a:ext uri="{FF2B5EF4-FFF2-40B4-BE49-F238E27FC236}">
                <a16:creationId xmlns:a16="http://schemas.microsoft.com/office/drawing/2014/main" id="{1ED0819F-1C88-3D07-94B0-529339D018FF}"/>
              </a:ext>
            </a:extLst>
          </p:cNvPr>
          <p:cNvSpPr txBox="1">
            <a:spLocks/>
          </p:cNvSpPr>
          <p:nvPr/>
        </p:nvSpPr>
        <p:spPr>
          <a:xfrm>
            <a:off x="1676400" y="0"/>
            <a:ext cx="7467600" cy="685800"/>
          </a:xfrm>
          <a:prstGeom prst="rect">
            <a:avLst/>
          </a:prstGeom>
          <a:solidFill>
            <a:srgbClr val="FF9C9C"/>
          </a:solidFill>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3000" dirty="0">
                <a:solidFill>
                  <a:prstClr val="black"/>
                </a:solidFill>
              </a:rPr>
              <a:t>Contents </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F0F2BEA0-E610-6120-AB31-875683E83F08}"/>
              </a:ext>
            </a:extLst>
          </p:cNvPr>
          <p:cNvSpPr txBox="1"/>
          <p:nvPr/>
        </p:nvSpPr>
        <p:spPr>
          <a:xfrm>
            <a:off x="374295" y="933739"/>
            <a:ext cx="8605932" cy="2613408"/>
          </a:xfrm>
          <a:prstGeom prst="rect">
            <a:avLst/>
          </a:prstGeom>
        </p:spPr>
        <p:txBody>
          <a:bodyPr wrap="square" lIns="0" tIns="0" rIns="0" bIns="0">
            <a:spAutoFit/>
          </a:bodyPr>
          <a:lstStyle>
            <a:lvl1pPr marL="127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just"/>
            <a:r>
              <a:rPr lang="en-US" altLang="en-US" dirty="0">
                <a:latin typeface="+mj-lt"/>
                <a:cs typeface="Times New Roman" panose="02020603050405020304" pitchFamily="18" charset="0"/>
              </a:rPr>
              <a:t>Ridge Regression :</a:t>
            </a:r>
          </a:p>
          <a:p>
            <a:pPr algn="just">
              <a:lnSpc>
                <a:spcPct val="103000"/>
              </a:lnSpc>
              <a:spcBef>
                <a:spcPts val="529"/>
              </a:spcBef>
            </a:pPr>
            <a:r>
              <a:rPr lang="en-US" altLang="en-US" dirty="0">
                <a:latin typeface="+mj-lt"/>
                <a:cs typeface="Times New Roman" panose="02020603050405020304" pitchFamily="18" charset="0"/>
              </a:rPr>
              <a:t>In Ridge regression, we add a penalty term which is equal to the square of the coefficient. The L2 term is equal to the square of the magnitude of the coefficients. We also add a coefficient  \lambda  to control that penalty term. In this case if  \lambda  is zero then the equation  is  the  basic  OLS  else if   \lambda  \,  &gt;  \,  0  then  it  will  add  a  constraint  to  the coefficient. As we increase the value of  \lambda  this constraint causes the value of the coefficient to tend towards zero. This leads to tradeoff of higher bias (dependencies on certain coefficients tend to be 0 and on certain coefficients tend to be very large, making the model less flexible) for lower variance.</a:t>
            </a:r>
          </a:p>
        </p:txBody>
      </p:sp>
      <p:sp>
        <p:nvSpPr>
          <p:cNvPr id="3" name="object 3">
            <a:extLst>
              <a:ext uri="{FF2B5EF4-FFF2-40B4-BE49-F238E27FC236}">
                <a16:creationId xmlns:a16="http://schemas.microsoft.com/office/drawing/2014/main" id="{90D13282-D579-F717-4178-C2C20F8AF8D5}"/>
              </a:ext>
            </a:extLst>
          </p:cNvPr>
          <p:cNvSpPr txBox="1"/>
          <p:nvPr/>
        </p:nvSpPr>
        <p:spPr>
          <a:xfrm>
            <a:off x="436728" y="3894912"/>
            <a:ext cx="8390968" cy="1384995"/>
          </a:xfrm>
          <a:prstGeom prst="rect">
            <a:avLst/>
          </a:prstGeom>
        </p:spPr>
        <p:txBody>
          <a:bodyPr wrap="square" lIns="0" tIns="0" rIns="0" bIns="0">
            <a:spAutoFit/>
          </a:bodyPr>
          <a:lstStyle/>
          <a:p>
            <a:pPr marL="33392">
              <a:defRPr/>
            </a:pPr>
            <a:r>
              <a:rPr spc="-19" dirty="0">
                <a:latin typeface="+mj-lt"/>
                <a:cs typeface="Times New Roman"/>
              </a:rPr>
              <a:t>L</a:t>
            </a:r>
            <a:r>
              <a:rPr dirty="0">
                <a:latin typeface="+mj-lt"/>
                <a:cs typeface="Times New Roman"/>
              </a:rPr>
              <a:t>_{ri</a:t>
            </a:r>
            <a:r>
              <a:rPr spc="3" dirty="0">
                <a:latin typeface="+mj-lt"/>
                <a:cs typeface="Times New Roman"/>
              </a:rPr>
              <a:t>d</a:t>
            </a:r>
            <a:r>
              <a:rPr dirty="0">
                <a:latin typeface="+mj-lt"/>
                <a:cs typeface="Times New Roman"/>
              </a:rPr>
              <a:t>g</a:t>
            </a:r>
            <a:r>
              <a:rPr spc="-3" dirty="0">
                <a:latin typeface="+mj-lt"/>
                <a:cs typeface="Times New Roman"/>
              </a:rPr>
              <a:t>e</a:t>
            </a:r>
            <a:r>
              <a:rPr dirty="0">
                <a:latin typeface="+mj-lt"/>
                <a:cs typeface="Times New Roman"/>
              </a:rPr>
              <a:t>} =</a:t>
            </a:r>
            <a:r>
              <a:rPr spc="-3" dirty="0">
                <a:latin typeface="+mj-lt"/>
                <a:cs typeface="Times New Roman"/>
              </a:rPr>
              <a:t> </a:t>
            </a:r>
            <a:r>
              <a:rPr spc="3" dirty="0">
                <a:latin typeface="+mj-lt"/>
                <a:cs typeface="Times New Roman"/>
              </a:rPr>
              <a:t>ar</a:t>
            </a:r>
            <a:r>
              <a:rPr spc="-10" dirty="0">
                <a:latin typeface="+mj-lt"/>
                <a:cs typeface="Times New Roman"/>
              </a:rPr>
              <a:t>g</a:t>
            </a:r>
            <a:r>
              <a:rPr dirty="0">
                <a:latin typeface="+mj-lt"/>
                <a:cs typeface="Times New Roman"/>
              </a:rPr>
              <a:t>min_</a:t>
            </a:r>
            <a:r>
              <a:rPr spc="10" dirty="0">
                <a:latin typeface="+mj-lt"/>
                <a:cs typeface="Times New Roman"/>
              </a:rPr>
              <a:t>{</a:t>
            </a:r>
            <a:r>
              <a:rPr spc="-16" dirty="0">
                <a:latin typeface="+mj-lt"/>
                <a:cs typeface="Times New Roman"/>
              </a:rPr>
              <a:t>\</a:t>
            </a:r>
            <a:r>
              <a:rPr spc="6" dirty="0">
                <a:latin typeface="+mj-lt"/>
                <a:cs typeface="Times New Roman"/>
              </a:rPr>
              <a:t>h</a:t>
            </a:r>
            <a:r>
              <a:rPr spc="-3" dirty="0">
                <a:latin typeface="+mj-lt"/>
                <a:cs typeface="Times New Roman"/>
              </a:rPr>
              <a:t>a</a:t>
            </a:r>
            <a:r>
              <a:rPr dirty="0">
                <a:latin typeface="+mj-lt"/>
                <a:cs typeface="Times New Roman"/>
              </a:rPr>
              <a:t>t</a:t>
            </a:r>
            <a:r>
              <a:rPr spc="10" dirty="0">
                <a:latin typeface="+mj-lt"/>
                <a:cs typeface="Times New Roman"/>
              </a:rPr>
              <a:t>{</a:t>
            </a:r>
            <a:r>
              <a:rPr spc="-16" dirty="0">
                <a:latin typeface="+mj-lt"/>
                <a:cs typeface="Times New Roman"/>
              </a:rPr>
              <a:t>\</a:t>
            </a:r>
            <a:r>
              <a:rPr dirty="0">
                <a:latin typeface="+mj-lt"/>
                <a:cs typeface="Times New Roman"/>
              </a:rPr>
              <a:t>b</a:t>
            </a:r>
            <a:r>
              <a:rPr spc="-3" dirty="0">
                <a:latin typeface="+mj-lt"/>
                <a:cs typeface="Times New Roman"/>
              </a:rPr>
              <a:t>e</a:t>
            </a:r>
            <a:r>
              <a:rPr spc="6" dirty="0">
                <a:latin typeface="+mj-lt"/>
                <a:cs typeface="Times New Roman"/>
              </a:rPr>
              <a:t>t</a:t>
            </a:r>
            <a:r>
              <a:rPr spc="-3" dirty="0">
                <a:latin typeface="+mj-lt"/>
                <a:cs typeface="Times New Roman"/>
              </a:rPr>
              <a:t>a</a:t>
            </a:r>
            <a:r>
              <a:rPr dirty="0">
                <a:latin typeface="+mj-lt"/>
                <a:cs typeface="Times New Roman"/>
              </a:rPr>
              <a:t>}</a:t>
            </a:r>
            <a:r>
              <a:rPr spc="6" dirty="0">
                <a:latin typeface="+mj-lt"/>
                <a:cs typeface="Times New Roman"/>
              </a:rPr>
              <a:t>}</a:t>
            </a:r>
            <a:r>
              <a:rPr spc="-16" dirty="0">
                <a:latin typeface="+mj-lt"/>
                <a:cs typeface="Times New Roman"/>
              </a:rPr>
              <a:t>\</a:t>
            </a:r>
            <a:r>
              <a:rPr dirty="0">
                <a:latin typeface="+mj-lt"/>
                <a:cs typeface="Times New Roman"/>
              </a:rPr>
              <a:t>l</a:t>
            </a:r>
            <a:r>
              <a:rPr spc="3" dirty="0">
                <a:latin typeface="+mj-lt"/>
                <a:cs typeface="Times New Roman"/>
              </a:rPr>
              <a:t>e</a:t>
            </a:r>
            <a:r>
              <a:rPr dirty="0">
                <a:latin typeface="+mj-lt"/>
                <a:cs typeface="Times New Roman"/>
              </a:rPr>
              <a:t>ft </a:t>
            </a:r>
            <a:r>
              <a:rPr spc="-3" dirty="0">
                <a:latin typeface="+mj-lt"/>
                <a:cs typeface="Times New Roman"/>
              </a:rPr>
              <a:t>(</a:t>
            </a:r>
            <a:r>
              <a:rPr spc="10" dirty="0">
                <a:latin typeface="+mj-lt"/>
                <a:cs typeface="Times New Roman"/>
              </a:rPr>
              <a:t>{</a:t>
            </a:r>
            <a:r>
              <a:rPr spc="-16" dirty="0">
                <a:latin typeface="+mj-lt"/>
                <a:cs typeface="Times New Roman"/>
              </a:rPr>
              <a:t>\</a:t>
            </a:r>
            <a:r>
              <a:rPr spc="6" dirty="0">
                <a:latin typeface="+mj-lt"/>
                <a:cs typeface="Times New Roman"/>
              </a:rPr>
              <a:t>l</a:t>
            </a:r>
            <a:r>
              <a:rPr spc="-3" dirty="0">
                <a:latin typeface="+mj-lt"/>
                <a:cs typeface="Times New Roman"/>
              </a:rPr>
              <a:t>e</a:t>
            </a:r>
            <a:r>
              <a:rPr dirty="0">
                <a:latin typeface="+mj-lt"/>
                <a:cs typeface="Times New Roman"/>
              </a:rPr>
              <a:t>ft</a:t>
            </a:r>
            <a:r>
              <a:rPr spc="6" dirty="0">
                <a:latin typeface="+mj-lt"/>
                <a:cs typeface="Times New Roman"/>
              </a:rPr>
              <a:t> </a:t>
            </a:r>
            <a:r>
              <a:rPr dirty="0">
                <a:latin typeface="+mj-lt"/>
                <a:cs typeface="Times New Roman"/>
              </a:rPr>
              <a:t>\|</a:t>
            </a:r>
            <a:r>
              <a:rPr spc="-10" dirty="0">
                <a:latin typeface="+mj-lt"/>
                <a:cs typeface="Times New Roman"/>
              </a:rPr>
              <a:t> </a:t>
            </a:r>
            <a:r>
              <a:rPr spc="3" dirty="0">
                <a:latin typeface="+mj-lt"/>
                <a:cs typeface="Times New Roman"/>
              </a:rPr>
              <a:t>Y</a:t>
            </a:r>
            <a:r>
              <a:rPr dirty="0">
                <a:latin typeface="+mj-lt"/>
                <a:cs typeface="Times New Roman"/>
              </a:rPr>
              <a:t>- </a:t>
            </a:r>
            <a:r>
              <a:rPr spc="3" dirty="0">
                <a:latin typeface="+mj-lt"/>
                <a:cs typeface="Times New Roman"/>
              </a:rPr>
              <a:t> </a:t>
            </a:r>
            <a:r>
              <a:rPr spc="-16" dirty="0">
                <a:latin typeface="+mj-lt"/>
                <a:cs typeface="Times New Roman"/>
              </a:rPr>
              <a:t>\</a:t>
            </a:r>
            <a:r>
              <a:rPr dirty="0">
                <a:latin typeface="+mj-lt"/>
                <a:cs typeface="Times New Roman"/>
              </a:rPr>
              <a:t>b</a:t>
            </a:r>
            <a:r>
              <a:rPr spc="-3" dirty="0">
                <a:latin typeface="+mj-lt"/>
                <a:cs typeface="Times New Roman"/>
              </a:rPr>
              <a:t>e</a:t>
            </a:r>
            <a:r>
              <a:rPr spc="6" dirty="0">
                <a:latin typeface="+mj-lt"/>
                <a:cs typeface="Times New Roman"/>
              </a:rPr>
              <a:t>t</a:t>
            </a:r>
            <a:r>
              <a:rPr dirty="0">
                <a:latin typeface="+mj-lt"/>
                <a:cs typeface="Times New Roman"/>
              </a:rPr>
              <a:t>a</a:t>
            </a:r>
            <a:r>
              <a:rPr spc="-3" dirty="0">
                <a:latin typeface="+mj-lt"/>
                <a:cs typeface="Times New Roman"/>
              </a:rPr>
              <a:t> </a:t>
            </a:r>
            <a:r>
              <a:rPr dirty="0">
                <a:latin typeface="+mj-lt"/>
                <a:cs typeface="Times New Roman"/>
              </a:rPr>
              <a:t>* X</a:t>
            </a:r>
            <a:r>
              <a:rPr spc="6" dirty="0">
                <a:latin typeface="+mj-lt"/>
                <a:cs typeface="Times New Roman"/>
              </a:rPr>
              <a:t> </a:t>
            </a:r>
            <a:r>
              <a:rPr spc="-6" dirty="0">
                <a:latin typeface="+mj-lt"/>
                <a:cs typeface="Times New Roman"/>
              </a:rPr>
              <a:t>\</a:t>
            </a:r>
            <a:r>
              <a:rPr dirty="0">
                <a:latin typeface="+mj-lt"/>
                <a:cs typeface="Times New Roman"/>
              </a:rPr>
              <a:t>r</a:t>
            </a:r>
            <a:r>
              <a:rPr spc="3" dirty="0">
                <a:latin typeface="+mj-lt"/>
                <a:cs typeface="Times New Roman"/>
              </a:rPr>
              <a:t>i</a:t>
            </a:r>
            <a:r>
              <a:rPr spc="-10" dirty="0">
                <a:latin typeface="+mj-lt"/>
                <a:cs typeface="Times New Roman"/>
              </a:rPr>
              <a:t>g</a:t>
            </a:r>
            <a:r>
              <a:rPr dirty="0">
                <a:latin typeface="+mj-lt"/>
                <a:cs typeface="Times New Roman"/>
              </a:rPr>
              <a:t>ht</a:t>
            </a:r>
            <a:r>
              <a:rPr spc="10" dirty="0">
                <a:latin typeface="+mj-lt"/>
                <a:cs typeface="Times New Roman"/>
              </a:rPr>
              <a:t> </a:t>
            </a:r>
            <a:r>
              <a:rPr spc="-6" dirty="0">
                <a:latin typeface="+mj-lt"/>
                <a:cs typeface="Times New Roman"/>
              </a:rPr>
              <a:t>\</a:t>
            </a:r>
            <a:r>
              <a:rPr spc="-10" dirty="0">
                <a:latin typeface="+mj-lt"/>
                <a:cs typeface="Times New Roman"/>
              </a:rPr>
              <a:t>|</a:t>
            </a:r>
            <a:r>
              <a:rPr dirty="0">
                <a:latin typeface="+mj-lt"/>
                <a:cs typeface="Times New Roman"/>
              </a:rPr>
              <a:t>}^{2}</a:t>
            </a:r>
            <a:r>
              <a:rPr spc="6" dirty="0">
                <a:latin typeface="+mj-lt"/>
                <a:cs typeface="Times New Roman"/>
              </a:rPr>
              <a:t> </a:t>
            </a:r>
            <a:r>
              <a:rPr dirty="0">
                <a:latin typeface="+mj-lt"/>
                <a:cs typeface="Times New Roman"/>
              </a:rPr>
              <a:t>+</a:t>
            </a:r>
            <a:r>
              <a:rPr spc="3" dirty="0">
                <a:latin typeface="+mj-lt"/>
                <a:cs typeface="Times New Roman"/>
              </a:rPr>
              <a:t> </a:t>
            </a:r>
            <a:r>
              <a:rPr spc="-16" dirty="0">
                <a:latin typeface="+mj-lt"/>
                <a:cs typeface="Times New Roman"/>
              </a:rPr>
              <a:t>\</a:t>
            </a:r>
            <a:r>
              <a:rPr dirty="0">
                <a:latin typeface="+mj-lt"/>
                <a:cs typeface="Times New Roman"/>
              </a:rPr>
              <a:t>lamb</a:t>
            </a:r>
            <a:r>
              <a:rPr spc="6" dirty="0">
                <a:latin typeface="+mj-lt"/>
                <a:cs typeface="Times New Roman"/>
              </a:rPr>
              <a:t>d</a:t>
            </a:r>
            <a:r>
              <a:rPr dirty="0">
                <a:latin typeface="+mj-lt"/>
                <a:cs typeface="Times New Roman"/>
              </a:rPr>
              <a:t>a</a:t>
            </a:r>
            <a:r>
              <a:rPr spc="-3" dirty="0">
                <a:latin typeface="+mj-lt"/>
                <a:cs typeface="Times New Roman"/>
              </a:rPr>
              <a:t> </a:t>
            </a:r>
            <a:r>
              <a:rPr dirty="0">
                <a:latin typeface="+mj-lt"/>
                <a:cs typeface="Times New Roman"/>
              </a:rPr>
              <a:t>*</a:t>
            </a:r>
          </a:p>
          <a:p>
            <a:pPr marL="8145">
              <a:spcBef>
                <a:spcPts val="22"/>
              </a:spcBef>
              <a:defRPr/>
            </a:pPr>
            <a:r>
              <a:rPr spc="6" dirty="0">
                <a:latin typeface="+mj-lt"/>
                <a:cs typeface="Times New Roman"/>
              </a:rPr>
              <a:t>{</a:t>
            </a:r>
            <a:r>
              <a:rPr spc="-16" dirty="0">
                <a:latin typeface="+mj-lt"/>
                <a:cs typeface="Times New Roman"/>
              </a:rPr>
              <a:t>\</a:t>
            </a:r>
            <a:r>
              <a:rPr dirty="0">
                <a:latin typeface="+mj-lt"/>
                <a:cs typeface="Times New Roman"/>
              </a:rPr>
              <a:t>le</a:t>
            </a:r>
            <a:r>
              <a:rPr spc="-6" dirty="0">
                <a:latin typeface="+mj-lt"/>
                <a:cs typeface="Times New Roman"/>
              </a:rPr>
              <a:t>f</a:t>
            </a:r>
            <a:r>
              <a:rPr dirty="0">
                <a:latin typeface="+mj-lt"/>
                <a:cs typeface="Times New Roman"/>
              </a:rPr>
              <a:t>t</a:t>
            </a:r>
            <a:r>
              <a:rPr spc="6" dirty="0">
                <a:latin typeface="+mj-lt"/>
                <a:cs typeface="Times New Roman"/>
              </a:rPr>
              <a:t> </a:t>
            </a:r>
            <a:r>
              <a:rPr dirty="0">
                <a:latin typeface="+mj-lt"/>
                <a:cs typeface="Times New Roman"/>
              </a:rPr>
              <a:t>\| </a:t>
            </a:r>
            <a:r>
              <a:rPr spc="-6" dirty="0">
                <a:latin typeface="+mj-lt"/>
                <a:cs typeface="Times New Roman"/>
              </a:rPr>
              <a:t>\</a:t>
            </a:r>
            <a:r>
              <a:rPr dirty="0">
                <a:latin typeface="+mj-lt"/>
                <a:cs typeface="Times New Roman"/>
              </a:rPr>
              <a:t>b</a:t>
            </a:r>
            <a:r>
              <a:rPr spc="-3" dirty="0">
                <a:latin typeface="+mj-lt"/>
                <a:cs typeface="Times New Roman"/>
              </a:rPr>
              <a:t>e</a:t>
            </a:r>
            <a:r>
              <a:rPr dirty="0">
                <a:latin typeface="+mj-lt"/>
                <a:cs typeface="Times New Roman"/>
              </a:rPr>
              <a:t>ta</a:t>
            </a:r>
            <a:r>
              <a:rPr spc="3" dirty="0">
                <a:latin typeface="+mj-lt"/>
                <a:cs typeface="Times New Roman"/>
              </a:rPr>
              <a:t> </a:t>
            </a:r>
            <a:r>
              <a:rPr spc="-6" dirty="0">
                <a:latin typeface="+mj-lt"/>
                <a:cs typeface="Times New Roman"/>
              </a:rPr>
              <a:t>\</a:t>
            </a:r>
            <a:r>
              <a:rPr dirty="0">
                <a:latin typeface="+mj-lt"/>
                <a:cs typeface="Times New Roman"/>
              </a:rPr>
              <a:t>r</a:t>
            </a:r>
            <a:r>
              <a:rPr spc="3" dirty="0">
                <a:latin typeface="+mj-lt"/>
                <a:cs typeface="Times New Roman"/>
              </a:rPr>
              <a:t>i</a:t>
            </a:r>
            <a:r>
              <a:rPr spc="-10" dirty="0">
                <a:latin typeface="+mj-lt"/>
                <a:cs typeface="Times New Roman"/>
              </a:rPr>
              <a:t>g</a:t>
            </a:r>
            <a:r>
              <a:rPr dirty="0">
                <a:latin typeface="+mj-lt"/>
                <a:cs typeface="Times New Roman"/>
              </a:rPr>
              <a:t>ht</a:t>
            </a:r>
            <a:r>
              <a:rPr spc="10" dirty="0">
                <a:latin typeface="+mj-lt"/>
                <a:cs typeface="Times New Roman"/>
              </a:rPr>
              <a:t> </a:t>
            </a:r>
            <a:r>
              <a:rPr dirty="0">
                <a:latin typeface="+mj-lt"/>
                <a:cs typeface="Times New Roman"/>
              </a:rPr>
              <a:t>\</a:t>
            </a:r>
            <a:r>
              <a:rPr spc="-10" dirty="0">
                <a:latin typeface="+mj-lt"/>
                <a:cs typeface="Times New Roman"/>
              </a:rPr>
              <a:t>|</a:t>
            </a:r>
            <a:r>
              <a:rPr dirty="0">
                <a:latin typeface="+mj-lt"/>
                <a:cs typeface="Times New Roman"/>
              </a:rPr>
              <a:t>}_{</a:t>
            </a:r>
            <a:r>
              <a:rPr spc="6" dirty="0">
                <a:latin typeface="+mj-lt"/>
                <a:cs typeface="Times New Roman"/>
              </a:rPr>
              <a:t>2</a:t>
            </a:r>
            <a:r>
              <a:rPr dirty="0">
                <a:latin typeface="+mj-lt"/>
                <a:cs typeface="Times New Roman"/>
              </a:rPr>
              <a:t>}^{2} </a:t>
            </a:r>
            <a:r>
              <a:rPr spc="6" dirty="0">
                <a:latin typeface="+mj-lt"/>
                <a:cs typeface="Times New Roman"/>
              </a:rPr>
              <a:t> </a:t>
            </a:r>
            <a:r>
              <a:rPr spc="-16" dirty="0">
                <a:latin typeface="+mj-lt"/>
                <a:cs typeface="Times New Roman"/>
              </a:rPr>
              <a:t>\</a:t>
            </a:r>
            <a:r>
              <a:rPr dirty="0">
                <a:latin typeface="+mj-lt"/>
                <a:cs typeface="Times New Roman"/>
              </a:rPr>
              <a:t>r</a:t>
            </a:r>
            <a:r>
              <a:rPr spc="3" dirty="0">
                <a:latin typeface="+mj-lt"/>
                <a:cs typeface="Times New Roman"/>
              </a:rPr>
              <a:t>i</a:t>
            </a:r>
            <a:r>
              <a:rPr spc="-10" dirty="0">
                <a:latin typeface="+mj-lt"/>
                <a:cs typeface="Times New Roman"/>
              </a:rPr>
              <a:t>g</a:t>
            </a:r>
            <a:r>
              <a:rPr dirty="0">
                <a:latin typeface="+mj-lt"/>
                <a:cs typeface="Times New Roman"/>
              </a:rPr>
              <a:t>ht )</a:t>
            </a:r>
          </a:p>
          <a:p>
            <a:pPr>
              <a:defRPr/>
            </a:pPr>
            <a:endParaRPr dirty="0">
              <a:latin typeface="+mj-lt"/>
              <a:cs typeface="Times New Roman"/>
            </a:endParaRPr>
          </a:p>
          <a:p>
            <a:pPr>
              <a:spcBef>
                <a:spcPts val="17"/>
              </a:spcBef>
              <a:defRPr/>
            </a:pPr>
            <a:endParaRPr dirty="0">
              <a:latin typeface="+mj-lt"/>
              <a:cs typeface="Times New Roman"/>
            </a:endParaRPr>
          </a:p>
          <a:p>
            <a:pPr marL="8145">
              <a:defRPr/>
            </a:pPr>
            <a:r>
              <a:rPr dirty="0">
                <a:latin typeface="+mj-lt"/>
                <a:cs typeface="Times New Roman"/>
              </a:rPr>
              <a:t>wh</a:t>
            </a:r>
            <a:r>
              <a:rPr spc="-6" dirty="0">
                <a:latin typeface="+mj-lt"/>
                <a:cs typeface="Times New Roman"/>
              </a:rPr>
              <a:t>e</a:t>
            </a:r>
            <a:r>
              <a:rPr dirty="0">
                <a:latin typeface="+mj-lt"/>
                <a:cs typeface="Times New Roman"/>
              </a:rPr>
              <a:t>re </a:t>
            </a:r>
            <a:r>
              <a:rPr spc="-6" dirty="0">
                <a:latin typeface="+mj-lt"/>
                <a:cs typeface="Times New Roman"/>
              </a:rPr>
              <a:t>\</a:t>
            </a:r>
            <a:r>
              <a:rPr dirty="0">
                <a:latin typeface="+mj-lt"/>
                <a:cs typeface="Times New Roman"/>
              </a:rPr>
              <a:t>lambda</a:t>
            </a:r>
            <a:r>
              <a:rPr spc="-3" dirty="0">
                <a:latin typeface="+mj-lt"/>
                <a:cs typeface="Times New Roman"/>
              </a:rPr>
              <a:t> </a:t>
            </a:r>
            <a:r>
              <a:rPr dirty="0">
                <a:latin typeface="+mj-lt"/>
                <a:cs typeface="Times New Roman"/>
              </a:rPr>
              <a:t>is </a:t>
            </a:r>
            <a:r>
              <a:rPr spc="6" dirty="0">
                <a:latin typeface="+mj-lt"/>
                <a:cs typeface="Times New Roman"/>
              </a:rPr>
              <a:t>r</a:t>
            </a:r>
            <a:r>
              <a:rPr spc="3" dirty="0">
                <a:latin typeface="+mj-lt"/>
                <a:cs typeface="Times New Roman"/>
              </a:rPr>
              <a:t>e</a:t>
            </a:r>
            <a:r>
              <a:rPr spc="-10" dirty="0">
                <a:latin typeface="+mj-lt"/>
                <a:cs typeface="Times New Roman"/>
              </a:rPr>
              <a:t>g</a:t>
            </a:r>
            <a:r>
              <a:rPr dirty="0">
                <a:latin typeface="+mj-lt"/>
                <a:cs typeface="Times New Roman"/>
              </a:rPr>
              <a:t>ula</a:t>
            </a:r>
            <a:r>
              <a:rPr spc="-6" dirty="0">
                <a:latin typeface="+mj-lt"/>
                <a:cs typeface="Times New Roman"/>
              </a:rPr>
              <a:t>r</a:t>
            </a:r>
            <a:r>
              <a:rPr spc="6" dirty="0">
                <a:latin typeface="+mj-lt"/>
                <a:cs typeface="Times New Roman"/>
              </a:rPr>
              <a:t>i</a:t>
            </a:r>
            <a:r>
              <a:rPr spc="3" dirty="0">
                <a:latin typeface="+mj-lt"/>
                <a:cs typeface="Times New Roman"/>
              </a:rPr>
              <a:t>z</a:t>
            </a:r>
            <a:r>
              <a:rPr spc="-3" dirty="0">
                <a:latin typeface="+mj-lt"/>
                <a:cs typeface="Times New Roman"/>
              </a:rPr>
              <a:t>a</a:t>
            </a:r>
            <a:r>
              <a:rPr dirty="0">
                <a:latin typeface="+mj-lt"/>
                <a:cs typeface="Times New Roman"/>
              </a:rPr>
              <a:t>tion p</a:t>
            </a:r>
            <a:r>
              <a:rPr spc="-3" dirty="0">
                <a:latin typeface="+mj-lt"/>
                <a:cs typeface="Times New Roman"/>
              </a:rPr>
              <a:t>e</a:t>
            </a:r>
            <a:r>
              <a:rPr dirty="0">
                <a:latin typeface="+mj-lt"/>
                <a:cs typeface="Times New Roman"/>
              </a:rPr>
              <a:t>n</a:t>
            </a:r>
            <a:r>
              <a:rPr spc="-3" dirty="0">
                <a:latin typeface="+mj-lt"/>
                <a:cs typeface="Times New Roman"/>
              </a:rPr>
              <a:t>a</a:t>
            </a:r>
            <a:r>
              <a:rPr dirty="0">
                <a:latin typeface="+mj-lt"/>
                <a:cs typeface="Times New Roman"/>
              </a:rPr>
              <a:t>l</a:t>
            </a:r>
            <a:r>
              <a:rPr spc="10" dirty="0">
                <a:latin typeface="+mj-lt"/>
                <a:cs typeface="Times New Roman"/>
              </a:rPr>
              <a:t>t</a:t>
            </a:r>
            <a:r>
              <a:rPr spc="-16" dirty="0">
                <a:latin typeface="+mj-lt"/>
                <a:cs typeface="Times New Roman"/>
              </a:rPr>
              <a:t>y</a:t>
            </a:r>
            <a:r>
              <a:rPr dirty="0">
                <a:latin typeface="+mj-lt"/>
                <a:cs typeface="Times New Roman"/>
              </a:rPr>
              <a:t>.</a:t>
            </a:r>
          </a:p>
        </p:txBody>
      </p:sp>
      <p:pic>
        <p:nvPicPr>
          <p:cNvPr id="4" name="Picture 3" descr="A screenshot of a computer&#10;&#10;Description automatically generated">
            <a:extLst>
              <a:ext uri="{FF2B5EF4-FFF2-40B4-BE49-F238E27FC236}">
                <a16:creationId xmlns:a16="http://schemas.microsoft.com/office/drawing/2014/main" id="{07C883C4-3036-B236-280B-E6E148E840CB}"/>
              </a:ext>
            </a:extLst>
          </p:cNvPr>
          <p:cNvPicPr>
            <a:picLocks noChangeAspect="1"/>
          </p:cNvPicPr>
          <p:nvPr/>
        </p:nvPicPr>
        <p:blipFill rotWithShape="1">
          <a:blip r:embed="rId3"/>
          <a:srcRect l="26091" t="36058" r="24385" b="26405"/>
          <a:stretch/>
        </p:blipFill>
        <p:spPr bwMode="auto">
          <a:xfrm>
            <a:off x="0" y="7233"/>
            <a:ext cx="1749346" cy="745127"/>
          </a:xfrm>
          <a:prstGeom prst="rect">
            <a:avLst/>
          </a:prstGeom>
          <a:ln>
            <a:noFill/>
          </a:ln>
          <a:extLst>
            <a:ext uri="{53640926-AAD7-44D8-BBD7-CCE9431645EC}">
              <a14:shadowObscured xmlns:a14="http://schemas.microsoft.com/office/drawing/2010/main"/>
            </a:ext>
          </a:extLst>
        </p:spPr>
      </p:pic>
      <p:sp>
        <p:nvSpPr>
          <p:cNvPr id="5" name="Title 1">
            <a:extLst>
              <a:ext uri="{FF2B5EF4-FFF2-40B4-BE49-F238E27FC236}">
                <a16:creationId xmlns:a16="http://schemas.microsoft.com/office/drawing/2014/main" id="{F00A0DFE-B863-441E-5D33-32879719196D}"/>
              </a:ext>
            </a:extLst>
          </p:cNvPr>
          <p:cNvSpPr txBox="1">
            <a:spLocks/>
          </p:cNvSpPr>
          <p:nvPr/>
        </p:nvSpPr>
        <p:spPr>
          <a:xfrm>
            <a:off x="1676400" y="0"/>
            <a:ext cx="7467600" cy="685800"/>
          </a:xfrm>
          <a:prstGeom prst="rect">
            <a:avLst/>
          </a:prstGeom>
          <a:solidFill>
            <a:srgbClr val="FF9C9C"/>
          </a:solidFill>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3000" dirty="0">
                <a:solidFill>
                  <a:prstClr val="black"/>
                </a:solidFill>
              </a:rPr>
              <a:t>Contents </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7BAD2DF7-AEE4-9FA2-24A0-7C31871B7B6A}"/>
              </a:ext>
            </a:extLst>
          </p:cNvPr>
          <p:cNvSpPr txBox="1"/>
          <p:nvPr/>
        </p:nvSpPr>
        <p:spPr>
          <a:xfrm>
            <a:off x="733951" y="852872"/>
            <a:ext cx="8000616" cy="3738075"/>
          </a:xfrm>
          <a:prstGeom prst="rect">
            <a:avLst/>
          </a:prstGeom>
        </p:spPr>
        <p:txBody>
          <a:bodyPr wrap="square" lIns="0" tIns="0" rIns="0" bIns="0">
            <a:spAutoFit/>
          </a:bodyPr>
          <a:lstStyle>
            <a:lvl1pPr marL="127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nSpc>
                <a:spcPct val="103000"/>
              </a:lnSpc>
            </a:pPr>
            <a:r>
              <a:rPr lang="en-US" altLang="en-US" dirty="0">
                <a:latin typeface="+mj-lt"/>
                <a:cs typeface="Times New Roman" panose="02020603050405020304" pitchFamily="18" charset="0"/>
              </a:rPr>
              <a:t>Limitation of Ridge Regression: Ridge regression decreases the complexity of a model but does not reduce the number of variables since it never leads to a coefficient been zero rather only minimizes it. Hence, this model is not good for feature reduction.</a:t>
            </a:r>
          </a:p>
          <a:p>
            <a:endParaRPr lang="en-US" altLang="en-US" dirty="0">
              <a:latin typeface="+mj-lt"/>
              <a:cs typeface="Times New Roman" panose="02020603050405020304" pitchFamily="18" charset="0"/>
            </a:endParaRPr>
          </a:p>
          <a:p>
            <a:pPr>
              <a:spcBef>
                <a:spcPts val="24"/>
              </a:spcBef>
            </a:pPr>
            <a:endParaRPr lang="en-US" altLang="en-US" dirty="0">
              <a:latin typeface="+mj-lt"/>
              <a:cs typeface="Times New Roman" panose="02020603050405020304" pitchFamily="18" charset="0"/>
            </a:endParaRPr>
          </a:p>
          <a:p>
            <a:r>
              <a:rPr lang="en-US" altLang="en-US" dirty="0">
                <a:latin typeface="+mj-lt"/>
                <a:cs typeface="Times New Roman" panose="02020603050405020304" pitchFamily="18" charset="0"/>
              </a:rPr>
              <a:t>Lasso Regression :</a:t>
            </a:r>
          </a:p>
          <a:p>
            <a:pPr algn="just">
              <a:lnSpc>
                <a:spcPct val="103000"/>
              </a:lnSpc>
              <a:spcBef>
                <a:spcPts val="513"/>
              </a:spcBef>
            </a:pPr>
            <a:r>
              <a:rPr lang="en-US" altLang="en-US" dirty="0">
                <a:latin typeface="+mj-lt"/>
                <a:cs typeface="Times New Roman" panose="02020603050405020304" pitchFamily="18" charset="0"/>
              </a:rPr>
              <a:t>Lasso  regression  stands  for  Least  Absolute  Shrinkage  and  Selection  Operator.  It  adds penalty term to the cost function. This term is the absolute sum of the coefficients. As the value of coefficients increases from 0 this term penalizes, cause model, to decrease the value  of  coefficients  in  order  to  reduce  loss.  The  difference  between  ridge  and  lasso regression  is  that  it  tends  to  make  coefficients  to  absolute  zero  as  compared  to  Ridge which never sets the value of coefficient to absolute zero.</a:t>
            </a:r>
          </a:p>
        </p:txBody>
      </p:sp>
      <p:sp>
        <p:nvSpPr>
          <p:cNvPr id="3" name="object 3">
            <a:extLst>
              <a:ext uri="{FF2B5EF4-FFF2-40B4-BE49-F238E27FC236}">
                <a16:creationId xmlns:a16="http://schemas.microsoft.com/office/drawing/2014/main" id="{CC7713F5-24B4-2F4F-4C4F-B8EF3BA44BFA}"/>
              </a:ext>
            </a:extLst>
          </p:cNvPr>
          <p:cNvSpPr txBox="1"/>
          <p:nvPr/>
        </p:nvSpPr>
        <p:spPr>
          <a:xfrm>
            <a:off x="805218" y="4704271"/>
            <a:ext cx="7734158" cy="830997"/>
          </a:xfrm>
          <a:prstGeom prst="rect">
            <a:avLst/>
          </a:prstGeom>
        </p:spPr>
        <p:txBody>
          <a:bodyPr wrap="square" lIns="0" tIns="0" rIns="0" bIns="0">
            <a:spAutoFit/>
          </a:bodyPr>
          <a:lstStyle/>
          <a:p>
            <a:pPr marL="33392">
              <a:defRPr/>
            </a:pPr>
            <a:r>
              <a:rPr spc="-19" dirty="0">
                <a:latin typeface="+mj-lt"/>
                <a:cs typeface="Times New Roman"/>
              </a:rPr>
              <a:t>L</a:t>
            </a:r>
            <a:r>
              <a:rPr dirty="0">
                <a:latin typeface="+mj-lt"/>
                <a:cs typeface="Times New Roman"/>
              </a:rPr>
              <a:t>_{lasso}</a:t>
            </a:r>
            <a:r>
              <a:rPr spc="6" dirty="0">
                <a:latin typeface="+mj-lt"/>
                <a:cs typeface="Times New Roman"/>
              </a:rPr>
              <a:t> </a:t>
            </a:r>
            <a:r>
              <a:rPr dirty="0">
                <a:latin typeface="+mj-lt"/>
                <a:cs typeface="Times New Roman"/>
              </a:rPr>
              <a:t>=</a:t>
            </a:r>
            <a:r>
              <a:rPr spc="-3" dirty="0">
                <a:latin typeface="+mj-lt"/>
                <a:cs typeface="Times New Roman"/>
              </a:rPr>
              <a:t> a</a:t>
            </a:r>
            <a:r>
              <a:rPr spc="3" dirty="0">
                <a:latin typeface="+mj-lt"/>
                <a:cs typeface="Times New Roman"/>
              </a:rPr>
              <a:t>r</a:t>
            </a:r>
            <a:r>
              <a:rPr spc="-10" dirty="0">
                <a:latin typeface="+mj-lt"/>
                <a:cs typeface="Times New Roman"/>
              </a:rPr>
              <a:t>g</a:t>
            </a:r>
            <a:r>
              <a:rPr dirty="0">
                <a:latin typeface="+mj-lt"/>
                <a:cs typeface="Times New Roman"/>
              </a:rPr>
              <a:t>min_</a:t>
            </a:r>
            <a:r>
              <a:rPr spc="10" dirty="0">
                <a:latin typeface="+mj-lt"/>
                <a:cs typeface="Times New Roman"/>
              </a:rPr>
              <a:t>{</a:t>
            </a:r>
            <a:r>
              <a:rPr spc="-6" dirty="0">
                <a:latin typeface="+mj-lt"/>
                <a:cs typeface="Times New Roman"/>
              </a:rPr>
              <a:t>\</a:t>
            </a:r>
            <a:r>
              <a:rPr spc="6" dirty="0">
                <a:latin typeface="+mj-lt"/>
                <a:cs typeface="Times New Roman"/>
              </a:rPr>
              <a:t>h</a:t>
            </a:r>
            <a:r>
              <a:rPr spc="-3" dirty="0">
                <a:latin typeface="+mj-lt"/>
                <a:cs typeface="Times New Roman"/>
              </a:rPr>
              <a:t>a</a:t>
            </a:r>
            <a:r>
              <a:rPr dirty="0">
                <a:latin typeface="+mj-lt"/>
                <a:cs typeface="Times New Roman"/>
              </a:rPr>
              <a:t>t</a:t>
            </a:r>
            <a:r>
              <a:rPr spc="10" dirty="0">
                <a:latin typeface="+mj-lt"/>
                <a:cs typeface="Times New Roman"/>
              </a:rPr>
              <a:t>{</a:t>
            </a:r>
            <a:r>
              <a:rPr spc="-16" dirty="0">
                <a:latin typeface="+mj-lt"/>
                <a:cs typeface="Times New Roman"/>
              </a:rPr>
              <a:t>\</a:t>
            </a:r>
            <a:r>
              <a:rPr dirty="0">
                <a:latin typeface="+mj-lt"/>
                <a:cs typeface="Times New Roman"/>
              </a:rPr>
              <a:t>b</a:t>
            </a:r>
            <a:r>
              <a:rPr spc="-3" dirty="0">
                <a:latin typeface="+mj-lt"/>
                <a:cs typeface="Times New Roman"/>
              </a:rPr>
              <a:t>e</a:t>
            </a:r>
            <a:r>
              <a:rPr spc="6" dirty="0">
                <a:latin typeface="+mj-lt"/>
                <a:cs typeface="Times New Roman"/>
              </a:rPr>
              <a:t>t</a:t>
            </a:r>
            <a:r>
              <a:rPr spc="-3" dirty="0">
                <a:latin typeface="+mj-lt"/>
                <a:cs typeface="Times New Roman"/>
              </a:rPr>
              <a:t>a</a:t>
            </a:r>
            <a:r>
              <a:rPr dirty="0">
                <a:latin typeface="+mj-lt"/>
                <a:cs typeface="Times New Roman"/>
              </a:rPr>
              <a:t>}</a:t>
            </a:r>
            <a:r>
              <a:rPr spc="6" dirty="0">
                <a:latin typeface="+mj-lt"/>
                <a:cs typeface="Times New Roman"/>
              </a:rPr>
              <a:t>}</a:t>
            </a:r>
            <a:r>
              <a:rPr spc="-16" dirty="0">
                <a:latin typeface="+mj-lt"/>
                <a:cs typeface="Times New Roman"/>
              </a:rPr>
              <a:t>\</a:t>
            </a:r>
            <a:r>
              <a:rPr dirty="0">
                <a:latin typeface="+mj-lt"/>
                <a:cs typeface="Times New Roman"/>
              </a:rPr>
              <a:t>l</a:t>
            </a:r>
            <a:r>
              <a:rPr spc="3" dirty="0">
                <a:latin typeface="+mj-lt"/>
                <a:cs typeface="Times New Roman"/>
              </a:rPr>
              <a:t>e</a:t>
            </a:r>
            <a:r>
              <a:rPr dirty="0">
                <a:latin typeface="+mj-lt"/>
                <a:cs typeface="Times New Roman"/>
              </a:rPr>
              <a:t>ft </a:t>
            </a:r>
            <a:r>
              <a:rPr spc="-3" dirty="0">
                <a:latin typeface="+mj-lt"/>
                <a:cs typeface="Times New Roman"/>
              </a:rPr>
              <a:t>(</a:t>
            </a:r>
            <a:r>
              <a:rPr spc="10" dirty="0">
                <a:latin typeface="+mj-lt"/>
                <a:cs typeface="Times New Roman"/>
              </a:rPr>
              <a:t>{</a:t>
            </a:r>
            <a:r>
              <a:rPr spc="-16" dirty="0">
                <a:latin typeface="+mj-lt"/>
                <a:cs typeface="Times New Roman"/>
              </a:rPr>
              <a:t>\</a:t>
            </a:r>
            <a:r>
              <a:rPr spc="6" dirty="0">
                <a:latin typeface="+mj-lt"/>
                <a:cs typeface="Times New Roman"/>
              </a:rPr>
              <a:t>l</a:t>
            </a:r>
            <a:r>
              <a:rPr spc="-3" dirty="0">
                <a:latin typeface="+mj-lt"/>
                <a:cs typeface="Times New Roman"/>
              </a:rPr>
              <a:t>e</a:t>
            </a:r>
            <a:r>
              <a:rPr dirty="0">
                <a:latin typeface="+mj-lt"/>
                <a:cs typeface="Times New Roman"/>
              </a:rPr>
              <a:t>ft</a:t>
            </a:r>
            <a:r>
              <a:rPr spc="6" dirty="0">
                <a:latin typeface="+mj-lt"/>
                <a:cs typeface="Times New Roman"/>
              </a:rPr>
              <a:t> </a:t>
            </a:r>
            <a:r>
              <a:rPr dirty="0">
                <a:latin typeface="+mj-lt"/>
                <a:cs typeface="Times New Roman"/>
              </a:rPr>
              <a:t>\|</a:t>
            </a:r>
            <a:r>
              <a:rPr spc="-10" dirty="0">
                <a:latin typeface="+mj-lt"/>
                <a:cs typeface="Times New Roman"/>
              </a:rPr>
              <a:t> </a:t>
            </a:r>
            <a:r>
              <a:rPr spc="3" dirty="0">
                <a:latin typeface="+mj-lt"/>
                <a:cs typeface="Times New Roman"/>
              </a:rPr>
              <a:t>Y</a:t>
            </a:r>
            <a:r>
              <a:rPr dirty="0">
                <a:latin typeface="+mj-lt"/>
                <a:cs typeface="Times New Roman"/>
              </a:rPr>
              <a:t>-</a:t>
            </a:r>
            <a:r>
              <a:rPr spc="3" dirty="0">
                <a:latin typeface="+mj-lt"/>
                <a:cs typeface="Times New Roman"/>
              </a:rPr>
              <a:t> </a:t>
            </a:r>
            <a:r>
              <a:rPr spc="-16" dirty="0">
                <a:latin typeface="+mj-lt"/>
                <a:cs typeface="Times New Roman"/>
              </a:rPr>
              <a:t>\</a:t>
            </a:r>
            <a:r>
              <a:rPr dirty="0">
                <a:latin typeface="+mj-lt"/>
                <a:cs typeface="Times New Roman"/>
              </a:rPr>
              <a:t>b</a:t>
            </a:r>
            <a:r>
              <a:rPr spc="-3" dirty="0">
                <a:latin typeface="+mj-lt"/>
                <a:cs typeface="Times New Roman"/>
              </a:rPr>
              <a:t>e</a:t>
            </a:r>
            <a:r>
              <a:rPr spc="6" dirty="0">
                <a:latin typeface="+mj-lt"/>
                <a:cs typeface="Times New Roman"/>
              </a:rPr>
              <a:t>t</a:t>
            </a:r>
            <a:r>
              <a:rPr dirty="0">
                <a:latin typeface="+mj-lt"/>
                <a:cs typeface="Times New Roman"/>
              </a:rPr>
              <a:t>a</a:t>
            </a:r>
            <a:r>
              <a:rPr spc="-3" dirty="0">
                <a:latin typeface="+mj-lt"/>
                <a:cs typeface="Times New Roman"/>
              </a:rPr>
              <a:t> </a:t>
            </a:r>
            <a:r>
              <a:rPr dirty="0">
                <a:latin typeface="+mj-lt"/>
                <a:cs typeface="Times New Roman"/>
              </a:rPr>
              <a:t>* X</a:t>
            </a:r>
            <a:r>
              <a:rPr spc="6" dirty="0">
                <a:latin typeface="+mj-lt"/>
                <a:cs typeface="Times New Roman"/>
              </a:rPr>
              <a:t> </a:t>
            </a:r>
            <a:r>
              <a:rPr spc="-6" dirty="0">
                <a:latin typeface="+mj-lt"/>
                <a:cs typeface="Times New Roman"/>
              </a:rPr>
              <a:t>\</a:t>
            </a:r>
            <a:r>
              <a:rPr dirty="0">
                <a:latin typeface="+mj-lt"/>
                <a:cs typeface="Times New Roman"/>
              </a:rPr>
              <a:t>r</a:t>
            </a:r>
            <a:r>
              <a:rPr spc="3" dirty="0">
                <a:latin typeface="+mj-lt"/>
                <a:cs typeface="Times New Roman"/>
              </a:rPr>
              <a:t>i</a:t>
            </a:r>
            <a:r>
              <a:rPr spc="-10" dirty="0">
                <a:latin typeface="+mj-lt"/>
                <a:cs typeface="Times New Roman"/>
              </a:rPr>
              <a:t>g</a:t>
            </a:r>
            <a:r>
              <a:rPr dirty="0">
                <a:latin typeface="+mj-lt"/>
                <a:cs typeface="Times New Roman"/>
              </a:rPr>
              <a:t>ht</a:t>
            </a:r>
            <a:r>
              <a:rPr spc="10" dirty="0">
                <a:latin typeface="+mj-lt"/>
                <a:cs typeface="Times New Roman"/>
              </a:rPr>
              <a:t> </a:t>
            </a:r>
            <a:r>
              <a:rPr spc="-6" dirty="0">
                <a:latin typeface="+mj-lt"/>
                <a:cs typeface="Times New Roman"/>
              </a:rPr>
              <a:t>\</a:t>
            </a:r>
            <a:r>
              <a:rPr spc="-10" dirty="0">
                <a:latin typeface="+mj-lt"/>
                <a:cs typeface="Times New Roman"/>
              </a:rPr>
              <a:t>|</a:t>
            </a:r>
            <a:r>
              <a:rPr dirty="0">
                <a:latin typeface="+mj-lt"/>
                <a:cs typeface="Times New Roman"/>
              </a:rPr>
              <a:t>}^{2}</a:t>
            </a:r>
            <a:r>
              <a:rPr spc="6" dirty="0">
                <a:latin typeface="+mj-lt"/>
                <a:cs typeface="Times New Roman"/>
              </a:rPr>
              <a:t> </a:t>
            </a:r>
            <a:r>
              <a:rPr dirty="0">
                <a:latin typeface="+mj-lt"/>
                <a:cs typeface="Times New Roman"/>
              </a:rPr>
              <a:t>+</a:t>
            </a:r>
            <a:r>
              <a:rPr spc="3" dirty="0">
                <a:latin typeface="+mj-lt"/>
                <a:cs typeface="Times New Roman"/>
              </a:rPr>
              <a:t> </a:t>
            </a:r>
            <a:r>
              <a:rPr spc="-16" dirty="0">
                <a:latin typeface="+mj-lt"/>
                <a:cs typeface="Times New Roman"/>
              </a:rPr>
              <a:t>\</a:t>
            </a:r>
            <a:r>
              <a:rPr dirty="0">
                <a:latin typeface="+mj-lt"/>
                <a:cs typeface="Times New Roman"/>
              </a:rPr>
              <a:t>lamb</a:t>
            </a:r>
            <a:r>
              <a:rPr spc="6" dirty="0">
                <a:latin typeface="+mj-lt"/>
                <a:cs typeface="Times New Roman"/>
              </a:rPr>
              <a:t>d</a:t>
            </a:r>
            <a:r>
              <a:rPr dirty="0">
                <a:latin typeface="+mj-lt"/>
                <a:cs typeface="Times New Roman"/>
              </a:rPr>
              <a:t>a</a:t>
            </a:r>
            <a:r>
              <a:rPr spc="-3" dirty="0">
                <a:latin typeface="+mj-lt"/>
                <a:cs typeface="Times New Roman"/>
              </a:rPr>
              <a:t> </a:t>
            </a:r>
            <a:r>
              <a:rPr dirty="0">
                <a:latin typeface="+mj-lt"/>
                <a:cs typeface="Times New Roman"/>
              </a:rPr>
              <a:t>*</a:t>
            </a:r>
          </a:p>
          <a:p>
            <a:pPr marL="8145">
              <a:spcBef>
                <a:spcPts val="22"/>
              </a:spcBef>
              <a:defRPr/>
            </a:pPr>
            <a:r>
              <a:rPr spc="6" dirty="0">
                <a:latin typeface="+mj-lt"/>
                <a:cs typeface="Times New Roman"/>
              </a:rPr>
              <a:t>{</a:t>
            </a:r>
            <a:r>
              <a:rPr spc="-16" dirty="0">
                <a:latin typeface="+mj-lt"/>
                <a:cs typeface="Times New Roman"/>
              </a:rPr>
              <a:t>\</a:t>
            </a:r>
            <a:r>
              <a:rPr dirty="0">
                <a:latin typeface="+mj-lt"/>
                <a:cs typeface="Times New Roman"/>
              </a:rPr>
              <a:t>le</a:t>
            </a:r>
            <a:r>
              <a:rPr spc="-6" dirty="0">
                <a:latin typeface="+mj-lt"/>
                <a:cs typeface="Times New Roman"/>
              </a:rPr>
              <a:t>f</a:t>
            </a:r>
            <a:r>
              <a:rPr dirty="0">
                <a:latin typeface="+mj-lt"/>
                <a:cs typeface="Times New Roman"/>
              </a:rPr>
              <a:t>t</a:t>
            </a:r>
            <a:r>
              <a:rPr spc="6" dirty="0">
                <a:latin typeface="+mj-lt"/>
                <a:cs typeface="Times New Roman"/>
              </a:rPr>
              <a:t> </a:t>
            </a:r>
            <a:r>
              <a:rPr dirty="0">
                <a:latin typeface="+mj-lt"/>
                <a:cs typeface="Times New Roman"/>
              </a:rPr>
              <a:t>\| </a:t>
            </a:r>
            <a:r>
              <a:rPr spc="-6" dirty="0">
                <a:latin typeface="+mj-lt"/>
                <a:cs typeface="Times New Roman"/>
              </a:rPr>
              <a:t>\</a:t>
            </a:r>
            <a:r>
              <a:rPr dirty="0">
                <a:latin typeface="+mj-lt"/>
                <a:cs typeface="Times New Roman"/>
              </a:rPr>
              <a:t>b</a:t>
            </a:r>
            <a:r>
              <a:rPr spc="-3" dirty="0">
                <a:latin typeface="+mj-lt"/>
                <a:cs typeface="Times New Roman"/>
              </a:rPr>
              <a:t>e</a:t>
            </a:r>
            <a:r>
              <a:rPr dirty="0">
                <a:latin typeface="+mj-lt"/>
                <a:cs typeface="Times New Roman"/>
              </a:rPr>
              <a:t>ta </a:t>
            </a:r>
            <a:r>
              <a:rPr spc="3" dirty="0">
                <a:latin typeface="+mj-lt"/>
                <a:cs typeface="Times New Roman"/>
              </a:rPr>
              <a:t> </a:t>
            </a:r>
            <a:r>
              <a:rPr spc="-6" dirty="0">
                <a:latin typeface="+mj-lt"/>
                <a:cs typeface="Times New Roman"/>
              </a:rPr>
              <a:t>\</a:t>
            </a:r>
            <a:r>
              <a:rPr dirty="0">
                <a:latin typeface="+mj-lt"/>
                <a:cs typeface="Times New Roman"/>
              </a:rPr>
              <a:t>r</a:t>
            </a:r>
            <a:r>
              <a:rPr spc="3" dirty="0">
                <a:latin typeface="+mj-lt"/>
                <a:cs typeface="Times New Roman"/>
              </a:rPr>
              <a:t>i</a:t>
            </a:r>
            <a:r>
              <a:rPr spc="-10" dirty="0">
                <a:latin typeface="+mj-lt"/>
                <a:cs typeface="Times New Roman"/>
              </a:rPr>
              <a:t>g</a:t>
            </a:r>
            <a:r>
              <a:rPr dirty="0">
                <a:latin typeface="+mj-lt"/>
                <a:cs typeface="Times New Roman"/>
              </a:rPr>
              <a:t>ht</a:t>
            </a:r>
            <a:r>
              <a:rPr spc="10" dirty="0">
                <a:latin typeface="+mj-lt"/>
                <a:cs typeface="Times New Roman"/>
              </a:rPr>
              <a:t> </a:t>
            </a:r>
            <a:r>
              <a:rPr dirty="0">
                <a:latin typeface="+mj-lt"/>
                <a:cs typeface="Times New Roman"/>
              </a:rPr>
              <a:t>\</a:t>
            </a:r>
            <a:r>
              <a:rPr spc="-10" dirty="0">
                <a:latin typeface="+mj-lt"/>
                <a:cs typeface="Times New Roman"/>
              </a:rPr>
              <a:t>|</a:t>
            </a:r>
            <a:r>
              <a:rPr dirty="0">
                <a:latin typeface="+mj-lt"/>
                <a:cs typeface="Times New Roman"/>
              </a:rPr>
              <a:t>}_</a:t>
            </a:r>
            <a:r>
              <a:rPr spc="6" dirty="0">
                <a:latin typeface="+mj-lt"/>
                <a:cs typeface="Times New Roman"/>
              </a:rPr>
              <a:t>{</a:t>
            </a:r>
            <a:r>
              <a:rPr dirty="0">
                <a:latin typeface="+mj-lt"/>
                <a:cs typeface="Times New Roman"/>
              </a:rPr>
              <a:t>1} </a:t>
            </a:r>
            <a:r>
              <a:rPr spc="6" dirty="0">
                <a:latin typeface="+mj-lt"/>
                <a:cs typeface="Times New Roman"/>
              </a:rPr>
              <a:t> </a:t>
            </a:r>
            <a:r>
              <a:rPr spc="-16" dirty="0">
                <a:latin typeface="+mj-lt"/>
                <a:cs typeface="Times New Roman"/>
              </a:rPr>
              <a:t>\</a:t>
            </a:r>
            <a:r>
              <a:rPr dirty="0">
                <a:latin typeface="+mj-lt"/>
                <a:cs typeface="Times New Roman"/>
              </a:rPr>
              <a:t>r</a:t>
            </a:r>
            <a:r>
              <a:rPr spc="3" dirty="0">
                <a:latin typeface="+mj-lt"/>
                <a:cs typeface="Times New Roman"/>
              </a:rPr>
              <a:t>i</a:t>
            </a:r>
            <a:r>
              <a:rPr spc="-10" dirty="0">
                <a:latin typeface="+mj-lt"/>
                <a:cs typeface="Times New Roman"/>
              </a:rPr>
              <a:t>g</a:t>
            </a:r>
            <a:r>
              <a:rPr dirty="0">
                <a:latin typeface="+mj-lt"/>
                <a:cs typeface="Times New Roman"/>
              </a:rPr>
              <a:t>ht )</a:t>
            </a:r>
          </a:p>
        </p:txBody>
      </p:sp>
      <p:pic>
        <p:nvPicPr>
          <p:cNvPr id="4" name="Picture 3" descr="A screenshot of a computer&#10;&#10;Description automatically generated">
            <a:extLst>
              <a:ext uri="{FF2B5EF4-FFF2-40B4-BE49-F238E27FC236}">
                <a16:creationId xmlns:a16="http://schemas.microsoft.com/office/drawing/2014/main" id="{3484D077-FED9-E3B0-A5B9-84F3865723BC}"/>
              </a:ext>
            </a:extLst>
          </p:cNvPr>
          <p:cNvPicPr>
            <a:picLocks noChangeAspect="1"/>
          </p:cNvPicPr>
          <p:nvPr/>
        </p:nvPicPr>
        <p:blipFill rotWithShape="1">
          <a:blip r:embed="rId3"/>
          <a:srcRect l="26091" t="36058" r="24385" b="26405"/>
          <a:stretch/>
        </p:blipFill>
        <p:spPr bwMode="auto">
          <a:xfrm>
            <a:off x="0" y="7233"/>
            <a:ext cx="1749346" cy="745127"/>
          </a:xfrm>
          <a:prstGeom prst="rect">
            <a:avLst/>
          </a:prstGeom>
          <a:ln>
            <a:noFill/>
          </a:ln>
          <a:extLst>
            <a:ext uri="{53640926-AAD7-44D8-BBD7-CCE9431645EC}">
              <a14:shadowObscured xmlns:a14="http://schemas.microsoft.com/office/drawing/2010/main"/>
            </a:ext>
          </a:extLst>
        </p:spPr>
      </p:pic>
      <p:sp>
        <p:nvSpPr>
          <p:cNvPr id="5" name="Title 1">
            <a:extLst>
              <a:ext uri="{FF2B5EF4-FFF2-40B4-BE49-F238E27FC236}">
                <a16:creationId xmlns:a16="http://schemas.microsoft.com/office/drawing/2014/main" id="{C0A92B6B-40AA-96BB-7E6A-D6B56FCC1F77}"/>
              </a:ext>
            </a:extLst>
          </p:cNvPr>
          <p:cNvSpPr txBox="1">
            <a:spLocks/>
          </p:cNvSpPr>
          <p:nvPr/>
        </p:nvSpPr>
        <p:spPr>
          <a:xfrm>
            <a:off x="1676400" y="0"/>
            <a:ext cx="7467600" cy="685800"/>
          </a:xfrm>
          <a:prstGeom prst="rect">
            <a:avLst/>
          </a:prstGeom>
          <a:solidFill>
            <a:srgbClr val="FF9C9C"/>
          </a:solidFill>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3000" dirty="0">
                <a:solidFill>
                  <a:prstClr val="black"/>
                </a:solidFill>
              </a:rPr>
              <a:t>Contents </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F439DE77-2DF8-C216-4FAD-B1DAA0D7C11F}"/>
              </a:ext>
            </a:extLst>
          </p:cNvPr>
          <p:cNvSpPr txBox="1"/>
          <p:nvPr/>
        </p:nvSpPr>
        <p:spPr>
          <a:xfrm>
            <a:off x="491319" y="1220339"/>
            <a:ext cx="8188657" cy="4909036"/>
          </a:xfrm>
          <a:prstGeom prst="rect">
            <a:avLst/>
          </a:prstGeom>
        </p:spPr>
        <p:txBody>
          <a:bodyPr wrap="square" lIns="0" tIns="0" rIns="0" bIns="0">
            <a:spAutoFit/>
          </a:bodyPr>
          <a:lstStyle>
            <a:lvl1pPr marL="127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just"/>
            <a:r>
              <a:rPr lang="en-US" altLang="en-US" dirty="0">
                <a:latin typeface="+mj-lt"/>
                <a:cs typeface="Times New Roman" panose="02020603050405020304" pitchFamily="18" charset="0"/>
              </a:rPr>
              <a:t>Limitation of Lasso Regression:</a:t>
            </a:r>
          </a:p>
          <a:p>
            <a:pPr algn="just">
              <a:lnSpc>
                <a:spcPct val="103000"/>
              </a:lnSpc>
              <a:spcBef>
                <a:spcPts val="529"/>
              </a:spcBef>
            </a:pPr>
            <a:r>
              <a:rPr lang="en-US" altLang="en-US" dirty="0">
                <a:latin typeface="+mj-lt"/>
                <a:cs typeface="Times New Roman" panose="02020603050405020304" pitchFamily="18" charset="0"/>
              </a:rPr>
              <a:t>Lasso sometimes struggles with some types of data. If the number of predictors (p) is greater than the number of observations (n), Lasso will pick at most n predictors as non- zero, even if all predictors are relevant (or may be used in the test set).</a:t>
            </a:r>
          </a:p>
          <a:p>
            <a:pPr algn="just">
              <a:lnSpc>
                <a:spcPct val="102000"/>
              </a:lnSpc>
              <a:spcBef>
                <a:spcPts val="529"/>
              </a:spcBef>
            </a:pPr>
            <a:r>
              <a:rPr lang="en-US" altLang="en-US" dirty="0">
                <a:latin typeface="+mj-lt"/>
                <a:cs typeface="Times New Roman" panose="02020603050405020304" pitchFamily="18" charset="0"/>
              </a:rPr>
              <a:t>If there are two or more highly collinear variables then LASSO regression select one of them randomly which is not good for the interpretation of data</a:t>
            </a:r>
          </a:p>
          <a:p>
            <a:pPr algn="just">
              <a:spcBef>
                <a:spcPts val="545"/>
              </a:spcBef>
            </a:pPr>
            <a:r>
              <a:rPr lang="en-US" altLang="en-US" dirty="0">
                <a:latin typeface="+mj-lt"/>
                <a:cs typeface="Times New Roman" panose="02020603050405020304" pitchFamily="18" charset="0"/>
              </a:rPr>
              <a:t>Elastic Net :</a:t>
            </a:r>
          </a:p>
          <a:p>
            <a:pPr algn="just">
              <a:lnSpc>
                <a:spcPct val="103000"/>
              </a:lnSpc>
              <a:spcBef>
                <a:spcPts val="513"/>
              </a:spcBef>
            </a:pPr>
            <a:r>
              <a:rPr lang="en-US" altLang="en-US" dirty="0">
                <a:latin typeface="+mj-lt"/>
                <a:cs typeface="Times New Roman" panose="02020603050405020304" pitchFamily="18" charset="0"/>
              </a:rPr>
              <a:t>Sometimes, the lasso regression can cause a small bias in the model where the prediction is too dependent upon a particular variable. In these cases, elastic Net is proved to better it combines the regularization of both lasso and Ridge. The advantage of that it does not easily eliminate the high collinearity coefficient.</a:t>
            </a:r>
          </a:p>
          <a:p>
            <a:pPr algn="just">
              <a:lnSpc>
                <a:spcPct val="103000"/>
              </a:lnSpc>
              <a:spcBef>
                <a:spcPts val="513"/>
              </a:spcBef>
            </a:pPr>
            <a:endParaRPr lang="en-US" altLang="en-US" dirty="0">
              <a:latin typeface="+mj-lt"/>
              <a:cs typeface="Times New Roman" panose="02020603050405020304" pitchFamily="18" charset="0"/>
            </a:endParaRPr>
          </a:p>
          <a:p>
            <a:pPr>
              <a:lnSpc>
                <a:spcPct val="103000"/>
              </a:lnSpc>
            </a:pPr>
            <a:r>
              <a:rPr lang="en-US" altLang="en-US" dirty="0">
                <a:latin typeface="+mj-lt"/>
                <a:cs typeface="Times New Roman" panose="02020603050405020304" pitchFamily="18" charset="0"/>
              </a:rPr>
              <a:t>L_{</a:t>
            </a:r>
            <a:r>
              <a:rPr lang="en-US" altLang="en-US" dirty="0" err="1">
                <a:latin typeface="+mj-lt"/>
                <a:cs typeface="Times New Roman" panose="02020603050405020304" pitchFamily="18" charset="0"/>
              </a:rPr>
              <a:t>elasticNet</a:t>
            </a:r>
            <a:r>
              <a:rPr lang="en-US" altLang="en-US" dirty="0">
                <a:latin typeface="+mj-lt"/>
                <a:cs typeface="Times New Roman" panose="02020603050405020304" pitchFamily="18" charset="0"/>
              </a:rPr>
              <a:t>} = </a:t>
            </a:r>
            <a:r>
              <a:rPr lang="en-US" altLang="en-US" dirty="0" err="1">
                <a:latin typeface="+mj-lt"/>
                <a:cs typeface="Times New Roman" panose="02020603050405020304" pitchFamily="18" charset="0"/>
              </a:rPr>
              <a:t>argmin</a:t>
            </a:r>
            <a:r>
              <a:rPr lang="en-US" altLang="en-US" dirty="0">
                <a:latin typeface="+mj-lt"/>
                <a:cs typeface="Times New Roman" panose="02020603050405020304" pitchFamily="18" charset="0"/>
              </a:rPr>
              <a:t>_{\hat{\beta}}\left ( \hat\beta \right )\left ( \sum \left ( y - </a:t>
            </a:r>
            <a:r>
              <a:rPr lang="en-US" altLang="en-US" dirty="0" err="1">
                <a:latin typeface="+mj-lt"/>
                <a:cs typeface="Times New Roman" panose="02020603050405020304" pitchFamily="18" charset="0"/>
              </a:rPr>
              <a:t>x_i^J</a:t>
            </a:r>
            <a:r>
              <a:rPr lang="en-US" altLang="en-US" dirty="0">
                <a:latin typeface="+mj-lt"/>
                <a:cs typeface="Times New Roman" panose="02020603050405020304" pitchFamily="18" charset="0"/>
              </a:rPr>
              <a:t>\hat{\beta} \right )^2 \right )/2n + \lambda \left ( (1 -\alpha )/2 * \sum_{j=1}^{m}</a:t>
            </a:r>
          </a:p>
          <a:p>
            <a:pPr>
              <a:spcBef>
                <a:spcPts val="24"/>
              </a:spcBef>
            </a:pPr>
            <a:r>
              <a:rPr lang="en-US" altLang="en-US" dirty="0">
                <a:latin typeface="+mj-lt"/>
                <a:cs typeface="Times New Roman" panose="02020603050405020304" pitchFamily="18" charset="0"/>
              </a:rPr>
              <a:t>\hat{\beta_{j}^{2}}  + \alpha * \sum_{j=1}^{m} \left \| \hat{\beta_{j}} \right \| \right)</a:t>
            </a:r>
          </a:p>
          <a:p>
            <a:pPr algn="just">
              <a:lnSpc>
                <a:spcPct val="103000"/>
              </a:lnSpc>
              <a:spcBef>
                <a:spcPts val="513"/>
              </a:spcBef>
            </a:pPr>
            <a:endParaRPr lang="en-US" altLang="en-US" dirty="0">
              <a:latin typeface="+mj-lt"/>
              <a:cs typeface="Times New Roman" panose="02020603050405020304" pitchFamily="18" charset="0"/>
            </a:endParaRPr>
          </a:p>
        </p:txBody>
      </p:sp>
      <p:pic>
        <p:nvPicPr>
          <p:cNvPr id="3" name="Picture 2" descr="A screenshot of a computer&#10;&#10;Description automatically generated">
            <a:extLst>
              <a:ext uri="{FF2B5EF4-FFF2-40B4-BE49-F238E27FC236}">
                <a16:creationId xmlns:a16="http://schemas.microsoft.com/office/drawing/2014/main" id="{BCF44E9E-E7E8-4718-BB73-8F68FB970E49}"/>
              </a:ext>
            </a:extLst>
          </p:cNvPr>
          <p:cNvPicPr>
            <a:picLocks noChangeAspect="1"/>
          </p:cNvPicPr>
          <p:nvPr/>
        </p:nvPicPr>
        <p:blipFill rotWithShape="1">
          <a:blip r:embed="rId3"/>
          <a:srcRect l="26091" t="36058" r="24385" b="26405"/>
          <a:stretch/>
        </p:blipFill>
        <p:spPr bwMode="auto">
          <a:xfrm>
            <a:off x="0" y="7233"/>
            <a:ext cx="1749346" cy="745127"/>
          </a:xfrm>
          <a:prstGeom prst="rect">
            <a:avLst/>
          </a:prstGeom>
          <a:ln>
            <a:noFill/>
          </a:ln>
          <a:extLst>
            <a:ext uri="{53640926-AAD7-44D8-BBD7-CCE9431645EC}">
              <a14:shadowObscured xmlns:a14="http://schemas.microsoft.com/office/drawing/2010/main"/>
            </a:ext>
          </a:extLst>
        </p:spPr>
      </p:pic>
      <p:sp>
        <p:nvSpPr>
          <p:cNvPr id="4" name="Title 1">
            <a:extLst>
              <a:ext uri="{FF2B5EF4-FFF2-40B4-BE49-F238E27FC236}">
                <a16:creationId xmlns:a16="http://schemas.microsoft.com/office/drawing/2014/main" id="{631EE3FB-570C-6C81-971C-EAB632CF6E04}"/>
              </a:ext>
            </a:extLst>
          </p:cNvPr>
          <p:cNvSpPr txBox="1">
            <a:spLocks/>
          </p:cNvSpPr>
          <p:nvPr/>
        </p:nvSpPr>
        <p:spPr>
          <a:xfrm>
            <a:off x="1676400" y="0"/>
            <a:ext cx="7467600" cy="685800"/>
          </a:xfrm>
          <a:prstGeom prst="rect">
            <a:avLst/>
          </a:prstGeom>
          <a:solidFill>
            <a:srgbClr val="FF9C9C"/>
          </a:solidFill>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3000" dirty="0">
                <a:solidFill>
                  <a:prstClr val="black"/>
                </a:solidFill>
              </a:rPr>
              <a:t>Contents </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01337" y="1219200"/>
            <a:ext cx="7641771" cy="4405316"/>
          </a:xfrm>
        </p:spPr>
        <p:txBody>
          <a:bodyPr>
            <a:normAutofit/>
          </a:bodyPr>
          <a:lstStyle/>
          <a:p>
            <a:pPr marL="0" indent="0" algn="just">
              <a:buNone/>
            </a:pPr>
            <a:r>
              <a:rPr lang="en-IN" sz="2000" b="1" dirty="0"/>
              <a:t>Objective:</a:t>
            </a:r>
          </a:p>
          <a:p>
            <a:pPr algn="just">
              <a:lnSpc>
                <a:spcPct val="150000"/>
              </a:lnSpc>
              <a:buFont typeface="Wingdings" panose="05000000000000000000" pitchFamily="2" charset="2"/>
              <a:buChar char="§"/>
            </a:pPr>
            <a:r>
              <a:rPr lang="en-IN" sz="2000" b="1" dirty="0"/>
              <a:t>In this topic</a:t>
            </a:r>
            <a:r>
              <a:rPr lang="en-IN" sz="2000" dirty="0"/>
              <a:t> we learn </a:t>
            </a:r>
            <a:r>
              <a:rPr lang="en-US" sz="2000" dirty="0"/>
              <a:t>Categorical regression quantifies which has categorical data ,by assigning numerical values to the categories, resulting in an optimal linear regression equation for the transformed variables. Categorical regression is also known by the acronym CATREG, for categorical regression.</a:t>
            </a:r>
          </a:p>
          <a:p>
            <a:pPr algn="just">
              <a:lnSpc>
                <a:spcPct val="150000"/>
              </a:lnSpc>
              <a:buFont typeface="Wingdings" panose="05000000000000000000" pitchFamily="2" charset="2"/>
              <a:buChar char="§"/>
            </a:pPr>
            <a:r>
              <a:rPr lang="en-IN" sz="2000" b="1" dirty="0"/>
              <a:t>Recap:</a:t>
            </a:r>
          </a:p>
          <a:p>
            <a:pPr algn="just">
              <a:lnSpc>
                <a:spcPct val="150000"/>
              </a:lnSpc>
              <a:buFont typeface="Wingdings" panose="05000000000000000000" pitchFamily="2" charset="2"/>
              <a:buChar char="§"/>
            </a:pPr>
            <a:r>
              <a:rPr lang="en-IN" sz="2000" dirty="0"/>
              <a:t>Revision of </a:t>
            </a:r>
            <a:r>
              <a:rPr lang="en-US" sz="2000" dirty="0"/>
              <a:t>basic statistical approaches.</a:t>
            </a:r>
            <a:endParaRPr lang="en-IN" sz="2000" dirty="0"/>
          </a:p>
          <a:p>
            <a:pPr marL="0" indent="0" algn="just">
              <a:lnSpc>
                <a:spcPct val="150000"/>
              </a:lnSpc>
              <a:buNone/>
            </a:pPr>
            <a:endParaRPr lang="en-IN" sz="1650" b="1" dirty="0"/>
          </a:p>
        </p:txBody>
      </p:sp>
      <p:sp>
        <p:nvSpPr>
          <p:cNvPr id="4" name="Date Placeholder 3"/>
          <p:cNvSpPr>
            <a:spLocks noGrp="1"/>
          </p:cNvSpPr>
          <p:nvPr>
            <p:ph type="dt" sz="half" idx="10"/>
          </p:nvPr>
        </p:nvSpPr>
        <p:spPr/>
        <p:txBody>
          <a:bodyPr/>
          <a:lstStyle/>
          <a:p>
            <a:pPr defTabSz="685800">
              <a:defRPr/>
            </a:pPr>
            <a:fld id="{5F22E617-B39C-4ACD-AA2D-E934315BA841}" type="datetime1">
              <a:rPr lang="en-US" sz="900" smtClean="0">
                <a:solidFill>
                  <a:prstClr val="black">
                    <a:tint val="75000"/>
                  </a:prstClr>
                </a:solidFill>
                <a:latin typeface="Calibri"/>
              </a:rPr>
              <a:t>7/11/2024</a:t>
            </a:fld>
            <a:endParaRPr lang="en-US" sz="90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pPr defTabSz="685800">
              <a:defRPr/>
            </a:pPr>
            <a:fld id="{B6F15528-21DE-4FAA-801E-634DDDAF4B2B}" type="slidenum">
              <a:rPr lang="en-US" sz="900">
                <a:solidFill>
                  <a:prstClr val="black">
                    <a:tint val="75000"/>
                  </a:prstClr>
                </a:solidFill>
                <a:latin typeface="Calibri"/>
              </a:rPr>
              <a:pPr defTabSz="685800">
                <a:defRPr/>
              </a:pPr>
              <a:t>74</a:t>
            </a:fld>
            <a:endParaRPr lang="en-US" sz="900">
              <a:solidFill>
                <a:prstClr val="black">
                  <a:tint val="75000"/>
                </a:prstClr>
              </a:solidFill>
              <a:latin typeface="Calibri"/>
            </a:endParaRPr>
          </a:p>
        </p:txBody>
      </p:sp>
      <p:sp>
        <p:nvSpPr>
          <p:cNvPr id="9" name="Title 1">
            <a:extLst>
              <a:ext uri="{FF2B5EF4-FFF2-40B4-BE49-F238E27FC236}">
                <a16:creationId xmlns:a16="http://schemas.microsoft.com/office/drawing/2014/main" id="{21804AB5-1258-40FF-B1C3-A15800EBE9DE}"/>
              </a:ext>
            </a:extLst>
          </p:cNvPr>
          <p:cNvSpPr txBox="1">
            <a:spLocks/>
          </p:cNvSpPr>
          <p:nvPr/>
        </p:nvSpPr>
        <p:spPr>
          <a:xfrm>
            <a:off x="1378974" y="0"/>
            <a:ext cx="7772400" cy="685799"/>
          </a:xfrm>
          <a:prstGeom prst="rect">
            <a:avLst/>
          </a:prstGeom>
          <a:solidFill>
            <a:srgbClr val="FF9C9C"/>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lnSpc>
                <a:spcPct val="115000"/>
              </a:lnSpc>
            </a:pPr>
            <a:r>
              <a:rPr lang="en-US" sz="2800" b="1" dirty="0">
                <a:effectLst/>
                <a:latin typeface="Calibri" panose="020F0502020204030204" pitchFamily="34" charset="0"/>
                <a:ea typeface="Calibri" panose="020F0502020204030204" pitchFamily="34" charset="0"/>
                <a:cs typeface="Times New Roman" panose="02020603050405020304" pitchFamily="18" charset="0"/>
              </a:rPr>
              <a:t>Categorical Variables in Regression</a:t>
            </a:r>
            <a:endParaRPr lang="en-US" sz="3200" b="1" dirty="0">
              <a:latin typeface="Times New Roman" panose="02020603050405020304" pitchFamily="18" charset="0"/>
              <a:cs typeface="Times New Roman" panose="02020603050405020304" pitchFamily="18" charset="0"/>
            </a:endParaRPr>
          </a:p>
        </p:txBody>
      </p:sp>
      <p:sp>
        <p:nvSpPr>
          <p:cNvPr id="2" name="Footer Placeholder 1">
            <a:extLst>
              <a:ext uri="{FF2B5EF4-FFF2-40B4-BE49-F238E27FC236}">
                <a16:creationId xmlns:a16="http://schemas.microsoft.com/office/drawing/2014/main" id="{2A868212-4E78-4E6E-B054-B27AB3F857F7}"/>
              </a:ext>
            </a:extLst>
          </p:cNvPr>
          <p:cNvSpPr>
            <a:spLocks noGrp="1"/>
          </p:cNvSpPr>
          <p:nvPr>
            <p:ph type="ftr" sz="quarter" idx="11"/>
          </p:nvPr>
        </p:nvSpPr>
        <p:spPr/>
        <p:txBody>
          <a:bodyPr/>
          <a:lstStyle/>
          <a:p>
            <a:r>
              <a:rPr lang="de-DE"/>
              <a:t>SOVERS SINGH BISHT                   UNIT 01</a:t>
            </a:r>
            <a:endParaRPr lang="en-US" dirty="0"/>
          </a:p>
        </p:txBody>
      </p:sp>
      <p:pic>
        <p:nvPicPr>
          <p:cNvPr id="7" name="Picture 6">
            <a:extLst>
              <a:ext uri="{FF2B5EF4-FFF2-40B4-BE49-F238E27FC236}">
                <a16:creationId xmlns:a16="http://schemas.microsoft.com/office/drawing/2014/main" id="{1FF9359F-875D-6243-AF19-564519244F0E}"/>
              </a:ext>
            </a:extLst>
          </p:cNvPr>
          <p:cNvPicPr>
            <a:picLocks noChangeAspect="1"/>
          </p:cNvPicPr>
          <p:nvPr/>
        </p:nvPicPr>
        <p:blipFill>
          <a:blip r:embed="rId2"/>
          <a:stretch>
            <a:fillRect/>
          </a:stretch>
        </p:blipFill>
        <p:spPr>
          <a:xfrm>
            <a:off x="-19722" y="0"/>
            <a:ext cx="1384300" cy="812800"/>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30C48FE1-8396-3576-380F-C59945812716}"/>
              </a:ext>
            </a:extLst>
          </p:cNvPr>
          <p:cNvPicPr>
            <a:picLocks noChangeAspect="1"/>
          </p:cNvPicPr>
          <p:nvPr/>
        </p:nvPicPr>
        <p:blipFill rotWithShape="1">
          <a:blip r:embed="rId3"/>
          <a:srcRect l="26091" t="36058" r="24385" b="26405"/>
          <a:stretch/>
        </p:blipFill>
        <p:spPr bwMode="auto">
          <a:xfrm>
            <a:off x="0" y="7233"/>
            <a:ext cx="1749346" cy="745127"/>
          </a:xfrm>
          <a:prstGeom prst="rect">
            <a:avLst/>
          </a:prstGeom>
          <a:ln>
            <a:noFill/>
          </a:ln>
          <a:extLst>
            <a:ext uri="{53640926-AAD7-44D8-BBD7-CCE9431645EC}">
              <a14:shadowObscured xmlns:a14="http://schemas.microsoft.com/office/drawing/2010/main"/>
            </a:ext>
          </a:extLst>
        </p:spPr>
      </p:pic>
      <p:sp>
        <p:nvSpPr>
          <p:cNvPr id="8" name="Title 1">
            <a:extLst>
              <a:ext uri="{FF2B5EF4-FFF2-40B4-BE49-F238E27FC236}">
                <a16:creationId xmlns:a16="http://schemas.microsoft.com/office/drawing/2014/main" id="{F3F7AFB3-466A-4661-82D1-3D3563AC6E18}"/>
              </a:ext>
            </a:extLst>
          </p:cNvPr>
          <p:cNvSpPr txBox="1">
            <a:spLocks/>
          </p:cNvSpPr>
          <p:nvPr/>
        </p:nvSpPr>
        <p:spPr>
          <a:xfrm>
            <a:off x="1676400" y="0"/>
            <a:ext cx="7467600" cy="685800"/>
          </a:xfrm>
          <a:prstGeom prst="rect">
            <a:avLst/>
          </a:prstGeom>
          <a:solidFill>
            <a:srgbClr val="FF9C9C"/>
          </a:solidFill>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3000" dirty="0">
                <a:solidFill>
                  <a:prstClr val="black"/>
                </a:solidFill>
              </a:rPr>
              <a:t>Contents </a:t>
            </a:r>
          </a:p>
        </p:txBody>
      </p:sp>
    </p:spTree>
    <p:extLst>
      <p:ext uri="{BB962C8B-B14F-4D97-AF65-F5344CB8AC3E}">
        <p14:creationId xmlns:p14="http://schemas.microsoft.com/office/powerpoint/2010/main" val="309236582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7194C81B-C05E-D433-26EC-4826A90135BE}"/>
              </a:ext>
            </a:extLst>
          </p:cNvPr>
          <p:cNvSpPr txBox="1"/>
          <p:nvPr/>
        </p:nvSpPr>
        <p:spPr>
          <a:xfrm>
            <a:off x="423081" y="1357832"/>
            <a:ext cx="8502555" cy="2392193"/>
          </a:xfrm>
          <a:prstGeom prst="rect">
            <a:avLst/>
          </a:prstGeom>
        </p:spPr>
        <p:txBody>
          <a:bodyPr wrap="square" lIns="0" tIns="0" rIns="0" bIns="0">
            <a:spAutoFit/>
          </a:bodyPr>
          <a:lstStyle>
            <a:lvl1pPr marL="241300" indent="381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spcBef>
                <a:spcPts val="561"/>
              </a:spcBef>
            </a:pPr>
            <a:r>
              <a:rPr lang="en-US" altLang="en-US" b="1" dirty="0">
                <a:latin typeface="+mj-lt"/>
                <a:cs typeface="Times New Roman" panose="02020603050405020304" pitchFamily="18" charset="0"/>
              </a:rPr>
              <a:t>5.   Categorical Variables in Regression.</a:t>
            </a:r>
            <a:endParaRPr lang="en-US" altLang="en-US" dirty="0">
              <a:latin typeface="+mj-lt"/>
              <a:cs typeface="Times New Roman" panose="02020603050405020304" pitchFamily="18" charset="0"/>
            </a:endParaRPr>
          </a:p>
          <a:p>
            <a:pPr algn="just">
              <a:lnSpc>
                <a:spcPct val="103000"/>
              </a:lnSpc>
              <a:spcBef>
                <a:spcPts val="513"/>
              </a:spcBef>
            </a:pPr>
            <a:r>
              <a:rPr lang="en-US" altLang="en-US" dirty="0">
                <a:latin typeface="+mj-lt"/>
                <a:cs typeface="Times New Roman" panose="02020603050405020304" pitchFamily="18" charset="0"/>
              </a:rPr>
              <a:t>Categorical variables (also known as factor or qualitative variables) are variables that classify observations into groups. They have a limited number of different values, called levels. For example the gender of individuals are a categorical variable that can take two levels: Male or Female.</a:t>
            </a:r>
          </a:p>
          <a:p>
            <a:pPr algn="just">
              <a:lnSpc>
                <a:spcPct val="103000"/>
              </a:lnSpc>
              <a:spcBef>
                <a:spcPts val="529"/>
              </a:spcBef>
            </a:pPr>
            <a:r>
              <a:rPr lang="en-US" altLang="en-US" dirty="0">
                <a:latin typeface="+mj-lt"/>
                <a:cs typeface="Times New Roman" panose="02020603050405020304" pitchFamily="18" charset="0"/>
              </a:rPr>
              <a:t>Regression analysis requires numerical variables. So, when a researcher wishes to include a categorical  variable  in  a  regression  model,  supplementary  steps  are  required  to  make  the results interpretable.</a:t>
            </a:r>
          </a:p>
        </p:txBody>
      </p:sp>
      <p:pic>
        <p:nvPicPr>
          <p:cNvPr id="3" name="Picture 2" descr="A screenshot of a computer&#10;&#10;Description automatically generated">
            <a:extLst>
              <a:ext uri="{FF2B5EF4-FFF2-40B4-BE49-F238E27FC236}">
                <a16:creationId xmlns:a16="http://schemas.microsoft.com/office/drawing/2014/main" id="{7D463FA6-F53D-7C9C-0148-DC5FB1707D94}"/>
              </a:ext>
            </a:extLst>
          </p:cNvPr>
          <p:cNvPicPr>
            <a:picLocks noChangeAspect="1"/>
          </p:cNvPicPr>
          <p:nvPr/>
        </p:nvPicPr>
        <p:blipFill rotWithShape="1">
          <a:blip r:embed="rId3"/>
          <a:srcRect l="26091" t="36058" r="24385" b="26405"/>
          <a:stretch/>
        </p:blipFill>
        <p:spPr bwMode="auto">
          <a:xfrm>
            <a:off x="0" y="7233"/>
            <a:ext cx="1749346" cy="745127"/>
          </a:xfrm>
          <a:prstGeom prst="rect">
            <a:avLst/>
          </a:prstGeom>
          <a:ln>
            <a:noFill/>
          </a:ln>
          <a:extLst>
            <a:ext uri="{53640926-AAD7-44D8-BBD7-CCE9431645EC}">
              <a14:shadowObscured xmlns:a14="http://schemas.microsoft.com/office/drawing/2010/main"/>
            </a:ext>
          </a:extLst>
        </p:spPr>
      </p:pic>
      <p:sp>
        <p:nvSpPr>
          <p:cNvPr id="4" name="Title 1">
            <a:extLst>
              <a:ext uri="{FF2B5EF4-FFF2-40B4-BE49-F238E27FC236}">
                <a16:creationId xmlns:a16="http://schemas.microsoft.com/office/drawing/2014/main" id="{3A7BF394-1CDB-E795-EF97-08C76D78549D}"/>
              </a:ext>
            </a:extLst>
          </p:cNvPr>
          <p:cNvSpPr txBox="1">
            <a:spLocks/>
          </p:cNvSpPr>
          <p:nvPr/>
        </p:nvSpPr>
        <p:spPr>
          <a:xfrm>
            <a:off x="1676400" y="0"/>
            <a:ext cx="7467600" cy="685800"/>
          </a:xfrm>
          <a:prstGeom prst="rect">
            <a:avLst/>
          </a:prstGeom>
          <a:solidFill>
            <a:srgbClr val="FF9C9C"/>
          </a:solidFill>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3000" dirty="0">
                <a:solidFill>
                  <a:prstClr val="black"/>
                </a:solidFill>
              </a:rPr>
              <a:t>Contents </a:t>
            </a:r>
          </a:p>
        </p:txBody>
      </p:sp>
    </p:spTree>
    <p:extLst>
      <p:ext uri="{BB962C8B-B14F-4D97-AF65-F5344CB8AC3E}">
        <p14:creationId xmlns:p14="http://schemas.microsoft.com/office/powerpoint/2010/main" val="356901415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371599" y="0"/>
            <a:ext cx="7772401" cy="609600"/>
          </a:xfrm>
          <a:prstGeom prst="rect">
            <a:avLst/>
          </a:prstGeom>
          <a:solidFill>
            <a:srgbClr val="FF9C9C"/>
          </a:solidFill>
        </p:spPr>
        <p:style>
          <a:lnRef idx="1">
            <a:schemeClr val="accent5"/>
          </a:lnRef>
          <a:fillRef idx="2">
            <a:schemeClr val="accent5"/>
          </a:fillRef>
          <a:effectRef idx="1">
            <a:schemeClr val="accent5"/>
          </a:effectRef>
          <a:fontRef idx="minor">
            <a:schemeClr val="dk1"/>
          </a:fontRef>
        </p:style>
        <p:txBody>
          <a:bodyPr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defRPr/>
            </a:pPr>
            <a:r>
              <a:rPr lang="en-US" sz="2400" dirty="0"/>
              <a:t>Daily Quiz</a:t>
            </a:r>
          </a:p>
        </p:txBody>
      </p:sp>
      <p:sp>
        <p:nvSpPr>
          <p:cNvPr id="5" name="Slide Number Placeholder 4">
            <a:extLst>
              <a:ext uri="{FF2B5EF4-FFF2-40B4-BE49-F238E27FC236}">
                <a16:creationId xmlns:a16="http://schemas.microsoft.com/office/drawing/2014/main" id="{6819C966-DBBE-4336-986E-FD646CEC1F68}"/>
              </a:ext>
            </a:extLst>
          </p:cNvPr>
          <p:cNvSpPr>
            <a:spLocks noGrp="1"/>
          </p:cNvSpPr>
          <p:nvPr>
            <p:ph type="sldNum" sz="quarter" idx="12"/>
          </p:nvPr>
        </p:nvSpPr>
        <p:spPr/>
        <p:txBody>
          <a:bodyPr/>
          <a:lstStyle/>
          <a:p>
            <a:fld id="{B6F15528-21DE-4FAA-801E-634DDDAF4B2B}" type="slidenum">
              <a:rPr lang="en-US" smtClean="0"/>
              <a:pPr/>
              <a:t>76</a:t>
            </a:fld>
            <a:endParaRPr lang="en-US" dirty="0"/>
          </a:p>
        </p:txBody>
      </p:sp>
      <p:sp>
        <p:nvSpPr>
          <p:cNvPr id="2" name="Date Placeholder 1">
            <a:extLst>
              <a:ext uri="{FF2B5EF4-FFF2-40B4-BE49-F238E27FC236}">
                <a16:creationId xmlns:a16="http://schemas.microsoft.com/office/drawing/2014/main" id="{7889C130-B274-4D2C-BEDF-5E5DB55F6478}"/>
              </a:ext>
            </a:extLst>
          </p:cNvPr>
          <p:cNvSpPr>
            <a:spLocks noGrp="1"/>
          </p:cNvSpPr>
          <p:nvPr>
            <p:ph type="dt" sz="half" idx="10"/>
          </p:nvPr>
        </p:nvSpPr>
        <p:spPr/>
        <p:txBody>
          <a:bodyPr/>
          <a:lstStyle/>
          <a:p>
            <a:fld id="{73957E8C-799D-40DE-8BAD-1D22DC6C4F36}" type="datetime1">
              <a:rPr lang="en-US" smtClean="0"/>
              <a:t>7/11/2024</a:t>
            </a:fld>
            <a:endParaRPr lang="en-US" dirty="0"/>
          </a:p>
        </p:txBody>
      </p:sp>
      <p:sp>
        <p:nvSpPr>
          <p:cNvPr id="8" name="Footer Placeholder 7">
            <a:extLst>
              <a:ext uri="{FF2B5EF4-FFF2-40B4-BE49-F238E27FC236}">
                <a16:creationId xmlns:a16="http://schemas.microsoft.com/office/drawing/2014/main" id="{D644F14C-D2F1-46F3-B587-69EAD2B9580C}"/>
              </a:ext>
            </a:extLst>
          </p:cNvPr>
          <p:cNvSpPr>
            <a:spLocks noGrp="1"/>
          </p:cNvSpPr>
          <p:nvPr>
            <p:ph type="ftr" sz="quarter" idx="11"/>
          </p:nvPr>
        </p:nvSpPr>
        <p:spPr/>
        <p:txBody>
          <a:bodyPr/>
          <a:lstStyle/>
          <a:p>
            <a:r>
              <a:rPr lang="de-DE"/>
              <a:t>SOVERS SINGH BISHT</a:t>
            </a:r>
            <a:endParaRPr lang="en-US" dirty="0"/>
          </a:p>
        </p:txBody>
      </p:sp>
      <p:pic>
        <p:nvPicPr>
          <p:cNvPr id="9" name="Picture 8">
            <a:extLst>
              <a:ext uri="{FF2B5EF4-FFF2-40B4-BE49-F238E27FC236}">
                <a16:creationId xmlns:a16="http://schemas.microsoft.com/office/drawing/2014/main" id="{2ACAE079-A509-8A46-9484-57CCAC3C0C57}"/>
              </a:ext>
            </a:extLst>
          </p:cNvPr>
          <p:cNvPicPr>
            <a:picLocks noChangeAspect="1"/>
          </p:cNvPicPr>
          <p:nvPr/>
        </p:nvPicPr>
        <p:blipFill>
          <a:blip r:embed="rId2"/>
          <a:stretch>
            <a:fillRect/>
          </a:stretch>
        </p:blipFill>
        <p:spPr>
          <a:xfrm>
            <a:off x="-19722" y="0"/>
            <a:ext cx="1384300" cy="812800"/>
          </a:xfrm>
          <a:prstGeom prst="rect">
            <a:avLst/>
          </a:prstGeom>
        </p:spPr>
      </p:pic>
      <p:sp>
        <p:nvSpPr>
          <p:cNvPr id="10" name="TextBox 9">
            <a:extLst>
              <a:ext uri="{FF2B5EF4-FFF2-40B4-BE49-F238E27FC236}">
                <a16:creationId xmlns:a16="http://schemas.microsoft.com/office/drawing/2014/main" id="{1FF09D72-0445-4BB6-2034-14F333D2D139}"/>
              </a:ext>
            </a:extLst>
          </p:cNvPr>
          <p:cNvSpPr txBox="1"/>
          <p:nvPr/>
        </p:nvSpPr>
        <p:spPr>
          <a:xfrm>
            <a:off x="457200" y="1032933"/>
            <a:ext cx="8229600" cy="4893647"/>
          </a:xfrm>
          <a:prstGeom prst="rect">
            <a:avLst/>
          </a:prstGeom>
          <a:noFill/>
        </p:spPr>
        <p:txBody>
          <a:bodyPr wrap="square">
            <a:spAutoFit/>
          </a:bodyPr>
          <a:lstStyle/>
          <a:p>
            <a:pPr marL="457200" indent="-457200" algn="just">
              <a:buFont typeface="+mj-lt"/>
              <a:buAutoNum type="arabicPeriod"/>
            </a:pPr>
            <a:r>
              <a:rPr lang="en-US" sz="2400" b="1" dirty="0">
                <a:latin typeface="+mj-lt"/>
              </a:rPr>
              <a:t>What do you understand by multiple linear regression?</a:t>
            </a:r>
          </a:p>
          <a:p>
            <a:pPr marL="457200" indent="-457200" algn="just">
              <a:buFont typeface="+mj-lt"/>
              <a:buAutoNum type="arabicPeriod"/>
            </a:pPr>
            <a:r>
              <a:rPr lang="en-US" sz="2400" b="1" i="0" dirty="0">
                <a:effectLst/>
                <a:latin typeface="+mj-lt"/>
              </a:rPr>
              <a:t>How does polynomial regression work?</a:t>
            </a:r>
          </a:p>
          <a:p>
            <a:pPr marL="457200" indent="-457200" algn="just">
              <a:buFont typeface="+mj-lt"/>
              <a:buAutoNum type="arabicPeriod"/>
            </a:pPr>
            <a:r>
              <a:rPr lang="en-US" sz="2400" b="1" i="0" dirty="0">
                <a:effectLst/>
                <a:latin typeface="+mj-lt"/>
              </a:rPr>
              <a:t>What is the purpose of polynomial regression?</a:t>
            </a:r>
            <a:endParaRPr lang="en-US" sz="2400" b="1" dirty="0">
              <a:latin typeface="+mj-lt"/>
            </a:endParaRPr>
          </a:p>
          <a:p>
            <a:pPr marL="457200" indent="-457200" algn="just">
              <a:buFont typeface="+mj-lt"/>
              <a:buAutoNum type="arabicPeriod"/>
            </a:pPr>
            <a:r>
              <a:rPr lang="en-US" sz="2400" b="1" i="0" dirty="0">
                <a:effectLst/>
                <a:latin typeface="+mj-lt"/>
              </a:rPr>
              <a:t>What are the regularization methods?</a:t>
            </a:r>
          </a:p>
          <a:p>
            <a:pPr marL="457200" indent="-457200" algn="just">
              <a:buFont typeface="+mj-lt"/>
              <a:buAutoNum type="arabicPeriod"/>
            </a:pPr>
            <a:r>
              <a:rPr lang="en-US" sz="2400" b="1" i="0" dirty="0">
                <a:effectLst/>
                <a:latin typeface="+mj-lt"/>
              </a:rPr>
              <a:t>Explain modify loss function?</a:t>
            </a:r>
            <a:endParaRPr lang="en-US" sz="2400" b="1" dirty="0">
              <a:latin typeface="+mj-lt"/>
            </a:endParaRPr>
          </a:p>
          <a:p>
            <a:pPr marL="457200" indent="-457200" algn="just">
              <a:buFont typeface="+mj-lt"/>
              <a:buAutoNum type="arabicPeriod"/>
            </a:pPr>
            <a:r>
              <a:rPr lang="en-US" sz="2400" b="1" i="0" dirty="0">
                <a:effectLst/>
                <a:latin typeface="+mj-lt"/>
              </a:rPr>
              <a:t>What is entropy regularization?</a:t>
            </a:r>
          </a:p>
          <a:p>
            <a:pPr marL="457200" indent="-457200" algn="just">
              <a:buFont typeface="+mj-lt"/>
              <a:buAutoNum type="arabicPeriod"/>
            </a:pPr>
            <a:r>
              <a:rPr lang="en-US" sz="2400" b="1" i="0" dirty="0">
                <a:effectLst/>
                <a:latin typeface="+mj-lt"/>
              </a:rPr>
              <a:t>What is elastic net regression?</a:t>
            </a:r>
          </a:p>
          <a:p>
            <a:pPr marL="457200" indent="-457200" algn="just">
              <a:buFont typeface="+mj-lt"/>
              <a:buAutoNum type="arabicPeriod"/>
            </a:pPr>
            <a:r>
              <a:rPr lang="en-US" sz="2400" b="1" dirty="0">
                <a:latin typeface="+mj-lt"/>
              </a:rPr>
              <a:t>Define Ridge regression ?</a:t>
            </a:r>
          </a:p>
          <a:p>
            <a:pPr marL="457200" indent="-457200" algn="just">
              <a:buFont typeface="+mj-lt"/>
              <a:buAutoNum type="arabicPeriod"/>
            </a:pPr>
            <a:r>
              <a:rPr lang="en-US" sz="2400" b="1" dirty="0">
                <a:latin typeface="+mj-lt"/>
              </a:rPr>
              <a:t>What is Lasso approach?</a:t>
            </a:r>
          </a:p>
          <a:p>
            <a:pPr marL="457200" indent="-457200" algn="just">
              <a:buFont typeface="+mj-lt"/>
              <a:buAutoNum type="arabicPeriod"/>
            </a:pPr>
            <a:r>
              <a:rPr lang="en-US" sz="2400" b="1" dirty="0">
                <a:latin typeface="+mj-lt"/>
              </a:rPr>
              <a:t>Define Categorical Variables in Regression?</a:t>
            </a:r>
          </a:p>
          <a:p>
            <a:pPr marL="457200" indent="-457200" algn="just">
              <a:buFont typeface="+mj-lt"/>
              <a:buAutoNum type="arabicPeriod"/>
            </a:pPr>
            <a:endParaRPr lang="en-US" sz="2400" b="1" dirty="0">
              <a:solidFill>
                <a:srgbClr val="666666"/>
              </a:solidFill>
              <a:latin typeface="+mj-lt"/>
            </a:endParaRPr>
          </a:p>
          <a:p>
            <a:pPr marL="457200" indent="-457200" algn="just">
              <a:buFont typeface="+mj-lt"/>
              <a:buAutoNum type="arabicPeriod"/>
            </a:pPr>
            <a:endParaRPr lang="en-US" sz="2400" b="1" i="0" dirty="0">
              <a:solidFill>
                <a:srgbClr val="666666"/>
              </a:solidFill>
              <a:effectLst/>
              <a:latin typeface="+mj-lt"/>
            </a:endParaRPr>
          </a:p>
          <a:p>
            <a:pPr marL="457200" indent="-457200" algn="just">
              <a:buFont typeface="+mj-lt"/>
              <a:buAutoNum type="arabicPeriod"/>
            </a:pPr>
            <a:endParaRPr lang="en-IN" sz="2400" b="1" dirty="0">
              <a:latin typeface="+mj-lt"/>
            </a:endParaRPr>
          </a:p>
        </p:txBody>
      </p:sp>
      <p:pic>
        <p:nvPicPr>
          <p:cNvPr id="3" name="Picture 2" descr="A screenshot of a computer&#10;&#10;Description automatically generated">
            <a:extLst>
              <a:ext uri="{FF2B5EF4-FFF2-40B4-BE49-F238E27FC236}">
                <a16:creationId xmlns:a16="http://schemas.microsoft.com/office/drawing/2014/main" id="{4C504B5A-1617-5261-1D22-370A12FDA240}"/>
              </a:ext>
            </a:extLst>
          </p:cNvPr>
          <p:cNvPicPr>
            <a:picLocks noChangeAspect="1"/>
          </p:cNvPicPr>
          <p:nvPr/>
        </p:nvPicPr>
        <p:blipFill rotWithShape="1">
          <a:blip r:embed="rId3"/>
          <a:srcRect l="26091" t="36058" r="24385" b="26405"/>
          <a:stretch/>
        </p:blipFill>
        <p:spPr bwMode="auto">
          <a:xfrm>
            <a:off x="0" y="7233"/>
            <a:ext cx="1749346" cy="745127"/>
          </a:xfrm>
          <a:prstGeom prst="rect">
            <a:avLst/>
          </a:prstGeom>
          <a:ln>
            <a:noFill/>
          </a:ln>
          <a:extLst>
            <a:ext uri="{53640926-AAD7-44D8-BBD7-CCE9431645EC}">
              <a14:shadowObscured xmlns:a14="http://schemas.microsoft.com/office/drawing/2010/main"/>
            </a:ext>
          </a:extLst>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1371600" y="1"/>
            <a:ext cx="7772401" cy="609599"/>
          </a:xfrm>
          <a:prstGeom prst="rect">
            <a:avLst/>
          </a:prstGeom>
          <a:solidFill>
            <a:srgbClr val="FF9C9C"/>
          </a:solidFill>
        </p:spPr>
        <p:style>
          <a:lnRef idx="1">
            <a:schemeClr val="accent5"/>
          </a:lnRef>
          <a:fillRef idx="2">
            <a:schemeClr val="accent5"/>
          </a:fillRef>
          <a:effectRef idx="1">
            <a:schemeClr val="accent5"/>
          </a:effectRef>
          <a:fontRef idx="minor">
            <a:schemeClr val="dk1"/>
          </a:fontRef>
        </p:style>
        <p:txBody>
          <a:bodyPr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defRPr/>
            </a:pPr>
            <a:r>
              <a:rPr lang="en-US" sz="2000" b="1" dirty="0"/>
              <a:t>Weekly/monthly/Unit Wise Assignment.</a:t>
            </a:r>
          </a:p>
        </p:txBody>
      </p:sp>
      <p:sp>
        <p:nvSpPr>
          <p:cNvPr id="9" name="Rectangle 8"/>
          <p:cNvSpPr/>
          <p:nvPr/>
        </p:nvSpPr>
        <p:spPr>
          <a:xfrm>
            <a:off x="381000" y="533400"/>
            <a:ext cx="8229600" cy="523220"/>
          </a:xfrm>
          <a:prstGeom prst="rect">
            <a:avLst/>
          </a:prstGeom>
        </p:spPr>
        <p:txBody>
          <a:bodyPr wrap="square">
            <a:spAutoFit/>
          </a:bodyPr>
          <a:lstStyle/>
          <a:p>
            <a:pPr algn="ctr"/>
            <a:r>
              <a:rPr lang="en-US" sz="2800" b="1" dirty="0">
                <a:solidFill>
                  <a:srgbClr val="002060"/>
                </a:solidFill>
              </a:rPr>
              <a:t>Assignment  </a:t>
            </a:r>
          </a:p>
        </p:txBody>
      </p:sp>
      <p:sp>
        <p:nvSpPr>
          <p:cNvPr id="6" name="Date Placeholder 5"/>
          <p:cNvSpPr>
            <a:spLocks noGrp="1"/>
          </p:cNvSpPr>
          <p:nvPr>
            <p:ph type="dt" sz="half" idx="10"/>
          </p:nvPr>
        </p:nvSpPr>
        <p:spPr/>
        <p:txBody>
          <a:bodyPr/>
          <a:lstStyle/>
          <a:p>
            <a:fld id="{5FFA439B-9599-4E8B-AA93-2497A345319D}" type="datetime1">
              <a:rPr lang="en-US" smtClean="0"/>
              <a:t>7/11/2024</a:t>
            </a:fld>
            <a:endParaRPr lang="en-US" dirty="0"/>
          </a:p>
        </p:txBody>
      </p:sp>
      <p:sp>
        <p:nvSpPr>
          <p:cNvPr id="10" name="Slide Number Placeholder 9"/>
          <p:cNvSpPr>
            <a:spLocks noGrp="1"/>
          </p:cNvSpPr>
          <p:nvPr>
            <p:ph type="sldNum" sz="quarter" idx="12"/>
          </p:nvPr>
        </p:nvSpPr>
        <p:spPr/>
        <p:txBody>
          <a:bodyPr/>
          <a:lstStyle/>
          <a:p>
            <a:fld id="{B6F15528-21DE-4FAA-801E-634DDDAF4B2B}" type="slidenum">
              <a:rPr lang="en-US" smtClean="0"/>
              <a:pPr/>
              <a:t>77</a:t>
            </a:fld>
            <a:endParaRPr lang="en-US" dirty="0"/>
          </a:p>
        </p:txBody>
      </p:sp>
      <p:sp>
        <p:nvSpPr>
          <p:cNvPr id="4" name="Footer Placeholder 3">
            <a:extLst>
              <a:ext uri="{FF2B5EF4-FFF2-40B4-BE49-F238E27FC236}">
                <a16:creationId xmlns:a16="http://schemas.microsoft.com/office/drawing/2014/main" id="{14934851-FA64-4F03-8D14-C4C7C1BFC497}"/>
              </a:ext>
            </a:extLst>
          </p:cNvPr>
          <p:cNvSpPr>
            <a:spLocks noGrp="1"/>
          </p:cNvSpPr>
          <p:nvPr>
            <p:ph type="ftr" sz="quarter" idx="11"/>
          </p:nvPr>
        </p:nvSpPr>
        <p:spPr/>
        <p:txBody>
          <a:bodyPr/>
          <a:lstStyle/>
          <a:p>
            <a:r>
              <a:rPr lang="de-DE"/>
              <a:t>SOVERS SINGH BISHT</a:t>
            </a:r>
            <a:endParaRPr lang="en-US" dirty="0"/>
          </a:p>
        </p:txBody>
      </p:sp>
      <p:pic>
        <p:nvPicPr>
          <p:cNvPr id="11" name="Picture 10">
            <a:extLst>
              <a:ext uri="{FF2B5EF4-FFF2-40B4-BE49-F238E27FC236}">
                <a16:creationId xmlns:a16="http://schemas.microsoft.com/office/drawing/2014/main" id="{013652B1-F812-AB42-A73B-7DBA6DD0C76A}"/>
              </a:ext>
            </a:extLst>
          </p:cNvPr>
          <p:cNvPicPr>
            <a:picLocks noChangeAspect="1"/>
          </p:cNvPicPr>
          <p:nvPr/>
        </p:nvPicPr>
        <p:blipFill>
          <a:blip r:embed="rId2"/>
          <a:stretch>
            <a:fillRect/>
          </a:stretch>
        </p:blipFill>
        <p:spPr>
          <a:xfrm>
            <a:off x="-19722" y="0"/>
            <a:ext cx="1384300" cy="812800"/>
          </a:xfrm>
          <a:prstGeom prst="rect">
            <a:avLst/>
          </a:prstGeom>
        </p:spPr>
      </p:pic>
      <p:sp>
        <p:nvSpPr>
          <p:cNvPr id="12" name="TextBox 11">
            <a:extLst>
              <a:ext uri="{FF2B5EF4-FFF2-40B4-BE49-F238E27FC236}">
                <a16:creationId xmlns:a16="http://schemas.microsoft.com/office/drawing/2014/main" id="{C0307B91-2BAD-75E2-BF72-DA9F4A77419E}"/>
              </a:ext>
            </a:extLst>
          </p:cNvPr>
          <p:cNvSpPr txBox="1"/>
          <p:nvPr/>
        </p:nvSpPr>
        <p:spPr>
          <a:xfrm>
            <a:off x="381000" y="1152059"/>
            <a:ext cx="8630322" cy="4801314"/>
          </a:xfrm>
          <a:prstGeom prst="rect">
            <a:avLst/>
          </a:prstGeom>
          <a:noFill/>
        </p:spPr>
        <p:txBody>
          <a:bodyPr wrap="square">
            <a:spAutoFit/>
          </a:bodyPr>
          <a:lstStyle/>
          <a:p>
            <a:pPr marL="342900" indent="-342900">
              <a:buFont typeface="+mj-lt"/>
              <a:buAutoNum type="arabicPeriod"/>
            </a:pPr>
            <a:r>
              <a:rPr lang="en-US" dirty="0"/>
              <a:t>Which of the following is a disadvantage of non-parametric machine learning algorithms?</a:t>
            </a:r>
          </a:p>
          <a:p>
            <a:pPr marL="342900" indent="-342900">
              <a:buFont typeface="+mj-lt"/>
              <a:buAutoNum type="arabicPeriod"/>
            </a:pPr>
            <a:r>
              <a:rPr lang="en-US" dirty="0"/>
              <a:t>Which of the following is a true statement for regression methods the in case of feature selection?</a:t>
            </a:r>
          </a:p>
          <a:p>
            <a:pPr marL="342900" indent="-342900">
              <a:buFont typeface="+mj-lt"/>
              <a:buAutoNum type="arabicPeriod"/>
            </a:pPr>
            <a:r>
              <a:rPr lang="en-US" dirty="0"/>
              <a:t>In Ridge regression, as the regularization parameter increases, do the regression coefficients decrease?</a:t>
            </a:r>
          </a:p>
          <a:p>
            <a:pPr marL="342900" indent="-342900">
              <a:buFont typeface="+mj-lt"/>
              <a:buAutoNum type="arabicPeriod"/>
            </a:pPr>
            <a:r>
              <a:rPr lang="en-US" dirty="0"/>
              <a:t>What is the output of the following?</a:t>
            </a:r>
          </a:p>
          <a:p>
            <a:pPr marL="342900" indent="-342900">
              <a:buFont typeface="+mj-lt"/>
              <a:buAutoNum type="arabicPeriod"/>
            </a:pPr>
            <a:r>
              <a:rPr lang="en-US" dirty="0"/>
              <a:t>Is it true that the L1 term in Lasso has the following purposes: performing feature selection, compensating for overfitting, and smoothing?</a:t>
            </a:r>
          </a:p>
          <a:p>
            <a:pPr marL="342900" indent="-342900">
              <a:buFont typeface="+mj-lt"/>
              <a:buAutoNum type="arabicPeriod"/>
            </a:pPr>
            <a:r>
              <a:rPr lang="en-US" dirty="0"/>
              <a:t>Which regularization is used to reduce the over fit problem?</a:t>
            </a:r>
          </a:p>
          <a:p>
            <a:pPr marL="342900" indent="-342900">
              <a:buFont typeface="+mj-lt"/>
              <a:buAutoNum type="arabicPeriod"/>
            </a:pPr>
            <a:r>
              <a:rPr lang="en-US" dirty="0"/>
              <a:t>To check the linear relationship of dependent and independent continuous variables, which of the following plots are best suited?</a:t>
            </a:r>
          </a:p>
          <a:p>
            <a:pPr marL="342900" indent="-342900">
              <a:buFont typeface="+mj-lt"/>
              <a:buAutoNum type="arabicPeriod"/>
            </a:pPr>
            <a:r>
              <a:rPr lang="en-US" dirty="0"/>
              <a:t>The cost function is altered by adding a penalty equivalent to the square of the magnitude of the coefficients</a:t>
            </a:r>
          </a:p>
          <a:p>
            <a:pPr marL="342900" indent="-342900">
              <a:buFont typeface="+mj-lt"/>
              <a:buAutoNum type="arabicPeriod"/>
            </a:pPr>
            <a:r>
              <a:rPr lang="en-US" dirty="0"/>
              <a:t>What are the assumptions of linear regression?</a:t>
            </a:r>
          </a:p>
          <a:p>
            <a:pPr marL="342900" indent="-342900">
              <a:buFont typeface="+mj-lt"/>
              <a:buAutoNum type="arabicPeriod"/>
            </a:pPr>
            <a:r>
              <a:rPr lang="en-US" dirty="0"/>
              <a:t>Which of the following of the coefficients is added as the penalty term to the loss function in Lasso regression?</a:t>
            </a:r>
            <a:endParaRPr lang="en-IN" dirty="0"/>
          </a:p>
        </p:txBody>
      </p:sp>
      <p:pic>
        <p:nvPicPr>
          <p:cNvPr id="2" name="Picture 1" descr="A screenshot of a computer&#10;&#10;Description automatically generated">
            <a:extLst>
              <a:ext uri="{FF2B5EF4-FFF2-40B4-BE49-F238E27FC236}">
                <a16:creationId xmlns:a16="http://schemas.microsoft.com/office/drawing/2014/main" id="{79AE8F2B-AF43-6950-00D5-74EC2549E9BB}"/>
              </a:ext>
            </a:extLst>
          </p:cNvPr>
          <p:cNvPicPr>
            <a:picLocks noChangeAspect="1"/>
          </p:cNvPicPr>
          <p:nvPr/>
        </p:nvPicPr>
        <p:blipFill rotWithShape="1">
          <a:blip r:embed="rId3"/>
          <a:srcRect l="26091" t="36058" r="24385" b="26405"/>
          <a:stretch/>
        </p:blipFill>
        <p:spPr bwMode="auto">
          <a:xfrm>
            <a:off x="0" y="7233"/>
            <a:ext cx="1749346" cy="745127"/>
          </a:xfrm>
          <a:prstGeom prst="rect">
            <a:avLst/>
          </a:prstGeom>
          <a:ln>
            <a:noFill/>
          </a:ln>
          <a:extLst>
            <a:ext uri="{53640926-AAD7-44D8-BBD7-CCE9431645EC}">
              <a14:shadowObscured xmlns:a14="http://schemas.microsoft.com/office/drawing/2010/main"/>
            </a:ext>
          </a:extLst>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371599" y="0"/>
            <a:ext cx="7772401" cy="762000"/>
          </a:xfrm>
          <a:prstGeom prst="rect">
            <a:avLst/>
          </a:prstGeom>
          <a:solidFill>
            <a:srgbClr val="FF9C9C"/>
          </a:solidFill>
        </p:spPr>
        <p:style>
          <a:lnRef idx="1">
            <a:schemeClr val="accent5"/>
          </a:lnRef>
          <a:fillRef idx="2">
            <a:schemeClr val="accent5"/>
          </a:fillRef>
          <a:effectRef idx="1">
            <a:schemeClr val="accent5"/>
          </a:effectRef>
          <a:fontRef idx="minor">
            <a:schemeClr val="dk1"/>
          </a:fontRef>
        </p:style>
        <p:txBody>
          <a:bodyPr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lvl="0" algn="ctr">
              <a:spcBef>
                <a:spcPct val="0"/>
              </a:spcBef>
              <a:defRPr/>
            </a:pPr>
            <a:r>
              <a:rPr lang="en-US" sz="2400" dirty="0"/>
              <a:t>Faculty Video Links, You tube &amp; NPTEL Video Links and Online Courses Details  </a:t>
            </a:r>
          </a:p>
        </p:txBody>
      </p:sp>
      <p:sp>
        <p:nvSpPr>
          <p:cNvPr id="5" name="Rectangle 4"/>
          <p:cNvSpPr/>
          <p:nvPr/>
        </p:nvSpPr>
        <p:spPr>
          <a:xfrm>
            <a:off x="288758" y="1219201"/>
            <a:ext cx="8550442" cy="2977225"/>
          </a:xfrm>
          <a:prstGeom prst="rect">
            <a:avLst/>
          </a:prstGeom>
        </p:spPr>
        <p:txBody>
          <a:bodyPr wrap="square">
            <a:spAutoFit/>
          </a:bodyPr>
          <a:lstStyle/>
          <a:p>
            <a:r>
              <a:rPr lang="en-US" sz="3200" b="1" dirty="0">
                <a:latin typeface="+mj-lt"/>
              </a:rPr>
              <a:t>You Tube video</a:t>
            </a:r>
          </a:p>
          <a:p>
            <a:endParaRPr lang="en-US" sz="3200" dirty="0">
              <a:latin typeface="+mj-lt"/>
            </a:endParaRPr>
          </a:p>
          <a:p>
            <a:pPr algn="just">
              <a:lnSpc>
                <a:spcPct val="115000"/>
              </a:lnSpc>
              <a:spcAft>
                <a:spcPts val="1000"/>
              </a:spcAft>
            </a:pPr>
            <a:r>
              <a:rPr lang="en-US" sz="2400" u="sng" dirty="0">
                <a:solidFill>
                  <a:srgbClr val="0000FF"/>
                </a:solidFill>
                <a:effectLst/>
                <a:latin typeface="+mj-lt"/>
                <a:ea typeface="Calibri" panose="020F0502020204030204" pitchFamily="34" charset="0"/>
                <a:cs typeface="Times New Roman" panose="02020603050405020304" pitchFamily="18" charset="0"/>
                <a:hlinkClick r:id="rId2"/>
              </a:rPr>
              <a:t>(1) Predictive Analytics Tutorial | Linear Regression in Python | Logistic Regression | Great Learning - YouTube</a:t>
            </a:r>
            <a:endParaRPr lang="en-IN" sz="2400" dirty="0">
              <a:effectLst/>
              <a:latin typeface="+mj-lt"/>
              <a:ea typeface="Calibri" panose="020F0502020204030204" pitchFamily="34" charset="0"/>
              <a:cs typeface="Times New Roman" panose="02020603050405020304" pitchFamily="18" charset="0"/>
            </a:endParaRPr>
          </a:p>
          <a:p>
            <a:pPr algn="just">
              <a:lnSpc>
                <a:spcPct val="115000"/>
              </a:lnSpc>
              <a:spcAft>
                <a:spcPts val="1000"/>
              </a:spcAft>
            </a:pPr>
            <a:r>
              <a:rPr lang="en-US" sz="2400" u="sng" dirty="0">
                <a:solidFill>
                  <a:srgbClr val="0000FF"/>
                </a:solidFill>
                <a:effectLst/>
                <a:latin typeface="+mj-lt"/>
                <a:ea typeface="Calibri" panose="020F0502020204030204" pitchFamily="34" charset="0"/>
                <a:cs typeface="Times New Roman" panose="02020603050405020304" pitchFamily="18" charset="0"/>
                <a:hlinkClick r:id="rId3"/>
              </a:rPr>
              <a:t>(2) Multiple Regression Analysis: Hypothesis Tests - YouTube</a:t>
            </a:r>
            <a:endParaRPr lang="en-IN" sz="2400" dirty="0">
              <a:effectLst/>
              <a:latin typeface="+mj-lt"/>
              <a:ea typeface="Calibri" panose="020F0502020204030204" pitchFamily="34" charset="0"/>
              <a:cs typeface="Times New Roman" panose="02020603050405020304" pitchFamily="18" charset="0"/>
            </a:endParaRPr>
          </a:p>
          <a:p>
            <a:r>
              <a:rPr lang="en-US" sz="2400" u="sng" dirty="0">
                <a:solidFill>
                  <a:srgbClr val="0000FF"/>
                </a:solidFill>
                <a:effectLst/>
                <a:latin typeface="+mj-lt"/>
                <a:ea typeface="Calibri" panose="020F0502020204030204" pitchFamily="34" charset="0"/>
                <a:cs typeface="Times New Roman" panose="02020603050405020304" pitchFamily="18" charset="0"/>
                <a:hlinkClick r:id="rId4"/>
              </a:rPr>
              <a:t>(3) Mod-06 Lec-28 Goodness of Fit - YouTube</a:t>
            </a:r>
            <a:endParaRPr lang="en-US" sz="2800" dirty="0">
              <a:latin typeface="+mj-lt"/>
            </a:endParaRPr>
          </a:p>
        </p:txBody>
      </p:sp>
      <p:sp>
        <p:nvSpPr>
          <p:cNvPr id="8" name="Date Placeholder 7"/>
          <p:cNvSpPr>
            <a:spLocks noGrp="1"/>
          </p:cNvSpPr>
          <p:nvPr>
            <p:ph type="dt" sz="half" idx="10"/>
          </p:nvPr>
        </p:nvSpPr>
        <p:spPr/>
        <p:txBody>
          <a:bodyPr/>
          <a:lstStyle/>
          <a:p>
            <a:fld id="{E22CAEE8-CE5C-431F-B114-588409B0265A}" type="datetime1">
              <a:rPr lang="en-US" smtClean="0"/>
              <a:t>7/11/2024</a:t>
            </a:fld>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78</a:t>
            </a:fld>
            <a:endParaRPr lang="en-US" dirty="0"/>
          </a:p>
        </p:txBody>
      </p:sp>
      <p:sp>
        <p:nvSpPr>
          <p:cNvPr id="2" name="Footer Placeholder 1">
            <a:extLst>
              <a:ext uri="{FF2B5EF4-FFF2-40B4-BE49-F238E27FC236}">
                <a16:creationId xmlns:a16="http://schemas.microsoft.com/office/drawing/2014/main" id="{07CE08A5-7AEF-4729-A3C3-06BAA869346E}"/>
              </a:ext>
            </a:extLst>
          </p:cNvPr>
          <p:cNvSpPr>
            <a:spLocks noGrp="1"/>
          </p:cNvSpPr>
          <p:nvPr>
            <p:ph type="ftr" sz="quarter" idx="11"/>
          </p:nvPr>
        </p:nvSpPr>
        <p:spPr/>
        <p:txBody>
          <a:bodyPr/>
          <a:lstStyle/>
          <a:p>
            <a:r>
              <a:rPr lang="de-DE"/>
              <a:t>SOVERS SINGH BISHT</a:t>
            </a:r>
            <a:endParaRPr lang="en-US" dirty="0"/>
          </a:p>
        </p:txBody>
      </p:sp>
      <p:pic>
        <p:nvPicPr>
          <p:cNvPr id="10" name="Picture 9">
            <a:extLst>
              <a:ext uri="{FF2B5EF4-FFF2-40B4-BE49-F238E27FC236}">
                <a16:creationId xmlns:a16="http://schemas.microsoft.com/office/drawing/2014/main" id="{A7F34119-58A0-5F49-8D69-7449E0477C94}"/>
              </a:ext>
            </a:extLst>
          </p:cNvPr>
          <p:cNvPicPr>
            <a:picLocks noChangeAspect="1"/>
          </p:cNvPicPr>
          <p:nvPr/>
        </p:nvPicPr>
        <p:blipFill>
          <a:blip r:embed="rId5"/>
          <a:stretch>
            <a:fillRect/>
          </a:stretch>
        </p:blipFill>
        <p:spPr>
          <a:xfrm>
            <a:off x="-19722" y="0"/>
            <a:ext cx="1384300" cy="812800"/>
          </a:xfrm>
          <a:prstGeom prst="rect">
            <a:avLst/>
          </a:prstGeom>
        </p:spPr>
      </p:pic>
      <p:pic>
        <p:nvPicPr>
          <p:cNvPr id="3" name="Picture 2" descr="A screenshot of a computer&#10;&#10;Description automatically generated">
            <a:extLst>
              <a:ext uri="{FF2B5EF4-FFF2-40B4-BE49-F238E27FC236}">
                <a16:creationId xmlns:a16="http://schemas.microsoft.com/office/drawing/2014/main" id="{E0239A06-7F93-120C-C2A3-34F7D323317B}"/>
              </a:ext>
            </a:extLst>
          </p:cNvPr>
          <p:cNvPicPr>
            <a:picLocks noChangeAspect="1"/>
          </p:cNvPicPr>
          <p:nvPr/>
        </p:nvPicPr>
        <p:blipFill rotWithShape="1">
          <a:blip r:embed="rId6"/>
          <a:srcRect l="26091" t="36058" r="24385" b="26405"/>
          <a:stretch/>
        </p:blipFill>
        <p:spPr bwMode="auto">
          <a:xfrm>
            <a:off x="0" y="7233"/>
            <a:ext cx="1749346" cy="745127"/>
          </a:xfrm>
          <a:prstGeom prst="rect">
            <a:avLst/>
          </a:prstGeom>
          <a:ln>
            <a:noFill/>
          </a:ln>
          <a:extLst>
            <a:ext uri="{53640926-AAD7-44D8-BBD7-CCE9431645EC}">
              <a14:shadowObscured xmlns:a14="http://schemas.microsoft.com/office/drawing/2010/main"/>
            </a:ext>
          </a:extLst>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371599" y="0"/>
            <a:ext cx="7772401" cy="762000"/>
          </a:xfrm>
          <a:prstGeom prst="rect">
            <a:avLst/>
          </a:prstGeom>
          <a:solidFill>
            <a:srgbClr val="FF9C9C"/>
          </a:solidFill>
        </p:spPr>
        <p:style>
          <a:lnRef idx="1">
            <a:schemeClr val="accent5"/>
          </a:lnRef>
          <a:fillRef idx="2">
            <a:schemeClr val="accent5"/>
          </a:fillRef>
          <a:effectRef idx="1">
            <a:schemeClr val="accent5"/>
          </a:effectRef>
          <a:fontRef idx="minor">
            <a:schemeClr val="dk1"/>
          </a:fontRef>
        </p:style>
        <p:txBody>
          <a:bodyPr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defRPr/>
            </a:pPr>
            <a:r>
              <a:rPr lang="en-US" sz="2400" dirty="0"/>
              <a:t>MCQ unit wise/weekly</a:t>
            </a:r>
          </a:p>
        </p:txBody>
      </p:sp>
      <p:sp>
        <p:nvSpPr>
          <p:cNvPr id="8" name="Date Placeholder 7"/>
          <p:cNvSpPr>
            <a:spLocks noGrp="1"/>
          </p:cNvSpPr>
          <p:nvPr>
            <p:ph type="dt" sz="half" idx="10"/>
          </p:nvPr>
        </p:nvSpPr>
        <p:spPr/>
        <p:txBody>
          <a:bodyPr/>
          <a:lstStyle/>
          <a:p>
            <a:fld id="{BF48F307-5CB7-4957-9B1B-82D73B535B90}" type="datetime1">
              <a:rPr lang="en-US" smtClean="0"/>
              <a:t>7/11/2024</a:t>
            </a:fld>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79</a:t>
            </a:fld>
            <a:endParaRPr lang="en-US" dirty="0"/>
          </a:p>
        </p:txBody>
      </p:sp>
      <p:sp>
        <p:nvSpPr>
          <p:cNvPr id="5" name="Footer Placeholder 4">
            <a:extLst>
              <a:ext uri="{FF2B5EF4-FFF2-40B4-BE49-F238E27FC236}">
                <a16:creationId xmlns:a16="http://schemas.microsoft.com/office/drawing/2014/main" id="{1F0B6AC0-B1DC-48FD-814E-EED6D9F161DA}"/>
              </a:ext>
            </a:extLst>
          </p:cNvPr>
          <p:cNvSpPr>
            <a:spLocks noGrp="1"/>
          </p:cNvSpPr>
          <p:nvPr>
            <p:ph type="ftr" sz="quarter" idx="11"/>
          </p:nvPr>
        </p:nvSpPr>
        <p:spPr/>
        <p:txBody>
          <a:bodyPr/>
          <a:lstStyle/>
          <a:p>
            <a:r>
              <a:rPr lang="de-DE"/>
              <a:t>SOVERS SINGH BISHT</a:t>
            </a:r>
            <a:endParaRPr lang="en-US" dirty="0"/>
          </a:p>
        </p:txBody>
      </p:sp>
      <p:pic>
        <p:nvPicPr>
          <p:cNvPr id="10" name="Picture 9">
            <a:extLst>
              <a:ext uri="{FF2B5EF4-FFF2-40B4-BE49-F238E27FC236}">
                <a16:creationId xmlns:a16="http://schemas.microsoft.com/office/drawing/2014/main" id="{E4BDA627-8BDB-D04C-BFEB-5489DF712A13}"/>
              </a:ext>
            </a:extLst>
          </p:cNvPr>
          <p:cNvPicPr>
            <a:picLocks noChangeAspect="1"/>
          </p:cNvPicPr>
          <p:nvPr/>
        </p:nvPicPr>
        <p:blipFill>
          <a:blip r:embed="rId2"/>
          <a:stretch>
            <a:fillRect/>
          </a:stretch>
        </p:blipFill>
        <p:spPr>
          <a:xfrm>
            <a:off x="-19722" y="0"/>
            <a:ext cx="1384300" cy="812800"/>
          </a:xfrm>
          <a:prstGeom prst="rect">
            <a:avLst/>
          </a:prstGeom>
        </p:spPr>
      </p:pic>
      <p:sp>
        <p:nvSpPr>
          <p:cNvPr id="3" name="Content Placeholder 2">
            <a:extLst>
              <a:ext uri="{FF2B5EF4-FFF2-40B4-BE49-F238E27FC236}">
                <a16:creationId xmlns:a16="http://schemas.microsoft.com/office/drawing/2014/main" id="{3CD2D80B-04B5-E49C-FF94-E3A04E8072B6}"/>
              </a:ext>
            </a:extLst>
          </p:cNvPr>
          <p:cNvSpPr>
            <a:spLocks noGrp="1"/>
          </p:cNvSpPr>
          <p:nvPr>
            <p:ph idx="1"/>
          </p:nvPr>
        </p:nvSpPr>
        <p:spPr>
          <a:xfrm>
            <a:off x="457200" y="968992"/>
            <a:ext cx="8550322" cy="5157172"/>
          </a:xfrm>
        </p:spPr>
        <p:txBody>
          <a:bodyPr>
            <a:normAutofit fontScale="92500" lnSpcReduction="10000"/>
          </a:bodyPr>
          <a:lstStyle/>
          <a:p>
            <a:pPr marL="0" indent="0">
              <a:buNone/>
            </a:pPr>
            <a:r>
              <a:rPr lang="en-US" sz="1800" dirty="0">
                <a:latin typeface="+mj-lt"/>
              </a:rPr>
              <a:t>Question 1: For Ridge Regression, if the regularization parameter = 0, what does it mean?</a:t>
            </a:r>
          </a:p>
          <a:p>
            <a:pPr marL="0" indent="0">
              <a:buNone/>
            </a:pPr>
            <a:r>
              <a:rPr lang="en-US" sz="1800" dirty="0">
                <a:latin typeface="+mj-lt"/>
              </a:rPr>
              <a:t>(A) Large coefficients are not penalized</a:t>
            </a:r>
          </a:p>
          <a:p>
            <a:pPr marL="0" indent="0">
              <a:buNone/>
            </a:pPr>
            <a:r>
              <a:rPr lang="en-US" sz="1800" dirty="0">
                <a:latin typeface="+mj-lt"/>
              </a:rPr>
              <a:t>(B) Overfitting problems are not accounted for</a:t>
            </a:r>
          </a:p>
          <a:p>
            <a:pPr marL="0" indent="0">
              <a:buNone/>
            </a:pPr>
            <a:r>
              <a:rPr lang="en-US" sz="1800" dirty="0">
                <a:latin typeface="+mj-lt"/>
              </a:rPr>
              <a:t>(C) The loss function is as same as the ordinary least square loss function</a:t>
            </a:r>
          </a:p>
          <a:p>
            <a:pPr marL="0" indent="0">
              <a:buNone/>
            </a:pPr>
            <a:r>
              <a:rPr lang="en-US" sz="1800" dirty="0">
                <a:latin typeface="+mj-lt"/>
              </a:rPr>
              <a:t>(D) All of the above</a:t>
            </a:r>
          </a:p>
          <a:p>
            <a:endParaRPr lang="en-US" sz="1800" dirty="0">
              <a:latin typeface="+mj-lt"/>
            </a:endParaRPr>
          </a:p>
          <a:p>
            <a:pPr marL="0" indent="0">
              <a:buNone/>
            </a:pPr>
            <a:r>
              <a:rPr lang="en-US" sz="1800" dirty="0">
                <a:latin typeface="+mj-lt"/>
              </a:rPr>
              <a:t>Question 2: For Ridge Regression, if the regularization parameter is very high, which options are true? (Select two)</a:t>
            </a:r>
          </a:p>
          <a:p>
            <a:pPr marL="0" indent="0">
              <a:buNone/>
            </a:pPr>
            <a:r>
              <a:rPr lang="en-US" sz="1800" dirty="0">
                <a:latin typeface="+mj-lt"/>
              </a:rPr>
              <a:t>(A) Large coefficients are significantly penalized</a:t>
            </a:r>
          </a:p>
          <a:p>
            <a:pPr marL="0" indent="0">
              <a:buNone/>
            </a:pPr>
            <a:r>
              <a:rPr lang="en-US" sz="1800" dirty="0">
                <a:latin typeface="+mj-lt"/>
              </a:rPr>
              <a:t>(B) Can lead to a model that is too simple and ends up underfitting the data</a:t>
            </a:r>
          </a:p>
          <a:p>
            <a:pPr marL="0" indent="0">
              <a:buNone/>
            </a:pPr>
            <a:r>
              <a:rPr lang="en-US" sz="1800" dirty="0">
                <a:latin typeface="+mj-lt"/>
              </a:rPr>
              <a:t>(C) Large coefficients are not penalized</a:t>
            </a:r>
          </a:p>
          <a:p>
            <a:pPr marL="0" indent="0">
              <a:buNone/>
            </a:pPr>
            <a:r>
              <a:rPr lang="en-US" sz="1800" dirty="0">
                <a:latin typeface="+mj-lt"/>
              </a:rPr>
              <a:t>(D) Can lead to a model that is too simple and ends up overfitting the data</a:t>
            </a:r>
          </a:p>
          <a:p>
            <a:pPr marL="0" indent="0">
              <a:buNone/>
            </a:pPr>
            <a:endParaRPr lang="en-US" sz="1800" dirty="0">
              <a:latin typeface="+mj-lt"/>
            </a:endParaRPr>
          </a:p>
          <a:p>
            <a:pPr marL="0" indent="0">
              <a:buNone/>
            </a:pPr>
            <a:r>
              <a:rPr lang="en-US" sz="1800" i="1" dirty="0">
                <a:solidFill>
                  <a:srgbClr val="292929"/>
                </a:solidFill>
                <a:effectLst/>
                <a:latin typeface="+mj-lt"/>
              </a:rPr>
              <a:t>Question 3: For Lasso Regression, if the regularization parameter = 0, what does it mean?</a:t>
            </a:r>
            <a:br>
              <a:rPr lang="en-US" sz="1800" dirty="0">
                <a:latin typeface="+mj-lt"/>
              </a:rPr>
            </a:br>
            <a:r>
              <a:rPr lang="en-US" sz="1800" dirty="0">
                <a:latin typeface="+mj-lt"/>
              </a:rPr>
              <a:t>(A) The loss function is as same as the ordinary least square loss function</a:t>
            </a:r>
            <a:br>
              <a:rPr lang="en-US" sz="1800" dirty="0">
                <a:latin typeface="+mj-lt"/>
              </a:rPr>
            </a:br>
            <a:r>
              <a:rPr lang="en-US" sz="1800" i="0" dirty="0">
                <a:solidFill>
                  <a:srgbClr val="292929"/>
                </a:solidFill>
                <a:effectLst/>
                <a:latin typeface="+mj-lt"/>
              </a:rPr>
              <a:t>(B) Can be used to select important features of a dataset</a:t>
            </a:r>
            <a:br>
              <a:rPr lang="en-US" sz="1800" dirty="0">
                <a:latin typeface="+mj-lt"/>
              </a:rPr>
            </a:br>
            <a:r>
              <a:rPr lang="en-US" sz="1800" i="0" dirty="0">
                <a:solidFill>
                  <a:srgbClr val="292929"/>
                </a:solidFill>
                <a:effectLst/>
                <a:latin typeface="+mj-lt"/>
              </a:rPr>
              <a:t>(C ) Shrinks the coefficients of less important features to exactly 0</a:t>
            </a:r>
            <a:br>
              <a:rPr lang="en-US" sz="1800" dirty="0">
                <a:latin typeface="+mj-lt"/>
              </a:rPr>
            </a:br>
            <a:r>
              <a:rPr lang="en-US" sz="1800" i="0" dirty="0">
                <a:solidFill>
                  <a:srgbClr val="292929"/>
                </a:solidFill>
                <a:effectLst/>
                <a:latin typeface="+mj-lt"/>
              </a:rPr>
              <a:t>(D) All of the above</a:t>
            </a:r>
          </a:p>
          <a:p>
            <a:pPr marL="0" indent="0">
              <a:buNone/>
            </a:pPr>
            <a:endParaRPr lang="en-US" sz="1800" dirty="0">
              <a:solidFill>
                <a:srgbClr val="292929"/>
              </a:solidFill>
              <a:latin typeface="+mj-lt"/>
            </a:endParaRPr>
          </a:p>
          <a:p>
            <a:pPr marL="0" indent="0">
              <a:buNone/>
            </a:pPr>
            <a:endParaRPr lang="en-IN" sz="1800" dirty="0">
              <a:latin typeface="+mj-lt"/>
            </a:endParaRPr>
          </a:p>
        </p:txBody>
      </p:sp>
      <p:pic>
        <p:nvPicPr>
          <p:cNvPr id="2" name="Picture 1" descr="A screenshot of a computer&#10;&#10;Description automatically generated">
            <a:extLst>
              <a:ext uri="{FF2B5EF4-FFF2-40B4-BE49-F238E27FC236}">
                <a16:creationId xmlns:a16="http://schemas.microsoft.com/office/drawing/2014/main" id="{B57BA88B-4529-F9B8-B5F5-CC522F80F561}"/>
              </a:ext>
            </a:extLst>
          </p:cNvPr>
          <p:cNvPicPr>
            <a:picLocks noChangeAspect="1"/>
          </p:cNvPicPr>
          <p:nvPr/>
        </p:nvPicPr>
        <p:blipFill rotWithShape="1">
          <a:blip r:embed="rId3"/>
          <a:srcRect l="26091" t="36058" r="24385" b="26405"/>
          <a:stretch/>
        </p:blipFill>
        <p:spPr bwMode="auto">
          <a:xfrm>
            <a:off x="0" y="7233"/>
            <a:ext cx="1749346" cy="745127"/>
          </a:xfrm>
          <a:prstGeom prst="rect">
            <a:avLst/>
          </a:prstGeom>
          <a:ln>
            <a:noFill/>
          </a:ln>
          <a:extLst>
            <a:ext uri="{53640926-AAD7-44D8-BBD7-CCE9431645EC}">
              <a14:shadowObscured xmlns:a14="http://schemas.microsoft.com/office/drawing/2010/main"/>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12B5B9C-C44D-4AE7-BECD-7628ABDCAA83}" type="datetime3">
              <a:rPr lang="en-US" smtClean="0">
                <a:solidFill>
                  <a:prstClr val="black">
                    <a:tint val="75000"/>
                  </a:prstClr>
                </a:solidFill>
              </a:rPr>
              <a:t>11 July 2024</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b="1">
                <a:solidFill>
                  <a:schemeClr val="tx1"/>
                </a:solidFill>
                <a:latin typeface="Times New Roman" pitchFamily="18" charset="0"/>
              </a:rPr>
              <a:t>ELECTIVE BUCKET(DATA ANALYTICS/MOBILITY MANAGEMENT/CLOUD AND BIG DATA/SMART SYSTEMS)</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8</a:t>
            </a:fld>
            <a:endParaRPr lang="en-US" dirty="0">
              <a:solidFill>
                <a:prstClr val="black">
                  <a:tint val="75000"/>
                </a:prstClr>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2917844098"/>
              </p:ext>
            </p:extLst>
          </p:nvPr>
        </p:nvGraphicFramePr>
        <p:xfrm>
          <a:off x="0" y="706569"/>
          <a:ext cx="9144000" cy="5979381"/>
        </p:xfrm>
        <a:graphic>
          <a:graphicData uri="http://schemas.openxmlformats.org/drawingml/2006/table">
            <a:tbl>
              <a:tblPr firstRow="1" firstCol="1" bandRow="1">
                <a:tableStyleId>{5940675A-B579-460E-94D1-54222C63F5DA}</a:tableStyleId>
              </a:tblPr>
              <a:tblGrid>
                <a:gridCol w="1359832">
                  <a:extLst>
                    <a:ext uri="{9D8B030D-6E8A-4147-A177-3AD203B41FA5}">
                      <a16:colId xmlns:a16="http://schemas.microsoft.com/office/drawing/2014/main" val="187833646"/>
                    </a:ext>
                  </a:extLst>
                </a:gridCol>
                <a:gridCol w="7784168">
                  <a:extLst>
                    <a:ext uri="{9D8B030D-6E8A-4147-A177-3AD203B41FA5}">
                      <a16:colId xmlns:a16="http://schemas.microsoft.com/office/drawing/2014/main" val="3573905518"/>
                    </a:ext>
                  </a:extLst>
                </a:gridCol>
              </a:tblGrid>
              <a:tr h="297209">
                <a:tc gridSpan="2">
                  <a:txBody>
                    <a:bodyPr/>
                    <a:lstStyle/>
                    <a:p>
                      <a:pPr algn="just">
                        <a:lnSpc>
                          <a:spcPct val="107000"/>
                        </a:lnSpc>
                        <a:spcAft>
                          <a:spcPts val="0"/>
                        </a:spcAft>
                      </a:pPr>
                      <a:r>
                        <a:rPr lang="en-IN" sz="1600" b="1" dirty="0">
                          <a:effectLst/>
                        </a:rPr>
                        <a:t>NPTEL/ </a:t>
                      </a:r>
                      <a:r>
                        <a:rPr lang="en-IN" sz="1600" b="1" dirty="0" err="1">
                          <a:effectLst/>
                        </a:rPr>
                        <a:t>Youtube</a:t>
                      </a:r>
                      <a:r>
                        <a:rPr lang="en-IN" sz="1600" b="1" dirty="0">
                          <a:effectLst/>
                        </a:rPr>
                        <a:t>/ Faculty Video Link:</a:t>
                      </a:r>
                      <a:endParaRPr lang="en-IN" sz="1600" b="1" dirty="0">
                        <a:effectLst/>
                        <a:latin typeface="+mn-lt"/>
                        <a:ea typeface="Calibri" panose="020F0502020204030204" pitchFamily="34" charset="0"/>
                        <a:cs typeface="Times New Roman" panose="02020603050405020304" pitchFamily="18" charset="0"/>
                      </a:endParaRPr>
                    </a:p>
                  </a:txBody>
                  <a:tcPr marL="68580" marR="68580" marT="0" marB="0">
                    <a:solidFill>
                      <a:schemeClr val="accent3">
                        <a:lumMod val="40000"/>
                        <a:lumOff val="60000"/>
                      </a:schemeClr>
                    </a:solidFill>
                  </a:tcPr>
                </a:tc>
                <a:tc hMerge="1">
                  <a:txBody>
                    <a:bodyPr/>
                    <a:lstStyle/>
                    <a:p>
                      <a:endParaRPr lang="en-IN"/>
                    </a:p>
                  </a:txBody>
                  <a:tcPr/>
                </a:tc>
                <a:extLst>
                  <a:ext uri="{0D108BD9-81ED-4DB2-BD59-A6C34878D82A}">
                    <a16:rowId xmlns:a16="http://schemas.microsoft.com/office/drawing/2014/main" val="3886941895"/>
                  </a:ext>
                </a:extLst>
              </a:tr>
              <a:tr h="930740">
                <a:tc>
                  <a:txBody>
                    <a:bodyPr/>
                    <a:lstStyle/>
                    <a:p>
                      <a:pPr algn="just">
                        <a:lnSpc>
                          <a:spcPct val="107000"/>
                        </a:lnSpc>
                        <a:spcAft>
                          <a:spcPts val="0"/>
                        </a:spcAft>
                      </a:pPr>
                      <a:r>
                        <a:rPr lang="en-IN" sz="1600" b="1" dirty="0">
                          <a:effectLst/>
                        </a:rPr>
                        <a:t>Unit 1</a:t>
                      </a:r>
                      <a:endParaRPr lang="en-IN" sz="1600" b="1" dirty="0">
                        <a:effectLst/>
                        <a:latin typeface="+mn-lt"/>
                        <a:ea typeface="Calibri" panose="020F0502020204030204" pitchFamily="34" charset="0"/>
                        <a:cs typeface="Times New Roman" panose="02020603050405020304" pitchFamily="18" charset="0"/>
                      </a:endParaRPr>
                    </a:p>
                  </a:txBody>
                  <a:tcPr marL="68580" marR="68580" marT="0" marB="0">
                    <a:solidFill>
                      <a:srgbClr val="E6E6E6"/>
                    </a:solidFill>
                  </a:tcPr>
                </a:tc>
                <a:tc>
                  <a:txBody>
                    <a:bodyPr/>
                    <a:lstStyle/>
                    <a:p>
                      <a:pPr>
                        <a:lnSpc>
                          <a:spcPct val="107000"/>
                        </a:lnSpc>
                        <a:spcAft>
                          <a:spcPts val="0"/>
                        </a:spcAft>
                      </a:pPr>
                      <a:r>
                        <a:rPr lang="en-IN" sz="1600" u="sng" dirty="0">
                          <a:effectLst/>
                          <a:hlinkClick r:id="rId2"/>
                        </a:rPr>
                        <a:t>Predictive Analytics Tutorial | Linear Regression in Python | Logistic Regression | Great Learning - YouTube</a:t>
                      </a:r>
                      <a:endParaRPr lang="en-IN" sz="1600" dirty="0">
                        <a:effectLst/>
                      </a:endParaRPr>
                    </a:p>
                    <a:p>
                      <a:pPr>
                        <a:lnSpc>
                          <a:spcPct val="107000"/>
                        </a:lnSpc>
                        <a:spcAft>
                          <a:spcPts val="0"/>
                        </a:spcAft>
                      </a:pPr>
                      <a:r>
                        <a:rPr lang="en-IN" sz="1600" u="sng" dirty="0">
                          <a:effectLst/>
                          <a:hlinkClick r:id="rId3"/>
                        </a:rPr>
                        <a:t>Multiple Regression Analysis: Hypothesis Tests - YouTube</a:t>
                      </a:r>
                      <a:endParaRPr lang="en-IN" sz="1600" dirty="0">
                        <a:effectLst/>
                      </a:endParaRPr>
                    </a:p>
                    <a:p>
                      <a:pPr>
                        <a:lnSpc>
                          <a:spcPct val="107000"/>
                        </a:lnSpc>
                        <a:spcAft>
                          <a:spcPts val="0"/>
                        </a:spcAft>
                      </a:pPr>
                      <a:r>
                        <a:rPr lang="en-IN" sz="1600" u="sng" dirty="0">
                          <a:effectLst/>
                          <a:hlinkClick r:id="rId4"/>
                        </a:rPr>
                        <a:t>Mod-06 Lec-28 Goodness of Fit - YouTube</a:t>
                      </a:r>
                      <a:endParaRPr lang="en-IN" sz="16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95829967"/>
                  </a:ext>
                </a:extLst>
              </a:tr>
              <a:tr h="1166044">
                <a:tc>
                  <a:txBody>
                    <a:bodyPr/>
                    <a:lstStyle/>
                    <a:p>
                      <a:pPr algn="just">
                        <a:lnSpc>
                          <a:spcPct val="107000"/>
                        </a:lnSpc>
                        <a:spcAft>
                          <a:spcPts val="0"/>
                        </a:spcAft>
                      </a:pPr>
                      <a:r>
                        <a:rPr lang="en-IN" sz="1600" b="1">
                          <a:effectLst/>
                        </a:rPr>
                        <a:t>Unit 2</a:t>
                      </a:r>
                      <a:endParaRPr lang="en-IN" sz="1600" b="1">
                        <a:effectLst/>
                        <a:latin typeface="+mn-lt"/>
                        <a:ea typeface="Calibri" panose="020F0502020204030204" pitchFamily="34" charset="0"/>
                        <a:cs typeface="Times New Roman" panose="02020603050405020304" pitchFamily="18" charset="0"/>
                      </a:endParaRPr>
                    </a:p>
                  </a:txBody>
                  <a:tcPr marL="68580" marR="68580" marT="0" marB="0">
                    <a:solidFill>
                      <a:srgbClr val="E6E6E6"/>
                    </a:solidFill>
                  </a:tcPr>
                </a:tc>
                <a:tc>
                  <a:txBody>
                    <a:bodyPr/>
                    <a:lstStyle/>
                    <a:p>
                      <a:pPr algn="just">
                        <a:lnSpc>
                          <a:spcPct val="107000"/>
                        </a:lnSpc>
                        <a:spcAft>
                          <a:spcPts val="0"/>
                        </a:spcAft>
                      </a:pPr>
                      <a:r>
                        <a:rPr lang="en-IN" sz="1600" u="sng" dirty="0">
                          <a:effectLst/>
                          <a:hlinkClick r:id="rId5"/>
                        </a:rPr>
                        <a:t>Multiple Linear Regression Model - YouTube</a:t>
                      </a:r>
                      <a:endParaRPr lang="en-IN" sz="1600" dirty="0">
                        <a:effectLst/>
                      </a:endParaRPr>
                    </a:p>
                    <a:p>
                      <a:pPr algn="just">
                        <a:lnSpc>
                          <a:spcPct val="107000"/>
                        </a:lnSpc>
                        <a:spcAft>
                          <a:spcPts val="0"/>
                        </a:spcAft>
                      </a:pPr>
                      <a:r>
                        <a:rPr lang="en-IN" sz="1600" u="sng" dirty="0">
                          <a:effectLst/>
                          <a:hlinkClick r:id="rId6"/>
                        </a:rPr>
                        <a:t>Regularization In Machine Learning | Regularization Example | Machine Learning Tutorial |</a:t>
                      </a:r>
                      <a:r>
                        <a:rPr lang="en-IN" sz="1600" u="sng" dirty="0" err="1">
                          <a:effectLst/>
                          <a:hlinkClick r:id="rId6"/>
                        </a:rPr>
                        <a:t>Simplilearn</a:t>
                      </a:r>
                      <a:r>
                        <a:rPr lang="en-IN" sz="1600" u="sng" dirty="0">
                          <a:effectLst/>
                          <a:hlinkClick r:id="rId6"/>
                        </a:rPr>
                        <a:t> - YouTube</a:t>
                      </a:r>
                      <a:endParaRPr lang="en-IN" sz="1600" dirty="0">
                        <a:effectLst/>
                      </a:endParaRPr>
                    </a:p>
                    <a:p>
                      <a:pPr algn="just">
                        <a:lnSpc>
                          <a:spcPct val="107000"/>
                        </a:lnSpc>
                        <a:spcAft>
                          <a:spcPts val="0"/>
                        </a:spcAft>
                      </a:pPr>
                      <a:r>
                        <a:rPr lang="en-IN" sz="1600" u="sng" dirty="0">
                          <a:effectLst/>
                          <a:hlinkClick r:id="rId7"/>
                        </a:rPr>
                        <a:t>Implementing Ridge, Lasso and Elastic Net in Python from Scratch (Mathematics Explained!) - YouTube</a:t>
                      </a:r>
                      <a:endParaRPr lang="en-IN" sz="16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16540311"/>
                  </a:ext>
                </a:extLst>
              </a:tr>
              <a:tr h="460130">
                <a:tc>
                  <a:txBody>
                    <a:bodyPr/>
                    <a:lstStyle/>
                    <a:p>
                      <a:pPr algn="just">
                        <a:lnSpc>
                          <a:spcPct val="107000"/>
                        </a:lnSpc>
                        <a:spcAft>
                          <a:spcPts val="0"/>
                        </a:spcAft>
                      </a:pPr>
                      <a:r>
                        <a:rPr lang="en-IN" sz="1600" b="1">
                          <a:effectLst/>
                        </a:rPr>
                        <a:t>Unit 3</a:t>
                      </a:r>
                      <a:endParaRPr lang="en-IN" sz="1600" b="1">
                        <a:effectLst/>
                        <a:latin typeface="+mn-lt"/>
                        <a:ea typeface="Calibri" panose="020F0502020204030204" pitchFamily="34" charset="0"/>
                        <a:cs typeface="Times New Roman" panose="02020603050405020304" pitchFamily="18" charset="0"/>
                      </a:endParaRPr>
                    </a:p>
                  </a:txBody>
                  <a:tcPr marL="68580" marR="68580" marT="0" marB="0">
                    <a:solidFill>
                      <a:srgbClr val="E6E6E6"/>
                    </a:solidFill>
                  </a:tcPr>
                </a:tc>
                <a:tc>
                  <a:txBody>
                    <a:bodyPr/>
                    <a:lstStyle/>
                    <a:p>
                      <a:pPr algn="just">
                        <a:lnSpc>
                          <a:spcPct val="107000"/>
                        </a:lnSpc>
                        <a:spcAft>
                          <a:spcPts val="0"/>
                        </a:spcAft>
                      </a:pPr>
                      <a:r>
                        <a:rPr lang="en-IN" sz="1600" u="sng">
                          <a:effectLst/>
                          <a:hlinkClick r:id="rId8"/>
                        </a:rPr>
                        <a:t>Non Linear Regression | Data Science | Econometrics - YouTube</a:t>
                      </a:r>
                      <a:endParaRPr lang="en-IN" sz="1600">
                        <a:effectLst/>
                      </a:endParaRPr>
                    </a:p>
                    <a:p>
                      <a:pPr algn="just">
                        <a:lnSpc>
                          <a:spcPct val="107000"/>
                        </a:lnSpc>
                        <a:spcAft>
                          <a:spcPts val="0"/>
                        </a:spcAft>
                      </a:pPr>
                      <a:r>
                        <a:rPr lang="en-IN" sz="1600" u="sng">
                          <a:effectLst/>
                          <a:hlinkClick r:id="rId9"/>
                        </a:rPr>
                        <a:t>Machine Learning Tutorial Python - 8: Logistic Regression (Binary Classification) - YouTube</a:t>
                      </a:r>
                      <a:endParaRPr lang="en-IN" sz="160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40809579"/>
                  </a:ext>
                </a:extLst>
              </a:tr>
              <a:tr h="1166044">
                <a:tc>
                  <a:txBody>
                    <a:bodyPr/>
                    <a:lstStyle/>
                    <a:p>
                      <a:pPr algn="just">
                        <a:lnSpc>
                          <a:spcPct val="107000"/>
                        </a:lnSpc>
                        <a:spcAft>
                          <a:spcPts val="0"/>
                        </a:spcAft>
                      </a:pPr>
                      <a:r>
                        <a:rPr lang="en-IN" sz="1600" b="1">
                          <a:effectLst/>
                        </a:rPr>
                        <a:t>Unit 4</a:t>
                      </a:r>
                      <a:endParaRPr lang="en-IN" sz="1600" b="1">
                        <a:effectLst/>
                        <a:latin typeface="+mn-lt"/>
                        <a:ea typeface="Calibri" panose="020F0502020204030204" pitchFamily="34" charset="0"/>
                        <a:cs typeface="Times New Roman" panose="02020603050405020304" pitchFamily="18" charset="0"/>
                      </a:endParaRPr>
                    </a:p>
                  </a:txBody>
                  <a:tcPr marL="68580" marR="68580" marT="0" marB="0">
                    <a:solidFill>
                      <a:srgbClr val="E6E6E6"/>
                    </a:solidFill>
                  </a:tcPr>
                </a:tc>
                <a:tc>
                  <a:txBody>
                    <a:bodyPr/>
                    <a:lstStyle/>
                    <a:p>
                      <a:pPr algn="just">
                        <a:lnSpc>
                          <a:spcPct val="107000"/>
                        </a:lnSpc>
                        <a:spcAft>
                          <a:spcPts val="0"/>
                        </a:spcAft>
                      </a:pPr>
                      <a:r>
                        <a:rPr lang="en-IN" sz="1600" u="sng" dirty="0">
                          <a:effectLst/>
                          <a:hlinkClick r:id="rId10"/>
                        </a:rPr>
                        <a:t>Time Series Talk : ARIMA Model - YouTube</a:t>
                      </a:r>
                      <a:endParaRPr lang="en-IN" sz="1600" dirty="0">
                        <a:effectLst/>
                      </a:endParaRPr>
                    </a:p>
                    <a:p>
                      <a:pPr algn="just">
                        <a:lnSpc>
                          <a:spcPct val="107000"/>
                        </a:lnSpc>
                        <a:spcAft>
                          <a:spcPts val="0"/>
                        </a:spcAft>
                      </a:pPr>
                      <a:r>
                        <a:rPr lang="en-IN" sz="1600" u="sng" dirty="0">
                          <a:effectLst/>
                          <a:hlinkClick r:id="rId11"/>
                        </a:rPr>
                        <a:t>Holt winters Model, Easiest Times series Model. Additive multiplicative trend and seasonality - YouTube</a:t>
                      </a:r>
                      <a:endParaRPr lang="en-IN" sz="1600" dirty="0">
                        <a:effectLst/>
                      </a:endParaRPr>
                    </a:p>
                    <a:p>
                      <a:pPr algn="just">
                        <a:lnSpc>
                          <a:spcPct val="107000"/>
                        </a:lnSpc>
                        <a:spcAft>
                          <a:spcPts val="0"/>
                        </a:spcAft>
                      </a:pPr>
                      <a:r>
                        <a:rPr lang="en-IN" sz="1600" u="sng" dirty="0">
                          <a:effectLst/>
                          <a:hlinkClick r:id="rId12"/>
                        </a:rPr>
                        <a:t>Time Series Analysis in Python | Time Series Forecasting | Data Science with Python | </a:t>
                      </a:r>
                      <a:r>
                        <a:rPr lang="en-IN" sz="1600" u="sng" dirty="0" err="1">
                          <a:effectLst/>
                          <a:hlinkClick r:id="rId12"/>
                        </a:rPr>
                        <a:t>Edureka</a:t>
                      </a:r>
                      <a:r>
                        <a:rPr lang="en-IN" sz="1600" u="sng" dirty="0">
                          <a:effectLst/>
                          <a:hlinkClick r:id="rId12"/>
                        </a:rPr>
                        <a:t> - YouTube</a:t>
                      </a:r>
                      <a:endParaRPr lang="en-IN" sz="16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89453503"/>
                  </a:ext>
                </a:extLst>
              </a:tr>
              <a:tr h="1401349">
                <a:tc>
                  <a:txBody>
                    <a:bodyPr/>
                    <a:lstStyle/>
                    <a:p>
                      <a:pPr algn="just">
                        <a:lnSpc>
                          <a:spcPct val="107000"/>
                        </a:lnSpc>
                        <a:spcAft>
                          <a:spcPts val="0"/>
                        </a:spcAft>
                      </a:pPr>
                      <a:r>
                        <a:rPr lang="en-IN" sz="1600" b="1" dirty="0">
                          <a:effectLst/>
                        </a:rPr>
                        <a:t>Unit 5</a:t>
                      </a:r>
                      <a:endParaRPr lang="en-IN" sz="1600" b="1" dirty="0">
                        <a:effectLst/>
                        <a:latin typeface="+mn-lt"/>
                        <a:ea typeface="Calibri" panose="020F0502020204030204" pitchFamily="34" charset="0"/>
                        <a:cs typeface="Times New Roman" panose="02020603050405020304" pitchFamily="18" charset="0"/>
                      </a:endParaRPr>
                    </a:p>
                  </a:txBody>
                  <a:tcPr marL="68580" marR="68580" marT="0" marB="0">
                    <a:solidFill>
                      <a:srgbClr val="E6E6E6"/>
                    </a:solidFill>
                  </a:tcPr>
                </a:tc>
                <a:tc>
                  <a:txBody>
                    <a:bodyPr/>
                    <a:lstStyle/>
                    <a:p>
                      <a:pPr algn="just">
                        <a:lnSpc>
                          <a:spcPct val="107000"/>
                        </a:lnSpc>
                        <a:spcAft>
                          <a:spcPts val="0"/>
                        </a:spcAft>
                      </a:pPr>
                      <a:r>
                        <a:rPr lang="en-IN" sz="1600" dirty="0">
                          <a:effectLst/>
                        </a:rPr>
                        <a:t> </a:t>
                      </a:r>
                      <a:r>
                        <a:rPr lang="en-IN" sz="1600" u="sng" dirty="0">
                          <a:effectLst/>
                          <a:hlinkClick r:id="rId13"/>
                        </a:rPr>
                        <a:t>Data Science vs Machine Learning – What’s The Difference? | Data Science Course | </a:t>
                      </a:r>
                      <a:r>
                        <a:rPr lang="en-IN" sz="1600" u="sng" dirty="0" err="1">
                          <a:effectLst/>
                          <a:hlinkClick r:id="rId13"/>
                        </a:rPr>
                        <a:t>Edureka</a:t>
                      </a:r>
                      <a:r>
                        <a:rPr lang="en-IN" sz="1600" u="sng" dirty="0">
                          <a:effectLst/>
                          <a:hlinkClick r:id="rId13"/>
                        </a:rPr>
                        <a:t> - YouTube</a:t>
                      </a:r>
                      <a:endParaRPr lang="en-IN" sz="1600" dirty="0">
                        <a:effectLst/>
                      </a:endParaRPr>
                    </a:p>
                    <a:p>
                      <a:pPr algn="just">
                        <a:lnSpc>
                          <a:spcPct val="107000"/>
                        </a:lnSpc>
                        <a:spcAft>
                          <a:spcPts val="0"/>
                        </a:spcAft>
                      </a:pPr>
                      <a:r>
                        <a:rPr lang="en-IN" sz="1600" u="sng" dirty="0">
                          <a:effectLst/>
                          <a:hlinkClick r:id="rId14"/>
                        </a:rPr>
                        <a:t>Exploratory Data Analysis (EDA) Using Python | Python Data Analysis | Python Training | </a:t>
                      </a:r>
                      <a:r>
                        <a:rPr lang="en-IN" sz="1600" u="sng" dirty="0" err="1">
                          <a:effectLst/>
                          <a:hlinkClick r:id="rId14"/>
                        </a:rPr>
                        <a:t>Edureka</a:t>
                      </a:r>
                      <a:r>
                        <a:rPr lang="en-IN" sz="1600" u="sng" dirty="0">
                          <a:effectLst/>
                          <a:hlinkClick r:id="rId14"/>
                        </a:rPr>
                        <a:t> - YouTube</a:t>
                      </a:r>
                      <a:endParaRPr lang="en-IN" sz="1600" dirty="0">
                        <a:effectLst/>
                      </a:endParaRPr>
                    </a:p>
                    <a:p>
                      <a:pPr algn="just">
                        <a:lnSpc>
                          <a:spcPct val="107000"/>
                        </a:lnSpc>
                        <a:spcAft>
                          <a:spcPts val="0"/>
                        </a:spcAft>
                      </a:pPr>
                      <a:r>
                        <a:rPr lang="en-IN" sz="1600" u="sng" dirty="0">
                          <a:effectLst/>
                          <a:hlinkClick r:id="rId15"/>
                        </a:rPr>
                        <a:t>Feature Selection In Machine Learning | Feature Selection Techniques With Examples | </a:t>
                      </a:r>
                      <a:r>
                        <a:rPr lang="en-IN" sz="1600" u="sng" dirty="0" err="1">
                          <a:effectLst/>
                          <a:hlinkClick r:id="rId15"/>
                        </a:rPr>
                        <a:t>Simplilearn</a:t>
                      </a:r>
                      <a:r>
                        <a:rPr lang="en-IN" sz="1600" u="sng" dirty="0">
                          <a:effectLst/>
                          <a:hlinkClick r:id="rId15"/>
                        </a:rPr>
                        <a:t> - YouTube</a:t>
                      </a:r>
                      <a:endParaRPr lang="en-IN" sz="16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38804388"/>
                  </a:ext>
                </a:extLst>
              </a:tr>
            </a:tbl>
          </a:graphicData>
        </a:graphic>
      </p:graphicFrame>
      <p:pic>
        <p:nvPicPr>
          <p:cNvPr id="8" name="Picture 2">
            <a:extLst>
              <a:ext uri="{FF2B5EF4-FFF2-40B4-BE49-F238E27FC236}">
                <a16:creationId xmlns:a16="http://schemas.microsoft.com/office/drawing/2014/main" id="{460E8B49-A1F4-08DA-DB2D-7560A553E295}"/>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p:blipFill>
        <p:spPr bwMode="auto">
          <a:xfrm>
            <a:off x="0" y="-1"/>
            <a:ext cx="1335878" cy="783037"/>
          </a:xfrm>
          <a:prstGeom prst="rect">
            <a:avLst/>
          </a:prstGeom>
          <a:noFill/>
        </p:spPr>
      </p:pic>
      <p:sp>
        <p:nvSpPr>
          <p:cNvPr id="9" name="Title 1">
            <a:extLst>
              <a:ext uri="{FF2B5EF4-FFF2-40B4-BE49-F238E27FC236}">
                <a16:creationId xmlns:a16="http://schemas.microsoft.com/office/drawing/2014/main" id="{78D4E8ED-7F19-B15E-6861-5AFA20A1F50D}"/>
              </a:ext>
            </a:extLst>
          </p:cNvPr>
          <p:cNvSpPr txBox="1">
            <a:spLocks/>
          </p:cNvSpPr>
          <p:nvPr/>
        </p:nvSpPr>
        <p:spPr>
          <a:xfrm>
            <a:off x="1676400" y="0"/>
            <a:ext cx="7467600" cy="685800"/>
          </a:xfrm>
          <a:prstGeom prst="rect">
            <a:avLst/>
          </a:prstGeom>
          <a:solidFill>
            <a:srgbClr val="FF9C9C"/>
          </a:solidFill>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r>
              <a:rPr lang="en-IN" sz="3200" dirty="0"/>
              <a:t>External Links as per Syllabus</a:t>
            </a:r>
          </a:p>
        </p:txBody>
      </p:sp>
      <p:pic>
        <p:nvPicPr>
          <p:cNvPr id="3" name="Picture 2" descr="A screenshot of a computer&#10;&#10;Description automatically generated">
            <a:extLst>
              <a:ext uri="{FF2B5EF4-FFF2-40B4-BE49-F238E27FC236}">
                <a16:creationId xmlns:a16="http://schemas.microsoft.com/office/drawing/2014/main" id="{DB4704F9-17F5-C89C-96FE-B3650292D07E}"/>
              </a:ext>
            </a:extLst>
          </p:cNvPr>
          <p:cNvPicPr>
            <a:picLocks noChangeAspect="1"/>
          </p:cNvPicPr>
          <p:nvPr/>
        </p:nvPicPr>
        <p:blipFill rotWithShape="1">
          <a:blip r:embed="rId17"/>
          <a:srcRect l="26091" t="36058" r="24385" b="26405"/>
          <a:stretch/>
        </p:blipFill>
        <p:spPr bwMode="auto">
          <a:xfrm>
            <a:off x="0" y="7233"/>
            <a:ext cx="1749346" cy="74512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4111589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48A4728-C23D-461D-8E1E-BFBED721760D}"/>
              </a:ext>
            </a:extLst>
          </p:cNvPr>
          <p:cNvSpPr>
            <a:spLocks noGrp="1"/>
          </p:cNvSpPr>
          <p:nvPr>
            <p:ph type="dt" sz="half" idx="10"/>
          </p:nvPr>
        </p:nvSpPr>
        <p:spPr/>
        <p:txBody>
          <a:bodyPr/>
          <a:lstStyle/>
          <a:p>
            <a:fld id="{40AC878A-32E0-44C2-824E-18883ECE90A9}" type="datetime1">
              <a:rPr lang="en-US" smtClean="0"/>
              <a:t>7/11/2024</a:t>
            </a:fld>
            <a:endParaRPr lang="en-US" dirty="0"/>
          </a:p>
        </p:txBody>
      </p:sp>
      <p:sp>
        <p:nvSpPr>
          <p:cNvPr id="6" name="Slide Number Placeholder 5">
            <a:extLst>
              <a:ext uri="{FF2B5EF4-FFF2-40B4-BE49-F238E27FC236}">
                <a16:creationId xmlns:a16="http://schemas.microsoft.com/office/drawing/2014/main" id="{5324D503-601B-4E55-93C6-0C0D129A8C91}"/>
              </a:ext>
            </a:extLst>
          </p:cNvPr>
          <p:cNvSpPr>
            <a:spLocks noGrp="1"/>
          </p:cNvSpPr>
          <p:nvPr>
            <p:ph type="sldNum" sz="quarter" idx="12"/>
          </p:nvPr>
        </p:nvSpPr>
        <p:spPr/>
        <p:txBody>
          <a:bodyPr/>
          <a:lstStyle/>
          <a:p>
            <a:fld id="{B6F15528-21DE-4FAA-801E-634DDDAF4B2B}" type="slidenum">
              <a:rPr lang="en-US" smtClean="0"/>
              <a:pPr/>
              <a:t>80</a:t>
            </a:fld>
            <a:endParaRPr lang="en-US" dirty="0"/>
          </a:p>
        </p:txBody>
      </p:sp>
      <p:sp>
        <p:nvSpPr>
          <p:cNvPr id="8" name="Title 1">
            <a:extLst>
              <a:ext uri="{FF2B5EF4-FFF2-40B4-BE49-F238E27FC236}">
                <a16:creationId xmlns:a16="http://schemas.microsoft.com/office/drawing/2014/main" id="{87A4CEA0-EE2E-474C-993D-93EE2F3EE31E}"/>
              </a:ext>
            </a:extLst>
          </p:cNvPr>
          <p:cNvSpPr txBox="1">
            <a:spLocks/>
          </p:cNvSpPr>
          <p:nvPr/>
        </p:nvSpPr>
        <p:spPr>
          <a:xfrm>
            <a:off x="1371599" y="0"/>
            <a:ext cx="7772401" cy="762000"/>
          </a:xfrm>
          <a:prstGeom prst="rect">
            <a:avLst/>
          </a:prstGeom>
          <a:solidFill>
            <a:srgbClr val="FF9C9C"/>
          </a:solidFill>
        </p:spPr>
        <p:style>
          <a:lnRef idx="1">
            <a:schemeClr val="accent5"/>
          </a:lnRef>
          <a:fillRef idx="2">
            <a:schemeClr val="accent5"/>
          </a:fillRef>
          <a:effectRef idx="1">
            <a:schemeClr val="accent5"/>
          </a:effectRef>
          <a:fontRef idx="minor">
            <a:schemeClr val="dk1"/>
          </a:fontRef>
        </p:style>
        <p:txBody>
          <a:bodyPr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defRPr/>
            </a:pPr>
            <a:r>
              <a:rPr lang="en-US" sz="2400" dirty="0"/>
              <a:t>MCQ unit wise/weekly</a:t>
            </a:r>
          </a:p>
        </p:txBody>
      </p:sp>
      <p:sp>
        <p:nvSpPr>
          <p:cNvPr id="12" name="Footer Placeholder 11">
            <a:extLst>
              <a:ext uri="{FF2B5EF4-FFF2-40B4-BE49-F238E27FC236}">
                <a16:creationId xmlns:a16="http://schemas.microsoft.com/office/drawing/2014/main" id="{1011832D-EB74-423D-8F43-5EEF1FDC454A}"/>
              </a:ext>
            </a:extLst>
          </p:cNvPr>
          <p:cNvSpPr>
            <a:spLocks noGrp="1"/>
          </p:cNvSpPr>
          <p:nvPr>
            <p:ph type="ftr" sz="quarter" idx="11"/>
          </p:nvPr>
        </p:nvSpPr>
        <p:spPr/>
        <p:txBody>
          <a:bodyPr/>
          <a:lstStyle/>
          <a:p>
            <a:r>
              <a:rPr lang="de-DE"/>
              <a:t>SOVERS SINGH BISHT</a:t>
            </a:r>
            <a:endParaRPr lang="en-US" dirty="0"/>
          </a:p>
        </p:txBody>
      </p:sp>
      <p:pic>
        <p:nvPicPr>
          <p:cNvPr id="7" name="Picture 6">
            <a:extLst>
              <a:ext uri="{FF2B5EF4-FFF2-40B4-BE49-F238E27FC236}">
                <a16:creationId xmlns:a16="http://schemas.microsoft.com/office/drawing/2014/main" id="{B2E934F3-6053-814A-B3E0-EB23811496AD}"/>
              </a:ext>
            </a:extLst>
          </p:cNvPr>
          <p:cNvPicPr>
            <a:picLocks noChangeAspect="1"/>
          </p:cNvPicPr>
          <p:nvPr/>
        </p:nvPicPr>
        <p:blipFill>
          <a:blip r:embed="rId2"/>
          <a:stretch>
            <a:fillRect/>
          </a:stretch>
        </p:blipFill>
        <p:spPr>
          <a:xfrm>
            <a:off x="-19722" y="0"/>
            <a:ext cx="1384300" cy="812800"/>
          </a:xfrm>
          <a:prstGeom prst="rect">
            <a:avLst/>
          </a:prstGeom>
        </p:spPr>
      </p:pic>
      <p:sp>
        <p:nvSpPr>
          <p:cNvPr id="3" name="Content Placeholder 2">
            <a:extLst>
              <a:ext uri="{FF2B5EF4-FFF2-40B4-BE49-F238E27FC236}">
                <a16:creationId xmlns:a16="http://schemas.microsoft.com/office/drawing/2014/main" id="{36B49550-A8CF-5863-AD2F-F1C1027240CB}"/>
              </a:ext>
            </a:extLst>
          </p:cNvPr>
          <p:cNvSpPr>
            <a:spLocks noGrp="1"/>
          </p:cNvSpPr>
          <p:nvPr>
            <p:ph idx="1"/>
          </p:nvPr>
        </p:nvSpPr>
        <p:spPr>
          <a:xfrm>
            <a:off x="457200" y="1269242"/>
            <a:ext cx="8229600" cy="4856921"/>
          </a:xfrm>
        </p:spPr>
        <p:txBody>
          <a:bodyPr>
            <a:normAutofit/>
          </a:bodyPr>
          <a:lstStyle/>
          <a:p>
            <a:pPr marL="0" indent="0">
              <a:buNone/>
            </a:pPr>
            <a:r>
              <a:rPr lang="en-US" sz="1700" i="1" dirty="0">
                <a:solidFill>
                  <a:srgbClr val="292929"/>
                </a:solidFill>
                <a:effectLst/>
                <a:latin typeface="+mj-lt"/>
              </a:rPr>
              <a:t>Question 4: For Lasso Regression, if the regularization parameter is very high, which options are true? (Select two)</a:t>
            </a:r>
            <a:br>
              <a:rPr lang="en-US" sz="1700" dirty="0">
                <a:latin typeface="+mj-lt"/>
              </a:rPr>
            </a:br>
            <a:r>
              <a:rPr lang="en-US" sz="1700" i="0" dirty="0">
                <a:solidFill>
                  <a:srgbClr val="292929"/>
                </a:solidFill>
                <a:effectLst/>
                <a:latin typeface="+mj-lt"/>
              </a:rPr>
              <a:t>(A) Can be used to select important features of a dataset</a:t>
            </a:r>
            <a:br>
              <a:rPr lang="en-US" sz="1700" dirty="0">
                <a:latin typeface="+mj-lt"/>
              </a:rPr>
            </a:br>
            <a:r>
              <a:rPr lang="en-US" sz="1700" i="0" dirty="0">
                <a:solidFill>
                  <a:srgbClr val="292929"/>
                </a:solidFill>
                <a:effectLst/>
                <a:latin typeface="+mj-lt"/>
              </a:rPr>
              <a:t>(B) Shrinks the coefficients of less important features to exactly 0</a:t>
            </a:r>
            <a:br>
              <a:rPr lang="en-US" sz="1700" dirty="0">
                <a:latin typeface="+mj-lt"/>
              </a:rPr>
            </a:br>
            <a:r>
              <a:rPr lang="en-US" sz="1700" i="0" dirty="0">
                <a:solidFill>
                  <a:srgbClr val="292929"/>
                </a:solidFill>
                <a:effectLst/>
                <a:latin typeface="+mj-lt"/>
              </a:rPr>
              <a:t>(C) The loss function is as same as the ordinary least square loss function</a:t>
            </a:r>
            <a:br>
              <a:rPr lang="en-US" sz="1700" dirty="0">
                <a:latin typeface="+mj-lt"/>
              </a:rPr>
            </a:br>
            <a:r>
              <a:rPr lang="en-US" sz="1700" i="0" dirty="0">
                <a:solidFill>
                  <a:srgbClr val="292929"/>
                </a:solidFill>
                <a:effectLst/>
                <a:latin typeface="+mj-lt"/>
              </a:rPr>
              <a:t>(D) The loss function is as same as the Ridge Regression loss function</a:t>
            </a:r>
          </a:p>
          <a:p>
            <a:pPr marL="0" indent="0">
              <a:buNone/>
            </a:pPr>
            <a:endParaRPr lang="en-US" sz="1700" dirty="0">
              <a:solidFill>
                <a:srgbClr val="292929"/>
              </a:solidFill>
              <a:latin typeface="+mj-lt"/>
            </a:endParaRPr>
          </a:p>
          <a:p>
            <a:pPr marL="0" indent="0">
              <a:buNone/>
            </a:pPr>
            <a:r>
              <a:rPr lang="en-US" sz="1700" i="1" dirty="0">
                <a:solidFill>
                  <a:srgbClr val="292929"/>
                </a:solidFill>
                <a:effectLst/>
                <a:latin typeface="+mj-lt"/>
              </a:rPr>
              <a:t>Question 5: What’s the penalty term for the Ridge regression?</a:t>
            </a:r>
            <a:br>
              <a:rPr lang="en-US" sz="1700" dirty="0">
                <a:latin typeface="+mj-lt"/>
              </a:rPr>
            </a:br>
            <a:r>
              <a:rPr lang="en-US" sz="1700" i="0" dirty="0">
                <a:solidFill>
                  <a:srgbClr val="292929"/>
                </a:solidFill>
                <a:effectLst/>
                <a:latin typeface="+mj-lt"/>
              </a:rPr>
              <a:t>(A) the square of the magnitude of the coefficients</a:t>
            </a:r>
            <a:br>
              <a:rPr lang="en-US" sz="1700" dirty="0">
                <a:latin typeface="+mj-lt"/>
              </a:rPr>
            </a:br>
            <a:r>
              <a:rPr lang="en-US" sz="1700" i="0" dirty="0">
                <a:solidFill>
                  <a:srgbClr val="292929"/>
                </a:solidFill>
                <a:effectLst/>
                <a:latin typeface="+mj-lt"/>
              </a:rPr>
              <a:t>(B) the square root of the magnitude of the coefficients</a:t>
            </a:r>
            <a:br>
              <a:rPr lang="en-US" sz="1700" dirty="0">
                <a:latin typeface="+mj-lt"/>
              </a:rPr>
            </a:br>
            <a:r>
              <a:rPr lang="en-US" sz="1700" i="0" dirty="0">
                <a:solidFill>
                  <a:srgbClr val="292929"/>
                </a:solidFill>
                <a:effectLst/>
                <a:latin typeface="+mj-lt"/>
              </a:rPr>
              <a:t>(C) the absolute sum of the coefficients</a:t>
            </a:r>
            <a:br>
              <a:rPr lang="en-US" sz="1700" dirty="0">
                <a:latin typeface="+mj-lt"/>
              </a:rPr>
            </a:br>
            <a:r>
              <a:rPr lang="en-US" sz="1700" i="0" dirty="0">
                <a:solidFill>
                  <a:srgbClr val="292929"/>
                </a:solidFill>
                <a:effectLst/>
                <a:latin typeface="+mj-lt"/>
              </a:rPr>
              <a:t>(D) the sum of the coefficients</a:t>
            </a:r>
            <a:endParaRPr lang="en-US" sz="1700" dirty="0">
              <a:latin typeface="+mj-lt"/>
            </a:endParaRPr>
          </a:p>
          <a:p>
            <a:endParaRPr lang="en-IN" sz="1700" dirty="0"/>
          </a:p>
        </p:txBody>
      </p:sp>
      <p:pic>
        <p:nvPicPr>
          <p:cNvPr id="2" name="Picture 1" descr="A screenshot of a computer&#10;&#10;Description automatically generated">
            <a:extLst>
              <a:ext uri="{FF2B5EF4-FFF2-40B4-BE49-F238E27FC236}">
                <a16:creationId xmlns:a16="http://schemas.microsoft.com/office/drawing/2014/main" id="{3EC76E7A-CCD6-7DE3-491B-FE914BA137D8}"/>
              </a:ext>
            </a:extLst>
          </p:cNvPr>
          <p:cNvPicPr>
            <a:picLocks noChangeAspect="1"/>
          </p:cNvPicPr>
          <p:nvPr/>
        </p:nvPicPr>
        <p:blipFill rotWithShape="1">
          <a:blip r:embed="rId3"/>
          <a:srcRect l="26091" t="36058" r="24385" b="26405"/>
          <a:stretch/>
        </p:blipFill>
        <p:spPr bwMode="auto">
          <a:xfrm>
            <a:off x="0" y="7233"/>
            <a:ext cx="1749346" cy="74512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60477958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C63FA15-7432-4E77-9D8C-1BDA95B5D4A8}"/>
              </a:ext>
            </a:extLst>
          </p:cNvPr>
          <p:cNvSpPr>
            <a:spLocks noGrp="1"/>
          </p:cNvSpPr>
          <p:nvPr>
            <p:ph type="dt" sz="half" idx="10"/>
          </p:nvPr>
        </p:nvSpPr>
        <p:spPr/>
        <p:txBody>
          <a:bodyPr/>
          <a:lstStyle/>
          <a:p>
            <a:fld id="{1AAB267F-D354-41A5-8718-EAADF35BCC46}" type="datetime1">
              <a:rPr lang="en-US" smtClean="0"/>
              <a:t>7/11/2024</a:t>
            </a:fld>
            <a:endParaRPr lang="en-US" dirty="0"/>
          </a:p>
        </p:txBody>
      </p:sp>
      <p:sp>
        <p:nvSpPr>
          <p:cNvPr id="6" name="Slide Number Placeholder 5">
            <a:extLst>
              <a:ext uri="{FF2B5EF4-FFF2-40B4-BE49-F238E27FC236}">
                <a16:creationId xmlns:a16="http://schemas.microsoft.com/office/drawing/2014/main" id="{B4468004-58D9-4080-8FA0-28B78D80F711}"/>
              </a:ext>
            </a:extLst>
          </p:cNvPr>
          <p:cNvSpPr>
            <a:spLocks noGrp="1"/>
          </p:cNvSpPr>
          <p:nvPr>
            <p:ph type="sldNum" sz="quarter" idx="12"/>
          </p:nvPr>
        </p:nvSpPr>
        <p:spPr/>
        <p:txBody>
          <a:bodyPr/>
          <a:lstStyle/>
          <a:p>
            <a:fld id="{B6F15528-21DE-4FAA-801E-634DDDAF4B2B}" type="slidenum">
              <a:rPr lang="en-US" smtClean="0"/>
              <a:pPr/>
              <a:t>81</a:t>
            </a:fld>
            <a:endParaRPr lang="en-US" dirty="0"/>
          </a:p>
        </p:txBody>
      </p:sp>
      <p:sp>
        <p:nvSpPr>
          <p:cNvPr id="11" name="Title 1">
            <a:extLst>
              <a:ext uri="{FF2B5EF4-FFF2-40B4-BE49-F238E27FC236}">
                <a16:creationId xmlns:a16="http://schemas.microsoft.com/office/drawing/2014/main" id="{AAD257A6-F48D-4FAB-BAAD-4683A2DB32D4}"/>
              </a:ext>
            </a:extLst>
          </p:cNvPr>
          <p:cNvSpPr txBox="1">
            <a:spLocks noGrp="1"/>
          </p:cNvSpPr>
          <p:nvPr>
            <p:ph type="title"/>
          </p:nvPr>
        </p:nvSpPr>
        <p:spPr>
          <a:xfrm>
            <a:off x="1676400" y="0"/>
            <a:ext cx="7467600" cy="609600"/>
          </a:xfrm>
          <a:prstGeom prst="rect">
            <a:avLst/>
          </a:prstGeom>
          <a:solidFill>
            <a:srgbClr val="FF9C9C"/>
          </a:solidFill>
        </p:spPr>
        <p:style>
          <a:lnRef idx="1">
            <a:schemeClr val="accent5"/>
          </a:lnRef>
          <a:fillRef idx="2">
            <a:schemeClr val="accent5"/>
          </a:fillRef>
          <a:effectRef idx="1">
            <a:schemeClr val="accent5"/>
          </a:effectRef>
          <a:fontRef idx="minor">
            <a:schemeClr val="dk1"/>
          </a:fontRef>
        </p:style>
        <p:txBody>
          <a:bodyPr anchor="ctr">
            <a:norm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defRPr/>
            </a:pPr>
            <a:r>
              <a:rPr lang="en-US" sz="2400" dirty="0"/>
              <a:t>Glossary Questions</a:t>
            </a:r>
          </a:p>
        </p:txBody>
      </p:sp>
      <p:sp>
        <p:nvSpPr>
          <p:cNvPr id="8" name="Footer Placeholder 7">
            <a:extLst>
              <a:ext uri="{FF2B5EF4-FFF2-40B4-BE49-F238E27FC236}">
                <a16:creationId xmlns:a16="http://schemas.microsoft.com/office/drawing/2014/main" id="{DDDDF6E7-88D0-4DE8-AA71-869A84BD6FD6}"/>
              </a:ext>
            </a:extLst>
          </p:cNvPr>
          <p:cNvSpPr>
            <a:spLocks noGrp="1"/>
          </p:cNvSpPr>
          <p:nvPr>
            <p:ph type="ftr" sz="quarter" idx="11"/>
          </p:nvPr>
        </p:nvSpPr>
        <p:spPr/>
        <p:txBody>
          <a:bodyPr/>
          <a:lstStyle/>
          <a:p>
            <a:r>
              <a:rPr lang="de-DE"/>
              <a:t>SOVERS SINGH BISHT</a:t>
            </a:r>
            <a:endParaRPr lang="en-US" dirty="0"/>
          </a:p>
        </p:txBody>
      </p:sp>
      <p:sp>
        <p:nvSpPr>
          <p:cNvPr id="3" name="Content Placeholder 2">
            <a:extLst>
              <a:ext uri="{FF2B5EF4-FFF2-40B4-BE49-F238E27FC236}">
                <a16:creationId xmlns:a16="http://schemas.microsoft.com/office/drawing/2014/main" id="{2DDEE14D-2D07-D04F-A565-65CA1ABF9E44}"/>
              </a:ext>
            </a:extLst>
          </p:cNvPr>
          <p:cNvSpPr>
            <a:spLocks noGrp="1"/>
          </p:cNvSpPr>
          <p:nvPr>
            <p:ph idx="1"/>
          </p:nvPr>
        </p:nvSpPr>
        <p:spPr>
          <a:xfrm>
            <a:off x="457200" y="914400"/>
            <a:ext cx="8229600" cy="5211763"/>
          </a:xfrm>
        </p:spPr>
        <p:txBody>
          <a:bodyPr>
            <a:normAutofit/>
          </a:bodyPr>
          <a:lstStyle/>
          <a:p>
            <a:pPr marL="0" indent="0">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endParaRPr lang="en-US" dirty="0"/>
          </a:p>
        </p:txBody>
      </p:sp>
      <p:pic>
        <p:nvPicPr>
          <p:cNvPr id="9" name="Picture 8">
            <a:extLst>
              <a:ext uri="{FF2B5EF4-FFF2-40B4-BE49-F238E27FC236}">
                <a16:creationId xmlns:a16="http://schemas.microsoft.com/office/drawing/2014/main" id="{8F821A6A-4F12-154E-AD39-D6CFB92D1B44}"/>
              </a:ext>
            </a:extLst>
          </p:cNvPr>
          <p:cNvPicPr>
            <a:picLocks noChangeAspect="1"/>
          </p:cNvPicPr>
          <p:nvPr/>
        </p:nvPicPr>
        <p:blipFill>
          <a:blip r:embed="rId2"/>
          <a:stretch>
            <a:fillRect/>
          </a:stretch>
        </p:blipFill>
        <p:spPr>
          <a:xfrm>
            <a:off x="-19722" y="0"/>
            <a:ext cx="1384300" cy="812800"/>
          </a:xfrm>
          <a:prstGeom prst="rect">
            <a:avLst/>
          </a:prstGeom>
        </p:spPr>
      </p:pic>
      <p:sp>
        <p:nvSpPr>
          <p:cNvPr id="10" name="TextBox 9">
            <a:extLst>
              <a:ext uri="{FF2B5EF4-FFF2-40B4-BE49-F238E27FC236}">
                <a16:creationId xmlns:a16="http://schemas.microsoft.com/office/drawing/2014/main" id="{42A6CACB-D205-9D48-3912-53FB34C7A15D}"/>
              </a:ext>
            </a:extLst>
          </p:cNvPr>
          <p:cNvSpPr txBox="1"/>
          <p:nvPr/>
        </p:nvSpPr>
        <p:spPr>
          <a:xfrm>
            <a:off x="204716" y="886692"/>
            <a:ext cx="8793906" cy="5909310"/>
          </a:xfrm>
          <a:prstGeom prst="rect">
            <a:avLst/>
          </a:prstGeom>
          <a:noFill/>
        </p:spPr>
        <p:txBody>
          <a:bodyPr wrap="square">
            <a:spAutoFit/>
          </a:bodyPr>
          <a:lstStyle/>
          <a:p>
            <a:pPr algn="just"/>
            <a:r>
              <a:rPr lang="en-US" dirty="0"/>
              <a:t>1. A scatter diagram is a graph of a linear function.</a:t>
            </a:r>
          </a:p>
          <a:p>
            <a:pPr algn="just"/>
            <a:r>
              <a:rPr lang="en-US" dirty="0"/>
              <a:t> a. True</a:t>
            </a:r>
          </a:p>
          <a:p>
            <a:pPr algn="just"/>
            <a:r>
              <a:rPr lang="en-US" dirty="0"/>
              <a:t> b. False</a:t>
            </a:r>
          </a:p>
          <a:p>
            <a:pPr algn="just"/>
            <a:r>
              <a:rPr lang="en-US" dirty="0"/>
              <a:t>2. In the linear function Y = a + </a:t>
            </a:r>
            <a:r>
              <a:rPr lang="en-US" dirty="0" err="1"/>
              <a:t>bX</a:t>
            </a:r>
            <a:r>
              <a:rPr lang="en-US" dirty="0"/>
              <a:t>, Y is the intercept and X is the slope of the function.</a:t>
            </a:r>
          </a:p>
          <a:p>
            <a:pPr algn="just"/>
            <a:r>
              <a:rPr lang="en-US" dirty="0"/>
              <a:t> a. True</a:t>
            </a:r>
          </a:p>
          <a:p>
            <a:pPr algn="just"/>
            <a:r>
              <a:rPr lang="en-US" dirty="0"/>
              <a:t> b. False</a:t>
            </a:r>
          </a:p>
          <a:p>
            <a:pPr algn="just"/>
            <a:r>
              <a:rPr lang="en-US" dirty="0"/>
              <a:t>3. The slope of a linear function is equal to the change in the dependent variable divided by the corresponding change in the independent variable.</a:t>
            </a:r>
          </a:p>
          <a:p>
            <a:pPr algn="just"/>
            <a:r>
              <a:rPr lang="en-US" dirty="0"/>
              <a:t> a. True</a:t>
            </a:r>
          </a:p>
          <a:p>
            <a:pPr algn="just"/>
            <a:r>
              <a:rPr lang="en-US" dirty="0"/>
              <a:t> b. False</a:t>
            </a:r>
          </a:p>
          <a:p>
            <a:pPr algn="just"/>
            <a:r>
              <a:rPr lang="en-US" dirty="0"/>
              <a:t>4. The Y intercept of a linear function is equal to the value of X when Y is equal to zero.</a:t>
            </a:r>
          </a:p>
          <a:p>
            <a:pPr algn="just"/>
            <a:r>
              <a:rPr lang="en-US" dirty="0"/>
              <a:t> a. True</a:t>
            </a:r>
          </a:p>
          <a:p>
            <a:pPr algn="just"/>
            <a:r>
              <a:rPr lang="en-US" dirty="0"/>
              <a:t> b. False</a:t>
            </a:r>
          </a:p>
          <a:p>
            <a:pPr algn="just"/>
            <a:r>
              <a:rPr lang="en-US" dirty="0"/>
              <a:t>5. If a one unit increase in the value of X results in a two unit decrease in the value of Y, then b = -2.</a:t>
            </a:r>
          </a:p>
          <a:p>
            <a:pPr algn="just"/>
            <a:r>
              <a:rPr lang="en-US" dirty="0"/>
              <a:t> a. True</a:t>
            </a:r>
          </a:p>
          <a:p>
            <a:pPr algn="just"/>
            <a:r>
              <a:rPr lang="en-US" dirty="0"/>
              <a:t> b. False</a:t>
            </a:r>
          </a:p>
          <a:p>
            <a:pPr algn="just"/>
            <a:r>
              <a:rPr lang="en-US" dirty="0"/>
              <a:t>6. If a linear function that is plotted on a graph passes through the origin of a graph, then b = 0.</a:t>
            </a:r>
          </a:p>
          <a:p>
            <a:pPr algn="just"/>
            <a:r>
              <a:rPr lang="en-US" dirty="0"/>
              <a:t> a. True</a:t>
            </a:r>
          </a:p>
          <a:p>
            <a:pPr algn="just"/>
            <a:r>
              <a:rPr lang="en-US" dirty="0"/>
              <a:t> b. False</a:t>
            </a:r>
            <a:endParaRPr lang="en-IN" dirty="0"/>
          </a:p>
        </p:txBody>
      </p:sp>
      <p:pic>
        <p:nvPicPr>
          <p:cNvPr id="2" name="Picture 1" descr="A screenshot of a computer&#10;&#10;Description automatically generated">
            <a:extLst>
              <a:ext uri="{FF2B5EF4-FFF2-40B4-BE49-F238E27FC236}">
                <a16:creationId xmlns:a16="http://schemas.microsoft.com/office/drawing/2014/main" id="{3EE319C3-00E4-82AF-4337-5730F97448C1}"/>
              </a:ext>
            </a:extLst>
          </p:cNvPr>
          <p:cNvPicPr>
            <a:picLocks noChangeAspect="1"/>
          </p:cNvPicPr>
          <p:nvPr/>
        </p:nvPicPr>
        <p:blipFill rotWithShape="1">
          <a:blip r:embed="rId3"/>
          <a:srcRect l="26091" t="36058" r="24385" b="26405"/>
          <a:stretch/>
        </p:blipFill>
        <p:spPr bwMode="auto">
          <a:xfrm>
            <a:off x="0" y="7233"/>
            <a:ext cx="1749346" cy="74512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14827335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solidFill>
                  <a:schemeClr val="tx1"/>
                </a:solidFill>
              </a:rPr>
              <a:pPr/>
              <a:t>82</a:t>
            </a:fld>
            <a:endParaRPr lang="en-US" dirty="0">
              <a:solidFill>
                <a:schemeClr val="tx1"/>
              </a:solidFill>
            </a:endParaRPr>
          </a:p>
        </p:txBody>
      </p:sp>
      <p:sp>
        <p:nvSpPr>
          <p:cNvPr id="5" name="Title 1"/>
          <p:cNvSpPr txBox="1">
            <a:spLocks/>
          </p:cNvSpPr>
          <p:nvPr/>
        </p:nvSpPr>
        <p:spPr>
          <a:xfrm>
            <a:off x="1269157" y="0"/>
            <a:ext cx="7874843" cy="726498"/>
          </a:xfrm>
          <a:prstGeom prst="rect">
            <a:avLst/>
          </a:prstGeom>
          <a:solidFill>
            <a:srgbClr val="FF8E8E"/>
          </a:solidFill>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endParaRPr lang="en-US" sz="3000" dirty="0">
              <a:solidFill>
                <a:schemeClr val="tx1"/>
              </a:solidFill>
            </a:endParaRPr>
          </a:p>
          <a:p>
            <a:pPr algn="ctr">
              <a:spcBef>
                <a:spcPct val="0"/>
              </a:spcBef>
              <a:defRPr/>
            </a:pPr>
            <a:r>
              <a:rPr lang="en-US" sz="3000" dirty="0">
                <a:solidFill>
                  <a:schemeClr val="tx1"/>
                </a:solidFill>
              </a:rPr>
              <a:t>Question Paper Template</a:t>
            </a:r>
          </a:p>
          <a:p>
            <a:pPr algn="ctr">
              <a:spcBef>
                <a:spcPct val="0"/>
              </a:spcBef>
              <a:defRPr/>
            </a:pPr>
            <a:endParaRPr lang="en-US" sz="3000" dirty="0">
              <a:solidFill>
                <a:schemeClr val="tx1"/>
              </a:solidFill>
            </a:endParaRPr>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4532" y="983395"/>
            <a:ext cx="6850601" cy="3766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804532" y="1716618"/>
            <a:ext cx="6880572" cy="369332"/>
          </a:xfrm>
          <a:prstGeom prst="rect">
            <a:avLst/>
          </a:prstGeom>
        </p:spPr>
        <p:txBody>
          <a:bodyPr wrap="square">
            <a:spAutoFit/>
          </a:bodyPr>
          <a:lstStyle/>
          <a:p>
            <a:pPr algn="just"/>
            <a:r>
              <a:rPr lang="en-US" b="1" dirty="0">
                <a:solidFill>
                  <a:srgbClr val="000000"/>
                </a:solidFill>
              </a:rPr>
              <a:t>	</a:t>
            </a:r>
          </a:p>
        </p:txBody>
      </p:sp>
      <p:sp>
        <p:nvSpPr>
          <p:cNvPr id="2" name="Date Placeholder 1"/>
          <p:cNvSpPr>
            <a:spLocks noGrp="1"/>
          </p:cNvSpPr>
          <p:nvPr>
            <p:ph type="dt" sz="half" idx="10"/>
          </p:nvPr>
        </p:nvSpPr>
        <p:spPr/>
        <p:txBody>
          <a:bodyPr/>
          <a:lstStyle/>
          <a:p>
            <a:fld id="{C096BBF9-3D6A-4BAF-863D-D05D4703F4B5}" type="datetime1">
              <a:rPr lang="en-US" smtClean="0">
                <a:solidFill>
                  <a:schemeClr val="tx1"/>
                </a:solidFill>
              </a:rPr>
              <a:t>7/11/2024</a:t>
            </a:fld>
            <a:endParaRPr lang="en-US" dirty="0">
              <a:solidFill>
                <a:schemeClr val="tx1"/>
              </a:solidFill>
            </a:endParaRPr>
          </a:p>
        </p:txBody>
      </p:sp>
      <p:sp>
        <p:nvSpPr>
          <p:cNvPr id="11" name="Footer Placeholder 10">
            <a:extLst>
              <a:ext uri="{FF2B5EF4-FFF2-40B4-BE49-F238E27FC236}">
                <a16:creationId xmlns:a16="http://schemas.microsoft.com/office/drawing/2014/main" id="{36A70B1D-918E-44EC-9C09-C68DF7FA411C}"/>
              </a:ext>
            </a:extLst>
          </p:cNvPr>
          <p:cNvSpPr>
            <a:spLocks noGrp="1"/>
          </p:cNvSpPr>
          <p:nvPr>
            <p:ph type="ftr" sz="quarter" idx="11"/>
          </p:nvPr>
        </p:nvSpPr>
        <p:spPr/>
        <p:txBody>
          <a:bodyPr/>
          <a:lstStyle/>
          <a:p>
            <a:r>
              <a:rPr lang="de-DE"/>
              <a:t>SOVERS SINGH BISHT</a:t>
            </a:r>
            <a:endParaRPr lang="en-US" dirty="0"/>
          </a:p>
        </p:txBody>
      </p:sp>
      <p:graphicFrame>
        <p:nvGraphicFramePr>
          <p:cNvPr id="3" name="Table 2">
            <a:extLst>
              <a:ext uri="{FF2B5EF4-FFF2-40B4-BE49-F238E27FC236}">
                <a16:creationId xmlns:a16="http://schemas.microsoft.com/office/drawing/2014/main" id="{DDD6825B-064F-084A-91C0-2417B0843538}"/>
              </a:ext>
            </a:extLst>
          </p:cNvPr>
          <p:cNvGraphicFramePr>
            <a:graphicFrameLocks noGrp="1"/>
          </p:cNvGraphicFramePr>
          <p:nvPr/>
        </p:nvGraphicFramePr>
        <p:xfrm>
          <a:off x="1269156" y="838200"/>
          <a:ext cx="7189045" cy="5500583"/>
        </p:xfrm>
        <a:graphic>
          <a:graphicData uri="http://schemas.openxmlformats.org/drawingml/2006/table">
            <a:tbl>
              <a:tblPr firstRow="1" firstCol="1" bandRow="1">
                <a:tableStyleId>{5C22544A-7EE6-4342-B048-85BDC9FD1C3A}</a:tableStyleId>
              </a:tblPr>
              <a:tblGrid>
                <a:gridCol w="369667">
                  <a:extLst>
                    <a:ext uri="{9D8B030D-6E8A-4147-A177-3AD203B41FA5}">
                      <a16:colId xmlns:a16="http://schemas.microsoft.com/office/drawing/2014/main" val="3904463951"/>
                    </a:ext>
                  </a:extLst>
                </a:gridCol>
                <a:gridCol w="467848">
                  <a:extLst>
                    <a:ext uri="{9D8B030D-6E8A-4147-A177-3AD203B41FA5}">
                      <a16:colId xmlns:a16="http://schemas.microsoft.com/office/drawing/2014/main" val="382194311"/>
                    </a:ext>
                  </a:extLst>
                </a:gridCol>
                <a:gridCol w="4990158">
                  <a:extLst>
                    <a:ext uri="{9D8B030D-6E8A-4147-A177-3AD203B41FA5}">
                      <a16:colId xmlns:a16="http://schemas.microsoft.com/office/drawing/2014/main" val="2326716346"/>
                    </a:ext>
                  </a:extLst>
                </a:gridCol>
                <a:gridCol w="795341">
                  <a:extLst>
                    <a:ext uri="{9D8B030D-6E8A-4147-A177-3AD203B41FA5}">
                      <a16:colId xmlns:a16="http://schemas.microsoft.com/office/drawing/2014/main" val="780519470"/>
                    </a:ext>
                  </a:extLst>
                </a:gridCol>
                <a:gridCol w="566031">
                  <a:extLst>
                    <a:ext uri="{9D8B030D-6E8A-4147-A177-3AD203B41FA5}">
                      <a16:colId xmlns:a16="http://schemas.microsoft.com/office/drawing/2014/main" val="746072801"/>
                    </a:ext>
                  </a:extLst>
                </a:gridCol>
              </a:tblGrid>
              <a:tr h="91536">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u="sng">
                          <a:effectLst/>
                        </a:rPr>
                        <a:t>SECTION – A</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CO</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3036238230"/>
                  </a:ext>
                </a:extLst>
              </a:tr>
              <a:tr h="91536">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u="none" strike="noStrike">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841590961"/>
                  </a:ext>
                </a:extLst>
              </a:tr>
              <a:tr h="173825">
                <a:tc>
                  <a:txBody>
                    <a:bodyPr/>
                    <a:lstStyle/>
                    <a:p>
                      <a:pPr marL="342900" lvl="0" indent="-342900" algn="l">
                        <a:lnSpc>
                          <a:spcPct val="115000"/>
                        </a:lnSpc>
                        <a:spcAft>
                          <a:spcPts val="800"/>
                        </a:spcAft>
                        <a:buFont typeface="+mj-lt"/>
                        <a:buAutoNum type="arabicPeriod"/>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gridSpan="2">
                  <a:txBody>
                    <a:bodyPr/>
                    <a:lstStyle/>
                    <a:p>
                      <a:pPr algn="just">
                        <a:lnSpc>
                          <a:spcPct val="115000"/>
                        </a:lnSpc>
                        <a:spcAft>
                          <a:spcPts val="800"/>
                        </a:spcAft>
                      </a:pPr>
                      <a:r>
                        <a:rPr lang="en-IN" sz="500">
                          <a:effectLst/>
                        </a:rPr>
                        <a:t>Attempt all parts-</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hMerge="1">
                  <a:txBody>
                    <a:bodyPr/>
                    <a:lstStyle/>
                    <a:p>
                      <a:endParaRPr lang="en-US"/>
                    </a:p>
                  </a:txBody>
                  <a:tcPr/>
                </a:tc>
                <a:tc>
                  <a:txBody>
                    <a:bodyPr/>
                    <a:lstStyle/>
                    <a:p>
                      <a:pPr algn="l">
                        <a:lnSpc>
                          <a:spcPct val="115000"/>
                        </a:lnSpc>
                        <a:spcAft>
                          <a:spcPts val="800"/>
                        </a:spcAft>
                      </a:pPr>
                      <a:r>
                        <a:rPr lang="en-IN" sz="500">
                          <a:effectLst/>
                        </a:rPr>
                        <a:t>[10×1=10]</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1769288129"/>
                  </a:ext>
                </a:extLst>
              </a:tr>
              <a:tr h="91536">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1-a.</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07000"/>
                        </a:lnSpc>
                        <a:spcAft>
                          <a:spcPts val="800"/>
                        </a:spcAft>
                      </a:pPr>
                      <a:r>
                        <a:rPr lang="en-IN" sz="500">
                          <a:effectLst/>
                        </a:rPr>
                        <a:t>(1)</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1258300151"/>
                  </a:ext>
                </a:extLst>
              </a:tr>
              <a:tr h="91536">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1-b.</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07000"/>
                        </a:lnSpc>
                        <a:spcAft>
                          <a:spcPts val="800"/>
                        </a:spcAft>
                      </a:pPr>
                      <a:r>
                        <a:rPr lang="en-IN" sz="500">
                          <a:effectLst/>
                        </a:rPr>
                        <a:t>(1)</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223507231"/>
                  </a:ext>
                </a:extLst>
              </a:tr>
              <a:tr h="91536">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1-c.</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07000"/>
                        </a:lnSpc>
                        <a:spcAft>
                          <a:spcPts val="800"/>
                        </a:spcAft>
                      </a:pPr>
                      <a:r>
                        <a:rPr lang="en-IN" sz="500">
                          <a:effectLst/>
                        </a:rPr>
                        <a:t>(1)</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687040617"/>
                  </a:ext>
                </a:extLst>
              </a:tr>
              <a:tr h="91536">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1-d.</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07000"/>
                        </a:lnSpc>
                        <a:spcAft>
                          <a:spcPts val="800"/>
                        </a:spcAft>
                      </a:pPr>
                      <a:r>
                        <a:rPr lang="en-IN" sz="500">
                          <a:effectLst/>
                        </a:rPr>
                        <a:t>(1)</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1087945242"/>
                  </a:ext>
                </a:extLst>
              </a:tr>
              <a:tr h="91536">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1-e.</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07000"/>
                        </a:lnSpc>
                        <a:spcAft>
                          <a:spcPts val="800"/>
                        </a:spcAft>
                      </a:pPr>
                      <a:r>
                        <a:rPr lang="en-IN" sz="500">
                          <a:effectLst/>
                        </a:rPr>
                        <a:t>(1)</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1408743519"/>
                  </a:ext>
                </a:extLst>
              </a:tr>
              <a:tr h="91536">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1-f.</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07000"/>
                        </a:lnSpc>
                        <a:spcAft>
                          <a:spcPts val="800"/>
                        </a:spcAft>
                      </a:pPr>
                      <a:r>
                        <a:rPr lang="en-IN" sz="500">
                          <a:effectLst/>
                        </a:rPr>
                        <a:t>(1)</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117469021"/>
                  </a:ext>
                </a:extLst>
              </a:tr>
              <a:tr h="91536">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1-g.</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07000"/>
                        </a:lnSpc>
                        <a:spcAft>
                          <a:spcPts val="800"/>
                        </a:spcAft>
                      </a:pPr>
                      <a:r>
                        <a:rPr lang="en-IN" sz="500">
                          <a:effectLst/>
                        </a:rPr>
                        <a:t>(1)</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3758553973"/>
                  </a:ext>
                </a:extLst>
              </a:tr>
              <a:tr h="91536">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1-h.</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07000"/>
                        </a:lnSpc>
                        <a:spcAft>
                          <a:spcPts val="800"/>
                        </a:spcAft>
                      </a:pPr>
                      <a:r>
                        <a:rPr lang="en-IN" sz="500">
                          <a:effectLst/>
                        </a:rPr>
                        <a:t>(1)</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3436984638"/>
                  </a:ext>
                </a:extLst>
              </a:tr>
              <a:tr h="91536">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1-i.</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07000"/>
                        </a:lnSpc>
                        <a:spcAft>
                          <a:spcPts val="800"/>
                        </a:spcAft>
                      </a:pPr>
                      <a:r>
                        <a:rPr lang="en-IN" sz="500">
                          <a:effectLst/>
                        </a:rPr>
                        <a:t>(1)</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505079802"/>
                  </a:ext>
                </a:extLst>
              </a:tr>
              <a:tr h="91536">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1-j.</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07000"/>
                        </a:lnSpc>
                        <a:spcAft>
                          <a:spcPts val="800"/>
                        </a:spcAft>
                      </a:pPr>
                      <a:r>
                        <a:rPr lang="en-IN" sz="500">
                          <a:effectLst/>
                        </a:rPr>
                        <a:t>(1)</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1062598415"/>
                  </a:ext>
                </a:extLst>
              </a:tr>
              <a:tr h="91536">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highlight>
                            <a:srgbClr val="FFFF00"/>
                          </a:highligh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highlight>
                            <a:srgbClr val="FFFF00"/>
                          </a:highligh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highlight>
                            <a:srgbClr val="FFFF00"/>
                          </a:highligh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655283994"/>
                  </a:ext>
                </a:extLst>
              </a:tr>
              <a:tr h="91536">
                <a:tc>
                  <a:txBody>
                    <a:bodyPr/>
                    <a:lstStyle/>
                    <a:p>
                      <a:pPr algn="l">
                        <a:lnSpc>
                          <a:spcPct val="115000"/>
                        </a:lnSpc>
                        <a:spcAft>
                          <a:spcPts val="800"/>
                        </a:spcAft>
                      </a:pPr>
                      <a:r>
                        <a:rPr lang="en-IN" sz="500">
                          <a:effectLst/>
                        </a:rPr>
                        <a:t>2.</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gridSpan="2">
                  <a:txBody>
                    <a:bodyPr/>
                    <a:lstStyle/>
                    <a:p>
                      <a:pPr algn="just">
                        <a:lnSpc>
                          <a:spcPct val="107000"/>
                        </a:lnSpc>
                        <a:spcAft>
                          <a:spcPts val="800"/>
                        </a:spcAft>
                      </a:pPr>
                      <a:r>
                        <a:rPr lang="en-IN" sz="500">
                          <a:effectLst/>
                        </a:rPr>
                        <a:t>Attempt all parts-</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hMerge="1">
                  <a:txBody>
                    <a:bodyPr/>
                    <a:lstStyle/>
                    <a:p>
                      <a:endParaRPr lang="en-US"/>
                    </a:p>
                  </a:txBody>
                  <a:tcPr/>
                </a:tc>
                <a:tc>
                  <a:txBody>
                    <a:bodyPr/>
                    <a:lstStyle/>
                    <a:p>
                      <a:pPr algn="l">
                        <a:lnSpc>
                          <a:spcPct val="107000"/>
                        </a:lnSpc>
                        <a:spcAft>
                          <a:spcPts val="800"/>
                        </a:spcAft>
                      </a:pPr>
                      <a:r>
                        <a:rPr lang="en-IN" sz="500">
                          <a:effectLst/>
                        </a:rPr>
                        <a:t>[5×2=10]</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07000"/>
                        </a:lnSpc>
                        <a:spcAft>
                          <a:spcPts val="800"/>
                        </a:spcAft>
                      </a:pPr>
                      <a:r>
                        <a:rPr lang="en-IN" sz="500">
                          <a:effectLst/>
                        </a:rPr>
                        <a:t>CO</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1490317903"/>
                  </a:ext>
                </a:extLst>
              </a:tr>
              <a:tr h="91536">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gridSpan="2">
                  <a:txBody>
                    <a:bodyPr/>
                    <a:lstStyle/>
                    <a:p>
                      <a:pPr algn="just">
                        <a:lnSpc>
                          <a:spcPct val="107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hMerge="1">
                  <a:txBody>
                    <a:bodyPr/>
                    <a:lstStyle/>
                    <a:p>
                      <a:endParaRPr lang="en-US"/>
                    </a:p>
                  </a:txBody>
                  <a:tcPr/>
                </a:tc>
                <a:tc>
                  <a:txBody>
                    <a:bodyPr/>
                    <a:lstStyle/>
                    <a:p>
                      <a:pPr algn="l">
                        <a:lnSpc>
                          <a:spcPct val="107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3988422504"/>
                  </a:ext>
                </a:extLst>
              </a:tr>
              <a:tr h="91536">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2-a.</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07000"/>
                        </a:lnSpc>
                        <a:spcAft>
                          <a:spcPts val="800"/>
                        </a:spcAft>
                      </a:pPr>
                      <a:r>
                        <a:rPr lang="en-IN" sz="500">
                          <a:effectLst/>
                        </a:rPr>
                        <a:t>(2)</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2641147784"/>
                  </a:ext>
                </a:extLst>
              </a:tr>
              <a:tr h="91536">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2-b.</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07000"/>
                        </a:lnSpc>
                        <a:spcAft>
                          <a:spcPts val="800"/>
                        </a:spcAft>
                      </a:pPr>
                      <a:r>
                        <a:rPr lang="en-IN" sz="500">
                          <a:effectLst/>
                        </a:rPr>
                        <a:t>(2)</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2680833595"/>
                  </a:ext>
                </a:extLst>
              </a:tr>
              <a:tr h="91536">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2-c.</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07000"/>
                        </a:lnSpc>
                        <a:spcAft>
                          <a:spcPts val="800"/>
                        </a:spcAft>
                      </a:pPr>
                      <a:r>
                        <a:rPr lang="en-IN" sz="500">
                          <a:effectLst/>
                        </a:rPr>
                        <a:t>(2)</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1808092534"/>
                  </a:ext>
                </a:extLst>
              </a:tr>
              <a:tr h="91536">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2-d.</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07000"/>
                        </a:lnSpc>
                        <a:spcAft>
                          <a:spcPts val="800"/>
                        </a:spcAft>
                      </a:pPr>
                      <a:r>
                        <a:rPr lang="en-IN" sz="500">
                          <a:effectLst/>
                        </a:rPr>
                        <a:t>(2)</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2349543288"/>
                  </a:ext>
                </a:extLst>
              </a:tr>
              <a:tr h="91536">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2-e.</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07000"/>
                        </a:lnSpc>
                        <a:spcAft>
                          <a:spcPts val="800"/>
                        </a:spcAft>
                      </a:pPr>
                      <a:r>
                        <a:rPr lang="en-IN" sz="500">
                          <a:effectLst/>
                        </a:rPr>
                        <a:t>(2)</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975796281"/>
                  </a:ext>
                </a:extLst>
              </a:tr>
              <a:tr h="91536">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marL="471805" algn="l">
                        <a:lnSpc>
                          <a:spcPct val="107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105930127"/>
                  </a:ext>
                </a:extLst>
              </a:tr>
              <a:tr h="301525">
                <a:tc>
                  <a:txBody>
                    <a:bodyPr/>
                    <a:lstStyle/>
                    <a:p>
                      <a:pPr algn="l">
                        <a:lnSpc>
                          <a:spcPct val="115000"/>
                        </a:lnSpc>
                        <a:spcAft>
                          <a:spcPts val="800"/>
                        </a:spcAft>
                      </a:pPr>
                      <a:r>
                        <a:rPr lang="en-IN" sz="500">
                          <a:effectLst/>
                        </a:rPr>
                        <a:t> </a:t>
                      </a:r>
                      <a:endParaRPr lang="en-IN" sz="400">
                        <a:effectLst/>
                      </a:endParaRPr>
                    </a:p>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marL="471805" algn="l">
                        <a:lnSpc>
                          <a:spcPct val="107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2332122905"/>
                  </a:ext>
                </a:extLst>
              </a:tr>
              <a:tr h="91536">
                <a:tc gridSpan="3">
                  <a:txBody>
                    <a:bodyPr/>
                    <a:lstStyle/>
                    <a:p>
                      <a:pPr algn="ctr">
                        <a:lnSpc>
                          <a:spcPct val="115000"/>
                        </a:lnSpc>
                        <a:spcAft>
                          <a:spcPts val="800"/>
                        </a:spcAft>
                      </a:pPr>
                      <a:r>
                        <a:rPr lang="en-IN" sz="500" u="sng">
                          <a:effectLst/>
                        </a:rPr>
                        <a:t>SECTION – B</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hMerge="1">
                  <a:txBody>
                    <a:bodyPr/>
                    <a:lstStyle/>
                    <a:p>
                      <a:endParaRPr lang="en-US"/>
                    </a:p>
                  </a:txBody>
                  <a:tcPr/>
                </a:tc>
                <a:tc hMerge="1">
                  <a:txBody>
                    <a:bodyPr/>
                    <a:lstStyle/>
                    <a:p>
                      <a:endParaRPr lang="en-US"/>
                    </a:p>
                  </a:txBody>
                  <a:tcPr/>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CO</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1840196487"/>
                  </a:ext>
                </a:extLst>
              </a:tr>
              <a:tr h="91536">
                <a:tc gridSpan="3">
                  <a:txBody>
                    <a:bodyPr/>
                    <a:lstStyle/>
                    <a:p>
                      <a:pPr algn="ctr">
                        <a:lnSpc>
                          <a:spcPct val="115000"/>
                        </a:lnSpc>
                        <a:spcAft>
                          <a:spcPts val="800"/>
                        </a:spcAft>
                      </a:pPr>
                      <a:r>
                        <a:rPr lang="en-IN" sz="500" u="none" strike="noStrike">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hMerge="1">
                  <a:txBody>
                    <a:bodyPr/>
                    <a:lstStyle/>
                    <a:p>
                      <a:endParaRPr lang="en-US"/>
                    </a:p>
                  </a:txBody>
                  <a:tcPr/>
                </a:tc>
                <a:tc hMerge="1">
                  <a:txBody>
                    <a:bodyPr/>
                    <a:lstStyle/>
                    <a:p>
                      <a:endParaRPr lang="en-US"/>
                    </a:p>
                  </a:txBody>
                  <a:tcPr/>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1510015063"/>
                  </a:ext>
                </a:extLst>
              </a:tr>
              <a:tr h="91536">
                <a:tc>
                  <a:txBody>
                    <a:bodyPr/>
                    <a:lstStyle/>
                    <a:p>
                      <a:pPr algn="l">
                        <a:lnSpc>
                          <a:spcPct val="115000"/>
                        </a:lnSpc>
                        <a:spcAft>
                          <a:spcPts val="800"/>
                        </a:spcAft>
                      </a:pPr>
                      <a:r>
                        <a:rPr lang="en-IN" sz="500">
                          <a:effectLst/>
                        </a:rPr>
                        <a:t>3.</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gridSpan="2">
                  <a:txBody>
                    <a:bodyPr/>
                    <a:lstStyle/>
                    <a:p>
                      <a:pPr algn="l">
                        <a:lnSpc>
                          <a:spcPct val="115000"/>
                        </a:lnSpc>
                        <a:spcAft>
                          <a:spcPts val="800"/>
                        </a:spcAft>
                      </a:pPr>
                      <a:r>
                        <a:rPr lang="en-IN" sz="500">
                          <a:effectLst/>
                        </a:rPr>
                        <a:t>Answer any </a:t>
                      </a:r>
                      <a:r>
                        <a:rPr lang="en-IN" sz="500" u="sng">
                          <a:effectLst/>
                        </a:rPr>
                        <a:t>five </a:t>
                      </a:r>
                      <a:r>
                        <a:rPr lang="en-IN" sz="500">
                          <a:effectLst/>
                        </a:rPr>
                        <a:t>of the following-</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hMerge="1">
                  <a:txBody>
                    <a:bodyPr/>
                    <a:lstStyle/>
                    <a:p>
                      <a:endParaRPr lang="en-US"/>
                    </a:p>
                  </a:txBody>
                  <a:tcPr/>
                </a:tc>
                <a:tc>
                  <a:txBody>
                    <a:bodyPr/>
                    <a:lstStyle/>
                    <a:p>
                      <a:pPr algn="l">
                        <a:lnSpc>
                          <a:spcPct val="115000"/>
                        </a:lnSpc>
                        <a:spcAft>
                          <a:spcPts val="800"/>
                        </a:spcAft>
                      </a:pPr>
                      <a:r>
                        <a:rPr lang="en-IN" sz="500">
                          <a:effectLst/>
                        </a:rPr>
                        <a:t>[5×6=30]</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highlight>
                            <a:srgbClr val="FFFF00"/>
                          </a:highligh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3449683749"/>
                  </a:ext>
                </a:extLst>
              </a:tr>
              <a:tr h="91536">
                <a:tc>
                  <a:txBody>
                    <a:bodyPr/>
                    <a:lstStyle/>
                    <a:p>
                      <a:pPr marL="457200"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3-a.</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(6)</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1384649017"/>
                  </a:ext>
                </a:extLst>
              </a:tr>
              <a:tr h="91536">
                <a:tc>
                  <a:txBody>
                    <a:bodyPr/>
                    <a:lstStyle/>
                    <a:p>
                      <a:pPr marL="457200"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3-b.</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(6)</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1597268442"/>
                  </a:ext>
                </a:extLst>
              </a:tr>
              <a:tr h="91536">
                <a:tc>
                  <a:txBody>
                    <a:bodyPr/>
                    <a:lstStyle/>
                    <a:p>
                      <a:pPr marL="457200"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3-c.</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(6)</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283279152"/>
                  </a:ext>
                </a:extLst>
              </a:tr>
              <a:tr h="91536">
                <a:tc>
                  <a:txBody>
                    <a:bodyPr/>
                    <a:lstStyle/>
                    <a:p>
                      <a:pPr marL="457200"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3-d.</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(6)</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560087403"/>
                  </a:ext>
                </a:extLst>
              </a:tr>
              <a:tr h="91536">
                <a:tc>
                  <a:txBody>
                    <a:bodyPr/>
                    <a:lstStyle/>
                    <a:p>
                      <a:pPr marL="457200"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3-e.</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(6)</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1126491731"/>
                  </a:ext>
                </a:extLst>
              </a:tr>
              <a:tr h="91536">
                <a:tc>
                  <a:txBody>
                    <a:bodyPr/>
                    <a:lstStyle/>
                    <a:p>
                      <a:pPr marL="457200"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3-f.</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(6)</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2528500548"/>
                  </a:ext>
                </a:extLst>
              </a:tr>
              <a:tr h="91536">
                <a:tc>
                  <a:txBody>
                    <a:bodyPr/>
                    <a:lstStyle/>
                    <a:p>
                      <a:pPr marL="457200"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3-g.</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(6)</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612423086"/>
                  </a:ext>
                </a:extLst>
              </a:tr>
              <a:tr h="91536">
                <a:tc gridSpan="3">
                  <a:txBody>
                    <a:bodyPr/>
                    <a:lstStyle/>
                    <a:p>
                      <a:pPr algn="ctr">
                        <a:lnSpc>
                          <a:spcPct val="115000"/>
                        </a:lnSpc>
                        <a:spcAft>
                          <a:spcPts val="800"/>
                        </a:spcAft>
                      </a:pPr>
                      <a:r>
                        <a:rPr lang="en-IN" sz="500" u="sng">
                          <a:effectLst/>
                        </a:rPr>
                        <a:t>SECTION – C</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hMerge="1">
                  <a:txBody>
                    <a:bodyPr/>
                    <a:lstStyle/>
                    <a:p>
                      <a:endParaRPr lang="en-US"/>
                    </a:p>
                  </a:txBody>
                  <a:tcPr/>
                </a:tc>
                <a:tc hMerge="1">
                  <a:txBody>
                    <a:bodyPr/>
                    <a:lstStyle/>
                    <a:p>
                      <a:endParaRPr lang="en-US"/>
                    </a:p>
                  </a:txBody>
                  <a:tcPr/>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CO</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2788619013"/>
                  </a:ext>
                </a:extLst>
              </a:tr>
              <a:tr h="91536">
                <a:tc gridSpan="3">
                  <a:txBody>
                    <a:bodyPr/>
                    <a:lstStyle/>
                    <a:p>
                      <a:pPr algn="ctr">
                        <a:lnSpc>
                          <a:spcPct val="115000"/>
                        </a:lnSpc>
                        <a:spcAft>
                          <a:spcPts val="800"/>
                        </a:spcAft>
                      </a:pPr>
                      <a:r>
                        <a:rPr lang="en-IN" sz="500" u="none" strike="noStrike">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hMerge="1">
                  <a:txBody>
                    <a:bodyPr/>
                    <a:lstStyle/>
                    <a:p>
                      <a:endParaRPr lang="en-US"/>
                    </a:p>
                  </a:txBody>
                  <a:tcPr/>
                </a:tc>
                <a:tc hMerge="1">
                  <a:txBody>
                    <a:bodyPr/>
                    <a:lstStyle/>
                    <a:p>
                      <a:endParaRPr lang="en-US"/>
                    </a:p>
                  </a:txBody>
                  <a:tcPr/>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3277044899"/>
                  </a:ext>
                </a:extLst>
              </a:tr>
              <a:tr h="173825">
                <a:tc>
                  <a:txBody>
                    <a:bodyPr/>
                    <a:lstStyle/>
                    <a:p>
                      <a:pPr algn="l">
                        <a:lnSpc>
                          <a:spcPct val="115000"/>
                        </a:lnSpc>
                        <a:spcAft>
                          <a:spcPts val="800"/>
                        </a:spcAft>
                      </a:pPr>
                      <a:r>
                        <a:rPr lang="en-IN" sz="500">
                          <a:effectLst/>
                        </a:rPr>
                        <a:t>4</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gridSpan="2">
                  <a:txBody>
                    <a:bodyPr/>
                    <a:lstStyle/>
                    <a:p>
                      <a:pPr algn="l">
                        <a:lnSpc>
                          <a:spcPct val="115000"/>
                        </a:lnSpc>
                        <a:spcAft>
                          <a:spcPts val="800"/>
                        </a:spcAft>
                      </a:pPr>
                      <a:r>
                        <a:rPr lang="en-IN" sz="500">
                          <a:effectLst/>
                        </a:rPr>
                        <a:t>Answer any</a:t>
                      </a:r>
                      <a:r>
                        <a:rPr lang="en-IN" sz="500" u="sng">
                          <a:effectLst/>
                        </a:rPr>
                        <a:t> one</a:t>
                      </a:r>
                      <a:r>
                        <a:rPr lang="en-IN" sz="500">
                          <a:effectLst/>
                        </a:rPr>
                        <a:t> of the following-</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hMerge="1">
                  <a:txBody>
                    <a:bodyPr/>
                    <a:lstStyle/>
                    <a:p>
                      <a:endParaRPr lang="en-US"/>
                    </a:p>
                  </a:txBody>
                  <a:tcPr/>
                </a:tc>
                <a:tc>
                  <a:txBody>
                    <a:bodyPr/>
                    <a:lstStyle/>
                    <a:p>
                      <a:pPr algn="l">
                        <a:lnSpc>
                          <a:spcPct val="115000"/>
                        </a:lnSpc>
                        <a:spcAft>
                          <a:spcPts val="800"/>
                        </a:spcAft>
                      </a:pPr>
                      <a:r>
                        <a:rPr lang="en-IN" sz="500">
                          <a:effectLst/>
                        </a:rPr>
                        <a:t>[5×10=50]</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825557719"/>
                  </a:ext>
                </a:extLst>
              </a:tr>
              <a:tr h="91536">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4-a.</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(10)</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3027138055"/>
                  </a:ext>
                </a:extLst>
              </a:tr>
              <a:tr h="91536">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1609414542"/>
                  </a:ext>
                </a:extLst>
              </a:tr>
              <a:tr h="91536">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4-b.</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(10)</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3989911954"/>
                  </a:ext>
                </a:extLst>
              </a:tr>
              <a:tr h="91536">
                <a:tc>
                  <a:txBody>
                    <a:bodyPr/>
                    <a:lstStyle/>
                    <a:p>
                      <a:pPr algn="l">
                        <a:lnSpc>
                          <a:spcPct val="115000"/>
                        </a:lnSpc>
                        <a:spcAft>
                          <a:spcPts val="800"/>
                        </a:spcAft>
                      </a:pPr>
                      <a:r>
                        <a:rPr lang="en-IN" sz="500">
                          <a:effectLst/>
                        </a:rPr>
                        <a:t>5.</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gridSpan="2">
                  <a:txBody>
                    <a:bodyPr/>
                    <a:lstStyle/>
                    <a:p>
                      <a:pPr algn="l">
                        <a:lnSpc>
                          <a:spcPct val="115000"/>
                        </a:lnSpc>
                        <a:spcAft>
                          <a:spcPts val="800"/>
                        </a:spcAft>
                      </a:pPr>
                      <a:r>
                        <a:rPr lang="en-IN" sz="500">
                          <a:effectLst/>
                        </a:rPr>
                        <a:t>Answer any one of the following-</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hMerge="1">
                  <a:txBody>
                    <a:bodyPr/>
                    <a:lstStyle/>
                    <a:p>
                      <a:endParaRPr lang="en-US"/>
                    </a:p>
                  </a:txBody>
                  <a:tcPr/>
                </a:tc>
                <a:tc>
                  <a:txBody>
                    <a:bodyPr/>
                    <a:lstStyle/>
                    <a:p>
                      <a:pPr algn="ctr">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2059451213"/>
                  </a:ext>
                </a:extLst>
              </a:tr>
              <a:tr h="91536">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5-a.</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(10)</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2693254999"/>
                  </a:ext>
                </a:extLst>
              </a:tr>
              <a:tr h="91536">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1987967880"/>
                  </a:ext>
                </a:extLst>
              </a:tr>
              <a:tr h="91536">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5-b.</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(10)</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3015798895"/>
                  </a:ext>
                </a:extLst>
              </a:tr>
              <a:tr h="91536">
                <a:tc>
                  <a:txBody>
                    <a:bodyPr/>
                    <a:lstStyle/>
                    <a:p>
                      <a:pPr algn="l">
                        <a:lnSpc>
                          <a:spcPct val="115000"/>
                        </a:lnSpc>
                        <a:spcAft>
                          <a:spcPts val="800"/>
                        </a:spcAft>
                      </a:pPr>
                      <a:r>
                        <a:rPr lang="en-IN" sz="500">
                          <a:effectLst/>
                        </a:rPr>
                        <a:t>6.</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gridSpan="2">
                  <a:txBody>
                    <a:bodyPr/>
                    <a:lstStyle/>
                    <a:p>
                      <a:pPr algn="l">
                        <a:lnSpc>
                          <a:spcPct val="115000"/>
                        </a:lnSpc>
                        <a:spcAft>
                          <a:spcPts val="800"/>
                        </a:spcAft>
                      </a:pPr>
                      <a:r>
                        <a:rPr lang="en-IN" sz="500">
                          <a:effectLst/>
                        </a:rPr>
                        <a:t>Answer any one of the following-</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hMerge="1">
                  <a:txBody>
                    <a:bodyPr/>
                    <a:lstStyle/>
                    <a:p>
                      <a:endParaRPr lang="en-US"/>
                    </a:p>
                  </a:txBody>
                  <a:tcPr/>
                </a:tc>
                <a:tc>
                  <a:txBody>
                    <a:bodyPr/>
                    <a:lstStyle/>
                    <a:p>
                      <a:pPr algn="ctr">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2314150741"/>
                  </a:ext>
                </a:extLst>
              </a:tr>
              <a:tr h="91536">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6-a.</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(10)</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2042784850"/>
                  </a:ext>
                </a:extLst>
              </a:tr>
              <a:tr h="91536">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1608084643"/>
                  </a:ext>
                </a:extLst>
              </a:tr>
              <a:tr h="91536">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6-b.</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(10)</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3417109019"/>
                  </a:ext>
                </a:extLst>
              </a:tr>
              <a:tr h="91536">
                <a:tc>
                  <a:txBody>
                    <a:bodyPr/>
                    <a:lstStyle/>
                    <a:p>
                      <a:pPr algn="l">
                        <a:lnSpc>
                          <a:spcPct val="115000"/>
                        </a:lnSpc>
                        <a:spcAft>
                          <a:spcPts val="800"/>
                        </a:spcAft>
                      </a:pPr>
                      <a:r>
                        <a:rPr lang="en-IN" sz="500">
                          <a:effectLst/>
                        </a:rPr>
                        <a:t>7.</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gridSpan="2">
                  <a:txBody>
                    <a:bodyPr/>
                    <a:lstStyle/>
                    <a:p>
                      <a:pPr algn="l">
                        <a:lnSpc>
                          <a:spcPct val="115000"/>
                        </a:lnSpc>
                        <a:spcAft>
                          <a:spcPts val="800"/>
                        </a:spcAft>
                      </a:pPr>
                      <a:r>
                        <a:rPr lang="en-IN" sz="500">
                          <a:effectLst/>
                        </a:rPr>
                        <a:t>Answer any one of the following-</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hMerge="1">
                  <a:txBody>
                    <a:bodyPr/>
                    <a:lstStyle/>
                    <a:p>
                      <a:endParaRPr lang="en-US"/>
                    </a:p>
                  </a:txBody>
                  <a:tcPr/>
                </a:tc>
                <a:tc>
                  <a:txBody>
                    <a:bodyPr/>
                    <a:lstStyle/>
                    <a:p>
                      <a:pPr algn="ctr">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1911055239"/>
                  </a:ext>
                </a:extLst>
              </a:tr>
              <a:tr h="91536">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7-a.</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(10)</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1514489501"/>
                  </a:ext>
                </a:extLst>
              </a:tr>
              <a:tr h="91536">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1639320861"/>
                  </a:ext>
                </a:extLst>
              </a:tr>
              <a:tr h="91536">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7-b.</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(10)</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646566941"/>
                  </a:ext>
                </a:extLst>
              </a:tr>
              <a:tr h="91536">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3843233770"/>
                  </a:ext>
                </a:extLst>
              </a:tr>
              <a:tr h="91536">
                <a:tc>
                  <a:txBody>
                    <a:bodyPr/>
                    <a:lstStyle/>
                    <a:p>
                      <a:pPr algn="l">
                        <a:lnSpc>
                          <a:spcPct val="115000"/>
                        </a:lnSpc>
                        <a:spcAft>
                          <a:spcPts val="800"/>
                        </a:spcAft>
                      </a:pPr>
                      <a:r>
                        <a:rPr lang="en-IN" sz="500">
                          <a:effectLst/>
                        </a:rPr>
                        <a:t>8.</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gridSpan="2">
                  <a:txBody>
                    <a:bodyPr/>
                    <a:lstStyle/>
                    <a:p>
                      <a:pPr algn="l">
                        <a:lnSpc>
                          <a:spcPct val="115000"/>
                        </a:lnSpc>
                        <a:spcAft>
                          <a:spcPts val="800"/>
                        </a:spcAft>
                      </a:pPr>
                      <a:r>
                        <a:rPr lang="en-IN" sz="500">
                          <a:effectLst/>
                        </a:rPr>
                        <a:t>Answer any one of the following-</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hMerge="1">
                  <a:txBody>
                    <a:bodyPr/>
                    <a:lstStyle/>
                    <a:p>
                      <a:endParaRPr lang="en-US"/>
                    </a:p>
                  </a:txBody>
                  <a:tcPr/>
                </a:tc>
                <a:tc>
                  <a:txBody>
                    <a:bodyPr/>
                    <a:lstStyle/>
                    <a:p>
                      <a:pPr algn="ctr">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4152808183"/>
                  </a:ext>
                </a:extLst>
              </a:tr>
              <a:tr h="91536">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8-a.</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(10)</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907290766"/>
                  </a:ext>
                </a:extLst>
              </a:tr>
              <a:tr h="91536">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4029224358"/>
                  </a:ext>
                </a:extLst>
              </a:tr>
              <a:tr h="91536">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8-b.</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(10)</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dirty="0">
                          <a:effectLst/>
                        </a:rPr>
                        <a:t> </a:t>
                      </a:r>
                      <a:endParaRPr lang="en-IN" sz="400" dirty="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1577907657"/>
                  </a:ext>
                </a:extLst>
              </a:tr>
            </a:tbl>
          </a:graphicData>
        </a:graphic>
      </p:graphicFrame>
      <p:pic>
        <p:nvPicPr>
          <p:cNvPr id="9" name="Picture 8">
            <a:extLst>
              <a:ext uri="{FF2B5EF4-FFF2-40B4-BE49-F238E27FC236}">
                <a16:creationId xmlns:a16="http://schemas.microsoft.com/office/drawing/2014/main" id="{D7FF1400-E667-CB49-9A29-B7225C044D28}"/>
              </a:ext>
            </a:extLst>
          </p:cNvPr>
          <p:cNvPicPr>
            <a:picLocks noChangeAspect="1"/>
          </p:cNvPicPr>
          <p:nvPr/>
        </p:nvPicPr>
        <p:blipFill>
          <a:blip r:embed="rId3"/>
          <a:stretch>
            <a:fillRect/>
          </a:stretch>
        </p:blipFill>
        <p:spPr>
          <a:xfrm>
            <a:off x="0" y="-27448"/>
            <a:ext cx="1384300" cy="812800"/>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C4A17E69-EBA4-6A18-2990-0AE0AC15F6C7}"/>
              </a:ext>
            </a:extLst>
          </p:cNvPr>
          <p:cNvPicPr>
            <a:picLocks noChangeAspect="1"/>
          </p:cNvPicPr>
          <p:nvPr/>
        </p:nvPicPr>
        <p:blipFill rotWithShape="1">
          <a:blip r:embed="rId4"/>
          <a:srcRect l="26091" t="36058" r="24385" b="26405"/>
          <a:stretch/>
        </p:blipFill>
        <p:spPr bwMode="auto">
          <a:xfrm>
            <a:off x="0" y="7233"/>
            <a:ext cx="1749346" cy="74512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51970300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C63FA15-7432-4E77-9D8C-1BDA95B5D4A8}"/>
              </a:ext>
            </a:extLst>
          </p:cNvPr>
          <p:cNvSpPr>
            <a:spLocks noGrp="1"/>
          </p:cNvSpPr>
          <p:nvPr>
            <p:ph type="dt" sz="half" idx="10"/>
          </p:nvPr>
        </p:nvSpPr>
        <p:spPr/>
        <p:txBody>
          <a:bodyPr/>
          <a:lstStyle/>
          <a:p>
            <a:fld id="{B04F75C2-E28A-4615-A0E3-CA6CB190CAFF}" type="datetime1">
              <a:rPr lang="en-US" smtClean="0"/>
              <a:t>7/11/2024</a:t>
            </a:fld>
            <a:endParaRPr lang="en-US" dirty="0"/>
          </a:p>
        </p:txBody>
      </p:sp>
      <p:sp>
        <p:nvSpPr>
          <p:cNvPr id="6" name="Slide Number Placeholder 5">
            <a:extLst>
              <a:ext uri="{FF2B5EF4-FFF2-40B4-BE49-F238E27FC236}">
                <a16:creationId xmlns:a16="http://schemas.microsoft.com/office/drawing/2014/main" id="{B4468004-58D9-4080-8FA0-28B78D80F711}"/>
              </a:ext>
            </a:extLst>
          </p:cNvPr>
          <p:cNvSpPr>
            <a:spLocks noGrp="1"/>
          </p:cNvSpPr>
          <p:nvPr>
            <p:ph type="sldNum" sz="quarter" idx="12"/>
          </p:nvPr>
        </p:nvSpPr>
        <p:spPr/>
        <p:txBody>
          <a:bodyPr/>
          <a:lstStyle/>
          <a:p>
            <a:fld id="{B6F15528-21DE-4FAA-801E-634DDDAF4B2B}" type="slidenum">
              <a:rPr lang="en-US" smtClean="0"/>
              <a:pPr/>
              <a:t>83</a:t>
            </a:fld>
            <a:endParaRPr lang="en-US" dirty="0"/>
          </a:p>
        </p:txBody>
      </p:sp>
      <p:sp>
        <p:nvSpPr>
          <p:cNvPr id="11" name="Title 1">
            <a:extLst>
              <a:ext uri="{FF2B5EF4-FFF2-40B4-BE49-F238E27FC236}">
                <a16:creationId xmlns:a16="http://schemas.microsoft.com/office/drawing/2014/main" id="{AAD257A6-F48D-4FAB-BAAD-4683A2DB32D4}"/>
              </a:ext>
            </a:extLst>
          </p:cNvPr>
          <p:cNvSpPr txBox="1">
            <a:spLocks noGrp="1"/>
          </p:cNvSpPr>
          <p:nvPr>
            <p:ph type="title"/>
          </p:nvPr>
        </p:nvSpPr>
        <p:spPr>
          <a:xfrm>
            <a:off x="1676400" y="0"/>
            <a:ext cx="7467600" cy="609600"/>
          </a:xfrm>
          <a:prstGeom prst="rect">
            <a:avLst/>
          </a:prstGeom>
          <a:solidFill>
            <a:srgbClr val="FF8E8E"/>
          </a:solidFill>
        </p:spPr>
        <p:style>
          <a:lnRef idx="1">
            <a:schemeClr val="accent5"/>
          </a:lnRef>
          <a:fillRef idx="2">
            <a:schemeClr val="accent5"/>
          </a:fillRef>
          <a:effectRef idx="1">
            <a:schemeClr val="accent5"/>
          </a:effectRef>
          <a:fontRef idx="minor">
            <a:schemeClr val="dk1"/>
          </a:fontRef>
        </p:style>
        <p:txBody>
          <a:bodyPr anchor="ctr">
            <a:norm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defRPr/>
            </a:pPr>
            <a:r>
              <a:rPr lang="en-US" sz="2400" dirty="0"/>
              <a:t>Semester Paper</a:t>
            </a:r>
          </a:p>
        </p:txBody>
      </p:sp>
      <p:sp>
        <p:nvSpPr>
          <p:cNvPr id="8" name="Footer Placeholder 7">
            <a:extLst>
              <a:ext uri="{FF2B5EF4-FFF2-40B4-BE49-F238E27FC236}">
                <a16:creationId xmlns:a16="http://schemas.microsoft.com/office/drawing/2014/main" id="{DDDDF6E7-88D0-4DE8-AA71-869A84BD6FD6}"/>
              </a:ext>
            </a:extLst>
          </p:cNvPr>
          <p:cNvSpPr>
            <a:spLocks noGrp="1"/>
          </p:cNvSpPr>
          <p:nvPr>
            <p:ph type="ftr" sz="quarter" idx="11"/>
          </p:nvPr>
        </p:nvSpPr>
        <p:spPr/>
        <p:txBody>
          <a:bodyPr/>
          <a:lstStyle/>
          <a:p>
            <a:r>
              <a:rPr lang="de-DE"/>
              <a:t>SOVERS SINGH BISHT</a:t>
            </a:r>
            <a:endParaRPr lang="en-US" dirty="0"/>
          </a:p>
        </p:txBody>
      </p:sp>
      <p:sp>
        <p:nvSpPr>
          <p:cNvPr id="3" name="Content Placeholder 2">
            <a:extLst>
              <a:ext uri="{FF2B5EF4-FFF2-40B4-BE49-F238E27FC236}">
                <a16:creationId xmlns:a16="http://schemas.microsoft.com/office/drawing/2014/main" id="{2DDEE14D-2D07-D04F-A565-65CA1ABF9E44}"/>
              </a:ext>
            </a:extLst>
          </p:cNvPr>
          <p:cNvSpPr>
            <a:spLocks noGrp="1"/>
          </p:cNvSpPr>
          <p:nvPr>
            <p:ph idx="1"/>
          </p:nvPr>
        </p:nvSpPr>
        <p:spPr>
          <a:xfrm>
            <a:off x="457200" y="609600"/>
            <a:ext cx="8229600" cy="5211763"/>
          </a:xfrm>
        </p:spPr>
        <p:txBody>
          <a:bodyPr>
            <a:normAutofit/>
          </a:bodyPr>
          <a:lstStyle/>
          <a:p>
            <a:pPr marL="0" indent="0">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pPr marL="0" indent="0">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pPr marL="0" indent="0">
              <a:buNone/>
            </a:pPr>
            <a:endParaRPr lang="en-US" dirty="0"/>
          </a:p>
        </p:txBody>
      </p:sp>
      <p:pic>
        <p:nvPicPr>
          <p:cNvPr id="9" name="Picture 8">
            <a:extLst>
              <a:ext uri="{FF2B5EF4-FFF2-40B4-BE49-F238E27FC236}">
                <a16:creationId xmlns:a16="http://schemas.microsoft.com/office/drawing/2014/main" id="{48AB2613-A0CF-CB44-8FB3-35A6666E35AB}"/>
              </a:ext>
            </a:extLst>
          </p:cNvPr>
          <p:cNvPicPr>
            <a:picLocks noChangeAspect="1"/>
          </p:cNvPicPr>
          <p:nvPr/>
        </p:nvPicPr>
        <p:blipFill>
          <a:blip r:embed="rId2"/>
          <a:stretch>
            <a:fillRect/>
          </a:stretch>
        </p:blipFill>
        <p:spPr>
          <a:xfrm>
            <a:off x="0" y="-27448"/>
            <a:ext cx="1384300" cy="812800"/>
          </a:xfrm>
          <a:prstGeom prst="rect">
            <a:avLst/>
          </a:prstGeom>
        </p:spPr>
      </p:pic>
      <p:pic>
        <p:nvPicPr>
          <p:cNvPr id="2" name="Picture 1" descr="A screenshot of a computer&#10;&#10;Description automatically generated">
            <a:extLst>
              <a:ext uri="{FF2B5EF4-FFF2-40B4-BE49-F238E27FC236}">
                <a16:creationId xmlns:a16="http://schemas.microsoft.com/office/drawing/2014/main" id="{E14D178B-1DC3-42EE-8BC9-16699896D2DE}"/>
              </a:ext>
            </a:extLst>
          </p:cNvPr>
          <p:cNvPicPr>
            <a:picLocks noChangeAspect="1"/>
          </p:cNvPicPr>
          <p:nvPr/>
        </p:nvPicPr>
        <p:blipFill rotWithShape="1">
          <a:blip r:embed="rId3"/>
          <a:srcRect l="26091" t="36058" r="24385" b="26405"/>
          <a:stretch/>
        </p:blipFill>
        <p:spPr bwMode="auto">
          <a:xfrm>
            <a:off x="0" y="7233"/>
            <a:ext cx="1749346" cy="745127"/>
          </a:xfrm>
          <a:prstGeom prst="rect">
            <a:avLst/>
          </a:prstGeom>
          <a:ln>
            <a:noFill/>
          </a:ln>
          <a:extLst>
            <a:ext uri="{53640926-AAD7-44D8-BBD7-CCE9431645EC}">
              <a14:shadowObscured xmlns:a14="http://schemas.microsoft.com/office/drawing/2010/main"/>
            </a:ext>
          </a:extLst>
        </p:spPr>
      </p:pic>
      <p:pic>
        <p:nvPicPr>
          <p:cNvPr id="7" name="Picture 6" descr="A piece of paper with text on it&#10;&#10;Description automatically generated">
            <a:extLst>
              <a:ext uri="{FF2B5EF4-FFF2-40B4-BE49-F238E27FC236}">
                <a16:creationId xmlns:a16="http://schemas.microsoft.com/office/drawing/2014/main" id="{5F65F285-8299-FDE4-D15E-51FC58607CF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 y="1036636"/>
            <a:ext cx="8229600" cy="5821363"/>
          </a:xfrm>
          <a:prstGeom prst="rect">
            <a:avLst/>
          </a:prstGeom>
        </p:spPr>
      </p:pic>
    </p:spTree>
    <p:extLst>
      <p:ext uri="{BB962C8B-B14F-4D97-AF65-F5344CB8AC3E}">
        <p14:creationId xmlns:p14="http://schemas.microsoft.com/office/powerpoint/2010/main" val="177491477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C63FA15-7432-4E77-9D8C-1BDA95B5D4A8}"/>
              </a:ext>
            </a:extLst>
          </p:cNvPr>
          <p:cNvSpPr>
            <a:spLocks noGrp="1"/>
          </p:cNvSpPr>
          <p:nvPr>
            <p:ph type="dt" sz="half" idx="10"/>
          </p:nvPr>
        </p:nvSpPr>
        <p:spPr/>
        <p:txBody>
          <a:bodyPr/>
          <a:lstStyle/>
          <a:p>
            <a:fld id="{B04F75C2-E28A-4615-A0E3-CA6CB190CAFF}" type="datetime1">
              <a:rPr lang="en-US" smtClean="0"/>
              <a:t>7/11/2024</a:t>
            </a:fld>
            <a:endParaRPr lang="en-US" dirty="0"/>
          </a:p>
        </p:txBody>
      </p:sp>
      <p:sp>
        <p:nvSpPr>
          <p:cNvPr id="6" name="Slide Number Placeholder 5">
            <a:extLst>
              <a:ext uri="{FF2B5EF4-FFF2-40B4-BE49-F238E27FC236}">
                <a16:creationId xmlns:a16="http://schemas.microsoft.com/office/drawing/2014/main" id="{B4468004-58D9-4080-8FA0-28B78D80F711}"/>
              </a:ext>
            </a:extLst>
          </p:cNvPr>
          <p:cNvSpPr>
            <a:spLocks noGrp="1"/>
          </p:cNvSpPr>
          <p:nvPr>
            <p:ph type="sldNum" sz="quarter" idx="12"/>
          </p:nvPr>
        </p:nvSpPr>
        <p:spPr/>
        <p:txBody>
          <a:bodyPr/>
          <a:lstStyle/>
          <a:p>
            <a:fld id="{B6F15528-21DE-4FAA-801E-634DDDAF4B2B}" type="slidenum">
              <a:rPr lang="en-US" smtClean="0"/>
              <a:pPr/>
              <a:t>84</a:t>
            </a:fld>
            <a:endParaRPr lang="en-US" dirty="0"/>
          </a:p>
        </p:txBody>
      </p:sp>
      <p:sp>
        <p:nvSpPr>
          <p:cNvPr id="11" name="Title 1">
            <a:extLst>
              <a:ext uri="{FF2B5EF4-FFF2-40B4-BE49-F238E27FC236}">
                <a16:creationId xmlns:a16="http://schemas.microsoft.com/office/drawing/2014/main" id="{AAD257A6-F48D-4FAB-BAAD-4683A2DB32D4}"/>
              </a:ext>
            </a:extLst>
          </p:cNvPr>
          <p:cNvSpPr txBox="1">
            <a:spLocks noGrp="1"/>
          </p:cNvSpPr>
          <p:nvPr>
            <p:ph type="title"/>
          </p:nvPr>
        </p:nvSpPr>
        <p:spPr>
          <a:xfrm>
            <a:off x="1676400" y="0"/>
            <a:ext cx="7467600" cy="609600"/>
          </a:xfrm>
          <a:prstGeom prst="rect">
            <a:avLst/>
          </a:prstGeom>
          <a:solidFill>
            <a:srgbClr val="FF8E8E"/>
          </a:solidFill>
        </p:spPr>
        <p:style>
          <a:lnRef idx="1">
            <a:schemeClr val="accent5"/>
          </a:lnRef>
          <a:fillRef idx="2">
            <a:schemeClr val="accent5"/>
          </a:fillRef>
          <a:effectRef idx="1">
            <a:schemeClr val="accent5"/>
          </a:effectRef>
          <a:fontRef idx="minor">
            <a:schemeClr val="dk1"/>
          </a:fontRef>
        </p:style>
        <p:txBody>
          <a:bodyPr anchor="ctr">
            <a:norm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defRPr/>
            </a:pPr>
            <a:r>
              <a:rPr lang="en-US" sz="2400" dirty="0"/>
              <a:t>Semester Paper</a:t>
            </a:r>
          </a:p>
        </p:txBody>
      </p:sp>
      <p:sp>
        <p:nvSpPr>
          <p:cNvPr id="8" name="Footer Placeholder 7">
            <a:extLst>
              <a:ext uri="{FF2B5EF4-FFF2-40B4-BE49-F238E27FC236}">
                <a16:creationId xmlns:a16="http://schemas.microsoft.com/office/drawing/2014/main" id="{DDDDF6E7-88D0-4DE8-AA71-869A84BD6FD6}"/>
              </a:ext>
            </a:extLst>
          </p:cNvPr>
          <p:cNvSpPr>
            <a:spLocks noGrp="1"/>
          </p:cNvSpPr>
          <p:nvPr>
            <p:ph type="ftr" sz="quarter" idx="11"/>
          </p:nvPr>
        </p:nvSpPr>
        <p:spPr/>
        <p:txBody>
          <a:bodyPr/>
          <a:lstStyle/>
          <a:p>
            <a:r>
              <a:rPr lang="de-DE"/>
              <a:t>SOVERS SINGH BISHT</a:t>
            </a:r>
            <a:endParaRPr lang="en-US" dirty="0"/>
          </a:p>
        </p:txBody>
      </p:sp>
      <p:sp>
        <p:nvSpPr>
          <p:cNvPr id="3" name="Content Placeholder 2">
            <a:extLst>
              <a:ext uri="{FF2B5EF4-FFF2-40B4-BE49-F238E27FC236}">
                <a16:creationId xmlns:a16="http://schemas.microsoft.com/office/drawing/2014/main" id="{2DDEE14D-2D07-D04F-A565-65CA1ABF9E44}"/>
              </a:ext>
            </a:extLst>
          </p:cNvPr>
          <p:cNvSpPr>
            <a:spLocks noGrp="1"/>
          </p:cNvSpPr>
          <p:nvPr>
            <p:ph idx="1"/>
          </p:nvPr>
        </p:nvSpPr>
        <p:spPr>
          <a:xfrm>
            <a:off x="457200" y="609600"/>
            <a:ext cx="8229600" cy="5211763"/>
          </a:xfrm>
        </p:spPr>
        <p:txBody>
          <a:bodyPr>
            <a:normAutofit/>
          </a:bodyPr>
          <a:lstStyle/>
          <a:p>
            <a:pPr marL="0" indent="0">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pPr marL="0" indent="0">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pPr marL="0" indent="0">
              <a:buNone/>
            </a:pPr>
            <a:endParaRPr lang="en-US" dirty="0"/>
          </a:p>
        </p:txBody>
      </p:sp>
      <p:pic>
        <p:nvPicPr>
          <p:cNvPr id="9" name="Picture 8">
            <a:extLst>
              <a:ext uri="{FF2B5EF4-FFF2-40B4-BE49-F238E27FC236}">
                <a16:creationId xmlns:a16="http://schemas.microsoft.com/office/drawing/2014/main" id="{48AB2613-A0CF-CB44-8FB3-35A6666E35AB}"/>
              </a:ext>
            </a:extLst>
          </p:cNvPr>
          <p:cNvPicPr>
            <a:picLocks noChangeAspect="1"/>
          </p:cNvPicPr>
          <p:nvPr/>
        </p:nvPicPr>
        <p:blipFill>
          <a:blip r:embed="rId2"/>
          <a:stretch>
            <a:fillRect/>
          </a:stretch>
        </p:blipFill>
        <p:spPr>
          <a:xfrm>
            <a:off x="0" y="-27448"/>
            <a:ext cx="1384300" cy="812800"/>
          </a:xfrm>
          <a:prstGeom prst="rect">
            <a:avLst/>
          </a:prstGeom>
        </p:spPr>
      </p:pic>
      <p:pic>
        <p:nvPicPr>
          <p:cNvPr id="2" name="Picture 1" descr="A screenshot of a computer&#10;&#10;Description automatically generated">
            <a:extLst>
              <a:ext uri="{FF2B5EF4-FFF2-40B4-BE49-F238E27FC236}">
                <a16:creationId xmlns:a16="http://schemas.microsoft.com/office/drawing/2014/main" id="{E14D178B-1DC3-42EE-8BC9-16699896D2DE}"/>
              </a:ext>
            </a:extLst>
          </p:cNvPr>
          <p:cNvPicPr>
            <a:picLocks noChangeAspect="1"/>
          </p:cNvPicPr>
          <p:nvPr/>
        </p:nvPicPr>
        <p:blipFill rotWithShape="1">
          <a:blip r:embed="rId3"/>
          <a:srcRect l="26091" t="36058" r="24385" b="26405"/>
          <a:stretch/>
        </p:blipFill>
        <p:spPr bwMode="auto">
          <a:xfrm>
            <a:off x="0" y="7233"/>
            <a:ext cx="1749346" cy="745127"/>
          </a:xfrm>
          <a:prstGeom prst="rect">
            <a:avLst/>
          </a:prstGeom>
          <a:ln>
            <a:noFill/>
          </a:ln>
          <a:extLst>
            <a:ext uri="{53640926-AAD7-44D8-BBD7-CCE9431645EC}">
              <a14:shadowObscured xmlns:a14="http://schemas.microsoft.com/office/drawing/2010/main"/>
            </a:ext>
          </a:extLst>
        </p:spPr>
      </p:pic>
      <p:pic>
        <p:nvPicPr>
          <p:cNvPr id="13" name="Picture 12" descr="A piece of paper with text&#10;&#10;Description automatically generated">
            <a:extLst>
              <a:ext uri="{FF2B5EF4-FFF2-40B4-BE49-F238E27FC236}">
                <a16:creationId xmlns:a16="http://schemas.microsoft.com/office/drawing/2014/main" id="{013B10AB-595C-DDFA-17B2-40099222832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5400000">
            <a:off x="1586684" y="-680564"/>
            <a:ext cx="5936123" cy="8867955"/>
          </a:xfrm>
          <a:prstGeom prst="rect">
            <a:avLst/>
          </a:prstGeom>
        </p:spPr>
      </p:pic>
    </p:spTree>
    <p:extLst>
      <p:ext uri="{BB962C8B-B14F-4D97-AF65-F5344CB8AC3E}">
        <p14:creationId xmlns:p14="http://schemas.microsoft.com/office/powerpoint/2010/main" val="126195023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C63FA15-7432-4E77-9D8C-1BDA95B5D4A8}"/>
              </a:ext>
            </a:extLst>
          </p:cNvPr>
          <p:cNvSpPr>
            <a:spLocks noGrp="1"/>
          </p:cNvSpPr>
          <p:nvPr>
            <p:ph type="dt" sz="half" idx="10"/>
          </p:nvPr>
        </p:nvSpPr>
        <p:spPr/>
        <p:txBody>
          <a:bodyPr/>
          <a:lstStyle/>
          <a:p>
            <a:fld id="{B04F75C2-E28A-4615-A0E3-CA6CB190CAFF}" type="datetime1">
              <a:rPr lang="en-US" smtClean="0"/>
              <a:t>7/11/2024</a:t>
            </a:fld>
            <a:endParaRPr lang="en-US" dirty="0"/>
          </a:p>
        </p:txBody>
      </p:sp>
      <p:sp>
        <p:nvSpPr>
          <p:cNvPr id="6" name="Slide Number Placeholder 5">
            <a:extLst>
              <a:ext uri="{FF2B5EF4-FFF2-40B4-BE49-F238E27FC236}">
                <a16:creationId xmlns:a16="http://schemas.microsoft.com/office/drawing/2014/main" id="{B4468004-58D9-4080-8FA0-28B78D80F711}"/>
              </a:ext>
            </a:extLst>
          </p:cNvPr>
          <p:cNvSpPr>
            <a:spLocks noGrp="1"/>
          </p:cNvSpPr>
          <p:nvPr>
            <p:ph type="sldNum" sz="quarter" idx="12"/>
          </p:nvPr>
        </p:nvSpPr>
        <p:spPr/>
        <p:txBody>
          <a:bodyPr/>
          <a:lstStyle/>
          <a:p>
            <a:fld id="{B6F15528-21DE-4FAA-801E-634DDDAF4B2B}" type="slidenum">
              <a:rPr lang="en-US" smtClean="0"/>
              <a:pPr/>
              <a:t>85</a:t>
            </a:fld>
            <a:endParaRPr lang="en-US" dirty="0"/>
          </a:p>
        </p:txBody>
      </p:sp>
      <p:sp>
        <p:nvSpPr>
          <p:cNvPr id="11" name="Title 1">
            <a:extLst>
              <a:ext uri="{FF2B5EF4-FFF2-40B4-BE49-F238E27FC236}">
                <a16:creationId xmlns:a16="http://schemas.microsoft.com/office/drawing/2014/main" id="{AAD257A6-F48D-4FAB-BAAD-4683A2DB32D4}"/>
              </a:ext>
            </a:extLst>
          </p:cNvPr>
          <p:cNvSpPr txBox="1">
            <a:spLocks noGrp="1"/>
          </p:cNvSpPr>
          <p:nvPr>
            <p:ph type="title"/>
          </p:nvPr>
        </p:nvSpPr>
        <p:spPr>
          <a:xfrm>
            <a:off x="1676400" y="0"/>
            <a:ext cx="7467600" cy="609600"/>
          </a:xfrm>
          <a:prstGeom prst="rect">
            <a:avLst/>
          </a:prstGeom>
          <a:solidFill>
            <a:srgbClr val="FF8E8E"/>
          </a:solidFill>
        </p:spPr>
        <p:style>
          <a:lnRef idx="1">
            <a:schemeClr val="accent5"/>
          </a:lnRef>
          <a:fillRef idx="2">
            <a:schemeClr val="accent5"/>
          </a:fillRef>
          <a:effectRef idx="1">
            <a:schemeClr val="accent5"/>
          </a:effectRef>
          <a:fontRef idx="minor">
            <a:schemeClr val="dk1"/>
          </a:fontRef>
        </p:style>
        <p:txBody>
          <a:bodyPr anchor="ctr">
            <a:norm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defRPr/>
            </a:pPr>
            <a:r>
              <a:rPr lang="en-US" sz="2400" dirty="0"/>
              <a:t>Semester Paper</a:t>
            </a:r>
          </a:p>
        </p:txBody>
      </p:sp>
      <p:sp>
        <p:nvSpPr>
          <p:cNvPr id="8" name="Footer Placeholder 7">
            <a:extLst>
              <a:ext uri="{FF2B5EF4-FFF2-40B4-BE49-F238E27FC236}">
                <a16:creationId xmlns:a16="http://schemas.microsoft.com/office/drawing/2014/main" id="{DDDDF6E7-88D0-4DE8-AA71-869A84BD6FD6}"/>
              </a:ext>
            </a:extLst>
          </p:cNvPr>
          <p:cNvSpPr>
            <a:spLocks noGrp="1"/>
          </p:cNvSpPr>
          <p:nvPr>
            <p:ph type="ftr" sz="quarter" idx="11"/>
          </p:nvPr>
        </p:nvSpPr>
        <p:spPr/>
        <p:txBody>
          <a:bodyPr/>
          <a:lstStyle/>
          <a:p>
            <a:r>
              <a:rPr lang="de-DE"/>
              <a:t>SOVERS SINGH BISHT</a:t>
            </a:r>
            <a:endParaRPr lang="en-US" dirty="0"/>
          </a:p>
        </p:txBody>
      </p:sp>
      <p:sp>
        <p:nvSpPr>
          <p:cNvPr id="3" name="Content Placeholder 2">
            <a:extLst>
              <a:ext uri="{FF2B5EF4-FFF2-40B4-BE49-F238E27FC236}">
                <a16:creationId xmlns:a16="http://schemas.microsoft.com/office/drawing/2014/main" id="{2DDEE14D-2D07-D04F-A565-65CA1ABF9E44}"/>
              </a:ext>
            </a:extLst>
          </p:cNvPr>
          <p:cNvSpPr>
            <a:spLocks noGrp="1"/>
          </p:cNvSpPr>
          <p:nvPr>
            <p:ph idx="1"/>
          </p:nvPr>
        </p:nvSpPr>
        <p:spPr>
          <a:xfrm>
            <a:off x="457200" y="609600"/>
            <a:ext cx="8229600" cy="5211763"/>
          </a:xfrm>
        </p:spPr>
        <p:txBody>
          <a:bodyPr>
            <a:normAutofit/>
          </a:bodyPr>
          <a:lstStyle/>
          <a:p>
            <a:pPr marL="0" indent="0">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pPr marL="0" indent="0">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pPr marL="0" indent="0">
              <a:buNone/>
            </a:pPr>
            <a:endParaRPr lang="en-US" dirty="0"/>
          </a:p>
        </p:txBody>
      </p:sp>
      <p:pic>
        <p:nvPicPr>
          <p:cNvPr id="9" name="Picture 8">
            <a:extLst>
              <a:ext uri="{FF2B5EF4-FFF2-40B4-BE49-F238E27FC236}">
                <a16:creationId xmlns:a16="http://schemas.microsoft.com/office/drawing/2014/main" id="{48AB2613-A0CF-CB44-8FB3-35A6666E35AB}"/>
              </a:ext>
            </a:extLst>
          </p:cNvPr>
          <p:cNvPicPr>
            <a:picLocks noChangeAspect="1"/>
          </p:cNvPicPr>
          <p:nvPr/>
        </p:nvPicPr>
        <p:blipFill>
          <a:blip r:embed="rId2"/>
          <a:stretch>
            <a:fillRect/>
          </a:stretch>
        </p:blipFill>
        <p:spPr>
          <a:xfrm>
            <a:off x="0" y="-27448"/>
            <a:ext cx="1384300" cy="812800"/>
          </a:xfrm>
          <a:prstGeom prst="rect">
            <a:avLst/>
          </a:prstGeom>
        </p:spPr>
      </p:pic>
      <p:pic>
        <p:nvPicPr>
          <p:cNvPr id="2" name="Picture 1" descr="A screenshot of a computer&#10;&#10;Description automatically generated">
            <a:extLst>
              <a:ext uri="{FF2B5EF4-FFF2-40B4-BE49-F238E27FC236}">
                <a16:creationId xmlns:a16="http://schemas.microsoft.com/office/drawing/2014/main" id="{E14D178B-1DC3-42EE-8BC9-16699896D2DE}"/>
              </a:ext>
            </a:extLst>
          </p:cNvPr>
          <p:cNvPicPr>
            <a:picLocks noChangeAspect="1"/>
          </p:cNvPicPr>
          <p:nvPr/>
        </p:nvPicPr>
        <p:blipFill rotWithShape="1">
          <a:blip r:embed="rId3"/>
          <a:srcRect l="26091" t="36058" r="24385" b="26405"/>
          <a:stretch/>
        </p:blipFill>
        <p:spPr bwMode="auto">
          <a:xfrm>
            <a:off x="0" y="7233"/>
            <a:ext cx="1749346" cy="745127"/>
          </a:xfrm>
          <a:prstGeom prst="rect">
            <a:avLst/>
          </a:prstGeom>
          <a:ln>
            <a:noFill/>
          </a:ln>
          <a:extLst>
            <a:ext uri="{53640926-AAD7-44D8-BBD7-CCE9431645EC}">
              <a14:shadowObscured xmlns:a14="http://schemas.microsoft.com/office/drawing/2010/main"/>
            </a:ext>
          </a:extLst>
        </p:spPr>
      </p:pic>
      <p:pic>
        <p:nvPicPr>
          <p:cNvPr id="7" name="Picture 6" descr="A piece of paper with text&#10;&#10;Description automatically generated">
            <a:extLst>
              <a:ext uri="{FF2B5EF4-FFF2-40B4-BE49-F238E27FC236}">
                <a16:creationId xmlns:a16="http://schemas.microsoft.com/office/drawing/2014/main" id="{CCF941DD-BEB1-FB92-B154-910C0979DB6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5400000">
            <a:off x="1596061" y="-689939"/>
            <a:ext cx="6072648" cy="9023230"/>
          </a:xfrm>
          <a:prstGeom prst="rect">
            <a:avLst/>
          </a:prstGeom>
        </p:spPr>
      </p:pic>
    </p:spTree>
    <p:extLst>
      <p:ext uri="{BB962C8B-B14F-4D97-AF65-F5344CB8AC3E}">
        <p14:creationId xmlns:p14="http://schemas.microsoft.com/office/powerpoint/2010/main" val="347190820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C63FA15-7432-4E77-9D8C-1BDA95B5D4A8}"/>
              </a:ext>
            </a:extLst>
          </p:cNvPr>
          <p:cNvSpPr>
            <a:spLocks noGrp="1"/>
          </p:cNvSpPr>
          <p:nvPr>
            <p:ph type="dt" sz="half" idx="10"/>
          </p:nvPr>
        </p:nvSpPr>
        <p:spPr/>
        <p:txBody>
          <a:bodyPr/>
          <a:lstStyle/>
          <a:p>
            <a:fld id="{B04F75C2-E28A-4615-A0E3-CA6CB190CAFF}" type="datetime1">
              <a:rPr lang="en-US" smtClean="0"/>
              <a:t>7/11/2024</a:t>
            </a:fld>
            <a:endParaRPr lang="en-US" dirty="0"/>
          </a:p>
        </p:txBody>
      </p:sp>
      <p:sp>
        <p:nvSpPr>
          <p:cNvPr id="6" name="Slide Number Placeholder 5">
            <a:extLst>
              <a:ext uri="{FF2B5EF4-FFF2-40B4-BE49-F238E27FC236}">
                <a16:creationId xmlns:a16="http://schemas.microsoft.com/office/drawing/2014/main" id="{B4468004-58D9-4080-8FA0-28B78D80F711}"/>
              </a:ext>
            </a:extLst>
          </p:cNvPr>
          <p:cNvSpPr>
            <a:spLocks noGrp="1"/>
          </p:cNvSpPr>
          <p:nvPr>
            <p:ph type="sldNum" sz="quarter" idx="12"/>
          </p:nvPr>
        </p:nvSpPr>
        <p:spPr/>
        <p:txBody>
          <a:bodyPr/>
          <a:lstStyle/>
          <a:p>
            <a:fld id="{B6F15528-21DE-4FAA-801E-634DDDAF4B2B}" type="slidenum">
              <a:rPr lang="en-US" smtClean="0"/>
              <a:pPr/>
              <a:t>86</a:t>
            </a:fld>
            <a:endParaRPr lang="en-US" dirty="0"/>
          </a:p>
        </p:txBody>
      </p:sp>
      <p:sp>
        <p:nvSpPr>
          <p:cNvPr id="11" name="Title 1">
            <a:extLst>
              <a:ext uri="{FF2B5EF4-FFF2-40B4-BE49-F238E27FC236}">
                <a16:creationId xmlns:a16="http://schemas.microsoft.com/office/drawing/2014/main" id="{AAD257A6-F48D-4FAB-BAAD-4683A2DB32D4}"/>
              </a:ext>
            </a:extLst>
          </p:cNvPr>
          <p:cNvSpPr txBox="1">
            <a:spLocks noGrp="1"/>
          </p:cNvSpPr>
          <p:nvPr>
            <p:ph type="title"/>
          </p:nvPr>
        </p:nvSpPr>
        <p:spPr>
          <a:xfrm>
            <a:off x="1676400" y="0"/>
            <a:ext cx="7467600" cy="609600"/>
          </a:xfrm>
          <a:prstGeom prst="rect">
            <a:avLst/>
          </a:prstGeom>
          <a:solidFill>
            <a:srgbClr val="FF8E8E"/>
          </a:solidFill>
        </p:spPr>
        <p:style>
          <a:lnRef idx="1">
            <a:schemeClr val="accent5"/>
          </a:lnRef>
          <a:fillRef idx="2">
            <a:schemeClr val="accent5"/>
          </a:fillRef>
          <a:effectRef idx="1">
            <a:schemeClr val="accent5"/>
          </a:effectRef>
          <a:fontRef idx="minor">
            <a:schemeClr val="dk1"/>
          </a:fontRef>
        </p:style>
        <p:txBody>
          <a:bodyPr anchor="ctr">
            <a:norm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defRPr/>
            </a:pPr>
            <a:r>
              <a:rPr lang="en-US" sz="2400" dirty="0"/>
              <a:t>Semester Paper</a:t>
            </a:r>
          </a:p>
        </p:txBody>
      </p:sp>
      <p:sp>
        <p:nvSpPr>
          <p:cNvPr id="8" name="Footer Placeholder 7">
            <a:extLst>
              <a:ext uri="{FF2B5EF4-FFF2-40B4-BE49-F238E27FC236}">
                <a16:creationId xmlns:a16="http://schemas.microsoft.com/office/drawing/2014/main" id="{DDDDF6E7-88D0-4DE8-AA71-869A84BD6FD6}"/>
              </a:ext>
            </a:extLst>
          </p:cNvPr>
          <p:cNvSpPr>
            <a:spLocks noGrp="1"/>
          </p:cNvSpPr>
          <p:nvPr>
            <p:ph type="ftr" sz="quarter" idx="11"/>
          </p:nvPr>
        </p:nvSpPr>
        <p:spPr/>
        <p:txBody>
          <a:bodyPr/>
          <a:lstStyle/>
          <a:p>
            <a:r>
              <a:rPr lang="de-DE"/>
              <a:t>SOVERS SINGH BISHT</a:t>
            </a:r>
            <a:endParaRPr lang="en-US" dirty="0"/>
          </a:p>
        </p:txBody>
      </p:sp>
      <p:sp>
        <p:nvSpPr>
          <p:cNvPr id="3" name="Content Placeholder 2">
            <a:extLst>
              <a:ext uri="{FF2B5EF4-FFF2-40B4-BE49-F238E27FC236}">
                <a16:creationId xmlns:a16="http://schemas.microsoft.com/office/drawing/2014/main" id="{2DDEE14D-2D07-D04F-A565-65CA1ABF9E44}"/>
              </a:ext>
            </a:extLst>
          </p:cNvPr>
          <p:cNvSpPr>
            <a:spLocks noGrp="1"/>
          </p:cNvSpPr>
          <p:nvPr>
            <p:ph idx="1"/>
          </p:nvPr>
        </p:nvSpPr>
        <p:spPr>
          <a:xfrm>
            <a:off x="457200" y="609600"/>
            <a:ext cx="8229600" cy="5211763"/>
          </a:xfrm>
        </p:spPr>
        <p:txBody>
          <a:bodyPr>
            <a:normAutofit/>
          </a:bodyPr>
          <a:lstStyle/>
          <a:p>
            <a:pPr marL="0" indent="0">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pPr marL="0" indent="0">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pPr marL="0" indent="0">
              <a:buNone/>
            </a:pPr>
            <a:endParaRPr lang="en-US" dirty="0"/>
          </a:p>
        </p:txBody>
      </p:sp>
      <p:pic>
        <p:nvPicPr>
          <p:cNvPr id="9" name="Picture 8">
            <a:extLst>
              <a:ext uri="{FF2B5EF4-FFF2-40B4-BE49-F238E27FC236}">
                <a16:creationId xmlns:a16="http://schemas.microsoft.com/office/drawing/2014/main" id="{48AB2613-A0CF-CB44-8FB3-35A6666E35AB}"/>
              </a:ext>
            </a:extLst>
          </p:cNvPr>
          <p:cNvPicPr>
            <a:picLocks noChangeAspect="1"/>
          </p:cNvPicPr>
          <p:nvPr/>
        </p:nvPicPr>
        <p:blipFill>
          <a:blip r:embed="rId2"/>
          <a:stretch>
            <a:fillRect/>
          </a:stretch>
        </p:blipFill>
        <p:spPr>
          <a:xfrm>
            <a:off x="0" y="-27448"/>
            <a:ext cx="1384300" cy="812800"/>
          </a:xfrm>
          <a:prstGeom prst="rect">
            <a:avLst/>
          </a:prstGeom>
        </p:spPr>
      </p:pic>
      <p:pic>
        <p:nvPicPr>
          <p:cNvPr id="2" name="Picture 1" descr="A screenshot of a computer&#10;&#10;Description automatically generated">
            <a:extLst>
              <a:ext uri="{FF2B5EF4-FFF2-40B4-BE49-F238E27FC236}">
                <a16:creationId xmlns:a16="http://schemas.microsoft.com/office/drawing/2014/main" id="{E14D178B-1DC3-42EE-8BC9-16699896D2DE}"/>
              </a:ext>
            </a:extLst>
          </p:cNvPr>
          <p:cNvPicPr>
            <a:picLocks noChangeAspect="1"/>
          </p:cNvPicPr>
          <p:nvPr/>
        </p:nvPicPr>
        <p:blipFill rotWithShape="1">
          <a:blip r:embed="rId3"/>
          <a:srcRect l="26091" t="36058" r="24385" b="26405"/>
          <a:stretch/>
        </p:blipFill>
        <p:spPr bwMode="auto">
          <a:xfrm>
            <a:off x="0" y="7233"/>
            <a:ext cx="1749346" cy="745127"/>
          </a:xfrm>
          <a:prstGeom prst="rect">
            <a:avLst/>
          </a:prstGeom>
          <a:ln>
            <a:noFill/>
          </a:ln>
          <a:extLst>
            <a:ext uri="{53640926-AAD7-44D8-BBD7-CCE9431645EC}">
              <a14:shadowObscured xmlns:a14="http://schemas.microsoft.com/office/drawing/2010/main"/>
            </a:ext>
          </a:extLst>
        </p:spPr>
      </p:pic>
      <p:pic>
        <p:nvPicPr>
          <p:cNvPr id="13" name="Picture 12" descr="A white paper with black text&#10;&#10;Description automatically generated">
            <a:extLst>
              <a:ext uri="{FF2B5EF4-FFF2-40B4-BE49-F238E27FC236}">
                <a16:creationId xmlns:a16="http://schemas.microsoft.com/office/drawing/2014/main" id="{16CACC0F-3C98-5FF1-6B2E-F321EAE8D28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5400000">
            <a:off x="1450168" y="-697809"/>
            <a:ext cx="6105640" cy="9005977"/>
          </a:xfrm>
          <a:prstGeom prst="rect">
            <a:avLst/>
          </a:prstGeom>
        </p:spPr>
      </p:pic>
    </p:spTree>
    <p:extLst>
      <p:ext uri="{BB962C8B-B14F-4D97-AF65-F5344CB8AC3E}">
        <p14:creationId xmlns:p14="http://schemas.microsoft.com/office/powerpoint/2010/main" val="139084688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5761874-4DFC-49BF-B889-7AAA9BC38EE7}" type="datetime1">
              <a:rPr lang="en-US" smtClean="0"/>
              <a:t>7/11/2024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87</a:t>
            </a:fld>
            <a:endParaRPr lang="en-US"/>
          </a:p>
        </p:txBody>
      </p:sp>
      <p:sp>
        <p:nvSpPr>
          <p:cNvPr id="7" name="Title 1"/>
          <p:cNvSpPr txBox="1">
            <a:spLocks/>
          </p:cNvSpPr>
          <p:nvPr/>
        </p:nvSpPr>
        <p:spPr>
          <a:xfrm>
            <a:off x="1371600" y="1"/>
            <a:ext cx="7772400" cy="685799"/>
          </a:xfrm>
          <a:prstGeom prst="rect">
            <a:avLst/>
          </a:prstGeom>
          <a:solidFill>
            <a:srgbClr val="FF9C9C"/>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Expected Questions for University Exam </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sp>
        <p:nvSpPr>
          <p:cNvPr id="9" name="Content Placeholder 8">
            <a:extLst>
              <a:ext uri="{FF2B5EF4-FFF2-40B4-BE49-F238E27FC236}">
                <a16:creationId xmlns:a16="http://schemas.microsoft.com/office/drawing/2014/main" id="{C1C60256-9051-418B-9A95-6D9377CDEBA4}"/>
              </a:ext>
            </a:extLst>
          </p:cNvPr>
          <p:cNvSpPr>
            <a:spLocks noGrp="1"/>
          </p:cNvSpPr>
          <p:nvPr>
            <p:ph idx="1"/>
          </p:nvPr>
        </p:nvSpPr>
        <p:spPr>
          <a:xfrm>
            <a:off x="381000" y="990600"/>
            <a:ext cx="8382000" cy="5135563"/>
          </a:xfrm>
        </p:spPr>
        <p:txBody>
          <a:bodyPr>
            <a:normAutofit fontScale="85000" lnSpcReduction="10000"/>
          </a:bodyPr>
          <a:lstStyle/>
          <a:p>
            <a:pPr algn="just"/>
            <a:r>
              <a:rPr lang="en-US" sz="2400" dirty="0"/>
              <a:t>What type of penalty is used on regression weights in Ridge regression?</a:t>
            </a:r>
          </a:p>
          <a:p>
            <a:pPr algn="just"/>
            <a:r>
              <a:rPr lang="en-US" sz="2400" dirty="0"/>
              <a:t>If two variables, x and y, have a very strong linear relationship, then</a:t>
            </a:r>
          </a:p>
          <a:p>
            <a:pPr algn="just"/>
            <a:r>
              <a:rPr lang="en-US" sz="2400" dirty="0"/>
              <a:t>Which of the following is used for evaluating regression models?</a:t>
            </a:r>
          </a:p>
          <a:p>
            <a:pPr algn="just"/>
            <a:r>
              <a:rPr lang="en-US" sz="2400" dirty="0"/>
              <a:t>Lasso Regression uses which norm?</a:t>
            </a:r>
          </a:p>
          <a:p>
            <a:pPr algn="just"/>
            <a:r>
              <a:rPr lang="en-US" sz="2400" dirty="0"/>
              <a:t>Ridge Regression uses which norm?</a:t>
            </a:r>
          </a:p>
          <a:p>
            <a:pPr algn="just"/>
            <a:r>
              <a:rPr lang="en-US" sz="2400" dirty="0"/>
              <a:t>In Ridge regression, A hyper parameter is used called “________” that controls the weighting of the penalty to the loss function.</a:t>
            </a:r>
          </a:p>
          <a:p>
            <a:pPr algn="just"/>
            <a:r>
              <a:rPr lang="en-US" sz="2400" dirty="0"/>
              <a:t>The scikit-learn Python machine learning library provides an implementation of the Ridge Regression algorithm via the Ridge </a:t>
            </a:r>
            <a:r>
              <a:rPr lang="en-US" sz="2400" dirty="0" err="1"/>
              <a:t>class.Confusingly</a:t>
            </a:r>
            <a:r>
              <a:rPr lang="en-US" sz="2400" dirty="0"/>
              <a:t>, the lambda term can be configured via the “________” argument when defining the class.</a:t>
            </a:r>
          </a:p>
          <a:p>
            <a:pPr algn="just"/>
            <a:r>
              <a:rPr lang="en-US" sz="2400" dirty="0"/>
              <a:t>Ridge regression can reduce the slope close to zero (but not exactly zero) but Lasso regression can reduce the slope to be exactly equal to zero.</a:t>
            </a:r>
          </a:p>
          <a:p>
            <a:pPr algn="just"/>
            <a:r>
              <a:rPr lang="en-US" sz="2400" dirty="0"/>
              <a:t>Ridge regression takes _________ value of variables.</a:t>
            </a:r>
          </a:p>
          <a:p>
            <a:pPr algn="just"/>
            <a:r>
              <a:rPr lang="en-US" sz="2400" dirty="0"/>
              <a:t>Ridge regression takes _________ value of variables.</a:t>
            </a:r>
          </a:p>
          <a:p>
            <a:pPr algn="just"/>
            <a:endParaRPr lang="en-IN" sz="2400" dirty="0"/>
          </a:p>
        </p:txBody>
      </p:sp>
      <p:sp>
        <p:nvSpPr>
          <p:cNvPr id="10" name="Footer Placeholder 9">
            <a:extLst>
              <a:ext uri="{FF2B5EF4-FFF2-40B4-BE49-F238E27FC236}">
                <a16:creationId xmlns:a16="http://schemas.microsoft.com/office/drawing/2014/main" id="{8D01DE1A-AB75-486D-9917-5B3946761D45}"/>
              </a:ext>
            </a:extLst>
          </p:cNvPr>
          <p:cNvSpPr>
            <a:spLocks noGrp="1"/>
          </p:cNvSpPr>
          <p:nvPr>
            <p:ph type="ftr" sz="quarter" idx="11"/>
          </p:nvPr>
        </p:nvSpPr>
        <p:spPr/>
        <p:txBody>
          <a:bodyPr/>
          <a:lstStyle/>
          <a:p>
            <a:r>
              <a:rPr lang="de-DE"/>
              <a:t>SOVERS SINGH BISHT</a:t>
            </a:r>
            <a:endParaRPr lang="en-US" dirty="0"/>
          </a:p>
        </p:txBody>
      </p:sp>
      <p:pic>
        <p:nvPicPr>
          <p:cNvPr id="11" name="Picture 10">
            <a:extLst>
              <a:ext uri="{FF2B5EF4-FFF2-40B4-BE49-F238E27FC236}">
                <a16:creationId xmlns:a16="http://schemas.microsoft.com/office/drawing/2014/main" id="{21DEEF82-761A-D649-9214-A6005C238BD8}"/>
              </a:ext>
            </a:extLst>
          </p:cNvPr>
          <p:cNvPicPr>
            <a:picLocks noChangeAspect="1"/>
          </p:cNvPicPr>
          <p:nvPr/>
        </p:nvPicPr>
        <p:blipFill>
          <a:blip r:embed="rId2"/>
          <a:stretch>
            <a:fillRect/>
          </a:stretch>
        </p:blipFill>
        <p:spPr>
          <a:xfrm>
            <a:off x="-19722" y="0"/>
            <a:ext cx="1384300" cy="812800"/>
          </a:xfrm>
          <a:prstGeom prst="rect">
            <a:avLst/>
          </a:prstGeom>
        </p:spPr>
      </p:pic>
      <p:pic>
        <p:nvPicPr>
          <p:cNvPr id="2" name="Picture 1" descr="A screenshot of a computer&#10;&#10;Description automatically generated">
            <a:extLst>
              <a:ext uri="{FF2B5EF4-FFF2-40B4-BE49-F238E27FC236}">
                <a16:creationId xmlns:a16="http://schemas.microsoft.com/office/drawing/2014/main" id="{5239E5ED-1A13-323B-B45A-A4B80270783D}"/>
              </a:ext>
            </a:extLst>
          </p:cNvPr>
          <p:cNvPicPr>
            <a:picLocks noChangeAspect="1"/>
          </p:cNvPicPr>
          <p:nvPr/>
        </p:nvPicPr>
        <p:blipFill rotWithShape="1">
          <a:blip r:embed="rId3"/>
          <a:srcRect l="26091" t="36058" r="24385" b="26405"/>
          <a:stretch/>
        </p:blipFill>
        <p:spPr bwMode="auto">
          <a:xfrm>
            <a:off x="0" y="7233"/>
            <a:ext cx="1749346" cy="74512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85153251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5E4C326-2D37-421A-9848-01374225819B}" type="datetime1">
              <a:rPr lang="en-US" smtClean="0">
                <a:solidFill>
                  <a:prstClr val="black">
                    <a:tint val="75000"/>
                  </a:prstClr>
                </a:solidFill>
              </a:rPr>
              <a:t>7/11/2024</a:t>
            </a:fld>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88</a:t>
            </a:fld>
            <a:endParaRPr lang="en-US" dirty="0">
              <a:solidFill>
                <a:prstClr val="black">
                  <a:tint val="75000"/>
                </a:prstClr>
              </a:solidFill>
            </a:endParaRPr>
          </a:p>
        </p:txBody>
      </p:sp>
      <p:graphicFrame>
        <p:nvGraphicFramePr>
          <p:cNvPr id="2" name="Table 1"/>
          <p:cNvGraphicFramePr>
            <a:graphicFrameLocks noGrp="1"/>
          </p:cNvGraphicFramePr>
          <p:nvPr/>
        </p:nvGraphicFramePr>
        <p:xfrm>
          <a:off x="0" y="826260"/>
          <a:ext cx="9144000" cy="4419507"/>
        </p:xfrm>
        <a:graphic>
          <a:graphicData uri="http://schemas.openxmlformats.org/drawingml/2006/table">
            <a:tbl>
              <a:tblPr firstRow="1" firstCol="1" bandRow="1">
                <a:tableStyleId>{5940675A-B579-460E-94D1-54222C63F5DA}</a:tableStyleId>
              </a:tblPr>
              <a:tblGrid>
                <a:gridCol w="9144000">
                  <a:extLst>
                    <a:ext uri="{9D8B030D-6E8A-4147-A177-3AD203B41FA5}">
                      <a16:colId xmlns:a16="http://schemas.microsoft.com/office/drawing/2014/main" val="4050632936"/>
                    </a:ext>
                  </a:extLst>
                </a:gridCol>
              </a:tblGrid>
              <a:tr h="343060">
                <a:tc>
                  <a:txBody>
                    <a:bodyPr/>
                    <a:lstStyle/>
                    <a:p>
                      <a:pPr>
                        <a:lnSpc>
                          <a:spcPct val="107000"/>
                        </a:lnSpc>
                        <a:spcAft>
                          <a:spcPts val="0"/>
                        </a:spcAft>
                      </a:pPr>
                      <a:r>
                        <a:rPr lang="en-IN" sz="1600" b="1" dirty="0">
                          <a:effectLst/>
                        </a:rPr>
                        <a:t>Text books</a:t>
                      </a:r>
                      <a:endParaRPr lang="en-IN" sz="1600" b="1" dirty="0">
                        <a:effectLst/>
                        <a:latin typeface="+mn-lt"/>
                        <a:ea typeface="Calibri" panose="020F0502020204030204" pitchFamily="34" charset="0"/>
                        <a:cs typeface="Times New Roman" panose="02020603050405020304" pitchFamily="18" charset="0"/>
                      </a:endParaRPr>
                    </a:p>
                  </a:txBody>
                  <a:tcPr marL="68580" marR="68580" marT="0" marB="0">
                    <a:solidFill>
                      <a:schemeClr val="accent5">
                        <a:lumMod val="20000"/>
                        <a:lumOff val="80000"/>
                      </a:schemeClr>
                    </a:solidFill>
                  </a:tcPr>
                </a:tc>
                <a:extLst>
                  <a:ext uri="{0D108BD9-81ED-4DB2-BD59-A6C34878D82A}">
                    <a16:rowId xmlns:a16="http://schemas.microsoft.com/office/drawing/2014/main" val="492215865"/>
                  </a:ext>
                </a:extLst>
              </a:tr>
              <a:tr h="702113">
                <a:tc>
                  <a:txBody>
                    <a:bodyPr/>
                    <a:lstStyle/>
                    <a:p>
                      <a:pPr marL="457200" indent="-228600">
                        <a:lnSpc>
                          <a:spcPct val="107000"/>
                        </a:lnSpc>
                        <a:spcAft>
                          <a:spcPts val="0"/>
                        </a:spcAft>
                      </a:pPr>
                      <a:r>
                        <a:rPr lang="en-IN" sz="1600">
                          <a:effectLst/>
                        </a:rPr>
                        <a:t>1. Dean Abbott ,“Applied Predictive Analytics Principles and Techniques for the Professional DataAnalyst” , Wiley.</a:t>
                      </a:r>
                      <a:endParaRPr lang="en-IN" sz="160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98982451"/>
                  </a:ext>
                </a:extLst>
              </a:tr>
              <a:tr h="899508">
                <a:tc>
                  <a:txBody>
                    <a:bodyPr/>
                    <a:lstStyle/>
                    <a:p>
                      <a:pPr>
                        <a:lnSpc>
                          <a:spcPts val="2690"/>
                        </a:lnSpc>
                        <a:spcAft>
                          <a:spcPts val="0"/>
                        </a:spcAft>
                      </a:pPr>
                      <a:r>
                        <a:rPr lang="en-US" sz="1600">
                          <a:effectLst/>
                        </a:rPr>
                        <a:t>      2. “Fundamentals of Machine Learning for Predictive Data Analytics” By </a:t>
                      </a:r>
                      <a:r>
                        <a:rPr lang="en-US" sz="1600" u="sng">
                          <a:effectLst/>
                          <a:hlinkClick r:id="rId2"/>
                        </a:rPr>
                        <a:t>John D. Kelleher</a:t>
                      </a:r>
                      <a:r>
                        <a:rPr lang="en-US" sz="1600">
                          <a:effectLst/>
                        </a:rPr>
                        <a:t>, </a:t>
                      </a:r>
                      <a:r>
                        <a:rPr lang="en-US" sz="1600" u="sng">
                          <a:effectLst/>
                          <a:hlinkClick r:id="rId3"/>
                        </a:rPr>
                        <a:t>Brian Mac Namee</a:t>
                      </a:r>
                      <a:r>
                        <a:rPr lang="en-US" sz="1600">
                          <a:effectLst/>
                        </a:rPr>
                        <a:t> and </a:t>
                      </a:r>
                      <a:r>
                        <a:rPr lang="en-US" sz="1600" u="sng">
                          <a:effectLst/>
                          <a:hlinkClick r:id="rId4"/>
                        </a:rPr>
                        <a:t>Aoife D'Arcy</a:t>
                      </a:r>
                      <a:endParaRPr lang="en-IN" sz="1600" b="1">
                        <a:effectLst/>
                        <a:latin typeface="+mn-lt"/>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99489553"/>
                  </a:ext>
                </a:extLst>
              </a:tr>
              <a:tr h="343060">
                <a:tc>
                  <a:txBody>
                    <a:bodyPr/>
                    <a:lstStyle/>
                    <a:p>
                      <a:pPr marL="457200" indent="-228600">
                        <a:lnSpc>
                          <a:spcPct val="107000"/>
                        </a:lnSpc>
                        <a:spcAft>
                          <a:spcPts val="0"/>
                        </a:spcAft>
                      </a:pPr>
                      <a:r>
                        <a:rPr lang="en-IN" sz="1600">
                          <a:effectLst/>
                        </a:rPr>
                        <a:t>3.   Predictive &amp; Advanced Analytics (IBM ICE Publication)</a:t>
                      </a:r>
                      <a:endParaRPr lang="en-IN" sz="160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54051847"/>
                  </a:ext>
                </a:extLst>
              </a:tr>
              <a:tr h="384480">
                <a:tc>
                  <a:txBody>
                    <a:bodyPr/>
                    <a:lstStyle/>
                    <a:p>
                      <a:pPr algn="just">
                        <a:lnSpc>
                          <a:spcPct val="107000"/>
                        </a:lnSpc>
                        <a:spcAft>
                          <a:spcPts val="0"/>
                        </a:spcAft>
                      </a:pPr>
                      <a:r>
                        <a:rPr lang="en-IN" sz="1600" b="1" dirty="0">
                          <a:effectLst/>
                        </a:rPr>
                        <a:t>Reference Books</a:t>
                      </a:r>
                      <a:endParaRPr lang="en-IN" sz="1600" b="1" dirty="0">
                        <a:effectLst/>
                        <a:latin typeface="+mn-lt"/>
                        <a:ea typeface="Calibri" panose="020F0502020204030204" pitchFamily="34" charset="0"/>
                        <a:cs typeface="Times New Roman" panose="02020603050405020304" pitchFamily="18" charset="0"/>
                      </a:endParaRPr>
                    </a:p>
                  </a:txBody>
                  <a:tcPr marL="68580" marR="68580" marT="0" marB="0">
                    <a:solidFill>
                      <a:schemeClr val="accent5">
                        <a:lumMod val="20000"/>
                        <a:lumOff val="80000"/>
                      </a:schemeClr>
                    </a:solidFill>
                  </a:tcPr>
                </a:tc>
                <a:extLst>
                  <a:ext uri="{0D108BD9-81ED-4DB2-BD59-A6C34878D82A}">
                    <a16:rowId xmlns:a16="http://schemas.microsoft.com/office/drawing/2014/main" val="3070587308"/>
                  </a:ext>
                </a:extLst>
              </a:tr>
              <a:tr h="702113">
                <a:tc>
                  <a:txBody>
                    <a:bodyPr/>
                    <a:lstStyle/>
                    <a:p>
                      <a:pPr marL="228600">
                        <a:lnSpc>
                          <a:spcPct val="107000"/>
                        </a:lnSpc>
                        <a:spcAft>
                          <a:spcPts val="0"/>
                        </a:spcAft>
                      </a:pPr>
                      <a:r>
                        <a:rPr lang="en-IN" sz="1600" dirty="0">
                          <a:effectLst/>
                        </a:rPr>
                        <a:t>1. “An Introduction to Statistical Learning: with Applications in R” by James, Witten,    Hastie and </a:t>
                      </a:r>
                      <a:r>
                        <a:rPr lang="en-IN" sz="1600" dirty="0" err="1">
                          <a:effectLst/>
                        </a:rPr>
                        <a:t>Tibshirani</a:t>
                      </a:r>
                      <a:r>
                        <a:rPr lang="en-IN" sz="1600" dirty="0">
                          <a:effectLst/>
                        </a:rPr>
                        <a:t>, Springer, 1st. Edition, 2013.</a:t>
                      </a:r>
                      <a:endParaRPr lang="en-IN" sz="16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66392047"/>
                  </a:ext>
                </a:extLst>
              </a:tr>
              <a:tr h="702113">
                <a:tc>
                  <a:txBody>
                    <a:bodyPr/>
                    <a:lstStyle/>
                    <a:p>
                      <a:pPr marL="0" lvl="0" indent="0" algn="just">
                        <a:lnSpc>
                          <a:spcPct val="107000"/>
                        </a:lnSpc>
                        <a:spcAft>
                          <a:spcPts val="0"/>
                        </a:spcAft>
                        <a:buFont typeface="+mj-lt"/>
                        <a:buNone/>
                        <a:tabLst>
                          <a:tab pos="457200" algn="l"/>
                        </a:tabLst>
                      </a:pPr>
                      <a:r>
                        <a:rPr lang="en-IN" sz="1600" dirty="0">
                          <a:effectLst/>
                        </a:rPr>
                        <a:t>     2.“R for Everyone: Advanced Analytics and Graphics” by Lander, J., Addison-Wesley    Data &amp; Analytics Series, 1 edition, 2013.</a:t>
                      </a:r>
                      <a:endParaRPr lang="en-IN" sz="16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75426072"/>
                  </a:ext>
                </a:extLst>
              </a:tr>
              <a:tr h="343060">
                <a:tc>
                  <a:txBody>
                    <a:bodyPr/>
                    <a:lstStyle/>
                    <a:p>
                      <a:pPr marL="0" lvl="0" indent="0" algn="just">
                        <a:lnSpc>
                          <a:spcPct val="107000"/>
                        </a:lnSpc>
                        <a:spcAft>
                          <a:spcPts val="0"/>
                        </a:spcAft>
                        <a:buFont typeface="+mj-lt"/>
                        <a:buNone/>
                        <a:tabLst>
                          <a:tab pos="457200" algn="l"/>
                        </a:tabLst>
                      </a:pPr>
                      <a:r>
                        <a:rPr lang="en-IN" sz="1600" dirty="0">
                          <a:effectLst/>
                        </a:rPr>
                        <a:t>     3.Sandeep </a:t>
                      </a:r>
                      <a:r>
                        <a:rPr lang="en-IN" sz="1600" dirty="0" err="1">
                          <a:effectLst/>
                        </a:rPr>
                        <a:t>Rakshit</a:t>
                      </a:r>
                      <a:r>
                        <a:rPr lang="en-IN" sz="1600" dirty="0">
                          <a:effectLst/>
                        </a:rPr>
                        <a:t>, R for Beginners, McGraw Hill (2017).</a:t>
                      </a:r>
                      <a:endParaRPr lang="en-IN" sz="16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52768033"/>
                  </a:ext>
                </a:extLst>
              </a:tr>
            </a:tbl>
          </a:graphicData>
        </a:graphic>
      </p:graphicFrame>
      <p:pic>
        <p:nvPicPr>
          <p:cNvPr id="8" name="Picture 2">
            <a:extLst>
              <a:ext uri="{FF2B5EF4-FFF2-40B4-BE49-F238E27FC236}">
                <a16:creationId xmlns:a16="http://schemas.microsoft.com/office/drawing/2014/main" id="{8BE12DEC-1263-DA9F-3DFF-F27BB1D27A1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p:blipFill>
        <p:spPr bwMode="auto">
          <a:xfrm>
            <a:off x="0" y="-1"/>
            <a:ext cx="1335878" cy="783037"/>
          </a:xfrm>
          <a:prstGeom prst="rect">
            <a:avLst/>
          </a:prstGeom>
          <a:noFill/>
        </p:spPr>
      </p:pic>
      <p:sp>
        <p:nvSpPr>
          <p:cNvPr id="7" name="Title 1">
            <a:extLst>
              <a:ext uri="{FF2B5EF4-FFF2-40B4-BE49-F238E27FC236}">
                <a16:creationId xmlns:a16="http://schemas.microsoft.com/office/drawing/2014/main" id="{2A2D577B-E225-8A78-EE7D-DF44BC7A12D1}"/>
              </a:ext>
            </a:extLst>
          </p:cNvPr>
          <p:cNvSpPr txBox="1">
            <a:spLocks/>
          </p:cNvSpPr>
          <p:nvPr/>
        </p:nvSpPr>
        <p:spPr>
          <a:xfrm>
            <a:off x="1371599" y="0"/>
            <a:ext cx="7772401" cy="762000"/>
          </a:xfrm>
          <a:prstGeom prst="rect">
            <a:avLst/>
          </a:prstGeom>
          <a:solidFill>
            <a:srgbClr val="FF9C9C"/>
          </a:solidFill>
        </p:spPr>
        <p:style>
          <a:lnRef idx="1">
            <a:schemeClr val="accent5"/>
          </a:lnRef>
          <a:fillRef idx="2">
            <a:schemeClr val="accent5"/>
          </a:fillRef>
          <a:effectRef idx="1">
            <a:schemeClr val="accent5"/>
          </a:effectRef>
          <a:fontRef idx="minor">
            <a:schemeClr val="dk1"/>
          </a:fontRef>
        </p:style>
        <p:txBody>
          <a:bodyPr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defRPr/>
            </a:pPr>
            <a:r>
              <a:rPr lang="en-US" sz="2400" dirty="0"/>
              <a:t>References</a:t>
            </a:r>
          </a:p>
        </p:txBody>
      </p:sp>
      <p:sp>
        <p:nvSpPr>
          <p:cNvPr id="3" name="Footer Placeholder 2">
            <a:extLst>
              <a:ext uri="{FF2B5EF4-FFF2-40B4-BE49-F238E27FC236}">
                <a16:creationId xmlns:a16="http://schemas.microsoft.com/office/drawing/2014/main" id="{91E07280-FB5D-1B1C-BF88-D52479AD51E3}"/>
              </a:ext>
            </a:extLst>
          </p:cNvPr>
          <p:cNvSpPr>
            <a:spLocks noGrp="1"/>
          </p:cNvSpPr>
          <p:nvPr>
            <p:ph type="ftr" sz="quarter" idx="11"/>
          </p:nvPr>
        </p:nvSpPr>
        <p:spPr/>
        <p:txBody>
          <a:bodyPr/>
          <a:lstStyle/>
          <a:p>
            <a:r>
              <a:rPr lang="de-DE"/>
              <a:t>SOVERS SINGH BISHT</a:t>
            </a:r>
            <a:endParaRPr lang="en-US" dirty="0"/>
          </a:p>
        </p:txBody>
      </p:sp>
      <p:pic>
        <p:nvPicPr>
          <p:cNvPr id="5" name="Picture 4" descr="A screenshot of a computer&#10;&#10;Description automatically generated">
            <a:extLst>
              <a:ext uri="{FF2B5EF4-FFF2-40B4-BE49-F238E27FC236}">
                <a16:creationId xmlns:a16="http://schemas.microsoft.com/office/drawing/2014/main" id="{24A9A430-2D80-5C06-B29F-BD7179948678}"/>
              </a:ext>
            </a:extLst>
          </p:cNvPr>
          <p:cNvPicPr>
            <a:picLocks noChangeAspect="1"/>
          </p:cNvPicPr>
          <p:nvPr/>
        </p:nvPicPr>
        <p:blipFill rotWithShape="1">
          <a:blip r:embed="rId6"/>
          <a:srcRect l="26091" t="36058" r="24385" b="26405"/>
          <a:stretch/>
        </p:blipFill>
        <p:spPr bwMode="auto">
          <a:xfrm>
            <a:off x="0" y="7233"/>
            <a:ext cx="1749346" cy="74512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53088257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371599" y="0"/>
            <a:ext cx="7772401" cy="762000"/>
          </a:xfrm>
          <a:prstGeom prst="rect">
            <a:avLst/>
          </a:prstGeom>
          <a:solidFill>
            <a:srgbClr val="FF9C9C"/>
          </a:solidFill>
        </p:spPr>
        <p:style>
          <a:lnRef idx="1">
            <a:schemeClr val="accent5"/>
          </a:lnRef>
          <a:fillRef idx="2">
            <a:schemeClr val="accent5"/>
          </a:fillRef>
          <a:effectRef idx="1">
            <a:schemeClr val="accent5"/>
          </a:effectRef>
          <a:fontRef idx="minor">
            <a:schemeClr val="dk1"/>
          </a:fontRef>
        </p:style>
        <p:txBody>
          <a:bodyPr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defRPr/>
            </a:pPr>
            <a:r>
              <a:rPr lang="en-US" sz="2400" dirty="0"/>
              <a:t>Recap</a:t>
            </a:r>
          </a:p>
        </p:txBody>
      </p:sp>
      <p:sp>
        <p:nvSpPr>
          <p:cNvPr id="5" name="Rectangle 4"/>
          <p:cNvSpPr/>
          <p:nvPr/>
        </p:nvSpPr>
        <p:spPr>
          <a:xfrm>
            <a:off x="685800" y="1859340"/>
            <a:ext cx="7772400" cy="1107996"/>
          </a:xfrm>
          <a:prstGeom prst="rect">
            <a:avLst/>
          </a:prstGeom>
        </p:spPr>
        <p:txBody>
          <a:bodyPr wrap="square">
            <a:spAutoFit/>
          </a:bodyPr>
          <a:lstStyle/>
          <a:p>
            <a:endParaRPr lang="en-US" sz="2200" dirty="0"/>
          </a:p>
          <a:p>
            <a:r>
              <a:rPr lang="en-US" sz="2200" dirty="0"/>
              <a:t> </a:t>
            </a:r>
          </a:p>
          <a:p>
            <a:endParaRPr lang="en-US" sz="2200" dirty="0"/>
          </a:p>
        </p:txBody>
      </p:sp>
      <p:sp>
        <p:nvSpPr>
          <p:cNvPr id="8" name="Date Placeholder 7"/>
          <p:cNvSpPr>
            <a:spLocks noGrp="1"/>
          </p:cNvSpPr>
          <p:nvPr>
            <p:ph type="dt" sz="half" idx="10"/>
          </p:nvPr>
        </p:nvSpPr>
        <p:spPr/>
        <p:txBody>
          <a:bodyPr/>
          <a:lstStyle/>
          <a:p>
            <a:fld id="{69DD7712-4953-437E-B45A-281E2DF48497}" type="datetime1">
              <a:rPr lang="en-US" smtClean="0"/>
              <a:t>7/11/2024</a:t>
            </a:fld>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89</a:t>
            </a:fld>
            <a:endParaRPr lang="en-US" dirty="0"/>
          </a:p>
        </p:txBody>
      </p:sp>
      <p:sp>
        <p:nvSpPr>
          <p:cNvPr id="11" name="Rectangle 10"/>
          <p:cNvSpPr/>
          <p:nvPr/>
        </p:nvSpPr>
        <p:spPr>
          <a:xfrm>
            <a:off x="254000" y="1066800"/>
            <a:ext cx="8703733" cy="6277103"/>
          </a:xfrm>
          <a:prstGeom prst="rect">
            <a:avLst/>
          </a:prstGeom>
        </p:spPr>
        <p:txBody>
          <a:bodyPr wrap="square">
            <a:spAutoFit/>
          </a:bodyPr>
          <a:lstStyle/>
          <a:p>
            <a:pPr marL="570259" marR="722685" indent="-285750" algn="just">
              <a:lnSpc>
                <a:spcPct val="150000"/>
              </a:lnSpc>
              <a:buFont typeface="Wingdings" panose="05000000000000000000" pitchFamily="2" charset="2"/>
              <a:buChar char="Ø"/>
              <a:tabLst>
                <a:tab pos="476593" algn="l"/>
              </a:tabLst>
            </a:pPr>
            <a:r>
              <a:rPr lang="en-US" sz="2400" dirty="0">
                <a:cs typeface="Times New Roman"/>
              </a:rPr>
              <a:t>This unit provide us fundamentals domain of predictive analytics and its latest trends in industry as per data standards. </a:t>
            </a:r>
          </a:p>
          <a:p>
            <a:pPr marL="570259" marR="722685" indent="-285750" algn="just">
              <a:lnSpc>
                <a:spcPct val="150000"/>
              </a:lnSpc>
              <a:buFont typeface="Wingdings" panose="05000000000000000000" pitchFamily="2" charset="2"/>
              <a:buChar char="Ø"/>
              <a:tabLst>
                <a:tab pos="476593" algn="l"/>
              </a:tabLst>
            </a:pPr>
            <a:r>
              <a:rPr lang="en-US" sz="2400" dirty="0">
                <a:cs typeface="Times New Roman"/>
              </a:rPr>
              <a:t>In this unit we are also benefitted with the knowledge of different types of data  and very important is the implementation of machine learning and also through the concept model building which is used in industry prospects.</a:t>
            </a:r>
          </a:p>
          <a:p>
            <a:pPr marL="570259" marR="722685" indent="-285750" algn="just">
              <a:lnSpc>
                <a:spcPct val="150000"/>
              </a:lnSpc>
              <a:buFont typeface="Wingdings" panose="05000000000000000000" pitchFamily="2" charset="2"/>
              <a:buChar char="Ø"/>
              <a:tabLst>
                <a:tab pos="476593" algn="l"/>
              </a:tabLst>
            </a:pPr>
            <a:r>
              <a:rPr lang="en-US" sz="2400" dirty="0">
                <a:cs typeface="Times New Roman"/>
              </a:rPr>
              <a:t>This unit will impart us with knowledge of business analytics and tolls used in data science.</a:t>
            </a:r>
          </a:p>
          <a:p>
            <a:pPr marL="476037" marR="722685" indent="-191528" algn="just">
              <a:lnSpc>
                <a:spcPct val="250000"/>
              </a:lnSpc>
              <a:tabLst>
                <a:tab pos="476593" algn="l"/>
              </a:tabLst>
            </a:pPr>
            <a:endParaRPr lang="en-US" sz="2000" dirty="0">
              <a:cs typeface="Times New Roman"/>
            </a:endParaRPr>
          </a:p>
        </p:txBody>
      </p:sp>
      <p:sp>
        <p:nvSpPr>
          <p:cNvPr id="2" name="Footer Placeholder 1">
            <a:extLst>
              <a:ext uri="{FF2B5EF4-FFF2-40B4-BE49-F238E27FC236}">
                <a16:creationId xmlns:a16="http://schemas.microsoft.com/office/drawing/2014/main" id="{10AE0ED0-CF79-4652-BC48-4EE4F5740FF6}"/>
              </a:ext>
            </a:extLst>
          </p:cNvPr>
          <p:cNvSpPr>
            <a:spLocks noGrp="1"/>
          </p:cNvSpPr>
          <p:nvPr>
            <p:ph type="ftr" sz="quarter" idx="11"/>
          </p:nvPr>
        </p:nvSpPr>
        <p:spPr/>
        <p:txBody>
          <a:bodyPr/>
          <a:lstStyle/>
          <a:p>
            <a:r>
              <a:rPr lang="de-DE"/>
              <a:t>SOVERS SINGH BISHT</a:t>
            </a:r>
            <a:endParaRPr lang="en-US" dirty="0"/>
          </a:p>
        </p:txBody>
      </p:sp>
      <p:pic>
        <p:nvPicPr>
          <p:cNvPr id="10" name="Picture 9">
            <a:extLst>
              <a:ext uri="{FF2B5EF4-FFF2-40B4-BE49-F238E27FC236}">
                <a16:creationId xmlns:a16="http://schemas.microsoft.com/office/drawing/2014/main" id="{B4E356A4-03DF-704C-BEB6-9C989240F114}"/>
              </a:ext>
            </a:extLst>
          </p:cNvPr>
          <p:cNvPicPr>
            <a:picLocks noChangeAspect="1"/>
          </p:cNvPicPr>
          <p:nvPr/>
        </p:nvPicPr>
        <p:blipFill>
          <a:blip r:embed="rId2"/>
          <a:stretch>
            <a:fillRect/>
          </a:stretch>
        </p:blipFill>
        <p:spPr>
          <a:xfrm>
            <a:off x="-19722" y="0"/>
            <a:ext cx="1384300" cy="812800"/>
          </a:xfrm>
          <a:prstGeom prst="rect">
            <a:avLst/>
          </a:prstGeom>
        </p:spPr>
      </p:pic>
      <p:pic>
        <p:nvPicPr>
          <p:cNvPr id="3" name="Picture 2" descr="A screenshot of a computer&#10;&#10;Description automatically generated">
            <a:extLst>
              <a:ext uri="{FF2B5EF4-FFF2-40B4-BE49-F238E27FC236}">
                <a16:creationId xmlns:a16="http://schemas.microsoft.com/office/drawing/2014/main" id="{4663665E-169F-58F4-908A-9329A82EC637}"/>
              </a:ext>
            </a:extLst>
          </p:cNvPr>
          <p:cNvPicPr>
            <a:picLocks noChangeAspect="1"/>
          </p:cNvPicPr>
          <p:nvPr/>
        </p:nvPicPr>
        <p:blipFill rotWithShape="1">
          <a:blip r:embed="rId3"/>
          <a:srcRect l="26091" t="36058" r="24385" b="26405"/>
          <a:stretch/>
        </p:blipFill>
        <p:spPr bwMode="auto">
          <a:xfrm>
            <a:off x="0" y="7233"/>
            <a:ext cx="1749346" cy="745127"/>
          </a:xfrm>
          <a:prstGeom prst="rect">
            <a:avLst/>
          </a:prstGeom>
          <a:ln>
            <a:noFill/>
          </a:ln>
          <a:extLst>
            <a:ext uri="{53640926-AAD7-44D8-BBD7-CCE9431645EC}">
              <a14:shadowObscured xmlns:a14="http://schemas.microsoft.com/office/drawing/2010/main"/>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defTabSz="685800">
              <a:defRPr/>
            </a:pPr>
            <a:fld id="{4EF887B0-4DC8-4124-9A2C-AD0F5958126C}" type="datetime1">
              <a:rPr lang="en-US" sz="900" smtClean="0">
                <a:solidFill>
                  <a:prstClr val="black">
                    <a:tint val="75000"/>
                  </a:prstClr>
                </a:solidFill>
                <a:latin typeface="Calibri"/>
              </a:rPr>
              <a:t>7/11/2024</a:t>
            </a:fld>
            <a:endParaRPr lang="en-US" sz="90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pPr defTabSz="685800">
              <a:defRPr/>
            </a:pPr>
            <a:fld id="{B6F15528-21DE-4FAA-801E-634DDDAF4B2B}" type="slidenum">
              <a:rPr lang="en-US" sz="900">
                <a:solidFill>
                  <a:prstClr val="black">
                    <a:tint val="75000"/>
                  </a:prstClr>
                </a:solidFill>
                <a:latin typeface="Calibri"/>
              </a:rPr>
              <a:pPr defTabSz="685800">
                <a:defRPr/>
              </a:pPr>
              <a:t>9</a:t>
            </a:fld>
            <a:endParaRPr lang="en-US" sz="900">
              <a:solidFill>
                <a:prstClr val="black">
                  <a:tint val="75000"/>
                </a:prstClr>
              </a:solidFill>
              <a:latin typeface="Calibri"/>
            </a:endParaRPr>
          </a:p>
        </p:txBody>
      </p:sp>
      <p:sp>
        <p:nvSpPr>
          <p:cNvPr id="7" name="Title 1"/>
          <p:cNvSpPr txBox="1">
            <a:spLocks/>
          </p:cNvSpPr>
          <p:nvPr/>
        </p:nvSpPr>
        <p:spPr>
          <a:xfrm>
            <a:off x="1649896" y="8591"/>
            <a:ext cx="7494104" cy="685800"/>
          </a:xfrm>
          <a:prstGeom prst="rect">
            <a:avLst/>
          </a:prstGeom>
          <a:solidFill>
            <a:srgbClr val="FF9C9C"/>
          </a:solidFill>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defTabSz="685800">
              <a:spcBef>
                <a:spcPct val="0"/>
              </a:spcBef>
              <a:defRPr/>
            </a:pPr>
            <a:r>
              <a:rPr lang="en-US" sz="3000" b="1" dirty="0">
                <a:solidFill>
                  <a:prstClr val="black"/>
                </a:solidFill>
                <a:latin typeface="Calibri"/>
              </a:rPr>
              <a:t>Branch wise Applications</a:t>
            </a:r>
          </a:p>
        </p:txBody>
      </p:sp>
      <p:sp>
        <p:nvSpPr>
          <p:cNvPr id="2" name="Footer Placeholder 1">
            <a:extLst>
              <a:ext uri="{FF2B5EF4-FFF2-40B4-BE49-F238E27FC236}">
                <a16:creationId xmlns:a16="http://schemas.microsoft.com/office/drawing/2014/main" id="{F70E247F-F21E-4820-A9EC-E0DDDBEFB4F8}"/>
              </a:ext>
            </a:extLst>
          </p:cNvPr>
          <p:cNvSpPr>
            <a:spLocks noGrp="1"/>
          </p:cNvSpPr>
          <p:nvPr>
            <p:ph type="ftr" sz="quarter" idx="11"/>
          </p:nvPr>
        </p:nvSpPr>
        <p:spPr/>
        <p:txBody>
          <a:bodyPr/>
          <a:lstStyle/>
          <a:p>
            <a:r>
              <a:rPr lang="de-DE"/>
              <a:t>Dr. Priyanka Chandani                   UNIT 01</a:t>
            </a:r>
            <a:endParaRPr lang="en-US" dirty="0"/>
          </a:p>
        </p:txBody>
      </p:sp>
      <p:sp>
        <p:nvSpPr>
          <p:cNvPr id="8" name="Content Placeholder 7">
            <a:extLst>
              <a:ext uri="{FF2B5EF4-FFF2-40B4-BE49-F238E27FC236}">
                <a16:creationId xmlns:a16="http://schemas.microsoft.com/office/drawing/2014/main" id="{D455D4FD-79DE-564F-9587-50D0944AFBA6}"/>
              </a:ext>
            </a:extLst>
          </p:cNvPr>
          <p:cNvSpPr>
            <a:spLocks noGrp="1"/>
          </p:cNvSpPr>
          <p:nvPr>
            <p:ph idx="1"/>
          </p:nvPr>
        </p:nvSpPr>
        <p:spPr>
          <a:xfrm>
            <a:off x="240632" y="785351"/>
            <a:ext cx="8662736" cy="5936123"/>
          </a:xfrm>
        </p:spPr>
        <p:txBody>
          <a:bodyPr>
            <a:normAutofit fontScale="92500"/>
          </a:bodyPr>
          <a:lstStyle/>
          <a:p>
            <a:pPr algn="just"/>
            <a:r>
              <a:rPr lang="en-US" sz="2000" dirty="0">
                <a:solidFill>
                  <a:srgbClr val="181818"/>
                </a:solidFill>
              </a:rPr>
              <a:t>Predictive analytics is a branch of advanced analytics that makes predictions about future outcomes using historical data combined with statistical modeling, data mining techniques and machine learning. Companies employ predictive analytics to find patterns in this data to identify risks and opportunities.</a:t>
            </a:r>
          </a:p>
          <a:p>
            <a:pPr algn="just"/>
            <a:r>
              <a:rPr lang="en-US" sz="2000" dirty="0">
                <a:solidFill>
                  <a:srgbClr val="181818"/>
                </a:solidFill>
              </a:rPr>
              <a:t>Predictive analytics are used to determine customer responses or purchases, as well as promote cross-sell opportunities. Predictive models help businesses attract, retain and grow their most profitable customers. Improving operations. Many companies use predictive models to forecast inventory and manage resources.</a:t>
            </a:r>
          </a:p>
          <a:p>
            <a:pPr algn="just"/>
            <a:r>
              <a:rPr lang="en-US" sz="2000" dirty="0">
                <a:solidFill>
                  <a:srgbClr val="181818"/>
                </a:solidFill>
              </a:rPr>
              <a:t>Predictive analytics uses statistics and modeling techniques to determine future performance.</a:t>
            </a:r>
          </a:p>
          <a:p>
            <a:pPr algn="just"/>
            <a:r>
              <a:rPr lang="en-US" sz="2000" dirty="0">
                <a:solidFill>
                  <a:srgbClr val="181818"/>
                </a:solidFill>
              </a:rPr>
              <a:t>Industries and disciplines, such as insurance and marketing, use predictive techniques to make important decisions.</a:t>
            </a:r>
          </a:p>
          <a:p>
            <a:pPr algn="just"/>
            <a:r>
              <a:rPr lang="en-US" sz="2000" dirty="0">
                <a:solidFill>
                  <a:srgbClr val="181818"/>
                </a:solidFill>
              </a:rPr>
              <a:t>Predictive models help make weather forecasts, develop video games, translate voice-to-text messages, customer service decisions, and develop investment portfolios.</a:t>
            </a:r>
          </a:p>
          <a:p>
            <a:pPr algn="just"/>
            <a:r>
              <a:rPr lang="en-US" sz="2000" dirty="0">
                <a:solidFill>
                  <a:srgbClr val="181818"/>
                </a:solidFill>
              </a:rPr>
              <a:t>People often confuse predictive analytics with machine learning even though the two are different disciplines.</a:t>
            </a:r>
          </a:p>
          <a:p>
            <a:pPr algn="just"/>
            <a:r>
              <a:rPr lang="en-US" sz="2000" dirty="0">
                <a:solidFill>
                  <a:srgbClr val="181818"/>
                </a:solidFill>
              </a:rPr>
              <a:t>Types of predictive models include decision trees, regression, and neural networks.</a:t>
            </a:r>
          </a:p>
        </p:txBody>
      </p:sp>
      <p:pic>
        <p:nvPicPr>
          <p:cNvPr id="9" name="Picture 8">
            <a:extLst>
              <a:ext uri="{FF2B5EF4-FFF2-40B4-BE49-F238E27FC236}">
                <a16:creationId xmlns:a16="http://schemas.microsoft.com/office/drawing/2014/main" id="{1A8C513B-AE17-1B4D-948D-037A94802E81}"/>
              </a:ext>
            </a:extLst>
          </p:cNvPr>
          <p:cNvPicPr>
            <a:picLocks noChangeAspect="1"/>
          </p:cNvPicPr>
          <p:nvPr/>
        </p:nvPicPr>
        <p:blipFill>
          <a:blip r:embed="rId2"/>
          <a:stretch>
            <a:fillRect/>
          </a:stretch>
        </p:blipFill>
        <p:spPr>
          <a:xfrm>
            <a:off x="0" y="-27448"/>
            <a:ext cx="1384300" cy="812800"/>
          </a:xfrm>
          <a:prstGeom prst="rect">
            <a:avLst/>
          </a:prstGeom>
        </p:spPr>
      </p:pic>
      <p:pic>
        <p:nvPicPr>
          <p:cNvPr id="3" name="Picture 2" descr="A screenshot of a computer&#10;&#10;Description automatically generated">
            <a:extLst>
              <a:ext uri="{FF2B5EF4-FFF2-40B4-BE49-F238E27FC236}">
                <a16:creationId xmlns:a16="http://schemas.microsoft.com/office/drawing/2014/main" id="{EC7ECC14-7240-4A2C-C9D0-EF40545F291F}"/>
              </a:ext>
            </a:extLst>
          </p:cNvPr>
          <p:cNvPicPr>
            <a:picLocks noChangeAspect="1"/>
          </p:cNvPicPr>
          <p:nvPr/>
        </p:nvPicPr>
        <p:blipFill rotWithShape="1">
          <a:blip r:embed="rId3"/>
          <a:srcRect l="26091" t="36058" r="24385" b="26405"/>
          <a:stretch/>
        </p:blipFill>
        <p:spPr bwMode="auto">
          <a:xfrm>
            <a:off x="0" y="7233"/>
            <a:ext cx="1749346" cy="74512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80080487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D5C71B0-9A98-40D3-86DD-26CFE1095DE3}" type="datetime1">
              <a:rPr lang="en-US" smtClean="0"/>
              <a:t>7/11/2024</a:t>
            </a:fld>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90</a:t>
            </a:fld>
            <a:endParaRPr lang="en-US" dirty="0"/>
          </a:p>
        </p:txBody>
      </p:sp>
      <p:sp>
        <p:nvSpPr>
          <p:cNvPr id="10" name="Content Placeholder 8">
            <a:extLst>
              <a:ext uri="{FF2B5EF4-FFF2-40B4-BE49-F238E27FC236}">
                <a16:creationId xmlns:a16="http://schemas.microsoft.com/office/drawing/2014/main" id="{03236AB2-34D3-4D36-9A9C-1FC4A27F8EC4}"/>
              </a:ext>
            </a:extLst>
          </p:cNvPr>
          <p:cNvSpPr txBox="1">
            <a:spLocks/>
          </p:cNvSpPr>
          <p:nvPr/>
        </p:nvSpPr>
        <p:spPr>
          <a:xfrm>
            <a:off x="533400" y="2179637"/>
            <a:ext cx="8229600" cy="4525963"/>
          </a:xfrm>
          <a:prstGeom prst="rect">
            <a:avLst/>
          </a:prstGeom>
          <a:noFill/>
        </p:spPr>
        <p:txBody>
          <a:bodyPr wrap="none" lIns="91440" tIns="45720" rIns="91440" bIns="45720">
            <a:sp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buFont typeface="Arial" pitchFamily="34" charset="0"/>
              <a:buNone/>
            </a:pPr>
            <a:r>
              <a:rPr lang="en-US" sz="6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Thank You</a:t>
            </a:r>
          </a:p>
        </p:txBody>
      </p:sp>
      <p:sp>
        <p:nvSpPr>
          <p:cNvPr id="2" name="Footer Placeholder 1">
            <a:extLst>
              <a:ext uri="{FF2B5EF4-FFF2-40B4-BE49-F238E27FC236}">
                <a16:creationId xmlns:a16="http://schemas.microsoft.com/office/drawing/2014/main" id="{A4F46CFB-F9FA-4D9D-A54A-53003DBB7179}"/>
              </a:ext>
            </a:extLst>
          </p:cNvPr>
          <p:cNvSpPr>
            <a:spLocks noGrp="1"/>
          </p:cNvSpPr>
          <p:nvPr>
            <p:ph type="ftr" sz="quarter" idx="11"/>
          </p:nvPr>
        </p:nvSpPr>
        <p:spPr/>
        <p:txBody>
          <a:bodyPr/>
          <a:lstStyle/>
          <a:p>
            <a:r>
              <a:rPr lang="de-DE"/>
              <a:t>SOVERS SINGH BISHT</a:t>
            </a:r>
            <a:endParaRPr lang="en-US" dirty="0"/>
          </a:p>
        </p:txBody>
      </p:sp>
      <p:pic>
        <p:nvPicPr>
          <p:cNvPr id="6" name="Picture 5">
            <a:extLst>
              <a:ext uri="{FF2B5EF4-FFF2-40B4-BE49-F238E27FC236}">
                <a16:creationId xmlns:a16="http://schemas.microsoft.com/office/drawing/2014/main" id="{9FBDFD0D-14E5-0848-8DC9-4EAB14929A9B}"/>
              </a:ext>
            </a:extLst>
          </p:cNvPr>
          <p:cNvPicPr>
            <a:picLocks noChangeAspect="1"/>
          </p:cNvPicPr>
          <p:nvPr/>
        </p:nvPicPr>
        <p:blipFill>
          <a:blip r:embed="rId2"/>
          <a:stretch>
            <a:fillRect/>
          </a:stretch>
        </p:blipFill>
        <p:spPr>
          <a:xfrm>
            <a:off x="-19722" y="0"/>
            <a:ext cx="1384300" cy="812800"/>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21E78DB2-9F87-C930-BE79-D2DC5C7CF039}"/>
              </a:ext>
            </a:extLst>
          </p:cNvPr>
          <p:cNvPicPr>
            <a:picLocks noChangeAspect="1"/>
          </p:cNvPicPr>
          <p:nvPr/>
        </p:nvPicPr>
        <p:blipFill rotWithShape="1">
          <a:blip r:embed="rId3"/>
          <a:srcRect l="26091" t="36058" r="24385" b="26405"/>
          <a:stretch/>
        </p:blipFill>
        <p:spPr bwMode="auto">
          <a:xfrm>
            <a:off x="0" y="7233"/>
            <a:ext cx="1749346" cy="745127"/>
          </a:xfrm>
          <a:prstGeom prst="rect">
            <a:avLst/>
          </a:prstGeom>
          <a:ln>
            <a:noFill/>
          </a:ln>
          <a:extLst>
            <a:ext uri="{53640926-AAD7-44D8-BBD7-CCE9431645EC}">
              <a14:shadowObscured xmlns:a14="http://schemas.microsoft.com/office/drawing/2010/main"/>
            </a:ext>
          </a:extLst>
        </p:spPr>
      </p:pic>
      <p:sp>
        <p:nvSpPr>
          <p:cNvPr id="7" name="Title 1">
            <a:extLst>
              <a:ext uri="{FF2B5EF4-FFF2-40B4-BE49-F238E27FC236}">
                <a16:creationId xmlns:a16="http://schemas.microsoft.com/office/drawing/2014/main" id="{8E4E40FE-365C-6072-01CD-2E622AC24FB1}"/>
              </a:ext>
            </a:extLst>
          </p:cNvPr>
          <p:cNvSpPr txBox="1">
            <a:spLocks/>
          </p:cNvSpPr>
          <p:nvPr/>
        </p:nvSpPr>
        <p:spPr>
          <a:xfrm>
            <a:off x="1676400" y="0"/>
            <a:ext cx="7467600" cy="685800"/>
          </a:xfrm>
          <a:prstGeom prst="rect">
            <a:avLst/>
          </a:prstGeom>
          <a:solidFill>
            <a:srgbClr val="FF9C9C"/>
          </a:solidFill>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3000" dirty="0">
                <a:solidFill>
                  <a:prstClr val="black"/>
                </a:solidFill>
              </a:rPr>
              <a:t>Contents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A76E5E920F69C45992D8CFE33E0BECB" ma:contentTypeVersion="0" ma:contentTypeDescription="Create a new document." ma:contentTypeScope="" ma:versionID="c45eb5dd884177a75ebdb40691f9f403">
  <xsd:schema xmlns:xsd="http://www.w3.org/2001/XMLSchema" xmlns:xs="http://www.w3.org/2001/XMLSchema" xmlns:p="http://schemas.microsoft.com/office/2006/metadata/properties" targetNamespace="http://schemas.microsoft.com/office/2006/metadata/properties" ma:root="true" ma:fieldsID="31d5eec3c12ee2e8127422d567928fa7">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E7E99C0-1775-4E56-9176-8EE13464D999}"/>
</file>

<file path=customXml/itemProps2.xml><?xml version="1.0" encoding="utf-8"?>
<ds:datastoreItem xmlns:ds="http://schemas.openxmlformats.org/officeDocument/2006/customXml" ds:itemID="{B6F8B9CC-132D-4E8B-A3C3-32F72A007D75}"/>
</file>

<file path=customXml/itemProps3.xml><?xml version="1.0" encoding="utf-8"?>
<ds:datastoreItem xmlns:ds="http://schemas.openxmlformats.org/officeDocument/2006/customXml" ds:itemID="{CF176C8D-149C-4F8C-8E8B-7E18F3FD5A97}"/>
</file>

<file path=docProps/app.xml><?xml version="1.0" encoding="utf-8"?>
<Properties xmlns="http://schemas.openxmlformats.org/officeDocument/2006/extended-properties" xmlns:vt="http://schemas.openxmlformats.org/officeDocument/2006/docPropsVTypes">
  <TotalTime>2804</TotalTime>
  <Words>9815</Words>
  <Application>Microsoft Office PowerPoint</Application>
  <PresentationFormat>On-screen Show (4:3)</PresentationFormat>
  <Paragraphs>1359</Paragraphs>
  <Slides>90</Slides>
  <Notes>44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90</vt:i4>
      </vt:variant>
    </vt:vector>
  </HeadingPairs>
  <TitlesOfParts>
    <vt:vector size="96" baseType="lpstr">
      <vt:lpstr>Arial</vt:lpstr>
      <vt:lpstr>Calibri</vt:lpstr>
      <vt:lpstr>Symbol</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Glossary Questions</vt:lpstr>
      <vt:lpstr>PowerPoint Presentation</vt:lpstr>
      <vt:lpstr>Semester Paper</vt:lpstr>
      <vt:lpstr>Semester Paper</vt:lpstr>
      <vt:lpstr>Semester Paper</vt:lpstr>
      <vt:lpstr>Semester Paper</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SOVERS SINGH</cp:lastModifiedBy>
  <cp:revision>68</cp:revision>
  <cp:lastPrinted>2022-06-15T05:18:03Z</cp:lastPrinted>
  <dcterms:modified xsi:type="dcterms:W3CDTF">2024-07-11T12:37:51Z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0x0101007A76E5E920F69C45992D8CFE33E0BECB</vt:lpwstr>
  </property>
</Properties>
</file>