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8" r:id="rId1"/>
  </p:sldMasterIdLst>
  <p:notesMasterIdLst>
    <p:notesMasterId r:id="rId89"/>
  </p:notesMasterIdLst>
  <p:handoutMasterIdLst>
    <p:handoutMasterId r:id="rId90"/>
  </p:handoutMasterIdLst>
  <p:sldIdLst>
    <p:sldId id="1092" r:id="rId2"/>
    <p:sldId id="853" r:id="rId3"/>
    <p:sldId id="277" r:id="rId4"/>
    <p:sldId id="276" r:id="rId5"/>
    <p:sldId id="1414" r:id="rId6"/>
    <p:sldId id="278" r:id="rId7"/>
    <p:sldId id="279" r:id="rId8"/>
    <p:sldId id="281" r:id="rId9"/>
    <p:sldId id="1402" r:id="rId10"/>
    <p:sldId id="1403" r:id="rId11"/>
    <p:sldId id="531" r:id="rId12"/>
    <p:sldId id="1404" r:id="rId13"/>
    <p:sldId id="1405" r:id="rId14"/>
    <p:sldId id="1415" r:id="rId15"/>
    <p:sldId id="1416" r:id="rId16"/>
    <p:sldId id="1417" r:id="rId17"/>
    <p:sldId id="1460" r:id="rId18"/>
    <p:sldId id="1408" r:id="rId19"/>
    <p:sldId id="1409" r:id="rId20"/>
    <p:sldId id="291" r:id="rId21"/>
    <p:sldId id="1406" r:id="rId22"/>
    <p:sldId id="286" r:id="rId23"/>
    <p:sldId id="325" r:id="rId24"/>
    <p:sldId id="366" r:id="rId25"/>
    <p:sldId id="256" r:id="rId26"/>
    <p:sldId id="257" r:id="rId27"/>
    <p:sldId id="258" r:id="rId28"/>
    <p:sldId id="259" r:id="rId29"/>
    <p:sldId id="260" r:id="rId30"/>
    <p:sldId id="261" r:id="rId31"/>
    <p:sldId id="262" r:id="rId32"/>
    <p:sldId id="263" r:id="rId33"/>
    <p:sldId id="264" r:id="rId34"/>
    <p:sldId id="265" r:id="rId35"/>
    <p:sldId id="266" r:id="rId36"/>
    <p:sldId id="267" r:id="rId37"/>
    <p:sldId id="268" r:id="rId38"/>
    <p:sldId id="269" r:id="rId39"/>
    <p:sldId id="270" r:id="rId40"/>
    <p:sldId id="1418" r:id="rId41"/>
    <p:sldId id="271" r:id="rId42"/>
    <p:sldId id="272" r:id="rId43"/>
    <p:sldId id="273" r:id="rId44"/>
    <p:sldId id="274" r:id="rId45"/>
    <p:sldId id="275" r:id="rId46"/>
    <p:sldId id="1420" r:id="rId47"/>
    <p:sldId id="1421" r:id="rId48"/>
    <p:sldId id="1422" r:id="rId49"/>
    <p:sldId id="1423" r:id="rId50"/>
    <p:sldId id="1424" r:id="rId51"/>
    <p:sldId id="1425" r:id="rId52"/>
    <p:sldId id="282" r:id="rId53"/>
    <p:sldId id="1426" r:id="rId54"/>
    <p:sldId id="284" r:id="rId55"/>
    <p:sldId id="285" r:id="rId56"/>
    <p:sldId id="1427" r:id="rId57"/>
    <p:sldId id="287" r:id="rId58"/>
    <p:sldId id="288" r:id="rId59"/>
    <p:sldId id="1419" r:id="rId60"/>
    <p:sldId id="1428" r:id="rId61"/>
    <p:sldId id="1429" r:id="rId62"/>
    <p:sldId id="1430" r:id="rId63"/>
    <p:sldId id="1431" r:id="rId64"/>
    <p:sldId id="1432" r:id="rId65"/>
    <p:sldId id="1433" r:id="rId66"/>
    <p:sldId id="1434" r:id="rId67"/>
    <p:sldId id="1435" r:id="rId68"/>
    <p:sldId id="1436" r:id="rId69"/>
    <p:sldId id="1437" r:id="rId70"/>
    <p:sldId id="1438" r:id="rId71"/>
    <p:sldId id="1439" r:id="rId72"/>
    <p:sldId id="1440" r:id="rId73"/>
    <p:sldId id="1441" r:id="rId74"/>
    <p:sldId id="331" r:id="rId75"/>
    <p:sldId id="1081" r:id="rId76"/>
    <p:sldId id="319" r:id="rId77"/>
    <p:sldId id="336" r:id="rId78"/>
    <p:sldId id="1079" r:id="rId79"/>
    <p:sldId id="1407" r:id="rId80"/>
    <p:sldId id="1442" r:id="rId81"/>
    <p:sldId id="1457" r:id="rId82"/>
    <p:sldId id="1458" r:id="rId83"/>
    <p:sldId id="1459" r:id="rId84"/>
    <p:sldId id="1262" r:id="rId85"/>
    <p:sldId id="280" r:id="rId86"/>
    <p:sldId id="1085" r:id="rId87"/>
    <p:sldId id="283" r:id="rId8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C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6" autoAdjust="0"/>
    <p:restoredTop sz="94660"/>
  </p:normalViewPr>
  <p:slideViewPr>
    <p:cSldViewPr snapToGrid="0">
      <p:cViewPr varScale="1">
        <p:scale>
          <a:sx n="70" d="100"/>
          <a:sy n="70" d="100"/>
        </p:scale>
        <p:origin x="1326" y="60"/>
      </p:cViewPr>
      <p:guideLst>
        <p:guide orient="horz" pos="2880"/>
        <p:guide pos="216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handoutMaster" Target="handoutMasters/handoutMaster1.xml"/><Relationship Id="rId95" Type="http://schemas.openxmlformats.org/officeDocument/2006/relationships/customXml" Target="../customXml/item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9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customXml" Target="../customXml/item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vl1pPr>
          </a:lstStyle>
          <a:p>
            <a:fld id="{6E8C1B11-B792-44C1-84CB-3B178C9B464C}" type="datetime1">
              <a:rPr lang="en-US" smtClean="0"/>
              <a:t>7/11/2024</a:t>
            </a:fld>
            <a:endParaRPr lang="en-US"/>
          </a:p>
        </p:txBody>
      </p:sp>
      <p:sp>
        <p:nvSpPr>
          <p:cNvPr id="4" name="Footer Placeholder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vl1pPr>
          </a:lstStyle>
          <a:p>
            <a:fld id="{AAD7656A-59C1-4EA8-86B6-85DA6F15CC7C}"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49D2674C-0DA8-48DC-8F1F-1EA3F0B9EFC6}" type="datetime1">
              <a:rPr lang="en-US" smtClean="0"/>
              <a:t>7/11/2024</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6CB5DDF0-EF1A-428D-B986-B55564525F08}" type="slidenum">
              <a:rPr lang="en-US" smtClean="0"/>
              <a:pPr/>
              <a:t>‹#›</a:t>
            </a:fld>
            <a:endParaRPr lang="en-US"/>
          </a:p>
        </p:txBody>
      </p:sp>
    </p:spTree>
    <p:extLst>
      <p:ext uri="{BB962C8B-B14F-4D97-AF65-F5344CB8AC3E}">
        <p14:creationId xmlns:p14="http://schemas.microsoft.com/office/powerpoint/2010/main" val="182608779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dirty="0"/>
          </a:p>
        </p:txBody>
      </p:sp>
      <p:sp>
        <p:nvSpPr>
          <p:cNvPr id="5" name="Date Placeholder 4">
            <a:extLst>
              <a:ext uri="{FF2B5EF4-FFF2-40B4-BE49-F238E27FC236}">
                <a16:creationId xmlns:a16="http://schemas.microsoft.com/office/drawing/2014/main" id="{A43B8D3A-5179-450C-BEBF-922FF580FAC1}"/>
              </a:ext>
            </a:extLst>
          </p:cNvPr>
          <p:cNvSpPr>
            <a:spLocks noGrp="1"/>
          </p:cNvSpPr>
          <p:nvPr>
            <p:ph type="dt" idx="1"/>
          </p:nvPr>
        </p:nvSpPr>
        <p:spPr/>
        <p:txBody>
          <a:bodyPr/>
          <a:lstStyle/>
          <a:p>
            <a:fld id="{27506F10-E98C-47DC-8058-079A57B97853}" type="datetime1">
              <a:rPr lang="en-US" smtClean="0"/>
              <a:t>7/11/2024</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a:extLst>
              <a:ext uri="{FF2B5EF4-FFF2-40B4-BE49-F238E27FC236}">
                <a16:creationId xmlns:a16="http://schemas.microsoft.com/office/drawing/2014/main" id="{ED95E7A7-C7F2-F3AA-5221-C388435D15DA}"/>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Notes Placeholder">
            <a:extLst>
              <a:ext uri="{FF2B5EF4-FFF2-40B4-BE49-F238E27FC236}">
                <a16:creationId xmlns:a16="http://schemas.microsoft.com/office/drawing/2014/main" id="{1F55AA1E-27E3-0629-0285-80C4F7E063E7}"/>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Notes Placeholder">
            <a:extLst>
              <a:ext uri="{FF2B5EF4-FFF2-40B4-BE49-F238E27FC236}">
                <a16:creationId xmlns:a16="http://schemas.microsoft.com/office/drawing/2014/main" id="{140C457B-DB79-334D-4CB5-CDA77D233F47}"/>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Notes Placeholder">
            <a:extLst>
              <a:ext uri="{FF2B5EF4-FFF2-40B4-BE49-F238E27FC236}">
                <a16:creationId xmlns:a16="http://schemas.microsoft.com/office/drawing/2014/main" id="{65BA97E0-EB69-3321-3644-BD994CAE1971}"/>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Notes Placeholder">
            <a:extLst>
              <a:ext uri="{FF2B5EF4-FFF2-40B4-BE49-F238E27FC236}">
                <a16:creationId xmlns:a16="http://schemas.microsoft.com/office/drawing/2014/main" id="{CE0D799C-7A4E-AF42-FCCF-20EDB27EB610}"/>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Notes Placeholder">
            <a:extLst>
              <a:ext uri="{FF2B5EF4-FFF2-40B4-BE49-F238E27FC236}">
                <a16:creationId xmlns:a16="http://schemas.microsoft.com/office/drawing/2014/main" id="{15369395-9971-EB95-E6EC-E4EE4B791F7F}"/>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Notes Placeholder">
            <a:extLst>
              <a:ext uri="{FF2B5EF4-FFF2-40B4-BE49-F238E27FC236}">
                <a16:creationId xmlns:a16="http://schemas.microsoft.com/office/drawing/2014/main" id="{002E9BBF-4B58-212F-2031-D8E830D73C3B}"/>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Notes Placeholder">
            <a:extLst>
              <a:ext uri="{FF2B5EF4-FFF2-40B4-BE49-F238E27FC236}">
                <a16:creationId xmlns:a16="http://schemas.microsoft.com/office/drawing/2014/main" id="{C59FA733-E8EA-226E-AB4A-E06A441FD874}"/>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Notes Placeholder">
            <a:extLst>
              <a:ext uri="{FF2B5EF4-FFF2-40B4-BE49-F238E27FC236}">
                <a16:creationId xmlns:a16="http://schemas.microsoft.com/office/drawing/2014/main" id="{2FD288E0-5C9C-38C1-087E-34DA355273FF}"/>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Notes Placeholder">
            <a:extLst>
              <a:ext uri="{FF2B5EF4-FFF2-40B4-BE49-F238E27FC236}">
                <a16:creationId xmlns:a16="http://schemas.microsoft.com/office/drawing/2014/main" id="{4EB4331E-1F98-FDF4-ED9E-C1AC60376FB5}"/>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B575BB65-B84C-46D5-8468-5F0C9D626119}" type="datetime1">
              <a:rPr lang="en-US" smtClean="0"/>
              <a:t>7/11/2024</a:t>
            </a:fld>
            <a:endParaRPr lang="en-US"/>
          </a:p>
        </p:txBody>
      </p:sp>
      <p:sp>
        <p:nvSpPr>
          <p:cNvPr id="5" name="Slide Number Placeholder 4"/>
          <p:cNvSpPr>
            <a:spLocks noGrp="1"/>
          </p:cNvSpPr>
          <p:nvPr>
            <p:ph type="sldNum" sz="quarter" idx="5"/>
          </p:nvPr>
        </p:nvSpPr>
        <p:spPr/>
        <p:txBody>
          <a:bodyPr/>
          <a:lstStyle/>
          <a:p>
            <a:fld id="{6CB5DDF0-EF1A-428D-B986-B55564525F08}" type="slidenum">
              <a:rPr lang="en-US" smtClean="0"/>
              <a:pPr/>
              <a:t>2</a:t>
            </a:fld>
            <a:endParaRPr lang="en-US"/>
          </a:p>
        </p:txBody>
      </p:sp>
    </p:spTree>
    <p:extLst>
      <p:ext uri="{BB962C8B-B14F-4D97-AF65-F5344CB8AC3E}">
        <p14:creationId xmlns:p14="http://schemas.microsoft.com/office/powerpoint/2010/main" val="1840677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Notes Placeholder">
            <a:extLst>
              <a:ext uri="{FF2B5EF4-FFF2-40B4-BE49-F238E27FC236}">
                <a16:creationId xmlns:a16="http://schemas.microsoft.com/office/drawing/2014/main" id="{10327DAF-94BD-45E1-FF2E-8757F4B00B92}"/>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Notes Placeholder">
            <a:extLst>
              <a:ext uri="{FF2B5EF4-FFF2-40B4-BE49-F238E27FC236}">
                <a16:creationId xmlns:a16="http://schemas.microsoft.com/office/drawing/2014/main" id="{E6AE8A28-AED2-F186-B1EE-FF18764E599C}"/>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Notes Placeholder">
            <a:extLst>
              <a:ext uri="{FF2B5EF4-FFF2-40B4-BE49-F238E27FC236}">
                <a16:creationId xmlns:a16="http://schemas.microsoft.com/office/drawing/2014/main" id="{A7CDB25B-B03C-C3AE-8A28-0C538880B881}"/>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Notes Placeholder">
            <a:extLst>
              <a:ext uri="{FF2B5EF4-FFF2-40B4-BE49-F238E27FC236}">
                <a16:creationId xmlns:a16="http://schemas.microsoft.com/office/drawing/2014/main" id="{2822B14E-D986-116D-6448-6E50CF65BA40}"/>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Notes Placeholder">
            <a:extLst>
              <a:ext uri="{FF2B5EF4-FFF2-40B4-BE49-F238E27FC236}">
                <a16:creationId xmlns:a16="http://schemas.microsoft.com/office/drawing/2014/main" id="{E3320041-97B6-5474-6FE5-8AA618D9297C}"/>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Notes Placeholder">
            <a:extLst>
              <a:ext uri="{FF2B5EF4-FFF2-40B4-BE49-F238E27FC236}">
                <a16:creationId xmlns:a16="http://schemas.microsoft.com/office/drawing/2014/main" id="{C4179038-0708-FA39-AE22-BBD87E9D03F9}"/>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Notes Placeholder">
            <a:extLst>
              <a:ext uri="{FF2B5EF4-FFF2-40B4-BE49-F238E27FC236}">
                <a16:creationId xmlns:a16="http://schemas.microsoft.com/office/drawing/2014/main" id="{B04B0427-C483-E3EE-ABDF-EE1B2A8C6443}"/>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Notes Placeholder">
            <a:extLst>
              <a:ext uri="{FF2B5EF4-FFF2-40B4-BE49-F238E27FC236}">
                <a16:creationId xmlns:a16="http://schemas.microsoft.com/office/drawing/2014/main" id="{D930F0C1-76AC-B18E-CA34-DFDF6A65DCAE}"/>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Notes Placeholder">
            <a:extLst>
              <a:ext uri="{FF2B5EF4-FFF2-40B4-BE49-F238E27FC236}">
                <a16:creationId xmlns:a16="http://schemas.microsoft.com/office/drawing/2014/main" id="{1ECB74B8-1878-BD67-B0C2-FFF7A15F3E3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Notes Placeholder">
            <a:extLst>
              <a:ext uri="{FF2B5EF4-FFF2-40B4-BE49-F238E27FC236}">
                <a16:creationId xmlns:a16="http://schemas.microsoft.com/office/drawing/2014/main" id="{A6C304D6-7F56-A4C4-760C-201676A9B4BF}"/>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2425D3-3439-404A-93A1-697D43ECE8AA}" type="slidenum">
              <a:rPr lang="en-IN" smtClean="0"/>
              <a:pPr/>
              <a:t>5</a:t>
            </a:fld>
            <a:endParaRPr lang="en-IN"/>
          </a:p>
        </p:txBody>
      </p:sp>
    </p:spTree>
    <p:extLst>
      <p:ext uri="{BB962C8B-B14F-4D97-AF65-F5344CB8AC3E}">
        <p14:creationId xmlns:p14="http://schemas.microsoft.com/office/powerpoint/2010/main" val="5148015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Notes Placeholder">
            <a:extLst>
              <a:ext uri="{FF2B5EF4-FFF2-40B4-BE49-F238E27FC236}">
                <a16:creationId xmlns:a16="http://schemas.microsoft.com/office/drawing/2014/main" id="{D35D4BE9-8F9D-3E14-7C99-EC3D60AB8953}"/>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Notes Placeholder">
            <a:extLst>
              <a:ext uri="{FF2B5EF4-FFF2-40B4-BE49-F238E27FC236}">
                <a16:creationId xmlns:a16="http://schemas.microsoft.com/office/drawing/2014/main" id="{C8E4AF36-059B-88A3-CD0E-93A5C1CD52E1}"/>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Notes Placeholder">
            <a:extLst>
              <a:ext uri="{FF2B5EF4-FFF2-40B4-BE49-F238E27FC236}">
                <a16:creationId xmlns:a16="http://schemas.microsoft.com/office/drawing/2014/main" id="{823C2717-E594-D27D-A38C-7DE5CFC97FE3}"/>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Notes Placeholder">
            <a:extLst>
              <a:ext uri="{FF2B5EF4-FFF2-40B4-BE49-F238E27FC236}">
                <a16:creationId xmlns:a16="http://schemas.microsoft.com/office/drawing/2014/main" id="{FA40A725-FBC1-72B5-763A-BBA0B1AF898E}"/>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Notes Placeholder">
            <a:extLst>
              <a:ext uri="{FF2B5EF4-FFF2-40B4-BE49-F238E27FC236}">
                <a16:creationId xmlns:a16="http://schemas.microsoft.com/office/drawing/2014/main" id="{1994552B-58F1-0A02-0AF8-1510DED1A4DC}"/>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Notes Placeholder">
            <a:extLst>
              <a:ext uri="{FF2B5EF4-FFF2-40B4-BE49-F238E27FC236}">
                <a16:creationId xmlns:a16="http://schemas.microsoft.com/office/drawing/2014/main" id="{4927CCA1-18C7-C796-9386-A23447943A8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Notes Placeholder">
            <a:extLst>
              <a:ext uri="{FF2B5EF4-FFF2-40B4-BE49-F238E27FC236}">
                <a16:creationId xmlns:a16="http://schemas.microsoft.com/office/drawing/2014/main" id="{7A6FD475-A4D1-E2EB-FDC0-34E6AEDC1359}"/>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Notes Placeholder">
            <a:extLst>
              <a:ext uri="{FF2B5EF4-FFF2-40B4-BE49-F238E27FC236}">
                <a16:creationId xmlns:a16="http://schemas.microsoft.com/office/drawing/2014/main" id="{9A0FCE2D-B484-01A2-146C-FC46FF651408}"/>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Notes Placeholder">
            <a:extLst>
              <a:ext uri="{FF2B5EF4-FFF2-40B4-BE49-F238E27FC236}">
                <a16:creationId xmlns:a16="http://schemas.microsoft.com/office/drawing/2014/main" id="{1460062A-FF66-0213-D75E-B878BB5E3B50}"/>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Notes Placeholder">
            <a:extLst>
              <a:ext uri="{FF2B5EF4-FFF2-40B4-BE49-F238E27FC236}">
                <a16:creationId xmlns:a16="http://schemas.microsoft.com/office/drawing/2014/main" id="{44FFA8A5-812B-FCB0-51C5-1729B88895FC}"/>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Notes Placeholder">
            <a:extLst>
              <a:ext uri="{FF2B5EF4-FFF2-40B4-BE49-F238E27FC236}">
                <a16:creationId xmlns:a16="http://schemas.microsoft.com/office/drawing/2014/main" id="{3CD2A068-27B8-844F-12A1-756BDDA42BD4}"/>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Notes Placeholder">
            <a:extLst>
              <a:ext uri="{FF2B5EF4-FFF2-40B4-BE49-F238E27FC236}">
                <a16:creationId xmlns:a16="http://schemas.microsoft.com/office/drawing/2014/main" id="{F0B2A6AE-6F7B-ED42-9355-ED2732438BD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Notes Placeholder">
            <a:extLst>
              <a:ext uri="{FF2B5EF4-FFF2-40B4-BE49-F238E27FC236}">
                <a16:creationId xmlns:a16="http://schemas.microsoft.com/office/drawing/2014/main" id="{5CCAAA2D-C4EF-AF55-5DF5-925CAE95011C}"/>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957848C-9B28-47A5-AF3D-B3F216E06F6A}" type="datetime1">
              <a:rPr lang="en-US" smtClean="0"/>
              <a:t>7/11/2024</a:t>
            </a:fld>
            <a:endParaRPr lang="en-US" dirty="0"/>
          </a:p>
        </p:txBody>
      </p:sp>
      <p:sp>
        <p:nvSpPr>
          <p:cNvPr id="5" name="Footer Placeholder 4"/>
          <p:cNvSpPr>
            <a:spLocks noGrp="1"/>
          </p:cNvSpPr>
          <p:nvPr>
            <p:ph type="ftr" sz="quarter" idx="11"/>
          </p:nvPr>
        </p:nvSpPr>
        <p:spPr/>
        <p:txBody>
          <a:bodyPr/>
          <a:lstStyle/>
          <a:p>
            <a:r>
              <a:rPr lang="de-DE"/>
              <a:t>SOVERS SINGH BISHT                   UNIT 01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30071B-1281-4C2B-91D4-3A21DD4435BD}" type="datetime1">
              <a:rPr lang="en-US" smtClean="0"/>
              <a:t>7/11/2024</a:t>
            </a:fld>
            <a:endParaRPr lang="en-US" dirty="0"/>
          </a:p>
        </p:txBody>
      </p:sp>
      <p:sp>
        <p:nvSpPr>
          <p:cNvPr id="5" name="Footer Placeholder 4"/>
          <p:cNvSpPr>
            <a:spLocks noGrp="1"/>
          </p:cNvSpPr>
          <p:nvPr>
            <p:ph type="ftr" sz="quarter" idx="11"/>
          </p:nvPr>
        </p:nvSpPr>
        <p:spPr/>
        <p:txBody>
          <a:bodyPr/>
          <a:lstStyle/>
          <a:p>
            <a:r>
              <a:rPr lang="de-DE"/>
              <a:t>SOVERS SINGH BISHT                   UNIT 01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B49CE-B8B1-4CD8-ADA1-2AC2513F32B4}" type="datetime1">
              <a:rPr lang="en-US" smtClean="0"/>
              <a:t>7/11/2024</a:t>
            </a:fld>
            <a:endParaRPr lang="en-US" dirty="0"/>
          </a:p>
        </p:txBody>
      </p:sp>
      <p:sp>
        <p:nvSpPr>
          <p:cNvPr id="5" name="Footer Placeholder 4"/>
          <p:cNvSpPr>
            <a:spLocks noGrp="1"/>
          </p:cNvSpPr>
          <p:nvPr>
            <p:ph type="ftr" sz="quarter" idx="11"/>
          </p:nvPr>
        </p:nvSpPr>
        <p:spPr/>
        <p:txBody>
          <a:bodyPr/>
          <a:lstStyle/>
          <a:p>
            <a:r>
              <a:rPr lang="de-DE"/>
              <a:t>SOVERS SINGH BISHT                   UNIT 01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DFED0F-B914-44EB-BC7F-91CC02210CC7}" type="datetime1">
              <a:rPr lang="en-US" smtClean="0"/>
              <a:t>7/11/2024</a:t>
            </a:fld>
            <a:endParaRPr lang="en-US" dirty="0"/>
          </a:p>
        </p:txBody>
      </p:sp>
      <p:sp>
        <p:nvSpPr>
          <p:cNvPr id="5" name="Footer Placeholder 4"/>
          <p:cNvSpPr>
            <a:spLocks noGrp="1"/>
          </p:cNvSpPr>
          <p:nvPr>
            <p:ph type="ftr" sz="quarter" idx="11"/>
          </p:nvPr>
        </p:nvSpPr>
        <p:spPr/>
        <p:txBody>
          <a:bodyPr/>
          <a:lstStyle/>
          <a:p>
            <a:r>
              <a:rPr lang="de-DE"/>
              <a:t>SOVERS SINGH BISHT                   UNIT 01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9" name="Picture 2" descr="E:\NIET\Project\xLogo11.png.pagespeed.ic.pydHLuCQEZ.png"/>
          <p:cNvPicPr>
            <a:picLocks noChangeAspect="1" noChangeArrowheads="1"/>
          </p:cNvPicPr>
          <p:nvPr userDrawn="1"/>
        </p:nvPicPr>
        <p:blipFill>
          <a:blip r:embed="rId2" cstate="print"/>
          <a:srcRect/>
          <a:stretch>
            <a:fillRect/>
          </a:stretch>
        </p:blipFill>
        <p:spPr bwMode="auto">
          <a:xfrm>
            <a:off x="28956" y="1"/>
            <a:ext cx="1418844" cy="761999"/>
          </a:xfrm>
          <a:prstGeom prst="rect">
            <a:avLst/>
          </a:prstGeom>
          <a:noFill/>
        </p:spPr>
      </p:pic>
      <p:sp>
        <p:nvSpPr>
          <p:cNvPr id="10" name="Title 1"/>
          <p:cNvSpPr txBox="1">
            <a:spLocks/>
          </p:cNvSpPr>
          <p:nvPr userDrawn="1"/>
        </p:nvSpPr>
        <p:spPr>
          <a:xfrm>
            <a:off x="1676400" y="0"/>
            <a:ext cx="7467600" cy="63950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kern="1200" dirty="0">
                <a:solidFill>
                  <a:schemeClr val="dk1"/>
                </a:solidFill>
                <a:latin typeface="+mn-lt"/>
                <a:ea typeface="+mn-ea"/>
                <a:cs typeface="+mn-cs"/>
              </a:rPr>
              <a:t>THE CONCEPT LEARNING TASK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5BB77C-B0EB-4EBE-91CC-19DCD9B4C95E}" type="datetime1">
              <a:rPr lang="en-US" smtClean="0"/>
              <a:t>7/11/2024</a:t>
            </a:fld>
            <a:endParaRPr lang="en-US" dirty="0"/>
          </a:p>
        </p:txBody>
      </p:sp>
      <p:sp>
        <p:nvSpPr>
          <p:cNvPr id="5" name="Footer Placeholder 4"/>
          <p:cNvSpPr>
            <a:spLocks noGrp="1"/>
          </p:cNvSpPr>
          <p:nvPr>
            <p:ph type="ftr" sz="quarter" idx="11"/>
          </p:nvPr>
        </p:nvSpPr>
        <p:spPr/>
        <p:txBody>
          <a:bodyPr/>
          <a:lstStyle/>
          <a:p>
            <a:r>
              <a:rPr lang="de-DE"/>
              <a:t>SOVERS SINGH BISHT                   UNIT 01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1A5473-4A8A-4B6A-9318-1FA337C7A37F}" type="datetime1">
              <a:rPr lang="en-US" smtClean="0"/>
              <a:t>7/11/2024</a:t>
            </a:fld>
            <a:endParaRPr lang="en-US" dirty="0"/>
          </a:p>
        </p:txBody>
      </p:sp>
      <p:sp>
        <p:nvSpPr>
          <p:cNvPr id="6" name="Footer Placeholder 5"/>
          <p:cNvSpPr>
            <a:spLocks noGrp="1"/>
          </p:cNvSpPr>
          <p:nvPr>
            <p:ph type="ftr" sz="quarter" idx="11"/>
          </p:nvPr>
        </p:nvSpPr>
        <p:spPr/>
        <p:txBody>
          <a:bodyPr/>
          <a:lstStyle/>
          <a:p>
            <a:r>
              <a:rPr lang="de-DE"/>
              <a:t>SOVERS SINGH BISHT                   UNIT 01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2CB72A3-37A5-4784-94A9-BA5BB0A49A57}" type="datetime1">
              <a:rPr lang="en-US" smtClean="0"/>
              <a:t>7/11/2024</a:t>
            </a:fld>
            <a:endParaRPr lang="en-US" dirty="0"/>
          </a:p>
        </p:txBody>
      </p:sp>
      <p:sp>
        <p:nvSpPr>
          <p:cNvPr id="8" name="Footer Placeholder 7"/>
          <p:cNvSpPr>
            <a:spLocks noGrp="1"/>
          </p:cNvSpPr>
          <p:nvPr>
            <p:ph type="ftr" sz="quarter" idx="11"/>
          </p:nvPr>
        </p:nvSpPr>
        <p:spPr/>
        <p:txBody>
          <a:bodyPr/>
          <a:lstStyle/>
          <a:p>
            <a:r>
              <a:rPr lang="de-DE"/>
              <a:t>SOVERS SINGH BISHT                   UNIT 01</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4C72AE-A24C-4C3C-9BA3-1C6A583F8AA8}" type="datetime1">
              <a:rPr lang="en-US" smtClean="0"/>
              <a:t>7/11/2024</a:t>
            </a:fld>
            <a:endParaRPr lang="en-US" dirty="0"/>
          </a:p>
        </p:txBody>
      </p:sp>
      <p:sp>
        <p:nvSpPr>
          <p:cNvPr id="4" name="Footer Placeholder 3"/>
          <p:cNvSpPr>
            <a:spLocks noGrp="1"/>
          </p:cNvSpPr>
          <p:nvPr>
            <p:ph type="ftr" sz="quarter" idx="11"/>
          </p:nvPr>
        </p:nvSpPr>
        <p:spPr/>
        <p:txBody>
          <a:bodyPr/>
          <a:lstStyle/>
          <a:p>
            <a:r>
              <a:rPr lang="de-DE"/>
              <a:t>SOVERS SINGH BISHT                   UNIT 01</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B44702-42C4-43D1-B1BA-A30766EAFB92}" type="datetime1">
              <a:rPr lang="en-US" smtClean="0"/>
              <a:t>7/11/2024</a:t>
            </a:fld>
            <a:endParaRPr lang="en-US" dirty="0"/>
          </a:p>
        </p:txBody>
      </p:sp>
      <p:sp>
        <p:nvSpPr>
          <p:cNvPr id="3" name="Footer Placeholder 2"/>
          <p:cNvSpPr>
            <a:spLocks noGrp="1"/>
          </p:cNvSpPr>
          <p:nvPr>
            <p:ph type="ftr" sz="quarter" idx="11"/>
          </p:nvPr>
        </p:nvSpPr>
        <p:spPr/>
        <p:txBody>
          <a:bodyPr/>
          <a:lstStyle/>
          <a:p>
            <a:r>
              <a:rPr lang="de-DE"/>
              <a:t>SOVERS SINGH BISHT                   UNIT 01</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pic>
        <p:nvPicPr>
          <p:cNvPr id="5" name="Picture 2" descr="E:\NIET\Project\xLogo11.png.pagespeed.ic.pydHLuCQEZ.png"/>
          <p:cNvPicPr>
            <a:picLocks noChangeAspect="1" noChangeArrowheads="1"/>
          </p:cNvPicPr>
          <p:nvPr userDrawn="1"/>
        </p:nvPicPr>
        <p:blipFill>
          <a:blip r:embed="rId2" cstate="print"/>
          <a:srcRect/>
          <a:stretch>
            <a:fillRect/>
          </a:stretch>
        </p:blipFill>
        <p:spPr bwMode="auto">
          <a:xfrm>
            <a:off x="0" y="0"/>
            <a:ext cx="1447800" cy="817163"/>
          </a:xfrm>
          <a:prstGeom prst="rect">
            <a:avLst/>
          </a:prstGeom>
          <a:noFill/>
        </p:spPr>
      </p:pic>
      <p:sp>
        <p:nvSpPr>
          <p:cNvPr id="6" name="Title 1"/>
          <p:cNvSpPr txBox="1">
            <a:spLocks/>
          </p:cNvSpPr>
          <p:nvPr userDrawn="1"/>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kern="1200" dirty="0">
                <a:solidFill>
                  <a:schemeClr val="dk1"/>
                </a:solidFill>
                <a:latin typeface="+mn-lt"/>
                <a:ea typeface="+mn-ea"/>
                <a:cs typeface="+mn-cs"/>
              </a:rPr>
              <a:t>CONTENT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A597B5-0A5B-4287-A332-930758EC60DA}" type="datetime1">
              <a:rPr lang="en-US" smtClean="0"/>
              <a:t>7/11/2024</a:t>
            </a:fld>
            <a:endParaRPr lang="en-US" dirty="0"/>
          </a:p>
        </p:txBody>
      </p:sp>
      <p:sp>
        <p:nvSpPr>
          <p:cNvPr id="6" name="Footer Placeholder 5"/>
          <p:cNvSpPr>
            <a:spLocks noGrp="1"/>
          </p:cNvSpPr>
          <p:nvPr>
            <p:ph type="ftr" sz="quarter" idx="11"/>
          </p:nvPr>
        </p:nvSpPr>
        <p:spPr/>
        <p:txBody>
          <a:bodyPr/>
          <a:lstStyle/>
          <a:p>
            <a:r>
              <a:rPr lang="de-DE"/>
              <a:t>SOVERS SINGH BISHT                   UNIT 01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2B421A-03F9-4061-9DAE-13F7E3BEC5F3}" type="datetime1">
              <a:rPr lang="en-US" smtClean="0"/>
              <a:t>7/11/2024</a:t>
            </a:fld>
            <a:endParaRPr lang="en-US" dirty="0"/>
          </a:p>
        </p:txBody>
      </p:sp>
      <p:sp>
        <p:nvSpPr>
          <p:cNvPr id="6" name="Footer Placeholder 5"/>
          <p:cNvSpPr>
            <a:spLocks noGrp="1"/>
          </p:cNvSpPr>
          <p:nvPr>
            <p:ph type="ftr" sz="quarter" idx="11"/>
          </p:nvPr>
        </p:nvSpPr>
        <p:spPr/>
        <p:txBody>
          <a:bodyPr/>
          <a:lstStyle/>
          <a:p>
            <a:r>
              <a:rPr lang="de-DE"/>
              <a:t>SOVERS SINGH BISHT                   UNIT 01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2FDC63-11C6-4DCF-AB02-53C9F9A3DF85}" type="datetime1">
              <a:rPr lang="en-US" smtClean="0"/>
              <a:t>7/11/2024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SOVERS SINGH BISHT                   UNIT 01</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11.emf"/></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oracle.com/in/data-science/what-is-data-science/"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3.xml.rels><?xml version="1.0" encoding="UTF-8" standalone="yes"?>
<Relationships xmlns="http://schemas.openxmlformats.org/package/2006/relationships"><Relationship Id="rId3" Type="http://schemas.openxmlformats.org/officeDocument/2006/relationships/hyperlink" Target="https://www.kaggle.com/code/rtatman/datasets-for-regression-analysis/notebook" TargetMode="External"/><Relationship Id="rId2" Type="http://schemas.openxmlformats.org/officeDocument/2006/relationships/hyperlink" Target="https://www.telusinternational.com/articles/10-open-datasets-for-linear-regression"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archive.ics.uci.edu/ml/datasets.php?format=&amp;task=reg&amp;att=&amp;area=&amp;numAtt=&amp;numIns=&amp;type=&amp;sort=nameUp&amp;view=table" TargetMode="External"/></Relationships>
</file>

<file path=ppt/slides/_rels/slide7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s://www.youtube.com/watch?v=laxbM4C0Yys" TargetMode="External"/><Relationship Id="rId2" Type="http://schemas.openxmlformats.org/officeDocument/2006/relationships/hyperlink" Target="https://www.youtube.com/watch?v=iz-PtN2aVbI"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www.youtube.com/watch?v=X0Tuq1qQdKQ" TargetMode="External"/></Relationships>
</file>

<file path=ppt/slides/_rels/slide7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www.youtube.com/watch?v=sKrDYxQ9vTU" TargetMode="External"/><Relationship Id="rId13" Type="http://schemas.openxmlformats.org/officeDocument/2006/relationships/hyperlink" Target="https://www.youtube.com/watch?v=0cSFjaXMHpM" TargetMode="External"/><Relationship Id="rId3" Type="http://schemas.openxmlformats.org/officeDocument/2006/relationships/hyperlink" Target="https://www.youtube.com/watch?v=laxbM4C0Yys" TargetMode="External"/><Relationship Id="rId7" Type="http://schemas.openxmlformats.org/officeDocument/2006/relationships/hyperlink" Target="https://www.youtube.com/watch?v=65VOWavG5X4" TargetMode="External"/><Relationship Id="rId12" Type="http://schemas.openxmlformats.org/officeDocument/2006/relationships/hyperlink" Target="https://www.youtube.com/watch?v=e8Yw4alG16Q" TargetMode="External"/><Relationship Id="rId17" Type="http://schemas.openxmlformats.org/officeDocument/2006/relationships/image" Target="../media/image5.png"/><Relationship Id="rId2" Type="http://schemas.openxmlformats.org/officeDocument/2006/relationships/hyperlink" Target="https://www.youtube.com/watch?v=iz-PtN2aVbI" TargetMode="External"/><Relationship Id="rId16"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hyperlink" Target="https://www.youtube.com/watch?v=rPBFvvw2OM4" TargetMode="External"/><Relationship Id="rId11" Type="http://schemas.openxmlformats.org/officeDocument/2006/relationships/hyperlink" Target="https://www.youtube.com/watch?v=O6cUkdQeLUQ" TargetMode="External"/><Relationship Id="rId5" Type="http://schemas.openxmlformats.org/officeDocument/2006/relationships/hyperlink" Target="https://www.youtube.com/watch?v=yW-AC4XTchc" TargetMode="External"/><Relationship Id="rId15" Type="http://schemas.openxmlformats.org/officeDocument/2006/relationships/hyperlink" Target="https://www.youtube.com/watch?v=5bHpPQ6_OU4" TargetMode="External"/><Relationship Id="rId10" Type="http://schemas.openxmlformats.org/officeDocument/2006/relationships/hyperlink" Target="https://www.youtube.com/watch?v=3UmyHed0iYE" TargetMode="External"/><Relationship Id="rId4" Type="http://schemas.openxmlformats.org/officeDocument/2006/relationships/hyperlink" Target="https://www.youtube.com/watch?v=X0Tuq1qQdKQ" TargetMode="External"/><Relationship Id="rId9" Type="http://schemas.openxmlformats.org/officeDocument/2006/relationships/hyperlink" Target="https://www.youtube.com/watch?v=zM4VZR0px8E" TargetMode="External"/><Relationship Id="rId14" Type="http://schemas.openxmlformats.org/officeDocument/2006/relationships/hyperlink" Target="https://www.youtube.com/watch?v=-o3AxdVcUtQ" TargetMode="External"/></Relationships>
</file>

<file path=ppt/slides/_rels/slide8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8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8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8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8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hyperlink" Target="https://mitpress.mit.edu/contributors/brian-mac-namee" TargetMode="External"/><Relationship Id="rId2" Type="http://schemas.openxmlformats.org/officeDocument/2006/relationships/hyperlink" Target="https://mitpress.mit.edu/contributors/john-d-kelleher"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hyperlink" Target="https://mitpress.mit.edu/contributors/aoife-darcy" TargetMode="External"/></Relationships>
</file>

<file path=ppt/slides/_rels/slide8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p:cNvSpPr>
            <a:spLocks noGrp="1"/>
          </p:cNvSpPr>
          <p:nvPr>
            <p:ph type="dt" sz="half" idx="10"/>
          </p:nvPr>
        </p:nvSpPr>
        <p:spPr>
          <a:xfrm>
            <a:off x="381000" y="6492875"/>
            <a:ext cx="2133600" cy="365125"/>
          </a:xfrm>
          <a:prstGeom prst="rect">
            <a:avLst/>
          </a:prstGeom>
        </p:spPr>
        <p:txBody>
          <a:bodyPr/>
          <a:lstStyle/>
          <a:p>
            <a:fld id="{907450E2-73D9-430D-A5FC-2A02A4AEB092}" type="datetime1">
              <a:rPr lang="en-US" sz="2000" smtClean="0"/>
              <a:t>7/11/2024</a:t>
            </a:fld>
            <a:endParaRPr lang="en-US" sz="2000" dirty="0"/>
          </a:p>
        </p:txBody>
      </p:sp>
      <p:sp>
        <p:nvSpPr>
          <p:cNvPr id="10" name="Slide Number Placeholder 9"/>
          <p:cNvSpPr>
            <a:spLocks noGrp="1"/>
          </p:cNvSpPr>
          <p:nvPr>
            <p:ph type="sldNum" sz="quarter" idx="12"/>
          </p:nvPr>
        </p:nvSpPr>
        <p:spPr>
          <a:prstGeom prst="rect">
            <a:avLst/>
          </a:prstGeom>
        </p:spPr>
        <p:txBody>
          <a:bodyPr/>
          <a:lstStyle/>
          <a:p>
            <a:fld id="{B6F15528-21DE-4FAA-801E-634DDDAF4B2B}" type="slidenum">
              <a:rPr lang="en-US" sz="2000" smtClean="0"/>
              <a:pPr/>
              <a:t>1</a:t>
            </a:fld>
            <a:endParaRPr lang="en-US" sz="2000" dirty="0"/>
          </a:p>
        </p:txBody>
      </p:sp>
      <p:pic>
        <p:nvPicPr>
          <p:cNvPr id="1026"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6" name="Subtitle 2"/>
          <p:cNvSpPr txBox="1">
            <a:spLocks/>
          </p:cNvSpPr>
          <p:nvPr/>
        </p:nvSpPr>
        <p:spPr>
          <a:xfrm>
            <a:off x="5486400" y="4059698"/>
            <a:ext cx="3048000" cy="1752600"/>
          </a:xfrm>
          <a:prstGeom prst="rect">
            <a:avLst/>
          </a:prstGeom>
          <a:ln>
            <a:solidFill>
              <a:srgbClr val="FF9C9C"/>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000" dirty="0">
                <a:solidFill>
                  <a:schemeClr val="tx1"/>
                </a:solidFill>
              </a:rPr>
              <a:t>Mr. Sovers Singh Bisht</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a:solidFill>
                  <a:schemeClr val="tx1"/>
                </a:solidFill>
              </a:rPr>
              <a:t>Assistant Professor</a:t>
            </a:r>
          </a:p>
          <a:p>
            <a:pPr algn="ctr">
              <a:spcBef>
                <a:spcPct val="20000"/>
              </a:spcBef>
              <a:defRPr/>
            </a:pPr>
            <a:r>
              <a:rPr lang="en-US" sz="2000" dirty="0">
                <a:solidFill>
                  <a:schemeClr val="tx1"/>
                </a:solidFill>
              </a:rPr>
              <a:t>DS-DEPT</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a:solidFill>
                  <a:schemeClr val="tx1"/>
                </a:solidFill>
              </a:rPr>
              <a:t>NIET</a:t>
            </a:r>
          </a:p>
        </p:txBody>
      </p:sp>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381000" y="5943600"/>
            <a:ext cx="533400" cy="533400"/>
          </a:xfrm>
          <a:prstGeom prst="rect">
            <a:avLst/>
          </a:prstGeom>
          <a:noFill/>
        </p:spPr>
      </p:pic>
      <p:pic>
        <p:nvPicPr>
          <p:cNvPr id="11" name="Picture 4" descr="C:\Users\Manks\Downloads\speak.png"/>
          <p:cNvPicPr>
            <a:picLocks noChangeAspect="1" noChangeArrowheads="1"/>
          </p:cNvPicPr>
          <p:nvPr/>
        </p:nvPicPr>
        <p:blipFill>
          <a:blip r:embed="rId5" cstate="print"/>
          <a:srcRect/>
          <a:stretch>
            <a:fillRect/>
          </a:stretch>
        </p:blipFill>
        <p:spPr bwMode="auto">
          <a:xfrm>
            <a:off x="6248400" y="2874296"/>
            <a:ext cx="1752600" cy="1240504"/>
          </a:xfrm>
          <a:prstGeom prst="rect">
            <a:avLst/>
          </a:prstGeom>
          <a:noFill/>
        </p:spPr>
      </p:pic>
      <p:sp>
        <p:nvSpPr>
          <p:cNvPr id="12" name="Subtitle 2"/>
          <p:cNvSpPr txBox="1">
            <a:spLocks/>
          </p:cNvSpPr>
          <p:nvPr/>
        </p:nvSpPr>
        <p:spPr>
          <a:xfrm>
            <a:off x="152400" y="3022600"/>
            <a:ext cx="2057400" cy="533400"/>
          </a:xfrm>
          <a:prstGeom prst="rect">
            <a:avLst/>
          </a:prstGeom>
          <a:ln>
            <a:solidFill>
              <a:srgbClr val="FF9C9C"/>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i="0" u="none" strike="noStrike" kern="1200" cap="none" spc="0" normalizeH="0" baseline="0" noProof="0" dirty="0">
                <a:ln>
                  <a:noFill/>
                </a:ln>
                <a:solidFill>
                  <a:schemeClr val="tx1"/>
                </a:solidFill>
                <a:effectLst/>
                <a:uLnTx/>
                <a:uFillTx/>
                <a:ea typeface="+mn-ea"/>
                <a:cs typeface="+mn-cs"/>
              </a:rPr>
              <a:t>Unit: 3</a:t>
            </a:r>
            <a:r>
              <a:rPr kumimoji="0" lang="en-US" sz="2000" i="0" u="none" strike="noStrike" kern="1200" cap="none" spc="0" normalizeH="0" noProof="0" dirty="0">
                <a:ln>
                  <a:noFill/>
                </a:ln>
                <a:solidFill>
                  <a:schemeClr val="tx1"/>
                </a:solidFill>
                <a:effectLst/>
                <a:uLnTx/>
                <a:uFillTx/>
                <a:ea typeface="+mn-ea"/>
                <a:cs typeface="+mn-cs"/>
              </a:rPr>
              <a:t> </a:t>
            </a:r>
            <a:endParaRPr kumimoji="0" lang="en-US" sz="2000" i="0" u="none" strike="noStrike" kern="1200" cap="none" spc="0" normalizeH="0" baseline="0" noProof="0" dirty="0">
              <a:ln>
                <a:noFill/>
              </a:ln>
              <a:solidFill>
                <a:schemeClr val="tx1"/>
              </a:solidFill>
              <a:effectLst/>
              <a:uLnTx/>
              <a:uFillTx/>
              <a:ea typeface="+mn-ea"/>
              <a:cs typeface="+mn-cs"/>
            </a:endParaRPr>
          </a:p>
        </p:txBody>
      </p:sp>
      <p:sp>
        <p:nvSpPr>
          <p:cNvPr id="14" name="Subtitle 2"/>
          <p:cNvSpPr txBox="1">
            <a:spLocks/>
          </p:cNvSpPr>
          <p:nvPr/>
        </p:nvSpPr>
        <p:spPr>
          <a:xfrm>
            <a:off x="152400" y="3810000"/>
            <a:ext cx="4191000" cy="561115"/>
          </a:xfrm>
          <a:prstGeom prst="rect">
            <a:avLst/>
          </a:prstGeom>
          <a:ln>
            <a:solidFill>
              <a:srgbClr val="FF9C9C"/>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lvl="0" algn="ctr">
              <a:spcBef>
                <a:spcPct val="20000"/>
              </a:spcBef>
              <a:defRPr/>
            </a:pPr>
            <a:r>
              <a:rPr lang="en-IN" sz="2000" dirty="0"/>
              <a:t>Non-Linear Regression</a:t>
            </a:r>
            <a:endParaRPr kumimoji="0" lang="en-US" sz="2000" i="0" u="none" strike="noStrike" kern="1200" cap="none" spc="0" normalizeH="0" baseline="0" noProof="0" dirty="0">
              <a:ln>
                <a:noFill/>
              </a:ln>
              <a:solidFill>
                <a:schemeClr val="tx1"/>
              </a:solidFill>
              <a:effectLst/>
              <a:uLnTx/>
              <a:uFillTx/>
              <a:ea typeface="+mn-ea"/>
              <a:cs typeface="+mn-cs"/>
            </a:endParaRPr>
          </a:p>
        </p:txBody>
      </p:sp>
      <p:sp>
        <p:nvSpPr>
          <p:cNvPr id="15" name="Subtitle 2"/>
          <p:cNvSpPr txBox="1">
            <a:spLocks/>
          </p:cNvSpPr>
          <p:nvPr/>
        </p:nvSpPr>
        <p:spPr>
          <a:xfrm>
            <a:off x="152400" y="4876800"/>
            <a:ext cx="4191000" cy="1039352"/>
          </a:xfrm>
          <a:prstGeom prst="rect">
            <a:avLst/>
          </a:prstGeom>
          <a:ln>
            <a:solidFill>
              <a:srgbClr val="FF9C9C"/>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i="0" u="none" strike="noStrike" kern="1200" cap="none" spc="0" normalizeH="0" noProof="0" dirty="0">
                <a:ln>
                  <a:noFill/>
                </a:ln>
                <a:solidFill>
                  <a:schemeClr val="tx1"/>
                </a:solidFill>
                <a:effectLst/>
                <a:uLnTx/>
                <a:uFillTx/>
                <a:cs typeface="Times New Roman" panose="02020603050405020304" pitchFamily="18" charset="0"/>
              </a:rPr>
              <a:t>B-Tech </a:t>
            </a:r>
            <a:r>
              <a:rPr lang="en-US" sz="2000" dirty="0">
                <a:solidFill>
                  <a:schemeClr val="tx1"/>
                </a:solidFill>
                <a:cs typeface="Times New Roman" panose="02020603050405020304" pitchFamily="18" charset="0"/>
              </a:rPr>
              <a:t>5</a:t>
            </a:r>
            <a:r>
              <a:rPr kumimoji="0" lang="en-US" sz="2000" i="0" u="none" strike="noStrike" kern="1200" cap="none" spc="0" normalizeH="0" baseline="30000" noProof="0" dirty="0">
                <a:ln>
                  <a:noFill/>
                </a:ln>
                <a:solidFill>
                  <a:schemeClr val="tx1"/>
                </a:solidFill>
                <a:effectLst/>
                <a:uLnTx/>
                <a:uFillTx/>
                <a:cs typeface="Times New Roman" panose="02020603050405020304" pitchFamily="18" charset="0"/>
              </a:rPr>
              <a:t>TH</a:t>
            </a:r>
            <a:r>
              <a:rPr kumimoji="0" lang="en-US" sz="2000" i="0" u="none" strike="noStrike" kern="1200" cap="none" spc="0" normalizeH="0" noProof="0" dirty="0">
                <a:ln>
                  <a:noFill/>
                </a:ln>
                <a:solidFill>
                  <a:schemeClr val="tx1"/>
                </a:solidFill>
                <a:effectLst/>
                <a:uLnTx/>
                <a:uFillTx/>
                <a:cs typeface="Times New Roman" panose="02020603050405020304" pitchFamily="18" charset="0"/>
              </a:rPr>
              <a:t> Sem</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i="0" u="none" strike="noStrike" kern="1200" cap="none" spc="0" normalizeH="0" noProof="0" dirty="0">
                <a:ln>
                  <a:noFill/>
                </a:ln>
                <a:solidFill>
                  <a:schemeClr val="tx1"/>
                </a:solidFill>
                <a:effectLst/>
                <a:uLnTx/>
                <a:uFillTx/>
                <a:cs typeface="Times New Roman" panose="02020603050405020304" pitchFamily="18" charset="0"/>
              </a:rPr>
              <a:t>ONLINE &amp; Offline  (Sec A, B)</a:t>
            </a:r>
            <a:endParaRPr kumimoji="0" lang="en-US" sz="2000" i="0" u="none" strike="noStrike" kern="1200" cap="none" spc="0" normalizeH="0" baseline="0" noProof="0" dirty="0">
              <a:ln>
                <a:noFill/>
              </a:ln>
              <a:solidFill>
                <a:schemeClr val="tx1"/>
              </a:solidFill>
              <a:effectLst/>
              <a:uLnTx/>
              <a:uFillTx/>
              <a:cs typeface="Times New Roman" panose="02020603050405020304" pitchFamily="18" charset="0"/>
            </a:endParaRPr>
          </a:p>
        </p:txBody>
      </p:sp>
      <p:sp>
        <p:nvSpPr>
          <p:cNvPr id="16" name="Subtitle 2">
            <a:extLst>
              <a:ext uri="{FF2B5EF4-FFF2-40B4-BE49-F238E27FC236}">
                <a16:creationId xmlns:a16="http://schemas.microsoft.com/office/drawing/2014/main" id="{5AE1B1AB-2752-4A98-B826-AB3B920EE317}"/>
              </a:ext>
            </a:extLst>
          </p:cNvPr>
          <p:cNvSpPr>
            <a:spLocks noGrp="1"/>
          </p:cNvSpPr>
          <p:nvPr>
            <p:ph type="subTitle" idx="1"/>
          </p:nvPr>
        </p:nvSpPr>
        <p:spPr>
          <a:xfrm>
            <a:off x="1752600" y="1066800"/>
            <a:ext cx="6400800" cy="1752600"/>
          </a:xfrm>
          <a:ln>
            <a:solidFill>
              <a:srgbClr val="FF9C9C"/>
            </a:solidFill>
          </a:ln>
        </p:spPr>
        <p:style>
          <a:lnRef idx="2">
            <a:schemeClr val="accent5"/>
          </a:lnRef>
          <a:fillRef idx="1">
            <a:schemeClr val="lt1"/>
          </a:fillRef>
          <a:effectRef idx="0">
            <a:schemeClr val="accent5"/>
          </a:effectRef>
          <a:fontRef idx="minor">
            <a:schemeClr val="dk1"/>
          </a:fontRef>
        </p:style>
        <p:txBody>
          <a:bodyPr>
            <a:normAutofit/>
          </a:bodyPr>
          <a:lstStyle/>
          <a:p>
            <a:endParaRPr lang="en-US" sz="2000" dirty="0">
              <a:solidFill>
                <a:schemeClr val="tx1"/>
              </a:solidFill>
            </a:endParaRPr>
          </a:p>
          <a:p>
            <a:r>
              <a:rPr lang="en-IN" b="1" dirty="0">
                <a:solidFill>
                  <a:schemeClr val="tx1"/>
                </a:solidFill>
              </a:rPr>
              <a:t> PREDICTIVE ANALYTICS</a:t>
            </a:r>
            <a:endParaRPr lang="en-US" sz="2500" dirty="0">
              <a:solidFill>
                <a:schemeClr val="tx1"/>
              </a:solidFill>
            </a:endParaRPr>
          </a:p>
        </p:txBody>
      </p:sp>
      <p:sp>
        <p:nvSpPr>
          <p:cNvPr id="17" name="Title 1">
            <a:extLst>
              <a:ext uri="{FF2B5EF4-FFF2-40B4-BE49-F238E27FC236}">
                <a16:creationId xmlns:a16="http://schemas.microsoft.com/office/drawing/2014/main" id="{59ECF214-409A-4537-BFE5-165CEA468A7A}"/>
              </a:ext>
            </a:extLst>
          </p:cNvPr>
          <p:cNvSpPr txBox="1">
            <a:spLocks/>
          </p:cNvSpPr>
          <p:nvPr/>
        </p:nvSpPr>
        <p:spPr>
          <a:xfrm>
            <a:off x="1749346" y="1"/>
            <a:ext cx="7394654"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dirty="0"/>
              <a:t>Noida Institute of Engineering and Technology, Greater Noida</a:t>
            </a:r>
          </a:p>
        </p:txBody>
      </p:sp>
      <p:sp>
        <p:nvSpPr>
          <p:cNvPr id="2" name="Footer Placeholder 1">
            <a:extLst>
              <a:ext uri="{FF2B5EF4-FFF2-40B4-BE49-F238E27FC236}">
                <a16:creationId xmlns:a16="http://schemas.microsoft.com/office/drawing/2014/main" id="{031654B3-7BCD-4C49-B4DF-049EDA822C35}"/>
              </a:ext>
            </a:extLst>
          </p:cNvPr>
          <p:cNvSpPr>
            <a:spLocks noGrp="1"/>
          </p:cNvSpPr>
          <p:nvPr>
            <p:ph type="ftr" sz="quarter" idx="11"/>
          </p:nvPr>
        </p:nvSpPr>
        <p:spPr/>
        <p:txBody>
          <a:bodyPr/>
          <a:lstStyle/>
          <a:p>
            <a:r>
              <a:rPr lang="de-DE"/>
              <a:t>SOVERS SINGH BISHT                   UNIT 01</a:t>
            </a:r>
            <a:endParaRPr lang="en-US" dirty="0"/>
          </a:p>
        </p:txBody>
      </p:sp>
      <p:pic>
        <p:nvPicPr>
          <p:cNvPr id="18" name="Picture 17">
            <a:extLst>
              <a:ext uri="{FF2B5EF4-FFF2-40B4-BE49-F238E27FC236}">
                <a16:creationId xmlns:a16="http://schemas.microsoft.com/office/drawing/2014/main" id="{54508AA4-97E7-124A-BE10-1D2BBF081616}"/>
              </a:ext>
            </a:extLst>
          </p:cNvPr>
          <p:cNvPicPr>
            <a:picLocks noChangeAspect="1"/>
          </p:cNvPicPr>
          <p:nvPr/>
        </p:nvPicPr>
        <p:blipFill>
          <a:blip r:embed="rId6"/>
          <a:stretch>
            <a:fillRect/>
          </a:stretch>
        </p:blipFill>
        <p:spPr>
          <a:xfrm>
            <a:off x="0" y="-27448"/>
            <a:ext cx="1384300" cy="812800"/>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285B213C-9624-9E52-F85C-68D609F6056B}"/>
              </a:ext>
            </a:extLst>
          </p:cNvPr>
          <p:cNvPicPr>
            <a:picLocks noChangeAspect="1"/>
          </p:cNvPicPr>
          <p:nvPr/>
        </p:nvPicPr>
        <p:blipFill rotWithShape="1">
          <a:blip r:embed="rId7"/>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382000" cy="4800600"/>
          </a:xfrm>
        </p:spPr>
        <p:txBody>
          <a:bodyPr>
            <a:noAutofit/>
          </a:bodyPr>
          <a:lstStyle/>
          <a:p>
            <a:pPr marL="0" indent="0" algn="just">
              <a:lnSpc>
                <a:spcPct val="200000"/>
              </a:lnSpc>
              <a:buNone/>
            </a:pPr>
            <a:r>
              <a:rPr lang="en-IN" sz="2400" b="1" kern="1200" dirty="0">
                <a:solidFill>
                  <a:schemeClr val="tx1"/>
                </a:solidFill>
                <a:effectLst/>
                <a:latin typeface="+mj-lt"/>
              </a:rPr>
              <a:t>The objective of this course is -</a:t>
            </a:r>
          </a:p>
          <a:p>
            <a:pPr marL="0" indent="0" algn="just">
              <a:lnSpc>
                <a:spcPct val="200000"/>
              </a:lnSpc>
              <a:buNone/>
            </a:pPr>
            <a:r>
              <a:rPr lang="en-US" sz="2000" dirty="0"/>
              <a:t>To be able to solve complex problems that require discovering hidden patterns in the data and a deep understanding of intricate relationships between a large number of interdependent variables tasked with collecting, analyzing, and interpreting large amounts of data.</a:t>
            </a:r>
          </a:p>
          <a:p>
            <a:pPr marL="0" indent="0" algn="just">
              <a:buNone/>
            </a:pPr>
            <a:endParaRPr lang="en-US" sz="2000" dirty="0"/>
          </a:p>
        </p:txBody>
      </p:sp>
      <p:sp>
        <p:nvSpPr>
          <p:cNvPr id="4" name="Date Placeholder 3"/>
          <p:cNvSpPr>
            <a:spLocks noGrp="1"/>
          </p:cNvSpPr>
          <p:nvPr>
            <p:ph type="dt" sz="half" idx="10"/>
          </p:nvPr>
        </p:nvSpPr>
        <p:spPr/>
        <p:txBody>
          <a:bodyPr/>
          <a:lstStyle/>
          <a:p>
            <a:pPr defTabSz="685800">
              <a:defRPr/>
            </a:pPr>
            <a:fld id="{4EF887B0-4DC8-4124-9A2C-AD0F5958126C}"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10</a:t>
            </a:fld>
            <a:endParaRPr lang="en-US" sz="900">
              <a:solidFill>
                <a:prstClr val="black">
                  <a:tint val="75000"/>
                </a:prstClr>
              </a:solidFill>
              <a:latin typeface="Calibri"/>
            </a:endParaRPr>
          </a:p>
        </p:txBody>
      </p:sp>
      <p:sp>
        <p:nvSpPr>
          <p:cNvPr id="7" name="Title 1"/>
          <p:cNvSpPr txBox="1">
            <a:spLocks/>
          </p:cNvSpPr>
          <p:nvPr/>
        </p:nvSpPr>
        <p:spPr>
          <a:xfrm>
            <a:off x="1649896" y="0"/>
            <a:ext cx="7494104" cy="6858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defTabSz="685800">
              <a:spcBef>
                <a:spcPct val="0"/>
              </a:spcBef>
              <a:defRPr/>
            </a:pPr>
            <a:r>
              <a:rPr lang="en-US" sz="2400" dirty="0">
                <a:solidFill>
                  <a:prstClr val="black"/>
                </a:solidFill>
                <a:latin typeface="Calibri"/>
              </a:rPr>
              <a:t>Course Objective</a:t>
            </a:r>
          </a:p>
        </p:txBody>
      </p:sp>
      <p:sp>
        <p:nvSpPr>
          <p:cNvPr id="2" name="Footer Placeholder 1">
            <a:extLst>
              <a:ext uri="{FF2B5EF4-FFF2-40B4-BE49-F238E27FC236}">
                <a16:creationId xmlns:a16="http://schemas.microsoft.com/office/drawing/2014/main" id="{F70E247F-F21E-4820-A9EC-E0DDDBEFB4F8}"/>
              </a:ext>
            </a:extLst>
          </p:cNvPr>
          <p:cNvSpPr>
            <a:spLocks noGrp="1"/>
          </p:cNvSpPr>
          <p:nvPr>
            <p:ph type="ftr" sz="quarter" idx="11"/>
          </p:nvPr>
        </p:nvSpPr>
        <p:spPr/>
        <p:txBody>
          <a:bodyPr/>
          <a:lstStyle/>
          <a:p>
            <a:r>
              <a:rPr lang="de-DE"/>
              <a:t>Dr. Priyanka Chandani                   UNIT 01</a:t>
            </a:r>
            <a:endParaRPr lang="en-US" dirty="0"/>
          </a:p>
        </p:txBody>
      </p:sp>
      <p:pic>
        <p:nvPicPr>
          <p:cNvPr id="8" name="Picture 7">
            <a:extLst>
              <a:ext uri="{FF2B5EF4-FFF2-40B4-BE49-F238E27FC236}">
                <a16:creationId xmlns:a16="http://schemas.microsoft.com/office/drawing/2014/main" id="{46DC10CE-C9A2-074B-8A9C-9CECC2DE51F8}"/>
              </a:ext>
            </a:extLst>
          </p:cNvPr>
          <p:cNvPicPr>
            <a:picLocks noChangeAspect="1"/>
          </p:cNvPicPr>
          <p:nvPr/>
        </p:nvPicPr>
        <p:blipFill>
          <a:blip r:embed="rId2"/>
          <a:stretch>
            <a:fillRect/>
          </a:stretch>
        </p:blipFill>
        <p:spPr>
          <a:xfrm>
            <a:off x="0" y="-27448"/>
            <a:ext cx="1384300" cy="81280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48606449-F2C8-DDE3-226A-1258D301D2FA}"/>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24110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solidFill>
                  <a:schemeClr val="tx1"/>
                </a:solidFill>
              </a:rPr>
              <a:pPr/>
              <a:t>11</a:t>
            </a:fld>
            <a:endParaRPr lang="en-US" dirty="0">
              <a:solidFill>
                <a:schemeClr val="tx1"/>
              </a:solidFill>
            </a:endParaRPr>
          </a:p>
        </p:txBody>
      </p:sp>
      <p:sp>
        <p:nvSpPr>
          <p:cNvPr id="5" name="Title 1"/>
          <p:cNvSpPr txBox="1">
            <a:spLocks/>
          </p:cNvSpPr>
          <p:nvPr/>
        </p:nvSpPr>
        <p:spPr>
          <a:xfrm>
            <a:off x="1269157" y="0"/>
            <a:ext cx="7874843" cy="726498"/>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solidFill>
                  <a:schemeClr val="tx1"/>
                </a:solidFill>
              </a:rPr>
              <a:t>Course Outcomes</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0496" y="1366335"/>
            <a:ext cx="6850601" cy="3766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804532" y="1716618"/>
            <a:ext cx="6880572" cy="369332"/>
          </a:xfrm>
          <a:prstGeom prst="rect">
            <a:avLst/>
          </a:prstGeom>
        </p:spPr>
        <p:txBody>
          <a:bodyPr wrap="square">
            <a:spAutoFit/>
          </a:bodyPr>
          <a:lstStyle/>
          <a:p>
            <a:pPr algn="just"/>
            <a:r>
              <a:rPr lang="en-US" b="1" dirty="0">
                <a:solidFill>
                  <a:srgbClr val="000000"/>
                </a:solidFill>
              </a:rPr>
              <a:t>	</a:t>
            </a:r>
          </a:p>
        </p:txBody>
      </p:sp>
      <p:sp>
        <p:nvSpPr>
          <p:cNvPr id="2" name="Date Placeholder 1"/>
          <p:cNvSpPr>
            <a:spLocks noGrp="1"/>
          </p:cNvSpPr>
          <p:nvPr>
            <p:ph type="dt" sz="half" idx="10"/>
          </p:nvPr>
        </p:nvSpPr>
        <p:spPr/>
        <p:txBody>
          <a:bodyPr/>
          <a:lstStyle/>
          <a:p>
            <a:fld id="{F6AA5DE5-1A35-49E8-9805-8852551C6293}" type="datetime1">
              <a:rPr lang="en-US" smtClean="0">
                <a:solidFill>
                  <a:schemeClr val="tx1"/>
                </a:solidFill>
              </a:rPr>
              <a:t>7/11/2024</a:t>
            </a:fld>
            <a:endParaRPr lang="en-US" dirty="0">
              <a:solidFill>
                <a:schemeClr val="tx1"/>
              </a:solidFill>
            </a:endParaRPr>
          </a:p>
        </p:txBody>
      </p:sp>
      <p:sp>
        <p:nvSpPr>
          <p:cNvPr id="11" name="Footer Placeholder 10">
            <a:extLst>
              <a:ext uri="{FF2B5EF4-FFF2-40B4-BE49-F238E27FC236}">
                <a16:creationId xmlns:a16="http://schemas.microsoft.com/office/drawing/2014/main" id="{36A70B1D-918E-44EC-9C09-C68DF7FA411C}"/>
              </a:ext>
            </a:extLst>
          </p:cNvPr>
          <p:cNvSpPr>
            <a:spLocks noGrp="1"/>
          </p:cNvSpPr>
          <p:nvPr>
            <p:ph type="ftr" sz="quarter" idx="11"/>
          </p:nvPr>
        </p:nvSpPr>
        <p:spPr/>
        <p:txBody>
          <a:bodyPr/>
          <a:lstStyle/>
          <a:p>
            <a:r>
              <a:rPr lang="de-DE"/>
              <a:t>Dr. Priyanka Chandani                   UNIT 01</a:t>
            </a:r>
            <a:endParaRPr lang="en-US" dirty="0"/>
          </a:p>
        </p:txBody>
      </p:sp>
      <p:pic>
        <p:nvPicPr>
          <p:cNvPr id="10" name="Picture 9">
            <a:extLst>
              <a:ext uri="{FF2B5EF4-FFF2-40B4-BE49-F238E27FC236}">
                <a16:creationId xmlns:a16="http://schemas.microsoft.com/office/drawing/2014/main" id="{10D79750-6B6E-4948-86A9-BC05E73968CD}"/>
              </a:ext>
            </a:extLst>
          </p:cNvPr>
          <p:cNvPicPr>
            <a:picLocks noChangeAspect="1"/>
          </p:cNvPicPr>
          <p:nvPr/>
        </p:nvPicPr>
        <p:blipFill>
          <a:blip r:embed="rId3"/>
          <a:stretch>
            <a:fillRect/>
          </a:stretch>
        </p:blipFill>
        <p:spPr>
          <a:xfrm>
            <a:off x="0" y="-27448"/>
            <a:ext cx="1384300" cy="812800"/>
          </a:xfrm>
          <a:prstGeom prst="rect">
            <a:avLst/>
          </a:prstGeom>
        </p:spPr>
      </p:pic>
      <p:pic>
        <p:nvPicPr>
          <p:cNvPr id="13" name="Picture 12">
            <a:extLst>
              <a:ext uri="{FF2B5EF4-FFF2-40B4-BE49-F238E27FC236}">
                <a16:creationId xmlns:a16="http://schemas.microsoft.com/office/drawing/2014/main" id="{1444D5AD-38DB-29C9-1E67-61EBC4B2D53B}"/>
              </a:ext>
            </a:extLst>
          </p:cNvPr>
          <p:cNvPicPr>
            <a:picLocks noChangeAspect="1"/>
          </p:cNvPicPr>
          <p:nvPr/>
        </p:nvPicPr>
        <p:blipFill rotWithShape="1">
          <a:blip r:embed="rId4"/>
          <a:srcRect l="28333" t="44523" r="13880" b="10985"/>
          <a:stretch/>
        </p:blipFill>
        <p:spPr>
          <a:xfrm>
            <a:off x="0" y="962526"/>
            <a:ext cx="9144000" cy="5393824"/>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279CD4C5-7386-BB7F-4FD5-3216343FF9E5}"/>
              </a:ext>
            </a:extLst>
          </p:cNvPr>
          <p:cNvPicPr>
            <a:picLocks noChangeAspect="1"/>
          </p:cNvPicPr>
          <p:nvPr/>
        </p:nvPicPr>
        <p:blipFill rotWithShape="1">
          <a:blip r:embed="rId5"/>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1417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solidFill>
                  <a:schemeClr val="tx1"/>
                </a:solidFill>
              </a:rPr>
              <a:pPr/>
              <a:t>12</a:t>
            </a:fld>
            <a:endParaRPr lang="en-US" dirty="0">
              <a:solidFill>
                <a:schemeClr val="tx1"/>
              </a:solidFill>
            </a:endParaRPr>
          </a:p>
        </p:txBody>
      </p:sp>
      <p:sp>
        <p:nvSpPr>
          <p:cNvPr id="5" name="Title 1"/>
          <p:cNvSpPr txBox="1">
            <a:spLocks/>
          </p:cNvSpPr>
          <p:nvPr/>
        </p:nvSpPr>
        <p:spPr>
          <a:xfrm>
            <a:off x="1269157" y="0"/>
            <a:ext cx="7874843" cy="726498"/>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solidFill>
                  <a:schemeClr val="tx1"/>
                </a:solidFill>
              </a:rPr>
              <a:t>Program Outcomes</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532" y="983395"/>
            <a:ext cx="6850601" cy="3766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804532" y="1716618"/>
            <a:ext cx="6880572" cy="369332"/>
          </a:xfrm>
          <a:prstGeom prst="rect">
            <a:avLst/>
          </a:prstGeom>
        </p:spPr>
        <p:txBody>
          <a:bodyPr wrap="square">
            <a:spAutoFit/>
          </a:bodyPr>
          <a:lstStyle/>
          <a:p>
            <a:pPr algn="just"/>
            <a:r>
              <a:rPr lang="en-US" b="1" dirty="0">
                <a:solidFill>
                  <a:srgbClr val="000000"/>
                </a:solidFill>
              </a:rPr>
              <a:t>	</a:t>
            </a:r>
          </a:p>
        </p:txBody>
      </p:sp>
      <p:sp>
        <p:nvSpPr>
          <p:cNvPr id="2" name="Date Placeholder 1"/>
          <p:cNvSpPr>
            <a:spLocks noGrp="1"/>
          </p:cNvSpPr>
          <p:nvPr>
            <p:ph type="dt" sz="half" idx="10"/>
          </p:nvPr>
        </p:nvSpPr>
        <p:spPr/>
        <p:txBody>
          <a:bodyPr/>
          <a:lstStyle/>
          <a:p>
            <a:fld id="{F6AA5DE5-1A35-49E8-9805-8852551C6293}" type="datetime1">
              <a:rPr lang="en-US" smtClean="0">
                <a:solidFill>
                  <a:schemeClr val="tx1"/>
                </a:solidFill>
              </a:rPr>
              <a:t>7/11/2024</a:t>
            </a:fld>
            <a:endParaRPr lang="en-US" dirty="0">
              <a:solidFill>
                <a:schemeClr val="tx1"/>
              </a:solidFill>
            </a:endParaRPr>
          </a:p>
        </p:txBody>
      </p:sp>
      <p:sp>
        <p:nvSpPr>
          <p:cNvPr id="11" name="Footer Placeholder 10">
            <a:extLst>
              <a:ext uri="{FF2B5EF4-FFF2-40B4-BE49-F238E27FC236}">
                <a16:creationId xmlns:a16="http://schemas.microsoft.com/office/drawing/2014/main" id="{36A70B1D-918E-44EC-9C09-C68DF7FA411C}"/>
              </a:ext>
            </a:extLst>
          </p:cNvPr>
          <p:cNvSpPr>
            <a:spLocks noGrp="1"/>
          </p:cNvSpPr>
          <p:nvPr>
            <p:ph type="ftr" sz="quarter" idx="11"/>
          </p:nvPr>
        </p:nvSpPr>
        <p:spPr/>
        <p:txBody>
          <a:bodyPr/>
          <a:lstStyle/>
          <a:p>
            <a:r>
              <a:rPr lang="de-DE"/>
              <a:t>Dr. Priyanka Chandani                   UNIT 01</a:t>
            </a:r>
            <a:endParaRPr lang="en-US" dirty="0"/>
          </a:p>
        </p:txBody>
      </p:sp>
      <p:sp>
        <p:nvSpPr>
          <p:cNvPr id="12" name="TextBox 11">
            <a:extLst>
              <a:ext uri="{FF2B5EF4-FFF2-40B4-BE49-F238E27FC236}">
                <a16:creationId xmlns:a16="http://schemas.microsoft.com/office/drawing/2014/main" id="{5406A62A-D4AF-D04B-8445-69F55CAAD422}"/>
              </a:ext>
            </a:extLst>
          </p:cNvPr>
          <p:cNvSpPr txBox="1"/>
          <p:nvPr/>
        </p:nvSpPr>
        <p:spPr>
          <a:xfrm>
            <a:off x="614140" y="1089040"/>
            <a:ext cx="8140839" cy="4955203"/>
          </a:xfrm>
          <a:prstGeom prst="rect">
            <a:avLst/>
          </a:prstGeom>
          <a:noFill/>
        </p:spPr>
        <p:txBody>
          <a:bodyPr wrap="square">
            <a:spAutoFit/>
          </a:bodyPr>
          <a:lstStyle/>
          <a:p>
            <a:pPr marL="0" indent="0">
              <a:buNone/>
            </a:pPr>
            <a:r>
              <a:rPr lang="en-US" sz="2800" b="1" dirty="0">
                <a:latin typeface="+mj-lt"/>
                <a:cs typeface="Times New Roman" panose="02020603050405020304" pitchFamily="18" charset="0"/>
              </a:rPr>
              <a:t>Engineering Graduates will be able to Understand:</a:t>
            </a:r>
          </a:p>
          <a:p>
            <a:pPr marL="0" indent="0">
              <a:buNone/>
            </a:pPr>
            <a:r>
              <a:rPr lang="en-US" sz="2400" dirty="0">
                <a:latin typeface="+mj-lt"/>
                <a:cs typeface="Times New Roman" panose="02020603050405020304" pitchFamily="18" charset="0"/>
              </a:rPr>
              <a:t>1. Engineering knowledge</a:t>
            </a:r>
          </a:p>
          <a:p>
            <a:pPr marL="0" indent="0">
              <a:buNone/>
            </a:pPr>
            <a:r>
              <a:rPr lang="en-US" sz="2400" dirty="0">
                <a:latin typeface="+mj-lt"/>
                <a:cs typeface="Times New Roman" panose="02020603050405020304" pitchFamily="18" charset="0"/>
              </a:rPr>
              <a:t>2. Problem analysis</a:t>
            </a:r>
          </a:p>
          <a:p>
            <a:pPr marL="0" indent="0">
              <a:buNone/>
            </a:pPr>
            <a:r>
              <a:rPr lang="en-US" sz="2400" dirty="0">
                <a:latin typeface="+mj-lt"/>
                <a:cs typeface="Times New Roman" panose="02020603050405020304" pitchFamily="18" charset="0"/>
              </a:rPr>
              <a:t>3. Design/development of solutions</a:t>
            </a:r>
          </a:p>
          <a:p>
            <a:pPr marL="0" indent="0">
              <a:buNone/>
            </a:pPr>
            <a:r>
              <a:rPr lang="en-US" sz="2400" dirty="0">
                <a:latin typeface="+mj-lt"/>
                <a:cs typeface="Times New Roman" panose="02020603050405020304" pitchFamily="18" charset="0"/>
              </a:rPr>
              <a:t>4. Conduct investigations of complex </a:t>
            </a:r>
          </a:p>
          <a:p>
            <a:pPr marL="0" indent="0">
              <a:buNone/>
            </a:pPr>
            <a:r>
              <a:rPr lang="en-US" sz="2400" dirty="0">
                <a:latin typeface="+mj-lt"/>
                <a:cs typeface="Times New Roman" panose="02020603050405020304" pitchFamily="18" charset="0"/>
              </a:rPr>
              <a:t>5. Modern tool usage </a:t>
            </a:r>
          </a:p>
          <a:p>
            <a:pPr marL="0" indent="0">
              <a:buNone/>
            </a:pPr>
            <a:r>
              <a:rPr lang="en-US" sz="2400" dirty="0">
                <a:latin typeface="+mj-lt"/>
                <a:cs typeface="Times New Roman" panose="02020603050405020304" pitchFamily="18" charset="0"/>
              </a:rPr>
              <a:t>6. The engineer and society </a:t>
            </a:r>
          </a:p>
          <a:p>
            <a:pPr marL="0" indent="0">
              <a:buNone/>
            </a:pPr>
            <a:r>
              <a:rPr lang="en-US" sz="2400" dirty="0">
                <a:latin typeface="+mj-lt"/>
                <a:cs typeface="Times New Roman" panose="02020603050405020304" pitchFamily="18" charset="0"/>
              </a:rPr>
              <a:t>7. Environment and sustainability </a:t>
            </a:r>
          </a:p>
          <a:p>
            <a:pPr marL="0" indent="0">
              <a:buNone/>
            </a:pPr>
            <a:r>
              <a:rPr lang="en-US" sz="2400" dirty="0">
                <a:latin typeface="+mj-lt"/>
                <a:cs typeface="Times New Roman" panose="02020603050405020304" pitchFamily="18" charset="0"/>
              </a:rPr>
              <a:t>8. Ethics</a:t>
            </a:r>
          </a:p>
          <a:p>
            <a:pPr marL="0" indent="0">
              <a:buNone/>
            </a:pPr>
            <a:r>
              <a:rPr lang="en-US" sz="2400" dirty="0">
                <a:latin typeface="+mj-lt"/>
                <a:cs typeface="Times New Roman" panose="02020603050405020304" pitchFamily="18" charset="0"/>
              </a:rPr>
              <a:t> 9. Individual and team work</a:t>
            </a:r>
          </a:p>
          <a:p>
            <a:pPr marL="0" indent="0">
              <a:buNone/>
            </a:pPr>
            <a:r>
              <a:rPr lang="en-US" sz="2400" dirty="0">
                <a:latin typeface="+mj-lt"/>
                <a:cs typeface="Times New Roman" panose="02020603050405020304" pitchFamily="18" charset="0"/>
              </a:rPr>
              <a:t>10. Communication</a:t>
            </a:r>
          </a:p>
          <a:p>
            <a:pPr marL="0" indent="0">
              <a:buNone/>
            </a:pPr>
            <a:r>
              <a:rPr lang="en-US" sz="2400" dirty="0">
                <a:latin typeface="+mj-lt"/>
                <a:cs typeface="Times New Roman" panose="02020603050405020304" pitchFamily="18" charset="0"/>
              </a:rPr>
              <a:t>11. Project management and finance</a:t>
            </a:r>
          </a:p>
          <a:p>
            <a:pPr marL="0" indent="0">
              <a:buNone/>
            </a:pPr>
            <a:r>
              <a:rPr lang="en-US" sz="2400" dirty="0">
                <a:latin typeface="+mj-lt"/>
                <a:cs typeface="Times New Roman" panose="02020603050405020304" pitchFamily="18" charset="0"/>
              </a:rPr>
              <a:t>12. Life-long learning</a:t>
            </a:r>
            <a:endParaRPr lang="en-US" sz="2400" dirty="0">
              <a:latin typeface="+mj-lt"/>
            </a:endParaRPr>
          </a:p>
        </p:txBody>
      </p:sp>
      <p:pic>
        <p:nvPicPr>
          <p:cNvPr id="9" name="Picture 8">
            <a:extLst>
              <a:ext uri="{FF2B5EF4-FFF2-40B4-BE49-F238E27FC236}">
                <a16:creationId xmlns:a16="http://schemas.microsoft.com/office/drawing/2014/main" id="{61B3EE6B-8E6B-474D-8614-0D1D714871FF}"/>
              </a:ext>
            </a:extLst>
          </p:cNvPr>
          <p:cNvPicPr>
            <a:picLocks noChangeAspect="1"/>
          </p:cNvPicPr>
          <p:nvPr/>
        </p:nvPicPr>
        <p:blipFill>
          <a:blip r:embed="rId3"/>
          <a:stretch>
            <a:fillRect/>
          </a:stretch>
        </p:blipFill>
        <p:spPr>
          <a:xfrm>
            <a:off x="-19722" y="76200"/>
            <a:ext cx="1384300" cy="812800"/>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8FF32AC1-CC67-D202-2598-A39EED313658}"/>
              </a:ext>
            </a:extLst>
          </p:cNvPr>
          <p:cNvPicPr>
            <a:picLocks noChangeAspect="1"/>
          </p:cNvPicPr>
          <p:nvPr/>
        </p:nvPicPr>
        <p:blipFill rotWithShape="1">
          <a:blip r:embed="rId4"/>
          <a:srcRect l="26091" t="36058" r="24385" b="26405"/>
          <a:stretch/>
        </p:blipFill>
        <p:spPr bwMode="auto">
          <a:xfrm>
            <a:off x="0" y="34529"/>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31354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solidFill>
                  <a:schemeClr val="tx1"/>
                </a:solidFill>
              </a:rPr>
              <a:pPr/>
              <a:t>13</a:t>
            </a:fld>
            <a:endParaRPr lang="en-US" dirty="0">
              <a:solidFill>
                <a:schemeClr val="tx1"/>
              </a:solidFill>
            </a:endParaRPr>
          </a:p>
        </p:txBody>
      </p:sp>
      <p:sp>
        <p:nvSpPr>
          <p:cNvPr id="5" name="Title 1"/>
          <p:cNvSpPr txBox="1">
            <a:spLocks/>
          </p:cNvSpPr>
          <p:nvPr/>
        </p:nvSpPr>
        <p:spPr>
          <a:xfrm>
            <a:off x="1269157" y="0"/>
            <a:ext cx="7874843" cy="726498"/>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solidFill>
                  <a:schemeClr val="tx1"/>
                </a:solidFill>
              </a:rPr>
              <a:t>CO-PO Mapping</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532" y="983395"/>
            <a:ext cx="6850601" cy="3766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804532" y="1716618"/>
            <a:ext cx="6880572" cy="369332"/>
          </a:xfrm>
          <a:prstGeom prst="rect">
            <a:avLst/>
          </a:prstGeom>
        </p:spPr>
        <p:txBody>
          <a:bodyPr wrap="square">
            <a:spAutoFit/>
          </a:bodyPr>
          <a:lstStyle/>
          <a:p>
            <a:pPr algn="just"/>
            <a:r>
              <a:rPr lang="en-US" b="1" dirty="0">
                <a:solidFill>
                  <a:srgbClr val="000000"/>
                </a:solidFill>
              </a:rPr>
              <a:t>	</a:t>
            </a:r>
          </a:p>
        </p:txBody>
      </p:sp>
      <p:sp>
        <p:nvSpPr>
          <p:cNvPr id="2" name="Date Placeholder 1"/>
          <p:cNvSpPr>
            <a:spLocks noGrp="1"/>
          </p:cNvSpPr>
          <p:nvPr>
            <p:ph type="dt" sz="half" idx="10"/>
          </p:nvPr>
        </p:nvSpPr>
        <p:spPr/>
        <p:txBody>
          <a:bodyPr/>
          <a:lstStyle/>
          <a:p>
            <a:fld id="{F6AA5DE5-1A35-49E8-9805-8852551C6293}" type="datetime1">
              <a:rPr lang="en-US" smtClean="0">
                <a:solidFill>
                  <a:schemeClr val="tx1"/>
                </a:solidFill>
              </a:rPr>
              <a:t>7/11/2024</a:t>
            </a:fld>
            <a:endParaRPr lang="en-US" dirty="0">
              <a:solidFill>
                <a:schemeClr val="tx1"/>
              </a:solidFill>
            </a:endParaRPr>
          </a:p>
        </p:txBody>
      </p:sp>
      <p:sp>
        <p:nvSpPr>
          <p:cNvPr id="11" name="Footer Placeholder 10">
            <a:extLst>
              <a:ext uri="{FF2B5EF4-FFF2-40B4-BE49-F238E27FC236}">
                <a16:creationId xmlns:a16="http://schemas.microsoft.com/office/drawing/2014/main" id="{36A70B1D-918E-44EC-9C09-C68DF7FA411C}"/>
              </a:ext>
            </a:extLst>
          </p:cNvPr>
          <p:cNvSpPr>
            <a:spLocks noGrp="1"/>
          </p:cNvSpPr>
          <p:nvPr>
            <p:ph type="ftr" sz="quarter" idx="11"/>
          </p:nvPr>
        </p:nvSpPr>
        <p:spPr/>
        <p:txBody>
          <a:bodyPr/>
          <a:lstStyle/>
          <a:p>
            <a:r>
              <a:rPr lang="de-DE"/>
              <a:t>Dr. Priyanka Chandani                   UNIT 01</a:t>
            </a:r>
            <a:endParaRPr lang="en-US" dirty="0"/>
          </a:p>
        </p:txBody>
      </p:sp>
      <p:pic>
        <p:nvPicPr>
          <p:cNvPr id="10" name="Picture 9">
            <a:extLst>
              <a:ext uri="{FF2B5EF4-FFF2-40B4-BE49-F238E27FC236}">
                <a16:creationId xmlns:a16="http://schemas.microsoft.com/office/drawing/2014/main" id="{6BEFD019-1EB7-DB4A-946C-17C635CE9D95}"/>
              </a:ext>
            </a:extLst>
          </p:cNvPr>
          <p:cNvPicPr>
            <a:picLocks noChangeAspect="1"/>
          </p:cNvPicPr>
          <p:nvPr/>
        </p:nvPicPr>
        <p:blipFill>
          <a:blip r:embed="rId3"/>
          <a:stretch>
            <a:fillRect/>
          </a:stretch>
        </p:blipFill>
        <p:spPr>
          <a:xfrm>
            <a:off x="-19722" y="0"/>
            <a:ext cx="1384300" cy="812800"/>
          </a:xfrm>
          <a:prstGeom prst="rect">
            <a:avLst/>
          </a:prstGeom>
        </p:spPr>
      </p:pic>
      <p:pic>
        <p:nvPicPr>
          <p:cNvPr id="3" name="Picture 2">
            <a:extLst>
              <a:ext uri="{FF2B5EF4-FFF2-40B4-BE49-F238E27FC236}">
                <a16:creationId xmlns:a16="http://schemas.microsoft.com/office/drawing/2014/main" id="{47AB95D6-9E69-E3A4-58AF-376CC6E6D98F}"/>
              </a:ext>
            </a:extLst>
          </p:cNvPr>
          <p:cNvPicPr>
            <a:picLocks noChangeAspect="1"/>
          </p:cNvPicPr>
          <p:nvPr/>
        </p:nvPicPr>
        <p:blipFill>
          <a:blip r:embed="rId4"/>
          <a:stretch>
            <a:fillRect/>
          </a:stretch>
        </p:blipFill>
        <p:spPr>
          <a:xfrm>
            <a:off x="73218" y="1069696"/>
            <a:ext cx="8974529" cy="3766245"/>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3C17934A-6F99-C238-921E-52B8D9C255B3}"/>
              </a:ext>
            </a:extLst>
          </p:cNvPr>
          <p:cNvPicPr>
            <a:picLocks noChangeAspect="1"/>
          </p:cNvPicPr>
          <p:nvPr/>
        </p:nvPicPr>
        <p:blipFill rotWithShape="1">
          <a:blip r:embed="rId5"/>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89227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FA9079-40A6-3586-0188-BE197C216826}"/>
              </a:ext>
            </a:extLst>
          </p:cNvPr>
          <p:cNvSpPr>
            <a:spLocks noGrp="1"/>
          </p:cNvSpPr>
          <p:nvPr>
            <p:ph type="dt" sz="half" idx="10"/>
          </p:nvPr>
        </p:nvSpPr>
        <p:spPr/>
        <p:txBody>
          <a:bodyPr/>
          <a:lstStyle/>
          <a:p>
            <a:fld id="{AAB44702-42C4-43D1-B1BA-A30766EAFB92}" type="datetime1">
              <a:rPr lang="en-US" smtClean="0"/>
              <a:t>7/11/2024</a:t>
            </a:fld>
            <a:endParaRPr lang="en-US" dirty="0"/>
          </a:p>
        </p:txBody>
      </p:sp>
      <p:sp>
        <p:nvSpPr>
          <p:cNvPr id="3" name="Footer Placeholder 2">
            <a:extLst>
              <a:ext uri="{FF2B5EF4-FFF2-40B4-BE49-F238E27FC236}">
                <a16:creationId xmlns:a16="http://schemas.microsoft.com/office/drawing/2014/main" id="{FEDA6916-D751-108B-462E-31B950E5DA5B}"/>
              </a:ext>
            </a:extLst>
          </p:cNvPr>
          <p:cNvSpPr>
            <a:spLocks noGrp="1"/>
          </p:cNvSpPr>
          <p:nvPr>
            <p:ph type="ftr" sz="quarter" idx="11"/>
          </p:nvPr>
        </p:nvSpPr>
        <p:spPr/>
        <p:txBody>
          <a:bodyPr/>
          <a:lstStyle/>
          <a:p>
            <a:r>
              <a:rPr lang="de-DE"/>
              <a:t>SOVERS SINGH BISHT                   UNIT 01</a:t>
            </a:r>
            <a:endParaRPr lang="en-US" dirty="0"/>
          </a:p>
        </p:txBody>
      </p:sp>
      <p:sp>
        <p:nvSpPr>
          <p:cNvPr id="4" name="Slide Number Placeholder 3">
            <a:extLst>
              <a:ext uri="{FF2B5EF4-FFF2-40B4-BE49-F238E27FC236}">
                <a16:creationId xmlns:a16="http://schemas.microsoft.com/office/drawing/2014/main" id="{6B86181E-91DF-5F84-0C89-326B8EE19F76}"/>
              </a:ext>
            </a:extLst>
          </p:cNvPr>
          <p:cNvSpPr>
            <a:spLocks noGrp="1"/>
          </p:cNvSpPr>
          <p:nvPr>
            <p:ph type="sldNum" sz="quarter" idx="12"/>
          </p:nvPr>
        </p:nvSpPr>
        <p:spPr/>
        <p:txBody>
          <a:bodyPr/>
          <a:lstStyle/>
          <a:p>
            <a:fld id="{B6F15528-21DE-4FAA-801E-634DDDAF4B2B}" type="slidenum">
              <a:rPr lang="en-US" smtClean="0"/>
              <a:pPr/>
              <a:t>14</a:t>
            </a:fld>
            <a:endParaRPr lang="en-US" dirty="0"/>
          </a:p>
        </p:txBody>
      </p:sp>
      <p:sp>
        <p:nvSpPr>
          <p:cNvPr id="5" name="Title 1">
            <a:extLst>
              <a:ext uri="{FF2B5EF4-FFF2-40B4-BE49-F238E27FC236}">
                <a16:creationId xmlns:a16="http://schemas.microsoft.com/office/drawing/2014/main" id="{C06D7BF1-4137-89EF-0144-98006280540C}"/>
              </a:ext>
            </a:extLst>
          </p:cNvPr>
          <p:cNvSpPr txBox="1">
            <a:spLocks/>
          </p:cNvSpPr>
          <p:nvPr/>
        </p:nvSpPr>
        <p:spPr>
          <a:xfrm>
            <a:off x="1269157" y="0"/>
            <a:ext cx="7874843" cy="726498"/>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b="1" dirty="0">
                <a:solidFill>
                  <a:schemeClr val="tx1"/>
                </a:solidFill>
              </a:rPr>
              <a:t>Program Specific Outcomes (PSOs)</a:t>
            </a:r>
          </a:p>
        </p:txBody>
      </p:sp>
      <p:sp>
        <p:nvSpPr>
          <p:cNvPr id="7" name="TextBox 6">
            <a:extLst>
              <a:ext uri="{FF2B5EF4-FFF2-40B4-BE49-F238E27FC236}">
                <a16:creationId xmlns:a16="http://schemas.microsoft.com/office/drawing/2014/main" id="{DDBF29FD-3724-9CD2-F159-8A84D7FE960A}"/>
              </a:ext>
            </a:extLst>
          </p:cNvPr>
          <p:cNvSpPr txBox="1"/>
          <p:nvPr/>
        </p:nvSpPr>
        <p:spPr>
          <a:xfrm>
            <a:off x="304800" y="1154811"/>
            <a:ext cx="8598568" cy="4524315"/>
          </a:xfrm>
          <a:prstGeom prst="rect">
            <a:avLst/>
          </a:prstGeom>
          <a:noFill/>
        </p:spPr>
        <p:txBody>
          <a:bodyPr wrap="square">
            <a:spAutoFit/>
          </a:bodyPr>
          <a:lstStyle/>
          <a:p>
            <a:pPr algn="just"/>
            <a:r>
              <a:rPr lang="en-US" sz="2400" b="1" dirty="0"/>
              <a:t>PSO’s</a:t>
            </a:r>
          </a:p>
          <a:p>
            <a:pPr algn="just"/>
            <a:r>
              <a:rPr lang="en-US" sz="2400" b="1" dirty="0"/>
              <a:t>At the end of the program, the student will be able to-</a:t>
            </a:r>
          </a:p>
          <a:p>
            <a:pPr algn="just"/>
            <a:endParaRPr lang="en-US" sz="2400" dirty="0"/>
          </a:p>
          <a:p>
            <a:pPr algn="just"/>
            <a:r>
              <a:rPr lang="en-US" sz="2400" dirty="0"/>
              <a:t>PSO 1: </a:t>
            </a:r>
            <a:r>
              <a:rPr lang="en-US" sz="2400" dirty="0" err="1"/>
              <a:t>Analyse</a:t>
            </a:r>
            <a:r>
              <a:rPr lang="en-US" sz="2400" dirty="0"/>
              <a:t>, design and develop solutions by applying fundamental concepts of Data Science</a:t>
            </a:r>
          </a:p>
          <a:p>
            <a:pPr algn="just"/>
            <a:endParaRPr lang="en-US" sz="2400" dirty="0"/>
          </a:p>
          <a:p>
            <a:pPr algn="just"/>
            <a:r>
              <a:rPr lang="en-US" sz="2400" dirty="0"/>
              <a:t>PSO  2: Apply technical knowledge while using modern tools and technologies for solving complex problems. </a:t>
            </a:r>
          </a:p>
          <a:p>
            <a:pPr algn="just"/>
            <a:endParaRPr lang="en-US" sz="2400" dirty="0"/>
          </a:p>
          <a:p>
            <a:pPr algn="just"/>
            <a:r>
              <a:rPr lang="en-US" sz="2400" dirty="0"/>
              <a:t>PSO  3: Collaborate different fields of science and technology with right attitude, to work as an individual or as a team, demonstrating professional ethics for the well-being of society</a:t>
            </a:r>
          </a:p>
        </p:txBody>
      </p:sp>
      <p:pic>
        <p:nvPicPr>
          <p:cNvPr id="6" name="Picture 5" descr="A screenshot of a computer&#10;&#10;Description automatically generated">
            <a:extLst>
              <a:ext uri="{FF2B5EF4-FFF2-40B4-BE49-F238E27FC236}">
                <a16:creationId xmlns:a16="http://schemas.microsoft.com/office/drawing/2014/main" id="{7A23A25C-20DC-E8DE-668D-B66285AB9408}"/>
              </a:ext>
            </a:extLst>
          </p:cNvPr>
          <p:cNvPicPr>
            <a:picLocks noChangeAspect="1"/>
          </p:cNvPicPr>
          <p:nvPr/>
        </p:nvPicPr>
        <p:blipFill rotWithShape="1">
          <a:blip r:embed="rId2"/>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03396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BB6C61-91CA-5C97-BF6C-A2F759E3FFD4}"/>
              </a:ext>
            </a:extLst>
          </p:cNvPr>
          <p:cNvSpPr>
            <a:spLocks noGrp="1"/>
          </p:cNvSpPr>
          <p:nvPr>
            <p:ph type="dt" sz="half" idx="10"/>
          </p:nvPr>
        </p:nvSpPr>
        <p:spPr/>
        <p:txBody>
          <a:bodyPr/>
          <a:lstStyle/>
          <a:p>
            <a:fld id="{AAB44702-42C4-43D1-B1BA-A30766EAFB92}" type="datetime1">
              <a:rPr lang="en-US" smtClean="0"/>
              <a:t>7/11/2024</a:t>
            </a:fld>
            <a:endParaRPr lang="en-US" dirty="0"/>
          </a:p>
        </p:txBody>
      </p:sp>
      <p:sp>
        <p:nvSpPr>
          <p:cNvPr id="3" name="Footer Placeholder 2">
            <a:extLst>
              <a:ext uri="{FF2B5EF4-FFF2-40B4-BE49-F238E27FC236}">
                <a16:creationId xmlns:a16="http://schemas.microsoft.com/office/drawing/2014/main" id="{7C46F3BD-666D-31B3-AEEE-489188667CA5}"/>
              </a:ext>
            </a:extLst>
          </p:cNvPr>
          <p:cNvSpPr>
            <a:spLocks noGrp="1"/>
          </p:cNvSpPr>
          <p:nvPr>
            <p:ph type="ftr" sz="quarter" idx="11"/>
          </p:nvPr>
        </p:nvSpPr>
        <p:spPr/>
        <p:txBody>
          <a:bodyPr/>
          <a:lstStyle/>
          <a:p>
            <a:r>
              <a:rPr lang="de-DE"/>
              <a:t>SOVERS SINGH BISHT                   UNIT 01</a:t>
            </a:r>
            <a:endParaRPr lang="en-US" dirty="0"/>
          </a:p>
        </p:txBody>
      </p:sp>
      <p:sp>
        <p:nvSpPr>
          <p:cNvPr id="4" name="Slide Number Placeholder 3">
            <a:extLst>
              <a:ext uri="{FF2B5EF4-FFF2-40B4-BE49-F238E27FC236}">
                <a16:creationId xmlns:a16="http://schemas.microsoft.com/office/drawing/2014/main" id="{00A02CB5-74C0-0FE6-0AD9-DA57CFF54618}"/>
              </a:ext>
            </a:extLst>
          </p:cNvPr>
          <p:cNvSpPr>
            <a:spLocks noGrp="1"/>
          </p:cNvSpPr>
          <p:nvPr>
            <p:ph type="sldNum" sz="quarter" idx="12"/>
          </p:nvPr>
        </p:nvSpPr>
        <p:spPr/>
        <p:txBody>
          <a:bodyPr/>
          <a:lstStyle/>
          <a:p>
            <a:fld id="{B6F15528-21DE-4FAA-801E-634DDDAF4B2B}" type="slidenum">
              <a:rPr lang="en-US" smtClean="0"/>
              <a:pPr/>
              <a:t>15</a:t>
            </a:fld>
            <a:endParaRPr lang="en-US" dirty="0"/>
          </a:p>
        </p:txBody>
      </p:sp>
      <p:sp>
        <p:nvSpPr>
          <p:cNvPr id="5" name="Title 1">
            <a:extLst>
              <a:ext uri="{FF2B5EF4-FFF2-40B4-BE49-F238E27FC236}">
                <a16:creationId xmlns:a16="http://schemas.microsoft.com/office/drawing/2014/main" id="{5A4ACA45-F6D7-97A7-7BE0-E4E3138AA839}"/>
              </a:ext>
            </a:extLst>
          </p:cNvPr>
          <p:cNvSpPr txBox="1">
            <a:spLocks/>
          </p:cNvSpPr>
          <p:nvPr/>
        </p:nvSpPr>
        <p:spPr>
          <a:xfrm>
            <a:off x="1269157" y="0"/>
            <a:ext cx="7874843" cy="726498"/>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b="1" dirty="0">
                <a:solidFill>
                  <a:schemeClr val="tx1"/>
                </a:solidFill>
              </a:rPr>
              <a:t>COs and PSOs Mapping</a:t>
            </a:r>
          </a:p>
        </p:txBody>
      </p:sp>
      <p:pic>
        <p:nvPicPr>
          <p:cNvPr id="6" name="Picture 5">
            <a:extLst>
              <a:ext uri="{FF2B5EF4-FFF2-40B4-BE49-F238E27FC236}">
                <a16:creationId xmlns:a16="http://schemas.microsoft.com/office/drawing/2014/main" id="{B6E696E6-232D-5077-332D-A1203ABB7B7A}"/>
              </a:ext>
            </a:extLst>
          </p:cNvPr>
          <p:cNvPicPr>
            <a:picLocks noChangeAspect="1"/>
          </p:cNvPicPr>
          <p:nvPr/>
        </p:nvPicPr>
        <p:blipFill>
          <a:blip r:embed="rId2"/>
          <a:stretch>
            <a:fillRect/>
          </a:stretch>
        </p:blipFill>
        <p:spPr>
          <a:xfrm>
            <a:off x="2294017" y="1716401"/>
            <a:ext cx="4948237" cy="3250134"/>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7C4B3D58-D5ED-5399-4C63-8D1BD234EA20}"/>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54919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45CACD-9C91-ACF6-026F-5A94C8D8A20B}"/>
              </a:ext>
            </a:extLst>
          </p:cNvPr>
          <p:cNvSpPr>
            <a:spLocks noGrp="1"/>
          </p:cNvSpPr>
          <p:nvPr>
            <p:ph type="dt" sz="half" idx="10"/>
          </p:nvPr>
        </p:nvSpPr>
        <p:spPr/>
        <p:txBody>
          <a:bodyPr/>
          <a:lstStyle/>
          <a:p>
            <a:fld id="{AAB44702-42C4-43D1-B1BA-A30766EAFB92}" type="datetime1">
              <a:rPr lang="en-US" smtClean="0"/>
              <a:t>7/11/2024</a:t>
            </a:fld>
            <a:endParaRPr lang="en-US" dirty="0"/>
          </a:p>
        </p:txBody>
      </p:sp>
      <p:sp>
        <p:nvSpPr>
          <p:cNvPr id="3" name="Footer Placeholder 2">
            <a:extLst>
              <a:ext uri="{FF2B5EF4-FFF2-40B4-BE49-F238E27FC236}">
                <a16:creationId xmlns:a16="http://schemas.microsoft.com/office/drawing/2014/main" id="{437EAE90-4B54-7D00-B5D3-DD086F9E1FEC}"/>
              </a:ext>
            </a:extLst>
          </p:cNvPr>
          <p:cNvSpPr>
            <a:spLocks noGrp="1"/>
          </p:cNvSpPr>
          <p:nvPr>
            <p:ph type="ftr" sz="quarter" idx="11"/>
          </p:nvPr>
        </p:nvSpPr>
        <p:spPr/>
        <p:txBody>
          <a:bodyPr/>
          <a:lstStyle/>
          <a:p>
            <a:r>
              <a:rPr lang="de-DE"/>
              <a:t>SOVERS SINGH BISHT                   UNIT 01</a:t>
            </a:r>
            <a:endParaRPr lang="en-US" dirty="0"/>
          </a:p>
        </p:txBody>
      </p:sp>
      <p:sp>
        <p:nvSpPr>
          <p:cNvPr id="4" name="Slide Number Placeholder 3">
            <a:extLst>
              <a:ext uri="{FF2B5EF4-FFF2-40B4-BE49-F238E27FC236}">
                <a16:creationId xmlns:a16="http://schemas.microsoft.com/office/drawing/2014/main" id="{AB60056D-397E-F9D7-CEE4-CEBAEAD06731}"/>
              </a:ext>
            </a:extLst>
          </p:cNvPr>
          <p:cNvSpPr>
            <a:spLocks noGrp="1"/>
          </p:cNvSpPr>
          <p:nvPr>
            <p:ph type="sldNum" sz="quarter" idx="12"/>
          </p:nvPr>
        </p:nvSpPr>
        <p:spPr/>
        <p:txBody>
          <a:bodyPr/>
          <a:lstStyle/>
          <a:p>
            <a:fld id="{B6F15528-21DE-4FAA-801E-634DDDAF4B2B}" type="slidenum">
              <a:rPr lang="en-US" smtClean="0"/>
              <a:pPr/>
              <a:t>16</a:t>
            </a:fld>
            <a:endParaRPr lang="en-US" dirty="0"/>
          </a:p>
        </p:txBody>
      </p:sp>
      <p:sp>
        <p:nvSpPr>
          <p:cNvPr id="5" name="Title 1">
            <a:extLst>
              <a:ext uri="{FF2B5EF4-FFF2-40B4-BE49-F238E27FC236}">
                <a16:creationId xmlns:a16="http://schemas.microsoft.com/office/drawing/2014/main" id="{02FE6854-561F-A9CD-BF70-B7CF5891E02A}"/>
              </a:ext>
            </a:extLst>
          </p:cNvPr>
          <p:cNvSpPr txBox="1">
            <a:spLocks/>
          </p:cNvSpPr>
          <p:nvPr/>
        </p:nvSpPr>
        <p:spPr>
          <a:xfrm>
            <a:off x="1269157" y="0"/>
            <a:ext cx="7874843" cy="726498"/>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b="1" dirty="0">
                <a:solidFill>
                  <a:schemeClr val="tx1"/>
                </a:solidFill>
              </a:rPr>
              <a:t>Program Educational Objectives (PEOs)</a:t>
            </a:r>
          </a:p>
        </p:txBody>
      </p:sp>
      <p:sp>
        <p:nvSpPr>
          <p:cNvPr id="7" name="TextBox 6">
            <a:extLst>
              <a:ext uri="{FF2B5EF4-FFF2-40B4-BE49-F238E27FC236}">
                <a16:creationId xmlns:a16="http://schemas.microsoft.com/office/drawing/2014/main" id="{E08303F5-8983-81C9-1E53-8FF3E5AA3D3C}"/>
              </a:ext>
            </a:extLst>
          </p:cNvPr>
          <p:cNvSpPr txBox="1"/>
          <p:nvPr/>
        </p:nvSpPr>
        <p:spPr>
          <a:xfrm>
            <a:off x="457200" y="1293310"/>
            <a:ext cx="8229600" cy="4154984"/>
          </a:xfrm>
          <a:prstGeom prst="rect">
            <a:avLst/>
          </a:prstGeom>
          <a:noFill/>
        </p:spPr>
        <p:txBody>
          <a:bodyPr wrap="square">
            <a:spAutoFit/>
          </a:bodyPr>
          <a:lstStyle/>
          <a:p>
            <a:pPr algn="just"/>
            <a:r>
              <a:rPr lang="en-US" sz="2400" b="1" dirty="0"/>
              <a:t>PEO’s</a:t>
            </a:r>
          </a:p>
          <a:p>
            <a:pPr algn="just"/>
            <a:r>
              <a:rPr lang="en-US" sz="2400" b="1" dirty="0"/>
              <a:t> The graduates of </a:t>
            </a:r>
            <a:r>
              <a:rPr lang="en-US" sz="2400" b="1" dirty="0" err="1"/>
              <a:t>B.Tech</a:t>
            </a:r>
            <a:r>
              <a:rPr lang="en-US" sz="2400" b="1" dirty="0"/>
              <a:t> Data Science program will-</a:t>
            </a:r>
          </a:p>
          <a:p>
            <a:pPr algn="just"/>
            <a:endParaRPr lang="en-US" sz="2400" dirty="0"/>
          </a:p>
          <a:p>
            <a:pPr algn="just"/>
            <a:r>
              <a:rPr lang="en-US" sz="2400" dirty="0"/>
              <a:t>PEO1: Solve real time complex problems and adapt to technological changes with the ability of lifelong learning.</a:t>
            </a:r>
          </a:p>
          <a:p>
            <a:pPr algn="just"/>
            <a:endParaRPr lang="en-US" sz="2400" dirty="0"/>
          </a:p>
          <a:p>
            <a:pPr algn="just"/>
            <a:r>
              <a:rPr lang="en-US" sz="2400" dirty="0"/>
              <a:t>PEO2: Work as data scientists ,entrepreneurs and bureaucrats for goodwill of the society and pursue higher education.</a:t>
            </a:r>
          </a:p>
          <a:p>
            <a:pPr algn="just"/>
            <a:endParaRPr lang="en-US" sz="2400" dirty="0"/>
          </a:p>
          <a:p>
            <a:pPr algn="just"/>
            <a:r>
              <a:rPr lang="en-US" sz="2400" dirty="0"/>
              <a:t>PEO3: Exhibit professional ethics and moral values with good leadership qualities and effective interpersonal skills</a:t>
            </a:r>
          </a:p>
        </p:txBody>
      </p:sp>
      <p:pic>
        <p:nvPicPr>
          <p:cNvPr id="6" name="Picture 5" descr="A screenshot of a computer&#10;&#10;Description automatically generated">
            <a:extLst>
              <a:ext uri="{FF2B5EF4-FFF2-40B4-BE49-F238E27FC236}">
                <a16:creationId xmlns:a16="http://schemas.microsoft.com/office/drawing/2014/main" id="{B793C3A5-21F9-1ED2-109F-9393E32FF032}"/>
              </a:ext>
            </a:extLst>
          </p:cNvPr>
          <p:cNvPicPr>
            <a:picLocks noChangeAspect="1"/>
          </p:cNvPicPr>
          <p:nvPr/>
        </p:nvPicPr>
        <p:blipFill rotWithShape="1">
          <a:blip r:embed="rId2"/>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90873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1F984F3-52AE-48D9-84D9-437D543E4431}" type="datetime1">
              <a:rPr lang="en-US" smtClean="0">
                <a:solidFill>
                  <a:prstClr val="black">
                    <a:tint val="75000"/>
                  </a:prstClr>
                </a:solidFill>
              </a:rPr>
              <a:t>7/11/2024</a:t>
            </a:fld>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17</a:t>
            </a:fld>
            <a:endParaRPr lang="en-US" dirty="0">
              <a:solidFill>
                <a:prstClr val="black">
                  <a:tint val="75000"/>
                </a:prstClr>
              </a:solidFill>
            </a:endParaRPr>
          </a:p>
        </p:txBody>
      </p:sp>
      <p:sp>
        <p:nvSpPr>
          <p:cNvPr id="9" name="Title 1">
            <a:extLst>
              <a:ext uri="{FF2B5EF4-FFF2-40B4-BE49-F238E27FC236}">
                <a16:creationId xmlns:a16="http://schemas.microsoft.com/office/drawing/2014/main" id="{E8AD41B2-06E1-8909-2731-8FF65CF69F16}"/>
              </a:ext>
            </a:extLst>
          </p:cNvPr>
          <p:cNvSpPr txBox="1">
            <a:spLocks/>
          </p:cNvSpPr>
          <p:nvPr/>
        </p:nvSpPr>
        <p:spPr>
          <a:xfrm>
            <a:off x="1642210" y="0"/>
            <a:ext cx="7501789" cy="69269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lvl1pPr algn="ctr">
              <a:lnSpc>
                <a:spcPct val="90000"/>
              </a:lnSpc>
              <a:spcBef>
                <a:spcPct val="0"/>
              </a:spcBef>
              <a:buNone/>
              <a:defRPr sz="2800" b="1">
                <a:ln w="0"/>
                <a:solidFill>
                  <a:schemeClr val="tx1"/>
                </a:solidFill>
                <a:effectLst>
                  <a:outerShdw blurRad="38100" dist="19050" dir="2700000" algn="tl" rotWithShape="0">
                    <a:schemeClr val="dk1">
                      <a:alpha val="40000"/>
                    </a:schemeClr>
                  </a:outerShdw>
                </a:effectLst>
              </a:defRPr>
            </a:lvl1pPr>
          </a:lstStyle>
          <a:p>
            <a:r>
              <a:rPr lang="en-US" dirty="0"/>
              <a:t>R</a:t>
            </a:r>
            <a:r>
              <a:rPr lang="en-IN" dirty="0"/>
              <a:t>ESULT ANALYSIS</a:t>
            </a:r>
          </a:p>
        </p:txBody>
      </p:sp>
      <p:sp>
        <p:nvSpPr>
          <p:cNvPr id="5" name="Footer Placeholder 4">
            <a:extLst>
              <a:ext uri="{FF2B5EF4-FFF2-40B4-BE49-F238E27FC236}">
                <a16:creationId xmlns:a16="http://schemas.microsoft.com/office/drawing/2014/main" id="{6FD20EB1-1CE1-97F5-C278-6E1F67850DE6}"/>
              </a:ext>
            </a:extLst>
          </p:cNvPr>
          <p:cNvSpPr>
            <a:spLocks noGrp="1"/>
          </p:cNvSpPr>
          <p:nvPr>
            <p:ph type="ftr" sz="quarter" idx="11"/>
          </p:nvPr>
        </p:nvSpPr>
        <p:spPr/>
        <p:txBody>
          <a:bodyPr/>
          <a:lstStyle/>
          <a:p>
            <a:r>
              <a:rPr lang="de-DE"/>
              <a:t>SOVERS SINGH BISHT</a:t>
            </a:r>
            <a:endParaRPr lang="en-US" dirty="0"/>
          </a:p>
        </p:txBody>
      </p:sp>
      <p:pic>
        <p:nvPicPr>
          <p:cNvPr id="8" name="Picture 7" descr="A screenshot of a computer&#10;&#10;Description automatically generated">
            <a:extLst>
              <a:ext uri="{FF2B5EF4-FFF2-40B4-BE49-F238E27FC236}">
                <a16:creationId xmlns:a16="http://schemas.microsoft.com/office/drawing/2014/main" id="{8081C752-0EC7-6D62-837E-D6CF461CCAE5}"/>
              </a:ext>
            </a:extLst>
          </p:cNvPr>
          <p:cNvPicPr>
            <a:picLocks noChangeAspect="1"/>
          </p:cNvPicPr>
          <p:nvPr/>
        </p:nvPicPr>
        <p:blipFill rotWithShape="1">
          <a:blip r:embed="rId2"/>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pic>
        <p:nvPicPr>
          <p:cNvPr id="12" name="Picture 11">
            <a:extLst>
              <a:ext uri="{FF2B5EF4-FFF2-40B4-BE49-F238E27FC236}">
                <a16:creationId xmlns:a16="http://schemas.microsoft.com/office/drawing/2014/main" id="{6094EEA5-ADB8-2F8F-09B5-B7FBEE429872}"/>
              </a:ext>
            </a:extLst>
          </p:cNvPr>
          <p:cNvPicPr>
            <a:picLocks noChangeAspect="1"/>
          </p:cNvPicPr>
          <p:nvPr/>
        </p:nvPicPr>
        <p:blipFill rotWithShape="1">
          <a:blip r:embed="rId3"/>
          <a:srcRect l="26557" t="32350" r="25901" b="47650"/>
          <a:stretch/>
        </p:blipFill>
        <p:spPr>
          <a:xfrm>
            <a:off x="239843" y="991892"/>
            <a:ext cx="8559383" cy="2234258"/>
          </a:xfrm>
          <a:prstGeom prst="rect">
            <a:avLst/>
          </a:prstGeom>
        </p:spPr>
      </p:pic>
      <p:pic>
        <p:nvPicPr>
          <p:cNvPr id="14" name="Picture 13">
            <a:extLst>
              <a:ext uri="{FF2B5EF4-FFF2-40B4-BE49-F238E27FC236}">
                <a16:creationId xmlns:a16="http://schemas.microsoft.com/office/drawing/2014/main" id="{984F8A3D-511B-DF4E-5013-BC74980C60C5}"/>
              </a:ext>
            </a:extLst>
          </p:cNvPr>
          <p:cNvPicPr>
            <a:picLocks noChangeAspect="1"/>
          </p:cNvPicPr>
          <p:nvPr/>
        </p:nvPicPr>
        <p:blipFill rotWithShape="1">
          <a:blip r:embed="rId4"/>
          <a:srcRect l="22951" t="42492" r="22295" b="35574"/>
          <a:stretch/>
        </p:blipFill>
        <p:spPr>
          <a:xfrm>
            <a:off x="292308" y="3631850"/>
            <a:ext cx="8559383" cy="2234258"/>
          </a:xfrm>
          <a:prstGeom prst="rect">
            <a:avLst/>
          </a:prstGeom>
        </p:spPr>
      </p:pic>
    </p:spTree>
    <p:extLst>
      <p:ext uri="{BB962C8B-B14F-4D97-AF65-F5344CB8AC3E}">
        <p14:creationId xmlns:p14="http://schemas.microsoft.com/office/powerpoint/2010/main" val="1161512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solidFill>
                  <a:schemeClr val="tx1"/>
                </a:solidFill>
              </a:rPr>
              <a:pPr/>
              <a:t>18</a:t>
            </a:fld>
            <a:endParaRPr lang="en-US" dirty="0">
              <a:solidFill>
                <a:schemeClr val="tx1"/>
              </a:solidFill>
            </a:endParaRPr>
          </a:p>
        </p:txBody>
      </p:sp>
      <p:sp>
        <p:nvSpPr>
          <p:cNvPr id="5" name="Title 1"/>
          <p:cNvSpPr txBox="1">
            <a:spLocks/>
          </p:cNvSpPr>
          <p:nvPr/>
        </p:nvSpPr>
        <p:spPr>
          <a:xfrm>
            <a:off x="1269157" y="0"/>
            <a:ext cx="7874843" cy="726498"/>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solidFill>
                  <a:schemeClr val="tx1"/>
                </a:solidFill>
              </a:rPr>
              <a:t>Question Paper Template</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532" y="983395"/>
            <a:ext cx="6850601" cy="3766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804532" y="1716618"/>
            <a:ext cx="6880572" cy="369332"/>
          </a:xfrm>
          <a:prstGeom prst="rect">
            <a:avLst/>
          </a:prstGeom>
        </p:spPr>
        <p:txBody>
          <a:bodyPr wrap="square">
            <a:spAutoFit/>
          </a:bodyPr>
          <a:lstStyle/>
          <a:p>
            <a:pPr algn="just"/>
            <a:r>
              <a:rPr lang="en-US" b="1" dirty="0">
                <a:solidFill>
                  <a:srgbClr val="000000"/>
                </a:solidFill>
              </a:rPr>
              <a:t>	</a:t>
            </a:r>
          </a:p>
        </p:txBody>
      </p:sp>
      <p:sp>
        <p:nvSpPr>
          <p:cNvPr id="2" name="Date Placeholder 1"/>
          <p:cNvSpPr>
            <a:spLocks noGrp="1"/>
          </p:cNvSpPr>
          <p:nvPr>
            <p:ph type="dt" sz="half" idx="10"/>
          </p:nvPr>
        </p:nvSpPr>
        <p:spPr/>
        <p:txBody>
          <a:bodyPr/>
          <a:lstStyle/>
          <a:p>
            <a:fld id="{F6AA5DE5-1A35-49E8-9805-8852551C6293}" type="datetime1">
              <a:rPr lang="en-US" smtClean="0">
                <a:solidFill>
                  <a:schemeClr val="tx1"/>
                </a:solidFill>
              </a:rPr>
              <a:t>7/11/2024</a:t>
            </a:fld>
            <a:endParaRPr lang="en-US" dirty="0">
              <a:solidFill>
                <a:schemeClr val="tx1"/>
              </a:solidFill>
            </a:endParaRPr>
          </a:p>
        </p:txBody>
      </p:sp>
      <p:sp>
        <p:nvSpPr>
          <p:cNvPr id="11" name="Footer Placeholder 10">
            <a:extLst>
              <a:ext uri="{FF2B5EF4-FFF2-40B4-BE49-F238E27FC236}">
                <a16:creationId xmlns:a16="http://schemas.microsoft.com/office/drawing/2014/main" id="{36A70B1D-918E-44EC-9C09-C68DF7FA411C}"/>
              </a:ext>
            </a:extLst>
          </p:cNvPr>
          <p:cNvSpPr>
            <a:spLocks noGrp="1"/>
          </p:cNvSpPr>
          <p:nvPr>
            <p:ph type="ftr" sz="quarter" idx="11"/>
          </p:nvPr>
        </p:nvSpPr>
        <p:spPr/>
        <p:txBody>
          <a:bodyPr/>
          <a:lstStyle/>
          <a:p>
            <a:r>
              <a:rPr lang="de-DE"/>
              <a:t>Dr. Priyanka Chandani                   UNIT 01</a:t>
            </a:r>
            <a:endParaRPr lang="en-US" dirty="0"/>
          </a:p>
        </p:txBody>
      </p:sp>
      <p:pic>
        <p:nvPicPr>
          <p:cNvPr id="7" name="Picture 6">
            <a:extLst>
              <a:ext uri="{FF2B5EF4-FFF2-40B4-BE49-F238E27FC236}">
                <a16:creationId xmlns:a16="http://schemas.microsoft.com/office/drawing/2014/main" id="{205EA77E-DEF1-B545-8A3A-F076C4FAE629}"/>
              </a:ext>
            </a:extLst>
          </p:cNvPr>
          <p:cNvPicPr>
            <a:picLocks noChangeAspect="1"/>
          </p:cNvPicPr>
          <p:nvPr/>
        </p:nvPicPr>
        <p:blipFill>
          <a:blip r:embed="rId3"/>
          <a:stretch>
            <a:fillRect/>
          </a:stretch>
        </p:blipFill>
        <p:spPr>
          <a:xfrm>
            <a:off x="933450" y="844550"/>
            <a:ext cx="7277100" cy="5168900"/>
          </a:xfrm>
          <a:prstGeom prst="rect">
            <a:avLst/>
          </a:prstGeom>
        </p:spPr>
      </p:pic>
      <p:pic>
        <p:nvPicPr>
          <p:cNvPr id="9" name="Picture 8">
            <a:extLst>
              <a:ext uri="{FF2B5EF4-FFF2-40B4-BE49-F238E27FC236}">
                <a16:creationId xmlns:a16="http://schemas.microsoft.com/office/drawing/2014/main" id="{62829486-2894-F343-8A4B-BCB5011C169E}"/>
              </a:ext>
            </a:extLst>
          </p:cNvPr>
          <p:cNvPicPr>
            <a:picLocks noChangeAspect="1"/>
          </p:cNvPicPr>
          <p:nvPr/>
        </p:nvPicPr>
        <p:blipFill>
          <a:blip r:embed="rId4"/>
          <a:stretch>
            <a:fillRect/>
          </a:stretch>
        </p:blipFill>
        <p:spPr>
          <a:xfrm>
            <a:off x="0" y="-27448"/>
            <a:ext cx="1384300" cy="812800"/>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525FFF94-968F-D9D0-8267-66BF05779FA6}"/>
              </a:ext>
            </a:extLst>
          </p:cNvPr>
          <p:cNvPicPr>
            <a:picLocks noChangeAspect="1"/>
          </p:cNvPicPr>
          <p:nvPr/>
        </p:nvPicPr>
        <p:blipFill rotWithShape="1">
          <a:blip r:embed="rId5"/>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1759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solidFill>
                  <a:schemeClr val="tx1"/>
                </a:solidFill>
              </a:rPr>
              <a:pPr/>
              <a:t>19</a:t>
            </a:fld>
            <a:endParaRPr lang="en-US" dirty="0">
              <a:solidFill>
                <a:schemeClr val="tx1"/>
              </a:solidFill>
            </a:endParaRPr>
          </a:p>
        </p:txBody>
      </p:sp>
      <p:sp>
        <p:nvSpPr>
          <p:cNvPr id="5" name="Title 1"/>
          <p:cNvSpPr txBox="1">
            <a:spLocks/>
          </p:cNvSpPr>
          <p:nvPr/>
        </p:nvSpPr>
        <p:spPr>
          <a:xfrm>
            <a:off x="1269157" y="0"/>
            <a:ext cx="7874843" cy="726498"/>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endParaRPr lang="en-US" sz="3000" dirty="0">
              <a:solidFill>
                <a:schemeClr val="tx1"/>
              </a:solidFill>
            </a:endParaRPr>
          </a:p>
          <a:p>
            <a:pPr algn="ctr">
              <a:spcBef>
                <a:spcPct val="0"/>
              </a:spcBef>
              <a:defRPr/>
            </a:pPr>
            <a:r>
              <a:rPr lang="en-US" sz="3000" dirty="0">
                <a:solidFill>
                  <a:schemeClr val="tx1"/>
                </a:solidFill>
              </a:rPr>
              <a:t>Question Paper Template</a:t>
            </a:r>
          </a:p>
          <a:p>
            <a:pPr algn="ctr">
              <a:spcBef>
                <a:spcPct val="0"/>
              </a:spcBef>
              <a:defRPr/>
            </a:pPr>
            <a:endParaRPr lang="en-US" sz="3000" dirty="0">
              <a:solidFill>
                <a:schemeClr val="tx1"/>
              </a:solidFill>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532" y="983395"/>
            <a:ext cx="6850601" cy="3766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804532" y="1716618"/>
            <a:ext cx="6880572" cy="369332"/>
          </a:xfrm>
          <a:prstGeom prst="rect">
            <a:avLst/>
          </a:prstGeom>
        </p:spPr>
        <p:txBody>
          <a:bodyPr wrap="square">
            <a:spAutoFit/>
          </a:bodyPr>
          <a:lstStyle/>
          <a:p>
            <a:pPr algn="just"/>
            <a:r>
              <a:rPr lang="en-US" b="1" dirty="0">
                <a:solidFill>
                  <a:srgbClr val="000000"/>
                </a:solidFill>
              </a:rPr>
              <a:t>	</a:t>
            </a:r>
          </a:p>
        </p:txBody>
      </p:sp>
      <p:sp>
        <p:nvSpPr>
          <p:cNvPr id="2" name="Date Placeholder 1"/>
          <p:cNvSpPr>
            <a:spLocks noGrp="1"/>
          </p:cNvSpPr>
          <p:nvPr>
            <p:ph type="dt" sz="half" idx="10"/>
          </p:nvPr>
        </p:nvSpPr>
        <p:spPr/>
        <p:txBody>
          <a:bodyPr/>
          <a:lstStyle/>
          <a:p>
            <a:fld id="{F6AA5DE5-1A35-49E8-9805-8852551C6293}" type="datetime1">
              <a:rPr lang="en-US" smtClean="0">
                <a:solidFill>
                  <a:schemeClr val="tx1"/>
                </a:solidFill>
              </a:rPr>
              <a:t>7/11/2024</a:t>
            </a:fld>
            <a:endParaRPr lang="en-US" dirty="0">
              <a:solidFill>
                <a:schemeClr val="tx1"/>
              </a:solidFill>
            </a:endParaRPr>
          </a:p>
        </p:txBody>
      </p:sp>
      <p:sp>
        <p:nvSpPr>
          <p:cNvPr id="11" name="Footer Placeholder 10">
            <a:extLst>
              <a:ext uri="{FF2B5EF4-FFF2-40B4-BE49-F238E27FC236}">
                <a16:creationId xmlns:a16="http://schemas.microsoft.com/office/drawing/2014/main" id="{36A70B1D-918E-44EC-9C09-C68DF7FA411C}"/>
              </a:ext>
            </a:extLst>
          </p:cNvPr>
          <p:cNvSpPr>
            <a:spLocks noGrp="1"/>
          </p:cNvSpPr>
          <p:nvPr>
            <p:ph type="ftr" sz="quarter" idx="11"/>
          </p:nvPr>
        </p:nvSpPr>
        <p:spPr/>
        <p:txBody>
          <a:bodyPr/>
          <a:lstStyle/>
          <a:p>
            <a:r>
              <a:rPr lang="de-DE"/>
              <a:t>Dr. Priyanka Chandani                   UNIT 01</a:t>
            </a:r>
            <a:endParaRPr lang="en-US" dirty="0"/>
          </a:p>
        </p:txBody>
      </p:sp>
      <p:graphicFrame>
        <p:nvGraphicFramePr>
          <p:cNvPr id="3" name="Table 2">
            <a:extLst>
              <a:ext uri="{FF2B5EF4-FFF2-40B4-BE49-F238E27FC236}">
                <a16:creationId xmlns:a16="http://schemas.microsoft.com/office/drawing/2014/main" id="{DDD6825B-064F-084A-91C0-2417B0843538}"/>
              </a:ext>
            </a:extLst>
          </p:cNvPr>
          <p:cNvGraphicFramePr>
            <a:graphicFrameLocks noGrp="1"/>
          </p:cNvGraphicFramePr>
          <p:nvPr/>
        </p:nvGraphicFramePr>
        <p:xfrm>
          <a:off x="1269156" y="838200"/>
          <a:ext cx="7189045" cy="5500583"/>
        </p:xfrm>
        <a:graphic>
          <a:graphicData uri="http://schemas.openxmlformats.org/drawingml/2006/table">
            <a:tbl>
              <a:tblPr firstRow="1" firstCol="1" bandRow="1">
                <a:tableStyleId>{5C22544A-7EE6-4342-B048-85BDC9FD1C3A}</a:tableStyleId>
              </a:tblPr>
              <a:tblGrid>
                <a:gridCol w="369667">
                  <a:extLst>
                    <a:ext uri="{9D8B030D-6E8A-4147-A177-3AD203B41FA5}">
                      <a16:colId xmlns:a16="http://schemas.microsoft.com/office/drawing/2014/main" val="3904463951"/>
                    </a:ext>
                  </a:extLst>
                </a:gridCol>
                <a:gridCol w="467848">
                  <a:extLst>
                    <a:ext uri="{9D8B030D-6E8A-4147-A177-3AD203B41FA5}">
                      <a16:colId xmlns:a16="http://schemas.microsoft.com/office/drawing/2014/main" val="382194311"/>
                    </a:ext>
                  </a:extLst>
                </a:gridCol>
                <a:gridCol w="4990158">
                  <a:extLst>
                    <a:ext uri="{9D8B030D-6E8A-4147-A177-3AD203B41FA5}">
                      <a16:colId xmlns:a16="http://schemas.microsoft.com/office/drawing/2014/main" val="2326716346"/>
                    </a:ext>
                  </a:extLst>
                </a:gridCol>
                <a:gridCol w="795341">
                  <a:extLst>
                    <a:ext uri="{9D8B030D-6E8A-4147-A177-3AD203B41FA5}">
                      <a16:colId xmlns:a16="http://schemas.microsoft.com/office/drawing/2014/main" val="780519470"/>
                    </a:ext>
                  </a:extLst>
                </a:gridCol>
                <a:gridCol w="566031">
                  <a:extLst>
                    <a:ext uri="{9D8B030D-6E8A-4147-A177-3AD203B41FA5}">
                      <a16:colId xmlns:a16="http://schemas.microsoft.com/office/drawing/2014/main" val="746072801"/>
                    </a:ext>
                  </a:extLst>
                </a:gridCol>
              </a:tblGrid>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u="sng">
                          <a:effectLst/>
                        </a:rPr>
                        <a:t>SECTION – 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CO</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036238230"/>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u="none" strike="noStrike">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841590961"/>
                  </a:ext>
                </a:extLst>
              </a:tr>
              <a:tr h="173825">
                <a:tc>
                  <a:txBody>
                    <a:bodyPr/>
                    <a:lstStyle/>
                    <a:p>
                      <a:pPr marL="342900" lvl="0" indent="-342900" algn="l">
                        <a:lnSpc>
                          <a:spcPct val="115000"/>
                        </a:lnSpc>
                        <a:spcAft>
                          <a:spcPts val="800"/>
                        </a:spcAft>
                        <a:buFont typeface="+mj-lt"/>
                        <a:buAutoNum type="arabicPeriod"/>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just">
                        <a:lnSpc>
                          <a:spcPct val="115000"/>
                        </a:lnSpc>
                        <a:spcAft>
                          <a:spcPts val="800"/>
                        </a:spcAft>
                      </a:pPr>
                      <a:r>
                        <a:rPr lang="en-IN" sz="500">
                          <a:effectLst/>
                        </a:rPr>
                        <a:t>Attempt all parts-</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l">
                        <a:lnSpc>
                          <a:spcPct val="115000"/>
                        </a:lnSpc>
                        <a:spcAft>
                          <a:spcPts val="800"/>
                        </a:spcAft>
                      </a:pPr>
                      <a:r>
                        <a:rPr lang="en-IN" sz="500">
                          <a:effectLst/>
                        </a:rPr>
                        <a:t>[10×1=10]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769288129"/>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258300151"/>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23507231"/>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1-c.</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687040617"/>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1-d.</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087945242"/>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1-e.</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408743519"/>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1-f.</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17469021"/>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758553973"/>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1-h.</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436984638"/>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1-i.</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505079802"/>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1-j.</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062598415"/>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highlight>
                            <a:srgbClr val="FFFF00"/>
                          </a:highligh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highlight>
                            <a:srgbClr val="FFFF00"/>
                          </a:highligh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highlight>
                            <a:srgbClr val="FFFF00"/>
                          </a:highligh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655283994"/>
                  </a:ext>
                </a:extLst>
              </a:tr>
              <a:tr h="91536">
                <a:tc>
                  <a:txBody>
                    <a:bodyPr/>
                    <a:lstStyle/>
                    <a:p>
                      <a:pPr algn="l">
                        <a:lnSpc>
                          <a:spcPct val="115000"/>
                        </a:lnSpc>
                        <a:spcAft>
                          <a:spcPts val="800"/>
                        </a:spcAft>
                      </a:pPr>
                      <a:r>
                        <a:rPr lang="en-IN" sz="500">
                          <a:effectLst/>
                        </a:rPr>
                        <a:t>2.</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just">
                        <a:lnSpc>
                          <a:spcPct val="107000"/>
                        </a:lnSpc>
                        <a:spcAft>
                          <a:spcPts val="800"/>
                        </a:spcAft>
                      </a:pPr>
                      <a:r>
                        <a:rPr lang="en-IN" sz="500">
                          <a:effectLst/>
                        </a:rPr>
                        <a:t>Attempt all parts-</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l">
                        <a:lnSpc>
                          <a:spcPct val="107000"/>
                        </a:lnSpc>
                        <a:spcAft>
                          <a:spcPts val="800"/>
                        </a:spcAft>
                      </a:pPr>
                      <a:r>
                        <a:rPr lang="en-IN" sz="500">
                          <a:effectLst/>
                        </a:rPr>
                        <a:t>[5×2=10]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CO</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490317903"/>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just">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988422504"/>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2-a.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(2)</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641147784"/>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2-b.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(2)</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680833595"/>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2-c.</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(2)</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808092534"/>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2-d.</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(2)</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349543288"/>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2-e.</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(2)</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975796281"/>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marL="471805"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05930127"/>
                  </a:ext>
                </a:extLst>
              </a:tr>
              <a:tr h="301525">
                <a:tc>
                  <a:txBody>
                    <a:bodyPr/>
                    <a:lstStyle/>
                    <a:p>
                      <a:pPr algn="l">
                        <a:lnSpc>
                          <a:spcPct val="115000"/>
                        </a:lnSpc>
                        <a:spcAft>
                          <a:spcPts val="800"/>
                        </a:spcAft>
                      </a:pPr>
                      <a:r>
                        <a:rPr lang="en-IN" sz="500">
                          <a:effectLst/>
                        </a:rPr>
                        <a:t> </a:t>
                      </a:r>
                      <a:endParaRPr lang="en-IN" sz="400">
                        <a:effectLst/>
                      </a:endParaRPr>
                    </a:p>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marL="471805"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332122905"/>
                  </a:ext>
                </a:extLst>
              </a:tr>
              <a:tr h="91536">
                <a:tc gridSpan="3">
                  <a:txBody>
                    <a:bodyPr/>
                    <a:lstStyle/>
                    <a:p>
                      <a:pPr algn="ctr">
                        <a:lnSpc>
                          <a:spcPct val="115000"/>
                        </a:lnSpc>
                        <a:spcAft>
                          <a:spcPts val="800"/>
                        </a:spcAft>
                      </a:pPr>
                      <a:r>
                        <a:rPr lang="en-IN" sz="500" u="sng">
                          <a:effectLst/>
                        </a:rPr>
                        <a:t>SECTION – 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hMerge="1">
                  <a:txBody>
                    <a:bodyPr/>
                    <a:lstStyle/>
                    <a:p>
                      <a:endParaRPr lang="en-US"/>
                    </a:p>
                  </a:txBody>
                  <a:tcPr/>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CO</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840196487"/>
                  </a:ext>
                </a:extLst>
              </a:tr>
              <a:tr h="91536">
                <a:tc gridSpan="3">
                  <a:txBody>
                    <a:bodyPr/>
                    <a:lstStyle/>
                    <a:p>
                      <a:pPr algn="ctr">
                        <a:lnSpc>
                          <a:spcPct val="115000"/>
                        </a:lnSpc>
                        <a:spcAft>
                          <a:spcPts val="800"/>
                        </a:spcAft>
                      </a:pPr>
                      <a:r>
                        <a:rPr lang="en-IN" sz="500" u="none" strike="noStrike">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hMerge="1">
                  <a:txBody>
                    <a:bodyPr/>
                    <a:lstStyle/>
                    <a:p>
                      <a:endParaRPr lang="en-US"/>
                    </a:p>
                  </a:txBody>
                  <a:tcPr/>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510015063"/>
                  </a:ext>
                </a:extLst>
              </a:tr>
              <a:tr h="91536">
                <a:tc>
                  <a:txBody>
                    <a:bodyPr/>
                    <a:lstStyle/>
                    <a:p>
                      <a:pPr algn="l">
                        <a:lnSpc>
                          <a:spcPct val="115000"/>
                        </a:lnSpc>
                        <a:spcAft>
                          <a:spcPts val="800"/>
                        </a:spcAft>
                      </a:pPr>
                      <a:r>
                        <a:rPr lang="en-IN" sz="500">
                          <a:effectLst/>
                        </a:rPr>
                        <a:t>3.</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l">
                        <a:lnSpc>
                          <a:spcPct val="115000"/>
                        </a:lnSpc>
                        <a:spcAft>
                          <a:spcPts val="800"/>
                        </a:spcAft>
                      </a:pPr>
                      <a:r>
                        <a:rPr lang="en-IN" sz="500">
                          <a:effectLst/>
                        </a:rPr>
                        <a:t>Answer any </a:t>
                      </a:r>
                      <a:r>
                        <a:rPr lang="en-IN" sz="500" u="sng">
                          <a:effectLst/>
                        </a:rPr>
                        <a:t>five </a:t>
                      </a:r>
                      <a:r>
                        <a:rPr lang="en-IN" sz="500">
                          <a:effectLst/>
                        </a:rPr>
                        <a:t>of the following-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l">
                        <a:lnSpc>
                          <a:spcPct val="115000"/>
                        </a:lnSpc>
                        <a:spcAft>
                          <a:spcPts val="800"/>
                        </a:spcAft>
                      </a:pPr>
                      <a:r>
                        <a:rPr lang="en-IN" sz="500">
                          <a:effectLst/>
                        </a:rPr>
                        <a:t>[5×6=30]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highlight>
                            <a:srgbClr val="FFFF00"/>
                          </a:highligh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449683749"/>
                  </a:ext>
                </a:extLst>
              </a:tr>
              <a:tr h="91536">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3-a.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384649017"/>
                  </a:ext>
                </a:extLst>
              </a:tr>
              <a:tr h="91536">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3-b.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597268442"/>
                  </a:ext>
                </a:extLst>
              </a:tr>
              <a:tr h="91536">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3-c.</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83279152"/>
                  </a:ext>
                </a:extLst>
              </a:tr>
              <a:tr h="91536">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3-d.</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560087403"/>
                  </a:ext>
                </a:extLst>
              </a:tr>
              <a:tr h="91536">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3-e.</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126491731"/>
                  </a:ext>
                </a:extLst>
              </a:tr>
              <a:tr h="91536">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3-f.</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528500548"/>
                  </a:ext>
                </a:extLst>
              </a:tr>
              <a:tr h="91536">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3-g.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612423086"/>
                  </a:ext>
                </a:extLst>
              </a:tr>
              <a:tr h="91536">
                <a:tc gridSpan="3">
                  <a:txBody>
                    <a:bodyPr/>
                    <a:lstStyle/>
                    <a:p>
                      <a:pPr algn="ctr">
                        <a:lnSpc>
                          <a:spcPct val="115000"/>
                        </a:lnSpc>
                        <a:spcAft>
                          <a:spcPts val="800"/>
                        </a:spcAft>
                      </a:pPr>
                      <a:r>
                        <a:rPr lang="en-IN" sz="500" u="sng">
                          <a:effectLst/>
                        </a:rPr>
                        <a:t>SECTION – C</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hMerge="1">
                  <a:txBody>
                    <a:bodyPr/>
                    <a:lstStyle/>
                    <a:p>
                      <a:endParaRPr lang="en-US"/>
                    </a:p>
                  </a:txBody>
                  <a:tcPr/>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CO</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788619013"/>
                  </a:ext>
                </a:extLst>
              </a:tr>
              <a:tr h="91536">
                <a:tc gridSpan="3">
                  <a:txBody>
                    <a:bodyPr/>
                    <a:lstStyle/>
                    <a:p>
                      <a:pPr algn="ctr">
                        <a:lnSpc>
                          <a:spcPct val="115000"/>
                        </a:lnSpc>
                        <a:spcAft>
                          <a:spcPts val="800"/>
                        </a:spcAft>
                      </a:pPr>
                      <a:r>
                        <a:rPr lang="en-IN" sz="500" u="none" strike="noStrike">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hMerge="1">
                  <a:txBody>
                    <a:bodyPr/>
                    <a:lstStyle/>
                    <a:p>
                      <a:endParaRPr lang="en-US"/>
                    </a:p>
                  </a:txBody>
                  <a:tcPr/>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277044899"/>
                  </a:ext>
                </a:extLst>
              </a:tr>
              <a:tr h="173825">
                <a:tc>
                  <a:txBody>
                    <a:bodyPr/>
                    <a:lstStyle/>
                    <a:p>
                      <a:pPr algn="l">
                        <a:lnSpc>
                          <a:spcPct val="115000"/>
                        </a:lnSpc>
                        <a:spcAft>
                          <a:spcPts val="800"/>
                        </a:spcAft>
                      </a:pPr>
                      <a:r>
                        <a:rPr lang="en-IN" sz="500">
                          <a:effectLst/>
                        </a:rPr>
                        <a:t>4</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l">
                        <a:lnSpc>
                          <a:spcPct val="115000"/>
                        </a:lnSpc>
                        <a:spcAft>
                          <a:spcPts val="800"/>
                        </a:spcAft>
                      </a:pPr>
                      <a:r>
                        <a:rPr lang="en-IN" sz="500">
                          <a:effectLst/>
                        </a:rPr>
                        <a:t>Answer any</a:t>
                      </a:r>
                      <a:r>
                        <a:rPr lang="en-IN" sz="500" u="sng">
                          <a:effectLst/>
                        </a:rPr>
                        <a:t> one</a:t>
                      </a:r>
                      <a:r>
                        <a:rPr lang="en-IN" sz="500">
                          <a:effectLst/>
                        </a:rPr>
                        <a:t> of the following-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l">
                        <a:lnSpc>
                          <a:spcPct val="115000"/>
                        </a:lnSpc>
                        <a:spcAft>
                          <a:spcPts val="800"/>
                        </a:spcAft>
                      </a:pPr>
                      <a:r>
                        <a:rPr lang="en-IN" sz="500">
                          <a:effectLst/>
                        </a:rPr>
                        <a:t>[5×10=50]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825557719"/>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4-a.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027138055"/>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609414542"/>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4-b.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989911954"/>
                  </a:ext>
                </a:extLst>
              </a:tr>
              <a:tr h="91536">
                <a:tc>
                  <a:txBody>
                    <a:bodyPr/>
                    <a:lstStyle/>
                    <a:p>
                      <a:pPr algn="l">
                        <a:lnSpc>
                          <a:spcPct val="115000"/>
                        </a:lnSpc>
                        <a:spcAft>
                          <a:spcPts val="800"/>
                        </a:spcAft>
                      </a:pPr>
                      <a:r>
                        <a:rPr lang="en-IN" sz="500">
                          <a:effectLst/>
                        </a:rPr>
                        <a:t>5.</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l">
                        <a:lnSpc>
                          <a:spcPct val="115000"/>
                        </a:lnSpc>
                        <a:spcAft>
                          <a:spcPts val="800"/>
                        </a:spcAft>
                      </a:pPr>
                      <a:r>
                        <a:rPr lang="en-IN" sz="500">
                          <a:effectLst/>
                        </a:rPr>
                        <a:t>Answer any one of the following-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059451213"/>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5-a.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693254999"/>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987967880"/>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5-b.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015798895"/>
                  </a:ext>
                </a:extLst>
              </a:tr>
              <a:tr h="91536">
                <a:tc>
                  <a:txBody>
                    <a:bodyPr/>
                    <a:lstStyle/>
                    <a:p>
                      <a:pPr algn="l">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l">
                        <a:lnSpc>
                          <a:spcPct val="115000"/>
                        </a:lnSpc>
                        <a:spcAft>
                          <a:spcPts val="800"/>
                        </a:spcAft>
                      </a:pPr>
                      <a:r>
                        <a:rPr lang="en-IN" sz="500">
                          <a:effectLst/>
                        </a:rPr>
                        <a:t>Answer any one of the following-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314150741"/>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6-a.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042784850"/>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608084643"/>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6-b.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417109019"/>
                  </a:ext>
                </a:extLst>
              </a:tr>
              <a:tr h="91536">
                <a:tc>
                  <a:txBody>
                    <a:bodyPr/>
                    <a:lstStyle/>
                    <a:p>
                      <a:pPr algn="l">
                        <a:lnSpc>
                          <a:spcPct val="115000"/>
                        </a:lnSpc>
                        <a:spcAft>
                          <a:spcPts val="800"/>
                        </a:spcAft>
                      </a:pPr>
                      <a:r>
                        <a:rPr lang="en-IN" sz="500">
                          <a:effectLst/>
                        </a:rPr>
                        <a:t>7.</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l">
                        <a:lnSpc>
                          <a:spcPct val="115000"/>
                        </a:lnSpc>
                        <a:spcAft>
                          <a:spcPts val="800"/>
                        </a:spcAft>
                      </a:pPr>
                      <a:r>
                        <a:rPr lang="en-IN" sz="500">
                          <a:effectLst/>
                        </a:rPr>
                        <a:t>Answer any one of the following-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911055239"/>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7-a.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514489501"/>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639320861"/>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7-b.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646566941"/>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843233770"/>
                  </a:ext>
                </a:extLst>
              </a:tr>
              <a:tr h="91536">
                <a:tc>
                  <a:txBody>
                    <a:bodyPr/>
                    <a:lstStyle/>
                    <a:p>
                      <a:pPr algn="l">
                        <a:lnSpc>
                          <a:spcPct val="115000"/>
                        </a:lnSpc>
                        <a:spcAft>
                          <a:spcPts val="800"/>
                        </a:spcAft>
                      </a:pPr>
                      <a:r>
                        <a:rPr lang="en-IN" sz="500">
                          <a:effectLst/>
                        </a:rPr>
                        <a:t>8.</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l">
                        <a:lnSpc>
                          <a:spcPct val="115000"/>
                        </a:lnSpc>
                        <a:spcAft>
                          <a:spcPts val="800"/>
                        </a:spcAft>
                      </a:pPr>
                      <a:r>
                        <a:rPr lang="en-IN" sz="500">
                          <a:effectLst/>
                        </a:rPr>
                        <a:t>Answer any one of the following-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4152808183"/>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8-a.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907290766"/>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4029224358"/>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8-b.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dirty="0">
                          <a:effectLst/>
                        </a:rPr>
                        <a:t> </a:t>
                      </a:r>
                      <a:endParaRPr lang="en-IN" sz="400" dirty="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577907657"/>
                  </a:ext>
                </a:extLst>
              </a:tr>
            </a:tbl>
          </a:graphicData>
        </a:graphic>
      </p:graphicFrame>
      <p:pic>
        <p:nvPicPr>
          <p:cNvPr id="9" name="Picture 8">
            <a:extLst>
              <a:ext uri="{FF2B5EF4-FFF2-40B4-BE49-F238E27FC236}">
                <a16:creationId xmlns:a16="http://schemas.microsoft.com/office/drawing/2014/main" id="{D7FF1400-E667-CB49-9A29-B7225C044D28}"/>
              </a:ext>
            </a:extLst>
          </p:cNvPr>
          <p:cNvPicPr>
            <a:picLocks noChangeAspect="1"/>
          </p:cNvPicPr>
          <p:nvPr/>
        </p:nvPicPr>
        <p:blipFill>
          <a:blip r:embed="rId3"/>
          <a:stretch>
            <a:fillRect/>
          </a:stretch>
        </p:blipFill>
        <p:spPr>
          <a:xfrm>
            <a:off x="0" y="-27448"/>
            <a:ext cx="1384300" cy="812800"/>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EB4652BB-A74F-6414-13C1-37B83FD97AD2}"/>
              </a:ext>
            </a:extLst>
          </p:cNvPr>
          <p:cNvPicPr>
            <a:picLocks noChangeAspect="1"/>
          </p:cNvPicPr>
          <p:nvPr/>
        </p:nvPicPr>
        <p:blipFill rotWithShape="1">
          <a:blip r:embed="rId4"/>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9543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70037"/>
            <a:ext cx="8229600" cy="4525963"/>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Mr. Sovers Singh Bisht</a:t>
            </a:r>
          </a:p>
          <a:p>
            <a:pPr marL="0" indent="0">
              <a:buNone/>
            </a:pPr>
            <a:r>
              <a:rPr lang="en-US" sz="2400" b="1" dirty="0">
                <a:latin typeface="Times New Roman" panose="02020603050405020304" pitchFamily="18" charset="0"/>
                <a:cs typeface="Times New Roman" panose="02020603050405020304" pitchFamily="18" charset="0"/>
              </a:rPr>
              <a:t>Dep. HOD (Data Science)</a:t>
            </a:r>
          </a:p>
          <a:p>
            <a:pPr marL="0" indent="0">
              <a:buNone/>
            </a:pPr>
            <a:r>
              <a:rPr lang="en-US" sz="2400" b="1" dirty="0" err="1">
                <a:latin typeface="Times New Roman" panose="02020603050405020304" pitchFamily="18" charset="0"/>
                <a:cs typeface="Times New Roman" panose="02020603050405020304" pitchFamily="18" charset="0"/>
              </a:rPr>
              <a:t>B.Tech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M.Tech</a:t>
            </a:r>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PH.D (P) in CSE .. 	</a:t>
            </a: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b="1" dirty="0">
              <a:latin typeface="Times New Roman" panose="02020603050405020304" pitchFamily="18" charset="0"/>
              <a:cs typeface="Times New Roman" panose="02020603050405020304" pitchFamily="18" charset="0"/>
            </a:endParaRPr>
          </a:p>
          <a:p>
            <a:pPr marL="0" indent="0" algn="just">
              <a:buNone/>
            </a:pPr>
            <a:endParaRPr lang="en-US" sz="2400" b="1"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Area of Expertise: Data Science, Big Data Analytics</a:t>
            </a:r>
          </a:p>
          <a:p>
            <a:pPr marL="0" indent="0" algn="just">
              <a:buNone/>
            </a:pPr>
            <a:r>
              <a:rPr lang="en-US" sz="2400" b="1" dirty="0">
                <a:latin typeface="Times New Roman" panose="02020603050405020304" pitchFamily="18" charset="0"/>
                <a:cs typeface="Times New Roman" panose="02020603050405020304" pitchFamily="18" charset="0"/>
              </a:rPr>
              <a:t>                                &amp; Cloud Computing.</a:t>
            </a: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dirty="0"/>
          </a:p>
          <a:p>
            <a:endParaRPr lang="en-US" dirty="0"/>
          </a:p>
          <a:p>
            <a:endParaRPr lang="en-US" dirty="0"/>
          </a:p>
        </p:txBody>
      </p:sp>
      <p:sp>
        <p:nvSpPr>
          <p:cNvPr id="4" name="Date Placeholder 3"/>
          <p:cNvSpPr>
            <a:spLocks noGrp="1"/>
          </p:cNvSpPr>
          <p:nvPr>
            <p:ph type="dt" sz="half" idx="10"/>
          </p:nvPr>
        </p:nvSpPr>
        <p:spPr/>
        <p:txBody>
          <a:bodyPr/>
          <a:lstStyle/>
          <a:p>
            <a:fld id="{7D95BA04-B4A0-4460-9B7A-7D0F72336170}" type="datetime1">
              <a:rPr lang="en-US" smtClean="0"/>
              <a:t>7/11/2024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
        <p:nvSpPr>
          <p:cNvPr id="9" name="Title 1"/>
          <p:cNvSpPr txBox="1">
            <a:spLocks/>
          </p:cNvSpPr>
          <p:nvPr/>
        </p:nvSpPr>
        <p:spPr>
          <a:xfrm>
            <a:off x="1447800" y="0"/>
            <a:ext cx="7696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000" b="1">
                <a:ln w="0"/>
                <a:solidFill>
                  <a:schemeClr val="tx1"/>
                </a:solidFill>
                <a:effectLst>
                  <a:outerShdw blurRad="38100" dist="19050" dir="2700000" algn="tl" rotWithShape="0">
                    <a:schemeClr val="dk1">
                      <a:alpha val="40000"/>
                    </a:schemeClr>
                  </a:outerShdw>
                </a:effectLst>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effectLst/>
              </a:rPr>
              <a:t>Noida Institute of Engineering and Technology, Greater Noida</a:t>
            </a:r>
          </a:p>
        </p:txBody>
      </p:sp>
      <p:pic>
        <p:nvPicPr>
          <p:cNvPr id="5" name="Picture 4" descr="A person wearing glasses&#10;&#10;Description automatically generated with medium confidence">
            <a:extLst>
              <a:ext uri="{FF2B5EF4-FFF2-40B4-BE49-F238E27FC236}">
                <a16:creationId xmlns:a16="http://schemas.microsoft.com/office/drawing/2014/main" id="{8DDDEC47-BC45-433B-9268-C166126FE0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6550" y="853505"/>
            <a:ext cx="2133600" cy="2575495"/>
          </a:xfrm>
          <a:prstGeom prst="rect">
            <a:avLst/>
          </a:prstGeom>
          <a:ln>
            <a:noFill/>
          </a:ln>
          <a:effectLst>
            <a:outerShdw blurRad="190500" algn="tl" rotWithShape="0">
              <a:srgbClr val="000000">
                <a:alpha val="70000"/>
              </a:srgbClr>
            </a:outerShdw>
          </a:effectLst>
        </p:spPr>
      </p:pic>
      <p:pic>
        <p:nvPicPr>
          <p:cNvPr id="10" name="Picture 9">
            <a:extLst>
              <a:ext uri="{FF2B5EF4-FFF2-40B4-BE49-F238E27FC236}">
                <a16:creationId xmlns:a16="http://schemas.microsoft.com/office/drawing/2014/main" id="{951FACA1-E1A4-454C-9029-FBDE3061ABEB}"/>
              </a:ext>
            </a:extLst>
          </p:cNvPr>
          <p:cNvPicPr>
            <a:picLocks noChangeAspect="1"/>
          </p:cNvPicPr>
          <p:nvPr/>
        </p:nvPicPr>
        <p:blipFill>
          <a:blip r:embed="rId4"/>
          <a:stretch>
            <a:fillRect/>
          </a:stretch>
        </p:blipFill>
        <p:spPr>
          <a:xfrm>
            <a:off x="0" y="-27448"/>
            <a:ext cx="1384300" cy="812800"/>
          </a:xfrm>
          <a:prstGeom prst="rect">
            <a:avLst/>
          </a:prstGeom>
        </p:spPr>
      </p:pic>
      <p:pic>
        <p:nvPicPr>
          <p:cNvPr id="2" name="Picture 1" descr="A screenshot of a computer&#10;&#10;Description automatically generated">
            <a:extLst>
              <a:ext uri="{FF2B5EF4-FFF2-40B4-BE49-F238E27FC236}">
                <a16:creationId xmlns:a16="http://schemas.microsoft.com/office/drawing/2014/main" id="{696364AB-33EC-4625-3ED2-8EDDACD97BE2}"/>
              </a:ext>
            </a:extLst>
          </p:cNvPr>
          <p:cNvPicPr>
            <a:picLocks noChangeAspect="1"/>
          </p:cNvPicPr>
          <p:nvPr/>
        </p:nvPicPr>
        <p:blipFill rotWithShape="1">
          <a:blip r:embed="rId5"/>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808889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4373563"/>
          </a:xfrm>
        </p:spPr>
        <p:txBody>
          <a:bodyPr>
            <a:normAutofit lnSpcReduction="10000"/>
          </a:bodyPr>
          <a:lstStyle/>
          <a:p>
            <a:pPr algn="just">
              <a:buNone/>
            </a:pPr>
            <a:r>
              <a:rPr lang="en-US" sz="2000" b="1" dirty="0"/>
              <a:t>Prerequisites:</a:t>
            </a:r>
          </a:p>
          <a:p>
            <a:pPr algn="just">
              <a:lnSpc>
                <a:spcPct val="150000"/>
              </a:lnSpc>
            </a:pPr>
            <a:r>
              <a:rPr lang="en-US" sz="2000" dirty="0"/>
              <a:t>Linux/ Windows operating system.</a:t>
            </a:r>
          </a:p>
          <a:p>
            <a:pPr algn="just">
              <a:lnSpc>
                <a:spcPct val="150000"/>
              </a:lnSpc>
            </a:pPr>
            <a:r>
              <a:rPr lang="en-US" sz="2000" dirty="0"/>
              <a:t>Knowledge of basic descriptive statistics and machine learning.</a:t>
            </a:r>
          </a:p>
          <a:p>
            <a:pPr algn="just">
              <a:lnSpc>
                <a:spcPct val="150000"/>
              </a:lnSpc>
            </a:pPr>
            <a:r>
              <a:rPr lang="en-US" sz="2000" dirty="0"/>
              <a:t>Java &amp; R Studio.</a:t>
            </a:r>
          </a:p>
          <a:p>
            <a:pPr algn="just">
              <a:lnSpc>
                <a:spcPct val="150000"/>
              </a:lnSpc>
            </a:pPr>
            <a:r>
              <a:rPr lang="en-US" sz="2000" dirty="0"/>
              <a:t>MS Office 2019 and Above.</a:t>
            </a:r>
          </a:p>
          <a:p>
            <a:pPr algn="just">
              <a:lnSpc>
                <a:spcPct val="150000"/>
              </a:lnSpc>
            </a:pPr>
            <a:r>
              <a:rPr lang="en-US" sz="2000" dirty="0"/>
              <a:t>Programming Languages (Python)</a:t>
            </a:r>
          </a:p>
          <a:p>
            <a:pPr marL="0" indent="0" algn="just">
              <a:lnSpc>
                <a:spcPct val="150000"/>
              </a:lnSpc>
              <a:buNone/>
            </a:pPr>
            <a:endParaRPr lang="en-US" sz="2000" b="1" dirty="0"/>
          </a:p>
          <a:p>
            <a:pPr marL="0" indent="0" algn="just">
              <a:lnSpc>
                <a:spcPct val="150000"/>
              </a:lnSpc>
              <a:buNone/>
            </a:pPr>
            <a:r>
              <a:rPr lang="en-US" sz="2000" b="1" dirty="0"/>
              <a:t>Recap:</a:t>
            </a:r>
          </a:p>
          <a:p>
            <a:pPr algn="just">
              <a:lnSpc>
                <a:spcPct val="150000"/>
              </a:lnSpc>
            </a:pPr>
            <a:r>
              <a:rPr lang="en-US" sz="2000" dirty="0"/>
              <a:t>Discussion about Data Science Environments.</a:t>
            </a:r>
          </a:p>
        </p:txBody>
      </p:sp>
      <p:sp>
        <p:nvSpPr>
          <p:cNvPr id="4" name="Date Placeholder 3"/>
          <p:cNvSpPr>
            <a:spLocks noGrp="1"/>
          </p:cNvSpPr>
          <p:nvPr>
            <p:ph type="dt" sz="half" idx="10"/>
          </p:nvPr>
        </p:nvSpPr>
        <p:spPr>
          <a:prstGeom prst="rect">
            <a:avLst/>
          </a:prstGeom>
        </p:spPr>
        <p:txBody>
          <a:bodyPr/>
          <a:lstStyle/>
          <a:p>
            <a:fld id="{0EEC6EBA-3A52-488D-804B-E11DF3CB9430}" type="datetime1">
              <a:rPr lang="en-US" smtClean="0"/>
              <a:t>7/11/2024</a:t>
            </a:fld>
            <a:endParaRPr lang="en-US"/>
          </a:p>
        </p:txBody>
      </p:sp>
      <p:sp>
        <p:nvSpPr>
          <p:cNvPr id="6" name="Slide Number Placeholder 5"/>
          <p:cNvSpPr>
            <a:spLocks noGrp="1"/>
          </p:cNvSpPr>
          <p:nvPr>
            <p:ph type="sldNum" sz="quarter" idx="12"/>
          </p:nvPr>
        </p:nvSpPr>
        <p:spPr>
          <a:prstGeom prst="rect">
            <a:avLst/>
          </a:prstGeom>
        </p:spPr>
        <p:txBody>
          <a:bodyPr/>
          <a:lstStyle/>
          <a:p>
            <a:fld id="{B6F15528-21DE-4FAA-801E-634DDDAF4B2B}" type="slidenum">
              <a:rPr lang="en-US" smtClean="0"/>
              <a:pPr/>
              <a:t>20</a:t>
            </a:fld>
            <a:endParaRPr lang="en-US"/>
          </a:p>
        </p:txBody>
      </p:sp>
      <p:sp>
        <p:nvSpPr>
          <p:cNvPr id="9" name="Title 1">
            <a:extLst>
              <a:ext uri="{FF2B5EF4-FFF2-40B4-BE49-F238E27FC236}">
                <a16:creationId xmlns:a16="http://schemas.microsoft.com/office/drawing/2014/main" id="{343CFCBF-680E-4B0C-8602-86D30BF2D33A}"/>
              </a:ext>
            </a:extLst>
          </p:cNvPr>
          <p:cNvSpPr txBox="1">
            <a:spLocks/>
          </p:cNvSpPr>
          <p:nvPr/>
        </p:nvSpPr>
        <p:spPr>
          <a:xfrm>
            <a:off x="1371600"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mn-lt"/>
                <a:ea typeface="+mn-ea"/>
                <a:cs typeface="+mn-cs"/>
              </a:rPr>
              <a:t>Prerequisite and Recap</a:t>
            </a:r>
          </a:p>
        </p:txBody>
      </p:sp>
      <p:sp>
        <p:nvSpPr>
          <p:cNvPr id="2" name="Footer Placeholder 1">
            <a:extLst>
              <a:ext uri="{FF2B5EF4-FFF2-40B4-BE49-F238E27FC236}">
                <a16:creationId xmlns:a16="http://schemas.microsoft.com/office/drawing/2014/main" id="{FA0F986C-77C1-4559-A1AE-E9EEAA72C6CE}"/>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FC0B4CB1-A45C-724E-B43D-F30F9540B7DA}"/>
              </a:ext>
            </a:extLst>
          </p:cNvPr>
          <p:cNvPicPr>
            <a:picLocks noChangeAspect="1"/>
          </p:cNvPicPr>
          <p:nvPr/>
        </p:nvPicPr>
        <p:blipFill>
          <a:blip r:embed="rId2"/>
          <a:stretch>
            <a:fillRect/>
          </a:stretch>
        </p:blipFill>
        <p:spPr>
          <a:xfrm>
            <a:off x="-19722" y="0"/>
            <a:ext cx="1384300" cy="81280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FFC9C173-622F-8A1B-3B11-0CEB1DB211F3}"/>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ox(in)">
                                      <p:cBhvr>
                                        <p:cTn id="7" dur="1000"/>
                                        <p:tgtEl>
                                          <p:spTgt spid="3">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ox(in)">
                                      <p:cBhvr>
                                        <p:cTn id="10" dur="1000"/>
                                        <p:tgtEl>
                                          <p:spTgt spid="3">
                                            <p:txEl>
                                              <p:pRg st="4" end="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ox(in)">
                                      <p:cBhvr>
                                        <p:cTn id="13" dur="1000"/>
                                        <p:tgtEl>
                                          <p:spTgt spid="3">
                                            <p:txEl>
                                              <p:pRg st="5" end="5"/>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box(in)">
                                      <p:cBhvr>
                                        <p:cTn id="16" dur="1000"/>
                                        <p:tgtEl>
                                          <p:spTgt spid="3">
                                            <p:txEl>
                                              <p:pRg st="7" end="7"/>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box(in)">
                                      <p:cBhvr>
                                        <p:cTn id="19"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prstGeom prst="rect">
            <a:avLst/>
          </a:prstGeom>
        </p:spPr>
        <p:txBody>
          <a:bodyPr/>
          <a:lstStyle/>
          <a:p>
            <a:fld id="{13AB087A-0480-4F9B-92A1-CA0B90F3A105}" type="datetime1">
              <a:rPr lang="en-US" smtClean="0"/>
              <a:t>7/11/2024</a:t>
            </a:fld>
            <a:endParaRPr lang="en-US"/>
          </a:p>
        </p:txBody>
      </p:sp>
      <p:sp>
        <p:nvSpPr>
          <p:cNvPr id="6" name="Slide Number Placeholder 5"/>
          <p:cNvSpPr>
            <a:spLocks noGrp="1"/>
          </p:cNvSpPr>
          <p:nvPr>
            <p:ph type="sldNum" sz="quarter" idx="12"/>
          </p:nvPr>
        </p:nvSpPr>
        <p:spPr>
          <a:prstGeom prst="rect">
            <a:avLst/>
          </a:prstGeom>
        </p:spPr>
        <p:txBody>
          <a:bodyPr/>
          <a:lstStyle/>
          <a:p>
            <a:fld id="{B6F15528-21DE-4FAA-801E-634DDDAF4B2B}" type="slidenum">
              <a:rPr lang="en-US" smtClean="0"/>
              <a:pPr/>
              <a:t>21</a:t>
            </a:fld>
            <a:endParaRPr lang="en-US"/>
          </a:p>
        </p:txBody>
      </p:sp>
      <p:sp>
        <p:nvSpPr>
          <p:cNvPr id="9" name="Title 1">
            <a:extLst>
              <a:ext uri="{FF2B5EF4-FFF2-40B4-BE49-F238E27FC236}">
                <a16:creationId xmlns:a16="http://schemas.microsoft.com/office/drawing/2014/main" id="{343CFCBF-680E-4B0C-8602-86D30BF2D33A}"/>
              </a:ext>
            </a:extLst>
          </p:cNvPr>
          <p:cNvSpPr txBox="1">
            <a:spLocks/>
          </p:cNvSpPr>
          <p:nvPr/>
        </p:nvSpPr>
        <p:spPr>
          <a:xfrm>
            <a:off x="1353671"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mn-lt"/>
                <a:ea typeface="+mn-ea"/>
                <a:cs typeface="+mn-cs"/>
              </a:rPr>
              <a:t>Brief Intro of Subject with video</a:t>
            </a:r>
          </a:p>
        </p:txBody>
      </p:sp>
      <p:sp>
        <p:nvSpPr>
          <p:cNvPr id="2" name="Footer Placeholder 1">
            <a:extLst>
              <a:ext uri="{FF2B5EF4-FFF2-40B4-BE49-F238E27FC236}">
                <a16:creationId xmlns:a16="http://schemas.microsoft.com/office/drawing/2014/main" id="{FA0F986C-77C1-4559-A1AE-E9EEAA72C6CE}"/>
              </a:ext>
            </a:extLst>
          </p:cNvPr>
          <p:cNvSpPr>
            <a:spLocks noGrp="1"/>
          </p:cNvSpPr>
          <p:nvPr>
            <p:ph type="ftr" sz="quarter" idx="11"/>
          </p:nvPr>
        </p:nvSpPr>
        <p:spPr/>
        <p:txBody>
          <a:bodyPr/>
          <a:lstStyle/>
          <a:p>
            <a:r>
              <a:rPr lang="de-DE"/>
              <a:t>Dr. Priyanka Chandani                   UNIT 01</a:t>
            </a:r>
            <a:endParaRPr lang="en-US" dirty="0"/>
          </a:p>
        </p:txBody>
      </p:sp>
      <p:sp>
        <p:nvSpPr>
          <p:cNvPr id="7" name="Content Placeholder 6">
            <a:extLst>
              <a:ext uri="{FF2B5EF4-FFF2-40B4-BE49-F238E27FC236}">
                <a16:creationId xmlns:a16="http://schemas.microsoft.com/office/drawing/2014/main" id="{EF632368-14F3-4F48-B212-F99EBC3ED043}"/>
              </a:ext>
            </a:extLst>
          </p:cNvPr>
          <p:cNvSpPr>
            <a:spLocks noGrp="1"/>
          </p:cNvSpPr>
          <p:nvPr>
            <p:ph idx="1"/>
          </p:nvPr>
        </p:nvSpPr>
        <p:spPr>
          <a:xfrm>
            <a:off x="208547" y="930442"/>
            <a:ext cx="8917524" cy="5425908"/>
          </a:xfrm>
        </p:spPr>
        <p:txBody>
          <a:bodyPr>
            <a:normAutofit fontScale="92500" lnSpcReduction="10000"/>
          </a:bodyPr>
          <a:lstStyle/>
          <a:p>
            <a:pPr marL="0" indent="0" algn="just">
              <a:buNone/>
            </a:pPr>
            <a:r>
              <a:rPr lang="en-US" sz="2200" kern="1200" dirty="0">
                <a:solidFill>
                  <a:schemeClr val="tx1"/>
                </a:solidFill>
                <a:effectLst/>
                <a:latin typeface="+mj-lt"/>
              </a:rPr>
              <a:t>Predictive analytics is a form of </a:t>
            </a:r>
            <a:r>
              <a:rPr lang="en-US" sz="2600" kern="1200" dirty="0">
                <a:solidFill>
                  <a:schemeClr val="tx1"/>
                </a:solidFill>
                <a:effectLst/>
                <a:latin typeface="+mj-lt"/>
              </a:rPr>
              <a:t>technology</a:t>
            </a:r>
            <a:r>
              <a:rPr lang="en-US" sz="2200" kern="1200" dirty="0">
                <a:solidFill>
                  <a:schemeClr val="tx1"/>
                </a:solidFill>
                <a:effectLst/>
                <a:latin typeface="+mj-lt"/>
              </a:rPr>
              <a:t> that makes predictions about certain unknowns in the future. It draws on a series of techniques to make these determinations, including artificial intelligence (AI), data mining, machine learning, modeling, and statistics.</a:t>
            </a:r>
          </a:p>
          <a:p>
            <a:pPr marL="0" indent="0" algn="just">
              <a:buNone/>
            </a:pPr>
            <a:endParaRPr lang="en-US" sz="2200" kern="1200" dirty="0">
              <a:solidFill>
                <a:schemeClr val="tx1"/>
              </a:solidFill>
              <a:effectLst/>
              <a:latin typeface="+mj-lt"/>
            </a:endParaRPr>
          </a:p>
          <a:p>
            <a:pPr marL="0" indent="0" algn="just">
              <a:buNone/>
            </a:pPr>
            <a:r>
              <a:rPr lang="en-US" sz="2200" kern="1200" dirty="0">
                <a:solidFill>
                  <a:schemeClr val="tx1"/>
                </a:solidFill>
                <a:effectLst/>
                <a:latin typeface="+mj-lt"/>
              </a:rPr>
              <a:t> For instance, data mining involves the analysis of large sets of data to detect patterns from it. Text analysis does the same, except for large blocks of text.</a:t>
            </a:r>
          </a:p>
          <a:p>
            <a:pPr marL="0" indent="0" algn="just">
              <a:buNone/>
            </a:pPr>
            <a:endParaRPr lang="en-US" sz="2000" kern="1200" dirty="0">
              <a:solidFill>
                <a:schemeClr val="tx1"/>
              </a:solidFill>
              <a:effectLst/>
              <a:latin typeface="+mj-lt"/>
            </a:endParaRPr>
          </a:p>
          <a:p>
            <a:pPr marL="0" indent="0" algn="just">
              <a:buNone/>
            </a:pPr>
            <a:r>
              <a:rPr lang="en-US" sz="2000" b="1" kern="1200" dirty="0">
                <a:solidFill>
                  <a:schemeClr val="tx1"/>
                </a:solidFill>
                <a:effectLst/>
                <a:latin typeface="+mj-lt"/>
              </a:rPr>
              <a:t>Predictive models are used for all kinds of applications, including:</a:t>
            </a:r>
          </a:p>
          <a:p>
            <a:pPr marL="0" indent="0" algn="just">
              <a:buNone/>
            </a:pPr>
            <a:endParaRPr lang="en-US" sz="2000" kern="1200" dirty="0">
              <a:solidFill>
                <a:schemeClr val="tx1"/>
              </a:solidFill>
              <a:effectLst/>
              <a:latin typeface="+mj-lt"/>
            </a:endParaRPr>
          </a:p>
          <a:p>
            <a:pPr algn="just">
              <a:buFont typeface="Wingdings" panose="05000000000000000000" pitchFamily="2" charset="2"/>
              <a:buChar char="v"/>
            </a:pPr>
            <a:r>
              <a:rPr lang="en-US" sz="2000" kern="1200" dirty="0">
                <a:solidFill>
                  <a:schemeClr val="tx1"/>
                </a:solidFill>
                <a:effectLst/>
                <a:latin typeface="+mj-lt"/>
              </a:rPr>
              <a:t>Weather forecasts</a:t>
            </a:r>
          </a:p>
          <a:p>
            <a:pPr algn="just">
              <a:buFont typeface="Wingdings" panose="05000000000000000000" pitchFamily="2" charset="2"/>
              <a:buChar char="v"/>
            </a:pPr>
            <a:r>
              <a:rPr lang="en-US" sz="2000" kern="1200" dirty="0">
                <a:solidFill>
                  <a:schemeClr val="tx1"/>
                </a:solidFill>
                <a:effectLst/>
                <a:latin typeface="+mj-lt"/>
              </a:rPr>
              <a:t>Creating video games</a:t>
            </a:r>
          </a:p>
          <a:p>
            <a:pPr algn="just">
              <a:buFont typeface="Wingdings" panose="05000000000000000000" pitchFamily="2" charset="2"/>
              <a:buChar char="v"/>
            </a:pPr>
            <a:r>
              <a:rPr lang="en-US" sz="2000" kern="1200" dirty="0">
                <a:solidFill>
                  <a:schemeClr val="tx1"/>
                </a:solidFill>
                <a:effectLst/>
                <a:latin typeface="+mj-lt"/>
              </a:rPr>
              <a:t>Translating voice to text for mobile phone messaging</a:t>
            </a:r>
          </a:p>
          <a:p>
            <a:pPr algn="just">
              <a:buFont typeface="Wingdings" panose="05000000000000000000" pitchFamily="2" charset="2"/>
              <a:buChar char="v"/>
            </a:pPr>
            <a:r>
              <a:rPr lang="en-US" sz="2000" kern="1200" dirty="0">
                <a:solidFill>
                  <a:schemeClr val="tx1"/>
                </a:solidFill>
                <a:effectLst/>
                <a:latin typeface="+mj-lt"/>
              </a:rPr>
              <a:t>Customer service</a:t>
            </a:r>
          </a:p>
          <a:p>
            <a:pPr algn="just">
              <a:buFont typeface="Wingdings" panose="05000000000000000000" pitchFamily="2" charset="2"/>
              <a:buChar char="v"/>
            </a:pPr>
            <a:r>
              <a:rPr lang="en-US" sz="2000" kern="1200" dirty="0">
                <a:solidFill>
                  <a:schemeClr val="tx1"/>
                </a:solidFill>
                <a:effectLst/>
                <a:latin typeface="+mj-lt"/>
              </a:rPr>
              <a:t>Investment portfolio development</a:t>
            </a:r>
          </a:p>
          <a:p>
            <a:pPr algn="just">
              <a:buFont typeface="Wingdings" panose="05000000000000000000" pitchFamily="2" charset="2"/>
              <a:buChar char="v"/>
            </a:pPr>
            <a:r>
              <a:rPr lang="en-US" sz="2200" dirty="0">
                <a:latin typeface="+mj-lt"/>
                <a:hlinkClick r:id="rId2"/>
              </a:rPr>
              <a:t>https://www.youtube.com/watch?v=4y6fUC56KPw</a:t>
            </a:r>
          </a:p>
          <a:p>
            <a:pPr algn="just">
              <a:buFont typeface="Wingdings" panose="05000000000000000000" pitchFamily="2" charset="2"/>
              <a:buChar char="v"/>
            </a:pPr>
            <a:r>
              <a:rPr lang="en-US" sz="2200" dirty="0">
                <a:latin typeface="+mj-lt"/>
                <a:hlinkClick r:id="rId2"/>
              </a:rPr>
              <a:t>https://www.youtube.com/watch?v=JOArz7wggkQ</a:t>
            </a:r>
          </a:p>
          <a:p>
            <a:pPr marL="0" indent="0">
              <a:buNone/>
            </a:pPr>
            <a:endParaRPr lang="en-US" dirty="0">
              <a:latin typeface="+mj-lt"/>
            </a:endParaRPr>
          </a:p>
          <a:p>
            <a:endParaRPr lang="en-US" dirty="0">
              <a:latin typeface="+mj-lt"/>
            </a:endParaRPr>
          </a:p>
        </p:txBody>
      </p:sp>
      <p:pic>
        <p:nvPicPr>
          <p:cNvPr id="8" name="Picture 7">
            <a:extLst>
              <a:ext uri="{FF2B5EF4-FFF2-40B4-BE49-F238E27FC236}">
                <a16:creationId xmlns:a16="http://schemas.microsoft.com/office/drawing/2014/main" id="{660A703F-3E80-1C4A-9962-E0A24FD1E0B0}"/>
              </a:ext>
            </a:extLst>
          </p:cNvPr>
          <p:cNvPicPr>
            <a:picLocks noChangeAspect="1"/>
          </p:cNvPicPr>
          <p:nvPr/>
        </p:nvPicPr>
        <p:blipFill>
          <a:blip r:embed="rId3"/>
          <a:stretch>
            <a:fillRect/>
          </a:stretch>
        </p:blipFill>
        <p:spPr>
          <a:xfrm>
            <a:off x="0" y="-27448"/>
            <a:ext cx="1384300" cy="812800"/>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AAB39E09-33E0-981D-1850-378A2ED73F05}"/>
              </a:ext>
            </a:extLst>
          </p:cNvPr>
          <p:cNvPicPr>
            <a:picLocks noChangeAspect="1"/>
          </p:cNvPicPr>
          <p:nvPr/>
        </p:nvPicPr>
        <p:blipFill rotWithShape="1">
          <a:blip r:embed="rId4"/>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61832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38100">
              <a:lnSpc>
                <a:spcPct val="100000"/>
              </a:lnSpc>
            </a:pPr>
            <a:fld id="{81D60167-4931-47E6-BA6A-407CBD079E47}" type="slidenum">
              <a:rPr lang="en-US" spc="-5" smtClean="0">
                <a:solidFill>
                  <a:schemeClr val="tx1"/>
                </a:solidFill>
              </a:rPr>
              <a:pPr marL="38100">
                <a:lnSpc>
                  <a:spcPct val="100000"/>
                </a:lnSpc>
              </a:pPr>
              <a:t>22</a:t>
            </a:fld>
            <a:endParaRPr lang="en-US" spc="-5" dirty="0">
              <a:solidFill>
                <a:schemeClr val="tx1"/>
              </a:solidFill>
            </a:endParaRPr>
          </a:p>
        </p:txBody>
      </p:sp>
      <p:sp>
        <p:nvSpPr>
          <p:cNvPr id="5" name="Date Placeholder 4"/>
          <p:cNvSpPr>
            <a:spLocks noGrp="1"/>
          </p:cNvSpPr>
          <p:nvPr>
            <p:ph type="dt" sz="half" idx="10"/>
          </p:nvPr>
        </p:nvSpPr>
        <p:spPr/>
        <p:txBody>
          <a:bodyPr/>
          <a:lstStyle/>
          <a:p>
            <a:fld id="{137EDE05-BCC7-444D-8E3C-40C613C010FE}" type="datetime1">
              <a:rPr lang="en-US" smtClean="0">
                <a:solidFill>
                  <a:schemeClr val="tx1"/>
                </a:solidFill>
              </a:rPr>
              <a:t>7/11/2024</a:t>
            </a:fld>
            <a:endParaRPr lang="en-US" dirty="0">
              <a:solidFill>
                <a:schemeClr val="tx1"/>
              </a:solidFill>
            </a:endParaRPr>
          </a:p>
        </p:txBody>
      </p:sp>
      <p:sp>
        <p:nvSpPr>
          <p:cNvPr id="7" name="TextBox 6">
            <a:extLst>
              <a:ext uri="{FF2B5EF4-FFF2-40B4-BE49-F238E27FC236}">
                <a16:creationId xmlns:a16="http://schemas.microsoft.com/office/drawing/2014/main" id="{0DE197D2-E667-46C0-BB2A-49A8B2E5B579}"/>
              </a:ext>
            </a:extLst>
          </p:cNvPr>
          <p:cNvSpPr txBox="1"/>
          <p:nvPr/>
        </p:nvSpPr>
        <p:spPr>
          <a:xfrm>
            <a:off x="208547" y="856357"/>
            <a:ext cx="8726905" cy="1870384"/>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Non-Linear Regression:</a:t>
            </a:r>
          </a:p>
          <a:p>
            <a:pPr algn="just"/>
            <a:endParaRPr lang="en-US" sz="2400" b="1" dirty="0">
              <a:latin typeface="Times New Roman" panose="02020603050405020304" pitchFamily="18" charset="0"/>
              <a:cs typeface="Times New Roman" panose="02020603050405020304" pitchFamily="18" charset="0"/>
            </a:endParaRPr>
          </a:p>
          <a:p>
            <a:pPr marL="342900" lvl="0" indent="-342900" algn="just">
              <a:lnSpc>
                <a:spcPct val="115000"/>
              </a:lnSpc>
              <a:buFont typeface="Wingdings" panose="05000000000000000000"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Logit function and interpretation </a:t>
            </a:r>
          </a:p>
          <a:p>
            <a:pPr marL="342900" lvl="0" indent="-342900" algn="just">
              <a:lnSpc>
                <a:spcPct val="115000"/>
              </a:lnSpc>
              <a:buFont typeface="Wingdings" panose="05000000000000000000"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Types of error measures (ROCR)</a:t>
            </a:r>
          </a:p>
          <a:p>
            <a:pPr marL="342900" lvl="0" indent="-342900" algn="just">
              <a:lnSpc>
                <a:spcPct val="115000"/>
              </a:lnSpc>
              <a:buFont typeface="Wingdings" panose="05000000000000000000"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Logistic Regression in classification.</a:t>
            </a:r>
            <a:endParaRPr lang="en-US" sz="2400" b="1"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3DC48204-95A7-4BA8-8A2D-D9E1E0C1243D}"/>
              </a:ext>
            </a:extLst>
          </p:cNvPr>
          <p:cNvSpPr>
            <a:spLocks noGrp="1"/>
          </p:cNvSpPr>
          <p:nvPr>
            <p:ph type="ftr" sz="quarter" idx="11"/>
          </p:nvPr>
        </p:nvSpPr>
        <p:spPr/>
        <p:txBody>
          <a:bodyPr/>
          <a:lstStyle/>
          <a:p>
            <a:r>
              <a:rPr lang="de-DE"/>
              <a:t>SOVERS SINGH BISHT                   UNIT 01</a:t>
            </a:r>
            <a:endParaRPr lang="en-US" dirty="0"/>
          </a:p>
        </p:txBody>
      </p:sp>
      <p:pic>
        <p:nvPicPr>
          <p:cNvPr id="6" name="Picture 5">
            <a:extLst>
              <a:ext uri="{FF2B5EF4-FFF2-40B4-BE49-F238E27FC236}">
                <a16:creationId xmlns:a16="http://schemas.microsoft.com/office/drawing/2014/main" id="{440ED1A6-ACEF-2544-96C1-BD10D3B339AB}"/>
              </a:ext>
            </a:extLst>
          </p:cNvPr>
          <p:cNvPicPr>
            <a:picLocks noChangeAspect="1"/>
          </p:cNvPicPr>
          <p:nvPr/>
        </p:nvPicPr>
        <p:blipFill>
          <a:blip r:embed="rId2"/>
          <a:stretch>
            <a:fillRect/>
          </a:stretch>
        </p:blipFill>
        <p:spPr>
          <a:xfrm>
            <a:off x="-19722" y="0"/>
            <a:ext cx="1384300" cy="812800"/>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0A3371FE-CD9E-B4DF-51A1-55E0C5E2D3E9}"/>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8" name="Title 1">
            <a:extLst>
              <a:ext uri="{FF2B5EF4-FFF2-40B4-BE49-F238E27FC236}">
                <a16:creationId xmlns:a16="http://schemas.microsoft.com/office/drawing/2014/main" id="{C01ABCD6-D9A9-74EC-11D5-734FD2C2919C}"/>
              </a:ext>
            </a:extLst>
          </p:cNvPr>
          <p:cNvSpPr txBox="1">
            <a:spLocks/>
          </p:cNvSpPr>
          <p:nvPr/>
        </p:nvSpPr>
        <p:spPr>
          <a:xfrm>
            <a:off x="1642210" y="0"/>
            <a:ext cx="7501789" cy="692696"/>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marL="8547" algn="ctr">
              <a:spcBef>
                <a:spcPts val="68"/>
              </a:spcBef>
            </a:pPr>
            <a:r>
              <a:rPr lang="en-IN" sz="3000" dirty="0"/>
              <a:t>CONTENTS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278414A-E053-4AF4-8F00-6175966BB02F}" type="datetime1">
              <a:rPr lang="en-US" smtClean="0"/>
              <a:t>7/11/2024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7" name="Title 1"/>
          <p:cNvSpPr txBox="1">
            <a:spLocks/>
          </p:cNvSpPr>
          <p:nvPr/>
        </p:nvSpPr>
        <p:spPr>
          <a:xfrm>
            <a:off x="1371600" y="1"/>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Unit </a:t>
            </a:r>
            <a:r>
              <a:rPr kumimoji="0" lang="en-US" sz="3000" i="0" u="none" strike="noStrike" kern="1200" cap="none" spc="0" normalizeH="0" noProof="0" dirty="0">
                <a:ln>
                  <a:noFill/>
                </a:ln>
                <a:solidFill>
                  <a:schemeClr val="dk1"/>
                </a:solidFill>
                <a:effectLst/>
                <a:uLnTx/>
                <a:uFillTx/>
                <a:latin typeface="+mn-lt"/>
                <a:ea typeface="+mn-ea"/>
                <a:cs typeface="+mn-cs"/>
              </a:rPr>
              <a:t>Objective</a:t>
            </a:r>
            <a:endParaRPr kumimoji="0" lang="en-US" sz="3000"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8"/>
          <p:cNvSpPr>
            <a:spLocks noGrp="1"/>
          </p:cNvSpPr>
          <p:nvPr>
            <p:ph idx="1"/>
          </p:nvPr>
        </p:nvSpPr>
        <p:spPr>
          <a:xfrm>
            <a:off x="304800" y="915988"/>
            <a:ext cx="8382000" cy="5210176"/>
          </a:xfrm>
        </p:spPr>
        <p:txBody>
          <a:bodyPr>
            <a:normAutofit fontScale="92500"/>
          </a:bodyPr>
          <a:lstStyle/>
          <a:p>
            <a:pPr algn="just">
              <a:lnSpc>
                <a:spcPct val="150000"/>
              </a:lnSpc>
              <a:buNone/>
            </a:pPr>
            <a:r>
              <a:rPr lang="en-US" sz="2400" b="1" dirty="0"/>
              <a:t>  The objective of the Unit 3 is :</a:t>
            </a:r>
          </a:p>
          <a:p>
            <a:pPr marL="457200" indent="-457200" algn="just">
              <a:lnSpc>
                <a:spcPct val="150000"/>
              </a:lnSpc>
              <a:buAutoNum type="arabicPeriod"/>
            </a:pPr>
            <a:r>
              <a:rPr lang="en-US" sz="2000" dirty="0">
                <a:latin typeface="+mj-lt"/>
              </a:rPr>
              <a:t>Overall, a nonlinear regression model is used to accommodate different mean functions, even though it is less flexible than a linear regression model.</a:t>
            </a:r>
          </a:p>
          <a:p>
            <a:pPr marL="457200" indent="-457200" algn="just">
              <a:lnSpc>
                <a:spcPct val="150000"/>
              </a:lnSpc>
              <a:buAutoNum type="arabicPeriod"/>
            </a:pPr>
            <a:r>
              <a:rPr lang="en-US" sz="2000" dirty="0">
                <a:latin typeface="+mj-lt"/>
              </a:rPr>
              <a:t> Some of its advantages include predictability, parsimony, and interpretability. </a:t>
            </a:r>
          </a:p>
          <a:p>
            <a:pPr marL="457200" indent="-457200" algn="just">
              <a:lnSpc>
                <a:spcPct val="150000"/>
              </a:lnSpc>
              <a:buAutoNum type="arabicPeriod"/>
            </a:pPr>
            <a:r>
              <a:rPr lang="en-US" sz="2000" dirty="0">
                <a:latin typeface="+mj-lt"/>
              </a:rPr>
              <a:t>Financial forecasting is one way that a nonlinear regression can be applied.</a:t>
            </a:r>
          </a:p>
          <a:p>
            <a:pPr marL="457200" indent="-457200" algn="just">
              <a:lnSpc>
                <a:spcPct val="150000"/>
              </a:lnSpc>
              <a:buAutoNum type="arabicPeriod"/>
            </a:pPr>
            <a:r>
              <a:rPr lang="en-US" sz="2000" dirty="0">
                <a:latin typeface="+mj-lt"/>
              </a:rPr>
              <a:t>The nonlinear model provides a better fit because it is both unbiased and produces smaller residuals. </a:t>
            </a:r>
          </a:p>
          <a:p>
            <a:pPr marL="457200" indent="-457200" algn="just">
              <a:lnSpc>
                <a:spcPct val="150000"/>
              </a:lnSpc>
              <a:buAutoNum type="arabicPeriod"/>
            </a:pPr>
            <a:r>
              <a:rPr lang="en-US" sz="2000" dirty="0">
                <a:latin typeface="+mj-lt"/>
              </a:rPr>
              <a:t>Nonlinear regression is a powerful alternative to linear regression but there are a few drawbacks. </a:t>
            </a:r>
          </a:p>
          <a:p>
            <a:pPr marL="457200" indent="-457200" algn="just">
              <a:lnSpc>
                <a:spcPct val="150000"/>
              </a:lnSpc>
              <a:buAutoNum type="arabicPeriod"/>
            </a:pPr>
            <a:r>
              <a:rPr lang="en-US" sz="2000" dirty="0">
                <a:latin typeface="+mj-lt"/>
              </a:rPr>
              <a:t>Fortunately, it's not difficult to try linear regression first.</a:t>
            </a:r>
          </a:p>
        </p:txBody>
      </p:sp>
      <p:sp>
        <p:nvSpPr>
          <p:cNvPr id="10" name="Content Placeholder 8">
            <a:extLst>
              <a:ext uri="{FF2B5EF4-FFF2-40B4-BE49-F238E27FC236}">
                <a16:creationId xmlns:a16="http://schemas.microsoft.com/office/drawing/2014/main" id="{D6AA0FB1-4CB8-4F7F-95E6-35FD27F3C4DF}"/>
              </a:ext>
            </a:extLst>
          </p:cNvPr>
          <p:cNvSpPr txBox="1">
            <a:spLocks/>
          </p:cNvSpPr>
          <p:nvPr/>
        </p:nvSpPr>
        <p:spPr>
          <a:xfrm>
            <a:off x="457200" y="2362200"/>
            <a:ext cx="8382000" cy="3763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700" indent="0">
              <a:lnSpc>
                <a:spcPct val="150000"/>
              </a:lnSpc>
              <a:buClr>
                <a:srgbClr val="0AD0D9"/>
              </a:buClr>
              <a:buSzPct val="95454"/>
              <a:buFont typeface="Arial" pitchFamily="34" charset="0"/>
              <a:buNone/>
              <a:tabLst>
                <a:tab pos="286385" algn="l"/>
                <a:tab pos="287020" algn="l"/>
              </a:tabLst>
            </a:pPr>
            <a:endParaRPr lang="en-US" sz="2000" dirty="0"/>
          </a:p>
          <a:p>
            <a:pPr marL="12700" indent="0">
              <a:lnSpc>
                <a:spcPct val="150000"/>
              </a:lnSpc>
              <a:buClr>
                <a:srgbClr val="0AD0D9"/>
              </a:buClr>
              <a:buSzPct val="95454"/>
              <a:buFont typeface="Arial" pitchFamily="34" charset="0"/>
              <a:buNone/>
              <a:tabLst>
                <a:tab pos="286385" algn="l"/>
                <a:tab pos="287020" algn="l"/>
              </a:tabLst>
            </a:pPr>
            <a:endParaRPr lang="en-US" sz="2000" dirty="0"/>
          </a:p>
          <a:p>
            <a:pPr marL="287020" indent="-274320">
              <a:spcBef>
                <a:spcPts val="95"/>
              </a:spcBef>
              <a:buClr>
                <a:srgbClr val="0AD0D9"/>
              </a:buClr>
              <a:buSzPct val="93181"/>
              <a:buFont typeface="Arial" pitchFamily="34" charset="0"/>
              <a:buNone/>
              <a:tabLst>
                <a:tab pos="286385" algn="l"/>
                <a:tab pos="287020" algn="l"/>
              </a:tabLst>
            </a:pPr>
            <a:endParaRPr lang="en-US" sz="2000" dirty="0"/>
          </a:p>
        </p:txBody>
      </p:sp>
      <p:sp>
        <p:nvSpPr>
          <p:cNvPr id="2" name="Footer Placeholder 1">
            <a:extLst>
              <a:ext uri="{FF2B5EF4-FFF2-40B4-BE49-F238E27FC236}">
                <a16:creationId xmlns:a16="http://schemas.microsoft.com/office/drawing/2014/main" id="{F2CBA127-C2AB-4FDE-9E88-71E4A75E9790}"/>
              </a:ext>
            </a:extLst>
          </p:cNvPr>
          <p:cNvSpPr>
            <a:spLocks noGrp="1"/>
          </p:cNvSpPr>
          <p:nvPr>
            <p:ph type="ftr" sz="quarter" idx="11"/>
          </p:nvPr>
        </p:nvSpPr>
        <p:spPr/>
        <p:txBody>
          <a:bodyPr/>
          <a:lstStyle/>
          <a:p>
            <a:r>
              <a:rPr lang="de-DE"/>
              <a:t>SOVERS SINGH BISHT                   UNIT 01</a:t>
            </a:r>
            <a:endParaRPr lang="en-US" dirty="0"/>
          </a:p>
        </p:txBody>
      </p:sp>
      <p:pic>
        <p:nvPicPr>
          <p:cNvPr id="8" name="Picture 7">
            <a:extLst>
              <a:ext uri="{FF2B5EF4-FFF2-40B4-BE49-F238E27FC236}">
                <a16:creationId xmlns:a16="http://schemas.microsoft.com/office/drawing/2014/main" id="{ADB99611-32E0-CB40-98C1-67CB9F607952}"/>
              </a:ext>
            </a:extLst>
          </p:cNvPr>
          <p:cNvPicPr>
            <a:picLocks noChangeAspect="1"/>
          </p:cNvPicPr>
          <p:nvPr/>
        </p:nvPicPr>
        <p:blipFill>
          <a:blip r:embed="rId2"/>
          <a:stretch>
            <a:fillRect/>
          </a:stretch>
        </p:blipFill>
        <p:spPr>
          <a:xfrm>
            <a:off x="-19722" y="0"/>
            <a:ext cx="1384300" cy="812800"/>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517AE55E-2211-C790-2576-D2365079D964}"/>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1337" y="1219200"/>
            <a:ext cx="7641771" cy="4405316"/>
          </a:xfrm>
        </p:spPr>
        <p:txBody>
          <a:bodyPr>
            <a:normAutofit/>
          </a:bodyPr>
          <a:lstStyle/>
          <a:p>
            <a:pPr marL="0" indent="0" algn="just">
              <a:buNone/>
            </a:pPr>
            <a:r>
              <a:rPr lang="en-IN" sz="2000" b="1" dirty="0"/>
              <a:t>Objective:</a:t>
            </a:r>
          </a:p>
          <a:p>
            <a:pPr algn="just">
              <a:lnSpc>
                <a:spcPct val="150000"/>
              </a:lnSpc>
              <a:buFont typeface="Wingdings" panose="05000000000000000000" pitchFamily="2" charset="2"/>
              <a:buChar char="§"/>
            </a:pPr>
            <a:r>
              <a:rPr lang="en-IN" sz="2000" b="1" dirty="0"/>
              <a:t>In this topic</a:t>
            </a:r>
            <a:r>
              <a:rPr lang="en-IN" sz="2000" dirty="0"/>
              <a:t> we learn about </a:t>
            </a:r>
            <a:r>
              <a:rPr lang="en-US" sz="2000" dirty="0"/>
              <a:t>logistic regression, a logit transformation is applied on the odds—that is, the probability of success divided by the probability of failure. This is also commonly known as the log odds, or the natural logarithm of odds, and this logistic function is represented by the following formulas: Logit(pi) = 1/(1+ exp(-pi))</a:t>
            </a:r>
          </a:p>
          <a:p>
            <a:pPr algn="just">
              <a:lnSpc>
                <a:spcPct val="150000"/>
              </a:lnSpc>
              <a:buFont typeface="Wingdings" panose="05000000000000000000" pitchFamily="2" charset="2"/>
              <a:buChar char="§"/>
            </a:pPr>
            <a:r>
              <a:rPr lang="en-IN" sz="2000" b="1" dirty="0"/>
              <a:t>Recap:</a:t>
            </a:r>
          </a:p>
          <a:p>
            <a:pPr algn="just">
              <a:lnSpc>
                <a:spcPct val="150000"/>
              </a:lnSpc>
              <a:buFont typeface="Wingdings" panose="05000000000000000000" pitchFamily="2" charset="2"/>
              <a:buChar char="§"/>
            </a:pPr>
            <a:r>
              <a:rPr lang="en-IN" sz="2000" dirty="0"/>
              <a:t>Revision of </a:t>
            </a:r>
            <a:r>
              <a:rPr lang="en-US" sz="2000" dirty="0"/>
              <a:t>basic statistical approaches.</a:t>
            </a:r>
            <a:endParaRPr lang="en-IN" sz="2000" dirty="0"/>
          </a:p>
          <a:p>
            <a:pPr marL="0" indent="0" algn="just">
              <a:lnSpc>
                <a:spcPct val="150000"/>
              </a:lnSpc>
              <a:buNone/>
            </a:pPr>
            <a:endParaRPr lang="en-IN" sz="1650" b="1" dirty="0"/>
          </a:p>
        </p:txBody>
      </p:sp>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24</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Logit function and interpretation </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9AAF54F8-2CBD-4D3C-6742-5A4A5D369061}"/>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20008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875790AE-A811-2621-705A-1CCD26BBEFF1}"/>
              </a:ext>
            </a:extLst>
          </p:cNvPr>
          <p:cNvSpPr txBox="1"/>
          <p:nvPr/>
        </p:nvSpPr>
        <p:spPr>
          <a:xfrm>
            <a:off x="382136" y="592542"/>
            <a:ext cx="8284191" cy="4453142"/>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150000"/>
              </a:lnSpc>
              <a:spcBef>
                <a:spcPts val="545"/>
              </a:spcBef>
            </a:pPr>
            <a:r>
              <a:rPr lang="en-US" altLang="en-US" sz="2400" b="1" dirty="0">
                <a:latin typeface="+mj-lt"/>
                <a:cs typeface="Times New Roman" panose="02020603050405020304" pitchFamily="18" charset="0"/>
              </a:rPr>
              <a:t>1.   Logit function and interpretation</a:t>
            </a:r>
            <a:endParaRPr lang="en-US" altLang="en-US" sz="2400" dirty="0">
              <a:latin typeface="+mj-lt"/>
              <a:cs typeface="Times New Roman" panose="02020603050405020304" pitchFamily="18" charset="0"/>
            </a:endParaRPr>
          </a:p>
          <a:p>
            <a:pPr algn="just">
              <a:lnSpc>
                <a:spcPct val="150000"/>
              </a:lnSpc>
              <a:spcBef>
                <a:spcPts val="529"/>
              </a:spcBef>
            </a:pPr>
            <a:r>
              <a:rPr lang="en-US" altLang="en-US" sz="2400" u="sng" dirty="0">
                <a:latin typeface="+mj-lt"/>
                <a:cs typeface="Times New Roman" panose="02020603050405020304" pitchFamily="18" charset="0"/>
              </a:rPr>
              <a:t>Why use logistic regression?</a:t>
            </a:r>
            <a:endParaRPr lang="en-US" altLang="en-US" sz="2400" dirty="0">
              <a:latin typeface="+mj-lt"/>
              <a:cs typeface="Times New Roman" panose="02020603050405020304" pitchFamily="18" charset="0"/>
            </a:endParaRPr>
          </a:p>
          <a:p>
            <a:pPr>
              <a:lnSpc>
                <a:spcPct val="150000"/>
              </a:lnSpc>
              <a:spcBef>
                <a:spcPts val="24"/>
              </a:spcBef>
            </a:pPr>
            <a:endParaRPr lang="en-US" altLang="en-US" dirty="0">
              <a:latin typeface="Calibri (Headings)"/>
              <a:cs typeface="Times New Roman" panose="02020603050405020304" pitchFamily="18" charset="0"/>
            </a:endParaRPr>
          </a:p>
          <a:p>
            <a:pPr algn="just">
              <a:lnSpc>
                <a:spcPct val="150000"/>
              </a:lnSpc>
            </a:pPr>
            <a:r>
              <a:rPr lang="en-US" altLang="en-US" dirty="0">
                <a:latin typeface="Calibri (Headings)"/>
                <a:cs typeface="Times New Roman" panose="02020603050405020304" pitchFamily="18" charset="0"/>
              </a:rPr>
              <a:t>There  are  many  important  research  topics  for  which  the  dependent  variable  is  "limited" (discrete not continuous). Researchers often want to analyze whether some event occurred or not, such as voting, participation in a public program, business success or failure, morbidity, mortality, a hurricane and etc.</a:t>
            </a:r>
          </a:p>
          <a:p>
            <a:pPr>
              <a:lnSpc>
                <a:spcPct val="150000"/>
              </a:lnSpc>
              <a:spcBef>
                <a:spcPts val="16"/>
              </a:spcBef>
            </a:pPr>
            <a:endParaRPr lang="en-US" altLang="en-US" dirty="0">
              <a:latin typeface="Calibri (Headings)"/>
              <a:cs typeface="Times New Roman" panose="02020603050405020304" pitchFamily="18" charset="0"/>
            </a:endParaRPr>
          </a:p>
          <a:p>
            <a:pPr algn="just">
              <a:lnSpc>
                <a:spcPct val="150000"/>
              </a:lnSpc>
            </a:pPr>
            <a:r>
              <a:rPr lang="en-US" altLang="en-US" dirty="0">
                <a:latin typeface="Calibri (Headings)"/>
                <a:cs typeface="Times New Roman" panose="02020603050405020304" pitchFamily="18" charset="0"/>
              </a:rPr>
              <a:t>Binary logistic regression is a type of regression analysis where the dependent variable is a dummy variable (coded 0, 1).</a:t>
            </a:r>
          </a:p>
        </p:txBody>
      </p:sp>
      <p:pic>
        <p:nvPicPr>
          <p:cNvPr id="3" name="Picture 2" descr="A screenshot of a computer&#10;&#10;Description automatically generated">
            <a:extLst>
              <a:ext uri="{FF2B5EF4-FFF2-40B4-BE49-F238E27FC236}">
                <a16:creationId xmlns:a16="http://schemas.microsoft.com/office/drawing/2014/main" id="{6C10E095-31D6-655A-3DAA-E82E35552D28}"/>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4" name="Title 1">
            <a:extLst>
              <a:ext uri="{FF2B5EF4-FFF2-40B4-BE49-F238E27FC236}">
                <a16:creationId xmlns:a16="http://schemas.microsoft.com/office/drawing/2014/main" id="{069EF32C-8A88-E77D-8DA8-3E86AAC7072A}"/>
              </a:ext>
            </a:extLst>
          </p:cNvPr>
          <p:cNvSpPr txBox="1">
            <a:spLocks/>
          </p:cNvSpPr>
          <p:nvPr/>
        </p:nvSpPr>
        <p:spPr>
          <a:xfrm>
            <a:off x="1642210" y="0"/>
            <a:ext cx="7501789" cy="692696"/>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marL="8547" algn="ctr">
              <a:spcBef>
                <a:spcPts val="68"/>
              </a:spcBef>
            </a:pPr>
            <a:r>
              <a:rPr lang="en-IN" sz="3000" dirty="0"/>
              <a:t>CONTENTS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49C79487-635D-1D6E-976C-69BCEB74E84A}"/>
              </a:ext>
            </a:extLst>
          </p:cNvPr>
          <p:cNvSpPr txBox="1"/>
          <p:nvPr/>
        </p:nvSpPr>
        <p:spPr>
          <a:xfrm>
            <a:off x="1314284" y="1014605"/>
            <a:ext cx="6260223" cy="276999"/>
          </a:xfrm>
          <a:prstGeom prst="rect">
            <a:avLst/>
          </a:prstGeom>
        </p:spPr>
        <p:txBody>
          <a:bodyPr wrap="square" lIns="0" tIns="0" rIns="0" bIns="0">
            <a:spAutoFit/>
          </a:bodyPr>
          <a:lstStyle/>
          <a:p>
            <a:pPr marL="8145">
              <a:defRPr/>
            </a:pPr>
            <a:r>
              <a:rPr dirty="0">
                <a:latin typeface="+mj-lt"/>
                <a:cs typeface="Times New Roman"/>
              </a:rPr>
              <a:t>A d</a:t>
            </a:r>
            <a:r>
              <a:rPr spc="-6" dirty="0">
                <a:latin typeface="+mj-lt"/>
                <a:cs typeface="Times New Roman"/>
              </a:rPr>
              <a:t>a</a:t>
            </a:r>
            <a:r>
              <a:rPr dirty="0">
                <a:latin typeface="+mj-lt"/>
                <a:cs typeface="Times New Roman"/>
              </a:rPr>
              <a:t>ta s</a:t>
            </a:r>
            <a:r>
              <a:rPr spc="-6" dirty="0">
                <a:latin typeface="+mj-lt"/>
                <a:cs typeface="Times New Roman"/>
              </a:rPr>
              <a:t>e</a:t>
            </a:r>
            <a:r>
              <a:rPr dirty="0">
                <a:latin typeface="+mj-lt"/>
                <a:cs typeface="Times New Roman"/>
              </a:rPr>
              <a:t>t ap</a:t>
            </a:r>
            <a:r>
              <a:rPr spc="3" dirty="0">
                <a:latin typeface="+mj-lt"/>
                <a:cs typeface="Times New Roman"/>
              </a:rPr>
              <a:t>p</a:t>
            </a:r>
            <a:r>
              <a:rPr dirty="0">
                <a:latin typeface="+mj-lt"/>
                <a:cs typeface="Times New Roman"/>
              </a:rPr>
              <a:t>rop</a:t>
            </a:r>
            <a:r>
              <a:rPr spc="-6" dirty="0">
                <a:latin typeface="+mj-lt"/>
                <a:cs typeface="Times New Roman"/>
              </a:rPr>
              <a:t>r</a:t>
            </a:r>
            <a:r>
              <a:rPr dirty="0">
                <a:latin typeface="+mj-lt"/>
                <a:cs typeface="Times New Roman"/>
              </a:rPr>
              <a:t>iate</a:t>
            </a:r>
            <a:r>
              <a:rPr spc="3" dirty="0">
                <a:latin typeface="+mj-lt"/>
                <a:cs typeface="Times New Roman"/>
              </a:rPr>
              <a:t> </a:t>
            </a:r>
            <a:r>
              <a:rPr dirty="0">
                <a:latin typeface="+mj-lt"/>
                <a:cs typeface="Times New Roman"/>
              </a:rPr>
              <a:t>for lo</a:t>
            </a:r>
            <a:r>
              <a:rPr spc="-6" dirty="0">
                <a:latin typeface="+mj-lt"/>
                <a:cs typeface="Times New Roman"/>
              </a:rPr>
              <a:t>g</a:t>
            </a:r>
            <a:r>
              <a:rPr dirty="0">
                <a:latin typeface="+mj-lt"/>
                <a:cs typeface="Times New Roman"/>
              </a:rPr>
              <a:t>istic </a:t>
            </a:r>
            <a:r>
              <a:rPr spc="-6" dirty="0">
                <a:latin typeface="+mj-lt"/>
                <a:cs typeface="Times New Roman"/>
              </a:rPr>
              <a:t>r</a:t>
            </a:r>
            <a:r>
              <a:rPr spc="3" dirty="0">
                <a:latin typeface="+mj-lt"/>
                <a:cs typeface="Times New Roman"/>
              </a:rPr>
              <a:t>e</a:t>
            </a:r>
            <a:r>
              <a:rPr spc="-10" dirty="0">
                <a:latin typeface="+mj-lt"/>
                <a:cs typeface="Times New Roman"/>
              </a:rPr>
              <a:t>g</a:t>
            </a:r>
            <a:r>
              <a:rPr spc="3" dirty="0">
                <a:latin typeface="+mj-lt"/>
                <a:cs typeface="Times New Roman"/>
              </a:rPr>
              <a:t>r</a:t>
            </a:r>
            <a:r>
              <a:rPr spc="-3" dirty="0">
                <a:latin typeface="+mj-lt"/>
                <a:cs typeface="Times New Roman"/>
              </a:rPr>
              <a:t>e</a:t>
            </a:r>
            <a:r>
              <a:rPr dirty="0">
                <a:latin typeface="+mj-lt"/>
                <a:cs typeface="Times New Roman"/>
              </a:rPr>
              <a:t>ssion mi</a:t>
            </a:r>
            <a:r>
              <a:rPr spc="-10" dirty="0">
                <a:latin typeface="+mj-lt"/>
                <a:cs typeface="Times New Roman"/>
              </a:rPr>
              <a:t>g</a:t>
            </a:r>
            <a:r>
              <a:rPr dirty="0">
                <a:latin typeface="+mj-lt"/>
                <a:cs typeface="Times New Roman"/>
              </a:rPr>
              <a:t>ht</a:t>
            </a:r>
            <a:r>
              <a:rPr spc="6" dirty="0">
                <a:latin typeface="+mj-lt"/>
                <a:cs typeface="Times New Roman"/>
              </a:rPr>
              <a:t> </a:t>
            </a:r>
            <a:r>
              <a:rPr dirty="0">
                <a:latin typeface="+mj-lt"/>
                <a:cs typeface="Times New Roman"/>
              </a:rPr>
              <a:t>look like this:</a:t>
            </a:r>
          </a:p>
        </p:txBody>
      </p:sp>
      <p:sp>
        <p:nvSpPr>
          <p:cNvPr id="4" name="object 4">
            <a:extLst>
              <a:ext uri="{FF2B5EF4-FFF2-40B4-BE49-F238E27FC236}">
                <a16:creationId xmlns:a16="http://schemas.microsoft.com/office/drawing/2014/main" id="{485A5F9B-1B57-868B-7388-218CB630A823}"/>
              </a:ext>
            </a:extLst>
          </p:cNvPr>
          <p:cNvSpPr txBox="1"/>
          <p:nvPr/>
        </p:nvSpPr>
        <p:spPr>
          <a:xfrm>
            <a:off x="696037" y="5187178"/>
            <a:ext cx="7915700" cy="1619033"/>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lnSpc>
                <a:spcPct val="150000"/>
              </a:lnSpc>
            </a:pPr>
            <a:r>
              <a:rPr lang="en-US" altLang="en-US" dirty="0">
                <a:latin typeface="+mj-lt"/>
                <a:cs typeface="Times New Roman" panose="02020603050405020304" pitchFamily="18" charset="0"/>
              </a:rPr>
              <a:t>*This data is from a U.S. Department of the Interior survey (conducted by U.S. Bureau of the Census) which looks at a yes/no response to a question about the "willingness to pay" higher travel costs for deer hunting trips in North Carolina (a more complete description of this data can be found </a:t>
            </a:r>
            <a:r>
              <a:rPr lang="en-US" altLang="en-US" u="sng" dirty="0">
                <a:solidFill>
                  <a:srgbClr val="0000FF"/>
                </a:solidFill>
                <a:latin typeface="+mj-lt"/>
                <a:cs typeface="Times New Roman" panose="02020603050405020304" pitchFamily="18" charset="0"/>
              </a:rPr>
              <a:t>here</a:t>
            </a:r>
            <a:r>
              <a:rPr lang="en-US" altLang="en-US" dirty="0">
                <a:latin typeface="+mj-lt"/>
                <a:cs typeface="Times New Roman" panose="02020603050405020304" pitchFamily="18" charset="0"/>
              </a:rPr>
              <a:t>).</a:t>
            </a:r>
          </a:p>
        </p:txBody>
      </p:sp>
      <p:graphicFrame>
        <p:nvGraphicFramePr>
          <p:cNvPr id="3" name="object 3">
            <a:extLst>
              <a:ext uri="{FF2B5EF4-FFF2-40B4-BE49-F238E27FC236}">
                <a16:creationId xmlns:a16="http://schemas.microsoft.com/office/drawing/2014/main" id="{A6CFF7AD-A5E4-15EE-024C-D451DEF37BF3}"/>
              </a:ext>
            </a:extLst>
          </p:cNvPr>
          <p:cNvGraphicFramePr>
            <a:graphicFrameLocks noGrp="1"/>
          </p:cNvGraphicFramePr>
          <p:nvPr>
            <p:extLst>
              <p:ext uri="{D42A27DB-BD31-4B8C-83A1-F6EECF244321}">
                <p14:modId xmlns:p14="http://schemas.microsoft.com/office/powerpoint/2010/main" val="1833821872"/>
              </p:ext>
            </p:extLst>
          </p:nvPr>
        </p:nvGraphicFramePr>
        <p:xfrm>
          <a:off x="950027" y="1358366"/>
          <a:ext cx="6883789" cy="3650361"/>
        </p:xfrm>
        <a:graphic>
          <a:graphicData uri="http://schemas.openxmlformats.org/drawingml/2006/table">
            <a:tbl>
              <a:tblPr firstRow="1" bandRow="1">
                <a:tableStyleId>{2D5ABB26-0587-4C30-8999-92F81FD0307C}</a:tableStyleId>
              </a:tblPr>
              <a:tblGrid>
                <a:gridCol w="1701391">
                  <a:extLst>
                    <a:ext uri="{9D8B030D-6E8A-4147-A177-3AD203B41FA5}">
                      <a16:colId xmlns:a16="http://schemas.microsoft.com/office/drawing/2014/main" val="20000"/>
                    </a:ext>
                  </a:extLst>
                </a:gridCol>
                <a:gridCol w="461378">
                  <a:extLst>
                    <a:ext uri="{9D8B030D-6E8A-4147-A177-3AD203B41FA5}">
                      <a16:colId xmlns:a16="http://schemas.microsoft.com/office/drawing/2014/main" val="20001"/>
                    </a:ext>
                  </a:extLst>
                </a:gridCol>
                <a:gridCol w="1051408">
                  <a:extLst>
                    <a:ext uri="{9D8B030D-6E8A-4147-A177-3AD203B41FA5}">
                      <a16:colId xmlns:a16="http://schemas.microsoft.com/office/drawing/2014/main" val="20002"/>
                    </a:ext>
                  </a:extLst>
                </a:gridCol>
                <a:gridCol w="1087881">
                  <a:extLst>
                    <a:ext uri="{9D8B030D-6E8A-4147-A177-3AD203B41FA5}">
                      <a16:colId xmlns:a16="http://schemas.microsoft.com/office/drawing/2014/main" val="20003"/>
                    </a:ext>
                  </a:extLst>
                </a:gridCol>
                <a:gridCol w="1151878">
                  <a:extLst>
                    <a:ext uri="{9D8B030D-6E8A-4147-A177-3AD203B41FA5}">
                      <a16:colId xmlns:a16="http://schemas.microsoft.com/office/drawing/2014/main" val="20004"/>
                    </a:ext>
                  </a:extLst>
                </a:gridCol>
                <a:gridCol w="1429853">
                  <a:extLst>
                    <a:ext uri="{9D8B030D-6E8A-4147-A177-3AD203B41FA5}">
                      <a16:colId xmlns:a16="http://schemas.microsoft.com/office/drawing/2014/main" val="20005"/>
                    </a:ext>
                  </a:extLst>
                </a:gridCol>
              </a:tblGrid>
              <a:tr h="525875">
                <a:tc gridSpan="6">
                  <a:txBody>
                    <a:bodyPr/>
                    <a:lstStyle/>
                    <a:p>
                      <a:pPr marL="31115">
                        <a:lnSpc>
                          <a:spcPct val="100000"/>
                        </a:lnSpc>
                      </a:pPr>
                      <a:r>
                        <a:rPr sz="1500" b="1" dirty="0">
                          <a:latin typeface="+mj-lt"/>
                          <a:cs typeface="Times New Roman"/>
                        </a:rPr>
                        <a:t>D</a:t>
                      </a:r>
                      <a:r>
                        <a:rPr sz="1500" b="1" spc="-10" dirty="0">
                          <a:latin typeface="+mj-lt"/>
                          <a:cs typeface="Times New Roman"/>
                        </a:rPr>
                        <a:t>e</a:t>
                      </a:r>
                      <a:r>
                        <a:rPr sz="1500" b="1" dirty="0">
                          <a:latin typeface="+mj-lt"/>
                          <a:cs typeface="Times New Roman"/>
                        </a:rPr>
                        <a:t>s</a:t>
                      </a:r>
                      <a:r>
                        <a:rPr sz="1500" b="1" spc="-5" dirty="0">
                          <a:latin typeface="+mj-lt"/>
                          <a:cs typeface="Times New Roman"/>
                        </a:rPr>
                        <a:t>cr</a:t>
                      </a:r>
                      <a:r>
                        <a:rPr sz="1500" b="1" dirty="0">
                          <a:latin typeface="+mj-lt"/>
                          <a:cs typeface="Times New Roman"/>
                        </a:rPr>
                        <a:t>i</a:t>
                      </a:r>
                      <a:r>
                        <a:rPr sz="1500" b="1" spc="5" dirty="0">
                          <a:latin typeface="+mj-lt"/>
                          <a:cs typeface="Times New Roman"/>
                        </a:rPr>
                        <a:t>p</a:t>
                      </a:r>
                      <a:r>
                        <a:rPr sz="1500" b="1" dirty="0">
                          <a:latin typeface="+mj-lt"/>
                          <a:cs typeface="Times New Roman"/>
                        </a:rPr>
                        <a:t>tive</a:t>
                      </a:r>
                      <a:r>
                        <a:rPr sz="1500" b="1" spc="-10" dirty="0">
                          <a:latin typeface="+mj-lt"/>
                          <a:cs typeface="Times New Roman"/>
                        </a:rPr>
                        <a:t> </a:t>
                      </a:r>
                      <a:r>
                        <a:rPr sz="1500" b="1" dirty="0">
                          <a:latin typeface="+mj-lt"/>
                          <a:cs typeface="Times New Roman"/>
                        </a:rPr>
                        <a:t>Sta</a:t>
                      </a:r>
                      <a:r>
                        <a:rPr sz="1500" b="1" spc="-10" dirty="0">
                          <a:latin typeface="+mj-lt"/>
                          <a:cs typeface="Times New Roman"/>
                        </a:rPr>
                        <a:t>t</a:t>
                      </a:r>
                      <a:r>
                        <a:rPr sz="1500" b="1" dirty="0">
                          <a:latin typeface="+mj-lt"/>
                          <a:cs typeface="Times New Roman"/>
                        </a:rPr>
                        <a:t>ist</a:t>
                      </a:r>
                      <a:r>
                        <a:rPr sz="1500" b="1" spc="10" dirty="0">
                          <a:latin typeface="+mj-lt"/>
                          <a:cs typeface="Times New Roman"/>
                        </a:rPr>
                        <a:t>i</a:t>
                      </a:r>
                      <a:r>
                        <a:rPr sz="1500" b="1" spc="-5" dirty="0">
                          <a:latin typeface="+mj-lt"/>
                          <a:cs typeface="Times New Roman"/>
                        </a:rPr>
                        <a:t>c</a:t>
                      </a:r>
                      <a:r>
                        <a:rPr sz="1500" b="1" dirty="0">
                          <a:latin typeface="+mj-lt"/>
                          <a:cs typeface="Times New Roman"/>
                        </a:rPr>
                        <a:t>s</a:t>
                      </a:r>
                      <a:endParaRPr sz="1500">
                        <a:latin typeface="+mj-lt"/>
                        <a:cs typeface="Times New Roman"/>
                      </a:endParaRPr>
                    </a:p>
                  </a:txBody>
                  <a:tcPr marL="0" marR="0" marT="0" marB="0">
                    <a:lnL w="39369">
                      <a:solidFill>
                        <a:srgbClr val="F0F0F0"/>
                      </a:solidFill>
                      <a:prstDash val="solid"/>
                    </a:lnL>
                    <a:lnR w="39369">
                      <a:solidFill>
                        <a:srgbClr val="9F9F9F"/>
                      </a:solidFill>
                      <a:prstDash val="solid"/>
                    </a:lnR>
                    <a:lnT w="48513">
                      <a:solidFill>
                        <a:srgbClr val="F0F0F0"/>
                      </a:solidFill>
                      <a:prstDash val="solid"/>
                    </a:lnT>
                    <a:lnB w="37845">
                      <a:solidFill>
                        <a:srgbClr val="9F9F9F"/>
                      </a:solidFill>
                      <a:prstDash val="solid"/>
                    </a:lnB>
                    <a:solidFill>
                      <a:srgbClr val="C0C0C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518810">
                <a:tc>
                  <a:txBody>
                    <a:bodyPr/>
                    <a:lstStyle/>
                    <a:p>
                      <a:pPr marL="31115">
                        <a:lnSpc>
                          <a:spcPct val="100000"/>
                        </a:lnSpc>
                      </a:pPr>
                      <a:r>
                        <a:rPr sz="1500" b="1" dirty="0">
                          <a:latin typeface="+mj-lt"/>
                          <a:cs typeface="Times New Roman"/>
                        </a:rPr>
                        <a:t>Va</a:t>
                      </a:r>
                      <a:r>
                        <a:rPr sz="1500" b="1" spc="-10" dirty="0">
                          <a:latin typeface="+mj-lt"/>
                          <a:cs typeface="Times New Roman"/>
                        </a:rPr>
                        <a:t>r</a:t>
                      </a:r>
                      <a:r>
                        <a:rPr sz="1500" b="1" dirty="0">
                          <a:latin typeface="+mj-lt"/>
                          <a:cs typeface="Times New Roman"/>
                        </a:rPr>
                        <a:t>ia</a:t>
                      </a:r>
                      <a:r>
                        <a:rPr sz="1500" b="1" spc="5" dirty="0">
                          <a:latin typeface="+mj-lt"/>
                          <a:cs typeface="Times New Roman"/>
                        </a:rPr>
                        <a:t>b</a:t>
                      </a:r>
                      <a:r>
                        <a:rPr sz="1500" b="1" dirty="0">
                          <a:latin typeface="+mj-lt"/>
                          <a:cs typeface="Times New Roman"/>
                        </a:rPr>
                        <a:t>le</a:t>
                      </a:r>
                      <a:endParaRPr sz="1500">
                        <a:latin typeface="+mj-lt"/>
                        <a:cs typeface="Times New Roman"/>
                      </a:endParaRPr>
                    </a:p>
                  </a:txBody>
                  <a:tcPr marL="0" marR="0" marT="0" marB="0">
                    <a:lnL w="39369">
                      <a:solidFill>
                        <a:srgbClr val="F0F0F0"/>
                      </a:solidFill>
                      <a:prstDash val="solid"/>
                    </a:lnL>
                    <a:lnR w="39369">
                      <a:solidFill>
                        <a:srgbClr val="9F9F9F"/>
                      </a:solidFill>
                      <a:prstDash val="solid"/>
                    </a:lnR>
                    <a:lnT w="37845" cap="flat" cmpd="sng" algn="ctr">
                      <a:solidFill>
                        <a:srgbClr val="9F9F9F"/>
                      </a:solidFill>
                      <a:prstDash val="solid"/>
                      <a:round/>
                      <a:headEnd type="none" w="med" len="med"/>
                      <a:tailEnd type="none" w="med" len="med"/>
                    </a:lnT>
                    <a:lnB w="33273">
                      <a:solidFill>
                        <a:srgbClr val="FFFFFF"/>
                      </a:solidFill>
                      <a:prstDash val="solid"/>
                    </a:lnB>
                    <a:solidFill>
                      <a:srgbClr val="E3E3E3"/>
                    </a:solidFill>
                  </a:tcPr>
                </a:tc>
                <a:tc>
                  <a:txBody>
                    <a:bodyPr/>
                    <a:lstStyle/>
                    <a:p>
                      <a:pPr marL="31115">
                        <a:lnSpc>
                          <a:spcPct val="100000"/>
                        </a:lnSpc>
                      </a:pPr>
                      <a:r>
                        <a:rPr sz="1500" b="1" dirty="0">
                          <a:latin typeface="+mj-lt"/>
                          <a:cs typeface="Times New Roman"/>
                        </a:rPr>
                        <a:t>N</a:t>
                      </a:r>
                      <a:endParaRPr sz="1500">
                        <a:latin typeface="+mj-lt"/>
                        <a:cs typeface="Times New Roman"/>
                      </a:endParaRPr>
                    </a:p>
                  </a:txBody>
                  <a:tcPr marL="0" marR="0" marT="0" marB="0">
                    <a:lnL w="39369">
                      <a:solidFill>
                        <a:srgbClr val="9F9F9F"/>
                      </a:solidFill>
                      <a:prstDash val="solid"/>
                    </a:lnL>
                    <a:lnR w="39369">
                      <a:solidFill>
                        <a:srgbClr val="9F9F9F"/>
                      </a:solidFill>
                      <a:prstDash val="solid"/>
                    </a:lnR>
                    <a:lnT w="69849">
                      <a:solidFill>
                        <a:srgbClr val="E3E3E3"/>
                      </a:solidFill>
                      <a:prstDash val="solid"/>
                    </a:lnT>
                    <a:lnB w="69849">
                      <a:solidFill>
                        <a:srgbClr val="E3E3E3"/>
                      </a:solidFill>
                      <a:prstDash val="solid"/>
                    </a:lnB>
                    <a:solidFill>
                      <a:srgbClr val="E3E3E3"/>
                    </a:solidFill>
                  </a:tcPr>
                </a:tc>
                <a:tc>
                  <a:txBody>
                    <a:bodyPr/>
                    <a:lstStyle/>
                    <a:p>
                      <a:pPr marL="31115">
                        <a:lnSpc>
                          <a:spcPct val="100000"/>
                        </a:lnSpc>
                      </a:pPr>
                      <a:r>
                        <a:rPr sz="1500" b="1" spc="-5" dirty="0">
                          <a:latin typeface="+mj-lt"/>
                          <a:cs typeface="Times New Roman"/>
                        </a:rPr>
                        <a:t>M</a:t>
                      </a:r>
                      <a:r>
                        <a:rPr sz="1500" b="1" dirty="0">
                          <a:latin typeface="+mj-lt"/>
                          <a:cs typeface="Times New Roman"/>
                        </a:rPr>
                        <a:t>i</a:t>
                      </a:r>
                      <a:r>
                        <a:rPr sz="1500" b="1" spc="5" dirty="0">
                          <a:latin typeface="+mj-lt"/>
                          <a:cs typeface="Times New Roman"/>
                        </a:rPr>
                        <a:t>n</a:t>
                      </a:r>
                      <a:r>
                        <a:rPr sz="1500" b="1" dirty="0">
                          <a:latin typeface="+mj-lt"/>
                          <a:cs typeface="Times New Roman"/>
                        </a:rPr>
                        <a:t>i</a:t>
                      </a:r>
                      <a:r>
                        <a:rPr sz="1500" b="1" spc="-15" dirty="0">
                          <a:latin typeface="+mj-lt"/>
                          <a:cs typeface="Times New Roman"/>
                        </a:rPr>
                        <a:t>m</a:t>
                      </a:r>
                      <a:r>
                        <a:rPr sz="1500" b="1" spc="15" dirty="0">
                          <a:latin typeface="+mj-lt"/>
                          <a:cs typeface="Times New Roman"/>
                        </a:rPr>
                        <a:t>u</a:t>
                      </a:r>
                      <a:r>
                        <a:rPr sz="1500" b="1" dirty="0">
                          <a:latin typeface="+mj-lt"/>
                          <a:cs typeface="Times New Roman"/>
                        </a:rPr>
                        <a:t>m</a:t>
                      </a:r>
                      <a:endParaRPr sz="1500">
                        <a:latin typeface="+mj-lt"/>
                        <a:cs typeface="Times New Roman"/>
                      </a:endParaRPr>
                    </a:p>
                  </a:txBody>
                  <a:tcPr marL="0" marR="0" marT="0" marB="0">
                    <a:lnL w="39369">
                      <a:solidFill>
                        <a:srgbClr val="9F9F9F"/>
                      </a:solidFill>
                      <a:prstDash val="solid"/>
                    </a:lnL>
                    <a:lnR w="37845">
                      <a:solidFill>
                        <a:srgbClr val="9F9F9F"/>
                      </a:solidFill>
                      <a:prstDash val="solid"/>
                    </a:lnR>
                    <a:lnT w="69849">
                      <a:solidFill>
                        <a:srgbClr val="E3E3E3"/>
                      </a:solidFill>
                      <a:prstDash val="solid"/>
                    </a:lnT>
                    <a:lnB w="69849">
                      <a:solidFill>
                        <a:srgbClr val="E3E3E3"/>
                      </a:solidFill>
                      <a:prstDash val="solid"/>
                    </a:lnB>
                    <a:solidFill>
                      <a:srgbClr val="E3E3E3"/>
                    </a:solidFill>
                  </a:tcPr>
                </a:tc>
                <a:tc>
                  <a:txBody>
                    <a:bodyPr/>
                    <a:lstStyle/>
                    <a:p>
                      <a:pPr marL="31115">
                        <a:lnSpc>
                          <a:spcPct val="100000"/>
                        </a:lnSpc>
                      </a:pPr>
                      <a:r>
                        <a:rPr sz="1500" b="1" spc="-5" dirty="0">
                          <a:latin typeface="+mj-lt"/>
                          <a:cs typeface="Times New Roman"/>
                        </a:rPr>
                        <a:t>M</a:t>
                      </a:r>
                      <a:r>
                        <a:rPr sz="1500" b="1" dirty="0">
                          <a:latin typeface="+mj-lt"/>
                          <a:cs typeface="Times New Roman"/>
                        </a:rPr>
                        <a:t>axi</a:t>
                      </a:r>
                      <a:r>
                        <a:rPr sz="1500" b="1" spc="-15" dirty="0">
                          <a:latin typeface="+mj-lt"/>
                          <a:cs typeface="Times New Roman"/>
                        </a:rPr>
                        <a:t>m</a:t>
                      </a:r>
                      <a:r>
                        <a:rPr sz="1500" b="1" spc="15" dirty="0">
                          <a:latin typeface="+mj-lt"/>
                          <a:cs typeface="Times New Roman"/>
                        </a:rPr>
                        <a:t>u</a:t>
                      </a:r>
                      <a:r>
                        <a:rPr sz="1500" b="1" dirty="0">
                          <a:latin typeface="+mj-lt"/>
                          <a:cs typeface="Times New Roman"/>
                        </a:rPr>
                        <a:t>m</a:t>
                      </a:r>
                      <a:endParaRPr sz="1500">
                        <a:latin typeface="+mj-lt"/>
                        <a:cs typeface="Times New Roman"/>
                      </a:endParaRPr>
                    </a:p>
                  </a:txBody>
                  <a:tcPr marL="0" marR="0" marT="0" marB="0">
                    <a:lnL w="37845">
                      <a:solidFill>
                        <a:srgbClr val="9F9F9F"/>
                      </a:solidFill>
                      <a:prstDash val="solid"/>
                    </a:lnL>
                    <a:lnR w="39369">
                      <a:solidFill>
                        <a:srgbClr val="9F9F9F"/>
                      </a:solidFill>
                      <a:prstDash val="solid"/>
                    </a:lnR>
                    <a:lnT w="37845">
                      <a:solidFill>
                        <a:srgbClr val="9F9F9F"/>
                      </a:solidFill>
                      <a:prstDash val="solid"/>
                    </a:lnT>
                    <a:lnB w="37845">
                      <a:solidFill>
                        <a:srgbClr val="9F9F9F"/>
                      </a:solidFill>
                      <a:prstDash val="solid"/>
                    </a:lnB>
                  </a:tcPr>
                </a:tc>
                <a:tc>
                  <a:txBody>
                    <a:bodyPr/>
                    <a:lstStyle/>
                    <a:p>
                      <a:pPr marL="29845">
                        <a:lnSpc>
                          <a:spcPct val="100000"/>
                        </a:lnSpc>
                      </a:pPr>
                      <a:r>
                        <a:rPr sz="1500" b="1" spc="-5" dirty="0">
                          <a:latin typeface="+mj-lt"/>
                          <a:cs typeface="Times New Roman"/>
                        </a:rPr>
                        <a:t>Me</a:t>
                      </a:r>
                      <a:r>
                        <a:rPr sz="1500" b="1" dirty="0">
                          <a:latin typeface="+mj-lt"/>
                          <a:cs typeface="Times New Roman"/>
                        </a:rPr>
                        <a:t>an</a:t>
                      </a:r>
                      <a:endParaRPr sz="1500">
                        <a:latin typeface="+mj-lt"/>
                        <a:cs typeface="Times New Roman"/>
                      </a:endParaRPr>
                    </a:p>
                  </a:txBody>
                  <a:tcPr marL="0" marR="0" marT="0" marB="0">
                    <a:lnL w="39369">
                      <a:solidFill>
                        <a:srgbClr val="9F9F9F"/>
                      </a:solidFill>
                      <a:prstDash val="solid"/>
                    </a:lnL>
                    <a:lnR w="37845">
                      <a:solidFill>
                        <a:srgbClr val="9F9F9F"/>
                      </a:solidFill>
                      <a:prstDash val="solid"/>
                    </a:lnR>
                    <a:lnT w="37845">
                      <a:solidFill>
                        <a:srgbClr val="9F9F9F"/>
                      </a:solidFill>
                      <a:prstDash val="solid"/>
                    </a:lnT>
                    <a:lnB w="37845">
                      <a:solidFill>
                        <a:srgbClr val="9F9F9F"/>
                      </a:solidFill>
                      <a:prstDash val="solid"/>
                    </a:lnB>
                  </a:tcPr>
                </a:tc>
                <a:tc>
                  <a:txBody>
                    <a:bodyPr/>
                    <a:lstStyle/>
                    <a:p>
                      <a:pPr marL="31115">
                        <a:lnSpc>
                          <a:spcPct val="100000"/>
                        </a:lnSpc>
                      </a:pPr>
                      <a:r>
                        <a:rPr sz="1500" b="1" dirty="0">
                          <a:latin typeface="+mj-lt"/>
                          <a:cs typeface="Times New Roman"/>
                        </a:rPr>
                        <a:t>Std. D</a:t>
                      </a:r>
                      <a:r>
                        <a:rPr sz="1500" b="1" spc="-10" dirty="0">
                          <a:latin typeface="+mj-lt"/>
                          <a:cs typeface="Times New Roman"/>
                        </a:rPr>
                        <a:t>e</a:t>
                      </a:r>
                      <a:r>
                        <a:rPr sz="1500" b="1" dirty="0">
                          <a:latin typeface="+mj-lt"/>
                          <a:cs typeface="Times New Roman"/>
                        </a:rPr>
                        <a:t>viation</a:t>
                      </a:r>
                      <a:endParaRPr sz="1500">
                        <a:latin typeface="+mj-lt"/>
                        <a:cs typeface="Times New Roman"/>
                      </a:endParaRPr>
                    </a:p>
                  </a:txBody>
                  <a:tcPr marL="0" marR="0" marT="0" marB="0">
                    <a:lnL w="37845">
                      <a:solidFill>
                        <a:srgbClr val="9F9F9F"/>
                      </a:solidFill>
                      <a:prstDash val="solid"/>
                    </a:lnL>
                    <a:lnR w="39369">
                      <a:solidFill>
                        <a:srgbClr val="9F9F9F"/>
                      </a:solidFill>
                      <a:prstDash val="solid"/>
                    </a:lnR>
                    <a:lnT w="37845">
                      <a:solidFill>
                        <a:srgbClr val="9F9F9F"/>
                      </a:solidFill>
                      <a:prstDash val="solid"/>
                    </a:lnT>
                    <a:lnB w="69214">
                      <a:solidFill>
                        <a:srgbClr val="FFFFFF"/>
                      </a:solidFill>
                      <a:prstDash val="solid"/>
                    </a:lnB>
                  </a:tcPr>
                </a:tc>
                <a:extLst>
                  <a:ext uri="{0D108BD9-81ED-4DB2-BD59-A6C34878D82A}">
                    <a16:rowId xmlns:a16="http://schemas.microsoft.com/office/drawing/2014/main" val="10001"/>
                  </a:ext>
                </a:extLst>
              </a:tr>
              <a:tr h="520828">
                <a:tc>
                  <a:txBody>
                    <a:bodyPr/>
                    <a:lstStyle/>
                    <a:p>
                      <a:pPr marL="31115">
                        <a:lnSpc>
                          <a:spcPct val="100000"/>
                        </a:lnSpc>
                      </a:pPr>
                      <a:r>
                        <a:rPr sz="1500" b="1" dirty="0">
                          <a:latin typeface="+mj-lt"/>
                          <a:cs typeface="Times New Roman"/>
                        </a:rPr>
                        <a:t>YES</a:t>
                      </a:r>
                      <a:endParaRPr sz="1500">
                        <a:latin typeface="+mj-lt"/>
                        <a:cs typeface="Times New Roman"/>
                      </a:endParaRPr>
                    </a:p>
                  </a:txBody>
                  <a:tcPr marL="0" marR="0" marT="0" marB="0">
                    <a:lnL w="39369">
                      <a:solidFill>
                        <a:srgbClr val="F0F0F0"/>
                      </a:solidFill>
                      <a:prstDash val="solid"/>
                    </a:lnL>
                    <a:lnR w="39369">
                      <a:solidFill>
                        <a:srgbClr val="9F9F9F"/>
                      </a:solidFill>
                      <a:prstDash val="solid"/>
                    </a:lnR>
                    <a:lnT w="33273">
                      <a:solidFill>
                        <a:srgbClr val="FFFFFF"/>
                      </a:solidFill>
                      <a:prstDash val="solid"/>
                    </a:lnT>
                    <a:lnB w="69214">
                      <a:solidFill>
                        <a:srgbClr val="FFFFFF"/>
                      </a:solidFill>
                      <a:prstDash val="solid"/>
                    </a:lnB>
                  </a:tcPr>
                </a:tc>
                <a:tc>
                  <a:txBody>
                    <a:bodyPr/>
                    <a:lstStyle/>
                    <a:p>
                      <a:pPr marL="31115">
                        <a:lnSpc>
                          <a:spcPct val="100000"/>
                        </a:lnSpc>
                      </a:pPr>
                      <a:r>
                        <a:rPr sz="1500" dirty="0">
                          <a:latin typeface="+mj-lt"/>
                          <a:cs typeface="Times New Roman"/>
                        </a:rPr>
                        <a:t>122</a:t>
                      </a:r>
                      <a:endParaRPr sz="1500">
                        <a:latin typeface="+mj-lt"/>
                        <a:cs typeface="Times New Roman"/>
                      </a:endParaRPr>
                    </a:p>
                  </a:txBody>
                  <a:tcPr marL="0" marR="0" marT="0" marB="0">
                    <a:lnL w="39369">
                      <a:solidFill>
                        <a:srgbClr val="9F9F9F"/>
                      </a:solidFill>
                      <a:prstDash val="solid"/>
                    </a:lnL>
                    <a:lnR w="39369">
                      <a:solidFill>
                        <a:srgbClr val="9F9F9F"/>
                      </a:solidFill>
                      <a:prstDash val="solid"/>
                    </a:lnR>
                    <a:lnT w="69849">
                      <a:solidFill>
                        <a:srgbClr val="E3E3E3"/>
                      </a:solidFill>
                      <a:prstDash val="solid"/>
                    </a:lnT>
                    <a:lnB w="37845">
                      <a:solidFill>
                        <a:srgbClr val="9F9F9F"/>
                      </a:solidFill>
                      <a:prstDash val="solid"/>
                    </a:lnB>
                  </a:tcPr>
                </a:tc>
                <a:tc>
                  <a:txBody>
                    <a:bodyPr/>
                    <a:lstStyle/>
                    <a:p>
                      <a:pPr marL="31115">
                        <a:lnSpc>
                          <a:spcPct val="100000"/>
                        </a:lnSpc>
                      </a:pPr>
                      <a:r>
                        <a:rPr sz="1500" dirty="0">
                          <a:latin typeface="+mj-lt"/>
                          <a:cs typeface="Times New Roman"/>
                        </a:rPr>
                        <a:t>.00</a:t>
                      </a:r>
                      <a:endParaRPr sz="1500">
                        <a:latin typeface="+mj-lt"/>
                        <a:cs typeface="Times New Roman"/>
                      </a:endParaRPr>
                    </a:p>
                  </a:txBody>
                  <a:tcPr marL="0" marR="0" marT="0" marB="0">
                    <a:lnL w="39369">
                      <a:solidFill>
                        <a:srgbClr val="9F9F9F"/>
                      </a:solidFill>
                      <a:prstDash val="solid"/>
                    </a:lnL>
                    <a:lnR w="37845">
                      <a:solidFill>
                        <a:srgbClr val="9F9F9F"/>
                      </a:solidFill>
                      <a:prstDash val="solid"/>
                    </a:lnR>
                    <a:lnT w="69849">
                      <a:solidFill>
                        <a:srgbClr val="E3E3E3"/>
                      </a:solidFill>
                      <a:prstDash val="solid"/>
                    </a:lnT>
                    <a:lnB w="37845">
                      <a:solidFill>
                        <a:srgbClr val="9F9F9F"/>
                      </a:solidFill>
                      <a:prstDash val="solid"/>
                    </a:lnB>
                  </a:tcPr>
                </a:tc>
                <a:tc>
                  <a:txBody>
                    <a:bodyPr/>
                    <a:lstStyle/>
                    <a:p>
                      <a:pPr marL="31115">
                        <a:lnSpc>
                          <a:spcPct val="100000"/>
                        </a:lnSpc>
                      </a:pPr>
                      <a:r>
                        <a:rPr sz="1500" dirty="0">
                          <a:latin typeface="+mj-lt"/>
                          <a:cs typeface="Times New Roman"/>
                        </a:rPr>
                        <a:t>1.00</a:t>
                      </a:r>
                      <a:endParaRPr sz="1500">
                        <a:latin typeface="+mj-lt"/>
                        <a:cs typeface="Times New Roman"/>
                      </a:endParaRPr>
                    </a:p>
                  </a:txBody>
                  <a:tcPr marL="0" marR="0" marT="0" marB="0">
                    <a:lnL w="37845">
                      <a:solidFill>
                        <a:srgbClr val="9F9F9F"/>
                      </a:solidFill>
                      <a:prstDash val="solid"/>
                    </a:lnL>
                    <a:lnR w="39369">
                      <a:solidFill>
                        <a:srgbClr val="9F9F9F"/>
                      </a:solidFill>
                      <a:prstDash val="solid"/>
                    </a:lnR>
                    <a:lnT w="37845">
                      <a:solidFill>
                        <a:srgbClr val="9F9F9F"/>
                      </a:solidFill>
                      <a:prstDash val="solid"/>
                    </a:lnT>
                    <a:lnB w="37845">
                      <a:solidFill>
                        <a:srgbClr val="9F9F9F"/>
                      </a:solidFill>
                      <a:prstDash val="solid"/>
                    </a:lnB>
                  </a:tcPr>
                </a:tc>
                <a:tc>
                  <a:txBody>
                    <a:bodyPr/>
                    <a:lstStyle/>
                    <a:p>
                      <a:pPr marL="29845">
                        <a:lnSpc>
                          <a:spcPct val="100000"/>
                        </a:lnSpc>
                      </a:pPr>
                      <a:r>
                        <a:rPr sz="1500" dirty="0">
                          <a:latin typeface="+mj-lt"/>
                          <a:cs typeface="Times New Roman"/>
                        </a:rPr>
                        <a:t>.6393</a:t>
                      </a:r>
                      <a:endParaRPr sz="1500">
                        <a:latin typeface="+mj-lt"/>
                        <a:cs typeface="Times New Roman"/>
                      </a:endParaRPr>
                    </a:p>
                  </a:txBody>
                  <a:tcPr marL="0" marR="0" marT="0" marB="0">
                    <a:lnL w="39369">
                      <a:solidFill>
                        <a:srgbClr val="9F9F9F"/>
                      </a:solidFill>
                      <a:prstDash val="solid"/>
                    </a:lnL>
                    <a:lnR w="37845">
                      <a:solidFill>
                        <a:srgbClr val="9F9F9F"/>
                      </a:solidFill>
                      <a:prstDash val="solid"/>
                    </a:lnR>
                    <a:lnT w="37845">
                      <a:solidFill>
                        <a:srgbClr val="9F9F9F"/>
                      </a:solidFill>
                      <a:prstDash val="solid"/>
                    </a:lnT>
                    <a:lnB w="37845">
                      <a:solidFill>
                        <a:srgbClr val="9F9F9F"/>
                      </a:solidFill>
                      <a:prstDash val="solid"/>
                    </a:lnB>
                  </a:tcPr>
                </a:tc>
                <a:tc>
                  <a:txBody>
                    <a:bodyPr/>
                    <a:lstStyle/>
                    <a:p>
                      <a:pPr marL="31115">
                        <a:lnSpc>
                          <a:spcPct val="100000"/>
                        </a:lnSpc>
                      </a:pPr>
                      <a:r>
                        <a:rPr sz="1500" dirty="0">
                          <a:latin typeface="+mj-lt"/>
                          <a:cs typeface="Times New Roman"/>
                        </a:rPr>
                        <a:t>.4822</a:t>
                      </a:r>
                      <a:endParaRPr sz="1500">
                        <a:latin typeface="+mj-lt"/>
                        <a:cs typeface="Times New Roman"/>
                      </a:endParaRPr>
                    </a:p>
                  </a:txBody>
                  <a:tcPr marL="0" marR="0" marT="0" marB="0">
                    <a:lnL w="37845">
                      <a:solidFill>
                        <a:srgbClr val="9F9F9F"/>
                      </a:solidFill>
                      <a:prstDash val="solid"/>
                    </a:lnL>
                    <a:lnR w="39369">
                      <a:solidFill>
                        <a:srgbClr val="9F9F9F"/>
                      </a:solidFill>
                      <a:prstDash val="solid"/>
                    </a:lnR>
                    <a:lnT w="69214">
                      <a:solidFill>
                        <a:srgbClr val="FFFFFF"/>
                      </a:solidFill>
                      <a:prstDash val="solid"/>
                    </a:lnT>
                    <a:lnB w="69214">
                      <a:solidFill>
                        <a:srgbClr val="FFFFFF"/>
                      </a:solidFill>
                      <a:prstDash val="solid"/>
                    </a:lnB>
                  </a:tcPr>
                </a:tc>
                <a:extLst>
                  <a:ext uri="{0D108BD9-81ED-4DB2-BD59-A6C34878D82A}">
                    <a16:rowId xmlns:a16="http://schemas.microsoft.com/office/drawing/2014/main" val="10002"/>
                  </a:ext>
                </a:extLst>
              </a:tr>
              <a:tr h="518810">
                <a:tc>
                  <a:txBody>
                    <a:bodyPr/>
                    <a:lstStyle/>
                    <a:p>
                      <a:pPr marL="31115">
                        <a:lnSpc>
                          <a:spcPct val="100000"/>
                        </a:lnSpc>
                      </a:pPr>
                      <a:r>
                        <a:rPr sz="1500" b="1" dirty="0">
                          <a:latin typeface="+mj-lt"/>
                          <a:cs typeface="Times New Roman"/>
                        </a:rPr>
                        <a:t>BAG</a:t>
                      </a:r>
                      <a:endParaRPr sz="1500">
                        <a:latin typeface="+mj-lt"/>
                        <a:cs typeface="Times New Roman"/>
                      </a:endParaRPr>
                    </a:p>
                  </a:txBody>
                  <a:tcPr marL="0" marR="0" marT="0" marB="0">
                    <a:lnL w="39369">
                      <a:solidFill>
                        <a:srgbClr val="F0F0F0"/>
                      </a:solidFill>
                      <a:prstDash val="solid"/>
                    </a:lnL>
                    <a:lnR w="39369">
                      <a:solidFill>
                        <a:srgbClr val="9F9F9F"/>
                      </a:solidFill>
                      <a:prstDash val="solid"/>
                    </a:lnR>
                    <a:lnT w="69214">
                      <a:solidFill>
                        <a:srgbClr val="FFFFFF"/>
                      </a:solidFill>
                      <a:prstDash val="solid"/>
                    </a:lnT>
                    <a:lnB w="69214">
                      <a:solidFill>
                        <a:srgbClr val="FFFFFF"/>
                      </a:solidFill>
                      <a:prstDash val="solid"/>
                    </a:lnB>
                  </a:tcPr>
                </a:tc>
                <a:tc>
                  <a:txBody>
                    <a:bodyPr/>
                    <a:lstStyle/>
                    <a:p>
                      <a:pPr marL="31115">
                        <a:lnSpc>
                          <a:spcPct val="100000"/>
                        </a:lnSpc>
                      </a:pPr>
                      <a:r>
                        <a:rPr sz="1500" dirty="0">
                          <a:latin typeface="+mj-lt"/>
                          <a:cs typeface="Times New Roman"/>
                        </a:rPr>
                        <a:t>122</a:t>
                      </a:r>
                      <a:endParaRPr sz="1500">
                        <a:latin typeface="+mj-lt"/>
                        <a:cs typeface="Times New Roman"/>
                      </a:endParaRPr>
                    </a:p>
                  </a:txBody>
                  <a:tcPr marL="0" marR="0" marT="0" marB="0">
                    <a:lnL w="39369">
                      <a:solidFill>
                        <a:srgbClr val="9F9F9F"/>
                      </a:solidFill>
                      <a:prstDash val="solid"/>
                    </a:lnL>
                    <a:lnR w="39369">
                      <a:solidFill>
                        <a:srgbClr val="9F9F9F"/>
                      </a:solidFill>
                      <a:prstDash val="solid"/>
                    </a:lnR>
                    <a:lnT w="37845">
                      <a:solidFill>
                        <a:srgbClr val="9F9F9F"/>
                      </a:solidFill>
                      <a:prstDash val="solid"/>
                    </a:lnT>
                    <a:lnB w="37845">
                      <a:solidFill>
                        <a:srgbClr val="9F9F9F"/>
                      </a:solidFill>
                      <a:prstDash val="solid"/>
                    </a:lnB>
                  </a:tcPr>
                </a:tc>
                <a:tc>
                  <a:txBody>
                    <a:bodyPr/>
                    <a:lstStyle/>
                    <a:p>
                      <a:pPr marL="31115">
                        <a:lnSpc>
                          <a:spcPct val="100000"/>
                        </a:lnSpc>
                      </a:pPr>
                      <a:r>
                        <a:rPr sz="1500" dirty="0">
                          <a:latin typeface="+mj-lt"/>
                          <a:cs typeface="Times New Roman"/>
                        </a:rPr>
                        <a:t>.00</a:t>
                      </a:r>
                      <a:endParaRPr sz="1500">
                        <a:latin typeface="+mj-lt"/>
                        <a:cs typeface="Times New Roman"/>
                      </a:endParaRPr>
                    </a:p>
                  </a:txBody>
                  <a:tcPr marL="0" marR="0" marT="0" marB="0">
                    <a:lnL w="39369">
                      <a:solidFill>
                        <a:srgbClr val="9F9F9F"/>
                      </a:solidFill>
                      <a:prstDash val="solid"/>
                    </a:lnL>
                    <a:lnR w="37845">
                      <a:solidFill>
                        <a:srgbClr val="9F9F9F"/>
                      </a:solidFill>
                      <a:prstDash val="solid"/>
                    </a:lnR>
                    <a:lnT w="37845">
                      <a:solidFill>
                        <a:srgbClr val="9F9F9F"/>
                      </a:solidFill>
                      <a:prstDash val="solid"/>
                    </a:lnT>
                    <a:lnB w="37845">
                      <a:solidFill>
                        <a:srgbClr val="9F9F9F"/>
                      </a:solidFill>
                      <a:prstDash val="solid"/>
                    </a:lnB>
                  </a:tcPr>
                </a:tc>
                <a:tc>
                  <a:txBody>
                    <a:bodyPr/>
                    <a:lstStyle/>
                    <a:p>
                      <a:pPr marL="31115">
                        <a:lnSpc>
                          <a:spcPct val="100000"/>
                        </a:lnSpc>
                      </a:pPr>
                      <a:r>
                        <a:rPr sz="1500" dirty="0">
                          <a:latin typeface="+mj-lt"/>
                          <a:cs typeface="Times New Roman"/>
                        </a:rPr>
                        <a:t>7.00</a:t>
                      </a:r>
                      <a:endParaRPr sz="1500">
                        <a:latin typeface="+mj-lt"/>
                        <a:cs typeface="Times New Roman"/>
                      </a:endParaRPr>
                    </a:p>
                  </a:txBody>
                  <a:tcPr marL="0" marR="0" marT="0" marB="0">
                    <a:lnL w="37845">
                      <a:solidFill>
                        <a:srgbClr val="9F9F9F"/>
                      </a:solidFill>
                      <a:prstDash val="solid"/>
                    </a:lnL>
                    <a:lnR w="39369">
                      <a:solidFill>
                        <a:srgbClr val="9F9F9F"/>
                      </a:solidFill>
                      <a:prstDash val="solid"/>
                    </a:lnR>
                    <a:lnT w="37845">
                      <a:solidFill>
                        <a:srgbClr val="9F9F9F"/>
                      </a:solidFill>
                      <a:prstDash val="solid"/>
                    </a:lnT>
                    <a:lnB w="37845">
                      <a:solidFill>
                        <a:srgbClr val="9F9F9F"/>
                      </a:solidFill>
                      <a:prstDash val="solid"/>
                    </a:lnB>
                  </a:tcPr>
                </a:tc>
                <a:tc>
                  <a:txBody>
                    <a:bodyPr/>
                    <a:lstStyle/>
                    <a:p>
                      <a:pPr marL="29845">
                        <a:lnSpc>
                          <a:spcPct val="100000"/>
                        </a:lnSpc>
                      </a:pPr>
                      <a:r>
                        <a:rPr sz="1500" dirty="0">
                          <a:latin typeface="+mj-lt"/>
                          <a:cs typeface="Times New Roman"/>
                        </a:rPr>
                        <a:t>1.5082</a:t>
                      </a:r>
                    </a:p>
                  </a:txBody>
                  <a:tcPr marL="0" marR="0" marT="0" marB="0">
                    <a:lnL w="39369">
                      <a:solidFill>
                        <a:srgbClr val="9F9F9F"/>
                      </a:solidFill>
                      <a:prstDash val="solid"/>
                    </a:lnL>
                    <a:lnR w="37845">
                      <a:solidFill>
                        <a:srgbClr val="9F9F9F"/>
                      </a:solidFill>
                      <a:prstDash val="solid"/>
                    </a:lnR>
                    <a:lnT w="37845">
                      <a:solidFill>
                        <a:srgbClr val="9F9F9F"/>
                      </a:solidFill>
                      <a:prstDash val="solid"/>
                    </a:lnT>
                    <a:lnB w="37845">
                      <a:solidFill>
                        <a:srgbClr val="9F9F9F"/>
                      </a:solidFill>
                      <a:prstDash val="solid"/>
                    </a:lnB>
                  </a:tcPr>
                </a:tc>
                <a:tc>
                  <a:txBody>
                    <a:bodyPr/>
                    <a:lstStyle/>
                    <a:p>
                      <a:pPr marL="31115">
                        <a:lnSpc>
                          <a:spcPct val="100000"/>
                        </a:lnSpc>
                      </a:pPr>
                      <a:r>
                        <a:rPr sz="1500" dirty="0">
                          <a:latin typeface="+mj-lt"/>
                          <a:cs typeface="Times New Roman"/>
                        </a:rPr>
                        <a:t>1.8464</a:t>
                      </a:r>
                      <a:endParaRPr sz="1500">
                        <a:latin typeface="+mj-lt"/>
                        <a:cs typeface="Times New Roman"/>
                      </a:endParaRPr>
                    </a:p>
                  </a:txBody>
                  <a:tcPr marL="0" marR="0" marT="0" marB="0">
                    <a:lnL w="37845">
                      <a:solidFill>
                        <a:srgbClr val="9F9F9F"/>
                      </a:solidFill>
                      <a:prstDash val="solid"/>
                    </a:lnL>
                    <a:lnR w="39369">
                      <a:solidFill>
                        <a:srgbClr val="9F9F9F"/>
                      </a:solidFill>
                      <a:prstDash val="solid"/>
                    </a:lnR>
                    <a:lnT w="69214">
                      <a:solidFill>
                        <a:srgbClr val="FFFFFF"/>
                      </a:solidFill>
                      <a:prstDash val="solid"/>
                    </a:lnT>
                    <a:lnB w="69214">
                      <a:solidFill>
                        <a:srgbClr val="FFFFFF"/>
                      </a:solidFill>
                      <a:prstDash val="solid"/>
                    </a:lnB>
                  </a:tcPr>
                </a:tc>
                <a:extLst>
                  <a:ext uri="{0D108BD9-81ED-4DB2-BD59-A6C34878D82A}">
                    <a16:rowId xmlns:a16="http://schemas.microsoft.com/office/drawing/2014/main" val="10003"/>
                  </a:ext>
                </a:extLst>
              </a:tr>
              <a:tr h="520828">
                <a:tc>
                  <a:txBody>
                    <a:bodyPr/>
                    <a:lstStyle/>
                    <a:p>
                      <a:pPr marL="31115">
                        <a:lnSpc>
                          <a:spcPct val="100000"/>
                        </a:lnSpc>
                      </a:pPr>
                      <a:r>
                        <a:rPr sz="1500" b="1" dirty="0">
                          <a:latin typeface="+mj-lt"/>
                          <a:cs typeface="Times New Roman"/>
                        </a:rPr>
                        <a:t>COST</a:t>
                      </a:r>
                      <a:endParaRPr sz="1500" dirty="0">
                        <a:latin typeface="+mj-lt"/>
                        <a:cs typeface="Times New Roman"/>
                      </a:endParaRPr>
                    </a:p>
                  </a:txBody>
                  <a:tcPr marL="0" marR="0" marT="0" marB="0">
                    <a:lnL w="39369">
                      <a:solidFill>
                        <a:srgbClr val="F0F0F0"/>
                      </a:solidFill>
                      <a:prstDash val="solid"/>
                    </a:lnL>
                    <a:lnR w="39369">
                      <a:solidFill>
                        <a:srgbClr val="9F9F9F"/>
                      </a:solidFill>
                      <a:prstDash val="solid"/>
                    </a:lnR>
                    <a:lnT w="69214">
                      <a:solidFill>
                        <a:srgbClr val="FFFFFF"/>
                      </a:solidFill>
                      <a:prstDash val="solid"/>
                    </a:lnT>
                    <a:lnB w="69214">
                      <a:solidFill>
                        <a:srgbClr val="FFFFFF"/>
                      </a:solidFill>
                      <a:prstDash val="solid"/>
                    </a:lnB>
                  </a:tcPr>
                </a:tc>
                <a:tc>
                  <a:txBody>
                    <a:bodyPr/>
                    <a:lstStyle/>
                    <a:p>
                      <a:pPr marL="31115">
                        <a:lnSpc>
                          <a:spcPct val="100000"/>
                        </a:lnSpc>
                      </a:pPr>
                      <a:r>
                        <a:rPr sz="1500" dirty="0">
                          <a:latin typeface="+mj-lt"/>
                          <a:cs typeface="Times New Roman"/>
                        </a:rPr>
                        <a:t>122</a:t>
                      </a:r>
                      <a:endParaRPr sz="1500">
                        <a:latin typeface="+mj-lt"/>
                        <a:cs typeface="Times New Roman"/>
                      </a:endParaRPr>
                    </a:p>
                  </a:txBody>
                  <a:tcPr marL="0" marR="0" marT="0" marB="0">
                    <a:lnL w="39369">
                      <a:solidFill>
                        <a:srgbClr val="9F9F9F"/>
                      </a:solidFill>
                      <a:prstDash val="solid"/>
                    </a:lnL>
                    <a:lnR w="39369">
                      <a:solidFill>
                        <a:srgbClr val="9F9F9F"/>
                      </a:solidFill>
                      <a:prstDash val="solid"/>
                    </a:lnR>
                    <a:lnT w="37845">
                      <a:solidFill>
                        <a:srgbClr val="9F9F9F"/>
                      </a:solidFill>
                      <a:prstDash val="solid"/>
                    </a:lnT>
                    <a:lnB w="37845">
                      <a:solidFill>
                        <a:srgbClr val="9F9F9F"/>
                      </a:solidFill>
                      <a:prstDash val="solid"/>
                    </a:lnB>
                  </a:tcPr>
                </a:tc>
                <a:tc>
                  <a:txBody>
                    <a:bodyPr/>
                    <a:lstStyle/>
                    <a:p>
                      <a:pPr marL="31115">
                        <a:lnSpc>
                          <a:spcPct val="100000"/>
                        </a:lnSpc>
                      </a:pPr>
                      <a:r>
                        <a:rPr sz="1500" dirty="0">
                          <a:latin typeface="+mj-lt"/>
                          <a:cs typeface="Times New Roman"/>
                        </a:rPr>
                        <a:t>9.00</a:t>
                      </a:r>
                      <a:endParaRPr sz="1500">
                        <a:latin typeface="+mj-lt"/>
                        <a:cs typeface="Times New Roman"/>
                      </a:endParaRPr>
                    </a:p>
                  </a:txBody>
                  <a:tcPr marL="0" marR="0" marT="0" marB="0">
                    <a:lnL w="39369">
                      <a:solidFill>
                        <a:srgbClr val="9F9F9F"/>
                      </a:solidFill>
                      <a:prstDash val="solid"/>
                    </a:lnL>
                    <a:lnR w="37845">
                      <a:solidFill>
                        <a:srgbClr val="9F9F9F"/>
                      </a:solidFill>
                      <a:prstDash val="solid"/>
                    </a:lnR>
                    <a:lnT w="37845">
                      <a:solidFill>
                        <a:srgbClr val="9F9F9F"/>
                      </a:solidFill>
                      <a:prstDash val="solid"/>
                    </a:lnT>
                    <a:lnB w="37845">
                      <a:solidFill>
                        <a:srgbClr val="9F9F9F"/>
                      </a:solidFill>
                      <a:prstDash val="solid"/>
                    </a:lnB>
                  </a:tcPr>
                </a:tc>
                <a:tc>
                  <a:txBody>
                    <a:bodyPr/>
                    <a:lstStyle/>
                    <a:p>
                      <a:pPr marL="31115">
                        <a:lnSpc>
                          <a:spcPct val="100000"/>
                        </a:lnSpc>
                      </a:pPr>
                      <a:r>
                        <a:rPr sz="1500" dirty="0">
                          <a:latin typeface="+mj-lt"/>
                          <a:cs typeface="Times New Roman"/>
                        </a:rPr>
                        <a:t>953.00</a:t>
                      </a:r>
                    </a:p>
                  </a:txBody>
                  <a:tcPr marL="0" marR="0" marT="0" marB="0">
                    <a:lnL w="37845">
                      <a:solidFill>
                        <a:srgbClr val="9F9F9F"/>
                      </a:solidFill>
                      <a:prstDash val="solid"/>
                    </a:lnL>
                    <a:lnR w="39369">
                      <a:solidFill>
                        <a:srgbClr val="9F9F9F"/>
                      </a:solidFill>
                      <a:prstDash val="solid"/>
                    </a:lnR>
                    <a:lnT w="37845">
                      <a:solidFill>
                        <a:srgbClr val="9F9F9F"/>
                      </a:solidFill>
                      <a:prstDash val="solid"/>
                    </a:lnT>
                    <a:lnB w="37845">
                      <a:solidFill>
                        <a:srgbClr val="9F9F9F"/>
                      </a:solidFill>
                      <a:prstDash val="solid"/>
                    </a:lnB>
                  </a:tcPr>
                </a:tc>
                <a:tc>
                  <a:txBody>
                    <a:bodyPr/>
                    <a:lstStyle/>
                    <a:p>
                      <a:pPr marL="29845">
                        <a:lnSpc>
                          <a:spcPct val="100000"/>
                        </a:lnSpc>
                      </a:pPr>
                      <a:r>
                        <a:rPr sz="1500" dirty="0">
                          <a:latin typeface="+mj-lt"/>
                          <a:cs typeface="Times New Roman"/>
                        </a:rPr>
                        <a:t>416.5492</a:t>
                      </a:r>
                      <a:endParaRPr sz="1500">
                        <a:latin typeface="+mj-lt"/>
                        <a:cs typeface="Times New Roman"/>
                      </a:endParaRPr>
                    </a:p>
                  </a:txBody>
                  <a:tcPr marL="0" marR="0" marT="0" marB="0">
                    <a:lnL w="39369">
                      <a:solidFill>
                        <a:srgbClr val="9F9F9F"/>
                      </a:solidFill>
                      <a:prstDash val="solid"/>
                    </a:lnL>
                    <a:lnR w="37845">
                      <a:solidFill>
                        <a:srgbClr val="9F9F9F"/>
                      </a:solidFill>
                      <a:prstDash val="solid"/>
                    </a:lnR>
                    <a:lnT w="37845">
                      <a:solidFill>
                        <a:srgbClr val="9F9F9F"/>
                      </a:solidFill>
                      <a:prstDash val="solid"/>
                    </a:lnT>
                    <a:lnB w="37845">
                      <a:solidFill>
                        <a:srgbClr val="9F9F9F"/>
                      </a:solidFill>
                      <a:prstDash val="solid"/>
                    </a:lnB>
                  </a:tcPr>
                </a:tc>
                <a:tc>
                  <a:txBody>
                    <a:bodyPr/>
                    <a:lstStyle/>
                    <a:p>
                      <a:pPr marL="31115">
                        <a:lnSpc>
                          <a:spcPct val="100000"/>
                        </a:lnSpc>
                      </a:pPr>
                      <a:r>
                        <a:rPr sz="1500" dirty="0">
                          <a:latin typeface="+mj-lt"/>
                          <a:cs typeface="Times New Roman"/>
                        </a:rPr>
                        <a:t>285.4320</a:t>
                      </a:r>
                    </a:p>
                  </a:txBody>
                  <a:tcPr marL="0" marR="0" marT="0" marB="0">
                    <a:lnL w="37845">
                      <a:solidFill>
                        <a:srgbClr val="9F9F9F"/>
                      </a:solidFill>
                      <a:prstDash val="solid"/>
                    </a:lnL>
                    <a:lnR w="39369">
                      <a:solidFill>
                        <a:srgbClr val="9F9F9F"/>
                      </a:solidFill>
                      <a:prstDash val="solid"/>
                    </a:lnR>
                    <a:lnT w="69214">
                      <a:solidFill>
                        <a:srgbClr val="FFFFFF"/>
                      </a:solidFill>
                      <a:prstDash val="solid"/>
                    </a:lnT>
                    <a:lnB w="69214">
                      <a:solidFill>
                        <a:srgbClr val="FFFFFF"/>
                      </a:solidFill>
                      <a:prstDash val="solid"/>
                    </a:lnB>
                  </a:tcPr>
                </a:tc>
                <a:extLst>
                  <a:ext uri="{0D108BD9-81ED-4DB2-BD59-A6C34878D82A}">
                    <a16:rowId xmlns:a16="http://schemas.microsoft.com/office/drawing/2014/main" val="10004"/>
                  </a:ext>
                </a:extLst>
              </a:tr>
              <a:tr h="519335">
                <a:tc>
                  <a:txBody>
                    <a:bodyPr/>
                    <a:lstStyle/>
                    <a:p>
                      <a:pPr marL="31115">
                        <a:lnSpc>
                          <a:spcPct val="100000"/>
                        </a:lnSpc>
                      </a:pPr>
                      <a:r>
                        <a:rPr sz="1500" b="1" dirty="0">
                          <a:latin typeface="+mj-lt"/>
                          <a:cs typeface="Times New Roman"/>
                        </a:rPr>
                        <a:t>IN</a:t>
                      </a:r>
                      <a:r>
                        <a:rPr sz="1500" b="1" spc="-5" dirty="0">
                          <a:latin typeface="+mj-lt"/>
                          <a:cs typeface="Times New Roman"/>
                        </a:rPr>
                        <a:t>C</a:t>
                      </a:r>
                      <a:r>
                        <a:rPr sz="1500" b="1" dirty="0">
                          <a:latin typeface="+mj-lt"/>
                          <a:cs typeface="Times New Roman"/>
                        </a:rPr>
                        <a:t>OME</a:t>
                      </a:r>
                      <a:endParaRPr sz="1500">
                        <a:latin typeface="+mj-lt"/>
                        <a:cs typeface="Times New Roman"/>
                      </a:endParaRPr>
                    </a:p>
                  </a:txBody>
                  <a:tcPr marL="0" marR="0" marT="0" marB="0">
                    <a:lnL w="39369">
                      <a:solidFill>
                        <a:srgbClr val="F0F0F0"/>
                      </a:solidFill>
                      <a:prstDash val="solid"/>
                    </a:lnL>
                    <a:lnR w="39369">
                      <a:solidFill>
                        <a:srgbClr val="9F9F9F"/>
                      </a:solidFill>
                      <a:prstDash val="solid"/>
                    </a:lnR>
                    <a:lnT w="69214">
                      <a:solidFill>
                        <a:srgbClr val="FFFFFF"/>
                      </a:solidFill>
                      <a:prstDash val="solid"/>
                    </a:lnT>
                    <a:lnB w="69214">
                      <a:solidFill>
                        <a:srgbClr val="FFFFFF"/>
                      </a:solidFill>
                      <a:prstDash val="solid"/>
                    </a:lnB>
                  </a:tcPr>
                </a:tc>
                <a:tc>
                  <a:txBody>
                    <a:bodyPr/>
                    <a:lstStyle/>
                    <a:p>
                      <a:pPr marL="31115">
                        <a:lnSpc>
                          <a:spcPct val="100000"/>
                        </a:lnSpc>
                      </a:pPr>
                      <a:r>
                        <a:rPr sz="1500" dirty="0">
                          <a:latin typeface="+mj-lt"/>
                          <a:cs typeface="Times New Roman"/>
                        </a:rPr>
                        <a:t>122</a:t>
                      </a:r>
                      <a:endParaRPr sz="1500">
                        <a:latin typeface="+mj-lt"/>
                        <a:cs typeface="Times New Roman"/>
                      </a:endParaRPr>
                    </a:p>
                  </a:txBody>
                  <a:tcPr marL="0" marR="0" marT="0" marB="0">
                    <a:lnL w="39369">
                      <a:solidFill>
                        <a:srgbClr val="9F9F9F"/>
                      </a:solidFill>
                      <a:prstDash val="solid"/>
                    </a:lnL>
                    <a:lnR w="39369">
                      <a:solidFill>
                        <a:srgbClr val="9F9F9F"/>
                      </a:solidFill>
                      <a:prstDash val="solid"/>
                    </a:lnR>
                    <a:lnT w="37845">
                      <a:solidFill>
                        <a:srgbClr val="9F9F9F"/>
                      </a:solidFill>
                      <a:prstDash val="solid"/>
                    </a:lnT>
                    <a:lnB w="37845">
                      <a:solidFill>
                        <a:srgbClr val="9F9F9F"/>
                      </a:solidFill>
                      <a:prstDash val="solid"/>
                    </a:lnB>
                  </a:tcPr>
                </a:tc>
                <a:tc>
                  <a:txBody>
                    <a:bodyPr/>
                    <a:lstStyle/>
                    <a:p>
                      <a:pPr marL="31115">
                        <a:lnSpc>
                          <a:spcPct val="100000"/>
                        </a:lnSpc>
                      </a:pPr>
                      <a:r>
                        <a:rPr sz="1500" dirty="0">
                          <a:latin typeface="+mj-lt"/>
                          <a:cs typeface="Times New Roman"/>
                        </a:rPr>
                        <a:t>5000.00</a:t>
                      </a:r>
                      <a:endParaRPr sz="1500">
                        <a:latin typeface="+mj-lt"/>
                        <a:cs typeface="Times New Roman"/>
                      </a:endParaRPr>
                    </a:p>
                  </a:txBody>
                  <a:tcPr marL="0" marR="0" marT="0" marB="0">
                    <a:lnL w="39369">
                      <a:solidFill>
                        <a:srgbClr val="9F9F9F"/>
                      </a:solidFill>
                      <a:prstDash val="solid"/>
                    </a:lnL>
                    <a:lnR w="37845">
                      <a:solidFill>
                        <a:srgbClr val="9F9F9F"/>
                      </a:solidFill>
                      <a:prstDash val="solid"/>
                    </a:lnR>
                    <a:lnT w="37845">
                      <a:solidFill>
                        <a:srgbClr val="9F9F9F"/>
                      </a:solidFill>
                      <a:prstDash val="solid"/>
                    </a:lnT>
                    <a:lnB w="37845">
                      <a:solidFill>
                        <a:srgbClr val="9F9F9F"/>
                      </a:solidFill>
                      <a:prstDash val="solid"/>
                    </a:lnB>
                  </a:tcPr>
                </a:tc>
                <a:tc>
                  <a:txBody>
                    <a:bodyPr/>
                    <a:lstStyle/>
                    <a:p>
                      <a:pPr marL="31115">
                        <a:lnSpc>
                          <a:spcPct val="100000"/>
                        </a:lnSpc>
                      </a:pPr>
                      <a:r>
                        <a:rPr sz="1500" dirty="0">
                          <a:latin typeface="+mj-lt"/>
                          <a:cs typeface="Times New Roman"/>
                        </a:rPr>
                        <a:t>85000.00</a:t>
                      </a:r>
                      <a:endParaRPr sz="1500">
                        <a:latin typeface="+mj-lt"/>
                        <a:cs typeface="Times New Roman"/>
                      </a:endParaRPr>
                    </a:p>
                  </a:txBody>
                  <a:tcPr marL="0" marR="0" marT="0" marB="0">
                    <a:lnL w="37845">
                      <a:solidFill>
                        <a:srgbClr val="9F9F9F"/>
                      </a:solidFill>
                      <a:prstDash val="solid"/>
                    </a:lnL>
                    <a:lnR w="39369">
                      <a:solidFill>
                        <a:srgbClr val="9F9F9F"/>
                      </a:solidFill>
                      <a:prstDash val="solid"/>
                    </a:lnR>
                    <a:lnT w="37845">
                      <a:solidFill>
                        <a:srgbClr val="9F9F9F"/>
                      </a:solidFill>
                      <a:prstDash val="solid"/>
                    </a:lnT>
                    <a:lnB w="37845">
                      <a:solidFill>
                        <a:srgbClr val="9F9F9F"/>
                      </a:solidFill>
                      <a:prstDash val="solid"/>
                    </a:lnB>
                  </a:tcPr>
                </a:tc>
                <a:tc>
                  <a:txBody>
                    <a:bodyPr/>
                    <a:lstStyle/>
                    <a:p>
                      <a:pPr marL="29845">
                        <a:lnSpc>
                          <a:spcPct val="100000"/>
                        </a:lnSpc>
                      </a:pPr>
                      <a:r>
                        <a:rPr sz="1500" dirty="0">
                          <a:latin typeface="+mj-lt"/>
                          <a:cs typeface="Times New Roman"/>
                        </a:rPr>
                        <a:t>38073.7705</a:t>
                      </a:r>
                      <a:endParaRPr sz="1500">
                        <a:latin typeface="+mj-lt"/>
                        <a:cs typeface="Times New Roman"/>
                      </a:endParaRPr>
                    </a:p>
                  </a:txBody>
                  <a:tcPr marL="0" marR="0" marT="0" marB="0">
                    <a:lnL w="39369">
                      <a:solidFill>
                        <a:srgbClr val="9F9F9F"/>
                      </a:solidFill>
                      <a:prstDash val="solid"/>
                    </a:lnL>
                    <a:lnR w="37845">
                      <a:solidFill>
                        <a:srgbClr val="9F9F9F"/>
                      </a:solidFill>
                      <a:prstDash val="solid"/>
                    </a:lnR>
                    <a:lnT w="37845">
                      <a:solidFill>
                        <a:srgbClr val="9F9F9F"/>
                      </a:solidFill>
                      <a:prstDash val="solid"/>
                    </a:lnT>
                    <a:lnB w="37845">
                      <a:solidFill>
                        <a:srgbClr val="9F9F9F"/>
                      </a:solidFill>
                      <a:prstDash val="solid"/>
                    </a:lnB>
                  </a:tcPr>
                </a:tc>
                <a:tc>
                  <a:txBody>
                    <a:bodyPr/>
                    <a:lstStyle/>
                    <a:p>
                      <a:pPr marL="31115">
                        <a:lnSpc>
                          <a:spcPct val="100000"/>
                        </a:lnSpc>
                      </a:pPr>
                      <a:r>
                        <a:rPr sz="1500" dirty="0">
                          <a:latin typeface="+mj-lt"/>
                          <a:cs typeface="Times New Roman"/>
                        </a:rPr>
                        <a:t>18463.1274</a:t>
                      </a:r>
                      <a:endParaRPr sz="1500">
                        <a:latin typeface="+mj-lt"/>
                        <a:cs typeface="Times New Roman"/>
                      </a:endParaRPr>
                    </a:p>
                  </a:txBody>
                  <a:tcPr marL="0" marR="0" marT="0" marB="0">
                    <a:lnL w="37845">
                      <a:solidFill>
                        <a:srgbClr val="9F9F9F"/>
                      </a:solidFill>
                      <a:prstDash val="solid"/>
                    </a:lnL>
                    <a:lnR w="39369">
                      <a:solidFill>
                        <a:srgbClr val="9F9F9F"/>
                      </a:solidFill>
                      <a:prstDash val="solid"/>
                    </a:lnR>
                    <a:lnT w="69214">
                      <a:solidFill>
                        <a:srgbClr val="FFFFFF"/>
                      </a:solidFill>
                      <a:prstDash val="solid"/>
                    </a:lnT>
                    <a:lnB w="69214">
                      <a:solidFill>
                        <a:srgbClr val="FFFFFF"/>
                      </a:solidFill>
                      <a:prstDash val="solid"/>
                    </a:lnB>
                  </a:tcPr>
                </a:tc>
                <a:extLst>
                  <a:ext uri="{0D108BD9-81ED-4DB2-BD59-A6C34878D82A}">
                    <a16:rowId xmlns:a16="http://schemas.microsoft.com/office/drawing/2014/main" val="10005"/>
                  </a:ext>
                </a:extLst>
              </a:tr>
              <a:tr h="525875">
                <a:tc>
                  <a:txBody>
                    <a:bodyPr/>
                    <a:lstStyle/>
                    <a:p>
                      <a:pPr marL="31115">
                        <a:lnSpc>
                          <a:spcPct val="100000"/>
                        </a:lnSpc>
                      </a:pPr>
                      <a:r>
                        <a:rPr sz="1500" b="1" dirty="0">
                          <a:latin typeface="+mj-lt"/>
                          <a:cs typeface="Times New Roman"/>
                        </a:rPr>
                        <a:t>Valid</a:t>
                      </a:r>
                      <a:r>
                        <a:rPr sz="1500" b="1" spc="5" dirty="0">
                          <a:latin typeface="+mj-lt"/>
                          <a:cs typeface="Times New Roman"/>
                        </a:rPr>
                        <a:t> </a:t>
                      </a:r>
                      <a:r>
                        <a:rPr sz="1500" b="1" dirty="0">
                          <a:latin typeface="+mj-lt"/>
                          <a:cs typeface="Times New Roman"/>
                        </a:rPr>
                        <a:t>N </a:t>
                      </a:r>
                      <a:r>
                        <a:rPr sz="1500" b="1" spc="-10" dirty="0">
                          <a:latin typeface="+mj-lt"/>
                          <a:cs typeface="Times New Roman"/>
                        </a:rPr>
                        <a:t>(</a:t>
                      </a:r>
                      <a:r>
                        <a:rPr sz="1500" b="1" dirty="0">
                          <a:latin typeface="+mj-lt"/>
                          <a:cs typeface="Times New Roman"/>
                        </a:rPr>
                        <a:t>list</a:t>
                      </a:r>
                      <a:r>
                        <a:rPr sz="1500" b="1" spc="5" dirty="0">
                          <a:latin typeface="+mj-lt"/>
                          <a:cs typeface="Times New Roman"/>
                        </a:rPr>
                        <a:t>w</a:t>
                      </a:r>
                      <a:r>
                        <a:rPr sz="1500" b="1" dirty="0">
                          <a:latin typeface="+mj-lt"/>
                          <a:cs typeface="Times New Roman"/>
                        </a:rPr>
                        <a:t>ise)</a:t>
                      </a:r>
                      <a:endParaRPr sz="1500" dirty="0">
                        <a:latin typeface="+mj-lt"/>
                        <a:cs typeface="Times New Roman"/>
                      </a:endParaRPr>
                    </a:p>
                  </a:txBody>
                  <a:tcPr marL="0" marR="0" marT="0" marB="0">
                    <a:lnL w="39369">
                      <a:solidFill>
                        <a:srgbClr val="F0F0F0"/>
                      </a:solidFill>
                      <a:prstDash val="solid"/>
                    </a:lnL>
                    <a:lnR w="39369">
                      <a:solidFill>
                        <a:srgbClr val="9F9F9F"/>
                      </a:solidFill>
                      <a:prstDash val="solid"/>
                    </a:lnR>
                    <a:lnT w="69214">
                      <a:solidFill>
                        <a:srgbClr val="FFFFFF"/>
                      </a:solidFill>
                      <a:prstDash val="solid"/>
                    </a:lnT>
                    <a:lnB w="48513">
                      <a:solidFill>
                        <a:srgbClr val="9F9F9F"/>
                      </a:solidFill>
                      <a:prstDash val="solid"/>
                    </a:lnB>
                  </a:tcPr>
                </a:tc>
                <a:tc>
                  <a:txBody>
                    <a:bodyPr/>
                    <a:lstStyle/>
                    <a:p>
                      <a:pPr marL="31115">
                        <a:lnSpc>
                          <a:spcPct val="100000"/>
                        </a:lnSpc>
                      </a:pPr>
                      <a:r>
                        <a:rPr sz="1500" dirty="0">
                          <a:latin typeface="+mj-lt"/>
                          <a:cs typeface="Times New Roman"/>
                        </a:rPr>
                        <a:t>122</a:t>
                      </a:r>
                      <a:endParaRPr sz="1500">
                        <a:latin typeface="+mj-lt"/>
                        <a:cs typeface="Times New Roman"/>
                      </a:endParaRPr>
                    </a:p>
                  </a:txBody>
                  <a:tcPr marL="0" marR="0" marT="0" marB="0">
                    <a:lnL w="39369">
                      <a:solidFill>
                        <a:srgbClr val="9F9F9F"/>
                      </a:solidFill>
                      <a:prstDash val="solid"/>
                    </a:lnL>
                    <a:lnR w="39369">
                      <a:solidFill>
                        <a:srgbClr val="9F9F9F"/>
                      </a:solidFill>
                      <a:prstDash val="solid"/>
                    </a:lnR>
                    <a:lnT w="37845">
                      <a:solidFill>
                        <a:srgbClr val="9F9F9F"/>
                      </a:solidFill>
                      <a:prstDash val="solid"/>
                    </a:lnT>
                    <a:lnB w="48513">
                      <a:solidFill>
                        <a:srgbClr val="9F9F9F"/>
                      </a:solidFill>
                      <a:prstDash val="solid"/>
                    </a:lnB>
                  </a:tcPr>
                </a:tc>
                <a:tc>
                  <a:txBody>
                    <a:bodyPr/>
                    <a:lstStyle/>
                    <a:p>
                      <a:endParaRPr sz="1500">
                        <a:latin typeface="+mj-lt"/>
                        <a:cs typeface="Times New Roman"/>
                      </a:endParaRPr>
                    </a:p>
                  </a:txBody>
                  <a:tcPr marL="0" marR="0" marT="0" marB="0">
                    <a:lnL w="39369">
                      <a:solidFill>
                        <a:srgbClr val="9F9F9F"/>
                      </a:solidFill>
                      <a:prstDash val="solid"/>
                    </a:lnL>
                    <a:lnR w="37845">
                      <a:solidFill>
                        <a:srgbClr val="9F9F9F"/>
                      </a:solidFill>
                      <a:prstDash val="solid"/>
                    </a:lnR>
                    <a:lnT w="37845">
                      <a:solidFill>
                        <a:srgbClr val="9F9F9F"/>
                      </a:solidFill>
                      <a:prstDash val="solid"/>
                    </a:lnT>
                    <a:lnB w="48513">
                      <a:solidFill>
                        <a:srgbClr val="9F9F9F"/>
                      </a:solidFill>
                      <a:prstDash val="solid"/>
                    </a:lnB>
                  </a:tcPr>
                </a:tc>
                <a:tc>
                  <a:txBody>
                    <a:bodyPr/>
                    <a:lstStyle/>
                    <a:p>
                      <a:endParaRPr sz="1500">
                        <a:latin typeface="+mj-lt"/>
                        <a:cs typeface="Times New Roman"/>
                      </a:endParaRPr>
                    </a:p>
                  </a:txBody>
                  <a:tcPr marL="0" marR="0" marT="0" marB="0">
                    <a:lnL w="37845">
                      <a:solidFill>
                        <a:srgbClr val="9F9F9F"/>
                      </a:solidFill>
                      <a:prstDash val="solid"/>
                    </a:lnL>
                    <a:lnR w="39369">
                      <a:solidFill>
                        <a:srgbClr val="9F9F9F"/>
                      </a:solidFill>
                      <a:prstDash val="solid"/>
                    </a:lnR>
                    <a:lnT w="37845">
                      <a:solidFill>
                        <a:srgbClr val="9F9F9F"/>
                      </a:solidFill>
                      <a:prstDash val="solid"/>
                    </a:lnT>
                    <a:lnB w="48513">
                      <a:solidFill>
                        <a:srgbClr val="9F9F9F"/>
                      </a:solidFill>
                      <a:prstDash val="solid"/>
                    </a:lnB>
                  </a:tcPr>
                </a:tc>
                <a:tc>
                  <a:txBody>
                    <a:bodyPr/>
                    <a:lstStyle/>
                    <a:p>
                      <a:endParaRPr sz="1500">
                        <a:latin typeface="+mj-lt"/>
                        <a:cs typeface="Times New Roman"/>
                      </a:endParaRPr>
                    </a:p>
                  </a:txBody>
                  <a:tcPr marL="0" marR="0" marT="0" marB="0">
                    <a:lnL w="39369">
                      <a:solidFill>
                        <a:srgbClr val="9F9F9F"/>
                      </a:solidFill>
                      <a:prstDash val="solid"/>
                    </a:lnL>
                    <a:lnR w="37845">
                      <a:solidFill>
                        <a:srgbClr val="9F9F9F"/>
                      </a:solidFill>
                      <a:prstDash val="solid"/>
                    </a:lnR>
                    <a:lnT w="37845">
                      <a:solidFill>
                        <a:srgbClr val="9F9F9F"/>
                      </a:solidFill>
                      <a:prstDash val="solid"/>
                    </a:lnT>
                    <a:lnB w="48513">
                      <a:solidFill>
                        <a:srgbClr val="9F9F9F"/>
                      </a:solidFill>
                      <a:prstDash val="solid"/>
                    </a:lnB>
                  </a:tcPr>
                </a:tc>
                <a:tc>
                  <a:txBody>
                    <a:bodyPr/>
                    <a:lstStyle/>
                    <a:p>
                      <a:endParaRPr sz="1500" dirty="0">
                        <a:latin typeface="+mj-lt"/>
                        <a:cs typeface="Times New Roman"/>
                      </a:endParaRPr>
                    </a:p>
                  </a:txBody>
                  <a:tcPr marL="0" marR="0" marT="0" marB="0">
                    <a:lnL w="37845">
                      <a:solidFill>
                        <a:srgbClr val="9F9F9F"/>
                      </a:solidFill>
                      <a:prstDash val="solid"/>
                    </a:lnL>
                    <a:lnR w="39369">
                      <a:solidFill>
                        <a:srgbClr val="9F9F9F"/>
                      </a:solidFill>
                      <a:prstDash val="solid"/>
                    </a:lnR>
                    <a:lnT w="69214">
                      <a:solidFill>
                        <a:srgbClr val="FFFFFF"/>
                      </a:solidFill>
                      <a:prstDash val="solid"/>
                    </a:lnT>
                    <a:lnB w="48513">
                      <a:solidFill>
                        <a:srgbClr val="9F9F9F"/>
                      </a:solidFill>
                      <a:prstDash val="solid"/>
                    </a:lnB>
                  </a:tcPr>
                </a:tc>
                <a:extLst>
                  <a:ext uri="{0D108BD9-81ED-4DB2-BD59-A6C34878D82A}">
                    <a16:rowId xmlns:a16="http://schemas.microsoft.com/office/drawing/2014/main" val="10006"/>
                  </a:ext>
                </a:extLst>
              </a:tr>
            </a:tbl>
          </a:graphicData>
        </a:graphic>
      </p:graphicFrame>
      <p:pic>
        <p:nvPicPr>
          <p:cNvPr id="5" name="Picture 4" descr="A screenshot of a computer&#10;&#10;Description automatically generated">
            <a:extLst>
              <a:ext uri="{FF2B5EF4-FFF2-40B4-BE49-F238E27FC236}">
                <a16:creationId xmlns:a16="http://schemas.microsoft.com/office/drawing/2014/main" id="{447D7DEC-B29E-B2FF-A00B-08A891D3BBD3}"/>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6" name="Title 1">
            <a:extLst>
              <a:ext uri="{FF2B5EF4-FFF2-40B4-BE49-F238E27FC236}">
                <a16:creationId xmlns:a16="http://schemas.microsoft.com/office/drawing/2014/main" id="{E51742FC-9FDA-289C-7DA3-9737732D974E}"/>
              </a:ext>
            </a:extLst>
          </p:cNvPr>
          <p:cNvSpPr txBox="1">
            <a:spLocks/>
          </p:cNvSpPr>
          <p:nvPr/>
        </p:nvSpPr>
        <p:spPr>
          <a:xfrm>
            <a:off x="1642210" y="0"/>
            <a:ext cx="7501789" cy="692696"/>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marL="8547" algn="ctr">
              <a:spcBef>
                <a:spcPts val="68"/>
              </a:spcBef>
            </a:pPr>
            <a:r>
              <a:rPr lang="en-IN" sz="3000" dirty="0"/>
              <a:t>CONTENTS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60B4FFED-8B80-A688-80B9-DFB6AA5D3D4C}"/>
              </a:ext>
            </a:extLst>
          </p:cNvPr>
          <p:cNvSpPr txBox="1"/>
          <p:nvPr/>
        </p:nvSpPr>
        <p:spPr>
          <a:xfrm>
            <a:off x="777922" y="768947"/>
            <a:ext cx="7410735" cy="5774017"/>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150000"/>
              </a:lnSpc>
            </a:pPr>
            <a:r>
              <a:rPr lang="en-US" altLang="en-US" u="sng" dirty="0">
                <a:latin typeface="+mj-lt"/>
                <a:cs typeface="Times New Roman" panose="02020603050405020304" pitchFamily="18" charset="0"/>
              </a:rPr>
              <a:t>The linear probability model</a:t>
            </a:r>
            <a:endParaRPr lang="en-US" altLang="en-US" dirty="0">
              <a:latin typeface="+mj-lt"/>
              <a:cs typeface="Times New Roman" panose="02020603050405020304" pitchFamily="18" charset="0"/>
            </a:endParaRPr>
          </a:p>
          <a:p>
            <a:pPr>
              <a:lnSpc>
                <a:spcPct val="150000"/>
              </a:lnSpc>
              <a:spcBef>
                <a:spcPts val="8"/>
              </a:spcBef>
            </a:pPr>
            <a:r>
              <a:rPr lang="en-US" altLang="en-US" dirty="0">
                <a:latin typeface="+mj-lt"/>
                <a:cs typeface="Times New Roman" panose="02020603050405020304" pitchFamily="18" charset="0"/>
              </a:rPr>
              <a:t>"Why shouldn't I just use ordinary least squares?" Good question. Consider the linear probability (LP) model:</a:t>
            </a:r>
          </a:p>
          <a:p>
            <a:pPr>
              <a:lnSpc>
                <a:spcPct val="150000"/>
              </a:lnSpc>
              <a:spcBef>
                <a:spcPts val="16"/>
              </a:spcBef>
            </a:pPr>
            <a:endParaRPr lang="en-US" altLang="en-US" dirty="0">
              <a:latin typeface="+mj-lt"/>
              <a:cs typeface="Times New Roman" panose="02020603050405020304" pitchFamily="18" charset="0"/>
            </a:endParaRPr>
          </a:p>
          <a:p>
            <a:pPr>
              <a:lnSpc>
                <a:spcPct val="150000"/>
              </a:lnSpc>
            </a:pPr>
            <a:r>
              <a:rPr lang="en-US" altLang="en-US" dirty="0">
                <a:latin typeface="+mj-lt"/>
                <a:cs typeface="Times New Roman" panose="02020603050405020304" pitchFamily="18" charset="0"/>
              </a:rPr>
              <a:t>Y = </a:t>
            </a:r>
            <a:r>
              <a:rPr lang="en-US" altLang="en-US" b="1" i="1" dirty="0">
                <a:latin typeface="+mj-lt"/>
                <a:cs typeface="Times New Roman" panose="02020603050405020304" pitchFamily="18" charset="0"/>
              </a:rPr>
              <a:t>a </a:t>
            </a:r>
            <a:r>
              <a:rPr lang="en-US" altLang="en-US" dirty="0">
                <a:latin typeface="+mj-lt"/>
                <a:cs typeface="Times New Roman" panose="02020603050405020304" pitchFamily="18" charset="0"/>
              </a:rPr>
              <a:t>+ </a:t>
            </a:r>
            <a:r>
              <a:rPr lang="en-US" altLang="en-US" b="1" i="1" dirty="0">
                <a:latin typeface="+mj-lt"/>
                <a:cs typeface="Times New Roman" panose="02020603050405020304" pitchFamily="18" charset="0"/>
              </a:rPr>
              <a:t>B</a:t>
            </a:r>
            <a:r>
              <a:rPr lang="en-US" altLang="en-US" dirty="0">
                <a:latin typeface="+mj-lt"/>
                <a:cs typeface="Times New Roman" panose="02020603050405020304" pitchFamily="18" charset="0"/>
              </a:rPr>
              <a:t>X + e</a:t>
            </a:r>
          </a:p>
          <a:p>
            <a:pPr>
              <a:lnSpc>
                <a:spcPct val="150000"/>
              </a:lnSpc>
              <a:spcBef>
                <a:spcPts val="8"/>
              </a:spcBef>
            </a:pPr>
            <a:endParaRPr lang="en-US" altLang="en-US" dirty="0">
              <a:latin typeface="+mj-lt"/>
              <a:cs typeface="Times New Roman" panose="02020603050405020304" pitchFamily="18" charset="0"/>
            </a:endParaRPr>
          </a:p>
          <a:p>
            <a:pPr>
              <a:lnSpc>
                <a:spcPct val="150000"/>
              </a:lnSpc>
            </a:pPr>
            <a:r>
              <a:rPr lang="en-US" altLang="en-US" dirty="0">
                <a:latin typeface="+mj-lt"/>
                <a:cs typeface="Times New Roman" panose="02020603050405020304" pitchFamily="18" charset="0"/>
              </a:rPr>
              <a:t>where</a:t>
            </a:r>
          </a:p>
          <a:p>
            <a:pPr>
              <a:lnSpc>
                <a:spcPct val="150000"/>
              </a:lnSpc>
              <a:spcBef>
                <a:spcPts val="8"/>
              </a:spcBef>
            </a:pPr>
            <a:endParaRPr lang="en-US" altLang="en-US" dirty="0">
              <a:latin typeface="+mj-lt"/>
              <a:cs typeface="Times New Roman" panose="02020603050405020304" pitchFamily="18" charset="0"/>
            </a:endParaRPr>
          </a:p>
          <a:p>
            <a:pPr>
              <a:lnSpc>
                <a:spcPct val="150000"/>
              </a:lnSpc>
              <a:buSzPct val="83000"/>
              <a:buFont typeface="Symbol" panose="05050102010706020507" pitchFamily="18" charset="2"/>
              <a:buChar char=""/>
            </a:pPr>
            <a:r>
              <a:rPr lang="en-US" altLang="en-US" dirty="0">
                <a:latin typeface="+mj-lt"/>
                <a:cs typeface="Times New Roman" panose="02020603050405020304" pitchFamily="18" charset="0"/>
              </a:rPr>
              <a:t>Y is a dummy dependent variable, =1 if event happens, =0 if event doesn't happen,</a:t>
            </a:r>
          </a:p>
          <a:p>
            <a:pPr>
              <a:lnSpc>
                <a:spcPct val="150000"/>
              </a:lnSpc>
              <a:buSzPct val="83000"/>
              <a:buFont typeface="Symbol" panose="05050102010706020507" pitchFamily="18" charset="2"/>
              <a:buChar char=""/>
            </a:pPr>
            <a:r>
              <a:rPr lang="en-US" altLang="en-US" b="1" i="1" dirty="0">
                <a:latin typeface="+mj-lt"/>
                <a:cs typeface="Times New Roman" panose="02020603050405020304" pitchFamily="18" charset="0"/>
              </a:rPr>
              <a:t>a </a:t>
            </a:r>
            <a:r>
              <a:rPr lang="en-US" altLang="en-US" dirty="0">
                <a:latin typeface="+mj-lt"/>
                <a:cs typeface="Times New Roman" panose="02020603050405020304" pitchFamily="18" charset="0"/>
              </a:rPr>
              <a:t>is the coefficient on the constant term,</a:t>
            </a:r>
          </a:p>
          <a:p>
            <a:pPr>
              <a:lnSpc>
                <a:spcPct val="150000"/>
              </a:lnSpc>
              <a:buSzPct val="83000"/>
              <a:buFont typeface="Symbol" panose="05050102010706020507" pitchFamily="18" charset="2"/>
              <a:buChar char=""/>
            </a:pPr>
            <a:r>
              <a:rPr lang="en-US" altLang="en-US" b="1" i="1" dirty="0">
                <a:latin typeface="+mj-lt"/>
                <a:cs typeface="Times New Roman" panose="02020603050405020304" pitchFamily="18" charset="0"/>
              </a:rPr>
              <a:t>B </a:t>
            </a:r>
            <a:r>
              <a:rPr lang="en-US" altLang="en-US" dirty="0">
                <a:latin typeface="+mj-lt"/>
                <a:cs typeface="Times New Roman" panose="02020603050405020304" pitchFamily="18" charset="0"/>
              </a:rPr>
              <a:t>is the coefficient(s) on the independent variable(s),</a:t>
            </a:r>
          </a:p>
          <a:p>
            <a:pPr>
              <a:lnSpc>
                <a:spcPct val="150000"/>
              </a:lnSpc>
              <a:buSzPct val="83000"/>
              <a:buFont typeface="Symbol" panose="05050102010706020507" pitchFamily="18" charset="2"/>
              <a:buChar char=""/>
            </a:pPr>
            <a:r>
              <a:rPr lang="en-US" altLang="en-US" dirty="0">
                <a:latin typeface="+mj-lt"/>
                <a:cs typeface="Times New Roman" panose="02020603050405020304" pitchFamily="18" charset="0"/>
              </a:rPr>
              <a:t>X is the independent variable(s), and</a:t>
            </a:r>
          </a:p>
          <a:p>
            <a:pPr>
              <a:lnSpc>
                <a:spcPct val="150000"/>
              </a:lnSpc>
              <a:buSzPct val="83000"/>
              <a:buFont typeface="Symbol" panose="05050102010706020507" pitchFamily="18" charset="2"/>
              <a:buChar char=""/>
            </a:pPr>
            <a:r>
              <a:rPr lang="en-US" altLang="en-US" dirty="0">
                <a:latin typeface="+mj-lt"/>
                <a:cs typeface="Times New Roman" panose="02020603050405020304" pitchFamily="18" charset="0"/>
              </a:rPr>
              <a:t>e is the error term.</a:t>
            </a:r>
          </a:p>
        </p:txBody>
      </p:sp>
      <p:pic>
        <p:nvPicPr>
          <p:cNvPr id="3" name="Picture 2" descr="A screenshot of a computer&#10;&#10;Description automatically generated">
            <a:extLst>
              <a:ext uri="{FF2B5EF4-FFF2-40B4-BE49-F238E27FC236}">
                <a16:creationId xmlns:a16="http://schemas.microsoft.com/office/drawing/2014/main" id="{3C2807F6-8DEA-8E4F-806C-AE684B240499}"/>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4" name="Title 1">
            <a:extLst>
              <a:ext uri="{FF2B5EF4-FFF2-40B4-BE49-F238E27FC236}">
                <a16:creationId xmlns:a16="http://schemas.microsoft.com/office/drawing/2014/main" id="{6A27094F-011B-DC77-D27E-F64B2F78EF70}"/>
              </a:ext>
            </a:extLst>
          </p:cNvPr>
          <p:cNvSpPr txBox="1">
            <a:spLocks/>
          </p:cNvSpPr>
          <p:nvPr/>
        </p:nvSpPr>
        <p:spPr>
          <a:xfrm>
            <a:off x="1642210" y="0"/>
            <a:ext cx="7501789" cy="692696"/>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marL="8547" algn="ctr">
              <a:spcBef>
                <a:spcPts val="68"/>
              </a:spcBef>
            </a:pPr>
            <a:r>
              <a:rPr lang="en-IN" sz="3000" dirty="0"/>
              <a:t>CONTENTS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8CEB1C3E-027D-1DE4-5EF3-4153526D6FCA}"/>
              </a:ext>
            </a:extLst>
          </p:cNvPr>
          <p:cNvSpPr txBox="1"/>
          <p:nvPr/>
        </p:nvSpPr>
        <p:spPr>
          <a:xfrm>
            <a:off x="477672" y="591524"/>
            <a:ext cx="8434315" cy="6189515"/>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lnSpc>
                <a:spcPct val="150000"/>
              </a:lnSpc>
            </a:pPr>
            <a:r>
              <a:rPr lang="en-US" altLang="en-US">
                <a:latin typeface="+mj-lt"/>
                <a:cs typeface="Times New Roman" panose="02020603050405020304" pitchFamily="18" charset="0"/>
              </a:rPr>
              <a:t>Use  of  the  LP  model  generally  gives  you  the  correct  answers  in  terms  of  the  sign  and significance level of the coefficients. The predicted probabilities from the model are usually where we run into trouble. There are 3 problems with using the LP model:</a:t>
            </a:r>
          </a:p>
          <a:p>
            <a:pPr>
              <a:lnSpc>
                <a:spcPct val="150000"/>
              </a:lnSpc>
              <a:spcBef>
                <a:spcPts val="16"/>
              </a:spcBef>
            </a:pPr>
            <a:endParaRPr lang="en-US" altLang="en-US">
              <a:latin typeface="+mj-lt"/>
              <a:cs typeface="Times New Roman" panose="02020603050405020304" pitchFamily="18" charset="0"/>
            </a:endParaRPr>
          </a:p>
          <a:p>
            <a:pPr algn="just">
              <a:lnSpc>
                <a:spcPct val="150000"/>
              </a:lnSpc>
              <a:buFont typeface="Times New Roman" panose="02020603050405020304" pitchFamily="18" charset="0"/>
              <a:buAutoNum type="arabicPeriod"/>
            </a:pPr>
            <a:r>
              <a:rPr lang="en-US" altLang="en-US">
                <a:latin typeface="+mj-lt"/>
                <a:cs typeface="Times New Roman" panose="02020603050405020304" pitchFamily="18" charset="0"/>
              </a:rPr>
              <a:t>The error terms are heteroskedastic (</a:t>
            </a:r>
            <a:r>
              <a:rPr lang="en-US" altLang="en-US" i="1">
                <a:latin typeface="+mj-lt"/>
                <a:cs typeface="Times New Roman" panose="02020603050405020304" pitchFamily="18" charset="0"/>
              </a:rPr>
              <a:t>heteroskedasticity occurs when the variance of the dependent variable is different with different values of the independent variables</a:t>
            </a:r>
            <a:r>
              <a:rPr lang="en-US" altLang="en-US">
                <a:latin typeface="+mj-lt"/>
                <a:cs typeface="Times New Roman" panose="02020603050405020304" pitchFamily="18" charset="0"/>
              </a:rPr>
              <a:t>): var(e)= p(1-p), where p is the probability that EVENT=1. Since P depends on X the "classical  regression  assumption"  that  the  error  term  does  not  depend  on  the  Xs  is violated.</a:t>
            </a:r>
          </a:p>
          <a:p>
            <a:pPr algn="just">
              <a:lnSpc>
                <a:spcPct val="150000"/>
              </a:lnSpc>
              <a:buFont typeface="Times New Roman" panose="02020603050405020304" pitchFamily="18" charset="0"/>
              <a:buAutoNum type="arabicPeriod"/>
            </a:pPr>
            <a:r>
              <a:rPr lang="en-US" altLang="en-US">
                <a:latin typeface="+mj-lt"/>
                <a:cs typeface="Times New Roman" panose="02020603050405020304" pitchFamily="18" charset="0"/>
              </a:rPr>
              <a:t>e is  not  normally distributed  because P  takes  on  only two  values,  violating another "classical regression assumption"</a:t>
            </a:r>
          </a:p>
          <a:p>
            <a:pPr algn="just">
              <a:lnSpc>
                <a:spcPct val="150000"/>
              </a:lnSpc>
              <a:buFont typeface="Times New Roman" panose="02020603050405020304" pitchFamily="18" charset="0"/>
              <a:buAutoNum type="arabicPeriod"/>
            </a:pPr>
            <a:r>
              <a:rPr lang="en-US" altLang="en-US">
                <a:latin typeface="+mj-lt"/>
                <a:cs typeface="Times New Roman" panose="02020603050405020304" pitchFamily="18" charset="0"/>
              </a:rPr>
              <a:t>The  predicted  probabilities  can  be  greater  than  1  or  less  than  0  which </a:t>
            </a:r>
            <a:r>
              <a:rPr lang="en-US" altLang="en-US" i="1">
                <a:latin typeface="+mj-lt"/>
                <a:cs typeface="Times New Roman" panose="02020603050405020304" pitchFamily="18" charset="0"/>
              </a:rPr>
              <a:t>can  be  a problem </a:t>
            </a:r>
            <a:r>
              <a:rPr lang="en-US" altLang="en-US">
                <a:latin typeface="+mj-lt"/>
                <a:cs typeface="Times New Roman" panose="02020603050405020304" pitchFamily="18" charset="0"/>
              </a:rPr>
              <a:t>if the predicted values are used in a subsequent analysis. Some people try to</a:t>
            </a:r>
          </a:p>
          <a:p>
            <a:pPr algn="just">
              <a:lnSpc>
                <a:spcPct val="150000"/>
              </a:lnSpc>
            </a:pPr>
            <a:r>
              <a:rPr lang="en-US" altLang="en-US">
                <a:latin typeface="+mj-lt"/>
                <a:cs typeface="Times New Roman" panose="02020603050405020304" pitchFamily="18" charset="0"/>
              </a:rPr>
              <a:t>solve this problem by setting probabilities that are greater than (less than) 1 (0) to be equal to 1 (0). This amounts to an interpretation that a high probability of the Event (Nonevent) occuring is considered a sure thing.</a:t>
            </a:r>
          </a:p>
        </p:txBody>
      </p:sp>
      <p:pic>
        <p:nvPicPr>
          <p:cNvPr id="3" name="Picture 2" descr="A screenshot of a computer&#10;&#10;Description automatically generated">
            <a:extLst>
              <a:ext uri="{FF2B5EF4-FFF2-40B4-BE49-F238E27FC236}">
                <a16:creationId xmlns:a16="http://schemas.microsoft.com/office/drawing/2014/main" id="{667E17AC-2D66-A494-4059-0638AB64B2F9}"/>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4" name="Title 1">
            <a:extLst>
              <a:ext uri="{FF2B5EF4-FFF2-40B4-BE49-F238E27FC236}">
                <a16:creationId xmlns:a16="http://schemas.microsoft.com/office/drawing/2014/main" id="{05CB82C0-02A1-0C16-5B53-683F380164AC}"/>
              </a:ext>
            </a:extLst>
          </p:cNvPr>
          <p:cNvSpPr txBox="1">
            <a:spLocks/>
          </p:cNvSpPr>
          <p:nvPr/>
        </p:nvSpPr>
        <p:spPr>
          <a:xfrm>
            <a:off x="1642210" y="0"/>
            <a:ext cx="7501789" cy="692696"/>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marL="8547" algn="ctr">
              <a:spcBef>
                <a:spcPts val="68"/>
              </a:spcBef>
            </a:pPr>
            <a:r>
              <a:rPr lang="en-IN" sz="3000" dirty="0"/>
              <a:t>CONTENTS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6B7CD2D9-5381-4D1A-5972-2928287A4CD8}"/>
              </a:ext>
            </a:extLst>
          </p:cNvPr>
          <p:cNvSpPr txBox="1"/>
          <p:nvPr/>
        </p:nvSpPr>
        <p:spPr>
          <a:xfrm>
            <a:off x="586854" y="1219322"/>
            <a:ext cx="8024883" cy="3709349"/>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150000"/>
              </a:lnSpc>
            </a:pPr>
            <a:r>
              <a:rPr lang="en-US" altLang="en-US" u="sng">
                <a:latin typeface="+mj-lt"/>
                <a:cs typeface="Times New Roman" panose="02020603050405020304" pitchFamily="18" charset="0"/>
              </a:rPr>
              <a:t>The logistic regression model</a:t>
            </a:r>
            <a:endParaRPr lang="en-US" altLang="en-US">
              <a:latin typeface="+mj-lt"/>
              <a:cs typeface="Times New Roman" panose="02020603050405020304" pitchFamily="18" charset="0"/>
            </a:endParaRPr>
          </a:p>
          <a:p>
            <a:pPr>
              <a:lnSpc>
                <a:spcPct val="150000"/>
              </a:lnSpc>
              <a:spcBef>
                <a:spcPts val="8"/>
              </a:spcBef>
            </a:pPr>
            <a:r>
              <a:rPr lang="en-US" altLang="en-US">
                <a:latin typeface="+mj-lt"/>
                <a:cs typeface="Times New Roman" panose="02020603050405020304" pitchFamily="18" charset="0"/>
              </a:rPr>
              <a:t>The "logit" model solves these problems: ln[p/(1-p)] = </a:t>
            </a:r>
            <a:r>
              <a:rPr lang="en-US" altLang="en-US" b="1" i="1">
                <a:latin typeface="+mj-lt"/>
                <a:cs typeface="Times New Roman" panose="02020603050405020304" pitchFamily="18" charset="0"/>
              </a:rPr>
              <a:t>a </a:t>
            </a:r>
            <a:r>
              <a:rPr lang="en-US" altLang="en-US">
                <a:latin typeface="+mj-lt"/>
                <a:cs typeface="Times New Roman" panose="02020603050405020304" pitchFamily="18" charset="0"/>
              </a:rPr>
              <a:t>+ </a:t>
            </a:r>
            <a:r>
              <a:rPr lang="en-US" altLang="en-US" b="1" i="1">
                <a:latin typeface="+mj-lt"/>
                <a:cs typeface="Times New Roman" panose="02020603050405020304" pitchFamily="18" charset="0"/>
              </a:rPr>
              <a:t>B</a:t>
            </a:r>
            <a:r>
              <a:rPr lang="en-US" altLang="en-US">
                <a:latin typeface="+mj-lt"/>
                <a:cs typeface="Times New Roman" panose="02020603050405020304" pitchFamily="18" charset="0"/>
              </a:rPr>
              <a:t>X + e or</a:t>
            </a:r>
          </a:p>
          <a:p>
            <a:pPr>
              <a:lnSpc>
                <a:spcPct val="150000"/>
              </a:lnSpc>
              <a:spcBef>
                <a:spcPts val="64"/>
              </a:spcBef>
            </a:pPr>
            <a:r>
              <a:rPr lang="en-US" altLang="en-US">
                <a:latin typeface="+mj-lt"/>
                <a:cs typeface="Times New Roman" panose="02020603050405020304" pitchFamily="18" charset="0"/>
              </a:rPr>
              <a:t>[p/(1-p)] = exp(</a:t>
            </a:r>
            <a:r>
              <a:rPr lang="en-US" altLang="en-US" b="1" i="1">
                <a:latin typeface="+mj-lt"/>
                <a:cs typeface="Times New Roman" panose="02020603050405020304" pitchFamily="18" charset="0"/>
              </a:rPr>
              <a:t>a </a:t>
            </a:r>
            <a:r>
              <a:rPr lang="en-US" altLang="en-US">
                <a:latin typeface="+mj-lt"/>
                <a:cs typeface="Times New Roman" panose="02020603050405020304" pitchFamily="18" charset="0"/>
              </a:rPr>
              <a:t>+ </a:t>
            </a:r>
            <a:r>
              <a:rPr lang="en-US" altLang="en-US" b="1" i="1">
                <a:latin typeface="+mj-lt"/>
                <a:cs typeface="Times New Roman" panose="02020603050405020304" pitchFamily="18" charset="0"/>
              </a:rPr>
              <a:t>B</a:t>
            </a:r>
            <a:r>
              <a:rPr lang="en-US" altLang="en-US">
                <a:latin typeface="+mj-lt"/>
                <a:cs typeface="Times New Roman" panose="02020603050405020304" pitchFamily="18" charset="0"/>
              </a:rPr>
              <a:t>X + e) where:</a:t>
            </a:r>
          </a:p>
          <a:p>
            <a:pPr>
              <a:lnSpc>
                <a:spcPct val="150000"/>
              </a:lnSpc>
              <a:spcBef>
                <a:spcPts val="8"/>
              </a:spcBef>
            </a:pPr>
            <a:endParaRPr lang="en-US" altLang="en-US">
              <a:latin typeface="+mj-lt"/>
              <a:cs typeface="Times New Roman" panose="02020603050405020304" pitchFamily="18" charset="0"/>
            </a:endParaRPr>
          </a:p>
          <a:p>
            <a:pPr>
              <a:lnSpc>
                <a:spcPct val="150000"/>
              </a:lnSpc>
              <a:buSzPct val="83000"/>
              <a:buFont typeface="Symbol" panose="05050102010706020507" pitchFamily="18" charset="2"/>
              <a:buChar char=""/>
            </a:pPr>
            <a:r>
              <a:rPr lang="en-US" altLang="en-US">
                <a:latin typeface="+mj-lt"/>
                <a:cs typeface="Times New Roman" panose="02020603050405020304" pitchFamily="18" charset="0"/>
              </a:rPr>
              <a:t>ln is the natural logarithm, log</a:t>
            </a:r>
            <a:r>
              <a:rPr lang="en-US" altLang="en-US" baseline="-10000">
                <a:latin typeface="+mj-lt"/>
                <a:cs typeface="Times New Roman" panose="02020603050405020304" pitchFamily="18" charset="0"/>
              </a:rPr>
              <a:t>exp</a:t>
            </a:r>
            <a:r>
              <a:rPr lang="en-US" altLang="en-US">
                <a:latin typeface="+mj-lt"/>
                <a:cs typeface="Times New Roman" panose="02020603050405020304" pitchFamily="18" charset="0"/>
              </a:rPr>
              <a:t>, where exp=2.71828…</a:t>
            </a:r>
          </a:p>
          <a:p>
            <a:pPr>
              <a:lnSpc>
                <a:spcPct val="150000"/>
              </a:lnSpc>
              <a:buSzPct val="83000"/>
              <a:buFont typeface="Symbol" panose="05050102010706020507" pitchFamily="18" charset="2"/>
              <a:buChar char=""/>
            </a:pPr>
            <a:r>
              <a:rPr lang="en-US" altLang="en-US">
                <a:latin typeface="+mj-lt"/>
                <a:cs typeface="Times New Roman" panose="02020603050405020304" pitchFamily="18" charset="0"/>
              </a:rPr>
              <a:t>p is the probability that the event Y occurs, p(Y=1)</a:t>
            </a:r>
          </a:p>
          <a:p>
            <a:pPr>
              <a:lnSpc>
                <a:spcPct val="150000"/>
              </a:lnSpc>
              <a:buSzPct val="83000"/>
              <a:buFont typeface="Symbol" panose="05050102010706020507" pitchFamily="18" charset="2"/>
              <a:buChar char=""/>
            </a:pPr>
            <a:r>
              <a:rPr lang="en-US" altLang="en-US">
                <a:latin typeface="+mj-lt"/>
                <a:cs typeface="Times New Roman" panose="02020603050405020304" pitchFamily="18" charset="0"/>
              </a:rPr>
              <a:t>p/(1-p) is the "odds ratio"</a:t>
            </a:r>
          </a:p>
          <a:p>
            <a:pPr>
              <a:lnSpc>
                <a:spcPct val="150000"/>
              </a:lnSpc>
              <a:buSzPct val="83000"/>
              <a:buFont typeface="Symbol" panose="05050102010706020507" pitchFamily="18" charset="2"/>
              <a:buChar char=""/>
            </a:pPr>
            <a:r>
              <a:rPr lang="en-US" altLang="en-US">
                <a:latin typeface="+mj-lt"/>
                <a:cs typeface="Times New Roman" panose="02020603050405020304" pitchFamily="18" charset="0"/>
              </a:rPr>
              <a:t>ln[p/(1-p)] is the log odds ratio, or "logit"</a:t>
            </a:r>
          </a:p>
          <a:p>
            <a:pPr>
              <a:lnSpc>
                <a:spcPct val="150000"/>
              </a:lnSpc>
              <a:buSzPct val="83000"/>
              <a:buFont typeface="Symbol" panose="05050102010706020507" pitchFamily="18" charset="2"/>
              <a:buChar char=""/>
            </a:pPr>
            <a:r>
              <a:rPr lang="en-US" altLang="en-US">
                <a:latin typeface="+mj-lt"/>
                <a:cs typeface="Times New Roman" panose="02020603050405020304" pitchFamily="18" charset="0"/>
              </a:rPr>
              <a:t>all other components of the model are the same.</a:t>
            </a:r>
          </a:p>
        </p:txBody>
      </p:sp>
      <p:pic>
        <p:nvPicPr>
          <p:cNvPr id="3" name="Picture 2" descr="A screenshot of a computer&#10;&#10;Description automatically generated">
            <a:extLst>
              <a:ext uri="{FF2B5EF4-FFF2-40B4-BE49-F238E27FC236}">
                <a16:creationId xmlns:a16="http://schemas.microsoft.com/office/drawing/2014/main" id="{CB6B76E8-263C-F89F-012F-C353CDD7AC0B}"/>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4" name="Title 1">
            <a:extLst>
              <a:ext uri="{FF2B5EF4-FFF2-40B4-BE49-F238E27FC236}">
                <a16:creationId xmlns:a16="http://schemas.microsoft.com/office/drawing/2014/main" id="{DC1EC0EA-5914-A909-30F4-165A9025E6B3}"/>
              </a:ext>
            </a:extLst>
          </p:cNvPr>
          <p:cNvSpPr txBox="1">
            <a:spLocks/>
          </p:cNvSpPr>
          <p:nvPr/>
        </p:nvSpPr>
        <p:spPr>
          <a:xfrm>
            <a:off x="1642210" y="0"/>
            <a:ext cx="7501789" cy="692696"/>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marL="8547" algn="ctr">
              <a:spcBef>
                <a:spcPts val="68"/>
              </a:spcBef>
            </a:pPr>
            <a:r>
              <a:rPr lang="en-IN" sz="3000" dirty="0"/>
              <a:t>CONTENTS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89B66CC-4844-459E-9C37-E8CEC0EE5D9D}" type="datetime3">
              <a:rPr lang="en-US" smtClean="0">
                <a:solidFill>
                  <a:prstClr val="black">
                    <a:tint val="75000"/>
                  </a:prstClr>
                </a:solidFill>
              </a:rPr>
              <a:t>11 July 2024</a:t>
            </a:fld>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3</a:t>
            </a:fld>
            <a:endParaRPr lang="en-US" dirty="0">
              <a:solidFill>
                <a:prstClr val="black">
                  <a:tint val="75000"/>
                </a:prstClr>
              </a:solidFill>
            </a:endParaRPr>
          </a:p>
        </p:txBody>
      </p:sp>
      <p:sp>
        <p:nvSpPr>
          <p:cNvPr id="2" name="Rectangle 1"/>
          <p:cNvSpPr/>
          <p:nvPr/>
        </p:nvSpPr>
        <p:spPr>
          <a:xfrm>
            <a:off x="0" y="719308"/>
            <a:ext cx="9036496" cy="787652"/>
          </a:xfrm>
          <a:prstGeom prst="rect">
            <a:avLst/>
          </a:prstGeom>
        </p:spPr>
        <p:txBody>
          <a:bodyPr wrap="square">
            <a:spAutoFit/>
          </a:bodyPr>
          <a:lstStyle/>
          <a:p>
            <a:pPr algn="ctr">
              <a:lnSpc>
                <a:spcPct val="107000"/>
              </a:lnSpc>
              <a:spcAft>
                <a:spcPts val="800"/>
              </a:spcAft>
            </a:pPr>
            <a:r>
              <a:rPr lang="en-IN" b="1" u="sng" dirty="0">
                <a:ea typeface="Calibri" panose="020F0502020204030204" pitchFamily="34" charset="0"/>
                <a:cs typeface="Times New Roman" panose="02020603050405020304" pitchFamily="18" charset="0"/>
              </a:rPr>
              <a:t>PROGRAM ELECTIVES BUCKET </a:t>
            </a:r>
            <a:endParaRPr lang="en-IN" dirty="0">
              <a:ea typeface="Calibri" panose="020F0502020204030204" pitchFamily="34" charset="0"/>
              <a:cs typeface="Times New Roman" panose="02020603050405020304" pitchFamily="18" charset="0"/>
            </a:endParaRPr>
          </a:p>
          <a:p>
            <a:pPr algn="ctr">
              <a:lnSpc>
                <a:spcPct val="107000"/>
              </a:lnSpc>
              <a:spcAft>
                <a:spcPts val="800"/>
              </a:spcAft>
            </a:pPr>
            <a:r>
              <a:rPr lang="en-IN" b="1" u="sng" dirty="0">
                <a:ea typeface="Calibri" panose="020F0502020204030204" pitchFamily="34" charset="0"/>
                <a:cs typeface="Times New Roman" panose="02020603050405020304" pitchFamily="18" charset="0"/>
              </a:rPr>
              <a:t>DS</a:t>
            </a:r>
            <a:endParaRPr lang="en-IN" dirty="0">
              <a:effectLst/>
              <a:ea typeface="Calibri" panose="020F0502020204030204" pitchFamily="34" charset="0"/>
              <a:cs typeface="Times New Roman" panose="02020603050405020304" pitchFamily="18" charset="0"/>
            </a:endParaRPr>
          </a:p>
        </p:txBody>
      </p:sp>
      <p:graphicFrame>
        <p:nvGraphicFramePr>
          <p:cNvPr id="3" name="Table 2"/>
          <p:cNvGraphicFramePr>
            <a:graphicFrameLocks noGrp="1"/>
          </p:cNvGraphicFramePr>
          <p:nvPr/>
        </p:nvGraphicFramePr>
        <p:xfrm>
          <a:off x="1" y="1540469"/>
          <a:ext cx="9168502" cy="4181158"/>
        </p:xfrm>
        <a:graphic>
          <a:graphicData uri="http://schemas.openxmlformats.org/drawingml/2006/table">
            <a:tbl>
              <a:tblPr firstRow="1" firstCol="1" bandRow="1">
                <a:tableStyleId>{5940675A-B579-460E-94D1-54222C63F5DA}</a:tableStyleId>
              </a:tblPr>
              <a:tblGrid>
                <a:gridCol w="1115615">
                  <a:extLst>
                    <a:ext uri="{9D8B030D-6E8A-4147-A177-3AD203B41FA5}">
                      <a16:colId xmlns:a16="http://schemas.microsoft.com/office/drawing/2014/main" val="3082870927"/>
                    </a:ext>
                  </a:extLst>
                </a:gridCol>
                <a:gridCol w="1809522">
                  <a:extLst>
                    <a:ext uri="{9D8B030D-6E8A-4147-A177-3AD203B41FA5}">
                      <a16:colId xmlns:a16="http://schemas.microsoft.com/office/drawing/2014/main" val="3869440124"/>
                    </a:ext>
                  </a:extLst>
                </a:gridCol>
                <a:gridCol w="1810024">
                  <a:extLst>
                    <a:ext uri="{9D8B030D-6E8A-4147-A177-3AD203B41FA5}">
                      <a16:colId xmlns:a16="http://schemas.microsoft.com/office/drawing/2014/main" val="3397379469"/>
                    </a:ext>
                  </a:extLst>
                </a:gridCol>
                <a:gridCol w="2172391">
                  <a:extLst>
                    <a:ext uri="{9D8B030D-6E8A-4147-A177-3AD203B41FA5}">
                      <a16:colId xmlns:a16="http://schemas.microsoft.com/office/drawing/2014/main" val="1506430460"/>
                    </a:ext>
                  </a:extLst>
                </a:gridCol>
                <a:gridCol w="2260950">
                  <a:extLst>
                    <a:ext uri="{9D8B030D-6E8A-4147-A177-3AD203B41FA5}">
                      <a16:colId xmlns:a16="http://schemas.microsoft.com/office/drawing/2014/main" val="3947016363"/>
                    </a:ext>
                  </a:extLst>
                </a:gridCol>
              </a:tblGrid>
              <a:tr h="164465">
                <a:tc>
                  <a:txBody>
                    <a:bodyPr/>
                    <a:lstStyle/>
                    <a:p>
                      <a:pPr algn="l">
                        <a:lnSpc>
                          <a:spcPct val="107000"/>
                        </a:lnSpc>
                        <a:spcAft>
                          <a:spcPts val="0"/>
                        </a:spcAft>
                      </a:pPr>
                      <a:r>
                        <a:rPr lang="en-IN" sz="1600" b="1" dirty="0">
                          <a:effectLst/>
                          <a:latin typeface="+mn-lt"/>
                        </a:rPr>
                        <a:t> </a:t>
                      </a:r>
                      <a:endParaRPr lang="en-IN" sz="1600" b="1" dirty="0">
                        <a:effectLst/>
                        <a:latin typeface="+mn-lt"/>
                        <a:ea typeface="Calibri" panose="020F0502020204030204" pitchFamily="34" charset="0"/>
                        <a:cs typeface="Times New Roman" panose="02020603050405020304" pitchFamily="18" charset="0"/>
                      </a:endParaRPr>
                    </a:p>
                  </a:txBody>
                  <a:tcPr marL="68580" marR="68580" marT="0" marB="0" anchor="b">
                    <a:solidFill>
                      <a:schemeClr val="accent5">
                        <a:lumMod val="20000"/>
                        <a:lumOff val="80000"/>
                      </a:schemeClr>
                    </a:solidFill>
                  </a:tcPr>
                </a:tc>
                <a:tc>
                  <a:txBody>
                    <a:bodyPr/>
                    <a:lstStyle/>
                    <a:p>
                      <a:pPr algn="ctr">
                        <a:lnSpc>
                          <a:spcPct val="150000"/>
                        </a:lnSpc>
                        <a:spcAft>
                          <a:spcPts val="0"/>
                        </a:spcAft>
                      </a:pPr>
                      <a:r>
                        <a:rPr lang="en-IN" sz="1600" b="1" dirty="0">
                          <a:effectLst/>
                          <a:latin typeface="+mn-lt"/>
                        </a:rPr>
                        <a:t>Data Analytics</a:t>
                      </a:r>
                      <a:endParaRPr lang="en-IN" sz="1600" b="1" dirty="0">
                        <a:effectLst/>
                        <a:latin typeface="+mn-lt"/>
                        <a:ea typeface="Calibri" panose="020F0502020204030204" pitchFamily="34" charset="0"/>
                        <a:cs typeface="Times New Roman" panose="02020603050405020304" pitchFamily="18" charset="0"/>
                      </a:endParaRPr>
                    </a:p>
                  </a:txBody>
                  <a:tcPr marL="68580" marR="68580" marT="0" marB="0" anchor="b">
                    <a:solidFill>
                      <a:schemeClr val="accent5">
                        <a:lumMod val="20000"/>
                        <a:lumOff val="80000"/>
                      </a:schemeClr>
                    </a:solidFill>
                  </a:tcPr>
                </a:tc>
                <a:tc>
                  <a:txBody>
                    <a:bodyPr/>
                    <a:lstStyle/>
                    <a:p>
                      <a:pPr algn="ctr">
                        <a:lnSpc>
                          <a:spcPct val="150000"/>
                        </a:lnSpc>
                        <a:spcAft>
                          <a:spcPts val="0"/>
                        </a:spcAft>
                      </a:pPr>
                      <a:r>
                        <a:rPr lang="en-IN" sz="1600" b="1" dirty="0">
                          <a:effectLst/>
                          <a:latin typeface="+mn-lt"/>
                        </a:rPr>
                        <a:t>Full Stack Development</a:t>
                      </a:r>
                      <a:endParaRPr lang="en-IN" sz="1600" b="1" dirty="0">
                        <a:effectLst/>
                        <a:latin typeface="+mn-lt"/>
                        <a:ea typeface="Calibri" panose="020F0502020204030204" pitchFamily="34" charset="0"/>
                        <a:cs typeface="Times New Roman" panose="02020603050405020304" pitchFamily="18" charset="0"/>
                      </a:endParaRPr>
                    </a:p>
                  </a:txBody>
                  <a:tcPr marL="68580" marR="68580" marT="0" marB="0" anchor="b">
                    <a:solidFill>
                      <a:schemeClr val="accent5">
                        <a:lumMod val="20000"/>
                        <a:lumOff val="80000"/>
                      </a:schemeClr>
                    </a:solidFill>
                  </a:tcPr>
                </a:tc>
                <a:tc>
                  <a:txBody>
                    <a:bodyPr/>
                    <a:lstStyle/>
                    <a:p>
                      <a:pPr algn="ctr">
                        <a:lnSpc>
                          <a:spcPct val="150000"/>
                        </a:lnSpc>
                        <a:spcAft>
                          <a:spcPts val="0"/>
                        </a:spcAft>
                      </a:pPr>
                      <a:r>
                        <a:rPr lang="en-IN" sz="1600" b="1" dirty="0">
                          <a:effectLst/>
                          <a:latin typeface="+mn-lt"/>
                        </a:rPr>
                        <a:t>Mobility</a:t>
                      </a:r>
                    </a:p>
                    <a:p>
                      <a:pPr algn="ctr">
                        <a:lnSpc>
                          <a:spcPct val="150000"/>
                        </a:lnSpc>
                        <a:spcAft>
                          <a:spcPts val="0"/>
                        </a:spcAft>
                      </a:pPr>
                      <a:r>
                        <a:rPr lang="en-IN" sz="1600" b="1" dirty="0">
                          <a:effectLst/>
                          <a:latin typeface="+mn-lt"/>
                          <a:ea typeface="Calibri" panose="020F0502020204030204" pitchFamily="34" charset="0"/>
                          <a:cs typeface="Times New Roman" panose="02020603050405020304" pitchFamily="18" charset="0"/>
                        </a:rPr>
                        <a:t>Management</a:t>
                      </a:r>
                    </a:p>
                  </a:txBody>
                  <a:tcPr marL="68580" marR="68580" marT="0" marB="0">
                    <a:solidFill>
                      <a:schemeClr val="accent5">
                        <a:lumMod val="20000"/>
                        <a:lumOff val="80000"/>
                      </a:schemeClr>
                    </a:solidFill>
                  </a:tcPr>
                </a:tc>
                <a:tc>
                  <a:txBody>
                    <a:bodyPr/>
                    <a:lstStyle/>
                    <a:p>
                      <a:pPr algn="ctr">
                        <a:lnSpc>
                          <a:spcPct val="150000"/>
                        </a:lnSpc>
                        <a:spcAft>
                          <a:spcPts val="0"/>
                        </a:spcAft>
                      </a:pPr>
                      <a:r>
                        <a:rPr lang="en-IN" sz="1600" b="1" dirty="0">
                          <a:effectLst/>
                          <a:latin typeface="+mn-lt"/>
                        </a:rPr>
                        <a:t>CRM-RPA</a:t>
                      </a:r>
                      <a:endParaRPr lang="en-IN" sz="1600" b="1" dirty="0">
                        <a:effectLst/>
                        <a:latin typeface="+mn-lt"/>
                        <a:ea typeface="Calibri" panose="020F0502020204030204" pitchFamily="34" charset="0"/>
                        <a:cs typeface="Times New Roman" panose="02020603050405020304" pitchFamily="18"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520391922"/>
                  </a:ext>
                </a:extLst>
              </a:tr>
              <a:tr h="328930">
                <a:tc>
                  <a:txBody>
                    <a:bodyPr/>
                    <a:lstStyle/>
                    <a:p>
                      <a:pPr algn="l">
                        <a:lnSpc>
                          <a:spcPct val="107000"/>
                        </a:lnSpc>
                        <a:spcAft>
                          <a:spcPts val="0"/>
                        </a:spcAft>
                      </a:pPr>
                      <a:r>
                        <a:rPr lang="en-IN" sz="1600" b="1">
                          <a:effectLst/>
                          <a:latin typeface="+mn-lt"/>
                        </a:rPr>
                        <a:t>Program Elective 1</a:t>
                      </a:r>
                      <a:endParaRPr lang="en-IN" sz="1600" b="1">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spcAft>
                          <a:spcPts val="0"/>
                        </a:spcAft>
                      </a:pPr>
                      <a:r>
                        <a:rPr lang="en-IN" sz="1600" dirty="0">
                          <a:effectLst/>
                          <a:latin typeface="+mn-lt"/>
                        </a:rPr>
                        <a:t>Predictive Analytics</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algn="l" defTabSz="914400" rtl="0" eaLnBrk="1" latinLnBrk="0" hangingPunct="1">
                        <a:lnSpc>
                          <a:spcPct val="115000"/>
                        </a:lnSpc>
                        <a:spcAft>
                          <a:spcPts val="1000"/>
                        </a:spcAft>
                      </a:pPr>
                      <a:r>
                        <a:rPr lang="en-IN" sz="1600" kern="1200" dirty="0">
                          <a:solidFill>
                            <a:schemeClr val="tx1"/>
                          </a:solidFill>
                          <a:effectLst/>
                          <a:latin typeface="+mn-lt"/>
                          <a:ea typeface="+mn-ea"/>
                          <a:cs typeface="+mn-cs"/>
                        </a:rPr>
                        <a:t>Python Web Development with Django</a:t>
                      </a:r>
                    </a:p>
                  </a:txBody>
                  <a:tcPr marL="68193" marR="68193" marT="0" marB="0"/>
                </a:tc>
                <a:tc>
                  <a:txBody>
                    <a:bodyPr/>
                    <a:lstStyle/>
                    <a:p>
                      <a:pPr algn="l">
                        <a:lnSpc>
                          <a:spcPct val="107000"/>
                        </a:lnSpc>
                        <a:spcAft>
                          <a:spcPts val="0"/>
                        </a:spcAft>
                      </a:pPr>
                      <a:r>
                        <a:rPr lang="en-IN" sz="1600">
                          <a:effectLst/>
                          <a:latin typeface="+mn-lt"/>
                        </a:rPr>
                        <a:t>Mobile Application Development</a:t>
                      </a:r>
                      <a:endParaRPr lang="en-IN" sz="16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600" dirty="0">
                          <a:effectLst/>
                          <a:latin typeface="+mn-lt"/>
                        </a:rPr>
                        <a:t>CRM Fundamentals</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14408351"/>
                  </a:ext>
                </a:extLst>
              </a:tr>
              <a:tr h="328930">
                <a:tc>
                  <a:txBody>
                    <a:bodyPr/>
                    <a:lstStyle/>
                    <a:p>
                      <a:pPr algn="l">
                        <a:lnSpc>
                          <a:spcPct val="107000"/>
                        </a:lnSpc>
                        <a:spcAft>
                          <a:spcPts val="0"/>
                        </a:spcAft>
                      </a:pPr>
                      <a:r>
                        <a:rPr lang="en-IN" sz="1600" b="1">
                          <a:effectLst/>
                          <a:latin typeface="+mn-lt"/>
                        </a:rPr>
                        <a:t>Program Elective 2</a:t>
                      </a:r>
                      <a:endParaRPr lang="en-IN" sz="1600" b="1">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spcAft>
                          <a:spcPts val="0"/>
                        </a:spcAft>
                      </a:pPr>
                      <a:r>
                        <a:rPr lang="en-IN" sz="1600" dirty="0">
                          <a:effectLst/>
                          <a:latin typeface="+mn-lt"/>
                        </a:rPr>
                        <a:t>Web Technologies</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algn="l" defTabSz="914400" rtl="0" eaLnBrk="1" latinLnBrk="0" hangingPunct="1">
                        <a:lnSpc>
                          <a:spcPct val="115000"/>
                        </a:lnSpc>
                        <a:spcAft>
                          <a:spcPts val="1000"/>
                        </a:spcAft>
                      </a:pPr>
                      <a:r>
                        <a:rPr lang="en-IN" sz="1600" kern="1200" dirty="0">
                          <a:solidFill>
                            <a:schemeClr val="tx1"/>
                          </a:solidFill>
                          <a:effectLst/>
                          <a:latin typeface="+mn-lt"/>
                          <a:ea typeface="+mn-ea"/>
                          <a:cs typeface="+mn-cs"/>
                        </a:rPr>
                        <a:t>Design Patterns</a:t>
                      </a:r>
                    </a:p>
                  </a:txBody>
                  <a:tcPr marL="68193" marR="68193" marT="0" marB="0"/>
                </a:tc>
                <a:tc>
                  <a:txBody>
                    <a:bodyPr/>
                    <a:lstStyle/>
                    <a:p>
                      <a:pPr algn="l">
                        <a:lnSpc>
                          <a:spcPct val="107000"/>
                        </a:lnSpc>
                        <a:spcAft>
                          <a:spcPts val="0"/>
                        </a:spcAft>
                      </a:pPr>
                      <a:r>
                        <a:rPr lang="en-IN" sz="1600">
                          <a:effectLst/>
                          <a:latin typeface="+mn-lt"/>
                        </a:rPr>
                        <a:t>Development in Swift Fundamentals</a:t>
                      </a:r>
                      <a:endParaRPr lang="en-IN" sz="16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600">
                          <a:effectLst/>
                          <a:latin typeface="+mn-lt"/>
                        </a:rPr>
                        <a:t>CRM Administration </a:t>
                      </a:r>
                      <a:endParaRPr lang="en-IN" sz="16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15387306"/>
                  </a:ext>
                </a:extLst>
              </a:tr>
              <a:tr h="328930">
                <a:tc>
                  <a:txBody>
                    <a:bodyPr/>
                    <a:lstStyle/>
                    <a:p>
                      <a:pPr algn="l">
                        <a:lnSpc>
                          <a:spcPct val="107000"/>
                        </a:lnSpc>
                        <a:spcAft>
                          <a:spcPts val="0"/>
                        </a:spcAft>
                      </a:pPr>
                      <a:r>
                        <a:rPr lang="en-IN" sz="1600" b="1">
                          <a:effectLst/>
                          <a:latin typeface="+mn-lt"/>
                        </a:rPr>
                        <a:t>Program Elective 3</a:t>
                      </a:r>
                      <a:endParaRPr lang="en-IN" sz="1600" b="1">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spcAft>
                          <a:spcPts val="0"/>
                        </a:spcAft>
                      </a:pPr>
                      <a:r>
                        <a:rPr lang="en-IN" sz="1600" dirty="0">
                          <a:effectLst/>
                          <a:latin typeface="+mn-lt"/>
                        </a:rPr>
                        <a:t>Programming for Data Analytics</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algn="l" defTabSz="914400" rtl="0" eaLnBrk="1" latinLnBrk="0" hangingPunct="1">
                        <a:lnSpc>
                          <a:spcPct val="115000"/>
                        </a:lnSpc>
                        <a:spcAft>
                          <a:spcPts val="1000"/>
                        </a:spcAft>
                      </a:pPr>
                      <a:r>
                        <a:rPr lang="en-IN" sz="1600" kern="1200" dirty="0">
                          <a:solidFill>
                            <a:schemeClr val="tx1"/>
                          </a:solidFill>
                          <a:effectLst/>
                          <a:latin typeface="+mn-lt"/>
                          <a:ea typeface="+mn-ea"/>
                          <a:cs typeface="+mn-cs"/>
                        </a:rPr>
                        <a:t>Advanced Java Programming</a:t>
                      </a:r>
                    </a:p>
                  </a:txBody>
                  <a:tcPr marL="68193" marR="68193" marT="0" marB="0"/>
                </a:tc>
                <a:tc>
                  <a:txBody>
                    <a:bodyPr/>
                    <a:lstStyle/>
                    <a:p>
                      <a:pPr algn="l">
                        <a:lnSpc>
                          <a:spcPct val="107000"/>
                        </a:lnSpc>
                        <a:spcAft>
                          <a:spcPts val="0"/>
                        </a:spcAft>
                      </a:pPr>
                      <a:r>
                        <a:rPr lang="en-IN" sz="1600">
                          <a:effectLst/>
                          <a:latin typeface="+mn-lt"/>
                        </a:rPr>
                        <a:t>Development in Swift Explorations and Data Collections</a:t>
                      </a:r>
                      <a:endParaRPr lang="en-IN" sz="16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600">
                          <a:effectLst/>
                          <a:latin typeface="+mn-lt"/>
                        </a:rPr>
                        <a:t>CRM Development </a:t>
                      </a:r>
                      <a:endParaRPr lang="en-IN" sz="16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8221081"/>
                  </a:ext>
                </a:extLst>
              </a:tr>
              <a:tr h="610235">
                <a:tc>
                  <a:txBody>
                    <a:bodyPr/>
                    <a:lstStyle/>
                    <a:p>
                      <a:pPr algn="l">
                        <a:lnSpc>
                          <a:spcPct val="107000"/>
                        </a:lnSpc>
                        <a:spcAft>
                          <a:spcPts val="0"/>
                        </a:spcAft>
                      </a:pPr>
                      <a:r>
                        <a:rPr lang="en-IN" sz="1600" b="1">
                          <a:effectLst/>
                          <a:latin typeface="+mn-lt"/>
                        </a:rPr>
                        <a:t>Program Elective 4</a:t>
                      </a:r>
                      <a:endParaRPr lang="en-IN" sz="1600" b="1">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spcAft>
                          <a:spcPts val="0"/>
                        </a:spcAft>
                      </a:pPr>
                      <a:r>
                        <a:rPr lang="en-IN" sz="1600" dirty="0">
                          <a:effectLst/>
                          <a:latin typeface="+mn-lt"/>
                        </a:rPr>
                        <a:t>Social Media Analytics</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algn="l" defTabSz="914400" rtl="0" eaLnBrk="1" latinLnBrk="0" hangingPunct="1">
                        <a:lnSpc>
                          <a:spcPct val="115000"/>
                        </a:lnSpc>
                        <a:spcAft>
                          <a:spcPts val="1000"/>
                        </a:spcAft>
                      </a:pPr>
                      <a:r>
                        <a:rPr lang="en-IN" sz="1600" kern="1200" dirty="0">
                          <a:solidFill>
                            <a:schemeClr val="tx1"/>
                          </a:solidFill>
                          <a:effectLst/>
                          <a:latin typeface="+mn-lt"/>
                          <a:ea typeface="+mn-ea"/>
                          <a:cs typeface="+mn-cs"/>
                        </a:rPr>
                        <a:t>Web Development using MEAN Stack</a:t>
                      </a:r>
                    </a:p>
                  </a:txBody>
                  <a:tcPr marL="68193" marR="68193" marT="0" marB="0"/>
                </a:tc>
                <a:tc>
                  <a:txBody>
                    <a:bodyPr/>
                    <a:lstStyle/>
                    <a:p>
                      <a:pPr algn="l">
                        <a:lnSpc>
                          <a:spcPct val="107000"/>
                        </a:lnSpc>
                        <a:spcAft>
                          <a:spcPts val="0"/>
                        </a:spcAft>
                      </a:pPr>
                      <a:r>
                        <a:rPr lang="en-IN" sz="1600">
                          <a:effectLst/>
                          <a:latin typeface="+mn-lt"/>
                        </a:rPr>
                        <a:t>Augmented Reality and Virtual Reality</a:t>
                      </a:r>
                      <a:endParaRPr lang="en-IN" sz="16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600">
                          <a:effectLst/>
                          <a:latin typeface="+mn-lt"/>
                        </a:rPr>
                        <a:t>Robotics Process Automation (RPA)</a:t>
                      </a:r>
                      <a:endParaRPr lang="en-IN" sz="16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5563808"/>
                  </a:ext>
                </a:extLst>
              </a:tr>
              <a:tr h="328930">
                <a:tc>
                  <a:txBody>
                    <a:bodyPr/>
                    <a:lstStyle/>
                    <a:p>
                      <a:pPr algn="l">
                        <a:lnSpc>
                          <a:spcPct val="107000"/>
                        </a:lnSpc>
                        <a:spcAft>
                          <a:spcPts val="0"/>
                        </a:spcAft>
                      </a:pPr>
                      <a:r>
                        <a:rPr lang="en-IN" sz="1600" b="1" dirty="0">
                          <a:effectLst/>
                          <a:latin typeface="+mn-lt"/>
                        </a:rPr>
                        <a:t>Program Elective 5</a:t>
                      </a:r>
                      <a:endParaRPr lang="en-IN" sz="1600" b="1"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spcAft>
                          <a:spcPts val="0"/>
                        </a:spcAft>
                      </a:pPr>
                      <a:r>
                        <a:rPr lang="en-IN" sz="1600" dirty="0">
                          <a:effectLst/>
                          <a:latin typeface="+mn-lt"/>
                        </a:rPr>
                        <a:t>Natural language Processing </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algn="l" defTabSz="914400" rtl="0" eaLnBrk="1" latinLnBrk="0" hangingPunct="1">
                        <a:lnSpc>
                          <a:spcPct val="115000"/>
                        </a:lnSpc>
                        <a:spcAft>
                          <a:spcPts val="1000"/>
                        </a:spcAft>
                      </a:pPr>
                      <a:r>
                        <a:rPr lang="en-IN" sz="1600" kern="1200" dirty="0">
                          <a:solidFill>
                            <a:schemeClr val="tx1"/>
                          </a:solidFill>
                          <a:effectLst/>
                          <a:latin typeface="+mn-lt"/>
                          <a:ea typeface="+mn-ea"/>
                          <a:cs typeface="+mn-cs"/>
                        </a:rPr>
                        <a:t>Web Development using MERN Stack</a:t>
                      </a:r>
                    </a:p>
                  </a:txBody>
                  <a:tcPr marL="68193" marR="68193" marT="0" marB="0"/>
                </a:tc>
                <a:tc>
                  <a:txBody>
                    <a:bodyPr/>
                    <a:lstStyle/>
                    <a:p>
                      <a:pPr algn="l">
                        <a:lnSpc>
                          <a:spcPct val="107000"/>
                        </a:lnSpc>
                        <a:spcAft>
                          <a:spcPts val="0"/>
                        </a:spcAft>
                      </a:pPr>
                      <a:r>
                        <a:rPr lang="en-IN" sz="1600">
                          <a:effectLst/>
                          <a:latin typeface="+mn-lt"/>
                        </a:rPr>
                        <a:t>Game Programming</a:t>
                      </a:r>
                      <a:endParaRPr lang="en-IN" sz="16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600" dirty="0">
                          <a:effectLst/>
                          <a:latin typeface="+mn-lt"/>
                        </a:rPr>
                        <a:t>Robotics Process Automation (RPA) Implementation </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94308447"/>
                  </a:ext>
                </a:extLst>
              </a:tr>
            </a:tbl>
          </a:graphicData>
        </a:graphic>
      </p:graphicFrame>
      <p:pic>
        <p:nvPicPr>
          <p:cNvPr id="8" name="Picture 2">
            <a:extLst>
              <a:ext uri="{FF2B5EF4-FFF2-40B4-BE49-F238E27FC236}">
                <a16:creationId xmlns:a16="http://schemas.microsoft.com/office/drawing/2014/main" id="{B0C64F56-04B7-CA1E-BEC7-462418550D5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p:blipFill>
        <p:spPr bwMode="auto">
          <a:xfrm>
            <a:off x="0" y="-1"/>
            <a:ext cx="1335878" cy="783037"/>
          </a:xfrm>
          <a:prstGeom prst="rect">
            <a:avLst/>
          </a:prstGeom>
          <a:noFill/>
        </p:spPr>
      </p:pic>
      <p:sp>
        <p:nvSpPr>
          <p:cNvPr id="9" name="Title 1">
            <a:extLst>
              <a:ext uri="{FF2B5EF4-FFF2-40B4-BE49-F238E27FC236}">
                <a16:creationId xmlns:a16="http://schemas.microsoft.com/office/drawing/2014/main" id="{E8AD41B2-06E1-8909-2731-8FF65CF69F16}"/>
              </a:ext>
            </a:extLst>
          </p:cNvPr>
          <p:cNvSpPr txBox="1">
            <a:spLocks/>
          </p:cNvSpPr>
          <p:nvPr/>
        </p:nvSpPr>
        <p:spPr>
          <a:xfrm>
            <a:off x="1642210" y="0"/>
            <a:ext cx="7501789" cy="692696"/>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marL="8547" algn="ctr">
              <a:spcBef>
                <a:spcPts val="68"/>
              </a:spcBef>
            </a:pPr>
            <a:r>
              <a:rPr lang="en-IN" sz="3000" dirty="0"/>
              <a:t>Evaluation Scheme</a:t>
            </a:r>
          </a:p>
        </p:txBody>
      </p:sp>
      <p:pic>
        <p:nvPicPr>
          <p:cNvPr id="5" name="Picture 4" descr="A screenshot of a computer&#10;&#10;Description automatically generated">
            <a:extLst>
              <a:ext uri="{FF2B5EF4-FFF2-40B4-BE49-F238E27FC236}">
                <a16:creationId xmlns:a16="http://schemas.microsoft.com/office/drawing/2014/main" id="{FED14C49-359A-8666-0DEA-070548A4731A}"/>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772686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C51C19AE-5CC9-68D6-7286-B0635A310559}"/>
              </a:ext>
            </a:extLst>
          </p:cNvPr>
          <p:cNvSpPr txBox="1"/>
          <p:nvPr/>
        </p:nvSpPr>
        <p:spPr>
          <a:xfrm>
            <a:off x="504967" y="687059"/>
            <a:ext cx="8338782" cy="5358518"/>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lnSpc>
                <a:spcPct val="150000"/>
              </a:lnSpc>
            </a:pPr>
            <a:r>
              <a:rPr lang="en-US" altLang="en-US" dirty="0">
                <a:latin typeface="+mj-lt"/>
                <a:cs typeface="Times New Roman" panose="02020603050405020304" pitchFamily="18" charset="0"/>
              </a:rPr>
              <a:t>The logistic regression model is simply a non-linear transformation of the linear regression. The  "logistic"  distribution  is  an  S-shaped  distribution  function  which  is  similar  to  the standard-normal distribution (which results in a </a:t>
            </a:r>
            <a:r>
              <a:rPr lang="en-US" altLang="en-US" dirty="0" err="1">
                <a:latin typeface="+mj-lt"/>
                <a:cs typeface="Times New Roman" panose="02020603050405020304" pitchFamily="18" charset="0"/>
              </a:rPr>
              <a:t>probit</a:t>
            </a:r>
            <a:r>
              <a:rPr lang="en-US" altLang="en-US" dirty="0">
                <a:latin typeface="+mj-lt"/>
                <a:cs typeface="Times New Roman" panose="02020603050405020304" pitchFamily="18" charset="0"/>
              </a:rPr>
              <a:t> regression model) but easier to work with  in  most  applications  (the  probabilities  are  easier  to  calculate).  The  logit  distribution constrains the estimated probabilities to lie between 0 and 1.</a:t>
            </a:r>
          </a:p>
          <a:p>
            <a:pPr>
              <a:lnSpc>
                <a:spcPct val="150000"/>
              </a:lnSpc>
              <a:spcBef>
                <a:spcPts val="8"/>
              </a:spcBef>
            </a:pPr>
            <a:r>
              <a:rPr lang="en-US" altLang="en-US" dirty="0">
                <a:latin typeface="+mj-lt"/>
                <a:cs typeface="Times New Roman" panose="02020603050405020304" pitchFamily="18" charset="0"/>
              </a:rPr>
              <a:t>For instance, the estimated probability is: p = 1/[1 + exp(-</a:t>
            </a:r>
            <a:r>
              <a:rPr lang="en-US" altLang="en-US" b="1" i="1" dirty="0">
                <a:latin typeface="+mj-lt"/>
                <a:cs typeface="Times New Roman" panose="02020603050405020304" pitchFamily="18" charset="0"/>
              </a:rPr>
              <a:t>a </a:t>
            </a:r>
            <a:r>
              <a:rPr lang="en-US" altLang="en-US" dirty="0">
                <a:latin typeface="+mj-lt"/>
                <a:cs typeface="Times New Roman" panose="02020603050405020304" pitchFamily="18" charset="0"/>
              </a:rPr>
              <a:t>- </a:t>
            </a:r>
            <a:r>
              <a:rPr lang="en-US" altLang="en-US" b="1" i="1" dirty="0">
                <a:latin typeface="+mj-lt"/>
                <a:cs typeface="Times New Roman" panose="02020603050405020304" pitchFamily="18" charset="0"/>
              </a:rPr>
              <a:t>B</a:t>
            </a:r>
            <a:r>
              <a:rPr lang="en-US" altLang="en-US" dirty="0">
                <a:latin typeface="+mj-lt"/>
                <a:cs typeface="Times New Roman" panose="02020603050405020304" pitchFamily="18" charset="0"/>
              </a:rPr>
              <a:t>X)]</a:t>
            </a:r>
          </a:p>
          <a:p>
            <a:pPr algn="just">
              <a:lnSpc>
                <a:spcPct val="150000"/>
              </a:lnSpc>
            </a:pPr>
            <a:r>
              <a:rPr lang="en-US" altLang="en-US" dirty="0">
                <a:latin typeface="+mj-lt"/>
                <a:cs typeface="Times New Roman" panose="02020603050405020304" pitchFamily="18" charset="0"/>
              </a:rPr>
              <a:t>With this functional form:</a:t>
            </a:r>
          </a:p>
          <a:p>
            <a:pPr>
              <a:lnSpc>
                <a:spcPct val="150000"/>
              </a:lnSpc>
              <a:buSzPct val="83000"/>
              <a:buFont typeface="Symbol" panose="05050102010706020507" pitchFamily="18" charset="2"/>
              <a:buChar char=""/>
            </a:pPr>
            <a:r>
              <a:rPr lang="en-US" altLang="en-US" dirty="0">
                <a:latin typeface="+mj-lt"/>
                <a:cs typeface="Times New Roman" panose="02020603050405020304" pitchFamily="18" charset="0"/>
              </a:rPr>
              <a:t>if you let </a:t>
            </a:r>
            <a:r>
              <a:rPr lang="en-US" altLang="en-US" b="1" i="1" dirty="0">
                <a:latin typeface="+mj-lt"/>
                <a:cs typeface="Times New Roman" panose="02020603050405020304" pitchFamily="18" charset="0"/>
              </a:rPr>
              <a:t>a </a:t>
            </a:r>
            <a:r>
              <a:rPr lang="en-US" altLang="en-US" dirty="0">
                <a:latin typeface="+mj-lt"/>
                <a:cs typeface="Times New Roman" panose="02020603050405020304" pitchFamily="18" charset="0"/>
              </a:rPr>
              <a:t>+ </a:t>
            </a:r>
            <a:r>
              <a:rPr lang="en-US" altLang="en-US" b="1" i="1" dirty="0">
                <a:latin typeface="+mj-lt"/>
                <a:cs typeface="Times New Roman" panose="02020603050405020304" pitchFamily="18" charset="0"/>
              </a:rPr>
              <a:t>B</a:t>
            </a:r>
            <a:r>
              <a:rPr lang="en-US" altLang="en-US" dirty="0">
                <a:latin typeface="+mj-lt"/>
                <a:cs typeface="Times New Roman" panose="02020603050405020304" pitchFamily="18" charset="0"/>
              </a:rPr>
              <a:t>X =0, then p = .50</a:t>
            </a:r>
          </a:p>
          <a:p>
            <a:pPr>
              <a:lnSpc>
                <a:spcPct val="150000"/>
              </a:lnSpc>
              <a:buSzPct val="83000"/>
              <a:buFont typeface="Symbol" panose="05050102010706020507" pitchFamily="18" charset="2"/>
              <a:buChar char=""/>
            </a:pPr>
            <a:r>
              <a:rPr lang="en-US" altLang="en-US" dirty="0">
                <a:latin typeface="+mj-lt"/>
                <a:cs typeface="Times New Roman" panose="02020603050405020304" pitchFamily="18" charset="0"/>
              </a:rPr>
              <a:t>as </a:t>
            </a:r>
            <a:r>
              <a:rPr lang="en-US" altLang="en-US" b="1" i="1" dirty="0">
                <a:latin typeface="+mj-lt"/>
                <a:cs typeface="Times New Roman" panose="02020603050405020304" pitchFamily="18" charset="0"/>
              </a:rPr>
              <a:t>a </a:t>
            </a:r>
            <a:r>
              <a:rPr lang="en-US" altLang="en-US" dirty="0">
                <a:latin typeface="+mj-lt"/>
                <a:cs typeface="Times New Roman" panose="02020603050405020304" pitchFamily="18" charset="0"/>
              </a:rPr>
              <a:t>+ </a:t>
            </a:r>
            <a:r>
              <a:rPr lang="en-US" altLang="en-US" b="1" i="1" dirty="0">
                <a:latin typeface="+mj-lt"/>
                <a:cs typeface="Times New Roman" panose="02020603050405020304" pitchFamily="18" charset="0"/>
              </a:rPr>
              <a:t>B</a:t>
            </a:r>
            <a:r>
              <a:rPr lang="en-US" altLang="en-US" dirty="0">
                <a:latin typeface="+mj-lt"/>
                <a:cs typeface="Times New Roman" panose="02020603050405020304" pitchFamily="18" charset="0"/>
              </a:rPr>
              <a:t>X gets really big, p approaches 1</a:t>
            </a:r>
          </a:p>
          <a:p>
            <a:pPr>
              <a:lnSpc>
                <a:spcPct val="150000"/>
              </a:lnSpc>
              <a:buSzPct val="83000"/>
              <a:buFont typeface="Symbol" panose="05050102010706020507" pitchFamily="18" charset="2"/>
              <a:buChar char=""/>
            </a:pPr>
            <a:r>
              <a:rPr lang="en-US" altLang="en-US" dirty="0">
                <a:latin typeface="+mj-lt"/>
                <a:cs typeface="Times New Roman" panose="02020603050405020304" pitchFamily="18" charset="0"/>
              </a:rPr>
              <a:t>as </a:t>
            </a:r>
            <a:r>
              <a:rPr lang="en-US" altLang="en-US" b="1" i="1" dirty="0">
                <a:latin typeface="+mj-lt"/>
                <a:cs typeface="Times New Roman" panose="02020603050405020304" pitchFamily="18" charset="0"/>
              </a:rPr>
              <a:t>a </a:t>
            </a:r>
            <a:r>
              <a:rPr lang="en-US" altLang="en-US" dirty="0">
                <a:latin typeface="+mj-lt"/>
                <a:cs typeface="Times New Roman" panose="02020603050405020304" pitchFamily="18" charset="0"/>
              </a:rPr>
              <a:t>+ </a:t>
            </a:r>
            <a:r>
              <a:rPr lang="en-US" altLang="en-US" b="1" i="1" dirty="0">
                <a:latin typeface="+mj-lt"/>
                <a:cs typeface="Times New Roman" panose="02020603050405020304" pitchFamily="18" charset="0"/>
              </a:rPr>
              <a:t>B</a:t>
            </a:r>
            <a:r>
              <a:rPr lang="en-US" altLang="en-US" dirty="0">
                <a:latin typeface="+mj-lt"/>
                <a:cs typeface="Times New Roman" panose="02020603050405020304" pitchFamily="18" charset="0"/>
              </a:rPr>
              <a:t>X gets really small, p approaches 0.</a:t>
            </a:r>
          </a:p>
          <a:p>
            <a:pPr algn="just">
              <a:lnSpc>
                <a:spcPct val="150000"/>
              </a:lnSpc>
            </a:pPr>
            <a:r>
              <a:rPr lang="en-US" altLang="en-US" b="1" dirty="0">
                <a:latin typeface="+mj-lt"/>
                <a:cs typeface="Times New Roman" panose="02020603050405020304" pitchFamily="18" charset="0"/>
              </a:rPr>
              <a:t>A  graphical  comparison  of  the  linear  probability  and  logistic  regression  models  is illustrated </a:t>
            </a:r>
            <a:r>
              <a:rPr lang="en-US" altLang="en-US" b="1" u="sng" dirty="0">
                <a:solidFill>
                  <a:srgbClr val="0000FF"/>
                </a:solidFill>
                <a:latin typeface="+mj-lt"/>
                <a:cs typeface="Times New Roman" panose="02020603050405020304" pitchFamily="18" charset="0"/>
              </a:rPr>
              <a:t>here</a:t>
            </a:r>
            <a:r>
              <a:rPr lang="en-US" altLang="en-US" b="1" dirty="0">
                <a:latin typeface="+mj-lt"/>
                <a:cs typeface="Times New Roman" panose="02020603050405020304" pitchFamily="18" charset="0"/>
              </a:rPr>
              <a:t>.</a:t>
            </a:r>
            <a:endParaRPr lang="en-US" altLang="en-US" dirty="0">
              <a:latin typeface="+mj-lt"/>
              <a:cs typeface="Times New Roman" panose="02020603050405020304" pitchFamily="18" charset="0"/>
            </a:endParaRPr>
          </a:p>
        </p:txBody>
      </p:sp>
      <p:pic>
        <p:nvPicPr>
          <p:cNvPr id="3" name="Picture 2" descr="A screenshot of a computer&#10;&#10;Description automatically generated">
            <a:extLst>
              <a:ext uri="{FF2B5EF4-FFF2-40B4-BE49-F238E27FC236}">
                <a16:creationId xmlns:a16="http://schemas.microsoft.com/office/drawing/2014/main" id="{286A554F-DBDC-F91D-DBD5-E644EC13F627}"/>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4" name="Title 1">
            <a:extLst>
              <a:ext uri="{FF2B5EF4-FFF2-40B4-BE49-F238E27FC236}">
                <a16:creationId xmlns:a16="http://schemas.microsoft.com/office/drawing/2014/main" id="{F2E7DCF4-69E4-7347-5505-EAE8B3315004}"/>
              </a:ext>
            </a:extLst>
          </p:cNvPr>
          <p:cNvSpPr txBox="1">
            <a:spLocks/>
          </p:cNvSpPr>
          <p:nvPr/>
        </p:nvSpPr>
        <p:spPr>
          <a:xfrm>
            <a:off x="1642210" y="0"/>
            <a:ext cx="7501789" cy="692696"/>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marL="8547" algn="ctr">
              <a:spcBef>
                <a:spcPts val="68"/>
              </a:spcBef>
            </a:pPr>
            <a:r>
              <a:rPr lang="en-IN" sz="3000" dirty="0"/>
              <a:t>CONTENTS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CDA2FC4C-460D-86E5-0347-5264444A4882}"/>
              </a:ext>
            </a:extLst>
          </p:cNvPr>
          <p:cNvSpPr txBox="1"/>
          <p:nvPr/>
        </p:nvSpPr>
        <p:spPr>
          <a:xfrm>
            <a:off x="532264" y="1178379"/>
            <a:ext cx="8407020" cy="4708981"/>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r>
              <a:rPr lang="en-US" altLang="en-US" u="sng" dirty="0">
                <a:latin typeface="+mj-lt"/>
                <a:cs typeface="Times New Roman" panose="02020603050405020304" pitchFamily="18" charset="0"/>
              </a:rPr>
              <a:t>Interpreting logit coefficients</a:t>
            </a:r>
            <a:endParaRPr lang="en-US" altLang="en-US" dirty="0">
              <a:latin typeface="+mj-lt"/>
              <a:cs typeface="Times New Roman" panose="02020603050405020304" pitchFamily="18" charset="0"/>
            </a:endParaRPr>
          </a:p>
          <a:p>
            <a:endParaRPr lang="en-US" altLang="en-US" dirty="0">
              <a:latin typeface="+mj-lt"/>
              <a:cs typeface="Times New Roman" panose="02020603050405020304" pitchFamily="18" charset="0"/>
            </a:endParaRPr>
          </a:p>
          <a:p>
            <a:pPr algn="just"/>
            <a:r>
              <a:rPr lang="en-US" altLang="en-US" dirty="0">
                <a:latin typeface="+mj-lt"/>
                <a:cs typeface="Times New Roman" panose="02020603050405020304" pitchFamily="18" charset="0"/>
              </a:rPr>
              <a:t>The estimated coefficients must be interpreted with care. Instead of the slope coefficients (</a:t>
            </a:r>
            <a:r>
              <a:rPr lang="en-US" altLang="en-US" b="1" i="1" dirty="0">
                <a:latin typeface="+mj-lt"/>
                <a:cs typeface="Times New Roman" panose="02020603050405020304" pitchFamily="18" charset="0"/>
              </a:rPr>
              <a:t>B</a:t>
            </a:r>
            <a:r>
              <a:rPr lang="en-US" altLang="en-US" dirty="0">
                <a:latin typeface="+mj-lt"/>
                <a:cs typeface="Times New Roman" panose="02020603050405020304" pitchFamily="18" charset="0"/>
              </a:rPr>
              <a:t>) being the rate of change in Y (the dependent variables) as X changes (as in the LP model or OLS  regression),  now  the  slope  coefficient  is  interpreted  as  the  rate  of  change  in  the  "log odds" as X changes. This explanation is not very intuitive. It is possible to compute the more intuitive  "marginal  effect"  of  a  continuous  independent  variable  on  the  probability.  The marginal effect is</a:t>
            </a:r>
          </a:p>
          <a:p>
            <a:pPr>
              <a:spcBef>
                <a:spcPts val="16"/>
              </a:spcBef>
            </a:pPr>
            <a:endParaRPr lang="en-US" altLang="en-US" dirty="0">
              <a:latin typeface="+mj-lt"/>
              <a:cs typeface="Times New Roman" panose="02020603050405020304" pitchFamily="18" charset="0"/>
            </a:endParaRPr>
          </a:p>
          <a:p>
            <a:pPr algn="just"/>
            <a:r>
              <a:rPr lang="en-US" altLang="en-US" dirty="0" err="1">
                <a:latin typeface="+mj-lt"/>
                <a:cs typeface="Times New Roman" panose="02020603050405020304" pitchFamily="18" charset="0"/>
              </a:rPr>
              <a:t>dp</a:t>
            </a:r>
            <a:r>
              <a:rPr lang="en-US" altLang="en-US" dirty="0">
                <a:latin typeface="+mj-lt"/>
                <a:cs typeface="Times New Roman" panose="02020603050405020304" pitchFamily="18" charset="0"/>
              </a:rPr>
              <a:t>/d</a:t>
            </a:r>
            <a:r>
              <a:rPr lang="en-US" altLang="en-US" b="1" dirty="0">
                <a:latin typeface="+mj-lt"/>
                <a:cs typeface="Times New Roman" panose="02020603050405020304" pitchFamily="18" charset="0"/>
              </a:rPr>
              <a:t>B </a:t>
            </a:r>
            <a:r>
              <a:rPr lang="en-US" altLang="en-US" dirty="0">
                <a:latin typeface="+mj-lt"/>
                <a:cs typeface="Times New Roman" panose="02020603050405020304" pitchFamily="18" charset="0"/>
              </a:rPr>
              <a:t>= </a:t>
            </a:r>
            <a:r>
              <a:rPr lang="en-US" altLang="en-US" i="1" dirty="0">
                <a:latin typeface="+mj-lt"/>
                <a:cs typeface="Times New Roman" panose="02020603050405020304" pitchFamily="18" charset="0"/>
              </a:rPr>
              <a:t>f</a:t>
            </a:r>
            <a:r>
              <a:rPr lang="en-US" altLang="en-US" dirty="0">
                <a:latin typeface="+mj-lt"/>
                <a:cs typeface="Times New Roman" panose="02020603050405020304" pitchFamily="18" charset="0"/>
              </a:rPr>
              <a:t>(</a:t>
            </a:r>
            <a:r>
              <a:rPr lang="en-US" altLang="en-US" b="1" dirty="0">
                <a:latin typeface="+mj-lt"/>
                <a:cs typeface="Times New Roman" panose="02020603050405020304" pitchFamily="18" charset="0"/>
              </a:rPr>
              <a:t>B</a:t>
            </a:r>
            <a:r>
              <a:rPr lang="en-US" altLang="en-US" dirty="0">
                <a:latin typeface="+mj-lt"/>
                <a:cs typeface="Times New Roman" panose="02020603050405020304" pitchFamily="18" charset="0"/>
              </a:rPr>
              <a:t>X)</a:t>
            </a:r>
            <a:r>
              <a:rPr lang="en-US" altLang="en-US" b="1" dirty="0">
                <a:latin typeface="+mj-lt"/>
                <a:cs typeface="Times New Roman" panose="02020603050405020304" pitchFamily="18" charset="0"/>
              </a:rPr>
              <a:t>B</a:t>
            </a:r>
            <a:endParaRPr lang="en-US" altLang="en-US" dirty="0">
              <a:latin typeface="+mj-lt"/>
              <a:cs typeface="Times New Roman" panose="02020603050405020304" pitchFamily="18" charset="0"/>
            </a:endParaRPr>
          </a:p>
          <a:p>
            <a:pPr>
              <a:spcBef>
                <a:spcPts val="8"/>
              </a:spcBef>
            </a:pPr>
            <a:endParaRPr lang="en-US" altLang="en-US" dirty="0">
              <a:latin typeface="+mj-lt"/>
              <a:cs typeface="Times New Roman" panose="02020603050405020304" pitchFamily="18" charset="0"/>
            </a:endParaRPr>
          </a:p>
          <a:p>
            <a:pPr algn="just"/>
            <a:r>
              <a:rPr lang="en-US" altLang="en-US" dirty="0">
                <a:latin typeface="+mj-lt"/>
                <a:cs typeface="Times New Roman" panose="02020603050405020304" pitchFamily="18" charset="0"/>
              </a:rPr>
              <a:t>where </a:t>
            </a:r>
            <a:r>
              <a:rPr lang="en-US" altLang="en-US" i="1" dirty="0">
                <a:latin typeface="+mj-lt"/>
                <a:cs typeface="Times New Roman" panose="02020603050405020304" pitchFamily="18" charset="0"/>
              </a:rPr>
              <a:t>f</a:t>
            </a:r>
            <a:r>
              <a:rPr lang="en-US" altLang="en-US" dirty="0">
                <a:latin typeface="+mj-lt"/>
                <a:cs typeface="Times New Roman" panose="02020603050405020304" pitchFamily="18" charset="0"/>
              </a:rPr>
              <a:t>(.) is the density function of the cumulative probability distribution function [F(</a:t>
            </a:r>
            <a:r>
              <a:rPr lang="en-US" altLang="en-US" b="1" dirty="0">
                <a:latin typeface="+mj-lt"/>
                <a:cs typeface="Times New Roman" panose="02020603050405020304" pitchFamily="18" charset="0"/>
              </a:rPr>
              <a:t>B</a:t>
            </a:r>
            <a:r>
              <a:rPr lang="en-US" altLang="en-US" dirty="0">
                <a:latin typeface="+mj-lt"/>
                <a:cs typeface="Times New Roman" panose="02020603050405020304" pitchFamily="18" charset="0"/>
              </a:rPr>
              <a:t>X), which  ranges  from  0  to  1].  The  marginal  effects  depend  on  the  values  of  the  independent variables,  so,  it  is  often  useful  to  evaluate  the  marginal  effects  at  the  means  of  the independent variables. (</a:t>
            </a:r>
            <a:r>
              <a:rPr lang="en-US" altLang="en-US" i="1" dirty="0">
                <a:latin typeface="+mj-lt"/>
                <a:cs typeface="Times New Roman" panose="02020603050405020304" pitchFamily="18" charset="0"/>
              </a:rPr>
              <a:t>SPSS doesn't have an option for the marginal effects. If you need to compute marginal effects you can use the </a:t>
            </a:r>
            <a:r>
              <a:rPr lang="en-US" altLang="en-US" i="1" u="sng" dirty="0">
                <a:solidFill>
                  <a:srgbClr val="0000FF"/>
                </a:solidFill>
                <a:latin typeface="+mj-lt"/>
                <a:cs typeface="Times New Roman" panose="02020603050405020304" pitchFamily="18" charset="0"/>
              </a:rPr>
              <a:t>LIMDEP</a:t>
            </a:r>
            <a:r>
              <a:rPr lang="en-US" altLang="en-US" i="1" dirty="0">
                <a:solidFill>
                  <a:srgbClr val="0000FF"/>
                </a:solidFill>
                <a:latin typeface="+mj-lt"/>
                <a:cs typeface="Times New Roman" panose="02020603050405020304" pitchFamily="18" charset="0"/>
              </a:rPr>
              <a:t> </a:t>
            </a:r>
            <a:r>
              <a:rPr lang="en-US" altLang="en-US" i="1" dirty="0">
                <a:latin typeface="+mj-lt"/>
                <a:cs typeface="Times New Roman" panose="02020603050405020304" pitchFamily="18" charset="0"/>
              </a:rPr>
              <a:t>statistical package which is available on the academic mainframe</a:t>
            </a:r>
            <a:r>
              <a:rPr lang="en-US" altLang="en-US" dirty="0">
                <a:latin typeface="+mj-lt"/>
                <a:cs typeface="Times New Roman" panose="02020603050405020304" pitchFamily="18" charset="0"/>
              </a:rPr>
              <a:t>.)</a:t>
            </a:r>
          </a:p>
        </p:txBody>
      </p:sp>
      <p:pic>
        <p:nvPicPr>
          <p:cNvPr id="3" name="Picture 2" descr="A screenshot of a computer&#10;&#10;Description automatically generated">
            <a:extLst>
              <a:ext uri="{FF2B5EF4-FFF2-40B4-BE49-F238E27FC236}">
                <a16:creationId xmlns:a16="http://schemas.microsoft.com/office/drawing/2014/main" id="{BCC2D3D2-840F-42EB-3E81-A661F91BC734}"/>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4" name="Title 1">
            <a:extLst>
              <a:ext uri="{FF2B5EF4-FFF2-40B4-BE49-F238E27FC236}">
                <a16:creationId xmlns:a16="http://schemas.microsoft.com/office/drawing/2014/main" id="{A098E15D-23F3-66D1-3E22-6191DB327644}"/>
              </a:ext>
            </a:extLst>
          </p:cNvPr>
          <p:cNvSpPr txBox="1">
            <a:spLocks/>
          </p:cNvSpPr>
          <p:nvPr/>
        </p:nvSpPr>
        <p:spPr>
          <a:xfrm>
            <a:off x="1642210" y="0"/>
            <a:ext cx="7501789" cy="692696"/>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marL="8547" algn="ctr">
              <a:spcBef>
                <a:spcPts val="68"/>
              </a:spcBef>
            </a:pPr>
            <a:r>
              <a:rPr lang="en-IN" sz="3000" dirty="0"/>
              <a:t>CONTENTS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5725DE64-6BFA-7A5F-AF6E-ED72A38049FD}"/>
              </a:ext>
            </a:extLst>
          </p:cNvPr>
          <p:cNvSpPr txBox="1"/>
          <p:nvPr/>
        </p:nvSpPr>
        <p:spPr>
          <a:xfrm>
            <a:off x="286603" y="1137439"/>
            <a:ext cx="8693623" cy="4943020"/>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lnSpc>
                <a:spcPct val="150000"/>
              </a:lnSpc>
            </a:pPr>
            <a:r>
              <a:rPr lang="en-US" altLang="en-US">
                <a:latin typeface="+mj-lt"/>
                <a:cs typeface="Times New Roman" panose="02020603050405020304" pitchFamily="18" charset="0"/>
              </a:rPr>
              <a:t>An  interpretation  of  the  logit  coefficient  which  is  usually  more  intuitive  (especially  for dummy  independent  variables)  is  the  "odds  ratio"--  exp</a:t>
            </a:r>
            <a:r>
              <a:rPr lang="en-US" altLang="en-US" b="1" i="1">
                <a:latin typeface="+mj-lt"/>
                <a:cs typeface="Times New Roman" panose="02020603050405020304" pitchFamily="18" charset="0"/>
              </a:rPr>
              <a:t>B </a:t>
            </a:r>
            <a:r>
              <a:rPr lang="en-US" altLang="en-US">
                <a:latin typeface="+mj-lt"/>
                <a:cs typeface="Times New Roman" panose="02020603050405020304" pitchFamily="18" charset="0"/>
              </a:rPr>
              <a:t>is  the  effect  of  the  independent variable  on  the  "odds  ratio"  [the  odds  ratio  is  the  probability  of  the  event  divided  by  the probability of the nonevent]. For example, if exp</a:t>
            </a:r>
            <a:r>
              <a:rPr lang="en-US" altLang="en-US" b="1" i="1">
                <a:latin typeface="+mj-lt"/>
                <a:cs typeface="Times New Roman" panose="02020603050405020304" pitchFamily="18" charset="0"/>
              </a:rPr>
              <a:t>B</a:t>
            </a:r>
            <a:r>
              <a:rPr lang="en-US" altLang="en-US" baseline="-10000">
                <a:latin typeface="+mj-lt"/>
                <a:cs typeface="Times New Roman" panose="02020603050405020304" pitchFamily="18" charset="0"/>
              </a:rPr>
              <a:t>3  </a:t>
            </a:r>
            <a:r>
              <a:rPr lang="en-US" altLang="en-US">
                <a:latin typeface="+mj-lt"/>
                <a:cs typeface="Times New Roman" panose="02020603050405020304" pitchFamily="18" charset="0"/>
              </a:rPr>
              <a:t>=2, then a one unit change in X</a:t>
            </a:r>
            <a:r>
              <a:rPr lang="en-US" altLang="en-US" baseline="-10000">
                <a:latin typeface="+mj-lt"/>
                <a:cs typeface="Times New Roman" panose="02020603050405020304" pitchFamily="18" charset="0"/>
              </a:rPr>
              <a:t>3  </a:t>
            </a:r>
            <a:r>
              <a:rPr lang="en-US" altLang="en-US">
                <a:latin typeface="+mj-lt"/>
                <a:cs typeface="Times New Roman" panose="02020603050405020304" pitchFamily="18" charset="0"/>
              </a:rPr>
              <a:t>would make the event twice as likely (.67/.33) to occur. Odds ratios equal to 1 mean that there is a 50/50  chance  that  the  event  will  occur  with  a  small  change  in  the  independent  variable. Negative coefficients lead to odds ratios less than one: if exp</a:t>
            </a:r>
            <a:r>
              <a:rPr lang="en-US" altLang="en-US" b="1" i="1">
                <a:latin typeface="+mj-lt"/>
                <a:cs typeface="Times New Roman" panose="02020603050405020304" pitchFamily="18" charset="0"/>
              </a:rPr>
              <a:t>B</a:t>
            </a:r>
            <a:r>
              <a:rPr lang="en-US" altLang="en-US" baseline="-10000">
                <a:latin typeface="+mj-lt"/>
                <a:cs typeface="Times New Roman" panose="02020603050405020304" pitchFamily="18" charset="0"/>
              </a:rPr>
              <a:t>2  </a:t>
            </a:r>
            <a:r>
              <a:rPr lang="en-US" altLang="en-US">
                <a:latin typeface="+mj-lt"/>
                <a:cs typeface="Times New Roman" panose="02020603050405020304" pitchFamily="18" charset="0"/>
              </a:rPr>
              <a:t>=.67, then a one unit change in X</a:t>
            </a:r>
            <a:r>
              <a:rPr lang="en-US" altLang="en-US" baseline="-10000">
                <a:latin typeface="+mj-lt"/>
                <a:cs typeface="Times New Roman" panose="02020603050405020304" pitchFamily="18" charset="0"/>
              </a:rPr>
              <a:t>2  </a:t>
            </a:r>
            <a:r>
              <a:rPr lang="en-US" altLang="en-US">
                <a:latin typeface="+mj-lt"/>
                <a:cs typeface="Times New Roman" panose="02020603050405020304" pitchFamily="18" charset="0"/>
              </a:rPr>
              <a:t>leads to the event being less likely (.40/.60) to occur. {Odds ratios less than 1 (negative coefficients)  tend  to  be  harder  to  interpret  than  odds  ratios  greater  than  one(positive coefficients).} Note that odds ratios for continuous independent variables tend to be close to one, this does NOT suggest that the coefficients are insignificant. Use the Wald statistic (see below) to test for statistical significance.</a:t>
            </a:r>
          </a:p>
        </p:txBody>
      </p:sp>
      <p:pic>
        <p:nvPicPr>
          <p:cNvPr id="3" name="Picture 2" descr="A screenshot of a computer&#10;&#10;Description automatically generated">
            <a:extLst>
              <a:ext uri="{FF2B5EF4-FFF2-40B4-BE49-F238E27FC236}">
                <a16:creationId xmlns:a16="http://schemas.microsoft.com/office/drawing/2014/main" id="{8E0D570F-047B-9814-3A98-6D2C57CD40C5}"/>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4" name="Title 1">
            <a:extLst>
              <a:ext uri="{FF2B5EF4-FFF2-40B4-BE49-F238E27FC236}">
                <a16:creationId xmlns:a16="http://schemas.microsoft.com/office/drawing/2014/main" id="{E330C093-641E-93F4-60CD-D206D4B6A9FA}"/>
              </a:ext>
            </a:extLst>
          </p:cNvPr>
          <p:cNvSpPr txBox="1">
            <a:spLocks/>
          </p:cNvSpPr>
          <p:nvPr/>
        </p:nvSpPr>
        <p:spPr>
          <a:xfrm>
            <a:off x="1642210" y="0"/>
            <a:ext cx="7501789" cy="692696"/>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marL="8547" algn="ctr">
              <a:spcBef>
                <a:spcPts val="68"/>
              </a:spcBef>
            </a:pPr>
            <a:r>
              <a:rPr lang="en-IN" sz="3000" dirty="0"/>
              <a:t>CONTENTS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B7F9C8C5-DFA8-FD79-93D2-F843E0446F54}"/>
              </a:ext>
            </a:extLst>
          </p:cNvPr>
          <p:cNvSpPr txBox="1"/>
          <p:nvPr/>
        </p:nvSpPr>
        <p:spPr>
          <a:xfrm>
            <a:off x="218364" y="891777"/>
            <a:ext cx="8639033" cy="5539978"/>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r>
              <a:rPr lang="en-US" altLang="en-US" u="sng">
                <a:latin typeface="+mj-lt"/>
                <a:cs typeface="Times New Roman" panose="02020603050405020304" pitchFamily="18" charset="0"/>
              </a:rPr>
              <a:t>Estimation by maximum likelihood</a:t>
            </a:r>
            <a:endParaRPr lang="en-US" altLang="en-US">
              <a:latin typeface="+mj-lt"/>
              <a:cs typeface="Times New Roman" panose="02020603050405020304" pitchFamily="18" charset="0"/>
            </a:endParaRPr>
          </a:p>
          <a:p>
            <a:endParaRPr lang="en-US" altLang="en-US">
              <a:latin typeface="+mj-lt"/>
              <a:cs typeface="Times New Roman" panose="02020603050405020304" pitchFamily="18" charset="0"/>
            </a:endParaRPr>
          </a:p>
          <a:p>
            <a:pPr algn="just"/>
            <a:r>
              <a:rPr lang="en-US" altLang="en-US">
                <a:latin typeface="+mj-lt"/>
                <a:cs typeface="Times New Roman" panose="02020603050405020304" pitchFamily="18" charset="0"/>
              </a:rPr>
              <a:t>[For those of you who just NEED to know ...] Maximum likelihood estimation (MLE) is a statistical  method  for  estimating  the  coefficients  of  a  model.  MLE  is  usually  used  as  an alternative to non-linear least squares for nonlinear equations.</a:t>
            </a:r>
          </a:p>
          <a:p>
            <a:pPr>
              <a:spcBef>
                <a:spcPts val="8"/>
              </a:spcBef>
            </a:pPr>
            <a:endParaRPr lang="en-US" altLang="en-US">
              <a:latin typeface="+mj-lt"/>
              <a:cs typeface="Times New Roman" panose="02020603050405020304" pitchFamily="18" charset="0"/>
            </a:endParaRPr>
          </a:p>
          <a:p>
            <a:pPr algn="just"/>
            <a:r>
              <a:rPr lang="en-US" altLang="en-US">
                <a:latin typeface="+mj-lt"/>
                <a:cs typeface="Times New Roman" panose="02020603050405020304" pitchFamily="18" charset="0"/>
              </a:rPr>
              <a:t>The  likelihood  function  (L)  measures  the  probability  of  observing  the  particular  set  of dependent  variable  values  (p</a:t>
            </a:r>
            <a:r>
              <a:rPr lang="en-US" altLang="en-US" baseline="-10000">
                <a:latin typeface="+mj-lt"/>
                <a:cs typeface="Times New Roman" panose="02020603050405020304" pitchFamily="18" charset="0"/>
              </a:rPr>
              <a:t>1</a:t>
            </a:r>
            <a:r>
              <a:rPr lang="en-US" altLang="en-US">
                <a:latin typeface="+mj-lt"/>
                <a:cs typeface="Times New Roman" panose="02020603050405020304" pitchFamily="18" charset="0"/>
              </a:rPr>
              <a:t>,  p</a:t>
            </a:r>
            <a:r>
              <a:rPr lang="en-US" altLang="en-US" baseline="-10000">
                <a:latin typeface="+mj-lt"/>
                <a:cs typeface="Times New Roman" panose="02020603050405020304" pitchFamily="18" charset="0"/>
              </a:rPr>
              <a:t>2</a:t>
            </a:r>
            <a:r>
              <a:rPr lang="en-US" altLang="en-US">
                <a:latin typeface="+mj-lt"/>
                <a:cs typeface="Times New Roman" panose="02020603050405020304" pitchFamily="18" charset="0"/>
              </a:rPr>
              <a:t>,  ...,  p</a:t>
            </a:r>
            <a:r>
              <a:rPr lang="en-US" altLang="en-US" baseline="-10000">
                <a:latin typeface="+mj-lt"/>
                <a:cs typeface="Times New Roman" panose="02020603050405020304" pitchFamily="18" charset="0"/>
              </a:rPr>
              <a:t>n</a:t>
            </a:r>
            <a:r>
              <a:rPr lang="en-US" altLang="en-US">
                <a:latin typeface="+mj-lt"/>
                <a:cs typeface="Times New Roman" panose="02020603050405020304" pitchFamily="18" charset="0"/>
              </a:rPr>
              <a:t>)  that  occur  in  the  sample.  It  is  written  as  the probability of the product of the dependent variables:</a:t>
            </a:r>
          </a:p>
          <a:p>
            <a:pPr>
              <a:spcBef>
                <a:spcPts val="24"/>
              </a:spcBef>
            </a:pPr>
            <a:endParaRPr lang="en-US" altLang="en-US">
              <a:latin typeface="+mj-lt"/>
              <a:cs typeface="Times New Roman" panose="02020603050405020304" pitchFamily="18" charset="0"/>
            </a:endParaRPr>
          </a:p>
          <a:p>
            <a:pPr algn="just"/>
            <a:r>
              <a:rPr lang="en-US" altLang="en-US">
                <a:latin typeface="+mj-lt"/>
                <a:cs typeface="Times New Roman" panose="02020603050405020304" pitchFamily="18" charset="0"/>
              </a:rPr>
              <a:t>L = Prob (p</a:t>
            </a:r>
            <a:r>
              <a:rPr lang="en-US" altLang="en-US" baseline="-10000">
                <a:latin typeface="+mj-lt"/>
                <a:cs typeface="Times New Roman" panose="02020603050405020304" pitchFamily="18" charset="0"/>
              </a:rPr>
              <a:t>1</a:t>
            </a:r>
            <a:r>
              <a:rPr lang="en-US" altLang="en-US">
                <a:latin typeface="+mj-lt"/>
                <a:cs typeface="Times New Roman" panose="02020603050405020304" pitchFamily="18" charset="0"/>
              </a:rPr>
              <a:t>* p</a:t>
            </a:r>
            <a:r>
              <a:rPr lang="en-US" altLang="en-US" baseline="-10000">
                <a:latin typeface="+mj-lt"/>
                <a:cs typeface="Times New Roman" panose="02020603050405020304" pitchFamily="18" charset="0"/>
              </a:rPr>
              <a:t>2</a:t>
            </a:r>
            <a:r>
              <a:rPr lang="en-US" altLang="en-US">
                <a:latin typeface="+mj-lt"/>
                <a:cs typeface="Times New Roman" panose="02020603050405020304" pitchFamily="18" charset="0"/>
              </a:rPr>
              <a:t>* * * p</a:t>
            </a:r>
            <a:r>
              <a:rPr lang="en-US" altLang="en-US" baseline="-10000">
                <a:latin typeface="+mj-lt"/>
                <a:cs typeface="Times New Roman" panose="02020603050405020304" pitchFamily="18" charset="0"/>
              </a:rPr>
              <a:t>n</a:t>
            </a:r>
            <a:r>
              <a:rPr lang="en-US" altLang="en-US">
                <a:latin typeface="+mj-lt"/>
                <a:cs typeface="Times New Roman" panose="02020603050405020304" pitchFamily="18" charset="0"/>
              </a:rPr>
              <a:t>)</a:t>
            </a:r>
          </a:p>
          <a:p>
            <a:pPr>
              <a:spcBef>
                <a:spcPts val="8"/>
              </a:spcBef>
            </a:pPr>
            <a:endParaRPr lang="en-US" altLang="en-US">
              <a:latin typeface="+mj-lt"/>
              <a:cs typeface="Times New Roman" panose="02020603050405020304" pitchFamily="18" charset="0"/>
            </a:endParaRPr>
          </a:p>
          <a:p>
            <a:pPr algn="just"/>
            <a:r>
              <a:rPr lang="en-US" altLang="en-US">
                <a:latin typeface="+mj-lt"/>
                <a:cs typeface="Times New Roman" panose="02020603050405020304" pitchFamily="18" charset="0"/>
              </a:rPr>
              <a:t>The  higher  the  likelihood  function,  the  higher  the  probability  of  observing  the  ps  in  the sample.  MLE  involves  finding  the  coeffients  (</a:t>
            </a:r>
            <a:r>
              <a:rPr lang="en-US" altLang="en-US" b="1" i="1">
                <a:latin typeface="+mj-lt"/>
                <a:cs typeface="Times New Roman" panose="02020603050405020304" pitchFamily="18" charset="0"/>
              </a:rPr>
              <a:t>a</a:t>
            </a:r>
            <a:r>
              <a:rPr lang="en-US" altLang="en-US">
                <a:latin typeface="+mj-lt"/>
                <a:cs typeface="Times New Roman" panose="02020603050405020304" pitchFamily="18" charset="0"/>
              </a:rPr>
              <a:t>, </a:t>
            </a:r>
            <a:r>
              <a:rPr lang="en-US" altLang="en-US" b="1" i="1">
                <a:latin typeface="+mj-lt"/>
                <a:cs typeface="Times New Roman" panose="02020603050405020304" pitchFamily="18" charset="0"/>
              </a:rPr>
              <a:t>B</a:t>
            </a:r>
            <a:r>
              <a:rPr lang="en-US" altLang="en-US">
                <a:latin typeface="+mj-lt"/>
                <a:cs typeface="Times New Roman" panose="02020603050405020304" pitchFamily="18" charset="0"/>
              </a:rPr>
              <a:t>)  that  makes  the  log  of  the  likelihood function (LL &lt; 0) as large as possible or -2 times the log of the likelihood function (-2LL) as small as possible. The maximum likelihood estimates solve the following condition:</a:t>
            </a:r>
          </a:p>
          <a:p>
            <a:pPr>
              <a:spcBef>
                <a:spcPts val="8"/>
              </a:spcBef>
            </a:pPr>
            <a:endParaRPr lang="en-US" altLang="en-US">
              <a:latin typeface="+mj-lt"/>
              <a:cs typeface="Times New Roman" panose="02020603050405020304" pitchFamily="18" charset="0"/>
            </a:endParaRPr>
          </a:p>
          <a:p>
            <a:pPr algn="just"/>
            <a:r>
              <a:rPr lang="en-US" altLang="en-US">
                <a:latin typeface="+mj-lt"/>
                <a:cs typeface="Times New Roman" panose="02020603050405020304" pitchFamily="18" charset="0"/>
              </a:rPr>
              <a:t>{Y - p(Y=1)}X</a:t>
            </a:r>
            <a:r>
              <a:rPr lang="en-US" altLang="en-US" baseline="-10000">
                <a:latin typeface="+mj-lt"/>
                <a:cs typeface="Times New Roman" panose="02020603050405020304" pitchFamily="18" charset="0"/>
              </a:rPr>
              <a:t>i  </a:t>
            </a:r>
            <a:r>
              <a:rPr lang="en-US" altLang="en-US">
                <a:latin typeface="+mj-lt"/>
                <a:cs typeface="Times New Roman" panose="02020603050405020304" pitchFamily="18" charset="0"/>
              </a:rPr>
              <a:t>= 0, summed over all observations</a:t>
            </a:r>
          </a:p>
          <a:p>
            <a:pPr>
              <a:spcBef>
                <a:spcPts val="8"/>
              </a:spcBef>
            </a:pPr>
            <a:endParaRPr lang="en-US" altLang="en-US">
              <a:latin typeface="+mj-lt"/>
              <a:cs typeface="Times New Roman" panose="02020603050405020304" pitchFamily="18" charset="0"/>
            </a:endParaRPr>
          </a:p>
          <a:p>
            <a:pPr algn="just"/>
            <a:r>
              <a:rPr lang="en-US" altLang="en-US">
                <a:latin typeface="+mj-lt"/>
                <a:cs typeface="Times New Roman" panose="02020603050405020304" pitchFamily="18" charset="0"/>
              </a:rPr>
              <a:t>{</a:t>
            </a:r>
            <a:r>
              <a:rPr lang="en-US" altLang="en-US" i="1">
                <a:latin typeface="+mj-lt"/>
                <a:cs typeface="Times New Roman" panose="02020603050405020304" pitchFamily="18" charset="0"/>
              </a:rPr>
              <a:t>or something like that ... </a:t>
            </a:r>
            <a:r>
              <a:rPr lang="en-US" altLang="en-US">
                <a:latin typeface="+mj-lt"/>
                <a:cs typeface="Times New Roman" panose="02020603050405020304" pitchFamily="18" charset="0"/>
              </a:rPr>
              <a:t>}</a:t>
            </a:r>
          </a:p>
        </p:txBody>
      </p:sp>
      <p:pic>
        <p:nvPicPr>
          <p:cNvPr id="3" name="Picture 2" descr="A screenshot of a computer&#10;&#10;Description automatically generated">
            <a:extLst>
              <a:ext uri="{FF2B5EF4-FFF2-40B4-BE49-F238E27FC236}">
                <a16:creationId xmlns:a16="http://schemas.microsoft.com/office/drawing/2014/main" id="{A3A7576A-8C5F-2914-C28B-6A9696E80DD2}"/>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4" name="Title 1">
            <a:extLst>
              <a:ext uri="{FF2B5EF4-FFF2-40B4-BE49-F238E27FC236}">
                <a16:creationId xmlns:a16="http://schemas.microsoft.com/office/drawing/2014/main" id="{40CE9401-2702-43CE-A81C-F73A0F167057}"/>
              </a:ext>
            </a:extLst>
          </p:cNvPr>
          <p:cNvSpPr txBox="1">
            <a:spLocks/>
          </p:cNvSpPr>
          <p:nvPr/>
        </p:nvSpPr>
        <p:spPr>
          <a:xfrm>
            <a:off x="1642210" y="0"/>
            <a:ext cx="7501789" cy="692696"/>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marL="8547" algn="ctr">
              <a:spcBef>
                <a:spcPts val="68"/>
              </a:spcBef>
            </a:pPr>
            <a:r>
              <a:rPr lang="en-IN" sz="3000" dirty="0"/>
              <a:t>CONTENTS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20AE6F1D-C868-483D-878F-CD8AF0C69B1F}"/>
              </a:ext>
            </a:extLst>
          </p:cNvPr>
          <p:cNvSpPr txBox="1"/>
          <p:nvPr/>
        </p:nvSpPr>
        <p:spPr>
          <a:xfrm>
            <a:off x="327547" y="1219323"/>
            <a:ext cx="8570794" cy="3600986"/>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r>
              <a:rPr lang="en-US" altLang="en-US" u="sng">
                <a:latin typeface="+mj-lt"/>
                <a:cs typeface="Times New Roman" panose="02020603050405020304" pitchFamily="18" charset="0"/>
              </a:rPr>
              <a:t>Hypothesis testing</a:t>
            </a:r>
            <a:endParaRPr lang="en-US" altLang="en-US">
              <a:latin typeface="+mj-lt"/>
              <a:cs typeface="Times New Roman" panose="02020603050405020304" pitchFamily="18" charset="0"/>
            </a:endParaRPr>
          </a:p>
          <a:p>
            <a:endParaRPr lang="en-US" altLang="en-US">
              <a:latin typeface="+mj-lt"/>
              <a:cs typeface="Times New Roman" panose="02020603050405020304" pitchFamily="18" charset="0"/>
            </a:endParaRPr>
          </a:p>
          <a:p>
            <a:pPr algn="just"/>
            <a:r>
              <a:rPr lang="en-US" altLang="en-US">
                <a:latin typeface="+mj-lt"/>
                <a:cs typeface="Times New Roman" panose="02020603050405020304" pitchFamily="18" charset="0"/>
              </a:rPr>
              <a:t>Testing the hypothesis that a coefficient on an independent variable is significantly different from zero is similar to OLS models. The Wald statisitic for the </a:t>
            </a:r>
            <a:r>
              <a:rPr lang="en-US" altLang="en-US" b="1" i="1">
                <a:latin typeface="+mj-lt"/>
                <a:cs typeface="Times New Roman" panose="02020603050405020304" pitchFamily="18" charset="0"/>
              </a:rPr>
              <a:t>B </a:t>
            </a:r>
            <a:r>
              <a:rPr lang="en-US" altLang="en-US">
                <a:latin typeface="+mj-lt"/>
                <a:cs typeface="Times New Roman" panose="02020603050405020304" pitchFamily="18" charset="0"/>
              </a:rPr>
              <a:t>coefficient is:</a:t>
            </a:r>
          </a:p>
          <a:p>
            <a:pPr>
              <a:spcBef>
                <a:spcPts val="16"/>
              </a:spcBef>
            </a:pPr>
            <a:endParaRPr lang="en-US" altLang="en-US">
              <a:latin typeface="+mj-lt"/>
              <a:cs typeface="Times New Roman" panose="02020603050405020304" pitchFamily="18" charset="0"/>
            </a:endParaRPr>
          </a:p>
          <a:p>
            <a:pPr algn="just"/>
            <a:r>
              <a:rPr lang="en-US" altLang="en-US">
                <a:latin typeface="+mj-lt"/>
                <a:cs typeface="Times New Roman" panose="02020603050405020304" pitchFamily="18" charset="0"/>
              </a:rPr>
              <a:t>Wald = [</a:t>
            </a:r>
            <a:r>
              <a:rPr lang="en-US" altLang="en-US" b="1" i="1">
                <a:latin typeface="+mj-lt"/>
                <a:cs typeface="Times New Roman" panose="02020603050405020304" pitchFamily="18" charset="0"/>
              </a:rPr>
              <a:t>B</a:t>
            </a:r>
            <a:r>
              <a:rPr lang="en-US" altLang="en-US">
                <a:latin typeface="+mj-lt"/>
                <a:cs typeface="Times New Roman" panose="02020603050405020304" pitchFamily="18" charset="0"/>
              </a:rPr>
              <a:t>/s.e.</a:t>
            </a:r>
            <a:r>
              <a:rPr lang="en-US" altLang="en-US" b="1" i="1" baseline="-10000">
                <a:latin typeface="+mj-lt"/>
                <a:cs typeface="Times New Roman" panose="02020603050405020304" pitchFamily="18" charset="0"/>
              </a:rPr>
              <a:t>B</a:t>
            </a:r>
            <a:r>
              <a:rPr lang="en-US" altLang="en-US">
                <a:latin typeface="+mj-lt"/>
                <a:cs typeface="Times New Roman" panose="02020603050405020304" pitchFamily="18" charset="0"/>
              </a:rPr>
              <a:t>]</a:t>
            </a:r>
            <a:r>
              <a:rPr lang="en-US" altLang="en-US" baseline="38000">
                <a:latin typeface="+mj-lt"/>
                <a:cs typeface="Times New Roman" panose="02020603050405020304" pitchFamily="18" charset="0"/>
              </a:rPr>
              <a:t>2</a:t>
            </a:r>
          </a:p>
          <a:p>
            <a:pPr>
              <a:spcBef>
                <a:spcPts val="32"/>
              </a:spcBef>
            </a:pPr>
            <a:endParaRPr lang="en-US" altLang="en-US">
              <a:latin typeface="+mj-lt"/>
              <a:cs typeface="Times New Roman" panose="02020603050405020304" pitchFamily="18" charset="0"/>
            </a:endParaRPr>
          </a:p>
          <a:p>
            <a:pPr algn="just"/>
            <a:r>
              <a:rPr lang="en-US" altLang="en-US">
                <a:latin typeface="+mj-lt"/>
                <a:cs typeface="Times New Roman" panose="02020603050405020304" pitchFamily="18" charset="0"/>
              </a:rPr>
              <a:t>which is distributed chi-square with 1 degree of freedom. The Wald is simply the square of the (asymptotic) t-statistic.</a:t>
            </a:r>
          </a:p>
          <a:p>
            <a:pPr>
              <a:spcBef>
                <a:spcPts val="16"/>
              </a:spcBef>
            </a:pPr>
            <a:endParaRPr lang="en-US" altLang="en-US">
              <a:latin typeface="+mj-lt"/>
              <a:cs typeface="Times New Roman" panose="02020603050405020304" pitchFamily="18" charset="0"/>
            </a:endParaRPr>
          </a:p>
          <a:p>
            <a:pPr algn="just"/>
            <a:r>
              <a:rPr lang="en-US" altLang="en-US">
                <a:latin typeface="+mj-lt"/>
                <a:cs typeface="Times New Roman" panose="02020603050405020304" pitchFamily="18" charset="0"/>
              </a:rPr>
              <a:t>The  probability  of  a  YES  response  from  the  data  above  was  estimated  with  the  logistic regression procedure in  SPSS (click on  "statistics," "regression," and  "logistic"). The SPSS results look like this:</a:t>
            </a:r>
          </a:p>
        </p:txBody>
      </p:sp>
      <p:pic>
        <p:nvPicPr>
          <p:cNvPr id="3" name="Picture 2" descr="A screenshot of a computer&#10;&#10;Description automatically generated">
            <a:extLst>
              <a:ext uri="{FF2B5EF4-FFF2-40B4-BE49-F238E27FC236}">
                <a16:creationId xmlns:a16="http://schemas.microsoft.com/office/drawing/2014/main" id="{6762F9B2-4699-25EC-636E-6F01757DA9F4}"/>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4" name="Title 1">
            <a:extLst>
              <a:ext uri="{FF2B5EF4-FFF2-40B4-BE49-F238E27FC236}">
                <a16:creationId xmlns:a16="http://schemas.microsoft.com/office/drawing/2014/main" id="{57DF61DE-81E2-B521-D91C-1836F262C5D1}"/>
              </a:ext>
            </a:extLst>
          </p:cNvPr>
          <p:cNvSpPr txBox="1">
            <a:spLocks/>
          </p:cNvSpPr>
          <p:nvPr/>
        </p:nvSpPr>
        <p:spPr>
          <a:xfrm>
            <a:off x="1642210" y="0"/>
            <a:ext cx="7501789" cy="692696"/>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marL="8547" algn="ctr">
              <a:spcBef>
                <a:spcPts val="68"/>
              </a:spcBef>
            </a:pPr>
            <a:r>
              <a:rPr lang="en-IN" sz="3000" dirty="0"/>
              <a:t>CONTENTS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object 2">
            <a:extLst>
              <a:ext uri="{FF2B5EF4-FFF2-40B4-BE49-F238E27FC236}">
                <a16:creationId xmlns:a16="http://schemas.microsoft.com/office/drawing/2014/main" id="{477CDD7B-3F98-CE4D-C090-0014D96B72BB}"/>
              </a:ext>
            </a:extLst>
          </p:cNvPr>
          <p:cNvSpPr>
            <a:spLocks/>
          </p:cNvSpPr>
          <p:nvPr/>
        </p:nvSpPr>
        <p:spPr bwMode="auto">
          <a:xfrm>
            <a:off x="2724129" y="1030484"/>
            <a:ext cx="3699818" cy="0"/>
          </a:xfrm>
          <a:custGeom>
            <a:avLst/>
            <a:gdLst>
              <a:gd name="T0" fmla="*/ 0 w 5769609"/>
              <a:gd name="T1" fmla="*/ 5769589 w 5769609"/>
            </a:gdLst>
            <a:ahLst/>
            <a:cxnLst>
              <a:cxn ang="0">
                <a:pos x="T0" y="0"/>
              </a:cxn>
              <a:cxn ang="0">
                <a:pos x="T1" y="0"/>
              </a:cxn>
            </a:cxnLst>
            <a:rect l="0" t="0" r="r" b="b"/>
            <a:pathLst>
              <a:path w="5769609">
                <a:moveTo>
                  <a:pt x="0" y="0"/>
                </a:moveTo>
                <a:lnTo>
                  <a:pt x="5769589" y="0"/>
                </a:lnTo>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400">
              <a:latin typeface="+mj-lt"/>
            </a:endParaRPr>
          </a:p>
        </p:txBody>
      </p:sp>
      <p:sp>
        <p:nvSpPr>
          <p:cNvPr id="12291" name="object 3">
            <a:extLst>
              <a:ext uri="{FF2B5EF4-FFF2-40B4-BE49-F238E27FC236}">
                <a16:creationId xmlns:a16="http://schemas.microsoft.com/office/drawing/2014/main" id="{DDE66602-2035-4F08-6992-01EB7F9AE02B}"/>
              </a:ext>
            </a:extLst>
          </p:cNvPr>
          <p:cNvSpPr>
            <a:spLocks/>
          </p:cNvSpPr>
          <p:nvPr/>
        </p:nvSpPr>
        <p:spPr bwMode="auto">
          <a:xfrm>
            <a:off x="2724129" y="1221889"/>
            <a:ext cx="3699818" cy="0"/>
          </a:xfrm>
          <a:custGeom>
            <a:avLst/>
            <a:gdLst>
              <a:gd name="T0" fmla="*/ 0 w 5769609"/>
              <a:gd name="T1" fmla="*/ 5769589 w 5769609"/>
            </a:gdLst>
            <a:ahLst/>
            <a:cxnLst>
              <a:cxn ang="0">
                <a:pos x="T0" y="0"/>
              </a:cxn>
              <a:cxn ang="0">
                <a:pos x="T1" y="0"/>
              </a:cxn>
            </a:cxnLst>
            <a:rect l="0" t="0" r="r" b="b"/>
            <a:pathLst>
              <a:path w="5769609">
                <a:moveTo>
                  <a:pt x="0" y="0"/>
                </a:moveTo>
                <a:lnTo>
                  <a:pt x="5769589" y="0"/>
                </a:lnTo>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400">
              <a:latin typeface="+mj-lt"/>
            </a:endParaRPr>
          </a:p>
        </p:txBody>
      </p:sp>
      <p:sp>
        <p:nvSpPr>
          <p:cNvPr id="12292" name="object 4">
            <a:extLst>
              <a:ext uri="{FF2B5EF4-FFF2-40B4-BE49-F238E27FC236}">
                <a16:creationId xmlns:a16="http://schemas.microsoft.com/office/drawing/2014/main" id="{C3A759AE-D1D3-F5F4-925C-6F68DE89BC7A}"/>
              </a:ext>
            </a:extLst>
          </p:cNvPr>
          <p:cNvSpPr>
            <a:spLocks/>
          </p:cNvSpPr>
          <p:nvPr/>
        </p:nvSpPr>
        <p:spPr bwMode="auto">
          <a:xfrm>
            <a:off x="2735327" y="1032521"/>
            <a:ext cx="3677419" cy="186315"/>
          </a:xfrm>
          <a:custGeom>
            <a:avLst/>
            <a:gdLst>
              <a:gd name="T0" fmla="*/ 0 w 5733415"/>
              <a:gd name="T1" fmla="*/ 289857 h 290194"/>
              <a:gd name="T2" fmla="*/ 5733013 w 5733415"/>
              <a:gd name="T3" fmla="*/ 289857 h 290194"/>
              <a:gd name="T4" fmla="*/ 5733013 w 5733415"/>
              <a:gd name="T5" fmla="*/ 0 h 290194"/>
              <a:gd name="T6" fmla="*/ 0 w 5733415"/>
              <a:gd name="T7" fmla="*/ 0 h 290194"/>
              <a:gd name="T8" fmla="*/ 0 w 5733415"/>
              <a:gd name="T9" fmla="*/ 289857 h 290194"/>
            </a:gdLst>
            <a:ahLst/>
            <a:cxnLst>
              <a:cxn ang="0">
                <a:pos x="T0" y="T1"/>
              </a:cxn>
              <a:cxn ang="0">
                <a:pos x="T2" y="T3"/>
              </a:cxn>
              <a:cxn ang="0">
                <a:pos x="T4" y="T5"/>
              </a:cxn>
              <a:cxn ang="0">
                <a:pos x="T6" y="T7"/>
              </a:cxn>
              <a:cxn ang="0">
                <a:pos x="T8" y="T9"/>
              </a:cxn>
            </a:cxnLst>
            <a:rect l="0" t="0" r="r" b="b"/>
            <a:pathLst>
              <a:path w="5733415" h="290194">
                <a:moveTo>
                  <a:pt x="0" y="289857"/>
                </a:moveTo>
                <a:lnTo>
                  <a:pt x="5733013" y="289857"/>
                </a:lnTo>
                <a:lnTo>
                  <a:pt x="5733013" y="0"/>
                </a:lnTo>
                <a:lnTo>
                  <a:pt x="0" y="0"/>
                </a:lnTo>
                <a:lnTo>
                  <a:pt x="0" y="28985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400">
              <a:latin typeface="+mj-lt"/>
            </a:endParaRPr>
          </a:p>
        </p:txBody>
      </p:sp>
      <p:sp>
        <p:nvSpPr>
          <p:cNvPr id="12293" name="object 5">
            <a:extLst>
              <a:ext uri="{FF2B5EF4-FFF2-40B4-BE49-F238E27FC236}">
                <a16:creationId xmlns:a16="http://schemas.microsoft.com/office/drawing/2014/main" id="{D4D21036-5416-3397-9F79-D9BDDE66EE6B}"/>
              </a:ext>
            </a:extLst>
          </p:cNvPr>
          <p:cNvSpPr>
            <a:spLocks/>
          </p:cNvSpPr>
          <p:nvPr/>
        </p:nvSpPr>
        <p:spPr bwMode="auto">
          <a:xfrm>
            <a:off x="2710892" y="995868"/>
            <a:ext cx="0" cy="3287483"/>
          </a:xfrm>
          <a:custGeom>
            <a:avLst/>
            <a:gdLst>
              <a:gd name="T0" fmla="*/ 0 h 5126355"/>
              <a:gd name="T1" fmla="*/ 5126095 h 5126355"/>
            </a:gdLst>
            <a:ahLst/>
            <a:cxnLst>
              <a:cxn ang="0">
                <a:pos x="0" y="T0"/>
              </a:cxn>
              <a:cxn ang="0">
                <a:pos x="0" y="T1"/>
              </a:cxn>
            </a:cxnLst>
            <a:rect l="0" t="0" r="r" b="b"/>
            <a:pathLst>
              <a:path h="5126355">
                <a:moveTo>
                  <a:pt x="0" y="0"/>
                </a:moveTo>
                <a:lnTo>
                  <a:pt x="0" y="5126095"/>
                </a:lnTo>
              </a:path>
            </a:pathLst>
          </a:custGeom>
          <a:noFill/>
          <a:ln w="19557">
            <a:solidFill>
              <a:srgbClr val="F0F0F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200"/>
          </a:p>
        </p:txBody>
      </p:sp>
      <p:sp>
        <p:nvSpPr>
          <p:cNvPr id="12294" name="object 6">
            <a:extLst>
              <a:ext uri="{FF2B5EF4-FFF2-40B4-BE49-F238E27FC236}">
                <a16:creationId xmlns:a16="http://schemas.microsoft.com/office/drawing/2014/main" id="{D3F8B952-056B-FF13-5697-69AF8E51BA2F}"/>
              </a:ext>
            </a:extLst>
          </p:cNvPr>
          <p:cNvSpPr>
            <a:spLocks/>
          </p:cNvSpPr>
          <p:nvPr/>
        </p:nvSpPr>
        <p:spPr bwMode="auto">
          <a:xfrm>
            <a:off x="2704783" y="1001977"/>
            <a:ext cx="3738506" cy="0"/>
          </a:xfrm>
          <a:custGeom>
            <a:avLst/>
            <a:gdLst>
              <a:gd name="T0" fmla="*/ 0 w 5828030"/>
              <a:gd name="T1" fmla="*/ 5827464 w 5828030"/>
            </a:gdLst>
            <a:ahLst/>
            <a:cxnLst>
              <a:cxn ang="0">
                <a:pos x="T0" y="0"/>
              </a:cxn>
              <a:cxn ang="0">
                <a:pos x="T1" y="0"/>
              </a:cxn>
            </a:cxnLst>
            <a:rect l="0" t="0" r="r" b="b"/>
            <a:pathLst>
              <a:path w="5828030">
                <a:moveTo>
                  <a:pt x="0" y="0"/>
                </a:moveTo>
                <a:lnTo>
                  <a:pt x="5827464" y="0"/>
                </a:lnTo>
              </a:path>
            </a:pathLst>
          </a:custGeom>
          <a:noFill/>
          <a:ln w="19557">
            <a:solidFill>
              <a:srgbClr val="F0F0F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200"/>
          </a:p>
        </p:txBody>
      </p:sp>
      <p:sp>
        <p:nvSpPr>
          <p:cNvPr id="12295" name="object 7">
            <a:extLst>
              <a:ext uri="{FF2B5EF4-FFF2-40B4-BE49-F238E27FC236}">
                <a16:creationId xmlns:a16="http://schemas.microsoft.com/office/drawing/2014/main" id="{AD17B84E-AAE8-53A4-B619-E6D1A7849712}"/>
              </a:ext>
            </a:extLst>
          </p:cNvPr>
          <p:cNvSpPr>
            <a:spLocks/>
          </p:cNvSpPr>
          <p:nvPr/>
        </p:nvSpPr>
        <p:spPr bwMode="auto">
          <a:xfrm>
            <a:off x="6437181" y="995868"/>
            <a:ext cx="0" cy="3270175"/>
          </a:xfrm>
          <a:custGeom>
            <a:avLst/>
            <a:gdLst>
              <a:gd name="T0" fmla="*/ 0 h 5099050"/>
              <a:gd name="T1" fmla="*/ 5098663 h 5099050"/>
            </a:gdLst>
            <a:ahLst/>
            <a:cxnLst>
              <a:cxn ang="0">
                <a:pos x="0" y="T0"/>
              </a:cxn>
              <a:cxn ang="0">
                <a:pos x="0" y="T1"/>
              </a:cxn>
            </a:cxnLst>
            <a:rect l="0" t="0" r="r" b="b"/>
            <a:pathLst>
              <a:path h="5099050">
                <a:moveTo>
                  <a:pt x="0" y="0"/>
                </a:moveTo>
                <a:lnTo>
                  <a:pt x="0" y="5098663"/>
                </a:lnTo>
              </a:path>
            </a:pathLst>
          </a:custGeom>
          <a:noFill/>
          <a:ln w="19557">
            <a:solidFill>
              <a:srgbClr val="9F9F9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200"/>
          </a:p>
        </p:txBody>
      </p:sp>
      <p:sp>
        <p:nvSpPr>
          <p:cNvPr id="12296" name="object 8">
            <a:extLst>
              <a:ext uri="{FF2B5EF4-FFF2-40B4-BE49-F238E27FC236}">
                <a16:creationId xmlns:a16="http://schemas.microsoft.com/office/drawing/2014/main" id="{2566CA07-C057-B99E-7975-B9E6E942DBAC}"/>
              </a:ext>
            </a:extLst>
          </p:cNvPr>
          <p:cNvSpPr>
            <a:spLocks/>
          </p:cNvSpPr>
          <p:nvPr/>
        </p:nvSpPr>
        <p:spPr bwMode="auto">
          <a:xfrm>
            <a:off x="2724129" y="1024375"/>
            <a:ext cx="3699818" cy="0"/>
          </a:xfrm>
          <a:custGeom>
            <a:avLst/>
            <a:gdLst>
              <a:gd name="T0" fmla="*/ 0 w 5769609"/>
              <a:gd name="T1" fmla="*/ 5769552 w 5769609"/>
            </a:gdLst>
            <a:ahLst/>
            <a:cxnLst>
              <a:cxn ang="0">
                <a:pos x="T0" y="0"/>
              </a:cxn>
              <a:cxn ang="0">
                <a:pos x="T1" y="0"/>
              </a:cxn>
            </a:cxnLst>
            <a:rect l="0" t="0" r="r" b="b"/>
            <a:pathLst>
              <a:path w="5769609">
                <a:moveTo>
                  <a:pt x="0" y="0"/>
                </a:moveTo>
                <a:lnTo>
                  <a:pt x="5769552" y="0"/>
                </a:lnTo>
              </a:path>
            </a:pathLst>
          </a:custGeom>
          <a:noFill/>
          <a:ln w="10413">
            <a:solidFill>
              <a:srgbClr val="9F9F9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400">
              <a:latin typeface="+mj-lt"/>
            </a:endParaRPr>
          </a:p>
        </p:txBody>
      </p:sp>
      <p:sp>
        <p:nvSpPr>
          <p:cNvPr id="12297" name="object 9">
            <a:extLst>
              <a:ext uri="{FF2B5EF4-FFF2-40B4-BE49-F238E27FC236}">
                <a16:creationId xmlns:a16="http://schemas.microsoft.com/office/drawing/2014/main" id="{0FF800ED-7EA3-230D-9219-451CA38535E8}"/>
              </a:ext>
            </a:extLst>
          </p:cNvPr>
          <p:cNvSpPr>
            <a:spLocks/>
          </p:cNvSpPr>
          <p:nvPr/>
        </p:nvSpPr>
        <p:spPr bwMode="auto">
          <a:xfrm>
            <a:off x="2724129" y="1227998"/>
            <a:ext cx="3699818" cy="0"/>
          </a:xfrm>
          <a:custGeom>
            <a:avLst/>
            <a:gdLst>
              <a:gd name="T0" fmla="*/ 0 w 5769609"/>
              <a:gd name="T1" fmla="*/ 5769552 w 5769609"/>
            </a:gdLst>
            <a:ahLst/>
            <a:cxnLst>
              <a:cxn ang="0">
                <a:pos x="T0" y="0"/>
              </a:cxn>
              <a:cxn ang="0">
                <a:pos x="T1" y="0"/>
              </a:cxn>
            </a:cxnLst>
            <a:rect l="0" t="0" r="r" b="b"/>
            <a:pathLst>
              <a:path w="5769609">
                <a:moveTo>
                  <a:pt x="0" y="0"/>
                </a:moveTo>
                <a:lnTo>
                  <a:pt x="5769552" y="0"/>
                </a:lnTo>
              </a:path>
            </a:pathLst>
          </a:custGeom>
          <a:noFill/>
          <a:ln w="10413">
            <a:solidFill>
              <a:srgbClr val="F0F0F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400">
              <a:latin typeface="+mj-lt"/>
            </a:endParaRPr>
          </a:p>
        </p:txBody>
      </p:sp>
      <p:sp>
        <p:nvSpPr>
          <p:cNvPr id="12298" name="object 10">
            <a:extLst>
              <a:ext uri="{FF2B5EF4-FFF2-40B4-BE49-F238E27FC236}">
                <a16:creationId xmlns:a16="http://schemas.microsoft.com/office/drawing/2014/main" id="{E42345DD-B46F-6377-8D04-7EAE98EBF0D4}"/>
              </a:ext>
            </a:extLst>
          </p:cNvPr>
          <p:cNvSpPr>
            <a:spLocks/>
          </p:cNvSpPr>
          <p:nvPr/>
        </p:nvSpPr>
        <p:spPr bwMode="auto">
          <a:xfrm>
            <a:off x="2724129" y="3012748"/>
            <a:ext cx="3699818" cy="0"/>
          </a:xfrm>
          <a:custGeom>
            <a:avLst/>
            <a:gdLst>
              <a:gd name="T0" fmla="*/ 0 w 5769609"/>
              <a:gd name="T1" fmla="*/ 5769552 w 5769609"/>
            </a:gdLst>
            <a:ahLst/>
            <a:cxnLst>
              <a:cxn ang="0">
                <a:pos x="T0" y="0"/>
              </a:cxn>
              <a:cxn ang="0">
                <a:pos x="T1" y="0"/>
              </a:cxn>
            </a:cxnLst>
            <a:rect l="0" t="0" r="r" b="b"/>
            <a:pathLst>
              <a:path w="5769609">
                <a:moveTo>
                  <a:pt x="0" y="0"/>
                </a:moveTo>
                <a:lnTo>
                  <a:pt x="5769552" y="0"/>
                </a:lnTo>
              </a:path>
            </a:pathLst>
          </a:custGeom>
          <a:noFill/>
          <a:ln w="10413">
            <a:solidFill>
              <a:srgbClr val="F0F0F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400">
              <a:latin typeface="+mj-lt"/>
            </a:endParaRPr>
          </a:p>
        </p:txBody>
      </p:sp>
      <p:sp>
        <p:nvSpPr>
          <p:cNvPr id="12299" name="object 11">
            <a:extLst>
              <a:ext uri="{FF2B5EF4-FFF2-40B4-BE49-F238E27FC236}">
                <a16:creationId xmlns:a16="http://schemas.microsoft.com/office/drawing/2014/main" id="{AA6C9E6F-3884-DEC4-EF21-837E384DF6D1}"/>
              </a:ext>
            </a:extLst>
          </p:cNvPr>
          <p:cNvSpPr>
            <a:spLocks/>
          </p:cNvSpPr>
          <p:nvPr/>
        </p:nvSpPr>
        <p:spPr bwMode="auto">
          <a:xfrm>
            <a:off x="2724129" y="3032092"/>
            <a:ext cx="3699818" cy="0"/>
          </a:xfrm>
          <a:custGeom>
            <a:avLst/>
            <a:gdLst>
              <a:gd name="T0" fmla="*/ 0 w 5769609"/>
              <a:gd name="T1" fmla="*/ 5769552 w 5769609"/>
            </a:gdLst>
            <a:ahLst/>
            <a:cxnLst>
              <a:cxn ang="0">
                <a:pos x="T0" y="0"/>
              </a:cxn>
              <a:cxn ang="0">
                <a:pos x="T1" y="0"/>
              </a:cxn>
            </a:cxnLst>
            <a:rect l="0" t="0" r="r" b="b"/>
            <a:pathLst>
              <a:path w="5769609">
                <a:moveTo>
                  <a:pt x="0" y="0"/>
                </a:moveTo>
                <a:lnTo>
                  <a:pt x="5769552" y="0"/>
                </a:lnTo>
              </a:path>
            </a:pathLst>
          </a:custGeom>
          <a:noFill/>
          <a:ln w="10413">
            <a:solidFill>
              <a:srgbClr val="9F9F9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400">
              <a:latin typeface="+mj-lt"/>
            </a:endParaRPr>
          </a:p>
        </p:txBody>
      </p:sp>
      <p:sp>
        <p:nvSpPr>
          <p:cNvPr id="12300" name="object 12">
            <a:extLst>
              <a:ext uri="{FF2B5EF4-FFF2-40B4-BE49-F238E27FC236}">
                <a16:creationId xmlns:a16="http://schemas.microsoft.com/office/drawing/2014/main" id="{627ED9E3-354F-1A74-246C-F324208FAEDB}"/>
              </a:ext>
            </a:extLst>
          </p:cNvPr>
          <p:cNvSpPr>
            <a:spLocks/>
          </p:cNvSpPr>
          <p:nvPr/>
        </p:nvSpPr>
        <p:spPr bwMode="auto">
          <a:xfrm>
            <a:off x="2724129" y="3235714"/>
            <a:ext cx="3699818" cy="0"/>
          </a:xfrm>
          <a:custGeom>
            <a:avLst/>
            <a:gdLst>
              <a:gd name="T0" fmla="*/ 0 w 5769609"/>
              <a:gd name="T1" fmla="*/ 5769552 w 5769609"/>
            </a:gdLst>
            <a:ahLst/>
            <a:cxnLst>
              <a:cxn ang="0">
                <a:pos x="T0" y="0"/>
              </a:cxn>
              <a:cxn ang="0">
                <a:pos x="T1" y="0"/>
              </a:cxn>
            </a:cxnLst>
            <a:rect l="0" t="0" r="r" b="b"/>
            <a:pathLst>
              <a:path w="5769609">
                <a:moveTo>
                  <a:pt x="0" y="0"/>
                </a:moveTo>
                <a:lnTo>
                  <a:pt x="5769552" y="0"/>
                </a:lnTo>
              </a:path>
            </a:pathLst>
          </a:custGeom>
          <a:noFill/>
          <a:ln w="10413">
            <a:solidFill>
              <a:srgbClr val="F0F0F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400">
              <a:latin typeface="+mj-lt"/>
            </a:endParaRPr>
          </a:p>
        </p:txBody>
      </p:sp>
      <p:sp>
        <p:nvSpPr>
          <p:cNvPr id="12301" name="object 13">
            <a:extLst>
              <a:ext uri="{FF2B5EF4-FFF2-40B4-BE49-F238E27FC236}">
                <a16:creationId xmlns:a16="http://schemas.microsoft.com/office/drawing/2014/main" id="{60383C9A-CA03-56AF-58A5-14346F41D4B8}"/>
              </a:ext>
            </a:extLst>
          </p:cNvPr>
          <p:cNvSpPr>
            <a:spLocks/>
          </p:cNvSpPr>
          <p:nvPr/>
        </p:nvSpPr>
        <p:spPr bwMode="auto">
          <a:xfrm>
            <a:off x="2724129" y="3255058"/>
            <a:ext cx="3699818" cy="0"/>
          </a:xfrm>
          <a:custGeom>
            <a:avLst/>
            <a:gdLst>
              <a:gd name="T0" fmla="*/ 0 w 5769609"/>
              <a:gd name="T1" fmla="*/ 5769552 w 5769609"/>
            </a:gdLst>
            <a:ahLst/>
            <a:cxnLst>
              <a:cxn ang="0">
                <a:pos x="T0" y="0"/>
              </a:cxn>
              <a:cxn ang="0">
                <a:pos x="T1" y="0"/>
              </a:cxn>
            </a:cxnLst>
            <a:rect l="0" t="0" r="r" b="b"/>
            <a:pathLst>
              <a:path w="5769609">
                <a:moveTo>
                  <a:pt x="0" y="0"/>
                </a:moveTo>
                <a:lnTo>
                  <a:pt x="5769552" y="0"/>
                </a:lnTo>
              </a:path>
            </a:pathLst>
          </a:custGeom>
          <a:noFill/>
          <a:ln w="10413">
            <a:solidFill>
              <a:srgbClr val="9F9F9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400">
              <a:latin typeface="+mj-lt"/>
            </a:endParaRPr>
          </a:p>
        </p:txBody>
      </p:sp>
      <p:sp>
        <p:nvSpPr>
          <p:cNvPr id="12302" name="object 14">
            <a:extLst>
              <a:ext uri="{FF2B5EF4-FFF2-40B4-BE49-F238E27FC236}">
                <a16:creationId xmlns:a16="http://schemas.microsoft.com/office/drawing/2014/main" id="{5DACA506-AA09-D524-C8B6-713BD2AE4162}"/>
              </a:ext>
            </a:extLst>
          </p:cNvPr>
          <p:cNvSpPr>
            <a:spLocks/>
          </p:cNvSpPr>
          <p:nvPr/>
        </p:nvSpPr>
        <p:spPr bwMode="auto">
          <a:xfrm>
            <a:off x="2724129" y="3459698"/>
            <a:ext cx="3699818" cy="0"/>
          </a:xfrm>
          <a:custGeom>
            <a:avLst/>
            <a:gdLst>
              <a:gd name="T0" fmla="*/ 0 w 5769609"/>
              <a:gd name="T1" fmla="*/ 5769552 w 5769609"/>
            </a:gdLst>
            <a:ahLst/>
            <a:cxnLst>
              <a:cxn ang="0">
                <a:pos x="T0" y="0"/>
              </a:cxn>
              <a:cxn ang="0">
                <a:pos x="T1" y="0"/>
              </a:cxn>
            </a:cxnLst>
            <a:rect l="0" t="0" r="r" b="b"/>
            <a:pathLst>
              <a:path w="5769609">
                <a:moveTo>
                  <a:pt x="0" y="0"/>
                </a:moveTo>
                <a:lnTo>
                  <a:pt x="5769552" y="0"/>
                </a:lnTo>
              </a:path>
            </a:pathLst>
          </a:custGeom>
          <a:noFill/>
          <a:ln w="10413">
            <a:solidFill>
              <a:srgbClr val="F0F0F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400">
              <a:latin typeface="+mj-lt"/>
            </a:endParaRPr>
          </a:p>
        </p:txBody>
      </p:sp>
      <p:sp>
        <p:nvSpPr>
          <p:cNvPr id="12303" name="object 15">
            <a:extLst>
              <a:ext uri="{FF2B5EF4-FFF2-40B4-BE49-F238E27FC236}">
                <a16:creationId xmlns:a16="http://schemas.microsoft.com/office/drawing/2014/main" id="{F6C07350-00C4-CFD8-EE94-C6C6B3687399}"/>
              </a:ext>
            </a:extLst>
          </p:cNvPr>
          <p:cNvSpPr>
            <a:spLocks/>
          </p:cNvSpPr>
          <p:nvPr/>
        </p:nvSpPr>
        <p:spPr bwMode="auto">
          <a:xfrm>
            <a:off x="2724129" y="3479043"/>
            <a:ext cx="3699818" cy="0"/>
          </a:xfrm>
          <a:custGeom>
            <a:avLst/>
            <a:gdLst>
              <a:gd name="T0" fmla="*/ 0 w 5769609"/>
              <a:gd name="T1" fmla="*/ 5769552 w 5769609"/>
            </a:gdLst>
            <a:ahLst/>
            <a:cxnLst>
              <a:cxn ang="0">
                <a:pos x="T0" y="0"/>
              </a:cxn>
              <a:cxn ang="0">
                <a:pos x="T1" y="0"/>
              </a:cxn>
            </a:cxnLst>
            <a:rect l="0" t="0" r="r" b="b"/>
            <a:pathLst>
              <a:path w="5769609">
                <a:moveTo>
                  <a:pt x="0" y="0"/>
                </a:moveTo>
                <a:lnTo>
                  <a:pt x="5769552" y="0"/>
                </a:lnTo>
              </a:path>
            </a:pathLst>
          </a:custGeom>
          <a:noFill/>
          <a:ln w="10413">
            <a:solidFill>
              <a:srgbClr val="9F9F9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400">
              <a:latin typeface="+mj-lt"/>
            </a:endParaRPr>
          </a:p>
        </p:txBody>
      </p:sp>
      <p:sp>
        <p:nvSpPr>
          <p:cNvPr id="12304" name="object 16">
            <a:extLst>
              <a:ext uri="{FF2B5EF4-FFF2-40B4-BE49-F238E27FC236}">
                <a16:creationId xmlns:a16="http://schemas.microsoft.com/office/drawing/2014/main" id="{35061818-B7AB-6F78-CFE0-65A52F5E8567}"/>
              </a:ext>
            </a:extLst>
          </p:cNvPr>
          <p:cNvSpPr>
            <a:spLocks/>
          </p:cNvSpPr>
          <p:nvPr/>
        </p:nvSpPr>
        <p:spPr bwMode="auto">
          <a:xfrm>
            <a:off x="2724129" y="3803820"/>
            <a:ext cx="3699818" cy="0"/>
          </a:xfrm>
          <a:custGeom>
            <a:avLst/>
            <a:gdLst>
              <a:gd name="T0" fmla="*/ 0 w 5769609"/>
              <a:gd name="T1" fmla="*/ 5769552 w 5769609"/>
            </a:gdLst>
            <a:ahLst/>
            <a:cxnLst>
              <a:cxn ang="0">
                <a:pos x="T0" y="0"/>
              </a:cxn>
              <a:cxn ang="0">
                <a:pos x="T1" y="0"/>
              </a:cxn>
            </a:cxnLst>
            <a:rect l="0" t="0" r="r" b="b"/>
            <a:pathLst>
              <a:path w="5769609">
                <a:moveTo>
                  <a:pt x="0" y="0"/>
                </a:moveTo>
                <a:lnTo>
                  <a:pt x="5769552" y="0"/>
                </a:lnTo>
              </a:path>
            </a:pathLst>
          </a:custGeom>
          <a:noFill/>
          <a:ln w="10413">
            <a:solidFill>
              <a:srgbClr val="F0F0F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400">
              <a:latin typeface="+mj-lt"/>
            </a:endParaRPr>
          </a:p>
        </p:txBody>
      </p:sp>
      <p:sp>
        <p:nvSpPr>
          <p:cNvPr id="12305" name="object 17">
            <a:extLst>
              <a:ext uri="{FF2B5EF4-FFF2-40B4-BE49-F238E27FC236}">
                <a16:creationId xmlns:a16="http://schemas.microsoft.com/office/drawing/2014/main" id="{62E43345-48A2-5E02-7F06-E782B6F9541C}"/>
              </a:ext>
            </a:extLst>
          </p:cNvPr>
          <p:cNvSpPr>
            <a:spLocks/>
          </p:cNvSpPr>
          <p:nvPr/>
        </p:nvSpPr>
        <p:spPr bwMode="auto">
          <a:xfrm>
            <a:off x="2724129" y="3823165"/>
            <a:ext cx="3699818" cy="0"/>
          </a:xfrm>
          <a:custGeom>
            <a:avLst/>
            <a:gdLst>
              <a:gd name="T0" fmla="*/ 0 w 5769609"/>
              <a:gd name="T1" fmla="*/ 5769552 w 5769609"/>
            </a:gdLst>
            <a:ahLst/>
            <a:cxnLst>
              <a:cxn ang="0">
                <a:pos x="T0" y="0"/>
              </a:cxn>
              <a:cxn ang="0">
                <a:pos x="T1" y="0"/>
              </a:cxn>
            </a:cxnLst>
            <a:rect l="0" t="0" r="r" b="b"/>
            <a:pathLst>
              <a:path w="5769609">
                <a:moveTo>
                  <a:pt x="0" y="0"/>
                </a:moveTo>
                <a:lnTo>
                  <a:pt x="5769552" y="0"/>
                </a:lnTo>
              </a:path>
            </a:pathLst>
          </a:custGeom>
          <a:noFill/>
          <a:ln w="10413">
            <a:solidFill>
              <a:srgbClr val="9F9F9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400">
              <a:latin typeface="+mj-lt"/>
            </a:endParaRPr>
          </a:p>
        </p:txBody>
      </p:sp>
      <p:sp>
        <p:nvSpPr>
          <p:cNvPr id="12306" name="object 18">
            <a:extLst>
              <a:ext uri="{FF2B5EF4-FFF2-40B4-BE49-F238E27FC236}">
                <a16:creationId xmlns:a16="http://schemas.microsoft.com/office/drawing/2014/main" id="{8FE823FD-B740-8D0B-8526-0D047EABA482}"/>
              </a:ext>
            </a:extLst>
          </p:cNvPr>
          <p:cNvSpPr>
            <a:spLocks/>
          </p:cNvSpPr>
          <p:nvPr/>
        </p:nvSpPr>
        <p:spPr bwMode="auto">
          <a:xfrm>
            <a:off x="2724129" y="4026787"/>
            <a:ext cx="3699818" cy="0"/>
          </a:xfrm>
          <a:custGeom>
            <a:avLst/>
            <a:gdLst>
              <a:gd name="T0" fmla="*/ 0 w 5769609"/>
              <a:gd name="T1" fmla="*/ 5769552 w 5769609"/>
            </a:gdLst>
            <a:ahLst/>
            <a:cxnLst>
              <a:cxn ang="0">
                <a:pos x="T0" y="0"/>
              </a:cxn>
              <a:cxn ang="0">
                <a:pos x="T1" y="0"/>
              </a:cxn>
            </a:cxnLst>
            <a:rect l="0" t="0" r="r" b="b"/>
            <a:pathLst>
              <a:path w="5769609">
                <a:moveTo>
                  <a:pt x="0" y="0"/>
                </a:moveTo>
                <a:lnTo>
                  <a:pt x="5769552" y="0"/>
                </a:lnTo>
              </a:path>
            </a:pathLst>
          </a:custGeom>
          <a:noFill/>
          <a:ln w="10413">
            <a:solidFill>
              <a:srgbClr val="F0F0F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400">
              <a:latin typeface="+mj-lt"/>
            </a:endParaRPr>
          </a:p>
        </p:txBody>
      </p:sp>
      <p:sp>
        <p:nvSpPr>
          <p:cNvPr id="19" name="object 19">
            <a:extLst>
              <a:ext uri="{FF2B5EF4-FFF2-40B4-BE49-F238E27FC236}">
                <a16:creationId xmlns:a16="http://schemas.microsoft.com/office/drawing/2014/main" id="{C620F629-710B-F3DF-AC94-D630D2775741}"/>
              </a:ext>
            </a:extLst>
          </p:cNvPr>
          <p:cNvSpPr txBox="1"/>
          <p:nvPr/>
        </p:nvSpPr>
        <p:spPr>
          <a:xfrm>
            <a:off x="2727183" y="2823379"/>
            <a:ext cx="3691673" cy="3081869"/>
          </a:xfrm>
          <a:prstGeom prst="rect">
            <a:avLst/>
          </a:prstGeom>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400">
                <a:latin typeface="+mj-lt"/>
                <a:cs typeface="Times New Roman" panose="02020603050405020304" pitchFamily="18" charset="0"/>
              </a:rPr>
              <a:t>[1] B is the estimated logit coefficient</a:t>
            </a:r>
          </a:p>
          <a:p>
            <a:pPr>
              <a:lnSpc>
                <a:spcPct val="190000"/>
              </a:lnSpc>
            </a:pPr>
            <a:r>
              <a:rPr lang="en-US" altLang="en-US" sz="1400">
                <a:latin typeface="+mj-lt"/>
                <a:cs typeface="Times New Roman" panose="02020603050405020304" pitchFamily="18" charset="0"/>
              </a:rPr>
              <a:t>[2] S.E. is the standard error of the coefficient [3] Wald = [B/S.E.]</a:t>
            </a:r>
            <a:r>
              <a:rPr lang="en-US" altLang="en-US" sz="1400" baseline="38000">
                <a:latin typeface="+mj-lt"/>
                <a:cs typeface="Times New Roman" panose="02020603050405020304" pitchFamily="18" charset="0"/>
              </a:rPr>
              <a:t>2</a:t>
            </a:r>
          </a:p>
          <a:p>
            <a:pPr>
              <a:spcBef>
                <a:spcPts val="8"/>
              </a:spcBef>
            </a:pPr>
            <a:endParaRPr lang="en-US" altLang="en-US" sz="1400">
              <a:latin typeface="+mj-lt"/>
              <a:cs typeface="Times New Roman" panose="02020603050405020304" pitchFamily="18" charset="0"/>
            </a:endParaRPr>
          </a:p>
          <a:p>
            <a:pPr>
              <a:lnSpc>
                <a:spcPct val="102000"/>
              </a:lnSpc>
            </a:pPr>
            <a:r>
              <a:rPr lang="en-US" altLang="en-US" sz="1400">
                <a:latin typeface="+mj-lt"/>
                <a:cs typeface="Times New Roman" panose="02020603050405020304" pitchFamily="18" charset="0"/>
              </a:rPr>
              <a:t>[4] "Sig" is the significance level of the coefficient: "the coefficient on BAG is significant at the .03 (97% confidence) level."</a:t>
            </a:r>
          </a:p>
          <a:p>
            <a:pPr>
              <a:lnSpc>
                <a:spcPct val="190000"/>
              </a:lnSpc>
              <a:spcBef>
                <a:spcPts val="8"/>
              </a:spcBef>
            </a:pPr>
            <a:r>
              <a:rPr lang="en-US" altLang="en-US" sz="1400">
                <a:latin typeface="+mj-lt"/>
                <a:cs typeface="Times New Roman" panose="02020603050405020304" pitchFamily="18" charset="0"/>
              </a:rPr>
              <a:t>[5] The "Partial R" = sqrt{[(Wald-2)/(-2*LL(a)]}; see below for LL(a) [6] Exp(B) is the "odds ratio" of the individual coefficient.</a:t>
            </a:r>
          </a:p>
        </p:txBody>
      </p:sp>
      <p:sp>
        <p:nvSpPr>
          <p:cNvPr id="12308" name="object 20">
            <a:extLst>
              <a:ext uri="{FF2B5EF4-FFF2-40B4-BE49-F238E27FC236}">
                <a16:creationId xmlns:a16="http://schemas.microsoft.com/office/drawing/2014/main" id="{A51C045A-E509-D77C-6F43-833578BAA7E1}"/>
              </a:ext>
            </a:extLst>
          </p:cNvPr>
          <p:cNvSpPr>
            <a:spLocks/>
          </p:cNvSpPr>
          <p:nvPr/>
        </p:nvSpPr>
        <p:spPr bwMode="auto">
          <a:xfrm>
            <a:off x="2724129" y="4046131"/>
            <a:ext cx="3699818" cy="0"/>
          </a:xfrm>
          <a:custGeom>
            <a:avLst/>
            <a:gdLst>
              <a:gd name="T0" fmla="*/ 0 w 5769609"/>
              <a:gd name="T1" fmla="*/ 5769552 w 5769609"/>
            </a:gdLst>
            <a:ahLst/>
            <a:cxnLst>
              <a:cxn ang="0">
                <a:pos x="T0" y="0"/>
              </a:cxn>
              <a:cxn ang="0">
                <a:pos x="T1" y="0"/>
              </a:cxn>
            </a:cxnLst>
            <a:rect l="0" t="0" r="r" b="b"/>
            <a:pathLst>
              <a:path w="5769609">
                <a:moveTo>
                  <a:pt x="0" y="0"/>
                </a:moveTo>
                <a:lnTo>
                  <a:pt x="5769552" y="0"/>
                </a:lnTo>
              </a:path>
            </a:pathLst>
          </a:custGeom>
          <a:noFill/>
          <a:ln w="10413">
            <a:solidFill>
              <a:srgbClr val="9F9F9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400">
              <a:latin typeface="+mj-lt"/>
            </a:endParaRPr>
          </a:p>
        </p:txBody>
      </p:sp>
      <p:sp>
        <p:nvSpPr>
          <p:cNvPr id="12309" name="object 21">
            <a:extLst>
              <a:ext uri="{FF2B5EF4-FFF2-40B4-BE49-F238E27FC236}">
                <a16:creationId xmlns:a16="http://schemas.microsoft.com/office/drawing/2014/main" id="{93DC1EEB-15EA-6F6D-FCBC-1198B2EE4E81}"/>
              </a:ext>
            </a:extLst>
          </p:cNvPr>
          <p:cNvSpPr>
            <a:spLocks/>
          </p:cNvSpPr>
          <p:nvPr/>
        </p:nvSpPr>
        <p:spPr bwMode="auto">
          <a:xfrm>
            <a:off x="2724129" y="4248735"/>
            <a:ext cx="3699818" cy="0"/>
          </a:xfrm>
          <a:custGeom>
            <a:avLst/>
            <a:gdLst>
              <a:gd name="T0" fmla="*/ 0 w 5769609"/>
              <a:gd name="T1" fmla="*/ 5769552 w 5769609"/>
            </a:gdLst>
            <a:ahLst/>
            <a:cxnLst>
              <a:cxn ang="0">
                <a:pos x="T0" y="0"/>
              </a:cxn>
              <a:cxn ang="0">
                <a:pos x="T1" y="0"/>
              </a:cxn>
            </a:cxnLst>
            <a:rect l="0" t="0" r="r" b="b"/>
            <a:pathLst>
              <a:path w="5769609">
                <a:moveTo>
                  <a:pt x="0" y="0"/>
                </a:moveTo>
                <a:lnTo>
                  <a:pt x="5769552" y="0"/>
                </a:lnTo>
              </a:path>
            </a:pathLst>
          </a:custGeom>
          <a:noFill/>
          <a:ln w="10413">
            <a:solidFill>
              <a:srgbClr val="F0F0F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400">
              <a:latin typeface="+mj-lt"/>
            </a:endParaRPr>
          </a:p>
        </p:txBody>
      </p:sp>
      <p:sp>
        <p:nvSpPr>
          <p:cNvPr id="12310" name="object 22">
            <a:extLst>
              <a:ext uri="{FF2B5EF4-FFF2-40B4-BE49-F238E27FC236}">
                <a16:creationId xmlns:a16="http://schemas.microsoft.com/office/drawing/2014/main" id="{1C61C117-108D-6228-1308-D206DD3FF4B7}"/>
              </a:ext>
            </a:extLst>
          </p:cNvPr>
          <p:cNvSpPr>
            <a:spLocks/>
          </p:cNvSpPr>
          <p:nvPr/>
        </p:nvSpPr>
        <p:spPr bwMode="auto">
          <a:xfrm>
            <a:off x="2727182" y="1027431"/>
            <a:ext cx="0" cy="3227414"/>
          </a:xfrm>
          <a:custGeom>
            <a:avLst/>
            <a:gdLst>
              <a:gd name="T0" fmla="*/ 0 h 5033645"/>
              <a:gd name="T1" fmla="*/ 5033186 h 5033645"/>
            </a:gdLst>
            <a:ahLst/>
            <a:cxnLst>
              <a:cxn ang="0">
                <a:pos x="0" y="T0"/>
              </a:cxn>
              <a:cxn ang="0">
                <a:pos x="0" y="T1"/>
              </a:cxn>
            </a:cxnLst>
            <a:rect l="0" t="0" r="r" b="b"/>
            <a:pathLst>
              <a:path h="5033645">
                <a:moveTo>
                  <a:pt x="0" y="0"/>
                </a:moveTo>
                <a:lnTo>
                  <a:pt x="0" y="5033186"/>
                </a:lnTo>
              </a:path>
            </a:pathLst>
          </a:custGeom>
          <a:noFill/>
          <a:ln w="10413">
            <a:solidFill>
              <a:srgbClr val="9F9F9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400">
              <a:latin typeface="+mj-lt"/>
            </a:endParaRPr>
          </a:p>
        </p:txBody>
      </p:sp>
      <p:sp>
        <p:nvSpPr>
          <p:cNvPr id="12311" name="object 23">
            <a:extLst>
              <a:ext uri="{FF2B5EF4-FFF2-40B4-BE49-F238E27FC236}">
                <a16:creationId xmlns:a16="http://schemas.microsoft.com/office/drawing/2014/main" id="{A2913DA6-3008-EC28-D000-EC2325114866}"/>
              </a:ext>
            </a:extLst>
          </p:cNvPr>
          <p:cNvSpPr>
            <a:spLocks/>
          </p:cNvSpPr>
          <p:nvPr/>
        </p:nvSpPr>
        <p:spPr bwMode="auto">
          <a:xfrm>
            <a:off x="6420891" y="1018268"/>
            <a:ext cx="0" cy="3228432"/>
          </a:xfrm>
          <a:custGeom>
            <a:avLst/>
            <a:gdLst>
              <a:gd name="T0" fmla="*/ 0 h 5033645"/>
              <a:gd name="T1" fmla="*/ 5033131 h 5033645"/>
            </a:gdLst>
            <a:ahLst/>
            <a:cxnLst>
              <a:cxn ang="0">
                <a:pos x="0" y="T0"/>
              </a:cxn>
              <a:cxn ang="0">
                <a:pos x="0" y="T1"/>
              </a:cxn>
            </a:cxnLst>
            <a:rect l="0" t="0" r="r" b="b"/>
            <a:pathLst>
              <a:path h="5033645">
                <a:moveTo>
                  <a:pt x="0" y="0"/>
                </a:moveTo>
                <a:lnTo>
                  <a:pt x="0" y="5033131"/>
                </a:lnTo>
              </a:path>
            </a:pathLst>
          </a:custGeom>
          <a:noFill/>
          <a:ln w="10413">
            <a:solidFill>
              <a:srgbClr val="F0F0F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200"/>
          </a:p>
        </p:txBody>
      </p:sp>
      <p:sp>
        <p:nvSpPr>
          <p:cNvPr id="25" name="object 25">
            <a:extLst>
              <a:ext uri="{FF2B5EF4-FFF2-40B4-BE49-F238E27FC236}">
                <a16:creationId xmlns:a16="http://schemas.microsoft.com/office/drawing/2014/main" id="{38D98751-5957-0377-2824-F59FC4A76BEC}"/>
              </a:ext>
            </a:extLst>
          </p:cNvPr>
          <p:cNvSpPr txBox="1"/>
          <p:nvPr/>
        </p:nvSpPr>
        <p:spPr>
          <a:xfrm>
            <a:off x="2727183" y="1039647"/>
            <a:ext cx="1089379" cy="430887"/>
          </a:xfrm>
          <a:prstGeom prst="rect">
            <a:avLst/>
          </a:prstGeom>
        </p:spPr>
        <p:txBody>
          <a:bodyPr lIns="0" tIns="0" rIns="0" bIns="0">
            <a:spAutoFit/>
          </a:bodyPr>
          <a:lstStyle/>
          <a:p>
            <a:pPr marL="8145">
              <a:defRPr/>
            </a:pPr>
            <a:r>
              <a:rPr sz="1400" b="1" dirty="0">
                <a:latin typeface="+mj-lt"/>
                <a:cs typeface="Times New Roman"/>
              </a:rPr>
              <a:t>Va</a:t>
            </a:r>
            <a:r>
              <a:rPr sz="1400" b="1" spc="-6" dirty="0">
                <a:latin typeface="+mj-lt"/>
                <a:cs typeface="Times New Roman"/>
              </a:rPr>
              <a:t>r</a:t>
            </a:r>
            <a:r>
              <a:rPr sz="1400" b="1" dirty="0">
                <a:latin typeface="+mj-lt"/>
                <a:cs typeface="Times New Roman"/>
              </a:rPr>
              <a:t>ia</a:t>
            </a:r>
            <a:r>
              <a:rPr sz="1400" b="1" spc="3" dirty="0">
                <a:latin typeface="+mj-lt"/>
                <a:cs typeface="Times New Roman"/>
              </a:rPr>
              <a:t>b</a:t>
            </a:r>
            <a:r>
              <a:rPr sz="1400" b="1" dirty="0">
                <a:latin typeface="+mj-lt"/>
                <a:cs typeface="Times New Roman"/>
              </a:rPr>
              <a:t>les in the Equat</a:t>
            </a:r>
            <a:r>
              <a:rPr sz="1400" b="1" spc="-10" dirty="0">
                <a:latin typeface="+mj-lt"/>
                <a:cs typeface="Times New Roman"/>
              </a:rPr>
              <a:t>i</a:t>
            </a:r>
            <a:r>
              <a:rPr sz="1400" b="1" dirty="0">
                <a:latin typeface="+mj-lt"/>
                <a:cs typeface="Times New Roman"/>
              </a:rPr>
              <a:t>on</a:t>
            </a:r>
            <a:endParaRPr sz="1400">
              <a:latin typeface="+mj-lt"/>
              <a:cs typeface="Times New Roman"/>
            </a:endParaRPr>
          </a:p>
        </p:txBody>
      </p:sp>
      <p:sp>
        <p:nvSpPr>
          <p:cNvPr id="12313" name="object 26">
            <a:extLst>
              <a:ext uri="{FF2B5EF4-FFF2-40B4-BE49-F238E27FC236}">
                <a16:creationId xmlns:a16="http://schemas.microsoft.com/office/drawing/2014/main" id="{AF386B73-0BCB-37B3-0508-79E369D74C68}"/>
              </a:ext>
            </a:extLst>
          </p:cNvPr>
          <p:cNvSpPr>
            <a:spLocks/>
          </p:cNvSpPr>
          <p:nvPr/>
        </p:nvSpPr>
        <p:spPr bwMode="auto">
          <a:xfrm>
            <a:off x="2704783" y="4272152"/>
            <a:ext cx="3738506" cy="0"/>
          </a:xfrm>
          <a:custGeom>
            <a:avLst/>
            <a:gdLst>
              <a:gd name="T0" fmla="*/ 0 w 5828030"/>
              <a:gd name="T1" fmla="*/ 5827464 w 5828030"/>
            </a:gdLst>
            <a:ahLst/>
            <a:cxnLst>
              <a:cxn ang="0">
                <a:pos x="T0" y="0"/>
              </a:cxn>
              <a:cxn ang="0">
                <a:pos x="T1" y="0"/>
              </a:cxn>
            </a:cxnLst>
            <a:rect l="0" t="0" r="r" b="b"/>
            <a:pathLst>
              <a:path w="5828030">
                <a:moveTo>
                  <a:pt x="0" y="0"/>
                </a:moveTo>
                <a:lnTo>
                  <a:pt x="5827464" y="0"/>
                </a:lnTo>
              </a:path>
            </a:pathLst>
          </a:custGeom>
          <a:noFill/>
          <a:ln w="19557">
            <a:solidFill>
              <a:srgbClr val="9F9F9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400">
              <a:latin typeface="+mj-lt"/>
            </a:endParaRPr>
          </a:p>
        </p:txBody>
      </p:sp>
      <p:graphicFrame>
        <p:nvGraphicFramePr>
          <p:cNvPr id="24" name="object 24">
            <a:extLst>
              <a:ext uri="{FF2B5EF4-FFF2-40B4-BE49-F238E27FC236}">
                <a16:creationId xmlns:a16="http://schemas.microsoft.com/office/drawing/2014/main" id="{A4B0FB26-723E-5D8D-7E0E-5A8477ABA3BD}"/>
              </a:ext>
            </a:extLst>
          </p:cNvPr>
          <p:cNvGraphicFramePr>
            <a:graphicFrameLocks noGrp="1"/>
          </p:cNvGraphicFramePr>
          <p:nvPr>
            <p:extLst>
              <p:ext uri="{D42A27DB-BD31-4B8C-83A1-F6EECF244321}">
                <p14:modId xmlns:p14="http://schemas.microsoft.com/office/powerpoint/2010/main" val="816349075"/>
              </p:ext>
            </p:extLst>
          </p:nvPr>
        </p:nvGraphicFramePr>
        <p:xfrm>
          <a:off x="2704784" y="1256505"/>
          <a:ext cx="3713053" cy="1555674"/>
        </p:xfrm>
        <a:graphic>
          <a:graphicData uri="http://schemas.openxmlformats.org/drawingml/2006/table">
            <a:tbl>
              <a:tblPr firstRow="1" bandRow="1">
                <a:tableStyleId>{2D5ABB26-0587-4C30-8999-92F81FD0307C}</a:tableStyleId>
              </a:tblPr>
              <a:tblGrid>
                <a:gridCol w="615742">
                  <a:extLst>
                    <a:ext uri="{9D8B030D-6E8A-4147-A177-3AD203B41FA5}">
                      <a16:colId xmlns:a16="http://schemas.microsoft.com/office/drawing/2014/main" val="20000"/>
                    </a:ext>
                  </a:extLst>
                </a:gridCol>
                <a:gridCol w="535387">
                  <a:extLst>
                    <a:ext uri="{9D8B030D-6E8A-4147-A177-3AD203B41FA5}">
                      <a16:colId xmlns:a16="http://schemas.microsoft.com/office/drawing/2014/main" val="20001"/>
                    </a:ext>
                  </a:extLst>
                </a:gridCol>
                <a:gridCol w="534816">
                  <a:extLst>
                    <a:ext uri="{9D8B030D-6E8A-4147-A177-3AD203B41FA5}">
                      <a16:colId xmlns:a16="http://schemas.microsoft.com/office/drawing/2014/main" val="20002"/>
                    </a:ext>
                  </a:extLst>
                </a:gridCol>
                <a:gridCol w="443264">
                  <a:extLst>
                    <a:ext uri="{9D8B030D-6E8A-4147-A177-3AD203B41FA5}">
                      <a16:colId xmlns:a16="http://schemas.microsoft.com/office/drawing/2014/main" val="20003"/>
                    </a:ext>
                  </a:extLst>
                </a:gridCol>
                <a:gridCol w="176425">
                  <a:extLst>
                    <a:ext uri="{9D8B030D-6E8A-4147-A177-3AD203B41FA5}">
                      <a16:colId xmlns:a16="http://schemas.microsoft.com/office/drawing/2014/main" val="20004"/>
                    </a:ext>
                  </a:extLst>
                </a:gridCol>
                <a:gridCol w="444007">
                  <a:extLst>
                    <a:ext uri="{9D8B030D-6E8A-4147-A177-3AD203B41FA5}">
                      <a16:colId xmlns:a16="http://schemas.microsoft.com/office/drawing/2014/main" val="20005"/>
                    </a:ext>
                  </a:extLst>
                </a:gridCol>
                <a:gridCol w="475519">
                  <a:extLst>
                    <a:ext uri="{9D8B030D-6E8A-4147-A177-3AD203B41FA5}">
                      <a16:colId xmlns:a16="http://schemas.microsoft.com/office/drawing/2014/main" val="20006"/>
                    </a:ext>
                  </a:extLst>
                </a:gridCol>
                <a:gridCol w="487893">
                  <a:extLst>
                    <a:ext uri="{9D8B030D-6E8A-4147-A177-3AD203B41FA5}">
                      <a16:colId xmlns:a16="http://schemas.microsoft.com/office/drawing/2014/main" val="20007"/>
                    </a:ext>
                  </a:extLst>
                </a:gridCol>
              </a:tblGrid>
              <a:tr h="216899">
                <a:tc>
                  <a:txBody>
                    <a:bodyPr/>
                    <a:lstStyle/>
                    <a:p>
                      <a:pPr marL="8255">
                        <a:lnSpc>
                          <a:spcPct val="100000"/>
                        </a:lnSpc>
                      </a:pPr>
                      <a:r>
                        <a:rPr sz="800" b="1" dirty="0">
                          <a:latin typeface="Times New Roman"/>
                          <a:cs typeface="Times New Roman"/>
                        </a:rPr>
                        <a:t>Va</a:t>
                      </a:r>
                      <a:r>
                        <a:rPr sz="800" b="1" spc="-10" dirty="0">
                          <a:latin typeface="Times New Roman"/>
                          <a:cs typeface="Times New Roman"/>
                        </a:rPr>
                        <a:t>r</a:t>
                      </a:r>
                      <a:r>
                        <a:rPr sz="800" b="1" dirty="0">
                          <a:latin typeface="Times New Roman"/>
                          <a:cs typeface="Times New Roman"/>
                        </a:rPr>
                        <a:t>ia</a:t>
                      </a:r>
                      <a:r>
                        <a:rPr sz="800" b="1" spc="5" dirty="0">
                          <a:latin typeface="Times New Roman"/>
                          <a:cs typeface="Times New Roman"/>
                        </a:rPr>
                        <a:t>b</a:t>
                      </a:r>
                      <a:r>
                        <a:rPr sz="800" b="1" dirty="0">
                          <a:latin typeface="Times New Roman"/>
                          <a:cs typeface="Times New Roman"/>
                        </a:rPr>
                        <a:t>le</a:t>
                      </a:r>
                      <a:endParaRPr sz="800">
                        <a:latin typeface="Times New Roman"/>
                        <a:cs typeface="Times New Roman"/>
                      </a:endParaRPr>
                    </a:p>
                  </a:txBody>
                  <a:tcPr marL="0" marR="0" marT="0" marB="0">
                    <a:lnL w="39369">
                      <a:solidFill>
                        <a:srgbClr val="F0F0F0"/>
                      </a:solidFill>
                      <a:prstDash val="solid"/>
                    </a:lnL>
                    <a:lnR w="39369">
                      <a:solidFill>
                        <a:srgbClr val="9F9F9F"/>
                      </a:solidFill>
                      <a:prstDash val="solid"/>
                    </a:lnR>
                    <a:lnT w="14350">
                      <a:solidFill>
                        <a:srgbClr val="9F9F9F"/>
                      </a:solidFill>
                      <a:prstDash val="solid"/>
                    </a:lnT>
                    <a:lnB w="44386">
                      <a:solidFill>
                        <a:srgbClr val="9F9F9F"/>
                      </a:solidFill>
                      <a:prstDash val="solid"/>
                    </a:lnB>
                    <a:solidFill>
                      <a:srgbClr val="E3E3E3"/>
                    </a:solidFill>
                  </a:tcPr>
                </a:tc>
                <a:tc>
                  <a:txBody>
                    <a:bodyPr/>
                    <a:lstStyle/>
                    <a:p>
                      <a:pPr marL="8255">
                        <a:lnSpc>
                          <a:spcPct val="100000"/>
                        </a:lnSpc>
                      </a:pPr>
                      <a:r>
                        <a:rPr sz="800" b="1" dirty="0">
                          <a:latin typeface="Times New Roman"/>
                          <a:cs typeface="Times New Roman"/>
                        </a:rPr>
                        <a:t>B</a:t>
                      </a:r>
                      <a:endParaRPr sz="800">
                        <a:latin typeface="Times New Roman"/>
                        <a:cs typeface="Times New Roman"/>
                      </a:endParaRPr>
                    </a:p>
                  </a:txBody>
                  <a:tcPr marL="0" marR="0" marT="0" marB="0">
                    <a:lnL w="39369">
                      <a:solidFill>
                        <a:srgbClr val="9F9F9F"/>
                      </a:solidFill>
                      <a:prstDash val="solid"/>
                    </a:lnL>
                    <a:lnR w="40893">
                      <a:solidFill>
                        <a:srgbClr val="9F9F9F"/>
                      </a:solidFill>
                      <a:prstDash val="solid"/>
                    </a:lnR>
                    <a:lnT w="14350">
                      <a:solidFill>
                        <a:srgbClr val="9F9F9F"/>
                      </a:solidFill>
                      <a:prstDash val="solid"/>
                    </a:lnT>
                    <a:lnB w="44386">
                      <a:solidFill>
                        <a:srgbClr val="9F9F9F"/>
                      </a:solidFill>
                      <a:prstDash val="solid"/>
                    </a:lnB>
                    <a:solidFill>
                      <a:srgbClr val="E3E3E3"/>
                    </a:solidFill>
                  </a:tcPr>
                </a:tc>
                <a:tc>
                  <a:txBody>
                    <a:bodyPr/>
                    <a:lstStyle/>
                    <a:p>
                      <a:pPr marL="8255">
                        <a:lnSpc>
                          <a:spcPct val="100000"/>
                        </a:lnSpc>
                      </a:pPr>
                      <a:r>
                        <a:rPr sz="800" b="1" dirty="0">
                          <a:latin typeface="Times New Roman"/>
                          <a:cs typeface="Times New Roman"/>
                        </a:rPr>
                        <a:t>S.E.</a:t>
                      </a:r>
                      <a:endParaRPr sz="800">
                        <a:latin typeface="Times New Roman"/>
                        <a:cs typeface="Times New Roman"/>
                      </a:endParaRPr>
                    </a:p>
                  </a:txBody>
                  <a:tcPr marL="0" marR="0" marT="0" marB="0">
                    <a:lnL w="40893">
                      <a:solidFill>
                        <a:srgbClr val="9F9F9F"/>
                      </a:solidFill>
                      <a:prstDash val="solid"/>
                    </a:lnL>
                    <a:lnR w="40893">
                      <a:solidFill>
                        <a:srgbClr val="9F9F9F"/>
                      </a:solidFill>
                      <a:prstDash val="solid"/>
                    </a:lnR>
                    <a:lnT w="14350">
                      <a:solidFill>
                        <a:srgbClr val="9F9F9F"/>
                      </a:solidFill>
                      <a:prstDash val="solid"/>
                    </a:lnT>
                    <a:lnB w="44386">
                      <a:solidFill>
                        <a:srgbClr val="9F9F9F"/>
                      </a:solidFill>
                      <a:prstDash val="solid"/>
                    </a:lnB>
                    <a:solidFill>
                      <a:srgbClr val="E3E3E3"/>
                    </a:solidFill>
                  </a:tcPr>
                </a:tc>
                <a:tc>
                  <a:txBody>
                    <a:bodyPr/>
                    <a:lstStyle/>
                    <a:p>
                      <a:pPr marL="8255">
                        <a:lnSpc>
                          <a:spcPct val="100000"/>
                        </a:lnSpc>
                      </a:pPr>
                      <a:r>
                        <a:rPr sz="800" b="1" dirty="0">
                          <a:latin typeface="Times New Roman"/>
                          <a:cs typeface="Times New Roman"/>
                        </a:rPr>
                        <a:t>Wald</a:t>
                      </a:r>
                      <a:endParaRPr sz="800">
                        <a:latin typeface="Times New Roman"/>
                        <a:cs typeface="Times New Roman"/>
                      </a:endParaRPr>
                    </a:p>
                  </a:txBody>
                  <a:tcPr marL="0" marR="0" marT="0" marB="0">
                    <a:lnL w="40893">
                      <a:solidFill>
                        <a:srgbClr val="9F9F9F"/>
                      </a:solidFill>
                      <a:prstDash val="solid"/>
                    </a:lnL>
                    <a:lnR w="39369">
                      <a:solidFill>
                        <a:srgbClr val="9F9F9F"/>
                      </a:solidFill>
                      <a:prstDash val="solid"/>
                    </a:lnR>
                    <a:lnT w="14350">
                      <a:solidFill>
                        <a:srgbClr val="9F9F9F"/>
                      </a:solidFill>
                      <a:prstDash val="solid"/>
                    </a:lnT>
                    <a:lnB w="44386">
                      <a:solidFill>
                        <a:srgbClr val="9F9F9F"/>
                      </a:solidFill>
                      <a:prstDash val="solid"/>
                    </a:lnB>
                    <a:solidFill>
                      <a:srgbClr val="E3E3E3"/>
                    </a:solidFill>
                  </a:tcPr>
                </a:tc>
                <a:tc>
                  <a:txBody>
                    <a:bodyPr/>
                    <a:lstStyle/>
                    <a:p>
                      <a:pPr marL="8255">
                        <a:lnSpc>
                          <a:spcPct val="100000"/>
                        </a:lnSpc>
                      </a:pPr>
                      <a:r>
                        <a:rPr sz="800" b="1" dirty="0">
                          <a:latin typeface="Times New Roman"/>
                          <a:cs typeface="Times New Roman"/>
                        </a:rPr>
                        <a:t>df</a:t>
                      </a:r>
                      <a:endParaRPr sz="800">
                        <a:latin typeface="Times New Roman"/>
                        <a:cs typeface="Times New Roman"/>
                      </a:endParaRPr>
                    </a:p>
                  </a:txBody>
                  <a:tcPr marL="0" marR="0" marT="0" marB="0">
                    <a:lnL w="39369">
                      <a:solidFill>
                        <a:srgbClr val="9F9F9F"/>
                      </a:solidFill>
                      <a:prstDash val="solid"/>
                    </a:lnL>
                    <a:lnR w="40893">
                      <a:solidFill>
                        <a:srgbClr val="9F9F9F"/>
                      </a:solidFill>
                      <a:prstDash val="solid"/>
                    </a:lnR>
                    <a:lnT w="14350">
                      <a:solidFill>
                        <a:srgbClr val="9F9F9F"/>
                      </a:solidFill>
                      <a:prstDash val="solid"/>
                    </a:lnT>
                    <a:lnB w="44386">
                      <a:solidFill>
                        <a:srgbClr val="9F9F9F"/>
                      </a:solidFill>
                      <a:prstDash val="solid"/>
                    </a:lnB>
                    <a:solidFill>
                      <a:srgbClr val="E3E3E3"/>
                    </a:solidFill>
                  </a:tcPr>
                </a:tc>
                <a:tc>
                  <a:txBody>
                    <a:bodyPr/>
                    <a:lstStyle/>
                    <a:p>
                      <a:pPr marL="8255">
                        <a:lnSpc>
                          <a:spcPct val="100000"/>
                        </a:lnSpc>
                      </a:pPr>
                      <a:r>
                        <a:rPr sz="800" b="1" dirty="0">
                          <a:latin typeface="Times New Roman"/>
                          <a:cs typeface="Times New Roman"/>
                        </a:rPr>
                        <a:t>Sig</a:t>
                      </a:r>
                      <a:endParaRPr sz="800">
                        <a:latin typeface="Times New Roman"/>
                        <a:cs typeface="Times New Roman"/>
                      </a:endParaRPr>
                    </a:p>
                  </a:txBody>
                  <a:tcPr marL="0" marR="0" marT="0" marB="0">
                    <a:lnL w="40893">
                      <a:solidFill>
                        <a:srgbClr val="9F9F9F"/>
                      </a:solidFill>
                      <a:prstDash val="solid"/>
                    </a:lnL>
                    <a:lnR w="40893">
                      <a:solidFill>
                        <a:srgbClr val="9F9F9F"/>
                      </a:solidFill>
                      <a:prstDash val="solid"/>
                    </a:lnR>
                    <a:lnT w="14350">
                      <a:solidFill>
                        <a:srgbClr val="9F9F9F"/>
                      </a:solidFill>
                      <a:prstDash val="solid"/>
                    </a:lnT>
                    <a:lnB w="44386">
                      <a:solidFill>
                        <a:srgbClr val="9F9F9F"/>
                      </a:solidFill>
                      <a:prstDash val="solid"/>
                    </a:lnB>
                    <a:solidFill>
                      <a:srgbClr val="E3E3E3"/>
                    </a:solidFill>
                  </a:tcPr>
                </a:tc>
                <a:tc>
                  <a:txBody>
                    <a:bodyPr/>
                    <a:lstStyle/>
                    <a:p>
                      <a:pPr marL="8255">
                        <a:lnSpc>
                          <a:spcPct val="100000"/>
                        </a:lnSpc>
                      </a:pPr>
                      <a:r>
                        <a:rPr sz="800" b="1" dirty="0">
                          <a:latin typeface="Times New Roman"/>
                          <a:cs typeface="Times New Roman"/>
                        </a:rPr>
                        <a:t>R</a:t>
                      </a:r>
                      <a:endParaRPr sz="800">
                        <a:latin typeface="Times New Roman"/>
                        <a:cs typeface="Times New Roman"/>
                      </a:endParaRPr>
                    </a:p>
                  </a:txBody>
                  <a:tcPr marL="0" marR="0" marT="0" marB="0">
                    <a:lnL w="40893">
                      <a:solidFill>
                        <a:srgbClr val="9F9F9F"/>
                      </a:solidFill>
                      <a:prstDash val="solid"/>
                    </a:lnL>
                    <a:lnR w="39369">
                      <a:solidFill>
                        <a:srgbClr val="9F9F9F"/>
                      </a:solidFill>
                      <a:prstDash val="solid"/>
                    </a:lnR>
                    <a:lnT w="14350">
                      <a:solidFill>
                        <a:srgbClr val="9F9F9F"/>
                      </a:solidFill>
                      <a:prstDash val="solid"/>
                    </a:lnT>
                    <a:lnB w="44386">
                      <a:solidFill>
                        <a:srgbClr val="9F9F9F"/>
                      </a:solidFill>
                      <a:prstDash val="solid"/>
                    </a:lnB>
                    <a:solidFill>
                      <a:srgbClr val="E3E3E3"/>
                    </a:solidFill>
                  </a:tcPr>
                </a:tc>
                <a:tc>
                  <a:txBody>
                    <a:bodyPr/>
                    <a:lstStyle/>
                    <a:p>
                      <a:pPr marL="8255">
                        <a:lnSpc>
                          <a:spcPct val="100000"/>
                        </a:lnSpc>
                      </a:pPr>
                      <a:r>
                        <a:rPr sz="800" b="1" dirty="0">
                          <a:latin typeface="Times New Roman"/>
                          <a:cs typeface="Times New Roman"/>
                        </a:rPr>
                        <a:t>Exp(B)</a:t>
                      </a:r>
                      <a:endParaRPr sz="800">
                        <a:latin typeface="Times New Roman"/>
                        <a:cs typeface="Times New Roman"/>
                      </a:endParaRPr>
                    </a:p>
                  </a:txBody>
                  <a:tcPr marL="0" marR="0" marT="0" marB="0">
                    <a:lnL w="39369">
                      <a:solidFill>
                        <a:srgbClr val="9F9F9F"/>
                      </a:solidFill>
                      <a:prstDash val="solid"/>
                    </a:lnL>
                    <a:lnR w="39369">
                      <a:solidFill>
                        <a:srgbClr val="9F9F9F"/>
                      </a:solidFill>
                      <a:prstDash val="solid"/>
                    </a:lnR>
                    <a:lnT w="14350">
                      <a:solidFill>
                        <a:srgbClr val="9F9F9F"/>
                      </a:solidFill>
                      <a:prstDash val="solid"/>
                    </a:lnT>
                    <a:lnB w="44386">
                      <a:solidFill>
                        <a:srgbClr val="9F9F9F"/>
                      </a:solidFill>
                      <a:prstDash val="solid"/>
                    </a:lnB>
                    <a:solidFill>
                      <a:srgbClr val="E3E3E3"/>
                    </a:solidFill>
                  </a:tcPr>
                </a:tc>
                <a:extLst>
                  <a:ext uri="{0D108BD9-81ED-4DB2-BD59-A6C34878D82A}">
                    <a16:rowId xmlns:a16="http://schemas.microsoft.com/office/drawing/2014/main" val="10000"/>
                  </a:ext>
                </a:extLst>
              </a:tr>
              <a:tr h="223738">
                <a:tc>
                  <a:txBody>
                    <a:bodyPr/>
                    <a:lstStyle/>
                    <a:p>
                      <a:endParaRPr sz="800">
                        <a:latin typeface="Times New Roman"/>
                        <a:cs typeface="Times New Roman"/>
                      </a:endParaRPr>
                    </a:p>
                  </a:txBody>
                  <a:tcPr marL="0" marR="0" marT="0" marB="0">
                    <a:lnL w="39369">
                      <a:solidFill>
                        <a:srgbClr val="F0F0F0"/>
                      </a:solidFill>
                      <a:prstDash val="solid"/>
                    </a:lnL>
                    <a:lnR w="39369">
                      <a:solidFill>
                        <a:srgbClr val="9F9F9F"/>
                      </a:solidFill>
                      <a:prstDash val="solid"/>
                    </a:lnR>
                    <a:lnT w="44386">
                      <a:solidFill>
                        <a:srgbClr val="9F9F9F"/>
                      </a:solidFill>
                      <a:prstDash val="solid"/>
                    </a:lnT>
                    <a:lnB w="40893">
                      <a:solidFill>
                        <a:srgbClr val="9F9F9F"/>
                      </a:solidFill>
                      <a:prstDash val="solid"/>
                    </a:lnB>
                  </a:tcPr>
                </a:tc>
                <a:tc>
                  <a:txBody>
                    <a:bodyPr/>
                    <a:lstStyle/>
                    <a:p>
                      <a:pPr marL="8255">
                        <a:lnSpc>
                          <a:spcPct val="100000"/>
                        </a:lnSpc>
                      </a:pPr>
                      <a:r>
                        <a:rPr sz="800" spc="5" dirty="0">
                          <a:latin typeface="Times New Roman"/>
                          <a:cs typeface="Times New Roman"/>
                        </a:rPr>
                        <a:t>[</a:t>
                      </a:r>
                      <a:r>
                        <a:rPr sz="800" dirty="0">
                          <a:latin typeface="Times New Roman"/>
                          <a:cs typeface="Times New Roman"/>
                        </a:rPr>
                        <a:t>1]</a:t>
                      </a:r>
                      <a:endParaRPr sz="800">
                        <a:latin typeface="Times New Roman"/>
                        <a:cs typeface="Times New Roman"/>
                      </a:endParaRPr>
                    </a:p>
                  </a:txBody>
                  <a:tcPr marL="0" marR="0" marT="0" marB="0">
                    <a:lnL w="39369">
                      <a:solidFill>
                        <a:srgbClr val="9F9F9F"/>
                      </a:solidFill>
                      <a:prstDash val="solid"/>
                    </a:lnL>
                    <a:lnR w="40893">
                      <a:solidFill>
                        <a:srgbClr val="9F9F9F"/>
                      </a:solidFill>
                      <a:prstDash val="solid"/>
                    </a:lnR>
                    <a:lnT w="44386">
                      <a:solidFill>
                        <a:srgbClr val="9F9F9F"/>
                      </a:solidFill>
                      <a:prstDash val="solid"/>
                    </a:lnT>
                    <a:lnB w="40893">
                      <a:solidFill>
                        <a:srgbClr val="9F9F9F"/>
                      </a:solidFill>
                      <a:prstDash val="solid"/>
                    </a:lnB>
                  </a:tcPr>
                </a:tc>
                <a:tc>
                  <a:txBody>
                    <a:bodyPr/>
                    <a:lstStyle/>
                    <a:p>
                      <a:pPr marL="8255">
                        <a:lnSpc>
                          <a:spcPct val="100000"/>
                        </a:lnSpc>
                      </a:pPr>
                      <a:r>
                        <a:rPr sz="800" spc="5" dirty="0">
                          <a:latin typeface="Times New Roman"/>
                          <a:cs typeface="Times New Roman"/>
                        </a:rPr>
                        <a:t>[</a:t>
                      </a:r>
                      <a:r>
                        <a:rPr sz="800" dirty="0">
                          <a:latin typeface="Times New Roman"/>
                          <a:cs typeface="Times New Roman"/>
                        </a:rPr>
                        <a:t>2]</a:t>
                      </a:r>
                      <a:endParaRPr sz="800">
                        <a:latin typeface="Times New Roman"/>
                        <a:cs typeface="Times New Roman"/>
                      </a:endParaRPr>
                    </a:p>
                  </a:txBody>
                  <a:tcPr marL="0" marR="0" marT="0" marB="0">
                    <a:lnL w="40893">
                      <a:solidFill>
                        <a:srgbClr val="9F9F9F"/>
                      </a:solidFill>
                      <a:prstDash val="solid"/>
                    </a:lnL>
                    <a:lnR w="40893">
                      <a:solidFill>
                        <a:srgbClr val="9F9F9F"/>
                      </a:solidFill>
                      <a:prstDash val="solid"/>
                    </a:lnR>
                    <a:lnT w="44386">
                      <a:solidFill>
                        <a:srgbClr val="9F9F9F"/>
                      </a:solidFill>
                      <a:prstDash val="solid"/>
                    </a:lnT>
                    <a:lnB w="40893">
                      <a:solidFill>
                        <a:srgbClr val="9F9F9F"/>
                      </a:solidFill>
                      <a:prstDash val="solid"/>
                    </a:lnB>
                  </a:tcPr>
                </a:tc>
                <a:tc>
                  <a:txBody>
                    <a:bodyPr/>
                    <a:lstStyle/>
                    <a:p>
                      <a:pPr marL="8255">
                        <a:lnSpc>
                          <a:spcPct val="100000"/>
                        </a:lnSpc>
                      </a:pPr>
                      <a:r>
                        <a:rPr sz="800" spc="5" dirty="0">
                          <a:latin typeface="Times New Roman"/>
                          <a:cs typeface="Times New Roman"/>
                        </a:rPr>
                        <a:t>[</a:t>
                      </a:r>
                      <a:r>
                        <a:rPr sz="800" dirty="0">
                          <a:latin typeface="Times New Roman"/>
                          <a:cs typeface="Times New Roman"/>
                        </a:rPr>
                        <a:t>3]</a:t>
                      </a:r>
                      <a:endParaRPr sz="800">
                        <a:latin typeface="Times New Roman"/>
                        <a:cs typeface="Times New Roman"/>
                      </a:endParaRPr>
                    </a:p>
                  </a:txBody>
                  <a:tcPr marL="0" marR="0" marT="0" marB="0">
                    <a:lnL w="40893">
                      <a:solidFill>
                        <a:srgbClr val="9F9F9F"/>
                      </a:solidFill>
                      <a:prstDash val="solid"/>
                    </a:lnL>
                    <a:lnR w="39369">
                      <a:solidFill>
                        <a:srgbClr val="9F9F9F"/>
                      </a:solidFill>
                      <a:prstDash val="solid"/>
                    </a:lnR>
                    <a:lnT w="44386">
                      <a:solidFill>
                        <a:srgbClr val="9F9F9F"/>
                      </a:solidFill>
                      <a:prstDash val="solid"/>
                    </a:lnT>
                    <a:lnB w="40893">
                      <a:solidFill>
                        <a:srgbClr val="9F9F9F"/>
                      </a:solidFill>
                      <a:prstDash val="solid"/>
                    </a:lnB>
                  </a:tcPr>
                </a:tc>
                <a:tc>
                  <a:txBody>
                    <a:bodyPr/>
                    <a:lstStyle/>
                    <a:p>
                      <a:endParaRPr sz="800">
                        <a:latin typeface="Times New Roman"/>
                        <a:cs typeface="Times New Roman"/>
                      </a:endParaRPr>
                    </a:p>
                  </a:txBody>
                  <a:tcPr marL="0" marR="0" marT="0" marB="0">
                    <a:lnL w="39369">
                      <a:solidFill>
                        <a:srgbClr val="9F9F9F"/>
                      </a:solidFill>
                      <a:prstDash val="solid"/>
                    </a:lnL>
                    <a:lnR w="40893">
                      <a:solidFill>
                        <a:srgbClr val="9F9F9F"/>
                      </a:solidFill>
                      <a:prstDash val="solid"/>
                    </a:lnR>
                    <a:lnT w="44386">
                      <a:solidFill>
                        <a:srgbClr val="9F9F9F"/>
                      </a:solidFill>
                      <a:prstDash val="solid"/>
                    </a:lnT>
                    <a:lnB w="40893">
                      <a:solidFill>
                        <a:srgbClr val="9F9F9F"/>
                      </a:solidFill>
                      <a:prstDash val="solid"/>
                    </a:lnB>
                  </a:tcPr>
                </a:tc>
                <a:tc>
                  <a:txBody>
                    <a:bodyPr/>
                    <a:lstStyle/>
                    <a:p>
                      <a:pPr marL="8255">
                        <a:lnSpc>
                          <a:spcPct val="100000"/>
                        </a:lnSpc>
                      </a:pPr>
                      <a:r>
                        <a:rPr sz="800" spc="5" dirty="0">
                          <a:latin typeface="Times New Roman"/>
                          <a:cs typeface="Times New Roman"/>
                        </a:rPr>
                        <a:t>[</a:t>
                      </a:r>
                      <a:r>
                        <a:rPr sz="800" dirty="0">
                          <a:latin typeface="Times New Roman"/>
                          <a:cs typeface="Times New Roman"/>
                        </a:rPr>
                        <a:t>4]</a:t>
                      </a:r>
                      <a:endParaRPr sz="800">
                        <a:latin typeface="Times New Roman"/>
                        <a:cs typeface="Times New Roman"/>
                      </a:endParaRPr>
                    </a:p>
                  </a:txBody>
                  <a:tcPr marL="0" marR="0" marT="0" marB="0">
                    <a:lnL w="40893">
                      <a:solidFill>
                        <a:srgbClr val="9F9F9F"/>
                      </a:solidFill>
                      <a:prstDash val="solid"/>
                    </a:lnL>
                    <a:lnR w="40893">
                      <a:solidFill>
                        <a:srgbClr val="9F9F9F"/>
                      </a:solidFill>
                      <a:prstDash val="solid"/>
                    </a:lnR>
                    <a:lnT w="44386">
                      <a:solidFill>
                        <a:srgbClr val="9F9F9F"/>
                      </a:solidFill>
                      <a:prstDash val="solid"/>
                    </a:lnT>
                    <a:lnB w="40893">
                      <a:solidFill>
                        <a:srgbClr val="9F9F9F"/>
                      </a:solidFill>
                      <a:prstDash val="solid"/>
                    </a:lnB>
                  </a:tcPr>
                </a:tc>
                <a:tc>
                  <a:txBody>
                    <a:bodyPr/>
                    <a:lstStyle/>
                    <a:p>
                      <a:pPr marL="8255">
                        <a:lnSpc>
                          <a:spcPct val="100000"/>
                        </a:lnSpc>
                      </a:pPr>
                      <a:r>
                        <a:rPr sz="800" spc="5" dirty="0">
                          <a:latin typeface="Times New Roman"/>
                          <a:cs typeface="Times New Roman"/>
                        </a:rPr>
                        <a:t>[</a:t>
                      </a:r>
                      <a:r>
                        <a:rPr sz="800" dirty="0">
                          <a:latin typeface="Times New Roman"/>
                          <a:cs typeface="Times New Roman"/>
                        </a:rPr>
                        <a:t>5]</a:t>
                      </a:r>
                      <a:endParaRPr sz="800">
                        <a:latin typeface="Times New Roman"/>
                        <a:cs typeface="Times New Roman"/>
                      </a:endParaRPr>
                    </a:p>
                  </a:txBody>
                  <a:tcPr marL="0" marR="0" marT="0" marB="0">
                    <a:lnL w="40893">
                      <a:solidFill>
                        <a:srgbClr val="9F9F9F"/>
                      </a:solidFill>
                      <a:prstDash val="solid"/>
                    </a:lnL>
                    <a:lnR w="39369">
                      <a:solidFill>
                        <a:srgbClr val="9F9F9F"/>
                      </a:solidFill>
                      <a:prstDash val="solid"/>
                    </a:lnR>
                    <a:lnT w="44386">
                      <a:solidFill>
                        <a:srgbClr val="9F9F9F"/>
                      </a:solidFill>
                      <a:prstDash val="solid"/>
                    </a:lnT>
                    <a:lnB w="40893">
                      <a:solidFill>
                        <a:srgbClr val="9F9F9F"/>
                      </a:solidFill>
                      <a:prstDash val="solid"/>
                    </a:lnB>
                  </a:tcPr>
                </a:tc>
                <a:tc>
                  <a:txBody>
                    <a:bodyPr/>
                    <a:lstStyle/>
                    <a:p>
                      <a:pPr marL="8255">
                        <a:lnSpc>
                          <a:spcPct val="100000"/>
                        </a:lnSpc>
                      </a:pPr>
                      <a:r>
                        <a:rPr sz="800" spc="5" dirty="0">
                          <a:latin typeface="Times New Roman"/>
                          <a:cs typeface="Times New Roman"/>
                        </a:rPr>
                        <a:t>[</a:t>
                      </a:r>
                      <a:r>
                        <a:rPr sz="800" dirty="0">
                          <a:latin typeface="Times New Roman"/>
                          <a:cs typeface="Times New Roman"/>
                        </a:rPr>
                        <a:t>6]</a:t>
                      </a:r>
                      <a:endParaRPr sz="800">
                        <a:latin typeface="Times New Roman"/>
                        <a:cs typeface="Times New Roman"/>
                      </a:endParaRPr>
                    </a:p>
                  </a:txBody>
                  <a:tcPr marL="0" marR="0" marT="0" marB="0">
                    <a:lnL w="39369">
                      <a:solidFill>
                        <a:srgbClr val="9F9F9F"/>
                      </a:solidFill>
                      <a:prstDash val="solid"/>
                    </a:lnL>
                    <a:lnR w="39369">
                      <a:solidFill>
                        <a:srgbClr val="9F9F9F"/>
                      </a:solidFill>
                      <a:prstDash val="solid"/>
                    </a:lnR>
                    <a:lnT w="44386">
                      <a:solidFill>
                        <a:srgbClr val="9F9F9F"/>
                      </a:solidFill>
                      <a:prstDash val="solid"/>
                    </a:lnT>
                    <a:lnB w="40893">
                      <a:solidFill>
                        <a:srgbClr val="9F9F9F"/>
                      </a:solidFill>
                      <a:prstDash val="solid"/>
                    </a:lnB>
                  </a:tcPr>
                </a:tc>
                <a:extLst>
                  <a:ext uri="{0D108BD9-81ED-4DB2-BD59-A6C34878D82A}">
                    <a16:rowId xmlns:a16="http://schemas.microsoft.com/office/drawing/2014/main" val="10001"/>
                  </a:ext>
                </a:extLst>
              </a:tr>
              <a:tr h="222761">
                <a:tc>
                  <a:txBody>
                    <a:bodyPr/>
                    <a:lstStyle/>
                    <a:p>
                      <a:pPr marL="8255">
                        <a:lnSpc>
                          <a:spcPct val="100000"/>
                        </a:lnSpc>
                      </a:pPr>
                      <a:r>
                        <a:rPr sz="800" spc="-10" dirty="0">
                          <a:latin typeface="Times New Roman"/>
                          <a:cs typeface="Times New Roman"/>
                        </a:rPr>
                        <a:t>B</a:t>
                      </a:r>
                      <a:r>
                        <a:rPr sz="800" dirty="0">
                          <a:latin typeface="Times New Roman"/>
                          <a:cs typeface="Times New Roman"/>
                        </a:rPr>
                        <a:t>AG</a:t>
                      </a:r>
                      <a:endParaRPr sz="800">
                        <a:latin typeface="Times New Roman"/>
                        <a:cs typeface="Times New Roman"/>
                      </a:endParaRPr>
                    </a:p>
                  </a:txBody>
                  <a:tcPr marL="0" marR="0" marT="0" marB="0">
                    <a:lnL w="39369">
                      <a:solidFill>
                        <a:srgbClr val="F0F0F0"/>
                      </a:solidFill>
                      <a:prstDash val="solid"/>
                    </a:lnL>
                    <a:lnR w="39369">
                      <a:solidFill>
                        <a:srgbClr val="9F9F9F"/>
                      </a:solidFill>
                      <a:prstDash val="solid"/>
                    </a:lnR>
                    <a:lnT w="40893">
                      <a:solidFill>
                        <a:srgbClr val="9F9F9F"/>
                      </a:solidFill>
                      <a:prstDash val="solid"/>
                    </a:lnT>
                    <a:lnB w="40893">
                      <a:solidFill>
                        <a:srgbClr val="9F9F9F"/>
                      </a:solidFill>
                      <a:prstDash val="solid"/>
                    </a:lnB>
                  </a:tcPr>
                </a:tc>
                <a:tc>
                  <a:txBody>
                    <a:bodyPr/>
                    <a:lstStyle/>
                    <a:p>
                      <a:pPr marL="8255">
                        <a:lnSpc>
                          <a:spcPct val="100000"/>
                        </a:lnSpc>
                      </a:pPr>
                      <a:r>
                        <a:rPr sz="800" dirty="0">
                          <a:latin typeface="Times New Roman"/>
                          <a:cs typeface="Times New Roman"/>
                        </a:rPr>
                        <a:t>0.2639</a:t>
                      </a:r>
                      <a:endParaRPr sz="800">
                        <a:latin typeface="Times New Roman"/>
                        <a:cs typeface="Times New Roman"/>
                      </a:endParaRPr>
                    </a:p>
                  </a:txBody>
                  <a:tcPr marL="0" marR="0" marT="0" marB="0">
                    <a:lnL w="39369">
                      <a:solidFill>
                        <a:srgbClr val="9F9F9F"/>
                      </a:solidFill>
                      <a:prstDash val="solid"/>
                    </a:lnL>
                    <a:lnR w="40893">
                      <a:solidFill>
                        <a:srgbClr val="9F9F9F"/>
                      </a:solidFill>
                      <a:prstDash val="solid"/>
                    </a:lnR>
                    <a:lnT w="40893">
                      <a:solidFill>
                        <a:srgbClr val="9F9F9F"/>
                      </a:solidFill>
                      <a:prstDash val="solid"/>
                    </a:lnT>
                    <a:lnB w="40893">
                      <a:solidFill>
                        <a:srgbClr val="9F9F9F"/>
                      </a:solidFill>
                      <a:prstDash val="solid"/>
                    </a:lnB>
                  </a:tcPr>
                </a:tc>
                <a:tc>
                  <a:txBody>
                    <a:bodyPr/>
                    <a:lstStyle/>
                    <a:p>
                      <a:pPr marL="8255">
                        <a:lnSpc>
                          <a:spcPct val="100000"/>
                        </a:lnSpc>
                      </a:pPr>
                      <a:r>
                        <a:rPr sz="800" dirty="0">
                          <a:latin typeface="Times New Roman"/>
                          <a:cs typeface="Times New Roman"/>
                        </a:rPr>
                        <a:t>0.1239</a:t>
                      </a:r>
                      <a:endParaRPr sz="800">
                        <a:latin typeface="Times New Roman"/>
                        <a:cs typeface="Times New Roman"/>
                      </a:endParaRPr>
                    </a:p>
                  </a:txBody>
                  <a:tcPr marL="0" marR="0" marT="0" marB="0">
                    <a:lnL w="40893">
                      <a:solidFill>
                        <a:srgbClr val="9F9F9F"/>
                      </a:solidFill>
                      <a:prstDash val="solid"/>
                    </a:lnL>
                    <a:lnR w="40893">
                      <a:solidFill>
                        <a:srgbClr val="9F9F9F"/>
                      </a:solidFill>
                      <a:prstDash val="solid"/>
                    </a:lnR>
                    <a:lnT w="40893">
                      <a:solidFill>
                        <a:srgbClr val="9F9F9F"/>
                      </a:solidFill>
                      <a:prstDash val="solid"/>
                    </a:lnT>
                    <a:lnB w="40893">
                      <a:solidFill>
                        <a:srgbClr val="9F9F9F"/>
                      </a:solidFill>
                      <a:prstDash val="solid"/>
                    </a:lnB>
                  </a:tcPr>
                </a:tc>
                <a:tc>
                  <a:txBody>
                    <a:bodyPr/>
                    <a:lstStyle/>
                    <a:p>
                      <a:pPr marL="8255">
                        <a:lnSpc>
                          <a:spcPct val="100000"/>
                        </a:lnSpc>
                      </a:pPr>
                      <a:r>
                        <a:rPr sz="800" dirty="0">
                          <a:latin typeface="Times New Roman"/>
                          <a:cs typeface="Times New Roman"/>
                        </a:rPr>
                        <a:t>4.5347</a:t>
                      </a:r>
                      <a:endParaRPr sz="800">
                        <a:latin typeface="Times New Roman"/>
                        <a:cs typeface="Times New Roman"/>
                      </a:endParaRPr>
                    </a:p>
                  </a:txBody>
                  <a:tcPr marL="0" marR="0" marT="0" marB="0">
                    <a:lnL w="40893">
                      <a:solidFill>
                        <a:srgbClr val="9F9F9F"/>
                      </a:solidFill>
                      <a:prstDash val="solid"/>
                    </a:lnL>
                    <a:lnR w="39369">
                      <a:solidFill>
                        <a:srgbClr val="9F9F9F"/>
                      </a:solidFill>
                      <a:prstDash val="solid"/>
                    </a:lnR>
                    <a:lnT w="40893">
                      <a:solidFill>
                        <a:srgbClr val="9F9F9F"/>
                      </a:solidFill>
                      <a:prstDash val="solid"/>
                    </a:lnT>
                    <a:lnB w="40893">
                      <a:solidFill>
                        <a:srgbClr val="9F9F9F"/>
                      </a:solidFill>
                      <a:prstDash val="solid"/>
                    </a:lnB>
                  </a:tcPr>
                </a:tc>
                <a:tc>
                  <a:txBody>
                    <a:bodyPr/>
                    <a:lstStyle/>
                    <a:p>
                      <a:pPr marL="8255">
                        <a:lnSpc>
                          <a:spcPct val="100000"/>
                        </a:lnSpc>
                      </a:pPr>
                      <a:r>
                        <a:rPr sz="800" dirty="0">
                          <a:latin typeface="Times New Roman"/>
                          <a:cs typeface="Times New Roman"/>
                        </a:rPr>
                        <a:t>1</a:t>
                      </a:r>
                      <a:endParaRPr sz="800">
                        <a:latin typeface="Times New Roman"/>
                        <a:cs typeface="Times New Roman"/>
                      </a:endParaRPr>
                    </a:p>
                  </a:txBody>
                  <a:tcPr marL="0" marR="0" marT="0" marB="0">
                    <a:lnL w="39369">
                      <a:solidFill>
                        <a:srgbClr val="9F9F9F"/>
                      </a:solidFill>
                      <a:prstDash val="solid"/>
                    </a:lnL>
                    <a:lnR w="40893">
                      <a:solidFill>
                        <a:srgbClr val="9F9F9F"/>
                      </a:solidFill>
                      <a:prstDash val="solid"/>
                    </a:lnR>
                    <a:lnT w="40893">
                      <a:solidFill>
                        <a:srgbClr val="9F9F9F"/>
                      </a:solidFill>
                      <a:prstDash val="solid"/>
                    </a:lnT>
                    <a:lnB w="40893">
                      <a:solidFill>
                        <a:srgbClr val="9F9F9F"/>
                      </a:solidFill>
                      <a:prstDash val="solid"/>
                    </a:lnB>
                  </a:tcPr>
                </a:tc>
                <a:tc>
                  <a:txBody>
                    <a:bodyPr/>
                    <a:lstStyle/>
                    <a:p>
                      <a:pPr marL="8255">
                        <a:lnSpc>
                          <a:spcPct val="100000"/>
                        </a:lnSpc>
                      </a:pPr>
                      <a:r>
                        <a:rPr sz="800" dirty="0">
                          <a:latin typeface="Times New Roman"/>
                          <a:cs typeface="Times New Roman"/>
                        </a:rPr>
                        <a:t>0.0332</a:t>
                      </a:r>
                      <a:endParaRPr sz="800">
                        <a:latin typeface="Times New Roman"/>
                        <a:cs typeface="Times New Roman"/>
                      </a:endParaRPr>
                    </a:p>
                  </a:txBody>
                  <a:tcPr marL="0" marR="0" marT="0" marB="0">
                    <a:lnL w="40893">
                      <a:solidFill>
                        <a:srgbClr val="9F9F9F"/>
                      </a:solidFill>
                      <a:prstDash val="solid"/>
                    </a:lnL>
                    <a:lnR w="40893">
                      <a:solidFill>
                        <a:srgbClr val="9F9F9F"/>
                      </a:solidFill>
                      <a:prstDash val="solid"/>
                    </a:lnR>
                    <a:lnT w="40893">
                      <a:solidFill>
                        <a:srgbClr val="9F9F9F"/>
                      </a:solidFill>
                      <a:prstDash val="solid"/>
                    </a:lnT>
                    <a:lnB w="40893">
                      <a:solidFill>
                        <a:srgbClr val="9F9F9F"/>
                      </a:solidFill>
                      <a:prstDash val="solid"/>
                    </a:lnB>
                  </a:tcPr>
                </a:tc>
                <a:tc>
                  <a:txBody>
                    <a:bodyPr/>
                    <a:lstStyle/>
                    <a:p>
                      <a:pPr marL="8255">
                        <a:lnSpc>
                          <a:spcPct val="100000"/>
                        </a:lnSpc>
                      </a:pPr>
                      <a:r>
                        <a:rPr sz="800" dirty="0">
                          <a:latin typeface="Times New Roman"/>
                          <a:cs typeface="Times New Roman"/>
                        </a:rPr>
                        <a:t>0.1261</a:t>
                      </a:r>
                      <a:endParaRPr sz="800">
                        <a:latin typeface="Times New Roman"/>
                        <a:cs typeface="Times New Roman"/>
                      </a:endParaRPr>
                    </a:p>
                  </a:txBody>
                  <a:tcPr marL="0" marR="0" marT="0" marB="0">
                    <a:lnL w="40893">
                      <a:solidFill>
                        <a:srgbClr val="9F9F9F"/>
                      </a:solidFill>
                      <a:prstDash val="solid"/>
                    </a:lnL>
                    <a:lnR w="39369">
                      <a:solidFill>
                        <a:srgbClr val="9F9F9F"/>
                      </a:solidFill>
                      <a:prstDash val="solid"/>
                    </a:lnR>
                    <a:lnT w="40893">
                      <a:solidFill>
                        <a:srgbClr val="9F9F9F"/>
                      </a:solidFill>
                      <a:prstDash val="solid"/>
                    </a:lnT>
                    <a:lnB w="40893">
                      <a:solidFill>
                        <a:srgbClr val="9F9F9F"/>
                      </a:solidFill>
                      <a:prstDash val="solid"/>
                    </a:lnB>
                  </a:tcPr>
                </a:tc>
                <a:tc>
                  <a:txBody>
                    <a:bodyPr/>
                    <a:lstStyle/>
                    <a:p>
                      <a:pPr marL="8255">
                        <a:lnSpc>
                          <a:spcPct val="100000"/>
                        </a:lnSpc>
                      </a:pPr>
                      <a:r>
                        <a:rPr sz="800" dirty="0">
                          <a:latin typeface="Times New Roman"/>
                          <a:cs typeface="Times New Roman"/>
                        </a:rPr>
                        <a:t>1.302</a:t>
                      </a:r>
                      <a:endParaRPr sz="800">
                        <a:latin typeface="Times New Roman"/>
                        <a:cs typeface="Times New Roman"/>
                      </a:endParaRPr>
                    </a:p>
                  </a:txBody>
                  <a:tcPr marL="0" marR="0" marT="0" marB="0">
                    <a:lnL w="39369">
                      <a:solidFill>
                        <a:srgbClr val="9F9F9F"/>
                      </a:solidFill>
                      <a:prstDash val="solid"/>
                    </a:lnL>
                    <a:lnR w="39369">
                      <a:solidFill>
                        <a:srgbClr val="9F9F9F"/>
                      </a:solidFill>
                      <a:prstDash val="solid"/>
                    </a:lnR>
                    <a:lnT w="40893">
                      <a:solidFill>
                        <a:srgbClr val="9F9F9F"/>
                      </a:solidFill>
                      <a:prstDash val="solid"/>
                    </a:lnT>
                    <a:lnB w="40893">
                      <a:solidFill>
                        <a:srgbClr val="9F9F9F"/>
                      </a:solidFill>
                      <a:prstDash val="solid"/>
                    </a:lnB>
                  </a:tcPr>
                </a:tc>
                <a:extLst>
                  <a:ext uri="{0D108BD9-81ED-4DB2-BD59-A6C34878D82A}">
                    <a16:rowId xmlns:a16="http://schemas.microsoft.com/office/drawing/2014/main" val="10002"/>
                  </a:ext>
                </a:extLst>
              </a:tr>
              <a:tr h="222761">
                <a:tc>
                  <a:txBody>
                    <a:bodyPr/>
                    <a:lstStyle/>
                    <a:p>
                      <a:pPr marL="8255">
                        <a:lnSpc>
                          <a:spcPct val="100000"/>
                        </a:lnSpc>
                      </a:pPr>
                      <a:r>
                        <a:rPr sz="800" spc="-20" dirty="0">
                          <a:latin typeface="Times New Roman"/>
                          <a:cs typeface="Times New Roman"/>
                        </a:rPr>
                        <a:t>I</a:t>
                      </a:r>
                      <a:r>
                        <a:rPr sz="800" dirty="0">
                          <a:latin typeface="Times New Roman"/>
                          <a:cs typeface="Times New Roman"/>
                        </a:rPr>
                        <a:t>NCOME</a:t>
                      </a:r>
                      <a:endParaRPr sz="800">
                        <a:latin typeface="Times New Roman"/>
                        <a:cs typeface="Times New Roman"/>
                      </a:endParaRPr>
                    </a:p>
                  </a:txBody>
                  <a:tcPr marL="0" marR="0" marT="0" marB="0">
                    <a:lnL w="39369">
                      <a:solidFill>
                        <a:srgbClr val="F0F0F0"/>
                      </a:solidFill>
                      <a:prstDash val="solid"/>
                    </a:lnL>
                    <a:lnR w="39369">
                      <a:solidFill>
                        <a:srgbClr val="9F9F9F"/>
                      </a:solidFill>
                      <a:prstDash val="solid"/>
                    </a:lnR>
                    <a:lnT w="40893">
                      <a:solidFill>
                        <a:srgbClr val="9F9F9F"/>
                      </a:solidFill>
                      <a:prstDash val="solid"/>
                    </a:lnT>
                    <a:lnB w="40893">
                      <a:solidFill>
                        <a:srgbClr val="9F9F9F"/>
                      </a:solidFill>
                      <a:prstDash val="solid"/>
                    </a:lnB>
                  </a:tcPr>
                </a:tc>
                <a:tc>
                  <a:txBody>
                    <a:bodyPr/>
                    <a:lstStyle/>
                    <a:p>
                      <a:pPr marL="8255">
                        <a:lnSpc>
                          <a:spcPct val="100000"/>
                        </a:lnSpc>
                      </a:pPr>
                      <a:r>
                        <a:rPr sz="800" dirty="0">
                          <a:latin typeface="Times New Roman"/>
                          <a:cs typeface="Times New Roman"/>
                        </a:rPr>
                        <a:t>4.63E</a:t>
                      </a:r>
                      <a:r>
                        <a:rPr sz="800" spc="-5" dirty="0">
                          <a:latin typeface="Times New Roman"/>
                          <a:cs typeface="Times New Roman"/>
                        </a:rPr>
                        <a:t>-</a:t>
                      </a:r>
                      <a:r>
                        <a:rPr sz="800" dirty="0">
                          <a:latin typeface="Times New Roman"/>
                          <a:cs typeface="Times New Roman"/>
                        </a:rPr>
                        <a:t>07</a:t>
                      </a:r>
                      <a:endParaRPr sz="800">
                        <a:latin typeface="Times New Roman"/>
                        <a:cs typeface="Times New Roman"/>
                      </a:endParaRPr>
                    </a:p>
                  </a:txBody>
                  <a:tcPr marL="0" marR="0" marT="0" marB="0">
                    <a:lnL w="39369">
                      <a:solidFill>
                        <a:srgbClr val="9F9F9F"/>
                      </a:solidFill>
                      <a:prstDash val="solid"/>
                    </a:lnL>
                    <a:lnR w="40893">
                      <a:solidFill>
                        <a:srgbClr val="9F9F9F"/>
                      </a:solidFill>
                      <a:prstDash val="solid"/>
                    </a:lnR>
                    <a:lnT w="40893">
                      <a:solidFill>
                        <a:srgbClr val="9F9F9F"/>
                      </a:solidFill>
                      <a:prstDash val="solid"/>
                    </a:lnT>
                    <a:lnB w="40893">
                      <a:solidFill>
                        <a:srgbClr val="9F9F9F"/>
                      </a:solidFill>
                      <a:prstDash val="solid"/>
                    </a:lnB>
                  </a:tcPr>
                </a:tc>
                <a:tc>
                  <a:txBody>
                    <a:bodyPr/>
                    <a:lstStyle/>
                    <a:p>
                      <a:pPr marL="8255">
                        <a:lnSpc>
                          <a:spcPct val="100000"/>
                        </a:lnSpc>
                      </a:pPr>
                      <a:r>
                        <a:rPr sz="800" dirty="0">
                          <a:latin typeface="Times New Roman"/>
                          <a:cs typeface="Times New Roman"/>
                        </a:rPr>
                        <a:t>1.07</a:t>
                      </a:r>
                      <a:r>
                        <a:rPr sz="800" spc="-5" dirty="0">
                          <a:latin typeface="Times New Roman"/>
                          <a:cs typeface="Times New Roman"/>
                        </a:rPr>
                        <a:t>E-</a:t>
                      </a:r>
                      <a:r>
                        <a:rPr sz="800" dirty="0">
                          <a:latin typeface="Times New Roman"/>
                          <a:cs typeface="Times New Roman"/>
                        </a:rPr>
                        <a:t>05</a:t>
                      </a:r>
                      <a:endParaRPr sz="800">
                        <a:latin typeface="Times New Roman"/>
                        <a:cs typeface="Times New Roman"/>
                      </a:endParaRPr>
                    </a:p>
                  </a:txBody>
                  <a:tcPr marL="0" marR="0" marT="0" marB="0">
                    <a:lnL w="40893">
                      <a:solidFill>
                        <a:srgbClr val="9F9F9F"/>
                      </a:solidFill>
                      <a:prstDash val="solid"/>
                    </a:lnL>
                    <a:lnR w="40893">
                      <a:solidFill>
                        <a:srgbClr val="9F9F9F"/>
                      </a:solidFill>
                      <a:prstDash val="solid"/>
                    </a:lnR>
                    <a:lnT w="40893">
                      <a:solidFill>
                        <a:srgbClr val="9F9F9F"/>
                      </a:solidFill>
                      <a:prstDash val="solid"/>
                    </a:lnT>
                    <a:lnB w="40893">
                      <a:solidFill>
                        <a:srgbClr val="9F9F9F"/>
                      </a:solidFill>
                      <a:prstDash val="solid"/>
                    </a:lnB>
                  </a:tcPr>
                </a:tc>
                <a:tc>
                  <a:txBody>
                    <a:bodyPr/>
                    <a:lstStyle/>
                    <a:p>
                      <a:pPr marL="8255">
                        <a:lnSpc>
                          <a:spcPct val="100000"/>
                        </a:lnSpc>
                      </a:pPr>
                      <a:r>
                        <a:rPr sz="800" dirty="0">
                          <a:latin typeface="Times New Roman"/>
                          <a:cs typeface="Times New Roman"/>
                        </a:rPr>
                        <a:t>0.0019</a:t>
                      </a:r>
                      <a:endParaRPr sz="800">
                        <a:latin typeface="Times New Roman"/>
                        <a:cs typeface="Times New Roman"/>
                      </a:endParaRPr>
                    </a:p>
                  </a:txBody>
                  <a:tcPr marL="0" marR="0" marT="0" marB="0">
                    <a:lnL w="40893">
                      <a:solidFill>
                        <a:srgbClr val="9F9F9F"/>
                      </a:solidFill>
                      <a:prstDash val="solid"/>
                    </a:lnL>
                    <a:lnR w="39369">
                      <a:solidFill>
                        <a:srgbClr val="9F9F9F"/>
                      </a:solidFill>
                      <a:prstDash val="solid"/>
                    </a:lnR>
                    <a:lnT w="40893">
                      <a:solidFill>
                        <a:srgbClr val="9F9F9F"/>
                      </a:solidFill>
                      <a:prstDash val="solid"/>
                    </a:lnT>
                    <a:lnB w="40893">
                      <a:solidFill>
                        <a:srgbClr val="9F9F9F"/>
                      </a:solidFill>
                      <a:prstDash val="solid"/>
                    </a:lnB>
                  </a:tcPr>
                </a:tc>
                <a:tc>
                  <a:txBody>
                    <a:bodyPr/>
                    <a:lstStyle/>
                    <a:p>
                      <a:pPr marL="8255">
                        <a:lnSpc>
                          <a:spcPct val="100000"/>
                        </a:lnSpc>
                      </a:pPr>
                      <a:r>
                        <a:rPr sz="800" dirty="0">
                          <a:latin typeface="Times New Roman"/>
                          <a:cs typeface="Times New Roman"/>
                        </a:rPr>
                        <a:t>1</a:t>
                      </a:r>
                      <a:endParaRPr sz="800">
                        <a:latin typeface="Times New Roman"/>
                        <a:cs typeface="Times New Roman"/>
                      </a:endParaRPr>
                    </a:p>
                  </a:txBody>
                  <a:tcPr marL="0" marR="0" marT="0" marB="0">
                    <a:lnL w="39369">
                      <a:solidFill>
                        <a:srgbClr val="9F9F9F"/>
                      </a:solidFill>
                      <a:prstDash val="solid"/>
                    </a:lnL>
                    <a:lnR w="40893">
                      <a:solidFill>
                        <a:srgbClr val="9F9F9F"/>
                      </a:solidFill>
                      <a:prstDash val="solid"/>
                    </a:lnR>
                    <a:lnT w="40893">
                      <a:solidFill>
                        <a:srgbClr val="9F9F9F"/>
                      </a:solidFill>
                      <a:prstDash val="solid"/>
                    </a:lnT>
                    <a:lnB w="40893">
                      <a:solidFill>
                        <a:srgbClr val="9F9F9F"/>
                      </a:solidFill>
                      <a:prstDash val="solid"/>
                    </a:lnB>
                  </a:tcPr>
                </a:tc>
                <a:tc>
                  <a:txBody>
                    <a:bodyPr/>
                    <a:lstStyle/>
                    <a:p>
                      <a:pPr marL="8255">
                        <a:lnSpc>
                          <a:spcPct val="100000"/>
                        </a:lnSpc>
                      </a:pPr>
                      <a:r>
                        <a:rPr sz="800" dirty="0">
                          <a:latin typeface="Times New Roman"/>
                          <a:cs typeface="Times New Roman"/>
                        </a:rPr>
                        <a:t>0.9656</a:t>
                      </a:r>
                      <a:endParaRPr sz="800">
                        <a:latin typeface="Times New Roman"/>
                        <a:cs typeface="Times New Roman"/>
                      </a:endParaRPr>
                    </a:p>
                  </a:txBody>
                  <a:tcPr marL="0" marR="0" marT="0" marB="0">
                    <a:lnL w="40893">
                      <a:solidFill>
                        <a:srgbClr val="9F9F9F"/>
                      </a:solidFill>
                      <a:prstDash val="solid"/>
                    </a:lnL>
                    <a:lnR w="40893">
                      <a:solidFill>
                        <a:srgbClr val="9F9F9F"/>
                      </a:solidFill>
                      <a:prstDash val="solid"/>
                    </a:lnR>
                    <a:lnT w="40893">
                      <a:solidFill>
                        <a:srgbClr val="9F9F9F"/>
                      </a:solidFill>
                      <a:prstDash val="solid"/>
                    </a:lnT>
                    <a:lnB w="40893">
                      <a:solidFill>
                        <a:srgbClr val="9F9F9F"/>
                      </a:solidFill>
                      <a:prstDash val="solid"/>
                    </a:lnB>
                  </a:tcPr>
                </a:tc>
                <a:tc>
                  <a:txBody>
                    <a:bodyPr/>
                    <a:lstStyle/>
                    <a:p>
                      <a:pPr marL="8255">
                        <a:lnSpc>
                          <a:spcPct val="100000"/>
                        </a:lnSpc>
                      </a:pPr>
                      <a:r>
                        <a:rPr sz="800" dirty="0">
                          <a:latin typeface="Times New Roman"/>
                          <a:cs typeface="Times New Roman"/>
                        </a:rPr>
                        <a:t>0</a:t>
                      </a:r>
                      <a:endParaRPr sz="800">
                        <a:latin typeface="Times New Roman"/>
                        <a:cs typeface="Times New Roman"/>
                      </a:endParaRPr>
                    </a:p>
                  </a:txBody>
                  <a:tcPr marL="0" marR="0" marT="0" marB="0">
                    <a:lnL w="40893">
                      <a:solidFill>
                        <a:srgbClr val="9F9F9F"/>
                      </a:solidFill>
                      <a:prstDash val="solid"/>
                    </a:lnL>
                    <a:lnR w="39369">
                      <a:solidFill>
                        <a:srgbClr val="9F9F9F"/>
                      </a:solidFill>
                      <a:prstDash val="solid"/>
                    </a:lnR>
                    <a:lnT w="40893">
                      <a:solidFill>
                        <a:srgbClr val="9F9F9F"/>
                      </a:solidFill>
                      <a:prstDash val="solid"/>
                    </a:lnT>
                    <a:lnB w="40893">
                      <a:solidFill>
                        <a:srgbClr val="9F9F9F"/>
                      </a:solidFill>
                      <a:prstDash val="solid"/>
                    </a:lnB>
                  </a:tcPr>
                </a:tc>
                <a:tc>
                  <a:txBody>
                    <a:bodyPr/>
                    <a:lstStyle/>
                    <a:p>
                      <a:pPr marL="8255">
                        <a:lnSpc>
                          <a:spcPct val="100000"/>
                        </a:lnSpc>
                      </a:pPr>
                      <a:r>
                        <a:rPr sz="800" dirty="0">
                          <a:latin typeface="Times New Roman"/>
                          <a:cs typeface="Times New Roman"/>
                        </a:rPr>
                        <a:t>1</a:t>
                      </a:r>
                      <a:endParaRPr sz="800">
                        <a:latin typeface="Times New Roman"/>
                        <a:cs typeface="Times New Roman"/>
                      </a:endParaRPr>
                    </a:p>
                  </a:txBody>
                  <a:tcPr marL="0" marR="0" marT="0" marB="0">
                    <a:lnL w="39369">
                      <a:solidFill>
                        <a:srgbClr val="9F9F9F"/>
                      </a:solidFill>
                      <a:prstDash val="solid"/>
                    </a:lnL>
                    <a:lnR w="39369">
                      <a:solidFill>
                        <a:srgbClr val="9F9F9F"/>
                      </a:solidFill>
                      <a:prstDash val="solid"/>
                    </a:lnR>
                    <a:lnT w="40893">
                      <a:solidFill>
                        <a:srgbClr val="9F9F9F"/>
                      </a:solidFill>
                      <a:prstDash val="solid"/>
                    </a:lnT>
                    <a:lnB w="40893">
                      <a:solidFill>
                        <a:srgbClr val="9F9F9F"/>
                      </a:solidFill>
                      <a:prstDash val="solid"/>
                    </a:lnB>
                  </a:tcPr>
                </a:tc>
                <a:extLst>
                  <a:ext uri="{0D108BD9-81ED-4DB2-BD59-A6C34878D82A}">
                    <a16:rowId xmlns:a16="http://schemas.microsoft.com/office/drawing/2014/main" val="10003"/>
                  </a:ext>
                </a:extLst>
              </a:tr>
              <a:tr h="222761">
                <a:tc>
                  <a:txBody>
                    <a:bodyPr/>
                    <a:lstStyle/>
                    <a:p>
                      <a:pPr marL="8255">
                        <a:lnSpc>
                          <a:spcPct val="100000"/>
                        </a:lnSpc>
                      </a:pPr>
                      <a:r>
                        <a:rPr sz="800" dirty="0">
                          <a:latin typeface="Times New Roman"/>
                          <a:cs typeface="Times New Roman"/>
                        </a:rPr>
                        <a:t>COST</a:t>
                      </a:r>
                      <a:endParaRPr sz="800">
                        <a:latin typeface="Times New Roman"/>
                        <a:cs typeface="Times New Roman"/>
                      </a:endParaRPr>
                    </a:p>
                  </a:txBody>
                  <a:tcPr marL="0" marR="0" marT="0" marB="0">
                    <a:lnL w="39369">
                      <a:solidFill>
                        <a:srgbClr val="F0F0F0"/>
                      </a:solidFill>
                      <a:prstDash val="solid"/>
                    </a:lnL>
                    <a:lnR w="39369">
                      <a:solidFill>
                        <a:srgbClr val="9F9F9F"/>
                      </a:solidFill>
                      <a:prstDash val="solid"/>
                    </a:lnR>
                    <a:lnT w="40893">
                      <a:solidFill>
                        <a:srgbClr val="9F9F9F"/>
                      </a:solidFill>
                      <a:prstDash val="solid"/>
                    </a:lnT>
                    <a:lnB w="40893">
                      <a:solidFill>
                        <a:srgbClr val="9F9F9F"/>
                      </a:solidFill>
                      <a:prstDash val="solid"/>
                    </a:lnB>
                  </a:tcPr>
                </a:tc>
                <a:tc>
                  <a:txBody>
                    <a:bodyPr/>
                    <a:lstStyle/>
                    <a:p>
                      <a:pPr marL="8255">
                        <a:lnSpc>
                          <a:spcPct val="100000"/>
                        </a:lnSpc>
                      </a:pPr>
                      <a:r>
                        <a:rPr sz="800" spc="-5" dirty="0">
                          <a:latin typeface="Times New Roman"/>
                          <a:cs typeface="Times New Roman"/>
                        </a:rPr>
                        <a:t>-</a:t>
                      </a:r>
                      <a:r>
                        <a:rPr sz="800" dirty="0">
                          <a:latin typeface="Times New Roman"/>
                          <a:cs typeface="Times New Roman"/>
                        </a:rPr>
                        <a:t>0.0018</a:t>
                      </a:r>
                      <a:endParaRPr sz="800">
                        <a:latin typeface="Times New Roman"/>
                        <a:cs typeface="Times New Roman"/>
                      </a:endParaRPr>
                    </a:p>
                  </a:txBody>
                  <a:tcPr marL="0" marR="0" marT="0" marB="0">
                    <a:lnL w="39369">
                      <a:solidFill>
                        <a:srgbClr val="9F9F9F"/>
                      </a:solidFill>
                      <a:prstDash val="solid"/>
                    </a:lnL>
                    <a:lnR w="40893">
                      <a:solidFill>
                        <a:srgbClr val="9F9F9F"/>
                      </a:solidFill>
                      <a:prstDash val="solid"/>
                    </a:lnR>
                    <a:lnT w="40893">
                      <a:solidFill>
                        <a:srgbClr val="9F9F9F"/>
                      </a:solidFill>
                      <a:prstDash val="solid"/>
                    </a:lnT>
                    <a:lnB w="40893">
                      <a:solidFill>
                        <a:srgbClr val="9F9F9F"/>
                      </a:solidFill>
                      <a:prstDash val="solid"/>
                    </a:lnB>
                  </a:tcPr>
                </a:tc>
                <a:tc>
                  <a:txBody>
                    <a:bodyPr/>
                    <a:lstStyle/>
                    <a:p>
                      <a:pPr marL="8255">
                        <a:lnSpc>
                          <a:spcPct val="100000"/>
                        </a:lnSpc>
                      </a:pPr>
                      <a:r>
                        <a:rPr sz="800" dirty="0">
                          <a:latin typeface="Times New Roman"/>
                          <a:cs typeface="Times New Roman"/>
                        </a:rPr>
                        <a:t>0.0007</a:t>
                      </a:r>
                      <a:endParaRPr sz="800">
                        <a:latin typeface="Times New Roman"/>
                        <a:cs typeface="Times New Roman"/>
                      </a:endParaRPr>
                    </a:p>
                  </a:txBody>
                  <a:tcPr marL="0" marR="0" marT="0" marB="0">
                    <a:lnL w="40893">
                      <a:solidFill>
                        <a:srgbClr val="9F9F9F"/>
                      </a:solidFill>
                      <a:prstDash val="solid"/>
                    </a:lnL>
                    <a:lnR w="40893">
                      <a:solidFill>
                        <a:srgbClr val="9F9F9F"/>
                      </a:solidFill>
                      <a:prstDash val="solid"/>
                    </a:lnR>
                    <a:lnT w="40893">
                      <a:solidFill>
                        <a:srgbClr val="9F9F9F"/>
                      </a:solidFill>
                      <a:prstDash val="solid"/>
                    </a:lnT>
                    <a:lnB w="40893">
                      <a:solidFill>
                        <a:srgbClr val="9F9F9F"/>
                      </a:solidFill>
                      <a:prstDash val="solid"/>
                    </a:lnB>
                  </a:tcPr>
                </a:tc>
                <a:tc>
                  <a:txBody>
                    <a:bodyPr/>
                    <a:lstStyle/>
                    <a:p>
                      <a:pPr marL="8255">
                        <a:lnSpc>
                          <a:spcPct val="100000"/>
                        </a:lnSpc>
                      </a:pPr>
                      <a:r>
                        <a:rPr sz="800" dirty="0">
                          <a:latin typeface="Times New Roman"/>
                          <a:cs typeface="Times New Roman"/>
                        </a:rPr>
                        <a:t>6.5254</a:t>
                      </a:r>
                      <a:endParaRPr sz="800">
                        <a:latin typeface="Times New Roman"/>
                        <a:cs typeface="Times New Roman"/>
                      </a:endParaRPr>
                    </a:p>
                  </a:txBody>
                  <a:tcPr marL="0" marR="0" marT="0" marB="0">
                    <a:lnL w="40893">
                      <a:solidFill>
                        <a:srgbClr val="9F9F9F"/>
                      </a:solidFill>
                      <a:prstDash val="solid"/>
                    </a:lnL>
                    <a:lnR w="39369">
                      <a:solidFill>
                        <a:srgbClr val="9F9F9F"/>
                      </a:solidFill>
                      <a:prstDash val="solid"/>
                    </a:lnR>
                    <a:lnT w="40893">
                      <a:solidFill>
                        <a:srgbClr val="9F9F9F"/>
                      </a:solidFill>
                      <a:prstDash val="solid"/>
                    </a:lnT>
                    <a:lnB w="40893">
                      <a:solidFill>
                        <a:srgbClr val="9F9F9F"/>
                      </a:solidFill>
                      <a:prstDash val="solid"/>
                    </a:lnB>
                  </a:tcPr>
                </a:tc>
                <a:tc>
                  <a:txBody>
                    <a:bodyPr/>
                    <a:lstStyle/>
                    <a:p>
                      <a:pPr marL="8255">
                        <a:lnSpc>
                          <a:spcPct val="100000"/>
                        </a:lnSpc>
                      </a:pPr>
                      <a:r>
                        <a:rPr sz="800" dirty="0">
                          <a:latin typeface="Times New Roman"/>
                          <a:cs typeface="Times New Roman"/>
                        </a:rPr>
                        <a:t>1</a:t>
                      </a:r>
                      <a:endParaRPr sz="800">
                        <a:latin typeface="Times New Roman"/>
                        <a:cs typeface="Times New Roman"/>
                      </a:endParaRPr>
                    </a:p>
                  </a:txBody>
                  <a:tcPr marL="0" marR="0" marT="0" marB="0">
                    <a:lnL w="39369">
                      <a:solidFill>
                        <a:srgbClr val="9F9F9F"/>
                      </a:solidFill>
                      <a:prstDash val="solid"/>
                    </a:lnL>
                    <a:lnR w="40893">
                      <a:solidFill>
                        <a:srgbClr val="9F9F9F"/>
                      </a:solidFill>
                      <a:prstDash val="solid"/>
                    </a:lnR>
                    <a:lnT w="40893">
                      <a:solidFill>
                        <a:srgbClr val="9F9F9F"/>
                      </a:solidFill>
                      <a:prstDash val="solid"/>
                    </a:lnT>
                    <a:lnB w="40893">
                      <a:solidFill>
                        <a:srgbClr val="9F9F9F"/>
                      </a:solidFill>
                      <a:prstDash val="solid"/>
                    </a:lnB>
                  </a:tcPr>
                </a:tc>
                <a:tc>
                  <a:txBody>
                    <a:bodyPr/>
                    <a:lstStyle/>
                    <a:p>
                      <a:pPr marL="8255">
                        <a:lnSpc>
                          <a:spcPct val="100000"/>
                        </a:lnSpc>
                      </a:pPr>
                      <a:r>
                        <a:rPr sz="800" dirty="0">
                          <a:latin typeface="Times New Roman"/>
                          <a:cs typeface="Times New Roman"/>
                        </a:rPr>
                        <a:t>0.0106</a:t>
                      </a:r>
                      <a:endParaRPr sz="800">
                        <a:latin typeface="Times New Roman"/>
                        <a:cs typeface="Times New Roman"/>
                      </a:endParaRPr>
                    </a:p>
                  </a:txBody>
                  <a:tcPr marL="0" marR="0" marT="0" marB="0">
                    <a:lnL w="40893">
                      <a:solidFill>
                        <a:srgbClr val="9F9F9F"/>
                      </a:solidFill>
                      <a:prstDash val="solid"/>
                    </a:lnL>
                    <a:lnR w="40893">
                      <a:solidFill>
                        <a:srgbClr val="9F9F9F"/>
                      </a:solidFill>
                      <a:prstDash val="solid"/>
                    </a:lnR>
                    <a:lnT w="40893">
                      <a:solidFill>
                        <a:srgbClr val="9F9F9F"/>
                      </a:solidFill>
                      <a:prstDash val="solid"/>
                    </a:lnT>
                    <a:lnB w="40893">
                      <a:solidFill>
                        <a:srgbClr val="9F9F9F"/>
                      </a:solidFill>
                      <a:prstDash val="solid"/>
                    </a:lnB>
                  </a:tcPr>
                </a:tc>
                <a:tc>
                  <a:txBody>
                    <a:bodyPr/>
                    <a:lstStyle/>
                    <a:p>
                      <a:pPr marL="8255">
                        <a:lnSpc>
                          <a:spcPct val="100000"/>
                        </a:lnSpc>
                      </a:pPr>
                      <a:r>
                        <a:rPr sz="800" spc="-5" dirty="0">
                          <a:latin typeface="Times New Roman"/>
                          <a:cs typeface="Times New Roman"/>
                        </a:rPr>
                        <a:t>-</a:t>
                      </a:r>
                      <a:r>
                        <a:rPr sz="800" dirty="0">
                          <a:latin typeface="Times New Roman"/>
                          <a:cs typeface="Times New Roman"/>
                        </a:rPr>
                        <a:t>0.1684</a:t>
                      </a:r>
                      <a:endParaRPr sz="800">
                        <a:latin typeface="Times New Roman"/>
                        <a:cs typeface="Times New Roman"/>
                      </a:endParaRPr>
                    </a:p>
                  </a:txBody>
                  <a:tcPr marL="0" marR="0" marT="0" marB="0">
                    <a:lnL w="40893">
                      <a:solidFill>
                        <a:srgbClr val="9F9F9F"/>
                      </a:solidFill>
                      <a:prstDash val="solid"/>
                    </a:lnL>
                    <a:lnR w="39369">
                      <a:solidFill>
                        <a:srgbClr val="9F9F9F"/>
                      </a:solidFill>
                      <a:prstDash val="solid"/>
                    </a:lnR>
                    <a:lnT w="40893">
                      <a:solidFill>
                        <a:srgbClr val="9F9F9F"/>
                      </a:solidFill>
                      <a:prstDash val="solid"/>
                    </a:lnT>
                    <a:lnB w="40893">
                      <a:solidFill>
                        <a:srgbClr val="9F9F9F"/>
                      </a:solidFill>
                      <a:prstDash val="solid"/>
                    </a:lnB>
                  </a:tcPr>
                </a:tc>
                <a:tc>
                  <a:txBody>
                    <a:bodyPr/>
                    <a:lstStyle/>
                    <a:p>
                      <a:pPr marL="8255">
                        <a:lnSpc>
                          <a:spcPct val="100000"/>
                        </a:lnSpc>
                      </a:pPr>
                      <a:r>
                        <a:rPr sz="800" dirty="0">
                          <a:latin typeface="Times New Roman"/>
                          <a:cs typeface="Times New Roman"/>
                        </a:rPr>
                        <a:t>0.9982</a:t>
                      </a:r>
                      <a:endParaRPr sz="800">
                        <a:latin typeface="Times New Roman"/>
                        <a:cs typeface="Times New Roman"/>
                      </a:endParaRPr>
                    </a:p>
                  </a:txBody>
                  <a:tcPr marL="0" marR="0" marT="0" marB="0">
                    <a:lnL w="39369">
                      <a:solidFill>
                        <a:srgbClr val="9F9F9F"/>
                      </a:solidFill>
                      <a:prstDash val="solid"/>
                    </a:lnL>
                    <a:lnR w="39369">
                      <a:solidFill>
                        <a:srgbClr val="9F9F9F"/>
                      </a:solidFill>
                      <a:prstDash val="solid"/>
                    </a:lnR>
                    <a:lnT w="40893">
                      <a:solidFill>
                        <a:srgbClr val="9F9F9F"/>
                      </a:solidFill>
                      <a:prstDash val="solid"/>
                    </a:lnT>
                    <a:lnB w="40893">
                      <a:solidFill>
                        <a:srgbClr val="9F9F9F"/>
                      </a:solidFill>
                      <a:prstDash val="solid"/>
                    </a:lnB>
                  </a:tcPr>
                </a:tc>
                <a:extLst>
                  <a:ext uri="{0D108BD9-81ED-4DB2-BD59-A6C34878D82A}">
                    <a16:rowId xmlns:a16="http://schemas.microsoft.com/office/drawing/2014/main" val="10004"/>
                  </a:ext>
                </a:extLst>
              </a:tr>
              <a:tr h="223993">
                <a:tc>
                  <a:txBody>
                    <a:bodyPr/>
                    <a:lstStyle/>
                    <a:p>
                      <a:pPr marL="8255">
                        <a:lnSpc>
                          <a:spcPct val="100000"/>
                        </a:lnSpc>
                      </a:pPr>
                      <a:r>
                        <a:rPr sz="800" dirty="0">
                          <a:latin typeface="Times New Roman"/>
                          <a:cs typeface="Times New Roman"/>
                        </a:rPr>
                        <a:t>Const</a:t>
                      </a:r>
                      <a:r>
                        <a:rPr sz="800" spc="-5" dirty="0">
                          <a:latin typeface="Times New Roman"/>
                          <a:cs typeface="Times New Roman"/>
                        </a:rPr>
                        <a:t>a</a:t>
                      </a:r>
                      <a:r>
                        <a:rPr sz="800" dirty="0">
                          <a:latin typeface="Times New Roman"/>
                          <a:cs typeface="Times New Roman"/>
                        </a:rPr>
                        <a:t>nt</a:t>
                      </a:r>
                      <a:endParaRPr sz="800">
                        <a:latin typeface="Times New Roman"/>
                        <a:cs typeface="Times New Roman"/>
                      </a:endParaRPr>
                    </a:p>
                  </a:txBody>
                  <a:tcPr marL="0" marR="0" marT="0" marB="0">
                    <a:lnL w="39369">
                      <a:solidFill>
                        <a:srgbClr val="F0F0F0"/>
                      </a:solidFill>
                      <a:prstDash val="solid"/>
                    </a:lnL>
                    <a:lnR w="39369">
                      <a:solidFill>
                        <a:srgbClr val="9F9F9F"/>
                      </a:solidFill>
                      <a:prstDash val="solid"/>
                    </a:lnR>
                    <a:lnT w="40893">
                      <a:solidFill>
                        <a:srgbClr val="9F9F9F"/>
                      </a:solidFill>
                      <a:prstDash val="solid"/>
                    </a:lnT>
                    <a:lnB w="40893">
                      <a:solidFill>
                        <a:srgbClr val="9F9F9F"/>
                      </a:solidFill>
                      <a:prstDash val="solid"/>
                    </a:lnB>
                  </a:tcPr>
                </a:tc>
                <a:tc>
                  <a:txBody>
                    <a:bodyPr/>
                    <a:lstStyle/>
                    <a:p>
                      <a:pPr marL="8255">
                        <a:lnSpc>
                          <a:spcPct val="100000"/>
                        </a:lnSpc>
                      </a:pPr>
                      <a:r>
                        <a:rPr sz="800" dirty="0">
                          <a:latin typeface="Times New Roman"/>
                          <a:cs typeface="Times New Roman"/>
                        </a:rPr>
                        <a:t>0.9691</a:t>
                      </a:r>
                      <a:endParaRPr sz="800">
                        <a:latin typeface="Times New Roman"/>
                        <a:cs typeface="Times New Roman"/>
                      </a:endParaRPr>
                    </a:p>
                  </a:txBody>
                  <a:tcPr marL="0" marR="0" marT="0" marB="0">
                    <a:lnL w="39369">
                      <a:solidFill>
                        <a:srgbClr val="9F9F9F"/>
                      </a:solidFill>
                      <a:prstDash val="solid"/>
                    </a:lnL>
                    <a:lnR w="40893">
                      <a:solidFill>
                        <a:srgbClr val="9F9F9F"/>
                      </a:solidFill>
                      <a:prstDash val="solid"/>
                    </a:lnR>
                    <a:lnT w="40893">
                      <a:solidFill>
                        <a:srgbClr val="9F9F9F"/>
                      </a:solidFill>
                      <a:prstDash val="solid"/>
                    </a:lnT>
                    <a:lnB w="40893">
                      <a:solidFill>
                        <a:srgbClr val="9F9F9F"/>
                      </a:solidFill>
                      <a:prstDash val="solid"/>
                    </a:lnB>
                  </a:tcPr>
                </a:tc>
                <a:tc>
                  <a:txBody>
                    <a:bodyPr/>
                    <a:lstStyle/>
                    <a:p>
                      <a:pPr marL="8255">
                        <a:lnSpc>
                          <a:spcPct val="100000"/>
                        </a:lnSpc>
                      </a:pPr>
                      <a:r>
                        <a:rPr sz="800" dirty="0">
                          <a:latin typeface="Times New Roman"/>
                          <a:cs typeface="Times New Roman"/>
                        </a:rPr>
                        <a:t>0.569</a:t>
                      </a:r>
                      <a:endParaRPr sz="800">
                        <a:latin typeface="Times New Roman"/>
                        <a:cs typeface="Times New Roman"/>
                      </a:endParaRPr>
                    </a:p>
                  </a:txBody>
                  <a:tcPr marL="0" marR="0" marT="0" marB="0">
                    <a:lnL w="40893">
                      <a:solidFill>
                        <a:srgbClr val="9F9F9F"/>
                      </a:solidFill>
                      <a:prstDash val="solid"/>
                    </a:lnL>
                    <a:lnR w="40893">
                      <a:solidFill>
                        <a:srgbClr val="9F9F9F"/>
                      </a:solidFill>
                      <a:prstDash val="solid"/>
                    </a:lnR>
                    <a:lnT w="40893">
                      <a:solidFill>
                        <a:srgbClr val="9F9F9F"/>
                      </a:solidFill>
                      <a:prstDash val="solid"/>
                    </a:lnT>
                    <a:lnB w="40893">
                      <a:solidFill>
                        <a:srgbClr val="9F9F9F"/>
                      </a:solidFill>
                      <a:prstDash val="solid"/>
                    </a:lnB>
                  </a:tcPr>
                </a:tc>
                <a:tc>
                  <a:txBody>
                    <a:bodyPr/>
                    <a:lstStyle/>
                    <a:p>
                      <a:pPr marL="8255">
                        <a:lnSpc>
                          <a:spcPct val="100000"/>
                        </a:lnSpc>
                      </a:pPr>
                      <a:r>
                        <a:rPr sz="800" dirty="0">
                          <a:latin typeface="Times New Roman"/>
                          <a:cs typeface="Times New Roman"/>
                        </a:rPr>
                        <a:t>2.9005</a:t>
                      </a:r>
                      <a:endParaRPr sz="800">
                        <a:latin typeface="Times New Roman"/>
                        <a:cs typeface="Times New Roman"/>
                      </a:endParaRPr>
                    </a:p>
                  </a:txBody>
                  <a:tcPr marL="0" marR="0" marT="0" marB="0">
                    <a:lnL w="40893">
                      <a:solidFill>
                        <a:srgbClr val="9F9F9F"/>
                      </a:solidFill>
                      <a:prstDash val="solid"/>
                    </a:lnL>
                    <a:lnR w="39369">
                      <a:solidFill>
                        <a:srgbClr val="9F9F9F"/>
                      </a:solidFill>
                      <a:prstDash val="solid"/>
                    </a:lnR>
                    <a:lnT w="40893">
                      <a:solidFill>
                        <a:srgbClr val="9F9F9F"/>
                      </a:solidFill>
                      <a:prstDash val="solid"/>
                    </a:lnT>
                    <a:lnB w="40893">
                      <a:solidFill>
                        <a:srgbClr val="9F9F9F"/>
                      </a:solidFill>
                      <a:prstDash val="solid"/>
                    </a:lnB>
                  </a:tcPr>
                </a:tc>
                <a:tc>
                  <a:txBody>
                    <a:bodyPr/>
                    <a:lstStyle/>
                    <a:p>
                      <a:pPr marL="8255">
                        <a:lnSpc>
                          <a:spcPct val="100000"/>
                        </a:lnSpc>
                      </a:pPr>
                      <a:r>
                        <a:rPr sz="800" dirty="0">
                          <a:latin typeface="Times New Roman"/>
                          <a:cs typeface="Times New Roman"/>
                        </a:rPr>
                        <a:t>1</a:t>
                      </a:r>
                      <a:endParaRPr sz="800">
                        <a:latin typeface="Times New Roman"/>
                        <a:cs typeface="Times New Roman"/>
                      </a:endParaRPr>
                    </a:p>
                  </a:txBody>
                  <a:tcPr marL="0" marR="0" marT="0" marB="0">
                    <a:lnL w="39369">
                      <a:solidFill>
                        <a:srgbClr val="9F9F9F"/>
                      </a:solidFill>
                      <a:prstDash val="solid"/>
                    </a:lnL>
                    <a:lnR w="40893">
                      <a:solidFill>
                        <a:srgbClr val="9F9F9F"/>
                      </a:solidFill>
                      <a:prstDash val="solid"/>
                    </a:lnR>
                    <a:lnT w="40893">
                      <a:solidFill>
                        <a:srgbClr val="9F9F9F"/>
                      </a:solidFill>
                      <a:prstDash val="solid"/>
                    </a:lnT>
                    <a:lnB w="40893">
                      <a:solidFill>
                        <a:srgbClr val="9F9F9F"/>
                      </a:solidFill>
                      <a:prstDash val="solid"/>
                    </a:lnB>
                  </a:tcPr>
                </a:tc>
                <a:tc>
                  <a:txBody>
                    <a:bodyPr/>
                    <a:lstStyle/>
                    <a:p>
                      <a:pPr marL="8255">
                        <a:lnSpc>
                          <a:spcPct val="100000"/>
                        </a:lnSpc>
                      </a:pPr>
                      <a:r>
                        <a:rPr sz="800" dirty="0">
                          <a:latin typeface="Times New Roman"/>
                          <a:cs typeface="Times New Roman"/>
                        </a:rPr>
                        <a:t>0.0885</a:t>
                      </a:r>
                      <a:endParaRPr sz="800">
                        <a:latin typeface="Times New Roman"/>
                        <a:cs typeface="Times New Roman"/>
                      </a:endParaRPr>
                    </a:p>
                  </a:txBody>
                  <a:tcPr marL="0" marR="0" marT="0" marB="0">
                    <a:lnL w="40893">
                      <a:solidFill>
                        <a:srgbClr val="9F9F9F"/>
                      </a:solidFill>
                      <a:prstDash val="solid"/>
                    </a:lnL>
                    <a:lnR w="40893">
                      <a:solidFill>
                        <a:srgbClr val="9F9F9F"/>
                      </a:solidFill>
                      <a:prstDash val="solid"/>
                    </a:lnR>
                    <a:lnT w="40893">
                      <a:solidFill>
                        <a:srgbClr val="9F9F9F"/>
                      </a:solidFill>
                      <a:prstDash val="solid"/>
                    </a:lnT>
                    <a:lnB w="40893">
                      <a:solidFill>
                        <a:srgbClr val="9F9F9F"/>
                      </a:solidFill>
                      <a:prstDash val="solid"/>
                    </a:lnB>
                  </a:tcPr>
                </a:tc>
                <a:tc>
                  <a:txBody>
                    <a:bodyPr/>
                    <a:lstStyle/>
                    <a:p>
                      <a:endParaRPr sz="800">
                        <a:latin typeface="Times New Roman"/>
                        <a:cs typeface="Times New Roman"/>
                      </a:endParaRPr>
                    </a:p>
                  </a:txBody>
                  <a:tcPr marL="0" marR="0" marT="0" marB="0">
                    <a:lnL w="40893">
                      <a:solidFill>
                        <a:srgbClr val="9F9F9F"/>
                      </a:solidFill>
                      <a:prstDash val="solid"/>
                    </a:lnL>
                    <a:lnR w="39369">
                      <a:solidFill>
                        <a:srgbClr val="9F9F9F"/>
                      </a:solidFill>
                      <a:prstDash val="solid"/>
                    </a:lnR>
                    <a:lnT w="40893">
                      <a:solidFill>
                        <a:srgbClr val="9F9F9F"/>
                      </a:solidFill>
                      <a:prstDash val="solid"/>
                    </a:lnT>
                    <a:lnB w="40893">
                      <a:solidFill>
                        <a:srgbClr val="9F9F9F"/>
                      </a:solidFill>
                      <a:prstDash val="solid"/>
                    </a:lnB>
                  </a:tcPr>
                </a:tc>
                <a:tc>
                  <a:txBody>
                    <a:bodyPr/>
                    <a:lstStyle/>
                    <a:p>
                      <a:endParaRPr sz="800">
                        <a:latin typeface="Times New Roman"/>
                        <a:cs typeface="Times New Roman"/>
                      </a:endParaRPr>
                    </a:p>
                  </a:txBody>
                  <a:tcPr marL="0" marR="0" marT="0" marB="0">
                    <a:lnL w="39369">
                      <a:solidFill>
                        <a:srgbClr val="9F9F9F"/>
                      </a:solidFill>
                      <a:prstDash val="solid"/>
                    </a:lnL>
                    <a:lnR w="39369">
                      <a:solidFill>
                        <a:srgbClr val="9F9F9F"/>
                      </a:solidFill>
                      <a:prstDash val="solid"/>
                    </a:lnR>
                    <a:lnT w="40893">
                      <a:solidFill>
                        <a:srgbClr val="9F9F9F"/>
                      </a:solidFill>
                      <a:prstDash val="solid"/>
                    </a:lnT>
                    <a:lnB w="40893">
                      <a:solidFill>
                        <a:srgbClr val="9F9F9F"/>
                      </a:solidFill>
                      <a:prstDash val="solid"/>
                    </a:lnB>
                  </a:tcPr>
                </a:tc>
                <a:extLst>
                  <a:ext uri="{0D108BD9-81ED-4DB2-BD59-A6C34878D82A}">
                    <a16:rowId xmlns:a16="http://schemas.microsoft.com/office/drawing/2014/main" val="10005"/>
                  </a:ext>
                </a:extLst>
              </a:tr>
              <a:tr h="222761">
                <a:tc>
                  <a:txBody>
                    <a:bodyPr/>
                    <a:lstStyle/>
                    <a:p>
                      <a:pPr marL="8255">
                        <a:lnSpc>
                          <a:spcPct val="100000"/>
                        </a:lnSpc>
                      </a:pPr>
                      <a:r>
                        <a:rPr sz="800" b="1" dirty="0">
                          <a:latin typeface="Times New Roman"/>
                          <a:cs typeface="Times New Roman"/>
                        </a:rPr>
                        <a:t>No</a:t>
                      </a:r>
                      <a:r>
                        <a:rPr sz="800" b="1" spc="-10" dirty="0">
                          <a:latin typeface="Times New Roman"/>
                          <a:cs typeface="Times New Roman"/>
                        </a:rPr>
                        <a:t>t</a:t>
                      </a:r>
                      <a:r>
                        <a:rPr sz="800" b="1" spc="-5" dirty="0">
                          <a:latin typeface="Times New Roman"/>
                          <a:cs typeface="Times New Roman"/>
                        </a:rPr>
                        <a:t>e</a:t>
                      </a:r>
                      <a:r>
                        <a:rPr sz="800" b="1" dirty="0">
                          <a:latin typeface="Times New Roman"/>
                          <a:cs typeface="Times New Roman"/>
                        </a:rPr>
                        <a:t>s:</a:t>
                      </a:r>
                      <a:endParaRPr sz="800">
                        <a:latin typeface="Times New Roman"/>
                        <a:cs typeface="Times New Roman"/>
                      </a:endParaRPr>
                    </a:p>
                  </a:txBody>
                  <a:tcPr marL="0" marR="0" marT="0" marB="0">
                    <a:lnL w="39369">
                      <a:solidFill>
                        <a:srgbClr val="F0F0F0"/>
                      </a:solidFill>
                      <a:prstDash val="solid"/>
                    </a:lnL>
                    <a:lnT w="40893">
                      <a:solidFill>
                        <a:srgbClr val="9F9F9F"/>
                      </a:solidFill>
                      <a:prstDash val="solid"/>
                    </a:lnT>
                    <a:lnB w="40893">
                      <a:solidFill>
                        <a:srgbClr val="9F9F9F"/>
                      </a:solidFill>
                      <a:prstDash val="solid"/>
                    </a:lnB>
                  </a:tcPr>
                </a:tc>
                <a:tc>
                  <a:txBody>
                    <a:bodyPr/>
                    <a:lstStyle/>
                    <a:p>
                      <a:endParaRPr sz="800">
                        <a:latin typeface="Times New Roman"/>
                        <a:cs typeface="Times New Roman"/>
                      </a:endParaRPr>
                    </a:p>
                  </a:txBody>
                  <a:tcPr marL="0" marR="0" marT="0" marB="0">
                    <a:lnT w="40893">
                      <a:solidFill>
                        <a:srgbClr val="9F9F9F"/>
                      </a:solidFill>
                      <a:prstDash val="solid"/>
                    </a:lnT>
                    <a:lnB w="40893">
                      <a:solidFill>
                        <a:srgbClr val="9F9F9F"/>
                      </a:solidFill>
                      <a:prstDash val="solid"/>
                    </a:lnB>
                  </a:tcPr>
                </a:tc>
                <a:tc>
                  <a:txBody>
                    <a:bodyPr/>
                    <a:lstStyle/>
                    <a:p>
                      <a:endParaRPr sz="800">
                        <a:latin typeface="Times New Roman"/>
                        <a:cs typeface="Times New Roman"/>
                      </a:endParaRPr>
                    </a:p>
                  </a:txBody>
                  <a:tcPr marL="0" marR="0" marT="0" marB="0">
                    <a:lnT w="40893">
                      <a:solidFill>
                        <a:srgbClr val="9F9F9F"/>
                      </a:solidFill>
                      <a:prstDash val="solid"/>
                    </a:lnT>
                    <a:lnB w="40893">
                      <a:solidFill>
                        <a:srgbClr val="9F9F9F"/>
                      </a:solidFill>
                      <a:prstDash val="solid"/>
                    </a:lnB>
                  </a:tcPr>
                </a:tc>
                <a:tc>
                  <a:txBody>
                    <a:bodyPr/>
                    <a:lstStyle/>
                    <a:p>
                      <a:endParaRPr sz="800">
                        <a:latin typeface="Times New Roman"/>
                        <a:cs typeface="Times New Roman"/>
                      </a:endParaRPr>
                    </a:p>
                  </a:txBody>
                  <a:tcPr marL="0" marR="0" marT="0" marB="0">
                    <a:lnT w="40893">
                      <a:solidFill>
                        <a:srgbClr val="9F9F9F"/>
                      </a:solidFill>
                      <a:prstDash val="solid"/>
                    </a:lnT>
                    <a:lnB w="40893">
                      <a:solidFill>
                        <a:srgbClr val="9F9F9F"/>
                      </a:solidFill>
                      <a:prstDash val="solid"/>
                    </a:lnB>
                  </a:tcPr>
                </a:tc>
                <a:tc>
                  <a:txBody>
                    <a:bodyPr/>
                    <a:lstStyle/>
                    <a:p>
                      <a:endParaRPr sz="800">
                        <a:latin typeface="Times New Roman"/>
                        <a:cs typeface="Times New Roman"/>
                      </a:endParaRPr>
                    </a:p>
                  </a:txBody>
                  <a:tcPr marL="0" marR="0" marT="0" marB="0">
                    <a:lnT w="40893">
                      <a:solidFill>
                        <a:srgbClr val="9F9F9F"/>
                      </a:solidFill>
                      <a:prstDash val="solid"/>
                    </a:lnT>
                    <a:lnB w="40893">
                      <a:solidFill>
                        <a:srgbClr val="9F9F9F"/>
                      </a:solidFill>
                      <a:prstDash val="solid"/>
                    </a:lnB>
                  </a:tcPr>
                </a:tc>
                <a:tc>
                  <a:txBody>
                    <a:bodyPr/>
                    <a:lstStyle/>
                    <a:p>
                      <a:endParaRPr sz="800">
                        <a:latin typeface="Times New Roman"/>
                        <a:cs typeface="Times New Roman"/>
                      </a:endParaRPr>
                    </a:p>
                  </a:txBody>
                  <a:tcPr marL="0" marR="0" marT="0" marB="0">
                    <a:lnT w="40893">
                      <a:solidFill>
                        <a:srgbClr val="9F9F9F"/>
                      </a:solidFill>
                      <a:prstDash val="solid"/>
                    </a:lnT>
                    <a:lnB w="40893">
                      <a:solidFill>
                        <a:srgbClr val="9F9F9F"/>
                      </a:solidFill>
                      <a:prstDash val="solid"/>
                    </a:lnB>
                  </a:tcPr>
                </a:tc>
                <a:tc>
                  <a:txBody>
                    <a:bodyPr/>
                    <a:lstStyle/>
                    <a:p>
                      <a:endParaRPr sz="800">
                        <a:latin typeface="Times New Roman"/>
                        <a:cs typeface="Times New Roman"/>
                      </a:endParaRPr>
                    </a:p>
                  </a:txBody>
                  <a:tcPr marL="0" marR="0" marT="0" marB="0">
                    <a:lnT w="40893">
                      <a:solidFill>
                        <a:srgbClr val="9F9F9F"/>
                      </a:solidFill>
                      <a:prstDash val="solid"/>
                    </a:lnT>
                    <a:lnB w="40893">
                      <a:solidFill>
                        <a:srgbClr val="9F9F9F"/>
                      </a:solidFill>
                      <a:prstDash val="solid"/>
                    </a:lnB>
                  </a:tcPr>
                </a:tc>
                <a:tc>
                  <a:txBody>
                    <a:bodyPr/>
                    <a:lstStyle/>
                    <a:p>
                      <a:endParaRPr sz="800" dirty="0">
                        <a:latin typeface="Times New Roman"/>
                        <a:cs typeface="Times New Roman"/>
                      </a:endParaRPr>
                    </a:p>
                  </a:txBody>
                  <a:tcPr marL="0" marR="0" marT="0" marB="0">
                    <a:lnR w="39369">
                      <a:solidFill>
                        <a:srgbClr val="9F9F9F"/>
                      </a:solidFill>
                      <a:prstDash val="solid"/>
                    </a:lnR>
                    <a:lnT w="40893">
                      <a:solidFill>
                        <a:srgbClr val="9F9F9F"/>
                      </a:solidFill>
                      <a:prstDash val="solid"/>
                    </a:lnT>
                    <a:lnB w="40893">
                      <a:solidFill>
                        <a:srgbClr val="9F9F9F"/>
                      </a:solidFill>
                      <a:prstDash val="solid"/>
                    </a:lnB>
                  </a:tcPr>
                </a:tc>
                <a:extLst>
                  <a:ext uri="{0D108BD9-81ED-4DB2-BD59-A6C34878D82A}">
                    <a16:rowId xmlns:a16="http://schemas.microsoft.com/office/drawing/2014/main" val="10006"/>
                  </a:ext>
                </a:extLst>
              </a:tr>
            </a:tbl>
          </a:graphicData>
        </a:graphic>
      </p:graphicFrame>
      <p:pic>
        <p:nvPicPr>
          <p:cNvPr id="2" name="Picture 1" descr="A screenshot of a computer&#10;&#10;Description automatically generated">
            <a:extLst>
              <a:ext uri="{FF2B5EF4-FFF2-40B4-BE49-F238E27FC236}">
                <a16:creationId xmlns:a16="http://schemas.microsoft.com/office/drawing/2014/main" id="{1595CEC8-32EF-AFAE-E698-DE5A380A3687}"/>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3" name="Title 1">
            <a:extLst>
              <a:ext uri="{FF2B5EF4-FFF2-40B4-BE49-F238E27FC236}">
                <a16:creationId xmlns:a16="http://schemas.microsoft.com/office/drawing/2014/main" id="{4871D232-C371-5CE2-5BA2-CA8950EC153B}"/>
              </a:ext>
            </a:extLst>
          </p:cNvPr>
          <p:cNvSpPr txBox="1">
            <a:spLocks/>
          </p:cNvSpPr>
          <p:nvPr/>
        </p:nvSpPr>
        <p:spPr>
          <a:xfrm>
            <a:off x="1642210" y="0"/>
            <a:ext cx="7501789" cy="692696"/>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marL="8547" algn="ctr">
              <a:spcBef>
                <a:spcPts val="68"/>
              </a:spcBef>
            </a:pPr>
            <a:r>
              <a:rPr lang="en-IN" sz="3000" dirty="0"/>
              <a:t>CONTENTS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5EECCF04-B53E-C111-95D3-BF5664200CAD}"/>
              </a:ext>
            </a:extLst>
          </p:cNvPr>
          <p:cNvSpPr txBox="1"/>
          <p:nvPr/>
        </p:nvSpPr>
        <p:spPr>
          <a:xfrm>
            <a:off x="573206" y="1069198"/>
            <a:ext cx="8120417" cy="4070345"/>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r>
              <a:rPr lang="en-US" altLang="en-US" u="sng">
                <a:latin typeface="+mj-lt"/>
                <a:cs typeface="Times New Roman" panose="02020603050405020304" pitchFamily="18" charset="0"/>
              </a:rPr>
              <a:t>Evaluating the overall performance of the model</a:t>
            </a:r>
            <a:endParaRPr lang="en-US" altLang="en-US">
              <a:latin typeface="+mj-lt"/>
              <a:cs typeface="Times New Roman" panose="02020603050405020304" pitchFamily="18" charset="0"/>
            </a:endParaRPr>
          </a:p>
          <a:p>
            <a:endParaRPr lang="en-US" altLang="en-US">
              <a:latin typeface="+mj-lt"/>
              <a:cs typeface="Times New Roman" panose="02020603050405020304" pitchFamily="18" charset="0"/>
            </a:endParaRPr>
          </a:p>
          <a:p>
            <a:r>
              <a:rPr lang="en-US" altLang="en-US">
                <a:latin typeface="+mj-lt"/>
                <a:cs typeface="Times New Roman" panose="02020603050405020304" pitchFamily="18" charset="0"/>
              </a:rPr>
              <a:t>There are several statistics which can be used for comparing alternative models or evaluating the performance of a single model:</a:t>
            </a:r>
          </a:p>
          <a:p>
            <a:pPr>
              <a:spcBef>
                <a:spcPts val="176"/>
              </a:spcBef>
            </a:pPr>
            <a:r>
              <a:rPr lang="en-US" altLang="en-US">
                <a:latin typeface="+mj-lt"/>
                <a:cs typeface="Times New Roman" panose="02020603050405020304" pitchFamily="18" charset="0"/>
              </a:rPr>
              <a:t>1. The model likelihood ratio (LR), or chi-square, statistic is LR[i] = -2[LL(</a:t>
            </a:r>
            <a:r>
              <a:rPr lang="en-US" altLang="en-US" b="1" i="1">
                <a:latin typeface="+mj-lt"/>
                <a:cs typeface="Times New Roman" panose="02020603050405020304" pitchFamily="18" charset="0"/>
              </a:rPr>
              <a:t>a</a:t>
            </a:r>
            <a:r>
              <a:rPr lang="en-US" altLang="en-US">
                <a:latin typeface="+mj-lt"/>
                <a:cs typeface="Times New Roman" panose="02020603050405020304" pitchFamily="18" charset="0"/>
              </a:rPr>
              <a:t>)- LL(</a:t>
            </a:r>
            <a:r>
              <a:rPr lang="en-US" altLang="en-US" b="1" i="1">
                <a:latin typeface="+mj-lt"/>
                <a:cs typeface="Times New Roman" panose="02020603050405020304" pitchFamily="18" charset="0"/>
              </a:rPr>
              <a:t>a</a:t>
            </a:r>
            <a:r>
              <a:rPr lang="en-US" altLang="en-US">
                <a:latin typeface="+mj-lt"/>
                <a:cs typeface="Times New Roman" panose="02020603050405020304" pitchFamily="18" charset="0"/>
              </a:rPr>
              <a:t>,</a:t>
            </a:r>
            <a:r>
              <a:rPr lang="en-US" altLang="en-US" b="1" i="1">
                <a:latin typeface="+mj-lt"/>
                <a:cs typeface="Times New Roman" panose="02020603050405020304" pitchFamily="18" charset="0"/>
              </a:rPr>
              <a:t>B</a:t>
            </a:r>
            <a:r>
              <a:rPr lang="en-US" altLang="en-US">
                <a:latin typeface="+mj-lt"/>
                <a:cs typeface="Times New Roman" panose="02020603050405020304" pitchFamily="18" charset="0"/>
              </a:rPr>
              <a:t>) ]</a:t>
            </a:r>
          </a:p>
          <a:p>
            <a:pPr algn="just">
              <a:spcBef>
                <a:spcPts val="345"/>
              </a:spcBef>
            </a:pPr>
            <a:r>
              <a:rPr lang="en-US" altLang="en-US">
                <a:latin typeface="+mj-lt"/>
                <a:cs typeface="Times New Roman" panose="02020603050405020304" pitchFamily="18" charset="0"/>
              </a:rPr>
              <a:t>or as you are reading SPSS printout:</a:t>
            </a:r>
          </a:p>
          <a:p>
            <a:pPr algn="just">
              <a:spcBef>
                <a:spcPts val="537"/>
              </a:spcBef>
            </a:pPr>
            <a:r>
              <a:rPr lang="en-US" altLang="en-US">
                <a:latin typeface="+mj-lt"/>
                <a:cs typeface="Times New Roman" panose="02020603050405020304" pitchFamily="18" charset="0"/>
              </a:rPr>
              <a:t>LR[i] = [-2 Log Likelihood (of beginning model)]</a:t>
            </a:r>
          </a:p>
          <a:p>
            <a:pPr algn="just">
              <a:spcBef>
                <a:spcPts val="545"/>
              </a:spcBef>
            </a:pPr>
            <a:r>
              <a:rPr lang="en-US" altLang="en-US">
                <a:latin typeface="+mj-lt"/>
                <a:cs typeface="Times New Roman" panose="02020603050405020304" pitchFamily="18" charset="0"/>
              </a:rPr>
              <a:t>- [-2 Log Likelihood (of ending model)].</a:t>
            </a:r>
          </a:p>
          <a:p>
            <a:pPr>
              <a:spcBef>
                <a:spcPts val="32"/>
              </a:spcBef>
            </a:pPr>
            <a:endParaRPr lang="en-US" altLang="en-US">
              <a:latin typeface="+mj-lt"/>
              <a:cs typeface="Times New Roman" panose="02020603050405020304" pitchFamily="18" charset="0"/>
            </a:endParaRPr>
          </a:p>
          <a:p>
            <a:pPr algn="just"/>
            <a:r>
              <a:rPr lang="en-US" altLang="en-US">
                <a:latin typeface="+mj-lt"/>
                <a:cs typeface="Times New Roman" panose="02020603050405020304" pitchFamily="18" charset="0"/>
              </a:rPr>
              <a:t>where the model LR statistic is distributed chi-square with i degrees of freedom, where i is the  number  of  independent  variables.  The  "unconstrained  model",  LL(</a:t>
            </a:r>
            <a:r>
              <a:rPr lang="en-US" altLang="en-US" b="1">
                <a:latin typeface="+mj-lt"/>
                <a:cs typeface="Times New Roman" panose="02020603050405020304" pitchFamily="18" charset="0"/>
              </a:rPr>
              <a:t>a</a:t>
            </a:r>
            <a:r>
              <a:rPr lang="en-US" altLang="en-US">
                <a:latin typeface="+mj-lt"/>
                <a:cs typeface="Times New Roman" panose="02020603050405020304" pitchFamily="18" charset="0"/>
              </a:rPr>
              <a:t>,</a:t>
            </a:r>
            <a:r>
              <a:rPr lang="en-US" altLang="en-US" b="1">
                <a:latin typeface="+mj-lt"/>
                <a:cs typeface="Times New Roman" panose="02020603050405020304" pitchFamily="18" charset="0"/>
              </a:rPr>
              <a:t>B</a:t>
            </a:r>
            <a:r>
              <a:rPr lang="en-US" altLang="en-US" baseline="-10000">
                <a:latin typeface="+mj-lt"/>
                <a:cs typeface="Times New Roman" panose="02020603050405020304" pitchFamily="18" charset="0"/>
              </a:rPr>
              <a:t>i</a:t>
            </a:r>
            <a:r>
              <a:rPr lang="en-US" altLang="en-US">
                <a:latin typeface="+mj-lt"/>
                <a:cs typeface="Times New Roman" panose="02020603050405020304" pitchFamily="18" charset="0"/>
              </a:rPr>
              <a:t>),  is  the  log- likelihood  function  evaluated  with  all  independent  variables  included  and  the  "constrained model" is the log-likelihood function evaluated with only the constant included, LL(</a:t>
            </a:r>
            <a:r>
              <a:rPr lang="en-US" altLang="en-US" b="1">
                <a:latin typeface="+mj-lt"/>
                <a:cs typeface="Times New Roman" panose="02020603050405020304" pitchFamily="18" charset="0"/>
              </a:rPr>
              <a:t>a</a:t>
            </a:r>
            <a:r>
              <a:rPr lang="en-US" altLang="en-US">
                <a:latin typeface="+mj-lt"/>
                <a:cs typeface="Times New Roman" panose="02020603050405020304" pitchFamily="18" charset="0"/>
              </a:rPr>
              <a:t>).</a:t>
            </a:r>
          </a:p>
        </p:txBody>
      </p:sp>
      <p:pic>
        <p:nvPicPr>
          <p:cNvPr id="3" name="Picture 2" descr="A screenshot of a computer&#10;&#10;Description automatically generated">
            <a:extLst>
              <a:ext uri="{FF2B5EF4-FFF2-40B4-BE49-F238E27FC236}">
                <a16:creationId xmlns:a16="http://schemas.microsoft.com/office/drawing/2014/main" id="{3F8E8B15-40B2-3745-65CC-1418997535CE}"/>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4" name="Title 1">
            <a:extLst>
              <a:ext uri="{FF2B5EF4-FFF2-40B4-BE49-F238E27FC236}">
                <a16:creationId xmlns:a16="http://schemas.microsoft.com/office/drawing/2014/main" id="{35F015F8-954C-F497-872F-B2C4636ACF8D}"/>
              </a:ext>
            </a:extLst>
          </p:cNvPr>
          <p:cNvSpPr txBox="1">
            <a:spLocks/>
          </p:cNvSpPr>
          <p:nvPr/>
        </p:nvSpPr>
        <p:spPr>
          <a:xfrm>
            <a:off x="1642210" y="0"/>
            <a:ext cx="7501789" cy="692696"/>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marL="8547" algn="ctr">
              <a:spcBef>
                <a:spcPts val="68"/>
              </a:spcBef>
            </a:pPr>
            <a:r>
              <a:rPr lang="en-IN" sz="3000" dirty="0"/>
              <a:t>CONTENTS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70E44B85-356C-4995-7E75-F44A66F79870}"/>
              </a:ext>
            </a:extLst>
          </p:cNvPr>
          <p:cNvSpPr txBox="1"/>
          <p:nvPr/>
        </p:nvSpPr>
        <p:spPr>
          <a:xfrm>
            <a:off x="1000273" y="1024183"/>
            <a:ext cx="7152869" cy="1938992"/>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r>
              <a:rPr lang="en-US" altLang="en-US">
                <a:latin typeface="+mj-lt"/>
                <a:cs typeface="Times New Roman" panose="02020603050405020304" pitchFamily="18" charset="0"/>
              </a:rPr>
              <a:t>Use  the   Model   Chi-Square  statistic  to   determine  if   the   overall   model   is   statistically significant.</a:t>
            </a:r>
          </a:p>
          <a:p>
            <a:pPr>
              <a:spcBef>
                <a:spcPts val="16"/>
              </a:spcBef>
            </a:pPr>
            <a:endParaRPr lang="en-US" altLang="en-US">
              <a:latin typeface="+mj-lt"/>
              <a:cs typeface="Times New Roman" panose="02020603050405020304" pitchFamily="18" charset="0"/>
            </a:endParaRPr>
          </a:p>
          <a:p>
            <a:pPr algn="just"/>
            <a:r>
              <a:rPr lang="en-US" altLang="en-US">
                <a:latin typeface="+mj-lt"/>
                <a:cs typeface="Times New Roman" panose="02020603050405020304" pitchFamily="18" charset="0"/>
              </a:rPr>
              <a:t>2. The "Percent Correct Predictions" statistic assumes that if the estimated p is greater than or equal to .5 then the event is expected to occur and not occur otherwise.  By assigning these probabilities 0s and 1s the following table is constructed:</a:t>
            </a:r>
          </a:p>
        </p:txBody>
      </p:sp>
      <p:sp>
        <p:nvSpPr>
          <p:cNvPr id="4" name="object 4">
            <a:extLst>
              <a:ext uri="{FF2B5EF4-FFF2-40B4-BE49-F238E27FC236}">
                <a16:creationId xmlns:a16="http://schemas.microsoft.com/office/drawing/2014/main" id="{0608C839-6138-B89A-EF93-71E982E19830}"/>
              </a:ext>
            </a:extLst>
          </p:cNvPr>
          <p:cNvSpPr txBox="1"/>
          <p:nvPr/>
        </p:nvSpPr>
        <p:spPr>
          <a:xfrm>
            <a:off x="1199617" y="5094616"/>
            <a:ext cx="5554639" cy="276999"/>
          </a:xfrm>
          <a:prstGeom prst="rect">
            <a:avLst/>
          </a:prstGeom>
        </p:spPr>
        <p:txBody>
          <a:bodyPr wrap="square" lIns="0" tIns="0" rIns="0" bIns="0">
            <a:spAutoFit/>
          </a:bodyPr>
          <a:lstStyle/>
          <a:p>
            <a:pPr marL="8145">
              <a:defRPr/>
            </a:pPr>
            <a:r>
              <a:rPr dirty="0">
                <a:latin typeface="+mj-lt"/>
                <a:cs typeface="Times New Roman"/>
              </a:rPr>
              <a:t>the big</a:t>
            </a:r>
            <a:r>
              <a:rPr spc="-10" dirty="0">
                <a:latin typeface="+mj-lt"/>
                <a:cs typeface="Times New Roman"/>
              </a:rPr>
              <a:t>g</a:t>
            </a:r>
            <a:r>
              <a:rPr spc="3" dirty="0">
                <a:latin typeface="+mj-lt"/>
                <a:cs typeface="Times New Roman"/>
              </a:rPr>
              <a:t>e</a:t>
            </a:r>
            <a:r>
              <a:rPr dirty="0">
                <a:latin typeface="+mj-lt"/>
                <a:cs typeface="Times New Roman"/>
              </a:rPr>
              <a:t>r the</a:t>
            </a:r>
            <a:r>
              <a:rPr spc="-6" dirty="0">
                <a:latin typeface="+mj-lt"/>
                <a:cs typeface="Times New Roman"/>
              </a:rPr>
              <a:t> </a:t>
            </a:r>
            <a:r>
              <a:rPr dirty="0">
                <a:latin typeface="+mj-lt"/>
                <a:cs typeface="Times New Roman"/>
              </a:rPr>
              <a:t>%</a:t>
            </a:r>
            <a:r>
              <a:rPr spc="-3" dirty="0">
                <a:latin typeface="+mj-lt"/>
                <a:cs typeface="Times New Roman"/>
              </a:rPr>
              <a:t> </a:t>
            </a:r>
            <a:r>
              <a:rPr dirty="0">
                <a:latin typeface="+mj-lt"/>
                <a:cs typeface="Times New Roman"/>
              </a:rPr>
              <a:t>Corr</a:t>
            </a:r>
            <a:r>
              <a:rPr spc="-3" dirty="0">
                <a:latin typeface="+mj-lt"/>
                <a:cs typeface="Times New Roman"/>
              </a:rPr>
              <a:t>ec</a:t>
            </a:r>
            <a:r>
              <a:rPr dirty="0">
                <a:latin typeface="+mj-lt"/>
                <a:cs typeface="Times New Roman"/>
              </a:rPr>
              <a:t>t</a:t>
            </a:r>
            <a:r>
              <a:rPr spc="6" dirty="0">
                <a:latin typeface="+mj-lt"/>
                <a:cs typeface="Times New Roman"/>
              </a:rPr>
              <a:t> </a:t>
            </a:r>
            <a:r>
              <a:rPr dirty="0">
                <a:latin typeface="+mj-lt"/>
                <a:cs typeface="Times New Roman"/>
              </a:rPr>
              <a:t>Pr</a:t>
            </a:r>
            <a:r>
              <a:rPr spc="-6" dirty="0">
                <a:latin typeface="+mj-lt"/>
                <a:cs typeface="Times New Roman"/>
              </a:rPr>
              <a:t>e</a:t>
            </a:r>
            <a:r>
              <a:rPr dirty="0">
                <a:latin typeface="+mj-lt"/>
                <a:cs typeface="Times New Roman"/>
              </a:rPr>
              <a:t>dictions,</a:t>
            </a:r>
            <a:r>
              <a:rPr spc="6" dirty="0">
                <a:latin typeface="+mj-lt"/>
                <a:cs typeface="Times New Roman"/>
              </a:rPr>
              <a:t> </a:t>
            </a:r>
            <a:r>
              <a:rPr dirty="0">
                <a:latin typeface="+mj-lt"/>
                <a:cs typeface="Times New Roman"/>
              </a:rPr>
              <a:t>the b</a:t>
            </a:r>
            <a:r>
              <a:rPr spc="-6" dirty="0">
                <a:latin typeface="+mj-lt"/>
                <a:cs typeface="Times New Roman"/>
              </a:rPr>
              <a:t>e</a:t>
            </a:r>
            <a:r>
              <a:rPr dirty="0">
                <a:latin typeface="+mj-lt"/>
                <a:cs typeface="Times New Roman"/>
              </a:rPr>
              <a:t>tt</a:t>
            </a:r>
            <a:r>
              <a:rPr spc="-3" dirty="0">
                <a:latin typeface="+mj-lt"/>
                <a:cs typeface="Times New Roman"/>
              </a:rPr>
              <a:t>e</a:t>
            </a:r>
            <a:r>
              <a:rPr dirty="0">
                <a:latin typeface="+mj-lt"/>
                <a:cs typeface="Times New Roman"/>
              </a:rPr>
              <a:t>r the model.</a:t>
            </a:r>
          </a:p>
        </p:txBody>
      </p:sp>
      <p:graphicFrame>
        <p:nvGraphicFramePr>
          <p:cNvPr id="3" name="object 3">
            <a:extLst>
              <a:ext uri="{FF2B5EF4-FFF2-40B4-BE49-F238E27FC236}">
                <a16:creationId xmlns:a16="http://schemas.microsoft.com/office/drawing/2014/main" id="{CE446FFB-9BC5-947C-BF9E-22FD4965D946}"/>
              </a:ext>
            </a:extLst>
          </p:cNvPr>
          <p:cNvGraphicFramePr>
            <a:graphicFrameLocks noGrp="1"/>
          </p:cNvGraphicFramePr>
          <p:nvPr>
            <p:extLst>
              <p:ext uri="{D42A27DB-BD31-4B8C-83A1-F6EECF244321}">
                <p14:modId xmlns:p14="http://schemas.microsoft.com/office/powerpoint/2010/main" val="3252402273"/>
              </p:ext>
            </p:extLst>
          </p:nvPr>
        </p:nvGraphicFramePr>
        <p:xfrm>
          <a:off x="1514901" y="3166285"/>
          <a:ext cx="5554639" cy="1522112"/>
        </p:xfrm>
        <a:graphic>
          <a:graphicData uri="http://schemas.openxmlformats.org/drawingml/2006/table">
            <a:tbl>
              <a:tblPr/>
              <a:tblGrid>
                <a:gridCol w="1739861">
                  <a:extLst>
                    <a:ext uri="{9D8B030D-6E8A-4147-A177-3AD203B41FA5}">
                      <a16:colId xmlns:a16="http://schemas.microsoft.com/office/drawing/2014/main" val="527268117"/>
                    </a:ext>
                  </a:extLst>
                </a:gridCol>
                <a:gridCol w="359277">
                  <a:extLst>
                    <a:ext uri="{9D8B030D-6E8A-4147-A177-3AD203B41FA5}">
                      <a16:colId xmlns:a16="http://schemas.microsoft.com/office/drawing/2014/main" val="4060521791"/>
                    </a:ext>
                  </a:extLst>
                </a:gridCol>
                <a:gridCol w="617631">
                  <a:extLst>
                    <a:ext uri="{9D8B030D-6E8A-4147-A177-3AD203B41FA5}">
                      <a16:colId xmlns:a16="http://schemas.microsoft.com/office/drawing/2014/main" val="1701927993"/>
                    </a:ext>
                  </a:extLst>
                </a:gridCol>
                <a:gridCol w="993052">
                  <a:extLst>
                    <a:ext uri="{9D8B030D-6E8A-4147-A177-3AD203B41FA5}">
                      <a16:colId xmlns:a16="http://schemas.microsoft.com/office/drawing/2014/main" val="2080425688"/>
                    </a:ext>
                  </a:extLst>
                </a:gridCol>
                <a:gridCol w="1844818">
                  <a:extLst>
                    <a:ext uri="{9D8B030D-6E8A-4147-A177-3AD203B41FA5}">
                      <a16:colId xmlns:a16="http://schemas.microsoft.com/office/drawing/2014/main" val="1945819666"/>
                    </a:ext>
                  </a:extLst>
                </a:gridCol>
              </a:tblGrid>
              <a:tr h="302912">
                <a:tc gridSpan="5">
                  <a:txBody>
                    <a:bodyPr/>
                    <a:lstStyle>
                      <a:lvl1pPr marL="7938" eaLnBrk="0" hangingPunct="0">
                        <a:spcBef>
                          <a:spcPct val="20000"/>
                        </a:spcBef>
                        <a:tabLst>
                          <a:tab pos="1016000" algn="l"/>
                        </a:tabLst>
                        <a:defRPr sz="1600">
                          <a:solidFill>
                            <a:schemeClr val="tx1"/>
                          </a:solidFill>
                          <a:latin typeface="Calibri" panose="020F0502020204030204" pitchFamily="34" charset="0"/>
                        </a:defRPr>
                      </a:lvl1pPr>
                      <a:lvl2pPr marL="742950" indent="-285750" eaLnBrk="0" hangingPunct="0">
                        <a:spcBef>
                          <a:spcPct val="20000"/>
                        </a:spcBef>
                        <a:tabLst>
                          <a:tab pos="1016000" algn="l"/>
                        </a:tabLst>
                        <a:defRPr sz="1600">
                          <a:solidFill>
                            <a:schemeClr val="tx1"/>
                          </a:solidFill>
                          <a:latin typeface="Calibri" panose="020F0502020204030204" pitchFamily="34" charset="0"/>
                        </a:defRPr>
                      </a:lvl2pPr>
                      <a:lvl3pPr marL="1143000" indent="-228600" eaLnBrk="0" hangingPunct="0">
                        <a:spcBef>
                          <a:spcPct val="20000"/>
                        </a:spcBef>
                        <a:tabLst>
                          <a:tab pos="1016000" algn="l"/>
                        </a:tabLst>
                        <a:defRPr sz="1600">
                          <a:solidFill>
                            <a:schemeClr val="tx1"/>
                          </a:solidFill>
                          <a:latin typeface="Calibri" panose="020F0502020204030204" pitchFamily="34" charset="0"/>
                        </a:defRPr>
                      </a:lvl3pPr>
                      <a:lvl4pPr marL="1600200" indent="-228600" eaLnBrk="0" hangingPunct="0">
                        <a:spcBef>
                          <a:spcPct val="20000"/>
                        </a:spcBef>
                        <a:tabLst>
                          <a:tab pos="1016000" algn="l"/>
                        </a:tabLst>
                        <a:defRPr sz="1600">
                          <a:solidFill>
                            <a:schemeClr val="tx1"/>
                          </a:solidFill>
                          <a:latin typeface="Calibri" panose="020F0502020204030204" pitchFamily="34" charset="0"/>
                        </a:defRPr>
                      </a:lvl4pPr>
                      <a:lvl5pPr marL="2057400" indent="-228600" eaLnBrk="0" hangingPunct="0">
                        <a:spcBef>
                          <a:spcPct val="20000"/>
                        </a:spcBef>
                        <a:tabLst>
                          <a:tab pos="1016000" algn="l"/>
                        </a:tabLst>
                        <a:defRPr sz="1600">
                          <a:solidFill>
                            <a:schemeClr val="tx1"/>
                          </a:solidFill>
                          <a:latin typeface="Calibri" panose="020F0502020204030204" pitchFamily="34" charset="0"/>
                        </a:defRPr>
                      </a:lvl5pPr>
                      <a:lvl6pPr marL="2514600" indent="-228600" eaLnBrk="0" fontAlgn="base" hangingPunct="0">
                        <a:spcBef>
                          <a:spcPct val="20000"/>
                        </a:spcBef>
                        <a:spcAft>
                          <a:spcPct val="0"/>
                        </a:spcAft>
                        <a:tabLst>
                          <a:tab pos="1016000" algn="l"/>
                        </a:tabLs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tabLst>
                          <a:tab pos="1016000" algn="l"/>
                        </a:tabLs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tabLst>
                          <a:tab pos="1016000" algn="l"/>
                        </a:tabLs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tabLst>
                          <a:tab pos="1016000" algn="l"/>
                        </a:tabLst>
                        <a:defRPr sz="1600">
                          <a:solidFill>
                            <a:schemeClr val="tx1"/>
                          </a:solidFill>
                          <a:latin typeface="Calibri" panose="020F0502020204030204" pitchFamily="34" charset="0"/>
                        </a:defRPr>
                      </a:lvl9pPr>
                    </a:lstStyle>
                    <a:p>
                      <a:pPr marL="7938" marR="0" lvl="0" indent="0" algn="l" defTabSz="914400" rtl="0" eaLnBrk="1" fontAlgn="base" latinLnBrk="0" hangingPunct="1">
                        <a:lnSpc>
                          <a:spcPct val="102000"/>
                        </a:lnSpc>
                        <a:spcBef>
                          <a:spcPct val="0"/>
                        </a:spcBef>
                        <a:spcAft>
                          <a:spcPct val="0"/>
                        </a:spcAft>
                        <a:buClrTx/>
                        <a:buSzTx/>
                        <a:buFontTx/>
                        <a:buNone/>
                        <a:tabLst>
                          <a:tab pos="1016000" algn="l"/>
                        </a:tabLst>
                      </a:pPr>
                      <a:r>
                        <a:rPr kumimoji="0" lang="en-US" altLang="en-US" sz="1600" b="1" i="0" u="none" strike="noStrike" cap="none" normalizeH="0" baseline="0" dirty="0">
                          <a:ln>
                            <a:noFill/>
                          </a:ln>
                          <a:solidFill>
                            <a:schemeClr val="tx1"/>
                          </a:solidFill>
                          <a:effectLst/>
                          <a:latin typeface="+mj-lt"/>
                          <a:cs typeface="Times New Roman" panose="02020603050405020304" pitchFamily="18" charset="0"/>
                        </a:rPr>
                        <a:t>Classification	Table   for   YES The Cut Value is .50</a:t>
                      </a:r>
                      <a:endParaRPr kumimoji="0" lang="en-US" altLang="en-US" sz="1600" b="0" i="0" u="none" strike="noStrike" cap="none" normalizeH="0" baseline="0" dirty="0">
                        <a:ln>
                          <a:noFill/>
                        </a:ln>
                        <a:solidFill>
                          <a:schemeClr val="tx1"/>
                        </a:solidFill>
                        <a:effectLst/>
                        <a:latin typeface="+mj-lt"/>
                        <a:cs typeface="Times New Roman" panose="02020603050405020304" pitchFamily="18" charset="0"/>
                      </a:endParaRPr>
                    </a:p>
                  </a:txBody>
                  <a:tcPr marL="0" marR="0" marT="0" marB="0" horzOverflow="overflow">
                    <a:lnL w="39369" cap="flat" cmpd="sng" algn="ctr">
                      <a:solidFill>
                        <a:srgbClr val="F0F0F0"/>
                      </a:solidFill>
                      <a:prstDash val="solid"/>
                      <a:round/>
                      <a:headEnd type="none" w="med" len="med"/>
                      <a:tailEnd type="none" w="med" len="med"/>
                    </a:lnL>
                    <a:lnR w="39369" cap="flat" cmpd="sng" algn="ctr">
                      <a:solidFill>
                        <a:srgbClr val="9F9F9F"/>
                      </a:solidFill>
                      <a:prstDash val="solid"/>
                      <a:round/>
                      <a:headEnd type="none" w="med" len="med"/>
                      <a:tailEnd type="none" w="med" len="med"/>
                    </a:lnR>
                    <a:lnT w="53974" cap="flat" cmpd="sng" algn="ctr">
                      <a:solidFill>
                        <a:srgbClr val="F0F0F0"/>
                      </a:solidFill>
                      <a:prstDash val="solid"/>
                      <a:round/>
                      <a:headEnd type="none" w="med" len="med"/>
                      <a:tailEnd type="none" w="med" len="med"/>
                    </a:lnT>
                    <a:lnB w="44386" cap="flat" cmpd="sng" algn="ctr">
                      <a:solidFill>
                        <a:srgbClr val="9F9F9F"/>
                      </a:solidFill>
                      <a:prstDash val="solid"/>
                      <a:round/>
                      <a:headEnd type="none" w="med" len="med"/>
                      <a:tailEnd type="none" w="med" len="med"/>
                    </a:lnB>
                    <a:lnTlToBr>
                      <a:noFill/>
                    </a:lnTlToBr>
                    <a:lnBlToTr>
                      <a:noFill/>
                    </a:lnBlToTr>
                    <a:solidFill>
                      <a:srgbClr val="E3E3E3"/>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446372374"/>
                  </a:ext>
                </a:extLst>
              </a:tr>
              <a:tr h="201639">
                <a:tc gridSpan="2">
                  <a:txBody>
                    <a:bodyPr/>
                    <a:lstStyle>
                      <a:lvl1pPr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mj-lt"/>
                        <a:cs typeface="Times New Roman" panose="02020603050405020304" pitchFamily="18" charset="0"/>
                      </a:endParaRPr>
                    </a:p>
                  </a:txBody>
                  <a:tcPr marL="0" marR="0" marT="0" marB="0" horzOverflow="overflow">
                    <a:lnL w="39369" cap="flat" cmpd="sng" algn="ctr">
                      <a:solidFill>
                        <a:srgbClr val="F0F0F0"/>
                      </a:solidFill>
                      <a:prstDash val="solid"/>
                      <a:round/>
                      <a:headEnd type="none" w="med" len="med"/>
                      <a:tailEnd type="none" w="med" len="med"/>
                    </a:lnL>
                    <a:lnR w="39369" cap="flat" cmpd="sng" algn="ctr">
                      <a:solidFill>
                        <a:srgbClr val="9F9F9F"/>
                      </a:solidFill>
                      <a:prstDash val="solid"/>
                      <a:round/>
                      <a:headEnd type="none" w="med" len="med"/>
                      <a:tailEnd type="none" w="med" len="med"/>
                    </a:lnR>
                    <a:lnT w="44386" cap="flat" cmpd="sng" algn="ctr">
                      <a:solidFill>
                        <a:srgbClr val="9F9F9F"/>
                      </a:solidFill>
                      <a:prstDash val="solid"/>
                      <a:round/>
                      <a:headEnd type="none" w="med" len="med"/>
                      <a:tailEnd type="none" w="med" len="med"/>
                    </a:lnT>
                    <a:lnB w="40893" cap="flat" cmpd="sng" algn="ctr">
                      <a:solidFill>
                        <a:srgbClr val="9F9F9F"/>
                      </a:solidFill>
                      <a:prstDash val="solid"/>
                      <a:round/>
                      <a:headEnd type="none" w="med" len="med"/>
                      <a:tailEnd type="none" w="med" len="med"/>
                    </a:lnB>
                    <a:lnTlToBr>
                      <a:noFill/>
                    </a:lnTlToBr>
                    <a:lnBlToTr>
                      <a:noFill/>
                    </a:lnBlToTr>
                    <a:noFill/>
                  </a:tcPr>
                </a:tc>
                <a:tc hMerge="1">
                  <a:txBody>
                    <a:bodyPr/>
                    <a:lstStyle/>
                    <a:p>
                      <a:endParaRPr lang="en-IN"/>
                    </a:p>
                  </a:txBody>
                  <a:tcPr/>
                </a:tc>
                <a:tc gridSpan="2">
                  <a:txBody>
                    <a:bodyPr/>
                    <a:lstStyle>
                      <a:lvl1pPr marL="7938"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7938"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mj-lt"/>
                          <a:cs typeface="Times New Roman" panose="02020603050405020304" pitchFamily="18" charset="0"/>
                        </a:rPr>
                        <a:t>Predicted</a:t>
                      </a:r>
                    </a:p>
                  </a:txBody>
                  <a:tcPr marL="0" marR="0" marT="0" marB="0" horzOverflow="overflow">
                    <a:lnL w="39369" cap="flat" cmpd="sng" algn="ctr">
                      <a:solidFill>
                        <a:srgbClr val="9F9F9F"/>
                      </a:solidFill>
                      <a:prstDash val="solid"/>
                      <a:round/>
                      <a:headEnd type="none" w="med" len="med"/>
                      <a:tailEnd type="none" w="med" len="med"/>
                    </a:lnL>
                    <a:lnR w="40893" cap="flat" cmpd="sng" algn="ctr">
                      <a:solidFill>
                        <a:srgbClr val="9F9F9F"/>
                      </a:solidFill>
                      <a:prstDash val="solid"/>
                      <a:round/>
                      <a:headEnd type="none" w="med" len="med"/>
                      <a:tailEnd type="none" w="med" len="med"/>
                    </a:lnR>
                    <a:lnT w="44386" cap="flat" cmpd="sng" algn="ctr">
                      <a:solidFill>
                        <a:srgbClr val="9F9F9F"/>
                      </a:solidFill>
                      <a:prstDash val="solid"/>
                      <a:round/>
                      <a:headEnd type="none" w="med" len="med"/>
                      <a:tailEnd type="none" w="med" len="med"/>
                    </a:lnT>
                    <a:lnB w="40893" cap="flat" cmpd="sng" algn="ctr">
                      <a:solidFill>
                        <a:srgbClr val="9F9F9F"/>
                      </a:solidFill>
                      <a:prstDash val="solid"/>
                      <a:round/>
                      <a:headEnd type="none" w="med" len="med"/>
                      <a:tailEnd type="none" w="med" len="med"/>
                    </a:lnB>
                    <a:lnTlToBr>
                      <a:noFill/>
                    </a:lnTlToBr>
                    <a:lnBlToTr>
                      <a:noFill/>
                    </a:lnBlToTr>
                    <a:noFill/>
                  </a:tcPr>
                </a:tc>
                <a:tc hMerge="1">
                  <a:txBody>
                    <a:bodyPr/>
                    <a:lstStyle/>
                    <a:p>
                      <a:endParaRPr lang="en-IN"/>
                    </a:p>
                  </a:txBody>
                  <a:tcPr/>
                </a:tc>
                <a:tc rowSpan="2">
                  <a:txBody>
                    <a:bodyPr/>
                    <a:lstStyle>
                      <a:lvl1pPr marL="635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35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mj-lt"/>
                          <a:cs typeface="Times New Roman" panose="02020603050405020304" pitchFamily="18" charset="0"/>
                        </a:rPr>
                        <a:t>% Correct</a:t>
                      </a:r>
                    </a:p>
                  </a:txBody>
                  <a:tcPr marL="0" marR="0" marT="0" marB="0" horzOverflow="overflow">
                    <a:lnL w="40893" cap="flat" cmpd="sng" algn="ctr">
                      <a:solidFill>
                        <a:srgbClr val="9F9F9F"/>
                      </a:solidFill>
                      <a:prstDash val="solid"/>
                      <a:round/>
                      <a:headEnd type="none" w="med" len="med"/>
                      <a:tailEnd type="none" w="med" len="med"/>
                    </a:lnL>
                    <a:lnR w="39369" cap="flat" cmpd="sng" algn="ctr">
                      <a:solidFill>
                        <a:srgbClr val="9F9F9F"/>
                      </a:solidFill>
                      <a:prstDash val="solid"/>
                      <a:round/>
                      <a:headEnd type="none" w="med" len="med"/>
                      <a:tailEnd type="none" w="med" len="med"/>
                    </a:lnR>
                    <a:lnT w="44386" cap="flat" cmpd="sng" algn="ctr">
                      <a:solidFill>
                        <a:srgbClr val="9F9F9F"/>
                      </a:solidFill>
                      <a:prstDash val="solid"/>
                      <a:round/>
                      <a:headEnd type="none" w="med" len="med"/>
                      <a:tailEnd type="none" w="med" len="med"/>
                    </a:lnT>
                    <a:lnB w="40893" cap="flat" cmpd="sng" algn="ctr">
                      <a:solidFill>
                        <a:srgbClr val="9F9F9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79848003"/>
                  </a:ext>
                </a:extLst>
              </a:tr>
              <a:tr h="198023">
                <a:tc>
                  <a:txBody>
                    <a:bodyPr/>
                    <a:lstStyle>
                      <a:lvl1pPr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mj-lt"/>
                        <a:cs typeface="Times New Roman" panose="02020603050405020304" pitchFamily="18" charset="0"/>
                      </a:endParaRPr>
                    </a:p>
                  </a:txBody>
                  <a:tcPr marL="0" marR="0" marT="0" marB="0" horzOverflow="overflow">
                    <a:lnL w="39369" cap="flat" cmpd="sng" algn="ctr">
                      <a:solidFill>
                        <a:srgbClr val="F0F0F0"/>
                      </a:solidFill>
                      <a:prstDash val="solid"/>
                      <a:round/>
                      <a:headEnd type="none" w="med" len="med"/>
                      <a:tailEnd type="none" w="med" len="med"/>
                    </a:lnL>
                    <a:lnR w="39369" cap="flat" cmpd="sng" algn="ctr">
                      <a:solidFill>
                        <a:srgbClr val="9F9F9F"/>
                      </a:solidFill>
                      <a:prstDash val="solid"/>
                      <a:round/>
                      <a:headEnd type="none" w="med" len="med"/>
                      <a:tailEnd type="none" w="med" len="med"/>
                    </a:lnR>
                    <a:lnT w="40893" cap="flat" cmpd="sng" algn="ctr">
                      <a:solidFill>
                        <a:srgbClr val="9F9F9F"/>
                      </a:solidFill>
                      <a:prstDash val="solid"/>
                      <a:round/>
                      <a:headEnd type="none" w="med" len="med"/>
                      <a:tailEnd type="none" w="med" len="med"/>
                    </a:lnT>
                    <a:lnB w="40893" cap="flat" cmpd="sng" algn="ctr">
                      <a:solidFill>
                        <a:srgbClr val="9F9F9F"/>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mj-lt"/>
                        <a:cs typeface="Times New Roman" panose="02020603050405020304" pitchFamily="18" charset="0"/>
                      </a:endParaRPr>
                    </a:p>
                  </a:txBody>
                  <a:tcPr marL="0" marR="0" marT="0" marB="0" horzOverflow="overflow">
                    <a:lnL w="39369" cap="flat" cmpd="sng" algn="ctr">
                      <a:solidFill>
                        <a:srgbClr val="9F9F9F"/>
                      </a:solidFill>
                      <a:prstDash val="solid"/>
                      <a:round/>
                      <a:headEnd type="none" w="med" len="med"/>
                      <a:tailEnd type="none" w="med" len="med"/>
                    </a:lnL>
                    <a:lnR w="39369" cap="flat" cmpd="sng" algn="ctr">
                      <a:solidFill>
                        <a:srgbClr val="9F9F9F"/>
                      </a:solidFill>
                      <a:prstDash val="solid"/>
                      <a:round/>
                      <a:headEnd type="none" w="med" len="med"/>
                      <a:tailEnd type="none" w="med" len="med"/>
                    </a:lnR>
                    <a:lnT w="40893" cap="flat" cmpd="sng" algn="ctr">
                      <a:solidFill>
                        <a:srgbClr val="9F9F9F"/>
                      </a:solidFill>
                      <a:prstDash val="solid"/>
                      <a:round/>
                      <a:headEnd type="none" w="med" len="med"/>
                      <a:tailEnd type="none" w="med" len="med"/>
                    </a:lnT>
                    <a:lnB w="40893" cap="flat" cmpd="sng" algn="ctr">
                      <a:solidFill>
                        <a:srgbClr val="9F9F9F"/>
                      </a:solidFill>
                      <a:prstDash val="solid"/>
                      <a:round/>
                      <a:headEnd type="none" w="med" len="med"/>
                      <a:tailEnd type="none" w="med" len="med"/>
                    </a:lnB>
                    <a:lnTlToBr>
                      <a:noFill/>
                    </a:lnTlToBr>
                    <a:lnBlToTr>
                      <a:noFill/>
                    </a:lnBlToTr>
                    <a:noFill/>
                  </a:tcPr>
                </a:tc>
                <a:tc>
                  <a:txBody>
                    <a:bodyPr/>
                    <a:lstStyle>
                      <a:lvl1pPr marL="7938"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7938"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mj-lt"/>
                          <a:cs typeface="Times New Roman" panose="02020603050405020304" pitchFamily="18" charset="0"/>
                        </a:rPr>
                        <a:t>0</a:t>
                      </a:r>
                    </a:p>
                  </a:txBody>
                  <a:tcPr marL="0" marR="0" marT="0" marB="0" horzOverflow="overflow">
                    <a:lnL w="39369" cap="flat" cmpd="sng" algn="ctr">
                      <a:solidFill>
                        <a:srgbClr val="9F9F9F"/>
                      </a:solidFill>
                      <a:prstDash val="solid"/>
                      <a:round/>
                      <a:headEnd type="none" w="med" len="med"/>
                      <a:tailEnd type="none" w="med" len="med"/>
                    </a:lnL>
                    <a:lnR w="39369" cap="flat" cmpd="sng" algn="ctr">
                      <a:solidFill>
                        <a:srgbClr val="9F9F9F"/>
                      </a:solidFill>
                      <a:prstDash val="solid"/>
                      <a:round/>
                      <a:headEnd type="none" w="med" len="med"/>
                      <a:tailEnd type="none" w="med" len="med"/>
                    </a:lnR>
                    <a:lnT w="40893" cap="flat" cmpd="sng" algn="ctr">
                      <a:solidFill>
                        <a:srgbClr val="9F9F9F"/>
                      </a:solidFill>
                      <a:prstDash val="solid"/>
                      <a:round/>
                      <a:headEnd type="none" w="med" len="med"/>
                      <a:tailEnd type="none" w="med" len="med"/>
                    </a:lnT>
                    <a:lnB w="40893" cap="flat" cmpd="sng" algn="ctr">
                      <a:solidFill>
                        <a:srgbClr val="9F9F9F"/>
                      </a:solidFill>
                      <a:prstDash val="solid"/>
                      <a:round/>
                      <a:headEnd type="none" w="med" len="med"/>
                      <a:tailEnd type="none" w="med" len="med"/>
                    </a:lnB>
                    <a:lnTlToBr>
                      <a:noFill/>
                    </a:lnTlToBr>
                    <a:lnBlToTr>
                      <a:noFill/>
                    </a:lnBlToTr>
                    <a:noFill/>
                  </a:tcPr>
                </a:tc>
                <a:tc>
                  <a:txBody>
                    <a:bodyPr/>
                    <a:lstStyle>
                      <a:lvl1pPr marL="7938"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7938"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mj-lt"/>
                          <a:cs typeface="Times New Roman" panose="02020603050405020304" pitchFamily="18" charset="0"/>
                        </a:rPr>
                        <a:t>1</a:t>
                      </a:r>
                    </a:p>
                  </a:txBody>
                  <a:tcPr marL="0" marR="0" marT="0" marB="0" horzOverflow="overflow">
                    <a:lnL w="39369" cap="flat" cmpd="sng" algn="ctr">
                      <a:solidFill>
                        <a:srgbClr val="9F9F9F"/>
                      </a:solidFill>
                      <a:prstDash val="solid"/>
                      <a:round/>
                      <a:headEnd type="none" w="med" len="med"/>
                      <a:tailEnd type="none" w="med" len="med"/>
                    </a:lnL>
                    <a:lnR w="40893" cap="flat" cmpd="sng" algn="ctr">
                      <a:solidFill>
                        <a:srgbClr val="9F9F9F"/>
                      </a:solidFill>
                      <a:prstDash val="solid"/>
                      <a:round/>
                      <a:headEnd type="none" w="med" len="med"/>
                      <a:tailEnd type="none" w="med" len="med"/>
                    </a:lnR>
                    <a:lnT w="40893" cap="flat" cmpd="sng" algn="ctr">
                      <a:solidFill>
                        <a:srgbClr val="9F9F9F"/>
                      </a:solidFill>
                      <a:prstDash val="solid"/>
                      <a:round/>
                      <a:headEnd type="none" w="med" len="med"/>
                      <a:tailEnd type="none" w="med" len="med"/>
                    </a:lnT>
                    <a:lnB w="40893" cap="flat" cmpd="sng" algn="ctr">
                      <a:solidFill>
                        <a:srgbClr val="9F9F9F"/>
                      </a:solidFill>
                      <a:prstDash val="solid"/>
                      <a:round/>
                      <a:headEnd type="none" w="med" len="med"/>
                      <a:tailEnd type="none" w="med" len="med"/>
                    </a:lnB>
                    <a:lnTlToBr>
                      <a:noFill/>
                    </a:lnTlToBr>
                    <a:lnBlToTr>
                      <a:noFill/>
                    </a:lnBlToTr>
                    <a:noFill/>
                  </a:tcPr>
                </a:tc>
                <a:tc vMerge="1">
                  <a:txBody>
                    <a:bodyPr/>
                    <a:lstStyle/>
                    <a:p>
                      <a:endParaRPr lang="en-IN"/>
                    </a:p>
                  </a:txBody>
                  <a:tcPr/>
                </a:tc>
                <a:extLst>
                  <a:ext uri="{0D108BD9-81ED-4DB2-BD59-A6C34878D82A}">
                    <a16:rowId xmlns:a16="http://schemas.microsoft.com/office/drawing/2014/main" val="3821142004"/>
                  </a:ext>
                </a:extLst>
              </a:tr>
              <a:tr h="198023">
                <a:tc rowSpan="2">
                  <a:txBody>
                    <a:bodyPr/>
                    <a:lstStyle>
                      <a:lvl1pPr marL="7938"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7938"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mj-lt"/>
                          <a:cs typeface="Times New Roman" panose="02020603050405020304" pitchFamily="18" charset="0"/>
                        </a:rPr>
                        <a:t>Observed</a:t>
                      </a:r>
                    </a:p>
                  </a:txBody>
                  <a:tcPr marL="0" marR="0" marT="0" marB="0" horzOverflow="overflow">
                    <a:lnL w="39369" cap="flat" cmpd="sng" algn="ctr">
                      <a:solidFill>
                        <a:srgbClr val="F0F0F0"/>
                      </a:solidFill>
                      <a:prstDash val="solid"/>
                      <a:round/>
                      <a:headEnd type="none" w="med" len="med"/>
                      <a:tailEnd type="none" w="med" len="med"/>
                    </a:lnL>
                    <a:lnR w="39369" cap="flat" cmpd="sng" algn="ctr">
                      <a:solidFill>
                        <a:srgbClr val="9F9F9F"/>
                      </a:solidFill>
                      <a:prstDash val="solid"/>
                      <a:round/>
                      <a:headEnd type="none" w="med" len="med"/>
                      <a:tailEnd type="none" w="med" len="med"/>
                    </a:lnR>
                    <a:lnT w="40893" cap="flat" cmpd="sng" algn="ctr">
                      <a:solidFill>
                        <a:srgbClr val="9F9F9F"/>
                      </a:solidFill>
                      <a:prstDash val="solid"/>
                      <a:round/>
                      <a:headEnd type="none" w="med" len="med"/>
                      <a:tailEnd type="none" w="med" len="med"/>
                    </a:lnT>
                    <a:lnB w="40893" cap="flat" cmpd="sng" algn="ctr">
                      <a:solidFill>
                        <a:srgbClr val="9F9F9F"/>
                      </a:solidFill>
                      <a:prstDash val="solid"/>
                      <a:round/>
                      <a:headEnd type="none" w="med" len="med"/>
                      <a:tailEnd type="none" w="med" len="med"/>
                    </a:lnB>
                    <a:lnTlToBr>
                      <a:noFill/>
                    </a:lnTlToBr>
                    <a:lnBlToTr>
                      <a:noFill/>
                    </a:lnBlToTr>
                    <a:noFill/>
                  </a:tcPr>
                </a:tc>
                <a:tc>
                  <a:txBody>
                    <a:bodyPr/>
                    <a:lstStyle>
                      <a:lvl1pPr marL="7938"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7938"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mj-lt"/>
                          <a:cs typeface="Times New Roman" panose="02020603050405020304" pitchFamily="18" charset="0"/>
                        </a:rPr>
                        <a:t>0</a:t>
                      </a:r>
                    </a:p>
                  </a:txBody>
                  <a:tcPr marL="0" marR="0" marT="0" marB="0" horzOverflow="overflow">
                    <a:lnL w="39369" cap="flat" cmpd="sng" algn="ctr">
                      <a:solidFill>
                        <a:srgbClr val="9F9F9F"/>
                      </a:solidFill>
                      <a:prstDash val="solid"/>
                      <a:round/>
                      <a:headEnd type="none" w="med" len="med"/>
                      <a:tailEnd type="none" w="med" len="med"/>
                    </a:lnL>
                    <a:lnR w="39369" cap="flat" cmpd="sng" algn="ctr">
                      <a:solidFill>
                        <a:srgbClr val="9F9F9F"/>
                      </a:solidFill>
                      <a:prstDash val="solid"/>
                      <a:round/>
                      <a:headEnd type="none" w="med" len="med"/>
                      <a:tailEnd type="none" w="med" len="med"/>
                    </a:lnR>
                    <a:lnT w="40893" cap="flat" cmpd="sng" algn="ctr">
                      <a:solidFill>
                        <a:srgbClr val="9F9F9F"/>
                      </a:solidFill>
                      <a:prstDash val="solid"/>
                      <a:round/>
                      <a:headEnd type="none" w="med" len="med"/>
                      <a:tailEnd type="none" w="med" len="med"/>
                    </a:lnT>
                    <a:lnB w="40893" cap="flat" cmpd="sng" algn="ctr">
                      <a:solidFill>
                        <a:srgbClr val="9F9F9F"/>
                      </a:solidFill>
                      <a:prstDash val="solid"/>
                      <a:round/>
                      <a:headEnd type="none" w="med" len="med"/>
                      <a:tailEnd type="none" w="med" len="med"/>
                    </a:lnB>
                    <a:lnTlToBr>
                      <a:noFill/>
                    </a:lnTlToBr>
                    <a:lnBlToTr>
                      <a:noFill/>
                    </a:lnBlToTr>
                    <a:noFill/>
                  </a:tcPr>
                </a:tc>
                <a:tc>
                  <a:txBody>
                    <a:bodyPr/>
                    <a:lstStyle>
                      <a:lvl1pPr marL="7938"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7938"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mj-lt"/>
                          <a:cs typeface="Times New Roman" panose="02020603050405020304" pitchFamily="18" charset="0"/>
                        </a:rPr>
                        <a:t>9</a:t>
                      </a:r>
                    </a:p>
                  </a:txBody>
                  <a:tcPr marL="0" marR="0" marT="0" marB="0" horzOverflow="overflow">
                    <a:lnL w="39369" cap="flat" cmpd="sng" algn="ctr">
                      <a:solidFill>
                        <a:srgbClr val="9F9F9F"/>
                      </a:solidFill>
                      <a:prstDash val="solid"/>
                      <a:round/>
                      <a:headEnd type="none" w="med" len="med"/>
                      <a:tailEnd type="none" w="med" len="med"/>
                    </a:lnL>
                    <a:lnR w="39369" cap="flat" cmpd="sng" algn="ctr">
                      <a:solidFill>
                        <a:srgbClr val="9F9F9F"/>
                      </a:solidFill>
                      <a:prstDash val="solid"/>
                      <a:round/>
                      <a:headEnd type="none" w="med" len="med"/>
                      <a:tailEnd type="none" w="med" len="med"/>
                    </a:lnR>
                    <a:lnT w="40893" cap="flat" cmpd="sng" algn="ctr">
                      <a:solidFill>
                        <a:srgbClr val="9F9F9F"/>
                      </a:solidFill>
                      <a:prstDash val="solid"/>
                      <a:round/>
                      <a:headEnd type="none" w="med" len="med"/>
                      <a:tailEnd type="none" w="med" len="med"/>
                    </a:lnT>
                    <a:lnB w="40893" cap="flat" cmpd="sng" algn="ctr">
                      <a:solidFill>
                        <a:srgbClr val="9F9F9F"/>
                      </a:solidFill>
                      <a:prstDash val="solid"/>
                      <a:round/>
                      <a:headEnd type="none" w="med" len="med"/>
                      <a:tailEnd type="none" w="med" len="med"/>
                    </a:lnB>
                    <a:lnTlToBr>
                      <a:noFill/>
                    </a:lnTlToBr>
                    <a:lnBlToTr>
                      <a:noFill/>
                    </a:lnBlToTr>
                    <a:noFill/>
                  </a:tcPr>
                </a:tc>
                <a:tc>
                  <a:txBody>
                    <a:bodyPr/>
                    <a:lstStyle>
                      <a:lvl1pPr marL="7938"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7938"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j-lt"/>
                          <a:cs typeface="Times New Roman" panose="02020603050405020304" pitchFamily="18" charset="0"/>
                        </a:rPr>
                        <a:t>35</a:t>
                      </a:r>
                    </a:p>
                  </a:txBody>
                  <a:tcPr marL="0" marR="0" marT="0" marB="0" horzOverflow="overflow">
                    <a:lnL w="39369" cap="flat" cmpd="sng" algn="ctr">
                      <a:solidFill>
                        <a:srgbClr val="9F9F9F"/>
                      </a:solidFill>
                      <a:prstDash val="solid"/>
                      <a:round/>
                      <a:headEnd type="none" w="med" len="med"/>
                      <a:tailEnd type="none" w="med" len="med"/>
                    </a:lnL>
                    <a:lnR w="40893" cap="flat" cmpd="sng" algn="ctr">
                      <a:solidFill>
                        <a:srgbClr val="9F9F9F"/>
                      </a:solidFill>
                      <a:prstDash val="solid"/>
                      <a:round/>
                      <a:headEnd type="none" w="med" len="med"/>
                      <a:tailEnd type="none" w="med" len="med"/>
                    </a:lnR>
                    <a:lnT w="40893" cap="flat" cmpd="sng" algn="ctr">
                      <a:solidFill>
                        <a:srgbClr val="9F9F9F"/>
                      </a:solidFill>
                      <a:prstDash val="solid"/>
                      <a:round/>
                      <a:headEnd type="none" w="med" len="med"/>
                      <a:tailEnd type="none" w="med" len="med"/>
                    </a:lnT>
                    <a:lnB w="40893" cap="flat" cmpd="sng" algn="ctr">
                      <a:solidFill>
                        <a:srgbClr val="9F9F9F"/>
                      </a:solidFill>
                      <a:prstDash val="solid"/>
                      <a:round/>
                      <a:headEnd type="none" w="med" len="med"/>
                      <a:tailEnd type="none" w="med" len="med"/>
                    </a:lnB>
                    <a:lnTlToBr>
                      <a:noFill/>
                    </a:lnTlToBr>
                    <a:lnBlToTr>
                      <a:noFill/>
                    </a:lnBlToTr>
                    <a:noFill/>
                  </a:tcPr>
                </a:tc>
                <a:tc>
                  <a:txBody>
                    <a:bodyPr/>
                    <a:lstStyle>
                      <a:lvl1pPr marL="635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35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mj-lt"/>
                          <a:cs typeface="Times New Roman" panose="02020603050405020304" pitchFamily="18" charset="0"/>
                        </a:rPr>
                        <a:t>20.25%</a:t>
                      </a:r>
                    </a:p>
                  </a:txBody>
                  <a:tcPr marL="0" marR="0" marT="0" marB="0" horzOverflow="overflow">
                    <a:lnL w="40893" cap="flat" cmpd="sng" algn="ctr">
                      <a:solidFill>
                        <a:srgbClr val="9F9F9F"/>
                      </a:solidFill>
                      <a:prstDash val="solid"/>
                      <a:round/>
                      <a:headEnd type="none" w="med" len="med"/>
                      <a:tailEnd type="none" w="med" len="med"/>
                    </a:lnL>
                    <a:lnR w="39369" cap="flat" cmpd="sng" algn="ctr">
                      <a:solidFill>
                        <a:srgbClr val="9F9F9F"/>
                      </a:solidFill>
                      <a:prstDash val="solid"/>
                      <a:round/>
                      <a:headEnd type="none" w="med" len="med"/>
                      <a:tailEnd type="none" w="med" len="med"/>
                    </a:lnR>
                    <a:lnT w="40893" cap="flat" cmpd="sng" algn="ctr">
                      <a:solidFill>
                        <a:srgbClr val="9F9F9F"/>
                      </a:solidFill>
                      <a:prstDash val="solid"/>
                      <a:round/>
                      <a:headEnd type="none" w="med" len="med"/>
                      <a:tailEnd type="none" w="med" len="med"/>
                    </a:lnT>
                    <a:lnB w="40893" cap="flat" cmpd="sng" algn="ctr">
                      <a:solidFill>
                        <a:srgbClr val="9F9F9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27667547"/>
                  </a:ext>
                </a:extLst>
              </a:tr>
              <a:tr h="198023">
                <a:tc vMerge="1">
                  <a:txBody>
                    <a:bodyPr/>
                    <a:lstStyle/>
                    <a:p>
                      <a:endParaRPr lang="en-IN"/>
                    </a:p>
                  </a:txBody>
                  <a:tcPr/>
                </a:tc>
                <a:tc>
                  <a:txBody>
                    <a:bodyPr/>
                    <a:lstStyle>
                      <a:lvl1pPr marL="7938"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7938"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mj-lt"/>
                          <a:cs typeface="Times New Roman" panose="02020603050405020304" pitchFamily="18" charset="0"/>
                        </a:rPr>
                        <a:t>1</a:t>
                      </a:r>
                    </a:p>
                  </a:txBody>
                  <a:tcPr marL="0" marR="0" marT="0" marB="0" horzOverflow="overflow">
                    <a:lnL w="39369" cap="flat" cmpd="sng" algn="ctr">
                      <a:solidFill>
                        <a:srgbClr val="9F9F9F"/>
                      </a:solidFill>
                      <a:prstDash val="solid"/>
                      <a:round/>
                      <a:headEnd type="none" w="med" len="med"/>
                      <a:tailEnd type="none" w="med" len="med"/>
                    </a:lnL>
                    <a:lnR w="39369" cap="flat" cmpd="sng" algn="ctr">
                      <a:solidFill>
                        <a:srgbClr val="9F9F9F"/>
                      </a:solidFill>
                      <a:prstDash val="solid"/>
                      <a:round/>
                      <a:headEnd type="none" w="med" len="med"/>
                      <a:tailEnd type="none" w="med" len="med"/>
                    </a:lnR>
                    <a:lnT w="40893" cap="flat" cmpd="sng" algn="ctr">
                      <a:solidFill>
                        <a:srgbClr val="9F9F9F"/>
                      </a:solidFill>
                      <a:prstDash val="solid"/>
                      <a:round/>
                      <a:headEnd type="none" w="med" len="med"/>
                      <a:tailEnd type="none" w="med" len="med"/>
                    </a:lnT>
                    <a:lnB w="40893" cap="flat" cmpd="sng" algn="ctr">
                      <a:solidFill>
                        <a:srgbClr val="9F9F9F"/>
                      </a:solidFill>
                      <a:prstDash val="solid"/>
                      <a:round/>
                      <a:headEnd type="none" w="med" len="med"/>
                      <a:tailEnd type="none" w="med" len="med"/>
                    </a:lnB>
                    <a:lnTlToBr>
                      <a:noFill/>
                    </a:lnTlToBr>
                    <a:lnBlToTr>
                      <a:noFill/>
                    </a:lnBlToTr>
                    <a:noFill/>
                  </a:tcPr>
                </a:tc>
                <a:tc>
                  <a:txBody>
                    <a:bodyPr/>
                    <a:lstStyle>
                      <a:lvl1pPr marL="7938"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7938"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mj-lt"/>
                          <a:cs typeface="Times New Roman" panose="02020603050405020304" pitchFamily="18" charset="0"/>
                        </a:rPr>
                        <a:t>4</a:t>
                      </a:r>
                    </a:p>
                  </a:txBody>
                  <a:tcPr marL="0" marR="0" marT="0" marB="0" horzOverflow="overflow">
                    <a:lnL w="39369" cap="flat" cmpd="sng" algn="ctr">
                      <a:solidFill>
                        <a:srgbClr val="9F9F9F"/>
                      </a:solidFill>
                      <a:prstDash val="solid"/>
                      <a:round/>
                      <a:headEnd type="none" w="med" len="med"/>
                      <a:tailEnd type="none" w="med" len="med"/>
                    </a:lnL>
                    <a:lnR w="39369" cap="flat" cmpd="sng" algn="ctr">
                      <a:solidFill>
                        <a:srgbClr val="9F9F9F"/>
                      </a:solidFill>
                      <a:prstDash val="solid"/>
                      <a:round/>
                      <a:headEnd type="none" w="med" len="med"/>
                      <a:tailEnd type="none" w="med" len="med"/>
                    </a:lnR>
                    <a:lnT w="40893" cap="flat" cmpd="sng" algn="ctr">
                      <a:solidFill>
                        <a:srgbClr val="9F9F9F"/>
                      </a:solidFill>
                      <a:prstDash val="solid"/>
                      <a:round/>
                      <a:headEnd type="none" w="med" len="med"/>
                      <a:tailEnd type="none" w="med" len="med"/>
                    </a:lnT>
                    <a:lnB w="40893" cap="flat" cmpd="sng" algn="ctr">
                      <a:solidFill>
                        <a:srgbClr val="9F9F9F"/>
                      </a:solidFill>
                      <a:prstDash val="solid"/>
                      <a:round/>
                      <a:headEnd type="none" w="med" len="med"/>
                      <a:tailEnd type="none" w="med" len="med"/>
                    </a:lnB>
                    <a:lnTlToBr>
                      <a:noFill/>
                    </a:lnTlToBr>
                    <a:lnBlToTr>
                      <a:noFill/>
                    </a:lnBlToTr>
                    <a:noFill/>
                  </a:tcPr>
                </a:tc>
                <a:tc>
                  <a:txBody>
                    <a:bodyPr/>
                    <a:lstStyle>
                      <a:lvl1pPr marL="7938"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7938"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mj-lt"/>
                          <a:cs typeface="Times New Roman" panose="02020603050405020304" pitchFamily="18" charset="0"/>
                        </a:rPr>
                        <a:t>74</a:t>
                      </a:r>
                    </a:p>
                  </a:txBody>
                  <a:tcPr marL="0" marR="0" marT="0" marB="0" horzOverflow="overflow">
                    <a:lnL w="39369" cap="flat" cmpd="sng" algn="ctr">
                      <a:solidFill>
                        <a:srgbClr val="9F9F9F"/>
                      </a:solidFill>
                      <a:prstDash val="solid"/>
                      <a:round/>
                      <a:headEnd type="none" w="med" len="med"/>
                      <a:tailEnd type="none" w="med" len="med"/>
                    </a:lnL>
                    <a:lnR w="40893" cap="flat" cmpd="sng" algn="ctr">
                      <a:solidFill>
                        <a:srgbClr val="9F9F9F"/>
                      </a:solidFill>
                      <a:prstDash val="solid"/>
                      <a:round/>
                      <a:headEnd type="none" w="med" len="med"/>
                      <a:tailEnd type="none" w="med" len="med"/>
                    </a:lnR>
                    <a:lnT w="40893" cap="flat" cmpd="sng" algn="ctr">
                      <a:solidFill>
                        <a:srgbClr val="9F9F9F"/>
                      </a:solidFill>
                      <a:prstDash val="solid"/>
                      <a:round/>
                      <a:headEnd type="none" w="med" len="med"/>
                      <a:tailEnd type="none" w="med" len="med"/>
                    </a:lnT>
                    <a:lnB w="40893" cap="flat" cmpd="sng" algn="ctr">
                      <a:solidFill>
                        <a:srgbClr val="9F9F9F"/>
                      </a:solidFill>
                      <a:prstDash val="solid"/>
                      <a:round/>
                      <a:headEnd type="none" w="med" len="med"/>
                      <a:tailEnd type="none" w="med" len="med"/>
                    </a:lnB>
                    <a:lnTlToBr>
                      <a:noFill/>
                    </a:lnTlToBr>
                    <a:lnBlToTr>
                      <a:noFill/>
                    </a:lnBlToTr>
                    <a:noFill/>
                  </a:tcPr>
                </a:tc>
                <a:tc>
                  <a:txBody>
                    <a:bodyPr/>
                    <a:lstStyle>
                      <a:lvl1pPr marL="635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35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mj-lt"/>
                          <a:cs typeface="Times New Roman" panose="02020603050405020304" pitchFamily="18" charset="0"/>
                        </a:rPr>
                        <a:t>94.87%</a:t>
                      </a:r>
                    </a:p>
                  </a:txBody>
                  <a:tcPr marL="0" marR="0" marT="0" marB="0" horzOverflow="overflow">
                    <a:lnL w="40893" cap="flat" cmpd="sng" algn="ctr">
                      <a:solidFill>
                        <a:srgbClr val="9F9F9F"/>
                      </a:solidFill>
                      <a:prstDash val="solid"/>
                      <a:round/>
                      <a:headEnd type="none" w="med" len="med"/>
                      <a:tailEnd type="none" w="med" len="med"/>
                    </a:lnL>
                    <a:lnR w="39369" cap="flat" cmpd="sng" algn="ctr">
                      <a:solidFill>
                        <a:srgbClr val="9F9F9F"/>
                      </a:solidFill>
                      <a:prstDash val="solid"/>
                      <a:round/>
                      <a:headEnd type="none" w="med" len="med"/>
                      <a:tailEnd type="none" w="med" len="med"/>
                    </a:lnR>
                    <a:lnT w="40893" cap="flat" cmpd="sng" algn="ctr">
                      <a:solidFill>
                        <a:srgbClr val="9F9F9F"/>
                      </a:solidFill>
                      <a:prstDash val="solid"/>
                      <a:round/>
                      <a:headEnd type="none" w="med" len="med"/>
                      <a:tailEnd type="none" w="med" len="med"/>
                    </a:lnT>
                    <a:lnB w="40893" cap="flat" cmpd="sng" algn="ctr">
                      <a:solidFill>
                        <a:srgbClr val="9F9F9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59955249"/>
                  </a:ext>
                </a:extLst>
              </a:tr>
              <a:tr h="200735">
                <a:tc gridSpan="4">
                  <a:txBody>
                    <a:bodyPr/>
                    <a:lstStyle>
                      <a:lvl1pPr marL="7938"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7938"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mj-lt"/>
                          <a:cs typeface="Times New Roman" panose="02020603050405020304" pitchFamily="18" charset="0"/>
                        </a:rPr>
                        <a:t>Overall</a:t>
                      </a:r>
                    </a:p>
                  </a:txBody>
                  <a:tcPr marL="0" marR="0" marT="0" marB="0" horzOverflow="overflow">
                    <a:lnL w="39369" cap="flat" cmpd="sng" algn="ctr">
                      <a:solidFill>
                        <a:srgbClr val="F0F0F0"/>
                      </a:solidFill>
                      <a:prstDash val="solid"/>
                      <a:round/>
                      <a:headEnd type="none" w="med" len="med"/>
                      <a:tailEnd type="none" w="med" len="med"/>
                    </a:lnL>
                    <a:lnR w="40893" cap="flat" cmpd="sng" algn="ctr">
                      <a:solidFill>
                        <a:srgbClr val="9F9F9F"/>
                      </a:solidFill>
                      <a:prstDash val="solid"/>
                      <a:round/>
                      <a:headEnd type="none" w="med" len="med"/>
                      <a:tailEnd type="none" w="med" len="med"/>
                    </a:lnR>
                    <a:lnT w="40893" cap="flat" cmpd="sng" algn="ctr">
                      <a:solidFill>
                        <a:srgbClr val="9F9F9F"/>
                      </a:solidFill>
                      <a:prstDash val="solid"/>
                      <a:round/>
                      <a:headEnd type="none" w="med" len="med"/>
                      <a:tailEnd type="none" w="med" len="med"/>
                    </a:lnT>
                    <a:lnB w="50037" cap="flat" cmpd="sng" algn="ctr">
                      <a:solidFill>
                        <a:srgbClr val="9F9F9F"/>
                      </a:solidFill>
                      <a:prstDash val="solid"/>
                      <a:round/>
                      <a:headEnd type="none" w="med" len="med"/>
                      <a:tailEnd type="none" w="med" len="med"/>
                    </a:lnB>
                    <a:lnTlToBr>
                      <a:noFill/>
                    </a:lnTlToBr>
                    <a:lnBlToTr>
                      <a:noFill/>
                    </a:lnBlToTr>
                    <a:noFill/>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lvl1pPr marL="635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635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j-lt"/>
                          <a:cs typeface="Times New Roman" panose="02020603050405020304" pitchFamily="18" charset="0"/>
                        </a:rPr>
                        <a:t>68.03%</a:t>
                      </a:r>
                    </a:p>
                  </a:txBody>
                  <a:tcPr marL="0" marR="0" marT="0" marB="0" horzOverflow="overflow">
                    <a:lnL w="40893" cap="flat" cmpd="sng" algn="ctr">
                      <a:solidFill>
                        <a:srgbClr val="9F9F9F"/>
                      </a:solidFill>
                      <a:prstDash val="solid"/>
                      <a:round/>
                      <a:headEnd type="none" w="med" len="med"/>
                      <a:tailEnd type="none" w="med" len="med"/>
                    </a:lnL>
                    <a:lnR w="39369" cap="flat" cmpd="sng" algn="ctr">
                      <a:solidFill>
                        <a:srgbClr val="9F9F9F"/>
                      </a:solidFill>
                      <a:prstDash val="solid"/>
                      <a:round/>
                      <a:headEnd type="none" w="med" len="med"/>
                      <a:tailEnd type="none" w="med" len="med"/>
                    </a:lnR>
                    <a:lnT w="40893" cap="flat" cmpd="sng" algn="ctr">
                      <a:solidFill>
                        <a:srgbClr val="9F9F9F"/>
                      </a:solidFill>
                      <a:prstDash val="solid"/>
                      <a:round/>
                      <a:headEnd type="none" w="med" len="med"/>
                      <a:tailEnd type="none" w="med" len="med"/>
                    </a:lnT>
                    <a:lnB w="50037" cap="flat" cmpd="sng" algn="ctr">
                      <a:solidFill>
                        <a:srgbClr val="9F9F9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33587990"/>
                  </a:ext>
                </a:extLst>
              </a:tr>
            </a:tbl>
          </a:graphicData>
        </a:graphic>
      </p:graphicFrame>
      <p:pic>
        <p:nvPicPr>
          <p:cNvPr id="5" name="Picture 4" descr="A screenshot of a computer&#10;&#10;Description automatically generated">
            <a:extLst>
              <a:ext uri="{FF2B5EF4-FFF2-40B4-BE49-F238E27FC236}">
                <a16:creationId xmlns:a16="http://schemas.microsoft.com/office/drawing/2014/main" id="{66C6A1E2-953E-0AD7-80E2-7F7AC6245069}"/>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6" name="Title 1">
            <a:extLst>
              <a:ext uri="{FF2B5EF4-FFF2-40B4-BE49-F238E27FC236}">
                <a16:creationId xmlns:a16="http://schemas.microsoft.com/office/drawing/2014/main" id="{9990E85C-F9BA-1FB1-BD7B-9B037F21C864}"/>
              </a:ext>
            </a:extLst>
          </p:cNvPr>
          <p:cNvSpPr txBox="1">
            <a:spLocks/>
          </p:cNvSpPr>
          <p:nvPr/>
        </p:nvSpPr>
        <p:spPr>
          <a:xfrm>
            <a:off x="1642210" y="0"/>
            <a:ext cx="7501789" cy="692696"/>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marL="8547" algn="ctr">
              <a:spcBef>
                <a:spcPts val="68"/>
              </a:spcBef>
            </a:pPr>
            <a:r>
              <a:rPr lang="en-IN" sz="3000" dirty="0"/>
              <a:t>CONTENTS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BFE1DD2C-E9D1-99C5-11EC-9A080030E223}"/>
              </a:ext>
            </a:extLst>
          </p:cNvPr>
          <p:cNvSpPr txBox="1"/>
          <p:nvPr/>
        </p:nvSpPr>
        <p:spPr>
          <a:xfrm>
            <a:off x="573206" y="1130721"/>
            <a:ext cx="8202304" cy="5050100"/>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r>
              <a:rPr lang="en-US" altLang="en-US">
                <a:latin typeface="+mj-lt"/>
                <a:cs typeface="Times New Roman" panose="02020603050405020304" pitchFamily="18" charset="0"/>
              </a:rPr>
              <a:t>3.  Most  OLS  researchers  like  the  R</a:t>
            </a:r>
            <a:r>
              <a:rPr lang="en-US" altLang="en-US" baseline="38000">
                <a:latin typeface="+mj-lt"/>
                <a:cs typeface="Times New Roman" panose="02020603050405020304" pitchFamily="18" charset="0"/>
              </a:rPr>
              <a:t>2  </a:t>
            </a:r>
            <a:r>
              <a:rPr lang="en-US" altLang="en-US">
                <a:latin typeface="+mj-lt"/>
                <a:cs typeface="Times New Roman" panose="02020603050405020304" pitchFamily="18" charset="0"/>
              </a:rPr>
              <a:t>statistic.  It  is  the  proportion  of  the  variance  in  the dependent variable which is explained by the variance in the independent variables. There is NO   equivalent   measure   in   logistic   regression.   However,   there   are   several   "Pseudo" R</a:t>
            </a:r>
            <a:r>
              <a:rPr lang="en-US" altLang="en-US" baseline="38000">
                <a:latin typeface="+mj-lt"/>
                <a:cs typeface="Times New Roman" panose="02020603050405020304" pitchFamily="18" charset="0"/>
              </a:rPr>
              <a:t>2  </a:t>
            </a:r>
            <a:r>
              <a:rPr lang="en-US" altLang="en-US">
                <a:latin typeface="+mj-lt"/>
                <a:cs typeface="Times New Roman" panose="02020603050405020304" pitchFamily="18" charset="0"/>
              </a:rPr>
              <a:t>statistics. One psuedo R</a:t>
            </a:r>
            <a:r>
              <a:rPr lang="en-US" altLang="en-US" baseline="38000">
                <a:latin typeface="+mj-lt"/>
                <a:cs typeface="Times New Roman" panose="02020603050405020304" pitchFamily="18" charset="0"/>
              </a:rPr>
              <a:t>2  </a:t>
            </a:r>
            <a:r>
              <a:rPr lang="en-US" altLang="en-US">
                <a:latin typeface="+mj-lt"/>
                <a:cs typeface="Times New Roman" panose="02020603050405020304" pitchFamily="18" charset="0"/>
              </a:rPr>
              <a:t>is the McFadden's-R</a:t>
            </a:r>
            <a:r>
              <a:rPr lang="en-US" altLang="en-US" baseline="38000">
                <a:latin typeface="+mj-lt"/>
                <a:cs typeface="Times New Roman" panose="02020603050405020304" pitchFamily="18" charset="0"/>
              </a:rPr>
              <a:t>2  </a:t>
            </a:r>
            <a:r>
              <a:rPr lang="en-US" altLang="en-US">
                <a:latin typeface="+mj-lt"/>
                <a:cs typeface="Times New Roman" panose="02020603050405020304" pitchFamily="18" charset="0"/>
              </a:rPr>
              <a:t>statistic (sometimes called the likelihood ratio index [LRI]):</a:t>
            </a:r>
          </a:p>
          <a:p>
            <a:pPr>
              <a:spcBef>
                <a:spcPts val="16"/>
              </a:spcBef>
            </a:pPr>
            <a:endParaRPr lang="en-US" altLang="en-US">
              <a:latin typeface="+mj-lt"/>
              <a:cs typeface="Times New Roman" panose="02020603050405020304" pitchFamily="18" charset="0"/>
            </a:endParaRPr>
          </a:p>
          <a:p>
            <a:pPr algn="just"/>
            <a:r>
              <a:rPr lang="en-US" altLang="en-US">
                <a:latin typeface="+mj-lt"/>
                <a:cs typeface="Times New Roman" panose="02020603050405020304" pitchFamily="18" charset="0"/>
              </a:rPr>
              <a:t>McFadden's-R</a:t>
            </a:r>
            <a:r>
              <a:rPr lang="en-US" altLang="en-US" baseline="38000">
                <a:latin typeface="+mj-lt"/>
                <a:cs typeface="Times New Roman" panose="02020603050405020304" pitchFamily="18" charset="0"/>
              </a:rPr>
              <a:t>2</a:t>
            </a:r>
            <a:r>
              <a:rPr lang="en-US" altLang="en-US">
                <a:latin typeface="+mj-lt"/>
                <a:cs typeface="Times New Roman" panose="02020603050405020304" pitchFamily="18" charset="0"/>
              </a:rPr>
              <a:t>= 1 - [LL(</a:t>
            </a:r>
            <a:r>
              <a:rPr lang="en-US" altLang="en-US" b="1" i="1">
                <a:latin typeface="+mj-lt"/>
                <a:cs typeface="Times New Roman" panose="02020603050405020304" pitchFamily="18" charset="0"/>
              </a:rPr>
              <a:t>a</a:t>
            </a:r>
            <a:r>
              <a:rPr lang="en-US" altLang="en-US">
                <a:latin typeface="+mj-lt"/>
                <a:cs typeface="Times New Roman" panose="02020603050405020304" pitchFamily="18" charset="0"/>
              </a:rPr>
              <a:t>,</a:t>
            </a:r>
            <a:r>
              <a:rPr lang="en-US" altLang="en-US" b="1" i="1">
                <a:latin typeface="+mj-lt"/>
                <a:cs typeface="Times New Roman" panose="02020603050405020304" pitchFamily="18" charset="0"/>
              </a:rPr>
              <a:t>B</a:t>
            </a:r>
            <a:r>
              <a:rPr lang="en-US" altLang="en-US">
                <a:latin typeface="+mj-lt"/>
                <a:cs typeface="Times New Roman" panose="02020603050405020304" pitchFamily="18" charset="0"/>
              </a:rPr>
              <a:t>)/LL(</a:t>
            </a:r>
            <a:r>
              <a:rPr lang="en-US" altLang="en-US" b="1" i="1">
                <a:latin typeface="+mj-lt"/>
                <a:cs typeface="Times New Roman" panose="02020603050405020304" pitchFamily="18" charset="0"/>
              </a:rPr>
              <a:t>a</a:t>
            </a:r>
            <a:r>
              <a:rPr lang="en-US" altLang="en-US">
                <a:latin typeface="+mj-lt"/>
                <a:cs typeface="Times New Roman" panose="02020603050405020304" pitchFamily="18" charset="0"/>
              </a:rPr>
              <a:t>)]</a:t>
            </a:r>
          </a:p>
          <a:p>
            <a:pPr algn="just">
              <a:spcBef>
                <a:spcPts val="537"/>
              </a:spcBef>
            </a:pPr>
            <a:r>
              <a:rPr lang="en-US" altLang="en-US">
                <a:latin typeface="+mj-lt"/>
                <a:cs typeface="Times New Roman" panose="02020603050405020304" pitchFamily="18" charset="0"/>
              </a:rPr>
              <a:t>= 1 - [-2LL(</a:t>
            </a:r>
            <a:r>
              <a:rPr lang="en-US" altLang="en-US" b="1" i="1">
                <a:latin typeface="+mj-lt"/>
                <a:cs typeface="Times New Roman" panose="02020603050405020304" pitchFamily="18" charset="0"/>
              </a:rPr>
              <a:t>a</a:t>
            </a:r>
            <a:r>
              <a:rPr lang="en-US" altLang="en-US">
                <a:latin typeface="+mj-lt"/>
                <a:cs typeface="Times New Roman" panose="02020603050405020304" pitchFamily="18" charset="0"/>
              </a:rPr>
              <a:t>,</a:t>
            </a:r>
            <a:r>
              <a:rPr lang="en-US" altLang="en-US" b="1" i="1">
                <a:latin typeface="+mj-lt"/>
                <a:cs typeface="Times New Roman" panose="02020603050405020304" pitchFamily="18" charset="0"/>
              </a:rPr>
              <a:t>B</a:t>
            </a:r>
            <a:r>
              <a:rPr lang="en-US" altLang="en-US">
                <a:latin typeface="+mj-lt"/>
                <a:cs typeface="Times New Roman" panose="02020603050405020304" pitchFamily="18" charset="0"/>
              </a:rPr>
              <a:t>)/-2LL(</a:t>
            </a:r>
            <a:r>
              <a:rPr lang="en-US" altLang="en-US" b="1" i="1">
                <a:latin typeface="+mj-lt"/>
                <a:cs typeface="Times New Roman" panose="02020603050405020304" pitchFamily="18" charset="0"/>
              </a:rPr>
              <a:t>a</a:t>
            </a:r>
            <a:r>
              <a:rPr lang="en-US" altLang="en-US">
                <a:latin typeface="+mj-lt"/>
                <a:cs typeface="Times New Roman" panose="02020603050405020304" pitchFamily="18" charset="0"/>
              </a:rPr>
              <a:t>)]</a:t>
            </a:r>
          </a:p>
          <a:p>
            <a:pPr>
              <a:spcBef>
                <a:spcPts val="32"/>
              </a:spcBef>
            </a:pPr>
            <a:endParaRPr lang="en-US" altLang="en-US">
              <a:latin typeface="+mj-lt"/>
              <a:cs typeface="Times New Roman" panose="02020603050405020304" pitchFamily="18" charset="0"/>
            </a:endParaRPr>
          </a:p>
          <a:p>
            <a:pPr algn="just"/>
            <a:r>
              <a:rPr lang="en-US" altLang="en-US">
                <a:latin typeface="+mj-lt"/>
                <a:cs typeface="Times New Roman" panose="02020603050405020304" pitchFamily="18" charset="0"/>
              </a:rPr>
              <a:t>where the R</a:t>
            </a:r>
            <a:r>
              <a:rPr lang="en-US" altLang="en-US" baseline="38000">
                <a:latin typeface="+mj-lt"/>
                <a:cs typeface="Times New Roman" panose="02020603050405020304" pitchFamily="18" charset="0"/>
              </a:rPr>
              <a:t>2  </a:t>
            </a:r>
            <a:r>
              <a:rPr lang="en-US" altLang="en-US">
                <a:latin typeface="+mj-lt"/>
                <a:cs typeface="Times New Roman" panose="02020603050405020304" pitchFamily="18" charset="0"/>
              </a:rPr>
              <a:t>is a scalar measure which varies between 0 and (somewhat close to) 1 much like the R</a:t>
            </a:r>
            <a:r>
              <a:rPr lang="en-US" altLang="en-US" baseline="38000">
                <a:latin typeface="+mj-lt"/>
                <a:cs typeface="Times New Roman" panose="02020603050405020304" pitchFamily="18" charset="0"/>
              </a:rPr>
              <a:t>2  </a:t>
            </a:r>
            <a:r>
              <a:rPr lang="en-US" altLang="en-US">
                <a:latin typeface="+mj-lt"/>
                <a:cs typeface="Times New Roman" panose="02020603050405020304" pitchFamily="18" charset="0"/>
              </a:rPr>
              <a:t>in a LP model. Expect your Pseudo R</a:t>
            </a:r>
            <a:r>
              <a:rPr lang="en-US" altLang="en-US" baseline="38000">
                <a:latin typeface="+mj-lt"/>
                <a:cs typeface="Times New Roman" panose="02020603050405020304" pitchFamily="18" charset="0"/>
              </a:rPr>
              <a:t>2</a:t>
            </a:r>
            <a:r>
              <a:rPr lang="en-US" altLang="en-US">
                <a:latin typeface="+mj-lt"/>
                <a:cs typeface="Times New Roman" panose="02020603050405020304" pitchFamily="18" charset="0"/>
              </a:rPr>
              <a:t>s to be much less than what you would expect in LP model, however. Because the LRI depends on the ratio of the beginning and ending log- likelihood functions, it is very difficult to "maximize the R</a:t>
            </a:r>
            <a:r>
              <a:rPr lang="en-US" altLang="en-US" baseline="38000">
                <a:latin typeface="+mj-lt"/>
                <a:cs typeface="Times New Roman" panose="02020603050405020304" pitchFamily="18" charset="0"/>
              </a:rPr>
              <a:t>2</a:t>
            </a:r>
            <a:r>
              <a:rPr lang="en-US" altLang="en-US">
                <a:latin typeface="+mj-lt"/>
                <a:cs typeface="Times New Roman" panose="02020603050405020304" pitchFamily="18" charset="0"/>
              </a:rPr>
              <a:t>" in logistic regression.</a:t>
            </a:r>
          </a:p>
          <a:p>
            <a:pPr>
              <a:spcBef>
                <a:spcPts val="16"/>
              </a:spcBef>
            </a:pPr>
            <a:endParaRPr lang="en-US" altLang="en-US">
              <a:latin typeface="+mj-lt"/>
              <a:cs typeface="Times New Roman" panose="02020603050405020304" pitchFamily="18" charset="0"/>
            </a:endParaRPr>
          </a:p>
          <a:p>
            <a:pPr algn="just"/>
            <a:r>
              <a:rPr lang="en-US" altLang="en-US">
                <a:latin typeface="+mj-lt"/>
                <a:cs typeface="Times New Roman" panose="02020603050405020304" pitchFamily="18" charset="0"/>
              </a:rPr>
              <a:t>The Pseudo-R</a:t>
            </a:r>
            <a:r>
              <a:rPr lang="en-US" altLang="en-US" baseline="38000">
                <a:latin typeface="+mj-lt"/>
                <a:cs typeface="Times New Roman" panose="02020603050405020304" pitchFamily="18" charset="0"/>
              </a:rPr>
              <a:t>2  </a:t>
            </a:r>
            <a:r>
              <a:rPr lang="en-US" altLang="en-US">
                <a:latin typeface="+mj-lt"/>
                <a:cs typeface="Times New Roman" panose="02020603050405020304" pitchFamily="18" charset="0"/>
              </a:rPr>
              <a:t>in logistic regression is best used to compare different specifications of the same  model.  Don't  try  to  compare  models  with  different  data  sets  with  the  Pseudo- R</a:t>
            </a:r>
            <a:r>
              <a:rPr lang="en-US" altLang="en-US" baseline="38000">
                <a:latin typeface="+mj-lt"/>
                <a:cs typeface="Times New Roman" panose="02020603050405020304" pitchFamily="18" charset="0"/>
              </a:rPr>
              <a:t>2 </a:t>
            </a:r>
            <a:r>
              <a:rPr lang="en-US" altLang="en-US">
                <a:latin typeface="+mj-lt"/>
                <a:cs typeface="Times New Roman" panose="02020603050405020304" pitchFamily="18" charset="0"/>
              </a:rPr>
              <a:t>[referees will yell at you ...].</a:t>
            </a:r>
          </a:p>
        </p:txBody>
      </p:sp>
      <p:pic>
        <p:nvPicPr>
          <p:cNvPr id="3" name="Picture 2" descr="A screenshot of a computer&#10;&#10;Description automatically generated">
            <a:extLst>
              <a:ext uri="{FF2B5EF4-FFF2-40B4-BE49-F238E27FC236}">
                <a16:creationId xmlns:a16="http://schemas.microsoft.com/office/drawing/2014/main" id="{2736E963-55B9-FEC0-8C1B-6036FB51D882}"/>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4" name="Title 1">
            <a:extLst>
              <a:ext uri="{FF2B5EF4-FFF2-40B4-BE49-F238E27FC236}">
                <a16:creationId xmlns:a16="http://schemas.microsoft.com/office/drawing/2014/main" id="{86575D63-0D82-4DF6-0855-33FE987B37F0}"/>
              </a:ext>
            </a:extLst>
          </p:cNvPr>
          <p:cNvSpPr txBox="1">
            <a:spLocks/>
          </p:cNvSpPr>
          <p:nvPr/>
        </p:nvSpPr>
        <p:spPr>
          <a:xfrm>
            <a:off x="1642210" y="0"/>
            <a:ext cx="7501789" cy="692696"/>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marL="8547" algn="ctr">
              <a:spcBef>
                <a:spcPts val="68"/>
              </a:spcBef>
            </a:pPr>
            <a:r>
              <a:rPr lang="en-IN" sz="3000" dirty="0"/>
              <a:t>CONTENTS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9AD1EFD5-95AA-FC0B-F3C3-164435D0F5AE}"/>
              </a:ext>
            </a:extLst>
          </p:cNvPr>
          <p:cNvSpPr txBox="1"/>
          <p:nvPr/>
        </p:nvSpPr>
        <p:spPr>
          <a:xfrm>
            <a:off x="477671" y="873458"/>
            <a:ext cx="8175009" cy="830997"/>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dirty="0">
                <a:latin typeface="+mj-lt"/>
                <a:cs typeface="Times New Roman" panose="02020603050405020304" pitchFamily="18" charset="0"/>
              </a:rPr>
              <a:t>Other  Pseudo-R</a:t>
            </a:r>
            <a:r>
              <a:rPr lang="en-US" altLang="en-US" baseline="38000" dirty="0">
                <a:latin typeface="+mj-lt"/>
                <a:cs typeface="Times New Roman" panose="02020603050405020304" pitchFamily="18" charset="0"/>
              </a:rPr>
              <a:t>2  </a:t>
            </a:r>
            <a:r>
              <a:rPr lang="en-US" altLang="en-US" dirty="0">
                <a:latin typeface="+mj-lt"/>
                <a:cs typeface="Times New Roman" panose="02020603050405020304" pitchFamily="18" charset="0"/>
              </a:rPr>
              <a:t>statistics  are  printed  in  SPSS  output  but  [YIKES!]  I can't  figure  out  how these are calculated (even after consulting the manual and the SPSS discussion list)!?!</a:t>
            </a:r>
          </a:p>
        </p:txBody>
      </p:sp>
      <p:graphicFrame>
        <p:nvGraphicFramePr>
          <p:cNvPr id="3" name="object 3">
            <a:extLst>
              <a:ext uri="{FF2B5EF4-FFF2-40B4-BE49-F238E27FC236}">
                <a16:creationId xmlns:a16="http://schemas.microsoft.com/office/drawing/2014/main" id="{7935A712-F206-19B7-F82F-F595F2F4BB50}"/>
              </a:ext>
            </a:extLst>
          </p:cNvPr>
          <p:cNvGraphicFramePr>
            <a:graphicFrameLocks noGrp="1"/>
          </p:cNvGraphicFramePr>
          <p:nvPr>
            <p:extLst>
              <p:ext uri="{D42A27DB-BD31-4B8C-83A1-F6EECF244321}">
                <p14:modId xmlns:p14="http://schemas.microsoft.com/office/powerpoint/2010/main" val="2058011799"/>
              </p:ext>
            </p:extLst>
          </p:nvPr>
        </p:nvGraphicFramePr>
        <p:xfrm>
          <a:off x="2197291" y="1478506"/>
          <a:ext cx="4490111" cy="5212661"/>
        </p:xfrm>
        <a:graphic>
          <a:graphicData uri="http://schemas.openxmlformats.org/drawingml/2006/table">
            <a:tbl>
              <a:tblPr firstRow="1" bandRow="1">
                <a:tableStyleId>{2D5ABB26-0587-4C30-8999-92F81FD0307C}</a:tableStyleId>
              </a:tblPr>
              <a:tblGrid>
                <a:gridCol w="1635030">
                  <a:extLst>
                    <a:ext uri="{9D8B030D-6E8A-4147-A177-3AD203B41FA5}">
                      <a16:colId xmlns:a16="http://schemas.microsoft.com/office/drawing/2014/main" val="20000"/>
                    </a:ext>
                  </a:extLst>
                </a:gridCol>
                <a:gridCol w="1411377">
                  <a:extLst>
                    <a:ext uri="{9D8B030D-6E8A-4147-A177-3AD203B41FA5}">
                      <a16:colId xmlns:a16="http://schemas.microsoft.com/office/drawing/2014/main" val="20001"/>
                    </a:ext>
                  </a:extLst>
                </a:gridCol>
                <a:gridCol w="266274">
                  <a:extLst>
                    <a:ext uri="{9D8B030D-6E8A-4147-A177-3AD203B41FA5}">
                      <a16:colId xmlns:a16="http://schemas.microsoft.com/office/drawing/2014/main" val="20002"/>
                    </a:ext>
                  </a:extLst>
                </a:gridCol>
                <a:gridCol w="1177430">
                  <a:extLst>
                    <a:ext uri="{9D8B030D-6E8A-4147-A177-3AD203B41FA5}">
                      <a16:colId xmlns:a16="http://schemas.microsoft.com/office/drawing/2014/main" val="20003"/>
                    </a:ext>
                  </a:extLst>
                </a:gridCol>
              </a:tblGrid>
              <a:tr h="347205">
                <a:tc gridSpan="4">
                  <a:txBody>
                    <a:bodyPr/>
                    <a:lstStyle/>
                    <a:p>
                      <a:pPr marL="8255">
                        <a:lnSpc>
                          <a:spcPct val="100000"/>
                        </a:lnSpc>
                      </a:pPr>
                      <a:r>
                        <a:rPr sz="1600" b="1" dirty="0">
                          <a:latin typeface="+mj-lt"/>
                          <a:cs typeface="Times New Roman"/>
                        </a:rPr>
                        <a:t>Sou</a:t>
                      </a:r>
                      <a:r>
                        <a:rPr sz="1600" b="1" spc="-5" dirty="0">
                          <a:latin typeface="+mj-lt"/>
                          <a:cs typeface="Times New Roman"/>
                        </a:rPr>
                        <a:t>rce</a:t>
                      </a:r>
                      <a:r>
                        <a:rPr sz="1600" b="1" dirty="0">
                          <a:latin typeface="+mj-lt"/>
                          <a:cs typeface="Times New Roman"/>
                        </a:rPr>
                        <a:t>: S</a:t>
                      </a:r>
                      <a:r>
                        <a:rPr sz="1600" b="1" spc="-15" dirty="0">
                          <a:latin typeface="+mj-lt"/>
                          <a:cs typeface="Times New Roman"/>
                        </a:rPr>
                        <a:t>P</a:t>
                      </a:r>
                      <a:r>
                        <a:rPr sz="1600" b="1" dirty="0">
                          <a:latin typeface="+mj-lt"/>
                          <a:cs typeface="Times New Roman"/>
                        </a:rPr>
                        <a:t>SS O</a:t>
                      </a:r>
                      <a:r>
                        <a:rPr sz="1600" b="1" spc="5" dirty="0">
                          <a:latin typeface="+mj-lt"/>
                          <a:cs typeface="Times New Roman"/>
                        </a:rPr>
                        <a:t>u</a:t>
                      </a:r>
                      <a:r>
                        <a:rPr sz="1600" b="1" dirty="0">
                          <a:latin typeface="+mj-lt"/>
                          <a:cs typeface="Times New Roman"/>
                        </a:rPr>
                        <a:t>tput</a:t>
                      </a:r>
                      <a:endParaRPr sz="1600" dirty="0">
                        <a:latin typeface="+mj-lt"/>
                        <a:cs typeface="Times New Roman"/>
                      </a:endParaRPr>
                    </a:p>
                  </a:txBody>
                  <a:tcPr marL="0" marR="0" marT="0" marB="0">
                    <a:lnL w="39369">
                      <a:solidFill>
                        <a:srgbClr val="F0F0F0"/>
                      </a:solidFill>
                      <a:prstDash val="solid"/>
                    </a:lnL>
                    <a:lnR w="39369">
                      <a:solidFill>
                        <a:srgbClr val="9F9F9F"/>
                      </a:solidFill>
                      <a:prstDash val="solid"/>
                    </a:lnR>
                    <a:lnT w="53530">
                      <a:solidFill>
                        <a:srgbClr val="F0F0F0"/>
                      </a:solidFill>
                      <a:prstDash val="solid"/>
                    </a:lnT>
                    <a:lnB w="44830">
                      <a:solidFill>
                        <a:srgbClr val="9F9F9F"/>
                      </a:solidFill>
                      <a:prstDash val="solid"/>
                    </a:lnB>
                    <a:solidFill>
                      <a:srgbClr val="E3E3E3"/>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356464">
                <a:tc>
                  <a:txBody>
                    <a:bodyPr/>
                    <a:lstStyle/>
                    <a:p>
                      <a:pPr marL="8255">
                        <a:lnSpc>
                          <a:spcPct val="100000"/>
                        </a:lnSpc>
                      </a:pPr>
                      <a:r>
                        <a:rPr sz="1600" spc="-5" dirty="0">
                          <a:latin typeface="+mj-lt"/>
                          <a:cs typeface="Times New Roman"/>
                        </a:rPr>
                        <a:t>(-</a:t>
                      </a:r>
                      <a:r>
                        <a:rPr sz="1600" dirty="0">
                          <a:latin typeface="+mj-lt"/>
                          <a:cs typeface="Times New Roman"/>
                        </a:rPr>
                        <a:t>2)</a:t>
                      </a:r>
                      <a:r>
                        <a:rPr sz="1600" spc="5" dirty="0">
                          <a:latin typeface="+mj-lt"/>
                          <a:cs typeface="Times New Roman"/>
                        </a:rPr>
                        <a:t>*</a:t>
                      </a:r>
                      <a:r>
                        <a:rPr sz="1600" spc="-20" dirty="0">
                          <a:latin typeface="+mj-lt"/>
                          <a:cs typeface="Times New Roman"/>
                        </a:rPr>
                        <a:t>I</a:t>
                      </a:r>
                      <a:r>
                        <a:rPr sz="1600" dirty="0">
                          <a:latin typeface="+mj-lt"/>
                          <a:cs typeface="Times New Roman"/>
                        </a:rPr>
                        <a:t>nitial</a:t>
                      </a:r>
                      <a:r>
                        <a:rPr sz="1600" spc="10" dirty="0">
                          <a:latin typeface="+mj-lt"/>
                          <a:cs typeface="Times New Roman"/>
                        </a:rPr>
                        <a:t> </a:t>
                      </a:r>
                      <a:r>
                        <a:rPr sz="1600" dirty="0">
                          <a:latin typeface="+mj-lt"/>
                          <a:cs typeface="Times New Roman"/>
                        </a:rPr>
                        <a:t>LL</a:t>
                      </a:r>
                      <a:endParaRPr sz="1600">
                        <a:latin typeface="+mj-lt"/>
                        <a:cs typeface="Times New Roman"/>
                      </a:endParaRPr>
                    </a:p>
                  </a:txBody>
                  <a:tcPr marL="0" marR="0" marT="0" marB="0">
                    <a:lnL w="39369">
                      <a:solidFill>
                        <a:srgbClr val="F0F0F0"/>
                      </a:solidFill>
                      <a:prstDash val="solid"/>
                    </a:lnL>
                    <a:lnR w="39369">
                      <a:solidFill>
                        <a:srgbClr val="9F9F9F"/>
                      </a:solidFill>
                      <a:prstDash val="solid"/>
                    </a:lnR>
                    <a:lnT w="44830">
                      <a:solidFill>
                        <a:srgbClr val="9F9F9F"/>
                      </a:solidFill>
                      <a:prstDash val="solid"/>
                    </a:lnT>
                    <a:lnB w="40893">
                      <a:solidFill>
                        <a:srgbClr val="9F9F9F"/>
                      </a:solidFill>
                      <a:prstDash val="solid"/>
                    </a:lnB>
                  </a:tcPr>
                </a:tc>
                <a:tc>
                  <a:txBody>
                    <a:bodyPr/>
                    <a:lstStyle/>
                    <a:p>
                      <a:pPr marL="8255">
                        <a:lnSpc>
                          <a:spcPct val="100000"/>
                        </a:lnSpc>
                      </a:pPr>
                      <a:r>
                        <a:rPr sz="1600" spc="5" dirty="0">
                          <a:latin typeface="+mj-lt"/>
                          <a:cs typeface="Times New Roman"/>
                        </a:rPr>
                        <a:t>[</a:t>
                      </a:r>
                      <a:r>
                        <a:rPr sz="1600" dirty="0">
                          <a:latin typeface="+mj-lt"/>
                          <a:cs typeface="Times New Roman"/>
                        </a:rPr>
                        <a:t>1]</a:t>
                      </a:r>
                      <a:endParaRPr sz="1600">
                        <a:latin typeface="+mj-lt"/>
                        <a:cs typeface="Times New Roman"/>
                      </a:endParaRPr>
                    </a:p>
                  </a:txBody>
                  <a:tcPr marL="0" marR="0" marT="0" marB="0">
                    <a:lnL w="39369">
                      <a:solidFill>
                        <a:srgbClr val="9F9F9F"/>
                      </a:solidFill>
                      <a:prstDash val="solid"/>
                    </a:lnL>
                    <a:lnR w="39369">
                      <a:solidFill>
                        <a:srgbClr val="9F9F9F"/>
                      </a:solidFill>
                      <a:prstDash val="solid"/>
                    </a:lnR>
                    <a:lnT w="44830">
                      <a:solidFill>
                        <a:srgbClr val="9F9F9F"/>
                      </a:solidFill>
                      <a:prstDash val="solid"/>
                    </a:lnT>
                    <a:lnB w="40893">
                      <a:solidFill>
                        <a:srgbClr val="9F9F9F"/>
                      </a:solidFill>
                      <a:prstDash val="solid"/>
                    </a:lnB>
                  </a:tcPr>
                </a:tc>
                <a:tc gridSpan="2">
                  <a:txBody>
                    <a:bodyPr/>
                    <a:lstStyle/>
                    <a:p>
                      <a:pPr marL="8255">
                        <a:lnSpc>
                          <a:spcPct val="100000"/>
                        </a:lnSpc>
                      </a:pPr>
                      <a:r>
                        <a:rPr sz="800" dirty="0">
                          <a:latin typeface="Times New Roman"/>
                          <a:cs typeface="Times New Roman"/>
                        </a:rPr>
                        <a:t>159.526</a:t>
                      </a:r>
                      <a:endParaRPr sz="800">
                        <a:latin typeface="Times New Roman"/>
                        <a:cs typeface="Times New Roman"/>
                      </a:endParaRPr>
                    </a:p>
                  </a:txBody>
                  <a:tcPr marL="0" marR="0" marT="0" marB="0">
                    <a:lnL w="39369">
                      <a:solidFill>
                        <a:srgbClr val="9F9F9F"/>
                      </a:solidFill>
                      <a:prstDash val="solid"/>
                    </a:lnL>
                    <a:lnR w="39369">
                      <a:solidFill>
                        <a:srgbClr val="9F9F9F"/>
                      </a:solidFill>
                      <a:prstDash val="solid"/>
                    </a:lnR>
                    <a:lnT w="44830">
                      <a:solidFill>
                        <a:srgbClr val="9F9F9F"/>
                      </a:solidFill>
                      <a:prstDash val="solid"/>
                    </a:lnT>
                    <a:lnB w="40893">
                      <a:solidFill>
                        <a:srgbClr val="9F9F9F"/>
                      </a:solidFill>
                      <a:prstDash val="solid"/>
                    </a:lnB>
                  </a:tcPr>
                </a:tc>
                <a:tc hMerge="1">
                  <a:txBody>
                    <a:bodyPr/>
                    <a:lstStyle/>
                    <a:p>
                      <a:endParaRPr/>
                    </a:p>
                  </a:txBody>
                  <a:tcPr marL="0" marR="0" marT="0" marB="0"/>
                </a:tc>
                <a:extLst>
                  <a:ext uri="{0D108BD9-81ED-4DB2-BD59-A6C34878D82A}">
                    <a16:rowId xmlns:a16="http://schemas.microsoft.com/office/drawing/2014/main" val="10001"/>
                  </a:ext>
                </a:extLst>
              </a:tr>
              <a:tr h="351834">
                <a:tc>
                  <a:txBody>
                    <a:bodyPr/>
                    <a:lstStyle/>
                    <a:p>
                      <a:pPr marL="8255">
                        <a:lnSpc>
                          <a:spcPct val="100000"/>
                        </a:lnSpc>
                      </a:pPr>
                      <a:r>
                        <a:rPr sz="1600" spc="-5" dirty="0">
                          <a:latin typeface="+mj-lt"/>
                          <a:cs typeface="Times New Roman"/>
                        </a:rPr>
                        <a:t>(-</a:t>
                      </a:r>
                      <a:r>
                        <a:rPr sz="1600" dirty="0">
                          <a:latin typeface="+mj-lt"/>
                          <a:cs typeface="Times New Roman"/>
                        </a:rPr>
                        <a:t>2)*</a:t>
                      </a:r>
                      <a:r>
                        <a:rPr sz="1600" spc="-5" dirty="0">
                          <a:latin typeface="+mj-lt"/>
                          <a:cs typeface="Times New Roman"/>
                        </a:rPr>
                        <a:t>E</a:t>
                      </a:r>
                      <a:r>
                        <a:rPr sz="1600" dirty="0">
                          <a:latin typeface="+mj-lt"/>
                          <a:cs typeface="Times New Roman"/>
                        </a:rPr>
                        <a:t>ndi</a:t>
                      </a:r>
                      <a:r>
                        <a:rPr sz="1600" spc="10" dirty="0">
                          <a:latin typeface="+mj-lt"/>
                          <a:cs typeface="Times New Roman"/>
                        </a:rPr>
                        <a:t>n</a:t>
                      </a:r>
                      <a:r>
                        <a:rPr sz="1600" dirty="0">
                          <a:latin typeface="+mj-lt"/>
                          <a:cs typeface="Times New Roman"/>
                        </a:rPr>
                        <a:t>g</a:t>
                      </a:r>
                      <a:r>
                        <a:rPr sz="1600" spc="-5" dirty="0">
                          <a:latin typeface="+mj-lt"/>
                          <a:cs typeface="Times New Roman"/>
                        </a:rPr>
                        <a:t> </a:t>
                      </a:r>
                      <a:r>
                        <a:rPr sz="1600" dirty="0">
                          <a:latin typeface="+mj-lt"/>
                          <a:cs typeface="Times New Roman"/>
                        </a:rPr>
                        <a:t>LL</a:t>
                      </a:r>
                      <a:endParaRPr sz="1600">
                        <a:latin typeface="+mj-lt"/>
                        <a:cs typeface="Times New Roman"/>
                      </a:endParaRPr>
                    </a:p>
                  </a:txBody>
                  <a:tcPr marL="0" marR="0" marT="0" marB="0">
                    <a:lnL w="39369">
                      <a:solidFill>
                        <a:srgbClr val="F0F0F0"/>
                      </a:solidFill>
                      <a:prstDash val="solid"/>
                    </a:lnL>
                    <a:lnR w="39369">
                      <a:solidFill>
                        <a:srgbClr val="9F9F9F"/>
                      </a:solidFill>
                      <a:prstDash val="solid"/>
                    </a:lnR>
                    <a:lnT w="40893">
                      <a:solidFill>
                        <a:srgbClr val="9F9F9F"/>
                      </a:solidFill>
                      <a:prstDash val="solid"/>
                    </a:lnT>
                    <a:lnB w="40893">
                      <a:solidFill>
                        <a:srgbClr val="9F9F9F"/>
                      </a:solidFill>
                      <a:prstDash val="solid"/>
                    </a:lnB>
                  </a:tcPr>
                </a:tc>
                <a:tc>
                  <a:txBody>
                    <a:bodyPr/>
                    <a:lstStyle/>
                    <a:p>
                      <a:pPr marL="8255">
                        <a:lnSpc>
                          <a:spcPct val="100000"/>
                        </a:lnSpc>
                      </a:pPr>
                      <a:r>
                        <a:rPr sz="1600" spc="5" dirty="0">
                          <a:latin typeface="+mj-lt"/>
                          <a:cs typeface="Times New Roman"/>
                        </a:rPr>
                        <a:t>[</a:t>
                      </a:r>
                      <a:r>
                        <a:rPr sz="1600" dirty="0">
                          <a:latin typeface="+mj-lt"/>
                          <a:cs typeface="Times New Roman"/>
                        </a:rPr>
                        <a:t>2]</a:t>
                      </a:r>
                      <a:endParaRPr sz="1600">
                        <a:latin typeface="+mj-lt"/>
                        <a:cs typeface="Times New Roman"/>
                      </a:endParaRPr>
                    </a:p>
                  </a:txBody>
                  <a:tcPr marL="0" marR="0" marT="0" marB="0">
                    <a:lnL w="39369">
                      <a:solidFill>
                        <a:srgbClr val="9F9F9F"/>
                      </a:solidFill>
                      <a:prstDash val="solid"/>
                    </a:lnL>
                    <a:lnR w="39369">
                      <a:solidFill>
                        <a:srgbClr val="9F9F9F"/>
                      </a:solidFill>
                      <a:prstDash val="solid"/>
                    </a:lnR>
                    <a:lnT w="40893">
                      <a:solidFill>
                        <a:srgbClr val="9F9F9F"/>
                      </a:solidFill>
                      <a:prstDash val="solid"/>
                    </a:lnT>
                    <a:lnB w="40893">
                      <a:solidFill>
                        <a:srgbClr val="9F9F9F"/>
                      </a:solidFill>
                      <a:prstDash val="solid"/>
                    </a:lnB>
                  </a:tcPr>
                </a:tc>
                <a:tc gridSpan="2">
                  <a:txBody>
                    <a:bodyPr/>
                    <a:lstStyle/>
                    <a:p>
                      <a:pPr marL="8255">
                        <a:lnSpc>
                          <a:spcPct val="100000"/>
                        </a:lnSpc>
                      </a:pPr>
                      <a:r>
                        <a:rPr sz="800" dirty="0">
                          <a:latin typeface="Times New Roman"/>
                          <a:cs typeface="Times New Roman"/>
                        </a:rPr>
                        <a:t>147.495</a:t>
                      </a:r>
                      <a:endParaRPr sz="800">
                        <a:latin typeface="Times New Roman"/>
                        <a:cs typeface="Times New Roman"/>
                      </a:endParaRPr>
                    </a:p>
                  </a:txBody>
                  <a:tcPr marL="0" marR="0" marT="0" marB="0">
                    <a:lnL w="39369">
                      <a:solidFill>
                        <a:srgbClr val="9F9F9F"/>
                      </a:solidFill>
                      <a:prstDash val="solid"/>
                    </a:lnL>
                    <a:lnR w="39369">
                      <a:solidFill>
                        <a:srgbClr val="9F9F9F"/>
                      </a:solidFill>
                      <a:prstDash val="solid"/>
                    </a:lnR>
                    <a:lnT w="40893">
                      <a:solidFill>
                        <a:srgbClr val="9F9F9F"/>
                      </a:solidFill>
                      <a:prstDash val="solid"/>
                    </a:lnT>
                    <a:lnB w="40893">
                      <a:solidFill>
                        <a:srgbClr val="9F9F9F"/>
                      </a:solidFill>
                      <a:prstDash val="solid"/>
                    </a:lnB>
                  </a:tcPr>
                </a:tc>
                <a:tc hMerge="1">
                  <a:txBody>
                    <a:bodyPr/>
                    <a:lstStyle/>
                    <a:p>
                      <a:endParaRPr/>
                    </a:p>
                  </a:txBody>
                  <a:tcPr marL="0" marR="0" marT="0" marB="0"/>
                </a:tc>
                <a:extLst>
                  <a:ext uri="{0D108BD9-81ED-4DB2-BD59-A6C34878D82A}">
                    <a16:rowId xmlns:a16="http://schemas.microsoft.com/office/drawing/2014/main" val="10002"/>
                  </a:ext>
                </a:extLst>
              </a:tr>
              <a:tr h="351834">
                <a:tc>
                  <a:txBody>
                    <a:bodyPr/>
                    <a:lstStyle/>
                    <a:p>
                      <a:pPr marL="8255">
                        <a:lnSpc>
                          <a:spcPct val="100000"/>
                        </a:lnSpc>
                      </a:pPr>
                      <a:r>
                        <a:rPr sz="1600" dirty="0">
                          <a:latin typeface="+mj-lt"/>
                          <a:cs typeface="Times New Roman"/>
                        </a:rPr>
                        <a:t>Goodn</a:t>
                      </a:r>
                      <a:r>
                        <a:rPr sz="1600" spc="-10" dirty="0">
                          <a:latin typeface="+mj-lt"/>
                          <a:cs typeface="Times New Roman"/>
                        </a:rPr>
                        <a:t>e</a:t>
                      </a:r>
                      <a:r>
                        <a:rPr sz="1600" dirty="0">
                          <a:latin typeface="+mj-lt"/>
                          <a:cs typeface="Times New Roman"/>
                        </a:rPr>
                        <a:t>ss of </a:t>
                      </a:r>
                      <a:r>
                        <a:rPr sz="1600" spc="-10" dirty="0">
                          <a:latin typeface="+mj-lt"/>
                          <a:cs typeface="Times New Roman"/>
                        </a:rPr>
                        <a:t>F</a:t>
                      </a:r>
                      <a:r>
                        <a:rPr sz="1600" dirty="0">
                          <a:latin typeface="+mj-lt"/>
                          <a:cs typeface="Times New Roman"/>
                        </a:rPr>
                        <a:t>it</a:t>
                      </a:r>
                      <a:endParaRPr sz="1600">
                        <a:latin typeface="+mj-lt"/>
                        <a:cs typeface="Times New Roman"/>
                      </a:endParaRPr>
                    </a:p>
                  </a:txBody>
                  <a:tcPr marL="0" marR="0" marT="0" marB="0">
                    <a:lnL w="39369">
                      <a:solidFill>
                        <a:srgbClr val="F0F0F0"/>
                      </a:solidFill>
                      <a:prstDash val="solid"/>
                    </a:lnL>
                    <a:lnR w="39369">
                      <a:solidFill>
                        <a:srgbClr val="9F9F9F"/>
                      </a:solidFill>
                      <a:prstDash val="solid"/>
                    </a:lnR>
                    <a:lnT w="40893">
                      <a:solidFill>
                        <a:srgbClr val="9F9F9F"/>
                      </a:solidFill>
                      <a:prstDash val="solid"/>
                    </a:lnT>
                    <a:lnB w="40893">
                      <a:solidFill>
                        <a:srgbClr val="9F9F9F"/>
                      </a:solidFill>
                      <a:prstDash val="solid"/>
                    </a:lnB>
                  </a:tcPr>
                </a:tc>
                <a:tc>
                  <a:txBody>
                    <a:bodyPr/>
                    <a:lstStyle/>
                    <a:p>
                      <a:pPr marL="8255">
                        <a:lnSpc>
                          <a:spcPct val="100000"/>
                        </a:lnSpc>
                      </a:pPr>
                      <a:r>
                        <a:rPr sz="1600" spc="5" dirty="0">
                          <a:latin typeface="+mj-lt"/>
                          <a:cs typeface="Times New Roman"/>
                        </a:rPr>
                        <a:t>[</a:t>
                      </a:r>
                      <a:r>
                        <a:rPr sz="1600" dirty="0">
                          <a:latin typeface="+mj-lt"/>
                          <a:cs typeface="Times New Roman"/>
                        </a:rPr>
                        <a:t>3]</a:t>
                      </a:r>
                      <a:endParaRPr sz="1600">
                        <a:latin typeface="+mj-lt"/>
                        <a:cs typeface="Times New Roman"/>
                      </a:endParaRPr>
                    </a:p>
                  </a:txBody>
                  <a:tcPr marL="0" marR="0" marT="0" marB="0">
                    <a:lnL w="39369">
                      <a:solidFill>
                        <a:srgbClr val="9F9F9F"/>
                      </a:solidFill>
                      <a:prstDash val="solid"/>
                    </a:lnL>
                    <a:lnR w="39369">
                      <a:solidFill>
                        <a:srgbClr val="9F9F9F"/>
                      </a:solidFill>
                      <a:prstDash val="solid"/>
                    </a:lnR>
                    <a:lnT w="40893">
                      <a:solidFill>
                        <a:srgbClr val="9F9F9F"/>
                      </a:solidFill>
                      <a:prstDash val="solid"/>
                    </a:lnT>
                    <a:lnB w="40893">
                      <a:solidFill>
                        <a:srgbClr val="9F9F9F"/>
                      </a:solidFill>
                      <a:prstDash val="solid"/>
                    </a:lnB>
                  </a:tcPr>
                </a:tc>
                <a:tc gridSpan="2">
                  <a:txBody>
                    <a:bodyPr/>
                    <a:lstStyle/>
                    <a:p>
                      <a:pPr marL="8255">
                        <a:lnSpc>
                          <a:spcPct val="100000"/>
                        </a:lnSpc>
                      </a:pPr>
                      <a:r>
                        <a:rPr sz="800" dirty="0">
                          <a:latin typeface="Times New Roman"/>
                          <a:cs typeface="Times New Roman"/>
                        </a:rPr>
                        <a:t>123.18</a:t>
                      </a:r>
                      <a:endParaRPr sz="800">
                        <a:latin typeface="Times New Roman"/>
                        <a:cs typeface="Times New Roman"/>
                      </a:endParaRPr>
                    </a:p>
                  </a:txBody>
                  <a:tcPr marL="0" marR="0" marT="0" marB="0">
                    <a:lnL w="39369">
                      <a:solidFill>
                        <a:srgbClr val="9F9F9F"/>
                      </a:solidFill>
                      <a:prstDash val="solid"/>
                    </a:lnL>
                    <a:lnR w="39369">
                      <a:solidFill>
                        <a:srgbClr val="9F9F9F"/>
                      </a:solidFill>
                      <a:prstDash val="solid"/>
                    </a:lnR>
                    <a:lnT w="40893">
                      <a:solidFill>
                        <a:srgbClr val="9F9F9F"/>
                      </a:solidFill>
                      <a:prstDash val="solid"/>
                    </a:lnT>
                    <a:lnB w="40893">
                      <a:solidFill>
                        <a:srgbClr val="9F9F9F"/>
                      </a:solidFill>
                      <a:prstDash val="solid"/>
                    </a:lnB>
                  </a:tcPr>
                </a:tc>
                <a:tc hMerge="1">
                  <a:txBody>
                    <a:bodyPr/>
                    <a:lstStyle/>
                    <a:p>
                      <a:endParaRPr/>
                    </a:p>
                  </a:txBody>
                  <a:tcPr marL="0" marR="0" marT="0" marB="0"/>
                </a:tc>
                <a:extLst>
                  <a:ext uri="{0D108BD9-81ED-4DB2-BD59-A6C34878D82A}">
                    <a16:rowId xmlns:a16="http://schemas.microsoft.com/office/drawing/2014/main" val="10003"/>
                  </a:ext>
                </a:extLst>
              </a:tr>
              <a:tr h="353378">
                <a:tc>
                  <a:txBody>
                    <a:bodyPr/>
                    <a:lstStyle/>
                    <a:p>
                      <a:pPr marL="8255">
                        <a:lnSpc>
                          <a:spcPct val="100000"/>
                        </a:lnSpc>
                      </a:pPr>
                      <a:r>
                        <a:rPr sz="1600" dirty="0">
                          <a:latin typeface="+mj-lt"/>
                          <a:cs typeface="Times New Roman"/>
                        </a:rPr>
                        <a:t>Cox</a:t>
                      </a:r>
                      <a:r>
                        <a:rPr sz="1600" spc="10" dirty="0">
                          <a:latin typeface="+mj-lt"/>
                          <a:cs typeface="Times New Roman"/>
                        </a:rPr>
                        <a:t> </a:t>
                      </a:r>
                      <a:r>
                        <a:rPr sz="1600" dirty="0">
                          <a:latin typeface="+mj-lt"/>
                          <a:cs typeface="Times New Roman"/>
                        </a:rPr>
                        <a:t>&amp;</a:t>
                      </a:r>
                      <a:r>
                        <a:rPr sz="1600" spc="-10" dirty="0">
                          <a:latin typeface="+mj-lt"/>
                          <a:cs typeface="Times New Roman"/>
                        </a:rPr>
                        <a:t> </a:t>
                      </a:r>
                      <a:r>
                        <a:rPr sz="1600" dirty="0">
                          <a:latin typeface="+mj-lt"/>
                          <a:cs typeface="Times New Roman"/>
                        </a:rPr>
                        <a:t>Sn</a:t>
                      </a:r>
                      <a:r>
                        <a:rPr sz="1600" spc="-5" dirty="0">
                          <a:latin typeface="+mj-lt"/>
                          <a:cs typeface="Times New Roman"/>
                        </a:rPr>
                        <a:t>e</a:t>
                      </a:r>
                      <a:r>
                        <a:rPr sz="1600" dirty="0">
                          <a:latin typeface="+mj-lt"/>
                          <a:cs typeface="Times New Roman"/>
                        </a:rPr>
                        <a:t>l</a:t>
                      </a:r>
                      <a:r>
                        <a:rPr sz="1600" spc="5" dirty="0">
                          <a:latin typeface="+mj-lt"/>
                          <a:cs typeface="Times New Roman"/>
                        </a:rPr>
                        <a:t>l</a:t>
                      </a:r>
                      <a:r>
                        <a:rPr sz="1600" spc="-5" dirty="0">
                          <a:latin typeface="+mj-lt"/>
                          <a:cs typeface="Times New Roman"/>
                        </a:rPr>
                        <a:t>-</a:t>
                      </a:r>
                      <a:r>
                        <a:rPr sz="1600" dirty="0">
                          <a:latin typeface="+mj-lt"/>
                          <a:cs typeface="Times New Roman"/>
                        </a:rPr>
                        <a:t>R^2</a:t>
                      </a:r>
                      <a:endParaRPr sz="1600">
                        <a:latin typeface="+mj-lt"/>
                        <a:cs typeface="Times New Roman"/>
                      </a:endParaRPr>
                    </a:p>
                  </a:txBody>
                  <a:tcPr marL="0" marR="0" marT="0" marB="0">
                    <a:lnL w="39369">
                      <a:solidFill>
                        <a:srgbClr val="F0F0F0"/>
                      </a:solidFill>
                      <a:prstDash val="solid"/>
                    </a:lnL>
                    <a:lnR w="39369">
                      <a:solidFill>
                        <a:srgbClr val="9F9F9F"/>
                      </a:solidFill>
                      <a:prstDash val="solid"/>
                    </a:lnR>
                    <a:lnT w="40893">
                      <a:solidFill>
                        <a:srgbClr val="9F9F9F"/>
                      </a:solidFill>
                      <a:prstDash val="solid"/>
                    </a:lnT>
                    <a:lnB w="40893">
                      <a:solidFill>
                        <a:srgbClr val="9F9F9F"/>
                      </a:solidFill>
                      <a:prstDash val="solid"/>
                    </a:lnB>
                  </a:tcPr>
                </a:tc>
                <a:tc>
                  <a:txBody>
                    <a:bodyPr/>
                    <a:lstStyle/>
                    <a:p>
                      <a:endParaRPr sz="1600">
                        <a:latin typeface="+mj-lt"/>
                        <a:cs typeface="Times New Roman"/>
                      </a:endParaRPr>
                    </a:p>
                  </a:txBody>
                  <a:tcPr marL="0" marR="0" marT="0" marB="0">
                    <a:lnL w="39369">
                      <a:solidFill>
                        <a:srgbClr val="9F9F9F"/>
                      </a:solidFill>
                      <a:prstDash val="solid"/>
                    </a:lnL>
                    <a:lnR w="39369">
                      <a:solidFill>
                        <a:srgbClr val="9F9F9F"/>
                      </a:solidFill>
                      <a:prstDash val="solid"/>
                    </a:lnR>
                    <a:lnT w="40893">
                      <a:solidFill>
                        <a:srgbClr val="9F9F9F"/>
                      </a:solidFill>
                      <a:prstDash val="solid"/>
                    </a:lnT>
                    <a:lnB w="40893">
                      <a:solidFill>
                        <a:srgbClr val="9F9F9F"/>
                      </a:solidFill>
                      <a:prstDash val="solid"/>
                    </a:lnB>
                  </a:tcPr>
                </a:tc>
                <a:tc gridSpan="2">
                  <a:txBody>
                    <a:bodyPr/>
                    <a:lstStyle/>
                    <a:p>
                      <a:pPr marL="8255">
                        <a:lnSpc>
                          <a:spcPct val="100000"/>
                        </a:lnSpc>
                      </a:pPr>
                      <a:r>
                        <a:rPr sz="800" dirty="0">
                          <a:latin typeface="Times New Roman"/>
                          <a:cs typeface="Times New Roman"/>
                        </a:rPr>
                        <a:t>0.094</a:t>
                      </a:r>
                      <a:endParaRPr sz="800">
                        <a:latin typeface="Times New Roman"/>
                        <a:cs typeface="Times New Roman"/>
                      </a:endParaRPr>
                    </a:p>
                  </a:txBody>
                  <a:tcPr marL="0" marR="0" marT="0" marB="0">
                    <a:lnL w="39369">
                      <a:solidFill>
                        <a:srgbClr val="9F9F9F"/>
                      </a:solidFill>
                      <a:prstDash val="solid"/>
                    </a:lnL>
                    <a:lnR w="39369">
                      <a:solidFill>
                        <a:srgbClr val="9F9F9F"/>
                      </a:solidFill>
                      <a:prstDash val="solid"/>
                    </a:lnR>
                    <a:lnT w="40893">
                      <a:solidFill>
                        <a:srgbClr val="9F9F9F"/>
                      </a:solidFill>
                      <a:prstDash val="solid"/>
                    </a:lnT>
                    <a:lnB w="40893">
                      <a:solidFill>
                        <a:srgbClr val="9F9F9F"/>
                      </a:solidFill>
                      <a:prstDash val="solid"/>
                    </a:lnB>
                  </a:tcPr>
                </a:tc>
                <a:tc hMerge="1">
                  <a:txBody>
                    <a:bodyPr/>
                    <a:lstStyle/>
                    <a:p>
                      <a:endParaRPr/>
                    </a:p>
                  </a:txBody>
                  <a:tcPr marL="0" marR="0" marT="0" marB="0"/>
                </a:tc>
                <a:extLst>
                  <a:ext uri="{0D108BD9-81ED-4DB2-BD59-A6C34878D82A}">
                    <a16:rowId xmlns:a16="http://schemas.microsoft.com/office/drawing/2014/main" val="10004"/>
                  </a:ext>
                </a:extLst>
              </a:tr>
              <a:tr h="352236">
                <a:tc>
                  <a:txBody>
                    <a:bodyPr/>
                    <a:lstStyle/>
                    <a:p>
                      <a:pPr marL="8255">
                        <a:lnSpc>
                          <a:spcPct val="100000"/>
                        </a:lnSpc>
                      </a:pPr>
                      <a:r>
                        <a:rPr sz="1600" dirty="0">
                          <a:latin typeface="+mj-lt"/>
                          <a:cs typeface="Times New Roman"/>
                        </a:rPr>
                        <a:t>Na</a:t>
                      </a:r>
                      <a:r>
                        <a:rPr sz="1600" spc="-15" dirty="0">
                          <a:latin typeface="+mj-lt"/>
                          <a:cs typeface="Times New Roman"/>
                        </a:rPr>
                        <a:t>g</a:t>
                      </a:r>
                      <a:r>
                        <a:rPr sz="1600" spc="-5" dirty="0">
                          <a:latin typeface="+mj-lt"/>
                          <a:cs typeface="Times New Roman"/>
                        </a:rPr>
                        <a:t>e</a:t>
                      </a:r>
                      <a:r>
                        <a:rPr sz="1600" dirty="0">
                          <a:latin typeface="+mj-lt"/>
                          <a:cs typeface="Times New Roman"/>
                        </a:rPr>
                        <a:t>lke</a:t>
                      </a:r>
                      <a:r>
                        <a:rPr sz="1600" spc="-10" dirty="0">
                          <a:latin typeface="+mj-lt"/>
                          <a:cs typeface="Times New Roman"/>
                        </a:rPr>
                        <a:t>r</a:t>
                      </a:r>
                      <a:r>
                        <a:rPr sz="1600" spc="10" dirty="0">
                          <a:latin typeface="+mj-lt"/>
                          <a:cs typeface="Times New Roman"/>
                        </a:rPr>
                        <a:t>k</a:t>
                      </a:r>
                      <a:r>
                        <a:rPr sz="1600" spc="-5" dirty="0">
                          <a:latin typeface="+mj-lt"/>
                          <a:cs typeface="Times New Roman"/>
                        </a:rPr>
                        <a:t>e-</a:t>
                      </a:r>
                      <a:r>
                        <a:rPr sz="1600" dirty="0">
                          <a:latin typeface="+mj-lt"/>
                          <a:cs typeface="Times New Roman"/>
                        </a:rPr>
                        <a:t>R^2</a:t>
                      </a:r>
                      <a:endParaRPr sz="1600">
                        <a:latin typeface="+mj-lt"/>
                        <a:cs typeface="Times New Roman"/>
                      </a:endParaRPr>
                    </a:p>
                  </a:txBody>
                  <a:tcPr marL="0" marR="0" marT="0" marB="0">
                    <a:lnL w="39369">
                      <a:solidFill>
                        <a:srgbClr val="F0F0F0"/>
                      </a:solidFill>
                      <a:prstDash val="solid"/>
                    </a:lnL>
                    <a:lnR w="39369">
                      <a:solidFill>
                        <a:srgbClr val="9F9F9F"/>
                      </a:solidFill>
                      <a:prstDash val="solid"/>
                    </a:lnR>
                    <a:lnT w="40893">
                      <a:solidFill>
                        <a:srgbClr val="9F9F9F"/>
                      </a:solidFill>
                      <a:prstDash val="solid"/>
                    </a:lnT>
                    <a:lnB w="40893">
                      <a:solidFill>
                        <a:srgbClr val="9F9F9F"/>
                      </a:solidFill>
                      <a:prstDash val="solid"/>
                    </a:lnB>
                  </a:tcPr>
                </a:tc>
                <a:tc>
                  <a:txBody>
                    <a:bodyPr/>
                    <a:lstStyle/>
                    <a:p>
                      <a:endParaRPr sz="1600">
                        <a:latin typeface="+mj-lt"/>
                        <a:cs typeface="Times New Roman"/>
                      </a:endParaRPr>
                    </a:p>
                  </a:txBody>
                  <a:tcPr marL="0" marR="0" marT="0" marB="0">
                    <a:lnL w="39369">
                      <a:solidFill>
                        <a:srgbClr val="9F9F9F"/>
                      </a:solidFill>
                      <a:prstDash val="solid"/>
                    </a:lnL>
                    <a:lnR w="39369">
                      <a:solidFill>
                        <a:srgbClr val="9F9F9F"/>
                      </a:solidFill>
                      <a:prstDash val="solid"/>
                    </a:lnR>
                    <a:lnT w="40893">
                      <a:solidFill>
                        <a:srgbClr val="9F9F9F"/>
                      </a:solidFill>
                      <a:prstDash val="solid"/>
                    </a:lnT>
                    <a:lnB w="40893">
                      <a:solidFill>
                        <a:srgbClr val="9F9F9F"/>
                      </a:solidFill>
                      <a:prstDash val="solid"/>
                    </a:lnB>
                  </a:tcPr>
                </a:tc>
                <a:tc gridSpan="2">
                  <a:txBody>
                    <a:bodyPr/>
                    <a:lstStyle/>
                    <a:p>
                      <a:pPr marL="8255">
                        <a:lnSpc>
                          <a:spcPct val="100000"/>
                        </a:lnSpc>
                      </a:pPr>
                      <a:r>
                        <a:rPr sz="800" dirty="0">
                          <a:latin typeface="Times New Roman"/>
                          <a:cs typeface="Times New Roman"/>
                        </a:rPr>
                        <a:t>0.129</a:t>
                      </a:r>
                      <a:endParaRPr sz="800">
                        <a:latin typeface="Times New Roman"/>
                        <a:cs typeface="Times New Roman"/>
                      </a:endParaRPr>
                    </a:p>
                  </a:txBody>
                  <a:tcPr marL="0" marR="0" marT="0" marB="0">
                    <a:lnL w="39369">
                      <a:solidFill>
                        <a:srgbClr val="9F9F9F"/>
                      </a:solidFill>
                      <a:prstDash val="solid"/>
                    </a:lnL>
                    <a:lnR w="39369">
                      <a:solidFill>
                        <a:srgbClr val="9F9F9F"/>
                      </a:solidFill>
                      <a:prstDash val="solid"/>
                    </a:lnR>
                    <a:lnT w="40893">
                      <a:solidFill>
                        <a:srgbClr val="9F9F9F"/>
                      </a:solidFill>
                      <a:prstDash val="solid"/>
                    </a:lnT>
                    <a:lnB w="40893">
                      <a:solidFill>
                        <a:srgbClr val="9F9F9F"/>
                      </a:solidFill>
                      <a:prstDash val="solid"/>
                    </a:lnB>
                  </a:tcPr>
                </a:tc>
                <a:tc hMerge="1">
                  <a:txBody>
                    <a:bodyPr/>
                    <a:lstStyle/>
                    <a:p>
                      <a:endParaRPr/>
                    </a:p>
                  </a:txBody>
                  <a:tcPr marL="0" marR="0" marT="0" marB="0"/>
                </a:tc>
                <a:extLst>
                  <a:ext uri="{0D108BD9-81ED-4DB2-BD59-A6C34878D82A}">
                    <a16:rowId xmlns:a16="http://schemas.microsoft.com/office/drawing/2014/main" val="10005"/>
                  </a:ext>
                </a:extLst>
              </a:tr>
              <a:tr h="192533">
                <a:tc>
                  <a:txBody>
                    <a:bodyPr/>
                    <a:lstStyle/>
                    <a:p>
                      <a:endParaRPr sz="1600">
                        <a:latin typeface="+mj-lt"/>
                        <a:cs typeface="Times New Roman"/>
                      </a:endParaRPr>
                    </a:p>
                  </a:txBody>
                  <a:tcPr marL="0" marR="0" marT="0" marB="0">
                    <a:lnL w="10413">
                      <a:solidFill>
                        <a:srgbClr val="9F9F9F"/>
                      </a:solidFill>
                      <a:prstDash val="solid"/>
                    </a:lnL>
                    <a:lnR w="39369">
                      <a:solidFill>
                        <a:srgbClr val="9F9F9F"/>
                      </a:solidFill>
                      <a:prstDash val="solid"/>
                    </a:lnR>
                    <a:lnT w="40893">
                      <a:solidFill>
                        <a:srgbClr val="9F9F9F"/>
                      </a:solidFill>
                      <a:prstDash val="solid"/>
                    </a:lnT>
                    <a:lnB w="40893">
                      <a:solidFill>
                        <a:srgbClr val="9F9F9F"/>
                      </a:solidFill>
                      <a:prstDash val="solid"/>
                    </a:lnB>
                  </a:tcPr>
                </a:tc>
                <a:tc>
                  <a:txBody>
                    <a:bodyPr/>
                    <a:lstStyle/>
                    <a:p>
                      <a:endParaRPr sz="1600">
                        <a:latin typeface="+mj-lt"/>
                        <a:cs typeface="Times New Roman"/>
                      </a:endParaRPr>
                    </a:p>
                  </a:txBody>
                  <a:tcPr marL="0" marR="0" marT="0" marB="0">
                    <a:lnL w="39369">
                      <a:solidFill>
                        <a:srgbClr val="9F9F9F"/>
                      </a:solidFill>
                      <a:prstDash val="solid"/>
                    </a:lnL>
                    <a:lnR w="39369">
                      <a:solidFill>
                        <a:srgbClr val="9F9F9F"/>
                      </a:solidFill>
                      <a:prstDash val="solid"/>
                    </a:lnR>
                    <a:lnT w="40893">
                      <a:solidFill>
                        <a:srgbClr val="9F9F9F"/>
                      </a:solidFill>
                      <a:prstDash val="solid"/>
                    </a:lnT>
                    <a:lnB w="40893">
                      <a:solidFill>
                        <a:srgbClr val="9F9F9F"/>
                      </a:solidFill>
                      <a:prstDash val="solid"/>
                    </a:lnB>
                  </a:tcPr>
                </a:tc>
                <a:tc>
                  <a:txBody>
                    <a:bodyPr/>
                    <a:lstStyle/>
                    <a:p>
                      <a:endParaRPr sz="800">
                        <a:latin typeface="Times New Roman"/>
                        <a:cs typeface="Times New Roman"/>
                      </a:endParaRPr>
                    </a:p>
                  </a:txBody>
                  <a:tcPr marL="0" marR="0" marT="0" marB="0">
                    <a:lnL w="39369">
                      <a:solidFill>
                        <a:srgbClr val="9F9F9F"/>
                      </a:solidFill>
                      <a:prstDash val="solid"/>
                    </a:lnL>
                    <a:lnT w="40893">
                      <a:solidFill>
                        <a:srgbClr val="9F9F9F"/>
                      </a:solidFill>
                      <a:prstDash val="solid"/>
                    </a:lnT>
                    <a:lnB w="40893">
                      <a:solidFill>
                        <a:srgbClr val="9F9F9F"/>
                      </a:solidFill>
                      <a:prstDash val="solid"/>
                    </a:lnB>
                  </a:tcPr>
                </a:tc>
                <a:tc>
                  <a:txBody>
                    <a:bodyPr/>
                    <a:lstStyle/>
                    <a:p>
                      <a:endParaRPr sz="800">
                        <a:latin typeface="Times New Roman"/>
                        <a:cs typeface="Times New Roman"/>
                      </a:endParaRPr>
                    </a:p>
                  </a:txBody>
                  <a:tcPr marL="0" marR="0" marT="0" marB="0">
                    <a:lnR w="10413">
                      <a:solidFill>
                        <a:srgbClr val="F0F0F0"/>
                      </a:solidFill>
                      <a:prstDash val="solid"/>
                    </a:lnR>
                    <a:lnT w="40893">
                      <a:solidFill>
                        <a:srgbClr val="9F9F9F"/>
                      </a:solidFill>
                      <a:prstDash val="solid"/>
                    </a:lnT>
                    <a:lnB w="40893">
                      <a:solidFill>
                        <a:srgbClr val="9F9F9F"/>
                      </a:solidFill>
                      <a:prstDash val="solid"/>
                    </a:lnB>
                  </a:tcPr>
                </a:tc>
                <a:extLst>
                  <a:ext uri="{0D108BD9-81ED-4DB2-BD59-A6C34878D82A}">
                    <a16:rowId xmlns:a16="http://schemas.microsoft.com/office/drawing/2014/main" val="10006"/>
                  </a:ext>
                </a:extLst>
              </a:tr>
              <a:tr h="353378">
                <a:tc>
                  <a:txBody>
                    <a:bodyPr/>
                    <a:lstStyle/>
                    <a:p>
                      <a:endParaRPr sz="1600">
                        <a:latin typeface="+mj-lt"/>
                        <a:cs typeface="Times New Roman"/>
                      </a:endParaRPr>
                    </a:p>
                  </a:txBody>
                  <a:tcPr marL="0" marR="0" marT="0" marB="0">
                    <a:lnL w="39369">
                      <a:solidFill>
                        <a:srgbClr val="F0F0F0"/>
                      </a:solidFill>
                      <a:prstDash val="solid"/>
                    </a:lnL>
                    <a:lnR w="39369">
                      <a:solidFill>
                        <a:srgbClr val="9F9F9F"/>
                      </a:solidFill>
                      <a:prstDash val="solid"/>
                    </a:lnR>
                    <a:lnT w="40893">
                      <a:solidFill>
                        <a:srgbClr val="9F9F9F"/>
                      </a:solidFill>
                      <a:prstDash val="solid"/>
                    </a:lnT>
                    <a:lnB w="40893">
                      <a:solidFill>
                        <a:srgbClr val="9F9F9F"/>
                      </a:solidFill>
                      <a:prstDash val="solid"/>
                    </a:lnB>
                  </a:tcPr>
                </a:tc>
                <a:tc>
                  <a:txBody>
                    <a:bodyPr/>
                    <a:lstStyle/>
                    <a:p>
                      <a:pPr marL="8255">
                        <a:lnSpc>
                          <a:spcPct val="100000"/>
                        </a:lnSpc>
                      </a:pPr>
                      <a:r>
                        <a:rPr sz="1600" dirty="0">
                          <a:latin typeface="+mj-lt"/>
                          <a:cs typeface="Times New Roman"/>
                        </a:rPr>
                        <a:t>Chi</a:t>
                      </a:r>
                      <a:r>
                        <a:rPr sz="1600" spc="-5" dirty="0">
                          <a:latin typeface="+mj-lt"/>
                          <a:cs typeface="Times New Roman"/>
                        </a:rPr>
                        <a:t>-</a:t>
                      </a:r>
                      <a:r>
                        <a:rPr sz="1600" dirty="0">
                          <a:latin typeface="+mj-lt"/>
                          <a:cs typeface="Times New Roman"/>
                        </a:rPr>
                        <a:t>Squ</a:t>
                      </a:r>
                      <a:r>
                        <a:rPr sz="1600" spc="-5" dirty="0">
                          <a:latin typeface="+mj-lt"/>
                          <a:cs typeface="Times New Roman"/>
                        </a:rPr>
                        <a:t>a</a:t>
                      </a:r>
                      <a:r>
                        <a:rPr sz="1600" dirty="0">
                          <a:latin typeface="+mj-lt"/>
                          <a:cs typeface="Times New Roman"/>
                        </a:rPr>
                        <a:t>re</a:t>
                      </a:r>
                      <a:r>
                        <a:rPr sz="1600" spc="-10" dirty="0">
                          <a:latin typeface="+mj-lt"/>
                          <a:cs typeface="Times New Roman"/>
                        </a:rPr>
                        <a:t> </a:t>
                      </a:r>
                      <a:r>
                        <a:rPr sz="1600" spc="5" dirty="0">
                          <a:latin typeface="+mj-lt"/>
                          <a:cs typeface="Times New Roman"/>
                        </a:rPr>
                        <a:t>[</a:t>
                      </a:r>
                      <a:r>
                        <a:rPr sz="1600" dirty="0">
                          <a:latin typeface="+mj-lt"/>
                          <a:cs typeface="Times New Roman"/>
                        </a:rPr>
                        <a:t>4]</a:t>
                      </a:r>
                      <a:endParaRPr sz="1600">
                        <a:latin typeface="+mj-lt"/>
                        <a:cs typeface="Times New Roman"/>
                      </a:endParaRPr>
                    </a:p>
                  </a:txBody>
                  <a:tcPr marL="0" marR="0" marT="0" marB="0">
                    <a:lnL w="39369">
                      <a:solidFill>
                        <a:srgbClr val="9F9F9F"/>
                      </a:solidFill>
                      <a:prstDash val="solid"/>
                    </a:lnL>
                    <a:lnR w="39369">
                      <a:solidFill>
                        <a:srgbClr val="9F9F9F"/>
                      </a:solidFill>
                      <a:prstDash val="solid"/>
                    </a:lnR>
                    <a:lnT w="40893">
                      <a:solidFill>
                        <a:srgbClr val="9F9F9F"/>
                      </a:solidFill>
                      <a:prstDash val="solid"/>
                    </a:lnT>
                    <a:lnB w="40893">
                      <a:solidFill>
                        <a:srgbClr val="9F9F9F"/>
                      </a:solidFill>
                      <a:prstDash val="solid"/>
                    </a:lnB>
                  </a:tcPr>
                </a:tc>
                <a:tc>
                  <a:txBody>
                    <a:bodyPr/>
                    <a:lstStyle/>
                    <a:p>
                      <a:pPr marL="8255">
                        <a:lnSpc>
                          <a:spcPct val="100000"/>
                        </a:lnSpc>
                      </a:pPr>
                      <a:r>
                        <a:rPr sz="800" dirty="0">
                          <a:latin typeface="Times New Roman"/>
                          <a:cs typeface="Times New Roman"/>
                        </a:rPr>
                        <a:t>df</a:t>
                      </a:r>
                      <a:endParaRPr sz="800">
                        <a:latin typeface="Times New Roman"/>
                        <a:cs typeface="Times New Roman"/>
                      </a:endParaRPr>
                    </a:p>
                  </a:txBody>
                  <a:tcPr marL="0" marR="0" marT="0" marB="0">
                    <a:lnL w="39369">
                      <a:solidFill>
                        <a:srgbClr val="9F9F9F"/>
                      </a:solidFill>
                      <a:prstDash val="solid"/>
                    </a:lnL>
                    <a:lnR w="39369">
                      <a:solidFill>
                        <a:srgbClr val="9F9F9F"/>
                      </a:solidFill>
                      <a:prstDash val="solid"/>
                    </a:lnR>
                    <a:lnT w="40893">
                      <a:solidFill>
                        <a:srgbClr val="9F9F9F"/>
                      </a:solidFill>
                      <a:prstDash val="solid"/>
                    </a:lnT>
                    <a:lnB w="40893">
                      <a:solidFill>
                        <a:srgbClr val="9F9F9F"/>
                      </a:solidFill>
                      <a:prstDash val="solid"/>
                    </a:lnB>
                  </a:tcPr>
                </a:tc>
                <a:tc>
                  <a:txBody>
                    <a:bodyPr/>
                    <a:lstStyle/>
                    <a:p>
                      <a:pPr marL="8255">
                        <a:lnSpc>
                          <a:spcPct val="100000"/>
                        </a:lnSpc>
                      </a:pPr>
                      <a:r>
                        <a:rPr sz="800" dirty="0">
                          <a:latin typeface="Times New Roman"/>
                          <a:cs typeface="Times New Roman"/>
                        </a:rPr>
                        <a:t>Si</a:t>
                      </a:r>
                      <a:r>
                        <a:rPr sz="800" spc="-10" dirty="0">
                          <a:latin typeface="Times New Roman"/>
                          <a:cs typeface="Times New Roman"/>
                        </a:rPr>
                        <a:t>g</a:t>
                      </a:r>
                      <a:r>
                        <a:rPr sz="800" dirty="0">
                          <a:latin typeface="Times New Roman"/>
                          <a:cs typeface="Times New Roman"/>
                        </a:rPr>
                        <a:t>nifi</a:t>
                      </a:r>
                      <a:r>
                        <a:rPr sz="800" spc="-5" dirty="0">
                          <a:latin typeface="Times New Roman"/>
                          <a:cs typeface="Times New Roman"/>
                        </a:rPr>
                        <a:t>ca</a:t>
                      </a:r>
                      <a:r>
                        <a:rPr sz="800" dirty="0">
                          <a:latin typeface="Times New Roman"/>
                          <a:cs typeface="Times New Roman"/>
                        </a:rPr>
                        <a:t>n</a:t>
                      </a:r>
                      <a:r>
                        <a:rPr sz="800" spc="5" dirty="0">
                          <a:latin typeface="Times New Roman"/>
                          <a:cs typeface="Times New Roman"/>
                        </a:rPr>
                        <a:t>c</a:t>
                      </a:r>
                      <a:r>
                        <a:rPr sz="800" dirty="0">
                          <a:latin typeface="Times New Roman"/>
                          <a:cs typeface="Times New Roman"/>
                        </a:rPr>
                        <a:t>e</a:t>
                      </a:r>
                      <a:endParaRPr sz="800">
                        <a:latin typeface="Times New Roman"/>
                        <a:cs typeface="Times New Roman"/>
                      </a:endParaRPr>
                    </a:p>
                  </a:txBody>
                  <a:tcPr marL="0" marR="0" marT="0" marB="0">
                    <a:lnL w="39369">
                      <a:solidFill>
                        <a:srgbClr val="9F9F9F"/>
                      </a:solidFill>
                      <a:prstDash val="solid"/>
                    </a:lnL>
                    <a:lnR w="39369">
                      <a:solidFill>
                        <a:srgbClr val="9F9F9F"/>
                      </a:solidFill>
                      <a:prstDash val="solid"/>
                    </a:lnR>
                    <a:lnT w="40893">
                      <a:solidFill>
                        <a:srgbClr val="9F9F9F"/>
                      </a:solidFill>
                      <a:prstDash val="solid"/>
                    </a:lnT>
                    <a:lnB w="40893">
                      <a:solidFill>
                        <a:srgbClr val="9F9F9F"/>
                      </a:solidFill>
                      <a:prstDash val="solid"/>
                    </a:lnB>
                  </a:tcPr>
                </a:tc>
                <a:extLst>
                  <a:ext uri="{0D108BD9-81ED-4DB2-BD59-A6C34878D82A}">
                    <a16:rowId xmlns:a16="http://schemas.microsoft.com/office/drawing/2014/main" val="10007"/>
                  </a:ext>
                </a:extLst>
              </a:tr>
              <a:tr h="351834">
                <a:tc>
                  <a:txBody>
                    <a:bodyPr/>
                    <a:lstStyle/>
                    <a:p>
                      <a:pPr marL="8255">
                        <a:lnSpc>
                          <a:spcPct val="100000"/>
                        </a:lnSpc>
                      </a:pPr>
                      <a:r>
                        <a:rPr sz="1600" dirty="0">
                          <a:latin typeface="+mj-lt"/>
                          <a:cs typeface="Times New Roman"/>
                        </a:rPr>
                        <a:t>Mod</a:t>
                      </a:r>
                      <a:r>
                        <a:rPr sz="1600" spc="-5" dirty="0">
                          <a:latin typeface="+mj-lt"/>
                          <a:cs typeface="Times New Roman"/>
                        </a:rPr>
                        <a:t>e</a:t>
                      </a:r>
                      <a:r>
                        <a:rPr sz="1600" dirty="0">
                          <a:latin typeface="+mj-lt"/>
                          <a:cs typeface="Times New Roman"/>
                        </a:rPr>
                        <a:t>l</a:t>
                      </a:r>
                      <a:endParaRPr sz="1600">
                        <a:latin typeface="+mj-lt"/>
                        <a:cs typeface="Times New Roman"/>
                      </a:endParaRPr>
                    </a:p>
                  </a:txBody>
                  <a:tcPr marL="0" marR="0" marT="0" marB="0">
                    <a:lnL w="39369">
                      <a:solidFill>
                        <a:srgbClr val="F0F0F0"/>
                      </a:solidFill>
                      <a:prstDash val="solid"/>
                    </a:lnL>
                    <a:lnR w="39369">
                      <a:solidFill>
                        <a:srgbClr val="9F9F9F"/>
                      </a:solidFill>
                      <a:prstDash val="solid"/>
                    </a:lnR>
                    <a:lnT w="40893">
                      <a:solidFill>
                        <a:srgbClr val="9F9F9F"/>
                      </a:solidFill>
                      <a:prstDash val="solid"/>
                    </a:lnT>
                    <a:lnB w="40893">
                      <a:solidFill>
                        <a:srgbClr val="9F9F9F"/>
                      </a:solidFill>
                      <a:prstDash val="solid"/>
                    </a:lnB>
                  </a:tcPr>
                </a:tc>
                <a:tc>
                  <a:txBody>
                    <a:bodyPr/>
                    <a:lstStyle/>
                    <a:p>
                      <a:pPr marL="8255">
                        <a:lnSpc>
                          <a:spcPct val="100000"/>
                        </a:lnSpc>
                      </a:pPr>
                      <a:r>
                        <a:rPr sz="1600" dirty="0">
                          <a:latin typeface="+mj-lt"/>
                          <a:cs typeface="Times New Roman"/>
                        </a:rPr>
                        <a:t>12.031</a:t>
                      </a:r>
                      <a:endParaRPr sz="1600">
                        <a:latin typeface="+mj-lt"/>
                        <a:cs typeface="Times New Roman"/>
                      </a:endParaRPr>
                    </a:p>
                  </a:txBody>
                  <a:tcPr marL="0" marR="0" marT="0" marB="0">
                    <a:lnL w="39369">
                      <a:solidFill>
                        <a:srgbClr val="9F9F9F"/>
                      </a:solidFill>
                      <a:prstDash val="solid"/>
                    </a:lnL>
                    <a:lnR w="39369">
                      <a:solidFill>
                        <a:srgbClr val="9F9F9F"/>
                      </a:solidFill>
                      <a:prstDash val="solid"/>
                    </a:lnR>
                    <a:lnT w="40893">
                      <a:solidFill>
                        <a:srgbClr val="9F9F9F"/>
                      </a:solidFill>
                      <a:prstDash val="solid"/>
                    </a:lnT>
                    <a:lnB w="40893">
                      <a:solidFill>
                        <a:srgbClr val="9F9F9F"/>
                      </a:solidFill>
                      <a:prstDash val="solid"/>
                    </a:lnB>
                  </a:tcPr>
                </a:tc>
                <a:tc>
                  <a:txBody>
                    <a:bodyPr/>
                    <a:lstStyle/>
                    <a:p>
                      <a:pPr marL="8255">
                        <a:lnSpc>
                          <a:spcPct val="100000"/>
                        </a:lnSpc>
                      </a:pPr>
                      <a:r>
                        <a:rPr sz="800" dirty="0">
                          <a:latin typeface="Times New Roman"/>
                          <a:cs typeface="Times New Roman"/>
                        </a:rPr>
                        <a:t>3</a:t>
                      </a:r>
                      <a:endParaRPr sz="800">
                        <a:latin typeface="Times New Roman"/>
                        <a:cs typeface="Times New Roman"/>
                      </a:endParaRPr>
                    </a:p>
                  </a:txBody>
                  <a:tcPr marL="0" marR="0" marT="0" marB="0">
                    <a:lnL w="39369">
                      <a:solidFill>
                        <a:srgbClr val="9F9F9F"/>
                      </a:solidFill>
                      <a:prstDash val="solid"/>
                    </a:lnL>
                    <a:lnR w="39369">
                      <a:solidFill>
                        <a:srgbClr val="9F9F9F"/>
                      </a:solidFill>
                      <a:prstDash val="solid"/>
                    </a:lnR>
                    <a:lnT w="40893">
                      <a:solidFill>
                        <a:srgbClr val="9F9F9F"/>
                      </a:solidFill>
                      <a:prstDash val="solid"/>
                    </a:lnT>
                    <a:lnB w="40893">
                      <a:solidFill>
                        <a:srgbClr val="9F9F9F"/>
                      </a:solidFill>
                      <a:prstDash val="solid"/>
                    </a:lnB>
                  </a:tcPr>
                </a:tc>
                <a:tc>
                  <a:txBody>
                    <a:bodyPr/>
                    <a:lstStyle/>
                    <a:p>
                      <a:pPr marL="8255">
                        <a:lnSpc>
                          <a:spcPct val="100000"/>
                        </a:lnSpc>
                      </a:pPr>
                      <a:r>
                        <a:rPr sz="800" dirty="0">
                          <a:latin typeface="Times New Roman"/>
                          <a:cs typeface="Times New Roman"/>
                        </a:rPr>
                        <a:t>0.0073</a:t>
                      </a:r>
                      <a:endParaRPr sz="800">
                        <a:latin typeface="Times New Roman"/>
                        <a:cs typeface="Times New Roman"/>
                      </a:endParaRPr>
                    </a:p>
                  </a:txBody>
                  <a:tcPr marL="0" marR="0" marT="0" marB="0">
                    <a:lnL w="39369">
                      <a:solidFill>
                        <a:srgbClr val="9F9F9F"/>
                      </a:solidFill>
                      <a:prstDash val="solid"/>
                    </a:lnL>
                    <a:lnR w="39369">
                      <a:solidFill>
                        <a:srgbClr val="9F9F9F"/>
                      </a:solidFill>
                      <a:prstDash val="solid"/>
                    </a:lnR>
                    <a:lnT w="40893">
                      <a:solidFill>
                        <a:srgbClr val="9F9F9F"/>
                      </a:solidFill>
                      <a:prstDash val="solid"/>
                    </a:lnT>
                    <a:lnB w="40893">
                      <a:solidFill>
                        <a:srgbClr val="9F9F9F"/>
                      </a:solidFill>
                      <a:prstDash val="solid"/>
                    </a:lnB>
                  </a:tcPr>
                </a:tc>
                <a:extLst>
                  <a:ext uri="{0D108BD9-81ED-4DB2-BD59-A6C34878D82A}">
                    <a16:rowId xmlns:a16="http://schemas.microsoft.com/office/drawing/2014/main" val="10008"/>
                  </a:ext>
                </a:extLst>
              </a:tr>
              <a:tr h="351834">
                <a:tc>
                  <a:txBody>
                    <a:bodyPr/>
                    <a:lstStyle/>
                    <a:p>
                      <a:pPr marL="8255">
                        <a:lnSpc>
                          <a:spcPct val="100000"/>
                        </a:lnSpc>
                      </a:pPr>
                      <a:r>
                        <a:rPr sz="1600" b="1" dirty="0">
                          <a:latin typeface="+mj-lt"/>
                          <a:cs typeface="Times New Roman"/>
                        </a:rPr>
                        <a:t>No</a:t>
                      </a:r>
                      <a:r>
                        <a:rPr sz="1600" b="1" spc="-10" dirty="0">
                          <a:latin typeface="+mj-lt"/>
                          <a:cs typeface="Times New Roman"/>
                        </a:rPr>
                        <a:t>t</a:t>
                      </a:r>
                      <a:r>
                        <a:rPr sz="1600" b="1" spc="-5" dirty="0">
                          <a:latin typeface="+mj-lt"/>
                          <a:cs typeface="Times New Roman"/>
                        </a:rPr>
                        <a:t>e</a:t>
                      </a:r>
                      <a:r>
                        <a:rPr sz="1600" b="1" dirty="0">
                          <a:latin typeface="+mj-lt"/>
                          <a:cs typeface="Times New Roman"/>
                        </a:rPr>
                        <a:t>s:</a:t>
                      </a:r>
                      <a:endParaRPr sz="1600">
                        <a:latin typeface="+mj-lt"/>
                        <a:cs typeface="Times New Roman"/>
                      </a:endParaRPr>
                    </a:p>
                  </a:txBody>
                  <a:tcPr marL="0" marR="0" marT="0" marB="0">
                    <a:lnL w="39369">
                      <a:solidFill>
                        <a:srgbClr val="F0F0F0"/>
                      </a:solidFill>
                      <a:prstDash val="solid"/>
                    </a:lnL>
                    <a:lnR w="39369">
                      <a:solidFill>
                        <a:srgbClr val="9F9F9F"/>
                      </a:solidFill>
                      <a:prstDash val="solid"/>
                    </a:lnR>
                    <a:lnT w="40893">
                      <a:solidFill>
                        <a:srgbClr val="9F9F9F"/>
                      </a:solidFill>
                      <a:prstDash val="solid"/>
                    </a:lnT>
                    <a:lnB w="40893">
                      <a:solidFill>
                        <a:srgbClr val="9F9F9F"/>
                      </a:solidFill>
                      <a:prstDash val="solid"/>
                    </a:lnB>
                  </a:tcPr>
                </a:tc>
                <a:tc>
                  <a:txBody>
                    <a:bodyPr/>
                    <a:lstStyle/>
                    <a:p>
                      <a:endParaRPr sz="1600">
                        <a:latin typeface="+mj-lt"/>
                        <a:cs typeface="Times New Roman"/>
                      </a:endParaRPr>
                    </a:p>
                  </a:txBody>
                  <a:tcPr marL="0" marR="0" marT="0" marB="0">
                    <a:lnL w="39369">
                      <a:solidFill>
                        <a:srgbClr val="9F9F9F"/>
                      </a:solidFill>
                      <a:prstDash val="solid"/>
                    </a:lnL>
                    <a:lnR w="39369">
                      <a:solidFill>
                        <a:srgbClr val="9F9F9F"/>
                      </a:solidFill>
                      <a:prstDash val="solid"/>
                    </a:lnR>
                    <a:lnT w="40893">
                      <a:solidFill>
                        <a:srgbClr val="9F9F9F"/>
                      </a:solidFill>
                      <a:prstDash val="solid"/>
                    </a:lnT>
                    <a:lnB w="40893">
                      <a:solidFill>
                        <a:srgbClr val="9F9F9F"/>
                      </a:solidFill>
                      <a:prstDash val="solid"/>
                    </a:lnB>
                  </a:tcPr>
                </a:tc>
                <a:tc>
                  <a:txBody>
                    <a:bodyPr/>
                    <a:lstStyle/>
                    <a:p>
                      <a:endParaRPr sz="800">
                        <a:latin typeface="Times New Roman"/>
                        <a:cs typeface="Times New Roman"/>
                      </a:endParaRPr>
                    </a:p>
                  </a:txBody>
                  <a:tcPr marL="0" marR="0" marT="0" marB="0">
                    <a:lnL w="39369">
                      <a:solidFill>
                        <a:srgbClr val="9F9F9F"/>
                      </a:solidFill>
                      <a:prstDash val="solid"/>
                    </a:lnL>
                    <a:lnR w="39369">
                      <a:solidFill>
                        <a:srgbClr val="9F9F9F"/>
                      </a:solidFill>
                      <a:prstDash val="solid"/>
                    </a:lnR>
                    <a:lnT w="40893">
                      <a:solidFill>
                        <a:srgbClr val="9F9F9F"/>
                      </a:solidFill>
                      <a:prstDash val="solid"/>
                    </a:lnT>
                    <a:lnB w="40893">
                      <a:solidFill>
                        <a:srgbClr val="9F9F9F"/>
                      </a:solidFill>
                      <a:prstDash val="solid"/>
                    </a:lnB>
                  </a:tcPr>
                </a:tc>
                <a:tc>
                  <a:txBody>
                    <a:bodyPr/>
                    <a:lstStyle/>
                    <a:p>
                      <a:endParaRPr sz="800">
                        <a:latin typeface="Times New Roman"/>
                        <a:cs typeface="Times New Roman"/>
                      </a:endParaRPr>
                    </a:p>
                  </a:txBody>
                  <a:tcPr marL="0" marR="0" marT="0" marB="0">
                    <a:lnL w="39369">
                      <a:solidFill>
                        <a:srgbClr val="9F9F9F"/>
                      </a:solidFill>
                      <a:prstDash val="solid"/>
                    </a:lnL>
                    <a:lnR w="39369">
                      <a:solidFill>
                        <a:srgbClr val="9F9F9F"/>
                      </a:solidFill>
                      <a:prstDash val="solid"/>
                    </a:lnR>
                    <a:lnT w="40893">
                      <a:solidFill>
                        <a:srgbClr val="9F9F9F"/>
                      </a:solidFill>
                      <a:prstDash val="solid"/>
                    </a:lnT>
                    <a:lnB w="40893">
                      <a:solidFill>
                        <a:srgbClr val="9F9F9F"/>
                      </a:solidFill>
                      <a:prstDash val="solid"/>
                    </a:lnB>
                  </a:tcPr>
                </a:tc>
                <a:extLst>
                  <a:ext uri="{0D108BD9-81ED-4DB2-BD59-A6C34878D82A}">
                    <a16:rowId xmlns:a16="http://schemas.microsoft.com/office/drawing/2014/main" val="10009"/>
                  </a:ext>
                </a:extLst>
              </a:tr>
              <a:tr h="353378">
                <a:tc gridSpan="4">
                  <a:txBody>
                    <a:bodyPr/>
                    <a:lstStyle/>
                    <a:p>
                      <a:pPr marL="8255">
                        <a:lnSpc>
                          <a:spcPct val="100000"/>
                        </a:lnSpc>
                      </a:pPr>
                      <a:r>
                        <a:rPr sz="1600" spc="5" dirty="0">
                          <a:latin typeface="+mj-lt"/>
                          <a:cs typeface="Times New Roman"/>
                        </a:rPr>
                        <a:t>[</a:t>
                      </a:r>
                      <a:r>
                        <a:rPr sz="1600" dirty="0">
                          <a:latin typeface="+mj-lt"/>
                          <a:cs typeface="Times New Roman"/>
                        </a:rPr>
                        <a:t>1]</a:t>
                      </a:r>
                      <a:r>
                        <a:rPr sz="1600" spc="5" dirty="0">
                          <a:latin typeface="+mj-lt"/>
                          <a:cs typeface="Times New Roman"/>
                        </a:rPr>
                        <a:t> </a:t>
                      </a:r>
                      <a:r>
                        <a:rPr sz="1600" spc="-15" dirty="0">
                          <a:latin typeface="+mj-lt"/>
                          <a:cs typeface="Times New Roman"/>
                        </a:rPr>
                        <a:t>LL</a:t>
                      </a:r>
                      <a:r>
                        <a:rPr sz="1600" dirty="0">
                          <a:latin typeface="+mj-lt"/>
                          <a:cs typeface="Times New Roman"/>
                        </a:rPr>
                        <a:t>(a) =</a:t>
                      </a:r>
                      <a:r>
                        <a:rPr sz="1600" spc="-10" dirty="0">
                          <a:latin typeface="+mj-lt"/>
                          <a:cs typeface="Times New Roman"/>
                        </a:rPr>
                        <a:t> </a:t>
                      </a:r>
                      <a:r>
                        <a:rPr sz="1600" dirty="0">
                          <a:latin typeface="+mj-lt"/>
                          <a:cs typeface="Times New Roman"/>
                        </a:rPr>
                        <a:t>159.526/</a:t>
                      </a:r>
                      <a:r>
                        <a:rPr sz="1600" spc="15" dirty="0">
                          <a:latin typeface="+mj-lt"/>
                          <a:cs typeface="Times New Roman"/>
                        </a:rPr>
                        <a:t>(</a:t>
                      </a:r>
                      <a:r>
                        <a:rPr sz="1600" spc="-5" dirty="0">
                          <a:latin typeface="+mj-lt"/>
                          <a:cs typeface="Times New Roman"/>
                        </a:rPr>
                        <a:t>-</a:t>
                      </a:r>
                      <a:r>
                        <a:rPr sz="1600" dirty="0">
                          <a:latin typeface="+mj-lt"/>
                          <a:cs typeface="Times New Roman"/>
                        </a:rPr>
                        <a:t>2)</a:t>
                      </a:r>
                      <a:r>
                        <a:rPr sz="1600" spc="5" dirty="0">
                          <a:latin typeface="+mj-lt"/>
                          <a:cs typeface="Times New Roman"/>
                        </a:rPr>
                        <a:t> </a:t>
                      </a:r>
                      <a:r>
                        <a:rPr sz="1600" dirty="0">
                          <a:latin typeface="+mj-lt"/>
                          <a:cs typeface="Times New Roman"/>
                        </a:rPr>
                        <a:t>=</a:t>
                      </a:r>
                      <a:r>
                        <a:rPr sz="1600" spc="-5" dirty="0">
                          <a:latin typeface="+mj-lt"/>
                          <a:cs typeface="Times New Roman"/>
                        </a:rPr>
                        <a:t> -</a:t>
                      </a:r>
                      <a:r>
                        <a:rPr sz="1600" dirty="0">
                          <a:latin typeface="+mj-lt"/>
                          <a:cs typeface="Times New Roman"/>
                        </a:rPr>
                        <a:t>79.763</a:t>
                      </a:r>
                      <a:endParaRPr sz="1600">
                        <a:latin typeface="+mj-lt"/>
                        <a:cs typeface="Times New Roman"/>
                      </a:endParaRPr>
                    </a:p>
                  </a:txBody>
                  <a:tcPr marL="0" marR="0" marT="0" marB="0">
                    <a:lnL w="39369">
                      <a:solidFill>
                        <a:srgbClr val="F0F0F0"/>
                      </a:solidFill>
                      <a:prstDash val="solid"/>
                    </a:lnL>
                    <a:lnR w="39369">
                      <a:solidFill>
                        <a:srgbClr val="9F9F9F"/>
                      </a:solidFill>
                      <a:prstDash val="solid"/>
                    </a:lnR>
                    <a:lnT w="40893">
                      <a:solidFill>
                        <a:srgbClr val="9F9F9F"/>
                      </a:solidFill>
                      <a:prstDash val="solid"/>
                    </a:lnT>
                    <a:lnB w="40893">
                      <a:solidFill>
                        <a:srgbClr val="9F9F9F"/>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10"/>
                  </a:ext>
                </a:extLst>
              </a:tr>
              <a:tr h="351834">
                <a:tc gridSpan="4">
                  <a:txBody>
                    <a:bodyPr/>
                    <a:lstStyle/>
                    <a:p>
                      <a:pPr marL="8255">
                        <a:lnSpc>
                          <a:spcPct val="100000"/>
                        </a:lnSpc>
                      </a:pPr>
                      <a:r>
                        <a:rPr sz="1600" spc="5" dirty="0">
                          <a:latin typeface="+mj-lt"/>
                          <a:cs typeface="Times New Roman"/>
                        </a:rPr>
                        <a:t>[</a:t>
                      </a:r>
                      <a:r>
                        <a:rPr sz="1600" dirty="0">
                          <a:latin typeface="+mj-lt"/>
                          <a:cs typeface="Times New Roman"/>
                        </a:rPr>
                        <a:t>2]</a:t>
                      </a:r>
                      <a:r>
                        <a:rPr sz="1600" spc="5" dirty="0">
                          <a:latin typeface="+mj-lt"/>
                          <a:cs typeface="Times New Roman"/>
                        </a:rPr>
                        <a:t> </a:t>
                      </a:r>
                      <a:r>
                        <a:rPr sz="1600" spc="-15" dirty="0">
                          <a:latin typeface="+mj-lt"/>
                          <a:cs typeface="Times New Roman"/>
                        </a:rPr>
                        <a:t>LL</a:t>
                      </a:r>
                      <a:r>
                        <a:rPr sz="1600" dirty="0">
                          <a:latin typeface="+mj-lt"/>
                          <a:cs typeface="Times New Roman"/>
                        </a:rPr>
                        <a:t>(</a:t>
                      </a:r>
                      <a:r>
                        <a:rPr sz="1600" spc="-10" dirty="0">
                          <a:latin typeface="+mj-lt"/>
                          <a:cs typeface="Times New Roman"/>
                        </a:rPr>
                        <a:t>a</a:t>
                      </a:r>
                      <a:r>
                        <a:rPr sz="1600" spc="10" dirty="0">
                          <a:latin typeface="+mj-lt"/>
                          <a:cs typeface="Times New Roman"/>
                        </a:rPr>
                        <a:t>,</a:t>
                      </a:r>
                      <a:r>
                        <a:rPr sz="1600" spc="-10" dirty="0">
                          <a:latin typeface="+mj-lt"/>
                          <a:cs typeface="Times New Roman"/>
                        </a:rPr>
                        <a:t>B</a:t>
                      </a:r>
                      <a:r>
                        <a:rPr sz="1600" dirty="0">
                          <a:latin typeface="+mj-lt"/>
                          <a:cs typeface="Times New Roman"/>
                        </a:rPr>
                        <a:t>)</a:t>
                      </a:r>
                      <a:r>
                        <a:rPr sz="1600" spc="5" dirty="0">
                          <a:latin typeface="+mj-lt"/>
                          <a:cs typeface="Times New Roman"/>
                        </a:rPr>
                        <a:t> </a:t>
                      </a:r>
                      <a:r>
                        <a:rPr sz="1600" dirty="0">
                          <a:latin typeface="+mj-lt"/>
                          <a:cs typeface="Times New Roman"/>
                        </a:rPr>
                        <a:t>=</a:t>
                      </a:r>
                      <a:r>
                        <a:rPr sz="1600" spc="-5" dirty="0">
                          <a:latin typeface="+mj-lt"/>
                          <a:cs typeface="Times New Roman"/>
                        </a:rPr>
                        <a:t> </a:t>
                      </a:r>
                      <a:r>
                        <a:rPr sz="1600" dirty="0">
                          <a:latin typeface="+mj-lt"/>
                          <a:cs typeface="Times New Roman"/>
                        </a:rPr>
                        <a:t>147.495/</a:t>
                      </a:r>
                      <a:r>
                        <a:rPr sz="1600" spc="5" dirty="0">
                          <a:latin typeface="+mj-lt"/>
                          <a:cs typeface="Times New Roman"/>
                        </a:rPr>
                        <a:t>(-</a:t>
                      </a:r>
                      <a:r>
                        <a:rPr sz="1600" dirty="0">
                          <a:latin typeface="+mj-lt"/>
                          <a:cs typeface="Times New Roman"/>
                        </a:rPr>
                        <a:t>2) =</a:t>
                      </a:r>
                      <a:r>
                        <a:rPr sz="1600" spc="-10" dirty="0">
                          <a:latin typeface="+mj-lt"/>
                          <a:cs typeface="Times New Roman"/>
                        </a:rPr>
                        <a:t> </a:t>
                      </a:r>
                      <a:r>
                        <a:rPr sz="1600" spc="-5" dirty="0">
                          <a:latin typeface="+mj-lt"/>
                          <a:cs typeface="Times New Roman"/>
                        </a:rPr>
                        <a:t>-</a:t>
                      </a:r>
                      <a:r>
                        <a:rPr sz="1600" dirty="0">
                          <a:latin typeface="+mj-lt"/>
                          <a:cs typeface="Times New Roman"/>
                        </a:rPr>
                        <a:t>73.748</a:t>
                      </a:r>
                      <a:endParaRPr sz="1600">
                        <a:latin typeface="+mj-lt"/>
                        <a:cs typeface="Times New Roman"/>
                      </a:endParaRPr>
                    </a:p>
                  </a:txBody>
                  <a:tcPr marL="0" marR="0" marT="0" marB="0">
                    <a:lnL w="39369">
                      <a:solidFill>
                        <a:srgbClr val="F0F0F0"/>
                      </a:solidFill>
                      <a:prstDash val="solid"/>
                    </a:lnL>
                    <a:lnR w="39369">
                      <a:solidFill>
                        <a:srgbClr val="9F9F9F"/>
                      </a:solidFill>
                      <a:prstDash val="solid"/>
                    </a:lnR>
                    <a:lnT w="40893">
                      <a:solidFill>
                        <a:srgbClr val="9F9F9F"/>
                      </a:solidFill>
                      <a:prstDash val="solid"/>
                    </a:lnT>
                    <a:lnB w="40893">
                      <a:solidFill>
                        <a:srgbClr val="9F9F9F"/>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11"/>
                  </a:ext>
                </a:extLst>
              </a:tr>
              <a:tr h="352082">
                <a:tc gridSpan="4">
                  <a:txBody>
                    <a:bodyPr/>
                    <a:lstStyle/>
                    <a:p>
                      <a:pPr marL="8255">
                        <a:lnSpc>
                          <a:spcPct val="100000"/>
                        </a:lnSpc>
                      </a:pPr>
                      <a:r>
                        <a:rPr sz="1600" spc="5" dirty="0">
                          <a:latin typeface="+mj-lt"/>
                          <a:cs typeface="Times New Roman"/>
                        </a:rPr>
                        <a:t>[</a:t>
                      </a:r>
                      <a:r>
                        <a:rPr sz="1600" dirty="0">
                          <a:latin typeface="+mj-lt"/>
                          <a:cs typeface="Times New Roman"/>
                        </a:rPr>
                        <a:t>3]</a:t>
                      </a:r>
                      <a:r>
                        <a:rPr sz="1600" spc="5" dirty="0">
                          <a:latin typeface="+mj-lt"/>
                          <a:cs typeface="Times New Roman"/>
                        </a:rPr>
                        <a:t> </a:t>
                      </a:r>
                      <a:r>
                        <a:rPr sz="1600" dirty="0">
                          <a:latin typeface="+mj-lt"/>
                          <a:cs typeface="Times New Roman"/>
                        </a:rPr>
                        <a:t>GF</a:t>
                      </a:r>
                      <a:r>
                        <a:rPr sz="1600" spc="-10" dirty="0">
                          <a:latin typeface="+mj-lt"/>
                          <a:cs typeface="Times New Roman"/>
                        </a:rPr>
                        <a:t> </a:t>
                      </a:r>
                      <a:r>
                        <a:rPr sz="1600" dirty="0">
                          <a:latin typeface="+mj-lt"/>
                          <a:cs typeface="Times New Roman"/>
                        </a:rPr>
                        <a:t>=</a:t>
                      </a:r>
                      <a:r>
                        <a:rPr sz="1600" spc="-5" dirty="0">
                          <a:latin typeface="+mj-lt"/>
                          <a:cs typeface="Times New Roman"/>
                        </a:rPr>
                        <a:t> </a:t>
                      </a:r>
                      <a:r>
                        <a:rPr sz="1600" spc="5" dirty="0">
                          <a:latin typeface="+mj-lt"/>
                          <a:cs typeface="Times New Roman"/>
                        </a:rPr>
                        <a:t>[</a:t>
                      </a:r>
                      <a:r>
                        <a:rPr sz="1600" dirty="0">
                          <a:latin typeface="+mj-lt"/>
                          <a:cs typeface="Times New Roman"/>
                        </a:rPr>
                        <a:t>Y -</a:t>
                      </a:r>
                      <a:r>
                        <a:rPr sz="1600" spc="-5" dirty="0">
                          <a:latin typeface="+mj-lt"/>
                          <a:cs typeface="Times New Roman"/>
                        </a:rPr>
                        <a:t> </a:t>
                      </a:r>
                      <a:r>
                        <a:rPr sz="1600" dirty="0">
                          <a:latin typeface="+mj-lt"/>
                          <a:cs typeface="Times New Roman"/>
                        </a:rPr>
                        <a:t>P(</a:t>
                      </a:r>
                      <a:r>
                        <a:rPr sz="1600" spc="-10" dirty="0">
                          <a:latin typeface="+mj-lt"/>
                          <a:cs typeface="Times New Roman"/>
                        </a:rPr>
                        <a:t>Y</a:t>
                      </a:r>
                      <a:r>
                        <a:rPr sz="1600" spc="-5" dirty="0">
                          <a:latin typeface="+mj-lt"/>
                          <a:cs typeface="Times New Roman"/>
                        </a:rPr>
                        <a:t>=</a:t>
                      </a:r>
                      <a:r>
                        <a:rPr sz="1600" dirty="0">
                          <a:latin typeface="+mj-lt"/>
                          <a:cs typeface="Times New Roman"/>
                        </a:rPr>
                        <a:t>1)</a:t>
                      </a:r>
                      <a:r>
                        <a:rPr sz="1600" spc="5" dirty="0">
                          <a:latin typeface="+mj-lt"/>
                          <a:cs typeface="Times New Roman"/>
                        </a:rPr>
                        <a:t>]</a:t>
                      </a:r>
                      <a:r>
                        <a:rPr sz="1600" spc="7" baseline="38194" dirty="0">
                          <a:latin typeface="+mj-lt"/>
                          <a:cs typeface="Times New Roman"/>
                        </a:rPr>
                        <a:t>2</a:t>
                      </a:r>
                      <a:r>
                        <a:rPr sz="1600" spc="-10" dirty="0">
                          <a:latin typeface="+mj-lt"/>
                          <a:cs typeface="Times New Roman"/>
                        </a:rPr>
                        <a:t>/</a:t>
                      </a:r>
                      <a:r>
                        <a:rPr sz="1600" dirty="0">
                          <a:latin typeface="+mj-lt"/>
                          <a:cs typeface="Times New Roman"/>
                        </a:rPr>
                        <a:t>[Y</a:t>
                      </a:r>
                      <a:r>
                        <a:rPr sz="1600" spc="-10" dirty="0">
                          <a:latin typeface="+mj-lt"/>
                          <a:cs typeface="Times New Roman"/>
                        </a:rPr>
                        <a:t> </a:t>
                      </a:r>
                      <a:r>
                        <a:rPr sz="1600" dirty="0">
                          <a:latin typeface="+mj-lt"/>
                          <a:cs typeface="Times New Roman"/>
                        </a:rPr>
                        <a:t>-</a:t>
                      </a:r>
                      <a:r>
                        <a:rPr sz="1600" spc="-5" dirty="0">
                          <a:latin typeface="+mj-lt"/>
                          <a:cs typeface="Times New Roman"/>
                        </a:rPr>
                        <a:t> </a:t>
                      </a:r>
                      <a:r>
                        <a:rPr sz="1600" dirty="0">
                          <a:latin typeface="+mj-lt"/>
                          <a:cs typeface="Times New Roman"/>
                        </a:rPr>
                        <a:t>P(</a:t>
                      </a:r>
                      <a:r>
                        <a:rPr sz="1600" spc="-10" dirty="0">
                          <a:latin typeface="+mj-lt"/>
                          <a:cs typeface="Times New Roman"/>
                        </a:rPr>
                        <a:t>Y</a:t>
                      </a:r>
                      <a:r>
                        <a:rPr sz="1600" spc="-5" dirty="0">
                          <a:latin typeface="+mj-lt"/>
                          <a:cs typeface="Times New Roman"/>
                        </a:rPr>
                        <a:t>=</a:t>
                      </a:r>
                      <a:r>
                        <a:rPr sz="1600" dirty="0">
                          <a:latin typeface="+mj-lt"/>
                          <a:cs typeface="Times New Roman"/>
                        </a:rPr>
                        <a:t>1)]</a:t>
                      </a:r>
                      <a:endParaRPr sz="1600">
                        <a:latin typeface="+mj-lt"/>
                        <a:cs typeface="Times New Roman"/>
                      </a:endParaRPr>
                    </a:p>
                  </a:txBody>
                  <a:tcPr marL="0" marR="0" marT="0" marB="0">
                    <a:lnL w="39369">
                      <a:solidFill>
                        <a:srgbClr val="F0F0F0"/>
                      </a:solidFill>
                      <a:prstDash val="solid"/>
                    </a:lnL>
                    <a:lnR w="39369">
                      <a:solidFill>
                        <a:srgbClr val="9F9F9F"/>
                      </a:solidFill>
                      <a:prstDash val="solid"/>
                    </a:lnR>
                    <a:lnT w="40893">
                      <a:solidFill>
                        <a:srgbClr val="9F9F9F"/>
                      </a:solidFill>
                      <a:prstDash val="solid"/>
                    </a:lnT>
                    <a:lnB w="40893">
                      <a:solidFill>
                        <a:srgbClr val="9F9F9F"/>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12"/>
                  </a:ext>
                </a:extLst>
              </a:tr>
              <a:tr h="385066">
                <a:tc gridSpan="4">
                  <a:txBody>
                    <a:bodyPr/>
                    <a:lstStyle/>
                    <a:p>
                      <a:pPr marL="8255">
                        <a:lnSpc>
                          <a:spcPct val="100000"/>
                        </a:lnSpc>
                      </a:pPr>
                      <a:r>
                        <a:rPr sz="1600" spc="5" dirty="0">
                          <a:latin typeface="+mj-lt"/>
                          <a:cs typeface="Times New Roman"/>
                        </a:rPr>
                        <a:t>[</a:t>
                      </a:r>
                      <a:r>
                        <a:rPr sz="1600" dirty="0">
                          <a:latin typeface="+mj-lt"/>
                          <a:cs typeface="Times New Roman"/>
                        </a:rPr>
                        <a:t>4]</a:t>
                      </a:r>
                      <a:r>
                        <a:rPr sz="1600" spc="-5" dirty="0">
                          <a:latin typeface="+mj-lt"/>
                          <a:cs typeface="Times New Roman"/>
                        </a:rPr>
                        <a:t> </a:t>
                      </a:r>
                      <a:r>
                        <a:rPr sz="1600" dirty="0">
                          <a:latin typeface="+mj-lt"/>
                          <a:cs typeface="Times New Roman"/>
                        </a:rPr>
                        <a:t>Ch</a:t>
                      </a:r>
                      <a:r>
                        <a:rPr sz="1600" spc="5" dirty="0">
                          <a:latin typeface="+mj-lt"/>
                          <a:cs typeface="Times New Roman"/>
                        </a:rPr>
                        <a:t>i</a:t>
                      </a:r>
                      <a:r>
                        <a:rPr sz="1600" spc="-5" dirty="0">
                          <a:latin typeface="+mj-lt"/>
                          <a:cs typeface="Times New Roman"/>
                        </a:rPr>
                        <a:t>-</a:t>
                      </a:r>
                      <a:r>
                        <a:rPr sz="1600" dirty="0">
                          <a:latin typeface="+mj-lt"/>
                          <a:cs typeface="Times New Roman"/>
                        </a:rPr>
                        <a:t>Squ</a:t>
                      </a:r>
                      <a:r>
                        <a:rPr sz="1600" spc="-5" dirty="0">
                          <a:latin typeface="+mj-lt"/>
                          <a:cs typeface="Times New Roman"/>
                        </a:rPr>
                        <a:t>a</a:t>
                      </a:r>
                      <a:r>
                        <a:rPr sz="1600" dirty="0">
                          <a:latin typeface="+mj-lt"/>
                          <a:cs typeface="Times New Roman"/>
                        </a:rPr>
                        <a:t>re</a:t>
                      </a:r>
                      <a:r>
                        <a:rPr sz="1600" spc="-10" dirty="0">
                          <a:latin typeface="+mj-lt"/>
                          <a:cs typeface="Times New Roman"/>
                        </a:rPr>
                        <a:t> </a:t>
                      </a:r>
                      <a:r>
                        <a:rPr sz="1600" dirty="0">
                          <a:latin typeface="+mj-lt"/>
                          <a:cs typeface="Times New Roman"/>
                        </a:rPr>
                        <a:t>=</a:t>
                      </a:r>
                      <a:r>
                        <a:rPr sz="1600" spc="-5" dirty="0">
                          <a:latin typeface="+mj-lt"/>
                          <a:cs typeface="Times New Roman"/>
                        </a:rPr>
                        <a:t> -</a:t>
                      </a:r>
                      <a:r>
                        <a:rPr sz="1600" dirty="0">
                          <a:latin typeface="+mj-lt"/>
                          <a:cs typeface="Times New Roman"/>
                        </a:rPr>
                        <a:t>2</a:t>
                      </a:r>
                      <a:r>
                        <a:rPr sz="1600" spc="15" dirty="0">
                          <a:latin typeface="+mj-lt"/>
                          <a:cs typeface="Times New Roman"/>
                        </a:rPr>
                        <a:t>[</a:t>
                      </a:r>
                      <a:r>
                        <a:rPr sz="1600" spc="-15" dirty="0">
                          <a:latin typeface="+mj-lt"/>
                          <a:cs typeface="Times New Roman"/>
                        </a:rPr>
                        <a:t>LL</a:t>
                      </a:r>
                      <a:r>
                        <a:rPr sz="1600" spc="5" dirty="0">
                          <a:latin typeface="+mj-lt"/>
                          <a:cs typeface="Times New Roman"/>
                        </a:rPr>
                        <a:t>(a</a:t>
                      </a:r>
                      <a:r>
                        <a:rPr sz="1600" dirty="0">
                          <a:latin typeface="+mj-lt"/>
                          <a:cs typeface="Times New Roman"/>
                        </a:rPr>
                        <a:t>)</a:t>
                      </a:r>
                      <a:r>
                        <a:rPr sz="1600" spc="5" dirty="0">
                          <a:latin typeface="+mj-lt"/>
                          <a:cs typeface="Times New Roman"/>
                        </a:rPr>
                        <a:t>-</a:t>
                      </a:r>
                      <a:r>
                        <a:rPr sz="1600" dirty="0">
                          <a:latin typeface="+mj-lt"/>
                          <a:cs typeface="Times New Roman"/>
                        </a:rPr>
                        <a:t>L</a:t>
                      </a:r>
                      <a:r>
                        <a:rPr sz="1600" spc="-15" dirty="0">
                          <a:latin typeface="+mj-lt"/>
                          <a:cs typeface="Times New Roman"/>
                        </a:rPr>
                        <a:t>L</a:t>
                      </a:r>
                      <a:r>
                        <a:rPr sz="1600" dirty="0">
                          <a:latin typeface="+mj-lt"/>
                          <a:cs typeface="Times New Roman"/>
                        </a:rPr>
                        <a:t>(</a:t>
                      </a:r>
                      <a:r>
                        <a:rPr sz="1600" spc="-10" dirty="0">
                          <a:latin typeface="+mj-lt"/>
                          <a:cs typeface="Times New Roman"/>
                        </a:rPr>
                        <a:t>a</a:t>
                      </a:r>
                      <a:r>
                        <a:rPr sz="1600" spc="10" dirty="0">
                          <a:latin typeface="+mj-lt"/>
                          <a:cs typeface="Times New Roman"/>
                        </a:rPr>
                        <a:t>,</a:t>
                      </a:r>
                      <a:r>
                        <a:rPr sz="1600" spc="-10" dirty="0">
                          <a:latin typeface="+mj-lt"/>
                          <a:cs typeface="Times New Roman"/>
                        </a:rPr>
                        <a:t>B</a:t>
                      </a:r>
                      <a:r>
                        <a:rPr sz="1600" dirty="0">
                          <a:latin typeface="+mj-lt"/>
                          <a:cs typeface="Times New Roman"/>
                        </a:rPr>
                        <a:t>)] =</a:t>
                      </a:r>
                      <a:r>
                        <a:rPr sz="1600" spc="-5" dirty="0">
                          <a:latin typeface="+mj-lt"/>
                          <a:cs typeface="Times New Roman"/>
                        </a:rPr>
                        <a:t> </a:t>
                      </a:r>
                      <a:r>
                        <a:rPr sz="1600" dirty="0">
                          <a:latin typeface="+mj-lt"/>
                          <a:cs typeface="Times New Roman"/>
                        </a:rPr>
                        <a:t>159.526</a:t>
                      </a:r>
                      <a:r>
                        <a:rPr sz="1600" spc="15" dirty="0">
                          <a:latin typeface="+mj-lt"/>
                          <a:cs typeface="Times New Roman"/>
                        </a:rPr>
                        <a:t> </a:t>
                      </a:r>
                      <a:r>
                        <a:rPr sz="1600" dirty="0">
                          <a:latin typeface="+mj-lt"/>
                          <a:cs typeface="Times New Roman"/>
                        </a:rPr>
                        <a:t>-</a:t>
                      </a:r>
                      <a:r>
                        <a:rPr sz="1600" spc="-5" dirty="0">
                          <a:latin typeface="+mj-lt"/>
                          <a:cs typeface="Times New Roman"/>
                        </a:rPr>
                        <a:t> </a:t>
                      </a:r>
                      <a:r>
                        <a:rPr sz="1600" spc="10" dirty="0">
                          <a:latin typeface="+mj-lt"/>
                          <a:cs typeface="Times New Roman"/>
                        </a:rPr>
                        <a:t>1</a:t>
                      </a:r>
                      <a:r>
                        <a:rPr sz="1600" dirty="0">
                          <a:latin typeface="+mj-lt"/>
                          <a:cs typeface="Times New Roman"/>
                        </a:rPr>
                        <a:t>47.495</a:t>
                      </a:r>
                      <a:endParaRPr sz="1600">
                        <a:latin typeface="+mj-lt"/>
                        <a:cs typeface="Times New Roman"/>
                      </a:endParaRPr>
                    </a:p>
                  </a:txBody>
                  <a:tcPr marL="0" marR="0" marT="0" marB="0">
                    <a:lnL w="39369">
                      <a:solidFill>
                        <a:srgbClr val="F0F0F0"/>
                      </a:solidFill>
                      <a:prstDash val="solid"/>
                    </a:lnL>
                    <a:lnR w="39369">
                      <a:solidFill>
                        <a:srgbClr val="9F9F9F"/>
                      </a:solidFill>
                      <a:prstDash val="solid"/>
                    </a:lnR>
                    <a:lnT w="40893">
                      <a:solidFill>
                        <a:srgbClr val="9F9F9F"/>
                      </a:solidFill>
                      <a:prstDash val="solid"/>
                    </a:lnT>
                    <a:lnB w="40893">
                      <a:solidFill>
                        <a:srgbClr val="9F9F9F"/>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13"/>
                  </a:ext>
                </a:extLst>
              </a:tr>
              <a:tr h="356464">
                <a:tc gridSpan="4">
                  <a:txBody>
                    <a:bodyPr/>
                    <a:lstStyle/>
                    <a:p>
                      <a:pPr marL="8255">
                        <a:lnSpc>
                          <a:spcPct val="100000"/>
                        </a:lnSpc>
                      </a:pPr>
                      <a:r>
                        <a:rPr sz="1600" dirty="0">
                          <a:latin typeface="+mj-lt"/>
                          <a:cs typeface="Times New Roman"/>
                        </a:rPr>
                        <a:t>M</a:t>
                      </a:r>
                      <a:r>
                        <a:rPr sz="1600" spc="-5" dirty="0">
                          <a:latin typeface="+mj-lt"/>
                          <a:cs typeface="Times New Roman"/>
                        </a:rPr>
                        <a:t>c</a:t>
                      </a:r>
                      <a:r>
                        <a:rPr sz="1600" spc="-10" dirty="0">
                          <a:latin typeface="+mj-lt"/>
                          <a:cs typeface="Times New Roman"/>
                        </a:rPr>
                        <a:t>F</a:t>
                      </a:r>
                      <a:r>
                        <a:rPr sz="1600" spc="-5" dirty="0">
                          <a:latin typeface="+mj-lt"/>
                          <a:cs typeface="Times New Roman"/>
                        </a:rPr>
                        <a:t>a</a:t>
                      </a:r>
                      <a:r>
                        <a:rPr sz="1600" dirty="0">
                          <a:latin typeface="+mj-lt"/>
                          <a:cs typeface="Times New Roman"/>
                        </a:rPr>
                        <a:t>d</a:t>
                      </a:r>
                      <a:r>
                        <a:rPr sz="1600" spc="10" dirty="0">
                          <a:latin typeface="+mj-lt"/>
                          <a:cs typeface="Times New Roman"/>
                        </a:rPr>
                        <a:t>d</a:t>
                      </a:r>
                      <a:r>
                        <a:rPr sz="1600" spc="-5" dirty="0">
                          <a:latin typeface="+mj-lt"/>
                          <a:cs typeface="Times New Roman"/>
                        </a:rPr>
                        <a:t>e</a:t>
                      </a:r>
                      <a:r>
                        <a:rPr sz="1600" spc="10" dirty="0">
                          <a:latin typeface="+mj-lt"/>
                          <a:cs typeface="Times New Roman"/>
                        </a:rPr>
                        <a:t>n</a:t>
                      </a:r>
                      <a:r>
                        <a:rPr sz="1600" spc="-15" dirty="0">
                          <a:latin typeface="+mj-lt"/>
                          <a:cs typeface="Times New Roman"/>
                        </a:rPr>
                        <a:t>'</a:t>
                      </a:r>
                      <a:r>
                        <a:rPr sz="1600" dirty="0">
                          <a:latin typeface="+mj-lt"/>
                          <a:cs typeface="Times New Roman"/>
                        </a:rPr>
                        <a:t>s</a:t>
                      </a:r>
                      <a:r>
                        <a:rPr sz="1600" spc="-5" dirty="0">
                          <a:latin typeface="+mj-lt"/>
                          <a:cs typeface="Times New Roman"/>
                        </a:rPr>
                        <a:t>-</a:t>
                      </a:r>
                      <a:r>
                        <a:rPr sz="1600" dirty="0">
                          <a:latin typeface="+mj-lt"/>
                          <a:cs typeface="Times New Roman"/>
                        </a:rPr>
                        <a:t>R</a:t>
                      </a:r>
                      <a:r>
                        <a:rPr sz="1600" baseline="38194" dirty="0">
                          <a:latin typeface="+mj-lt"/>
                          <a:cs typeface="Times New Roman"/>
                        </a:rPr>
                        <a:t>2 </a:t>
                      </a:r>
                      <a:r>
                        <a:rPr sz="1600" spc="-142" baseline="38194" dirty="0">
                          <a:latin typeface="+mj-lt"/>
                          <a:cs typeface="Times New Roman"/>
                        </a:rPr>
                        <a:t> </a:t>
                      </a:r>
                      <a:r>
                        <a:rPr sz="1600" dirty="0">
                          <a:latin typeface="+mj-lt"/>
                          <a:cs typeface="Times New Roman"/>
                        </a:rPr>
                        <a:t>=</a:t>
                      </a:r>
                      <a:r>
                        <a:rPr sz="1600" spc="-5" dirty="0">
                          <a:latin typeface="+mj-lt"/>
                          <a:cs typeface="Times New Roman"/>
                        </a:rPr>
                        <a:t> </a:t>
                      </a:r>
                      <a:r>
                        <a:rPr sz="1600" dirty="0">
                          <a:latin typeface="+mj-lt"/>
                          <a:cs typeface="Times New Roman"/>
                        </a:rPr>
                        <a:t>1-</a:t>
                      </a:r>
                      <a:r>
                        <a:rPr sz="1600" spc="-5" dirty="0">
                          <a:latin typeface="+mj-lt"/>
                          <a:cs typeface="Times New Roman"/>
                        </a:rPr>
                        <a:t> </a:t>
                      </a:r>
                      <a:r>
                        <a:rPr sz="1600" dirty="0">
                          <a:latin typeface="+mj-lt"/>
                          <a:cs typeface="Times New Roman"/>
                        </a:rPr>
                        <a:t>(14</a:t>
                      </a:r>
                      <a:r>
                        <a:rPr sz="1600" spc="5" dirty="0">
                          <a:latin typeface="+mj-lt"/>
                          <a:cs typeface="Times New Roman"/>
                        </a:rPr>
                        <a:t>7</a:t>
                      </a:r>
                      <a:r>
                        <a:rPr sz="1600" dirty="0">
                          <a:latin typeface="+mj-lt"/>
                          <a:cs typeface="Times New Roman"/>
                        </a:rPr>
                        <a:t>.495/159.526) =</a:t>
                      </a:r>
                      <a:r>
                        <a:rPr sz="1600" spc="-10" dirty="0">
                          <a:latin typeface="+mj-lt"/>
                          <a:cs typeface="Times New Roman"/>
                        </a:rPr>
                        <a:t> </a:t>
                      </a:r>
                      <a:r>
                        <a:rPr sz="1600" dirty="0">
                          <a:latin typeface="+mj-lt"/>
                          <a:cs typeface="Times New Roman"/>
                        </a:rPr>
                        <a:t>0.075</a:t>
                      </a:r>
                    </a:p>
                  </a:txBody>
                  <a:tcPr marL="0" marR="0" marT="0" marB="0">
                    <a:lnL w="39369">
                      <a:solidFill>
                        <a:srgbClr val="F0F0F0"/>
                      </a:solidFill>
                      <a:prstDash val="solid"/>
                    </a:lnL>
                    <a:lnR w="39369">
                      <a:solidFill>
                        <a:srgbClr val="9F9F9F"/>
                      </a:solidFill>
                      <a:prstDash val="solid"/>
                    </a:lnR>
                    <a:lnT w="40893">
                      <a:solidFill>
                        <a:srgbClr val="9F9F9F"/>
                      </a:solidFill>
                      <a:prstDash val="solid"/>
                    </a:lnT>
                    <a:lnB w="50037">
                      <a:solidFill>
                        <a:srgbClr val="9F9F9F"/>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14"/>
                  </a:ext>
                </a:extLst>
              </a:tr>
            </a:tbl>
          </a:graphicData>
        </a:graphic>
      </p:graphicFrame>
      <p:pic>
        <p:nvPicPr>
          <p:cNvPr id="4" name="Picture 3" descr="A screenshot of a computer&#10;&#10;Description automatically generated">
            <a:extLst>
              <a:ext uri="{FF2B5EF4-FFF2-40B4-BE49-F238E27FC236}">
                <a16:creationId xmlns:a16="http://schemas.microsoft.com/office/drawing/2014/main" id="{8CE7AA0B-6FD8-6702-4A70-598D45495A23}"/>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5" name="Title 1">
            <a:extLst>
              <a:ext uri="{FF2B5EF4-FFF2-40B4-BE49-F238E27FC236}">
                <a16:creationId xmlns:a16="http://schemas.microsoft.com/office/drawing/2014/main" id="{9394791F-95E5-E310-74B5-300A44E17428}"/>
              </a:ext>
            </a:extLst>
          </p:cNvPr>
          <p:cNvSpPr txBox="1">
            <a:spLocks/>
          </p:cNvSpPr>
          <p:nvPr/>
        </p:nvSpPr>
        <p:spPr>
          <a:xfrm>
            <a:off x="1642210" y="0"/>
            <a:ext cx="7501789" cy="692696"/>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marL="8547" algn="ctr">
              <a:spcBef>
                <a:spcPts val="68"/>
              </a:spcBef>
            </a:pPr>
            <a:r>
              <a:rPr lang="en-IN" sz="3000" dirty="0"/>
              <a:t>CONTENTS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3F52B85-F8AA-4022-8E0F-EB721FF34605}" type="datetime3">
              <a:rPr lang="en-US" smtClean="0">
                <a:solidFill>
                  <a:prstClr val="black">
                    <a:tint val="75000"/>
                  </a:prstClr>
                </a:solidFill>
              </a:rPr>
              <a:t>11 July 2024</a:t>
            </a:fld>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4</a:t>
            </a:fld>
            <a:endParaRPr lang="en-US" dirty="0">
              <a:solidFill>
                <a:prstClr val="black">
                  <a:tint val="75000"/>
                </a:prstClr>
              </a:solidFill>
            </a:endParaRPr>
          </a:p>
        </p:txBody>
      </p:sp>
      <p:graphicFrame>
        <p:nvGraphicFramePr>
          <p:cNvPr id="2" name="Table 1"/>
          <p:cNvGraphicFramePr>
            <a:graphicFrameLocks noGrp="1"/>
          </p:cNvGraphicFramePr>
          <p:nvPr/>
        </p:nvGraphicFramePr>
        <p:xfrm>
          <a:off x="0" y="777743"/>
          <a:ext cx="9143999" cy="3011297"/>
        </p:xfrm>
        <a:graphic>
          <a:graphicData uri="http://schemas.openxmlformats.org/drawingml/2006/table">
            <a:tbl>
              <a:tblPr firstRow="1" firstCol="1" bandRow="1">
                <a:tableStyleId>{5940675A-B579-460E-94D1-54222C63F5DA}</a:tableStyleId>
              </a:tblPr>
              <a:tblGrid>
                <a:gridCol w="2285675">
                  <a:extLst>
                    <a:ext uri="{9D8B030D-6E8A-4147-A177-3AD203B41FA5}">
                      <a16:colId xmlns:a16="http://schemas.microsoft.com/office/drawing/2014/main" val="4158186762"/>
                    </a:ext>
                  </a:extLst>
                </a:gridCol>
                <a:gridCol w="2286108">
                  <a:extLst>
                    <a:ext uri="{9D8B030D-6E8A-4147-A177-3AD203B41FA5}">
                      <a16:colId xmlns:a16="http://schemas.microsoft.com/office/drawing/2014/main" val="4155282501"/>
                    </a:ext>
                  </a:extLst>
                </a:gridCol>
                <a:gridCol w="2286108">
                  <a:extLst>
                    <a:ext uri="{9D8B030D-6E8A-4147-A177-3AD203B41FA5}">
                      <a16:colId xmlns:a16="http://schemas.microsoft.com/office/drawing/2014/main" val="3566264613"/>
                    </a:ext>
                  </a:extLst>
                </a:gridCol>
                <a:gridCol w="2286108">
                  <a:extLst>
                    <a:ext uri="{9D8B030D-6E8A-4147-A177-3AD203B41FA5}">
                      <a16:colId xmlns:a16="http://schemas.microsoft.com/office/drawing/2014/main" val="2351123909"/>
                    </a:ext>
                  </a:extLst>
                </a:gridCol>
              </a:tblGrid>
              <a:tr h="310386">
                <a:tc gridSpan="4">
                  <a:txBody>
                    <a:bodyPr/>
                    <a:lstStyle/>
                    <a:p>
                      <a:pPr algn="ctr">
                        <a:lnSpc>
                          <a:spcPct val="107000"/>
                        </a:lnSpc>
                        <a:spcAft>
                          <a:spcPts val="0"/>
                        </a:spcAft>
                      </a:pPr>
                      <a:r>
                        <a:rPr lang="en-IN" sz="1800" b="1" dirty="0">
                          <a:effectLst/>
                        </a:rPr>
                        <a:t>DATA ANALYTICS (AI/AIML)</a:t>
                      </a:r>
                      <a:endParaRPr lang="en-IN" sz="1800" b="1" dirty="0">
                        <a:effectLst/>
                        <a:latin typeface="+mn-lt"/>
                        <a:ea typeface="Calibri" panose="020F0502020204030204" pitchFamily="34" charset="0"/>
                        <a:cs typeface="Times New Roman" panose="02020603050405020304" pitchFamily="18" charset="0"/>
                      </a:endParaRPr>
                    </a:p>
                  </a:txBody>
                  <a:tcPr marL="68580" marR="68580" marT="0" marB="0" anchor="b">
                    <a:solidFill>
                      <a:schemeClr val="accent5">
                        <a:lumMod val="20000"/>
                        <a:lumOff val="80000"/>
                      </a:schemeClr>
                    </a:solidFill>
                  </a:tcPr>
                </a:tc>
                <a:tc hMerge="1">
                  <a:txBody>
                    <a:bodyPr/>
                    <a:lstStyle/>
                    <a:p>
                      <a:endParaRPr lang="en-IN"/>
                    </a:p>
                  </a:txBody>
                  <a:tcPr/>
                </a:tc>
                <a:tc hMerge="1">
                  <a:txBody>
                    <a:bodyPr/>
                    <a:lstStyle/>
                    <a:p>
                      <a:pPr algn="ctr">
                        <a:lnSpc>
                          <a:spcPct val="107000"/>
                        </a:lnSpc>
                        <a:spcAft>
                          <a:spcPts val="0"/>
                        </a:spcAft>
                      </a:pPr>
                      <a:endParaRPr lang="en-IN" sz="1800" b="1" dirty="0">
                        <a:effectLst/>
                        <a:latin typeface="+mn-lt"/>
                        <a:ea typeface="Calibri" panose="020F0502020204030204" pitchFamily="34" charset="0"/>
                        <a:cs typeface="Times New Roman" panose="02020603050405020304" pitchFamily="18" charset="0"/>
                      </a:endParaRPr>
                    </a:p>
                  </a:txBody>
                  <a:tcPr marL="68580" marR="68580" marT="0" marB="0" anchor="b">
                    <a:solidFill>
                      <a:schemeClr val="accent5">
                        <a:lumMod val="20000"/>
                        <a:lumOff val="80000"/>
                      </a:schemeClr>
                    </a:solidFill>
                  </a:tcPr>
                </a:tc>
                <a:tc hMerge="1">
                  <a:txBody>
                    <a:bodyPr/>
                    <a:lstStyle/>
                    <a:p>
                      <a:pPr algn="ctr">
                        <a:lnSpc>
                          <a:spcPct val="107000"/>
                        </a:lnSpc>
                        <a:spcAft>
                          <a:spcPts val="0"/>
                        </a:spcAft>
                      </a:pPr>
                      <a:endParaRPr lang="en-IN" sz="1800" b="1" dirty="0">
                        <a:effectLst/>
                        <a:latin typeface="+mn-lt"/>
                        <a:ea typeface="Calibri" panose="020F0502020204030204" pitchFamily="34" charset="0"/>
                        <a:cs typeface="Times New Roman" panose="02020603050405020304" pitchFamily="18" charset="0"/>
                      </a:endParaRPr>
                    </a:p>
                  </a:txBody>
                  <a:tcPr marL="68580" marR="68580" marT="0" marB="0" anchor="b">
                    <a:solidFill>
                      <a:schemeClr val="accent5">
                        <a:lumMod val="20000"/>
                        <a:lumOff val="80000"/>
                      </a:schemeClr>
                    </a:solidFill>
                  </a:tcPr>
                </a:tc>
                <a:extLst>
                  <a:ext uri="{0D108BD9-81ED-4DB2-BD59-A6C34878D82A}">
                    <a16:rowId xmlns:a16="http://schemas.microsoft.com/office/drawing/2014/main" val="2660156966"/>
                  </a:ext>
                </a:extLst>
              </a:tr>
              <a:tr h="166370">
                <a:tc>
                  <a:txBody>
                    <a:bodyPr/>
                    <a:lstStyle/>
                    <a:p>
                      <a:pPr algn="ctr">
                        <a:lnSpc>
                          <a:spcPct val="150000"/>
                        </a:lnSpc>
                        <a:spcAft>
                          <a:spcPts val="0"/>
                        </a:spcAft>
                      </a:pPr>
                      <a:r>
                        <a:rPr lang="en-IN" sz="1600" b="1" dirty="0">
                          <a:effectLst/>
                        </a:rPr>
                        <a:t>SUBJECTS</a:t>
                      </a:r>
                      <a:endParaRPr lang="en-IN" sz="1600" b="1" dirty="0">
                        <a:effectLst/>
                        <a:latin typeface="+mn-lt"/>
                        <a:ea typeface="Calibri" panose="020F0502020204030204" pitchFamily="34" charset="0"/>
                        <a:cs typeface="Times New Roman" panose="02020603050405020304" pitchFamily="18" charset="0"/>
                      </a:endParaRPr>
                    </a:p>
                  </a:txBody>
                  <a:tcPr marL="68580" marR="68580" marT="0" marB="0" anchor="b">
                    <a:solidFill>
                      <a:srgbClr val="E6E6E6"/>
                    </a:solidFill>
                  </a:tcPr>
                </a:tc>
                <a:tc>
                  <a:txBody>
                    <a:bodyPr/>
                    <a:lstStyle/>
                    <a:p>
                      <a:pPr algn="ctr">
                        <a:lnSpc>
                          <a:spcPct val="150000"/>
                        </a:lnSpc>
                        <a:spcAft>
                          <a:spcPts val="0"/>
                        </a:spcAft>
                      </a:pPr>
                      <a:r>
                        <a:rPr lang="en-IN" sz="1600" b="1" dirty="0">
                          <a:effectLst/>
                        </a:rPr>
                        <a:t>CREDITS</a:t>
                      </a:r>
                      <a:endParaRPr lang="en-IN" sz="1600" b="1" dirty="0">
                        <a:effectLst/>
                        <a:latin typeface="+mn-lt"/>
                        <a:ea typeface="Calibri" panose="020F0502020204030204" pitchFamily="34" charset="0"/>
                        <a:cs typeface="Times New Roman" panose="02020603050405020304" pitchFamily="18" charset="0"/>
                      </a:endParaRPr>
                    </a:p>
                  </a:txBody>
                  <a:tcPr marL="68580" marR="68580" marT="0" marB="0" anchor="b">
                    <a:solidFill>
                      <a:srgbClr val="E6E6E6"/>
                    </a:solidFill>
                  </a:tcPr>
                </a:tc>
                <a:tc>
                  <a:txBody>
                    <a:bodyPr/>
                    <a:lstStyle/>
                    <a:p>
                      <a:pPr algn="ctr">
                        <a:lnSpc>
                          <a:spcPct val="150000"/>
                        </a:lnSpc>
                        <a:spcAft>
                          <a:spcPts val="0"/>
                        </a:spcAft>
                      </a:pPr>
                      <a:r>
                        <a:rPr lang="en-IN" sz="1600" b="1" dirty="0">
                          <a:effectLst/>
                          <a:latin typeface="+mn-lt"/>
                          <a:ea typeface="Calibri" panose="020F0502020204030204" pitchFamily="34" charset="0"/>
                          <a:cs typeface="Times New Roman" panose="02020603050405020304" pitchFamily="18" charset="0"/>
                        </a:rPr>
                        <a:t>ELECTIVE</a:t>
                      </a:r>
                    </a:p>
                  </a:txBody>
                  <a:tcPr marL="68580" marR="68580" marT="0" marB="0" anchor="b">
                    <a:solidFill>
                      <a:srgbClr val="E6E6E6"/>
                    </a:solidFill>
                  </a:tcPr>
                </a:tc>
                <a:tc>
                  <a:txBody>
                    <a:bodyPr/>
                    <a:lstStyle/>
                    <a:p>
                      <a:pPr algn="ctr">
                        <a:lnSpc>
                          <a:spcPct val="150000"/>
                        </a:lnSpc>
                        <a:spcAft>
                          <a:spcPts val="0"/>
                        </a:spcAft>
                      </a:pPr>
                      <a:r>
                        <a:rPr lang="en-IN" sz="1600" b="1" dirty="0">
                          <a:effectLst/>
                          <a:latin typeface="+mn-lt"/>
                          <a:ea typeface="Calibri" panose="020F0502020204030204" pitchFamily="34" charset="0"/>
                          <a:cs typeface="Times New Roman" panose="02020603050405020304" pitchFamily="18" charset="0"/>
                        </a:rPr>
                        <a:t>SEMESTER</a:t>
                      </a:r>
                    </a:p>
                  </a:txBody>
                  <a:tcPr marL="68580" marR="68580" marT="0" marB="0" anchor="b">
                    <a:solidFill>
                      <a:srgbClr val="E6E6E6"/>
                    </a:solidFill>
                  </a:tcPr>
                </a:tc>
                <a:extLst>
                  <a:ext uri="{0D108BD9-81ED-4DB2-BD59-A6C34878D82A}">
                    <a16:rowId xmlns:a16="http://schemas.microsoft.com/office/drawing/2014/main" val="2660653815"/>
                  </a:ext>
                </a:extLst>
              </a:tr>
              <a:tr h="332105">
                <a:tc>
                  <a:txBody>
                    <a:bodyPr/>
                    <a:lstStyle/>
                    <a:p>
                      <a:pPr algn="l">
                        <a:lnSpc>
                          <a:spcPct val="107000"/>
                        </a:lnSpc>
                        <a:spcAft>
                          <a:spcPts val="0"/>
                        </a:spcAft>
                      </a:pPr>
                      <a:r>
                        <a:rPr lang="en-IN" sz="1600" dirty="0">
                          <a:effectLst/>
                          <a:latin typeface="+mn-lt"/>
                        </a:rPr>
                        <a:t>Predictive Analytics</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600" dirty="0">
                          <a:effectLst/>
                        </a:rPr>
                        <a:t>3</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600" dirty="0">
                          <a:effectLst/>
                          <a:latin typeface="+mn-lt"/>
                          <a:ea typeface="Calibri" panose="020F0502020204030204" pitchFamily="34" charset="0"/>
                          <a:cs typeface="Times New Roman" panose="02020603050405020304" pitchFamily="18" charset="0"/>
                        </a:rPr>
                        <a:t>I</a:t>
                      </a:r>
                    </a:p>
                  </a:txBody>
                  <a:tcPr marL="68580" marR="68580" marT="0" marB="0" anchor="b"/>
                </a:tc>
                <a:tc>
                  <a:txBody>
                    <a:bodyPr/>
                    <a:lstStyle/>
                    <a:p>
                      <a:pPr algn="ctr">
                        <a:lnSpc>
                          <a:spcPct val="107000"/>
                        </a:lnSpc>
                        <a:spcAft>
                          <a:spcPts val="0"/>
                        </a:spcAft>
                      </a:pPr>
                      <a:r>
                        <a:rPr lang="en-IN" sz="1600" dirty="0">
                          <a:effectLst/>
                          <a:latin typeface="+mn-lt"/>
                          <a:ea typeface="Calibri" panose="020F0502020204030204" pitchFamily="34" charset="0"/>
                          <a:cs typeface="Times New Roman" panose="02020603050405020304" pitchFamily="18" charset="0"/>
                        </a:rPr>
                        <a:t>5</a:t>
                      </a:r>
                      <a:r>
                        <a:rPr lang="en-IN" sz="1600" baseline="30000" dirty="0">
                          <a:effectLst/>
                          <a:latin typeface="+mn-lt"/>
                          <a:ea typeface="Calibri" panose="020F0502020204030204" pitchFamily="34" charset="0"/>
                          <a:cs typeface="Times New Roman" panose="02020603050405020304" pitchFamily="18" charset="0"/>
                        </a:rPr>
                        <a:t>th</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50267622"/>
                  </a:ext>
                </a:extLst>
              </a:tr>
              <a:tr h="332105">
                <a:tc>
                  <a:txBody>
                    <a:bodyPr/>
                    <a:lstStyle/>
                    <a:p>
                      <a:pPr algn="l">
                        <a:lnSpc>
                          <a:spcPct val="107000"/>
                        </a:lnSpc>
                        <a:spcAft>
                          <a:spcPts val="0"/>
                        </a:spcAft>
                      </a:pPr>
                      <a:r>
                        <a:rPr lang="en-IN" sz="1600" dirty="0">
                          <a:effectLst/>
                          <a:latin typeface="+mn-lt"/>
                        </a:rPr>
                        <a:t>Web Technologies</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600">
                          <a:effectLst/>
                        </a:rPr>
                        <a:t> </a:t>
                      </a:r>
                    </a:p>
                    <a:p>
                      <a:pPr algn="ctr">
                        <a:lnSpc>
                          <a:spcPct val="107000"/>
                        </a:lnSpc>
                        <a:spcAft>
                          <a:spcPts val="0"/>
                        </a:spcAft>
                      </a:pPr>
                      <a:r>
                        <a:rPr lang="en-IN" sz="1600">
                          <a:effectLst/>
                        </a:rPr>
                        <a:t>3</a:t>
                      </a:r>
                      <a:endParaRPr lang="en-IN" sz="16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dirty="0">
                          <a:effectLst/>
                          <a:latin typeface="+mn-lt"/>
                          <a:ea typeface="Calibri" panose="020F0502020204030204" pitchFamily="34" charset="0"/>
                          <a:cs typeface="Times New Roman" panose="02020603050405020304" pitchFamily="18" charset="0"/>
                        </a:rPr>
                        <a:t>II</a:t>
                      </a:r>
                    </a:p>
                  </a:txBody>
                  <a:tcPr marL="68580" marR="68580" marT="0" marB="0"/>
                </a:tc>
                <a:tc>
                  <a:txBody>
                    <a:bodyPr/>
                    <a:lstStyle/>
                    <a:p>
                      <a:pPr algn="ctr">
                        <a:lnSpc>
                          <a:spcPct val="107000"/>
                        </a:lnSpc>
                        <a:spcAft>
                          <a:spcPts val="0"/>
                        </a:spcAft>
                      </a:pPr>
                      <a:r>
                        <a:rPr lang="en-IN" sz="1600" dirty="0">
                          <a:effectLst/>
                          <a:latin typeface="+mn-lt"/>
                          <a:ea typeface="Calibri" panose="020F0502020204030204" pitchFamily="34" charset="0"/>
                          <a:cs typeface="Times New Roman" panose="02020603050405020304" pitchFamily="18" charset="0"/>
                        </a:rPr>
                        <a:t>5</a:t>
                      </a:r>
                      <a:r>
                        <a:rPr lang="en-IN" sz="1600" baseline="30000" dirty="0">
                          <a:effectLst/>
                          <a:latin typeface="+mn-lt"/>
                          <a:ea typeface="Calibri" panose="020F0502020204030204" pitchFamily="34" charset="0"/>
                          <a:cs typeface="Times New Roman" panose="02020603050405020304" pitchFamily="18" charset="0"/>
                        </a:rPr>
                        <a:t>th</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35309937"/>
                  </a:ext>
                </a:extLst>
              </a:tr>
              <a:tr h="332105">
                <a:tc>
                  <a:txBody>
                    <a:bodyPr/>
                    <a:lstStyle/>
                    <a:p>
                      <a:pPr algn="l">
                        <a:lnSpc>
                          <a:spcPct val="107000"/>
                        </a:lnSpc>
                        <a:spcAft>
                          <a:spcPts val="0"/>
                        </a:spcAft>
                      </a:pPr>
                      <a:r>
                        <a:rPr lang="en-IN" sz="1600" dirty="0">
                          <a:effectLst/>
                          <a:latin typeface="+mn-lt"/>
                        </a:rPr>
                        <a:t>Programming for Data Analytics</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600">
                          <a:effectLst/>
                        </a:rPr>
                        <a:t> </a:t>
                      </a:r>
                    </a:p>
                    <a:p>
                      <a:pPr algn="ctr">
                        <a:lnSpc>
                          <a:spcPct val="107000"/>
                        </a:lnSpc>
                        <a:spcAft>
                          <a:spcPts val="0"/>
                        </a:spcAft>
                      </a:pPr>
                      <a:r>
                        <a:rPr lang="en-IN" sz="1600">
                          <a:effectLst/>
                        </a:rPr>
                        <a:t>3</a:t>
                      </a:r>
                      <a:endParaRPr lang="en-IN" sz="16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dirty="0">
                          <a:effectLst/>
                          <a:latin typeface="+mn-lt"/>
                          <a:ea typeface="Calibri" panose="020F0502020204030204" pitchFamily="34" charset="0"/>
                          <a:cs typeface="Times New Roman" panose="02020603050405020304" pitchFamily="18" charset="0"/>
                        </a:rPr>
                        <a:t>III</a:t>
                      </a:r>
                    </a:p>
                  </a:txBody>
                  <a:tcPr marL="68580" marR="68580" marT="0" marB="0"/>
                </a:tc>
                <a:tc>
                  <a:txBody>
                    <a:bodyPr/>
                    <a:lstStyle/>
                    <a:p>
                      <a:pPr algn="ctr">
                        <a:lnSpc>
                          <a:spcPct val="107000"/>
                        </a:lnSpc>
                        <a:spcAft>
                          <a:spcPts val="0"/>
                        </a:spcAft>
                      </a:pPr>
                      <a:r>
                        <a:rPr lang="en-IN" sz="1600" dirty="0">
                          <a:effectLst/>
                          <a:latin typeface="+mn-lt"/>
                          <a:ea typeface="Calibri" panose="020F0502020204030204" pitchFamily="34" charset="0"/>
                          <a:cs typeface="Times New Roman" panose="02020603050405020304" pitchFamily="18" charset="0"/>
                        </a:rPr>
                        <a:t>6</a:t>
                      </a:r>
                      <a:r>
                        <a:rPr lang="en-IN" sz="1600" baseline="30000" dirty="0">
                          <a:effectLst/>
                          <a:latin typeface="+mn-lt"/>
                          <a:ea typeface="Calibri" panose="020F0502020204030204" pitchFamily="34" charset="0"/>
                          <a:cs typeface="Times New Roman" panose="02020603050405020304" pitchFamily="18" charset="0"/>
                        </a:rPr>
                        <a:t>th</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23346915"/>
                  </a:ext>
                </a:extLst>
              </a:tr>
              <a:tr h="280670">
                <a:tc>
                  <a:txBody>
                    <a:bodyPr/>
                    <a:lstStyle/>
                    <a:p>
                      <a:pPr algn="l">
                        <a:lnSpc>
                          <a:spcPct val="107000"/>
                        </a:lnSpc>
                        <a:spcAft>
                          <a:spcPts val="0"/>
                        </a:spcAft>
                      </a:pPr>
                      <a:r>
                        <a:rPr lang="en-IN" sz="1600" dirty="0">
                          <a:effectLst/>
                          <a:latin typeface="+mn-lt"/>
                        </a:rPr>
                        <a:t>Social Media Analytics</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600">
                          <a:effectLst/>
                        </a:rPr>
                        <a:t> </a:t>
                      </a:r>
                    </a:p>
                    <a:p>
                      <a:pPr algn="ctr">
                        <a:lnSpc>
                          <a:spcPct val="107000"/>
                        </a:lnSpc>
                        <a:spcAft>
                          <a:spcPts val="0"/>
                        </a:spcAft>
                      </a:pPr>
                      <a:r>
                        <a:rPr lang="en-IN" sz="1600">
                          <a:effectLst/>
                        </a:rPr>
                        <a:t>3</a:t>
                      </a:r>
                      <a:endParaRPr lang="en-IN" sz="16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dirty="0">
                          <a:effectLst/>
                          <a:latin typeface="+mn-lt"/>
                          <a:ea typeface="Calibri" panose="020F0502020204030204" pitchFamily="34" charset="0"/>
                          <a:cs typeface="Times New Roman" panose="02020603050405020304" pitchFamily="18" charset="0"/>
                        </a:rPr>
                        <a:t>IV</a:t>
                      </a:r>
                    </a:p>
                  </a:txBody>
                  <a:tcPr marL="68580" marR="68580" marT="0" marB="0"/>
                </a:tc>
                <a:tc>
                  <a:txBody>
                    <a:bodyPr/>
                    <a:lstStyle/>
                    <a:p>
                      <a:pPr algn="ctr">
                        <a:lnSpc>
                          <a:spcPct val="107000"/>
                        </a:lnSpc>
                        <a:spcAft>
                          <a:spcPts val="0"/>
                        </a:spcAft>
                      </a:pPr>
                      <a:r>
                        <a:rPr lang="en-IN" sz="1600" dirty="0">
                          <a:effectLst/>
                          <a:latin typeface="+mn-lt"/>
                          <a:ea typeface="Calibri" panose="020F0502020204030204" pitchFamily="34" charset="0"/>
                          <a:cs typeface="Times New Roman" panose="02020603050405020304" pitchFamily="18" charset="0"/>
                        </a:rPr>
                        <a:t>6</a:t>
                      </a:r>
                      <a:r>
                        <a:rPr lang="en-IN" sz="1600" baseline="30000" dirty="0">
                          <a:effectLst/>
                          <a:latin typeface="+mn-lt"/>
                          <a:ea typeface="Calibri" panose="020F0502020204030204" pitchFamily="34" charset="0"/>
                          <a:cs typeface="Times New Roman" panose="02020603050405020304" pitchFamily="18" charset="0"/>
                        </a:rPr>
                        <a:t>th</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5088562"/>
                  </a:ext>
                </a:extLst>
              </a:tr>
              <a:tr h="332105">
                <a:tc>
                  <a:txBody>
                    <a:bodyPr/>
                    <a:lstStyle/>
                    <a:p>
                      <a:pPr algn="l">
                        <a:lnSpc>
                          <a:spcPct val="107000"/>
                        </a:lnSpc>
                        <a:spcAft>
                          <a:spcPts val="0"/>
                        </a:spcAft>
                      </a:pPr>
                      <a:r>
                        <a:rPr lang="en-IN" sz="1600" dirty="0">
                          <a:effectLst/>
                          <a:latin typeface="+mn-lt"/>
                        </a:rPr>
                        <a:t>Natural language Processing </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600" dirty="0">
                          <a:effectLst/>
                        </a:rPr>
                        <a:t> </a:t>
                      </a:r>
                    </a:p>
                    <a:p>
                      <a:pPr algn="ctr">
                        <a:lnSpc>
                          <a:spcPct val="107000"/>
                        </a:lnSpc>
                        <a:spcAft>
                          <a:spcPts val="0"/>
                        </a:spcAft>
                      </a:pPr>
                      <a:r>
                        <a:rPr lang="en-IN" sz="1600" dirty="0">
                          <a:effectLst/>
                        </a:rPr>
                        <a:t>3</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dirty="0">
                          <a:effectLst/>
                          <a:latin typeface="+mn-lt"/>
                          <a:ea typeface="Calibri" panose="020F0502020204030204" pitchFamily="34" charset="0"/>
                          <a:cs typeface="Times New Roman" panose="02020603050405020304" pitchFamily="18" charset="0"/>
                        </a:rPr>
                        <a:t>V</a:t>
                      </a:r>
                    </a:p>
                  </a:txBody>
                  <a:tcPr marL="68580" marR="68580" marT="0" marB="0"/>
                </a:tc>
                <a:tc>
                  <a:txBody>
                    <a:bodyPr/>
                    <a:lstStyle/>
                    <a:p>
                      <a:pPr algn="ctr">
                        <a:lnSpc>
                          <a:spcPct val="107000"/>
                        </a:lnSpc>
                        <a:spcAft>
                          <a:spcPts val="0"/>
                        </a:spcAft>
                      </a:pPr>
                      <a:r>
                        <a:rPr lang="en-IN" sz="1600" dirty="0">
                          <a:effectLst/>
                          <a:latin typeface="+mn-lt"/>
                          <a:ea typeface="Calibri" panose="020F0502020204030204" pitchFamily="34" charset="0"/>
                          <a:cs typeface="Times New Roman" panose="02020603050405020304" pitchFamily="18" charset="0"/>
                        </a:rPr>
                        <a:t>7</a:t>
                      </a:r>
                      <a:r>
                        <a:rPr lang="en-IN" sz="1600" baseline="30000" dirty="0">
                          <a:effectLst/>
                          <a:latin typeface="+mn-lt"/>
                          <a:ea typeface="Calibri" panose="020F0502020204030204" pitchFamily="34" charset="0"/>
                          <a:cs typeface="Times New Roman" panose="02020603050405020304" pitchFamily="18" charset="0"/>
                        </a:rPr>
                        <a:t>th</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0955002"/>
                  </a:ext>
                </a:extLst>
              </a:tr>
            </a:tbl>
          </a:graphicData>
        </a:graphic>
      </p:graphicFrame>
      <p:pic>
        <p:nvPicPr>
          <p:cNvPr id="8" name="Picture 2">
            <a:extLst>
              <a:ext uri="{FF2B5EF4-FFF2-40B4-BE49-F238E27FC236}">
                <a16:creationId xmlns:a16="http://schemas.microsoft.com/office/drawing/2014/main" id="{EECC5D94-3137-5EBD-F138-EE5DE1E0E31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p:blipFill>
        <p:spPr bwMode="auto">
          <a:xfrm>
            <a:off x="0" y="-1"/>
            <a:ext cx="1335878" cy="783037"/>
          </a:xfrm>
          <a:prstGeom prst="rect">
            <a:avLst/>
          </a:prstGeom>
          <a:noFill/>
        </p:spPr>
      </p:pic>
      <p:sp>
        <p:nvSpPr>
          <p:cNvPr id="9" name="Title 1">
            <a:extLst>
              <a:ext uri="{FF2B5EF4-FFF2-40B4-BE49-F238E27FC236}">
                <a16:creationId xmlns:a16="http://schemas.microsoft.com/office/drawing/2014/main" id="{E4864C43-3C0D-77C6-F412-745409C5692F}"/>
              </a:ext>
            </a:extLst>
          </p:cNvPr>
          <p:cNvSpPr txBox="1">
            <a:spLocks/>
          </p:cNvSpPr>
          <p:nvPr/>
        </p:nvSpPr>
        <p:spPr>
          <a:xfrm>
            <a:off x="1642210" y="0"/>
            <a:ext cx="7501789" cy="692696"/>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marL="8547" algn="ctr">
              <a:spcBef>
                <a:spcPts val="68"/>
              </a:spcBef>
            </a:pPr>
            <a:r>
              <a:rPr lang="en-IN" sz="3000" dirty="0"/>
              <a:t>Evaluation Scheme</a:t>
            </a:r>
          </a:p>
        </p:txBody>
      </p:sp>
      <p:pic>
        <p:nvPicPr>
          <p:cNvPr id="3" name="Picture 2" descr="A screenshot of a computer&#10;&#10;Description automatically generated">
            <a:extLst>
              <a:ext uri="{FF2B5EF4-FFF2-40B4-BE49-F238E27FC236}">
                <a16:creationId xmlns:a16="http://schemas.microsoft.com/office/drawing/2014/main" id="{78A01D3F-0188-81C1-3299-74453EF77B28}"/>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319249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1337" y="1219200"/>
            <a:ext cx="7641771" cy="4405316"/>
          </a:xfrm>
        </p:spPr>
        <p:txBody>
          <a:bodyPr>
            <a:normAutofit/>
          </a:bodyPr>
          <a:lstStyle/>
          <a:p>
            <a:pPr marL="0" indent="0" algn="just">
              <a:buNone/>
            </a:pPr>
            <a:r>
              <a:rPr lang="en-IN" sz="2000" b="1" dirty="0"/>
              <a:t>Objective:</a:t>
            </a:r>
          </a:p>
          <a:p>
            <a:pPr algn="just">
              <a:lnSpc>
                <a:spcPct val="150000"/>
              </a:lnSpc>
              <a:buFont typeface="Wingdings" panose="05000000000000000000" pitchFamily="2" charset="2"/>
              <a:buChar char="§"/>
            </a:pPr>
            <a:r>
              <a:rPr lang="en-IN" sz="2000" b="1" dirty="0"/>
              <a:t>In this topic</a:t>
            </a:r>
            <a:r>
              <a:rPr lang="en-IN" sz="2000" dirty="0"/>
              <a:t> we learn about </a:t>
            </a:r>
            <a:r>
              <a:rPr lang="en-US" sz="2000" dirty="0"/>
              <a:t>ROCR is a package for evaluating and visualizing the performance of scoring classifiers in the statistical language R. It features over 25 performance measures that can be freely combined to create two-dimensional performance curves.</a:t>
            </a:r>
          </a:p>
          <a:p>
            <a:pPr algn="just">
              <a:lnSpc>
                <a:spcPct val="150000"/>
              </a:lnSpc>
              <a:buFont typeface="Wingdings" panose="05000000000000000000" pitchFamily="2" charset="2"/>
              <a:buChar char="§"/>
            </a:pPr>
            <a:r>
              <a:rPr lang="en-IN" sz="2000" b="1" dirty="0"/>
              <a:t>Recap:</a:t>
            </a:r>
          </a:p>
          <a:p>
            <a:pPr algn="just">
              <a:lnSpc>
                <a:spcPct val="150000"/>
              </a:lnSpc>
              <a:buFont typeface="Wingdings" panose="05000000000000000000" pitchFamily="2" charset="2"/>
              <a:buChar char="§"/>
            </a:pPr>
            <a:r>
              <a:rPr lang="en-IN" sz="2000" dirty="0"/>
              <a:t>Revision of </a:t>
            </a:r>
            <a:r>
              <a:rPr lang="en-US" sz="2000" dirty="0"/>
              <a:t>basic statistical approaches.</a:t>
            </a:r>
            <a:endParaRPr lang="en-IN" sz="2000" dirty="0"/>
          </a:p>
          <a:p>
            <a:pPr marL="0" indent="0" algn="just">
              <a:lnSpc>
                <a:spcPct val="150000"/>
              </a:lnSpc>
              <a:buNone/>
            </a:pPr>
            <a:endParaRPr lang="en-IN" sz="1650" b="1" dirty="0"/>
          </a:p>
        </p:txBody>
      </p:sp>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40</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Types of error measures (ROCR)</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7E87E6E8-FCD8-4F9D-F568-F6308C318077}"/>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32710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object 2">
            <a:extLst>
              <a:ext uri="{FF2B5EF4-FFF2-40B4-BE49-F238E27FC236}">
                <a16:creationId xmlns:a16="http://schemas.microsoft.com/office/drawing/2014/main" id="{FA55993B-8B37-E224-05D7-409A4B61CC78}"/>
              </a:ext>
            </a:extLst>
          </p:cNvPr>
          <p:cNvSpPr>
            <a:spLocks/>
          </p:cNvSpPr>
          <p:nvPr/>
        </p:nvSpPr>
        <p:spPr bwMode="auto">
          <a:xfrm>
            <a:off x="2592002" y="1311265"/>
            <a:ext cx="568045" cy="185282"/>
          </a:xfrm>
          <a:custGeom>
            <a:avLst/>
            <a:gdLst>
              <a:gd name="T0" fmla="*/ 0 w 416559"/>
              <a:gd name="T1" fmla="*/ 179831 h 180339"/>
              <a:gd name="T2" fmla="*/ 416051 w 416559"/>
              <a:gd name="T3" fmla="*/ 179831 h 180339"/>
              <a:gd name="T4" fmla="*/ 416051 w 416559"/>
              <a:gd name="T5" fmla="*/ 0 h 180339"/>
              <a:gd name="T6" fmla="*/ 0 w 416559"/>
              <a:gd name="T7" fmla="*/ 0 h 180339"/>
              <a:gd name="T8" fmla="*/ 0 w 416559"/>
              <a:gd name="T9" fmla="*/ 179831 h 180339"/>
            </a:gdLst>
            <a:ahLst/>
            <a:cxnLst>
              <a:cxn ang="0">
                <a:pos x="T0" y="T1"/>
              </a:cxn>
              <a:cxn ang="0">
                <a:pos x="T2" y="T3"/>
              </a:cxn>
              <a:cxn ang="0">
                <a:pos x="T4" y="T5"/>
              </a:cxn>
              <a:cxn ang="0">
                <a:pos x="T6" y="T7"/>
              </a:cxn>
              <a:cxn ang="0">
                <a:pos x="T8" y="T9"/>
              </a:cxn>
            </a:cxnLst>
            <a:rect l="0" t="0" r="r" b="b"/>
            <a:pathLst>
              <a:path w="416559" h="180339">
                <a:moveTo>
                  <a:pt x="0" y="179831"/>
                </a:moveTo>
                <a:lnTo>
                  <a:pt x="416051" y="179831"/>
                </a:lnTo>
                <a:lnTo>
                  <a:pt x="416051" y="0"/>
                </a:lnTo>
                <a:lnTo>
                  <a:pt x="0" y="0"/>
                </a:lnTo>
                <a:lnTo>
                  <a:pt x="0" y="179831"/>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latin typeface="+mj-lt"/>
            </a:endParaRPr>
          </a:p>
        </p:txBody>
      </p:sp>
      <p:sp>
        <p:nvSpPr>
          <p:cNvPr id="3" name="object 3">
            <a:extLst>
              <a:ext uri="{FF2B5EF4-FFF2-40B4-BE49-F238E27FC236}">
                <a16:creationId xmlns:a16="http://schemas.microsoft.com/office/drawing/2014/main" id="{5233E7B3-DA8E-3898-E15C-45A92D79792C}"/>
              </a:ext>
            </a:extLst>
          </p:cNvPr>
          <p:cNvSpPr txBox="1"/>
          <p:nvPr/>
        </p:nvSpPr>
        <p:spPr>
          <a:xfrm>
            <a:off x="750627" y="961036"/>
            <a:ext cx="7833815" cy="3993401"/>
          </a:xfrm>
          <a:prstGeom prst="rect">
            <a:avLst/>
          </a:prstGeom>
        </p:spPr>
        <p:txBody>
          <a:bodyPr wrap="square" lIns="0" tIns="0" rIns="0" bIns="0">
            <a:spAutoFit/>
          </a:bodyPr>
          <a:lstStyle>
            <a:lvl1pPr marL="2413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b="1">
                <a:latin typeface="+mj-lt"/>
                <a:cs typeface="Times New Roman" panose="02020603050405020304" pitchFamily="18" charset="0"/>
              </a:rPr>
              <a:t>2.   Types of error measures (ROCR)</a:t>
            </a:r>
            <a:endParaRPr lang="en-US" altLang="en-US">
              <a:latin typeface="+mj-lt"/>
              <a:cs typeface="Times New Roman" panose="02020603050405020304" pitchFamily="18" charset="0"/>
            </a:endParaRPr>
          </a:p>
          <a:p>
            <a:pPr>
              <a:spcBef>
                <a:spcPts val="529"/>
              </a:spcBef>
            </a:pPr>
            <a:r>
              <a:rPr lang="en-US" altLang="en-US">
                <a:solidFill>
                  <a:srgbClr val="323232"/>
                </a:solidFill>
                <a:latin typeface="+mj-lt"/>
                <a:cs typeface="Times New Roman" panose="02020603050405020304" pitchFamily="18" charset="0"/>
              </a:rPr>
              <a:t>ntroduction</a:t>
            </a:r>
            <a:endParaRPr lang="en-US" altLang="en-US">
              <a:latin typeface="+mj-lt"/>
              <a:cs typeface="Times New Roman" panose="02020603050405020304" pitchFamily="18" charset="0"/>
            </a:endParaRPr>
          </a:p>
          <a:p>
            <a:pPr>
              <a:spcBef>
                <a:spcPts val="441"/>
              </a:spcBef>
            </a:pPr>
            <a:r>
              <a:rPr lang="en-US" altLang="en-US">
                <a:solidFill>
                  <a:srgbClr val="323232"/>
                </a:solidFill>
                <a:latin typeface="+mj-lt"/>
                <a:cs typeface="Times New Roman" panose="02020603050405020304" pitchFamily="18" charset="0"/>
              </a:rPr>
              <a:t>ROCR (with   obvious  pronounciation)   is   an   R  package  for   evaluating  and   visualizing</a:t>
            </a:r>
            <a:endParaRPr lang="en-US" altLang="en-US">
              <a:latin typeface="+mj-lt"/>
              <a:cs typeface="Times New Roman" panose="02020603050405020304" pitchFamily="18" charset="0"/>
            </a:endParaRPr>
          </a:p>
          <a:p>
            <a:r>
              <a:rPr lang="en-US" altLang="en-US">
                <a:solidFill>
                  <a:srgbClr val="323232"/>
                </a:solidFill>
                <a:latin typeface="+mj-lt"/>
                <a:cs typeface="Times New Roman" panose="02020603050405020304" pitchFamily="18" charset="0"/>
              </a:rPr>
              <a:t>classifier performance. It is…</a:t>
            </a:r>
            <a:endParaRPr lang="en-US" altLang="en-US">
              <a:latin typeface="+mj-lt"/>
              <a:cs typeface="Times New Roman" panose="02020603050405020304" pitchFamily="18" charset="0"/>
            </a:endParaRPr>
          </a:p>
          <a:p>
            <a:pPr>
              <a:spcBef>
                <a:spcPts val="24"/>
              </a:spcBef>
            </a:pPr>
            <a:endParaRPr lang="en-US" altLang="en-US">
              <a:latin typeface="+mj-lt"/>
              <a:cs typeface="Times New Roman" panose="02020603050405020304" pitchFamily="18" charset="0"/>
            </a:endParaRPr>
          </a:p>
          <a:p>
            <a:pPr>
              <a:buClr>
                <a:srgbClr val="323232"/>
              </a:buClr>
              <a:buSzPct val="83000"/>
              <a:buFont typeface="Symbol" panose="05050102010706020507" pitchFamily="18" charset="2"/>
              <a:buChar char=""/>
            </a:pPr>
            <a:r>
              <a:rPr lang="en-US" altLang="en-US">
                <a:solidFill>
                  <a:srgbClr val="323232"/>
                </a:solidFill>
                <a:latin typeface="+mj-lt"/>
                <a:cs typeface="Times New Roman" panose="02020603050405020304" pitchFamily="18" charset="0"/>
              </a:rPr>
              <a:t>…easy to use: adds only three new commands to R.</a:t>
            </a:r>
            <a:endParaRPr lang="en-US" altLang="en-US">
              <a:latin typeface="+mj-lt"/>
              <a:cs typeface="Times New Roman" panose="02020603050405020304" pitchFamily="18" charset="0"/>
            </a:endParaRPr>
          </a:p>
          <a:p>
            <a:pPr>
              <a:buClr>
                <a:srgbClr val="323232"/>
              </a:buClr>
              <a:buSzPct val="83000"/>
              <a:buFont typeface="Symbol" panose="05050102010706020507" pitchFamily="18" charset="2"/>
              <a:buChar char=""/>
            </a:pPr>
            <a:r>
              <a:rPr lang="en-US" altLang="en-US">
                <a:solidFill>
                  <a:srgbClr val="323232"/>
                </a:solidFill>
                <a:latin typeface="+mj-lt"/>
                <a:cs typeface="Times New Roman" panose="02020603050405020304" pitchFamily="18" charset="0"/>
              </a:rPr>
              <a:t>…flexible: integrates tightly with R’s built-in graphics facilities.</a:t>
            </a:r>
            <a:endParaRPr lang="en-US" altLang="en-US">
              <a:latin typeface="+mj-lt"/>
              <a:cs typeface="Times New Roman" panose="02020603050405020304" pitchFamily="18" charset="0"/>
            </a:endParaRPr>
          </a:p>
          <a:p>
            <a:pPr algn="just">
              <a:spcBef>
                <a:spcPts val="40"/>
              </a:spcBef>
              <a:buClr>
                <a:srgbClr val="323232"/>
              </a:buClr>
              <a:buSzPct val="83000"/>
              <a:buFont typeface="Symbol" panose="05050102010706020507" pitchFamily="18" charset="2"/>
              <a:buChar char=""/>
            </a:pPr>
            <a:r>
              <a:rPr lang="en-US" altLang="en-US">
                <a:solidFill>
                  <a:srgbClr val="323232"/>
                </a:solidFill>
                <a:latin typeface="+mj-lt"/>
                <a:cs typeface="Times New Roman" panose="02020603050405020304" pitchFamily="18" charset="0"/>
              </a:rPr>
              <a:t>…powerful:  Currently,  28  performance  measures  are  implemented,  which  can  be freely  combined  to  form  parametric  curves  such  as  ROC  curves,  precision/recall curves, or lift curves. Many options such as curve averaging (for cross-validation or bootstrap), augmenting the averaged curves by standard error bar or boxplots, labeling cutoffs to the curve, or coloring curves according to cutoff.</a:t>
            </a:r>
            <a:endParaRPr lang="en-US" altLang="en-US">
              <a:latin typeface="+mj-lt"/>
              <a:cs typeface="Times New Roman" panose="02020603050405020304" pitchFamily="18" charset="0"/>
            </a:endParaRPr>
          </a:p>
        </p:txBody>
      </p:sp>
      <p:pic>
        <p:nvPicPr>
          <p:cNvPr id="2" name="Picture 1" descr="A screenshot of a computer&#10;&#10;Description automatically generated">
            <a:extLst>
              <a:ext uri="{FF2B5EF4-FFF2-40B4-BE49-F238E27FC236}">
                <a16:creationId xmlns:a16="http://schemas.microsoft.com/office/drawing/2014/main" id="{7625BB67-B547-C008-AC26-A6BB8834C208}"/>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4" name="Title 1">
            <a:extLst>
              <a:ext uri="{FF2B5EF4-FFF2-40B4-BE49-F238E27FC236}">
                <a16:creationId xmlns:a16="http://schemas.microsoft.com/office/drawing/2014/main" id="{64474259-BEAD-28AE-C378-CB81C98143A1}"/>
              </a:ext>
            </a:extLst>
          </p:cNvPr>
          <p:cNvSpPr txBox="1">
            <a:spLocks/>
          </p:cNvSpPr>
          <p:nvPr/>
        </p:nvSpPr>
        <p:spPr>
          <a:xfrm>
            <a:off x="1642210" y="0"/>
            <a:ext cx="7501789" cy="692696"/>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marL="8547" algn="ctr">
              <a:spcBef>
                <a:spcPts val="68"/>
              </a:spcBef>
            </a:pPr>
            <a:r>
              <a:rPr lang="en-IN" sz="3000" dirty="0"/>
              <a:t>CONTENTS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object 2">
            <a:extLst>
              <a:ext uri="{FF2B5EF4-FFF2-40B4-BE49-F238E27FC236}">
                <a16:creationId xmlns:a16="http://schemas.microsoft.com/office/drawing/2014/main" id="{40E3DAE2-6406-FD2C-E84C-949833C2D63C}"/>
              </a:ext>
            </a:extLst>
          </p:cNvPr>
          <p:cNvSpPr>
            <a:spLocks/>
          </p:cNvSpPr>
          <p:nvPr/>
        </p:nvSpPr>
        <p:spPr bwMode="auto">
          <a:xfrm>
            <a:off x="3735772" y="964502"/>
            <a:ext cx="649578" cy="141854"/>
          </a:xfrm>
          <a:custGeom>
            <a:avLst/>
            <a:gdLst>
              <a:gd name="T0" fmla="*/ 0 w 448310"/>
              <a:gd name="T1" fmla="*/ 180129 h 180340"/>
              <a:gd name="T2" fmla="*/ 448055 w 448310"/>
              <a:gd name="T3" fmla="*/ 180129 h 180340"/>
              <a:gd name="T4" fmla="*/ 448055 w 448310"/>
              <a:gd name="T5" fmla="*/ 0 h 180340"/>
              <a:gd name="T6" fmla="*/ 0 w 448310"/>
              <a:gd name="T7" fmla="*/ 0 h 180340"/>
              <a:gd name="T8" fmla="*/ 0 w 448310"/>
              <a:gd name="T9" fmla="*/ 180129 h 180340"/>
            </a:gdLst>
            <a:ahLst/>
            <a:cxnLst>
              <a:cxn ang="0">
                <a:pos x="T0" y="T1"/>
              </a:cxn>
              <a:cxn ang="0">
                <a:pos x="T2" y="T3"/>
              </a:cxn>
              <a:cxn ang="0">
                <a:pos x="T4" y="T5"/>
              </a:cxn>
              <a:cxn ang="0">
                <a:pos x="T6" y="T7"/>
              </a:cxn>
              <a:cxn ang="0">
                <a:pos x="T8" y="T9"/>
              </a:cxn>
            </a:cxnLst>
            <a:rect l="0" t="0" r="r" b="b"/>
            <a:pathLst>
              <a:path w="448310" h="180340">
                <a:moveTo>
                  <a:pt x="0" y="180129"/>
                </a:moveTo>
                <a:lnTo>
                  <a:pt x="448055" y="180129"/>
                </a:lnTo>
                <a:lnTo>
                  <a:pt x="448055" y="0"/>
                </a:lnTo>
                <a:lnTo>
                  <a:pt x="0" y="0"/>
                </a:lnTo>
                <a:lnTo>
                  <a:pt x="0" y="180129"/>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latin typeface="+mj-lt"/>
            </a:endParaRPr>
          </a:p>
        </p:txBody>
      </p:sp>
      <p:sp>
        <p:nvSpPr>
          <p:cNvPr id="18435" name="object 3">
            <a:extLst>
              <a:ext uri="{FF2B5EF4-FFF2-40B4-BE49-F238E27FC236}">
                <a16:creationId xmlns:a16="http://schemas.microsoft.com/office/drawing/2014/main" id="{CB91E35A-E357-3F62-0358-01D4888F85E7}"/>
              </a:ext>
            </a:extLst>
          </p:cNvPr>
          <p:cNvSpPr>
            <a:spLocks/>
          </p:cNvSpPr>
          <p:nvPr/>
        </p:nvSpPr>
        <p:spPr bwMode="auto">
          <a:xfrm>
            <a:off x="2560872" y="1882838"/>
            <a:ext cx="649578" cy="140609"/>
          </a:xfrm>
          <a:custGeom>
            <a:avLst/>
            <a:gdLst>
              <a:gd name="T0" fmla="*/ 0 w 448309"/>
              <a:gd name="T1" fmla="*/ 179831 h 180339"/>
              <a:gd name="T2" fmla="*/ 448055 w 448309"/>
              <a:gd name="T3" fmla="*/ 179831 h 180339"/>
              <a:gd name="T4" fmla="*/ 448055 w 448309"/>
              <a:gd name="T5" fmla="*/ 0 h 180339"/>
              <a:gd name="T6" fmla="*/ 0 w 448309"/>
              <a:gd name="T7" fmla="*/ 0 h 180339"/>
              <a:gd name="T8" fmla="*/ 0 w 448309"/>
              <a:gd name="T9" fmla="*/ 179831 h 180339"/>
            </a:gdLst>
            <a:ahLst/>
            <a:cxnLst>
              <a:cxn ang="0">
                <a:pos x="T0" y="T1"/>
              </a:cxn>
              <a:cxn ang="0">
                <a:pos x="T2" y="T3"/>
              </a:cxn>
              <a:cxn ang="0">
                <a:pos x="T4" y="T5"/>
              </a:cxn>
              <a:cxn ang="0">
                <a:pos x="T6" y="T7"/>
              </a:cxn>
              <a:cxn ang="0">
                <a:pos x="T8" y="T9"/>
              </a:cxn>
            </a:cxnLst>
            <a:rect l="0" t="0" r="r" b="b"/>
            <a:pathLst>
              <a:path w="448309" h="180339">
                <a:moveTo>
                  <a:pt x="0" y="179831"/>
                </a:moveTo>
                <a:lnTo>
                  <a:pt x="448055" y="179831"/>
                </a:lnTo>
                <a:lnTo>
                  <a:pt x="448055" y="0"/>
                </a:lnTo>
                <a:lnTo>
                  <a:pt x="0" y="0"/>
                </a:lnTo>
                <a:lnTo>
                  <a:pt x="0" y="179831"/>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latin typeface="+mj-lt"/>
            </a:endParaRPr>
          </a:p>
        </p:txBody>
      </p:sp>
      <p:sp>
        <p:nvSpPr>
          <p:cNvPr id="4" name="object 4">
            <a:extLst>
              <a:ext uri="{FF2B5EF4-FFF2-40B4-BE49-F238E27FC236}">
                <a16:creationId xmlns:a16="http://schemas.microsoft.com/office/drawing/2014/main" id="{3DE599F2-73A5-D9D2-C579-F312A1186E1D}"/>
              </a:ext>
            </a:extLst>
          </p:cNvPr>
          <p:cNvSpPr txBox="1"/>
          <p:nvPr/>
        </p:nvSpPr>
        <p:spPr>
          <a:xfrm>
            <a:off x="491319" y="974682"/>
            <a:ext cx="8325135" cy="4624343"/>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r>
              <a:rPr lang="en-US" altLang="en-US" b="1">
                <a:solidFill>
                  <a:srgbClr val="323232"/>
                </a:solidFill>
                <a:latin typeface="+mj-lt"/>
                <a:cs typeface="Times New Roman" panose="02020603050405020304" pitchFamily="18" charset="0"/>
              </a:rPr>
              <a:t>Performance measures that ROCR knows:</a:t>
            </a:r>
            <a:endParaRPr lang="en-US" altLang="en-US">
              <a:latin typeface="+mj-lt"/>
              <a:cs typeface="Times New Roman" panose="02020603050405020304" pitchFamily="18" charset="0"/>
            </a:endParaRPr>
          </a:p>
          <a:p>
            <a:pPr algn="just">
              <a:spcBef>
                <a:spcPts val="561"/>
              </a:spcBef>
            </a:pPr>
            <a:r>
              <a:rPr lang="en-US" altLang="en-US">
                <a:solidFill>
                  <a:srgbClr val="323232"/>
                </a:solidFill>
                <a:latin typeface="+mj-lt"/>
                <a:cs typeface="Times New Roman" panose="02020603050405020304" pitchFamily="18" charset="0"/>
              </a:rPr>
              <a:t>Accuracy, error rate, true positive rate, false positive rate, true negative rate, false negative rate,  sensitivity,  specificity,  recall,  positive  predictive  value,  negative  predictive  value, precision, fallout, miss, phi correlation coefficient, Matthews correlation coefficient, mutual information,  chi  square  statistic,  odds  ratio,  lift  value,  precision/recall  F  measure,  ROC convex hull, area under the ROC curve, precision/recall break-even point, calibration error, mean cross-entropy, root mean squared error, SAR measure, expected cost, explicit cost.</a:t>
            </a:r>
            <a:endParaRPr lang="en-US" altLang="en-US">
              <a:latin typeface="+mj-lt"/>
              <a:cs typeface="Times New Roman" panose="02020603050405020304" pitchFamily="18" charset="0"/>
            </a:endParaRPr>
          </a:p>
          <a:p>
            <a:pPr algn="just">
              <a:spcBef>
                <a:spcPts val="433"/>
              </a:spcBef>
            </a:pPr>
            <a:r>
              <a:rPr lang="en-US" altLang="en-US" b="1">
                <a:solidFill>
                  <a:srgbClr val="323232"/>
                </a:solidFill>
                <a:latin typeface="+mj-lt"/>
                <a:cs typeface="Times New Roman" panose="02020603050405020304" pitchFamily="18" charset="0"/>
              </a:rPr>
              <a:t>ROCR features:</a:t>
            </a:r>
            <a:endParaRPr lang="en-US" altLang="en-US">
              <a:latin typeface="+mj-lt"/>
              <a:cs typeface="Times New Roman" panose="02020603050405020304" pitchFamily="18" charset="0"/>
            </a:endParaRPr>
          </a:p>
          <a:p>
            <a:pPr algn="just">
              <a:spcBef>
                <a:spcPts val="537"/>
              </a:spcBef>
            </a:pPr>
            <a:r>
              <a:rPr lang="en-US" altLang="en-US">
                <a:solidFill>
                  <a:srgbClr val="323232"/>
                </a:solidFill>
                <a:latin typeface="+mj-lt"/>
                <a:cs typeface="Times New Roman" panose="02020603050405020304" pitchFamily="18" charset="0"/>
              </a:rPr>
              <a:t>ROC curves, precision/recall plots, lift charts, cost curves, custom curves by freely selecting one performance measure for the x axis and one for the y axis, handling of data from cross- validation  or  bootstrapping,  curve  averaging  (vertically,  horizontally,  or  by  threshold), standard error bars, box plots, curves that are color-coded by cutoff, printing threshold values on the curve, tight integration with Rs plotting facilities (making it easy to adjust plots or to combine multiple plots), fully customizable, easy to use (only 3 commands).</a:t>
            </a:r>
            <a:endParaRPr lang="en-US" altLang="en-US">
              <a:latin typeface="+mj-lt"/>
              <a:cs typeface="Times New Roman" panose="02020603050405020304" pitchFamily="18" charset="0"/>
            </a:endParaRPr>
          </a:p>
        </p:txBody>
      </p:sp>
      <p:pic>
        <p:nvPicPr>
          <p:cNvPr id="2" name="Picture 1" descr="A screenshot of a computer&#10;&#10;Description automatically generated">
            <a:extLst>
              <a:ext uri="{FF2B5EF4-FFF2-40B4-BE49-F238E27FC236}">
                <a16:creationId xmlns:a16="http://schemas.microsoft.com/office/drawing/2014/main" id="{BB077F45-1FDE-4286-6CF3-0A15C9BB08BA}"/>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3" name="Title 1">
            <a:extLst>
              <a:ext uri="{FF2B5EF4-FFF2-40B4-BE49-F238E27FC236}">
                <a16:creationId xmlns:a16="http://schemas.microsoft.com/office/drawing/2014/main" id="{3F1CABB5-65FD-16B7-638C-9402827954EC}"/>
              </a:ext>
            </a:extLst>
          </p:cNvPr>
          <p:cNvSpPr txBox="1">
            <a:spLocks/>
          </p:cNvSpPr>
          <p:nvPr/>
        </p:nvSpPr>
        <p:spPr>
          <a:xfrm>
            <a:off x="1642210" y="0"/>
            <a:ext cx="7501789" cy="692696"/>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marL="8547" algn="ctr">
              <a:spcBef>
                <a:spcPts val="68"/>
              </a:spcBef>
            </a:pPr>
            <a:r>
              <a:rPr lang="en-IN" sz="3000" dirty="0"/>
              <a:t>CONTENTS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object 2">
            <a:extLst>
              <a:ext uri="{FF2B5EF4-FFF2-40B4-BE49-F238E27FC236}">
                <a16:creationId xmlns:a16="http://schemas.microsoft.com/office/drawing/2014/main" id="{C898B877-E43A-3707-1690-720159DAAD68}"/>
              </a:ext>
            </a:extLst>
          </p:cNvPr>
          <p:cNvSpPr>
            <a:spLocks/>
          </p:cNvSpPr>
          <p:nvPr/>
        </p:nvSpPr>
        <p:spPr bwMode="auto">
          <a:xfrm>
            <a:off x="5942459" y="1178522"/>
            <a:ext cx="348113" cy="187896"/>
          </a:xfrm>
          <a:custGeom>
            <a:avLst/>
            <a:gdLst>
              <a:gd name="T0" fmla="*/ 0 w 424179"/>
              <a:gd name="T1" fmla="*/ 179831 h 180340"/>
              <a:gd name="T2" fmla="*/ 423970 w 424179"/>
              <a:gd name="T3" fmla="*/ 179831 h 180340"/>
              <a:gd name="T4" fmla="*/ 423970 w 424179"/>
              <a:gd name="T5" fmla="*/ 0 h 180340"/>
              <a:gd name="T6" fmla="*/ 0 w 424179"/>
              <a:gd name="T7" fmla="*/ 0 h 180340"/>
              <a:gd name="T8" fmla="*/ 0 w 424179"/>
              <a:gd name="T9" fmla="*/ 179831 h 180340"/>
            </a:gdLst>
            <a:ahLst/>
            <a:cxnLst>
              <a:cxn ang="0">
                <a:pos x="T0" y="T1"/>
              </a:cxn>
              <a:cxn ang="0">
                <a:pos x="T2" y="T3"/>
              </a:cxn>
              <a:cxn ang="0">
                <a:pos x="T4" y="T5"/>
              </a:cxn>
              <a:cxn ang="0">
                <a:pos x="T6" y="T7"/>
              </a:cxn>
              <a:cxn ang="0">
                <a:pos x="T8" y="T9"/>
              </a:cxn>
            </a:cxnLst>
            <a:rect l="0" t="0" r="r" b="b"/>
            <a:pathLst>
              <a:path w="424179" h="180340">
                <a:moveTo>
                  <a:pt x="0" y="179831"/>
                </a:moveTo>
                <a:lnTo>
                  <a:pt x="423970" y="179831"/>
                </a:lnTo>
                <a:lnTo>
                  <a:pt x="423970" y="0"/>
                </a:lnTo>
                <a:lnTo>
                  <a:pt x="0" y="0"/>
                </a:lnTo>
                <a:lnTo>
                  <a:pt x="0" y="179831"/>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latin typeface="+mj-lt"/>
            </a:endParaRPr>
          </a:p>
        </p:txBody>
      </p:sp>
      <p:sp>
        <p:nvSpPr>
          <p:cNvPr id="19459" name="object 3">
            <a:extLst>
              <a:ext uri="{FF2B5EF4-FFF2-40B4-BE49-F238E27FC236}">
                <a16:creationId xmlns:a16="http://schemas.microsoft.com/office/drawing/2014/main" id="{7E5766F1-ABD1-F8A4-E4A7-E37152769C8E}"/>
              </a:ext>
            </a:extLst>
          </p:cNvPr>
          <p:cNvSpPr>
            <a:spLocks/>
          </p:cNvSpPr>
          <p:nvPr/>
        </p:nvSpPr>
        <p:spPr bwMode="auto">
          <a:xfrm>
            <a:off x="3033709" y="1291533"/>
            <a:ext cx="84430" cy="186246"/>
          </a:xfrm>
          <a:custGeom>
            <a:avLst/>
            <a:gdLst>
              <a:gd name="T0" fmla="*/ 0 w 102234"/>
              <a:gd name="T1" fmla="*/ 179831 h 180340"/>
              <a:gd name="T2" fmla="*/ 102107 w 102234"/>
              <a:gd name="T3" fmla="*/ 179831 h 180340"/>
              <a:gd name="T4" fmla="*/ 102107 w 102234"/>
              <a:gd name="T5" fmla="*/ 0 h 180340"/>
              <a:gd name="T6" fmla="*/ 0 w 102234"/>
              <a:gd name="T7" fmla="*/ 0 h 180340"/>
              <a:gd name="T8" fmla="*/ 0 w 102234"/>
              <a:gd name="T9" fmla="*/ 179831 h 180340"/>
            </a:gdLst>
            <a:ahLst/>
            <a:cxnLst>
              <a:cxn ang="0">
                <a:pos x="T0" y="T1"/>
              </a:cxn>
              <a:cxn ang="0">
                <a:pos x="T2" y="T3"/>
              </a:cxn>
              <a:cxn ang="0">
                <a:pos x="T4" y="T5"/>
              </a:cxn>
              <a:cxn ang="0">
                <a:pos x="T6" y="T7"/>
              </a:cxn>
              <a:cxn ang="0">
                <a:pos x="T8" y="T9"/>
              </a:cxn>
            </a:cxnLst>
            <a:rect l="0" t="0" r="r" b="b"/>
            <a:pathLst>
              <a:path w="102234" h="180340">
                <a:moveTo>
                  <a:pt x="0" y="179831"/>
                </a:moveTo>
                <a:lnTo>
                  <a:pt x="102107" y="179831"/>
                </a:lnTo>
                <a:lnTo>
                  <a:pt x="102107" y="0"/>
                </a:lnTo>
                <a:lnTo>
                  <a:pt x="0" y="0"/>
                </a:lnTo>
                <a:lnTo>
                  <a:pt x="0" y="179831"/>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latin typeface="+mj-lt"/>
            </a:endParaRPr>
          </a:p>
        </p:txBody>
      </p:sp>
      <p:sp>
        <p:nvSpPr>
          <p:cNvPr id="19460" name="object 4">
            <a:extLst>
              <a:ext uri="{FF2B5EF4-FFF2-40B4-BE49-F238E27FC236}">
                <a16:creationId xmlns:a16="http://schemas.microsoft.com/office/drawing/2014/main" id="{2F74C228-8D41-7080-E10E-A704AE198610}"/>
              </a:ext>
            </a:extLst>
          </p:cNvPr>
          <p:cNvSpPr>
            <a:spLocks/>
          </p:cNvSpPr>
          <p:nvPr/>
        </p:nvSpPr>
        <p:spPr bwMode="auto">
          <a:xfrm>
            <a:off x="3515682" y="1291533"/>
            <a:ext cx="793645" cy="186246"/>
          </a:xfrm>
          <a:custGeom>
            <a:avLst/>
            <a:gdLst>
              <a:gd name="T0" fmla="*/ 0 w 969645"/>
              <a:gd name="T1" fmla="*/ 179831 h 180340"/>
              <a:gd name="T2" fmla="*/ 969574 w 969645"/>
              <a:gd name="T3" fmla="*/ 179831 h 180340"/>
              <a:gd name="T4" fmla="*/ 969574 w 969645"/>
              <a:gd name="T5" fmla="*/ 0 h 180340"/>
              <a:gd name="T6" fmla="*/ 0 w 969645"/>
              <a:gd name="T7" fmla="*/ 0 h 180340"/>
              <a:gd name="T8" fmla="*/ 0 w 969645"/>
              <a:gd name="T9" fmla="*/ 179831 h 180340"/>
            </a:gdLst>
            <a:ahLst/>
            <a:cxnLst>
              <a:cxn ang="0">
                <a:pos x="T0" y="T1"/>
              </a:cxn>
              <a:cxn ang="0">
                <a:pos x="T2" y="T3"/>
              </a:cxn>
              <a:cxn ang="0">
                <a:pos x="T4" y="T5"/>
              </a:cxn>
              <a:cxn ang="0">
                <a:pos x="T6" y="T7"/>
              </a:cxn>
              <a:cxn ang="0">
                <a:pos x="T8" y="T9"/>
              </a:cxn>
            </a:cxnLst>
            <a:rect l="0" t="0" r="r" b="b"/>
            <a:pathLst>
              <a:path w="969645" h="180340">
                <a:moveTo>
                  <a:pt x="0" y="179831"/>
                </a:moveTo>
                <a:lnTo>
                  <a:pt x="969574" y="179831"/>
                </a:lnTo>
                <a:lnTo>
                  <a:pt x="969574" y="0"/>
                </a:lnTo>
                <a:lnTo>
                  <a:pt x="0" y="0"/>
                </a:lnTo>
                <a:lnTo>
                  <a:pt x="0" y="179831"/>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latin typeface="+mj-lt"/>
            </a:endParaRPr>
          </a:p>
        </p:txBody>
      </p:sp>
      <p:sp>
        <p:nvSpPr>
          <p:cNvPr id="5" name="object 5">
            <a:extLst>
              <a:ext uri="{FF2B5EF4-FFF2-40B4-BE49-F238E27FC236}">
                <a16:creationId xmlns:a16="http://schemas.microsoft.com/office/drawing/2014/main" id="{5C45F01E-2409-9AB0-71E0-762AF76EF8D1}"/>
              </a:ext>
            </a:extLst>
          </p:cNvPr>
          <p:cNvSpPr txBox="1"/>
          <p:nvPr/>
        </p:nvSpPr>
        <p:spPr>
          <a:xfrm>
            <a:off x="464023" y="800721"/>
            <a:ext cx="8017558" cy="895117"/>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dirty="0">
                <a:solidFill>
                  <a:srgbClr val="323232"/>
                </a:solidFill>
                <a:latin typeface="+mj-lt"/>
                <a:cs typeface="Times New Roman" panose="02020603050405020304" pitchFamily="18" charset="0"/>
              </a:rPr>
              <a:t>Installation of ROCR</a:t>
            </a:r>
            <a:endParaRPr lang="en-US" altLang="en-US" dirty="0">
              <a:latin typeface="+mj-lt"/>
              <a:cs typeface="Times New Roman" panose="02020603050405020304" pitchFamily="18" charset="0"/>
            </a:endParaRPr>
          </a:p>
          <a:p>
            <a:pPr>
              <a:spcBef>
                <a:spcPts val="497"/>
              </a:spcBef>
            </a:pPr>
            <a:r>
              <a:rPr lang="en-US" altLang="en-US" dirty="0">
                <a:solidFill>
                  <a:srgbClr val="323232"/>
                </a:solidFill>
                <a:latin typeface="+mj-lt"/>
                <a:cs typeface="Times New Roman" panose="02020603050405020304" pitchFamily="18" charset="0"/>
              </a:rPr>
              <a:t>The  most  straightforward  way  to  install  and  use ROCR is  to  install  it  from CRAN by starting R and using the </a:t>
            </a:r>
            <a:r>
              <a:rPr lang="en-US" altLang="en-US" dirty="0" err="1">
                <a:solidFill>
                  <a:srgbClr val="323232"/>
                </a:solidFill>
                <a:latin typeface="+mj-lt"/>
                <a:cs typeface="Times New Roman" panose="02020603050405020304" pitchFamily="18" charset="0"/>
              </a:rPr>
              <a:t>install.packages</a:t>
            </a:r>
            <a:r>
              <a:rPr lang="en-US" altLang="en-US" dirty="0">
                <a:solidFill>
                  <a:srgbClr val="323232"/>
                </a:solidFill>
                <a:latin typeface="+mj-lt"/>
                <a:cs typeface="Times New Roman" panose="02020603050405020304" pitchFamily="18" charset="0"/>
              </a:rPr>
              <a:t> function:</a:t>
            </a:r>
            <a:endParaRPr lang="en-US" altLang="en-US" dirty="0">
              <a:latin typeface="+mj-lt"/>
              <a:cs typeface="Times New Roman" panose="02020603050405020304" pitchFamily="18" charset="0"/>
            </a:endParaRPr>
          </a:p>
        </p:txBody>
      </p:sp>
      <p:sp>
        <p:nvSpPr>
          <p:cNvPr id="6" name="object 6">
            <a:extLst>
              <a:ext uri="{FF2B5EF4-FFF2-40B4-BE49-F238E27FC236}">
                <a16:creationId xmlns:a16="http://schemas.microsoft.com/office/drawing/2014/main" id="{7E54D3B4-4B9C-8A9B-5476-547E2CA64AEC}"/>
              </a:ext>
            </a:extLst>
          </p:cNvPr>
          <p:cNvSpPr txBox="1"/>
          <p:nvPr/>
        </p:nvSpPr>
        <p:spPr>
          <a:xfrm>
            <a:off x="736979" y="1717400"/>
            <a:ext cx="6974006" cy="276999"/>
          </a:xfrm>
          <a:prstGeom prst="rect">
            <a:avLst/>
          </a:prstGeom>
          <a:solidFill>
            <a:srgbClr val="F8F8F8"/>
          </a:solidFill>
          <a:ln w="10413">
            <a:solidFill>
              <a:srgbClr val="EEEEEE"/>
            </a:solidFill>
          </a:ln>
        </p:spPr>
        <p:txBody>
          <a:bodyPr wrap="square" lIns="0" tIns="0" rIns="0" bIns="0">
            <a:spAutoFit/>
          </a:bodyPr>
          <a:lstStyle/>
          <a:p>
            <a:pPr marL="67599">
              <a:defRPr/>
            </a:pPr>
            <a:r>
              <a:rPr u="sng" dirty="0">
                <a:solidFill>
                  <a:srgbClr val="375F83"/>
                </a:solidFill>
                <a:latin typeface="+mj-lt"/>
                <a:cs typeface="Times New Roman"/>
              </a:rPr>
              <a:t>inst</a:t>
            </a:r>
            <a:r>
              <a:rPr u="sng" spc="-3" dirty="0">
                <a:solidFill>
                  <a:srgbClr val="375F83"/>
                </a:solidFill>
                <a:latin typeface="+mj-lt"/>
                <a:cs typeface="Times New Roman"/>
              </a:rPr>
              <a:t>a</a:t>
            </a:r>
            <a:r>
              <a:rPr u="sng" dirty="0">
                <a:solidFill>
                  <a:srgbClr val="375F83"/>
                </a:solidFill>
                <a:latin typeface="+mj-lt"/>
                <a:cs typeface="Times New Roman"/>
              </a:rPr>
              <a:t>ll.p</a:t>
            </a:r>
            <a:r>
              <a:rPr u="sng" spc="-3" dirty="0">
                <a:solidFill>
                  <a:srgbClr val="375F83"/>
                </a:solidFill>
                <a:latin typeface="+mj-lt"/>
                <a:cs typeface="Times New Roman"/>
              </a:rPr>
              <a:t>ac</a:t>
            </a:r>
            <a:r>
              <a:rPr u="sng" dirty="0">
                <a:solidFill>
                  <a:srgbClr val="375F83"/>
                </a:solidFill>
                <a:latin typeface="+mj-lt"/>
                <a:cs typeface="Times New Roman"/>
              </a:rPr>
              <a:t>k</a:t>
            </a:r>
            <a:r>
              <a:rPr u="sng" spc="3" dirty="0">
                <a:solidFill>
                  <a:srgbClr val="375F83"/>
                </a:solidFill>
                <a:latin typeface="+mj-lt"/>
                <a:cs typeface="Times New Roman"/>
              </a:rPr>
              <a:t>a</a:t>
            </a:r>
            <a:r>
              <a:rPr u="sng" spc="-10" dirty="0">
                <a:solidFill>
                  <a:srgbClr val="375F83"/>
                </a:solidFill>
                <a:latin typeface="+mj-lt"/>
                <a:cs typeface="Times New Roman"/>
              </a:rPr>
              <a:t>g</a:t>
            </a:r>
            <a:r>
              <a:rPr u="sng" spc="-3" dirty="0">
                <a:solidFill>
                  <a:srgbClr val="375F83"/>
                </a:solidFill>
                <a:latin typeface="+mj-lt"/>
                <a:cs typeface="Times New Roman"/>
              </a:rPr>
              <a:t>e</a:t>
            </a:r>
            <a:r>
              <a:rPr u="sng" dirty="0">
                <a:solidFill>
                  <a:srgbClr val="375F83"/>
                </a:solidFill>
                <a:latin typeface="+mj-lt"/>
                <a:cs typeface="Times New Roman"/>
              </a:rPr>
              <a:t>s</a:t>
            </a:r>
            <a:r>
              <a:rPr u="sng" spc="3" dirty="0">
                <a:solidFill>
                  <a:srgbClr val="375F83"/>
                </a:solidFill>
                <a:latin typeface="+mj-lt"/>
                <a:cs typeface="Times New Roman"/>
              </a:rPr>
              <a:t>(</a:t>
            </a:r>
            <a:r>
              <a:rPr u="sng" spc="-6" dirty="0">
                <a:solidFill>
                  <a:srgbClr val="375F83"/>
                </a:solidFill>
                <a:latin typeface="+mj-lt"/>
                <a:cs typeface="Times New Roman"/>
              </a:rPr>
              <a:t>"</a:t>
            </a:r>
            <a:r>
              <a:rPr u="sng" dirty="0">
                <a:solidFill>
                  <a:srgbClr val="375F83"/>
                </a:solidFill>
                <a:latin typeface="+mj-lt"/>
                <a:cs typeface="Times New Roman"/>
              </a:rPr>
              <a:t>ROCR")</a:t>
            </a:r>
            <a:endParaRPr dirty="0">
              <a:latin typeface="+mj-lt"/>
              <a:cs typeface="Times New Roman"/>
            </a:endParaRPr>
          </a:p>
        </p:txBody>
      </p:sp>
      <p:sp>
        <p:nvSpPr>
          <p:cNvPr id="7" name="object 7">
            <a:extLst>
              <a:ext uri="{FF2B5EF4-FFF2-40B4-BE49-F238E27FC236}">
                <a16:creationId xmlns:a16="http://schemas.microsoft.com/office/drawing/2014/main" id="{4A6C869C-3773-EC48-C069-6F3A50BA9417}"/>
              </a:ext>
            </a:extLst>
          </p:cNvPr>
          <p:cNvSpPr txBox="1"/>
          <p:nvPr/>
        </p:nvSpPr>
        <p:spPr>
          <a:xfrm>
            <a:off x="1083265" y="2144294"/>
            <a:ext cx="4873578" cy="553998"/>
          </a:xfrm>
          <a:prstGeom prst="rect">
            <a:avLst/>
          </a:prstGeom>
        </p:spPr>
        <p:txBody>
          <a:bodyPr wrap="square" lIns="0" tIns="0" rIns="0" bIns="0">
            <a:spAutoFit/>
          </a:bodyPr>
          <a:lstStyle/>
          <a:p>
            <a:pPr marL="8145">
              <a:defRPr/>
            </a:pPr>
            <a:r>
              <a:rPr dirty="0">
                <a:solidFill>
                  <a:srgbClr val="323232"/>
                </a:solidFill>
                <a:latin typeface="+mj-lt"/>
                <a:cs typeface="Times New Roman"/>
              </a:rPr>
              <a:t>Alte</a:t>
            </a:r>
            <a:r>
              <a:rPr spc="-6" dirty="0">
                <a:solidFill>
                  <a:srgbClr val="323232"/>
                </a:solidFill>
                <a:latin typeface="+mj-lt"/>
                <a:cs typeface="Times New Roman"/>
              </a:rPr>
              <a:t>r</a:t>
            </a:r>
            <a:r>
              <a:rPr dirty="0">
                <a:solidFill>
                  <a:srgbClr val="323232"/>
                </a:solidFill>
                <a:latin typeface="+mj-lt"/>
                <a:cs typeface="Times New Roman"/>
              </a:rPr>
              <a:t>n</a:t>
            </a:r>
            <a:r>
              <a:rPr spc="-3" dirty="0">
                <a:solidFill>
                  <a:srgbClr val="323232"/>
                </a:solidFill>
                <a:latin typeface="+mj-lt"/>
                <a:cs typeface="Times New Roman"/>
              </a:rPr>
              <a:t>a</a:t>
            </a:r>
            <a:r>
              <a:rPr dirty="0">
                <a:solidFill>
                  <a:srgbClr val="323232"/>
                </a:solidFill>
                <a:latin typeface="+mj-lt"/>
                <a:cs typeface="Times New Roman"/>
              </a:rPr>
              <a:t>tiv</a:t>
            </a:r>
            <a:r>
              <a:rPr spc="-3" dirty="0">
                <a:solidFill>
                  <a:srgbClr val="323232"/>
                </a:solidFill>
                <a:latin typeface="+mj-lt"/>
                <a:cs typeface="Times New Roman"/>
              </a:rPr>
              <a:t>e</a:t>
            </a:r>
            <a:r>
              <a:rPr spc="16" dirty="0">
                <a:solidFill>
                  <a:srgbClr val="323232"/>
                </a:solidFill>
                <a:latin typeface="+mj-lt"/>
                <a:cs typeface="Times New Roman"/>
              </a:rPr>
              <a:t>l</a:t>
            </a:r>
            <a:r>
              <a:rPr dirty="0">
                <a:solidFill>
                  <a:srgbClr val="323232"/>
                </a:solidFill>
                <a:latin typeface="+mj-lt"/>
                <a:cs typeface="Times New Roman"/>
              </a:rPr>
              <a:t>y </a:t>
            </a:r>
            <a:r>
              <a:rPr spc="-16" dirty="0">
                <a:solidFill>
                  <a:srgbClr val="323232"/>
                </a:solidFill>
                <a:latin typeface="+mj-lt"/>
                <a:cs typeface="Times New Roman"/>
              </a:rPr>
              <a:t>y</a:t>
            </a:r>
            <a:r>
              <a:rPr dirty="0">
                <a:solidFill>
                  <a:srgbClr val="323232"/>
                </a:solidFill>
                <a:latin typeface="+mj-lt"/>
                <a:cs typeface="Times New Roman"/>
              </a:rPr>
              <a:t>ou </a:t>
            </a:r>
            <a:r>
              <a:rPr spc="-3" dirty="0">
                <a:solidFill>
                  <a:srgbClr val="323232"/>
                </a:solidFill>
                <a:latin typeface="+mj-lt"/>
                <a:cs typeface="Times New Roman"/>
              </a:rPr>
              <a:t>ca</a:t>
            </a:r>
            <a:r>
              <a:rPr dirty="0">
                <a:solidFill>
                  <a:srgbClr val="323232"/>
                </a:solidFill>
                <a:latin typeface="+mj-lt"/>
                <a:cs typeface="Times New Roman"/>
              </a:rPr>
              <a:t>n in</a:t>
            </a:r>
            <a:r>
              <a:rPr spc="6" dirty="0">
                <a:solidFill>
                  <a:srgbClr val="323232"/>
                </a:solidFill>
                <a:latin typeface="+mj-lt"/>
                <a:cs typeface="Times New Roman"/>
              </a:rPr>
              <a:t>s</a:t>
            </a:r>
            <a:r>
              <a:rPr dirty="0">
                <a:solidFill>
                  <a:srgbClr val="323232"/>
                </a:solidFill>
                <a:latin typeface="+mj-lt"/>
                <a:cs typeface="Times New Roman"/>
              </a:rPr>
              <a:t>tall it f</a:t>
            </a:r>
            <a:r>
              <a:rPr spc="-3" dirty="0">
                <a:solidFill>
                  <a:srgbClr val="323232"/>
                </a:solidFill>
                <a:latin typeface="+mj-lt"/>
                <a:cs typeface="Times New Roman"/>
              </a:rPr>
              <a:t>r</a:t>
            </a:r>
            <a:r>
              <a:rPr dirty="0">
                <a:solidFill>
                  <a:srgbClr val="323232"/>
                </a:solidFill>
                <a:latin typeface="+mj-lt"/>
                <a:cs typeface="Times New Roman"/>
              </a:rPr>
              <a:t>om command line using</a:t>
            </a:r>
            <a:r>
              <a:rPr spc="-10" dirty="0">
                <a:solidFill>
                  <a:srgbClr val="323232"/>
                </a:solidFill>
                <a:latin typeface="+mj-lt"/>
                <a:cs typeface="Times New Roman"/>
              </a:rPr>
              <a:t> </a:t>
            </a:r>
            <a:r>
              <a:rPr dirty="0">
                <a:solidFill>
                  <a:srgbClr val="323232"/>
                </a:solidFill>
                <a:latin typeface="+mj-lt"/>
                <a:cs typeface="Times New Roman"/>
              </a:rPr>
              <a:t>the t</a:t>
            </a:r>
            <a:r>
              <a:rPr spc="-3" dirty="0">
                <a:solidFill>
                  <a:srgbClr val="323232"/>
                </a:solidFill>
                <a:latin typeface="+mj-lt"/>
                <a:cs typeface="Times New Roman"/>
              </a:rPr>
              <a:t>a</a:t>
            </a:r>
            <a:r>
              <a:rPr dirty="0">
                <a:solidFill>
                  <a:srgbClr val="323232"/>
                </a:solidFill>
                <a:latin typeface="+mj-lt"/>
                <a:cs typeface="Times New Roman"/>
              </a:rPr>
              <a:t>r </a:t>
            </a:r>
            <a:r>
              <a:rPr spc="3" dirty="0">
                <a:solidFill>
                  <a:srgbClr val="323232"/>
                </a:solidFill>
                <a:latin typeface="+mj-lt"/>
                <a:cs typeface="Times New Roman"/>
              </a:rPr>
              <a:t>b</a:t>
            </a:r>
            <a:r>
              <a:rPr spc="-3" dirty="0">
                <a:solidFill>
                  <a:srgbClr val="323232"/>
                </a:solidFill>
                <a:latin typeface="+mj-lt"/>
                <a:cs typeface="Times New Roman"/>
              </a:rPr>
              <a:t>a</a:t>
            </a:r>
            <a:r>
              <a:rPr dirty="0">
                <a:solidFill>
                  <a:srgbClr val="323232"/>
                </a:solidFill>
                <a:latin typeface="+mj-lt"/>
                <a:cs typeface="Times New Roman"/>
              </a:rPr>
              <a:t>ll like</a:t>
            </a:r>
            <a:r>
              <a:rPr spc="-3" dirty="0">
                <a:solidFill>
                  <a:srgbClr val="323232"/>
                </a:solidFill>
                <a:latin typeface="+mj-lt"/>
                <a:cs typeface="Times New Roman"/>
              </a:rPr>
              <a:t> </a:t>
            </a:r>
            <a:r>
              <a:rPr dirty="0">
                <a:solidFill>
                  <a:srgbClr val="323232"/>
                </a:solidFill>
                <a:latin typeface="+mj-lt"/>
                <a:cs typeface="Times New Roman"/>
              </a:rPr>
              <a:t>this:</a:t>
            </a:r>
            <a:endParaRPr dirty="0">
              <a:latin typeface="+mj-lt"/>
              <a:cs typeface="Times New Roman"/>
            </a:endParaRPr>
          </a:p>
        </p:txBody>
      </p:sp>
      <p:sp>
        <p:nvSpPr>
          <p:cNvPr id="8" name="object 8">
            <a:extLst>
              <a:ext uri="{FF2B5EF4-FFF2-40B4-BE49-F238E27FC236}">
                <a16:creationId xmlns:a16="http://schemas.microsoft.com/office/drawing/2014/main" id="{841B1ED1-E985-15C0-B731-8CF5AE78D69F}"/>
              </a:ext>
            </a:extLst>
          </p:cNvPr>
          <p:cNvSpPr txBox="1"/>
          <p:nvPr/>
        </p:nvSpPr>
        <p:spPr>
          <a:xfrm>
            <a:off x="600500" y="2450799"/>
            <a:ext cx="6974006" cy="276999"/>
          </a:xfrm>
          <a:prstGeom prst="rect">
            <a:avLst/>
          </a:prstGeom>
          <a:solidFill>
            <a:srgbClr val="F8F8F8"/>
          </a:solidFill>
          <a:ln w="10413">
            <a:solidFill>
              <a:srgbClr val="EEEEEE"/>
            </a:solidFill>
          </a:ln>
        </p:spPr>
        <p:txBody>
          <a:bodyPr wrap="square" lIns="0" tIns="0" rIns="0" bIns="0">
            <a:spAutoFit/>
          </a:bodyPr>
          <a:lstStyle/>
          <a:p>
            <a:pPr marL="67599">
              <a:defRPr/>
            </a:pPr>
            <a:r>
              <a:rPr dirty="0">
                <a:solidFill>
                  <a:srgbClr val="323232"/>
                </a:solidFill>
                <a:latin typeface="+mj-lt"/>
                <a:cs typeface="Times New Roman"/>
              </a:rPr>
              <a:t>R CMD</a:t>
            </a:r>
            <a:r>
              <a:rPr spc="3" dirty="0">
                <a:solidFill>
                  <a:srgbClr val="323232"/>
                </a:solidFill>
                <a:latin typeface="+mj-lt"/>
                <a:cs typeface="Times New Roman"/>
              </a:rPr>
              <a:t> </a:t>
            </a:r>
            <a:r>
              <a:rPr spc="-19" dirty="0">
                <a:solidFill>
                  <a:srgbClr val="323232"/>
                </a:solidFill>
                <a:latin typeface="+mj-lt"/>
                <a:cs typeface="Times New Roman"/>
              </a:rPr>
              <a:t>I</a:t>
            </a:r>
            <a:r>
              <a:rPr dirty="0">
                <a:solidFill>
                  <a:srgbClr val="323232"/>
                </a:solidFill>
                <a:latin typeface="+mj-lt"/>
                <a:cs typeface="Times New Roman"/>
              </a:rPr>
              <a:t>NST</a:t>
            </a:r>
            <a:r>
              <a:rPr spc="3" dirty="0">
                <a:solidFill>
                  <a:srgbClr val="323232"/>
                </a:solidFill>
                <a:latin typeface="+mj-lt"/>
                <a:cs typeface="Times New Roman"/>
              </a:rPr>
              <a:t>A</a:t>
            </a:r>
            <a:r>
              <a:rPr dirty="0">
                <a:solidFill>
                  <a:srgbClr val="323232"/>
                </a:solidFill>
                <a:latin typeface="+mj-lt"/>
                <a:cs typeface="Times New Roman"/>
              </a:rPr>
              <a:t>LL</a:t>
            </a:r>
            <a:r>
              <a:rPr spc="-10" dirty="0">
                <a:solidFill>
                  <a:srgbClr val="323232"/>
                </a:solidFill>
                <a:latin typeface="+mj-lt"/>
                <a:cs typeface="Times New Roman"/>
              </a:rPr>
              <a:t> </a:t>
            </a:r>
            <a:r>
              <a:rPr dirty="0">
                <a:solidFill>
                  <a:srgbClr val="323232"/>
                </a:solidFill>
                <a:latin typeface="+mj-lt"/>
                <a:cs typeface="Times New Roman"/>
              </a:rPr>
              <a:t>RO</a:t>
            </a:r>
            <a:r>
              <a:rPr spc="6" dirty="0">
                <a:solidFill>
                  <a:srgbClr val="323232"/>
                </a:solidFill>
                <a:latin typeface="+mj-lt"/>
                <a:cs typeface="Times New Roman"/>
              </a:rPr>
              <a:t>C</a:t>
            </a:r>
            <a:r>
              <a:rPr dirty="0">
                <a:solidFill>
                  <a:srgbClr val="323232"/>
                </a:solidFill>
                <a:latin typeface="+mj-lt"/>
                <a:cs typeface="Times New Roman"/>
              </a:rPr>
              <a:t>R_*.ta</a:t>
            </a:r>
            <a:r>
              <a:rPr spc="-6" dirty="0">
                <a:solidFill>
                  <a:srgbClr val="323232"/>
                </a:solidFill>
                <a:latin typeface="+mj-lt"/>
                <a:cs typeface="Times New Roman"/>
              </a:rPr>
              <a:t>r</a:t>
            </a:r>
            <a:r>
              <a:rPr dirty="0">
                <a:solidFill>
                  <a:srgbClr val="323232"/>
                </a:solidFill>
                <a:latin typeface="+mj-lt"/>
                <a:cs typeface="Times New Roman"/>
              </a:rPr>
              <a:t>.</a:t>
            </a:r>
            <a:r>
              <a:rPr spc="-10" dirty="0">
                <a:solidFill>
                  <a:srgbClr val="323232"/>
                </a:solidFill>
                <a:latin typeface="+mj-lt"/>
                <a:cs typeface="Times New Roman"/>
              </a:rPr>
              <a:t>g</a:t>
            </a:r>
            <a:r>
              <a:rPr dirty="0">
                <a:solidFill>
                  <a:srgbClr val="323232"/>
                </a:solidFill>
                <a:latin typeface="+mj-lt"/>
                <a:cs typeface="Times New Roman"/>
              </a:rPr>
              <a:t>z</a:t>
            </a:r>
            <a:endParaRPr>
              <a:latin typeface="+mj-lt"/>
              <a:cs typeface="Times New Roman"/>
            </a:endParaRPr>
          </a:p>
        </p:txBody>
      </p:sp>
      <p:sp>
        <p:nvSpPr>
          <p:cNvPr id="9" name="object 9">
            <a:extLst>
              <a:ext uri="{FF2B5EF4-FFF2-40B4-BE49-F238E27FC236}">
                <a16:creationId xmlns:a16="http://schemas.microsoft.com/office/drawing/2014/main" id="{25CBE38D-8146-2DAE-3A4E-5262B23E7E51}"/>
              </a:ext>
            </a:extLst>
          </p:cNvPr>
          <p:cNvSpPr txBox="1"/>
          <p:nvPr/>
        </p:nvSpPr>
        <p:spPr>
          <a:xfrm>
            <a:off x="1083265" y="2748727"/>
            <a:ext cx="2337251" cy="605294"/>
          </a:xfrm>
          <a:prstGeom prst="rect">
            <a:avLst/>
          </a:prstGeom>
        </p:spPr>
        <p:txBody>
          <a:bodyPr wrap="square" lIns="0" tIns="0" rIns="0" bIns="0">
            <a:spAutoFit/>
          </a:bodyPr>
          <a:lstStyle/>
          <a:p>
            <a:pPr marL="8145">
              <a:defRPr/>
            </a:pPr>
            <a:r>
              <a:rPr dirty="0">
                <a:solidFill>
                  <a:srgbClr val="323232"/>
                </a:solidFill>
                <a:latin typeface="+mj-lt"/>
                <a:cs typeface="Times New Roman"/>
              </a:rPr>
              <a:t>G</a:t>
            </a:r>
            <a:r>
              <a:rPr spc="-6" dirty="0">
                <a:solidFill>
                  <a:srgbClr val="323232"/>
                </a:solidFill>
                <a:latin typeface="+mj-lt"/>
                <a:cs typeface="Times New Roman"/>
              </a:rPr>
              <a:t>e</a:t>
            </a:r>
            <a:r>
              <a:rPr dirty="0">
                <a:solidFill>
                  <a:srgbClr val="323232"/>
                </a:solidFill>
                <a:latin typeface="+mj-lt"/>
                <a:cs typeface="Times New Roman"/>
              </a:rPr>
              <a:t>tting</a:t>
            </a:r>
            <a:r>
              <a:rPr spc="-6" dirty="0">
                <a:solidFill>
                  <a:srgbClr val="323232"/>
                </a:solidFill>
                <a:latin typeface="+mj-lt"/>
                <a:cs typeface="Times New Roman"/>
              </a:rPr>
              <a:t> </a:t>
            </a:r>
            <a:r>
              <a:rPr dirty="0">
                <a:solidFill>
                  <a:srgbClr val="323232"/>
                </a:solidFill>
                <a:latin typeface="+mj-lt"/>
                <a:cs typeface="Times New Roman"/>
              </a:rPr>
              <a:t>sta</a:t>
            </a:r>
            <a:r>
              <a:rPr spc="-3" dirty="0">
                <a:solidFill>
                  <a:srgbClr val="323232"/>
                </a:solidFill>
                <a:latin typeface="+mj-lt"/>
                <a:cs typeface="Times New Roman"/>
              </a:rPr>
              <a:t>r</a:t>
            </a:r>
            <a:r>
              <a:rPr spc="6" dirty="0">
                <a:solidFill>
                  <a:srgbClr val="323232"/>
                </a:solidFill>
                <a:latin typeface="+mj-lt"/>
                <a:cs typeface="Times New Roman"/>
              </a:rPr>
              <a:t>t</a:t>
            </a:r>
            <a:r>
              <a:rPr spc="-3" dirty="0">
                <a:solidFill>
                  <a:srgbClr val="323232"/>
                </a:solidFill>
                <a:latin typeface="+mj-lt"/>
                <a:cs typeface="Times New Roman"/>
              </a:rPr>
              <a:t>e</a:t>
            </a:r>
            <a:r>
              <a:rPr dirty="0">
                <a:solidFill>
                  <a:srgbClr val="323232"/>
                </a:solidFill>
                <a:latin typeface="+mj-lt"/>
                <a:cs typeface="Times New Roman"/>
              </a:rPr>
              <a:t>d</a:t>
            </a:r>
            <a:endParaRPr dirty="0">
              <a:latin typeface="+mj-lt"/>
              <a:cs typeface="Times New Roman"/>
            </a:endParaRPr>
          </a:p>
          <a:p>
            <a:pPr marL="8145">
              <a:spcBef>
                <a:spcPts val="436"/>
              </a:spcBef>
              <a:defRPr/>
            </a:pPr>
            <a:r>
              <a:rPr dirty="0">
                <a:solidFill>
                  <a:srgbClr val="323232"/>
                </a:solidFill>
                <a:latin typeface="+mj-lt"/>
                <a:cs typeface="Times New Roman"/>
              </a:rPr>
              <a:t>f</a:t>
            </a:r>
            <a:r>
              <a:rPr spc="-6" dirty="0">
                <a:solidFill>
                  <a:srgbClr val="323232"/>
                </a:solidFill>
                <a:latin typeface="+mj-lt"/>
                <a:cs typeface="Times New Roman"/>
              </a:rPr>
              <a:t>r</a:t>
            </a:r>
            <a:r>
              <a:rPr dirty="0">
                <a:solidFill>
                  <a:srgbClr val="323232"/>
                </a:solidFill>
                <a:latin typeface="+mj-lt"/>
                <a:cs typeface="Times New Roman"/>
              </a:rPr>
              <a:t>om within R …</a:t>
            </a:r>
            <a:endParaRPr dirty="0">
              <a:latin typeface="+mj-lt"/>
              <a:cs typeface="Times New Roman"/>
            </a:endParaRPr>
          </a:p>
        </p:txBody>
      </p:sp>
      <p:sp>
        <p:nvSpPr>
          <p:cNvPr id="10" name="object 10">
            <a:extLst>
              <a:ext uri="{FF2B5EF4-FFF2-40B4-BE49-F238E27FC236}">
                <a16:creationId xmlns:a16="http://schemas.microsoft.com/office/drawing/2014/main" id="{D7E11DFE-2F55-3197-3259-C9C98A3CBB32}"/>
              </a:ext>
            </a:extLst>
          </p:cNvPr>
          <p:cNvSpPr txBox="1"/>
          <p:nvPr/>
        </p:nvSpPr>
        <p:spPr>
          <a:xfrm>
            <a:off x="600500" y="3097650"/>
            <a:ext cx="5883515" cy="368434"/>
          </a:xfrm>
          <a:prstGeom prst="rect">
            <a:avLst/>
          </a:prstGeom>
          <a:solidFill>
            <a:srgbClr val="F8F8F8"/>
          </a:solidFill>
          <a:ln w="10413">
            <a:solidFill>
              <a:srgbClr val="EEEEEE"/>
            </a:solidFill>
          </a:ln>
        </p:spPr>
        <p:txBody>
          <a:bodyPr wrap="square" lIns="0" tIns="0" rIns="0" bIns="0">
            <a:spAutoFit/>
          </a:bodyPr>
          <a:lstStyle>
            <a:lvl1pPr marL="104775">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148000"/>
              </a:lnSpc>
            </a:pPr>
            <a:r>
              <a:rPr lang="en-US" altLang="en-US" u="sng" dirty="0">
                <a:solidFill>
                  <a:srgbClr val="375F83"/>
                </a:solidFill>
                <a:latin typeface="+mj-lt"/>
                <a:cs typeface="Times New Roman" panose="02020603050405020304" pitchFamily="18" charset="0"/>
              </a:rPr>
              <a:t>library(ROCR)</a:t>
            </a:r>
            <a:r>
              <a:rPr lang="en-US" altLang="en-US" dirty="0">
                <a:solidFill>
                  <a:srgbClr val="375F83"/>
                </a:solidFill>
                <a:latin typeface="+mj-lt"/>
                <a:cs typeface="Times New Roman" panose="02020603050405020304" pitchFamily="18" charset="0"/>
              </a:rPr>
              <a:t> </a:t>
            </a:r>
            <a:r>
              <a:rPr lang="en-US" altLang="en-US" u="sng" dirty="0">
                <a:solidFill>
                  <a:srgbClr val="375F83"/>
                </a:solidFill>
                <a:latin typeface="+mj-lt"/>
                <a:cs typeface="Times New Roman" panose="02020603050405020304" pitchFamily="18" charset="0"/>
              </a:rPr>
              <a:t>demo(ROCR)</a:t>
            </a:r>
            <a:r>
              <a:rPr lang="en-US" altLang="en-US" dirty="0">
                <a:solidFill>
                  <a:srgbClr val="375F83"/>
                </a:solidFill>
                <a:latin typeface="+mj-lt"/>
                <a:cs typeface="Times New Roman" panose="02020603050405020304" pitchFamily="18" charset="0"/>
              </a:rPr>
              <a:t> </a:t>
            </a:r>
            <a:r>
              <a:rPr lang="en-US" altLang="en-US" u="sng" dirty="0">
                <a:solidFill>
                  <a:srgbClr val="375F83"/>
                </a:solidFill>
                <a:latin typeface="+mj-lt"/>
                <a:cs typeface="Times New Roman" panose="02020603050405020304" pitchFamily="18" charset="0"/>
              </a:rPr>
              <a:t>help(package=ROCR)</a:t>
            </a:r>
            <a:endParaRPr lang="en-US" altLang="en-US" dirty="0">
              <a:latin typeface="+mj-lt"/>
              <a:cs typeface="Times New Roman" panose="02020603050405020304" pitchFamily="18" charset="0"/>
            </a:endParaRPr>
          </a:p>
        </p:txBody>
      </p:sp>
      <p:sp>
        <p:nvSpPr>
          <p:cNvPr id="11" name="object 11">
            <a:extLst>
              <a:ext uri="{FF2B5EF4-FFF2-40B4-BE49-F238E27FC236}">
                <a16:creationId xmlns:a16="http://schemas.microsoft.com/office/drawing/2014/main" id="{3C0B3148-C963-4B4F-4376-D12545981832}"/>
              </a:ext>
            </a:extLst>
          </p:cNvPr>
          <p:cNvSpPr txBox="1"/>
          <p:nvPr/>
        </p:nvSpPr>
        <p:spPr>
          <a:xfrm>
            <a:off x="1282891" y="3783678"/>
            <a:ext cx="3799184" cy="882293"/>
          </a:xfrm>
          <a:prstGeom prst="rect">
            <a:avLst/>
          </a:prstGeom>
        </p:spPr>
        <p:txBody>
          <a:bodyPr wrap="square" lIns="0" tIns="0" rIns="0" bIns="0">
            <a:spAutoFit/>
          </a:bodyPr>
          <a:lstStyle/>
          <a:p>
            <a:pPr marL="8145">
              <a:defRPr/>
            </a:pPr>
            <a:r>
              <a:rPr dirty="0">
                <a:solidFill>
                  <a:srgbClr val="323232"/>
                </a:solidFill>
                <a:latin typeface="+mj-lt"/>
                <a:cs typeface="Times New Roman"/>
              </a:rPr>
              <a:t>E</a:t>
            </a:r>
            <a:r>
              <a:rPr spc="3" dirty="0">
                <a:solidFill>
                  <a:srgbClr val="323232"/>
                </a:solidFill>
                <a:latin typeface="+mj-lt"/>
                <a:cs typeface="Times New Roman"/>
              </a:rPr>
              <a:t>x</a:t>
            </a:r>
            <a:r>
              <a:rPr spc="-3" dirty="0">
                <a:solidFill>
                  <a:srgbClr val="323232"/>
                </a:solidFill>
                <a:latin typeface="+mj-lt"/>
                <a:cs typeface="Times New Roman"/>
              </a:rPr>
              <a:t>a</a:t>
            </a:r>
            <a:r>
              <a:rPr dirty="0">
                <a:solidFill>
                  <a:srgbClr val="323232"/>
                </a:solidFill>
                <a:latin typeface="+mj-lt"/>
                <a:cs typeface="Times New Roman"/>
              </a:rPr>
              <a:t>mpl</a:t>
            </a:r>
            <a:r>
              <a:rPr spc="-3" dirty="0">
                <a:solidFill>
                  <a:srgbClr val="323232"/>
                </a:solidFill>
                <a:latin typeface="+mj-lt"/>
                <a:cs typeface="Times New Roman"/>
              </a:rPr>
              <a:t>e</a:t>
            </a:r>
            <a:r>
              <a:rPr dirty="0">
                <a:solidFill>
                  <a:srgbClr val="323232"/>
                </a:solidFill>
                <a:latin typeface="+mj-lt"/>
                <a:cs typeface="Times New Roman"/>
              </a:rPr>
              <a:t>s</a:t>
            </a:r>
            <a:endParaRPr>
              <a:latin typeface="+mj-lt"/>
              <a:cs typeface="Times New Roman"/>
            </a:endParaRPr>
          </a:p>
          <a:p>
            <a:pPr marL="8145">
              <a:spcBef>
                <a:spcPts val="446"/>
              </a:spcBef>
              <a:defRPr/>
            </a:pPr>
            <a:r>
              <a:rPr dirty="0">
                <a:solidFill>
                  <a:srgbClr val="323232"/>
                </a:solidFill>
                <a:latin typeface="+mj-lt"/>
                <a:cs typeface="Times New Roman"/>
              </a:rPr>
              <a:t>Using</a:t>
            </a:r>
            <a:r>
              <a:rPr spc="-10" dirty="0">
                <a:solidFill>
                  <a:srgbClr val="323232"/>
                </a:solidFill>
                <a:latin typeface="+mj-lt"/>
                <a:cs typeface="Times New Roman"/>
              </a:rPr>
              <a:t> </a:t>
            </a:r>
            <a:r>
              <a:rPr dirty="0">
                <a:solidFill>
                  <a:srgbClr val="323232"/>
                </a:solidFill>
                <a:latin typeface="+mj-lt"/>
                <a:cs typeface="Times New Roman"/>
              </a:rPr>
              <a:t>ROC</a:t>
            </a:r>
            <a:r>
              <a:rPr spc="3" dirty="0">
                <a:solidFill>
                  <a:srgbClr val="323232"/>
                </a:solidFill>
                <a:latin typeface="+mj-lt"/>
                <a:cs typeface="Times New Roman"/>
              </a:rPr>
              <a:t>R</a:t>
            </a:r>
            <a:r>
              <a:rPr spc="-3" dirty="0">
                <a:solidFill>
                  <a:srgbClr val="323232"/>
                </a:solidFill>
                <a:latin typeface="+mj-lt"/>
                <a:cs typeface="Times New Roman"/>
              </a:rPr>
              <a:t>’</a:t>
            </a:r>
            <a:r>
              <a:rPr dirty="0">
                <a:solidFill>
                  <a:srgbClr val="323232"/>
                </a:solidFill>
                <a:latin typeface="+mj-lt"/>
                <a:cs typeface="Times New Roman"/>
              </a:rPr>
              <a:t>s 3 </a:t>
            </a:r>
            <a:r>
              <a:rPr spc="-3" dirty="0">
                <a:solidFill>
                  <a:srgbClr val="323232"/>
                </a:solidFill>
                <a:latin typeface="+mj-lt"/>
                <a:cs typeface="Times New Roman"/>
              </a:rPr>
              <a:t>c</a:t>
            </a:r>
            <a:r>
              <a:rPr dirty="0">
                <a:solidFill>
                  <a:srgbClr val="323232"/>
                </a:solidFill>
                <a:latin typeface="+mj-lt"/>
                <a:cs typeface="Times New Roman"/>
              </a:rPr>
              <a:t>omm</a:t>
            </a:r>
            <a:r>
              <a:rPr spc="3" dirty="0">
                <a:solidFill>
                  <a:srgbClr val="323232"/>
                </a:solidFill>
                <a:latin typeface="+mj-lt"/>
                <a:cs typeface="Times New Roman"/>
              </a:rPr>
              <a:t>a</a:t>
            </a:r>
            <a:r>
              <a:rPr dirty="0">
                <a:solidFill>
                  <a:srgbClr val="323232"/>
                </a:solidFill>
                <a:latin typeface="+mj-lt"/>
                <a:cs typeface="Times New Roman"/>
              </a:rPr>
              <a:t>nds to</a:t>
            </a:r>
            <a:r>
              <a:rPr spc="3" dirty="0">
                <a:solidFill>
                  <a:srgbClr val="323232"/>
                </a:solidFill>
                <a:latin typeface="+mj-lt"/>
                <a:cs typeface="Times New Roman"/>
              </a:rPr>
              <a:t> </a:t>
            </a:r>
            <a:r>
              <a:rPr dirty="0">
                <a:solidFill>
                  <a:srgbClr val="323232"/>
                </a:solidFill>
                <a:latin typeface="+mj-lt"/>
                <a:cs typeface="Times New Roman"/>
              </a:rPr>
              <a:t>prod</a:t>
            </a:r>
            <a:r>
              <a:rPr spc="-3" dirty="0">
                <a:solidFill>
                  <a:srgbClr val="323232"/>
                </a:solidFill>
                <a:latin typeface="+mj-lt"/>
                <a:cs typeface="Times New Roman"/>
              </a:rPr>
              <a:t>uc</a:t>
            </a:r>
            <a:r>
              <a:rPr dirty="0">
                <a:solidFill>
                  <a:srgbClr val="323232"/>
                </a:solidFill>
                <a:latin typeface="+mj-lt"/>
                <a:cs typeface="Times New Roman"/>
              </a:rPr>
              <a:t>e</a:t>
            </a:r>
            <a:r>
              <a:rPr spc="-3" dirty="0">
                <a:solidFill>
                  <a:srgbClr val="323232"/>
                </a:solidFill>
                <a:latin typeface="+mj-lt"/>
                <a:cs typeface="Times New Roman"/>
              </a:rPr>
              <a:t> </a:t>
            </a:r>
            <a:r>
              <a:rPr dirty="0">
                <a:solidFill>
                  <a:srgbClr val="323232"/>
                </a:solidFill>
                <a:latin typeface="+mj-lt"/>
                <a:cs typeface="Times New Roman"/>
              </a:rPr>
              <a:t>a</a:t>
            </a:r>
            <a:r>
              <a:rPr spc="-3" dirty="0">
                <a:solidFill>
                  <a:srgbClr val="323232"/>
                </a:solidFill>
                <a:latin typeface="+mj-lt"/>
                <a:cs typeface="Times New Roman"/>
              </a:rPr>
              <a:t> </a:t>
            </a:r>
            <a:r>
              <a:rPr dirty="0">
                <a:solidFill>
                  <a:srgbClr val="323232"/>
                </a:solidFill>
                <a:latin typeface="+mj-lt"/>
                <a:cs typeface="Times New Roman"/>
              </a:rPr>
              <a:t>simple</a:t>
            </a:r>
            <a:r>
              <a:rPr spc="3" dirty="0">
                <a:solidFill>
                  <a:srgbClr val="323232"/>
                </a:solidFill>
                <a:latin typeface="+mj-lt"/>
                <a:cs typeface="Times New Roman"/>
              </a:rPr>
              <a:t> </a:t>
            </a:r>
            <a:r>
              <a:rPr dirty="0">
                <a:solidFill>
                  <a:srgbClr val="323232"/>
                </a:solidFill>
                <a:latin typeface="+mj-lt"/>
                <a:cs typeface="Times New Roman"/>
              </a:rPr>
              <a:t>ROC plot:</a:t>
            </a:r>
            <a:endParaRPr>
              <a:latin typeface="+mj-lt"/>
              <a:cs typeface="Times New Roman"/>
            </a:endParaRPr>
          </a:p>
        </p:txBody>
      </p:sp>
      <p:sp>
        <p:nvSpPr>
          <p:cNvPr id="12" name="object 12">
            <a:extLst>
              <a:ext uri="{FF2B5EF4-FFF2-40B4-BE49-F238E27FC236}">
                <a16:creationId xmlns:a16="http://schemas.microsoft.com/office/drawing/2014/main" id="{2A93D857-C867-5916-A7FA-74466E99A6CC}"/>
              </a:ext>
            </a:extLst>
          </p:cNvPr>
          <p:cNvSpPr txBox="1"/>
          <p:nvPr/>
        </p:nvSpPr>
        <p:spPr>
          <a:xfrm>
            <a:off x="321224" y="4892568"/>
            <a:ext cx="8017558" cy="664926"/>
          </a:xfrm>
          <a:prstGeom prst="rect">
            <a:avLst/>
          </a:prstGeom>
          <a:solidFill>
            <a:srgbClr val="F8F8F8"/>
          </a:solidFill>
          <a:ln w="10413">
            <a:solidFill>
              <a:srgbClr val="EEEEEE"/>
            </a:solidFill>
          </a:ln>
        </p:spPr>
        <p:txBody>
          <a:bodyPr wrap="square" lIns="0" tIns="0" rIns="0" bIns="0">
            <a:spAutoFit/>
          </a:bodyPr>
          <a:lstStyle>
            <a:lvl1pPr marL="104775">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dirty="0">
                <a:solidFill>
                  <a:srgbClr val="323232"/>
                </a:solidFill>
                <a:latin typeface="+mj-lt"/>
                <a:cs typeface="Times New Roman" panose="02020603050405020304" pitchFamily="18" charset="0"/>
              </a:rPr>
              <a:t>pred &lt;- prediction(predictions, labels)</a:t>
            </a:r>
            <a:endParaRPr lang="en-US" altLang="en-US" dirty="0">
              <a:latin typeface="+mj-lt"/>
              <a:cs typeface="Times New Roman" panose="02020603050405020304" pitchFamily="18" charset="0"/>
            </a:endParaRPr>
          </a:p>
          <a:p>
            <a:pPr>
              <a:lnSpc>
                <a:spcPts val="1379"/>
              </a:lnSpc>
              <a:spcBef>
                <a:spcPts val="105"/>
              </a:spcBef>
            </a:pPr>
            <a:r>
              <a:rPr lang="en-US" altLang="en-US" dirty="0">
                <a:solidFill>
                  <a:srgbClr val="323232"/>
                </a:solidFill>
                <a:latin typeface="+mj-lt"/>
                <a:cs typeface="Times New Roman" panose="02020603050405020304" pitchFamily="18" charset="0"/>
              </a:rPr>
              <a:t>perf &lt;- performance(pred, measure = "</a:t>
            </a:r>
            <a:r>
              <a:rPr lang="en-US" altLang="en-US" dirty="0" err="1">
                <a:solidFill>
                  <a:srgbClr val="323232"/>
                </a:solidFill>
                <a:latin typeface="+mj-lt"/>
                <a:cs typeface="Times New Roman" panose="02020603050405020304" pitchFamily="18" charset="0"/>
              </a:rPr>
              <a:t>tpr</a:t>
            </a:r>
            <a:r>
              <a:rPr lang="en-US" altLang="en-US" dirty="0">
                <a:solidFill>
                  <a:srgbClr val="323232"/>
                </a:solidFill>
                <a:latin typeface="+mj-lt"/>
                <a:cs typeface="Times New Roman" panose="02020603050405020304" pitchFamily="18" charset="0"/>
              </a:rPr>
              <a:t>", </a:t>
            </a:r>
            <a:r>
              <a:rPr lang="en-US" altLang="en-US" dirty="0" err="1">
                <a:solidFill>
                  <a:srgbClr val="323232"/>
                </a:solidFill>
                <a:latin typeface="+mj-lt"/>
                <a:cs typeface="Times New Roman" panose="02020603050405020304" pitchFamily="18" charset="0"/>
              </a:rPr>
              <a:t>x.measure</a:t>
            </a:r>
            <a:r>
              <a:rPr lang="en-US" altLang="en-US" dirty="0">
                <a:solidFill>
                  <a:srgbClr val="323232"/>
                </a:solidFill>
                <a:latin typeface="+mj-lt"/>
                <a:cs typeface="Times New Roman" panose="02020603050405020304" pitchFamily="18" charset="0"/>
              </a:rPr>
              <a:t> = "</a:t>
            </a:r>
            <a:r>
              <a:rPr lang="en-US" altLang="en-US" dirty="0" err="1">
                <a:solidFill>
                  <a:srgbClr val="323232"/>
                </a:solidFill>
                <a:latin typeface="+mj-lt"/>
                <a:cs typeface="Times New Roman" panose="02020603050405020304" pitchFamily="18" charset="0"/>
              </a:rPr>
              <a:t>fpr</a:t>
            </a:r>
            <a:r>
              <a:rPr lang="en-US" altLang="en-US" dirty="0">
                <a:solidFill>
                  <a:srgbClr val="323232"/>
                </a:solidFill>
                <a:latin typeface="+mj-lt"/>
                <a:cs typeface="Times New Roman" panose="02020603050405020304" pitchFamily="18" charset="0"/>
              </a:rPr>
              <a:t>") plot(perf, col=rainbow(10))</a:t>
            </a:r>
            <a:endParaRPr lang="en-US" altLang="en-US" dirty="0">
              <a:latin typeface="+mj-lt"/>
              <a:cs typeface="Times New Roman" panose="02020603050405020304" pitchFamily="18" charset="0"/>
            </a:endParaRPr>
          </a:p>
        </p:txBody>
      </p:sp>
      <p:pic>
        <p:nvPicPr>
          <p:cNvPr id="2" name="Picture 1" descr="A screenshot of a computer&#10;&#10;Description automatically generated">
            <a:extLst>
              <a:ext uri="{FF2B5EF4-FFF2-40B4-BE49-F238E27FC236}">
                <a16:creationId xmlns:a16="http://schemas.microsoft.com/office/drawing/2014/main" id="{E941690E-77CA-E1A0-9D39-F2BA837256E5}"/>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3" name="Title 1">
            <a:extLst>
              <a:ext uri="{FF2B5EF4-FFF2-40B4-BE49-F238E27FC236}">
                <a16:creationId xmlns:a16="http://schemas.microsoft.com/office/drawing/2014/main" id="{AFA655BB-AC91-1508-0701-5DA8B4A26C24}"/>
              </a:ext>
            </a:extLst>
          </p:cNvPr>
          <p:cNvSpPr txBox="1">
            <a:spLocks/>
          </p:cNvSpPr>
          <p:nvPr/>
        </p:nvSpPr>
        <p:spPr>
          <a:xfrm>
            <a:off x="1642210" y="0"/>
            <a:ext cx="7501789" cy="692696"/>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marL="8547" algn="ctr">
              <a:spcBef>
                <a:spcPts val="68"/>
              </a:spcBef>
            </a:pPr>
            <a:r>
              <a:rPr lang="en-IN" sz="3000" dirty="0"/>
              <a:t>CONTENTS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6CDCDB2-68D1-399C-AB85-A4F94375C355}"/>
              </a:ext>
            </a:extLst>
          </p:cNvPr>
          <p:cNvSpPr txBox="1"/>
          <p:nvPr/>
        </p:nvSpPr>
        <p:spPr>
          <a:xfrm>
            <a:off x="436729" y="796242"/>
            <a:ext cx="8434316" cy="3739485"/>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r>
              <a:rPr lang="en-US" altLang="en-US" sz="1400" dirty="0">
                <a:solidFill>
                  <a:srgbClr val="323232"/>
                </a:solidFill>
                <a:latin typeface="+mj-lt"/>
                <a:cs typeface="Times New Roman" panose="02020603050405020304" pitchFamily="18" charset="0"/>
              </a:rPr>
              <a:t>Documentation</a:t>
            </a:r>
            <a:endParaRPr lang="en-US" altLang="en-US" sz="1400" dirty="0">
              <a:latin typeface="+mj-lt"/>
              <a:cs typeface="Times New Roman" panose="02020603050405020304" pitchFamily="18" charset="0"/>
            </a:endParaRPr>
          </a:p>
          <a:p>
            <a:pPr>
              <a:spcBef>
                <a:spcPts val="16"/>
              </a:spcBef>
            </a:pPr>
            <a:endParaRPr lang="en-US" altLang="en-US" sz="1400" dirty="0">
              <a:latin typeface="+mj-lt"/>
              <a:cs typeface="Times New Roman" panose="02020603050405020304" pitchFamily="18" charset="0"/>
            </a:endParaRPr>
          </a:p>
          <a:p>
            <a:pPr>
              <a:buClr>
                <a:srgbClr val="323232"/>
              </a:buClr>
              <a:buSzPct val="83000"/>
              <a:buFont typeface="Symbol" panose="05050102010706020507" pitchFamily="18" charset="2"/>
              <a:buChar char=""/>
            </a:pPr>
            <a:r>
              <a:rPr lang="en-US" altLang="en-US" sz="1400" dirty="0">
                <a:solidFill>
                  <a:srgbClr val="323232"/>
                </a:solidFill>
                <a:latin typeface="+mj-lt"/>
                <a:cs typeface="Times New Roman" panose="02020603050405020304" pitchFamily="18" charset="0"/>
              </a:rPr>
              <a:t>The Reference Manual found </a:t>
            </a:r>
            <a:r>
              <a:rPr lang="en-US" altLang="en-US" sz="1400" u="sng" dirty="0">
                <a:solidFill>
                  <a:srgbClr val="3279B7"/>
                </a:solidFill>
                <a:latin typeface="+mj-lt"/>
                <a:cs typeface="Times New Roman" panose="02020603050405020304" pitchFamily="18" charset="0"/>
              </a:rPr>
              <a:t>here</a:t>
            </a:r>
            <a:endParaRPr lang="en-US" altLang="en-US" sz="1400" dirty="0">
              <a:latin typeface="+mj-lt"/>
              <a:cs typeface="Times New Roman" panose="02020603050405020304" pitchFamily="18" charset="0"/>
            </a:endParaRPr>
          </a:p>
          <a:p>
            <a:pPr>
              <a:spcBef>
                <a:spcPts val="40"/>
              </a:spcBef>
              <a:buClr>
                <a:srgbClr val="323232"/>
              </a:buClr>
              <a:buSzPct val="83000"/>
              <a:buFont typeface="Symbol" panose="05050102010706020507" pitchFamily="18" charset="2"/>
              <a:buChar char=""/>
            </a:pPr>
            <a:r>
              <a:rPr lang="en-US" altLang="en-US" sz="1400" dirty="0">
                <a:solidFill>
                  <a:srgbClr val="323232"/>
                </a:solidFill>
                <a:latin typeface="+mj-lt"/>
                <a:cs typeface="Times New Roman" panose="02020603050405020304" pitchFamily="18" charset="0"/>
              </a:rPr>
              <a:t>Slide  deck  for  a  tutorial  talk  (feel  free  to  re-use  for  teaching,  but  please  give appropriate credits and write us an email) [</a:t>
            </a:r>
            <a:r>
              <a:rPr lang="en-US" altLang="en-US" sz="1400" u="sng" dirty="0">
                <a:solidFill>
                  <a:srgbClr val="3279B7"/>
                </a:solidFill>
                <a:latin typeface="+mj-lt"/>
                <a:cs typeface="Times New Roman" panose="02020603050405020304" pitchFamily="18" charset="0"/>
              </a:rPr>
              <a:t>PPT</a:t>
            </a:r>
            <a:r>
              <a:rPr lang="en-US" altLang="en-US" sz="1400" dirty="0">
                <a:solidFill>
                  <a:srgbClr val="323232"/>
                </a:solidFill>
                <a:latin typeface="+mj-lt"/>
                <a:cs typeface="Times New Roman" panose="02020603050405020304" pitchFamily="18" charset="0"/>
              </a:rPr>
              <a:t>]</a:t>
            </a:r>
            <a:endParaRPr lang="en-US" altLang="en-US" sz="1400" dirty="0">
              <a:latin typeface="+mj-lt"/>
              <a:cs typeface="Times New Roman" panose="02020603050405020304" pitchFamily="18" charset="0"/>
            </a:endParaRPr>
          </a:p>
          <a:p>
            <a:pPr>
              <a:buClr>
                <a:srgbClr val="323232"/>
              </a:buClr>
              <a:buSzPct val="83000"/>
              <a:buFont typeface="Symbol" panose="05050102010706020507" pitchFamily="18" charset="2"/>
              <a:buChar char=""/>
            </a:pPr>
            <a:r>
              <a:rPr lang="en-US" altLang="en-US" sz="1400" dirty="0">
                <a:solidFill>
                  <a:srgbClr val="323232"/>
                </a:solidFill>
                <a:latin typeface="+mj-lt"/>
                <a:cs typeface="Times New Roman" panose="02020603050405020304" pitchFamily="18" charset="0"/>
              </a:rPr>
              <a:t>A few pointers to the literature on classifier evaluation</a:t>
            </a:r>
            <a:endParaRPr lang="en-US" altLang="en-US" sz="1400" dirty="0">
              <a:latin typeface="+mj-lt"/>
              <a:cs typeface="Times New Roman" panose="02020603050405020304" pitchFamily="18" charset="0"/>
            </a:endParaRPr>
          </a:p>
          <a:p>
            <a:pPr>
              <a:spcBef>
                <a:spcPts val="24"/>
              </a:spcBef>
            </a:pPr>
            <a:endParaRPr lang="en-US" altLang="en-US" sz="1400" dirty="0">
              <a:latin typeface="+mj-lt"/>
              <a:cs typeface="Times New Roman" panose="02020603050405020304" pitchFamily="18" charset="0"/>
            </a:endParaRPr>
          </a:p>
          <a:p>
            <a:r>
              <a:rPr lang="en-US" altLang="en-US" sz="1400" b="1" dirty="0">
                <a:latin typeface="+mj-lt"/>
                <a:cs typeface="Times New Roman" panose="02020603050405020304" pitchFamily="18" charset="0"/>
              </a:rPr>
              <a:t>3.   Logistic Regression in classification</a:t>
            </a:r>
            <a:endParaRPr lang="en-US" altLang="en-US" sz="1400" dirty="0">
              <a:latin typeface="+mj-lt"/>
              <a:cs typeface="Times New Roman" panose="02020603050405020304" pitchFamily="18" charset="0"/>
            </a:endParaRPr>
          </a:p>
          <a:p>
            <a:pPr algn="just">
              <a:spcBef>
                <a:spcPts val="593"/>
              </a:spcBef>
            </a:pPr>
            <a:r>
              <a:rPr lang="en-US" altLang="en-US" sz="1400" dirty="0">
                <a:latin typeface="+mj-lt"/>
                <a:cs typeface="Times New Roman" panose="02020603050405020304" pitchFamily="18" charset="0"/>
              </a:rPr>
              <a:t>Logistic  Regression  comes  under  Supervised  Learning. </a:t>
            </a:r>
            <a:r>
              <a:rPr lang="en-US" altLang="en-US" sz="1400" b="1" dirty="0">
                <a:latin typeface="+mj-lt"/>
                <a:cs typeface="Times New Roman" panose="02020603050405020304" pitchFamily="18" charset="0"/>
              </a:rPr>
              <a:t>Supervised  Learning </a:t>
            </a:r>
            <a:r>
              <a:rPr lang="en-US" altLang="en-US" sz="1400" dirty="0">
                <a:latin typeface="+mj-lt"/>
                <a:cs typeface="Times New Roman" panose="02020603050405020304" pitchFamily="18" charset="0"/>
              </a:rPr>
              <a:t>is  when  the algorithm learns on a labeled dataset and analyses the training data. These labeled data sets have inputs and expected outputs.</a:t>
            </a:r>
          </a:p>
          <a:p>
            <a:pPr algn="just"/>
            <a:r>
              <a:rPr lang="en-US" altLang="en-US" sz="1400" dirty="0">
                <a:latin typeface="+mj-lt"/>
                <a:cs typeface="Times New Roman" panose="02020603050405020304" pitchFamily="18" charset="0"/>
              </a:rPr>
              <a:t>Supervised learning can be further split into classification and regression.</a:t>
            </a:r>
          </a:p>
          <a:p>
            <a:pPr>
              <a:spcBef>
                <a:spcPts val="24"/>
              </a:spcBef>
            </a:pPr>
            <a:endParaRPr lang="en-US" altLang="en-US" sz="1400" dirty="0">
              <a:latin typeface="+mj-lt"/>
              <a:cs typeface="Times New Roman" panose="02020603050405020304" pitchFamily="18" charset="0"/>
            </a:endParaRPr>
          </a:p>
          <a:p>
            <a:pPr algn="just"/>
            <a:r>
              <a:rPr lang="en-US" altLang="en-US" sz="1400" b="1" dirty="0">
                <a:latin typeface="+mj-lt"/>
                <a:cs typeface="Times New Roman" panose="02020603050405020304" pitchFamily="18" charset="0"/>
              </a:rPr>
              <a:t>Classification </a:t>
            </a:r>
            <a:r>
              <a:rPr lang="en-US" altLang="en-US" sz="1400" dirty="0">
                <a:latin typeface="+mj-lt"/>
                <a:cs typeface="Times New Roman" panose="02020603050405020304" pitchFamily="18" charset="0"/>
              </a:rPr>
              <a:t>is about predicting a label, by identifying which category an object belongs to based on different parameters.</a:t>
            </a:r>
          </a:p>
          <a:p>
            <a:endParaRPr lang="en-US" altLang="en-US" sz="1400" dirty="0">
              <a:latin typeface="+mj-lt"/>
              <a:cs typeface="Times New Roman" panose="02020603050405020304" pitchFamily="18" charset="0"/>
            </a:endParaRPr>
          </a:p>
          <a:p>
            <a:pPr algn="just"/>
            <a:r>
              <a:rPr lang="en-US" altLang="en-US" sz="1400" b="1" dirty="0">
                <a:latin typeface="+mj-lt"/>
                <a:cs typeface="Times New Roman" panose="02020603050405020304" pitchFamily="18" charset="0"/>
              </a:rPr>
              <a:t>Regression </a:t>
            </a:r>
            <a:r>
              <a:rPr lang="en-US" altLang="en-US" sz="1400" dirty="0">
                <a:latin typeface="+mj-lt"/>
                <a:cs typeface="Times New Roman" panose="02020603050405020304" pitchFamily="18" charset="0"/>
              </a:rPr>
              <a:t>is  about  predicting  a  continuous  output,  by  finding  the  correlations  between dependent and independent variables.</a:t>
            </a:r>
          </a:p>
        </p:txBody>
      </p:sp>
      <p:sp>
        <p:nvSpPr>
          <p:cNvPr id="20483" name="object 3">
            <a:extLst>
              <a:ext uri="{FF2B5EF4-FFF2-40B4-BE49-F238E27FC236}">
                <a16:creationId xmlns:a16="http://schemas.microsoft.com/office/drawing/2014/main" id="{0CAD7A3D-BF77-45D2-174A-6409D0F9CD2D}"/>
              </a:ext>
            </a:extLst>
          </p:cNvPr>
          <p:cNvSpPr>
            <a:spLocks noChangeArrowheads="1"/>
          </p:cNvSpPr>
          <p:nvPr/>
        </p:nvSpPr>
        <p:spPr bwMode="auto">
          <a:xfrm>
            <a:off x="455609" y="4627599"/>
            <a:ext cx="8394783" cy="2045386"/>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latin typeface="+mj-lt"/>
            </a:endParaRPr>
          </a:p>
        </p:txBody>
      </p:sp>
      <p:pic>
        <p:nvPicPr>
          <p:cNvPr id="3" name="Picture 2" descr="A screenshot of a computer&#10;&#10;Description automatically generated">
            <a:extLst>
              <a:ext uri="{FF2B5EF4-FFF2-40B4-BE49-F238E27FC236}">
                <a16:creationId xmlns:a16="http://schemas.microsoft.com/office/drawing/2014/main" id="{F55E10AD-ADEB-F74E-44FB-A82974086DFB}"/>
              </a:ext>
            </a:extLst>
          </p:cNvPr>
          <p:cNvPicPr>
            <a:picLocks noChangeAspect="1"/>
          </p:cNvPicPr>
          <p:nvPr/>
        </p:nvPicPr>
        <p:blipFill rotWithShape="1">
          <a:blip r:embed="rId4"/>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4" name="Title 1">
            <a:extLst>
              <a:ext uri="{FF2B5EF4-FFF2-40B4-BE49-F238E27FC236}">
                <a16:creationId xmlns:a16="http://schemas.microsoft.com/office/drawing/2014/main" id="{0BC174FF-E627-71A3-1511-87CFCCE9BFAF}"/>
              </a:ext>
            </a:extLst>
          </p:cNvPr>
          <p:cNvSpPr txBox="1">
            <a:spLocks/>
          </p:cNvSpPr>
          <p:nvPr/>
        </p:nvSpPr>
        <p:spPr>
          <a:xfrm>
            <a:off x="1642210" y="0"/>
            <a:ext cx="7501789" cy="692696"/>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marL="8547" algn="ctr">
              <a:spcBef>
                <a:spcPts val="68"/>
              </a:spcBef>
            </a:pPr>
            <a:r>
              <a:rPr lang="en-IN" sz="3000" dirty="0"/>
              <a:t>CONTENTS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2D2FA014-B0F0-2270-EF3E-66293560745E}"/>
              </a:ext>
            </a:extLst>
          </p:cNvPr>
          <p:cNvSpPr txBox="1"/>
          <p:nvPr/>
        </p:nvSpPr>
        <p:spPr>
          <a:xfrm>
            <a:off x="518615" y="1035910"/>
            <a:ext cx="8093122" cy="3877985"/>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r>
              <a:rPr lang="en-US" altLang="en-US" b="1" dirty="0">
                <a:latin typeface="+mj-lt"/>
                <a:cs typeface="Times New Roman" panose="02020603050405020304" pitchFamily="18" charset="0"/>
              </a:rPr>
              <a:t>What is Logistic Regression?</a:t>
            </a:r>
            <a:endParaRPr lang="en-US" altLang="en-US" dirty="0">
              <a:latin typeface="+mj-lt"/>
              <a:cs typeface="Times New Roman" panose="02020603050405020304" pitchFamily="18" charset="0"/>
            </a:endParaRPr>
          </a:p>
          <a:p>
            <a:pPr>
              <a:spcBef>
                <a:spcPts val="8"/>
              </a:spcBef>
            </a:pPr>
            <a:endParaRPr lang="en-US" altLang="en-US" dirty="0">
              <a:latin typeface="+mj-lt"/>
              <a:cs typeface="Times New Roman" panose="02020603050405020304" pitchFamily="18" charset="0"/>
            </a:endParaRPr>
          </a:p>
          <a:p>
            <a:pPr algn="just"/>
            <a:r>
              <a:rPr lang="en-US" altLang="en-US" b="1" dirty="0">
                <a:latin typeface="+mj-lt"/>
                <a:cs typeface="Times New Roman" panose="02020603050405020304" pitchFamily="18" charset="0"/>
              </a:rPr>
              <a:t>Logistic Regression </a:t>
            </a:r>
            <a:r>
              <a:rPr lang="en-US" altLang="en-US" dirty="0">
                <a:latin typeface="+mj-lt"/>
                <a:cs typeface="Times New Roman" panose="02020603050405020304" pitchFamily="18" charset="0"/>
              </a:rPr>
              <a:t>is a statistical approach and a Machine Learning algorithm that is used for classification  problems  and  is  based  on  the  concept  of  probability.  It  is  used  when  the dependent variable (target) is categorical.</a:t>
            </a:r>
          </a:p>
          <a:p>
            <a:pPr algn="just"/>
            <a:r>
              <a:rPr lang="en-US" altLang="en-US" dirty="0">
                <a:latin typeface="+mj-lt"/>
                <a:cs typeface="Times New Roman" panose="02020603050405020304" pitchFamily="18" charset="0"/>
              </a:rPr>
              <a:t>It is widely used when the classification problem at hand is binary; true or false, yes or no, etc. For example, it can be used to predict whether an email is spam (1) or not (0).</a:t>
            </a:r>
          </a:p>
          <a:p>
            <a:pPr algn="just"/>
            <a:r>
              <a:rPr lang="en-US" altLang="en-US" dirty="0">
                <a:latin typeface="+mj-lt"/>
                <a:cs typeface="Times New Roman" panose="02020603050405020304" pitchFamily="18" charset="0"/>
              </a:rPr>
              <a:t>Logistics regression uses the sigmoid function to return the probability of a label.</a:t>
            </a:r>
          </a:p>
          <a:p>
            <a:pPr>
              <a:spcBef>
                <a:spcPts val="16"/>
              </a:spcBef>
            </a:pPr>
            <a:endParaRPr lang="en-US" altLang="en-US" dirty="0">
              <a:latin typeface="+mj-lt"/>
              <a:cs typeface="Times New Roman" panose="02020603050405020304" pitchFamily="18" charset="0"/>
            </a:endParaRPr>
          </a:p>
          <a:p>
            <a:pPr algn="just"/>
            <a:r>
              <a:rPr lang="en-US" altLang="en-US" b="1" dirty="0">
                <a:latin typeface="+mj-lt"/>
                <a:cs typeface="Times New Roman" panose="02020603050405020304" pitchFamily="18" charset="0"/>
              </a:rPr>
              <a:t>Sigmoid Function</a:t>
            </a:r>
            <a:endParaRPr lang="en-US" altLang="en-US" dirty="0">
              <a:latin typeface="+mj-lt"/>
              <a:cs typeface="Times New Roman" panose="02020603050405020304" pitchFamily="18" charset="0"/>
            </a:endParaRPr>
          </a:p>
          <a:p>
            <a:pPr>
              <a:spcBef>
                <a:spcPts val="8"/>
              </a:spcBef>
            </a:pPr>
            <a:endParaRPr lang="en-US" altLang="en-US" dirty="0">
              <a:latin typeface="+mj-lt"/>
              <a:cs typeface="Times New Roman" panose="02020603050405020304" pitchFamily="18" charset="0"/>
            </a:endParaRPr>
          </a:p>
          <a:p>
            <a:pPr algn="just"/>
            <a:r>
              <a:rPr lang="en-US" altLang="en-US" dirty="0">
                <a:latin typeface="+mj-lt"/>
                <a:cs typeface="Times New Roman" panose="02020603050405020304" pitchFamily="18" charset="0"/>
              </a:rPr>
              <a:t>Sigmoid   Function   is   a   mathematical   function   used   to   map   the   predicted   values   to probabilities. The function has the ability to map any real value into another value within a range of 0 and 1.c</a:t>
            </a:r>
          </a:p>
        </p:txBody>
      </p:sp>
      <p:pic>
        <p:nvPicPr>
          <p:cNvPr id="3" name="Picture 2" descr="A screenshot of a computer&#10;&#10;Description automatically generated">
            <a:extLst>
              <a:ext uri="{FF2B5EF4-FFF2-40B4-BE49-F238E27FC236}">
                <a16:creationId xmlns:a16="http://schemas.microsoft.com/office/drawing/2014/main" id="{6CA08AD5-CEFE-4589-2E36-DC2CBB98B590}"/>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4" name="Title 1">
            <a:extLst>
              <a:ext uri="{FF2B5EF4-FFF2-40B4-BE49-F238E27FC236}">
                <a16:creationId xmlns:a16="http://schemas.microsoft.com/office/drawing/2014/main" id="{65E335C7-0C8E-2940-69B0-3F1DED09E6FA}"/>
              </a:ext>
            </a:extLst>
          </p:cNvPr>
          <p:cNvSpPr txBox="1">
            <a:spLocks/>
          </p:cNvSpPr>
          <p:nvPr/>
        </p:nvSpPr>
        <p:spPr>
          <a:xfrm>
            <a:off x="1642210" y="0"/>
            <a:ext cx="7501789" cy="692696"/>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marL="8547" algn="ctr">
              <a:spcBef>
                <a:spcPts val="68"/>
              </a:spcBef>
            </a:pPr>
            <a:r>
              <a:rPr lang="en-IN" sz="3000" dirty="0"/>
              <a:t>CONTENTS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DA0A1CCB-DC50-1BB3-DBA2-0DD07EEFBD2C}"/>
              </a:ext>
            </a:extLst>
          </p:cNvPr>
          <p:cNvSpPr txBox="1"/>
          <p:nvPr/>
        </p:nvSpPr>
        <p:spPr>
          <a:xfrm>
            <a:off x="2087984" y="929537"/>
            <a:ext cx="2562346" cy="1107996"/>
          </a:xfrm>
          <a:prstGeom prst="rect">
            <a:avLst/>
          </a:prstGeom>
        </p:spPr>
        <p:txBody>
          <a:bodyPr wrap="square" lIns="0" tIns="0" rIns="0" bIns="0">
            <a:spAutoFit/>
          </a:bodyPr>
          <a:lstStyle/>
          <a:p>
            <a:pPr marL="8145">
              <a:defRPr/>
            </a:pPr>
            <a:r>
              <a:rPr dirty="0">
                <a:latin typeface="+mj-lt"/>
                <a:cs typeface="Times New Roman"/>
              </a:rPr>
              <a:t>Cod</a:t>
            </a:r>
            <a:r>
              <a:rPr spc="-3" dirty="0">
                <a:latin typeface="+mj-lt"/>
                <a:cs typeface="Times New Roman"/>
              </a:rPr>
              <a:t>e</a:t>
            </a:r>
            <a:r>
              <a:rPr dirty="0">
                <a:latin typeface="+mj-lt"/>
                <a:cs typeface="Times New Roman"/>
              </a:rPr>
              <a:t>:</a:t>
            </a:r>
          </a:p>
          <a:p>
            <a:pPr marL="8145">
              <a:defRPr/>
            </a:pPr>
            <a:r>
              <a:rPr dirty="0">
                <a:latin typeface="+mj-lt"/>
                <a:cs typeface="Times New Roman"/>
              </a:rPr>
              <a:t>d</a:t>
            </a:r>
            <a:r>
              <a:rPr spc="-3" dirty="0">
                <a:latin typeface="+mj-lt"/>
                <a:cs typeface="Times New Roman"/>
              </a:rPr>
              <a:t>e</a:t>
            </a:r>
            <a:r>
              <a:rPr dirty="0">
                <a:latin typeface="+mj-lt"/>
                <a:cs typeface="Times New Roman"/>
              </a:rPr>
              <a:t>f si</a:t>
            </a:r>
            <a:r>
              <a:rPr spc="-10" dirty="0">
                <a:latin typeface="+mj-lt"/>
                <a:cs typeface="Times New Roman"/>
              </a:rPr>
              <a:t>g</a:t>
            </a:r>
            <a:r>
              <a:rPr dirty="0">
                <a:latin typeface="+mj-lt"/>
                <a:cs typeface="Times New Roman"/>
              </a:rPr>
              <a:t>moid(z):</a:t>
            </a:r>
          </a:p>
          <a:p>
            <a:pPr marL="57012">
              <a:defRPr/>
            </a:pPr>
            <a:r>
              <a:rPr dirty="0">
                <a:latin typeface="+mj-lt"/>
                <a:cs typeface="Times New Roman"/>
              </a:rPr>
              <a:t>r</a:t>
            </a:r>
            <a:r>
              <a:rPr spc="-6" dirty="0">
                <a:latin typeface="+mj-lt"/>
                <a:cs typeface="Times New Roman"/>
              </a:rPr>
              <a:t>e</a:t>
            </a:r>
            <a:r>
              <a:rPr dirty="0">
                <a:latin typeface="+mj-lt"/>
                <a:cs typeface="Times New Roman"/>
              </a:rPr>
              <a:t>turn 1.0 / (1 +</a:t>
            </a:r>
            <a:r>
              <a:rPr spc="-6" dirty="0">
                <a:latin typeface="+mj-lt"/>
                <a:cs typeface="Times New Roman"/>
              </a:rPr>
              <a:t> </a:t>
            </a:r>
            <a:r>
              <a:rPr dirty="0">
                <a:latin typeface="+mj-lt"/>
                <a:cs typeface="Times New Roman"/>
              </a:rPr>
              <a:t>np</a:t>
            </a:r>
            <a:r>
              <a:rPr spc="6" dirty="0">
                <a:latin typeface="+mj-lt"/>
                <a:cs typeface="Times New Roman"/>
              </a:rPr>
              <a:t>.</a:t>
            </a:r>
            <a:r>
              <a:rPr spc="-3" dirty="0">
                <a:latin typeface="+mj-lt"/>
                <a:cs typeface="Times New Roman"/>
              </a:rPr>
              <a:t>e</a:t>
            </a:r>
            <a:r>
              <a:rPr spc="6" dirty="0">
                <a:latin typeface="+mj-lt"/>
                <a:cs typeface="Times New Roman"/>
              </a:rPr>
              <a:t>x</a:t>
            </a:r>
            <a:r>
              <a:rPr spc="3" dirty="0">
                <a:latin typeface="+mj-lt"/>
                <a:cs typeface="Times New Roman"/>
              </a:rPr>
              <a:t>p</a:t>
            </a:r>
            <a:r>
              <a:rPr spc="-3" dirty="0">
                <a:latin typeface="+mj-lt"/>
                <a:cs typeface="Times New Roman"/>
              </a:rPr>
              <a:t>(-</a:t>
            </a:r>
            <a:r>
              <a:rPr spc="3" dirty="0">
                <a:latin typeface="+mj-lt"/>
                <a:cs typeface="Times New Roman"/>
              </a:rPr>
              <a:t>z</a:t>
            </a:r>
            <a:r>
              <a:rPr dirty="0">
                <a:latin typeface="+mj-lt"/>
                <a:cs typeface="Times New Roman"/>
              </a:rPr>
              <a:t>))</a:t>
            </a:r>
          </a:p>
        </p:txBody>
      </p:sp>
      <p:sp>
        <p:nvSpPr>
          <p:cNvPr id="3" name="object 3">
            <a:extLst>
              <a:ext uri="{FF2B5EF4-FFF2-40B4-BE49-F238E27FC236}">
                <a16:creationId xmlns:a16="http://schemas.microsoft.com/office/drawing/2014/main" id="{6809BBAC-D745-56F2-9AFE-855F302C1C28}"/>
              </a:ext>
            </a:extLst>
          </p:cNvPr>
          <p:cNvSpPr txBox="1"/>
          <p:nvPr/>
        </p:nvSpPr>
        <p:spPr>
          <a:xfrm>
            <a:off x="665144" y="3826064"/>
            <a:ext cx="8266075" cy="2215991"/>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ts val="24"/>
              </a:spcBef>
            </a:pPr>
            <a:endParaRPr lang="en-US" altLang="en-US" dirty="0">
              <a:latin typeface="+mj-lt"/>
              <a:cs typeface="Times New Roman" panose="02020603050405020304" pitchFamily="18" charset="0"/>
            </a:endParaRPr>
          </a:p>
          <a:p>
            <a:pPr algn="just"/>
            <a:r>
              <a:rPr lang="en-US" altLang="en-US" dirty="0">
                <a:latin typeface="+mj-lt"/>
                <a:cs typeface="Times New Roman" panose="02020603050405020304" pitchFamily="18" charset="0"/>
              </a:rPr>
              <a:t>The  rule  is  that  the  value  of  the  logistic  regression  must  be  between  0  and  1.  Due  to  the limitations of it not being able to go beyond the value 1, on a graph it forms a curve in the form of an "S". This is an easy way to identify the Sigmoid function or the logistic function. In  regards  to  Logistic  Regression,  the  concept  used  is  the  threshold  value.  The  threshold values help to define the probability of either 0 or 1. For example, values above the threshold value tend to 1, and a value below the threshold value tends to 0.</a:t>
            </a:r>
          </a:p>
        </p:txBody>
      </p:sp>
      <p:sp>
        <p:nvSpPr>
          <p:cNvPr id="22532" name="object 4">
            <a:extLst>
              <a:ext uri="{FF2B5EF4-FFF2-40B4-BE49-F238E27FC236}">
                <a16:creationId xmlns:a16="http://schemas.microsoft.com/office/drawing/2014/main" id="{3B0B7E59-A012-8CBB-DEC7-2B117EB19CA7}"/>
              </a:ext>
            </a:extLst>
          </p:cNvPr>
          <p:cNvSpPr>
            <a:spLocks noChangeArrowheads="1"/>
          </p:cNvSpPr>
          <p:nvPr/>
        </p:nvSpPr>
        <p:spPr bwMode="auto">
          <a:xfrm>
            <a:off x="682388" y="2037533"/>
            <a:ext cx="8229600" cy="1782422"/>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latin typeface="+mj-lt"/>
            </a:endParaRPr>
          </a:p>
        </p:txBody>
      </p:sp>
      <p:pic>
        <p:nvPicPr>
          <p:cNvPr id="4" name="Picture 3" descr="A screenshot of a computer&#10;&#10;Description automatically generated">
            <a:extLst>
              <a:ext uri="{FF2B5EF4-FFF2-40B4-BE49-F238E27FC236}">
                <a16:creationId xmlns:a16="http://schemas.microsoft.com/office/drawing/2014/main" id="{1697E8C8-7DBB-3D22-22A1-A4AF41FF4F00}"/>
              </a:ext>
            </a:extLst>
          </p:cNvPr>
          <p:cNvPicPr>
            <a:picLocks noChangeAspect="1"/>
          </p:cNvPicPr>
          <p:nvPr/>
        </p:nvPicPr>
        <p:blipFill rotWithShape="1">
          <a:blip r:embed="rId4"/>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5" name="Title 1">
            <a:extLst>
              <a:ext uri="{FF2B5EF4-FFF2-40B4-BE49-F238E27FC236}">
                <a16:creationId xmlns:a16="http://schemas.microsoft.com/office/drawing/2014/main" id="{C1B8C076-A8B8-D8F8-2939-9B3F904EEE63}"/>
              </a:ext>
            </a:extLst>
          </p:cNvPr>
          <p:cNvSpPr txBox="1">
            <a:spLocks/>
          </p:cNvSpPr>
          <p:nvPr/>
        </p:nvSpPr>
        <p:spPr>
          <a:xfrm>
            <a:off x="1642210" y="0"/>
            <a:ext cx="7501789" cy="692696"/>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marL="8547" algn="ctr">
              <a:spcBef>
                <a:spcPts val="68"/>
              </a:spcBef>
            </a:pPr>
            <a:r>
              <a:rPr lang="en-IN" sz="3000" dirty="0"/>
              <a:t>CONTENTS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78E81EEF-FAE1-686F-524F-32EDFED0083C}"/>
              </a:ext>
            </a:extLst>
          </p:cNvPr>
          <p:cNvSpPr txBox="1"/>
          <p:nvPr/>
        </p:nvSpPr>
        <p:spPr>
          <a:xfrm>
            <a:off x="559559" y="930555"/>
            <a:ext cx="8297838" cy="2215991"/>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b="1">
                <a:latin typeface="+mj-lt"/>
                <a:cs typeface="Times New Roman" panose="02020603050405020304" pitchFamily="18" charset="0"/>
              </a:rPr>
              <a:t>Type of Logistic Regression</a:t>
            </a:r>
            <a:endParaRPr lang="en-US" altLang="en-US">
              <a:latin typeface="+mj-lt"/>
              <a:cs typeface="Times New Roman" panose="02020603050405020304" pitchFamily="18" charset="0"/>
            </a:endParaRPr>
          </a:p>
          <a:p>
            <a:pPr>
              <a:spcBef>
                <a:spcPts val="8"/>
              </a:spcBef>
            </a:pPr>
            <a:endParaRPr lang="en-US" altLang="en-US">
              <a:latin typeface="+mj-lt"/>
              <a:cs typeface="Times New Roman" panose="02020603050405020304" pitchFamily="18" charset="0"/>
            </a:endParaRPr>
          </a:p>
          <a:p>
            <a:r>
              <a:rPr lang="en-US" altLang="en-US" b="1">
                <a:latin typeface="+mj-lt"/>
                <a:cs typeface="Times New Roman" panose="02020603050405020304" pitchFamily="18" charset="0"/>
              </a:rPr>
              <a:t>Binomial: </a:t>
            </a:r>
            <a:r>
              <a:rPr lang="en-US" altLang="en-US">
                <a:latin typeface="+mj-lt"/>
                <a:cs typeface="Times New Roman" panose="02020603050405020304" pitchFamily="18" charset="0"/>
              </a:rPr>
              <a:t>This means that there can be only two possible types of the dependent variables, such as 0 or 1, Yes or No, etc.</a:t>
            </a:r>
          </a:p>
          <a:p>
            <a:r>
              <a:rPr lang="en-US" altLang="en-US" b="1">
                <a:latin typeface="+mj-lt"/>
                <a:cs typeface="Times New Roman" panose="02020603050405020304" pitchFamily="18" charset="0"/>
              </a:rPr>
              <a:t>Multinomial: </a:t>
            </a:r>
            <a:r>
              <a:rPr lang="en-US" altLang="en-US">
                <a:latin typeface="+mj-lt"/>
                <a:cs typeface="Times New Roman" panose="02020603050405020304" pitchFamily="18" charset="0"/>
              </a:rPr>
              <a:t>This  means  that  there  can  be  3  or  more  possible  unordered  types  of  the dependent variable, such as "cat", "dogs", or "sheep"</a:t>
            </a:r>
          </a:p>
          <a:p>
            <a:r>
              <a:rPr lang="en-US" altLang="en-US" b="1">
                <a:latin typeface="+mj-lt"/>
                <a:cs typeface="Times New Roman" panose="02020603050405020304" pitchFamily="18" charset="0"/>
              </a:rPr>
              <a:t>Ordinal: </a:t>
            </a:r>
            <a:r>
              <a:rPr lang="en-US" altLang="en-US">
                <a:latin typeface="+mj-lt"/>
                <a:cs typeface="Times New Roman" panose="02020603050405020304" pitchFamily="18" charset="0"/>
              </a:rPr>
              <a:t>This  means  that  there  can  be  3  or  more  possible  ordered  types  of  dependent variables, such as "low", "Medium", or "High".</a:t>
            </a:r>
          </a:p>
        </p:txBody>
      </p:sp>
      <p:pic>
        <p:nvPicPr>
          <p:cNvPr id="3" name="Picture 2" descr="A screenshot of a computer&#10;&#10;Description automatically generated">
            <a:extLst>
              <a:ext uri="{FF2B5EF4-FFF2-40B4-BE49-F238E27FC236}">
                <a16:creationId xmlns:a16="http://schemas.microsoft.com/office/drawing/2014/main" id="{85910C4E-90FE-F383-E0E5-0E2D61D00BE1}"/>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4" name="Title 1">
            <a:extLst>
              <a:ext uri="{FF2B5EF4-FFF2-40B4-BE49-F238E27FC236}">
                <a16:creationId xmlns:a16="http://schemas.microsoft.com/office/drawing/2014/main" id="{8D9DF6FF-A2C8-FADF-66C3-AF561BA7FCEA}"/>
              </a:ext>
            </a:extLst>
          </p:cNvPr>
          <p:cNvSpPr txBox="1">
            <a:spLocks/>
          </p:cNvSpPr>
          <p:nvPr/>
        </p:nvSpPr>
        <p:spPr>
          <a:xfrm>
            <a:off x="1642210" y="0"/>
            <a:ext cx="7501789" cy="692696"/>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marL="8547" algn="ctr">
              <a:spcBef>
                <a:spcPts val="68"/>
              </a:spcBef>
            </a:pPr>
            <a:r>
              <a:rPr lang="en-IN" sz="3000" dirty="0"/>
              <a:t>CONTENTS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0C74C85D-686C-4D6D-F101-F4B5E32424E6}"/>
              </a:ext>
            </a:extLst>
          </p:cNvPr>
          <p:cNvSpPr txBox="1"/>
          <p:nvPr/>
        </p:nvSpPr>
        <p:spPr>
          <a:xfrm>
            <a:off x="637305" y="998793"/>
            <a:ext cx="8183826" cy="2769989"/>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r>
              <a:rPr lang="en-US" altLang="en-US" b="1" dirty="0">
                <a:latin typeface="+mj-lt"/>
                <a:cs typeface="Times New Roman" panose="02020603050405020304" pitchFamily="18" charset="0"/>
              </a:rPr>
              <a:t>Linear and Logistic Regression</a:t>
            </a:r>
            <a:endParaRPr lang="en-US" altLang="en-US" dirty="0">
              <a:latin typeface="+mj-lt"/>
              <a:cs typeface="Times New Roman" panose="02020603050405020304" pitchFamily="18" charset="0"/>
            </a:endParaRPr>
          </a:p>
          <a:p>
            <a:pPr>
              <a:spcBef>
                <a:spcPts val="16"/>
              </a:spcBef>
            </a:pPr>
            <a:endParaRPr lang="en-US" altLang="en-US" dirty="0">
              <a:latin typeface="+mj-lt"/>
              <a:cs typeface="Times New Roman" panose="02020603050405020304" pitchFamily="18" charset="0"/>
            </a:endParaRPr>
          </a:p>
          <a:p>
            <a:pPr algn="just"/>
            <a:r>
              <a:rPr lang="en-US" altLang="en-US" dirty="0">
                <a:latin typeface="+mj-lt"/>
                <a:cs typeface="Times New Roman" panose="02020603050405020304" pitchFamily="18" charset="0"/>
              </a:rPr>
              <a:t>Linear Regression is similar to Logistic Regression but different.</a:t>
            </a:r>
          </a:p>
          <a:p>
            <a:pPr algn="just">
              <a:spcBef>
                <a:spcPts val="40"/>
              </a:spcBef>
            </a:pPr>
            <a:r>
              <a:rPr lang="en-US" altLang="en-US" dirty="0">
                <a:latin typeface="+mj-lt"/>
                <a:cs typeface="Times New Roman" panose="02020603050405020304" pitchFamily="18" charset="0"/>
              </a:rPr>
              <a:t>Linear  Regression  assumes  that  there  is  a  linear   relationship  between  dependent  and independent variables.  It uses the line of best fit that describes two or more variables. The aim  of  Linear  Regression  is  to  accurately  predict  the  output  for  the  continuous  dependent variable.</a:t>
            </a:r>
          </a:p>
          <a:p>
            <a:pPr algn="just"/>
            <a:r>
              <a:rPr lang="en-US" altLang="en-US" dirty="0">
                <a:latin typeface="+mj-lt"/>
                <a:cs typeface="Times New Roman" panose="02020603050405020304" pitchFamily="18" charset="0"/>
              </a:rPr>
              <a:t>However, Logistic regression predicts the probability of an event or class that is dependent on other factors, therefore the output of Logistic Regression always lies between 0 and 1.</a:t>
            </a:r>
          </a:p>
        </p:txBody>
      </p:sp>
      <p:sp>
        <p:nvSpPr>
          <p:cNvPr id="24579" name="object 3">
            <a:extLst>
              <a:ext uri="{FF2B5EF4-FFF2-40B4-BE49-F238E27FC236}">
                <a16:creationId xmlns:a16="http://schemas.microsoft.com/office/drawing/2014/main" id="{03A481A8-2AFC-A34C-DCCE-ECAE29F5961B}"/>
              </a:ext>
            </a:extLst>
          </p:cNvPr>
          <p:cNvSpPr>
            <a:spLocks noChangeArrowheads="1"/>
          </p:cNvSpPr>
          <p:nvPr/>
        </p:nvSpPr>
        <p:spPr bwMode="auto">
          <a:xfrm>
            <a:off x="539087" y="4155811"/>
            <a:ext cx="8147714" cy="19174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latin typeface="+mj-lt"/>
            </a:endParaRPr>
          </a:p>
        </p:txBody>
      </p:sp>
      <p:pic>
        <p:nvPicPr>
          <p:cNvPr id="3" name="Picture 2" descr="A screenshot of a computer&#10;&#10;Description automatically generated">
            <a:extLst>
              <a:ext uri="{FF2B5EF4-FFF2-40B4-BE49-F238E27FC236}">
                <a16:creationId xmlns:a16="http://schemas.microsoft.com/office/drawing/2014/main" id="{6A522ACE-D58B-93A9-0D55-FA7F7873DF63}"/>
              </a:ext>
            </a:extLst>
          </p:cNvPr>
          <p:cNvPicPr>
            <a:picLocks noChangeAspect="1"/>
          </p:cNvPicPr>
          <p:nvPr/>
        </p:nvPicPr>
        <p:blipFill rotWithShape="1">
          <a:blip r:embed="rId4"/>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4" name="Title 1">
            <a:extLst>
              <a:ext uri="{FF2B5EF4-FFF2-40B4-BE49-F238E27FC236}">
                <a16:creationId xmlns:a16="http://schemas.microsoft.com/office/drawing/2014/main" id="{25512F62-A86A-3F53-D53A-7C98F8D3BE86}"/>
              </a:ext>
            </a:extLst>
          </p:cNvPr>
          <p:cNvSpPr txBox="1">
            <a:spLocks/>
          </p:cNvSpPr>
          <p:nvPr/>
        </p:nvSpPr>
        <p:spPr>
          <a:xfrm>
            <a:off x="1642210" y="0"/>
            <a:ext cx="7501789" cy="692696"/>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marL="8547" algn="ctr">
              <a:spcBef>
                <a:spcPts val="68"/>
              </a:spcBef>
            </a:pPr>
            <a:r>
              <a:rPr lang="en-IN" sz="3000" dirty="0"/>
              <a:t>CONTENTS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C5232725-C9FF-76B0-9931-369C87603AA8}"/>
              </a:ext>
            </a:extLst>
          </p:cNvPr>
          <p:cNvSpPr txBox="1"/>
          <p:nvPr/>
        </p:nvSpPr>
        <p:spPr>
          <a:xfrm>
            <a:off x="395785" y="1154539"/>
            <a:ext cx="8420669" cy="3696525"/>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lnSpc>
                <a:spcPct val="150000"/>
              </a:lnSpc>
            </a:pPr>
            <a:r>
              <a:rPr lang="en-US" altLang="en-US" b="1" dirty="0">
                <a:latin typeface="+mj-lt"/>
                <a:cs typeface="Times New Roman" panose="02020603050405020304" pitchFamily="18" charset="0"/>
              </a:rPr>
              <a:t>Cost Function</a:t>
            </a:r>
            <a:endParaRPr lang="en-US" altLang="en-US" dirty="0">
              <a:latin typeface="+mj-lt"/>
              <a:cs typeface="Times New Roman" panose="02020603050405020304" pitchFamily="18" charset="0"/>
            </a:endParaRPr>
          </a:p>
          <a:p>
            <a:pPr>
              <a:lnSpc>
                <a:spcPct val="150000"/>
              </a:lnSpc>
              <a:spcBef>
                <a:spcPts val="8"/>
              </a:spcBef>
            </a:pPr>
            <a:endParaRPr lang="en-US" altLang="en-US" dirty="0">
              <a:latin typeface="+mj-lt"/>
              <a:cs typeface="Times New Roman" panose="02020603050405020304" pitchFamily="18" charset="0"/>
            </a:endParaRPr>
          </a:p>
          <a:p>
            <a:pPr algn="just">
              <a:lnSpc>
                <a:spcPct val="150000"/>
              </a:lnSpc>
            </a:pPr>
            <a:r>
              <a:rPr lang="en-US" altLang="en-US" dirty="0">
                <a:latin typeface="+mj-lt"/>
                <a:cs typeface="Times New Roman" panose="02020603050405020304" pitchFamily="18" charset="0"/>
              </a:rPr>
              <a:t>A  Cost  Function  is  a  mathematical  formula  used  to  calculate  the  error,  it  is  a  difference between our predicted value and the actual value. It simply measures how wrong the model is in terms of its ability to estimate the relationship between x and y.</a:t>
            </a:r>
          </a:p>
          <a:p>
            <a:pPr algn="just">
              <a:lnSpc>
                <a:spcPct val="150000"/>
              </a:lnSpc>
            </a:pPr>
            <a:r>
              <a:rPr lang="en-US" altLang="en-US" dirty="0">
                <a:latin typeface="+mj-lt"/>
                <a:cs typeface="Times New Roman" panose="02020603050405020304" pitchFamily="18" charset="0"/>
              </a:rPr>
              <a:t>The value of the Cost Function can also be referred to as cost, loss, or error. Within Logistic Regression, the Cost Function we use is called </a:t>
            </a:r>
            <a:r>
              <a:rPr lang="en-US" altLang="en-US" u="sng" dirty="0">
                <a:solidFill>
                  <a:srgbClr val="201F1F"/>
                </a:solidFill>
                <a:latin typeface="+mj-lt"/>
                <a:cs typeface="Times New Roman" panose="02020603050405020304" pitchFamily="18" charset="0"/>
              </a:rPr>
              <a:t>Cross-Entropy</a:t>
            </a:r>
            <a:r>
              <a:rPr lang="en-US" altLang="en-US" dirty="0">
                <a:latin typeface="+mj-lt"/>
                <a:cs typeface="Times New Roman" panose="02020603050405020304" pitchFamily="18" charset="0"/>
              </a:rPr>
              <a:t>, also known as Log Loss. The formula for this is:</a:t>
            </a:r>
          </a:p>
          <a:p>
            <a:pPr algn="just">
              <a:lnSpc>
                <a:spcPct val="150000"/>
              </a:lnSpc>
            </a:pPr>
            <a:r>
              <a:rPr lang="en-US" altLang="en-US" dirty="0">
                <a:latin typeface="+mj-lt"/>
                <a:cs typeface="Times New Roman" panose="02020603050405020304" pitchFamily="18" charset="0"/>
              </a:rPr>
              <a:t>If you would like to know more about different types of Cost Functions, click on this link.</a:t>
            </a:r>
          </a:p>
        </p:txBody>
      </p:sp>
      <p:pic>
        <p:nvPicPr>
          <p:cNvPr id="3" name="Picture 2" descr="A screenshot of a computer&#10;&#10;Description automatically generated">
            <a:extLst>
              <a:ext uri="{FF2B5EF4-FFF2-40B4-BE49-F238E27FC236}">
                <a16:creationId xmlns:a16="http://schemas.microsoft.com/office/drawing/2014/main" id="{D4C34469-78A2-C77B-BDBB-013C2EF83BAE}"/>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4" name="Title 1">
            <a:extLst>
              <a:ext uri="{FF2B5EF4-FFF2-40B4-BE49-F238E27FC236}">
                <a16:creationId xmlns:a16="http://schemas.microsoft.com/office/drawing/2014/main" id="{989FEBCD-E42E-893D-FAD1-3EAA1D5F9823}"/>
              </a:ext>
            </a:extLst>
          </p:cNvPr>
          <p:cNvSpPr txBox="1">
            <a:spLocks/>
          </p:cNvSpPr>
          <p:nvPr/>
        </p:nvSpPr>
        <p:spPr>
          <a:xfrm>
            <a:off x="1642210" y="0"/>
            <a:ext cx="7501789" cy="692696"/>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marL="8547" algn="ctr">
              <a:spcBef>
                <a:spcPts val="68"/>
              </a:spcBef>
            </a:pPr>
            <a:r>
              <a:rPr lang="en-IN" sz="3000" dirty="0"/>
              <a:t>CONTENTS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B6F15528-21DE-4FAA-801E-634DDDAF4B2B}" type="slidenum">
              <a:rPr lang="en-US" smtClean="0">
                <a:solidFill>
                  <a:schemeClr val="tx1"/>
                </a:solidFill>
              </a:rPr>
              <a:pPr/>
              <a:t>5</a:t>
            </a:fld>
            <a:endParaRPr lang="en-US" dirty="0">
              <a:solidFill>
                <a:schemeClr val="tx1"/>
              </a:solidFill>
            </a:endParaRPr>
          </a:p>
        </p:txBody>
      </p:sp>
      <p:graphicFrame>
        <p:nvGraphicFramePr>
          <p:cNvPr id="8" name="Content Placeholder 7">
            <a:extLst>
              <a:ext uri="{FF2B5EF4-FFF2-40B4-BE49-F238E27FC236}">
                <a16:creationId xmlns:a16="http://schemas.microsoft.com/office/drawing/2014/main" id="{2BF54CEA-ED11-4E7D-9E9C-EE819DFA5B2E}"/>
              </a:ext>
            </a:extLst>
          </p:cNvPr>
          <p:cNvGraphicFramePr>
            <a:graphicFrameLocks/>
          </p:cNvGraphicFramePr>
          <p:nvPr/>
        </p:nvGraphicFramePr>
        <p:xfrm>
          <a:off x="2411760" y="3876082"/>
          <a:ext cx="5144055" cy="1080121"/>
        </p:xfrm>
        <a:graphic>
          <a:graphicData uri="http://schemas.openxmlformats.org/drawingml/2006/table">
            <a:tbl>
              <a:tblPr firstRow="1" firstCol="1" bandRow="1">
                <a:tableStyleId>{3B4B98B0-60AC-42C2-AFA5-B58CD77FA1E5}</a:tableStyleId>
              </a:tblPr>
              <a:tblGrid>
                <a:gridCol w="1989162">
                  <a:extLst>
                    <a:ext uri="{9D8B030D-6E8A-4147-A177-3AD203B41FA5}">
                      <a16:colId xmlns:a16="http://schemas.microsoft.com/office/drawing/2014/main" val="2727740888"/>
                    </a:ext>
                  </a:extLst>
                </a:gridCol>
                <a:gridCol w="3154893">
                  <a:extLst>
                    <a:ext uri="{9D8B030D-6E8A-4147-A177-3AD203B41FA5}">
                      <a16:colId xmlns:a16="http://schemas.microsoft.com/office/drawing/2014/main" val="3372878913"/>
                    </a:ext>
                  </a:extLst>
                </a:gridCol>
              </a:tblGrid>
              <a:tr h="500222">
                <a:tc>
                  <a:txBody>
                    <a:bodyPr/>
                    <a:lstStyle/>
                    <a:p>
                      <a:pPr marL="0" marR="0" algn="ctr" fontAlgn="t">
                        <a:lnSpc>
                          <a:spcPct val="107000"/>
                        </a:lnSpc>
                        <a:spcBef>
                          <a:spcPts val="0"/>
                        </a:spcBef>
                        <a:spcAft>
                          <a:spcPts val="0"/>
                        </a:spcAft>
                      </a:pPr>
                      <a:r>
                        <a:rPr lang="en-US" sz="2500" b="0" u="none" strike="noStrike" dirty="0">
                          <a:effectLst/>
                        </a:rPr>
                        <a:t>L T P</a:t>
                      </a:r>
                      <a:endParaRPr lang="en-US" sz="3800" b="0" i="0" u="none" strike="noStrike" dirty="0">
                        <a:effectLst/>
                        <a:latin typeface="Arial" panose="020B0604020202020204" pitchFamily="34" charset="0"/>
                      </a:endParaRPr>
                    </a:p>
                  </a:txBody>
                  <a:tcPr marL="141446" marR="141446" marT="19646" marB="0"/>
                </a:tc>
                <a:tc>
                  <a:txBody>
                    <a:bodyPr/>
                    <a:lstStyle/>
                    <a:p>
                      <a:pPr marL="0" marR="0" algn="ctr" fontAlgn="t">
                        <a:lnSpc>
                          <a:spcPct val="107000"/>
                        </a:lnSpc>
                        <a:spcBef>
                          <a:spcPts val="0"/>
                        </a:spcBef>
                        <a:spcAft>
                          <a:spcPts val="0"/>
                        </a:spcAft>
                      </a:pPr>
                      <a:r>
                        <a:rPr lang="en-US" sz="2500" b="0" u="none" strike="noStrike" dirty="0">
                          <a:effectLst/>
                        </a:rPr>
                        <a:t>Credits</a:t>
                      </a:r>
                      <a:endParaRPr lang="en-US" sz="3800" b="0" i="0" u="none" strike="noStrike" dirty="0">
                        <a:effectLst/>
                        <a:latin typeface="Arial" panose="020B0604020202020204" pitchFamily="34" charset="0"/>
                      </a:endParaRPr>
                    </a:p>
                  </a:txBody>
                  <a:tcPr marL="141446" marR="141446" marT="19646" marB="0"/>
                </a:tc>
                <a:extLst>
                  <a:ext uri="{0D108BD9-81ED-4DB2-BD59-A6C34878D82A}">
                    <a16:rowId xmlns:a16="http://schemas.microsoft.com/office/drawing/2014/main" val="2422298466"/>
                  </a:ext>
                </a:extLst>
              </a:tr>
              <a:tr h="579899">
                <a:tc>
                  <a:txBody>
                    <a:bodyPr/>
                    <a:lstStyle/>
                    <a:p>
                      <a:pPr marL="0" marR="0" algn="ctr" fontAlgn="t">
                        <a:lnSpc>
                          <a:spcPct val="107000"/>
                        </a:lnSpc>
                        <a:spcBef>
                          <a:spcPts val="0"/>
                        </a:spcBef>
                        <a:spcAft>
                          <a:spcPts val="0"/>
                        </a:spcAft>
                      </a:pPr>
                      <a:r>
                        <a:rPr lang="en-US" sz="2500" b="0" u="none" strike="noStrike" dirty="0">
                          <a:effectLst/>
                        </a:rPr>
                        <a:t>3 – 0 – 0</a:t>
                      </a:r>
                      <a:endParaRPr lang="en-US" sz="3800" b="0" i="0" u="none" strike="noStrike" dirty="0">
                        <a:effectLst/>
                        <a:latin typeface="Arial" panose="020B0604020202020204" pitchFamily="34" charset="0"/>
                      </a:endParaRPr>
                    </a:p>
                  </a:txBody>
                  <a:tcPr marL="141446" marR="141446" marT="19646" marB="0"/>
                </a:tc>
                <a:tc>
                  <a:txBody>
                    <a:bodyPr/>
                    <a:lstStyle/>
                    <a:p>
                      <a:pPr marL="0" marR="0" algn="ctr" fontAlgn="t">
                        <a:lnSpc>
                          <a:spcPct val="107000"/>
                        </a:lnSpc>
                        <a:spcBef>
                          <a:spcPts val="0"/>
                        </a:spcBef>
                        <a:spcAft>
                          <a:spcPts val="0"/>
                        </a:spcAft>
                      </a:pPr>
                      <a:r>
                        <a:rPr lang="en-US" sz="2400" b="0" i="0" u="none" strike="noStrike" dirty="0">
                          <a:effectLst/>
                          <a:latin typeface="Arial" panose="020B0604020202020204" pitchFamily="34" charset="0"/>
                        </a:rPr>
                        <a:t>3</a:t>
                      </a:r>
                    </a:p>
                  </a:txBody>
                  <a:tcPr marL="141446" marR="141446" marT="19646" marB="0"/>
                </a:tc>
                <a:extLst>
                  <a:ext uri="{0D108BD9-81ED-4DB2-BD59-A6C34878D82A}">
                    <a16:rowId xmlns:a16="http://schemas.microsoft.com/office/drawing/2014/main" val="141603377"/>
                  </a:ext>
                </a:extLst>
              </a:tr>
            </a:tbl>
          </a:graphicData>
        </a:graphic>
      </p:graphicFrame>
      <p:sp>
        <p:nvSpPr>
          <p:cNvPr id="9" name="Content Placeholder 5">
            <a:extLst>
              <a:ext uri="{FF2B5EF4-FFF2-40B4-BE49-F238E27FC236}">
                <a16:creationId xmlns:a16="http://schemas.microsoft.com/office/drawing/2014/main" id="{691A3D75-66A7-49DC-9380-D7B99BBAFBF5}"/>
              </a:ext>
            </a:extLst>
          </p:cNvPr>
          <p:cNvSpPr txBox="1">
            <a:spLocks/>
          </p:cNvSpPr>
          <p:nvPr/>
        </p:nvSpPr>
        <p:spPr>
          <a:xfrm>
            <a:off x="2051720" y="1168126"/>
            <a:ext cx="6181632" cy="341713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B.Tech. (Data Analytics-DS)  </a:t>
            </a:r>
          </a:p>
          <a:p>
            <a:r>
              <a:rPr lang="en-IN" sz="2400" dirty="0"/>
              <a:t>Elective- I</a:t>
            </a:r>
          </a:p>
          <a:p>
            <a:r>
              <a:rPr lang="en-IN" sz="2400" dirty="0"/>
              <a:t>5th SEMESTER </a:t>
            </a:r>
            <a:endParaRPr lang="en-US" sz="2400" dirty="0"/>
          </a:p>
          <a:p>
            <a:pPr marL="0" indent="0">
              <a:buNone/>
            </a:pPr>
            <a:r>
              <a:rPr lang="en-US" sz="2400" b="1" dirty="0"/>
              <a:t>                  </a:t>
            </a:r>
          </a:p>
          <a:p>
            <a:pPr marL="0" indent="0" algn="ctr">
              <a:lnSpc>
                <a:spcPct val="115000"/>
              </a:lnSpc>
              <a:spcBef>
                <a:spcPts val="0"/>
              </a:spcBef>
              <a:spcAft>
                <a:spcPts val="750"/>
              </a:spcAft>
              <a:buNone/>
            </a:pPr>
            <a:r>
              <a:rPr lang="en-US" sz="2400" b="1" dirty="0">
                <a:latin typeface="Times New Roman" panose="02020603050405020304" pitchFamily="18" charset="0"/>
                <a:cs typeface="Times New Roman" panose="02020603050405020304" pitchFamily="18" charset="0"/>
              </a:rPr>
              <a:t>PREDICTIVE ANALYTICS</a:t>
            </a:r>
          </a:p>
          <a:p>
            <a:pPr marL="0" indent="0" algn="ctr">
              <a:lnSpc>
                <a:spcPct val="115000"/>
              </a:lnSpc>
              <a:spcBef>
                <a:spcPts val="0"/>
              </a:spcBef>
              <a:spcAft>
                <a:spcPts val="750"/>
              </a:spcAft>
              <a:buNone/>
            </a:pPr>
            <a:endParaRPr lang="en-US" sz="2400" b="1" spc="4" dirty="0">
              <a:solidFill>
                <a:srgbClr val="000000"/>
              </a:solidFill>
              <a:latin typeface="Times New Roman" panose="02020603050405020304" pitchFamily="18" charset="0"/>
              <a:ea typeface="Times New Roman" panose="02020603050405020304" pitchFamily="18" charset="0"/>
            </a:endParaRPr>
          </a:p>
          <a:p>
            <a:pPr marL="0" indent="0" algn="ctr">
              <a:lnSpc>
                <a:spcPct val="115000"/>
              </a:lnSpc>
              <a:spcBef>
                <a:spcPts val="0"/>
              </a:spcBef>
              <a:spcAft>
                <a:spcPts val="750"/>
              </a:spcAft>
              <a:buNone/>
            </a:pPr>
            <a:endParaRPr lang="en-US" sz="2400" dirty="0"/>
          </a:p>
        </p:txBody>
      </p:sp>
      <p:sp>
        <p:nvSpPr>
          <p:cNvPr id="3" name="Date Placeholder 2"/>
          <p:cNvSpPr>
            <a:spLocks noGrp="1"/>
          </p:cNvSpPr>
          <p:nvPr>
            <p:ph type="dt" sz="half" idx="10"/>
          </p:nvPr>
        </p:nvSpPr>
        <p:spPr/>
        <p:txBody>
          <a:bodyPr/>
          <a:lstStyle/>
          <a:p>
            <a:fld id="{DBFCA45D-88FB-494E-972F-5219D74378D5}" type="datetime3">
              <a:rPr lang="en-US" smtClean="0">
                <a:solidFill>
                  <a:schemeClr val="tx1"/>
                </a:solidFill>
              </a:rPr>
              <a:t>11 July 2024</a:t>
            </a:fld>
            <a:endParaRPr lang="en-US" dirty="0">
              <a:solidFill>
                <a:schemeClr val="tx1"/>
              </a:solidFill>
            </a:endParaRPr>
          </a:p>
        </p:txBody>
      </p:sp>
      <p:sp>
        <p:nvSpPr>
          <p:cNvPr id="10" name="Footer Placeholder 4"/>
          <p:cNvSpPr>
            <a:spLocks noGrp="1"/>
          </p:cNvSpPr>
          <p:nvPr>
            <p:ph type="ftr" sz="quarter" idx="11"/>
          </p:nvPr>
        </p:nvSpPr>
        <p:spPr>
          <a:xfrm>
            <a:off x="2573778" y="5675436"/>
            <a:ext cx="4320480" cy="273844"/>
          </a:xfrm>
        </p:spPr>
        <p:txBody>
          <a:bodyPr/>
          <a:lstStyle/>
          <a:p>
            <a:r>
              <a:rPr lang="en-US" dirty="0">
                <a:solidFill>
                  <a:schemeClr val="tx1"/>
                </a:solidFill>
              </a:rPr>
              <a:t>ELECTIVE BUCKET(DATA ANALYTICS/MOBILITY MANAGEMENT/CLOUD AND BIG DATA/SMART SYSTEMS)</a:t>
            </a:r>
          </a:p>
        </p:txBody>
      </p:sp>
      <p:pic>
        <p:nvPicPr>
          <p:cNvPr id="13" name="Picture 12">
            <a:extLst>
              <a:ext uri="{FF2B5EF4-FFF2-40B4-BE49-F238E27FC236}">
                <a16:creationId xmlns:a16="http://schemas.microsoft.com/office/drawing/2014/main" id="{78E91FED-0861-4262-B4A8-84819F0176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04" y="31340"/>
            <a:ext cx="1162829" cy="805372"/>
          </a:xfrm>
          <a:prstGeom prst="rect">
            <a:avLst/>
          </a:prstGeom>
        </p:spPr>
      </p:pic>
      <p:sp>
        <p:nvSpPr>
          <p:cNvPr id="14" name="Title 1">
            <a:extLst>
              <a:ext uri="{FF2B5EF4-FFF2-40B4-BE49-F238E27FC236}">
                <a16:creationId xmlns:a16="http://schemas.microsoft.com/office/drawing/2014/main" id="{D2283B93-54FE-41F0-81CE-7D376FC42D7B}"/>
              </a:ext>
            </a:extLst>
          </p:cNvPr>
          <p:cNvSpPr txBox="1">
            <a:spLocks/>
          </p:cNvSpPr>
          <p:nvPr/>
        </p:nvSpPr>
        <p:spPr>
          <a:xfrm>
            <a:off x="1642210" y="0"/>
            <a:ext cx="7501789" cy="692696"/>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marL="8547" algn="ctr">
              <a:spcBef>
                <a:spcPts val="68"/>
              </a:spcBef>
            </a:pPr>
            <a:r>
              <a:rPr lang="en-IN" sz="3000" dirty="0"/>
              <a:t>Evaluation Scheme</a:t>
            </a:r>
          </a:p>
        </p:txBody>
      </p:sp>
      <p:pic>
        <p:nvPicPr>
          <p:cNvPr id="2" name="Picture 1" descr="A screenshot of a computer&#10;&#10;Description automatically generated">
            <a:extLst>
              <a:ext uri="{FF2B5EF4-FFF2-40B4-BE49-F238E27FC236}">
                <a16:creationId xmlns:a16="http://schemas.microsoft.com/office/drawing/2014/main" id="{F963A7B9-FE64-192C-CDCC-1DA2205F74B6}"/>
              </a:ext>
            </a:extLst>
          </p:cNvPr>
          <p:cNvPicPr>
            <a:picLocks noChangeAspect="1"/>
          </p:cNvPicPr>
          <p:nvPr/>
        </p:nvPicPr>
        <p:blipFill rotWithShape="1">
          <a:blip r:embed="rId4"/>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514479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8106CF0D-A82E-6385-C741-5A877D41A925}"/>
              </a:ext>
            </a:extLst>
          </p:cNvPr>
          <p:cNvSpPr txBox="1"/>
          <p:nvPr/>
        </p:nvSpPr>
        <p:spPr>
          <a:xfrm>
            <a:off x="775886" y="1154539"/>
            <a:ext cx="7658686" cy="1107996"/>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b="1" dirty="0">
                <a:latin typeface="+mj-lt"/>
                <a:cs typeface="Times New Roman" panose="02020603050405020304" pitchFamily="18" charset="0"/>
              </a:rPr>
              <a:t>Gradient Descent</a:t>
            </a:r>
            <a:endParaRPr lang="en-US" altLang="en-US" dirty="0">
              <a:latin typeface="+mj-lt"/>
              <a:cs typeface="Times New Roman" panose="02020603050405020304" pitchFamily="18" charset="0"/>
            </a:endParaRPr>
          </a:p>
          <a:p>
            <a:pPr>
              <a:spcBef>
                <a:spcPts val="8"/>
              </a:spcBef>
            </a:pPr>
            <a:endParaRPr lang="en-US" altLang="en-US" dirty="0">
              <a:latin typeface="+mj-lt"/>
              <a:cs typeface="Times New Roman" panose="02020603050405020304" pitchFamily="18" charset="0"/>
            </a:endParaRPr>
          </a:p>
          <a:p>
            <a:r>
              <a:rPr lang="en-US" altLang="en-US" dirty="0">
                <a:latin typeface="+mj-lt"/>
                <a:cs typeface="Times New Roman" panose="02020603050405020304" pitchFamily="18" charset="0"/>
              </a:rPr>
              <a:t>In order to minimize our cost, we use Gradient Descent which estimates the parameters or weights of our model.</a:t>
            </a:r>
          </a:p>
        </p:txBody>
      </p:sp>
      <p:sp>
        <p:nvSpPr>
          <p:cNvPr id="26627" name="object 3">
            <a:extLst>
              <a:ext uri="{FF2B5EF4-FFF2-40B4-BE49-F238E27FC236}">
                <a16:creationId xmlns:a16="http://schemas.microsoft.com/office/drawing/2014/main" id="{30A8595E-3735-AAE0-9567-5051768C1739}"/>
              </a:ext>
            </a:extLst>
          </p:cNvPr>
          <p:cNvSpPr>
            <a:spLocks noChangeArrowheads="1"/>
          </p:cNvSpPr>
          <p:nvPr/>
        </p:nvSpPr>
        <p:spPr bwMode="auto">
          <a:xfrm>
            <a:off x="791570" y="2524837"/>
            <a:ext cx="7629099" cy="2975214"/>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154"/>
          </a:p>
        </p:txBody>
      </p:sp>
      <p:pic>
        <p:nvPicPr>
          <p:cNvPr id="3" name="Picture 2" descr="A screenshot of a computer&#10;&#10;Description automatically generated">
            <a:extLst>
              <a:ext uri="{FF2B5EF4-FFF2-40B4-BE49-F238E27FC236}">
                <a16:creationId xmlns:a16="http://schemas.microsoft.com/office/drawing/2014/main" id="{BCA784EC-59E9-6A5A-1F41-50F73DA9F38D}"/>
              </a:ext>
            </a:extLst>
          </p:cNvPr>
          <p:cNvPicPr>
            <a:picLocks noChangeAspect="1"/>
          </p:cNvPicPr>
          <p:nvPr/>
        </p:nvPicPr>
        <p:blipFill rotWithShape="1">
          <a:blip r:embed="rId4"/>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4" name="Title 1">
            <a:extLst>
              <a:ext uri="{FF2B5EF4-FFF2-40B4-BE49-F238E27FC236}">
                <a16:creationId xmlns:a16="http://schemas.microsoft.com/office/drawing/2014/main" id="{29051A02-36F4-636F-1429-10C0CA130DED}"/>
              </a:ext>
            </a:extLst>
          </p:cNvPr>
          <p:cNvSpPr txBox="1">
            <a:spLocks/>
          </p:cNvSpPr>
          <p:nvPr/>
        </p:nvSpPr>
        <p:spPr>
          <a:xfrm>
            <a:off x="1642210" y="0"/>
            <a:ext cx="7501789" cy="692696"/>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marL="8547" algn="ctr">
              <a:spcBef>
                <a:spcPts val="68"/>
              </a:spcBef>
            </a:pPr>
            <a:r>
              <a:rPr lang="en-IN" sz="3000" dirty="0"/>
              <a:t>CONTENTS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D0ECEBD-CA6B-30DF-7DCF-5291A0239240}"/>
              </a:ext>
            </a:extLst>
          </p:cNvPr>
          <p:cNvPicPr>
            <a:picLocks noChangeAspect="1"/>
          </p:cNvPicPr>
          <p:nvPr/>
        </p:nvPicPr>
        <p:blipFill rotWithShape="1">
          <a:blip r:embed="rId3"/>
          <a:srcRect l="33731" t="27103" r="17612" b="17679"/>
          <a:stretch/>
        </p:blipFill>
        <p:spPr>
          <a:xfrm>
            <a:off x="122830" y="928048"/>
            <a:ext cx="8884692" cy="5568286"/>
          </a:xfrm>
          <a:prstGeom prst="rect">
            <a:avLst/>
          </a:prstGeom>
        </p:spPr>
      </p:pic>
      <p:pic>
        <p:nvPicPr>
          <p:cNvPr id="2" name="Picture 1" descr="A screenshot of a computer&#10;&#10;Description automatically generated">
            <a:extLst>
              <a:ext uri="{FF2B5EF4-FFF2-40B4-BE49-F238E27FC236}">
                <a16:creationId xmlns:a16="http://schemas.microsoft.com/office/drawing/2014/main" id="{C0878CE4-DBB0-7BA1-E762-1A2957A2EBD2}"/>
              </a:ext>
            </a:extLst>
          </p:cNvPr>
          <p:cNvPicPr>
            <a:picLocks noChangeAspect="1"/>
          </p:cNvPicPr>
          <p:nvPr/>
        </p:nvPicPr>
        <p:blipFill rotWithShape="1">
          <a:blip r:embed="rId4"/>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3" name="Title 1">
            <a:extLst>
              <a:ext uri="{FF2B5EF4-FFF2-40B4-BE49-F238E27FC236}">
                <a16:creationId xmlns:a16="http://schemas.microsoft.com/office/drawing/2014/main" id="{3ACDC815-8D11-1410-6652-58FBBA53F78C}"/>
              </a:ext>
            </a:extLst>
          </p:cNvPr>
          <p:cNvSpPr txBox="1">
            <a:spLocks/>
          </p:cNvSpPr>
          <p:nvPr/>
        </p:nvSpPr>
        <p:spPr>
          <a:xfrm>
            <a:off x="1642210" y="0"/>
            <a:ext cx="7501789" cy="692696"/>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marL="8547" algn="ctr">
              <a:spcBef>
                <a:spcPts val="68"/>
              </a:spcBef>
            </a:pPr>
            <a:r>
              <a:rPr lang="en-IN" sz="3000" dirty="0"/>
              <a:t>CONTENTS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9AA5A86-B4FE-0398-7D3F-5DD7631CA362}"/>
              </a:ext>
            </a:extLst>
          </p:cNvPr>
          <p:cNvPicPr>
            <a:picLocks noChangeAspect="1"/>
          </p:cNvPicPr>
          <p:nvPr/>
        </p:nvPicPr>
        <p:blipFill rotWithShape="1">
          <a:blip r:embed="rId3"/>
          <a:srcRect l="39552" t="24979" r="25821" b="15555"/>
          <a:stretch/>
        </p:blipFill>
        <p:spPr>
          <a:xfrm>
            <a:off x="0" y="968990"/>
            <a:ext cx="9144000" cy="5889009"/>
          </a:xfrm>
          <a:prstGeom prst="rect">
            <a:avLst/>
          </a:prstGeom>
        </p:spPr>
      </p:pic>
      <p:pic>
        <p:nvPicPr>
          <p:cNvPr id="2" name="Picture 1" descr="A screenshot of a computer&#10;&#10;Description automatically generated">
            <a:extLst>
              <a:ext uri="{FF2B5EF4-FFF2-40B4-BE49-F238E27FC236}">
                <a16:creationId xmlns:a16="http://schemas.microsoft.com/office/drawing/2014/main" id="{F8ECCB78-B07C-A3B8-75D0-6C79076884A8}"/>
              </a:ext>
            </a:extLst>
          </p:cNvPr>
          <p:cNvPicPr>
            <a:picLocks noChangeAspect="1"/>
          </p:cNvPicPr>
          <p:nvPr/>
        </p:nvPicPr>
        <p:blipFill rotWithShape="1">
          <a:blip r:embed="rId4"/>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3" name="Title 1">
            <a:extLst>
              <a:ext uri="{FF2B5EF4-FFF2-40B4-BE49-F238E27FC236}">
                <a16:creationId xmlns:a16="http://schemas.microsoft.com/office/drawing/2014/main" id="{3419E45C-8E5D-6E6E-8BEC-0CD4FB9CF76B}"/>
              </a:ext>
            </a:extLst>
          </p:cNvPr>
          <p:cNvSpPr txBox="1">
            <a:spLocks/>
          </p:cNvSpPr>
          <p:nvPr/>
        </p:nvSpPr>
        <p:spPr>
          <a:xfrm>
            <a:off x="1642210" y="0"/>
            <a:ext cx="7501789" cy="692696"/>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marL="8547" algn="ctr">
              <a:spcBef>
                <a:spcPts val="68"/>
              </a:spcBef>
            </a:pPr>
            <a:r>
              <a:rPr lang="en-IN" sz="3000" dirty="0"/>
              <a:t>CONTENTS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object 2">
            <a:extLst>
              <a:ext uri="{FF2B5EF4-FFF2-40B4-BE49-F238E27FC236}">
                <a16:creationId xmlns:a16="http://schemas.microsoft.com/office/drawing/2014/main" id="{AA977B9C-544C-C961-C1BD-126011C25834}"/>
              </a:ext>
            </a:extLst>
          </p:cNvPr>
          <p:cNvSpPr>
            <a:spLocks noChangeArrowheads="1"/>
          </p:cNvSpPr>
          <p:nvPr/>
        </p:nvSpPr>
        <p:spPr bwMode="auto">
          <a:xfrm>
            <a:off x="551686" y="995864"/>
            <a:ext cx="8182881" cy="459971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154"/>
          </a:p>
        </p:txBody>
      </p:sp>
      <p:pic>
        <p:nvPicPr>
          <p:cNvPr id="2" name="Picture 1" descr="A screenshot of a computer&#10;&#10;Description automatically generated">
            <a:extLst>
              <a:ext uri="{FF2B5EF4-FFF2-40B4-BE49-F238E27FC236}">
                <a16:creationId xmlns:a16="http://schemas.microsoft.com/office/drawing/2014/main" id="{402E51CA-09D7-3568-409C-7DB17C03C26D}"/>
              </a:ext>
            </a:extLst>
          </p:cNvPr>
          <p:cNvPicPr>
            <a:picLocks noChangeAspect="1"/>
          </p:cNvPicPr>
          <p:nvPr/>
        </p:nvPicPr>
        <p:blipFill rotWithShape="1">
          <a:blip r:embed="rId4"/>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3" name="Title 1">
            <a:extLst>
              <a:ext uri="{FF2B5EF4-FFF2-40B4-BE49-F238E27FC236}">
                <a16:creationId xmlns:a16="http://schemas.microsoft.com/office/drawing/2014/main" id="{F433107D-BE3F-0615-BC2D-03C26A2BC592}"/>
              </a:ext>
            </a:extLst>
          </p:cNvPr>
          <p:cNvSpPr txBox="1">
            <a:spLocks/>
          </p:cNvSpPr>
          <p:nvPr/>
        </p:nvSpPr>
        <p:spPr>
          <a:xfrm>
            <a:off x="1642210" y="0"/>
            <a:ext cx="7501789" cy="692696"/>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marL="8547" algn="ctr">
              <a:spcBef>
                <a:spcPts val="68"/>
              </a:spcBef>
            </a:pPr>
            <a:r>
              <a:rPr lang="en-IN" sz="3000" dirty="0"/>
              <a:t>CONTENTS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FC9FA658-245F-D604-525D-F984875437E8}"/>
              </a:ext>
            </a:extLst>
          </p:cNvPr>
          <p:cNvSpPr txBox="1"/>
          <p:nvPr/>
        </p:nvSpPr>
        <p:spPr>
          <a:xfrm>
            <a:off x="327547" y="824556"/>
            <a:ext cx="8639032" cy="6247864"/>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400" b="1" dirty="0">
                <a:latin typeface="+mj-lt"/>
                <a:cs typeface="Times New Roman" panose="02020603050405020304" pitchFamily="18" charset="0"/>
              </a:rPr>
              <a:t>3. Building the Model</a:t>
            </a:r>
            <a:endParaRPr lang="en-US" altLang="en-US" sz="1400" dirty="0">
              <a:latin typeface="+mj-lt"/>
              <a:cs typeface="Times New Roman" panose="02020603050405020304" pitchFamily="18" charset="0"/>
            </a:endParaRPr>
          </a:p>
          <a:p>
            <a:pPr>
              <a:spcBef>
                <a:spcPts val="8"/>
              </a:spcBef>
            </a:pPr>
            <a:endParaRPr lang="en-US" altLang="en-US" sz="1400" dirty="0">
              <a:latin typeface="+mj-lt"/>
              <a:cs typeface="Times New Roman" panose="02020603050405020304" pitchFamily="18" charset="0"/>
            </a:endParaRPr>
          </a:p>
          <a:p>
            <a:pPr algn="just"/>
            <a:r>
              <a:rPr lang="en-US" altLang="en-US" sz="1400" dirty="0">
                <a:latin typeface="+mj-lt"/>
                <a:cs typeface="Times New Roman" panose="02020603050405020304" pitchFamily="18" charset="0"/>
              </a:rPr>
              <a:t>We will need to </a:t>
            </a:r>
            <a:r>
              <a:rPr lang="en-US" altLang="en-US" sz="1400" dirty="0" err="1">
                <a:latin typeface="+mj-lt"/>
                <a:cs typeface="Times New Roman" panose="02020603050405020304" pitchFamily="18" charset="0"/>
              </a:rPr>
              <a:t>normalise</a:t>
            </a:r>
            <a:r>
              <a:rPr lang="en-US" altLang="en-US" sz="1400" dirty="0">
                <a:latin typeface="+mj-lt"/>
                <a:cs typeface="Times New Roman" panose="02020603050405020304" pitchFamily="18" charset="0"/>
              </a:rPr>
              <a:t> the data as well as shifting the mean to the origin. This is due to wanting   to   get   accurate   results   because   of   the   nature   of   the   Logistic   Equation. We then create a method that will help us make predictions, which will return a probability. We can  then  move  onto  training the  model.  The  model  is  trained  for 300  epochs  and  The partial derivatives are calculated at each of these 300 epochs and the weights are updated.</a:t>
            </a:r>
          </a:p>
          <a:p>
            <a:r>
              <a:rPr lang="en-US" altLang="en-US" sz="1400" dirty="0">
                <a:latin typeface="+mj-lt"/>
                <a:cs typeface="Times New Roman" panose="02020603050405020304" pitchFamily="18" charset="0"/>
              </a:rPr>
              <a:t># Building the Logistic Regression model</a:t>
            </a:r>
          </a:p>
          <a:p>
            <a:pPr>
              <a:spcBef>
                <a:spcPts val="24"/>
              </a:spcBef>
            </a:pPr>
            <a:endParaRPr lang="en-US" altLang="en-US" sz="1400" dirty="0">
              <a:latin typeface="+mj-lt"/>
              <a:cs typeface="Times New Roman" panose="02020603050405020304" pitchFamily="18" charset="0"/>
            </a:endParaRPr>
          </a:p>
          <a:p>
            <a:r>
              <a:rPr lang="en-US" altLang="en-US" sz="1400" dirty="0">
                <a:latin typeface="+mj-lt"/>
                <a:cs typeface="Times New Roman" panose="02020603050405020304" pitchFamily="18" charset="0"/>
              </a:rPr>
              <a:t># </a:t>
            </a:r>
            <a:r>
              <a:rPr lang="en-US" altLang="en-US" sz="1400" dirty="0" err="1">
                <a:latin typeface="+mj-lt"/>
                <a:cs typeface="Times New Roman" panose="02020603050405020304" pitchFamily="18" charset="0"/>
              </a:rPr>
              <a:t>Normalising</a:t>
            </a:r>
            <a:r>
              <a:rPr lang="en-US" altLang="en-US" sz="1400" dirty="0">
                <a:latin typeface="+mj-lt"/>
                <a:cs typeface="Times New Roman" panose="02020603050405020304" pitchFamily="18" charset="0"/>
              </a:rPr>
              <a:t> the data def normalize(X): return X - </a:t>
            </a:r>
            <a:r>
              <a:rPr lang="en-US" altLang="en-US" sz="1400" dirty="0" err="1">
                <a:latin typeface="+mj-lt"/>
                <a:cs typeface="Times New Roman" panose="02020603050405020304" pitchFamily="18" charset="0"/>
              </a:rPr>
              <a:t>X.mean</a:t>
            </a:r>
            <a:r>
              <a:rPr lang="en-US" altLang="en-US" sz="1400" dirty="0">
                <a:latin typeface="+mj-lt"/>
                <a:cs typeface="Times New Roman" panose="02020603050405020304" pitchFamily="18" charset="0"/>
              </a:rPr>
              <a:t>()</a:t>
            </a:r>
          </a:p>
          <a:p>
            <a:endParaRPr lang="en-US" altLang="en-US" sz="1400" dirty="0">
              <a:latin typeface="+mj-lt"/>
              <a:cs typeface="Times New Roman" panose="02020603050405020304" pitchFamily="18" charset="0"/>
            </a:endParaRPr>
          </a:p>
          <a:p>
            <a:r>
              <a:rPr lang="en-US" altLang="en-US" sz="1400" dirty="0">
                <a:latin typeface="+mj-lt"/>
                <a:cs typeface="Times New Roman" panose="02020603050405020304" pitchFamily="18" charset="0"/>
              </a:rPr>
              <a:t># Make predictions def predict(X, b0, b1):</a:t>
            </a:r>
          </a:p>
          <a:p>
            <a:r>
              <a:rPr lang="en-US" altLang="en-US" sz="1400" dirty="0">
                <a:latin typeface="+mj-lt"/>
                <a:cs typeface="Times New Roman" panose="02020603050405020304" pitchFamily="18" charset="0"/>
              </a:rPr>
              <a:t>return </a:t>
            </a:r>
            <a:r>
              <a:rPr lang="en-US" altLang="en-US" sz="1400" dirty="0" err="1">
                <a:latin typeface="+mj-lt"/>
                <a:cs typeface="Times New Roman" panose="02020603050405020304" pitchFamily="18" charset="0"/>
              </a:rPr>
              <a:t>np.array</a:t>
            </a:r>
            <a:r>
              <a:rPr lang="en-US" altLang="en-US" sz="1400" dirty="0">
                <a:latin typeface="+mj-lt"/>
                <a:cs typeface="Times New Roman" panose="02020603050405020304" pitchFamily="18" charset="0"/>
              </a:rPr>
              <a:t>([1 / (1 + exp(-1*b0 + -1*b1*x)) for x in X])</a:t>
            </a:r>
          </a:p>
          <a:p>
            <a:pPr>
              <a:spcBef>
                <a:spcPts val="32"/>
              </a:spcBef>
            </a:pPr>
            <a:endParaRPr lang="en-US" altLang="en-US" sz="1400" dirty="0">
              <a:latin typeface="+mj-lt"/>
              <a:cs typeface="Times New Roman" panose="02020603050405020304" pitchFamily="18" charset="0"/>
            </a:endParaRPr>
          </a:p>
          <a:p>
            <a:r>
              <a:rPr lang="en-US" altLang="en-US" sz="1400" dirty="0">
                <a:latin typeface="+mj-lt"/>
                <a:cs typeface="Times New Roman" panose="02020603050405020304" pitchFamily="18" charset="0"/>
              </a:rPr>
              <a:t># The model</a:t>
            </a:r>
          </a:p>
          <a:p>
            <a:r>
              <a:rPr lang="en-US" altLang="en-US" sz="1400" dirty="0">
                <a:latin typeface="+mj-lt"/>
                <a:cs typeface="Times New Roman" panose="02020603050405020304" pitchFamily="18" charset="0"/>
              </a:rPr>
              <a:t>def </a:t>
            </a:r>
            <a:r>
              <a:rPr lang="en-US" altLang="en-US" sz="1400" dirty="0" err="1">
                <a:latin typeface="+mj-lt"/>
                <a:cs typeface="Times New Roman" panose="02020603050405020304" pitchFamily="18" charset="0"/>
              </a:rPr>
              <a:t>logistic_regression</a:t>
            </a:r>
            <a:r>
              <a:rPr lang="en-US" altLang="en-US" sz="1400" dirty="0">
                <a:latin typeface="+mj-lt"/>
                <a:cs typeface="Times New Roman" panose="02020603050405020304" pitchFamily="18" charset="0"/>
              </a:rPr>
              <a:t>(X, Y):</a:t>
            </a:r>
          </a:p>
          <a:p>
            <a:pPr>
              <a:spcBef>
                <a:spcPts val="32"/>
              </a:spcBef>
            </a:pPr>
            <a:endParaRPr lang="en-US" altLang="en-US" sz="1400" dirty="0">
              <a:latin typeface="+mj-lt"/>
              <a:cs typeface="Times New Roman" panose="02020603050405020304" pitchFamily="18" charset="0"/>
            </a:endParaRPr>
          </a:p>
          <a:p>
            <a:r>
              <a:rPr lang="en-US" altLang="en-US" sz="1400" dirty="0">
                <a:latin typeface="+mj-lt"/>
                <a:cs typeface="Times New Roman" panose="02020603050405020304" pitchFamily="18" charset="0"/>
              </a:rPr>
              <a:t>X = normalize(X)</a:t>
            </a:r>
          </a:p>
          <a:p>
            <a:r>
              <a:rPr lang="en-US" altLang="en-US" sz="1400" dirty="0">
                <a:latin typeface="+mj-lt"/>
                <a:cs typeface="Times New Roman" panose="02020603050405020304" pitchFamily="18" charset="0"/>
              </a:rPr>
              <a:t># Initializing variables b0 = 0</a:t>
            </a:r>
          </a:p>
          <a:p>
            <a:r>
              <a:rPr lang="en-US" altLang="en-US" sz="1400" dirty="0">
                <a:latin typeface="+mj-lt"/>
                <a:cs typeface="Times New Roman" panose="02020603050405020304" pitchFamily="18" charset="0"/>
              </a:rPr>
              <a:t>b1 = 0</a:t>
            </a:r>
          </a:p>
          <a:p>
            <a:r>
              <a:rPr lang="en-US" altLang="en-US" sz="1400" dirty="0">
                <a:latin typeface="+mj-lt"/>
                <a:cs typeface="Times New Roman" panose="02020603050405020304" pitchFamily="18" charset="0"/>
              </a:rPr>
              <a:t>L = 0.001</a:t>
            </a:r>
          </a:p>
          <a:p>
            <a:r>
              <a:rPr lang="en-US" altLang="en-US" sz="1400" dirty="0">
                <a:latin typeface="+mj-lt"/>
                <a:cs typeface="Times New Roman" panose="02020603050405020304" pitchFamily="18" charset="0"/>
              </a:rPr>
              <a:t>epochs = 300</a:t>
            </a:r>
          </a:p>
          <a:p>
            <a:pPr>
              <a:spcBef>
                <a:spcPts val="24"/>
              </a:spcBef>
            </a:pPr>
            <a:endParaRPr lang="en-US" altLang="en-US" sz="1400" dirty="0">
              <a:latin typeface="+mj-lt"/>
              <a:cs typeface="Times New Roman" panose="02020603050405020304" pitchFamily="18" charset="0"/>
            </a:endParaRPr>
          </a:p>
          <a:p>
            <a:r>
              <a:rPr lang="en-US" altLang="en-US" sz="1400" dirty="0">
                <a:latin typeface="+mj-lt"/>
                <a:cs typeface="Times New Roman" panose="02020603050405020304" pitchFamily="18" charset="0"/>
              </a:rPr>
              <a:t>for epoch in range(epochs): </a:t>
            </a:r>
            <a:r>
              <a:rPr lang="en-US" altLang="en-US" sz="1400" dirty="0" err="1">
                <a:latin typeface="+mj-lt"/>
                <a:cs typeface="Times New Roman" panose="02020603050405020304" pitchFamily="18" charset="0"/>
              </a:rPr>
              <a:t>y_pred</a:t>
            </a:r>
            <a:r>
              <a:rPr lang="en-US" altLang="en-US" sz="1400" dirty="0">
                <a:latin typeface="+mj-lt"/>
                <a:cs typeface="Times New Roman" panose="02020603050405020304" pitchFamily="18" charset="0"/>
              </a:rPr>
              <a:t> = predict(X, b0, b1)</a:t>
            </a:r>
          </a:p>
          <a:p>
            <a:r>
              <a:rPr lang="en-US" altLang="en-US" sz="1400" dirty="0">
                <a:latin typeface="+mj-lt"/>
                <a:cs typeface="Times New Roman" panose="02020603050405020304" pitchFamily="18" charset="0"/>
              </a:rPr>
              <a:t>D_b0 = -2 * sum((Y - </a:t>
            </a:r>
            <a:r>
              <a:rPr lang="en-US" altLang="en-US" sz="1400" dirty="0" err="1">
                <a:latin typeface="+mj-lt"/>
                <a:cs typeface="Times New Roman" panose="02020603050405020304" pitchFamily="18" charset="0"/>
              </a:rPr>
              <a:t>y_pred</a:t>
            </a:r>
            <a:r>
              <a:rPr lang="en-US" altLang="en-US" sz="1400" dirty="0">
                <a:latin typeface="+mj-lt"/>
                <a:cs typeface="Times New Roman" panose="02020603050405020304" pitchFamily="18" charset="0"/>
              </a:rPr>
              <a:t>) * </a:t>
            </a:r>
            <a:r>
              <a:rPr lang="en-US" altLang="en-US" sz="1400" dirty="0" err="1">
                <a:latin typeface="+mj-lt"/>
                <a:cs typeface="Times New Roman" panose="02020603050405020304" pitchFamily="18" charset="0"/>
              </a:rPr>
              <a:t>y_pred</a:t>
            </a:r>
            <a:r>
              <a:rPr lang="en-US" altLang="en-US" sz="1400" dirty="0">
                <a:latin typeface="+mj-lt"/>
                <a:cs typeface="Times New Roman" panose="02020603050405020304" pitchFamily="18" charset="0"/>
              </a:rPr>
              <a:t> * (1 - </a:t>
            </a:r>
            <a:r>
              <a:rPr lang="en-US" altLang="en-US" sz="1400" dirty="0" err="1">
                <a:latin typeface="+mj-lt"/>
                <a:cs typeface="Times New Roman" panose="02020603050405020304" pitchFamily="18" charset="0"/>
              </a:rPr>
              <a:t>y_pred</a:t>
            </a:r>
            <a:r>
              <a:rPr lang="en-US" altLang="en-US" sz="1400" dirty="0">
                <a:latin typeface="+mj-lt"/>
                <a:cs typeface="Times New Roman" panose="02020603050405020304" pitchFamily="18" charset="0"/>
              </a:rPr>
              <a:t>)) # Loss </a:t>
            </a:r>
            <a:r>
              <a:rPr lang="en-US" altLang="en-US" sz="1400" dirty="0" err="1">
                <a:latin typeface="+mj-lt"/>
                <a:cs typeface="Times New Roman" panose="02020603050405020304" pitchFamily="18" charset="0"/>
              </a:rPr>
              <a:t>wrt</a:t>
            </a:r>
            <a:r>
              <a:rPr lang="en-US" altLang="en-US" sz="1400" dirty="0">
                <a:latin typeface="+mj-lt"/>
                <a:cs typeface="Times New Roman" panose="02020603050405020304" pitchFamily="18" charset="0"/>
              </a:rPr>
              <a:t> b0 D_b1 = -2 * sum(X * (Y - </a:t>
            </a:r>
            <a:r>
              <a:rPr lang="en-US" altLang="en-US" sz="1400" dirty="0" err="1">
                <a:latin typeface="+mj-lt"/>
                <a:cs typeface="Times New Roman" panose="02020603050405020304" pitchFamily="18" charset="0"/>
              </a:rPr>
              <a:t>y_pred</a:t>
            </a:r>
            <a:r>
              <a:rPr lang="en-US" altLang="en-US" sz="1400" dirty="0">
                <a:latin typeface="+mj-lt"/>
                <a:cs typeface="Times New Roman" panose="02020603050405020304" pitchFamily="18" charset="0"/>
              </a:rPr>
              <a:t>) * </a:t>
            </a:r>
            <a:r>
              <a:rPr lang="en-US" altLang="en-US" sz="1400" dirty="0" err="1">
                <a:latin typeface="+mj-lt"/>
                <a:cs typeface="Times New Roman" panose="02020603050405020304" pitchFamily="18" charset="0"/>
              </a:rPr>
              <a:t>y_pred</a:t>
            </a:r>
            <a:r>
              <a:rPr lang="en-US" altLang="en-US" sz="1400" dirty="0">
                <a:latin typeface="+mj-lt"/>
                <a:cs typeface="Times New Roman" panose="02020603050405020304" pitchFamily="18" charset="0"/>
              </a:rPr>
              <a:t> * (1 - </a:t>
            </a:r>
            <a:r>
              <a:rPr lang="en-US" altLang="en-US" sz="1400" dirty="0" err="1">
                <a:latin typeface="+mj-lt"/>
                <a:cs typeface="Times New Roman" panose="02020603050405020304" pitchFamily="18" charset="0"/>
              </a:rPr>
              <a:t>y_pred</a:t>
            </a:r>
            <a:r>
              <a:rPr lang="en-US" altLang="en-US" sz="1400" dirty="0">
                <a:latin typeface="+mj-lt"/>
                <a:cs typeface="Times New Roman" panose="02020603050405020304" pitchFamily="18" charset="0"/>
              </a:rPr>
              <a:t>)) # Loss </a:t>
            </a:r>
            <a:r>
              <a:rPr lang="en-US" altLang="en-US" sz="1400" dirty="0" err="1">
                <a:latin typeface="+mj-lt"/>
                <a:cs typeface="Times New Roman" panose="02020603050405020304" pitchFamily="18" charset="0"/>
              </a:rPr>
              <a:t>wrt</a:t>
            </a:r>
            <a:r>
              <a:rPr lang="en-US" altLang="en-US" sz="1400" dirty="0">
                <a:latin typeface="+mj-lt"/>
                <a:cs typeface="Times New Roman" panose="02020603050405020304" pitchFamily="18" charset="0"/>
              </a:rPr>
              <a:t> b1</a:t>
            </a:r>
          </a:p>
          <a:p>
            <a:pPr algn="just"/>
            <a:r>
              <a:rPr lang="en-US" altLang="en-US" sz="1400" dirty="0">
                <a:latin typeface="+mj-lt"/>
                <a:cs typeface="Times New Roman" panose="02020603050405020304" pitchFamily="18" charset="0"/>
              </a:rPr>
              <a:t># Update b0 and b1 b0 = b0 - L * D_b0 b1 = b1 - L * D_b1</a:t>
            </a:r>
          </a:p>
          <a:p>
            <a:pPr>
              <a:spcBef>
                <a:spcPts val="16"/>
              </a:spcBef>
            </a:pPr>
            <a:endParaRPr lang="en-US" altLang="en-US" sz="1400" dirty="0">
              <a:latin typeface="+mj-lt"/>
              <a:cs typeface="Times New Roman" panose="02020603050405020304" pitchFamily="18" charset="0"/>
            </a:endParaRPr>
          </a:p>
          <a:p>
            <a:pPr algn="just"/>
            <a:r>
              <a:rPr lang="en-US" altLang="en-US" sz="1400" dirty="0">
                <a:latin typeface="+mj-lt"/>
                <a:cs typeface="Times New Roman" panose="02020603050405020304" pitchFamily="18" charset="0"/>
              </a:rPr>
              <a:t>return b0, b1</a:t>
            </a:r>
          </a:p>
        </p:txBody>
      </p:sp>
      <p:pic>
        <p:nvPicPr>
          <p:cNvPr id="3" name="Picture 2" descr="A screenshot of a computer&#10;&#10;Description automatically generated">
            <a:extLst>
              <a:ext uri="{FF2B5EF4-FFF2-40B4-BE49-F238E27FC236}">
                <a16:creationId xmlns:a16="http://schemas.microsoft.com/office/drawing/2014/main" id="{D6AE791C-20C7-4742-49FB-CE195F755928}"/>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4" name="Title 1">
            <a:extLst>
              <a:ext uri="{FF2B5EF4-FFF2-40B4-BE49-F238E27FC236}">
                <a16:creationId xmlns:a16="http://schemas.microsoft.com/office/drawing/2014/main" id="{D757DABF-000C-4399-5B8A-E5CE4950D3D5}"/>
              </a:ext>
            </a:extLst>
          </p:cNvPr>
          <p:cNvSpPr txBox="1">
            <a:spLocks/>
          </p:cNvSpPr>
          <p:nvPr/>
        </p:nvSpPr>
        <p:spPr>
          <a:xfrm>
            <a:off x="1642210" y="0"/>
            <a:ext cx="7501789" cy="692696"/>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marL="8547" algn="ctr">
              <a:spcBef>
                <a:spcPts val="68"/>
              </a:spcBef>
            </a:pPr>
            <a:r>
              <a:rPr lang="en-IN" sz="3000" dirty="0"/>
              <a:t>CONTENTS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5F209CE-72D2-430F-3815-47C3557B745F}"/>
              </a:ext>
            </a:extLst>
          </p:cNvPr>
          <p:cNvSpPr txBox="1"/>
          <p:nvPr/>
        </p:nvSpPr>
        <p:spPr>
          <a:xfrm>
            <a:off x="218364" y="1015624"/>
            <a:ext cx="8720920" cy="4431983"/>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b="1">
                <a:latin typeface="+mj-lt"/>
                <a:cs typeface="Times New Roman" panose="02020603050405020304" pitchFamily="18" charset="0"/>
              </a:rPr>
              <a:t>4. Training the Model</a:t>
            </a:r>
            <a:endParaRPr lang="en-US" altLang="en-US">
              <a:latin typeface="+mj-lt"/>
              <a:cs typeface="Times New Roman" panose="02020603050405020304" pitchFamily="18" charset="0"/>
            </a:endParaRPr>
          </a:p>
          <a:p>
            <a:pPr>
              <a:spcBef>
                <a:spcPts val="8"/>
              </a:spcBef>
            </a:pPr>
            <a:endParaRPr lang="en-US" altLang="en-US">
              <a:latin typeface="+mj-lt"/>
              <a:cs typeface="Times New Roman" panose="02020603050405020304" pitchFamily="18" charset="0"/>
            </a:endParaRPr>
          </a:p>
          <a:p>
            <a:r>
              <a:rPr lang="en-US" altLang="en-US">
                <a:latin typeface="+mj-lt"/>
                <a:cs typeface="Times New Roman" panose="02020603050405020304" pitchFamily="18" charset="0"/>
              </a:rPr>
              <a:t>As  mentioned  above,  the  prediction  equation  will  return  a  probability.  Because  this  is  a classification task, we will need to convert it into a binary value. In order to do this, we need to select a threshold.  In this example, we will select the threshold 0.5 which means all the predicted values above 0.5 will be treated as 1 and everything below 0.5 will be treated as 0. You can also calculate the accuracy by checking how many correct predictions we made and dividing it by the total number of test cases.</a:t>
            </a:r>
          </a:p>
          <a:p>
            <a:r>
              <a:rPr lang="en-US" altLang="en-US">
                <a:latin typeface="+mj-lt"/>
                <a:cs typeface="Times New Roman" panose="02020603050405020304" pitchFamily="18" charset="0"/>
              </a:rPr>
              <a:t># Training the Model</a:t>
            </a:r>
          </a:p>
          <a:p>
            <a:pPr>
              <a:spcBef>
                <a:spcPts val="40"/>
              </a:spcBef>
            </a:pPr>
            <a:r>
              <a:rPr lang="en-US" altLang="en-US">
                <a:latin typeface="+mj-lt"/>
                <a:cs typeface="Times New Roman" panose="02020603050405020304" pitchFamily="18" charset="0"/>
              </a:rPr>
              <a:t>b0,	b1	=	logistic_regression(X_train,	y_train)#	Making	predictions	and	setting	a thresholdX_test_norm = normalize(X_test)</a:t>
            </a:r>
          </a:p>
          <a:p>
            <a:r>
              <a:rPr lang="en-US" altLang="en-US">
                <a:latin typeface="+mj-lt"/>
                <a:cs typeface="Times New Roman" panose="02020603050405020304" pitchFamily="18" charset="0"/>
              </a:rPr>
              <a:t>y_pred = predict(X_test_norm, b0, b1) y_pred = [1 if p &gt;= 0.5 else 0 for p in y_pred]</a:t>
            </a:r>
          </a:p>
          <a:p>
            <a:r>
              <a:rPr lang="en-US" altLang="en-US">
                <a:latin typeface="+mj-lt"/>
                <a:cs typeface="Times New Roman" panose="02020603050405020304" pitchFamily="18" charset="0"/>
              </a:rPr>
              <a:t># Plotting the data plt.scatter(X_test, y_test) plt.scatter(X_test, y_pred, c="red")</a:t>
            </a:r>
          </a:p>
          <a:p>
            <a:r>
              <a:rPr lang="en-US" altLang="en-US">
                <a:latin typeface="+mj-lt"/>
                <a:cs typeface="Times New Roman" panose="02020603050405020304" pitchFamily="18" charset="0"/>
              </a:rPr>
              <a:t>plt.show()# Calculating the accuracy accuracy = 0</a:t>
            </a:r>
          </a:p>
          <a:p>
            <a:r>
              <a:rPr lang="en-US" altLang="en-US">
                <a:latin typeface="+mj-lt"/>
                <a:cs typeface="Times New Roman" panose="02020603050405020304" pitchFamily="18" charset="0"/>
              </a:rPr>
              <a:t>for i in range(len(y_pred)): if y_pred[i] == y_test.iloc[i]: accuracy += 1</a:t>
            </a:r>
          </a:p>
          <a:p>
            <a:r>
              <a:rPr lang="en-US" altLang="en-US">
                <a:latin typeface="+mj-lt"/>
                <a:cs typeface="Times New Roman" panose="02020603050405020304" pitchFamily="18" charset="0"/>
              </a:rPr>
              <a:t>print(f"Accuracy = {accuracy / len(y_pred)}")</a:t>
            </a:r>
          </a:p>
        </p:txBody>
      </p:sp>
      <p:pic>
        <p:nvPicPr>
          <p:cNvPr id="3" name="Picture 2" descr="A screenshot of a computer&#10;&#10;Description automatically generated">
            <a:extLst>
              <a:ext uri="{FF2B5EF4-FFF2-40B4-BE49-F238E27FC236}">
                <a16:creationId xmlns:a16="http://schemas.microsoft.com/office/drawing/2014/main" id="{B7DC8448-3CD2-38E8-7C18-C66EBDEDDD48}"/>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4" name="Title 1">
            <a:extLst>
              <a:ext uri="{FF2B5EF4-FFF2-40B4-BE49-F238E27FC236}">
                <a16:creationId xmlns:a16="http://schemas.microsoft.com/office/drawing/2014/main" id="{D2EBB465-B148-44AF-8F0B-E3365CED9108}"/>
              </a:ext>
            </a:extLst>
          </p:cNvPr>
          <p:cNvSpPr txBox="1">
            <a:spLocks/>
          </p:cNvSpPr>
          <p:nvPr/>
        </p:nvSpPr>
        <p:spPr>
          <a:xfrm>
            <a:off x="1642210" y="0"/>
            <a:ext cx="7501789" cy="692696"/>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marL="8547" algn="ctr">
              <a:spcBef>
                <a:spcPts val="68"/>
              </a:spcBef>
            </a:pPr>
            <a:r>
              <a:rPr lang="en-IN" sz="3000" dirty="0"/>
              <a:t>CONTENTS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5458105F-E6A6-ECF9-A51D-3644C2D2F261}"/>
              </a:ext>
            </a:extLst>
          </p:cNvPr>
          <p:cNvSpPr txBox="1"/>
          <p:nvPr/>
        </p:nvSpPr>
        <p:spPr>
          <a:xfrm>
            <a:off x="1678675" y="1332332"/>
            <a:ext cx="1812092" cy="276999"/>
          </a:xfrm>
          <a:prstGeom prst="rect">
            <a:avLst/>
          </a:prstGeom>
        </p:spPr>
        <p:txBody>
          <a:bodyPr wrap="square" lIns="0" tIns="0" rIns="0" bIns="0">
            <a:spAutoFit/>
          </a:bodyPr>
          <a:lstStyle/>
          <a:p>
            <a:pPr marL="8145">
              <a:defRPr/>
            </a:pPr>
            <a:r>
              <a:rPr dirty="0">
                <a:latin typeface="+mj-lt"/>
                <a:cs typeface="Times New Roman"/>
              </a:rPr>
              <a:t>Plot </a:t>
            </a:r>
            <a:r>
              <a:rPr spc="-3" dirty="0">
                <a:latin typeface="+mj-lt"/>
                <a:cs typeface="Times New Roman"/>
              </a:rPr>
              <a:t>a</a:t>
            </a:r>
            <a:r>
              <a:rPr dirty="0">
                <a:latin typeface="+mj-lt"/>
                <a:cs typeface="Times New Roman"/>
              </a:rPr>
              <a:t>nd A</a:t>
            </a:r>
            <a:r>
              <a:rPr spc="-6" dirty="0">
                <a:latin typeface="+mj-lt"/>
                <a:cs typeface="Times New Roman"/>
              </a:rPr>
              <a:t>c</a:t>
            </a:r>
            <a:r>
              <a:rPr spc="-3" dirty="0">
                <a:latin typeface="+mj-lt"/>
                <a:cs typeface="Times New Roman"/>
              </a:rPr>
              <a:t>c</a:t>
            </a:r>
            <a:r>
              <a:rPr dirty="0">
                <a:latin typeface="+mj-lt"/>
                <a:cs typeface="Times New Roman"/>
              </a:rPr>
              <a:t>ura</a:t>
            </a:r>
            <a:r>
              <a:rPr spc="10" dirty="0">
                <a:latin typeface="+mj-lt"/>
                <a:cs typeface="Times New Roman"/>
              </a:rPr>
              <a:t>c</a:t>
            </a:r>
            <a:r>
              <a:rPr spc="-26" dirty="0">
                <a:latin typeface="+mj-lt"/>
                <a:cs typeface="Times New Roman"/>
              </a:rPr>
              <a:t>y</a:t>
            </a:r>
            <a:r>
              <a:rPr dirty="0">
                <a:latin typeface="+mj-lt"/>
                <a:cs typeface="Times New Roman"/>
              </a:rPr>
              <a:t>:</a:t>
            </a:r>
          </a:p>
        </p:txBody>
      </p:sp>
      <p:sp>
        <p:nvSpPr>
          <p:cNvPr id="3" name="object 3">
            <a:extLst>
              <a:ext uri="{FF2B5EF4-FFF2-40B4-BE49-F238E27FC236}">
                <a16:creationId xmlns:a16="http://schemas.microsoft.com/office/drawing/2014/main" id="{D41817C8-FB91-7120-900E-D44D8483964F}"/>
              </a:ext>
            </a:extLst>
          </p:cNvPr>
          <p:cNvSpPr txBox="1"/>
          <p:nvPr/>
        </p:nvSpPr>
        <p:spPr>
          <a:xfrm>
            <a:off x="1473958" y="5559225"/>
            <a:ext cx="1918051" cy="276999"/>
          </a:xfrm>
          <a:prstGeom prst="rect">
            <a:avLst/>
          </a:prstGeom>
        </p:spPr>
        <p:txBody>
          <a:bodyPr wrap="square" lIns="0" tIns="0" rIns="0" bIns="0">
            <a:spAutoFit/>
          </a:bodyPr>
          <a:lstStyle/>
          <a:p>
            <a:pPr marL="8145">
              <a:defRPr/>
            </a:pPr>
            <a:r>
              <a:rPr dirty="0">
                <a:latin typeface="+mj-lt"/>
                <a:cs typeface="Times New Roman"/>
              </a:rPr>
              <a:t>A</a:t>
            </a:r>
            <a:r>
              <a:rPr spc="-6" dirty="0">
                <a:latin typeface="+mj-lt"/>
                <a:cs typeface="Times New Roman"/>
              </a:rPr>
              <a:t>c</a:t>
            </a:r>
            <a:r>
              <a:rPr spc="-3" dirty="0">
                <a:latin typeface="+mj-lt"/>
                <a:cs typeface="Times New Roman"/>
              </a:rPr>
              <a:t>c</a:t>
            </a:r>
            <a:r>
              <a:rPr dirty="0">
                <a:latin typeface="+mj-lt"/>
                <a:cs typeface="Times New Roman"/>
              </a:rPr>
              <a:t>u</a:t>
            </a:r>
            <a:r>
              <a:rPr spc="3" dirty="0">
                <a:latin typeface="+mj-lt"/>
                <a:cs typeface="Times New Roman"/>
              </a:rPr>
              <a:t>r</a:t>
            </a:r>
            <a:r>
              <a:rPr spc="-3" dirty="0">
                <a:latin typeface="+mj-lt"/>
                <a:cs typeface="Times New Roman"/>
              </a:rPr>
              <a:t>a</a:t>
            </a:r>
            <a:r>
              <a:rPr spc="10" dirty="0">
                <a:latin typeface="+mj-lt"/>
                <a:cs typeface="Times New Roman"/>
              </a:rPr>
              <a:t>c</a:t>
            </a:r>
            <a:r>
              <a:rPr dirty="0">
                <a:latin typeface="+mj-lt"/>
                <a:cs typeface="Times New Roman"/>
              </a:rPr>
              <a:t>y</a:t>
            </a:r>
            <a:r>
              <a:rPr spc="-16" dirty="0">
                <a:latin typeface="+mj-lt"/>
                <a:cs typeface="Times New Roman"/>
              </a:rPr>
              <a:t> </a:t>
            </a:r>
            <a:r>
              <a:rPr dirty="0">
                <a:latin typeface="+mj-lt"/>
                <a:cs typeface="Times New Roman"/>
              </a:rPr>
              <a:t>=</a:t>
            </a:r>
            <a:r>
              <a:rPr spc="-3" dirty="0">
                <a:latin typeface="+mj-lt"/>
                <a:cs typeface="Times New Roman"/>
              </a:rPr>
              <a:t> </a:t>
            </a:r>
            <a:r>
              <a:rPr dirty="0">
                <a:latin typeface="+mj-lt"/>
                <a:cs typeface="Times New Roman"/>
              </a:rPr>
              <a:t>0</a:t>
            </a:r>
            <a:r>
              <a:rPr spc="6" dirty="0">
                <a:latin typeface="+mj-lt"/>
                <a:cs typeface="Times New Roman"/>
              </a:rPr>
              <a:t>.</a:t>
            </a:r>
            <a:r>
              <a:rPr dirty="0">
                <a:latin typeface="+mj-lt"/>
                <a:cs typeface="Times New Roman"/>
              </a:rPr>
              <a:t>85</a:t>
            </a:r>
          </a:p>
        </p:txBody>
      </p:sp>
      <p:sp>
        <p:nvSpPr>
          <p:cNvPr id="32772" name="object 4">
            <a:extLst>
              <a:ext uri="{FF2B5EF4-FFF2-40B4-BE49-F238E27FC236}">
                <a16:creationId xmlns:a16="http://schemas.microsoft.com/office/drawing/2014/main" id="{C6E4F94E-6E26-E99E-A719-86A6C7C104F9}"/>
              </a:ext>
            </a:extLst>
          </p:cNvPr>
          <p:cNvSpPr>
            <a:spLocks noChangeArrowheads="1"/>
          </p:cNvSpPr>
          <p:nvPr/>
        </p:nvSpPr>
        <p:spPr bwMode="auto">
          <a:xfrm>
            <a:off x="0" y="1625504"/>
            <a:ext cx="8911988" cy="338322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latin typeface="+mj-lt"/>
            </a:endParaRPr>
          </a:p>
        </p:txBody>
      </p:sp>
      <p:pic>
        <p:nvPicPr>
          <p:cNvPr id="4" name="Picture 3" descr="A screenshot of a computer&#10;&#10;Description automatically generated">
            <a:extLst>
              <a:ext uri="{FF2B5EF4-FFF2-40B4-BE49-F238E27FC236}">
                <a16:creationId xmlns:a16="http://schemas.microsoft.com/office/drawing/2014/main" id="{8CB7FA3D-FB1A-3A11-DEB4-E3D42A50C05B}"/>
              </a:ext>
            </a:extLst>
          </p:cNvPr>
          <p:cNvPicPr>
            <a:picLocks noChangeAspect="1"/>
          </p:cNvPicPr>
          <p:nvPr/>
        </p:nvPicPr>
        <p:blipFill rotWithShape="1">
          <a:blip r:embed="rId4"/>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5" name="Title 1">
            <a:extLst>
              <a:ext uri="{FF2B5EF4-FFF2-40B4-BE49-F238E27FC236}">
                <a16:creationId xmlns:a16="http://schemas.microsoft.com/office/drawing/2014/main" id="{35BF4D84-2C09-A83C-041F-F0571614A7C5}"/>
              </a:ext>
            </a:extLst>
          </p:cNvPr>
          <p:cNvSpPr txBox="1">
            <a:spLocks/>
          </p:cNvSpPr>
          <p:nvPr/>
        </p:nvSpPr>
        <p:spPr>
          <a:xfrm>
            <a:off x="1642210" y="0"/>
            <a:ext cx="7501789" cy="692696"/>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marL="8547" algn="ctr">
              <a:spcBef>
                <a:spcPts val="68"/>
              </a:spcBef>
            </a:pPr>
            <a:r>
              <a:rPr lang="en-IN" sz="3000" dirty="0"/>
              <a:t>CONTENTS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4D7F370-C915-F181-B23F-30B3B646BDCB}"/>
              </a:ext>
            </a:extLst>
          </p:cNvPr>
          <p:cNvSpPr txBox="1"/>
          <p:nvPr/>
        </p:nvSpPr>
        <p:spPr>
          <a:xfrm>
            <a:off x="750627" y="1464983"/>
            <a:ext cx="7574507" cy="553998"/>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dirty="0">
                <a:latin typeface="+mj-lt"/>
                <a:cs typeface="Times New Roman" panose="02020603050405020304" pitchFamily="18" charset="0"/>
              </a:rPr>
              <a:t>Using this below </a:t>
            </a:r>
            <a:r>
              <a:rPr lang="en-US" altLang="en-US" dirty="0" err="1">
                <a:latin typeface="+mj-lt"/>
                <a:cs typeface="Times New Roman" panose="02020603050405020304" pitchFamily="18" charset="0"/>
              </a:rPr>
              <a:t>gify</a:t>
            </a:r>
            <a:r>
              <a:rPr lang="en-US" altLang="en-US" dirty="0">
                <a:latin typeface="+mj-lt"/>
                <a:cs typeface="Times New Roman" panose="02020603050405020304" pitchFamily="18" charset="0"/>
              </a:rPr>
              <a:t> helps us to visually see how the value of weights b0 and b1 are updated at each iteration.</a:t>
            </a:r>
          </a:p>
        </p:txBody>
      </p:sp>
      <p:sp>
        <p:nvSpPr>
          <p:cNvPr id="33795" name="object 3">
            <a:extLst>
              <a:ext uri="{FF2B5EF4-FFF2-40B4-BE49-F238E27FC236}">
                <a16:creationId xmlns:a16="http://schemas.microsoft.com/office/drawing/2014/main" id="{64B309AF-C0B7-CB8E-89BC-6903D9AE5F3A}"/>
              </a:ext>
            </a:extLst>
          </p:cNvPr>
          <p:cNvSpPr>
            <a:spLocks noChangeArrowheads="1"/>
          </p:cNvSpPr>
          <p:nvPr/>
        </p:nvSpPr>
        <p:spPr bwMode="auto">
          <a:xfrm>
            <a:off x="177421" y="3429000"/>
            <a:ext cx="8789158" cy="2203194"/>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154"/>
          </a:p>
        </p:txBody>
      </p:sp>
      <p:pic>
        <p:nvPicPr>
          <p:cNvPr id="3" name="Picture 2" descr="A screenshot of a computer&#10;&#10;Description automatically generated">
            <a:extLst>
              <a:ext uri="{FF2B5EF4-FFF2-40B4-BE49-F238E27FC236}">
                <a16:creationId xmlns:a16="http://schemas.microsoft.com/office/drawing/2014/main" id="{4BF019F8-5152-AFE9-C7AA-B65220144D29}"/>
              </a:ext>
            </a:extLst>
          </p:cNvPr>
          <p:cNvPicPr>
            <a:picLocks noChangeAspect="1"/>
          </p:cNvPicPr>
          <p:nvPr/>
        </p:nvPicPr>
        <p:blipFill rotWithShape="1">
          <a:blip r:embed="rId4"/>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4" name="Title 1">
            <a:extLst>
              <a:ext uri="{FF2B5EF4-FFF2-40B4-BE49-F238E27FC236}">
                <a16:creationId xmlns:a16="http://schemas.microsoft.com/office/drawing/2014/main" id="{156521C7-F2BC-62F8-578F-B6E7779005E0}"/>
              </a:ext>
            </a:extLst>
          </p:cNvPr>
          <p:cNvSpPr txBox="1">
            <a:spLocks/>
          </p:cNvSpPr>
          <p:nvPr/>
        </p:nvSpPr>
        <p:spPr>
          <a:xfrm>
            <a:off x="1642210" y="0"/>
            <a:ext cx="7501789" cy="692696"/>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marL="8547" algn="ctr">
              <a:spcBef>
                <a:spcPts val="68"/>
              </a:spcBef>
            </a:pPr>
            <a:r>
              <a:rPr lang="en-IN" sz="3000" dirty="0"/>
              <a:t>CONTENTS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2E64FAF7-80F8-C4C5-1103-F642E516838D}"/>
              </a:ext>
            </a:extLst>
          </p:cNvPr>
          <p:cNvSpPr txBox="1"/>
          <p:nvPr/>
        </p:nvSpPr>
        <p:spPr>
          <a:xfrm>
            <a:off x="532263" y="1538070"/>
            <a:ext cx="8311485" cy="3323987"/>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r>
              <a:rPr lang="en-US" altLang="en-US" b="1">
                <a:latin typeface="+mj-lt"/>
                <a:cs typeface="Times New Roman" panose="02020603050405020304" pitchFamily="18" charset="0"/>
              </a:rPr>
              <a:t>Conclusion</a:t>
            </a:r>
            <a:endParaRPr lang="en-US" altLang="en-US">
              <a:latin typeface="+mj-lt"/>
              <a:cs typeface="Times New Roman" panose="02020603050405020304" pitchFamily="18" charset="0"/>
            </a:endParaRPr>
          </a:p>
          <a:p>
            <a:pPr>
              <a:spcBef>
                <a:spcPts val="8"/>
              </a:spcBef>
            </a:pPr>
            <a:endParaRPr lang="en-US" altLang="en-US">
              <a:latin typeface="+mj-lt"/>
              <a:cs typeface="Times New Roman" panose="02020603050405020304" pitchFamily="18" charset="0"/>
            </a:endParaRPr>
          </a:p>
          <a:p>
            <a:pPr algn="just"/>
            <a:r>
              <a:rPr lang="en-US" altLang="en-US">
                <a:latin typeface="+mj-lt"/>
                <a:cs typeface="Times New Roman" panose="02020603050405020304" pitchFamily="18" charset="0"/>
              </a:rPr>
              <a:t>Logistic Regression is a widely used technique due to it being very efficient and not requiring a  lot  of  computational  resources.  Logistic  regression  works  more  efficiently  when  you remove  variables  that  have  no  or  little  relation  to  the  output  variable.  Therefore,  feature engineering is an important element in the performance of Logistic Regression.</a:t>
            </a:r>
          </a:p>
          <a:p>
            <a:pPr algn="just"/>
            <a:r>
              <a:rPr lang="en-US" altLang="en-US">
                <a:latin typeface="+mj-lt"/>
                <a:cs typeface="Times New Roman" panose="02020603050405020304" pitchFamily="18" charset="0"/>
              </a:rPr>
              <a:t>Logistic Regression is very good for classification tasks, however, it is not one of the most powerful  algorithms  out  there.  It  can  be  easily  outperformed  by  other  more  complex algorithms, however it is easy and simple to work with. However, due to its simplicity, it can be  used  as  a  good  baseline  to  compare  with  the  performance  of  other  more  complex algorithms.</a:t>
            </a:r>
          </a:p>
        </p:txBody>
      </p:sp>
      <p:pic>
        <p:nvPicPr>
          <p:cNvPr id="3" name="Picture 2" descr="A screenshot of a computer&#10;&#10;Description automatically generated">
            <a:extLst>
              <a:ext uri="{FF2B5EF4-FFF2-40B4-BE49-F238E27FC236}">
                <a16:creationId xmlns:a16="http://schemas.microsoft.com/office/drawing/2014/main" id="{687F3B3E-CA80-1A54-C50D-04CC81732304}"/>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4" name="Title 1">
            <a:extLst>
              <a:ext uri="{FF2B5EF4-FFF2-40B4-BE49-F238E27FC236}">
                <a16:creationId xmlns:a16="http://schemas.microsoft.com/office/drawing/2014/main" id="{E1B8C1AA-7CA3-1E6F-1C05-DD66A837D0AF}"/>
              </a:ext>
            </a:extLst>
          </p:cNvPr>
          <p:cNvSpPr txBox="1">
            <a:spLocks/>
          </p:cNvSpPr>
          <p:nvPr/>
        </p:nvSpPr>
        <p:spPr>
          <a:xfrm>
            <a:off x="1642210" y="0"/>
            <a:ext cx="7501789" cy="692696"/>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marL="8547" algn="ctr">
              <a:spcBef>
                <a:spcPts val="68"/>
              </a:spcBef>
            </a:pPr>
            <a:r>
              <a:rPr lang="en-IN" sz="3000" dirty="0"/>
              <a:t>CONTENTS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1337" y="1219200"/>
            <a:ext cx="7641771" cy="4405316"/>
          </a:xfrm>
        </p:spPr>
        <p:txBody>
          <a:bodyPr>
            <a:normAutofit/>
          </a:bodyPr>
          <a:lstStyle/>
          <a:p>
            <a:pPr marL="0" indent="0" algn="just">
              <a:buNone/>
            </a:pPr>
            <a:r>
              <a:rPr lang="en-IN" sz="2000" b="1" dirty="0"/>
              <a:t>Objective:</a:t>
            </a:r>
          </a:p>
          <a:p>
            <a:pPr algn="just">
              <a:lnSpc>
                <a:spcPct val="150000"/>
              </a:lnSpc>
              <a:buFont typeface="Wingdings" panose="05000000000000000000" pitchFamily="2" charset="2"/>
              <a:buChar char="§"/>
            </a:pPr>
            <a:r>
              <a:rPr lang="en-IN" sz="2000" b="1" dirty="0"/>
              <a:t>In this topic</a:t>
            </a:r>
            <a:r>
              <a:rPr lang="en-IN" sz="2000" dirty="0"/>
              <a:t> we learn </a:t>
            </a:r>
            <a:r>
              <a:rPr lang="en-US" sz="2000" dirty="0"/>
              <a:t>Logistic regression which is a supervised learning classification algorithm used to predict the probability of a target variable. The nature of target or dependent variable is dichotomous, which means there would be only two possible classes.</a:t>
            </a:r>
          </a:p>
          <a:p>
            <a:pPr algn="just">
              <a:lnSpc>
                <a:spcPct val="150000"/>
              </a:lnSpc>
              <a:buFont typeface="Wingdings" panose="05000000000000000000" pitchFamily="2" charset="2"/>
              <a:buChar char="§"/>
            </a:pPr>
            <a:r>
              <a:rPr lang="en-IN" sz="2000" b="1" dirty="0"/>
              <a:t>Recap:</a:t>
            </a:r>
          </a:p>
          <a:p>
            <a:pPr algn="just">
              <a:lnSpc>
                <a:spcPct val="150000"/>
              </a:lnSpc>
              <a:buFont typeface="Wingdings" panose="05000000000000000000" pitchFamily="2" charset="2"/>
              <a:buChar char="§"/>
            </a:pPr>
            <a:r>
              <a:rPr lang="en-IN" sz="2000" dirty="0"/>
              <a:t>Revision of </a:t>
            </a:r>
            <a:r>
              <a:rPr lang="en-US" sz="2000" dirty="0"/>
              <a:t>basic statistical approaches.</a:t>
            </a:r>
            <a:endParaRPr lang="en-IN" sz="2000" dirty="0"/>
          </a:p>
          <a:p>
            <a:pPr marL="0" indent="0" algn="just">
              <a:lnSpc>
                <a:spcPct val="150000"/>
              </a:lnSpc>
              <a:buNone/>
            </a:pPr>
            <a:endParaRPr lang="en-IN" sz="1650" b="1" dirty="0"/>
          </a:p>
        </p:txBody>
      </p:sp>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59</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Logistic Regression in classification</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C3B87741-EC19-949E-E1C2-B73DA993C53D}"/>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8214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3BB8EB0-BA7B-432C-9508-6EBA383EE83F}" type="datetime3">
              <a:rPr lang="en-US" smtClean="0">
                <a:solidFill>
                  <a:prstClr val="black">
                    <a:tint val="75000"/>
                  </a:prstClr>
                </a:solidFill>
              </a:rPr>
              <a:t>11 July 2024</a:t>
            </a:fld>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6</a:t>
            </a:fld>
            <a:endParaRPr lang="en-US" dirty="0">
              <a:solidFill>
                <a:prstClr val="black">
                  <a:tint val="75000"/>
                </a:prstClr>
              </a:solidFill>
            </a:endParaRPr>
          </a:p>
        </p:txBody>
      </p:sp>
      <p:graphicFrame>
        <p:nvGraphicFramePr>
          <p:cNvPr id="2" name="Table 1"/>
          <p:cNvGraphicFramePr>
            <a:graphicFrameLocks noGrp="1"/>
          </p:cNvGraphicFramePr>
          <p:nvPr/>
        </p:nvGraphicFramePr>
        <p:xfrm>
          <a:off x="0" y="719961"/>
          <a:ext cx="9143999" cy="5423793"/>
        </p:xfrm>
        <a:graphic>
          <a:graphicData uri="http://schemas.openxmlformats.org/drawingml/2006/table">
            <a:tbl>
              <a:tblPr firstRow="1" firstCol="1" bandRow="1">
                <a:tableStyleId>{5940675A-B579-460E-94D1-54222C63F5DA}</a:tableStyleId>
              </a:tblPr>
              <a:tblGrid>
                <a:gridCol w="1454413">
                  <a:extLst>
                    <a:ext uri="{9D8B030D-6E8A-4147-A177-3AD203B41FA5}">
                      <a16:colId xmlns:a16="http://schemas.microsoft.com/office/drawing/2014/main" val="1346850987"/>
                    </a:ext>
                  </a:extLst>
                </a:gridCol>
                <a:gridCol w="142488">
                  <a:extLst>
                    <a:ext uri="{9D8B030D-6E8A-4147-A177-3AD203B41FA5}">
                      <a16:colId xmlns:a16="http://schemas.microsoft.com/office/drawing/2014/main" val="1402552892"/>
                    </a:ext>
                  </a:extLst>
                </a:gridCol>
                <a:gridCol w="4908644">
                  <a:extLst>
                    <a:ext uri="{9D8B030D-6E8A-4147-A177-3AD203B41FA5}">
                      <a16:colId xmlns:a16="http://schemas.microsoft.com/office/drawing/2014/main" val="2379036575"/>
                    </a:ext>
                  </a:extLst>
                </a:gridCol>
                <a:gridCol w="1189634">
                  <a:extLst>
                    <a:ext uri="{9D8B030D-6E8A-4147-A177-3AD203B41FA5}">
                      <a16:colId xmlns:a16="http://schemas.microsoft.com/office/drawing/2014/main" val="2649339996"/>
                    </a:ext>
                  </a:extLst>
                </a:gridCol>
                <a:gridCol w="1448820">
                  <a:extLst>
                    <a:ext uri="{9D8B030D-6E8A-4147-A177-3AD203B41FA5}">
                      <a16:colId xmlns:a16="http://schemas.microsoft.com/office/drawing/2014/main" val="2690427044"/>
                    </a:ext>
                  </a:extLst>
                </a:gridCol>
              </a:tblGrid>
              <a:tr h="332775">
                <a:tc gridSpan="5">
                  <a:txBody>
                    <a:bodyPr/>
                    <a:lstStyle/>
                    <a:p>
                      <a:pPr algn="ctr">
                        <a:lnSpc>
                          <a:spcPct val="107000"/>
                        </a:lnSpc>
                        <a:spcAft>
                          <a:spcPts val="0"/>
                        </a:spcAft>
                      </a:pPr>
                      <a:r>
                        <a:rPr lang="en-IN" sz="1800" b="1" dirty="0">
                          <a:effectLst/>
                        </a:rPr>
                        <a:t>B. TECH.  THIRD YEAR (ELECTIVE-I)</a:t>
                      </a:r>
                      <a:endParaRPr lang="en-IN" sz="1800" b="1" dirty="0">
                        <a:effectLst/>
                        <a:latin typeface="+mn-lt"/>
                        <a:ea typeface="Calibri" panose="020F0502020204030204" pitchFamily="34" charset="0"/>
                        <a:cs typeface="Times New Roman" panose="02020603050405020304" pitchFamily="18" charset="0"/>
                      </a:endParaRPr>
                    </a:p>
                  </a:txBody>
                  <a:tcPr marL="49387" marR="49387" marT="0" marB="0">
                    <a:solidFill>
                      <a:schemeClr val="accent5">
                        <a:lumMod val="60000"/>
                        <a:lumOff val="4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65014228"/>
                  </a:ext>
                </a:extLst>
              </a:tr>
              <a:tr h="208982">
                <a:tc gridSpan="2">
                  <a:txBody>
                    <a:bodyPr/>
                    <a:lstStyle/>
                    <a:p>
                      <a:pPr>
                        <a:lnSpc>
                          <a:spcPct val="107000"/>
                        </a:lnSpc>
                        <a:spcAft>
                          <a:spcPts val="0"/>
                        </a:spcAft>
                      </a:pPr>
                      <a:r>
                        <a:rPr lang="en-IN" sz="1600" b="1" dirty="0">
                          <a:effectLst/>
                        </a:rPr>
                        <a:t>Course code</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tc>
                <a:tc hMerge="1">
                  <a:txBody>
                    <a:bodyPr/>
                    <a:lstStyle/>
                    <a:p>
                      <a:endParaRPr lang="en-IN"/>
                    </a:p>
                  </a:txBody>
                  <a:tcPr/>
                </a:tc>
                <a:tc>
                  <a:txBody>
                    <a:bodyPr/>
                    <a:lstStyle/>
                    <a:p>
                      <a:pPr>
                        <a:lnSpc>
                          <a:spcPct val="107000"/>
                        </a:lnSpc>
                        <a:spcAft>
                          <a:spcPts val="0"/>
                        </a:spcAft>
                      </a:pPr>
                      <a:r>
                        <a:rPr lang="en-IN" sz="1600" b="1" dirty="0">
                          <a:effectLst/>
                        </a:rPr>
                        <a:t> </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tc>
                <a:tc>
                  <a:txBody>
                    <a:bodyPr/>
                    <a:lstStyle/>
                    <a:p>
                      <a:pPr algn="ctr">
                        <a:lnSpc>
                          <a:spcPct val="107000"/>
                        </a:lnSpc>
                        <a:spcAft>
                          <a:spcPts val="0"/>
                        </a:spcAft>
                      </a:pPr>
                      <a:r>
                        <a:rPr lang="en-IN" sz="1600" b="1" dirty="0">
                          <a:effectLst/>
                        </a:rPr>
                        <a:t>L T P</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tc>
                <a:tc>
                  <a:txBody>
                    <a:bodyPr/>
                    <a:lstStyle/>
                    <a:p>
                      <a:pPr algn="ctr">
                        <a:lnSpc>
                          <a:spcPct val="107000"/>
                        </a:lnSpc>
                        <a:spcAft>
                          <a:spcPts val="0"/>
                        </a:spcAft>
                      </a:pPr>
                      <a:r>
                        <a:rPr lang="en-IN" sz="1600" b="1" dirty="0">
                          <a:effectLst/>
                        </a:rPr>
                        <a:t>Credits</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tc>
                <a:extLst>
                  <a:ext uri="{0D108BD9-81ED-4DB2-BD59-A6C34878D82A}">
                    <a16:rowId xmlns:a16="http://schemas.microsoft.com/office/drawing/2014/main" val="3417689420"/>
                  </a:ext>
                </a:extLst>
              </a:tr>
              <a:tr h="326763">
                <a:tc gridSpan="2">
                  <a:txBody>
                    <a:bodyPr/>
                    <a:lstStyle/>
                    <a:p>
                      <a:pPr>
                        <a:lnSpc>
                          <a:spcPct val="107000"/>
                        </a:lnSpc>
                        <a:spcAft>
                          <a:spcPts val="0"/>
                        </a:spcAft>
                      </a:pPr>
                      <a:r>
                        <a:rPr lang="en-IN" sz="1600" b="1" dirty="0">
                          <a:effectLst/>
                        </a:rPr>
                        <a:t>Course title</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tc>
                <a:tc hMerge="1">
                  <a:txBody>
                    <a:bodyPr/>
                    <a:lstStyle/>
                    <a:p>
                      <a:endParaRPr lang="en-IN"/>
                    </a:p>
                  </a:txBody>
                  <a:tcPr/>
                </a:tc>
                <a:tc>
                  <a:txBody>
                    <a:bodyPr/>
                    <a:lstStyle/>
                    <a:p>
                      <a:pPr>
                        <a:lnSpc>
                          <a:spcPct val="115000"/>
                        </a:lnSpc>
                        <a:spcAft>
                          <a:spcPts val="640"/>
                        </a:spcAft>
                      </a:pPr>
                      <a:r>
                        <a:rPr lang="en-IN" sz="1600" b="1" dirty="0">
                          <a:effectLst/>
                        </a:rPr>
                        <a:t>PREDICTIVE ANALYTICS</a:t>
                      </a:r>
                      <a:endParaRPr lang="en-IN" sz="1600" b="1" dirty="0">
                        <a:effectLst/>
                        <a:latin typeface="+mn-lt"/>
                        <a:ea typeface="Times New Roman" panose="02020603050405020304" pitchFamily="18" charset="0"/>
                        <a:cs typeface="Times New Roman" panose="02020603050405020304" pitchFamily="18" charset="0"/>
                      </a:endParaRPr>
                    </a:p>
                  </a:txBody>
                  <a:tcPr marL="49387" marR="49387" marT="0" marB="0"/>
                </a:tc>
                <a:tc>
                  <a:txBody>
                    <a:bodyPr/>
                    <a:lstStyle/>
                    <a:p>
                      <a:pPr algn="ctr">
                        <a:lnSpc>
                          <a:spcPct val="107000"/>
                        </a:lnSpc>
                        <a:spcAft>
                          <a:spcPts val="0"/>
                        </a:spcAft>
                      </a:pPr>
                      <a:r>
                        <a:rPr lang="en-IN" sz="1600" b="1" dirty="0">
                          <a:effectLst/>
                        </a:rPr>
                        <a:t>3 0 0</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tc>
                <a:tc>
                  <a:txBody>
                    <a:bodyPr/>
                    <a:lstStyle/>
                    <a:p>
                      <a:pPr algn="ctr">
                        <a:lnSpc>
                          <a:spcPct val="107000"/>
                        </a:lnSpc>
                        <a:spcAft>
                          <a:spcPts val="0"/>
                        </a:spcAft>
                      </a:pPr>
                      <a:r>
                        <a:rPr lang="en-IN" sz="1600" b="1" dirty="0">
                          <a:effectLst/>
                        </a:rPr>
                        <a:t>3</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tc>
                <a:extLst>
                  <a:ext uri="{0D108BD9-81ED-4DB2-BD59-A6C34878D82A}">
                    <a16:rowId xmlns:a16="http://schemas.microsoft.com/office/drawing/2014/main" val="2279471792"/>
                  </a:ext>
                </a:extLst>
              </a:tr>
              <a:tr h="220872">
                <a:tc gridSpan="5">
                  <a:txBody>
                    <a:bodyPr/>
                    <a:lstStyle/>
                    <a:p>
                      <a:pPr algn="just">
                        <a:lnSpc>
                          <a:spcPct val="107000"/>
                        </a:lnSpc>
                        <a:spcAft>
                          <a:spcPts val="0"/>
                        </a:spcAft>
                        <a:tabLst>
                          <a:tab pos="1533525" algn="l"/>
                        </a:tabLst>
                      </a:pPr>
                      <a:r>
                        <a:rPr lang="en-IN" sz="1600" b="1" dirty="0">
                          <a:effectLst/>
                        </a:rPr>
                        <a:t>Course objective:</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solidFill>
                      <a:schemeClr val="accent5">
                        <a:lumMod val="20000"/>
                        <a:lumOff val="8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505072364"/>
                  </a:ext>
                </a:extLst>
              </a:tr>
              <a:tr h="438085">
                <a:tc gridSpan="5">
                  <a:txBody>
                    <a:bodyPr/>
                    <a:lstStyle/>
                    <a:p>
                      <a:pPr>
                        <a:lnSpc>
                          <a:spcPct val="107000"/>
                        </a:lnSpc>
                        <a:spcAft>
                          <a:spcPts val="0"/>
                        </a:spcAft>
                      </a:pPr>
                      <a:r>
                        <a:rPr lang="en-IN" sz="1600" dirty="0">
                          <a:effectLst/>
                        </a:rPr>
                        <a:t>To be able to solve complex problems that require discovering hidden patterns in the data and a deep understanding of intricate relationships between a large number of interdependent variables tasked with collecting, analyzing, and interpreting large amounts of data.</a:t>
                      </a:r>
                      <a:endParaRPr lang="en-IN" sz="1600" dirty="0">
                        <a:effectLst/>
                        <a:latin typeface="+mn-lt"/>
                        <a:ea typeface="Calibri" panose="020F0502020204030204" pitchFamily="34" charset="0"/>
                        <a:cs typeface="Times New Roman" panose="02020603050405020304" pitchFamily="18" charset="0"/>
                      </a:endParaRPr>
                    </a:p>
                  </a:txBody>
                  <a:tcPr marL="49387" marR="4938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521730407"/>
                  </a:ext>
                </a:extLst>
              </a:tr>
              <a:tr h="164396">
                <a:tc gridSpan="5">
                  <a:txBody>
                    <a:bodyPr/>
                    <a:lstStyle/>
                    <a:p>
                      <a:pPr algn="just">
                        <a:lnSpc>
                          <a:spcPct val="107000"/>
                        </a:lnSpc>
                        <a:spcAft>
                          <a:spcPts val="0"/>
                        </a:spcAft>
                      </a:pPr>
                      <a:r>
                        <a:rPr lang="en-IN" sz="1600" b="1" dirty="0">
                          <a:effectLst/>
                        </a:rPr>
                        <a:t>Pre-requisites: </a:t>
                      </a:r>
                      <a:r>
                        <a:rPr lang="en-IN" sz="1600" dirty="0">
                          <a:effectLst/>
                        </a:rPr>
                        <a:t>Basic concepts of Machine learning Algorithms</a:t>
                      </a:r>
                      <a:endParaRPr lang="en-IN" sz="1600" dirty="0">
                        <a:effectLst/>
                        <a:latin typeface="+mn-lt"/>
                        <a:ea typeface="Calibri" panose="020F0502020204030204" pitchFamily="34" charset="0"/>
                        <a:cs typeface="Times New Roman" panose="02020603050405020304" pitchFamily="18" charset="0"/>
                      </a:endParaRPr>
                    </a:p>
                  </a:txBody>
                  <a:tcPr marL="49387" marR="4938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691375207"/>
                  </a:ext>
                </a:extLst>
              </a:tr>
              <a:tr h="251053">
                <a:tc gridSpan="5">
                  <a:txBody>
                    <a:bodyPr/>
                    <a:lstStyle/>
                    <a:p>
                      <a:pPr algn="ctr">
                        <a:lnSpc>
                          <a:spcPct val="107000"/>
                        </a:lnSpc>
                        <a:spcAft>
                          <a:spcPts val="0"/>
                        </a:spcAft>
                      </a:pPr>
                      <a:r>
                        <a:rPr lang="en-IN" sz="1600" b="1" dirty="0">
                          <a:effectLst/>
                        </a:rPr>
                        <a:t>Course Contents / Syllabus</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916137509"/>
                  </a:ext>
                </a:extLst>
              </a:tr>
              <a:tr h="242364">
                <a:tc>
                  <a:txBody>
                    <a:bodyPr/>
                    <a:lstStyle/>
                    <a:p>
                      <a:pPr>
                        <a:lnSpc>
                          <a:spcPct val="107000"/>
                        </a:lnSpc>
                        <a:spcAft>
                          <a:spcPts val="0"/>
                        </a:spcAft>
                      </a:pPr>
                      <a:r>
                        <a:rPr lang="en-IN" sz="1600" b="1" dirty="0">
                          <a:effectLst/>
                        </a:rPr>
                        <a:t>UNIT-I</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solidFill>
                      <a:srgbClr val="E6E6E6"/>
                    </a:solidFill>
                  </a:tcPr>
                </a:tc>
                <a:tc gridSpan="3">
                  <a:txBody>
                    <a:bodyPr/>
                    <a:lstStyle/>
                    <a:p>
                      <a:pPr>
                        <a:lnSpc>
                          <a:spcPct val="115000"/>
                        </a:lnSpc>
                      </a:pPr>
                      <a:r>
                        <a:rPr lang="en-IN" sz="1600" b="1">
                          <a:effectLst/>
                        </a:rPr>
                        <a:t>LINEAR REGRESSION</a:t>
                      </a:r>
                      <a:endParaRPr lang="en-IN" sz="1600" b="1">
                        <a:effectLst/>
                        <a:latin typeface="+mn-lt"/>
                        <a:ea typeface="Times New Roman" panose="02020603050405020304" pitchFamily="18" charset="0"/>
                        <a:cs typeface="Times New Roman" panose="02020603050405020304" pitchFamily="18" charset="0"/>
                      </a:endParaRPr>
                    </a:p>
                  </a:txBody>
                  <a:tcPr marL="49387" marR="49387" marT="0" marB="0">
                    <a:solidFill>
                      <a:srgbClr val="E6E6E6"/>
                    </a:solidFill>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1600" b="1" dirty="0">
                          <a:effectLst/>
                        </a:rPr>
                        <a:t>8 HOURS</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solidFill>
                      <a:srgbClr val="E6E6E6"/>
                    </a:solidFill>
                  </a:tcPr>
                </a:tc>
                <a:extLst>
                  <a:ext uri="{0D108BD9-81ED-4DB2-BD59-A6C34878D82A}">
                    <a16:rowId xmlns:a16="http://schemas.microsoft.com/office/drawing/2014/main" val="3440139698"/>
                  </a:ext>
                </a:extLst>
              </a:tr>
              <a:tr h="555334">
                <a:tc gridSpan="5">
                  <a:txBody>
                    <a:bodyPr/>
                    <a:lstStyle/>
                    <a:p>
                      <a:pPr algn="just">
                        <a:lnSpc>
                          <a:spcPct val="115000"/>
                        </a:lnSpc>
                        <a:spcAft>
                          <a:spcPts val="690"/>
                        </a:spcAft>
                      </a:pPr>
                      <a:r>
                        <a:rPr lang="en-US" sz="1600" dirty="0">
                          <a:effectLst/>
                        </a:rPr>
                        <a:t>Introduction to Predictive Analytics, Regression basics: Relationship between attributes using Covariance and Correlation, Relationship, between multiple variables: Regression (Linear, Multivariate) in prediction, Residual Analysis Identifying significant features, feature reduction using AIC, multi-collinearity, Non-normality and Hetero </a:t>
                      </a:r>
                      <a:r>
                        <a:rPr lang="en-US" sz="1600" dirty="0" err="1">
                          <a:effectLst/>
                        </a:rPr>
                        <a:t>scedasticity</a:t>
                      </a:r>
                      <a:r>
                        <a:rPr lang="en-US" sz="1600" dirty="0">
                          <a:effectLst/>
                        </a:rPr>
                        <a:t>, Hypothesis testing of Regression Model, Confidence intervals of Slope, R-square and goodness of fit, Influential Observations – Leverage.</a:t>
                      </a:r>
                      <a:endParaRPr lang="en-IN" sz="1600" dirty="0">
                        <a:effectLst/>
                        <a:latin typeface="+mn-lt"/>
                        <a:ea typeface="Times New Roman" panose="02020603050405020304" pitchFamily="18" charset="0"/>
                        <a:cs typeface="Times New Roman" panose="02020603050405020304" pitchFamily="18" charset="0"/>
                      </a:endParaRPr>
                    </a:p>
                  </a:txBody>
                  <a:tcPr marL="49387" marR="4938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75739979"/>
                  </a:ext>
                </a:extLst>
              </a:tr>
              <a:tr h="176697">
                <a:tc>
                  <a:txBody>
                    <a:bodyPr/>
                    <a:lstStyle/>
                    <a:p>
                      <a:pPr>
                        <a:lnSpc>
                          <a:spcPct val="107000"/>
                        </a:lnSpc>
                        <a:spcAft>
                          <a:spcPts val="0"/>
                        </a:spcAft>
                      </a:pPr>
                      <a:r>
                        <a:rPr lang="en-IN" sz="1600" b="1" dirty="0">
                          <a:effectLst/>
                        </a:rPr>
                        <a:t>UNIT-II</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solidFill>
                      <a:srgbClr val="E6E6E6"/>
                    </a:solidFill>
                  </a:tcPr>
                </a:tc>
                <a:tc gridSpan="3">
                  <a:txBody>
                    <a:bodyPr/>
                    <a:lstStyle/>
                    <a:p>
                      <a:pPr algn="just">
                        <a:lnSpc>
                          <a:spcPct val="115000"/>
                        </a:lnSpc>
                        <a:spcAft>
                          <a:spcPts val="690"/>
                        </a:spcAft>
                      </a:pPr>
                      <a:r>
                        <a:rPr lang="en-IN" sz="1600" b="1">
                          <a:effectLst/>
                        </a:rPr>
                        <a:t>MULTIPLE LINEAR REGRESSION</a:t>
                      </a:r>
                      <a:endParaRPr lang="en-IN" sz="1600" b="1">
                        <a:effectLst/>
                        <a:latin typeface="+mn-lt"/>
                        <a:ea typeface="Times New Roman" panose="02020603050405020304" pitchFamily="18" charset="0"/>
                        <a:cs typeface="Times New Roman" panose="02020603050405020304" pitchFamily="18" charset="0"/>
                      </a:endParaRPr>
                    </a:p>
                  </a:txBody>
                  <a:tcPr marL="49387" marR="49387" marT="0" marB="0">
                    <a:solidFill>
                      <a:srgbClr val="E6E6E6"/>
                    </a:solidFill>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1600" b="1" dirty="0">
                          <a:effectLst/>
                        </a:rPr>
                        <a:t>8 HOURS</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solidFill>
                      <a:srgbClr val="E6E6E6"/>
                    </a:solidFill>
                  </a:tcPr>
                </a:tc>
                <a:extLst>
                  <a:ext uri="{0D108BD9-81ED-4DB2-BD59-A6C34878D82A}">
                    <a16:rowId xmlns:a16="http://schemas.microsoft.com/office/drawing/2014/main" val="306225901"/>
                  </a:ext>
                </a:extLst>
              </a:tr>
              <a:tr h="138834">
                <a:tc gridSpan="5">
                  <a:txBody>
                    <a:bodyPr/>
                    <a:lstStyle/>
                    <a:p>
                      <a:pPr algn="just">
                        <a:lnSpc>
                          <a:spcPct val="115000"/>
                        </a:lnSpc>
                        <a:spcAft>
                          <a:spcPts val="640"/>
                        </a:spcAft>
                      </a:pPr>
                      <a:r>
                        <a:rPr lang="en-IN" sz="1600">
                          <a:effectLst/>
                        </a:rPr>
                        <a:t>Polynomial Regression, Regularization methods, Lasso, Ridge and Elastic nets, Categorical Variables in Regression.</a:t>
                      </a:r>
                      <a:endParaRPr lang="en-IN" sz="1600">
                        <a:effectLst/>
                        <a:latin typeface="+mn-lt"/>
                        <a:ea typeface="Times New Roman" panose="02020603050405020304" pitchFamily="18" charset="0"/>
                        <a:cs typeface="Times New Roman" panose="02020603050405020304" pitchFamily="18" charset="0"/>
                      </a:endParaRPr>
                    </a:p>
                  </a:txBody>
                  <a:tcPr marL="49387" marR="4938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056326967"/>
                  </a:ext>
                </a:extLst>
              </a:tr>
              <a:tr h="272545">
                <a:tc>
                  <a:txBody>
                    <a:bodyPr/>
                    <a:lstStyle/>
                    <a:p>
                      <a:pPr>
                        <a:lnSpc>
                          <a:spcPct val="107000"/>
                        </a:lnSpc>
                        <a:spcAft>
                          <a:spcPts val="0"/>
                        </a:spcAft>
                      </a:pPr>
                      <a:r>
                        <a:rPr lang="en-IN" sz="1600" b="1" dirty="0">
                          <a:effectLst/>
                        </a:rPr>
                        <a:t>UNIT-III</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solidFill>
                      <a:srgbClr val="E6E6E6"/>
                    </a:solidFill>
                  </a:tcPr>
                </a:tc>
                <a:tc gridSpan="3">
                  <a:txBody>
                    <a:bodyPr/>
                    <a:lstStyle/>
                    <a:p>
                      <a:pPr>
                        <a:lnSpc>
                          <a:spcPct val="115000"/>
                        </a:lnSpc>
                      </a:pPr>
                      <a:r>
                        <a:rPr lang="en-IN" sz="1600" b="1">
                          <a:effectLst/>
                        </a:rPr>
                        <a:t>NON-LINEAR REGRESSION</a:t>
                      </a:r>
                      <a:endParaRPr lang="en-IN" sz="1600" b="1">
                        <a:effectLst/>
                        <a:latin typeface="+mn-lt"/>
                        <a:ea typeface="Times New Roman" panose="02020603050405020304" pitchFamily="18" charset="0"/>
                        <a:cs typeface="Times New Roman" panose="02020603050405020304" pitchFamily="18" charset="0"/>
                      </a:endParaRPr>
                    </a:p>
                  </a:txBody>
                  <a:tcPr marL="49387" marR="49387" marT="0" marB="0">
                    <a:solidFill>
                      <a:srgbClr val="E6E6E6"/>
                    </a:solidFill>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1600" b="1" dirty="0">
                          <a:effectLst/>
                        </a:rPr>
                        <a:t>8 HOURS</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solidFill>
                      <a:srgbClr val="E6E6E6"/>
                    </a:solidFill>
                  </a:tcPr>
                </a:tc>
                <a:extLst>
                  <a:ext uri="{0D108BD9-81ED-4DB2-BD59-A6C34878D82A}">
                    <a16:rowId xmlns:a16="http://schemas.microsoft.com/office/drawing/2014/main" val="1647321885"/>
                  </a:ext>
                </a:extLst>
              </a:tr>
              <a:tr h="138834">
                <a:tc gridSpan="5">
                  <a:txBody>
                    <a:bodyPr/>
                    <a:lstStyle/>
                    <a:p>
                      <a:pPr algn="just">
                        <a:lnSpc>
                          <a:spcPct val="115000"/>
                        </a:lnSpc>
                        <a:spcAft>
                          <a:spcPts val="690"/>
                        </a:spcAft>
                      </a:pPr>
                      <a:r>
                        <a:rPr lang="en-IN" sz="1600" dirty="0">
                          <a:effectLst/>
                        </a:rPr>
                        <a:t>Logit function and interpretation, Types of error measures (ROCR), Logistic Regression in classification.</a:t>
                      </a:r>
                      <a:endParaRPr lang="en-IN" sz="1600" dirty="0">
                        <a:effectLst/>
                        <a:latin typeface="+mn-lt"/>
                        <a:ea typeface="Times New Roman" panose="02020603050405020304" pitchFamily="18" charset="0"/>
                        <a:cs typeface="Times New Roman" panose="02020603050405020304" pitchFamily="18" charset="0"/>
                      </a:endParaRPr>
                    </a:p>
                  </a:txBody>
                  <a:tcPr marL="49387" marR="4938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181381178"/>
                  </a:ext>
                </a:extLst>
              </a:tr>
            </a:tbl>
          </a:graphicData>
        </a:graphic>
      </p:graphicFrame>
      <p:pic>
        <p:nvPicPr>
          <p:cNvPr id="8" name="Picture 2">
            <a:extLst>
              <a:ext uri="{FF2B5EF4-FFF2-40B4-BE49-F238E27FC236}">
                <a16:creationId xmlns:a16="http://schemas.microsoft.com/office/drawing/2014/main" id="{187C76CF-34CE-16BE-85C7-ED82CC21D6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p:blipFill>
        <p:spPr bwMode="auto">
          <a:xfrm>
            <a:off x="0" y="-1"/>
            <a:ext cx="1335878" cy="783037"/>
          </a:xfrm>
          <a:prstGeom prst="rect">
            <a:avLst/>
          </a:prstGeom>
          <a:noFill/>
        </p:spPr>
      </p:pic>
      <p:sp>
        <p:nvSpPr>
          <p:cNvPr id="10" name="Title 1">
            <a:extLst>
              <a:ext uri="{FF2B5EF4-FFF2-40B4-BE49-F238E27FC236}">
                <a16:creationId xmlns:a16="http://schemas.microsoft.com/office/drawing/2014/main" id="{3DB9AC42-345F-9F12-8EC7-C98722D7E435}"/>
              </a:ext>
            </a:extLst>
          </p:cNvPr>
          <p:cNvSpPr txBox="1">
            <a:spLocks/>
          </p:cNvSpPr>
          <p:nvPr/>
        </p:nvSpPr>
        <p:spPr>
          <a:xfrm>
            <a:off x="1676400" y="0"/>
            <a:ext cx="7467600" cy="6858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solidFill>
                  <a:prstClr val="black"/>
                </a:solidFill>
              </a:rPr>
              <a:t>Course Contents / Syllabus</a:t>
            </a:r>
          </a:p>
        </p:txBody>
      </p:sp>
      <p:pic>
        <p:nvPicPr>
          <p:cNvPr id="3" name="Picture 2" descr="A screenshot of a computer&#10;&#10;Description automatically generated">
            <a:extLst>
              <a:ext uri="{FF2B5EF4-FFF2-40B4-BE49-F238E27FC236}">
                <a16:creationId xmlns:a16="http://schemas.microsoft.com/office/drawing/2014/main" id="{9018D53C-FC47-AC51-C5D4-4D49C08DEC7B}"/>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276179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60</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Logistic Regression in classification</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sp>
        <p:nvSpPr>
          <p:cNvPr id="8" name="Content Placeholder 7">
            <a:extLst>
              <a:ext uri="{FF2B5EF4-FFF2-40B4-BE49-F238E27FC236}">
                <a16:creationId xmlns:a16="http://schemas.microsoft.com/office/drawing/2014/main" id="{6A44CF7C-B3B6-175E-CC3B-39CF7E7420A8}"/>
              </a:ext>
            </a:extLst>
          </p:cNvPr>
          <p:cNvSpPr>
            <a:spLocks noGrp="1"/>
          </p:cNvSpPr>
          <p:nvPr>
            <p:ph idx="1"/>
          </p:nvPr>
        </p:nvSpPr>
        <p:spPr>
          <a:xfrm>
            <a:off x="136477" y="914400"/>
            <a:ext cx="8843749" cy="5441950"/>
          </a:xfrm>
        </p:spPr>
        <p:txBody>
          <a:bodyPr>
            <a:normAutofit fontScale="92500" lnSpcReduction="10000"/>
          </a:bodyPr>
          <a:lstStyle/>
          <a:p>
            <a:r>
              <a:rPr lang="en-US" sz="2400" b="1" dirty="0"/>
              <a:t>Introduction to Logistic Regression</a:t>
            </a:r>
          </a:p>
          <a:p>
            <a:r>
              <a:rPr lang="en-US" sz="1800" dirty="0"/>
              <a:t>Logistic regression is a supervised learning classification algorithm used to predict the probability of a target variable. The nature of target or dependent variable is dichotomous, which means there would be only two possible classes.</a:t>
            </a:r>
          </a:p>
          <a:p>
            <a:endParaRPr lang="en-US" sz="1800" dirty="0"/>
          </a:p>
          <a:p>
            <a:r>
              <a:rPr lang="en-US" sz="1800" dirty="0"/>
              <a:t>In simple words, the dependent variable is binary in nature having data coded as either 1 (stands for success/yes) or 0 (stands for failure/no).</a:t>
            </a:r>
          </a:p>
          <a:p>
            <a:endParaRPr lang="en-US" sz="1800" dirty="0"/>
          </a:p>
          <a:p>
            <a:r>
              <a:rPr lang="en-US" sz="1800" dirty="0"/>
              <a:t>Mathematically, a logistic regression model predicts P(Y=1) as a function of X. It is one of the simplest ML algorithms that can be used for various classification problems such as spam detection, Diabetes prediction, cancer detection etc.</a:t>
            </a:r>
          </a:p>
          <a:p>
            <a:endParaRPr lang="en-US" sz="1800" dirty="0"/>
          </a:p>
          <a:p>
            <a:r>
              <a:rPr lang="en-US" sz="1800" dirty="0"/>
              <a:t>Types of Logistic Regression</a:t>
            </a:r>
          </a:p>
          <a:p>
            <a:r>
              <a:rPr lang="en-US" sz="1800" dirty="0"/>
              <a:t>Generally, logistic regression means binary logistic regression having binary target variables, but there can be two more categories of target variables that can be predicted by it. Based on those number of categories, Logistic regression can be divided into following types −</a:t>
            </a:r>
          </a:p>
          <a:p>
            <a:endParaRPr lang="en-US" sz="1800" dirty="0"/>
          </a:p>
          <a:p>
            <a:r>
              <a:rPr lang="en-US" sz="1800" dirty="0"/>
              <a:t>Binary or Binomial</a:t>
            </a:r>
          </a:p>
          <a:p>
            <a:r>
              <a:rPr lang="en-US" sz="1800" dirty="0"/>
              <a:t>In such a kind of classification, a dependent variable will have only two possible types either 1 and 0. For example, these variables may represent success or failure, yes or no, win or loss etc.</a:t>
            </a:r>
          </a:p>
          <a:p>
            <a:endParaRPr lang="en-US" sz="1800" dirty="0"/>
          </a:p>
        </p:txBody>
      </p:sp>
      <p:pic>
        <p:nvPicPr>
          <p:cNvPr id="3" name="Picture 2" descr="A screenshot of a computer&#10;&#10;Description automatically generated">
            <a:extLst>
              <a:ext uri="{FF2B5EF4-FFF2-40B4-BE49-F238E27FC236}">
                <a16:creationId xmlns:a16="http://schemas.microsoft.com/office/drawing/2014/main" id="{79436F82-E863-8873-F626-310579FF4103}"/>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489315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61</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Logistic Regression in classification</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sp>
        <p:nvSpPr>
          <p:cNvPr id="8" name="Content Placeholder 7">
            <a:extLst>
              <a:ext uri="{FF2B5EF4-FFF2-40B4-BE49-F238E27FC236}">
                <a16:creationId xmlns:a16="http://schemas.microsoft.com/office/drawing/2014/main" id="{6A44CF7C-B3B6-175E-CC3B-39CF7E7420A8}"/>
              </a:ext>
            </a:extLst>
          </p:cNvPr>
          <p:cNvSpPr>
            <a:spLocks noGrp="1"/>
          </p:cNvSpPr>
          <p:nvPr>
            <p:ph idx="1"/>
          </p:nvPr>
        </p:nvSpPr>
        <p:spPr>
          <a:xfrm>
            <a:off x="245660" y="1078174"/>
            <a:ext cx="8441140" cy="5047990"/>
          </a:xfrm>
        </p:spPr>
        <p:txBody>
          <a:bodyPr>
            <a:normAutofit/>
          </a:bodyPr>
          <a:lstStyle/>
          <a:p>
            <a:r>
              <a:rPr lang="en-US" sz="1800" dirty="0"/>
              <a:t>Multinomial</a:t>
            </a:r>
          </a:p>
          <a:p>
            <a:r>
              <a:rPr lang="en-US" sz="1800" dirty="0"/>
              <a:t>In such a kind of classification, dependent variable can have 3 or more possible unordered types or the types having no quantitative significance. For example, these variables may represent “Type A” or “Type B” or “Type C”.</a:t>
            </a:r>
          </a:p>
          <a:p>
            <a:endParaRPr lang="en-US" sz="1800" dirty="0"/>
          </a:p>
          <a:p>
            <a:r>
              <a:rPr lang="en-US" sz="1800" dirty="0"/>
              <a:t>Ordinal</a:t>
            </a:r>
          </a:p>
          <a:p>
            <a:r>
              <a:rPr lang="en-US" sz="1800" dirty="0"/>
              <a:t>In such a kind of classification, dependent variable can have 3 or more possible ordered types or the types having a quantitative significance. For example, these variables may represent “poor” or “good”, “very good”, “Excellent” and each category can have the scores like 0,1,2,3.</a:t>
            </a:r>
          </a:p>
          <a:p>
            <a:endParaRPr lang="en-IN" sz="1800" dirty="0"/>
          </a:p>
        </p:txBody>
      </p:sp>
      <p:pic>
        <p:nvPicPr>
          <p:cNvPr id="3" name="Picture 2" descr="A screenshot of a computer&#10;&#10;Description automatically generated">
            <a:extLst>
              <a:ext uri="{FF2B5EF4-FFF2-40B4-BE49-F238E27FC236}">
                <a16:creationId xmlns:a16="http://schemas.microsoft.com/office/drawing/2014/main" id="{E9F2AE3F-CFC9-B7CB-CB80-B80854C60CB8}"/>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464648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62</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Logistic Regression in classification</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sp>
        <p:nvSpPr>
          <p:cNvPr id="8" name="Content Placeholder 7">
            <a:extLst>
              <a:ext uri="{FF2B5EF4-FFF2-40B4-BE49-F238E27FC236}">
                <a16:creationId xmlns:a16="http://schemas.microsoft.com/office/drawing/2014/main" id="{6A44CF7C-B3B6-175E-CC3B-39CF7E7420A8}"/>
              </a:ext>
            </a:extLst>
          </p:cNvPr>
          <p:cNvSpPr>
            <a:spLocks noGrp="1"/>
          </p:cNvSpPr>
          <p:nvPr>
            <p:ph idx="1"/>
          </p:nvPr>
        </p:nvSpPr>
        <p:spPr>
          <a:xfrm>
            <a:off x="354842" y="982640"/>
            <a:ext cx="8331958" cy="5143524"/>
          </a:xfrm>
        </p:spPr>
        <p:txBody>
          <a:bodyPr>
            <a:normAutofit fontScale="70000" lnSpcReduction="20000"/>
          </a:bodyPr>
          <a:lstStyle/>
          <a:p>
            <a:r>
              <a:rPr lang="en-US" b="1" dirty="0"/>
              <a:t>Logistic Regression Assumptions</a:t>
            </a:r>
          </a:p>
          <a:p>
            <a:r>
              <a:rPr lang="en-US" dirty="0"/>
              <a:t>Before diving into the implementation of logistic regression, we must be aware of the following assumptions about the same −</a:t>
            </a:r>
          </a:p>
          <a:p>
            <a:endParaRPr lang="en-US" dirty="0"/>
          </a:p>
          <a:p>
            <a:r>
              <a:rPr lang="en-US" dirty="0"/>
              <a:t>In case of binary logistic regression, the target variables must be binary always and the desired outcome is represented by the factor level 1.</a:t>
            </a:r>
          </a:p>
          <a:p>
            <a:endParaRPr lang="en-US" dirty="0"/>
          </a:p>
          <a:p>
            <a:r>
              <a:rPr lang="en-US" dirty="0"/>
              <a:t>There should not be any multi-collinearity in the model, which means the independent variables must be independent of each other .</a:t>
            </a:r>
          </a:p>
          <a:p>
            <a:endParaRPr lang="en-US" dirty="0"/>
          </a:p>
          <a:p>
            <a:r>
              <a:rPr lang="en-US" dirty="0"/>
              <a:t>We must include meaningful variables in our model.</a:t>
            </a:r>
          </a:p>
          <a:p>
            <a:endParaRPr lang="en-US" dirty="0"/>
          </a:p>
          <a:p>
            <a:r>
              <a:rPr lang="en-US" dirty="0"/>
              <a:t>We should choose a large sample size for logistic regression.</a:t>
            </a:r>
            <a:endParaRPr lang="en-IN" dirty="0"/>
          </a:p>
        </p:txBody>
      </p:sp>
      <p:pic>
        <p:nvPicPr>
          <p:cNvPr id="3" name="Picture 2" descr="A screenshot of a computer&#10;&#10;Description automatically generated">
            <a:extLst>
              <a:ext uri="{FF2B5EF4-FFF2-40B4-BE49-F238E27FC236}">
                <a16:creationId xmlns:a16="http://schemas.microsoft.com/office/drawing/2014/main" id="{03B4C152-7907-E856-F40E-C17EA205862D}"/>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092775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63</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Logistic Regression in classification</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sp>
        <p:nvSpPr>
          <p:cNvPr id="8" name="Content Placeholder 7">
            <a:extLst>
              <a:ext uri="{FF2B5EF4-FFF2-40B4-BE49-F238E27FC236}">
                <a16:creationId xmlns:a16="http://schemas.microsoft.com/office/drawing/2014/main" id="{6A44CF7C-B3B6-175E-CC3B-39CF7E7420A8}"/>
              </a:ext>
            </a:extLst>
          </p:cNvPr>
          <p:cNvSpPr>
            <a:spLocks noGrp="1"/>
          </p:cNvSpPr>
          <p:nvPr>
            <p:ph idx="1"/>
          </p:nvPr>
        </p:nvSpPr>
        <p:spPr>
          <a:xfrm>
            <a:off x="300251" y="812800"/>
            <a:ext cx="8386549" cy="5313363"/>
          </a:xfrm>
        </p:spPr>
        <p:txBody>
          <a:bodyPr>
            <a:normAutofit/>
          </a:bodyPr>
          <a:lstStyle/>
          <a:p>
            <a:r>
              <a:rPr lang="en-US" sz="1800" dirty="0"/>
              <a:t>Binary Logistic Regression model</a:t>
            </a:r>
          </a:p>
          <a:p>
            <a:r>
              <a:rPr lang="en-US" sz="1800" dirty="0"/>
              <a:t>The simplest form of logistic regression is binary or binomial logistic regression in which the target or dependent variable can have only 2 possible types either 1 or 0. It allows us to model a relationship between multiple predictor variables and a binary/binomial target variable. In case of logistic regression, the linear function is basically used as an input to another function such as 𝑔 in the following relation −</a:t>
            </a:r>
          </a:p>
          <a:p>
            <a:endParaRPr lang="en-US" sz="1800" dirty="0"/>
          </a:p>
          <a:p>
            <a:r>
              <a:rPr lang="en-US" sz="1800" dirty="0"/>
              <a:t>Implementation in Python</a:t>
            </a:r>
          </a:p>
          <a:p>
            <a:r>
              <a:rPr lang="en-US" sz="1800" dirty="0"/>
              <a:t>Now we will implement the above concept of binomial logistic regression in Python. For this purpose, we are using a multivariate flower dataset named ‘iris’ which have 3 classes of 50 instances each, but we will be using the first two feature columns. Every class represents a type of iris flower.</a:t>
            </a:r>
          </a:p>
          <a:p>
            <a:endParaRPr lang="en-US" sz="1800" dirty="0"/>
          </a:p>
          <a:p>
            <a:r>
              <a:rPr lang="en-US" sz="1800" dirty="0"/>
              <a:t>First, we need to import the necessary libraries as follows −</a:t>
            </a:r>
            <a:endParaRPr lang="en-IN" sz="1800" dirty="0"/>
          </a:p>
        </p:txBody>
      </p:sp>
      <p:pic>
        <p:nvPicPr>
          <p:cNvPr id="3" name="Picture 2" descr="A screenshot of a computer&#10;&#10;Description automatically generated">
            <a:extLst>
              <a:ext uri="{FF2B5EF4-FFF2-40B4-BE49-F238E27FC236}">
                <a16:creationId xmlns:a16="http://schemas.microsoft.com/office/drawing/2014/main" id="{9843A339-2DE2-5074-B06B-8C556FAE341C}"/>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89653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64</a:t>
            </a:fld>
            <a:endParaRPr lang="en-US" sz="900" dirty="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Logistic Regression in classification</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pic>
        <p:nvPicPr>
          <p:cNvPr id="5" name="Content Placeholder 4">
            <a:extLst>
              <a:ext uri="{FF2B5EF4-FFF2-40B4-BE49-F238E27FC236}">
                <a16:creationId xmlns:a16="http://schemas.microsoft.com/office/drawing/2014/main" id="{AE54826E-8049-112A-A5A8-D0A730A4DEA3}"/>
              </a:ext>
            </a:extLst>
          </p:cNvPr>
          <p:cNvPicPr>
            <a:picLocks noGrp="1" noChangeAspect="1"/>
          </p:cNvPicPr>
          <p:nvPr>
            <p:ph idx="1"/>
          </p:nvPr>
        </p:nvPicPr>
        <p:blipFill rotWithShape="1">
          <a:blip r:embed="rId3"/>
          <a:srcRect l="25389" t="35268" r="26604" b="6295"/>
          <a:stretch/>
        </p:blipFill>
        <p:spPr>
          <a:xfrm>
            <a:off x="134203" y="1105468"/>
            <a:ext cx="8846024" cy="4940489"/>
          </a:xfrm>
        </p:spPr>
      </p:pic>
      <p:pic>
        <p:nvPicPr>
          <p:cNvPr id="3" name="Picture 2" descr="A screenshot of a computer&#10;&#10;Description automatically generated">
            <a:extLst>
              <a:ext uri="{FF2B5EF4-FFF2-40B4-BE49-F238E27FC236}">
                <a16:creationId xmlns:a16="http://schemas.microsoft.com/office/drawing/2014/main" id="{849FF003-7E06-FD8E-502A-6F1A9E678A4D}"/>
              </a:ext>
            </a:extLst>
          </p:cNvPr>
          <p:cNvPicPr>
            <a:picLocks noChangeAspect="1"/>
          </p:cNvPicPr>
          <p:nvPr/>
        </p:nvPicPr>
        <p:blipFill rotWithShape="1">
          <a:blip r:embed="rId4"/>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151596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65</a:t>
            </a:fld>
            <a:endParaRPr lang="en-US" sz="900" dirty="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Logistic Regression in classification</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pic>
        <p:nvPicPr>
          <p:cNvPr id="3" name="Content Placeholder 2">
            <a:extLst>
              <a:ext uri="{FF2B5EF4-FFF2-40B4-BE49-F238E27FC236}">
                <a16:creationId xmlns:a16="http://schemas.microsoft.com/office/drawing/2014/main" id="{94DBD9CA-7256-30A4-C1C3-A32D765D8C6D}"/>
              </a:ext>
            </a:extLst>
          </p:cNvPr>
          <p:cNvPicPr>
            <a:picLocks noGrp="1" noChangeAspect="1"/>
          </p:cNvPicPr>
          <p:nvPr>
            <p:ph idx="1"/>
          </p:nvPr>
        </p:nvPicPr>
        <p:blipFill>
          <a:blip r:embed="rId3"/>
          <a:stretch>
            <a:fillRect/>
          </a:stretch>
        </p:blipFill>
        <p:spPr>
          <a:xfrm>
            <a:off x="1088408" y="1046349"/>
            <a:ext cx="7238432" cy="4765301"/>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BC005BB3-3697-EB5D-0111-62FB88782F59}"/>
              </a:ext>
            </a:extLst>
          </p:cNvPr>
          <p:cNvPicPr>
            <a:picLocks noChangeAspect="1"/>
          </p:cNvPicPr>
          <p:nvPr/>
        </p:nvPicPr>
        <p:blipFill rotWithShape="1">
          <a:blip r:embed="rId4"/>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422251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66</a:t>
            </a:fld>
            <a:endParaRPr lang="en-US" sz="900" dirty="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Logistic Regression in classification</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sp>
        <p:nvSpPr>
          <p:cNvPr id="8" name="Content Placeholder 7">
            <a:extLst>
              <a:ext uri="{FF2B5EF4-FFF2-40B4-BE49-F238E27FC236}">
                <a16:creationId xmlns:a16="http://schemas.microsoft.com/office/drawing/2014/main" id="{6A44CF7C-B3B6-175E-CC3B-39CF7E7420A8}"/>
              </a:ext>
            </a:extLst>
          </p:cNvPr>
          <p:cNvSpPr>
            <a:spLocks noGrp="1"/>
          </p:cNvSpPr>
          <p:nvPr>
            <p:ph idx="1"/>
          </p:nvPr>
        </p:nvSpPr>
        <p:spPr>
          <a:xfrm>
            <a:off x="354842" y="812800"/>
            <a:ext cx="8331958" cy="947761"/>
          </a:xfrm>
        </p:spPr>
        <p:txBody>
          <a:bodyPr>
            <a:normAutofit/>
          </a:bodyPr>
          <a:lstStyle/>
          <a:p>
            <a:r>
              <a:rPr lang="en-US" sz="1800" dirty="0"/>
              <a:t>Next, we will define sigmoid function, loss function and gradient descend as follows −</a:t>
            </a:r>
            <a:endParaRPr lang="en-IN" sz="1800" dirty="0"/>
          </a:p>
        </p:txBody>
      </p:sp>
      <p:sp>
        <p:nvSpPr>
          <p:cNvPr id="11" name="TextBox 10">
            <a:extLst>
              <a:ext uri="{FF2B5EF4-FFF2-40B4-BE49-F238E27FC236}">
                <a16:creationId xmlns:a16="http://schemas.microsoft.com/office/drawing/2014/main" id="{7C4F96B0-1909-CDE8-6F3B-927B50F50323}"/>
              </a:ext>
            </a:extLst>
          </p:cNvPr>
          <p:cNvSpPr txBox="1"/>
          <p:nvPr/>
        </p:nvSpPr>
        <p:spPr>
          <a:xfrm>
            <a:off x="354841" y="1423497"/>
            <a:ext cx="8038531" cy="4524315"/>
          </a:xfrm>
          <a:prstGeom prst="rect">
            <a:avLst/>
          </a:prstGeom>
          <a:noFill/>
        </p:spPr>
        <p:txBody>
          <a:bodyPr wrap="square">
            <a:spAutoFit/>
          </a:bodyPr>
          <a:lstStyle/>
          <a:p>
            <a:r>
              <a:rPr lang="en-IN" dirty="0"/>
              <a:t>class </a:t>
            </a:r>
            <a:r>
              <a:rPr lang="en-IN" dirty="0" err="1"/>
              <a:t>LogisticRegression</a:t>
            </a:r>
            <a:r>
              <a:rPr lang="en-IN" dirty="0"/>
              <a:t>:</a:t>
            </a:r>
          </a:p>
          <a:p>
            <a:r>
              <a:rPr lang="en-IN" dirty="0"/>
              <a:t>   def __</a:t>
            </a:r>
            <a:r>
              <a:rPr lang="en-IN" dirty="0" err="1"/>
              <a:t>init</a:t>
            </a:r>
            <a:r>
              <a:rPr lang="en-IN" dirty="0"/>
              <a:t>__(self, </a:t>
            </a:r>
            <a:r>
              <a:rPr lang="en-IN" dirty="0" err="1"/>
              <a:t>lr</a:t>
            </a:r>
            <a:r>
              <a:rPr lang="en-IN" dirty="0"/>
              <a:t>=0.01, </a:t>
            </a:r>
            <a:r>
              <a:rPr lang="en-IN" dirty="0" err="1"/>
              <a:t>num_iter</a:t>
            </a:r>
            <a:r>
              <a:rPr lang="en-IN" dirty="0"/>
              <a:t>=100000, </a:t>
            </a:r>
            <a:r>
              <a:rPr lang="en-IN" dirty="0" err="1"/>
              <a:t>fit_intercept</a:t>
            </a:r>
            <a:r>
              <a:rPr lang="en-IN" dirty="0"/>
              <a:t>=True, verbose=False):</a:t>
            </a:r>
          </a:p>
          <a:p>
            <a:r>
              <a:rPr lang="en-IN" dirty="0"/>
              <a:t>      self.lr = </a:t>
            </a:r>
            <a:r>
              <a:rPr lang="en-IN" dirty="0" err="1"/>
              <a:t>lr</a:t>
            </a:r>
            <a:endParaRPr lang="en-IN" dirty="0"/>
          </a:p>
          <a:p>
            <a:r>
              <a:rPr lang="en-IN" dirty="0"/>
              <a:t>      </a:t>
            </a:r>
            <a:r>
              <a:rPr lang="en-IN" dirty="0" err="1"/>
              <a:t>self.num_iter</a:t>
            </a:r>
            <a:r>
              <a:rPr lang="en-IN" dirty="0"/>
              <a:t> = </a:t>
            </a:r>
            <a:r>
              <a:rPr lang="en-IN" dirty="0" err="1"/>
              <a:t>num_iter</a:t>
            </a:r>
            <a:endParaRPr lang="en-IN" dirty="0"/>
          </a:p>
          <a:p>
            <a:r>
              <a:rPr lang="en-IN" dirty="0"/>
              <a:t>      </a:t>
            </a:r>
            <a:r>
              <a:rPr lang="en-IN" dirty="0" err="1"/>
              <a:t>self.fit_intercept</a:t>
            </a:r>
            <a:r>
              <a:rPr lang="en-IN" dirty="0"/>
              <a:t> = </a:t>
            </a:r>
            <a:r>
              <a:rPr lang="en-IN" dirty="0" err="1"/>
              <a:t>fit_intercept</a:t>
            </a:r>
            <a:endParaRPr lang="en-IN" dirty="0"/>
          </a:p>
          <a:p>
            <a:r>
              <a:rPr lang="en-IN" dirty="0"/>
              <a:t>      </a:t>
            </a:r>
            <a:r>
              <a:rPr lang="en-IN" dirty="0" err="1"/>
              <a:t>self.verbose</a:t>
            </a:r>
            <a:r>
              <a:rPr lang="en-IN" dirty="0"/>
              <a:t> = verbose</a:t>
            </a:r>
          </a:p>
          <a:p>
            <a:r>
              <a:rPr lang="en-IN" dirty="0"/>
              <a:t>   def __</a:t>
            </a:r>
            <a:r>
              <a:rPr lang="en-IN" dirty="0" err="1"/>
              <a:t>add_intercept</a:t>
            </a:r>
            <a:r>
              <a:rPr lang="en-IN" dirty="0"/>
              <a:t>(self, X):</a:t>
            </a:r>
          </a:p>
          <a:p>
            <a:r>
              <a:rPr lang="en-IN" dirty="0"/>
              <a:t>      intercept = </a:t>
            </a:r>
            <a:r>
              <a:rPr lang="en-IN" dirty="0" err="1"/>
              <a:t>np.ones</a:t>
            </a:r>
            <a:r>
              <a:rPr lang="en-IN" dirty="0"/>
              <a:t>((</a:t>
            </a:r>
            <a:r>
              <a:rPr lang="en-IN" dirty="0" err="1"/>
              <a:t>X.shape</a:t>
            </a:r>
            <a:r>
              <a:rPr lang="en-IN" dirty="0"/>
              <a:t>[0], 1))</a:t>
            </a:r>
          </a:p>
          <a:p>
            <a:r>
              <a:rPr lang="en-IN" dirty="0"/>
              <a:t>      return </a:t>
            </a:r>
            <a:r>
              <a:rPr lang="en-IN" dirty="0" err="1"/>
              <a:t>np.concatenate</a:t>
            </a:r>
            <a:r>
              <a:rPr lang="en-IN" dirty="0"/>
              <a:t>((intercept, X), axis=1)</a:t>
            </a:r>
          </a:p>
          <a:p>
            <a:r>
              <a:rPr lang="en-IN" dirty="0"/>
              <a:t>   def __sigmoid(self, z):</a:t>
            </a:r>
          </a:p>
          <a:p>
            <a:r>
              <a:rPr lang="en-IN" dirty="0"/>
              <a:t>      return 1 / (1 + </a:t>
            </a:r>
            <a:r>
              <a:rPr lang="en-IN" dirty="0" err="1"/>
              <a:t>np.exp</a:t>
            </a:r>
            <a:r>
              <a:rPr lang="en-IN" dirty="0"/>
              <a:t>(-z))</a:t>
            </a:r>
          </a:p>
          <a:p>
            <a:r>
              <a:rPr lang="en-IN" dirty="0"/>
              <a:t>   def __loss(self, h, y):</a:t>
            </a:r>
          </a:p>
          <a:p>
            <a:r>
              <a:rPr lang="en-IN" dirty="0"/>
              <a:t>      return (-y * np.log(h) - (1 - y) * np.log(1 - h)).mean()</a:t>
            </a:r>
          </a:p>
          <a:p>
            <a:r>
              <a:rPr lang="en-IN" dirty="0"/>
              <a:t>   def fit(self, X, y):</a:t>
            </a:r>
          </a:p>
          <a:p>
            <a:r>
              <a:rPr lang="en-IN" dirty="0"/>
              <a:t>      if </a:t>
            </a:r>
            <a:r>
              <a:rPr lang="en-IN" dirty="0" err="1"/>
              <a:t>self.fit_intercept</a:t>
            </a:r>
            <a:r>
              <a:rPr lang="en-IN" dirty="0"/>
              <a:t>:</a:t>
            </a:r>
          </a:p>
          <a:p>
            <a:r>
              <a:rPr lang="en-IN" dirty="0"/>
              <a:t>         X = self.__</a:t>
            </a:r>
            <a:r>
              <a:rPr lang="en-IN" dirty="0" err="1"/>
              <a:t>add_intercept</a:t>
            </a:r>
            <a:r>
              <a:rPr lang="en-IN" dirty="0"/>
              <a:t>(X)</a:t>
            </a:r>
          </a:p>
        </p:txBody>
      </p:sp>
      <p:pic>
        <p:nvPicPr>
          <p:cNvPr id="3" name="Picture 2" descr="A screenshot of a computer&#10;&#10;Description automatically generated">
            <a:extLst>
              <a:ext uri="{FF2B5EF4-FFF2-40B4-BE49-F238E27FC236}">
                <a16:creationId xmlns:a16="http://schemas.microsoft.com/office/drawing/2014/main" id="{DD1A9EA3-14E3-23B4-928E-3E5BDB33B44F}"/>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848671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67</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Logistic Regression in classification</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pic>
        <p:nvPicPr>
          <p:cNvPr id="14" name="Content Placeholder 13">
            <a:extLst>
              <a:ext uri="{FF2B5EF4-FFF2-40B4-BE49-F238E27FC236}">
                <a16:creationId xmlns:a16="http://schemas.microsoft.com/office/drawing/2014/main" id="{E97FC6B3-B406-69B6-D9EB-F95551C06ED8}"/>
              </a:ext>
            </a:extLst>
          </p:cNvPr>
          <p:cNvPicPr>
            <a:picLocks noGrp="1" noChangeAspect="1"/>
          </p:cNvPicPr>
          <p:nvPr>
            <p:ph idx="1"/>
          </p:nvPr>
        </p:nvPicPr>
        <p:blipFill rotWithShape="1">
          <a:blip r:embed="rId3"/>
          <a:srcRect l="25389" t="23446" r="26603" b="9019"/>
          <a:stretch/>
        </p:blipFill>
        <p:spPr>
          <a:xfrm>
            <a:off x="270681" y="1466368"/>
            <a:ext cx="8545773" cy="4889982"/>
          </a:xfrm>
        </p:spPr>
      </p:pic>
      <p:sp>
        <p:nvSpPr>
          <p:cNvPr id="12" name="TextBox 11">
            <a:extLst>
              <a:ext uri="{FF2B5EF4-FFF2-40B4-BE49-F238E27FC236}">
                <a16:creationId xmlns:a16="http://schemas.microsoft.com/office/drawing/2014/main" id="{E2E04428-35F3-7893-9C65-1947FF5D45BA}"/>
              </a:ext>
            </a:extLst>
          </p:cNvPr>
          <p:cNvSpPr txBox="1"/>
          <p:nvPr/>
        </p:nvSpPr>
        <p:spPr>
          <a:xfrm>
            <a:off x="436726" y="954918"/>
            <a:ext cx="4612942" cy="369332"/>
          </a:xfrm>
          <a:prstGeom prst="rect">
            <a:avLst/>
          </a:prstGeom>
          <a:noFill/>
        </p:spPr>
        <p:txBody>
          <a:bodyPr wrap="square">
            <a:spAutoFit/>
          </a:bodyPr>
          <a:lstStyle/>
          <a:p>
            <a:r>
              <a:rPr lang="en-US" dirty="0"/>
              <a:t>Now, initialize the weights as follows −</a:t>
            </a:r>
            <a:endParaRPr lang="en-IN" dirty="0"/>
          </a:p>
        </p:txBody>
      </p:sp>
      <p:pic>
        <p:nvPicPr>
          <p:cNvPr id="3" name="Picture 2" descr="A screenshot of a computer&#10;&#10;Description automatically generated">
            <a:extLst>
              <a:ext uri="{FF2B5EF4-FFF2-40B4-BE49-F238E27FC236}">
                <a16:creationId xmlns:a16="http://schemas.microsoft.com/office/drawing/2014/main" id="{C537136A-F86F-F2D7-937E-6CE9D81331CE}"/>
              </a:ext>
            </a:extLst>
          </p:cNvPr>
          <p:cNvPicPr>
            <a:picLocks noChangeAspect="1"/>
          </p:cNvPicPr>
          <p:nvPr/>
        </p:nvPicPr>
        <p:blipFill rotWithShape="1">
          <a:blip r:embed="rId4"/>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023396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68</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Logistic Regression in classification</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sp>
        <p:nvSpPr>
          <p:cNvPr id="12" name="TextBox 11">
            <a:extLst>
              <a:ext uri="{FF2B5EF4-FFF2-40B4-BE49-F238E27FC236}">
                <a16:creationId xmlns:a16="http://schemas.microsoft.com/office/drawing/2014/main" id="{E2E04428-35F3-7893-9C65-1947FF5D45BA}"/>
              </a:ext>
            </a:extLst>
          </p:cNvPr>
          <p:cNvSpPr txBox="1"/>
          <p:nvPr/>
        </p:nvSpPr>
        <p:spPr>
          <a:xfrm>
            <a:off x="436726" y="954918"/>
            <a:ext cx="5745710" cy="369332"/>
          </a:xfrm>
          <a:prstGeom prst="rect">
            <a:avLst/>
          </a:prstGeom>
          <a:noFill/>
        </p:spPr>
        <p:txBody>
          <a:bodyPr wrap="square">
            <a:spAutoFit/>
          </a:bodyPr>
          <a:lstStyle/>
          <a:p>
            <a:r>
              <a:rPr lang="en-US" dirty="0"/>
              <a:t>Next, we can evaluate the model and plot it as follows </a:t>
            </a:r>
            <a:endParaRPr lang="en-IN" dirty="0"/>
          </a:p>
        </p:txBody>
      </p:sp>
      <p:sp>
        <p:nvSpPr>
          <p:cNvPr id="5" name="Content Placeholder 4">
            <a:extLst>
              <a:ext uri="{FF2B5EF4-FFF2-40B4-BE49-F238E27FC236}">
                <a16:creationId xmlns:a16="http://schemas.microsoft.com/office/drawing/2014/main" id="{A89B32F2-BE4A-86FF-F0E8-D73B72099906}"/>
              </a:ext>
            </a:extLst>
          </p:cNvPr>
          <p:cNvSpPr>
            <a:spLocks noGrp="1"/>
          </p:cNvSpPr>
          <p:nvPr>
            <p:ph idx="1"/>
          </p:nvPr>
        </p:nvSpPr>
        <p:spPr/>
        <p:txBody>
          <a:bodyPr>
            <a:normAutofit fontScale="55000" lnSpcReduction="20000"/>
          </a:bodyPr>
          <a:lstStyle/>
          <a:p>
            <a:r>
              <a:rPr lang="en-IN" dirty="0"/>
              <a:t>model = </a:t>
            </a:r>
            <a:r>
              <a:rPr lang="en-IN" dirty="0" err="1"/>
              <a:t>LogisticRegression</a:t>
            </a:r>
            <a:r>
              <a:rPr lang="en-IN" dirty="0"/>
              <a:t>(</a:t>
            </a:r>
            <a:r>
              <a:rPr lang="en-IN" dirty="0" err="1"/>
              <a:t>lr</a:t>
            </a:r>
            <a:r>
              <a:rPr lang="en-IN" dirty="0"/>
              <a:t>=0.1, </a:t>
            </a:r>
            <a:r>
              <a:rPr lang="en-IN" dirty="0" err="1"/>
              <a:t>num_iter</a:t>
            </a:r>
            <a:r>
              <a:rPr lang="en-IN" dirty="0"/>
              <a:t>=300000)</a:t>
            </a:r>
          </a:p>
          <a:p>
            <a:r>
              <a:rPr lang="en-IN" dirty="0"/>
              <a:t>preds = </a:t>
            </a:r>
            <a:r>
              <a:rPr lang="en-IN" dirty="0" err="1"/>
              <a:t>model.predict</a:t>
            </a:r>
            <a:r>
              <a:rPr lang="en-IN" dirty="0"/>
              <a:t>(X)</a:t>
            </a:r>
          </a:p>
          <a:p>
            <a:r>
              <a:rPr lang="en-IN" dirty="0"/>
              <a:t>(preds == y).mean()</a:t>
            </a:r>
          </a:p>
          <a:p>
            <a:endParaRPr lang="en-IN" dirty="0"/>
          </a:p>
          <a:p>
            <a:r>
              <a:rPr lang="en-IN" dirty="0" err="1"/>
              <a:t>plt.figure</a:t>
            </a:r>
            <a:r>
              <a:rPr lang="en-IN" dirty="0"/>
              <a:t>(</a:t>
            </a:r>
            <a:r>
              <a:rPr lang="en-IN" dirty="0" err="1"/>
              <a:t>figsize</a:t>
            </a:r>
            <a:r>
              <a:rPr lang="en-IN" dirty="0"/>
              <a:t>=(10, 6))</a:t>
            </a:r>
          </a:p>
          <a:p>
            <a:r>
              <a:rPr lang="en-IN" dirty="0" err="1"/>
              <a:t>plt.scatter</a:t>
            </a:r>
            <a:r>
              <a:rPr lang="en-IN" dirty="0"/>
              <a:t>(X[y == 0][:, 0], X[y == 0][:, 1], </a:t>
            </a:r>
            <a:r>
              <a:rPr lang="en-IN" dirty="0" err="1"/>
              <a:t>color</a:t>
            </a:r>
            <a:r>
              <a:rPr lang="en-IN" dirty="0"/>
              <a:t>='g', label='0')</a:t>
            </a:r>
          </a:p>
          <a:p>
            <a:r>
              <a:rPr lang="en-IN" dirty="0" err="1"/>
              <a:t>plt.scatter</a:t>
            </a:r>
            <a:r>
              <a:rPr lang="en-IN" dirty="0"/>
              <a:t>(X[y == 1][:, 0], X[y == 1][:, 1], </a:t>
            </a:r>
            <a:r>
              <a:rPr lang="en-IN" dirty="0" err="1"/>
              <a:t>color</a:t>
            </a:r>
            <a:r>
              <a:rPr lang="en-IN" dirty="0"/>
              <a:t>='y', label='1')</a:t>
            </a:r>
          </a:p>
          <a:p>
            <a:r>
              <a:rPr lang="en-IN" dirty="0" err="1"/>
              <a:t>plt.legend</a:t>
            </a:r>
            <a:r>
              <a:rPr lang="en-IN" dirty="0"/>
              <a:t>()</a:t>
            </a:r>
          </a:p>
          <a:p>
            <a:r>
              <a:rPr lang="en-IN" dirty="0"/>
              <a:t>x1_min, x1_max = X[:,0].min(), X[:,0].max(),</a:t>
            </a:r>
          </a:p>
          <a:p>
            <a:r>
              <a:rPr lang="en-IN" dirty="0"/>
              <a:t>x2_min, x2_max = X[:,1].min(), X[:,1].max(),</a:t>
            </a:r>
          </a:p>
          <a:p>
            <a:r>
              <a:rPr lang="en-IN" dirty="0"/>
              <a:t>xx1, xx2 = </a:t>
            </a:r>
            <a:r>
              <a:rPr lang="en-IN" dirty="0" err="1"/>
              <a:t>np.meshgrid</a:t>
            </a:r>
            <a:r>
              <a:rPr lang="en-IN" dirty="0"/>
              <a:t>(</a:t>
            </a:r>
            <a:r>
              <a:rPr lang="en-IN" dirty="0" err="1"/>
              <a:t>np.linspace</a:t>
            </a:r>
            <a:r>
              <a:rPr lang="en-IN" dirty="0"/>
              <a:t>(x1_min, x1_max), </a:t>
            </a:r>
            <a:r>
              <a:rPr lang="en-IN" dirty="0" err="1"/>
              <a:t>np.linspace</a:t>
            </a:r>
            <a:r>
              <a:rPr lang="en-IN" dirty="0"/>
              <a:t>(x2_min, x2_max))</a:t>
            </a:r>
          </a:p>
          <a:p>
            <a:r>
              <a:rPr lang="en-IN" dirty="0"/>
              <a:t>grid = </a:t>
            </a:r>
            <a:r>
              <a:rPr lang="en-IN" dirty="0" err="1"/>
              <a:t>np.c</a:t>
            </a:r>
            <a:r>
              <a:rPr lang="en-IN" dirty="0"/>
              <a:t>_[xx1.ravel(), xx2.ravel()]</a:t>
            </a:r>
          </a:p>
          <a:p>
            <a:r>
              <a:rPr lang="en-IN" dirty="0"/>
              <a:t>probs = </a:t>
            </a:r>
            <a:r>
              <a:rPr lang="en-IN" dirty="0" err="1"/>
              <a:t>model.predict_prob</a:t>
            </a:r>
            <a:r>
              <a:rPr lang="en-IN" dirty="0"/>
              <a:t>(grid).reshape(xx1.shape)</a:t>
            </a:r>
          </a:p>
          <a:p>
            <a:r>
              <a:rPr lang="en-IN" dirty="0" err="1"/>
              <a:t>plt.contour</a:t>
            </a:r>
            <a:r>
              <a:rPr lang="en-IN" dirty="0"/>
              <a:t>(xx1, xx2, probs, [0.5], linewidths=1, </a:t>
            </a:r>
            <a:r>
              <a:rPr lang="en-IN" dirty="0" err="1"/>
              <a:t>colors</a:t>
            </a:r>
            <a:r>
              <a:rPr lang="en-IN" dirty="0"/>
              <a:t>='red');</a:t>
            </a:r>
          </a:p>
        </p:txBody>
      </p:sp>
      <p:pic>
        <p:nvPicPr>
          <p:cNvPr id="3" name="Picture 2" descr="A screenshot of a computer&#10;&#10;Description automatically generated">
            <a:extLst>
              <a:ext uri="{FF2B5EF4-FFF2-40B4-BE49-F238E27FC236}">
                <a16:creationId xmlns:a16="http://schemas.microsoft.com/office/drawing/2014/main" id="{3A076D49-5EF4-9A17-D21A-81A6530E7D26}"/>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437677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69</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Logistic Regression in classification</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pic>
        <p:nvPicPr>
          <p:cNvPr id="10" name="Content Placeholder 9">
            <a:extLst>
              <a:ext uri="{FF2B5EF4-FFF2-40B4-BE49-F238E27FC236}">
                <a16:creationId xmlns:a16="http://schemas.microsoft.com/office/drawing/2014/main" id="{A31E9268-E9CE-3F8E-BCE1-A7083A1E3E82}"/>
              </a:ext>
            </a:extLst>
          </p:cNvPr>
          <p:cNvPicPr>
            <a:picLocks noGrp="1" noChangeAspect="1"/>
          </p:cNvPicPr>
          <p:nvPr>
            <p:ph idx="1"/>
          </p:nvPr>
        </p:nvPicPr>
        <p:blipFill>
          <a:blip r:embed="rId3"/>
          <a:stretch>
            <a:fillRect/>
          </a:stretch>
        </p:blipFill>
        <p:spPr>
          <a:xfrm>
            <a:off x="672428" y="1054289"/>
            <a:ext cx="7772400" cy="4923430"/>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3EFD9DF1-81CD-C4DC-350C-DA9F82C18AAF}"/>
              </a:ext>
            </a:extLst>
          </p:cNvPr>
          <p:cNvPicPr>
            <a:picLocks noChangeAspect="1"/>
          </p:cNvPicPr>
          <p:nvPr/>
        </p:nvPicPr>
        <p:blipFill rotWithShape="1">
          <a:blip r:embed="rId4"/>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24090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9E05D4E-EC98-49C6-AAF8-BB59B3EC9DF1}" type="datetime3">
              <a:rPr lang="en-US" smtClean="0">
                <a:solidFill>
                  <a:prstClr val="black">
                    <a:tint val="75000"/>
                  </a:prstClr>
                </a:solidFill>
              </a:rPr>
              <a:t>11 July 2024</a:t>
            </a:fld>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7</a:t>
            </a:fld>
            <a:endParaRPr lang="en-US" dirty="0">
              <a:solidFill>
                <a:prstClr val="black">
                  <a:tint val="75000"/>
                </a:prstClr>
              </a:solidFill>
            </a:endParaRPr>
          </a:p>
        </p:txBody>
      </p:sp>
      <p:graphicFrame>
        <p:nvGraphicFramePr>
          <p:cNvPr id="2" name="Table 1"/>
          <p:cNvGraphicFramePr>
            <a:graphicFrameLocks noGrp="1"/>
          </p:cNvGraphicFramePr>
          <p:nvPr/>
        </p:nvGraphicFramePr>
        <p:xfrm>
          <a:off x="-3368" y="701498"/>
          <a:ext cx="9143999" cy="3373947"/>
        </p:xfrm>
        <a:graphic>
          <a:graphicData uri="http://schemas.openxmlformats.org/drawingml/2006/table">
            <a:tbl>
              <a:tblPr firstRow="1" firstCol="1" bandRow="1">
                <a:tableStyleId>{5940675A-B579-460E-94D1-54222C63F5DA}</a:tableStyleId>
              </a:tblPr>
              <a:tblGrid>
                <a:gridCol w="1263000">
                  <a:extLst>
                    <a:ext uri="{9D8B030D-6E8A-4147-A177-3AD203B41FA5}">
                      <a16:colId xmlns:a16="http://schemas.microsoft.com/office/drawing/2014/main" val="1541069910"/>
                    </a:ext>
                  </a:extLst>
                </a:gridCol>
                <a:gridCol w="191413">
                  <a:extLst>
                    <a:ext uri="{9D8B030D-6E8A-4147-A177-3AD203B41FA5}">
                      <a16:colId xmlns:a16="http://schemas.microsoft.com/office/drawing/2014/main" val="1164894793"/>
                    </a:ext>
                  </a:extLst>
                </a:gridCol>
                <a:gridCol w="142488">
                  <a:extLst>
                    <a:ext uri="{9D8B030D-6E8A-4147-A177-3AD203B41FA5}">
                      <a16:colId xmlns:a16="http://schemas.microsoft.com/office/drawing/2014/main" val="3742248287"/>
                    </a:ext>
                  </a:extLst>
                </a:gridCol>
                <a:gridCol w="4908644">
                  <a:extLst>
                    <a:ext uri="{9D8B030D-6E8A-4147-A177-3AD203B41FA5}">
                      <a16:colId xmlns:a16="http://schemas.microsoft.com/office/drawing/2014/main" val="3294516286"/>
                    </a:ext>
                  </a:extLst>
                </a:gridCol>
                <a:gridCol w="1189634">
                  <a:extLst>
                    <a:ext uri="{9D8B030D-6E8A-4147-A177-3AD203B41FA5}">
                      <a16:colId xmlns:a16="http://schemas.microsoft.com/office/drawing/2014/main" val="671190528"/>
                    </a:ext>
                  </a:extLst>
                </a:gridCol>
                <a:gridCol w="120549">
                  <a:extLst>
                    <a:ext uri="{9D8B030D-6E8A-4147-A177-3AD203B41FA5}">
                      <a16:colId xmlns:a16="http://schemas.microsoft.com/office/drawing/2014/main" val="1222276116"/>
                    </a:ext>
                  </a:extLst>
                </a:gridCol>
                <a:gridCol w="1328271">
                  <a:extLst>
                    <a:ext uri="{9D8B030D-6E8A-4147-A177-3AD203B41FA5}">
                      <a16:colId xmlns:a16="http://schemas.microsoft.com/office/drawing/2014/main" val="2936604744"/>
                    </a:ext>
                  </a:extLst>
                </a:gridCol>
              </a:tblGrid>
              <a:tr h="176697">
                <a:tc gridSpan="2">
                  <a:txBody>
                    <a:bodyPr/>
                    <a:lstStyle/>
                    <a:p>
                      <a:pPr>
                        <a:lnSpc>
                          <a:spcPct val="107000"/>
                        </a:lnSpc>
                        <a:spcAft>
                          <a:spcPts val="0"/>
                        </a:spcAft>
                      </a:pPr>
                      <a:r>
                        <a:rPr lang="en-IN" sz="1600" b="1" dirty="0">
                          <a:effectLst/>
                        </a:rPr>
                        <a:t>UNIT-IV</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solidFill>
                      <a:srgbClr val="E6E6E6"/>
                    </a:solidFill>
                  </a:tcPr>
                </a:tc>
                <a:tc hMerge="1">
                  <a:txBody>
                    <a:bodyPr/>
                    <a:lstStyle/>
                    <a:p>
                      <a:pPr>
                        <a:lnSpc>
                          <a:spcPct val="107000"/>
                        </a:lnSpc>
                        <a:spcAft>
                          <a:spcPts val="0"/>
                        </a:spcAft>
                      </a:pP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solidFill>
                      <a:srgbClr val="E6E6E6"/>
                    </a:solidFill>
                  </a:tcPr>
                </a:tc>
                <a:tc gridSpan="3">
                  <a:txBody>
                    <a:bodyPr/>
                    <a:lstStyle/>
                    <a:p>
                      <a:pPr algn="just">
                        <a:lnSpc>
                          <a:spcPct val="115000"/>
                        </a:lnSpc>
                        <a:spcAft>
                          <a:spcPts val="690"/>
                        </a:spcAft>
                      </a:pPr>
                      <a:r>
                        <a:rPr lang="en-IN" sz="1600" b="1">
                          <a:effectLst/>
                        </a:rPr>
                        <a:t>FORECASTING MODELS</a:t>
                      </a:r>
                      <a:endParaRPr lang="en-IN" sz="1600" b="1">
                        <a:effectLst/>
                        <a:latin typeface="+mn-lt"/>
                        <a:ea typeface="Times New Roman" panose="02020603050405020304" pitchFamily="18" charset="0"/>
                        <a:cs typeface="Times New Roman" panose="02020603050405020304" pitchFamily="18" charset="0"/>
                      </a:endParaRPr>
                    </a:p>
                  </a:txBody>
                  <a:tcPr marL="49387" marR="49387" marT="0" marB="0">
                    <a:solidFill>
                      <a:srgbClr val="E6E6E6"/>
                    </a:solidFill>
                  </a:tcPr>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IN" sz="1600" b="1" dirty="0">
                          <a:effectLst/>
                        </a:rPr>
                        <a:t>8 HOURS</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solidFill>
                      <a:srgbClr val="E6E6E6"/>
                    </a:solidFill>
                  </a:tcPr>
                </a:tc>
                <a:tc hMerge="1">
                  <a:txBody>
                    <a:bodyPr/>
                    <a:lstStyle/>
                    <a:p>
                      <a:endParaRPr lang="en-IN"/>
                    </a:p>
                  </a:txBody>
                  <a:tcPr/>
                </a:tc>
                <a:extLst>
                  <a:ext uri="{0D108BD9-81ED-4DB2-BD59-A6C34878D82A}">
                    <a16:rowId xmlns:a16="http://schemas.microsoft.com/office/drawing/2014/main" val="2497099684"/>
                  </a:ext>
                </a:extLst>
              </a:tr>
              <a:tr h="277667">
                <a:tc gridSpan="7">
                  <a:txBody>
                    <a:bodyPr/>
                    <a:lstStyle/>
                    <a:p>
                      <a:pPr algn="just">
                        <a:lnSpc>
                          <a:spcPct val="115000"/>
                        </a:lnSpc>
                        <a:spcAft>
                          <a:spcPts val="690"/>
                        </a:spcAft>
                      </a:pPr>
                      <a:r>
                        <a:rPr lang="en-IN" sz="1600">
                          <a:effectLst/>
                        </a:rPr>
                        <a:t>Trend analysis, Cyclical and Seasonal analysis, smoothing, Moving averages, Box-Jenkins, Holt-winters, Autocorrelation, ARIMA, Examples: Applications of Time Series in financial markets.</a:t>
                      </a:r>
                      <a:endParaRPr lang="en-IN" sz="1600">
                        <a:effectLst/>
                        <a:latin typeface="+mn-lt"/>
                        <a:ea typeface="Times New Roman" panose="02020603050405020304" pitchFamily="18" charset="0"/>
                        <a:cs typeface="Times New Roman" panose="02020603050405020304" pitchFamily="18" charset="0"/>
                      </a:endParaRPr>
                    </a:p>
                  </a:txBody>
                  <a:tcPr marL="49387" marR="4938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04772440"/>
                  </a:ext>
                </a:extLst>
              </a:tr>
              <a:tr h="176697">
                <a:tc gridSpan="2">
                  <a:txBody>
                    <a:bodyPr/>
                    <a:lstStyle/>
                    <a:p>
                      <a:pPr>
                        <a:lnSpc>
                          <a:spcPct val="107000"/>
                        </a:lnSpc>
                        <a:spcAft>
                          <a:spcPts val="0"/>
                        </a:spcAft>
                      </a:pPr>
                      <a:r>
                        <a:rPr lang="en-IN" sz="1600" b="1" dirty="0">
                          <a:effectLst/>
                        </a:rPr>
                        <a:t>UNIT-V</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solidFill>
                      <a:srgbClr val="E6E6E6"/>
                    </a:solidFill>
                  </a:tcPr>
                </a:tc>
                <a:tc hMerge="1">
                  <a:txBody>
                    <a:bodyPr/>
                    <a:lstStyle/>
                    <a:p>
                      <a:pPr>
                        <a:lnSpc>
                          <a:spcPct val="107000"/>
                        </a:lnSpc>
                        <a:spcAft>
                          <a:spcPts val="0"/>
                        </a:spcAft>
                      </a:pP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solidFill>
                      <a:srgbClr val="E6E6E6"/>
                    </a:solidFill>
                  </a:tcPr>
                </a:tc>
                <a:tc gridSpan="3">
                  <a:txBody>
                    <a:bodyPr/>
                    <a:lstStyle/>
                    <a:p>
                      <a:pPr algn="just">
                        <a:lnSpc>
                          <a:spcPct val="115000"/>
                        </a:lnSpc>
                        <a:spcAft>
                          <a:spcPts val="690"/>
                        </a:spcAft>
                      </a:pPr>
                      <a:r>
                        <a:rPr lang="en-IN" sz="1600" b="1">
                          <a:effectLst/>
                        </a:rPr>
                        <a:t> FEATURE ENGINEERING</a:t>
                      </a:r>
                      <a:endParaRPr lang="en-IN" sz="1600" b="1">
                        <a:effectLst/>
                        <a:latin typeface="+mn-lt"/>
                        <a:ea typeface="Times New Roman" panose="02020603050405020304" pitchFamily="18" charset="0"/>
                        <a:cs typeface="Times New Roman" panose="02020603050405020304" pitchFamily="18" charset="0"/>
                      </a:endParaRPr>
                    </a:p>
                  </a:txBody>
                  <a:tcPr marL="49387" marR="49387" marT="0" marB="0">
                    <a:solidFill>
                      <a:srgbClr val="E6E6E6"/>
                    </a:solidFill>
                  </a:tcPr>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IN" sz="1600" b="1" dirty="0">
                          <a:effectLst/>
                        </a:rPr>
                        <a:t>8 HOURS</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solidFill>
                      <a:srgbClr val="E6E6E6"/>
                    </a:solidFill>
                  </a:tcPr>
                </a:tc>
                <a:tc hMerge="1">
                  <a:txBody>
                    <a:bodyPr/>
                    <a:lstStyle/>
                    <a:p>
                      <a:endParaRPr lang="en-IN"/>
                    </a:p>
                  </a:txBody>
                  <a:tcPr/>
                </a:tc>
                <a:extLst>
                  <a:ext uri="{0D108BD9-81ED-4DB2-BD59-A6C34878D82A}">
                    <a16:rowId xmlns:a16="http://schemas.microsoft.com/office/drawing/2014/main" val="4200843633"/>
                  </a:ext>
                </a:extLst>
              </a:tr>
              <a:tr h="258369">
                <a:tc gridSpan="7">
                  <a:txBody>
                    <a:bodyPr/>
                    <a:lstStyle/>
                    <a:p>
                      <a:pPr algn="just">
                        <a:lnSpc>
                          <a:spcPct val="107000"/>
                        </a:lnSpc>
                        <a:spcAft>
                          <a:spcPts val="690"/>
                        </a:spcAft>
                      </a:pPr>
                      <a:r>
                        <a:rPr lang="en-IN" sz="1600">
                          <a:effectLst/>
                        </a:rPr>
                        <a:t>Data Science Vs. Machine Learning, Exploratory Data Analysis, Feature Encoding, Imputation Feature Scaling, Determining correlation, Feature selection, Feature extraction.</a:t>
                      </a:r>
                      <a:endParaRPr lang="en-IN" sz="1600">
                        <a:effectLst/>
                        <a:latin typeface="+mn-lt"/>
                        <a:ea typeface="Times New Roman" panose="02020603050405020304" pitchFamily="18" charset="0"/>
                        <a:cs typeface="Times New Roman" panose="02020603050405020304" pitchFamily="18" charset="0"/>
                      </a:endParaRPr>
                    </a:p>
                  </a:txBody>
                  <a:tcPr marL="49387" marR="4938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17105848"/>
                  </a:ext>
                </a:extLst>
              </a:tr>
              <a:tr h="239393">
                <a:tc gridSpan="7">
                  <a:txBody>
                    <a:bodyPr/>
                    <a:lstStyle/>
                    <a:p>
                      <a:pPr algn="just">
                        <a:lnSpc>
                          <a:spcPct val="107000"/>
                        </a:lnSpc>
                        <a:spcAft>
                          <a:spcPts val="0"/>
                        </a:spcAft>
                      </a:pPr>
                      <a:r>
                        <a:rPr lang="en-IN" sz="1600" b="1" dirty="0">
                          <a:effectLst/>
                        </a:rPr>
                        <a:t>Course outcome:  </a:t>
                      </a:r>
                      <a:r>
                        <a:rPr lang="en-IN" sz="1600" dirty="0">
                          <a:effectLst/>
                        </a:rPr>
                        <a:t>     After completion of this course students will be </a:t>
                      </a:r>
                      <a:r>
                        <a:rPr lang="en-IN" sz="1600">
                          <a:effectLst/>
                        </a:rPr>
                        <a:t>able to</a:t>
                      </a:r>
                      <a:endParaRPr lang="en-IN" sz="1600" dirty="0">
                        <a:effectLst/>
                      </a:endParaRPr>
                    </a:p>
                  </a:txBody>
                  <a:tcPr marL="49387" marR="4938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874953285"/>
                  </a:ext>
                </a:extLst>
              </a:tr>
              <a:tr h="563748">
                <a:tc>
                  <a:txBody>
                    <a:bodyPr/>
                    <a:lstStyle/>
                    <a:p>
                      <a:pPr algn="ctr">
                        <a:lnSpc>
                          <a:spcPct val="107000"/>
                        </a:lnSpc>
                        <a:spcAft>
                          <a:spcPts val="0"/>
                        </a:spcAft>
                      </a:pPr>
                      <a:r>
                        <a:rPr lang="en-IN" sz="1600" b="1">
                          <a:effectLst/>
                        </a:rPr>
                        <a:t>CO 1</a:t>
                      </a:r>
                      <a:endParaRPr lang="en-IN" sz="1600" b="1">
                        <a:effectLst/>
                        <a:latin typeface="+mn-lt"/>
                        <a:ea typeface="Calibri" panose="020F0502020204030204" pitchFamily="34" charset="0"/>
                        <a:cs typeface="Times New Roman" panose="02020603050405020304" pitchFamily="18" charset="0"/>
                      </a:endParaRPr>
                    </a:p>
                  </a:txBody>
                  <a:tcPr marL="49387" marR="49387" marT="0" marB="0"/>
                </a:tc>
                <a:tc gridSpan="5">
                  <a:txBody>
                    <a:bodyPr/>
                    <a:lstStyle/>
                    <a:p>
                      <a:pPr algn="just">
                        <a:lnSpc>
                          <a:spcPct val="107000"/>
                        </a:lnSpc>
                        <a:spcAft>
                          <a:spcPts val="0"/>
                        </a:spcAft>
                      </a:pPr>
                      <a:r>
                        <a:rPr lang="en-IN" sz="1600" dirty="0">
                          <a:effectLst/>
                        </a:rPr>
                        <a:t>Apply specific statistical and regression analysis methods applicable to predictive analytics to identify new trends and patterns, uncover relationships, create forecasts, predict likelihoods, and test predictive hypotheses.</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tc>
                <a:tc hMerge="1">
                  <a:txBody>
                    <a:bodyPr/>
                    <a:lstStyle/>
                    <a:p>
                      <a:pPr algn="just">
                        <a:lnSpc>
                          <a:spcPct val="107000"/>
                        </a:lnSpc>
                        <a:spcAft>
                          <a:spcPts val="0"/>
                        </a:spcAft>
                      </a:pPr>
                      <a:r>
                        <a:rPr lang="en-IN" sz="1600" dirty="0">
                          <a:effectLst/>
                        </a:rPr>
                        <a:t>Apply specific statistical and regression analysis methods applicable to predictive analytics to identify new trends and patterns, uncover relationships, create forecasts, predict likelihoods, and test predictive hypotheses.</a:t>
                      </a:r>
                      <a:endParaRPr lang="en-IN" sz="1600" dirty="0">
                        <a:effectLst/>
                        <a:latin typeface="+mn-lt"/>
                        <a:ea typeface="Calibri" panose="020F0502020204030204" pitchFamily="34" charset="0"/>
                        <a:cs typeface="Times New Roman" panose="02020603050405020304" pitchFamily="18" charset="0"/>
                      </a:endParaRPr>
                    </a:p>
                  </a:txBody>
                  <a:tcPr marL="49387" marR="49387" marT="0" marB="0"/>
                </a:tc>
                <a:tc hMerge="1">
                  <a:txBody>
                    <a:bodyPr/>
                    <a:lstStyle/>
                    <a:p>
                      <a:endParaRPr lang="en-IN"/>
                    </a:p>
                  </a:txBody>
                  <a:tcPr/>
                </a:tc>
                <a:tc hMerge="1">
                  <a:txBody>
                    <a:bodyPr/>
                    <a:lstStyle/>
                    <a:p>
                      <a:endParaRPr lang="en-IN"/>
                    </a:p>
                  </a:txBody>
                  <a:tcPr/>
                </a:tc>
                <a:tc hMerge="1">
                  <a:txBody>
                    <a:bodyPr/>
                    <a:lstStyle/>
                    <a:p>
                      <a:pPr algn="just">
                        <a:lnSpc>
                          <a:spcPct val="107000"/>
                        </a:lnSpc>
                        <a:spcAft>
                          <a:spcPts val="0"/>
                        </a:spcAft>
                      </a:pPr>
                      <a:endParaRPr lang="en-IN" sz="1600">
                        <a:effectLst/>
                        <a:latin typeface="+mn-lt"/>
                        <a:ea typeface="Calibri" panose="020F0502020204030204" pitchFamily="34" charset="0"/>
                        <a:cs typeface="Times New Roman" panose="02020603050405020304" pitchFamily="18" charset="0"/>
                      </a:endParaRPr>
                    </a:p>
                  </a:txBody>
                  <a:tcPr marL="49387" marR="49387" marT="0" marB="0"/>
                </a:tc>
                <a:tc>
                  <a:txBody>
                    <a:bodyPr/>
                    <a:lstStyle/>
                    <a:p>
                      <a:pPr algn="ctr">
                        <a:lnSpc>
                          <a:spcPct val="107000"/>
                        </a:lnSpc>
                        <a:spcAft>
                          <a:spcPts val="0"/>
                        </a:spcAft>
                      </a:pPr>
                      <a:r>
                        <a:rPr lang="en-IN" sz="1600" dirty="0">
                          <a:effectLst/>
                        </a:rPr>
                        <a:t>K1, K2</a:t>
                      </a:r>
                      <a:endParaRPr lang="en-IN" sz="1600" dirty="0">
                        <a:effectLst/>
                        <a:latin typeface="+mn-lt"/>
                        <a:ea typeface="Calibri" panose="020F0502020204030204" pitchFamily="34" charset="0"/>
                        <a:cs typeface="Times New Roman" panose="02020603050405020304" pitchFamily="18" charset="0"/>
                      </a:endParaRPr>
                    </a:p>
                  </a:txBody>
                  <a:tcPr marL="49387" marR="49387" marT="0" marB="0"/>
                </a:tc>
                <a:extLst>
                  <a:ext uri="{0D108BD9-81ED-4DB2-BD59-A6C34878D82A}">
                    <a16:rowId xmlns:a16="http://schemas.microsoft.com/office/drawing/2014/main" val="3517120187"/>
                  </a:ext>
                </a:extLst>
              </a:tr>
              <a:tr h="281874">
                <a:tc>
                  <a:txBody>
                    <a:bodyPr/>
                    <a:lstStyle/>
                    <a:p>
                      <a:pPr algn="ctr">
                        <a:lnSpc>
                          <a:spcPct val="107000"/>
                        </a:lnSpc>
                        <a:spcAft>
                          <a:spcPts val="0"/>
                        </a:spcAft>
                      </a:pPr>
                      <a:r>
                        <a:rPr lang="en-IN" sz="1600" b="1" dirty="0">
                          <a:effectLst/>
                        </a:rPr>
                        <a:t>CO 2</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tc>
                <a:tc gridSpan="5">
                  <a:txBody>
                    <a:bodyPr/>
                    <a:lstStyle/>
                    <a:p>
                      <a:pPr algn="l">
                        <a:lnSpc>
                          <a:spcPct val="107000"/>
                        </a:lnSpc>
                        <a:spcAft>
                          <a:spcPts val="0"/>
                        </a:spcAft>
                      </a:pPr>
                      <a:r>
                        <a:rPr lang="en-IN" sz="1600" dirty="0">
                          <a:effectLst/>
                        </a:rPr>
                        <a:t>Learn how to select the appropriate method for predictive analysis, and how to build effective predictive models.</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tc>
                <a:tc hMerge="1">
                  <a: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600">
                          <a:effectLst/>
                        </a:rPr>
                        <a:t>Learn how to select the appropriate method for predictive analysis, and how to build effective predictive models.</a:t>
                      </a:r>
                      <a:endParaRPr lang="en-IN" sz="1600">
                        <a:effectLst/>
                        <a:latin typeface="+mn-lt"/>
                        <a:ea typeface="Calibri" panose="020F0502020204030204" pitchFamily="34" charset="0"/>
                        <a:cs typeface="Times New Roman" panose="02020603050405020304" pitchFamily="18" charset="0"/>
                      </a:endParaRPr>
                    </a:p>
                  </a:txBody>
                  <a:tcPr marL="49387" marR="49387" marT="0" marB="0"/>
                </a:tc>
                <a:tc hMerge="1">
                  <a:txBody>
                    <a:bodyPr/>
                    <a:lstStyle/>
                    <a:p>
                      <a:endParaRPr lang="en-IN"/>
                    </a:p>
                  </a:txBody>
                  <a:tcPr/>
                </a:tc>
                <a:tc hMerge="1">
                  <a:txBody>
                    <a:bodyPr/>
                    <a:lstStyle/>
                    <a:p>
                      <a:endParaRPr lang="en-IN"/>
                    </a:p>
                  </a:txBody>
                  <a:tcPr/>
                </a:tc>
                <a:tc hMerge="1">
                  <a:txBody>
                    <a:bodyPr/>
                    <a:lstStyle/>
                    <a:p>
                      <a:pPr algn="just">
                        <a:lnSpc>
                          <a:spcPct val="107000"/>
                        </a:lnSpc>
                        <a:spcAft>
                          <a:spcPts val="0"/>
                        </a:spcAft>
                      </a:pPr>
                      <a:endParaRPr lang="en-IN" sz="1600" dirty="0">
                        <a:effectLst/>
                        <a:latin typeface="+mn-lt"/>
                        <a:ea typeface="Calibri" panose="020F0502020204030204" pitchFamily="34" charset="0"/>
                        <a:cs typeface="Times New Roman" panose="02020603050405020304" pitchFamily="18" charset="0"/>
                      </a:endParaRPr>
                    </a:p>
                  </a:txBody>
                  <a:tcPr marL="49387" marR="49387" marT="0" marB="0"/>
                </a:tc>
                <a:tc>
                  <a:txBody>
                    <a:bodyPr/>
                    <a:lstStyle/>
                    <a:p>
                      <a:pPr algn="ctr">
                        <a:lnSpc>
                          <a:spcPct val="107000"/>
                        </a:lnSpc>
                        <a:spcAft>
                          <a:spcPts val="0"/>
                        </a:spcAft>
                      </a:pPr>
                      <a:r>
                        <a:rPr lang="en-IN" sz="1600" dirty="0">
                          <a:effectLst/>
                        </a:rPr>
                        <a:t>K2</a:t>
                      </a:r>
                      <a:endParaRPr lang="en-IN" sz="1600" dirty="0">
                        <a:effectLst/>
                        <a:latin typeface="+mn-lt"/>
                        <a:ea typeface="Calibri" panose="020F0502020204030204" pitchFamily="34" charset="0"/>
                        <a:cs typeface="Times New Roman" panose="02020603050405020304" pitchFamily="18" charset="0"/>
                      </a:endParaRPr>
                    </a:p>
                  </a:txBody>
                  <a:tcPr marL="49387" marR="49387" marT="0" marB="0"/>
                </a:tc>
                <a:extLst>
                  <a:ext uri="{0D108BD9-81ED-4DB2-BD59-A6C34878D82A}">
                    <a16:rowId xmlns:a16="http://schemas.microsoft.com/office/drawing/2014/main" val="3643039943"/>
                  </a:ext>
                </a:extLst>
              </a:tr>
            </a:tbl>
          </a:graphicData>
        </a:graphic>
      </p:graphicFrame>
      <p:graphicFrame>
        <p:nvGraphicFramePr>
          <p:cNvPr id="3" name="Table 2"/>
          <p:cNvGraphicFramePr>
            <a:graphicFrameLocks noGrp="1"/>
          </p:cNvGraphicFramePr>
          <p:nvPr/>
        </p:nvGraphicFramePr>
        <p:xfrm>
          <a:off x="3369" y="4075445"/>
          <a:ext cx="9140631" cy="2164220"/>
        </p:xfrm>
        <a:graphic>
          <a:graphicData uri="http://schemas.openxmlformats.org/drawingml/2006/table">
            <a:tbl>
              <a:tblPr firstRow="1" firstCol="1" bandRow="1">
                <a:tableStyleId>{5940675A-B579-460E-94D1-54222C63F5DA}</a:tableStyleId>
              </a:tblPr>
              <a:tblGrid>
                <a:gridCol w="1256263">
                  <a:extLst>
                    <a:ext uri="{9D8B030D-6E8A-4147-A177-3AD203B41FA5}">
                      <a16:colId xmlns:a16="http://schemas.microsoft.com/office/drawing/2014/main" val="1667202718"/>
                    </a:ext>
                  </a:extLst>
                </a:gridCol>
                <a:gridCol w="6530265">
                  <a:extLst>
                    <a:ext uri="{9D8B030D-6E8A-4147-A177-3AD203B41FA5}">
                      <a16:colId xmlns:a16="http://schemas.microsoft.com/office/drawing/2014/main" val="1925081587"/>
                    </a:ext>
                  </a:extLst>
                </a:gridCol>
                <a:gridCol w="1354103">
                  <a:extLst>
                    <a:ext uri="{9D8B030D-6E8A-4147-A177-3AD203B41FA5}">
                      <a16:colId xmlns:a16="http://schemas.microsoft.com/office/drawing/2014/main" val="4192802169"/>
                    </a:ext>
                  </a:extLst>
                </a:gridCol>
              </a:tblGrid>
              <a:tr h="813114">
                <a:tc>
                  <a:txBody>
                    <a:bodyPr/>
                    <a:lstStyle/>
                    <a:p>
                      <a:pPr algn="ctr">
                        <a:lnSpc>
                          <a:spcPct val="107000"/>
                        </a:lnSpc>
                        <a:spcAft>
                          <a:spcPts val="0"/>
                        </a:spcAft>
                      </a:pPr>
                      <a:r>
                        <a:rPr lang="en-IN" sz="1600" b="1" dirty="0">
                          <a:effectLst/>
                        </a:rPr>
                        <a:t>CO 3</a:t>
                      </a:r>
                      <a:endParaRPr lang="en-IN" sz="16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lvl="0" indent="0">
                        <a:lnSpc>
                          <a:spcPct val="107000"/>
                        </a:lnSpc>
                        <a:spcAft>
                          <a:spcPts val="800"/>
                        </a:spcAft>
                        <a:buSzPts val="1000"/>
                        <a:buFont typeface="Symbol" panose="05050102010706020507" pitchFamily="18" charset="2"/>
                        <a:buNone/>
                        <a:tabLst>
                          <a:tab pos="457200" algn="l"/>
                        </a:tabLst>
                      </a:pPr>
                      <a:r>
                        <a:rPr lang="en-IN" sz="1600" dirty="0">
                          <a:effectLst/>
                        </a:rPr>
                        <a:t>Learn how to evaluate the soundness, appropriateness and validity of their models and how to interpret and report on results for a management audience.</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dirty="0">
                          <a:effectLst/>
                        </a:rPr>
                        <a:t>K3</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53172877"/>
                  </a:ext>
                </a:extLst>
              </a:tr>
              <a:tr h="537992">
                <a:tc>
                  <a:txBody>
                    <a:bodyPr/>
                    <a:lstStyle/>
                    <a:p>
                      <a:pPr algn="ctr">
                        <a:lnSpc>
                          <a:spcPct val="107000"/>
                        </a:lnSpc>
                        <a:spcAft>
                          <a:spcPts val="0"/>
                        </a:spcAft>
                      </a:pPr>
                      <a:r>
                        <a:rPr lang="en-IN" sz="1600" b="1">
                          <a:effectLst/>
                        </a:rPr>
                        <a:t>CO 4</a:t>
                      </a:r>
                      <a:endParaRPr lang="en-IN" sz="1600" b="1">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a:effectLst/>
                        </a:rPr>
                        <a:t>Apply predictive analytics approaches on diverse business cases and scenarios.</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dirty="0">
                          <a:effectLst/>
                        </a:rPr>
                        <a:t>K4</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1733362"/>
                  </a:ext>
                </a:extLst>
              </a:tr>
              <a:tr h="813114">
                <a:tc>
                  <a:txBody>
                    <a:bodyPr/>
                    <a:lstStyle/>
                    <a:p>
                      <a:pPr algn="ctr">
                        <a:lnSpc>
                          <a:spcPct val="107000"/>
                        </a:lnSpc>
                        <a:spcAft>
                          <a:spcPts val="0"/>
                        </a:spcAft>
                      </a:pPr>
                      <a:r>
                        <a:rPr lang="en-IN" sz="1600" b="1" dirty="0">
                          <a:effectLst/>
                        </a:rPr>
                        <a:t>CO 5</a:t>
                      </a:r>
                      <a:endParaRPr lang="en-IN" sz="16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spc="-10" dirty="0">
                          <a:effectLst/>
                        </a:rPr>
                        <a:t>Understand the process of formulating business objectives, data selection/collection, preparation and process to successfully design, build, evaluate and implement predictive models for a various business application.</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dirty="0">
                          <a:effectLst/>
                        </a:rPr>
                        <a:t>K5, K6</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2036607"/>
                  </a:ext>
                </a:extLst>
              </a:tr>
            </a:tbl>
          </a:graphicData>
        </a:graphic>
      </p:graphicFrame>
      <p:pic>
        <p:nvPicPr>
          <p:cNvPr id="8" name="Picture 2">
            <a:extLst>
              <a:ext uri="{FF2B5EF4-FFF2-40B4-BE49-F238E27FC236}">
                <a16:creationId xmlns:a16="http://schemas.microsoft.com/office/drawing/2014/main" id="{6484CE1B-D87C-C450-4B78-1A37F7424A2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p:blipFill>
        <p:spPr bwMode="auto">
          <a:xfrm>
            <a:off x="0" y="-1"/>
            <a:ext cx="1335878" cy="783037"/>
          </a:xfrm>
          <a:prstGeom prst="rect">
            <a:avLst/>
          </a:prstGeom>
          <a:noFill/>
        </p:spPr>
      </p:pic>
      <p:sp>
        <p:nvSpPr>
          <p:cNvPr id="10" name="Title 1">
            <a:extLst>
              <a:ext uri="{FF2B5EF4-FFF2-40B4-BE49-F238E27FC236}">
                <a16:creationId xmlns:a16="http://schemas.microsoft.com/office/drawing/2014/main" id="{4348C115-F338-5A19-6880-728A2BC1501B}"/>
              </a:ext>
            </a:extLst>
          </p:cNvPr>
          <p:cNvSpPr txBox="1">
            <a:spLocks/>
          </p:cNvSpPr>
          <p:nvPr/>
        </p:nvSpPr>
        <p:spPr>
          <a:xfrm>
            <a:off x="1676400" y="0"/>
            <a:ext cx="7467600" cy="6858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solidFill>
                  <a:prstClr val="black"/>
                </a:solidFill>
              </a:rPr>
              <a:t>Course Contents / Syllabus</a:t>
            </a:r>
          </a:p>
        </p:txBody>
      </p:sp>
      <p:pic>
        <p:nvPicPr>
          <p:cNvPr id="5" name="Picture 4" descr="A screenshot of a computer&#10;&#10;Description automatically generated">
            <a:extLst>
              <a:ext uri="{FF2B5EF4-FFF2-40B4-BE49-F238E27FC236}">
                <a16:creationId xmlns:a16="http://schemas.microsoft.com/office/drawing/2014/main" id="{262BF54C-0D71-19C9-A24B-3D410842D6E0}"/>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79233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70</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Logistic Regression in classification</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sp>
        <p:nvSpPr>
          <p:cNvPr id="8" name="Content Placeholder 7">
            <a:extLst>
              <a:ext uri="{FF2B5EF4-FFF2-40B4-BE49-F238E27FC236}">
                <a16:creationId xmlns:a16="http://schemas.microsoft.com/office/drawing/2014/main" id="{FBDAE742-7E92-BA13-550C-A45AA76471E4}"/>
              </a:ext>
            </a:extLst>
          </p:cNvPr>
          <p:cNvSpPr>
            <a:spLocks noGrp="1"/>
          </p:cNvSpPr>
          <p:nvPr>
            <p:ph idx="1"/>
          </p:nvPr>
        </p:nvSpPr>
        <p:spPr>
          <a:xfrm>
            <a:off x="218364" y="914400"/>
            <a:ext cx="8468436" cy="5211763"/>
          </a:xfrm>
        </p:spPr>
        <p:txBody>
          <a:bodyPr>
            <a:normAutofit/>
          </a:bodyPr>
          <a:lstStyle/>
          <a:p>
            <a:r>
              <a:rPr lang="en-US" sz="1800" dirty="0"/>
              <a:t>Multinomial Logistic Regression Model</a:t>
            </a:r>
          </a:p>
          <a:p>
            <a:r>
              <a:rPr lang="en-US" sz="1800" dirty="0"/>
              <a:t>Another useful form of logistic regression is multinomial logistic regression in which the target or dependent variable can have 3 or more possible unordered types i.e. the types having no quantitative significance.</a:t>
            </a:r>
          </a:p>
          <a:p>
            <a:endParaRPr lang="en-US" sz="1800" dirty="0"/>
          </a:p>
          <a:p>
            <a:r>
              <a:rPr lang="en-US" sz="1800" dirty="0"/>
              <a:t>Implementation in Python</a:t>
            </a:r>
          </a:p>
          <a:p>
            <a:r>
              <a:rPr lang="en-US" sz="1800" dirty="0"/>
              <a:t>Now we will implement the above concept of multinomial logistic regression in Python. For this purpose, we are using a dataset from </a:t>
            </a:r>
            <a:r>
              <a:rPr lang="en-US" sz="1800" dirty="0" err="1"/>
              <a:t>sklearn</a:t>
            </a:r>
            <a:r>
              <a:rPr lang="en-US" sz="1800" dirty="0"/>
              <a:t> named digit.</a:t>
            </a:r>
          </a:p>
          <a:p>
            <a:endParaRPr lang="en-US" sz="1800" dirty="0"/>
          </a:p>
          <a:p>
            <a:r>
              <a:rPr lang="en-US" sz="1800" dirty="0"/>
              <a:t>First, we need to import the necessary libraries as follows −</a:t>
            </a:r>
            <a:endParaRPr lang="en-IN" sz="1800" dirty="0"/>
          </a:p>
        </p:txBody>
      </p:sp>
      <p:pic>
        <p:nvPicPr>
          <p:cNvPr id="3" name="Picture 2" descr="A screenshot of a computer&#10;&#10;Description automatically generated">
            <a:extLst>
              <a:ext uri="{FF2B5EF4-FFF2-40B4-BE49-F238E27FC236}">
                <a16:creationId xmlns:a16="http://schemas.microsoft.com/office/drawing/2014/main" id="{CD8D93E3-3783-7EDA-C786-5DD0F970E93C}"/>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817525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71</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Logistic Regression in classification</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pic>
        <p:nvPicPr>
          <p:cNvPr id="5" name="Content Placeholder 4">
            <a:extLst>
              <a:ext uri="{FF2B5EF4-FFF2-40B4-BE49-F238E27FC236}">
                <a16:creationId xmlns:a16="http://schemas.microsoft.com/office/drawing/2014/main" id="{7F4718F2-33B9-D6EA-7C5C-3F1AF8CC582E}"/>
              </a:ext>
            </a:extLst>
          </p:cNvPr>
          <p:cNvPicPr>
            <a:picLocks noGrp="1" noChangeAspect="1"/>
          </p:cNvPicPr>
          <p:nvPr>
            <p:ph idx="1"/>
          </p:nvPr>
        </p:nvPicPr>
        <p:blipFill rotWithShape="1">
          <a:blip r:embed="rId3"/>
          <a:srcRect l="25389" t="21334" r="25388" b="12929"/>
          <a:stretch/>
        </p:blipFill>
        <p:spPr>
          <a:xfrm>
            <a:off x="202441" y="955343"/>
            <a:ext cx="8682252" cy="5274006"/>
          </a:xfrm>
        </p:spPr>
      </p:pic>
      <p:pic>
        <p:nvPicPr>
          <p:cNvPr id="3" name="Picture 2" descr="A screenshot of a computer&#10;&#10;Description automatically generated">
            <a:extLst>
              <a:ext uri="{FF2B5EF4-FFF2-40B4-BE49-F238E27FC236}">
                <a16:creationId xmlns:a16="http://schemas.microsoft.com/office/drawing/2014/main" id="{C82108F4-B3C0-ECE3-461A-985A900A0461}"/>
              </a:ext>
            </a:extLst>
          </p:cNvPr>
          <p:cNvPicPr>
            <a:picLocks noChangeAspect="1"/>
          </p:cNvPicPr>
          <p:nvPr/>
        </p:nvPicPr>
        <p:blipFill rotWithShape="1">
          <a:blip r:embed="rId4"/>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0129873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72</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Logistic Regression in classification</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pic>
        <p:nvPicPr>
          <p:cNvPr id="5" name="Content Placeholder 4">
            <a:extLst>
              <a:ext uri="{FF2B5EF4-FFF2-40B4-BE49-F238E27FC236}">
                <a16:creationId xmlns:a16="http://schemas.microsoft.com/office/drawing/2014/main" id="{1ECFC637-438D-2354-C122-FD3245A1C2D7}"/>
              </a:ext>
            </a:extLst>
          </p:cNvPr>
          <p:cNvPicPr>
            <a:picLocks noGrp="1" noChangeAspect="1"/>
          </p:cNvPicPr>
          <p:nvPr>
            <p:ph idx="1"/>
          </p:nvPr>
        </p:nvPicPr>
        <p:blipFill rotWithShape="1">
          <a:blip r:embed="rId3"/>
          <a:srcRect l="25389" t="25255" r="25388" b="7200"/>
          <a:stretch/>
        </p:blipFill>
        <p:spPr>
          <a:xfrm>
            <a:off x="257033" y="996287"/>
            <a:ext cx="8709546" cy="5233062"/>
          </a:xfrm>
        </p:spPr>
      </p:pic>
      <p:pic>
        <p:nvPicPr>
          <p:cNvPr id="3" name="Picture 2" descr="A screenshot of a computer&#10;&#10;Description automatically generated">
            <a:extLst>
              <a:ext uri="{FF2B5EF4-FFF2-40B4-BE49-F238E27FC236}">
                <a16:creationId xmlns:a16="http://schemas.microsoft.com/office/drawing/2014/main" id="{79776B06-4133-58B4-1E00-93E78213BF47}"/>
              </a:ext>
            </a:extLst>
          </p:cNvPr>
          <p:cNvPicPr>
            <a:picLocks noChangeAspect="1"/>
          </p:cNvPicPr>
          <p:nvPr/>
        </p:nvPicPr>
        <p:blipFill rotWithShape="1">
          <a:blip r:embed="rId4"/>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6747099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D20D8-447A-8846-3812-DBC9403E725F}"/>
              </a:ext>
            </a:extLst>
          </p:cNvPr>
          <p:cNvSpPr>
            <a:spLocks noGrp="1"/>
          </p:cNvSpPr>
          <p:nvPr>
            <p:ph type="title"/>
          </p:nvPr>
        </p:nvSpPr>
        <p:spPr>
          <a:xfrm>
            <a:off x="457200" y="438414"/>
            <a:ext cx="8229600" cy="1161786"/>
          </a:xfrm>
        </p:spPr>
        <p:txBody>
          <a:bodyPr>
            <a:normAutofit/>
          </a:bodyPr>
          <a:lstStyle/>
          <a:p>
            <a:pPr algn="l"/>
            <a:r>
              <a:rPr lang="en-US" sz="2800" b="1" dirty="0"/>
              <a:t>Data-Set Links for Regression</a:t>
            </a:r>
            <a:endParaRPr lang="en-IN" sz="2800" b="1" dirty="0"/>
          </a:p>
        </p:txBody>
      </p:sp>
      <p:sp>
        <p:nvSpPr>
          <p:cNvPr id="3" name="Content Placeholder 2">
            <a:extLst>
              <a:ext uri="{FF2B5EF4-FFF2-40B4-BE49-F238E27FC236}">
                <a16:creationId xmlns:a16="http://schemas.microsoft.com/office/drawing/2014/main" id="{E1C1A2BE-9312-D263-91E3-7575A3757C5E}"/>
              </a:ext>
            </a:extLst>
          </p:cNvPr>
          <p:cNvSpPr>
            <a:spLocks noGrp="1"/>
          </p:cNvSpPr>
          <p:nvPr>
            <p:ph idx="1"/>
          </p:nvPr>
        </p:nvSpPr>
        <p:spPr/>
        <p:txBody>
          <a:bodyPr>
            <a:normAutofit/>
          </a:bodyPr>
          <a:lstStyle/>
          <a:p>
            <a:pPr algn="just"/>
            <a:r>
              <a:rPr lang="en-IN" sz="2000" dirty="0">
                <a:hlinkClick r:id="rId2"/>
              </a:rPr>
              <a:t>https://www.telusinternational.com/articles/10-open-datasets-for-linear-regression</a:t>
            </a:r>
            <a:endParaRPr lang="en-IN" sz="2000" dirty="0"/>
          </a:p>
          <a:p>
            <a:pPr algn="just"/>
            <a:endParaRPr lang="en-IN" sz="2000" dirty="0"/>
          </a:p>
          <a:p>
            <a:pPr algn="just"/>
            <a:r>
              <a:rPr lang="en-IN" sz="2000" dirty="0">
                <a:hlinkClick r:id="rId3"/>
              </a:rPr>
              <a:t>https://www.kaggle.com/code/rtatman/datasets-for-regression-analysis/notebook</a:t>
            </a:r>
            <a:endParaRPr lang="en-IN" sz="2000" dirty="0"/>
          </a:p>
          <a:p>
            <a:pPr algn="just"/>
            <a:endParaRPr lang="en-IN" sz="2000" dirty="0"/>
          </a:p>
          <a:p>
            <a:pPr algn="just"/>
            <a:r>
              <a:rPr lang="en-IN" sz="2000" dirty="0">
                <a:hlinkClick r:id="rId4"/>
              </a:rPr>
              <a:t>https://archive.ics.uci.edu/ml/datasets.php?format=&amp;task=reg&amp;att=&amp;area=&amp;numAtt=&amp;numIns=&amp;type=&amp;sort=nameUp&amp;view=table</a:t>
            </a:r>
            <a:endParaRPr lang="en-IN" sz="2000" dirty="0"/>
          </a:p>
          <a:p>
            <a:pPr algn="just"/>
            <a:endParaRPr lang="en-IN" sz="2000" dirty="0"/>
          </a:p>
          <a:p>
            <a:pPr marL="0" indent="0" algn="just">
              <a:buNone/>
            </a:pPr>
            <a:endParaRPr lang="en-IN" sz="2000" dirty="0"/>
          </a:p>
        </p:txBody>
      </p:sp>
      <p:sp>
        <p:nvSpPr>
          <p:cNvPr id="4" name="Date Placeholder 3">
            <a:extLst>
              <a:ext uri="{FF2B5EF4-FFF2-40B4-BE49-F238E27FC236}">
                <a16:creationId xmlns:a16="http://schemas.microsoft.com/office/drawing/2014/main" id="{057DA2AF-7105-0F1D-CFF3-63A8BA82398A}"/>
              </a:ext>
            </a:extLst>
          </p:cNvPr>
          <p:cNvSpPr>
            <a:spLocks noGrp="1"/>
          </p:cNvSpPr>
          <p:nvPr>
            <p:ph type="dt" sz="half" idx="10"/>
          </p:nvPr>
        </p:nvSpPr>
        <p:spPr/>
        <p:txBody>
          <a:bodyPr/>
          <a:lstStyle/>
          <a:p>
            <a:fld id="{2ADFED0F-B914-44EB-BC7F-91CC02210CC7}" type="datetime1">
              <a:rPr lang="en-US" smtClean="0"/>
              <a:t>7/11/2024</a:t>
            </a:fld>
            <a:endParaRPr lang="en-US" dirty="0"/>
          </a:p>
        </p:txBody>
      </p:sp>
      <p:sp>
        <p:nvSpPr>
          <p:cNvPr id="5" name="Footer Placeholder 4">
            <a:extLst>
              <a:ext uri="{FF2B5EF4-FFF2-40B4-BE49-F238E27FC236}">
                <a16:creationId xmlns:a16="http://schemas.microsoft.com/office/drawing/2014/main" id="{02985408-EE9D-AC25-5709-8F79B780AC09}"/>
              </a:ext>
            </a:extLst>
          </p:cNvPr>
          <p:cNvSpPr>
            <a:spLocks noGrp="1"/>
          </p:cNvSpPr>
          <p:nvPr>
            <p:ph type="ftr" sz="quarter" idx="11"/>
          </p:nvPr>
        </p:nvSpPr>
        <p:spPr/>
        <p:txBody>
          <a:bodyPr/>
          <a:lstStyle/>
          <a:p>
            <a:r>
              <a:rPr lang="de-DE"/>
              <a:t>SOVERS SINGH BISHT                   UNIT 01</a:t>
            </a:r>
            <a:endParaRPr lang="en-US" dirty="0"/>
          </a:p>
        </p:txBody>
      </p:sp>
      <p:sp>
        <p:nvSpPr>
          <p:cNvPr id="6" name="Slide Number Placeholder 5">
            <a:extLst>
              <a:ext uri="{FF2B5EF4-FFF2-40B4-BE49-F238E27FC236}">
                <a16:creationId xmlns:a16="http://schemas.microsoft.com/office/drawing/2014/main" id="{DE5C2158-2931-9254-045D-38BF6B18D64B}"/>
              </a:ext>
            </a:extLst>
          </p:cNvPr>
          <p:cNvSpPr>
            <a:spLocks noGrp="1"/>
          </p:cNvSpPr>
          <p:nvPr>
            <p:ph type="sldNum" sz="quarter" idx="12"/>
          </p:nvPr>
        </p:nvSpPr>
        <p:spPr/>
        <p:txBody>
          <a:bodyPr/>
          <a:lstStyle/>
          <a:p>
            <a:fld id="{B6F15528-21DE-4FAA-801E-634DDDAF4B2B}" type="slidenum">
              <a:rPr lang="en-US" smtClean="0"/>
              <a:pPr/>
              <a:t>73</a:t>
            </a:fld>
            <a:endParaRPr lang="en-US" dirty="0"/>
          </a:p>
        </p:txBody>
      </p:sp>
      <p:pic>
        <p:nvPicPr>
          <p:cNvPr id="7" name="Picture 6" descr="A screenshot of a computer&#10;&#10;Description automatically generated">
            <a:extLst>
              <a:ext uri="{FF2B5EF4-FFF2-40B4-BE49-F238E27FC236}">
                <a16:creationId xmlns:a16="http://schemas.microsoft.com/office/drawing/2014/main" id="{0361806D-609A-0E37-47ED-B524DF32D738}"/>
              </a:ext>
            </a:extLst>
          </p:cNvPr>
          <p:cNvPicPr>
            <a:picLocks noChangeAspect="1"/>
          </p:cNvPicPr>
          <p:nvPr/>
        </p:nvPicPr>
        <p:blipFill rotWithShape="1">
          <a:blip r:embed="rId5"/>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8" name="Title 1">
            <a:extLst>
              <a:ext uri="{FF2B5EF4-FFF2-40B4-BE49-F238E27FC236}">
                <a16:creationId xmlns:a16="http://schemas.microsoft.com/office/drawing/2014/main" id="{B60DB552-3B06-09F1-98A2-72310FDCADA9}"/>
              </a:ext>
            </a:extLst>
          </p:cNvPr>
          <p:cNvSpPr txBox="1">
            <a:spLocks/>
          </p:cNvSpPr>
          <p:nvPr/>
        </p:nvSpPr>
        <p:spPr>
          <a:xfrm>
            <a:off x="1642210" y="0"/>
            <a:ext cx="7501789" cy="692696"/>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marL="8547" algn="ctr">
              <a:spcBef>
                <a:spcPts val="68"/>
              </a:spcBef>
            </a:pPr>
            <a:r>
              <a:rPr lang="en-IN" sz="3000" dirty="0"/>
              <a:t>CONTENTS</a:t>
            </a:r>
          </a:p>
        </p:txBody>
      </p:sp>
    </p:spTree>
    <p:extLst>
      <p:ext uri="{BB962C8B-B14F-4D97-AF65-F5344CB8AC3E}">
        <p14:creationId xmlns:p14="http://schemas.microsoft.com/office/powerpoint/2010/main" val="22513649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599" y="0"/>
            <a:ext cx="7772401" cy="6096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sz="2400" dirty="0"/>
              <a:t>Daily Quiz</a:t>
            </a:r>
          </a:p>
        </p:txBody>
      </p:sp>
      <p:sp>
        <p:nvSpPr>
          <p:cNvPr id="5" name="Slide Number Placeholder 4">
            <a:extLst>
              <a:ext uri="{FF2B5EF4-FFF2-40B4-BE49-F238E27FC236}">
                <a16:creationId xmlns:a16="http://schemas.microsoft.com/office/drawing/2014/main" id="{6819C966-DBBE-4336-986E-FD646CEC1F68}"/>
              </a:ext>
            </a:extLst>
          </p:cNvPr>
          <p:cNvSpPr>
            <a:spLocks noGrp="1"/>
          </p:cNvSpPr>
          <p:nvPr>
            <p:ph type="sldNum" sz="quarter" idx="12"/>
          </p:nvPr>
        </p:nvSpPr>
        <p:spPr/>
        <p:txBody>
          <a:bodyPr/>
          <a:lstStyle/>
          <a:p>
            <a:fld id="{B6F15528-21DE-4FAA-801E-634DDDAF4B2B}" type="slidenum">
              <a:rPr lang="en-US" smtClean="0"/>
              <a:pPr/>
              <a:t>74</a:t>
            </a:fld>
            <a:endParaRPr lang="en-US" dirty="0"/>
          </a:p>
        </p:txBody>
      </p:sp>
      <p:sp>
        <p:nvSpPr>
          <p:cNvPr id="2" name="Date Placeholder 1">
            <a:extLst>
              <a:ext uri="{FF2B5EF4-FFF2-40B4-BE49-F238E27FC236}">
                <a16:creationId xmlns:a16="http://schemas.microsoft.com/office/drawing/2014/main" id="{7889C130-B274-4D2C-BEDF-5E5DB55F6478}"/>
              </a:ext>
            </a:extLst>
          </p:cNvPr>
          <p:cNvSpPr>
            <a:spLocks noGrp="1"/>
          </p:cNvSpPr>
          <p:nvPr>
            <p:ph type="dt" sz="half" idx="10"/>
          </p:nvPr>
        </p:nvSpPr>
        <p:spPr/>
        <p:txBody>
          <a:bodyPr/>
          <a:lstStyle/>
          <a:p>
            <a:fld id="{2A68E427-AFBF-4D49-8EB6-A98D1CD57A5C}" type="datetime1">
              <a:rPr lang="en-US" smtClean="0"/>
              <a:t>7/11/2024</a:t>
            </a:fld>
            <a:endParaRPr lang="en-US" dirty="0"/>
          </a:p>
        </p:txBody>
      </p:sp>
      <p:sp>
        <p:nvSpPr>
          <p:cNvPr id="6" name="Rectangle 5">
            <a:extLst>
              <a:ext uri="{FF2B5EF4-FFF2-40B4-BE49-F238E27FC236}">
                <a16:creationId xmlns:a16="http://schemas.microsoft.com/office/drawing/2014/main" id="{A9FF8A23-96E8-4F48-BF73-BDB994611439}"/>
              </a:ext>
            </a:extLst>
          </p:cNvPr>
          <p:cNvSpPr/>
          <p:nvPr/>
        </p:nvSpPr>
        <p:spPr>
          <a:xfrm>
            <a:off x="457200" y="889844"/>
            <a:ext cx="8382000" cy="5229573"/>
          </a:xfrm>
          <a:prstGeom prst="rect">
            <a:avLst/>
          </a:prstGeom>
        </p:spPr>
        <p:txBody>
          <a:bodyPr wrap="square">
            <a:spAutoFit/>
          </a:bodyPr>
          <a:lstStyle/>
          <a:p>
            <a:pPr marL="342900" indent="-342900" algn="just">
              <a:lnSpc>
                <a:spcPct val="150000"/>
              </a:lnSpc>
              <a:buAutoNum type="arabicParenR"/>
            </a:pPr>
            <a:r>
              <a:rPr lang="en-US" sz="1400" i="0" dirty="0">
                <a:solidFill>
                  <a:srgbClr val="4D5356"/>
                </a:solidFill>
                <a:effectLst/>
                <a:latin typeface="+mj-lt"/>
              </a:rPr>
              <a:t>Is logistic regression a generative or a descriptive classifier? Why?</a:t>
            </a:r>
          </a:p>
          <a:p>
            <a:pPr marL="342900" indent="-342900" algn="just">
              <a:lnSpc>
                <a:spcPct val="150000"/>
              </a:lnSpc>
              <a:buAutoNum type="arabicParenR"/>
            </a:pPr>
            <a:r>
              <a:rPr lang="en-US" sz="1400" i="0" dirty="0">
                <a:solidFill>
                  <a:srgbClr val="4D5356"/>
                </a:solidFill>
                <a:effectLst/>
                <a:latin typeface="+mj-lt"/>
              </a:rPr>
              <a:t>Can you use logistic regression for classification between more than two classes?</a:t>
            </a:r>
            <a:endParaRPr lang="en-US" sz="1400" dirty="0">
              <a:solidFill>
                <a:srgbClr val="4D5356"/>
              </a:solidFill>
              <a:latin typeface="+mj-lt"/>
            </a:endParaRPr>
          </a:p>
          <a:p>
            <a:pPr marL="342900" indent="-342900" algn="just">
              <a:lnSpc>
                <a:spcPct val="150000"/>
              </a:lnSpc>
              <a:buAutoNum type="arabicParenR"/>
            </a:pPr>
            <a:r>
              <a:rPr lang="en-US" sz="1400" i="0" dirty="0">
                <a:solidFill>
                  <a:srgbClr val="4D5356"/>
                </a:solidFill>
                <a:effectLst/>
                <a:latin typeface="+mj-lt"/>
              </a:rPr>
              <a:t>How do you implement multinomial logistic regression?</a:t>
            </a:r>
          </a:p>
          <a:p>
            <a:pPr marL="342900" indent="-342900" algn="just">
              <a:lnSpc>
                <a:spcPct val="150000"/>
              </a:lnSpc>
              <a:buAutoNum type="arabicParenR"/>
            </a:pPr>
            <a:r>
              <a:rPr lang="en-US" sz="1400" i="0" dirty="0">
                <a:solidFill>
                  <a:srgbClr val="4D5356"/>
                </a:solidFill>
                <a:effectLst/>
                <a:latin typeface="+mj-lt"/>
              </a:rPr>
              <a:t>Suppose that you are trying to predict whether a consumer will recommend a particular brand of chocolate or not. Let us say your hypothesis function outputs h(x)=0.55 where h(x) is the probability that y=1 (or that a consumer recommends the chocolate) given any input x. Does this mean that the consumer will recommend the chocolate?</a:t>
            </a:r>
          </a:p>
          <a:p>
            <a:pPr marL="342900" indent="-342900" algn="just">
              <a:lnSpc>
                <a:spcPct val="150000"/>
              </a:lnSpc>
              <a:buAutoNum type="arabicParenR"/>
            </a:pPr>
            <a:r>
              <a:rPr lang="en-US" sz="1400" dirty="0">
                <a:solidFill>
                  <a:srgbClr val="4D5356"/>
                </a:solidFill>
                <a:latin typeface="+mj-lt"/>
              </a:rPr>
              <a:t>Why can't we use the mean square error cost function used in linear regression for logistic regression?</a:t>
            </a:r>
          </a:p>
          <a:p>
            <a:pPr marL="342900" indent="-342900" algn="just">
              <a:lnSpc>
                <a:spcPct val="150000"/>
              </a:lnSpc>
              <a:buAutoNum type="arabicParenR"/>
            </a:pPr>
            <a:r>
              <a:rPr lang="en-US" sz="1400" dirty="0">
                <a:solidFill>
                  <a:srgbClr val="4D5356"/>
                </a:solidFill>
                <a:latin typeface="+mj-lt"/>
              </a:rPr>
              <a:t> If you observe that the cost function decreases rapidly before increasing or stagnating at a specific high value, what could you infer?</a:t>
            </a:r>
          </a:p>
          <a:p>
            <a:pPr marL="342900" indent="-342900" algn="just">
              <a:lnSpc>
                <a:spcPct val="150000"/>
              </a:lnSpc>
              <a:buAutoNum type="arabicParenR"/>
            </a:pPr>
            <a:r>
              <a:rPr lang="en-US" sz="1400" dirty="0">
                <a:solidFill>
                  <a:srgbClr val="4D5356"/>
                </a:solidFill>
                <a:latin typeface="+mj-lt"/>
              </a:rPr>
              <a:t>What alternative could you suggest using a for loop (which is time-consuming) when using Gradient Descent to find the optimum parameters for logistic regression?</a:t>
            </a:r>
          </a:p>
          <a:p>
            <a:pPr marL="342900" indent="-342900" algn="just">
              <a:lnSpc>
                <a:spcPct val="150000"/>
              </a:lnSpc>
              <a:buAutoNum type="arabicParenR"/>
            </a:pPr>
            <a:r>
              <a:rPr lang="en-US" sz="1400" dirty="0">
                <a:solidFill>
                  <a:srgbClr val="4D5356"/>
                </a:solidFill>
                <a:latin typeface="+mj-lt"/>
              </a:rPr>
              <a:t>Are there alternatives to find optimum parameters for logistic regression besides using Gradient Descent?</a:t>
            </a:r>
          </a:p>
          <a:p>
            <a:pPr marL="342900" indent="-342900" algn="just">
              <a:lnSpc>
                <a:spcPct val="150000"/>
              </a:lnSpc>
              <a:buAutoNum type="arabicParenR"/>
            </a:pPr>
            <a:r>
              <a:rPr lang="en-US" sz="1400" dirty="0">
                <a:solidFill>
                  <a:srgbClr val="4D5356"/>
                </a:solidFill>
                <a:latin typeface="+mj-lt"/>
              </a:rPr>
              <a:t> How many binary classifiers would you need to implement one-vs-all for three classes? How does it work?</a:t>
            </a:r>
          </a:p>
          <a:p>
            <a:pPr marL="342900" indent="-342900" algn="just">
              <a:lnSpc>
                <a:spcPct val="150000"/>
              </a:lnSpc>
              <a:buAutoNum type="arabicParenR"/>
            </a:pPr>
            <a:r>
              <a:rPr lang="en-US" sz="1400" dirty="0">
                <a:solidFill>
                  <a:srgbClr val="4D5356"/>
                </a:solidFill>
                <a:latin typeface="+mj-lt"/>
              </a:rPr>
              <a:t> How many binary classifiers would you need to implement one-vs-one for four classes? How does it work?</a:t>
            </a:r>
          </a:p>
          <a:p>
            <a:pPr marL="342900" indent="-342900" algn="just">
              <a:lnSpc>
                <a:spcPct val="150000"/>
              </a:lnSpc>
              <a:buAutoNum type="arabicParenR"/>
            </a:pPr>
            <a:endParaRPr lang="en-US" sz="1400" dirty="0">
              <a:latin typeface="+mj-lt"/>
            </a:endParaRPr>
          </a:p>
        </p:txBody>
      </p:sp>
      <p:sp>
        <p:nvSpPr>
          <p:cNvPr id="8" name="Footer Placeholder 7">
            <a:extLst>
              <a:ext uri="{FF2B5EF4-FFF2-40B4-BE49-F238E27FC236}">
                <a16:creationId xmlns:a16="http://schemas.microsoft.com/office/drawing/2014/main" id="{D644F14C-D2F1-46F3-B587-69EAD2B9580C}"/>
              </a:ext>
            </a:extLst>
          </p:cNvPr>
          <p:cNvSpPr>
            <a:spLocks noGrp="1"/>
          </p:cNvSpPr>
          <p:nvPr>
            <p:ph type="ftr" sz="quarter" idx="11"/>
          </p:nvPr>
        </p:nvSpPr>
        <p:spPr/>
        <p:txBody>
          <a:bodyPr/>
          <a:lstStyle/>
          <a:p>
            <a:r>
              <a:rPr lang="de-DE"/>
              <a:t>SOVERS SINGH BISHT                   UNIT 01</a:t>
            </a:r>
            <a:endParaRPr lang="en-US" dirty="0"/>
          </a:p>
        </p:txBody>
      </p:sp>
      <p:pic>
        <p:nvPicPr>
          <p:cNvPr id="9" name="Picture 8">
            <a:extLst>
              <a:ext uri="{FF2B5EF4-FFF2-40B4-BE49-F238E27FC236}">
                <a16:creationId xmlns:a16="http://schemas.microsoft.com/office/drawing/2014/main" id="{2ACAE079-A509-8A46-9484-57CCAC3C0C57}"/>
              </a:ext>
            </a:extLst>
          </p:cNvPr>
          <p:cNvPicPr>
            <a:picLocks noChangeAspect="1"/>
          </p:cNvPicPr>
          <p:nvPr/>
        </p:nvPicPr>
        <p:blipFill>
          <a:blip r:embed="rId2"/>
          <a:stretch>
            <a:fillRect/>
          </a:stretch>
        </p:blipFill>
        <p:spPr>
          <a:xfrm>
            <a:off x="-19722" y="0"/>
            <a:ext cx="1384300" cy="812800"/>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B39E2DD1-FED9-8C14-2AEC-E776F390A510}"/>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1371600" y="1"/>
            <a:ext cx="7772401" cy="6095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sz="2000" b="1" dirty="0"/>
              <a:t>Weekly/monthly/Unit Wise Assignment.</a:t>
            </a:r>
          </a:p>
        </p:txBody>
      </p:sp>
      <p:sp>
        <p:nvSpPr>
          <p:cNvPr id="9" name="Rectangle 8"/>
          <p:cNvSpPr/>
          <p:nvPr/>
        </p:nvSpPr>
        <p:spPr>
          <a:xfrm>
            <a:off x="381000" y="533400"/>
            <a:ext cx="8229600" cy="523220"/>
          </a:xfrm>
          <a:prstGeom prst="rect">
            <a:avLst/>
          </a:prstGeom>
        </p:spPr>
        <p:txBody>
          <a:bodyPr wrap="square">
            <a:spAutoFit/>
          </a:bodyPr>
          <a:lstStyle/>
          <a:p>
            <a:pPr algn="ctr"/>
            <a:r>
              <a:rPr lang="en-US" sz="2800" b="1" dirty="0">
                <a:solidFill>
                  <a:srgbClr val="002060"/>
                </a:solidFill>
              </a:rPr>
              <a:t>Assignment  </a:t>
            </a:r>
          </a:p>
        </p:txBody>
      </p:sp>
      <p:sp>
        <p:nvSpPr>
          <p:cNvPr id="6" name="Date Placeholder 5"/>
          <p:cNvSpPr>
            <a:spLocks noGrp="1"/>
          </p:cNvSpPr>
          <p:nvPr>
            <p:ph type="dt" sz="half" idx="10"/>
          </p:nvPr>
        </p:nvSpPr>
        <p:spPr/>
        <p:txBody>
          <a:bodyPr/>
          <a:lstStyle/>
          <a:p>
            <a:fld id="{95127BF2-D8DA-431A-BDD0-4604637DDD3C}" type="datetime1">
              <a:rPr lang="en-US" smtClean="0"/>
              <a:t>7/11/2024</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75</a:t>
            </a:fld>
            <a:endParaRPr lang="en-US" dirty="0"/>
          </a:p>
        </p:txBody>
      </p:sp>
      <p:sp>
        <p:nvSpPr>
          <p:cNvPr id="3" name="Rectangle 2">
            <a:extLst>
              <a:ext uri="{FF2B5EF4-FFF2-40B4-BE49-F238E27FC236}">
                <a16:creationId xmlns:a16="http://schemas.microsoft.com/office/drawing/2014/main" id="{406F5FD9-659A-4F6A-9B69-4D3AC429F0DC}"/>
              </a:ext>
            </a:extLst>
          </p:cNvPr>
          <p:cNvSpPr/>
          <p:nvPr/>
        </p:nvSpPr>
        <p:spPr>
          <a:xfrm>
            <a:off x="609600" y="1142998"/>
            <a:ext cx="8001000" cy="921791"/>
          </a:xfrm>
          <a:prstGeom prst="rect">
            <a:avLst/>
          </a:prstGeom>
        </p:spPr>
        <p:txBody>
          <a:bodyPr wrap="square">
            <a:spAutoFit/>
          </a:bodyPr>
          <a:lstStyle/>
          <a:p>
            <a:pPr>
              <a:lnSpc>
                <a:spcPct val="150000"/>
              </a:lnSpc>
            </a:pPr>
            <a:endParaRPr lang="en-IN" dirty="0"/>
          </a:p>
          <a:p>
            <a:pPr>
              <a:lnSpc>
                <a:spcPct val="150000"/>
              </a:lnSpc>
            </a:pPr>
            <a:endParaRPr lang="en-IN" sz="2000" dirty="0"/>
          </a:p>
        </p:txBody>
      </p:sp>
      <p:sp>
        <p:nvSpPr>
          <p:cNvPr id="4" name="Footer Placeholder 3">
            <a:extLst>
              <a:ext uri="{FF2B5EF4-FFF2-40B4-BE49-F238E27FC236}">
                <a16:creationId xmlns:a16="http://schemas.microsoft.com/office/drawing/2014/main" id="{14934851-FA64-4F03-8D14-C4C7C1BFC497}"/>
              </a:ext>
            </a:extLst>
          </p:cNvPr>
          <p:cNvSpPr>
            <a:spLocks noGrp="1"/>
          </p:cNvSpPr>
          <p:nvPr>
            <p:ph type="ftr" sz="quarter" idx="11"/>
          </p:nvPr>
        </p:nvSpPr>
        <p:spPr/>
        <p:txBody>
          <a:bodyPr/>
          <a:lstStyle/>
          <a:p>
            <a:r>
              <a:rPr lang="de-DE"/>
              <a:t>SOVERS SINGH BISHT                   UNIT 01</a:t>
            </a:r>
            <a:endParaRPr lang="en-US" dirty="0"/>
          </a:p>
        </p:txBody>
      </p:sp>
      <p:pic>
        <p:nvPicPr>
          <p:cNvPr id="11" name="Picture 10">
            <a:extLst>
              <a:ext uri="{FF2B5EF4-FFF2-40B4-BE49-F238E27FC236}">
                <a16:creationId xmlns:a16="http://schemas.microsoft.com/office/drawing/2014/main" id="{013652B1-F812-AB42-A73B-7DBA6DD0C76A}"/>
              </a:ext>
            </a:extLst>
          </p:cNvPr>
          <p:cNvPicPr>
            <a:picLocks noChangeAspect="1"/>
          </p:cNvPicPr>
          <p:nvPr/>
        </p:nvPicPr>
        <p:blipFill>
          <a:blip r:embed="rId2"/>
          <a:stretch>
            <a:fillRect/>
          </a:stretch>
        </p:blipFill>
        <p:spPr>
          <a:xfrm>
            <a:off x="-19722" y="0"/>
            <a:ext cx="1384300" cy="812800"/>
          </a:xfrm>
          <a:prstGeom prst="rect">
            <a:avLst/>
          </a:prstGeom>
        </p:spPr>
      </p:pic>
      <p:sp>
        <p:nvSpPr>
          <p:cNvPr id="12" name="TextBox 11">
            <a:extLst>
              <a:ext uri="{FF2B5EF4-FFF2-40B4-BE49-F238E27FC236}">
                <a16:creationId xmlns:a16="http://schemas.microsoft.com/office/drawing/2014/main" id="{1E8C5C54-0C74-F459-2D26-6CB41FDF3E4C}"/>
              </a:ext>
            </a:extLst>
          </p:cNvPr>
          <p:cNvSpPr txBox="1"/>
          <p:nvPr/>
        </p:nvSpPr>
        <p:spPr>
          <a:xfrm>
            <a:off x="457199" y="1056620"/>
            <a:ext cx="8427493" cy="5632311"/>
          </a:xfrm>
          <a:prstGeom prst="rect">
            <a:avLst/>
          </a:prstGeom>
          <a:noFill/>
        </p:spPr>
        <p:txBody>
          <a:bodyPr wrap="square">
            <a:spAutoFit/>
          </a:bodyPr>
          <a:lstStyle/>
          <a:p>
            <a:pPr marL="342900" indent="-342900" algn="just">
              <a:buFont typeface="+mj-lt"/>
              <a:buAutoNum type="arabicPeriod"/>
            </a:pPr>
            <a:r>
              <a:rPr lang="en-US" sz="2000" dirty="0"/>
              <a:t> What is the importance of regularization?</a:t>
            </a:r>
          </a:p>
          <a:p>
            <a:pPr marL="342900" indent="-342900" algn="just">
              <a:buFont typeface="+mj-lt"/>
              <a:buAutoNum type="arabicPeriod"/>
            </a:pPr>
            <a:r>
              <a:rPr lang="en-US" sz="2000" dirty="0"/>
              <a:t> Why is the Wald Test useful in logistic regression but not in linear regression? </a:t>
            </a:r>
          </a:p>
          <a:p>
            <a:pPr marL="342900" indent="-342900" algn="just">
              <a:buFont typeface="+mj-lt"/>
              <a:buAutoNum type="arabicPeriod"/>
            </a:pPr>
            <a:r>
              <a:rPr lang="en-US" sz="2000" dirty="0"/>
              <a:t>Will the decision boundary be linear or non-linear in logistic regression models? Explain with an example.</a:t>
            </a:r>
          </a:p>
          <a:p>
            <a:pPr marL="342900" indent="-342900" algn="just">
              <a:buFont typeface="+mj-lt"/>
              <a:buAutoNum type="arabicPeriod"/>
            </a:pPr>
            <a:r>
              <a:rPr lang="en-US" sz="2000" dirty="0"/>
              <a:t>What are odds? Why is it used in logistic regression?</a:t>
            </a:r>
          </a:p>
          <a:p>
            <a:pPr marL="342900" indent="-342900" algn="just">
              <a:buFont typeface="+mj-lt"/>
              <a:buAutoNum type="arabicPeriod"/>
            </a:pPr>
            <a:r>
              <a:rPr lang="en-US" sz="2000" dirty="0"/>
              <a:t>Given fair die, what are the odds of occurrence of odd numbers?</a:t>
            </a:r>
          </a:p>
          <a:p>
            <a:pPr marL="342900" indent="-342900" algn="just">
              <a:buFont typeface="+mj-lt"/>
              <a:buAutoNum type="arabicPeriod"/>
            </a:pPr>
            <a:r>
              <a:rPr lang="en-US" sz="2000" dirty="0"/>
              <a:t>In classification problems like logistic regression, classification accuracy alone is not considered a good measure. Why?</a:t>
            </a:r>
          </a:p>
          <a:p>
            <a:pPr marL="342900" indent="-342900" algn="just">
              <a:buFont typeface="+mj-lt"/>
              <a:buAutoNum type="arabicPeriod"/>
            </a:pPr>
            <a:r>
              <a:rPr lang="en-US" sz="2000" dirty="0"/>
              <a:t> It is common practice that when the number of features or independent variables is larger in comparison to the training set, it is common to use logistic regression or support vector machine (SVM) with a linear kernel. What is the reasoning behind this?</a:t>
            </a:r>
          </a:p>
          <a:p>
            <a:pPr marL="342900" indent="-342900" algn="just">
              <a:buFont typeface="+mj-lt"/>
              <a:buAutoNum type="arabicPeriod"/>
            </a:pPr>
            <a:r>
              <a:rPr lang="en-US" sz="2000" dirty="0"/>
              <a:t>Between SVM and logistic regression, which algorithm is most likely to work better in the presence of outliers? Why?</a:t>
            </a:r>
          </a:p>
          <a:p>
            <a:pPr marL="342900" indent="-342900" algn="just">
              <a:buFont typeface="+mj-lt"/>
              <a:buAutoNum type="arabicPeriod"/>
            </a:pPr>
            <a:r>
              <a:rPr lang="en-US" sz="2000" dirty="0"/>
              <a:t>Which is the most preferred algorithm for variable selection?</a:t>
            </a:r>
          </a:p>
          <a:p>
            <a:pPr marL="342900" indent="-342900" algn="just">
              <a:buFont typeface="+mj-lt"/>
              <a:buAutoNum type="arabicPeriod"/>
            </a:pPr>
            <a:r>
              <a:rPr lang="en-US" sz="2000" dirty="0"/>
              <a:t>What according to you is the method to best fit the data in logistic regression?</a:t>
            </a:r>
            <a:endParaRPr lang="en-IN" sz="2000" dirty="0"/>
          </a:p>
        </p:txBody>
      </p:sp>
      <p:pic>
        <p:nvPicPr>
          <p:cNvPr id="2" name="Picture 1" descr="A screenshot of a computer&#10;&#10;Description automatically generated">
            <a:extLst>
              <a:ext uri="{FF2B5EF4-FFF2-40B4-BE49-F238E27FC236}">
                <a16:creationId xmlns:a16="http://schemas.microsoft.com/office/drawing/2014/main" id="{5B38B486-8299-6480-1228-1F46D3241771}"/>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599" y="0"/>
            <a:ext cx="7772401" cy="7620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lvl="0" algn="ctr">
              <a:spcBef>
                <a:spcPct val="0"/>
              </a:spcBef>
              <a:defRPr/>
            </a:pPr>
            <a:r>
              <a:rPr lang="en-US" sz="2400" dirty="0"/>
              <a:t>Faculty Video Links, You tube &amp; NPTEL Video Links and Online Courses Details  </a:t>
            </a:r>
          </a:p>
        </p:txBody>
      </p:sp>
      <p:sp>
        <p:nvSpPr>
          <p:cNvPr id="5" name="Rectangle 4"/>
          <p:cNvSpPr/>
          <p:nvPr/>
        </p:nvSpPr>
        <p:spPr>
          <a:xfrm>
            <a:off x="288758" y="1219201"/>
            <a:ext cx="8550442" cy="2977225"/>
          </a:xfrm>
          <a:prstGeom prst="rect">
            <a:avLst/>
          </a:prstGeom>
        </p:spPr>
        <p:txBody>
          <a:bodyPr wrap="square">
            <a:spAutoFit/>
          </a:bodyPr>
          <a:lstStyle/>
          <a:p>
            <a:r>
              <a:rPr lang="en-US" sz="3200" b="1" dirty="0">
                <a:latin typeface="+mj-lt"/>
              </a:rPr>
              <a:t>You Tube video</a:t>
            </a:r>
          </a:p>
          <a:p>
            <a:endParaRPr lang="en-US" sz="3200" dirty="0">
              <a:latin typeface="+mj-lt"/>
            </a:endParaRPr>
          </a:p>
          <a:p>
            <a:pPr algn="just">
              <a:lnSpc>
                <a:spcPct val="115000"/>
              </a:lnSpc>
              <a:spcAft>
                <a:spcPts val="1000"/>
              </a:spcAft>
            </a:pPr>
            <a:r>
              <a:rPr lang="en-US" sz="2400" u="sng" dirty="0">
                <a:solidFill>
                  <a:srgbClr val="0000FF"/>
                </a:solidFill>
                <a:effectLst/>
                <a:latin typeface="+mj-lt"/>
                <a:ea typeface="Calibri" panose="020F0502020204030204" pitchFamily="34" charset="0"/>
                <a:cs typeface="Times New Roman" panose="02020603050405020304" pitchFamily="18" charset="0"/>
                <a:hlinkClick r:id="rId2"/>
              </a:rPr>
              <a:t>(1) Predictive Analytics Tutorial | Linear Regression in Python | Logistic Regression | Great Learning - YouTube</a:t>
            </a:r>
            <a:endParaRPr lang="en-IN" sz="2400" dirty="0">
              <a:effectLst/>
              <a:latin typeface="+mj-lt"/>
              <a:ea typeface="Calibri" panose="020F0502020204030204" pitchFamily="34" charset="0"/>
              <a:cs typeface="Times New Roman" panose="02020603050405020304" pitchFamily="18" charset="0"/>
            </a:endParaRPr>
          </a:p>
          <a:p>
            <a:pPr algn="just">
              <a:lnSpc>
                <a:spcPct val="115000"/>
              </a:lnSpc>
              <a:spcAft>
                <a:spcPts val="1000"/>
              </a:spcAft>
            </a:pPr>
            <a:r>
              <a:rPr lang="en-US" sz="2400" u="sng" dirty="0">
                <a:solidFill>
                  <a:srgbClr val="0000FF"/>
                </a:solidFill>
                <a:effectLst/>
                <a:latin typeface="+mj-lt"/>
                <a:ea typeface="Calibri" panose="020F0502020204030204" pitchFamily="34" charset="0"/>
                <a:cs typeface="Times New Roman" panose="02020603050405020304" pitchFamily="18" charset="0"/>
                <a:hlinkClick r:id="rId3"/>
              </a:rPr>
              <a:t>(2) Multiple Regression Analysis: Hypothesis Tests - YouTube</a:t>
            </a:r>
            <a:endParaRPr lang="en-IN" sz="2400" dirty="0">
              <a:effectLst/>
              <a:latin typeface="+mj-lt"/>
              <a:ea typeface="Calibri" panose="020F0502020204030204" pitchFamily="34" charset="0"/>
              <a:cs typeface="Times New Roman" panose="02020603050405020304" pitchFamily="18" charset="0"/>
            </a:endParaRPr>
          </a:p>
          <a:p>
            <a:r>
              <a:rPr lang="en-US" sz="2400" u="sng" dirty="0">
                <a:solidFill>
                  <a:srgbClr val="0000FF"/>
                </a:solidFill>
                <a:effectLst/>
                <a:latin typeface="+mj-lt"/>
                <a:ea typeface="Calibri" panose="020F0502020204030204" pitchFamily="34" charset="0"/>
                <a:cs typeface="Times New Roman" panose="02020603050405020304" pitchFamily="18" charset="0"/>
                <a:hlinkClick r:id="rId4"/>
              </a:rPr>
              <a:t>(3) Mod-06 Lec-28 Goodness of Fit - YouTube</a:t>
            </a:r>
            <a:endParaRPr lang="en-US" sz="2800" dirty="0">
              <a:latin typeface="+mj-lt"/>
            </a:endParaRPr>
          </a:p>
        </p:txBody>
      </p:sp>
      <p:sp>
        <p:nvSpPr>
          <p:cNvPr id="8" name="Date Placeholder 7"/>
          <p:cNvSpPr>
            <a:spLocks noGrp="1"/>
          </p:cNvSpPr>
          <p:nvPr>
            <p:ph type="dt" sz="half" idx="10"/>
          </p:nvPr>
        </p:nvSpPr>
        <p:spPr/>
        <p:txBody>
          <a:bodyPr/>
          <a:lstStyle/>
          <a:p>
            <a:fld id="{091DD1B3-4B5D-487B-8200-6F79EE164D6F}" type="datetime1">
              <a:rPr lang="en-US" smtClean="0"/>
              <a:t>7/11/2024</a:t>
            </a:fld>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76</a:t>
            </a:fld>
            <a:endParaRPr lang="en-US" dirty="0"/>
          </a:p>
        </p:txBody>
      </p:sp>
      <p:sp>
        <p:nvSpPr>
          <p:cNvPr id="2" name="Footer Placeholder 1">
            <a:extLst>
              <a:ext uri="{FF2B5EF4-FFF2-40B4-BE49-F238E27FC236}">
                <a16:creationId xmlns:a16="http://schemas.microsoft.com/office/drawing/2014/main" id="{07CE08A5-7AEF-4729-A3C3-06BAA869346E}"/>
              </a:ext>
            </a:extLst>
          </p:cNvPr>
          <p:cNvSpPr>
            <a:spLocks noGrp="1"/>
          </p:cNvSpPr>
          <p:nvPr>
            <p:ph type="ftr" sz="quarter" idx="11"/>
          </p:nvPr>
        </p:nvSpPr>
        <p:spPr/>
        <p:txBody>
          <a:bodyPr/>
          <a:lstStyle/>
          <a:p>
            <a:r>
              <a:rPr lang="de-DE"/>
              <a:t>SOVERS SINGH BISHT                   UNIT 01</a:t>
            </a:r>
            <a:endParaRPr lang="en-US" dirty="0"/>
          </a:p>
        </p:txBody>
      </p:sp>
      <p:pic>
        <p:nvPicPr>
          <p:cNvPr id="10" name="Picture 9">
            <a:extLst>
              <a:ext uri="{FF2B5EF4-FFF2-40B4-BE49-F238E27FC236}">
                <a16:creationId xmlns:a16="http://schemas.microsoft.com/office/drawing/2014/main" id="{A7F34119-58A0-5F49-8D69-7449E0477C94}"/>
              </a:ext>
            </a:extLst>
          </p:cNvPr>
          <p:cNvPicPr>
            <a:picLocks noChangeAspect="1"/>
          </p:cNvPicPr>
          <p:nvPr/>
        </p:nvPicPr>
        <p:blipFill>
          <a:blip r:embed="rId5"/>
          <a:stretch>
            <a:fillRect/>
          </a:stretch>
        </p:blipFill>
        <p:spPr>
          <a:xfrm>
            <a:off x="-19722" y="0"/>
            <a:ext cx="1384300" cy="812800"/>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6FD1B76D-48DE-F60C-4132-A7EE89BA69DD}"/>
              </a:ext>
            </a:extLst>
          </p:cNvPr>
          <p:cNvPicPr>
            <a:picLocks noChangeAspect="1"/>
          </p:cNvPicPr>
          <p:nvPr/>
        </p:nvPicPr>
        <p:blipFill rotWithShape="1">
          <a:blip r:embed="rId6"/>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599" y="0"/>
            <a:ext cx="7772401" cy="7620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sz="2400" dirty="0"/>
              <a:t>MCQ unit wise/weekly</a:t>
            </a:r>
          </a:p>
        </p:txBody>
      </p:sp>
      <p:sp>
        <p:nvSpPr>
          <p:cNvPr id="8" name="Date Placeholder 7"/>
          <p:cNvSpPr>
            <a:spLocks noGrp="1"/>
          </p:cNvSpPr>
          <p:nvPr>
            <p:ph type="dt" sz="half" idx="10"/>
          </p:nvPr>
        </p:nvSpPr>
        <p:spPr/>
        <p:txBody>
          <a:bodyPr/>
          <a:lstStyle/>
          <a:p>
            <a:fld id="{B23355BF-8D26-4065-AD20-B825C988425F}" type="datetime1">
              <a:rPr lang="en-US" smtClean="0"/>
              <a:t>7/11/2024</a:t>
            </a:fld>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77</a:t>
            </a:fld>
            <a:endParaRPr lang="en-US" dirty="0"/>
          </a:p>
        </p:txBody>
      </p:sp>
      <p:sp>
        <p:nvSpPr>
          <p:cNvPr id="5" name="Footer Placeholder 4">
            <a:extLst>
              <a:ext uri="{FF2B5EF4-FFF2-40B4-BE49-F238E27FC236}">
                <a16:creationId xmlns:a16="http://schemas.microsoft.com/office/drawing/2014/main" id="{1F0B6AC0-B1DC-48FD-814E-EED6D9F161DA}"/>
              </a:ext>
            </a:extLst>
          </p:cNvPr>
          <p:cNvSpPr>
            <a:spLocks noGrp="1"/>
          </p:cNvSpPr>
          <p:nvPr>
            <p:ph type="ftr" sz="quarter" idx="11"/>
          </p:nvPr>
        </p:nvSpPr>
        <p:spPr/>
        <p:txBody>
          <a:bodyPr/>
          <a:lstStyle/>
          <a:p>
            <a:r>
              <a:rPr lang="de-DE"/>
              <a:t>SOVERS SINGH BISHT                   UNIT 01</a:t>
            </a:r>
            <a:endParaRPr lang="en-US" dirty="0"/>
          </a:p>
        </p:txBody>
      </p:sp>
      <p:pic>
        <p:nvPicPr>
          <p:cNvPr id="10" name="Picture 9">
            <a:extLst>
              <a:ext uri="{FF2B5EF4-FFF2-40B4-BE49-F238E27FC236}">
                <a16:creationId xmlns:a16="http://schemas.microsoft.com/office/drawing/2014/main" id="{E4BDA627-8BDB-D04C-BFEB-5489DF712A13}"/>
              </a:ext>
            </a:extLst>
          </p:cNvPr>
          <p:cNvPicPr>
            <a:picLocks noChangeAspect="1"/>
          </p:cNvPicPr>
          <p:nvPr/>
        </p:nvPicPr>
        <p:blipFill>
          <a:blip r:embed="rId2"/>
          <a:stretch>
            <a:fillRect/>
          </a:stretch>
        </p:blipFill>
        <p:spPr>
          <a:xfrm>
            <a:off x="-19722" y="0"/>
            <a:ext cx="1384300" cy="812800"/>
          </a:xfrm>
          <a:prstGeom prst="rect">
            <a:avLst/>
          </a:prstGeom>
        </p:spPr>
      </p:pic>
      <p:sp>
        <p:nvSpPr>
          <p:cNvPr id="4" name="Content Placeholder 3">
            <a:extLst>
              <a:ext uri="{FF2B5EF4-FFF2-40B4-BE49-F238E27FC236}">
                <a16:creationId xmlns:a16="http://schemas.microsoft.com/office/drawing/2014/main" id="{7B3BF2C1-B725-FF63-E4C7-077340E41BB4}"/>
              </a:ext>
            </a:extLst>
          </p:cNvPr>
          <p:cNvSpPr>
            <a:spLocks noGrp="1"/>
          </p:cNvSpPr>
          <p:nvPr>
            <p:ph idx="1"/>
          </p:nvPr>
        </p:nvSpPr>
        <p:spPr>
          <a:xfrm>
            <a:off x="122830" y="928048"/>
            <a:ext cx="8789158" cy="5428302"/>
          </a:xfrm>
        </p:spPr>
        <p:txBody>
          <a:bodyPr>
            <a:normAutofit fontScale="92500" lnSpcReduction="10000"/>
          </a:bodyPr>
          <a:lstStyle/>
          <a:p>
            <a:pPr marL="0" indent="0" algn="just">
              <a:buNone/>
            </a:pPr>
            <a:r>
              <a:rPr lang="en-US" sz="1600" b="1" dirty="0"/>
              <a:t>1. Logistic regression is used when you want to:</a:t>
            </a:r>
          </a:p>
          <a:p>
            <a:pPr algn="just"/>
            <a:endParaRPr lang="en-US" sz="1600" dirty="0"/>
          </a:p>
          <a:p>
            <a:pPr algn="just"/>
            <a:r>
              <a:rPr lang="en-US" sz="1600" dirty="0"/>
              <a:t>Predict a dichotomous variable from continuous or dichotomous variables.</a:t>
            </a:r>
          </a:p>
          <a:p>
            <a:pPr algn="just"/>
            <a:r>
              <a:rPr lang="en-US" sz="1600" dirty="0"/>
              <a:t>Predict a continuous variable from dichotomous variables.</a:t>
            </a:r>
          </a:p>
          <a:p>
            <a:pPr algn="just"/>
            <a:r>
              <a:rPr lang="en-US" sz="1600" dirty="0"/>
              <a:t>Predict any categorical variable from several other categorical variables.</a:t>
            </a:r>
          </a:p>
          <a:p>
            <a:pPr algn="just"/>
            <a:r>
              <a:rPr lang="en-US" sz="1600" dirty="0"/>
              <a:t>Predict a continuous variable from dichotomous or continuous variables.</a:t>
            </a:r>
          </a:p>
          <a:p>
            <a:pPr marL="0" indent="0" algn="just">
              <a:buNone/>
            </a:pPr>
            <a:endParaRPr lang="en-US" sz="1600" dirty="0"/>
          </a:p>
          <a:p>
            <a:pPr marL="0" indent="0" algn="just">
              <a:buNone/>
            </a:pPr>
            <a:r>
              <a:rPr lang="en-US" sz="1600" b="1" dirty="0"/>
              <a:t>2. The odds ratio is:</a:t>
            </a:r>
          </a:p>
          <a:p>
            <a:pPr algn="just"/>
            <a:endParaRPr lang="en-US" sz="1600" dirty="0"/>
          </a:p>
          <a:p>
            <a:pPr algn="just"/>
            <a:r>
              <a:rPr lang="en-US" sz="1600" dirty="0"/>
              <a:t>The ratio of the probability of an event not happening to the probability of the event happening.</a:t>
            </a:r>
          </a:p>
          <a:p>
            <a:pPr algn="just"/>
            <a:r>
              <a:rPr lang="en-US" sz="1600" dirty="0"/>
              <a:t>The probability of an event occurring.</a:t>
            </a:r>
          </a:p>
          <a:p>
            <a:pPr algn="just"/>
            <a:r>
              <a:rPr lang="en-US" sz="1600" dirty="0"/>
              <a:t>The ratio of the odds after a unit change in the predictor to the original odds.</a:t>
            </a:r>
          </a:p>
          <a:p>
            <a:pPr algn="just"/>
            <a:r>
              <a:rPr lang="en-US" sz="1600" dirty="0"/>
              <a:t>The ratio of the probability of an event happening to the probability of the event not happening.</a:t>
            </a:r>
          </a:p>
          <a:p>
            <a:pPr algn="just"/>
            <a:endParaRPr lang="en-US" sz="1600" dirty="0"/>
          </a:p>
          <a:p>
            <a:pPr marL="0" indent="0" algn="just">
              <a:buNone/>
            </a:pPr>
            <a:r>
              <a:rPr lang="en-US" sz="1600" b="1" dirty="0"/>
              <a:t>3. Large values of the log-likelihood statistic indicate:</a:t>
            </a:r>
          </a:p>
          <a:p>
            <a:pPr algn="just"/>
            <a:endParaRPr lang="en-US" sz="1600" dirty="0"/>
          </a:p>
          <a:p>
            <a:pPr algn="just"/>
            <a:r>
              <a:rPr lang="en-US" sz="1600" dirty="0"/>
              <a:t>That there are a greater number of explained vs. unexplained observations.</a:t>
            </a:r>
          </a:p>
          <a:p>
            <a:pPr algn="just"/>
            <a:r>
              <a:rPr lang="en-US" sz="1600" dirty="0"/>
              <a:t>That the statistical model fits the data well.</a:t>
            </a:r>
          </a:p>
          <a:p>
            <a:pPr algn="just"/>
            <a:r>
              <a:rPr lang="en-US" sz="1600" dirty="0"/>
              <a:t>That as the predictor variable increases, the likelihood of the outcome occurring decreases.</a:t>
            </a:r>
          </a:p>
          <a:p>
            <a:pPr algn="just"/>
            <a:r>
              <a:rPr lang="en-US" sz="1600" dirty="0"/>
              <a:t>That the statistical model is a poor fit of the data.</a:t>
            </a:r>
          </a:p>
          <a:p>
            <a:pPr marL="0" indent="0" algn="just">
              <a:buNone/>
            </a:pPr>
            <a:endParaRPr lang="en-US" sz="1600" dirty="0"/>
          </a:p>
          <a:p>
            <a:pPr marL="0" indent="0" algn="just">
              <a:buNone/>
            </a:pPr>
            <a:endParaRPr lang="en-IN" sz="1600" dirty="0"/>
          </a:p>
        </p:txBody>
      </p:sp>
      <p:pic>
        <p:nvPicPr>
          <p:cNvPr id="2" name="Picture 1" descr="A screenshot of a computer&#10;&#10;Description automatically generated">
            <a:extLst>
              <a:ext uri="{FF2B5EF4-FFF2-40B4-BE49-F238E27FC236}">
                <a16:creationId xmlns:a16="http://schemas.microsoft.com/office/drawing/2014/main" id="{EFD5D4CB-59DD-6005-4E42-FA236DC9F409}"/>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48A4728-C23D-461D-8E1E-BFBED721760D}"/>
              </a:ext>
            </a:extLst>
          </p:cNvPr>
          <p:cNvSpPr>
            <a:spLocks noGrp="1"/>
          </p:cNvSpPr>
          <p:nvPr>
            <p:ph type="dt" sz="half" idx="10"/>
          </p:nvPr>
        </p:nvSpPr>
        <p:spPr/>
        <p:txBody>
          <a:bodyPr/>
          <a:lstStyle/>
          <a:p>
            <a:fld id="{08A5E60D-A638-43EF-A316-649380BDE87A}" type="datetime1">
              <a:rPr lang="en-US" smtClean="0"/>
              <a:t>7/11/2024</a:t>
            </a:fld>
            <a:endParaRPr lang="en-US" dirty="0"/>
          </a:p>
        </p:txBody>
      </p:sp>
      <p:sp>
        <p:nvSpPr>
          <p:cNvPr id="6" name="Slide Number Placeholder 5">
            <a:extLst>
              <a:ext uri="{FF2B5EF4-FFF2-40B4-BE49-F238E27FC236}">
                <a16:creationId xmlns:a16="http://schemas.microsoft.com/office/drawing/2014/main" id="{5324D503-601B-4E55-93C6-0C0D129A8C91}"/>
              </a:ext>
            </a:extLst>
          </p:cNvPr>
          <p:cNvSpPr>
            <a:spLocks noGrp="1"/>
          </p:cNvSpPr>
          <p:nvPr>
            <p:ph type="sldNum" sz="quarter" idx="12"/>
          </p:nvPr>
        </p:nvSpPr>
        <p:spPr/>
        <p:txBody>
          <a:bodyPr/>
          <a:lstStyle/>
          <a:p>
            <a:fld id="{B6F15528-21DE-4FAA-801E-634DDDAF4B2B}" type="slidenum">
              <a:rPr lang="en-US" smtClean="0"/>
              <a:pPr/>
              <a:t>78</a:t>
            </a:fld>
            <a:endParaRPr lang="en-US" dirty="0"/>
          </a:p>
        </p:txBody>
      </p:sp>
      <p:sp>
        <p:nvSpPr>
          <p:cNvPr id="8" name="Title 1">
            <a:extLst>
              <a:ext uri="{FF2B5EF4-FFF2-40B4-BE49-F238E27FC236}">
                <a16:creationId xmlns:a16="http://schemas.microsoft.com/office/drawing/2014/main" id="{87A4CEA0-EE2E-474C-993D-93EE2F3EE31E}"/>
              </a:ext>
            </a:extLst>
          </p:cNvPr>
          <p:cNvSpPr txBox="1">
            <a:spLocks/>
          </p:cNvSpPr>
          <p:nvPr/>
        </p:nvSpPr>
        <p:spPr>
          <a:xfrm>
            <a:off x="1371599" y="0"/>
            <a:ext cx="7772401" cy="7620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sz="2400" dirty="0"/>
              <a:t>MCQ unit wise/weekly</a:t>
            </a:r>
          </a:p>
        </p:txBody>
      </p:sp>
      <p:sp>
        <p:nvSpPr>
          <p:cNvPr id="12" name="Footer Placeholder 11">
            <a:extLst>
              <a:ext uri="{FF2B5EF4-FFF2-40B4-BE49-F238E27FC236}">
                <a16:creationId xmlns:a16="http://schemas.microsoft.com/office/drawing/2014/main" id="{1011832D-EB74-423D-8F43-5EEF1FDC454A}"/>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B2E934F3-6053-814A-B3E0-EB23811496AD}"/>
              </a:ext>
            </a:extLst>
          </p:cNvPr>
          <p:cNvPicPr>
            <a:picLocks noChangeAspect="1"/>
          </p:cNvPicPr>
          <p:nvPr/>
        </p:nvPicPr>
        <p:blipFill>
          <a:blip r:embed="rId2"/>
          <a:stretch>
            <a:fillRect/>
          </a:stretch>
        </p:blipFill>
        <p:spPr>
          <a:xfrm>
            <a:off x="-19722" y="0"/>
            <a:ext cx="1384300" cy="812800"/>
          </a:xfrm>
          <a:prstGeom prst="rect">
            <a:avLst/>
          </a:prstGeom>
        </p:spPr>
      </p:pic>
      <p:sp>
        <p:nvSpPr>
          <p:cNvPr id="5" name="Content Placeholder 4">
            <a:extLst>
              <a:ext uri="{FF2B5EF4-FFF2-40B4-BE49-F238E27FC236}">
                <a16:creationId xmlns:a16="http://schemas.microsoft.com/office/drawing/2014/main" id="{D8B314A2-6CB9-D81E-4A1F-AACAC932BC50}"/>
              </a:ext>
            </a:extLst>
          </p:cNvPr>
          <p:cNvSpPr>
            <a:spLocks noGrp="1"/>
          </p:cNvSpPr>
          <p:nvPr>
            <p:ph idx="1"/>
          </p:nvPr>
        </p:nvSpPr>
        <p:spPr>
          <a:xfrm>
            <a:off x="327546" y="1037231"/>
            <a:ext cx="8359254" cy="3098042"/>
          </a:xfrm>
        </p:spPr>
        <p:txBody>
          <a:bodyPr>
            <a:normAutofit fontScale="47500" lnSpcReduction="20000"/>
          </a:bodyPr>
          <a:lstStyle/>
          <a:p>
            <a:pPr marL="0" indent="0">
              <a:buNone/>
            </a:pPr>
            <a:r>
              <a:rPr lang="en-US" b="1" dirty="0"/>
              <a:t>4. Logistic regression assumes a: </a:t>
            </a:r>
          </a:p>
          <a:p>
            <a:r>
              <a:rPr lang="en-US" dirty="0"/>
              <a:t>Linear relationship between continuous predictor variables and the outcome variable.</a:t>
            </a:r>
          </a:p>
          <a:p>
            <a:r>
              <a:rPr lang="en-US" dirty="0"/>
              <a:t>Linear relationship between continuous predictor variables and the logit of the outcome variable.</a:t>
            </a:r>
          </a:p>
          <a:p>
            <a:r>
              <a:rPr lang="en-US" dirty="0"/>
              <a:t>Linear relationship between continuous predictor variables.</a:t>
            </a:r>
          </a:p>
          <a:p>
            <a:r>
              <a:rPr lang="en-US" dirty="0"/>
              <a:t>Linear relationship between observations.</a:t>
            </a:r>
          </a:p>
          <a:p>
            <a:endParaRPr lang="en-US" b="1" dirty="0"/>
          </a:p>
          <a:p>
            <a:pPr marL="0" indent="0">
              <a:buNone/>
            </a:pPr>
            <a:r>
              <a:rPr lang="en-US" b="1" dirty="0"/>
              <a:t>5. In binary logistic regression:</a:t>
            </a:r>
          </a:p>
          <a:p>
            <a:endParaRPr lang="en-US" dirty="0"/>
          </a:p>
          <a:p>
            <a:r>
              <a:rPr lang="en-US" dirty="0"/>
              <a:t>The dependent variable is continuous.</a:t>
            </a:r>
          </a:p>
          <a:p>
            <a:r>
              <a:rPr lang="en-US" dirty="0"/>
              <a:t>The dependent variable is divided into two equal subcategories.</a:t>
            </a:r>
          </a:p>
          <a:p>
            <a:r>
              <a:rPr lang="en-US" dirty="0"/>
              <a:t>The dependent variable consists of two categories.</a:t>
            </a:r>
          </a:p>
          <a:p>
            <a:r>
              <a:rPr lang="en-US" dirty="0"/>
              <a:t>There is no dependent variable.</a:t>
            </a:r>
          </a:p>
          <a:p>
            <a:endParaRPr lang="en-IN" dirty="0"/>
          </a:p>
        </p:txBody>
      </p:sp>
      <p:pic>
        <p:nvPicPr>
          <p:cNvPr id="2" name="Picture 1" descr="A screenshot of a computer&#10;&#10;Description automatically generated">
            <a:extLst>
              <a:ext uri="{FF2B5EF4-FFF2-40B4-BE49-F238E27FC236}">
                <a16:creationId xmlns:a16="http://schemas.microsoft.com/office/drawing/2014/main" id="{1DE9133F-30D4-77F8-585C-7F453FDCAB9D}"/>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047795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C63FA15-7432-4E77-9D8C-1BDA95B5D4A8}"/>
              </a:ext>
            </a:extLst>
          </p:cNvPr>
          <p:cNvSpPr>
            <a:spLocks noGrp="1"/>
          </p:cNvSpPr>
          <p:nvPr>
            <p:ph type="dt" sz="half" idx="10"/>
          </p:nvPr>
        </p:nvSpPr>
        <p:spPr/>
        <p:txBody>
          <a:bodyPr/>
          <a:lstStyle/>
          <a:p>
            <a:fld id="{9A3124F3-C118-48DA-814F-A4EA937F9B6B}" type="datetime1">
              <a:rPr lang="en-US" smtClean="0"/>
              <a:t>7/11/2024</a:t>
            </a:fld>
            <a:endParaRPr lang="en-US" dirty="0"/>
          </a:p>
        </p:txBody>
      </p:sp>
      <p:sp>
        <p:nvSpPr>
          <p:cNvPr id="6" name="Slide Number Placeholder 5">
            <a:extLst>
              <a:ext uri="{FF2B5EF4-FFF2-40B4-BE49-F238E27FC236}">
                <a16:creationId xmlns:a16="http://schemas.microsoft.com/office/drawing/2014/main" id="{B4468004-58D9-4080-8FA0-28B78D80F711}"/>
              </a:ext>
            </a:extLst>
          </p:cNvPr>
          <p:cNvSpPr>
            <a:spLocks noGrp="1"/>
          </p:cNvSpPr>
          <p:nvPr>
            <p:ph type="sldNum" sz="quarter" idx="12"/>
          </p:nvPr>
        </p:nvSpPr>
        <p:spPr/>
        <p:txBody>
          <a:bodyPr/>
          <a:lstStyle/>
          <a:p>
            <a:fld id="{B6F15528-21DE-4FAA-801E-634DDDAF4B2B}" type="slidenum">
              <a:rPr lang="en-US" smtClean="0"/>
              <a:pPr/>
              <a:t>79</a:t>
            </a:fld>
            <a:endParaRPr lang="en-US" dirty="0"/>
          </a:p>
        </p:txBody>
      </p:sp>
      <p:sp>
        <p:nvSpPr>
          <p:cNvPr id="11" name="Title 1">
            <a:extLst>
              <a:ext uri="{FF2B5EF4-FFF2-40B4-BE49-F238E27FC236}">
                <a16:creationId xmlns:a16="http://schemas.microsoft.com/office/drawing/2014/main" id="{AAD257A6-F48D-4FAB-BAAD-4683A2DB32D4}"/>
              </a:ext>
            </a:extLst>
          </p:cNvPr>
          <p:cNvSpPr txBox="1">
            <a:spLocks noGrp="1"/>
          </p:cNvSpPr>
          <p:nvPr>
            <p:ph type="title"/>
          </p:nvPr>
        </p:nvSpPr>
        <p:spPr>
          <a:xfrm>
            <a:off x="1676400" y="0"/>
            <a:ext cx="7467600" cy="6096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anchor="ctr">
            <a:norm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sz="2400" dirty="0"/>
              <a:t>Glossary Questions</a:t>
            </a:r>
          </a:p>
        </p:txBody>
      </p:sp>
      <p:sp>
        <p:nvSpPr>
          <p:cNvPr id="8" name="Footer Placeholder 7">
            <a:extLst>
              <a:ext uri="{FF2B5EF4-FFF2-40B4-BE49-F238E27FC236}">
                <a16:creationId xmlns:a16="http://schemas.microsoft.com/office/drawing/2014/main" id="{DDDDF6E7-88D0-4DE8-AA71-869A84BD6FD6}"/>
              </a:ext>
            </a:extLst>
          </p:cNvPr>
          <p:cNvSpPr>
            <a:spLocks noGrp="1"/>
          </p:cNvSpPr>
          <p:nvPr>
            <p:ph type="ftr" sz="quarter" idx="11"/>
          </p:nvPr>
        </p:nvSpPr>
        <p:spPr/>
        <p:txBody>
          <a:bodyPr/>
          <a:lstStyle/>
          <a:p>
            <a:r>
              <a:rPr lang="de-DE"/>
              <a:t>Dr. Priyanka Chandani                   UNIT 01</a:t>
            </a:r>
            <a:endParaRPr lang="en-US" dirty="0"/>
          </a:p>
        </p:txBody>
      </p:sp>
      <p:sp>
        <p:nvSpPr>
          <p:cNvPr id="3" name="Content Placeholder 2">
            <a:extLst>
              <a:ext uri="{FF2B5EF4-FFF2-40B4-BE49-F238E27FC236}">
                <a16:creationId xmlns:a16="http://schemas.microsoft.com/office/drawing/2014/main" id="{2DDEE14D-2D07-D04F-A565-65CA1ABF9E44}"/>
              </a:ext>
            </a:extLst>
          </p:cNvPr>
          <p:cNvSpPr>
            <a:spLocks noGrp="1"/>
          </p:cNvSpPr>
          <p:nvPr>
            <p:ph idx="1"/>
          </p:nvPr>
        </p:nvSpPr>
        <p:spPr>
          <a:xfrm>
            <a:off x="457200" y="914400"/>
            <a:ext cx="8229600" cy="5211763"/>
          </a:xfrm>
        </p:spPr>
        <p:txBody>
          <a:bodyPr>
            <a:normAutofit/>
          </a:bodyPr>
          <a:lstStyle/>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pic>
        <p:nvPicPr>
          <p:cNvPr id="9" name="Picture 8">
            <a:extLst>
              <a:ext uri="{FF2B5EF4-FFF2-40B4-BE49-F238E27FC236}">
                <a16:creationId xmlns:a16="http://schemas.microsoft.com/office/drawing/2014/main" id="{8F821A6A-4F12-154E-AD39-D6CFB92D1B44}"/>
              </a:ext>
            </a:extLst>
          </p:cNvPr>
          <p:cNvPicPr>
            <a:picLocks noChangeAspect="1"/>
          </p:cNvPicPr>
          <p:nvPr/>
        </p:nvPicPr>
        <p:blipFill>
          <a:blip r:embed="rId2"/>
          <a:stretch>
            <a:fillRect/>
          </a:stretch>
        </p:blipFill>
        <p:spPr>
          <a:xfrm>
            <a:off x="-19722" y="0"/>
            <a:ext cx="1384300" cy="812800"/>
          </a:xfrm>
          <a:prstGeom prst="rect">
            <a:avLst/>
          </a:prstGeom>
        </p:spPr>
      </p:pic>
      <p:sp>
        <p:nvSpPr>
          <p:cNvPr id="10" name="TextBox 9">
            <a:extLst>
              <a:ext uri="{FF2B5EF4-FFF2-40B4-BE49-F238E27FC236}">
                <a16:creationId xmlns:a16="http://schemas.microsoft.com/office/drawing/2014/main" id="{8783C571-5232-EB79-6C5F-4C32429A15A2}"/>
              </a:ext>
            </a:extLst>
          </p:cNvPr>
          <p:cNvSpPr txBox="1"/>
          <p:nvPr/>
        </p:nvSpPr>
        <p:spPr>
          <a:xfrm>
            <a:off x="204716" y="855346"/>
            <a:ext cx="8720920" cy="5909310"/>
          </a:xfrm>
          <a:prstGeom prst="rect">
            <a:avLst/>
          </a:prstGeom>
          <a:noFill/>
        </p:spPr>
        <p:txBody>
          <a:bodyPr wrap="square">
            <a:spAutoFit/>
          </a:bodyPr>
          <a:lstStyle/>
          <a:p>
            <a:pPr algn="just"/>
            <a:r>
              <a:rPr lang="en-US" dirty="0"/>
              <a:t>1. A significance test on the slope coefficient using the t ratio tests the hypothesis that the slope is equal to zero.</a:t>
            </a:r>
          </a:p>
          <a:p>
            <a:pPr algn="just"/>
            <a:r>
              <a:rPr lang="en-US" dirty="0"/>
              <a:t> a. True</a:t>
            </a:r>
          </a:p>
          <a:p>
            <a:pPr algn="just"/>
            <a:r>
              <a:rPr lang="en-US" dirty="0"/>
              <a:t> b. False</a:t>
            </a:r>
          </a:p>
          <a:p>
            <a:pPr algn="just"/>
            <a:r>
              <a:rPr lang="en-US" dirty="0"/>
              <a:t>2. If the absolute value of the t ratio is larger than the t value taken from the table, then the conclusion is that the slope does not differ from zero.</a:t>
            </a:r>
          </a:p>
          <a:p>
            <a:pPr algn="just"/>
            <a:r>
              <a:rPr lang="en-US" dirty="0"/>
              <a:t> a. True</a:t>
            </a:r>
          </a:p>
          <a:p>
            <a:pPr algn="just"/>
            <a:r>
              <a:rPr lang="en-US" dirty="0"/>
              <a:t> b. False</a:t>
            </a:r>
          </a:p>
          <a:p>
            <a:pPr algn="just"/>
            <a:r>
              <a:rPr lang="en-US" dirty="0"/>
              <a:t>3. A t test on the slope takes, as its alternative hypothesis, the position that there is no relationship between the dependent variable and the relevant independent variable.</a:t>
            </a:r>
          </a:p>
          <a:p>
            <a:pPr algn="just"/>
            <a:r>
              <a:rPr lang="en-US" dirty="0"/>
              <a:t> a. True</a:t>
            </a:r>
          </a:p>
          <a:p>
            <a:pPr algn="just"/>
            <a:r>
              <a:rPr lang="en-US" dirty="0"/>
              <a:t> b. False</a:t>
            </a:r>
          </a:p>
          <a:p>
            <a:pPr algn="just"/>
            <a:r>
              <a:rPr lang="en-US" dirty="0"/>
              <a:t>4. For a given sample size, the more independent variables are incorporated in a regression model, the more degrees of freedom the relevant t distribution has.</a:t>
            </a:r>
          </a:p>
          <a:p>
            <a:pPr algn="just"/>
            <a:r>
              <a:rPr lang="en-US" dirty="0"/>
              <a:t> a. True</a:t>
            </a:r>
          </a:p>
          <a:p>
            <a:pPr algn="just"/>
            <a:r>
              <a:rPr lang="en-US" dirty="0"/>
              <a:t> b. False</a:t>
            </a:r>
          </a:p>
          <a:p>
            <a:pPr algn="just"/>
            <a:r>
              <a:rPr lang="en-US" dirty="0"/>
              <a:t>5. The significance level of a t test on the slope of a simple linear regression equation measures the probability of drawing an incorrect conclusion when the test indicates that X and Y have a significant relationship.</a:t>
            </a:r>
          </a:p>
          <a:p>
            <a:pPr algn="just"/>
            <a:r>
              <a:rPr lang="en-US" dirty="0"/>
              <a:t> a. True</a:t>
            </a:r>
          </a:p>
          <a:p>
            <a:pPr algn="just"/>
            <a:r>
              <a:rPr lang="en-US" dirty="0"/>
              <a:t> b. False</a:t>
            </a:r>
            <a:endParaRPr lang="en-IN" dirty="0"/>
          </a:p>
        </p:txBody>
      </p:sp>
      <p:pic>
        <p:nvPicPr>
          <p:cNvPr id="2" name="Picture 1" descr="A screenshot of a computer&#10;&#10;Description automatically generated">
            <a:extLst>
              <a:ext uri="{FF2B5EF4-FFF2-40B4-BE49-F238E27FC236}">
                <a16:creationId xmlns:a16="http://schemas.microsoft.com/office/drawing/2014/main" id="{B11C849B-8A28-5D04-8F34-0516D694D45B}"/>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48273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12B5B9C-C44D-4AE7-BECD-7628ABDCAA83}" type="datetime3">
              <a:rPr lang="en-US" smtClean="0">
                <a:solidFill>
                  <a:prstClr val="black">
                    <a:tint val="75000"/>
                  </a:prstClr>
                </a:solidFill>
              </a:rPr>
              <a:t>11 July 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b="1">
                <a:solidFill>
                  <a:schemeClr val="tx1"/>
                </a:solidFill>
                <a:latin typeface="Times New Roman" pitchFamily="18" charset="0"/>
              </a:rPr>
              <a:t>ELECTIVE BUCKET(DATA ANALYTICS/MOBILITY MANAGEMENT/CLOUD AND BIG DATA/SMART SYSTEMS)</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8</a:t>
            </a:fld>
            <a:endParaRPr lang="en-US" dirty="0">
              <a:solidFill>
                <a:prstClr val="black">
                  <a:tint val="75000"/>
                </a:prstClr>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917844098"/>
              </p:ext>
            </p:extLst>
          </p:nvPr>
        </p:nvGraphicFramePr>
        <p:xfrm>
          <a:off x="0" y="706569"/>
          <a:ext cx="9144000" cy="5979381"/>
        </p:xfrm>
        <a:graphic>
          <a:graphicData uri="http://schemas.openxmlformats.org/drawingml/2006/table">
            <a:tbl>
              <a:tblPr firstRow="1" firstCol="1" bandRow="1">
                <a:tableStyleId>{5940675A-B579-460E-94D1-54222C63F5DA}</a:tableStyleId>
              </a:tblPr>
              <a:tblGrid>
                <a:gridCol w="1359832">
                  <a:extLst>
                    <a:ext uri="{9D8B030D-6E8A-4147-A177-3AD203B41FA5}">
                      <a16:colId xmlns:a16="http://schemas.microsoft.com/office/drawing/2014/main" val="187833646"/>
                    </a:ext>
                  </a:extLst>
                </a:gridCol>
                <a:gridCol w="7784168">
                  <a:extLst>
                    <a:ext uri="{9D8B030D-6E8A-4147-A177-3AD203B41FA5}">
                      <a16:colId xmlns:a16="http://schemas.microsoft.com/office/drawing/2014/main" val="3573905518"/>
                    </a:ext>
                  </a:extLst>
                </a:gridCol>
              </a:tblGrid>
              <a:tr h="297209">
                <a:tc gridSpan="2">
                  <a:txBody>
                    <a:bodyPr/>
                    <a:lstStyle/>
                    <a:p>
                      <a:pPr algn="just">
                        <a:lnSpc>
                          <a:spcPct val="107000"/>
                        </a:lnSpc>
                        <a:spcAft>
                          <a:spcPts val="0"/>
                        </a:spcAft>
                      </a:pPr>
                      <a:r>
                        <a:rPr lang="en-IN" sz="1600" b="1" dirty="0">
                          <a:effectLst/>
                        </a:rPr>
                        <a:t>NPTEL/ </a:t>
                      </a:r>
                      <a:r>
                        <a:rPr lang="en-IN" sz="1600" b="1" dirty="0" err="1">
                          <a:effectLst/>
                        </a:rPr>
                        <a:t>Youtube</a:t>
                      </a:r>
                      <a:r>
                        <a:rPr lang="en-IN" sz="1600" b="1" dirty="0">
                          <a:effectLst/>
                        </a:rPr>
                        <a:t>/ Faculty Video Link:</a:t>
                      </a:r>
                      <a:endParaRPr lang="en-IN" sz="1600" b="1" dirty="0">
                        <a:effectLst/>
                        <a:latin typeface="+mn-lt"/>
                        <a:ea typeface="Calibri" panose="020F0502020204030204" pitchFamily="34" charset="0"/>
                        <a:cs typeface="Times New Roman" panose="02020603050405020304" pitchFamily="18" charset="0"/>
                      </a:endParaRPr>
                    </a:p>
                  </a:txBody>
                  <a:tcPr marL="68580" marR="68580" marT="0" marB="0">
                    <a:solidFill>
                      <a:schemeClr val="accent3">
                        <a:lumMod val="40000"/>
                        <a:lumOff val="60000"/>
                      </a:schemeClr>
                    </a:solidFill>
                  </a:tcPr>
                </a:tc>
                <a:tc hMerge="1">
                  <a:txBody>
                    <a:bodyPr/>
                    <a:lstStyle/>
                    <a:p>
                      <a:endParaRPr lang="en-IN"/>
                    </a:p>
                  </a:txBody>
                  <a:tcPr/>
                </a:tc>
                <a:extLst>
                  <a:ext uri="{0D108BD9-81ED-4DB2-BD59-A6C34878D82A}">
                    <a16:rowId xmlns:a16="http://schemas.microsoft.com/office/drawing/2014/main" val="3886941895"/>
                  </a:ext>
                </a:extLst>
              </a:tr>
              <a:tr h="930740">
                <a:tc>
                  <a:txBody>
                    <a:bodyPr/>
                    <a:lstStyle/>
                    <a:p>
                      <a:pPr algn="just">
                        <a:lnSpc>
                          <a:spcPct val="107000"/>
                        </a:lnSpc>
                        <a:spcAft>
                          <a:spcPts val="0"/>
                        </a:spcAft>
                      </a:pPr>
                      <a:r>
                        <a:rPr lang="en-IN" sz="1600" b="1" dirty="0">
                          <a:effectLst/>
                        </a:rPr>
                        <a:t>Unit 1</a:t>
                      </a:r>
                      <a:endParaRPr lang="en-IN" sz="1600" b="1" dirty="0">
                        <a:effectLst/>
                        <a:latin typeface="+mn-lt"/>
                        <a:ea typeface="Calibri" panose="020F0502020204030204" pitchFamily="34" charset="0"/>
                        <a:cs typeface="Times New Roman" panose="02020603050405020304" pitchFamily="18" charset="0"/>
                      </a:endParaRPr>
                    </a:p>
                  </a:txBody>
                  <a:tcPr marL="68580" marR="68580" marT="0" marB="0">
                    <a:solidFill>
                      <a:srgbClr val="E6E6E6"/>
                    </a:solidFill>
                  </a:tcPr>
                </a:tc>
                <a:tc>
                  <a:txBody>
                    <a:bodyPr/>
                    <a:lstStyle/>
                    <a:p>
                      <a:pPr>
                        <a:lnSpc>
                          <a:spcPct val="107000"/>
                        </a:lnSpc>
                        <a:spcAft>
                          <a:spcPts val="0"/>
                        </a:spcAft>
                      </a:pPr>
                      <a:r>
                        <a:rPr lang="en-IN" sz="1600" u="sng" dirty="0">
                          <a:effectLst/>
                          <a:hlinkClick r:id="rId2"/>
                        </a:rPr>
                        <a:t>Predictive Analytics Tutorial | Linear Regression in Python | Logistic Regression | Great Learning - YouTube</a:t>
                      </a:r>
                      <a:endParaRPr lang="en-IN" sz="1600" dirty="0">
                        <a:effectLst/>
                      </a:endParaRPr>
                    </a:p>
                    <a:p>
                      <a:pPr>
                        <a:lnSpc>
                          <a:spcPct val="107000"/>
                        </a:lnSpc>
                        <a:spcAft>
                          <a:spcPts val="0"/>
                        </a:spcAft>
                      </a:pPr>
                      <a:r>
                        <a:rPr lang="en-IN" sz="1600" u="sng" dirty="0">
                          <a:effectLst/>
                          <a:hlinkClick r:id="rId3"/>
                        </a:rPr>
                        <a:t>Multiple Regression Analysis: Hypothesis Tests - YouTube</a:t>
                      </a:r>
                      <a:endParaRPr lang="en-IN" sz="1600" dirty="0">
                        <a:effectLst/>
                      </a:endParaRPr>
                    </a:p>
                    <a:p>
                      <a:pPr>
                        <a:lnSpc>
                          <a:spcPct val="107000"/>
                        </a:lnSpc>
                        <a:spcAft>
                          <a:spcPts val="0"/>
                        </a:spcAft>
                      </a:pPr>
                      <a:r>
                        <a:rPr lang="en-IN" sz="1600" u="sng" dirty="0">
                          <a:effectLst/>
                          <a:hlinkClick r:id="rId4"/>
                        </a:rPr>
                        <a:t>Mod-06 Lec-28 Goodness of Fit - YouTube</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5829967"/>
                  </a:ext>
                </a:extLst>
              </a:tr>
              <a:tr h="1166044">
                <a:tc>
                  <a:txBody>
                    <a:bodyPr/>
                    <a:lstStyle/>
                    <a:p>
                      <a:pPr algn="just">
                        <a:lnSpc>
                          <a:spcPct val="107000"/>
                        </a:lnSpc>
                        <a:spcAft>
                          <a:spcPts val="0"/>
                        </a:spcAft>
                      </a:pPr>
                      <a:r>
                        <a:rPr lang="en-IN" sz="1600" b="1">
                          <a:effectLst/>
                        </a:rPr>
                        <a:t>Unit 2</a:t>
                      </a:r>
                      <a:endParaRPr lang="en-IN" sz="1600" b="1">
                        <a:effectLst/>
                        <a:latin typeface="+mn-lt"/>
                        <a:ea typeface="Calibri" panose="020F0502020204030204" pitchFamily="34" charset="0"/>
                        <a:cs typeface="Times New Roman" panose="02020603050405020304" pitchFamily="18" charset="0"/>
                      </a:endParaRPr>
                    </a:p>
                  </a:txBody>
                  <a:tcPr marL="68580" marR="68580" marT="0" marB="0">
                    <a:solidFill>
                      <a:srgbClr val="E6E6E6"/>
                    </a:solidFill>
                  </a:tcPr>
                </a:tc>
                <a:tc>
                  <a:txBody>
                    <a:bodyPr/>
                    <a:lstStyle/>
                    <a:p>
                      <a:pPr algn="just">
                        <a:lnSpc>
                          <a:spcPct val="107000"/>
                        </a:lnSpc>
                        <a:spcAft>
                          <a:spcPts val="0"/>
                        </a:spcAft>
                      </a:pPr>
                      <a:r>
                        <a:rPr lang="en-IN" sz="1600" u="sng" dirty="0">
                          <a:effectLst/>
                          <a:hlinkClick r:id="rId5"/>
                        </a:rPr>
                        <a:t>Multiple Linear Regression Model - YouTube</a:t>
                      </a:r>
                      <a:endParaRPr lang="en-IN" sz="1600" dirty="0">
                        <a:effectLst/>
                      </a:endParaRPr>
                    </a:p>
                    <a:p>
                      <a:pPr algn="just">
                        <a:lnSpc>
                          <a:spcPct val="107000"/>
                        </a:lnSpc>
                        <a:spcAft>
                          <a:spcPts val="0"/>
                        </a:spcAft>
                      </a:pPr>
                      <a:r>
                        <a:rPr lang="en-IN" sz="1600" u="sng" dirty="0">
                          <a:effectLst/>
                          <a:hlinkClick r:id="rId6"/>
                        </a:rPr>
                        <a:t>Regularization In Machine Learning | Regularization Example | Machine Learning Tutorial |</a:t>
                      </a:r>
                      <a:r>
                        <a:rPr lang="en-IN" sz="1600" u="sng" dirty="0" err="1">
                          <a:effectLst/>
                          <a:hlinkClick r:id="rId6"/>
                        </a:rPr>
                        <a:t>Simplilearn</a:t>
                      </a:r>
                      <a:r>
                        <a:rPr lang="en-IN" sz="1600" u="sng" dirty="0">
                          <a:effectLst/>
                          <a:hlinkClick r:id="rId6"/>
                        </a:rPr>
                        <a:t> - YouTube</a:t>
                      </a:r>
                      <a:endParaRPr lang="en-IN" sz="1600" dirty="0">
                        <a:effectLst/>
                      </a:endParaRPr>
                    </a:p>
                    <a:p>
                      <a:pPr algn="just">
                        <a:lnSpc>
                          <a:spcPct val="107000"/>
                        </a:lnSpc>
                        <a:spcAft>
                          <a:spcPts val="0"/>
                        </a:spcAft>
                      </a:pPr>
                      <a:r>
                        <a:rPr lang="en-IN" sz="1600" u="sng" dirty="0">
                          <a:effectLst/>
                          <a:hlinkClick r:id="rId7"/>
                        </a:rPr>
                        <a:t>Implementing Ridge, Lasso and Elastic Net in Python from Scratch (Mathematics Explained!) - YouTube</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16540311"/>
                  </a:ext>
                </a:extLst>
              </a:tr>
              <a:tr h="460130">
                <a:tc>
                  <a:txBody>
                    <a:bodyPr/>
                    <a:lstStyle/>
                    <a:p>
                      <a:pPr algn="just">
                        <a:lnSpc>
                          <a:spcPct val="107000"/>
                        </a:lnSpc>
                        <a:spcAft>
                          <a:spcPts val="0"/>
                        </a:spcAft>
                      </a:pPr>
                      <a:r>
                        <a:rPr lang="en-IN" sz="1600" b="1">
                          <a:effectLst/>
                        </a:rPr>
                        <a:t>Unit 3</a:t>
                      </a:r>
                      <a:endParaRPr lang="en-IN" sz="1600" b="1">
                        <a:effectLst/>
                        <a:latin typeface="+mn-lt"/>
                        <a:ea typeface="Calibri" panose="020F0502020204030204" pitchFamily="34" charset="0"/>
                        <a:cs typeface="Times New Roman" panose="02020603050405020304" pitchFamily="18" charset="0"/>
                      </a:endParaRPr>
                    </a:p>
                  </a:txBody>
                  <a:tcPr marL="68580" marR="68580" marT="0" marB="0">
                    <a:solidFill>
                      <a:srgbClr val="E6E6E6"/>
                    </a:solidFill>
                  </a:tcPr>
                </a:tc>
                <a:tc>
                  <a:txBody>
                    <a:bodyPr/>
                    <a:lstStyle/>
                    <a:p>
                      <a:pPr algn="just">
                        <a:lnSpc>
                          <a:spcPct val="107000"/>
                        </a:lnSpc>
                        <a:spcAft>
                          <a:spcPts val="0"/>
                        </a:spcAft>
                      </a:pPr>
                      <a:r>
                        <a:rPr lang="en-IN" sz="1600" u="sng">
                          <a:effectLst/>
                          <a:hlinkClick r:id="rId8"/>
                        </a:rPr>
                        <a:t>Non Linear Regression | Data Science | Econometrics - YouTube</a:t>
                      </a:r>
                      <a:endParaRPr lang="en-IN" sz="1600">
                        <a:effectLst/>
                      </a:endParaRPr>
                    </a:p>
                    <a:p>
                      <a:pPr algn="just">
                        <a:lnSpc>
                          <a:spcPct val="107000"/>
                        </a:lnSpc>
                        <a:spcAft>
                          <a:spcPts val="0"/>
                        </a:spcAft>
                      </a:pPr>
                      <a:r>
                        <a:rPr lang="en-IN" sz="1600" u="sng">
                          <a:effectLst/>
                          <a:hlinkClick r:id="rId9"/>
                        </a:rPr>
                        <a:t>Machine Learning Tutorial Python - 8: Logistic Regression (Binary Classification) - YouTube</a:t>
                      </a:r>
                      <a:endParaRPr lang="en-IN" sz="16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0809579"/>
                  </a:ext>
                </a:extLst>
              </a:tr>
              <a:tr h="1166044">
                <a:tc>
                  <a:txBody>
                    <a:bodyPr/>
                    <a:lstStyle/>
                    <a:p>
                      <a:pPr algn="just">
                        <a:lnSpc>
                          <a:spcPct val="107000"/>
                        </a:lnSpc>
                        <a:spcAft>
                          <a:spcPts val="0"/>
                        </a:spcAft>
                      </a:pPr>
                      <a:r>
                        <a:rPr lang="en-IN" sz="1600" b="1">
                          <a:effectLst/>
                        </a:rPr>
                        <a:t>Unit 4</a:t>
                      </a:r>
                      <a:endParaRPr lang="en-IN" sz="1600" b="1">
                        <a:effectLst/>
                        <a:latin typeface="+mn-lt"/>
                        <a:ea typeface="Calibri" panose="020F0502020204030204" pitchFamily="34" charset="0"/>
                        <a:cs typeface="Times New Roman" panose="02020603050405020304" pitchFamily="18" charset="0"/>
                      </a:endParaRPr>
                    </a:p>
                  </a:txBody>
                  <a:tcPr marL="68580" marR="68580" marT="0" marB="0">
                    <a:solidFill>
                      <a:srgbClr val="E6E6E6"/>
                    </a:solidFill>
                  </a:tcPr>
                </a:tc>
                <a:tc>
                  <a:txBody>
                    <a:bodyPr/>
                    <a:lstStyle/>
                    <a:p>
                      <a:pPr algn="just">
                        <a:lnSpc>
                          <a:spcPct val="107000"/>
                        </a:lnSpc>
                        <a:spcAft>
                          <a:spcPts val="0"/>
                        </a:spcAft>
                      </a:pPr>
                      <a:r>
                        <a:rPr lang="en-IN" sz="1600" u="sng" dirty="0">
                          <a:effectLst/>
                          <a:hlinkClick r:id="rId10"/>
                        </a:rPr>
                        <a:t>Time Series Talk : ARIMA Model - YouTube</a:t>
                      </a:r>
                      <a:endParaRPr lang="en-IN" sz="1600" dirty="0">
                        <a:effectLst/>
                      </a:endParaRPr>
                    </a:p>
                    <a:p>
                      <a:pPr algn="just">
                        <a:lnSpc>
                          <a:spcPct val="107000"/>
                        </a:lnSpc>
                        <a:spcAft>
                          <a:spcPts val="0"/>
                        </a:spcAft>
                      </a:pPr>
                      <a:r>
                        <a:rPr lang="en-IN" sz="1600" u="sng" dirty="0">
                          <a:effectLst/>
                          <a:hlinkClick r:id="rId11"/>
                        </a:rPr>
                        <a:t>Holt winters Model, Easiest Times series Model. Additive multiplicative trend and seasonality - YouTube</a:t>
                      </a:r>
                      <a:endParaRPr lang="en-IN" sz="1600" dirty="0">
                        <a:effectLst/>
                      </a:endParaRPr>
                    </a:p>
                    <a:p>
                      <a:pPr algn="just">
                        <a:lnSpc>
                          <a:spcPct val="107000"/>
                        </a:lnSpc>
                        <a:spcAft>
                          <a:spcPts val="0"/>
                        </a:spcAft>
                      </a:pPr>
                      <a:r>
                        <a:rPr lang="en-IN" sz="1600" u="sng" dirty="0">
                          <a:effectLst/>
                          <a:hlinkClick r:id="rId12"/>
                        </a:rPr>
                        <a:t>Time Series Analysis in Python | Time Series Forecasting | Data Science with Python | </a:t>
                      </a:r>
                      <a:r>
                        <a:rPr lang="en-IN" sz="1600" u="sng" dirty="0" err="1">
                          <a:effectLst/>
                          <a:hlinkClick r:id="rId12"/>
                        </a:rPr>
                        <a:t>Edureka</a:t>
                      </a:r>
                      <a:r>
                        <a:rPr lang="en-IN" sz="1600" u="sng" dirty="0">
                          <a:effectLst/>
                          <a:hlinkClick r:id="rId12"/>
                        </a:rPr>
                        <a:t> - YouTube</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9453503"/>
                  </a:ext>
                </a:extLst>
              </a:tr>
              <a:tr h="1401349">
                <a:tc>
                  <a:txBody>
                    <a:bodyPr/>
                    <a:lstStyle/>
                    <a:p>
                      <a:pPr algn="just">
                        <a:lnSpc>
                          <a:spcPct val="107000"/>
                        </a:lnSpc>
                        <a:spcAft>
                          <a:spcPts val="0"/>
                        </a:spcAft>
                      </a:pPr>
                      <a:r>
                        <a:rPr lang="en-IN" sz="1600" b="1" dirty="0">
                          <a:effectLst/>
                        </a:rPr>
                        <a:t>Unit 5</a:t>
                      </a:r>
                      <a:endParaRPr lang="en-IN" sz="1600" b="1" dirty="0">
                        <a:effectLst/>
                        <a:latin typeface="+mn-lt"/>
                        <a:ea typeface="Calibri" panose="020F0502020204030204" pitchFamily="34" charset="0"/>
                        <a:cs typeface="Times New Roman" panose="02020603050405020304" pitchFamily="18" charset="0"/>
                      </a:endParaRPr>
                    </a:p>
                  </a:txBody>
                  <a:tcPr marL="68580" marR="68580" marT="0" marB="0">
                    <a:solidFill>
                      <a:srgbClr val="E6E6E6"/>
                    </a:solidFill>
                  </a:tcPr>
                </a:tc>
                <a:tc>
                  <a:txBody>
                    <a:bodyPr/>
                    <a:lstStyle/>
                    <a:p>
                      <a:pPr algn="just">
                        <a:lnSpc>
                          <a:spcPct val="107000"/>
                        </a:lnSpc>
                        <a:spcAft>
                          <a:spcPts val="0"/>
                        </a:spcAft>
                      </a:pPr>
                      <a:r>
                        <a:rPr lang="en-IN" sz="1600" dirty="0">
                          <a:effectLst/>
                        </a:rPr>
                        <a:t> </a:t>
                      </a:r>
                      <a:r>
                        <a:rPr lang="en-IN" sz="1600" u="sng" dirty="0">
                          <a:effectLst/>
                          <a:hlinkClick r:id="rId13"/>
                        </a:rPr>
                        <a:t>Data Science vs Machine Learning – What’s The Difference? | Data Science Course | </a:t>
                      </a:r>
                      <a:r>
                        <a:rPr lang="en-IN" sz="1600" u="sng" dirty="0" err="1">
                          <a:effectLst/>
                          <a:hlinkClick r:id="rId13"/>
                        </a:rPr>
                        <a:t>Edureka</a:t>
                      </a:r>
                      <a:r>
                        <a:rPr lang="en-IN" sz="1600" u="sng" dirty="0">
                          <a:effectLst/>
                          <a:hlinkClick r:id="rId13"/>
                        </a:rPr>
                        <a:t> - YouTube</a:t>
                      </a:r>
                      <a:endParaRPr lang="en-IN" sz="1600" dirty="0">
                        <a:effectLst/>
                      </a:endParaRPr>
                    </a:p>
                    <a:p>
                      <a:pPr algn="just">
                        <a:lnSpc>
                          <a:spcPct val="107000"/>
                        </a:lnSpc>
                        <a:spcAft>
                          <a:spcPts val="0"/>
                        </a:spcAft>
                      </a:pPr>
                      <a:r>
                        <a:rPr lang="en-IN" sz="1600" u="sng" dirty="0">
                          <a:effectLst/>
                          <a:hlinkClick r:id="rId14"/>
                        </a:rPr>
                        <a:t>Exploratory Data Analysis (EDA) Using Python | Python Data Analysis | Python Training | </a:t>
                      </a:r>
                      <a:r>
                        <a:rPr lang="en-IN" sz="1600" u="sng" dirty="0" err="1">
                          <a:effectLst/>
                          <a:hlinkClick r:id="rId14"/>
                        </a:rPr>
                        <a:t>Edureka</a:t>
                      </a:r>
                      <a:r>
                        <a:rPr lang="en-IN" sz="1600" u="sng" dirty="0">
                          <a:effectLst/>
                          <a:hlinkClick r:id="rId14"/>
                        </a:rPr>
                        <a:t> - YouTube</a:t>
                      </a:r>
                      <a:endParaRPr lang="en-IN" sz="1600" dirty="0">
                        <a:effectLst/>
                      </a:endParaRPr>
                    </a:p>
                    <a:p>
                      <a:pPr algn="just">
                        <a:lnSpc>
                          <a:spcPct val="107000"/>
                        </a:lnSpc>
                        <a:spcAft>
                          <a:spcPts val="0"/>
                        </a:spcAft>
                      </a:pPr>
                      <a:r>
                        <a:rPr lang="en-IN" sz="1600" u="sng" dirty="0">
                          <a:effectLst/>
                          <a:hlinkClick r:id="rId15"/>
                        </a:rPr>
                        <a:t>Feature Selection In Machine Learning | Feature Selection Techniques With Examples | </a:t>
                      </a:r>
                      <a:r>
                        <a:rPr lang="en-IN" sz="1600" u="sng" dirty="0" err="1">
                          <a:effectLst/>
                          <a:hlinkClick r:id="rId15"/>
                        </a:rPr>
                        <a:t>Simplilearn</a:t>
                      </a:r>
                      <a:r>
                        <a:rPr lang="en-IN" sz="1600" u="sng" dirty="0">
                          <a:effectLst/>
                          <a:hlinkClick r:id="rId15"/>
                        </a:rPr>
                        <a:t> - YouTube</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8804388"/>
                  </a:ext>
                </a:extLst>
              </a:tr>
            </a:tbl>
          </a:graphicData>
        </a:graphic>
      </p:graphicFrame>
      <p:pic>
        <p:nvPicPr>
          <p:cNvPr id="8" name="Picture 2">
            <a:extLst>
              <a:ext uri="{FF2B5EF4-FFF2-40B4-BE49-F238E27FC236}">
                <a16:creationId xmlns:a16="http://schemas.microsoft.com/office/drawing/2014/main" id="{460E8B49-A1F4-08DA-DB2D-7560A553E295}"/>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p:blipFill>
        <p:spPr bwMode="auto">
          <a:xfrm>
            <a:off x="0" y="-1"/>
            <a:ext cx="1335878" cy="783037"/>
          </a:xfrm>
          <a:prstGeom prst="rect">
            <a:avLst/>
          </a:prstGeom>
          <a:noFill/>
        </p:spPr>
      </p:pic>
      <p:sp>
        <p:nvSpPr>
          <p:cNvPr id="9" name="Title 1">
            <a:extLst>
              <a:ext uri="{FF2B5EF4-FFF2-40B4-BE49-F238E27FC236}">
                <a16:creationId xmlns:a16="http://schemas.microsoft.com/office/drawing/2014/main" id="{78D4E8ED-7F19-B15E-6861-5AFA20A1F50D}"/>
              </a:ext>
            </a:extLst>
          </p:cNvPr>
          <p:cNvSpPr txBox="1">
            <a:spLocks/>
          </p:cNvSpPr>
          <p:nvPr/>
        </p:nvSpPr>
        <p:spPr>
          <a:xfrm>
            <a:off x="1676400" y="0"/>
            <a:ext cx="7467600" cy="6858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3200" dirty="0"/>
              <a:t>External Links as per Syllabus</a:t>
            </a:r>
          </a:p>
        </p:txBody>
      </p:sp>
      <p:pic>
        <p:nvPicPr>
          <p:cNvPr id="3" name="Picture 2" descr="A screenshot of a computer&#10;&#10;Description automatically generated">
            <a:extLst>
              <a:ext uri="{FF2B5EF4-FFF2-40B4-BE49-F238E27FC236}">
                <a16:creationId xmlns:a16="http://schemas.microsoft.com/office/drawing/2014/main" id="{B99370D4-B3C1-8EB4-0BDF-D6CAC879F081}"/>
              </a:ext>
            </a:extLst>
          </p:cNvPr>
          <p:cNvPicPr>
            <a:picLocks noChangeAspect="1"/>
          </p:cNvPicPr>
          <p:nvPr/>
        </p:nvPicPr>
        <p:blipFill rotWithShape="1">
          <a:blip r:embed="rId17"/>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111589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C63FA15-7432-4E77-9D8C-1BDA95B5D4A8}"/>
              </a:ext>
            </a:extLst>
          </p:cNvPr>
          <p:cNvSpPr>
            <a:spLocks noGrp="1"/>
          </p:cNvSpPr>
          <p:nvPr>
            <p:ph type="dt" sz="half" idx="10"/>
          </p:nvPr>
        </p:nvSpPr>
        <p:spPr/>
        <p:txBody>
          <a:bodyPr/>
          <a:lstStyle/>
          <a:p>
            <a:fld id="{B04F75C2-E28A-4615-A0E3-CA6CB190CAFF}" type="datetime1">
              <a:rPr lang="en-US" smtClean="0"/>
              <a:t>7/11/2024</a:t>
            </a:fld>
            <a:endParaRPr lang="en-US" dirty="0"/>
          </a:p>
        </p:txBody>
      </p:sp>
      <p:sp>
        <p:nvSpPr>
          <p:cNvPr id="6" name="Slide Number Placeholder 5">
            <a:extLst>
              <a:ext uri="{FF2B5EF4-FFF2-40B4-BE49-F238E27FC236}">
                <a16:creationId xmlns:a16="http://schemas.microsoft.com/office/drawing/2014/main" id="{B4468004-58D9-4080-8FA0-28B78D80F711}"/>
              </a:ext>
            </a:extLst>
          </p:cNvPr>
          <p:cNvSpPr>
            <a:spLocks noGrp="1"/>
          </p:cNvSpPr>
          <p:nvPr>
            <p:ph type="sldNum" sz="quarter" idx="12"/>
          </p:nvPr>
        </p:nvSpPr>
        <p:spPr/>
        <p:txBody>
          <a:bodyPr/>
          <a:lstStyle/>
          <a:p>
            <a:fld id="{B6F15528-21DE-4FAA-801E-634DDDAF4B2B}" type="slidenum">
              <a:rPr lang="en-US" smtClean="0"/>
              <a:pPr/>
              <a:t>80</a:t>
            </a:fld>
            <a:endParaRPr lang="en-US" dirty="0"/>
          </a:p>
        </p:txBody>
      </p:sp>
      <p:sp>
        <p:nvSpPr>
          <p:cNvPr id="11" name="Title 1">
            <a:extLst>
              <a:ext uri="{FF2B5EF4-FFF2-40B4-BE49-F238E27FC236}">
                <a16:creationId xmlns:a16="http://schemas.microsoft.com/office/drawing/2014/main" id="{AAD257A6-F48D-4FAB-BAAD-4683A2DB32D4}"/>
              </a:ext>
            </a:extLst>
          </p:cNvPr>
          <p:cNvSpPr txBox="1">
            <a:spLocks noGrp="1"/>
          </p:cNvSpPr>
          <p:nvPr>
            <p:ph type="title"/>
          </p:nvPr>
        </p:nvSpPr>
        <p:spPr>
          <a:xfrm>
            <a:off x="1676400" y="0"/>
            <a:ext cx="7467600" cy="609600"/>
          </a:xfrm>
          <a:prstGeom prst="rect">
            <a:avLst/>
          </a:prstGeom>
          <a:solidFill>
            <a:srgbClr val="FF8E8E"/>
          </a:solidFill>
        </p:spPr>
        <p:style>
          <a:lnRef idx="1">
            <a:schemeClr val="accent5"/>
          </a:lnRef>
          <a:fillRef idx="2">
            <a:schemeClr val="accent5"/>
          </a:fillRef>
          <a:effectRef idx="1">
            <a:schemeClr val="accent5"/>
          </a:effectRef>
          <a:fontRef idx="minor">
            <a:schemeClr val="dk1"/>
          </a:fontRef>
        </p:style>
        <p:txBody>
          <a:bodyPr anchor="ctr">
            <a:norm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sz="2400" dirty="0"/>
              <a:t>Semester Paper</a:t>
            </a:r>
          </a:p>
        </p:txBody>
      </p:sp>
      <p:sp>
        <p:nvSpPr>
          <p:cNvPr id="8" name="Footer Placeholder 7">
            <a:extLst>
              <a:ext uri="{FF2B5EF4-FFF2-40B4-BE49-F238E27FC236}">
                <a16:creationId xmlns:a16="http://schemas.microsoft.com/office/drawing/2014/main" id="{DDDDF6E7-88D0-4DE8-AA71-869A84BD6FD6}"/>
              </a:ext>
            </a:extLst>
          </p:cNvPr>
          <p:cNvSpPr>
            <a:spLocks noGrp="1"/>
          </p:cNvSpPr>
          <p:nvPr>
            <p:ph type="ftr" sz="quarter" idx="11"/>
          </p:nvPr>
        </p:nvSpPr>
        <p:spPr/>
        <p:txBody>
          <a:bodyPr/>
          <a:lstStyle/>
          <a:p>
            <a:r>
              <a:rPr lang="de-DE"/>
              <a:t>SOVERS SINGH BISHT</a:t>
            </a:r>
            <a:endParaRPr lang="en-US" dirty="0"/>
          </a:p>
        </p:txBody>
      </p:sp>
      <p:sp>
        <p:nvSpPr>
          <p:cNvPr id="3" name="Content Placeholder 2">
            <a:extLst>
              <a:ext uri="{FF2B5EF4-FFF2-40B4-BE49-F238E27FC236}">
                <a16:creationId xmlns:a16="http://schemas.microsoft.com/office/drawing/2014/main" id="{2DDEE14D-2D07-D04F-A565-65CA1ABF9E44}"/>
              </a:ext>
            </a:extLst>
          </p:cNvPr>
          <p:cNvSpPr>
            <a:spLocks noGrp="1"/>
          </p:cNvSpPr>
          <p:nvPr>
            <p:ph idx="1"/>
          </p:nvPr>
        </p:nvSpPr>
        <p:spPr>
          <a:xfrm>
            <a:off x="457200" y="609600"/>
            <a:ext cx="8229600" cy="5211763"/>
          </a:xfrm>
        </p:spPr>
        <p:txBody>
          <a:bodyPr>
            <a:normAutofit/>
          </a:bodyPr>
          <a:lstStyle/>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endParaRPr lang="en-US" dirty="0"/>
          </a:p>
        </p:txBody>
      </p:sp>
      <p:pic>
        <p:nvPicPr>
          <p:cNvPr id="9" name="Picture 8">
            <a:extLst>
              <a:ext uri="{FF2B5EF4-FFF2-40B4-BE49-F238E27FC236}">
                <a16:creationId xmlns:a16="http://schemas.microsoft.com/office/drawing/2014/main" id="{48AB2613-A0CF-CB44-8FB3-35A6666E35AB}"/>
              </a:ext>
            </a:extLst>
          </p:cNvPr>
          <p:cNvPicPr>
            <a:picLocks noChangeAspect="1"/>
          </p:cNvPicPr>
          <p:nvPr/>
        </p:nvPicPr>
        <p:blipFill>
          <a:blip r:embed="rId2"/>
          <a:stretch>
            <a:fillRect/>
          </a:stretch>
        </p:blipFill>
        <p:spPr>
          <a:xfrm>
            <a:off x="0" y="-27448"/>
            <a:ext cx="1384300" cy="812800"/>
          </a:xfrm>
          <a:prstGeom prst="rect">
            <a:avLst/>
          </a:prstGeom>
        </p:spPr>
      </p:pic>
      <p:pic>
        <p:nvPicPr>
          <p:cNvPr id="2" name="Picture 1" descr="A screenshot of a computer&#10;&#10;Description automatically generated">
            <a:extLst>
              <a:ext uri="{FF2B5EF4-FFF2-40B4-BE49-F238E27FC236}">
                <a16:creationId xmlns:a16="http://schemas.microsoft.com/office/drawing/2014/main" id="{E14D178B-1DC3-42EE-8BC9-16699896D2DE}"/>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pic>
        <p:nvPicPr>
          <p:cNvPr id="7" name="Picture 6" descr="A piece of paper with text on it&#10;&#10;Description automatically generated">
            <a:extLst>
              <a:ext uri="{FF2B5EF4-FFF2-40B4-BE49-F238E27FC236}">
                <a16:creationId xmlns:a16="http://schemas.microsoft.com/office/drawing/2014/main" id="{5F65F285-8299-FDE4-D15E-51FC58607C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1036636"/>
            <a:ext cx="8229600" cy="5821363"/>
          </a:xfrm>
          <a:prstGeom prst="rect">
            <a:avLst/>
          </a:prstGeom>
        </p:spPr>
      </p:pic>
    </p:spTree>
    <p:extLst>
      <p:ext uri="{BB962C8B-B14F-4D97-AF65-F5344CB8AC3E}">
        <p14:creationId xmlns:p14="http://schemas.microsoft.com/office/powerpoint/2010/main" val="389619453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C63FA15-7432-4E77-9D8C-1BDA95B5D4A8}"/>
              </a:ext>
            </a:extLst>
          </p:cNvPr>
          <p:cNvSpPr>
            <a:spLocks noGrp="1"/>
          </p:cNvSpPr>
          <p:nvPr>
            <p:ph type="dt" sz="half" idx="10"/>
          </p:nvPr>
        </p:nvSpPr>
        <p:spPr/>
        <p:txBody>
          <a:bodyPr/>
          <a:lstStyle/>
          <a:p>
            <a:fld id="{B04F75C2-E28A-4615-A0E3-CA6CB190CAFF}" type="datetime1">
              <a:rPr lang="en-US" smtClean="0"/>
              <a:t>7/11/2024</a:t>
            </a:fld>
            <a:endParaRPr lang="en-US" dirty="0"/>
          </a:p>
        </p:txBody>
      </p:sp>
      <p:sp>
        <p:nvSpPr>
          <p:cNvPr id="6" name="Slide Number Placeholder 5">
            <a:extLst>
              <a:ext uri="{FF2B5EF4-FFF2-40B4-BE49-F238E27FC236}">
                <a16:creationId xmlns:a16="http://schemas.microsoft.com/office/drawing/2014/main" id="{B4468004-58D9-4080-8FA0-28B78D80F711}"/>
              </a:ext>
            </a:extLst>
          </p:cNvPr>
          <p:cNvSpPr>
            <a:spLocks noGrp="1"/>
          </p:cNvSpPr>
          <p:nvPr>
            <p:ph type="sldNum" sz="quarter" idx="12"/>
          </p:nvPr>
        </p:nvSpPr>
        <p:spPr/>
        <p:txBody>
          <a:bodyPr/>
          <a:lstStyle/>
          <a:p>
            <a:fld id="{B6F15528-21DE-4FAA-801E-634DDDAF4B2B}" type="slidenum">
              <a:rPr lang="en-US" smtClean="0"/>
              <a:pPr/>
              <a:t>81</a:t>
            </a:fld>
            <a:endParaRPr lang="en-US" dirty="0"/>
          </a:p>
        </p:txBody>
      </p:sp>
      <p:sp>
        <p:nvSpPr>
          <p:cNvPr id="11" name="Title 1">
            <a:extLst>
              <a:ext uri="{FF2B5EF4-FFF2-40B4-BE49-F238E27FC236}">
                <a16:creationId xmlns:a16="http://schemas.microsoft.com/office/drawing/2014/main" id="{AAD257A6-F48D-4FAB-BAAD-4683A2DB32D4}"/>
              </a:ext>
            </a:extLst>
          </p:cNvPr>
          <p:cNvSpPr txBox="1">
            <a:spLocks noGrp="1"/>
          </p:cNvSpPr>
          <p:nvPr>
            <p:ph type="title"/>
          </p:nvPr>
        </p:nvSpPr>
        <p:spPr>
          <a:xfrm>
            <a:off x="1676400" y="0"/>
            <a:ext cx="7467600" cy="609600"/>
          </a:xfrm>
          <a:prstGeom prst="rect">
            <a:avLst/>
          </a:prstGeom>
          <a:solidFill>
            <a:srgbClr val="FF8E8E"/>
          </a:solidFill>
        </p:spPr>
        <p:style>
          <a:lnRef idx="1">
            <a:schemeClr val="accent5"/>
          </a:lnRef>
          <a:fillRef idx="2">
            <a:schemeClr val="accent5"/>
          </a:fillRef>
          <a:effectRef idx="1">
            <a:schemeClr val="accent5"/>
          </a:effectRef>
          <a:fontRef idx="minor">
            <a:schemeClr val="dk1"/>
          </a:fontRef>
        </p:style>
        <p:txBody>
          <a:bodyPr anchor="ctr">
            <a:norm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sz="2400" dirty="0"/>
              <a:t>Semester Paper</a:t>
            </a:r>
          </a:p>
        </p:txBody>
      </p:sp>
      <p:sp>
        <p:nvSpPr>
          <p:cNvPr id="8" name="Footer Placeholder 7">
            <a:extLst>
              <a:ext uri="{FF2B5EF4-FFF2-40B4-BE49-F238E27FC236}">
                <a16:creationId xmlns:a16="http://schemas.microsoft.com/office/drawing/2014/main" id="{DDDDF6E7-88D0-4DE8-AA71-869A84BD6FD6}"/>
              </a:ext>
            </a:extLst>
          </p:cNvPr>
          <p:cNvSpPr>
            <a:spLocks noGrp="1"/>
          </p:cNvSpPr>
          <p:nvPr>
            <p:ph type="ftr" sz="quarter" idx="11"/>
          </p:nvPr>
        </p:nvSpPr>
        <p:spPr/>
        <p:txBody>
          <a:bodyPr/>
          <a:lstStyle/>
          <a:p>
            <a:r>
              <a:rPr lang="de-DE"/>
              <a:t>SOVERS SINGH BISHT</a:t>
            </a:r>
            <a:endParaRPr lang="en-US" dirty="0"/>
          </a:p>
        </p:txBody>
      </p:sp>
      <p:sp>
        <p:nvSpPr>
          <p:cNvPr id="3" name="Content Placeholder 2">
            <a:extLst>
              <a:ext uri="{FF2B5EF4-FFF2-40B4-BE49-F238E27FC236}">
                <a16:creationId xmlns:a16="http://schemas.microsoft.com/office/drawing/2014/main" id="{2DDEE14D-2D07-D04F-A565-65CA1ABF9E44}"/>
              </a:ext>
            </a:extLst>
          </p:cNvPr>
          <p:cNvSpPr>
            <a:spLocks noGrp="1"/>
          </p:cNvSpPr>
          <p:nvPr>
            <p:ph idx="1"/>
          </p:nvPr>
        </p:nvSpPr>
        <p:spPr>
          <a:xfrm>
            <a:off x="457200" y="609600"/>
            <a:ext cx="8229600" cy="5211763"/>
          </a:xfrm>
        </p:spPr>
        <p:txBody>
          <a:bodyPr>
            <a:normAutofit/>
          </a:bodyPr>
          <a:lstStyle/>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endParaRPr lang="en-US" dirty="0"/>
          </a:p>
        </p:txBody>
      </p:sp>
      <p:pic>
        <p:nvPicPr>
          <p:cNvPr id="9" name="Picture 8">
            <a:extLst>
              <a:ext uri="{FF2B5EF4-FFF2-40B4-BE49-F238E27FC236}">
                <a16:creationId xmlns:a16="http://schemas.microsoft.com/office/drawing/2014/main" id="{48AB2613-A0CF-CB44-8FB3-35A6666E35AB}"/>
              </a:ext>
            </a:extLst>
          </p:cNvPr>
          <p:cNvPicPr>
            <a:picLocks noChangeAspect="1"/>
          </p:cNvPicPr>
          <p:nvPr/>
        </p:nvPicPr>
        <p:blipFill>
          <a:blip r:embed="rId2"/>
          <a:stretch>
            <a:fillRect/>
          </a:stretch>
        </p:blipFill>
        <p:spPr>
          <a:xfrm>
            <a:off x="0" y="-27448"/>
            <a:ext cx="1384300" cy="812800"/>
          </a:xfrm>
          <a:prstGeom prst="rect">
            <a:avLst/>
          </a:prstGeom>
        </p:spPr>
      </p:pic>
      <p:pic>
        <p:nvPicPr>
          <p:cNvPr id="2" name="Picture 1" descr="A screenshot of a computer&#10;&#10;Description automatically generated">
            <a:extLst>
              <a:ext uri="{FF2B5EF4-FFF2-40B4-BE49-F238E27FC236}">
                <a16:creationId xmlns:a16="http://schemas.microsoft.com/office/drawing/2014/main" id="{E14D178B-1DC3-42EE-8BC9-16699896D2DE}"/>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pic>
        <p:nvPicPr>
          <p:cNvPr id="13" name="Picture 12" descr="A piece of paper with text&#10;&#10;Description automatically generated">
            <a:extLst>
              <a:ext uri="{FF2B5EF4-FFF2-40B4-BE49-F238E27FC236}">
                <a16:creationId xmlns:a16="http://schemas.microsoft.com/office/drawing/2014/main" id="{013B10AB-595C-DDFA-17B2-4009922283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1586684" y="-680564"/>
            <a:ext cx="5936123" cy="8867955"/>
          </a:xfrm>
          <a:prstGeom prst="rect">
            <a:avLst/>
          </a:prstGeom>
        </p:spPr>
      </p:pic>
    </p:spTree>
    <p:extLst>
      <p:ext uri="{BB962C8B-B14F-4D97-AF65-F5344CB8AC3E}">
        <p14:creationId xmlns:p14="http://schemas.microsoft.com/office/powerpoint/2010/main" val="12619502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C63FA15-7432-4E77-9D8C-1BDA95B5D4A8}"/>
              </a:ext>
            </a:extLst>
          </p:cNvPr>
          <p:cNvSpPr>
            <a:spLocks noGrp="1"/>
          </p:cNvSpPr>
          <p:nvPr>
            <p:ph type="dt" sz="half" idx="10"/>
          </p:nvPr>
        </p:nvSpPr>
        <p:spPr/>
        <p:txBody>
          <a:bodyPr/>
          <a:lstStyle/>
          <a:p>
            <a:fld id="{B04F75C2-E28A-4615-A0E3-CA6CB190CAFF}" type="datetime1">
              <a:rPr lang="en-US" smtClean="0"/>
              <a:t>7/11/2024</a:t>
            </a:fld>
            <a:endParaRPr lang="en-US" dirty="0"/>
          </a:p>
        </p:txBody>
      </p:sp>
      <p:sp>
        <p:nvSpPr>
          <p:cNvPr id="6" name="Slide Number Placeholder 5">
            <a:extLst>
              <a:ext uri="{FF2B5EF4-FFF2-40B4-BE49-F238E27FC236}">
                <a16:creationId xmlns:a16="http://schemas.microsoft.com/office/drawing/2014/main" id="{B4468004-58D9-4080-8FA0-28B78D80F711}"/>
              </a:ext>
            </a:extLst>
          </p:cNvPr>
          <p:cNvSpPr>
            <a:spLocks noGrp="1"/>
          </p:cNvSpPr>
          <p:nvPr>
            <p:ph type="sldNum" sz="quarter" idx="12"/>
          </p:nvPr>
        </p:nvSpPr>
        <p:spPr/>
        <p:txBody>
          <a:bodyPr/>
          <a:lstStyle/>
          <a:p>
            <a:fld id="{B6F15528-21DE-4FAA-801E-634DDDAF4B2B}" type="slidenum">
              <a:rPr lang="en-US" smtClean="0"/>
              <a:pPr/>
              <a:t>82</a:t>
            </a:fld>
            <a:endParaRPr lang="en-US" dirty="0"/>
          </a:p>
        </p:txBody>
      </p:sp>
      <p:sp>
        <p:nvSpPr>
          <p:cNvPr id="11" name="Title 1">
            <a:extLst>
              <a:ext uri="{FF2B5EF4-FFF2-40B4-BE49-F238E27FC236}">
                <a16:creationId xmlns:a16="http://schemas.microsoft.com/office/drawing/2014/main" id="{AAD257A6-F48D-4FAB-BAAD-4683A2DB32D4}"/>
              </a:ext>
            </a:extLst>
          </p:cNvPr>
          <p:cNvSpPr txBox="1">
            <a:spLocks noGrp="1"/>
          </p:cNvSpPr>
          <p:nvPr>
            <p:ph type="title"/>
          </p:nvPr>
        </p:nvSpPr>
        <p:spPr>
          <a:xfrm>
            <a:off x="1676400" y="0"/>
            <a:ext cx="7467600" cy="609600"/>
          </a:xfrm>
          <a:prstGeom prst="rect">
            <a:avLst/>
          </a:prstGeom>
          <a:solidFill>
            <a:srgbClr val="FF8E8E"/>
          </a:solidFill>
        </p:spPr>
        <p:style>
          <a:lnRef idx="1">
            <a:schemeClr val="accent5"/>
          </a:lnRef>
          <a:fillRef idx="2">
            <a:schemeClr val="accent5"/>
          </a:fillRef>
          <a:effectRef idx="1">
            <a:schemeClr val="accent5"/>
          </a:effectRef>
          <a:fontRef idx="minor">
            <a:schemeClr val="dk1"/>
          </a:fontRef>
        </p:style>
        <p:txBody>
          <a:bodyPr anchor="ctr">
            <a:norm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sz="2400" dirty="0"/>
              <a:t>Semester Paper</a:t>
            </a:r>
          </a:p>
        </p:txBody>
      </p:sp>
      <p:sp>
        <p:nvSpPr>
          <p:cNvPr id="8" name="Footer Placeholder 7">
            <a:extLst>
              <a:ext uri="{FF2B5EF4-FFF2-40B4-BE49-F238E27FC236}">
                <a16:creationId xmlns:a16="http://schemas.microsoft.com/office/drawing/2014/main" id="{DDDDF6E7-88D0-4DE8-AA71-869A84BD6FD6}"/>
              </a:ext>
            </a:extLst>
          </p:cNvPr>
          <p:cNvSpPr>
            <a:spLocks noGrp="1"/>
          </p:cNvSpPr>
          <p:nvPr>
            <p:ph type="ftr" sz="quarter" idx="11"/>
          </p:nvPr>
        </p:nvSpPr>
        <p:spPr/>
        <p:txBody>
          <a:bodyPr/>
          <a:lstStyle/>
          <a:p>
            <a:r>
              <a:rPr lang="de-DE"/>
              <a:t>SOVERS SINGH BISHT</a:t>
            </a:r>
            <a:endParaRPr lang="en-US" dirty="0"/>
          </a:p>
        </p:txBody>
      </p:sp>
      <p:sp>
        <p:nvSpPr>
          <p:cNvPr id="3" name="Content Placeholder 2">
            <a:extLst>
              <a:ext uri="{FF2B5EF4-FFF2-40B4-BE49-F238E27FC236}">
                <a16:creationId xmlns:a16="http://schemas.microsoft.com/office/drawing/2014/main" id="{2DDEE14D-2D07-D04F-A565-65CA1ABF9E44}"/>
              </a:ext>
            </a:extLst>
          </p:cNvPr>
          <p:cNvSpPr>
            <a:spLocks noGrp="1"/>
          </p:cNvSpPr>
          <p:nvPr>
            <p:ph idx="1"/>
          </p:nvPr>
        </p:nvSpPr>
        <p:spPr>
          <a:xfrm>
            <a:off x="457200" y="609600"/>
            <a:ext cx="8229600" cy="5211763"/>
          </a:xfrm>
        </p:spPr>
        <p:txBody>
          <a:bodyPr>
            <a:normAutofit/>
          </a:bodyPr>
          <a:lstStyle/>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endParaRPr lang="en-US" dirty="0"/>
          </a:p>
        </p:txBody>
      </p:sp>
      <p:pic>
        <p:nvPicPr>
          <p:cNvPr id="9" name="Picture 8">
            <a:extLst>
              <a:ext uri="{FF2B5EF4-FFF2-40B4-BE49-F238E27FC236}">
                <a16:creationId xmlns:a16="http://schemas.microsoft.com/office/drawing/2014/main" id="{48AB2613-A0CF-CB44-8FB3-35A6666E35AB}"/>
              </a:ext>
            </a:extLst>
          </p:cNvPr>
          <p:cNvPicPr>
            <a:picLocks noChangeAspect="1"/>
          </p:cNvPicPr>
          <p:nvPr/>
        </p:nvPicPr>
        <p:blipFill>
          <a:blip r:embed="rId2"/>
          <a:stretch>
            <a:fillRect/>
          </a:stretch>
        </p:blipFill>
        <p:spPr>
          <a:xfrm>
            <a:off x="0" y="-27448"/>
            <a:ext cx="1384300" cy="812800"/>
          </a:xfrm>
          <a:prstGeom prst="rect">
            <a:avLst/>
          </a:prstGeom>
        </p:spPr>
      </p:pic>
      <p:pic>
        <p:nvPicPr>
          <p:cNvPr id="2" name="Picture 1" descr="A screenshot of a computer&#10;&#10;Description automatically generated">
            <a:extLst>
              <a:ext uri="{FF2B5EF4-FFF2-40B4-BE49-F238E27FC236}">
                <a16:creationId xmlns:a16="http://schemas.microsoft.com/office/drawing/2014/main" id="{E14D178B-1DC3-42EE-8BC9-16699896D2DE}"/>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pic>
        <p:nvPicPr>
          <p:cNvPr id="7" name="Picture 6" descr="A piece of paper with text&#10;&#10;Description automatically generated">
            <a:extLst>
              <a:ext uri="{FF2B5EF4-FFF2-40B4-BE49-F238E27FC236}">
                <a16:creationId xmlns:a16="http://schemas.microsoft.com/office/drawing/2014/main" id="{CCF941DD-BEB1-FB92-B154-910C0979DB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1596061" y="-689939"/>
            <a:ext cx="6072648" cy="9023230"/>
          </a:xfrm>
          <a:prstGeom prst="rect">
            <a:avLst/>
          </a:prstGeom>
        </p:spPr>
      </p:pic>
    </p:spTree>
    <p:extLst>
      <p:ext uri="{BB962C8B-B14F-4D97-AF65-F5344CB8AC3E}">
        <p14:creationId xmlns:p14="http://schemas.microsoft.com/office/powerpoint/2010/main" val="347190820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C63FA15-7432-4E77-9D8C-1BDA95B5D4A8}"/>
              </a:ext>
            </a:extLst>
          </p:cNvPr>
          <p:cNvSpPr>
            <a:spLocks noGrp="1"/>
          </p:cNvSpPr>
          <p:nvPr>
            <p:ph type="dt" sz="half" idx="10"/>
          </p:nvPr>
        </p:nvSpPr>
        <p:spPr/>
        <p:txBody>
          <a:bodyPr/>
          <a:lstStyle/>
          <a:p>
            <a:fld id="{B04F75C2-E28A-4615-A0E3-CA6CB190CAFF}" type="datetime1">
              <a:rPr lang="en-US" smtClean="0"/>
              <a:t>7/11/2024</a:t>
            </a:fld>
            <a:endParaRPr lang="en-US" dirty="0"/>
          </a:p>
        </p:txBody>
      </p:sp>
      <p:sp>
        <p:nvSpPr>
          <p:cNvPr id="6" name="Slide Number Placeholder 5">
            <a:extLst>
              <a:ext uri="{FF2B5EF4-FFF2-40B4-BE49-F238E27FC236}">
                <a16:creationId xmlns:a16="http://schemas.microsoft.com/office/drawing/2014/main" id="{B4468004-58D9-4080-8FA0-28B78D80F711}"/>
              </a:ext>
            </a:extLst>
          </p:cNvPr>
          <p:cNvSpPr>
            <a:spLocks noGrp="1"/>
          </p:cNvSpPr>
          <p:nvPr>
            <p:ph type="sldNum" sz="quarter" idx="12"/>
          </p:nvPr>
        </p:nvSpPr>
        <p:spPr/>
        <p:txBody>
          <a:bodyPr/>
          <a:lstStyle/>
          <a:p>
            <a:fld id="{B6F15528-21DE-4FAA-801E-634DDDAF4B2B}" type="slidenum">
              <a:rPr lang="en-US" smtClean="0"/>
              <a:pPr/>
              <a:t>83</a:t>
            </a:fld>
            <a:endParaRPr lang="en-US" dirty="0"/>
          </a:p>
        </p:txBody>
      </p:sp>
      <p:sp>
        <p:nvSpPr>
          <p:cNvPr id="11" name="Title 1">
            <a:extLst>
              <a:ext uri="{FF2B5EF4-FFF2-40B4-BE49-F238E27FC236}">
                <a16:creationId xmlns:a16="http://schemas.microsoft.com/office/drawing/2014/main" id="{AAD257A6-F48D-4FAB-BAAD-4683A2DB32D4}"/>
              </a:ext>
            </a:extLst>
          </p:cNvPr>
          <p:cNvSpPr txBox="1">
            <a:spLocks noGrp="1"/>
          </p:cNvSpPr>
          <p:nvPr>
            <p:ph type="title"/>
          </p:nvPr>
        </p:nvSpPr>
        <p:spPr>
          <a:xfrm>
            <a:off x="1676400" y="0"/>
            <a:ext cx="7467600" cy="609600"/>
          </a:xfrm>
          <a:prstGeom prst="rect">
            <a:avLst/>
          </a:prstGeom>
          <a:solidFill>
            <a:srgbClr val="FF8E8E"/>
          </a:solidFill>
        </p:spPr>
        <p:style>
          <a:lnRef idx="1">
            <a:schemeClr val="accent5"/>
          </a:lnRef>
          <a:fillRef idx="2">
            <a:schemeClr val="accent5"/>
          </a:fillRef>
          <a:effectRef idx="1">
            <a:schemeClr val="accent5"/>
          </a:effectRef>
          <a:fontRef idx="minor">
            <a:schemeClr val="dk1"/>
          </a:fontRef>
        </p:style>
        <p:txBody>
          <a:bodyPr anchor="ctr">
            <a:norm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sz="2400" dirty="0"/>
              <a:t>Semester Paper</a:t>
            </a:r>
          </a:p>
        </p:txBody>
      </p:sp>
      <p:sp>
        <p:nvSpPr>
          <p:cNvPr id="8" name="Footer Placeholder 7">
            <a:extLst>
              <a:ext uri="{FF2B5EF4-FFF2-40B4-BE49-F238E27FC236}">
                <a16:creationId xmlns:a16="http://schemas.microsoft.com/office/drawing/2014/main" id="{DDDDF6E7-88D0-4DE8-AA71-869A84BD6FD6}"/>
              </a:ext>
            </a:extLst>
          </p:cNvPr>
          <p:cNvSpPr>
            <a:spLocks noGrp="1"/>
          </p:cNvSpPr>
          <p:nvPr>
            <p:ph type="ftr" sz="quarter" idx="11"/>
          </p:nvPr>
        </p:nvSpPr>
        <p:spPr/>
        <p:txBody>
          <a:bodyPr/>
          <a:lstStyle/>
          <a:p>
            <a:r>
              <a:rPr lang="de-DE"/>
              <a:t>SOVERS SINGH BISHT</a:t>
            </a:r>
            <a:endParaRPr lang="en-US" dirty="0"/>
          </a:p>
        </p:txBody>
      </p:sp>
      <p:sp>
        <p:nvSpPr>
          <p:cNvPr id="3" name="Content Placeholder 2">
            <a:extLst>
              <a:ext uri="{FF2B5EF4-FFF2-40B4-BE49-F238E27FC236}">
                <a16:creationId xmlns:a16="http://schemas.microsoft.com/office/drawing/2014/main" id="{2DDEE14D-2D07-D04F-A565-65CA1ABF9E44}"/>
              </a:ext>
            </a:extLst>
          </p:cNvPr>
          <p:cNvSpPr>
            <a:spLocks noGrp="1"/>
          </p:cNvSpPr>
          <p:nvPr>
            <p:ph idx="1"/>
          </p:nvPr>
        </p:nvSpPr>
        <p:spPr>
          <a:xfrm>
            <a:off x="457200" y="609600"/>
            <a:ext cx="8229600" cy="5211763"/>
          </a:xfrm>
        </p:spPr>
        <p:txBody>
          <a:bodyPr>
            <a:normAutofit/>
          </a:bodyPr>
          <a:lstStyle/>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endParaRPr lang="en-US" dirty="0"/>
          </a:p>
        </p:txBody>
      </p:sp>
      <p:pic>
        <p:nvPicPr>
          <p:cNvPr id="9" name="Picture 8">
            <a:extLst>
              <a:ext uri="{FF2B5EF4-FFF2-40B4-BE49-F238E27FC236}">
                <a16:creationId xmlns:a16="http://schemas.microsoft.com/office/drawing/2014/main" id="{48AB2613-A0CF-CB44-8FB3-35A6666E35AB}"/>
              </a:ext>
            </a:extLst>
          </p:cNvPr>
          <p:cNvPicPr>
            <a:picLocks noChangeAspect="1"/>
          </p:cNvPicPr>
          <p:nvPr/>
        </p:nvPicPr>
        <p:blipFill>
          <a:blip r:embed="rId2"/>
          <a:stretch>
            <a:fillRect/>
          </a:stretch>
        </p:blipFill>
        <p:spPr>
          <a:xfrm>
            <a:off x="0" y="-27448"/>
            <a:ext cx="1384300" cy="812800"/>
          </a:xfrm>
          <a:prstGeom prst="rect">
            <a:avLst/>
          </a:prstGeom>
        </p:spPr>
      </p:pic>
      <p:pic>
        <p:nvPicPr>
          <p:cNvPr id="2" name="Picture 1" descr="A screenshot of a computer&#10;&#10;Description automatically generated">
            <a:extLst>
              <a:ext uri="{FF2B5EF4-FFF2-40B4-BE49-F238E27FC236}">
                <a16:creationId xmlns:a16="http://schemas.microsoft.com/office/drawing/2014/main" id="{E14D178B-1DC3-42EE-8BC9-16699896D2DE}"/>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pic>
        <p:nvPicPr>
          <p:cNvPr id="13" name="Picture 12" descr="A white paper with black text&#10;&#10;Description automatically generated">
            <a:extLst>
              <a:ext uri="{FF2B5EF4-FFF2-40B4-BE49-F238E27FC236}">
                <a16:creationId xmlns:a16="http://schemas.microsoft.com/office/drawing/2014/main" id="{16CACC0F-3C98-5FF1-6B2E-F321EAE8D2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1450168" y="-697809"/>
            <a:ext cx="6105640" cy="9005977"/>
          </a:xfrm>
          <a:prstGeom prst="rect">
            <a:avLst/>
          </a:prstGeom>
        </p:spPr>
      </p:pic>
    </p:spTree>
    <p:extLst>
      <p:ext uri="{BB962C8B-B14F-4D97-AF65-F5344CB8AC3E}">
        <p14:creationId xmlns:p14="http://schemas.microsoft.com/office/powerpoint/2010/main" val="139084688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DE6C134-327A-4E8D-83B4-F0701905D00C}" type="datetime1">
              <a:rPr lang="en-US" smtClean="0"/>
              <a:t>7/11/2024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a:p>
        </p:txBody>
      </p:sp>
      <p:sp>
        <p:nvSpPr>
          <p:cNvPr id="7" name="Title 1"/>
          <p:cNvSpPr txBox="1">
            <a:spLocks/>
          </p:cNvSpPr>
          <p:nvPr/>
        </p:nvSpPr>
        <p:spPr>
          <a:xfrm>
            <a:off x="1371600" y="1"/>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Expected Questions for University Exam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8">
            <a:extLst>
              <a:ext uri="{FF2B5EF4-FFF2-40B4-BE49-F238E27FC236}">
                <a16:creationId xmlns:a16="http://schemas.microsoft.com/office/drawing/2014/main" id="{C1C60256-9051-418B-9A95-6D9377CDEBA4}"/>
              </a:ext>
            </a:extLst>
          </p:cNvPr>
          <p:cNvSpPr>
            <a:spLocks noGrp="1"/>
          </p:cNvSpPr>
          <p:nvPr>
            <p:ph idx="1"/>
          </p:nvPr>
        </p:nvSpPr>
        <p:spPr>
          <a:xfrm>
            <a:off x="381000" y="990600"/>
            <a:ext cx="8382000" cy="5135563"/>
          </a:xfrm>
        </p:spPr>
        <p:txBody>
          <a:bodyPr>
            <a:normAutofit/>
          </a:bodyPr>
          <a:lstStyle/>
          <a:p>
            <a:pPr algn="just"/>
            <a:endParaRPr lang="en-US" sz="2400" dirty="0"/>
          </a:p>
          <a:p>
            <a:pPr algn="just"/>
            <a:endParaRPr lang="en-IN" sz="2400" dirty="0"/>
          </a:p>
        </p:txBody>
      </p:sp>
      <p:sp>
        <p:nvSpPr>
          <p:cNvPr id="10" name="Footer Placeholder 9">
            <a:extLst>
              <a:ext uri="{FF2B5EF4-FFF2-40B4-BE49-F238E27FC236}">
                <a16:creationId xmlns:a16="http://schemas.microsoft.com/office/drawing/2014/main" id="{8D01DE1A-AB75-486D-9917-5B3946761D45}"/>
              </a:ext>
            </a:extLst>
          </p:cNvPr>
          <p:cNvSpPr>
            <a:spLocks noGrp="1"/>
          </p:cNvSpPr>
          <p:nvPr>
            <p:ph type="ftr" sz="quarter" idx="11"/>
          </p:nvPr>
        </p:nvSpPr>
        <p:spPr/>
        <p:txBody>
          <a:bodyPr/>
          <a:lstStyle/>
          <a:p>
            <a:r>
              <a:rPr lang="de-DE"/>
              <a:t>SOVERS SINGH BISHT                   UNIT 01</a:t>
            </a:r>
            <a:endParaRPr lang="en-US" dirty="0"/>
          </a:p>
        </p:txBody>
      </p:sp>
      <p:pic>
        <p:nvPicPr>
          <p:cNvPr id="11" name="Picture 10">
            <a:extLst>
              <a:ext uri="{FF2B5EF4-FFF2-40B4-BE49-F238E27FC236}">
                <a16:creationId xmlns:a16="http://schemas.microsoft.com/office/drawing/2014/main" id="{21DEEF82-761A-D649-9214-A6005C238BD8}"/>
              </a:ext>
            </a:extLst>
          </p:cNvPr>
          <p:cNvPicPr>
            <a:picLocks noChangeAspect="1"/>
          </p:cNvPicPr>
          <p:nvPr/>
        </p:nvPicPr>
        <p:blipFill>
          <a:blip r:embed="rId2"/>
          <a:stretch>
            <a:fillRect/>
          </a:stretch>
        </p:blipFill>
        <p:spPr>
          <a:xfrm>
            <a:off x="-19722" y="0"/>
            <a:ext cx="1384300" cy="812800"/>
          </a:xfrm>
          <a:prstGeom prst="rect">
            <a:avLst/>
          </a:prstGeom>
        </p:spPr>
      </p:pic>
      <p:sp>
        <p:nvSpPr>
          <p:cNvPr id="12" name="TextBox 11">
            <a:extLst>
              <a:ext uri="{FF2B5EF4-FFF2-40B4-BE49-F238E27FC236}">
                <a16:creationId xmlns:a16="http://schemas.microsoft.com/office/drawing/2014/main" id="{FB93707C-EBB6-7FFC-EEC2-BF4C255570F8}"/>
              </a:ext>
            </a:extLst>
          </p:cNvPr>
          <p:cNvSpPr txBox="1"/>
          <p:nvPr/>
        </p:nvSpPr>
        <p:spPr>
          <a:xfrm>
            <a:off x="381000" y="1042987"/>
            <a:ext cx="8382000" cy="4801314"/>
          </a:xfrm>
          <a:prstGeom prst="rect">
            <a:avLst/>
          </a:prstGeom>
          <a:noFill/>
        </p:spPr>
        <p:txBody>
          <a:bodyPr wrap="square">
            <a:spAutoFit/>
          </a:bodyPr>
          <a:lstStyle/>
          <a:p>
            <a:pPr marL="342900" indent="-342900">
              <a:buFont typeface="+mj-lt"/>
              <a:buAutoNum type="arabicPeriod"/>
            </a:pPr>
            <a:r>
              <a:rPr lang="en-US" sz="2400" dirty="0"/>
              <a:t>What are the difference between linear regression and logistic?</a:t>
            </a:r>
          </a:p>
          <a:p>
            <a:pPr marL="342900" indent="-342900">
              <a:buFont typeface="+mj-lt"/>
              <a:buAutoNum type="arabicPeriod"/>
            </a:pPr>
            <a:r>
              <a:rPr lang="en-US" sz="2400" i="0" dirty="0">
                <a:solidFill>
                  <a:srgbClr val="292929"/>
                </a:solidFill>
                <a:effectLst/>
                <a:latin typeface="sohne"/>
              </a:rPr>
              <a:t>What are the analytical challenges during model development?</a:t>
            </a:r>
          </a:p>
          <a:p>
            <a:pPr marL="342900" indent="-342900">
              <a:buFont typeface="+mj-lt"/>
              <a:buAutoNum type="arabicPeriod"/>
            </a:pPr>
            <a:r>
              <a:rPr lang="en-US" sz="2400" i="0" dirty="0">
                <a:solidFill>
                  <a:srgbClr val="292929"/>
                </a:solidFill>
                <a:effectLst/>
                <a:latin typeface="sohne"/>
              </a:rPr>
              <a:t>What is stepwise selection method?</a:t>
            </a:r>
          </a:p>
          <a:p>
            <a:pPr marL="342900" indent="-342900">
              <a:buFont typeface="+mj-lt"/>
              <a:buAutoNum type="arabicPeriod"/>
            </a:pPr>
            <a:r>
              <a:rPr lang="en-US" sz="2400" i="0" dirty="0">
                <a:solidFill>
                  <a:srgbClr val="292929"/>
                </a:solidFill>
                <a:effectLst/>
                <a:latin typeface="sohne"/>
              </a:rPr>
              <a:t>What are the assumptions of linear regression?</a:t>
            </a:r>
          </a:p>
          <a:p>
            <a:pPr marL="342900" indent="-342900">
              <a:buFont typeface="+mj-lt"/>
              <a:buAutoNum type="arabicPeriod"/>
            </a:pPr>
            <a:r>
              <a:rPr lang="en-US" sz="2400" i="0" dirty="0">
                <a:solidFill>
                  <a:srgbClr val="292929"/>
                </a:solidFill>
                <a:effectLst/>
                <a:latin typeface="sohne"/>
              </a:rPr>
              <a:t>How do you penalize the model for extra variables?</a:t>
            </a:r>
          </a:p>
          <a:p>
            <a:pPr marL="342900" indent="-342900">
              <a:buFont typeface="+mj-lt"/>
              <a:buAutoNum type="arabicPeriod"/>
            </a:pPr>
            <a:r>
              <a:rPr lang="en-US" sz="2400" i="0" dirty="0">
                <a:solidFill>
                  <a:srgbClr val="292929"/>
                </a:solidFill>
                <a:effectLst/>
                <a:latin typeface="sohne"/>
              </a:rPr>
              <a:t>What is the method of maximum likelihood?</a:t>
            </a:r>
          </a:p>
          <a:p>
            <a:pPr marL="342900" indent="-342900">
              <a:buFont typeface="+mj-lt"/>
              <a:buAutoNum type="arabicPeriod"/>
            </a:pPr>
            <a:r>
              <a:rPr lang="en-US" sz="2400" i="0" dirty="0">
                <a:solidFill>
                  <a:srgbClr val="292929"/>
                </a:solidFill>
                <a:effectLst/>
                <a:latin typeface="sohne"/>
              </a:rPr>
              <a:t>What are the key matrices used to check the performance of logistic regression?</a:t>
            </a:r>
          </a:p>
          <a:p>
            <a:pPr marL="342900" indent="-342900">
              <a:buFont typeface="+mj-lt"/>
              <a:buAutoNum type="arabicPeriod"/>
            </a:pPr>
            <a:r>
              <a:rPr lang="en-US" sz="2400" i="0" dirty="0">
                <a:solidFill>
                  <a:srgbClr val="292929"/>
                </a:solidFill>
                <a:effectLst/>
                <a:latin typeface="sohne"/>
              </a:rPr>
              <a:t>How do you handling missing values?</a:t>
            </a:r>
          </a:p>
          <a:p>
            <a:pPr marL="342900" indent="-342900">
              <a:buFont typeface="+mj-lt"/>
              <a:buAutoNum type="arabicPeriod"/>
            </a:pPr>
            <a:r>
              <a:rPr lang="en-IN" sz="2400" i="0" dirty="0">
                <a:solidFill>
                  <a:srgbClr val="292929"/>
                </a:solidFill>
                <a:effectLst/>
                <a:latin typeface="sohne"/>
              </a:rPr>
              <a:t>What is multi-</a:t>
            </a:r>
            <a:r>
              <a:rPr lang="en-IN" sz="2400" i="0" dirty="0" err="1">
                <a:solidFill>
                  <a:srgbClr val="292929"/>
                </a:solidFill>
                <a:effectLst/>
                <a:latin typeface="sohne"/>
              </a:rPr>
              <a:t>colinearity</a:t>
            </a:r>
            <a:r>
              <a:rPr lang="en-IN" sz="2400" i="0" dirty="0">
                <a:solidFill>
                  <a:srgbClr val="292929"/>
                </a:solidFill>
                <a:effectLst/>
                <a:latin typeface="sohne"/>
              </a:rPr>
              <a:t>?</a:t>
            </a:r>
          </a:p>
          <a:p>
            <a:pPr marL="342900" indent="-342900">
              <a:buFont typeface="+mj-lt"/>
              <a:buAutoNum type="arabicPeriod"/>
            </a:pPr>
            <a:r>
              <a:rPr lang="en-US" sz="2400" i="0" dirty="0">
                <a:solidFill>
                  <a:srgbClr val="292929"/>
                </a:solidFill>
                <a:effectLst/>
                <a:latin typeface="sohne"/>
              </a:rPr>
              <a:t>How do you remove variable redundancy?</a:t>
            </a:r>
          </a:p>
          <a:p>
            <a:pPr marL="342900" indent="-342900">
              <a:buFont typeface="+mj-lt"/>
              <a:buAutoNum type="arabicPeriod"/>
            </a:pPr>
            <a:r>
              <a:rPr lang="en-US" sz="2400" i="0" dirty="0">
                <a:solidFill>
                  <a:srgbClr val="292929"/>
                </a:solidFill>
                <a:effectLst/>
                <a:latin typeface="sohne"/>
              </a:rPr>
              <a:t>What is the issue of high dimensionality?</a:t>
            </a:r>
          </a:p>
          <a:p>
            <a:endParaRPr lang="en-IN" dirty="0"/>
          </a:p>
        </p:txBody>
      </p:sp>
      <p:pic>
        <p:nvPicPr>
          <p:cNvPr id="2" name="Picture 1" descr="A screenshot of a computer&#10;&#10;Description automatically generated">
            <a:extLst>
              <a:ext uri="{FF2B5EF4-FFF2-40B4-BE49-F238E27FC236}">
                <a16:creationId xmlns:a16="http://schemas.microsoft.com/office/drawing/2014/main" id="{D2133E0E-4EF8-0C88-ABBC-FF9E676FCB84}"/>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5153251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EB5EBFC-2B5F-4355-98FA-9C948E13B89B}" type="datetime3">
              <a:rPr lang="en-US" smtClean="0">
                <a:solidFill>
                  <a:prstClr val="black">
                    <a:tint val="75000"/>
                  </a:prstClr>
                </a:solidFill>
              </a:rPr>
              <a:t>11 July 2024</a:t>
            </a:fld>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85</a:t>
            </a:fld>
            <a:endParaRPr lang="en-US" dirty="0">
              <a:solidFill>
                <a:prstClr val="black">
                  <a:tint val="75000"/>
                </a:prstClr>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614701812"/>
              </p:ext>
            </p:extLst>
          </p:nvPr>
        </p:nvGraphicFramePr>
        <p:xfrm>
          <a:off x="0" y="826260"/>
          <a:ext cx="9144000" cy="4419507"/>
        </p:xfrm>
        <a:graphic>
          <a:graphicData uri="http://schemas.openxmlformats.org/drawingml/2006/table">
            <a:tbl>
              <a:tblPr firstRow="1" firstCol="1" bandRow="1">
                <a:tableStyleId>{5940675A-B579-460E-94D1-54222C63F5DA}</a:tableStyleId>
              </a:tblPr>
              <a:tblGrid>
                <a:gridCol w="9144000">
                  <a:extLst>
                    <a:ext uri="{9D8B030D-6E8A-4147-A177-3AD203B41FA5}">
                      <a16:colId xmlns:a16="http://schemas.microsoft.com/office/drawing/2014/main" val="4050632936"/>
                    </a:ext>
                  </a:extLst>
                </a:gridCol>
              </a:tblGrid>
              <a:tr h="343060">
                <a:tc>
                  <a:txBody>
                    <a:bodyPr/>
                    <a:lstStyle/>
                    <a:p>
                      <a:pPr>
                        <a:lnSpc>
                          <a:spcPct val="107000"/>
                        </a:lnSpc>
                        <a:spcAft>
                          <a:spcPts val="0"/>
                        </a:spcAft>
                      </a:pPr>
                      <a:r>
                        <a:rPr lang="en-IN" sz="1600" b="1" dirty="0">
                          <a:effectLst/>
                        </a:rPr>
                        <a:t>Text books</a:t>
                      </a:r>
                      <a:endParaRPr lang="en-IN" sz="1600" b="1" dirty="0">
                        <a:effectLst/>
                        <a:latin typeface="+mn-lt"/>
                        <a:ea typeface="Calibri" panose="020F0502020204030204" pitchFamily="34" charset="0"/>
                        <a:cs typeface="Times New Roman" panose="02020603050405020304" pitchFamily="18"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492215865"/>
                  </a:ext>
                </a:extLst>
              </a:tr>
              <a:tr h="702113">
                <a:tc>
                  <a:txBody>
                    <a:bodyPr/>
                    <a:lstStyle/>
                    <a:p>
                      <a:pPr marL="457200" indent="-228600">
                        <a:lnSpc>
                          <a:spcPct val="107000"/>
                        </a:lnSpc>
                        <a:spcAft>
                          <a:spcPts val="0"/>
                        </a:spcAft>
                      </a:pPr>
                      <a:r>
                        <a:rPr lang="en-IN" sz="1600">
                          <a:effectLst/>
                        </a:rPr>
                        <a:t>1. Dean Abbott ,“Applied Predictive Analytics Principles and Techniques for the Professional DataAnalyst” , Wiley.</a:t>
                      </a:r>
                      <a:endParaRPr lang="en-IN" sz="16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8982451"/>
                  </a:ext>
                </a:extLst>
              </a:tr>
              <a:tr h="899508">
                <a:tc>
                  <a:txBody>
                    <a:bodyPr/>
                    <a:lstStyle/>
                    <a:p>
                      <a:pPr>
                        <a:lnSpc>
                          <a:spcPts val="2690"/>
                        </a:lnSpc>
                        <a:spcAft>
                          <a:spcPts val="0"/>
                        </a:spcAft>
                      </a:pPr>
                      <a:r>
                        <a:rPr lang="en-US" sz="1600">
                          <a:effectLst/>
                        </a:rPr>
                        <a:t>      2. “Fundamentals of Machine Learning for Predictive Data Analytics” By </a:t>
                      </a:r>
                      <a:r>
                        <a:rPr lang="en-US" sz="1600" u="sng">
                          <a:effectLst/>
                          <a:hlinkClick r:id="rId2"/>
                        </a:rPr>
                        <a:t>John D. Kelleher</a:t>
                      </a:r>
                      <a:r>
                        <a:rPr lang="en-US" sz="1600">
                          <a:effectLst/>
                        </a:rPr>
                        <a:t>, </a:t>
                      </a:r>
                      <a:r>
                        <a:rPr lang="en-US" sz="1600" u="sng">
                          <a:effectLst/>
                          <a:hlinkClick r:id="rId3"/>
                        </a:rPr>
                        <a:t>Brian Mac Namee</a:t>
                      </a:r>
                      <a:r>
                        <a:rPr lang="en-US" sz="1600">
                          <a:effectLst/>
                        </a:rPr>
                        <a:t> and </a:t>
                      </a:r>
                      <a:r>
                        <a:rPr lang="en-US" sz="1600" u="sng">
                          <a:effectLst/>
                          <a:hlinkClick r:id="rId4"/>
                        </a:rPr>
                        <a:t>Aoife D'Arcy</a:t>
                      </a:r>
                      <a:endParaRPr lang="en-IN" sz="1600" b="1">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9489553"/>
                  </a:ext>
                </a:extLst>
              </a:tr>
              <a:tr h="343060">
                <a:tc>
                  <a:txBody>
                    <a:bodyPr/>
                    <a:lstStyle/>
                    <a:p>
                      <a:pPr marL="457200" indent="-228600">
                        <a:lnSpc>
                          <a:spcPct val="107000"/>
                        </a:lnSpc>
                        <a:spcAft>
                          <a:spcPts val="0"/>
                        </a:spcAft>
                      </a:pPr>
                      <a:r>
                        <a:rPr lang="en-IN" sz="1600">
                          <a:effectLst/>
                        </a:rPr>
                        <a:t>3.   Predictive &amp; Advanced Analytics (IBM ICE Publication)</a:t>
                      </a:r>
                      <a:endParaRPr lang="en-IN" sz="16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54051847"/>
                  </a:ext>
                </a:extLst>
              </a:tr>
              <a:tr h="384480">
                <a:tc>
                  <a:txBody>
                    <a:bodyPr/>
                    <a:lstStyle/>
                    <a:p>
                      <a:pPr algn="just">
                        <a:lnSpc>
                          <a:spcPct val="107000"/>
                        </a:lnSpc>
                        <a:spcAft>
                          <a:spcPts val="0"/>
                        </a:spcAft>
                      </a:pPr>
                      <a:r>
                        <a:rPr lang="en-IN" sz="1600" b="1" dirty="0">
                          <a:effectLst/>
                        </a:rPr>
                        <a:t>Reference Books</a:t>
                      </a:r>
                      <a:endParaRPr lang="en-IN" sz="1600" b="1" dirty="0">
                        <a:effectLst/>
                        <a:latin typeface="+mn-lt"/>
                        <a:ea typeface="Calibri" panose="020F0502020204030204" pitchFamily="34" charset="0"/>
                        <a:cs typeface="Times New Roman" panose="02020603050405020304" pitchFamily="18"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3070587308"/>
                  </a:ext>
                </a:extLst>
              </a:tr>
              <a:tr h="702113">
                <a:tc>
                  <a:txBody>
                    <a:bodyPr/>
                    <a:lstStyle/>
                    <a:p>
                      <a:pPr marL="228600">
                        <a:lnSpc>
                          <a:spcPct val="107000"/>
                        </a:lnSpc>
                        <a:spcAft>
                          <a:spcPts val="0"/>
                        </a:spcAft>
                      </a:pPr>
                      <a:r>
                        <a:rPr lang="en-IN" sz="1600" dirty="0">
                          <a:effectLst/>
                        </a:rPr>
                        <a:t>1. “An Introduction to Statistical Learning: with Applications in R” by James, Witten,    Hastie and </a:t>
                      </a:r>
                      <a:r>
                        <a:rPr lang="en-IN" sz="1600" dirty="0" err="1">
                          <a:effectLst/>
                        </a:rPr>
                        <a:t>Tibshirani</a:t>
                      </a:r>
                      <a:r>
                        <a:rPr lang="en-IN" sz="1600" dirty="0">
                          <a:effectLst/>
                        </a:rPr>
                        <a:t>, Springer, 1st. Edition, 2013.</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66392047"/>
                  </a:ext>
                </a:extLst>
              </a:tr>
              <a:tr h="702113">
                <a:tc>
                  <a:txBody>
                    <a:bodyPr/>
                    <a:lstStyle/>
                    <a:p>
                      <a:pPr marL="0" lvl="0" indent="0" algn="just">
                        <a:lnSpc>
                          <a:spcPct val="107000"/>
                        </a:lnSpc>
                        <a:spcAft>
                          <a:spcPts val="0"/>
                        </a:spcAft>
                        <a:buFont typeface="+mj-lt"/>
                        <a:buNone/>
                        <a:tabLst>
                          <a:tab pos="457200" algn="l"/>
                        </a:tabLst>
                      </a:pPr>
                      <a:r>
                        <a:rPr lang="en-IN" sz="1600" dirty="0">
                          <a:effectLst/>
                        </a:rPr>
                        <a:t>     2.“R for Everyone: Advanced Analytics and Graphics” by Lander, J., Addison-Wesley    Data &amp; Analytics Series, 1 edition, 2013.</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5426072"/>
                  </a:ext>
                </a:extLst>
              </a:tr>
              <a:tr h="343060">
                <a:tc>
                  <a:txBody>
                    <a:bodyPr/>
                    <a:lstStyle/>
                    <a:p>
                      <a:pPr marL="0" lvl="0" indent="0" algn="just">
                        <a:lnSpc>
                          <a:spcPct val="107000"/>
                        </a:lnSpc>
                        <a:spcAft>
                          <a:spcPts val="0"/>
                        </a:spcAft>
                        <a:buFont typeface="+mj-lt"/>
                        <a:buNone/>
                        <a:tabLst>
                          <a:tab pos="457200" algn="l"/>
                        </a:tabLst>
                      </a:pPr>
                      <a:r>
                        <a:rPr lang="en-IN" sz="1600" dirty="0">
                          <a:effectLst/>
                        </a:rPr>
                        <a:t>     3.Sandeep </a:t>
                      </a:r>
                      <a:r>
                        <a:rPr lang="en-IN" sz="1600" dirty="0" err="1">
                          <a:effectLst/>
                        </a:rPr>
                        <a:t>Rakshit</a:t>
                      </a:r>
                      <a:r>
                        <a:rPr lang="en-IN" sz="1600" dirty="0">
                          <a:effectLst/>
                        </a:rPr>
                        <a:t>, R for Beginners, McGraw Hill (2017).</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52768033"/>
                  </a:ext>
                </a:extLst>
              </a:tr>
            </a:tbl>
          </a:graphicData>
        </a:graphic>
      </p:graphicFrame>
      <p:pic>
        <p:nvPicPr>
          <p:cNvPr id="8" name="Picture 2">
            <a:extLst>
              <a:ext uri="{FF2B5EF4-FFF2-40B4-BE49-F238E27FC236}">
                <a16:creationId xmlns:a16="http://schemas.microsoft.com/office/drawing/2014/main" id="{8BE12DEC-1263-DA9F-3DFF-F27BB1D27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p:blipFill>
        <p:spPr bwMode="auto">
          <a:xfrm>
            <a:off x="0" y="-1"/>
            <a:ext cx="1335878" cy="783037"/>
          </a:xfrm>
          <a:prstGeom prst="rect">
            <a:avLst/>
          </a:prstGeom>
          <a:noFill/>
        </p:spPr>
      </p:pic>
      <p:sp>
        <p:nvSpPr>
          <p:cNvPr id="7" name="Title 1">
            <a:extLst>
              <a:ext uri="{FF2B5EF4-FFF2-40B4-BE49-F238E27FC236}">
                <a16:creationId xmlns:a16="http://schemas.microsoft.com/office/drawing/2014/main" id="{2A2D577B-E225-8A78-EE7D-DF44BC7A12D1}"/>
              </a:ext>
            </a:extLst>
          </p:cNvPr>
          <p:cNvSpPr txBox="1">
            <a:spLocks/>
          </p:cNvSpPr>
          <p:nvPr/>
        </p:nvSpPr>
        <p:spPr>
          <a:xfrm>
            <a:off x="1371599" y="0"/>
            <a:ext cx="7772401" cy="7620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sz="2400" dirty="0"/>
              <a:t>References</a:t>
            </a:r>
          </a:p>
        </p:txBody>
      </p:sp>
      <p:pic>
        <p:nvPicPr>
          <p:cNvPr id="3" name="Picture 2" descr="A screenshot of a computer&#10;&#10;Description automatically generated">
            <a:extLst>
              <a:ext uri="{FF2B5EF4-FFF2-40B4-BE49-F238E27FC236}">
                <a16:creationId xmlns:a16="http://schemas.microsoft.com/office/drawing/2014/main" id="{6BCB4B28-6B5C-071D-B7CE-91852919910E}"/>
              </a:ext>
            </a:extLst>
          </p:cNvPr>
          <p:cNvPicPr>
            <a:picLocks noChangeAspect="1"/>
          </p:cNvPicPr>
          <p:nvPr/>
        </p:nvPicPr>
        <p:blipFill rotWithShape="1">
          <a:blip r:embed="rId6"/>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3088257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599" y="0"/>
            <a:ext cx="7772401" cy="7620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sz="2400" dirty="0"/>
              <a:t>Recap</a:t>
            </a:r>
          </a:p>
        </p:txBody>
      </p:sp>
      <p:sp>
        <p:nvSpPr>
          <p:cNvPr id="5" name="Rectangle 4"/>
          <p:cNvSpPr/>
          <p:nvPr/>
        </p:nvSpPr>
        <p:spPr>
          <a:xfrm>
            <a:off x="685800" y="1859340"/>
            <a:ext cx="7772400" cy="1107996"/>
          </a:xfrm>
          <a:prstGeom prst="rect">
            <a:avLst/>
          </a:prstGeom>
        </p:spPr>
        <p:txBody>
          <a:bodyPr wrap="square">
            <a:spAutoFit/>
          </a:bodyPr>
          <a:lstStyle/>
          <a:p>
            <a:endParaRPr lang="en-US" sz="2200" dirty="0"/>
          </a:p>
          <a:p>
            <a:r>
              <a:rPr lang="en-US" sz="2200" dirty="0"/>
              <a:t> </a:t>
            </a:r>
          </a:p>
          <a:p>
            <a:endParaRPr lang="en-US" sz="2200" dirty="0"/>
          </a:p>
        </p:txBody>
      </p:sp>
      <p:sp>
        <p:nvSpPr>
          <p:cNvPr id="8" name="Date Placeholder 7"/>
          <p:cNvSpPr>
            <a:spLocks noGrp="1"/>
          </p:cNvSpPr>
          <p:nvPr>
            <p:ph type="dt" sz="half" idx="10"/>
          </p:nvPr>
        </p:nvSpPr>
        <p:spPr/>
        <p:txBody>
          <a:bodyPr/>
          <a:lstStyle/>
          <a:p>
            <a:fld id="{74FD4EED-152B-4739-A0F8-8EB9DEA2C31B}" type="datetime1">
              <a:rPr lang="en-US" smtClean="0"/>
              <a:t>7/11/2024</a:t>
            </a:fld>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86</a:t>
            </a:fld>
            <a:endParaRPr lang="en-US" dirty="0"/>
          </a:p>
        </p:txBody>
      </p:sp>
      <p:sp>
        <p:nvSpPr>
          <p:cNvPr id="11" name="Rectangle 10"/>
          <p:cNvSpPr/>
          <p:nvPr/>
        </p:nvSpPr>
        <p:spPr>
          <a:xfrm>
            <a:off x="381000" y="1066800"/>
            <a:ext cx="8763000" cy="4365939"/>
          </a:xfrm>
          <a:prstGeom prst="rect">
            <a:avLst/>
          </a:prstGeom>
        </p:spPr>
        <p:txBody>
          <a:bodyPr wrap="square">
            <a:spAutoFit/>
          </a:bodyPr>
          <a:lstStyle/>
          <a:p>
            <a:pPr marL="570259" marR="722685" indent="-285750" algn="just">
              <a:lnSpc>
                <a:spcPct val="150000"/>
              </a:lnSpc>
              <a:buFont typeface="Wingdings" panose="05000000000000000000" pitchFamily="2" charset="2"/>
              <a:buChar char="Ø"/>
              <a:tabLst>
                <a:tab pos="476593" algn="l"/>
              </a:tabLst>
            </a:pPr>
            <a:r>
              <a:rPr lang="en-US" sz="2000" dirty="0">
                <a:cs typeface="Times New Roman"/>
              </a:rPr>
              <a:t>This unit provide us fundamentals domain of Data Science and its latest trends in industry. </a:t>
            </a:r>
          </a:p>
          <a:p>
            <a:pPr marL="570259" marR="722685" indent="-285750" algn="just">
              <a:lnSpc>
                <a:spcPct val="150000"/>
              </a:lnSpc>
              <a:buFont typeface="Wingdings" panose="05000000000000000000" pitchFamily="2" charset="2"/>
              <a:buChar char="Ø"/>
              <a:tabLst>
                <a:tab pos="476593" algn="l"/>
              </a:tabLst>
            </a:pPr>
            <a:r>
              <a:rPr lang="en-US" sz="2000" dirty="0">
                <a:cs typeface="Times New Roman"/>
              </a:rPr>
              <a:t>In this unit we are also benefitted with the knowledge of different types of data  and very important is the implementation of machine learning and also through the concept model building which is used in industry prospects.</a:t>
            </a:r>
          </a:p>
          <a:p>
            <a:pPr marL="570259" marR="722685" indent="-285750" algn="just">
              <a:lnSpc>
                <a:spcPct val="150000"/>
              </a:lnSpc>
              <a:buFont typeface="Wingdings" panose="05000000000000000000" pitchFamily="2" charset="2"/>
              <a:buChar char="Ø"/>
              <a:tabLst>
                <a:tab pos="476593" algn="l"/>
              </a:tabLst>
            </a:pPr>
            <a:r>
              <a:rPr lang="en-US" sz="2000" dirty="0">
                <a:cs typeface="Times New Roman"/>
              </a:rPr>
              <a:t>This unit will impart us with knowledge of business analytics and tolls used in data science.</a:t>
            </a:r>
          </a:p>
          <a:p>
            <a:pPr marL="476037" marR="722685" indent="-191528" algn="just">
              <a:lnSpc>
                <a:spcPct val="250000"/>
              </a:lnSpc>
              <a:tabLst>
                <a:tab pos="476593" algn="l"/>
              </a:tabLst>
            </a:pPr>
            <a:endParaRPr lang="en-US" dirty="0">
              <a:cs typeface="Times New Roman"/>
            </a:endParaRPr>
          </a:p>
        </p:txBody>
      </p:sp>
      <p:sp>
        <p:nvSpPr>
          <p:cNvPr id="2" name="Footer Placeholder 1">
            <a:extLst>
              <a:ext uri="{FF2B5EF4-FFF2-40B4-BE49-F238E27FC236}">
                <a16:creationId xmlns:a16="http://schemas.microsoft.com/office/drawing/2014/main" id="{10AE0ED0-CF79-4652-BC48-4EE4F5740FF6}"/>
              </a:ext>
            </a:extLst>
          </p:cNvPr>
          <p:cNvSpPr>
            <a:spLocks noGrp="1"/>
          </p:cNvSpPr>
          <p:nvPr>
            <p:ph type="ftr" sz="quarter" idx="11"/>
          </p:nvPr>
        </p:nvSpPr>
        <p:spPr/>
        <p:txBody>
          <a:bodyPr/>
          <a:lstStyle/>
          <a:p>
            <a:r>
              <a:rPr lang="de-DE"/>
              <a:t>SOVERS SINGH BISHT                   UNIT 01</a:t>
            </a:r>
            <a:endParaRPr lang="en-US" dirty="0"/>
          </a:p>
        </p:txBody>
      </p:sp>
      <p:pic>
        <p:nvPicPr>
          <p:cNvPr id="10" name="Picture 9">
            <a:extLst>
              <a:ext uri="{FF2B5EF4-FFF2-40B4-BE49-F238E27FC236}">
                <a16:creationId xmlns:a16="http://schemas.microsoft.com/office/drawing/2014/main" id="{B4E356A4-03DF-704C-BEB6-9C989240F114}"/>
              </a:ext>
            </a:extLst>
          </p:cNvPr>
          <p:cNvPicPr>
            <a:picLocks noChangeAspect="1"/>
          </p:cNvPicPr>
          <p:nvPr/>
        </p:nvPicPr>
        <p:blipFill>
          <a:blip r:embed="rId2"/>
          <a:stretch>
            <a:fillRect/>
          </a:stretch>
        </p:blipFill>
        <p:spPr>
          <a:xfrm>
            <a:off x="-19722" y="0"/>
            <a:ext cx="1384300" cy="812800"/>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55D96F43-C7EF-5F20-B5BC-01AA72D09B8C}"/>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5BDD365-88D3-4223-B3F1-C9C77E945D66}" type="datetime1">
              <a:rPr lang="en-US" smtClean="0"/>
              <a:t>7/11/2024</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87</a:t>
            </a:fld>
            <a:endParaRPr lang="en-US" dirty="0"/>
          </a:p>
        </p:txBody>
      </p:sp>
      <p:sp>
        <p:nvSpPr>
          <p:cNvPr id="10" name="Content Placeholder 8">
            <a:extLst>
              <a:ext uri="{FF2B5EF4-FFF2-40B4-BE49-F238E27FC236}">
                <a16:creationId xmlns:a16="http://schemas.microsoft.com/office/drawing/2014/main" id="{03236AB2-34D3-4D36-9A9C-1FC4A27F8EC4}"/>
              </a:ext>
            </a:extLst>
          </p:cNvPr>
          <p:cNvSpPr txBox="1">
            <a:spLocks/>
          </p:cNvSpPr>
          <p:nvPr/>
        </p:nvSpPr>
        <p:spPr>
          <a:xfrm>
            <a:off x="533400" y="2179637"/>
            <a:ext cx="8229600" cy="4525963"/>
          </a:xfrm>
          <a:prstGeom prst="rect">
            <a:avLst/>
          </a:prstGeom>
          <a:noFill/>
        </p:spPr>
        <p:txBody>
          <a:bodyPr wrap="none" lIns="91440" tIns="45720" rIns="91440" bIns="4572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Font typeface="Arial" pitchFamily="34" charset="0"/>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sp>
        <p:nvSpPr>
          <p:cNvPr id="2" name="Footer Placeholder 1">
            <a:extLst>
              <a:ext uri="{FF2B5EF4-FFF2-40B4-BE49-F238E27FC236}">
                <a16:creationId xmlns:a16="http://schemas.microsoft.com/office/drawing/2014/main" id="{A4F46CFB-F9FA-4D9D-A54A-53003DBB7179}"/>
              </a:ext>
            </a:extLst>
          </p:cNvPr>
          <p:cNvSpPr>
            <a:spLocks noGrp="1"/>
          </p:cNvSpPr>
          <p:nvPr>
            <p:ph type="ftr" sz="quarter" idx="11"/>
          </p:nvPr>
        </p:nvSpPr>
        <p:spPr/>
        <p:txBody>
          <a:bodyPr/>
          <a:lstStyle/>
          <a:p>
            <a:r>
              <a:rPr lang="de-DE"/>
              <a:t>SOVERS SINGH BISHT                   UNIT 01</a:t>
            </a:r>
            <a:endParaRPr lang="en-US" dirty="0"/>
          </a:p>
        </p:txBody>
      </p:sp>
      <p:pic>
        <p:nvPicPr>
          <p:cNvPr id="6" name="Picture 5">
            <a:extLst>
              <a:ext uri="{FF2B5EF4-FFF2-40B4-BE49-F238E27FC236}">
                <a16:creationId xmlns:a16="http://schemas.microsoft.com/office/drawing/2014/main" id="{9FBDFD0D-14E5-0848-8DC9-4EAB14929A9B}"/>
              </a:ext>
            </a:extLst>
          </p:cNvPr>
          <p:cNvPicPr>
            <a:picLocks noChangeAspect="1"/>
          </p:cNvPicPr>
          <p:nvPr/>
        </p:nvPicPr>
        <p:blipFill>
          <a:blip r:embed="rId2"/>
          <a:stretch>
            <a:fillRect/>
          </a:stretch>
        </p:blipFill>
        <p:spPr>
          <a:xfrm>
            <a:off x="-19722" y="0"/>
            <a:ext cx="1384300" cy="81280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B8C695CE-607D-5022-6127-98C1A1D9AE3C}"/>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7" name="Title 1">
            <a:extLst>
              <a:ext uri="{FF2B5EF4-FFF2-40B4-BE49-F238E27FC236}">
                <a16:creationId xmlns:a16="http://schemas.microsoft.com/office/drawing/2014/main" id="{8D43EA42-8549-E7DE-DFB3-95204255B831}"/>
              </a:ext>
            </a:extLst>
          </p:cNvPr>
          <p:cNvSpPr txBox="1">
            <a:spLocks/>
          </p:cNvSpPr>
          <p:nvPr/>
        </p:nvSpPr>
        <p:spPr>
          <a:xfrm>
            <a:off x="1642210" y="0"/>
            <a:ext cx="7501789" cy="692696"/>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marL="8547" algn="ctr">
              <a:spcBef>
                <a:spcPts val="68"/>
              </a:spcBef>
            </a:pPr>
            <a:r>
              <a:rPr lang="en-IN" sz="3000" dirty="0"/>
              <a:t>CONTENTS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4EF887B0-4DC8-4124-9A2C-AD0F5958126C}"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9</a:t>
            </a:fld>
            <a:endParaRPr lang="en-US" sz="900">
              <a:solidFill>
                <a:prstClr val="black">
                  <a:tint val="75000"/>
                </a:prstClr>
              </a:solidFill>
              <a:latin typeface="Calibri"/>
            </a:endParaRPr>
          </a:p>
        </p:txBody>
      </p:sp>
      <p:sp>
        <p:nvSpPr>
          <p:cNvPr id="7" name="Title 1"/>
          <p:cNvSpPr txBox="1">
            <a:spLocks/>
          </p:cNvSpPr>
          <p:nvPr/>
        </p:nvSpPr>
        <p:spPr>
          <a:xfrm>
            <a:off x="1649896" y="8591"/>
            <a:ext cx="7494104" cy="6858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defTabSz="685800">
              <a:spcBef>
                <a:spcPct val="0"/>
              </a:spcBef>
              <a:defRPr/>
            </a:pPr>
            <a:r>
              <a:rPr lang="en-US" sz="3000" b="1" dirty="0">
                <a:solidFill>
                  <a:prstClr val="black"/>
                </a:solidFill>
                <a:latin typeface="Calibri"/>
              </a:rPr>
              <a:t>Branch wise Applications</a:t>
            </a:r>
          </a:p>
        </p:txBody>
      </p:sp>
      <p:sp>
        <p:nvSpPr>
          <p:cNvPr id="2" name="Footer Placeholder 1">
            <a:extLst>
              <a:ext uri="{FF2B5EF4-FFF2-40B4-BE49-F238E27FC236}">
                <a16:creationId xmlns:a16="http://schemas.microsoft.com/office/drawing/2014/main" id="{F70E247F-F21E-4820-A9EC-E0DDDBEFB4F8}"/>
              </a:ext>
            </a:extLst>
          </p:cNvPr>
          <p:cNvSpPr>
            <a:spLocks noGrp="1"/>
          </p:cNvSpPr>
          <p:nvPr>
            <p:ph type="ftr" sz="quarter" idx="11"/>
          </p:nvPr>
        </p:nvSpPr>
        <p:spPr/>
        <p:txBody>
          <a:bodyPr/>
          <a:lstStyle/>
          <a:p>
            <a:r>
              <a:rPr lang="de-DE"/>
              <a:t>Dr. Priyanka Chandani                   UNIT 01</a:t>
            </a:r>
            <a:endParaRPr lang="en-US" dirty="0"/>
          </a:p>
        </p:txBody>
      </p:sp>
      <p:sp>
        <p:nvSpPr>
          <p:cNvPr id="8" name="Content Placeholder 7">
            <a:extLst>
              <a:ext uri="{FF2B5EF4-FFF2-40B4-BE49-F238E27FC236}">
                <a16:creationId xmlns:a16="http://schemas.microsoft.com/office/drawing/2014/main" id="{D455D4FD-79DE-564F-9587-50D0944AFBA6}"/>
              </a:ext>
            </a:extLst>
          </p:cNvPr>
          <p:cNvSpPr>
            <a:spLocks noGrp="1"/>
          </p:cNvSpPr>
          <p:nvPr>
            <p:ph idx="1"/>
          </p:nvPr>
        </p:nvSpPr>
        <p:spPr>
          <a:xfrm>
            <a:off x="240632" y="785351"/>
            <a:ext cx="8662736" cy="5936123"/>
          </a:xfrm>
        </p:spPr>
        <p:txBody>
          <a:bodyPr>
            <a:normAutofit fontScale="92500"/>
          </a:bodyPr>
          <a:lstStyle/>
          <a:p>
            <a:pPr algn="just"/>
            <a:r>
              <a:rPr lang="en-US" sz="2000" dirty="0">
                <a:solidFill>
                  <a:srgbClr val="181818"/>
                </a:solidFill>
              </a:rPr>
              <a:t>Predictive analytics is a branch of advanced analytics that makes predictions about future outcomes using historical data combined with statistical modeling, data mining techniques and machine learning. Companies employ predictive analytics to find patterns in this data to identify risks and opportunities.</a:t>
            </a:r>
          </a:p>
          <a:p>
            <a:pPr algn="just"/>
            <a:r>
              <a:rPr lang="en-US" sz="2000" dirty="0">
                <a:solidFill>
                  <a:srgbClr val="181818"/>
                </a:solidFill>
              </a:rPr>
              <a:t>Predictive analytics are used to determine customer responses or purchases, as well as promote cross-sell opportunities. Predictive models help businesses attract, retain and grow their most profitable customers. Improving operations. Many companies use predictive models to forecast inventory and manage resources.</a:t>
            </a:r>
          </a:p>
          <a:p>
            <a:pPr algn="just"/>
            <a:r>
              <a:rPr lang="en-US" sz="2000" dirty="0">
                <a:solidFill>
                  <a:srgbClr val="181818"/>
                </a:solidFill>
              </a:rPr>
              <a:t>Predictive analytics uses statistics and modeling techniques to determine future performance.</a:t>
            </a:r>
          </a:p>
          <a:p>
            <a:pPr algn="just"/>
            <a:r>
              <a:rPr lang="en-US" sz="2000" dirty="0">
                <a:solidFill>
                  <a:srgbClr val="181818"/>
                </a:solidFill>
              </a:rPr>
              <a:t>Industries and disciplines, such as insurance and marketing, use predictive techniques to make important decisions.</a:t>
            </a:r>
          </a:p>
          <a:p>
            <a:pPr algn="just"/>
            <a:r>
              <a:rPr lang="en-US" sz="2000" dirty="0">
                <a:solidFill>
                  <a:srgbClr val="181818"/>
                </a:solidFill>
              </a:rPr>
              <a:t>Predictive models help make weather forecasts, develop video games, translate voice-to-text messages, customer service decisions, and develop investment portfolios.</a:t>
            </a:r>
          </a:p>
          <a:p>
            <a:pPr algn="just"/>
            <a:r>
              <a:rPr lang="en-US" sz="2000" dirty="0">
                <a:solidFill>
                  <a:srgbClr val="181818"/>
                </a:solidFill>
              </a:rPr>
              <a:t>People often confuse predictive analytics with machine learning even though the two are different disciplines.</a:t>
            </a:r>
          </a:p>
          <a:p>
            <a:pPr algn="just"/>
            <a:r>
              <a:rPr lang="en-US" sz="2000" dirty="0">
                <a:solidFill>
                  <a:srgbClr val="181818"/>
                </a:solidFill>
              </a:rPr>
              <a:t>Types of predictive models include decision trees, regression, and neural networks.</a:t>
            </a:r>
          </a:p>
        </p:txBody>
      </p:sp>
      <p:pic>
        <p:nvPicPr>
          <p:cNvPr id="9" name="Picture 8">
            <a:extLst>
              <a:ext uri="{FF2B5EF4-FFF2-40B4-BE49-F238E27FC236}">
                <a16:creationId xmlns:a16="http://schemas.microsoft.com/office/drawing/2014/main" id="{1A8C513B-AE17-1B4D-948D-037A94802E81}"/>
              </a:ext>
            </a:extLst>
          </p:cNvPr>
          <p:cNvPicPr>
            <a:picLocks noChangeAspect="1"/>
          </p:cNvPicPr>
          <p:nvPr/>
        </p:nvPicPr>
        <p:blipFill>
          <a:blip r:embed="rId2"/>
          <a:stretch>
            <a:fillRect/>
          </a:stretch>
        </p:blipFill>
        <p:spPr>
          <a:xfrm>
            <a:off x="0" y="-27448"/>
            <a:ext cx="1384300" cy="812800"/>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801AC5A2-96E9-6386-1B40-A2EFBB5D1658}"/>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00804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A76E5E920F69C45992D8CFE33E0BECB" ma:contentTypeVersion="0" ma:contentTypeDescription="Create a new document." ma:contentTypeScope="" ma:versionID="c45eb5dd884177a75ebdb40691f9f403">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822ECDB-4C74-4300-8A59-CB05C497D210}"/>
</file>

<file path=customXml/itemProps2.xml><?xml version="1.0" encoding="utf-8"?>
<ds:datastoreItem xmlns:ds="http://schemas.openxmlformats.org/officeDocument/2006/customXml" ds:itemID="{78B647CB-B565-4FE2-8F05-0A21AE350CF1}"/>
</file>

<file path=customXml/itemProps3.xml><?xml version="1.0" encoding="utf-8"?>
<ds:datastoreItem xmlns:ds="http://schemas.openxmlformats.org/officeDocument/2006/customXml" ds:itemID="{926F311E-969C-4161-A687-5C6F10C5B5B5}"/>
</file>

<file path=docProps/app.xml><?xml version="1.0" encoding="utf-8"?>
<Properties xmlns="http://schemas.openxmlformats.org/officeDocument/2006/extended-properties" xmlns:vt="http://schemas.openxmlformats.org/officeDocument/2006/docPropsVTypes">
  <TotalTime>1810</TotalTime>
  <Words>9466</Words>
  <Application>Microsoft Office PowerPoint</Application>
  <PresentationFormat>On-screen Show (4:3)</PresentationFormat>
  <Paragraphs>1281</Paragraphs>
  <Slides>87</Slides>
  <Notes>36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87</vt:i4>
      </vt:variant>
    </vt:vector>
  </HeadingPairs>
  <TitlesOfParts>
    <vt:vector size="95" baseType="lpstr">
      <vt:lpstr>Arial</vt:lpstr>
      <vt:lpstr>Calibri</vt:lpstr>
      <vt:lpstr>Calibri (Headings)</vt:lpstr>
      <vt:lpstr>sohne</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Data-Set Links for Regression</vt:lpstr>
      <vt:lpstr>PowerPoint Presentation</vt:lpstr>
      <vt:lpstr>PowerPoint Presentation</vt:lpstr>
      <vt:lpstr>PowerPoint Presentation</vt:lpstr>
      <vt:lpstr>PowerPoint Presentation</vt:lpstr>
      <vt:lpstr>PowerPoint Presentation</vt:lpstr>
      <vt:lpstr>Glossary Questions</vt:lpstr>
      <vt:lpstr>Semester Paper</vt:lpstr>
      <vt:lpstr>Semester Paper</vt:lpstr>
      <vt:lpstr>Semester Paper</vt:lpstr>
      <vt:lpstr>Semester Paper</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SOVERS SINGH</cp:lastModifiedBy>
  <cp:revision>64</cp:revision>
  <cp:lastPrinted>2022-06-15T05:18:03Z</cp:lastPrinted>
  <dcterms:modified xsi:type="dcterms:W3CDTF">2024-07-11T12:38:13Z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0x0101007A76E5E920F69C45992D8CFE33E0BECB</vt:lpwstr>
  </property>
</Properties>
</file>