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97"/>
  </p:notesMasterIdLst>
  <p:handoutMasterIdLst>
    <p:handoutMasterId r:id="rId98"/>
  </p:handoutMasterIdLst>
  <p:sldIdLst>
    <p:sldId id="1092" r:id="rId2"/>
    <p:sldId id="853" r:id="rId3"/>
    <p:sldId id="277" r:id="rId4"/>
    <p:sldId id="276" r:id="rId5"/>
    <p:sldId id="1414" r:id="rId6"/>
    <p:sldId id="278" r:id="rId7"/>
    <p:sldId id="279" r:id="rId8"/>
    <p:sldId id="281" r:id="rId9"/>
    <p:sldId id="1402" r:id="rId10"/>
    <p:sldId id="1403" r:id="rId11"/>
    <p:sldId id="531" r:id="rId12"/>
    <p:sldId id="1404" r:id="rId13"/>
    <p:sldId id="1405" r:id="rId14"/>
    <p:sldId id="1415" r:id="rId15"/>
    <p:sldId id="1416" r:id="rId16"/>
    <p:sldId id="1417" r:id="rId17"/>
    <p:sldId id="1484" r:id="rId18"/>
    <p:sldId id="1408" r:id="rId19"/>
    <p:sldId id="1409" r:id="rId20"/>
    <p:sldId id="291" r:id="rId21"/>
    <p:sldId id="1406" r:id="rId22"/>
    <p:sldId id="286" r:id="rId23"/>
    <p:sldId id="325" r:id="rId24"/>
    <p:sldId id="366" r:id="rId25"/>
    <p:sldId id="1426" r:id="rId26"/>
    <p:sldId id="1431" r:id="rId27"/>
    <p:sldId id="1432" r:id="rId28"/>
    <p:sldId id="1433" r:id="rId29"/>
    <p:sldId id="1434" r:id="rId30"/>
    <p:sldId id="1435" r:id="rId31"/>
    <p:sldId id="1436" r:id="rId32"/>
    <p:sldId id="1437" r:id="rId33"/>
    <p:sldId id="1438" r:id="rId34"/>
    <p:sldId id="1439" r:id="rId35"/>
    <p:sldId id="1440" r:id="rId36"/>
    <p:sldId id="1441" r:id="rId37"/>
    <p:sldId id="1442" r:id="rId38"/>
    <p:sldId id="1443" r:id="rId39"/>
    <p:sldId id="1444" r:id="rId40"/>
    <p:sldId id="1418" r:id="rId41"/>
    <p:sldId id="1445" r:id="rId42"/>
    <p:sldId id="1446" r:id="rId43"/>
    <p:sldId id="1447" r:id="rId44"/>
    <p:sldId id="1448" r:id="rId45"/>
    <p:sldId id="1449" r:id="rId46"/>
    <p:sldId id="1419" r:id="rId47"/>
    <p:sldId id="1450" r:id="rId48"/>
    <p:sldId id="1451" r:id="rId49"/>
    <p:sldId id="1452" r:id="rId50"/>
    <p:sldId id="1453" r:id="rId51"/>
    <p:sldId id="1454" r:id="rId52"/>
    <p:sldId id="1455" r:id="rId53"/>
    <p:sldId id="1420" r:id="rId54"/>
    <p:sldId id="1456" r:id="rId55"/>
    <p:sldId id="1457" r:id="rId56"/>
    <p:sldId id="1421" r:id="rId57"/>
    <p:sldId id="1458" r:id="rId58"/>
    <p:sldId id="1459" r:id="rId59"/>
    <p:sldId id="1460" r:id="rId60"/>
    <p:sldId id="1461" r:id="rId61"/>
    <p:sldId id="1462" r:id="rId62"/>
    <p:sldId id="1463" r:id="rId63"/>
    <p:sldId id="1423" r:id="rId64"/>
    <p:sldId id="1464" r:id="rId65"/>
    <p:sldId id="1465" r:id="rId66"/>
    <p:sldId id="1466" r:id="rId67"/>
    <p:sldId id="1467" r:id="rId68"/>
    <p:sldId id="1468" r:id="rId69"/>
    <p:sldId id="1424" r:id="rId70"/>
    <p:sldId id="1469" r:id="rId71"/>
    <p:sldId id="1470" r:id="rId72"/>
    <p:sldId id="1471" r:id="rId73"/>
    <p:sldId id="1472" r:id="rId74"/>
    <p:sldId id="1473" r:id="rId75"/>
    <p:sldId id="1425" r:id="rId76"/>
    <p:sldId id="1474" r:id="rId77"/>
    <p:sldId id="1475" r:id="rId78"/>
    <p:sldId id="1476" r:id="rId79"/>
    <p:sldId id="1477" r:id="rId80"/>
    <p:sldId id="331" r:id="rId81"/>
    <p:sldId id="1081" r:id="rId82"/>
    <p:sldId id="319" r:id="rId83"/>
    <p:sldId id="336" r:id="rId84"/>
    <p:sldId id="1079" r:id="rId85"/>
    <p:sldId id="1479" r:id="rId86"/>
    <p:sldId id="1407" r:id="rId87"/>
    <p:sldId id="1478" r:id="rId88"/>
    <p:sldId id="1481" r:id="rId89"/>
    <p:sldId id="1482" r:id="rId90"/>
    <p:sldId id="1483" r:id="rId91"/>
    <p:sldId id="1262" r:id="rId92"/>
    <p:sldId id="1480" r:id="rId93"/>
    <p:sldId id="280" r:id="rId94"/>
    <p:sldId id="1085" r:id="rId95"/>
    <p:sldId id="283" r:id="rId9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C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0" d="100"/>
          <a:sy n="70" d="100"/>
        </p:scale>
        <p:origin x="1326" y="6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104"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105"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6E8C1B11-B792-44C1-84CB-3B178C9B464C}" type="datetime1">
              <a:rPr lang="en-US" smtClean="0"/>
              <a:t>7/11/2024</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AAD7656A-59C1-4EA8-86B6-85DA6F15CC7C}"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49D2674C-0DA8-48DC-8F1F-1EA3F0B9EFC6}" type="datetime1">
              <a:rPr lang="en-US" smtClean="0"/>
              <a:t>7/11/2024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6CB5DDF0-EF1A-428D-B986-B55564525F08}" type="slidenum">
              <a:rPr lang="en-US" smtClean="0"/>
              <a:pPr/>
              <a:t>‹#›</a:t>
            </a:fld>
            <a:endParaRPr lang="en-US"/>
          </a:p>
        </p:txBody>
      </p:sp>
    </p:spTree>
    <p:extLst>
      <p:ext uri="{BB962C8B-B14F-4D97-AF65-F5344CB8AC3E}">
        <p14:creationId xmlns:p14="http://schemas.microsoft.com/office/powerpoint/2010/main" val="182608779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dirty="0"/>
          </a:p>
        </p:txBody>
      </p:sp>
      <p:sp>
        <p:nvSpPr>
          <p:cNvPr id="5" name="Date Placeholder 4">
            <a:extLst>
              <a:ext uri="{FF2B5EF4-FFF2-40B4-BE49-F238E27FC236}">
                <a16:creationId xmlns:a16="http://schemas.microsoft.com/office/drawing/2014/main" id="{A43B8D3A-5179-450C-BEBF-922FF580FAC1}"/>
              </a:ext>
            </a:extLst>
          </p:cNvPr>
          <p:cNvSpPr>
            <a:spLocks noGrp="1"/>
          </p:cNvSpPr>
          <p:nvPr>
            <p:ph type="dt" idx="1"/>
          </p:nvPr>
        </p:nvSpPr>
        <p:spPr/>
        <p:txBody>
          <a:bodyPr/>
          <a:lstStyle/>
          <a:p>
            <a:fld id="{27506F10-E98C-47DC-8058-079A57B97853}" type="datetime1">
              <a:rPr lang="en-US" smtClean="0"/>
              <a:t>7/11/2024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B575BB65-B84C-46D5-8468-5F0C9D626119}" type="datetime1">
              <a:rPr lang="en-US" smtClean="0"/>
              <a:t>7/11/2024</a:t>
            </a:fld>
            <a:endParaRPr lang="en-US"/>
          </a:p>
        </p:txBody>
      </p:sp>
      <p:sp>
        <p:nvSpPr>
          <p:cNvPr id="5" name="Slide Number Placeholder 4"/>
          <p:cNvSpPr>
            <a:spLocks noGrp="1"/>
          </p:cNvSpPr>
          <p:nvPr>
            <p:ph type="sldNum" sz="quarter" idx="5"/>
          </p:nvPr>
        </p:nvSpPr>
        <p:spPr/>
        <p:txBody>
          <a:bodyPr/>
          <a:lstStyle/>
          <a:p>
            <a:fld id="{6CB5DDF0-EF1A-428D-B986-B55564525F08}" type="slidenum">
              <a:rPr lang="en-US" smtClean="0"/>
              <a:pPr/>
              <a:t>2</a:t>
            </a:fld>
            <a:endParaRPr lang="en-US"/>
          </a:p>
        </p:txBody>
      </p:sp>
    </p:spTree>
    <p:extLst>
      <p:ext uri="{BB962C8B-B14F-4D97-AF65-F5344CB8AC3E}">
        <p14:creationId xmlns:p14="http://schemas.microsoft.com/office/powerpoint/2010/main" val="1840677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2425D3-3439-404A-93A1-697D43ECE8AA}" type="slidenum">
              <a:rPr lang="en-IN" smtClean="0"/>
              <a:pPr/>
              <a:t>5</a:t>
            </a:fld>
            <a:endParaRPr lang="en-IN"/>
          </a:p>
        </p:txBody>
      </p:sp>
    </p:spTree>
    <p:extLst>
      <p:ext uri="{BB962C8B-B14F-4D97-AF65-F5344CB8AC3E}">
        <p14:creationId xmlns:p14="http://schemas.microsoft.com/office/powerpoint/2010/main" val="514801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57848C-9B28-47A5-AF3D-B3F216E06F6A}" type="datetime1">
              <a:rPr lang="en-US" smtClean="0"/>
              <a:t>7/11/2024</a:t>
            </a:fld>
            <a:endParaRPr lang="en-US" dirty="0"/>
          </a:p>
        </p:txBody>
      </p:sp>
      <p:sp>
        <p:nvSpPr>
          <p:cNvPr id="5" name="Footer Placeholder 4"/>
          <p:cNvSpPr>
            <a:spLocks noGrp="1"/>
          </p:cNvSpPr>
          <p:nvPr>
            <p:ph type="ftr" sz="quarter" idx="11"/>
          </p:nvPr>
        </p:nvSpPr>
        <p:spPr/>
        <p:txBody>
          <a:bodyPr/>
          <a:lstStyle/>
          <a:p>
            <a:r>
              <a:rPr lang="de-DE"/>
              <a:t>SOVERS SINGH BISHT                   UNIT 01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30071B-1281-4C2B-91D4-3A21DD4435BD}" type="datetime1">
              <a:rPr lang="en-US" smtClean="0"/>
              <a:t>7/11/2024</a:t>
            </a:fld>
            <a:endParaRPr lang="en-US" dirty="0"/>
          </a:p>
        </p:txBody>
      </p:sp>
      <p:sp>
        <p:nvSpPr>
          <p:cNvPr id="5" name="Footer Placeholder 4"/>
          <p:cNvSpPr>
            <a:spLocks noGrp="1"/>
          </p:cNvSpPr>
          <p:nvPr>
            <p:ph type="ftr" sz="quarter" idx="11"/>
          </p:nvPr>
        </p:nvSpPr>
        <p:spPr/>
        <p:txBody>
          <a:bodyPr/>
          <a:lstStyle/>
          <a:p>
            <a:r>
              <a:rPr lang="de-DE"/>
              <a:t>SOVERS SINGH BISHT                   UNIT 01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B49CE-B8B1-4CD8-ADA1-2AC2513F32B4}" type="datetime1">
              <a:rPr lang="en-US" smtClean="0"/>
              <a:t>7/11/2024</a:t>
            </a:fld>
            <a:endParaRPr lang="en-US" dirty="0"/>
          </a:p>
        </p:txBody>
      </p:sp>
      <p:sp>
        <p:nvSpPr>
          <p:cNvPr id="5" name="Footer Placeholder 4"/>
          <p:cNvSpPr>
            <a:spLocks noGrp="1"/>
          </p:cNvSpPr>
          <p:nvPr>
            <p:ph type="ftr" sz="quarter" idx="11"/>
          </p:nvPr>
        </p:nvSpPr>
        <p:spPr/>
        <p:txBody>
          <a:bodyPr/>
          <a:lstStyle/>
          <a:p>
            <a:r>
              <a:rPr lang="de-DE"/>
              <a:t>SOVERS SINGH BISHT                   UNIT 01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DFED0F-B914-44EB-BC7F-91CC02210CC7}" type="datetime1">
              <a:rPr lang="en-US" smtClean="0"/>
              <a:t>7/11/2024</a:t>
            </a:fld>
            <a:endParaRPr lang="en-US" dirty="0"/>
          </a:p>
        </p:txBody>
      </p:sp>
      <p:sp>
        <p:nvSpPr>
          <p:cNvPr id="5" name="Footer Placeholder 4"/>
          <p:cNvSpPr>
            <a:spLocks noGrp="1"/>
          </p:cNvSpPr>
          <p:nvPr>
            <p:ph type="ftr" sz="quarter" idx="11"/>
          </p:nvPr>
        </p:nvSpPr>
        <p:spPr/>
        <p:txBody>
          <a:bodyPr/>
          <a:lstStyle/>
          <a:p>
            <a:r>
              <a:rPr lang="de-DE"/>
              <a:t>SOVERS SINGH BISHT                   UNIT 01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9" name="Picture 2" descr="E:\NIET\Project\xLogo11.png.pagespeed.ic.pydHLuCQEZ.png"/>
          <p:cNvPicPr>
            <a:picLocks noChangeAspect="1" noChangeArrowheads="1"/>
          </p:cNvPicPr>
          <p:nvPr userDrawn="1"/>
        </p:nvPicPr>
        <p:blipFill>
          <a:blip r:embed="rId2" cstate="print"/>
          <a:srcRect/>
          <a:stretch>
            <a:fillRect/>
          </a:stretch>
        </p:blipFill>
        <p:spPr bwMode="auto">
          <a:xfrm>
            <a:off x="28956" y="1"/>
            <a:ext cx="1418844" cy="761999"/>
          </a:xfrm>
          <a:prstGeom prst="rect">
            <a:avLst/>
          </a:prstGeom>
          <a:noFill/>
        </p:spPr>
      </p:pic>
      <p:sp>
        <p:nvSpPr>
          <p:cNvPr id="10" name="Title 1"/>
          <p:cNvSpPr txBox="1">
            <a:spLocks/>
          </p:cNvSpPr>
          <p:nvPr userDrawn="1"/>
        </p:nvSpPr>
        <p:spPr>
          <a:xfrm>
            <a:off x="1676400" y="0"/>
            <a:ext cx="7467600" cy="63950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kern="1200" dirty="0">
                <a:solidFill>
                  <a:schemeClr val="dk1"/>
                </a:solidFill>
                <a:latin typeface="+mn-lt"/>
                <a:ea typeface="+mn-ea"/>
                <a:cs typeface="+mn-cs"/>
              </a:rPr>
              <a:t>THE CONCEPT LEARNING TASK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5BB77C-B0EB-4EBE-91CC-19DCD9B4C95E}" type="datetime1">
              <a:rPr lang="en-US" smtClean="0"/>
              <a:t>7/11/2024</a:t>
            </a:fld>
            <a:endParaRPr lang="en-US" dirty="0"/>
          </a:p>
        </p:txBody>
      </p:sp>
      <p:sp>
        <p:nvSpPr>
          <p:cNvPr id="5" name="Footer Placeholder 4"/>
          <p:cNvSpPr>
            <a:spLocks noGrp="1"/>
          </p:cNvSpPr>
          <p:nvPr>
            <p:ph type="ftr" sz="quarter" idx="11"/>
          </p:nvPr>
        </p:nvSpPr>
        <p:spPr/>
        <p:txBody>
          <a:bodyPr/>
          <a:lstStyle/>
          <a:p>
            <a:r>
              <a:rPr lang="de-DE"/>
              <a:t>SOVERS SINGH BISHT                   UNIT 01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1A5473-4A8A-4B6A-9318-1FA337C7A37F}" type="datetime1">
              <a:rPr lang="en-US" smtClean="0"/>
              <a:t>7/11/2024</a:t>
            </a:fld>
            <a:endParaRPr lang="en-US" dirty="0"/>
          </a:p>
        </p:txBody>
      </p:sp>
      <p:sp>
        <p:nvSpPr>
          <p:cNvPr id="6" name="Footer Placeholder 5"/>
          <p:cNvSpPr>
            <a:spLocks noGrp="1"/>
          </p:cNvSpPr>
          <p:nvPr>
            <p:ph type="ftr" sz="quarter" idx="11"/>
          </p:nvPr>
        </p:nvSpPr>
        <p:spPr/>
        <p:txBody>
          <a:bodyPr/>
          <a:lstStyle/>
          <a:p>
            <a:r>
              <a:rPr lang="de-DE"/>
              <a:t>SOVERS SINGH BISHT                   UNIT 01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CB72A3-37A5-4784-94A9-BA5BB0A49A57}" type="datetime1">
              <a:rPr lang="en-US" smtClean="0"/>
              <a:t>7/11/2024</a:t>
            </a:fld>
            <a:endParaRPr lang="en-US" dirty="0"/>
          </a:p>
        </p:txBody>
      </p:sp>
      <p:sp>
        <p:nvSpPr>
          <p:cNvPr id="8" name="Footer Placeholder 7"/>
          <p:cNvSpPr>
            <a:spLocks noGrp="1"/>
          </p:cNvSpPr>
          <p:nvPr>
            <p:ph type="ftr" sz="quarter" idx="11"/>
          </p:nvPr>
        </p:nvSpPr>
        <p:spPr/>
        <p:txBody>
          <a:bodyPr/>
          <a:lstStyle/>
          <a:p>
            <a:r>
              <a:rPr lang="de-DE"/>
              <a:t>SOVERS SINGH BISHT                   UNIT 01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4C72AE-A24C-4C3C-9BA3-1C6A583F8AA8}" type="datetime1">
              <a:rPr lang="en-US" smtClean="0"/>
              <a:t>7/11/2024</a:t>
            </a:fld>
            <a:endParaRPr lang="en-US" dirty="0"/>
          </a:p>
        </p:txBody>
      </p:sp>
      <p:sp>
        <p:nvSpPr>
          <p:cNvPr id="4" name="Footer Placeholder 3"/>
          <p:cNvSpPr>
            <a:spLocks noGrp="1"/>
          </p:cNvSpPr>
          <p:nvPr>
            <p:ph type="ftr" sz="quarter" idx="11"/>
          </p:nvPr>
        </p:nvSpPr>
        <p:spPr/>
        <p:txBody>
          <a:bodyPr/>
          <a:lstStyle/>
          <a:p>
            <a:r>
              <a:rPr lang="de-DE"/>
              <a:t>SOVERS SINGH BISHT                   UNIT 01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44702-42C4-43D1-B1BA-A30766EAFB92}" type="datetime1">
              <a:rPr lang="en-US" smtClean="0"/>
              <a:t>7/11/2024</a:t>
            </a:fld>
            <a:endParaRPr lang="en-US" dirty="0"/>
          </a:p>
        </p:txBody>
      </p:sp>
      <p:sp>
        <p:nvSpPr>
          <p:cNvPr id="3" name="Footer Placeholder 2"/>
          <p:cNvSpPr>
            <a:spLocks noGrp="1"/>
          </p:cNvSpPr>
          <p:nvPr>
            <p:ph type="ftr" sz="quarter" idx="11"/>
          </p:nvPr>
        </p:nvSpPr>
        <p:spPr/>
        <p:txBody>
          <a:bodyPr/>
          <a:lstStyle/>
          <a:p>
            <a:r>
              <a:rPr lang="de-DE"/>
              <a:t>SOVERS SINGH BISHT                   UNIT 01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pic>
        <p:nvPicPr>
          <p:cNvPr id="5" name="Picture 2" descr="E:\NIET\Project\xLogo11.png.pagespeed.ic.pydHLuCQEZ.png"/>
          <p:cNvPicPr>
            <a:picLocks noChangeAspect="1" noChangeArrowheads="1"/>
          </p:cNvPicPr>
          <p:nvPr userDrawn="1"/>
        </p:nvPicPr>
        <p:blipFill>
          <a:blip r:embed="rId2" cstate="print"/>
          <a:srcRect/>
          <a:stretch>
            <a:fillRect/>
          </a:stretch>
        </p:blipFill>
        <p:spPr bwMode="auto">
          <a:xfrm>
            <a:off x="0" y="0"/>
            <a:ext cx="1447800" cy="817163"/>
          </a:xfrm>
          <a:prstGeom prst="rect">
            <a:avLst/>
          </a:prstGeom>
          <a:noFill/>
        </p:spPr>
      </p:pic>
      <p:sp>
        <p:nvSpPr>
          <p:cNvPr id="6" name="Title 1"/>
          <p:cNvSpPr txBox="1">
            <a:spLocks/>
          </p:cNvSpPr>
          <p:nvPr userDrawn="1"/>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kern="1200" dirty="0">
                <a:solidFill>
                  <a:schemeClr val="dk1"/>
                </a:solidFill>
                <a:latin typeface="+mn-lt"/>
                <a:ea typeface="+mn-ea"/>
                <a:cs typeface="+mn-cs"/>
              </a:rPr>
              <a:t>CONTENT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A597B5-0A5B-4287-A332-930758EC60DA}" type="datetime1">
              <a:rPr lang="en-US" smtClean="0"/>
              <a:t>7/11/2024</a:t>
            </a:fld>
            <a:endParaRPr lang="en-US" dirty="0"/>
          </a:p>
        </p:txBody>
      </p:sp>
      <p:sp>
        <p:nvSpPr>
          <p:cNvPr id="6" name="Footer Placeholder 5"/>
          <p:cNvSpPr>
            <a:spLocks noGrp="1"/>
          </p:cNvSpPr>
          <p:nvPr>
            <p:ph type="ftr" sz="quarter" idx="11"/>
          </p:nvPr>
        </p:nvSpPr>
        <p:spPr/>
        <p:txBody>
          <a:bodyPr/>
          <a:lstStyle/>
          <a:p>
            <a:r>
              <a:rPr lang="de-DE"/>
              <a:t>SOVERS SINGH BISHT                   UNIT 01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2B421A-03F9-4061-9DAE-13F7E3BEC5F3}" type="datetime1">
              <a:rPr lang="en-US" smtClean="0"/>
              <a:t>7/11/2024</a:t>
            </a:fld>
            <a:endParaRPr lang="en-US" dirty="0"/>
          </a:p>
        </p:txBody>
      </p:sp>
      <p:sp>
        <p:nvSpPr>
          <p:cNvPr id="6" name="Footer Placeholder 5"/>
          <p:cNvSpPr>
            <a:spLocks noGrp="1"/>
          </p:cNvSpPr>
          <p:nvPr>
            <p:ph type="ftr" sz="quarter" idx="11"/>
          </p:nvPr>
        </p:nvSpPr>
        <p:spPr/>
        <p:txBody>
          <a:bodyPr/>
          <a:lstStyle/>
          <a:p>
            <a:r>
              <a:rPr lang="de-DE"/>
              <a:t>SOVERS SINGH BISHT                   UNIT 01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FDC63-11C6-4DCF-AB02-53C9F9A3DF85}" type="datetime1">
              <a:rPr lang="en-US" smtClean="0"/>
              <a:t>7/11/2024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SOVERS SINGH BISHT                   UNIT 01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oracle.com/in/data-science/what-is-data-scienc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youtube.com/watch?v=sKrDYxQ9vTU" TargetMode="External"/><Relationship Id="rId13" Type="http://schemas.openxmlformats.org/officeDocument/2006/relationships/hyperlink" Target="https://www.youtube.com/watch?v=0cSFjaXMHpM" TargetMode="External"/><Relationship Id="rId3" Type="http://schemas.openxmlformats.org/officeDocument/2006/relationships/hyperlink" Target="https://www.youtube.com/watch?v=laxbM4C0Yys" TargetMode="External"/><Relationship Id="rId7" Type="http://schemas.openxmlformats.org/officeDocument/2006/relationships/hyperlink" Target="https://www.youtube.com/watch?v=65VOWavG5X4" TargetMode="External"/><Relationship Id="rId12" Type="http://schemas.openxmlformats.org/officeDocument/2006/relationships/hyperlink" Target="https://www.youtube.com/watch?v=e8Yw4alG16Q" TargetMode="External"/><Relationship Id="rId17" Type="http://schemas.openxmlformats.org/officeDocument/2006/relationships/image" Target="../media/image5.png"/><Relationship Id="rId2" Type="http://schemas.openxmlformats.org/officeDocument/2006/relationships/hyperlink" Target="https://www.youtube.com/watch?v=iz-PtN2aVbI" TargetMode="External"/><Relationship Id="rId16"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www.youtube.com/watch?v=rPBFvvw2OM4" TargetMode="External"/><Relationship Id="rId11" Type="http://schemas.openxmlformats.org/officeDocument/2006/relationships/hyperlink" Target="https://www.youtube.com/watch?v=O6cUkdQeLUQ" TargetMode="External"/><Relationship Id="rId5" Type="http://schemas.openxmlformats.org/officeDocument/2006/relationships/hyperlink" Target="https://www.youtube.com/watch?v=yW-AC4XTchc" TargetMode="External"/><Relationship Id="rId15" Type="http://schemas.openxmlformats.org/officeDocument/2006/relationships/hyperlink" Target="https://www.youtube.com/watch?v=5bHpPQ6_OU4" TargetMode="External"/><Relationship Id="rId10" Type="http://schemas.openxmlformats.org/officeDocument/2006/relationships/hyperlink" Target="https://www.youtube.com/watch?v=3UmyHed0iYE" TargetMode="External"/><Relationship Id="rId4" Type="http://schemas.openxmlformats.org/officeDocument/2006/relationships/hyperlink" Target="https://www.youtube.com/watch?v=X0Tuq1qQdKQ" TargetMode="External"/><Relationship Id="rId9" Type="http://schemas.openxmlformats.org/officeDocument/2006/relationships/hyperlink" Target="https://www.youtube.com/watch?v=zM4VZR0px8E" TargetMode="External"/><Relationship Id="rId14" Type="http://schemas.openxmlformats.org/officeDocument/2006/relationships/hyperlink" Target="https://www.youtube.com/watch?v=-o3AxdVcUtQ" TargetMode="External"/></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s://www.youtube.com/watch?v=laxbM4C0Yys" TargetMode="External"/><Relationship Id="rId2" Type="http://schemas.openxmlformats.org/officeDocument/2006/relationships/hyperlink" Target="https://www.youtube.com/watch?v=iz-PtN2aVbI"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youtube.com/watch?v=X0Tuq1qQdKQ" TargetMode="External"/></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9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7.png"/></Relationships>
</file>

<file path=ppt/slides/_rels/slide93.xml.rels><?xml version="1.0" encoding="UTF-8" standalone="yes"?>
<Relationships xmlns="http://schemas.openxmlformats.org/package/2006/relationships"><Relationship Id="rId3" Type="http://schemas.openxmlformats.org/officeDocument/2006/relationships/hyperlink" Target="https://mitpress.mit.edu/contributors/brian-mac-namee" TargetMode="External"/><Relationship Id="rId2" Type="http://schemas.openxmlformats.org/officeDocument/2006/relationships/hyperlink" Target="https://mitpress.mit.edu/contributors/john-d-kelleher"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hyperlink" Target="https://mitpress.mit.edu/contributors/aoife-darcy" TargetMode="External"/></Relationships>
</file>

<file path=ppt/slides/_rels/slide9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381000" y="6492875"/>
            <a:ext cx="2133600" cy="365125"/>
          </a:xfrm>
          <a:prstGeom prst="rect">
            <a:avLst/>
          </a:prstGeom>
        </p:spPr>
        <p:txBody>
          <a:bodyPr/>
          <a:lstStyle/>
          <a:p>
            <a:fld id="{907450E2-73D9-430D-A5FC-2A02A4AEB092}" type="datetime1">
              <a:rPr lang="en-US" sz="2000" smtClean="0"/>
              <a:t>7/11/2024</a:t>
            </a:fld>
            <a:endParaRPr lang="en-US" sz="2000" dirty="0"/>
          </a:p>
        </p:txBody>
      </p:sp>
      <p:sp>
        <p:nvSpPr>
          <p:cNvPr id="10" name="Slide Number Placeholder 9"/>
          <p:cNvSpPr>
            <a:spLocks noGrp="1"/>
          </p:cNvSpPr>
          <p:nvPr>
            <p:ph type="sldNum" sz="quarter" idx="12"/>
          </p:nvPr>
        </p:nvSpPr>
        <p:spPr>
          <a:prstGeom prst="rect">
            <a:avLst/>
          </a:prstGeom>
        </p:spPr>
        <p:txBody>
          <a:bodyPr/>
          <a:lstStyle/>
          <a:p>
            <a:fld id="{B6F15528-21DE-4FAA-801E-634DDDAF4B2B}" type="slidenum">
              <a:rPr lang="en-US" sz="2000" smtClean="0"/>
              <a:pPr/>
              <a:t>1</a:t>
            </a:fld>
            <a:endParaRPr lang="en-US" sz="2000" dirty="0"/>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5486400" y="4059698"/>
            <a:ext cx="3048000" cy="1752600"/>
          </a:xfrm>
          <a:prstGeom prst="rect">
            <a:avLst/>
          </a:prstGeom>
          <a:ln>
            <a:solidFill>
              <a:srgbClr val="FF9C9C"/>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Mr. Sovers Singh Bisht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1"/>
                </a:solidFill>
              </a:rPr>
              <a:t>Assistant Professor</a:t>
            </a:r>
          </a:p>
          <a:p>
            <a:pPr algn="ctr">
              <a:spcBef>
                <a:spcPct val="20000"/>
              </a:spcBef>
              <a:defRPr/>
            </a:pPr>
            <a:r>
              <a:rPr lang="en-US" sz="2000" dirty="0">
                <a:solidFill>
                  <a:schemeClr val="tx1"/>
                </a:solidFill>
              </a:rPr>
              <a:t>DS-DEPT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1"/>
                </a:solidFill>
              </a:rPr>
              <a:t>NIET</a:t>
            </a: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pic>
        <p:nvPicPr>
          <p:cNvPr id="11" name="Picture 4" descr="C:\Users\Manks\Downloads\speak.png"/>
          <p:cNvPicPr>
            <a:picLocks noChangeAspect="1" noChangeArrowheads="1"/>
          </p:cNvPicPr>
          <p:nvPr/>
        </p:nvPicPr>
        <p:blipFill>
          <a:blip r:embed="rId5" cstate="print"/>
          <a:srcRect/>
          <a:stretch>
            <a:fillRect/>
          </a:stretch>
        </p:blipFill>
        <p:spPr bwMode="auto">
          <a:xfrm>
            <a:off x="6248400" y="2874296"/>
            <a:ext cx="1752600" cy="1240504"/>
          </a:xfrm>
          <a:prstGeom prst="rect">
            <a:avLst/>
          </a:prstGeom>
          <a:noFill/>
        </p:spPr>
      </p:pic>
      <p:sp>
        <p:nvSpPr>
          <p:cNvPr id="12" name="Subtitle 2"/>
          <p:cNvSpPr txBox="1">
            <a:spLocks/>
          </p:cNvSpPr>
          <p:nvPr/>
        </p:nvSpPr>
        <p:spPr>
          <a:xfrm>
            <a:off x="152400" y="3022600"/>
            <a:ext cx="2057400" cy="533400"/>
          </a:xfrm>
          <a:prstGeom prst="rect">
            <a:avLst/>
          </a:prstGeom>
          <a:ln>
            <a:solidFill>
              <a:srgbClr val="FF9C9C"/>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i="0" u="none" strike="noStrike" kern="1200" cap="none" spc="0" normalizeH="0" baseline="0" noProof="0" dirty="0">
                <a:ln>
                  <a:noFill/>
                </a:ln>
                <a:solidFill>
                  <a:schemeClr val="tx1"/>
                </a:solidFill>
                <a:effectLst/>
                <a:uLnTx/>
                <a:uFillTx/>
                <a:ea typeface="+mn-ea"/>
                <a:cs typeface="+mn-cs"/>
              </a:rPr>
              <a:t>Unit: 4</a:t>
            </a:r>
            <a:r>
              <a:rPr kumimoji="0" lang="en-US" sz="2000" i="0" u="none" strike="noStrike" kern="1200" cap="none" spc="0" normalizeH="0" noProof="0" dirty="0">
                <a:ln>
                  <a:noFill/>
                </a:ln>
                <a:solidFill>
                  <a:schemeClr val="tx1"/>
                </a:solidFill>
                <a:effectLst/>
                <a:uLnTx/>
                <a:uFillTx/>
                <a:ea typeface="+mn-ea"/>
                <a:cs typeface="+mn-cs"/>
              </a:rPr>
              <a:t> </a:t>
            </a:r>
            <a:endParaRPr kumimoji="0" lang="en-US" sz="2000" i="0" u="none" strike="noStrike" kern="1200" cap="none" spc="0" normalizeH="0" baseline="0" noProof="0" dirty="0">
              <a:ln>
                <a:noFill/>
              </a:ln>
              <a:solidFill>
                <a:schemeClr val="tx1"/>
              </a:solidFill>
              <a:effectLst/>
              <a:uLnTx/>
              <a:uFillTx/>
              <a:ea typeface="+mn-ea"/>
              <a:cs typeface="+mn-cs"/>
            </a:endParaRPr>
          </a:p>
        </p:txBody>
      </p:sp>
      <p:sp>
        <p:nvSpPr>
          <p:cNvPr id="14" name="Subtitle 2"/>
          <p:cNvSpPr txBox="1">
            <a:spLocks/>
          </p:cNvSpPr>
          <p:nvPr/>
        </p:nvSpPr>
        <p:spPr>
          <a:xfrm>
            <a:off x="152400" y="3810000"/>
            <a:ext cx="4191000" cy="561115"/>
          </a:xfrm>
          <a:prstGeom prst="rect">
            <a:avLst/>
          </a:prstGeom>
          <a:ln>
            <a:solidFill>
              <a:srgbClr val="FF9C9C"/>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IN" sz="2000" dirty="0"/>
              <a:t>Forecasting models</a:t>
            </a:r>
            <a:endParaRPr kumimoji="0" lang="en-US" sz="2000" i="0" u="none" strike="noStrike" kern="1200" cap="none" spc="0" normalizeH="0" baseline="0" noProof="0" dirty="0">
              <a:ln>
                <a:noFill/>
              </a:ln>
              <a:solidFill>
                <a:schemeClr val="tx1"/>
              </a:solidFill>
              <a:effectLst/>
              <a:uLnTx/>
              <a:uFillTx/>
              <a:ea typeface="+mn-ea"/>
              <a:cs typeface="+mn-cs"/>
            </a:endParaRPr>
          </a:p>
        </p:txBody>
      </p:sp>
      <p:sp>
        <p:nvSpPr>
          <p:cNvPr id="15" name="Subtitle 2"/>
          <p:cNvSpPr txBox="1">
            <a:spLocks/>
          </p:cNvSpPr>
          <p:nvPr/>
        </p:nvSpPr>
        <p:spPr>
          <a:xfrm>
            <a:off x="152400" y="4876800"/>
            <a:ext cx="4191000" cy="1039352"/>
          </a:xfrm>
          <a:prstGeom prst="rect">
            <a:avLst/>
          </a:prstGeom>
          <a:ln>
            <a:solidFill>
              <a:srgbClr val="FF9C9C"/>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i="0" u="none" strike="noStrike" kern="1200" cap="none" spc="0" normalizeH="0" noProof="0" dirty="0">
                <a:ln>
                  <a:noFill/>
                </a:ln>
                <a:solidFill>
                  <a:schemeClr val="tx1"/>
                </a:solidFill>
                <a:effectLst/>
                <a:uLnTx/>
                <a:uFillTx/>
                <a:cs typeface="Times New Roman" panose="02020603050405020304" pitchFamily="18" charset="0"/>
              </a:rPr>
              <a:t>B-Tech </a:t>
            </a:r>
            <a:r>
              <a:rPr lang="en-US" sz="2000" dirty="0">
                <a:solidFill>
                  <a:schemeClr val="tx1"/>
                </a:solidFill>
                <a:cs typeface="Times New Roman" panose="02020603050405020304" pitchFamily="18" charset="0"/>
              </a:rPr>
              <a:t>5</a:t>
            </a:r>
            <a:r>
              <a:rPr kumimoji="0" lang="en-US" sz="2000" i="0" u="none" strike="noStrike" kern="1200" cap="none" spc="0" normalizeH="0" baseline="30000" noProof="0" dirty="0">
                <a:ln>
                  <a:noFill/>
                </a:ln>
                <a:solidFill>
                  <a:schemeClr val="tx1"/>
                </a:solidFill>
                <a:effectLst/>
                <a:uLnTx/>
                <a:uFillTx/>
                <a:cs typeface="Times New Roman" panose="02020603050405020304" pitchFamily="18" charset="0"/>
              </a:rPr>
              <a:t>TH</a:t>
            </a:r>
            <a:r>
              <a:rPr kumimoji="0" lang="en-US" sz="2000" i="0" u="none" strike="noStrike" kern="1200" cap="none" spc="0" normalizeH="0" noProof="0" dirty="0">
                <a:ln>
                  <a:noFill/>
                </a:ln>
                <a:solidFill>
                  <a:schemeClr val="tx1"/>
                </a:solidFill>
                <a:effectLst/>
                <a:uLnTx/>
                <a:uFillTx/>
                <a:cs typeface="Times New Roman" panose="02020603050405020304" pitchFamily="18" charset="0"/>
              </a:rPr>
              <a:t> Sem</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i="0" u="none" strike="noStrike" kern="1200" cap="none" spc="0" normalizeH="0" noProof="0" dirty="0">
                <a:ln>
                  <a:noFill/>
                </a:ln>
                <a:solidFill>
                  <a:schemeClr val="tx1"/>
                </a:solidFill>
                <a:effectLst/>
                <a:uLnTx/>
                <a:uFillTx/>
                <a:cs typeface="Times New Roman" panose="02020603050405020304" pitchFamily="18" charset="0"/>
              </a:rPr>
              <a:t>ONLINE &amp; Offline  (Sec A, B)</a:t>
            </a:r>
            <a:endParaRPr kumimoji="0" lang="en-US" sz="2000" i="0" u="none" strike="noStrike" kern="1200" cap="none" spc="0" normalizeH="0" baseline="0" noProof="0" dirty="0">
              <a:ln>
                <a:noFill/>
              </a:ln>
              <a:solidFill>
                <a:schemeClr val="tx1"/>
              </a:solidFill>
              <a:effectLst/>
              <a:uLnTx/>
              <a:uFillTx/>
              <a:cs typeface="Times New Roman" panose="02020603050405020304" pitchFamily="18" charset="0"/>
            </a:endParaRPr>
          </a:p>
        </p:txBody>
      </p:sp>
      <p:sp>
        <p:nvSpPr>
          <p:cNvPr id="16" name="Subtitle 2">
            <a:extLst>
              <a:ext uri="{FF2B5EF4-FFF2-40B4-BE49-F238E27FC236}">
                <a16:creationId xmlns:a16="http://schemas.microsoft.com/office/drawing/2014/main" id="{5AE1B1AB-2752-4A98-B826-AB3B920EE317}"/>
              </a:ext>
            </a:extLst>
          </p:cNvPr>
          <p:cNvSpPr>
            <a:spLocks noGrp="1"/>
          </p:cNvSpPr>
          <p:nvPr>
            <p:ph type="subTitle" idx="1"/>
          </p:nvPr>
        </p:nvSpPr>
        <p:spPr>
          <a:xfrm>
            <a:off x="1820839" y="1048076"/>
            <a:ext cx="6400800" cy="1752600"/>
          </a:xfrm>
          <a:ln>
            <a:solidFill>
              <a:srgbClr val="FF9C9C"/>
            </a:solidFill>
          </a:ln>
        </p:spPr>
        <p:style>
          <a:lnRef idx="2">
            <a:schemeClr val="accent5"/>
          </a:lnRef>
          <a:fillRef idx="1">
            <a:schemeClr val="lt1"/>
          </a:fillRef>
          <a:effectRef idx="0">
            <a:schemeClr val="accent5"/>
          </a:effectRef>
          <a:fontRef idx="minor">
            <a:schemeClr val="dk1"/>
          </a:fontRef>
        </p:style>
        <p:txBody>
          <a:bodyPr>
            <a:normAutofit/>
          </a:bodyPr>
          <a:lstStyle/>
          <a:p>
            <a:endParaRPr lang="en-US" sz="2000" dirty="0">
              <a:solidFill>
                <a:schemeClr val="tx1"/>
              </a:solidFill>
            </a:endParaRPr>
          </a:p>
          <a:p>
            <a:r>
              <a:rPr lang="en-IN" b="1" dirty="0">
                <a:solidFill>
                  <a:schemeClr val="tx1"/>
                </a:solidFill>
              </a:rPr>
              <a:t> PREDICTIVE ANALYTICS</a:t>
            </a:r>
            <a:endParaRPr lang="en-US" sz="2500" dirty="0">
              <a:solidFill>
                <a:schemeClr val="tx1"/>
              </a:solidFill>
            </a:endParaRPr>
          </a:p>
        </p:txBody>
      </p:sp>
      <p:sp>
        <p:nvSpPr>
          <p:cNvPr id="17" name="Title 1">
            <a:extLst>
              <a:ext uri="{FF2B5EF4-FFF2-40B4-BE49-F238E27FC236}">
                <a16:creationId xmlns:a16="http://schemas.microsoft.com/office/drawing/2014/main" id="{59ECF214-409A-4537-BFE5-165CEA468A7A}"/>
              </a:ext>
            </a:extLst>
          </p:cNvPr>
          <p:cNvSpPr txBox="1">
            <a:spLocks/>
          </p:cNvSpPr>
          <p:nvPr/>
        </p:nvSpPr>
        <p:spPr>
          <a:xfrm>
            <a:off x="1371600" y="1"/>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t>Noida Institute of Engineering and Technology, Greater Noida</a:t>
            </a:r>
          </a:p>
        </p:txBody>
      </p:sp>
      <p:sp>
        <p:nvSpPr>
          <p:cNvPr id="2" name="Footer Placeholder 1">
            <a:extLst>
              <a:ext uri="{FF2B5EF4-FFF2-40B4-BE49-F238E27FC236}">
                <a16:creationId xmlns:a16="http://schemas.microsoft.com/office/drawing/2014/main" id="{031654B3-7BCD-4C49-B4DF-049EDA822C35}"/>
              </a:ext>
            </a:extLst>
          </p:cNvPr>
          <p:cNvSpPr>
            <a:spLocks noGrp="1"/>
          </p:cNvSpPr>
          <p:nvPr>
            <p:ph type="ftr" sz="quarter" idx="11"/>
          </p:nvPr>
        </p:nvSpPr>
        <p:spPr/>
        <p:txBody>
          <a:bodyPr/>
          <a:lstStyle/>
          <a:p>
            <a:r>
              <a:rPr lang="de-DE"/>
              <a:t>SOVERS SINGH BISHT                   UNIT 01</a:t>
            </a:r>
            <a:endParaRPr lang="en-US" dirty="0"/>
          </a:p>
        </p:txBody>
      </p:sp>
      <p:pic>
        <p:nvPicPr>
          <p:cNvPr id="18" name="Picture 17">
            <a:extLst>
              <a:ext uri="{FF2B5EF4-FFF2-40B4-BE49-F238E27FC236}">
                <a16:creationId xmlns:a16="http://schemas.microsoft.com/office/drawing/2014/main" id="{54508AA4-97E7-124A-BE10-1D2BBF081616}"/>
              </a:ext>
            </a:extLst>
          </p:cNvPr>
          <p:cNvPicPr>
            <a:picLocks noChangeAspect="1"/>
          </p:cNvPicPr>
          <p:nvPr/>
        </p:nvPicPr>
        <p:blipFill>
          <a:blip r:embed="rId6"/>
          <a:stretch>
            <a:fillRect/>
          </a:stretch>
        </p:blipFill>
        <p:spPr>
          <a:xfrm>
            <a:off x="0" y="-27448"/>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4A3EC0D2-A5E2-33A5-F09F-22E003EE5599}"/>
              </a:ext>
            </a:extLst>
          </p:cNvPr>
          <p:cNvPicPr>
            <a:picLocks noChangeAspect="1"/>
          </p:cNvPicPr>
          <p:nvPr/>
        </p:nvPicPr>
        <p:blipFill rotWithShape="1">
          <a:blip r:embed="rId7"/>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382000" cy="4800600"/>
          </a:xfrm>
        </p:spPr>
        <p:txBody>
          <a:bodyPr>
            <a:noAutofit/>
          </a:bodyPr>
          <a:lstStyle/>
          <a:p>
            <a:pPr marL="0" indent="0" algn="just">
              <a:lnSpc>
                <a:spcPct val="200000"/>
              </a:lnSpc>
              <a:buNone/>
            </a:pPr>
            <a:r>
              <a:rPr lang="en-IN" sz="2400" b="1" kern="1200" dirty="0">
                <a:solidFill>
                  <a:schemeClr val="tx1"/>
                </a:solidFill>
                <a:effectLst/>
                <a:latin typeface="+mj-lt"/>
              </a:rPr>
              <a:t>The objective of this course is -</a:t>
            </a:r>
          </a:p>
          <a:p>
            <a:pPr marL="0" indent="0" algn="just">
              <a:lnSpc>
                <a:spcPct val="200000"/>
              </a:lnSpc>
              <a:buNone/>
            </a:pPr>
            <a:r>
              <a:rPr lang="en-US" sz="2000" dirty="0"/>
              <a:t>To be able to solve complex problems that require discovering hidden patterns in the data and a deep understanding of intricate relationships between a large number of interdependent variables tasked with collecting, analyzing, and interpreting large amounts of data.</a:t>
            </a:r>
          </a:p>
          <a:p>
            <a:pPr marL="0" indent="0" algn="just">
              <a:buNone/>
            </a:pPr>
            <a:endParaRPr lang="en-US" sz="2000" dirty="0"/>
          </a:p>
        </p:txBody>
      </p:sp>
      <p:sp>
        <p:nvSpPr>
          <p:cNvPr id="4" name="Date Placeholder 3"/>
          <p:cNvSpPr>
            <a:spLocks noGrp="1"/>
          </p:cNvSpPr>
          <p:nvPr>
            <p:ph type="dt" sz="half" idx="10"/>
          </p:nvPr>
        </p:nvSpPr>
        <p:spPr/>
        <p:txBody>
          <a:bodyPr/>
          <a:lstStyle/>
          <a:p>
            <a:pPr defTabSz="685800">
              <a:defRPr/>
            </a:pPr>
            <a:fld id="{4EF887B0-4DC8-4124-9A2C-AD0F5958126C}"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10</a:t>
            </a:fld>
            <a:endParaRPr lang="en-US" sz="900">
              <a:solidFill>
                <a:prstClr val="black">
                  <a:tint val="75000"/>
                </a:prstClr>
              </a:solidFill>
              <a:latin typeface="Calibri"/>
            </a:endParaRPr>
          </a:p>
        </p:txBody>
      </p:sp>
      <p:sp>
        <p:nvSpPr>
          <p:cNvPr id="7" name="Title 1"/>
          <p:cNvSpPr txBox="1">
            <a:spLocks/>
          </p:cNvSpPr>
          <p:nvPr/>
        </p:nvSpPr>
        <p:spPr>
          <a:xfrm>
            <a:off x="1649896" y="0"/>
            <a:ext cx="7494104"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defTabSz="685800">
              <a:spcBef>
                <a:spcPct val="0"/>
              </a:spcBef>
              <a:defRPr/>
            </a:pPr>
            <a:r>
              <a:rPr lang="en-US" sz="2400" dirty="0">
                <a:solidFill>
                  <a:prstClr val="black"/>
                </a:solidFill>
                <a:latin typeface="Calibri"/>
              </a:rPr>
              <a:t>Course Objective</a:t>
            </a:r>
          </a:p>
        </p:txBody>
      </p:sp>
      <p:sp>
        <p:nvSpPr>
          <p:cNvPr id="2" name="Footer Placeholder 1">
            <a:extLst>
              <a:ext uri="{FF2B5EF4-FFF2-40B4-BE49-F238E27FC236}">
                <a16:creationId xmlns:a16="http://schemas.microsoft.com/office/drawing/2014/main" id="{F70E247F-F21E-4820-A9EC-E0DDDBEFB4F8}"/>
              </a:ext>
            </a:extLst>
          </p:cNvPr>
          <p:cNvSpPr>
            <a:spLocks noGrp="1"/>
          </p:cNvSpPr>
          <p:nvPr>
            <p:ph type="ftr" sz="quarter" idx="11"/>
          </p:nvPr>
        </p:nvSpPr>
        <p:spPr/>
        <p:txBody>
          <a:bodyPr/>
          <a:lstStyle/>
          <a:p>
            <a:r>
              <a:rPr lang="de-DE"/>
              <a:t>Dr. Priyanka Chandani                   UNIT 01</a:t>
            </a:r>
            <a:endParaRPr lang="en-US" dirty="0"/>
          </a:p>
        </p:txBody>
      </p:sp>
      <p:pic>
        <p:nvPicPr>
          <p:cNvPr id="8" name="Picture 7">
            <a:extLst>
              <a:ext uri="{FF2B5EF4-FFF2-40B4-BE49-F238E27FC236}">
                <a16:creationId xmlns:a16="http://schemas.microsoft.com/office/drawing/2014/main" id="{46DC10CE-C9A2-074B-8A9C-9CECC2DE51F8}"/>
              </a:ext>
            </a:extLst>
          </p:cNvPr>
          <p:cNvPicPr>
            <a:picLocks noChangeAspect="1"/>
          </p:cNvPicPr>
          <p:nvPr/>
        </p:nvPicPr>
        <p:blipFill>
          <a:blip r:embed="rId2"/>
          <a:stretch>
            <a:fillRect/>
          </a:stretch>
        </p:blipFill>
        <p:spPr>
          <a:xfrm>
            <a:off x="0" y="-27448"/>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49912687-64D7-E270-2DD0-189D7CCC890E}"/>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2411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11</a:t>
            </a:fld>
            <a:endParaRPr lang="en-US" dirty="0">
              <a:solidFill>
                <a:schemeClr val="tx1"/>
              </a:solidFill>
            </a:endParaRPr>
          </a:p>
        </p:txBody>
      </p:sp>
      <p:sp>
        <p:nvSpPr>
          <p:cNvPr id="5" name="Title 1"/>
          <p:cNvSpPr txBox="1">
            <a:spLocks/>
          </p:cNvSpPr>
          <p:nvPr/>
        </p:nvSpPr>
        <p:spPr>
          <a:xfrm>
            <a:off x="1269157" y="0"/>
            <a:ext cx="7874843" cy="726498"/>
          </a:xfrm>
          <a:prstGeom prst="rect">
            <a:avLst/>
          </a:prstGeom>
          <a:solidFill>
            <a:srgbClr val="FF9C9C"/>
          </a:solidFill>
          <a:ln>
            <a:solidFill>
              <a:srgbClr val="FF9C9C"/>
            </a:solidFill>
          </a:ln>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schemeClr val="tx1"/>
                </a:solidFill>
              </a:rPr>
              <a:t>Course Outcomes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496" y="1366335"/>
            <a:ext cx="6850601"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04532" y="1716618"/>
            <a:ext cx="6880572"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F6AA5DE5-1A35-49E8-9805-8852551C6293}" type="datetime1">
              <a:rPr lang="en-US" smtClean="0">
                <a:solidFill>
                  <a:schemeClr val="tx1"/>
                </a:solidFill>
              </a:rPr>
              <a:t>7/11/2024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p:txBody>
          <a:bodyPr/>
          <a:lstStyle/>
          <a:p>
            <a:r>
              <a:rPr lang="de-DE"/>
              <a:t>Dr. Priyanka Chandani                   UNIT 01</a:t>
            </a:r>
            <a:endParaRPr lang="en-US" dirty="0"/>
          </a:p>
        </p:txBody>
      </p:sp>
      <p:pic>
        <p:nvPicPr>
          <p:cNvPr id="10" name="Picture 9">
            <a:extLst>
              <a:ext uri="{FF2B5EF4-FFF2-40B4-BE49-F238E27FC236}">
                <a16:creationId xmlns:a16="http://schemas.microsoft.com/office/drawing/2014/main" id="{10D79750-6B6E-4948-86A9-BC05E73968CD}"/>
              </a:ext>
            </a:extLst>
          </p:cNvPr>
          <p:cNvPicPr>
            <a:picLocks noChangeAspect="1"/>
          </p:cNvPicPr>
          <p:nvPr/>
        </p:nvPicPr>
        <p:blipFill>
          <a:blip r:embed="rId3"/>
          <a:stretch>
            <a:fillRect/>
          </a:stretch>
        </p:blipFill>
        <p:spPr>
          <a:xfrm>
            <a:off x="0" y="-27448"/>
            <a:ext cx="1384300" cy="812800"/>
          </a:xfrm>
          <a:prstGeom prst="rect">
            <a:avLst/>
          </a:prstGeom>
        </p:spPr>
      </p:pic>
      <p:pic>
        <p:nvPicPr>
          <p:cNvPr id="13" name="Picture 12">
            <a:extLst>
              <a:ext uri="{FF2B5EF4-FFF2-40B4-BE49-F238E27FC236}">
                <a16:creationId xmlns:a16="http://schemas.microsoft.com/office/drawing/2014/main" id="{1444D5AD-38DB-29C9-1E67-61EBC4B2D53B}"/>
              </a:ext>
            </a:extLst>
          </p:cNvPr>
          <p:cNvPicPr>
            <a:picLocks noChangeAspect="1"/>
          </p:cNvPicPr>
          <p:nvPr/>
        </p:nvPicPr>
        <p:blipFill rotWithShape="1">
          <a:blip r:embed="rId4"/>
          <a:srcRect l="28333" t="44523" r="13880" b="10985"/>
          <a:stretch/>
        </p:blipFill>
        <p:spPr>
          <a:xfrm>
            <a:off x="0" y="962526"/>
            <a:ext cx="9144000" cy="5393824"/>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B099C19C-FABF-E827-A844-6D9E5AF5BD5E}"/>
              </a:ext>
            </a:extLst>
          </p:cNvPr>
          <p:cNvPicPr>
            <a:picLocks noChangeAspect="1"/>
          </p:cNvPicPr>
          <p:nvPr/>
        </p:nvPicPr>
        <p:blipFill rotWithShape="1">
          <a:blip r:embed="rId5"/>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1417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12</a:t>
            </a:fld>
            <a:endParaRPr lang="en-US" dirty="0">
              <a:solidFill>
                <a:schemeClr val="tx1"/>
              </a:solidFill>
            </a:endParaRPr>
          </a:p>
        </p:txBody>
      </p:sp>
      <p:sp>
        <p:nvSpPr>
          <p:cNvPr id="5" name="Title 1"/>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schemeClr val="tx1"/>
                </a:solidFill>
              </a:rPr>
              <a:t>Program Outcomes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32" y="983395"/>
            <a:ext cx="6850601"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04532" y="1716618"/>
            <a:ext cx="6880572"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F6AA5DE5-1A35-49E8-9805-8852551C6293}" type="datetime1">
              <a:rPr lang="en-US" smtClean="0">
                <a:solidFill>
                  <a:schemeClr val="tx1"/>
                </a:solidFill>
              </a:rPr>
              <a:t>7/11/2024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p:txBody>
          <a:bodyPr/>
          <a:lstStyle/>
          <a:p>
            <a:r>
              <a:rPr lang="de-DE"/>
              <a:t>Dr. Priyanka Chandani                   UNIT 01</a:t>
            </a:r>
            <a:endParaRPr lang="en-US" dirty="0"/>
          </a:p>
        </p:txBody>
      </p:sp>
      <p:sp>
        <p:nvSpPr>
          <p:cNvPr id="12" name="TextBox 11">
            <a:extLst>
              <a:ext uri="{FF2B5EF4-FFF2-40B4-BE49-F238E27FC236}">
                <a16:creationId xmlns:a16="http://schemas.microsoft.com/office/drawing/2014/main" id="{5406A62A-D4AF-D04B-8445-69F55CAAD422}"/>
              </a:ext>
            </a:extLst>
          </p:cNvPr>
          <p:cNvSpPr txBox="1"/>
          <p:nvPr/>
        </p:nvSpPr>
        <p:spPr>
          <a:xfrm>
            <a:off x="614140" y="1089040"/>
            <a:ext cx="8140839" cy="4955203"/>
          </a:xfrm>
          <a:prstGeom prst="rect">
            <a:avLst/>
          </a:prstGeom>
          <a:noFill/>
        </p:spPr>
        <p:txBody>
          <a:bodyPr wrap="square">
            <a:spAutoFit/>
          </a:bodyPr>
          <a:lstStyle/>
          <a:p>
            <a:pPr marL="0" indent="0">
              <a:buNone/>
            </a:pPr>
            <a:r>
              <a:rPr lang="en-US" sz="2800" b="1" dirty="0">
                <a:latin typeface="+mj-lt"/>
                <a:cs typeface="Times New Roman" panose="02020603050405020304" pitchFamily="18" charset="0"/>
              </a:rPr>
              <a:t>Engineering Graduates will be able to Understand:</a:t>
            </a:r>
          </a:p>
          <a:p>
            <a:pPr marL="0" indent="0">
              <a:buNone/>
            </a:pPr>
            <a:r>
              <a:rPr lang="en-US" sz="2400" dirty="0">
                <a:latin typeface="+mj-lt"/>
                <a:cs typeface="Times New Roman" panose="02020603050405020304" pitchFamily="18" charset="0"/>
              </a:rPr>
              <a:t>1. Engineering knowledge</a:t>
            </a:r>
          </a:p>
          <a:p>
            <a:pPr marL="0" indent="0">
              <a:buNone/>
            </a:pPr>
            <a:r>
              <a:rPr lang="en-US" sz="2400" dirty="0">
                <a:latin typeface="+mj-lt"/>
                <a:cs typeface="Times New Roman" panose="02020603050405020304" pitchFamily="18" charset="0"/>
              </a:rPr>
              <a:t>2. Problem analysis</a:t>
            </a:r>
          </a:p>
          <a:p>
            <a:pPr marL="0" indent="0">
              <a:buNone/>
            </a:pPr>
            <a:r>
              <a:rPr lang="en-US" sz="2400" dirty="0">
                <a:latin typeface="+mj-lt"/>
                <a:cs typeface="Times New Roman" panose="02020603050405020304" pitchFamily="18" charset="0"/>
              </a:rPr>
              <a:t>3. Design/development of solutions</a:t>
            </a:r>
          </a:p>
          <a:p>
            <a:pPr marL="0" indent="0">
              <a:buNone/>
            </a:pPr>
            <a:r>
              <a:rPr lang="en-US" sz="2400" dirty="0">
                <a:latin typeface="+mj-lt"/>
                <a:cs typeface="Times New Roman" panose="02020603050405020304" pitchFamily="18" charset="0"/>
              </a:rPr>
              <a:t>4. Conduct investigations of complex </a:t>
            </a:r>
          </a:p>
          <a:p>
            <a:pPr marL="0" indent="0">
              <a:buNone/>
            </a:pPr>
            <a:r>
              <a:rPr lang="en-US" sz="2400" dirty="0">
                <a:latin typeface="+mj-lt"/>
                <a:cs typeface="Times New Roman" panose="02020603050405020304" pitchFamily="18" charset="0"/>
              </a:rPr>
              <a:t>5. Modern tool usage </a:t>
            </a:r>
          </a:p>
          <a:p>
            <a:pPr marL="0" indent="0">
              <a:buNone/>
            </a:pPr>
            <a:r>
              <a:rPr lang="en-US" sz="2400" dirty="0">
                <a:latin typeface="+mj-lt"/>
                <a:cs typeface="Times New Roman" panose="02020603050405020304" pitchFamily="18" charset="0"/>
              </a:rPr>
              <a:t>6. The engineer and society </a:t>
            </a:r>
          </a:p>
          <a:p>
            <a:pPr marL="0" indent="0">
              <a:buNone/>
            </a:pPr>
            <a:r>
              <a:rPr lang="en-US" sz="2400" dirty="0">
                <a:latin typeface="+mj-lt"/>
                <a:cs typeface="Times New Roman" panose="02020603050405020304" pitchFamily="18" charset="0"/>
              </a:rPr>
              <a:t>7. Environment and sustainability </a:t>
            </a:r>
          </a:p>
          <a:p>
            <a:pPr marL="0" indent="0">
              <a:buNone/>
            </a:pPr>
            <a:r>
              <a:rPr lang="en-US" sz="2400" dirty="0">
                <a:latin typeface="+mj-lt"/>
                <a:cs typeface="Times New Roman" panose="02020603050405020304" pitchFamily="18" charset="0"/>
              </a:rPr>
              <a:t>8. Ethics</a:t>
            </a:r>
          </a:p>
          <a:p>
            <a:pPr marL="0" indent="0">
              <a:buNone/>
            </a:pPr>
            <a:r>
              <a:rPr lang="en-US" sz="2400" dirty="0">
                <a:latin typeface="+mj-lt"/>
                <a:cs typeface="Times New Roman" panose="02020603050405020304" pitchFamily="18" charset="0"/>
              </a:rPr>
              <a:t> 9. Individual and team work</a:t>
            </a:r>
          </a:p>
          <a:p>
            <a:pPr marL="0" indent="0">
              <a:buNone/>
            </a:pPr>
            <a:r>
              <a:rPr lang="en-US" sz="2400" dirty="0">
                <a:latin typeface="+mj-lt"/>
                <a:cs typeface="Times New Roman" panose="02020603050405020304" pitchFamily="18" charset="0"/>
              </a:rPr>
              <a:t>10. Communication</a:t>
            </a:r>
          </a:p>
          <a:p>
            <a:pPr marL="0" indent="0">
              <a:buNone/>
            </a:pPr>
            <a:r>
              <a:rPr lang="en-US" sz="2400" dirty="0">
                <a:latin typeface="+mj-lt"/>
                <a:cs typeface="Times New Roman" panose="02020603050405020304" pitchFamily="18" charset="0"/>
              </a:rPr>
              <a:t>11. Project management and finance</a:t>
            </a:r>
          </a:p>
          <a:p>
            <a:pPr marL="0" indent="0">
              <a:buNone/>
            </a:pPr>
            <a:r>
              <a:rPr lang="en-US" sz="2400" dirty="0">
                <a:latin typeface="+mj-lt"/>
                <a:cs typeface="Times New Roman" panose="02020603050405020304" pitchFamily="18" charset="0"/>
              </a:rPr>
              <a:t>12. Life-long learning</a:t>
            </a:r>
            <a:endParaRPr lang="en-US" sz="2400" dirty="0">
              <a:latin typeface="+mj-lt"/>
            </a:endParaRPr>
          </a:p>
        </p:txBody>
      </p:sp>
      <p:pic>
        <p:nvPicPr>
          <p:cNvPr id="9" name="Picture 8">
            <a:extLst>
              <a:ext uri="{FF2B5EF4-FFF2-40B4-BE49-F238E27FC236}">
                <a16:creationId xmlns:a16="http://schemas.microsoft.com/office/drawing/2014/main" id="{61B3EE6B-8E6B-474D-8614-0D1D714871FF}"/>
              </a:ext>
            </a:extLst>
          </p:cNvPr>
          <p:cNvPicPr>
            <a:picLocks noChangeAspect="1"/>
          </p:cNvPicPr>
          <p:nvPr/>
        </p:nvPicPr>
        <p:blipFill>
          <a:blip r:embed="rId3"/>
          <a:stretch>
            <a:fillRect/>
          </a:stretch>
        </p:blipFill>
        <p:spPr>
          <a:xfrm>
            <a:off x="-19722" y="76200"/>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B83753E1-3F85-2BFE-58DA-01DC3E8BE34A}"/>
              </a:ext>
            </a:extLst>
          </p:cNvPr>
          <p:cNvPicPr>
            <a:picLocks noChangeAspect="1"/>
          </p:cNvPicPr>
          <p:nvPr/>
        </p:nvPicPr>
        <p:blipFill rotWithShape="1">
          <a:blip r:embed="rId4"/>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135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13</a:t>
            </a:fld>
            <a:endParaRPr lang="en-US" dirty="0">
              <a:solidFill>
                <a:schemeClr val="tx1"/>
              </a:solidFill>
            </a:endParaRPr>
          </a:p>
        </p:txBody>
      </p:sp>
      <p:sp>
        <p:nvSpPr>
          <p:cNvPr id="5" name="Title 1"/>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schemeClr val="tx1"/>
                </a:solidFill>
              </a:rPr>
              <a:t>CO-PO Mapping</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32" y="983395"/>
            <a:ext cx="6850601"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04532" y="1716618"/>
            <a:ext cx="6880572"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F6AA5DE5-1A35-49E8-9805-8852551C6293}" type="datetime1">
              <a:rPr lang="en-US" smtClean="0">
                <a:solidFill>
                  <a:schemeClr val="tx1"/>
                </a:solidFill>
              </a:rPr>
              <a:t>7/11/2024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p:txBody>
          <a:bodyPr/>
          <a:lstStyle/>
          <a:p>
            <a:r>
              <a:rPr lang="de-DE"/>
              <a:t>Dr. Priyanka Chandani                   UNIT 01</a:t>
            </a:r>
            <a:endParaRPr lang="en-US" dirty="0"/>
          </a:p>
        </p:txBody>
      </p:sp>
      <p:pic>
        <p:nvPicPr>
          <p:cNvPr id="10" name="Picture 9">
            <a:extLst>
              <a:ext uri="{FF2B5EF4-FFF2-40B4-BE49-F238E27FC236}">
                <a16:creationId xmlns:a16="http://schemas.microsoft.com/office/drawing/2014/main" id="{6BEFD019-1EB7-DB4A-946C-17C635CE9D95}"/>
              </a:ext>
            </a:extLst>
          </p:cNvPr>
          <p:cNvPicPr>
            <a:picLocks noChangeAspect="1"/>
          </p:cNvPicPr>
          <p:nvPr/>
        </p:nvPicPr>
        <p:blipFill>
          <a:blip r:embed="rId3"/>
          <a:stretch>
            <a:fillRect/>
          </a:stretch>
        </p:blipFill>
        <p:spPr>
          <a:xfrm>
            <a:off x="-19722" y="0"/>
            <a:ext cx="1384300" cy="812800"/>
          </a:xfrm>
          <a:prstGeom prst="rect">
            <a:avLst/>
          </a:prstGeom>
        </p:spPr>
      </p:pic>
      <p:pic>
        <p:nvPicPr>
          <p:cNvPr id="3" name="Picture 2">
            <a:extLst>
              <a:ext uri="{FF2B5EF4-FFF2-40B4-BE49-F238E27FC236}">
                <a16:creationId xmlns:a16="http://schemas.microsoft.com/office/drawing/2014/main" id="{47AB95D6-9E69-E3A4-58AF-376CC6E6D98F}"/>
              </a:ext>
            </a:extLst>
          </p:cNvPr>
          <p:cNvPicPr>
            <a:picLocks noChangeAspect="1"/>
          </p:cNvPicPr>
          <p:nvPr/>
        </p:nvPicPr>
        <p:blipFill>
          <a:blip r:embed="rId4"/>
          <a:stretch>
            <a:fillRect/>
          </a:stretch>
        </p:blipFill>
        <p:spPr>
          <a:xfrm>
            <a:off x="73218" y="1069696"/>
            <a:ext cx="8974529" cy="376624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94A40644-B196-7D2D-5A44-8DC223719110}"/>
              </a:ext>
            </a:extLst>
          </p:cNvPr>
          <p:cNvPicPr>
            <a:picLocks noChangeAspect="1"/>
          </p:cNvPicPr>
          <p:nvPr/>
        </p:nvPicPr>
        <p:blipFill rotWithShape="1">
          <a:blip r:embed="rId5"/>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8922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FA9079-40A6-3586-0188-BE197C216826}"/>
              </a:ext>
            </a:extLst>
          </p:cNvPr>
          <p:cNvSpPr>
            <a:spLocks noGrp="1"/>
          </p:cNvSpPr>
          <p:nvPr>
            <p:ph type="dt" sz="half" idx="10"/>
          </p:nvPr>
        </p:nvSpPr>
        <p:spPr/>
        <p:txBody>
          <a:bodyPr/>
          <a:lstStyle/>
          <a:p>
            <a:fld id="{AAB44702-42C4-43D1-B1BA-A30766EAFB92}" type="datetime1">
              <a:rPr lang="en-US" smtClean="0"/>
              <a:t>7/11/2024</a:t>
            </a:fld>
            <a:endParaRPr lang="en-US" dirty="0"/>
          </a:p>
        </p:txBody>
      </p:sp>
      <p:sp>
        <p:nvSpPr>
          <p:cNvPr id="3" name="Footer Placeholder 2">
            <a:extLst>
              <a:ext uri="{FF2B5EF4-FFF2-40B4-BE49-F238E27FC236}">
                <a16:creationId xmlns:a16="http://schemas.microsoft.com/office/drawing/2014/main" id="{FEDA6916-D751-108B-462E-31B950E5DA5B}"/>
              </a:ext>
            </a:extLst>
          </p:cNvPr>
          <p:cNvSpPr>
            <a:spLocks noGrp="1"/>
          </p:cNvSpPr>
          <p:nvPr>
            <p:ph type="ftr" sz="quarter" idx="11"/>
          </p:nvPr>
        </p:nvSpPr>
        <p:spPr/>
        <p:txBody>
          <a:bodyPr/>
          <a:lstStyle/>
          <a:p>
            <a:r>
              <a:rPr lang="de-DE"/>
              <a:t>SOVERS SINGH BISHT                   UNIT 01</a:t>
            </a:r>
            <a:endParaRPr lang="en-US" dirty="0"/>
          </a:p>
        </p:txBody>
      </p:sp>
      <p:sp>
        <p:nvSpPr>
          <p:cNvPr id="4" name="Slide Number Placeholder 3">
            <a:extLst>
              <a:ext uri="{FF2B5EF4-FFF2-40B4-BE49-F238E27FC236}">
                <a16:creationId xmlns:a16="http://schemas.microsoft.com/office/drawing/2014/main" id="{6B86181E-91DF-5F84-0C89-326B8EE19F76}"/>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
        <p:nvSpPr>
          <p:cNvPr id="5" name="Title 1">
            <a:extLst>
              <a:ext uri="{FF2B5EF4-FFF2-40B4-BE49-F238E27FC236}">
                <a16:creationId xmlns:a16="http://schemas.microsoft.com/office/drawing/2014/main" id="{C06D7BF1-4137-89EF-0144-98006280540C}"/>
              </a:ext>
            </a:extLst>
          </p:cNvPr>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b="1" dirty="0">
                <a:solidFill>
                  <a:schemeClr val="tx1"/>
                </a:solidFill>
              </a:rPr>
              <a:t>Program Specific Outcomes (PSOs)</a:t>
            </a:r>
          </a:p>
        </p:txBody>
      </p:sp>
      <p:sp>
        <p:nvSpPr>
          <p:cNvPr id="7" name="TextBox 6">
            <a:extLst>
              <a:ext uri="{FF2B5EF4-FFF2-40B4-BE49-F238E27FC236}">
                <a16:creationId xmlns:a16="http://schemas.microsoft.com/office/drawing/2014/main" id="{DDBF29FD-3724-9CD2-F159-8A84D7FE960A}"/>
              </a:ext>
            </a:extLst>
          </p:cNvPr>
          <p:cNvSpPr txBox="1"/>
          <p:nvPr/>
        </p:nvSpPr>
        <p:spPr>
          <a:xfrm>
            <a:off x="304800" y="1154811"/>
            <a:ext cx="8598568" cy="4524315"/>
          </a:xfrm>
          <a:prstGeom prst="rect">
            <a:avLst/>
          </a:prstGeom>
          <a:noFill/>
        </p:spPr>
        <p:txBody>
          <a:bodyPr wrap="square">
            <a:spAutoFit/>
          </a:bodyPr>
          <a:lstStyle/>
          <a:p>
            <a:pPr algn="just"/>
            <a:r>
              <a:rPr lang="en-US" sz="2400" b="1" dirty="0"/>
              <a:t>PSO’s</a:t>
            </a:r>
          </a:p>
          <a:p>
            <a:pPr algn="just"/>
            <a:r>
              <a:rPr lang="en-US" sz="2400" b="1" dirty="0"/>
              <a:t>At the end of the program, the student will be able to-</a:t>
            </a:r>
          </a:p>
          <a:p>
            <a:pPr algn="just"/>
            <a:endParaRPr lang="en-US" sz="2400" dirty="0"/>
          </a:p>
          <a:p>
            <a:pPr algn="just"/>
            <a:r>
              <a:rPr lang="en-US" sz="2400" dirty="0"/>
              <a:t>PSO 1: </a:t>
            </a:r>
            <a:r>
              <a:rPr lang="en-US" sz="2400" dirty="0" err="1"/>
              <a:t>Analyse</a:t>
            </a:r>
            <a:r>
              <a:rPr lang="en-US" sz="2400" dirty="0"/>
              <a:t>, design and develop solutions by applying fundamental concepts of Data Science</a:t>
            </a:r>
          </a:p>
          <a:p>
            <a:pPr algn="just"/>
            <a:endParaRPr lang="en-US" sz="2400" dirty="0"/>
          </a:p>
          <a:p>
            <a:pPr algn="just"/>
            <a:r>
              <a:rPr lang="en-US" sz="2400" dirty="0"/>
              <a:t>PSO  2: Apply technical knowledge while using modern tools and technologies for solving complex problems. </a:t>
            </a:r>
          </a:p>
          <a:p>
            <a:pPr algn="just"/>
            <a:endParaRPr lang="en-US" sz="2400" dirty="0"/>
          </a:p>
          <a:p>
            <a:pPr algn="just"/>
            <a:r>
              <a:rPr lang="en-US" sz="2400" dirty="0"/>
              <a:t>PSO  3: Collaborate different fields of science and technology with right attitude, to work as an individual or as a team, demonstrating professional ethics for the well-being of society</a:t>
            </a:r>
          </a:p>
        </p:txBody>
      </p:sp>
      <p:pic>
        <p:nvPicPr>
          <p:cNvPr id="6" name="Picture 5" descr="A screenshot of a computer&#10;&#10;Description automatically generated">
            <a:extLst>
              <a:ext uri="{FF2B5EF4-FFF2-40B4-BE49-F238E27FC236}">
                <a16:creationId xmlns:a16="http://schemas.microsoft.com/office/drawing/2014/main" id="{3E42FD59-43CD-E385-32C2-C0964A69EDF1}"/>
              </a:ext>
            </a:extLst>
          </p:cNvPr>
          <p:cNvPicPr>
            <a:picLocks noChangeAspect="1"/>
          </p:cNvPicPr>
          <p:nvPr/>
        </p:nvPicPr>
        <p:blipFill rotWithShape="1">
          <a:blip r:embed="rId2"/>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03396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B6C61-91CA-5C97-BF6C-A2F759E3FFD4}"/>
              </a:ext>
            </a:extLst>
          </p:cNvPr>
          <p:cNvSpPr>
            <a:spLocks noGrp="1"/>
          </p:cNvSpPr>
          <p:nvPr>
            <p:ph type="dt" sz="half" idx="10"/>
          </p:nvPr>
        </p:nvSpPr>
        <p:spPr/>
        <p:txBody>
          <a:bodyPr/>
          <a:lstStyle/>
          <a:p>
            <a:fld id="{AAB44702-42C4-43D1-B1BA-A30766EAFB92}" type="datetime1">
              <a:rPr lang="en-US" smtClean="0"/>
              <a:t>7/11/2024</a:t>
            </a:fld>
            <a:endParaRPr lang="en-US" dirty="0"/>
          </a:p>
        </p:txBody>
      </p:sp>
      <p:sp>
        <p:nvSpPr>
          <p:cNvPr id="3" name="Footer Placeholder 2">
            <a:extLst>
              <a:ext uri="{FF2B5EF4-FFF2-40B4-BE49-F238E27FC236}">
                <a16:creationId xmlns:a16="http://schemas.microsoft.com/office/drawing/2014/main" id="{7C46F3BD-666D-31B3-AEEE-489188667CA5}"/>
              </a:ext>
            </a:extLst>
          </p:cNvPr>
          <p:cNvSpPr>
            <a:spLocks noGrp="1"/>
          </p:cNvSpPr>
          <p:nvPr>
            <p:ph type="ftr" sz="quarter" idx="11"/>
          </p:nvPr>
        </p:nvSpPr>
        <p:spPr/>
        <p:txBody>
          <a:bodyPr/>
          <a:lstStyle/>
          <a:p>
            <a:r>
              <a:rPr lang="de-DE"/>
              <a:t>SOVERS SINGH BISHT                   UNIT 01</a:t>
            </a:r>
            <a:endParaRPr lang="en-US" dirty="0"/>
          </a:p>
        </p:txBody>
      </p:sp>
      <p:sp>
        <p:nvSpPr>
          <p:cNvPr id="4" name="Slide Number Placeholder 3">
            <a:extLst>
              <a:ext uri="{FF2B5EF4-FFF2-40B4-BE49-F238E27FC236}">
                <a16:creationId xmlns:a16="http://schemas.microsoft.com/office/drawing/2014/main" id="{00A02CB5-74C0-0FE6-0AD9-DA57CFF54618}"/>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
        <p:nvSpPr>
          <p:cNvPr id="5" name="Title 1">
            <a:extLst>
              <a:ext uri="{FF2B5EF4-FFF2-40B4-BE49-F238E27FC236}">
                <a16:creationId xmlns:a16="http://schemas.microsoft.com/office/drawing/2014/main" id="{5A4ACA45-F6D7-97A7-7BE0-E4E3138AA839}"/>
              </a:ext>
            </a:extLst>
          </p:cNvPr>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b="1" dirty="0">
                <a:solidFill>
                  <a:schemeClr val="tx1"/>
                </a:solidFill>
              </a:rPr>
              <a:t>COs and PSOs Mapping</a:t>
            </a:r>
          </a:p>
        </p:txBody>
      </p:sp>
      <p:pic>
        <p:nvPicPr>
          <p:cNvPr id="6" name="Picture 5">
            <a:extLst>
              <a:ext uri="{FF2B5EF4-FFF2-40B4-BE49-F238E27FC236}">
                <a16:creationId xmlns:a16="http://schemas.microsoft.com/office/drawing/2014/main" id="{B6E696E6-232D-5077-332D-A1203ABB7B7A}"/>
              </a:ext>
            </a:extLst>
          </p:cNvPr>
          <p:cNvPicPr>
            <a:picLocks noChangeAspect="1"/>
          </p:cNvPicPr>
          <p:nvPr/>
        </p:nvPicPr>
        <p:blipFill>
          <a:blip r:embed="rId2"/>
          <a:stretch>
            <a:fillRect/>
          </a:stretch>
        </p:blipFill>
        <p:spPr>
          <a:xfrm>
            <a:off x="2294017" y="1716401"/>
            <a:ext cx="4948237" cy="325013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511D607-91E1-8B86-2C01-CE098BCC95F9}"/>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54919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5CACD-9C91-ACF6-026F-5A94C8D8A20B}"/>
              </a:ext>
            </a:extLst>
          </p:cNvPr>
          <p:cNvSpPr>
            <a:spLocks noGrp="1"/>
          </p:cNvSpPr>
          <p:nvPr>
            <p:ph type="dt" sz="half" idx="10"/>
          </p:nvPr>
        </p:nvSpPr>
        <p:spPr/>
        <p:txBody>
          <a:bodyPr/>
          <a:lstStyle/>
          <a:p>
            <a:fld id="{AAB44702-42C4-43D1-B1BA-A30766EAFB92}" type="datetime1">
              <a:rPr lang="en-US" smtClean="0"/>
              <a:t>7/11/2024</a:t>
            </a:fld>
            <a:endParaRPr lang="en-US" dirty="0"/>
          </a:p>
        </p:txBody>
      </p:sp>
      <p:sp>
        <p:nvSpPr>
          <p:cNvPr id="3" name="Footer Placeholder 2">
            <a:extLst>
              <a:ext uri="{FF2B5EF4-FFF2-40B4-BE49-F238E27FC236}">
                <a16:creationId xmlns:a16="http://schemas.microsoft.com/office/drawing/2014/main" id="{437EAE90-4B54-7D00-B5D3-DD086F9E1FEC}"/>
              </a:ext>
            </a:extLst>
          </p:cNvPr>
          <p:cNvSpPr>
            <a:spLocks noGrp="1"/>
          </p:cNvSpPr>
          <p:nvPr>
            <p:ph type="ftr" sz="quarter" idx="11"/>
          </p:nvPr>
        </p:nvSpPr>
        <p:spPr/>
        <p:txBody>
          <a:bodyPr/>
          <a:lstStyle/>
          <a:p>
            <a:r>
              <a:rPr lang="de-DE"/>
              <a:t>SOVERS SINGH BISHT                   UNIT 01</a:t>
            </a:r>
            <a:endParaRPr lang="en-US" dirty="0"/>
          </a:p>
        </p:txBody>
      </p:sp>
      <p:sp>
        <p:nvSpPr>
          <p:cNvPr id="4" name="Slide Number Placeholder 3">
            <a:extLst>
              <a:ext uri="{FF2B5EF4-FFF2-40B4-BE49-F238E27FC236}">
                <a16:creationId xmlns:a16="http://schemas.microsoft.com/office/drawing/2014/main" id="{AB60056D-397E-F9D7-CEE4-CEBAEAD06731}"/>
              </a:ext>
            </a:extLst>
          </p:cNvPr>
          <p:cNvSpPr>
            <a:spLocks noGrp="1"/>
          </p:cNvSpPr>
          <p:nvPr>
            <p:ph type="sldNum" sz="quarter" idx="12"/>
          </p:nvPr>
        </p:nvSpPr>
        <p:spPr/>
        <p:txBody>
          <a:bodyPr/>
          <a:lstStyle/>
          <a:p>
            <a:fld id="{B6F15528-21DE-4FAA-801E-634DDDAF4B2B}" type="slidenum">
              <a:rPr lang="en-US" smtClean="0"/>
              <a:pPr/>
              <a:t>16</a:t>
            </a:fld>
            <a:endParaRPr lang="en-US" dirty="0"/>
          </a:p>
        </p:txBody>
      </p:sp>
      <p:sp>
        <p:nvSpPr>
          <p:cNvPr id="5" name="Title 1">
            <a:extLst>
              <a:ext uri="{FF2B5EF4-FFF2-40B4-BE49-F238E27FC236}">
                <a16:creationId xmlns:a16="http://schemas.microsoft.com/office/drawing/2014/main" id="{02FE6854-561F-A9CD-BF70-B7CF5891E02A}"/>
              </a:ext>
            </a:extLst>
          </p:cNvPr>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b="1" dirty="0">
                <a:solidFill>
                  <a:schemeClr val="tx1"/>
                </a:solidFill>
              </a:rPr>
              <a:t>Program Educational Objectives (PEOs)</a:t>
            </a:r>
          </a:p>
        </p:txBody>
      </p:sp>
      <p:sp>
        <p:nvSpPr>
          <p:cNvPr id="7" name="TextBox 6">
            <a:extLst>
              <a:ext uri="{FF2B5EF4-FFF2-40B4-BE49-F238E27FC236}">
                <a16:creationId xmlns:a16="http://schemas.microsoft.com/office/drawing/2014/main" id="{E08303F5-8983-81C9-1E53-8FF3E5AA3D3C}"/>
              </a:ext>
            </a:extLst>
          </p:cNvPr>
          <p:cNvSpPr txBox="1"/>
          <p:nvPr/>
        </p:nvSpPr>
        <p:spPr>
          <a:xfrm>
            <a:off x="457200" y="1293310"/>
            <a:ext cx="8229600" cy="4154984"/>
          </a:xfrm>
          <a:prstGeom prst="rect">
            <a:avLst/>
          </a:prstGeom>
          <a:noFill/>
        </p:spPr>
        <p:txBody>
          <a:bodyPr wrap="square">
            <a:spAutoFit/>
          </a:bodyPr>
          <a:lstStyle/>
          <a:p>
            <a:pPr algn="just"/>
            <a:r>
              <a:rPr lang="en-US" sz="2400" b="1" dirty="0"/>
              <a:t>PEO’s</a:t>
            </a:r>
          </a:p>
          <a:p>
            <a:pPr algn="just"/>
            <a:r>
              <a:rPr lang="en-US" sz="2400" b="1" dirty="0"/>
              <a:t> The graduates of </a:t>
            </a:r>
            <a:r>
              <a:rPr lang="en-US" sz="2400" b="1" dirty="0" err="1"/>
              <a:t>B.Tech</a:t>
            </a:r>
            <a:r>
              <a:rPr lang="en-US" sz="2400" b="1" dirty="0"/>
              <a:t> Data Science program will-</a:t>
            </a:r>
          </a:p>
          <a:p>
            <a:pPr algn="just"/>
            <a:endParaRPr lang="en-US" sz="2400" dirty="0"/>
          </a:p>
          <a:p>
            <a:pPr algn="just"/>
            <a:r>
              <a:rPr lang="en-US" sz="2400" dirty="0"/>
              <a:t>PEO1: Solve real time complex problems and adapt to technological changes with the ability of lifelong learning.</a:t>
            </a:r>
          </a:p>
          <a:p>
            <a:pPr algn="just"/>
            <a:endParaRPr lang="en-US" sz="2400" dirty="0"/>
          </a:p>
          <a:p>
            <a:pPr algn="just"/>
            <a:r>
              <a:rPr lang="en-US" sz="2400" dirty="0"/>
              <a:t>PEO2: Work as data scientists ,entrepreneurs and bureaucrats for goodwill of the society and pursue higher education.</a:t>
            </a:r>
          </a:p>
          <a:p>
            <a:pPr algn="just"/>
            <a:endParaRPr lang="en-US" sz="2400" dirty="0"/>
          </a:p>
          <a:p>
            <a:pPr algn="just"/>
            <a:r>
              <a:rPr lang="en-US" sz="2400" dirty="0"/>
              <a:t>PEO3: Exhibit professional ethics and moral values with good leadership qualities and effective interpersonal skills</a:t>
            </a:r>
          </a:p>
        </p:txBody>
      </p:sp>
      <p:pic>
        <p:nvPicPr>
          <p:cNvPr id="6" name="Picture 5" descr="A screenshot of a computer&#10;&#10;Description automatically generated">
            <a:extLst>
              <a:ext uri="{FF2B5EF4-FFF2-40B4-BE49-F238E27FC236}">
                <a16:creationId xmlns:a16="http://schemas.microsoft.com/office/drawing/2014/main" id="{F9321037-D128-563B-50B1-30BC6FA58590}"/>
              </a:ext>
            </a:extLst>
          </p:cNvPr>
          <p:cNvPicPr>
            <a:picLocks noChangeAspect="1"/>
          </p:cNvPicPr>
          <p:nvPr/>
        </p:nvPicPr>
        <p:blipFill rotWithShape="1">
          <a:blip r:embed="rId2"/>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90873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F984F3-52AE-48D9-84D9-437D543E4431}" type="datetime1">
              <a:rPr lang="en-US" smtClean="0">
                <a:solidFill>
                  <a:prstClr val="black">
                    <a:tint val="75000"/>
                  </a:prstClr>
                </a:solidFill>
              </a:rPr>
              <a:t>7/11/2024</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dirty="0">
              <a:solidFill>
                <a:prstClr val="black">
                  <a:tint val="75000"/>
                </a:prstClr>
              </a:solidFill>
            </a:endParaRPr>
          </a:p>
        </p:txBody>
      </p:sp>
      <p:sp>
        <p:nvSpPr>
          <p:cNvPr id="9" name="Title 1">
            <a:extLst>
              <a:ext uri="{FF2B5EF4-FFF2-40B4-BE49-F238E27FC236}">
                <a16:creationId xmlns:a16="http://schemas.microsoft.com/office/drawing/2014/main" id="{E8AD41B2-06E1-8909-2731-8FF65CF69F16}"/>
              </a:ext>
            </a:extLst>
          </p:cNvPr>
          <p:cNvSpPr txBox="1">
            <a:spLocks/>
          </p:cNvSpPr>
          <p:nvPr/>
        </p:nvSpPr>
        <p:spPr>
          <a:xfrm>
            <a:off x="1642210" y="0"/>
            <a:ext cx="7501789" cy="69269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lvl1pPr algn="ctr">
              <a:lnSpc>
                <a:spcPct val="90000"/>
              </a:lnSpc>
              <a:spcBef>
                <a:spcPct val="0"/>
              </a:spcBef>
              <a:buNone/>
              <a:defRPr sz="2800" b="1">
                <a:ln w="0"/>
                <a:solidFill>
                  <a:schemeClr val="tx1"/>
                </a:solidFill>
                <a:effectLst>
                  <a:outerShdw blurRad="38100" dist="19050" dir="2700000" algn="tl" rotWithShape="0">
                    <a:schemeClr val="dk1">
                      <a:alpha val="40000"/>
                    </a:schemeClr>
                  </a:outerShdw>
                </a:effectLst>
              </a:defRPr>
            </a:lvl1pPr>
          </a:lstStyle>
          <a:p>
            <a:r>
              <a:rPr lang="en-US" dirty="0"/>
              <a:t>R</a:t>
            </a:r>
            <a:r>
              <a:rPr lang="en-IN" dirty="0"/>
              <a:t>ESULT ANALYSIS</a:t>
            </a:r>
          </a:p>
        </p:txBody>
      </p:sp>
      <p:sp>
        <p:nvSpPr>
          <p:cNvPr id="5" name="Footer Placeholder 4">
            <a:extLst>
              <a:ext uri="{FF2B5EF4-FFF2-40B4-BE49-F238E27FC236}">
                <a16:creationId xmlns:a16="http://schemas.microsoft.com/office/drawing/2014/main" id="{6FD20EB1-1CE1-97F5-C278-6E1F67850DE6}"/>
              </a:ext>
            </a:extLst>
          </p:cNvPr>
          <p:cNvSpPr>
            <a:spLocks noGrp="1"/>
          </p:cNvSpPr>
          <p:nvPr>
            <p:ph type="ftr" sz="quarter" idx="11"/>
          </p:nvPr>
        </p:nvSpPr>
        <p:spPr/>
        <p:txBody>
          <a:bodyPr/>
          <a:lstStyle/>
          <a:p>
            <a:r>
              <a:rPr lang="de-DE"/>
              <a:t>SOVERS SINGH BISHT</a:t>
            </a:r>
            <a:endParaRPr lang="en-US" dirty="0"/>
          </a:p>
        </p:txBody>
      </p:sp>
      <p:pic>
        <p:nvPicPr>
          <p:cNvPr id="8" name="Picture 7" descr="A screenshot of a computer&#10;&#10;Description automatically generated">
            <a:extLst>
              <a:ext uri="{FF2B5EF4-FFF2-40B4-BE49-F238E27FC236}">
                <a16:creationId xmlns:a16="http://schemas.microsoft.com/office/drawing/2014/main" id="{8081C752-0EC7-6D62-837E-D6CF461CCAE5}"/>
              </a:ext>
            </a:extLst>
          </p:cNvPr>
          <p:cNvPicPr>
            <a:picLocks noChangeAspect="1"/>
          </p:cNvPicPr>
          <p:nvPr/>
        </p:nvPicPr>
        <p:blipFill rotWithShape="1">
          <a:blip r:embed="rId2"/>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6094EEA5-ADB8-2F8F-09B5-B7FBEE429872}"/>
              </a:ext>
            </a:extLst>
          </p:cNvPr>
          <p:cNvPicPr>
            <a:picLocks noChangeAspect="1"/>
          </p:cNvPicPr>
          <p:nvPr/>
        </p:nvPicPr>
        <p:blipFill rotWithShape="1">
          <a:blip r:embed="rId3"/>
          <a:srcRect l="26557" t="32350" r="25901" b="47650"/>
          <a:stretch/>
        </p:blipFill>
        <p:spPr>
          <a:xfrm>
            <a:off x="239843" y="991892"/>
            <a:ext cx="8559383" cy="2234258"/>
          </a:xfrm>
          <a:prstGeom prst="rect">
            <a:avLst/>
          </a:prstGeom>
        </p:spPr>
      </p:pic>
      <p:pic>
        <p:nvPicPr>
          <p:cNvPr id="14" name="Picture 13">
            <a:extLst>
              <a:ext uri="{FF2B5EF4-FFF2-40B4-BE49-F238E27FC236}">
                <a16:creationId xmlns:a16="http://schemas.microsoft.com/office/drawing/2014/main" id="{984F8A3D-511B-DF4E-5013-BC74980C60C5}"/>
              </a:ext>
            </a:extLst>
          </p:cNvPr>
          <p:cNvPicPr>
            <a:picLocks noChangeAspect="1"/>
          </p:cNvPicPr>
          <p:nvPr/>
        </p:nvPicPr>
        <p:blipFill rotWithShape="1">
          <a:blip r:embed="rId4"/>
          <a:srcRect l="22951" t="42492" r="22295" b="35574"/>
          <a:stretch/>
        </p:blipFill>
        <p:spPr>
          <a:xfrm>
            <a:off x="292308" y="3631850"/>
            <a:ext cx="8559383" cy="2234258"/>
          </a:xfrm>
          <a:prstGeom prst="rect">
            <a:avLst/>
          </a:prstGeom>
        </p:spPr>
      </p:pic>
    </p:spTree>
    <p:extLst>
      <p:ext uri="{BB962C8B-B14F-4D97-AF65-F5344CB8AC3E}">
        <p14:creationId xmlns:p14="http://schemas.microsoft.com/office/powerpoint/2010/main" val="1161512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18</a:t>
            </a:fld>
            <a:endParaRPr lang="en-US" dirty="0">
              <a:solidFill>
                <a:schemeClr val="tx1"/>
              </a:solidFill>
            </a:endParaRPr>
          </a:p>
        </p:txBody>
      </p:sp>
      <p:sp>
        <p:nvSpPr>
          <p:cNvPr id="5" name="Title 1"/>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schemeClr val="tx1"/>
                </a:solidFill>
              </a:rPr>
              <a:t>Question Paper Template</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32" y="983395"/>
            <a:ext cx="6850601"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04532" y="1716618"/>
            <a:ext cx="6880572"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F6AA5DE5-1A35-49E8-9805-8852551C6293}" type="datetime1">
              <a:rPr lang="en-US" smtClean="0">
                <a:solidFill>
                  <a:schemeClr val="tx1"/>
                </a:solidFill>
              </a:rPr>
              <a:t>7/11/2024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p:txBody>
          <a:bodyPr/>
          <a:lstStyle/>
          <a:p>
            <a:r>
              <a:rPr lang="de-DE"/>
              <a:t>Dr. Priyanka Chandani                   UNIT 01</a:t>
            </a:r>
            <a:endParaRPr lang="en-US" dirty="0"/>
          </a:p>
        </p:txBody>
      </p:sp>
      <p:pic>
        <p:nvPicPr>
          <p:cNvPr id="7" name="Picture 6">
            <a:extLst>
              <a:ext uri="{FF2B5EF4-FFF2-40B4-BE49-F238E27FC236}">
                <a16:creationId xmlns:a16="http://schemas.microsoft.com/office/drawing/2014/main" id="{205EA77E-DEF1-B545-8A3A-F076C4FAE629}"/>
              </a:ext>
            </a:extLst>
          </p:cNvPr>
          <p:cNvPicPr>
            <a:picLocks noChangeAspect="1"/>
          </p:cNvPicPr>
          <p:nvPr/>
        </p:nvPicPr>
        <p:blipFill>
          <a:blip r:embed="rId3"/>
          <a:stretch>
            <a:fillRect/>
          </a:stretch>
        </p:blipFill>
        <p:spPr>
          <a:xfrm>
            <a:off x="933450" y="844550"/>
            <a:ext cx="7277100" cy="5168900"/>
          </a:xfrm>
          <a:prstGeom prst="rect">
            <a:avLst/>
          </a:prstGeom>
        </p:spPr>
      </p:pic>
      <p:pic>
        <p:nvPicPr>
          <p:cNvPr id="9" name="Picture 8">
            <a:extLst>
              <a:ext uri="{FF2B5EF4-FFF2-40B4-BE49-F238E27FC236}">
                <a16:creationId xmlns:a16="http://schemas.microsoft.com/office/drawing/2014/main" id="{62829486-2894-F343-8A4B-BCB5011C169E}"/>
              </a:ext>
            </a:extLst>
          </p:cNvPr>
          <p:cNvPicPr>
            <a:picLocks noChangeAspect="1"/>
          </p:cNvPicPr>
          <p:nvPr/>
        </p:nvPicPr>
        <p:blipFill>
          <a:blip r:embed="rId4"/>
          <a:stretch>
            <a:fillRect/>
          </a:stretch>
        </p:blipFill>
        <p:spPr>
          <a:xfrm>
            <a:off x="0" y="-27448"/>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623FD8DB-0838-210D-6DB1-3000F54BC55A}"/>
              </a:ext>
            </a:extLst>
          </p:cNvPr>
          <p:cNvPicPr>
            <a:picLocks noChangeAspect="1"/>
          </p:cNvPicPr>
          <p:nvPr/>
        </p:nvPicPr>
        <p:blipFill rotWithShape="1">
          <a:blip r:embed="rId5"/>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759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19</a:t>
            </a:fld>
            <a:endParaRPr lang="en-US" dirty="0">
              <a:solidFill>
                <a:schemeClr val="tx1"/>
              </a:solidFill>
            </a:endParaRPr>
          </a:p>
        </p:txBody>
      </p:sp>
      <p:sp>
        <p:nvSpPr>
          <p:cNvPr id="5" name="Title 1"/>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3000" dirty="0">
              <a:solidFill>
                <a:schemeClr val="tx1"/>
              </a:solidFill>
            </a:endParaRPr>
          </a:p>
          <a:p>
            <a:pPr algn="ctr">
              <a:spcBef>
                <a:spcPct val="0"/>
              </a:spcBef>
              <a:defRPr/>
            </a:pPr>
            <a:r>
              <a:rPr lang="en-US" sz="3000" dirty="0">
                <a:solidFill>
                  <a:schemeClr val="tx1"/>
                </a:solidFill>
              </a:rPr>
              <a:t>Question Paper Template</a:t>
            </a:r>
          </a:p>
          <a:p>
            <a:pPr algn="ctr">
              <a:spcBef>
                <a:spcPct val="0"/>
              </a:spcBef>
              <a:defRPr/>
            </a:pPr>
            <a:endParaRPr lang="en-US" sz="3000" dirty="0">
              <a:solidFill>
                <a:schemeClr val="tx1"/>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32" y="983395"/>
            <a:ext cx="6850601"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04532" y="1716618"/>
            <a:ext cx="6880572"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F6AA5DE5-1A35-49E8-9805-8852551C6293}" type="datetime1">
              <a:rPr lang="en-US" smtClean="0">
                <a:solidFill>
                  <a:schemeClr val="tx1"/>
                </a:solidFill>
              </a:rPr>
              <a:t>7/11/2024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p:txBody>
          <a:bodyPr/>
          <a:lstStyle/>
          <a:p>
            <a:r>
              <a:rPr lang="de-DE"/>
              <a:t>Dr. Priyanka Chandani                   UNIT 01</a:t>
            </a:r>
            <a:endParaRPr lang="en-US" dirty="0"/>
          </a:p>
        </p:txBody>
      </p:sp>
      <p:graphicFrame>
        <p:nvGraphicFramePr>
          <p:cNvPr id="3" name="Table 2">
            <a:extLst>
              <a:ext uri="{FF2B5EF4-FFF2-40B4-BE49-F238E27FC236}">
                <a16:creationId xmlns:a16="http://schemas.microsoft.com/office/drawing/2014/main" id="{DDD6825B-064F-084A-91C0-2417B0843538}"/>
              </a:ext>
            </a:extLst>
          </p:cNvPr>
          <p:cNvGraphicFramePr>
            <a:graphicFrameLocks noGrp="1"/>
          </p:cNvGraphicFramePr>
          <p:nvPr/>
        </p:nvGraphicFramePr>
        <p:xfrm>
          <a:off x="1269156" y="838200"/>
          <a:ext cx="7189045" cy="5500583"/>
        </p:xfrm>
        <a:graphic>
          <a:graphicData uri="http://schemas.openxmlformats.org/drawingml/2006/table">
            <a:tbl>
              <a:tblPr firstRow="1" firstCol="1" bandRow="1">
                <a:tableStyleId>{5C22544A-7EE6-4342-B048-85BDC9FD1C3A}</a:tableStyleId>
              </a:tblPr>
              <a:tblGrid>
                <a:gridCol w="369667">
                  <a:extLst>
                    <a:ext uri="{9D8B030D-6E8A-4147-A177-3AD203B41FA5}">
                      <a16:colId xmlns:a16="http://schemas.microsoft.com/office/drawing/2014/main" val="3904463951"/>
                    </a:ext>
                  </a:extLst>
                </a:gridCol>
                <a:gridCol w="467848">
                  <a:extLst>
                    <a:ext uri="{9D8B030D-6E8A-4147-A177-3AD203B41FA5}">
                      <a16:colId xmlns:a16="http://schemas.microsoft.com/office/drawing/2014/main" val="382194311"/>
                    </a:ext>
                  </a:extLst>
                </a:gridCol>
                <a:gridCol w="4990158">
                  <a:extLst>
                    <a:ext uri="{9D8B030D-6E8A-4147-A177-3AD203B41FA5}">
                      <a16:colId xmlns:a16="http://schemas.microsoft.com/office/drawing/2014/main" val="2326716346"/>
                    </a:ext>
                  </a:extLst>
                </a:gridCol>
                <a:gridCol w="795341">
                  <a:extLst>
                    <a:ext uri="{9D8B030D-6E8A-4147-A177-3AD203B41FA5}">
                      <a16:colId xmlns:a16="http://schemas.microsoft.com/office/drawing/2014/main" val="780519470"/>
                    </a:ext>
                  </a:extLst>
                </a:gridCol>
                <a:gridCol w="566031">
                  <a:extLst>
                    <a:ext uri="{9D8B030D-6E8A-4147-A177-3AD203B41FA5}">
                      <a16:colId xmlns:a16="http://schemas.microsoft.com/office/drawing/2014/main" val="746072801"/>
                    </a:ext>
                  </a:extLst>
                </a:gridCol>
              </a:tblGrid>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u="sng">
                          <a:effectLst/>
                        </a:rPr>
                        <a:t>SECTION – 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36238230"/>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841590961"/>
                  </a:ext>
                </a:extLst>
              </a:tr>
              <a:tr h="173825">
                <a:tc>
                  <a:txBody>
                    <a:bodyPr/>
                    <a:lstStyle/>
                    <a:p>
                      <a:pPr marL="342900" lvl="0" indent="-342900" algn="l">
                        <a:lnSpc>
                          <a:spcPct val="115000"/>
                        </a:lnSpc>
                        <a:spcAft>
                          <a:spcPts val="800"/>
                        </a:spcAft>
                        <a:buFont typeface="+mj-lt"/>
                        <a:buAutoNum type="arabicPeriod"/>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15000"/>
                        </a:lnSpc>
                        <a:spcAft>
                          <a:spcPts val="800"/>
                        </a:spcAft>
                      </a:pPr>
                      <a:r>
                        <a:rPr lang="en-IN" sz="500">
                          <a:effectLst/>
                        </a:rPr>
                        <a:t>Attempt all parts-</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[10×1=10]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76928812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25830015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2350723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87040617"/>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87945242"/>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40874351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1-f.</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1746902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75855397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1-h.</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36984638"/>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1-i.</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05079802"/>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1-j.</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62598415"/>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55283994"/>
                  </a:ext>
                </a:extLst>
              </a:tr>
              <a:tr h="91536">
                <a:tc>
                  <a:txBody>
                    <a:bodyPr/>
                    <a:lstStyle/>
                    <a:p>
                      <a:pPr algn="l">
                        <a:lnSpc>
                          <a:spcPct val="115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07000"/>
                        </a:lnSpc>
                        <a:spcAft>
                          <a:spcPts val="800"/>
                        </a:spcAft>
                      </a:pPr>
                      <a:r>
                        <a:rPr lang="en-IN" sz="500">
                          <a:effectLst/>
                        </a:rPr>
                        <a:t>Attempt all parts-</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07000"/>
                        </a:lnSpc>
                        <a:spcAft>
                          <a:spcPts val="800"/>
                        </a:spcAft>
                      </a:pPr>
                      <a:r>
                        <a:rPr lang="en-IN" sz="500">
                          <a:effectLst/>
                        </a:rPr>
                        <a:t>[5×2=10]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49031790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988422504"/>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41147784"/>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80833595"/>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808092534"/>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49543288"/>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97579628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marL="471805"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5930127"/>
                  </a:ext>
                </a:extLst>
              </a:tr>
              <a:tr h="301525">
                <a:tc>
                  <a:txBody>
                    <a:bodyPr/>
                    <a:lstStyle/>
                    <a:p>
                      <a:pPr algn="l">
                        <a:lnSpc>
                          <a:spcPct val="115000"/>
                        </a:lnSpc>
                        <a:spcAft>
                          <a:spcPts val="800"/>
                        </a:spcAft>
                      </a:pPr>
                      <a:r>
                        <a:rPr lang="en-IN" sz="500">
                          <a:effectLst/>
                        </a:rPr>
                        <a:t> </a:t>
                      </a:r>
                      <a:endParaRPr lang="en-IN" sz="400">
                        <a:effectLst/>
                      </a:endParaRPr>
                    </a:p>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marL="471805"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32122905"/>
                  </a:ext>
                </a:extLst>
              </a:tr>
              <a:tr h="91536">
                <a:tc gridSpan="3">
                  <a:txBody>
                    <a:bodyPr/>
                    <a:lstStyle/>
                    <a:p>
                      <a:pPr algn="ctr">
                        <a:lnSpc>
                          <a:spcPct val="115000"/>
                        </a:lnSpc>
                        <a:spcAft>
                          <a:spcPts val="800"/>
                        </a:spcAft>
                      </a:pPr>
                      <a:r>
                        <a:rPr lang="en-IN" sz="500" u="sng">
                          <a:effectLst/>
                        </a:rPr>
                        <a:t>SECTION – 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840196487"/>
                  </a:ext>
                </a:extLst>
              </a:tr>
              <a:tr h="91536">
                <a:tc gridSpan="3">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10015063"/>
                  </a:ext>
                </a:extLst>
              </a:tr>
              <a:tr h="91536">
                <a:tc>
                  <a:txBody>
                    <a:bodyPr/>
                    <a:lstStyle/>
                    <a:p>
                      <a:pPr algn="l">
                        <a:lnSpc>
                          <a:spcPct val="115000"/>
                        </a:lnSpc>
                        <a:spcAft>
                          <a:spcPts val="800"/>
                        </a:spcAft>
                      </a:pPr>
                      <a:r>
                        <a:rPr lang="en-IN" sz="500">
                          <a:effectLst/>
                        </a:rPr>
                        <a:t>3.</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a:t>
                      </a:r>
                      <a:r>
                        <a:rPr lang="en-IN" sz="500" u="sng">
                          <a:effectLst/>
                        </a:rPr>
                        <a:t>five </a:t>
                      </a:r>
                      <a:r>
                        <a:rPr lang="en-IN" sz="500">
                          <a:effectLst/>
                        </a:rPr>
                        <a:t>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[5×6=30]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49683749"/>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384649017"/>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97268442"/>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83279152"/>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60087403"/>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126491731"/>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3-f.</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528500548"/>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3-g.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12423086"/>
                  </a:ext>
                </a:extLst>
              </a:tr>
              <a:tr h="91536">
                <a:tc gridSpan="3">
                  <a:txBody>
                    <a:bodyPr/>
                    <a:lstStyle/>
                    <a:p>
                      <a:pPr algn="ctr">
                        <a:lnSpc>
                          <a:spcPct val="115000"/>
                        </a:lnSpc>
                        <a:spcAft>
                          <a:spcPts val="800"/>
                        </a:spcAft>
                      </a:pPr>
                      <a:r>
                        <a:rPr lang="en-IN" sz="500" u="sng">
                          <a:effectLst/>
                        </a:rPr>
                        <a:t>SECTION – C</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788619013"/>
                  </a:ext>
                </a:extLst>
              </a:tr>
              <a:tr h="91536">
                <a:tc gridSpan="3">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277044899"/>
                  </a:ext>
                </a:extLst>
              </a:tr>
              <a:tr h="173825">
                <a:tc>
                  <a:txBody>
                    <a:bodyPr/>
                    <a:lstStyle/>
                    <a:p>
                      <a:pPr algn="l">
                        <a:lnSpc>
                          <a:spcPct val="115000"/>
                        </a:lnSpc>
                        <a:spcAft>
                          <a:spcPts val="800"/>
                        </a:spcAft>
                      </a:pPr>
                      <a:r>
                        <a:rPr lang="en-IN" sz="500">
                          <a:effectLst/>
                        </a:rPr>
                        <a:t>4</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a:t>
                      </a:r>
                      <a:r>
                        <a:rPr lang="en-IN" sz="500" u="sng">
                          <a:effectLst/>
                        </a:rPr>
                        <a:t> one</a:t>
                      </a:r>
                      <a:r>
                        <a:rPr lang="en-IN" sz="500">
                          <a:effectLst/>
                        </a:rPr>
                        <a:t>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[5×10=50]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82555771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4-a.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27138055"/>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09414542"/>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4-b.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989911954"/>
                  </a:ext>
                </a:extLst>
              </a:tr>
              <a:tr h="91536">
                <a:tc>
                  <a:txBody>
                    <a:bodyPr/>
                    <a:lstStyle/>
                    <a:p>
                      <a:pPr algn="l">
                        <a:lnSpc>
                          <a:spcPct val="115000"/>
                        </a:lnSpc>
                        <a:spcAft>
                          <a:spcPts val="800"/>
                        </a:spcAft>
                      </a:pPr>
                      <a:r>
                        <a:rPr lang="en-IN" sz="500">
                          <a:effectLst/>
                        </a:rPr>
                        <a:t>5.</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05945121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5-a.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9325499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987967880"/>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5-b.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15798895"/>
                  </a:ext>
                </a:extLst>
              </a:tr>
              <a:tr h="91536">
                <a:tc>
                  <a:txBody>
                    <a:bodyPr/>
                    <a:lstStyle/>
                    <a:p>
                      <a:pPr algn="l">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1415074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6-a.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042784850"/>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0808464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6-b.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17109019"/>
                  </a:ext>
                </a:extLst>
              </a:tr>
              <a:tr h="91536">
                <a:tc>
                  <a:txBody>
                    <a:bodyPr/>
                    <a:lstStyle/>
                    <a:p>
                      <a:pPr algn="l">
                        <a:lnSpc>
                          <a:spcPct val="115000"/>
                        </a:lnSpc>
                        <a:spcAft>
                          <a:spcPts val="800"/>
                        </a:spcAft>
                      </a:pPr>
                      <a:r>
                        <a:rPr lang="en-IN" sz="500">
                          <a:effectLst/>
                        </a:rPr>
                        <a:t>7.</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91105523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7-a.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1448950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3932086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7-b.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4656694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843233770"/>
                  </a:ext>
                </a:extLst>
              </a:tr>
              <a:tr h="91536">
                <a:tc>
                  <a:txBody>
                    <a:bodyPr/>
                    <a:lstStyle/>
                    <a:p>
                      <a:pPr algn="l">
                        <a:lnSpc>
                          <a:spcPct val="115000"/>
                        </a:lnSpc>
                        <a:spcAft>
                          <a:spcPts val="800"/>
                        </a:spcAft>
                      </a:pPr>
                      <a:r>
                        <a:rPr lang="en-IN" sz="500">
                          <a:effectLst/>
                        </a:rPr>
                        <a:t>8.</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415280818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8-a.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907290766"/>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4029224358"/>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8-b.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77907657"/>
                  </a:ext>
                </a:extLst>
              </a:tr>
            </a:tbl>
          </a:graphicData>
        </a:graphic>
      </p:graphicFrame>
      <p:pic>
        <p:nvPicPr>
          <p:cNvPr id="9" name="Picture 8">
            <a:extLst>
              <a:ext uri="{FF2B5EF4-FFF2-40B4-BE49-F238E27FC236}">
                <a16:creationId xmlns:a16="http://schemas.microsoft.com/office/drawing/2014/main" id="{D7FF1400-E667-CB49-9A29-B7225C044D28}"/>
              </a:ext>
            </a:extLst>
          </p:cNvPr>
          <p:cNvPicPr>
            <a:picLocks noChangeAspect="1"/>
          </p:cNvPicPr>
          <p:nvPr/>
        </p:nvPicPr>
        <p:blipFill>
          <a:blip r:embed="rId3"/>
          <a:stretch>
            <a:fillRect/>
          </a:stretch>
        </p:blipFill>
        <p:spPr>
          <a:xfrm>
            <a:off x="0" y="-27448"/>
            <a:ext cx="1384300" cy="8128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97AA96A9-E6FC-B4A6-8DDF-B0B110BCBBE0}"/>
              </a:ext>
            </a:extLst>
          </p:cNvPr>
          <p:cNvPicPr>
            <a:picLocks noChangeAspect="1"/>
          </p:cNvPicPr>
          <p:nvPr/>
        </p:nvPicPr>
        <p:blipFill rotWithShape="1">
          <a:blip r:embed="rId4"/>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9543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70037"/>
            <a:ext cx="8229600" cy="4525963"/>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Mr. Sovers Singh Bisht</a:t>
            </a:r>
          </a:p>
          <a:p>
            <a:pPr marL="0" indent="0">
              <a:buNone/>
            </a:pPr>
            <a:r>
              <a:rPr lang="en-US" sz="2400" b="1" dirty="0">
                <a:latin typeface="Times New Roman" panose="02020603050405020304" pitchFamily="18" charset="0"/>
                <a:cs typeface="Times New Roman" panose="02020603050405020304" pitchFamily="18" charset="0"/>
              </a:rPr>
              <a:t>Dep. HOD (Data Science)</a:t>
            </a:r>
          </a:p>
          <a:p>
            <a:pPr marL="0" indent="0">
              <a:buNone/>
            </a:pPr>
            <a:r>
              <a:rPr lang="en-US" sz="2400" b="1" dirty="0" err="1">
                <a:latin typeface="Times New Roman" panose="02020603050405020304" pitchFamily="18" charset="0"/>
                <a:cs typeface="Times New Roman" panose="02020603050405020304" pitchFamily="18" charset="0"/>
              </a:rPr>
              <a:t>B.Tech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M.Tech</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PH.D (P) in CSE .. 	</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Area of Expertise: Data Science, Big Data Analytics</a:t>
            </a:r>
          </a:p>
          <a:p>
            <a:pPr marL="0" indent="0" algn="just">
              <a:buNone/>
            </a:pPr>
            <a:r>
              <a:rPr lang="en-US" sz="2400" b="1" dirty="0">
                <a:latin typeface="Times New Roman" panose="02020603050405020304" pitchFamily="18" charset="0"/>
                <a:cs typeface="Times New Roman" panose="02020603050405020304" pitchFamily="18" charset="0"/>
              </a:rPr>
              <a:t>                                &amp; Cloud Computing.</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p>
          <a:p>
            <a:endParaRPr lang="en-US" dirty="0"/>
          </a:p>
          <a:p>
            <a:endParaRPr lang="en-US" dirty="0"/>
          </a:p>
        </p:txBody>
      </p:sp>
      <p:sp>
        <p:nvSpPr>
          <p:cNvPr id="4" name="Date Placeholder 3"/>
          <p:cNvSpPr>
            <a:spLocks noGrp="1"/>
          </p:cNvSpPr>
          <p:nvPr>
            <p:ph type="dt" sz="half" idx="10"/>
          </p:nvPr>
        </p:nvSpPr>
        <p:spPr/>
        <p:txBody>
          <a:bodyPr/>
          <a:lstStyle/>
          <a:p>
            <a:fld id="{7D95BA04-B4A0-4460-9B7A-7D0F72336170}" type="datetime1">
              <a:rPr lang="en-US" smtClean="0"/>
              <a:t>7/11/2024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9" name="Title 1"/>
          <p:cNvSpPr txBox="1">
            <a:spLocks/>
          </p:cNvSpPr>
          <p:nvPr/>
        </p:nvSpPr>
        <p:spPr>
          <a:xfrm>
            <a:off x="1447800" y="0"/>
            <a:ext cx="76962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t>Noida Institute of Engineering and Technology, Greater Noida</a:t>
            </a:r>
          </a:p>
        </p:txBody>
      </p:sp>
      <p:pic>
        <p:nvPicPr>
          <p:cNvPr id="5" name="Picture 4" descr="A person wearing glasses&#10;&#10;Description automatically generated with medium confidence">
            <a:extLst>
              <a:ext uri="{FF2B5EF4-FFF2-40B4-BE49-F238E27FC236}">
                <a16:creationId xmlns:a16="http://schemas.microsoft.com/office/drawing/2014/main" id="{8DDDEC47-BC45-433B-9268-C166126FE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550" y="853505"/>
            <a:ext cx="2133600" cy="2575495"/>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951FACA1-E1A4-454C-9029-FBDE3061ABEB}"/>
              </a:ext>
            </a:extLst>
          </p:cNvPr>
          <p:cNvPicPr>
            <a:picLocks noChangeAspect="1"/>
          </p:cNvPicPr>
          <p:nvPr/>
        </p:nvPicPr>
        <p:blipFill>
          <a:blip r:embed="rId4"/>
          <a:stretch>
            <a:fillRect/>
          </a:stretch>
        </p:blipFill>
        <p:spPr>
          <a:xfrm>
            <a:off x="0" y="-27448"/>
            <a:ext cx="1384300" cy="8128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5B363BDF-A0BB-833B-F4AC-05BAB6EEE7F8}"/>
              </a:ext>
            </a:extLst>
          </p:cNvPr>
          <p:cNvPicPr>
            <a:picLocks noChangeAspect="1"/>
          </p:cNvPicPr>
          <p:nvPr/>
        </p:nvPicPr>
        <p:blipFill rotWithShape="1">
          <a:blip r:embed="rId5"/>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808889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373563"/>
          </a:xfrm>
        </p:spPr>
        <p:txBody>
          <a:bodyPr>
            <a:normAutofit lnSpcReduction="10000"/>
          </a:bodyPr>
          <a:lstStyle/>
          <a:p>
            <a:pPr algn="just">
              <a:buNone/>
            </a:pPr>
            <a:r>
              <a:rPr lang="en-US" sz="2000" b="1" dirty="0"/>
              <a:t>Prerequisites:</a:t>
            </a:r>
          </a:p>
          <a:p>
            <a:pPr algn="just">
              <a:lnSpc>
                <a:spcPct val="150000"/>
              </a:lnSpc>
            </a:pPr>
            <a:r>
              <a:rPr lang="en-US" sz="2000" dirty="0"/>
              <a:t>Linux/ Windows operating system.</a:t>
            </a:r>
          </a:p>
          <a:p>
            <a:pPr algn="just">
              <a:lnSpc>
                <a:spcPct val="150000"/>
              </a:lnSpc>
            </a:pPr>
            <a:r>
              <a:rPr lang="en-US" sz="2000" dirty="0"/>
              <a:t>Knowledge of basic descriptive statistics and machine learning.</a:t>
            </a:r>
          </a:p>
          <a:p>
            <a:pPr algn="just">
              <a:lnSpc>
                <a:spcPct val="150000"/>
              </a:lnSpc>
            </a:pPr>
            <a:r>
              <a:rPr lang="en-US" sz="2000" dirty="0"/>
              <a:t>Java &amp; R Studio.</a:t>
            </a:r>
          </a:p>
          <a:p>
            <a:pPr algn="just">
              <a:lnSpc>
                <a:spcPct val="150000"/>
              </a:lnSpc>
            </a:pPr>
            <a:r>
              <a:rPr lang="en-US" sz="2000" dirty="0"/>
              <a:t>MS Office 2019 and Above.</a:t>
            </a:r>
          </a:p>
          <a:p>
            <a:pPr algn="just">
              <a:lnSpc>
                <a:spcPct val="150000"/>
              </a:lnSpc>
            </a:pPr>
            <a:r>
              <a:rPr lang="en-US" sz="2000" dirty="0"/>
              <a:t>Programming Languages (Python)</a:t>
            </a:r>
          </a:p>
          <a:p>
            <a:pPr marL="0" indent="0" algn="just">
              <a:lnSpc>
                <a:spcPct val="150000"/>
              </a:lnSpc>
              <a:buNone/>
            </a:pPr>
            <a:endParaRPr lang="en-US" sz="2000" b="1" dirty="0"/>
          </a:p>
          <a:p>
            <a:pPr marL="0" indent="0" algn="just">
              <a:lnSpc>
                <a:spcPct val="150000"/>
              </a:lnSpc>
              <a:buNone/>
            </a:pPr>
            <a:r>
              <a:rPr lang="en-US" sz="2000" b="1" dirty="0"/>
              <a:t>Recap:</a:t>
            </a:r>
          </a:p>
          <a:p>
            <a:pPr algn="just">
              <a:lnSpc>
                <a:spcPct val="150000"/>
              </a:lnSpc>
            </a:pPr>
            <a:r>
              <a:rPr lang="en-US" sz="2000" dirty="0"/>
              <a:t>Discussion about Data Science Environments.</a:t>
            </a:r>
          </a:p>
        </p:txBody>
      </p:sp>
      <p:sp>
        <p:nvSpPr>
          <p:cNvPr id="4" name="Date Placeholder 3"/>
          <p:cNvSpPr>
            <a:spLocks noGrp="1"/>
          </p:cNvSpPr>
          <p:nvPr>
            <p:ph type="dt" sz="half" idx="10"/>
          </p:nvPr>
        </p:nvSpPr>
        <p:spPr>
          <a:prstGeom prst="rect">
            <a:avLst/>
          </a:prstGeom>
        </p:spPr>
        <p:txBody>
          <a:bodyPr/>
          <a:lstStyle/>
          <a:p>
            <a:fld id="{0EEC6EBA-3A52-488D-804B-E11DF3CB9430}" type="datetime1">
              <a:rPr lang="en-US" smtClean="0"/>
              <a:t>7/11/2024</a:t>
            </a:fld>
            <a:endParaRPr lang="en-US"/>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20</a:t>
            </a:fld>
            <a:endParaRPr lang="en-US"/>
          </a:p>
        </p:txBody>
      </p:sp>
      <p:sp>
        <p:nvSpPr>
          <p:cNvPr id="9" name="Title 1">
            <a:extLst>
              <a:ext uri="{FF2B5EF4-FFF2-40B4-BE49-F238E27FC236}">
                <a16:creationId xmlns:a16="http://schemas.microsoft.com/office/drawing/2014/main" id="{343CFCBF-680E-4B0C-8602-86D30BF2D33A}"/>
              </a:ext>
            </a:extLst>
          </p:cNvPr>
          <p:cNvSpPr txBox="1">
            <a:spLocks/>
          </p:cNvSpPr>
          <p:nvPr/>
        </p:nvSpPr>
        <p:spPr>
          <a:xfrm>
            <a:off x="1371600"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Prerequisite and Recap</a:t>
            </a:r>
          </a:p>
        </p:txBody>
      </p:sp>
      <p:sp>
        <p:nvSpPr>
          <p:cNvPr id="2" name="Footer Placeholder 1">
            <a:extLst>
              <a:ext uri="{FF2B5EF4-FFF2-40B4-BE49-F238E27FC236}">
                <a16:creationId xmlns:a16="http://schemas.microsoft.com/office/drawing/2014/main" id="{FA0F986C-77C1-4559-A1AE-E9EEAA72C6CE}"/>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FC0B4CB1-A45C-724E-B43D-F30F9540B7DA}"/>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2C57ADA-7EAF-9966-09E2-8B3BDF7634E3}"/>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10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1000"/>
                                        <p:tgtEl>
                                          <p:spTgt spid="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ox(in)">
                                      <p:cBhvr>
                                        <p:cTn id="13" dur="1000"/>
                                        <p:tgtEl>
                                          <p:spTgt spid="3">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ox(in)">
                                      <p:cBhvr>
                                        <p:cTn id="16" dur="1000"/>
                                        <p:tgtEl>
                                          <p:spTgt spid="3">
                                            <p:txEl>
                                              <p:pRg st="7" end="7"/>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ox(in)">
                                      <p:cBhvr>
                                        <p:cTn id="19"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13AB087A-0480-4F9B-92A1-CA0B90F3A105}" type="datetime1">
              <a:rPr lang="en-US" smtClean="0"/>
              <a:t>7/11/2024</a:t>
            </a:fld>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21</a:t>
            </a:fld>
            <a:endParaRPr lang="en-US" dirty="0"/>
          </a:p>
        </p:txBody>
      </p:sp>
      <p:sp>
        <p:nvSpPr>
          <p:cNvPr id="9" name="Title 1">
            <a:extLst>
              <a:ext uri="{FF2B5EF4-FFF2-40B4-BE49-F238E27FC236}">
                <a16:creationId xmlns:a16="http://schemas.microsoft.com/office/drawing/2014/main" id="{343CFCBF-680E-4B0C-8602-86D30BF2D33A}"/>
              </a:ext>
            </a:extLst>
          </p:cNvPr>
          <p:cNvSpPr txBox="1">
            <a:spLocks/>
          </p:cNvSpPr>
          <p:nvPr/>
        </p:nvSpPr>
        <p:spPr>
          <a:xfrm>
            <a:off x="1353671"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Brief Intro of Subject with video</a:t>
            </a:r>
          </a:p>
        </p:txBody>
      </p:sp>
      <p:sp>
        <p:nvSpPr>
          <p:cNvPr id="2" name="Footer Placeholder 1">
            <a:extLst>
              <a:ext uri="{FF2B5EF4-FFF2-40B4-BE49-F238E27FC236}">
                <a16:creationId xmlns:a16="http://schemas.microsoft.com/office/drawing/2014/main" id="{FA0F986C-77C1-4559-A1AE-E9EEAA72C6CE}"/>
              </a:ext>
            </a:extLst>
          </p:cNvPr>
          <p:cNvSpPr>
            <a:spLocks noGrp="1"/>
          </p:cNvSpPr>
          <p:nvPr>
            <p:ph type="ftr" sz="quarter" idx="11"/>
          </p:nvPr>
        </p:nvSpPr>
        <p:spPr/>
        <p:txBody>
          <a:bodyPr/>
          <a:lstStyle/>
          <a:p>
            <a:r>
              <a:rPr lang="de-DE"/>
              <a:t>Dr. Priyanka Chandani                   UNIT 01</a:t>
            </a:r>
            <a:endParaRPr lang="en-US" dirty="0"/>
          </a:p>
        </p:txBody>
      </p:sp>
      <p:sp>
        <p:nvSpPr>
          <p:cNvPr id="7" name="Content Placeholder 6">
            <a:extLst>
              <a:ext uri="{FF2B5EF4-FFF2-40B4-BE49-F238E27FC236}">
                <a16:creationId xmlns:a16="http://schemas.microsoft.com/office/drawing/2014/main" id="{EF632368-14F3-4F48-B212-F99EBC3ED043}"/>
              </a:ext>
            </a:extLst>
          </p:cNvPr>
          <p:cNvSpPr>
            <a:spLocks noGrp="1"/>
          </p:cNvSpPr>
          <p:nvPr>
            <p:ph idx="1"/>
          </p:nvPr>
        </p:nvSpPr>
        <p:spPr>
          <a:xfrm>
            <a:off x="208547" y="930442"/>
            <a:ext cx="8917524" cy="5425908"/>
          </a:xfrm>
        </p:spPr>
        <p:txBody>
          <a:bodyPr>
            <a:normAutofit fontScale="92500" lnSpcReduction="10000"/>
          </a:bodyPr>
          <a:lstStyle/>
          <a:p>
            <a:pPr marL="0" indent="0" algn="just">
              <a:buNone/>
            </a:pPr>
            <a:r>
              <a:rPr lang="en-US" sz="2200" kern="1200" dirty="0">
                <a:solidFill>
                  <a:schemeClr val="tx1"/>
                </a:solidFill>
                <a:effectLst/>
                <a:latin typeface="+mj-lt"/>
              </a:rPr>
              <a:t>Predictive analytics is a form of </a:t>
            </a:r>
            <a:r>
              <a:rPr lang="en-US" sz="2600" kern="1200" dirty="0">
                <a:solidFill>
                  <a:schemeClr val="tx1"/>
                </a:solidFill>
                <a:effectLst/>
                <a:latin typeface="+mj-lt"/>
              </a:rPr>
              <a:t>technology</a:t>
            </a:r>
            <a:r>
              <a:rPr lang="en-US" sz="2200" kern="1200" dirty="0">
                <a:solidFill>
                  <a:schemeClr val="tx1"/>
                </a:solidFill>
                <a:effectLst/>
                <a:latin typeface="+mj-lt"/>
              </a:rPr>
              <a:t> that makes predictions about certain unknowns in the future. It draws on a series of techniques to make these determinations, including artificial intelligence (AI), data mining, machine learning, modeling, and statistics.</a:t>
            </a:r>
          </a:p>
          <a:p>
            <a:pPr marL="0" indent="0" algn="just">
              <a:buNone/>
            </a:pPr>
            <a:endParaRPr lang="en-US" sz="2200" kern="1200" dirty="0">
              <a:solidFill>
                <a:schemeClr val="tx1"/>
              </a:solidFill>
              <a:effectLst/>
              <a:latin typeface="+mj-lt"/>
            </a:endParaRPr>
          </a:p>
          <a:p>
            <a:pPr marL="0" indent="0" algn="just">
              <a:buNone/>
            </a:pPr>
            <a:r>
              <a:rPr lang="en-US" sz="2200" kern="1200" dirty="0">
                <a:solidFill>
                  <a:schemeClr val="tx1"/>
                </a:solidFill>
                <a:effectLst/>
                <a:latin typeface="+mj-lt"/>
              </a:rPr>
              <a:t> For instance, data mining involves the analysis of large sets of data to detect patterns from it. Text analysis does the same, except for large blocks of text.</a:t>
            </a:r>
          </a:p>
          <a:p>
            <a:pPr marL="0" indent="0" algn="just">
              <a:buNone/>
            </a:pPr>
            <a:endParaRPr lang="en-US" sz="2000" kern="1200" dirty="0">
              <a:solidFill>
                <a:schemeClr val="tx1"/>
              </a:solidFill>
              <a:effectLst/>
              <a:latin typeface="+mj-lt"/>
            </a:endParaRPr>
          </a:p>
          <a:p>
            <a:pPr marL="0" indent="0" algn="just">
              <a:buNone/>
            </a:pPr>
            <a:r>
              <a:rPr lang="en-US" sz="2000" b="1" kern="1200" dirty="0">
                <a:solidFill>
                  <a:schemeClr val="tx1"/>
                </a:solidFill>
                <a:effectLst/>
                <a:latin typeface="+mj-lt"/>
              </a:rPr>
              <a:t>Predictive models are used for all kinds of applications, including:</a:t>
            </a:r>
          </a:p>
          <a:p>
            <a:pPr marL="0" indent="0" algn="just">
              <a:buNone/>
            </a:pPr>
            <a:endParaRPr lang="en-US" sz="2000" kern="1200" dirty="0">
              <a:solidFill>
                <a:schemeClr val="tx1"/>
              </a:solidFill>
              <a:effectLst/>
              <a:latin typeface="+mj-lt"/>
            </a:endParaRPr>
          </a:p>
          <a:p>
            <a:pPr algn="just">
              <a:buFont typeface="Wingdings" panose="05000000000000000000" pitchFamily="2" charset="2"/>
              <a:buChar char="v"/>
            </a:pPr>
            <a:r>
              <a:rPr lang="en-US" sz="2000" kern="1200" dirty="0">
                <a:solidFill>
                  <a:schemeClr val="tx1"/>
                </a:solidFill>
                <a:effectLst/>
                <a:latin typeface="+mj-lt"/>
              </a:rPr>
              <a:t>Weather forecasts</a:t>
            </a:r>
          </a:p>
          <a:p>
            <a:pPr algn="just">
              <a:buFont typeface="Wingdings" panose="05000000000000000000" pitchFamily="2" charset="2"/>
              <a:buChar char="v"/>
            </a:pPr>
            <a:r>
              <a:rPr lang="en-US" sz="2000" kern="1200" dirty="0">
                <a:solidFill>
                  <a:schemeClr val="tx1"/>
                </a:solidFill>
                <a:effectLst/>
                <a:latin typeface="+mj-lt"/>
              </a:rPr>
              <a:t>Creating video games</a:t>
            </a:r>
          </a:p>
          <a:p>
            <a:pPr algn="just">
              <a:buFont typeface="Wingdings" panose="05000000000000000000" pitchFamily="2" charset="2"/>
              <a:buChar char="v"/>
            </a:pPr>
            <a:r>
              <a:rPr lang="en-US" sz="2000" kern="1200" dirty="0">
                <a:solidFill>
                  <a:schemeClr val="tx1"/>
                </a:solidFill>
                <a:effectLst/>
                <a:latin typeface="+mj-lt"/>
              </a:rPr>
              <a:t>Translating voice to text for mobile phone messaging</a:t>
            </a:r>
          </a:p>
          <a:p>
            <a:pPr algn="just">
              <a:buFont typeface="Wingdings" panose="05000000000000000000" pitchFamily="2" charset="2"/>
              <a:buChar char="v"/>
            </a:pPr>
            <a:r>
              <a:rPr lang="en-US" sz="2000" kern="1200" dirty="0">
                <a:solidFill>
                  <a:schemeClr val="tx1"/>
                </a:solidFill>
                <a:effectLst/>
                <a:latin typeface="+mj-lt"/>
              </a:rPr>
              <a:t>Customer service</a:t>
            </a:r>
          </a:p>
          <a:p>
            <a:pPr algn="just">
              <a:buFont typeface="Wingdings" panose="05000000000000000000" pitchFamily="2" charset="2"/>
              <a:buChar char="v"/>
            </a:pPr>
            <a:r>
              <a:rPr lang="en-US" sz="2000" kern="1200" dirty="0">
                <a:solidFill>
                  <a:schemeClr val="tx1"/>
                </a:solidFill>
                <a:effectLst/>
                <a:latin typeface="+mj-lt"/>
              </a:rPr>
              <a:t>Investment portfolio development</a:t>
            </a:r>
          </a:p>
          <a:p>
            <a:pPr algn="just">
              <a:buFont typeface="Wingdings" panose="05000000000000000000" pitchFamily="2" charset="2"/>
              <a:buChar char="v"/>
            </a:pPr>
            <a:r>
              <a:rPr lang="en-US" sz="2200" dirty="0">
                <a:latin typeface="+mj-lt"/>
                <a:hlinkClick r:id="rId2"/>
              </a:rPr>
              <a:t>https://www.youtube.com/watch?v=4y6fUC56KPw</a:t>
            </a:r>
          </a:p>
          <a:p>
            <a:pPr algn="just">
              <a:buFont typeface="Wingdings" panose="05000000000000000000" pitchFamily="2" charset="2"/>
              <a:buChar char="v"/>
            </a:pPr>
            <a:r>
              <a:rPr lang="en-US" sz="2200" dirty="0">
                <a:latin typeface="+mj-lt"/>
                <a:hlinkClick r:id="rId2"/>
              </a:rPr>
              <a:t>https://www.youtube.com/watch?v=JOArz7wggkQ</a:t>
            </a:r>
          </a:p>
          <a:p>
            <a:pPr marL="0" indent="0">
              <a:buNone/>
            </a:pPr>
            <a:endParaRPr lang="en-US" dirty="0">
              <a:latin typeface="+mj-lt"/>
            </a:endParaRPr>
          </a:p>
          <a:p>
            <a:endParaRPr lang="en-US" dirty="0">
              <a:latin typeface="+mj-lt"/>
            </a:endParaRPr>
          </a:p>
        </p:txBody>
      </p:sp>
      <p:pic>
        <p:nvPicPr>
          <p:cNvPr id="8" name="Picture 7">
            <a:extLst>
              <a:ext uri="{FF2B5EF4-FFF2-40B4-BE49-F238E27FC236}">
                <a16:creationId xmlns:a16="http://schemas.microsoft.com/office/drawing/2014/main" id="{660A703F-3E80-1C4A-9962-E0A24FD1E0B0}"/>
              </a:ext>
            </a:extLst>
          </p:cNvPr>
          <p:cNvPicPr>
            <a:picLocks noChangeAspect="1"/>
          </p:cNvPicPr>
          <p:nvPr/>
        </p:nvPicPr>
        <p:blipFill>
          <a:blip r:embed="rId3"/>
          <a:stretch>
            <a:fillRect/>
          </a:stretch>
        </p:blipFill>
        <p:spPr>
          <a:xfrm>
            <a:off x="0" y="-27448"/>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932925B5-A687-EBF8-4A3C-671832055B82}"/>
              </a:ext>
            </a:extLst>
          </p:cNvPr>
          <p:cNvPicPr>
            <a:picLocks noChangeAspect="1"/>
          </p:cNvPicPr>
          <p:nvPr/>
        </p:nvPicPr>
        <p:blipFill rotWithShape="1">
          <a:blip r:embed="rId4"/>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61832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38100">
              <a:lnSpc>
                <a:spcPct val="100000"/>
              </a:lnSpc>
            </a:pPr>
            <a:fld id="{81D60167-4931-47E6-BA6A-407CBD079E47}" type="slidenum">
              <a:rPr lang="en-US" spc="-5" smtClean="0">
                <a:solidFill>
                  <a:schemeClr val="tx1"/>
                </a:solidFill>
              </a:rPr>
              <a:pPr marL="38100">
                <a:lnSpc>
                  <a:spcPct val="100000"/>
                </a:lnSpc>
              </a:pPr>
              <a:t>22</a:t>
            </a:fld>
            <a:endParaRPr lang="en-US" spc="-5" dirty="0">
              <a:solidFill>
                <a:schemeClr val="tx1"/>
              </a:solidFill>
            </a:endParaRPr>
          </a:p>
        </p:txBody>
      </p:sp>
      <p:sp>
        <p:nvSpPr>
          <p:cNvPr id="5" name="Date Placeholder 4"/>
          <p:cNvSpPr>
            <a:spLocks noGrp="1"/>
          </p:cNvSpPr>
          <p:nvPr>
            <p:ph type="dt" sz="half" idx="10"/>
          </p:nvPr>
        </p:nvSpPr>
        <p:spPr/>
        <p:txBody>
          <a:bodyPr/>
          <a:lstStyle/>
          <a:p>
            <a:fld id="{137EDE05-BCC7-444D-8E3C-40C613C010FE}" type="datetime1">
              <a:rPr lang="en-US" smtClean="0">
                <a:solidFill>
                  <a:schemeClr val="tx1"/>
                </a:solidFill>
              </a:rPr>
              <a:t>7/11/2024</a:t>
            </a:fld>
            <a:endParaRPr lang="en-US" dirty="0">
              <a:solidFill>
                <a:schemeClr val="tx1"/>
              </a:solidFill>
            </a:endParaRPr>
          </a:p>
        </p:txBody>
      </p:sp>
      <p:sp>
        <p:nvSpPr>
          <p:cNvPr id="7" name="TextBox 6">
            <a:extLst>
              <a:ext uri="{FF2B5EF4-FFF2-40B4-BE49-F238E27FC236}">
                <a16:creationId xmlns:a16="http://schemas.microsoft.com/office/drawing/2014/main" id="{0DE197D2-E667-46C0-BB2A-49A8B2E5B579}"/>
              </a:ext>
            </a:extLst>
          </p:cNvPr>
          <p:cNvSpPr txBox="1"/>
          <p:nvPr/>
        </p:nvSpPr>
        <p:spPr>
          <a:xfrm>
            <a:off x="457200" y="812800"/>
            <a:ext cx="8229600" cy="4063356"/>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Forecasting models:</a:t>
            </a:r>
          </a:p>
          <a:p>
            <a:pPr algn="just"/>
            <a:endParaRPr lang="en-US" sz="2400" b="1" dirty="0">
              <a:latin typeface="Times New Roman" panose="02020603050405020304" pitchFamily="18"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2300" dirty="0">
                <a:latin typeface="+mj-lt"/>
                <a:cs typeface="Times New Roman" panose="02020603050405020304" pitchFamily="18" charset="0"/>
              </a:rPr>
              <a:t>Trend analysis</a:t>
            </a:r>
          </a:p>
          <a:p>
            <a:pPr marL="342900" lvl="0" indent="-342900" algn="just">
              <a:lnSpc>
                <a:spcPct val="115000"/>
              </a:lnSpc>
              <a:buFont typeface="Wingdings" panose="05000000000000000000" pitchFamily="2" charset="2"/>
              <a:buChar char=""/>
            </a:pPr>
            <a:r>
              <a:rPr lang="en-US" sz="2300" dirty="0">
                <a:latin typeface="+mj-lt"/>
                <a:cs typeface="Times New Roman" panose="02020603050405020304" pitchFamily="18" charset="0"/>
              </a:rPr>
              <a:t> Cyclical and Seasonal analysis smoothing</a:t>
            </a:r>
          </a:p>
          <a:p>
            <a:pPr marL="342900" lvl="0" indent="-342900" algn="just">
              <a:lnSpc>
                <a:spcPct val="115000"/>
              </a:lnSpc>
              <a:buFont typeface="Wingdings" panose="05000000000000000000" pitchFamily="2" charset="2"/>
              <a:buChar char=""/>
            </a:pPr>
            <a:r>
              <a:rPr lang="en-US" sz="2300" dirty="0">
                <a:latin typeface="+mj-lt"/>
                <a:cs typeface="Times New Roman" panose="02020603050405020304" pitchFamily="18" charset="0"/>
              </a:rPr>
              <a:t> Moving averages</a:t>
            </a:r>
          </a:p>
          <a:p>
            <a:pPr marL="342900" lvl="0" indent="-342900" algn="just">
              <a:lnSpc>
                <a:spcPct val="115000"/>
              </a:lnSpc>
              <a:buFont typeface="Wingdings" panose="05000000000000000000" pitchFamily="2" charset="2"/>
              <a:buChar char=""/>
            </a:pPr>
            <a:r>
              <a:rPr lang="en-US" sz="2300" dirty="0">
                <a:latin typeface="+mj-lt"/>
                <a:cs typeface="Times New Roman" panose="02020603050405020304" pitchFamily="18" charset="0"/>
              </a:rPr>
              <a:t> Box-Jenkins</a:t>
            </a:r>
          </a:p>
          <a:p>
            <a:pPr marL="342900" lvl="0" indent="-342900" algn="just">
              <a:lnSpc>
                <a:spcPct val="115000"/>
              </a:lnSpc>
              <a:buFont typeface="Wingdings" panose="05000000000000000000" pitchFamily="2" charset="2"/>
              <a:buChar char=""/>
            </a:pPr>
            <a:r>
              <a:rPr lang="en-US" sz="2300" dirty="0">
                <a:latin typeface="+mj-lt"/>
                <a:cs typeface="Times New Roman" panose="02020603050405020304" pitchFamily="18" charset="0"/>
              </a:rPr>
              <a:t> Holt-winters</a:t>
            </a:r>
          </a:p>
          <a:p>
            <a:pPr marL="342900" lvl="0" indent="-342900" algn="just">
              <a:lnSpc>
                <a:spcPct val="115000"/>
              </a:lnSpc>
              <a:buFont typeface="Wingdings" panose="05000000000000000000" pitchFamily="2" charset="2"/>
              <a:buChar char=""/>
            </a:pPr>
            <a:r>
              <a:rPr lang="en-US" sz="2300" dirty="0">
                <a:latin typeface="+mj-lt"/>
                <a:cs typeface="Times New Roman" panose="02020603050405020304" pitchFamily="18" charset="0"/>
              </a:rPr>
              <a:t> Autocorrelation</a:t>
            </a:r>
          </a:p>
          <a:p>
            <a:pPr marL="342900" lvl="0" indent="-342900" algn="just">
              <a:lnSpc>
                <a:spcPct val="115000"/>
              </a:lnSpc>
              <a:buFont typeface="Wingdings" panose="05000000000000000000" pitchFamily="2" charset="2"/>
              <a:buChar char=""/>
            </a:pPr>
            <a:r>
              <a:rPr lang="en-US" sz="2300" dirty="0">
                <a:latin typeface="+mj-lt"/>
                <a:cs typeface="Times New Roman" panose="02020603050405020304" pitchFamily="18" charset="0"/>
              </a:rPr>
              <a:t> ARIMA</a:t>
            </a:r>
          </a:p>
          <a:p>
            <a:pPr marL="342900" lvl="0" indent="-342900" algn="just">
              <a:lnSpc>
                <a:spcPct val="115000"/>
              </a:lnSpc>
              <a:buFont typeface="Wingdings" panose="05000000000000000000" pitchFamily="2" charset="2"/>
              <a:buChar char=""/>
            </a:pPr>
            <a:r>
              <a:rPr lang="en-US" sz="2300" dirty="0">
                <a:latin typeface="+mj-lt"/>
                <a:cs typeface="Times New Roman" panose="02020603050405020304" pitchFamily="18" charset="0"/>
              </a:rPr>
              <a:t> Examples: Applications of Time Series in financial markets.</a:t>
            </a:r>
          </a:p>
        </p:txBody>
      </p:sp>
      <p:sp>
        <p:nvSpPr>
          <p:cNvPr id="3" name="Footer Placeholder 2">
            <a:extLst>
              <a:ext uri="{FF2B5EF4-FFF2-40B4-BE49-F238E27FC236}">
                <a16:creationId xmlns:a16="http://schemas.microsoft.com/office/drawing/2014/main" id="{3DC48204-95A7-4BA8-8A2D-D9E1E0C1243D}"/>
              </a:ext>
            </a:extLst>
          </p:cNvPr>
          <p:cNvSpPr>
            <a:spLocks noGrp="1"/>
          </p:cNvSpPr>
          <p:nvPr>
            <p:ph type="ftr" sz="quarter" idx="11"/>
          </p:nvPr>
        </p:nvSpPr>
        <p:spPr/>
        <p:txBody>
          <a:bodyPr/>
          <a:lstStyle/>
          <a:p>
            <a:r>
              <a:rPr lang="de-DE"/>
              <a:t>SOVERS SINGH BISHT                   UNIT 01</a:t>
            </a:r>
            <a:endParaRPr lang="en-US" dirty="0"/>
          </a:p>
        </p:txBody>
      </p:sp>
      <p:pic>
        <p:nvPicPr>
          <p:cNvPr id="6" name="Picture 5">
            <a:extLst>
              <a:ext uri="{FF2B5EF4-FFF2-40B4-BE49-F238E27FC236}">
                <a16:creationId xmlns:a16="http://schemas.microsoft.com/office/drawing/2014/main" id="{440ED1A6-ACEF-2544-96C1-BD10D3B339AB}"/>
              </a:ext>
            </a:extLst>
          </p:cNvPr>
          <p:cNvPicPr>
            <a:picLocks noChangeAspect="1"/>
          </p:cNvPicPr>
          <p:nvPr/>
        </p:nvPicPr>
        <p:blipFill>
          <a:blip r:embed="rId2"/>
          <a:stretch>
            <a:fillRect/>
          </a:stretch>
        </p:blipFill>
        <p:spPr>
          <a:xfrm>
            <a:off x="-19722" y="0"/>
            <a:ext cx="1384300" cy="81280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186AB215-2F98-D328-B669-17DBFE6187F6}"/>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
        <p:nvSpPr>
          <p:cNvPr id="8" name="Title 1">
            <a:extLst>
              <a:ext uri="{FF2B5EF4-FFF2-40B4-BE49-F238E27FC236}">
                <a16:creationId xmlns:a16="http://schemas.microsoft.com/office/drawing/2014/main" id="{F752A484-E2A6-A2DE-9310-825FC246360D}"/>
              </a:ext>
            </a:extLst>
          </p:cNvPr>
          <p:cNvSpPr txBox="1">
            <a:spLocks/>
          </p:cNvSpPr>
          <p:nvPr/>
        </p:nvSpPr>
        <p:spPr>
          <a:xfrm>
            <a:off x="1467522" y="0"/>
            <a:ext cx="7676478" cy="738712"/>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normAutofit/>
          </a:bodyPr>
          <a:lstStyle>
            <a:defPPr>
              <a:defRPr lang="en-US"/>
            </a:defPPr>
            <a:lvl1pPr marL="0" algn="l" defTabSz="914400" rtl="0" eaLnBrk="1" latinLnBrk="0" hangingPunct="1">
              <a:spcBef>
                <a:spcPct val="0"/>
              </a:spcBef>
              <a:buNone/>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CONTENTS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78414A-E053-4AF4-8F00-6175966BB02F}" type="datetime1">
              <a:rPr lang="en-US" smtClean="0"/>
              <a:t>7/11/2024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371600" y="1"/>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Unit </a:t>
            </a:r>
            <a:r>
              <a:rPr kumimoji="0" lang="en-US" sz="3000" i="0" u="none" strike="noStrike" kern="1200" cap="none" spc="0" normalizeH="0" noProof="0" dirty="0">
                <a:ln>
                  <a:noFill/>
                </a:ln>
                <a:solidFill>
                  <a:schemeClr val="dk1"/>
                </a:solidFill>
                <a:effectLst/>
                <a:uLnTx/>
                <a:uFillTx/>
                <a:latin typeface="+mn-lt"/>
                <a:ea typeface="+mn-ea"/>
                <a:cs typeface="+mn-cs"/>
              </a:rPr>
              <a:t>Objective</a:t>
            </a:r>
            <a:endParaRPr kumimoji="0" lang="en-US" sz="300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304800" y="915987"/>
            <a:ext cx="8382000" cy="5553051"/>
          </a:xfrm>
        </p:spPr>
        <p:txBody>
          <a:bodyPr>
            <a:normAutofit fontScale="92500" lnSpcReduction="20000"/>
          </a:bodyPr>
          <a:lstStyle/>
          <a:p>
            <a:pPr algn="just">
              <a:lnSpc>
                <a:spcPct val="150000"/>
              </a:lnSpc>
              <a:buNone/>
            </a:pPr>
            <a:r>
              <a:rPr lang="en-US" sz="2400" b="1" dirty="0"/>
              <a:t>  The objective of the Unit 4 is :</a:t>
            </a:r>
          </a:p>
          <a:p>
            <a:pPr marL="0" indent="0" algn="just">
              <a:lnSpc>
                <a:spcPct val="120000"/>
              </a:lnSpc>
              <a:buNone/>
            </a:pPr>
            <a:r>
              <a:rPr lang="en-US" sz="2000" dirty="0">
                <a:latin typeface="+mj-lt"/>
              </a:rPr>
              <a:t> 1.</a:t>
            </a:r>
            <a:r>
              <a:rPr lang="en-US" sz="2000" dirty="0">
                <a:latin typeface="+mj-lt"/>
                <a:cs typeface="Times New Roman" panose="02020603050405020304" pitchFamily="18" charset="0"/>
              </a:rPr>
              <a:t>To provide an overview of an exciting growing field of data science.</a:t>
            </a:r>
          </a:p>
          <a:p>
            <a:pPr marL="12700" indent="0" algn="just">
              <a:lnSpc>
                <a:spcPct val="120000"/>
              </a:lnSpc>
              <a:buClr>
                <a:srgbClr val="0AD0D9"/>
              </a:buClr>
              <a:buSzPct val="95454"/>
              <a:buNone/>
              <a:tabLst>
                <a:tab pos="286385" algn="l"/>
                <a:tab pos="287020" algn="l"/>
              </a:tabLst>
            </a:pPr>
            <a:r>
              <a:rPr lang="en-US" sz="2000" dirty="0">
                <a:latin typeface="+mj-lt"/>
              </a:rPr>
              <a:t>2. To inculcate the preliminary knowledge of handling data , discuss various statistical techniques for handling data.</a:t>
            </a:r>
          </a:p>
          <a:p>
            <a:pPr marL="12700" indent="0" algn="just">
              <a:lnSpc>
                <a:spcPct val="120000"/>
              </a:lnSpc>
              <a:buClr>
                <a:srgbClr val="0AD0D9"/>
              </a:buClr>
              <a:buSzPct val="95454"/>
              <a:buNone/>
              <a:tabLst>
                <a:tab pos="286385" algn="l"/>
                <a:tab pos="287020" algn="l"/>
              </a:tabLst>
            </a:pPr>
            <a:r>
              <a:rPr lang="en-US" sz="2000" dirty="0">
                <a:latin typeface="+mj-lt"/>
              </a:rPr>
              <a:t>3. Predictive analytics is a decision-making tool in a variety of industries.</a:t>
            </a:r>
          </a:p>
          <a:p>
            <a:pPr marL="12700" indent="0" algn="just">
              <a:lnSpc>
                <a:spcPct val="120000"/>
              </a:lnSpc>
              <a:buClr>
                <a:srgbClr val="0AD0D9"/>
              </a:buClr>
              <a:buSzPct val="95454"/>
              <a:buNone/>
              <a:tabLst>
                <a:tab pos="286385" algn="l"/>
                <a:tab pos="287020" algn="l"/>
              </a:tabLst>
            </a:pPr>
            <a:r>
              <a:rPr lang="en-US" sz="2000" dirty="0">
                <a:latin typeface="+mj-lt"/>
              </a:rPr>
              <a:t>4. Forecasting will help you to:</a:t>
            </a:r>
          </a:p>
          <a:p>
            <a:pPr marL="355600" algn="just">
              <a:lnSpc>
                <a:spcPct val="120000"/>
              </a:lnSpc>
              <a:buClr>
                <a:srgbClr val="0AD0D9"/>
              </a:buClr>
              <a:buSzPct val="95454"/>
              <a:buFont typeface="Wingdings" panose="05000000000000000000" pitchFamily="2" charset="2"/>
              <a:buChar char="Ø"/>
              <a:tabLst>
                <a:tab pos="286385" algn="l"/>
                <a:tab pos="287020" algn="l"/>
              </a:tabLst>
            </a:pPr>
            <a:r>
              <a:rPr lang="en-US" sz="2000" dirty="0">
                <a:latin typeface="+mj-lt"/>
              </a:rPr>
              <a:t>Monitor emerging market trends</a:t>
            </a:r>
          </a:p>
          <a:p>
            <a:pPr marL="355600" algn="just">
              <a:lnSpc>
                <a:spcPct val="120000"/>
              </a:lnSpc>
              <a:buClr>
                <a:srgbClr val="0AD0D9"/>
              </a:buClr>
              <a:buSzPct val="95454"/>
              <a:buFont typeface="Wingdings" panose="05000000000000000000" pitchFamily="2" charset="2"/>
              <a:buChar char="Ø"/>
              <a:tabLst>
                <a:tab pos="286385" algn="l"/>
                <a:tab pos="287020" algn="l"/>
              </a:tabLst>
            </a:pPr>
            <a:r>
              <a:rPr lang="en-US" sz="2000" dirty="0">
                <a:latin typeface="+mj-lt"/>
              </a:rPr>
              <a:t>Find new market opportunities</a:t>
            </a:r>
          </a:p>
          <a:p>
            <a:pPr marL="355600" algn="just">
              <a:lnSpc>
                <a:spcPct val="120000"/>
              </a:lnSpc>
              <a:buClr>
                <a:srgbClr val="0AD0D9"/>
              </a:buClr>
              <a:buSzPct val="95454"/>
              <a:buFont typeface="Wingdings" panose="05000000000000000000" pitchFamily="2" charset="2"/>
              <a:buChar char="Ø"/>
              <a:tabLst>
                <a:tab pos="286385" algn="l"/>
                <a:tab pos="287020" algn="l"/>
              </a:tabLst>
            </a:pPr>
            <a:r>
              <a:rPr lang="en-US" sz="2000" dirty="0">
                <a:latin typeface="+mj-lt"/>
              </a:rPr>
              <a:t>Create data-driven business strategies</a:t>
            </a:r>
          </a:p>
          <a:p>
            <a:pPr marL="355600" algn="just">
              <a:lnSpc>
                <a:spcPct val="120000"/>
              </a:lnSpc>
              <a:buClr>
                <a:srgbClr val="0AD0D9"/>
              </a:buClr>
              <a:buSzPct val="95454"/>
              <a:buFont typeface="Wingdings" panose="05000000000000000000" pitchFamily="2" charset="2"/>
              <a:buChar char="Ø"/>
              <a:tabLst>
                <a:tab pos="286385" algn="l"/>
                <a:tab pos="287020" algn="l"/>
              </a:tabLst>
            </a:pPr>
            <a:r>
              <a:rPr lang="en-US" sz="2000" dirty="0">
                <a:latin typeface="+mj-lt"/>
              </a:rPr>
              <a:t>Identify which products will be in high demand</a:t>
            </a:r>
          </a:p>
          <a:p>
            <a:pPr marL="355600" algn="just">
              <a:lnSpc>
                <a:spcPct val="120000"/>
              </a:lnSpc>
              <a:buClr>
                <a:srgbClr val="0AD0D9"/>
              </a:buClr>
              <a:buSzPct val="95454"/>
              <a:buFont typeface="Wingdings" panose="05000000000000000000" pitchFamily="2" charset="2"/>
              <a:buChar char="Ø"/>
              <a:tabLst>
                <a:tab pos="286385" algn="l"/>
                <a:tab pos="287020" algn="l"/>
              </a:tabLst>
            </a:pPr>
            <a:r>
              <a:rPr lang="en-US" sz="2000" dirty="0">
                <a:latin typeface="+mj-lt"/>
              </a:rPr>
              <a:t>Develop a consumer insights strategy based on business goals</a:t>
            </a:r>
          </a:p>
          <a:p>
            <a:pPr marL="355600" algn="just">
              <a:lnSpc>
                <a:spcPct val="120000"/>
              </a:lnSpc>
              <a:buClr>
                <a:srgbClr val="0AD0D9"/>
              </a:buClr>
              <a:buSzPct val="95454"/>
              <a:buFont typeface="Wingdings" panose="05000000000000000000" pitchFamily="2" charset="2"/>
              <a:buChar char="Ø"/>
              <a:tabLst>
                <a:tab pos="286385" algn="l"/>
                <a:tab pos="287020" algn="l"/>
              </a:tabLst>
            </a:pPr>
            <a:r>
              <a:rPr lang="en-US" sz="2000" dirty="0">
                <a:latin typeface="+mj-lt"/>
              </a:rPr>
              <a:t>Analyze the impact of trends in your brand and industry</a:t>
            </a:r>
          </a:p>
          <a:p>
            <a:pPr marL="355600" algn="just">
              <a:lnSpc>
                <a:spcPct val="120000"/>
              </a:lnSpc>
              <a:buClr>
                <a:srgbClr val="0AD0D9"/>
              </a:buClr>
              <a:buSzPct val="95454"/>
              <a:buFont typeface="Wingdings" panose="05000000000000000000" pitchFamily="2" charset="2"/>
              <a:buChar char="Ø"/>
              <a:tabLst>
                <a:tab pos="286385" algn="l"/>
                <a:tab pos="287020" algn="l"/>
              </a:tabLst>
            </a:pPr>
            <a:r>
              <a:rPr lang="en-US" sz="2000" dirty="0">
                <a:latin typeface="+mj-lt"/>
              </a:rPr>
              <a:t>Understand the social values that matter to consumers</a:t>
            </a:r>
          </a:p>
          <a:p>
            <a:pPr marL="355600" algn="just">
              <a:lnSpc>
                <a:spcPct val="120000"/>
              </a:lnSpc>
              <a:buClr>
                <a:srgbClr val="0AD0D9"/>
              </a:buClr>
              <a:buSzPct val="95454"/>
              <a:buFont typeface="Wingdings" panose="05000000000000000000" pitchFamily="2" charset="2"/>
              <a:buChar char="Ø"/>
              <a:tabLst>
                <a:tab pos="286385" algn="l"/>
                <a:tab pos="287020" algn="l"/>
              </a:tabLst>
            </a:pPr>
            <a:r>
              <a:rPr lang="en-US" sz="2000" dirty="0">
                <a:latin typeface="+mj-lt"/>
              </a:rPr>
              <a:t>Turn research findings into actionable insights</a:t>
            </a:r>
          </a:p>
          <a:p>
            <a:pPr marL="355600" algn="just">
              <a:lnSpc>
                <a:spcPct val="120000"/>
              </a:lnSpc>
              <a:buClr>
                <a:srgbClr val="0AD0D9"/>
              </a:buClr>
              <a:buSzPct val="95454"/>
              <a:buFont typeface="Wingdings" panose="05000000000000000000" pitchFamily="2" charset="2"/>
              <a:buChar char="Ø"/>
              <a:tabLst>
                <a:tab pos="286385" algn="l"/>
                <a:tab pos="287020" algn="l"/>
              </a:tabLst>
            </a:pPr>
            <a:r>
              <a:rPr lang="en-US" sz="2000" dirty="0">
                <a:latin typeface="+mj-lt"/>
              </a:rPr>
              <a:t>Benchmark against your competitors</a:t>
            </a:r>
            <a:endParaRPr lang="en-US" sz="2000" i="1" dirty="0">
              <a:latin typeface="+mj-lt"/>
            </a:endParaRPr>
          </a:p>
        </p:txBody>
      </p:sp>
      <p:sp>
        <p:nvSpPr>
          <p:cNvPr id="10" name="Content Placeholder 8">
            <a:extLst>
              <a:ext uri="{FF2B5EF4-FFF2-40B4-BE49-F238E27FC236}">
                <a16:creationId xmlns:a16="http://schemas.microsoft.com/office/drawing/2014/main" id="{D6AA0FB1-4CB8-4F7F-95E6-35FD27F3C4DF}"/>
              </a:ext>
            </a:extLst>
          </p:cNvPr>
          <p:cNvSpPr txBox="1">
            <a:spLocks/>
          </p:cNvSpPr>
          <p:nvPr/>
        </p:nvSpPr>
        <p:spPr>
          <a:xfrm>
            <a:off x="457200" y="2362200"/>
            <a:ext cx="8382000" cy="3763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700" indent="0">
              <a:lnSpc>
                <a:spcPct val="150000"/>
              </a:lnSpc>
              <a:buClr>
                <a:srgbClr val="0AD0D9"/>
              </a:buClr>
              <a:buSzPct val="95454"/>
              <a:buFont typeface="Arial" pitchFamily="34" charset="0"/>
              <a:buNone/>
              <a:tabLst>
                <a:tab pos="286385" algn="l"/>
                <a:tab pos="287020" algn="l"/>
              </a:tabLst>
            </a:pPr>
            <a:endParaRPr lang="en-US" sz="2000" dirty="0"/>
          </a:p>
          <a:p>
            <a:pPr marL="12700" indent="0">
              <a:lnSpc>
                <a:spcPct val="150000"/>
              </a:lnSpc>
              <a:buClr>
                <a:srgbClr val="0AD0D9"/>
              </a:buClr>
              <a:buSzPct val="95454"/>
              <a:buFont typeface="Arial" pitchFamily="34" charset="0"/>
              <a:buNone/>
              <a:tabLst>
                <a:tab pos="286385" algn="l"/>
                <a:tab pos="287020" algn="l"/>
              </a:tabLst>
            </a:pPr>
            <a:endParaRPr lang="en-US" sz="2000" dirty="0"/>
          </a:p>
          <a:p>
            <a:pPr marL="287020" indent="-274320">
              <a:spcBef>
                <a:spcPts val="95"/>
              </a:spcBef>
              <a:buClr>
                <a:srgbClr val="0AD0D9"/>
              </a:buClr>
              <a:buSzPct val="93181"/>
              <a:buFont typeface="Arial" pitchFamily="34" charset="0"/>
              <a:buNone/>
              <a:tabLst>
                <a:tab pos="286385" algn="l"/>
                <a:tab pos="287020" algn="l"/>
              </a:tabLst>
            </a:pPr>
            <a:endParaRPr lang="en-US" sz="2000" dirty="0"/>
          </a:p>
        </p:txBody>
      </p:sp>
      <p:sp>
        <p:nvSpPr>
          <p:cNvPr id="2" name="Footer Placeholder 1">
            <a:extLst>
              <a:ext uri="{FF2B5EF4-FFF2-40B4-BE49-F238E27FC236}">
                <a16:creationId xmlns:a16="http://schemas.microsoft.com/office/drawing/2014/main" id="{F2CBA127-C2AB-4FDE-9E88-71E4A75E9790}"/>
              </a:ext>
            </a:extLst>
          </p:cNvPr>
          <p:cNvSpPr>
            <a:spLocks noGrp="1"/>
          </p:cNvSpPr>
          <p:nvPr>
            <p:ph type="ftr" sz="quarter" idx="11"/>
          </p:nvPr>
        </p:nvSpPr>
        <p:spPr/>
        <p:txBody>
          <a:bodyPr/>
          <a:lstStyle/>
          <a:p>
            <a:r>
              <a:rPr lang="de-DE"/>
              <a:t>SOVERS SINGH BISHT                   UNIT 01</a:t>
            </a:r>
            <a:endParaRPr lang="en-US" dirty="0"/>
          </a:p>
        </p:txBody>
      </p:sp>
      <p:pic>
        <p:nvPicPr>
          <p:cNvPr id="8" name="Picture 7">
            <a:extLst>
              <a:ext uri="{FF2B5EF4-FFF2-40B4-BE49-F238E27FC236}">
                <a16:creationId xmlns:a16="http://schemas.microsoft.com/office/drawing/2014/main" id="{ADB99611-32E0-CB40-98C1-67CB9F607952}"/>
              </a:ext>
            </a:extLst>
          </p:cNvPr>
          <p:cNvPicPr>
            <a:picLocks noChangeAspect="1"/>
          </p:cNvPicPr>
          <p:nvPr/>
        </p:nvPicPr>
        <p:blipFill>
          <a:blip r:embed="rId2"/>
          <a:stretch>
            <a:fillRect/>
          </a:stretch>
        </p:blipFill>
        <p:spPr>
          <a:xfrm>
            <a:off x="-19722" y="0"/>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F6CD981D-8220-7A70-C8A1-E635BECD6B7B}"/>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337" y="1219200"/>
            <a:ext cx="7641771" cy="4405316"/>
          </a:xfrm>
        </p:spPr>
        <p:txBody>
          <a:bodyPr>
            <a:normAutofit/>
          </a:bodyPr>
          <a:lstStyle/>
          <a:p>
            <a:pPr marL="0" indent="0" algn="just">
              <a:buNone/>
            </a:pPr>
            <a:r>
              <a:rPr lang="en-IN" sz="2000" b="1" dirty="0"/>
              <a:t>Objective:</a:t>
            </a:r>
          </a:p>
          <a:p>
            <a:pPr algn="just">
              <a:lnSpc>
                <a:spcPct val="150000"/>
              </a:lnSpc>
              <a:buFont typeface="Wingdings" panose="05000000000000000000" pitchFamily="2" charset="2"/>
              <a:buChar char="§"/>
            </a:pPr>
            <a:r>
              <a:rPr lang="en-IN" sz="2000" b="1" dirty="0"/>
              <a:t>In this topic</a:t>
            </a:r>
            <a:r>
              <a:rPr lang="en-IN" sz="2000" dirty="0"/>
              <a:t> we learn about </a:t>
            </a:r>
            <a:r>
              <a:rPr lang="en-US" sz="2000" dirty="0"/>
              <a:t>Trend analysis that will allows you to predict what's going to happen, based on what's already happened. It provides businesses with information regarding marketing and sales performance, product development, spending, and more. Enabling businesses to make data-driven decisions with regard to future events.</a:t>
            </a:r>
          </a:p>
          <a:p>
            <a:pPr algn="just">
              <a:lnSpc>
                <a:spcPct val="150000"/>
              </a:lnSpc>
              <a:buFont typeface="Wingdings" panose="05000000000000000000" pitchFamily="2" charset="2"/>
              <a:buChar char="§"/>
            </a:pPr>
            <a:r>
              <a:rPr lang="en-IN" sz="2000" b="1" dirty="0"/>
              <a:t>Recap:</a:t>
            </a:r>
          </a:p>
          <a:p>
            <a:pPr algn="just">
              <a:lnSpc>
                <a:spcPct val="150000"/>
              </a:lnSpc>
              <a:buFont typeface="Wingdings" panose="05000000000000000000" pitchFamily="2" charset="2"/>
              <a:buChar char="§"/>
            </a:pPr>
            <a:r>
              <a:rPr lang="en-IN" sz="2000" dirty="0"/>
              <a:t>Revision of </a:t>
            </a:r>
            <a:r>
              <a:rPr lang="en-US" sz="2000" dirty="0"/>
              <a:t>basic statistical approaches.</a:t>
            </a:r>
            <a:endParaRPr lang="en-IN" sz="2000" dirty="0"/>
          </a:p>
          <a:p>
            <a:pPr marL="0" indent="0" algn="just">
              <a:lnSpc>
                <a:spcPct val="150000"/>
              </a:lnSpc>
              <a:buNone/>
            </a:pPr>
            <a:endParaRPr lang="en-IN" sz="1650" b="1" dirty="0"/>
          </a:p>
        </p:txBody>
      </p:sp>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24</a:t>
            </a:fld>
            <a:endParaRPr lang="en-US" sz="900" dirty="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Trend analysis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439C836-B654-E351-481E-3262E654B596}"/>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20008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25</a:t>
            </a:fld>
            <a:endParaRPr lang="en-US" sz="900" dirty="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Trend analysis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A4203C63-5F9A-3ED3-F35B-AFEF19435A71}"/>
              </a:ext>
            </a:extLst>
          </p:cNvPr>
          <p:cNvSpPr>
            <a:spLocks noGrp="1"/>
          </p:cNvSpPr>
          <p:nvPr>
            <p:ph idx="1"/>
          </p:nvPr>
        </p:nvSpPr>
        <p:spPr>
          <a:xfrm>
            <a:off x="354842" y="996288"/>
            <a:ext cx="8331958" cy="5129876"/>
          </a:xfrm>
        </p:spPr>
        <p:txBody>
          <a:bodyPr>
            <a:normAutofit fontScale="70000" lnSpcReduction="20000"/>
          </a:bodyPr>
          <a:lstStyle/>
          <a:p>
            <a:pPr algn="just"/>
            <a:r>
              <a:rPr lang="en-US" b="1" dirty="0"/>
              <a:t>Forecasting models</a:t>
            </a:r>
          </a:p>
          <a:p>
            <a:pPr algn="just"/>
            <a:r>
              <a:rPr lang="en-US" dirty="0"/>
              <a:t>What is a forecasting model?</a:t>
            </a:r>
          </a:p>
          <a:p>
            <a:pPr algn="just"/>
            <a:r>
              <a:rPr lang="en-US" dirty="0"/>
              <a:t>Forecasting models are one of the many tools businesses use to predict outcomes regarding sales, supply and demand, consumer behavior and more. These models are especially beneficial in the field of sales and marketing. There are several forecasting methods businesses use that provide varying degrees of information. From the simple to the complex, the appeal of using forecasting models comes from having a visual reference of expected outcomes.</a:t>
            </a:r>
          </a:p>
          <a:p>
            <a:pPr algn="just"/>
            <a:r>
              <a:rPr lang="en-US" dirty="0"/>
              <a:t>Four common types of forecasting models</a:t>
            </a:r>
          </a:p>
          <a:p>
            <a:pPr algn="just"/>
            <a:r>
              <a:rPr lang="en-US" dirty="0"/>
              <a:t>While there are numerous ways to forecast business outcomes, there are four main types of models or methods that companies use to predict actions in the future. You'll have a better understanding of how companies use these methods to enhance their business practices and improve the customer experience with the following examples of common forecasting models:</a:t>
            </a:r>
          </a:p>
          <a:p>
            <a:pPr algn="just"/>
            <a:endParaRPr lang="en-IN" dirty="0"/>
          </a:p>
        </p:txBody>
      </p:sp>
      <p:pic>
        <p:nvPicPr>
          <p:cNvPr id="3" name="Picture 2" descr="A screenshot of a computer&#10;&#10;Description automatically generated">
            <a:extLst>
              <a:ext uri="{FF2B5EF4-FFF2-40B4-BE49-F238E27FC236}">
                <a16:creationId xmlns:a16="http://schemas.microsoft.com/office/drawing/2014/main" id="{9045509C-5D38-527A-70DA-63CACA3F4DD1}"/>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23998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26</a:t>
            </a:fld>
            <a:endParaRPr lang="en-US" sz="900" dirty="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Trend analysis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A4203C63-5F9A-3ED3-F35B-AFEF19435A71}"/>
              </a:ext>
            </a:extLst>
          </p:cNvPr>
          <p:cNvSpPr>
            <a:spLocks noGrp="1"/>
          </p:cNvSpPr>
          <p:nvPr>
            <p:ph idx="1"/>
          </p:nvPr>
        </p:nvSpPr>
        <p:spPr>
          <a:xfrm>
            <a:off x="457200" y="928048"/>
            <a:ext cx="8229600" cy="5198115"/>
          </a:xfrm>
        </p:spPr>
        <p:txBody>
          <a:bodyPr>
            <a:normAutofit/>
          </a:bodyPr>
          <a:lstStyle/>
          <a:p>
            <a:pPr marL="0" indent="0">
              <a:buNone/>
            </a:pPr>
            <a:r>
              <a:rPr lang="en-US" sz="2300" dirty="0"/>
              <a:t>•Time series model</a:t>
            </a:r>
          </a:p>
          <a:p>
            <a:pPr marL="0" indent="0">
              <a:buNone/>
            </a:pPr>
            <a:r>
              <a:rPr lang="en-US" sz="2300" dirty="0"/>
              <a:t>•Econometric model</a:t>
            </a:r>
          </a:p>
          <a:p>
            <a:pPr marL="0" indent="0">
              <a:buNone/>
            </a:pPr>
            <a:r>
              <a:rPr lang="en-US" sz="2300" dirty="0"/>
              <a:t>•Judgmental forecasting model</a:t>
            </a:r>
          </a:p>
          <a:p>
            <a:pPr marL="0" indent="0">
              <a:buNone/>
            </a:pPr>
            <a:r>
              <a:rPr lang="en-US" sz="2300" dirty="0"/>
              <a:t>•The Delphi method</a:t>
            </a:r>
          </a:p>
          <a:p>
            <a:endParaRPr lang="en-IN" sz="2300" dirty="0"/>
          </a:p>
        </p:txBody>
      </p:sp>
      <p:sp>
        <p:nvSpPr>
          <p:cNvPr id="10" name="TextBox 9">
            <a:extLst>
              <a:ext uri="{FF2B5EF4-FFF2-40B4-BE49-F238E27FC236}">
                <a16:creationId xmlns:a16="http://schemas.microsoft.com/office/drawing/2014/main" id="{580BD4D6-0946-F3FB-4552-D0A0F6ADFD9A}"/>
              </a:ext>
            </a:extLst>
          </p:cNvPr>
          <p:cNvSpPr txBox="1"/>
          <p:nvPr/>
        </p:nvSpPr>
        <p:spPr>
          <a:xfrm>
            <a:off x="559558" y="3213882"/>
            <a:ext cx="8127242" cy="2246769"/>
          </a:xfrm>
          <a:prstGeom prst="rect">
            <a:avLst/>
          </a:prstGeom>
          <a:noFill/>
        </p:spPr>
        <p:txBody>
          <a:bodyPr wrap="square">
            <a:spAutoFit/>
          </a:bodyPr>
          <a:lstStyle/>
          <a:p>
            <a:pPr algn="just"/>
            <a:r>
              <a:rPr lang="en-US" sz="2000" b="1" dirty="0"/>
              <a:t>Time series model</a:t>
            </a:r>
          </a:p>
          <a:p>
            <a:pPr algn="just"/>
            <a:r>
              <a:rPr lang="en-US" sz="2000" dirty="0"/>
              <a:t>This type of model uses historical data as the key to reliable forecasting. You'll be able to visualize patterns of data better when you know how the variables interact in terms of hours, weeks, months or years.</a:t>
            </a:r>
          </a:p>
          <a:p>
            <a:pPr algn="just"/>
            <a:r>
              <a:rPr lang="en-US" sz="2000" dirty="0"/>
              <a:t>While there are several methods of completing a time series model, you can follow these general steps in a spreadsheet to estimate outcomes using information gleaned from recent analytical data:</a:t>
            </a:r>
          </a:p>
        </p:txBody>
      </p:sp>
      <p:pic>
        <p:nvPicPr>
          <p:cNvPr id="3" name="Picture 2" descr="A screenshot of a computer&#10;&#10;Description automatically generated">
            <a:extLst>
              <a:ext uri="{FF2B5EF4-FFF2-40B4-BE49-F238E27FC236}">
                <a16:creationId xmlns:a16="http://schemas.microsoft.com/office/drawing/2014/main" id="{88FBF104-088F-8BFA-55AE-ACE41668E9BF}"/>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08488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27</a:t>
            </a:fld>
            <a:endParaRPr lang="en-US" sz="900" dirty="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Trend analysis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A4203C63-5F9A-3ED3-F35B-AFEF19435A71}"/>
              </a:ext>
            </a:extLst>
          </p:cNvPr>
          <p:cNvSpPr>
            <a:spLocks noGrp="1"/>
          </p:cNvSpPr>
          <p:nvPr>
            <p:ph idx="1"/>
          </p:nvPr>
        </p:nvSpPr>
        <p:spPr>
          <a:xfrm>
            <a:off x="272955" y="812800"/>
            <a:ext cx="8666329" cy="5313363"/>
          </a:xfrm>
        </p:spPr>
        <p:txBody>
          <a:bodyPr>
            <a:normAutofit fontScale="62500" lnSpcReduction="20000"/>
          </a:bodyPr>
          <a:lstStyle/>
          <a:p>
            <a:pPr marL="0" indent="0" algn="just">
              <a:buNone/>
            </a:pPr>
            <a:r>
              <a:rPr lang="en-US" dirty="0"/>
              <a:t>1. Have your time-based data available for use (time series and values series).</a:t>
            </a:r>
          </a:p>
          <a:p>
            <a:pPr marL="0" indent="0" algn="just">
              <a:buNone/>
            </a:pPr>
            <a:r>
              <a:rPr lang="en-US" dirty="0"/>
              <a:t>2. Input the compiled data involving time or duration in the first column.</a:t>
            </a:r>
          </a:p>
          <a:p>
            <a:pPr marL="0" indent="0" algn="just">
              <a:buNone/>
            </a:pPr>
            <a:r>
              <a:rPr lang="en-US" dirty="0"/>
              <a:t>3. Insert remaining values you want to forecast in the next column.</a:t>
            </a:r>
          </a:p>
          <a:p>
            <a:pPr marL="0" indent="0" algn="just">
              <a:buNone/>
            </a:pPr>
            <a:r>
              <a:rPr lang="en-US" dirty="0"/>
              <a:t>4. Select relevant data</a:t>
            </a:r>
          </a:p>
          <a:p>
            <a:pPr marL="0" indent="0" algn="just">
              <a:buNone/>
            </a:pPr>
            <a:r>
              <a:rPr lang="en-US" dirty="0"/>
              <a:t>5. Click the Data tab, then select Forecast Group, then choose Forecast Sheet.</a:t>
            </a:r>
          </a:p>
          <a:p>
            <a:pPr marL="0" indent="0" algn="just">
              <a:buNone/>
            </a:pPr>
            <a:r>
              <a:rPr lang="en-US" dirty="0"/>
              <a:t>6. Access the sheet, then select the line or bar graph option you want to use.</a:t>
            </a:r>
          </a:p>
          <a:p>
            <a:pPr marL="0" indent="0" algn="just">
              <a:buNone/>
            </a:pPr>
            <a:r>
              <a:rPr lang="en-US" dirty="0"/>
              <a:t>7. In the Forecast End box, determine your end date and hit Create.</a:t>
            </a:r>
          </a:p>
          <a:p>
            <a:pPr marL="0" indent="0" algn="just">
              <a:buNone/>
            </a:pPr>
            <a:endParaRPr lang="en-US" dirty="0"/>
          </a:p>
          <a:p>
            <a:pPr algn="just"/>
            <a:r>
              <a:rPr lang="en-US" dirty="0"/>
              <a:t>Once you've set up your forecasting model, you will then move onto interpreting it to formulate your best estimation of the future.</a:t>
            </a:r>
          </a:p>
          <a:p>
            <a:pPr marL="0" indent="0" algn="just">
              <a:buNone/>
            </a:pPr>
            <a:endParaRPr lang="en-US" dirty="0"/>
          </a:p>
          <a:p>
            <a:pPr marL="0" indent="0" algn="just">
              <a:buNone/>
            </a:pPr>
            <a:r>
              <a:rPr lang="en-US" b="1" dirty="0"/>
              <a:t>      Econometric model</a:t>
            </a:r>
          </a:p>
          <a:p>
            <a:pPr algn="just"/>
            <a:r>
              <a:rPr lang="en-US" dirty="0"/>
              <a:t>Those employed in the field of economics often use an econometric model to forecast changes in supply and demand, as well as prices. These models incorporate complex data and knowledge throughout the process of creation. Like the name infers, this type of statistical model proves valuable when predicting future developments in the economy.</a:t>
            </a:r>
          </a:p>
          <a:p>
            <a:pPr algn="just"/>
            <a:r>
              <a:rPr lang="en-US" dirty="0"/>
              <a:t>Here is the basic structure behind this type of model:</a:t>
            </a:r>
          </a:p>
          <a:p>
            <a:pPr algn="just"/>
            <a:endParaRPr lang="en-IN" dirty="0"/>
          </a:p>
        </p:txBody>
      </p:sp>
      <p:pic>
        <p:nvPicPr>
          <p:cNvPr id="3" name="Picture 2" descr="A screenshot of a computer&#10;&#10;Description automatically generated">
            <a:extLst>
              <a:ext uri="{FF2B5EF4-FFF2-40B4-BE49-F238E27FC236}">
                <a16:creationId xmlns:a16="http://schemas.microsoft.com/office/drawing/2014/main" id="{95FF5F62-191D-ACC4-9EFB-586A45B9691E}"/>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996206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28</a:t>
            </a:fld>
            <a:endParaRPr lang="en-US" sz="900" dirty="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Trend analysis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A4203C63-5F9A-3ED3-F35B-AFEF19435A71}"/>
              </a:ext>
            </a:extLst>
          </p:cNvPr>
          <p:cNvSpPr>
            <a:spLocks noGrp="1"/>
          </p:cNvSpPr>
          <p:nvPr>
            <p:ph idx="1"/>
          </p:nvPr>
        </p:nvSpPr>
        <p:spPr>
          <a:xfrm>
            <a:off x="177421" y="1017520"/>
            <a:ext cx="8802806" cy="5313363"/>
          </a:xfrm>
        </p:spPr>
        <p:txBody>
          <a:bodyPr>
            <a:normAutofit fontScale="70000" lnSpcReduction="20000"/>
          </a:bodyPr>
          <a:lstStyle/>
          <a:p>
            <a:pPr marL="0" indent="0" algn="just">
              <a:buNone/>
            </a:pPr>
            <a:r>
              <a:rPr lang="en-US" dirty="0"/>
              <a:t>1. Decide what your independent and dependent variables are. Which economic relation do you want to test? For example, you may ask "Does X have an effect on Y?"</a:t>
            </a:r>
          </a:p>
          <a:p>
            <a:pPr marL="0" indent="0" algn="just">
              <a:buNone/>
            </a:pPr>
            <a:r>
              <a:rPr lang="en-US" dirty="0"/>
              <a:t>2. Formulate a hypothesis to test this relationship. Consider other factors that may have an effect on "Y" and label them "Z," also known as the control variables.</a:t>
            </a:r>
          </a:p>
          <a:p>
            <a:pPr marL="0" indent="0" algn="just">
              <a:buNone/>
            </a:pPr>
            <a:r>
              <a:rPr lang="en-US" dirty="0"/>
              <a:t>3. Gather the data set encompassing "Y," "Z" and "X."</a:t>
            </a:r>
          </a:p>
          <a:p>
            <a:pPr marL="0" indent="0" algn="just">
              <a:buNone/>
            </a:pPr>
            <a:r>
              <a:rPr lang="en-US" dirty="0"/>
              <a:t>4. Plot this data to find any anomalies or outliers.</a:t>
            </a:r>
          </a:p>
          <a:p>
            <a:pPr marL="0" indent="0" algn="just">
              <a:buNone/>
            </a:pPr>
            <a:r>
              <a:rPr lang="en-US" dirty="0"/>
              <a:t>5. Determine whether the relationship between "Y" and "X" is linear, quadratic or something else.</a:t>
            </a:r>
          </a:p>
          <a:p>
            <a:pPr marL="0" indent="0" algn="just">
              <a:buNone/>
            </a:pPr>
            <a:r>
              <a:rPr lang="en-US" dirty="0"/>
              <a:t>6. Calculate the transformations using a mathematical method you understand.</a:t>
            </a:r>
          </a:p>
          <a:p>
            <a:pPr marL="0" indent="0" algn="just">
              <a:buNone/>
            </a:pPr>
            <a:r>
              <a:rPr lang="en-US" dirty="0"/>
              <a:t>7. Interpret the effect that "Y" has on "X." What is the significance of "X" about your hypothesis?</a:t>
            </a:r>
          </a:p>
          <a:p>
            <a:pPr marL="0" indent="0" algn="just">
              <a:buNone/>
            </a:pPr>
            <a:r>
              <a:rPr lang="en-US" dirty="0"/>
              <a:t>8. Add the "W" variables to this regression to further analyze your findings.</a:t>
            </a:r>
          </a:p>
          <a:p>
            <a:pPr algn="just"/>
            <a:endParaRPr lang="en-IN" dirty="0"/>
          </a:p>
        </p:txBody>
      </p:sp>
      <p:pic>
        <p:nvPicPr>
          <p:cNvPr id="3" name="Picture 2" descr="A screenshot of a computer&#10;&#10;Description automatically generated">
            <a:extLst>
              <a:ext uri="{FF2B5EF4-FFF2-40B4-BE49-F238E27FC236}">
                <a16:creationId xmlns:a16="http://schemas.microsoft.com/office/drawing/2014/main" id="{B98FC7BE-AE7A-152A-A666-53B50C25E611}"/>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19392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29</a:t>
            </a:fld>
            <a:endParaRPr lang="en-US" sz="900" dirty="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Trend analysis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A4203C63-5F9A-3ED3-F35B-AFEF19435A71}"/>
              </a:ext>
            </a:extLst>
          </p:cNvPr>
          <p:cNvSpPr>
            <a:spLocks noGrp="1"/>
          </p:cNvSpPr>
          <p:nvPr>
            <p:ph idx="1"/>
          </p:nvPr>
        </p:nvSpPr>
        <p:spPr>
          <a:xfrm>
            <a:off x="245660" y="968992"/>
            <a:ext cx="8666328" cy="5157172"/>
          </a:xfrm>
        </p:spPr>
        <p:txBody>
          <a:bodyPr>
            <a:normAutofit fontScale="70000" lnSpcReduction="20000"/>
          </a:bodyPr>
          <a:lstStyle/>
          <a:p>
            <a:pPr marL="0" indent="0">
              <a:buNone/>
            </a:pPr>
            <a:r>
              <a:rPr lang="en-US" b="1" dirty="0"/>
              <a:t>      Judgmental forecasting model</a:t>
            </a:r>
          </a:p>
          <a:p>
            <a:r>
              <a:rPr lang="en-US" dirty="0"/>
              <a:t>Various forecasting models of the judgmental kind utilize subjective and intuitive information to make predictions. For instance, there are times when there is no data available for reference. Launching a new product or facing unpredictable market conditions also creates situations in which judgmental forecasting models prove beneficial.</a:t>
            </a:r>
          </a:p>
          <a:p>
            <a:pPr marL="0" indent="0">
              <a:buNone/>
            </a:pPr>
            <a:r>
              <a:rPr lang="en-US" dirty="0"/>
              <a:t>     Here are some characteristics of judgmental models:</a:t>
            </a:r>
          </a:p>
          <a:p>
            <a:pPr marL="0" indent="0">
              <a:buNone/>
            </a:pPr>
            <a:r>
              <a:rPr lang="en-US" dirty="0"/>
              <a:t>      •	Takes a subjective, opinionated approach</a:t>
            </a:r>
          </a:p>
          <a:p>
            <a:pPr marL="0" indent="0">
              <a:buNone/>
            </a:pPr>
            <a:r>
              <a:rPr lang="en-US" dirty="0"/>
              <a:t>      •	Assumes specific variables</a:t>
            </a:r>
          </a:p>
          <a:p>
            <a:pPr marL="0" indent="0">
              <a:buNone/>
            </a:pPr>
            <a:r>
              <a:rPr lang="en-US" dirty="0"/>
              <a:t>      •	Comes with limitations</a:t>
            </a:r>
          </a:p>
          <a:p>
            <a:pPr marL="0" indent="0">
              <a:buNone/>
            </a:pPr>
            <a:r>
              <a:rPr lang="en-US" dirty="0"/>
              <a:t>      •	Accuracy improves with the addition of new information</a:t>
            </a:r>
          </a:p>
          <a:p>
            <a:r>
              <a:rPr lang="en-US" dirty="0"/>
              <a:t>This type of forecasting model is especially helpful in the field of research and development. Focus groups and expert panels can provide insight that no computerized model would have. For instance, when surveying a group of people about what they look for in a product, companies can better assess their direction when developing specific product features.</a:t>
            </a:r>
          </a:p>
          <a:p>
            <a:endParaRPr lang="en-IN" dirty="0"/>
          </a:p>
        </p:txBody>
      </p:sp>
      <p:pic>
        <p:nvPicPr>
          <p:cNvPr id="3" name="Picture 2" descr="A screenshot of a computer&#10;&#10;Description automatically generated">
            <a:extLst>
              <a:ext uri="{FF2B5EF4-FFF2-40B4-BE49-F238E27FC236}">
                <a16:creationId xmlns:a16="http://schemas.microsoft.com/office/drawing/2014/main" id="{24750A0C-B17D-B499-976D-CEB154D638FB}"/>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2827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9B66CC-4844-459E-9C37-E8CEC0EE5D9D}" type="datetime3">
              <a:rPr lang="en-US" smtClean="0">
                <a:solidFill>
                  <a:prstClr val="black">
                    <a:tint val="75000"/>
                  </a:prstClr>
                </a:solidFill>
              </a:rPr>
              <a:t>11 July 2024</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3</a:t>
            </a:fld>
            <a:endParaRPr lang="en-US" dirty="0">
              <a:solidFill>
                <a:prstClr val="black">
                  <a:tint val="75000"/>
                </a:prstClr>
              </a:solidFill>
            </a:endParaRPr>
          </a:p>
        </p:txBody>
      </p:sp>
      <p:sp>
        <p:nvSpPr>
          <p:cNvPr id="2" name="Rectangle 1"/>
          <p:cNvSpPr/>
          <p:nvPr/>
        </p:nvSpPr>
        <p:spPr>
          <a:xfrm>
            <a:off x="0" y="719308"/>
            <a:ext cx="9036496" cy="787652"/>
          </a:xfrm>
          <a:prstGeom prst="rect">
            <a:avLst/>
          </a:prstGeom>
        </p:spPr>
        <p:txBody>
          <a:bodyPr wrap="square">
            <a:spAutoFit/>
          </a:bodyPr>
          <a:lstStyle/>
          <a:p>
            <a:pPr algn="ctr">
              <a:lnSpc>
                <a:spcPct val="107000"/>
              </a:lnSpc>
              <a:spcAft>
                <a:spcPts val="800"/>
              </a:spcAft>
            </a:pPr>
            <a:r>
              <a:rPr lang="en-IN" b="1" u="sng" dirty="0">
                <a:ea typeface="Calibri" panose="020F0502020204030204" pitchFamily="34" charset="0"/>
                <a:cs typeface="Times New Roman" panose="02020603050405020304" pitchFamily="18" charset="0"/>
              </a:rPr>
              <a:t>PROGRAM ELECTIVES BUCKET </a:t>
            </a:r>
            <a:endParaRPr lang="en-IN" dirty="0">
              <a:ea typeface="Calibri" panose="020F0502020204030204" pitchFamily="34" charset="0"/>
              <a:cs typeface="Times New Roman" panose="02020603050405020304" pitchFamily="18" charset="0"/>
            </a:endParaRPr>
          </a:p>
          <a:p>
            <a:pPr algn="ctr">
              <a:lnSpc>
                <a:spcPct val="107000"/>
              </a:lnSpc>
              <a:spcAft>
                <a:spcPts val="800"/>
              </a:spcAft>
            </a:pPr>
            <a:r>
              <a:rPr lang="en-IN" b="1" u="sng" dirty="0">
                <a:ea typeface="Calibri" panose="020F0502020204030204" pitchFamily="34" charset="0"/>
                <a:cs typeface="Times New Roman" panose="02020603050405020304" pitchFamily="18" charset="0"/>
              </a:rPr>
              <a:t>DS</a:t>
            </a:r>
            <a:endParaRPr lang="en-IN" dirty="0">
              <a:effectLst/>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nvGraphicFramePr>
        <p:xfrm>
          <a:off x="1" y="1540469"/>
          <a:ext cx="9168502" cy="4181158"/>
        </p:xfrm>
        <a:graphic>
          <a:graphicData uri="http://schemas.openxmlformats.org/drawingml/2006/table">
            <a:tbl>
              <a:tblPr firstRow="1" firstCol="1" bandRow="1">
                <a:tableStyleId>{5940675A-B579-460E-94D1-54222C63F5DA}</a:tableStyleId>
              </a:tblPr>
              <a:tblGrid>
                <a:gridCol w="1115615">
                  <a:extLst>
                    <a:ext uri="{9D8B030D-6E8A-4147-A177-3AD203B41FA5}">
                      <a16:colId xmlns:a16="http://schemas.microsoft.com/office/drawing/2014/main" val="3082870927"/>
                    </a:ext>
                  </a:extLst>
                </a:gridCol>
                <a:gridCol w="1809522">
                  <a:extLst>
                    <a:ext uri="{9D8B030D-6E8A-4147-A177-3AD203B41FA5}">
                      <a16:colId xmlns:a16="http://schemas.microsoft.com/office/drawing/2014/main" val="3869440124"/>
                    </a:ext>
                  </a:extLst>
                </a:gridCol>
                <a:gridCol w="1810024">
                  <a:extLst>
                    <a:ext uri="{9D8B030D-6E8A-4147-A177-3AD203B41FA5}">
                      <a16:colId xmlns:a16="http://schemas.microsoft.com/office/drawing/2014/main" val="3397379469"/>
                    </a:ext>
                  </a:extLst>
                </a:gridCol>
                <a:gridCol w="2172391">
                  <a:extLst>
                    <a:ext uri="{9D8B030D-6E8A-4147-A177-3AD203B41FA5}">
                      <a16:colId xmlns:a16="http://schemas.microsoft.com/office/drawing/2014/main" val="1506430460"/>
                    </a:ext>
                  </a:extLst>
                </a:gridCol>
                <a:gridCol w="2260950">
                  <a:extLst>
                    <a:ext uri="{9D8B030D-6E8A-4147-A177-3AD203B41FA5}">
                      <a16:colId xmlns:a16="http://schemas.microsoft.com/office/drawing/2014/main" val="3947016363"/>
                    </a:ext>
                  </a:extLst>
                </a:gridCol>
              </a:tblGrid>
              <a:tr h="164465">
                <a:tc>
                  <a:txBody>
                    <a:bodyPr/>
                    <a:lstStyle/>
                    <a:p>
                      <a:pPr algn="l">
                        <a:lnSpc>
                          <a:spcPct val="107000"/>
                        </a:lnSpc>
                        <a:spcAft>
                          <a:spcPts val="0"/>
                        </a:spcAft>
                      </a:pPr>
                      <a:r>
                        <a:rPr lang="en-IN" sz="1600" b="1" dirty="0">
                          <a:effectLst/>
                          <a:latin typeface="+mn-lt"/>
                        </a:rPr>
                        <a:t> </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nchor="b">
                    <a:solidFill>
                      <a:schemeClr val="accent5">
                        <a:lumMod val="20000"/>
                        <a:lumOff val="80000"/>
                      </a:schemeClr>
                    </a:solidFill>
                  </a:tcPr>
                </a:tc>
                <a:tc>
                  <a:txBody>
                    <a:bodyPr/>
                    <a:lstStyle/>
                    <a:p>
                      <a:pPr algn="ctr">
                        <a:lnSpc>
                          <a:spcPct val="150000"/>
                        </a:lnSpc>
                        <a:spcAft>
                          <a:spcPts val="0"/>
                        </a:spcAft>
                      </a:pPr>
                      <a:r>
                        <a:rPr lang="en-IN" sz="1600" b="1" dirty="0">
                          <a:effectLst/>
                          <a:latin typeface="+mn-lt"/>
                        </a:rPr>
                        <a:t>Data Analytics</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nchor="b">
                    <a:solidFill>
                      <a:schemeClr val="accent5">
                        <a:lumMod val="20000"/>
                        <a:lumOff val="80000"/>
                      </a:schemeClr>
                    </a:solidFill>
                  </a:tcPr>
                </a:tc>
                <a:tc>
                  <a:txBody>
                    <a:bodyPr/>
                    <a:lstStyle/>
                    <a:p>
                      <a:pPr algn="ctr">
                        <a:lnSpc>
                          <a:spcPct val="150000"/>
                        </a:lnSpc>
                        <a:spcAft>
                          <a:spcPts val="0"/>
                        </a:spcAft>
                      </a:pPr>
                      <a:r>
                        <a:rPr lang="en-IN" sz="1600" b="1" dirty="0">
                          <a:effectLst/>
                          <a:latin typeface="+mn-lt"/>
                        </a:rPr>
                        <a:t>Full Stack Development</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nchor="b">
                    <a:solidFill>
                      <a:schemeClr val="accent5">
                        <a:lumMod val="20000"/>
                        <a:lumOff val="80000"/>
                      </a:schemeClr>
                    </a:solidFill>
                  </a:tcPr>
                </a:tc>
                <a:tc>
                  <a:txBody>
                    <a:bodyPr/>
                    <a:lstStyle/>
                    <a:p>
                      <a:pPr algn="ctr">
                        <a:lnSpc>
                          <a:spcPct val="150000"/>
                        </a:lnSpc>
                        <a:spcAft>
                          <a:spcPts val="0"/>
                        </a:spcAft>
                      </a:pPr>
                      <a:r>
                        <a:rPr lang="en-IN" sz="1600" b="1" dirty="0">
                          <a:effectLst/>
                          <a:latin typeface="+mn-lt"/>
                        </a:rPr>
                        <a:t>Mobility</a:t>
                      </a:r>
                    </a:p>
                    <a:p>
                      <a:pPr algn="ctr">
                        <a:lnSpc>
                          <a:spcPct val="150000"/>
                        </a:lnSpc>
                        <a:spcAft>
                          <a:spcPts val="0"/>
                        </a:spcAft>
                      </a:pPr>
                      <a:r>
                        <a:rPr lang="en-IN" sz="1600" b="1" dirty="0">
                          <a:effectLst/>
                          <a:latin typeface="+mn-lt"/>
                          <a:ea typeface="Calibri" panose="020F0502020204030204" pitchFamily="34" charset="0"/>
                          <a:cs typeface="Times New Roman" panose="02020603050405020304" pitchFamily="18" charset="0"/>
                        </a:rPr>
                        <a:t>Management</a:t>
                      </a:r>
                    </a:p>
                  </a:txBody>
                  <a:tcPr marL="68580" marR="68580" marT="0" marB="0">
                    <a:solidFill>
                      <a:schemeClr val="accent5">
                        <a:lumMod val="20000"/>
                        <a:lumOff val="80000"/>
                      </a:schemeClr>
                    </a:solidFill>
                  </a:tcPr>
                </a:tc>
                <a:tc>
                  <a:txBody>
                    <a:bodyPr/>
                    <a:lstStyle/>
                    <a:p>
                      <a:pPr algn="ctr">
                        <a:lnSpc>
                          <a:spcPct val="150000"/>
                        </a:lnSpc>
                        <a:spcAft>
                          <a:spcPts val="0"/>
                        </a:spcAft>
                      </a:pPr>
                      <a:r>
                        <a:rPr lang="en-IN" sz="1600" b="1" dirty="0">
                          <a:effectLst/>
                          <a:latin typeface="+mn-lt"/>
                        </a:rPr>
                        <a:t>CRM-RPA</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520391922"/>
                  </a:ext>
                </a:extLst>
              </a:tr>
              <a:tr h="328930">
                <a:tc>
                  <a:txBody>
                    <a:bodyPr/>
                    <a:lstStyle/>
                    <a:p>
                      <a:pPr algn="l">
                        <a:lnSpc>
                          <a:spcPct val="107000"/>
                        </a:lnSpc>
                        <a:spcAft>
                          <a:spcPts val="0"/>
                        </a:spcAft>
                      </a:pPr>
                      <a:r>
                        <a:rPr lang="en-IN" sz="1600" b="1">
                          <a:effectLst/>
                          <a:latin typeface="+mn-lt"/>
                        </a:rPr>
                        <a:t>Program Elective 1</a:t>
                      </a:r>
                      <a:endParaRPr lang="en-IN" sz="1600" b="1">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600" dirty="0">
                          <a:effectLst/>
                          <a:latin typeface="+mn-lt"/>
                        </a:rPr>
                        <a:t>Predictive Analytics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algn="l" defTabSz="914400" rtl="0" eaLnBrk="1" latinLnBrk="0" hangingPunct="1">
                        <a:lnSpc>
                          <a:spcPct val="115000"/>
                        </a:lnSpc>
                        <a:spcAft>
                          <a:spcPts val="1000"/>
                        </a:spcAft>
                      </a:pPr>
                      <a:r>
                        <a:rPr lang="en-IN" sz="1600" kern="1200" dirty="0">
                          <a:solidFill>
                            <a:schemeClr val="tx1"/>
                          </a:solidFill>
                          <a:effectLst/>
                          <a:latin typeface="+mn-lt"/>
                          <a:ea typeface="+mn-ea"/>
                          <a:cs typeface="+mn-cs"/>
                        </a:rPr>
                        <a:t>Python Web Development with Django</a:t>
                      </a:r>
                    </a:p>
                  </a:txBody>
                  <a:tcPr marL="68193" marR="68193" marT="0" marB="0"/>
                </a:tc>
                <a:tc>
                  <a:txBody>
                    <a:bodyPr/>
                    <a:lstStyle/>
                    <a:p>
                      <a:pPr algn="l">
                        <a:lnSpc>
                          <a:spcPct val="107000"/>
                        </a:lnSpc>
                        <a:spcAft>
                          <a:spcPts val="0"/>
                        </a:spcAft>
                      </a:pPr>
                      <a:r>
                        <a:rPr lang="en-IN" sz="1600">
                          <a:effectLst/>
                          <a:latin typeface="+mn-lt"/>
                        </a:rPr>
                        <a:t>Mobile Application Development</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dirty="0">
                          <a:effectLst/>
                          <a:latin typeface="+mn-lt"/>
                        </a:rPr>
                        <a:t>CRM Fundamentals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4408351"/>
                  </a:ext>
                </a:extLst>
              </a:tr>
              <a:tr h="328930">
                <a:tc>
                  <a:txBody>
                    <a:bodyPr/>
                    <a:lstStyle/>
                    <a:p>
                      <a:pPr algn="l">
                        <a:lnSpc>
                          <a:spcPct val="107000"/>
                        </a:lnSpc>
                        <a:spcAft>
                          <a:spcPts val="0"/>
                        </a:spcAft>
                      </a:pPr>
                      <a:r>
                        <a:rPr lang="en-IN" sz="1600" b="1">
                          <a:effectLst/>
                          <a:latin typeface="+mn-lt"/>
                        </a:rPr>
                        <a:t>Program Elective 2</a:t>
                      </a:r>
                      <a:endParaRPr lang="en-IN" sz="1600" b="1">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600" dirty="0">
                          <a:effectLst/>
                          <a:latin typeface="+mn-lt"/>
                        </a:rPr>
                        <a:t>Web Technologies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algn="l" defTabSz="914400" rtl="0" eaLnBrk="1" latinLnBrk="0" hangingPunct="1">
                        <a:lnSpc>
                          <a:spcPct val="115000"/>
                        </a:lnSpc>
                        <a:spcAft>
                          <a:spcPts val="1000"/>
                        </a:spcAft>
                      </a:pPr>
                      <a:r>
                        <a:rPr lang="en-IN" sz="1600" kern="1200" dirty="0">
                          <a:solidFill>
                            <a:schemeClr val="tx1"/>
                          </a:solidFill>
                          <a:effectLst/>
                          <a:latin typeface="+mn-lt"/>
                          <a:ea typeface="+mn-ea"/>
                          <a:cs typeface="+mn-cs"/>
                        </a:rPr>
                        <a:t>Design Patterns</a:t>
                      </a:r>
                    </a:p>
                  </a:txBody>
                  <a:tcPr marL="68193" marR="68193" marT="0" marB="0"/>
                </a:tc>
                <a:tc>
                  <a:txBody>
                    <a:bodyPr/>
                    <a:lstStyle/>
                    <a:p>
                      <a:pPr algn="l">
                        <a:lnSpc>
                          <a:spcPct val="107000"/>
                        </a:lnSpc>
                        <a:spcAft>
                          <a:spcPts val="0"/>
                        </a:spcAft>
                      </a:pPr>
                      <a:r>
                        <a:rPr lang="en-IN" sz="1600">
                          <a:effectLst/>
                          <a:latin typeface="+mn-lt"/>
                        </a:rPr>
                        <a:t>Development in Swift Fundamentals</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a:effectLst/>
                          <a:latin typeface="+mn-lt"/>
                        </a:rPr>
                        <a:t>CRM Administration </a:t>
                      </a:r>
                      <a:endParaRPr lang="en-IN" sz="16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5387306"/>
                  </a:ext>
                </a:extLst>
              </a:tr>
              <a:tr h="328930">
                <a:tc>
                  <a:txBody>
                    <a:bodyPr/>
                    <a:lstStyle/>
                    <a:p>
                      <a:pPr algn="l">
                        <a:lnSpc>
                          <a:spcPct val="107000"/>
                        </a:lnSpc>
                        <a:spcAft>
                          <a:spcPts val="0"/>
                        </a:spcAft>
                      </a:pPr>
                      <a:r>
                        <a:rPr lang="en-IN" sz="1600" b="1">
                          <a:effectLst/>
                          <a:latin typeface="+mn-lt"/>
                        </a:rPr>
                        <a:t>Program Elective 3</a:t>
                      </a:r>
                      <a:endParaRPr lang="en-IN" sz="1600" b="1">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600" dirty="0">
                          <a:effectLst/>
                          <a:latin typeface="+mn-lt"/>
                        </a:rPr>
                        <a:t>Programming for Data Analytics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algn="l" defTabSz="914400" rtl="0" eaLnBrk="1" latinLnBrk="0" hangingPunct="1">
                        <a:lnSpc>
                          <a:spcPct val="115000"/>
                        </a:lnSpc>
                        <a:spcAft>
                          <a:spcPts val="1000"/>
                        </a:spcAft>
                      </a:pPr>
                      <a:r>
                        <a:rPr lang="en-IN" sz="1600" kern="1200" dirty="0">
                          <a:solidFill>
                            <a:schemeClr val="tx1"/>
                          </a:solidFill>
                          <a:effectLst/>
                          <a:latin typeface="+mn-lt"/>
                          <a:ea typeface="+mn-ea"/>
                          <a:cs typeface="+mn-cs"/>
                        </a:rPr>
                        <a:t>Advanced Java Programming</a:t>
                      </a:r>
                    </a:p>
                  </a:txBody>
                  <a:tcPr marL="68193" marR="68193" marT="0" marB="0"/>
                </a:tc>
                <a:tc>
                  <a:txBody>
                    <a:bodyPr/>
                    <a:lstStyle/>
                    <a:p>
                      <a:pPr algn="l">
                        <a:lnSpc>
                          <a:spcPct val="107000"/>
                        </a:lnSpc>
                        <a:spcAft>
                          <a:spcPts val="0"/>
                        </a:spcAft>
                      </a:pPr>
                      <a:r>
                        <a:rPr lang="en-IN" sz="1600">
                          <a:effectLst/>
                          <a:latin typeface="+mn-lt"/>
                        </a:rPr>
                        <a:t>Development in Swift Explorations and Data Collections</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a:effectLst/>
                          <a:latin typeface="+mn-lt"/>
                        </a:rPr>
                        <a:t>CRM Development </a:t>
                      </a:r>
                      <a:endParaRPr lang="en-IN" sz="16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221081"/>
                  </a:ext>
                </a:extLst>
              </a:tr>
              <a:tr h="610235">
                <a:tc>
                  <a:txBody>
                    <a:bodyPr/>
                    <a:lstStyle/>
                    <a:p>
                      <a:pPr algn="l">
                        <a:lnSpc>
                          <a:spcPct val="107000"/>
                        </a:lnSpc>
                        <a:spcAft>
                          <a:spcPts val="0"/>
                        </a:spcAft>
                      </a:pPr>
                      <a:r>
                        <a:rPr lang="en-IN" sz="1600" b="1">
                          <a:effectLst/>
                          <a:latin typeface="+mn-lt"/>
                        </a:rPr>
                        <a:t>Program Elective 4</a:t>
                      </a:r>
                      <a:endParaRPr lang="en-IN" sz="1600" b="1">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600" dirty="0">
                          <a:effectLst/>
                          <a:latin typeface="+mn-lt"/>
                        </a:rPr>
                        <a:t>Social Media Analytics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algn="l" defTabSz="914400" rtl="0" eaLnBrk="1" latinLnBrk="0" hangingPunct="1">
                        <a:lnSpc>
                          <a:spcPct val="115000"/>
                        </a:lnSpc>
                        <a:spcAft>
                          <a:spcPts val="1000"/>
                        </a:spcAft>
                      </a:pPr>
                      <a:r>
                        <a:rPr lang="en-IN" sz="1600" kern="1200" dirty="0">
                          <a:solidFill>
                            <a:schemeClr val="tx1"/>
                          </a:solidFill>
                          <a:effectLst/>
                          <a:latin typeface="+mn-lt"/>
                          <a:ea typeface="+mn-ea"/>
                          <a:cs typeface="+mn-cs"/>
                        </a:rPr>
                        <a:t>Web Development using MEAN Stack</a:t>
                      </a:r>
                    </a:p>
                  </a:txBody>
                  <a:tcPr marL="68193" marR="68193" marT="0" marB="0"/>
                </a:tc>
                <a:tc>
                  <a:txBody>
                    <a:bodyPr/>
                    <a:lstStyle/>
                    <a:p>
                      <a:pPr algn="l">
                        <a:lnSpc>
                          <a:spcPct val="107000"/>
                        </a:lnSpc>
                        <a:spcAft>
                          <a:spcPts val="0"/>
                        </a:spcAft>
                      </a:pPr>
                      <a:r>
                        <a:rPr lang="en-IN" sz="1600">
                          <a:effectLst/>
                          <a:latin typeface="+mn-lt"/>
                        </a:rPr>
                        <a:t>Augmented Reality and Virtual Reality</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a:effectLst/>
                          <a:latin typeface="+mn-lt"/>
                        </a:rPr>
                        <a:t>Robotics Process Automation (RPA)</a:t>
                      </a:r>
                      <a:endParaRPr lang="en-IN" sz="16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5563808"/>
                  </a:ext>
                </a:extLst>
              </a:tr>
              <a:tr h="328930">
                <a:tc>
                  <a:txBody>
                    <a:bodyPr/>
                    <a:lstStyle/>
                    <a:p>
                      <a:pPr algn="l">
                        <a:lnSpc>
                          <a:spcPct val="107000"/>
                        </a:lnSpc>
                        <a:spcAft>
                          <a:spcPts val="0"/>
                        </a:spcAft>
                      </a:pPr>
                      <a:r>
                        <a:rPr lang="en-IN" sz="1600" b="1" dirty="0">
                          <a:effectLst/>
                          <a:latin typeface="+mn-lt"/>
                        </a:rPr>
                        <a:t>Program Elective 5</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600" dirty="0">
                          <a:effectLst/>
                          <a:latin typeface="+mn-lt"/>
                        </a:rPr>
                        <a:t>Natural language Processing </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algn="l" defTabSz="914400" rtl="0" eaLnBrk="1" latinLnBrk="0" hangingPunct="1">
                        <a:lnSpc>
                          <a:spcPct val="115000"/>
                        </a:lnSpc>
                        <a:spcAft>
                          <a:spcPts val="1000"/>
                        </a:spcAft>
                      </a:pPr>
                      <a:r>
                        <a:rPr lang="en-IN" sz="1600" kern="1200" dirty="0">
                          <a:solidFill>
                            <a:schemeClr val="tx1"/>
                          </a:solidFill>
                          <a:effectLst/>
                          <a:latin typeface="+mn-lt"/>
                          <a:ea typeface="+mn-ea"/>
                          <a:cs typeface="+mn-cs"/>
                        </a:rPr>
                        <a:t>Web Development using MERN Stack</a:t>
                      </a:r>
                    </a:p>
                  </a:txBody>
                  <a:tcPr marL="68193" marR="68193" marT="0" marB="0"/>
                </a:tc>
                <a:tc>
                  <a:txBody>
                    <a:bodyPr/>
                    <a:lstStyle/>
                    <a:p>
                      <a:pPr algn="l">
                        <a:lnSpc>
                          <a:spcPct val="107000"/>
                        </a:lnSpc>
                        <a:spcAft>
                          <a:spcPts val="0"/>
                        </a:spcAft>
                      </a:pPr>
                      <a:r>
                        <a:rPr lang="en-IN" sz="1600">
                          <a:effectLst/>
                          <a:latin typeface="+mn-lt"/>
                        </a:rPr>
                        <a:t>Game Programming</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dirty="0">
                          <a:effectLst/>
                          <a:latin typeface="+mn-lt"/>
                        </a:rPr>
                        <a:t>Robotics Process Automation (RPA) Implementation </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4308447"/>
                  </a:ext>
                </a:extLst>
              </a:tr>
            </a:tbl>
          </a:graphicData>
        </a:graphic>
      </p:graphicFrame>
      <p:pic>
        <p:nvPicPr>
          <p:cNvPr id="8" name="Picture 2">
            <a:extLst>
              <a:ext uri="{FF2B5EF4-FFF2-40B4-BE49-F238E27FC236}">
                <a16:creationId xmlns:a16="http://schemas.microsoft.com/office/drawing/2014/main" id="{B0C64F56-04B7-CA1E-BEC7-462418550D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0" y="-1"/>
            <a:ext cx="1335878" cy="783037"/>
          </a:xfrm>
          <a:prstGeom prst="rect">
            <a:avLst/>
          </a:prstGeom>
          <a:noFill/>
        </p:spPr>
      </p:pic>
      <p:sp>
        <p:nvSpPr>
          <p:cNvPr id="9" name="Title 1">
            <a:extLst>
              <a:ext uri="{FF2B5EF4-FFF2-40B4-BE49-F238E27FC236}">
                <a16:creationId xmlns:a16="http://schemas.microsoft.com/office/drawing/2014/main" id="{E8AD41B2-06E1-8909-2731-8FF65CF69F16}"/>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Evaluation Scheme</a:t>
            </a:r>
          </a:p>
        </p:txBody>
      </p:sp>
      <p:pic>
        <p:nvPicPr>
          <p:cNvPr id="5" name="Picture 4" descr="A screenshot of a computer&#10;&#10;Description automatically generated">
            <a:extLst>
              <a:ext uri="{FF2B5EF4-FFF2-40B4-BE49-F238E27FC236}">
                <a16:creationId xmlns:a16="http://schemas.microsoft.com/office/drawing/2014/main" id="{51C8D1D1-89BA-47F4-FB2B-91600585C06A}"/>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7268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30</a:t>
            </a:fld>
            <a:endParaRPr lang="en-US" sz="900" dirty="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Trend analysis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A4203C63-5F9A-3ED3-F35B-AFEF19435A71}"/>
              </a:ext>
            </a:extLst>
          </p:cNvPr>
          <p:cNvSpPr>
            <a:spLocks noGrp="1"/>
          </p:cNvSpPr>
          <p:nvPr>
            <p:ph idx="1"/>
          </p:nvPr>
        </p:nvSpPr>
        <p:spPr>
          <a:xfrm>
            <a:off x="150125" y="982640"/>
            <a:ext cx="8536675" cy="5143524"/>
          </a:xfrm>
        </p:spPr>
        <p:txBody>
          <a:bodyPr>
            <a:normAutofit fontScale="77500" lnSpcReduction="20000"/>
          </a:bodyPr>
          <a:lstStyle/>
          <a:p>
            <a:pPr algn="just"/>
            <a:r>
              <a:rPr lang="en-US" b="1" dirty="0"/>
              <a:t>The Delphi method</a:t>
            </a:r>
          </a:p>
          <a:p>
            <a:pPr algn="just"/>
            <a:r>
              <a:rPr lang="en-US" dirty="0"/>
              <a:t>This method is commonly used to forecast trends based on the information given by a panel of experts. This series of steps is based on the Delphi method, which is about the Oracle of Delphi. It assumes that a group's answers are more useful and unbiased than answers provided by one individual. The total number of rounds involved may differ depending on the goal of the company or group's researchers.</a:t>
            </a:r>
          </a:p>
          <a:p>
            <a:pPr algn="just"/>
            <a:r>
              <a:rPr lang="en-US" dirty="0"/>
              <a:t>These experts answer a series of questions in continuous rounds that ultimately lead to the "correct answer" a company is looking for. The quality of information improves with each round as the experts revise their previous assumptions following additional insight from other members in the panel. The method ends upon completion of a predetermined metric.</a:t>
            </a:r>
          </a:p>
          <a:p>
            <a:pPr algn="just"/>
            <a:endParaRPr lang="en-IN" dirty="0"/>
          </a:p>
        </p:txBody>
      </p:sp>
      <p:pic>
        <p:nvPicPr>
          <p:cNvPr id="3" name="Picture 2" descr="A screenshot of a computer&#10;&#10;Description automatically generated">
            <a:extLst>
              <a:ext uri="{FF2B5EF4-FFF2-40B4-BE49-F238E27FC236}">
                <a16:creationId xmlns:a16="http://schemas.microsoft.com/office/drawing/2014/main" id="{6B7A3571-441F-6A79-6E6E-5C7261523533}"/>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4872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31</a:t>
            </a:fld>
            <a:endParaRPr lang="en-US" sz="900" dirty="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Trend analysis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A4203C63-5F9A-3ED3-F35B-AFEF19435A71}"/>
              </a:ext>
            </a:extLst>
          </p:cNvPr>
          <p:cNvSpPr>
            <a:spLocks noGrp="1"/>
          </p:cNvSpPr>
          <p:nvPr>
            <p:ph idx="1"/>
          </p:nvPr>
        </p:nvSpPr>
        <p:spPr>
          <a:xfrm>
            <a:off x="109181" y="812800"/>
            <a:ext cx="8871045" cy="5670551"/>
          </a:xfrm>
        </p:spPr>
        <p:txBody>
          <a:bodyPr>
            <a:normAutofit fontScale="92500" lnSpcReduction="10000"/>
          </a:bodyPr>
          <a:lstStyle/>
          <a:p>
            <a:pPr algn="just"/>
            <a:r>
              <a:rPr lang="en-US" sz="1800" b="1" dirty="0"/>
              <a:t>Here is a list of steps you can take to make your own judgmental forecasting model:</a:t>
            </a:r>
          </a:p>
          <a:p>
            <a:pPr algn="just"/>
            <a:r>
              <a:rPr lang="en-US" sz="1800" b="1" dirty="0"/>
              <a:t>1. Select a facilitator</a:t>
            </a:r>
          </a:p>
          <a:p>
            <a:pPr algn="just"/>
            <a:r>
              <a:rPr lang="en-US" sz="1800" b="1" dirty="0"/>
              <a:t>Before choosing a facilitator who will manage the discussion, consider the neutrality of the individual and the person's experiences conducting research. The head of research and development may choose this role, for example.</a:t>
            </a:r>
          </a:p>
          <a:p>
            <a:pPr algn="just"/>
            <a:r>
              <a:rPr lang="en-US" sz="1800" b="1" dirty="0"/>
              <a:t>2. Choose your experts</a:t>
            </a:r>
          </a:p>
          <a:p>
            <a:pPr algn="just"/>
            <a:r>
              <a:rPr lang="en-US" sz="1800" b="1" dirty="0"/>
              <a:t>When businesses research a product that is not yet on the market, they rely on a panel of anonymous experts who can weigh in on the matter. Experts can be anyone with substantial experience in a given topic. For example, in the instance of developing a new swim product, a company may reach out to instructors or safety experts in the field. They may even approach professional athletes or loyal customers who use similar products.</a:t>
            </a:r>
          </a:p>
          <a:p>
            <a:pPr algn="just"/>
            <a:r>
              <a:rPr lang="en-US" sz="1800" b="1" dirty="0"/>
              <a:t>3. Define the problem</a:t>
            </a:r>
          </a:p>
          <a:p>
            <a:pPr algn="just"/>
            <a:r>
              <a:rPr lang="en-US" sz="1800" b="1" dirty="0"/>
              <a:t>Companies looking to solve a problem must first provide the details surrounding the problem, as well as the significant details that can help them make an informed decision. This ensures that everyone understands what is being asked of them. Businesses may want to create a new </a:t>
            </a:r>
            <a:r>
              <a:rPr lang="en-US" sz="1800" b="1" dirty="0" err="1"/>
              <a:t>monofin</a:t>
            </a:r>
            <a:r>
              <a:rPr lang="en-US" sz="1800" b="1" dirty="0"/>
              <a:t> with features that none of their competitors have tried before.</a:t>
            </a:r>
          </a:p>
          <a:p>
            <a:pPr algn="just"/>
            <a:r>
              <a:rPr lang="en-US" sz="1800" b="1" dirty="0"/>
              <a:t>4. Round one questions</a:t>
            </a:r>
          </a:p>
          <a:p>
            <a:pPr algn="just"/>
            <a:r>
              <a:rPr lang="en-US" sz="1800" b="1" dirty="0"/>
              <a:t>This first round of questions introduces the topic and starts the conversation. The experts will read the information, provide anonymous feedback and submit their information back to the facilitator. </a:t>
            </a:r>
          </a:p>
          <a:p>
            <a:pPr algn="just"/>
            <a:endParaRPr lang="en-IN" sz="1800" b="1" dirty="0"/>
          </a:p>
        </p:txBody>
      </p:sp>
      <p:pic>
        <p:nvPicPr>
          <p:cNvPr id="3" name="Picture 2" descr="A screenshot of a computer&#10;&#10;Description automatically generated">
            <a:extLst>
              <a:ext uri="{FF2B5EF4-FFF2-40B4-BE49-F238E27FC236}">
                <a16:creationId xmlns:a16="http://schemas.microsoft.com/office/drawing/2014/main" id="{7C3523C2-893B-386E-56D5-9E7881CC34E4}"/>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19562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32</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Trend analysis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A4203C63-5F9A-3ED3-F35B-AFEF19435A71}"/>
              </a:ext>
            </a:extLst>
          </p:cNvPr>
          <p:cNvSpPr>
            <a:spLocks noGrp="1"/>
          </p:cNvSpPr>
          <p:nvPr>
            <p:ph idx="1"/>
          </p:nvPr>
        </p:nvSpPr>
        <p:spPr>
          <a:xfrm>
            <a:off x="310486" y="812800"/>
            <a:ext cx="8523027" cy="5170820"/>
          </a:xfrm>
        </p:spPr>
        <p:txBody>
          <a:bodyPr>
            <a:normAutofit fontScale="62500" lnSpcReduction="20000"/>
          </a:bodyPr>
          <a:lstStyle/>
          <a:p>
            <a:pPr algn="just"/>
            <a:r>
              <a:rPr lang="en-US" dirty="0"/>
              <a:t>5. Round two questions</a:t>
            </a:r>
          </a:p>
          <a:p>
            <a:pPr algn="just"/>
            <a:r>
              <a:rPr lang="en-US" dirty="0"/>
              <a:t>After the facilitator has reviewed the answers provided by the panel, edited content, filtered out irrelevant data and scanned through the content to find common themes, the facilitator then submits new information to the panel. Members of the panel have the chance to review the previous responses anonymously and based on the new information, can resubmit a response to another's statement. They again send their responses back to the facilitator.</a:t>
            </a:r>
          </a:p>
          <a:p>
            <a:pPr algn="just"/>
            <a:r>
              <a:rPr lang="en-US" dirty="0"/>
              <a:t>6. Round three questions</a:t>
            </a:r>
          </a:p>
          <a:p>
            <a:pPr algn="just"/>
            <a:r>
              <a:rPr lang="en-US" dirty="0"/>
              <a:t>For possibly the last time, the facilitator will review the new responses and again sort through the information presented before sending out the surveys to the panel. However, the process may continue until a general consensus is achieved, which can end in three or four iterations.</a:t>
            </a:r>
          </a:p>
          <a:p>
            <a:pPr algn="just"/>
            <a:r>
              <a:rPr lang="en-US" dirty="0"/>
              <a:t>7. Take action</a:t>
            </a:r>
          </a:p>
          <a:p>
            <a:pPr algn="just"/>
            <a:r>
              <a:rPr lang="en-US" dirty="0"/>
              <a:t>Once the researchers have received sufficient information, they can move ahead with any plans to implement their findings. This may be the start of new product development or the start of production on an item they were unsure about.</a:t>
            </a:r>
          </a:p>
          <a:p>
            <a:pPr algn="just"/>
            <a:endParaRPr lang="en-US" dirty="0"/>
          </a:p>
        </p:txBody>
      </p:sp>
      <p:pic>
        <p:nvPicPr>
          <p:cNvPr id="3" name="Picture 2" descr="A screenshot of a computer&#10;&#10;Description automatically generated">
            <a:extLst>
              <a:ext uri="{FF2B5EF4-FFF2-40B4-BE49-F238E27FC236}">
                <a16:creationId xmlns:a16="http://schemas.microsoft.com/office/drawing/2014/main" id="{9EEE9F82-B319-FC42-9113-369B687FDFFE}"/>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492619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33</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Trend analysis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A4203C63-5F9A-3ED3-F35B-AFEF19435A71}"/>
              </a:ext>
            </a:extLst>
          </p:cNvPr>
          <p:cNvSpPr>
            <a:spLocks noGrp="1"/>
          </p:cNvSpPr>
          <p:nvPr>
            <p:ph idx="1"/>
          </p:nvPr>
        </p:nvSpPr>
        <p:spPr>
          <a:xfrm>
            <a:off x="327546" y="1023582"/>
            <a:ext cx="8359254" cy="5102581"/>
          </a:xfrm>
        </p:spPr>
        <p:txBody>
          <a:bodyPr>
            <a:normAutofit fontScale="70000" lnSpcReduction="20000"/>
          </a:bodyPr>
          <a:lstStyle/>
          <a:p>
            <a:pPr algn="just"/>
            <a:r>
              <a:rPr lang="en-US" dirty="0"/>
              <a:t>1.	</a:t>
            </a:r>
            <a:r>
              <a:rPr lang="en-US" b="1" dirty="0"/>
              <a:t>Trend analysis</a:t>
            </a:r>
          </a:p>
          <a:p>
            <a:pPr algn="just"/>
            <a:r>
              <a:rPr lang="en-US" dirty="0"/>
              <a:t>What Is Trend Analysis?</a:t>
            </a:r>
          </a:p>
          <a:p>
            <a:pPr algn="just"/>
            <a:r>
              <a:rPr lang="en-US" dirty="0"/>
              <a:t>Trend analysis is a technique used in technical analysis that attempts to predict future stock price movements based on recently observed trend data. Trend analysis uses historical data, such as price movements and trade volume, to forecast the long-term direction of market sentiment.</a:t>
            </a:r>
          </a:p>
          <a:p>
            <a:pPr algn="just"/>
            <a:r>
              <a:rPr lang="en-US" dirty="0"/>
              <a:t>KEY TAKEAWAYS</a:t>
            </a:r>
          </a:p>
          <a:p>
            <a:pPr algn="just"/>
            <a:r>
              <a:rPr lang="en-US" dirty="0"/>
              <a:t>•	Trend analysis tries to predict a trend, such as a bull market run, and then ride that trend until data suggests a trend reversal, such as a bull-to-bear market.</a:t>
            </a:r>
          </a:p>
          <a:p>
            <a:pPr algn="just"/>
            <a:r>
              <a:rPr lang="en-US" dirty="0"/>
              <a:t>•	Trend analysis is based on the idea that what has happened in the past gives traders an idea of what will happen in the future.</a:t>
            </a:r>
          </a:p>
          <a:p>
            <a:pPr algn="just"/>
            <a:r>
              <a:rPr lang="en-US" dirty="0"/>
              <a:t>•	Trend analysis focuses on three typical time horizons: short-; intermediate-; and long-term.</a:t>
            </a:r>
          </a:p>
          <a:p>
            <a:pPr algn="just"/>
            <a:endParaRPr lang="en-IN" dirty="0"/>
          </a:p>
        </p:txBody>
      </p:sp>
      <p:pic>
        <p:nvPicPr>
          <p:cNvPr id="3" name="Picture 2" descr="A screenshot of a computer&#10;&#10;Description automatically generated">
            <a:extLst>
              <a:ext uri="{FF2B5EF4-FFF2-40B4-BE49-F238E27FC236}">
                <a16:creationId xmlns:a16="http://schemas.microsoft.com/office/drawing/2014/main" id="{38ABC674-27F7-4C64-F81C-03085FC47557}"/>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9655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34</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Trend analysis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A4203C63-5F9A-3ED3-F35B-AFEF19435A71}"/>
              </a:ext>
            </a:extLst>
          </p:cNvPr>
          <p:cNvSpPr>
            <a:spLocks noGrp="1"/>
          </p:cNvSpPr>
          <p:nvPr>
            <p:ph idx="1"/>
          </p:nvPr>
        </p:nvSpPr>
        <p:spPr>
          <a:xfrm>
            <a:off x="191069" y="941696"/>
            <a:ext cx="8761862" cy="5184467"/>
          </a:xfrm>
        </p:spPr>
        <p:txBody>
          <a:bodyPr>
            <a:normAutofit fontScale="62500" lnSpcReduction="20000"/>
          </a:bodyPr>
          <a:lstStyle/>
          <a:p>
            <a:pPr algn="just"/>
            <a:r>
              <a:rPr lang="en-US" b="1" dirty="0"/>
              <a:t>Understanding Trend Analysis</a:t>
            </a:r>
          </a:p>
          <a:p>
            <a:pPr algn="just"/>
            <a:r>
              <a:rPr lang="en-US" dirty="0"/>
              <a:t>Trend analysis tries to predict a trend, such as a bull market run, and ride that trend until data suggests a trend reversal, such as a bull-to-bear market. Trend analysis is helpful because moving with trends, and not against them, will lead to profit for an investor. It is based on the idea that what has happened in the past gives traders an idea of what will happen in the future. There are three main types of trends: short-, intermediate- and long-term.</a:t>
            </a:r>
          </a:p>
          <a:p>
            <a:pPr algn="just"/>
            <a:r>
              <a:rPr lang="en-US" dirty="0"/>
              <a:t>A trend is a general direction the market is taking during a specified period of time. Trends can be both upward and downward, relating to bullish and bearish markets, respectively. While there is no specified minimum amount of time required for a direction to be considered a trend, the longer the direction is maintained, the more notable the trend.</a:t>
            </a:r>
          </a:p>
          <a:p>
            <a:pPr algn="just"/>
            <a:r>
              <a:rPr lang="en-US" dirty="0"/>
              <a:t>Trend analysis is the process of looking at current trends in order to predict future ones and is considered a form of comparative analysis. This can include attempting to determine whether a current market trend, such as gains in a particular market sector, is likely to continue, as well as whether a trend in one market area could result in a trend in another. Though a trend analysis may involve a large amount of data, there is no guarantee that the results will be correct.</a:t>
            </a:r>
          </a:p>
          <a:p>
            <a:pPr algn="just"/>
            <a:endParaRPr lang="en-IN" dirty="0"/>
          </a:p>
        </p:txBody>
      </p:sp>
      <p:pic>
        <p:nvPicPr>
          <p:cNvPr id="3" name="Picture 2" descr="A screenshot of a computer&#10;&#10;Description automatically generated">
            <a:extLst>
              <a:ext uri="{FF2B5EF4-FFF2-40B4-BE49-F238E27FC236}">
                <a16:creationId xmlns:a16="http://schemas.microsoft.com/office/drawing/2014/main" id="{932DB88A-F7A0-C927-3560-9145030BDBDE}"/>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11883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35</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Trend analysis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A4203C63-5F9A-3ED3-F35B-AFEF19435A71}"/>
              </a:ext>
            </a:extLst>
          </p:cNvPr>
          <p:cNvSpPr>
            <a:spLocks noGrp="1"/>
          </p:cNvSpPr>
          <p:nvPr>
            <p:ph idx="1"/>
          </p:nvPr>
        </p:nvSpPr>
        <p:spPr>
          <a:xfrm>
            <a:off x="204715" y="812800"/>
            <a:ext cx="8775511" cy="5670551"/>
          </a:xfrm>
        </p:spPr>
        <p:txBody>
          <a:bodyPr>
            <a:normAutofit lnSpcReduction="10000"/>
          </a:bodyPr>
          <a:lstStyle/>
          <a:p>
            <a:pPr algn="just"/>
            <a:r>
              <a:rPr lang="en-US" sz="1800" dirty="0"/>
              <a:t>In order to begin analyzing applicable data, it is necessary to first determine which market segment will be analyzed. For instance, you could focus on a particular industry, such as the automotive or pharmaceuticals sector, as well as a particular type of investment, such as the bond market.</a:t>
            </a:r>
          </a:p>
          <a:p>
            <a:pPr algn="just"/>
            <a:r>
              <a:rPr lang="en-US" sz="1800" dirty="0"/>
              <a:t>Once the sector has been selected, it is possible to examine its general performance. This can include how the sector was affected by internal and external forces. For example, changes in a similar industry or the creation of a new governmental regulation would qualify as forces impacting the market. Analysts then take this data and attempt to predict the direction the market will take moving forward.</a:t>
            </a:r>
          </a:p>
          <a:p>
            <a:pPr algn="just"/>
            <a:r>
              <a:rPr lang="en-US" sz="1800" dirty="0"/>
              <a:t>Critics of trend analysis, and technical trading in general, argue that markets are efficient, and already price in all available information. That means that history does not necessarily need to repeat itself and that the past does not predict the future. Adherents of fundamental analysis, for example, analyze the financial condition of companies using financial statements and economic models to predict future prices. For these types of investors, day-to-day stock movements follow a random walk that cannot be interpreted as patterns or trends. Critics of trend analysis, and technical trading in general, argue that markets are efficient, and already price in all available information. That means that history does not necessarily need to repeat itself and that the past does not predict the future. Adherents of fundamental analysis, for example, analyze the financial condition of companies using financial statements and economic models to predict future prices. For these types of investors, day-to-day stock movements follow a random walk that cannot be interpreted as patterns or trends.</a:t>
            </a:r>
          </a:p>
          <a:p>
            <a:pPr algn="just"/>
            <a:endParaRPr lang="en-IN" sz="1800" dirty="0"/>
          </a:p>
        </p:txBody>
      </p:sp>
      <p:pic>
        <p:nvPicPr>
          <p:cNvPr id="3" name="Picture 2" descr="A screenshot of a computer&#10;&#10;Description automatically generated">
            <a:extLst>
              <a:ext uri="{FF2B5EF4-FFF2-40B4-BE49-F238E27FC236}">
                <a16:creationId xmlns:a16="http://schemas.microsoft.com/office/drawing/2014/main" id="{92C7322C-1D10-91E3-4ED7-E9542CD1D15E}"/>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915618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36</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Trend analysis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A4203C63-5F9A-3ED3-F35B-AFEF19435A71}"/>
              </a:ext>
            </a:extLst>
          </p:cNvPr>
          <p:cNvSpPr>
            <a:spLocks noGrp="1"/>
          </p:cNvSpPr>
          <p:nvPr>
            <p:ph idx="1"/>
          </p:nvPr>
        </p:nvSpPr>
        <p:spPr>
          <a:xfrm>
            <a:off x="300251" y="941696"/>
            <a:ext cx="8570794" cy="5184467"/>
          </a:xfrm>
        </p:spPr>
        <p:txBody>
          <a:bodyPr>
            <a:normAutofit fontScale="70000" lnSpcReduction="20000"/>
          </a:bodyPr>
          <a:lstStyle/>
          <a:p>
            <a:r>
              <a:rPr lang="en-US" b="1" dirty="0"/>
              <a:t>Trend Trading Strategies</a:t>
            </a:r>
          </a:p>
          <a:p>
            <a:r>
              <a:rPr lang="en-US" dirty="0"/>
              <a:t>Trend traders attempt to isolate and extract profit from trends. There are many different trend trading strategies using a variety of technical indicators:</a:t>
            </a:r>
          </a:p>
          <a:p>
            <a:r>
              <a:rPr lang="en-US" dirty="0"/>
              <a:t>•	Moving Averages: These strategies involve entering into long positions when a short-term moving average crosses above a long-term moving average, and entering short positions when a short-term moving average crosses below a long-term moving average.</a:t>
            </a:r>
          </a:p>
          <a:p>
            <a:r>
              <a:rPr lang="en-US" dirty="0"/>
              <a:t>•	Momentum Indicators: These strategies involve entering into long positions when a security is trending with strong momentum and exiting long positions when a security loses momentum. Often, the relative strength index (RSI) is used in these strategies.</a:t>
            </a:r>
          </a:p>
          <a:p>
            <a:r>
              <a:rPr lang="en-US" dirty="0"/>
              <a:t>•	Trendlines &amp; Chart Patterns: These strategies involve entering long positions when a security is trending higher and placing a stop-loss below key trendline support levels. If the stock starts to reverse, the position is exited for a profit.</a:t>
            </a:r>
          </a:p>
          <a:p>
            <a:endParaRPr lang="en-IN" dirty="0"/>
          </a:p>
        </p:txBody>
      </p:sp>
      <p:pic>
        <p:nvPicPr>
          <p:cNvPr id="3" name="Picture 2" descr="A screenshot of a computer&#10;&#10;Description automatically generated">
            <a:extLst>
              <a:ext uri="{FF2B5EF4-FFF2-40B4-BE49-F238E27FC236}">
                <a16:creationId xmlns:a16="http://schemas.microsoft.com/office/drawing/2014/main" id="{9E28A5EE-896B-1663-EF5B-A542EF4DAFF9}"/>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8772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37</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Trend analysis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A4203C63-5F9A-3ED3-F35B-AFEF19435A71}"/>
              </a:ext>
            </a:extLst>
          </p:cNvPr>
          <p:cNvSpPr>
            <a:spLocks noGrp="1"/>
          </p:cNvSpPr>
          <p:nvPr>
            <p:ph idx="1"/>
          </p:nvPr>
        </p:nvSpPr>
        <p:spPr>
          <a:xfrm>
            <a:off x="218363" y="996288"/>
            <a:ext cx="8611737" cy="5129876"/>
          </a:xfrm>
        </p:spPr>
        <p:txBody>
          <a:bodyPr>
            <a:normAutofit fontScale="77500" lnSpcReduction="20000"/>
          </a:bodyPr>
          <a:lstStyle/>
          <a:p>
            <a:pPr algn="just"/>
            <a:r>
              <a:rPr lang="en-US" dirty="0"/>
              <a:t>Trend following is a trading system based on using trend analysis and following the recommendation produced to determine which investments to make. Often, the analysis is conducted via computer analysis and modeling of relevant data and is tied to market momentum.</a:t>
            </a:r>
          </a:p>
          <a:p>
            <a:pPr algn="just"/>
            <a:r>
              <a:rPr lang="en-US" dirty="0"/>
              <a:t>Indicators can simplify price information, as well as provide trend trade signals or warn of reversals. They may be used on all time frames, and have variables that can be adjusted to suit each trader's specific preferences.</a:t>
            </a:r>
          </a:p>
          <a:p>
            <a:pPr algn="just"/>
            <a:r>
              <a:rPr lang="en-US" dirty="0"/>
              <a:t>Usually, it is advisable to combine indicator strategies or come up with your own guidelines, so entry and exit criteria are clearly established for trades. Each indicator can be used in more ways than outlined. If you like an indicator, research it further, and most importantly, test it out before using it to make live trades.</a:t>
            </a:r>
          </a:p>
          <a:p>
            <a:pPr algn="just"/>
            <a:endParaRPr lang="en-IN" dirty="0"/>
          </a:p>
        </p:txBody>
      </p:sp>
      <p:pic>
        <p:nvPicPr>
          <p:cNvPr id="3" name="Picture 2" descr="A screenshot of a computer&#10;&#10;Description automatically generated">
            <a:extLst>
              <a:ext uri="{FF2B5EF4-FFF2-40B4-BE49-F238E27FC236}">
                <a16:creationId xmlns:a16="http://schemas.microsoft.com/office/drawing/2014/main" id="{82343DE3-FCDA-6BFF-3413-38D929DA2FE3}"/>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523911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38</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Trend analysis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A4203C63-5F9A-3ED3-F35B-AFEF19435A71}"/>
              </a:ext>
            </a:extLst>
          </p:cNvPr>
          <p:cNvSpPr>
            <a:spLocks noGrp="1"/>
          </p:cNvSpPr>
          <p:nvPr>
            <p:ph idx="1"/>
          </p:nvPr>
        </p:nvSpPr>
        <p:spPr>
          <a:xfrm>
            <a:off x="150125" y="928048"/>
            <a:ext cx="8816454" cy="5301301"/>
          </a:xfrm>
        </p:spPr>
        <p:txBody>
          <a:bodyPr>
            <a:normAutofit fontScale="92500" lnSpcReduction="20000"/>
          </a:bodyPr>
          <a:lstStyle/>
          <a:p>
            <a:pPr algn="just"/>
            <a:r>
              <a:rPr lang="en-US" sz="2000" b="1" dirty="0"/>
              <a:t>What Is a Trend?</a:t>
            </a:r>
          </a:p>
          <a:p>
            <a:pPr algn="just"/>
            <a:r>
              <a:rPr lang="en-US" sz="2000" dirty="0"/>
              <a:t>A trend is the overall direction of a market during a specified period of time. Trends can be both upward and downward, relating to bullish and bearish markets, respectively. While there is no specified minimum amount of time required for a direction to be considered a trend, the longer the direction is maintained, the more notable the trend. Trends are identified by drawing lines, known as trendlines, that connect price action making higher highs and higher lows for an uptrend, or lower lows and lower highs for a downtrend.</a:t>
            </a:r>
          </a:p>
          <a:p>
            <a:pPr algn="just"/>
            <a:r>
              <a:rPr lang="en-US" sz="2000" b="1" dirty="0"/>
              <a:t>What Are Examples of Trend Trading Strategies?</a:t>
            </a:r>
          </a:p>
          <a:p>
            <a:pPr algn="just"/>
            <a:r>
              <a:rPr lang="en-US" sz="2000" dirty="0"/>
              <a:t>Trend trading strategies attempt to isolate and extract profit from trends by combining a variety of technical indicators along with the financial instrument's price action. Typically, these include moving averages, momentum indicators, and trendlines, and chart patterns.</a:t>
            </a:r>
          </a:p>
          <a:p>
            <a:pPr algn="just"/>
            <a:r>
              <a:rPr lang="en-US" sz="2000" dirty="0"/>
              <a:t>Moving averages strategies involve entering into long, or short, positions when the short-term moving average crosses above, or below, a long-term moving average. Momentum indicator strategies involve entering into positions when a security is exhibiting strong momentum and exiting when that wanes. Trendlines and chart pattern strategies involve entering long, or short, positions when a security is trending higher, or lower, and placing a stop-loss below, or above, key trendline support levels to exit the trade.</a:t>
            </a:r>
          </a:p>
          <a:p>
            <a:pPr algn="just"/>
            <a:endParaRPr lang="en-IN" sz="2000" dirty="0"/>
          </a:p>
        </p:txBody>
      </p:sp>
      <p:pic>
        <p:nvPicPr>
          <p:cNvPr id="3" name="Picture 2" descr="A screenshot of a computer&#10;&#10;Description automatically generated">
            <a:extLst>
              <a:ext uri="{FF2B5EF4-FFF2-40B4-BE49-F238E27FC236}">
                <a16:creationId xmlns:a16="http://schemas.microsoft.com/office/drawing/2014/main" id="{8D30FCBE-71A8-8256-1B5D-95D4DE33B73F}"/>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557355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39</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Trend analysis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A4203C63-5F9A-3ED3-F35B-AFEF19435A71}"/>
              </a:ext>
            </a:extLst>
          </p:cNvPr>
          <p:cNvSpPr>
            <a:spLocks noGrp="1"/>
          </p:cNvSpPr>
          <p:nvPr>
            <p:ph idx="1"/>
          </p:nvPr>
        </p:nvSpPr>
        <p:spPr>
          <a:xfrm>
            <a:off x="457200" y="1187356"/>
            <a:ext cx="8229600" cy="4938808"/>
          </a:xfrm>
        </p:spPr>
        <p:txBody>
          <a:bodyPr>
            <a:normAutofit/>
          </a:bodyPr>
          <a:lstStyle/>
          <a:p>
            <a:pPr algn="just"/>
            <a:r>
              <a:rPr lang="en-US" sz="1800" b="1" dirty="0"/>
              <a:t>What Are Some Criticisms of Trend Analysis?</a:t>
            </a:r>
          </a:p>
          <a:p>
            <a:pPr algn="just"/>
            <a:r>
              <a:rPr lang="en-US" sz="2400" dirty="0"/>
              <a:t>Critics of trend analysis, and technical trading in general, argue that markets are efficient, and already price in all available information. That means that history does not necessarily need to repeat itself and that the past does not predict the future. Adherents of fundamental analysis, for example, analyze the financial condition of companies using financial statements and economic models to predict future prices. For these types of investors, day-to-day stock movements follow a random walk that cannot be interpreted as patterns or trends.</a:t>
            </a:r>
          </a:p>
          <a:p>
            <a:pPr algn="just"/>
            <a:endParaRPr lang="en-IN" sz="2400" dirty="0"/>
          </a:p>
        </p:txBody>
      </p:sp>
      <p:pic>
        <p:nvPicPr>
          <p:cNvPr id="3" name="Picture 2" descr="A screenshot of a computer&#10;&#10;Description automatically generated">
            <a:extLst>
              <a:ext uri="{FF2B5EF4-FFF2-40B4-BE49-F238E27FC236}">
                <a16:creationId xmlns:a16="http://schemas.microsoft.com/office/drawing/2014/main" id="{AF3B9E49-5752-E99F-43F0-EE6183CFBB44}"/>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0678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F52B85-F8AA-4022-8E0F-EB721FF34605}" type="datetime3">
              <a:rPr lang="en-US" smtClean="0">
                <a:solidFill>
                  <a:prstClr val="black">
                    <a:tint val="75000"/>
                  </a:prstClr>
                </a:solidFill>
              </a:rPr>
              <a:t>11 July 2024</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4</a:t>
            </a:fld>
            <a:endParaRPr lang="en-US" dirty="0">
              <a:solidFill>
                <a:prstClr val="black">
                  <a:tint val="75000"/>
                </a:prstClr>
              </a:solidFill>
            </a:endParaRPr>
          </a:p>
        </p:txBody>
      </p:sp>
      <p:graphicFrame>
        <p:nvGraphicFramePr>
          <p:cNvPr id="2" name="Table 1"/>
          <p:cNvGraphicFramePr>
            <a:graphicFrameLocks noGrp="1"/>
          </p:cNvGraphicFramePr>
          <p:nvPr/>
        </p:nvGraphicFramePr>
        <p:xfrm>
          <a:off x="0" y="777743"/>
          <a:ext cx="9143999" cy="3011297"/>
        </p:xfrm>
        <a:graphic>
          <a:graphicData uri="http://schemas.openxmlformats.org/drawingml/2006/table">
            <a:tbl>
              <a:tblPr firstRow="1" firstCol="1" bandRow="1">
                <a:tableStyleId>{5940675A-B579-460E-94D1-54222C63F5DA}</a:tableStyleId>
              </a:tblPr>
              <a:tblGrid>
                <a:gridCol w="2285675">
                  <a:extLst>
                    <a:ext uri="{9D8B030D-6E8A-4147-A177-3AD203B41FA5}">
                      <a16:colId xmlns:a16="http://schemas.microsoft.com/office/drawing/2014/main" val="4158186762"/>
                    </a:ext>
                  </a:extLst>
                </a:gridCol>
                <a:gridCol w="2286108">
                  <a:extLst>
                    <a:ext uri="{9D8B030D-6E8A-4147-A177-3AD203B41FA5}">
                      <a16:colId xmlns:a16="http://schemas.microsoft.com/office/drawing/2014/main" val="4155282501"/>
                    </a:ext>
                  </a:extLst>
                </a:gridCol>
                <a:gridCol w="2286108">
                  <a:extLst>
                    <a:ext uri="{9D8B030D-6E8A-4147-A177-3AD203B41FA5}">
                      <a16:colId xmlns:a16="http://schemas.microsoft.com/office/drawing/2014/main" val="3566264613"/>
                    </a:ext>
                  </a:extLst>
                </a:gridCol>
                <a:gridCol w="2286108">
                  <a:extLst>
                    <a:ext uri="{9D8B030D-6E8A-4147-A177-3AD203B41FA5}">
                      <a16:colId xmlns:a16="http://schemas.microsoft.com/office/drawing/2014/main" val="2351123909"/>
                    </a:ext>
                  </a:extLst>
                </a:gridCol>
              </a:tblGrid>
              <a:tr h="310386">
                <a:tc gridSpan="4">
                  <a:txBody>
                    <a:bodyPr/>
                    <a:lstStyle/>
                    <a:p>
                      <a:pPr algn="ctr">
                        <a:lnSpc>
                          <a:spcPct val="107000"/>
                        </a:lnSpc>
                        <a:spcAft>
                          <a:spcPts val="0"/>
                        </a:spcAft>
                      </a:pPr>
                      <a:r>
                        <a:rPr lang="en-IN" sz="1800" b="1" dirty="0">
                          <a:effectLst/>
                        </a:rPr>
                        <a:t>DATA ANALYTICS (AI/AIML)</a:t>
                      </a:r>
                      <a:endParaRPr lang="en-IN" sz="1800" b="1" dirty="0">
                        <a:effectLst/>
                        <a:latin typeface="+mn-lt"/>
                        <a:ea typeface="Calibri" panose="020F0502020204030204" pitchFamily="34" charset="0"/>
                        <a:cs typeface="Times New Roman" panose="02020603050405020304" pitchFamily="18" charset="0"/>
                      </a:endParaRPr>
                    </a:p>
                  </a:txBody>
                  <a:tcPr marL="68580" marR="68580" marT="0" marB="0" anchor="b">
                    <a:solidFill>
                      <a:schemeClr val="accent5">
                        <a:lumMod val="20000"/>
                        <a:lumOff val="80000"/>
                      </a:schemeClr>
                    </a:solidFill>
                  </a:tcPr>
                </a:tc>
                <a:tc hMerge="1">
                  <a:txBody>
                    <a:bodyPr/>
                    <a:lstStyle/>
                    <a:p>
                      <a:endParaRPr lang="en-IN"/>
                    </a:p>
                  </a:txBody>
                  <a:tcPr/>
                </a:tc>
                <a:tc hMerge="1">
                  <a:txBody>
                    <a:bodyPr/>
                    <a:lstStyle/>
                    <a:p>
                      <a:pPr algn="ctr">
                        <a:lnSpc>
                          <a:spcPct val="107000"/>
                        </a:lnSpc>
                        <a:spcAft>
                          <a:spcPts val="0"/>
                        </a:spcAft>
                      </a:pPr>
                      <a:endParaRPr lang="en-IN" sz="1800" b="1" dirty="0">
                        <a:effectLst/>
                        <a:latin typeface="+mn-lt"/>
                        <a:ea typeface="Calibri" panose="020F0502020204030204" pitchFamily="34" charset="0"/>
                        <a:cs typeface="Times New Roman" panose="02020603050405020304" pitchFamily="18" charset="0"/>
                      </a:endParaRPr>
                    </a:p>
                  </a:txBody>
                  <a:tcPr marL="68580" marR="68580" marT="0" marB="0" anchor="b">
                    <a:solidFill>
                      <a:schemeClr val="accent5">
                        <a:lumMod val="20000"/>
                        <a:lumOff val="80000"/>
                      </a:schemeClr>
                    </a:solidFill>
                  </a:tcPr>
                </a:tc>
                <a:tc hMerge="1">
                  <a:txBody>
                    <a:bodyPr/>
                    <a:lstStyle/>
                    <a:p>
                      <a:pPr algn="ctr">
                        <a:lnSpc>
                          <a:spcPct val="107000"/>
                        </a:lnSpc>
                        <a:spcAft>
                          <a:spcPts val="0"/>
                        </a:spcAft>
                      </a:pPr>
                      <a:endParaRPr lang="en-IN" sz="1800" b="1" dirty="0">
                        <a:effectLst/>
                        <a:latin typeface="+mn-lt"/>
                        <a:ea typeface="Calibri" panose="020F0502020204030204" pitchFamily="34" charset="0"/>
                        <a:cs typeface="Times New Roman" panose="02020603050405020304" pitchFamily="18" charset="0"/>
                      </a:endParaRPr>
                    </a:p>
                  </a:txBody>
                  <a:tcPr marL="68580" marR="68580" marT="0" marB="0" anchor="b">
                    <a:solidFill>
                      <a:schemeClr val="accent5">
                        <a:lumMod val="20000"/>
                        <a:lumOff val="80000"/>
                      </a:schemeClr>
                    </a:solidFill>
                  </a:tcPr>
                </a:tc>
                <a:extLst>
                  <a:ext uri="{0D108BD9-81ED-4DB2-BD59-A6C34878D82A}">
                    <a16:rowId xmlns:a16="http://schemas.microsoft.com/office/drawing/2014/main" val="2660156966"/>
                  </a:ext>
                </a:extLst>
              </a:tr>
              <a:tr h="166370">
                <a:tc>
                  <a:txBody>
                    <a:bodyPr/>
                    <a:lstStyle/>
                    <a:p>
                      <a:pPr algn="ctr">
                        <a:lnSpc>
                          <a:spcPct val="150000"/>
                        </a:lnSpc>
                        <a:spcAft>
                          <a:spcPts val="0"/>
                        </a:spcAft>
                      </a:pPr>
                      <a:r>
                        <a:rPr lang="en-IN" sz="1600" b="1" dirty="0">
                          <a:effectLst/>
                        </a:rPr>
                        <a:t>SUBJECTS</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nchor="b">
                    <a:solidFill>
                      <a:srgbClr val="E6E6E6"/>
                    </a:solidFill>
                  </a:tcPr>
                </a:tc>
                <a:tc>
                  <a:txBody>
                    <a:bodyPr/>
                    <a:lstStyle/>
                    <a:p>
                      <a:pPr algn="ctr">
                        <a:lnSpc>
                          <a:spcPct val="150000"/>
                        </a:lnSpc>
                        <a:spcAft>
                          <a:spcPts val="0"/>
                        </a:spcAft>
                      </a:pPr>
                      <a:r>
                        <a:rPr lang="en-IN" sz="1600" b="1" dirty="0">
                          <a:effectLst/>
                        </a:rPr>
                        <a:t>CREDITS</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nchor="b">
                    <a:solidFill>
                      <a:srgbClr val="E6E6E6"/>
                    </a:solidFill>
                  </a:tcPr>
                </a:tc>
                <a:tc>
                  <a:txBody>
                    <a:bodyPr/>
                    <a:lstStyle/>
                    <a:p>
                      <a:pPr algn="ctr">
                        <a:lnSpc>
                          <a:spcPct val="150000"/>
                        </a:lnSpc>
                        <a:spcAft>
                          <a:spcPts val="0"/>
                        </a:spcAft>
                      </a:pPr>
                      <a:r>
                        <a:rPr lang="en-IN" sz="1600" b="1" dirty="0">
                          <a:effectLst/>
                          <a:latin typeface="+mn-lt"/>
                          <a:ea typeface="Calibri" panose="020F0502020204030204" pitchFamily="34" charset="0"/>
                          <a:cs typeface="Times New Roman" panose="02020603050405020304" pitchFamily="18" charset="0"/>
                        </a:rPr>
                        <a:t>ELECTIVE</a:t>
                      </a:r>
                    </a:p>
                  </a:txBody>
                  <a:tcPr marL="68580" marR="68580" marT="0" marB="0" anchor="b">
                    <a:solidFill>
                      <a:srgbClr val="E6E6E6"/>
                    </a:solidFill>
                  </a:tcPr>
                </a:tc>
                <a:tc>
                  <a:txBody>
                    <a:bodyPr/>
                    <a:lstStyle/>
                    <a:p>
                      <a:pPr algn="ctr">
                        <a:lnSpc>
                          <a:spcPct val="150000"/>
                        </a:lnSpc>
                        <a:spcAft>
                          <a:spcPts val="0"/>
                        </a:spcAft>
                      </a:pPr>
                      <a:r>
                        <a:rPr lang="en-IN" sz="1600" b="1" dirty="0">
                          <a:effectLst/>
                          <a:latin typeface="+mn-lt"/>
                          <a:ea typeface="Calibri" panose="020F0502020204030204" pitchFamily="34" charset="0"/>
                          <a:cs typeface="Times New Roman" panose="02020603050405020304" pitchFamily="18" charset="0"/>
                        </a:rPr>
                        <a:t>SEMESTER</a:t>
                      </a:r>
                    </a:p>
                  </a:txBody>
                  <a:tcPr marL="68580" marR="68580" marT="0" marB="0" anchor="b">
                    <a:solidFill>
                      <a:srgbClr val="E6E6E6"/>
                    </a:solidFill>
                  </a:tcPr>
                </a:tc>
                <a:extLst>
                  <a:ext uri="{0D108BD9-81ED-4DB2-BD59-A6C34878D82A}">
                    <a16:rowId xmlns:a16="http://schemas.microsoft.com/office/drawing/2014/main" val="2660653815"/>
                  </a:ext>
                </a:extLst>
              </a:tr>
              <a:tr h="332105">
                <a:tc>
                  <a:txBody>
                    <a:bodyPr/>
                    <a:lstStyle/>
                    <a:p>
                      <a:pPr algn="l">
                        <a:lnSpc>
                          <a:spcPct val="107000"/>
                        </a:lnSpc>
                        <a:spcAft>
                          <a:spcPts val="0"/>
                        </a:spcAft>
                      </a:pPr>
                      <a:r>
                        <a:rPr lang="en-IN" sz="1600" dirty="0">
                          <a:effectLst/>
                          <a:latin typeface="+mn-lt"/>
                        </a:rPr>
                        <a:t>Predictive Analytics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600" dirty="0">
                          <a:effectLst/>
                        </a:rPr>
                        <a:t>3</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I</a:t>
                      </a:r>
                    </a:p>
                  </a:txBody>
                  <a:tcPr marL="68580" marR="68580" marT="0" marB="0" anchor="b"/>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5</a:t>
                      </a:r>
                      <a:r>
                        <a:rPr lang="en-IN" sz="1600" baseline="30000" dirty="0">
                          <a:effectLst/>
                          <a:latin typeface="+mn-lt"/>
                          <a:ea typeface="Calibri" panose="020F0502020204030204" pitchFamily="34" charset="0"/>
                          <a:cs typeface="Times New Roman" panose="02020603050405020304" pitchFamily="18" charset="0"/>
                        </a:rPr>
                        <a:t>th</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50267622"/>
                  </a:ext>
                </a:extLst>
              </a:tr>
              <a:tr h="332105">
                <a:tc>
                  <a:txBody>
                    <a:bodyPr/>
                    <a:lstStyle/>
                    <a:p>
                      <a:pPr algn="l">
                        <a:lnSpc>
                          <a:spcPct val="107000"/>
                        </a:lnSpc>
                        <a:spcAft>
                          <a:spcPts val="0"/>
                        </a:spcAft>
                      </a:pPr>
                      <a:r>
                        <a:rPr lang="en-IN" sz="1600" dirty="0">
                          <a:effectLst/>
                          <a:latin typeface="+mn-lt"/>
                        </a:rPr>
                        <a:t>Web Technologies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600">
                          <a:effectLst/>
                        </a:rPr>
                        <a:t> </a:t>
                      </a:r>
                    </a:p>
                    <a:p>
                      <a:pPr algn="ctr">
                        <a:lnSpc>
                          <a:spcPct val="107000"/>
                        </a:lnSpc>
                        <a:spcAft>
                          <a:spcPts val="0"/>
                        </a:spcAft>
                      </a:pPr>
                      <a:r>
                        <a:rPr lang="en-IN" sz="1600">
                          <a:effectLst/>
                        </a:rPr>
                        <a:t>3</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II</a:t>
                      </a: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5</a:t>
                      </a:r>
                      <a:r>
                        <a:rPr lang="en-IN" sz="1600" baseline="30000" dirty="0">
                          <a:effectLst/>
                          <a:latin typeface="+mn-lt"/>
                          <a:ea typeface="Calibri" panose="020F0502020204030204" pitchFamily="34" charset="0"/>
                          <a:cs typeface="Times New Roman" panose="02020603050405020304" pitchFamily="18" charset="0"/>
                        </a:rPr>
                        <a:t>th</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5309937"/>
                  </a:ext>
                </a:extLst>
              </a:tr>
              <a:tr h="332105">
                <a:tc>
                  <a:txBody>
                    <a:bodyPr/>
                    <a:lstStyle/>
                    <a:p>
                      <a:pPr algn="l">
                        <a:lnSpc>
                          <a:spcPct val="107000"/>
                        </a:lnSpc>
                        <a:spcAft>
                          <a:spcPts val="0"/>
                        </a:spcAft>
                      </a:pPr>
                      <a:r>
                        <a:rPr lang="en-IN" sz="1600" dirty="0">
                          <a:effectLst/>
                          <a:latin typeface="+mn-lt"/>
                        </a:rPr>
                        <a:t>Programming for Data Analytics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600">
                          <a:effectLst/>
                        </a:rPr>
                        <a:t> </a:t>
                      </a:r>
                    </a:p>
                    <a:p>
                      <a:pPr algn="ctr">
                        <a:lnSpc>
                          <a:spcPct val="107000"/>
                        </a:lnSpc>
                        <a:spcAft>
                          <a:spcPts val="0"/>
                        </a:spcAft>
                      </a:pPr>
                      <a:r>
                        <a:rPr lang="en-IN" sz="1600">
                          <a:effectLst/>
                        </a:rPr>
                        <a:t>3</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III</a:t>
                      </a: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6</a:t>
                      </a:r>
                      <a:r>
                        <a:rPr lang="en-IN" sz="1600" baseline="30000" dirty="0">
                          <a:effectLst/>
                          <a:latin typeface="+mn-lt"/>
                          <a:ea typeface="Calibri" panose="020F0502020204030204" pitchFamily="34" charset="0"/>
                          <a:cs typeface="Times New Roman" panose="02020603050405020304" pitchFamily="18" charset="0"/>
                        </a:rPr>
                        <a:t>th</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3346915"/>
                  </a:ext>
                </a:extLst>
              </a:tr>
              <a:tr h="280670">
                <a:tc>
                  <a:txBody>
                    <a:bodyPr/>
                    <a:lstStyle/>
                    <a:p>
                      <a:pPr algn="l">
                        <a:lnSpc>
                          <a:spcPct val="107000"/>
                        </a:lnSpc>
                        <a:spcAft>
                          <a:spcPts val="0"/>
                        </a:spcAft>
                      </a:pPr>
                      <a:r>
                        <a:rPr lang="en-IN" sz="1600" dirty="0">
                          <a:effectLst/>
                          <a:latin typeface="+mn-lt"/>
                        </a:rPr>
                        <a:t>Social Media Analytics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600">
                          <a:effectLst/>
                        </a:rPr>
                        <a:t> </a:t>
                      </a:r>
                    </a:p>
                    <a:p>
                      <a:pPr algn="ctr">
                        <a:lnSpc>
                          <a:spcPct val="107000"/>
                        </a:lnSpc>
                        <a:spcAft>
                          <a:spcPts val="0"/>
                        </a:spcAft>
                      </a:pPr>
                      <a:r>
                        <a:rPr lang="en-IN" sz="1600">
                          <a:effectLst/>
                        </a:rPr>
                        <a:t>3</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IV</a:t>
                      </a: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6</a:t>
                      </a:r>
                      <a:r>
                        <a:rPr lang="en-IN" sz="1600" baseline="30000" dirty="0">
                          <a:effectLst/>
                          <a:latin typeface="+mn-lt"/>
                          <a:ea typeface="Calibri" panose="020F0502020204030204" pitchFamily="34" charset="0"/>
                          <a:cs typeface="Times New Roman" panose="02020603050405020304" pitchFamily="18" charset="0"/>
                        </a:rPr>
                        <a:t>th</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5088562"/>
                  </a:ext>
                </a:extLst>
              </a:tr>
              <a:tr h="332105">
                <a:tc>
                  <a:txBody>
                    <a:bodyPr/>
                    <a:lstStyle/>
                    <a:p>
                      <a:pPr algn="l">
                        <a:lnSpc>
                          <a:spcPct val="107000"/>
                        </a:lnSpc>
                        <a:spcAft>
                          <a:spcPts val="0"/>
                        </a:spcAft>
                      </a:pPr>
                      <a:r>
                        <a:rPr lang="en-IN" sz="1600" dirty="0">
                          <a:effectLst/>
                          <a:latin typeface="+mn-lt"/>
                        </a:rPr>
                        <a:t>Natural language Processing </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600" dirty="0">
                          <a:effectLst/>
                        </a:rPr>
                        <a:t> </a:t>
                      </a:r>
                    </a:p>
                    <a:p>
                      <a:pPr algn="ctr">
                        <a:lnSpc>
                          <a:spcPct val="107000"/>
                        </a:lnSpc>
                        <a:spcAft>
                          <a:spcPts val="0"/>
                        </a:spcAft>
                      </a:pPr>
                      <a:r>
                        <a:rPr lang="en-IN" sz="1600" dirty="0">
                          <a:effectLst/>
                        </a:rPr>
                        <a:t>3</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V</a:t>
                      </a: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7</a:t>
                      </a:r>
                      <a:r>
                        <a:rPr lang="en-IN" sz="1600" baseline="30000" dirty="0">
                          <a:effectLst/>
                          <a:latin typeface="+mn-lt"/>
                          <a:ea typeface="Calibri" panose="020F0502020204030204" pitchFamily="34" charset="0"/>
                          <a:cs typeface="Times New Roman" panose="02020603050405020304" pitchFamily="18" charset="0"/>
                        </a:rPr>
                        <a:t>th</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0955002"/>
                  </a:ext>
                </a:extLst>
              </a:tr>
            </a:tbl>
          </a:graphicData>
        </a:graphic>
      </p:graphicFrame>
      <p:pic>
        <p:nvPicPr>
          <p:cNvPr id="8" name="Picture 2">
            <a:extLst>
              <a:ext uri="{FF2B5EF4-FFF2-40B4-BE49-F238E27FC236}">
                <a16:creationId xmlns:a16="http://schemas.microsoft.com/office/drawing/2014/main" id="{EECC5D94-3137-5EBD-F138-EE5DE1E0E3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0" y="-1"/>
            <a:ext cx="1335878" cy="783037"/>
          </a:xfrm>
          <a:prstGeom prst="rect">
            <a:avLst/>
          </a:prstGeom>
          <a:noFill/>
        </p:spPr>
      </p:pic>
      <p:sp>
        <p:nvSpPr>
          <p:cNvPr id="9" name="Title 1">
            <a:extLst>
              <a:ext uri="{FF2B5EF4-FFF2-40B4-BE49-F238E27FC236}">
                <a16:creationId xmlns:a16="http://schemas.microsoft.com/office/drawing/2014/main" id="{E4864C43-3C0D-77C6-F412-745409C5692F}"/>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Evaluation Scheme</a:t>
            </a:r>
          </a:p>
        </p:txBody>
      </p:sp>
      <p:pic>
        <p:nvPicPr>
          <p:cNvPr id="3" name="Picture 2" descr="A screenshot of a computer&#10;&#10;Description automatically generated">
            <a:extLst>
              <a:ext uri="{FF2B5EF4-FFF2-40B4-BE49-F238E27FC236}">
                <a16:creationId xmlns:a16="http://schemas.microsoft.com/office/drawing/2014/main" id="{DDBC028F-439D-6126-A858-1AF03E45D679}"/>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31924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337" y="1219200"/>
            <a:ext cx="7641771" cy="4405316"/>
          </a:xfrm>
        </p:spPr>
        <p:txBody>
          <a:bodyPr>
            <a:normAutofit/>
          </a:bodyPr>
          <a:lstStyle/>
          <a:p>
            <a:pPr marL="0" indent="0" algn="just">
              <a:buNone/>
            </a:pPr>
            <a:r>
              <a:rPr lang="en-IN" sz="2000" b="1" dirty="0"/>
              <a:t>Objective:</a:t>
            </a:r>
          </a:p>
          <a:p>
            <a:pPr algn="just">
              <a:lnSpc>
                <a:spcPct val="150000"/>
              </a:lnSpc>
              <a:buFont typeface="Wingdings" panose="05000000000000000000" pitchFamily="2" charset="2"/>
              <a:buChar char="§"/>
            </a:pPr>
            <a:r>
              <a:rPr lang="en-IN" sz="2000" b="1" dirty="0"/>
              <a:t>In this topic</a:t>
            </a:r>
            <a:r>
              <a:rPr lang="en-IN" sz="2000" dirty="0"/>
              <a:t> we learn about </a:t>
            </a:r>
            <a:r>
              <a:rPr lang="en-US" sz="2000" dirty="0"/>
              <a:t>Structured data that is clearly defined and searchable types of data, while unstructured data is usually stored in its native format. Structured data is quantitative, while unstructured data is qualitative. Structured data is often stored in data warehouses, while unstructured data is stored in data lakes</a:t>
            </a:r>
          </a:p>
          <a:p>
            <a:pPr marL="0" indent="0" algn="just">
              <a:lnSpc>
                <a:spcPct val="150000"/>
              </a:lnSpc>
              <a:buNone/>
            </a:pPr>
            <a:r>
              <a:rPr lang="en-IN" sz="2000" b="1" dirty="0"/>
              <a:t>Recap:</a:t>
            </a:r>
          </a:p>
          <a:p>
            <a:pPr algn="just">
              <a:lnSpc>
                <a:spcPct val="150000"/>
              </a:lnSpc>
              <a:buFont typeface="Wingdings" panose="05000000000000000000" pitchFamily="2" charset="2"/>
              <a:buChar char="§"/>
            </a:pPr>
            <a:r>
              <a:rPr lang="en-IN" sz="2000" dirty="0"/>
              <a:t>Revision of </a:t>
            </a:r>
            <a:r>
              <a:rPr lang="en-US" sz="2000" dirty="0"/>
              <a:t>basic statistical approaches.</a:t>
            </a:r>
            <a:endParaRPr lang="en-IN" sz="2000" dirty="0"/>
          </a:p>
          <a:p>
            <a:pPr marL="0" indent="0" algn="just">
              <a:lnSpc>
                <a:spcPct val="150000"/>
              </a:lnSpc>
              <a:buNone/>
            </a:pPr>
            <a:endParaRPr lang="en-IN" sz="1650" b="1" dirty="0"/>
          </a:p>
        </p:txBody>
      </p:sp>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40</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Cyclical and Seasonal analysis smoothing</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6B30E0EE-26AB-5BE5-A7FE-A21BF737F9CB}"/>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8284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41</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Cyclical and Seasonal analysis smoothing</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FAB6FDEB-3DAC-3B70-061D-661919AE58A5}"/>
              </a:ext>
            </a:extLst>
          </p:cNvPr>
          <p:cNvSpPr>
            <a:spLocks noGrp="1"/>
          </p:cNvSpPr>
          <p:nvPr>
            <p:ph idx="1"/>
          </p:nvPr>
        </p:nvSpPr>
        <p:spPr>
          <a:xfrm>
            <a:off x="259307" y="955344"/>
            <a:ext cx="8427493" cy="5170820"/>
          </a:xfrm>
        </p:spPr>
        <p:txBody>
          <a:bodyPr>
            <a:normAutofit fontScale="70000" lnSpcReduction="20000"/>
          </a:bodyPr>
          <a:lstStyle/>
          <a:p>
            <a:r>
              <a:rPr lang="en-US" b="1" dirty="0"/>
              <a:t>2.	Cyclical and Seasonal analysis</a:t>
            </a:r>
          </a:p>
          <a:p>
            <a:r>
              <a:rPr lang="en-US" dirty="0"/>
              <a:t>These terms get confused all the time (e.g., this question on CrossValidated.com), and so I thought it might be helpful to try to summarize the distinction and some of the associated models.</a:t>
            </a:r>
          </a:p>
          <a:p>
            <a:r>
              <a:rPr lang="en-US" b="1" dirty="0"/>
              <a:t>Definitions</a:t>
            </a:r>
          </a:p>
          <a:p>
            <a:r>
              <a:rPr lang="en-US" dirty="0"/>
              <a:t>A seasonal pattern exists when a series is influenced by seasonal factors (e.g., the quarter of the year, the month, or day of the week). Seasonality is always of a fixed and known period. Hence, seasonal time series are sometimes called periodic time series.</a:t>
            </a:r>
          </a:p>
          <a:p>
            <a:r>
              <a:rPr lang="en-US" dirty="0"/>
              <a:t>A cyclic pattern exists when data exhibit rises and falls that are not of fixed period. The duration of these fluctuations is usually of at least 2 years. Think of business cycles which usually last several years, but where the length of the current cycle is unknown beforehand.</a:t>
            </a:r>
          </a:p>
          <a:p>
            <a:endParaRPr lang="en-IN" dirty="0"/>
          </a:p>
        </p:txBody>
      </p:sp>
      <p:pic>
        <p:nvPicPr>
          <p:cNvPr id="3" name="Picture 2" descr="A screenshot of a computer&#10;&#10;Description automatically generated">
            <a:extLst>
              <a:ext uri="{FF2B5EF4-FFF2-40B4-BE49-F238E27FC236}">
                <a16:creationId xmlns:a16="http://schemas.microsoft.com/office/drawing/2014/main" id="{99572389-D9E1-004F-D28D-67472DE6B74E}"/>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223454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42</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Cyclical and Seasonal analysis smoothing</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FAB6FDEB-3DAC-3B70-061D-661919AE58A5}"/>
              </a:ext>
            </a:extLst>
          </p:cNvPr>
          <p:cNvSpPr>
            <a:spLocks noGrp="1"/>
          </p:cNvSpPr>
          <p:nvPr>
            <p:ph idx="1"/>
          </p:nvPr>
        </p:nvSpPr>
        <p:spPr>
          <a:xfrm>
            <a:off x="259307" y="955344"/>
            <a:ext cx="8427493" cy="5170820"/>
          </a:xfrm>
        </p:spPr>
        <p:txBody>
          <a:bodyPr>
            <a:normAutofit/>
          </a:bodyPr>
          <a:lstStyle/>
          <a:p>
            <a:pPr algn="just"/>
            <a:r>
              <a:rPr lang="en-US" sz="2400" dirty="0"/>
              <a:t>Many </a:t>
            </a:r>
            <a:r>
              <a:rPr lang="en-US" sz="2400"/>
              <a:t>people confuse cyclic behaviour with seasonal behaviour</a:t>
            </a:r>
            <a:r>
              <a:rPr lang="en-US" sz="2400" dirty="0"/>
              <a:t>, but they are really quite different. If the fluctuations are not of fixed period then they are cyclic; if the period is unchanging and associated with some aspect of the calendar, then the pattern is seasonal. In general, the average length of cycles is longer than the length of a seasonal pattern, and the magnitude of cycles tends to be more variable than the magnitude of seasonal patterns.</a:t>
            </a:r>
            <a:endParaRPr lang="en-IN" sz="2400" dirty="0"/>
          </a:p>
        </p:txBody>
      </p:sp>
      <p:pic>
        <p:nvPicPr>
          <p:cNvPr id="3" name="Picture 2" descr="A screenshot of a computer&#10;&#10;Description automatically generated">
            <a:extLst>
              <a:ext uri="{FF2B5EF4-FFF2-40B4-BE49-F238E27FC236}">
                <a16:creationId xmlns:a16="http://schemas.microsoft.com/office/drawing/2014/main" id="{497FF27C-CD29-34FD-28AA-D78CF59581EF}"/>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878189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43</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Cyclical and Seasonal analysis smoothing</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Content Placeholder 4">
            <a:extLst>
              <a:ext uri="{FF2B5EF4-FFF2-40B4-BE49-F238E27FC236}">
                <a16:creationId xmlns:a16="http://schemas.microsoft.com/office/drawing/2014/main" id="{2B8B8529-B9B6-D719-3E4F-6DF580F1E0B2}"/>
              </a:ext>
            </a:extLst>
          </p:cNvPr>
          <p:cNvPicPr>
            <a:picLocks noGrp="1" noChangeAspect="1"/>
          </p:cNvPicPr>
          <p:nvPr>
            <p:ph idx="1"/>
          </p:nvPr>
        </p:nvPicPr>
        <p:blipFill rotWithShape="1">
          <a:blip r:embed="rId3"/>
          <a:srcRect l="17519" t="33999" r="50164" b="8104"/>
          <a:stretch/>
        </p:blipFill>
        <p:spPr>
          <a:xfrm>
            <a:off x="68040" y="812800"/>
            <a:ext cx="9083334" cy="6045200"/>
          </a:xfrm>
        </p:spPr>
      </p:pic>
      <p:pic>
        <p:nvPicPr>
          <p:cNvPr id="3" name="Picture 2" descr="A screenshot of a computer&#10;&#10;Description automatically generated">
            <a:extLst>
              <a:ext uri="{FF2B5EF4-FFF2-40B4-BE49-F238E27FC236}">
                <a16:creationId xmlns:a16="http://schemas.microsoft.com/office/drawing/2014/main" id="{55066B75-E794-FD96-1F82-E6AC3E35EA74}"/>
              </a:ext>
            </a:extLst>
          </p:cNvPr>
          <p:cNvPicPr>
            <a:picLocks noChangeAspect="1"/>
          </p:cNvPicPr>
          <p:nvPr/>
        </p:nvPicPr>
        <p:blipFill rotWithShape="1">
          <a:blip r:embed="rId4"/>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98652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44</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Cyclical and Seasonal analysis smoothing</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FAB6FDEB-3DAC-3B70-061D-661919AE58A5}"/>
              </a:ext>
            </a:extLst>
          </p:cNvPr>
          <p:cNvSpPr>
            <a:spLocks noGrp="1"/>
          </p:cNvSpPr>
          <p:nvPr>
            <p:ph idx="1"/>
          </p:nvPr>
        </p:nvSpPr>
        <p:spPr>
          <a:xfrm>
            <a:off x="0" y="812800"/>
            <a:ext cx="9151374" cy="5908675"/>
          </a:xfrm>
        </p:spPr>
        <p:txBody>
          <a:bodyPr>
            <a:normAutofit fontScale="85000" lnSpcReduction="10000"/>
          </a:bodyPr>
          <a:lstStyle/>
          <a:p>
            <a:pPr algn="just"/>
            <a:r>
              <a:rPr lang="en-US" sz="2400" dirty="0"/>
              <a:t>parameters in order to obtain cyclicity. For an AR(2), where </a:t>
            </a:r>
            <a:r>
              <a:rPr lang="en-US" sz="2400" dirty="0" err="1"/>
              <a:t>yt</a:t>
            </a:r>
            <a:r>
              <a:rPr lang="en-US" sz="2400" dirty="0"/>
              <a:t>=c+ϕ1yt−1+ϕ2yt−2+εt and </a:t>
            </a:r>
            <a:r>
              <a:rPr lang="en-US" sz="2400" dirty="0" err="1"/>
              <a:t>εt</a:t>
            </a:r>
            <a:r>
              <a:rPr lang="en-US" sz="2400" dirty="0"/>
              <a:t> is white noise, cyclic </a:t>
            </a:r>
            <a:r>
              <a:rPr lang="en-US" sz="2400" dirty="0" err="1"/>
              <a:t>behaviour</a:t>
            </a:r>
            <a:r>
              <a:rPr lang="en-US" sz="2400" dirty="0"/>
              <a:t> is observed if ϕ12+4ϕ2&lt;0. In that case, the average period of the cycles is2πarc cos(−ϕ1(1−ϕ2)/(4ϕ2)).For example, the lynx data can be modelled (although not very well) </a:t>
            </a:r>
            <a:r>
              <a:rPr lang="en-US" sz="2400" dirty="0" err="1"/>
              <a:t>withyt</a:t>
            </a:r>
            <a:r>
              <a:rPr lang="en-US" sz="2400" dirty="0"/>
              <a:t>=1545+1.147yt−1−0.600yt−2+εt,giving an average cyclic period of 8.97. See </a:t>
            </a:r>
            <a:r>
              <a:rPr lang="en-US" sz="2400" dirty="0" err="1"/>
              <a:t>Jiru</a:t>
            </a:r>
            <a:r>
              <a:rPr lang="en-US" sz="2400" dirty="0"/>
              <a:t> (2008) for derivations and further results along these lines.</a:t>
            </a:r>
          </a:p>
          <a:p>
            <a:pPr algn="just"/>
            <a:r>
              <a:rPr lang="en-US" sz="2400" b="1" dirty="0"/>
              <a:t>Seasonal ARMA models</a:t>
            </a:r>
          </a:p>
          <a:p>
            <a:pPr algn="just"/>
            <a:r>
              <a:rPr lang="en-US" sz="2400" dirty="0"/>
              <a:t>A seasonal ARMA model requires additional seasonal terms. For example, a seasonal ARMA(1,0)(1,0)4 for quarterly data is written as(1−ϕ1B)(1−Φ1B4)</a:t>
            </a:r>
            <a:r>
              <a:rPr lang="en-US" sz="2400" dirty="0" err="1"/>
              <a:t>yt</a:t>
            </a:r>
            <a:r>
              <a:rPr lang="en-US" sz="2400" dirty="0"/>
              <a:t>=</a:t>
            </a:r>
            <a:r>
              <a:rPr lang="en-US" sz="2400" dirty="0" err="1"/>
              <a:t>εtwhere</a:t>
            </a:r>
            <a:r>
              <a:rPr lang="en-US" sz="2400" dirty="0"/>
              <a:t> B is the backshift operator. The quarterly seasonality is explicitly handled with the term involving B4.</a:t>
            </a:r>
          </a:p>
          <a:p>
            <a:pPr algn="just"/>
            <a:r>
              <a:rPr lang="en-US" sz="2400" dirty="0"/>
              <a:t>It is possibly to have both cyclic and seasonal </a:t>
            </a:r>
            <a:r>
              <a:rPr lang="en-US" sz="2400" dirty="0" err="1"/>
              <a:t>behaviour</a:t>
            </a:r>
            <a:r>
              <a:rPr lang="en-US" sz="2400" dirty="0"/>
              <a:t> in an ARMA model, but long-period cyclicity is not handled very well in the ARMA framework. Alternative (nonlinear) models are usually better.</a:t>
            </a:r>
          </a:p>
          <a:p>
            <a:pPr algn="just"/>
            <a:r>
              <a:rPr lang="en-US" sz="2400" dirty="0"/>
              <a:t>Periodic ARMA models</a:t>
            </a:r>
          </a:p>
          <a:p>
            <a:pPr algn="just"/>
            <a:r>
              <a:rPr lang="en-US" sz="2400" dirty="0"/>
              <a:t>There is also a class of periodic ARMA models where the parameters take different values in different seasons. For example, a periodic AR(2) for quarterly data could be written </a:t>
            </a:r>
            <a:r>
              <a:rPr lang="en-US" sz="2400" dirty="0" err="1"/>
              <a:t>asyt</a:t>
            </a:r>
            <a:r>
              <a:rPr lang="en-US" sz="2400" dirty="0"/>
              <a:t>=ϕ1,syt−1+ϕ2,syt−2+εtwhere s=t mod 4 denotes the four seasons. A model of this kind could handle data with both cyclic and seasonal patterns more easily than a seasonal ARMA model.</a:t>
            </a:r>
          </a:p>
          <a:p>
            <a:pPr algn="just"/>
            <a:endParaRPr lang="en-IN" sz="2400" dirty="0"/>
          </a:p>
        </p:txBody>
      </p:sp>
      <p:pic>
        <p:nvPicPr>
          <p:cNvPr id="3" name="Picture 2" descr="A screenshot of a computer&#10;&#10;Description automatically generated">
            <a:extLst>
              <a:ext uri="{FF2B5EF4-FFF2-40B4-BE49-F238E27FC236}">
                <a16:creationId xmlns:a16="http://schemas.microsoft.com/office/drawing/2014/main" id="{31A6676B-E922-5816-0F47-45D19D118A12}"/>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24794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45</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Cyclical and Seasonal analysis smoothing</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FAB6FDEB-3DAC-3B70-061D-661919AE58A5}"/>
              </a:ext>
            </a:extLst>
          </p:cNvPr>
          <p:cNvSpPr>
            <a:spLocks noGrp="1"/>
          </p:cNvSpPr>
          <p:nvPr>
            <p:ph idx="1"/>
          </p:nvPr>
        </p:nvSpPr>
        <p:spPr>
          <a:xfrm>
            <a:off x="457200" y="1050878"/>
            <a:ext cx="8229600" cy="5075285"/>
          </a:xfrm>
        </p:spPr>
        <p:txBody>
          <a:bodyPr>
            <a:normAutofit fontScale="77500" lnSpcReduction="20000"/>
          </a:bodyPr>
          <a:lstStyle/>
          <a:p>
            <a:pPr algn="just"/>
            <a:r>
              <a:rPr lang="en-US" b="1" dirty="0"/>
              <a:t>Smoothing Time Series</a:t>
            </a:r>
          </a:p>
          <a:p>
            <a:pPr algn="just"/>
            <a:r>
              <a:rPr lang="en-US" dirty="0"/>
              <a:t>Smoothing is usually done to help us better see patterns, trends for example, in time series. Generally smooth out the irregular roughness to see a clearer signal. For seasonal data, we might smooth out the seasonality so that we can identify the trend. Smoothing doesn’t provide us with a model, but it can be a good first step in describing various components of the series.</a:t>
            </a:r>
          </a:p>
          <a:p>
            <a:pPr algn="just"/>
            <a:endParaRPr lang="en-US" dirty="0"/>
          </a:p>
          <a:p>
            <a:pPr algn="just"/>
            <a:r>
              <a:rPr lang="en-US" dirty="0"/>
              <a:t>The term filter is sometimes used to describe a smoothing procedure. For instance, if the smoothed value for a particular time is calculated as a linear combination of observations for surrounding times, it might be said that we’ve applied a linear filter to the data (not the same as saying the result is a straight line, by the way).</a:t>
            </a:r>
            <a:endParaRPr lang="en-IN" dirty="0"/>
          </a:p>
        </p:txBody>
      </p:sp>
      <p:pic>
        <p:nvPicPr>
          <p:cNvPr id="3" name="Picture 2" descr="A screenshot of a computer&#10;&#10;Description automatically generated">
            <a:extLst>
              <a:ext uri="{FF2B5EF4-FFF2-40B4-BE49-F238E27FC236}">
                <a16:creationId xmlns:a16="http://schemas.microsoft.com/office/drawing/2014/main" id="{3DB20014-49A7-211B-4B4B-1DA19615E340}"/>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081120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337" y="1219200"/>
            <a:ext cx="7641771" cy="4405316"/>
          </a:xfrm>
        </p:spPr>
        <p:txBody>
          <a:bodyPr>
            <a:normAutofit/>
          </a:bodyPr>
          <a:lstStyle/>
          <a:p>
            <a:pPr marL="0" indent="0" algn="just">
              <a:buNone/>
            </a:pPr>
            <a:r>
              <a:rPr lang="en-IN" sz="2000" b="1" dirty="0"/>
              <a:t>Objective:</a:t>
            </a:r>
          </a:p>
          <a:p>
            <a:pPr algn="just">
              <a:lnSpc>
                <a:spcPct val="150000"/>
              </a:lnSpc>
              <a:buFont typeface="Wingdings" panose="05000000000000000000" pitchFamily="2" charset="2"/>
              <a:buChar char="§"/>
            </a:pPr>
            <a:r>
              <a:rPr lang="en-IN" sz="2000" b="1" dirty="0"/>
              <a:t>In this topic</a:t>
            </a:r>
            <a:r>
              <a:rPr lang="en-IN" sz="2000" dirty="0"/>
              <a:t> we learn about </a:t>
            </a:r>
            <a:r>
              <a:rPr lang="en-US" sz="2000" dirty="0"/>
              <a:t>moving average is a calculation used to analyze data points by creating a series of averages of different subsets of the full data set. In finance, a moving average (MA) is a stock indicator that is commonly used in technical analysis.</a:t>
            </a:r>
          </a:p>
          <a:p>
            <a:pPr marL="0" indent="0" algn="just">
              <a:lnSpc>
                <a:spcPct val="150000"/>
              </a:lnSpc>
              <a:buNone/>
            </a:pPr>
            <a:r>
              <a:rPr lang="en-IN" sz="2000" b="1" dirty="0"/>
              <a:t>Recap:</a:t>
            </a:r>
          </a:p>
          <a:p>
            <a:pPr algn="just">
              <a:lnSpc>
                <a:spcPct val="150000"/>
              </a:lnSpc>
              <a:buFont typeface="Wingdings" panose="05000000000000000000" pitchFamily="2" charset="2"/>
              <a:buChar char="§"/>
            </a:pPr>
            <a:r>
              <a:rPr lang="en-IN" sz="2000" dirty="0"/>
              <a:t>Revision of </a:t>
            </a:r>
            <a:r>
              <a:rPr lang="en-US" sz="2000" dirty="0"/>
              <a:t>basic statistical approaches.</a:t>
            </a:r>
            <a:endParaRPr lang="en-IN" sz="2000" dirty="0"/>
          </a:p>
          <a:p>
            <a:pPr marL="0" indent="0" algn="just">
              <a:lnSpc>
                <a:spcPct val="150000"/>
              </a:lnSpc>
              <a:buNone/>
            </a:pPr>
            <a:endParaRPr lang="en-IN" sz="1650" b="1" dirty="0"/>
          </a:p>
        </p:txBody>
      </p:sp>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46</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Moving averages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C8297312-E59A-D131-E87E-4C708C663B5F}"/>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51820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47</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Moving averages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AED4D68F-41A2-BD15-FDA8-D63261AB2EAF}"/>
              </a:ext>
            </a:extLst>
          </p:cNvPr>
          <p:cNvSpPr>
            <a:spLocks noGrp="1"/>
          </p:cNvSpPr>
          <p:nvPr>
            <p:ph idx="1"/>
          </p:nvPr>
        </p:nvSpPr>
        <p:spPr>
          <a:xfrm>
            <a:off x="354842" y="996288"/>
            <a:ext cx="8331958" cy="5129876"/>
          </a:xfrm>
        </p:spPr>
        <p:txBody>
          <a:bodyPr>
            <a:normAutofit/>
          </a:bodyPr>
          <a:lstStyle/>
          <a:p>
            <a:pPr algn="just"/>
            <a:r>
              <a:rPr lang="en-US" sz="2400" dirty="0"/>
              <a:t>4.</a:t>
            </a:r>
            <a:r>
              <a:rPr lang="en-US" sz="2400" b="1" dirty="0"/>
              <a:t>	Moving averages</a:t>
            </a:r>
          </a:p>
          <a:p>
            <a:pPr algn="just"/>
            <a:r>
              <a:rPr lang="en-US" sz="2400" dirty="0"/>
              <a:t>What Is a Moving Average (MA)?</a:t>
            </a:r>
          </a:p>
          <a:p>
            <a:pPr algn="just"/>
            <a:r>
              <a:rPr lang="en-US" sz="2400" dirty="0"/>
              <a:t>In statistics, a moving average is a calculation used to analyze data points by creating a series of averages of different subsets of the full data set. In finance, a moving average (MA) is a stock indicator that is commonly used in technical analysis. The reason for calculating the moving average of a stock is to help smooth out the price data by creating a constantly updated average price.</a:t>
            </a:r>
          </a:p>
          <a:p>
            <a:pPr algn="just"/>
            <a:r>
              <a:rPr lang="en-US" sz="2400" dirty="0"/>
              <a:t>By calculating the moving average, the impacts of random, short-term fluctuations on the price of a stock over a specified time frame are mitigated.</a:t>
            </a:r>
          </a:p>
          <a:p>
            <a:pPr algn="just"/>
            <a:endParaRPr lang="en-IN" sz="2400" dirty="0"/>
          </a:p>
        </p:txBody>
      </p:sp>
      <p:pic>
        <p:nvPicPr>
          <p:cNvPr id="3" name="Picture 2" descr="A screenshot of a computer&#10;&#10;Description automatically generated">
            <a:extLst>
              <a:ext uri="{FF2B5EF4-FFF2-40B4-BE49-F238E27FC236}">
                <a16:creationId xmlns:a16="http://schemas.microsoft.com/office/drawing/2014/main" id="{C015AFD9-F4A4-DC1A-B802-E8DC44B6C6E1}"/>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280115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48</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Moving averages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223F406E-13E1-1E33-BD1B-E90BB475E880}"/>
              </a:ext>
            </a:extLst>
          </p:cNvPr>
          <p:cNvSpPr>
            <a:spLocks noGrp="1"/>
          </p:cNvSpPr>
          <p:nvPr>
            <p:ph idx="1"/>
          </p:nvPr>
        </p:nvSpPr>
        <p:spPr>
          <a:xfrm>
            <a:off x="341194" y="1064526"/>
            <a:ext cx="8345606" cy="5061638"/>
          </a:xfrm>
        </p:spPr>
        <p:txBody>
          <a:bodyPr>
            <a:normAutofit fontScale="77500" lnSpcReduction="20000"/>
          </a:bodyPr>
          <a:lstStyle/>
          <a:p>
            <a:pPr algn="just"/>
            <a:r>
              <a:rPr lang="en-US" sz="3100" b="1" dirty="0"/>
              <a:t>KEY TAKEAWAYS</a:t>
            </a:r>
          </a:p>
          <a:p>
            <a:pPr algn="just"/>
            <a:r>
              <a:rPr lang="en-US" dirty="0"/>
              <a:t>•	A moving average (MA) is a stock indicator that is commonly used in technical analysis.</a:t>
            </a:r>
          </a:p>
          <a:p>
            <a:pPr algn="just"/>
            <a:r>
              <a:rPr lang="en-US" dirty="0"/>
              <a:t>•	The reason for calculating the moving average of a stock is to help smooth out the price data over a specified period of time by creating a constantly updated average price.</a:t>
            </a:r>
          </a:p>
          <a:p>
            <a:pPr algn="just"/>
            <a:r>
              <a:rPr lang="en-US" dirty="0"/>
              <a:t>•	A simple moving average (SMA) is a calculation that takes the arithmetic mean of a given set of prices over the specific number of days in the past; for example, over the previous 15, 30, 100, or 200 days.</a:t>
            </a:r>
          </a:p>
          <a:p>
            <a:pPr algn="just"/>
            <a:r>
              <a:rPr lang="en-US" dirty="0"/>
              <a:t>•	Exponential moving averages (EMA) is a weighted average that gives greater importance to the price of a stock in more recent days, making it an indicator that is more responsive to new information.</a:t>
            </a:r>
          </a:p>
          <a:p>
            <a:pPr algn="just"/>
            <a:endParaRPr lang="en-IN" dirty="0"/>
          </a:p>
        </p:txBody>
      </p:sp>
      <p:pic>
        <p:nvPicPr>
          <p:cNvPr id="3" name="Picture 2" descr="A screenshot of a computer&#10;&#10;Description automatically generated">
            <a:extLst>
              <a:ext uri="{FF2B5EF4-FFF2-40B4-BE49-F238E27FC236}">
                <a16:creationId xmlns:a16="http://schemas.microsoft.com/office/drawing/2014/main" id="{6342E850-C2E4-3470-B09E-1B2D04B8C879}"/>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9251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49</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Moving averages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FEEAF912-B248-75D9-408A-92C061675D8D}"/>
              </a:ext>
            </a:extLst>
          </p:cNvPr>
          <p:cNvSpPr>
            <a:spLocks noGrp="1"/>
          </p:cNvSpPr>
          <p:nvPr>
            <p:ph idx="1"/>
          </p:nvPr>
        </p:nvSpPr>
        <p:spPr>
          <a:xfrm>
            <a:off x="286603" y="914400"/>
            <a:ext cx="8400197" cy="5211763"/>
          </a:xfrm>
        </p:spPr>
        <p:txBody>
          <a:bodyPr>
            <a:normAutofit fontScale="55000" lnSpcReduction="20000"/>
          </a:bodyPr>
          <a:lstStyle/>
          <a:p>
            <a:pPr algn="just"/>
            <a:r>
              <a:rPr lang="en-US" b="1" dirty="0"/>
              <a:t>Moving Average</a:t>
            </a:r>
          </a:p>
          <a:p>
            <a:pPr algn="just"/>
            <a:r>
              <a:rPr lang="en-US" dirty="0"/>
              <a:t>Understanding a Moving Average (MA)</a:t>
            </a:r>
          </a:p>
          <a:p>
            <a:pPr algn="just"/>
            <a:r>
              <a:rPr lang="en-US" dirty="0"/>
              <a:t>Moving average is a simple, technical analysis tool. Moving averages are usually calculated to identify the trend direction of a stock or to determine its support and resistance levels. It is a trend-following—or lagging—indicator because it is based on past prices.</a:t>
            </a:r>
          </a:p>
          <a:p>
            <a:pPr algn="just"/>
            <a:r>
              <a:rPr lang="en-US" dirty="0"/>
              <a:t>The longer the time period for the moving average, the greater the lag. So, a 200-day moving average will have a much greater degree of lag than a 20-day MA because it contains prices for the past 200 days. The 50-day and 200-day moving average figures for stocks are widely followed by investors and traders and are considered to be important trading signals.</a:t>
            </a:r>
          </a:p>
          <a:p>
            <a:pPr algn="just"/>
            <a:r>
              <a:rPr lang="en-US" dirty="0"/>
              <a:t>Moving averages are a totally customizable indicator, which means that an investor can freely choose whatever time frame they want when calculating an average. The most common time periods used in moving averages are 15, 20, 30, 50, 100, and 200 days. The shorter the time span used to create the average, the more sensitive it will be to price changes. The longer the time span, the less sensitive the average will be.</a:t>
            </a:r>
          </a:p>
          <a:p>
            <a:pPr algn="just"/>
            <a:r>
              <a:rPr lang="en-US" dirty="0"/>
              <a:t>Investors may choose different time periods of varying lengths to calculate moving averages based on their trading objectives. Shorter moving averages are typically used for short-term trading, while longer-term moving averages are more suited for long-term investors.</a:t>
            </a:r>
          </a:p>
          <a:p>
            <a:pPr algn="just"/>
            <a:endParaRPr lang="en-IN" dirty="0"/>
          </a:p>
        </p:txBody>
      </p:sp>
      <p:pic>
        <p:nvPicPr>
          <p:cNvPr id="3" name="Picture 2" descr="A screenshot of a computer&#10;&#10;Description automatically generated">
            <a:extLst>
              <a:ext uri="{FF2B5EF4-FFF2-40B4-BE49-F238E27FC236}">
                <a16:creationId xmlns:a16="http://schemas.microsoft.com/office/drawing/2014/main" id="{56AF5946-D578-562F-B3EE-36C351B4800A}"/>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4541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6F15528-21DE-4FAA-801E-634DDDAF4B2B}" type="slidenum">
              <a:rPr lang="en-US" smtClean="0">
                <a:solidFill>
                  <a:schemeClr val="tx1"/>
                </a:solidFill>
              </a:rPr>
              <a:pPr/>
              <a:t>5</a:t>
            </a:fld>
            <a:endParaRPr lang="en-US" dirty="0">
              <a:solidFill>
                <a:schemeClr val="tx1"/>
              </a:solidFill>
            </a:endParaRPr>
          </a:p>
        </p:txBody>
      </p:sp>
      <p:graphicFrame>
        <p:nvGraphicFramePr>
          <p:cNvPr id="8" name="Content Placeholder 7">
            <a:extLst>
              <a:ext uri="{FF2B5EF4-FFF2-40B4-BE49-F238E27FC236}">
                <a16:creationId xmlns:a16="http://schemas.microsoft.com/office/drawing/2014/main" id="{2BF54CEA-ED11-4E7D-9E9C-EE819DFA5B2E}"/>
              </a:ext>
            </a:extLst>
          </p:cNvPr>
          <p:cNvGraphicFramePr>
            <a:graphicFrameLocks/>
          </p:cNvGraphicFramePr>
          <p:nvPr/>
        </p:nvGraphicFramePr>
        <p:xfrm>
          <a:off x="2411760" y="3876082"/>
          <a:ext cx="5144055" cy="1080121"/>
        </p:xfrm>
        <a:graphic>
          <a:graphicData uri="http://schemas.openxmlformats.org/drawingml/2006/table">
            <a:tbl>
              <a:tblPr firstRow="1" firstCol="1" bandRow="1">
                <a:tableStyleId>{3B4B98B0-60AC-42C2-AFA5-B58CD77FA1E5}</a:tableStyleId>
              </a:tblPr>
              <a:tblGrid>
                <a:gridCol w="1989162">
                  <a:extLst>
                    <a:ext uri="{9D8B030D-6E8A-4147-A177-3AD203B41FA5}">
                      <a16:colId xmlns:a16="http://schemas.microsoft.com/office/drawing/2014/main" val="2727740888"/>
                    </a:ext>
                  </a:extLst>
                </a:gridCol>
                <a:gridCol w="3154893">
                  <a:extLst>
                    <a:ext uri="{9D8B030D-6E8A-4147-A177-3AD203B41FA5}">
                      <a16:colId xmlns:a16="http://schemas.microsoft.com/office/drawing/2014/main" val="3372878913"/>
                    </a:ext>
                  </a:extLst>
                </a:gridCol>
              </a:tblGrid>
              <a:tr h="500222">
                <a:tc>
                  <a:txBody>
                    <a:bodyPr/>
                    <a:lstStyle/>
                    <a:p>
                      <a:pPr marL="0" marR="0" algn="ctr" fontAlgn="t">
                        <a:lnSpc>
                          <a:spcPct val="107000"/>
                        </a:lnSpc>
                        <a:spcBef>
                          <a:spcPts val="0"/>
                        </a:spcBef>
                        <a:spcAft>
                          <a:spcPts val="0"/>
                        </a:spcAft>
                      </a:pPr>
                      <a:r>
                        <a:rPr lang="en-US" sz="2500" b="0" u="none" strike="noStrike" dirty="0">
                          <a:effectLst/>
                        </a:rPr>
                        <a:t>L T P</a:t>
                      </a:r>
                      <a:endParaRPr lang="en-US" sz="3800" b="0" i="0" u="none" strike="noStrike" dirty="0">
                        <a:effectLst/>
                        <a:latin typeface="Arial" panose="020B0604020202020204" pitchFamily="34" charset="0"/>
                      </a:endParaRPr>
                    </a:p>
                  </a:txBody>
                  <a:tcPr marL="141446" marR="141446" marT="19646" marB="0"/>
                </a:tc>
                <a:tc>
                  <a:txBody>
                    <a:bodyPr/>
                    <a:lstStyle/>
                    <a:p>
                      <a:pPr marL="0" marR="0" algn="ctr" fontAlgn="t">
                        <a:lnSpc>
                          <a:spcPct val="107000"/>
                        </a:lnSpc>
                        <a:spcBef>
                          <a:spcPts val="0"/>
                        </a:spcBef>
                        <a:spcAft>
                          <a:spcPts val="0"/>
                        </a:spcAft>
                      </a:pPr>
                      <a:r>
                        <a:rPr lang="en-US" sz="2500" b="0" u="none" strike="noStrike" dirty="0">
                          <a:effectLst/>
                        </a:rPr>
                        <a:t>Credits</a:t>
                      </a:r>
                      <a:endParaRPr lang="en-US" sz="3800" b="0" i="0" u="none" strike="noStrike" dirty="0">
                        <a:effectLst/>
                        <a:latin typeface="Arial" panose="020B0604020202020204" pitchFamily="34" charset="0"/>
                      </a:endParaRPr>
                    </a:p>
                  </a:txBody>
                  <a:tcPr marL="141446" marR="141446" marT="19646" marB="0"/>
                </a:tc>
                <a:extLst>
                  <a:ext uri="{0D108BD9-81ED-4DB2-BD59-A6C34878D82A}">
                    <a16:rowId xmlns:a16="http://schemas.microsoft.com/office/drawing/2014/main" val="2422298466"/>
                  </a:ext>
                </a:extLst>
              </a:tr>
              <a:tr h="579899">
                <a:tc>
                  <a:txBody>
                    <a:bodyPr/>
                    <a:lstStyle/>
                    <a:p>
                      <a:pPr marL="0" marR="0" algn="ctr" fontAlgn="t">
                        <a:lnSpc>
                          <a:spcPct val="107000"/>
                        </a:lnSpc>
                        <a:spcBef>
                          <a:spcPts val="0"/>
                        </a:spcBef>
                        <a:spcAft>
                          <a:spcPts val="0"/>
                        </a:spcAft>
                      </a:pPr>
                      <a:r>
                        <a:rPr lang="en-US" sz="2500" b="0" u="none" strike="noStrike" dirty="0">
                          <a:effectLst/>
                        </a:rPr>
                        <a:t>3 – 0 – 0</a:t>
                      </a:r>
                      <a:endParaRPr lang="en-US" sz="3800" b="0" i="0" u="none" strike="noStrike" dirty="0">
                        <a:effectLst/>
                        <a:latin typeface="Arial" panose="020B0604020202020204" pitchFamily="34" charset="0"/>
                      </a:endParaRPr>
                    </a:p>
                  </a:txBody>
                  <a:tcPr marL="141446" marR="141446" marT="19646" marB="0"/>
                </a:tc>
                <a:tc>
                  <a:txBody>
                    <a:bodyPr/>
                    <a:lstStyle/>
                    <a:p>
                      <a:pPr marL="0" marR="0" algn="ctr" fontAlgn="t">
                        <a:lnSpc>
                          <a:spcPct val="107000"/>
                        </a:lnSpc>
                        <a:spcBef>
                          <a:spcPts val="0"/>
                        </a:spcBef>
                        <a:spcAft>
                          <a:spcPts val="0"/>
                        </a:spcAft>
                      </a:pPr>
                      <a:r>
                        <a:rPr lang="en-US" sz="2400" b="0" i="0" u="none" strike="noStrike" dirty="0">
                          <a:effectLst/>
                          <a:latin typeface="Arial" panose="020B0604020202020204" pitchFamily="34" charset="0"/>
                        </a:rPr>
                        <a:t>3</a:t>
                      </a:r>
                    </a:p>
                  </a:txBody>
                  <a:tcPr marL="141446" marR="141446" marT="19646" marB="0"/>
                </a:tc>
                <a:extLst>
                  <a:ext uri="{0D108BD9-81ED-4DB2-BD59-A6C34878D82A}">
                    <a16:rowId xmlns:a16="http://schemas.microsoft.com/office/drawing/2014/main" val="141603377"/>
                  </a:ext>
                </a:extLst>
              </a:tr>
            </a:tbl>
          </a:graphicData>
        </a:graphic>
      </p:graphicFrame>
      <p:sp>
        <p:nvSpPr>
          <p:cNvPr id="9" name="Content Placeholder 5">
            <a:extLst>
              <a:ext uri="{FF2B5EF4-FFF2-40B4-BE49-F238E27FC236}">
                <a16:creationId xmlns:a16="http://schemas.microsoft.com/office/drawing/2014/main" id="{691A3D75-66A7-49DC-9380-D7B99BBAFBF5}"/>
              </a:ext>
            </a:extLst>
          </p:cNvPr>
          <p:cNvSpPr txBox="1">
            <a:spLocks/>
          </p:cNvSpPr>
          <p:nvPr/>
        </p:nvSpPr>
        <p:spPr>
          <a:xfrm>
            <a:off x="2051720" y="1168126"/>
            <a:ext cx="6181632" cy="341713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B.Tech. (Data Analytics-DS)  </a:t>
            </a:r>
          </a:p>
          <a:p>
            <a:r>
              <a:rPr lang="en-IN" sz="2400" dirty="0"/>
              <a:t>Elective- I</a:t>
            </a:r>
          </a:p>
          <a:p>
            <a:r>
              <a:rPr lang="en-IN" sz="2400" dirty="0"/>
              <a:t>5th SEMESTER </a:t>
            </a:r>
            <a:endParaRPr lang="en-US" sz="2400" dirty="0"/>
          </a:p>
          <a:p>
            <a:pPr marL="0" indent="0">
              <a:buNone/>
            </a:pPr>
            <a:r>
              <a:rPr lang="en-US" sz="2400" b="1" dirty="0"/>
              <a:t>                  </a:t>
            </a:r>
          </a:p>
          <a:p>
            <a:pPr marL="0" indent="0" algn="ctr">
              <a:lnSpc>
                <a:spcPct val="115000"/>
              </a:lnSpc>
              <a:spcBef>
                <a:spcPts val="0"/>
              </a:spcBef>
              <a:spcAft>
                <a:spcPts val="750"/>
              </a:spcAft>
              <a:buNone/>
            </a:pPr>
            <a:r>
              <a:rPr lang="en-US" sz="2400" b="1" dirty="0">
                <a:latin typeface="Times New Roman" panose="02020603050405020304" pitchFamily="18" charset="0"/>
                <a:cs typeface="Times New Roman" panose="02020603050405020304" pitchFamily="18" charset="0"/>
              </a:rPr>
              <a:t>PREDICTIVE ANALYTICS</a:t>
            </a:r>
          </a:p>
          <a:p>
            <a:pPr marL="0" indent="0" algn="ctr">
              <a:lnSpc>
                <a:spcPct val="115000"/>
              </a:lnSpc>
              <a:spcBef>
                <a:spcPts val="0"/>
              </a:spcBef>
              <a:spcAft>
                <a:spcPts val="750"/>
              </a:spcAft>
              <a:buNone/>
            </a:pPr>
            <a:endParaRPr lang="en-US" sz="2400" b="1" spc="4" dirty="0">
              <a:solidFill>
                <a:srgbClr val="000000"/>
              </a:solidFill>
              <a:latin typeface="Times New Roman" panose="02020603050405020304" pitchFamily="18" charset="0"/>
              <a:ea typeface="Times New Roman" panose="02020603050405020304" pitchFamily="18" charset="0"/>
            </a:endParaRPr>
          </a:p>
          <a:p>
            <a:pPr marL="0" indent="0" algn="ctr">
              <a:lnSpc>
                <a:spcPct val="115000"/>
              </a:lnSpc>
              <a:spcBef>
                <a:spcPts val="0"/>
              </a:spcBef>
              <a:spcAft>
                <a:spcPts val="750"/>
              </a:spcAft>
              <a:buNone/>
            </a:pPr>
            <a:endParaRPr lang="en-US" sz="2400" dirty="0"/>
          </a:p>
        </p:txBody>
      </p:sp>
      <p:sp>
        <p:nvSpPr>
          <p:cNvPr id="3" name="Date Placeholder 2"/>
          <p:cNvSpPr>
            <a:spLocks noGrp="1"/>
          </p:cNvSpPr>
          <p:nvPr>
            <p:ph type="dt" sz="half" idx="10"/>
          </p:nvPr>
        </p:nvSpPr>
        <p:spPr/>
        <p:txBody>
          <a:bodyPr/>
          <a:lstStyle/>
          <a:p>
            <a:fld id="{DBFCA45D-88FB-494E-972F-5219D74378D5}" type="datetime3">
              <a:rPr lang="en-US" smtClean="0">
                <a:solidFill>
                  <a:schemeClr val="tx1"/>
                </a:solidFill>
              </a:rPr>
              <a:t>11 July 2024</a:t>
            </a:fld>
            <a:endParaRPr lang="en-US" dirty="0">
              <a:solidFill>
                <a:schemeClr val="tx1"/>
              </a:solidFill>
            </a:endParaRPr>
          </a:p>
        </p:txBody>
      </p:sp>
      <p:sp>
        <p:nvSpPr>
          <p:cNvPr id="10" name="Footer Placeholder 4"/>
          <p:cNvSpPr>
            <a:spLocks noGrp="1"/>
          </p:cNvSpPr>
          <p:nvPr>
            <p:ph type="ftr" sz="quarter" idx="11"/>
          </p:nvPr>
        </p:nvSpPr>
        <p:spPr>
          <a:xfrm>
            <a:off x="2573778" y="5675436"/>
            <a:ext cx="4320480" cy="273844"/>
          </a:xfrm>
        </p:spPr>
        <p:txBody>
          <a:bodyPr/>
          <a:lstStyle/>
          <a:p>
            <a:r>
              <a:rPr lang="en-US" dirty="0">
                <a:solidFill>
                  <a:schemeClr val="tx1"/>
                </a:solidFill>
              </a:rPr>
              <a:t>ELECTIVE BUCKET(DATA ANALYTICS/MOBILITY MANAGEMENT/CLOUD AND BIG DATA/SMART SYSTEMS)</a:t>
            </a:r>
          </a:p>
        </p:txBody>
      </p:sp>
      <p:pic>
        <p:nvPicPr>
          <p:cNvPr id="13" name="Picture 12">
            <a:extLst>
              <a:ext uri="{FF2B5EF4-FFF2-40B4-BE49-F238E27FC236}">
                <a16:creationId xmlns:a16="http://schemas.microsoft.com/office/drawing/2014/main" id="{78E91FED-0861-4262-B4A8-84819F0176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31340"/>
            <a:ext cx="1162829" cy="805372"/>
          </a:xfrm>
          <a:prstGeom prst="rect">
            <a:avLst/>
          </a:prstGeom>
        </p:spPr>
      </p:pic>
      <p:sp>
        <p:nvSpPr>
          <p:cNvPr id="14" name="Title 1">
            <a:extLst>
              <a:ext uri="{FF2B5EF4-FFF2-40B4-BE49-F238E27FC236}">
                <a16:creationId xmlns:a16="http://schemas.microsoft.com/office/drawing/2014/main" id="{D2283B93-54FE-41F0-81CE-7D376FC42D7B}"/>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Evaluation Scheme</a:t>
            </a:r>
          </a:p>
        </p:txBody>
      </p:sp>
      <p:pic>
        <p:nvPicPr>
          <p:cNvPr id="2" name="Picture 1" descr="A screenshot of a computer&#10;&#10;Description automatically generated">
            <a:extLst>
              <a:ext uri="{FF2B5EF4-FFF2-40B4-BE49-F238E27FC236}">
                <a16:creationId xmlns:a16="http://schemas.microsoft.com/office/drawing/2014/main" id="{5246437A-6812-C28E-4C5E-EFF4B89ADD73}"/>
              </a:ext>
            </a:extLst>
          </p:cNvPr>
          <p:cNvPicPr>
            <a:picLocks noChangeAspect="1"/>
          </p:cNvPicPr>
          <p:nvPr/>
        </p:nvPicPr>
        <p:blipFill rotWithShape="1">
          <a:blip r:embed="rId4"/>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514479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50</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Moving averages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FEEAF912-B248-75D9-408A-92C061675D8D}"/>
              </a:ext>
            </a:extLst>
          </p:cNvPr>
          <p:cNvSpPr>
            <a:spLocks noGrp="1"/>
          </p:cNvSpPr>
          <p:nvPr>
            <p:ph idx="1"/>
          </p:nvPr>
        </p:nvSpPr>
        <p:spPr>
          <a:xfrm>
            <a:off x="204715" y="812800"/>
            <a:ext cx="8639033" cy="5313363"/>
          </a:xfrm>
        </p:spPr>
        <p:txBody>
          <a:bodyPr>
            <a:normAutofit fontScale="77500" lnSpcReduction="20000"/>
          </a:bodyPr>
          <a:lstStyle/>
          <a:p>
            <a:pPr algn="just"/>
            <a:r>
              <a:rPr lang="en-US" dirty="0"/>
              <a:t>There is no correct time frame to use when setting up your moving averages. The best way to figure out which one works best for you is to experiment with a number of different time periods until you find one that fits your strategy.</a:t>
            </a:r>
          </a:p>
          <a:p>
            <a:pPr algn="just"/>
            <a:r>
              <a:rPr lang="en-US" dirty="0"/>
              <a:t>Predicting trends in the stock market is no simple process. While it is impossible to predict the future movement of a specific stock, using technical analysis and research can help you make better predictions.</a:t>
            </a:r>
          </a:p>
          <a:p>
            <a:pPr algn="just"/>
            <a:r>
              <a:rPr lang="en-US" dirty="0"/>
              <a:t>A rising moving average indicates that the security is in an uptrend, while a declining moving average indicates that it is in a downtrend. Similarly, upward momentum is confirmed with a bullish crossover, which occurs when a short-term moving average crosses above a longer-term moving average. Conversely, downward momentum is confirmed with a bearish crossover, which occurs when a short-term moving average crosses below a longer-term moving average.1</a:t>
            </a:r>
          </a:p>
          <a:p>
            <a:pPr algn="just"/>
            <a:endParaRPr lang="en-IN" dirty="0"/>
          </a:p>
        </p:txBody>
      </p:sp>
      <p:pic>
        <p:nvPicPr>
          <p:cNvPr id="3" name="Picture 2" descr="A screenshot of a computer&#10;&#10;Description automatically generated">
            <a:extLst>
              <a:ext uri="{FF2B5EF4-FFF2-40B4-BE49-F238E27FC236}">
                <a16:creationId xmlns:a16="http://schemas.microsoft.com/office/drawing/2014/main" id="{0E9D68E4-3A14-529C-2668-F86694E64DAA}"/>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15894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51</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Moving averages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FEEAF912-B248-75D9-408A-92C061675D8D}"/>
              </a:ext>
            </a:extLst>
          </p:cNvPr>
          <p:cNvSpPr>
            <a:spLocks noGrp="1"/>
          </p:cNvSpPr>
          <p:nvPr>
            <p:ph idx="1"/>
          </p:nvPr>
        </p:nvSpPr>
        <p:spPr>
          <a:xfrm>
            <a:off x="232012" y="812800"/>
            <a:ext cx="8693624" cy="5416549"/>
          </a:xfrm>
        </p:spPr>
        <p:txBody>
          <a:bodyPr>
            <a:normAutofit fontScale="55000" lnSpcReduction="20000"/>
          </a:bodyPr>
          <a:lstStyle/>
          <a:p>
            <a:pPr algn="just"/>
            <a:r>
              <a:rPr lang="en-US" dirty="0"/>
              <a:t>Exponential Moving Average (EMA)</a:t>
            </a:r>
          </a:p>
          <a:p>
            <a:pPr algn="just"/>
            <a:r>
              <a:rPr lang="en-US" dirty="0"/>
              <a:t>The exponential moving average is a type of moving average that gives more weight to recent prices in an attempt to make it more responsive to new information. To calculate an EMA, you must first compute the simple moving average (SMA) over a particular time period. Next, you must calculate the multiplier for weighting the EMA (referred to as the "smoothing factor"), which typically follows the formula: [2/(selected time period + 1)]. So, for a 20-day moving average, the multiplier would be [2/(20+1)]= 0.0952. Then you use the smoothing factor combined with the previous EMA to arrive at the current value. The EMA thus gives a higher weighting to recent prices, while the SMA assigns an equal weighting to all values.</a:t>
            </a:r>
          </a:p>
          <a:p>
            <a:pPr algn="just"/>
            <a:endParaRPr lang="en-US" dirty="0"/>
          </a:p>
          <a:p>
            <a:pPr algn="just"/>
            <a:r>
              <a:rPr lang="en-US" dirty="0"/>
              <a:t>\begin{aligned} &amp;</a:t>
            </a:r>
            <a:r>
              <a:rPr lang="en-US" dirty="0" err="1"/>
              <a:t>EMA_t</a:t>
            </a:r>
            <a:r>
              <a:rPr lang="en-US" dirty="0"/>
              <a:t> = \left [ </a:t>
            </a:r>
            <a:r>
              <a:rPr lang="en-US" dirty="0" err="1"/>
              <a:t>V_t</a:t>
            </a:r>
            <a:r>
              <a:rPr lang="en-US" dirty="0"/>
              <a:t> \times \left ( \frac{ s }{ 1 + d } \right ) \right ] + </a:t>
            </a:r>
            <a:r>
              <a:rPr lang="en-US" dirty="0" err="1"/>
              <a:t>EMA_y</a:t>
            </a:r>
            <a:r>
              <a:rPr lang="en-US" dirty="0"/>
              <a:t> \times \left [ 1 - \left ( \frac { s }{ 1 + d} \right ) \right ] \\ &amp;\</a:t>
            </a:r>
            <a:r>
              <a:rPr lang="en-US" dirty="0" err="1"/>
              <a:t>textbf</a:t>
            </a:r>
            <a:r>
              <a:rPr lang="en-US" dirty="0"/>
              <a:t>{where:}\\ &amp;</a:t>
            </a:r>
            <a:r>
              <a:rPr lang="en-US" dirty="0" err="1"/>
              <a:t>EMA_t</a:t>
            </a:r>
            <a:r>
              <a:rPr lang="en-US" dirty="0"/>
              <a:t> = \text{EMA today} \\ &amp;</a:t>
            </a:r>
            <a:r>
              <a:rPr lang="en-US" dirty="0" err="1"/>
              <a:t>V_t</a:t>
            </a:r>
            <a:r>
              <a:rPr lang="en-US" dirty="0"/>
              <a:t> = \text{Value today} \\ &amp;</a:t>
            </a:r>
            <a:r>
              <a:rPr lang="en-US" dirty="0" err="1"/>
              <a:t>EMA_y</a:t>
            </a:r>
            <a:r>
              <a:rPr lang="en-US" dirty="0"/>
              <a:t> = \text{EMA yesterday} \\ &amp;s = \text{Smoothing} \\ &amp;d = \text{Number of days} \\ \end{aligned}</a:t>
            </a:r>
            <a:r>
              <a:rPr lang="en-US" dirty="0" err="1"/>
              <a:t>EMAt</a:t>
            </a:r>
            <a:r>
              <a:rPr lang="en-US" dirty="0"/>
              <a:t>=[Vt×(1+ds)]+</a:t>
            </a:r>
            <a:r>
              <a:rPr lang="en-US" dirty="0" err="1"/>
              <a:t>EMAy</a:t>
            </a:r>
            <a:r>
              <a:rPr lang="en-US" dirty="0"/>
              <a:t>×[1−(1+ds)]</a:t>
            </a:r>
            <a:r>
              <a:rPr lang="en-US" dirty="0" err="1"/>
              <a:t>where:EMAt</a:t>
            </a:r>
            <a:r>
              <a:rPr lang="en-US" dirty="0"/>
              <a:t>=EMA </a:t>
            </a:r>
            <a:r>
              <a:rPr lang="en-US" dirty="0" err="1"/>
              <a:t>todayVt</a:t>
            </a:r>
            <a:r>
              <a:rPr lang="en-US" dirty="0"/>
              <a:t>=Value </a:t>
            </a:r>
            <a:r>
              <a:rPr lang="en-US" dirty="0" err="1"/>
              <a:t>todayEMAy</a:t>
            </a:r>
            <a:r>
              <a:rPr lang="en-US" dirty="0"/>
              <a:t>=EMA yesterdays=</a:t>
            </a:r>
            <a:r>
              <a:rPr lang="en-US" dirty="0" err="1"/>
              <a:t>Smoothingd</a:t>
            </a:r>
            <a:r>
              <a:rPr lang="en-US" dirty="0"/>
              <a:t>=Number of days</a:t>
            </a:r>
          </a:p>
          <a:p>
            <a:pPr algn="just"/>
            <a:endParaRPr lang="en-US" dirty="0"/>
          </a:p>
          <a:p>
            <a:pPr algn="just"/>
            <a:r>
              <a:rPr lang="en-US" dirty="0"/>
              <a:t>Simple Moving Average (SMA) vs. Exponential Moving Average (EMA)</a:t>
            </a:r>
          </a:p>
          <a:p>
            <a:pPr algn="just"/>
            <a:endParaRPr lang="en-IN" dirty="0"/>
          </a:p>
        </p:txBody>
      </p:sp>
      <p:pic>
        <p:nvPicPr>
          <p:cNvPr id="3" name="Picture 2" descr="A screenshot of a computer&#10;&#10;Description automatically generated">
            <a:extLst>
              <a:ext uri="{FF2B5EF4-FFF2-40B4-BE49-F238E27FC236}">
                <a16:creationId xmlns:a16="http://schemas.microsoft.com/office/drawing/2014/main" id="{1F62E8FE-C02A-BFD8-46BF-23AB21D4C24E}"/>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84833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52</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Moving averages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FEEAF912-B248-75D9-408A-92C061675D8D}"/>
              </a:ext>
            </a:extLst>
          </p:cNvPr>
          <p:cNvSpPr>
            <a:spLocks noGrp="1"/>
          </p:cNvSpPr>
          <p:nvPr>
            <p:ph idx="1"/>
          </p:nvPr>
        </p:nvSpPr>
        <p:spPr>
          <a:xfrm>
            <a:off x="457200" y="1009934"/>
            <a:ext cx="8229600" cy="5116229"/>
          </a:xfrm>
        </p:spPr>
        <p:txBody>
          <a:bodyPr>
            <a:normAutofit fontScale="62500" lnSpcReduction="20000"/>
          </a:bodyPr>
          <a:lstStyle/>
          <a:p>
            <a:pPr algn="just"/>
            <a:r>
              <a:rPr lang="en-US" dirty="0"/>
              <a:t>The calculation for EMA puts more emphasis on the recent data points. Because of this, EMA is considered a weighted average calculation.</a:t>
            </a:r>
          </a:p>
          <a:p>
            <a:pPr algn="just"/>
            <a:r>
              <a:rPr lang="en-US" dirty="0"/>
              <a:t>In the figure below, the number of time periods used in each average is identical–15–but the EMA responds more quickly to the changing prices than the SMA. You can also observe in the figure that the EMA has a higher value when the price is rising than the SMA (and it falls faster than the SMA when the price is declining). This responsiveness to price changes is the main reason why some traders prefer to use the EMA over the SMA.</a:t>
            </a:r>
          </a:p>
          <a:p>
            <a:pPr algn="just"/>
            <a:r>
              <a:rPr lang="en-US" dirty="0"/>
              <a:t>Example of a Moving Average</a:t>
            </a:r>
          </a:p>
          <a:p>
            <a:pPr algn="just"/>
            <a:r>
              <a:rPr lang="en-US" dirty="0"/>
              <a:t>The moving average is calculated differently depending on the type: SMA or EMA. Below, we look at a simple moving average (SMA) of a security with the following closing prices over 15 days:</a:t>
            </a:r>
          </a:p>
          <a:p>
            <a:pPr algn="just"/>
            <a:r>
              <a:rPr lang="en-US" dirty="0"/>
              <a:t>•	Week 1 (5 days): 20, 22, 24, 25, 23</a:t>
            </a:r>
          </a:p>
          <a:p>
            <a:pPr algn="just"/>
            <a:r>
              <a:rPr lang="en-US" dirty="0"/>
              <a:t>•	Week 2 (5 days): 26, 28, 26, 29, 27</a:t>
            </a:r>
          </a:p>
          <a:p>
            <a:pPr algn="just"/>
            <a:r>
              <a:rPr lang="en-US" dirty="0"/>
              <a:t>•	Week 3 (5 days): 28, 30, 27, 29, 28</a:t>
            </a:r>
          </a:p>
          <a:p>
            <a:pPr algn="just"/>
            <a:r>
              <a:rPr lang="en-US" dirty="0"/>
              <a:t>A 10-day moving average would average out the closing prices for the first 10 days as the first data point. The next data point would drop the earliest price, add the price on day 11 and take the average.</a:t>
            </a:r>
          </a:p>
          <a:p>
            <a:pPr algn="just"/>
            <a:endParaRPr lang="en-IN" dirty="0"/>
          </a:p>
        </p:txBody>
      </p:sp>
      <p:pic>
        <p:nvPicPr>
          <p:cNvPr id="3" name="Picture 2" descr="A screenshot of a computer&#10;&#10;Description automatically generated">
            <a:extLst>
              <a:ext uri="{FF2B5EF4-FFF2-40B4-BE49-F238E27FC236}">
                <a16:creationId xmlns:a16="http://schemas.microsoft.com/office/drawing/2014/main" id="{9B86C283-4F11-1E43-A82D-819282B3F372}"/>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993293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337" y="1219200"/>
            <a:ext cx="7641771" cy="4405316"/>
          </a:xfrm>
        </p:spPr>
        <p:txBody>
          <a:bodyPr>
            <a:normAutofit/>
          </a:bodyPr>
          <a:lstStyle/>
          <a:p>
            <a:pPr marL="0" indent="0" algn="just">
              <a:buNone/>
            </a:pPr>
            <a:r>
              <a:rPr lang="en-IN" sz="2000" b="1" dirty="0"/>
              <a:t>Objective:</a:t>
            </a:r>
          </a:p>
          <a:p>
            <a:pPr algn="just">
              <a:lnSpc>
                <a:spcPct val="150000"/>
              </a:lnSpc>
              <a:buFont typeface="Wingdings" panose="05000000000000000000" pitchFamily="2" charset="2"/>
              <a:buChar char="§"/>
            </a:pPr>
            <a:r>
              <a:rPr lang="en-IN" sz="2000" b="1" dirty="0"/>
              <a:t>In this topic</a:t>
            </a:r>
            <a:r>
              <a:rPr lang="en-IN" sz="2000" dirty="0"/>
              <a:t> we learn about t</a:t>
            </a:r>
            <a:r>
              <a:rPr lang="en-US" sz="2000" dirty="0"/>
              <a:t>he Box-Jenkins Model which can analyze several different types of time series data for forecasting purposes. Its methodology uses differences between data points to determine outcomes. The methodology allows the model to identify trends using auto </a:t>
            </a:r>
            <a:r>
              <a:rPr lang="en-US" sz="2000" dirty="0" err="1"/>
              <a:t>regresssion</a:t>
            </a:r>
            <a:r>
              <a:rPr lang="en-US" sz="2000" dirty="0"/>
              <a:t>, moving averages, and seasonal differencing to generate forecasts.</a:t>
            </a:r>
          </a:p>
          <a:p>
            <a:pPr marL="0" indent="0" algn="just">
              <a:lnSpc>
                <a:spcPct val="150000"/>
              </a:lnSpc>
              <a:buNone/>
            </a:pPr>
            <a:r>
              <a:rPr lang="en-IN" sz="2000" b="1" dirty="0"/>
              <a:t>Recap:</a:t>
            </a:r>
          </a:p>
          <a:p>
            <a:pPr algn="just">
              <a:lnSpc>
                <a:spcPct val="150000"/>
              </a:lnSpc>
              <a:buFont typeface="Wingdings" panose="05000000000000000000" pitchFamily="2" charset="2"/>
              <a:buChar char="§"/>
            </a:pPr>
            <a:r>
              <a:rPr lang="en-IN" sz="2000" dirty="0"/>
              <a:t>Revision of </a:t>
            </a:r>
            <a:r>
              <a:rPr lang="en-US" sz="2000" dirty="0"/>
              <a:t>basic statistical approaches.</a:t>
            </a:r>
            <a:endParaRPr lang="en-IN" sz="2000" dirty="0"/>
          </a:p>
          <a:p>
            <a:pPr marL="0" indent="0" algn="just">
              <a:lnSpc>
                <a:spcPct val="150000"/>
              </a:lnSpc>
              <a:buNone/>
            </a:pPr>
            <a:endParaRPr lang="en-IN" sz="1650" b="1" dirty="0"/>
          </a:p>
        </p:txBody>
      </p:sp>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53</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Box-Jenkins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66282A79-DF82-3E60-D69B-D28B3E1478D0}"/>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421360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54</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Box-Jenkins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E7BFEC6E-C54F-1B2D-BC78-1D587C5B6AE1}"/>
              </a:ext>
            </a:extLst>
          </p:cNvPr>
          <p:cNvSpPr>
            <a:spLocks noGrp="1"/>
          </p:cNvSpPr>
          <p:nvPr>
            <p:ph idx="1"/>
          </p:nvPr>
        </p:nvSpPr>
        <p:spPr>
          <a:xfrm>
            <a:off x="259307" y="914400"/>
            <a:ext cx="8427493" cy="5211763"/>
          </a:xfrm>
        </p:spPr>
        <p:txBody>
          <a:bodyPr>
            <a:normAutofit lnSpcReduction="10000"/>
          </a:bodyPr>
          <a:lstStyle/>
          <a:p>
            <a:pPr marL="0" indent="0" algn="just">
              <a:buNone/>
            </a:pPr>
            <a:r>
              <a:rPr lang="en-IN" sz="1600" b="1" dirty="0"/>
              <a:t>The Box-Jenkins  Method</a:t>
            </a:r>
          </a:p>
          <a:p>
            <a:pPr algn="just"/>
            <a:r>
              <a:rPr lang="en-US" sz="1600" dirty="0"/>
              <a:t>Introduction</a:t>
            </a:r>
          </a:p>
          <a:p>
            <a:pPr algn="just"/>
            <a:r>
              <a:rPr lang="en-US" sz="1600" dirty="0"/>
              <a:t>Box - Jenkins Analysis refers to a systematic method of identifying, fitting, checking, and using integrated  autoregressive, moving average (ARIMA) time series models. The method is appropriate for time series of  medium to long length (at least 50 observations).</a:t>
            </a:r>
          </a:p>
          <a:p>
            <a:pPr algn="just"/>
            <a:r>
              <a:rPr lang="en-US" sz="1600" dirty="0"/>
              <a:t>In this chapter we will present an overview of the Box-Jenkins method, concentrating on the how-to parts rather  than on the theory. Most of what is presented here is summarized from the landmark book on time series analysis  written by George Box and Gwilym Jenkins (1976).</a:t>
            </a:r>
          </a:p>
          <a:p>
            <a:pPr algn="just"/>
            <a:r>
              <a:rPr lang="en-US" sz="1600" dirty="0"/>
              <a:t>A time series is a set of values observed sequentially through time. The series may be denoted by X1 , X 2 , , </a:t>
            </a:r>
            <a:r>
              <a:rPr lang="en-US" sz="1600" dirty="0" err="1"/>
              <a:t>Xt</a:t>
            </a:r>
            <a:r>
              <a:rPr lang="en-US" sz="1600" dirty="0"/>
              <a:t> ,  where t refers to the time period and X refers to the value. If the X’s are exactly determined by a mathematical</a:t>
            </a:r>
          </a:p>
          <a:p>
            <a:pPr algn="just"/>
            <a:r>
              <a:rPr lang="en-US" sz="1600" dirty="0"/>
              <a:t>formula, the series is said to be deterministic. If future values can be described only by their probability  distribution, the series is said to be a statistical or stochastic process.</a:t>
            </a:r>
          </a:p>
          <a:p>
            <a:pPr algn="just"/>
            <a:r>
              <a:rPr lang="en-US" sz="1600" dirty="0"/>
              <a:t>A special class of stochastic processes is a stationary stochastic process. A statistical process is stationary if the  probability distribution is the same for all starting values of t. This implies that the mean and variance are constant  for all values of t. A series that exhibits a simple trend is not stationary because the values of the series depend on</a:t>
            </a:r>
          </a:p>
          <a:p>
            <a:pPr algn="just"/>
            <a:r>
              <a:rPr lang="en-US" sz="1600" dirty="0"/>
              <a:t>t. A stationary stochastic process is completely defined by its mean, variance, and autocorrelation function. One  of the steps in the Box - Jenkins method is to transform a non-stationary series into a stationary one.</a:t>
            </a:r>
          </a:p>
          <a:p>
            <a:pPr algn="just"/>
            <a:endParaRPr lang="en-IN" sz="1600" dirty="0"/>
          </a:p>
        </p:txBody>
      </p:sp>
      <p:pic>
        <p:nvPicPr>
          <p:cNvPr id="3" name="Picture 2" descr="A screenshot of a computer&#10;&#10;Description automatically generated">
            <a:extLst>
              <a:ext uri="{FF2B5EF4-FFF2-40B4-BE49-F238E27FC236}">
                <a16:creationId xmlns:a16="http://schemas.microsoft.com/office/drawing/2014/main" id="{8EB06EFD-60AD-D7CD-7D0F-2563E099810A}"/>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278380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55</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Box-Jenkins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32A6BE52-A3AC-475D-9022-1C1727E57537}"/>
              </a:ext>
            </a:extLst>
          </p:cNvPr>
          <p:cNvSpPr>
            <a:spLocks noGrp="1"/>
          </p:cNvSpPr>
          <p:nvPr>
            <p:ph idx="1"/>
          </p:nvPr>
        </p:nvSpPr>
        <p:spPr>
          <a:xfrm>
            <a:off x="163773" y="914401"/>
            <a:ext cx="8761863" cy="2197289"/>
          </a:xfrm>
        </p:spPr>
        <p:txBody>
          <a:bodyPr>
            <a:normAutofit fontScale="92500" lnSpcReduction="10000"/>
          </a:bodyPr>
          <a:lstStyle/>
          <a:p>
            <a:pPr algn="just"/>
            <a:r>
              <a:rPr lang="en-US" sz="2300" b="1" dirty="0"/>
              <a:t>Autocorrelation Function</a:t>
            </a:r>
          </a:p>
          <a:p>
            <a:pPr algn="just"/>
            <a:r>
              <a:rPr lang="en-US" sz="2300" dirty="0"/>
              <a:t>The stationary assumption allows us to make simple statements about the correlation between two successive  values, </a:t>
            </a:r>
            <a:r>
              <a:rPr lang="en-US" sz="2300" dirty="0" err="1"/>
              <a:t>Xt</a:t>
            </a:r>
            <a:r>
              <a:rPr lang="en-US" sz="2300" dirty="0"/>
              <a:t> and </a:t>
            </a:r>
            <a:r>
              <a:rPr lang="en-US" sz="2300" dirty="0" err="1"/>
              <a:t>Xt</a:t>
            </a:r>
            <a:r>
              <a:rPr lang="en-US" sz="2300" dirty="0"/>
              <a:t>  k . This correlation is called the autocorrelation of lag k of the series. The autocorrelation  function displays the autocorrelation on the vertical axis for successive values of k on the horizontal axis. The  following figure shows the autocorrelation function of the sunspot data.</a:t>
            </a:r>
          </a:p>
          <a:p>
            <a:pPr algn="just"/>
            <a:endParaRPr lang="en-IN" sz="2300" dirty="0"/>
          </a:p>
        </p:txBody>
      </p:sp>
      <p:pic>
        <p:nvPicPr>
          <p:cNvPr id="12" name="Picture 11">
            <a:extLst>
              <a:ext uri="{FF2B5EF4-FFF2-40B4-BE49-F238E27FC236}">
                <a16:creationId xmlns:a16="http://schemas.microsoft.com/office/drawing/2014/main" id="{49ED2C53-F416-3A04-5436-5027EE31C5C9}"/>
              </a:ext>
            </a:extLst>
          </p:cNvPr>
          <p:cNvPicPr>
            <a:picLocks noChangeAspect="1"/>
          </p:cNvPicPr>
          <p:nvPr/>
        </p:nvPicPr>
        <p:blipFill>
          <a:blip r:embed="rId3"/>
          <a:stretch>
            <a:fillRect/>
          </a:stretch>
        </p:blipFill>
        <p:spPr>
          <a:xfrm>
            <a:off x="2350226" y="3028954"/>
            <a:ext cx="4797968" cy="1884232"/>
          </a:xfrm>
          <a:prstGeom prst="rect">
            <a:avLst/>
          </a:prstGeom>
        </p:spPr>
      </p:pic>
      <p:sp>
        <p:nvSpPr>
          <p:cNvPr id="14" name="TextBox 13">
            <a:extLst>
              <a:ext uri="{FF2B5EF4-FFF2-40B4-BE49-F238E27FC236}">
                <a16:creationId xmlns:a16="http://schemas.microsoft.com/office/drawing/2014/main" id="{DE17528E-F564-FA01-CBC4-4E37E13D302B}"/>
              </a:ext>
            </a:extLst>
          </p:cNvPr>
          <p:cNvSpPr txBox="1"/>
          <p:nvPr/>
        </p:nvSpPr>
        <p:spPr>
          <a:xfrm>
            <a:off x="572784" y="4921876"/>
            <a:ext cx="8352852" cy="1477328"/>
          </a:xfrm>
          <a:prstGeom prst="rect">
            <a:avLst/>
          </a:prstGeom>
          <a:noFill/>
        </p:spPr>
        <p:txBody>
          <a:bodyPr wrap="square">
            <a:spAutoFit/>
          </a:bodyPr>
          <a:lstStyle/>
          <a:p>
            <a:pPr algn="just"/>
            <a:r>
              <a:rPr lang="en-US" dirty="0"/>
              <a:t>Since a stationary series is completely specified by its mean, variance, and autocorrelation function, one of the  major (and most subjective) tasks in Box-Jenkins analysis is to identify an appropriate model from the sample  autocorrelation function. Although the sample autocorrelations contains random fluctuations, for moderate sample  sizes they are fairly accurate in signaling the order of the ARIMA model.</a:t>
            </a:r>
          </a:p>
        </p:txBody>
      </p:sp>
      <p:pic>
        <p:nvPicPr>
          <p:cNvPr id="3" name="Picture 2" descr="A screenshot of a computer&#10;&#10;Description automatically generated">
            <a:extLst>
              <a:ext uri="{FF2B5EF4-FFF2-40B4-BE49-F238E27FC236}">
                <a16:creationId xmlns:a16="http://schemas.microsoft.com/office/drawing/2014/main" id="{B65715CB-08EF-569E-B2B3-15C8C365B175}"/>
              </a:ext>
            </a:extLst>
          </p:cNvPr>
          <p:cNvPicPr>
            <a:picLocks noChangeAspect="1"/>
          </p:cNvPicPr>
          <p:nvPr/>
        </p:nvPicPr>
        <p:blipFill rotWithShape="1">
          <a:blip r:embed="rId4"/>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86216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337" y="1219200"/>
            <a:ext cx="7641771" cy="4405316"/>
          </a:xfrm>
        </p:spPr>
        <p:txBody>
          <a:bodyPr>
            <a:normAutofit/>
          </a:bodyPr>
          <a:lstStyle/>
          <a:p>
            <a:pPr marL="0" indent="0" algn="just">
              <a:buNone/>
            </a:pPr>
            <a:r>
              <a:rPr lang="en-IN" sz="2000" b="1" dirty="0"/>
              <a:t>Objective:</a:t>
            </a:r>
          </a:p>
          <a:p>
            <a:pPr algn="just">
              <a:lnSpc>
                <a:spcPct val="150000"/>
              </a:lnSpc>
              <a:buFont typeface="Wingdings" panose="05000000000000000000" pitchFamily="2" charset="2"/>
              <a:buChar char="§"/>
            </a:pPr>
            <a:r>
              <a:rPr lang="en-IN" sz="2000" b="1" dirty="0"/>
              <a:t>In this topic</a:t>
            </a:r>
            <a:r>
              <a:rPr lang="en-IN" sz="2000" dirty="0"/>
              <a:t> we learn about </a:t>
            </a:r>
            <a:r>
              <a:rPr lang="en-US" sz="2000" dirty="0"/>
              <a:t>the Holt-Winters method uses exponential smoothing to encode lots of values from the past and use them to predict “typical” values for the present and future. Exponential smoothing refers to the use of an exponentially weighted moving average (EWMA) to “smooth” a time series.</a:t>
            </a:r>
          </a:p>
          <a:p>
            <a:pPr marL="0" indent="0" algn="just">
              <a:lnSpc>
                <a:spcPct val="150000"/>
              </a:lnSpc>
              <a:buNone/>
            </a:pPr>
            <a:r>
              <a:rPr lang="en-IN" sz="2000" b="1" dirty="0"/>
              <a:t>Recap:</a:t>
            </a:r>
          </a:p>
          <a:p>
            <a:pPr algn="just">
              <a:lnSpc>
                <a:spcPct val="150000"/>
              </a:lnSpc>
              <a:buFont typeface="Wingdings" panose="05000000000000000000" pitchFamily="2" charset="2"/>
              <a:buChar char="§"/>
            </a:pPr>
            <a:r>
              <a:rPr lang="en-IN" sz="2000" dirty="0"/>
              <a:t>Revision of </a:t>
            </a:r>
            <a:r>
              <a:rPr lang="en-US" sz="2000" dirty="0"/>
              <a:t>basic statistical approaches.</a:t>
            </a:r>
            <a:endParaRPr lang="en-IN" sz="2000" dirty="0"/>
          </a:p>
          <a:p>
            <a:pPr marL="0" indent="0" algn="just">
              <a:lnSpc>
                <a:spcPct val="150000"/>
              </a:lnSpc>
              <a:buNone/>
            </a:pPr>
            <a:endParaRPr lang="en-IN" sz="1650" b="1" dirty="0"/>
          </a:p>
        </p:txBody>
      </p:sp>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56</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Holt-winters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8932A1A0-23DD-FC3D-CCB4-6BD888D59B60}"/>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15020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57</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Holt-winters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4E0122DB-CC1A-9BB3-503A-627C1A8125AD}"/>
              </a:ext>
            </a:extLst>
          </p:cNvPr>
          <p:cNvSpPr>
            <a:spLocks noGrp="1"/>
          </p:cNvSpPr>
          <p:nvPr>
            <p:ph idx="1"/>
          </p:nvPr>
        </p:nvSpPr>
        <p:spPr>
          <a:xfrm>
            <a:off x="204715" y="812800"/>
            <a:ext cx="8652681" cy="5313363"/>
          </a:xfrm>
        </p:spPr>
        <p:txBody>
          <a:bodyPr>
            <a:normAutofit fontScale="62500" lnSpcReduction="20000"/>
          </a:bodyPr>
          <a:lstStyle/>
          <a:p>
            <a:pPr algn="just"/>
            <a:r>
              <a:rPr lang="en-US" b="1" dirty="0"/>
              <a:t>Holt-Winters’ seasonal method</a:t>
            </a:r>
          </a:p>
          <a:p>
            <a:pPr algn="just"/>
            <a:r>
              <a:rPr lang="en-US" dirty="0"/>
              <a:t>Holt (1957) and Winters (1960) extended Holt’s method to capture seasonality. The Holt-Winters seasonal method comprises the forecast equation and three smoothing equations — one for the level ℓtℓt, one for the trend </a:t>
            </a:r>
            <a:r>
              <a:rPr lang="en-US" dirty="0" err="1"/>
              <a:t>btbt</a:t>
            </a:r>
            <a:r>
              <a:rPr lang="en-US" dirty="0"/>
              <a:t>, and one for the seasonal component </a:t>
            </a:r>
            <a:r>
              <a:rPr lang="en-US" dirty="0" err="1"/>
              <a:t>stst</a:t>
            </a:r>
            <a:r>
              <a:rPr lang="en-US" dirty="0"/>
              <a:t>, with corresponding smoothing parameters αα, β∗β∗ and </a:t>
            </a:r>
            <a:r>
              <a:rPr lang="en-US" dirty="0" err="1"/>
              <a:t>γγ</a:t>
            </a:r>
            <a:r>
              <a:rPr lang="en-US" dirty="0"/>
              <a:t>. We use mm to denote the frequency of the seasonality, i.e., the number of seasons in a year. For example, for quarterly data m=4m=4, and for monthly data m=12m=12.</a:t>
            </a:r>
          </a:p>
          <a:p>
            <a:pPr algn="just"/>
            <a:r>
              <a:rPr lang="en-US" dirty="0"/>
              <a:t>There are two variations to this method that differ in the nature of the seasonal component. The additive method is preferred when the seasonal variations are roughly constant through the series, while the multiplicative method is preferred when the seasonal variations are changing proportional to the level of the series. With the additive method, the seasonal component is expressed in absolute terms in the scale of the observed series, and in the level equation the series is seasonally adjusted by subtracting the seasonal component. Within each year, the seasonal component will add up to approximately zero. With the multiplicative method, the seasonal component is expressed in relative terms (percentages), and the series is seasonally adjusted by dividing through by the seasonal component. Within each year, the seasonal component will sum up to approximately mm.</a:t>
            </a:r>
            <a:endParaRPr lang="en-IN" dirty="0"/>
          </a:p>
        </p:txBody>
      </p:sp>
      <p:pic>
        <p:nvPicPr>
          <p:cNvPr id="3" name="Picture 2" descr="A screenshot of a computer&#10;&#10;Description automatically generated">
            <a:extLst>
              <a:ext uri="{FF2B5EF4-FFF2-40B4-BE49-F238E27FC236}">
                <a16:creationId xmlns:a16="http://schemas.microsoft.com/office/drawing/2014/main" id="{22E5F5D9-E96D-C9FB-57DC-4FB0A35D9476}"/>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804418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58</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Holt-winters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4E0122DB-CC1A-9BB3-503A-627C1A8125AD}"/>
              </a:ext>
            </a:extLst>
          </p:cNvPr>
          <p:cNvSpPr>
            <a:spLocks noGrp="1"/>
          </p:cNvSpPr>
          <p:nvPr>
            <p:ph idx="1"/>
          </p:nvPr>
        </p:nvSpPr>
        <p:spPr>
          <a:xfrm>
            <a:off x="245659" y="996288"/>
            <a:ext cx="8720919" cy="5129876"/>
          </a:xfrm>
        </p:spPr>
        <p:txBody>
          <a:bodyPr>
            <a:normAutofit fontScale="85000" lnSpcReduction="20000"/>
          </a:bodyPr>
          <a:lstStyle/>
          <a:p>
            <a:pPr algn="just"/>
            <a:r>
              <a:rPr lang="en-US" sz="2000" b="1" dirty="0"/>
              <a:t>What Is the Holt-Winters Method?</a:t>
            </a:r>
          </a:p>
          <a:p>
            <a:pPr algn="just"/>
            <a:r>
              <a:rPr lang="en-US" sz="2000" dirty="0"/>
              <a:t>Holt-Winters is a model of time series behavior. Forecasting always requires a model, and Holt-Winters is a way to model three aspects of the time series: a typical value (average), a slope (trend) over time, and a cyclical repeating pattern (seasonality).</a:t>
            </a:r>
          </a:p>
          <a:p>
            <a:pPr algn="just"/>
            <a:endParaRPr lang="en-US" sz="2000" dirty="0"/>
          </a:p>
          <a:p>
            <a:pPr algn="just"/>
            <a:r>
              <a:rPr lang="en-US" sz="2000" dirty="0"/>
              <a:t>Time series anomaly detection is a complicated problem with plenty of practical methods. It’s easy to get lost in all of the topics it encompasses. Learning them is certainly an issue, but implementing them is often more complicated. A key element of anomaly detection is forecasting—taking what you know about a time series, either based on a model or its history, and making decisions about values that arrive later.</a:t>
            </a:r>
          </a:p>
          <a:p>
            <a:pPr algn="just"/>
            <a:endParaRPr lang="en-US" sz="2000" dirty="0"/>
          </a:p>
          <a:p>
            <a:pPr algn="just"/>
            <a:r>
              <a:rPr lang="en-US" sz="2000" dirty="0"/>
              <a:t>You know how to do this already. Imagine someone asked you to forecast the prices for a certain stock, or the local temperature over the next few days. You could draw out your prediction, and chances are it’s a pretty good one. Your brain works amazingly well for problems like this, and our challenge is to try to get computers to do the same.</a:t>
            </a:r>
          </a:p>
          <a:p>
            <a:pPr algn="just"/>
            <a:endParaRPr lang="en-US" sz="2000" dirty="0"/>
          </a:p>
          <a:p>
            <a:pPr algn="just"/>
            <a:r>
              <a:rPr lang="en-US" sz="2000" dirty="0"/>
              <a:t>If you take an introductory course on time series, you’ll learn how to forecast by fitting a model to some sample data, and then using the model to predict future values. In practice, especially when monitoring systems, this approach doesn’t work well, if at all! Real systems rarely fit mathematical models. There’s an alternative. You can do something a lot simpler with exponential smoothing.</a:t>
            </a:r>
            <a:endParaRPr lang="en-IN" sz="2000" dirty="0"/>
          </a:p>
        </p:txBody>
      </p:sp>
      <p:pic>
        <p:nvPicPr>
          <p:cNvPr id="3" name="Picture 2" descr="A screenshot of a computer&#10;&#10;Description automatically generated">
            <a:extLst>
              <a:ext uri="{FF2B5EF4-FFF2-40B4-BE49-F238E27FC236}">
                <a16:creationId xmlns:a16="http://schemas.microsoft.com/office/drawing/2014/main" id="{F4153EE0-BF0F-6354-A591-98D98321E257}"/>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147654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59</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Holt-winters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4E0122DB-CC1A-9BB3-503A-627C1A8125AD}"/>
              </a:ext>
            </a:extLst>
          </p:cNvPr>
          <p:cNvSpPr>
            <a:spLocks noGrp="1"/>
          </p:cNvSpPr>
          <p:nvPr>
            <p:ph idx="1"/>
          </p:nvPr>
        </p:nvSpPr>
        <p:spPr>
          <a:xfrm>
            <a:off x="122830" y="812800"/>
            <a:ext cx="8563970" cy="5313363"/>
          </a:xfrm>
        </p:spPr>
        <p:txBody>
          <a:bodyPr>
            <a:normAutofit fontScale="55000" lnSpcReduction="20000"/>
          </a:bodyPr>
          <a:lstStyle/>
          <a:p>
            <a:pPr algn="just"/>
            <a:r>
              <a:rPr lang="en-US" b="1" dirty="0"/>
              <a:t>Holt-Winters Triple Exponential Smoothing Formula Explained</a:t>
            </a:r>
          </a:p>
          <a:p>
            <a:pPr algn="just"/>
            <a:r>
              <a:rPr lang="en-US" dirty="0"/>
              <a:t>The Holt-Winters method uses exponential smoothing to encode lots of values from the past and use them to predict “typical” values for the present and future. Exponential smoothing refers to the use of an exponentially weighted moving average (EWMA) to “smooth” a time series. If you have some time series </a:t>
            </a:r>
            <a:r>
              <a:rPr lang="en-US" dirty="0" err="1"/>
              <a:t>xt</a:t>
            </a:r>
            <a:r>
              <a:rPr lang="en-US" dirty="0"/>
              <a:t>, you can define a new time series </a:t>
            </a:r>
            <a:r>
              <a:rPr lang="en-US" dirty="0" err="1"/>
              <a:t>st</a:t>
            </a:r>
            <a:r>
              <a:rPr lang="en-US" dirty="0"/>
              <a:t> that’s a smoothed version of </a:t>
            </a:r>
            <a:r>
              <a:rPr lang="en-US" dirty="0" err="1"/>
              <a:t>xt.</a:t>
            </a:r>
            <a:endParaRPr lang="en-US" dirty="0"/>
          </a:p>
          <a:p>
            <a:pPr algn="just"/>
            <a:endParaRPr lang="en-US" dirty="0"/>
          </a:p>
          <a:p>
            <a:pPr algn="just"/>
            <a:r>
              <a:rPr lang="en-US" dirty="0" err="1"/>
              <a:t>st</a:t>
            </a:r>
            <a:r>
              <a:rPr lang="en-US" dirty="0"/>
              <a:t>=α</a:t>
            </a:r>
            <a:r>
              <a:rPr lang="en-US" dirty="0" err="1"/>
              <a:t>xt</a:t>
            </a:r>
            <a:r>
              <a:rPr lang="en-US" dirty="0"/>
              <a:t>+(1−α)st−1</a:t>
            </a:r>
          </a:p>
          <a:p>
            <a:pPr algn="just"/>
            <a:endParaRPr lang="en-US" dirty="0"/>
          </a:p>
          <a:p>
            <a:pPr algn="just"/>
            <a:endParaRPr lang="en-US" dirty="0"/>
          </a:p>
          <a:p>
            <a:pPr algn="just"/>
            <a:r>
              <a:rPr lang="en-US" dirty="0"/>
              <a:t>In the late 1950s, Charles Holt recognized the issue with the simple EWMA model with time series with trend. He modified the simple exponential smoothing model to account for a linear trend. This is known as Holt’s exponential smoothing. This model is a little more complicated. It consists of two EWMAs: one for the smoothed values of </a:t>
            </a:r>
            <a:r>
              <a:rPr lang="en-US" dirty="0" err="1"/>
              <a:t>xt</a:t>
            </a:r>
            <a:r>
              <a:rPr lang="en-US" dirty="0"/>
              <a:t>, and another for its slope. The terms level and trend are also used.</a:t>
            </a:r>
          </a:p>
          <a:p>
            <a:pPr algn="just"/>
            <a:endParaRPr lang="en-US" dirty="0"/>
          </a:p>
          <a:p>
            <a:pPr algn="just"/>
            <a:r>
              <a:rPr lang="en-US" dirty="0" err="1"/>
              <a:t>st</a:t>
            </a:r>
            <a:r>
              <a:rPr lang="en-US" dirty="0"/>
              <a:t>=α</a:t>
            </a:r>
            <a:r>
              <a:rPr lang="en-US" dirty="0" err="1"/>
              <a:t>xt</a:t>
            </a:r>
            <a:r>
              <a:rPr lang="en-US" dirty="0"/>
              <a:t>+(1−α)(st−1+bt−1)</a:t>
            </a:r>
          </a:p>
          <a:p>
            <a:pPr algn="just"/>
            <a:endParaRPr lang="en-US" dirty="0"/>
          </a:p>
          <a:p>
            <a:pPr algn="just"/>
            <a:endParaRPr lang="en-US" dirty="0"/>
          </a:p>
          <a:p>
            <a:pPr algn="just"/>
            <a:r>
              <a:rPr lang="en-US" dirty="0" err="1"/>
              <a:t>bt</a:t>
            </a:r>
            <a:r>
              <a:rPr lang="en-US" dirty="0"/>
              <a:t>=β(st−st−1)+(1−β)bt−1</a:t>
            </a:r>
            <a:endParaRPr lang="en-IN" dirty="0"/>
          </a:p>
        </p:txBody>
      </p:sp>
      <p:pic>
        <p:nvPicPr>
          <p:cNvPr id="3" name="Picture 2" descr="A screenshot of a computer&#10;&#10;Description automatically generated">
            <a:extLst>
              <a:ext uri="{FF2B5EF4-FFF2-40B4-BE49-F238E27FC236}">
                <a16:creationId xmlns:a16="http://schemas.microsoft.com/office/drawing/2014/main" id="{0E38DD8D-D1E9-AC22-1C2A-87587852555D}"/>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5222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BB8EB0-BA7B-432C-9508-6EBA383EE83F}" type="datetime3">
              <a:rPr lang="en-US" smtClean="0">
                <a:solidFill>
                  <a:prstClr val="black">
                    <a:tint val="75000"/>
                  </a:prstClr>
                </a:solidFill>
              </a:rPr>
              <a:t>11 July 2024</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6</a:t>
            </a:fld>
            <a:endParaRPr lang="en-US" dirty="0">
              <a:solidFill>
                <a:prstClr val="black">
                  <a:tint val="75000"/>
                </a:prstClr>
              </a:solidFill>
            </a:endParaRPr>
          </a:p>
        </p:txBody>
      </p:sp>
      <p:graphicFrame>
        <p:nvGraphicFramePr>
          <p:cNvPr id="2" name="Table 1"/>
          <p:cNvGraphicFramePr>
            <a:graphicFrameLocks noGrp="1"/>
          </p:cNvGraphicFramePr>
          <p:nvPr/>
        </p:nvGraphicFramePr>
        <p:xfrm>
          <a:off x="0" y="719961"/>
          <a:ext cx="9143999" cy="5423793"/>
        </p:xfrm>
        <a:graphic>
          <a:graphicData uri="http://schemas.openxmlformats.org/drawingml/2006/table">
            <a:tbl>
              <a:tblPr firstRow="1" firstCol="1" bandRow="1">
                <a:tableStyleId>{5940675A-B579-460E-94D1-54222C63F5DA}</a:tableStyleId>
              </a:tblPr>
              <a:tblGrid>
                <a:gridCol w="1454413">
                  <a:extLst>
                    <a:ext uri="{9D8B030D-6E8A-4147-A177-3AD203B41FA5}">
                      <a16:colId xmlns:a16="http://schemas.microsoft.com/office/drawing/2014/main" val="1346850987"/>
                    </a:ext>
                  </a:extLst>
                </a:gridCol>
                <a:gridCol w="142488">
                  <a:extLst>
                    <a:ext uri="{9D8B030D-6E8A-4147-A177-3AD203B41FA5}">
                      <a16:colId xmlns:a16="http://schemas.microsoft.com/office/drawing/2014/main" val="1402552892"/>
                    </a:ext>
                  </a:extLst>
                </a:gridCol>
                <a:gridCol w="4908644">
                  <a:extLst>
                    <a:ext uri="{9D8B030D-6E8A-4147-A177-3AD203B41FA5}">
                      <a16:colId xmlns:a16="http://schemas.microsoft.com/office/drawing/2014/main" val="2379036575"/>
                    </a:ext>
                  </a:extLst>
                </a:gridCol>
                <a:gridCol w="1189634">
                  <a:extLst>
                    <a:ext uri="{9D8B030D-6E8A-4147-A177-3AD203B41FA5}">
                      <a16:colId xmlns:a16="http://schemas.microsoft.com/office/drawing/2014/main" val="2649339996"/>
                    </a:ext>
                  </a:extLst>
                </a:gridCol>
                <a:gridCol w="1448820">
                  <a:extLst>
                    <a:ext uri="{9D8B030D-6E8A-4147-A177-3AD203B41FA5}">
                      <a16:colId xmlns:a16="http://schemas.microsoft.com/office/drawing/2014/main" val="2690427044"/>
                    </a:ext>
                  </a:extLst>
                </a:gridCol>
              </a:tblGrid>
              <a:tr h="332775">
                <a:tc gridSpan="5">
                  <a:txBody>
                    <a:bodyPr/>
                    <a:lstStyle/>
                    <a:p>
                      <a:pPr algn="ctr">
                        <a:lnSpc>
                          <a:spcPct val="107000"/>
                        </a:lnSpc>
                        <a:spcAft>
                          <a:spcPts val="0"/>
                        </a:spcAft>
                      </a:pPr>
                      <a:r>
                        <a:rPr lang="en-IN" sz="1800" b="1" dirty="0">
                          <a:effectLst/>
                        </a:rPr>
                        <a:t>B. TECH.  THIRD YEAR (ELECTIVE-I)</a:t>
                      </a:r>
                      <a:endParaRPr lang="en-IN" sz="1800" b="1" dirty="0">
                        <a:effectLst/>
                        <a:latin typeface="+mn-lt"/>
                        <a:ea typeface="Calibri" panose="020F0502020204030204" pitchFamily="34" charset="0"/>
                        <a:cs typeface="Times New Roman" panose="02020603050405020304" pitchFamily="18" charset="0"/>
                      </a:endParaRPr>
                    </a:p>
                  </a:txBody>
                  <a:tcPr marL="49387" marR="49387" marT="0" marB="0">
                    <a:solidFill>
                      <a:schemeClr val="accent5">
                        <a:lumMod val="60000"/>
                        <a:lumOff val="4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5014228"/>
                  </a:ext>
                </a:extLst>
              </a:tr>
              <a:tr h="208982">
                <a:tc gridSpan="2">
                  <a:txBody>
                    <a:bodyPr/>
                    <a:lstStyle/>
                    <a:p>
                      <a:pPr>
                        <a:lnSpc>
                          <a:spcPct val="107000"/>
                        </a:lnSpc>
                        <a:spcAft>
                          <a:spcPts val="0"/>
                        </a:spcAft>
                      </a:pPr>
                      <a:r>
                        <a:rPr lang="en-IN" sz="1600" b="1" dirty="0">
                          <a:effectLst/>
                        </a:rPr>
                        <a:t>Course code</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endParaRPr lang="en-IN"/>
                    </a:p>
                  </a:txBody>
                  <a:tcPr/>
                </a:tc>
                <a:tc>
                  <a:txBody>
                    <a:bodyPr/>
                    <a:lstStyle/>
                    <a:p>
                      <a:pPr>
                        <a:lnSpc>
                          <a:spcPct val="107000"/>
                        </a:lnSpc>
                        <a:spcAft>
                          <a:spcPts val="0"/>
                        </a:spcAft>
                      </a:pPr>
                      <a:r>
                        <a:rPr lang="en-IN" sz="1600" b="1" dirty="0">
                          <a:effectLst/>
                        </a:rPr>
                        <a:t> </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a:txBody>
                    <a:bodyPr/>
                    <a:lstStyle/>
                    <a:p>
                      <a:pPr algn="ctr">
                        <a:lnSpc>
                          <a:spcPct val="107000"/>
                        </a:lnSpc>
                        <a:spcAft>
                          <a:spcPts val="0"/>
                        </a:spcAft>
                      </a:pPr>
                      <a:r>
                        <a:rPr lang="en-IN" sz="1600" b="1" dirty="0">
                          <a:effectLst/>
                        </a:rPr>
                        <a:t>L T P</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a:txBody>
                    <a:bodyPr/>
                    <a:lstStyle/>
                    <a:p>
                      <a:pPr algn="ctr">
                        <a:lnSpc>
                          <a:spcPct val="107000"/>
                        </a:lnSpc>
                        <a:spcAft>
                          <a:spcPts val="0"/>
                        </a:spcAft>
                      </a:pPr>
                      <a:r>
                        <a:rPr lang="en-IN" sz="1600" b="1" dirty="0">
                          <a:effectLst/>
                        </a:rPr>
                        <a:t>Credits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extLst>
                  <a:ext uri="{0D108BD9-81ED-4DB2-BD59-A6C34878D82A}">
                    <a16:rowId xmlns:a16="http://schemas.microsoft.com/office/drawing/2014/main" val="3417689420"/>
                  </a:ext>
                </a:extLst>
              </a:tr>
              <a:tr h="326763">
                <a:tc gridSpan="2">
                  <a:txBody>
                    <a:bodyPr/>
                    <a:lstStyle/>
                    <a:p>
                      <a:pPr>
                        <a:lnSpc>
                          <a:spcPct val="107000"/>
                        </a:lnSpc>
                        <a:spcAft>
                          <a:spcPts val="0"/>
                        </a:spcAft>
                      </a:pPr>
                      <a:r>
                        <a:rPr lang="en-IN" sz="1600" b="1" dirty="0">
                          <a:effectLst/>
                        </a:rPr>
                        <a:t>Course title</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endParaRPr lang="en-IN"/>
                    </a:p>
                  </a:txBody>
                  <a:tcPr/>
                </a:tc>
                <a:tc>
                  <a:txBody>
                    <a:bodyPr/>
                    <a:lstStyle/>
                    <a:p>
                      <a:pPr>
                        <a:lnSpc>
                          <a:spcPct val="115000"/>
                        </a:lnSpc>
                        <a:spcAft>
                          <a:spcPts val="640"/>
                        </a:spcAft>
                      </a:pPr>
                      <a:r>
                        <a:rPr lang="en-IN" sz="1600" b="1" dirty="0">
                          <a:effectLst/>
                        </a:rPr>
                        <a:t>PREDICTIVE ANALYTICS</a:t>
                      </a:r>
                      <a:endParaRPr lang="en-IN" sz="1600" b="1" dirty="0">
                        <a:effectLst/>
                        <a:latin typeface="+mn-lt"/>
                        <a:ea typeface="Times New Roman" panose="02020603050405020304" pitchFamily="18" charset="0"/>
                        <a:cs typeface="Times New Roman" panose="02020603050405020304" pitchFamily="18" charset="0"/>
                      </a:endParaRPr>
                    </a:p>
                  </a:txBody>
                  <a:tcPr marL="49387" marR="49387" marT="0" marB="0"/>
                </a:tc>
                <a:tc>
                  <a:txBody>
                    <a:bodyPr/>
                    <a:lstStyle/>
                    <a:p>
                      <a:pPr algn="ctr">
                        <a:lnSpc>
                          <a:spcPct val="107000"/>
                        </a:lnSpc>
                        <a:spcAft>
                          <a:spcPts val="0"/>
                        </a:spcAft>
                      </a:pPr>
                      <a:r>
                        <a:rPr lang="en-IN" sz="1600" b="1" dirty="0">
                          <a:effectLst/>
                        </a:rPr>
                        <a:t>3 0 0</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a:txBody>
                    <a:bodyPr/>
                    <a:lstStyle/>
                    <a:p>
                      <a:pPr algn="ctr">
                        <a:lnSpc>
                          <a:spcPct val="107000"/>
                        </a:lnSpc>
                        <a:spcAft>
                          <a:spcPts val="0"/>
                        </a:spcAft>
                      </a:pPr>
                      <a:r>
                        <a:rPr lang="en-IN" sz="1600" b="1" dirty="0">
                          <a:effectLst/>
                        </a:rPr>
                        <a:t>3</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extLst>
                  <a:ext uri="{0D108BD9-81ED-4DB2-BD59-A6C34878D82A}">
                    <a16:rowId xmlns:a16="http://schemas.microsoft.com/office/drawing/2014/main" val="2279471792"/>
                  </a:ext>
                </a:extLst>
              </a:tr>
              <a:tr h="220872">
                <a:tc gridSpan="5">
                  <a:txBody>
                    <a:bodyPr/>
                    <a:lstStyle/>
                    <a:p>
                      <a:pPr algn="just">
                        <a:lnSpc>
                          <a:spcPct val="107000"/>
                        </a:lnSpc>
                        <a:spcAft>
                          <a:spcPts val="0"/>
                        </a:spcAft>
                        <a:tabLst>
                          <a:tab pos="1533525" algn="l"/>
                        </a:tabLst>
                      </a:pPr>
                      <a:r>
                        <a:rPr lang="en-IN" sz="1600" b="1" dirty="0">
                          <a:effectLst/>
                        </a:rPr>
                        <a:t>Course objective:</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05072364"/>
                  </a:ext>
                </a:extLst>
              </a:tr>
              <a:tr h="438085">
                <a:tc gridSpan="5">
                  <a:txBody>
                    <a:bodyPr/>
                    <a:lstStyle/>
                    <a:p>
                      <a:pPr>
                        <a:lnSpc>
                          <a:spcPct val="107000"/>
                        </a:lnSpc>
                        <a:spcAft>
                          <a:spcPts val="0"/>
                        </a:spcAft>
                      </a:pPr>
                      <a:r>
                        <a:rPr lang="en-IN" sz="1600" dirty="0">
                          <a:effectLst/>
                        </a:rPr>
                        <a:t>To be able to solve complex problems that require discovering hidden patterns in the data and a deep understanding of intricate relationships between a large number of interdependent variables tasked with collecting, analyzing, and interpreting large amounts of data.</a:t>
                      </a:r>
                      <a:endParaRPr lang="en-IN" sz="1600"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21730407"/>
                  </a:ext>
                </a:extLst>
              </a:tr>
              <a:tr h="164396">
                <a:tc gridSpan="5">
                  <a:txBody>
                    <a:bodyPr/>
                    <a:lstStyle/>
                    <a:p>
                      <a:pPr algn="just">
                        <a:lnSpc>
                          <a:spcPct val="107000"/>
                        </a:lnSpc>
                        <a:spcAft>
                          <a:spcPts val="0"/>
                        </a:spcAft>
                      </a:pPr>
                      <a:r>
                        <a:rPr lang="en-IN" sz="1600" b="1" dirty="0">
                          <a:effectLst/>
                        </a:rPr>
                        <a:t>Pre-requisites: </a:t>
                      </a:r>
                      <a:r>
                        <a:rPr lang="en-IN" sz="1600" dirty="0">
                          <a:effectLst/>
                        </a:rPr>
                        <a:t>Basic concepts of Machine learning Algorithms</a:t>
                      </a:r>
                      <a:endParaRPr lang="en-IN" sz="1600"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91375207"/>
                  </a:ext>
                </a:extLst>
              </a:tr>
              <a:tr h="251053">
                <a:tc gridSpan="5">
                  <a:txBody>
                    <a:bodyPr/>
                    <a:lstStyle/>
                    <a:p>
                      <a:pPr algn="ctr">
                        <a:lnSpc>
                          <a:spcPct val="107000"/>
                        </a:lnSpc>
                        <a:spcAft>
                          <a:spcPts val="0"/>
                        </a:spcAft>
                      </a:pPr>
                      <a:r>
                        <a:rPr lang="en-IN" sz="1600" b="1" dirty="0">
                          <a:effectLst/>
                        </a:rPr>
                        <a:t>Course Contents / Syllabus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16137509"/>
                  </a:ext>
                </a:extLst>
              </a:tr>
              <a:tr h="242364">
                <a:tc>
                  <a:txBody>
                    <a:bodyPr/>
                    <a:lstStyle/>
                    <a:p>
                      <a:pPr>
                        <a:lnSpc>
                          <a:spcPct val="107000"/>
                        </a:lnSpc>
                        <a:spcAft>
                          <a:spcPts val="0"/>
                        </a:spcAft>
                      </a:pPr>
                      <a:r>
                        <a:rPr lang="en-IN" sz="1600" b="1" dirty="0">
                          <a:effectLst/>
                        </a:rPr>
                        <a:t>UNIT-I</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gridSpan="3">
                  <a:txBody>
                    <a:bodyPr/>
                    <a:lstStyle/>
                    <a:p>
                      <a:pPr>
                        <a:lnSpc>
                          <a:spcPct val="115000"/>
                        </a:lnSpc>
                      </a:pPr>
                      <a:r>
                        <a:rPr lang="en-IN" sz="1600" b="1">
                          <a:effectLst/>
                        </a:rPr>
                        <a:t>LINEAR REGRESSION</a:t>
                      </a:r>
                      <a:endParaRPr lang="en-IN" sz="1600" b="1">
                        <a:effectLst/>
                        <a:latin typeface="+mn-lt"/>
                        <a:ea typeface="Times New Roman" panose="02020603050405020304" pitchFamily="18" charset="0"/>
                        <a:cs typeface="Times New Roman" panose="02020603050405020304" pitchFamily="18" charset="0"/>
                      </a:endParaRPr>
                    </a:p>
                  </a:txBody>
                  <a:tcPr marL="49387" marR="49387" marT="0" marB="0">
                    <a:solidFill>
                      <a:srgbClr val="E6E6E6"/>
                    </a:solidFill>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600" b="1" dirty="0">
                          <a:effectLst/>
                        </a:rPr>
                        <a:t>8 HOURS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extLst>
                  <a:ext uri="{0D108BD9-81ED-4DB2-BD59-A6C34878D82A}">
                    <a16:rowId xmlns:a16="http://schemas.microsoft.com/office/drawing/2014/main" val="3440139698"/>
                  </a:ext>
                </a:extLst>
              </a:tr>
              <a:tr h="555334">
                <a:tc gridSpan="5">
                  <a:txBody>
                    <a:bodyPr/>
                    <a:lstStyle/>
                    <a:p>
                      <a:pPr algn="just">
                        <a:lnSpc>
                          <a:spcPct val="115000"/>
                        </a:lnSpc>
                        <a:spcAft>
                          <a:spcPts val="690"/>
                        </a:spcAft>
                      </a:pPr>
                      <a:r>
                        <a:rPr lang="en-US" sz="1600" dirty="0">
                          <a:effectLst/>
                        </a:rPr>
                        <a:t>Introduction to Predictive Analytics, Regression basics: Relationship between attributes using Covariance and Correlation, Relationship, between multiple variables: Regression (Linear, Multivariate) in prediction, Residual Analysis Identifying significant features, feature reduction using AIC, multi-collinearity, Non-normality and Hetero </a:t>
                      </a:r>
                      <a:r>
                        <a:rPr lang="en-US" sz="1600" dirty="0" err="1">
                          <a:effectLst/>
                        </a:rPr>
                        <a:t>scedasticity</a:t>
                      </a:r>
                      <a:r>
                        <a:rPr lang="en-US" sz="1600" dirty="0">
                          <a:effectLst/>
                        </a:rPr>
                        <a:t>, Hypothesis testing of Regression Model, Confidence intervals of Slope, R-square and goodness of fit, Influential Observations – Leverage.</a:t>
                      </a:r>
                      <a:endParaRPr lang="en-IN" sz="1600" dirty="0">
                        <a:effectLst/>
                        <a:latin typeface="+mn-lt"/>
                        <a:ea typeface="Times New Roman" panose="02020603050405020304" pitchFamily="18"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5739979"/>
                  </a:ext>
                </a:extLst>
              </a:tr>
              <a:tr h="176697">
                <a:tc>
                  <a:txBody>
                    <a:bodyPr/>
                    <a:lstStyle/>
                    <a:p>
                      <a:pPr>
                        <a:lnSpc>
                          <a:spcPct val="107000"/>
                        </a:lnSpc>
                        <a:spcAft>
                          <a:spcPts val="0"/>
                        </a:spcAft>
                      </a:pPr>
                      <a:r>
                        <a:rPr lang="en-IN" sz="1600" b="1" dirty="0">
                          <a:effectLst/>
                        </a:rPr>
                        <a:t>UNIT-II</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gridSpan="3">
                  <a:txBody>
                    <a:bodyPr/>
                    <a:lstStyle/>
                    <a:p>
                      <a:pPr algn="just">
                        <a:lnSpc>
                          <a:spcPct val="115000"/>
                        </a:lnSpc>
                        <a:spcAft>
                          <a:spcPts val="690"/>
                        </a:spcAft>
                      </a:pPr>
                      <a:r>
                        <a:rPr lang="en-IN" sz="1600" b="1">
                          <a:effectLst/>
                        </a:rPr>
                        <a:t>MULTIPLE LINEAR REGRESSION</a:t>
                      </a:r>
                      <a:endParaRPr lang="en-IN" sz="1600" b="1">
                        <a:effectLst/>
                        <a:latin typeface="+mn-lt"/>
                        <a:ea typeface="Times New Roman" panose="02020603050405020304" pitchFamily="18" charset="0"/>
                        <a:cs typeface="Times New Roman" panose="02020603050405020304" pitchFamily="18" charset="0"/>
                      </a:endParaRPr>
                    </a:p>
                  </a:txBody>
                  <a:tcPr marL="49387" marR="49387" marT="0" marB="0">
                    <a:solidFill>
                      <a:srgbClr val="E6E6E6"/>
                    </a:solidFill>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600" b="1" dirty="0">
                          <a:effectLst/>
                        </a:rPr>
                        <a:t>8 HOURS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extLst>
                  <a:ext uri="{0D108BD9-81ED-4DB2-BD59-A6C34878D82A}">
                    <a16:rowId xmlns:a16="http://schemas.microsoft.com/office/drawing/2014/main" val="306225901"/>
                  </a:ext>
                </a:extLst>
              </a:tr>
              <a:tr h="138834">
                <a:tc gridSpan="5">
                  <a:txBody>
                    <a:bodyPr/>
                    <a:lstStyle/>
                    <a:p>
                      <a:pPr algn="just">
                        <a:lnSpc>
                          <a:spcPct val="115000"/>
                        </a:lnSpc>
                        <a:spcAft>
                          <a:spcPts val="640"/>
                        </a:spcAft>
                      </a:pPr>
                      <a:r>
                        <a:rPr lang="en-IN" sz="1600">
                          <a:effectLst/>
                        </a:rPr>
                        <a:t>Polynomial Regression, Regularization methods, Lasso, Ridge and Elastic nets, Categorical Variables in Regression.</a:t>
                      </a:r>
                      <a:endParaRPr lang="en-IN" sz="1600">
                        <a:effectLst/>
                        <a:latin typeface="+mn-lt"/>
                        <a:ea typeface="Times New Roman" panose="02020603050405020304" pitchFamily="18"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56326967"/>
                  </a:ext>
                </a:extLst>
              </a:tr>
              <a:tr h="272545">
                <a:tc>
                  <a:txBody>
                    <a:bodyPr/>
                    <a:lstStyle/>
                    <a:p>
                      <a:pPr>
                        <a:lnSpc>
                          <a:spcPct val="107000"/>
                        </a:lnSpc>
                        <a:spcAft>
                          <a:spcPts val="0"/>
                        </a:spcAft>
                      </a:pPr>
                      <a:r>
                        <a:rPr lang="en-IN" sz="1600" b="1" dirty="0">
                          <a:effectLst/>
                        </a:rPr>
                        <a:t>UNIT-III</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gridSpan="3">
                  <a:txBody>
                    <a:bodyPr/>
                    <a:lstStyle/>
                    <a:p>
                      <a:pPr>
                        <a:lnSpc>
                          <a:spcPct val="115000"/>
                        </a:lnSpc>
                      </a:pPr>
                      <a:r>
                        <a:rPr lang="en-IN" sz="1600" b="1">
                          <a:effectLst/>
                        </a:rPr>
                        <a:t>NON-LINEAR REGRESSION</a:t>
                      </a:r>
                      <a:endParaRPr lang="en-IN" sz="1600" b="1">
                        <a:effectLst/>
                        <a:latin typeface="+mn-lt"/>
                        <a:ea typeface="Times New Roman" panose="02020603050405020304" pitchFamily="18" charset="0"/>
                        <a:cs typeface="Times New Roman" panose="02020603050405020304" pitchFamily="18" charset="0"/>
                      </a:endParaRPr>
                    </a:p>
                  </a:txBody>
                  <a:tcPr marL="49387" marR="49387" marT="0" marB="0">
                    <a:solidFill>
                      <a:srgbClr val="E6E6E6"/>
                    </a:solidFill>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600" b="1" dirty="0">
                          <a:effectLst/>
                        </a:rPr>
                        <a:t>8 HOURS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extLst>
                  <a:ext uri="{0D108BD9-81ED-4DB2-BD59-A6C34878D82A}">
                    <a16:rowId xmlns:a16="http://schemas.microsoft.com/office/drawing/2014/main" val="1647321885"/>
                  </a:ext>
                </a:extLst>
              </a:tr>
              <a:tr h="138834">
                <a:tc gridSpan="5">
                  <a:txBody>
                    <a:bodyPr/>
                    <a:lstStyle/>
                    <a:p>
                      <a:pPr algn="just">
                        <a:lnSpc>
                          <a:spcPct val="115000"/>
                        </a:lnSpc>
                        <a:spcAft>
                          <a:spcPts val="690"/>
                        </a:spcAft>
                      </a:pPr>
                      <a:r>
                        <a:rPr lang="en-IN" sz="1600" dirty="0">
                          <a:effectLst/>
                        </a:rPr>
                        <a:t>Logit function and interpretation, Types of error measures (ROCR), Logistic Regression in classification.</a:t>
                      </a:r>
                      <a:endParaRPr lang="en-IN" sz="1600" dirty="0">
                        <a:effectLst/>
                        <a:latin typeface="+mn-lt"/>
                        <a:ea typeface="Times New Roman" panose="02020603050405020304" pitchFamily="18"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81381178"/>
                  </a:ext>
                </a:extLst>
              </a:tr>
            </a:tbl>
          </a:graphicData>
        </a:graphic>
      </p:graphicFrame>
      <p:pic>
        <p:nvPicPr>
          <p:cNvPr id="8" name="Picture 2">
            <a:extLst>
              <a:ext uri="{FF2B5EF4-FFF2-40B4-BE49-F238E27FC236}">
                <a16:creationId xmlns:a16="http://schemas.microsoft.com/office/drawing/2014/main" id="{187C76CF-34CE-16BE-85C7-ED82CC21D6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0" y="-1"/>
            <a:ext cx="1335878" cy="783037"/>
          </a:xfrm>
          <a:prstGeom prst="rect">
            <a:avLst/>
          </a:prstGeom>
          <a:noFill/>
        </p:spPr>
      </p:pic>
      <p:sp>
        <p:nvSpPr>
          <p:cNvPr id="10" name="Title 1">
            <a:extLst>
              <a:ext uri="{FF2B5EF4-FFF2-40B4-BE49-F238E27FC236}">
                <a16:creationId xmlns:a16="http://schemas.microsoft.com/office/drawing/2014/main" id="{3DB9AC42-345F-9F12-8EC7-C98722D7E435}"/>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Course Contents / Syllabus</a:t>
            </a:r>
          </a:p>
        </p:txBody>
      </p:sp>
      <p:pic>
        <p:nvPicPr>
          <p:cNvPr id="3" name="Picture 2" descr="A screenshot of a computer&#10;&#10;Description automatically generated">
            <a:extLst>
              <a:ext uri="{FF2B5EF4-FFF2-40B4-BE49-F238E27FC236}">
                <a16:creationId xmlns:a16="http://schemas.microsoft.com/office/drawing/2014/main" id="{D90A2B0C-FEC0-38A7-0E17-78F113F63A06}"/>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276179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60</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Holt-winters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4E0122DB-CC1A-9BB3-503A-627C1A8125AD}"/>
              </a:ext>
            </a:extLst>
          </p:cNvPr>
          <p:cNvSpPr>
            <a:spLocks noGrp="1"/>
          </p:cNvSpPr>
          <p:nvPr>
            <p:ph idx="1"/>
          </p:nvPr>
        </p:nvSpPr>
        <p:spPr>
          <a:xfrm>
            <a:off x="457200" y="914400"/>
            <a:ext cx="8229600" cy="5211763"/>
          </a:xfrm>
        </p:spPr>
        <p:txBody>
          <a:bodyPr>
            <a:normAutofit/>
          </a:bodyPr>
          <a:lstStyle/>
          <a:p>
            <a:r>
              <a:rPr lang="en-US" sz="2400" dirty="0"/>
              <a:t>Notice how the smoothed values are much better at following the original time series with double exponential smoothing. This means you’ll get much better forecasts.</a:t>
            </a:r>
          </a:p>
          <a:p>
            <a:endParaRPr lang="en-IN" sz="2400" dirty="0"/>
          </a:p>
        </p:txBody>
      </p:sp>
      <p:pic>
        <p:nvPicPr>
          <p:cNvPr id="3" name="Picture 2">
            <a:extLst>
              <a:ext uri="{FF2B5EF4-FFF2-40B4-BE49-F238E27FC236}">
                <a16:creationId xmlns:a16="http://schemas.microsoft.com/office/drawing/2014/main" id="{68BBDCC0-C521-4C96-ADD1-7ACA2D0EB340}"/>
              </a:ext>
            </a:extLst>
          </p:cNvPr>
          <p:cNvPicPr>
            <a:picLocks noChangeAspect="1"/>
          </p:cNvPicPr>
          <p:nvPr/>
        </p:nvPicPr>
        <p:blipFill>
          <a:blip r:embed="rId3"/>
          <a:stretch>
            <a:fillRect/>
          </a:stretch>
        </p:blipFill>
        <p:spPr>
          <a:xfrm>
            <a:off x="1373677" y="2007085"/>
            <a:ext cx="6858000" cy="38100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064C1322-064C-418D-49FC-D3E151457E19}"/>
              </a:ext>
            </a:extLst>
          </p:cNvPr>
          <p:cNvPicPr>
            <a:picLocks noChangeAspect="1"/>
          </p:cNvPicPr>
          <p:nvPr/>
        </p:nvPicPr>
        <p:blipFill rotWithShape="1">
          <a:blip r:embed="rId4"/>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262925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61</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Holt-winters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4E0122DB-CC1A-9BB3-503A-627C1A8125AD}"/>
              </a:ext>
            </a:extLst>
          </p:cNvPr>
          <p:cNvSpPr>
            <a:spLocks noGrp="1"/>
          </p:cNvSpPr>
          <p:nvPr>
            <p:ph idx="1"/>
          </p:nvPr>
        </p:nvSpPr>
        <p:spPr>
          <a:xfrm>
            <a:off x="177421" y="914400"/>
            <a:ext cx="8857397" cy="5211763"/>
          </a:xfrm>
        </p:spPr>
        <p:txBody>
          <a:bodyPr>
            <a:normAutofit fontScale="70000" lnSpcReduction="20000"/>
          </a:bodyPr>
          <a:lstStyle/>
          <a:p>
            <a:r>
              <a:rPr lang="en-US" dirty="0"/>
              <a:t>To forecast with this model, you have to make a slight adjustment. Because there’s another term for the slope, you’ll have to consider that in the forecast. Suppose you’re trying to forecast the value in m time steps in the future. The formula for the m-step-ahead forecast, </a:t>
            </a:r>
            <a:r>
              <a:rPr lang="en-US" dirty="0" err="1"/>
              <a:t>Ft+m</a:t>
            </a:r>
            <a:r>
              <a:rPr lang="en-US" dirty="0"/>
              <a:t>, is:</a:t>
            </a:r>
          </a:p>
          <a:p>
            <a:endParaRPr lang="en-US" dirty="0"/>
          </a:p>
          <a:p>
            <a:r>
              <a:rPr lang="en-US" dirty="0" err="1"/>
              <a:t>Ft+m</a:t>
            </a:r>
            <a:r>
              <a:rPr lang="en-US" dirty="0"/>
              <a:t>=</a:t>
            </a:r>
            <a:r>
              <a:rPr lang="en-US" dirty="0" err="1"/>
              <a:t>st+mbt</a:t>
            </a:r>
            <a:endParaRPr lang="en-US" dirty="0"/>
          </a:p>
          <a:p>
            <a:endParaRPr lang="en-US" dirty="0"/>
          </a:p>
          <a:p>
            <a:endParaRPr lang="en-US" dirty="0"/>
          </a:p>
          <a:p>
            <a:r>
              <a:rPr lang="en-US" dirty="0"/>
              <a:t>Notice how it’s essentially the formula for a line. What if your time series doesn’t have a linear trend, but rather some sort of seasonality? For this, you’ll need yet another EWMA.</a:t>
            </a:r>
          </a:p>
          <a:p>
            <a:endParaRPr lang="en-US" dirty="0"/>
          </a:p>
          <a:p>
            <a:r>
              <a:rPr lang="en-US" dirty="0"/>
              <a:t>Holt’s student, Peter Winters, extended his teacher’s model by introducing an additional term to factor in seasonality. Notice how there’s another variable L, which depends on the period of the seasonality and has to be known in advance.</a:t>
            </a:r>
            <a:endParaRPr lang="en-IN" dirty="0"/>
          </a:p>
        </p:txBody>
      </p:sp>
      <p:pic>
        <p:nvPicPr>
          <p:cNvPr id="3" name="Picture 2" descr="A screenshot of a computer&#10;&#10;Description automatically generated">
            <a:extLst>
              <a:ext uri="{FF2B5EF4-FFF2-40B4-BE49-F238E27FC236}">
                <a16:creationId xmlns:a16="http://schemas.microsoft.com/office/drawing/2014/main" id="{4C6B21E1-4CFE-87BF-14C2-D719118DCA22}"/>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541208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62</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Holt-winters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10" name="Content Placeholder 9">
            <a:extLst>
              <a:ext uri="{FF2B5EF4-FFF2-40B4-BE49-F238E27FC236}">
                <a16:creationId xmlns:a16="http://schemas.microsoft.com/office/drawing/2014/main" id="{514780F5-E204-E99F-8DE3-8198B94ED09F}"/>
              </a:ext>
            </a:extLst>
          </p:cNvPr>
          <p:cNvPicPr>
            <a:picLocks noGrp="1" noChangeAspect="1"/>
          </p:cNvPicPr>
          <p:nvPr>
            <p:ph idx="1"/>
          </p:nvPr>
        </p:nvPicPr>
        <p:blipFill>
          <a:blip r:embed="rId3"/>
          <a:stretch>
            <a:fillRect/>
          </a:stretch>
        </p:blipFill>
        <p:spPr>
          <a:xfrm>
            <a:off x="1265830" y="812800"/>
            <a:ext cx="6858000" cy="3810000"/>
          </a:xfrm>
          <a:prstGeom prst="rect">
            <a:avLst/>
          </a:prstGeom>
        </p:spPr>
      </p:pic>
      <p:sp>
        <p:nvSpPr>
          <p:cNvPr id="12" name="TextBox 11">
            <a:extLst>
              <a:ext uri="{FF2B5EF4-FFF2-40B4-BE49-F238E27FC236}">
                <a16:creationId xmlns:a16="http://schemas.microsoft.com/office/drawing/2014/main" id="{03CB9D0A-A477-3970-97B6-F44A527CB4F4}"/>
              </a:ext>
            </a:extLst>
          </p:cNvPr>
          <p:cNvSpPr txBox="1"/>
          <p:nvPr/>
        </p:nvSpPr>
        <p:spPr>
          <a:xfrm>
            <a:off x="709683" y="4375965"/>
            <a:ext cx="7772399" cy="1754326"/>
          </a:xfrm>
          <a:prstGeom prst="rect">
            <a:avLst/>
          </a:prstGeom>
          <a:noFill/>
        </p:spPr>
        <p:txBody>
          <a:bodyPr wrap="square">
            <a:spAutoFit/>
          </a:bodyPr>
          <a:lstStyle/>
          <a:p>
            <a:pPr algn="just"/>
            <a:r>
              <a:rPr lang="en-US" dirty="0"/>
              <a:t>The three aspects of the time series behavior—value, trend, and seasonality—are expressed as three types of exponential smoothing, so Holt-Winters is called triple exponential smoothing. The model predicts a current or future value by computing the combined effects of these three influences. The model requires several parameters: one for each smoothing (ɑ, β, γ), the length of a season, and the number of periods in a season.</a:t>
            </a:r>
            <a:endParaRPr lang="en-IN" dirty="0"/>
          </a:p>
        </p:txBody>
      </p:sp>
      <p:pic>
        <p:nvPicPr>
          <p:cNvPr id="3" name="Picture 2" descr="A screenshot of a computer&#10;&#10;Description automatically generated">
            <a:extLst>
              <a:ext uri="{FF2B5EF4-FFF2-40B4-BE49-F238E27FC236}">
                <a16:creationId xmlns:a16="http://schemas.microsoft.com/office/drawing/2014/main" id="{EC479511-497F-383E-A0D5-AC0ADF022B5F}"/>
              </a:ext>
            </a:extLst>
          </p:cNvPr>
          <p:cNvPicPr>
            <a:picLocks noChangeAspect="1"/>
          </p:cNvPicPr>
          <p:nvPr/>
        </p:nvPicPr>
        <p:blipFill rotWithShape="1">
          <a:blip r:embed="rId4"/>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283842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337" y="1219200"/>
            <a:ext cx="7641771" cy="4405316"/>
          </a:xfrm>
        </p:spPr>
        <p:txBody>
          <a:bodyPr>
            <a:normAutofit/>
          </a:bodyPr>
          <a:lstStyle/>
          <a:p>
            <a:pPr marL="0" indent="0" algn="just">
              <a:buNone/>
            </a:pPr>
            <a:r>
              <a:rPr lang="en-IN" sz="2000" b="1" dirty="0"/>
              <a:t>Objective:</a:t>
            </a:r>
          </a:p>
          <a:p>
            <a:pPr algn="just">
              <a:lnSpc>
                <a:spcPct val="150000"/>
              </a:lnSpc>
              <a:buFont typeface="Wingdings" panose="05000000000000000000" pitchFamily="2" charset="2"/>
              <a:buChar char="§"/>
            </a:pPr>
            <a:r>
              <a:rPr lang="en-IN" sz="2000" b="1" dirty="0"/>
              <a:t>In this topic</a:t>
            </a:r>
            <a:r>
              <a:rPr lang="en-IN" sz="2000" dirty="0"/>
              <a:t> we learn about </a:t>
            </a:r>
            <a:r>
              <a:rPr lang="en-US" sz="2000" dirty="0"/>
              <a:t>Autocorrelation which represents the degree of similarity between a given time series and a lagged version of itself over successive time intervals. Autocorrelation measures the relationship between a variable's current value and its past values.</a:t>
            </a:r>
          </a:p>
          <a:p>
            <a:pPr algn="just">
              <a:lnSpc>
                <a:spcPct val="150000"/>
              </a:lnSpc>
              <a:buFont typeface="Wingdings" panose="05000000000000000000" pitchFamily="2" charset="2"/>
              <a:buChar char="§"/>
            </a:pPr>
            <a:r>
              <a:rPr lang="en-IN" sz="2000" b="1" dirty="0"/>
              <a:t>Recap:</a:t>
            </a:r>
          </a:p>
          <a:p>
            <a:pPr algn="just">
              <a:lnSpc>
                <a:spcPct val="150000"/>
              </a:lnSpc>
              <a:buFont typeface="Wingdings" panose="05000000000000000000" pitchFamily="2" charset="2"/>
              <a:buChar char="§"/>
            </a:pPr>
            <a:r>
              <a:rPr lang="en-IN" sz="2000" dirty="0"/>
              <a:t>Revision of </a:t>
            </a:r>
            <a:r>
              <a:rPr lang="en-US" sz="2000" dirty="0"/>
              <a:t>basic statistical approaches.</a:t>
            </a:r>
            <a:endParaRPr lang="en-IN" sz="2000" dirty="0"/>
          </a:p>
          <a:p>
            <a:pPr marL="0" indent="0" algn="just">
              <a:lnSpc>
                <a:spcPct val="150000"/>
              </a:lnSpc>
              <a:buNone/>
            </a:pPr>
            <a:endParaRPr lang="en-IN" sz="1650" b="1" dirty="0"/>
          </a:p>
        </p:txBody>
      </p:sp>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63</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Autocorrelation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DD090A31-4736-40A3-B192-AA84322808C3}"/>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717294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64</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Autocorrelation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25E68E9D-7263-CF7B-DEEB-4FF22E48664B}"/>
              </a:ext>
            </a:extLst>
          </p:cNvPr>
          <p:cNvSpPr>
            <a:spLocks noGrp="1"/>
          </p:cNvSpPr>
          <p:nvPr>
            <p:ph idx="1"/>
          </p:nvPr>
        </p:nvSpPr>
        <p:spPr>
          <a:xfrm>
            <a:off x="286603" y="982640"/>
            <a:ext cx="8400197" cy="5143524"/>
          </a:xfrm>
        </p:spPr>
        <p:txBody>
          <a:bodyPr>
            <a:normAutofit fontScale="70000" lnSpcReduction="20000"/>
          </a:bodyPr>
          <a:lstStyle/>
          <a:p>
            <a:pPr algn="just"/>
            <a:r>
              <a:rPr lang="en-US" b="1" dirty="0"/>
              <a:t>Autocorrelation</a:t>
            </a:r>
          </a:p>
          <a:p>
            <a:pPr algn="just"/>
            <a:r>
              <a:rPr lang="en-US" dirty="0"/>
              <a:t>What Is Autocorrelation?</a:t>
            </a:r>
          </a:p>
          <a:p>
            <a:pPr algn="just"/>
            <a:r>
              <a:rPr lang="en-US" dirty="0"/>
              <a:t>Autocorrelation is a mathematical representation of the degree of similarity between a given time series and a lagged version of itself over successive time intervals. It's conceptually similar to the correlation between two different time series, but autocorrelation uses the same time series twice: once in its original form and once lagged one or more time periods. </a:t>
            </a:r>
          </a:p>
          <a:p>
            <a:pPr algn="just"/>
            <a:r>
              <a:rPr lang="en-US" dirty="0"/>
              <a:t>For example, if it's rainy today, the data suggests that it's more likely to rain tomorrow than if it's clear today. When it comes to investing, a stock might have a strong positive autocorrelation of returns, suggesting that if it's "up" today, it's more likely to be up tomorrow, too.</a:t>
            </a:r>
          </a:p>
          <a:p>
            <a:pPr algn="just"/>
            <a:r>
              <a:rPr lang="en-US" dirty="0"/>
              <a:t>Naturally, autocorrelation can be a useful tool for traders to utilize; particularly for technical analysts.</a:t>
            </a:r>
          </a:p>
          <a:p>
            <a:pPr algn="just"/>
            <a:endParaRPr lang="en-IN" dirty="0"/>
          </a:p>
        </p:txBody>
      </p:sp>
      <p:pic>
        <p:nvPicPr>
          <p:cNvPr id="3" name="Picture 2" descr="A screenshot of a computer&#10;&#10;Description automatically generated">
            <a:extLst>
              <a:ext uri="{FF2B5EF4-FFF2-40B4-BE49-F238E27FC236}">
                <a16:creationId xmlns:a16="http://schemas.microsoft.com/office/drawing/2014/main" id="{AB7BA5C1-7923-760C-7566-8C8B0E9599DF}"/>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602287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65</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Autocorrelation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BA0B56AF-2207-A789-FF70-8BC0D0E54EE6}"/>
              </a:ext>
            </a:extLst>
          </p:cNvPr>
          <p:cNvSpPr>
            <a:spLocks noGrp="1"/>
          </p:cNvSpPr>
          <p:nvPr>
            <p:ph idx="1"/>
          </p:nvPr>
        </p:nvSpPr>
        <p:spPr>
          <a:xfrm>
            <a:off x="341194" y="1009934"/>
            <a:ext cx="8584442" cy="5346415"/>
          </a:xfrm>
        </p:spPr>
        <p:txBody>
          <a:bodyPr>
            <a:normAutofit fontScale="85000" lnSpcReduction="10000"/>
          </a:bodyPr>
          <a:lstStyle/>
          <a:p>
            <a:pPr algn="just"/>
            <a:r>
              <a:rPr lang="en-US" sz="2400" b="1" dirty="0"/>
              <a:t>KEY TAKEAWAYS</a:t>
            </a:r>
          </a:p>
          <a:p>
            <a:pPr algn="just"/>
            <a:r>
              <a:rPr lang="en-US" sz="2400" dirty="0"/>
              <a:t>•	Autocorrelation represents the degree of similarity between a given time series and a lagged version of itself over successive time intervals.</a:t>
            </a:r>
          </a:p>
          <a:p>
            <a:pPr algn="just"/>
            <a:r>
              <a:rPr lang="en-US" sz="2400" dirty="0"/>
              <a:t>•	Autocorrelation measures the relationship between a variable's current value and its past values.</a:t>
            </a:r>
          </a:p>
          <a:p>
            <a:pPr algn="just"/>
            <a:r>
              <a:rPr lang="en-US" sz="2400" dirty="0"/>
              <a:t>•	An autocorrelation of +1 represents a perfect positive correlation, while an autocorrelation of negative 1 represents a perfect negative correlation.</a:t>
            </a:r>
          </a:p>
          <a:p>
            <a:pPr algn="just"/>
            <a:r>
              <a:rPr lang="en-US" sz="2400" dirty="0"/>
              <a:t>•	Technical analysts can use autocorrelation to measure how much influence past prices for a security have on its future price.</a:t>
            </a:r>
          </a:p>
          <a:p>
            <a:pPr algn="just"/>
            <a:r>
              <a:rPr lang="en-US" sz="2400" b="1" dirty="0"/>
              <a:t>Autocorrelation</a:t>
            </a:r>
          </a:p>
          <a:p>
            <a:pPr algn="just"/>
            <a:r>
              <a:rPr lang="en-US" sz="2400" dirty="0"/>
              <a:t>Understanding Autocorrelation</a:t>
            </a:r>
          </a:p>
          <a:p>
            <a:pPr algn="just"/>
            <a:r>
              <a:rPr lang="en-US" sz="2400" dirty="0"/>
              <a:t>Autocorrelation can also be referred to as lagged correlation or serial correlation, as it measures the relationship between a variable's current value and its past values.</a:t>
            </a:r>
          </a:p>
          <a:p>
            <a:pPr algn="just"/>
            <a:r>
              <a:rPr lang="en-US" sz="2400" dirty="0"/>
              <a:t>As a very simple example, take a look at the five percentage values in the chart below. We are comparing them to the column on the right, which contains the same set of values, just moved up one row.</a:t>
            </a:r>
          </a:p>
          <a:p>
            <a:pPr algn="just"/>
            <a:endParaRPr lang="en-US" sz="2400" dirty="0"/>
          </a:p>
          <a:p>
            <a:pPr algn="just"/>
            <a:endParaRPr lang="en-US" sz="2400" dirty="0"/>
          </a:p>
          <a:p>
            <a:pPr algn="just"/>
            <a:endParaRPr lang="en-IN" sz="2400" dirty="0"/>
          </a:p>
        </p:txBody>
      </p:sp>
      <p:pic>
        <p:nvPicPr>
          <p:cNvPr id="3" name="Picture 2" descr="A screenshot of a computer&#10;&#10;Description automatically generated">
            <a:extLst>
              <a:ext uri="{FF2B5EF4-FFF2-40B4-BE49-F238E27FC236}">
                <a16:creationId xmlns:a16="http://schemas.microsoft.com/office/drawing/2014/main" id="{A07C8DAE-695C-B65E-2D8E-F16B89545B5D}"/>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757186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66</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Autocorrelation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3" name="Content Placeholder 2">
            <a:extLst>
              <a:ext uri="{FF2B5EF4-FFF2-40B4-BE49-F238E27FC236}">
                <a16:creationId xmlns:a16="http://schemas.microsoft.com/office/drawing/2014/main" id="{28210D56-242F-A0BC-73BF-71A264CDC364}"/>
              </a:ext>
            </a:extLst>
          </p:cNvPr>
          <p:cNvPicPr>
            <a:picLocks noGrp="1" noChangeAspect="1"/>
          </p:cNvPicPr>
          <p:nvPr>
            <p:ph idx="1"/>
          </p:nvPr>
        </p:nvPicPr>
        <p:blipFill>
          <a:blip r:embed="rId3"/>
          <a:stretch>
            <a:fillRect/>
          </a:stretch>
        </p:blipFill>
        <p:spPr>
          <a:xfrm>
            <a:off x="1892808" y="948599"/>
            <a:ext cx="5727192" cy="2144268"/>
          </a:xfrm>
          <a:prstGeom prst="rect">
            <a:avLst/>
          </a:prstGeom>
        </p:spPr>
      </p:pic>
      <p:sp>
        <p:nvSpPr>
          <p:cNvPr id="10" name="TextBox 9">
            <a:extLst>
              <a:ext uri="{FF2B5EF4-FFF2-40B4-BE49-F238E27FC236}">
                <a16:creationId xmlns:a16="http://schemas.microsoft.com/office/drawing/2014/main" id="{709E456E-EDDD-F081-A6D5-3C2397FAB295}"/>
              </a:ext>
            </a:extLst>
          </p:cNvPr>
          <p:cNvSpPr txBox="1"/>
          <p:nvPr/>
        </p:nvSpPr>
        <p:spPr>
          <a:xfrm>
            <a:off x="300251" y="3160341"/>
            <a:ext cx="8557146" cy="3139321"/>
          </a:xfrm>
          <a:prstGeom prst="rect">
            <a:avLst/>
          </a:prstGeom>
          <a:noFill/>
        </p:spPr>
        <p:txBody>
          <a:bodyPr wrap="square">
            <a:spAutoFit/>
          </a:bodyPr>
          <a:lstStyle/>
          <a:p>
            <a:pPr algn="just"/>
            <a:r>
              <a:rPr lang="en-US" dirty="0"/>
              <a:t>When calculating autocorrelation, the result can range from -1 to +1.</a:t>
            </a:r>
          </a:p>
          <a:p>
            <a:pPr algn="just"/>
            <a:r>
              <a:rPr lang="en-US" dirty="0"/>
              <a:t>An autocorrelation of +1 represents a perfect positive correlation (an increase seen in one time series leads to a proportionate increase in the other time series).</a:t>
            </a:r>
          </a:p>
          <a:p>
            <a:pPr algn="just"/>
            <a:endParaRPr lang="en-US" dirty="0"/>
          </a:p>
          <a:p>
            <a:pPr algn="just"/>
            <a:r>
              <a:rPr lang="en-US" dirty="0"/>
              <a:t>On the other hand, an autocorrelation of -1 represents a perfect negative correlation (an increase seen in one time series results in a proportionate decrease in the other time series).</a:t>
            </a:r>
          </a:p>
          <a:p>
            <a:pPr algn="just"/>
            <a:endParaRPr lang="en-US" dirty="0"/>
          </a:p>
          <a:p>
            <a:pPr algn="just"/>
            <a:r>
              <a:rPr lang="en-US" dirty="0"/>
              <a:t>Autocorrelation measures linear relationships. Even if the autocorrelation is minuscule, there can still be a nonlinear relationship between a time series and a lagged version of itself.</a:t>
            </a:r>
          </a:p>
        </p:txBody>
      </p:sp>
      <p:pic>
        <p:nvPicPr>
          <p:cNvPr id="5" name="Picture 4" descr="A screenshot of a computer&#10;&#10;Description automatically generated">
            <a:extLst>
              <a:ext uri="{FF2B5EF4-FFF2-40B4-BE49-F238E27FC236}">
                <a16:creationId xmlns:a16="http://schemas.microsoft.com/office/drawing/2014/main" id="{81B10F47-E0E7-DAB1-8F89-B71FBD1F6C05}"/>
              </a:ext>
            </a:extLst>
          </p:cNvPr>
          <p:cNvPicPr>
            <a:picLocks noChangeAspect="1"/>
          </p:cNvPicPr>
          <p:nvPr/>
        </p:nvPicPr>
        <p:blipFill rotWithShape="1">
          <a:blip r:embed="rId4"/>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99578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67</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Autocorrelation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BA0B56AF-2207-A789-FF70-8BC0D0E54EE6}"/>
              </a:ext>
            </a:extLst>
          </p:cNvPr>
          <p:cNvSpPr>
            <a:spLocks noGrp="1"/>
          </p:cNvSpPr>
          <p:nvPr>
            <p:ph idx="1"/>
          </p:nvPr>
        </p:nvSpPr>
        <p:spPr>
          <a:xfrm>
            <a:off x="300251" y="1023582"/>
            <a:ext cx="8720919" cy="5102581"/>
          </a:xfrm>
        </p:spPr>
        <p:txBody>
          <a:bodyPr>
            <a:normAutofit/>
          </a:bodyPr>
          <a:lstStyle/>
          <a:p>
            <a:r>
              <a:rPr lang="en-US" sz="1800" b="1" dirty="0"/>
              <a:t>Testing for Autocorrelation</a:t>
            </a:r>
          </a:p>
          <a:p>
            <a:r>
              <a:rPr lang="en-US" sz="1800" dirty="0"/>
              <a:t>The most common method of test autocorrelation is the Durbin-Watson test. Without getting too technical, the Durbin-Watson is a statistic that detects autocorrelation from a regression analysis.</a:t>
            </a:r>
          </a:p>
          <a:p>
            <a:r>
              <a:rPr lang="en-US" sz="1800" dirty="0"/>
              <a:t>The Durbin-Watson always produces a test number range from 0 to 4. Values closer to 0 indicate a greater degree of positive correlation, values closer to 4 indicate a greater degree of negative autocorrelation, while values closer to the middle suggest less autocorrelation.</a:t>
            </a:r>
          </a:p>
          <a:p>
            <a:r>
              <a:rPr lang="en-US" sz="1800" dirty="0"/>
              <a:t>So why is autocorrelation important in financial markets? Simple. Autocorrelation can be applied to thoroughly analyze historical price movements, which investors can then use to predict future price movements. Specifically, autocorrelation can be used to determine if a momentum trading strategy makes sense.</a:t>
            </a:r>
          </a:p>
          <a:p>
            <a:endParaRPr lang="en-IN" sz="1800" dirty="0"/>
          </a:p>
        </p:txBody>
      </p:sp>
      <p:pic>
        <p:nvPicPr>
          <p:cNvPr id="3" name="Picture 2" descr="A screenshot of a computer&#10;&#10;Description automatically generated">
            <a:extLst>
              <a:ext uri="{FF2B5EF4-FFF2-40B4-BE49-F238E27FC236}">
                <a16:creationId xmlns:a16="http://schemas.microsoft.com/office/drawing/2014/main" id="{99F8514D-2CA9-69EB-45D0-EA507B0A9722}"/>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11709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68</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Autocorrelation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BA0B56AF-2207-A789-FF70-8BC0D0E54EE6}"/>
              </a:ext>
            </a:extLst>
          </p:cNvPr>
          <p:cNvSpPr>
            <a:spLocks noGrp="1"/>
          </p:cNvSpPr>
          <p:nvPr>
            <p:ph idx="1"/>
          </p:nvPr>
        </p:nvSpPr>
        <p:spPr>
          <a:xfrm>
            <a:off x="259307" y="812800"/>
            <a:ext cx="8734568" cy="5656239"/>
          </a:xfrm>
        </p:spPr>
        <p:txBody>
          <a:bodyPr>
            <a:normAutofit/>
          </a:bodyPr>
          <a:lstStyle/>
          <a:p>
            <a:pPr algn="just"/>
            <a:r>
              <a:rPr lang="en-US" sz="1600" b="1" dirty="0"/>
              <a:t>Autocorrelation in Technical Analysis</a:t>
            </a:r>
          </a:p>
          <a:p>
            <a:pPr algn="just"/>
            <a:r>
              <a:rPr lang="en-US" sz="1600" dirty="0"/>
              <a:t>Autocorrelation can be useful for technical analysis, That's because technical analysis is most concerned with the trends of, and relationships between, security prices using charting techniques. This is in contrast with fundamental analysis, which focuses instead on a company's financial health or management.</a:t>
            </a:r>
          </a:p>
          <a:p>
            <a:pPr algn="just"/>
            <a:r>
              <a:rPr lang="en-US" sz="1600" dirty="0"/>
              <a:t>Technical analysts can use autocorrelation to figure out how much of an impact past prices for a security have on its future price.</a:t>
            </a:r>
          </a:p>
          <a:p>
            <a:pPr algn="just"/>
            <a:r>
              <a:rPr lang="en-US" sz="1600" dirty="0"/>
              <a:t>Autocorrelation can help determine if there is a momentum factor at play with a given stock. If a stock with a high positive autocorrelation posts two straight days of big gains, for example, it might be reasonable to expect the stock to rise over the next two days, as well.</a:t>
            </a:r>
          </a:p>
          <a:p>
            <a:pPr algn="just"/>
            <a:r>
              <a:rPr lang="en-US" sz="1600" dirty="0"/>
              <a:t>Example of Autocorrelation</a:t>
            </a:r>
          </a:p>
          <a:p>
            <a:pPr algn="just"/>
            <a:r>
              <a:rPr lang="en-US" sz="1600" dirty="0"/>
              <a:t>Let’s assume Rain is looking to determine if a stock's returns in their portfolio exhibit autocorrelation; that is, the stock's returns relate to its returns in previous trading sessions.</a:t>
            </a:r>
          </a:p>
          <a:p>
            <a:pPr algn="just"/>
            <a:r>
              <a:rPr lang="en-US" sz="1600" dirty="0"/>
              <a:t>If the returns exhibit autocorrelation, Rain could characterize it as a momentum stock because past returns seem to influence future returns. Rain runs a regression with the prior trading session's return as the independent variable and the current return as the dependent variable. They find that returns one day prior have a positive autocorrelation of 0.8.</a:t>
            </a:r>
          </a:p>
          <a:p>
            <a:pPr algn="just"/>
            <a:r>
              <a:rPr lang="en-US" sz="1600" dirty="0"/>
              <a:t>Since 0.8 is close to +1, past returns seem to be a very good positive predictor of future returns for this particular stock.</a:t>
            </a:r>
          </a:p>
          <a:p>
            <a:pPr algn="just"/>
            <a:r>
              <a:rPr lang="en-US" sz="1600" dirty="0"/>
              <a:t>Therefore, Rain can adjust their portfolio to take advantage of the autocorrelation, or momentum, by continuing to hold their position or accumulating more shares.</a:t>
            </a:r>
          </a:p>
          <a:p>
            <a:pPr algn="just"/>
            <a:endParaRPr lang="en-IN" sz="1600" dirty="0"/>
          </a:p>
        </p:txBody>
      </p:sp>
      <p:pic>
        <p:nvPicPr>
          <p:cNvPr id="3" name="Picture 2" descr="A screenshot of a computer&#10;&#10;Description automatically generated">
            <a:extLst>
              <a:ext uri="{FF2B5EF4-FFF2-40B4-BE49-F238E27FC236}">
                <a16:creationId xmlns:a16="http://schemas.microsoft.com/office/drawing/2014/main" id="{59820066-6B9B-8786-65D8-99422961C8C5}"/>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623661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337" y="1219200"/>
            <a:ext cx="7641771" cy="4405316"/>
          </a:xfrm>
        </p:spPr>
        <p:txBody>
          <a:bodyPr>
            <a:normAutofit/>
          </a:bodyPr>
          <a:lstStyle/>
          <a:p>
            <a:pPr marL="0" indent="0" algn="just">
              <a:buNone/>
            </a:pPr>
            <a:r>
              <a:rPr lang="en-IN" sz="2000" b="1" dirty="0"/>
              <a:t>Objective:</a:t>
            </a:r>
          </a:p>
          <a:p>
            <a:pPr algn="just">
              <a:lnSpc>
                <a:spcPct val="150000"/>
              </a:lnSpc>
              <a:buFont typeface="Wingdings" panose="05000000000000000000" pitchFamily="2" charset="2"/>
              <a:buChar char="§"/>
            </a:pPr>
            <a:r>
              <a:rPr lang="en-IN" sz="2000" b="1" dirty="0"/>
              <a:t>In this topic</a:t>
            </a:r>
            <a:r>
              <a:rPr lang="en-IN" sz="2000" dirty="0"/>
              <a:t> we learn about a</a:t>
            </a:r>
            <a:r>
              <a:rPr lang="en-US" sz="2000" dirty="0"/>
              <a:t>n autoregressive integrated moving average, or ARIMA, is a statistical analysis model that uses time series data to either better understand the data set or to predict future trends. A statistical model is autoregressive if it predicts future values based on past values.</a:t>
            </a:r>
          </a:p>
          <a:p>
            <a:pPr algn="just">
              <a:lnSpc>
                <a:spcPct val="150000"/>
              </a:lnSpc>
              <a:buFont typeface="Wingdings" panose="05000000000000000000" pitchFamily="2" charset="2"/>
              <a:buChar char="§"/>
            </a:pPr>
            <a:r>
              <a:rPr lang="en-IN" sz="2000" b="1" dirty="0"/>
              <a:t>Recap:</a:t>
            </a:r>
          </a:p>
          <a:p>
            <a:pPr algn="just">
              <a:lnSpc>
                <a:spcPct val="150000"/>
              </a:lnSpc>
              <a:buFont typeface="Wingdings" panose="05000000000000000000" pitchFamily="2" charset="2"/>
              <a:buChar char="§"/>
            </a:pPr>
            <a:r>
              <a:rPr lang="en-IN" sz="2000" dirty="0"/>
              <a:t>Revision of </a:t>
            </a:r>
            <a:r>
              <a:rPr lang="en-US" sz="2000" dirty="0"/>
              <a:t>basic statistical approaches.</a:t>
            </a:r>
            <a:endParaRPr lang="en-IN" sz="2000" dirty="0"/>
          </a:p>
          <a:p>
            <a:pPr marL="0" indent="0" algn="just">
              <a:lnSpc>
                <a:spcPct val="150000"/>
              </a:lnSpc>
              <a:buNone/>
            </a:pPr>
            <a:endParaRPr lang="en-IN" sz="1650" b="1" dirty="0"/>
          </a:p>
        </p:txBody>
      </p:sp>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69</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ARIMA</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1E5DCB1F-D63B-E8AC-599C-DE964F0C2978}"/>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83091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E05D4E-EC98-49C6-AAF8-BB59B3EC9DF1}" type="datetime3">
              <a:rPr lang="en-US" smtClean="0">
                <a:solidFill>
                  <a:prstClr val="black">
                    <a:tint val="75000"/>
                  </a:prstClr>
                </a:solidFill>
              </a:rPr>
              <a:t>11 July 2024</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7</a:t>
            </a:fld>
            <a:endParaRPr lang="en-US" dirty="0">
              <a:solidFill>
                <a:prstClr val="black">
                  <a:tint val="75000"/>
                </a:prstClr>
              </a:solidFill>
            </a:endParaRPr>
          </a:p>
        </p:txBody>
      </p:sp>
      <p:graphicFrame>
        <p:nvGraphicFramePr>
          <p:cNvPr id="2" name="Table 1"/>
          <p:cNvGraphicFramePr>
            <a:graphicFrameLocks noGrp="1"/>
          </p:cNvGraphicFramePr>
          <p:nvPr/>
        </p:nvGraphicFramePr>
        <p:xfrm>
          <a:off x="-3368" y="701498"/>
          <a:ext cx="9143999" cy="3373947"/>
        </p:xfrm>
        <a:graphic>
          <a:graphicData uri="http://schemas.openxmlformats.org/drawingml/2006/table">
            <a:tbl>
              <a:tblPr firstRow="1" firstCol="1" bandRow="1">
                <a:tableStyleId>{5940675A-B579-460E-94D1-54222C63F5DA}</a:tableStyleId>
              </a:tblPr>
              <a:tblGrid>
                <a:gridCol w="1263000">
                  <a:extLst>
                    <a:ext uri="{9D8B030D-6E8A-4147-A177-3AD203B41FA5}">
                      <a16:colId xmlns:a16="http://schemas.microsoft.com/office/drawing/2014/main" val="1541069910"/>
                    </a:ext>
                  </a:extLst>
                </a:gridCol>
                <a:gridCol w="191413">
                  <a:extLst>
                    <a:ext uri="{9D8B030D-6E8A-4147-A177-3AD203B41FA5}">
                      <a16:colId xmlns:a16="http://schemas.microsoft.com/office/drawing/2014/main" val="1164894793"/>
                    </a:ext>
                  </a:extLst>
                </a:gridCol>
                <a:gridCol w="142488">
                  <a:extLst>
                    <a:ext uri="{9D8B030D-6E8A-4147-A177-3AD203B41FA5}">
                      <a16:colId xmlns:a16="http://schemas.microsoft.com/office/drawing/2014/main" val="3742248287"/>
                    </a:ext>
                  </a:extLst>
                </a:gridCol>
                <a:gridCol w="4908644">
                  <a:extLst>
                    <a:ext uri="{9D8B030D-6E8A-4147-A177-3AD203B41FA5}">
                      <a16:colId xmlns:a16="http://schemas.microsoft.com/office/drawing/2014/main" val="3294516286"/>
                    </a:ext>
                  </a:extLst>
                </a:gridCol>
                <a:gridCol w="1189634">
                  <a:extLst>
                    <a:ext uri="{9D8B030D-6E8A-4147-A177-3AD203B41FA5}">
                      <a16:colId xmlns:a16="http://schemas.microsoft.com/office/drawing/2014/main" val="671190528"/>
                    </a:ext>
                  </a:extLst>
                </a:gridCol>
                <a:gridCol w="120549">
                  <a:extLst>
                    <a:ext uri="{9D8B030D-6E8A-4147-A177-3AD203B41FA5}">
                      <a16:colId xmlns:a16="http://schemas.microsoft.com/office/drawing/2014/main" val="1222276116"/>
                    </a:ext>
                  </a:extLst>
                </a:gridCol>
                <a:gridCol w="1328271">
                  <a:extLst>
                    <a:ext uri="{9D8B030D-6E8A-4147-A177-3AD203B41FA5}">
                      <a16:colId xmlns:a16="http://schemas.microsoft.com/office/drawing/2014/main" val="2936604744"/>
                    </a:ext>
                  </a:extLst>
                </a:gridCol>
              </a:tblGrid>
              <a:tr h="176697">
                <a:tc gridSpan="2">
                  <a:txBody>
                    <a:bodyPr/>
                    <a:lstStyle/>
                    <a:p>
                      <a:pPr>
                        <a:lnSpc>
                          <a:spcPct val="107000"/>
                        </a:lnSpc>
                        <a:spcAft>
                          <a:spcPts val="0"/>
                        </a:spcAft>
                      </a:pPr>
                      <a:r>
                        <a:rPr lang="en-IN" sz="1600" b="1" dirty="0">
                          <a:effectLst/>
                        </a:rPr>
                        <a:t>UNIT-IV</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hMerge="1">
                  <a:txBody>
                    <a:bodyPr/>
                    <a:lstStyle/>
                    <a:p>
                      <a:pPr>
                        <a:lnSpc>
                          <a:spcPct val="107000"/>
                        </a:lnSpc>
                        <a:spcAft>
                          <a:spcPts val="0"/>
                        </a:spcAft>
                      </a:pP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gridSpan="3">
                  <a:txBody>
                    <a:bodyPr/>
                    <a:lstStyle/>
                    <a:p>
                      <a:pPr algn="just">
                        <a:lnSpc>
                          <a:spcPct val="115000"/>
                        </a:lnSpc>
                        <a:spcAft>
                          <a:spcPts val="690"/>
                        </a:spcAft>
                      </a:pPr>
                      <a:r>
                        <a:rPr lang="en-IN" sz="1600" b="1">
                          <a:effectLst/>
                        </a:rPr>
                        <a:t>FORECASTING MODELS</a:t>
                      </a:r>
                      <a:endParaRPr lang="en-IN" sz="1600" b="1">
                        <a:effectLst/>
                        <a:latin typeface="+mn-lt"/>
                        <a:ea typeface="Times New Roman" panose="02020603050405020304" pitchFamily="18" charset="0"/>
                        <a:cs typeface="Times New Roman" panose="02020603050405020304" pitchFamily="18" charset="0"/>
                      </a:endParaRPr>
                    </a:p>
                  </a:txBody>
                  <a:tcPr marL="49387" marR="49387" marT="0" marB="0">
                    <a:solidFill>
                      <a:srgbClr val="E6E6E6"/>
                    </a:solidFill>
                  </a:tcPr>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600" b="1" dirty="0">
                          <a:effectLst/>
                        </a:rPr>
                        <a:t>8 HOURS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hMerge="1">
                  <a:txBody>
                    <a:bodyPr/>
                    <a:lstStyle/>
                    <a:p>
                      <a:endParaRPr lang="en-IN"/>
                    </a:p>
                  </a:txBody>
                  <a:tcPr/>
                </a:tc>
                <a:extLst>
                  <a:ext uri="{0D108BD9-81ED-4DB2-BD59-A6C34878D82A}">
                    <a16:rowId xmlns:a16="http://schemas.microsoft.com/office/drawing/2014/main" val="2497099684"/>
                  </a:ext>
                </a:extLst>
              </a:tr>
              <a:tr h="277667">
                <a:tc gridSpan="7">
                  <a:txBody>
                    <a:bodyPr/>
                    <a:lstStyle/>
                    <a:p>
                      <a:pPr algn="just">
                        <a:lnSpc>
                          <a:spcPct val="115000"/>
                        </a:lnSpc>
                        <a:spcAft>
                          <a:spcPts val="690"/>
                        </a:spcAft>
                      </a:pPr>
                      <a:r>
                        <a:rPr lang="en-IN" sz="1600">
                          <a:effectLst/>
                        </a:rPr>
                        <a:t>Trend analysis, Cyclical and Seasonal analysis, smoothing, Moving averages, Box-Jenkins, Holt-winters, Autocorrelation, ARIMA, Examples: Applications of Time Series in financial markets.</a:t>
                      </a:r>
                      <a:endParaRPr lang="en-IN" sz="1600">
                        <a:effectLst/>
                        <a:latin typeface="+mn-lt"/>
                        <a:ea typeface="Times New Roman" panose="02020603050405020304" pitchFamily="18"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4772440"/>
                  </a:ext>
                </a:extLst>
              </a:tr>
              <a:tr h="176697">
                <a:tc gridSpan="2">
                  <a:txBody>
                    <a:bodyPr/>
                    <a:lstStyle/>
                    <a:p>
                      <a:pPr>
                        <a:lnSpc>
                          <a:spcPct val="107000"/>
                        </a:lnSpc>
                        <a:spcAft>
                          <a:spcPts val="0"/>
                        </a:spcAft>
                      </a:pPr>
                      <a:r>
                        <a:rPr lang="en-IN" sz="1600" b="1" dirty="0">
                          <a:effectLst/>
                        </a:rPr>
                        <a:t>UNIT-V</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hMerge="1">
                  <a:txBody>
                    <a:bodyPr/>
                    <a:lstStyle/>
                    <a:p>
                      <a:pPr>
                        <a:lnSpc>
                          <a:spcPct val="107000"/>
                        </a:lnSpc>
                        <a:spcAft>
                          <a:spcPts val="0"/>
                        </a:spcAft>
                      </a:pP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gridSpan="3">
                  <a:txBody>
                    <a:bodyPr/>
                    <a:lstStyle/>
                    <a:p>
                      <a:pPr algn="just">
                        <a:lnSpc>
                          <a:spcPct val="115000"/>
                        </a:lnSpc>
                        <a:spcAft>
                          <a:spcPts val="690"/>
                        </a:spcAft>
                      </a:pPr>
                      <a:r>
                        <a:rPr lang="en-IN" sz="1600" b="1">
                          <a:effectLst/>
                        </a:rPr>
                        <a:t> FEATURE ENGINEERING</a:t>
                      </a:r>
                      <a:endParaRPr lang="en-IN" sz="1600" b="1">
                        <a:effectLst/>
                        <a:latin typeface="+mn-lt"/>
                        <a:ea typeface="Times New Roman" panose="02020603050405020304" pitchFamily="18" charset="0"/>
                        <a:cs typeface="Times New Roman" panose="02020603050405020304" pitchFamily="18" charset="0"/>
                      </a:endParaRPr>
                    </a:p>
                  </a:txBody>
                  <a:tcPr marL="49387" marR="49387" marT="0" marB="0">
                    <a:solidFill>
                      <a:srgbClr val="E6E6E6"/>
                    </a:solidFill>
                  </a:tcPr>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600" b="1" dirty="0">
                          <a:effectLst/>
                        </a:rPr>
                        <a:t>8 HOURS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hMerge="1">
                  <a:txBody>
                    <a:bodyPr/>
                    <a:lstStyle/>
                    <a:p>
                      <a:endParaRPr lang="en-IN"/>
                    </a:p>
                  </a:txBody>
                  <a:tcPr/>
                </a:tc>
                <a:extLst>
                  <a:ext uri="{0D108BD9-81ED-4DB2-BD59-A6C34878D82A}">
                    <a16:rowId xmlns:a16="http://schemas.microsoft.com/office/drawing/2014/main" val="4200843633"/>
                  </a:ext>
                </a:extLst>
              </a:tr>
              <a:tr h="258369">
                <a:tc gridSpan="7">
                  <a:txBody>
                    <a:bodyPr/>
                    <a:lstStyle/>
                    <a:p>
                      <a:pPr algn="just">
                        <a:lnSpc>
                          <a:spcPct val="107000"/>
                        </a:lnSpc>
                        <a:spcAft>
                          <a:spcPts val="690"/>
                        </a:spcAft>
                      </a:pPr>
                      <a:r>
                        <a:rPr lang="en-IN" sz="1600">
                          <a:effectLst/>
                        </a:rPr>
                        <a:t>Data Science Vs. Machine Learning, Exploratory Data Analysis, Feature Encoding, Imputation Feature Scaling, Determining correlation, Feature selection, Feature extraction.</a:t>
                      </a:r>
                      <a:endParaRPr lang="en-IN" sz="1600">
                        <a:effectLst/>
                        <a:latin typeface="+mn-lt"/>
                        <a:ea typeface="Times New Roman" panose="02020603050405020304" pitchFamily="18"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17105848"/>
                  </a:ext>
                </a:extLst>
              </a:tr>
              <a:tr h="239393">
                <a:tc gridSpan="7">
                  <a:txBody>
                    <a:bodyPr/>
                    <a:lstStyle/>
                    <a:p>
                      <a:pPr algn="just">
                        <a:lnSpc>
                          <a:spcPct val="107000"/>
                        </a:lnSpc>
                        <a:spcAft>
                          <a:spcPts val="0"/>
                        </a:spcAft>
                      </a:pPr>
                      <a:r>
                        <a:rPr lang="en-IN" sz="1600" b="1" dirty="0">
                          <a:effectLst/>
                        </a:rPr>
                        <a:t>Course outcome:  </a:t>
                      </a:r>
                      <a:r>
                        <a:rPr lang="en-IN" sz="1600" dirty="0">
                          <a:effectLst/>
                        </a:rPr>
                        <a:t>     After completion of this course students will be </a:t>
                      </a:r>
                      <a:r>
                        <a:rPr lang="en-IN" sz="1600">
                          <a:effectLst/>
                        </a:rPr>
                        <a:t>able to</a:t>
                      </a:r>
                      <a:endParaRPr lang="en-IN" sz="1600" dirty="0">
                        <a:effectLst/>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74953285"/>
                  </a:ext>
                </a:extLst>
              </a:tr>
              <a:tr h="563748">
                <a:tc>
                  <a:txBody>
                    <a:bodyPr/>
                    <a:lstStyle/>
                    <a:p>
                      <a:pPr algn="ctr">
                        <a:lnSpc>
                          <a:spcPct val="107000"/>
                        </a:lnSpc>
                        <a:spcAft>
                          <a:spcPts val="0"/>
                        </a:spcAft>
                      </a:pPr>
                      <a:r>
                        <a:rPr lang="en-IN" sz="1600" b="1">
                          <a:effectLst/>
                        </a:rPr>
                        <a:t>CO 1</a:t>
                      </a:r>
                      <a:endParaRPr lang="en-IN" sz="1600" b="1">
                        <a:effectLst/>
                        <a:latin typeface="+mn-lt"/>
                        <a:ea typeface="Calibri" panose="020F0502020204030204" pitchFamily="34" charset="0"/>
                        <a:cs typeface="Times New Roman" panose="02020603050405020304" pitchFamily="18" charset="0"/>
                      </a:endParaRPr>
                    </a:p>
                  </a:txBody>
                  <a:tcPr marL="49387" marR="49387" marT="0" marB="0"/>
                </a:tc>
                <a:tc gridSpan="5">
                  <a:txBody>
                    <a:bodyPr/>
                    <a:lstStyle/>
                    <a:p>
                      <a:pPr algn="just">
                        <a:lnSpc>
                          <a:spcPct val="107000"/>
                        </a:lnSpc>
                        <a:spcAft>
                          <a:spcPts val="0"/>
                        </a:spcAft>
                      </a:pPr>
                      <a:r>
                        <a:rPr lang="en-IN" sz="1600" dirty="0">
                          <a:effectLst/>
                        </a:rPr>
                        <a:t>Apply specific statistical and regression analysis methods applicable to predictive analytics to identify new trends and patterns, uncover relationships, create forecasts, predict likelihoods, and test predictive hypotheses.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pPr algn="just">
                        <a:lnSpc>
                          <a:spcPct val="107000"/>
                        </a:lnSpc>
                        <a:spcAft>
                          <a:spcPts val="0"/>
                        </a:spcAft>
                      </a:pPr>
                      <a:r>
                        <a:rPr lang="en-IN" sz="1600" dirty="0">
                          <a:effectLst/>
                        </a:rPr>
                        <a:t>Apply specific statistical and regression analysis methods applicable to predictive analytics to identify new trends and patterns, uncover relationships, create forecasts, predict likelihoods, and test predictive hypotheses.</a:t>
                      </a:r>
                      <a:endParaRPr lang="en-IN" sz="1600"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pPr algn="just">
                        <a:lnSpc>
                          <a:spcPct val="107000"/>
                        </a:lnSpc>
                        <a:spcAft>
                          <a:spcPts val="0"/>
                        </a:spcAft>
                      </a:pPr>
                      <a:endParaRPr lang="en-IN" sz="1600">
                        <a:effectLst/>
                        <a:latin typeface="+mn-lt"/>
                        <a:ea typeface="Calibri" panose="020F0502020204030204" pitchFamily="34" charset="0"/>
                        <a:cs typeface="Times New Roman" panose="02020603050405020304" pitchFamily="18" charset="0"/>
                      </a:endParaRPr>
                    </a:p>
                  </a:txBody>
                  <a:tcPr marL="49387" marR="49387" marT="0" marB="0"/>
                </a:tc>
                <a:tc>
                  <a:txBody>
                    <a:bodyPr/>
                    <a:lstStyle/>
                    <a:p>
                      <a:pPr algn="ctr">
                        <a:lnSpc>
                          <a:spcPct val="107000"/>
                        </a:lnSpc>
                        <a:spcAft>
                          <a:spcPts val="0"/>
                        </a:spcAft>
                      </a:pPr>
                      <a:r>
                        <a:rPr lang="en-IN" sz="1600" dirty="0">
                          <a:effectLst/>
                        </a:rPr>
                        <a:t>K1, K2</a:t>
                      </a:r>
                      <a:endParaRPr lang="en-IN" sz="1600" dirty="0">
                        <a:effectLst/>
                        <a:latin typeface="+mn-lt"/>
                        <a:ea typeface="Calibri" panose="020F0502020204030204" pitchFamily="34" charset="0"/>
                        <a:cs typeface="Times New Roman" panose="02020603050405020304" pitchFamily="18" charset="0"/>
                      </a:endParaRPr>
                    </a:p>
                  </a:txBody>
                  <a:tcPr marL="49387" marR="49387" marT="0" marB="0"/>
                </a:tc>
                <a:extLst>
                  <a:ext uri="{0D108BD9-81ED-4DB2-BD59-A6C34878D82A}">
                    <a16:rowId xmlns:a16="http://schemas.microsoft.com/office/drawing/2014/main" val="3517120187"/>
                  </a:ext>
                </a:extLst>
              </a:tr>
              <a:tr h="281874">
                <a:tc>
                  <a:txBody>
                    <a:bodyPr/>
                    <a:lstStyle/>
                    <a:p>
                      <a:pPr algn="ctr">
                        <a:lnSpc>
                          <a:spcPct val="107000"/>
                        </a:lnSpc>
                        <a:spcAft>
                          <a:spcPts val="0"/>
                        </a:spcAft>
                      </a:pPr>
                      <a:r>
                        <a:rPr lang="en-IN" sz="1600" b="1" dirty="0">
                          <a:effectLst/>
                        </a:rPr>
                        <a:t>CO 2</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gridSpan="5">
                  <a:txBody>
                    <a:bodyPr/>
                    <a:lstStyle/>
                    <a:p>
                      <a:pPr algn="l">
                        <a:lnSpc>
                          <a:spcPct val="107000"/>
                        </a:lnSpc>
                        <a:spcAft>
                          <a:spcPts val="0"/>
                        </a:spcAft>
                      </a:pPr>
                      <a:r>
                        <a:rPr lang="en-IN" sz="1600" dirty="0">
                          <a:effectLst/>
                        </a:rPr>
                        <a:t>Learn how to select the appropriate method for predictive analysis, and how to build effective predictive models.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600">
                          <a:effectLst/>
                        </a:rPr>
                        <a:t>Learn how to select the appropriate method for predictive analysis, and how to build effective predictive models.</a:t>
                      </a:r>
                      <a:endParaRPr lang="en-IN" sz="160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pPr algn="just">
                        <a:lnSpc>
                          <a:spcPct val="107000"/>
                        </a:lnSpc>
                        <a:spcAft>
                          <a:spcPts val="0"/>
                        </a:spcAft>
                      </a:pPr>
                      <a:endParaRPr lang="en-IN" sz="1600" dirty="0">
                        <a:effectLst/>
                        <a:latin typeface="+mn-lt"/>
                        <a:ea typeface="Calibri" panose="020F0502020204030204" pitchFamily="34" charset="0"/>
                        <a:cs typeface="Times New Roman" panose="02020603050405020304" pitchFamily="18" charset="0"/>
                      </a:endParaRPr>
                    </a:p>
                  </a:txBody>
                  <a:tcPr marL="49387" marR="49387" marT="0" marB="0"/>
                </a:tc>
                <a:tc>
                  <a:txBody>
                    <a:bodyPr/>
                    <a:lstStyle/>
                    <a:p>
                      <a:pPr algn="ctr">
                        <a:lnSpc>
                          <a:spcPct val="107000"/>
                        </a:lnSpc>
                        <a:spcAft>
                          <a:spcPts val="0"/>
                        </a:spcAft>
                      </a:pPr>
                      <a:r>
                        <a:rPr lang="en-IN" sz="1600" dirty="0">
                          <a:effectLst/>
                        </a:rPr>
                        <a:t>K2</a:t>
                      </a:r>
                      <a:endParaRPr lang="en-IN" sz="1600" dirty="0">
                        <a:effectLst/>
                        <a:latin typeface="+mn-lt"/>
                        <a:ea typeface="Calibri" panose="020F0502020204030204" pitchFamily="34" charset="0"/>
                        <a:cs typeface="Times New Roman" panose="02020603050405020304" pitchFamily="18" charset="0"/>
                      </a:endParaRPr>
                    </a:p>
                  </a:txBody>
                  <a:tcPr marL="49387" marR="49387" marT="0" marB="0"/>
                </a:tc>
                <a:extLst>
                  <a:ext uri="{0D108BD9-81ED-4DB2-BD59-A6C34878D82A}">
                    <a16:rowId xmlns:a16="http://schemas.microsoft.com/office/drawing/2014/main" val="3643039943"/>
                  </a:ext>
                </a:extLst>
              </a:tr>
            </a:tbl>
          </a:graphicData>
        </a:graphic>
      </p:graphicFrame>
      <p:graphicFrame>
        <p:nvGraphicFramePr>
          <p:cNvPr id="3" name="Table 2"/>
          <p:cNvGraphicFramePr>
            <a:graphicFrameLocks noGrp="1"/>
          </p:cNvGraphicFramePr>
          <p:nvPr/>
        </p:nvGraphicFramePr>
        <p:xfrm>
          <a:off x="3369" y="4075445"/>
          <a:ext cx="9140631" cy="2164220"/>
        </p:xfrm>
        <a:graphic>
          <a:graphicData uri="http://schemas.openxmlformats.org/drawingml/2006/table">
            <a:tbl>
              <a:tblPr firstRow="1" firstCol="1" bandRow="1">
                <a:tableStyleId>{5940675A-B579-460E-94D1-54222C63F5DA}</a:tableStyleId>
              </a:tblPr>
              <a:tblGrid>
                <a:gridCol w="1256263">
                  <a:extLst>
                    <a:ext uri="{9D8B030D-6E8A-4147-A177-3AD203B41FA5}">
                      <a16:colId xmlns:a16="http://schemas.microsoft.com/office/drawing/2014/main" val="1667202718"/>
                    </a:ext>
                  </a:extLst>
                </a:gridCol>
                <a:gridCol w="6530265">
                  <a:extLst>
                    <a:ext uri="{9D8B030D-6E8A-4147-A177-3AD203B41FA5}">
                      <a16:colId xmlns:a16="http://schemas.microsoft.com/office/drawing/2014/main" val="1925081587"/>
                    </a:ext>
                  </a:extLst>
                </a:gridCol>
                <a:gridCol w="1354103">
                  <a:extLst>
                    <a:ext uri="{9D8B030D-6E8A-4147-A177-3AD203B41FA5}">
                      <a16:colId xmlns:a16="http://schemas.microsoft.com/office/drawing/2014/main" val="4192802169"/>
                    </a:ext>
                  </a:extLst>
                </a:gridCol>
              </a:tblGrid>
              <a:tr h="813114">
                <a:tc>
                  <a:txBody>
                    <a:bodyPr/>
                    <a:lstStyle/>
                    <a:p>
                      <a:pPr algn="ctr">
                        <a:lnSpc>
                          <a:spcPct val="107000"/>
                        </a:lnSpc>
                        <a:spcAft>
                          <a:spcPts val="0"/>
                        </a:spcAft>
                      </a:pPr>
                      <a:r>
                        <a:rPr lang="en-IN" sz="1600" b="1" dirty="0">
                          <a:effectLst/>
                        </a:rPr>
                        <a:t>CO 3</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lvl="0" indent="0">
                        <a:lnSpc>
                          <a:spcPct val="107000"/>
                        </a:lnSpc>
                        <a:spcAft>
                          <a:spcPts val="800"/>
                        </a:spcAft>
                        <a:buSzPts val="1000"/>
                        <a:buFont typeface="Symbol" panose="05050102010706020507" pitchFamily="18" charset="2"/>
                        <a:buNone/>
                        <a:tabLst>
                          <a:tab pos="457200" algn="l"/>
                        </a:tabLst>
                      </a:pPr>
                      <a:r>
                        <a:rPr lang="en-IN" sz="1600" dirty="0">
                          <a:effectLst/>
                        </a:rPr>
                        <a:t>Learn how to evaluate the soundness, appropriateness and validity of their models and how to interpret and report on results for a management audience.</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rPr>
                        <a:t>K3</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3172877"/>
                  </a:ext>
                </a:extLst>
              </a:tr>
              <a:tr h="537992">
                <a:tc>
                  <a:txBody>
                    <a:bodyPr/>
                    <a:lstStyle/>
                    <a:p>
                      <a:pPr algn="ctr">
                        <a:lnSpc>
                          <a:spcPct val="107000"/>
                        </a:lnSpc>
                        <a:spcAft>
                          <a:spcPts val="0"/>
                        </a:spcAft>
                      </a:pPr>
                      <a:r>
                        <a:rPr lang="en-IN" sz="1600" b="1">
                          <a:effectLst/>
                        </a:rPr>
                        <a:t>CO 4</a:t>
                      </a:r>
                      <a:endParaRPr lang="en-IN" sz="1600" b="1">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Apply predictive analytics approaches on diverse business cases and scenarios.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rPr>
                        <a:t>K4</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733362"/>
                  </a:ext>
                </a:extLst>
              </a:tr>
              <a:tr h="813114">
                <a:tc>
                  <a:txBody>
                    <a:bodyPr/>
                    <a:lstStyle/>
                    <a:p>
                      <a:pPr algn="ctr">
                        <a:lnSpc>
                          <a:spcPct val="107000"/>
                        </a:lnSpc>
                        <a:spcAft>
                          <a:spcPts val="0"/>
                        </a:spcAft>
                      </a:pPr>
                      <a:r>
                        <a:rPr lang="en-IN" sz="1600" b="1" dirty="0">
                          <a:effectLst/>
                        </a:rPr>
                        <a:t>CO 5</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spc="-10" dirty="0">
                          <a:effectLst/>
                        </a:rPr>
                        <a:t>Understand the process of formulating business objectives, data selection/collection, preparation and process to successfully design, build, evaluate and implement predictive models for a various business application.</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rPr>
                        <a:t>K5, K6</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036607"/>
                  </a:ext>
                </a:extLst>
              </a:tr>
            </a:tbl>
          </a:graphicData>
        </a:graphic>
      </p:graphicFrame>
      <p:pic>
        <p:nvPicPr>
          <p:cNvPr id="8" name="Picture 2">
            <a:extLst>
              <a:ext uri="{FF2B5EF4-FFF2-40B4-BE49-F238E27FC236}">
                <a16:creationId xmlns:a16="http://schemas.microsoft.com/office/drawing/2014/main" id="{6484CE1B-D87C-C450-4B78-1A37F7424A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0" y="-1"/>
            <a:ext cx="1335878" cy="783037"/>
          </a:xfrm>
          <a:prstGeom prst="rect">
            <a:avLst/>
          </a:prstGeom>
          <a:noFill/>
        </p:spPr>
      </p:pic>
      <p:sp>
        <p:nvSpPr>
          <p:cNvPr id="10" name="Title 1">
            <a:extLst>
              <a:ext uri="{FF2B5EF4-FFF2-40B4-BE49-F238E27FC236}">
                <a16:creationId xmlns:a16="http://schemas.microsoft.com/office/drawing/2014/main" id="{4348C115-F338-5A19-6880-728A2BC1501B}"/>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Course Contents / Syllabus</a:t>
            </a:r>
          </a:p>
        </p:txBody>
      </p:sp>
      <p:pic>
        <p:nvPicPr>
          <p:cNvPr id="5" name="Picture 4" descr="A screenshot of a computer&#10;&#10;Description automatically generated">
            <a:extLst>
              <a:ext uri="{FF2B5EF4-FFF2-40B4-BE49-F238E27FC236}">
                <a16:creationId xmlns:a16="http://schemas.microsoft.com/office/drawing/2014/main" id="{A7565714-083D-14E7-2F5E-73E3EEBA49CD}"/>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79233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70</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ARIMA</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C98D8848-5A6C-BA12-9ED4-6A73E6A467A7}"/>
              </a:ext>
            </a:extLst>
          </p:cNvPr>
          <p:cNvSpPr>
            <a:spLocks noGrp="1"/>
          </p:cNvSpPr>
          <p:nvPr>
            <p:ph idx="1"/>
          </p:nvPr>
        </p:nvSpPr>
        <p:spPr>
          <a:xfrm>
            <a:off x="204716" y="914400"/>
            <a:ext cx="8802806" cy="5704764"/>
          </a:xfrm>
        </p:spPr>
        <p:txBody>
          <a:bodyPr>
            <a:normAutofit lnSpcReduction="10000"/>
          </a:bodyPr>
          <a:lstStyle/>
          <a:p>
            <a:pPr algn="just"/>
            <a:r>
              <a:rPr lang="en-US" sz="2000" b="1" dirty="0"/>
              <a:t>What Is an Autoregressive Integrated Moving Average (ARIMA)?</a:t>
            </a:r>
          </a:p>
          <a:p>
            <a:pPr algn="just"/>
            <a:r>
              <a:rPr lang="en-US" sz="2000" dirty="0"/>
              <a:t>An autoregressive integrated moving average, or ARIMA, is a statistical analysis model that uses time series data to either better understand the data set or to predict future trends. </a:t>
            </a:r>
          </a:p>
          <a:p>
            <a:pPr algn="just"/>
            <a:r>
              <a:rPr lang="en-US" sz="2000" dirty="0"/>
              <a:t>A statistical model is autoregressive if it predicts future values based on past values. For example, an ARIMA model might seek to predict a stock's future prices based on its past performance or forecast a company's earnings based on past periods.</a:t>
            </a:r>
          </a:p>
          <a:p>
            <a:pPr algn="just"/>
            <a:r>
              <a:rPr lang="en-US" sz="2000" b="1" dirty="0"/>
              <a:t>KEY TAKEAWAYS</a:t>
            </a:r>
          </a:p>
          <a:p>
            <a:pPr algn="just"/>
            <a:r>
              <a:rPr lang="en-US" sz="2000" dirty="0"/>
              <a:t>•	Autoregressive integrated moving average (ARIMA) models predict future values based on past values.</a:t>
            </a:r>
          </a:p>
          <a:p>
            <a:pPr algn="just"/>
            <a:r>
              <a:rPr lang="en-US" sz="2000" dirty="0"/>
              <a:t>•	ARIMA makes use of lagged moving averages to smooth time series data.</a:t>
            </a:r>
          </a:p>
          <a:p>
            <a:pPr algn="just"/>
            <a:r>
              <a:rPr lang="en-US" sz="2000" dirty="0"/>
              <a:t>•	They are widely used in technical analysis to forecast future security prices.</a:t>
            </a:r>
          </a:p>
          <a:p>
            <a:pPr algn="just"/>
            <a:r>
              <a:rPr lang="en-US" sz="2000" dirty="0"/>
              <a:t>•	Autoregressive models implicitly assume that the future will resemble the past.</a:t>
            </a:r>
          </a:p>
          <a:p>
            <a:pPr algn="just"/>
            <a:r>
              <a:rPr lang="en-US" sz="2000" dirty="0"/>
              <a:t>•	Therefore, they can prove inaccurate under certain market conditions, such as financial crises or periods of rapid technological change.</a:t>
            </a:r>
          </a:p>
          <a:p>
            <a:pPr algn="just"/>
            <a:endParaRPr lang="en-US" sz="2000" dirty="0"/>
          </a:p>
          <a:p>
            <a:pPr algn="just"/>
            <a:endParaRPr lang="en-US" sz="2000" dirty="0"/>
          </a:p>
          <a:p>
            <a:pPr algn="just"/>
            <a:endParaRPr lang="en-IN" sz="2000" dirty="0"/>
          </a:p>
        </p:txBody>
      </p:sp>
      <p:pic>
        <p:nvPicPr>
          <p:cNvPr id="3" name="Picture 2" descr="A screenshot of a computer&#10;&#10;Description automatically generated">
            <a:extLst>
              <a:ext uri="{FF2B5EF4-FFF2-40B4-BE49-F238E27FC236}">
                <a16:creationId xmlns:a16="http://schemas.microsoft.com/office/drawing/2014/main" id="{8A87A20C-BCED-ACBC-C47D-8688500CA396}"/>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023737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71</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ARIMA</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3F78F948-9FD4-E918-0524-DF1DC6BDFE7C}"/>
              </a:ext>
            </a:extLst>
          </p:cNvPr>
          <p:cNvSpPr>
            <a:spLocks noGrp="1"/>
          </p:cNvSpPr>
          <p:nvPr>
            <p:ph idx="1"/>
          </p:nvPr>
        </p:nvSpPr>
        <p:spPr>
          <a:xfrm>
            <a:off x="300251" y="812800"/>
            <a:ext cx="8584442" cy="5313363"/>
          </a:xfrm>
        </p:spPr>
        <p:txBody>
          <a:bodyPr>
            <a:normAutofit fontScale="77500" lnSpcReduction="20000"/>
          </a:bodyPr>
          <a:lstStyle/>
          <a:p>
            <a:pPr algn="just"/>
            <a:r>
              <a:rPr lang="en-US" sz="2800" dirty="0"/>
              <a:t>Understanding Autoregressive Integrated Moving Average (ARIMA)</a:t>
            </a:r>
          </a:p>
          <a:p>
            <a:pPr algn="just"/>
            <a:r>
              <a:rPr lang="en-US" sz="2800" dirty="0"/>
              <a:t>An autoregressive integrated moving average model is a form of regression analysis that gauges the strength of one dependent variable relative to other changing variables. The model's goal is to predict future securities or financial market moves by examining the differences between values in the series instead of through actual values.</a:t>
            </a:r>
          </a:p>
          <a:p>
            <a:pPr algn="just"/>
            <a:r>
              <a:rPr lang="en-US" sz="2800" dirty="0"/>
              <a:t>An ARIMA model can be understood by outlining each of its components as follows:</a:t>
            </a:r>
          </a:p>
          <a:p>
            <a:pPr algn="just"/>
            <a:r>
              <a:rPr lang="en-US" sz="2800" dirty="0"/>
              <a:t>•	Autoregression (AR): refers to a model that shows a changing variable that regresses on its own lagged, or prior, values.</a:t>
            </a:r>
          </a:p>
          <a:p>
            <a:pPr algn="just"/>
            <a:r>
              <a:rPr lang="en-US" sz="2800" dirty="0"/>
              <a:t>•	Integrated (I): represents the differencing of raw observations to allow for the time series to become stationary (i.e., data values are replaced by the difference between the data values and the previous values).</a:t>
            </a:r>
          </a:p>
          <a:p>
            <a:pPr algn="just"/>
            <a:r>
              <a:rPr lang="en-US" sz="2800" dirty="0"/>
              <a:t>•	Moving average (MA):  incorporates the dependency between an observation and a residual error from a moving average model applied to lagged observations.</a:t>
            </a:r>
          </a:p>
          <a:p>
            <a:pPr algn="just"/>
            <a:endParaRPr lang="en-US" sz="2800" dirty="0"/>
          </a:p>
          <a:p>
            <a:pPr algn="just"/>
            <a:endParaRPr lang="en-IN" sz="2800" dirty="0"/>
          </a:p>
        </p:txBody>
      </p:sp>
      <p:pic>
        <p:nvPicPr>
          <p:cNvPr id="3" name="Picture 2" descr="A screenshot of a computer&#10;&#10;Description automatically generated">
            <a:extLst>
              <a:ext uri="{FF2B5EF4-FFF2-40B4-BE49-F238E27FC236}">
                <a16:creationId xmlns:a16="http://schemas.microsoft.com/office/drawing/2014/main" id="{23DD5474-8362-ADF9-CB52-B85930B68FC3}"/>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553361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72</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ARIMA</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3F78F948-9FD4-E918-0524-DF1DC6BDFE7C}"/>
              </a:ext>
            </a:extLst>
          </p:cNvPr>
          <p:cNvSpPr>
            <a:spLocks noGrp="1"/>
          </p:cNvSpPr>
          <p:nvPr>
            <p:ph idx="1"/>
          </p:nvPr>
        </p:nvSpPr>
        <p:spPr>
          <a:xfrm>
            <a:off x="313899" y="812800"/>
            <a:ext cx="8652680" cy="5313363"/>
          </a:xfrm>
        </p:spPr>
        <p:txBody>
          <a:bodyPr>
            <a:normAutofit fontScale="70000" lnSpcReduction="20000"/>
          </a:bodyPr>
          <a:lstStyle/>
          <a:p>
            <a:pPr algn="just"/>
            <a:r>
              <a:rPr lang="en-US" dirty="0"/>
              <a:t>ARIMA Parameters</a:t>
            </a:r>
          </a:p>
          <a:p>
            <a:pPr algn="just"/>
            <a:r>
              <a:rPr lang="en-US" dirty="0"/>
              <a:t>Each component in ARIMA functions as a parameter with a standard notation. For ARIMA models, a standard notation would be ARIMA with p, d, and q, where integer values substitute for the parameters to indicate the type of ARIMA model used. The parameters can be defined as:</a:t>
            </a:r>
          </a:p>
          <a:p>
            <a:pPr algn="just"/>
            <a:r>
              <a:rPr lang="en-US" dirty="0"/>
              <a:t>•	p: the number of lag observations in the model; also known as the lag order.</a:t>
            </a:r>
          </a:p>
          <a:p>
            <a:pPr algn="just"/>
            <a:r>
              <a:rPr lang="en-US" dirty="0"/>
              <a:t>•	d: the number of times that the raw observations are differenced; also known as the degree of differencing.</a:t>
            </a:r>
          </a:p>
          <a:p>
            <a:pPr algn="just"/>
            <a:r>
              <a:rPr lang="en-US" dirty="0"/>
              <a:t>•	q: the size of the moving average window; also known as the order of the moving average.</a:t>
            </a:r>
          </a:p>
          <a:p>
            <a:pPr algn="just"/>
            <a:r>
              <a:rPr lang="en-US" dirty="0"/>
              <a:t>In a linear regression model, for example, the number and type of terms are included. A 0 value, which can be used as a parameter, would mean that particular component should not be used in the model. This way, the ARIMA model can be constructed to perform the function of an ARMA model, or even simple AR, I, or MA models.</a:t>
            </a:r>
          </a:p>
          <a:p>
            <a:pPr algn="just"/>
            <a:endParaRPr lang="en-IN" dirty="0"/>
          </a:p>
        </p:txBody>
      </p:sp>
      <p:pic>
        <p:nvPicPr>
          <p:cNvPr id="3" name="Picture 2" descr="A screenshot of a computer&#10;&#10;Description automatically generated">
            <a:extLst>
              <a:ext uri="{FF2B5EF4-FFF2-40B4-BE49-F238E27FC236}">
                <a16:creationId xmlns:a16="http://schemas.microsoft.com/office/drawing/2014/main" id="{9ADB9A81-46ED-70AA-DA5C-C3155377D947}"/>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908396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73</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ARIMA</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3F78F948-9FD4-E918-0524-DF1DC6BDFE7C}"/>
              </a:ext>
            </a:extLst>
          </p:cNvPr>
          <p:cNvSpPr>
            <a:spLocks noGrp="1"/>
          </p:cNvSpPr>
          <p:nvPr>
            <p:ph idx="1"/>
          </p:nvPr>
        </p:nvSpPr>
        <p:spPr>
          <a:xfrm>
            <a:off x="204715" y="812800"/>
            <a:ext cx="8789159" cy="5313363"/>
          </a:xfrm>
        </p:spPr>
        <p:txBody>
          <a:bodyPr>
            <a:normAutofit lnSpcReduction="10000"/>
          </a:bodyPr>
          <a:lstStyle/>
          <a:p>
            <a:pPr algn="just"/>
            <a:r>
              <a:rPr lang="en-US" sz="2000" dirty="0"/>
              <a:t>Because ARIMA models are complicated and work best on very large data sets, computer algorithms and machine learning techniques are used to compute them.</a:t>
            </a:r>
          </a:p>
          <a:p>
            <a:pPr algn="just"/>
            <a:r>
              <a:rPr lang="en-US" sz="2000" dirty="0"/>
              <a:t>Autoregressive Integrated Moving Average (ARIMA) and Stationarity</a:t>
            </a:r>
          </a:p>
          <a:p>
            <a:pPr algn="just"/>
            <a:r>
              <a:rPr lang="en-US" sz="2000" dirty="0"/>
              <a:t>In an autoregressive integrated moving average model, the data are differenced in order to make it stationary. A model that shows stationarity is one that shows there is constancy to the data over time. Most economic and market data show trends, so the purpose of differencing is to remove any trends or seasonal structures. </a:t>
            </a:r>
          </a:p>
          <a:p>
            <a:pPr algn="just"/>
            <a:r>
              <a:rPr lang="en-US" sz="2000" dirty="0"/>
              <a:t>Seasonality, or when data show regular and predictable patterns that repeat over a calendar year, could negatively affect the regression model. If a trend appears and stationarity is not evident, many of the computations throughout the process cannot be made with great efficacy.</a:t>
            </a:r>
          </a:p>
          <a:p>
            <a:pPr algn="just"/>
            <a:r>
              <a:rPr lang="en-US" sz="2000" dirty="0"/>
              <a:t> </a:t>
            </a:r>
          </a:p>
          <a:p>
            <a:pPr algn="just"/>
            <a:r>
              <a:rPr lang="en-US" sz="2000" dirty="0"/>
              <a:t>A one-time shock will affect subsequent values of an ARIMA model infinitely into the future. Therefore, the legacy of the financial crisis lives on in today’s autoregressive models.</a:t>
            </a:r>
          </a:p>
          <a:p>
            <a:pPr algn="just"/>
            <a:endParaRPr lang="en-IN" sz="2000" dirty="0"/>
          </a:p>
        </p:txBody>
      </p:sp>
      <p:pic>
        <p:nvPicPr>
          <p:cNvPr id="3" name="Picture 2" descr="A screenshot of a computer&#10;&#10;Description automatically generated">
            <a:extLst>
              <a:ext uri="{FF2B5EF4-FFF2-40B4-BE49-F238E27FC236}">
                <a16:creationId xmlns:a16="http://schemas.microsoft.com/office/drawing/2014/main" id="{356B578E-18E1-1D5F-190C-CBD03C8674A0}"/>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060346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74</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ARIMA</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3F78F948-9FD4-E918-0524-DF1DC6BDFE7C}"/>
              </a:ext>
            </a:extLst>
          </p:cNvPr>
          <p:cNvSpPr>
            <a:spLocks noGrp="1"/>
          </p:cNvSpPr>
          <p:nvPr>
            <p:ph idx="1"/>
          </p:nvPr>
        </p:nvSpPr>
        <p:spPr>
          <a:xfrm>
            <a:off x="245659" y="1050878"/>
            <a:ext cx="8720919" cy="5075285"/>
          </a:xfrm>
        </p:spPr>
        <p:txBody>
          <a:bodyPr>
            <a:normAutofit fontScale="62500" lnSpcReduction="20000"/>
          </a:bodyPr>
          <a:lstStyle/>
          <a:p>
            <a:pPr algn="just"/>
            <a:r>
              <a:rPr lang="en-US" b="1" dirty="0"/>
              <a:t>Special Considerations</a:t>
            </a:r>
          </a:p>
          <a:p>
            <a:pPr algn="just"/>
            <a:r>
              <a:rPr lang="en-US" dirty="0"/>
              <a:t>ARIMA models are based on the assumption that past values have some residual effect on current or future values. For example, an investor using an ARIMA model to forecast stock prices would assume that new buyers and sellers of that stock are influenced by recent market transactions when deciding how much to offer or accept for the security.</a:t>
            </a:r>
          </a:p>
          <a:p>
            <a:pPr algn="just"/>
            <a:r>
              <a:rPr lang="en-US" dirty="0"/>
              <a:t>Although this assumption will hold under many circumstances, this is not always the case. For example, in the years prior to the 2008 Financial Crisis, most investors were not aware of the risks posed by the large portfolios of mortgage-backed securities (MBS) held by many financial firms.</a:t>
            </a:r>
          </a:p>
          <a:p>
            <a:pPr algn="just"/>
            <a:r>
              <a:rPr lang="en-US" dirty="0"/>
              <a:t>During those times, an investor using an autoregressive model to predict the performance of U.S. financial stocks would have had good reason to predict an ongoing trend of stable or rising stock prices in that sector.  However, once it became public knowledge that many financial institutions were at risk of imminent collapse, investors suddenly became less concerned with these stocks' recent prices and far more concerned with their underlying risk exposure. Therefore, the market rapidly revalued financial stocks to a much lower level, a move that would have utterly confounded an autoregressive model.</a:t>
            </a:r>
          </a:p>
          <a:p>
            <a:pPr algn="just"/>
            <a:endParaRPr lang="en-IN" dirty="0"/>
          </a:p>
        </p:txBody>
      </p:sp>
      <p:pic>
        <p:nvPicPr>
          <p:cNvPr id="3" name="Picture 2" descr="A screenshot of a computer&#10;&#10;Description automatically generated">
            <a:extLst>
              <a:ext uri="{FF2B5EF4-FFF2-40B4-BE49-F238E27FC236}">
                <a16:creationId xmlns:a16="http://schemas.microsoft.com/office/drawing/2014/main" id="{8F5440B3-2B1D-976B-5BF0-CFC8615E5966}"/>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62816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337" y="1219200"/>
            <a:ext cx="7641771" cy="4405316"/>
          </a:xfrm>
        </p:spPr>
        <p:txBody>
          <a:bodyPr>
            <a:normAutofit/>
          </a:bodyPr>
          <a:lstStyle/>
          <a:p>
            <a:pPr marL="0" indent="0" algn="just">
              <a:buNone/>
            </a:pPr>
            <a:r>
              <a:rPr lang="en-IN" sz="2000" b="1" dirty="0"/>
              <a:t>Objective:</a:t>
            </a:r>
          </a:p>
          <a:p>
            <a:pPr algn="just">
              <a:lnSpc>
                <a:spcPct val="150000"/>
              </a:lnSpc>
              <a:buFont typeface="Wingdings" panose="05000000000000000000" pitchFamily="2" charset="2"/>
              <a:buChar char="§"/>
            </a:pPr>
            <a:r>
              <a:rPr lang="en-IN" sz="2000" b="1" dirty="0"/>
              <a:t>In this topic</a:t>
            </a:r>
            <a:r>
              <a:rPr lang="en-IN" sz="2000" dirty="0"/>
              <a:t> we learn about some application areas of time series in financial market.</a:t>
            </a:r>
            <a:endParaRPr lang="en-US" sz="2000" dirty="0"/>
          </a:p>
          <a:p>
            <a:pPr marL="0" indent="0" algn="just">
              <a:lnSpc>
                <a:spcPct val="150000"/>
              </a:lnSpc>
              <a:buNone/>
            </a:pPr>
            <a:r>
              <a:rPr lang="en-IN" sz="2000" b="1" dirty="0"/>
              <a:t>Recap:</a:t>
            </a:r>
          </a:p>
          <a:p>
            <a:pPr algn="just">
              <a:lnSpc>
                <a:spcPct val="150000"/>
              </a:lnSpc>
              <a:buFont typeface="Wingdings" panose="05000000000000000000" pitchFamily="2" charset="2"/>
              <a:buChar char="§"/>
            </a:pPr>
            <a:r>
              <a:rPr lang="en-IN" sz="2000" dirty="0"/>
              <a:t>Revision of </a:t>
            </a:r>
            <a:r>
              <a:rPr lang="en-US" sz="2000" dirty="0"/>
              <a:t>basic statistical approaches.</a:t>
            </a:r>
            <a:endParaRPr lang="en-IN" sz="2000" dirty="0"/>
          </a:p>
          <a:p>
            <a:pPr marL="0" indent="0" algn="just">
              <a:lnSpc>
                <a:spcPct val="150000"/>
              </a:lnSpc>
              <a:buNone/>
            </a:pPr>
            <a:endParaRPr lang="en-IN" sz="1650" b="1" dirty="0"/>
          </a:p>
        </p:txBody>
      </p:sp>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75</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Examples: Applications of Time Series in financial markets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ED10C243-2410-2212-ED3C-6324AA93376E}"/>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83623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76</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Examples: Applications of Time Series in financial markets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D92CAC5E-78B1-DD0D-DBA1-D8ACD14BB281}"/>
              </a:ext>
            </a:extLst>
          </p:cNvPr>
          <p:cNvSpPr>
            <a:spLocks noGrp="1"/>
          </p:cNvSpPr>
          <p:nvPr>
            <p:ph idx="1"/>
          </p:nvPr>
        </p:nvSpPr>
        <p:spPr>
          <a:xfrm>
            <a:off x="300251" y="812800"/>
            <a:ext cx="8666328" cy="5313363"/>
          </a:xfrm>
        </p:spPr>
        <p:txBody>
          <a:bodyPr>
            <a:normAutofit fontScale="70000" lnSpcReduction="20000"/>
          </a:bodyPr>
          <a:lstStyle/>
          <a:p>
            <a:pPr algn="just"/>
            <a:r>
              <a:rPr lang="en-US" b="1" dirty="0"/>
              <a:t>APPLICATION OF TIME SERIES ANALYSIS IN FINANCIAL ECONOMICS</a:t>
            </a:r>
          </a:p>
          <a:p>
            <a:pPr algn="just"/>
            <a:r>
              <a:rPr lang="en-US" dirty="0"/>
              <a:t>In this blog, I will explain to you a few applications of Time Series Analysis in financial economics. But, before that let us understand what exactly a time series analysis and Data Analysis</a:t>
            </a:r>
          </a:p>
          <a:p>
            <a:pPr algn="just"/>
            <a:r>
              <a:rPr lang="en-US" dirty="0"/>
              <a:t>Time Series Analysis</a:t>
            </a:r>
          </a:p>
          <a:p>
            <a:pPr algn="just"/>
            <a:r>
              <a:rPr lang="en-US" dirty="0"/>
              <a:t>A time series is actually a sequence of data points recorded at regular intervals of time (yearly, quarterly, monthly, daily). Time series includes two types:</a:t>
            </a:r>
          </a:p>
          <a:p>
            <a:pPr algn="just"/>
            <a:r>
              <a:rPr lang="en-US" dirty="0"/>
              <a:t>1. Univariate — involves a single variable</a:t>
            </a:r>
          </a:p>
          <a:p>
            <a:pPr algn="just"/>
            <a:r>
              <a:rPr lang="en-US" dirty="0"/>
              <a:t>2. Multivariate — involves two or more variables</a:t>
            </a:r>
          </a:p>
          <a:p>
            <a:pPr algn="just"/>
            <a:r>
              <a:rPr lang="en-US" dirty="0"/>
              <a:t>Let me present you with a list of examples of time series:</a:t>
            </a:r>
          </a:p>
          <a:p>
            <a:pPr algn="just"/>
            <a:r>
              <a:rPr lang="en-US" dirty="0"/>
              <a:t>Monthly or daily precipitation of a region</a:t>
            </a:r>
          </a:p>
          <a:p>
            <a:pPr algn="just"/>
            <a:r>
              <a:rPr lang="en-US" dirty="0"/>
              <a:t>Daily stock prices (opening, closing) over a period of years/days.</a:t>
            </a:r>
          </a:p>
          <a:p>
            <a:pPr algn="just"/>
            <a:r>
              <a:rPr lang="en-US" dirty="0"/>
              <a:t>Monthly bike sales over a period of 3 years</a:t>
            </a:r>
          </a:p>
          <a:p>
            <a:pPr algn="just"/>
            <a:r>
              <a:rPr lang="en-US" dirty="0"/>
              <a:t>Annual unemployment rate over a period of 10 years</a:t>
            </a:r>
          </a:p>
          <a:p>
            <a:pPr algn="just"/>
            <a:endParaRPr lang="en-IN" dirty="0"/>
          </a:p>
        </p:txBody>
      </p:sp>
      <p:pic>
        <p:nvPicPr>
          <p:cNvPr id="3" name="Picture 2" descr="A screenshot of a computer&#10;&#10;Description automatically generated">
            <a:extLst>
              <a:ext uri="{FF2B5EF4-FFF2-40B4-BE49-F238E27FC236}">
                <a16:creationId xmlns:a16="http://schemas.microsoft.com/office/drawing/2014/main" id="{5A588873-1526-ECF8-E84D-8E30572AD490}"/>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79593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77</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Examples: Applications of Time Series in financial markets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D92CAC5E-78B1-DD0D-DBA1-D8ACD14BB281}"/>
              </a:ext>
            </a:extLst>
          </p:cNvPr>
          <p:cNvSpPr>
            <a:spLocks noGrp="1"/>
          </p:cNvSpPr>
          <p:nvPr>
            <p:ph idx="1"/>
          </p:nvPr>
        </p:nvSpPr>
        <p:spPr>
          <a:xfrm>
            <a:off x="259307" y="982640"/>
            <a:ext cx="8652681" cy="5143524"/>
          </a:xfrm>
        </p:spPr>
        <p:txBody>
          <a:bodyPr>
            <a:normAutofit fontScale="55000" lnSpcReduction="20000"/>
          </a:bodyPr>
          <a:lstStyle/>
          <a:p>
            <a:pPr algn="just"/>
            <a:r>
              <a:rPr lang="en-US" b="1" dirty="0"/>
              <a:t>Forecasting Time Series Data</a:t>
            </a:r>
          </a:p>
          <a:p>
            <a:pPr algn="just"/>
            <a:r>
              <a:rPr lang="en-US" dirty="0"/>
              <a:t>The main objective of a Time Series Analysis is to develop a suitable model to describe the pattern or trend in data with more accuracy. However, forecasting a time series data predicts future outcomes based on the immediate past. Forecasting can be done for closing/opening the rate of stock on a daily basis, quarterly revenues of a company, etc., There are various models available in the literature to forecast the time series data. Some of them are:</a:t>
            </a:r>
          </a:p>
          <a:p>
            <a:pPr algn="just"/>
            <a:r>
              <a:rPr lang="en-US" dirty="0"/>
              <a:t>•	Autoregressive Integration Moving Average (ARIMA)</a:t>
            </a:r>
          </a:p>
          <a:p>
            <a:pPr algn="just"/>
            <a:r>
              <a:rPr lang="en-US" dirty="0"/>
              <a:t>•	Simple Moving Average (SMA)</a:t>
            </a:r>
          </a:p>
          <a:p>
            <a:pPr algn="just"/>
            <a:r>
              <a:rPr lang="en-US" dirty="0"/>
              <a:t>•	Exponential Smoothing (SES)</a:t>
            </a:r>
          </a:p>
          <a:p>
            <a:pPr algn="just"/>
            <a:r>
              <a:rPr lang="en-US" dirty="0"/>
              <a:t>•	Neural Network (NN)</a:t>
            </a:r>
          </a:p>
          <a:p>
            <a:pPr algn="just"/>
            <a:r>
              <a:rPr lang="en-US" dirty="0"/>
              <a:t>•	Linear Regression Models</a:t>
            </a:r>
          </a:p>
          <a:p>
            <a:pPr algn="just"/>
            <a:r>
              <a:rPr lang="en-US" dirty="0"/>
              <a:t>•	Logistic Regression</a:t>
            </a:r>
          </a:p>
          <a:p>
            <a:pPr algn="just"/>
            <a:r>
              <a:rPr lang="en-US" dirty="0"/>
              <a:t>•	Support Vector Machine</a:t>
            </a:r>
          </a:p>
          <a:p>
            <a:pPr algn="just"/>
            <a:r>
              <a:rPr lang="en-US" dirty="0"/>
              <a:t>•	Naive Bayes</a:t>
            </a:r>
          </a:p>
          <a:p>
            <a:pPr algn="just"/>
            <a:r>
              <a:rPr lang="en-US" dirty="0"/>
              <a:t>•	Hidden Markov</a:t>
            </a:r>
          </a:p>
          <a:p>
            <a:pPr algn="just"/>
            <a:r>
              <a:rPr lang="en-US" dirty="0"/>
              <a:t>•	VAR</a:t>
            </a:r>
          </a:p>
          <a:p>
            <a:pPr algn="just"/>
            <a:r>
              <a:rPr lang="en-US" dirty="0"/>
              <a:t>•	Gaussian Processes</a:t>
            </a:r>
          </a:p>
          <a:p>
            <a:pPr algn="just"/>
            <a:endParaRPr lang="en-IN" dirty="0"/>
          </a:p>
        </p:txBody>
      </p:sp>
      <p:pic>
        <p:nvPicPr>
          <p:cNvPr id="3" name="Picture 2" descr="A screenshot of a computer&#10;&#10;Description automatically generated">
            <a:extLst>
              <a:ext uri="{FF2B5EF4-FFF2-40B4-BE49-F238E27FC236}">
                <a16:creationId xmlns:a16="http://schemas.microsoft.com/office/drawing/2014/main" id="{1FC1E737-B84C-B682-8B1F-F8019B420D6C}"/>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86979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78</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Examples: Applications of Time Series in financial markets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D92CAC5E-78B1-DD0D-DBA1-D8ACD14BB281}"/>
              </a:ext>
            </a:extLst>
          </p:cNvPr>
          <p:cNvSpPr>
            <a:spLocks noGrp="1"/>
          </p:cNvSpPr>
          <p:nvPr>
            <p:ph idx="1"/>
          </p:nvPr>
        </p:nvSpPr>
        <p:spPr>
          <a:xfrm>
            <a:off x="163773" y="812801"/>
            <a:ext cx="8789158" cy="1589206"/>
          </a:xfrm>
        </p:spPr>
        <p:txBody>
          <a:bodyPr>
            <a:normAutofit/>
          </a:bodyPr>
          <a:lstStyle/>
          <a:p>
            <a:r>
              <a:rPr lang="en-US" sz="1400" dirty="0"/>
              <a:t>Well, many complex models or techniques may be useful in certain cases to forecast time series data. They are:</a:t>
            </a:r>
          </a:p>
          <a:p>
            <a:r>
              <a:rPr lang="en-US" sz="1400" dirty="0"/>
              <a:t>· Neural Networks Autoregression (NNAR)</a:t>
            </a:r>
          </a:p>
          <a:p>
            <a:r>
              <a:rPr lang="en-US" sz="1400" dirty="0"/>
              <a:t>· RNN (Recurrent Neural Network)</a:t>
            </a:r>
          </a:p>
          <a:p>
            <a:r>
              <a:rPr lang="en-US" sz="1400" dirty="0"/>
              <a:t>· Bayesian-based models</a:t>
            </a:r>
          </a:p>
          <a:p>
            <a:r>
              <a:rPr lang="en-US" sz="1400" dirty="0"/>
              <a:t>· Generalized Autoregressive Conditional Heteroskedasticity (GARCH)</a:t>
            </a:r>
          </a:p>
          <a:p>
            <a:pPr marL="0" indent="0">
              <a:buNone/>
            </a:pPr>
            <a:endParaRPr lang="en-US" sz="1400" dirty="0"/>
          </a:p>
          <a:p>
            <a:endParaRPr lang="en-IN" sz="1400" dirty="0"/>
          </a:p>
        </p:txBody>
      </p:sp>
      <p:pic>
        <p:nvPicPr>
          <p:cNvPr id="3" name="Picture 2">
            <a:extLst>
              <a:ext uri="{FF2B5EF4-FFF2-40B4-BE49-F238E27FC236}">
                <a16:creationId xmlns:a16="http://schemas.microsoft.com/office/drawing/2014/main" id="{90847C95-D458-66FF-9F55-73A202E8F42C}"/>
              </a:ext>
            </a:extLst>
          </p:cNvPr>
          <p:cNvPicPr>
            <a:picLocks noChangeAspect="1"/>
          </p:cNvPicPr>
          <p:nvPr/>
        </p:nvPicPr>
        <p:blipFill>
          <a:blip r:embed="rId3"/>
          <a:stretch>
            <a:fillRect/>
          </a:stretch>
        </p:blipFill>
        <p:spPr>
          <a:xfrm>
            <a:off x="457200" y="2205045"/>
            <a:ext cx="8345606" cy="415130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8E13400-8EF9-C35F-B1B9-58C3E6C01AA2}"/>
              </a:ext>
            </a:extLst>
          </p:cNvPr>
          <p:cNvPicPr>
            <a:picLocks noChangeAspect="1"/>
          </p:cNvPicPr>
          <p:nvPr/>
        </p:nvPicPr>
        <p:blipFill rotWithShape="1">
          <a:blip r:embed="rId4"/>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248755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79</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Examples: Applications of Time Series in financial markets</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D92CAC5E-78B1-DD0D-DBA1-D8ACD14BB281}"/>
              </a:ext>
            </a:extLst>
          </p:cNvPr>
          <p:cNvSpPr>
            <a:spLocks noGrp="1"/>
          </p:cNvSpPr>
          <p:nvPr>
            <p:ph idx="1"/>
          </p:nvPr>
        </p:nvSpPr>
        <p:spPr>
          <a:xfrm>
            <a:off x="300251" y="941696"/>
            <a:ext cx="8386549" cy="5184467"/>
          </a:xfrm>
        </p:spPr>
        <p:txBody>
          <a:bodyPr>
            <a:normAutofit fontScale="70000" lnSpcReduction="20000"/>
          </a:bodyPr>
          <a:lstStyle/>
          <a:p>
            <a:pPr algn="just"/>
            <a:r>
              <a:rPr lang="en-US" b="1" dirty="0"/>
              <a:t>Time Series Analysis</a:t>
            </a:r>
          </a:p>
          <a:p>
            <a:pPr algn="just"/>
            <a:r>
              <a:rPr lang="en-US" dirty="0"/>
              <a:t>The performance of the time series models can be interpreted based on its error terms such as AIC, BIC, Mean Squared Error, etc. and it can be emphasized for forecasting.</a:t>
            </a:r>
          </a:p>
          <a:p>
            <a:pPr algn="just"/>
            <a:r>
              <a:rPr lang="en-US" dirty="0"/>
              <a:t>The principle interest for every time series analysis is to split the original series into independent components. The decomposition of time series is much easy to forecast the individual regular patterns produced than from the actual series. Typically, time series are further split into three main components:</a:t>
            </a:r>
          </a:p>
          <a:p>
            <a:pPr algn="just"/>
            <a:r>
              <a:rPr lang="en-US" dirty="0"/>
              <a:t>· Trend</a:t>
            </a:r>
          </a:p>
          <a:p>
            <a:pPr algn="just"/>
            <a:r>
              <a:rPr lang="en-US" dirty="0"/>
              <a:t>· Seasonality</a:t>
            </a:r>
          </a:p>
          <a:p>
            <a:pPr algn="just"/>
            <a:r>
              <a:rPr lang="en-US" dirty="0"/>
              <a:t>· Cycle</a:t>
            </a:r>
          </a:p>
          <a:p>
            <a:pPr algn="just"/>
            <a:r>
              <a:rPr lang="en-US" dirty="0"/>
              <a:t>Applications of Time Series Forecasting:</a:t>
            </a:r>
          </a:p>
          <a:p>
            <a:pPr algn="just"/>
            <a:r>
              <a:rPr lang="en-US" dirty="0"/>
              <a:t>Time series models usually used to forecast the stock’s performance, interest rate, weather, etc. In this post, we will look at a few situations where time series can be useful to forecast future outcomes.</a:t>
            </a:r>
          </a:p>
          <a:p>
            <a:pPr algn="just"/>
            <a:endParaRPr lang="en-IN" dirty="0"/>
          </a:p>
        </p:txBody>
      </p:sp>
      <p:pic>
        <p:nvPicPr>
          <p:cNvPr id="3" name="Picture 2" descr="A screenshot of a computer&#10;&#10;Description automatically generated">
            <a:extLst>
              <a:ext uri="{FF2B5EF4-FFF2-40B4-BE49-F238E27FC236}">
                <a16:creationId xmlns:a16="http://schemas.microsoft.com/office/drawing/2014/main" id="{EF1E8AF6-D636-A99D-16AB-0FE38D27F680}"/>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0288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2B5B9C-C44D-4AE7-BECD-7628ABDCAA83}" type="datetime3">
              <a:rPr lang="en-US" smtClean="0">
                <a:solidFill>
                  <a:prstClr val="black">
                    <a:tint val="75000"/>
                  </a:prstClr>
                </a:solidFill>
              </a:rPr>
              <a:t>11 July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b="1">
                <a:solidFill>
                  <a:schemeClr val="tx1"/>
                </a:solidFill>
                <a:latin typeface="Times New Roman" pitchFamily="18" charset="0"/>
              </a:rPr>
              <a:t>ELECTIVE BUCKET(DATA ANALYTICS/MOBILITY MANAGEMENT/CLOUD AND BIG DATA/SMART SYSTEMS)</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8</a:t>
            </a:fld>
            <a:endParaRPr lang="en-US" dirty="0">
              <a:solidFill>
                <a:prstClr val="black">
                  <a:tint val="75000"/>
                </a:prst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917844098"/>
              </p:ext>
            </p:extLst>
          </p:nvPr>
        </p:nvGraphicFramePr>
        <p:xfrm>
          <a:off x="0" y="706569"/>
          <a:ext cx="9144000" cy="5979381"/>
        </p:xfrm>
        <a:graphic>
          <a:graphicData uri="http://schemas.openxmlformats.org/drawingml/2006/table">
            <a:tbl>
              <a:tblPr firstRow="1" firstCol="1" bandRow="1">
                <a:tableStyleId>{5940675A-B579-460E-94D1-54222C63F5DA}</a:tableStyleId>
              </a:tblPr>
              <a:tblGrid>
                <a:gridCol w="1359832">
                  <a:extLst>
                    <a:ext uri="{9D8B030D-6E8A-4147-A177-3AD203B41FA5}">
                      <a16:colId xmlns:a16="http://schemas.microsoft.com/office/drawing/2014/main" val="187833646"/>
                    </a:ext>
                  </a:extLst>
                </a:gridCol>
                <a:gridCol w="7784168">
                  <a:extLst>
                    <a:ext uri="{9D8B030D-6E8A-4147-A177-3AD203B41FA5}">
                      <a16:colId xmlns:a16="http://schemas.microsoft.com/office/drawing/2014/main" val="3573905518"/>
                    </a:ext>
                  </a:extLst>
                </a:gridCol>
              </a:tblGrid>
              <a:tr h="297209">
                <a:tc gridSpan="2">
                  <a:txBody>
                    <a:bodyPr/>
                    <a:lstStyle/>
                    <a:p>
                      <a:pPr algn="just">
                        <a:lnSpc>
                          <a:spcPct val="107000"/>
                        </a:lnSpc>
                        <a:spcAft>
                          <a:spcPts val="0"/>
                        </a:spcAft>
                      </a:pPr>
                      <a:r>
                        <a:rPr lang="en-IN" sz="1600" b="1" dirty="0">
                          <a:effectLst/>
                        </a:rPr>
                        <a:t>NPTEL/ </a:t>
                      </a:r>
                      <a:r>
                        <a:rPr lang="en-IN" sz="1600" b="1" dirty="0" err="1">
                          <a:effectLst/>
                        </a:rPr>
                        <a:t>Youtube</a:t>
                      </a:r>
                      <a:r>
                        <a:rPr lang="en-IN" sz="1600" b="1" dirty="0">
                          <a:effectLst/>
                        </a:rPr>
                        <a:t>/ Faculty Video Link:</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hMerge="1">
                  <a:txBody>
                    <a:bodyPr/>
                    <a:lstStyle/>
                    <a:p>
                      <a:endParaRPr lang="en-IN"/>
                    </a:p>
                  </a:txBody>
                  <a:tcPr/>
                </a:tc>
                <a:extLst>
                  <a:ext uri="{0D108BD9-81ED-4DB2-BD59-A6C34878D82A}">
                    <a16:rowId xmlns:a16="http://schemas.microsoft.com/office/drawing/2014/main" val="3886941895"/>
                  </a:ext>
                </a:extLst>
              </a:tr>
              <a:tr h="930740">
                <a:tc>
                  <a:txBody>
                    <a:bodyPr/>
                    <a:lstStyle/>
                    <a:p>
                      <a:pPr algn="just">
                        <a:lnSpc>
                          <a:spcPct val="107000"/>
                        </a:lnSpc>
                        <a:spcAft>
                          <a:spcPts val="0"/>
                        </a:spcAft>
                      </a:pPr>
                      <a:r>
                        <a:rPr lang="en-IN" sz="1600" b="1" dirty="0">
                          <a:effectLst/>
                        </a:rPr>
                        <a:t>Unit 1</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solidFill>
                      <a:srgbClr val="E6E6E6"/>
                    </a:solidFill>
                  </a:tcPr>
                </a:tc>
                <a:tc>
                  <a:txBody>
                    <a:bodyPr/>
                    <a:lstStyle/>
                    <a:p>
                      <a:pPr>
                        <a:lnSpc>
                          <a:spcPct val="107000"/>
                        </a:lnSpc>
                        <a:spcAft>
                          <a:spcPts val="0"/>
                        </a:spcAft>
                      </a:pPr>
                      <a:r>
                        <a:rPr lang="en-IN" sz="1600" u="sng" dirty="0">
                          <a:effectLst/>
                          <a:hlinkClick r:id="rId2"/>
                        </a:rPr>
                        <a:t>Predictive Analytics Tutorial | Linear Regression in Python | Logistic Regression | Great Learning - YouTube</a:t>
                      </a:r>
                      <a:endParaRPr lang="en-IN" sz="1600" dirty="0">
                        <a:effectLst/>
                      </a:endParaRPr>
                    </a:p>
                    <a:p>
                      <a:pPr>
                        <a:lnSpc>
                          <a:spcPct val="107000"/>
                        </a:lnSpc>
                        <a:spcAft>
                          <a:spcPts val="0"/>
                        </a:spcAft>
                      </a:pPr>
                      <a:r>
                        <a:rPr lang="en-IN" sz="1600" u="sng" dirty="0">
                          <a:effectLst/>
                          <a:hlinkClick r:id="rId3"/>
                        </a:rPr>
                        <a:t>Multiple Regression Analysis: Hypothesis Tests - YouTube</a:t>
                      </a:r>
                      <a:endParaRPr lang="en-IN" sz="1600" dirty="0">
                        <a:effectLst/>
                      </a:endParaRPr>
                    </a:p>
                    <a:p>
                      <a:pPr>
                        <a:lnSpc>
                          <a:spcPct val="107000"/>
                        </a:lnSpc>
                        <a:spcAft>
                          <a:spcPts val="0"/>
                        </a:spcAft>
                      </a:pPr>
                      <a:r>
                        <a:rPr lang="en-IN" sz="1600" u="sng" dirty="0">
                          <a:effectLst/>
                          <a:hlinkClick r:id="rId4"/>
                        </a:rPr>
                        <a:t>Mod-06 Lec-28 Goodness of Fit - YouTube</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5829967"/>
                  </a:ext>
                </a:extLst>
              </a:tr>
              <a:tr h="1166044">
                <a:tc>
                  <a:txBody>
                    <a:bodyPr/>
                    <a:lstStyle/>
                    <a:p>
                      <a:pPr algn="just">
                        <a:lnSpc>
                          <a:spcPct val="107000"/>
                        </a:lnSpc>
                        <a:spcAft>
                          <a:spcPts val="0"/>
                        </a:spcAft>
                      </a:pPr>
                      <a:r>
                        <a:rPr lang="en-IN" sz="1600" b="1">
                          <a:effectLst/>
                        </a:rPr>
                        <a:t>Unit 2</a:t>
                      </a:r>
                      <a:endParaRPr lang="en-IN" sz="1600" b="1">
                        <a:effectLst/>
                        <a:latin typeface="+mn-lt"/>
                        <a:ea typeface="Calibri" panose="020F0502020204030204" pitchFamily="34" charset="0"/>
                        <a:cs typeface="Times New Roman" panose="02020603050405020304" pitchFamily="18" charset="0"/>
                      </a:endParaRPr>
                    </a:p>
                  </a:txBody>
                  <a:tcPr marL="68580" marR="68580" marT="0" marB="0">
                    <a:solidFill>
                      <a:srgbClr val="E6E6E6"/>
                    </a:solidFill>
                  </a:tcPr>
                </a:tc>
                <a:tc>
                  <a:txBody>
                    <a:bodyPr/>
                    <a:lstStyle/>
                    <a:p>
                      <a:pPr algn="just">
                        <a:lnSpc>
                          <a:spcPct val="107000"/>
                        </a:lnSpc>
                        <a:spcAft>
                          <a:spcPts val="0"/>
                        </a:spcAft>
                      </a:pPr>
                      <a:r>
                        <a:rPr lang="en-IN" sz="1600" u="sng" dirty="0">
                          <a:effectLst/>
                          <a:hlinkClick r:id="rId5"/>
                        </a:rPr>
                        <a:t>Multiple Linear Regression Model - YouTube</a:t>
                      </a:r>
                      <a:endParaRPr lang="en-IN" sz="1600" dirty="0">
                        <a:effectLst/>
                      </a:endParaRPr>
                    </a:p>
                    <a:p>
                      <a:pPr algn="just">
                        <a:lnSpc>
                          <a:spcPct val="107000"/>
                        </a:lnSpc>
                        <a:spcAft>
                          <a:spcPts val="0"/>
                        </a:spcAft>
                      </a:pPr>
                      <a:r>
                        <a:rPr lang="en-IN" sz="1600" u="sng" dirty="0">
                          <a:effectLst/>
                          <a:hlinkClick r:id="rId6"/>
                        </a:rPr>
                        <a:t>Regularization In Machine Learning | Regularization Example | Machine Learning Tutorial |</a:t>
                      </a:r>
                      <a:r>
                        <a:rPr lang="en-IN" sz="1600" u="sng" dirty="0" err="1">
                          <a:effectLst/>
                          <a:hlinkClick r:id="rId6"/>
                        </a:rPr>
                        <a:t>Simplilearn</a:t>
                      </a:r>
                      <a:r>
                        <a:rPr lang="en-IN" sz="1600" u="sng" dirty="0">
                          <a:effectLst/>
                          <a:hlinkClick r:id="rId6"/>
                        </a:rPr>
                        <a:t> - YouTube</a:t>
                      </a:r>
                      <a:endParaRPr lang="en-IN" sz="1600" dirty="0">
                        <a:effectLst/>
                      </a:endParaRPr>
                    </a:p>
                    <a:p>
                      <a:pPr algn="just">
                        <a:lnSpc>
                          <a:spcPct val="107000"/>
                        </a:lnSpc>
                        <a:spcAft>
                          <a:spcPts val="0"/>
                        </a:spcAft>
                      </a:pPr>
                      <a:r>
                        <a:rPr lang="en-IN" sz="1600" u="sng" dirty="0">
                          <a:effectLst/>
                          <a:hlinkClick r:id="rId7"/>
                        </a:rPr>
                        <a:t>Implementing Ridge, Lasso and Elastic Net in Python from Scratch (Mathematics Explained!) - YouTube</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6540311"/>
                  </a:ext>
                </a:extLst>
              </a:tr>
              <a:tr h="460130">
                <a:tc>
                  <a:txBody>
                    <a:bodyPr/>
                    <a:lstStyle/>
                    <a:p>
                      <a:pPr algn="just">
                        <a:lnSpc>
                          <a:spcPct val="107000"/>
                        </a:lnSpc>
                        <a:spcAft>
                          <a:spcPts val="0"/>
                        </a:spcAft>
                      </a:pPr>
                      <a:r>
                        <a:rPr lang="en-IN" sz="1600" b="1">
                          <a:effectLst/>
                        </a:rPr>
                        <a:t>Unit 3</a:t>
                      </a:r>
                      <a:endParaRPr lang="en-IN" sz="1600" b="1">
                        <a:effectLst/>
                        <a:latin typeface="+mn-lt"/>
                        <a:ea typeface="Calibri" panose="020F0502020204030204" pitchFamily="34" charset="0"/>
                        <a:cs typeface="Times New Roman" panose="02020603050405020304" pitchFamily="18" charset="0"/>
                      </a:endParaRPr>
                    </a:p>
                  </a:txBody>
                  <a:tcPr marL="68580" marR="68580" marT="0" marB="0">
                    <a:solidFill>
                      <a:srgbClr val="E6E6E6"/>
                    </a:solidFill>
                  </a:tcPr>
                </a:tc>
                <a:tc>
                  <a:txBody>
                    <a:bodyPr/>
                    <a:lstStyle/>
                    <a:p>
                      <a:pPr algn="just">
                        <a:lnSpc>
                          <a:spcPct val="107000"/>
                        </a:lnSpc>
                        <a:spcAft>
                          <a:spcPts val="0"/>
                        </a:spcAft>
                      </a:pPr>
                      <a:r>
                        <a:rPr lang="en-IN" sz="1600" u="sng">
                          <a:effectLst/>
                          <a:hlinkClick r:id="rId8"/>
                        </a:rPr>
                        <a:t>Non Linear Regression | Data Science | Econometrics - YouTube</a:t>
                      </a:r>
                      <a:endParaRPr lang="en-IN" sz="1600">
                        <a:effectLst/>
                      </a:endParaRPr>
                    </a:p>
                    <a:p>
                      <a:pPr algn="just">
                        <a:lnSpc>
                          <a:spcPct val="107000"/>
                        </a:lnSpc>
                        <a:spcAft>
                          <a:spcPts val="0"/>
                        </a:spcAft>
                      </a:pPr>
                      <a:r>
                        <a:rPr lang="en-IN" sz="1600" u="sng">
                          <a:effectLst/>
                          <a:hlinkClick r:id="rId9"/>
                        </a:rPr>
                        <a:t>Machine Learning Tutorial Python - 8: Logistic Regression (Binary Classification) - YouTube</a:t>
                      </a:r>
                      <a:endParaRPr lang="en-IN" sz="16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0809579"/>
                  </a:ext>
                </a:extLst>
              </a:tr>
              <a:tr h="1166044">
                <a:tc>
                  <a:txBody>
                    <a:bodyPr/>
                    <a:lstStyle/>
                    <a:p>
                      <a:pPr algn="just">
                        <a:lnSpc>
                          <a:spcPct val="107000"/>
                        </a:lnSpc>
                        <a:spcAft>
                          <a:spcPts val="0"/>
                        </a:spcAft>
                      </a:pPr>
                      <a:r>
                        <a:rPr lang="en-IN" sz="1600" b="1">
                          <a:effectLst/>
                        </a:rPr>
                        <a:t>Unit 4</a:t>
                      </a:r>
                      <a:endParaRPr lang="en-IN" sz="1600" b="1">
                        <a:effectLst/>
                        <a:latin typeface="+mn-lt"/>
                        <a:ea typeface="Calibri" panose="020F0502020204030204" pitchFamily="34" charset="0"/>
                        <a:cs typeface="Times New Roman" panose="02020603050405020304" pitchFamily="18" charset="0"/>
                      </a:endParaRPr>
                    </a:p>
                  </a:txBody>
                  <a:tcPr marL="68580" marR="68580" marT="0" marB="0">
                    <a:solidFill>
                      <a:srgbClr val="E6E6E6"/>
                    </a:solidFill>
                  </a:tcPr>
                </a:tc>
                <a:tc>
                  <a:txBody>
                    <a:bodyPr/>
                    <a:lstStyle/>
                    <a:p>
                      <a:pPr algn="just">
                        <a:lnSpc>
                          <a:spcPct val="107000"/>
                        </a:lnSpc>
                        <a:spcAft>
                          <a:spcPts val="0"/>
                        </a:spcAft>
                      </a:pPr>
                      <a:r>
                        <a:rPr lang="en-IN" sz="1600" u="sng" dirty="0">
                          <a:effectLst/>
                          <a:hlinkClick r:id="rId10"/>
                        </a:rPr>
                        <a:t>Time Series Talk : ARIMA Model - YouTube</a:t>
                      </a:r>
                      <a:endParaRPr lang="en-IN" sz="1600" dirty="0">
                        <a:effectLst/>
                      </a:endParaRPr>
                    </a:p>
                    <a:p>
                      <a:pPr algn="just">
                        <a:lnSpc>
                          <a:spcPct val="107000"/>
                        </a:lnSpc>
                        <a:spcAft>
                          <a:spcPts val="0"/>
                        </a:spcAft>
                      </a:pPr>
                      <a:r>
                        <a:rPr lang="en-IN" sz="1600" u="sng" dirty="0">
                          <a:effectLst/>
                          <a:hlinkClick r:id="rId11"/>
                        </a:rPr>
                        <a:t>Holt winters Model, Easiest Times series Model. Additive multiplicative trend and seasonality - YouTube</a:t>
                      </a:r>
                      <a:endParaRPr lang="en-IN" sz="1600" dirty="0">
                        <a:effectLst/>
                      </a:endParaRPr>
                    </a:p>
                    <a:p>
                      <a:pPr algn="just">
                        <a:lnSpc>
                          <a:spcPct val="107000"/>
                        </a:lnSpc>
                        <a:spcAft>
                          <a:spcPts val="0"/>
                        </a:spcAft>
                      </a:pPr>
                      <a:r>
                        <a:rPr lang="en-IN" sz="1600" u="sng" dirty="0">
                          <a:effectLst/>
                          <a:hlinkClick r:id="rId12"/>
                        </a:rPr>
                        <a:t>Time Series Analysis in Python | Time Series Forecasting | Data Science with Python | </a:t>
                      </a:r>
                      <a:r>
                        <a:rPr lang="en-IN" sz="1600" u="sng" dirty="0" err="1">
                          <a:effectLst/>
                          <a:hlinkClick r:id="rId12"/>
                        </a:rPr>
                        <a:t>Edureka</a:t>
                      </a:r>
                      <a:r>
                        <a:rPr lang="en-IN" sz="1600" u="sng" dirty="0">
                          <a:effectLst/>
                          <a:hlinkClick r:id="rId12"/>
                        </a:rPr>
                        <a:t> - YouTube</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9453503"/>
                  </a:ext>
                </a:extLst>
              </a:tr>
              <a:tr h="1401349">
                <a:tc>
                  <a:txBody>
                    <a:bodyPr/>
                    <a:lstStyle/>
                    <a:p>
                      <a:pPr algn="just">
                        <a:lnSpc>
                          <a:spcPct val="107000"/>
                        </a:lnSpc>
                        <a:spcAft>
                          <a:spcPts val="0"/>
                        </a:spcAft>
                      </a:pPr>
                      <a:r>
                        <a:rPr lang="en-IN" sz="1600" b="1" dirty="0">
                          <a:effectLst/>
                        </a:rPr>
                        <a:t>Unit 5</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solidFill>
                      <a:srgbClr val="E6E6E6"/>
                    </a:solidFill>
                  </a:tcPr>
                </a:tc>
                <a:tc>
                  <a:txBody>
                    <a:bodyPr/>
                    <a:lstStyle/>
                    <a:p>
                      <a:pPr algn="just">
                        <a:lnSpc>
                          <a:spcPct val="107000"/>
                        </a:lnSpc>
                        <a:spcAft>
                          <a:spcPts val="0"/>
                        </a:spcAft>
                      </a:pPr>
                      <a:r>
                        <a:rPr lang="en-IN" sz="1600" dirty="0">
                          <a:effectLst/>
                        </a:rPr>
                        <a:t> </a:t>
                      </a:r>
                      <a:r>
                        <a:rPr lang="en-IN" sz="1600" u="sng" dirty="0">
                          <a:effectLst/>
                          <a:hlinkClick r:id="rId13"/>
                        </a:rPr>
                        <a:t>Data Science vs Machine Learning – What’s The Difference? | Data Science Course | </a:t>
                      </a:r>
                      <a:r>
                        <a:rPr lang="en-IN" sz="1600" u="sng" dirty="0" err="1">
                          <a:effectLst/>
                          <a:hlinkClick r:id="rId13"/>
                        </a:rPr>
                        <a:t>Edureka</a:t>
                      </a:r>
                      <a:r>
                        <a:rPr lang="en-IN" sz="1600" u="sng" dirty="0">
                          <a:effectLst/>
                          <a:hlinkClick r:id="rId13"/>
                        </a:rPr>
                        <a:t> - YouTube</a:t>
                      </a:r>
                      <a:endParaRPr lang="en-IN" sz="1600" dirty="0">
                        <a:effectLst/>
                      </a:endParaRPr>
                    </a:p>
                    <a:p>
                      <a:pPr algn="just">
                        <a:lnSpc>
                          <a:spcPct val="107000"/>
                        </a:lnSpc>
                        <a:spcAft>
                          <a:spcPts val="0"/>
                        </a:spcAft>
                      </a:pPr>
                      <a:r>
                        <a:rPr lang="en-IN" sz="1600" u="sng" dirty="0">
                          <a:effectLst/>
                          <a:hlinkClick r:id="rId14"/>
                        </a:rPr>
                        <a:t>Exploratory Data Analysis (EDA) Using Python | Python Data Analysis | Python Training | </a:t>
                      </a:r>
                      <a:r>
                        <a:rPr lang="en-IN" sz="1600" u="sng" dirty="0" err="1">
                          <a:effectLst/>
                          <a:hlinkClick r:id="rId14"/>
                        </a:rPr>
                        <a:t>Edureka</a:t>
                      </a:r>
                      <a:r>
                        <a:rPr lang="en-IN" sz="1600" u="sng" dirty="0">
                          <a:effectLst/>
                          <a:hlinkClick r:id="rId14"/>
                        </a:rPr>
                        <a:t> - YouTube</a:t>
                      </a:r>
                      <a:endParaRPr lang="en-IN" sz="1600" dirty="0">
                        <a:effectLst/>
                      </a:endParaRPr>
                    </a:p>
                    <a:p>
                      <a:pPr algn="just">
                        <a:lnSpc>
                          <a:spcPct val="107000"/>
                        </a:lnSpc>
                        <a:spcAft>
                          <a:spcPts val="0"/>
                        </a:spcAft>
                      </a:pPr>
                      <a:r>
                        <a:rPr lang="en-IN" sz="1600" u="sng" dirty="0">
                          <a:effectLst/>
                          <a:hlinkClick r:id="rId15"/>
                        </a:rPr>
                        <a:t>Feature Selection In Machine Learning | Feature Selection Techniques With Examples | </a:t>
                      </a:r>
                      <a:r>
                        <a:rPr lang="en-IN" sz="1600" u="sng" dirty="0" err="1">
                          <a:effectLst/>
                          <a:hlinkClick r:id="rId15"/>
                        </a:rPr>
                        <a:t>Simplilearn</a:t>
                      </a:r>
                      <a:r>
                        <a:rPr lang="en-IN" sz="1600" u="sng" dirty="0">
                          <a:effectLst/>
                          <a:hlinkClick r:id="rId15"/>
                        </a:rPr>
                        <a:t> - YouTube</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8804388"/>
                  </a:ext>
                </a:extLst>
              </a:tr>
            </a:tbl>
          </a:graphicData>
        </a:graphic>
      </p:graphicFrame>
      <p:pic>
        <p:nvPicPr>
          <p:cNvPr id="8" name="Picture 2">
            <a:extLst>
              <a:ext uri="{FF2B5EF4-FFF2-40B4-BE49-F238E27FC236}">
                <a16:creationId xmlns:a16="http://schemas.microsoft.com/office/drawing/2014/main" id="{460E8B49-A1F4-08DA-DB2D-7560A553E295}"/>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p:blipFill>
        <p:spPr bwMode="auto">
          <a:xfrm>
            <a:off x="0" y="-1"/>
            <a:ext cx="1335878" cy="783037"/>
          </a:xfrm>
          <a:prstGeom prst="rect">
            <a:avLst/>
          </a:prstGeom>
          <a:noFill/>
        </p:spPr>
      </p:pic>
      <p:sp>
        <p:nvSpPr>
          <p:cNvPr id="9" name="Title 1">
            <a:extLst>
              <a:ext uri="{FF2B5EF4-FFF2-40B4-BE49-F238E27FC236}">
                <a16:creationId xmlns:a16="http://schemas.microsoft.com/office/drawing/2014/main" id="{78D4E8ED-7F19-B15E-6861-5AFA20A1F50D}"/>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3200" dirty="0"/>
              <a:t>External Links as per Syllabus</a:t>
            </a:r>
          </a:p>
        </p:txBody>
      </p:sp>
      <p:pic>
        <p:nvPicPr>
          <p:cNvPr id="3" name="Picture 2" descr="A screenshot of a computer&#10;&#10;Description automatically generated">
            <a:extLst>
              <a:ext uri="{FF2B5EF4-FFF2-40B4-BE49-F238E27FC236}">
                <a16:creationId xmlns:a16="http://schemas.microsoft.com/office/drawing/2014/main" id="{08247882-61B8-D39D-926B-BCB917736D1C}"/>
              </a:ext>
            </a:extLst>
          </p:cNvPr>
          <p:cNvPicPr>
            <a:picLocks noChangeAspect="1"/>
          </p:cNvPicPr>
          <p:nvPr/>
        </p:nvPicPr>
        <p:blipFill rotWithShape="1">
          <a:blip r:embed="rId17"/>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11158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599" y="0"/>
            <a:ext cx="7772401" cy="6096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Daily Quiz</a:t>
            </a:r>
          </a:p>
        </p:txBody>
      </p:sp>
      <p:sp>
        <p:nvSpPr>
          <p:cNvPr id="5" name="Slide Number Placeholder 4">
            <a:extLst>
              <a:ext uri="{FF2B5EF4-FFF2-40B4-BE49-F238E27FC236}">
                <a16:creationId xmlns:a16="http://schemas.microsoft.com/office/drawing/2014/main" id="{6819C966-DBBE-4336-986E-FD646CEC1F68}"/>
              </a:ext>
            </a:extLst>
          </p:cNvPr>
          <p:cNvSpPr>
            <a:spLocks noGrp="1"/>
          </p:cNvSpPr>
          <p:nvPr>
            <p:ph type="sldNum" sz="quarter" idx="12"/>
          </p:nvPr>
        </p:nvSpPr>
        <p:spPr/>
        <p:txBody>
          <a:bodyPr/>
          <a:lstStyle/>
          <a:p>
            <a:fld id="{B6F15528-21DE-4FAA-801E-634DDDAF4B2B}" type="slidenum">
              <a:rPr lang="en-US" smtClean="0"/>
              <a:pPr/>
              <a:t>80</a:t>
            </a:fld>
            <a:endParaRPr lang="en-US" dirty="0"/>
          </a:p>
        </p:txBody>
      </p:sp>
      <p:sp>
        <p:nvSpPr>
          <p:cNvPr id="2" name="Date Placeholder 1">
            <a:extLst>
              <a:ext uri="{FF2B5EF4-FFF2-40B4-BE49-F238E27FC236}">
                <a16:creationId xmlns:a16="http://schemas.microsoft.com/office/drawing/2014/main" id="{7889C130-B274-4D2C-BEDF-5E5DB55F6478}"/>
              </a:ext>
            </a:extLst>
          </p:cNvPr>
          <p:cNvSpPr>
            <a:spLocks noGrp="1"/>
          </p:cNvSpPr>
          <p:nvPr>
            <p:ph type="dt" sz="half" idx="10"/>
          </p:nvPr>
        </p:nvSpPr>
        <p:spPr/>
        <p:txBody>
          <a:bodyPr/>
          <a:lstStyle/>
          <a:p>
            <a:fld id="{2A68E427-AFBF-4D49-8EB6-A98D1CD57A5C}" type="datetime1">
              <a:rPr lang="en-US" smtClean="0"/>
              <a:t>7/11/2024</a:t>
            </a:fld>
            <a:endParaRPr lang="en-US" dirty="0"/>
          </a:p>
        </p:txBody>
      </p:sp>
      <p:sp>
        <p:nvSpPr>
          <p:cNvPr id="8" name="Footer Placeholder 7">
            <a:extLst>
              <a:ext uri="{FF2B5EF4-FFF2-40B4-BE49-F238E27FC236}">
                <a16:creationId xmlns:a16="http://schemas.microsoft.com/office/drawing/2014/main" id="{D644F14C-D2F1-46F3-B587-69EAD2B9580C}"/>
              </a:ext>
            </a:extLst>
          </p:cNvPr>
          <p:cNvSpPr>
            <a:spLocks noGrp="1"/>
          </p:cNvSpPr>
          <p:nvPr>
            <p:ph type="ftr" sz="quarter" idx="11"/>
          </p:nvPr>
        </p:nvSpPr>
        <p:spPr/>
        <p:txBody>
          <a:bodyPr/>
          <a:lstStyle/>
          <a:p>
            <a:r>
              <a:rPr lang="de-DE"/>
              <a:t>SOVERS SINGH BISHT                   UNIT 01</a:t>
            </a:r>
            <a:endParaRPr lang="en-US" dirty="0"/>
          </a:p>
        </p:txBody>
      </p:sp>
      <p:pic>
        <p:nvPicPr>
          <p:cNvPr id="9" name="Picture 8">
            <a:extLst>
              <a:ext uri="{FF2B5EF4-FFF2-40B4-BE49-F238E27FC236}">
                <a16:creationId xmlns:a16="http://schemas.microsoft.com/office/drawing/2014/main" id="{2ACAE079-A509-8A46-9484-57CCAC3C0C57}"/>
              </a:ext>
            </a:extLst>
          </p:cNvPr>
          <p:cNvPicPr>
            <a:picLocks noChangeAspect="1"/>
          </p:cNvPicPr>
          <p:nvPr/>
        </p:nvPicPr>
        <p:blipFill>
          <a:blip r:embed="rId2"/>
          <a:stretch>
            <a:fillRect/>
          </a:stretch>
        </p:blipFill>
        <p:spPr>
          <a:xfrm>
            <a:off x="-19722" y="0"/>
            <a:ext cx="1384300" cy="812800"/>
          </a:xfrm>
          <a:prstGeom prst="rect">
            <a:avLst/>
          </a:prstGeom>
        </p:spPr>
      </p:pic>
      <p:sp>
        <p:nvSpPr>
          <p:cNvPr id="11" name="TextBox 10">
            <a:extLst>
              <a:ext uri="{FF2B5EF4-FFF2-40B4-BE49-F238E27FC236}">
                <a16:creationId xmlns:a16="http://schemas.microsoft.com/office/drawing/2014/main" id="{4F400715-22F1-72FF-21FB-CFC077C94967}"/>
              </a:ext>
            </a:extLst>
          </p:cNvPr>
          <p:cNvSpPr txBox="1"/>
          <p:nvPr/>
        </p:nvSpPr>
        <p:spPr>
          <a:xfrm>
            <a:off x="457200" y="789119"/>
            <a:ext cx="8454788" cy="618630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dirty="0"/>
              <a:t>How the IQR (Interquartile Range) is used in Time Series Forecasting?</a:t>
            </a:r>
          </a:p>
          <a:p>
            <a:pPr marL="285750" indent="-285750">
              <a:lnSpc>
                <a:spcPct val="150000"/>
              </a:lnSpc>
              <a:buFont typeface="Wingdings" panose="05000000000000000000" pitchFamily="2" charset="2"/>
              <a:buChar char="Ø"/>
            </a:pPr>
            <a:r>
              <a:rPr lang="en-US" dirty="0"/>
              <a:t>What are some common Data Preparation Operations you would use for Time Series Data?</a:t>
            </a:r>
          </a:p>
          <a:p>
            <a:pPr marL="285750" indent="-285750">
              <a:lnSpc>
                <a:spcPct val="150000"/>
              </a:lnSpc>
              <a:buFont typeface="Wingdings" panose="05000000000000000000" pitchFamily="2" charset="2"/>
              <a:buChar char="Ø"/>
            </a:pPr>
            <a:r>
              <a:rPr lang="en-US" dirty="0"/>
              <a:t>What are </a:t>
            </a:r>
            <a:r>
              <a:rPr lang="en-US" dirty="0" err="1"/>
              <a:t>somWhat</a:t>
            </a:r>
            <a:r>
              <a:rPr lang="en-US" dirty="0"/>
              <a:t> is the Sliding Window method for Time Series Forecasting?</a:t>
            </a:r>
          </a:p>
          <a:p>
            <a:pPr marL="285750" indent="-285750">
              <a:lnSpc>
                <a:spcPct val="150000"/>
              </a:lnSpc>
              <a:buFont typeface="Wingdings" panose="05000000000000000000" pitchFamily="2" charset="2"/>
              <a:buChar char="Ø"/>
            </a:pPr>
            <a:r>
              <a:rPr lang="en-US" dirty="0"/>
              <a:t>What are examples of Time-Series Data which can be Mined?</a:t>
            </a:r>
          </a:p>
          <a:p>
            <a:pPr marL="285750" indent="-285750">
              <a:lnSpc>
                <a:spcPct val="150000"/>
              </a:lnSpc>
              <a:buFont typeface="Wingdings" panose="05000000000000000000" pitchFamily="2" charset="2"/>
              <a:buChar char="Ø"/>
            </a:pPr>
            <a:r>
              <a:rPr lang="en-US" dirty="0"/>
              <a:t>Why does a Time Series have to be Stationary?</a:t>
            </a:r>
          </a:p>
          <a:p>
            <a:pPr marL="285750" indent="-285750">
              <a:lnSpc>
                <a:spcPct val="150000"/>
              </a:lnSpc>
              <a:buFont typeface="Wingdings" panose="05000000000000000000" pitchFamily="2" charset="2"/>
              <a:buChar char="Ø"/>
            </a:pPr>
            <a:r>
              <a:rPr lang="en-US" dirty="0"/>
              <a:t>What is an ARIMA model? Why might ARIMA models be considered particularly useful for financial time series?</a:t>
            </a:r>
          </a:p>
          <a:p>
            <a:pPr marL="285750" indent="-285750">
              <a:lnSpc>
                <a:spcPct val="150000"/>
              </a:lnSpc>
              <a:buFont typeface="Wingdings" panose="05000000000000000000" pitchFamily="2" charset="2"/>
              <a:buChar char="Ø"/>
            </a:pPr>
            <a:r>
              <a:rPr lang="en-US" dirty="0"/>
              <a:t>Describe the steps that Box and Jenkins (1970) suggested should be involved in constructing an ARMA model. </a:t>
            </a:r>
          </a:p>
          <a:p>
            <a:pPr marL="285750" indent="-285750">
              <a:lnSpc>
                <a:spcPct val="150000"/>
              </a:lnSpc>
              <a:buFont typeface="Wingdings" panose="05000000000000000000" pitchFamily="2" charset="2"/>
              <a:buChar char="Ø"/>
            </a:pPr>
            <a:r>
              <a:rPr lang="en-US" dirty="0"/>
              <a:t>‘Given that the objective of any econometric modeling exercise is to find the model that most closely “fits” the data, then adding more lags to an ARMA model will almost invariably lead to a better fit. Therefore, a large model is best because it will fit the data more closely.’ Comment on the validity (or otherwise) of this statement.</a:t>
            </a:r>
          </a:p>
          <a:p>
            <a:endParaRPr lang="en-IN" dirty="0"/>
          </a:p>
        </p:txBody>
      </p:sp>
      <p:pic>
        <p:nvPicPr>
          <p:cNvPr id="3" name="Picture 2" descr="A screenshot of a computer&#10;&#10;Description automatically generated">
            <a:extLst>
              <a:ext uri="{FF2B5EF4-FFF2-40B4-BE49-F238E27FC236}">
                <a16:creationId xmlns:a16="http://schemas.microsoft.com/office/drawing/2014/main" id="{7B1CE8B0-3BC7-6C35-432D-4EF92B21FFFC}"/>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371600" y="1"/>
            <a:ext cx="7772401" cy="6095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000" b="1" dirty="0"/>
              <a:t>Weekly/monthly/Unit Wise Assignment.</a:t>
            </a:r>
          </a:p>
        </p:txBody>
      </p:sp>
      <p:sp>
        <p:nvSpPr>
          <p:cNvPr id="9" name="Rectangle 8"/>
          <p:cNvSpPr/>
          <p:nvPr/>
        </p:nvSpPr>
        <p:spPr>
          <a:xfrm>
            <a:off x="381000" y="533400"/>
            <a:ext cx="8229600" cy="523220"/>
          </a:xfrm>
          <a:prstGeom prst="rect">
            <a:avLst/>
          </a:prstGeom>
        </p:spPr>
        <p:txBody>
          <a:bodyPr wrap="square">
            <a:spAutoFit/>
          </a:bodyPr>
          <a:lstStyle/>
          <a:p>
            <a:pPr algn="ctr"/>
            <a:r>
              <a:rPr lang="en-US" sz="2800" b="1" dirty="0">
                <a:solidFill>
                  <a:srgbClr val="002060"/>
                </a:solidFill>
              </a:rPr>
              <a:t>Assignment  </a:t>
            </a:r>
          </a:p>
        </p:txBody>
      </p:sp>
      <p:sp>
        <p:nvSpPr>
          <p:cNvPr id="6" name="Date Placeholder 5"/>
          <p:cNvSpPr>
            <a:spLocks noGrp="1"/>
          </p:cNvSpPr>
          <p:nvPr>
            <p:ph type="dt" sz="half" idx="10"/>
          </p:nvPr>
        </p:nvSpPr>
        <p:spPr/>
        <p:txBody>
          <a:bodyPr/>
          <a:lstStyle/>
          <a:p>
            <a:fld id="{95127BF2-D8DA-431A-BDD0-4604637DDD3C}" type="datetime1">
              <a:rPr lang="en-US" smtClean="0"/>
              <a:t>7/11/2024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81</a:t>
            </a:fld>
            <a:endParaRPr lang="en-US" dirty="0"/>
          </a:p>
        </p:txBody>
      </p:sp>
      <p:sp>
        <p:nvSpPr>
          <p:cNvPr id="4" name="Footer Placeholder 3">
            <a:extLst>
              <a:ext uri="{FF2B5EF4-FFF2-40B4-BE49-F238E27FC236}">
                <a16:creationId xmlns:a16="http://schemas.microsoft.com/office/drawing/2014/main" id="{14934851-FA64-4F03-8D14-C4C7C1BFC497}"/>
              </a:ext>
            </a:extLst>
          </p:cNvPr>
          <p:cNvSpPr>
            <a:spLocks noGrp="1"/>
          </p:cNvSpPr>
          <p:nvPr>
            <p:ph type="ftr" sz="quarter" idx="11"/>
          </p:nvPr>
        </p:nvSpPr>
        <p:spPr/>
        <p:txBody>
          <a:bodyPr/>
          <a:lstStyle/>
          <a:p>
            <a:r>
              <a:rPr lang="de-DE"/>
              <a:t>SOVERS SINGH BISHT                   UNIT 01</a:t>
            </a:r>
            <a:endParaRPr lang="en-US" dirty="0"/>
          </a:p>
        </p:txBody>
      </p:sp>
      <p:pic>
        <p:nvPicPr>
          <p:cNvPr id="11" name="Picture 10">
            <a:extLst>
              <a:ext uri="{FF2B5EF4-FFF2-40B4-BE49-F238E27FC236}">
                <a16:creationId xmlns:a16="http://schemas.microsoft.com/office/drawing/2014/main" id="{013652B1-F812-AB42-A73B-7DBA6DD0C76A}"/>
              </a:ext>
            </a:extLst>
          </p:cNvPr>
          <p:cNvPicPr>
            <a:picLocks noChangeAspect="1"/>
          </p:cNvPicPr>
          <p:nvPr/>
        </p:nvPicPr>
        <p:blipFill>
          <a:blip r:embed="rId2"/>
          <a:stretch>
            <a:fillRect/>
          </a:stretch>
        </p:blipFill>
        <p:spPr>
          <a:xfrm>
            <a:off x="-19722" y="0"/>
            <a:ext cx="1384300" cy="812800"/>
          </a:xfrm>
          <a:prstGeom prst="rect">
            <a:avLst/>
          </a:prstGeom>
        </p:spPr>
      </p:pic>
      <p:sp>
        <p:nvSpPr>
          <p:cNvPr id="12" name="TextBox 11">
            <a:extLst>
              <a:ext uri="{FF2B5EF4-FFF2-40B4-BE49-F238E27FC236}">
                <a16:creationId xmlns:a16="http://schemas.microsoft.com/office/drawing/2014/main" id="{B45265F6-41B4-B64E-FCBB-90727736A0BF}"/>
              </a:ext>
            </a:extLst>
          </p:cNvPr>
          <p:cNvSpPr txBox="1"/>
          <p:nvPr/>
        </p:nvSpPr>
        <p:spPr>
          <a:xfrm>
            <a:off x="163773" y="1078176"/>
            <a:ext cx="8830102" cy="5601533"/>
          </a:xfrm>
          <a:prstGeom prst="rect">
            <a:avLst/>
          </a:prstGeom>
          <a:noFill/>
        </p:spPr>
        <p:txBody>
          <a:bodyPr wrap="square">
            <a:spAutoFit/>
          </a:bodyPr>
          <a:lstStyle/>
          <a:p>
            <a:pPr marL="342900" indent="-342900" algn="just">
              <a:buFont typeface="+mj-lt"/>
              <a:buAutoNum type="arabicPeriod"/>
            </a:pPr>
            <a:r>
              <a:rPr lang="en-US" sz="2000" dirty="0"/>
              <a:t>What is meant by the term stationary, as applied to a time series model? Explain how the notation I (0) and I (1) is related to the concept of stationarity. Give one example of a stationary model and one of a non-stationary model.</a:t>
            </a:r>
          </a:p>
          <a:p>
            <a:pPr marL="342900" indent="-342900" algn="just">
              <a:buFont typeface="+mj-lt"/>
              <a:buAutoNum type="arabicPeriod"/>
            </a:pPr>
            <a:r>
              <a:rPr lang="en-US" sz="2000" dirty="0"/>
              <a:t>What are unit root tests and why are they important?</a:t>
            </a:r>
          </a:p>
          <a:p>
            <a:pPr marL="342900" indent="-342900" algn="just">
              <a:buFont typeface="+mj-lt"/>
              <a:buAutoNum type="arabicPeriod"/>
            </a:pPr>
            <a:r>
              <a:rPr lang="en-US" sz="2000" dirty="0"/>
              <a:t>What stylized features of financial data cannot be explained using linear models? Which of these features could be modeled using an ARCH/GARCH process?</a:t>
            </a:r>
          </a:p>
          <a:p>
            <a:pPr marL="342900" indent="-342900" algn="just">
              <a:buFont typeface="+mj-lt"/>
              <a:buAutoNum type="arabicPeriod"/>
            </a:pPr>
            <a:r>
              <a:rPr lang="en-US" sz="2000" dirty="0"/>
              <a:t>How do we use machine leaning models for univariate time series data? (other than AR and MA terms)?</a:t>
            </a:r>
          </a:p>
          <a:p>
            <a:pPr marL="342900" indent="-342900" algn="just">
              <a:buFont typeface="+mj-lt"/>
              <a:buAutoNum type="arabicPeriod"/>
            </a:pPr>
            <a:r>
              <a:rPr lang="en-US" sz="2000" dirty="0"/>
              <a:t>Explain Box-Jenkins in detail?</a:t>
            </a:r>
          </a:p>
          <a:p>
            <a:pPr marL="342900" indent="-342900" algn="just">
              <a:buFont typeface="+mj-lt"/>
              <a:buAutoNum type="arabicPeriod"/>
            </a:pPr>
            <a:r>
              <a:rPr lang="en-US" sz="2000" dirty="0"/>
              <a:t>What do you understand by autocorrelation? How is it useful?</a:t>
            </a:r>
          </a:p>
          <a:p>
            <a:pPr marL="342900" indent="-342900" algn="just">
              <a:buFont typeface="+mj-lt"/>
              <a:buAutoNum type="arabicPeriod"/>
            </a:pPr>
            <a:r>
              <a:rPr lang="en-US" sz="2000" dirty="0"/>
              <a:t>Explain the concept of smoothing time series in detail?</a:t>
            </a:r>
          </a:p>
          <a:p>
            <a:pPr marL="342900" indent="-342900" algn="just">
              <a:buFont typeface="+mj-lt"/>
              <a:buAutoNum type="arabicPeriod"/>
            </a:pPr>
            <a:r>
              <a:rPr lang="en-US" sz="2000" dirty="0"/>
              <a:t>List all applications of time series in financial markets?</a:t>
            </a:r>
          </a:p>
          <a:p>
            <a:pPr marL="342900" indent="-342900" algn="just">
              <a:buFont typeface="+mj-lt"/>
              <a:buAutoNum type="arabicPeriod"/>
            </a:pPr>
            <a:r>
              <a:rPr lang="en-US" sz="2000" dirty="0"/>
              <a:t>Can Non-Sequential Deep Learning Models outperform Sequential Models in Time-Series Forecasting?</a:t>
            </a:r>
          </a:p>
          <a:p>
            <a:pPr marL="342900" indent="-342900" algn="just">
              <a:buFont typeface="+mj-lt"/>
              <a:buAutoNum type="arabicPeriod"/>
            </a:pPr>
            <a:r>
              <a:rPr lang="en-US" sz="2000" dirty="0"/>
              <a:t> Compare some Forecasting Techniques for Stationary and Non-stationary Time-Series?</a:t>
            </a:r>
          </a:p>
          <a:p>
            <a:endParaRPr lang="en-IN" dirty="0"/>
          </a:p>
        </p:txBody>
      </p:sp>
      <p:pic>
        <p:nvPicPr>
          <p:cNvPr id="2" name="Picture 1" descr="A screenshot of a computer&#10;&#10;Description automatically generated">
            <a:extLst>
              <a:ext uri="{FF2B5EF4-FFF2-40B4-BE49-F238E27FC236}">
                <a16:creationId xmlns:a16="http://schemas.microsoft.com/office/drawing/2014/main" id="{251BAEEF-AC07-5100-EEBC-B69CDFABC0C5}"/>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599" y="0"/>
            <a:ext cx="7772401" cy="7620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spcBef>
                <a:spcPct val="0"/>
              </a:spcBef>
              <a:defRPr/>
            </a:pPr>
            <a:r>
              <a:rPr lang="en-US" sz="2400" dirty="0"/>
              <a:t>Faculty Video Links, You tube &amp; NPTEL Video Links and Online Courses Details  </a:t>
            </a:r>
          </a:p>
        </p:txBody>
      </p:sp>
      <p:sp>
        <p:nvSpPr>
          <p:cNvPr id="5" name="Rectangle 4"/>
          <p:cNvSpPr/>
          <p:nvPr/>
        </p:nvSpPr>
        <p:spPr>
          <a:xfrm>
            <a:off x="288758" y="1219201"/>
            <a:ext cx="8550442" cy="2977225"/>
          </a:xfrm>
          <a:prstGeom prst="rect">
            <a:avLst/>
          </a:prstGeom>
        </p:spPr>
        <p:txBody>
          <a:bodyPr wrap="square">
            <a:spAutoFit/>
          </a:bodyPr>
          <a:lstStyle/>
          <a:p>
            <a:r>
              <a:rPr lang="en-US" sz="3200" b="1" dirty="0">
                <a:latin typeface="+mj-lt"/>
              </a:rPr>
              <a:t>You Tube video</a:t>
            </a:r>
          </a:p>
          <a:p>
            <a:endParaRPr lang="en-US" sz="3200" dirty="0">
              <a:latin typeface="+mj-lt"/>
            </a:endParaRPr>
          </a:p>
          <a:p>
            <a:pPr algn="just">
              <a:lnSpc>
                <a:spcPct val="115000"/>
              </a:lnSpc>
              <a:spcAft>
                <a:spcPts val="1000"/>
              </a:spcAft>
            </a:pPr>
            <a:r>
              <a:rPr lang="en-US" sz="2400" u="sng" dirty="0">
                <a:solidFill>
                  <a:srgbClr val="0000FF"/>
                </a:solidFill>
                <a:effectLst/>
                <a:latin typeface="+mj-lt"/>
                <a:ea typeface="Calibri" panose="020F0502020204030204" pitchFamily="34" charset="0"/>
                <a:cs typeface="Times New Roman" panose="02020603050405020304" pitchFamily="18" charset="0"/>
                <a:hlinkClick r:id="rId2"/>
              </a:rPr>
              <a:t>(1) Predictive Analytics Tutorial | Linear Regression in Python | Logistic Regression | Great Learning - YouTube</a:t>
            </a:r>
            <a:endParaRPr lang="en-IN" sz="2400" dirty="0">
              <a:effectLst/>
              <a:latin typeface="+mj-lt"/>
              <a:ea typeface="Calibri" panose="020F0502020204030204" pitchFamily="34" charset="0"/>
              <a:cs typeface="Times New Roman" panose="02020603050405020304" pitchFamily="18" charset="0"/>
            </a:endParaRPr>
          </a:p>
          <a:p>
            <a:pPr algn="just">
              <a:lnSpc>
                <a:spcPct val="115000"/>
              </a:lnSpc>
              <a:spcAft>
                <a:spcPts val="1000"/>
              </a:spcAft>
            </a:pPr>
            <a:r>
              <a:rPr lang="en-US" sz="2400" u="sng" dirty="0">
                <a:solidFill>
                  <a:srgbClr val="0000FF"/>
                </a:solidFill>
                <a:effectLst/>
                <a:latin typeface="+mj-lt"/>
                <a:ea typeface="Calibri" panose="020F0502020204030204" pitchFamily="34" charset="0"/>
                <a:cs typeface="Times New Roman" panose="02020603050405020304" pitchFamily="18" charset="0"/>
                <a:hlinkClick r:id="rId3"/>
              </a:rPr>
              <a:t>(2) Multiple Regression Analysis: Hypothesis Tests - YouTube</a:t>
            </a:r>
            <a:endParaRPr lang="en-IN" sz="2400" dirty="0">
              <a:effectLst/>
              <a:latin typeface="+mj-lt"/>
              <a:ea typeface="Calibri" panose="020F0502020204030204" pitchFamily="34" charset="0"/>
              <a:cs typeface="Times New Roman" panose="02020603050405020304" pitchFamily="18" charset="0"/>
            </a:endParaRPr>
          </a:p>
          <a:p>
            <a:r>
              <a:rPr lang="en-US" sz="2400" u="sng" dirty="0">
                <a:solidFill>
                  <a:srgbClr val="0000FF"/>
                </a:solidFill>
                <a:effectLst/>
                <a:latin typeface="+mj-lt"/>
                <a:ea typeface="Calibri" panose="020F0502020204030204" pitchFamily="34" charset="0"/>
                <a:cs typeface="Times New Roman" panose="02020603050405020304" pitchFamily="18" charset="0"/>
                <a:hlinkClick r:id="rId4"/>
              </a:rPr>
              <a:t>(3) Mod-06 Lec-28 Goodness of Fit - YouTube</a:t>
            </a:r>
            <a:endParaRPr lang="en-US" sz="2800" dirty="0">
              <a:latin typeface="+mj-lt"/>
            </a:endParaRPr>
          </a:p>
        </p:txBody>
      </p:sp>
      <p:sp>
        <p:nvSpPr>
          <p:cNvPr id="8" name="Date Placeholder 7"/>
          <p:cNvSpPr>
            <a:spLocks noGrp="1"/>
          </p:cNvSpPr>
          <p:nvPr>
            <p:ph type="dt" sz="half" idx="10"/>
          </p:nvPr>
        </p:nvSpPr>
        <p:spPr/>
        <p:txBody>
          <a:bodyPr/>
          <a:lstStyle/>
          <a:p>
            <a:fld id="{091DD1B3-4B5D-487B-8200-6F79EE164D6F}" type="datetime1">
              <a:rPr lang="en-US" smtClean="0"/>
              <a:t>7/11/2024</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82</a:t>
            </a:fld>
            <a:endParaRPr lang="en-US" dirty="0"/>
          </a:p>
        </p:txBody>
      </p:sp>
      <p:sp>
        <p:nvSpPr>
          <p:cNvPr id="2" name="Footer Placeholder 1">
            <a:extLst>
              <a:ext uri="{FF2B5EF4-FFF2-40B4-BE49-F238E27FC236}">
                <a16:creationId xmlns:a16="http://schemas.microsoft.com/office/drawing/2014/main" id="{07CE08A5-7AEF-4729-A3C3-06BAA869346E}"/>
              </a:ext>
            </a:extLst>
          </p:cNvPr>
          <p:cNvSpPr>
            <a:spLocks noGrp="1"/>
          </p:cNvSpPr>
          <p:nvPr>
            <p:ph type="ftr" sz="quarter" idx="11"/>
          </p:nvPr>
        </p:nvSpPr>
        <p:spPr/>
        <p:txBody>
          <a:bodyPr/>
          <a:lstStyle/>
          <a:p>
            <a:r>
              <a:rPr lang="de-DE"/>
              <a:t>SOVERS SINGH BISHT                   UNIT 01</a:t>
            </a:r>
            <a:endParaRPr lang="en-US" dirty="0"/>
          </a:p>
        </p:txBody>
      </p:sp>
      <p:pic>
        <p:nvPicPr>
          <p:cNvPr id="10" name="Picture 9">
            <a:extLst>
              <a:ext uri="{FF2B5EF4-FFF2-40B4-BE49-F238E27FC236}">
                <a16:creationId xmlns:a16="http://schemas.microsoft.com/office/drawing/2014/main" id="{A7F34119-58A0-5F49-8D69-7449E0477C94}"/>
              </a:ext>
            </a:extLst>
          </p:cNvPr>
          <p:cNvPicPr>
            <a:picLocks noChangeAspect="1"/>
          </p:cNvPicPr>
          <p:nvPr/>
        </p:nvPicPr>
        <p:blipFill>
          <a:blip r:embed="rId5"/>
          <a:stretch>
            <a:fillRect/>
          </a:stretch>
        </p:blipFill>
        <p:spPr>
          <a:xfrm>
            <a:off x="-19722" y="0"/>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C8053AE1-C6EC-21E6-99F9-398038E15646}"/>
              </a:ext>
            </a:extLst>
          </p:cNvPr>
          <p:cNvPicPr>
            <a:picLocks noChangeAspect="1"/>
          </p:cNvPicPr>
          <p:nvPr/>
        </p:nvPicPr>
        <p:blipFill rotWithShape="1">
          <a:blip r:embed="rId6"/>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599" y="0"/>
            <a:ext cx="7772401" cy="7620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MCQ unit wise/weekly</a:t>
            </a:r>
          </a:p>
        </p:txBody>
      </p:sp>
      <p:sp>
        <p:nvSpPr>
          <p:cNvPr id="8" name="Date Placeholder 7"/>
          <p:cNvSpPr>
            <a:spLocks noGrp="1"/>
          </p:cNvSpPr>
          <p:nvPr>
            <p:ph type="dt" sz="half" idx="10"/>
          </p:nvPr>
        </p:nvSpPr>
        <p:spPr/>
        <p:txBody>
          <a:bodyPr/>
          <a:lstStyle/>
          <a:p>
            <a:fld id="{B23355BF-8D26-4065-AD20-B825C988425F}" type="datetime1">
              <a:rPr lang="en-US" smtClean="0"/>
              <a:t>7/11/2024</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83</a:t>
            </a:fld>
            <a:endParaRPr lang="en-US" dirty="0"/>
          </a:p>
        </p:txBody>
      </p:sp>
      <p:sp>
        <p:nvSpPr>
          <p:cNvPr id="5" name="Footer Placeholder 4">
            <a:extLst>
              <a:ext uri="{FF2B5EF4-FFF2-40B4-BE49-F238E27FC236}">
                <a16:creationId xmlns:a16="http://schemas.microsoft.com/office/drawing/2014/main" id="{1F0B6AC0-B1DC-48FD-814E-EED6D9F161DA}"/>
              </a:ext>
            </a:extLst>
          </p:cNvPr>
          <p:cNvSpPr>
            <a:spLocks noGrp="1"/>
          </p:cNvSpPr>
          <p:nvPr>
            <p:ph type="ftr" sz="quarter" idx="11"/>
          </p:nvPr>
        </p:nvSpPr>
        <p:spPr/>
        <p:txBody>
          <a:bodyPr/>
          <a:lstStyle/>
          <a:p>
            <a:r>
              <a:rPr lang="de-DE"/>
              <a:t>SOVERS SINGH BISHT                   UNIT 01</a:t>
            </a:r>
            <a:endParaRPr lang="en-US" dirty="0"/>
          </a:p>
        </p:txBody>
      </p:sp>
      <p:pic>
        <p:nvPicPr>
          <p:cNvPr id="10" name="Picture 9">
            <a:extLst>
              <a:ext uri="{FF2B5EF4-FFF2-40B4-BE49-F238E27FC236}">
                <a16:creationId xmlns:a16="http://schemas.microsoft.com/office/drawing/2014/main" id="{E4BDA627-8BDB-D04C-BFEB-5489DF712A13}"/>
              </a:ext>
            </a:extLst>
          </p:cNvPr>
          <p:cNvPicPr>
            <a:picLocks noChangeAspect="1"/>
          </p:cNvPicPr>
          <p:nvPr/>
        </p:nvPicPr>
        <p:blipFill>
          <a:blip r:embed="rId2"/>
          <a:stretch>
            <a:fillRect/>
          </a:stretch>
        </p:blipFill>
        <p:spPr>
          <a:xfrm>
            <a:off x="-19722" y="0"/>
            <a:ext cx="1384300" cy="812800"/>
          </a:xfrm>
          <a:prstGeom prst="rect">
            <a:avLst/>
          </a:prstGeom>
        </p:spPr>
      </p:pic>
      <p:sp>
        <p:nvSpPr>
          <p:cNvPr id="4" name="Content Placeholder 3">
            <a:extLst>
              <a:ext uri="{FF2B5EF4-FFF2-40B4-BE49-F238E27FC236}">
                <a16:creationId xmlns:a16="http://schemas.microsoft.com/office/drawing/2014/main" id="{71482563-4A1F-1266-7FBE-C6A3A5C3A9F0}"/>
              </a:ext>
            </a:extLst>
          </p:cNvPr>
          <p:cNvSpPr>
            <a:spLocks noGrp="1"/>
          </p:cNvSpPr>
          <p:nvPr>
            <p:ph idx="1"/>
          </p:nvPr>
        </p:nvSpPr>
        <p:spPr>
          <a:xfrm>
            <a:off x="245660" y="941696"/>
            <a:ext cx="8441140" cy="5184467"/>
          </a:xfrm>
        </p:spPr>
        <p:txBody>
          <a:bodyPr>
            <a:normAutofit fontScale="62500" lnSpcReduction="20000"/>
          </a:bodyPr>
          <a:lstStyle/>
          <a:p>
            <a:pPr marL="0" indent="0">
              <a:buNone/>
            </a:pPr>
            <a:r>
              <a:rPr lang="en-US" dirty="0"/>
              <a:t>1) Smoothing parameter close to one gives more weight or influence to recent observations over the forecast. </a:t>
            </a:r>
          </a:p>
          <a:p>
            <a:pPr marL="0" indent="0">
              <a:buNone/>
            </a:pPr>
            <a:r>
              <a:rPr lang="en-US" dirty="0"/>
              <a:t>A) TRUE</a:t>
            </a:r>
          </a:p>
          <a:p>
            <a:pPr marL="0" indent="0">
              <a:buNone/>
            </a:pPr>
            <a:r>
              <a:rPr lang="en-US" dirty="0"/>
              <a:t>B) FALSE</a:t>
            </a:r>
          </a:p>
          <a:p>
            <a:pPr marL="0" indent="0">
              <a:buNone/>
            </a:pPr>
            <a:endParaRPr lang="en-US" dirty="0"/>
          </a:p>
          <a:p>
            <a:pPr marL="0" indent="0">
              <a:buNone/>
            </a:pPr>
            <a:r>
              <a:rPr lang="en-US" dirty="0"/>
              <a:t>2) Sum of weights in exponential smoothing is _____.</a:t>
            </a:r>
          </a:p>
          <a:p>
            <a:pPr marL="0" indent="0">
              <a:buNone/>
            </a:pPr>
            <a:r>
              <a:rPr lang="en-US" dirty="0"/>
              <a:t>A) &lt;1</a:t>
            </a:r>
          </a:p>
          <a:p>
            <a:pPr marL="0" indent="0">
              <a:buNone/>
            </a:pPr>
            <a:r>
              <a:rPr lang="en-US" dirty="0"/>
              <a:t>B)  1</a:t>
            </a:r>
          </a:p>
          <a:p>
            <a:pPr marL="0" indent="0">
              <a:buNone/>
            </a:pPr>
            <a:r>
              <a:rPr lang="en-US" dirty="0"/>
              <a:t>C)  &gt;1</a:t>
            </a:r>
          </a:p>
          <a:p>
            <a:pPr marL="0" indent="0">
              <a:buNone/>
            </a:pPr>
            <a:r>
              <a:rPr lang="en-US" dirty="0"/>
              <a:t>D) None of the above</a:t>
            </a:r>
          </a:p>
          <a:p>
            <a:pPr marL="0" indent="0">
              <a:buNone/>
            </a:pPr>
            <a:endParaRPr lang="en-US" dirty="0"/>
          </a:p>
          <a:p>
            <a:pPr marL="0" indent="0">
              <a:buNone/>
            </a:pPr>
            <a:r>
              <a:rPr lang="en-US" dirty="0"/>
              <a:t>3) The last period’s forecast was 70 and demand was 60. What is the simple exponential smoothing forecast with alpha of 0.4 for the next period.</a:t>
            </a:r>
          </a:p>
          <a:p>
            <a:pPr marL="0" indent="0">
              <a:buNone/>
            </a:pPr>
            <a:r>
              <a:rPr lang="en-US" dirty="0"/>
              <a:t>A) 63.8</a:t>
            </a:r>
          </a:p>
          <a:p>
            <a:pPr marL="0" indent="0">
              <a:buNone/>
            </a:pPr>
            <a:r>
              <a:rPr lang="en-US" dirty="0"/>
              <a:t>B) 65</a:t>
            </a:r>
          </a:p>
          <a:p>
            <a:pPr marL="0" indent="0">
              <a:buNone/>
            </a:pPr>
            <a:r>
              <a:rPr lang="en-US" dirty="0"/>
              <a:t>C) 62</a:t>
            </a:r>
          </a:p>
          <a:p>
            <a:pPr marL="0" indent="0">
              <a:buNone/>
            </a:pPr>
            <a:r>
              <a:rPr lang="en-US" dirty="0"/>
              <a:t>D) 66</a:t>
            </a:r>
            <a:endParaRPr lang="en-IN" dirty="0"/>
          </a:p>
        </p:txBody>
      </p:sp>
      <p:pic>
        <p:nvPicPr>
          <p:cNvPr id="2" name="Picture 1" descr="A screenshot of a computer&#10;&#10;Description automatically generated">
            <a:extLst>
              <a:ext uri="{FF2B5EF4-FFF2-40B4-BE49-F238E27FC236}">
                <a16:creationId xmlns:a16="http://schemas.microsoft.com/office/drawing/2014/main" id="{D83E1229-99C5-B9B7-36BD-DF2D1798D6A9}"/>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8A4728-C23D-461D-8E1E-BFBED721760D}"/>
              </a:ext>
            </a:extLst>
          </p:cNvPr>
          <p:cNvSpPr>
            <a:spLocks noGrp="1"/>
          </p:cNvSpPr>
          <p:nvPr>
            <p:ph type="dt" sz="half" idx="10"/>
          </p:nvPr>
        </p:nvSpPr>
        <p:spPr/>
        <p:txBody>
          <a:bodyPr/>
          <a:lstStyle/>
          <a:p>
            <a:fld id="{08A5E60D-A638-43EF-A316-649380BDE87A}" type="datetime1">
              <a:rPr lang="en-US" smtClean="0"/>
              <a:t>7/11/2024</a:t>
            </a:fld>
            <a:endParaRPr lang="en-US" dirty="0"/>
          </a:p>
        </p:txBody>
      </p:sp>
      <p:sp>
        <p:nvSpPr>
          <p:cNvPr id="6" name="Slide Number Placeholder 5">
            <a:extLst>
              <a:ext uri="{FF2B5EF4-FFF2-40B4-BE49-F238E27FC236}">
                <a16:creationId xmlns:a16="http://schemas.microsoft.com/office/drawing/2014/main" id="{5324D503-601B-4E55-93C6-0C0D129A8C91}"/>
              </a:ext>
            </a:extLst>
          </p:cNvPr>
          <p:cNvSpPr>
            <a:spLocks noGrp="1"/>
          </p:cNvSpPr>
          <p:nvPr>
            <p:ph type="sldNum" sz="quarter" idx="12"/>
          </p:nvPr>
        </p:nvSpPr>
        <p:spPr/>
        <p:txBody>
          <a:bodyPr/>
          <a:lstStyle/>
          <a:p>
            <a:fld id="{B6F15528-21DE-4FAA-801E-634DDDAF4B2B}" type="slidenum">
              <a:rPr lang="en-US" smtClean="0"/>
              <a:pPr/>
              <a:t>84</a:t>
            </a:fld>
            <a:endParaRPr lang="en-US" dirty="0"/>
          </a:p>
        </p:txBody>
      </p:sp>
      <p:sp>
        <p:nvSpPr>
          <p:cNvPr id="8" name="Title 1">
            <a:extLst>
              <a:ext uri="{FF2B5EF4-FFF2-40B4-BE49-F238E27FC236}">
                <a16:creationId xmlns:a16="http://schemas.microsoft.com/office/drawing/2014/main" id="{87A4CEA0-EE2E-474C-993D-93EE2F3EE31E}"/>
              </a:ext>
            </a:extLst>
          </p:cNvPr>
          <p:cNvSpPr txBox="1">
            <a:spLocks/>
          </p:cNvSpPr>
          <p:nvPr/>
        </p:nvSpPr>
        <p:spPr>
          <a:xfrm>
            <a:off x="1371599" y="0"/>
            <a:ext cx="7772401" cy="7620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MCQ unit wise/weekly</a:t>
            </a:r>
          </a:p>
        </p:txBody>
      </p:sp>
      <p:sp>
        <p:nvSpPr>
          <p:cNvPr id="12" name="Footer Placeholder 11">
            <a:extLst>
              <a:ext uri="{FF2B5EF4-FFF2-40B4-BE49-F238E27FC236}">
                <a16:creationId xmlns:a16="http://schemas.microsoft.com/office/drawing/2014/main" id="{1011832D-EB74-423D-8F43-5EEF1FDC454A}"/>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B2E934F3-6053-814A-B3E0-EB23811496AD}"/>
              </a:ext>
            </a:extLst>
          </p:cNvPr>
          <p:cNvPicPr>
            <a:picLocks noChangeAspect="1"/>
          </p:cNvPicPr>
          <p:nvPr/>
        </p:nvPicPr>
        <p:blipFill>
          <a:blip r:embed="rId2"/>
          <a:stretch>
            <a:fillRect/>
          </a:stretch>
        </p:blipFill>
        <p:spPr>
          <a:xfrm>
            <a:off x="-19722" y="0"/>
            <a:ext cx="1384300" cy="812800"/>
          </a:xfrm>
          <a:prstGeom prst="rect">
            <a:avLst/>
          </a:prstGeom>
        </p:spPr>
      </p:pic>
      <p:sp>
        <p:nvSpPr>
          <p:cNvPr id="5" name="Content Placeholder 4">
            <a:extLst>
              <a:ext uri="{FF2B5EF4-FFF2-40B4-BE49-F238E27FC236}">
                <a16:creationId xmlns:a16="http://schemas.microsoft.com/office/drawing/2014/main" id="{F09EF1DC-669D-4B10-9CCD-7DF8F32620C2}"/>
              </a:ext>
            </a:extLst>
          </p:cNvPr>
          <p:cNvSpPr>
            <a:spLocks noGrp="1"/>
          </p:cNvSpPr>
          <p:nvPr>
            <p:ph idx="1"/>
          </p:nvPr>
        </p:nvSpPr>
        <p:spPr>
          <a:xfrm>
            <a:off x="191069" y="968992"/>
            <a:ext cx="8639032" cy="5157172"/>
          </a:xfrm>
        </p:spPr>
        <p:txBody>
          <a:bodyPr>
            <a:normAutofit fontScale="62500" lnSpcReduction="20000"/>
          </a:bodyPr>
          <a:lstStyle/>
          <a:p>
            <a:pPr marL="0" indent="0" algn="just">
              <a:buNone/>
            </a:pPr>
            <a:r>
              <a:rPr lang="en-US" dirty="0"/>
              <a:t>4) What does autocovariance measure?</a:t>
            </a:r>
          </a:p>
          <a:p>
            <a:pPr algn="just"/>
            <a:r>
              <a:rPr lang="en-US" dirty="0"/>
              <a:t>A) Linear dependence between multiple points on the different series observed at different times</a:t>
            </a:r>
          </a:p>
          <a:p>
            <a:pPr algn="just"/>
            <a:r>
              <a:rPr lang="en-US" dirty="0"/>
              <a:t>B)Quadratic dependence between two points on the same series observed at different times</a:t>
            </a:r>
          </a:p>
          <a:p>
            <a:pPr algn="just"/>
            <a:r>
              <a:rPr lang="en-US" dirty="0"/>
              <a:t>C) Linear dependence between two points on different series observed at same time</a:t>
            </a:r>
          </a:p>
          <a:p>
            <a:pPr algn="just"/>
            <a:r>
              <a:rPr lang="en-US" dirty="0"/>
              <a:t>D) Linear dependence between two points on the same series observed at different times</a:t>
            </a:r>
          </a:p>
          <a:p>
            <a:pPr algn="just"/>
            <a:endParaRPr lang="en-US" dirty="0"/>
          </a:p>
          <a:p>
            <a:pPr marL="0" indent="0" algn="just">
              <a:buNone/>
            </a:pPr>
            <a:r>
              <a:rPr lang="en-US" dirty="0"/>
              <a:t>5) Which of the following is not a necessary condition for weakly stationary time series?</a:t>
            </a:r>
          </a:p>
          <a:p>
            <a:pPr algn="just"/>
            <a:r>
              <a:rPr lang="en-US" dirty="0"/>
              <a:t>A) Mean is constant and does not depend on time</a:t>
            </a:r>
          </a:p>
          <a:p>
            <a:pPr algn="just"/>
            <a:r>
              <a:rPr lang="en-US" dirty="0"/>
              <a:t>B) Autocovariance function depends on s and t only through their difference |s-t| (where t and s are moments in time)</a:t>
            </a:r>
          </a:p>
          <a:p>
            <a:pPr algn="just"/>
            <a:r>
              <a:rPr lang="en-US" dirty="0"/>
              <a:t>C) The time series under considerations is a finite variance process</a:t>
            </a:r>
          </a:p>
          <a:p>
            <a:pPr algn="just"/>
            <a:r>
              <a:rPr lang="en-US" dirty="0"/>
              <a:t>D) Time series is Gaussian</a:t>
            </a:r>
          </a:p>
          <a:p>
            <a:pPr algn="just"/>
            <a:endParaRPr lang="en-US" dirty="0"/>
          </a:p>
          <a:p>
            <a:pPr algn="just"/>
            <a:endParaRPr lang="en-IN" dirty="0"/>
          </a:p>
        </p:txBody>
      </p:sp>
      <p:pic>
        <p:nvPicPr>
          <p:cNvPr id="2" name="Picture 1" descr="A screenshot of a computer&#10;&#10;Description automatically generated">
            <a:extLst>
              <a:ext uri="{FF2B5EF4-FFF2-40B4-BE49-F238E27FC236}">
                <a16:creationId xmlns:a16="http://schemas.microsoft.com/office/drawing/2014/main" id="{6204B9F9-FADA-9894-64F3-C730005CF498}"/>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047795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8A4728-C23D-461D-8E1E-BFBED721760D}"/>
              </a:ext>
            </a:extLst>
          </p:cNvPr>
          <p:cNvSpPr>
            <a:spLocks noGrp="1"/>
          </p:cNvSpPr>
          <p:nvPr>
            <p:ph type="dt" sz="half" idx="10"/>
          </p:nvPr>
        </p:nvSpPr>
        <p:spPr/>
        <p:txBody>
          <a:bodyPr/>
          <a:lstStyle/>
          <a:p>
            <a:fld id="{08A5E60D-A638-43EF-A316-649380BDE87A}" type="datetime1">
              <a:rPr lang="en-US" smtClean="0"/>
              <a:t>7/11/2024</a:t>
            </a:fld>
            <a:endParaRPr lang="en-US" dirty="0"/>
          </a:p>
        </p:txBody>
      </p:sp>
      <p:sp>
        <p:nvSpPr>
          <p:cNvPr id="6" name="Slide Number Placeholder 5">
            <a:extLst>
              <a:ext uri="{FF2B5EF4-FFF2-40B4-BE49-F238E27FC236}">
                <a16:creationId xmlns:a16="http://schemas.microsoft.com/office/drawing/2014/main" id="{5324D503-601B-4E55-93C6-0C0D129A8C91}"/>
              </a:ext>
            </a:extLst>
          </p:cNvPr>
          <p:cNvSpPr>
            <a:spLocks noGrp="1"/>
          </p:cNvSpPr>
          <p:nvPr>
            <p:ph type="sldNum" sz="quarter" idx="12"/>
          </p:nvPr>
        </p:nvSpPr>
        <p:spPr/>
        <p:txBody>
          <a:bodyPr/>
          <a:lstStyle/>
          <a:p>
            <a:fld id="{B6F15528-21DE-4FAA-801E-634DDDAF4B2B}" type="slidenum">
              <a:rPr lang="en-US" smtClean="0"/>
              <a:pPr/>
              <a:t>85</a:t>
            </a:fld>
            <a:endParaRPr lang="en-US" dirty="0"/>
          </a:p>
        </p:txBody>
      </p:sp>
      <p:sp>
        <p:nvSpPr>
          <p:cNvPr id="8" name="Title 1">
            <a:extLst>
              <a:ext uri="{FF2B5EF4-FFF2-40B4-BE49-F238E27FC236}">
                <a16:creationId xmlns:a16="http://schemas.microsoft.com/office/drawing/2014/main" id="{87A4CEA0-EE2E-474C-993D-93EE2F3EE31E}"/>
              </a:ext>
            </a:extLst>
          </p:cNvPr>
          <p:cNvSpPr txBox="1">
            <a:spLocks/>
          </p:cNvSpPr>
          <p:nvPr/>
        </p:nvSpPr>
        <p:spPr>
          <a:xfrm>
            <a:off x="1371599" y="0"/>
            <a:ext cx="7772401" cy="7620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MCQ unit wise/weekly</a:t>
            </a:r>
          </a:p>
        </p:txBody>
      </p:sp>
      <p:sp>
        <p:nvSpPr>
          <p:cNvPr id="12" name="Footer Placeholder 11">
            <a:extLst>
              <a:ext uri="{FF2B5EF4-FFF2-40B4-BE49-F238E27FC236}">
                <a16:creationId xmlns:a16="http://schemas.microsoft.com/office/drawing/2014/main" id="{1011832D-EB74-423D-8F43-5EEF1FDC454A}"/>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B2E934F3-6053-814A-B3E0-EB23811496AD}"/>
              </a:ext>
            </a:extLst>
          </p:cNvPr>
          <p:cNvPicPr>
            <a:picLocks noChangeAspect="1"/>
          </p:cNvPicPr>
          <p:nvPr/>
        </p:nvPicPr>
        <p:blipFill>
          <a:blip r:embed="rId2"/>
          <a:stretch>
            <a:fillRect/>
          </a:stretch>
        </p:blipFill>
        <p:spPr>
          <a:xfrm>
            <a:off x="-19722" y="0"/>
            <a:ext cx="1384300" cy="812800"/>
          </a:xfrm>
          <a:prstGeom prst="rect">
            <a:avLst/>
          </a:prstGeom>
        </p:spPr>
      </p:pic>
      <p:sp>
        <p:nvSpPr>
          <p:cNvPr id="5" name="Content Placeholder 4">
            <a:extLst>
              <a:ext uri="{FF2B5EF4-FFF2-40B4-BE49-F238E27FC236}">
                <a16:creationId xmlns:a16="http://schemas.microsoft.com/office/drawing/2014/main" id="{F09EF1DC-669D-4B10-9CCD-7DF8F32620C2}"/>
              </a:ext>
            </a:extLst>
          </p:cNvPr>
          <p:cNvSpPr>
            <a:spLocks noGrp="1"/>
          </p:cNvSpPr>
          <p:nvPr>
            <p:ph idx="1"/>
          </p:nvPr>
        </p:nvSpPr>
        <p:spPr>
          <a:xfrm>
            <a:off x="232012" y="812800"/>
            <a:ext cx="8707272" cy="5313363"/>
          </a:xfrm>
        </p:spPr>
        <p:txBody>
          <a:bodyPr>
            <a:normAutofit fontScale="47500" lnSpcReduction="20000"/>
          </a:bodyPr>
          <a:lstStyle/>
          <a:p>
            <a:pPr marL="0" indent="0" algn="just">
              <a:buNone/>
            </a:pPr>
            <a:r>
              <a:rPr lang="en-US" dirty="0"/>
              <a:t>12) Which of the following is not a technique used in smoothing time series? </a:t>
            </a:r>
          </a:p>
          <a:p>
            <a:pPr algn="just"/>
            <a:r>
              <a:rPr lang="en-US" dirty="0"/>
              <a:t>A) Nearest </a:t>
            </a:r>
            <a:r>
              <a:rPr lang="en-US" dirty="0" err="1"/>
              <a:t>Neighbour</a:t>
            </a:r>
            <a:r>
              <a:rPr lang="en-US" dirty="0"/>
              <a:t> Regression</a:t>
            </a:r>
          </a:p>
          <a:p>
            <a:pPr algn="just"/>
            <a:r>
              <a:rPr lang="en-US" dirty="0"/>
              <a:t>B)  Locally weighted scatter plot smoothing</a:t>
            </a:r>
          </a:p>
          <a:p>
            <a:pPr algn="just"/>
            <a:r>
              <a:rPr lang="en-US" dirty="0"/>
              <a:t>C) Tree based models like (CART)</a:t>
            </a:r>
          </a:p>
          <a:p>
            <a:pPr algn="just"/>
            <a:r>
              <a:rPr lang="en-US" dirty="0"/>
              <a:t>D) Smoothing Splines</a:t>
            </a:r>
          </a:p>
          <a:p>
            <a:pPr algn="just"/>
            <a:endParaRPr lang="en-US" dirty="0"/>
          </a:p>
          <a:p>
            <a:pPr marL="0" indent="0" algn="just">
              <a:buNone/>
            </a:pPr>
            <a:r>
              <a:rPr lang="en-US" dirty="0"/>
              <a:t>13) If the demand is 100 during October 2016, 200 in November 2016, 300 in December 2016, 400 in January 2017. What is the 3-month simple moving average for February 2017?</a:t>
            </a:r>
          </a:p>
          <a:p>
            <a:pPr marL="0" indent="0" algn="just">
              <a:buNone/>
            </a:pPr>
            <a:r>
              <a:rPr lang="en-US" dirty="0"/>
              <a:t>A) 300</a:t>
            </a:r>
          </a:p>
          <a:p>
            <a:pPr marL="0" indent="0" algn="just">
              <a:buNone/>
            </a:pPr>
            <a:r>
              <a:rPr lang="en-US" dirty="0"/>
              <a:t>B) 350</a:t>
            </a:r>
          </a:p>
          <a:p>
            <a:pPr marL="0" indent="0" algn="just">
              <a:buNone/>
            </a:pPr>
            <a:r>
              <a:rPr lang="en-US" dirty="0"/>
              <a:t>C) 400</a:t>
            </a:r>
          </a:p>
          <a:p>
            <a:pPr marL="0" indent="0" algn="just">
              <a:buNone/>
            </a:pPr>
            <a:r>
              <a:rPr lang="en-US" dirty="0"/>
              <a:t>D) Need more information</a:t>
            </a:r>
          </a:p>
          <a:p>
            <a:pPr marL="0" indent="0" algn="just">
              <a:buNone/>
            </a:pPr>
            <a:endParaRPr lang="en-US" dirty="0"/>
          </a:p>
          <a:p>
            <a:pPr marL="0" indent="0" algn="just">
              <a:buNone/>
            </a:pPr>
            <a:r>
              <a:rPr lang="en-US" dirty="0"/>
              <a:t>15) Suppose, you are a data scientist at Analytics Vidhya. And you observed the views on the articles increases during the month of Jan-Mar. Whereas the views during Nov-Dec decreases.</a:t>
            </a:r>
          </a:p>
          <a:p>
            <a:pPr marL="0" indent="0" algn="just">
              <a:buNone/>
            </a:pPr>
            <a:r>
              <a:rPr lang="en-US" dirty="0"/>
              <a:t>Does the above statement represent seasonality?</a:t>
            </a:r>
          </a:p>
          <a:p>
            <a:pPr marL="0" indent="0" algn="just">
              <a:buNone/>
            </a:pPr>
            <a:r>
              <a:rPr lang="en-US" dirty="0"/>
              <a:t>A) TRUE</a:t>
            </a:r>
          </a:p>
          <a:p>
            <a:pPr marL="0" indent="0" algn="just">
              <a:buNone/>
            </a:pPr>
            <a:r>
              <a:rPr lang="en-US" dirty="0"/>
              <a:t>B) FALSE</a:t>
            </a:r>
          </a:p>
          <a:p>
            <a:pPr marL="0" indent="0" algn="just">
              <a:buNone/>
            </a:pPr>
            <a:r>
              <a:rPr lang="en-US" dirty="0"/>
              <a:t>C) Can’t Say</a:t>
            </a:r>
            <a:endParaRPr lang="en-IN" dirty="0"/>
          </a:p>
        </p:txBody>
      </p:sp>
      <p:pic>
        <p:nvPicPr>
          <p:cNvPr id="2" name="Picture 1" descr="A screenshot of a computer&#10;&#10;Description automatically generated">
            <a:extLst>
              <a:ext uri="{FF2B5EF4-FFF2-40B4-BE49-F238E27FC236}">
                <a16:creationId xmlns:a16="http://schemas.microsoft.com/office/drawing/2014/main" id="{E7570486-E316-159D-9F48-5EFEC276D88A}"/>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916039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63FA15-7432-4E77-9D8C-1BDA95B5D4A8}"/>
              </a:ext>
            </a:extLst>
          </p:cNvPr>
          <p:cNvSpPr>
            <a:spLocks noGrp="1"/>
          </p:cNvSpPr>
          <p:nvPr>
            <p:ph type="dt" sz="half" idx="10"/>
          </p:nvPr>
        </p:nvSpPr>
        <p:spPr/>
        <p:txBody>
          <a:bodyPr/>
          <a:lstStyle/>
          <a:p>
            <a:fld id="{9A3124F3-C118-48DA-814F-A4EA937F9B6B}" type="datetime1">
              <a:rPr lang="en-US" smtClean="0"/>
              <a:t>7/11/2024</a:t>
            </a:fld>
            <a:endParaRPr lang="en-US" dirty="0"/>
          </a:p>
        </p:txBody>
      </p:sp>
      <p:sp>
        <p:nvSpPr>
          <p:cNvPr id="6" name="Slide Number Placeholder 5">
            <a:extLst>
              <a:ext uri="{FF2B5EF4-FFF2-40B4-BE49-F238E27FC236}">
                <a16:creationId xmlns:a16="http://schemas.microsoft.com/office/drawing/2014/main" id="{B4468004-58D9-4080-8FA0-28B78D80F711}"/>
              </a:ext>
            </a:extLst>
          </p:cNvPr>
          <p:cNvSpPr>
            <a:spLocks noGrp="1"/>
          </p:cNvSpPr>
          <p:nvPr>
            <p:ph type="sldNum" sz="quarter" idx="12"/>
          </p:nvPr>
        </p:nvSpPr>
        <p:spPr/>
        <p:txBody>
          <a:bodyPr/>
          <a:lstStyle/>
          <a:p>
            <a:fld id="{B6F15528-21DE-4FAA-801E-634DDDAF4B2B}" type="slidenum">
              <a:rPr lang="en-US" smtClean="0"/>
              <a:pPr/>
              <a:t>86</a:t>
            </a:fld>
            <a:endParaRPr lang="en-US" dirty="0"/>
          </a:p>
        </p:txBody>
      </p:sp>
      <p:sp>
        <p:nvSpPr>
          <p:cNvPr id="11" name="Title 1">
            <a:extLst>
              <a:ext uri="{FF2B5EF4-FFF2-40B4-BE49-F238E27FC236}">
                <a16:creationId xmlns:a16="http://schemas.microsoft.com/office/drawing/2014/main" id="{AAD257A6-F48D-4FAB-BAAD-4683A2DB32D4}"/>
              </a:ext>
            </a:extLst>
          </p:cNvPr>
          <p:cNvSpPr txBox="1">
            <a:spLocks noGrp="1"/>
          </p:cNvSpPr>
          <p:nvPr>
            <p:ph type="title"/>
          </p:nvPr>
        </p:nvSpPr>
        <p:spPr>
          <a:xfrm>
            <a:off x="1676400" y="0"/>
            <a:ext cx="7467600" cy="6096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norm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Glossary Questions</a:t>
            </a:r>
          </a:p>
        </p:txBody>
      </p:sp>
      <p:sp>
        <p:nvSpPr>
          <p:cNvPr id="8" name="Footer Placeholder 7">
            <a:extLst>
              <a:ext uri="{FF2B5EF4-FFF2-40B4-BE49-F238E27FC236}">
                <a16:creationId xmlns:a16="http://schemas.microsoft.com/office/drawing/2014/main" id="{DDDDF6E7-88D0-4DE8-AA71-869A84BD6FD6}"/>
              </a:ext>
            </a:extLst>
          </p:cNvPr>
          <p:cNvSpPr>
            <a:spLocks noGrp="1"/>
          </p:cNvSpPr>
          <p:nvPr>
            <p:ph type="ftr" sz="quarter" idx="11"/>
          </p:nvPr>
        </p:nvSpPr>
        <p:spPr/>
        <p:txBody>
          <a:bodyPr/>
          <a:lstStyle/>
          <a:p>
            <a:r>
              <a:rPr lang="de-DE"/>
              <a:t>Dr. Priyanka Chandani                   UNIT 01</a:t>
            </a:r>
            <a:endParaRPr lang="en-US" dirty="0"/>
          </a:p>
        </p:txBody>
      </p:sp>
      <p:sp>
        <p:nvSpPr>
          <p:cNvPr id="3" name="Content Placeholder 2">
            <a:extLst>
              <a:ext uri="{FF2B5EF4-FFF2-40B4-BE49-F238E27FC236}">
                <a16:creationId xmlns:a16="http://schemas.microsoft.com/office/drawing/2014/main" id="{2DDEE14D-2D07-D04F-A565-65CA1ABF9E44}"/>
              </a:ext>
            </a:extLst>
          </p:cNvPr>
          <p:cNvSpPr>
            <a:spLocks noGrp="1"/>
          </p:cNvSpPr>
          <p:nvPr>
            <p:ph idx="1"/>
          </p:nvPr>
        </p:nvSpPr>
        <p:spPr>
          <a:xfrm>
            <a:off x="457200" y="914400"/>
            <a:ext cx="8229600" cy="5211763"/>
          </a:xfrm>
        </p:spPr>
        <p:txBody>
          <a:bodyPr>
            <a:normAutofit/>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pic>
        <p:nvPicPr>
          <p:cNvPr id="9" name="Picture 8">
            <a:extLst>
              <a:ext uri="{FF2B5EF4-FFF2-40B4-BE49-F238E27FC236}">
                <a16:creationId xmlns:a16="http://schemas.microsoft.com/office/drawing/2014/main" id="{8F821A6A-4F12-154E-AD39-D6CFB92D1B44}"/>
              </a:ext>
            </a:extLst>
          </p:cNvPr>
          <p:cNvPicPr>
            <a:picLocks noChangeAspect="1"/>
          </p:cNvPicPr>
          <p:nvPr/>
        </p:nvPicPr>
        <p:blipFill>
          <a:blip r:embed="rId2"/>
          <a:stretch>
            <a:fillRect/>
          </a:stretch>
        </p:blipFill>
        <p:spPr>
          <a:xfrm>
            <a:off x="-19722" y="0"/>
            <a:ext cx="1384300" cy="812800"/>
          </a:xfrm>
          <a:prstGeom prst="rect">
            <a:avLst/>
          </a:prstGeom>
        </p:spPr>
      </p:pic>
      <p:sp>
        <p:nvSpPr>
          <p:cNvPr id="10" name="TextBox 9">
            <a:extLst>
              <a:ext uri="{FF2B5EF4-FFF2-40B4-BE49-F238E27FC236}">
                <a16:creationId xmlns:a16="http://schemas.microsoft.com/office/drawing/2014/main" id="{56414FFA-B820-5AEE-1792-9DDB6756D18A}"/>
              </a:ext>
            </a:extLst>
          </p:cNvPr>
          <p:cNvSpPr txBox="1"/>
          <p:nvPr/>
        </p:nvSpPr>
        <p:spPr>
          <a:xfrm>
            <a:off x="286603" y="914400"/>
            <a:ext cx="8598090" cy="5355312"/>
          </a:xfrm>
          <a:prstGeom prst="rect">
            <a:avLst/>
          </a:prstGeom>
          <a:noFill/>
        </p:spPr>
        <p:txBody>
          <a:bodyPr wrap="square">
            <a:spAutoFit/>
          </a:bodyPr>
          <a:lstStyle/>
          <a:p>
            <a:r>
              <a:rPr lang="en-US" dirty="0"/>
              <a:t>1) Which of the following is an example of time series problem?</a:t>
            </a:r>
          </a:p>
          <a:p>
            <a:endParaRPr lang="en-US" dirty="0"/>
          </a:p>
          <a:p>
            <a:r>
              <a:rPr lang="en-US" dirty="0"/>
              <a:t>1. Estimating number of hotel rooms booking in next 6 months.</a:t>
            </a:r>
          </a:p>
          <a:p>
            <a:r>
              <a:rPr lang="en-US" dirty="0"/>
              <a:t>2. Estimating the total sales in next 3 years of an insurance company.</a:t>
            </a:r>
          </a:p>
          <a:p>
            <a:r>
              <a:rPr lang="en-US" dirty="0"/>
              <a:t>3. Estimating the number of calls for the next one week.</a:t>
            </a:r>
          </a:p>
          <a:p>
            <a:endParaRPr lang="en-US" dirty="0"/>
          </a:p>
          <a:p>
            <a:r>
              <a:rPr lang="en-US" dirty="0"/>
              <a:t>A) Only 3</a:t>
            </a:r>
          </a:p>
          <a:p>
            <a:r>
              <a:rPr lang="en-US" dirty="0"/>
              <a:t>B) 1 and 2</a:t>
            </a:r>
          </a:p>
          <a:p>
            <a:r>
              <a:rPr lang="en-US" dirty="0"/>
              <a:t>C) 2 and 3</a:t>
            </a:r>
          </a:p>
          <a:p>
            <a:r>
              <a:rPr lang="en-US" dirty="0"/>
              <a:t>D) 1 and 3</a:t>
            </a:r>
          </a:p>
          <a:p>
            <a:endParaRPr lang="en-US" dirty="0"/>
          </a:p>
          <a:p>
            <a:r>
              <a:rPr lang="en-US" dirty="0"/>
              <a:t>2) Which of the following is not an example of a time series model?</a:t>
            </a:r>
          </a:p>
          <a:p>
            <a:endParaRPr lang="en-US" dirty="0"/>
          </a:p>
          <a:p>
            <a:r>
              <a:rPr lang="en-US" dirty="0"/>
              <a:t>A) Naive approach</a:t>
            </a:r>
          </a:p>
          <a:p>
            <a:r>
              <a:rPr lang="en-US" dirty="0"/>
              <a:t>B) Exponential smoothing</a:t>
            </a:r>
          </a:p>
          <a:p>
            <a:r>
              <a:rPr lang="en-US" dirty="0"/>
              <a:t>C) Moving Average</a:t>
            </a:r>
          </a:p>
          <a:p>
            <a:r>
              <a:rPr lang="en-US" dirty="0"/>
              <a:t>D)None of the above</a:t>
            </a:r>
          </a:p>
          <a:p>
            <a:endParaRPr lang="en-US" dirty="0"/>
          </a:p>
          <a:p>
            <a:endParaRPr lang="en-IN" dirty="0"/>
          </a:p>
        </p:txBody>
      </p:sp>
      <p:pic>
        <p:nvPicPr>
          <p:cNvPr id="2" name="Picture 1" descr="A screenshot of a computer&#10;&#10;Description automatically generated">
            <a:extLst>
              <a:ext uri="{FF2B5EF4-FFF2-40B4-BE49-F238E27FC236}">
                <a16:creationId xmlns:a16="http://schemas.microsoft.com/office/drawing/2014/main" id="{08F34183-B601-EA16-7C43-BA047080CEDB}"/>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482733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63FA15-7432-4E77-9D8C-1BDA95B5D4A8}"/>
              </a:ext>
            </a:extLst>
          </p:cNvPr>
          <p:cNvSpPr>
            <a:spLocks noGrp="1"/>
          </p:cNvSpPr>
          <p:nvPr>
            <p:ph type="dt" sz="half" idx="10"/>
          </p:nvPr>
        </p:nvSpPr>
        <p:spPr/>
        <p:txBody>
          <a:bodyPr/>
          <a:lstStyle/>
          <a:p>
            <a:fld id="{9A3124F3-C118-48DA-814F-A4EA937F9B6B}" type="datetime1">
              <a:rPr lang="en-US" smtClean="0"/>
              <a:t>7/11/2024</a:t>
            </a:fld>
            <a:endParaRPr lang="en-US" dirty="0"/>
          </a:p>
        </p:txBody>
      </p:sp>
      <p:sp>
        <p:nvSpPr>
          <p:cNvPr id="6" name="Slide Number Placeholder 5">
            <a:extLst>
              <a:ext uri="{FF2B5EF4-FFF2-40B4-BE49-F238E27FC236}">
                <a16:creationId xmlns:a16="http://schemas.microsoft.com/office/drawing/2014/main" id="{B4468004-58D9-4080-8FA0-28B78D80F711}"/>
              </a:ext>
            </a:extLst>
          </p:cNvPr>
          <p:cNvSpPr>
            <a:spLocks noGrp="1"/>
          </p:cNvSpPr>
          <p:nvPr>
            <p:ph type="sldNum" sz="quarter" idx="12"/>
          </p:nvPr>
        </p:nvSpPr>
        <p:spPr/>
        <p:txBody>
          <a:bodyPr/>
          <a:lstStyle/>
          <a:p>
            <a:fld id="{B6F15528-21DE-4FAA-801E-634DDDAF4B2B}" type="slidenum">
              <a:rPr lang="en-US" smtClean="0"/>
              <a:pPr/>
              <a:t>87</a:t>
            </a:fld>
            <a:endParaRPr lang="en-US" dirty="0"/>
          </a:p>
        </p:txBody>
      </p:sp>
      <p:sp>
        <p:nvSpPr>
          <p:cNvPr id="11" name="Title 1">
            <a:extLst>
              <a:ext uri="{FF2B5EF4-FFF2-40B4-BE49-F238E27FC236}">
                <a16:creationId xmlns:a16="http://schemas.microsoft.com/office/drawing/2014/main" id="{AAD257A6-F48D-4FAB-BAAD-4683A2DB32D4}"/>
              </a:ext>
            </a:extLst>
          </p:cNvPr>
          <p:cNvSpPr txBox="1">
            <a:spLocks noGrp="1"/>
          </p:cNvSpPr>
          <p:nvPr>
            <p:ph type="title"/>
          </p:nvPr>
        </p:nvSpPr>
        <p:spPr>
          <a:xfrm>
            <a:off x="1676400" y="0"/>
            <a:ext cx="7467600" cy="6096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norm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Glossary Questions</a:t>
            </a:r>
          </a:p>
        </p:txBody>
      </p:sp>
      <p:sp>
        <p:nvSpPr>
          <p:cNvPr id="8" name="Footer Placeholder 7">
            <a:extLst>
              <a:ext uri="{FF2B5EF4-FFF2-40B4-BE49-F238E27FC236}">
                <a16:creationId xmlns:a16="http://schemas.microsoft.com/office/drawing/2014/main" id="{DDDDF6E7-88D0-4DE8-AA71-869A84BD6FD6}"/>
              </a:ext>
            </a:extLst>
          </p:cNvPr>
          <p:cNvSpPr>
            <a:spLocks noGrp="1"/>
          </p:cNvSpPr>
          <p:nvPr>
            <p:ph type="ftr" sz="quarter" idx="11"/>
          </p:nvPr>
        </p:nvSpPr>
        <p:spPr/>
        <p:txBody>
          <a:bodyPr/>
          <a:lstStyle/>
          <a:p>
            <a:r>
              <a:rPr lang="de-DE"/>
              <a:t>Dr. Priyanka Chandani                   UNIT 01</a:t>
            </a:r>
            <a:endParaRPr lang="en-US" dirty="0"/>
          </a:p>
        </p:txBody>
      </p:sp>
      <p:sp>
        <p:nvSpPr>
          <p:cNvPr id="3" name="Content Placeholder 2">
            <a:extLst>
              <a:ext uri="{FF2B5EF4-FFF2-40B4-BE49-F238E27FC236}">
                <a16:creationId xmlns:a16="http://schemas.microsoft.com/office/drawing/2014/main" id="{2DDEE14D-2D07-D04F-A565-65CA1ABF9E44}"/>
              </a:ext>
            </a:extLst>
          </p:cNvPr>
          <p:cNvSpPr>
            <a:spLocks noGrp="1"/>
          </p:cNvSpPr>
          <p:nvPr>
            <p:ph idx="1"/>
          </p:nvPr>
        </p:nvSpPr>
        <p:spPr>
          <a:xfrm>
            <a:off x="457200" y="914400"/>
            <a:ext cx="8229600" cy="5211763"/>
          </a:xfrm>
        </p:spPr>
        <p:txBody>
          <a:bodyPr>
            <a:normAutofit/>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pic>
        <p:nvPicPr>
          <p:cNvPr id="9" name="Picture 8">
            <a:extLst>
              <a:ext uri="{FF2B5EF4-FFF2-40B4-BE49-F238E27FC236}">
                <a16:creationId xmlns:a16="http://schemas.microsoft.com/office/drawing/2014/main" id="{8F821A6A-4F12-154E-AD39-D6CFB92D1B44}"/>
              </a:ext>
            </a:extLst>
          </p:cNvPr>
          <p:cNvPicPr>
            <a:picLocks noChangeAspect="1"/>
          </p:cNvPicPr>
          <p:nvPr/>
        </p:nvPicPr>
        <p:blipFill>
          <a:blip r:embed="rId2"/>
          <a:stretch>
            <a:fillRect/>
          </a:stretch>
        </p:blipFill>
        <p:spPr>
          <a:xfrm>
            <a:off x="-19722" y="0"/>
            <a:ext cx="1384300" cy="812800"/>
          </a:xfrm>
          <a:prstGeom prst="rect">
            <a:avLst/>
          </a:prstGeom>
        </p:spPr>
      </p:pic>
      <p:sp>
        <p:nvSpPr>
          <p:cNvPr id="12" name="TextBox 11">
            <a:extLst>
              <a:ext uri="{FF2B5EF4-FFF2-40B4-BE49-F238E27FC236}">
                <a16:creationId xmlns:a16="http://schemas.microsoft.com/office/drawing/2014/main" id="{E0228BA2-7F3E-E314-A1D1-7F266AC9208A}"/>
              </a:ext>
            </a:extLst>
          </p:cNvPr>
          <p:cNvSpPr txBox="1"/>
          <p:nvPr/>
        </p:nvSpPr>
        <p:spPr>
          <a:xfrm>
            <a:off x="300251" y="1042987"/>
            <a:ext cx="8386549" cy="5355312"/>
          </a:xfrm>
          <a:prstGeom prst="rect">
            <a:avLst/>
          </a:prstGeom>
          <a:noFill/>
        </p:spPr>
        <p:txBody>
          <a:bodyPr wrap="square">
            <a:spAutoFit/>
          </a:bodyPr>
          <a:lstStyle/>
          <a:p>
            <a:r>
              <a:rPr lang="en-US" dirty="0"/>
              <a:t>3) Which of the following can’t be a component for a time series plot?</a:t>
            </a:r>
          </a:p>
          <a:p>
            <a:endParaRPr lang="en-US" dirty="0"/>
          </a:p>
          <a:p>
            <a:r>
              <a:rPr lang="en-US" dirty="0"/>
              <a:t>A) Seasonality</a:t>
            </a:r>
          </a:p>
          <a:p>
            <a:r>
              <a:rPr lang="en-US" dirty="0"/>
              <a:t>B) Trend</a:t>
            </a:r>
          </a:p>
          <a:p>
            <a:r>
              <a:rPr lang="en-US" dirty="0"/>
              <a:t>C) Cyclical</a:t>
            </a:r>
          </a:p>
          <a:p>
            <a:r>
              <a:rPr lang="en-US" dirty="0"/>
              <a:t>D) Noise</a:t>
            </a:r>
          </a:p>
          <a:p>
            <a:pPr marL="342900" indent="-342900">
              <a:buAutoNum type="alphaUcParenR" startAt="5"/>
            </a:pPr>
            <a:r>
              <a:rPr lang="en-US" dirty="0"/>
              <a:t>None of the above</a:t>
            </a:r>
          </a:p>
          <a:p>
            <a:pPr marL="342900" indent="-342900">
              <a:buAutoNum type="alphaUcParenR" startAt="5"/>
            </a:pPr>
            <a:endParaRPr lang="en-US" dirty="0"/>
          </a:p>
          <a:p>
            <a:r>
              <a:rPr lang="en-US" dirty="0"/>
              <a:t>4) Which of the following is relatively easier to estimate in time series modeling?</a:t>
            </a:r>
          </a:p>
          <a:p>
            <a:endParaRPr lang="en-US" dirty="0"/>
          </a:p>
          <a:p>
            <a:r>
              <a:rPr lang="en-US" dirty="0"/>
              <a:t>A) Seasonality</a:t>
            </a:r>
          </a:p>
          <a:p>
            <a:r>
              <a:rPr lang="en-US" dirty="0"/>
              <a:t>B) Cyclical</a:t>
            </a:r>
          </a:p>
          <a:p>
            <a:r>
              <a:rPr lang="en-US" dirty="0"/>
              <a:t>C) No difference between Seasonality and Cyclical</a:t>
            </a:r>
          </a:p>
          <a:p>
            <a:endParaRPr lang="en-US" dirty="0"/>
          </a:p>
          <a:p>
            <a:r>
              <a:rPr lang="en-US" dirty="0"/>
              <a:t>5) Adjacent observations in time series data (excluding white noise) are independent and identically distributed (IID).</a:t>
            </a:r>
          </a:p>
          <a:p>
            <a:endParaRPr lang="en-US" dirty="0"/>
          </a:p>
          <a:p>
            <a:r>
              <a:rPr lang="en-US" dirty="0"/>
              <a:t>A) TRUE</a:t>
            </a:r>
          </a:p>
          <a:p>
            <a:r>
              <a:rPr lang="en-US" dirty="0"/>
              <a:t>B) FALSE</a:t>
            </a:r>
            <a:endParaRPr lang="en-IN" dirty="0"/>
          </a:p>
        </p:txBody>
      </p:sp>
      <p:pic>
        <p:nvPicPr>
          <p:cNvPr id="2" name="Picture 1" descr="A screenshot of a computer&#10;&#10;Description automatically generated">
            <a:extLst>
              <a:ext uri="{FF2B5EF4-FFF2-40B4-BE49-F238E27FC236}">
                <a16:creationId xmlns:a16="http://schemas.microsoft.com/office/drawing/2014/main" id="{542E1691-594C-8116-9603-19A01C13959B}"/>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935578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63FA15-7432-4E77-9D8C-1BDA95B5D4A8}"/>
              </a:ext>
            </a:extLst>
          </p:cNvPr>
          <p:cNvSpPr>
            <a:spLocks noGrp="1"/>
          </p:cNvSpPr>
          <p:nvPr>
            <p:ph type="dt" sz="half" idx="10"/>
          </p:nvPr>
        </p:nvSpPr>
        <p:spPr/>
        <p:txBody>
          <a:bodyPr/>
          <a:lstStyle/>
          <a:p>
            <a:fld id="{B04F75C2-E28A-4615-A0E3-CA6CB190CAFF}" type="datetime1">
              <a:rPr lang="en-US" smtClean="0"/>
              <a:t>7/11/2024</a:t>
            </a:fld>
            <a:endParaRPr lang="en-US" dirty="0"/>
          </a:p>
        </p:txBody>
      </p:sp>
      <p:sp>
        <p:nvSpPr>
          <p:cNvPr id="6" name="Slide Number Placeholder 5">
            <a:extLst>
              <a:ext uri="{FF2B5EF4-FFF2-40B4-BE49-F238E27FC236}">
                <a16:creationId xmlns:a16="http://schemas.microsoft.com/office/drawing/2014/main" id="{B4468004-58D9-4080-8FA0-28B78D80F711}"/>
              </a:ext>
            </a:extLst>
          </p:cNvPr>
          <p:cNvSpPr>
            <a:spLocks noGrp="1"/>
          </p:cNvSpPr>
          <p:nvPr>
            <p:ph type="sldNum" sz="quarter" idx="12"/>
          </p:nvPr>
        </p:nvSpPr>
        <p:spPr/>
        <p:txBody>
          <a:bodyPr/>
          <a:lstStyle/>
          <a:p>
            <a:fld id="{B6F15528-21DE-4FAA-801E-634DDDAF4B2B}" type="slidenum">
              <a:rPr lang="en-US" smtClean="0"/>
              <a:pPr/>
              <a:t>88</a:t>
            </a:fld>
            <a:endParaRPr lang="en-US" dirty="0"/>
          </a:p>
        </p:txBody>
      </p:sp>
      <p:sp>
        <p:nvSpPr>
          <p:cNvPr id="11" name="Title 1">
            <a:extLst>
              <a:ext uri="{FF2B5EF4-FFF2-40B4-BE49-F238E27FC236}">
                <a16:creationId xmlns:a16="http://schemas.microsoft.com/office/drawing/2014/main" id="{AAD257A6-F48D-4FAB-BAAD-4683A2DB32D4}"/>
              </a:ext>
            </a:extLst>
          </p:cNvPr>
          <p:cNvSpPr txBox="1">
            <a:spLocks noGrp="1"/>
          </p:cNvSpPr>
          <p:nvPr>
            <p:ph type="title"/>
          </p:nvPr>
        </p:nvSpPr>
        <p:spPr>
          <a:xfrm>
            <a:off x="1676400" y="0"/>
            <a:ext cx="7467600" cy="609600"/>
          </a:xfrm>
          <a:prstGeom prst="rect">
            <a:avLst/>
          </a:prstGeom>
          <a:solidFill>
            <a:srgbClr val="FF8E8E"/>
          </a:solidFill>
        </p:spPr>
        <p:style>
          <a:lnRef idx="1">
            <a:schemeClr val="accent5"/>
          </a:lnRef>
          <a:fillRef idx="2">
            <a:schemeClr val="accent5"/>
          </a:fillRef>
          <a:effectRef idx="1">
            <a:schemeClr val="accent5"/>
          </a:effectRef>
          <a:fontRef idx="minor">
            <a:schemeClr val="dk1"/>
          </a:fontRef>
        </p:style>
        <p:txBody>
          <a:bodyPr anchor="ctr">
            <a:norm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Semester Paper</a:t>
            </a:r>
          </a:p>
        </p:txBody>
      </p:sp>
      <p:sp>
        <p:nvSpPr>
          <p:cNvPr id="8" name="Footer Placeholder 7">
            <a:extLst>
              <a:ext uri="{FF2B5EF4-FFF2-40B4-BE49-F238E27FC236}">
                <a16:creationId xmlns:a16="http://schemas.microsoft.com/office/drawing/2014/main" id="{DDDDF6E7-88D0-4DE8-AA71-869A84BD6FD6}"/>
              </a:ext>
            </a:extLst>
          </p:cNvPr>
          <p:cNvSpPr>
            <a:spLocks noGrp="1"/>
          </p:cNvSpPr>
          <p:nvPr>
            <p:ph type="ftr" sz="quarter" idx="11"/>
          </p:nvPr>
        </p:nvSpPr>
        <p:spPr/>
        <p:txBody>
          <a:bodyPr/>
          <a:lstStyle/>
          <a:p>
            <a:r>
              <a:rPr lang="de-DE"/>
              <a:t>SOVERS SINGH BISHT</a:t>
            </a:r>
            <a:endParaRPr lang="en-US" dirty="0"/>
          </a:p>
        </p:txBody>
      </p:sp>
      <p:sp>
        <p:nvSpPr>
          <p:cNvPr id="3" name="Content Placeholder 2">
            <a:extLst>
              <a:ext uri="{FF2B5EF4-FFF2-40B4-BE49-F238E27FC236}">
                <a16:creationId xmlns:a16="http://schemas.microsoft.com/office/drawing/2014/main" id="{2DDEE14D-2D07-D04F-A565-65CA1ABF9E44}"/>
              </a:ext>
            </a:extLst>
          </p:cNvPr>
          <p:cNvSpPr>
            <a:spLocks noGrp="1"/>
          </p:cNvSpPr>
          <p:nvPr>
            <p:ph idx="1"/>
          </p:nvPr>
        </p:nvSpPr>
        <p:spPr>
          <a:xfrm>
            <a:off x="457200" y="609600"/>
            <a:ext cx="8229600" cy="5211763"/>
          </a:xfrm>
        </p:spPr>
        <p:txBody>
          <a:bodyPr>
            <a:normAutofit/>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US" dirty="0"/>
          </a:p>
        </p:txBody>
      </p:sp>
      <p:pic>
        <p:nvPicPr>
          <p:cNvPr id="9" name="Picture 8">
            <a:extLst>
              <a:ext uri="{FF2B5EF4-FFF2-40B4-BE49-F238E27FC236}">
                <a16:creationId xmlns:a16="http://schemas.microsoft.com/office/drawing/2014/main" id="{48AB2613-A0CF-CB44-8FB3-35A6666E35AB}"/>
              </a:ext>
            </a:extLst>
          </p:cNvPr>
          <p:cNvPicPr>
            <a:picLocks noChangeAspect="1"/>
          </p:cNvPicPr>
          <p:nvPr/>
        </p:nvPicPr>
        <p:blipFill>
          <a:blip r:embed="rId2"/>
          <a:stretch>
            <a:fillRect/>
          </a:stretch>
        </p:blipFill>
        <p:spPr>
          <a:xfrm>
            <a:off x="0" y="-27448"/>
            <a:ext cx="1384300" cy="8128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E14D178B-1DC3-42EE-8BC9-16699896D2DE}"/>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pic>
        <p:nvPicPr>
          <p:cNvPr id="13" name="Picture 12" descr="A piece of paper with text&#10;&#10;Description automatically generated">
            <a:extLst>
              <a:ext uri="{FF2B5EF4-FFF2-40B4-BE49-F238E27FC236}">
                <a16:creationId xmlns:a16="http://schemas.microsoft.com/office/drawing/2014/main" id="{013B10AB-595C-DDFA-17B2-4009922283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586684" y="-680564"/>
            <a:ext cx="5936123" cy="8867955"/>
          </a:xfrm>
          <a:prstGeom prst="rect">
            <a:avLst/>
          </a:prstGeom>
        </p:spPr>
      </p:pic>
    </p:spTree>
    <p:extLst>
      <p:ext uri="{BB962C8B-B14F-4D97-AF65-F5344CB8AC3E}">
        <p14:creationId xmlns:p14="http://schemas.microsoft.com/office/powerpoint/2010/main" val="126195023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63FA15-7432-4E77-9D8C-1BDA95B5D4A8}"/>
              </a:ext>
            </a:extLst>
          </p:cNvPr>
          <p:cNvSpPr>
            <a:spLocks noGrp="1"/>
          </p:cNvSpPr>
          <p:nvPr>
            <p:ph type="dt" sz="half" idx="10"/>
          </p:nvPr>
        </p:nvSpPr>
        <p:spPr/>
        <p:txBody>
          <a:bodyPr/>
          <a:lstStyle/>
          <a:p>
            <a:fld id="{B04F75C2-E28A-4615-A0E3-CA6CB190CAFF}" type="datetime1">
              <a:rPr lang="en-US" smtClean="0"/>
              <a:t>7/11/2024</a:t>
            </a:fld>
            <a:endParaRPr lang="en-US" dirty="0"/>
          </a:p>
        </p:txBody>
      </p:sp>
      <p:sp>
        <p:nvSpPr>
          <p:cNvPr id="6" name="Slide Number Placeholder 5">
            <a:extLst>
              <a:ext uri="{FF2B5EF4-FFF2-40B4-BE49-F238E27FC236}">
                <a16:creationId xmlns:a16="http://schemas.microsoft.com/office/drawing/2014/main" id="{B4468004-58D9-4080-8FA0-28B78D80F711}"/>
              </a:ext>
            </a:extLst>
          </p:cNvPr>
          <p:cNvSpPr>
            <a:spLocks noGrp="1"/>
          </p:cNvSpPr>
          <p:nvPr>
            <p:ph type="sldNum" sz="quarter" idx="12"/>
          </p:nvPr>
        </p:nvSpPr>
        <p:spPr/>
        <p:txBody>
          <a:bodyPr/>
          <a:lstStyle/>
          <a:p>
            <a:fld id="{B6F15528-21DE-4FAA-801E-634DDDAF4B2B}" type="slidenum">
              <a:rPr lang="en-US" smtClean="0"/>
              <a:pPr/>
              <a:t>89</a:t>
            </a:fld>
            <a:endParaRPr lang="en-US" dirty="0"/>
          </a:p>
        </p:txBody>
      </p:sp>
      <p:sp>
        <p:nvSpPr>
          <p:cNvPr id="11" name="Title 1">
            <a:extLst>
              <a:ext uri="{FF2B5EF4-FFF2-40B4-BE49-F238E27FC236}">
                <a16:creationId xmlns:a16="http://schemas.microsoft.com/office/drawing/2014/main" id="{AAD257A6-F48D-4FAB-BAAD-4683A2DB32D4}"/>
              </a:ext>
            </a:extLst>
          </p:cNvPr>
          <p:cNvSpPr txBox="1">
            <a:spLocks noGrp="1"/>
          </p:cNvSpPr>
          <p:nvPr>
            <p:ph type="title"/>
          </p:nvPr>
        </p:nvSpPr>
        <p:spPr>
          <a:xfrm>
            <a:off x="1676400" y="0"/>
            <a:ext cx="7467600" cy="609600"/>
          </a:xfrm>
          <a:prstGeom prst="rect">
            <a:avLst/>
          </a:prstGeom>
          <a:solidFill>
            <a:srgbClr val="FF8E8E"/>
          </a:solidFill>
        </p:spPr>
        <p:style>
          <a:lnRef idx="1">
            <a:schemeClr val="accent5"/>
          </a:lnRef>
          <a:fillRef idx="2">
            <a:schemeClr val="accent5"/>
          </a:fillRef>
          <a:effectRef idx="1">
            <a:schemeClr val="accent5"/>
          </a:effectRef>
          <a:fontRef idx="minor">
            <a:schemeClr val="dk1"/>
          </a:fontRef>
        </p:style>
        <p:txBody>
          <a:bodyPr anchor="ctr">
            <a:norm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Semester Paper</a:t>
            </a:r>
          </a:p>
        </p:txBody>
      </p:sp>
      <p:sp>
        <p:nvSpPr>
          <p:cNvPr id="8" name="Footer Placeholder 7">
            <a:extLst>
              <a:ext uri="{FF2B5EF4-FFF2-40B4-BE49-F238E27FC236}">
                <a16:creationId xmlns:a16="http://schemas.microsoft.com/office/drawing/2014/main" id="{DDDDF6E7-88D0-4DE8-AA71-869A84BD6FD6}"/>
              </a:ext>
            </a:extLst>
          </p:cNvPr>
          <p:cNvSpPr>
            <a:spLocks noGrp="1"/>
          </p:cNvSpPr>
          <p:nvPr>
            <p:ph type="ftr" sz="quarter" idx="11"/>
          </p:nvPr>
        </p:nvSpPr>
        <p:spPr/>
        <p:txBody>
          <a:bodyPr/>
          <a:lstStyle/>
          <a:p>
            <a:r>
              <a:rPr lang="de-DE"/>
              <a:t>SOVERS SINGH BISHT</a:t>
            </a:r>
            <a:endParaRPr lang="en-US" dirty="0"/>
          </a:p>
        </p:txBody>
      </p:sp>
      <p:sp>
        <p:nvSpPr>
          <p:cNvPr id="3" name="Content Placeholder 2">
            <a:extLst>
              <a:ext uri="{FF2B5EF4-FFF2-40B4-BE49-F238E27FC236}">
                <a16:creationId xmlns:a16="http://schemas.microsoft.com/office/drawing/2014/main" id="{2DDEE14D-2D07-D04F-A565-65CA1ABF9E44}"/>
              </a:ext>
            </a:extLst>
          </p:cNvPr>
          <p:cNvSpPr>
            <a:spLocks noGrp="1"/>
          </p:cNvSpPr>
          <p:nvPr>
            <p:ph idx="1"/>
          </p:nvPr>
        </p:nvSpPr>
        <p:spPr>
          <a:xfrm>
            <a:off x="457200" y="609600"/>
            <a:ext cx="8229600" cy="5211763"/>
          </a:xfrm>
        </p:spPr>
        <p:txBody>
          <a:bodyPr>
            <a:normAutofit/>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US" dirty="0"/>
          </a:p>
        </p:txBody>
      </p:sp>
      <p:pic>
        <p:nvPicPr>
          <p:cNvPr id="9" name="Picture 8">
            <a:extLst>
              <a:ext uri="{FF2B5EF4-FFF2-40B4-BE49-F238E27FC236}">
                <a16:creationId xmlns:a16="http://schemas.microsoft.com/office/drawing/2014/main" id="{48AB2613-A0CF-CB44-8FB3-35A6666E35AB}"/>
              </a:ext>
            </a:extLst>
          </p:cNvPr>
          <p:cNvPicPr>
            <a:picLocks noChangeAspect="1"/>
          </p:cNvPicPr>
          <p:nvPr/>
        </p:nvPicPr>
        <p:blipFill>
          <a:blip r:embed="rId2"/>
          <a:stretch>
            <a:fillRect/>
          </a:stretch>
        </p:blipFill>
        <p:spPr>
          <a:xfrm>
            <a:off x="0" y="-27448"/>
            <a:ext cx="1384300" cy="8128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E14D178B-1DC3-42EE-8BC9-16699896D2DE}"/>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pic>
        <p:nvPicPr>
          <p:cNvPr id="7" name="Picture 6" descr="A piece of paper with text&#10;&#10;Description automatically generated">
            <a:extLst>
              <a:ext uri="{FF2B5EF4-FFF2-40B4-BE49-F238E27FC236}">
                <a16:creationId xmlns:a16="http://schemas.microsoft.com/office/drawing/2014/main" id="{CCF941DD-BEB1-FB92-B154-910C0979D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596061" y="-689939"/>
            <a:ext cx="6072648" cy="9023230"/>
          </a:xfrm>
          <a:prstGeom prst="rect">
            <a:avLst/>
          </a:prstGeom>
        </p:spPr>
      </p:pic>
    </p:spTree>
    <p:extLst>
      <p:ext uri="{BB962C8B-B14F-4D97-AF65-F5344CB8AC3E}">
        <p14:creationId xmlns:p14="http://schemas.microsoft.com/office/powerpoint/2010/main" val="3471908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4EF887B0-4DC8-4124-9A2C-AD0F5958126C}"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9</a:t>
            </a:fld>
            <a:endParaRPr lang="en-US" sz="900">
              <a:solidFill>
                <a:prstClr val="black">
                  <a:tint val="75000"/>
                </a:prstClr>
              </a:solidFill>
              <a:latin typeface="Calibri"/>
            </a:endParaRPr>
          </a:p>
        </p:txBody>
      </p:sp>
      <p:sp>
        <p:nvSpPr>
          <p:cNvPr id="7" name="Title 1"/>
          <p:cNvSpPr txBox="1">
            <a:spLocks/>
          </p:cNvSpPr>
          <p:nvPr/>
        </p:nvSpPr>
        <p:spPr>
          <a:xfrm>
            <a:off x="1649896" y="8591"/>
            <a:ext cx="7494104"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defTabSz="685800">
              <a:spcBef>
                <a:spcPct val="0"/>
              </a:spcBef>
              <a:defRPr/>
            </a:pPr>
            <a:r>
              <a:rPr lang="en-US" sz="3000" b="1" dirty="0">
                <a:solidFill>
                  <a:prstClr val="black"/>
                </a:solidFill>
                <a:latin typeface="Calibri"/>
              </a:rPr>
              <a:t>Branch wise Applications</a:t>
            </a:r>
          </a:p>
        </p:txBody>
      </p:sp>
      <p:sp>
        <p:nvSpPr>
          <p:cNvPr id="2" name="Footer Placeholder 1">
            <a:extLst>
              <a:ext uri="{FF2B5EF4-FFF2-40B4-BE49-F238E27FC236}">
                <a16:creationId xmlns:a16="http://schemas.microsoft.com/office/drawing/2014/main" id="{F70E247F-F21E-4820-A9EC-E0DDDBEFB4F8}"/>
              </a:ext>
            </a:extLst>
          </p:cNvPr>
          <p:cNvSpPr>
            <a:spLocks noGrp="1"/>
          </p:cNvSpPr>
          <p:nvPr>
            <p:ph type="ftr" sz="quarter" idx="11"/>
          </p:nvPr>
        </p:nvSpPr>
        <p:spPr/>
        <p:txBody>
          <a:bodyPr/>
          <a:lstStyle/>
          <a:p>
            <a:r>
              <a:rPr lang="de-DE"/>
              <a:t>Dr. Priyanka Chandani                   UNIT 01</a:t>
            </a:r>
            <a:endParaRPr lang="en-US" dirty="0"/>
          </a:p>
        </p:txBody>
      </p:sp>
      <p:sp>
        <p:nvSpPr>
          <p:cNvPr id="8" name="Content Placeholder 7">
            <a:extLst>
              <a:ext uri="{FF2B5EF4-FFF2-40B4-BE49-F238E27FC236}">
                <a16:creationId xmlns:a16="http://schemas.microsoft.com/office/drawing/2014/main" id="{D455D4FD-79DE-564F-9587-50D0944AFBA6}"/>
              </a:ext>
            </a:extLst>
          </p:cNvPr>
          <p:cNvSpPr>
            <a:spLocks noGrp="1"/>
          </p:cNvSpPr>
          <p:nvPr>
            <p:ph idx="1"/>
          </p:nvPr>
        </p:nvSpPr>
        <p:spPr>
          <a:xfrm>
            <a:off x="240632" y="785351"/>
            <a:ext cx="8662736" cy="5936123"/>
          </a:xfrm>
        </p:spPr>
        <p:txBody>
          <a:bodyPr>
            <a:normAutofit fontScale="92500"/>
          </a:bodyPr>
          <a:lstStyle/>
          <a:p>
            <a:pPr algn="just"/>
            <a:r>
              <a:rPr lang="en-US" sz="2000" dirty="0">
                <a:solidFill>
                  <a:srgbClr val="181818"/>
                </a:solidFill>
              </a:rPr>
              <a:t>Predictive analytics is a branch of advanced analytics that makes predictions about future outcomes using historical data combined with statistical modeling, data mining techniques and machine learning. Companies employ predictive analytics to find patterns in this data to identify risks and opportunities.</a:t>
            </a:r>
          </a:p>
          <a:p>
            <a:pPr algn="just"/>
            <a:r>
              <a:rPr lang="en-US" sz="2000" dirty="0">
                <a:solidFill>
                  <a:srgbClr val="181818"/>
                </a:solidFill>
              </a:rPr>
              <a:t>Predictive analytics are used to determine customer responses or purchases, as well as promote cross-sell opportunities. Predictive models help businesses attract, retain and grow their most profitable customers. Improving operations. Many companies use predictive models to forecast inventory and manage resources.</a:t>
            </a:r>
          </a:p>
          <a:p>
            <a:pPr algn="just"/>
            <a:r>
              <a:rPr lang="en-US" sz="2000" dirty="0">
                <a:solidFill>
                  <a:srgbClr val="181818"/>
                </a:solidFill>
              </a:rPr>
              <a:t>Predictive analytics uses statistics and modeling techniques to determine future performance.</a:t>
            </a:r>
          </a:p>
          <a:p>
            <a:pPr algn="just"/>
            <a:r>
              <a:rPr lang="en-US" sz="2000" dirty="0">
                <a:solidFill>
                  <a:srgbClr val="181818"/>
                </a:solidFill>
              </a:rPr>
              <a:t>Industries and disciplines, such as insurance and marketing, use predictive techniques to make important decisions.</a:t>
            </a:r>
          </a:p>
          <a:p>
            <a:pPr algn="just"/>
            <a:r>
              <a:rPr lang="en-US" sz="2000" dirty="0">
                <a:solidFill>
                  <a:srgbClr val="181818"/>
                </a:solidFill>
              </a:rPr>
              <a:t>Predictive models help make weather forecasts, develop video games, translate voice-to-text messages, customer service decisions, and develop investment portfolios.</a:t>
            </a:r>
          </a:p>
          <a:p>
            <a:pPr algn="just"/>
            <a:r>
              <a:rPr lang="en-US" sz="2000" dirty="0">
                <a:solidFill>
                  <a:srgbClr val="181818"/>
                </a:solidFill>
              </a:rPr>
              <a:t>People often confuse predictive analytics with machine learning even though the two are different disciplines.</a:t>
            </a:r>
          </a:p>
          <a:p>
            <a:pPr algn="just"/>
            <a:r>
              <a:rPr lang="en-US" sz="2000" dirty="0">
                <a:solidFill>
                  <a:srgbClr val="181818"/>
                </a:solidFill>
              </a:rPr>
              <a:t>Types of predictive models include decision trees, regression, and neural networks.</a:t>
            </a:r>
          </a:p>
        </p:txBody>
      </p:sp>
      <p:pic>
        <p:nvPicPr>
          <p:cNvPr id="9" name="Picture 8">
            <a:extLst>
              <a:ext uri="{FF2B5EF4-FFF2-40B4-BE49-F238E27FC236}">
                <a16:creationId xmlns:a16="http://schemas.microsoft.com/office/drawing/2014/main" id="{1A8C513B-AE17-1B4D-948D-037A94802E81}"/>
              </a:ext>
            </a:extLst>
          </p:cNvPr>
          <p:cNvPicPr>
            <a:picLocks noChangeAspect="1"/>
          </p:cNvPicPr>
          <p:nvPr/>
        </p:nvPicPr>
        <p:blipFill>
          <a:blip r:embed="rId2"/>
          <a:stretch>
            <a:fillRect/>
          </a:stretch>
        </p:blipFill>
        <p:spPr>
          <a:xfrm>
            <a:off x="0" y="-27448"/>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545B0DD7-91CA-0C15-5B28-67E30FAA395C}"/>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08048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63FA15-7432-4E77-9D8C-1BDA95B5D4A8}"/>
              </a:ext>
            </a:extLst>
          </p:cNvPr>
          <p:cNvSpPr>
            <a:spLocks noGrp="1"/>
          </p:cNvSpPr>
          <p:nvPr>
            <p:ph type="dt" sz="half" idx="10"/>
          </p:nvPr>
        </p:nvSpPr>
        <p:spPr/>
        <p:txBody>
          <a:bodyPr/>
          <a:lstStyle/>
          <a:p>
            <a:fld id="{B04F75C2-E28A-4615-A0E3-CA6CB190CAFF}" type="datetime1">
              <a:rPr lang="en-US" smtClean="0"/>
              <a:t>7/11/2024</a:t>
            </a:fld>
            <a:endParaRPr lang="en-US" dirty="0"/>
          </a:p>
        </p:txBody>
      </p:sp>
      <p:sp>
        <p:nvSpPr>
          <p:cNvPr id="6" name="Slide Number Placeholder 5">
            <a:extLst>
              <a:ext uri="{FF2B5EF4-FFF2-40B4-BE49-F238E27FC236}">
                <a16:creationId xmlns:a16="http://schemas.microsoft.com/office/drawing/2014/main" id="{B4468004-58D9-4080-8FA0-28B78D80F711}"/>
              </a:ext>
            </a:extLst>
          </p:cNvPr>
          <p:cNvSpPr>
            <a:spLocks noGrp="1"/>
          </p:cNvSpPr>
          <p:nvPr>
            <p:ph type="sldNum" sz="quarter" idx="12"/>
          </p:nvPr>
        </p:nvSpPr>
        <p:spPr/>
        <p:txBody>
          <a:bodyPr/>
          <a:lstStyle/>
          <a:p>
            <a:fld id="{B6F15528-21DE-4FAA-801E-634DDDAF4B2B}" type="slidenum">
              <a:rPr lang="en-US" smtClean="0"/>
              <a:pPr/>
              <a:t>90</a:t>
            </a:fld>
            <a:endParaRPr lang="en-US" dirty="0"/>
          </a:p>
        </p:txBody>
      </p:sp>
      <p:sp>
        <p:nvSpPr>
          <p:cNvPr id="11" name="Title 1">
            <a:extLst>
              <a:ext uri="{FF2B5EF4-FFF2-40B4-BE49-F238E27FC236}">
                <a16:creationId xmlns:a16="http://schemas.microsoft.com/office/drawing/2014/main" id="{AAD257A6-F48D-4FAB-BAAD-4683A2DB32D4}"/>
              </a:ext>
            </a:extLst>
          </p:cNvPr>
          <p:cNvSpPr txBox="1">
            <a:spLocks noGrp="1"/>
          </p:cNvSpPr>
          <p:nvPr>
            <p:ph type="title"/>
          </p:nvPr>
        </p:nvSpPr>
        <p:spPr>
          <a:xfrm>
            <a:off x="1676400" y="0"/>
            <a:ext cx="7467600" cy="609600"/>
          </a:xfrm>
          <a:prstGeom prst="rect">
            <a:avLst/>
          </a:prstGeom>
          <a:solidFill>
            <a:srgbClr val="FF8E8E"/>
          </a:solidFill>
        </p:spPr>
        <p:style>
          <a:lnRef idx="1">
            <a:schemeClr val="accent5"/>
          </a:lnRef>
          <a:fillRef idx="2">
            <a:schemeClr val="accent5"/>
          </a:fillRef>
          <a:effectRef idx="1">
            <a:schemeClr val="accent5"/>
          </a:effectRef>
          <a:fontRef idx="minor">
            <a:schemeClr val="dk1"/>
          </a:fontRef>
        </p:style>
        <p:txBody>
          <a:bodyPr anchor="ctr">
            <a:norm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Semester Paper</a:t>
            </a:r>
          </a:p>
        </p:txBody>
      </p:sp>
      <p:sp>
        <p:nvSpPr>
          <p:cNvPr id="8" name="Footer Placeholder 7">
            <a:extLst>
              <a:ext uri="{FF2B5EF4-FFF2-40B4-BE49-F238E27FC236}">
                <a16:creationId xmlns:a16="http://schemas.microsoft.com/office/drawing/2014/main" id="{DDDDF6E7-88D0-4DE8-AA71-869A84BD6FD6}"/>
              </a:ext>
            </a:extLst>
          </p:cNvPr>
          <p:cNvSpPr>
            <a:spLocks noGrp="1"/>
          </p:cNvSpPr>
          <p:nvPr>
            <p:ph type="ftr" sz="quarter" idx="11"/>
          </p:nvPr>
        </p:nvSpPr>
        <p:spPr/>
        <p:txBody>
          <a:bodyPr/>
          <a:lstStyle/>
          <a:p>
            <a:r>
              <a:rPr lang="de-DE"/>
              <a:t>SOVERS SINGH BISHT</a:t>
            </a:r>
            <a:endParaRPr lang="en-US" dirty="0"/>
          </a:p>
        </p:txBody>
      </p:sp>
      <p:sp>
        <p:nvSpPr>
          <p:cNvPr id="3" name="Content Placeholder 2">
            <a:extLst>
              <a:ext uri="{FF2B5EF4-FFF2-40B4-BE49-F238E27FC236}">
                <a16:creationId xmlns:a16="http://schemas.microsoft.com/office/drawing/2014/main" id="{2DDEE14D-2D07-D04F-A565-65CA1ABF9E44}"/>
              </a:ext>
            </a:extLst>
          </p:cNvPr>
          <p:cNvSpPr>
            <a:spLocks noGrp="1"/>
          </p:cNvSpPr>
          <p:nvPr>
            <p:ph idx="1"/>
          </p:nvPr>
        </p:nvSpPr>
        <p:spPr>
          <a:xfrm>
            <a:off x="457200" y="609600"/>
            <a:ext cx="8229600" cy="5211763"/>
          </a:xfrm>
        </p:spPr>
        <p:txBody>
          <a:bodyPr>
            <a:normAutofit/>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US" dirty="0"/>
          </a:p>
        </p:txBody>
      </p:sp>
      <p:pic>
        <p:nvPicPr>
          <p:cNvPr id="9" name="Picture 8">
            <a:extLst>
              <a:ext uri="{FF2B5EF4-FFF2-40B4-BE49-F238E27FC236}">
                <a16:creationId xmlns:a16="http://schemas.microsoft.com/office/drawing/2014/main" id="{48AB2613-A0CF-CB44-8FB3-35A6666E35AB}"/>
              </a:ext>
            </a:extLst>
          </p:cNvPr>
          <p:cNvPicPr>
            <a:picLocks noChangeAspect="1"/>
          </p:cNvPicPr>
          <p:nvPr/>
        </p:nvPicPr>
        <p:blipFill>
          <a:blip r:embed="rId2"/>
          <a:stretch>
            <a:fillRect/>
          </a:stretch>
        </p:blipFill>
        <p:spPr>
          <a:xfrm>
            <a:off x="0" y="-27448"/>
            <a:ext cx="1384300" cy="8128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E14D178B-1DC3-42EE-8BC9-16699896D2DE}"/>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pic>
        <p:nvPicPr>
          <p:cNvPr id="13" name="Picture 12" descr="A white paper with black text&#10;&#10;Description automatically generated">
            <a:extLst>
              <a:ext uri="{FF2B5EF4-FFF2-40B4-BE49-F238E27FC236}">
                <a16:creationId xmlns:a16="http://schemas.microsoft.com/office/drawing/2014/main" id="{16CACC0F-3C98-5FF1-6B2E-F321EAE8D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450168" y="-697809"/>
            <a:ext cx="6105640" cy="9005977"/>
          </a:xfrm>
          <a:prstGeom prst="rect">
            <a:avLst/>
          </a:prstGeom>
        </p:spPr>
      </p:pic>
    </p:spTree>
    <p:extLst>
      <p:ext uri="{BB962C8B-B14F-4D97-AF65-F5344CB8AC3E}">
        <p14:creationId xmlns:p14="http://schemas.microsoft.com/office/powerpoint/2010/main" val="13908468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E6C134-327A-4E8D-83B4-F0701905D00C}" type="datetime1">
              <a:rPr lang="en-US" smtClean="0"/>
              <a:t>7/11/2024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1"/>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a:extLst>
              <a:ext uri="{FF2B5EF4-FFF2-40B4-BE49-F238E27FC236}">
                <a16:creationId xmlns:a16="http://schemas.microsoft.com/office/drawing/2014/main" id="{C1C60256-9051-418B-9A95-6D9377CDEBA4}"/>
              </a:ext>
            </a:extLst>
          </p:cNvPr>
          <p:cNvSpPr>
            <a:spLocks noGrp="1"/>
          </p:cNvSpPr>
          <p:nvPr>
            <p:ph idx="1"/>
          </p:nvPr>
        </p:nvSpPr>
        <p:spPr>
          <a:xfrm>
            <a:off x="381000" y="990600"/>
            <a:ext cx="8382000" cy="5135563"/>
          </a:xfrm>
        </p:spPr>
        <p:txBody>
          <a:bodyPr>
            <a:normAutofit/>
          </a:bodyPr>
          <a:lstStyle/>
          <a:p>
            <a:pPr algn="just"/>
            <a:endParaRPr lang="en-US" sz="2400" dirty="0"/>
          </a:p>
          <a:p>
            <a:pPr algn="just"/>
            <a:endParaRPr lang="en-IN" sz="2400" dirty="0"/>
          </a:p>
        </p:txBody>
      </p:sp>
      <p:sp>
        <p:nvSpPr>
          <p:cNvPr id="10" name="Footer Placeholder 9">
            <a:extLst>
              <a:ext uri="{FF2B5EF4-FFF2-40B4-BE49-F238E27FC236}">
                <a16:creationId xmlns:a16="http://schemas.microsoft.com/office/drawing/2014/main" id="{8D01DE1A-AB75-486D-9917-5B3946761D45}"/>
              </a:ext>
            </a:extLst>
          </p:cNvPr>
          <p:cNvSpPr>
            <a:spLocks noGrp="1"/>
          </p:cNvSpPr>
          <p:nvPr>
            <p:ph type="ftr" sz="quarter" idx="11"/>
          </p:nvPr>
        </p:nvSpPr>
        <p:spPr/>
        <p:txBody>
          <a:bodyPr/>
          <a:lstStyle/>
          <a:p>
            <a:r>
              <a:rPr lang="de-DE"/>
              <a:t>SOVERS SINGH BISHT                   UNIT 01</a:t>
            </a:r>
            <a:endParaRPr lang="en-US" dirty="0"/>
          </a:p>
        </p:txBody>
      </p:sp>
      <p:pic>
        <p:nvPicPr>
          <p:cNvPr id="11" name="Picture 10">
            <a:extLst>
              <a:ext uri="{FF2B5EF4-FFF2-40B4-BE49-F238E27FC236}">
                <a16:creationId xmlns:a16="http://schemas.microsoft.com/office/drawing/2014/main" id="{21DEEF82-761A-D649-9214-A6005C238BD8}"/>
              </a:ext>
            </a:extLst>
          </p:cNvPr>
          <p:cNvPicPr>
            <a:picLocks noChangeAspect="1"/>
          </p:cNvPicPr>
          <p:nvPr/>
        </p:nvPicPr>
        <p:blipFill>
          <a:blip r:embed="rId2"/>
          <a:stretch>
            <a:fillRect/>
          </a:stretch>
        </p:blipFill>
        <p:spPr>
          <a:xfrm>
            <a:off x="-19722" y="0"/>
            <a:ext cx="1384300" cy="812800"/>
          </a:xfrm>
          <a:prstGeom prst="rect">
            <a:avLst/>
          </a:prstGeom>
        </p:spPr>
      </p:pic>
      <p:pic>
        <p:nvPicPr>
          <p:cNvPr id="8" name="Picture 7">
            <a:extLst>
              <a:ext uri="{FF2B5EF4-FFF2-40B4-BE49-F238E27FC236}">
                <a16:creationId xmlns:a16="http://schemas.microsoft.com/office/drawing/2014/main" id="{6FBA0236-1CA5-6FA8-A88F-CC5B0D46DC34}"/>
              </a:ext>
            </a:extLst>
          </p:cNvPr>
          <p:cNvPicPr>
            <a:picLocks noChangeAspect="1"/>
          </p:cNvPicPr>
          <p:nvPr/>
        </p:nvPicPr>
        <p:blipFill rotWithShape="1">
          <a:blip r:embed="rId3"/>
          <a:srcRect l="12388" t="28695" r="28333" b="10778"/>
          <a:stretch/>
        </p:blipFill>
        <p:spPr>
          <a:xfrm>
            <a:off x="245660" y="915987"/>
            <a:ext cx="8789158" cy="5135562"/>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57630B15-46F5-0C4C-EDD6-7ADE9AA703D1}"/>
              </a:ext>
            </a:extLst>
          </p:cNvPr>
          <p:cNvPicPr>
            <a:picLocks noChangeAspect="1"/>
          </p:cNvPicPr>
          <p:nvPr/>
        </p:nvPicPr>
        <p:blipFill rotWithShape="1">
          <a:blip r:embed="rId4"/>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15325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E6C134-327A-4E8D-83B4-F0701905D00C}" type="datetime1">
              <a:rPr lang="en-US" smtClean="0"/>
              <a:t>7/11/2024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1"/>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a:extLst>
              <a:ext uri="{FF2B5EF4-FFF2-40B4-BE49-F238E27FC236}">
                <a16:creationId xmlns:a16="http://schemas.microsoft.com/office/drawing/2014/main" id="{C1C60256-9051-418B-9A95-6D9377CDEBA4}"/>
              </a:ext>
            </a:extLst>
          </p:cNvPr>
          <p:cNvSpPr>
            <a:spLocks noGrp="1"/>
          </p:cNvSpPr>
          <p:nvPr>
            <p:ph idx="1"/>
          </p:nvPr>
        </p:nvSpPr>
        <p:spPr>
          <a:xfrm>
            <a:off x="381000" y="990600"/>
            <a:ext cx="8382000" cy="5135563"/>
          </a:xfrm>
        </p:spPr>
        <p:txBody>
          <a:bodyPr>
            <a:normAutofit/>
          </a:bodyPr>
          <a:lstStyle/>
          <a:p>
            <a:pPr algn="just"/>
            <a:endParaRPr lang="en-US" sz="2400" dirty="0"/>
          </a:p>
          <a:p>
            <a:pPr algn="just"/>
            <a:endParaRPr lang="en-IN" sz="2400" dirty="0"/>
          </a:p>
        </p:txBody>
      </p:sp>
      <p:sp>
        <p:nvSpPr>
          <p:cNvPr id="10" name="Footer Placeholder 9">
            <a:extLst>
              <a:ext uri="{FF2B5EF4-FFF2-40B4-BE49-F238E27FC236}">
                <a16:creationId xmlns:a16="http://schemas.microsoft.com/office/drawing/2014/main" id="{8D01DE1A-AB75-486D-9917-5B3946761D45}"/>
              </a:ext>
            </a:extLst>
          </p:cNvPr>
          <p:cNvSpPr>
            <a:spLocks noGrp="1"/>
          </p:cNvSpPr>
          <p:nvPr>
            <p:ph type="ftr" sz="quarter" idx="11"/>
          </p:nvPr>
        </p:nvSpPr>
        <p:spPr/>
        <p:txBody>
          <a:bodyPr/>
          <a:lstStyle/>
          <a:p>
            <a:r>
              <a:rPr lang="de-DE"/>
              <a:t>SOVERS SINGH BISHT                   UNIT 01</a:t>
            </a:r>
            <a:endParaRPr lang="en-US" dirty="0"/>
          </a:p>
        </p:txBody>
      </p:sp>
      <p:pic>
        <p:nvPicPr>
          <p:cNvPr id="11" name="Picture 10">
            <a:extLst>
              <a:ext uri="{FF2B5EF4-FFF2-40B4-BE49-F238E27FC236}">
                <a16:creationId xmlns:a16="http://schemas.microsoft.com/office/drawing/2014/main" id="{21DEEF82-761A-D649-9214-A6005C238BD8}"/>
              </a:ext>
            </a:extLst>
          </p:cNvPr>
          <p:cNvPicPr>
            <a:picLocks noChangeAspect="1"/>
          </p:cNvPicPr>
          <p:nvPr/>
        </p:nvPicPr>
        <p:blipFill>
          <a:blip r:embed="rId2"/>
          <a:stretch>
            <a:fillRect/>
          </a:stretch>
        </p:blipFill>
        <p:spPr>
          <a:xfrm>
            <a:off x="-19722" y="0"/>
            <a:ext cx="1384300" cy="812800"/>
          </a:xfrm>
          <a:prstGeom prst="rect">
            <a:avLst/>
          </a:prstGeom>
        </p:spPr>
      </p:pic>
      <p:pic>
        <p:nvPicPr>
          <p:cNvPr id="3" name="Picture 2">
            <a:extLst>
              <a:ext uri="{FF2B5EF4-FFF2-40B4-BE49-F238E27FC236}">
                <a16:creationId xmlns:a16="http://schemas.microsoft.com/office/drawing/2014/main" id="{AC7F0A11-A0A4-2649-F849-F9121B00BB4A}"/>
              </a:ext>
            </a:extLst>
          </p:cNvPr>
          <p:cNvPicPr>
            <a:picLocks noChangeAspect="1"/>
          </p:cNvPicPr>
          <p:nvPr/>
        </p:nvPicPr>
        <p:blipFill rotWithShape="1">
          <a:blip r:embed="rId3"/>
          <a:srcRect l="12389" t="33474" r="26268" b="44757"/>
          <a:stretch/>
        </p:blipFill>
        <p:spPr>
          <a:xfrm>
            <a:off x="136477" y="878456"/>
            <a:ext cx="8857398" cy="1646380"/>
          </a:xfrm>
          <a:prstGeom prst="rect">
            <a:avLst/>
          </a:prstGeom>
        </p:spPr>
      </p:pic>
      <p:pic>
        <p:nvPicPr>
          <p:cNvPr id="8" name="Picture 7">
            <a:extLst>
              <a:ext uri="{FF2B5EF4-FFF2-40B4-BE49-F238E27FC236}">
                <a16:creationId xmlns:a16="http://schemas.microsoft.com/office/drawing/2014/main" id="{C66DFC84-59D3-32F3-27EF-5DE862A3AD23}"/>
              </a:ext>
            </a:extLst>
          </p:cNvPr>
          <p:cNvPicPr>
            <a:picLocks noChangeAspect="1"/>
          </p:cNvPicPr>
          <p:nvPr/>
        </p:nvPicPr>
        <p:blipFill rotWithShape="1">
          <a:blip r:embed="rId4"/>
          <a:srcRect l="14029" t="16826" r="28956" b="13061"/>
          <a:stretch/>
        </p:blipFill>
        <p:spPr>
          <a:xfrm>
            <a:off x="517477" y="2524836"/>
            <a:ext cx="7821305" cy="4012441"/>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8352B9A0-85BE-0C04-C7C3-08FE52005D69}"/>
              </a:ext>
            </a:extLst>
          </p:cNvPr>
          <p:cNvPicPr>
            <a:picLocks noChangeAspect="1"/>
          </p:cNvPicPr>
          <p:nvPr/>
        </p:nvPicPr>
        <p:blipFill rotWithShape="1">
          <a:blip r:embed="rId5"/>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29914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EB5EBFC-2B5F-4355-98FA-9C948E13B89B}" type="datetime3">
              <a:rPr lang="en-US" smtClean="0">
                <a:solidFill>
                  <a:prstClr val="black">
                    <a:tint val="75000"/>
                  </a:prstClr>
                </a:solidFill>
              </a:rPr>
              <a:t>11 July 2024</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93</a:t>
            </a:fld>
            <a:endParaRPr lang="en-US" dirty="0">
              <a:solidFill>
                <a:prstClr val="black">
                  <a:tint val="75000"/>
                </a:prst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614701812"/>
              </p:ext>
            </p:extLst>
          </p:nvPr>
        </p:nvGraphicFramePr>
        <p:xfrm>
          <a:off x="0" y="826260"/>
          <a:ext cx="9144000" cy="4419507"/>
        </p:xfrm>
        <a:graphic>
          <a:graphicData uri="http://schemas.openxmlformats.org/drawingml/2006/table">
            <a:tbl>
              <a:tblPr firstRow="1" firstCol="1" bandRow="1">
                <a:tableStyleId>{5940675A-B579-460E-94D1-54222C63F5DA}</a:tableStyleId>
              </a:tblPr>
              <a:tblGrid>
                <a:gridCol w="9144000">
                  <a:extLst>
                    <a:ext uri="{9D8B030D-6E8A-4147-A177-3AD203B41FA5}">
                      <a16:colId xmlns:a16="http://schemas.microsoft.com/office/drawing/2014/main" val="4050632936"/>
                    </a:ext>
                  </a:extLst>
                </a:gridCol>
              </a:tblGrid>
              <a:tr h="343060">
                <a:tc>
                  <a:txBody>
                    <a:bodyPr/>
                    <a:lstStyle/>
                    <a:p>
                      <a:pPr>
                        <a:lnSpc>
                          <a:spcPct val="107000"/>
                        </a:lnSpc>
                        <a:spcAft>
                          <a:spcPts val="0"/>
                        </a:spcAft>
                      </a:pPr>
                      <a:r>
                        <a:rPr lang="en-IN" sz="1600" b="1" dirty="0">
                          <a:effectLst/>
                        </a:rPr>
                        <a:t>Text books</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492215865"/>
                  </a:ext>
                </a:extLst>
              </a:tr>
              <a:tr h="702113">
                <a:tc>
                  <a:txBody>
                    <a:bodyPr/>
                    <a:lstStyle/>
                    <a:p>
                      <a:pPr marL="457200" indent="-228600">
                        <a:lnSpc>
                          <a:spcPct val="107000"/>
                        </a:lnSpc>
                        <a:spcAft>
                          <a:spcPts val="0"/>
                        </a:spcAft>
                      </a:pPr>
                      <a:r>
                        <a:rPr lang="en-IN" sz="1600">
                          <a:effectLst/>
                        </a:rPr>
                        <a:t>1. Dean Abbott ,“Applied Predictive Analytics Principles and Techniques for the Professional DataAnalyst” , Wiley.</a:t>
                      </a:r>
                      <a:endParaRPr lang="en-IN" sz="16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8982451"/>
                  </a:ext>
                </a:extLst>
              </a:tr>
              <a:tr h="899508">
                <a:tc>
                  <a:txBody>
                    <a:bodyPr/>
                    <a:lstStyle/>
                    <a:p>
                      <a:pPr>
                        <a:lnSpc>
                          <a:spcPts val="2690"/>
                        </a:lnSpc>
                        <a:spcAft>
                          <a:spcPts val="0"/>
                        </a:spcAft>
                      </a:pPr>
                      <a:r>
                        <a:rPr lang="en-US" sz="1600">
                          <a:effectLst/>
                        </a:rPr>
                        <a:t>      2. “Fundamentals of Machine Learning for Predictive Data Analytics” By </a:t>
                      </a:r>
                      <a:r>
                        <a:rPr lang="en-US" sz="1600" u="sng">
                          <a:effectLst/>
                          <a:hlinkClick r:id="rId2"/>
                        </a:rPr>
                        <a:t>John D. Kelleher</a:t>
                      </a:r>
                      <a:r>
                        <a:rPr lang="en-US" sz="1600">
                          <a:effectLst/>
                        </a:rPr>
                        <a:t>, </a:t>
                      </a:r>
                      <a:r>
                        <a:rPr lang="en-US" sz="1600" u="sng">
                          <a:effectLst/>
                          <a:hlinkClick r:id="rId3"/>
                        </a:rPr>
                        <a:t>Brian Mac Namee</a:t>
                      </a:r>
                      <a:r>
                        <a:rPr lang="en-US" sz="1600">
                          <a:effectLst/>
                        </a:rPr>
                        <a:t> and </a:t>
                      </a:r>
                      <a:r>
                        <a:rPr lang="en-US" sz="1600" u="sng">
                          <a:effectLst/>
                          <a:hlinkClick r:id="rId4"/>
                        </a:rPr>
                        <a:t>Aoife D'Arcy</a:t>
                      </a:r>
                      <a:endParaRPr lang="en-IN" sz="1600" b="1">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489553"/>
                  </a:ext>
                </a:extLst>
              </a:tr>
              <a:tr h="343060">
                <a:tc>
                  <a:txBody>
                    <a:bodyPr/>
                    <a:lstStyle/>
                    <a:p>
                      <a:pPr marL="457200" indent="-228600">
                        <a:lnSpc>
                          <a:spcPct val="107000"/>
                        </a:lnSpc>
                        <a:spcAft>
                          <a:spcPts val="0"/>
                        </a:spcAft>
                      </a:pPr>
                      <a:r>
                        <a:rPr lang="en-IN" sz="1600">
                          <a:effectLst/>
                        </a:rPr>
                        <a:t>3.   Predictive &amp; Advanced Analytics (IBM ICE Publication)</a:t>
                      </a:r>
                      <a:endParaRPr lang="en-IN" sz="16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4051847"/>
                  </a:ext>
                </a:extLst>
              </a:tr>
              <a:tr h="384480">
                <a:tc>
                  <a:txBody>
                    <a:bodyPr/>
                    <a:lstStyle/>
                    <a:p>
                      <a:pPr algn="just">
                        <a:lnSpc>
                          <a:spcPct val="107000"/>
                        </a:lnSpc>
                        <a:spcAft>
                          <a:spcPts val="0"/>
                        </a:spcAft>
                      </a:pPr>
                      <a:r>
                        <a:rPr lang="en-IN" sz="1600" b="1" dirty="0">
                          <a:effectLst/>
                        </a:rPr>
                        <a:t>Reference Books</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3070587308"/>
                  </a:ext>
                </a:extLst>
              </a:tr>
              <a:tr h="702113">
                <a:tc>
                  <a:txBody>
                    <a:bodyPr/>
                    <a:lstStyle/>
                    <a:p>
                      <a:pPr marL="228600">
                        <a:lnSpc>
                          <a:spcPct val="107000"/>
                        </a:lnSpc>
                        <a:spcAft>
                          <a:spcPts val="0"/>
                        </a:spcAft>
                      </a:pPr>
                      <a:r>
                        <a:rPr lang="en-IN" sz="1600" dirty="0">
                          <a:effectLst/>
                        </a:rPr>
                        <a:t>1. “An Introduction to Statistical Learning: with Applications in R” by James, Witten,    Hastie and </a:t>
                      </a:r>
                      <a:r>
                        <a:rPr lang="en-IN" sz="1600" dirty="0" err="1">
                          <a:effectLst/>
                        </a:rPr>
                        <a:t>Tibshirani</a:t>
                      </a:r>
                      <a:r>
                        <a:rPr lang="en-IN" sz="1600" dirty="0">
                          <a:effectLst/>
                        </a:rPr>
                        <a:t>, Springer, 1st. Edition, 2013.</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6392047"/>
                  </a:ext>
                </a:extLst>
              </a:tr>
              <a:tr h="702113">
                <a:tc>
                  <a:txBody>
                    <a:bodyPr/>
                    <a:lstStyle/>
                    <a:p>
                      <a:pPr marL="0" lvl="0" indent="0" algn="just">
                        <a:lnSpc>
                          <a:spcPct val="107000"/>
                        </a:lnSpc>
                        <a:spcAft>
                          <a:spcPts val="0"/>
                        </a:spcAft>
                        <a:buFont typeface="+mj-lt"/>
                        <a:buNone/>
                        <a:tabLst>
                          <a:tab pos="457200" algn="l"/>
                        </a:tabLst>
                      </a:pPr>
                      <a:r>
                        <a:rPr lang="en-IN" sz="1600" dirty="0">
                          <a:effectLst/>
                        </a:rPr>
                        <a:t>     2.“R for Everyone: Advanced Analytics and Graphics” by Lander, J., Addison-Wesley    Data &amp; Analytics Series, 1 edition, 2013.</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5426072"/>
                  </a:ext>
                </a:extLst>
              </a:tr>
              <a:tr h="343060">
                <a:tc>
                  <a:txBody>
                    <a:bodyPr/>
                    <a:lstStyle/>
                    <a:p>
                      <a:pPr marL="0" lvl="0" indent="0" algn="just">
                        <a:lnSpc>
                          <a:spcPct val="107000"/>
                        </a:lnSpc>
                        <a:spcAft>
                          <a:spcPts val="0"/>
                        </a:spcAft>
                        <a:buFont typeface="+mj-lt"/>
                        <a:buNone/>
                        <a:tabLst>
                          <a:tab pos="457200" algn="l"/>
                        </a:tabLst>
                      </a:pPr>
                      <a:r>
                        <a:rPr lang="en-IN" sz="1600" dirty="0">
                          <a:effectLst/>
                        </a:rPr>
                        <a:t>     3.Sandeep </a:t>
                      </a:r>
                      <a:r>
                        <a:rPr lang="en-IN" sz="1600" dirty="0" err="1">
                          <a:effectLst/>
                        </a:rPr>
                        <a:t>Rakshit</a:t>
                      </a:r>
                      <a:r>
                        <a:rPr lang="en-IN" sz="1600" dirty="0">
                          <a:effectLst/>
                        </a:rPr>
                        <a:t>, R for Beginners, McGraw Hill (2017).</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2768033"/>
                  </a:ext>
                </a:extLst>
              </a:tr>
            </a:tbl>
          </a:graphicData>
        </a:graphic>
      </p:graphicFrame>
      <p:pic>
        <p:nvPicPr>
          <p:cNvPr id="8" name="Picture 2">
            <a:extLst>
              <a:ext uri="{FF2B5EF4-FFF2-40B4-BE49-F238E27FC236}">
                <a16:creationId xmlns:a16="http://schemas.microsoft.com/office/drawing/2014/main" id="{8BE12DEC-1263-DA9F-3DFF-F27BB1D27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p:blipFill>
        <p:spPr bwMode="auto">
          <a:xfrm>
            <a:off x="0" y="-1"/>
            <a:ext cx="1335878" cy="783037"/>
          </a:xfrm>
          <a:prstGeom prst="rect">
            <a:avLst/>
          </a:prstGeom>
          <a:noFill/>
        </p:spPr>
      </p:pic>
      <p:sp>
        <p:nvSpPr>
          <p:cNvPr id="7" name="Title 1">
            <a:extLst>
              <a:ext uri="{FF2B5EF4-FFF2-40B4-BE49-F238E27FC236}">
                <a16:creationId xmlns:a16="http://schemas.microsoft.com/office/drawing/2014/main" id="{2A2D577B-E225-8A78-EE7D-DF44BC7A12D1}"/>
              </a:ext>
            </a:extLst>
          </p:cNvPr>
          <p:cNvSpPr txBox="1">
            <a:spLocks/>
          </p:cNvSpPr>
          <p:nvPr/>
        </p:nvSpPr>
        <p:spPr>
          <a:xfrm>
            <a:off x="1371599" y="0"/>
            <a:ext cx="7772401" cy="7620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References</a:t>
            </a:r>
          </a:p>
        </p:txBody>
      </p:sp>
      <p:pic>
        <p:nvPicPr>
          <p:cNvPr id="3" name="Picture 2" descr="A screenshot of a computer&#10;&#10;Description automatically generated">
            <a:extLst>
              <a:ext uri="{FF2B5EF4-FFF2-40B4-BE49-F238E27FC236}">
                <a16:creationId xmlns:a16="http://schemas.microsoft.com/office/drawing/2014/main" id="{E6E6FABA-C7A8-C1B6-F2F1-B671093BA2E9}"/>
              </a:ext>
            </a:extLst>
          </p:cNvPr>
          <p:cNvPicPr>
            <a:picLocks noChangeAspect="1"/>
          </p:cNvPicPr>
          <p:nvPr/>
        </p:nvPicPr>
        <p:blipFill rotWithShape="1">
          <a:blip r:embed="rId6"/>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08825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599" y="0"/>
            <a:ext cx="7772401" cy="7620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Recap</a:t>
            </a:r>
          </a:p>
        </p:txBody>
      </p:sp>
      <p:sp>
        <p:nvSpPr>
          <p:cNvPr id="5" name="Rectangle 4"/>
          <p:cNvSpPr/>
          <p:nvPr/>
        </p:nvSpPr>
        <p:spPr>
          <a:xfrm>
            <a:off x="685800" y="1859340"/>
            <a:ext cx="7772400" cy="1107996"/>
          </a:xfrm>
          <a:prstGeom prst="rect">
            <a:avLst/>
          </a:prstGeom>
        </p:spPr>
        <p:txBody>
          <a:bodyPr wrap="square">
            <a:spAutoFit/>
          </a:bodyPr>
          <a:lstStyle/>
          <a:p>
            <a:endParaRPr lang="en-US" sz="2200" dirty="0"/>
          </a:p>
          <a:p>
            <a:r>
              <a:rPr lang="en-US" sz="2200" dirty="0"/>
              <a:t> </a:t>
            </a:r>
          </a:p>
          <a:p>
            <a:endParaRPr lang="en-US" sz="2200" dirty="0"/>
          </a:p>
        </p:txBody>
      </p:sp>
      <p:sp>
        <p:nvSpPr>
          <p:cNvPr id="8" name="Date Placeholder 7"/>
          <p:cNvSpPr>
            <a:spLocks noGrp="1"/>
          </p:cNvSpPr>
          <p:nvPr>
            <p:ph type="dt" sz="half" idx="10"/>
          </p:nvPr>
        </p:nvSpPr>
        <p:spPr/>
        <p:txBody>
          <a:bodyPr/>
          <a:lstStyle/>
          <a:p>
            <a:fld id="{74FD4EED-152B-4739-A0F8-8EB9DEA2C31B}" type="datetime1">
              <a:rPr lang="en-US" smtClean="0"/>
              <a:t>7/11/2024</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94</a:t>
            </a:fld>
            <a:endParaRPr lang="en-US" dirty="0"/>
          </a:p>
        </p:txBody>
      </p:sp>
      <p:sp>
        <p:nvSpPr>
          <p:cNvPr id="11" name="Rectangle 10"/>
          <p:cNvSpPr/>
          <p:nvPr/>
        </p:nvSpPr>
        <p:spPr>
          <a:xfrm>
            <a:off x="381000" y="1066800"/>
            <a:ext cx="8763000" cy="5122941"/>
          </a:xfrm>
          <a:prstGeom prst="rect">
            <a:avLst/>
          </a:prstGeom>
        </p:spPr>
        <p:txBody>
          <a:bodyPr wrap="square">
            <a:spAutoFit/>
          </a:bodyPr>
          <a:lstStyle/>
          <a:p>
            <a:pPr marL="570259" marR="722685" indent="-285750" algn="just">
              <a:lnSpc>
                <a:spcPct val="150000"/>
              </a:lnSpc>
              <a:buFont typeface="Wingdings" panose="05000000000000000000" pitchFamily="2" charset="2"/>
              <a:buChar char="Ø"/>
              <a:tabLst>
                <a:tab pos="476593" algn="l"/>
              </a:tabLst>
            </a:pPr>
            <a:r>
              <a:rPr lang="en-US" sz="2000" dirty="0">
                <a:cs typeface="Times New Roman"/>
              </a:rPr>
              <a:t>This unit provide us fundamentals domain of Data Science and its latest trends in industry. </a:t>
            </a:r>
          </a:p>
          <a:p>
            <a:pPr marL="570259" marR="722685" indent="-285750" algn="just">
              <a:lnSpc>
                <a:spcPct val="150000"/>
              </a:lnSpc>
              <a:buFont typeface="Wingdings" panose="05000000000000000000" pitchFamily="2" charset="2"/>
              <a:buChar char="Ø"/>
              <a:tabLst>
                <a:tab pos="476593" algn="l"/>
              </a:tabLst>
            </a:pPr>
            <a:r>
              <a:rPr lang="en-US" sz="2000" dirty="0">
                <a:cs typeface="Times New Roman"/>
              </a:rPr>
              <a:t>In this unit we are also benefitted with the knowledge of different types of data  and very important is the implementation of machine learning and also through the concept model building which is used in industry prospects.</a:t>
            </a:r>
          </a:p>
          <a:p>
            <a:pPr marL="570259" marR="722685" indent="-285750" algn="just">
              <a:lnSpc>
                <a:spcPct val="150000"/>
              </a:lnSpc>
              <a:buFont typeface="Wingdings" panose="05000000000000000000" pitchFamily="2" charset="2"/>
              <a:buChar char="Ø"/>
              <a:tabLst>
                <a:tab pos="476593" algn="l"/>
              </a:tabLst>
            </a:pPr>
            <a:r>
              <a:rPr lang="en-US" sz="2000" dirty="0">
                <a:cs typeface="Times New Roman"/>
              </a:rPr>
              <a:t>The main advantage of ARIMA forecasting is that it requires data on the time series in question only. First, this feature is advantageous if one is forecasting a large number of time series. </a:t>
            </a:r>
          </a:p>
          <a:p>
            <a:pPr marL="570259" marR="722685" indent="-285750" algn="just">
              <a:lnSpc>
                <a:spcPct val="150000"/>
              </a:lnSpc>
              <a:buFont typeface="Wingdings" panose="05000000000000000000" pitchFamily="2" charset="2"/>
              <a:buChar char="Ø"/>
              <a:tabLst>
                <a:tab pos="476593" algn="l"/>
              </a:tabLst>
            </a:pPr>
            <a:r>
              <a:rPr lang="en-US" sz="2000" dirty="0">
                <a:cs typeface="Times New Roman"/>
              </a:rPr>
              <a:t>Second, this avoids a problem that occurs sometimes with multivariate</a:t>
            </a:r>
            <a:endParaRPr lang="en-US" dirty="0">
              <a:cs typeface="Times New Roman"/>
            </a:endParaRPr>
          </a:p>
        </p:txBody>
      </p:sp>
      <p:sp>
        <p:nvSpPr>
          <p:cNvPr id="2" name="Footer Placeholder 1">
            <a:extLst>
              <a:ext uri="{FF2B5EF4-FFF2-40B4-BE49-F238E27FC236}">
                <a16:creationId xmlns:a16="http://schemas.microsoft.com/office/drawing/2014/main" id="{10AE0ED0-CF79-4652-BC48-4EE4F5740FF6}"/>
              </a:ext>
            </a:extLst>
          </p:cNvPr>
          <p:cNvSpPr>
            <a:spLocks noGrp="1"/>
          </p:cNvSpPr>
          <p:nvPr>
            <p:ph type="ftr" sz="quarter" idx="11"/>
          </p:nvPr>
        </p:nvSpPr>
        <p:spPr/>
        <p:txBody>
          <a:bodyPr/>
          <a:lstStyle/>
          <a:p>
            <a:r>
              <a:rPr lang="de-DE"/>
              <a:t>SOVERS SINGH BISHT                   UNIT 01</a:t>
            </a:r>
            <a:endParaRPr lang="en-US" dirty="0"/>
          </a:p>
        </p:txBody>
      </p:sp>
      <p:pic>
        <p:nvPicPr>
          <p:cNvPr id="10" name="Picture 9">
            <a:extLst>
              <a:ext uri="{FF2B5EF4-FFF2-40B4-BE49-F238E27FC236}">
                <a16:creationId xmlns:a16="http://schemas.microsoft.com/office/drawing/2014/main" id="{B4E356A4-03DF-704C-BEB6-9C989240F114}"/>
              </a:ext>
            </a:extLst>
          </p:cNvPr>
          <p:cNvPicPr>
            <a:picLocks noChangeAspect="1"/>
          </p:cNvPicPr>
          <p:nvPr/>
        </p:nvPicPr>
        <p:blipFill>
          <a:blip r:embed="rId2"/>
          <a:stretch>
            <a:fillRect/>
          </a:stretch>
        </p:blipFill>
        <p:spPr>
          <a:xfrm>
            <a:off x="-19722" y="0"/>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878EF978-4672-C4FE-E466-D4977CCB08F3}"/>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5BDD365-88D3-4223-B3F1-C9C77E945D66}" type="datetime1">
              <a:rPr lang="en-US" smtClean="0"/>
              <a:t>7/11/2024</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95</a:t>
            </a:fld>
            <a:endParaRPr lang="en-US" dirty="0"/>
          </a:p>
        </p:txBody>
      </p:sp>
      <p:sp>
        <p:nvSpPr>
          <p:cNvPr id="10" name="Content Placeholder 8">
            <a:extLst>
              <a:ext uri="{FF2B5EF4-FFF2-40B4-BE49-F238E27FC236}">
                <a16:creationId xmlns:a16="http://schemas.microsoft.com/office/drawing/2014/main" id="{03236AB2-34D3-4D36-9A9C-1FC4A27F8EC4}"/>
              </a:ext>
            </a:extLst>
          </p:cNvPr>
          <p:cNvSpPr txBox="1">
            <a:spLocks/>
          </p:cNvSpPr>
          <p:nvPr/>
        </p:nvSpPr>
        <p:spPr>
          <a:xfrm>
            <a:off x="533400" y="2179637"/>
            <a:ext cx="8229600" cy="4525963"/>
          </a:xfrm>
          <a:prstGeom prst="rect">
            <a:avLst/>
          </a:prstGeom>
          <a:noFill/>
        </p:spPr>
        <p:txBody>
          <a:bodyPr wrap="none" lIns="91440" tIns="45720" rIns="91440" bIns="4572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2" name="Footer Placeholder 1">
            <a:extLst>
              <a:ext uri="{FF2B5EF4-FFF2-40B4-BE49-F238E27FC236}">
                <a16:creationId xmlns:a16="http://schemas.microsoft.com/office/drawing/2014/main" id="{A4F46CFB-F9FA-4D9D-A54A-53003DBB7179}"/>
              </a:ext>
            </a:extLst>
          </p:cNvPr>
          <p:cNvSpPr>
            <a:spLocks noGrp="1"/>
          </p:cNvSpPr>
          <p:nvPr>
            <p:ph type="ftr" sz="quarter" idx="11"/>
          </p:nvPr>
        </p:nvSpPr>
        <p:spPr/>
        <p:txBody>
          <a:bodyPr/>
          <a:lstStyle/>
          <a:p>
            <a:r>
              <a:rPr lang="de-DE"/>
              <a:t>SOVERS SINGH BISHT                   UNIT 01</a:t>
            </a:r>
            <a:endParaRPr lang="en-US" dirty="0"/>
          </a:p>
        </p:txBody>
      </p:sp>
      <p:pic>
        <p:nvPicPr>
          <p:cNvPr id="6" name="Picture 5">
            <a:extLst>
              <a:ext uri="{FF2B5EF4-FFF2-40B4-BE49-F238E27FC236}">
                <a16:creationId xmlns:a16="http://schemas.microsoft.com/office/drawing/2014/main" id="{9FBDFD0D-14E5-0848-8DC9-4EAB14929A9B}"/>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CB3858FF-A4B9-8783-3B72-47F04D8740EA}"/>
              </a:ext>
            </a:extLst>
          </p:cNvPr>
          <p:cNvPicPr>
            <a:picLocks noChangeAspect="1"/>
          </p:cNvPicPr>
          <p:nvPr/>
        </p:nvPicPr>
        <p:blipFill rotWithShape="1">
          <a:blip r:embed="rId3"/>
          <a:srcRect l="26091" t="36058" r="24385" b="26405"/>
          <a:stretch/>
        </p:blipFill>
        <p:spPr bwMode="auto">
          <a:xfrm>
            <a:off x="0" y="-6415"/>
            <a:ext cx="1447800" cy="745127"/>
          </a:xfrm>
          <a:prstGeom prst="rect">
            <a:avLst/>
          </a:prstGeom>
          <a:ln>
            <a:noFill/>
          </a:ln>
          <a:extLst>
            <a:ext uri="{53640926-AAD7-44D8-BBD7-CCE9431645EC}">
              <a14:shadowObscured xmlns:a14="http://schemas.microsoft.com/office/drawing/2010/main"/>
            </a:ext>
          </a:extLst>
        </p:spPr>
      </p:pic>
      <p:sp>
        <p:nvSpPr>
          <p:cNvPr id="7" name="Title 1">
            <a:extLst>
              <a:ext uri="{FF2B5EF4-FFF2-40B4-BE49-F238E27FC236}">
                <a16:creationId xmlns:a16="http://schemas.microsoft.com/office/drawing/2014/main" id="{1C87E29F-F5F0-9E0D-5520-CE6BB613EB8F}"/>
              </a:ext>
            </a:extLst>
          </p:cNvPr>
          <p:cNvSpPr txBox="1">
            <a:spLocks/>
          </p:cNvSpPr>
          <p:nvPr/>
        </p:nvSpPr>
        <p:spPr>
          <a:xfrm>
            <a:off x="1467522" y="0"/>
            <a:ext cx="7676478" cy="738712"/>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normAutofit/>
          </a:bodyPr>
          <a:lstStyle>
            <a:defPPr>
              <a:defRPr lang="en-US"/>
            </a:defPPr>
            <a:lvl1pPr marL="0" algn="l" defTabSz="914400" rtl="0" eaLnBrk="1" latinLnBrk="0" hangingPunct="1">
              <a:spcBef>
                <a:spcPct val="0"/>
              </a:spcBef>
              <a:buNone/>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CONTENTS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76E5E920F69C45992D8CFE33E0BECB" ma:contentTypeVersion="4" ma:contentTypeDescription="Create a new document." ma:contentTypeScope="" ma:versionID="b82a458d8aa9e0dcf01c853ce98a03ed">
  <xsd:schema xmlns:xsd="http://www.w3.org/2001/XMLSchema" xmlns:xs="http://www.w3.org/2001/XMLSchema" xmlns:p="http://schemas.microsoft.com/office/2006/metadata/properties" xmlns:ns2="6f690da8-1e62-421f-8c1f-3e6b656289f5" targetNamespace="http://schemas.microsoft.com/office/2006/metadata/properties" ma:root="true" ma:fieldsID="8a61a89f15b87073d1c2a405778666d5" ns2:_="">
    <xsd:import namespace="6f690da8-1e62-421f-8c1f-3e6b656289f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690da8-1e62-421f-8c1f-3e6b656289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B6A7DF-08C0-4BE1-857A-EBB9B6E6C174}"/>
</file>

<file path=customXml/itemProps2.xml><?xml version="1.0" encoding="utf-8"?>
<ds:datastoreItem xmlns:ds="http://schemas.openxmlformats.org/officeDocument/2006/customXml" ds:itemID="{7341973D-FBDD-4480-99DC-D6BB98CB65E1}"/>
</file>

<file path=customXml/itemProps3.xml><?xml version="1.0" encoding="utf-8"?>
<ds:datastoreItem xmlns:ds="http://schemas.openxmlformats.org/officeDocument/2006/customXml" ds:itemID="{819756BF-AF72-42A7-9731-A701989000B8}"/>
</file>

<file path=docProps/app.xml><?xml version="1.0" encoding="utf-8"?>
<Properties xmlns="http://schemas.openxmlformats.org/officeDocument/2006/extended-properties" xmlns:vt="http://schemas.openxmlformats.org/officeDocument/2006/docPropsVTypes">
  <TotalTime>1633</TotalTime>
  <Words>12999</Words>
  <Application>Microsoft Office PowerPoint</Application>
  <PresentationFormat>On-screen Show (4:3)</PresentationFormat>
  <Paragraphs>1334</Paragraphs>
  <Slides>95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95</vt:i4>
      </vt:variant>
    </vt:vector>
  </HeadingPairs>
  <TitlesOfParts>
    <vt:vector size="101" baseType="lpstr">
      <vt:lpstr>Arial</vt:lpstr>
      <vt:lpstr>Calibri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Glossary Questions</vt:lpstr>
      <vt:lpstr>Glossary Questions</vt:lpstr>
      <vt:lpstr>Semester Paper</vt:lpstr>
      <vt:lpstr>Semester Paper</vt:lpstr>
      <vt:lpstr>Semester Paper</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SOVERS SINGH</cp:lastModifiedBy>
  <cp:revision>61</cp:revision>
  <cp:lastPrinted>2022-06-15T05:18:03Z</cp:lastPrinted>
  <dcterms:modified xsi:type="dcterms:W3CDTF">2024-07-11T12:38:24Z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0x0101007A76E5E920F69C45992D8CFE33E0BECB</vt:lpwstr>
  </property>
</Properties>
</file>