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4"/>
  </p:notesMasterIdLst>
  <p:sldIdLst>
    <p:sldId id="740" r:id="rId2"/>
    <p:sldId id="741" r:id="rId3"/>
    <p:sldId id="742" r:id="rId4"/>
    <p:sldId id="743" r:id="rId5"/>
    <p:sldId id="744" r:id="rId6"/>
    <p:sldId id="705" r:id="rId7"/>
    <p:sldId id="678" r:id="rId8"/>
    <p:sldId id="679" r:id="rId9"/>
    <p:sldId id="680" r:id="rId10"/>
    <p:sldId id="706" r:id="rId11"/>
    <p:sldId id="707" r:id="rId12"/>
    <p:sldId id="681" r:id="rId13"/>
    <p:sldId id="258" r:id="rId14"/>
    <p:sldId id="682" r:id="rId15"/>
    <p:sldId id="683" r:id="rId16"/>
    <p:sldId id="684" r:id="rId17"/>
    <p:sldId id="685" r:id="rId18"/>
    <p:sldId id="686" r:id="rId19"/>
    <p:sldId id="687" r:id="rId20"/>
    <p:sldId id="688" r:id="rId21"/>
    <p:sldId id="689" r:id="rId22"/>
    <p:sldId id="690" r:id="rId23"/>
    <p:sldId id="691" r:id="rId24"/>
    <p:sldId id="696" r:id="rId25"/>
    <p:sldId id="693" r:id="rId26"/>
    <p:sldId id="694" r:id="rId27"/>
    <p:sldId id="695" r:id="rId28"/>
    <p:sldId id="489" r:id="rId29"/>
    <p:sldId id="553" r:id="rId30"/>
    <p:sldId id="447" r:id="rId31"/>
    <p:sldId id="708" r:id="rId32"/>
    <p:sldId id="449" r:id="rId33"/>
    <p:sldId id="709" r:id="rId34"/>
    <p:sldId id="453" r:id="rId35"/>
    <p:sldId id="710" r:id="rId36"/>
    <p:sldId id="454" r:id="rId37"/>
    <p:sldId id="711" r:id="rId38"/>
    <p:sldId id="650" r:id="rId39"/>
    <p:sldId id="712" r:id="rId40"/>
    <p:sldId id="652" r:id="rId41"/>
    <p:sldId id="554" r:id="rId42"/>
    <p:sldId id="555" r:id="rId43"/>
    <p:sldId id="556" r:id="rId44"/>
    <p:sldId id="500" r:id="rId45"/>
    <p:sldId id="713" r:id="rId46"/>
    <p:sldId id="653" r:id="rId47"/>
    <p:sldId id="654" r:id="rId48"/>
    <p:sldId id="655" r:id="rId49"/>
    <p:sldId id="640" r:id="rId50"/>
    <p:sldId id="714" r:id="rId51"/>
    <p:sldId id="656" r:id="rId52"/>
    <p:sldId id="657" r:id="rId53"/>
    <p:sldId id="658" r:id="rId54"/>
    <p:sldId id="715" r:id="rId55"/>
    <p:sldId id="659" r:id="rId56"/>
    <p:sldId id="716" r:id="rId57"/>
    <p:sldId id="697" r:id="rId58"/>
    <p:sldId id="698" r:id="rId59"/>
    <p:sldId id="699" r:id="rId60"/>
    <p:sldId id="641" r:id="rId61"/>
    <p:sldId id="717" r:id="rId62"/>
    <p:sldId id="660" r:id="rId63"/>
    <p:sldId id="661" r:id="rId64"/>
    <p:sldId id="662" r:id="rId65"/>
    <p:sldId id="663" r:id="rId66"/>
    <p:sldId id="718" r:id="rId67"/>
    <p:sldId id="664" r:id="rId68"/>
    <p:sldId id="719" r:id="rId69"/>
    <p:sldId id="642" r:id="rId70"/>
    <p:sldId id="720" r:id="rId71"/>
    <p:sldId id="665" r:id="rId72"/>
    <p:sldId id="721" r:id="rId73"/>
    <p:sldId id="700" r:id="rId74"/>
    <p:sldId id="701" r:id="rId75"/>
    <p:sldId id="591" r:id="rId76"/>
    <p:sldId id="666" r:id="rId77"/>
    <p:sldId id="722" r:id="rId78"/>
    <p:sldId id="667" r:id="rId79"/>
    <p:sldId id="723" r:id="rId80"/>
    <p:sldId id="643" r:id="rId81"/>
    <p:sldId id="724" r:id="rId82"/>
    <p:sldId id="645" r:id="rId83"/>
    <p:sldId id="668" r:id="rId84"/>
    <p:sldId id="646" r:id="rId85"/>
    <p:sldId id="669" r:id="rId86"/>
    <p:sldId id="725" r:id="rId87"/>
    <p:sldId id="644" r:id="rId88"/>
    <p:sldId id="726" r:id="rId89"/>
    <p:sldId id="647" r:id="rId90"/>
    <p:sldId id="670" r:id="rId91"/>
    <p:sldId id="727" r:id="rId92"/>
    <p:sldId id="671" r:id="rId93"/>
    <p:sldId id="672" r:id="rId94"/>
    <p:sldId id="673" r:id="rId95"/>
    <p:sldId id="728" r:id="rId96"/>
    <p:sldId id="674" r:id="rId97"/>
    <p:sldId id="729" r:id="rId98"/>
    <p:sldId id="675" r:id="rId99"/>
    <p:sldId id="730" r:id="rId100"/>
    <p:sldId id="557" r:id="rId101"/>
    <p:sldId id="561" r:id="rId102"/>
    <p:sldId id="731" r:id="rId103"/>
    <p:sldId id="539" r:id="rId104"/>
    <p:sldId id="566" r:id="rId105"/>
    <p:sldId id="572" r:id="rId106"/>
    <p:sldId id="702" r:id="rId107"/>
    <p:sldId id="589" r:id="rId108"/>
    <p:sldId id="739" r:id="rId109"/>
    <p:sldId id="732" r:id="rId110"/>
    <p:sldId id="733" r:id="rId111"/>
    <p:sldId id="734" r:id="rId112"/>
    <p:sldId id="735" r:id="rId113"/>
    <p:sldId id="736" r:id="rId114"/>
    <p:sldId id="737" r:id="rId115"/>
    <p:sldId id="738" r:id="rId116"/>
    <p:sldId id="703" r:id="rId117"/>
    <p:sldId id="704" r:id="rId118"/>
    <p:sldId id="437" r:id="rId119"/>
    <p:sldId id="445" r:id="rId120"/>
    <p:sldId id="588" r:id="rId121"/>
    <p:sldId id="444" r:id="rId122"/>
    <p:sldId id="587"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96" autoAdjust="0"/>
    <p:restoredTop sz="93979" autoAdjust="0"/>
  </p:normalViewPr>
  <p:slideViewPr>
    <p:cSldViewPr>
      <p:cViewPr varScale="1">
        <p:scale>
          <a:sx n="64" d="100"/>
          <a:sy n="64" d="100"/>
        </p:scale>
        <p:origin x="1584"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46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91B6C6-D656-4DC6-82E1-3F0E08F3CFE6}" type="datetimeFigureOut">
              <a:rPr lang="en-US" smtClean="0"/>
              <a:pPr/>
              <a:t>7/8/2023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CFF937-6814-49D1-A42F-8DB76D1C595A}" type="slidenum">
              <a:rPr lang="en-US" smtClean="0"/>
              <a:pPr/>
              <a:t>‹#›</a:t>
            </a:fld>
            <a:endParaRPr lang="en-US" dirty="0"/>
          </a:p>
        </p:txBody>
      </p:sp>
    </p:spTree>
    <p:extLst>
      <p:ext uri="{BB962C8B-B14F-4D97-AF65-F5344CB8AC3E}">
        <p14:creationId xmlns:p14="http://schemas.microsoft.com/office/powerpoint/2010/main" val="3180479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Slide Image Placeholder 1"/>
          <p:cNvSpPr>
            <a:spLocks noGrp="1" noRot="1" noChangeAspect="1" noTextEdit="1"/>
          </p:cNvSpPr>
          <p:nvPr>
            <p:ph type="sldImg"/>
          </p:nvPr>
        </p:nvSpPr>
        <p:spPr bwMode="auto">
          <a:noFill/>
          <a:ln>
            <a:solidFill>
              <a:srgbClr val="000000"/>
            </a:solidFill>
            <a:miter lim="800000"/>
            <a:headEnd/>
            <a:tailEnd/>
          </a:ln>
        </p:spPr>
      </p:sp>
      <p:sp>
        <p:nvSpPr>
          <p:cNvPr id="2119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1972" name="Slide Number Placeholder 3"/>
          <p:cNvSpPr>
            <a:spLocks noGrp="1" noChangeArrowheads="1"/>
          </p:cNvSpPr>
          <p:nvPr>
            <p:ph type="sldNum" sz="quarter" idx="5"/>
          </p:nvPr>
        </p:nvSpPr>
        <p:spPr bwMode="auto">
          <a:noFill/>
          <a:ln>
            <a:miter lim="800000"/>
            <a:headEnd/>
            <a:tailEnd/>
          </a:ln>
        </p:spPr>
        <p:txBody>
          <a:bodyPr/>
          <a:lstStyle/>
          <a:p>
            <a:fld id="{9514926B-C820-4CCF-B24C-ABCD3D0F74FB}"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a:ln>
            <a:headEnd/>
            <a:tailEnd/>
          </a:ln>
        </p:spPr>
      </p:sp>
      <p:sp>
        <p:nvSpPr>
          <p:cNvPr id="136195"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4D5DDA5-DF18-4BB3-BF8F-13F250AF1F34}" type="slidenum">
              <a:rPr lang="en-US" altLang="en-US" sz="1200" smtClean="0">
                <a:latin typeface="Calibri" panose="020F0502020204030204" pitchFamily="34" charset="0"/>
                <a:sym typeface="Calibri" panose="020F0502020204030204" pitchFamily="34" charset="0"/>
              </a:rPr>
              <a:pPr/>
              <a:t>109</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5581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a:ln>
            <a:headEnd/>
            <a:tailEnd/>
          </a:ln>
        </p:spPr>
      </p:sp>
      <p:sp>
        <p:nvSpPr>
          <p:cNvPr id="138243"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157A7EA5-70DF-4EC7-9335-AA375F4F67B7}" type="slidenum">
              <a:rPr lang="en-US" altLang="en-US" sz="1200" smtClean="0">
                <a:latin typeface="Calibri" panose="020F0502020204030204" pitchFamily="34" charset="0"/>
                <a:sym typeface="Calibri" panose="020F0502020204030204" pitchFamily="34" charset="0"/>
              </a:rPr>
              <a:pPr/>
              <a:t>110</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8995970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a:headEnd/>
            <a:tailEnd/>
          </a:ln>
        </p:spPr>
      </p:sp>
      <p:sp>
        <p:nvSpPr>
          <p:cNvPr id="140291"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BD66C6A7-D99C-4C55-AED3-4CE88B5C3DED}" type="slidenum">
              <a:rPr lang="en-US" altLang="en-US" sz="1200" smtClean="0">
                <a:latin typeface="Calibri" panose="020F0502020204030204" pitchFamily="34" charset="0"/>
                <a:sym typeface="Calibri" panose="020F0502020204030204" pitchFamily="34" charset="0"/>
              </a:rPr>
              <a:pPr/>
              <a:t>111</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83024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a:headEnd/>
            <a:tailEnd/>
          </a:ln>
        </p:spPr>
      </p:sp>
      <p:sp>
        <p:nvSpPr>
          <p:cNvPr id="142339"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E5E8CD96-6341-411F-B889-FE517C06792C}" type="slidenum">
              <a:rPr lang="en-US" altLang="en-US" sz="1200" smtClean="0">
                <a:latin typeface="Calibri" panose="020F0502020204030204" pitchFamily="34" charset="0"/>
                <a:sym typeface="Calibri" panose="020F0502020204030204" pitchFamily="34" charset="0"/>
              </a:rPr>
              <a:pPr/>
              <a:t>112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4040442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a:headEnd/>
            <a:tailEnd/>
          </a:ln>
        </p:spPr>
      </p:sp>
      <p:sp>
        <p:nvSpPr>
          <p:cNvPr id="144387"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8CB5597-88F6-46AC-B564-1D0BE6AFE7E7}"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113</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600998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a:ln>
            <a:headEnd/>
            <a:tailEnd/>
          </a:ln>
        </p:spPr>
      </p:sp>
      <p:sp>
        <p:nvSpPr>
          <p:cNvPr id="146435"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6E4887B-DDE4-4373-9BCF-4763F51193BC}"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87908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a:headEnd/>
            <a:tailEnd/>
          </a:ln>
        </p:spPr>
      </p:sp>
      <p:sp>
        <p:nvSpPr>
          <p:cNvPr id="148483" name="Notes Placeholder 2"/>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15895F0-7987-4FAF-8F2C-DA73C3BEEA2C}" type="slidenum">
              <a:rPr lang="en-US" altLang="en-US" sz="1200" smtClean="0">
                <a:latin typeface="Calibri" panose="020F0502020204030204" pitchFamily="34" charset="0"/>
                <a:cs typeface="Calibri" panose="020F0502020204030204" pitchFamily="34" charset="0"/>
                <a:sym typeface="Calibri" panose="020F0502020204030204" pitchFamily="34" charset="0"/>
              </a:rPr>
              <a:pPr/>
              <a:t>115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1024339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116</a:t>
            </a:fld>
            <a:endParaRPr lang="en-US" dirty="0"/>
          </a:p>
        </p:txBody>
      </p:sp>
    </p:spTree>
    <p:extLst>
      <p:ext uri="{BB962C8B-B14F-4D97-AF65-F5344CB8AC3E}">
        <p14:creationId xmlns:p14="http://schemas.microsoft.com/office/powerpoint/2010/main" val="3852333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118</a:t>
            </a:fld>
            <a:endParaRPr lang="en-US" dirty="0"/>
          </a:p>
        </p:txBody>
      </p:sp>
    </p:spTree>
    <p:extLst>
      <p:ext uri="{BB962C8B-B14F-4D97-AF65-F5344CB8AC3E}">
        <p14:creationId xmlns:p14="http://schemas.microsoft.com/office/powerpoint/2010/main" val="1962986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119</a:t>
            </a:fld>
            <a:endParaRPr lang="en-US" dirty="0"/>
          </a:p>
        </p:txBody>
      </p:sp>
    </p:spTree>
    <p:extLst>
      <p:ext uri="{BB962C8B-B14F-4D97-AF65-F5344CB8AC3E}">
        <p14:creationId xmlns:p14="http://schemas.microsoft.com/office/powerpoint/2010/main" val="2697086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Image Placeholder 1"/>
          <p:cNvSpPr>
            <a:spLocks noGrp="1" noRot="1" noChangeAspect="1" noTextEdit="1"/>
          </p:cNvSpPr>
          <p:nvPr>
            <p:ph type="sldImg"/>
          </p:nvPr>
        </p:nvSpPr>
        <p:spPr bwMode="auto">
          <a:noFill/>
          <a:ln>
            <a:solidFill>
              <a:srgbClr val="000000"/>
            </a:solidFill>
            <a:miter lim="800000"/>
            <a:headEnd/>
            <a:tailEnd/>
          </a:ln>
        </p:spPr>
      </p:sp>
      <p:sp>
        <p:nvSpPr>
          <p:cNvPr id="21299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212996" name="Slide Number Placeholder 3"/>
          <p:cNvSpPr>
            <a:spLocks noGrp="1" noChangeArrowheads="1"/>
          </p:cNvSpPr>
          <p:nvPr>
            <p:ph type="sldNum" sz="quarter" idx="5"/>
          </p:nvPr>
        </p:nvSpPr>
        <p:spPr bwMode="auto">
          <a:noFill/>
          <a:ln>
            <a:miter lim="800000"/>
            <a:headEnd/>
            <a:tailEnd/>
          </a:ln>
        </p:spPr>
        <p:txBody>
          <a:bodyPr/>
          <a:lstStyle/>
          <a:p>
            <a:fld id="{458CBF3E-6714-4731-9806-A6DA51183615}" type="slidenum">
              <a:rPr lang="en-US" altLang="en-US" smtClean="0"/>
              <a:pPr/>
              <a:t>5</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340200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722212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14634487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a:headEnd/>
            <a:tailEnd/>
          </a:ln>
        </p:spPr>
      </p:sp>
      <p:sp>
        <p:nvSpPr>
          <p:cNvPr id="240643" name="Notes Placeholder 2"/>
          <p:cNvSpPr txBox="1">
            <a:spLocks noGrp="1"/>
          </p:cNvSpPr>
          <p:nvPr>
            <p:ph type="body" idx="1"/>
          </p:nvPr>
        </p:nvSpPr>
        <p:spPr>
          <a:ln/>
        </p:spPr>
        <p:txBody>
          <a:bodyPr/>
          <a:lstStyle/>
          <a:p>
            <a:endParaRPr lang="en-US">
              <a:latin typeface="Arial" pitchFamily="34" charset="0"/>
              <a:cs typeface="Arial" pitchFamily="34" charset="0"/>
            </a:endParaRPr>
          </a:p>
        </p:txBody>
      </p:sp>
      <p:sp>
        <p:nvSpPr>
          <p:cNvPr id="240644" name="Slide Number Placeholder 3"/>
          <p:cNvSpPr>
            <a:spLocks noGrp="1"/>
          </p:cNvSpPr>
          <p:nvPr>
            <p:ph type="sldNum" sz="quarter" idx="12"/>
          </p:nvPr>
        </p:nvSpPr>
        <p:spPr>
          <a:noFill/>
        </p:spPr>
        <p:txBody>
          <a:bodyPr/>
          <a:lstStyle/>
          <a:p>
            <a:pPr>
              <a:buFont typeface="Arial" pitchFamily="34" charset="0"/>
              <a:buNone/>
            </a:pPr>
            <a:fld id="{5E06B982-9095-4965-9F6C-B43A78ECB672}" type="slidenum">
              <a:rPr lang="en-US" smtClean="0"/>
              <a:pPr>
                <a:buFont typeface="Arial" pitchFamily="34" charset="0"/>
                <a:buNone/>
              </a:pPr>
              <a:t>12</a:t>
            </a:fld>
            <a:endParaRPr lang="en-US"/>
          </a:p>
        </p:txBody>
      </p:sp>
    </p:spTree>
    <p:extLst>
      <p:ext uri="{BB962C8B-B14F-4D97-AF65-F5344CB8AC3E}">
        <p14:creationId xmlns:p14="http://schemas.microsoft.com/office/powerpoint/2010/main" val="3934196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73</a:t>
            </a:fld>
            <a:endParaRPr lang="en-US" dirty="0"/>
          </a:p>
        </p:txBody>
      </p:sp>
    </p:spTree>
    <p:extLst>
      <p:ext uri="{BB962C8B-B14F-4D97-AF65-F5344CB8AC3E}">
        <p14:creationId xmlns:p14="http://schemas.microsoft.com/office/powerpoint/2010/main" val="209094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CFF937-6814-49D1-A42F-8DB76D1C595A}" type="slidenum">
              <a:rPr lang="en-US" smtClean="0"/>
              <a:pPr/>
              <a:t>106</a:t>
            </a:fld>
            <a:endParaRPr lang="en-US" dirty="0"/>
          </a:p>
        </p:txBody>
      </p:sp>
    </p:spTree>
    <p:extLst>
      <p:ext uri="{BB962C8B-B14F-4D97-AF65-F5344CB8AC3E}">
        <p14:creationId xmlns:p14="http://schemas.microsoft.com/office/powerpoint/2010/main" val="10937448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a:ln>
            <a:headEnd/>
            <a:tailEnd/>
          </a:ln>
        </p:spPr>
      </p:sp>
      <p:sp>
        <p:nvSpPr>
          <p:cNvPr id="154627" name="Notes Placeholder 2"/>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5E8CC8EC-0362-41E0-BB1B-C81ECA36D3E0}" type="slidenum">
              <a:rPr lang="en-US" altLang="en-US" sz="1200" smtClean="0">
                <a:latin typeface="Calibri" panose="020F0502020204030204" pitchFamily="34" charset="0"/>
                <a:sym typeface="Calibri" panose="020F0502020204030204" pitchFamily="34" charset="0"/>
              </a:rPr>
              <a:pPr/>
              <a:t>108</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49856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0CD1AD2-BBE3-4E9E-A91F-201353E77F91}" type="datetime1">
              <a:rPr lang="en-US" smtClean="0"/>
              <a:t>7/8/2023</a:t>
            </a:fld>
            <a:endParaRPr lang="en-US" dirty="0"/>
          </a:p>
        </p:txBody>
      </p:sp>
      <p:sp>
        <p:nvSpPr>
          <p:cNvPr id="5" name="Footer Placeholder 4"/>
          <p:cNvSpPr>
            <a:spLocks noGrp="1"/>
          </p:cNvSpPr>
          <p:nvPr>
            <p:ph type="ftr" sz="quarter" idx="11"/>
          </p:nvPr>
        </p:nvSpPr>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114AB9-60BC-4AE5-8799-15C5DCE61D6B}" type="datetime1">
              <a:rPr lang="en-US" smtClean="0"/>
              <a:t>7/8/2023</a:t>
            </a:fld>
            <a:endParaRPr lang="en-US" dirty="0"/>
          </a:p>
        </p:txBody>
      </p:sp>
      <p:sp>
        <p:nvSpPr>
          <p:cNvPr id="5" name="Footer Placeholder 4"/>
          <p:cNvSpPr>
            <a:spLocks noGrp="1"/>
          </p:cNvSpPr>
          <p:nvPr>
            <p:ph type="ftr" sz="quarter" idx="11"/>
          </p:nvPr>
        </p:nvSpPr>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80BC11-58A4-458D-A61B-3C422C8B7015}" type="datetime1">
              <a:rPr lang="en-US" smtClean="0"/>
              <a:t>7/8/2023</a:t>
            </a:fld>
            <a:endParaRPr lang="en-US" dirty="0"/>
          </a:p>
        </p:txBody>
      </p:sp>
      <p:sp>
        <p:nvSpPr>
          <p:cNvPr id="5" name="Footer Placeholder 4"/>
          <p:cNvSpPr>
            <a:spLocks noGrp="1"/>
          </p:cNvSpPr>
          <p:nvPr>
            <p:ph type="ftr" sz="quarter" idx="11"/>
          </p:nvPr>
        </p:nvSpPr>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8293F3-568F-4CCD-AF47-E7C1D9EC640B}" type="datetime1">
              <a:rPr lang="en-US" smtClean="0"/>
              <a:t>7/8/2023</a:t>
            </a:fld>
            <a:endParaRPr lang="en-US" dirty="0"/>
          </a:p>
        </p:txBody>
      </p:sp>
      <p:sp>
        <p:nvSpPr>
          <p:cNvPr id="5" name="Footer Placeholder 4"/>
          <p:cNvSpPr>
            <a:spLocks noGrp="1"/>
          </p:cNvSpPr>
          <p:nvPr>
            <p:ph type="ftr" sz="quarter" idx="11"/>
          </p:nvPr>
        </p:nvSpPr>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99A38F-2956-42EB-A6BC-97C1819D752E}" type="datetime1">
              <a:rPr lang="en-US" smtClean="0"/>
              <a:t>7/8/2023</a:t>
            </a:fld>
            <a:endParaRPr lang="en-US" dirty="0"/>
          </a:p>
        </p:txBody>
      </p:sp>
      <p:sp>
        <p:nvSpPr>
          <p:cNvPr id="5" name="Footer Placeholder 4"/>
          <p:cNvSpPr>
            <a:spLocks noGrp="1"/>
          </p:cNvSpPr>
          <p:nvPr>
            <p:ph type="ftr" sz="quarter" idx="11"/>
          </p:nvPr>
        </p:nvSpPr>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86D9802-6594-43D1-A3BB-85291A6B63FC}" type="datetime1">
              <a:rPr lang="en-US" smtClean="0"/>
              <a:t>7/8/2023</a:t>
            </a:fld>
            <a:endParaRPr lang="en-US" dirty="0"/>
          </a:p>
        </p:txBody>
      </p:sp>
      <p:sp>
        <p:nvSpPr>
          <p:cNvPr id="6" name="Footer Placeholder 5"/>
          <p:cNvSpPr>
            <a:spLocks noGrp="1"/>
          </p:cNvSpPr>
          <p:nvPr>
            <p:ph type="ftr" sz="quarter" idx="11"/>
          </p:nvPr>
        </p:nvSpPr>
        <p:spPr/>
        <p:txBody>
          <a:bodyPr/>
          <a:lstStyle/>
          <a:p>
            <a:r>
              <a:rPr lang="en-US"/>
              <a:t>Mr. Amar Pal Yadav               Web Technology                                 UNIT 5</a:t>
            </a:r>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2D7EAE-A6B7-4F45-AB6D-C7D983B3866C}" type="datetime1">
              <a:rPr lang="en-US" smtClean="0"/>
              <a:t>7/8/2023</a:t>
            </a:fld>
            <a:endParaRPr lang="en-US" dirty="0"/>
          </a:p>
        </p:txBody>
      </p:sp>
      <p:sp>
        <p:nvSpPr>
          <p:cNvPr id="8" name="Footer Placeholder 7"/>
          <p:cNvSpPr>
            <a:spLocks noGrp="1"/>
          </p:cNvSpPr>
          <p:nvPr>
            <p:ph type="ftr" sz="quarter" idx="11"/>
          </p:nvPr>
        </p:nvSpPr>
        <p:spPr/>
        <p:txBody>
          <a:bodyPr/>
          <a:lstStyle/>
          <a:p>
            <a:r>
              <a:rPr lang="en-US"/>
              <a:t>Mr. Amar Pal Yadav               Web Technology                                 UNIT 5</a:t>
            </a:r>
            <a:endParaRPr lang="en-US" dirty="0"/>
          </a:p>
        </p:txBody>
      </p:sp>
      <p:sp>
        <p:nvSpPr>
          <p:cNvPr id="9" name="Slide Number Placeholder 8"/>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31F086-625C-4E39-9772-C510F438A77D}" type="datetime1">
              <a:rPr lang="en-US" smtClean="0"/>
              <a:t>7/8/2023</a:t>
            </a:fld>
            <a:endParaRPr lang="en-US" dirty="0"/>
          </a:p>
        </p:txBody>
      </p:sp>
      <p:sp>
        <p:nvSpPr>
          <p:cNvPr id="4" name="Footer Placeholder 3"/>
          <p:cNvSpPr>
            <a:spLocks noGrp="1"/>
          </p:cNvSpPr>
          <p:nvPr>
            <p:ph type="ftr" sz="quarter" idx="11"/>
          </p:nvPr>
        </p:nvSpPr>
        <p:spPr/>
        <p:txBody>
          <a:bodyPr/>
          <a:lstStyle/>
          <a:p>
            <a:r>
              <a:rPr lang="en-US"/>
              <a:t>Mr. Amar Pal Yadav               Web Technology                                 UNIT 5</a:t>
            </a:r>
            <a:endParaRPr lang="en-US" dirty="0"/>
          </a:p>
        </p:txBody>
      </p:sp>
      <p:sp>
        <p:nvSpPr>
          <p:cNvPr id="5" name="Slide Number Placeholder 4"/>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26399D-BD8D-42AC-A516-AEB754431D05}" type="datetime1">
              <a:rPr lang="en-US" smtClean="0"/>
              <a:t>7/8/2023</a:t>
            </a:fld>
            <a:endParaRPr lang="en-US" dirty="0"/>
          </a:p>
        </p:txBody>
      </p:sp>
      <p:sp>
        <p:nvSpPr>
          <p:cNvPr id="3" name="Footer Placeholder 2"/>
          <p:cNvSpPr>
            <a:spLocks noGrp="1"/>
          </p:cNvSpPr>
          <p:nvPr>
            <p:ph type="ftr" sz="quarter" idx="11"/>
          </p:nvPr>
        </p:nvSpPr>
        <p:spPr/>
        <p:txBody>
          <a:bodyPr/>
          <a:lstStyle/>
          <a:p>
            <a:r>
              <a:rPr lang="en-US"/>
              <a:t>Mr. Amar Pal Yadav               Web Technology                                 UNIT 5</a:t>
            </a:r>
            <a:endParaRPr lang="en-US" dirty="0"/>
          </a:p>
        </p:txBody>
      </p:sp>
      <p:sp>
        <p:nvSpPr>
          <p:cNvPr id="4" name="Slide Number Placeholder 3"/>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AA8551-F5A3-40ED-B8D3-6F1933C44F05}" type="datetime1">
              <a:rPr lang="en-US" smtClean="0"/>
              <a:t>7/8/2023</a:t>
            </a:fld>
            <a:endParaRPr lang="en-US" dirty="0"/>
          </a:p>
        </p:txBody>
      </p:sp>
      <p:sp>
        <p:nvSpPr>
          <p:cNvPr id="6" name="Footer Placeholder 5"/>
          <p:cNvSpPr>
            <a:spLocks noGrp="1"/>
          </p:cNvSpPr>
          <p:nvPr>
            <p:ph type="ftr" sz="quarter" idx="11"/>
          </p:nvPr>
        </p:nvSpPr>
        <p:spPr/>
        <p:txBody>
          <a:bodyPr/>
          <a:lstStyle/>
          <a:p>
            <a:r>
              <a:rPr lang="en-US"/>
              <a:t>Mr. Amar Pal Yadav               Web Technology                                 UNIT 5</a:t>
            </a:r>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C62FFC-D7A5-40A2-B1E1-0B79C6464D80}" type="datetime1">
              <a:rPr lang="en-US" smtClean="0"/>
              <a:t>7/8/2023</a:t>
            </a:fld>
            <a:endParaRPr lang="en-US" dirty="0"/>
          </a:p>
        </p:txBody>
      </p:sp>
      <p:sp>
        <p:nvSpPr>
          <p:cNvPr id="6" name="Footer Placeholder 5"/>
          <p:cNvSpPr>
            <a:spLocks noGrp="1"/>
          </p:cNvSpPr>
          <p:nvPr>
            <p:ph type="ftr" sz="quarter" idx="11"/>
          </p:nvPr>
        </p:nvSpPr>
        <p:spPr/>
        <p:txBody>
          <a:bodyPr/>
          <a:lstStyle/>
          <a:p>
            <a:r>
              <a:rPr lang="en-US"/>
              <a:t>Mr. Amar Pal Yadav               Web Technology                                 UNIT 5</a:t>
            </a:r>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D7902F-0ED4-4277-AA26-E32C96027CCA}" type="datetime1">
              <a:rPr lang="en-US" smtClean="0"/>
              <a:t>7/8/2023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Amar Pal Yadav               Web Technology                                 UNIT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F9ED7C-125C-4F48-91B7-9528945E460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8" Type="http://schemas.openxmlformats.org/officeDocument/2006/relationships/hyperlink" Target="https://www.youtube.com/watch?v=g6zGd6ycktY&amp;list=PLo4R2IscWKdVqzh_QECsxCq7QB1CUpYfi&amp;index=3" TargetMode="External"/><Relationship Id="rId3" Type="http://schemas.openxmlformats.org/officeDocument/2006/relationships/hyperlink" Target="https://www.youtube.com/watch?v=KMj49syT8JM&amp;list=PLJ5C_6qdAvBHiqw9Yc7-_vyfbBG1Bmfg_" TargetMode="External"/><Relationship Id="rId7" Type="http://schemas.openxmlformats.org/officeDocument/2006/relationships/hyperlink" Target="https://www.youtube.com/watch?v=g6zGd6ycktY&amp;list=PLo4R2IscWKdVqzh_QECsxCq7QB1CUpYfi&amp;index=2"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1" TargetMode="External"/><Relationship Id="rId5" Type="http://schemas.openxmlformats.org/officeDocument/2006/relationships/hyperlink" Target="https://www.youtube.com/watch?v=jyzBKgXxHww&amp;list=PLJ5C_6qdAvBHiqw9Yc7-_vyfbBG1Bmfg_&amp;index=3" TargetMode="External"/><Relationship Id="rId4" Type="http://schemas.openxmlformats.org/officeDocument/2006/relationships/hyperlink" Target="https://www.youtube.com/watch?v=biKUffL8cm4&amp;list=PLJ5C_6qdAvBHiqw9Yc7-_vyfbBG1Bmfg_&amp;index=2" TargetMode="External"/><Relationship Id="rId9" Type="http://schemas.openxmlformats.org/officeDocument/2006/relationships/image" Target="../media/image5.png"/></Relationships>
</file>

<file path=ppt/slides/_rels/slide1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youtube.com/watch?v=g6zGd6ycktY&amp;list=PLo4R2IscWKdVqzh_QECsxCq7QB1CUpYfi&amp;index=4" TargetMode="External"/><Relationship Id="rId7" Type="http://schemas.openxmlformats.org/officeDocument/2006/relationships/hyperlink" Target="https://www.youtube.com/watch?v=g6zGd6ycktY&amp;list=PLo4R2IscWKdVqzh_QECsxCq7QB1CUpYfi&amp;index=8"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www.youtube.com/watch?v=g6zGd6ycktY&amp;list=PLo4R2IscWKdVqzh_QECsxCq7QB1CUpYfi&amp;index=7" TargetMode="External"/><Relationship Id="rId5" Type="http://schemas.openxmlformats.org/officeDocument/2006/relationships/hyperlink" Target="https://www.youtube.com/watch?v=g6zGd6ycktY&amp;list=PLo4R2IscWKdVqzh_QECsxCq7QB1CUpYfi&amp;index=6" TargetMode="External"/><Relationship Id="rId4" Type="http://schemas.openxmlformats.org/officeDocument/2006/relationships/hyperlink" Target="https://www.youtube.com/watch?v=g6zGd6ycktY&amp;list=PLo4R2IscWKdVqzh_QECsxCq7QB1CUpYfi&amp;index=5"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47800" y="1295400"/>
            <a:ext cx="6400800" cy="1371600"/>
          </a:xfrm>
        </p:spPr>
        <p:style>
          <a:lnRef idx="2">
            <a:schemeClr val="accent5"/>
          </a:lnRef>
          <a:fillRef idx="1">
            <a:schemeClr val="lt1"/>
          </a:fillRef>
          <a:effectRef idx="0">
            <a:schemeClr val="accent5"/>
          </a:effectRef>
          <a:fontRef idx="minor">
            <a:schemeClr val="dk1"/>
          </a:fontRef>
        </p:style>
        <p:txBody>
          <a:bodyPr rtlCol="0">
            <a:normAutofit/>
          </a:bodyPr>
          <a:lstStyle/>
          <a:p>
            <a:pPr eaLnBrk="1" fontAlgn="auto" hangingPunct="1">
              <a:spcAft>
                <a:spcPts val="0"/>
              </a:spcAft>
              <a:buFont typeface="Arial" pitchFamily="34" charset="0"/>
              <a:buNone/>
              <a:defRPr/>
            </a:pPr>
            <a:endParaRPr lang="en-US" sz="2500" dirty="0">
              <a:solidFill>
                <a:schemeClr val="tx1"/>
              </a:solidFill>
            </a:endParaRPr>
          </a:p>
          <a:p>
            <a:r>
              <a:rPr lang="en-US" sz="2500" dirty="0">
                <a:solidFill>
                  <a:schemeClr val="tx1"/>
                </a:solidFill>
              </a:rPr>
              <a:t>Introduction to PHP</a:t>
            </a:r>
          </a:p>
        </p:txBody>
      </p:sp>
      <p:sp>
        <p:nvSpPr>
          <p:cNvPr id="17" name="Google Shape;92;p13"/>
          <p:cNvSpPr txBox="1"/>
          <p:nvPr/>
        </p:nvSpPr>
        <p:spPr>
          <a:xfrm>
            <a:off x="5389563" y="4351338"/>
            <a:ext cx="3449637" cy="1408112"/>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defRPr/>
            </a:pPr>
            <a:r>
              <a:rPr lang="en-US" sz="2400" dirty="0"/>
              <a:t>Mr. </a:t>
            </a:r>
            <a:r>
              <a:rPr lang="en-US" sz="2400" dirty="0" err="1"/>
              <a:t>Amar</a:t>
            </a:r>
            <a:r>
              <a:rPr lang="en-US" sz="2400" dirty="0"/>
              <a:t> Pal </a:t>
            </a:r>
            <a:r>
              <a:rPr lang="en-US" sz="2400" dirty="0" err="1"/>
              <a:t>Yadav</a:t>
            </a:r>
            <a:endParaRPr lang="en-US" sz="2400" dirty="0"/>
          </a:p>
          <a:p>
            <a:pPr algn="ctr" eaLnBrk="1" fontAlgn="auto" hangingPunct="1">
              <a:spcBef>
                <a:spcPct val="20000"/>
              </a:spcBef>
              <a:spcAft>
                <a:spcPts val="0"/>
              </a:spcAft>
              <a:defRPr/>
            </a:pPr>
            <a:r>
              <a:rPr lang="en-US" sz="2000" dirty="0"/>
              <a:t>Assistant Professor</a:t>
            </a:r>
          </a:p>
          <a:p>
            <a:pPr algn="ctr" eaLnBrk="1" fontAlgn="auto" hangingPunct="1">
              <a:spcBef>
                <a:spcPct val="20000"/>
              </a:spcBef>
              <a:spcAft>
                <a:spcPts val="0"/>
              </a:spcAft>
              <a:defRPr/>
            </a:pPr>
            <a:r>
              <a:rPr lang="en-US" sz="2000" dirty="0"/>
              <a:t>CSE &amp; ET (AI Department)</a:t>
            </a:r>
          </a:p>
        </p:txBody>
      </p:sp>
      <p:pic>
        <p:nvPicPr>
          <p:cNvPr id="2052" name="Google Shape;93;p13" descr="C:\Users\Manks\Downloads\128_calendar-schedule-credit-mortgage-date-512.png"/>
          <p:cNvPicPr preferRelativeResize="0">
            <a:picLocks noChangeAspect="1" noChangeArrowheads="1"/>
          </p:cNvPicPr>
          <p:nvPr/>
        </p:nvPicPr>
        <p:blipFill>
          <a:blip r:embed="rId3"/>
          <a:srcRect/>
          <a:stretch>
            <a:fillRect/>
          </a:stretch>
        </p:blipFill>
        <p:spPr bwMode="auto">
          <a:xfrm>
            <a:off x="381000" y="5943600"/>
            <a:ext cx="533400" cy="533400"/>
          </a:xfrm>
          <a:prstGeom prst="rect">
            <a:avLst/>
          </a:prstGeom>
          <a:noFill/>
          <a:ln w="9525">
            <a:noFill/>
            <a:miter lim="800000"/>
            <a:headEnd/>
            <a:tailEnd/>
          </a:ln>
        </p:spPr>
      </p:pic>
      <p:sp>
        <p:nvSpPr>
          <p:cNvPr id="2053" name="Google Shape;95;p13"/>
          <p:cNvSpPr>
            <a:spLocks noGrp="1"/>
          </p:cNvSpPr>
          <p:nvPr>
            <p:ph type="sldNum" sz="quarter" idx="12"/>
          </p:nvPr>
        </p:nvSpPr>
        <p:spPr bwMode="auto">
          <a:xfrm>
            <a:off x="8382000" y="6324600"/>
            <a:ext cx="533400" cy="365125"/>
          </a:xfrm>
          <a:noFill/>
          <a:ln>
            <a:miter lim="800000"/>
            <a:headEnd/>
            <a:tailEnd/>
          </a:ln>
        </p:spPr>
        <p:txBody>
          <a:bodyPr/>
          <a:lstStyle/>
          <a:p>
            <a:fld id="{39B6092D-41F5-43D5-BB75-D909C17AF18B}" type="slidenum">
              <a:rPr lang="en-US" altLang="en-US" smtClean="0"/>
              <a:pPr/>
              <a:t>1</a:t>
            </a:fld>
            <a:endParaRPr lang="en-US" altLang="en-US"/>
          </a:p>
        </p:txBody>
      </p:sp>
      <p:pic>
        <p:nvPicPr>
          <p:cNvPr id="2054" name="Google Shape;96;p13" descr="C:\Users\Manks\Downloads\speak.png"/>
          <p:cNvPicPr preferRelativeResize="0">
            <a:picLocks noChangeAspect="1" noChangeArrowheads="1"/>
          </p:cNvPicPr>
          <p:nvPr/>
        </p:nvPicPr>
        <p:blipFill>
          <a:blip r:embed="rId4"/>
          <a:srcRect/>
          <a:stretch>
            <a:fillRect/>
          </a:stretch>
        </p:blipFill>
        <p:spPr bwMode="auto">
          <a:xfrm>
            <a:off x="6192838" y="2916238"/>
            <a:ext cx="1524000" cy="1524000"/>
          </a:xfrm>
          <a:prstGeom prst="rect">
            <a:avLst/>
          </a:prstGeom>
          <a:noFill/>
          <a:ln w="9525">
            <a:noFill/>
            <a:miter lim="800000"/>
            <a:headEnd/>
            <a:tailEnd/>
          </a:ln>
        </p:spPr>
      </p:pic>
      <p:sp>
        <p:nvSpPr>
          <p:cNvPr id="21" name="Google Shape;97;p13"/>
          <p:cNvSpPr txBox="1"/>
          <p:nvPr/>
        </p:nvSpPr>
        <p:spPr>
          <a:xfrm>
            <a:off x="152400" y="2971800"/>
            <a:ext cx="2057400" cy="5334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ts val="0"/>
              </a:spcBef>
              <a:spcAft>
                <a:spcPts val="0"/>
              </a:spcAft>
              <a:buClr>
                <a:schemeClr val="dk1"/>
              </a:buClr>
              <a:buSzPts val="2500"/>
              <a:buFont typeface="Arial"/>
              <a:buNone/>
              <a:defRPr/>
            </a:pPr>
            <a:r>
              <a:rPr lang="en-US" sz="2500" kern="0" dirty="0">
                <a:solidFill>
                  <a:schemeClr val="dk1"/>
                </a:solidFill>
                <a:latin typeface="Calibri"/>
                <a:ea typeface="Calibri"/>
                <a:cs typeface="Calibri"/>
                <a:sym typeface="Calibri"/>
              </a:rPr>
              <a:t>Unit: 5</a:t>
            </a:r>
            <a:endParaRPr sz="2500" kern="0" dirty="0">
              <a:solidFill>
                <a:schemeClr val="dk1"/>
              </a:solidFill>
              <a:latin typeface="Calibri"/>
              <a:ea typeface="Calibri"/>
              <a:cs typeface="Calibri"/>
              <a:sym typeface="Calibri"/>
            </a:endParaRPr>
          </a:p>
        </p:txBody>
      </p:sp>
      <p:sp>
        <p:nvSpPr>
          <p:cNvPr id="2056" name="Google Shape;98;p13"/>
          <p:cNvSpPr>
            <a:spLocks noGrp="1"/>
          </p:cNvSpPr>
          <p:nvPr>
            <p:ph type="ftr" sz="quarter" idx="11"/>
          </p:nvPr>
        </p:nvSpPr>
        <p:spPr bwMode="auto">
          <a:xfrm>
            <a:off x="2286000" y="6340475"/>
            <a:ext cx="5029200" cy="365125"/>
          </a:xfrm>
          <a:noFill/>
          <a:ln>
            <a:miter lim="800000"/>
            <a:headEnd/>
            <a:tailEnd/>
          </a:ln>
        </p:spPr>
        <p:txBody>
          <a:bodyPr wrap="square" numCol="1" anchorCtr="0" compatLnSpc="1">
            <a:prstTxWarp prst="textNoShape">
              <a:avLst/>
            </a:prstTxWarp>
          </a:bodyPr>
          <a:lstStyle/>
          <a:p>
            <a:pPr algn="r" fontAlgn="base">
              <a:spcBef>
                <a:spcPct val="0"/>
              </a:spcBef>
              <a:spcAft>
                <a:spcPct val="0"/>
              </a:spcAft>
              <a:buFont typeface="Arial" charset="0"/>
              <a:buNone/>
            </a:pPr>
            <a:r>
              <a:rPr lang="en-US" altLang="en-US">
                <a:solidFill>
                  <a:srgbClr val="898989"/>
                </a:solidFill>
                <a:cs typeface="Arial" charset="0"/>
              </a:rPr>
              <a:t>Mr. Amar Pal Yadav               Web Technology                                 UNIT 5</a:t>
            </a:r>
          </a:p>
        </p:txBody>
      </p:sp>
      <p:sp>
        <p:nvSpPr>
          <p:cNvPr id="23" name="Google Shape;99;p13"/>
          <p:cNvSpPr txBox="1"/>
          <p:nvPr/>
        </p:nvSpPr>
        <p:spPr>
          <a:xfrm>
            <a:off x="100013" y="3651250"/>
            <a:ext cx="4191000" cy="99695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ts val="0"/>
              </a:spcBef>
              <a:spcAft>
                <a:spcPts val="0"/>
              </a:spcAft>
              <a:buClr>
                <a:schemeClr val="dk1"/>
              </a:buClr>
              <a:buSzPts val="2000"/>
              <a:buFont typeface="Arial"/>
              <a:buNone/>
              <a:defRPr/>
            </a:pPr>
            <a:r>
              <a:rPr lang="en-US" sz="2000" dirty="0">
                <a:latin typeface="Calibri" panose="020F0502020204030204" pitchFamily="34" charset="0"/>
                <a:cs typeface="Calibri" panose="020F0502020204030204" pitchFamily="34" charset="0"/>
                <a:sym typeface="Arial" charset="0"/>
              </a:rPr>
              <a:t>Subject Name:</a:t>
            </a:r>
            <a:endParaRPr lang="en-US" sz="2000" kern="0" dirty="0">
              <a:solidFill>
                <a:schemeClr val="dk1"/>
              </a:solidFill>
              <a:latin typeface="Calibri" panose="020F0502020204030204" pitchFamily="34" charset="0"/>
              <a:ea typeface="Calibri"/>
              <a:cs typeface="Calibri" panose="020F0502020204030204" pitchFamily="34" charset="0"/>
              <a:sym typeface="Calibri"/>
            </a:endParaRPr>
          </a:p>
          <a:p>
            <a:pPr algn="ctr" eaLnBrk="1" fontAlgn="auto" hangingPunct="1">
              <a:spcBef>
                <a:spcPts val="0"/>
              </a:spcBef>
              <a:spcAft>
                <a:spcPts val="0"/>
              </a:spcAft>
              <a:buClr>
                <a:schemeClr val="dk1"/>
              </a:buClr>
              <a:buSzPts val="2000"/>
              <a:buFont typeface="Arial"/>
              <a:buNone/>
              <a:defRPr/>
            </a:pPr>
            <a:r>
              <a:rPr lang="en-US" sz="2000" kern="0" dirty="0">
                <a:solidFill>
                  <a:schemeClr val="dk1"/>
                </a:solidFill>
                <a:latin typeface="Calibri"/>
                <a:ea typeface="Calibri"/>
                <a:cs typeface="Calibri"/>
                <a:sym typeface="Calibri"/>
              </a:rPr>
              <a:t>WEB TECHNOLOGY (ACSE0505) )</a:t>
            </a:r>
          </a:p>
        </p:txBody>
      </p:sp>
      <p:sp>
        <p:nvSpPr>
          <p:cNvPr id="24" name="Google Shape;100;p13"/>
          <p:cNvSpPr txBox="1"/>
          <p:nvPr/>
        </p:nvSpPr>
        <p:spPr>
          <a:xfrm>
            <a:off x="152400" y="4876800"/>
            <a:ext cx="4191000" cy="838200"/>
          </a:xfrm>
          <a:prstGeom prst="rect">
            <a:avLst/>
          </a:prstGeom>
          <a:solidFill>
            <a:schemeClr val="lt1"/>
          </a:solidFill>
          <a:ln w="25400" cap="flat" cmpd="sng">
            <a:solidFill>
              <a:schemeClr val="accent5"/>
            </a:solidFill>
            <a:prstDash val="solid"/>
            <a:round/>
            <a:headEnd type="none" w="sm" len="sm"/>
            <a:tailEnd type="none" w="sm" len="sm"/>
          </a:ln>
        </p:spPr>
        <p:txBody>
          <a:bodyPr spcFirstLastPara="1" lIns="91425" tIns="45700" rIns="91425" bIns="45700"/>
          <a:lstStyle/>
          <a:p>
            <a:pPr algn="ctr" eaLnBrk="1" fontAlgn="auto" hangingPunct="1">
              <a:spcBef>
                <a:spcPct val="20000"/>
              </a:spcBef>
              <a:spcAft>
                <a:spcPts val="0"/>
              </a:spcAft>
              <a:buFont typeface="Arial" pitchFamily="34" charset="0"/>
              <a:buNone/>
              <a:defRPr/>
            </a:pPr>
            <a:r>
              <a:rPr lang="en-US" sz="2000" dirty="0">
                <a:latin typeface="Calibri" panose="020F0502020204030204" pitchFamily="34" charset="0"/>
                <a:cs typeface="Calibri" panose="020F0502020204030204" pitchFamily="34" charset="0"/>
                <a:sym typeface="Arial" charset="0"/>
              </a:rPr>
              <a:t>Course Details</a:t>
            </a:r>
            <a:br>
              <a:rPr lang="en-US" sz="2000" dirty="0">
                <a:latin typeface="Calibri" panose="020F0502020204030204" pitchFamily="34" charset="0"/>
                <a:cs typeface="Calibri" panose="020F0502020204030204" pitchFamily="34" charset="0"/>
                <a:sym typeface="Arial" charset="0"/>
              </a:rPr>
            </a:br>
            <a:r>
              <a:rPr lang="en-US" sz="2000" dirty="0">
                <a:latin typeface="Calibri" panose="020F0502020204030204" pitchFamily="34" charset="0"/>
                <a:cs typeface="Calibri" panose="020F0502020204030204" pitchFamily="34" charset="0"/>
                <a:sym typeface="Arial" charset="0"/>
              </a:rPr>
              <a:t>(B Tech. 5</a:t>
            </a:r>
            <a:r>
              <a:rPr lang="en-US" sz="2000" baseline="30000" dirty="0">
                <a:latin typeface="Calibri" panose="020F0502020204030204" pitchFamily="34" charset="0"/>
                <a:cs typeface="Calibri" panose="020F0502020204030204" pitchFamily="34" charset="0"/>
                <a:sym typeface="Arial" charset="0"/>
              </a:rPr>
              <a:t>th</a:t>
            </a:r>
            <a:r>
              <a:rPr lang="en-US" sz="2000" dirty="0">
                <a:latin typeface="Calibri" panose="020F0502020204030204" pitchFamily="34" charset="0"/>
                <a:cs typeface="Calibri" panose="020F0502020204030204" pitchFamily="34" charset="0"/>
                <a:sym typeface="Arial" charset="0"/>
              </a:rPr>
              <a:t> Sem)</a:t>
            </a:r>
          </a:p>
        </p:txBody>
      </p:sp>
      <p:pic>
        <p:nvPicPr>
          <p:cNvPr id="2060" name="Picture 14" descr="C:\Users\Amar Pal Yadav\Desktop\Amar MSC.jpeg"/>
          <p:cNvPicPr>
            <a:picLocks noChangeAspect="1" noChangeArrowheads="1"/>
          </p:cNvPicPr>
          <p:nvPr/>
        </p:nvPicPr>
        <p:blipFill>
          <a:blip r:embed="rId5"/>
          <a:srcRect/>
          <a:stretch>
            <a:fillRect/>
          </a:stretch>
        </p:blipFill>
        <p:spPr bwMode="auto">
          <a:xfrm>
            <a:off x="6407150" y="2862263"/>
            <a:ext cx="1143000" cy="1493837"/>
          </a:xfrm>
          <a:prstGeom prst="rect">
            <a:avLst/>
          </a:prstGeom>
          <a:noFill/>
          <a:ln w="9525">
            <a:noFill/>
            <a:miter lim="800000"/>
            <a:headEnd/>
            <a:tailEnd/>
          </a:ln>
        </p:spPr>
      </p:pic>
      <p:sp>
        <p:nvSpPr>
          <p:cNvPr id="27" name="Title 1"/>
          <p:cNvSpPr txBox="1">
            <a:spLocks/>
          </p:cNvSpPr>
          <p:nvPr/>
        </p:nvSpPr>
        <p:spPr>
          <a:xfrm>
            <a:off x="1371600" y="0"/>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000" dirty="0" err="1">
                <a:solidFill>
                  <a:schemeClr val="accent1">
                    <a:lumMod val="75000"/>
                  </a:schemeClr>
                </a:solidFill>
              </a:rPr>
              <a:t>Noida</a:t>
            </a:r>
            <a:r>
              <a:rPr lang="en-US" sz="2000" dirty="0">
                <a:solidFill>
                  <a:schemeClr val="accent1">
                    <a:lumMod val="75000"/>
                  </a:schemeClr>
                </a:solidFill>
              </a:rPr>
              <a:t> Institute of Engineering and Technology, Greater </a:t>
            </a:r>
            <a:r>
              <a:rPr lang="en-US" sz="2000" dirty="0" err="1">
                <a:solidFill>
                  <a:schemeClr val="accent1">
                    <a:lumMod val="75000"/>
                  </a:schemeClr>
                </a:solidFill>
              </a:rPr>
              <a:t>Noida</a:t>
            </a:r>
            <a:br>
              <a:rPr lang="en-US" sz="2400" dirty="0"/>
            </a:br>
            <a:r>
              <a:rPr lang="en-US" dirty="0">
                <a:solidFill>
                  <a:srgbClr val="C00000"/>
                </a:solidFill>
              </a:rPr>
              <a:t>(An Autonomous Institute)</a:t>
            </a:r>
            <a:br>
              <a:rPr lang="en-US" sz="2400" dirty="0"/>
            </a:br>
            <a:r>
              <a:rPr lang="en-US" sz="2400" dirty="0">
                <a:solidFill>
                  <a:schemeClr val="tx1"/>
                </a:solidFill>
              </a:rPr>
              <a:t> </a:t>
            </a:r>
            <a:r>
              <a:rPr lang="en-US" sz="1600" b="1" dirty="0">
                <a:solidFill>
                  <a:srgbClr val="FF0000"/>
                </a:solidFill>
              </a:rPr>
              <a:t>School of Computer Science &amp; Engineering in Emerging Technologies </a:t>
            </a:r>
          </a:p>
        </p:txBody>
      </p:sp>
      <p:pic>
        <p:nvPicPr>
          <p:cNvPr id="2062" name="Picture 8" descr="Untitled.png"/>
          <p:cNvPicPr>
            <a:picLocks noChangeAspect="1"/>
          </p:cNvPicPr>
          <p:nvPr/>
        </p:nvPicPr>
        <p:blipFill>
          <a:blip r:embed="rId6"/>
          <a:srcRect/>
          <a:stretch>
            <a:fillRect/>
          </a:stretch>
        </p:blipFill>
        <p:spPr bwMode="auto">
          <a:xfrm>
            <a:off x="0" y="0"/>
            <a:ext cx="1371600" cy="1066800"/>
          </a:xfrm>
          <a:prstGeom prst="rect">
            <a:avLst/>
          </a:prstGeom>
          <a:noFill/>
          <a:ln w="9525">
            <a:noFill/>
            <a:miter lim="800000"/>
            <a:headEnd/>
            <a:tailEnd/>
          </a:ln>
        </p:spPr>
      </p:pic>
      <p:sp>
        <p:nvSpPr>
          <p:cNvPr id="14" name="Date Placeholder 13"/>
          <p:cNvSpPr>
            <a:spLocks noGrp="1"/>
          </p:cNvSpPr>
          <p:nvPr>
            <p:ph type="dt" sz="half" idx="10"/>
          </p:nvPr>
        </p:nvSpPr>
        <p:spPr/>
        <p:txBody>
          <a:bodyPr/>
          <a:lstStyle/>
          <a:p>
            <a:fld id="{84AD5112-449F-4487-A58F-82006FCECF1A}" type="datetime1">
              <a:rPr lang="en-US" smtClean="0"/>
              <a:t>7/8/2023</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342991309"/>
              </p:ext>
            </p:extLst>
          </p:nvPr>
        </p:nvGraphicFramePr>
        <p:xfrm>
          <a:off x="228600" y="772138"/>
          <a:ext cx="8839200" cy="5181600"/>
        </p:xfrm>
        <a:graphic>
          <a:graphicData uri="http://schemas.openxmlformats.org/drawingml/2006/table">
            <a:tbl>
              <a:tblPr firstRow="1" firstCol="1" bandRow="1">
                <a:tableStyleId>{5C22544A-7EE6-4342-B048-85BDC9FD1C3A}</a:tableStyleId>
              </a:tblPr>
              <a:tblGrid>
                <a:gridCol w="542758">
                  <a:extLst>
                    <a:ext uri="{9D8B030D-6E8A-4147-A177-3AD203B41FA5}">
                      <a16:colId xmlns:a16="http://schemas.microsoft.com/office/drawing/2014/main" val="3653803457"/>
                    </a:ext>
                  </a:extLst>
                </a:gridCol>
                <a:gridCol w="8296442">
                  <a:extLst>
                    <a:ext uri="{9D8B030D-6E8A-4147-A177-3AD203B41FA5}">
                      <a16:colId xmlns:a16="http://schemas.microsoft.com/office/drawing/2014/main" val="1504710162"/>
                    </a:ext>
                  </a:extLst>
                </a:gridCol>
              </a:tblGrid>
              <a:tr h="839338">
                <a:tc>
                  <a:txBody>
                    <a:bodyPr/>
                    <a:lstStyle/>
                    <a:p>
                      <a:pPr marL="0" marR="0" algn="just">
                        <a:lnSpc>
                          <a:spcPct val="115000"/>
                        </a:lnSpc>
                        <a:spcBef>
                          <a:spcPts val="0"/>
                        </a:spcBef>
                        <a:spcAft>
                          <a:spcPts val="0"/>
                        </a:spcAft>
                      </a:pPr>
                      <a:r>
                        <a:rPr lang="en-US" sz="2000" b="0" dirty="0">
                          <a:effectLst/>
                        </a:rPr>
                        <a:t>III</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Concept of CSS 3: Creating Style Sheet, CSS Properties , CSS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 </a:t>
                      </a:r>
                      <a:r>
                        <a:rPr lang="en-IN" sz="2000" b="0" kern="1200" dirty="0">
                          <a:solidFill>
                            <a:schemeClr val="dk1"/>
                          </a:solidFill>
                          <a:effectLst/>
                          <a:latin typeface="+mn-lt"/>
                          <a:ea typeface="+mn-ea"/>
                          <a:cs typeface="+mn-cs"/>
                        </a:rPr>
                        <a:t>Bootstrap: Introduction, Bootstrap grid system, Bootstrap Components.</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870703379"/>
                  </a:ext>
                </a:extLst>
              </a:tr>
              <a:tr h="1178976">
                <a:tc>
                  <a:txBody>
                    <a:bodyPr/>
                    <a:lstStyle/>
                    <a:p>
                      <a:pPr marL="0" marR="0" algn="just">
                        <a:lnSpc>
                          <a:spcPct val="115000"/>
                        </a:lnSpc>
                        <a:spcBef>
                          <a:spcPts val="0"/>
                        </a:spcBef>
                        <a:spcAft>
                          <a:spcPts val="0"/>
                        </a:spcAft>
                      </a:pPr>
                      <a:r>
                        <a:rPr lang="en-US" sz="2000" b="0">
                          <a:effectLst/>
                        </a:rPr>
                        <a:t>IV </a:t>
                      </a:r>
                    </a:p>
                    <a:p>
                      <a:pPr marL="0" marR="0" algn="just">
                        <a:lnSpc>
                          <a:spcPct val="115000"/>
                        </a:lnSpc>
                        <a:spcBef>
                          <a:spcPts val="0"/>
                        </a:spcBef>
                        <a:spcAft>
                          <a:spcPts val="0"/>
                        </a:spcAft>
                      </a:pPr>
                      <a:r>
                        <a:rPr lang="en-US" sz="2000" b="0">
                          <a:effectLst/>
                        </a:rPr>
                        <a:t> </a:t>
                      </a:r>
                      <a:endParaRPr lang="en-US" sz="2000" b="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JavaScript Essentials: Introduction to Java Script , </a:t>
                      </a:r>
                      <a:r>
                        <a:rPr lang="en-US" sz="2000" b="0" kern="1200" dirty="0" err="1">
                          <a:solidFill>
                            <a:schemeClr val="dk1"/>
                          </a:solidFill>
                          <a:effectLst/>
                          <a:latin typeface="+mn-lt"/>
                          <a:ea typeface="+mn-ea"/>
                          <a:cs typeface="+mn-cs"/>
                        </a:rPr>
                        <a:t>Javascript</a:t>
                      </a:r>
                      <a:r>
                        <a:rPr lang="en-US" sz="2000" b="0" kern="1200" dirty="0">
                          <a:solidFill>
                            <a:schemeClr val="dk1"/>
                          </a:solidFill>
                          <a:effectLst/>
                          <a:latin typeface="+mn-lt"/>
                          <a:ea typeface="+mn-ea"/>
                          <a:cs typeface="+mn-cs"/>
                        </a:rPr>
                        <a:t> Types , </a:t>
                      </a:r>
                      <a:r>
                        <a:rPr lang="en-US" sz="2000" b="0" kern="1200" dirty="0" err="1">
                          <a:solidFill>
                            <a:schemeClr val="dk1"/>
                          </a:solidFill>
                          <a:effectLst/>
                          <a:latin typeface="+mn-lt"/>
                          <a:ea typeface="+mn-ea"/>
                          <a:cs typeface="+mn-cs"/>
                        </a:rPr>
                        <a:t>Var</a:t>
                      </a:r>
                      <a:r>
                        <a:rPr lang="en-US" sz="2000" b="0" kern="1200" dirty="0">
                          <a:solidFill>
                            <a:schemeClr val="dk1"/>
                          </a:solidFill>
                          <a:effectLst/>
                          <a:latin typeface="+mn-lt"/>
                          <a:ea typeface="+mn-ea"/>
                          <a:cs typeface="+mn-cs"/>
                        </a:rPr>
                        <a:t>, Let and </a:t>
                      </a:r>
                      <a:r>
                        <a:rPr lang="en-US" sz="2000" b="0" kern="1200" dirty="0" err="1">
                          <a:solidFill>
                            <a:schemeClr val="dk1"/>
                          </a:solidFill>
                          <a:effectLst/>
                          <a:latin typeface="+mn-lt"/>
                          <a:ea typeface="+mn-ea"/>
                          <a:cs typeface="+mn-cs"/>
                        </a:rPr>
                        <a:t>Const</a:t>
                      </a:r>
                      <a:r>
                        <a:rPr lang="en-US" sz="2000" b="0" kern="1200" dirty="0">
                          <a:solidFill>
                            <a:schemeClr val="dk1"/>
                          </a:solidFill>
                          <a:effectLst/>
                          <a:latin typeface="+mn-lt"/>
                          <a:ea typeface="+mn-ea"/>
                          <a:cs typeface="+mn-cs"/>
                        </a:rPr>
                        <a:t> Keywords, Operators in JS , Conditions Statements , Java Script Loops, JS Popup Boxes , JS Events , JS Arrays, Working with Arrays, JS Objects ,JS Functions , Using Java Script in Real time , Validation of Forms, Arrow functions and default arguments, Template Strings, Strings methods, Callback functions, Object de-structuring, Spread and Rest Operator, Typescript fundamentals, Typescript OOPs- Classes, Interfaces, Constructor etc. Decorator and Spread Operator, </a:t>
                      </a:r>
                      <a:r>
                        <a:rPr lang="en-IN" sz="2000" b="0" kern="1200" dirty="0">
                          <a:solidFill>
                            <a:schemeClr val="dk1"/>
                          </a:solidFill>
                          <a:effectLst/>
                          <a:latin typeface="+mn-lt"/>
                          <a:ea typeface="+mn-ea"/>
                          <a:cs typeface="+mn-cs"/>
                        </a:rPr>
                        <a:t>Difference == &amp; ===, Asynchronous Programming in ES6, Promise Constructor, Promise with Chain, Promise Race.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573241202"/>
                  </a:ext>
                </a:extLst>
              </a:tr>
            </a:tbl>
          </a:graphicData>
        </a:graphic>
      </p:graphicFrame>
      <p:sp>
        <p:nvSpPr>
          <p:cNvPr id="4" name="Date Placeholder 3"/>
          <p:cNvSpPr>
            <a:spLocks noGrp="1"/>
          </p:cNvSpPr>
          <p:nvPr>
            <p:ph type="dt" sz="half" idx="10"/>
          </p:nvPr>
        </p:nvSpPr>
        <p:spPr/>
        <p:txBody>
          <a:bodyPr/>
          <a:lstStyle/>
          <a:p>
            <a:fld id="{2871DAE2-49EB-47DF-AF32-30C9D76B12C5}"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250494046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7) Which of the following is used to display the output in PHP?</a:t>
            </a:r>
          </a:p>
          <a:p>
            <a:pPr marL="514350" indent="-514350">
              <a:buNone/>
            </a:pPr>
            <a:r>
              <a:rPr lang="en-US" sz="2000" dirty="0">
                <a:latin typeface="+mj-lt"/>
              </a:rPr>
              <a:t>echo</a:t>
            </a:r>
          </a:p>
          <a:p>
            <a:pPr marL="514350" indent="-514350">
              <a:buNone/>
            </a:pPr>
            <a:r>
              <a:rPr lang="en-US" sz="2000" dirty="0">
                <a:latin typeface="+mj-lt"/>
              </a:rPr>
              <a:t>write</a:t>
            </a:r>
          </a:p>
          <a:p>
            <a:pPr marL="514350" indent="-514350">
              <a:buNone/>
            </a:pPr>
            <a:r>
              <a:rPr lang="en-US" sz="2000" dirty="0">
                <a:latin typeface="+mj-lt"/>
              </a:rPr>
              <a:t>print</a:t>
            </a:r>
          </a:p>
          <a:p>
            <a:pPr marL="514350" indent="-514350">
              <a:buNone/>
            </a:pPr>
            <a:r>
              <a:rPr lang="en-US" sz="2000" dirty="0">
                <a:latin typeface="+mj-lt"/>
              </a:rPr>
              <a:t>Both (a) and (c)</a:t>
            </a:r>
          </a:p>
          <a:p>
            <a:pPr marL="514350" indent="-514350">
              <a:buNone/>
            </a:pPr>
            <a:endParaRPr lang="en-US" sz="2000" dirty="0">
              <a:latin typeface="+mj-lt"/>
            </a:endParaRPr>
          </a:p>
          <a:p>
            <a:pPr marL="514350" indent="-514350">
              <a:buNone/>
            </a:pPr>
            <a:r>
              <a:rPr lang="en-US" sz="2000" dirty="0">
                <a:latin typeface="+mj-lt"/>
              </a:rPr>
              <a:t>8) Which of the following is the use of </a:t>
            </a:r>
            <a:r>
              <a:rPr lang="en-US" sz="2000" dirty="0" err="1">
                <a:latin typeface="+mj-lt"/>
              </a:rPr>
              <a:t>strlen</a:t>
            </a:r>
            <a:r>
              <a:rPr lang="en-US" sz="2000" dirty="0">
                <a:latin typeface="+mj-lt"/>
              </a:rPr>
              <a:t>() function in PHP?</a:t>
            </a:r>
          </a:p>
          <a:p>
            <a:pPr marL="514350" indent="-514350">
              <a:buNone/>
            </a:pPr>
            <a:r>
              <a:rPr lang="en-US" sz="2000" dirty="0">
                <a:latin typeface="+mj-lt"/>
              </a:rPr>
              <a:t>The </a:t>
            </a:r>
            <a:r>
              <a:rPr lang="en-US" sz="2000" dirty="0" err="1">
                <a:latin typeface="+mj-lt"/>
              </a:rPr>
              <a:t>strlen</a:t>
            </a:r>
            <a:r>
              <a:rPr lang="en-US" sz="2000" dirty="0">
                <a:latin typeface="+mj-lt"/>
              </a:rPr>
              <a:t>() function returns the type of string</a:t>
            </a:r>
          </a:p>
          <a:p>
            <a:pPr marL="514350" indent="-514350">
              <a:buNone/>
            </a:pPr>
            <a:r>
              <a:rPr lang="en-US" sz="2000" dirty="0">
                <a:latin typeface="+mj-lt"/>
              </a:rPr>
              <a:t>The </a:t>
            </a:r>
            <a:r>
              <a:rPr lang="en-US" sz="2000" dirty="0" err="1">
                <a:latin typeface="+mj-lt"/>
              </a:rPr>
              <a:t>strlen</a:t>
            </a:r>
            <a:r>
              <a:rPr lang="en-US" sz="2000" dirty="0">
                <a:latin typeface="+mj-lt"/>
              </a:rPr>
              <a:t>() function returns the length of string</a:t>
            </a:r>
          </a:p>
          <a:p>
            <a:pPr marL="514350" indent="-514350">
              <a:buNone/>
            </a:pPr>
            <a:r>
              <a:rPr lang="en-US" sz="2000" dirty="0">
                <a:latin typeface="+mj-lt"/>
              </a:rPr>
              <a:t>The </a:t>
            </a:r>
            <a:r>
              <a:rPr lang="en-US" sz="2000" dirty="0" err="1">
                <a:latin typeface="+mj-lt"/>
              </a:rPr>
              <a:t>strlen</a:t>
            </a:r>
            <a:r>
              <a:rPr lang="en-US" sz="2000" dirty="0">
                <a:latin typeface="+mj-lt"/>
              </a:rPr>
              <a:t>() function returns the value of string</a:t>
            </a:r>
          </a:p>
          <a:p>
            <a:pPr marL="514350" indent="-514350">
              <a:buNone/>
            </a:pPr>
            <a:r>
              <a:rPr lang="en-US" sz="2000" dirty="0">
                <a:latin typeface="+mj-lt"/>
              </a:rPr>
              <a:t>The </a:t>
            </a:r>
            <a:r>
              <a:rPr lang="en-US" sz="2000" dirty="0" err="1">
                <a:latin typeface="+mj-lt"/>
              </a:rPr>
              <a:t>strlen</a:t>
            </a:r>
            <a:r>
              <a:rPr lang="en-US" sz="2000" dirty="0">
                <a:latin typeface="+mj-lt"/>
              </a:rPr>
              <a:t>() function returns both value and type of string</a:t>
            </a:r>
            <a:endParaRPr lang="en-US" sz="2200" dirty="0">
              <a:solidFill>
                <a:srgbClr val="FF0000"/>
              </a:solidFill>
            </a:endParaRPr>
          </a:p>
        </p:txBody>
      </p:sp>
      <p:sp>
        <p:nvSpPr>
          <p:cNvPr id="4" name="Date Placeholder 3"/>
          <p:cNvSpPr>
            <a:spLocks noGrp="1"/>
          </p:cNvSpPr>
          <p:nvPr>
            <p:ph type="dt" sz="half" idx="10"/>
          </p:nvPr>
        </p:nvSpPr>
        <p:spPr/>
        <p:txBody>
          <a:bodyPr/>
          <a:lstStyle/>
          <a:p>
            <a:fld id="{9AAE5906-2E1E-4015-B3D6-1F59ED5E7974}"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985937721"/>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Which of the following is used for concatenation in PHP?</a:t>
            </a:r>
          </a:p>
          <a:p>
            <a:pPr marL="514350" indent="-514350">
              <a:buNone/>
            </a:pPr>
            <a:r>
              <a:rPr lang="en-US" sz="2000" dirty="0">
                <a:latin typeface="+mj-lt"/>
              </a:rPr>
              <a:t>+ (plus)</a:t>
            </a:r>
          </a:p>
          <a:p>
            <a:pPr marL="514350" indent="-514350">
              <a:buNone/>
            </a:pPr>
            <a:r>
              <a:rPr lang="en-US" sz="2000" dirty="0">
                <a:latin typeface="+mj-lt"/>
              </a:rPr>
              <a:t>* (Asterisk)</a:t>
            </a:r>
          </a:p>
          <a:p>
            <a:pPr marL="514350" indent="-514350">
              <a:buNone/>
            </a:pPr>
            <a:r>
              <a:rPr lang="en-US" sz="2000" dirty="0">
                <a:latin typeface="+mj-lt"/>
              </a:rPr>
              <a:t>. (dot)</a:t>
            </a:r>
          </a:p>
          <a:p>
            <a:pPr marL="514350" indent="-514350">
              <a:buNone/>
            </a:pPr>
            <a:r>
              <a:rPr lang="en-US" sz="2000" dirty="0">
                <a:latin typeface="+mj-lt"/>
              </a:rPr>
              <a:t>append()</a:t>
            </a:r>
          </a:p>
          <a:p>
            <a:pPr marL="514350" indent="-514350">
              <a:buNone/>
            </a:pPr>
            <a:endParaRPr lang="en-US" sz="2000" dirty="0">
              <a:latin typeface="+mj-lt"/>
            </a:endParaRPr>
          </a:p>
          <a:p>
            <a:pPr marL="514350" indent="-514350">
              <a:buNone/>
            </a:pPr>
            <a:r>
              <a:rPr lang="en-US" sz="2000" dirty="0">
                <a:latin typeface="+mj-lt"/>
              </a:rPr>
              <a:t>Which of the following starts with __ (double underscore) in PHP?</a:t>
            </a:r>
          </a:p>
          <a:p>
            <a:pPr marL="514350" indent="-514350">
              <a:buNone/>
            </a:pPr>
            <a:r>
              <a:rPr lang="en-US" sz="2000" dirty="0">
                <a:latin typeface="+mj-lt"/>
              </a:rPr>
              <a:t>Inbuilt constants</a:t>
            </a:r>
          </a:p>
          <a:p>
            <a:pPr marL="514350" indent="-514350">
              <a:buNone/>
            </a:pPr>
            <a:r>
              <a:rPr lang="en-US" sz="2000" dirty="0">
                <a:latin typeface="+mj-lt"/>
              </a:rPr>
              <a:t>User-defined constants</a:t>
            </a:r>
          </a:p>
          <a:p>
            <a:pPr marL="514350" indent="-514350">
              <a:buNone/>
            </a:pPr>
            <a:r>
              <a:rPr lang="en-US" sz="2000" dirty="0">
                <a:latin typeface="+mj-lt"/>
              </a:rPr>
              <a:t>Magic constants</a:t>
            </a:r>
          </a:p>
          <a:p>
            <a:pPr marL="514350" indent="-514350">
              <a:buNone/>
            </a:pPr>
            <a:r>
              <a:rPr lang="en-US" sz="2000" dirty="0">
                <a:latin typeface="+mj-lt"/>
              </a:rPr>
              <a:t>Default constants</a:t>
            </a:r>
          </a:p>
          <a:p>
            <a:pPr marL="514350" indent="-514350">
              <a:buNone/>
            </a:pPr>
            <a:endParaRPr lang="en-US" sz="2000" dirty="0">
              <a:latin typeface="+mj-lt"/>
            </a:endParaRPr>
          </a:p>
        </p:txBody>
      </p:sp>
      <p:sp>
        <p:nvSpPr>
          <p:cNvPr id="4" name="Date Placeholder 3"/>
          <p:cNvSpPr>
            <a:spLocks noGrp="1"/>
          </p:cNvSpPr>
          <p:nvPr>
            <p:ph type="dt" sz="half" idx="10"/>
          </p:nvPr>
        </p:nvSpPr>
        <p:spPr/>
        <p:txBody>
          <a:bodyPr/>
          <a:lstStyle/>
          <a:p>
            <a:fld id="{C697EB2B-E778-4BF8-AB38-DACB2E0C0820}"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211367226"/>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514350" indent="-514350">
              <a:buNone/>
            </a:pPr>
            <a:r>
              <a:rPr lang="en-US" sz="2000" dirty="0">
                <a:latin typeface="+mj-lt"/>
              </a:rPr>
              <a:t>Which of the following is the use of </a:t>
            </a:r>
            <a:r>
              <a:rPr lang="en-US" sz="2000" dirty="0" err="1">
                <a:latin typeface="+mj-lt"/>
              </a:rPr>
              <a:t>strpos</a:t>
            </a:r>
            <a:r>
              <a:rPr lang="en-US" sz="2000" dirty="0">
                <a:latin typeface="+mj-lt"/>
              </a:rPr>
              <a:t>() function in PHP?</a:t>
            </a:r>
          </a:p>
          <a:p>
            <a:pPr marL="514350" indent="-514350">
              <a:buNone/>
            </a:pPr>
            <a:r>
              <a:rPr lang="en-US" sz="2000" dirty="0">
                <a:latin typeface="+mj-lt"/>
              </a:rPr>
              <a:t>The </a:t>
            </a:r>
            <a:r>
              <a:rPr lang="en-US" sz="2000" dirty="0" err="1">
                <a:latin typeface="+mj-lt"/>
              </a:rPr>
              <a:t>strpos</a:t>
            </a:r>
            <a:r>
              <a:rPr lang="en-US" sz="2000" dirty="0">
                <a:latin typeface="+mj-lt"/>
              </a:rPr>
              <a:t>() function is used to search for the spaces in a string</a:t>
            </a:r>
          </a:p>
          <a:p>
            <a:pPr marL="514350" indent="-514350">
              <a:buNone/>
            </a:pPr>
            <a:r>
              <a:rPr lang="en-US" sz="2000" dirty="0">
                <a:latin typeface="+mj-lt"/>
              </a:rPr>
              <a:t>The </a:t>
            </a:r>
            <a:r>
              <a:rPr lang="en-US" sz="2000" dirty="0" err="1">
                <a:latin typeface="+mj-lt"/>
              </a:rPr>
              <a:t>strpos</a:t>
            </a:r>
            <a:r>
              <a:rPr lang="en-US" sz="2000" dirty="0">
                <a:latin typeface="+mj-lt"/>
              </a:rPr>
              <a:t>() function is used to search for a number in a string</a:t>
            </a:r>
          </a:p>
          <a:p>
            <a:pPr marL="514350" indent="-514350">
              <a:buNone/>
            </a:pPr>
            <a:r>
              <a:rPr lang="en-US" sz="2000" dirty="0">
                <a:latin typeface="+mj-lt"/>
              </a:rPr>
              <a:t>The </a:t>
            </a:r>
            <a:r>
              <a:rPr lang="en-US" sz="2000" dirty="0" err="1">
                <a:latin typeface="+mj-lt"/>
              </a:rPr>
              <a:t>strpos</a:t>
            </a:r>
            <a:r>
              <a:rPr lang="en-US" sz="2000" dirty="0">
                <a:latin typeface="+mj-lt"/>
              </a:rPr>
              <a:t>() function is used to search for a character/text in a string</a:t>
            </a:r>
          </a:p>
          <a:p>
            <a:pPr marL="514350" indent="-514350">
              <a:buNone/>
            </a:pPr>
            <a:r>
              <a:rPr lang="en-US" sz="2000" dirty="0">
                <a:latin typeface="+mj-lt"/>
              </a:rPr>
              <a:t>The </a:t>
            </a:r>
            <a:r>
              <a:rPr lang="en-US" sz="2000" dirty="0" err="1">
                <a:latin typeface="+mj-lt"/>
              </a:rPr>
              <a:t>strpos</a:t>
            </a:r>
            <a:r>
              <a:rPr lang="en-US" sz="2000" dirty="0">
                <a:latin typeface="+mj-lt"/>
              </a:rPr>
              <a:t>() function is used to search for a capitalize character in a string</a:t>
            </a:r>
          </a:p>
          <a:p>
            <a:pPr marL="514350" indent="-514350">
              <a:buNone/>
            </a:pPr>
            <a:endParaRPr lang="en-US" sz="2000" dirty="0">
              <a:solidFill>
                <a:srgbClr val="FF0000"/>
              </a:solidFill>
              <a:latin typeface="+mj-lt"/>
            </a:endParaRPr>
          </a:p>
          <a:p>
            <a:pPr marL="514350" indent="-514350">
              <a:buNone/>
            </a:pPr>
            <a:r>
              <a:rPr lang="en-US" sz="2000" dirty="0">
                <a:latin typeface="+mj-lt"/>
              </a:rPr>
              <a:t>How many ways can a session data be stored?</a:t>
            </a:r>
          </a:p>
          <a:p>
            <a:pPr marL="514350" indent="-514350">
              <a:buNone/>
            </a:pPr>
            <a:r>
              <a:rPr lang="en-US" sz="2000" dirty="0">
                <a:latin typeface="+mj-lt"/>
              </a:rPr>
              <a:t>3</a:t>
            </a:r>
          </a:p>
          <a:p>
            <a:pPr marL="514350" indent="-514350">
              <a:buNone/>
            </a:pPr>
            <a:r>
              <a:rPr lang="en-US" sz="2000" dirty="0">
                <a:latin typeface="+mj-lt"/>
              </a:rPr>
              <a:t>4</a:t>
            </a:r>
          </a:p>
          <a:p>
            <a:pPr marL="514350" indent="-514350">
              <a:buNone/>
            </a:pPr>
            <a:r>
              <a:rPr lang="en-US" sz="2000" dirty="0">
                <a:latin typeface="+mj-lt"/>
              </a:rPr>
              <a:t>5</a:t>
            </a:r>
          </a:p>
          <a:p>
            <a:pPr marL="514350" indent="-514350">
              <a:buNone/>
            </a:pPr>
            <a:r>
              <a:rPr lang="en-US" sz="2000" dirty="0">
                <a:latin typeface="+mj-lt"/>
              </a:rPr>
              <a:t>6</a:t>
            </a:r>
          </a:p>
        </p:txBody>
      </p:sp>
      <p:sp>
        <p:nvSpPr>
          <p:cNvPr id="4" name="Date Placeholder 3"/>
          <p:cNvSpPr>
            <a:spLocks noGrp="1"/>
          </p:cNvSpPr>
          <p:nvPr>
            <p:ph type="dt" sz="half" idx="10"/>
          </p:nvPr>
        </p:nvSpPr>
        <p:spPr/>
        <p:txBody>
          <a:bodyPr/>
          <a:lstStyle/>
          <a:p>
            <a:fld id="{5627AFE3-D38A-419E-9BF8-60B991B088BC}"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696984509"/>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915400" cy="5456032"/>
          </a:xfrm>
        </p:spPr>
        <p:txBody>
          <a:bodyPr>
            <a:noAutofit/>
          </a:bodyPr>
          <a:lstStyle/>
          <a:p>
            <a:pPr marL="514350" indent="-514350">
              <a:buNone/>
            </a:pPr>
            <a:r>
              <a:rPr lang="en-US" sz="2000" dirty="0">
                <a:latin typeface="+mj-lt"/>
              </a:rPr>
              <a:t>What does PEAR stands for?</a:t>
            </a:r>
          </a:p>
          <a:p>
            <a:pPr marL="514350" indent="-514350">
              <a:buNone/>
            </a:pPr>
            <a:r>
              <a:rPr lang="en-US" sz="2000" dirty="0">
                <a:latin typeface="+mj-lt"/>
              </a:rPr>
              <a:t>PHP extension and application repository</a:t>
            </a:r>
          </a:p>
          <a:p>
            <a:pPr marL="514350" indent="-514350">
              <a:buNone/>
            </a:pPr>
            <a:r>
              <a:rPr lang="en-US" sz="2000" dirty="0">
                <a:latin typeface="+mj-lt"/>
              </a:rPr>
              <a:t>PHP enhancement and application reduce</a:t>
            </a:r>
          </a:p>
          <a:p>
            <a:pPr marL="514350" indent="-514350">
              <a:buNone/>
            </a:pPr>
            <a:r>
              <a:rPr lang="en-US" sz="2000" dirty="0">
                <a:latin typeface="+mj-lt"/>
              </a:rPr>
              <a:t>PHP event and application repository</a:t>
            </a:r>
          </a:p>
          <a:p>
            <a:pPr marL="514350" indent="-514350">
              <a:buNone/>
            </a:pPr>
            <a:r>
              <a:rPr lang="en-US" sz="2000" dirty="0">
                <a:latin typeface="+mj-lt"/>
              </a:rPr>
              <a:t>None of the above</a:t>
            </a:r>
          </a:p>
          <a:p>
            <a:pPr marL="514350" indent="-514350">
              <a:buNone/>
            </a:pPr>
            <a:endParaRPr lang="en-US" sz="2000" dirty="0">
              <a:latin typeface="+mj-lt"/>
            </a:endParaRPr>
          </a:p>
          <a:p>
            <a:pPr marL="514350" indent="-514350">
              <a:buNone/>
            </a:pPr>
            <a:r>
              <a:rPr lang="en-US" sz="2000" dirty="0">
                <a:latin typeface="+mj-lt"/>
              </a:rPr>
              <a:t>Which of the following is the correct way to create a function in PHP?</a:t>
            </a:r>
          </a:p>
          <a:p>
            <a:pPr marL="514350" indent="-514350">
              <a:buNone/>
            </a:pPr>
            <a:r>
              <a:rPr lang="en-US" sz="2000" dirty="0">
                <a:latin typeface="+mj-lt"/>
              </a:rPr>
              <a:t>Create </a:t>
            </a:r>
            <a:r>
              <a:rPr lang="en-US" sz="2000" dirty="0" err="1">
                <a:latin typeface="+mj-lt"/>
              </a:rPr>
              <a:t>myFunction</a:t>
            </a:r>
            <a:r>
              <a:rPr lang="en-US" sz="2000" dirty="0">
                <a:latin typeface="+mj-lt"/>
              </a:rPr>
              <a:t>()</a:t>
            </a:r>
          </a:p>
          <a:p>
            <a:pPr marL="514350" indent="-514350">
              <a:buNone/>
            </a:pPr>
            <a:r>
              <a:rPr lang="en-US" sz="2000" dirty="0" err="1">
                <a:latin typeface="+mj-lt"/>
              </a:rPr>
              <a:t>New_function</a:t>
            </a:r>
            <a:r>
              <a:rPr lang="en-US" sz="2000" dirty="0">
                <a:latin typeface="+mj-lt"/>
              </a:rPr>
              <a:t> </a:t>
            </a:r>
            <a:r>
              <a:rPr lang="en-US" sz="2000" dirty="0" err="1">
                <a:latin typeface="+mj-lt"/>
              </a:rPr>
              <a:t>myFunction</a:t>
            </a:r>
            <a:r>
              <a:rPr lang="en-US" sz="2000" dirty="0">
                <a:latin typeface="+mj-lt"/>
              </a:rPr>
              <a:t>()</a:t>
            </a:r>
          </a:p>
          <a:p>
            <a:pPr marL="514350" indent="-514350">
              <a:buNone/>
            </a:pPr>
            <a:r>
              <a:rPr lang="en-US" sz="2000" dirty="0">
                <a:latin typeface="+mj-lt"/>
              </a:rPr>
              <a:t>function </a:t>
            </a:r>
            <a:r>
              <a:rPr lang="en-US" sz="2000" dirty="0" err="1">
                <a:latin typeface="+mj-lt"/>
              </a:rPr>
              <a:t>myFunction</a:t>
            </a:r>
            <a:r>
              <a:rPr lang="en-US" sz="2000" dirty="0">
                <a:latin typeface="+mj-lt"/>
              </a:rPr>
              <a:t>()</a:t>
            </a:r>
          </a:p>
          <a:p>
            <a:pPr marL="514350" indent="-514350">
              <a:buNone/>
            </a:pPr>
            <a:r>
              <a:rPr lang="en-US" sz="2000" dirty="0">
                <a:latin typeface="+mj-lt"/>
              </a:rPr>
              <a:t>None of the above</a:t>
            </a:r>
            <a:endParaRPr lang="en-US" sz="2200" dirty="0">
              <a:solidFill>
                <a:srgbClr val="FF0000"/>
              </a:solidFill>
            </a:endParaRPr>
          </a:p>
        </p:txBody>
      </p:sp>
      <p:sp>
        <p:nvSpPr>
          <p:cNvPr id="4" name="Date Placeholder 3"/>
          <p:cNvSpPr>
            <a:spLocks noGrp="1"/>
          </p:cNvSpPr>
          <p:nvPr>
            <p:ph type="dt" sz="half" idx="10"/>
          </p:nvPr>
        </p:nvSpPr>
        <p:spPr/>
        <p:txBody>
          <a:bodyPr/>
          <a:lstStyle/>
          <a:p>
            <a:fld id="{A6504C50-4317-45BE-B34D-11BF66B5FB70}"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20213131"/>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838200"/>
            <a:ext cx="8915400" cy="5334000"/>
          </a:xfrm>
        </p:spPr>
        <p:txBody>
          <a:bodyPr>
            <a:noAutofit/>
          </a:bodyPr>
          <a:lstStyle/>
          <a:p>
            <a:pPr marL="514350" indent="-514350">
              <a:buNone/>
            </a:pPr>
            <a:r>
              <a:rPr lang="en-US" sz="2000" dirty="0">
                <a:latin typeface="+mj-lt"/>
              </a:rPr>
              <a:t>Which of the following PHP function is used to generate unique id?</a:t>
            </a:r>
          </a:p>
          <a:p>
            <a:pPr marL="514350" indent="-514350">
              <a:buNone/>
            </a:pPr>
            <a:r>
              <a:rPr lang="en-US" sz="2000" dirty="0">
                <a:latin typeface="+mj-lt"/>
              </a:rPr>
              <a:t>id()</a:t>
            </a:r>
          </a:p>
          <a:p>
            <a:pPr marL="514350" indent="-514350">
              <a:buNone/>
            </a:pPr>
            <a:r>
              <a:rPr lang="en-US" sz="2000" dirty="0" err="1">
                <a:latin typeface="+mj-lt"/>
              </a:rPr>
              <a:t>mdid</a:t>
            </a:r>
            <a:r>
              <a:rPr lang="en-US" sz="2000" dirty="0">
                <a:latin typeface="+mj-lt"/>
              </a:rPr>
              <a:t>()</a:t>
            </a:r>
          </a:p>
          <a:p>
            <a:pPr marL="514350" indent="-514350">
              <a:buNone/>
            </a:pPr>
            <a:r>
              <a:rPr lang="en-US" sz="2000" dirty="0" err="1">
                <a:latin typeface="+mj-lt"/>
              </a:rPr>
              <a:t>uniqueid</a:t>
            </a:r>
            <a:r>
              <a:rPr lang="en-US" sz="2000" dirty="0">
                <a:latin typeface="+mj-lt"/>
              </a:rPr>
              <a:t>()</a:t>
            </a:r>
          </a:p>
          <a:p>
            <a:pPr marL="514350" indent="-514350">
              <a:buNone/>
            </a:pPr>
            <a:r>
              <a:rPr lang="en-US" sz="2000" dirty="0">
                <a:latin typeface="+mj-lt"/>
              </a:rPr>
              <a:t>None of the above</a:t>
            </a:r>
          </a:p>
          <a:p>
            <a:pPr marL="514350" indent="-514350">
              <a:buNone/>
            </a:pPr>
            <a:endParaRPr lang="en-US" sz="2000" dirty="0">
              <a:latin typeface="+mj-lt"/>
            </a:endParaRPr>
          </a:p>
          <a:p>
            <a:pPr marL="514350" indent="-514350">
              <a:buNone/>
            </a:pPr>
            <a:r>
              <a:rPr lang="en-US" sz="2000" dirty="0">
                <a:latin typeface="+mj-lt"/>
              </a:rPr>
              <a:t>Which of the following is the correct way of defining a variable in PHP?</a:t>
            </a:r>
          </a:p>
          <a:p>
            <a:pPr marL="514350" indent="-514350">
              <a:buNone/>
            </a:pPr>
            <a:r>
              <a:rPr lang="en-US" sz="2000" dirty="0">
                <a:latin typeface="+mj-lt"/>
              </a:rPr>
              <a:t>$variable name = value;</a:t>
            </a:r>
          </a:p>
          <a:p>
            <a:pPr marL="514350" indent="-514350">
              <a:buNone/>
            </a:pPr>
            <a:r>
              <a:rPr lang="en-US" sz="2000" dirty="0">
                <a:latin typeface="+mj-lt"/>
              </a:rPr>
              <a:t>$</a:t>
            </a:r>
            <a:r>
              <a:rPr lang="en-US" sz="2000" dirty="0" err="1">
                <a:latin typeface="+mj-lt"/>
              </a:rPr>
              <a:t>variable_name</a:t>
            </a:r>
            <a:r>
              <a:rPr lang="en-US" sz="2000" dirty="0">
                <a:latin typeface="+mj-lt"/>
              </a:rPr>
              <a:t> = value;</a:t>
            </a:r>
          </a:p>
          <a:p>
            <a:pPr marL="514350" indent="-514350">
              <a:buNone/>
            </a:pPr>
            <a:r>
              <a:rPr lang="en-US" sz="2000" dirty="0">
                <a:latin typeface="+mj-lt"/>
              </a:rPr>
              <a:t>$</a:t>
            </a:r>
            <a:r>
              <a:rPr lang="en-US" sz="2000" dirty="0" err="1">
                <a:latin typeface="+mj-lt"/>
              </a:rPr>
              <a:t>variable_name</a:t>
            </a:r>
            <a:r>
              <a:rPr lang="en-US" sz="2000" dirty="0">
                <a:latin typeface="+mj-lt"/>
              </a:rPr>
              <a:t> = value</a:t>
            </a:r>
          </a:p>
          <a:p>
            <a:pPr marL="514350" indent="-514350">
              <a:buNone/>
            </a:pPr>
            <a:r>
              <a:rPr lang="en-US" sz="2000" dirty="0">
                <a:latin typeface="+mj-lt"/>
              </a:rPr>
              <a:t>$variable name as value;</a:t>
            </a:r>
            <a:endParaRPr lang="en-US" sz="2200" dirty="0"/>
          </a:p>
        </p:txBody>
      </p:sp>
      <p:sp>
        <p:nvSpPr>
          <p:cNvPr id="4" name="Date Placeholder 3"/>
          <p:cNvSpPr>
            <a:spLocks noGrp="1"/>
          </p:cNvSpPr>
          <p:nvPr>
            <p:ph type="dt" sz="half" idx="10"/>
          </p:nvPr>
        </p:nvSpPr>
        <p:spPr/>
        <p:txBody>
          <a:bodyPr/>
          <a:lstStyle/>
          <a:p>
            <a:fld id="{5874EB9E-45F9-4D38-9D7F-E21DA4236CF4}"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3987220311"/>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229600" cy="5334000"/>
          </a:xfrm>
        </p:spPr>
        <p:txBody>
          <a:bodyPr>
            <a:noAutofit/>
          </a:bodyPr>
          <a:lstStyle/>
          <a:p>
            <a:pPr marL="514350" indent="-514350">
              <a:buNone/>
            </a:pPr>
            <a:r>
              <a:rPr lang="en-US" sz="2000" dirty="0">
                <a:latin typeface="+mj-lt"/>
              </a:rPr>
              <a:t>Which of the following is the correct use of the </a:t>
            </a:r>
            <a:r>
              <a:rPr lang="en-US" sz="2000" dirty="0" err="1">
                <a:latin typeface="+mj-lt"/>
              </a:rPr>
              <a:t>strcmp</a:t>
            </a:r>
            <a:r>
              <a:rPr lang="en-US" sz="2000" dirty="0">
                <a:latin typeface="+mj-lt"/>
              </a:rPr>
              <a:t>() function in PHP?</a:t>
            </a:r>
          </a:p>
          <a:p>
            <a:pPr marL="514350" indent="-514350">
              <a:buNone/>
            </a:pPr>
            <a:r>
              <a:rPr lang="en-US" sz="2000" dirty="0">
                <a:latin typeface="+mj-lt"/>
              </a:rPr>
              <a:t>The </a:t>
            </a:r>
            <a:r>
              <a:rPr lang="en-US" sz="2000" dirty="0" err="1">
                <a:latin typeface="+mj-lt"/>
              </a:rPr>
              <a:t>strcmp</a:t>
            </a:r>
            <a:r>
              <a:rPr lang="en-US" sz="2000" dirty="0">
                <a:latin typeface="+mj-lt"/>
              </a:rPr>
              <a:t>() function is used to compare the strings excluding case</a:t>
            </a:r>
          </a:p>
          <a:p>
            <a:pPr marL="514350" indent="-514350">
              <a:buNone/>
            </a:pPr>
            <a:r>
              <a:rPr lang="en-US" sz="2000" dirty="0">
                <a:latin typeface="+mj-lt"/>
              </a:rPr>
              <a:t>The </a:t>
            </a:r>
            <a:r>
              <a:rPr lang="en-US" sz="2000" dirty="0" err="1">
                <a:latin typeface="+mj-lt"/>
              </a:rPr>
              <a:t>strcmp</a:t>
            </a:r>
            <a:r>
              <a:rPr lang="en-US" sz="2000" dirty="0">
                <a:latin typeface="+mj-lt"/>
              </a:rPr>
              <a:t>() function is used to compare the uppercase strings</a:t>
            </a:r>
          </a:p>
          <a:p>
            <a:pPr marL="514350" indent="-514350">
              <a:buNone/>
            </a:pPr>
            <a:r>
              <a:rPr lang="en-US" sz="2000" dirty="0">
                <a:latin typeface="+mj-lt"/>
              </a:rPr>
              <a:t>The </a:t>
            </a:r>
            <a:r>
              <a:rPr lang="en-US" sz="2000" dirty="0" err="1">
                <a:latin typeface="+mj-lt"/>
              </a:rPr>
              <a:t>strcmp</a:t>
            </a:r>
            <a:r>
              <a:rPr lang="en-US" sz="2000" dirty="0">
                <a:latin typeface="+mj-lt"/>
              </a:rPr>
              <a:t>() function is used to compare the lowercase strings</a:t>
            </a:r>
          </a:p>
          <a:p>
            <a:pPr marL="514350" indent="-514350">
              <a:buNone/>
            </a:pPr>
            <a:r>
              <a:rPr lang="en-US" sz="2000" dirty="0">
                <a:latin typeface="+mj-lt"/>
              </a:rPr>
              <a:t>The </a:t>
            </a:r>
            <a:r>
              <a:rPr lang="en-US" sz="2000" dirty="0" err="1">
                <a:latin typeface="+mj-lt"/>
              </a:rPr>
              <a:t>strcmp</a:t>
            </a:r>
            <a:r>
              <a:rPr lang="en-US" sz="2000" dirty="0">
                <a:latin typeface="+mj-lt"/>
              </a:rPr>
              <a:t>() function is used to compare the strings including case</a:t>
            </a:r>
          </a:p>
          <a:p>
            <a:pPr marL="514350" indent="-514350">
              <a:buNone/>
            </a:pPr>
            <a:endParaRPr lang="en-US" sz="2000" dirty="0">
              <a:latin typeface="+mj-lt"/>
            </a:endParaRPr>
          </a:p>
          <a:p>
            <a:pPr marL="514350" indent="-514350">
              <a:buNone/>
            </a:pPr>
            <a:r>
              <a:rPr lang="en-US" sz="2000" dirty="0">
                <a:latin typeface="+mj-lt"/>
              </a:rPr>
              <a:t>What is the use of </a:t>
            </a:r>
            <a:r>
              <a:rPr lang="en-US" sz="2000" dirty="0" err="1">
                <a:latin typeface="+mj-lt"/>
              </a:rPr>
              <a:t>fopen</a:t>
            </a:r>
            <a:r>
              <a:rPr lang="en-US" sz="2000" dirty="0">
                <a:latin typeface="+mj-lt"/>
              </a:rPr>
              <a:t>() function in PHP?</a:t>
            </a:r>
          </a:p>
          <a:p>
            <a:pPr marL="514350" indent="-514350">
              <a:buNone/>
            </a:pPr>
            <a:r>
              <a:rPr lang="en-US" sz="2000" dirty="0">
                <a:latin typeface="+mj-lt"/>
              </a:rPr>
              <a:t>The </a:t>
            </a:r>
            <a:r>
              <a:rPr lang="en-US" sz="2000" dirty="0" err="1">
                <a:latin typeface="+mj-lt"/>
              </a:rPr>
              <a:t>fopen</a:t>
            </a:r>
            <a:r>
              <a:rPr lang="en-US" sz="2000" dirty="0">
                <a:latin typeface="+mj-lt"/>
              </a:rPr>
              <a:t>() function is used to open folders in PHP</a:t>
            </a:r>
          </a:p>
          <a:p>
            <a:pPr marL="514350" indent="-514350">
              <a:buNone/>
            </a:pPr>
            <a:r>
              <a:rPr lang="en-US" sz="2000" dirty="0">
                <a:latin typeface="+mj-lt"/>
              </a:rPr>
              <a:t>The </a:t>
            </a:r>
            <a:r>
              <a:rPr lang="en-US" sz="2000" dirty="0" err="1">
                <a:latin typeface="+mj-lt"/>
              </a:rPr>
              <a:t>fopen</a:t>
            </a:r>
            <a:r>
              <a:rPr lang="en-US" sz="2000" dirty="0">
                <a:latin typeface="+mj-lt"/>
              </a:rPr>
              <a:t>() function is used to open remote server</a:t>
            </a:r>
          </a:p>
          <a:p>
            <a:pPr marL="514350" indent="-514350">
              <a:buNone/>
            </a:pPr>
            <a:r>
              <a:rPr lang="en-US" sz="2000" dirty="0">
                <a:latin typeface="+mj-lt"/>
              </a:rPr>
              <a:t>The </a:t>
            </a:r>
            <a:r>
              <a:rPr lang="en-US" sz="2000" dirty="0" err="1">
                <a:latin typeface="+mj-lt"/>
              </a:rPr>
              <a:t>fopen</a:t>
            </a:r>
            <a:r>
              <a:rPr lang="en-US" sz="2000" dirty="0">
                <a:latin typeface="+mj-lt"/>
              </a:rPr>
              <a:t>() function is used to open files in PHP</a:t>
            </a:r>
          </a:p>
          <a:p>
            <a:pPr marL="514350" indent="-514350">
              <a:buNone/>
            </a:pPr>
            <a:r>
              <a:rPr lang="en-US" sz="2000" dirty="0">
                <a:latin typeface="+mj-lt"/>
              </a:rPr>
              <a:t>None of the above</a:t>
            </a:r>
          </a:p>
        </p:txBody>
      </p:sp>
      <p:sp>
        <p:nvSpPr>
          <p:cNvPr id="4" name="Date Placeholder 3"/>
          <p:cNvSpPr>
            <a:spLocks noGrp="1"/>
          </p:cNvSpPr>
          <p:nvPr>
            <p:ph type="dt" sz="half" idx="10"/>
          </p:nvPr>
        </p:nvSpPr>
        <p:spPr/>
        <p:txBody>
          <a:bodyPr/>
          <a:lstStyle/>
          <a:p>
            <a:fld id="{B5A0848C-3225-40E4-A13C-501A154DA0D4}"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MCQ</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3585857153"/>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000" dirty="0"/>
              <a:t>The </a:t>
            </a:r>
            <a:r>
              <a:rPr lang="en-US" sz="2000" dirty="0" err="1"/>
              <a:t>filesize</a:t>
            </a:r>
            <a:r>
              <a:rPr lang="en-US" sz="2000" dirty="0"/>
              <a:t>() function returns the file size in ___________</a:t>
            </a:r>
          </a:p>
          <a:p>
            <a:pPr algn="just"/>
            <a:r>
              <a:rPr lang="en-US" sz="2000" dirty="0"/>
              <a:t>_______function is used to determine a file’s last access time.</a:t>
            </a:r>
          </a:p>
          <a:p>
            <a:pPr algn="just"/>
            <a:r>
              <a:rPr lang="en-US" sz="2000" dirty="0"/>
              <a:t>_______function is useful when you want to output the executed command result.</a:t>
            </a:r>
          </a:p>
          <a:p>
            <a:pPr algn="just"/>
            <a:r>
              <a:rPr lang="en-US" sz="2000" dirty="0"/>
              <a:t>_______ function is capable of reading a file into an array </a:t>
            </a:r>
          </a:p>
          <a:p>
            <a:pPr algn="just"/>
            <a:r>
              <a:rPr lang="en-US" sz="2000" dirty="0"/>
              <a:t>String values in PHP must be enclosed within________ </a:t>
            </a:r>
          </a:p>
        </p:txBody>
      </p:sp>
      <p:sp>
        <p:nvSpPr>
          <p:cNvPr id="4" name="Date Placeholder 3"/>
          <p:cNvSpPr>
            <a:spLocks noGrp="1"/>
          </p:cNvSpPr>
          <p:nvPr>
            <p:ph type="dt" sz="half" idx="10"/>
          </p:nvPr>
        </p:nvSpPr>
        <p:spPr/>
        <p:txBody>
          <a:bodyPr/>
          <a:lstStyle/>
          <a:p>
            <a:fld id="{723DAD04-B965-4FF6-88BB-6E39D1520A80}"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Glossary</a:t>
            </a:r>
            <a:endParaRPr kumimoji="0" lang="en-US" sz="2400" b="0"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3002147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3C4C71-A627-4C70-A230-09660CC65978}"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817164"/>
            <a:ext cx="8458200" cy="5309000"/>
          </a:xfrm>
        </p:spPr>
        <p:txBody>
          <a:bodyPr/>
          <a:lstStyle/>
          <a:p>
            <a:pPr algn="just"/>
            <a:r>
              <a:rPr lang="en-US" sz="2000" dirty="0"/>
              <a:t>Define PHP with its syntax.</a:t>
            </a:r>
          </a:p>
          <a:p>
            <a:pPr algn="just"/>
            <a:r>
              <a:rPr lang="en-US" sz="2000" dirty="0"/>
              <a:t>Explain variables &amp; constants with example and code.</a:t>
            </a:r>
          </a:p>
          <a:p>
            <a:pPr algn="just"/>
            <a:r>
              <a:rPr lang="en-US" sz="2000" dirty="0"/>
              <a:t>What do you mean by data type, operator &amp; expressions.</a:t>
            </a:r>
          </a:p>
          <a:p>
            <a:pPr algn="just"/>
            <a:r>
              <a:rPr lang="en-US" sz="2000" dirty="0"/>
              <a:t>Define control flow and decision making statements.</a:t>
            </a:r>
          </a:p>
          <a:p>
            <a:pPr algn="just"/>
            <a:r>
              <a:rPr lang="en-US" sz="2000" dirty="0"/>
              <a:t>What do you mean by functions, strings and arrays.</a:t>
            </a:r>
            <a:endParaRPr lang="en-IN" sz="2000" dirty="0"/>
          </a:p>
          <a:p>
            <a:pPr algn="just"/>
            <a:r>
              <a:rPr lang="en-US" sz="2000" dirty="0"/>
              <a:t>Explain</a:t>
            </a:r>
            <a:r>
              <a:rPr lang="en-US" sz="2000" b="1" dirty="0"/>
              <a:t> </a:t>
            </a:r>
            <a:r>
              <a:rPr lang="en-US" sz="2000" dirty="0"/>
              <a:t>file &amp; directory, and give commands for opening, closing, coping, renaming and deleting a file.</a:t>
            </a:r>
          </a:p>
          <a:p>
            <a:pPr algn="just"/>
            <a:r>
              <a:rPr lang="en-US" sz="2000" dirty="0"/>
              <a:t>Give commands for creating or deleting folder, file uploading &amp; downloading.</a:t>
            </a:r>
            <a:endParaRPr lang="en-IN" sz="2000" dirty="0"/>
          </a:p>
          <a:p>
            <a:pPr algn="just"/>
            <a:r>
              <a:rPr lang="en-IN" sz="2000" dirty="0"/>
              <a:t>Introduce the session control with session functionality. </a:t>
            </a:r>
          </a:p>
          <a:p>
            <a:pPr algn="just"/>
            <a:r>
              <a:rPr lang="en-IN" sz="2000" dirty="0"/>
              <a:t>What is a Cookie? Explain setting cookies with PHP. </a:t>
            </a:r>
            <a:endParaRPr lang="en-US" sz="2000" dirty="0"/>
          </a:p>
          <a:p>
            <a:endParaRPr lang="en-US" dirty="0"/>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111040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Web Technology                                 UNIT 5</a:t>
            </a:r>
          </a:p>
        </p:txBody>
      </p:sp>
      <p:sp>
        <p:nvSpPr>
          <p:cNvPr id="153603"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2A02545-14C8-4C74-9DE8-79B6CA342D81}"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108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400" dirty="0"/>
              <a:t>Recap of Unit 5</a:t>
            </a:r>
          </a:p>
        </p:txBody>
      </p:sp>
      <p:sp>
        <p:nvSpPr>
          <p:cNvPr id="418823" name="Text Placeholder 8"/>
          <p:cNvSpPr txBox="1">
            <a:spLocks noGrp="1"/>
          </p:cNvSpPr>
          <p:nvPr>
            <p:ph type="body" idx="1"/>
          </p:nvPr>
        </p:nvSpPr>
        <p:spPr>
          <a:xfrm>
            <a:off x="461963" y="1004888"/>
            <a:ext cx="8159750" cy="4808537"/>
          </a:xfrm>
        </p:spPr>
        <p:txBody>
          <a:bodyPr/>
          <a:lstStyle/>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the history of PHP language</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various methods and function for file and directory.</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the cookies in PHP.</a:t>
            </a:r>
          </a:p>
          <a:p>
            <a:pPr algn="just">
              <a:spcBef>
                <a:spcPts val="363"/>
              </a:spcBef>
              <a:spcAft>
                <a:spcPct val="0"/>
              </a:spcAft>
              <a:buClr>
                <a:srgbClr val="000000"/>
              </a:buClr>
            </a:pPr>
            <a:r>
              <a:rPr lang="en-US" altLang="en-US" sz="2200" dirty="0">
                <a:latin typeface="Times New Roman" panose="02020603050405020304" pitchFamily="18" charset="0"/>
                <a:cs typeface="Times New Roman" panose="02020603050405020304" pitchFamily="18" charset="0"/>
              </a:rPr>
              <a:t>Discussed about session in PHP</a:t>
            </a:r>
          </a:p>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153606"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9915BF1B-D3DA-4932-B6B8-D4212D8A78AF}"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53607" name="Picture 14" descr="NI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4432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1" end="1"/>
                                            </p:txEl>
                                          </p:spTgt>
                                        </p:tgtEl>
                                        <p:attrNameLst>
                                          <p:attrName>style.visibility</p:attrName>
                                        </p:attrNameLst>
                                      </p:cBhvr>
                                      <p:to>
                                        <p:strVal val="visible"/>
                                      </p:to>
                                    </p:set>
                                    <p:anim calcmode="lin" valueType="num">
                                      <p:cBhvr additive="base">
                                        <p:cTn id="18"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2" end="2"/>
                                            </p:txEl>
                                          </p:spTgt>
                                        </p:tgtEl>
                                        <p:attrNameLst>
                                          <p:attrName>style.visibility</p:attrName>
                                        </p:attrNameLst>
                                      </p:cBhvr>
                                      <p:to>
                                        <p:strVal val="visible"/>
                                      </p:to>
                                    </p:set>
                                    <p:anim calcmode="lin" valueType="num">
                                      <p:cBhvr additive="base">
                                        <p:cTn id="24" dur="500" fill="hold"/>
                                        <p:tgtEl>
                                          <p:spTgt spid="41882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3" end="3"/>
                                            </p:txEl>
                                          </p:spTgt>
                                        </p:tgtEl>
                                        <p:attrNameLst>
                                          <p:attrName>style.visibility</p:attrName>
                                        </p:attrNameLst>
                                      </p:cBhvr>
                                      <p:to>
                                        <p:strVal val="visible"/>
                                      </p:to>
                                    </p:set>
                                    <p:anim calcmode="lin" valueType="num">
                                      <p:cBhvr additive="base">
                                        <p:cTn id="30"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Web Technology                                 UNIT 5</a:t>
            </a:r>
          </a:p>
        </p:txBody>
      </p:sp>
      <p:sp>
        <p:nvSpPr>
          <p:cNvPr id="135171"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337EC61C-0F7E-4B87-857A-D28B67200AD6}"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109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pic>
        <p:nvPicPr>
          <p:cNvPr id="135173"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517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152525"/>
            <a:ext cx="8455025"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6" name="Date Placeholder 2"/>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C86B99C6-779D-447C-84FF-3BB5E984F91F}"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579587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01792601"/>
              </p:ext>
            </p:extLst>
          </p:nvPr>
        </p:nvGraphicFramePr>
        <p:xfrm>
          <a:off x="228600" y="772138"/>
          <a:ext cx="8686800" cy="2743200"/>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3653803457"/>
                    </a:ext>
                  </a:extLst>
                </a:gridCol>
                <a:gridCol w="8153400">
                  <a:extLst>
                    <a:ext uri="{9D8B030D-6E8A-4147-A177-3AD203B41FA5}">
                      <a16:colId xmlns:a16="http://schemas.microsoft.com/office/drawing/2014/main" val="1504710162"/>
                    </a:ext>
                  </a:extLst>
                </a:gridCol>
              </a:tblGrid>
              <a:tr h="1106331">
                <a:tc>
                  <a:txBody>
                    <a:bodyPr/>
                    <a:lstStyle/>
                    <a:p>
                      <a:pPr marL="0" marR="0" algn="just">
                        <a:lnSpc>
                          <a:spcPct val="115000"/>
                        </a:lnSpc>
                        <a:spcBef>
                          <a:spcPts val="0"/>
                        </a:spcBef>
                        <a:spcAft>
                          <a:spcPts val="0"/>
                        </a:spcAft>
                      </a:pPr>
                      <a:r>
                        <a:rPr lang="en-US" sz="2000" b="0" dirty="0">
                          <a:effectLst/>
                        </a:rPr>
                        <a:t>V </a:t>
                      </a:r>
                    </a:p>
                    <a:p>
                      <a:pPr marL="0" marR="0" algn="just">
                        <a:lnSpc>
                          <a:spcPct val="115000"/>
                        </a:lnSpc>
                        <a:spcBef>
                          <a:spcPts val="0"/>
                        </a:spcBef>
                        <a:spcAft>
                          <a:spcPts val="0"/>
                        </a:spcAft>
                      </a:pPr>
                      <a:r>
                        <a:rPr lang="en-US" sz="2000" b="0" dirty="0">
                          <a:effectLst/>
                        </a:rPr>
                        <a:t> </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to PHP, Basic Syntax, Variables &amp; Constants,  Data Type, Operator &amp; Expressions, Control flow and Decision making statements, Functions, Strings, Arrays</a:t>
                      </a:r>
                      <a:r>
                        <a:rPr lang="en-US" sz="2000" b="0" kern="1200" baseline="0" dirty="0">
                          <a:solidFill>
                            <a:schemeClr val="dk1"/>
                          </a:solidFill>
                          <a:effectLst/>
                          <a:latin typeface="+mn-lt"/>
                          <a:ea typeface="+mn-ea"/>
                          <a:cs typeface="+mn-cs"/>
                        </a:rPr>
                        <a:t> </a:t>
                      </a:r>
                      <a:r>
                        <a:rPr lang="en-US" sz="2000" b="0" kern="1200" dirty="0">
                          <a:solidFill>
                            <a:schemeClr val="dk1"/>
                          </a:solidFill>
                          <a:effectLst/>
                          <a:latin typeface="+mn-lt"/>
                          <a:ea typeface="+mn-ea"/>
                          <a:cs typeface="+mn-cs"/>
                        </a:rPr>
                        <a:t>Working with files and directories: Understanding file&amp; directory, Opening and closing, a file, Coping, renaming and deleting a file, working with directories, Creating and deleting folder, File Uploading &amp; Downloading. </a:t>
                      </a:r>
                      <a:r>
                        <a:rPr lang="en-IN" sz="2000" b="0" kern="1200" dirty="0">
                          <a:solidFill>
                            <a:schemeClr val="dk1"/>
                          </a:solidFill>
                          <a:effectLst/>
                          <a:latin typeface="+mn-lt"/>
                          <a:ea typeface="+mn-ea"/>
                          <a:cs typeface="+mn-cs"/>
                        </a:rPr>
                        <a:t>Session &amp; Cookies: Introduction to Session Control, Session Functionality What is a Cookie, Setting Cookies with PHP. Using Cookies with Sessions, Deleting Cookies, Registering Session variables, Destroying the variables and Session.</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912995172"/>
                  </a:ext>
                </a:extLst>
              </a:tr>
            </a:tbl>
          </a:graphicData>
        </a:graphic>
      </p:graphicFrame>
      <p:sp>
        <p:nvSpPr>
          <p:cNvPr id="4" name="Date Placeholder 3"/>
          <p:cNvSpPr>
            <a:spLocks noGrp="1"/>
          </p:cNvSpPr>
          <p:nvPr>
            <p:ph type="dt" sz="half" idx="10"/>
          </p:nvPr>
        </p:nvSpPr>
        <p:spPr/>
        <p:txBody>
          <a:bodyPr/>
          <a:lstStyle/>
          <a:p>
            <a:fld id="{18066CDE-1AE8-4BA8-8DE0-A066D477517F}"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11333365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Web Technology                                 UNIT 5</a:t>
            </a:r>
          </a:p>
        </p:txBody>
      </p:sp>
      <p:sp>
        <p:nvSpPr>
          <p:cNvPr id="137219"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61737A9-3D9D-46BA-A6E6-CAC6C47CC252}"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pic>
        <p:nvPicPr>
          <p:cNvPr id="137221" name="Picture 2" descr="E:\NIET\Project\xLogo11.png.pagespeed.ic.pydHLuCQEZ.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722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775" y="1004888"/>
            <a:ext cx="8912225"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4"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8BC941E2-1247-46DF-9E92-E369B49F5833}"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0672877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Web Technology                                 UNIT 5</a:t>
            </a:r>
          </a:p>
        </p:txBody>
      </p:sp>
      <p:sp>
        <p:nvSpPr>
          <p:cNvPr id="139267"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9FB29ADC-A9C4-482D-A66C-464F221D23D0}"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sp>
        <p:nvSpPr>
          <p:cNvPr id="139269"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392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281988"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71"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F39943EB-7CAE-4FBB-843D-B5BCECD4E8C4}"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39272"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27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8197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Mr. Amar Pal Yadav               Web Technology                                 UNIT 5</a:t>
            </a:r>
          </a:p>
        </p:txBody>
      </p:sp>
      <p:sp>
        <p:nvSpPr>
          <p:cNvPr id="141315"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2C936BC1-1AE6-4D16-BF89-94E4EF095B08}" type="slidenum">
              <a:rPr lang="en-US" altLang="en-US" sz="1200" smtClean="0">
                <a:solidFill>
                  <a:srgbClr val="888888"/>
                </a:solidFill>
                <a:latin typeface="Calibri" panose="020F0502020204030204" pitchFamily="34" charset="0"/>
                <a:sym typeface="Calibri" panose="020F0502020204030204" pitchFamily="34" charset="0"/>
              </a:rPr>
              <a:pPr algn="ctr">
                <a:buSzPts val="1400"/>
                <a:buFont typeface="Arial" panose="020B0604020202020204" pitchFamily="34" charset="0"/>
                <a:buNone/>
              </a:pPr>
              <a:t>112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a:t>
            </a:r>
          </a:p>
        </p:txBody>
      </p:sp>
      <p:sp>
        <p:nvSpPr>
          <p:cNvPr id="141317" name="Text Placeholder 8"/>
          <p:cNvSpPr txBox="1">
            <a:spLocks noGrp="1"/>
          </p:cNvSpPr>
          <p:nvPr>
            <p:ph type="body" idx="1"/>
          </p:nvPr>
        </p:nvSpPr>
        <p:spPr>
          <a:xfrm>
            <a:off x="461963" y="1004888"/>
            <a:ext cx="8450262" cy="5654675"/>
          </a:xfrm>
        </p:spPr>
        <p:txBody>
          <a:bodyPr/>
          <a:lstStyle/>
          <a:p>
            <a:pPr>
              <a:spcBef>
                <a:spcPts val="363"/>
              </a:spcBef>
              <a:spcAft>
                <a:spcPct val="0"/>
              </a:spcAft>
              <a:buClr>
                <a:srgbClr val="000000"/>
              </a:buClr>
              <a:buFont typeface="Arial" panose="020B0604020202020204" pitchFamily="34" charset="0"/>
              <a:buNone/>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a:latin typeface="Times New Roman" panose="02020603050405020304" pitchFamily="18" charset="0"/>
              <a:cs typeface="Times New Roman" panose="02020603050405020304" pitchFamily="18" charset="0"/>
            </a:endParaRPr>
          </a:p>
        </p:txBody>
      </p:sp>
      <p:pic>
        <p:nvPicPr>
          <p:cNvPr id="14131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9"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DCB33820-74DA-43D2-AB20-83939BC4222A}"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1320"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0"/>
            <a:ext cx="11858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12877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sp>
        <p:nvSpPr>
          <p:cNvPr id="143363"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6EC95300-65A7-4215-9A87-DBB9116FAB20}"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 </a:t>
            </a:r>
          </a:p>
        </p:txBody>
      </p:sp>
      <p:pic>
        <p:nvPicPr>
          <p:cNvPr id="14336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993775"/>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FEB7C1EA-D90C-4B49-9EC7-1D5E6535C849}"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3367"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2878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sp>
        <p:nvSpPr>
          <p:cNvPr id="145411"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D2F5EF4E-E08C-4675-B7BF-CE2F91C574EE}"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54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835025"/>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58D19DB5-382F-4CF0-BAA3-8F71E0CDABA7}"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5415"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459003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sp>
        <p:nvSpPr>
          <p:cNvPr id="147459" name="Slide Number Placeholder 5"/>
          <p:cNvSpPr>
            <a:spLocks noGrp="1"/>
          </p:cNvSpPr>
          <p:nvPr>
            <p:ph type="sldNum" sz="quarter" idx="4294967295"/>
          </p:nvPr>
        </p:nvSpPr>
        <p:spPr>
          <a:xfrm>
            <a:off x="6797675" y="6356350"/>
            <a:ext cx="2895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B37AC816-E830-47DE-953B-93F782D7568D}" type="slidenum">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lgn="ctr">
                <a:buSzPts val="1400"/>
                <a:buFont typeface="Arial" panose="020B0604020202020204" pitchFamily="34" charset="0"/>
                <a:buNone/>
              </a:pPr>
              <a:t>115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746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7462" name="Date Placeholder 1"/>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3272614-6E0C-49AE-9E25-4D523B8F11AE}" type="datetime1">
              <a:rPr lang="en-US" alt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47463" name="Picture 14" descr="NI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49261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917C6D-A2F3-4156-B398-82BF9A5400EE}"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Paper(cont..) </a:t>
            </a:r>
          </a:p>
        </p:txBody>
      </p:sp>
      <p:pic>
        <p:nvPicPr>
          <p:cNvPr id="2" name="Content Placeholder 1"/>
          <p:cNvPicPr>
            <a:picLocks noGrp="1" noChangeAspect="1"/>
          </p:cNvPicPr>
          <p:nvPr>
            <p:ph idx="1"/>
          </p:nvPr>
        </p:nvPicPr>
        <p:blipFill rotWithShape="1">
          <a:blip r:embed="rId3"/>
          <a:srcRect l="31220" t="20757" r="31531" b="19261"/>
          <a:stretch/>
        </p:blipFill>
        <p:spPr>
          <a:xfrm>
            <a:off x="990600" y="1143000"/>
            <a:ext cx="7620000" cy="4876800"/>
          </a:xfrm>
          <a:prstGeom prst="rect">
            <a:avLst/>
          </a:prstGeom>
        </p:spPr>
      </p:pic>
      <p:pic>
        <p:nvPicPr>
          <p:cNvPr id="10" name="Picture 9" descr="NIET"/>
          <p:cNvPicPr/>
          <p:nvPr/>
        </p:nvPicPr>
        <p:blipFill>
          <a:blip r:embed="rId4">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2789615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1597C0-8660-4AFC-BEAB-B5ECDA9D9312}"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Paper(cont..) </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3" name="Picture 2"/>
          <p:cNvPicPr>
            <a:picLocks noChangeAspect="1"/>
          </p:cNvPicPr>
          <p:nvPr/>
        </p:nvPicPr>
        <p:blipFill rotWithShape="1">
          <a:blip r:embed="rId3"/>
          <a:srcRect l="31259" t="33333" r="31259" b="15625"/>
          <a:stretch/>
        </p:blipFill>
        <p:spPr>
          <a:xfrm>
            <a:off x="740229" y="1143000"/>
            <a:ext cx="7489371" cy="5029200"/>
          </a:xfrm>
          <a:prstGeom prst="rect">
            <a:avLst/>
          </a:prstGeom>
        </p:spPr>
      </p:pic>
    </p:spTree>
    <p:extLst>
      <p:ext uri="{BB962C8B-B14F-4D97-AF65-F5344CB8AC3E}">
        <p14:creationId xmlns:p14="http://schemas.microsoft.com/office/powerpoint/2010/main" val="8229749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2D2438-C349-412A-AAAE-7C71BF14DFD2}" type="datetime1">
              <a:rPr lang="en-US" smtClean="0"/>
              <a:t>7/8/2023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838200"/>
            <a:ext cx="8229600" cy="5287963"/>
          </a:xfrm>
        </p:spPr>
        <p:txBody>
          <a:bodyPr>
            <a:normAutofit/>
          </a:bodyPr>
          <a:lstStyle/>
          <a:p>
            <a:r>
              <a:rPr lang="en-US" sz="2000" dirty="0">
                <a:hlinkClick r:id="rId3"/>
              </a:rPr>
              <a:t>https://www.youtube.com/watch?v=KMj49syT8JM&amp;list=PLJ5C_6qdAvBHiqw9Yc7-_vyfbBG1Bmfg_</a:t>
            </a:r>
            <a:endParaRPr lang="en-US" sz="2000" dirty="0"/>
          </a:p>
          <a:p>
            <a:r>
              <a:rPr lang="en-US" sz="2000" dirty="0">
                <a:hlinkClick r:id="rId4"/>
              </a:rPr>
              <a:t>https://www.youtube.com/watch?v=biKUffL8cm4&amp;list=PLJ5C_6qdAvBHiqw9Yc7-_vyfbBG1Bmfg_&amp;index=2</a:t>
            </a:r>
            <a:endParaRPr lang="en-US" sz="2000" dirty="0"/>
          </a:p>
          <a:p>
            <a:r>
              <a:rPr lang="en-US" sz="2000" dirty="0">
                <a:hlinkClick r:id="rId5"/>
              </a:rPr>
              <a:t>https://www.youtube.com/watch?v=jyzBKgXxHww&amp;list=PLJ5C_6qdAvBHiqw9Yc7-_vyfbBG1Bmfg_&amp;index=3</a:t>
            </a:r>
            <a:endParaRPr lang="en-US" sz="2000" dirty="0"/>
          </a:p>
          <a:p>
            <a:r>
              <a:rPr lang="en-US" sz="2000" dirty="0">
                <a:hlinkClick r:id="rId6"/>
              </a:rPr>
              <a:t>https://www.youtube.com/watch?v=g6zGd6ycktY&amp;list=PLo4R2IscWKdVqzh_QECsxCq7QB1CUpYfi&amp;index=1</a:t>
            </a:r>
            <a:endParaRPr lang="en-US" sz="2000" dirty="0"/>
          </a:p>
          <a:p>
            <a:r>
              <a:rPr lang="en-US" sz="2000" dirty="0">
                <a:hlinkClick r:id="rId7"/>
              </a:rPr>
              <a:t>https://www.youtube.com/watch?v=g6zGd6ycktY&amp;list=PLo4R2IscWKdVqzh_QECsxCq7QB1CUpYfi&amp;index=2</a:t>
            </a:r>
            <a:endParaRPr lang="en-US" sz="2000" dirty="0"/>
          </a:p>
          <a:p>
            <a:r>
              <a:rPr lang="en-US" sz="2000" dirty="0">
                <a:hlinkClick r:id="rId8"/>
              </a:rPr>
              <a:t>https://www.youtube.com/watch?v=g6zGd6ycktY&amp;list=PLo4R2IscWKdVqzh_QECsxCq7QB1CUpYfi&amp;index=3</a:t>
            </a:r>
            <a:endParaRPr lang="en-US" sz="2000" dirty="0"/>
          </a:p>
          <a:p>
            <a:endParaRPr lang="en-US" sz="2200" dirty="0"/>
          </a:p>
        </p:txBody>
      </p:sp>
      <p:pic>
        <p:nvPicPr>
          <p:cNvPr id="10" name="Picture 9" descr="NIET"/>
          <p:cNvPicPr/>
          <p:nvPr/>
        </p:nvPicPr>
        <p:blipFill>
          <a:blip r:embed="rId9">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603E42-123B-40B4-8D27-978765C391AD}" type="datetime1">
              <a:rPr lang="en-US" smtClean="0"/>
              <a:t>7/8/2023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57200" y="685800"/>
            <a:ext cx="8229600" cy="5440364"/>
          </a:xfrm>
        </p:spPr>
        <p:txBody>
          <a:bodyPr>
            <a:normAutofit/>
          </a:bodyPr>
          <a:lstStyle/>
          <a:p>
            <a:r>
              <a:rPr lang="en-US" sz="2000" dirty="0">
                <a:hlinkClick r:id="rId3"/>
              </a:rPr>
              <a:t>https://www.youtube.com/watch?v=g6zGd6ycktY&amp;list=PLo4R2IscWKdVqzh_QECsxCq7QB1CUpYfi&amp;index=4</a:t>
            </a:r>
            <a:endParaRPr lang="en-US" sz="2000" dirty="0"/>
          </a:p>
          <a:p>
            <a:r>
              <a:rPr lang="en-US" sz="2000" dirty="0">
                <a:hlinkClick r:id="rId4"/>
              </a:rPr>
              <a:t>https://www.youtube.com/watch?v=g6zGd6ycktY&amp;list=PLo4R2IscWKdVqzh_QECsxCq7QB1CUpYfi&amp;index=5</a:t>
            </a:r>
            <a:endParaRPr lang="en-US" sz="2000" dirty="0"/>
          </a:p>
          <a:p>
            <a:r>
              <a:rPr lang="en-US" sz="2000" dirty="0">
                <a:hlinkClick r:id="rId5"/>
              </a:rPr>
              <a:t>https://www.youtube.com/watch?v=g6zGd6ycktY&amp;list=PLo4R2IscWKdVqzh_QECsxCq7QB1CUpYfi&amp;index=6</a:t>
            </a:r>
            <a:endParaRPr lang="en-US" sz="2000" dirty="0"/>
          </a:p>
          <a:p>
            <a:r>
              <a:rPr lang="en-US" sz="2000" dirty="0">
                <a:hlinkClick r:id="rId6"/>
              </a:rPr>
              <a:t>https://www.youtube.com/watch?v=g6zGd6ycktY&amp;list=PLo4R2IscWKdVqzh_QECsxCq7QB1CUpYfi&amp;index=7</a:t>
            </a:r>
            <a:endParaRPr lang="en-US" sz="2000" dirty="0"/>
          </a:p>
          <a:p>
            <a:r>
              <a:rPr lang="en-US" sz="2000" dirty="0">
                <a:hlinkClick r:id="rId7"/>
              </a:rPr>
              <a:t>https://www.youtube.com/watch?v=g6zGd6ycktY&amp;list=PLo4R2IscWKdVqzh_QECsxCq7QB1CUpYfi&amp;index=8</a:t>
            </a:r>
            <a:endParaRPr lang="en-US" sz="2000" dirty="0"/>
          </a:p>
          <a:p>
            <a:endParaRPr lang="en-US" sz="2400" dirty="0"/>
          </a:p>
          <a:p>
            <a:endParaRPr lang="en-US" sz="2200" dirty="0"/>
          </a:p>
        </p:txBody>
      </p:sp>
      <p:pic>
        <p:nvPicPr>
          <p:cNvPr id="10" name="Picture 9" descr="NIET"/>
          <p:cNvPicPr/>
          <p:nvPr/>
        </p:nvPicPr>
        <p:blipFill>
          <a:blip r:embed="rId8">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2A51CA02-3493-490B-9A37-D58297C8D8AE}" type="datetime1">
              <a:rPr lang="en-US" smtClean="0"/>
              <a:t>7/8/2023</a:t>
            </a:fld>
            <a:endParaRPr lang="en-US" dirty="0"/>
          </a:p>
        </p:txBody>
      </p:sp>
      <p:sp>
        <p:nvSpPr>
          <p:cNvPr id="10243" name="Footer Placeholder 4"/>
          <p:cNvSpPr>
            <a:spLocks noGrp="1"/>
          </p:cNvSpPr>
          <p:nvPr>
            <p:ph type="ftr" sz="quarter" idx="12"/>
          </p:nvPr>
        </p:nvSpPr>
        <p:spPr>
          <a:xfrm>
            <a:off x="2209800" y="6356350"/>
            <a:ext cx="6934200" cy="365125"/>
          </a:xfrm>
          <a:noFill/>
        </p:spPr>
        <p:txBody>
          <a:bodyPr/>
          <a:lstStyle/>
          <a:p>
            <a:pPr algn="l">
              <a:buFont typeface="Arial" pitchFamily="34" charset="0"/>
              <a:buNone/>
            </a:pPr>
            <a:r>
              <a:rPr lang="en-US"/>
              <a:t>Mr. Amar Pal Yadav               Web Technology                                 UNIT 5</a:t>
            </a:r>
            <a:endParaRPr lang="en-US" dirty="0"/>
          </a:p>
        </p:txBody>
      </p:sp>
      <p:sp>
        <p:nvSpPr>
          <p:cNvPr id="10244" name="Slide Number Placeholder 5"/>
          <p:cNvSpPr>
            <a:spLocks noGrp="1"/>
          </p:cNvSpPr>
          <p:nvPr>
            <p:ph type="sldNum" sz="quarter" idx="4294967295"/>
          </p:nvPr>
        </p:nvSpPr>
        <p:spPr>
          <a:xfrm>
            <a:off x="6223000" y="6356350"/>
            <a:ext cx="2895600" cy="365125"/>
          </a:xfrm>
          <a:prstGeom prst="rect">
            <a:avLst/>
          </a:prstGeom>
          <a:noFill/>
        </p:spPr>
        <p:txBody>
          <a:bodyPr/>
          <a:lstStyle/>
          <a:p>
            <a:pPr algn="ctr">
              <a:buSzPts val="1400"/>
              <a:buFont typeface="Arial" pitchFamily="34" charset="0"/>
              <a:buNone/>
            </a:pPr>
            <a:fld id="{C37AE07E-7BC9-49E1-822A-83DAB9ECD80E}" type="slidenum">
              <a:rPr lang="en-US" smtClean="0"/>
              <a:pPr algn="ctr">
                <a:buSzPts val="1400"/>
                <a:buFont typeface="Arial" pitchFamily="34" charset="0"/>
                <a:buNone/>
              </a:pPr>
              <a:t>12</a:t>
            </a:fld>
            <a:endParaRPr lang="en-US"/>
          </a:p>
        </p:txBody>
      </p:sp>
      <p:sp>
        <p:nvSpPr>
          <p:cNvPr id="7" name="Title 1"/>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sym typeface="Arial" charset="0"/>
              </a:rPr>
              <a:t>Branch wise Applications</a:t>
            </a:r>
          </a:p>
        </p:txBody>
      </p:sp>
      <p:sp>
        <p:nvSpPr>
          <p:cNvPr id="10246" name="TextBox 7"/>
          <p:cNvSpPr txBox="1">
            <a:spLocks noChangeArrowheads="1"/>
          </p:cNvSpPr>
          <p:nvPr/>
        </p:nvSpPr>
        <p:spPr bwMode="auto">
          <a:xfrm>
            <a:off x="457200" y="1066800"/>
            <a:ext cx="8250238" cy="3529171"/>
          </a:xfrm>
          <a:prstGeom prst="rect">
            <a:avLst/>
          </a:prstGeom>
          <a:noFill/>
          <a:ln w="9525">
            <a:noFill/>
            <a:miter lim="800000"/>
            <a:headEnd/>
            <a:tailEnd/>
          </a:ln>
        </p:spPr>
        <p:txBody>
          <a:bodyPr wrap="square">
            <a:spAutoFit/>
          </a:bodyPr>
          <a:lstStyle/>
          <a:p>
            <a:pPr marL="457200" indent="-457200">
              <a:buFont typeface="Arial" panose="020B0604020202020204" pitchFamily="34" charset="0"/>
              <a:buChar char="•"/>
            </a:pPr>
            <a:r>
              <a:rPr lang="en-US" sz="2000" dirty="0"/>
              <a:t>Resource Sharing</a:t>
            </a:r>
          </a:p>
          <a:p>
            <a:pPr marL="457200" indent="-457200">
              <a:buFont typeface="Arial" panose="020B0604020202020204" pitchFamily="34" charset="0"/>
              <a:buChar char="•"/>
            </a:pPr>
            <a:r>
              <a:rPr lang="en-US" sz="2000" dirty="0"/>
              <a:t>Server-Client model</a:t>
            </a:r>
          </a:p>
          <a:p>
            <a:pPr marL="457200" indent="-457200">
              <a:buFont typeface="Arial" panose="020B0604020202020204" pitchFamily="34" charset="0"/>
              <a:buChar char="•"/>
            </a:pPr>
            <a:r>
              <a:rPr lang="en-US" sz="2000" dirty="0"/>
              <a:t>Communication Medium</a:t>
            </a:r>
          </a:p>
          <a:p>
            <a:pPr marL="457200" indent="-457200">
              <a:buFont typeface="Arial" panose="020B0604020202020204" pitchFamily="34" charset="0"/>
              <a:buChar char="•"/>
            </a:pPr>
            <a:r>
              <a:rPr lang="en-US" sz="2000" dirty="0"/>
              <a:t>Access to remote information</a:t>
            </a:r>
          </a:p>
          <a:p>
            <a:pPr marL="457200" indent="-457200">
              <a:buFont typeface="Arial" panose="020B0604020202020204" pitchFamily="34" charset="0"/>
              <a:buChar char="•"/>
            </a:pPr>
            <a:r>
              <a:rPr lang="en-US" sz="2000" dirty="0"/>
              <a:t>Person-to-person communication</a:t>
            </a:r>
          </a:p>
          <a:p>
            <a:pPr marL="457200" indent="-457200">
              <a:buFont typeface="Arial" panose="020B0604020202020204" pitchFamily="34" charset="0"/>
              <a:buChar char="•"/>
            </a:pPr>
            <a:r>
              <a:rPr lang="en-US" sz="2000" dirty="0"/>
              <a:t>Electronic commerce</a:t>
            </a:r>
          </a:p>
          <a:p>
            <a:pPr marL="457200" indent="-457200">
              <a:spcBef>
                <a:spcPts val="363"/>
              </a:spcBef>
              <a:spcAft>
                <a:spcPct val="0"/>
              </a:spcAft>
              <a:buClr>
                <a:srgbClr val="000000"/>
              </a:buClr>
              <a:buFont typeface="Arial" panose="020B0604020202020204" pitchFamily="34" charset="0"/>
              <a:buChar char="•"/>
            </a:pPr>
            <a:r>
              <a:rPr lang="en-US" sz="2000" dirty="0">
                <a:cs typeface="Times New Roman" pitchFamily="18" charset="0"/>
              </a:rPr>
              <a:t>Cloud-based Applications</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AI and Expert System</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Neural Networks and parallel programming</a:t>
            </a:r>
          </a:p>
          <a:p>
            <a:pPr marL="457200" indent="-457200">
              <a:spcBef>
                <a:spcPct val="0"/>
              </a:spcBef>
              <a:buFont typeface="Arial" panose="020B0604020202020204" pitchFamily="34" charset="0"/>
              <a:buChar char="•"/>
            </a:pPr>
            <a:r>
              <a:rPr lang="en-US" sz="2000" dirty="0">
                <a:solidFill>
                  <a:srgbClr val="000000"/>
                </a:solidFill>
                <a:cs typeface="Times New Roman" panose="02020603050405020304" pitchFamily="18" charset="0"/>
              </a:rPr>
              <a:t>Decision support and office automation systems etc.</a:t>
            </a:r>
          </a:p>
          <a:p>
            <a:endParaRPr lang="en-US" sz="2000" dirty="0"/>
          </a:p>
        </p:txBody>
      </p:sp>
    </p:spTree>
    <p:extLst>
      <p:ext uri="{BB962C8B-B14F-4D97-AF65-F5344CB8AC3E}">
        <p14:creationId xmlns:p14="http://schemas.microsoft.com/office/powerpoint/2010/main" val="76373649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817163"/>
            <a:ext cx="8382000" cy="5126437"/>
          </a:xfrm>
        </p:spPr>
        <p:txBody>
          <a:bodyPr>
            <a:normAutofit/>
          </a:bodyPr>
          <a:lstStyle/>
          <a:p>
            <a:pPr marL="457200" indent="-457200" algn="just">
              <a:buFont typeface="+mj-lt"/>
              <a:buAutoNum type="arabicPeriod"/>
            </a:pPr>
            <a:r>
              <a:rPr lang="en-US" sz="2000" dirty="0">
                <a:solidFill>
                  <a:schemeClr val="tx1"/>
                </a:solidFill>
              </a:rPr>
              <a:t>Define PHP with its syntax.</a:t>
            </a:r>
          </a:p>
          <a:p>
            <a:pPr marL="457200" indent="-457200" algn="just">
              <a:buFont typeface="+mj-lt"/>
              <a:buAutoNum type="arabicPeriod"/>
            </a:pPr>
            <a:r>
              <a:rPr lang="en-US" sz="2000" dirty="0">
                <a:solidFill>
                  <a:schemeClr val="tx1"/>
                </a:solidFill>
              </a:rPr>
              <a:t>Explain variables &amp; constants with example and code.</a:t>
            </a:r>
          </a:p>
          <a:p>
            <a:pPr marL="457200" indent="-457200" algn="just">
              <a:buFont typeface="+mj-lt"/>
              <a:buAutoNum type="arabicPeriod"/>
            </a:pPr>
            <a:r>
              <a:rPr lang="en-US" sz="2000" dirty="0">
                <a:solidFill>
                  <a:schemeClr val="tx1"/>
                </a:solidFill>
              </a:rPr>
              <a:t>What do you mean by data type, operator &amp; expressions.</a:t>
            </a:r>
          </a:p>
          <a:p>
            <a:pPr marL="457200" indent="-457200" algn="just">
              <a:buFont typeface="+mj-lt"/>
              <a:buAutoNum type="arabicPeriod"/>
            </a:pPr>
            <a:r>
              <a:rPr lang="en-US" sz="2000" dirty="0">
                <a:solidFill>
                  <a:schemeClr val="tx1"/>
                </a:solidFill>
              </a:rPr>
              <a:t>Define control flow and decision making statements.</a:t>
            </a:r>
          </a:p>
          <a:p>
            <a:pPr marL="457200" indent="-457200" algn="just">
              <a:buFont typeface="+mj-lt"/>
              <a:buAutoNum type="arabicPeriod"/>
            </a:pPr>
            <a:r>
              <a:rPr lang="en-US" sz="2000" dirty="0">
                <a:solidFill>
                  <a:schemeClr val="tx1"/>
                </a:solidFill>
              </a:rPr>
              <a:t>What do you mean by functions, strings and arrays.</a:t>
            </a:r>
            <a:endParaRPr lang="en-IN" sz="2000" dirty="0">
              <a:solidFill>
                <a:schemeClr val="tx1"/>
              </a:solidFill>
            </a:endParaRPr>
          </a:p>
          <a:p>
            <a:pPr marL="457200" indent="-457200" algn="just">
              <a:buFont typeface="+mj-lt"/>
              <a:buAutoNum type="arabicPeriod"/>
            </a:pPr>
            <a:r>
              <a:rPr lang="en-US" sz="2000" dirty="0">
                <a:solidFill>
                  <a:schemeClr val="tx1"/>
                </a:solidFill>
              </a:rPr>
              <a:t>Explain</a:t>
            </a:r>
            <a:r>
              <a:rPr lang="en-US" sz="2000" b="1" dirty="0">
                <a:solidFill>
                  <a:schemeClr val="tx1"/>
                </a:solidFill>
              </a:rPr>
              <a:t> </a:t>
            </a:r>
            <a:r>
              <a:rPr lang="en-US" sz="2000" dirty="0">
                <a:solidFill>
                  <a:schemeClr val="tx1"/>
                </a:solidFill>
              </a:rPr>
              <a:t>file &amp; directory, and give commands for opening, closing, coping, renaming and deleting a file.</a:t>
            </a:r>
          </a:p>
          <a:p>
            <a:pPr marL="457200" indent="-457200" algn="just">
              <a:buFont typeface="+mj-lt"/>
              <a:buAutoNum type="arabicPeriod"/>
            </a:pPr>
            <a:r>
              <a:rPr lang="en-US" sz="2000" dirty="0">
                <a:solidFill>
                  <a:schemeClr val="tx1"/>
                </a:solidFill>
              </a:rPr>
              <a:t>Give commands for creating or deleting folder, file uploading &amp; downloading.</a:t>
            </a:r>
            <a:endParaRPr lang="en-IN" sz="2000" dirty="0">
              <a:solidFill>
                <a:schemeClr val="tx1"/>
              </a:solidFill>
            </a:endParaRPr>
          </a:p>
          <a:p>
            <a:pPr marL="457200" indent="-457200" algn="just">
              <a:buFont typeface="+mj-lt"/>
              <a:buAutoNum type="arabicPeriod"/>
            </a:pPr>
            <a:r>
              <a:rPr lang="en-IN" sz="2000" dirty="0">
                <a:solidFill>
                  <a:schemeClr val="tx1"/>
                </a:solidFill>
              </a:rPr>
              <a:t>Introduce the session control with session functionality. </a:t>
            </a:r>
          </a:p>
          <a:p>
            <a:pPr marL="457200" indent="-457200" algn="just">
              <a:buFont typeface="+mj-lt"/>
              <a:buAutoNum type="arabicPeriod"/>
            </a:pPr>
            <a:r>
              <a:rPr lang="en-IN" sz="2000" dirty="0">
                <a:solidFill>
                  <a:schemeClr val="tx1"/>
                </a:solidFill>
              </a:rPr>
              <a:t>What is a Cookie? Explain setting cookies with PHP. </a:t>
            </a:r>
            <a:endParaRPr lang="en-US" sz="2000" dirty="0">
              <a:solidFill>
                <a:schemeClr val="tx1"/>
              </a:solidFill>
            </a:endParaRPr>
          </a:p>
          <a:p>
            <a:pPr algn="just"/>
            <a:endParaRPr lang="en-US" sz="2400" dirty="0">
              <a:solidFill>
                <a:schemeClr val="tx1"/>
              </a:solidFill>
            </a:endParaRPr>
          </a:p>
          <a:p>
            <a:pPr algn="just"/>
            <a:endParaRPr lang="en-US" sz="24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p>
        </p:txBody>
      </p:sp>
      <p:sp>
        <p:nvSpPr>
          <p:cNvPr id="6" name="Date Placeholder 5"/>
          <p:cNvSpPr>
            <a:spLocks noGrp="1"/>
          </p:cNvSpPr>
          <p:nvPr>
            <p:ph type="dt" sz="half" idx="10"/>
          </p:nvPr>
        </p:nvSpPr>
        <p:spPr/>
        <p:txBody>
          <a:bodyPr/>
          <a:lstStyle/>
          <a:p>
            <a:fld id="{467B1821-790D-4582-B67D-316EC8C14FD4}"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120</a:t>
            </a:fld>
            <a:endParaRPr lang="en-US" dirty="0"/>
          </a:p>
        </p:txBody>
      </p:sp>
      <p:sp>
        <p:nvSpPr>
          <p:cNvPr id="8" name="Footer Placeholder 7"/>
          <p:cNvSpPr>
            <a:spLocks noGrp="1"/>
          </p:cNvSpPr>
          <p:nvPr>
            <p:ph type="ftr" sz="quarter" idx="11"/>
          </p:nvPr>
        </p:nvSpPr>
        <p:spPr>
          <a:xfrm>
            <a:off x="2286000" y="6356350"/>
            <a:ext cx="45720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9911930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3FF9CC-DE35-41C9-8A6B-DE2CDC22039F}" type="datetime1">
              <a:rPr lang="en-US" smtClean="0"/>
              <a:t>7/8/2023</a:t>
            </a:fld>
            <a:endParaRPr lang="en-US" dirty="0"/>
          </a:p>
        </p:txBody>
      </p:sp>
      <p:sp>
        <p:nvSpPr>
          <p:cNvPr id="5" name="Footer Placeholder 4"/>
          <p:cNvSpPr>
            <a:spLocks noGrp="1"/>
          </p:cNvSpPr>
          <p:nvPr>
            <p:ph type="ftr" sz="quarter" idx="11"/>
          </p:nvPr>
        </p:nvSpPr>
        <p:spPr>
          <a:xfrm>
            <a:off x="2209800" y="6356350"/>
            <a:ext cx="55626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76200" y="817163"/>
            <a:ext cx="9067800" cy="3862083"/>
          </a:xfrm>
          <a:prstGeom prst="rect">
            <a:avLst/>
          </a:prstGeom>
          <a:noFill/>
        </p:spPr>
        <p:txBody>
          <a:bodyPr wrap="square" lIns="91440" tIns="45720" rIns="91440" bIns="45720">
            <a:spAutoFit/>
          </a:bodyPr>
          <a:lstStyle/>
          <a:p>
            <a:pPr marL="0" indent="0" algn="just">
              <a:lnSpc>
                <a:spcPct val="100000"/>
              </a:lnSpc>
              <a:spcBef>
                <a:spcPts val="100"/>
              </a:spcBef>
              <a:buNone/>
            </a:pPr>
            <a:r>
              <a:rPr lang="en-US" sz="2000" b="1" spc="-5" dirty="0">
                <a:latin typeface="+mj-lt"/>
                <a:cs typeface="Calibri"/>
              </a:rPr>
              <a:t>TEXT</a:t>
            </a:r>
            <a:r>
              <a:rPr lang="en-US" sz="2000" b="1" spc="-10" dirty="0">
                <a:latin typeface="+mj-lt"/>
                <a:cs typeface="Calibri"/>
              </a:rPr>
              <a:t> BOOKS:</a:t>
            </a:r>
            <a:endParaRPr lang="en-US" sz="2000" b="1" dirty="0">
              <a:latin typeface="+mj-lt"/>
              <a:cs typeface="Calibri"/>
            </a:endParaRPr>
          </a:p>
          <a:p>
            <a:pPr marL="12700" algn="just">
              <a:lnSpc>
                <a:spcPct val="100000"/>
              </a:lnSpc>
              <a:spcBef>
                <a:spcPts val="100"/>
              </a:spcBef>
            </a:pPr>
            <a:r>
              <a:rPr lang="en-US" sz="2000" spc="-5" dirty="0">
                <a:latin typeface="+mj-lt"/>
                <a:cs typeface="Calibri"/>
              </a:rPr>
              <a:t>(1.) Web Technologies, Black Book, </a:t>
            </a:r>
            <a:r>
              <a:rPr lang="en-US" sz="2000" spc="-5" dirty="0" err="1">
                <a:latin typeface="+mj-lt"/>
                <a:cs typeface="Calibri"/>
              </a:rPr>
              <a:t>Dreamtech</a:t>
            </a:r>
            <a:r>
              <a:rPr lang="en-US" sz="2000" spc="-5" dirty="0">
                <a:latin typeface="+mj-lt"/>
                <a:cs typeface="Calibri"/>
              </a:rPr>
              <a:t> Press.</a:t>
            </a:r>
          </a:p>
          <a:p>
            <a:pPr marL="12700" algn="just">
              <a:lnSpc>
                <a:spcPct val="100000"/>
              </a:lnSpc>
              <a:spcBef>
                <a:spcPts val="100"/>
              </a:spcBef>
            </a:pPr>
            <a:r>
              <a:rPr lang="en-US" sz="2000" spc="-5" dirty="0">
                <a:latin typeface="+mj-lt"/>
                <a:cs typeface="Calibri"/>
              </a:rPr>
              <a:t>(2.) Internet and world wide web how to program, P.J. </a:t>
            </a:r>
            <a:r>
              <a:rPr lang="en-US" sz="2000" spc="-5" dirty="0" err="1">
                <a:latin typeface="+mj-lt"/>
                <a:cs typeface="Calibri"/>
              </a:rPr>
              <a:t>Deitel</a:t>
            </a:r>
            <a:r>
              <a:rPr lang="en-US" sz="2000" spc="-5" dirty="0">
                <a:latin typeface="+mj-lt"/>
                <a:cs typeface="Calibri"/>
              </a:rPr>
              <a:t> &amp; H.M. </a:t>
            </a:r>
            <a:r>
              <a:rPr lang="en-US" sz="2000" spc="-5" dirty="0" err="1">
                <a:latin typeface="+mj-lt"/>
                <a:cs typeface="Calibri"/>
              </a:rPr>
              <a:t>Deitel</a:t>
            </a:r>
            <a:r>
              <a:rPr lang="en-US" sz="2000" spc="-5" dirty="0">
                <a:latin typeface="+mj-lt"/>
                <a:cs typeface="Calibri"/>
              </a:rPr>
              <a:t>, Pearson</a:t>
            </a:r>
          </a:p>
          <a:p>
            <a:pPr marL="12700" algn="just">
              <a:lnSpc>
                <a:spcPct val="100000"/>
              </a:lnSpc>
              <a:spcBef>
                <a:spcPts val="100"/>
              </a:spcBef>
            </a:pPr>
            <a:r>
              <a:rPr lang="en-US" sz="2000" spc="-5" dirty="0">
                <a:latin typeface="+mj-lt"/>
                <a:cs typeface="Calibri"/>
              </a:rPr>
              <a:t>[3] Xavier, C,” Web Technology and Design”, New Age International.</a:t>
            </a:r>
          </a:p>
          <a:p>
            <a:pPr marL="0" indent="0" algn="just">
              <a:lnSpc>
                <a:spcPct val="100000"/>
              </a:lnSpc>
              <a:spcBef>
                <a:spcPts val="100"/>
              </a:spcBef>
              <a:buNone/>
            </a:pPr>
            <a:endParaRPr lang="en-US" sz="2000" b="1" spc="-5" dirty="0">
              <a:latin typeface="+mj-lt"/>
              <a:cs typeface="Calibri"/>
            </a:endParaRPr>
          </a:p>
          <a:p>
            <a:pPr marL="0" indent="0" algn="just">
              <a:lnSpc>
                <a:spcPct val="100000"/>
              </a:lnSpc>
              <a:spcBef>
                <a:spcPts val="100"/>
              </a:spcBef>
              <a:buNone/>
            </a:pPr>
            <a:r>
              <a:rPr lang="en-US" sz="2000" b="1" spc="-5" dirty="0">
                <a:latin typeface="+mj-lt"/>
                <a:cs typeface="Calibri"/>
              </a:rPr>
              <a:t>REFERENCES:</a:t>
            </a:r>
          </a:p>
          <a:p>
            <a:pPr algn="just"/>
            <a:r>
              <a:rPr lang="en-US" sz="2000" spc="-5" dirty="0">
                <a:latin typeface="+mj-lt"/>
                <a:cs typeface="Calibri"/>
              </a:rPr>
              <a:t>(1.) Ivan </a:t>
            </a:r>
            <a:r>
              <a:rPr lang="en-US" sz="2000" spc="-5" dirty="0" err="1">
                <a:latin typeface="+mj-lt"/>
                <a:cs typeface="Calibri"/>
              </a:rPr>
              <a:t>Bayross</a:t>
            </a:r>
            <a:r>
              <a:rPr lang="en-US" sz="2000" spc="-5" dirty="0">
                <a:latin typeface="+mj-lt"/>
                <a:cs typeface="Calibri"/>
              </a:rPr>
              <a:t>,”HTML, DHTML, </a:t>
            </a:r>
            <a:r>
              <a:rPr lang="en-US" sz="2000" spc="-5" dirty="0" err="1">
                <a:latin typeface="+mj-lt"/>
                <a:cs typeface="Calibri"/>
              </a:rPr>
              <a:t>JavaScript,Perl</a:t>
            </a:r>
            <a:r>
              <a:rPr lang="en-US" sz="2000" spc="-5" dirty="0">
                <a:latin typeface="+mj-lt"/>
                <a:cs typeface="Calibri"/>
              </a:rPr>
              <a:t> &amp; CGI”, BPB Publication.</a:t>
            </a:r>
          </a:p>
          <a:p>
            <a:pPr algn="just"/>
            <a:r>
              <a:rPr lang="en-US" sz="2000" spc="-5" dirty="0">
                <a:latin typeface="+mj-lt"/>
                <a:cs typeface="Calibri"/>
              </a:rPr>
              <a:t>(2.) Developing Web Applications, Ralph Moseley and M.T. </a:t>
            </a:r>
            <a:r>
              <a:rPr lang="en-US" sz="2000" spc="-5" dirty="0" err="1">
                <a:latin typeface="+mj-lt"/>
                <a:cs typeface="Calibri"/>
              </a:rPr>
              <a:t>Savaliya</a:t>
            </a:r>
            <a:r>
              <a:rPr lang="en-US" sz="2000" spc="-5" dirty="0">
                <a:latin typeface="+mj-lt"/>
                <a:cs typeface="Calibri"/>
              </a:rPr>
              <a:t>, Wiley-India</a:t>
            </a:r>
          </a:p>
          <a:p>
            <a:pPr algn="just"/>
            <a:r>
              <a:rPr lang="en-US" sz="2000" spc="-5" dirty="0">
                <a:latin typeface="+mj-lt"/>
                <a:cs typeface="Calibri"/>
              </a:rPr>
              <a:t>(3.) Developing Web Applications in PHP and AJAX, </a:t>
            </a:r>
            <a:r>
              <a:rPr lang="en-US" sz="2000" spc="-5" dirty="0" err="1">
                <a:latin typeface="+mj-lt"/>
                <a:cs typeface="Calibri"/>
              </a:rPr>
              <a:t>Harwani</a:t>
            </a:r>
            <a:r>
              <a:rPr lang="en-US" sz="2000" spc="-5" dirty="0">
                <a:latin typeface="+mj-lt"/>
                <a:cs typeface="Calibri"/>
              </a:rPr>
              <a:t>, McGraw Hill.</a:t>
            </a:r>
            <a:endPar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2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55522020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436C07-9266-48E0-A019-F64D46344EDF}"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800" dirty="0"/>
          </a:p>
        </p:txBody>
      </p:sp>
      <p:sp>
        <p:nvSpPr>
          <p:cNvPr id="9"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25" name="Content Placeholder 2"/>
          <p:cNvSpPr>
            <a:spLocks noGrp="1"/>
          </p:cNvSpPr>
          <p:nvPr>
            <p:ph idx="1"/>
          </p:nvPr>
        </p:nvSpPr>
        <p:spPr>
          <a:xfrm>
            <a:off x="152400" y="1371600"/>
            <a:ext cx="8763000" cy="4557730"/>
          </a:xfrm>
        </p:spPr>
        <p:txBody>
          <a:bodyPr>
            <a:normAutofit/>
          </a:bodyPr>
          <a:lstStyle/>
          <a:p>
            <a:pPr marL="0" indent="0" algn="just">
              <a:lnSpc>
                <a:spcPct val="120000"/>
              </a:lnSpc>
              <a:buNone/>
            </a:pPr>
            <a:endParaRPr lang="en-US" sz="2200" dirty="0">
              <a:latin typeface="Calibri (Body)"/>
            </a:endParaRPr>
          </a:p>
          <a:p>
            <a:pPr marL="0" indent="0" algn="just">
              <a:lnSpc>
                <a:spcPct val="120000"/>
              </a:lnSpc>
              <a:buNone/>
            </a:pPr>
            <a:endParaRPr lang="en-US" sz="2200" dirty="0">
              <a:latin typeface="Calibri (Body)"/>
            </a:endParaRPr>
          </a:p>
          <a:p>
            <a:pPr marL="0" indent="0" algn="ctr">
              <a:lnSpc>
                <a:spcPct val="120000"/>
              </a:lnSpc>
              <a:buNone/>
            </a:pPr>
            <a:r>
              <a:rPr lang="en-US" sz="3600" b="1" dirty="0">
                <a:solidFill>
                  <a:srgbClr val="00B0F0"/>
                </a:solidFill>
                <a:latin typeface="Calibri (Body)"/>
              </a:rPr>
              <a:t>THANKYOU</a:t>
            </a:r>
          </a:p>
          <a:p>
            <a:pPr>
              <a:spcAft>
                <a:spcPts val="1200"/>
              </a:spcAft>
              <a:buNone/>
            </a:pPr>
            <a:endParaRPr lang="en-US" sz="2200" b="1" dirty="0">
              <a:latin typeface="Calibri (Body)"/>
            </a:endParaRPr>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81104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calcmode="lin" valueType="num">
                                      <p:cBhvr additive="base">
                                        <p:cTn id="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81" y="1066800"/>
            <a:ext cx="8928919" cy="4953000"/>
          </a:xfrm>
        </p:spPr>
        <p:txBody>
          <a:bodyPr>
            <a:noAutofit/>
          </a:bodyPr>
          <a:lstStyle/>
          <a:p>
            <a:pPr algn="just"/>
            <a:r>
              <a:rPr lang="en-IN" sz="2000" dirty="0"/>
              <a:t>This course covers different aspect of web technology such as HTML, CSS, and issues of web technology, client and server side issue. The general objectives of this course are to provide fundamental concepts of Internet; Web Technology and Web Programming. Students will be able to build a proper responsive website.</a:t>
            </a:r>
          </a:p>
          <a:p>
            <a:pPr algn="just">
              <a:buNone/>
            </a:pPr>
            <a:r>
              <a:rPr lang="en-US" sz="2400" dirty="0"/>
              <a:t> </a:t>
            </a:r>
          </a:p>
        </p:txBody>
      </p:sp>
      <p:sp>
        <p:nvSpPr>
          <p:cNvPr id="4" name="Date Placeholder 3"/>
          <p:cNvSpPr>
            <a:spLocks noGrp="1"/>
          </p:cNvSpPr>
          <p:nvPr>
            <p:ph type="dt" sz="half" idx="10"/>
          </p:nvPr>
        </p:nvSpPr>
        <p:spPr/>
        <p:txBody>
          <a:bodyPr/>
          <a:lstStyle/>
          <a:p>
            <a:fld id="{611C43FD-0097-4F6A-8094-FBD987623D0E}"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ea typeface="+mn-ea"/>
                <a:cs typeface="+mn-cs"/>
              </a:rPr>
              <a:t>Course</a:t>
            </a:r>
            <a:r>
              <a:rPr kumimoji="0" lang="en-US" sz="2400" b="0" i="0" u="none" strike="noStrike" kern="1200" cap="none" spc="0" normalizeH="0" noProof="0" dirty="0">
                <a:ln>
                  <a:noFill/>
                </a:ln>
                <a:solidFill>
                  <a:schemeClr val="dk1"/>
                </a:solidFill>
                <a:effectLst/>
                <a:uLnTx/>
                <a:uFillTx/>
                <a:ea typeface="+mn-ea"/>
                <a:cs typeface="+mn-cs"/>
              </a:rPr>
              <a:t> Objective</a:t>
            </a: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Footer Placeholder 12"/>
          <p:cNvSpPr>
            <a:spLocks noGrp="1"/>
          </p:cNvSpPr>
          <p:nvPr>
            <p:ph type="ftr" sz="quarter" idx="11"/>
          </p:nvPr>
        </p:nvSpPr>
        <p:spPr>
          <a:xfrm>
            <a:off x="2286000" y="6340475"/>
            <a:ext cx="5029200" cy="365125"/>
          </a:xfrm>
        </p:spPr>
        <p:txBody>
          <a:bodyPr/>
          <a:lstStyle/>
          <a:p>
            <a:r>
              <a:rPr lang="en-US"/>
              <a:t>Mr. Amar Pal Yadav               Web Technology                                 UNIT 5</a:t>
            </a:r>
            <a:endParaRPr lang="en-US" dirty="0"/>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66F6F-AC51-4578-B5A8-AA65D52DDA8E}"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TextBox 2"/>
          <p:cNvSpPr txBox="1"/>
          <p:nvPr/>
        </p:nvSpPr>
        <p:spPr>
          <a:xfrm>
            <a:off x="150202" y="793836"/>
            <a:ext cx="5275162" cy="400110"/>
          </a:xfrm>
          <a:prstGeom prst="rect">
            <a:avLst/>
          </a:prstGeom>
          <a:noFill/>
        </p:spPr>
        <p:txBody>
          <a:bodyPr wrap="none" rtlCol="0">
            <a:spAutoFit/>
          </a:bodyPr>
          <a:lstStyle/>
          <a:p>
            <a:r>
              <a:rPr lang="en-US" sz="2000" dirty="0"/>
              <a:t>At the end of the course, the student will be able</a:t>
            </a:r>
          </a:p>
        </p:txBody>
      </p:sp>
      <p:graphicFrame>
        <p:nvGraphicFramePr>
          <p:cNvPr id="5" name="Table 4">
            <a:extLst>
              <a:ext uri="{FF2B5EF4-FFF2-40B4-BE49-F238E27FC236}">
                <a16:creationId xmlns:a16="http://schemas.microsoft.com/office/drawing/2014/main" id="{17149DD7-4484-47EC-AD6C-757022E06522}"/>
              </a:ext>
            </a:extLst>
          </p:cNvPr>
          <p:cNvGraphicFramePr>
            <a:graphicFrameLocks noGrp="1"/>
          </p:cNvGraphicFramePr>
          <p:nvPr>
            <p:extLst>
              <p:ext uri="{D42A27DB-BD31-4B8C-83A1-F6EECF244321}">
                <p14:modId xmlns:p14="http://schemas.microsoft.com/office/powerpoint/2010/main" val="1966083416"/>
              </p:ext>
            </p:extLst>
          </p:nvPr>
        </p:nvGraphicFramePr>
        <p:xfrm>
          <a:off x="228600" y="1292733"/>
          <a:ext cx="8194989" cy="4814386"/>
        </p:xfrm>
        <a:graphic>
          <a:graphicData uri="http://schemas.openxmlformats.org/drawingml/2006/table">
            <a:tbl>
              <a:tblPr firstRow="1" firstCol="1" bandRow="1">
                <a:tableStyleId>{5C22544A-7EE6-4342-B048-85BDC9FD1C3A}</a:tableStyleId>
              </a:tblPr>
              <a:tblGrid>
                <a:gridCol w="1143000">
                  <a:extLst>
                    <a:ext uri="{9D8B030D-6E8A-4147-A177-3AD203B41FA5}">
                      <a16:colId xmlns:a16="http://schemas.microsoft.com/office/drawing/2014/main" val="1619956433"/>
                    </a:ext>
                  </a:extLst>
                </a:gridCol>
                <a:gridCol w="5684079">
                  <a:extLst>
                    <a:ext uri="{9D8B030D-6E8A-4147-A177-3AD203B41FA5}">
                      <a16:colId xmlns:a16="http://schemas.microsoft.com/office/drawing/2014/main" val="2417093939"/>
                    </a:ext>
                  </a:extLst>
                </a:gridCol>
                <a:gridCol w="1367910">
                  <a:extLst>
                    <a:ext uri="{9D8B030D-6E8A-4147-A177-3AD203B41FA5}">
                      <a16:colId xmlns:a16="http://schemas.microsoft.com/office/drawing/2014/main" val="3701425690"/>
                    </a:ext>
                  </a:extLst>
                </a:gridCol>
              </a:tblGrid>
              <a:tr h="723351">
                <a:tc gridSpan="2">
                  <a:txBody>
                    <a:bodyPr/>
                    <a:lstStyle/>
                    <a:p>
                      <a:pPr marL="0" marR="0" algn="l">
                        <a:lnSpc>
                          <a:spcPts val="1265"/>
                        </a:lnSpc>
                        <a:spcBef>
                          <a:spcPts val="0"/>
                        </a:spcBef>
                        <a:spcAft>
                          <a:spcPts val="1000"/>
                        </a:spcAft>
                      </a:pPr>
                      <a:r>
                        <a:rPr lang="en-US" sz="2000" dirty="0">
                          <a:effectLst/>
                        </a:rPr>
                        <a:t> </a:t>
                      </a:r>
                    </a:p>
                    <a:p>
                      <a:pPr marL="0" marR="0" algn="l">
                        <a:lnSpc>
                          <a:spcPts val="1265"/>
                        </a:lnSpc>
                        <a:spcBef>
                          <a:spcPts val="0"/>
                        </a:spcBef>
                        <a:spcAft>
                          <a:spcPts val="1000"/>
                        </a:spcAft>
                      </a:pPr>
                      <a:r>
                        <a:rPr lang="en-US" sz="2000" dirty="0">
                          <a:effectLst/>
                        </a:rPr>
                        <a:t>Course Outcomes (CO)</a:t>
                      </a:r>
                    </a:p>
                    <a:p>
                      <a:pPr marL="0" marR="0" algn="l">
                        <a:lnSpc>
                          <a:spcPts val="1265"/>
                        </a:lnSpc>
                        <a:spcBef>
                          <a:spcPts val="0"/>
                        </a:spcBef>
                        <a:spcAft>
                          <a:spcPts val="1000"/>
                        </a:spcAft>
                      </a:pPr>
                      <a:r>
                        <a:rPr lang="en-US" sz="2000" dirty="0">
                          <a:effectLst/>
                        </a:rPr>
                        <a:t> </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20258" marR="20258" marT="0" marB="0"/>
                </a:tc>
                <a:tc hMerge="1">
                  <a:txBody>
                    <a:bodyPr/>
                    <a:lstStyle/>
                    <a:p>
                      <a:endParaRPr lang="en-US"/>
                    </a:p>
                  </a:txBody>
                  <a:tcPr/>
                </a:tc>
                <a:tc>
                  <a:txBody>
                    <a:bodyPr/>
                    <a:lstStyle/>
                    <a:p>
                      <a:r>
                        <a:rPr lang="en-US" sz="2000" dirty="0">
                          <a:effectLst/>
                        </a:rPr>
                        <a:t>Bloom’s Knowledge Level (KL)</a:t>
                      </a:r>
                      <a:endParaRPr lang="en-US" sz="2000" dirty="0"/>
                    </a:p>
                  </a:txBody>
                  <a:tcPr marL="20258" marR="20258" marT="0" marB="0" anchor="ctr"/>
                </a:tc>
                <a:extLst>
                  <a:ext uri="{0D108BD9-81ED-4DB2-BD59-A6C34878D82A}">
                    <a16:rowId xmlns:a16="http://schemas.microsoft.com/office/drawing/2014/main" val="609850592"/>
                  </a:ext>
                </a:extLst>
              </a:tr>
              <a:tr h="688848">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Recalling the basic facts and explaining the basic ideas of Web technology and web hosting.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K1, K2</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55778335"/>
                  </a:ext>
                </a:extLst>
              </a:tr>
              <a:tr h="637591">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Applying and creating </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various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HTML</a:t>
                      </a:r>
                      <a:r>
                        <a:rPr lang="en-IN" sz="2000" spc="-25" dirty="0">
                          <a:effectLst/>
                          <a:latin typeface="Times New Roman" panose="02020603050405020304" pitchFamily="18" charset="0"/>
                          <a:ea typeface="Calibri" panose="020F0502020204030204" pitchFamily="34" charset="0"/>
                          <a:cs typeface="Times New Roman" panose="02020603050405020304" pitchFamily="18" charset="0"/>
                        </a:rPr>
                        <a:t>5 semantic elements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 with working on HTML forms for user input.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K3,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5834857"/>
                  </a:ext>
                </a:extLst>
              </a:tr>
              <a:tr h="637591">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Understanding and applying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IN" sz="2000" spc="-1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of</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Style</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Sheet</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(CSS)3 and bootstrap.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K2, K3</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6733592"/>
                  </a:ext>
                </a:extLst>
              </a:tr>
              <a:tr h="745306">
                <a:tc>
                  <a:txBody>
                    <a:bodyPr/>
                    <a:lstStyle/>
                    <a:p>
                      <a:endParaRPr lang="en-IN" sz="200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Analysing and implementing </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concept of</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Java</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Script and</a:t>
                      </a:r>
                      <a:r>
                        <a:rPr lang="en-IN" sz="20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its</a:t>
                      </a:r>
                      <a:r>
                        <a:rPr lang="en-IN" sz="20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a:effectLst/>
                          <a:latin typeface="Times New Roman" panose="02020603050405020304" pitchFamily="18" charset="0"/>
                          <a:ea typeface="Calibri" panose="020F0502020204030204" pitchFamily="34" charset="0"/>
                          <a:cs typeface="Times New Roman" panose="02020603050405020304" pitchFamily="18" charset="0"/>
                        </a:rPr>
                        <a:t>K4, K6</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048432"/>
                  </a:ext>
                </a:extLst>
              </a:tr>
              <a:tr h="637591">
                <a:tc>
                  <a:txBody>
                    <a:bodyPr/>
                    <a:lstStyle/>
                    <a:p>
                      <a:endParaRPr lang="en-IN" sz="2000" dirty="0"/>
                    </a:p>
                  </a:txBody>
                  <a:tcPr marL="20258" marR="20258" marT="0" marB="0" anchor="ctr"/>
                </a:tc>
                <a:tc>
                  <a:txBody>
                    <a:bodyPr/>
                    <a:lstStyle/>
                    <a:p>
                      <a:pPr algn="just">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Creating and evaluating dynamic web pages using the concept of PHP</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K5, K6</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0489644"/>
                  </a:ext>
                </a:extLst>
              </a:tr>
            </a:tbl>
          </a:graphicData>
        </a:graphic>
      </p:graphicFrame>
      <p:sp>
        <p:nvSpPr>
          <p:cNvPr id="9" name="Ink 12">
            <a:extLst>
              <a:ext uri="{FF2B5EF4-FFF2-40B4-BE49-F238E27FC236}">
                <a16:creationId xmlns:a16="http://schemas.microsoft.com/office/drawing/2014/main" id="{569A3245-6708-47A4-B159-0F991CA6955B}"/>
              </a:ext>
            </a:extLst>
          </p:cNvPr>
          <p:cNvSpPr>
            <a:spLocks noRot="1" noChangeAspect="1" noEditPoints="1" noChangeArrowheads="1" noChangeShapeType="1" noTextEdit="1"/>
          </p:cNvSpPr>
          <p:nvPr/>
        </p:nvSpPr>
        <p:spPr bwMode="auto">
          <a:xfrm>
            <a:off x="4296545" y="1610999"/>
            <a:ext cx="78613" cy="19050"/>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Footer Placeholder 1"/>
          <p:cNvSpPr>
            <a:spLocks noGrp="1"/>
          </p:cNvSpPr>
          <p:nvPr>
            <p:ph type="ftr" sz="quarter" idx="11"/>
          </p:nvPr>
        </p:nvSpPr>
        <p:spPr>
          <a:xfrm>
            <a:off x="1981200" y="6356350"/>
            <a:ext cx="57150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150346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454775" y="6356350"/>
            <a:ext cx="2895600" cy="365125"/>
          </a:xfrm>
          <a:prstGeom prst="rect">
            <a:avLst/>
          </a:prstGeom>
        </p:spPr>
        <p:txBody>
          <a:bodyPr/>
          <a:lstStyle/>
          <a:p>
            <a:pPr marL="38100" algn="ctr">
              <a:buSzPts val="1400"/>
              <a:defRPr/>
            </a:pPr>
            <a:fld id="{BB683F2C-7975-43FF-956B-FFB87A0E5681}" type="slidenum">
              <a:rPr lang="en-US" spc="-5" smtClean="0"/>
              <a:pPr marL="38100" algn="ctr">
                <a:buSzPts val="1400"/>
                <a:defRPr/>
              </a:pPr>
              <a:t>15</a:t>
            </a:fld>
            <a:endParaRPr lang="en-US" spc="-5" dirty="0"/>
          </a:p>
        </p:txBody>
      </p:sp>
      <p:sp>
        <p:nvSpPr>
          <p:cNvPr id="3" name="object 7"/>
          <p:cNvSpPr txBox="1">
            <a:spLocks noChangeArrowheads="1"/>
          </p:cNvSpPr>
          <p:nvPr/>
        </p:nvSpPr>
        <p:spPr bwMode="auto">
          <a:xfrm>
            <a:off x="533400" y="871538"/>
            <a:ext cx="8305800" cy="5505450"/>
          </a:xfrm>
          <a:prstGeom prst="rect">
            <a:avLst/>
          </a:prstGeom>
          <a:noFill/>
          <a:ln w="9525">
            <a:noFill/>
            <a:miter lim="800000"/>
            <a:headEnd/>
            <a:tailEnd/>
          </a:ln>
        </p:spPr>
        <p:txBody>
          <a:bodyPr lIns="0" tIns="12065" rIns="0" bIns="0">
            <a:spAutoFit/>
          </a:bodyPr>
          <a:lstStyle/>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 Engineering knowledge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2. Problem analysis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3. Design/development of solutions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4. Conduct investigations of complex problems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5. Modern tool usage</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6. The engineer and society</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7. Environment and sustainability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8. Ethics</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9. Individual and team work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10. Communication</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11. Project management and finance </a:t>
            </a:r>
          </a:p>
          <a:p>
            <a:pPr marL="12700">
              <a:lnSpc>
                <a:spcPct val="150000"/>
              </a:lnSpc>
              <a:buClr>
                <a:srgbClr val="0AD0D9"/>
              </a:buClr>
              <a:buSzPct val="95000"/>
              <a:tabLst>
                <a:tab pos="285750" algn="l"/>
              </a:tabLst>
            </a:pPr>
            <a:r>
              <a:rPr lang="en-US" sz="2000" dirty="0">
                <a:latin typeface="Times New Roman" pitchFamily="18" charset="0"/>
                <a:cs typeface="Times New Roman" pitchFamily="18" charset="0"/>
              </a:rPr>
              <a:t>12. Life-long learning</a:t>
            </a:r>
          </a:p>
        </p:txBody>
      </p:sp>
      <p:sp>
        <p:nvSpPr>
          <p:cNvPr id="14340" name="Date Placeholder 4"/>
          <p:cNvSpPr>
            <a:spLocks noGrp="1"/>
          </p:cNvSpPr>
          <p:nvPr>
            <p:ph type="dt" sz="quarter" idx="11"/>
          </p:nvPr>
        </p:nvSpPr>
        <p:spPr>
          <a:xfrm>
            <a:off x="-304800" y="6356350"/>
            <a:ext cx="2895600" cy="365125"/>
          </a:xfrm>
          <a:noFill/>
        </p:spPr>
        <p:txBody>
          <a:bodyPr/>
          <a:lstStyle/>
          <a:p>
            <a:pPr>
              <a:buFont typeface="Arial" pitchFamily="34" charset="0"/>
              <a:buNone/>
            </a:pPr>
            <a:fld id="{53F75BE4-4400-4C01-BD60-182D9D06B28D}" type="datetime1">
              <a:rPr lang="en-US" smtClean="0"/>
              <a:t>7/8/2023</a:t>
            </a:fld>
            <a:endParaRPr lang="en-US" dirty="0"/>
          </a:p>
        </p:txBody>
      </p:sp>
      <p:sp>
        <p:nvSpPr>
          <p:cNvPr id="14341" name="Footer Placeholder 5"/>
          <p:cNvSpPr>
            <a:spLocks noGrp="1"/>
          </p:cNvSpPr>
          <p:nvPr>
            <p:ph type="ftr" sz="quarter" idx="12"/>
          </p:nvPr>
        </p:nvSpPr>
        <p:spPr>
          <a:xfrm>
            <a:off x="2971800" y="6356350"/>
            <a:ext cx="4191000" cy="365125"/>
          </a:xfrm>
          <a:noFill/>
        </p:spPr>
        <p:txBody>
          <a:bodyPr/>
          <a:lstStyle/>
          <a:p>
            <a:pPr algn="l">
              <a:buFont typeface="Arial" pitchFamily="34" charset="0"/>
              <a:buNone/>
            </a:pPr>
            <a:r>
              <a:rPr lang="en-US"/>
              <a:t>Mr. Amar Pal Yadav               Web Technology                                 UNIT 5</a:t>
            </a:r>
            <a:endParaRPr lang="en-US" dirty="0"/>
          </a:p>
        </p:txBody>
      </p:sp>
      <p:sp>
        <p:nvSpPr>
          <p:cNvPr id="11" name="Title 1">
            <a:extLst/>
          </p:cNvPr>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Program Outcome</a:t>
            </a:r>
          </a:p>
        </p:txBody>
      </p:sp>
    </p:spTree>
    <p:extLst>
      <p:ext uri="{BB962C8B-B14F-4D97-AF65-F5344CB8AC3E}">
        <p14:creationId xmlns:p14="http://schemas.microsoft.com/office/powerpoint/2010/main" val="21269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2793EB-C082-428D-A813-199C3A1D2407}"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3" name="Rectangle 2"/>
          <p:cNvSpPr/>
          <p:nvPr/>
        </p:nvSpPr>
        <p:spPr>
          <a:xfrm>
            <a:off x="304800" y="915669"/>
            <a:ext cx="8382000" cy="707886"/>
          </a:xfrm>
          <a:prstGeom prst="rect">
            <a:avLst/>
          </a:prstGeom>
        </p:spPr>
        <p:txBody>
          <a:bodyPr wrap="square">
            <a:spAutoFit/>
          </a:bodyPr>
          <a:lstStyle/>
          <a:p>
            <a:pPr algn="just"/>
            <a:r>
              <a:rPr lang="en-US" sz="2000" dirty="0"/>
              <a:t>The highlighted text shows the mapping of course outcome with PO mapping of this unit</a:t>
            </a:r>
          </a:p>
        </p:txBody>
      </p:sp>
      <p:graphicFrame>
        <p:nvGraphicFramePr>
          <p:cNvPr id="5" name="Table 4">
            <a:extLst>
              <a:ext uri="{FF2B5EF4-FFF2-40B4-BE49-F238E27FC236}">
                <a16:creationId xmlns:a16="http://schemas.microsoft.com/office/drawing/2014/main" id="{92A2E854-38C1-42E3-87DB-0E6B83F78F43}"/>
              </a:ext>
            </a:extLst>
          </p:cNvPr>
          <p:cNvGraphicFramePr>
            <a:graphicFrameLocks noGrp="1"/>
          </p:cNvGraphicFramePr>
          <p:nvPr>
            <p:extLst>
              <p:ext uri="{D42A27DB-BD31-4B8C-83A1-F6EECF244321}">
                <p14:modId xmlns:p14="http://schemas.microsoft.com/office/powerpoint/2010/main" val="2223900799"/>
              </p:ext>
            </p:extLst>
          </p:nvPr>
        </p:nvGraphicFramePr>
        <p:xfrm>
          <a:off x="228599" y="1914980"/>
          <a:ext cx="8839197" cy="3188208"/>
        </p:xfrm>
        <a:graphic>
          <a:graphicData uri="http://schemas.openxmlformats.org/drawingml/2006/table">
            <a:tbl>
              <a:tblPr>
                <a:tableStyleId>{5C22544A-7EE6-4342-B048-85BDC9FD1C3A}</a:tableStyleId>
              </a:tblPr>
              <a:tblGrid>
                <a:gridCol w="697832">
                  <a:extLst>
                    <a:ext uri="{9D8B030D-6E8A-4147-A177-3AD203B41FA5}">
                      <a16:colId xmlns:a16="http://schemas.microsoft.com/office/drawing/2014/main" val="2876465"/>
                    </a:ext>
                  </a:extLst>
                </a:gridCol>
                <a:gridCol w="697831">
                  <a:extLst>
                    <a:ext uri="{9D8B030D-6E8A-4147-A177-3AD203B41FA5}">
                      <a16:colId xmlns:a16="http://schemas.microsoft.com/office/drawing/2014/main" val="3309866898"/>
                    </a:ext>
                  </a:extLst>
                </a:gridCol>
                <a:gridCol w="697831">
                  <a:extLst>
                    <a:ext uri="{9D8B030D-6E8A-4147-A177-3AD203B41FA5}">
                      <a16:colId xmlns:a16="http://schemas.microsoft.com/office/drawing/2014/main" val="604357778"/>
                    </a:ext>
                  </a:extLst>
                </a:gridCol>
                <a:gridCol w="697831">
                  <a:extLst>
                    <a:ext uri="{9D8B030D-6E8A-4147-A177-3AD203B41FA5}">
                      <a16:colId xmlns:a16="http://schemas.microsoft.com/office/drawing/2014/main" val="404532838"/>
                    </a:ext>
                  </a:extLst>
                </a:gridCol>
                <a:gridCol w="697831">
                  <a:extLst>
                    <a:ext uri="{9D8B030D-6E8A-4147-A177-3AD203B41FA5}">
                      <a16:colId xmlns:a16="http://schemas.microsoft.com/office/drawing/2014/main" val="2816727184"/>
                    </a:ext>
                  </a:extLst>
                </a:gridCol>
                <a:gridCol w="697831">
                  <a:extLst>
                    <a:ext uri="{9D8B030D-6E8A-4147-A177-3AD203B41FA5}">
                      <a16:colId xmlns:a16="http://schemas.microsoft.com/office/drawing/2014/main" val="350641593"/>
                    </a:ext>
                  </a:extLst>
                </a:gridCol>
                <a:gridCol w="697831">
                  <a:extLst>
                    <a:ext uri="{9D8B030D-6E8A-4147-A177-3AD203B41FA5}">
                      <a16:colId xmlns:a16="http://schemas.microsoft.com/office/drawing/2014/main" val="820382517"/>
                    </a:ext>
                  </a:extLst>
                </a:gridCol>
                <a:gridCol w="620294">
                  <a:extLst>
                    <a:ext uri="{9D8B030D-6E8A-4147-A177-3AD203B41FA5}">
                      <a16:colId xmlns:a16="http://schemas.microsoft.com/office/drawing/2014/main" val="3001624649"/>
                    </a:ext>
                  </a:extLst>
                </a:gridCol>
                <a:gridCol w="620294">
                  <a:extLst>
                    <a:ext uri="{9D8B030D-6E8A-4147-A177-3AD203B41FA5}">
                      <a16:colId xmlns:a16="http://schemas.microsoft.com/office/drawing/2014/main" val="1212302725"/>
                    </a:ext>
                  </a:extLst>
                </a:gridCol>
                <a:gridCol w="620294">
                  <a:extLst>
                    <a:ext uri="{9D8B030D-6E8A-4147-A177-3AD203B41FA5}">
                      <a16:colId xmlns:a16="http://schemas.microsoft.com/office/drawing/2014/main" val="1447834389"/>
                    </a:ext>
                  </a:extLst>
                </a:gridCol>
                <a:gridCol w="697831">
                  <a:extLst>
                    <a:ext uri="{9D8B030D-6E8A-4147-A177-3AD203B41FA5}">
                      <a16:colId xmlns:a16="http://schemas.microsoft.com/office/drawing/2014/main" val="3072358136"/>
                    </a:ext>
                  </a:extLst>
                </a:gridCol>
                <a:gridCol w="697831">
                  <a:extLst>
                    <a:ext uri="{9D8B030D-6E8A-4147-A177-3AD203B41FA5}">
                      <a16:colId xmlns:a16="http://schemas.microsoft.com/office/drawing/2014/main" val="65430144"/>
                    </a:ext>
                  </a:extLst>
                </a:gridCol>
                <a:gridCol w="697835">
                  <a:extLst>
                    <a:ext uri="{9D8B030D-6E8A-4147-A177-3AD203B41FA5}">
                      <a16:colId xmlns:a16="http://schemas.microsoft.com/office/drawing/2014/main" val="797170723"/>
                    </a:ext>
                  </a:extLst>
                </a:gridCol>
              </a:tblGrid>
              <a:tr h="38604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4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Subject Code</a:t>
                      </a:r>
                    </a:p>
                  </a:txBody>
                  <a:tcPr marL="68580" marR="68580" marT="0" marB="0"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tc>
                <a:extLst>
                  <a:ext uri="{0D108BD9-81ED-4DB2-BD59-A6C34878D82A}">
                    <a16:rowId xmlns:a16="http://schemas.microsoft.com/office/drawing/2014/main" val="713021920"/>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a:ln>
                            <a:noFill/>
                          </a:ln>
                          <a:solidFill>
                            <a:schemeClr val="tx1"/>
                          </a:solidFill>
                          <a:effectLst/>
                          <a:latin typeface="+mn-lt"/>
                          <a:ea typeface="+mn-ea"/>
                          <a:cs typeface="+mn-cs"/>
                          <a:sym typeface="Arial" pitchFamily="34" charset="0"/>
                        </a:rPr>
                        <a:t>ACSE0505.1</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0001"/>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a:ln>
                            <a:noFill/>
                          </a:ln>
                          <a:solidFill>
                            <a:schemeClr val="tx1"/>
                          </a:solidFill>
                          <a:effectLst/>
                          <a:latin typeface="+mn-lt"/>
                          <a:ea typeface="+mn-ea"/>
                          <a:cs typeface="+mn-cs"/>
                          <a:sym typeface="Arial" pitchFamily="34" charset="0"/>
                        </a:rPr>
                        <a:t>ACSE0505.</a:t>
                      </a:r>
                      <a:r>
                        <a:rPr lang="en-IN" sz="1050" b="1" kern="1200" dirty="0">
                          <a:solidFill>
                            <a:schemeClr val="tx1"/>
                          </a:solidFill>
                          <a:latin typeface="+mn-lt"/>
                          <a:ea typeface="+mn-ea"/>
                          <a:cs typeface="+mn-cs"/>
                        </a:rPr>
                        <a:t>2</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476319542"/>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a:ln>
                            <a:noFill/>
                          </a:ln>
                          <a:solidFill>
                            <a:schemeClr val="tx1"/>
                          </a:solidFill>
                          <a:effectLst/>
                          <a:latin typeface="+mn-lt"/>
                          <a:ea typeface="+mn-ea"/>
                          <a:cs typeface="+mn-cs"/>
                          <a:sym typeface="Arial" pitchFamily="34" charset="0"/>
                        </a:rPr>
                        <a:t>ACSE0505.</a:t>
                      </a:r>
                      <a:r>
                        <a:rPr lang="en-IN" sz="1050" b="1" kern="1200" dirty="0">
                          <a:solidFill>
                            <a:schemeClr val="tx1"/>
                          </a:solidFill>
                          <a:latin typeface="+mn-lt"/>
                          <a:ea typeface="+mn-ea"/>
                          <a:cs typeface="+mn-cs"/>
                        </a:rPr>
                        <a:t>3</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32717834"/>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a:ln>
                            <a:noFill/>
                          </a:ln>
                          <a:solidFill>
                            <a:schemeClr val="tx1"/>
                          </a:solidFill>
                          <a:effectLst/>
                          <a:latin typeface="+mn-lt"/>
                          <a:ea typeface="+mn-ea"/>
                          <a:cs typeface="+mn-cs"/>
                          <a:sym typeface="Arial" pitchFamily="34" charset="0"/>
                        </a:rPr>
                        <a:t>ACSE0505.</a:t>
                      </a:r>
                      <a:r>
                        <a:rPr lang="en-IN" sz="1050" b="1" kern="1200" dirty="0">
                          <a:solidFill>
                            <a:schemeClr val="tx1"/>
                          </a:solidFill>
                          <a:latin typeface="+mn-lt"/>
                          <a:ea typeface="+mn-ea"/>
                          <a:cs typeface="+mn-cs"/>
                        </a:rPr>
                        <a:t>4</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1474397049"/>
                  </a:ext>
                </a:extLst>
              </a:tr>
              <a:tr h="3860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050" b="1" i="0" u="none" strike="noStrike" kern="1200" cap="none" normalizeH="0" baseline="0" dirty="0">
                          <a:ln>
                            <a:noFill/>
                          </a:ln>
                          <a:solidFill>
                            <a:schemeClr val="tx1"/>
                          </a:solidFill>
                          <a:effectLst/>
                          <a:latin typeface="+mn-lt"/>
                          <a:ea typeface="+mn-ea"/>
                          <a:cs typeface="+mn-cs"/>
                          <a:sym typeface="Arial" pitchFamily="34" charset="0"/>
                        </a:rPr>
                        <a:t>ACSE0505.</a:t>
                      </a:r>
                      <a:r>
                        <a:rPr lang="en-IN" sz="1050" b="1" kern="1200" dirty="0">
                          <a:solidFill>
                            <a:schemeClr val="tx1"/>
                          </a:solidFill>
                          <a:latin typeface="+mn-lt"/>
                          <a:ea typeface="+mn-ea"/>
                          <a:cs typeface="+mn-cs"/>
                        </a:rPr>
                        <a:t>5</a:t>
                      </a:r>
                      <a:endParaRPr kumimoji="0" lang="en-US" sz="105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306718333"/>
                  </a:ext>
                </a:extLst>
              </a:tr>
              <a:tr h="386047">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anchor="ctr"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tc>
                <a:extLst>
                  <a:ext uri="{0D108BD9-81ED-4DB2-BD59-A6C34878D82A}">
                    <a16:rowId xmlns:a16="http://schemas.microsoft.com/office/drawing/2014/main" val="2539282766"/>
                  </a:ext>
                </a:extLst>
              </a:tr>
            </a:tbl>
          </a:graphicData>
        </a:graphic>
      </p:graphicFrame>
    </p:spTree>
    <p:extLst>
      <p:ext uri="{BB962C8B-B14F-4D97-AF65-F5344CB8AC3E}">
        <p14:creationId xmlns:p14="http://schemas.microsoft.com/office/powerpoint/2010/main" val="2348398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Date Placeholder 3"/>
          <p:cNvSpPr>
            <a:spLocks noGrp="1"/>
          </p:cNvSpPr>
          <p:nvPr>
            <p:ph type="dt" sz="quarter" idx="11"/>
          </p:nvPr>
        </p:nvSpPr>
        <p:spPr>
          <a:xfrm>
            <a:off x="-381000" y="6356350"/>
            <a:ext cx="2895600" cy="365125"/>
          </a:xfrm>
          <a:noFill/>
        </p:spPr>
        <p:txBody>
          <a:bodyPr/>
          <a:lstStyle/>
          <a:p>
            <a:pPr>
              <a:buFont typeface="Arial" pitchFamily="34" charset="0"/>
              <a:buNone/>
            </a:pPr>
            <a:fld id="{6A6B75B2-5649-4A3C-83AE-5B54046C92C4}" type="datetime1">
              <a:rPr lang="en-US" smtClean="0"/>
              <a:t>7/8/2023</a:t>
            </a:fld>
            <a:endParaRPr lang="en-US" dirty="0"/>
          </a:p>
        </p:txBody>
      </p:sp>
      <p:sp>
        <p:nvSpPr>
          <p:cNvPr id="16387" name="Footer Placeholder 4"/>
          <p:cNvSpPr>
            <a:spLocks noGrp="1"/>
          </p:cNvSpPr>
          <p:nvPr>
            <p:ph type="ftr" sz="quarter" idx="12"/>
          </p:nvPr>
        </p:nvSpPr>
        <p:spPr>
          <a:xfrm>
            <a:off x="3200400" y="6275388"/>
            <a:ext cx="4724400" cy="365125"/>
          </a:xfrm>
          <a:noFill/>
        </p:spPr>
        <p:txBody>
          <a:bodyPr/>
          <a:lstStyle/>
          <a:p>
            <a:pPr algn="l">
              <a:buFont typeface="Arial" pitchFamily="34" charset="0"/>
              <a:buNone/>
            </a:pPr>
            <a:r>
              <a:rPr lang="en-US"/>
              <a:t>Mr. Amar Pal Yadav               Web Technology                                 UNIT 5</a:t>
            </a:r>
            <a:endParaRPr lang="en-US" dirty="0"/>
          </a:p>
        </p:txBody>
      </p:sp>
      <p:sp>
        <p:nvSpPr>
          <p:cNvPr id="16388" name="Slide Number Placeholder 5"/>
          <p:cNvSpPr>
            <a:spLocks noGrp="1"/>
          </p:cNvSpPr>
          <p:nvPr>
            <p:ph type="sldNum" sz="quarter" idx="4294967295"/>
          </p:nvPr>
        </p:nvSpPr>
        <p:spPr>
          <a:xfrm>
            <a:off x="6477000" y="6324600"/>
            <a:ext cx="2895600" cy="365125"/>
          </a:xfrm>
          <a:prstGeom prst="rect">
            <a:avLst/>
          </a:prstGeom>
          <a:noFill/>
        </p:spPr>
        <p:txBody>
          <a:bodyPr/>
          <a:lstStyle/>
          <a:p>
            <a:pPr algn="ctr">
              <a:buSzPts val="1400"/>
              <a:buFont typeface="Arial" pitchFamily="34" charset="0"/>
              <a:buNone/>
            </a:pPr>
            <a:fld id="{1B2CB8C9-E049-47A2-B4DB-85F386C44A86}" type="slidenum">
              <a:rPr lang="en-US" smtClean="0"/>
              <a:pPr algn="ctr">
                <a:buSzPts val="1400"/>
                <a:buFont typeface="Arial" pitchFamily="34" charset="0"/>
                <a:buNone/>
              </a:pPr>
              <a:t>17</a:t>
            </a:fld>
            <a:endParaRPr lang="en-US" dirty="0"/>
          </a:p>
        </p:txBody>
      </p:sp>
      <p:sp>
        <p:nvSpPr>
          <p:cNvPr id="7" name="Title 1"/>
          <p:cNvSpPr txBox="1">
            <a:spLocks/>
          </p:cNvSpPr>
          <p:nvPr/>
        </p:nvSpPr>
        <p:spPr>
          <a:xfrm>
            <a:off x="1371600" y="89694"/>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latin typeface="Calibri" panose="020F0502020204030204" pitchFamily="34" charset="0"/>
                <a:ea typeface="Calibri" panose="020F0502020204030204" pitchFamily="34" charset="0"/>
                <a:cs typeface="Mangal" panose="02040503050203030202" pitchFamily="18" charset="0"/>
              </a:rPr>
              <a:t>Program Specific Outcomes</a:t>
            </a:r>
            <a:endParaRPr lang="en-US" sz="2400" dirty="0"/>
          </a:p>
        </p:txBody>
      </p:sp>
      <p:sp>
        <p:nvSpPr>
          <p:cNvPr id="9" name="Content Placeholder 8"/>
          <p:cNvSpPr>
            <a:spLocks noGrp="1"/>
          </p:cNvSpPr>
          <p:nvPr>
            <p:ph idx="1"/>
          </p:nvPr>
        </p:nvSpPr>
        <p:spPr>
          <a:xfrm>
            <a:off x="457200" y="1143000"/>
            <a:ext cx="8229600" cy="4983163"/>
          </a:xfrm>
        </p:spPr>
        <p:txBody>
          <a:bodyPr>
            <a:normAutofit/>
          </a:bodyPr>
          <a:lstStyle/>
          <a:p>
            <a:pPr marL="457200" algn="just">
              <a:lnSpc>
                <a:spcPct val="150000"/>
              </a:lnSpc>
              <a:spcBef>
                <a:spcPts val="360"/>
              </a:spcBef>
              <a:buClr>
                <a:schemeClr val="dk1"/>
              </a:buClr>
              <a:buSzPts val="1800"/>
              <a:buFont typeface="Wingdings" pitchFamily="2" charset="2"/>
              <a:buChar char="§"/>
              <a:defRPr/>
            </a:pPr>
            <a:r>
              <a:rPr lang="en-US" sz="2000" b="1" kern="0" dirty="0">
                <a:latin typeface="Arial"/>
                <a:ea typeface="Arial"/>
                <a:cs typeface="Arial"/>
              </a:rPr>
              <a:t>PSO1: </a:t>
            </a:r>
            <a:r>
              <a:rPr lang="en-US" sz="2000" kern="0" dirty="0">
                <a:latin typeface="Arial"/>
                <a:ea typeface="Arial"/>
                <a:cs typeface="Arial"/>
              </a:rPr>
              <a:t>Apply Artificial Intelligence and its applications to design intelligent systems for the betterment of society.</a:t>
            </a:r>
          </a:p>
          <a:p>
            <a:pPr marL="457200" algn="just">
              <a:lnSpc>
                <a:spcPct val="150000"/>
              </a:lnSpc>
              <a:spcBef>
                <a:spcPts val="360"/>
              </a:spcBef>
              <a:buClr>
                <a:schemeClr val="dk1"/>
              </a:buClr>
              <a:buSzPts val="1800"/>
              <a:buFont typeface="Wingdings" pitchFamily="2" charset="2"/>
              <a:buChar char="§"/>
              <a:defRPr/>
            </a:pPr>
            <a:endParaRPr lang="en-IN" sz="1100" kern="0" dirty="0">
              <a:latin typeface="Arial"/>
              <a:ea typeface="Arial"/>
              <a:cs typeface="Arial"/>
            </a:endParaRPr>
          </a:p>
          <a:p>
            <a:pPr marL="457200" algn="just">
              <a:lnSpc>
                <a:spcPct val="150000"/>
              </a:lnSpc>
              <a:spcBef>
                <a:spcPts val="360"/>
              </a:spcBef>
              <a:buClr>
                <a:schemeClr val="dk1"/>
              </a:buClr>
              <a:buSzPts val="1800"/>
              <a:defRPr/>
            </a:pPr>
            <a:r>
              <a:rPr lang="en-US" sz="2000" b="1" kern="0" dirty="0">
                <a:latin typeface="Arial"/>
                <a:ea typeface="Arial"/>
                <a:cs typeface="Arial"/>
              </a:rPr>
              <a:t>PSO2: </a:t>
            </a:r>
            <a:r>
              <a:rPr lang="en-US" sz="2000" kern="0" dirty="0">
                <a:latin typeface="Arial"/>
                <a:ea typeface="Arial"/>
                <a:cs typeface="Arial"/>
              </a:rPr>
              <a:t>Develop AI-based innovative solutions demonstrating research, entrepreneurship, professional ethics, and communication skills.</a:t>
            </a:r>
          </a:p>
          <a:p>
            <a:pPr marL="457200" algn="just">
              <a:lnSpc>
                <a:spcPct val="150000"/>
              </a:lnSpc>
              <a:spcBef>
                <a:spcPts val="360"/>
              </a:spcBef>
              <a:buClr>
                <a:schemeClr val="dk1"/>
              </a:buClr>
              <a:buSzPts val="1800"/>
              <a:defRPr/>
            </a:pPr>
            <a:endParaRPr lang="en-US" sz="1100" kern="0" dirty="0">
              <a:latin typeface="Arial"/>
              <a:ea typeface="Arial"/>
              <a:cs typeface="Arial"/>
            </a:endParaRPr>
          </a:p>
          <a:p>
            <a:pPr marL="457200" algn="just">
              <a:lnSpc>
                <a:spcPct val="150000"/>
              </a:lnSpc>
              <a:spcBef>
                <a:spcPts val="360"/>
              </a:spcBef>
              <a:buClr>
                <a:schemeClr val="dk1"/>
              </a:buClr>
              <a:buSzPts val="1800"/>
              <a:defRPr/>
            </a:pPr>
            <a:r>
              <a:rPr lang="en-US" sz="2000" b="1" kern="0" dirty="0">
                <a:latin typeface="Arial"/>
                <a:ea typeface="Arial"/>
                <a:cs typeface="Arial"/>
              </a:rPr>
              <a:t>PSO3: </a:t>
            </a:r>
            <a:r>
              <a:rPr lang="en-US" sz="2000" kern="0" dirty="0">
                <a:latin typeface="Arial"/>
                <a:ea typeface="Arial"/>
                <a:cs typeface="Arial"/>
              </a:rPr>
              <a:t>Demonstrate competency in AI by working in a team and engaging in life-long learning.</a:t>
            </a:r>
          </a:p>
          <a:p>
            <a:pPr algn="just">
              <a:lnSpc>
                <a:spcPct val="150000"/>
              </a:lnSpc>
              <a:buNone/>
              <a:defRPr/>
            </a:pPr>
            <a:r>
              <a:rPr lang="en-US" sz="2000" dirty="0"/>
              <a:t>	</a:t>
            </a:r>
          </a:p>
          <a:p>
            <a:pPr marL="0" indent="0" algn="just">
              <a:buFont typeface="Wingdings" pitchFamily="2" charset="2"/>
              <a:buChar char="§"/>
              <a:defRPr/>
            </a:pP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75285398"/>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5" end="5"/>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68AEB5-893F-4E6C-803A-73BB9FCA1307}"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2" name="Rectangle 1"/>
          <p:cNvSpPr/>
          <p:nvPr/>
        </p:nvSpPr>
        <p:spPr>
          <a:xfrm>
            <a:off x="457200" y="1051104"/>
            <a:ext cx="8458200" cy="707886"/>
          </a:xfrm>
          <a:prstGeom prst="rect">
            <a:avLst/>
          </a:prstGeom>
        </p:spPr>
        <p:txBody>
          <a:bodyPr wrap="square">
            <a:spAutoFit/>
          </a:bodyPr>
          <a:lstStyle/>
          <a:p>
            <a:pPr algn="just"/>
            <a:r>
              <a:rPr lang="en-US" sz="2000" dirty="0"/>
              <a:t>The highlighted text shows the mapping of course outcome with PSO mapping of this unit</a:t>
            </a:r>
          </a:p>
        </p:txBody>
      </p:sp>
      <p:graphicFrame>
        <p:nvGraphicFramePr>
          <p:cNvPr id="5" name="Table 4">
            <a:extLst>
              <a:ext uri="{FF2B5EF4-FFF2-40B4-BE49-F238E27FC236}">
                <a16:creationId xmlns:a16="http://schemas.microsoft.com/office/drawing/2014/main" id="{E943DE84-ADE2-484B-BC50-BEDB6FDCAD7B}"/>
              </a:ext>
            </a:extLst>
          </p:cNvPr>
          <p:cNvGraphicFramePr>
            <a:graphicFrameLocks noGrp="1"/>
          </p:cNvGraphicFramePr>
          <p:nvPr>
            <p:extLst>
              <p:ext uri="{D42A27DB-BD31-4B8C-83A1-F6EECF244321}">
                <p14:modId xmlns:p14="http://schemas.microsoft.com/office/powerpoint/2010/main" val="3386739658"/>
              </p:ext>
            </p:extLst>
          </p:nvPr>
        </p:nvGraphicFramePr>
        <p:xfrm>
          <a:off x="457199" y="1758988"/>
          <a:ext cx="8077202" cy="4597364"/>
        </p:xfrm>
        <a:graphic>
          <a:graphicData uri="http://schemas.openxmlformats.org/drawingml/2006/table">
            <a:tbl>
              <a:tblPr>
                <a:tableStyleId>{5C22544A-7EE6-4342-B048-85BDC9FD1C3A}</a:tableStyleId>
              </a:tblPr>
              <a:tblGrid>
                <a:gridCol w="1295401">
                  <a:extLst>
                    <a:ext uri="{9D8B030D-6E8A-4147-A177-3AD203B41FA5}">
                      <a16:colId xmlns:a16="http://schemas.microsoft.com/office/drawing/2014/main" val="267634843"/>
                    </a:ext>
                  </a:extLst>
                </a:gridCol>
                <a:gridCol w="1553647">
                  <a:extLst>
                    <a:ext uri="{9D8B030D-6E8A-4147-A177-3AD203B41FA5}">
                      <a16:colId xmlns:a16="http://schemas.microsoft.com/office/drawing/2014/main" val="2529222846"/>
                    </a:ext>
                  </a:extLst>
                </a:gridCol>
                <a:gridCol w="1742718">
                  <a:extLst>
                    <a:ext uri="{9D8B030D-6E8A-4147-A177-3AD203B41FA5}">
                      <a16:colId xmlns:a16="http://schemas.microsoft.com/office/drawing/2014/main" val="1707190809"/>
                    </a:ext>
                  </a:extLst>
                </a:gridCol>
                <a:gridCol w="1742718">
                  <a:extLst>
                    <a:ext uri="{9D8B030D-6E8A-4147-A177-3AD203B41FA5}">
                      <a16:colId xmlns:a16="http://schemas.microsoft.com/office/drawing/2014/main" val="3972204929"/>
                    </a:ext>
                  </a:extLst>
                </a:gridCol>
                <a:gridCol w="1742718">
                  <a:extLst>
                    <a:ext uri="{9D8B030D-6E8A-4147-A177-3AD203B41FA5}">
                      <a16:colId xmlns:a16="http://schemas.microsoft.com/office/drawing/2014/main" val="2799673150"/>
                    </a:ext>
                  </a:extLst>
                </a:gridCol>
              </a:tblGrid>
              <a:tr h="556347">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70429222"/>
                  </a:ext>
                </a:extLst>
              </a:tr>
              <a:tr h="702935">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tc>
                <a:extLst>
                  <a:ext uri="{0D108BD9-81ED-4DB2-BD59-A6C34878D82A}">
                    <a16:rowId xmlns:a16="http://schemas.microsoft.com/office/drawing/2014/main" val="10001"/>
                  </a:ext>
                </a:extLst>
              </a:tr>
              <a:tr h="5563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a:ln>
                            <a:noFill/>
                          </a:ln>
                          <a:solidFill>
                            <a:schemeClr val="tx1"/>
                          </a:solidFill>
                          <a:effectLst/>
                          <a:latin typeface="+mn-lt"/>
                          <a:ea typeface="+mn-ea"/>
                          <a:cs typeface="+mn-cs"/>
                          <a:sym typeface="Arial" pitchFamily="34" charset="0"/>
                        </a:rPr>
                        <a:t>ACSE0505.1</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3</a:t>
                      </a:r>
                    </a:p>
                  </a:txBody>
                  <a:tcPr marL="68580" marR="68580" marT="0" marB="0"/>
                </a:tc>
                <a:extLst>
                  <a:ext uri="{0D108BD9-81ED-4DB2-BD59-A6C34878D82A}">
                    <a16:rowId xmlns:a16="http://schemas.microsoft.com/office/drawing/2014/main" val="10002"/>
                  </a:ext>
                </a:extLst>
              </a:tr>
              <a:tr h="5563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a:ln>
                            <a:noFill/>
                          </a:ln>
                          <a:solidFill>
                            <a:schemeClr val="tx1"/>
                          </a:solidFill>
                          <a:effectLst/>
                          <a:latin typeface="+mn-lt"/>
                          <a:ea typeface="+mn-ea"/>
                          <a:cs typeface="+mn-cs"/>
                          <a:sym typeface="Arial" pitchFamily="34" charset="0"/>
                        </a:rPr>
                        <a:t>ACSE0505.</a:t>
                      </a:r>
                      <a:r>
                        <a:rPr lang="en-IN" sz="1800" b="1" kern="1200" dirty="0">
                          <a:solidFill>
                            <a:schemeClr val="tx1"/>
                          </a:solidFill>
                          <a:latin typeface="+mn-lt"/>
                          <a:ea typeface="+mn-ea"/>
                          <a:cs typeface="+mn-cs"/>
                        </a:rPr>
                        <a:t>2</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extLst>
                  <a:ext uri="{0D108BD9-81ED-4DB2-BD59-A6C34878D82A}">
                    <a16:rowId xmlns:a16="http://schemas.microsoft.com/office/drawing/2014/main" val="354999902"/>
                  </a:ext>
                </a:extLst>
              </a:tr>
              <a:tr h="5563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a:ln>
                            <a:noFill/>
                          </a:ln>
                          <a:solidFill>
                            <a:schemeClr val="tx1"/>
                          </a:solidFill>
                          <a:effectLst/>
                          <a:latin typeface="+mn-lt"/>
                          <a:ea typeface="+mn-ea"/>
                          <a:cs typeface="+mn-cs"/>
                          <a:sym typeface="Arial" pitchFamily="34" charset="0"/>
                        </a:rPr>
                        <a:t>ACSE0505.</a:t>
                      </a:r>
                      <a:r>
                        <a:rPr lang="en-IN" sz="1800" b="1" kern="1200" dirty="0">
                          <a:solidFill>
                            <a:schemeClr val="tx1"/>
                          </a:solidFill>
                          <a:latin typeface="+mn-lt"/>
                          <a:ea typeface="+mn-ea"/>
                          <a:cs typeface="+mn-cs"/>
                        </a:rPr>
                        <a:t>3</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3</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2929648040"/>
                  </a:ext>
                </a:extLst>
              </a:tr>
              <a:tr h="5563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a:ln>
                            <a:noFill/>
                          </a:ln>
                          <a:solidFill>
                            <a:schemeClr val="tx1"/>
                          </a:solidFill>
                          <a:effectLst/>
                          <a:latin typeface="+mn-lt"/>
                          <a:ea typeface="+mn-ea"/>
                          <a:cs typeface="+mn-cs"/>
                          <a:sym typeface="Arial" pitchFamily="34" charset="0"/>
                        </a:rPr>
                        <a:t>ACSE0505.</a:t>
                      </a:r>
                      <a:r>
                        <a:rPr lang="en-IN" sz="1800" b="1" kern="1200" dirty="0">
                          <a:solidFill>
                            <a:schemeClr val="tx1"/>
                          </a:solidFill>
                          <a:latin typeface="+mn-lt"/>
                          <a:ea typeface="+mn-ea"/>
                          <a:cs typeface="+mn-cs"/>
                        </a:rPr>
                        <a:t>4</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1758595258"/>
                  </a:ext>
                </a:extLst>
              </a:tr>
              <a:tr h="556347">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IN" sz="1800" b="1" i="0" u="none" strike="noStrike" kern="1200" cap="none" normalizeH="0" baseline="0" dirty="0">
                          <a:ln>
                            <a:noFill/>
                          </a:ln>
                          <a:solidFill>
                            <a:schemeClr val="tx1"/>
                          </a:solidFill>
                          <a:effectLst/>
                          <a:latin typeface="+mn-lt"/>
                          <a:ea typeface="+mn-ea"/>
                          <a:cs typeface="+mn-cs"/>
                          <a:sym typeface="Arial" pitchFamily="34" charset="0"/>
                        </a:rPr>
                        <a:t>ACSE0505.</a:t>
                      </a:r>
                      <a:r>
                        <a:rPr lang="en-IN" sz="1800" b="1" kern="1200" dirty="0">
                          <a:solidFill>
                            <a:schemeClr val="tx1"/>
                          </a:solidFill>
                          <a:latin typeface="+mn-lt"/>
                          <a:ea typeface="+mn-ea"/>
                          <a:cs typeface="+mn-cs"/>
                        </a:rPr>
                        <a:t>5</a:t>
                      </a:r>
                      <a:endPar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endParaRPr>
                    </a:p>
                  </a:txBody>
                  <a:tcPr marL="68580" marR="68580" marT="0" marB="0" anchor="ctr" horzOverflow="overflow"/>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3</a:t>
                      </a: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Times New Roman"/>
                          <a:cs typeface="Times New Roman" pitchFamily="18" charset="0"/>
                        </a:rPr>
                        <a:t>2</a:t>
                      </a:r>
                      <a:endParaRPr lang="en-US" sz="1800" b="0" dirty="0">
                        <a:latin typeface="Times New Roman" pitchFamily="18" charset="0"/>
                        <a:ea typeface="Calibri"/>
                        <a:cs typeface="Times New Roman" pitchFamily="18" charset="0"/>
                      </a:endParaRPr>
                    </a:p>
                  </a:txBody>
                  <a:tcPr marL="68580" marR="68580" marT="0" marB="0"/>
                </a:tc>
                <a:tc>
                  <a:txBody>
                    <a:bodyPr/>
                    <a:lstStyle/>
                    <a:p>
                      <a:pPr marL="0" marR="0" algn="ctr">
                        <a:lnSpc>
                          <a:spcPct val="115000"/>
                        </a:lnSpc>
                        <a:spcBef>
                          <a:spcPts val="0"/>
                        </a:spcBef>
                        <a:spcAft>
                          <a:spcPts val="0"/>
                        </a:spcAft>
                      </a:pPr>
                      <a:r>
                        <a:rPr lang="en-US" sz="1800" b="0" dirty="0">
                          <a:latin typeface="Times New Roman" pitchFamily="18" charset="0"/>
                          <a:ea typeface="Calibri"/>
                          <a:cs typeface="Times New Roman" pitchFamily="18" charset="0"/>
                        </a:rPr>
                        <a:t>2</a:t>
                      </a:r>
                    </a:p>
                  </a:txBody>
                  <a:tcPr marL="68580" marR="68580" marT="0" marB="0"/>
                </a:tc>
                <a:tc>
                  <a:txBody>
                    <a:bodyPr/>
                    <a:lstStyle/>
                    <a:p>
                      <a:pPr marL="0" marR="0" algn="ctr">
                        <a:lnSpc>
                          <a:spcPct val="115000"/>
                        </a:lnSpc>
                        <a:spcBef>
                          <a:spcPts val="0"/>
                        </a:spcBef>
                        <a:spcAft>
                          <a:spcPts val="1000"/>
                        </a:spcAft>
                      </a:pPr>
                      <a:r>
                        <a:rPr lang="en-US" sz="1800" b="0" dirty="0">
                          <a:latin typeface="Times New Roman" pitchFamily="18" charset="0"/>
                          <a:ea typeface="Calibri"/>
                          <a:cs typeface="Times New Roman" pitchFamily="18" charset="0"/>
                        </a:rPr>
                        <a:t>2</a:t>
                      </a:r>
                    </a:p>
                  </a:txBody>
                  <a:tcPr marL="68580" marR="68580" marT="0" marB="0"/>
                </a:tc>
                <a:extLst>
                  <a:ext uri="{0D108BD9-81ED-4DB2-BD59-A6C34878D82A}">
                    <a16:rowId xmlns:a16="http://schemas.microsoft.com/office/drawing/2014/main" val="682700873"/>
                  </a:ext>
                </a:extLst>
              </a:tr>
              <a:tr h="556347">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tc>
                <a:extLst>
                  <a:ext uri="{0D108BD9-81ED-4DB2-BD59-A6C34878D82A}">
                    <a16:rowId xmlns:a16="http://schemas.microsoft.com/office/drawing/2014/main" val="2416745750"/>
                  </a:ext>
                </a:extLst>
              </a:tr>
            </a:tbl>
          </a:graphicData>
        </a:graphic>
      </p:graphicFrame>
    </p:spTree>
    <p:extLst>
      <p:ext uri="{BB962C8B-B14F-4D97-AF65-F5344CB8AC3E}">
        <p14:creationId xmlns:p14="http://schemas.microsoft.com/office/powerpoint/2010/main" val="838440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11"/>
          </p:nvPr>
        </p:nvSpPr>
        <p:spPr>
          <a:xfrm>
            <a:off x="-304800" y="6356350"/>
            <a:ext cx="2895600" cy="365125"/>
          </a:xfrm>
          <a:noFill/>
        </p:spPr>
        <p:txBody>
          <a:bodyPr/>
          <a:lstStyle/>
          <a:p>
            <a:pPr>
              <a:buFont typeface="Arial" pitchFamily="34" charset="0"/>
              <a:buNone/>
            </a:pPr>
            <a:fld id="{54EA5D7D-178D-4489-AB75-9B89D10F7B07}" type="datetime1">
              <a:rPr lang="en-US" smtClean="0"/>
              <a:t>7/8/2023</a:t>
            </a:fld>
            <a:endParaRPr lang="en-US" dirty="0"/>
          </a:p>
        </p:txBody>
      </p:sp>
      <p:sp>
        <p:nvSpPr>
          <p:cNvPr id="18435" name="Footer Placeholder 4"/>
          <p:cNvSpPr>
            <a:spLocks noGrp="1"/>
          </p:cNvSpPr>
          <p:nvPr>
            <p:ph type="ftr" sz="quarter" idx="12"/>
          </p:nvPr>
        </p:nvSpPr>
        <p:spPr>
          <a:xfrm>
            <a:off x="3352800" y="6340475"/>
            <a:ext cx="4724400" cy="365125"/>
          </a:xfrm>
          <a:noFill/>
        </p:spPr>
        <p:txBody>
          <a:bodyPr/>
          <a:lstStyle/>
          <a:p>
            <a:pPr algn="l">
              <a:buFont typeface="Arial" pitchFamily="34" charset="0"/>
              <a:buNone/>
            </a:pPr>
            <a:r>
              <a:rPr lang="en-US"/>
              <a:t>Mr. Amar Pal Yadav               Web Technology                                 UNIT 5</a:t>
            </a:r>
            <a:endParaRPr lang="en-US" dirty="0"/>
          </a:p>
        </p:txBody>
      </p:sp>
      <p:sp>
        <p:nvSpPr>
          <p:cNvPr id="18436" name="Slide Number Placeholder 5"/>
          <p:cNvSpPr>
            <a:spLocks noGrp="1"/>
          </p:cNvSpPr>
          <p:nvPr>
            <p:ph type="sldNum" sz="quarter" idx="4294967295"/>
          </p:nvPr>
        </p:nvSpPr>
        <p:spPr>
          <a:xfrm>
            <a:off x="7010400" y="6324600"/>
            <a:ext cx="2895600" cy="365125"/>
          </a:xfrm>
          <a:prstGeom prst="rect">
            <a:avLst/>
          </a:prstGeom>
          <a:noFill/>
        </p:spPr>
        <p:txBody>
          <a:bodyPr/>
          <a:lstStyle/>
          <a:p>
            <a:pPr algn="ctr">
              <a:buSzPts val="1400"/>
              <a:buFont typeface="Arial" pitchFamily="34" charset="0"/>
              <a:buNone/>
            </a:pPr>
            <a:fld id="{6F692E7C-C16B-49AB-A058-F00558280870}" type="slidenum">
              <a:rPr lang="en-US" smtClean="0"/>
              <a:pPr algn="ctr">
                <a:buSzPts val="1400"/>
                <a:buFont typeface="Arial" pitchFamily="34" charset="0"/>
                <a:buNone/>
              </a:pPr>
              <a:t>19</a:t>
            </a:fld>
            <a:endParaRPr lang="en-US" dirty="0"/>
          </a:p>
        </p:txBody>
      </p:sp>
      <p:sp>
        <p:nvSpPr>
          <p:cNvPr id="7" name="Title 1"/>
          <p:cNvSpPr txBox="1">
            <a:spLocks/>
          </p:cNvSpPr>
          <p:nvPr/>
        </p:nvSpPr>
        <p:spPr>
          <a:xfrm>
            <a:off x="1371600" y="15082"/>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Program Educational Objectives </a:t>
            </a:r>
          </a:p>
        </p:txBody>
      </p:sp>
      <p:sp>
        <p:nvSpPr>
          <p:cNvPr id="9" name="Content Placeholder 8"/>
          <p:cNvSpPr txBox="1">
            <a:spLocks noGrp="1"/>
          </p:cNvSpPr>
          <p:nvPr>
            <p:ph idx="1"/>
          </p:nvPr>
        </p:nvSpPr>
        <p:spPr>
          <a:xfrm>
            <a:off x="457200" y="1143000"/>
            <a:ext cx="8229600" cy="4983163"/>
          </a:xfrm>
        </p:spPr>
        <p:txBody>
          <a:bodyPr>
            <a:normAutofit/>
          </a:bodyPr>
          <a:lstStyle/>
          <a:p>
            <a:pPr algn="just">
              <a:lnSpc>
                <a:spcPct val="150000"/>
              </a:lnSpc>
              <a:spcBef>
                <a:spcPts val="363"/>
              </a:spcBef>
              <a:buClr>
                <a:srgbClr val="000000"/>
              </a:buClr>
              <a:buFont typeface="Arial" charset="0"/>
              <a:buChar char="•"/>
            </a:pPr>
            <a:r>
              <a:rPr lang="en-US" sz="2000" b="1" dirty="0"/>
              <a:t>PEO1: </a:t>
            </a:r>
            <a:r>
              <a:rPr lang="en-US" sz="2000" dirty="0"/>
              <a:t>Engage in successful professional practices in the area of Artificial Intelligence and pursue higher education and research.</a:t>
            </a:r>
          </a:p>
          <a:p>
            <a:pPr algn="just">
              <a:lnSpc>
                <a:spcPct val="150000"/>
              </a:lnSpc>
              <a:spcBef>
                <a:spcPts val="363"/>
              </a:spcBef>
              <a:buClr>
                <a:srgbClr val="000000"/>
              </a:buClr>
              <a:buNone/>
            </a:pPr>
            <a:endParaRPr lang="en-IN" sz="1000" dirty="0"/>
          </a:p>
          <a:p>
            <a:pPr algn="just">
              <a:lnSpc>
                <a:spcPct val="150000"/>
              </a:lnSpc>
              <a:spcBef>
                <a:spcPts val="363"/>
              </a:spcBef>
              <a:buClr>
                <a:srgbClr val="000000"/>
              </a:buClr>
              <a:buFont typeface="Arial" charset="0"/>
              <a:buChar char="•"/>
            </a:pPr>
            <a:r>
              <a:rPr lang="en-US" sz="2000" b="1" dirty="0"/>
              <a:t>PEO2: </a:t>
            </a:r>
            <a:r>
              <a:rPr lang="en-US" sz="2000" dirty="0"/>
              <a:t>Demonstrate effective leadership and communicate as an individual and as a team in the workspace and society.</a:t>
            </a:r>
          </a:p>
          <a:p>
            <a:pPr algn="just">
              <a:lnSpc>
                <a:spcPct val="150000"/>
              </a:lnSpc>
              <a:spcBef>
                <a:spcPts val="363"/>
              </a:spcBef>
              <a:buClr>
                <a:srgbClr val="000000"/>
              </a:buClr>
              <a:buNone/>
            </a:pPr>
            <a:endParaRPr lang="en-IN" sz="1000" dirty="0"/>
          </a:p>
          <a:p>
            <a:pPr algn="just">
              <a:lnSpc>
                <a:spcPct val="150000"/>
              </a:lnSpc>
              <a:spcBef>
                <a:spcPts val="363"/>
              </a:spcBef>
              <a:buClr>
                <a:srgbClr val="000000"/>
              </a:buClr>
              <a:buFont typeface="Arial" charset="0"/>
              <a:buChar char="•"/>
            </a:pPr>
            <a:r>
              <a:rPr lang="en-US" sz="2000" b="1" dirty="0"/>
              <a:t>PEO3: </a:t>
            </a:r>
            <a:r>
              <a:rPr lang="en-US" sz="2000" dirty="0"/>
              <a:t>Pursue life-long learning in developing AI-based innovative solutions for the betterment of society.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0295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C68AD-7E6D-488D-AF5F-A20D14F48D51}"/>
              </a:ext>
            </a:extLst>
          </p:cNvPr>
          <p:cNvSpPr>
            <a:spLocks noGrp="1"/>
          </p:cNvSpPr>
          <p:nvPr>
            <p:ph idx="1"/>
          </p:nvPr>
        </p:nvSpPr>
        <p:spPr>
          <a:xfrm>
            <a:off x="342900" y="990600"/>
            <a:ext cx="8058150" cy="5334000"/>
          </a:xfrm>
        </p:spPr>
        <p:txBody>
          <a:bodyPr rtlCol="0"/>
          <a:lstStyle/>
          <a:p>
            <a:pPr indent="-457200" fontAlgn="auto">
              <a:buFont typeface="+mj-lt"/>
              <a:buAutoNum type="arabicPeriod"/>
              <a:defRPr/>
            </a:pPr>
            <a:r>
              <a:rPr lang="en-US" sz="2400" dirty="0">
                <a:latin typeface="Times New Roman" pitchFamily="18" charset="0"/>
                <a:cs typeface="Times New Roman" pitchFamily="18" charset="0"/>
              </a:rPr>
              <a:t>Name of Subject with code, Course and Subject Teacher</a:t>
            </a:r>
          </a:p>
          <a:p>
            <a:pPr indent="-457200" fontAlgn="auto">
              <a:buFont typeface="+mj-lt"/>
              <a:buAutoNum type="arabicPeriod"/>
              <a:defRPr/>
            </a:pPr>
            <a:r>
              <a:rPr lang="en-US" sz="2400" dirty="0">
                <a:latin typeface="Times New Roman" pitchFamily="18" charset="0"/>
                <a:cs typeface="Times New Roman" pitchFamily="18" charset="0"/>
              </a:rPr>
              <a:t>Brief Introduction of Faculty member with Photograph</a:t>
            </a:r>
          </a:p>
          <a:p>
            <a:pPr indent="-457200" fontAlgn="auto">
              <a:buFont typeface="+mj-lt"/>
              <a:buAutoNum type="arabicPeriod"/>
              <a:defRPr/>
            </a:pPr>
            <a:r>
              <a:rPr lang="en-US" sz="2400" dirty="0">
                <a:latin typeface="Times New Roman" pitchFamily="18" charset="0"/>
                <a:cs typeface="Times New Roman" pitchFamily="18" charset="0"/>
              </a:rPr>
              <a:t>Evaluation Scheme</a:t>
            </a:r>
          </a:p>
          <a:p>
            <a:pPr indent="-457200" fontAlgn="auto">
              <a:buFont typeface="+mj-lt"/>
              <a:buAutoNum type="arabicPeriod"/>
              <a:defRPr/>
            </a:pPr>
            <a:r>
              <a:rPr lang="en-US" sz="2400" dirty="0">
                <a:latin typeface="Times New Roman" pitchFamily="18" charset="0"/>
                <a:cs typeface="Times New Roman" pitchFamily="18" charset="0"/>
              </a:rPr>
              <a:t>Subject Syllabus</a:t>
            </a:r>
          </a:p>
          <a:p>
            <a:pPr indent="-457200" fontAlgn="auto">
              <a:buFont typeface="+mj-lt"/>
              <a:buAutoNum type="arabicPeriod"/>
              <a:defRPr/>
            </a:pPr>
            <a:r>
              <a:rPr lang="en-US" sz="2400" dirty="0">
                <a:latin typeface="Times New Roman" pitchFamily="18" charset="0"/>
                <a:cs typeface="Times New Roman" pitchFamily="18" charset="0"/>
              </a:rPr>
              <a:t>Branch wise Applications</a:t>
            </a:r>
          </a:p>
          <a:p>
            <a:pPr indent="-457200" fontAlgn="auto">
              <a:buFont typeface="+mj-lt"/>
              <a:buAutoNum type="arabicPeriod"/>
              <a:defRPr/>
            </a:pPr>
            <a:r>
              <a:rPr lang="en-US" sz="2400" dirty="0">
                <a:latin typeface="Times New Roman" pitchFamily="18" charset="0"/>
                <a:cs typeface="Times New Roman" pitchFamily="18" charset="0"/>
              </a:rPr>
              <a:t>Course Objective (Point wise)</a:t>
            </a:r>
          </a:p>
          <a:p>
            <a:pPr indent="-457200" fontAlgn="auto">
              <a:buFont typeface="+mj-lt"/>
              <a:buAutoNum type="arabicPeriod"/>
              <a:defRPr/>
            </a:pPr>
            <a:r>
              <a:rPr lang="en-US" sz="2400" dirty="0">
                <a:latin typeface="Times New Roman" pitchFamily="18" charset="0"/>
                <a:cs typeface="Times New Roman" pitchFamily="18" charset="0"/>
              </a:rPr>
              <a:t>Course Outcomes (COs)</a:t>
            </a:r>
          </a:p>
          <a:p>
            <a:pPr indent="-457200" fontAlgn="auto">
              <a:buFont typeface="+mj-lt"/>
              <a:buAutoNum type="arabicPeriod"/>
              <a:defRPr/>
            </a:pPr>
            <a:r>
              <a:rPr lang="en-US" sz="2400" dirty="0">
                <a:latin typeface="Times New Roman" pitchFamily="18" charset="0"/>
                <a:cs typeface="Times New Roman" pitchFamily="18" charset="0"/>
              </a:rPr>
              <a:t>Program Outcomes only heading (POs)</a:t>
            </a:r>
          </a:p>
          <a:p>
            <a:pPr indent="-457200" fontAlgn="auto">
              <a:buFont typeface="+mj-lt"/>
              <a:buAutoNum type="arabicPeriod"/>
              <a:defRPr/>
            </a:pPr>
            <a:r>
              <a:rPr lang="en-US" sz="2400" dirty="0">
                <a:latin typeface="Times New Roman" pitchFamily="18" charset="0"/>
                <a:cs typeface="Times New Roman" pitchFamily="18" charset="0"/>
              </a:rPr>
              <a:t>COs and POs Mapping</a:t>
            </a:r>
          </a:p>
          <a:p>
            <a:pPr indent="-457200" fontAlgn="auto">
              <a:buFont typeface="+mj-lt"/>
              <a:buAutoNum type="arabicPeriod"/>
              <a:defRPr/>
            </a:pPr>
            <a:r>
              <a:rPr lang="en-US" sz="2400" dirty="0">
                <a:latin typeface="Times New Roman" pitchFamily="18" charset="0"/>
                <a:cs typeface="Times New Roman" pitchFamily="18" charset="0"/>
              </a:rPr>
              <a:t>Program Specific Outcomes (PSOs)</a:t>
            </a: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p:txBody>
      </p:sp>
      <p:sp>
        <p:nvSpPr>
          <p:cNvPr id="5123" name="Footer Placeholder 4">
            <a:extLst>
              <a:ext uri="{FF2B5EF4-FFF2-40B4-BE49-F238E27FC236}">
                <a16:creationId xmlns:a16="http://schemas.microsoft.com/office/drawing/2014/main" id="{9EAAFCE0-B3E0-47AA-A92E-24279B96F355}"/>
              </a:ext>
            </a:extLst>
          </p:cNvPr>
          <p:cNvSpPr>
            <a:spLocks noGrp="1"/>
          </p:cNvSpPr>
          <p:nvPr>
            <p:ph type="ftr" sz="quarter" idx="12"/>
          </p:nvPr>
        </p:nvSpPr>
        <p:spPr>
          <a:xfrm>
            <a:off x="979488" y="6356350"/>
            <a:ext cx="56848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a:extLst>
              <a:ext uri="{FF2B5EF4-FFF2-40B4-BE49-F238E27FC236}">
                <a16:creationId xmlns:a16="http://schemas.microsoft.com/office/drawing/2014/main" id="{9D0F1007-FFF2-4789-AC78-A5B7B3337A6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2CCB9A1-BDA9-4FA0-9382-1218DE22BB3F}"/>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Table of Contents</a:t>
            </a:r>
            <a:endParaRPr lang="en-IN" sz="3200" b="1" dirty="0">
              <a:latin typeface="Times New Roman" pitchFamily="18" charset="0"/>
              <a:cs typeface="Times New Roman" pitchFamily="18" charset="0"/>
            </a:endParaRPr>
          </a:p>
        </p:txBody>
      </p:sp>
      <p:pic>
        <p:nvPicPr>
          <p:cNvPr id="5126" name="Picture 14" descr="NIET">
            <a:extLst>
              <a:ext uri="{FF2B5EF4-FFF2-40B4-BE49-F238E27FC236}">
                <a16:creationId xmlns:a16="http://schemas.microsoft.com/office/drawing/2014/main" id="{214868ED-2320-44D1-A031-8F0BA206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8"/>
            <a:ext cx="134143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Google Shape;95;p13">
            <a:extLst>
              <a:ext uri="{FF2B5EF4-FFF2-40B4-BE49-F238E27FC236}">
                <a16:creationId xmlns:a16="http://schemas.microsoft.com/office/drawing/2014/main" id="{355369EC-8337-4C1A-8B2E-7258B9126BA3}"/>
              </a:ext>
            </a:extLst>
          </p:cNvPr>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8" name="Date Placeholder 7"/>
          <p:cNvSpPr>
            <a:spLocks noGrp="1"/>
          </p:cNvSpPr>
          <p:nvPr>
            <p:ph type="dt" sz="half" idx="10"/>
          </p:nvPr>
        </p:nvSpPr>
        <p:spPr/>
        <p:txBody>
          <a:bodyPr/>
          <a:lstStyle/>
          <a:p>
            <a:fld id="{0E596DB4-F47A-4589-B4ED-CD971D59339E}" type="datetime1">
              <a:rPr lang="en-US" smtClean="0"/>
              <a:t>7/8/2023</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quarter" idx="11"/>
          </p:nvPr>
        </p:nvSpPr>
        <p:spPr>
          <a:xfrm>
            <a:off x="-76200" y="6356350"/>
            <a:ext cx="2895600" cy="365125"/>
          </a:xfrm>
          <a:noFill/>
        </p:spPr>
        <p:txBody>
          <a:bodyPr/>
          <a:lstStyle/>
          <a:p>
            <a:pPr>
              <a:buFont typeface="Arial" pitchFamily="34" charset="0"/>
              <a:buNone/>
            </a:pPr>
            <a:fld id="{AFA72997-8022-4DCD-883C-471336A5BB17}" type="datetime1">
              <a:rPr lang="en-US" smtClean="0"/>
              <a:t>7/8/2023</a:t>
            </a:fld>
            <a:endParaRPr lang="en-US" dirty="0"/>
          </a:p>
        </p:txBody>
      </p:sp>
      <p:sp>
        <p:nvSpPr>
          <p:cNvPr id="19459" name="Slide Number Placeholder 5"/>
          <p:cNvSpPr>
            <a:spLocks noGrp="1"/>
          </p:cNvSpPr>
          <p:nvPr>
            <p:ph type="sldNum" sz="quarter" idx="4294967295"/>
          </p:nvPr>
        </p:nvSpPr>
        <p:spPr>
          <a:xfrm>
            <a:off x="6276975" y="6356350"/>
            <a:ext cx="2895600" cy="365125"/>
          </a:xfrm>
          <a:prstGeom prst="rect">
            <a:avLst/>
          </a:prstGeom>
          <a:noFill/>
        </p:spPr>
        <p:txBody>
          <a:bodyPr/>
          <a:lstStyle/>
          <a:p>
            <a:pPr algn="ctr">
              <a:buSzPts val="1400"/>
              <a:buFont typeface="Arial" pitchFamily="34" charset="0"/>
              <a:buNone/>
            </a:pPr>
            <a:fld id="{8AED6ABA-C854-4A55-9311-B6E6F591AB13}" type="slidenum">
              <a:rPr lang="en-US" smtClean="0"/>
              <a:pPr algn="ctr">
                <a:buSzPts val="1400"/>
                <a:buFont typeface="Arial" pitchFamily="34" charset="0"/>
                <a:buNone/>
              </a:pPr>
              <a:t>20</a:t>
            </a:fld>
            <a:endParaRPr lang="en-US"/>
          </a:p>
        </p:txBody>
      </p:sp>
      <p:sp>
        <p:nvSpPr>
          <p:cNvPr id="7" name="Title 1"/>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2400" dirty="0"/>
              <a:t>Result Analysis </a:t>
            </a:r>
          </a:p>
          <a:p>
            <a:pPr algn="ctr" eaLnBrk="1" fontAlgn="auto" hangingPunct="1">
              <a:spcAft>
                <a:spcPts val="0"/>
              </a:spcAft>
              <a:defRPr/>
            </a:pPr>
            <a:endParaRPr lang="en-US" sz="2400" dirty="0"/>
          </a:p>
        </p:txBody>
      </p:sp>
      <p:sp>
        <p:nvSpPr>
          <p:cNvPr id="19462" name="Footer Placeholder 4"/>
          <p:cNvSpPr>
            <a:spLocks noGrp="1"/>
          </p:cNvSpPr>
          <p:nvPr>
            <p:ph type="ftr" sz="quarter" idx="12"/>
          </p:nvPr>
        </p:nvSpPr>
        <p:spPr>
          <a:xfrm>
            <a:off x="3276600" y="6356350"/>
            <a:ext cx="5029200" cy="365125"/>
          </a:xfrm>
          <a:noFill/>
        </p:spPr>
        <p:txBody>
          <a:bodyPr/>
          <a:lstStyle/>
          <a:p>
            <a:pPr algn="l">
              <a:buFont typeface="Arial" pitchFamily="34" charset="0"/>
              <a:buNone/>
            </a:pPr>
            <a:r>
              <a:rPr lang="en-US"/>
              <a:t>Mr. Amar Pal Yadav               Web Technology                                 UNIT 5</a:t>
            </a:r>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1"/>
          <p:cNvSpPr>
            <a:spLocks noChangeArrowheads="1"/>
          </p:cNvSpPr>
          <p:nvPr/>
        </p:nvSpPr>
        <p:spPr bwMode="auto">
          <a:xfrm>
            <a:off x="609600" y="1905000"/>
            <a:ext cx="8001000" cy="523875"/>
          </a:xfrm>
          <a:prstGeom prst="rect">
            <a:avLst/>
          </a:prstGeom>
          <a:noFill/>
          <a:ln w="9525">
            <a:noFill/>
            <a:miter lim="800000"/>
            <a:headEnd/>
            <a:tailEnd/>
          </a:ln>
        </p:spPr>
        <p:txBody>
          <a:bodyPr anchor="ctr">
            <a:spAutoFit/>
          </a:bodyPr>
          <a:lstStyle/>
          <a:p>
            <a:pPr marL="457200" indent="-457200" eaLnBrk="1" hangingPunct="1">
              <a:buFont typeface="Arial" charset="0"/>
              <a:buChar char="•"/>
            </a:pPr>
            <a:r>
              <a:rPr lang="en-US" sz="2800" dirty="0">
                <a:cs typeface="Times New Roman" pitchFamily="18" charset="0"/>
              </a:rPr>
              <a:t>New Batch in CSE&amp;ET</a:t>
            </a:r>
            <a:endParaRPr lang="en-US" sz="2800" dirty="0"/>
          </a:p>
        </p:txBody>
      </p:sp>
    </p:spTree>
    <p:extLst>
      <p:ext uri="{BB962C8B-B14F-4D97-AF65-F5344CB8AC3E}">
        <p14:creationId xmlns:p14="http://schemas.microsoft.com/office/powerpoint/2010/main" val="1520789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DAD5620-4C6A-44A8-A227-7107CBD6E661}"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3492"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80894922"/>
              </p:ext>
            </p:extLst>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63526" name="Footer Placeholder 11"/>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sp>
        <p:nvSpPr>
          <p:cNvPr id="63527"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6625CA01-AB80-4C90-8780-F5B20760A97F}"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21</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3528"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5440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3F2B9A24-BEFD-405D-A313-C23F34F58431}"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r>
              <a:rPr lang="en-IN" sz="2400" dirty="0">
                <a:latin typeface="Times New Roman" pitchFamily="18" charset="0"/>
                <a:cs typeface="Times New Roman" pitchFamily="18" charset="0"/>
                <a:sym typeface="Arial" charset="0"/>
              </a:rPr>
              <a:t> </a:t>
            </a:r>
            <a:endParaRPr lang="en-US" sz="2400" dirty="0">
              <a:latin typeface="Times New Roman" pitchFamily="18" charset="0"/>
              <a:cs typeface="Times New Roman" pitchFamily="18" charset="0"/>
              <a:sym typeface="Arial" charset="0"/>
            </a:endParaRPr>
          </a:p>
        </p:txBody>
      </p:sp>
      <p:sp>
        <p:nvSpPr>
          <p:cNvPr id="64516"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4517" name="Content Placeholder 1"/>
          <p:cNvSpPr txBox="1">
            <a:spLocks noGrp="1"/>
          </p:cNvSpPr>
          <p:nvPr>
            <p:ph idx="1"/>
          </p:nvPr>
        </p:nvSpPr>
        <p:spPr>
          <a:xfrm>
            <a:off x="457200" y="106680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3. Attempt any five part of the following:                          5 x 6 = 30    </a:t>
            </a:r>
            <a:endParaRPr lang="en-IN" sz="2000" b="1" i="1"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10836719"/>
              </p:ext>
            </p:extLst>
          </p:nvPr>
        </p:nvGraphicFramePr>
        <p:xfrm>
          <a:off x="439003" y="1600200"/>
          <a:ext cx="7839075" cy="182880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2</a:t>
                      </a:r>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807304978"/>
              </p:ext>
            </p:extLst>
          </p:nvPr>
        </p:nvGraphicFramePr>
        <p:xfrm>
          <a:off x="457200" y="4598898"/>
          <a:ext cx="7986713" cy="175745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US" sz="1800" dirty="0"/>
                        <a:t>.</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77">
                <a:tc>
                  <a:txBody>
                    <a:bodyPr/>
                    <a:lstStyle/>
                    <a:p>
                      <a:r>
                        <a:rPr lang="en-US" sz="1800" dirty="0"/>
                        <a:t>7</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64572" name="Footer Placeholder 10"/>
          <p:cNvSpPr>
            <a:spLocks noGrp="1"/>
          </p:cNvSpPr>
          <p:nvPr>
            <p:ph type="ftr" sz="quarter" idx="12"/>
          </p:nvPr>
        </p:nvSpPr>
        <p:spPr>
          <a:xfrm>
            <a:off x="3124200" y="6356350"/>
            <a:ext cx="42068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sp>
        <p:nvSpPr>
          <p:cNvPr id="64573" name="Slide Number Placeholder 11"/>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E6A2E554-3B68-4B18-B719-788ED463D08D}"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22</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64574"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7618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29B34207-67E0-4003-BA49-AD6B98D18EA7}"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6. Attempt any one part of the following:                        1 x 10 = 10    </a:t>
            </a:r>
            <a:endParaRPr lang="en-IN"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39393539"/>
              </p:ext>
            </p:extLst>
          </p:nvPr>
        </p:nvGraphicFramePr>
        <p:xfrm>
          <a:off x="709613" y="3124200"/>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79056221"/>
              </p:ext>
            </p:extLst>
          </p:nvPr>
        </p:nvGraphicFramePr>
        <p:xfrm>
          <a:off x="762000" y="5015706"/>
          <a:ext cx="7740650" cy="1287463"/>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455225">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5609" name="Footer Placeholder 13"/>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6901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Date Placeholder 3"/>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D93C29D-F7C8-4794-BBA1-E047689E8B84}" type="datetime1">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t>7/8/2023</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IN" sz="2400" dirty="0">
                <a:cs typeface="Times New Roman" pitchFamily="18" charset="0"/>
                <a:sym typeface="Arial" charset="0"/>
              </a:rPr>
              <a:t>End Semester Question Paper Template </a:t>
            </a:r>
            <a:endParaRPr lang="en-US" sz="2400" dirty="0">
              <a:cs typeface="Times New Roman" pitchFamily="18" charset="0"/>
              <a:sym typeface="Arial" charset="0"/>
            </a:endParaRPr>
          </a:p>
        </p:txBody>
      </p:sp>
      <p:sp>
        <p:nvSpPr>
          <p:cNvPr id="65540"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65541" name="Content Placeholder 1"/>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8.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sz="2000" b="1" dirty="0">
                <a:latin typeface="Arial" panose="020B0604020202020204" pitchFamily="34" charset="0"/>
                <a:cs typeface="Arial" panose="020B0604020202020204" pitchFamily="34" charset="0"/>
              </a:rPr>
              <a:t> </a:t>
            </a:r>
            <a:endParaRPr lang="en-IN" sz="2000" b="1" i="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p:cNvGraphicFramePr>
            <a:graphicFrameLocks noGrp="1"/>
          </p:cNvGraphicFramePr>
          <p:nvPr/>
        </p:nvGraphicFramePr>
        <p:xfrm>
          <a:off x="773113" y="3059113"/>
          <a:ext cx="7977187" cy="1096980"/>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0" marB="4567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65608" name="Slide Number Placeholder 12"/>
          <p:cNvSpPr>
            <a:spLocks noGrp="1"/>
          </p:cNvSpPr>
          <p:nvPr>
            <p:ph type="sldNum" sz="quarter" idx="4294967295"/>
          </p:nvPr>
        </p:nvSpPr>
        <p:spPr>
          <a:xfrm>
            <a:off x="6553200" y="6356350"/>
            <a:ext cx="2133600" cy="365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fld id="{BEE873E6-5358-43BC-AC95-2B669541F710}" type="slidenum">
              <a:rPr lang="en-US" sz="1200" smtClean="0">
                <a:solidFill>
                  <a:srgbClr val="888888"/>
                </a:solidFill>
                <a:latin typeface="Calibri" panose="020F0502020204030204" pitchFamily="34" charset="0"/>
                <a:cs typeface="Calibri" panose="020F0502020204030204" pitchFamily="34" charset="0"/>
                <a:sym typeface="Calibri" panose="020F0502020204030204" pitchFamily="34" charset="0"/>
              </a:rPr>
              <a:pPr>
                <a:buFont typeface="Arial" panose="020B0604020202020204" pitchFamily="34" charset="0"/>
                <a:buNone/>
              </a:pPr>
              <a:t>24</a:t>
            </a:fld>
            <a:endParaRPr 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5609" name="Footer Placeholder 13"/>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p>
        </p:txBody>
      </p:sp>
      <p:pic>
        <p:nvPicPr>
          <p:cNvPr id="65610" name="Picture 14" descr="NI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8547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dirty="0">
                <a:latin typeface="+mj-lt"/>
              </a:rPr>
              <a:t>The student should have knowledge of</a:t>
            </a:r>
          </a:p>
          <a:p>
            <a:pPr lvl="1"/>
            <a:r>
              <a:rPr lang="en-US" sz="2200" dirty="0">
                <a:latin typeface="+mj-lt"/>
              </a:rPr>
              <a:t>Web</a:t>
            </a:r>
          </a:p>
          <a:p>
            <a:pPr lvl="1"/>
            <a:r>
              <a:rPr lang="en-US" sz="2200" dirty="0">
                <a:latin typeface="+mj-lt"/>
              </a:rPr>
              <a:t>Browser and application </a:t>
            </a:r>
          </a:p>
          <a:p>
            <a:pPr lvl="1"/>
            <a:r>
              <a:rPr lang="en-US" sz="2200" dirty="0">
                <a:latin typeface="+mj-lt"/>
              </a:rPr>
              <a:t>Hardware and data sharing</a:t>
            </a:r>
          </a:p>
          <a:p>
            <a:r>
              <a:rPr lang="en-US" sz="2200" dirty="0"/>
              <a:t>The basic knowledge of C</a:t>
            </a:r>
          </a:p>
        </p:txBody>
      </p:sp>
      <p:sp>
        <p:nvSpPr>
          <p:cNvPr id="4" name="Date Placeholder 3"/>
          <p:cNvSpPr>
            <a:spLocks noGrp="1"/>
          </p:cNvSpPr>
          <p:nvPr>
            <p:ph type="dt" sz="half" idx="10"/>
          </p:nvPr>
        </p:nvSpPr>
        <p:spPr/>
        <p:txBody>
          <a:bodyPr/>
          <a:lstStyle/>
          <a:p>
            <a:fld id="{39531744-BF24-4D9A-A187-A11700450A35}"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648221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quarter" idx="11"/>
          </p:nvPr>
        </p:nvSpPr>
        <p:spPr>
          <a:xfrm>
            <a:off x="460565" y="6348813"/>
            <a:ext cx="1444435" cy="365125"/>
          </a:xfrm>
          <a:noFill/>
        </p:spPr>
        <p:txBody>
          <a:bodyPr/>
          <a:lstStyle/>
          <a:p>
            <a:pPr>
              <a:buFont typeface="Arial" pitchFamily="34" charset="0"/>
              <a:buNone/>
            </a:pPr>
            <a:fld id="{9A0EB8E4-FC74-44D4-8E3A-B60A5856EE95}" type="datetime1">
              <a:rPr lang="en-US" smtClean="0"/>
              <a:t>7/8/2023</a:t>
            </a:fld>
            <a:endParaRPr lang="en-US" dirty="0"/>
          </a:p>
        </p:txBody>
      </p:sp>
      <p:sp>
        <p:nvSpPr>
          <p:cNvPr id="23555" name="Footer Placeholder 4"/>
          <p:cNvSpPr>
            <a:spLocks noGrp="1"/>
          </p:cNvSpPr>
          <p:nvPr>
            <p:ph type="ftr" sz="quarter" idx="12"/>
          </p:nvPr>
        </p:nvSpPr>
        <p:spPr>
          <a:xfrm>
            <a:off x="2362200" y="6285671"/>
            <a:ext cx="5029200" cy="365125"/>
          </a:xfrm>
          <a:noFill/>
        </p:spPr>
        <p:txBody>
          <a:bodyPr/>
          <a:lstStyle/>
          <a:p>
            <a:pPr algn="l">
              <a:buFont typeface="Arial" pitchFamily="34" charset="0"/>
              <a:buNone/>
            </a:pPr>
            <a:r>
              <a:rPr lang="en-US"/>
              <a:t>Mr. Amar Pal Yadav               Web Technology                                 UNIT 5</a:t>
            </a:r>
            <a:endParaRPr lang="en-US" dirty="0"/>
          </a:p>
        </p:txBody>
      </p:sp>
      <p:sp>
        <p:nvSpPr>
          <p:cNvPr id="23556" name="Slide Number Placeholder 5"/>
          <p:cNvSpPr>
            <a:spLocks noGrp="1"/>
          </p:cNvSpPr>
          <p:nvPr>
            <p:ph type="sldNum" sz="quarter" idx="4294967295"/>
          </p:nvPr>
        </p:nvSpPr>
        <p:spPr>
          <a:xfrm>
            <a:off x="6497638" y="6356350"/>
            <a:ext cx="2895600" cy="365125"/>
          </a:xfrm>
          <a:prstGeom prst="rect">
            <a:avLst/>
          </a:prstGeom>
          <a:noFill/>
        </p:spPr>
        <p:txBody>
          <a:bodyPr/>
          <a:lstStyle/>
          <a:p>
            <a:pPr algn="ctr">
              <a:buSzPts val="1400"/>
              <a:buFont typeface="Arial" pitchFamily="34" charset="0"/>
              <a:buNone/>
            </a:pPr>
            <a:fld id="{C9D35AC0-4A6C-4D49-B3C2-AC8A74D5F449}" type="slidenum">
              <a:rPr lang="en-US" smtClean="0"/>
              <a:pPr algn="ctr">
                <a:buSzPts val="1400"/>
                <a:buFont typeface="Arial" pitchFamily="34" charset="0"/>
                <a:buNone/>
              </a:pPr>
              <a:t>26</a:t>
            </a:fld>
            <a:endParaRPr lang="en-US"/>
          </a:p>
        </p:txBody>
      </p:sp>
      <p:sp>
        <p:nvSpPr>
          <p:cNvPr id="7" name="Title 1"/>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dirty="0"/>
              <a:t>Brief Introduction to Subject </a:t>
            </a:r>
          </a:p>
        </p:txBody>
      </p:sp>
      <p:sp>
        <p:nvSpPr>
          <p:cNvPr id="23558" name="Text Placeholder 9"/>
          <p:cNvSpPr txBox="1">
            <a:spLocks noGrp="1"/>
          </p:cNvSpPr>
          <p:nvPr>
            <p:ph type="body" idx="1"/>
          </p:nvPr>
        </p:nvSpPr>
        <p:spPr>
          <a:xfrm>
            <a:off x="473075" y="906463"/>
            <a:ext cx="8229600" cy="5353050"/>
          </a:xfrm>
        </p:spPr>
        <p:txBody>
          <a:bodyPr>
            <a:normAutofit/>
          </a:bodyPr>
          <a:lstStyle/>
          <a:p>
            <a:pPr algn="just">
              <a:spcBef>
                <a:spcPts val="363"/>
              </a:spcBef>
              <a:spcAft>
                <a:spcPct val="0"/>
              </a:spcAft>
              <a:buClr>
                <a:srgbClr val="000000"/>
              </a:buClr>
            </a:pPr>
            <a:r>
              <a:rPr lang="en-US" sz="2000" dirty="0"/>
              <a:t>Web Technology refers to the various tools and techniques that are utilized in the process of communication between different types of devices over the internet. </a:t>
            </a:r>
          </a:p>
          <a:p>
            <a:pPr algn="just">
              <a:spcBef>
                <a:spcPts val="363"/>
              </a:spcBef>
              <a:spcAft>
                <a:spcPct val="0"/>
              </a:spcAft>
              <a:buClr>
                <a:srgbClr val="000000"/>
              </a:buClr>
            </a:pPr>
            <a:r>
              <a:rPr lang="en-US" sz="2000" dirty="0"/>
              <a:t>A web browser is used to access web pages. Web browsers can be defined as programs that display text, data, pictures, animation, and video on the Internet. </a:t>
            </a:r>
          </a:p>
          <a:p>
            <a:pPr algn="just">
              <a:spcBef>
                <a:spcPts val="363"/>
              </a:spcBef>
              <a:spcAft>
                <a:spcPct val="0"/>
              </a:spcAft>
              <a:buClr>
                <a:srgbClr val="000000"/>
              </a:buClr>
            </a:pPr>
            <a:r>
              <a:rPr lang="en-US" sz="2000" dirty="0"/>
              <a:t>Hyperlinked resources on the World Wide Web can be accessed using software interfaces provided by Web browsers.</a:t>
            </a:r>
          </a:p>
          <a:p>
            <a:pPr algn="just">
              <a:spcBef>
                <a:spcPts val="363"/>
              </a:spcBef>
              <a:spcAft>
                <a:spcPct val="0"/>
              </a:spcAft>
              <a:buClr>
                <a:srgbClr val="000000"/>
              </a:buClr>
            </a:pPr>
            <a:r>
              <a:rPr lang="en-US" altLang="en-US" sz="2000" b="1" u="sng" dirty="0">
                <a:solidFill>
                  <a:srgbClr val="0000FF"/>
                </a:solidFill>
                <a:latin typeface="Arial" panose="020B0604020202020204" pitchFamily="34" charset="0"/>
                <a:cs typeface="Arial" panose="020B0604020202020204" pitchFamily="34" charset="0"/>
              </a:rPr>
              <a:t>https://www.youtube.com/results?search_query=Web+Technonogies</a:t>
            </a:r>
          </a:p>
          <a:p>
            <a:pPr algn="just">
              <a:spcBef>
                <a:spcPts val="363"/>
              </a:spcBef>
              <a:spcAft>
                <a:spcPct val="0"/>
              </a:spcAft>
              <a:buClr>
                <a:srgbClr val="000000"/>
              </a:buClr>
            </a:pPr>
            <a:endParaRPr lang="en-US" sz="2000" u="sng" dirty="0">
              <a:solidFill>
                <a:srgbClr val="0000FF"/>
              </a:solidFill>
              <a:latin typeface="Arial" pitchFamily="34" charset="0"/>
              <a:cs typeface="Arial" pitchFamily="34"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695849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quarter" idx="11"/>
          </p:nvPr>
        </p:nvSpPr>
        <p:spPr>
          <a:xfrm>
            <a:off x="76200" y="6393787"/>
            <a:ext cx="1828800" cy="365125"/>
          </a:xfrm>
          <a:noFill/>
        </p:spPr>
        <p:txBody>
          <a:bodyPr/>
          <a:lstStyle/>
          <a:p>
            <a:pPr>
              <a:buFont typeface="Arial" pitchFamily="34" charset="0"/>
              <a:buNone/>
            </a:pPr>
            <a:fld id="{57998D6F-0CFE-4E30-AF30-CE4CF0787645}" type="datetime1">
              <a:rPr lang="en-US" smtClean="0"/>
              <a:t>7/8/2023</a:t>
            </a:fld>
            <a:endParaRPr lang="en-US" dirty="0"/>
          </a:p>
        </p:txBody>
      </p:sp>
      <p:sp>
        <p:nvSpPr>
          <p:cNvPr id="24579" name="Slide Number Placeholder 5"/>
          <p:cNvSpPr>
            <a:spLocks noGrp="1"/>
          </p:cNvSpPr>
          <p:nvPr>
            <p:ph type="sldNum" sz="quarter" idx="4294967295"/>
          </p:nvPr>
        </p:nvSpPr>
        <p:spPr>
          <a:xfrm>
            <a:off x="6577013" y="6356350"/>
            <a:ext cx="2895600" cy="365125"/>
          </a:xfrm>
          <a:prstGeom prst="rect">
            <a:avLst/>
          </a:prstGeom>
          <a:noFill/>
        </p:spPr>
        <p:txBody>
          <a:bodyPr/>
          <a:lstStyle/>
          <a:p>
            <a:pPr algn="ctr">
              <a:buSzPts val="1400"/>
              <a:buFont typeface="Arial" pitchFamily="34" charset="0"/>
              <a:buNone/>
            </a:pPr>
            <a:fld id="{22908BEE-28A2-4079-BEF8-2FC15FE85B9C}" type="slidenum">
              <a:rPr lang="en-US" smtClean="0"/>
              <a:pPr algn="ctr">
                <a:buSzPts val="1400"/>
                <a:buFont typeface="Arial" pitchFamily="34" charset="0"/>
                <a:buNone/>
              </a:pPr>
              <a:t>27</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3000" dirty="0"/>
              <a:t>Topic Mapping with Course Outcome</a:t>
            </a:r>
          </a:p>
        </p:txBody>
      </p:sp>
      <p:graphicFrame>
        <p:nvGraphicFramePr>
          <p:cNvPr id="8" name="Table 7"/>
          <p:cNvGraphicFramePr>
            <a:graphicFrameLocks noGrp="1"/>
          </p:cNvGraphicFramePr>
          <p:nvPr>
            <p:extLst>
              <p:ext uri="{D42A27DB-BD31-4B8C-83A1-F6EECF244321}">
                <p14:modId xmlns:p14="http://schemas.microsoft.com/office/powerpoint/2010/main" val="4234983935"/>
              </p:ext>
            </p:extLst>
          </p:nvPr>
        </p:nvGraphicFramePr>
        <p:xfrm>
          <a:off x="1066800" y="914400"/>
          <a:ext cx="7794187" cy="5227320"/>
        </p:xfrm>
        <a:graphic>
          <a:graphicData uri="http://schemas.openxmlformats.org/drawingml/2006/table">
            <a:tbl>
              <a:tblPr/>
              <a:tblGrid>
                <a:gridCol w="5867400">
                  <a:extLst>
                    <a:ext uri="{9D8B030D-6E8A-4147-A177-3AD203B41FA5}">
                      <a16:colId xmlns:a16="http://schemas.microsoft.com/office/drawing/2014/main" val="20000"/>
                    </a:ext>
                  </a:extLst>
                </a:gridCol>
                <a:gridCol w="1926787">
                  <a:extLst>
                    <a:ext uri="{9D8B030D-6E8A-4147-A177-3AD203B41FA5}">
                      <a16:colId xmlns:a16="http://schemas.microsoft.com/office/drawing/2014/main" val="20001"/>
                    </a:ext>
                  </a:extLst>
                </a:gridCol>
              </a:tblGrid>
              <a:tr h="291570">
                <a:tc>
                  <a:txBody>
                    <a:bodyPr/>
                    <a:lstStyle/>
                    <a:p>
                      <a:pPr marL="0" marR="0" algn="ctr">
                        <a:lnSpc>
                          <a:spcPct val="115000"/>
                        </a:lnSpc>
                        <a:spcBef>
                          <a:spcPts val="0"/>
                        </a:spcBef>
                        <a:spcAft>
                          <a:spcPts val="0"/>
                        </a:spcAft>
                      </a:pPr>
                      <a:r>
                        <a:rPr lang="en-US" sz="2000"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latin typeface="+mn-lt"/>
                          <a:ea typeface="Calibri"/>
                          <a:cs typeface="Mangal"/>
                        </a:rPr>
                        <a:t>Course</a:t>
                      </a:r>
                      <a:r>
                        <a:rPr lang="en-US" sz="2000" baseline="0" dirty="0">
                          <a:latin typeface="+mn-lt"/>
                          <a:ea typeface="Calibri"/>
                          <a:cs typeface="Mangal"/>
                        </a:rPr>
                        <a:t> outcome</a:t>
                      </a:r>
                      <a:endParaRPr lang="en-US" sz="20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33282">
                <a:tc>
                  <a:txBody>
                    <a:bodyPr/>
                    <a:lstStyle/>
                    <a:p>
                      <a:pPr algn="just"/>
                      <a:r>
                        <a:rPr lang="en-US" sz="2000" kern="1200" dirty="0">
                          <a:solidFill>
                            <a:schemeClr val="tx1"/>
                          </a:solidFill>
                          <a:effectLst/>
                          <a:latin typeface="+mn-lt"/>
                          <a:ea typeface="+mn-ea"/>
                          <a:cs typeface="+mn-cs"/>
                        </a:rPr>
                        <a:t>Introduction to PHP, Basic Syntax, Variables &amp; Constants,  Data Type, Operator &amp; Expressions, Control flow and Decision making statements, Functions, Strings, Arrays</a:t>
                      </a:r>
                    </a:p>
                    <a:p>
                      <a:pPr algn="just"/>
                      <a:endParaRPr lang="en-IN" sz="2000" kern="1200" dirty="0">
                        <a:solidFill>
                          <a:schemeClr val="tx1"/>
                        </a:solidFill>
                        <a:effectLst/>
                        <a:latin typeface="+mn-lt"/>
                        <a:ea typeface="+mn-ea"/>
                        <a:cs typeface="+mn-cs"/>
                      </a:endParaRPr>
                    </a:p>
                    <a:p>
                      <a:pPr algn="just"/>
                      <a:r>
                        <a:rPr lang="en-US" sz="2000" b="1" kern="1200" dirty="0">
                          <a:solidFill>
                            <a:schemeClr val="tx1"/>
                          </a:solidFill>
                          <a:effectLst/>
                          <a:latin typeface="+mn-lt"/>
                          <a:ea typeface="+mn-ea"/>
                          <a:cs typeface="+mn-cs"/>
                        </a:rPr>
                        <a:t>Working with files and directories: </a:t>
                      </a:r>
                      <a:r>
                        <a:rPr lang="en-US" sz="2000" kern="1200" dirty="0">
                          <a:solidFill>
                            <a:schemeClr val="tx1"/>
                          </a:solidFill>
                          <a:effectLst/>
                          <a:latin typeface="+mn-lt"/>
                          <a:ea typeface="+mn-ea"/>
                          <a:cs typeface="+mn-cs"/>
                        </a:rPr>
                        <a:t>Understanding file&amp; directory, Opening and closing, a file, Coping, renaming and deleting a file, working with directories, Creating and deleting folder, File Uploading &amp; Downloading.</a:t>
                      </a:r>
                    </a:p>
                    <a:p>
                      <a:pPr algn="just"/>
                      <a:endParaRPr lang="en-IN" sz="2000" kern="1200" dirty="0">
                        <a:solidFill>
                          <a:schemeClr val="tx1"/>
                        </a:solidFill>
                        <a:effectLst/>
                        <a:latin typeface="+mn-lt"/>
                        <a:ea typeface="+mn-ea"/>
                        <a:cs typeface="+mn-cs"/>
                      </a:endParaRPr>
                    </a:p>
                    <a:p>
                      <a:pPr algn="just"/>
                      <a:r>
                        <a:rPr lang="en-IN" sz="2000" b="1" kern="1200" dirty="0">
                          <a:solidFill>
                            <a:schemeClr val="tx1"/>
                          </a:solidFill>
                          <a:effectLst/>
                          <a:latin typeface="+mn-lt"/>
                          <a:ea typeface="+mn-ea"/>
                          <a:cs typeface="+mn-cs"/>
                        </a:rPr>
                        <a:t>Session &amp; Cookies: </a:t>
                      </a:r>
                      <a:r>
                        <a:rPr lang="en-IN" sz="2000" kern="1200" dirty="0">
                          <a:solidFill>
                            <a:schemeClr val="tx1"/>
                          </a:solidFill>
                          <a:effectLst/>
                          <a:latin typeface="+mn-lt"/>
                          <a:ea typeface="+mn-ea"/>
                          <a:cs typeface="+mn-cs"/>
                        </a:rPr>
                        <a:t>Introduction to Session Control, Session Functionality What is a Cookie, Setting Cookies with PHP. Using Cookies with Sessions, Deleting Cookies, Registering Session variables, Destroying the variables and Session.</a:t>
                      </a:r>
                      <a:endParaRPr lang="en-US" sz="2000" b="1" dirty="0">
                        <a:effectLst/>
                        <a:latin typeface="Calibri" panose="020F0502020204030204" pitchFamily="34" charset="0"/>
                        <a:ea typeface="Calibri" panose="020F0502020204030204" pitchFamily="34" charset="0"/>
                        <a:cs typeface="Mangal" panose="02040503050203030202" pitchFamily="18" charset="0"/>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             </a:t>
                      </a:r>
                      <a:r>
                        <a:rPr lang="en-US" sz="1800" b="1" baseline="0" dirty="0">
                          <a:latin typeface="+mn-lt"/>
                          <a:ea typeface="Calibri"/>
                          <a:cs typeface="Mangal"/>
                        </a:rPr>
                        <a:t> </a:t>
                      </a:r>
                    </a:p>
                    <a:p>
                      <a:pPr marL="0" marR="0" algn="l">
                        <a:lnSpc>
                          <a:spcPct val="115000"/>
                        </a:lnSpc>
                        <a:spcBef>
                          <a:spcPts val="0"/>
                        </a:spcBef>
                        <a:spcAft>
                          <a:spcPts val="0"/>
                        </a:spcAft>
                      </a:pPr>
                      <a:r>
                        <a:rPr lang="en-US" sz="1800" b="1" baseline="0" dirty="0">
                          <a:latin typeface="+mn-lt"/>
                          <a:ea typeface="Calibri"/>
                          <a:cs typeface="Mangal"/>
                        </a:rPr>
                        <a:t>CO5</a:t>
                      </a: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endParaRPr lang="en-US" sz="1800" b="1" baseline="0"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endParaRPr lang="en-US" sz="1800" b="1" dirty="0">
                        <a:latin typeface="+mn-lt"/>
                        <a:ea typeface="Calibri"/>
                        <a:cs typeface="Mangal"/>
                      </a:endParaRPr>
                    </a:p>
                    <a:p>
                      <a:pPr marL="0" marR="0" algn="l">
                        <a:lnSpc>
                          <a:spcPct val="115000"/>
                        </a:lnSpc>
                        <a:spcBef>
                          <a:spcPts val="0"/>
                        </a:spcBef>
                        <a:spcAft>
                          <a:spcPts val="0"/>
                        </a:spcAft>
                      </a:pPr>
                      <a:r>
                        <a:rPr lang="en-US" sz="1800" b="1" dirty="0">
                          <a:latin typeface="+mn-lt"/>
                          <a:ea typeface="Calibri"/>
                          <a:cs typeface="Mangal"/>
                        </a:rPr>
                        <a:t>CO5</a:t>
                      </a: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4592" name="Footer Placeholder 4"/>
          <p:cNvSpPr>
            <a:spLocks noGrp="1"/>
          </p:cNvSpPr>
          <p:nvPr>
            <p:ph type="ftr" sz="quarter" idx="12"/>
          </p:nvPr>
        </p:nvSpPr>
        <p:spPr>
          <a:xfrm>
            <a:off x="2286000" y="6333462"/>
            <a:ext cx="5929313" cy="425450"/>
          </a:xfrm>
          <a:noFill/>
        </p:spPr>
        <p:txBody>
          <a:bodyPr/>
          <a:lstStyle/>
          <a:p>
            <a:pPr algn="l">
              <a:buFont typeface="Arial" pitchFamily="34" charset="0"/>
              <a:buNone/>
            </a:pPr>
            <a:r>
              <a:rPr lang="en-US"/>
              <a:t>Mr. Amar Pal Yadav               Web Technology                                 UNIT 5</a:t>
            </a:r>
            <a:endParaRPr lang="en-US" dirty="0"/>
          </a:p>
        </p:txBody>
      </p:sp>
    </p:spTree>
    <p:extLst>
      <p:ext uri="{BB962C8B-B14F-4D97-AF65-F5344CB8AC3E}">
        <p14:creationId xmlns:p14="http://schemas.microsoft.com/office/powerpoint/2010/main" val="3508869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44014"/>
            <a:ext cx="8839200" cy="5024950"/>
          </a:xfrm>
        </p:spPr>
        <p:txBody>
          <a:bodyPr>
            <a:noAutofit/>
          </a:bodyPr>
          <a:lstStyle/>
          <a:p>
            <a:pPr algn="just"/>
            <a:endParaRPr lang="en-US" sz="2000" dirty="0">
              <a:latin typeface="+mj-lt"/>
            </a:endParaRPr>
          </a:p>
          <a:p>
            <a:pPr algn="just"/>
            <a:r>
              <a:rPr lang="en-US" sz="2000" dirty="0">
                <a:latin typeface="+mj-lt"/>
              </a:rPr>
              <a:t>Read, understand and implement the PHP language in real world projects.</a:t>
            </a:r>
          </a:p>
          <a:p>
            <a:pPr>
              <a:buNone/>
            </a:pPr>
            <a:endParaRPr lang="en-US" sz="2400" dirty="0"/>
          </a:p>
          <a:p>
            <a:pPr algn="just">
              <a:buNone/>
            </a:pPr>
            <a:r>
              <a:rPr lang="en-US" sz="2200" dirty="0"/>
              <a:t> </a:t>
            </a:r>
          </a:p>
        </p:txBody>
      </p:sp>
      <p:sp>
        <p:nvSpPr>
          <p:cNvPr id="4" name="Date Placeholder 3"/>
          <p:cNvSpPr>
            <a:spLocks noGrp="1"/>
          </p:cNvSpPr>
          <p:nvPr>
            <p:ph type="dt" sz="half" idx="10"/>
          </p:nvPr>
        </p:nvSpPr>
        <p:spPr/>
        <p:txBody>
          <a:bodyPr/>
          <a:lstStyle/>
          <a:p>
            <a:fld id="{DDC6EE74-EFED-4933-9F6B-2BE35F99F5C4}"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ea typeface="+mn-ea"/>
                <a:cs typeface="+mn-cs"/>
              </a:rPr>
              <a:t>Unit </a:t>
            </a:r>
            <a:r>
              <a:rPr kumimoji="0" lang="en-US" sz="2400" b="0" i="0" u="none" strike="noStrike" kern="1200" cap="none" spc="0" normalizeH="0" noProof="0" dirty="0">
                <a:ln>
                  <a:noFill/>
                </a:ln>
                <a:solidFill>
                  <a:schemeClr val="dk1"/>
                </a:solidFill>
                <a:effectLst/>
                <a:uLnTx/>
                <a:uFillTx/>
                <a:ea typeface="+mn-ea"/>
                <a:cs typeface="+mn-cs"/>
              </a:rPr>
              <a:t>Objective</a:t>
            </a:r>
            <a:endParaRPr kumimoji="0" lang="en-US" sz="2400" b="0" i="0" u="none" strike="noStrike" kern="1200" cap="none" spc="0" normalizeH="0" baseline="0" noProof="0" dirty="0">
              <a:ln>
                <a:noFill/>
              </a:ln>
              <a:solidFill>
                <a:schemeClr val="dk1"/>
              </a:solidFill>
              <a:effectLst/>
              <a:uLnTx/>
              <a:uFillTx/>
              <a:ea typeface="+mn-ea"/>
              <a:cs typeface="+mn-cs"/>
            </a:endParaRPr>
          </a:p>
        </p:txBody>
      </p:sp>
      <p:sp>
        <p:nvSpPr>
          <p:cNvPr id="9" name="Footer Placeholder 12"/>
          <p:cNvSpPr>
            <a:spLocks noGrp="1"/>
          </p:cNvSpPr>
          <p:nvPr>
            <p:ph type="ftr" sz="quarter" idx="11"/>
          </p:nvPr>
        </p:nvSpPr>
        <p:spPr>
          <a:xfrm>
            <a:off x="2286000" y="6340475"/>
            <a:ext cx="5029200" cy="365125"/>
          </a:xfrm>
        </p:spPr>
        <p:txBody>
          <a:bodyPr/>
          <a:lstStyle/>
          <a:p>
            <a:r>
              <a:rPr lang="en-US"/>
              <a:t>Mr. Amar Pal Yadav               Web Technology                                 UNIT 5</a:t>
            </a:r>
            <a:endParaRPr lang="en-US" dirty="0"/>
          </a:p>
        </p:txBody>
      </p:sp>
      <p:pic>
        <p:nvPicPr>
          <p:cNvPr id="10" name="Picture 9"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590800"/>
            <a:ext cx="8229600" cy="2895600"/>
          </a:xfrm>
        </p:spPr>
        <p:txBody>
          <a:bodyPr>
            <a:normAutofit/>
          </a:bodyPr>
          <a:lstStyle/>
          <a:p>
            <a:pPr marL="0" lvl="0" indent="0" algn="ctr">
              <a:spcBef>
                <a:spcPts val="0"/>
              </a:spcBef>
              <a:buNone/>
            </a:pPr>
            <a:r>
              <a:rPr lang="en-US" sz="2000" dirty="0"/>
              <a:t>To discuss about basics of </a:t>
            </a:r>
            <a:r>
              <a:rPr lang="en-US" sz="2000" dirty="0">
                <a:solidFill>
                  <a:prstClr val="black"/>
                </a:solidFill>
              </a:rPr>
              <a:t>PHP with its syntax, variables and constants.</a:t>
            </a:r>
            <a:endParaRPr lang="en-IN" sz="2000" dirty="0"/>
          </a:p>
          <a:p>
            <a:pPr marL="0" indent="0" algn="just">
              <a:buNone/>
            </a:pPr>
            <a:endParaRPr lang="en-US" sz="2000" dirty="0"/>
          </a:p>
          <a:p>
            <a:pPr algn="just">
              <a:buNone/>
            </a:pPr>
            <a:endParaRPr lang="en-US" sz="2200" dirty="0"/>
          </a:p>
        </p:txBody>
      </p:sp>
      <p:sp>
        <p:nvSpPr>
          <p:cNvPr id="4" name="Date Placeholder 3"/>
          <p:cNvSpPr>
            <a:spLocks noGrp="1"/>
          </p:cNvSpPr>
          <p:nvPr>
            <p:ph type="dt" sz="half" idx="10"/>
          </p:nvPr>
        </p:nvSpPr>
        <p:spPr/>
        <p:txBody>
          <a:bodyPr/>
          <a:lstStyle/>
          <a:p>
            <a:fld id="{BE3EBBC4-91F6-418F-A8CE-832FED4B0ACA}"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2" name="TextBox 1"/>
          <p:cNvSpPr txBox="1"/>
          <p:nvPr/>
        </p:nvSpPr>
        <p:spPr>
          <a:xfrm>
            <a:off x="1600200" y="1066800"/>
            <a:ext cx="5410200" cy="400110"/>
          </a:xfrm>
          <a:prstGeom prst="rect">
            <a:avLst/>
          </a:prstGeom>
          <a:noFill/>
        </p:spPr>
        <p:txBody>
          <a:bodyPr wrap="square" rtlCol="0">
            <a:spAutoFit/>
          </a:bodyPr>
          <a:lstStyle/>
          <a:p>
            <a:pPr algn="ctr"/>
            <a:r>
              <a:rPr lang="en-US" sz="2000" dirty="0"/>
              <a:t>Introduction to PHP, syntax, variables, constants </a:t>
            </a:r>
            <a:endParaRPr lang="en-IN" sz="2000" dirty="0"/>
          </a:p>
        </p:txBody>
      </p:sp>
      <p:sp>
        <p:nvSpPr>
          <p:cNvPr id="10" name="Title 1"/>
          <p:cNvSpPr txBox="1">
            <a:spLocks/>
          </p:cNvSpPr>
          <p:nvPr/>
        </p:nvSpPr>
        <p:spPr>
          <a:xfrm>
            <a:off x="457200" y="1720850"/>
            <a:ext cx="8534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173899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7060B-C343-47DF-B7C8-DA8A36A6A125}"/>
              </a:ext>
            </a:extLst>
          </p:cNvPr>
          <p:cNvSpPr>
            <a:spLocks noGrp="1"/>
          </p:cNvSpPr>
          <p:nvPr>
            <p:ph idx="1"/>
          </p:nvPr>
        </p:nvSpPr>
        <p:spPr>
          <a:xfrm>
            <a:off x="457200" y="1022350"/>
            <a:ext cx="8216900" cy="5295900"/>
          </a:xfrm>
        </p:spPr>
        <p:txBody>
          <a:bodyPr rtlCol="0">
            <a:normAutofit lnSpcReduction="10000"/>
          </a:bodyPr>
          <a:lstStyle/>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COs and PSOs Mapping</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Program Educational Objectives (PEOs)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Result Analysis (Department Result, Subject Result and Individual Faculty Result)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End Semester Question Paper Templates (Offline Pattern/Online Pattern)</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Perquisite/ Recap </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Brief Introduction about the Subject with videos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Content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Objective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Topic Objective/Topic Outcome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Lecture related to topic</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Daily Quiz</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Weekly Assignment</a:t>
            </a:r>
          </a:p>
          <a:p>
            <a:pPr fontAlgn="auto">
              <a:lnSpc>
                <a:spcPct val="150000"/>
              </a:lnSpc>
              <a:buFont typeface="Arial" panose="020B0604020202020204" pitchFamily="34" charset="0"/>
              <a:buNone/>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p:txBody>
      </p:sp>
      <p:sp>
        <p:nvSpPr>
          <p:cNvPr id="6147" name="Footer Placeholder 4">
            <a:extLst>
              <a:ext uri="{FF2B5EF4-FFF2-40B4-BE49-F238E27FC236}">
                <a16:creationId xmlns:a16="http://schemas.microsoft.com/office/drawing/2014/main" id="{B06B78CE-3408-429A-A427-E7663A40E284}"/>
              </a:ext>
            </a:extLst>
          </p:cNvPr>
          <p:cNvSpPr>
            <a:spLocks noGrp="1"/>
          </p:cNvSpPr>
          <p:nvPr>
            <p:ph type="ftr" sz="quarter" idx="12"/>
          </p:nvPr>
        </p:nvSpPr>
        <p:spPr>
          <a:xfrm>
            <a:off x="1341438" y="6434138"/>
            <a:ext cx="544036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a:extLst>
              <a:ext uri="{FF2B5EF4-FFF2-40B4-BE49-F238E27FC236}">
                <a16:creationId xmlns:a16="http://schemas.microsoft.com/office/drawing/2014/main" id="{B7445FEB-694A-410A-A5DA-9FAC8D0B52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3</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6149" name="Picture 14" descr="NIET">
            <a:extLst>
              <a:ext uri="{FF2B5EF4-FFF2-40B4-BE49-F238E27FC236}">
                <a16:creationId xmlns:a16="http://schemas.microsoft.com/office/drawing/2014/main" id="{D641C393-C3AD-4875-A750-BAF824B6D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64CC7D23-939A-40F3-92B2-AA9D12541EFE}"/>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Conti….</a:t>
            </a:r>
            <a:endParaRPr lang="en-IN" sz="3200" b="1"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fld id="{125DCF1C-3E60-4DC2-B70D-C4DE3A0FB97E}" type="datetime1">
              <a:rPr lang="en-US" smtClean="0"/>
              <a:t>7/8/2023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0"/>
            <a:ext cx="8763000" cy="5486399"/>
          </a:xfrm>
        </p:spPr>
        <p:txBody>
          <a:bodyPr>
            <a:normAutofit/>
          </a:bodyPr>
          <a:lstStyle/>
          <a:p>
            <a:pPr marL="285750" indent="-285750" algn="just">
              <a:buFont typeface="Arial" panose="020B0604020202020204" pitchFamily="34" charset="0"/>
              <a:buChar char="•"/>
            </a:pPr>
            <a:r>
              <a:rPr lang="en-US" sz="2000" dirty="0">
                <a:solidFill>
                  <a:schemeClr val="tx1"/>
                </a:solidFill>
              </a:rPr>
              <a:t>The term PHP is an acronym for </a:t>
            </a:r>
            <a:r>
              <a:rPr lang="en-US" sz="2000" i="1" dirty="0">
                <a:solidFill>
                  <a:schemeClr val="tx1"/>
                </a:solidFill>
              </a:rPr>
              <a:t>PHP: Hypertext Preprocessor</a:t>
            </a:r>
            <a:r>
              <a:rPr lang="en-US" sz="2000" dirty="0">
                <a:solidFill>
                  <a:schemeClr val="tx1"/>
                </a:solidFill>
              </a:rPr>
              <a:t>. PHP is a server-side scripting language designed specifically for web development. </a:t>
            </a:r>
          </a:p>
          <a:p>
            <a:pPr marL="285750" indent="-285750" algn="just">
              <a:buFont typeface="Arial" panose="020B0604020202020204" pitchFamily="34" charset="0"/>
              <a:buChar char="•"/>
            </a:pPr>
            <a:r>
              <a:rPr lang="en-US" sz="2000" dirty="0">
                <a:solidFill>
                  <a:schemeClr val="tx1"/>
                </a:solidFill>
              </a:rPr>
              <a:t>It is open-source which means it is free to download and use. It is very simple to learn and use. The files have the extension “.</a:t>
            </a:r>
            <a:r>
              <a:rPr lang="en-US" sz="2000" dirty="0" err="1">
                <a:solidFill>
                  <a:schemeClr val="tx1"/>
                </a:solidFill>
              </a:rPr>
              <a:t>php</a:t>
            </a:r>
            <a:r>
              <a:rPr lang="en-US" sz="2000" dirty="0">
                <a:solidFill>
                  <a:schemeClr val="tx1"/>
                </a:solidFill>
              </a:rPr>
              <a:t>”. </a:t>
            </a:r>
          </a:p>
          <a:p>
            <a:pPr marL="285750" indent="-285750" algn="just">
              <a:buFont typeface="Arial" panose="020B0604020202020204" pitchFamily="34" charset="0"/>
              <a:buChar char="•"/>
            </a:pPr>
            <a:r>
              <a:rPr lang="en-US" sz="2000" dirty="0" err="1">
                <a:solidFill>
                  <a:schemeClr val="tx1"/>
                </a:solidFill>
              </a:rPr>
              <a:t>Rasmus</a:t>
            </a:r>
            <a:r>
              <a:rPr lang="en-US" sz="2000" dirty="0">
                <a:solidFill>
                  <a:schemeClr val="tx1"/>
                </a:solidFill>
              </a:rPr>
              <a:t> </a:t>
            </a:r>
            <a:r>
              <a:rPr lang="en-US" sz="2000" dirty="0" err="1">
                <a:solidFill>
                  <a:schemeClr val="tx1"/>
                </a:solidFill>
              </a:rPr>
              <a:t>Lerdorf</a:t>
            </a:r>
            <a:r>
              <a:rPr lang="en-US" sz="2000" dirty="0">
                <a:solidFill>
                  <a:schemeClr val="tx1"/>
                </a:solidFill>
              </a:rPr>
              <a:t> inspired the first version of PHP and participating in the later versions. It is an interpreted language and it does not require a compiler.</a:t>
            </a:r>
          </a:p>
          <a:p>
            <a:pPr marL="285750" indent="-285750" algn="just">
              <a:buFont typeface="Arial" panose="020B0604020202020204" pitchFamily="34" charset="0"/>
              <a:buChar char="•"/>
            </a:pPr>
            <a:r>
              <a:rPr lang="en-US" sz="2000" dirty="0">
                <a:solidFill>
                  <a:schemeClr val="tx1"/>
                </a:solidFill>
              </a:rPr>
              <a:t>It can be integrated with many databases such as Oracle, Microsoft SQL Server, MySQL, </a:t>
            </a:r>
            <a:r>
              <a:rPr lang="en-US" sz="2000" dirty="0" err="1">
                <a:solidFill>
                  <a:schemeClr val="tx1"/>
                </a:solidFill>
              </a:rPr>
              <a:t>PostgreSQL</a:t>
            </a:r>
            <a:r>
              <a:rPr lang="en-US" sz="2000" dirty="0">
                <a:solidFill>
                  <a:schemeClr val="tx1"/>
                </a:solidFill>
              </a:rPr>
              <a:t>, Sybase, Informix.</a:t>
            </a:r>
          </a:p>
          <a:p>
            <a:pPr marL="285750" indent="-285750" algn="just">
              <a:buFont typeface="Arial" panose="020B0604020202020204" pitchFamily="34" charset="0"/>
              <a:buChar char="•"/>
            </a:pPr>
            <a:r>
              <a:rPr lang="en-US" sz="2000" dirty="0">
                <a:solidFill>
                  <a:schemeClr val="tx1"/>
                </a:solidFill>
              </a:rPr>
              <a:t>It is powerful to hold a content management system like </a:t>
            </a:r>
            <a:r>
              <a:rPr lang="en-US" sz="2000" dirty="0" err="1">
                <a:solidFill>
                  <a:schemeClr val="tx1"/>
                </a:solidFill>
              </a:rPr>
              <a:t>WordPress</a:t>
            </a:r>
            <a:r>
              <a:rPr lang="en-US" sz="2000" dirty="0">
                <a:solidFill>
                  <a:schemeClr val="tx1"/>
                </a:solidFill>
              </a:rPr>
              <a:t> and can be used to control user access.</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08A24545-F211-452E-A29A-46458FEBB02E}"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30</a:t>
            </a:fld>
            <a:endParaRPr lang="en-US" dirty="0"/>
          </a:p>
        </p:txBody>
      </p:sp>
      <p:sp>
        <p:nvSpPr>
          <p:cNvPr id="8" name="Footer Placeholder 7"/>
          <p:cNvSpPr>
            <a:spLocks noGrp="1"/>
          </p:cNvSpPr>
          <p:nvPr>
            <p:ph type="ftr" sz="quarter" idx="11"/>
          </p:nvPr>
        </p:nvSpPr>
        <p:spPr>
          <a:xfrm>
            <a:off x="2133600" y="6356350"/>
            <a:ext cx="5410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0"/>
            <a:ext cx="8763000" cy="5486399"/>
          </a:xfrm>
        </p:spPr>
        <p:txBody>
          <a:bodyPr>
            <a:normAutofit/>
          </a:bodyPr>
          <a:lstStyle/>
          <a:p>
            <a:pPr marL="342900" indent="-342900" algn="just" fontAlgn="base">
              <a:buFont typeface="Arial" panose="020B0604020202020204" pitchFamily="34" charset="0"/>
              <a:buChar char="•"/>
            </a:pPr>
            <a:r>
              <a:rPr lang="en-US" sz="2000" dirty="0">
                <a:solidFill>
                  <a:schemeClr val="tx1"/>
                </a:solidFill>
              </a:rPr>
              <a:t>It supports main protocols like HTTP Basic, HTTP Digest, IMAP, FTP, and others.</a:t>
            </a:r>
          </a:p>
          <a:p>
            <a:pPr marL="342900" indent="-342900" algn="just" fontAlgn="base">
              <a:buFont typeface="Arial" panose="020B0604020202020204" pitchFamily="34" charset="0"/>
              <a:buChar char="•"/>
            </a:pPr>
            <a:r>
              <a:rPr lang="en-US" sz="2000" dirty="0">
                <a:solidFill>
                  <a:schemeClr val="tx1"/>
                </a:solidFill>
              </a:rPr>
              <a:t>Websites like www.facebook.com, www.yahoo.com are also built on PHP.</a:t>
            </a:r>
          </a:p>
          <a:p>
            <a:pPr marL="342900" indent="-342900" algn="just" fontAlgn="base">
              <a:buFont typeface="Arial" panose="020B0604020202020204" pitchFamily="34" charset="0"/>
              <a:buChar char="•"/>
            </a:pPr>
            <a:r>
              <a:rPr lang="en-US" sz="2000" dirty="0">
                <a:solidFill>
                  <a:schemeClr val="tx1"/>
                </a:solidFill>
              </a:rPr>
              <a:t>One of the main reasons behind this is that PHP can be easily embedded in HTML files and HTML codes can also be written in a PHP file.</a:t>
            </a:r>
          </a:p>
          <a:p>
            <a:pPr marL="342900" indent="-342900" algn="just" fontAlgn="base">
              <a:buFont typeface="Arial" panose="020B0604020202020204" pitchFamily="34" charset="0"/>
              <a:buChar char="•"/>
            </a:pPr>
            <a:r>
              <a:rPr lang="en-US" sz="2000" dirty="0">
                <a:solidFill>
                  <a:schemeClr val="tx1"/>
                </a:solidFill>
              </a:rPr>
              <a:t>The thing that differentiates PHP from the client-side language like HTML is, PHP codes are executed on the server whereas HTML codes are directly rendered on the browser. PHP codes are first executed on the server and then the result is returned to the browser.</a:t>
            </a:r>
          </a:p>
          <a:p>
            <a:pPr marL="342900" indent="-342900" algn="just" fontAlgn="base">
              <a:buFont typeface="Arial" panose="020B0604020202020204" pitchFamily="34" charset="0"/>
              <a:buChar char="•"/>
            </a:pPr>
            <a:r>
              <a:rPr lang="en-US" sz="2000" dirty="0">
                <a:solidFill>
                  <a:schemeClr val="tx1"/>
                </a:solidFill>
              </a:rPr>
              <a:t>The only information that the client or browser knows is the result returned after executing the PHP script on the server and not the actual PHP codes present in the PHP file. Also, PHP files can support other client-side scripting languages like CSS and JavaScript.</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Introduction to PHP</a:t>
            </a:r>
            <a:r>
              <a:rPr lang="en-IN" sz="2400" dirty="0">
                <a:solidFill>
                  <a:prstClr val="black"/>
                </a:solidFill>
              </a:rPr>
              <a:t> </a:t>
            </a:r>
            <a:r>
              <a:rPr lang="en-US" sz="2400" dirty="0"/>
              <a:t>(CO5)</a:t>
            </a:r>
          </a:p>
        </p:txBody>
      </p:sp>
      <p:sp>
        <p:nvSpPr>
          <p:cNvPr id="6" name="Date Placeholder 5"/>
          <p:cNvSpPr>
            <a:spLocks noGrp="1"/>
          </p:cNvSpPr>
          <p:nvPr>
            <p:ph type="dt" sz="half" idx="10"/>
          </p:nvPr>
        </p:nvSpPr>
        <p:spPr/>
        <p:txBody>
          <a:bodyPr/>
          <a:lstStyle/>
          <a:p>
            <a:fld id="{04E67222-7122-438F-B25C-8ED842AA7A23}"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31</a:t>
            </a:fld>
            <a:endParaRPr lang="en-US" dirty="0"/>
          </a:p>
        </p:txBody>
      </p:sp>
      <p:sp>
        <p:nvSpPr>
          <p:cNvPr id="8" name="Footer Placeholder 7"/>
          <p:cNvSpPr>
            <a:spLocks noGrp="1"/>
          </p:cNvSpPr>
          <p:nvPr>
            <p:ph type="ftr" sz="quarter" idx="11"/>
          </p:nvPr>
        </p:nvSpPr>
        <p:spPr>
          <a:xfrm>
            <a:off x="2133600" y="6356350"/>
            <a:ext cx="5410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0688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681" y="685800"/>
            <a:ext cx="8928919" cy="6172200"/>
          </a:xfrm>
        </p:spPr>
        <p:txBody>
          <a:bodyPr>
            <a:noAutofit/>
          </a:bodyPr>
          <a:lstStyle/>
          <a:p>
            <a:pPr marL="342900" lvl="0" indent="-342900" algn="just">
              <a:buFont typeface="Arial" panose="020B0604020202020204" pitchFamily="34" charset="0"/>
              <a:buChar char="•"/>
            </a:pPr>
            <a:r>
              <a:rPr lang="en-US" sz="2000" dirty="0">
                <a:solidFill>
                  <a:schemeClr val="tx1"/>
                </a:solidFill>
              </a:rPr>
              <a:t>A PHP script can be placed anywhere in the document.</a:t>
            </a:r>
          </a:p>
          <a:p>
            <a:pPr marL="342900" lvl="0" indent="-342900" algn="just">
              <a:buFont typeface="Arial" panose="020B0604020202020204" pitchFamily="34" charset="0"/>
              <a:buChar char="•"/>
            </a:pPr>
            <a:r>
              <a:rPr lang="en-US" sz="2000" dirty="0">
                <a:solidFill>
                  <a:schemeClr val="tx1"/>
                </a:solidFill>
              </a:rPr>
              <a:t>A PHP script starts with &lt;?</a:t>
            </a:r>
            <a:r>
              <a:rPr lang="en-US" sz="2000" dirty="0" err="1">
                <a:solidFill>
                  <a:schemeClr val="tx1"/>
                </a:solidFill>
              </a:rPr>
              <a:t>php</a:t>
            </a:r>
            <a:r>
              <a:rPr lang="en-US" sz="2000" dirty="0">
                <a:solidFill>
                  <a:schemeClr val="tx1"/>
                </a:solidFill>
              </a:rPr>
              <a:t> and ends with ?&gt;:</a:t>
            </a:r>
          </a:p>
          <a:p>
            <a:pPr lvl="1" algn="just"/>
            <a:r>
              <a:rPr lang="en-US" sz="2000" dirty="0">
                <a:solidFill>
                  <a:srgbClr val="FF0000"/>
                </a:solidFill>
              </a:rPr>
              <a:t>&lt;?</a:t>
            </a:r>
            <a:r>
              <a:rPr lang="en-US" sz="2000" dirty="0" err="1">
                <a:solidFill>
                  <a:srgbClr val="FF0000"/>
                </a:solidFill>
              </a:rPr>
              <a:t>php</a:t>
            </a:r>
            <a:endParaRPr lang="en-US" sz="2000" dirty="0">
              <a:solidFill>
                <a:srgbClr val="FF0000"/>
              </a:solidFill>
            </a:endParaRPr>
          </a:p>
          <a:p>
            <a:pPr lvl="1" algn="just"/>
            <a:r>
              <a:rPr lang="en-US" sz="2000" dirty="0">
                <a:solidFill>
                  <a:srgbClr val="FF0000"/>
                </a:solidFill>
              </a:rPr>
              <a:t>// PHP code goes here</a:t>
            </a:r>
          </a:p>
          <a:p>
            <a:pPr lvl="1" algn="just"/>
            <a:r>
              <a:rPr lang="en-US" sz="2000" dirty="0">
                <a:solidFill>
                  <a:srgbClr val="FF0000"/>
                </a:solidFill>
              </a:rPr>
              <a:t>?&gt;</a:t>
            </a:r>
          </a:p>
          <a:p>
            <a:pPr marL="342900" lvl="0" indent="-342900" algn="just">
              <a:buFont typeface="Arial" panose="020B0604020202020204" pitchFamily="34" charset="0"/>
              <a:buChar char="•"/>
            </a:pPr>
            <a:r>
              <a:rPr lang="en-US" sz="2000" dirty="0">
                <a:solidFill>
                  <a:schemeClr val="tx1"/>
                </a:solidFill>
              </a:rPr>
              <a:t>The default file extension for PHP files is ".</a:t>
            </a:r>
            <a:r>
              <a:rPr lang="en-US" sz="2000" dirty="0" err="1">
                <a:solidFill>
                  <a:schemeClr val="tx1"/>
                </a:solidFill>
              </a:rPr>
              <a:t>php</a:t>
            </a:r>
            <a:r>
              <a:rPr lang="en-US" sz="2000" dirty="0">
                <a:solidFill>
                  <a:schemeClr val="tx1"/>
                </a:solidFill>
              </a:rPr>
              <a:t>". A PHP file normally contains HTML tags, and some PHP scripting code. </a:t>
            </a:r>
          </a:p>
          <a:p>
            <a:pPr marL="342900" lvl="0" indent="-342900" algn="just">
              <a:buFont typeface="Arial" panose="020B0604020202020204" pitchFamily="34" charset="0"/>
              <a:buChar char="•"/>
            </a:pPr>
            <a:r>
              <a:rPr lang="en-US" sz="2000" dirty="0">
                <a:solidFill>
                  <a:schemeClr val="tx1"/>
                </a:solidFill>
              </a:rPr>
              <a:t>Below, we have an example of a simple PHP file, with a PHP script that uses a built-in PHP function "echo" to output the text "Hello World!" on a web page: </a:t>
            </a:r>
          </a:p>
          <a:p>
            <a:pPr marL="342900" lvl="0" indent="-342900" algn="just">
              <a:buFont typeface="Arial" panose="020B0604020202020204" pitchFamily="34" charset="0"/>
              <a:buChar char="•"/>
            </a:pPr>
            <a:r>
              <a:rPr lang="en-US" sz="2000" dirty="0">
                <a:solidFill>
                  <a:schemeClr val="tx1"/>
                </a:solidFill>
              </a:rPr>
              <a:t>Example-</a:t>
            </a:r>
          </a:p>
          <a:p>
            <a:pPr lvl="1" algn="just"/>
            <a:endParaRPr lang="en-US" sz="1800" b="1"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5975BA36-D42C-4A31-A3F8-B89F50EA440F}"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32</a:t>
            </a:fld>
            <a:endParaRPr lang="en-US" dirty="0"/>
          </a:p>
        </p:txBody>
      </p:sp>
      <p:sp>
        <p:nvSpPr>
          <p:cNvPr id="8" name="Footer Placeholder 7"/>
          <p:cNvSpPr>
            <a:spLocks noGrp="1"/>
          </p:cNvSpPr>
          <p:nvPr>
            <p:ph type="ftr" sz="quarter" idx="11"/>
          </p:nvPr>
        </p:nvSpPr>
        <p:spPr>
          <a:xfrm>
            <a:off x="2667000" y="6356350"/>
            <a:ext cx="41148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2681" y="685800"/>
            <a:ext cx="8928919" cy="6172200"/>
          </a:xfrm>
        </p:spPr>
        <p:txBody>
          <a:bodyPr>
            <a:noAutofit/>
          </a:bodyPr>
          <a:lstStyle/>
          <a:p>
            <a:pPr lvl="1" algn="just"/>
            <a:r>
              <a:rPr lang="en-US" sz="2000" dirty="0">
                <a:solidFill>
                  <a:schemeClr val="tx1"/>
                </a:solidFill>
              </a:rPr>
              <a:t>&lt;!DOCTYPE html&gt;</a:t>
            </a:r>
          </a:p>
          <a:p>
            <a:pPr lvl="1" algn="just"/>
            <a:r>
              <a:rPr lang="en-US" sz="2000" dirty="0">
                <a:solidFill>
                  <a:schemeClr val="tx1"/>
                </a:solidFill>
              </a:rPr>
              <a:t>&lt;html&gt;</a:t>
            </a:r>
          </a:p>
          <a:p>
            <a:pPr lvl="1" algn="just"/>
            <a:r>
              <a:rPr lang="en-US" sz="2000" dirty="0">
                <a:solidFill>
                  <a:schemeClr val="tx1"/>
                </a:solidFill>
              </a:rPr>
              <a:t>&lt;body&gt;</a:t>
            </a:r>
          </a:p>
          <a:p>
            <a:pPr lvl="1" algn="just"/>
            <a:r>
              <a:rPr lang="en-US" sz="2000" dirty="0">
                <a:solidFill>
                  <a:schemeClr val="tx1"/>
                </a:solidFill>
              </a:rPr>
              <a:t>&lt;h1&gt;My first PHP page&lt;/h1&gt;</a:t>
            </a:r>
          </a:p>
          <a:p>
            <a:pPr lvl="1" algn="just"/>
            <a:r>
              <a:rPr lang="en-US" sz="2000" dirty="0">
                <a:solidFill>
                  <a:schemeClr val="tx1"/>
                </a:solidFill>
              </a:rPr>
              <a:t>&lt;?</a:t>
            </a:r>
            <a:r>
              <a:rPr lang="en-US" sz="2000" dirty="0" err="1">
                <a:solidFill>
                  <a:schemeClr val="tx1"/>
                </a:solidFill>
              </a:rPr>
              <a:t>php</a:t>
            </a:r>
            <a:endParaRPr lang="en-US" sz="2000" dirty="0">
              <a:solidFill>
                <a:schemeClr val="tx1"/>
              </a:solidFill>
            </a:endParaRPr>
          </a:p>
          <a:p>
            <a:pPr lvl="1" algn="just"/>
            <a:r>
              <a:rPr lang="en-US" sz="2000" dirty="0">
                <a:solidFill>
                  <a:schemeClr val="tx1"/>
                </a:solidFill>
              </a:rPr>
              <a:t>echo "Hello World!";</a:t>
            </a:r>
          </a:p>
          <a:p>
            <a:pPr lvl="1" algn="just"/>
            <a:r>
              <a:rPr lang="en-US" sz="2000" dirty="0">
                <a:solidFill>
                  <a:schemeClr val="tx1"/>
                </a:solidFill>
              </a:rPr>
              <a:t>?&gt;</a:t>
            </a:r>
          </a:p>
          <a:p>
            <a:pPr lvl="1" algn="just"/>
            <a:r>
              <a:rPr lang="en-US" sz="2000" dirty="0">
                <a:solidFill>
                  <a:schemeClr val="tx1"/>
                </a:solidFill>
              </a:rPr>
              <a:t>&lt;/body&gt;</a:t>
            </a:r>
          </a:p>
          <a:p>
            <a:pPr lvl="1" algn="just"/>
            <a:r>
              <a:rPr lang="en-US" sz="2000" dirty="0">
                <a:solidFill>
                  <a:schemeClr val="tx1"/>
                </a:solidFill>
              </a:rPr>
              <a:t>&lt;/html&gt;</a:t>
            </a:r>
            <a:endParaRPr lang="en-US" sz="2000" b="1"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US" sz="2400" dirty="0">
                <a:solidFill>
                  <a:prstClr val="black"/>
                </a:solidFill>
              </a:rPr>
              <a:t>Basics syntax</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F4396D5E-DCA2-4557-91CF-E4986C8428C6}"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33</a:t>
            </a:fld>
            <a:endParaRPr lang="en-US" dirty="0"/>
          </a:p>
        </p:txBody>
      </p:sp>
      <p:sp>
        <p:nvSpPr>
          <p:cNvPr id="8" name="Footer Placeholder 7"/>
          <p:cNvSpPr>
            <a:spLocks noGrp="1"/>
          </p:cNvSpPr>
          <p:nvPr>
            <p:ph type="ftr" sz="quarter" idx="11"/>
          </p:nvPr>
        </p:nvSpPr>
        <p:spPr>
          <a:xfrm>
            <a:off x="2667000" y="6356350"/>
            <a:ext cx="41148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139069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85799"/>
            <a:ext cx="8839200" cy="5654675"/>
          </a:xfrm>
        </p:spPr>
        <p:txBody>
          <a:bodyPr>
            <a:normAutofit/>
          </a:bodyPr>
          <a:lstStyle/>
          <a:p>
            <a:pPr marL="342900" indent="-342900" algn="just">
              <a:buFont typeface="Arial" panose="020B0604020202020204" pitchFamily="34" charset="0"/>
              <a:buChar char="•"/>
            </a:pPr>
            <a:r>
              <a:rPr lang="en-US" sz="2000" dirty="0">
                <a:solidFill>
                  <a:schemeClr val="tx1"/>
                </a:solidFill>
              </a:rPr>
              <a:t>In PHP, a variable is declared using a </a:t>
            </a:r>
            <a:r>
              <a:rPr lang="en-US" sz="2000" b="1" dirty="0">
                <a:solidFill>
                  <a:schemeClr val="tx1"/>
                </a:solidFill>
              </a:rPr>
              <a:t>$ sign</a:t>
            </a:r>
            <a:r>
              <a:rPr lang="en-US" sz="2000" dirty="0">
                <a:solidFill>
                  <a:schemeClr val="tx1"/>
                </a:solidFill>
              </a:rPr>
              <a:t> followed by the variable name. Here, some important points to know about variables:</a:t>
            </a:r>
          </a:p>
          <a:p>
            <a:pPr marL="342900" indent="-342900" algn="just">
              <a:buFont typeface="Arial" panose="020B0604020202020204" pitchFamily="34" charset="0"/>
              <a:buChar char="•"/>
            </a:pPr>
            <a:r>
              <a:rPr lang="en-US" sz="2000" dirty="0">
                <a:solidFill>
                  <a:schemeClr val="tx1"/>
                </a:solidFill>
              </a:rPr>
              <a:t>As PHP is a loosely typed language, so we do not need to declare the data types of the variables. It automatically analyzes the values and makes conversions to its correct </a:t>
            </a:r>
            <a:r>
              <a:rPr lang="en-US" sz="2000" dirty="0" err="1">
                <a:solidFill>
                  <a:schemeClr val="tx1"/>
                </a:solidFill>
              </a:rPr>
              <a:t>datatype</a:t>
            </a:r>
            <a:r>
              <a:rPr lang="en-US" sz="2000" dirty="0">
                <a:solidFill>
                  <a:schemeClr val="tx1"/>
                </a:solidFill>
              </a:rPr>
              <a:t>.</a:t>
            </a:r>
          </a:p>
          <a:p>
            <a:pPr marL="342900" indent="-342900" algn="just">
              <a:buFont typeface="Arial" panose="020B0604020202020204" pitchFamily="34" charset="0"/>
              <a:buChar char="•"/>
            </a:pPr>
            <a:r>
              <a:rPr lang="en-US" sz="2000" dirty="0">
                <a:solidFill>
                  <a:schemeClr val="tx1"/>
                </a:solidFill>
              </a:rPr>
              <a:t>After declaring a variable, it can be reused throughout the code.</a:t>
            </a:r>
          </a:p>
          <a:p>
            <a:pPr marL="342900" indent="-342900" algn="just">
              <a:buFont typeface="Arial" panose="020B0604020202020204" pitchFamily="34" charset="0"/>
              <a:buChar char="•"/>
            </a:pPr>
            <a:r>
              <a:rPr lang="en-US" sz="2000" dirty="0">
                <a:solidFill>
                  <a:schemeClr val="tx1"/>
                </a:solidFill>
              </a:rPr>
              <a:t>Assignment Operator (=) is used to assign the value to a variable.</a:t>
            </a:r>
          </a:p>
          <a:p>
            <a:pPr marL="342900" indent="-342900" algn="just">
              <a:buFont typeface="Arial" panose="020B0604020202020204" pitchFamily="34" charset="0"/>
              <a:buChar char="•"/>
            </a:pPr>
            <a:r>
              <a:rPr lang="en-US" sz="2000" dirty="0">
                <a:solidFill>
                  <a:schemeClr val="tx1"/>
                </a:solidFill>
              </a:rPr>
              <a:t>Syntax of declaring a variable in PHP is given below:</a:t>
            </a:r>
          </a:p>
          <a:p>
            <a:pPr lvl="2" algn="just"/>
            <a:r>
              <a:rPr lang="en-US" sz="2000" dirty="0">
                <a:solidFill>
                  <a:schemeClr val="tx1"/>
                </a:solidFill>
              </a:rPr>
              <a:t>$</a:t>
            </a:r>
            <a:r>
              <a:rPr lang="en-US" sz="2000" dirty="0" err="1">
                <a:solidFill>
                  <a:schemeClr val="tx1"/>
                </a:solidFill>
              </a:rPr>
              <a:t>variablename</a:t>
            </a:r>
            <a:r>
              <a:rPr lang="en-US" sz="2000" dirty="0">
                <a:solidFill>
                  <a:schemeClr val="tx1"/>
                </a:solidFill>
              </a:rPr>
              <a:t>=value;  </a:t>
            </a:r>
          </a:p>
          <a:p>
            <a:pPr algn="just"/>
            <a:endParaRPr lang="en-US" sz="2000" dirty="0">
              <a:solidFill>
                <a:schemeClr val="tx1"/>
              </a:solidFill>
            </a:endParaRP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ECF81210-E94F-4307-91F4-467A78B46C83}"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34</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685799"/>
            <a:ext cx="8839200" cy="5654675"/>
          </a:xfrm>
        </p:spPr>
        <p:txBody>
          <a:bodyPr>
            <a:normAutofit/>
          </a:bodyPr>
          <a:lstStyle/>
          <a:p>
            <a:pPr marL="342900" indent="-342900" algn="just">
              <a:buFont typeface="Arial" panose="020B0604020202020204" pitchFamily="34" charset="0"/>
              <a:buChar char="•"/>
            </a:pPr>
            <a:r>
              <a:rPr lang="en-US" sz="2000" dirty="0">
                <a:solidFill>
                  <a:schemeClr val="tx1"/>
                </a:solidFill>
              </a:rPr>
              <a:t>Rules for declaring PHP variable:</a:t>
            </a:r>
          </a:p>
          <a:p>
            <a:pPr marL="342900" indent="-342900" algn="just">
              <a:buFont typeface="Arial" panose="020B0604020202020204" pitchFamily="34" charset="0"/>
              <a:buChar char="•"/>
            </a:pPr>
            <a:r>
              <a:rPr lang="en-US" sz="2000" dirty="0">
                <a:solidFill>
                  <a:schemeClr val="tx1"/>
                </a:solidFill>
              </a:rPr>
              <a:t>A variable must start with a dollar ($) sign, followed by the variable name.</a:t>
            </a:r>
          </a:p>
          <a:p>
            <a:pPr marL="342900" indent="-342900" algn="just">
              <a:buFont typeface="Arial" panose="020B0604020202020204" pitchFamily="34" charset="0"/>
              <a:buChar char="•"/>
            </a:pPr>
            <a:r>
              <a:rPr lang="en-US" sz="2000" dirty="0">
                <a:solidFill>
                  <a:schemeClr val="tx1"/>
                </a:solidFill>
              </a:rPr>
              <a:t>It can only contain alpha-numeric character and underscore (A-z, 0-9, _).</a:t>
            </a:r>
          </a:p>
          <a:p>
            <a:pPr marL="342900" indent="-342900" algn="just">
              <a:buFont typeface="Arial" panose="020B0604020202020204" pitchFamily="34" charset="0"/>
              <a:buChar char="•"/>
            </a:pPr>
            <a:r>
              <a:rPr lang="en-US" sz="2000" dirty="0">
                <a:solidFill>
                  <a:schemeClr val="tx1"/>
                </a:solidFill>
              </a:rPr>
              <a:t>A variable name must start with a letter or underscore (_) character.</a:t>
            </a:r>
          </a:p>
          <a:p>
            <a:pPr marL="342900" indent="-342900" algn="just">
              <a:buFont typeface="Arial" panose="020B0604020202020204" pitchFamily="34" charset="0"/>
              <a:buChar char="•"/>
            </a:pPr>
            <a:r>
              <a:rPr lang="en-US" sz="2000" dirty="0">
                <a:solidFill>
                  <a:schemeClr val="tx1"/>
                </a:solidFill>
              </a:rPr>
              <a:t>A PHP variable name cannot contain spaces.</a:t>
            </a:r>
          </a:p>
          <a:p>
            <a:pPr marL="342900" indent="-342900" algn="just">
              <a:buFont typeface="Arial" panose="020B0604020202020204" pitchFamily="34" charset="0"/>
              <a:buChar char="•"/>
            </a:pPr>
            <a:r>
              <a:rPr lang="en-US" sz="2000" dirty="0">
                <a:solidFill>
                  <a:schemeClr val="tx1"/>
                </a:solidFill>
              </a:rPr>
              <a:t>One thing to be kept in mind that the variable name cannot start with a number or special symbols.</a:t>
            </a:r>
          </a:p>
          <a:p>
            <a:pPr marL="342900" indent="-342900" algn="just">
              <a:buFont typeface="Arial" panose="020B0604020202020204" pitchFamily="34" charset="0"/>
              <a:buChar char="•"/>
            </a:pPr>
            <a:r>
              <a:rPr lang="en-US" sz="2000" dirty="0">
                <a:solidFill>
                  <a:schemeClr val="tx1"/>
                </a:solidFill>
              </a:rPr>
              <a:t>PHP variables are case-sensitive, so $name and $NAME both are treated as different variable.</a:t>
            </a:r>
          </a:p>
          <a:p>
            <a:pPr algn="just"/>
            <a:endParaRPr lang="en-US" sz="2000" dirty="0">
              <a:solidFill>
                <a:schemeClr val="tx1"/>
              </a:solidFill>
            </a:endParaRPr>
          </a:p>
        </p:txBody>
      </p:sp>
      <p:sp>
        <p:nvSpPr>
          <p:cNvPr id="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5BA24FA5-15B5-4C7A-9CAC-991D12ED54F3}"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35</a:t>
            </a:fld>
            <a:endParaRPr lang="en-US" dirty="0"/>
          </a:p>
        </p:txBody>
      </p:sp>
      <p:sp>
        <p:nvSpPr>
          <p:cNvPr id="8" name="Footer Placeholder 7"/>
          <p:cNvSpPr>
            <a:spLocks noGrp="1"/>
          </p:cNvSpPr>
          <p:nvPr>
            <p:ph type="ftr" sz="quarter" idx="11"/>
          </p:nvPr>
        </p:nvSpPr>
        <p:spPr>
          <a:xfrm>
            <a:off x="2133600" y="6356350"/>
            <a:ext cx="5029200" cy="349249"/>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076536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200" b="1" dirty="0">
                <a:solidFill>
                  <a:schemeClr val="tx1"/>
                </a:solidFill>
              </a:rPr>
              <a:t>PHP Variable: Declaring string, integer, and float</a:t>
            </a:r>
          </a:p>
          <a:p>
            <a:pPr algn="just"/>
            <a:r>
              <a:rPr lang="en-US" sz="2000" dirty="0">
                <a:solidFill>
                  <a:schemeClr val="tx1"/>
                </a:solidFill>
              </a:rPr>
              <a:t>Let's see the example to store string, integer, and float values in PHP variables.</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a:solidFill>
                  <a:schemeClr val="tx1"/>
                </a:solidFill>
              </a:rPr>
              <a:t>$</a:t>
            </a:r>
            <a:r>
              <a:rPr lang="en-US" sz="2000" dirty="0" err="1">
                <a:solidFill>
                  <a:schemeClr val="tx1"/>
                </a:solidFill>
              </a:rPr>
              <a:t>str</a:t>
            </a:r>
            <a:r>
              <a:rPr lang="en-US" sz="2000" dirty="0">
                <a:solidFill>
                  <a:schemeClr val="tx1"/>
                </a:solidFill>
              </a:rPr>
              <a:t>="hello string";  </a:t>
            </a:r>
          </a:p>
          <a:p>
            <a:pPr algn="just"/>
            <a:r>
              <a:rPr lang="en-US" sz="2000" dirty="0">
                <a:solidFill>
                  <a:schemeClr val="tx1"/>
                </a:solidFill>
              </a:rPr>
              <a:t>$x=200;  </a:t>
            </a:r>
          </a:p>
          <a:p>
            <a:pPr algn="just"/>
            <a:r>
              <a:rPr lang="en-US" sz="2000" dirty="0">
                <a:solidFill>
                  <a:schemeClr val="tx1"/>
                </a:solidFill>
              </a:rPr>
              <a:t>$y=44.6;  </a:t>
            </a:r>
          </a:p>
          <a:p>
            <a:pPr algn="just"/>
            <a:r>
              <a:rPr lang="en-US" sz="2000" dirty="0">
                <a:solidFill>
                  <a:schemeClr val="tx1"/>
                </a:solidFill>
              </a:rPr>
              <a:t>echo "string is: $</a:t>
            </a:r>
            <a:r>
              <a:rPr lang="en-US" sz="2000" dirty="0" err="1">
                <a:solidFill>
                  <a:schemeClr val="tx1"/>
                </a:solidFill>
              </a:rPr>
              <a:t>str</a:t>
            </a:r>
            <a:r>
              <a:rPr lang="en-US" sz="2000" dirty="0">
                <a:solidFill>
                  <a:schemeClr val="tx1"/>
                </a:solidFill>
              </a:rPr>
              <a:t>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echo "integer is: $x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echo "float is: $y &lt;</a:t>
            </a:r>
            <a:r>
              <a:rPr lang="en-US" sz="2000" dirty="0" err="1">
                <a:solidFill>
                  <a:schemeClr val="tx1"/>
                </a:solidFill>
              </a:rPr>
              <a:t>br</a:t>
            </a:r>
            <a:r>
              <a:rPr lang="en-US" sz="2000" dirty="0">
                <a:solidFill>
                  <a:schemeClr val="tx1"/>
                </a:solidFill>
              </a:rPr>
              <a:t>/&gt;";  </a:t>
            </a:r>
          </a:p>
          <a:p>
            <a:pPr algn="just"/>
            <a:r>
              <a:rPr lang="en-US" sz="2000" dirty="0">
                <a:solidFill>
                  <a:schemeClr val="tx1"/>
                </a:solidFill>
              </a:rPr>
              <a:t>?&gt;  </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229072BF-8A15-4703-8049-CD3F2CF78594}"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36</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000" dirty="0">
                <a:solidFill>
                  <a:schemeClr val="tx1"/>
                </a:solidFill>
              </a:rPr>
              <a:t>Output:</a:t>
            </a:r>
          </a:p>
          <a:p>
            <a:pPr algn="just"/>
            <a:r>
              <a:rPr lang="en-US" sz="2000" dirty="0">
                <a:solidFill>
                  <a:schemeClr val="tx1"/>
                </a:solidFill>
              </a:rPr>
              <a:t>string is: hello string</a:t>
            </a:r>
          </a:p>
          <a:p>
            <a:pPr algn="just"/>
            <a:r>
              <a:rPr lang="en-US" sz="2000" dirty="0">
                <a:solidFill>
                  <a:schemeClr val="tx1"/>
                </a:solidFill>
              </a:rPr>
              <a:t>integer is: 200</a:t>
            </a:r>
          </a:p>
          <a:p>
            <a:pPr algn="just"/>
            <a:r>
              <a:rPr lang="en-US" sz="2000" dirty="0">
                <a:solidFill>
                  <a:schemeClr val="tx1"/>
                </a:solidFill>
              </a:rPr>
              <a:t>float is: 44.6 </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31605F3-CC8E-407F-A9BC-3178DA07C27A}"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37</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923264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200" b="1" dirty="0">
                <a:solidFill>
                  <a:schemeClr val="tx1"/>
                </a:solidFill>
              </a:rPr>
              <a:t>PHP constants </a:t>
            </a:r>
            <a:r>
              <a:rPr lang="en-US" sz="2000" dirty="0">
                <a:solidFill>
                  <a:schemeClr val="tx1"/>
                </a:solidFill>
              </a:rPr>
              <a:t>are name or identifier that can't be changed during the execution of the script except for magic constants, which are not really constants. </a:t>
            </a:r>
          </a:p>
          <a:p>
            <a:pPr algn="just"/>
            <a:r>
              <a:rPr lang="en-US" sz="2000" dirty="0">
                <a:solidFill>
                  <a:schemeClr val="tx1"/>
                </a:solidFill>
              </a:rPr>
              <a:t>PHP constants can be defined by 2 ways:</a:t>
            </a:r>
          </a:p>
          <a:p>
            <a:pPr marL="342900" indent="-342900" algn="just">
              <a:buFont typeface="Arial" panose="020B0604020202020204" pitchFamily="34" charset="0"/>
              <a:buChar char="•"/>
            </a:pPr>
            <a:r>
              <a:rPr lang="en-US" sz="2000" dirty="0">
                <a:solidFill>
                  <a:schemeClr val="tx1"/>
                </a:solidFill>
              </a:rPr>
              <a:t>Using define() function</a:t>
            </a:r>
          </a:p>
          <a:p>
            <a:pPr marL="342900" indent="-342900" algn="just">
              <a:buFont typeface="Arial" panose="020B0604020202020204" pitchFamily="34" charset="0"/>
              <a:buChar char="•"/>
            </a:pPr>
            <a:r>
              <a:rPr lang="en-US" sz="2000" dirty="0">
                <a:solidFill>
                  <a:schemeClr val="tx1"/>
                </a:solidFill>
              </a:rPr>
              <a:t>Using </a:t>
            </a:r>
            <a:r>
              <a:rPr lang="en-US" sz="2000" dirty="0" err="1">
                <a:solidFill>
                  <a:schemeClr val="tx1"/>
                </a:solidFill>
              </a:rPr>
              <a:t>const</a:t>
            </a:r>
            <a:r>
              <a:rPr lang="en-US" sz="2000" dirty="0">
                <a:solidFill>
                  <a:schemeClr val="tx1"/>
                </a:solidFill>
              </a:rPr>
              <a:t> keyword</a:t>
            </a:r>
          </a:p>
          <a:p>
            <a:pPr algn="just"/>
            <a:r>
              <a:rPr lang="en-US" sz="2000" dirty="0">
                <a:solidFill>
                  <a:schemeClr val="tx1"/>
                </a:solidFill>
              </a:rPr>
              <a:t>Constants are similar to the variable except once they defined, they can never be undefined or changed. </a:t>
            </a: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87A99A77-B33C-49B9-8ED8-DF174C7EB6D9}"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38</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38723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US" sz="2000" dirty="0">
                <a:solidFill>
                  <a:schemeClr val="tx1"/>
                </a:solidFill>
              </a:rPr>
              <a:t>They remain constant across the entire program. PHP constants follow the same PHP variable rules. </a:t>
            </a:r>
          </a:p>
          <a:p>
            <a:pPr algn="just"/>
            <a:r>
              <a:rPr lang="en-US" sz="2000" dirty="0">
                <a:solidFill>
                  <a:schemeClr val="tx1"/>
                </a:solidFill>
              </a:rPr>
              <a:t>For example, it can be started with a letter or underscore only. Conventionally, PHP constants should be defined in uppercase letters.</a:t>
            </a:r>
          </a:p>
          <a:p>
            <a:pPr algn="just"/>
            <a:r>
              <a:rPr lang="en-US" sz="2200" b="1" dirty="0">
                <a:solidFill>
                  <a:schemeClr val="tx1"/>
                </a:solidFill>
              </a:rPr>
              <a:t>1. PHP constant: define()</a:t>
            </a:r>
          </a:p>
          <a:p>
            <a:pPr algn="just"/>
            <a:r>
              <a:rPr lang="en-US" sz="2000" dirty="0">
                <a:solidFill>
                  <a:schemeClr val="tx1"/>
                </a:solidFill>
              </a:rPr>
              <a:t>Use the define() function to create a constant. </a:t>
            </a:r>
          </a:p>
          <a:p>
            <a:pPr algn="just"/>
            <a:r>
              <a:rPr lang="en-US" sz="2000" dirty="0">
                <a:solidFill>
                  <a:schemeClr val="tx1"/>
                </a:solidFill>
              </a:rPr>
              <a:t>It defines constant at run time. Let's see the syntax of define() function in PHP.</a:t>
            </a:r>
          </a:p>
          <a:p>
            <a:pPr marL="0" lvl="1" algn="just"/>
            <a:r>
              <a:rPr lang="en-IN" sz="2000" dirty="0">
                <a:solidFill>
                  <a:schemeClr val="tx1"/>
                </a:solidFill>
              </a:rPr>
              <a:t>define(name, value, </a:t>
            </a:r>
            <a:r>
              <a:rPr lang="en-IN" sz="2000" b="1" dirty="0">
                <a:solidFill>
                  <a:schemeClr val="tx1"/>
                </a:solidFill>
              </a:rPr>
              <a:t>case</a:t>
            </a:r>
            <a:r>
              <a:rPr lang="en-IN" sz="2000" dirty="0">
                <a:solidFill>
                  <a:schemeClr val="tx1"/>
                </a:solidFill>
              </a:rPr>
              <a:t>-insensitive)</a:t>
            </a:r>
            <a:r>
              <a:rPr lang="en-IN" sz="2000" dirty="0"/>
              <a:t>  </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a:solidFill>
                  <a:schemeClr val="tx1"/>
                </a:solidFill>
              </a:rPr>
              <a:t>define("</a:t>
            </a:r>
            <a:r>
              <a:rPr lang="en-US" sz="2000" dirty="0" err="1">
                <a:solidFill>
                  <a:schemeClr val="tx1"/>
                </a:solidFill>
              </a:rPr>
              <a:t>MESSAGE","Hello</a:t>
            </a:r>
            <a:r>
              <a:rPr lang="en-US" sz="2000" dirty="0">
                <a:solidFill>
                  <a:schemeClr val="tx1"/>
                </a:solidFill>
              </a:rPr>
              <a:t> PHP");  </a:t>
            </a:r>
          </a:p>
          <a:p>
            <a:pPr algn="just"/>
            <a:r>
              <a:rPr lang="en-US" sz="2000" dirty="0">
                <a:solidFill>
                  <a:schemeClr val="tx1"/>
                </a:solidFill>
              </a:rPr>
              <a:t>echo MESSAGE;  </a:t>
            </a:r>
          </a:p>
          <a:p>
            <a:pPr algn="just"/>
            <a:r>
              <a:rPr lang="en-US" sz="2000" dirty="0">
                <a:solidFill>
                  <a:schemeClr val="tx1"/>
                </a:solidFill>
              </a:rPr>
              <a:t>?&gt;  </a:t>
            </a:r>
          </a:p>
          <a:p>
            <a:pPr algn="just"/>
            <a:r>
              <a:rPr lang="en-US" sz="2000" dirty="0">
                <a:solidFill>
                  <a:schemeClr val="tx1"/>
                </a:solidFill>
              </a:rPr>
              <a:t>Output:</a:t>
            </a:r>
          </a:p>
          <a:p>
            <a:pPr algn="just"/>
            <a:r>
              <a:rPr lang="en-US" sz="2000" dirty="0">
                <a:solidFill>
                  <a:schemeClr val="tx1"/>
                </a:solidFill>
              </a:rPr>
              <a:t>Hello PHP</a:t>
            </a:r>
            <a:endParaRPr lang="en-IN" sz="2000" dirty="0"/>
          </a:p>
          <a:p>
            <a:pPr algn="just"/>
            <a:endParaRPr lang="en-US" sz="2000" dirty="0">
              <a:solidFill>
                <a:schemeClr val="tx1"/>
              </a:solidFill>
            </a:endParaRP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1B2186F0-0D19-4EBB-A955-5BAD5FE1D84C}"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39</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45323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39C7E-EC8C-4754-B248-F5A53D9C5C32}"/>
              </a:ext>
            </a:extLst>
          </p:cNvPr>
          <p:cNvSpPr>
            <a:spLocks noGrp="1"/>
          </p:cNvSpPr>
          <p:nvPr>
            <p:ph idx="1"/>
          </p:nvPr>
        </p:nvSpPr>
        <p:spPr>
          <a:xfrm>
            <a:off x="342900" y="990600"/>
            <a:ext cx="8058150" cy="5334000"/>
          </a:xfrm>
        </p:spPr>
        <p:txBody>
          <a:bodyPr rtlCol="0"/>
          <a:lstStyle/>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Topic Links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MCQ (End of Unit)</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Glossary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Old Question Papers (Sessional + University)</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Expected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Recap of Unit</a:t>
            </a:r>
          </a:p>
          <a:p>
            <a:pPr fontAlgn="auto">
              <a:lnSpc>
                <a:spcPct val="150000"/>
              </a:lnSpc>
              <a:defRPr/>
            </a:pPr>
            <a:endParaRPr lang="en-US" sz="2400" dirty="0">
              <a:latin typeface="Times New Roman" pitchFamily="18" charset="0"/>
              <a:cs typeface="Times New Roman" pitchFamily="18" charset="0"/>
            </a:endParaRPr>
          </a:p>
        </p:txBody>
      </p:sp>
      <p:sp>
        <p:nvSpPr>
          <p:cNvPr id="7171" name="Footer Placeholder 4">
            <a:extLst>
              <a:ext uri="{FF2B5EF4-FFF2-40B4-BE49-F238E27FC236}">
                <a16:creationId xmlns:a16="http://schemas.microsoft.com/office/drawing/2014/main" id="{0C7F2A8C-B3A5-4ED7-B88B-675BD823B379}"/>
              </a:ext>
            </a:extLst>
          </p:cNvPr>
          <p:cNvSpPr>
            <a:spLocks noGrp="1"/>
          </p:cNvSpPr>
          <p:nvPr>
            <p:ph type="ftr" sz="quarter" idx="12"/>
          </p:nvPr>
        </p:nvSpPr>
        <p:spPr>
          <a:xfrm>
            <a:off x="1136650" y="6356350"/>
            <a:ext cx="55276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Mr. Amar Pal Yadav               Web Technology                                 UNIT 5</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a:extLst>
              <a:ext uri="{FF2B5EF4-FFF2-40B4-BE49-F238E27FC236}">
                <a16:creationId xmlns:a16="http://schemas.microsoft.com/office/drawing/2014/main" id="{822695DE-E3AD-4EEE-AD22-95456481A58F}"/>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4</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7173" name="Picture 14" descr="NIET">
            <a:extLst>
              <a:ext uri="{FF2B5EF4-FFF2-40B4-BE49-F238E27FC236}">
                <a16:creationId xmlns:a16="http://schemas.microsoft.com/office/drawing/2014/main" id="{C095C72B-98A1-4EDC-A476-FB8FA1296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AEC7EC37-C96A-4E3D-A2A9-156AF46CC1ED}"/>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Conti…</a:t>
            </a:r>
            <a:endParaRPr lang="en-IN" sz="3200" b="1" dirty="0">
              <a:latin typeface="Times New Roman" pitchFamily="18" charset="0"/>
              <a:cs typeface="Times New Roman" pitchFamily="18" charset="0"/>
            </a:endParaRPr>
          </a:p>
        </p:txBody>
      </p:sp>
      <p:sp>
        <p:nvSpPr>
          <p:cNvPr id="7175" name="Slide Number Placeholder 3">
            <a:extLst>
              <a:ext uri="{FF2B5EF4-FFF2-40B4-BE49-F238E27FC236}">
                <a16:creationId xmlns:a16="http://schemas.microsoft.com/office/drawing/2014/main" id="{D119EF89-4F82-4F0B-94E8-674598EBC423}"/>
              </a:ext>
            </a:extLst>
          </p:cNvPr>
          <p:cNvSpPr txBox="1">
            <a:spLocks/>
          </p:cNvSpPr>
          <p:nvPr/>
        </p:nvSpPr>
        <p:spPr bwMode="auto">
          <a:xfrm>
            <a:off x="7251700" y="6427788"/>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4</a:t>
            </a:r>
          </a:p>
        </p:txBody>
      </p:sp>
      <p:sp>
        <p:nvSpPr>
          <p:cNvPr id="8" name="Date Placeholder 7"/>
          <p:cNvSpPr>
            <a:spLocks noGrp="1"/>
          </p:cNvSpPr>
          <p:nvPr>
            <p:ph type="dt" sz="half" idx="10"/>
          </p:nvPr>
        </p:nvSpPr>
        <p:spPr/>
        <p:txBody>
          <a:bodyPr/>
          <a:lstStyle/>
          <a:p>
            <a:fld id="{B09B6DA6-26E1-46F3-B27E-D97E2F8F6DE3}" type="datetime1">
              <a:rPr lang="en-US" smtClean="0"/>
              <a:t>7/8/2023</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6200" y="685801"/>
            <a:ext cx="8915400" cy="5534024"/>
          </a:xfrm>
        </p:spPr>
        <p:txBody>
          <a:bodyPr>
            <a:noAutofit/>
          </a:bodyPr>
          <a:lstStyle/>
          <a:p>
            <a:pPr algn="just"/>
            <a:r>
              <a:rPr lang="en-IN" sz="1800" dirty="0">
                <a:solidFill>
                  <a:schemeClr val="tx1"/>
                </a:solidFill>
              </a:rPr>
              <a:t> </a:t>
            </a:r>
          </a:p>
          <a:p>
            <a:pPr algn="just"/>
            <a:r>
              <a:rPr lang="en-US" sz="2200" b="1" dirty="0">
                <a:solidFill>
                  <a:schemeClr val="tx1"/>
                </a:solidFill>
              </a:rPr>
              <a:t>2. PHP constant: </a:t>
            </a:r>
            <a:r>
              <a:rPr lang="en-US" sz="2200" b="1" dirty="0" err="1">
                <a:solidFill>
                  <a:schemeClr val="tx1"/>
                </a:solidFill>
              </a:rPr>
              <a:t>const</a:t>
            </a:r>
            <a:r>
              <a:rPr lang="en-US" sz="2200" b="1" dirty="0">
                <a:solidFill>
                  <a:schemeClr val="tx1"/>
                </a:solidFill>
              </a:rPr>
              <a:t> keyword</a:t>
            </a:r>
          </a:p>
          <a:p>
            <a:pPr algn="just"/>
            <a:r>
              <a:rPr lang="en-US" sz="2000" dirty="0">
                <a:solidFill>
                  <a:schemeClr val="tx1"/>
                </a:solidFill>
              </a:rPr>
              <a:t>PHP introduced a keyword </a:t>
            </a:r>
            <a:r>
              <a:rPr lang="en-US" sz="2000" dirty="0" err="1">
                <a:solidFill>
                  <a:schemeClr val="tx1"/>
                </a:solidFill>
              </a:rPr>
              <a:t>const</a:t>
            </a:r>
            <a:r>
              <a:rPr lang="en-US" sz="2000" dirty="0">
                <a:solidFill>
                  <a:schemeClr val="tx1"/>
                </a:solidFill>
              </a:rPr>
              <a:t> to create a constant. The </a:t>
            </a:r>
            <a:r>
              <a:rPr lang="en-US" sz="2000" dirty="0" err="1">
                <a:solidFill>
                  <a:schemeClr val="tx1"/>
                </a:solidFill>
              </a:rPr>
              <a:t>const</a:t>
            </a:r>
            <a:r>
              <a:rPr lang="en-US" sz="2000" dirty="0">
                <a:solidFill>
                  <a:schemeClr val="tx1"/>
                </a:solidFill>
              </a:rPr>
              <a:t> keyword defines constants at compile time. It is a language construct, not a function. The constant defined using </a:t>
            </a:r>
            <a:r>
              <a:rPr lang="en-US" sz="2000" dirty="0" err="1">
                <a:solidFill>
                  <a:schemeClr val="tx1"/>
                </a:solidFill>
              </a:rPr>
              <a:t>const</a:t>
            </a:r>
            <a:r>
              <a:rPr lang="en-US" sz="2000" dirty="0">
                <a:solidFill>
                  <a:schemeClr val="tx1"/>
                </a:solidFill>
              </a:rPr>
              <a:t> keyword are case-sensitive.</a:t>
            </a:r>
          </a:p>
          <a:p>
            <a:pPr algn="just"/>
            <a:r>
              <a:rPr lang="en-US" sz="2000" dirty="0">
                <a:solidFill>
                  <a:schemeClr val="tx1"/>
                </a:solidFill>
              </a:rPr>
              <a:t>&lt;?</a:t>
            </a:r>
            <a:r>
              <a:rPr lang="en-US" sz="2000" dirty="0" err="1">
                <a:solidFill>
                  <a:schemeClr val="tx1"/>
                </a:solidFill>
              </a:rPr>
              <a:t>php</a:t>
            </a:r>
            <a:r>
              <a:rPr lang="en-US" sz="2000" dirty="0">
                <a:solidFill>
                  <a:schemeClr val="tx1"/>
                </a:solidFill>
              </a:rPr>
              <a:t>  </a:t>
            </a:r>
          </a:p>
          <a:p>
            <a:pPr algn="just"/>
            <a:r>
              <a:rPr lang="en-US" sz="2000" dirty="0" err="1">
                <a:solidFill>
                  <a:schemeClr val="tx1"/>
                </a:solidFill>
              </a:rPr>
              <a:t>const</a:t>
            </a:r>
            <a:r>
              <a:rPr lang="en-US" sz="2000" dirty="0">
                <a:solidFill>
                  <a:schemeClr val="tx1"/>
                </a:solidFill>
              </a:rPr>
              <a:t> MESSAGE="Hello </a:t>
            </a:r>
            <a:r>
              <a:rPr lang="en-US" sz="2000" dirty="0" err="1">
                <a:solidFill>
                  <a:schemeClr val="tx1"/>
                </a:solidFill>
              </a:rPr>
              <a:t>const</a:t>
            </a:r>
            <a:r>
              <a:rPr lang="en-US" sz="2000" dirty="0">
                <a:solidFill>
                  <a:schemeClr val="tx1"/>
                </a:solidFill>
              </a:rPr>
              <a:t> by PHP";  </a:t>
            </a:r>
          </a:p>
          <a:p>
            <a:pPr algn="just"/>
            <a:r>
              <a:rPr lang="en-US" sz="2000" dirty="0">
                <a:solidFill>
                  <a:schemeClr val="tx1"/>
                </a:solidFill>
              </a:rPr>
              <a:t>echo MESSAGE;  </a:t>
            </a:r>
          </a:p>
          <a:p>
            <a:pPr algn="just"/>
            <a:r>
              <a:rPr lang="en-US" sz="2000" dirty="0">
                <a:solidFill>
                  <a:schemeClr val="tx1"/>
                </a:solidFill>
              </a:rPr>
              <a:t>?&gt;  </a:t>
            </a:r>
          </a:p>
          <a:p>
            <a:pPr algn="just"/>
            <a:r>
              <a:rPr lang="en-US" sz="2000" dirty="0">
                <a:solidFill>
                  <a:schemeClr val="tx1"/>
                </a:solidFill>
              </a:rPr>
              <a:t>Output:</a:t>
            </a:r>
          </a:p>
          <a:p>
            <a:pPr algn="just"/>
            <a:r>
              <a:rPr lang="en-US" sz="2000" dirty="0">
                <a:solidFill>
                  <a:schemeClr val="tx1"/>
                </a:solidFill>
              </a:rPr>
              <a:t>Hello </a:t>
            </a:r>
            <a:r>
              <a:rPr lang="en-US" sz="2000" dirty="0" err="1">
                <a:solidFill>
                  <a:schemeClr val="tx1"/>
                </a:solidFill>
              </a:rPr>
              <a:t>const</a:t>
            </a:r>
            <a:r>
              <a:rPr lang="en-US" sz="2000" dirty="0">
                <a:solidFill>
                  <a:schemeClr val="tx1"/>
                </a:solidFill>
              </a:rPr>
              <a:t> by PHP</a:t>
            </a:r>
          </a:p>
          <a:p>
            <a:pPr algn="just"/>
            <a:endParaRPr lang="en-US" sz="2000" dirty="0">
              <a:solidFill>
                <a:schemeClr val="tx1"/>
              </a:solidFill>
            </a:endParaRPr>
          </a:p>
        </p:txBody>
      </p:sp>
      <p:sp>
        <p:nvSpPr>
          <p:cNvPr id="4"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r>
              <a:rPr lang="en-IN" sz="2400" dirty="0"/>
              <a:t>Variables &amp; Constants</a:t>
            </a:r>
            <a:r>
              <a:rPr lang="en-IN" sz="2400" dirty="0">
                <a:solidFill>
                  <a:prstClr val="black"/>
                </a:solidFill>
              </a:rPr>
              <a:t> </a:t>
            </a:r>
            <a:r>
              <a:rPr lang="en-US" sz="2400" dirty="0">
                <a:solidFill>
                  <a:prstClr val="black"/>
                </a:solidFill>
              </a:rPr>
              <a:t>(CO5)</a:t>
            </a:r>
          </a:p>
        </p:txBody>
      </p:sp>
      <p:sp>
        <p:nvSpPr>
          <p:cNvPr id="6" name="Date Placeholder 5"/>
          <p:cNvSpPr>
            <a:spLocks noGrp="1"/>
          </p:cNvSpPr>
          <p:nvPr>
            <p:ph type="dt" sz="half" idx="10"/>
          </p:nvPr>
        </p:nvSpPr>
        <p:spPr/>
        <p:txBody>
          <a:bodyPr/>
          <a:lstStyle/>
          <a:p>
            <a:fld id="{ED62601A-C4D0-4B39-A395-AC3A507D3ABC}" type="datetime1">
              <a:rPr lang="en-US" smtClean="0"/>
              <a:t>7/8/2023</a:t>
            </a:fld>
            <a:endParaRPr lang="en-US" dirty="0"/>
          </a:p>
        </p:txBody>
      </p:sp>
      <p:sp>
        <p:nvSpPr>
          <p:cNvPr id="7" name="Slide Number Placeholder 6"/>
          <p:cNvSpPr>
            <a:spLocks noGrp="1"/>
          </p:cNvSpPr>
          <p:nvPr>
            <p:ph type="sldNum" sz="quarter" idx="12"/>
          </p:nvPr>
        </p:nvSpPr>
        <p:spPr/>
        <p:txBody>
          <a:bodyPr/>
          <a:lstStyle/>
          <a:p>
            <a:fld id="{18F9ED7C-125C-4F48-91B7-9528945E4606}" type="slidenum">
              <a:rPr lang="en-US" smtClean="0"/>
              <a:pPr/>
              <a:t>40</a:t>
            </a:fld>
            <a:endParaRPr lang="en-US" dirty="0"/>
          </a:p>
        </p:txBody>
      </p:sp>
      <p:sp>
        <p:nvSpPr>
          <p:cNvPr id="8" name="Footer Placeholder 7"/>
          <p:cNvSpPr>
            <a:spLocks noGrp="1"/>
          </p:cNvSpPr>
          <p:nvPr>
            <p:ph type="ftr" sz="quarter" idx="11"/>
          </p:nvPr>
        </p:nvSpPr>
        <p:spPr>
          <a:xfrm>
            <a:off x="2133600" y="6356350"/>
            <a:ext cx="5029200" cy="501650"/>
          </a:xfrm>
        </p:spPr>
        <p:txBody>
          <a:bodyPr/>
          <a:lstStyle/>
          <a:p>
            <a:r>
              <a:rPr lang="en-US"/>
              <a:t>Mr. Amar Pal Yadav               Web Technology                                 UNIT 5</a:t>
            </a:r>
            <a:endParaRPr lang="en-US"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9777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1) PHP stands for -</a:t>
            </a:r>
          </a:p>
          <a:p>
            <a:pPr marL="0" indent="0">
              <a:buNone/>
            </a:pPr>
            <a:r>
              <a:rPr lang="en-US" sz="2200" dirty="0"/>
              <a:t>Hypertext Preprocessor</a:t>
            </a:r>
          </a:p>
          <a:p>
            <a:pPr marL="0" indent="0">
              <a:buNone/>
            </a:pPr>
            <a:r>
              <a:rPr lang="en-US" sz="2200" dirty="0"/>
              <a:t>Pretext Hypertext Preprocessor</a:t>
            </a:r>
          </a:p>
          <a:p>
            <a:pPr marL="0" indent="0">
              <a:buNone/>
            </a:pPr>
            <a:r>
              <a:rPr lang="en-US" sz="2200" dirty="0"/>
              <a:t>Personal Home Processor</a:t>
            </a:r>
          </a:p>
          <a:p>
            <a:pPr marL="0" indent="0">
              <a:buNone/>
            </a:pPr>
            <a:r>
              <a:rPr lang="en-US" sz="2200" dirty="0"/>
              <a:t>None of the above</a:t>
            </a:r>
          </a:p>
          <a:p>
            <a:pPr marL="0" indent="0">
              <a:buNone/>
            </a:pPr>
            <a:endParaRPr lang="en-US" sz="2200" dirty="0"/>
          </a:p>
          <a:p>
            <a:pPr marL="0" indent="0">
              <a:buNone/>
            </a:pPr>
            <a:r>
              <a:rPr lang="en-US" sz="2200" dirty="0"/>
              <a:t>2) Who is known as the father of PHP?</a:t>
            </a:r>
          </a:p>
          <a:p>
            <a:pPr marL="0" indent="0">
              <a:buNone/>
            </a:pPr>
            <a:r>
              <a:rPr lang="en-US" sz="2200" dirty="0" err="1"/>
              <a:t>Drek</a:t>
            </a:r>
            <a:r>
              <a:rPr lang="en-US" sz="2200" dirty="0"/>
              <a:t> </a:t>
            </a:r>
            <a:r>
              <a:rPr lang="en-US" sz="2200" dirty="0" err="1"/>
              <a:t>Kolkevi</a:t>
            </a:r>
            <a:endParaRPr lang="en-US" sz="2200" dirty="0"/>
          </a:p>
          <a:p>
            <a:pPr marL="0" indent="0">
              <a:buNone/>
            </a:pPr>
            <a:r>
              <a:rPr lang="en-US" sz="2200" dirty="0"/>
              <a:t>List Barely</a:t>
            </a:r>
          </a:p>
          <a:p>
            <a:pPr marL="0" indent="0">
              <a:buNone/>
            </a:pPr>
            <a:r>
              <a:rPr lang="en-US" sz="2200" dirty="0" err="1"/>
              <a:t>Rasmus</a:t>
            </a:r>
            <a:r>
              <a:rPr lang="en-US" sz="2200" dirty="0"/>
              <a:t> </a:t>
            </a:r>
            <a:r>
              <a:rPr lang="en-US" sz="2200" dirty="0" err="1"/>
              <a:t>Lerdrof</a:t>
            </a:r>
            <a:endParaRPr lang="en-US" sz="2200" dirty="0"/>
          </a:p>
          <a:p>
            <a:pPr marL="0" indent="0">
              <a:buNone/>
            </a:pPr>
            <a:r>
              <a:rPr lang="en-US" sz="2200" dirty="0"/>
              <a:t>None of the above</a:t>
            </a:r>
          </a:p>
        </p:txBody>
      </p:sp>
      <p:sp>
        <p:nvSpPr>
          <p:cNvPr id="4" name="Date Placeholder 3"/>
          <p:cNvSpPr>
            <a:spLocks noGrp="1"/>
          </p:cNvSpPr>
          <p:nvPr>
            <p:ph type="dt" sz="half" idx="10"/>
          </p:nvPr>
        </p:nvSpPr>
        <p:spPr/>
        <p:txBody>
          <a:bodyPr/>
          <a:lstStyle/>
          <a:p>
            <a:fld id="{480F61CF-9E59-4FBA-B6FA-FDEE49E2F4AC}"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42076310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ctr">
              <a:buNone/>
            </a:pPr>
            <a:r>
              <a:rPr lang="en-US" sz="2000" dirty="0"/>
              <a:t>To discuss about data type, operator and expression in PHP </a:t>
            </a:r>
            <a:endParaRPr lang="en-IN" sz="2000" dirty="0"/>
          </a:p>
        </p:txBody>
      </p:sp>
      <p:sp>
        <p:nvSpPr>
          <p:cNvPr id="4" name="Date Placeholder 3"/>
          <p:cNvSpPr>
            <a:spLocks noGrp="1"/>
          </p:cNvSpPr>
          <p:nvPr>
            <p:ph type="dt" sz="half" idx="10"/>
          </p:nvPr>
        </p:nvSpPr>
        <p:spPr/>
        <p:txBody>
          <a:bodyPr/>
          <a:lstStyle/>
          <a:p>
            <a:fld id="{5E7995F8-6246-4618-8437-684E6A41E244}"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Data Type, Operator &amp; Expressions in PHP</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19708004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its syntax variables and constant.</a:t>
            </a:r>
          </a:p>
          <a:p>
            <a:pPr>
              <a:buNone/>
            </a:pPr>
            <a:endParaRPr lang="en-US" sz="2800" dirty="0"/>
          </a:p>
        </p:txBody>
      </p:sp>
      <p:sp>
        <p:nvSpPr>
          <p:cNvPr id="4" name="Date Placeholder 3"/>
          <p:cNvSpPr>
            <a:spLocks noGrp="1"/>
          </p:cNvSpPr>
          <p:nvPr>
            <p:ph type="dt" sz="half" idx="10"/>
          </p:nvPr>
        </p:nvSpPr>
        <p:spPr/>
        <p:txBody>
          <a:bodyPr/>
          <a:lstStyle/>
          <a:p>
            <a:fld id="{DF150A49-58A5-4F9E-B717-963839444C66}"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790406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000" dirty="0"/>
              <a:t>PHP data types are used to hold different types of data or values. PHP supports 8 primitive data types that can be categorized further in 3 types:</a:t>
            </a:r>
          </a:p>
          <a:p>
            <a:pPr algn="just"/>
            <a:r>
              <a:rPr lang="en-US" sz="2000" dirty="0"/>
              <a:t>Scalar Types (predefined)</a:t>
            </a:r>
          </a:p>
          <a:p>
            <a:pPr algn="just"/>
            <a:r>
              <a:rPr lang="en-US" sz="2000" dirty="0"/>
              <a:t>Compound Types (user-defined)</a:t>
            </a:r>
          </a:p>
          <a:p>
            <a:pPr algn="just"/>
            <a:r>
              <a:rPr lang="en-US" sz="2000" dirty="0"/>
              <a:t>Special Types</a:t>
            </a:r>
          </a:p>
          <a:p>
            <a:pPr marL="0" indent="0" algn="just">
              <a:buNone/>
            </a:pPr>
            <a:endParaRPr lang="en-US" sz="2000" dirty="0"/>
          </a:p>
          <a:p>
            <a:pPr marL="0" indent="0" algn="just">
              <a:buNone/>
            </a:pPr>
            <a:r>
              <a:rPr lang="en-US" sz="2200" b="1" dirty="0"/>
              <a:t>1 Scalar Types- </a:t>
            </a:r>
            <a:r>
              <a:rPr lang="en-US" sz="2000" dirty="0"/>
              <a:t>It holds only single value. There are 4 scalar data types in PHP.</a:t>
            </a:r>
          </a:p>
          <a:p>
            <a:pPr algn="just"/>
            <a:r>
              <a:rPr lang="en-US" sz="2000" dirty="0" err="1"/>
              <a:t>boolean</a:t>
            </a:r>
            <a:endParaRPr lang="en-US" sz="2000" dirty="0"/>
          </a:p>
          <a:p>
            <a:pPr algn="just"/>
            <a:r>
              <a:rPr lang="en-US" sz="2000" dirty="0"/>
              <a:t>integer</a:t>
            </a:r>
          </a:p>
          <a:p>
            <a:pPr algn="just"/>
            <a:r>
              <a:rPr lang="en-US" sz="2000" dirty="0"/>
              <a:t>float</a:t>
            </a:r>
          </a:p>
          <a:p>
            <a:pPr algn="just"/>
            <a:r>
              <a:rPr lang="en-US" sz="2000" dirty="0"/>
              <a:t>string</a:t>
            </a:r>
          </a:p>
          <a:p>
            <a:pPr marL="0" indent="0" algn="just">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9E281BA-6DFF-4F6B-8D92-85422390FB5E}"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043481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200" b="1" dirty="0"/>
              <a:t>2 Compound Types- </a:t>
            </a:r>
            <a:r>
              <a:rPr lang="en-US" sz="2000" dirty="0"/>
              <a:t>It can hold multiple values. There are 2 compound data types in PHP.</a:t>
            </a:r>
          </a:p>
          <a:p>
            <a:pPr algn="just"/>
            <a:r>
              <a:rPr lang="en-US" sz="2000" dirty="0"/>
              <a:t>array</a:t>
            </a:r>
          </a:p>
          <a:p>
            <a:pPr algn="just"/>
            <a:r>
              <a:rPr lang="en-US" sz="2000" dirty="0"/>
              <a:t>object</a:t>
            </a:r>
          </a:p>
          <a:p>
            <a:pPr marL="0" indent="0" algn="just">
              <a:buNone/>
            </a:pPr>
            <a:endParaRPr lang="en-US" sz="2000" dirty="0"/>
          </a:p>
          <a:p>
            <a:pPr marL="0" indent="0" algn="just">
              <a:buNone/>
            </a:pPr>
            <a:r>
              <a:rPr lang="en-US" sz="2200" b="1" dirty="0"/>
              <a:t>3 Special Types-</a:t>
            </a:r>
            <a:r>
              <a:rPr lang="en-US" sz="2200" dirty="0"/>
              <a:t> </a:t>
            </a:r>
            <a:r>
              <a:rPr lang="en-US" sz="2000" dirty="0"/>
              <a:t>There are 2 special data types in PHP.</a:t>
            </a:r>
          </a:p>
          <a:p>
            <a:pPr algn="just"/>
            <a:r>
              <a:rPr lang="en-US" sz="2000" dirty="0"/>
              <a:t>resource</a:t>
            </a:r>
          </a:p>
          <a:p>
            <a:pPr algn="just"/>
            <a:r>
              <a:rPr lang="en-US" sz="2000" dirty="0"/>
              <a:t>NULL</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3F7CF7E-0098-4BE6-B920-9B970FC0DE1F}"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Data type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0295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marL="0" indent="0" algn="just">
              <a:buNone/>
            </a:pPr>
            <a:r>
              <a:rPr lang="en-US" sz="2200" dirty="0"/>
              <a:t>PHP Operator is a symbol </a:t>
            </a:r>
            <a:r>
              <a:rPr lang="en-US" sz="2200" dirty="0" err="1"/>
              <a:t>i.e</a:t>
            </a:r>
            <a:r>
              <a:rPr lang="en-US" sz="2200" dirty="0"/>
              <a:t> used to perform operations on operands. In simple words, operators are used to perform operations on variables or values.</a:t>
            </a:r>
          </a:p>
          <a:p>
            <a:pPr marL="0" indent="0" algn="just">
              <a:buNone/>
            </a:pPr>
            <a:endParaRPr lang="en-US" sz="16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609FCFD-CB71-4864-8406-0B87366CDA09}"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2" name="Picture 1"/>
          <p:cNvPicPr>
            <a:picLocks noChangeAspect="1"/>
          </p:cNvPicPr>
          <p:nvPr/>
        </p:nvPicPr>
        <p:blipFill rotWithShape="1">
          <a:blip r:embed="rId3"/>
          <a:srcRect l="17790" t="30209" r="36530" b="38542"/>
          <a:stretch/>
        </p:blipFill>
        <p:spPr>
          <a:xfrm>
            <a:off x="419100" y="2133600"/>
            <a:ext cx="8382000" cy="3733800"/>
          </a:xfrm>
          <a:prstGeom prst="rect">
            <a:avLst/>
          </a:prstGeom>
        </p:spPr>
      </p:pic>
    </p:spTree>
    <p:extLst>
      <p:ext uri="{BB962C8B-B14F-4D97-AF65-F5344CB8AC3E}">
        <p14:creationId xmlns:p14="http://schemas.microsoft.com/office/powerpoint/2010/main" val="41752216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rotWithShape="1">
          <a:blip r:embed="rId2"/>
          <a:srcRect l="17949" t="28416" r="31624" b="41180"/>
          <a:stretch/>
        </p:blipFill>
        <p:spPr>
          <a:xfrm>
            <a:off x="304800" y="1066800"/>
            <a:ext cx="8153400" cy="2743200"/>
          </a:xfrm>
          <a:prstGeom prst="rect">
            <a:avLst/>
          </a:prstGeom>
        </p:spPr>
      </p:pic>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EB181251-DA3F-44D0-88C9-F5AA788FC67B}"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Operator (CO5)</a:t>
            </a:r>
            <a:endParaRPr lang="en-IN" sz="2400" dirty="0"/>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pic>
        <p:nvPicPr>
          <p:cNvPr id="8" name="Picture 7"/>
          <p:cNvPicPr>
            <a:picLocks noChangeAspect="1"/>
          </p:cNvPicPr>
          <p:nvPr/>
        </p:nvPicPr>
        <p:blipFill rotWithShape="1">
          <a:blip r:embed="rId4"/>
          <a:srcRect l="18155" t="34728" r="33602" b="38188"/>
          <a:stretch/>
        </p:blipFill>
        <p:spPr>
          <a:xfrm>
            <a:off x="304800" y="3810000"/>
            <a:ext cx="8153400" cy="2362200"/>
          </a:xfrm>
          <a:prstGeom prst="rect">
            <a:avLst/>
          </a:prstGeom>
        </p:spPr>
      </p:pic>
    </p:spTree>
    <p:extLst>
      <p:ext uri="{BB962C8B-B14F-4D97-AF65-F5344CB8AC3E}">
        <p14:creationId xmlns:p14="http://schemas.microsoft.com/office/powerpoint/2010/main" val="1999096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914400"/>
            <a:ext cx="8915400" cy="5211764"/>
          </a:xfrm>
        </p:spPr>
        <p:txBody>
          <a:bodyPr>
            <a:noAutofit/>
          </a:bodyPr>
          <a:lstStyle/>
          <a:p>
            <a:pPr algn="just"/>
            <a:r>
              <a:rPr lang="en-US" sz="2200" dirty="0"/>
              <a:t>An </a:t>
            </a:r>
            <a:r>
              <a:rPr lang="en-US" sz="2200" i="1" dirty="0"/>
              <a:t>expression</a:t>
            </a:r>
            <a:r>
              <a:rPr lang="en-US" sz="2200" dirty="0"/>
              <a:t> is a bit of PHP that can be evaluated to produce a value. The simplest expressions are literal values and variables. </a:t>
            </a:r>
          </a:p>
          <a:p>
            <a:pPr algn="just"/>
            <a:r>
              <a:rPr lang="en-US" sz="2200" dirty="0"/>
              <a:t>A literal value evaluates to itself, while a variable evaluates to the value stored in the variable. </a:t>
            </a:r>
          </a:p>
          <a:p>
            <a:pPr algn="just"/>
            <a:r>
              <a:rPr lang="en-US" sz="2200" dirty="0"/>
              <a:t>More complex expressions can be formed using simple expressions and operators.</a:t>
            </a:r>
            <a:endParaRPr lang="en-US" sz="22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C98DAD7-EBEA-47F3-B05B-A6D79BCAE0E8}"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Expression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03168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200" b="1" dirty="0"/>
              <a:t>1 PHP if-  </a:t>
            </a:r>
            <a:r>
              <a:rPr lang="en-US" sz="2000" dirty="0"/>
              <a:t>statement allows conditional execution of code. It is executed if condition is true. If statement is used to executes the block of code exist inside the if statement only if the specified condition is true.</a:t>
            </a:r>
          </a:p>
          <a:p>
            <a:pPr algn="just"/>
            <a:r>
              <a:rPr lang="en-US" sz="2000" dirty="0"/>
              <a:t>Syntax</a:t>
            </a:r>
            <a:r>
              <a:rPr lang="en-US" sz="2000" b="1" dirty="0"/>
              <a:t> </a:t>
            </a:r>
          </a:p>
          <a:p>
            <a:pPr lvl="1" algn="just"/>
            <a:r>
              <a:rPr lang="en-US" sz="2000" b="1" dirty="0"/>
              <a:t>if</a:t>
            </a:r>
            <a:r>
              <a:rPr lang="en-US" sz="2000" dirty="0"/>
              <a:t>(condition){  </a:t>
            </a:r>
          </a:p>
          <a:p>
            <a:pPr lvl="1" algn="just"/>
            <a:r>
              <a:rPr lang="en-US" sz="2000" dirty="0"/>
              <a:t>//code to be executed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F102C01-C8F8-4EB9-8C18-721F00950CF5}"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49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17968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bwMode="auto">
          <a:xfrm>
            <a:off x="2090738" y="6356350"/>
            <a:ext cx="4919662" cy="365125"/>
          </a:xfrm>
          <a:noFill/>
          <a:ln>
            <a:miter lim="800000"/>
            <a:headEnd/>
            <a:tailEnd/>
          </a:ln>
        </p:spPr>
        <p:txBody>
          <a:bodyPr wrap="square" numCol="1" anchorCtr="0" compatLnSpc="1">
            <a:prstTxWarp prst="textNoShape">
              <a:avLst/>
            </a:prstTxWarp>
          </a:bodyPr>
          <a:lstStyle/>
          <a:p>
            <a:pPr algn="l" fontAlgn="base">
              <a:spcBef>
                <a:spcPct val="0"/>
              </a:spcBef>
              <a:spcAft>
                <a:spcPct val="0"/>
              </a:spcAft>
              <a:buFont typeface="Arial" charset="0"/>
              <a:buNone/>
            </a:pPr>
            <a:r>
              <a:rPr lang="en-US" altLang="en-US">
                <a:solidFill>
                  <a:srgbClr val="898989"/>
                </a:solidFill>
                <a:cs typeface="Arial" charset="0"/>
              </a:rPr>
              <a:t>Mr. Amar Pal Yadav               Web Technology                                 UNIT 5</a:t>
            </a:r>
          </a:p>
        </p:txBody>
      </p:sp>
      <p:sp>
        <p:nvSpPr>
          <p:cNvPr id="6147" name="Slide Number Placeholder 3"/>
          <p:cNvSpPr txBox="1">
            <a:spLocks/>
          </p:cNvSpPr>
          <p:nvPr/>
        </p:nvSpPr>
        <p:spPr bwMode="auto">
          <a:xfrm>
            <a:off x="6726238" y="6383338"/>
            <a:ext cx="2895600" cy="365125"/>
          </a:xfrm>
          <a:prstGeom prst="rect">
            <a:avLst/>
          </a:prstGeom>
          <a:noFill/>
          <a:ln w="9525">
            <a:noFill/>
            <a:miter lim="800000"/>
            <a:headEnd/>
            <a:tailEnd/>
          </a:ln>
        </p:spPr>
        <p:txBody>
          <a:bodyPr/>
          <a:lstStyle/>
          <a:p>
            <a:pPr algn="ctr">
              <a:buSzPts val="1400"/>
            </a:pPr>
            <a:r>
              <a:rPr lang="en-US" altLang="en-US"/>
              <a:t>5</a:t>
            </a:r>
          </a:p>
        </p:txBody>
      </p:sp>
      <p:sp>
        <p:nvSpPr>
          <p:cNvPr id="6148" name="TextBox 8"/>
          <p:cNvSpPr txBox="1">
            <a:spLocks noChangeArrowheads="1"/>
          </p:cNvSpPr>
          <p:nvPr/>
        </p:nvSpPr>
        <p:spPr bwMode="auto">
          <a:xfrm>
            <a:off x="417513" y="889000"/>
            <a:ext cx="8340725" cy="5478463"/>
          </a:xfrm>
          <a:prstGeom prst="rect">
            <a:avLst/>
          </a:prstGeom>
          <a:noFill/>
          <a:ln w="9525">
            <a:noFill/>
            <a:miter lim="800000"/>
            <a:headEnd/>
            <a:tailEnd/>
          </a:ln>
        </p:spPr>
        <p:txBody>
          <a:bodyPr>
            <a:spAutoFit/>
          </a:bodyPr>
          <a:lstStyle/>
          <a:p>
            <a:pPr algn="just" eaLnBrk="1" hangingPunct="1"/>
            <a:r>
              <a:rPr lang="en-US" sz="2400" b="1" dirty="0">
                <a:latin typeface="Times New Roman" pitchFamily="18" charset="0"/>
                <a:cs typeface="Times New Roman" pitchFamily="18" charset="0"/>
              </a:rPr>
              <a:t>Mr. </a:t>
            </a:r>
            <a:r>
              <a:rPr lang="en-US" sz="2400" b="1" dirty="0" err="1">
                <a:latin typeface="Times New Roman" pitchFamily="18" charset="0"/>
                <a:cs typeface="Times New Roman" pitchFamily="18" charset="0"/>
              </a:rPr>
              <a:t>Amar</a:t>
            </a:r>
            <a:r>
              <a:rPr lang="en-US" sz="2400" b="1" dirty="0">
                <a:latin typeface="Times New Roman" pitchFamily="18" charset="0"/>
                <a:cs typeface="Times New Roman" pitchFamily="18" charset="0"/>
              </a:rPr>
              <a:t> Pal </a:t>
            </a:r>
            <a:r>
              <a:rPr lang="en-US" sz="2400" b="1" dirty="0" err="1">
                <a:latin typeface="Times New Roman" pitchFamily="18" charset="0"/>
                <a:cs typeface="Times New Roman" pitchFamily="18" charset="0"/>
              </a:rPr>
              <a:t>Yadav</a:t>
            </a:r>
            <a:endParaRPr lang="en-US" sz="2400" b="1" dirty="0">
              <a:latin typeface="Times New Roman" pitchFamily="18" charset="0"/>
              <a:cs typeface="Times New Roman" pitchFamily="18" charset="0"/>
            </a:endParaRPr>
          </a:p>
          <a:p>
            <a:pPr algn="just" eaLnBrk="1" hangingPunct="1"/>
            <a:r>
              <a:rPr lang="en-US" sz="2400" b="1" dirty="0">
                <a:latin typeface="Times New Roman" pitchFamily="18" charset="0"/>
                <a:cs typeface="Times New Roman" pitchFamily="18" charset="0"/>
              </a:rPr>
              <a:t>Designation:</a:t>
            </a:r>
            <a:r>
              <a:rPr lang="en-US" sz="2400" dirty="0">
                <a:latin typeface="Times New Roman" pitchFamily="18" charset="0"/>
                <a:cs typeface="Times New Roman" pitchFamily="18" charset="0"/>
              </a:rPr>
              <a:t> Assistant Professor CSE&amp;ET (AI )</a:t>
            </a:r>
          </a:p>
          <a:p>
            <a:pPr algn="just" eaLnBrk="1" hangingPunct="1"/>
            <a:r>
              <a:rPr lang="en-US" sz="2400" dirty="0">
                <a:latin typeface="Times New Roman" pitchFamily="18" charset="0"/>
                <a:cs typeface="Times New Roman" pitchFamily="18" charset="0"/>
              </a:rPr>
              <a:t>	           NIET, Greater </a:t>
            </a:r>
            <a:r>
              <a:rPr lang="en-US" sz="2400" dirty="0" err="1">
                <a:latin typeface="Times New Roman" pitchFamily="18" charset="0"/>
                <a:cs typeface="Times New Roman" pitchFamily="18" charset="0"/>
              </a:rPr>
              <a:t>Noida</a:t>
            </a:r>
            <a:r>
              <a:rPr lang="en-US" sz="2400" dirty="0">
                <a:latin typeface="Times New Roman" pitchFamily="18" charset="0"/>
                <a:cs typeface="Times New Roman" pitchFamily="18" charset="0"/>
              </a:rPr>
              <a:t> (Code-133)</a:t>
            </a:r>
          </a:p>
          <a:p>
            <a:pPr algn="just" eaLnBrk="1" hangingPunct="1"/>
            <a:r>
              <a:rPr lang="en-US" sz="2400" b="1" dirty="0">
                <a:latin typeface="Times New Roman" pitchFamily="18" charset="0"/>
                <a:cs typeface="Times New Roman" pitchFamily="18" charset="0"/>
              </a:rPr>
              <a:t>Qualification:</a:t>
            </a:r>
          </a:p>
          <a:p>
            <a:pPr marL="1085850" lvl="1" indent="-342900" algn="just"/>
            <a:r>
              <a:rPr lang="en-US" sz="2400" dirty="0" err="1">
                <a:latin typeface="Times New Roman" pitchFamily="18" charset="0"/>
                <a:cs typeface="Times New Roman" pitchFamily="18" charset="0"/>
              </a:rPr>
              <a:t>B.Tech</a:t>
            </a:r>
            <a:r>
              <a:rPr lang="en-US" sz="2400" dirty="0">
                <a:latin typeface="Times New Roman" pitchFamily="18" charset="0"/>
                <a:cs typeface="Times New Roman" pitchFamily="18" charset="0"/>
              </a:rPr>
              <a:t>(IT)</a:t>
            </a:r>
          </a:p>
          <a:p>
            <a:pPr marL="1085850" lvl="1" indent="-342900" algn="just"/>
            <a:r>
              <a:rPr lang="en-US" sz="2400" dirty="0" err="1">
                <a:latin typeface="Times New Roman" pitchFamily="18" charset="0"/>
                <a:cs typeface="Times New Roman" pitchFamily="18" charset="0"/>
              </a:rPr>
              <a:t>M.Tech</a:t>
            </a:r>
            <a:r>
              <a:rPr lang="en-US" sz="2400" dirty="0">
                <a:latin typeface="Times New Roman" pitchFamily="18" charset="0"/>
                <a:cs typeface="Times New Roman" pitchFamily="18" charset="0"/>
              </a:rPr>
              <a:t>(SE), Specialization: Software Engineering</a:t>
            </a:r>
          </a:p>
          <a:p>
            <a:pPr marL="1085850" lvl="1" indent="-342900" algn="just" eaLnBrk="1" hangingPunct="1"/>
            <a:r>
              <a:rPr lang="en-US" sz="2400" dirty="0">
                <a:latin typeface="Times New Roman" pitchFamily="18" charset="0"/>
                <a:cs typeface="Times New Roman" pitchFamily="18" charset="0"/>
              </a:rPr>
              <a:t> </a:t>
            </a:r>
          </a:p>
          <a:p>
            <a:pPr algn="just" eaLnBrk="1" hangingPunct="1"/>
            <a:r>
              <a:rPr lang="en-US" sz="2400" b="1" dirty="0">
                <a:latin typeface="Times New Roman" pitchFamily="18" charset="0"/>
                <a:cs typeface="Times New Roman" pitchFamily="18" charset="0"/>
              </a:rPr>
              <a:t>Teaching Experience: 12</a:t>
            </a:r>
            <a:r>
              <a:rPr lang="en-US" sz="2400" dirty="0">
                <a:latin typeface="Times New Roman" pitchFamily="18" charset="0"/>
                <a:cs typeface="Times New Roman" pitchFamily="18" charset="0"/>
              </a:rPr>
              <a:t> years</a:t>
            </a:r>
          </a:p>
          <a:p>
            <a:pPr algn="just"/>
            <a:r>
              <a:rPr lang="en-US" sz="2400" b="1" dirty="0">
                <a:latin typeface="Times New Roman" pitchFamily="18" charset="0"/>
                <a:cs typeface="Times New Roman" pitchFamily="18" charset="0"/>
              </a:rPr>
              <a:t>Research Publication</a:t>
            </a:r>
          </a:p>
          <a:p>
            <a:pPr marL="1085850" lvl="1" indent="-342900" algn="just"/>
            <a:r>
              <a:rPr lang="en-US" sz="2400" dirty="0">
                <a:latin typeface="Times New Roman" pitchFamily="18" charset="0"/>
                <a:cs typeface="Times New Roman" pitchFamily="18" charset="0"/>
              </a:rPr>
              <a:t>Paper Published: 8(International Journal)</a:t>
            </a:r>
          </a:p>
          <a:p>
            <a:pPr algn="just" eaLnBrk="1" hangingPunct="1"/>
            <a:endParaRPr lang="en-US" sz="2400" b="1" dirty="0">
              <a:latin typeface="Times New Roman" pitchFamily="18" charset="0"/>
              <a:cs typeface="Times New Roman" pitchFamily="18" charset="0"/>
            </a:endParaRPr>
          </a:p>
          <a:p>
            <a:pPr algn="just" eaLnBrk="1" hangingPunct="1"/>
            <a:r>
              <a:rPr lang="en-US" sz="2400" b="1" dirty="0" err="1">
                <a:latin typeface="Times New Roman" pitchFamily="18" charset="0"/>
                <a:cs typeface="Times New Roman" pitchFamily="18" charset="0"/>
              </a:rPr>
              <a:t>Coursera</a:t>
            </a:r>
            <a:r>
              <a:rPr lang="en-US" sz="2400" b="1" dirty="0">
                <a:latin typeface="Times New Roman" pitchFamily="18" charset="0"/>
                <a:cs typeface="Times New Roman" pitchFamily="18" charset="0"/>
              </a:rPr>
              <a:t> Course</a:t>
            </a:r>
          </a:p>
          <a:p>
            <a:pPr marL="1085850" lvl="1" indent="-342900" algn="just"/>
            <a:r>
              <a:rPr lang="en-US" sz="2400" dirty="0" err="1">
                <a:latin typeface="Times New Roman" pitchFamily="18" charset="0"/>
                <a:cs typeface="Times New Roman" pitchFamily="18" charset="0"/>
              </a:rPr>
              <a:t>Coursera</a:t>
            </a:r>
            <a:r>
              <a:rPr lang="en-US" sz="2400" dirty="0">
                <a:latin typeface="Times New Roman" pitchFamily="18" charset="0"/>
                <a:cs typeface="Times New Roman" pitchFamily="18" charset="0"/>
              </a:rPr>
              <a:t> Course Completed: 15</a:t>
            </a:r>
          </a:p>
          <a:p>
            <a:pPr algn="just">
              <a:lnSpc>
                <a:spcPct val="150000"/>
              </a:lnSpc>
            </a:pPr>
            <a:endParaRPr lang="en-IN" altLang="en-US" sz="1600" dirty="0">
              <a:latin typeface="Times New Roman" pitchFamily="18" charset="0"/>
              <a:cs typeface="Times New Roman" pitchFamily="18" charset="0"/>
            </a:endParaRPr>
          </a:p>
          <a:p>
            <a:endParaRPr lang="en-US" altLang="en-US" dirty="0">
              <a:cs typeface="Times New Roman" pitchFamily="18" charset="0"/>
            </a:endParaRPr>
          </a:p>
        </p:txBody>
      </p:sp>
      <p:sp>
        <p:nvSpPr>
          <p:cNvPr id="614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ltLang="en-US"/>
          </a:p>
        </p:txBody>
      </p:sp>
      <p:sp>
        <p:nvSpPr>
          <p:cNvPr id="15" name="Title 1"/>
          <p:cNvSpPr txBox="1">
            <a:spLocks/>
          </p:cNvSpPr>
          <p:nvPr/>
        </p:nvSpPr>
        <p:spPr>
          <a:xfrm>
            <a:off x="1600200" y="1588"/>
            <a:ext cx="7543800" cy="796925"/>
          </a:xfrm>
          <a:prstGeom prst="rect">
            <a:avLst/>
          </a:prstGeom>
        </p:spPr>
        <p:style>
          <a:lnRef idx="1">
            <a:schemeClr val="accent5"/>
          </a:lnRef>
          <a:fillRef idx="2">
            <a:schemeClr val="accent5"/>
          </a:fillRef>
          <a:effectRef idx="1">
            <a:schemeClr val="accent5"/>
          </a:effectRef>
          <a:fontRef idx="minor">
            <a:schemeClr val="dk1"/>
          </a:fontRef>
        </p:style>
        <p:txBody>
          <a:bodyPr/>
          <a:lstStyle/>
          <a:p>
            <a:pPr>
              <a:buClr>
                <a:srgbClr val="000000"/>
              </a:buClr>
              <a:buFont typeface="Arial" charset="0"/>
              <a:buNone/>
              <a:defRPr/>
            </a:pPr>
            <a:r>
              <a:rPr lang="en-US" sz="2800" kern="0">
                <a:latin typeface="Times New Roman" pitchFamily="18" charset="0"/>
                <a:cs typeface="Times New Roman" pitchFamily="18" charset="0"/>
                <a:sym typeface="Arial" charset="0"/>
              </a:rPr>
              <a:t>Brief introduction of faculty Member</a:t>
            </a:r>
            <a:endParaRPr lang="en-IN" sz="2800" kern="0" dirty="0">
              <a:latin typeface="Times New Roman" pitchFamily="18" charset="0"/>
              <a:cs typeface="Times New Roman" pitchFamily="18" charset="0"/>
              <a:sym typeface="Arial" charset="0"/>
            </a:endParaRPr>
          </a:p>
        </p:txBody>
      </p:sp>
      <p:pic>
        <p:nvPicPr>
          <p:cNvPr id="6152" name="Picture 14" descr="NIET"/>
          <p:cNvPicPr>
            <a:picLocks noChangeAspect="1" noChangeArrowheads="1"/>
          </p:cNvPicPr>
          <p:nvPr/>
        </p:nvPicPr>
        <p:blipFill>
          <a:blip r:embed="rId3"/>
          <a:srcRect/>
          <a:stretch>
            <a:fillRect/>
          </a:stretch>
        </p:blipFill>
        <p:spPr bwMode="auto">
          <a:xfrm>
            <a:off x="0" y="0"/>
            <a:ext cx="1581150" cy="847725"/>
          </a:xfrm>
          <a:prstGeom prst="rect">
            <a:avLst/>
          </a:prstGeom>
          <a:noFill/>
          <a:ln w="9525">
            <a:noFill/>
            <a:miter lim="800000"/>
            <a:headEnd/>
            <a:tailEnd/>
          </a:ln>
        </p:spPr>
      </p:pic>
      <p:pic>
        <p:nvPicPr>
          <p:cNvPr id="6153" name="Picture 14" descr="C:\Users\Amar Pal Yadav\Desktop\Amar MSC.jpeg"/>
          <p:cNvPicPr>
            <a:picLocks noChangeAspect="1" noChangeArrowheads="1"/>
          </p:cNvPicPr>
          <p:nvPr/>
        </p:nvPicPr>
        <p:blipFill>
          <a:blip r:embed="rId4"/>
          <a:srcRect/>
          <a:stretch>
            <a:fillRect/>
          </a:stretch>
        </p:blipFill>
        <p:spPr bwMode="auto">
          <a:xfrm>
            <a:off x="7608888" y="890588"/>
            <a:ext cx="1143000" cy="1492250"/>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fld id="{B6F15528-21DE-4FAA-801E-634DDDAF4B2B}" type="slidenum">
              <a:rPr lang="en-US" smtClean="0"/>
              <a:pPr/>
              <a:t>5</a:t>
            </a:fld>
            <a:endParaRPr lang="en-US"/>
          </a:p>
        </p:txBody>
      </p:sp>
      <p:sp>
        <p:nvSpPr>
          <p:cNvPr id="11" name="Date Placeholder 10"/>
          <p:cNvSpPr>
            <a:spLocks noGrp="1"/>
          </p:cNvSpPr>
          <p:nvPr>
            <p:ph type="dt" sz="half" idx="10"/>
          </p:nvPr>
        </p:nvSpPr>
        <p:spPr/>
        <p:txBody>
          <a:bodyPr/>
          <a:lstStyle/>
          <a:p>
            <a:fld id="{7392EC22-25D6-4EDC-A1F5-DB3E7871A868}" type="datetime1">
              <a:rPr lang="en-US" smtClean="0"/>
              <a:t>7/8/2023</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2</a:t>
            </a:r>
            <a:r>
              <a:rPr lang="en-US" sz="2000" dirty="0"/>
              <a:t> </a:t>
            </a:r>
            <a:r>
              <a:rPr lang="en-US" sz="2000" b="1" dirty="0"/>
              <a:t>PHP if-else </a:t>
            </a:r>
            <a:r>
              <a:rPr lang="en-US" sz="2000" dirty="0"/>
              <a:t>statement is executed whether condition is true or false. If-else statement is slightly different from if statement. It executes one block of code if the specified condition is true and another block of code if the condition is false.</a:t>
            </a:r>
          </a:p>
          <a:p>
            <a:pPr algn="just"/>
            <a:r>
              <a:rPr lang="en-US" sz="2000" dirty="0"/>
              <a:t>Syntax</a:t>
            </a:r>
          </a:p>
          <a:p>
            <a:pPr lvl="1" algn="just"/>
            <a:r>
              <a:rPr lang="en-US" sz="2000" b="1" dirty="0"/>
              <a:t>if</a:t>
            </a:r>
            <a:r>
              <a:rPr lang="en-US" sz="2000" dirty="0"/>
              <a:t>(condition){  </a:t>
            </a:r>
          </a:p>
          <a:p>
            <a:pPr lvl="1" algn="just"/>
            <a:r>
              <a:rPr lang="en-US" sz="2000" dirty="0"/>
              <a:t>//code to be executed if true  </a:t>
            </a:r>
          </a:p>
          <a:p>
            <a:pPr lvl="1" algn="just"/>
            <a:r>
              <a:rPr lang="en-US" sz="2000" dirty="0"/>
              <a:t>}</a:t>
            </a:r>
            <a:r>
              <a:rPr lang="en-US" sz="2000" b="1" dirty="0"/>
              <a:t>else</a:t>
            </a:r>
            <a:r>
              <a:rPr lang="en-US" sz="2000" dirty="0"/>
              <a:t>{  </a:t>
            </a:r>
          </a:p>
          <a:p>
            <a:pPr lvl="1" algn="just"/>
            <a:r>
              <a:rPr lang="en-US" sz="2000" dirty="0"/>
              <a:t>//code to be executed if false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95DCDB4-3709-4148-8D98-C182FD373E2A}"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633131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3</a:t>
            </a:r>
            <a:r>
              <a:rPr lang="en-US" sz="2000" dirty="0"/>
              <a:t> </a:t>
            </a:r>
            <a:r>
              <a:rPr lang="en-US" sz="2000" b="1" dirty="0"/>
              <a:t>The PHP if-else-if </a:t>
            </a:r>
            <a:r>
              <a:rPr lang="en-US" sz="2000" dirty="0"/>
              <a:t>is a special statement used to combine multiple if-else statements. So, we can check multiple conditions using this statement.</a:t>
            </a:r>
          </a:p>
          <a:p>
            <a:pPr algn="just"/>
            <a:r>
              <a:rPr lang="en-US" sz="2000" dirty="0"/>
              <a:t>Syntax</a:t>
            </a:r>
          </a:p>
          <a:p>
            <a:pPr lvl="1" algn="just"/>
            <a:r>
              <a:rPr lang="en-US" sz="2000" b="1" dirty="0"/>
              <a:t>if</a:t>
            </a:r>
            <a:r>
              <a:rPr lang="en-US" sz="2000" dirty="0"/>
              <a:t> (condition1){    </a:t>
            </a:r>
          </a:p>
          <a:p>
            <a:pPr lvl="1" algn="just"/>
            <a:r>
              <a:rPr lang="en-US" sz="2000" dirty="0"/>
              <a:t>//code to be executed if condition1 is true    </a:t>
            </a:r>
          </a:p>
          <a:p>
            <a:pPr lvl="1" algn="just"/>
            <a:r>
              <a:rPr lang="en-US" sz="2000" dirty="0"/>
              <a:t>} </a:t>
            </a:r>
            <a:r>
              <a:rPr lang="en-US" sz="2000" b="1" dirty="0" err="1"/>
              <a:t>elseif</a:t>
            </a:r>
            <a:r>
              <a:rPr lang="en-US" sz="2000" dirty="0"/>
              <a:t> (condition2){      </a:t>
            </a:r>
          </a:p>
          <a:p>
            <a:pPr lvl="1" algn="just"/>
            <a:r>
              <a:rPr lang="en-US" sz="2000" dirty="0"/>
              <a:t>//code to be executed if condition2 is true    </a:t>
            </a:r>
          </a:p>
          <a:p>
            <a:pPr lvl="1" algn="just"/>
            <a:r>
              <a:rPr lang="en-US" sz="2000" dirty="0"/>
              <a:t>} </a:t>
            </a:r>
            <a:r>
              <a:rPr lang="en-US" sz="2000" b="1" dirty="0" err="1"/>
              <a:t>elseif</a:t>
            </a:r>
            <a:r>
              <a:rPr lang="en-US" sz="2000" dirty="0"/>
              <a:t> (condition3){      </a:t>
            </a:r>
          </a:p>
          <a:p>
            <a:pPr lvl="1" algn="just"/>
            <a:r>
              <a:rPr lang="en-US" sz="2000" dirty="0"/>
              <a:t>//code to be executed if condition3 is true    </a:t>
            </a:r>
          </a:p>
          <a:p>
            <a:pPr lvl="1" algn="just"/>
            <a:r>
              <a:rPr lang="en-US" sz="2000" dirty="0"/>
              <a:t>....  </a:t>
            </a:r>
          </a:p>
          <a:p>
            <a:pPr lvl="1" algn="just"/>
            <a:r>
              <a:rPr lang="en-US" sz="2000" dirty="0"/>
              <a:t>}  </a:t>
            </a:r>
            <a:r>
              <a:rPr lang="en-US" sz="2000" b="1" dirty="0"/>
              <a:t>else</a:t>
            </a:r>
            <a:r>
              <a:rPr lang="en-US" sz="2000" dirty="0"/>
              <a:t>{    </a:t>
            </a:r>
          </a:p>
          <a:p>
            <a:pPr lvl="1" algn="just"/>
            <a:r>
              <a:rPr lang="en-US" sz="2000" dirty="0"/>
              <a:t>//code to be executed if all given conditions are false    </a:t>
            </a:r>
          </a:p>
          <a:p>
            <a:pPr lvl="1" algn="just"/>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1938D86-CE88-4D4E-A27A-8093E4847230}"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3952234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buNone/>
            </a:pPr>
            <a:r>
              <a:rPr lang="en-US" sz="2000" b="1" dirty="0"/>
              <a:t>4</a:t>
            </a:r>
            <a:r>
              <a:rPr lang="en-US" sz="2000" dirty="0"/>
              <a:t> </a:t>
            </a:r>
            <a:r>
              <a:rPr lang="en-US" sz="2000" b="1" dirty="0"/>
              <a:t>PHP switch </a:t>
            </a:r>
            <a:r>
              <a:rPr lang="en-US" sz="2000" dirty="0"/>
              <a:t>statement is used to execute one statement from multiple conditions. It works like PHP if-else-if statement.</a:t>
            </a:r>
          </a:p>
          <a:p>
            <a:r>
              <a:rPr lang="en-US" sz="2000" dirty="0"/>
              <a:t>Syntax</a:t>
            </a:r>
          </a:p>
          <a:p>
            <a:pPr lvl="1"/>
            <a:r>
              <a:rPr lang="en-US" sz="2000" b="1" dirty="0"/>
              <a:t>switch</a:t>
            </a:r>
            <a:r>
              <a:rPr lang="en-US" sz="2000" dirty="0"/>
              <a:t>(expression){      </a:t>
            </a:r>
          </a:p>
          <a:p>
            <a:pPr lvl="1"/>
            <a:r>
              <a:rPr lang="en-US" sz="2000" b="1" dirty="0"/>
              <a:t>case</a:t>
            </a:r>
            <a:r>
              <a:rPr lang="en-US" sz="2000" dirty="0"/>
              <a:t> value1:      </a:t>
            </a:r>
          </a:p>
          <a:p>
            <a:pPr lvl="1"/>
            <a:r>
              <a:rPr lang="en-US" sz="2000" dirty="0"/>
              <a:t> //code to be executed  </a:t>
            </a:r>
          </a:p>
          <a:p>
            <a:pPr lvl="1"/>
            <a:r>
              <a:rPr lang="en-US" sz="2000" dirty="0"/>
              <a:t> </a:t>
            </a:r>
            <a:r>
              <a:rPr lang="en-US" sz="2000" b="1" dirty="0"/>
              <a:t>break</a:t>
            </a:r>
            <a:r>
              <a:rPr lang="en-US" sz="2000" dirty="0"/>
              <a:t>;  </a:t>
            </a:r>
          </a:p>
          <a:p>
            <a:pPr lvl="1"/>
            <a:r>
              <a:rPr lang="en-US" sz="2000" b="1" dirty="0"/>
              <a:t>case</a:t>
            </a:r>
            <a:r>
              <a:rPr lang="en-US" sz="2000" dirty="0"/>
              <a:t> value2:      </a:t>
            </a:r>
          </a:p>
          <a:p>
            <a:pPr lvl="1"/>
            <a:r>
              <a:rPr lang="en-US" sz="2000" dirty="0"/>
              <a:t> //code to be executed  </a:t>
            </a:r>
          </a:p>
          <a:p>
            <a:pPr lvl="1"/>
            <a:r>
              <a:rPr lang="en-US" sz="2000" dirty="0"/>
              <a:t> </a:t>
            </a:r>
            <a:r>
              <a:rPr lang="en-US" sz="2000" b="1" dirty="0"/>
              <a:t>break</a:t>
            </a:r>
            <a:r>
              <a:rPr lang="en-US" sz="2000" dirty="0"/>
              <a:t>;  </a:t>
            </a:r>
          </a:p>
          <a:p>
            <a:pPr lvl="1"/>
            <a:r>
              <a:rPr lang="en-US" sz="2000" dirty="0"/>
              <a:t>......      </a:t>
            </a:r>
          </a:p>
          <a:p>
            <a:pPr lvl="1"/>
            <a:r>
              <a:rPr lang="en-US" sz="2000" b="1" dirty="0"/>
              <a:t>default</a:t>
            </a:r>
            <a:r>
              <a:rPr lang="en-US" sz="2000" dirty="0"/>
              <a:t>:       </a:t>
            </a:r>
          </a:p>
          <a:p>
            <a:pPr lvl="1"/>
            <a:r>
              <a:rPr lang="en-US" sz="2000" dirty="0"/>
              <a:t> code to be executed </a:t>
            </a:r>
            <a:r>
              <a:rPr lang="en-US" sz="2000" b="1" dirty="0"/>
              <a:t>if</a:t>
            </a:r>
            <a:r>
              <a:rPr lang="en-US" sz="2000" dirty="0"/>
              <a:t> all cases are not matched;    </a:t>
            </a:r>
          </a:p>
          <a:p>
            <a:pPr lvl="1"/>
            <a:r>
              <a:rPr lang="en-US" sz="2000" dirty="0"/>
              <a:t>}  </a:t>
            </a:r>
          </a:p>
          <a:p>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D40A47A-DB6B-4839-8EB1-24015A3821E9}"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83228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5 PHP for loop </a:t>
            </a:r>
            <a:r>
              <a:rPr lang="en-US" sz="2000" dirty="0"/>
              <a:t>can be used to traverse set of code for the specified number of times. It should be used if the number of iterations is known otherwise use while loop. This means for loop is used when you already know how many times you want to execute a block of code. It allows users to put all the loop related statements in one place. </a:t>
            </a:r>
          </a:p>
          <a:p>
            <a:pPr algn="just"/>
            <a:r>
              <a:rPr lang="en-US" sz="2000" dirty="0"/>
              <a:t>Syntax</a:t>
            </a:r>
          </a:p>
          <a:p>
            <a:pPr lvl="1" algn="just"/>
            <a:r>
              <a:rPr lang="en-US" sz="1800" b="1" dirty="0"/>
              <a:t>for</a:t>
            </a:r>
            <a:r>
              <a:rPr lang="en-US" sz="1800" dirty="0"/>
              <a:t>(initialization; condition; increment/decrement){  </a:t>
            </a:r>
          </a:p>
          <a:p>
            <a:pPr lvl="1" algn="just"/>
            <a:r>
              <a:rPr lang="en-US" sz="1800" dirty="0"/>
              <a:t>//code to be executed  </a:t>
            </a:r>
          </a:p>
          <a:p>
            <a:pPr lvl="1" algn="just"/>
            <a:r>
              <a:rPr lang="en-US" sz="1800" dirty="0"/>
              <a:t>}  </a:t>
            </a:r>
          </a:p>
          <a:p>
            <a:pPr marL="0" indent="0">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BBDE1E8-D513-423C-ACBD-8013EE560718}"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630353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6 PHP while loop </a:t>
            </a:r>
            <a:r>
              <a:rPr lang="en-US" sz="2000" dirty="0"/>
              <a:t>can be used to traverse set of code like for loop. The while loop executes a block of code repeatedly until the condition is FALSE. Once the condition gets FALSE, it exits from the body of loop. It should be used if the number of iterations is not known.</a:t>
            </a:r>
          </a:p>
          <a:p>
            <a:pPr algn="just"/>
            <a:r>
              <a:rPr lang="en-US" sz="2000" dirty="0"/>
              <a:t>Syntax</a:t>
            </a:r>
          </a:p>
          <a:p>
            <a:pPr lvl="1" algn="just"/>
            <a:r>
              <a:rPr lang="en-US" sz="2000" b="1" dirty="0"/>
              <a:t>while</a:t>
            </a:r>
            <a:r>
              <a:rPr lang="en-US" sz="2000" dirty="0"/>
              <a:t>(condition){  </a:t>
            </a:r>
          </a:p>
          <a:p>
            <a:pPr lvl="1" algn="just"/>
            <a:r>
              <a:rPr lang="en-US" sz="2000" dirty="0"/>
              <a:t>//code to be executed  </a:t>
            </a:r>
          </a:p>
          <a:p>
            <a:pPr lvl="1" algn="just"/>
            <a:r>
              <a:rPr lang="en-US" sz="2000" dirty="0"/>
              <a:t>}  </a:t>
            </a:r>
          </a:p>
          <a:p>
            <a:pPr marL="0" indent="0">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3588401E-298C-4352-A9C3-75E576AF4BB1}"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248707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7 PHP do-while loop </a:t>
            </a:r>
            <a:r>
              <a:rPr lang="en-US" sz="2000" dirty="0"/>
              <a:t>can be used to traverse set of code like </a:t>
            </a:r>
            <a:r>
              <a:rPr lang="en-US" sz="2000" dirty="0" err="1"/>
              <a:t>php</a:t>
            </a:r>
            <a:r>
              <a:rPr lang="en-US" sz="2000" dirty="0"/>
              <a:t> while loop. The PHP do-while loop is guaranteed to run at least once. The PHP do-while loop is used to execute a set of code of the program several times. If you have to execute the loop at least once and the number of iterations is not even fixed, it is recommended to use the </a:t>
            </a:r>
            <a:r>
              <a:rPr lang="en-US" sz="2000" b="1" dirty="0"/>
              <a:t>do-while</a:t>
            </a:r>
            <a:r>
              <a:rPr lang="en-US" sz="2000" dirty="0"/>
              <a:t> loop.</a:t>
            </a:r>
          </a:p>
          <a:p>
            <a:pPr algn="just"/>
            <a:r>
              <a:rPr lang="en-US" sz="2000" dirty="0"/>
              <a:t>Syntax</a:t>
            </a:r>
          </a:p>
          <a:p>
            <a:pPr lvl="1" algn="just"/>
            <a:r>
              <a:rPr lang="en-US" sz="2000" b="1" dirty="0"/>
              <a:t>do</a:t>
            </a:r>
            <a:r>
              <a:rPr lang="en-US" sz="2000" dirty="0"/>
              <a:t>{  </a:t>
            </a:r>
          </a:p>
          <a:p>
            <a:pPr lvl="1" algn="just"/>
            <a:r>
              <a:rPr lang="en-US" sz="2000" dirty="0"/>
              <a:t>//code to be executed  </a:t>
            </a:r>
          </a:p>
          <a:p>
            <a:pPr lvl="1" algn="just"/>
            <a:r>
              <a:rPr lang="en-US" sz="2000" dirty="0"/>
              <a:t>}</a:t>
            </a:r>
            <a:r>
              <a:rPr lang="en-US" sz="2000" b="1" dirty="0"/>
              <a:t>while</a:t>
            </a:r>
            <a:r>
              <a:rPr lang="en-US" sz="2000" dirty="0"/>
              <a:t>(condition);</a:t>
            </a:r>
          </a:p>
          <a:p>
            <a:pPr marL="0" indent="0" algn="just">
              <a:buNone/>
            </a:pPr>
            <a:endParaRPr lang="en-US" sz="2000" dirty="0"/>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D71906F8-C172-465F-9DEC-E63BDD6F25F2}"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926749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8 PHP break statement </a:t>
            </a:r>
            <a:r>
              <a:rPr lang="en-US" sz="2000" dirty="0"/>
              <a:t>breaks the execution of the current for, while, do-while, switch, and for-each loop. If you use break inside inner loop, it breaks the execution of inner loop only. The break statement can be used in all types of loops such as while, do-while, for, </a:t>
            </a:r>
            <a:r>
              <a:rPr lang="en-US" sz="2000" dirty="0" err="1"/>
              <a:t>foreach</a:t>
            </a:r>
            <a:r>
              <a:rPr lang="en-US" sz="2000" dirty="0"/>
              <a:t> loop, and also with switch case.</a:t>
            </a:r>
          </a:p>
          <a:p>
            <a:pPr algn="just"/>
            <a:r>
              <a:rPr lang="en-US" sz="2000" dirty="0"/>
              <a:t>Syntax</a:t>
            </a:r>
          </a:p>
          <a:p>
            <a:pPr lvl="1" algn="just"/>
            <a:r>
              <a:rPr lang="en-US" sz="2000" dirty="0"/>
              <a:t>jump statement;  </a:t>
            </a:r>
          </a:p>
          <a:p>
            <a:pPr lvl="1" algn="just"/>
            <a:r>
              <a:rPr lang="en-US" sz="2000" b="1" dirty="0"/>
              <a:t>break</a:t>
            </a:r>
            <a:r>
              <a:rPr lang="en-US" sz="2000" dirty="0"/>
              <a:t>; </a:t>
            </a:r>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E0EA851-3CFA-4120-95ED-0BFC5C5B2927}"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56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Control flow and Decision making statements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957308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3) Variable name in PHP starts with -</a:t>
            </a:r>
          </a:p>
          <a:p>
            <a:pPr marL="0" indent="0">
              <a:buNone/>
            </a:pPr>
            <a:r>
              <a:rPr lang="en-US" sz="2200" dirty="0"/>
              <a:t>! (Exclamation)</a:t>
            </a:r>
          </a:p>
          <a:p>
            <a:pPr marL="0" indent="0">
              <a:buNone/>
            </a:pPr>
            <a:r>
              <a:rPr lang="en-US" sz="2200" dirty="0"/>
              <a:t>$ (Dollar)</a:t>
            </a:r>
          </a:p>
          <a:p>
            <a:pPr marL="0" indent="0">
              <a:buNone/>
            </a:pPr>
            <a:r>
              <a:rPr lang="en-US" sz="2200" dirty="0"/>
              <a:t>&amp; (Ampersand)</a:t>
            </a:r>
          </a:p>
          <a:p>
            <a:pPr marL="0" indent="0">
              <a:buNone/>
            </a:pPr>
            <a:r>
              <a:rPr lang="en-US" sz="2200" dirty="0"/>
              <a:t># (Hash)</a:t>
            </a:r>
          </a:p>
          <a:p>
            <a:pPr marL="0" indent="0">
              <a:buNone/>
            </a:pPr>
            <a:endParaRPr lang="en-US" sz="2200" dirty="0"/>
          </a:p>
          <a:p>
            <a:pPr marL="0" indent="0">
              <a:buNone/>
            </a:pPr>
            <a:r>
              <a:rPr lang="en-US" sz="2200" dirty="0"/>
              <a:t>4) Which of the following is the default file extension of PHP?</a:t>
            </a:r>
          </a:p>
          <a:p>
            <a:pPr marL="0" indent="0">
              <a:buNone/>
            </a:pPr>
            <a:r>
              <a:rPr lang="en-US" sz="2200" dirty="0"/>
              <a:t>.</a:t>
            </a:r>
            <a:r>
              <a:rPr lang="en-US" sz="2200" dirty="0" err="1"/>
              <a:t>php</a:t>
            </a:r>
            <a:endParaRPr lang="en-US" sz="2200" dirty="0"/>
          </a:p>
          <a:p>
            <a:pPr marL="0" indent="0">
              <a:buNone/>
            </a:pPr>
            <a:r>
              <a:rPr lang="en-US" sz="2200" dirty="0"/>
              <a:t>.</a:t>
            </a:r>
            <a:r>
              <a:rPr lang="en-US" sz="2200" dirty="0" err="1"/>
              <a:t>hphp</a:t>
            </a:r>
            <a:endParaRPr lang="en-US" sz="2200" dirty="0"/>
          </a:p>
          <a:p>
            <a:pPr marL="0" indent="0">
              <a:buNone/>
            </a:pPr>
            <a:r>
              <a:rPr lang="en-US" sz="2200" dirty="0"/>
              <a:t>.xml</a:t>
            </a:r>
          </a:p>
          <a:p>
            <a:pPr marL="0" indent="0">
              <a:buNone/>
            </a:pPr>
            <a:r>
              <a:rPr lang="en-US" sz="2200" dirty="0"/>
              <a:t>.html</a:t>
            </a:r>
          </a:p>
        </p:txBody>
      </p:sp>
      <p:sp>
        <p:nvSpPr>
          <p:cNvPr id="4" name="Date Placeholder 3"/>
          <p:cNvSpPr>
            <a:spLocks noGrp="1"/>
          </p:cNvSpPr>
          <p:nvPr>
            <p:ph type="dt" sz="half" idx="10"/>
          </p:nvPr>
        </p:nvSpPr>
        <p:spPr/>
        <p:txBody>
          <a:bodyPr/>
          <a:lstStyle/>
          <a:p>
            <a:fld id="{C3879B03-D3C4-487E-927D-7C5EA7E962EE}"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46486226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ctr">
              <a:buNone/>
            </a:pPr>
            <a:r>
              <a:rPr lang="en-US" sz="2000" dirty="0"/>
              <a:t>To discuss about function, string and arrays in PHP </a:t>
            </a:r>
            <a:endParaRPr lang="en-IN" sz="2000" dirty="0"/>
          </a:p>
        </p:txBody>
      </p:sp>
      <p:sp>
        <p:nvSpPr>
          <p:cNvPr id="4" name="Date Placeholder 3"/>
          <p:cNvSpPr>
            <a:spLocks noGrp="1"/>
          </p:cNvSpPr>
          <p:nvPr>
            <p:ph type="dt" sz="half" idx="10"/>
          </p:nvPr>
        </p:nvSpPr>
        <p:spPr/>
        <p:txBody>
          <a:bodyPr/>
          <a:lstStyle/>
          <a:p>
            <a:fld id="{61DDB891-0126-4407-9526-B163CB4D094F}"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function, string &amp; arrays in PHP</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24726476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4495800"/>
          </a:xfrm>
        </p:spPr>
        <p:txBody>
          <a:bodyPr>
            <a:normAutofit/>
          </a:bodyPr>
          <a:lstStyle/>
          <a:p>
            <a:pPr>
              <a:buNone/>
            </a:pPr>
            <a:r>
              <a:rPr lang="en-US" sz="2000" dirty="0"/>
              <a:t>In the last lecture we have discussed about</a:t>
            </a:r>
          </a:p>
          <a:p>
            <a:pPr>
              <a:buNone/>
            </a:pPr>
            <a:endParaRPr lang="en-US" sz="2000" dirty="0"/>
          </a:p>
          <a:p>
            <a:pPr lvl="1">
              <a:buNone/>
            </a:pPr>
            <a:r>
              <a:rPr lang="en-US" sz="2000" dirty="0"/>
              <a:t>- Introduction of basic of PHP with </a:t>
            </a:r>
            <a:r>
              <a:rPr lang="en-IN" sz="2000" dirty="0"/>
              <a:t>Data Type, Operator &amp; Expressions, Control flow and Decision making statements</a:t>
            </a:r>
            <a:r>
              <a:rPr lang="en-US" sz="2000" dirty="0"/>
              <a:t>.</a:t>
            </a:r>
          </a:p>
          <a:p>
            <a:pPr>
              <a:buNone/>
            </a:pPr>
            <a:endParaRPr lang="en-US" sz="2800" dirty="0"/>
          </a:p>
        </p:txBody>
      </p:sp>
      <p:sp>
        <p:nvSpPr>
          <p:cNvPr id="4" name="Date Placeholder 3"/>
          <p:cNvSpPr>
            <a:spLocks noGrp="1"/>
          </p:cNvSpPr>
          <p:nvPr>
            <p:ph type="dt" sz="half" idx="10"/>
          </p:nvPr>
        </p:nvSpPr>
        <p:spPr/>
        <p:txBody>
          <a:bodyPr/>
          <a:lstStyle/>
          <a:p>
            <a:fld id="{F8D43CF2-61DD-423A-802C-AAD32DE36B04}"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n-lt"/>
                <a:ea typeface="+mn-ea"/>
                <a:cs typeface="+mn-cs"/>
              </a:rPr>
              <a:t>Recap</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289232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4525963"/>
          </a:xfrm>
        </p:spPr>
        <p:txBody>
          <a:bodyPr>
            <a:noAutofit/>
          </a:bodyPr>
          <a:lstStyle/>
          <a:p>
            <a:r>
              <a:rPr lang="en-US" sz="2000" dirty="0"/>
              <a:t>Topic objective						</a:t>
            </a:r>
          </a:p>
          <a:p>
            <a:pPr lvl="1"/>
            <a:r>
              <a:rPr lang="en-US" sz="2000" dirty="0"/>
              <a:t>Introduction to PHP, </a:t>
            </a:r>
          </a:p>
          <a:p>
            <a:pPr lvl="1"/>
            <a:r>
              <a:rPr lang="en-US" sz="2000" dirty="0"/>
              <a:t>Basic Syntax, Variables &amp; Constants</a:t>
            </a:r>
          </a:p>
          <a:p>
            <a:pPr lvl="1"/>
            <a:r>
              <a:rPr lang="en-US" sz="2000" dirty="0"/>
              <a:t>Data Type, Operator &amp; Expressions</a:t>
            </a:r>
          </a:p>
          <a:p>
            <a:pPr lvl="1"/>
            <a:r>
              <a:rPr lang="en-US" sz="2000" dirty="0"/>
              <a:t>Control flow and Decision making statements</a:t>
            </a:r>
          </a:p>
          <a:p>
            <a:pPr lvl="1"/>
            <a:r>
              <a:rPr lang="en-US" sz="2000" dirty="0"/>
              <a:t>Functions, Strings, Arrays</a:t>
            </a:r>
          </a:p>
          <a:p>
            <a:pPr lvl="1"/>
            <a:r>
              <a:rPr lang="en-US" sz="2000" dirty="0"/>
              <a:t>Understanding file &amp; directory </a:t>
            </a:r>
          </a:p>
          <a:p>
            <a:pPr lvl="1"/>
            <a:r>
              <a:rPr lang="en-US" sz="2000" dirty="0"/>
              <a:t>Opening and closing, a file, Coping, renaming and deleting a file</a:t>
            </a:r>
          </a:p>
          <a:p>
            <a:pPr lvl="1"/>
            <a:r>
              <a:rPr lang="en-US" sz="2000" dirty="0"/>
              <a:t>Working with directories, Creating and deleting folder</a:t>
            </a:r>
          </a:p>
          <a:p>
            <a:pPr lvl="1"/>
            <a:r>
              <a:rPr lang="en-US" sz="2000" dirty="0"/>
              <a:t>File Uploading &amp; Downloading</a:t>
            </a:r>
            <a:endParaRPr lang="en-IN" sz="2000" dirty="0"/>
          </a:p>
          <a:p>
            <a:pPr lvl="1"/>
            <a:r>
              <a:rPr lang="en-IN" sz="2000" dirty="0"/>
              <a:t>Introduction to Session Control</a:t>
            </a:r>
          </a:p>
          <a:p>
            <a:pPr lvl="1"/>
            <a:r>
              <a:rPr lang="en-IN" sz="2000" dirty="0"/>
              <a:t>Session Functionality </a:t>
            </a:r>
          </a:p>
          <a:p>
            <a:pPr lvl="1"/>
            <a:r>
              <a:rPr lang="en-IN" sz="2000" dirty="0"/>
              <a:t>What is a Cookie</a:t>
            </a:r>
          </a:p>
          <a:p>
            <a:pPr lvl="1"/>
            <a:endParaRPr lang="en-IN" sz="2000" dirty="0"/>
          </a:p>
        </p:txBody>
      </p:sp>
      <p:sp>
        <p:nvSpPr>
          <p:cNvPr id="6" name="Date Placeholder 5"/>
          <p:cNvSpPr>
            <a:spLocks noGrp="1"/>
          </p:cNvSpPr>
          <p:nvPr>
            <p:ph type="dt" sz="half" idx="10"/>
          </p:nvPr>
        </p:nvSpPr>
        <p:spPr/>
        <p:txBody>
          <a:bodyPr/>
          <a:lstStyle/>
          <a:p>
            <a:fld id="{6D6D2308-F986-42AD-B4F2-2D1867875791}" type="datetime1">
              <a:rPr lang="en-US" smtClean="0"/>
              <a:t>7/8/2023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3794210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algn="just"/>
            <a:r>
              <a:rPr lang="en-US" sz="2000" dirty="0"/>
              <a:t>PHP function is a piece of code that can be reused many times. It can take input as argument list and return value. There are thousands of built-in functions in PHP.</a:t>
            </a:r>
          </a:p>
          <a:p>
            <a:pPr algn="just"/>
            <a:r>
              <a:rPr lang="en-US" sz="2000" dirty="0"/>
              <a:t>In PHP, we can define </a:t>
            </a:r>
            <a:r>
              <a:rPr lang="en-US" sz="2000" b="1" dirty="0"/>
              <a:t>Conditional function</a:t>
            </a:r>
            <a:r>
              <a:rPr lang="en-US" sz="2000" dirty="0"/>
              <a:t>, </a:t>
            </a:r>
            <a:r>
              <a:rPr lang="en-US" sz="2000" b="1" dirty="0"/>
              <a:t>Function within Function</a:t>
            </a:r>
            <a:r>
              <a:rPr lang="en-US" sz="2000" dirty="0"/>
              <a:t> and </a:t>
            </a:r>
            <a:r>
              <a:rPr lang="en-US" sz="2000" b="1" dirty="0"/>
              <a:t>Recursive function</a:t>
            </a:r>
            <a:r>
              <a:rPr lang="en-US" sz="2000" dirty="0"/>
              <a:t> also.</a:t>
            </a:r>
          </a:p>
          <a:p>
            <a:pPr algn="just"/>
            <a:r>
              <a:rPr lang="en-US" sz="2000" dirty="0"/>
              <a:t>PHP User-defined Functions</a:t>
            </a:r>
          </a:p>
          <a:p>
            <a:pPr algn="just"/>
            <a:r>
              <a:rPr lang="en-US" sz="2000" dirty="0"/>
              <a:t>We can declare and call user-defined functions easily. Let's see the syntax to declare user-defined functions.</a:t>
            </a:r>
          </a:p>
          <a:p>
            <a:pPr algn="just"/>
            <a:r>
              <a:rPr lang="en-US" sz="2000" dirty="0"/>
              <a:t>Syntax</a:t>
            </a:r>
          </a:p>
          <a:p>
            <a:pPr lvl="1" algn="just"/>
            <a:r>
              <a:rPr lang="en-US" sz="2000" b="1" dirty="0"/>
              <a:t>function</a:t>
            </a:r>
            <a:r>
              <a:rPr lang="en-US" sz="2000" dirty="0"/>
              <a:t> </a:t>
            </a:r>
            <a:r>
              <a:rPr lang="en-US" sz="2000" dirty="0" err="1"/>
              <a:t>functionname</a:t>
            </a:r>
            <a:r>
              <a:rPr lang="en-US" sz="2000" dirty="0"/>
              <a:t>(){  </a:t>
            </a:r>
          </a:p>
          <a:p>
            <a:pPr lvl="1" algn="just"/>
            <a:r>
              <a:rPr lang="en-US" sz="2000" dirty="0"/>
              <a:t>//code to be executed  </a:t>
            </a:r>
          </a:p>
          <a:p>
            <a:pPr lvl="1" algn="just"/>
            <a:r>
              <a:rPr lang="en-US" sz="2000" dirty="0"/>
              <a: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9A4F825-FF63-4F87-81D3-F68322A5756B}"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2808268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1</a:t>
            </a:r>
            <a:r>
              <a:rPr lang="en-US" sz="2000" dirty="0"/>
              <a:t> </a:t>
            </a:r>
            <a:r>
              <a:rPr lang="en-US" sz="2000" b="1" dirty="0"/>
              <a:t>PHP Parameterized functions </a:t>
            </a:r>
            <a:r>
              <a:rPr lang="en-US" sz="2000" dirty="0"/>
              <a:t>are the functions with parameters. You can pass any number of parameters inside a function. These passed parameters act as variables inside your function. They are specified inside the parentheses, after the function name. The output depends upon the dynamic values passed as the parameters into the function.</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C49C27C3-AA41-4E97-BDAF-3BDD596356F3}"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693331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2 PHP call by value function </a:t>
            </a:r>
            <a:r>
              <a:rPr lang="en-US" sz="2000" dirty="0"/>
              <a:t>allows you to call function by value and reference both. In case of PHP call by value, actual value is not modified if it is modified inside the function.</a:t>
            </a:r>
          </a:p>
          <a:p>
            <a:pPr lvl="1" algn="just"/>
            <a:r>
              <a:rPr lang="en-US" sz="2000" dirty="0"/>
              <a:t>&lt;?</a:t>
            </a:r>
            <a:r>
              <a:rPr lang="en-US" sz="2000" dirty="0" err="1"/>
              <a:t>php</a:t>
            </a:r>
            <a:r>
              <a:rPr lang="en-US" sz="2000" dirty="0"/>
              <a:t>  </a:t>
            </a:r>
          </a:p>
          <a:p>
            <a:pPr lvl="1" algn="just"/>
            <a:r>
              <a:rPr lang="en-US" sz="2000" b="1" dirty="0"/>
              <a:t>function</a:t>
            </a:r>
            <a:r>
              <a:rPr lang="en-US" sz="2000" dirty="0"/>
              <a:t> adder($str2)  </a:t>
            </a:r>
          </a:p>
          <a:p>
            <a:pPr lvl="1" algn="just"/>
            <a:r>
              <a:rPr lang="en-US" sz="2000" dirty="0"/>
              <a:t>{  </a:t>
            </a:r>
          </a:p>
          <a:p>
            <a:pPr lvl="1" algn="just"/>
            <a:r>
              <a:rPr lang="en-US" sz="2000" dirty="0"/>
              <a:t>    $str2 .= 'Call By Value';  </a:t>
            </a:r>
          </a:p>
          <a:p>
            <a:pPr lvl="1" algn="just"/>
            <a:r>
              <a:rPr lang="en-US" sz="2000" dirty="0"/>
              <a:t>}  </a:t>
            </a:r>
          </a:p>
          <a:p>
            <a:pPr lvl="1" algn="just"/>
            <a:r>
              <a:rPr lang="en-US" sz="2000" dirty="0"/>
              <a:t>$</a:t>
            </a:r>
            <a:r>
              <a:rPr lang="en-US" sz="2000" dirty="0" err="1"/>
              <a:t>str</a:t>
            </a:r>
            <a:r>
              <a:rPr lang="en-US" sz="2000" dirty="0"/>
              <a:t> = 'Hello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a:t>
            </a:r>
            <a:r>
              <a:rPr lang="en-US" sz="1800" dirty="0"/>
              <a: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654C900-FC67-42C7-B613-97493C3798B3}"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71950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3 In case of PHP call by reference</a:t>
            </a:r>
            <a:r>
              <a:rPr lang="en-US" sz="2000" dirty="0"/>
              <a:t>, actual value is modified if it is modified inside the function. In such case, you need to use &amp; (ampersand) symbol with formal arguments. The &amp; represents reference of the variable.</a:t>
            </a:r>
          </a:p>
          <a:p>
            <a:pPr lvl="1" algn="just"/>
            <a:r>
              <a:rPr lang="en-US" sz="2000" dirty="0"/>
              <a:t>&lt;?</a:t>
            </a:r>
            <a:r>
              <a:rPr lang="en-US" sz="2000" dirty="0" err="1"/>
              <a:t>php</a:t>
            </a:r>
            <a:r>
              <a:rPr lang="en-US" sz="2000" dirty="0"/>
              <a:t>  </a:t>
            </a:r>
          </a:p>
          <a:p>
            <a:pPr lvl="1" algn="just"/>
            <a:r>
              <a:rPr lang="en-US" sz="2000" b="1" dirty="0"/>
              <a:t>function</a:t>
            </a:r>
            <a:r>
              <a:rPr lang="en-US" sz="2000" dirty="0"/>
              <a:t> adder(&amp;$str2)  </a:t>
            </a:r>
          </a:p>
          <a:p>
            <a:pPr lvl="1" algn="just"/>
            <a:r>
              <a:rPr lang="en-US" sz="2000" dirty="0"/>
              <a:t>{  </a:t>
            </a:r>
          </a:p>
          <a:p>
            <a:pPr lvl="1" algn="just"/>
            <a:r>
              <a:rPr lang="en-US" sz="2000" dirty="0"/>
              <a:t>    $str2 .= 'Call By Reference';  </a:t>
            </a:r>
          </a:p>
          <a:p>
            <a:pPr lvl="1" algn="just"/>
            <a:r>
              <a:rPr lang="en-US" sz="2000" dirty="0"/>
              <a:t>}  </a:t>
            </a:r>
          </a:p>
          <a:p>
            <a:pPr lvl="1" algn="just"/>
            <a:r>
              <a:rPr lang="en-US" sz="2000" dirty="0"/>
              <a:t>$</a:t>
            </a:r>
            <a:r>
              <a:rPr lang="en-US" sz="2000" dirty="0" err="1"/>
              <a:t>str</a:t>
            </a:r>
            <a:r>
              <a:rPr lang="en-US" sz="2000" dirty="0"/>
              <a:t> = 'This is ';  </a:t>
            </a:r>
          </a:p>
          <a:p>
            <a:pPr lvl="1" algn="just"/>
            <a:r>
              <a:rPr lang="en-US" sz="2000" dirty="0"/>
              <a:t>adder($</a:t>
            </a:r>
            <a:r>
              <a:rPr lang="en-US" sz="2000" dirty="0" err="1"/>
              <a:t>str</a:t>
            </a:r>
            <a:r>
              <a:rPr lang="en-US" sz="2000" dirty="0"/>
              <a:t>);  </a:t>
            </a:r>
          </a:p>
          <a:p>
            <a:pPr lvl="1" algn="just"/>
            <a:r>
              <a:rPr lang="en-US" sz="2000" dirty="0"/>
              <a:t>echo $</a:t>
            </a:r>
            <a:r>
              <a:rPr lang="en-US" sz="2000" dirty="0" err="1"/>
              <a:t>str</a:t>
            </a:r>
            <a:r>
              <a:rPr lang="en-US" sz="2000" dirty="0"/>
              <a:t>;  </a:t>
            </a:r>
          </a:p>
          <a:p>
            <a:pPr lvl="1" algn="just"/>
            <a:r>
              <a:rPr lang="en-US" sz="2000" dirty="0"/>
              <a:t>?&gt;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DAD11E4-3F91-4CE7-B383-D80B91C5DBDC}"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3246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IN" sz="2000" b="1" dirty="0"/>
              <a:t>4 PHP Default Argument Values Function </a:t>
            </a:r>
            <a:r>
              <a:rPr lang="en-IN" sz="2000" dirty="0"/>
              <a:t>allows you to define C++ style default argument values. In such case, if you don't pass any value to the function, it will use default argument value.</a:t>
            </a:r>
          </a:p>
          <a:p>
            <a:pPr lvl="1" algn="just"/>
            <a:r>
              <a:rPr lang="en-IN" sz="2000" dirty="0"/>
              <a:t>&lt;?</a:t>
            </a:r>
            <a:r>
              <a:rPr lang="en-IN" sz="2000" dirty="0" err="1"/>
              <a:t>php</a:t>
            </a:r>
            <a:r>
              <a:rPr lang="en-IN" sz="2000" dirty="0"/>
              <a:t>  </a:t>
            </a:r>
          </a:p>
          <a:p>
            <a:pPr lvl="1" algn="just"/>
            <a:r>
              <a:rPr lang="en-IN" sz="2000" b="1" dirty="0"/>
              <a:t>function</a:t>
            </a:r>
            <a:r>
              <a:rPr lang="en-IN" sz="2000" dirty="0"/>
              <a:t> </a:t>
            </a:r>
            <a:r>
              <a:rPr lang="en-IN" sz="2000" dirty="0" err="1"/>
              <a:t>sayHello</a:t>
            </a:r>
            <a:r>
              <a:rPr lang="en-IN" sz="2000" dirty="0"/>
              <a:t>($name="Ram"){  </a:t>
            </a:r>
          </a:p>
          <a:p>
            <a:pPr lvl="1" algn="just"/>
            <a:r>
              <a:rPr lang="en-IN" sz="2000" dirty="0"/>
              <a:t>echo "Hello $name&lt;</a:t>
            </a:r>
            <a:r>
              <a:rPr lang="en-IN" sz="2000" dirty="0" err="1"/>
              <a:t>br</a:t>
            </a:r>
            <a:r>
              <a:rPr lang="en-IN" sz="2000" dirty="0"/>
              <a:t>/&gt;";  </a:t>
            </a:r>
          </a:p>
          <a:p>
            <a:pPr lvl="1" algn="just"/>
            <a:r>
              <a:rPr lang="en-IN" sz="2000" dirty="0"/>
              <a:t>}  </a:t>
            </a:r>
          </a:p>
          <a:p>
            <a:pPr lvl="1" algn="just"/>
            <a:r>
              <a:rPr lang="en-IN" sz="2000" dirty="0" err="1"/>
              <a:t>sayHello</a:t>
            </a:r>
            <a:r>
              <a:rPr lang="en-IN" sz="2000" dirty="0"/>
              <a:t>("</a:t>
            </a:r>
            <a:r>
              <a:rPr lang="en-IN" sz="2000" dirty="0" err="1"/>
              <a:t>Sonoo</a:t>
            </a:r>
            <a:r>
              <a:rPr lang="en-IN" sz="2000" dirty="0"/>
              <a:t>");  </a:t>
            </a:r>
          </a:p>
          <a:p>
            <a:pPr lvl="1" algn="just"/>
            <a:r>
              <a:rPr lang="en-IN" sz="2000" dirty="0" err="1"/>
              <a:t>sayHello</a:t>
            </a:r>
            <a:r>
              <a:rPr lang="en-IN" sz="2000" dirty="0"/>
              <a:t>();//passing no value  </a:t>
            </a:r>
          </a:p>
          <a:p>
            <a:pPr lvl="1" algn="just"/>
            <a:r>
              <a:rPr lang="en-IN" sz="2000" dirty="0" err="1"/>
              <a:t>sayHello</a:t>
            </a:r>
            <a:r>
              <a:rPr lang="en-IN" sz="2000" dirty="0"/>
              <a:t>("</a:t>
            </a:r>
            <a:r>
              <a:rPr lang="en-IN" sz="2000" dirty="0" err="1"/>
              <a:t>Vimal</a:t>
            </a:r>
            <a:r>
              <a:rPr lang="en-IN" sz="2000" dirty="0"/>
              <a:t>");  </a:t>
            </a:r>
          </a:p>
          <a:p>
            <a:pPr lvl="1" algn="just"/>
            <a:r>
              <a:rPr lang="en-IN" sz="2000" dirty="0"/>
              <a:t>?&gt;  </a:t>
            </a:r>
          </a:p>
          <a:p>
            <a:pPr marL="0" indent="0" algn="just">
              <a:buNone/>
            </a:pPr>
            <a:endParaRPr lang="en-US" sz="2000" b="1"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96FAE5B-5227-4260-AD5F-CC1757EA1DF8}"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Functions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802182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Autofit/>
          </a:bodyPr>
          <a:lstStyle/>
          <a:p>
            <a:pPr marL="0" indent="0" algn="just">
              <a:buNone/>
            </a:pPr>
            <a:r>
              <a:rPr lang="en-US" sz="2000" dirty="0">
                <a:cs typeface="Times New Roman" panose="02020603050405020304" pitchFamily="18" charset="0"/>
              </a:rPr>
              <a:t>PHP string is a sequence of characters i.e., used to store and manipulate text. PHP supports only 256-character set and so that it does not offer native Unicode support. There are 4 ways to specify a string literal in PHP.</a:t>
            </a:r>
          </a:p>
          <a:p>
            <a:pPr marL="0" indent="0" algn="just">
              <a:buNone/>
            </a:pPr>
            <a:endParaRPr lang="en-US" sz="2000" b="1" dirty="0">
              <a:cs typeface="Times New Roman" panose="02020603050405020304" pitchFamily="18" charset="0"/>
            </a:endParaRPr>
          </a:p>
          <a:p>
            <a:pPr marL="0" indent="0" algn="just">
              <a:buNone/>
            </a:pPr>
            <a:r>
              <a:rPr lang="en-US" sz="2000" b="1" dirty="0">
                <a:cs typeface="Times New Roman" panose="02020603050405020304" pitchFamily="18" charset="0"/>
              </a:rPr>
              <a:t>1 Single Quoted- </a:t>
            </a:r>
            <a:r>
              <a:rPr lang="en-US" sz="2000" dirty="0">
                <a:cs typeface="Times New Roman" panose="02020603050405020304" pitchFamily="18" charset="0"/>
              </a:rPr>
              <a:t>We can create a string in PHP by enclosing the text in a single-quote. It is the easiest way to specify string in PHP. </a:t>
            </a:r>
          </a:p>
          <a:p>
            <a:pPr marL="0" indent="0" algn="just">
              <a:buNone/>
            </a:pPr>
            <a:r>
              <a:rPr lang="en-US" sz="2000" dirty="0">
                <a:cs typeface="Times New Roman" panose="02020603050405020304" pitchFamily="18" charset="0"/>
              </a:rPr>
              <a:t>For specifying a literal single quote, escape it with a backslash (\) and to specify a literal backslash (\) use double backslash (\\). </a:t>
            </a:r>
          </a:p>
          <a:p>
            <a:pPr marL="0" indent="0" algn="just">
              <a:buNone/>
            </a:pPr>
            <a:r>
              <a:rPr lang="en-US" sz="2000" dirty="0">
                <a:cs typeface="Times New Roman" panose="02020603050405020304" pitchFamily="18" charset="0"/>
              </a:rPr>
              <a:t>All the other instances with backslash such as \r or \n, will be output same as they specified instead of having any special meaning.</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B03DE05-9133-4D82-84EE-F34C461BCE8E}"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74690187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Autofit/>
          </a:bodyPr>
          <a:lstStyle/>
          <a:p>
            <a:pPr marL="0" indent="0" algn="just">
              <a:buNone/>
            </a:pPr>
            <a:r>
              <a:rPr lang="en-US" sz="2000" b="1" dirty="0">
                <a:cs typeface="Times New Roman" panose="02020603050405020304" pitchFamily="18" charset="0"/>
              </a:rPr>
              <a:t>2 Doubled Quoted-</a:t>
            </a:r>
            <a:r>
              <a:rPr lang="en-US" sz="2000" dirty="0">
                <a:cs typeface="Times New Roman" panose="02020603050405020304" pitchFamily="18" charset="0"/>
              </a:rPr>
              <a:t> In PHP, we can specify string through enclosing text within double quote also. </a:t>
            </a:r>
          </a:p>
          <a:p>
            <a:pPr marL="0" indent="0" algn="just">
              <a:buNone/>
            </a:pPr>
            <a:r>
              <a:rPr lang="en-US" sz="2000" dirty="0">
                <a:cs typeface="Times New Roman" panose="02020603050405020304" pitchFamily="18" charset="0"/>
              </a:rPr>
              <a:t>But escape sequences and variables will be interpreted using double quote PHP strings.</a:t>
            </a:r>
          </a:p>
          <a:p>
            <a:pPr marL="400050" lvl="1" indent="0" algn="just">
              <a:buNone/>
            </a:pPr>
            <a:r>
              <a:rPr lang="en-US" sz="2000" dirty="0">
                <a:cs typeface="Times New Roman" panose="02020603050405020304" pitchFamily="18" charset="0"/>
              </a:rPr>
              <a:t>&lt;?</a:t>
            </a:r>
            <a:r>
              <a:rPr lang="en-US" sz="2000" dirty="0" err="1">
                <a:cs typeface="Times New Roman" panose="02020603050405020304" pitchFamily="18" charset="0"/>
              </a:rPr>
              <a:t>php</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a:t>
            </a:r>
            <a:r>
              <a:rPr lang="en-US" sz="2000" dirty="0" err="1">
                <a:cs typeface="Times New Roman" panose="02020603050405020304" pitchFamily="18" charset="0"/>
              </a:rPr>
              <a:t>str</a:t>
            </a:r>
            <a:r>
              <a:rPr lang="en-US" sz="2000" dirty="0">
                <a:cs typeface="Times New Roman" panose="02020603050405020304" pitchFamily="18" charset="0"/>
              </a:rPr>
              <a:t>="Hello text within double quote";  </a:t>
            </a:r>
          </a:p>
          <a:p>
            <a:pPr marL="400050" lvl="1" indent="0" algn="just">
              <a:buNone/>
            </a:pPr>
            <a:r>
              <a:rPr lang="en-US" sz="2000" dirty="0">
                <a:cs typeface="Times New Roman" panose="02020603050405020304" pitchFamily="18" charset="0"/>
              </a:rPr>
              <a:t>echo $</a:t>
            </a:r>
            <a:r>
              <a:rPr lang="en-US" sz="2000" dirty="0" err="1">
                <a:cs typeface="Times New Roman" panose="02020603050405020304" pitchFamily="18" charset="0"/>
              </a:rPr>
              <a:t>str</a:t>
            </a:r>
            <a:r>
              <a:rPr lang="en-US" sz="2000" dirty="0">
                <a:cs typeface="Times New Roman" panose="02020603050405020304" pitchFamily="18" charset="0"/>
              </a:rPr>
              <a:t>;  </a:t>
            </a:r>
          </a:p>
          <a:p>
            <a:pPr marL="400050" lvl="1" indent="0" algn="just">
              <a:buNone/>
            </a:pPr>
            <a:r>
              <a:rPr lang="en-US" sz="2000" dirty="0">
                <a:cs typeface="Times New Roman" panose="02020603050405020304" pitchFamily="18" charset="0"/>
              </a:rPr>
              <a:t>?&gt;  </a:t>
            </a:r>
          </a:p>
          <a:p>
            <a:pPr marL="400050" lvl="1" indent="0" algn="just">
              <a:buNone/>
            </a:pPr>
            <a:r>
              <a:rPr lang="en-US" sz="2000" dirty="0">
                <a:cs typeface="Times New Roman" panose="02020603050405020304" pitchFamily="18" charset="0"/>
              </a:rPr>
              <a:t>Output:</a:t>
            </a:r>
          </a:p>
          <a:p>
            <a:pPr marL="400050" lvl="1" indent="0" algn="just">
              <a:buNone/>
            </a:pPr>
            <a:r>
              <a:rPr lang="en-US" sz="2000" dirty="0">
                <a:cs typeface="Times New Roman" panose="02020603050405020304" pitchFamily="18" charset="0"/>
              </a:rPr>
              <a:t>Hello text within double quote</a:t>
            </a:r>
            <a:endParaRPr lang="en-US" sz="2000" i="0" dirty="0">
              <a:effectLst/>
              <a:cs typeface="Times New Roman" panose="02020603050405020304" pitchFamily="18" charset="0"/>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C610EC3-EEE4-4F6E-A281-B481998C5234}"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27985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3 </a:t>
            </a:r>
            <a:r>
              <a:rPr lang="en-US" sz="2000" b="1" dirty="0" err="1"/>
              <a:t>Heredoc</a:t>
            </a:r>
            <a:r>
              <a:rPr lang="en-US" sz="2000" b="1" dirty="0"/>
              <a:t> syntax </a:t>
            </a:r>
            <a:r>
              <a:rPr lang="en-US" sz="2000" dirty="0"/>
              <a:t>(&lt;&lt;&lt;) is the third way to delimit strings. In </a:t>
            </a:r>
            <a:r>
              <a:rPr lang="en-US" sz="2000" dirty="0" err="1"/>
              <a:t>Heredoc</a:t>
            </a:r>
            <a:r>
              <a:rPr lang="en-US" sz="2000" dirty="0"/>
              <a:t> syntax, an identifier is provided after this </a:t>
            </a:r>
            <a:r>
              <a:rPr lang="en-US" sz="2000" dirty="0" err="1"/>
              <a:t>heredoc</a:t>
            </a:r>
            <a:r>
              <a:rPr lang="en-US" sz="2000" dirty="0"/>
              <a:t> &lt;&lt;&lt; operator, and immediately a new line is started to write any text. To close the quotation, the string follows itself and then again that same identifier is provided. That closing identifier must begin from the new line without any whitespace or tab.</a:t>
            </a:r>
          </a:p>
          <a:p>
            <a:pPr marL="400050" lvl="1" indent="0" algn="just">
              <a:buNone/>
            </a:pPr>
            <a:r>
              <a:rPr lang="en-US" sz="2000" dirty="0"/>
              <a:t>&lt;?</a:t>
            </a:r>
            <a:r>
              <a:rPr lang="en-US" sz="2000" dirty="0" err="1"/>
              <a:t>php</a:t>
            </a:r>
            <a:r>
              <a:rPr lang="en-US" sz="2000" dirty="0"/>
              <a:t>  </a:t>
            </a:r>
          </a:p>
          <a:p>
            <a:pPr marL="400050" lvl="1" indent="0" algn="just">
              <a:buNone/>
            </a:pPr>
            <a:r>
              <a:rPr lang="en-US" sz="2000" dirty="0"/>
              <a:t>    $</a:t>
            </a:r>
            <a:r>
              <a:rPr lang="en-US" sz="2000" dirty="0" err="1"/>
              <a:t>str</a:t>
            </a:r>
            <a:r>
              <a:rPr lang="en-US" sz="2000" dirty="0"/>
              <a:t> = &lt;&lt;&lt;Demo  </a:t>
            </a:r>
          </a:p>
          <a:p>
            <a:pPr marL="400050" lvl="1" indent="0" algn="just">
              <a:buNone/>
            </a:pPr>
            <a:r>
              <a:rPr lang="en-US" sz="2000" dirty="0"/>
              <a:t>It is a valid example  </a:t>
            </a:r>
          </a:p>
          <a:p>
            <a:pPr marL="400050" lvl="1" indent="0" algn="just">
              <a:buNone/>
            </a:pPr>
            <a:r>
              <a:rPr lang="en-US" sz="2000" dirty="0"/>
              <a:t>Demo;    //Valid code as whitespace or tab is not valid before closing identifier  </a:t>
            </a:r>
          </a:p>
          <a:p>
            <a:pPr marL="400050" lvl="1" indent="0" algn="just">
              <a:buNone/>
            </a:pPr>
            <a:r>
              <a:rPr lang="en-US" sz="2000" dirty="0"/>
              <a:t>echo $</a:t>
            </a:r>
            <a:r>
              <a:rPr lang="en-US" sz="2000" dirty="0" err="1"/>
              <a:t>str</a:t>
            </a:r>
            <a:r>
              <a:rPr lang="en-US" sz="2000" dirty="0"/>
              <a:t>;  </a:t>
            </a:r>
          </a:p>
          <a:p>
            <a:pPr marL="400050" lvl="1" indent="0" algn="just">
              <a:buNone/>
            </a:pPr>
            <a:r>
              <a:rPr lang="en-US" sz="2000" dirty="0"/>
              <a:t>?&gt;  </a:t>
            </a:r>
          </a:p>
          <a:p>
            <a:pPr marL="400050" lvl="1" indent="0" algn="just">
              <a:buNone/>
            </a:pPr>
            <a:r>
              <a:rPr lang="en-US" sz="2000" dirty="0"/>
              <a:t>Output:</a:t>
            </a:r>
          </a:p>
          <a:p>
            <a:pPr marL="400050" lvl="1" indent="0" algn="just">
              <a:buNone/>
            </a:pPr>
            <a:r>
              <a:rPr lang="en-US" sz="2000" dirty="0"/>
              <a:t>It is a valid example </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5085900-5320-49A9-9E0D-A27B63765892}"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375759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685800"/>
            <a:ext cx="8915400" cy="5440364"/>
          </a:xfrm>
        </p:spPr>
        <p:txBody>
          <a:bodyPr>
            <a:normAutofit/>
          </a:bodyPr>
          <a:lstStyle/>
          <a:p>
            <a:pPr marL="0" indent="0" algn="just">
              <a:buNone/>
            </a:pPr>
            <a:r>
              <a:rPr lang="en-US" sz="2000" b="1" dirty="0"/>
              <a:t>4 </a:t>
            </a:r>
            <a:r>
              <a:rPr lang="en-US" sz="2000" b="1" dirty="0" err="1"/>
              <a:t>Newdoc</a:t>
            </a:r>
            <a:r>
              <a:rPr lang="en-US" sz="2000" b="1" dirty="0"/>
              <a:t> </a:t>
            </a:r>
            <a:r>
              <a:rPr lang="en-US" sz="2000" dirty="0"/>
              <a:t>is similar to the </a:t>
            </a:r>
            <a:r>
              <a:rPr lang="en-US" sz="2000" dirty="0" err="1"/>
              <a:t>heredoc</a:t>
            </a:r>
            <a:r>
              <a:rPr lang="en-US" sz="2000" dirty="0"/>
              <a:t>, but in </a:t>
            </a:r>
            <a:r>
              <a:rPr lang="en-US" sz="2000" dirty="0" err="1"/>
              <a:t>newdoc</a:t>
            </a:r>
            <a:r>
              <a:rPr lang="en-US" sz="2000" dirty="0"/>
              <a:t> parsing is not done. </a:t>
            </a:r>
          </a:p>
          <a:p>
            <a:pPr algn="just"/>
            <a:r>
              <a:rPr lang="en-US" sz="2000" dirty="0"/>
              <a:t>It is also identified with three less than symbols &lt;&lt;&lt; followed by an identifier. </a:t>
            </a:r>
          </a:p>
          <a:p>
            <a:pPr algn="just"/>
            <a:r>
              <a:rPr lang="en-US" sz="2000" dirty="0"/>
              <a:t>But here identifier is enclosed in single-quote, e.g. &lt;&lt;&lt;'EXP'. </a:t>
            </a:r>
            <a:r>
              <a:rPr lang="en-US" sz="2000" dirty="0" err="1"/>
              <a:t>Newdoc</a:t>
            </a:r>
            <a:r>
              <a:rPr lang="en-US" sz="2000" dirty="0"/>
              <a:t> follows the same rule as </a:t>
            </a:r>
            <a:r>
              <a:rPr lang="en-US" sz="2000" dirty="0" err="1"/>
              <a:t>heredocs</a:t>
            </a:r>
            <a:r>
              <a:rPr lang="en-US" sz="2000" dirty="0"/>
              <a:t>. </a:t>
            </a:r>
          </a:p>
          <a:p>
            <a:pPr algn="just"/>
            <a:r>
              <a:rPr lang="en-US" sz="2000" dirty="0"/>
              <a:t>The difference between </a:t>
            </a:r>
            <a:r>
              <a:rPr lang="en-US" sz="2000" dirty="0" err="1"/>
              <a:t>newdoc</a:t>
            </a:r>
            <a:r>
              <a:rPr lang="en-US" sz="2000" dirty="0"/>
              <a:t> and </a:t>
            </a:r>
            <a:r>
              <a:rPr lang="en-US" sz="2000" dirty="0" err="1"/>
              <a:t>heredoc</a:t>
            </a:r>
            <a:r>
              <a:rPr lang="en-US" sz="2000" dirty="0"/>
              <a:t> is that - </a:t>
            </a:r>
            <a:r>
              <a:rPr lang="en-US" sz="2000" dirty="0" err="1"/>
              <a:t>Newdoc</a:t>
            </a:r>
            <a:r>
              <a:rPr lang="en-US" sz="2000" dirty="0"/>
              <a:t> is a single-quoted string whereas </a:t>
            </a:r>
            <a:r>
              <a:rPr lang="en-US" sz="2000" dirty="0" err="1"/>
              <a:t>heredoc</a:t>
            </a:r>
            <a:r>
              <a:rPr lang="en-US" sz="2000" dirty="0"/>
              <a:t> is a double-quoted string.</a:t>
            </a:r>
          </a:p>
          <a:p>
            <a:pPr marL="0" indent="0">
              <a:buNone/>
            </a:pPr>
            <a:endParaRPr lang="en-US" sz="16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A18226C-1E3E-4E0D-8CA6-754CDAC3BB18}"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String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2791718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dirty="0"/>
              <a:t>PHP array is an ordered map (contains value on the basis of key). It is used to hold multiple values of similar type in a single variable. We don't need to define multiple variables. By the help of single loop, we can traverse all the elements of an array. We can sort the elements of array. There are 3 types of array in PHP.</a:t>
            </a:r>
          </a:p>
          <a:p>
            <a:pPr marL="0" indent="0" algn="just">
              <a:buNone/>
            </a:pPr>
            <a:r>
              <a:rPr lang="en-US" sz="2000" b="1" dirty="0"/>
              <a:t>1 PHP indexed array </a:t>
            </a:r>
            <a:r>
              <a:rPr lang="en-US" sz="2000" dirty="0"/>
              <a:t>is represented by number which starts from 0. We can store number, string and object in the PHP array. </a:t>
            </a:r>
          </a:p>
          <a:p>
            <a:pPr marL="0" indent="0" algn="just">
              <a:buNone/>
            </a:pPr>
            <a:r>
              <a:rPr lang="en-US" sz="2000" dirty="0"/>
              <a:t>All PHP array elements are assigned to an index number by default. There are two ways to define indexed array: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8EA28DC-A2CC-488B-AEB6-25B3F4FCA5D1}"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69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91957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296735"/>
          </a:xfrm>
        </p:spPr>
        <p:txBody>
          <a:bodyPr>
            <a:noAutofit/>
          </a:bodyPr>
          <a:lstStyle/>
          <a:p>
            <a:pPr lvl="1"/>
            <a:r>
              <a:rPr lang="en-IN" sz="2000" dirty="0"/>
              <a:t>Setting Cookies with PHP</a:t>
            </a:r>
          </a:p>
          <a:p>
            <a:pPr lvl="1"/>
            <a:r>
              <a:rPr lang="en-IN" sz="2000" dirty="0"/>
              <a:t>Using Cookies with Sessions</a:t>
            </a:r>
          </a:p>
          <a:p>
            <a:pPr lvl="1"/>
            <a:r>
              <a:rPr lang="en-IN" sz="2000" dirty="0"/>
              <a:t>Deleting Cookies</a:t>
            </a:r>
          </a:p>
          <a:p>
            <a:pPr lvl="1"/>
            <a:r>
              <a:rPr lang="en-IN" sz="2000" dirty="0"/>
              <a:t>Registering Session variables</a:t>
            </a:r>
          </a:p>
          <a:p>
            <a:pPr lvl="1"/>
            <a:r>
              <a:rPr lang="en-IN" sz="2000" dirty="0"/>
              <a:t>Destroying the variables and Session.</a:t>
            </a:r>
          </a:p>
          <a:p>
            <a:pPr indent="-304800" algn="just">
              <a:spcBef>
                <a:spcPts val="0"/>
              </a:spcBef>
              <a:buClr>
                <a:schemeClr val="dk1"/>
              </a:buClr>
              <a:buSzPts val="1800"/>
              <a:defRPr/>
            </a:pPr>
            <a:r>
              <a:rPr lang="en-US" sz="2000" dirty="0">
                <a:cs typeface="Times New Roman" pitchFamily="18" charset="0"/>
              </a:rPr>
              <a:t>Video Links</a:t>
            </a:r>
          </a:p>
          <a:p>
            <a:pPr indent="-304800" algn="just">
              <a:spcBef>
                <a:spcPts val="0"/>
              </a:spcBef>
              <a:buClr>
                <a:schemeClr val="dk1"/>
              </a:buClr>
              <a:buSzPts val="1800"/>
              <a:defRPr/>
            </a:pPr>
            <a:r>
              <a:rPr lang="en-US" sz="2000" dirty="0">
                <a:cs typeface="Times New Roman" pitchFamily="18" charset="0"/>
              </a:rPr>
              <a:t>Daily Quiz</a:t>
            </a:r>
          </a:p>
          <a:p>
            <a:pPr indent="-304800" algn="just">
              <a:spcBef>
                <a:spcPts val="0"/>
              </a:spcBef>
              <a:buClr>
                <a:schemeClr val="dk1"/>
              </a:buClr>
              <a:buSzPts val="1800"/>
              <a:defRPr/>
            </a:pPr>
            <a:r>
              <a:rPr lang="en-US" sz="2000" dirty="0">
                <a:cs typeface="Times New Roman" pitchFamily="18" charset="0"/>
              </a:rPr>
              <a:t>Weekly Assignment</a:t>
            </a:r>
          </a:p>
          <a:p>
            <a:pPr indent="-304800" algn="just">
              <a:spcBef>
                <a:spcPts val="0"/>
              </a:spcBef>
              <a:buClr>
                <a:schemeClr val="dk1"/>
              </a:buClr>
              <a:buSzPts val="1800"/>
              <a:defRPr/>
            </a:pPr>
            <a:r>
              <a:rPr lang="en-US" sz="2000" dirty="0">
                <a:cs typeface="Times New Roman" pitchFamily="18" charset="0"/>
              </a:rPr>
              <a:t>MCQs</a:t>
            </a:r>
          </a:p>
          <a:p>
            <a:pPr indent="-304800" algn="just">
              <a:spcBef>
                <a:spcPts val="0"/>
              </a:spcBef>
              <a:buClr>
                <a:schemeClr val="dk1"/>
              </a:buClr>
              <a:buSzPts val="1800"/>
              <a:defRPr/>
            </a:pPr>
            <a:r>
              <a:rPr lang="en-US" sz="2000" dirty="0">
                <a:cs typeface="Times New Roman" pitchFamily="18" charset="0"/>
              </a:rPr>
              <a:t>Expected Questions in University Exams</a:t>
            </a:r>
          </a:p>
          <a:p>
            <a:pPr indent="-304800" algn="just">
              <a:spcBef>
                <a:spcPts val="0"/>
              </a:spcBef>
              <a:buClr>
                <a:schemeClr val="dk1"/>
              </a:buClr>
              <a:buSzPts val="1800"/>
              <a:defRPr/>
            </a:pPr>
            <a:r>
              <a:rPr lang="en-US" sz="2000" dirty="0">
                <a:cs typeface="Times New Roman" pitchFamily="18" charset="0"/>
              </a:rPr>
              <a:t>Summary</a:t>
            </a:r>
          </a:p>
          <a:p>
            <a:pPr indent="-304800" algn="just">
              <a:spcBef>
                <a:spcPts val="0"/>
              </a:spcBef>
              <a:buClr>
                <a:schemeClr val="dk1"/>
              </a:buClr>
              <a:buSzPts val="1800"/>
              <a:defRPr/>
            </a:pPr>
            <a:r>
              <a:rPr lang="en-US" sz="2000" dirty="0">
                <a:cs typeface="Times New Roman" pitchFamily="18" charset="0"/>
              </a:rPr>
              <a:t>References</a:t>
            </a:r>
          </a:p>
          <a:p>
            <a:endParaRPr lang="en-US" sz="2200" dirty="0"/>
          </a:p>
          <a:p>
            <a:pPr marL="0" indent="0">
              <a:buNone/>
            </a:pPr>
            <a:r>
              <a:rPr lang="en-US" sz="2200" dirty="0"/>
              <a:t>				</a:t>
            </a:r>
          </a:p>
          <a:p>
            <a:pPr marL="0" indent="0">
              <a:buNone/>
            </a:pPr>
            <a:endParaRPr lang="en-US" sz="2200" dirty="0"/>
          </a:p>
        </p:txBody>
      </p:sp>
      <p:sp>
        <p:nvSpPr>
          <p:cNvPr id="6" name="Date Placeholder 5"/>
          <p:cNvSpPr>
            <a:spLocks noGrp="1"/>
          </p:cNvSpPr>
          <p:nvPr>
            <p:ph type="dt" sz="half" idx="10"/>
          </p:nvPr>
        </p:nvSpPr>
        <p:spPr/>
        <p:txBody>
          <a:bodyPr/>
          <a:lstStyle/>
          <a:p>
            <a:fld id="{808DE2D0-983E-4BD2-8E7C-AA15C3948881}" type="datetime1">
              <a:rPr lang="en-US" smtClean="0"/>
              <a:t>7/8/2023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35861441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685800" lvl="1" algn="just">
              <a:buFont typeface="Arial" panose="020B0604020202020204" pitchFamily="34" charset="0"/>
              <a:buChar char="•"/>
            </a:pPr>
            <a:r>
              <a:rPr lang="en-US" sz="2000" dirty="0"/>
              <a:t>1st way:</a:t>
            </a:r>
          </a:p>
          <a:p>
            <a:pPr marL="685800" lvl="1" algn="just">
              <a:buFont typeface="Arial" panose="020B0604020202020204" pitchFamily="34" charset="0"/>
              <a:buChar char="•"/>
            </a:pPr>
            <a:r>
              <a:rPr lang="en-US" sz="2000" dirty="0"/>
              <a:t>$season=array("</a:t>
            </a:r>
            <a:r>
              <a:rPr lang="en-US" sz="2000" dirty="0" err="1"/>
              <a:t>summer","winter","spring","autumn</a:t>
            </a:r>
            <a:r>
              <a:rPr lang="en-US" sz="2000" dirty="0"/>
              <a:t>");  </a:t>
            </a:r>
          </a:p>
          <a:p>
            <a:pPr marL="685800" lvl="1" algn="just">
              <a:buFont typeface="Arial" panose="020B0604020202020204" pitchFamily="34" charset="0"/>
              <a:buChar char="•"/>
            </a:pPr>
            <a:r>
              <a:rPr lang="en-US" sz="2000" dirty="0"/>
              <a:t>2nd way:</a:t>
            </a:r>
          </a:p>
          <a:p>
            <a:pPr marL="685800" lvl="1" algn="just">
              <a:buFont typeface="Arial" panose="020B0604020202020204" pitchFamily="34" charset="0"/>
              <a:buChar char="•"/>
            </a:pPr>
            <a:r>
              <a:rPr lang="en-US" sz="2000" dirty="0"/>
              <a:t>$season[0]="summer";  </a:t>
            </a:r>
          </a:p>
          <a:p>
            <a:pPr marL="685800" lvl="1" algn="just">
              <a:buFont typeface="Arial" panose="020B0604020202020204" pitchFamily="34" charset="0"/>
              <a:buChar char="•"/>
            </a:pPr>
            <a:r>
              <a:rPr lang="en-US" sz="2000" dirty="0"/>
              <a:t>$season[1]="winter";  </a:t>
            </a:r>
          </a:p>
          <a:p>
            <a:pPr marL="685800" lvl="1" algn="just">
              <a:buFont typeface="Arial" panose="020B0604020202020204" pitchFamily="34" charset="0"/>
              <a:buChar char="•"/>
            </a:pPr>
            <a:r>
              <a:rPr lang="en-US" sz="2000" dirty="0"/>
              <a:t>$season[2]="spring";  </a:t>
            </a:r>
          </a:p>
          <a:p>
            <a:pPr marL="685800" lvl="1" algn="just">
              <a:buFont typeface="Arial" panose="020B0604020202020204" pitchFamily="34" charset="0"/>
              <a:buChar char="•"/>
            </a:pPr>
            <a:r>
              <a:rPr lang="en-US" sz="2000" dirty="0"/>
              <a:t>$season[3]="autumn"; </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F1A0A74-4196-4208-B8A7-7E311E43427E}"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361398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2 PHP associative array </a:t>
            </a:r>
            <a:r>
              <a:rPr lang="en-US" sz="2000" dirty="0"/>
              <a:t>allows you to associate name/label with each array elements in PHP using =&gt; symbol. Such way, you can easily remember the element because each element is represented by label than an incremented number. There are two ways to define associative array:</a:t>
            </a:r>
          </a:p>
          <a:p>
            <a:pPr lvl="1" algn="just"/>
            <a:r>
              <a:rPr lang="en-US" sz="2000" dirty="0"/>
              <a:t>1st way:</a:t>
            </a:r>
          </a:p>
          <a:p>
            <a:pPr lvl="1" algn="just"/>
            <a:r>
              <a:rPr lang="en-US" sz="2000" dirty="0"/>
              <a:t>$salary=</a:t>
            </a:r>
            <a:r>
              <a:rPr lang="en-US" sz="2000" b="1" dirty="0"/>
              <a:t>array</a:t>
            </a:r>
            <a:r>
              <a:rPr lang="en-US" sz="2000" dirty="0"/>
              <a:t>("</a:t>
            </a:r>
            <a:r>
              <a:rPr lang="en-US" sz="2000" dirty="0" err="1"/>
              <a:t>Sonoo</a:t>
            </a:r>
            <a:r>
              <a:rPr lang="en-US" sz="2000" dirty="0"/>
              <a:t>"=&gt;"550000","Vimal"=&gt;"250000","Ratan"=&gt;"200000");  </a:t>
            </a:r>
          </a:p>
          <a:p>
            <a:pPr lvl="1" algn="just"/>
            <a:r>
              <a:rPr lang="en-US" sz="2000" dirty="0"/>
              <a:t>2nd way:</a:t>
            </a:r>
          </a:p>
          <a:p>
            <a:pPr lvl="1" algn="just"/>
            <a:r>
              <a:rPr lang="en-US" sz="2000" dirty="0"/>
              <a:t>$salary["</a:t>
            </a:r>
            <a:r>
              <a:rPr lang="en-US" sz="2000" dirty="0" err="1"/>
              <a:t>Sonoo</a:t>
            </a:r>
            <a:r>
              <a:rPr lang="en-US" sz="2000" dirty="0"/>
              <a:t>"]="550000";  </a:t>
            </a:r>
          </a:p>
          <a:p>
            <a:pPr lvl="1" algn="just"/>
            <a:r>
              <a:rPr lang="en-US" sz="2000" dirty="0"/>
              <a:t>$salary["</a:t>
            </a:r>
            <a:r>
              <a:rPr lang="en-US" sz="2000" dirty="0" err="1"/>
              <a:t>Vimal</a:t>
            </a:r>
            <a:r>
              <a:rPr lang="en-US" sz="2000" dirty="0"/>
              <a:t>"]="250000";  </a:t>
            </a:r>
          </a:p>
          <a:p>
            <a:pPr lvl="1" algn="just"/>
            <a:r>
              <a:rPr lang="en-US" sz="2000" dirty="0"/>
              <a:t>$salary["</a:t>
            </a:r>
            <a:r>
              <a:rPr lang="en-US" sz="2000" dirty="0" err="1"/>
              <a:t>Ratan</a:t>
            </a:r>
            <a:r>
              <a:rPr lang="en-US" sz="2000" dirty="0"/>
              <a:t>"]="200000";  </a:t>
            </a:r>
          </a:p>
          <a:p>
            <a:pPr marL="0" indent="0" algn="just">
              <a:buNone/>
            </a:pPr>
            <a:r>
              <a:rPr lang="en-US" sz="1700" dirty="0"/>
              <a:t>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B9E385E-E36E-477F-B7C1-B589006E4FCD}"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84967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152400" y="838200"/>
            <a:ext cx="8915400" cy="5287964"/>
          </a:xfrm>
        </p:spPr>
        <p:txBody>
          <a:bodyPr>
            <a:normAutofit/>
          </a:bodyPr>
          <a:lstStyle/>
          <a:p>
            <a:pPr marL="0" indent="0" algn="just">
              <a:buNone/>
            </a:pPr>
            <a:r>
              <a:rPr lang="en-US" sz="2000" b="1" dirty="0"/>
              <a:t>3 PHP multidimensional array </a:t>
            </a:r>
            <a:r>
              <a:rPr lang="en-US" sz="2000" dirty="0"/>
              <a:t>is also known as array of arrays. It allows you to store tabular data in an array. PHP multidimensional array can be represented in the form of matrix which is represented by row * column.</a:t>
            </a:r>
          </a:p>
          <a:p>
            <a:pPr lvl="1" algn="just"/>
            <a:r>
              <a:rPr lang="en-US" sz="2000" dirty="0"/>
              <a:t>$</a:t>
            </a:r>
            <a:r>
              <a:rPr lang="en-US" sz="2000" dirty="0" err="1"/>
              <a:t>emp</a:t>
            </a:r>
            <a:r>
              <a:rPr lang="en-US" sz="2000" dirty="0"/>
              <a:t> = </a:t>
            </a:r>
            <a:r>
              <a:rPr lang="en-US" sz="2000" b="1" dirty="0"/>
              <a:t>array</a:t>
            </a:r>
            <a:r>
              <a:rPr lang="en-US" sz="2000" dirty="0"/>
              <a:t>  </a:t>
            </a:r>
          </a:p>
          <a:p>
            <a:pPr lvl="1" algn="just"/>
            <a:r>
              <a:rPr lang="en-US" sz="2000" dirty="0"/>
              <a:t>  (  </a:t>
            </a:r>
          </a:p>
          <a:p>
            <a:pPr lvl="1" algn="just"/>
            <a:r>
              <a:rPr lang="en-US" sz="2000" dirty="0"/>
              <a:t>  </a:t>
            </a:r>
            <a:r>
              <a:rPr lang="en-US" sz="2000" b="1" dirty="0"/>
              <a:t>array</a:t>
            </a:r>
            <a:r>
              <a:rPr lang="en-US" sz="2000" dirty="0"/>
              <a:t>(1,"sonoo",400000),  </a:t>
            </a:r>
          </a:p>
          <a:p>
            <a:pPr lvl="1" algn="just"/>
            <a:r>
              <a:rPr lang="en-US" sz="2000" dirty="0"/>
              <a:t>  </a:t>
            </a:r>
            <a:r>
              <a:rPr lang="en-US" sz="2000" b="1" dirty="0"/>
              <a:t>array</a:t>
            </a:r>
            <a:r>
              <a:rPr lang="en-US" sz="2000" dirty="0"/>
              <a:t>(2,"john",500000),  </a:t>
            </a:r>
          </a:p>
          <a:p>
            <a:pPr lvl="1" algn="just"/>
            <a:r>
              <a:rPr lang="en-US" sz="2000" dirty="0"/>
              <a:t>  </a:t>
            </a:r>
            <a:r>
              <a:rPr lang="en-US" sz="2000" b="1" dirty="0"/>
              <a:t>array</a:t>
            </a:r>
            <a:r>
              <a:rPr lang="en-US" sz="2000" dirty="0"/>
              <a:t>(3,"rahul",300000)  </a:t>
            </a:r>
          </a:p>
          <a:p>
            <a:pPr lvl="1" algn="just"/>
            <a:r>
              <a:rPr lang="en-US" sz="2000" dirty="0"/>
              <a:t>  );  </a:t>
            </a:r>
          </a:p>
          <a:p>
            <a:endParaRPr lang="en-US" sz="2000" dirty="0"/>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E902A7EA-C2A9-4338-89ED-5625C0AC8C7B}"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58081" y="368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Array (CO5)</a:t>
            </a:r>
            <a:endParaRPr lang="en-IN" sz="2400" dirty="0"/>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693581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686800" cy="5334000"/>
          </a:xfrm>
        </p:spPr>
        <p:txBody>
          <a:bodyPr>
            <a:noAutofit/>
          </a:bodyPr>
          <a:lstStyle/>
          <a:p>
            <a:pPr marL="0" indent="0">
              <a:buNone/>
            </a:pPr>
            <a:r>
              <a:rPr lang="en-US" sz="2200" dirty="0"/>
              <a:t>5) Which of the following is not a variable scope in PHP?</a:t>
            </a:r>
          </a:p>
          <a:p>
            <a:pPr marL="0" indent="0">
              <a:buNone/>
            </a:pPr>
            <a:r>
              <a:rPr lang="en-US" sz="2200" dirty="0"/>
              <a:t>Extern</a:t>
            </a:r>
          </a:p>
          <a:p>
            <a:pPr marL="0" indent="0">
              <a:buNone/>
            </a:pPr>
            <a:r>
              <a:rPr lang="en-US" sz="2200" dirty="0"/>
              <a:t>Local</a:t>
            </a:r>
          </a:p>
          <a:p>
            <a:pPr marL="0" indent="0">
              <a:buNone/>
            </a:pPr>
            <a:r>
              <a:rPr lang="en-US" sz="2200" dirty="0"/>
              <a:t>Static</a:t>
            </a:r>
          </a:p>
          <a:p>
            <a:pPr marL="0" indent="0">
              <a:buNone/>
            </a:pPr>
            <a:r>
              <a:rPr lang="en-US" sz="2200" dirty="0"/>
              <a:t>Global</a:t>
            </a:r>
          </a:p>
          <a:p>
            <a:pPr marL="0" indent="0">
              <a:buNone/>
            </a:pPr>
            <a:endParaRPr lang="en-US" sz="2200" dirty="0"/>
          </a:p>
          <a:p>
            <a:pPr marL="0" indent="0">
              <a:buNone/>
            </a:pPr>
            <a:r>
              <a:rPr lang="en-US" sz="2200" dirty="0"/>
              <a:t>6) Which of the following is correct to add a comment in </a:t>
            </a:r>
            <a:r>
              <a:rPr lang="en-US" sz="2200" dirty="0" err="1"/>
              <a:t>php</a:t>
            </a:r>
            <a:r>
              <a:rPr lang="en-US" sz="2200" dirty="0"/>
              <a:t>?</a:t>
            </a:r>
          </a:p>
          <a:p>
            <a:pPr marL="0" indent="0">
              <a:buNone/>
            </a:pPr>
            <a:r>
              <a:rPr lang="en-US" sz="2200" dirty="0"/>
              <a:t>&amp; …… &amp;</a:t>
            </a:r>
          </a:p>
          <a:p>
            <a:pPr marL="0" indent="0">
              <a:buNone/>
            </a:pPr>
            <a:r>
              <a:rPr lang="en-US" sz="2200" dirty="0"/>
              <a:t>// ……</a:t>
            </a:r>
          </a:p>
          <a:p>
            <a:pPr marL="0" indent="0">
              <a:buNone/>
            </a:pPr>
            <a:r>
              <a:rPr lang="en-US" sz="2200" dirty="0"/>
              <a:t>/* …… */</a:t>
            </a:r>
          </a:p>
          <a:p>
            <a:pPr marL="0" indent="0">
              <a:buNone/>
            </a:pPr>
            <a:r>
              <a:rPr lang="en-US" sz="2200" dirty="0"/>
              <a:t>Both (b) and (c)</a:t>
            </a:r>
          </a:p>
        </p:txBody>
      </p:sp>
      <p:sp>
        <p:nvSpPr>
          <p:cNvPr id="4" name="Date Placeholder 3"/>
          <p:cNvSpPr>
            <a:spLocks noGrp="1"/>
          </p:cNvSpPr>
          <p:nvPr>
            <p:ph type="dt" sz="half" idx="10"/>
          </p:nvPr>
        </p:nvSpPr>
        <p:spPr/>
        <p:txBody>
          <a:bodyPr/>
          <a:lstStyle/>
          <a:p>
            <a:fld id="{46601082-1A52-424E-A177-50C392C56E37}"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353403"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endParaRPr>
          </a:p>
        </p:txBody>
      </p:sp>
      <p:pic>
        <p:nvPicPr>
          <p:cNvPr id="9" name="Picture 8" descr="NIET"/>
          <p:cNvPicPr/>
          <p:nvPr/>
        </p:nvPicPr>
        <p:blipFill>
          <a:blip r:embed="rId3">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Tree>
    <p:extLst>
      <p:ext uri="{BB962C8B-B14F-4D97-AF65-F5344CB8AC3E}">
        <p14:creationId xmlns:p14="http://schemas.microsoft.com/office/powerpoint/2010/main" val="130378919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629022"/>
            <a:ext cx="8229600" cy="2857378"/>
          </a:xfrm>
        </p:spPr>
        <p:txBody>
          <a:bodyPr>
            <a:normAutofit/>
          </a:bodyPr>
          <a:lstStyle/>
          <a:p>
            <a:pPr marL="0" indent="0" algn="just">
              <a:buNone/>
            </a:pPr>
            <a:r>
              <a:rPr lang="en-US" sz="2000" dirty="0"/>
              <a:t>To discuss about Understanding file&amp; directory, Opening and closing, a file, Coping, renaming and deleting a file, working with directories, Creating and deleting folder, File Uploading &amp; Downloading in PHP </a:t>
            </a:r>
            <a:endParaRPr lang="en-IN" sz="2000" dirty="0"/>
          </a:p>
        </p:txBody>
      </p:sp>
      <p:sp>
        <p:nvSpPr>
          <p:cNvPr id="4" name="Date Placeholder 3"/>
          <p:cNvSpPr>
            <a:spLocks noGrp="1"/>
          </p:cNvSpPr>
          <p:nvPr>
            <p:ph type="dt" sz="half" idx="10"/>
          </p:nvPr>
        </p:nvSpPr>
        <p:spPr/>
        <p:txBody>
          <a:bodyPr/>
          <a:lstStyle/>
          <a:p>
            <a:fld id="{0484FF37-61C1-47FE-A7BC-E68AB358D961}" type="datetime1">
              <a:rPr lang="en-US" smtClean="0"/>
              <a:t>7/8/2023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0" y="83113"/>
            <a:ext cx="1374058" cy="664804"/>
          </a:xfrm>
          <a:prstGeom prst="rect">
            <a:avLst/>
          </a:prstGeom>
          <a:noFill/>
          <a:ln>
            <a:noFill/>
          </a:ln>
        </p:spPr>
      </p:pic>
      <p:sp>
        <p:nvSpPr>
          <p:cNvPr id="8" name="TextBox 7"/>
          <p:cNvSpPr txBox="1"/>
          <p:nvPr/>
        </p:nvSpPr>
        <p:spPr>
          <a:xfrm>
            <a:off x="1600200" y="1066800"/>
            <a:ext cx="6324600" cy="400110"/>
          </a:xfrm>
          <a:prstGeom prst="rect">
            <a:avLst/>
          </a:prstGeom>
          <a:noFill/>
        </p:spPr>
        <p:txBody>
          <a:bodyPr wrap="square" rtlCol="0">
            <a:spAutoFit/>
          </a:bodyPr>
          <a:lstStyle/>
          <a:p>
            <a:pPr algn="ctr"/>
            <a:r>
              <a:rPr lang="en-US" sz="2000" dirty="0"/>
              <a:t>Overview of </a:t>
            </a:r>
            <a:r>
              <a:rPr lang="en-IN" sz="2000" dirty="0"/>
              <a:t>files and directories</a:t>
            </a:r>
          </a:p>
        </p:txBody>
      </p:sp>
      <p:sp>
        <p:nvSpPr>
          <p:cNvPr id="10" name="Title 1"/>
          <p:cNvSpPr txBox="1">
            <a:spLocks/>
          </p:cNvSpPr>
          <p:nvPr/>
        </p:nvSpPr>
        <p:spPr>
          <a:xfrm>
            <a:off x="304800" y="1847911"/>
            <a:ext cx="8686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Topic objective</a:t>
            </a:r>
          </a:p>
        </p:txBody>
      </p:sp>
    </p:spTree>
    <p:extLst>
      <p:ext uri="{BB962C8B-B14F-4D97-AF65-F5344CB8AC3E}">
        <p14:creationId xmlns:p14="http://schemas.microsoft.com/office/powerpoint/2010/main" val="37462297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838200"/>
            <a:ext cx="9005119" cy="5476364"/>
          </a:xfrm>
        </p:spPr>
        <p:txBody>
          <a:bodyPr>
            <a:normAutofit/>
          </a:bodyPr>
          <a:lstStyle/>
          <a:p>
            <a:pPr algn="just"/>
            <a:r>
              <a:rPr lang="en-US" sz="2000" dirty="0"/>
              <a:t>Now that we have spent some time looking at how to work with files in PHP it is now time to look at how to work with file system directories. </a:t>
            </a:r>
          </a:p>
          <a:p>
            <a:pPr algn="just"/>
            <a:r>
              <a:rPr lang="en-US" sz="2000" dirty="0"/>
              <a:t>PHP provides a number of functions that can be used to perform tasks such as identifying and changing the current directory, creating new directories, deleting existing directories and listing the contents of a directory.</a:t>
            </a:r>
          </a:p>
          <a:p>
            <a:pPr marL="0" indent="0" algn="just">
              <a:buNone/>
            </a:pPr>
            <a:r>
              <a:rPr lang="en-US" sz="2000" b="1" dirty="0"/>
              <a:t>1 Creating Directories in PHP- </a:t>
            </a:r>
            <a:r>
              <a:rPr lang="en-US" sz="2000" dirty="0"/>
              <a:t>A new directory can be created in PHP using the </a:t>
            </a:r>
            <a:r>
              <a:rPr lang="en-US" sz="2000" dirty="0" err="1"/>
              <a:t>mkdir</a:t>
            </a:r>
            <a:r>
              <a:rPr lang="en-US" sz="2000" dirty="0"/>
              <a:t>() function. This function takes a path to the directory to be created. </a:t>
            </a:r>
          </a:p>
          <a:p>
            <a:pPr algn="just"/>
            <a:r>
              <a:rPr lang="en-US" sz="2000" dirty="0"/>
              <a:t>To create a directory in the same directory as your PHP script simply provide the directory name. To create a new directory in a different directory specify the full path when calling </a:t>
            </a:r>
            <a:r>
              <a:rPr lang="en-US" sz="2000" dirty="0" err="1"/>
              <a:t>mkdir</a:t>
            </a:r>
            <a:r>
              <a:rPr lang="en-US" sz="2000" dirty="0"/>
              <a:t>().</a:t>
            </a:r>
          </a:p>
          <a:p>
            <a:pPr algn="just"/>
            <a:r>
              <a:rPr lang="en-US" sz="2000" dirty="0"/>
              <a:t>A second, optional argument allows the specification of permissions on the directory (controlling such issues as whether the directory is writable):</a:t>
            </a:r>
          </a:p>
          <a:p>
            <a:pPr marL="0" indent="0" algn="just">
              <a:buNone/>
            </a:pPr>
            <a:r>
              <a:rPr lang="en-US" sz="2000" dirty="0"/>
              <a:t>&lt;?</a:t>
            </a:r>
            <a:r>
              <a:rPr lang="en-US" sz="2000" dirty="0" err="1"/>
              <a:t>php</a:t>
            </a:r>
            <a:endParaRPr lang="en-US" sz="2000" dirty="0"/>
          </a:p>
          <a:p>
            <a:pPr marL="0" indent="0" algn="just">
              <a:buNone/>
            </a:pPr>
            <a:r>
              <a:rPr lang="en-US" sz="2000" dirty="0"/>
              <a:t>$result = </a:t>
            </a:r>
            <a:r>
              <a:rPr lang="en-US" sz="2000" dirty="0" err="1"/>
              <a:t>mkdir</a:t>
            </a:r>
            <a:r>
              <a:rPr lang="en-US" sz="2000" dirty="0"/>
              <a:t> ("/path/to/directory", "0777");</a:t>
            </a:r>
          </a:p>
          <a:p>
            <a:pPr marL="0" indent="0" algn="just">
              <a:buNone/>
            </a:pPr>
            <a:r>
              <a:rPr lang="en-US" sz="2000" dirty="0"/>
              <a:t>?&gt;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5C02D5F-C16C-4192-A06A-339E619D52AB}"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283925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838200"/>
            <a:ext cx="9005119" cy="5476364"/>
          </a:xfrm>
        </p:spPr>
        <p:txBody>
          <a:bodyPr>
            <a:normAutofit/>
          </a:bodyPr>
          <a:lstStyle/>
          <a:p>
            <a:pPr marL="0" indent="0" algn="just">
              <a:buNone/>
            </a:pPr>
            <a:r>
              <a:rPr lang="en-US" sz="2000" b="1" dirty="0"/>
              <a:t>2 Deleting a directory- </a:t>
            </a:r>
            <a:r>
              <a:rPr lang="en-US" sz="2000" dirty="0"/>
              <a:t>Directories are deleted in PHP using the </a:t>
            </a:r>
            <a:r>
              <a:rPr lang="en-US" sz="2000" i="1" dirty="0" err="1"/>
              <a:t>rmdir</a:t>
            </a:r>
            <a:r>
              <a:rPr lang="en-US" sz="2000" i="1" dirty="0"/>
              <a:t>()</a:t>
            </a:r>
            <a:r>
              <a:rPr lang="en-US" sz="2000" dirty="0"/>
              <a:t> function. </a:t>
            </a:r>
            <a:r>
              <a:rPr lang="en-US" sz="2000" i="1" dirty="0" err="1"/>
              <a:t>rmdir</a:t>
            </a:r>
            <a:r>
              <a:rPr lang="en-US" sz="2000" i="1" dirty="0"/>
              <a:t>()</a:t>
            </a:r>
            <a:r>
              <a:rPr lang="en-US" sz="2000" dirty="0"/>
              <a:t> takes a single argument, the name of the directory to be deleted. </a:t>
            </a:r>
          </a:p>
          <a:p>
            <a:pPr algn="just"/>
            <a:r>
              <a:rPr lang="en-US" sz="2000" dirty="0"/>
              <a:t>The deletion will only be successful if the directory is empty. If the directory contains files or other sub-directories the deletion cannot be performed until those files and sub-directories are also deleted.</a:t>
            </a:r>
          </a:p>
          <a:p>
            <a:pPr marL="0" indent="0" algn="just">
              <a:buNone/>
            </a:pPr>
            <a:r>
              <a:rPr lang="en-US" sz="2000" b="1" dirty="0"/>
              <a:t>3 To Close a directory- </a:t>
            </a:r>
            <a:r>
              <a:rPr lang="en-US" sz="2000" dirty="0"/>
              <a:t>We use </a:t>
            </a:r>
            <a:r>
              <a:rPr lang="en-US" sz="2000" dirty="0" err="1"/>
              <a:t>closedir</a:t>
            </a:r>
            <a:r>
              <a:rPr lang="en-US" sz="2000" dirty="0"/>
              <a:t>() function in order to close a directory after reading its contents.</a:t>
            </a:r>
          </a:p>
          <a:p>
            <a:pPr marL="0" indent="0" algn="just">
              <a:buNone/>
            </a:pPr>
            <a:r>
              <a:rPr lang="en-US" sz="2000" dirty="0"/>
              <a:t>Syntax:</a:t>
            </a:r>
          </a:p>
          <a:p>
            <a:pPr marL="400050" lvl="1" indent="0" algn="just">
              <a:buNone/>
            </a:pPr>
            <a:r>
              <a:rPr lang="en-US" sz="2000" dirty="0"/>
              <a:t>$</a:t>
            </a:r>
            <a:r>
              <a:rPr lang="en-US" sz="2000" dirty="0" err="1"/>
              <a:t>dir_handle</a:t>
            </a:r>
            <a:r>
              <a:rPr lang="en-US" sz="2000" dirty="0"/>
              <a:t> = </a:t>
            </a:r>
            <a:r>
              <a:rPr lang="en-US" sz="2000" dirty="0" err="1"/>
              <a:t>opendir</a:t>
            </a:r>
            <a:r>
              <a:rPr lang="en-US" sz="2000" dirty="0"/>
              <a:t>($</a:t>
            </a:r>
            <a:r>
              <a:rPr lang="en-US" sz="2000" dirty="0" err="1"/>
              <a:t>dir_path</a:t>
            </a:r>
            <a:r>
              <a:rPr lang="en-US" sz="2000" dirty="0"/>
              <a:t>);</a:t>
            </a:r>
          </a:p>
          <a:p>
            <a:pPr marL="400050" lvl="1" indent="0" algn="just">
              <a:buNone/>
            </a:pPr>
            <a:r>
              <a:rPr lang="en-US" sz="2000" dirty="0"/>
              <a:t>...</a:t>
            </a:r>
          </a:p>
          <a:p>
            <a:pPr marL="400050" lvl="1" indent="0" algn="just">
              <a:buNone/>
            </a:pPr>
            <a:r>
              <a:rPr lang="en-US" sz="2000" dirty="0"/>
              <a:t>...</a:t>
            </a:r>
          </a:p>
          <a:p>
            <a:pPr marL="400050" lvl="1" indent="0" algn="just">
              <a:buNone/>
            </a:pPr>
            <a:r>
              <a:rPr lang="en-US" sz="2000" dirty="0" err="1"/>
              <a:t>closedir</a:t>
            </a:r>
            <a:r>
              <a:rPr lang="en-US" sz="2000" dirty="0"/>
              <a:t>($</a:t>
            </a:r>
            <a:r>
              <a:rPr lang="en-US" sz="2000" dirty="0" err="1"/>
              <a:t>dir_handle</a:t>
            </a:r>
            <a:r>
              <a:rPr lang="en-US" sz="2000" dirty="0"/>
              <a: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F30ED63-87CC-4137-BC9D-7F65404DF22A}"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554436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914400"/>
            <a:ext cx="9005119" cy="5400164"/>
          </a:xfrm>
        </p:spPr>
        <p:txBody>
          <a:bodyPr>
            <a:normAutofit/>
          </a:bodyPr>
          <a:lstStyle/>
          <a:p>
            <a:pPr marL="0" indent="0" algn="just">
              <a:buNone/>
            </a:pPr>
            <a:r>
              <a:rPr lang="en-US" sz="2000" b="1" dirty="0"/>
              <a:t>4 To open a directory- </a:t>
            </a:r>
            <a:r>
              <a:rPr lang="en-US" sz="2000" dirty="0"/>
              <a:t>The </a:t>
            </a:r>
            <a:r>
              <a:rPr lang="en-US" sz="2000" dirty="0" err="1"/>
              <a:t>opendir</a:t>
            </a:r>
            <a:r>
              <a:rPr lang="en-US" sz="2000" dirty="0"/>
              <a:t>() function in PHP is an inbuilt function which is used to open a directory handle. The path of the directory to be opened is sent as a parameter to the </a:t>
            </a:r>
            <a:r>
              <a:rPr lang="en-US" sz="2000" dirty="0" err="1"/>
              <a:t>opendir</a:t>
            </a:r>
            <a:r>
              <a:rPr lang="en-US" sz="2000" dirty="0"/>
              <a:t>() function and it returns a directory handle resource on success, or FALSE on failure. The </a:t>
            </a:r>
            <a:r>
              <a:rPr lang="en-US" sz="2000" dirty="0" err="1"/>
              <a:t>opendir</a:t>
            </a:r>
            <a:r>
              <a:rPr lang="en-US" sz="2000" dirty="0"/>
              <a:t>() function is used to open up a directory handle to be used in subsequent with other directory functions such as </a:t>
            </a:r>
            <a:r>
              <a:rPr lang="en-US" sz="2000" dirty="0" err="1"/>
              <a:t>closedir</a:t>
            </a:r>
            <a:r>
              <a:rPr lang="en-US" sz="2000" dirty="0"/>
              <a:t>(), </a:t>
            </a:r>
            <a:r>
              <a:rPr lang="en-US" sz="2000" dirty="0" err="1"/>
              <a:t>readdir</a:t>
            </a:r>
            <a:r>
              <a:rPr lang="en-US" sz="2000" dirty="0"/>
              <a:t>(), and </a:t>
            </a:r>
            <a:r>
              <a:rPr lang="en-US" sz="2000" dirty="0" err="1"/>
              <a:t>rewinddir</a:t>
            </a:r>
            <a:r>
              <a:rPr lang="en-US" sz="2000" dirty="0"/>
              <a:t>().</a:t>
            </a:r>
          </a:p>
          <a:p>
            <a:pPr marL="0" indent="0" algn="just">
              <a:buNone/>
            </a:pPr>
            <a:r>
              <a:rPr lang="en-US" sz="2000" dirty="0"/>
              <a:t>Syntax:</a:t>
            </a:r>
          </a:p>
          <a:p>
            <a:pPr marL="400050" lvl="1" indent="0" algn="just">
              <a:buNone/>
            </a:pPr>
            <a:r>
              <a:rPr lang="en-US" sz="2000" dirty="0" err="1"/>
              <a:t>opendir</a:t>
            </a:r>
            <a:r>
              <a:rPr lang="en-US" sz="2000" dirty="0"/>
              <a:t>($path,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89AAC66-9024-4D36-AD03-40B34A2C9DA3}"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698399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b="1" dirty="0"/>
              <a:t>5 To copy a directory- </a:t>
            </a:r>
            <a:r>
              <a:rPr lang="en-US" sz="2000" dirty="0"/>
              <a:t>The copy() function is used to make a copy of a specified file. It makes a copy of the source file to the destination file and if the destination file already exists, it gets overwritten. The copy() function returns true on success and false on failure.</a:t>
            </a:r>
          </a:p>
          <a:p>
            <a:pPr marL="0" indent="0" algn="just">
              <a:buNone/>
            </a:pPr>
            <a:r>
              <a:rPr lang="en-US" sz="2000" dirty="0"/>
              <a:t>Syntax:</a:t>
            </a:r>
          </a:p>
          <a:p>
            <a:pPr marL="0" indent="0" algn="just">
              <a:buNone/>
            </a:pPr>
            <a:r>
              <a:rPr lang="en-US" sz="2000" dirty="0" err="1"/>
              <a:t>Bool</a:t>
            </a:r>
            <a:r>
              <a:rPr lang="en-US" sz="2000" dirty="0"/>
              <a:t> copy($source, $</a:t>
            </a:r>
            <a:r>
              <a:rPr lang="en-US" sz="2000" dirty="0" err="1"/>
              <a:t>dest</a:t>
            </a:r>
            <a:r>
              <a:rPr lang="en-US" sz="2000" dirty="0"/>
              <a:t>)</a:t>
            </a:r>
          </a:p>
          <a:p>
            <a:pPr marL="0" indent="0" algn="just">
              <a:buNone/>
            </a:pPr>
            <a:endParaRPr lang="en-US" sz="2000" b="1" dirty="0"/>
          </a:p>
          <a:p>
            <a:pPr marL="0" indent="0" algn="just">
              <a:buNone/>
            </a:pPr>
            <a:r>
              <a:rPr lang="en-US" sz="2000" b="1" dirty="0"/>
              <a:t>6 To rename a directory- </a:t>
            </a:r>
            <a:r>
              <a:rPr lang="en-US" sz="2000" dirty="0"/>
              <a:t>The rename() function in PHP is an inbuilt function which is used to rename a file or directory. It makes an attempt to change an old name of a file or directory with a new name specified by the user and it may move between directories if necessary.</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91696898-45C1-45F6-BE0F-9FFF0F7B3BC6}"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27639829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If the new name specified by the user already exists, the rename() function overwrites it. The old name of the file and the new name specified by the user are sent as parameters to the rename() function and it returns True on success and a False on failure.</a:t>
            </a:r>
          </a:p>
          <a:p>
            <a:pPr marL="0" indent="0" algn="just">
              <a:buNone/>
            </a:pPr>
            <a:r>
              <a:rPr lang="en-US" sz="2000" dirty="0"/>
              <a:t>Syntax:</a:t>
            </a:r>
          </a:p>
          <a:p>
            <a:pPr marL="0" indent="0" algn="just">
              <a:buNone/>
            </a:pPr>
            <a:r>
              <a:rPr lang="en-US" sz="2000" dirty="0"/>
              <a:t>rename(</a:t>
            </a:r>
            <a:r>
              <a:rPr lang="en-US" sz="2000" dirty="0" err="1"/>
              <a:t>oldname</a:t>
            </a:r>
            <a:r>
              <a:rPr lang="en-US" sz="2000" dirty="0"/>
              <a:t>, </a:t>
            </a:r>
            <a:r>
              <a:rPr lang="en-US" sz="2000" dirty="0" err="1"/>
              <a:t>newname</a:t>
            </a:r>
            <a:r>
              <a:rPr lang="en-US" sz="2000" dirty="0"/>
              <a:t>, context)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808DE03-AAC5-43B0-B74D-3014B60F2D92}"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79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Understanding file &amp; directory, working with directories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7986237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2707"/>
            <a:ext cx="8610600" cy="5296735"/>
          </a:xfrm>
        </p:spPr>
        <p:txBody>
          <a:bodyPr>
            <a:noAutofit/>
          </a:bodyPr>
          <a:lstStyle/>
          <a:p>
            <a:endParaRPr lang="en-US" sz="2200" dirty="0"/>
          </a:p>
          <a:p>
            <a:pPr marL="0" indent="0">
              <a:buNone/>
            </a:pPr>
            <a:r>
              <a:rPr lang="en-US" sz="2200" dirty="0"/>
              <a:t>				</a:t>
            </a:r>
          </a:p>
          <a:p>
            <a:pPr marL="0" indent="0">
              <a:buNone/>
            </a:pPr>
            <a:endParaRPr lang="en-US" sz="2200" dirty="0"/>
          </a:p>
        </p:txBody>
      </p:sp>
      <p:sp>
        <p:nvSpPr>
          <p:cNvPr id="6" name="Date Placeholder 5"/>
          <p:cNvSpPr>
            <a:spLocks noGrp="1"/>
          </p:cNvSpPr>
          <p:nvPr>
            <p:ph type="dt" sz="half" idx="10"/>
          </p:nvPr>
        </p:nvSpPr>
        <p:spPr/>
        <p:txBody>
          <a:bodyPr/>
          <a:lstStyle/>
          <a:p>
            <a:fld id="{54D1D379-3B75-4EFE-A202-6F69ACD26C86}" type="datetime1">
              <a:rPr lang="en-US" smtClean="0"/>
              <a:t>7/8/2023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5554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sym typeface="Arial" charset="0"/>
              </a:rPr>
              <a:t>Evaluation Scheme</a:t>
            </a:r>
            <a:endParaRPr kumimoji="0" lang="en-US" sz="2400" b="0"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pic>
        <p:nvPicPr>
          <p:cNvPr id="4" name="Picture 3"/>
          <p:cNvPicPr>
            <a:picLocks noChangeAspect="1"/>
          </p:cNvPicPr>
          <p:nvPr/>
        </p:nvPicPr>
        <p:blipFill rotWithShape="1">
          <a:blip r:embed="rId4"/>
          <a:srcRect l="23059" t="21875" r="20718" b="12500"/>
          <a:stretch/>
        </p:blipFill>
        <p:spPr>
          <a:xfrm>
            <a:off x="457200" y="1059615"/>
            <a:ext cx="8382000" cy="5112585"/>
          </a:xfrm>
          <a:prstGeom prst="rect">
            <a:avLst/>
          </a:prstGeom>
        </p:spPr>
      </p:pic>
    </p:spTree>
    <p:extLst>
      <p:ext uri="{BB962C8B-B14F-4D97-AF65-F5344CB8AC3E}">
        <p14:creationId xmlns:p14="http://schemas.microsoft.com/office/powerpoint/2010/main" val="4277471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algn="just"/>
            <a:r>
              <a:rPr lang="en-US" sz="2000" dirty="0"/>
              <a:t>Earlier we have seen about deleting just files which are present in a directory. Now, What if you have sub directories with files inside the folder. </a:t>
            </a:r>
          </a:p>
          <a:p>
            <a:pPr algn="just"/>
            <a:r>
              <a:rPr lang="en-US" sz="2000" dirty="0"/>
              <a:t>In that case the above script won’t able to work. You’ll need to create recursive function to delete all files, sub-directories and parent directory altogether.</a:t>
            </a:r>
          </a:p>
          <a:p>
            <a:pPr algn="just"/>
            <a:r>
              <a:rPr lang="en-US" sz="2000" dirty="0"/>
              <a:t>Simply deleting a folder with using </a:t>
            </a:r>
            <a:r>
              <a:rPr lang="en-US" sz="2000" dirty="0" err="1"/>
              <a:t>php’s</a:t>
            </a:r>
            <a:r>
              <a:rPr lang="en-US" sz="2000" dirty="0"/>
              <a:t> function </a:t>
            </a:r>
            <a:r>
              <a:rPr lang="en-US" sz="2000" dirty="0" err="1"/>
              <a:t>rmdir</a:t>
            </a:r>
            <a:r>
              <a:rPr lang="en-US" sz="2000" dirty="0"/>
              <a:t>() won’t work. It will throw some exceptions if you attempt to remove folder directly with files in it. </a:t>
            </a:r>
          </a:p>
          <a:p>
            <a:pPr algn="just"/>
            <a:r>
              <a:rPr lang="en-US" sz="2000" dirty="0"/>
              <a:t>So first of all you have to delete files one by one from each sub folder and then delete folders by removing parent folder.</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64D28B63-8808-4453-8434-0B9E93C12159}"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15169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400050" lvl="1" indent="0" algn="just">
              <a:buNone/>
            </a:pPr>
            <a:r>
              <a:rPr lang="en-US" sz="2000" dirty="0"/>
              <a:t>&lt;?</a:t>
            </a:r>
            <a:r>
              <a:rPr lang="en-US" sz="2000" dirty="0" err="1"/>
              <a:t>php</a:t>
            </a:r>
            <a:endParaRPr lang="en-US" sz="2000" dirty="0"/>
          </a:p>
          <a:p>
            <a:pPr marL="400050" lvl="1" indent="0" algn="just">
              <a:buNone/>
            </a:pPr>
            <a:r>
              <a:rPr lang="en-US" sz="2000" dirty="0"/>
              <a:t>// delete all files and sub-folders from a folder</a:t>
            </a:r>
          </a:p>
          <a:p>
            <a:pPr marL="400050" lvl="1" indent="0" algn="just">
              <a:buNone/>
            </a:pPr>
            <a:r>
              <a:rPr lang="en-US" sz="2000" dirty="0"/>
              <a:t>function </a:t>
            </a:r>
            <a:r>
              <a:rPr lang="en-US" sz="2000" dirty="0" err="1"/>
              <a:t>deleteAll</a:t>
            </a:r>
            <a:r>
              <a:rPr lang="en-US" sz="2000" dirty="0"/>
              <a:t>($</a:t>
            </a:r>
            <a:r>
              <a:rPr lang="en-US" sz="2000" dirty="0" err="1"/>
              <a:t>dir</a:t>
            </a:r>
            <a:r>
              <a:rPr lang="en-US" sz="2000" dirty="0"/>
              <a:t>) {</a:t>
            </a:r>
          </a:p>
          <a:p>
            <a:pPr marL="400050" lvl="1" indent="0" algn="just">
              <a:buNone/>
            </a:pPr>
            <a:r>
              <a:rPr lang="en-US" sz="2000" dirty="0" err="1"/>
              <a:t>foreach</a:t>
            </a:r>
            <a:r>
              <a:rPr lang="en-US" sz="2000" dirty="0"/>
              <a:t>(glob($</a:t>
            </a:r>
            <a:r>
              <a:rPr lang="en-US" sz="2000" dirty="0" err="1"/>
              <a:t>dir</a:t>
            </a:r>
            <a:r>
              <a:rPr lang="en-US" sz="2000" dirty="0"/>
              <a:t> . '/*') as $file) {</a:t>
            </a:r>
          </a:p>
          <a:p>
            <a:pPr marL="400050" lvl="1" indent="0" algn="just">
              <a:buNone/>
            </a:pPr>
            <a:r>
              <a:rPr lang="en-US" sz="2000" dirty="0"/>
              <a:t>if(</a:t>
            </a:r>
            <a:r>
              <a:rPr lang="en-US" sz="2000" dirty="0" err="1"/>
              <a:t>is_dir</a:t>
            </a:r>
            <a:r>
              <a:rPr lang="en-US" sz="2000" dirty="0"/>
              <a:t>($file))</a:t>
            </a:r>
          </a:p>
          <a:p>
            <a:pPr marL="400050" lvl="1" indent="0" algn="just">
              <a:buNone/>
            </a:pPr>
            <a:r>
              <a:rPr lang="en-US" sz="2000" dirty="0" err="1"/>
              <a:t>deleteAll</a:t>
            </a:r>
            <a:r>
              <a:rPr lang="en-US" sz="2000" dirty="0"/>
              <a:t>($file);</a:t>
            </a:r>
          </a:p>
          <a:p>
            <a:pPr marL="400050" lvl="1" indent="0" algn="just">
              <a:buNone/>
            </a:pPr>
            <a:r>
              <a:rPr lang="en-US" sz="2000" dirty="0"/>
              <a:t>else</a:t>
            </a:r>
          </a:p>
          <a:p>
            <a:pPr marL="400050" lvl="1" indent="0" algn="just">
              <a:buNone/>
            </a:pPr>
            <a:r>
              <a:rPr lang="en-US" sz="2000" dirty="0"/>
              <a:t>unlink($file);</a:t>
            </a:r>
          </a:p>
          <a:p>
            <a:pPr marL="400050" lvl="1" indent="0" algn="just">
              <a:buNone/>
            </a:pPr>
            <a:r>
              <a:rPr lang="en-US" sz="2000" dirty="0"/>
              <a:t>}</a:t>
            </a:r>
          </a:p>
          <a:p>
            <a:pPr marL="400050" lvl="1" indent="0" algn="just">
              <a:buNone/>
            </a:pPr>
            <a:r>
              <a:rPr lang="en-US" sz="2000" dirty="0" err="1"/>
              <a:t>rmdir</a:t>
            </a:r>
            <a:r>
              <a:rPr lang="en-US" sz="2000" dirty="0"/>
              <a:t>($</a:t>
            </a:r>
            <a:r>
              <a:rPr lang="en-US" sz="2000" dirty="0" err="1"/>
              <a:t>dir</a:t>
            </a:r>
            <a:r>
              <a:rPr lang="en-US" sz="2000" dirty="0"/>
              <a:t>);</a:t>
            </a:r>
          </a:p>
          <a:p>
            <a:pPr marL="400050" lvl="1" indent="0" algn="just">
              <a:buNone/>
            </a:pPr>
            <a:r>
              <a:rPr lang="en-US" sz="2000" dirty="0"/>
              <a:t>}</a:t>
            </a:r>
          </a:p>
          <a:p>
            <a:pPr marL="400050" lvl="1" indent="0" algn="just">
              <a:buNone/>
            </a:pPr>
            <a:r>
              <a:rPr lang="en-US" sz="2000" dirty="0"/>
              <a:t>?&gt;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F2784B9-83B7-44A6-B7A6-FB4A2D76FCC4}"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Creating and deleting folder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6700438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b="1" dirty="0"/>
              <a:t>Uploading-</a:t>
            </a:r>
            <a:r>
              <a:rPr lang="en-US" sz="2000" dirty="0"/>
              <a:t> With PHP, it is easy to upload files to the server. However, with ease comes danger, so always be careful when allowing file uploads and follow these steps.</a:t>
            </a:r>
          </a:p>
          <a:p>
            <a:pPr marL="0" indent="0" algn="just">
              <a:buNone/>
            </a:pPr>
            <a:endParaRPr lang="en-US" sz="2000" dirty="0"/>
          </a:p>
          <a:p>
            <a:pPr marL="457200" indent="-457200" algn="just">
              <a:buFont typeface="+mj-lt"/>
              <a:buAutoNum type="arabicPeriod"/>
            </a:pPr>
            <a:r>
              <a:rPr lang="en-US" sz="2000" dirty="0"/>
              <a:t>Configure The "php.ini" File</a:t>
            </a:r>
          </a:p>
          <a:p>
            <a:pPr marL="457200" indent="-457200" algn="just">
              <a:buFont typeface="+mj-lt"/>
              <a:buAutoNum type="arabicPeriod"/>
            </a:pPr>
            <a:r>
              <a:rPr lang="en-IN" sz="2000" dirty="0"/>
              <a:t>Create The HTML Form</a:t>
            </a:r>
          </a:p>
          <a:p>
            <a:pPr marL="457200" indent="-457200" algn="just">
              <a:buFont typeface="+mj-lt"/>
              <a:buAutoNum type="arabicPeriod"/>
            </a:pPr>
            <a:r>
              <a:rPr lang="en-US" sz="2000" dirty="0"/>
              <a:t>Create The Upload File PHP Script</a:t>
            </a:r>
          </a:p>
          <a:p>
            <a:pPr marL="457200" indent="-457200" algn="just">
              <a:buFont typeface="+mj-lt"/>
              <a:buAutoNum type="arabicPeriod"/>
            </a:pPr>
            <a:r>
              <a:rPr lang="en-US" sz="2000" dirty="0"/>
              <a:t>Check if File Already Exists</a:t>
            </a:r>
          </a:p>
          <a:p>
            <a:pPr marL="457200" indent="-457200" algn="just">
              <a:buFont typeface="+mj-lt"/>
              <a:buAutoNum type="arabicPeriod"/>
            </a:pPr>
            <a:r>
              <a:rPr lang="en-IN" sz="2000" dirty="0"/>
              <a:t>Limit File Size</a:t>
            </a:r>
          </a:p>
          <a:p>
            <a:pPr marL="457200" indent="-457200" algn="just">
              <a:buFont typeface="+mj-lt"/>
              <a:buAutoNum type="arabicPeriod"/>
            </a:pPr>
            <a:r>
              <a:rPr lang="en-IN" sz="2000" dirty="0"/>
              <a:t>Limit File Type</a:t>
            </a:r>
          </a:p>
          <a:p>
            <a:pPr marL="457200" indent="-457200" algn="just">
              <a:buFont typeface="+mj-lt"/>
              <a:buAutoNum type="arabicPeriod"/>
            </a:pPr>
            <a:r>
              <a:rPr lang="en-US" sz="2000" dirty="0"/>
              <a:t>Complete Upload File PHP Script</a:t>
            </a:r>
          </a:p>
          <a:p>
            <a:pPr marL="0" indent="0" algn="just">
              <a:buNone/>
            </a:pPr>
            <a:endParaRPr lang="en-US" sz="2000" i="0" dirty="0">
              <a:effectLst/>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2D4B8C3E-3D09-47B5-A437-E66ECB82915F}"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400422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b="1" dirty="0"/>
              <a:t>PHP Download File- </a:t>
            </a:r>
            <a:r>
              <a:rPr lang="en-US" sz="2000" dirty="0"/>
              <a:t>PHP enables you to download file easily using built-in </a:t>
            </a:r>
            <a:r>
              <a:rPr lang="en-US" sz="2000" dirty="0" err="1"/>
              <a:t>readfile</a:t>
            </a:r>
            <a:r>
              <a:rPr lang="en-US" sz="2000" dirty="0"/>
              <a:t>() function. The </a:t>
            </a:r>
            <a:r>
              <a:rPr lang="en-US" sz="2000" dirty="0" err="1"/>
              <a:t>readfile</a:t>
            </a:r>
            <a:r>
              <a:rPr lang="en-US" sz="2000" dirty="0"/>
              <a:t>() function reads a file and writes it to the output buffer.</a:t>
            </a:r>
          </a:p>
          <a:p>
            <a:pPr marL="0" indent="0" algn="just">
              <a:buNone/>
            </a:pPr>
            <a:r>
              <a:rPr lang="en-US" sz="2000" dirty="0"/>
              <a:t>Syntax</a:t>
            </a:r>
          </a:p>
          <a:p>
            <a:pPr marL="0" indent="0" algn="just">
              <a:buNone/>
            </a:pPr>
            <a:endParaRPr lang="en-US" sz="2000" dirty="0"/>
          </a:p>
          <a:p>
            <a:pPr marL="400050" lvl="1" indent="0" algn="just">
              <a:buNone/>
            </a:pPr>
            <a:r>
              <a:rPr lang="en-US" sz="2000" dirty="0" err="1"/>
              <a:t>int</a:t>
            </a:r>
            <a:r>
              <a:rPr lang="en-US" sz="2000" dirty="0"/>
              <a:t> </a:t>
            </a:r>
            <a:r>
              <a:rPr lang="en-US" sz="2000" dirty="0" err="1"/>
              <a:t>readfile</a:t>
            </a:r>
            <a:r>
              <a:rPr lang="en-US" sz="2000" dirty="0"/>
              <a:t> ( string $filename [, </a:t>
            </a:r>
            <a:r>
              <a:rPr lang="en-US" sz="2000" dirty="0" err="1"/>
              <a:t>bool</a:t>
            </a:r>
            <a:r>
              <a:rPr lang="en-US" sz="2000" dirty="0"/>
              <a:t> $</a:t>
            </a:r>
            <a:r>
              <a:rPr lang="en-US" sz="2000" dirty="0" err="1"/>
              <a:t>use_include_path</a:t>
            </a:r>
            <a:r>
              <a:rPr lang="en-US" sz="2000" dirty="0"/>
              <a:t> = false [, resource $context ]] )  </a:t>
            </a:r>
          </a:p>
          <a:p>
            <a:pPr marL="0" indent="0" algn="just">
              <a:buNone/>
            </a:pPr>
            <a:endParaRPr lang="en-US" sz="2000" dirty="0"/>
          </a:p>
          <a:p>
            <a:pPr marL="0" indent="0" algn="just">
              <a:buNone/>
            </a:pPr>
            <a:r>
              <a:rPr lang="en-US" sz="2000" dirty="0"/>
              <a:t>$filename: represents the file name</a:t>
            </a:r>
          </a:p>
          <a:p>
            <a:pPr marL="0" indent="0" algn="just">
              <a:buNone/>
            </a:pPr>
            <a:r>
              <a:rPr lang="en-US" sz="2000" dirty="0"/>
              <a:t>$</a:t>
            </a:r>
            <a:r>
              <a:rPr lang="en-US" sz="2000" dirty="0" err="1"/>
              <a:t>use_include_path</a:t>
            </a:r>
            <a:r>
              <a:rPr lang="en-US" sz="2000" dirty="0"/>
              <a:t>: it is the optional parameter. It is by default false. You can set it to true to the search the file in the </a:t>
            </a:r>
            <a:r>
              <a:rPr lang="en-US" sz="2000" dirty="0" err="1"/>
              <a:t>included_path</a:t>
            </a:r>
            <a:r>
              <a:rPr lang="en-US" sz="2000" dirty="0"/>
              <a:t>.</a:t>
            </a:r>
          </a:p>
          <a:p>
            <a:pPr marL="0" indent="0" algn="just">
              <a:buNone/>
            </a:pPr>
            <a:r>
              <a:rPr lang="en-US" sz="2000" dirty="0"/>
              <a:t>$context: represents the context stream resource.</a:t>
            </a:r>
          </a:p>
          <a:p>
            <a:pPr marL="0" indent="0" algn="just">
              <a:buNone/>
            </a:pPr>
            <a:r>
              <a:rPr lang="en-US" sz="2000" dirty="0" err="1"/>
              <a:t>int</a:t>
            </a:r>
            <a:r>
              <a:rPr lang="en-US" sz="2000" dirty="0"/>
              <a:t>: it returns the number of bytes read from the file.</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BF2A8BB-7DD1-44F3-BB84-D32238BC3557}"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File Uploading &amp; Downloading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1455462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When you work with an application, you open it, do some changes, and then you close it. This is much like a Session. The computer knows who you are. It knows when you start the application and when you end. But on the internet there is one problem: the web server does not know who you are or what you do, because the HTTP address doesn't maintain state.</a:t>
            </a:r>
          </a:p>
          <a:p>
            <a:pPr marL="0" indent="0" algn="just">
              <a:buNone/>
            </a:pPr>
            <a:endParaRPr lang="en-US" sz="2000" dirty="0"/>
          </a:p>
          <a:p>
            <a:pPr marL="0" indent="0" algn="just">
              <a:buNone/>
            </a:pPr>
            <a:r>
              <a:rPr lang="en-US" sz="2000" dirty="0"/>
              <a:t>Session variables solve this problem by storing user information to be used across multiple pages (e.g. username, favorite color, </a:t>
            </a:r>
            <a:r>
              <a:rPr lang="en-US" sz="2000" dirty="0" err="1"/>
              <a:t>etc</a:t>
            </a:r>
            <a:r>
              <a:rPr lang="en-US" sz="2000" dirty="0"/>
              <a:t>). By default, session variables last until the user closes the browser.</a:t>
            </a:r>
          </a:p>
          <a:p>
            <a:pPr marL="0" indent="0" algn="just">
              <a:buNone/>
            </a:pPr>
            <a:endParaRPr lang="en-US" sz="2000" dirty="0"/>
          </a:p>
          <a:p>
            <a:pPr marL="0" indent="0" algn="just">
              <a:buNone/>
            </a:pPr>
            <a:r>
              <a:rPr lang="en-US" sz="2000" dirty="0"/>
              <a:t>So; Session variables hold information about one single user, and are available to all pages in one application.</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51AE23C-B9EA-4CDB-883A-E6C077E6D248}"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4911571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A session is started with the </a:t>
            </a:r>
            <a:r>
              <a:rPr lang="en-US" sz="2000" dirty="0" err="1"/>
              <a:t>session_start</a:t>
            </a:r>
            <a:r>
              <a:rPr lang="en-US" sz="2000" dirty="0"/>
              <a:t>() function. Session variables are set with the PHP global variable: $_SESSION. Now, let's create a new page called "demo_session1.php". In this page, we start a new PHP session and set some session variables:</a:t>
            </a:r>
          </a:p>
          <a:p>
            <a:pPr marL="0" indent="0" algn="just">
              <a:buNone/>
            </a:pPr>
            <a:endParaRPr lang="en-US" sz="2000" dirty="0"/>
          </a:p>
          <a:p>
            <a:pPr marL="0" indent="0" algn="just">
              <a:buNone/>
            </a:pPr>
            <a:r>
              <a:rPr lang="en-US" sz="2000" dirty="0"/>
              <a:t>Example</a:t>
            </a:r>
          </a:p>
          <a:p>
            <a:pPr marL="0" indent="0" algn="just">
              <a:buNone/>
            </a:pPr>
            <a:r>
              <a:rPr lang="en-US" sz="2000" dirty="0"/>
              <a:t>&lt;?</a:t>
            </a:r>
            <a:r>
              <a:rPr lang="en-US" sz="2000" dirty="0" err="1"/>
              <a:t>php</a:t>
            </a:r>
            <a:endParaRPr lang="en-US" sz="2000" dirty="0"/>
          </a:p>
          <a:p>
            <a:pPr marL="0" indent="0" algn="just">
              <a:buNone/>
            </a:pPr>
            <a:r>
              <a:rPr lang="en-US" sz="2000" dirty="0"/>
              <a:t>// Start the session</a:t>
            </a:r>
          </a:p>
          <a:p>
            <a:pPr marL="0" indent="0" algn="just">
              <a:buNone/>
            </a:pPr>
            <a:r>
              <a:rPr lang="en-US" sz="2000" dirty="0" err="1"/>
              <a:t>session_start</a:t>
            </a:r>
            <a:r>
              <a:rPr lang="en-US" sz="2000" dirty="0"/>
              <a:t>();</a:t>
            </a:r>
          </a:p>
          <a:p>
            <a:pPr marL="0" indent="0" algn="just">
              <a:buNone/>
            </a:pPr>
            <a:r>
              <a:rPr lang="en-US" sz="2000" dirty="0"/>
              <a:t>?&gt;</a:t>
            </a:r>
          </a:p>
          <a:p>
            <a:pPr marL="0" indent="0" algn="just">
              <a:buNone/>
            </a:pPr>
            <a:r>
              <a:rPr lang="en-US" sz="2000" dirty="0"/>
              <a:t>&lt;!DOCTYPE html&gt;</a:t>
            </a:r>
          </a:p>
          <a:p>
            <a:pPr marL="0" indent="0" algn="just">
              <a:buNone/>
            </a:pPr>
            <a:r>
              <a:rPr lang="en-US" sz="2000" dirty="0"/>
              <a:t>&lt;html&gt;</a:t>
            </a:r>
          </a:p>
          <a:p>
            <a:pPr marL="0" indent="0" algn="just">
              <a:buNone/>
            </a:pPr>
            <a:r>
              <a:rPr lang="en-US" sz="2000" dirty="0"/>
              <a:t>&lt;body&gt;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758DF584-BF51-4F3B-8671-23CDA54A494E}"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41335324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&lt;?</a:t>
            </a:r>
            <a:r>
              <a:rPr lang="en-US" sz="2000" dirty="0" err="1"/>
              <a:t>php</a:t>
            </a:r>
            <a:endParaRPr lang="en-US" sz="2000" dirty="0"/>
          </a:p>
          <a:p>
            <a:pPr marL="0" indent="0" algn="just">
              <a:buNone/>
            </a:pPr>
            <a:r>
              <a:rPr lang="en-US" sz="2000" dirty="0"/>
              <a:t>// Set session variables</a:t>
            </a:r>
          </a:p>
          <a:p>
            <a:pPr marL="0" indent="0" algn="just">
              <a:buNone/>
            </a:pPr>
            <a:r>
              <a:rPr lang="en-US" sz="2000" dirty="0"/>
              <a:t>$_SESSION["</a:t>
            </a:r>
            <a:r>
              <a:rPr lang="en-US" sz="2000" dirty="0" err="1"/>
              <a:t>favcolor</a:t>
            </a:r>
            <a:r>
              <a:rPr lang="en-US" sz="2000" dirty="0"/>
              <a:t>"] = "green";</a:t>
            </a:r>
          </a:p>
          <a:p>
            <a:pPr marL="0" indent="0" algn="just">
              <a:buNone/>
            </a:pPr>
            <a:r>
              <a:rPr lang="en-US" sz="2000" dirty="0"/>
              <a:t>$_SESSION["</a:t>
            </a:r>
            <a:r>
              <a:rPr lang="en-US" sz="2000" dirty="0" err="1"/>
              <a:t>favanimal</a:t>
            </a:r>
            <a:r>
              <a:rPr lang="en-US" sz="2000" dirty="0"/>
              <a:t>"] = "cat";</a:t>
            </a:r>
          </a:p>
          <a:p>
            <a:pPr marL="0" indent="0" algn="just">
              <a:buNone/>
            </a:pPr>
            <a:r>
              <a:rPr lang="en-US" sz="2000" dirty="0"/>
              <a:t>echo "Session variables are set.";</a:t>
            </a:r>
          </a:p>
          <a:p>
            <a:pPr marL="0" indent="0" algn="just">
              <a:buNone/>
            </a:pPr>
            <a:r>
              <a:rPr lang="en-US" sz="2000" dirty="0"/>
              <a:t>?&gt;</a:t>
            </a:r>
          </a:p>
          <a:p>
            <a:pPr marL="0" indent="0" algn="just">
              <a:buNone/>
            </a:pPr>
            <a:r>
              <a:rPr lang="en-US" sz="2000" dirty="0"/>
              <a:t>&lt;/body&gt;</a:t>
            </a:r>
          </a:p>
          <a:p>
            <a:pPr marL="0" indent="0" algn="just">
              <a:buNone/>
            </a:pPr>
            <a:r>
              <a:rPr lang="en-US" sz="2000" dirty="0"/>
              <a:t>&lt;/html&gt;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84869DD-C229-4A14-B5AD-8816D847E161}"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Introduction to Session Control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01389805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algn="just"/>
            <a:r>
              <a:rPr lang="en-US" sz="2000" dirty="0" err="1"/>
              <a:t>session_abort</a:t>
            </a:r>
            <a:r>
              <a:rPr lang="en-US" sz="2000" dirty="0"/>
              <a:t> — Discard session array changes and finish session</a:t>
            </a:r>
          </a:p>
          <a:p>
            <a:pPr algn="just"/>
            <a:r>
              <a:rPr lang="en-US" sz="2000" dirty="0" err="1"/>
              <a:t>session_cache_expire</a:t>
            </a:r>
            <a:r>
              <a:rPr lang="en-US" sz="2000" dirty="0"/>
              <a:t> — Get and/or set current cache expire</a:t>
            </a:r>
          </a:p>
          <a:p>
            <a:pPr algn="just"/>
            <a:r>
              <a:rPr lang="en-US" sz="2000" dirty="0" err="1"/>
              <a:t>session_cache_limiter</a:t>
            </a:r>
            <a:r>
              <a:rPr lang="en-US" sz="2000" dirty="0"/>
              <a:t> — Get and/or set the current cache limiter</a:t>
            </a:r>
          </a:p>
          <a:p>
            <a:pPr algn="just"/>
            <a:r>
              <a:rPr lang="en-US" sz="2000" dirty="0" err="1"/>
              <a:t>session_commit</a:t>
            </a:r>
            <a:r>
              <a:rPr lang="en-US" sz="2000" dirty="0"/>
              <a:t> — Alias of </a:t>
            </a:r>
            <a:r>
              <a:rPr lang="en-US" sz="2000" dirty="0" err="1"/>
              <a:t>session_write_close</a:t>
            </a:r>
            <a:endParaRPr lang="en-US" sz="2000" dirty="0"/>
          </a:p>
          <a:p>
            <a:pPr algn="just"/>
            <a:r>
              <a:rPr lang="en-US" sz="2000" dirty="0" err="1"/>
              <a:t>session_create_id</a:t>
            </a:r>
            <a:r>
              <a:rPr lang="en-US" sz="2000" dirty="0"/>
              <a:t> — Create new session id</a:t>
            </a:r>
          </a:p>
          <a:p>
            <a:pPr algn="just"/>
            <a:r>
              <a:rPr lang="en-US" sz="2000" dirty="0" err="1"/>
              <a:t>session_decode</a:t>
            </a:r>
            <a:r>
              <a:rPr lang="en-US" sz="2000" dirty="0"/>
              <a:t> — Decodes session data from a session encoded string</a:t>
            </a:r>
          </a:p>
          <a:p>
            <a:pPr algn="just"/>
            <a:r>
              <a:rPr lang="en-US" sz="2000" dirty="0" err="1"/>
              <a:t>session_destroy</a:t>
            </a:r>
            <a:r>
              <a:rPr lang="en-US" sz="2000" dirty="0"/>
              <a:t> — Destroys all data registered to a session</a:t>
            </a:r>
          </a:p>
          <a:p>
            <a:pPr algn="just"/>
            <a:r>
              <a:rPr lang="en-US" sz="2000" dirty="0" err="1"/>
              <a:t>session_encode</a:t>
            </a:r>
            <a:r>
              <a:rPr lang="en-US" sz="2000" dirty="0"/>
              <a:t> — Encodes the current session data as a session encoded string</a:t>
            </a:r>
          </a:p>
          <a:p>
            <a:pPr algn="just"/>
            <a:r>
              <a:rPr lang="en-US" sz="2000" dirty="0" err="1"/>
              <a:t>session_gc</a:t>
            </a:r>
            <a:r>
              <a:rPr lang="en-US" sz="2000" dirty="0"/>
              <a:t> — Perform session data garbage collection</a:t>
            </a:r>
          </a:p>
          <a:p>
            <a:pPr algn="just"/>
            <a:r>
              <a:rPr lang="en-US" sz="2000" dirty="0" err="1"/>
              <a:t>session_get_cookie_params</a:t>
            </a:r>
            <a:r>
              <a:rPr lang="en-US" sz="2000" dirty="0"/>
              <a:t> — Get the session cookie parameters</a:t>
            </a:r>
          </a:p>
          <a:p>
            <a:pPr algn="just"/>
            <a:r>
              <a:rPr lang="en-US" sz="2000" dirty="0" err="1"/>
              <a:t>session_id</a:t>
            </a:r>
            <a:r>
              <a:rPr lang="en-US" sz="2000" dirty="0"/>
              <a:t> — Get and/or set the current session id</a:t>
            </a:r>
          </a:p>
          <a:p>
            <a:pPr algn="just"/>
            <a:r>
              <a:rPr lang="en-US" sz="2000" dirty="0" err="1"/>
              <a:t>session_module_name</a:t>
            </a:r>
            <a:r>
              <a:rPr lang="en-US" sz="2000" dirty="0"/>
              <a:t> — Get and/or set the current session module</a:t>
            </a:r>
          </a:p>
          <a:p>
            <a:pPr algn="just"/>
            <a:r>
              <a:rPr lang="en-US" sz="2000" dirty="0" err="1"/>
              <a:t>session_name</a:t>
            </a:r>
            <a:r>
              <a:rPr lang="en-US" sz="2000" dirty="0"/>
              <a:t> — Get and/or set the current session name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BB1C126-BE67-495B-AD9E-43C0F6F4C61E}"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6548322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a:r>
              <a:rPr lang="en-US" sz="2000" dirty="0" err="1"/>
              <a:t>session_name</a:t>
            </a:r>
            <a:r>
              <a:rPr lang="en-US" sz="2000" dirty="0"/>
              <a:t> — Get and/or set the current session name</a:t>
            </a:r>
          </a:p>
          <a:p>
            <a:pPr algn="just"/>
            <a:r>
              <a:rPr lang="en-US" sz="2000" dirty="0" err="1"/>
              <a:t>session_regenerate_id</a:t>
            </a:r>
            <a:r>
              <a:rPr lang="en-US" sz="2000" dirty="0"/>
              <a:t> — Update the current session id with a newly generated one</a:t>
            </a:r>
          </a:p>
          <a:p>
            <a:pPr algn="just"/>
            <a:r>
              <a:rPr lang="en-US" sz="2000" dirty="0" err="1"/>
              <a:t>session_register_shutdown</a:t>
            </a:r>
            <a:r>
              <a:rPr lang="en-US" sz="2000" dirty="0"/>
              <a:t> — Session shutdown function</a:t>
            </a:r>
          </a:p>
          <a:p>
            <a:pPr algn="just"/>
            <a:r>
              <a:rPr lang="en-US" sz="2000" dirty="0" err="1"/>
              <a:t>session_reset</a:t>
            </a:r>
            <a:r>
              <a:rPr lang="en-US" sz="2000" dirty="0"/>
              <a:t> — Re-initialize session array with original values</a:t>
            </a:r>
          </a:p>
          <a:p>
            <a:pPr algn="just"/>
            <a:r>
              <a:rPr lang="en-US" sz="2000" dirty="0" err="1"/>
              <a:t>session_save_path</a:t>
            </a:r>
            <a:r>
              <a:rPr lang="en-US" sz="2000" dirty="0"/>
              <a:t> — Get and/or set the current session save path</a:t>
            </a:r>
          </a:p>
          <a:p>
            <a:pPr algn="just"/>
            <a:r>
              <a:rPr lang="en-US" sz="2000" dirty="0" err="1"/>
              <a:t>session_set_cookie_params</a:t>
            </a:r>
            <a:r>
              <a:rPr lang="en-US" sz="2000" dirty="0"/>
              <a:t> — Set the session cookie parameters</a:t>
            </a:r>
          </a:p>
          <a:p>
            <a:pPr algn="just"/>
            <a:r>
              <a:rPr lang="en-US" sz="2000" dirty="0" err="1"/>
              <a:t>session_set_save_handler</a:t>
            </a:r>
            <a:r>
              <a:rPr lang="en-US" sz="2000" dirty="0"/>
              <a:t> — Sets user-level session storage functions</a:t>
            </a:r>
          </a:p>
          <a:p>
            <a:pPr algn="just"/>
            <a:r>
              <a:rPr lang="en-US" sz="2000" dirty="0" err="1"/>
              <a:t>session_start</a:t>
            </a:r>
            <a:r>
              <a:rPr lang="en-US" sz="2000" dirty="0"/>
              <a:t> — Start new or resume existing session</a:t>
            </a:r>
          </a:p>
          <a:p>
            <a:pPr algn="just"/>
            <a:r>
              <a:rPr lang="en-US" sz="2000" dirty="0" err="1"/>
              <a:t>session_status</a:t>
            </a:r>
            <a:r>
              <a:rPr lang="en-US" sz="2000" dirty="0"/>
              <a:t> — Returns the current session status</a:t>
            </a:r>
          </a:p>
          <a:p>
            <a:pPr algn="just"/>
            <a:r>
              <a:rPr lang="en-US" sz="2000" dirty="0" err="1"/>
              <a:t>session_unset</a:t>
            </a:r>
            <a:r>
              <a:rPr lang="en-US" sz="2000" dirty="0"/>
              <a:t> — Free all session variables</a:t>
            </a:r>
          </a:p>
          <a:p>
            <a:pPr algn="just"/>
            <a:r>
              <a:rPr lang="en-US" sz="2000" dirty="0" err="1"/>
              <a:t>session_write_close</a:t>
            </a:r>
            <a:r>
              <a:rPr lang="en-US" sz="2000" dirty="0"/>
              <a:t> — Write session data and end session</a:t>
            </a:r>
            <a:endParaRPr lang="en-US" sz="2000" b="1"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FDBEBF68-C8F4-413D-9813-8E3A3BA407B7}"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Session Functions and Functionality </a:t>
            </a:r>
            <a:r>
              <a:rPr lang="en-US" sz="2400" dirty="0"/>
              <a:t>(CO5)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996986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A cookie is often used to identify a user. A cookie is a small file that the server embeds on the user's computer. Each time the same computer requests a page with a browser, it will send the cookie too. With PHP, you can both create and retrieve cookie values.</a:t>
            </a:r>
          </a:p>
          <a:p>
            <a:pPr marL="0" indent="0" algn="just">
              <a:buNone/>
            </a:pPr>
            <a:endParaRPr lang="en-US" sz="2000" dirty="0"/>
          </a:p>
          <a:p>
            <a:pPr marL="0" indent="0" algn="just">
              <a:buNone/>
            </a:pPr>
            <a:r>
              <a:rPr lang="en-US" sz="2000" dirty="0"/>
              <a:t>Create Cookies With PHP</a:t>
            </a:r>
          </a:p>
          <a:p>
            <a:pPr marL="0" indent="0" algn="just">
              <a:buNone/>
            </a:pPr>
            <a:r>
              <a:rPr lang="en-US" sz="2000" dirty="0"/>
              <a:t>A cookie is created with the </a:t>
            </a:r>
            <a:r>
              <a:rPr lang="en-US" sz="2000" dirty="0" err="1"/>
              <a:t>setcookie</a:t>
            </a:r>
            <a:r>
              <a:rPr lang="en-US" sz="2000" dirty="0"/>
              <a:t>() function.</a:t>
            </a:r>
          </a:p>
          <a:p>
            <a:pPr marL="0" indent="0" algn="just">
              <a:buNone/>
            </a:pPr>
            <a:endParaRPr lang="en-US" sz="2000" dirty="0"/>
          </a:p>
          <a:p>
            <a:pPr marL="0" indent="0" algn="just">
              <a:buNone/>
            </a:pPr>
            <a:r>
              <a:rPr lang="en-US" sz="2000" dirty="0"/>
              <a:t>Syntax</a:t>
            </a:r>
          </a:p>
          <a:p>
            <a:pPr marL="0" indent="0" algn="just">
              <a:buNone/>
            </a:pPr>
            <a:r>
              <a:rPr lang="en-US" sz="2000" dirty="0" err="1"/>
              <a:t>setcookie</a:t>
            </a:r>
            <a:r>
              <a:rPr lang="en-US" sz="2000" dirty="0"/>
              <a:t>(name, value, expire, path, domain, secure, </a:t>
            </a:r>
            <a:r>
              <a:rPr lang="en-US" sz="2000" dirty="0" err="1"/>
              <a:t>httponly</a:t>
            </a:r>
            <a:r>
              <a:rPr lang="en-US" sz="2000" dirty="0"/>
              <a:t>);</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84047CDF-7011-450F-879E-71D59FD590BC}"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89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Cookie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747805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3466326437"/>
              </p:ext>
            </p:extLst>
          </p:nvPr>
        </p:nvGraphicFramePr>
        <p:xfrm>
          <a:off x="152400" y="772138"/>
          <a:ext cx="8915400" cy="5476262"/>
        </p:xfrm>
        <a:graphic>
          <a:graphicData uri="http://schemas.openxmlformats.org/drawingml/2006/table">
            <a:tbl>
              <a:tblPr firstRow="1" firstCol="1" bandRow="1">
                <a:tableStyleId>{5C22544A-7EE6-4342-B048-85BDC9FD1C3A}</a:tableStyleId>
              </a:tblPr>
              <a:tblGrid>
                <a:gridCol w="674274">
                  <a:extLst>
                    <a:ext uri="{9D8B030D-6E8A-4147-A177-3AD203B41FA5}">
                      <a16:colId xmlns:a16="http://schemas.microsoft.com/office/drawing/2014/main" val="3653803457"/>
                    </a:ext>
                  </a:extLst>
                </a:gridCol>
                <a:gridCol w="8241126">
                  <a:extLst>
                    <a:ext uri="{9D8B030D-6E8A-4147-A177-3AD203B41FA5}">
                      <a16:colId xmlns:a16="http://schemas.microsoft.com/office/drawing/2014/main" val="1504710162"/>
                    </a:ext>
                  </a:extLst>
                </a:gridCol>
              </a:tblGrid>
              <a:tr h="728058">
                <a:tc>
                  <a:txBody>
                    <a:bodyPr/>
                    <a:lstStyle/>
                    <a:p>
                      <a:pPr marL="0" marR="0" algn="just">
                        <a:lnSpc>
                          <a:spcPct val="115000"/>
                        </a:lnSpc>
                        <a:spcBef>
                          <a:spcPts val="0"/>
                        </a:spcBef>
                        <a:spcAft>
                          <a:spcPts val="0"/>
                        </a:spcAft>
                      </a:pPr>
                      <a:r>
                        <a:rPr lang="en-US" sz="2000" dirty="0">
                          <a:effectLst/>
                        </a:rPr>
                        <a:t>Unit</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marL="0" marR="0" algn="just">
                        <a:lnSpc>
                          <a:spcPct val="115000"/>
                        </a:lnSpc>
                        <a:spcBef>
                          <a:spcPts val="0"/>
                        </a:spcBef>
                        <a:spcAft>
                          <a:spcPts val="0"/>
                        </a:spcAft>
                      </a:pPr>
                      <a:r>
                        <a:rPr lang="en-US" sz="2000" dirty="0">
                          <a:effectLst/>
                        </a:rPr>
                        <a:t>Topic</a:t>
                      </a:r>
                      <a:endParaRPr lang="en-US" sz="20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6037876"/>
                  </a:ext>
                </a:extLst>
              </a:tr>
              <a:tr h="2215829">
                <a:tc>
                  <a:txBody>
                    <a:bodyPr/>
                    <a:lstStyle/>
                    <a:p>
                      <a:pPr marL="0" marR="0" algn="just">
                        <a:lnSpc>
                          <a:spcPct val="115000"/>
                        </a:lnSpc>
                        <a:spcBef>
                          <a:spcPts val="0"/>
                        </a:spcBef>
                        <a:spcAft>
                          <a:spcPts val="0"/>
                        </a:spcAft>
                      </a:pPr>
                      <a:r>
                        <a:rPr lang="en-US" sz="2000">
                          <a:effectLst/>
                        </a:rPr>
                        <a:t>I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US" sz="2000" b="0" kern="1200" dirty="0">
                          <a:solidFill>
                            <a:schemeClr val="dk1"/>
                          </a:solidFill>
                          <a:effectLst/>
                          <a:latin typeface="+mn-lt"/>
                          <a:ea typeface="+mn-ea"/>
                          <a:cs typeface="+mn-cs"/>
                        </a:rPr>
                        <a:t>Introduction: 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 </a:t>
                      </a:r>
                      <a:r>
                        <a:rPr lang="en-IN" sz="2000" b="0" kern="1200" dirty="0">
                          <a:solidFill>
                            <a:schemeClr val="dk1"/>
                          </a:solidFill>
                          <a:effectLst/>
                          <a:latin typeface="+mn-lt"/>
                          <a:ea typeface="+mn-ea"/>
                          <a:cs typeface="+mn-cs"/>
                        </a:rPr>
                        <a:t>Web Hosting: Web Hosting Basics, Types of Hosting Packages, Registering domains, Defining Name Servers, Using Control Panel, Creating Emails in </a:t>
                      </a:r>
                      <a:r>
                        <a:rPr lang="en-IN" sz="2000" b="0" kern="1200" dirty="0" err="1">
                          <a:solidFill>
                            <a:schemeClr val="dk1"/>
                          </a:solidFill>
                          <a:effectLst/>
                          <a:latin typeface="+mn-lt"/>
                          <a:ea typeface="+mn-ea"/>
                          <a:cs typeface="+mn-cs"/>
                        </a:rPr>
                        <a:t>Cpanel</a:t>
                      </a:r>
                      <a:r>
                        <a:rPr lang="en-IN" sz="2000" b="0" kern="1200" dirty="0">
                          <a:solidFill>
                            <a:schemeClr val="dk1"/>
                          </a:solidFill>
                          <a:effectLst/>
                          <a:latin typeface="+mn-lt"/>
                          <a:ea typeface="+mn-ea"/>
                          <a:cs typeface="+mn-cs"/>
                        </a:rPr>
                        <a:t>, Using FTP Client, Maintaining a Website.</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369317437"/>
                  </a:ext>
                </a:extLst>
              </a:tr>
              <a:tr h="2532375">
                <a:tc>
                  <a:txBody>
                    <a:bodyPr/>
                    <a:lstStyle/>
                    <a:p>
                      <a:pPr marL="0" marR="0" algn="just">
                        <a:lnSpc>
                          <a:spcPct val="115000"/>
                        </a:lnSpc>
                        <a:spcBef>
                          <a:spcPts val="0"/>
                        </a:spcBef>
                        <a:spcAft>
                          <a:spcPts val="0"/>
                        </a:spcAft>
                      </a:pPr>
                      <a:r>
                        <a:rPr lang="en-US" sz="2000">
                          <a:effectLst/>
                        </a:rPr>
                        <a:t>II </a:t>
                      </a:r>
                    </a:p>
                    <a:p>
                      <a:pPr marL="0" marR="0" algn="just">
                        <a:lnSpc>
                          <a:spcPct val="115000"/>
                        </a:lnSpc>
                        <a:spcBef>
                          <a:spcPts val="0"/>
                        </a:spcBef>
                        <a:spcAft>
                          <a:spcPts val="0"/>
                        </a:spcAft>
                      </a:pPr>
                      <a:r>
                        <a:rPr lang="en-US" sz="2000">
                          <a:effectLst/>
                        </a:rPr>
                        <a:t> </a:t>
                      </a:r>
                      <a:endParaRPr lang="en-US" sz="20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r>
                        <a:rPr lang="en-IN" sz="2000" b="0" kern="1200" dirty="0">
                          <a:solidFill>
                            <a:schemeClr val="dk1"/>
                          </a:solidFill>
                          <a:effectLst/>
                          <a:latin typeface="+mn-lt"/>
                          <a:ea typeface="+mn-ea"/>
                          <a:cs typeface="+mn-cs"/>
                        </a:rPr>
                        <a:t>HTML: 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 XML: Introduction, Tree, Syntax, Elements, Attributes, Namespaces, Display, HTTP request, Parser, DOM, </a:t>
                      </a:r>
                      <a:r>
                        <a:rPr lang="en-IN" sz="2000" b="0" kern="1200" dirty="0" err="1">
                          <a:solidFill>
                            <a:schemeClr val="dk1"/>
                          </a:solidFill>
                          <a:effectLst/>
                          <a:latin typeface="+mn-lt"/>
                          <a:ea typeface="+mn-ea"/>
                          <a:cs typeface="+mn-cs"/>
                        </a:rPr>
                        <a:t>XPath</a:t>
                      </a:r>
                      <a:r>
                        <a:rPr lang="en-IN" sz="2000" b="0" kern="1200" dirty="0">
                          <a:solidFill>
                            <a:schemeClr val="dk1"/>
                          </a:solidFill>
                          <a:effectLst/>
                          <a:latin typeface="+mn-lt"/>
                          <a:ea typeface="+mn-ea"/>
                          <a:cs typeface="+mn-cs"/>
                        </a:rPr>
                        <a:t>, XSLT, </a:t>
                      </a:r>
                      <a:r>
                        <a:rPr lang="en-IN" sz="2000" b="0" kern="1200" dirty="0" err="1">
                          <a:solidFill>
                            <a:schemeClr val="dk1"/>
                          </a:solidFill>
                          <a:effectLst/>
                          <a:latin typeface="+mn-lt"/>
                          <a:ea typeface="+mn-ea"/>
                          <a:cs typeface="+mn-cs"/>
                        </a:rPr>
                        <a:t>XQuerry</a:t>
                      </a:r>
                      <a:r>
                        <a:rPr lang="en-IN" sz="2000" b="0" kern="1200" dirty="0">
                          <a:solidFill>
                            <a:schemeClr val="dk1"/>
                          </a:solidFill>
                          <a:effectLst/>
                          <a:latin typeface="+mn-lt"/>
                          <a:ea typeface="+mn-ea"/>
                          <a:cs typeface="+mn-cs"/>
                        </a:rPr>
                        <a:t>, </a:t>
                      </a:r>
                      <a:r>
                        <a:rPr lang="en-IN" sz="2000" b="0" kern="1200" dirty="0" err="1">
                          <a:solidFill>
                            <a:schemeClr val="dk1"/>
                          </a:solidFill>
                          <a:effectLst/>
                          <a:latin typeface="+mn-lt"/>
                          <a:ea typeface="+mn-ea"/>
                          <a:cs typeface="+mn-cs"/>
                        </a:rPr>
                        <a:t>XLink</a:t>
                      </a:r>
                      <a:r>
                        <a:rPr lang="en-IN" sz="2000" b="0" kern="1200" dirty="0">
                          <a:solidFill>
                            <a:schemeClr val="dk1"/>
                          </a:solidFill>
                          <a:effectLst/>
                          <a:latin typeface="+mn-lt"/>
                          <a:ea typeface="+mn-ea"/>
                          <a:cs typeface="+mn-cs"/>
                        </a:rPr>
                        <a:t>, Validator, DTD, Schema, Server</a:t>
                      </a:r>
                      <a:endParaRPr lang="en-US" sz="2000" b="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120622754"/>
                  </a:ext>
                </a:extLst>
              </a:tr>
            </a:tbl>
          </a:graphicData>
        </a:graphic>
      </p:graphicFrame>
      <p:sp>
        <p:nvSpPr>
          <p:cNvPr id="4" name="Date Placeholder 3"/>
          <p:cNvSpPr>
            <a:spLocks noGrp="1"/>
          </p:cNvSpPr>
          <p:nvPr>
            <p:ph type="dt" sz="half" idx="10"/>
          </p:nvPr>
        </p:nvSpPr>
        <p:spPr/>
        <p:txBody>
          <a:bodyPr/>
          <a:lstStyle/>
          <a:p>
            <a:fld id="{88220CC8-48C9-44D9-BCD2-F3C89F0AB8CB}" type="datetime1">
              <a:rPr lang="en-US" smtClean="0"/>
              <a:t>7/8/2023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Amar Pal Yadav               Web Technology                                 UNIT 5</a:t>
            </a:r>
            <a:endParaRPr lang="en-US" dirty="0"/>
          </a:p>
        </p:txBody>
      </p:sp>
    </p:spTree>
    <p:extLst>
      <p:ext uri="{BB962C8B-B14F-4D97-AF65-F5344CB8AC3E}">
        <p14:creationId xmlns:p14="http://schemas.microsoft.com/office/powerpoint/2010/main" val="17791462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Setting Cookie In PHP: To set a cookie in PHP, the </a:t>
            </a:r>
            <a:r>
              <a:rPr lang="en-US" sz="2000" dirty="0" err="1"/>
              <a:t>setcookie</a:t>
            </a:r>
            <a:r>
              <a:rPr lang="en-US" sz="2000" dirty="0"/>
              <a:t>() function is used. The </a:t>
            </a:r>
            <a:r>
              <a:rPr lang="en-US" sz="2000" dirty="0" err="1"/>
              <a:t>setcookie</a:t>
            </a:r>
            <a:r>
              <a:rPr lang="en-US" sz="2000" dirty="0"/>
              <a:t>() function needs to be called prior to any output generated by the script otherwise the cookie will not be set.</a:t>
            </a:r>
          </a:p>
          <a:p>
            <a:pPr marL="0" indent="0" algn="just">
              <a:buNone/>
            </a:pPr>
            <a:endParaRPr lang="en-US" sz="2000" dirty="0"/>
          </a:p>
          <a:p>
            <a:pPr marL="0" indent="0" algn="just">
              <a:buNone/>
            </a:pPr>
            <a:r>
              <a:rPr lang="en-US" sz="2000" dirty="0"/>
              <a:t>Syntax:</a:t>
            </a:r>
          </a:p>
          <a:p>
            <a:pPr marL="0" indent="0" algn="just">
              <a:buNone/>
            </a:pPr>
            <a:endParaRPr lang="en-US" sz="2000" dirty="0"/>
          </a:p>
          <a:p>
            <a:pPr marL="0" indent="0" algn="just">
              <a:buNone/>
            </a:pPr>
            <a:r>
              <a:rPr lang="en-US" sz="2000" dirty="0" err="1"/>
              <a:t>setcookie</a:t>
            </a:r>
            <a:r>
              <a:rPr lang="en-US" sz="2000" dirty="0"/>
              <a:t>(name, value, expire, path, domain, security);</a:t>
            </a:r>
          </a:p>
          <a:p>
            <a:pPr marL="0" indent="0" algn="just">
              <a:buNone/>
            </a:pPr>
            <a:r>
              <a:rPr lang="en-US" sz="2000" dirty="0"/>
              <a:t>Parameters: The </a:t>
            </a:r>
            <a:r>
              <a:rPr lang="en-US" sz="2000" dirty="0" err="1"/>
              <a:t>setcookie</a:t>
            </a:r>
            <a:r>
              <a:rPr lang="en-US" sz="2000" dirty="0"/>
              <a:t>() function requires six arguments in general which are: </a:t>
            </a:r>
          </a:p>
          <a:p>
            <a:pPr marL="0" indent="0" algn="just">
              <a:buNone/>
            </a:pPr>
            <a:endParaRPr lang="en-US" sz="2000" dirty="0"/>
          </a:p>
          <a:p>
            <a:pPr marL="0" indent="0" algn="just">
              <a:buNone/>
            </a:pPr>
            <a:r>
              <a:rPr lang="en-US" sz="2000" dirty="0"/>
              <a:t>Name: It is used to set the name of the cookie.</a:t>
            </a:r>
          </a:p>
          <a:p>
            <a:pPr marL="0" indent="0" algn="just">
              <a:buNone/>
            </a:pPr>
            <a:r>
              <a:rPr lang="en-US" sz="2000" dirty="0"/>
              <a:t>Value: It is used to set the value of the cookie.</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226EC95-EBF4-4A39-B91B-3B6CCD7898EC}"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90</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0854511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a:buNone/>
            </a:pPr>
            <a:r>
              <a:rPr lang="en-US" sz="2000" dirty="0"/>
              <a:t>Expire: It is used to set the expiry timestamp of the cookie after which the cookie can’t be accessed.</a:t>
            </a:r>
          </a:p>
          <a:p>
            <a:pPr marL="0" indent="0" algn="just">
              <a:buNone/>
            </a:pPr>
            <a:r>
              <a:rPr lang="en-US" sz="2000" dirty="0"/>
              <a:t>Path: It is used to specify the path on the server for which the cookie will be available.</a:t>
            </a:r>
          </a:p>
          <a:p>
            <a:pPr marL="0" indent="0" algn="just">
              <a:buNone/>
            </a:pPr>
            <a:r>
              <a:rPr lang="en-US" sz="2000" dirty="0"/>
              <a:t>Domain: It is used to specify the domain for which the cookie is available.</a:t>
            </a:r>
          </a:p>
          <a:p>
            <a:pPr marL="0" indent="0" algn="just">
              <a:buNone/>
            </a:pPr>
            <a:r>
              <a:rPr lang="en-US" sz="2000" dirty="0"/>
              <a:t>Security: It is used to indicate that the cookie should be sent only if a secure HTTPS connection exists.</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0AA7211-DCA0-41F9-84A8-071A1F9B42B3}"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91</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1919341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A61E97E8-EAD7-47A1-9319-B994E1994D0F}"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92</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Setting Cookie with PHP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54402505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PHP sessions can use cookies depending on how you configure them. Have a look at these settings:</a:t>
            </a:r>
          </a:p>
          <a:p>
            <a:pPr marL="0" indent="0" algn="just">
              <a:buNone/>
            </a:pPr>
            <a:endParaRPr lang="en-US" sz="2000" dirty="0"/>
          </a:p>
          <a:p>
            <a:pPr algn="just"/>
            <a:r>
              <a:rPr lang="en-US" sz="2000" dirty="0" err="1"/>
              <a:t>session.use_cookies</a:t>
            </a:r>
            <a:r>
              <a:rPr lang="en-US" sz="2000" dirty="0"/>
              <a:t> (</a:t>
            </a:r>
            <a:r>
              <a:rPr lang="en-US" sz="2000" dirty="0" err="1"/>
              <a:t>boolean</a:t>
            </a:r>
            <a:r>
              <a:rPr lang="en-US" sz="2000" dirty="0"/>
              <a:t>): specifies whether the module will use cookies to store the session id on the client side. Defaults to 1 (enabled).</a:t>
            </a:r>
          </a:p>
          <a:p>
            <a:pPr algn="just"/>
            <a:r>
              <a:rPr lang="en-US" sz="2000" dirty="0" err="1"/>
              <a:t>session.use_only_cookies</a:t>
            </a:r>
            <a:r>
              <a:rPr lang="en-US" sz="2000" dirty="0"/>
              <a:t> (</a:t>
            </a:r>
            <a:r>
              <a:rPr lang="en-US" sz="2000" dirty="0" err="1"/>
              <a:t>boolean</a:t>
            </a:r>
            <a:r>
              <a:rPr lang="en-US" sz="2000" dirty="0"/>
              <a:t>): specifies whether the module will only use cookies to store the session id on the client side. Enabling this setting prevents attacks involved passing session ids in URLs. This setting was added in PHP 4.3.0. Defaults to 1 (enabled) since PHP 5.3.0.</a:t>
            </a:r>
          </a:p>
          <a:p>
            <a:pPr marL="0" indent="0" algn="just">
              <a:buNone/>
            </a:pPr>
            <a:r>
              <a:rPr lang="en-US" sz="2000" dirty="0"/>
              <a:t>If you disable session cookies, a GET parameter is used instead.</a:t>
            </a:r>
            <a:endParaRPr lang="en-US" sz="2000" i="0" dirty="0">
              <a:effectLst/>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09625449-7ED3-4B69-B717-EA2C890630C1}"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93</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8283155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Use the </a:t>
            </a:r>
            <a:r>
              <a:rPr lang="en-US" sz="2000" dirty="0" err="1"/>
              <a:t>setcookie</a:t>
            </a:r>
            <a:r>
              <a:rPr lang="en-US" sz="2000" dirty="0"/>
              <a:t>() method to delete the cookies. For that, we need to keep the expiry date of the past. We can use the </a:t>
            </a:r>
            <a:r>
              <a:rPr lang="en-US" sz="2000" dirty="0" err="1"/>
              <a:t>isset</a:t>
            </a:r>
            <a:r>
              <a:rPr lang="en-US" sz="2000" dirty="0"/>
              <a:t>() function to check if the cookie has been set before deleting the cookie.</a:t>
            </a:r>
          </a:p>
          <a:p>
            <a:pPr marL="0" indent="0" algn="just">
              <a:buNone/>
            </a:pPr>
            <a:endParaRPr lang="en-US" sz="2000" dirty="0"/>
          </a:p>
          <a:p>
            <a:pPr marL="0" indent="0" algn="just">
              <a:buNone/>
            </a:pPr>
            <a:r>
              <a:rPr lang="en-US" sz="2000" dirty="0"/>
              <a:t>For example, use the $_COOKI[$</a:t>
            </a:r>
            <a:r>
              <a:rPr lang="en-US" sz="2000" dirty="0" err="1"/>
              <a:t>cookie_name</a:t>
            </a:r>
            <a:r>
              <a:rPr lang="en-US" sz="2000" dirty="0"/>
              <a:t>] variable in the </a:t>
            </a:r>
            <a:r>
              <a:rPr lang="en-US" sz="2000" dirty="0" err="1"/>
              <a:t>isset</a:t>
            </a:r>
            <a:r>
              <a:rPr lang="en-US" sz="2000" dirty="0"/>
              <a:t>() function to check if the above created cookie exist.</a:t>
            </a:r>
          </a:p>
          <a:p>
            <a:pPr marL="0" indent="0" algn="just">
              <a:buNone/>
            </a:pPr>
            <a:r>
              <a:rPr lang="en-US" sz="2000" dirty="0"/>
              <a:t>In the if block, use the </a:t>
            </a:r>
            <a:r>
              <a:rPr lang="en-US" sz="2000" dirty="0" err="1"/>
              <a:t>setcookie</a:t>
            </a:r>
            <a:r>
              <a:rPr lang="en-US" sz="2000" dirty="0"/>
              <a:t>() function. Inside the function, set $</a:t>
            </a:r>
            <a:r>
              <a:rPr lang="en-US" sz="2000" dirty="0" err="1"/>
              <a:t>cookie_name</a:t>
            </a:r>
            <a:r>
              <a:rPr lang="en-US" sz="2000" dirty="0"/>
              <a:t> as the first parameter.</a:t>
            </a:r>
          </a:p>
          <a:p>
            <a:pPr marL="0" indent="0" algn="just">
              <a:buNone/>
            </a:pPr>
            <a:endParaRPr lang="en-US" sz="2000" dirty="0"/>
          </a:p>
          <a:p>
            <a:pPr marL="400050" lvl="1" indent="0" algn="just">
              <a:buNone/>
            </a:pPr>
            <a:r>
              <a:rPr lang="en-US" sz="2000" dirty="0"/>
              <a:t>if(</a:t>
            </a:r>
            <a:r>
              <a:rPr lang="en-US" sz="2000" dirty="0" err="1"/>
              <a:t>isset</a:t>
            </a:r>
            <a:r>
              <a:rPr lang="en-US" sz="2000" dirty="0"/>
              <a:t>($_COOKIE[$</a:t>
            </a:r>
            <a:r>
              <a:rPr lang="en-US" sz="2000" dirty="0" err="1"/>
              <a:t>cookie_name</a:t>
            </a:r>
            <a:r>
              <a:rPr lang="en-US" sz="2000" dirty="0"/>
              <a:t>])) {</a:t>
            </a:r>
          </a:p>
          <a:p>
            <a:pPr marL="400050" lvl="1" indent="0" algn="just">
              <a:buNone/>
            </a:pPr>
            <a:r>
              <a:rPr lang="en-US" sz="2000" dirty="0"/>
              <a:t> </a:t>
            </a:r>
            <a:r>
              <a:rPr lang="en-US" sz="2000" dirty="0" err="1"/>
              <a:t>setcookie</a:t>
            </a:r>
            <a:r>
              <a:rPr lang="en-US" sz="2000" dirty="0"/>
              <a:t>($</a:t>
            </a:r>
            <a:r>
              <a:rPr lang="en-US" sz="2000" dirty="0" err="1"/>
              <a:t>cookie_name</a:t>
            </a:r>
            <a:r>
              <a:rPr lang="en-US" sz="2000" dirty="0"/>
              <a:t>, "", time()-3600);</a:t>
            </a:r>
          </a:p>
          <a:p>
            <a:pPr marL="400050" lvl="1" indent="0" algn="just">
              <a:buNone/>
            </a:pPr>
            <a:r>
              <a:rPr lang="en-US" sz="2000" dirty="0"/>
              <a:t>}</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36F3D77-E286-46BE-9131-5D17A23F6ADC}"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94</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6957678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marL="0" indent="0" algn="just">
              <a:buNone/>
            </a:pPr>
            <a:r>
              <a:rPr lang="en-US" sz="2000" dirty="0"/>
              <a:t>We wrote an empty string and time()-3600 for the expiry time for the second parameter.</a:t>
            </a:r>
          </a:p>
          <a:p>
            <a:pPr marL="0" indent="0" algn="just">
              <a:buNone/>
            </a:pPr>
            <a:endParaRPr lang="en-US" sz="2000" dirty="0"/>
          </a:p>
          <a:p>
            <a:pPr marL="0" indent="0" algn="just">
              <a:buNone/>
            </a:pPr>
            <a:r>
              <a:rPr lang="en-US" sz="2000" dirty="0"/>
              <a:t>As the time() function returns the current time in seconds since Epoch, 3600 subtracted from it will return the past time. Finally, the cookie with the $</a:t>
            </a:r>
            <a:r>
              <a:rPr lang="en-US" sz="2000" dirty="0" err="1"/>
              <a:t>cookie_name</a:t>
            </a:r>
            <a:r>
              <a:rPr lang="en-US" sz="2000" dirty="0"/>
              <a:t> is deleted. We can also use $</a:t>
            </a:r>
            <a:r>
              <a:rPr lang="en-US" sz="2000" dirty="0" err="1"/>
              <a:t>cookie_name</a:t>
            </a:r>
            <a:r>
              <a:rPr lang="en-US" sz="2000" dirty="0"/>
              <a:t> and null value in the </a:t>
            </a:r>
            <a:r>
              <a:rPr lang="en-US" sz="2000" dirty="0" err="1"/>
              <a:t>setcookie</a:t>
            </a:r>
            <a:r>
              <a:rPr lang="en-US" sz="2000" dirty="0"/>
              <a:t>() function to delete the cookies.</a:t>
            </a:r>
          </a:p>
          <a:p>
            <a:pPr marL="0" indent="0" algn="just">
              <a:buNone/>
            </a:pPr>
            <a:r>
              <a:rPr lang="en-US" sz="2000" dirty="0"/>
              <a:t>if(</a:t>
            </a:r>
            <a:r>
              <a:rPr lang="en-US" sz="2000" dirty="0" err="1"/>
              <a:t>isset</a:t>
            </a:r>
            <a:r>
              <a:rPr lang="en-US" sz="2000" dirty="0"/>
              <a:t>($_COOKIE[$</a:t>
            </a:r>
            <a:r>
              <a:rPr lang="en-US" sz="2000" dirty="0" err="1"/>
              <a:t>cookie_name</a:t>
            </a:r>
            <a:r>
              <a:rPr lang="en-US" sz="2000" dirty="0"/>
              <a:t>])) {</a:t>
            </a:r>
          </a:p>
          <a:p>
            <a:pPr marL="0" indent="0" algn="just">
              <a:buNone/>
            </a:pPr>
            <a:r>
              <a:rPr lang="en-US" sz="2000" dirty="0"/>
              <a:t> </a:t>
            </a:r>
            <a:r>
              <a:rPr lang="en-US" sz="2000" dirty="0" err="1"/>
              <a:t>setcookie</a:t>
            </a:r>
            <a:r>
              <a:rPr lang="en-US" sz="2000" dirty="0"/>
              <a:t>($</a:t>
            </a:r>
            <a:r>
              <a:rPr lang="en-US" sz="2000" dirty="0" err="1"/>
              <a:t>cookie_name</a:t>
            </a:r>
            <a:r>
              <a:rPr lang="en-US" sz="2000" dirty="0"/>
              <a:t>, null);</a:t>
            </a:r>
          </a:p>
          <a:p>
            <a:pPr marL="0" indent="0" algn="just">
              <a:buNone/>
            </a:pPr>
            <a:r>
              <a:rPr lang="en-US" sz="2000" dirty="0"/>
              <a:t>}</a:t>
            </a:r>
          </a:p>
          <a:p>
            <a:pPr marL="0" indent="0" algn="just">
              <a:buNone/>
            </a:pPr>
            <a:r>
              <a:rPr lang="en-US" sz="2000" dirty="0"/>
              <a:t>Thus, we can use the </a:t>
            </a:r>
            <a:r>
              <a:rPr lang="en-US" sz="2000" dirty="0" err="1"/>
              <a:t>setcookie</a:t>
            </a:r>
            <a:r>
              <a:rPr lang="en-US" sz="2000" dirty="0"/>
              <a:t>() function to delete cookies in PHP.</a:t>
            </a:r>
          </a:p>
          <a:p>
            <a:pPr marL="0" indent="0" algn="just">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11497D65-A2EE-4386-8467-C2958412350F}"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95</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Deleting Cookies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147618106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fontAlgn="base"/>
            <a:r>
              <a:rPr lang="en-US" sz="2000" dirty="0"/>
              <a:t>The PHP session is required so that you can store the user information and use it on different pages of the browser. </a:t>
            </a:r>
          </a:p>
          <a:p>
            <a:pPr algn="just" fontAlgn="base"/>
            <a:r>
              <a:rPr lang="en-US" sz="2000" dirty="0"/>
              <a:t>It creates a session with the name or any other useful information you want to store and access on different pages. </a:t>
            </a:r>
          </a:p>
          <a:p>
            <a:pPr algn="just" fontAlgn="base"/>
            <a:r>
              <a:rPr lang="en-US" sz="2000" dirty="0"/>
              <a:t>Even after your page is closed you can access the information until the browser does not close. </a:t>
            </a:r>
          </a:p>
          <a:p>
            <a:pPr algn="just" fontAlgn="base"/>
            <a:r>
              <a:rPr lang="en-US" sz="2000" dirty="0"/>
              <a:t>This is an important thing to understand if a browser is closed then the session is automatically destroyed. </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57BDCEB-CC9D-4277-A4ED-5A459BDAB4B7}"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96</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25112000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rmAutofit/>
          </a:bodyPr>
          <a:lstStyle/>
          <a:p>
            <a:pPr algn="just" fontAlgn="base"/>
            <a:r>
              <a:rPr lang="en-US" sz="2000" dirty="0"/>
              <a:t>We can create the session by writing </a:t>
            </a:r>
            <a:r>
              <a:rPr lang="en-US" sz="2000" dirty="0" err="1"/>
              <a:t>session_start</a:t>
            </a:r>
            <a:r>
              <a:rPr lang="en-US" sz="2000" dirty="0"/>
              <a:t>()</a:t>
            </a:r>
            <a:r>
              <a:rPr lang="en-US" sz="2000" b="1" u="sng" dirty="0"/>
              <a:t> </a:t>
            </a:r>
            <a:r>
              <a:rPr lang="en-US" sz="2000" dirty="0"/>
              <a:t>and destroy the session by using </a:t>
            </a:r>
            <a:r>
              <a:rPr lang="en-US" sz="2000" dirty="0" err="1"/>
              <a:t>session_destroy</a:t>
            </a:r>
            <a:r>
              <a:rPr lang="en-US" sz="2000" dirty="0"/>
              <a:t>(). You can access the session variable by writing $_session[“name”].</a:t>
            </a:r>
          </a:p>
          <a:p>
            <a:pPr marL="0" indent="0" algn="just">
              <a:buNone/>
            </a:pPr>
            <a:r>
              <a:rPr lang="en-US" sz="2000" dirty="0"/>
              <a:t>&lt;?</a:t>
            </a:r>
            <a:r>
              <a:rPr lang="en-US" sz="2000" dirty="0" err="1"/>
              <a:t>php</a:t>
            </a:r>
            <a:endParaRPr lang="en-US" sz="2000" dirty="0"/>
          </a:p>
          <a:p>
            <a:pPr marL="0" indent="0" algn="just">
              <a:buNone/>
            </a:pPr>
            <a:r>
              <a:rPr lang="en-US" sz="2000" dirty="0"/>
              <a:t>   // Starting session</a:t>
            </a:r>
          </a:p>
          <a:p>
            <a:pPr marL="0" indent="0" algn="just">
              <a:buNone/>
            </a:pPr>
            <a:r>
              <a:rPr lang="en-US" sz="2000" dirty="0"/>
              <a:t>    </a:t>
            </a:r>
            <a:r>
              <a:rPr lang="en-US" sz="2000" dirty="0" err="1"/>
              <a:t>session_start</a:t>
            </a:r>
            <a:r>
              <a:rPr lang="en-US" sz="2000" dirty="0"/>
              <a:t>();</a:t>
            </a:r>
          </a:p>
          <a:p>
            <a:pPr marL="0" indent="0" algn="just">
              <a:buNone/>
            </a:pPr>
            <a:r>
              <a:rPr lang="en-US" sz="2000" dirty="0"/>
              <a:t>   // Use of </a:t>
            </a:r>
            <a:r>
              <a:rPr lang="en-US" sz="2000" dirty="0" err="1"/>
              <a:t>session_register</a:t>
            </a:r>
            <a:r>
              <a:rPr lang="en-US" sz="2000" dirty="0"/>
              <a:t>() is deprecated</a:t>
            </a:r>
          </a:p>
          <a:p>
            <a:pPr marL="0" indent="0" algn="just">
              <a:buNone/>
            </a:pPr>
            <a:r>
              <a:rPr lang="en-US" sz="2000" dirty="0"/>
              <a:t>    $username = "</a:t>
            </a:r>
            <a:r>
              <a:rPr lang="en-US" sz="2000" dirty="0" err="1"/>
              <a:t>PhpScots</a:t>
            </a:r>
            <a:r>
              <a:rPr lang="en-US" sz="2000" dirty="0"/>
              <a:t>";</a:t>
            </a:r>
          </a:p>
          <a:p>
            <a:pPr marL="0" indent="0" algn="just">
              <a:buNone/>
            </a:pPr>
            <a:r>
              <a:rPr lang="en-US" sz="2000" dirty="0"/>
              <a:t>    </a:t>
            </a:r>
            <a:r>
              <a:rPr lang="en-US" sz="2000" dirty="0" err="1"/>
              <a:t>session_register</a:t>
            </a:r>
            <a:r>
              <a:rPr lang="en-US" sz="2000" dirty="0"/>
              <a:t>("username");</a:t>
            </a:r>
          </a:p>
          <a:p>
            <a:pPr marL="0" indent="0" algn="just">
              <a:buNone/>
            </a:pPr>
            <a:r>
              <a:rPr lang="en-US" sz="2000" dirty="0"/>
              <a:t>   // Use of $_SESSION is preferred</a:t>
            </a:r>
          </a:p>
          <a:p>
            <a:pPr marL="0" indent="0" algn="just">
              <a:buNone/>
            </a:pPr>
            <a:r>
              <a:rPr lang="en-US" sz="2000" dirty="0"/>
              <a:t>    $_SESSION["username"] = "</a:t>
            </a:r>
            <a:r>
              <a:rPr lang="en-US" sz="2000" dirty="0" err="1"/>
              <a:t>PhpScots</a:t>
            </a:r>
            <a:r>
              <a:rPr lang="en-US" sz="2000" dirty="0"/>
              <a:t>";</a:t>
            </a:r>
          </a:p>
          <a:p>
            <a:pPr marL="0" indent="0" algn="just">
              <a:buNone/>
            </a:pPr>
            <a:r>
              <a:rPr lang="en-US" sz="2000" dirty="0"/>
              <a:t>?&gt;</a:t>
            </a: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5FF38303-55D1-4740-A5BE-14AC76055C56}"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97</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Registering Session variables</a:t>
            </a:r>
            <a:r>
              <a:rPr lang="en-US" sz="2400"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8050523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fontAlgn="base">
              <a:buNone/>
            </a:pPr>
            <a:r>
              <a:rPr lang="en-US" sz="2000" b="1" dirty="0"/>
              <a:t>Destroying the Variable-</a:t>
            </a:r>
            <a:r>
              <a:rPr lang="en-US" sz="2000" dirty="0"/>
              <a:t> The unset() function in PHP resets any variable. If unset() is called inside a user-defined function, it unsets the local variables. </a:t>
            </a:r>
          </a:p>
          <a:p>
            <a:pPr marL="0" indent="0" algn="just" fontAlgn="base">
              <a:buNone/>
            </a:pPr>
            <a:r>
              <a:rPr lang="en-US" sz="2000" dirty="0"/>
              <a:t>If a user wants to unset the global variable inside the function, then he/she has to use $GLOBALS array to do so. The unset() function has no return value.</a:t>
            </a:r>
          </a:p>
          <a:p>
            <a:pPr marL="0" indent="0" algn="just" fontAlgn="base">
              <a:buNone/>
            </a:pP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B67C8367-ECCF-464B-9DA0-CC0FE36A2704}"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98</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3833810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772F42-7FFC-4AA2-BF95-A42F701A68D1}"/>
              </a:ext>
            </a:extLst>
          </p:cNvPr>
          <p:cNvSpPr>
            <a:spLocks noGrp="1"/>
          </p:cNvSpPr>
          <p:nvPr>
            <p:ph idx="1"/>
          </p:nvPr>
        </p:nvSpPr>
        <p:spPr>
          <a:xfrm>
            <a:off x="62681" y="685800"/>
            <a:ext cx="9005119" cy="5628764"/>
          </a:xfrm>
        </p:spPr>
        <p:txBody>
          <a:bodyPr>
            <a:noAutofit/>
          </a:bodyPr>
          <a:lstStyle/>
          <a:p>
            <a:pPr marL="0" indent="0" algn="just" fontAlgn="base">
              <a:buNone/>
            </a:pPr>
            <a:r>
              <a:rPr lang="en-US" sz="2000" b="1" dirty="0"/>
              <a:t>Destroying the Session-</a:t>
            </a:r>
            <a:r>
              <a:rPr lang="en-US" sz="2000" dirty="0"/>
              <a:t> A PHP session can be destroyed by </a:t>
            </a:r>
            <a:r>
              <a:rPr lang="en-US" sz="2000" dirty="0" err="1"/>
              <a:t>session_destroy</a:t>
            </a:r>
            <a:r>
              <a:rPr lang="en-US" sz="2000" dirty="0"/>
              <a:t>() function. This function does not need any argument and a single call can destroy all the session variables. If you want to destroy a single session variable then you can use unset() function to unset a session variable. Here is the example to unset a single variable −</a:t>
            </a:r>
          </a:p>
          <a:p>
            <a:pPr lvl="1" algn="just" fontAlgn="base"/>
            <a:r>
              <a:rPr lang="en-US" sz="2000" dirty="0"/>
              <a:t>&lt;?</a:t>
            </a:r>
            <a:r>
              <a:rPr lang="en-US" sz="2000" dirty="0" err="1"/>
              <a:t>php</a:t>
            </a:r>
            <a:endParaRPr lang="en-US" sz="2000" dirty="0"/>
          </a:p>
          <a:p>
            <a:pPr lvl="1" algn="just" fontAlgn="base"/>
            <a:r>
              <a:rPr lang="en-US" sz="2000" dirty="0"/>
              <a:t>   unset($_SESSION['counter']);</a:t>
            </a:r>
          </a:p>
          <a:p>
            <a:pPr lvl="1" algn="just" fontAlgn="base"/>
            <a:r>
              <a:rPr lang="en-US" sz="2000" dirty="0"/>
              <a:t>?&gt;</a:t>
            </a:r>
          </a:p>
          <a:p>
            <a:pPr lvl="1" algn="just" fontAlgn="base"/>
            <a:r>
              <a:rPr lang="en-US" sz="2000" dirty="0"/>
              <a:t>Here is the call which will destroy all the session variables −</a:t>
            </a:r>
          </a:p>
          <a:p>
            <a:pPr lvl="1" algn="just" fontAlgn="base"/>
            <a:endParaRPr lang="en-US" sz="2000" dirty="0"/>
          </a:p>
          <a:p>
            <a:pPr lvl="1" algn="just" fontAlgn="base"/>
            <a:r>
              <a:rPr lang="en-US" sz="2000" dirty="0"/>
              <a:t>&lt;?</a:t>
            </a:r>
            <a:r>
              <a:rPr lang="en-US" sz="2000" dirty="0" err="1"/>
              <a:t>php</a:t>
            </a:r>
            <a:endParaRPr lang="en-US" sz="2000" dirty="0"/>
          </a:p>
          <a:p>
            <a:pPr lvl="1" algn="just" fontAlgn="base"/>
            <a:r>
              <a:rPr lang="en-US" sz="2000" dirty="0"/>
              <a:t>   </a:t>
            </a:r>
            <a:r>
              <a:rPr lang="en-US" sz="2000" dirty="0" err="1"/>
              <a:t>session_destroy</a:t>
            </a:r>
            <a:r>
              <a:rPr lang="en-US" sz="2000" dirty="0"/>
              <a:t>();</a:t>
            </a:r>
          </a:p>
          <a:p>
            <a:pPr lvl="1" algn="just" fontAlgn="base"/>
            <a:r>
              <a:rPr lang="en-US" sz="2000" dirty="0"/>
              <a:t>?&gt;</a:t>
            </a:r>
            <a:endParaRPr lang="en-US" sz="2000" dirty="0">
              <a:latin typeface="Open Sans"/>
            </a:endParaRPr>
          </a:p>
        </p:txBody>
      </p:sp>
      <p:sp>
        <p:nvSpPr>
          <p:cNvPr id="4" name="Date Placeholder 3">
            <a:extLst>
              <a:ext uri="{FF2B5EF4-FFF2-40B4-BE49-F238E27FC236}">
                <a16:creationId xmlns:a16="http://schemas.microsoft.com/office/drawing/2014/main" id="{2AAA961B-705F-4AAE-934F-E3DC06854A14}"/>
              </a:ext>
            </a:extLst>
          </p:cNvPr>
          <p:cNvSpPr>
            <a:spLocks noGrp="1"/>
          </p:cNvSpPr>
          <p:nvPr>
            <p:ph type="dt" sz="half" idx="10"/>
          </p:nvPr>
        </p:nvSpPr>
        <p:spPr/>
        <p:txBody>
          <a:bodyPr/>
          <a:lstStyle/>
          <a:p>
            <a:fld id="{44064E58-BA2B-460D-917E-F9C52C8A3AF2}" type="datetime1">
              <a:rPr lang="en-US" smtClean="0"/>
              <a:t>7/8/2023</a:t>
            </a:fld>
            <a:endParaRPr lang="en-US" dirty="0"/>
          </a:p>
        </p:txBody>
      </p:sp>
      <p:sp>
        <p:nvSpPr>
          <p:cNvPr id="5" name="Footer Placeholder 4">
            <a:extLst>
              <a:ext uri="{FF2B5EF4-FFF2-40B4-BE49-F238E27FC236}">
                <a16:creationId xmlns:a16="http://schemas.microsoft.com/office/drawing/2014/main" id="{C40B959B-B024-4FC0-9E9D-73A396C3A109}"/>
              </a:ext>
            </a:extLst>
          </p:cNvPr>
          <p:cNvSpPr>
            <a:spLocks noGrp="1"/>
          </p:cNvSpPr>
          <p:nvPr>
            <p:ph type="ftr" sz="quarter" idx="11"/>
          </p:nvPr>
        </p:nvSpPr>
        <p:spPr>
          <a:xfrm>
            <a:off x="3124200" y="6356350"/>
            <a:ext cx="3657600" cy="365125"/>
          </a:xfrm>
        </p:spPr>
        <p:txBody>
          <a:bodyPr/>
          <a:lstStyle/>
          <a:p>
            <a:r>
              <a:rPr lang="en-US"/>
              <a:t>Mr. Amar Pal Yadav               Web Technology                                 UNIT 5</a:t>
            </a:r>
            <a:endParaRPr lang="en-US" dirty="0"/>
          </a:p>
        </p:txBody>
      </p:sp>
      <p:sp>
        <p:nvSpPr>
          <p:cNvPr id="6" name="Slide Number Placeholder 5">
            <a:extLst>
              <a:ext uri="{FF2B5EF4-FFF2-40B4-BE49-F238E27FC236}">
                <a16:creationId xmlns:a16="http://schemas.microsoft.com/office/drawing/2014/main" id="{541D33BB-2F82-4827-ADE4-711BCBE8E0DE}"/>
              </a:ext>
            </a:extLst>
          </p:cNvPr>
          <p:cNvSpPr>
            <a:spLocks noGrp="1"/>
          </p:cNvSpPr>
          <p:nvPr>
            <p:ph type="sldNum" sz="quarter" idx="12"/>
          </p:nvPr>
        </p:nvSpPr>
        <p:spPr/>
        <p:txBody>
          <a:bodyPr/>
          <a:lstStyle/>
          <a:p>
            <a:fld id="{18F9ED7C-125C-4F48-91B7-9528945E4606}" type="slidenum">
              <a:rPr lang="en-US" smtClean="0"/>
              <a:pPr/>
              <a:t>99</a:t>
            </a:fld>
            <a:endParaRPr lang="en-US" dirty="0"/>
          </a:p>
        </p:txBody>
      </p:sp>
      <p:sp>
        <p:nvSpPr>
          <p:cNvPr id="10" name="Title 1">
            <a:extLst>
              <a:ext uri="{FF2B5EF4-FFF2-40B4-BE49-F238E27FC236}">
                <a16:creationId xmlns:a16="http://schemas.microsoft.com/office/drawing/2014/main" id="{D1C4E4CF-9793-476B-879E-9C71EC4997D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Destroying the variables and Session</a:t>
            </a:r>
            <a:r>
              <a:rPr lang="en-US" sz="2400" b="1" dirty="0"/>
              <a:t> (CO5)</a:t>
            </a:r>
          </a:p>
        </p:txBody>
      </p:sp>
      <p:pic>
        <p:nvPicPr>
          <p:cNvPr id="9" name="Picture 8" descr="NIET"/>
          <p:cNvPicPr/>
          <p:nvPr/>
        </p:nvPicPr>
        <p:blipFill>
          <a:blip r:embed="rId2">
            <a:extLst>
              <a:ext uri="{28A0092B-C50C-407E-A947-70E740481C1C}">
                <a14:useLocalDpi xmlns:a14="http://schemas.microsoft.com/office/drawing/2010/main" val="0"/>
              </a:ext>
            </a:extLst>
          </a:blip>
          <a:srcRect/>
          <a:stretch>
            <a:fillRect/>
          </a:stretch>
        </p:blipFill>
        <p:spPr bwMode="auto">
          <a:xfrm>
            <a:off x="62681" y="41787"/>
            <a:ext cx="1295400" cy="602226"/>
          </a:xfrm>
          <a:prstGeom prst="rect">
            <a:avLst/>
          </a:prstGeom>
          <a:noFill/>
          <a:ln>
            <a:noFill/>
          </a:ln>
        </p:spPr>
      </p:pic>
    </p:spTree>
    <p:extLst>
      <p:ext uri="{BB962C8B-B14F-4D97-AF65-F5344CB8AC3E}">
        <p14:creationId xmlns:p14="http://schemas.microsoft.com/office/powerpoint/2010/main" val="370410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2946</TotalTime>
  <Words>10955</Words>
  <Application>Microsoft Office PowerPoint</Application>
  <PresentationFormat>On-screen Show (4:3)</PresentationFormat>
  <Paragraphs>1543</Paragraphs>
  <Slides>122</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122</vt:i4>
      </vt:variant>
    </vt:vector>
  </HeadingPairs>
  <TitlesOfParts>
    <vt:vector size="130" baseType="lpstr">
      <vt:lpstr>Arial</vt:lpstr>
      <vt:lpstr>Calibri</vt:lpstr>
      <vt:lpstr>Calibri (Body)</vt:lpstr>
      <vt:lpstr>Mangal</vt:lpstr>
      <vt:lpstr>Open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admin</dc:creator>
  <cp:lastModifiedBy>Amar Pal Yadav</cp:lastModifiedBy>
  <cp:revision>289</cp:revision>
  <dcterms:created xsi:type="dcterms:W3CDTF">2020-05-10T15:15:19Z</dcterms:created>
  <dcterms:modified xsi:type="dcterms:W3CDTF">2023-07-08T10:47:13Z</dcterms:modified>
</cp:coreProperties>
</file>