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handoutMasterIdLst>
    <p:handoutMasterId r:id="rId86"/>
  </p:handoutMasterIdLst>
  <p:sldIdLst>
    <p:sldId id="256" r:id="rId2"/>
    <p:sldId id="290" r:id="rId3"/>
    <p:sldId id="291" r:id="rId4"/>
    <p:sldId id="292" r:id="rId5"/>
    <p:sldId id="258" r:id="rId6"/>
    <p:sldId id="257" r:id="rId7"/>
    <p:sldId id="293" r:id="rId8"/>
    <p:sldId id="294" r:id="rId9"/>
    <p:sldId id="295" r:id="rId10"/>
    <p:sldId id="296" r:id="rId11"/>
    <p:sldId id="297" r:id="rId12"/>
    <p:sldId id="289" r:id="rId13"/>
    <p:sldId id="298" r:id="rId14"/>
    <p:sldId id="299" r:id="rId15"/>
    <p:sldId id="300" r:id="rId16"/>
    <p:sldId id="301" r:id="rId17"/>
    <p:sldId id="303" r:id="rId18"/>
    <p:sldId id="304" r:id="rId19"/>
    <p:sldId id="269" r:id="rId20"/>
    <p:sldId id="326" r:id="rId21"/>
    <p:sldId id="327" r:id="rId22"/>
    <p:sldId id="328" r:id="rId23"/>
    <p:sldId id="329" r:id="rId24"/>
    <p:sldId id="339" r:id="rId25"/>
    <p:sldId id="340"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 id="354" r:id="rId40"/>
    <p:sldId id="355" r:id="rId41"/>
    <p:sldId id="356" r:id="rId42"/>
    <p:sldId id="357" r:id="rId43"/>
    <p:sldId id="358" r:id="rId44"/>
    <p:sldId id="305" r:id="rId45"/>
    <p:sldId id="306" r:id="rId46"/>
    <p:sldId id="359" r:id="rId47"/>
    <p:sldId id="307" r:id="rId48"/>
    <p:sldId id="360" r:id="rId49"/>
    <p:sldId id="308" r:id="rId50"/>
    <p:sldId id="309" r:id="rId51"/>
    <p:sldId id="310" r:id="rId52"/>
    <p:sldId id="311" r:id="rId53"/>
    <p:sldId id="361" r:id="rId54"/>
    <p:sldId id="362" r:id="rId55"/>
    <p:sldId id="313" r:id="rId56"/>
    <p:sldId id="363" r:id="rId57"/>
    <p:sldId id="314" r:id="rId58"/>
    <p:sldId id="315" r:id="rId59"/>
    <p:sldId id="316" r:id="rId60"/>
    <p:sldId id="364" r:id="rId61"/>
    <p:sldId id="317" r:id="rId62"/>
    <p:sldId id="318" r:id="rId63"/>
    <p:sldId id="365" r:id="rId64"/>
    <p:sldId id="366" r:id="rId65"/>
    <p:sldId id="319" r:id="rId66"/>
    <p:sldId id="367" r:id="rId67"/>
    <p:sldId id="368" r:id="rId68"/>
    <p:sldId id="320" r:id="rId69"/>
    <p:sldId id="369" r:id="rId70"/>
    <p:sldId id="321" r:id="rId71"/>
    <p:sldId id="322" r:id="rId72"/>
    <p:sldId id="370" r:id="rId73"/>
    <p:sldId id="323" r:id="rId74"/>
    <p:sldId id="324" r:id="rId75"/>
    <p:sldId id="371" r:id="rId76"/>
    <p:sldId id="372" r:id="rId77"/>
    <p:sldId id="373" r:id="rId78"/>
    <p:sldId id="374" r:id="rId79"/>
    <p:sldId id="375" r:id="rId80"/>
    <p:sldId id="376" r:id="rId81"/>
    <p:sldId id="337" r:id="rId82"/>
    <p:sldId id="336" r:id="rId83"/>
    <p:sldId id="377"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94660"/>
  </p:normalViewPr>
  <p:slideViewPr>
    <p:cSldViewPr>
      <p:cViewPr varScale="1">
        <p:scale>
          <a:sx n="83" d="100"/>
          <a:sy n="83" d="100"/>
        </p:scale>
        <p:origin x="936" y="67"/>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2/10/2025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2/10/2025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8366F-4B96-414A-BFB6-02088C793371}" type="slidenum">
              <a:rPr lang="en-US" smtClean="0"/>
              <a:pPr/>
              <a:t>83</a:t>
            </a:fld>
            <a:endParaRPr lang="en-US"/>
          </a:p>
        </p:txBody>
      </p:sp>
    </p:spTree>
    <p:extLst>
      <p:ext uri="{BB962C8B-B14F-4D97-AF65-F5344CB8AC3E}">
        <p14:creationId xmlns:p14="http://schemas.microsoft.com/office/powerpoint/2010/main" val="44417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3DF8DD-E655-46E4-81AF-03E72180688C}" type="datetime1">
              <a:rPr lang="en-IN" smtClean="0"/>
              <a:t>10-02-2025</a:t>
            </a:fld>
            <a:endParaRPr lang="en-US" dirty="0"/>
          </a:p>
        </p:txBody>
      </p:sp>
      <p:sp>
        <p:nvSpPr>
          <p:cNvPr id="5" name="Footer Placeholder 4"/>
          <p:cNvSpPr>
            <a:spLocks noGrp="1"/>
          </p:cNvSpPr>
          <p:nvPr>
            <p:ph type="ftr" sz="quarter" idx="11"/>
          </p:nvPr>
        </p:nvSpPr>
        <p:spPr/>
        <p:txBody>
          <a:bodyPr/>
          <a:lstStyle/>
          <a:p>
            <a:r>
              <a:rPr lang="en-US"/>
              <a:t>Shruti Dadhich          ACSML0603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51F985-CD5B-473D-9BBB-F6821425FE4B}" type="datetime1">
              <a:rPr lang="en-IN" smtClean="0"/>
              <a:t>10-02-2025</a:t>
            </a:fld>
            <a:endParaRPr lang="en-US"/>
          </a:p>
        </p:txBody>
      </p:sp>
      <p:sp>
        <p:nvSpPr>
          <p:cNvPr id="5" name="Footer Placeholder 4"/>
          <p:cNvSpPr>
            <a:spLocks noGrp="1"/>
          </p:cNvSpPr>
          <p:nvPr>
            <p:ph type="ftr" sz="quarter" idx="11"/>
          </p:nvPr>
        </p:nvSpPr>
        <p:spPr/>
        <p:txBody>
          <a:bodyPr/>
          <a:lstStyle/>
          <a:p>
            <a:r>
              <a:rPr lang="en-US"/>
              <a:t>Shruti Dadhich          ACSML0603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B089DC-ED81-4812-AEC1-C4D752C79775}" type="datetime1">
              <a:rPr lang="en-IN" smtClean="0"/>
              <a:t>10-02-2025</a:t>
            </a:fld>
            <a:endParaRPr lang="en-US"/>
          </a:p>
        </p:txBody>
      </p:sp>
      <p:sp>
        <p:nvSpPr>
          <p:cNvPr id="5" name="Footer Placeholder 4"/>
          <p:cNvSpPr>
            <a:spLocks noGrp="1"/>
          </p:cNvSpPr>
          <p:nvPr>
            <p:ph type="ftr" sz="quarter" idx="11"/>
          </p:nvPr>
        </p:nvSpPr>
        <p:spPr/>
        <p:txBody>
          <a:bodyPr/>
          <a:lstStyle/>
          <a:p>
            <a:r>
              <a:rPr lang="en-US"/>
              <a:t>Shruti Dadhich          ACSML0603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7511AD-AD35-4958-AE56-84E32373DED4}" type="datetime1">
              <a:rPr lang="en-IN" smtClean="0"/>
              <a:t>10-02-2025</a:t>
            </a:fld>
            <a:endParaRPr lang="en-US"/>
          </a:p>
        </p:txBody>
      </p:sp>
      <p:sp>
        <p:nvSpPr>
          <p:cNvPr id="5" name="Footer Placeholder 4"/>
          <p:cNvSpPr>
            <a:spLocks noGrp="1"/>
          </p:cNvSpPr>
          <p:nvPr>
            <p:ph type="ftr" sz="quarter" idx="11"/>
          </p:nvPr>
        </p:nvSpPr>
        <p:spPr/>
        <p:txBody>
          <a:bodyPr/>
          <a:lstStyle/>
          <a:p>
            <a:r>
              <a:rPr lang="en-US"/>
              <a:t>Shruti Dadhich          ACSML0603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black and red logo&#10;&#10;Description automatically generated">
            <a:extLst>
              <a:ext uri="{FF2B5EF4-FFF2-40B4-BE49-F238E27FC236}">
                <a16:creationId xmlns:a16="http://schemas.microsoft.com/office/drawing/2014/main" id="{73FEAE28-5DB0-43FF-9A42-DB0B06882E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89" y="0"/>
            <a:ext cx="2209800" cy="9472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312131-32DB-4680-8A10-7DE25ED776CC}" type="datetime1">
              <a:rPr lang="en-IN" smtClean="0"/>
              <a:t>10-02-2025</a:t>
            </a:fld>
            <a:endParaRPr lang="en-US"/>
          </a:p>
        </p:txBody>
      </p:sp>
      <p:sp>
        <p:nvSpPr>
          <p:cNvPr id="5" name="Footer Placeholder 4"/>
          <p:cNvSpPr>
            <a:spLocks noGrp="1"/>
          </p:cNvSpPr>
          <p:nvPr>
            <p:ph type="ftr" sz="quarter" idx="11"/>
          </p:nvPr>
        </p:nvSpPr>
        <p:spPr/>
        <p:txBody>
          <a:bodyPr/>
          <a:lstStyle/>
          <a:p>
            <a:r>
              <a:rPr lang="en-US"/>
              <a:t>Shruti Dadhich          ACSML0603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D95E4F-0CB2-4486-BE61-494F5ECD5C91}" type="datetime1">
              <a:rPr lang="en-IN" smtClean="0"/>
              <a:t>10-02-2025</a:t>
            </a:fld>
            <a:endParaRPr lang="en-US"/>
          </a:p>
        </p:txBody>
      </p:sp>
      <p:sp>
        <p:nvSpPr>
          <p:cNvPr id="6" name="Footer Placeholder 5"/>
          <p:cNvSpPr>
            <a:spLocks noGrp="1"/>
          </p:cNvSpPr>
          <p:nvPr>
            <p:ph type="ftr" sz="quarter" idx="11"/>
          </p:nvPr>
        </p:nvSpPr>
        <p:spPr/>
        <p:txBody>
          <a:bodyPr/>
          <a:lstStyle/>
          <a:p>
            <a:r>
              <a:rPr lang="en-US"/>
              <a:t>Shruti Dadhich          ACSML0603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9C791E-9BDA-4738-A1BA-CEA5B10AFE82}" type="datetime1">
              <a:rPr lang="en-IN" smtClean="0"/>
              <a:t>10-02-2025</a:t>
            </a:fld>
            <a:endParaRPr lang="en-US"/>
          </a:p>
        </p:txBody>
      </p:sp>
      <p:sp>
        <p:nvSpPr>
          <p:cNvPr id="8" name="Footer Placeholder 7"/>
          <p:cNvSpPr>
            <a:spLocks noGrp="1"/>
          </p:cNvSpPr>
          <p:nvPr>
            <p:ph type="ftr" sz="quarter" idx="11"/>
          </p:nvPr>
        </p:nvSpPr>
        <p:spPr/>
        <p:txBody>
          <a:bodyPr/>
          <a:lstStyle/>
          <a:p>
            <a:r>
              <a:rPr lang="en-US"/>
              <a:t>Shruti Dadhich          ACSML0603      Unit 1</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458907-48CC-48C3-9406-55264DC6C4BB}" type="datetime1">
              <a:rPr lang="en-IN" smtClean="0"/>
              <a:t>10-02-2025</a:t>
            </a:fld>
            <a:endParaRPr lang="en-US"/>
          </a:p>
        </p:txBody>
      </p:sp>
      <p:sp>
        <p:nvSpPr>
          <p:cNvPr id="4" name="Footer Placeholder 3"/>
          <p:cNvSpPr>
            <a:spLocks noGrp="1"/>
          </p:cNvSpPr>
          <p:nvPr>
            <p:ph type="ftr" sz="quarter" idx="11"/>
          </p:nvPr>
        </p:nvSpPr>
        <p:spPr/>
        <p:txBody>
          <a:bodyPr/>
          <a:lstStyle/>
          <a:p>
            <a:r>
              <a:rPr lang="en-US"/>
              <a:t>Shruti Dadhich          ACSML0603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BB5B33-88B8-49A7-B80F-6D9BD4A1E692}" type="datetime1">
              <a:rPr lang="en-IN" smtClean="0"/>
              <a:t>10-02-2025</a:t>
            </a:fld>
            <a:endParaRPr lang="en-US"/>
          </a:p>
        </p:txBody>
      </p:sp>
      <p:sp>
        <p:nvSpPr>
          <p:cNvPr id="3" name="Footer Placeholder 2"/>
          <p:cNvSpPr>
            <a:spLocks noGrp="1"/>
          </p:cNvSpPr>
          <p:nvPr>
            <p:ph type="ftr" sz="quarter" idx="11"/>
          </p:nvPr>
        </p:nvSpPr>
        <p:spPr/>
        <p:txBody>
          <a:bodyPr/>
          <a:lstStyle/>
          <a:p>
            <a:r>
              <a:rPr lang="en-US"/>
              <a:t>Shruti Dadhich          ACSML0603      Unit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pic>
        <p:nvPicPr>
          <p:cNvPr id="5" name="Picture 4" descr="A black and red logo&#10;&#10;Description automatically generated">
            <a:extLst>
              <a:ext uri="{FF2B5EF4-FFF2-40B4-BE49-F238E27FC236}">
                <a16:creationId xmlns:a16="http://schemas.microsoft.com/office/drawing/2014/main" id="{EAB16C35-635E-4937-87E4-966F5048DE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2591A5-EA33-4375-B70C-6E3F3B904AC8}" type="datetime1">
              <a:rPr lang="en-IN" smtClean="0"/>
              <a:t>10-02-2025</a:t>
            </a:fld>
            <a:endParaRPr lang="en-US"/>
          </a:p>
        </p:txBody>
      </p:sp>
      <p:sp>
        <p:nvSpPr>
          <p:cNvPr id="6" name="Footer Placeholder 5"/>
          <p:cNvSpPr>
            <a:spLocks noGrp="1"/>
          </p:cNvSpPr>
          <p:nvPr>
            <p:ph type="ftr" sz="quarter" idx="11"/>
          </p:nvPr>
        </p:nvSpPr>
        <p:spPr/>
        <p:txBody>
          <a:bodyPr/>
          <a:lstStyle/>
          <a:p>
            <a:r>
              <a:rPr lang="en-US"/>
              <a:t>Shruti Dadhich          ACSML0603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A3B7FF-88A2-4BA2-800B-097B3567EC90}" type="datetime1">
              <a:rPr lang="en-IN" smtClean="0"/>
              <a:t>10-02-2025</a:t>
            </a:fld>
            <a:endParaRPr lang="en-US"/>
          </a:p>
        </p:txBody>
      </p:sp>
      <p:sp>
        <p:nvSpPr>
          <p:cNvPr id="6" name="Footer Placeholder 5"/>
          <p:cNvSpPr>
            <a:spLocks noGrp="1"/>
          </p:cNvSpPr>
          <p:nvPr>
            <p:ph type="ftr" sz="quarter" idx="11"/>
          </p:nvPr>
        </p:nvSpPr>
        <p:spPr/>
        <p:txBody>
          <a:bodyPr/>
          <a:lstStyle/>
          <a:p>
            <a:r>
              <a:rPr lang="en-US"/>
              <a:t>Shruti Dadhich          ACSML0603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309B54-5623-4249-B08C-8432A3BA0754}" type="datetime1">
              <a:rPr lang="en-IN" smtClean="0"/>
              <a:t>10-02-2025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Shruti Dadhich          ACSML0603      Unit 1</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www.geeksforgeeks.org/introduction-of-relational-model-and-codd-rules-in-dbms/"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hyperlink" Target="https://docs.oracle.com/database/121/TGSQL/glossary.htm"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hyperlink" Target="https://www.geeksforgeeks.org/sql-query-processing/" TargetMode="External"/><Relationship Id="rId2" Type="http://schemas.openxmlformats.org/officeDocument/2006/relationships/hyperlink" Target="https://www.geeksforgeeks.org/last-minute-notes-dbms/" TargetMode="External"/><Relationship Id="rId1" Type="http://schemas.openxmlformats.org/officeDocument/2006/relationships/slideLayout" Target="../slideLayouts/slideLayout2.xml"/><Relationship Id="rId4" Type="http://schemas.openxmlformats.org/officeDocument/2006/relationships/hyperlink" Target="https://www.geeksforgeeks.org/best-practices-for-sql-query-optimizations/"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err="1"/>
              <a:t>Noida</a:t>
            </a:r>
            <a:r>
              <a:rPr lang="en-US" sz="2800" dirty="0"/>
              <a:t> Institute of Engineering and Technology, Greater </a:t>
            </a:r>
            <a:r>
              <a:rPr lang="en-US" sz="2800" dirty="0" err="1"/>
              <a:t>Noida</a:t>
            </a:r>
            <a:endParaRPr lang="en-US" sz="2800" dirty="0"/>
          </a:p>
        </p:txBody>
      </p:sp>
      <p:sp>
        <p:nvSpPr>
          <p:cNvPr id="3" name="Subtitle 2"/>
          <p:cNvSpPr>
            <a:spLocks noGrp="1"/>
          </p:cNvSpPr>
          <p:nvPr>
            <p:ph type="subTitle" idx="1"/>
          </p:nvPr>
        </p:nvSpPr>
        <p:spPr>
          <a:xfrm>
            <a:off x="1828800" y="1213837"/>
            <a:ext cx="9448800" cy="767363"/>
          </a:xfrm>
          <a:ln>
            <a:solidFill>
              <a:schemeClr val="accent2"/>
            </a:solidFill>
          </a:ln>
        </p:spPr>
        <p:style>
          <a:lnRef idx="2">
            <a:schemeClr val="accent5"/>
          </a:lnRef>
          <a:fillRef idx="1">
            <a:schemeClr val="lt1"/>
          </a:fillRef>
          <a:effectRef idx="0">
            <a:schemeClr val="accent5"/>
          </a:effectRef>
          <a:fontRef idx="minor">
            <a:schemeClr val="dk1"/>
          </a:fontRef>
        </p:style>
        <p:txBody>
          <a:bodyPr>
            <a:normAutofit fontScale="85000" lnSpcReduction="10000"/>
          </a:bodyPr>
          <a:lstStyle/>
          <a:p>
            <a:r>
              <a:rPr lang="en-US" sz="2800" b="1" dirty="0">
                <a:solidFill>
                  <a:schemeClr val="tx2"/>
                </a:solidFill>
                <a:latin typeface="Arial Black" pitchFamily="34" charset="0"/>
              </a:rPr>
              <a:t>RELATIONAL DATABASE THEORY AND CONCEPTS </a:t>
            </a:r>
            <a:r>
              <a:rPr lang="en-US" sz="3200" b="1" dirty="0">
                <a:solidFill>
                  <a:schemeClr val="tx2"/>
                </a:solidFill>
                <a:latin typeface="Arial Black" pitchFamily="34" charset="0"/>
              </a:rPr>
              <a:t>	</a:t>
            </a:r>
          </a:p>
          <a:p>
            <a:endParaRPr lang="en-US" sz="2500" dirty="0">
              <a:solidFill>
                <a:schemeClr val="tx1"/>
              </a:solidFill>
            </a:endParaRPr>
          </a:p>
        </p:txBody>
      </p:sp>
      <p:sp>
        <p:nvSpPr>
          <p:cNvPr id="6" name="Subtitle 2"/>
          <p:cNvSpPr txBox="1">
            <a:spLocks/>
          </p:cNvSpPr>
          <p:nvPr/>
        </p:nvSpPr>
        <p:spPr>
          <a:xfrm>
            <a:off x="8991600" y="4222750"/>
            <a:ext cx="3048000" cy="17526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a:solidFill>
                  <a:schemeClr val="tx1"/>
                </a:solidFill>
              </a:rPr>
              <a:t>Shruti Dadhich</a:t>
            </a:r>
          </a:p>
          <a:p>
            <a:pPr algn="ctr">
              <a:spcBef>
                <a:spcPct val="20000"/>
              </a:spcBef>
              <a:defRPr/>
            </a:pPr>
            <a:r>
              <a:rPr lang="en-US" sz="2400" dirty="0">
                <a:solidFill>
                  <a:schemeClr val="tx1"/>
                </a:solidFill>
              </a:rPr>
              <a:t>AIML dept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fld id="{AA2A7E0C-23E6-4A95-8B34-5FBF1C3F057B}" type="datetime1">
              <a:rPr lang="en-IN" smtClean="0"/>
              <a:t>10-02-2025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0"/>
            <a:ext cx="1524000" cy="1524000"/>
          </a:xfrm>
          <a:prstGeom prst="rect">
            <a:avLst/>
          </a:prstGeom>
          <a:noFill/>
        </p:spPr>
      </p:pic>
      <p:sp>
        <p:nvSpPr>
          <p:cNvPr id="12" name="Subtitle 2"/>
          <p:cNvSpPr txBox="1">
            <a:spLocks/>
          </p:cNvSpPr>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1</a:t>
            </a:r>
          </a:p>
        </p:txBody>
      </p:sp>
      <p:sp>
        <p:nvSpPr>
          <p:cNvPr id="13" name="Footer Placeholder 12"/>
          <p:cNvSpPr>
            <a:spLocks noGrp="1"/>
          </p:cNvSpPr>
          <p:nvPr>
            <p:ph type="ftr" sz="quarter" idx="11"/>
          </p:nvPr>
        </p:nvSpPr>
        <p:spPr>
          <a:xfrm>
            <a:off x="3810000" y="6248401"/>
            <a:ext cx="5029200" cy="365125"/>
          </a:xfrm>
        </p:spPr>
        <p:txBody>
          <a:bodyPr/>
          <a:lstStyle/>
          <a:p>
            <a:r>
              <a:rPr lang="en-US"/>
              <a:t>Shruti Dadhich          ACSML0603      Unit 1</a:t>
            </a:r>
            <a:endParaRPr lang="en-US" dirty="0"/>
          </a:p>
        </p:txBody>
      </p:sp>
      <p:sp>
        <p:nvSpPr>
          <p:cNvPr id="14" name="Subtitle 2"/>
          <p:cNvSpPr txBox="1">
            <a:spLocks/>
          </p:cNvSpPr>
          <p:nvPr/>
        </p:nvSpPr>
        <p:spPr>
          <a:xfrm>
            <a:off x="341671" y="3869018"/>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r>
              <a:rPr lang="en-US" sz="2000" b="1" dirty="0"/>
              <a:t>Advance </a:t>
            </a:r>
            <a:r>
              <a:rPr lang="en-IN" sz="2000" b="1" dirty="0"/>
              <a:t>database management system</a:t>
            </a:r>
            <a:endParaRPr lang="en-US" sz="2000" b="1" dirty="0"/>
          </a:p>
        </p:txBody>
      </p:sp>
      <p:sp>
        <p:nvSpPr>
          <p:cNvPr id="15" name="Subtitle 2"/>
          <p:cNvSpPr txBox="1">
            <a:spLocks/>
          </p:cNvSpPr>
          <p:nvPr/>
        </p:nvSpPr>
        <p:spPr>
          <a:xfrm>
            <a:off x="341671" y="490855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endParaRPr lang="en-US" sz="2000" b="1" dirty="0">
              <a:solidFill>
                <a:schemeClr val="tx1"/>
              </a:solidFill>
              <a:ea typeface="Calibri"/>
              <a:cs typeface="Calibri"/>
            </a:endParaRPr>
          </a:p>
          <a:p>
            <a:pPr>
              <a:spcBef>
                <a:spcPct val="20000"/>
              </a:spcBef>
              <a:defRPr/>
            </a:pPr>
            <a:r>
              <a:rPr lang="en-US" sz="2000" b="1" dirty="0">
                <a:solidFill>
                  <a:schemeClr val="dk1"/>
                </a:solidFill>
                <a:ea typeface="Calibri"/>
                <a:cs typeface="Calibri"/>
              </a:rPr>
              <a:t>B Tech 6</a:t>
            </a:r>
            <a:r>
              <a:rPr lang="en-US" sz="2000" b="1" baseline="30000" dirty="0">
                <a:solidFill>
                  <a:schemeClr val="dk1"/>
                </a:solidFill>
                <a:ea typeface="Calibri"/>
                <a:cs typeface="Calibri"/>
              </a:rPr>
              <a:t>th</a:t>
            </a:r>
            <a:r>
              <a:rPr lang="en-US" sz="2000" b="1" dirty="0">
                <a:solidFill>
                  <a:schemeClr val="dk1"/>
                </a:solidFill>
                <a:ea typeface="Calibri"/>
                <a:cs typeface="Calibri"/>
              </a:rPr>
              <a:t> Sem</a:t>
            </a:r>
            <a:endParaRPr lang="en-US" sz="2000" dirty="0">
              <a:solidFill>
                <a:schemeClr val="tx1"/>
              </a:solidFill>
            </a:endParaRP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ED93C79-AC1A-42F1-A1E4-88E43AC942CD}"/>
              </a:ext>
            </a:extLst>
          </p:cNvPr>
          <p:cNvSpPr>
            <a:spLocks noGrp="1"/>
          </p:cNvSpPr>
          <p:nvPr>
            <p:ph type="dt" sz="half" idx="10"/>
          </p:nvPr>
        </p:nvSpPr>
        <p:spPr/>
        <p:txBody>
          <a:bodyPr/>
          <a:lstStyle/>
          <a:p>
            <a:fld id="{8E724A8B-B637-4F1C-AD4B-9E887E39E57D}" type="datetime1">
              <a:rPr lang="en-IN" smtClean="0"/>
              <a:t>10-02-2025</a:t>
            </a:fld>
            <a:endParaRPr lang="en-US"/>
          </a:p>
        </p:txBody>
      </p:sp>
      <p:sp>
        <p:nvSpPr>
          <p:cNvPr id="5" name="Footer Placeholder 4">
            <a:extLst>
              <a:ext uri="{FF2B5EF4-FFF2-40B4-BE49-F238E27FC236}">
                <a16:creationId xmlns:a16="http://schemas.microsoft.com/office/drawing/2014/main" id="{B0B838C3-0567-4030-A160-AD9B16A5884D}"/>
              </a:ext>
            </a:extLst>
          </p:cNvPr>
          <p:cNvSpPr>
            <a:spLocks noGrp="1"/>
          </p:cNvSpPr>
          <p:nvPr>
            <p:ph type="ftr" sz="quarter" idx="11"/>
          </p:nvPr>
        </p:nvSpPr>
        <p:spPr/>
        <p:txBody>
          <a:bodyPr/>
          <a:lstStyle/>
          <a:p>
            <a:r>
              <a:rPr lang="en-US"/>
              <a:t>Shruti Dadhich          ACSML0603      Unit 1</a:t>
            </a:r>
          </a:p>
        </p:txBody>
      </p:sp>
      <p:sp>
        <p:nvSpPr>
          <p:cNvPr id="6" name="Slide Number Placeholder 5">
            <a:extLst>
              <a:ext uri="{FF2B5EF4-FFF2-40B4-BE49-F238E27FC236}">
                <a16:creationId xmlns:a16="http://schemas.microsoft.com/office/drawing/2014/main" id="{7DE881D7-4A55-4F83-B5F2-D47FF71F9051}"/>
              </a:ext>
            </a:extLst>
          </p:cNvPr>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7" name="Content Placeholder 13">
            <a:extLst>
              <a:ext uri="{FF2B5EF4-FFF2-40B4-BE49-F238E27FC236}">
                <a16:creationId xmlns:a16="http://schemas.microsoft.com/office/drawing/2014/main" id="{42B46282-A5A9-4058-85C5-4CF2FDADAEE2}"/>
              </a:ext>
            </a:extLst>
          </p:cNvPr>
          <p:cNvGraphicFramePr>
            <a:graphicFrameLocks/>
          </p:cNvGraphicFramePr>
          <p:nvPr>
            <p:extLst>
              <p:ext uri="{D42A27DB-BD31-4B8C-83A1-F6EECF244321}">
                <p14:modId xmlns:p14="http://schemas.microsoft.com/office/powerpoint/2010/main" val="1126344431"/>
              </p:ext>
            </p:extLst>
          </p:nvPr>
        </p:nvGraphicFramePr>
        <p:xfrm>
          <a:off x="2000624" y="1325357"/>
          <a:ext cx="8077200" cy="4511040"/>
        </p:xfrm>
        <a:graphic>
          <a:graphicData uri="http://schemas.openxmlformats.org/drawingml/2006/table">
            <a:tbl>
              <a:tblPr bandRow="1">
                <a:tableStyleId>{5C22544A-7EE6-4342-B048-85BDC9FD1C3A}</a:tableStyleId>
              </a:tblPr>
              <a:tblGrid>
                <a:gridCol w="8077200">
                  <a:extLst>
                    <a:ext uri="{9D8B030D-6E8A-4147-A177-3AD203B41FA5}">
                      <a16:colId xmlns:a16="http://schemas.microsoft.com/office/drawing/2014/main" val="20000"/>
                    </a:ext>
                  </a:extLst>
                </a:gridCol>
              </a:tblGrid>
              <a:tr h="732420">
                <a:tc>
                  <a:txBody>
                    <a:bodyPr/>
                    <a:lstStyle/>
                    <a:p>
                      <a:r>
                        <a:rPr lang="en-US" sz="1900" b="1" dirty="0"/>
                        <a:t>9. Individual and team work: </a:t>
                      </a:r>
                      <a:r>
                        <a:rPr lang="en-US" sz="1900" dirty="0"/>
                        <a:t>Function effectively as an individual, and as a member or leader in diverse teams, and in multidisciplinary settings.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364964">
                <a:tc>
                  <a:txBody>
                    <a:bodyPr/>
                    <a:lstStyle/>
                    <a:p>
                      <a:r>
                        <a:rPr lang="en-US" sz="1900" b="1" dirty="0"/>
                        <a:t>10. Communication: </a:t>
                      </a:r>
                      <a:r>
                        <a:rPr lang="en-US" sz="1900" dirty="0"/>
                        <a:t>Communicate effectively on complex engineering activities with the engineering community and with society at large, such as, being able to comprehend and write effective reports and design documentation, make effective presentations, and give and receive clear instructions.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364964">
                <a:tc>
                  <a:txBody>
                    <a:bodyPr/>
                    <a:lstStyle/>
                    <a:p>
                      <a:r>
                        <a:rPr lang="en-US" sz="1900" b="1" dirty="0"/>
                        <a:t>11. Project management and finance:</a:t>
                      </a:r>
                      <a:r>
                        <a:rPr lang="en-US" sz="1900" dirty="0"/>
                        <a:t> Demonstrate knowledge and understanding of the engineering and management principles and apply these to one’s own work, as a member and leader in a team, to manage projects and in multidisciplinary environments.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1048692">
                <a:tc>
                  <a:txBody>
                    <a:bodyPr/>
                    <a:lstStyle/>
                    <a:p>
                      <a:r>
                        <a:rPr lang="en-US" sz="1900" b="1" dirty="0"/>
                        <a:t>12. Life-long learning: </a:t>
                      </a:r>
                      <a:r>
                        <a:rPr lang="en-US" sz="1900" dirty="0"/>
                        <a:t>Recognize the need for, and have the preparation and ability to engage in independent and life-long learning in the broadest context of technological change.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8" name="Title 1">
            <a:extLst>
              <a:ext uri="{FF2B5EF4-FFF2-40B4-BE49-F238E27FC236}">
                <a16:creationId xmlns:a16="http://schemas.microsoft.com/office/drawing/2014/main" id="{374D1159-B33D-4C90-93F3-B9F30F1543CF}"/>
              </a:ext>
            </a:extLst>
          </p:cNvPr>
          <p:cNvSpPr txBox="1">
            <a:spLocks/>
          </p:cNvSpPr>
          <p:nvPr/>
        </p:nvSpPr>
        <p:spPr>
          <a:xfrm>
            <a:off x="2209800" y="-8965"/>
            <a:ext cx="9220200" cy="92336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2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Outcomes (POs)</a:t>
            </a:r>
          </a:p>
        </p:txBody>
      </p:sp>
    </p:spTree>
    <p:extLst>
      <p:ext uri="{BB962C8B-B14F-4D97-AF65-F5344CB8AC3E}">
        <p14:creationId xmlns:p14="http://schemas.microsoft.com/office/powerpoint/2010/main" val="3847068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A68502-E830-4397-BE1A-0A6F99BE247E}"/>
              </a:ext>
            </a:extLst>
          </p:cNvPr>
          <p:cNvSpPr>
            <a:spLocks noGrp="1"/>
          </p:cNvSpPr>
          <p:nvPr>
            <p:ph type="dt" sz="half" idx="10"/>
          </p:nvPr>
        </p:nvSpPr>
        <p:spPr/>
        <p:txBody>
          <a:bodyPr/>
          <a:lstStyle/>
          <a:p>
            <a:fld id="{8965468A-BF75-486F-881D-A76E75764B54}" type="datetime1">
              <a:rPr lang="en-IN" smtClean="0"/>
              <a:t>10-02-2025</a:t>
            </a:fld>
            <a:endParaRPr lang="en-US"/>
          </a:p>
        </p:txBody>
      </p:sp>
      <p:sp>
        <p:nvSpPr>
          <p:cNvPr id="5" name="Footer Placeholder 4">
            <a:extLst>
              <a:ext uri="{FF2B5EF4-FFF2-40B4-BE49-F238E27FC236}">
                <a16:creationId xmlns:a16="http://schemas.microsoft.com/office/drawing/2014/main" id="{C7AB5EF2-365E-4912-811B-0005C2E4DE83}"/>
              </a:ext>
            </a:extLst>
          </p:cNvPr>
          <p:cNvSpPr>
            <a:spLocks noGrp="1"/>
          </p:cNvSpPr>
          <p:nvPr>
            <p:ph type="ftr" sz="quarter" idx="11"/>
          </p:nvPr>
        </p:nvSpPr>
        <p:spPr/>
        <p:txBody>
          <a:bodyPr/>
          <a:lstStyle/>
          <a:p>
            <a:r>
              <a:rPr lang="en-US"/>
              <a:t>Shruti Dadhich          ACSML0603      Unit 1</a:t>
            </a:r>
          </a:p>
        </p:txBody>
      </p:sp>
      <p:sp>
        <p:nvSpPr>
          <p:cNvPr id="6" name="Slide Number Placeholder 5">
            <a:extLst>
              <a:ext uri="{FF2B5EF4-FFF2-40B4-BE49-F238E27FC236}">
                <a16:creationId xmlns:a16="http://schemas.microsoft.com/office/drawing/2014/main" id="{245A11F3-55FF-4306-9342-1DD8911A2894}"/>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a:extLst>
              <a:ext uri="{FF2B5EF4-FFF2-40B4-BE49-F238E27FC236}">
                <a16:creationId xmlns:a16="http://schemas.microsoft.com/office/drawing/2014/main" id="{22F19883-5D00-455D-A8EA-EDECC56B9BE2}"/>
              </a:ext>
            </a:extLst>
          </p:cNvPr>
          <p:cNvSpPr txBox="1">
            <a:spLocks/>
          </p:cNvSpPr>
          <p:nvPr/>
        </p:nvSpPr>
        <p:spPr>
          <a:xfrm>
            <a:off x="2209800" y="-8965"/>
            <a:ext cx="9220200" cy="92336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2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fontAlgn="auto">
              <a:spcAft>
                <a:spcPts val="0"/>
              </a:spcAft>
              <a:defRPr/>
            </a:pPr>
            <a:r>
              <a:rPr lang="en-US" sz="2800" b="1" dirty="0"/>
              <a:t>Program Educational Objectives (PEOs)</a:t>
            </a:r>
          </a:p>
        </p:txBody>
      </p:sp>
      <p:sp>
        <p:nvSpPr>
          <p:cNvPr id="8" name="Rectangle 7">
            <a:extLst>
              <a:ext uri="{FF2B5EF4-FFF2-40B4-BE49-F238E27FC236}">
                <a16:creationId xmlns:a16="http://schemas.microsoft.com/office/drawing/2014/main" id="{E48B5E67-8CF4-4DF4-B0C0-012BE06E946B}"/>
              </a:ext>
            </a:extLst>
          </p:cNvPr>
          <p:cNvSpPr/>
          <p:nvPr/>
        </p:nvSpPr>
        <p:spPr>
          <a:xfrm>
            <a:off x="1371600" y="1752600"/>
            <a:ext cx="9144000" cy="2862322"/>
          </a:xfrm>
          <a:prstGeom prst="rect">
            <a:avLst/>
          </a:prstGeom>
        </p:spPr>
        <p:txBody>
          <a:bodyPr wrap="square">
            <a:spAutoFit/>
          </a:bodyPr>
          <a:lstStyle/>
          <a:p>
            <a:pPr algn="just"/>
            <a:r>
              <a:rPr lang="en-IN" b="1" dirty="0"/>
              <a:t>PEO1:</a:t>
            </a:r>
            <a:r>
              <a:rPr lang="en-IN" dirty="0"/>
              <a:t> </a:t>
            </a:r>
          </a:p>
          <a:p>
            <a:pPr algn="just"/>
            <a:r>
              <a:rPr lang="en-IN" dirty="0"/>
              <a:t>Able to apply sound knowledge in the field of information technology to </a:t>
            </a:r>
            <a:r>
              <a:rPr lang="en-IN" dirty="0" err="1"/>
              <a:t>fulfill</a:t>
            </a:r>
            <a:r>
              <a:rPr lang="en-IN" dirty="0"/>
              <a:t> the needs of IT industry.</a:t>
            </a:r>
          </a:p>
          <a:p>
            <a:pPr algn="just"/>
            <a:r>
              <a:rPr lang="en-IN" b="1" dirty="0"/>
              <a:t>PEO2:</a:t>
            </a:r>
            <a:r>
              <a:rPr lang="en-IN" dirty="0"/>
              <a:t> </a:t>
            </a:r>
          </a:p>
          <a:p>
            <a:pPr algn="just"/>
            <a:r>
              <a:rPr lang="en-IN" dirty="0"/>
              <a:t>Able to design innovative and interdisciplinary systems through latest digital technologies.</a:t>
            </a:r>
          </a:p>
          <a:p>
            <a:pPr algn="just"/>
            <a:r>
              <a:rPr lang="en-IN" b="1" dirty="0"/>
              <a:t>PEO3:</a:t>
            </a:r>
            <a:r>
              <a:rPr lang="en-IN" dirty="0"/>
              <a:t> </a:t>
            </a:r>
          </a:p>
          <a:p>
            <a:pPr algn="just"/>
            <a:r>
              <a:rPr lang="en-IN" dirty="0"/>
              <a:t>Able to inculcate professional ethics, team work and leadership for serving the society.</a:t>
            </a:r>
          </a:p>
          <a:p>
            <a:pPr algn="just"/>
            <a:r>
              <a:rPr lang="en-IN" b="1" dirty="0"/>
              <a:t>PEO4:</a:t>
            </a:r>
            <a:r>
              <a:rPr lang="en-IN" dirty="0"/>
              <a:t> </a:t>
            </a:r>
          </a:p>
          <a:p>
            <a:pPr algn="just"/>
            <a:r>
              <a:rPr lang="en-IN" dirty="0"/>
              <a:t>Able to inculcate lifelong learning in the field of computing for successful career in organizations and R&amp;D sectors. </a:t>
            </a:r>
          </a:p>
        </p:txBody>
      </p:sp>
    </p:spTree>
    <p:extLst>
      <p:ext uri="{BB962C8B-B14F-4D97-AF65-F5344CB8AC3E}">
        <p14:creationId xmlns:p14="http://schemas.microsoft.com/office/powerpoint/2010/main" val="397290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EF4218B-819E-41FB-B029-49BF29DB006F}"/>
              </a:ext>
            </a:extLst>
          </p:cNvPr>
          <p:cNvSpPr>
            <a:spLocks noGrp="1"/>
          </p:cNvSpPr>
          <p:nvPr>
            <p:ph type="dt" sz="half" idx="10"/>
          </p:nvPr>
        </p:nvSpPr>
        <p:spPr/>
        <p:txBody>
          <a:bodyPr/>
          <a:lstStyle/>
          <a:p>
            <a:fld id="{997B4194-8856-4D11-9292-4D31926180B0}" type="datetime1">
              <a:rPr lang="en-IN" smtClean="0"/>
              <a:t>10-02-2025</a:t>
            </a:fld>
            <a:endParaRPr lang="en-US"/>
          </a:p>
        </p:txBody>
      </p:sp>
      <p:sp>
        <p:nvSpPr>
          <p:cNvPr id="5" name="Footer Placeholder 4">
            <a:extLst>
              <a:ext uri="{FF2B5EF4-FFF2-40B4-BE49-F238E27FC236}">
                <a16:creationId xmlns:a16="http://schemas.microsoft.com/office/drawing/2014/main" id="{A388594B-A443-4A75-8789-2AFDCDC8BAA2}"/>
              </a:ext>
            </a:extLst>
          </p:cNvPr>
          <p:cNvSpPr>
            <a:spLocks noGrp="1"/>
          </p:cNvSpPr>
          <p:nvPr>
            <p:ph type="ftr" sz="quarter" idx="11"/>
          </p:nvPr>
        </p:nvSpPr>
        <p:spPr/>
        <p:txBody>
          <a:bodyPr/>
          <a:lstStyle/>
          <a:p>
            <a:r>
              <a:rPr lang="en-US"/>
              <a:t>Shruti Dadhich          ACSML0603      Unit 1</a:t>
            </a:r>
            <a:endParaRPr lang="en-US" dirty="0"/>
          </a:p>
        </p:txBody>
      </p:sp>
      <p:sp>
        <p:nvSpPr>
          <p:cNvPr id="6" name="Slide Number Placeholder 5">
            <a:extLst>
              <a:ext uri="{FF2B5EF4-FFF2-40B4-BE49-F238E27FC236}">
                <a16:creationId xmlns:a16="http://schemas.microsoft.com/office/drawing/2014/main" id="{27C2BAB2-D20C-40FC-822A-6BB4662DC77B}"/>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a:extLst>
              <a:ext uri="{FF2B5EF4-FFF2-40B4-BE49-F238E27FC236}">
                <a16:creationId xmlns:a16="http://schemas.microsoft.com/office/drawing/2014/main" id="{1DCDAA6E-3DB0-4C21-82F7-79B905EC20D8}"/>
              </a:ext>
            </a:extLst>
          </p:cNvPr>
          <p:cNvSpPr txBox="1">
            <a:spLocks/>
          </p:cNvSpPr>
          <p:nvPr/>
        </p:nvSpPr>
        <p:spPr>
          <a:xfrm>
            <a:off x="2286000" y="52202"/>
            <a:ext cx="8839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fontAlgn="auto">
              <a:spcAft>
                <a:spcPts val="0"/>
              </a:spcAft>
              <a:defRPr/>
            </a:pPr>
            <a:r>
              <a:rPr lang="en-US" sz="2800" b="1" dirty="0"/>
              <a:t>COs and POs  Mapping</a:t>
            </a:r>
          </a:p>
        </p:txBody>
      </p:sp>
      <p:graphicFrame>
        <p:nvGraphicFramePr>
          <p:cNvPr id="10" name="Content Placeholder 1">
            <a:extLst>
              <a:ext uri="{FF2B5EF4-FFF2-40B4-BE49-F238E27FC236}">
                <a16:creationId xmlns:a16="http://schemas.microsoft.com/office/drawing/2014/main" id="{AB40AB8D-CCD1-4F45-993C-3776C6D7BB25}"/>
              </a:ext>
            </a:extLst>
          </p:cNvPr>
          <p:cNvGraphicFramePr>
            <a:graphicFrameLocks noGrp="1"/>
          </p:cNvGraphicFramePr>
          <p:nvPr>
            <p:ph idx="1"/>
            <p:extLst>
              <p:ext uri="{D42A27DB-BD31-4B8C-83A1-F6EECF244321}">
                <p14:modId xmlns:p14="http://schemas.microsoft.com/office/powerpoint/2010/main" val="2643753463"/>
              </p:ext>
            </p:extLst>
          </p:nvPr>
        </p:nvGraphicFramePr>
        <p:xfrm>
          <a:off x="2895600" y="1219200"/>
          <a:ext cx="6781803" cy="4169000"/>
        </p:xfrm>
        <a:graphic>
          <a:graphicData uri="http://schemas.openxmlformats.org/drawingml/2006/table">
            <a:tbl>
              <a:tblPr firstRow="1" firstCol="1" bandRow="1">
                <a:tableStyleId>{5C22544A-7EE6-4342-B048-85BDC9FD1C3A}</a:tableStyleId>
              </a:tblPr>
              <a:tblGrid>
                <a:gridCol w="886224">
                  <a:extLst>
                    <a:ext uri="{9D8B030D-6E8A-4147-A177-3AD203B41FA5}">
                      <a16:colId xmlns:a16="http://schemas.microsoft.com/office/drawing/2014/main" val="20000"/>
                    </a:ext>
                  </a:extLst>
                </a:gridCol>
                <a:gridCol w="469253">
                  <a:extLst>
                    <a:ext uri="{9D8B030D-6E8A-4147-A177-3AD203B41FA5}">
                      <a16:colId xmlns:a16="http://schemas.microsoft.com/office/drawing/2014/main" val="20001"/>
                    </a:ext>
                  </a:extLst>
                </a:gridCol>
                <a:gridCol w="469253">
                  <a:extLst>
                    <a:ext uri="{9D8B030D-6E8A-4147-A177-3AD203B41FA5}">
                      <a16:colId xmlns:a16="http://schemas.microsoft.com/office/drawing/2014/main" val="20002"/>
                    </a:ext>
                  </a:extLst>
                </a:gridCol>
                <a:gridCol w="469253">
                  <a:extLst>
                    <a:ext uri="{9D8B030D-6E8A-4147-A177-3AD203B41FA5}">
                      <a16:colId xmlns:a16="http://schemas.microsoft.com/office/drawing/2014/main" val="20003"/>
                    </a:ext>
                  </a:extLst>
                </a:gridCol>
                <a:gridCol w="469253">
                  <a:extLst>
                    <a:ext uri="{9D8B030D-6E8A-4147-A177-3AD203B41FA5}">
                      <a16:colId xmlns:a16="http://schemas.microsoft.com/office/drawing/2014/main" val="20004"/>
                    </a:ext>
                  </a:extLst>
                </a:gridCol>
                <a:gridCol w="469253">
                  <a:extLst>
                    <a:ext uri="{9D8B030D-6E8A-4147-A177-3AD203B41FA5}">
                      <a16:colId xmlns:a16="http://schemas.microsoft.com/office/drawing/2014/main" val="20005"/>
                    </a:ext>
                  </a:extLst>
                </a:gridCol>
                <a:gridCol w="469253">
                  <a:extLst>
                    <a:ext uri="{9D8B030D-6E8A-4147-A177-3AD203B41FA5}">
                      <a16:colId xmlns:a16="http://schemas.microsoft.com/office/drawing/2014/main" val="20006"/>
                    </a:ext>
                  </a:extLst>
                </a:gridCol>
                <a:gridCol w="469253">
                  <a:extLst>
                    <a:ext uri="{9D8B030D-6E8A-4147-A177-3AD203B41FA5}">
                      <a16:colId xmlns:a16="http://schemas.microsoft.com/office/drawing/2014/main" val="20007"/>
                    </a:ext>
                  </a:extLst>
                </a:gridCol>
                <a:gridCol w="469253">
                  <a:extLst>
                    <a:ext uri="{9D8B030D-6E8A-4147-A177-3AD203B41FA5}">
                      <a16:colId xmlns:a16="http://schemas.microsoft.com/office/drawing/2014/main" val="20008"/>
                    </a:ext>
                  </a:extLst>
                </a:gridCol>
                <a:gridCol w="469253">
                  <a:extLst>
                    <a:ext uri="{9D8B030D-6E8A-4147-A177-3AD203B41FA5}">
                      <a16:colId xmlns:a16="http://schemas.microsoft.com/office/drawing/2014/main" val="20009"/>
                    </a:ext>
                  </a:extLst>
                </a:gridCol>
                <a:gridCol w="557434">
                  <a:extLst>
                    <a:ext uri="{9D8B030D-6E8A-4147-A177-3AD203B41FA5}">
                      <a16:colId xmlns:a16="http://schemas.microsoft.com/office/drawing/2014/main" val="20010"/>
                    </a:ext>
                  </a:extLst>
                </a:gridCol>
                <a:gridCol w="557434">
                  <a:extLst>
                    <a:ext uri="{9D8B030D-6E8A-4147-A177-3AD203B41FA5}">
                      <a16:colId xmlns:a16="http://schemas.microsoft.com/office/drawing/2014/main" val="20011"/>
                    </a:ext>
                  </a:extLst>
                </a:gridCol>
                <a:gridCol w="557434">
                  <a:extLst>
                    <a:ext uri="{9D8B030D-6E8A-4147-A177-3AD203B41FA5}">
                      <a16:colId xmlns:a16="http://schemas.microsoft.com/office/drawing/2014/main" val="20012"/>
                    </a:ext>
                  </a:extLst>
                </a:gridCol>
              </a:tblGrid>
              <a:tr h="930080">
                <a:tc>
                  <a:txBody>
                    <a:bodyPr/>
                    <a:lstStyle/>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dirty="0">
                          <a:effectLst/>
                        </a:rPr>
                        <a:t>PO1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dirty="0">
                          <a:effectLst/>
                        </a:rPr>
                        <a:t>PO2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PO3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PO4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PO5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dirty="0">
                          <a:effectLst/>
                        </a:rPr>
                        <a:t>PO6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PO7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PO8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PO9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PO10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PO11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PO12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539820">
                <a:tc>
                  <a:txBody>
                    <a:bodyPr/>
                    <a:lstStyle/>
                    <a:p>
                      <a:pPr algn="just">
                        <a:lnSpc>
                          <a:spcPct val="115000"/>
                        </a:lnSpc>
                        <a:spcAft>
                          <a:spcPts val="0"/>
                        </a:spcAft>
                      </a:pP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extLst>
                  <a:ext uri="{0D108BD9-81ED-4DB2-BD59-A6C34878D82A}">
                    <a16:rowId xmlns:a16="http://schemas.microsoft.com/office/drawing/2014/main" val="10001"/>
                  </a:ext>
                </a:extLst>
              </a:tr>
              <a:tr h="539820">
                <a:tc>
                  <a:txBody>
                    <a:bodyPr/>
                    <a:lstStyle/>
                    <a:p>
                      <a:pPr>
                        <a:lnSpc>
                          <a:spcPct val="115000"/>
                        </a:lnSpc>
                        <a:spcAft>
                          <a:spcPts val="0"/>
                        </a:spcAft>
                      </a:pPr>
                      <a:r>
                        <a:rPr lang="en-US" sz="1400" dirty="0">
                          <a:effectLst/>
                        </a:rPr>
                        <a:t>KCS501.2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10002"/>
                  </a:ext>
                </a:extLst>
              </a:tr>
              <a:tr h="539820">
                <a:tc>
                  <a:txBody>
                    <a:bodyPr/>
                    <a:lstStyle/>
                    <a:p>
                      <a:pPr>
                        <a:lnSpc>
                          <a:spcPct val="115000"/>
                        </a:lnSpc>
                        <a:spcAft>
                          <a:spcPts val="0"/>
                        </a:spcAft>
                      </a:pPr>
                      <a:r>
                        <a:rPr lang="en-US" sz="1400" dirty="0">
                          <a:effectLst/>
                        </a:rPr>
                        <a:t>KCS501.3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3"/>
                  </a:ext>
                </a:extLst>
              </a:tr>
              <a:tr h="539820">
                <a:tc>
                  <a:txBody>
                    <a:bodyPr/>
                    <a:lstStyle/>
                    <a:p>
                      <a:pPr>
                        <a:lnSpc>
                          <a:spcPct val="115000"/>
                        </a:lnSpc>
                        <a:spcAft>
                          <a:spcPts val="0"/>
                        </a:spcAft>
                      </a:pPr>
                      <a:r>
                        <a:rPr lang="en-US" sz="1400" dirty="0">
                          <a:effectLst/>
                        </a:rPr>
                        <a:t>KCS501.4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4"/>
                  </a:ext>
                </a:extLst>
              </a:tr>
              <a:tr h="539820">
                <a:tc>
                  <a:txBody>
                    <a:bodyPr/>
                    <a:lstStyle/>
                    <a:p>
                      <a:pPr>
                        <a:lnSpc>
                          <a:spcPct val="115000"/>
                        </a:lnSpc>
                        <a:spcAft>
                          <a:spcPts val="0"/>
                        </a:spcAft>
                      </a:pPr>
                      <a:r>
                        <a:rPr lang="en-US" sz="1400" dirty="0">
                          <a:effectLst/>
                        </a:rPr>
                        <a:t>KCS501.5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5"/>
                  </a:ext>
                </a:extLst>
              </a:tr>
              <a:tr h="539820">
                <a:tc>
                  <a:txBody>
                    <a:bodyPr/>
                    <a:lstStyle/>
                    <a:p>
                      <a:pPr algn="ctr">
                        <a:lnSpc>
                          <a:spcPct val="115000"/>
                        </a:lnSpc>
                        <a:spcAft>
                          <a:spcPts val="0"/>
                        </a:spcAft>
                      </a:pPr>
                      <a:r>
                        <a:rPr lang="en-US" sz="1400">
                          <a:effectLst/>
                        </a:rPr>
                        <a:t>AVG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2.80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2.60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80145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1B60B7-BCA9-481D-9DB9-7B4BA595B57D}"/>
              </a:ext>
            </a:extLst>
          </p:cNvPr>
          <p:cNvSpPr>
            <a:spLocks noGrp="1"/>
          </p:cNvSpPr>
          <p:nvPr>
            <p:ph type="dt" sz="half" idx="10"/>
          </p:nvPr>
        </p:nvSpPr>
        <p:spPr/>
        <p:txBody>
          <a:bodyPr/>
          <a:lstStyle/>
          <a:p>
            <a:fld id="{DB179BAF-CB87-4525-A8E3-614331221E04}" type="datetime1">
              <a:rPr lang="en-IN" smtClean="0"/>
              <a:t>10-02-2025</a:t>
            </a:fld>
            <a:endParaRPr lang="en-US"/>
          </a:p>
        </p:txBody>
      </p:sp>
      <p:sp>
        <p:nvSpPr>
          <p:cNvPr id="5" name="Footer Placeholder 4">
            <a:extLst>
              <a:ext uri="{FF2B5EF4-FFF2-40B4-BE49-F238E27FC236}">
                <a16:creationId xmlns:a16="http://schemas.microsoft.com/office/drawing/2014/main" id="{34CC2B15-CEA8-43AC-9A1C-AEB8C5468C28}"/>
              </a:ext>
            </a:extLst>
          </p:cNvPr>
          <p:cNvSpPr>
            <a:spLocks noGrp="1"/>
          </p:cNvSpPr>
          <p:nvPr>
            <p:ph type="ftr" sz="quarter" idx="11"/>
          </p:nvPr>
        </p:nvSpPr>
        <p:spPr/>
        <p:txBody>
          <a:bodyPr/>
          <a:lstStyle/>
          <a:p>
            <a:r>
              <a:rPr lang="en-US"/>
              <a:t>Shruti Dadhich          ACSML0603      Unit 1</a:t>
            </a:r>
          </a:p>
        </p:txBody>
      </p:sp>
      <p:sp>
        <p:nvSpPr>
          <p:cNvPr id="6" name="Slide Number Placeholder 5">
            <a:extLst>
              <a:ext uri="{FF2B5EF4-FFF2-40B4-BE49-F238E27FC236}">
                <a16:creationId xmlns:a16="http://schemas.microsoft.com/office/drawing/2014/main" id="{220D7D21-B483-432B-A920-340F3FD5EDB6}"/>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a:extLst>
              <a:ext uri="{FF2B5EF4-FFF2-40B4-BE49-F238E27FC236}">
                <a16:creationId xmlns:a16="http://schemas.microsoft.com/office/drawing/2014/main" id="{D7C80DBD-31A2-4BCC-B837-B9D410B7BC18}"/>
              </a:ext>
            </a:extLst>
          </p:cNvPr>
          <p:cNvSpPr txBox="1">
            <a:spLocks/>
          </p:cNvSpPr>
          <p:nvPr/>
        </p:nvSpPr>
        <p:spPr>
          <a:xfrm>
            <a:off x="2286000" y="52202"/>
            <a:ext cx="8839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spcBef>
                <a:spcPct val="0"/>
              </a:spcBef>
              <a:defRPr/>
            </a:pPr>
            <a:r>
              <a:rPr lang="en-US" sz="2800" b="1" dirty="0">
                <a:solidFill>
                  <a:schemeClr val="tx1"/>
                </a:solidFill>
              </a:rPr>
              <a:t>Question Paper Template</a:t>
            </a:r>
          </a:p>
        </p:txBody>
      </p:sp>
      <p:pic>
        <p:nvPicPr>
          <p:cNvPr id="8" name="Picture 7">
            <a:extLst>
              <a:ext uri="{FF2B5EF4-FFF2-40B4-BE49-F238E27FC236}">
                <a16:creationId xmlns:a16="http://schemas.microsoft.com/office/drawing/2014/main" id="{F14FA43B-CC72-4083-8B08-8F24496B2376}"/>
              </a:ext>
            </a:extLst>
          </p:cNvPr>
          <p:cNvPicPr>
            <a:picLocks noChangeAspect="1"/>
          </p:cNvPicPr>
          <p:nvPr/>
        </p:nvPicPr>
        <p:blipFill>
          <a:blip r:embed="rId2" cstate="print"/>
          <a:stretch>
            <a:fillRect/>
          </a:stretch>
        </p:blipFill>
        <p:spPr>
          <a:xfrm>
            <a:off x="933450" y="844550"/>
            <a:ext cx="9048750" cy="5175250"/>
          </a:xfrm>
          <a:prstGeom prst="rect">
            <a:avLst/>
          </a:prstGeom>
        </p:spPr>
      </p:pic>
    </p:spTree>
    <p:extLst>
      <p:ext uri="{BB962C8B-B14F-4D97-AF65-F5344CB8AC3E}">
        <p14:creationId xmlns:p14="http://schemas.microsoft.com/office/powerpoint/2010/main" val="1201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71D7A28-8FBF-4F95-98B9-A59072CEC8F0}"/>
              </a:ext>
            </a:extLst>
          </p:cNvPr>
          <p:cNvSpPr>
            <a:spLocks noGrp="1"/>
          </p:cNvSpPr>
          <p:nvPr>
            <p:ph type="dt" sz="half" idx="10"/>
          </p:nvPr>
        </p:nvSpPr>
        <p:spPr/>
        <p:txBody>
          <a:bodyPr/>
          <a:lstStyle/>
          <a:p>
            <a:fld id="{6CE9D8DE-0055-4873-8D71-AA8A973811A3}" type="datetime1">
              <a:rPr lang="en-IN" smtClean="0"/>
              <a:t>10-02-2025</a:t>
            </a:fld>
            <a:endParaRPr lang="en-US"/>
          </a:p>
        </p:txBody>
      </p:sp>
      <p:sp>
        <p:nvSpPr>
          <p:cNvPr id="5" name="Footer Placeholder 4">
            <a:extLst>
              <a:ext uri="{FF2B5EF4-FFF2-40B4-BE49-F238E27FC236}">
                <a16:creationId xmlns:a16="http://schemas.microsoft.com/office/drawing/2014/main" id="{CE1DCD96-4D04-4E21-80A6-2B2542F8416D}"/>
              </a:ext>
            </a:extLst>
          </p:cNvPr>
          <p:cNvSpPr>
            <a:spLocks noGrp="1"/>
          </p:cNvSpPr>
          <p:nvPr>
            <p:ph type="ftr" sz="quarter" idx="11"/>
          </p:nvPr>
        </p:nvSpPr>
        <p:spPr/>
        <p:txBody>
          <a:bodyPr/>
          <a:lstStyle/>
          <a:p>
            <a:r>
              <a:rPr lang="en-US"/>
              <a:t>Shruti Dadhich          ACSML0603      Unit 1</a:t>
            </a:r>
          </a:p>
        </p:txBody>
      </p:sp>
      <p:sp>
        <p:nvSpPr>
          <p:cNvPr id="6" name="Slide Number Placeholder 5">
            <a:extLst>
              <a:ext uri="{FF2B5EF4-FFF2-40B4-BE49-F238E27FC236}">
                <a16:creationId xmlns:a16="http://schemas.microsoft.com/office/drawing/2014/main" id="{1763A7D0-A766-47DA-B3D6-90102BD2716D}"/>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a:extLst>
              <a:ext uri="{FF2B5EF4-FFF2-40B4-BE49-F238E27FC236}">
                <a16:creationId xmlns:a16="http://schemas.microsoft.com/office/drawing/2014/main" id="{1205099C-61D8-4BBD-9152-5969CFC6ADCD}"/>
              </a:ext>
            </a:extLst>
          </p:cNvPr>
          <p:cNvSpPr txBox="1">
            <a:spLocks/>
          </p:cNvSpPr>
          <p:nvPr/>
        </p:nvSpPr>
        <p:spPr>
          <a:xfrm>
            <a:off x="2286000" y="52202"/>
            <a:ext cx="8839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spcBef>
                <a:spcPct val="0"/>
              </a:spcBef>
              <a:defRPr/>
            </a:pPr>
            <a:r>
              <a:rPr lang="en-US" sz="2800" b="1" dirty="0">
                <a:solidFill>
                  <a:schemeClr val="tx1"/>
                </a:solidFill>
              </a:rPr>
              <a:t>Question Paper Template</a:t>
            </a:r>
          </a:p>
        </p:txBody>
      </p:sp>
      <p:graphicFrame>
        <p:nvGraphicFramePr>
          <p:cNvPr id="9" name="Table 8">
            <a:extLst>
              <a:ext uri="{FF2B5EF4-FFF2-40B4-BE49-F238E27FC236}">
                <a16:creationId xmlns:a16="http://schemas.microsoft.com/office/drawing/2014/main" id="{A4F7E708-A52E-4337-891B-D03CCCD74B44}"/>
              </a:ext>
            </a:extLst>
          </p:cNvPr>
          <p:cNvGraphicFramePr>
            <a:graphicFrameLocks noGrp="1"/>
          </p:cNvGraphicFramePr>
          <p:nvPr>
            <p:extLst>
              <p:ext uri="{D42A27DB-BD31-4B8C-83A1-F6EECF244321}">
                <p14:modId xmlns:p14="http://schemas.microsoft.com/office/powerpoint/2010/main" val="2105921263"/>
              </p:ext>
            </p:extLst>
          </p:nvPr>
        </p:nvGraphicFramePr>
        <p:xfrm>
          <a:off x="1219200" y="990600"/>
          <a:ext cx="9905999" cy="5388151"/>
        </p:xfrm>
        <a:graphic>
          <a:graphicData uri="http://schemas.openxmlformats.org/drawingml/2006/table">
            <a:tbl>
              <a:tblPr firstRow="1" firstCol="1" bandRow="1">
                <a:tableStyleId>{5C22544A-7EE6-4342-B048-85BDC9FD1C3A}</a:tableStyleId>
              </a:tblPr>
              <a:tblGrid>
                <a:gridCol w="509375">
                  <a:extLst>
                    <a:ext uri="{9D8B030D-6E8A-4147-A177-3AD203B41FA5}">
                      <a16:colId xmlns:a16="http://schemas.microsoft.com/office/drawing/2014/main" val="3904463951"/>
                    </a:ext>
                  </a:extLst>
                </a:gridCol>
                <a:gridCol w="644662">
                  <a:extLst>
                    <a:ext uri="{9D8B030D-6E8A-4147-A177-3AD203B41FA5}">
                      <a16:colId xmlns:a16="http://schemas.microsoft.com/office/drawing/2014/main" val="382194311"/>
                    </a:ext>
                  </a:extLst>
                </a:gridCol>
                <a:gridCol w="6876087">
                  <a:extLst>
                    <a:ext uri="{9D8B030D-6E8A-4147-A177-3AD203B41FA5}">
                      <a16:colId xmlns:a16="http://schemas.microsoft.com/office/drawing/2014/main" val="2326716346"/>
                    </a:ext>
                  </a:extLst>
                </a:gridCol>
                <a:gridCol w="1095924">
                  <a:extLst>
                    <a:ext uri="{9D8B030D-6E8A-4147-A177-3AD203B41FA5}">
                      <a16:colId xmlns:a16="http://schemas.microsoft.com/office/drawing/2014/main" val="780519470"/>
                    </a:ext>
                  </a:extLst>
                </a:gridCol>
                <a:gridCol w="779951">
                  <a:extLst>
                    <a:ext uri="{9D8B030D-6E8A-4147-A177-3AD203B41FA5}">
                      <a16:colId xmlns:a16="http://schemas.microsoft.com/office/drawing/2014/main" val="746072801"/>
                    </a:ext>
                  </a:extLst>
                </a:gridCol>
              </a:tblGrid>
              <a:tr h="89665">
                <a:tc>
                  <a:txBody>
                    <a:bodyPr/>
                    <a:lstStyle/>
                    <a:p>
                      <a:pPr algn="l">
                        <a:lnSpc>
                          <a:spcPct val="115000"/>
                        </a:lnSpc>
                        <a:spcAft>
                          <a:spcPts val="800"/>
                        </a:spcAft>
                      </a:pP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u="sng">
                          <a:effectLst/>
                        </a:rPr>
                        <a:t>SECTION – 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36238230"/>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841590961"/>
                  </a:ext>
                </a:extLst>
              </a:tr>
              <a:tr h="170272">
                <a:tc>
                  <a:txBody>
                    <a:bodyPr/>
                    <a:lstStyle/>
                    <a:p>
                      <a:pPr marL="342900" lvl="0" indent="-342900" algn="l">
                        <a:lnSpc>
                          <a:spcPct val="115000"/>
                        </a:lnSpc>
                        <a:spcAft>
                          <a:spcPts val="800"/>
                        </a:spcAft>
                        <a:buFont typeface="+mj-lt"/>
                        <a:buAutoNum type="arabicPeriod"/>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15000"/>
                        </a:lnSpc>
                        <a:spcAft>
                          <a:spcPts val="800"/>
                        </a:spcAft>
                      </a:pPr>
                      <a:r>
                        <a:rPr lang="en-IN" sz="500">
                          <a:effectLst/>
                        </a:rPr>
                        <a:t>Attempt all parts-</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[10×1=10]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769288129"/>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dirty="0">
                          <a:effectLst/>
                        </a:rPr>
                        <a:t>Question-  </a:t>
                      </a: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25830015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2350723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87040617"/>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87945242"/>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408743519"/>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1-f.</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1746902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758553973"/>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1-h.</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36984638"/>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1-i.</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05079802"/>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1-j.</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62598415"/>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55283994"/>
                  </a:ext>
                </a:extLst>
              </a:tr>
              <a:tr h="89665">
                <a:tc>
                  <a:txBody>
                    <a:bodyPr/>
                    <a:lstStyle/>
                    <a:p>
                      <a:pPr algn="l">
                        <a:lnSpc>
                          <a:spcPct val="115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07000"/>
                        </a:lnSpc>
                        <a:spcAft>
                          <a:spcPts val="800"/>
                        </a:spcAft>
                      </a:pPr>
                      <a:r>
                        <a:rPr lang="en-IN" sz="500">
                          <a:effectLst/>
                        </a:rPr>
                        <a:t>Attempt all parts-</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07000"/>
                        </a:lnSpc>
                        <a:spcAft>
                          <a:spcPts val="800"/>
                        </a:spcAft>
                      </a:pPr>
                      <a:r>
                        <a:rPr lang="en-IN" sz="500">
                          <a:effectLst/>
                        </a:rPr>
                        <a:t>[5×2=10]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490317903"/>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988422504"/>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41147784"/>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80833595"/>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808092534"/>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49543288"/>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97579628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marL="471805"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5930127"/>
                  </a:ext>
                </a:extLst>
              </a:tr>
              <a:tr h="295362">
                <a:tc>
                  <a:txBody>
                    <a:bodyPr/>
                    <a:lstStyle/>
                    <a:p>
                      <a:pPr algn="l">
                        <a:lnSpc>
                          <a:spcPct val="115000"/>
                        </a:lnSpc>
                        <a:spcAft>
                          <a:spcPts val="800"/>
                        </a:spcAft>
                      </a:pPr>
                      <a:r>
                        <a:rPr lang="en-IN" sz="500">
                          <a:effectLst/>
                        </a:rPr>
                        <a:t> </a:t>
                      </a:r>
                      <a:endParaRPr lang="en-IN" sz="400">
                        <a:effectLst/>
                      </a:endParaRPr>
                    </a:p>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marL="471805"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32122905"/>
                  </a:ext>
                </a:extLst>
              </a:tr>
              <a:tr h="89665">
                <a:tc gridSpan="3">
                  <a:txBody>
                    <a:bodyPr/>
                    <a:lstStyle/>
                    <a:p>
                      <a:pPr algn="ctr">
                        <a:lnSpc>
                          <a:spcPct val="115000"/>
                        </a:lnSpc>
                        <a:spcAft>
                          <a:spcPts val="800"/>
                        </a:spcAft>
                      </a:pPr>
                      <a:r>
                        <a:rPr lang="en-IN" sz="500" u="sng">
                          <a:effectLst/>
                        </a:rPr>
                        <a:t>SECTION – 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840196487"/>
                  </a:ext>
                </a:extLst>
              </a:tr>
              <a:tr h="89665">
                <a:tc gridSpan="3">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10015063"/>
                  </a:ext>
                </a:extLst>
              </a:tr>
              <a:tr h="89665">
                <a:tc>
                  <a:txBody>
                    <a:bodyPr/>
                    <a:lstStyle/>
                    <a:p>
                      <a:pPr algn="l">
                        <a:lnSpc>
                          <a:spcPct val="115000"/>
                        </a:lnSpc>
                        <a:spcAft>
                          <a:spcPts val="800"/>
                        </a:spcAft>
                      </a:pPr>
                      <a:r>
                        <a:rPr lang="en-IN" sz="500">
                          <a:effectLst/>
                        </a:rPr>
                        <a:t>3.</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a:t>
                      </a:r>
                      <a:r>
                        <a:rPr lang="en-IN" sz="500" u="sng">
                          <a:effectLst/>
                        </a:rPr>
                        <a:t>five </a:t>
                      </a:r>
                      <a:r>
                        <a:rPr lang="en-IN" sz="500">
                          <a:effectLst/>
                        </a:rPr>
                        <a:t>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[5×6=30]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49683749"/>
                  </a:ext>
                </a:extLst>
              </a:tr>
              <a:tr h="89665">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384649017"/>
                  </a:ext>
                </a:extLst>
              </a:tr>
              <a:tr h="89665">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97268442"/>
                  </a:ext>
                </a:extLst>
              </a:tr>
              <a:tr h="89665">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83279152"/>
                  </a:ext>
                </a:extLst>
              </a:tr>
              <a:tr h="89665">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60087403"/>
                  </a:ext>
                </a:extLst>
              </a:tr>
              <a:tr h="89665">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126491731"/>
                  </a:ext>
                </a:extLst>
              </a:tr>
              <a:tr h="89665">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3-f.</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528500548"/>
                  </a:ext>
                </a:extLst>
              </a:tr>
              <a:tr h="89665">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3-g.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12423086"/>
                  </a:ext>
                </a:extLst>
              </a:tr>
              <a:tr h="89665">
                <a:tc gridSpan="3">
                  <a:txBody>
                    <a:bodyPr/>
                    <a:lstStyle/>
                    <a:p>
                      <a:pPr algn="ctr">
                        <a:lnSpc>
                          <a:spcPct val="115000"/>
                        </a:lnSpc>
                        <a:spcAft>
                          <a:spcPts val="800"/>
                        </a:spcAft>
                      </a:pPr>
                      <a:r>
                        <a:rPr lang="en-IN" sz="500" u="sng">
                          <a:effectLst/>
                        </a:rPr>
                        <a:t>SECTION – C</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788619013"/>
                  </a:ext>
                </a:extLst>
              </a:tr>
              <a:tr h="89665">
                <a:tc gridSpan="3">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277044899"/>
                  </a:ext>
                </a:extLst>
              </a:tr>
              <a:tr h="170272">
                <a:tc>
                  <a:txBody>
                    <a:bodyPr/>
                    <a:lstStyle/>
                    <a:p>
                      <a:pPr algn="l">
                        <a:lnSpc>
                          <a:spcPct val="115000"/>
                        </a:lnSpc>
                        <a:spcAft>
                          <a:spcPts val="800"/>
                        </a:spcAft>
                      </a:pPr>
                      <a:r>
                        <a:rPr lang="en-IN" sz="500">
                          <a:effectLst/>
                        </a:rPr>
                        <a:t>4</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a:t>
                      </a:r>
                      <a:r>
                        <a:rPr lang="en-IN" sz="500" u="sng">
                          <a:effectLst/>
                        </a:rPr>
                        <a:t> one</a:t>
                      </a:r>
                      <a:r>
                        <a:rPr lang="en-IN" sz="500">
                          <a:effectLst/>
                        </a:rPr>
                        <a:t>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[5×10=50]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825557719"/>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4-a.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27138055"/>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09414542"/>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4-b.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989911954"/>
                  </a:ext>
                </a:extLst>
              </a:tr>
              <a:tr h="89665">
                <a:tc>
                  <a:txBody>
                    <a:bodyPr/>
                    <a:lstStyle/>
                    <a:p>
                      <a:pPr algn="l">
                        <a:lnSpc>
                          <a:spcPct val="115000"/>
                        </a:lnSpc>
                        <a:spcAft>
                          <a:spcPts val="800"/>
                        </a:spcAft>
                      </a:pPr>
                      <a:r>
                        <a:rPr lang="en-IN" sz="500">
                          <a:effectLst/>
                        </a:rPr>
                        <a:t>5.</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059451213"/>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5-a.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93254999"/>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987967880"/>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5-b.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15798895"/>
                  </a:ext>
                </a:extLst>
              </a:tr>
              <a:tr h="89665">
                <a:tc>
                  <a:txBody>
                    <a:bodyPr/>
                    <a:lstStyle/>
                    <a:p>
                      <a:pPr algn="l">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1415074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6-a.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042784850"/>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08084643"/>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6-b.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17109019"/>
                  </a:ext>
                </a:extLst>
              </a:tr>
              <a:tr h="89665">
                <a:tc>
                  <a:txBody>
                    <a:bodyPr/>
                    <a:lstStyle/>
                    <a:p>
                      <a:pPr algn="l">
                        <a:lnSpc>
                          <a:spcPct val="115000"/>
                        </a:lnSpc>
                        <a:spcAft>
                          <a:spcPts val="800"/>
                        </a:spcAft>
                      </a:pPr>
                      <a:r>
                        <a:rPr lang="en-IN" sz="500">
                          <a:effectLst/>
                        </a:rPr>
                        <a:t>7.</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911055239"/>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7-a.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1448950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3932086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7-b.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4656694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843233770"/>
                  </a:ext>
                </a:extLst>
              </a:tr>
              <a:tr h="89665">
                <a:tc>
                  <a:txBody>
                    <a:bodyPr/>
                    <a:lstStyle/>
                    <a:p>
                      <a:pPr algn="l">
                        <a:lnSpc>
                          <a:spcPct val="115000"/>
                        </a:lnSpc>
                        <a:spcAft>
                          <a:spcPts val="800"/>
                        </a:spcAft>
                      </a:pPr>
                      <a:r>
                        <a:rPr lang="en-IN" sz="500">
                          <a:effectLst/>
                        </a:rPr>
                        <a:t>8.</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4152808183"/>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8-a.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907290766"/>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4029224358"/>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8-b.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dirty="0">
                          <a:effectLst/>
                        </a:rPr>
                        <a:t>Question-  </a:t>
                      </a: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77907657"/>
                  </a:ext>
                </a:extLst>
              </a:tr>
            </a:tbl>
          </a:graphicData>
        </a:graphic>
      </p:graphicFrame>
    </p:spTree>
    <p:extLst>
      <p:ext uri="{BB962C8B-B14F-4D97-AF65-F5344CB8AC3E}">
        <p14:creationId xmlns:p14="http://schemas.microsoft.com/office/powerpoint/2010/main" val="3627692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F6A3C-23F8-4E7D-A526-98A12CA3E8DC}"/>
              </a:ext>
            </a:extLst>
          </p:cNvPr>
          <p:cNvSpPr>
            <a:spLocks noGrp="1"/>
          </p:cNvSpPr>
          <p:nvPr>
            <p:ph type="dt" sz="half" idx="10"/>
          </p:nvPr>
        </p:nvSpPr>
        <p:spPr/>
        <p:txBody>
          <a:bodyPr/>
          <a:lstStyle/>
          <a:p>
            <a:fld id="{C960D734-FD87-42FC-9D8E-69DC4C944AB1}" type="datetime1">
              <a:rPr lang="en-IN" smtClean="0"/>
              <a:t>10-02-2025</a:t>
            </a:fld>
            <a:endParaRPr lang="en-US"/>
          </a:p>
        </p:txBody>
      </p:sp>
      <p:sp>
        <p:nvSpPr>
          <p:cNvPr id="5" name="Footer Placeholder 4">
            <a:extLst>
              <a:ext uri="{FF2B5EF4-FFF2-40B4-BE49-F238E27FC236}">
                <a16:creationId xmlns:a16="http://schemas.microsoft.com/office/drawing/2014/main" id="{B7708FB0-419F-4F3F-A78C-BF1020C588BA}"/>
              </a:ext>
            </a:extLst>
          </p:cNvPr>
          <p:cNvSpPr>
            <a:spLocks noGrp="1"/>
          </p:cNvSpPr>
          <p:nvPr>
            <p:ph type="ftr" sz="quarter" idx="11"/>
          </p:nvPr>
        </p:nvSpPr>
        <p:spPr/>
        <p:txBody>
          <a:bodyPr/>
          <a:lstStyle/>
          <a:p>
            <a:r>
              <a:rPr lang="en-US"/>
              <a:t>Shruti Dadhich          ACSML0603      Unit 1</a:t>
            </a:r>
          </a:p>
        </p:txBody>
      </p:sp>
      <p:sp>
        <p:nvSpPr>
          <p:cNvPr id="6" name="Slide Number Placeholder 5">
            <a:extLst>
              <a:ext uri="{FF2B5EF4-FFF2-40B4-BE49-F238E27FC236}">
                <a16:creationId xmlns:a16="http://schemas.microsoft.com/office/drawing/2014/main" id="{F0B35F5D-6283-4706-804D-D5484807792D}"/>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a:extLst>
              <a:ext uri="{FF2B5EF4-FFF2-40B4-BE49-F238E27FC236}">
                <a16:creationId xmlns:a16="http://schemas.microsoft.com/office/drawing/2014/main" id="{C539E110-ABE2-4C5B-8F31-F7436D81490C}"/>
              </a:ext>
            </a:extLst>
          </p:cNvPr>
          <p:cNvSpPr txBox="1">
            <a:spLocks/>
          </p:cNvSpPr>
          <p:nvPr/>
        </p:nvSpPr>
        <p:spPr>
          <a:xfrm>
            <a:off x="2286000" y="52202"/>
            <a:ext cx="8839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rPr>
              <a:t>Prerequisite and Recap</a:t>
            </a:r>
          </a:p>
        </p:txBody>
      </p:sp>
      <p:sp>
        <p:nvSpPr>
          <p:cNvPr id="8" name="Content Placeholder 2">
            <a:extLst>
              <a:ext uri="{FF2B5EF4-FFF2-40B4-BE49-F238E27FC236}">
                <a16:creationId xmlns:a16="http://schemas.microsoft.com/office/drawing/2014/main" id="{BAE54E1D-C2D7-43DC-8378-116E5EBEE5C8}"/>
              </a:ext>
            </a:extLst>
          </p:cNvPr>
          <p:cNvSpPr>
            <a:spLocks noGrp="1"/>
          </p:cNvSpPr>
          <p:nvPr>
            <p:ph idx="1"/>
          </p:nvPr>
        </p:nvSpPr>
        <p:spPr>
          <a:xfrm>
            <a:off x="609600" y="1447800"/>
            <a:ext cx="10972800" cy="4525963"/>
          </a:xfrm>
        </p:spPr>
        <p:txBody>
          <a:bodyPr>
            <a:noAutofit/>
          </a:bodyPr>
          <a:lstStyle/>
          <a:p>
            <a:pPr algn="just">
              <a:buFont typeface="Wingdings" pitchFamily="2" charset="2"/>
              <a:buChar char="Ø"/>
            </a:pPr>
            <a:r>
              <a:rPr lang="en-US" sz="2000" dirty="0"/>
              <a:t>The student should have knowledge of relational database management system (RDBMS) and SQL. 	</a:t>
            </a:r>
          </a:p>
          <a:p>
            <a:pPr algn="just">
              <a:buFont typeface="Wingdings" pitchFamily="2" charset="2"/>
              <a:buChar char="Ø"/>
            </a:pPr>
            <a:r>
              <a:rPr lang="en-US" sz="2000" dirty="0"/>
              <a:t>Having knowledge of basic mathematics like - SUM, DIFFERENCE, AVERAGE, MEAN, MEDIAN, MODE, etc will definitely be a plus point.</a:t>
            </a:r>
          </a:p>
          <a:p>
            <a:pPr algn="just">
              <a:buFont typeface="Wingdings" pitchFamily="2" charset="2"/>
              <a:buChar char="Ø"/>
            </a:pPr>
            <a:r>
              <a:rPr lang="en-US" sz="2000" dirty="0"/>
              <a:t>Having knowledge on Set Theory will help.</a:t>
            </a:r>
          </a:p>
          <a:p>
            <a:pPr algn="just">
              <a:buFont typeface="Wingdings" pitchFamily="2" charset="2"/>
              <a:buChar char="Ø"/>
            </a:pPr>
            <a:r>
              <a:rPr lang="en-US" sz="2000" dirty="0"/>
              <a:t>The proper understanding of data structures (B and B+ trees) will help you to understand the DBMS quickly.</a:t>
            </a:r>
          </a:p>
          <a:p>
            <a:pPr algn="just">
              <a:buNone/>
            </a:pPr>
            <a:endParaRPr lang="en-US" sz="2200" dirty="0"/>
          </a:p>
        </p:txBody>
      </p:sp>
    </p:spTree>
    <p:extLst>
      <p:ext uri="{BB962C8B-B14F-4D97-AF65-F5344CB8AC3E}">
        <p14:creationId xmlns:p14="http://schemas.microsoft.com/office/powerpoint/2010/main" val="1852627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EA2BF4D-7ADC-42C7-B66C-AAD1C6A2DBF6}"/>
              </a:ext>
            </a:extLst>
          </p:cNvPr>
          <p:cNvSpPr>
            <a:spLocks noGrp="1"/>
          </p:cNvSpPr>
          <p:nvPr>
            <p:ph type="dt" sz="half" idx="10"/>
          </p:nvPr>
        </p:nvSpPr>
        <p:spPr/>
        <p:txBody>
          <a:bodyPr/>
          <a:lstStyle/>
          <a:p>
            <a:fld id="{257E57A8-2483-47D4-B98C-D74C321CBBE3}" type="datetime1">
              <a:rPr lang="en-IN" smtClean="0"/>
              <a:t>10-02-2025</a:t>
            </a:fld>
            <a:endParaRPr lang="en-US"/>
          </a:p>
        </p:txBody>
      </p:sp>
      <p:sp>
        <p:nvSpPr>
          <p:cNvPr id="5" name="Footer Placeholder 4">
            <a:extLst>
              <a:ext uri="{FF2B5EF4-FFF2-40B4-BE49-F238E27FC236}">
                <a16:creationId xmlns:a16="http://schemas.microsoft.com/office/drawing/2014/main" id="{99D69743-D606-4140-8B60-70889348154F}"/>
              </a:ext>
            </a:extLst>
          </p:cNvPr>
          <p:cNvSpPr>
            <a:spLocks noGrp="1"/>
          </p:cNvSpPr>
          <p:nvPr>
            <p:ph type="ftr" sz="quarter" idx="11"/>
          </p:nvPr>
        </p:nvSpPr>
        <p:spPr/>
        <p:txBody>
          <a:bodyPr/>
          <a:lstStyle/>
          <a:p>
            <a:r>
              <a:rPr lang="en-US"/>
              <a:t>Shruti Dadhich          ACSML0603      Unit 1</a:t>
            </a:r>
          </a:p>
        </p:txBody>
      </p:sp>
      <p:sp>
        <p:nvSpPr>
          <p:cNvPr id="6" name="Slide Number Placeholder 5">
            <a:extLst>
              <a:ext uri="{FF2B5EF4-FFF2-40B4-BE49-F238E27FC236}">
                <a16:creationId xmlns:a16="http://schemas.microsoft.com/office/drawing/2014/main" id="{ABC90416-FDE7-436D-8157-30535CD7AA33}"/>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a:extLst>
              <a:ext uri="{FF2B5EF4-FFF2-40B4-BE49-F238E27FC236}">
                <a16:creationId xmlns:a16="http://schemas.microsoft.com/office/drawing/2014/main" id="{EC69BC3A-9915-4CBA-8190-592BC0D78F23}"/>
              </a:ext>
            </a:extLst>
          </p:cNvPr>
          <p:cNvSpPr txBox="1">
            <a:spLocks/>
          </p:cNvSpPr>
          <p:nvPr/>
        </p:nvSpPr>
        <p:spPr>
          <a:xfrm>
            <a:off x="2286000" y="52202"/>
            <a:ext cx="8839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rPr>
              <a:t>Unit Objective</a:t>
            </a:r>
          </a:p>
        </p:txBody>
      </p:sp>
      <p:sp>
        <p:nvSpPr>
          <p:cNvPr id="8" name="Content Placeholder 2">
            <a:extLst>
              <a:ext uri="{FF2B5EF4-FFF2-40B4-BE49-F238E27FC236}">
                <a16:creationId xmlns:a16="http://schemas.microsoft.com/office/drawing/2014/main" id="{7C21AC8F-E7C8-4984-BB5A-8CBB45265041}"/>
              </a:ext>
            </a:extLst>
          </p:cNvPr>
          <p:cNvSpPr>
            <a:spLocks noGrp="1"/>
          </p:cNvSpPr>
          <p:nvPr>
            <p:ph idx="1"/>
          </p:nvPr>
        </p:nvSpPr>
        <p:spPr>
          <a:xfrm>
            <a:off x="1295400" y="1166018"/>
            <a:ext cx="9982200" cy="4525963"/>
          </a:xfrm>
        </p:spPr>
        <p:txBody>
          <a:bodyPr>
            <a:noAutofit/>
          </a:bodyPr>
          <a:lstStyle/>
          <a:p>
            <a:pPr algn="just">
              <a:buFont typeface="Wingdings" panose="05000000000000000000" pitchFamily="2" charset="2"/>
              <a:buChar char="Ø"/>
            </a:pPr>
            <a:r>
              <a:rPr lang="en-IN" altLang="en-US" sz="2000" dirty="0">
                <a:cs typeface="Times New Roman" panose="02020603050405020304" pitchFamily="18" charset="0"/>
              </a:rPr>
              <a:t>Students will be able to learn various Relational Data Model Concepts, constraints, Relational Algebra and Relational Calculus</a:t>
            </a:r>
          </a:p>
          <a:p>
            <a:pPr algn="just">
              <a:buNone/>
            </a:pPr>
            <a:endParaRPr lang="en-IN" altLang="en-US" sz="2000" dirty="0">
              <a:cs typeface="Times New Roman" panose="02020603050405020304" pitchFamily="18" charset="0"/>
            </a:endParaRPr>
          </a:p>
          <a:p>
            <a:pPr algn="just">
              <a:buFont typeface="Wingdings" panose="05000000000000000000" pitchFamily="2" charset="2"/>
              <a:buChar char="Ø"/>
            </a:pPr>
            <a:r>
              <a:rPr lang="en-IN" altLang="en-US" sz="2000" dirty="0">
                <a:cs typeface="Times New Roman" panose="02020603050405020304" pitchFamily="18" charset="0"/>
              </a:rPr>
              <a:t>Introduction on SQL and Various queries and operations in SQL which helps to communicate with the database. Along with cursors, Triggers and Procedures in SQL/PL SQL.</a:t>
            </a:r>
          </a:p>
        </p:txBody>
      </p:sp>
    </p:spTree>
    <p:extLst>
      <p:ext uri="{BB962C8B-B14F-4D97-AF65-F5344CB8AC3E}">
        <p14:creationId xmlns:p14="http://schemas.microsoft.com/office/powerpoint/2010/main" val="3841463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17</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1981200" y="1219200"/>
            <a:ext cx="8534400" cy="5878532"/>
          </a:xfrm>
          <a:prstGeom prst="rect">
            <a:avLst/>
          </a:prstGeom>
          <a:noFill/>
        </p:spPr>
        <p:txBody>
          <a:bodyPr wrap="square" rtlCol="0">
            <a:spAutoFit/>
          </a:bodyPr>
          <a:lstStyle/>
          <a:p>
            <a:pPr algn="just"/>
            <a:r>
              <a:rPr lang="en-US" sz="2000" dirty="0"/>
              <a:t>All modern database management systems like SQL, MS SQL Server, IBM DB2, ORACLE, My-SQL, and Microsoft Access are based on RDBMS. It is called Relational Database Management System (RDBMS) because it is based on the relational model introduced by E.F. Codd.</a:t>
            </a:r>
          </a:p>
          <a:p>
            <a:pPr algn="just"/>
            <a:endParaRPr lang="en-US" sz="2000" dirty="0"/>
          </a:p>
          <a:p>
            <a:pPr algn="just"/>
            <a:r>
              <a:rPr lang="en-US" sz="2000" b="1" dirty="0"/>
              <a:t>How it works: </a:t>
            </a:r>
            <a:r>
              <a:rPr lang="en-US" sz="2000" dirty="0"/>
              <a:t>Data is represented in terms of tuples (rows) in RDBMS.</a:t>
            </a:r>
          </a:p>
          <a:p>
            <a:pPr algn="just"/>
            <a:r>
              <a:rPr lang="en-US" sz="2000" dirty="0"/>
              <a:t>A relational database is the most commonly used database. It contains several tables, and each table has its primary key.</a:t>
            </a:r>
          </a:p>
          <a:p>
            <a:pPr algn="just"/>
            <a:endParaRPr lang="en-US" sz="2000" dirty="0"/>
          </a:p>
          <a:p>
            <a:pPr algn="just"/>
            <a:r>
              <a:rPr lang="en-US" sz="2000" b="1" dirty="0"/>
              <a:t>Brief History of RDBMS: </a:t>
            </a:r>
          </a:p>
          <a:p>
            <a:pPr algn="just"/>
            <a:r>
              <a:rPr lang="en-US" sz="2000" dirty="0"/>
              <a:t>From 1970 to 1972, E.F. Codd published a paper to propose using a relational database model.</a:t>
            </a:r>
          </a:p>
          <a:p>
            <a:pPr algn="just"/>
            <a:r>
              <a:rPr lang="en-US" sz="2000" dirty="0"/>
              <a:t>RDBMS is originally based on E.F. </a:t>
            </a:r>
            <a:r>
              <a:rPr lang="en-US" sz="2000" dirty="0" err="1"/>
              <a:t>Codd's</a:t>
            </a:r>
            <a:r>
              <a:rPr lang="en-US" sz="2000" dirty="0"/>
              <a:t> relational model invention.</a:t>
            </a:r>
          </a:p>
          <a:p>
            <a:pPr algn="just"/>
            <a:r>
              <a:rPr lang="en-US" sz="2000" dirty="0"/>
              <a:t/>
            </a:r>
            <a:br>
              <a:rPr lang="en-US" sz="2000" dirty="0"/>
            </a:br>
            <a:endParaRPr lang="en-US" sz="2000" dirty="0"/>
          </a:p>
          <a:p>
            <a:pPr algn="just"/>
            <a:r>
              <a:rPr lang="en-US" sz="2000" dirty="0"/>
              <a:t/>
            </a:r>
            <a:br>
              <a:rPr lang="en-US" sz="2000" dirty="0"/>
            </a:br>
            <a:endParaRPr lang="en-US" sz="2000" b="1" dirty="0"/>
          </a:p>
          <a:p>
            <a:pPr algn="just"/>
            <a:endParaRPr lang="en-US" dirty="0"/>
          </a:p>
          <a:p>
            <a:pPr algn="just"/>
            <a:endParaRPr lang="en-US"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RDBMS: Introduction</a:t>
            </a:r>
          </a:p>
        </p:txBody>
      </p:sp>
      <p:sp>
        <p:nvSpPr>
          <p:cNvPr id="13" name="Date Placeholder 12"/>
          <p:cNvSpPr>
            <a:spLocks noGrp="1"/>
          </p:cNvSpPr>
          <p:nvPr>
            <p:ph type="dt" sz="half" idx="10"/>
          </p:nvPr>
        </p:nvSpPr>
        <p:spPr/>
        <p:txBody>
          <a:bodyPr/>
          <a:lstStyle/>
          <a:p>
            <a:fld id="{6A161135-4BC0-4517-A06E-91A1511D2C5C}" type="datetime1">
              <a:rPr lang="en-IN" smtClean="0"/>
              <a:t>10-02-2025</a:t>
            </a:fld>
            <a:endParaRPr lang="en-US"/>
          </a:p>
        </p:txBody>
      </p:sp>
    </p:spTree>
    <p:extLst>
      <p:ext uri="{BB962C8B-B14F-4D97-AF65-F5344CB8AC3E}">
        <p14:creationId xmlns:p14="http://schemas.microsoft.com/office/powerpoint/2010/main" val="101935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18</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pic>
        <p:nvPicPr>
          <p:cNvPr id="1026" name="Picture 2"/>
          <p:cNvPicPr>
            <a:picLocks noChangeAspect="1" noChangeArrowheads="1"/>
          </p:cNvPicPr>
          <p:nvPr/>
        </p:nvPicPr>
        <p:blipFill>
          <a:blip r:embed="rId2"/>
          <a:srcRect/>
          <a:stretch>
            <a:fillRect/>
          </a:stretch>
        </p:blipFill>
        <p:spPr bwMode="auto">
          <a:xfrm>
            <a:off x="2514600" y="1600200"/>
            <a:ext cx="7467600" cy="3886200"/>
          </a:xfrm>
          <a:prstGeom prst="rect">
            <a:avLst/>
          </a:prstGeom>
          <a:noFill/>
          <a:ln w="9525">
            <a:noFill/>
            <a:miter lim="800000"/>
            <a:headEnd/>
            <a:tailEnd/>
          </a:ln>
          <a:effectLst/>
        </p:spPr>
      </p:pic>
      <p:sp>
        <p:nvSpPr>
          <p:cNvPr id="10" name="TextBox 9"/>
          <p:cNvSpPr txBox="1"/>
          <p:nvPr/>
        </p:nvSpPr>
        <p:spPr>
          <a:xfrm>
            <a:off x="2526952" y="1219200"/>
            <a:ext cx="5040932" cy="369332"/>
          </a:xfrm>
          <a:prstGeom prst="rect">
            <a:avLst/>
          </a:prstGeom>
          <a:noFill/>
        </p:spPr>
        <p:txBody>
          <a:bodyPr wrap="none" rtlCol="0">
            <a:spAutoFit/>
          </a:bodyPr>
          <a:lstStyle/>
          <a:p>
            <a:r>
              <a:rPr lang="en-US" b="1" dirty="0"/>
              <a:t>Following are the various terminologies of RDBMS:</a:t>
            </a:r>
          </a:p>
        </p:txBody>
      </p:sp>
      <p:pic>
        <p:nvPicPr>
          <p:cNvPr id="14" name="Picture 9">
            <a:extLst>
              <a:ext uri="{FF2B5EF4-FFF2-40B4-BE49-F238E27FC236}">
                <a16:creationId xmlns:a16="http://schemas.microsoft.com/office/drawing/2014/main" id="{FA330119-F677-48D7-8808-C5B8FBDFD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764"/>
            <a:ext cx="12954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Conti..</a:t>
            </a:r>
          </a:p>
        </p:txBody>
      </p:sp>
      <p:sp>
        <p:nvSpPr>
          <p:cNvPr id="13" name="Date Placeholder 12"/>
          <p:cNvSpPr>
            <a:spLocks noGrp="1"/>
          </p:cNvSpPr>
          <p:nvPr>
            <p:ph type="dt" sz="half" idx="10"/>
          </p:nvPr>
        </p:nvSpPr>
        <p:spPr/>
        <p:txBody>
          <a:bodyPr/>
          <a:lstStyle/>
          <a:p>
            <a:fld id="{B1F020ED-7C41-4CD0-BFA2-8A8187708C50}" type="datetime1">
              <a:rPr lang="en-IN" smtClean="0"/>
              <a:t>10-02-2025</a:t>
            </a:fld>
            <a:endParaRPr lang="en-US"/>
          </a:p>
        </p:txBody>
      </p:sp>
    </p:spTree>
    <p:extLst>
      <p:ext uri="{BB962C8B-B14F-4D97-AF65-F5344CB8AC3E}">
        <p14:creationId xmlns:p14="http://schemas.microsoft.com/office/powerpoint/2010/main" val="144538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19</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endParaRPr lang="en-US" dirty="0"/>
          </a:p>
        </p:txBody>
      </p:sp>
      <p:sp>
        <p:nvSpPr>
          <p:cNvPr id="9" name="TextBox 8"/>
          <p:cNvSpPr txBox="1"/>
          <p:nvPr/>
        </p:nvSpPr>
        <p:spPr>
          <a:xfrm>
            <a:off x="2057400" y="1066801"/>
            <a:ext cx="8382000" cy="4370427"/>
          </a:xfrm>
          <a:prstGeom prst="rect">
            <a:avLst/>
          </a:prstGeom>
          <a:noFill/>
        </p:spPr>
        <p:txBody>
          <a:bodyPr wrap="square" rtlCol="0">
            <a:spAutoFit/>
          </a:bodyPr>
          <a:lstStyle/>
          <a:p>
            <a:r>
              <a:rPr lang="en-US" sz="2000" b="1" dirty="0"/>
              <a:t>Relation:</a:t>
            </a:r>
            <a:r>
              <a:rPr lang="en-US" sz="2000" dirty="0"/>
              <a:t> </a:t>
            </a:r>
          </a:p>
          <a:p>
            <a:pPr algn="just"/>
            <a:r>
              <a:rPr lang="en-US" sz="2000" dirty="0"/>
              <a:t>Everything in a relational database is stored in the form of relations. The RDBMS database uses tables to store data. A table is a collection of related data entries and contains rows and columns to store data.</a:t>
            </a:r>
          </a:p>
          <a:p>
            <a:endParaRPr lang="en-US" sz="2000" dirty="0"/>
          </a:p>
          <a:p>
            <a:r>
              <a:rPr lang="en-US" sz="2000" b="1" dirty="0"/>
              <a:t>Properties of a Relation:</a:t>
            </a:r>
            <a:endParaRPr lang="en-US" sz="2000" dirty="0"/>
          </a:p>
          <a:p>
            <a:pPr>
              <a:buFont typeface="Wingdings" pitchFamily="2" charset="2"/>
              <a:buChar char="Ø"/>
            </a:pPr>
            <a:r>
              <a:rPr lang="en-US" sz="2000" dirty="0"/>
              <a:t>Each relation has a unique name by which it is identified in the database.</a:t>
            </a:r>
          </a:p>
          <a:p>
            <a:pPr>
              <a:buFont typeface="Wingdings" pitchFamily="2" charset="2"/>
              <a:buChar char="Ø"/>
            </a:pPr>
            <a:r>
              <a:rPr lang="en-US" sz="2000" dirty="0"/>
              <a:t>Relation does not contain duplicate tuples.</a:t>
            </a:r>
          </a:p>
          <a:p>
            <a:pPr>
              <a:buFont typeface="Wingdings" pitchFamily="2" charset="2"/>
              <a:buChar char="Ø"/>
            </a:pPr>
            <a:r>
              <a:rPr lang="en-US" sz="2000" dirty="0"/>
              <a:t>The tuples of a relation have no specific order.</a:t>
            </a:r>
          </a:p>
          <a:p>
            <a:pPr>
              <a:buFont typeface="Wingdings" pitchFamily="2" charset="2"/>
              <a:buChar char="Ø"/>
            </a:pPr>
            <a:r>
              <a:rPr lang="en-US" sz="2000" dirty="0"/>
              <a:t>All attributes in a relation are atomic, i.e., each cell of a relation contains exactly one value.</a:t>
            </a:r>
          </a:p>
          <a:p>
            <a:endParaRPr lang="en-US" sz="2000" b="1" dirty="0"/>
          </a:p>
          <a:p>
            <a:endParaRPr lang="en-US" sz="2000" dirty="0"/>
          </a:p>
          <a:p>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Conti..</a:t>
            </a:r>
          </a:p>
        </p:txBody>
      </p:sp>
      <p:sp>
        <p:nvSpPr>
          <p:cNvPr id="13" name="Date Placeholder 12"/>
          <p:cNvSpPr>
            <a:spLocks noGrp="1"/>
          </p:cNvSpPr>
          <p:nvPr>
            <p:ph type="dt" sz="half" idx="10"/>
          </p:nvPr>
        </p:nvSpPr>
        <p:spPr/>
        <p:txBody>
          <a:bodyPr/>
          <a:lstStyle/>
          <a:p>
            <a:fld id="{6B355D7E-982E-4C77-BC43-B761E1F3928C}" type="datetime1">
              <a:rPr lang="en-IN" smtClean="0"/>
              <a:t>10-02-2025</a:t>
            </a:fld>
            <a:endParaRPr lang="en-US"/>
          </a:p>
        </p:txBody>
      </p:sp>
    </p:spTree>
    <p:extLst>
      <p:ext uri="{BB962C8B-B14F-4D97-AF65-F5344CB8AC3E}">
        <p14:creationId xmlns:p14="http://schemas.microsoft.com/office/powerpoint/2010/main" val="55516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2B91C21-E46C-4B99-A2DC-E5025CF622AB}"/>
              </a:ext>
            </a:extLst>
          </p:cNvPr>
          <p:cNvSpPr>
            <a:spLocks noGrp="1"/>
          </p:cNvSpPr>
          <p:nvPr>
            <p:ph type="dt" sz="half" idx="10"/>
          </p:nvPr>
        </p:nvSpPr>
        <p:spPr/>
        <p:txBody>
          <a:bodyPr/>
          <a:lstStyle/>
          <a:p>
            <a:fld id="{73FCAB60-BB60-4CAA-ACC5-B37BC0C780CA}" type="datetime1">
              <a:rPr lang="en-IN" smtClean="0"/>
              <a:t>10-02-2025</a:t>
            </a:fld>
            <a:endParaRPr lang="en-US"/>
          </a:p>
        </p:txBody>
      </p:sp>
      <p:sp>
        <p:nvSpPr>
          <p:cNvPr id="5" name="Footer Placeholder 4">
            <a:extLst>
              <a:ext uri="{FF2B5EF4-FFF2-40B4-BE49-F238E27FC236}">
                <a16:creationId xmlns:a16="http://schemas.microsoft.com/office/drawing/2014/main" id="{7E4D33E5-74D1-4DEA-BF41-8133A3230FB7}"/>
              </a:ext>
            </a:extLst>
          </p:cNvPr>
          <p:cNvSpPr>
            <a:spLocks noGrp="1"/>
          </p:cNvSpPr>
          <p:nvPr>
            <p:ph type="ftr" sz="quarter" idx="11"/>
          </p:nvPr>
        </p:nvSpPr>
        <p:spPr/>
        <p:txBody>
          <a:bodyPr/>
          <a:lstStyle/>
          <a:p>
            <a:r>
              <a:rPr lang="en-US"/>
              <a:t>Shruti Dadhich          ACSML0603      Unit 1</a:t>
            </a:r>
          </a:p>
        </p:txBody>
      </p:sp>
      <p:sp>
        <p:nvSpPr>
          <p:cNvPr id="6" name="Slide Number Placeholder 5">
            <a:extLst>
              <a:ext uri="{FF2B5EF4-FFF2-40B4-BE49-F238E27FC236}">
                <a16:creationId xmlns:a16="http://schemas.microsoft.com/office/drawing/2014/main" id="{B26CE054-5362-4BCA-A23E-8105E1CC29FC}"/>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7" name="Title 1">
            <a:extLst>
              <a:ext uri="{FF2B5EF4-FFF2-40B4-BE49-F238E27FC236}">
                <a16:creationId xmlns:a16="http://schemas.microsoft.com/office/drawing/2014/main" id="{DE99B685-59D3-4A42-A9B0-0918893F9A3F}"/>
              </a:ext>
            </a:extLst>
          </p:cNvPr>
          <p:cNvSpPr txBox="1">
            <a:spLocks/>
          </p:cNvSpPr>
          <p:nvPr/>
        </p:nvSpPr>
        <p:spPr>
          <a:xfrm>
            <a:off x="2286000" y="5052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defRPr/>
            </a:pPr>
            <a:r>
              <a:rPr lang="en-US" sz="2800" b="1" dirty="0">
                <a:solidFill>
                  <a:prstClr val="black"/>
                </a:solidFill>
              </a:rPr>
              <a:t>Evaluation Scheme</a:t>
            </a:r>
          </a:p>
        </p:txBody>
      </p:sp>
      <p:pic>
        <p:nvPicPr>
          <p:cNvPr id="8" name="Picture 2">
            <a:extLst>
              <a:ext uri="{FF2B5EF4-FFF2-40B4-BE49-F238E27FC236}">
                <a16:creationId xmlns:a16="http://schemas.microsoft.com/office/drawing/2014/main" id="{08D954C8-28D6-4724-8CA2-DFD2A45C823C}"/>
              </a:ext>
            </a:extLst>
          </p:cNvPr>
          <p:cNvPicPr>
            <a:picLocks noChangeAspect="1" noChangeArrowheads="1"/>
          </p:cNvPicPr>
          <p:nvPr/>
        </p:nvPicPr>
        <p:blipFill>
          <a:blip r:embed="rId2"/>
          <a:srcRect/>
          <a:stretch>
            <a:fillRect/>
          </a:stretch>
        </p:blipFill>
        <p:spPr bwMode="auto">
          <a:xfrm>
            <a:off x="1219200" y="1068201"/>
            <a:ext cx="9601200" cy="5448300"/>
          </a:xfrm>
          <a:prstGeom prst="rect">
            <a:avLst/>
          </a:prstGeom>
          <a:noFill/>
          <a:ln w="9525">
            <a:noFill/>
            <a:miter lim="800000"/>
            <a:headEnd/>
            <a:tailEnd/>
          </a:ln>
          <a:effectLst/>
        </p:spPr>
      </p:pic>
    </p:spTree>
    <p:extLst>
      <p:ext uri="{BB962C8B-B14F-4D97-AF65-F5344CB8AC3E}">
        <p14:creationId xmlns:p14="http://schemas.microsoft.com/office/powerpoint/2010/main" val="610764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20</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1981200" y="914401"/>
            <a:ext cx="8077200" cy="5324535"/>
          </a:xfrm>
          <a:prstGeom prst="rect">
            <a:avLst/>
          </a:prstGeom>
          <a:noFill/>
        </p:spPr>
        <p:txBody>
          <a:bodyPr wrap="square" rtlCol="0">
            <a:spAutoFit/>
          </a:bodyPr>
          <a:lstStyle/>
          <a:p>
            <a:pPr algn="just"/>
            <a:r>
              <a:rPr lang="en-US" sz="2000" b="1" dirty="0"/>
              <a:t>Row or Record: </a:t>
            </a:r>
            <a:r>
              <a:rPr lang="en-US" sz="2000" dirty="0"/>
              <a:t>A row of a table is also called a record or </a:t>
            </a:r>
            <a:r>
              <a:rPr lang="en-US" sz="2000" dirty="0" err="1"/>
              <a:t>tuple</a:t>
            </a:r>
            <a:r>
              <a:rPr lang="en-US" sz="2000" dirty="0"/>
              <a:t>. It contains the specific information of each entry in the table. It is a horizontal entity in the table</a:t>
            </a:r>
            <a:r>
              <a:rPr lang="en-US" sz="2000"/>
              <a:t>. </a:t>
            </a:r>
            <a:endParaRPr lang="en-US" sz="2000" dirty="0"/>
          </a:p>
          <a:p>
            <a:pPr algn="just"/>
            <a:endParaRPr lang="en-US" sz="2000" dirty="0"/>
          </a:p>
          <a:p>
            <a:pPr algn="just"/>
            <a:r>
              <a:rPr lang="en-US" sz="2000" b="1" dirty="0"/>
              <a:t>Properties of a row:</a:t>
            </a:r>
            <a:endParaRPr lang="en-US" sz="2000" dirty="0"/>
          </a:p>
          <a:p>
            <a:pPr algn="just">
              <a:buFont typeface="Wingdings" pitchFamily="2" charset="2"/>
              <a:buChar char="Ø"/>
            </a:pPr>
            <a:r>
              <a:rPr lang="en-US" sz="2000" dirty="0"/>
              <a:t>No two tuples are identical to each other in all their entries.</a:t>
            </a:r>
          </a:p>
          <a:p>
            <a:pPr algn="just">
              <a:buFont typeface="Wingdings" pitchFamily="2" charset="2"/>
              <a:buChar char="Ø"/>
            </a:pPr>
            <a:r>
              <a:rPr lang="en-US" sz="2000" dirty="0"/>
              <a:t>All tuples of the relation have the same format and the same number of entries.</a:t>
            </a:r>
          </a:p>
          <a:p>
            <a:pPr algn="just">
              <a:buFont typeface="Wingdings" pitchFamily="2" charset="2"/>
              <a:buChar char="Ø"/>
            </a:pPr>
            <a:r>
              <a:rPr lang="en-US" sz="2000" dirty="0"/>
              <a:t>The order of the </a:t>
            </a:r>
            <a:r>
              <a:rPr lang="en-US" sz="2000" dirty="0" err="1"/>
              <a:t>tuple</a:t>
            </a:r>
            <a:r>
              <a:rPr lang="en-US" sz="2000" dirty="0"/>
              <a:t> is irrelevant. They are identified by their content, not by their position.</a:t>
            </a:r>
          </a:p>
          <a:p>
            <a:pPr algn="just"/>
            <a:endParaRPr lang="en-US" sz="2000" dirty="0"/>
          </a:p>
          <a:p>
            <a:pPr algn="just"/>
            <a:r>
              <a:rPr lang="en-US" sz="2000" b="1" dirty="0"/>
              <a:t>Column/Attribute:</a:t>
            </a:r>
          </a:p>
          <a:p>
            <a:pPr algn="just"/>
            <a:r>
              <a:rPr lang="en-US" sz="2000" b="1" dirty="0"/>
              <a:t> </a:t>
            </a:r>
            <a:r>
              <a:rPr lang="en-US" sz="2000" dirty="0"/>
              <a:t>A column is a vertical entity in the table which contains all information associated with a specific field in a table. For example, "name" is a column in the above table which contains all information about a student's name.</a:t>
            </a:r>
          </a:p>
          <a:p>
            <a:pPr algn="just"/>
            <a:endParaRPr lang="en-US" sz="2000" dirty="0"/>
          </a:p>
          <a:p>
            <a:pPr algn="just"/>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Conti..</a:t>
            </a:r>
          </a:p>
        </p:txBody>
      </p:sp>
      <p:sp>
        <p:nvSpPr>
          <p:cNvPr id="13" name="Date Placeholder 12"/>
          <p:cNvSpPr>
            <a:spLocks noGrp="1"/>
          </p:cNvSpPr>
          <p:nvPr>
            <p:ph type="dt" sz="half" idx="10"/>
          </p:nvPr>
        </p:nvSpPr>
        <p:spPr/>
        <p:txBody>
          <a:bodyPr/>
          <a:lstStyle/>
          <a:p>
            <a:fld id="{3BD88372-C255-4F8A-ABF5-B4AFF16E139C}" type="datetime1">
              <a:rPr lang="en-IN" smtClean="0"/>
              <a:t>10-02-2025</a:t>
            </a:fld>
            <a:endParaRPr lang="en-US"/>
          </a:p>
        </p:txBody>
      </p:sp>
    </p:spTree>
    <p:extLst>
      <p:ext uri="{BB962C8B-B14F-4D97-AF65-F5344CB8AC3E}">
        <p14:creationId xmlns:p14="http://schemas.microsoft.com/office/powerpoint/2010/main" val="162200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21</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2133600" y="990600"/>
            <a:ext cx="8305800" cy="4801314"/>
          </a:xfrm>
          <a:prstGeom prst="rect">
            <a:avLst/>
          </a:prstGeom>
          <a:noFill/>
        </p:spPr>
        <p:txBody>
          <a:bodyPr wrap="square" rtlCol="0">
            <a:spAutoFit/>
          </a:bodyPr>
          <a:lstStyle/>
          <a:p>
            <a:r>
              <a:rPr lang="en-US" b="1" dirty="0"/>
              <a:t>Properties of an Attribute:</a:t>
            </a:r>
            <a:endParaRPr lang="en-US" dirty="0"/>
          </a:p>
          <a:p>
            <a:pPr>
              <a:buFont typeface="Wingdings" pitchFamily="2" charset="2"/>
              <a:buChar char="Ø"/>
            </a:pPr>
            <a:r>
              <a:rPr lang="en-US" dirty="0"/>
              <a:t>Every attribute of a relation must have a name.</a:t>
            </a:r>
          </a:p>
          <a:p>
            <a:pPr>
              <a:buFont typeface="Wingdings" pitchFamily="2" charset="2"/>
              <a:buChar char="Ø"/>
            </a:pPr>
            <a:r>
              <a:rPr lang="en-US" dirty="0"/>
              <a:t>Null values are permitted for the attributes.</a:t>
            </a:r>
          </a:p>
          <a:p>
            <a:pPr>
              <a:buFont typeface="Wingdings" pitchFamily="2" charset="2"/>
              <a:buChar char="Ø"/>
            </a:pPr>
            <a:r>
              <a:rPr lang="en-US" dirty="0"/>
              <a:t>Default values can be specified for an attribute automatically inserted if no other value is specified for an attribute.</a:t>
            </a:r>
          </a:p>
          <a:p>
            <a:pPr>
              <a:buFont typeface="Wingdings" pitchFamily="2" charset="2"/>
              <a:buChar char="Ø"/>
            </a:pPr>
            <a:r>
              <a:rPr lang="en-US" dirty="0"/>
              <a:t>Attributes that uniquely identify each </a:t>
            </a:r>
            <a:r>
              <a:rPr lang="en-US" dirty="0" err="1"/>
              <a:t>tuple</a:t>
            </a:r>
            <a:r>
              <a:rPr lang="en-US" dirty="0"/>
              <a:t> of a relation are the primary key.</a:t>
            </a:r>
          </a:p>
          <a:p>
            <a:endParaRPr lang="en-US" dirty="0"/>
          </a:p>
          <a:p>
            <a:r>
              <a:rPr lang="en-US" b="1" dirty="0"/>
              <a:t>Data item/Cells: </a:t>
            </a:r>
          </a:p>
          <a:p>
            <a:r>
              <a:rPr lang="en-US" dirty="0"/>
              <a:t>The smallest unit of data in the table is the individual data item. It is stored at the intersection of tuples and attributes.</a:t>
            </a:r>
          </a:p>
          <a:p>
            <a:endParaRPr lang="en-US" dirty="0"/>
          </a:p>
          <a:p>
            <a:r>
              <a:rPr lang="en-US" b="1" dirty="0"/>
              <a:t>Properties of data items:</a:t>
            </a:r>
          </a:p>
          <a:p>
            <a:r>
              <a:rPr lang="en-US" dirty="0"/>
              <a:t>Data items are atomic.</a:t>
            </a:r>
          </a:p>
          <a:p>
            <a:r>
              <a:rPr lang="en-US" dirty="0"/>
              <a:t>The data items for an attribute should be drawn from the same domain.</a:t>
            </a:r>
          </a:p>
          <a:p>
            <a:endParaRPr lang="en-US" b="1" dirty="0"/>
          </a:p>
          <a:p>
            <a:endParaRPr lang="en-US" b="1" dirty="0"/>
          </a:p>
          <a:p>
            <a:endParaRPr lang="en-US"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Conti..</a:t>
            </a:r>
          </a:p>
        </p:txBody>
      </p:sp>
      <p:sp>
        <p:nvSpPr>
          <p:cNvPr id="13" name="Date Placeholder 12"/>
          <p:cNvSpPr>
            <a:spLocks noGrp="1"/>
          </p:cNvSpPr>
          <p:nvPr>
            <p:ph type="dt" sz="half" idx="10"/>
          </p:nvPr>
        </p:nvSpPr>
        <p:spPr/>
        <p:txBody>
          <a:bodyPr/>
          <a:lstStyle/>
          <a:p>
            <a:fld id="{3DF70F8E-624C-4F96-B590-6C7348D0F4DD}" type="datetime1">
              <a:rPr lang="en-IN" smtClean="0"/>
              <a:t>10-02-2025</a:t>
            </a:fld>
            <a:endParaRPr lang="en-US"/>
          </a:p>
        </p:txBody>
      </p:sp>
    </p:spTree>
    <p:extLst>
      <p:ext uri="{BB962C8B-B14F-4D97-AF65-F5344CB8AC3E}">
        <p14:creationId xmlns:p14="http://schemas.microsoft.com/office/powerpoint/2010/main" val="225867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22</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1981200" y="914401"/>
            <a:ext cx="8458200" cy="5632311"/>
          </a:xfrm>
          <a:prstGeom prst="rect">
            <a:avLst/>
          </a:prstGeom>
          <a:noFill/>
        </p:spPr>
        <p:txBody>
          <a:bodyPr wrap="square" rtlCol="0">
            <a:spAutoFit/>
          </a:bodyPr>
          <a:lstStyle/>
          <a:p>
            <a:pPr algn="just"/>
            <a:r>
              <a:rPr lang="en-US" b="1" dirty="0"/>
              <a:t>Degree: </a:t>
            </a:r>
          </a:p>
          <a:p>
            <a:pPr algn="just"/>
            <a:r>
              <a:rPr lang="en-US" dirty="0"/>
              <a:t>The total number of attributes that comprise a relation is known as the degree of the table.</a:t>
            </a:r>
          </a:p>
          <a:p>
            <a:pPr algn="just"/>
            <a:endParaRPr lang="en-US" dirty="0"/>
          </a:p>
          <a:p>
            <a:pPr algn="just"/>
            <a:r>
              <a:rPr lang="en-US" b="1" dirty="0"/>
              <a:t>Cardinality: </a:t>
            </a:r>
          </a:p>
          <a:p>
            <a:pPr algn="just"/>
            <a:r>
              <a:rPr lang="en-US" dirty="0"/>
              <a:t>The total number of tuples at any one time in a relation is known as the table's cardinality. The relation whose cardinality is 0 is called an empty table.</a:t>
            </a:r>
          </a:p>
          <a:p>
            <a:pPr algn="just"/>
            <a:endParaRPr lang="en-US" dirty="0"/>
          </a:p>
          <a:p>
            <a:pPr algn="just"/>
            <a:r>
              <a:rPr lang="en-US" b="1" dirty="0"/>
              <a:t>Domain: </a:t>
            </a:r>
          </a:p>
          <a:p>
            <a:pPr algn="just"/>
            <a:r>
              <a:rPr lang="en-US" dirty="0"/>
              <a:t>The domain refers to the possible values each attribute can contain. It can be specified using standard data types such as integers, floating numbers, etc. </a:t>
            </a:r>
            <a:r>
              <a:rPr lang="en-US" b="1" dirty="0"/>
              <a:t>For example</a:t>
            </a:r>
            <a:r>
              <a:rPr lang="en-US" dirty="0"/>
              <a:t>, An attribute entitled Marital_Status may be limited to married or unmarried values.</a:t>
            </a:r>
          </a:p>
          <a:p>
            <a:pPr algn="just"/>
            <a:endParaRPr lang="en-US" dirty="0"/>
          </a:p>
          <a:p>
            <a:pPr algn="just"/>
            <a:r>
              <a:rPr lang="en-US" b="1" dirty="0"/>
              <a:t>NULL Values:</a:t>
            </a:r>
          </a:p>
          <a:p>
            <a:pPr algn="just"/>
            <a:r>
              <a:rPr lang="en-US" dirty="0"/>
              <a:t>The NULL value of the table specifies that the field has been left blank during record creation. It is different from the value filled with zero or a field that contains space.</a:t>
            </a:r>
          </a:p>
          <a:p>
            <a:pPr algn="just"/>
            <a:endParaRPr lang="en-US" dirty="0"/>
          </a:p>
          <a:p>
            <a:pPr algn="just"/>
            <a:endParaRPr lang="en-US" dirty="0"/>
          </a:p>
          <a:p>
            <a:pPr algn="just"/>
            <a:endParaRPr lang="en-US" dirty="0"/>
          </a:p>
          <a:p>
            <a:pPr algn="just"/>
            <a:endParaRPr lang="en-US"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Conti..</a:t>
            </a:r>
          </a:p>
        </p:txBody>
      </p:sp>
      <p:sp>
        <p:nvSpPr>
          <p:cNvPr id="13" name="Date Placeholder 12"/>
          <p:cNvSpPr>
            <a:spLocks noGrp="1"/>
          </p:cNvSpPr>
          <p:nvPr>
            <p:ph type="dt" sz="half" idx="10"/>
          </p:nvPr>
        </p:nvSpPr>
        <p:spPr/>
        <p:txBody>
          <a:bodyPr/>
          <a:lstStyle/>
          <a:p>
            <a:fld id="{CA9B8640-0BEC-45C7-B780-57BD3FBBE384}" type="datetime1">
              <a:rPr lang="en-IN" smtClean="0"/>
              <a:t>10-02-2025</a:t>
            </a:fld>
            <a:endParaRPr lang="en-US"/>
          </a:p>
        </p:txBody>
      </p:sp>
    </p:spTree>
    <p:extLst>
      <p:ext uri="{BB962C8B-B14F-4D97-AF65-F5344CB8AC3E}">
        <p14:creationId xmlns:p14="http://schemas.microsoft.com/office/powerpoint/2010/main" val="3889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23</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1981200" y="1183482"/>
            <a:ext cx="8382000" cy="3693319"/>
          </a:xfrm>
          <a:prstGeom prst="rect">
            <a:avLst/>
          </a:prstGeom>
          <a:noFill/>
        </p:spPr>
        <p:txBody>
          <a:bodyPr wrap="square" rtlCol="0">
            <a:spAutoFit/>
          </a:bodyPr>
          <a:lstStyle/>
          <a:p>
            <a:pPr algn="just"/>
            <a:r>
              <a:rPr lang="en-US" sz="2000" dirty="0"/>
              <a:t>Relational Model was proposed by E.F. Codd to model data in the form of relations or tables. After designing the conceptual model of Database using ER diagram, we need to convert the conceptual model in the relational model which can be implemented using any RDBMS languages like Oracle SQL, MySQL etc. </a:t>
            </a:r>
          </a:p>
          <a:p>
            <a:pPr algn="just"/>
            <a:endParaRPr lang="en-US" sz="2000" dirty="0"/>
          </a:p>
          <a:p>
            <a:pPr algn="just"/>
            <a:r>
              <a:rPr lang="en-US" sz="2000" dirty="0"/>
              <a:t>Relational Model represents how data is stored in Relational Databases.  A relational database stores data in the form of relations (tables). Consider a relation STUDENT with attributes ROLL_NO, NAME, ADDRESS, PHONE and AGE.</a:t>
            </a:r>
          </a:p>
          <a:p>
            <a:pPr algn="just"/>
            <a:endParaRPr lang="en-US" dirty="0"/>
          </a:p>
          <a:p>
            <a:pPr algn="just"/>
            <a:endParaRPr lang="en-US" dirty="0"/>
          </a:p>
          <a:p>
            <a:pPr algn="just"/>
            <a:endParaRPr lang="en-US" dirty="0"/>
          </a:p>
        </p:txBody>
      </p:sp>
      <p:sp>
        <p:nvSpPr>
          <p:cNvPr id="17" name="TextBox 16">
            <a:extLst>
              <a:ext uri="{FF2B5EF4-FFF2-40B4-BE49-F238E27FC236}">
                <a16:creationId xmlns:a16="http://schemas.microsoft.com/office/drawing/2014/main" id="{7E970C8D-F5F7-26A2-AE2F-EB461BF81B64}"/>
              </a:ext>
            </a:extLst>
          </p:cNvPr>
          <p:cNvSpPr txBox="1"/>
          <p:nvPr/>
        </p:nvSpPr>
        <p:spPr>
          <a:xfrm>
            <a:off x="3048000" y="1"/>
            <a:ext cx="7618634" cy="707886"/>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t>Relational Model</a:t>
            </a:r>
          </a:p>
        </p:txBody>
      </p:sp>
      <p:sp>
        <p:nvSpPr>
          <p:cNvPr id="19"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Relational Database</a:t>
            </a:r>
          </a:p>
        </p:txBody>
      </p:sp>
      <p:sp>
        <p:nvSpPr>
          <p:cNvPr id="13" name="Date Placeholder 12"/>
          <p:cNvSpPr>
            <a:spLocks noGrp="1"/>
          </p:cNvSpPr>
          <p:nvPr>
            <p:ph type="dt" sz="half" idx="10"/>
          </p:nvPr>
        </p:nvSpPr>
        <p:spPr/>
        <p:txBody>
          <a:bodyPr/>
          <a:lstStyle/>
          <a:p>
            <a:fld id="{34503EB2-606C-4422-8ADA-4DC27448AFD2}" type="datetime1">
              <a:rPr lang="en-IN" smtClean="0"/>
              <a:t>10-02-2025</a:t>
            </a:fld>
            <a:endParaRPr lang="en-US"/>
          </a:p>
        </p:txBody>
      </p:sp>
    </p:spTree>
    <p:extLst>
      <p:ext uri="{BB962C8B-B14F-4D97-AF65-F5344CB8AC3E}">
        <p14:creationId xmlns:p14="http://schemas.microsoft.com/office/powerpoint/2010/main" val="56764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24</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10"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Conti…</a:t>
            </a:r>
          </a:p>
        </p:txBody>
      </p:sp>
      <p:sp>
        <p:nvSpPr>
          <p:cNvPr id="8" name="TextBox 7"/>
          <p:cNvSpPr txBox="1"/>
          <p:nvPr/>
        </p:nvSpPr>
        <p:spPr>
          <a:xfrm>
            <a:off x="2133600" y="990601"/>
            <a:ext cx="8077200" cy="4708981"/>
          </a:xfrm>
          <a:prstGeom prst="rect">
            <a:avLst/>
          </a:prstGeom>
          <a:noFill/>
        </p:spPr>
        <p:txBody>
          <a:bodyPr wrap="square" rtlCol="0">
            <a:spAutoFit/>
          </a:bodyPr>
          <a:lstStyle/>
          <a:p>
            <a:pPr algn="just"/>
            <a:r>
              <a:rPr lang="en-US" sz="2000" b="1" dirty="0"/>
              <a:t>Domain:</a:t>
            </a:r>
            <a:r>
              <a:rPr lang="en-US" sz="2000" dirty="0"/>
              <a:t> It contains a set of atomic values that an attribute can take.</a:t>
            </a:r>
          </a:p>
          <a:p>
            <a:pPr algn="just"/>
            <a:endParaRPr lang="en-US" sz="2000" dirty="0"/>
          </a:p>
          <a:p>
            <a:pPr algn="just"/>
            <a:r>
              <a:rPr lang="en-US" sz="2000" b="1" dirty="0"/>
              <a:t>Attribute:</a:t>
            </a:r>
            <a:r>
              <a:rPr lang="en-US" sz="2000" dirty="0"/>
              <a:t> It contains the name of a column in a particular table. Each attribute Ai must have a domain, </a:t>
            </a:r>
            <a:r>
              <a:rPr lang="en-US" sz="2000" dirty="0" err="1"/>
              <a:t>dom</a:t>
            </a:r>
            <a:r>
              <a:rPr lang="en-US" sz="2000" dirty="0"/>
              <a:t>(Ai)</a:t>
            </a:r>
          </a:p>
          <a:p>
            <a:pPr algn="just"/>
            <a:endParaRPr lang="en-US" sz="2000" dirty="0"/>
          </a:p>
          <a:p>
            <a:pPr algn="just"/>
            <a:r>
              <a:rPr lang="en-US" sz="2000" b="1" dirty="0"/>
              <a:t>Relational instance:</a:t>
            </a:r>
            <a:r>
              <a:rPr lang="en-US" sz="2000" dirty="0"/>
              <a:t> In the relational database system, the relational instance is represented by a finite set of tuples. Relation instances do not have duplicate tuples.</a:t>
            </a:r>
          </a:p>
          <a:p>
            <a:pPr algn="just"/>
            <a:endParaRPr lang="en-US" sz="2000" dirty="0"/>
          </a:p>
          <a:p>
            <a:pPr algn="just"/>
            <a:r>
              <a:rPr lang="en-US" sz="2000" b="1" dirty="0"/>
              <a:t>Relational schema:</a:t>
            </a:r>
            <a:r>
              <a:rPr lang="en-US" sz="2000" dirty="0"/>
              <a:t> A relational schema contains the name of the relation and name of all columns or attributes.</a:t>
            </a:r>
          </a:p>
          <a:p>
            <a:pPr algn="just"/>
            <a:endParaRPr lang="en-US" sz="2000" dirty="0"/>
          </a:p>
          <a:p>
            <a:pPr algn="just"/>
            <a:r>
              <a:rPr lang="en-US" sz="2000" b="1" dirty="0"/>
              <a:t>Relational key:</a:t>
            </a:r>
            <a:r>
              <a:rPr lang="en-US" sz="2000" dirty="0"/>
              <a:t> In the relational key, each row has one or more attributes. It can identify the row in the relation uniquely.</a:t>
            </a:r>
          </a:p>
          <a:p>
            <a:endParaRPr lang="en-US" sz="2000" dirty="0"/>
          </a:p>
        </p:txBody>
      </p:sp>
      <p:sp>
        <p:nvSpPr>
          <p:cNvPr id="13" name="Date Placeholder 12"/>
          <p:cNvSpPr>
            <a:spLocks noGrp="1"/>
          </p:cNvSpPr>
          <p:nvPr>
            <p:ph type="dt" sz="half" idx="10"/>
          </p:nvPr>
        </p:nvSpPr>
        <p:spPr/>
        <p:txBody>
          <a:bodyPr/>
          <a:lstStyle/>
          <a:p>
            <a:fld id="{8A809DBE-1106-4A84-B8D9-CC10673579EC}" type="datetime1">
              <a:rPr lang="en-IN" smtClean="0"/>
              <a:t>10-02-2025</a:t>
            </a:fld>
            <a:endParaRPr lang="en-US"/>
          </a:p>
        </p:txBody>
      </p:sp>
    </p:spTree>
    <p:extLst>
      <p:ext uri="{BB962C8B-B14F-4D97-AF65-F5344CB8AC3E}">
        <p14:creationId xmlns:p14="http://schemas.microsoft.com/office/powerpoint/2010/main" val="34260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25</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2209801" y="1295400"/>
            <a:ext cx="8229600" cy="4985980"/>
          </a:xfrm>
          <a:prstGeom prst="rect">
            <a:avLst/>
          </a:prstGeom>
          <a:noFill/>
        </p:spPr>
        <p:txBody>
          <a:bodyPr wrap="square" rtlCol="0">
            <a:spAutoFit/>
          </a:bodyPr>
          <a:lstStyle/>
          <a:p>
            <a:r>
              <a:rPr lang="en-US" sz="2000" b="1" dirty="0"/>
              <a:t>Relational Integrity Constraints:</a:t>
            </a:r>
          </a:p>
          <a:p>
            <a:endParaRPr lang="en-US" sz="2000" b="1" dirty="0"/>
          </a:p>
          <a:p>
            <a:r>
              <a:rPr lang="en-US" sz="2000" dirty="0"/>
              <a:t>Relational Integrity constraints in DBMS are referred to conditions which must be present for a valid relation. These Relational constraints in DBMS are derived from the rules in the mini-world that the database represents.</a:t>
            </a:r>
          </a:p>
          <a:p>
            <a:endParaRPr lang="en-US" sz="2000" dirty="0"/>
          </a:p>
          <a:p>
            <a:r>
              <a:rPr lang="en-US" sz="2000" dirty="0"/>
              <a:t>There are many types of Integrity Constraints in DBMS. Constraints on the Relational database management system is mostly divided into three main categories are:</a:t>
            </a:r>
          </a:p>
          <a:p>
            <a:endParaRPr lang="en-US" sz="2000" dirty="0"/>
          </a:p>
          <a:p>
            <a:pPr>
              <a:buFont typeface="Wingdings" pitchFamily="2" charset="2"/>
              <a:buChar char="q"/>
            </a:pPr>
            <a:r>
              <a:rPr lang="en-US" sz="2000" dirty="0"/>
              <a:t>Domain Constraints</a:t>
            </a:r>
          </a:p>
          <a:p>
            <a:pPr>
              <a:buFont typeface="Wingdings" pitchFamily="2" charset="2"/>
              <a:buChar char="q"/>
            </a:pPr>
            <a:r>
              <a:rPr lang="en-US" sz="2000" dirty="0"/>
              <a:t>Key Constraints</a:t>
            </a:r>
          </a:p>
          <a:p>
            <a:pPr>
              <a:buFont typeface="Wingdings" pitchFamily="2" charset="2"/>
              <a:buChar char="q"/>
            </a:pPr>
            <a:r>
              <a:rPr lang="en-US" sz="2000" dirty="0"/>
              <a:t>Referential Integrity Constraints</a:t>
            </a:r>
          </a:p>
          <a:p>
            <a:endParaRPr lang="en-US" sz="2000" dirty="0"/>
          </a:p>
          <a:p>
            <a:endParaRPr lang="en-US" sz="2000" dirty="0"/>
          </a:p>
          <a:p>
            <a:endParaRPr lang="en-US" sz="2000" dirty="0"/>
          </a:p>
        </p:txBody>
      </p:sp>
      <p:sp>
        <p:nvSpPr>
          <p:cNvPr id="18"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Conti…</a:t>
            </a:r>
          </a:p>
        </p:txBody>
      </p:sp>
      <p:sp>
        <p:nvSpPr>
          <p:cNvPr id="10" name="Date Placeholder 9"/>
          <p:cNvSpPr>
            <a:spLocks noGrp="1"/>
          </p:cNvSpPr>
          <p:nvPr>
            <p:ph type="dt" sz="half" idx="10"/>
          </p:nvPr>
        </p:nvSpPr>
        <p:spPr/>
        <p:txBody>
          <a:bodyPr/>
          <a:lstStyle/>
          <a:p>
            <a:fld id="{8877C478-043A-470D-8050-73572CD0A604}" type="datetime1">
              <a:rPr lang="en-IN" smtClean="0"/>
              <a:t>10-02-2025</a:t>
            </a:fld>
            <a:endParaRPr lang="en-US"/>
          </a:p>
        </p:txBody>
      </p:sp>
    </p:spTree>
    <p:extLst>
      <p:ext uri="{BB962C8B-B14F-4D97-AF65-F5344CB8AC3E}">
        <p14:creationId xmlns:p14="http://schemas.microsoft.com/office/powerpoint/2010/main" val="428469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26</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10"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Conti..</a:t>
            </a:r>
          </a:p>
        </p:txBody>
      </p:sp>
      <p:sp>
        <p:nvSpPr>
          <p:cNvPr id="8" name="TextBox 7"/>
          <p:cNvSpPr txBox="1"/>
          <p:nvPr/>
        </p:nvSpPr>
        <p:spPr>
          <a:xfrm>
            <a:off x="2286002" y="1295400"/>
            <a:ext cx="8077199" cy="3447098"/>
          </a:xfrm>
          <a:prstGeom prst="rect">
            <a:avLst/>
          </a:prstGeom>
          <a:noFill/>
        </p:spPr>
        <p:txBody>
          <a:bodyPr wrap="square" rtlCol="0">
            <a:spAutoFit/>
          </a:bodyPr>
          <a:lstStyle/>
          <a:p>
            <a:pPr algn="just"/>
            <a:r>
              <a:rPr lang="en-US" sz="2000" b="1" dirty="0"/>
              <a:t>Domain Constraints</a:t>
            </a:r>
          </a:p>
          <a:p>
            <a:pPr algn="just"/>
            <a:r>
              <a:rPr lang="en-US" sz="2000" dirty="0"/>
              <a:t>Domain constraints specify that within each </a:t>
            </a:r>
            <a:r>
              <a:rPr lang="en-US" sz="2000" dirty="0" err="1"/>
              <a:t>tuple</a:t>
            </a:r>
            <a:r>
              <a:rPr lang="en-US" sz="2000" dirty="0"/>
              <a:t>, and the value of each attribute must be unique. This is specified as data types which include standard data types integers, real numbers, characters, Booleans, variable length strings, etc.</a:t>
            </a:r>
          </a:p>
          <a:p>
            <a:pPr algn="just"/>
            <a:endParaRPr lang="en-US" sz="2000" dirty="0"/>
          </a:p>
          <a:p>
            <a:pPr algn="just"/>
            <a:r>
              <a:rPr lang="en-US" sz="2000" b="1" dirty="0"/>
              <a:t>Key Constraints</a:t>
            </a:r>
          </a:p>
          <a:p>
            <a:pPr algn="just"/>
            <a:r>
              <a:rPr lang="en-US" sz="2000" dirty="0"/>
              <a:t>An attribute that can uniquely identify a </a:t>
            </a:r>
            <a:r>
              <a:rPr lang="en-US" sz="2000" dirty="0" err="1"/>
              <a:t>tuple</a:t>
            </a:r>
            <a:r>
              <a:rPr lang="en-US" sz="2000" dirty="0"/>
              <a:t> in a relation is called the key of the table. The value of the attribute for different tuples in the relation has to be unique.</a:t>
            </a:r>
          </a:p>
          <a:p>
            <a:pPr algn="just"/>
            <a:endParaRPr lang="en-US" sz="2000" dirty="0"/>
          </a:p>
        </p:txBody>
      </p:sp>
      <p:sp>
        <p:nvSpPr>
          <p:cNvPr id="13" name="Date Placeholder 12"/>
          <p:cNvSpPr>
            <a:spLocks noGrp="1"/>
          </p:cNvSpPr>
          <p:nvPr>
            <p:ph type="dt" sz="half" idx="10"/>
          </p:nvPr>
        </p:nvSpPr>
        <p:spPr/>
        <p:txBody>
          <a:bodyPr/>
          <a:lstStyle/>
          <a:p>
            <a:fld id="{0E564070-491C-4523-A4A7-B2E91F2CA27F}" type="datetime1">
              <a:rPr lang="en-IN" smtClean="0"/>
              <a:t>10-02-2025</a:t>
            </a:fld>
            <a:endParaRPr lang="en-US"/>
          </a:p>
        </p:txBody>
      </p:sp>
    </p:spTree>
    <p:extLst>
      <p:ext uri="{BB962C8B-B14F-4D97-AF65-F5344CB8AC3E}">
        <p14:creationId xmlns:p14="http://schemas.microsoft.com/office/powerpoint/2010/main" val="223854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27</a:t>
            </a:fld>
            <a:endParaRPr lang="en-US" dirty="0"/>
          </a:p>
        </p:txBody>
      </p:sp>
      <p:sp>
        <p:nvSpPr>
          <p:cNvPr id="13" name="TextBox 12">
            <a:extLst>
              <a:ext uri="{FF2B5EF4-FFF2-40B4-BE49-F238E27FC236}">
                <a16:creationId xmlns:a16="http://schemas.microsoft.com/office/drawing/2014/main" id="{7E970C8D-F5F7-26A2-AE2F-EB461BF81B64}"/>
              </a:ext>
            </a:extLst>
          </p:cNvPr>
          <p:cNvSpPr txBox="1"/>
          <p:nvPr/>
        </p:nvSpPr>
        <p:spPr>
          <a:xfrm>
            <a:off x="3048000" y="2"/>
            <a:ext cx="7618634" cy="646331"/>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fontAlgn="base"/>
            <a:endParaRPr lang="fr-FR" sz="3600" b="1"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2133600" y="990601"/>
            <a:ext cx="8153400" cy="5632311"/>
          </a:xfrm>
          <a:prstGeom prst="rect">
            <a:avLst/>
          </a:prstGeom>
          <a:noFill/>
        </p:spPr>
        <p:txBody>
          <a:bodyPr wrap="square" rtlCol="0">
            <a:spAutoFit/>
          </a:bodyPr>
          <a:lstStyle/>
          <a:p>
            <a:pPr algn="just"/>
            <a:r>
              <a:rPr lang="en-US" sz="2000" dirty="0"/>
              <a:t>On modeling the design of the </a:t>
            </a:r>
            <a:r>
              <a:rPr lang="en-US" sz="2000" u="sng" dirty="0">
                <a:hlinkClick r:id="rId2"/>
              </a:rPr>
              <a:t>relational database</a:t>
            </a:r>
            <a:r>
              <a:rPr lang="en-US" sz="2000" dirty="0"/>
              <a:t> we can put some restrictions like what values are allowed to be inserted in the relation, what kind of modifications and deletions are allowed in the relation.</a:t>
            </a:r>
          </a:p>
          <a:p>
            <a:pPr algn="just" fontAlgn="base"/>
            <a:r>
              <a:rPr lang="en-US" sz="2000" dirty="0"/>
              <a:t>Constraints in the databases can be categorized into 3 main categories: </a:t>
            </a:r>
          </a:p>
          <a:p>
            <a:pPr algn="just" fontAlgn="base"/>
            <a:endParaRPr lang="en-US" sz="2000" dirty="0"/>
          </a:p>
          <a:p>
            <a:pPr algn="just" fontAlgn="base">
              <a:buFont typeface="Wingdings" pitchFamily="2" charset="2"/>
              <a:buChar char="q"/>
            </a:pPr>
            <a:r>
              <a:rPr lang="en-US" sz="2000" dirty="0"/>
              <a:t>Constraints that are applied in the data model is called </a:t>
            </a:r>
            <a:r>
              <a:rPr lang="en-US" sz="2000" b="1" dirty="0"/>
              <a:t>Implicit constraints</a:t>
            </a:r>
            <a:r>
              <a:rPr lang="en-US" sz="2000" dirty="0"/>
              <a:t>.</a:t>
            </a:r>
          </a:p>
          <a:p>
            <a:pPr algn="just" fontAlgn="base"/>
            <a:endParaRPr lang="en-US" sz="2000" dirty="0"/>
          </a:p>
          <a:p>
            <a:pPr algn="just" fontAlgn="base">
              <a:buFont typeface="Wingdings" pitchFamily="2" charset="2"/>
              <a:buChar char="q"/>
            </a:pPr>
            <a:r>
              <a:rPr lang="en-US" sz="2000" dirty="0"/>
              <a:t>Constraints that are directly applied in the schemas of the data model, by specifying them in the DDL. These are called as </a:t>
            </a:r>
            <a:r>
              <a:rPr lang="en-US" sz="2000" b="1" dirty="0"/>
              <a:t>schema-based constraints or Explicit constraints</a:t>
            </a:r>
            <a:r>
              <a:rPr lang="en-US" sz="2000" dirty="0"/>
              <a:t>.</a:t>
            </a:r>
          </a:p>
          <a:p>
            <a:pPr algn="just" fontAlgn="base"/>
            <a:endParaRPr lang="en-US" sz="2000" dirty="0"/>
          </a:p>
          <a:p>
            <a:pPr algn="just" fontAlgn="base">
              <a:buFont typeface="Wingdings" pitchFamily="2" charset="2"/>
              <a:buChar char="q"/>
            </a:pPr>
            <a:r>
              <a:rPr lang="en-US" sz="2000" dirty="0"/>
              <a:t>Constraints that cannot be directly applied in the schemas of the data model. We call these Application based or </a:t>
            </a:r>
            <a:r>
              <a:rPr lang="en-US" sz="2000" b="1" dirty="0"/>
              <a:t>semantic constraints</a:t>
            </a:r>
            <a:r>
              <a:rPr lang="en-US" sz="2000" dirty="0"/>
              <a:t>.</a:t>
            </a:r>
          </a:p>
          <a:p>
            <a:pPr algn="just" fontAlgn="base"/>
            <a:endParaRPr lang="en-US" sz="2000" dirty="0"/>
          </a:p>
          <a:p>
            <a:pPr algn="just" fontAlgn="base"/>
            <a:endParaRPr lang="en-US" sz="2000" dirty="0"/>
          </a:p>
          <a:p>
            <a:pPr algn="just" fontAlgn="base"/>
            <a:endParaRPr lang="en-US" sz="2000" dirty="0"/>
          </a:p>
          <a:p>
            <a:pPr algn="just"/>
            <a:endParaRPr lang="en-US" sz="2000" dirty="0"/>
          </a:p>
        </p:txBody>
      </p:sp>
      <p:sp>
        <p:nvSpPr>
          <p:cNvPr id="15"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Constraints on Relational </a:t>
            </a:r>
            <a:r>
              <a:rPr lang="fr-FR"/>
              <a:t>database model</a:t>
            </a:r>
            <a:endParaRPr lang="en-US" dirty="0"/>
          </a:p>
        </p:txBody>
      </p:sp>
      <p:sp>
        <p:nvSpPr>
          <p:cNvPr id="10" name="Date Placeholder 9"/>
          <p:cNvSpPr>
            <a:spLocks noGrp="1"/>
          </p:cNvSpPr>
          <p:nvPr>
            <p:ph type="dt" sz="half" idx="10"/>
          </p:nvPr>
        </p:nvSpPr>
        <p:spPr/>
        <p:txBody>
          <a:bodyPr/>
          <a:lstStyle/>
          <a:p>
            <a:fld id="{60412994-DCA6-4418-A555-4A31B03CA306}" type="datetime1">
              <a:rPr lang="en-IN" smtClean="0"/>
              <a:t>10-02-2025</a:t>
            </a:fld>
            <a:endParaRPr lang="en-US"/>
          </a:p>
        </p:txBody>
      </p:sp>
    </p:spTree>
    <p:extLst>
      <p:ext uri="{BB962C8B-B14F-4D97-AF65-F5344CB8AC3E}">
        <p14:creationId xmlns:p14="http://schemas.microsoft.com/office/powerpoint/2010/main" val="252357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Shruti Dadhich          ACSML0603      Unit 1</a:t>
            </a:r>
          </a:p>
        </p:txBody>
      </p:sp>
      <p:sp>
        <p:nvSpPr>
          <p:cNvPr id="4" name="Slide Number Placeholder 3"/>
          <p:cNvSpPr>
            <a:spLocks noGrp="1"/>
          </p:cNvSpPr>
          <p:nvPr>
            <p:ph type="sldNum" sz="quarter" idx="12"/>
          </p:nvPr>
        </p:nvSpPr>
        <p:spPr/>
        <p:txBody>
          <a:bodyPr/>
          <a:lstStyle/>
          <a:p>
            <a:fld id="{087E8F53-8C2F-4870-B4C7-4B60F29B0CD2}" type="slidenum">
              <a:rPr lang="en-US" smtClean="0"/>
              <a:pPr/>
              <a:t>28</a:t>
            </a:fld>
            <a:endParaRPr lang="en-US"/>
          </a:p>
        </p:txBody>
      </p:sp>
      <p:sp>
        <p:nvSpPr>
          <p:cNvPr id="6"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7" name="TextBox 6"/>
          <p:cNvSpPr txBox="1"/>
          <p:nvPr/>
        </p:nvSpPr>
        <p:spPr>
          <a:xfrm>
            <a:off x="2209800" y="1066801"/>
            <a:ext cx="8153400" cy="4062651"/>
          </a:xfrm>
          <a:prstGeom prst="rect">
            <a:avLst/>
          </a:prstGeom>
          <a:noFill/>
        </p:spPr>
        <p:txBody>
          <a:bodyPr wrap="square" rtlCol="0">
            <a:spAutoFit/>
          </a:bodyPr>
          <a:lstStyle/>
          <a:p>
            <a:pPr algn="just" fontAlgn="base"/>
            <a:r>
              <a:rPr lang="en-US" sz="2000" dirty="0"/>
              <a:t>Mainly Constraints on the relational database are of 4 types: </a:t>
            </a:r>
          </a:p>
          <a:p>
            <a:pPr marL="342900" indent="-342900" algn="just" fontAlgn="base">
              <a:buFont typeface="+mj-lt"/>
              <a:buAutoNum type="arabicPeriod"/>
            </a:pPr>
            <a:r>
              <a:rPr lang="en-US" sz="2000" dirty="0"/>
              <a:t>Domain constraints</a:t>
            </a:r>
          </a:p>
          <a:p>
            <a:pPr marL="342900" indent="-342900" algn="just" fontAlgn="base">
              <a:buFont typeface="+mj-lt"/>
              <a:buAutoNum type="arabicPeriod"/>
            </a:pPr>
            <a:r>
              <a:rPr lang="en-US" sz="2000" dirty="0"/>
              <a:t>Key constraints</a:t>
            </a:r>
          </a:p>
          <a:p>
            <a:pPr marL="342900" indent="-342900" algn="just" fontAlgn="base">
              <a:buFont typeface="+mj-lt"/>
              <a:buAutoNum type="arabicPeriod"/>
            </a:pPr>
            <a:r>
              <a:rPr lang="en-US" sz="2000" dirty="0"/>
              <a:t>Entity Integrity constraints</a:t>
            </a:r>
          </a:p>
          <a:p>
            <a:pPr marL="342900" indent="-342900" algn="just" fontAlgn="base">
              <a:buFont typeface="+mj-lt"/>
              <a:buAutoNum type="arabicPeriod"/>
            </a:pPr>
            <a:r>
              <a:rPr lang="en-US" sz="2000" dirty="0"/>
              <a:t>Referential integrity constraints</a:t>
            </a:r>
          </a:p>
          <a:p>
            <a:pPr marL="342900" indent="-342900" algn="just" fontAlgn="base"/>
            <a:endParaRPr lang="en-US" sz="2000" dirty="0"/>
          </a:p>
          <a:p>
            <a:pPr fontAlgn="base"/>
            <a:r>
              <a:rPr lang="en-US" sz="2000" b="1" dirty="0"/>
              <a:t>1. Domain constraints :</a:t>
            </a:r>
            <a:r>
              <a:rPr lang="en-US" sz="2000" dirty="0"/>
              <a:t> </a:t>
            </a:r>
          </a:p>
          <a:p>
            <a:pPr fontAlgn="base"/>
            <a:r>
              <a:rPr lang="en-US" sz="2000" dirty="0"/>
              <a:t>Every domain must contain atomic values(smallest indivisible units) it means composite and multi-valued attributes are not allowed.</a:t>
            </a:r>
          </a:p>
          <a:p>
            <a:pPr fontAlgn="base"/>
            <a:r>
              <a:rPr lang="en-US" sz="2000" dirty="0"/>
              <a:t>We perform </a:t>
            </a:r>
            <a:r>
              <a:rPr lang="en-US" sz="2000" dirty="0" err="1"/>
              <a:t>datatype</a:t>
            </a:r>
            <a:r>
              <a:rPr lang="en-US" sz="2000" dirty="0"/>
              <a:t> check here, which means when we assign a data type to a column we limit the values that it can contain. </a:t>
            </a:r>
            <a:r>
              <a:rPr lang="en-US" sz="2000" dirty="0" err="1"/>
              <a:t>Eg</a:t>
            </a:r>
            <a:r>
              <a:rPr lang="en-US" sz="2000" dirty="0"/>
              <a:t>. If we assign the data type of attribute age as </a:t>
            </a:r>
            <a:r>
              <a:rPr lang="en-US" sz="2000" dirty="0" err="1"/>
              <a:t>int</a:t>
            </a:r>
            <a:r>
              <a:rPr lang="en-US" sz="2000" dirty="0"/>
              <a:t>, we can’t give it values other then </a:t>
            </a:r>
            <a:r>
              <a:rPr lang="en-US" sz="2000" dirty="0" err="1"/>
              <a:t>int</a:t>
            </a:r>
            <a:r>
              <a:rPr lang="en-US" sz="2000" dirty="0"/>
              <a:t> data type.</a:t>
            </a:r>
          </a:p>
          <a:p>
            <a:pPr marL="342900" indent="-342900" algn="just" fontAlgn="base"/>
            <a:endParaRPr lang="en-US" sz="2000" dirty="0"/>
          </a:p>
        </p:txBody>
      </p:sp>
      <p:sp>
        <p:nvSpPr>
          <p:cNvPr id="8" name="Date Placeholder 7"/>
          <p:cNvSpPr>
            <a:spLocks noGrp="1"/>
          </p:cNvSpPr>
          <p:nvPr>
            <p:ph type="dt" sz="half" idx="10"/>
          </p:nvPr>
        </p:nvSpPr>
        <p:spPr/>
        <p:txBody>
          <a:bodyPr/>
          <a:lstStyle/>
          <a:p>
            <a:fld id="{583B5FC2-2581-47CD-BC2A-658B4494221A}" type="datetime1">
              <a:rPr lang="en-IN" smtClean="0"/>
              <a:t>10-02-2025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29</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2133602" y="1066801"/>
            <a:ext cx="8381999" cy="5324535"/>
          </a:xfrm>
          <a:prstGeom prst="rect">
            <a:avLst/>
          </a:prstGeom>
          <a:noFill/>
        </p:spPr>
        <p:txBody>
          <a:bodyPr wrap="square" rtlCol="0">
            <a:spAutoFit/>
          </a:bodyPr>
          <a:lstStyle/>
          <a:p>
            <a:pPr algn="just" fontAlgn="base"/>
            <a:r>
              <a:rPr lang="en-US" sz="2000" b="1" dirty="0"/>
              <a:t>2. Key Constraints or Uniqueness Constraints :</a:t>
            </a:r>
            <a:r>
              <a:rPr lang="en-US" sz="2000" dirty="0"/>
              <a:t> </a:t>
            </a:r>
          </a:p>
          <a:p>
            <a:pPr algn="just" fontAlgn="base"/>
            <a:r>
              <a:rPr lang="en-US" sz="2000" dirty="0"/>
              <a:t>These are called uniqueness constraints since it ensures that every </a:t>
            </a:r>
            <a:r>
              <a:rPr lang="en-US" sz="2000" dirty="0" err="1"/>
              <a:t>tuple</a:t>
            </a:r>
            <a:r>
              <a:rPr lang="en-US" sz="2000" dirty="0"/>
              <a:t> in the relation should be unique.</a:t>
            </a:r>
          </a:p>
          <a:p>
            <a:pPr algn="just" fontAlgn="base"/>
            <a:r>
              <a:rPr lang="en-US" sz="2000" dirty="0"/>
              <a:t>A relation can have multiple keys or candidate keys(minimal </a:t>
            </a:r>
            <a:r>
              <a:rPr lang="en-US" sz="2000" dirty="0" err="1"/>
              <a:t>superkey</a:t>
            </a:r>
            <a:r>
              <a:rPr lang="en-US" sz="2000" dirty="0"/>
              <a:t>), out of which we choose one of the keys as primary key, we don’t have any restriction on choosing the primary key out of candidate keys, but it is suggested to go with the candidate key with less number of attributes.</a:t>
            </a:r>
          </a:p>
          <a:p>
            <a:pPr algn="just" fontAlgn="base"/>
            <a:r>
              <a:rPr lang="en-US" sz="2000" dirty="0"/>
              <a:t>Null values are not allowed in the primary key, hence Not Null constraint is also a part of key constraint.</a:t>
            </a:r>
          </a:p>
          <a:p>
            <a:pPr algn="just" fontAlgn="base"/>
            <a:endParaRPr lang="en-US" sz="2000" dirty="0"/>
          </a:p>
          <a:p>
            <a:pPr algn="just" fontAlgn="base"/>
            <a:r>
              <a:rPr lang="en-US" sz="2000" b="1" dirty="0"/>
              <a:t>3. Entity Integrity Constraints :</a:t>
            </a:r>
            <a:r>
              <a:rPr lang="en-US" sz="2000" dirty="0"/>
              <a:t> </a:t>
            </a:r>
          </a:p>
          <a:p>
            <a:pPr algn="just" fontAlgn="base"/>
            <a:r>
              <a:rPr lang="en-US" sz="2000" dirty="0"/>
              <a:t>Entity Integrity constraints says that no primary key can take NULL value, since using primary key we identify each </a:t>
            </a:r>
            <a:r>
              <a:rPr lang="en-US" sz="2000" dirty="0" err="1"/>
              <a:t>tuple</a:t>
            </a:r>
            <a:r>
              <a:rPr lang="en-US" sz="2000" dirty="0"/>
              <a:t> uniquely in a relation.</a:t>
            </a:r>
          </a:p>
          <a:p>
            <a:pPr algn="just" fontAlgn="base"/>
            <a:endParaRPr lang="en-US" sz="2000" dirty="0"/>
          </a:p>
          <a:p>
            <a:pPr algn="just" fontAlgn="base"/>
            <a:endParaRPr lang="en-US" sz="2000" dirty="0"/>
          </a:p>
          <a:p>
            <a:pPr algn="just" fontAlgn="base"/>
            <a:endParaRPr lang="en-US" sz="2000" dirty="0"/>
          </a:p>
          <a:p>
            <a:pPr algn="just"/>
            <a:endParaRPr lang="en-US" sz="2000" dirty="0"/>
          </a:p>
        </p:txBody>
      </p:sp>
      <p:sp>
        <p:nvSpPr>
          <p:cNvPr id="15"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10" name="Date Placeholder 9"/>
          <p:cNvSpPr>
            <a:spLocks noGrp="1"/>
          </p:cNvSpPr>
          <p:nvPr>
            <p:ph type="dt" sz="half" idx="10"/>
          </p:nvPr>
        </p:nvSpPr>
        <p:spPr/>
        <p:txBody>
          <a:bodyPr/>
          <a:lstStyle/>
          <a:p>
            <a:fld id="{BDC0CE05-99A6-4349-A8F6-C84430885045}" type="datetime1">
              <a:rPr lang="en-IN" smtClean="0"/>
              <a:t>10-02-2025</a:t>
            </a:fld>
            <a:endParaRPr lang="en-US"/>
          </a:p>
        </p:txBody>
      </p:sp>
    </p:spTree>
    <p:extLst>
      <p:ext uri="{BB962C8B-B14F-4D97-AF65-F5344CB8AC3E}">
        <p14:creationId xmlns:p14="http://schemas.microsoft.com/office/powerpoint/2010/main" val="154844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44372-827A-42A7-9D37-F18475D633A5}"/>
              </a:ext>
            </a:extLst>
          </p:cNvPr>
          <p:cNvSpPr>
            <a:spLocks noGrp="1"/>
          </p:cNvSpPr>
          <p:nvPr>
            <p:ph idx="1"/>
          </p:nvPr>
        </p:nvSpPr>
        <p:spPr>
          <a:xfrm>
            <a:off x="457200" y="1283353"/>
            <a:ext cx="10972800" cy="4525963"/>
          </a:xfrm>
        </p:spPr>
        <p:txBody>
          <a:bodyPr>
            <a:normAutofit fontScale="70000" lnSpcReduction="20000"/>
          </a:bodyPr>
          <a:lstStyle/>
          <a:p>
            <a:pPr algn="just">
              <a:lnSpc>
                <a:spcPct val="150000"/>
              </a:lnSpc>
            </a:pPr>
            <a:r>
              <a:rPr lang="en-US" sz="3200" b="1" dirty="0">
                <a:latin typeface="Arial" pitchFamily="34" charset="0"/>
                <a:cs typeface="Arial" pitchFamily="34" charset="0"/>
              </a:rPr>
              <a:t>Introduction to relational database: </a:t>
            </a:r>
            <a:r>
              <a:rPr lang="en-US" sz="3200" dirty="0">
                <a:latin typeface="Arial" pitchFamily="34" charset="0"/>
                <a:cs typeface="Arial" pitchFamily="34" charset="0"/>
              </a:rPr>
              <a:t>Describe the relational model: Conformity and integrity, Use of constraints, Mapping design approaches to relational systems, Processing database data: Describe advanced SQL programming, </a:t>
            </a:r>
          </a:p>
          <a:p>
            <a:pPr algn="just">
              <a:lnSpc>
                <a:spcPct val="150000"/>
              </a:lnSpc>
            </a:pPr>
            <a:r>
              <a:rPr lang="en-US" sz="3200" b="1" dirty="0">
                <a:latin typeface="Arial" pitchFamily="34" charset="0"/>
                <a:cs typeface="Arial" pitchFamily="34" charset="0"/>
              </a:rPr>
              <a:t>Query optimization: </a:t>
            </a:r>
            <a:r>
              <a:rPr lang="en-US" sz="3200" dirty="0">
                <a:latin typeface="Arial" pitchFamily="34" charset="0"/>
                <a:cs typeface="Arial" pitchFamily="34" charset="0"/>
              </a:rPr>
              <a:t>Query transformations, Optimization approaches, Use of constraints, Creation and use of a variety of index types. </a:t>
            </a:r>
          </a:p>
          <a:p>
            <a:pPr algn="just">
              <a:lnSpc>
                <a:spcPct val="150000"/>
              </a:lnSpc>
            </a:pPr>
            <a:r>
              <a:rPr lang="en-US" sz="3200" b="1" dirty="0">
                <a:latin typeface="Arial" pitchFamily="34" charset="0"/>
                <a:cs typeface="Arial" pitchFamily="34" charset="0"/>
              </a:rPr>
              <a:t>Concurrency control and transaction management: </a:t>
            </a:r>
            <a:r>
              <a:rPr lang="en-US" sz="3200" dirty="0">
                <a:latin typeface="Arial" pitchFamily="34" charset="0"/>
                <a:cs typeface="Arial" pitchFamily="34" charset="0"/>
              </a:rPr>
              <a:t>The ACID principle, Two-phase locking and Deadlocks, Recovery and transaction design.</a:t>
            </a:r>
            <a:endParaRPr lang="en-IN" dirty="0"/>
          </a:p>
        </p:txBody>
      </p:sp>
      <p:sp>
        <p:nvSpPr>
          <p:cNvPr id="4" name="Date Placeholder 3">
            <a:extLst>
              <a:ext uri="{FF2B5EF4-FFF2-40B4-BE49-F238E27FC236}">
                <a16:creationId xmlns:a16="http://schemas.microsoft.com/office/drawing/2014/main" id="{E7AB558F-F2CC-4F1E-B5DE-BD1F8EB10100}"/>
              </a:ext>
            </a:extLst>
          </p:cNvPr>
          <p:cNvSpPr>
            <a:spLocks noGrp="1"/>
          </p:cNvSpPr>
          <p:nvPr>
            <p:ph type="dt" sz="half" idx="10"/>
          </p:nvPr>
        </p:nvSpPr>
        <p:spPr/>
        <p:txBody>
          <a:bodyPr/>
          <a:lstStyle/>
          <a:p>
            <a:fld id="{917E62A7-3AFC-41D7-8EE9-380DD033B589}" type="datetime1">
              <a:rPr lang="en-IN" smtClean="0"/>
              <a:t>10-02-2025</a:t>
            </a:fld>
            <a:endParaRPr lang="en-US"/>
          </a:p>
        </p:txBody>
      </p:sp>
      <p:sp>
        <p:nvSpPr>
          <p:cNvPr id="5" name="Footer Placeholder 4">
            <a:extLst>
              <a:ext uri="{FF2B5EF4-FFF2-40B4-BE49-F238E27FC236}">
                <a16:creationId xmlns:a16="http://schemas.microsoft.com/office/drawing/2014/main" id="{88BDAB92-A3FF-4220-ABE6-A6654F5C7380}"/>
              </a:ext>
            </a:extLst>
          </p:cNvPr>
          <p:cNvSpPr>
            <a:spLocks noGrp="1"/>
          </p:cNvSpPr>
          <p:nvPr>
            <p:ph type="ftr" sz="quarter" idx="11"/>
          </p:nvPr>
        </p:nvSpPr>
        <p:spPr/>
        <p:txBody>
          <a:bodyPr/>
          <a:lstStyle/>
          <a:p>
            <a:r>
              <a:rPr lang="en-US"/>
              <a:t>Shruti Dadhich          ACSML0603      Unit 1</a:t>
            </a:r>
          </a:p>
        </p:txBody>
      </p:sp>
      <p:sp>
        <p:nvSpPr>
          <p:cNvPr id="6" name="Slide Number Placeholder 5">
            <a:extLst>
              <a:ext uri="{FF2B5EF4-FFF2-40B4-BE49-F238E27FC236}">
                <a16:creationId xmlns:a16="http://schemas.microsoft.com/office/drawing/2014/main" id="{373D01F7-6111-4145-8405-5B099D31F5DB}"/>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a:extLst>
              <a:ext uri="{FF2B5EF4-FFF2-40B4-BE49-F238E27FC236}">
                <a16:creationId xmlns:a16="http://schemas.microsoft.com/office/drawing/2014/main" id="{7B01E1A4-9BA6-4A07-861E-20784A26254E}"/>
              </a:ext>
            </a:extLst>
          </p:cNvPr>
          <p:cNvSpPr txBox="1">
            <a:spLocks/>
          </p:cNvSpPr>
          <p:nvPr/>
        </p:nvSpPr>
        <p:spPr>
          <a:xfrm>
            <a:off x="2286000" y="5052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defRPr/>
            </a:pPr>
            <a:r>
              <a:rPr lang="en-US" sz="2800" b="1" dirty="0">
                <a:solidFill>
                  <a:prstClr val="black"/>
                </a:solidFill>
              </a:rPr>
              <a:t>Syllabus</a:t>
            </a:r>
          </a:p>
        </p:txBody>
      </p:sp>
    </p:spTree>
    <p:extLst>
      <p:ext uri="{BB962C8B-B14F-4D97-AF65-F5344CB8AC3E}">
        <p14:creationId xmlns:p14="http://schemas.microsoft.com/office/powerpoint/2010/main" val="2655192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12"/>
          <p:cNvSpPr>
            <a:spLocks noGrp="1"/>
          </p:cNvSpPr>
          <p:nvPr>
            <p:ph type="dt" sz="half" idx="10"/>
          </p:nvPr>
        </p:nvSpPr>
        <p:spPr/>
        <p:txBody>
          <a:bodyPr/>
          <a:lstStyle/>
          <a:p>
            <a:fld id="{7E830C6F-5193-4D3C-9F28-84A5BC82A381}" type="datetime1">
              <a:rPr lang="en-IN" smtClean="0"/>
              <a:t>10-02-2025</a:t>
            </a:fld>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30</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p:cNvSpPr txBox="1"/>
          <p:nvPr/>
        </p:nvSpPr>
        <p:spPr>
          <a:xfrm>
            <a:off x="2133600" y="1295401"/>
            <a:ext cx="8001000" cy="4401205"/>
          </a:xfrm>
          <a:prstGeom prst="rect">
            <a:avLst/>
          </a:prstGeom>
          <a:noFill/>
        </p:spPr>
        <p:txBody>
          <a:bodyPr wrap="square" rtlCol="0">
            <a:spAutoFit/>
          </a:bodyPr>
          <a:lstStyle/>
          <a:p>
            <a:pPr algn="just" fontAlgn="base"/>
            <a:r>
              <a:rPr lang="en-US" sz="2000" b="1" dirty="0"/>
              <a:t>4. Referential Integrity Constraints :</a:t>
            </a:r>
            <a:r>
              <a:rPr lang="en-US" sz="2000" dirty="0"/>
              <a:t> </a:t>
            </a:r>
          </a:p>
          <a:p>
            <a:pPr algn="just" fontAlgn="base"/>
            <a:r>
              <a:rPr lang="en-US" sz="2000" dirty="0"/>
              <a:t>The Referential integrity constraints is specified between two relations or tables and used to maintain the consistency among the tuples in two relations.</a:t>
            </a:r>
          </a:p>
          <a:p>
            <a:pPr algn="just" fontAlgn="base"/>
            <a:endParaRPr lang="en-US" sz="2000" dirty="0"/>
          </a:p>
          <a:p>
            <a:pPr algn="just" fontAlgn="base"/>
            <a:r>
              <a:rPr lang="en-US" sz="2000" dirty="0"/>
              <a:t>This constraint is enforced through foreign key, when an attribute in the foreign key of relation R1 have the same domain(s) as the primary key of relation R2, then the foreign key of R1 is said to reference or refer to the primary key of relation R2.</a:t>
            </a:r>
          </a:p>
          <a:p>
            <a:pPr algn="just" fontAlgn="base"/>
            <a:endParaRPr lang="en-US" sz="2000" dirty="0"/>
          </a:p>
          <a:p>
            <a:pPr algn="just" fontAlgn="base"/>
            <a:r>
              <a:rPr lang="en-US" sz="2000" dirty="0"/>
              <a:t>The values of the foreign key in a </a:t>
            </a:r>
            <a:r>
              <a:rPr lang="en-US" sz="2000" dirty="0" err="1"/>
              <a:t>tuple</a:t>
            </a:r>
            <a:r>
              <a:rPr lang="en-US" sz="2000" dirty="0"/>
              <a:t> of relation R1 can either take the values of the primary key for some </a:t>
            </a:r>
            <a:r>
              <a:rPr lang="en-US" sz="2000" dirty="0" err="1"/>
              <a:t>tuple</a:t>
            </a:r>
            <a:r>
              <a:rPr lang="en-US" sz="2000" dirty="0"/>
              <a:t> in relation R2, or can take NULL values, but can’t be empty.</a:t>
            </a:r>
          </a:p>
          <a:p>
            <a:pPr algn="just"/>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Tree>
    <p:extLst>
      <p:ext uri="{BB962C8B-B14F-4D97-AF65-F5344CB8AC3E}">
        <p14:creationId xmlns:p14="http://schemas.microsoft.com/office/powerpoint/2010/main" val="27709454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31</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10" name="TextBox 9"/>
          <p:cNvSpPr txBox="1"/>
          <p:nvPr/>
        </p:nvSpPr>
        <p:spPr>
          <a:xfrm>
            <a:off x="2133600" y="1219200"/>
            <a:ext cx="8305800" cy="5016758"/>
          </a:xfrm>
          <a:prstGeom prst="rect">
            <a:avLst/>
          </a:prstGeom>
          <a:noFill/>
        </p:spPr>
        <p:txBody>
          <a:bodyPr wrap="square" rtlCol="0">
            <a:spAutoFit/>
          </a:bodyPr>
          <a:lstStyle/>
          <a:p>
            <a:pPr algn="just"/>
            <a:r>
              <a:rPr lang="en-US" sz="2000" dirty="0"/>
              <a:t>Query Processing is the activity performed in extracting data from the database. In query processing, it takes various steps for fetching the data from the database. The steps involved are:</a:t>
            </a:r>
          </a:p>
          <a:p>
            <a:pPr algn="just">
              <a:buFont typeface="Wingdings" pitchFamily="2" charset="2"/>
              <a:buChar char="q"/>
            </a:pPr>
            <a:r>
              <a:rPr lang="en-US" sz="2000" dirty="0"/>
              <a:t>Parsing and translation</a:t>
            </a:r>
          </a:p>
          <a:p>
            <a:pPr algn="just">
              <a:buFont typeface="Wingdings" pitchFamily="2" charset="2"/>
              <a:buChar char="q"/>
            </a:pPr>
            <a:r>
              <a:rPr lang="en-US" sz="2000" dirty="0"/>
              <a:t>Optimization</a:t>
            </a:r>
          </a:p>
          <a:p>
            <a:pPr algn="just">
              <a:buFont typeface="Wingdings" pitchFamily="2" charset="2"/>
              <a:buChar char="q"/>
            </a:pPr>
            <a:r>
              <a:rPr lang="en-US" sz="2000" dirty="0"/>
              <a:t>Evaluation</a:t>
            </a:r>
          </a:p>
          <a:p>
            <a:pPr algn="just"/>
            <a:r>
              <a:rPr lang="en-US" sz="2000" dirty="0"/>
              <a:t>The query processing works in the following way:</a:t>
            </a:r>
          </a:p>
          <a:p>
            <a:pPr algn="just"/>
            <a:endParaRPr lang="en-US" sz="2000" dirty="0"/>
          </a:p>
          <a:p>
            <a:pPr algn="just"/>
            <a:r>
              <a:rPr lang="en-US" sz="2000" b="1" dirty="0"/>
              <a:t>Parsing and Translation:</a:t>
            </a:r>
          </a:p>
          <a:p>
            <a:pPr algn="just"/>
            <a:r>
              <a:rPr lang="en-US" sz="2000" dirty="0"/>
              <a:t>As query processing includes certain activities for data retrieval. Initially, the given user queries get translated in high-level database languages such as SQL. It gets translated into expressions that can be further used at the physical level of the file system. After this, the actual evaluation of the queries and a variety of query -optimizing transformations and takes place. </a:t>
            </a:r>
            <a:endParaRPr lang="en-US" sz="2000" b="1" dirty="0"/>
          </a:p>
          <a:p>
            <a:pPr algn="just"/>
            <a:endParaRPr lang="en-US" sz="2000" dirty="0"/>
          </a:p>
          <a:p>
            <a:pPr algn="just"/>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7620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Processing database data: Describe advanced SQL </a:t>
            </a:r>
            <a:r>
              <a:rPr lang="en-US"/>
              <a:t>programming </a:t>
            </a:r>
            <a:r>
              <a:rPr lang="en-US" dirty="0"/>
              <a:t>	</a:t>
            </a:r>
          </a:p>
        </p:txBody>
      </p:sp>
      <p:sp>
        <p:nvSpPr>
          <p:cNvPr id="13" name="Date Placeholder 12"/>
          <p:cNvSpPr>
            <a:spLocks noGrp="1"/>
          </p:cNvSpPr>
          <p:nvPr>
            <p:ph type="dt" sz="half" idx="10"/>
          </p:nvPr>
        </p:nvSpPr>
        <p:spPr/>
        <p:txBody>
          <a:bodyPr/>
          <a:lstStyle/>
          <a:p>
            <a:fld id="{5497842E-BB1D-49D6-94F3-DAA9DAECA62F}" type="datetime1">
              <a:rPr lang="en-IN" smtClean="0"/>
              <a:t>10-02-2025</a:t>
            </a:fld>
            <a:endParaRPr lang="en-US"/>
          </a:p>
        </p:txBody>
      </p:sp>
    </p:spTree>
    <p:extLst>
      <p:ext uri="{BB962C8B-B14F-4D97-AF65-F5344CB8AC3E}">
        <p14:creationId xmlns:p14="http://schemas.microsoft.com/office/powerpoint/2010/main" val="212493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32</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pic>
        <p:nvPicPr>
          <p:cNvPr id="1026" name="Picture 2"/>
          <p:cNvPicPr>
            <a:picLocks noChangeAspect="1" noChangeArrowheads="1"/>
          </p:cNvPicPr>
          <p:nvPr/>
        </p:nvPicPr>
        <p:blipFill>
          <a:blip r:embed="rId2"/>
          <a:srcRect/>
          <a:stretch>
            <a:fillRect/>
          </a:stretch>
        </p:blipFill>
        <p:spPr bwMode="auto">
          <a:xfrm>
            <a:off x="2895601" y="1371600"/>
            <a:ext cx="6476999" cy="4495800"/>
          </a:xfrm>
          <a:prstGeom prst="rect">
            <a:avLst/>
          </a:prstGeom>
          <a:noFill/>
          <a:ln w="9525">
            <a:noFill/>
            <a:miter lim="800000"/>
            <a:headEnd/>
            <a:tailEnd/>
          </a:ln>
          <a:effectLst/>
        </p:spPr>
      </p:pic>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9" name="Date Placeholder 8"/>
          <p:cNvSpPr>
            <a:spLocks noGrp="1"/>
          </p:cNvSpPr>
          <p:nvPr>
            <p:ph type="dt" sz="half" idx="10"/>
          </p:nvPr>
        </p:nvSpPr>
        <p:spPr/>
        <p:txBody>
          <a:bodyPr/>
          <a:lstStyle/>
          <a:p>
            <a:fld id="{16EF8156-91AC-4921-9CE4-EFAC516F2D3D}" type="datetime1">
              <a:rPr lang="en-IN" smtClean="0"/>
              <a:t>10-02-2025</a:t>
            </a:fld>
            <a:endParaRPr lang="en-US"/>
          </a:p>
        </p:txBody>
      </p:sp>
    </p:spTree>
    <p:extLst>
      <p:ext uri="{BB962C8B-B14F-4D97-AF65-F5344CB8AC3E}">
        <p14:creationId xmlns:p14="http://schemas.microsoft.com/office/powerpoint/2010/main" val="408558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33</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2133602" y="914401"/>
            <a:ext cx="8381999" cy="5016758"/>
          </a:xfrm>
          <a:prstGeom prst="rect">
            <a:avLst/>
          </a:prstGeom>
          <a:noFill/>
        </p:spPr>
        <p:txBody>
          <a:bodyPr wrap="square" rtlCol="0">
            <a:spAutoFit/>
          </a:bodyPr>
          <a:lstStyle/>
          <a:p>
            <a:pPr algn="just"/>
            <a:r>
              <a:rPr lang="en-US" sz="2000" b="1" dirty="0"/>
              <a:t>Evaluation:</a:t>
            </a:r>
          </a:p>
          <a:p>
            <a:pPr algn="just"/>
            <a:r>
              <a:rPr lang="en-US" sz="2000" dirty="0"/>
              <a:t>For this, with addition to the relational algebra translation, it is required to annotate the translated relational algebra expression with the instructions used for specifying and evaluating each operation. Thus, after translating the user query, the system executes a query evaluation plan.</a:t>
            </a:r>
          </a:p>
          <a:p>
            <a:pPr algn="just"/>
            <a:endParaRPr lang="en-US" sz="2000" dirty="0"/>
          </a:p>
          <a:p>
            <a:pPr algn="just"/>
            <a:r>
              <a:rPr lang="en-US" sz="2000" b="1" dirty="0"/>
              <a:t>Query Evaluation Plan:</a:t>
            </a:r>
          </a:p>
          <a:p>
            <a:pPr marL="400050" indent="-400050" algn="just">
              <a:buFont typeface="Wingdings" pitchFamily="2" charset="2"/>
              <a:buChar char="Ø"/>
            </a:pPr>
            <a:r>
              <a:rPr lang="en-US" sz="2000" dirty="0"/>
              <a:t>The annotations in the evaluation plan may refer to the algorithms to be used for the particular index or the specific operations.</a:t>
            </a:r>
          </a:p>
          <a:p>
            <a:pPr marL="400050" indent="-400050" algn="just">
              <a:buFont typeface="Wingdings" pitchFamily="2" charset="2"/>
              <a:buChar char="Ø"/>
            </a:pPr>
            <a:r>
              <a:rPr lang="en-US" sz="2000" dirty="0"/>
              <a:t>Such relational algebra with annotations is referred to as </a:t>
            </a:r>
            <a:r>
              <a:rPr lang="en-US" sz="2000" b="1" dirty="0"/>
              <a:t>Evaluation Primitives</a:t>
            </a:r>
            <a:r>
              <a:rPr lang="en-US" sz="2000" dirty="0"/>
              <a:t>. The evaluation primitives carry the instructions needed for the evaluation of the operation.</a:t>
            </a:r>
          </a:p>
          <a:p>
            <a:pPr algn="just"/>
            <a:endParaRPr lang="en-US" sz="2000" b="1" dirty="0"/>
          </a:p>
          <a:p>
            <a:pPr algn="just"/>
            <a:endParaRPr lang="en-US" sz="2000" b="1" dirty="0"/>
          </a:p>
          <a:p>
            <a:pPr algn="just"/>
            <a:endParaRPr lang="en-US" sz="2000" dirty="0"/>
          </a:p>
          <a:p>
            <a:pPr algn="just"/>
            <a:endParaRPr lang="en-US" sz="2000" dirty="0"/>
          </a:p>
        </p:txBody>
      </p:sp>
      <p:sp>
        <p:nvSpPr>
          <p:cNvPr id="17"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10" name="Date Placeholder 9"/>
          <p:cNvSpPr>
            <a:spLocks noGrp="1"/>
          </p:cNvSpPr>
          <p:nvPr>
            <p:ph type="dt" sz="half" idx="10"/>
          </p:nvPr>
        </p:nvSpPr>
        <p:spPr/>
        <p:txBody>
          <a:bodyPr/>
          <a:lstStyle/>
          <a:p>
            <a:fld id="{55B3DD4D-ED26-4D61-81AB-F650220931B2}" type="datetime1">
              <a:rPr lang="en-IN" smtClean="0"/>
              <a:t>10-02-2025</a:t>
            </a:fld>
            <a:endParaRPr lang="en-US"/>
          </a:p>
        </p:txBody>
      </p:sp>
    </p:spTree>
    <p:extLst>
      <p:ext uri="{BB962C8B-B14F-4D97-AF65-F5344CB8AC3E}">
        <p14:creationId xmlns:p14="http://schemas.microsoft.com/office/powerpoint/2010/main" val="31254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34</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2057401" y="1219201"/>
            <a:ext cx="8381999" cy="2769989"/>
          </a:xfrm>
          <a:prstGeom prst="rect">
            <a:avLst/>
          </a:prstGeom>
          <a:noFill/>
        </p:spPr>
        <p:txBody>
          <a:bodyPr wrap="square" rtlCol="0">
            <a:spAutoFit/>
          </a:bodyPr>
          <a:lstStyle/>
          <a:p>
            <a:pPr marL="400050" indent="-400050" algn="just">
              <a:buFont typeface="Wingdings" pitchFamily="2" charset="2"/>
              <a:buChar char="Ø"/>
            </a:pPr>
            <a:r>
              <a:rPr lang="en-US" sz="2000" dirty="0"/>
              <a:t>Thus, a query evaluation plan defines a sequence of primitive operations used for evaluating a query. The query evaluation plan is also referred to as </a:t>
            </a:r>
            <a:r>
              <a:rPr lang="en-US" sz="2000" b="1" dirty="0"/>
              <a:t>the query execution plan</a:t>
            </a:r>
            <a:r>
              <a:rPr lang="en-US" sz="2000" dirty="0"/>
              <a:t>.</a:t>
            </a:r>
          </a:p>
          <a:p>
            <a:pPr marL="400050" indent="-400050" algn="just">
              <a:buFont typeface="Wingdings" pitchFamily="2" charset="2"/>
              <a:buChar char="Ø"/>
            </a:pPr>
            <a:r>
              <a:rPr lang="en-US" sz="2000" dirty="0"/>
              <a:t>A </a:t>
            </a:r>
            <a:r>
              <a:rPr lang="en-US" sz="2000" b="1" dirty="0"/>
              <a:t>query execution engine</a:t>
            </a:r>
            <a:r>
              <a:rPr lang="en-US" sz="2000" dirty="0"/>
              <a:t> is responsible for generating the output of the given query. It takes the query execution plan, executes it, and finally makes the output for the user query.</a:t>
            </a:r>
          </a:p>
          <a:p>
            <a:endParaRPr lang="en-US" b="1" dirty="0"/>
          </a:p>
          <a:p>
            <a:endParaRPr lang="en-US" dirty="0"/>
          </a:p>
          <a:p>
            <a:endParaRPr lang="en-US"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13" name="Date Placeholder 12"/>
          <p:cNvSpPr>
            <a:spLocks noGrp="1"/>
          </p:cNvSpPr>
          <p:nvPr>
            <p:ph type="dt" sz="half" idx="10"/>
          </p:nvPr>
        </p:nvSpPr>
        <p:spPr/>
        <p:txBody>
          <a:bodyPr/>
          <a:lstStyle/>
          <a:p>
            <a:fld id="{EA3CF711-A07D-4869-A4BB-5723E248590B}" type="datetime1">
              <a:rPr lang="en-IN" smtClean="0"/>
              <a:t>10-02-2025</a:t>
            </a:fld>
            <a:endParaRPr lang="en-US"/>
          </a:p>
        </p:txBody>
      </p:sp>
    </p:spTree>
    <p:extLst>
      <p:ext uri="{BB962C8B-B14F-4D97-AF65-F5344CB8AC3E}">
        <p14:creationId xmlns:p14="http://schemas.microsoft.com/office/powerpoint/2010/main" val="103383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35</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2057401" y="990601"/>
            <a:ext cx="8381999" cy="4708981"/>
          </a:xfrm>
          <a:prstGeom prst="rect">
            <a:avLst/>
          </a:prstGeom>
          <a:noFill/>
        </p:spPr>
        <p:txBody>
          <a:bodyPr wrap="square" rtlCol="0">
            <a:spAutoFit/>
          </a:bodyPr>
          <a:lstStyle/>
          <a:p>
            <a:r>
              <a:rPr lang="en-US" sz="2000" b="1" dirty="0"/>
              <a:t>Optimization:</a:t>
            </a:r>
          </a:p>
          <a:p>
            <a:r>
              <a:rPr lang="en-US" sz="2000" dirty="0"/>
              <a:t>The cost of the query evaluation can vary for different types of queries. Although the system is responsible for constructing the evaluation plan, the user does need not to write their query efficiently.</a:t>
            </a:r>
          </a:p>
          <a:p>
            <a:endParaRPr lang="en-US" sz="2000" dirty="0"/>
          </a:p>
          <a:p>
            <a:r>
              <a:rPr lang="en-US" sz="2000" dirty="0"/>
              <a:t>Usually, a database system generates an efficient query evaluation plan, which minimizes its cost. This type of task performed by the database system and is known as </a:t>
            </a:r>
            <a:r>
              <a:rPr lang="en-US" sz="2000" b="1" dirty="0"/>
              <a:t>Query Optimization</a:t>
            </a:r>
            <a:r>
              <a:rPr lang="en-US" sz="2000" dirty="0"/>
              <a:t>.</a:t>
            </a:r>
          </a:p>
          <a:p>
            <a:r>
              <a:rPr lang="en-US" sz="2000" dirty="0"/>
              <a:t>For optimizing a query, the query optimizer should have an estimated cost analysis of each operation. It is because the overall operation cost depends on the memory allocations to several operations, execution costs, and so on.</a:t>
            </a:r>
          </a:p>
          <a:p>
            <a:endParaRPr lang="en-US" sz="2000" dirty="0"/>
          </a:p>
          <a:p>
            <a:r>
              <a:rPr lang="en-US" sz="2000" dirty="0"/>
              <a:t>Finally, after selecting an evaluation plan, the system evaluates the query and produces the output of the query.</a:t>
            </a:r>
          </a:p>
          <a:p>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13" name="Date Placeholder 12"/>
          <p:cNvSpPr>
            <a:spLocks noGrp="1"/>
          </p:cNvSpPr>
          <p:nvPr>
            <p:ph type="dt" sz="half" idx="10"/>
          </p:nvPr>
        </p:nvSpPr>
        <p:spPr/>
        <p:txBody>
          <a:bodyPr/>
          <a:lstStyle/>
          <a:p>
            <a:fld id="{4A4BF042-CCDF-418C-88CE-E5F389F0A32B}" type="datetime1">
              <a:rPr lang="en-IN" smtClean="0"/>
              <a:t>10-02-2025</a:t>
            </a:fld>
            <a:endParaRPr lang="en-US"/>
          </a:p>
        </p:txBody>
      </p:sp>
    </p:spTree>
    <p:extLst>
      <p:ext uri="{BB962C8B-B14F-4D97-AF65-F5344CB8AC3E}">
        <p14:creationId xmlns:p14="http://schemas.microsoft.com/office/powerpoint/2010/main" val="205629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36</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1981200" y="990600"/>
            <a:ext cx="8305800" cy="4093428"/>
          </a:xfrm>
          <a:prstGeom prst="rect">
            <a:avLst/>
          </a:prstGeom>
          <a:noFill/>
        </p:spPr>
        <p:txBody>
          <a:bodyPr wrap="square" rtlCol="0">
            <a:spAutoFit/>
          </a:bodyPr>
          <a:lstStyle/>
          <a:p>
            <a:pPr algn="just"/>
            <a:r>
              <a:rPr lang="en-US" sz="2000" dirty="0"/>
              <a:t>Query transformation is a set of techniques used by the optimizer to rewrite a query and optimizer it better. </a:t>
            </a:r>
          </a:p>
          <a:p>
            <a:pPr algn="just"/>
            <a:endParaRPr lang="en-US" sz="2000" dirty="0"/>
          </a:p>
          <a:p>
            <a:pPr algn="just"/>
            <a:r>
              <a:rPr lang="en-US" sz="2000" dirty="0"/>
              <a:t>SQL Transformation is a connected transformation used to process SQL queries in the midstream of a pipeline. We can insert, update, delete and retrieve rows from the database at run time using the SQL transformation. The SQL transformation processes external SQL scripts or SQL queries created in the SQL editor. You can also pass the database connection information to the SQL transformation as an input data at run time.</a:t>
            </a:r>
          </a:p>
          <a:p>
            <a:pPr algn="just"/>
            <a:endParaRPr lang="en-US" sz="2000" dirty="0"/>
          </a:p>
          <a:p>
            <a:pPr algn="just"/>
            <a:endParaRPr lang="en-US" sz="2000" dirty="0"/>
          </a:p>
          <a:p>
            <a:pPr algn="just"/>
            <a:endParaRPr lang="en-US" sz="2000" dirty="0"/>
          </a:p>
          <a:p>
            <a:pPr algn="just"/>
            <a:endParaRPr lang="en-US" sz="2000" dirty="0"/>
          </a:p>
        </p:txBody>
      </p:sp>
      <p:sp>
        <p:nvSpPr>
          <p:cNvPr id="17"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Query Transformation</a:t>
            </a:r>
            <a:endParaRPr lang="en-US" dirty="0"/>
          </a:p>
        </p:txBody>
      </p:sp>
      <p:sp>
        <p:nvSpPr>
          <p:cNvPr id="10" name="Date Placeholder 9"/>
          <p:cNvSpPr>
            <a:spLocks noGrp="1"/>
          </p:cNvSpPr>
          <p:nvPr>
            <p:ph type="dt" sz="half" idx="10"/>
          </p:nvPr>
        </p:nvSpPr>
        <p:spPr/>
        <p:txBody>
          <a:bodyPr/>
          <a:lstStyle/>
          <a:p>
            <a:fld id="{2D4173BD-D382-472E-B83F-9EB67A110A35}" type="datetime1">
              <a:rPr lang="en-IN" smtClean="0"/>
              <a:t>10-02-2025</a:t>
            </a:fld>
            <a:endParaRPr lang="en-US"/>
          </a:p>
        </p:txBody>
      </p:sp>
    </p:spTree>
    <p:extLst>
      <p:ext uri="{BB962C8B-B14F-4D97-AF65-F5344CB8AC3E}">
        <p14:creationId xmlns:p14="http://schemas.microsoft.com/office/powerpoint/2010/main" val="80332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37</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1981200" y="990600"/>
            <a:ext cx="8686800" cy="6247864"/>
          </a:xfrm>
          <a:prstGeom prst="rect">
            <a:avLst/>
          </a:prstGeom>
          <a:noFill/>
        </p:spPr>
        <p:txBody>
          <a:bodyPr wrap="square" rtlCol="0">
            <a:spAutoFit/>
          </a:bodyPr>
          <a:lstStyle/>
          <a:p>
            <a:pPr algn="just"/>
            <a:r>
              <a:rPr lang="en-US" sz="2000" dirty="0"/>
              <a:t>The following SQL statements can be used in the SQL transformation.</a:t>
            </a:r>
          </a:p>
          <a:p>
            <a:pPr algn="just">
              <a:buFont typeface="Wingdings" pitchFamily="2" charset="2"/>
              <a:buChar char="q"/>
            </a:pPr>
            <a:r>
              <a:rPr lang="en-US" sz="2000" dirty="0"/>
              <a:t>Data Definition Statements (CREATE, ALTER, DROP, TRUNCATE, RENAME)</a:t>
            </a:r>
          </a:p>
          <a:p>
            <a:pPr algn="just">
              <a:buFont typeface="Wingdings" pitchFamily="2" charset="2"/>
              <a:buChar char="q"/>
            </a:pPr>
            <a:r>
              <a:rPr lang="en-US" sz="2000" dirty="0"/>
              <a:t>DATA MANIPULATION statements (INSERT, UPDATE, DELETE, MERGE)</a:t>
            </a:r>
          </a:p>
          <a:p>
            <a:pPr algn="just">
              <a:buFont typeface="Wingdings" pitchFamily="2" charset="2"/>
              <a:buChar char="q"/>
            </a:pPr>
            <a:r>
              <a:rPr lang="en-US" sz="2000" dirty="0"/>
              <a:t>DATA Retrieval Statement (SELECT)</a:t>
            </a:r>
          </a:p>
          <a:p>
            <a:pPr algn="just">
              <a:buFont typeface="Wingdings" pitchFamily="2" charset="2"/>
              <a:buChar char="q"/>
            </a:pPr>
            <a:r>
              <a:rPr lang="en-US" sz="2000" dirty="0"/>
              <a:t>DATA Control Language Statements (GRANT, REVOKE)</a:t>
            </a:r>
          </a:p>
          <a:p>
            <a:pPr algn="just">
              <a:buFont typeface="Wingdings" pitchFamily="2" charset="2"/>
              <a:buChar char="q"/>
            </a:pPr>
            <a:r>
              <a:rPr lang="en-US" sz="2000" dirty="0"/>
              <a:t>Transaction Control Statements (COMMIT, ROLLBACK)</a:t>
            </a:r>
          </a:p>
          <a:p>
            <a:pPr algn="just"/>
            <a:endParaRPr lang="en-US" sz="2000" dirty="0"/>
          </a:p>
          <a:p>
            <a:r>
              <a:rPr lang="en-US" sz="2000" b="1" dirty="0"/>
              <a:t>Configuring SQL Transformation:</a:t>
            </a:r>
          </a:p>
          <a:p>
            <a:r>
              <a:rPr lang="en-US" sz="2000" dirty="0"/>
              <a:t>The following options can be used to configure an SQL transformation:</a:t>
            </a:r>
          </a:p>
          <a:p>
            <a:endParaRPr lang="en-US" sz="2000" dirty="0"/>
          </a:p>
          <a:p>
            <a:r>
              <a:rPr lang="en-US" sz="2000" b="1" dirty="0"/>
              <a:t>Mode</a:t>
            </a:r>
            <a:r>
              <a:rPr lang="en-US" sz="2000" dirty="0"/>
              <a:t>: SQL transformation runs either in script mode or query mode.</a:t>
            </a:r>
          </a:p>
          <a:p>
            <a:endParaRPr lang="en-US" sz="2000" dirty="0"/>
          </a:p>
          <a:p>
            <a:r>
              <a:rPr lang="en-US" sz="2000" b="1" dirty="0"/>
              <a:t>Active/Passive</a:t>
            </a:r>
            <a:r>
              <a:rPr lang="en-US" sz="2000" dirty="0"/>
              <a:t>: By default, SQL transformation is an active transformation. You can configure it as passive transformation.</a:t>
            </a: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p:txBody>
      </p:sp>
      <p:sp>
        <p:nvSpPr>
          <p:cNvPr id="17"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10" name="Date Placeholder 9"/>
          <p:cNvSpPr>
            <a:spLocks noGrp="1"/>
          </p:cNvSpPr>
          <p:nvPr>
            <p:ph type="dt" sz="half" idx="10"/>
          </p:nvPr>
        </p:nvSpPr>
        <p:spPr/>
        <p:txBody>
          <a:bodyPr/>
          <a:lstStyle/>
          <a:p>
            <a:fld id="{4247F441-1584-4073-8FCC-9B75A3A5BC10}" type="datetime1">
              <a:rPr lang="en-IN" smtClean="0"/>
              <a:t>10-02-2025</a:t>
            </a:fld>
            <a:endParaRPr lang="en-US"/>
          </a:p>
        </p:txBody>
      </p:sp>
    </p:spTree>
    <p:extLst>
      <p:ext uri="{BB962C8B-B14F-4D97-AF65-F5344CB8AC3E}">
        <p14:creationId xmlns:p14="http://schemas.microsoft.com/office/powerpoint/2010/main" val="410012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38</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2057400" y="1219200"/>
            <a:ext cx="8382000" cy="4093428"/>
          </a:xfrm>
          <a:prstGeom prst="rect">
            <a:avLst/>
          </a:prstGeom>
          <a:noFill/>
        </p:spPr>
        <p:txBody>
          <a:bodyPr wrap="square" rtlCol="0">
            <a:spAutoFit/>
          </a:bodyPr>
          <a:lstStyle/>
          <a:p>
            <a:pPr algn="just"/>
            <a:r>
              <a:rPr lang="en-US" sz="2000" b="1" dirty="0"/>
              <a:t>Database Type</a:t>
            </a:r>
            <a:r>
              <a:rPr lang="en-US" sz="2000" dirty="0"/>
              <a:t>: The type of database that the SQL transformation connects to.</a:t>
            </a:r>
          </a:p>
          <a:p>
            <a:pPr algn="just"/>
            <a:endParaRPr lang="en-US" sz="2000" dirty="0"/>
          </a:p>
          <a:p>
            <a:pPr algn="just"/>
            <a:r>
              <a:rPr lang="en-US" sz="2000" b="1" dirty="0"/>
              <a:t>Connection type</a:t>
            </a:r>
            <a:r>
              <a:rPr lang="en-US" sz="2000" dirty="0"/>
              <a:t>: You can pass database connection information or you can use a connection object.</a:t>
            </a:r>
          </a:p>
          <a:p>
            <a:pPr algn="just"/>
            <a:endParaRPr lang="en-US" sz="2000" dirty="0"/>
          </a:p>
          <a:p>
            <a:pPr algn="just"/>
            <a:r>
              <a:rPr lang="en-US" sz="2000" b="1" dirty="0"/>
              <a:t>Creating SQL Transformation in Query Mode:</a:t>
            </a:r>
          </a:p>
          <a:p>
            <a:pPr algn="just"/>
            <a:r>
              <a:rPr lang="en-US" sz="2000" b="1" dirty="0"/>
              <a:t>Query Mode</a:t>
            </a:r>
            <a:r>
              <a:rPr lang="en-US" sz="2000" dirty="0"/>
              <a:t>: The SQL transformation executes a query that defined in the query editor. You can pass parameters to the query to define dynamic queries. The SQL transformation can output multiple rows when the query has a select statement. In query mode, the SQL transformation acts as an active transformation.</a:t>
            </a:r>
          </a:p>
          <a:p>
            <a:pPr algn="just"/>
            <a:endParaRPr lang="en-US" sz="2000" dirty="0"/>
          </a:p>
          <a:p>
            <a:pPr algn="just"/>
            <a:endParaRPr lang="en-US" sz="2000" dirty="0"/>
          </a:p>
        </p:txBody>
      </p:sp>
      <p:sp>
        <p:nvSpPr>
          <p:cNvPr id="17"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10" name="Date Placeholder 9"/>
          <p:cNvSpPr>
            <a:spLocks noGrp="1"/>
          </p:cNvSpPr>
          <p:nvPr>
            <p:ph type="dt" sz="half" idx="10"/>
          </p:nvPr>
        </p:nvSpPr>
        <p:spPr/>
        <p:txBody>
          <a:bodyPr/>
          <a:lstStyle/>
          <a:p>
            <a:fld id="{76E4358B-422E-4ACD-9F2A-EA130F727BDB}" type="datetime1">
              <a:rPr lang="en-IN" smtClean="0"/>
              <a:t>10-02-2025</a:t>
            </a:fld>
            <a:endParaRPr lang="en-US"/>
          </a:p>
        </p:txBody>
      </p:sp>
    </p:spTree>
    <p:extLst>
      <p:ext uri="{BB962C8B-B14F-4D97-AF65-F5344CB8AC3E}">
        <p14:creationId xmlns:p14="http://schemas.microsoft.com/office/powerpoint/2010/main" val="384410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39</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endParaRPr lang="en-US" dirty="0"/>
          </a:p>
        </p:txBody>
      </p:sp>
      <p:sp>
        <p:nvSpPr>
          <p:cNvPr id="9" name="TextBox 8"/>
          <p:cNvSpPr txBox="1"/>
          <p:nvPr/>
        </p:nvSpPr>
        <p:spPr>
          <a:xfrm>
            <a:off x="2133600" y="990601"/>
            <a:ext cx="8458200" cy="4401205"/>
          </a:xfrm>
          <a:prstGeom prst="rect">
            <a:avLst/>
          </a:prstGeom>
          <a:noFill/>
        </p:spPr>
        <p:txBody>
          <a:bodyPr wrap="square" rtlCol="0">
            <a:spAutoFit/>
          </a:bodyPr>
          <a:lstStyle/>
          <a:p>
            <a:r>
              <a:rPr lang="en-US" sz="2000" dirty="0"/>
              <a:t>The </a:t>
            </a:r>
            <a:r>
              <a:rPr lang="en-US" sz="2000" b="1" dirty="0"/>
              <a:t>query optimizer</a:t>
            </a:r>
            <a:r>
              <a:rPr lang="en-US" sz="2000" dirty="0"/>
              <a:t> (called simply the </a:t>
            </a:r>
            <a:r>
              <a:rPr lang="en-US" sz="2000" b="1" dirty="0"/>
              <a:t>optimizer</a:t>
            </a:r>
            <a:r>
              <a:rPr lang="en-US" sz="2000" dirty="0"/>
              <a:t>) is built-in database software that determines the most efficient method for a SQL statement to access requested data.</a:t>
            </a:r>
          </a:p>
          <a:p>
            <a:r>
              <a:rPr lang="en-US" sz="2000" dirty="0"/>
              <a:t>This section contains the following topics:</a:t>
            </a:r>
          </a:p>
          <a:p>
            <a:pPr>
              <a:buFont typeface="Wingdings" pitchFamily="2" charset="2"/>
              <a:buChar char="q"/>
            </a:pPr>
            <a:r>
              <a:rPr lang="en-US" sz="2000" dirty="0"/>
              <a:t> Purpose of a query optimizer</a:t>
            </a:r>
            <a:endParaRPr lang="en-US" sz="2000" u="sng" dirty="0"/>
          </a:p>
          <a:p>
            <a:pPr>
              <a:buFont typeface="Wingdings" pitchFamily="2" charset="2"/>
              <a:buChar char="q"/>
            </a:pPr>
            <a:r>
              <a:rPr lang="en-US" sz="2000" dirty="0"/>
              <a:t> Cost based optimizer</a:t>
            </a:r>
          </a:p>
          <a:p>
            <a:pPr>
              <a:buFont typeface="Wingdings" pitchFamily="2" charset="2"/>
              <a:buChar char="q"/>
            </a:pPr>
            <a:r>
              <a:rPr lang="en-US" sz="2000" dirty="0"/>
              <a:t> Executive plan</a:t>
            </a:r>
          </a:p>
          <a:p>
            <a:endParaRPr lang="en-US" sz="2000" dirty="0"/>
          </a:p>
          <a:p>
            <a:r>
              <a:rPr lang="en-US" sz="2000" b="1" dirty="0"/>
              <a:t>Purpose of the Query Optimizer:</a:t>
            </a:r>
          </a:p>
          <a:p>
            <a:r>
              <a:rPr lang="en-US" sz="2000" dirty="0"/>
              <a:t>The optimizer attempts to generate the most optimal execution plan for a SQL statement.</a:t>
            </a:r>
          </a:p>
          <a:p>
            <a:endParaRPr lang="en-US" sz="2000" dirty="0"/>
          </a:p>
          <a:p>
            <a:endParaRPr lang="en-US" sz="2000" dirty="0"/>
          </a:p>
          <a:p>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Query Optimization</a:t>
            </a:r>
            <a:endParaRPr lang="en-US" dirty="0"/>
          </a:p>
        </p:txBody>
      </p:sp>
      <p:sp>
        <p:nvSpPr>
          <p:cNvPr id="13" name="Date Placeholder 12"/>
          <p:cNvSpPr>
            <a:spLocks noGrp="1"/>
          </p:cNvSpPr>
          <p:nvPr>
            <p:ph type="dt" sz="half" idx="10"/>
          </p:nvPr>
        </p:nvSpPr>
        <p:spPr/>
        <p:txBody>
          <a:bodyPr/>
          <a:lstStyle/>
          <a:p>
            <a:fld id="{B51CD705-BD29-42B6-A707-2B46F2141927}" type="datetime1">
              <a:rPr lang="en-IN" smtClean="0"/>
              <a:t>10-02-2025</a:t>
            </a:fld>
            <a:endParaRPr lang="en-US"/>
          </a:p>
        </p:txBody>
      </p:sp>
    </p:spTree>
    <p:extLst>
      <p:ext uri="{BB962C8B-B14F-4D97-AF65-F5344CB8AC3E}">
        <p14:creationId xmlns:p14="http://schemas.microsoft.com/office/powerpoint/2010/main" val="370450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1D5400-68D7-471F-B7BA-3EACB0BC86DB}"/>
              </a:ext>
            </a:extLst>
          </p:cNvPr>
          <p:cNvSpPr>
            <a:spLocks noGrp="1"/>
          </p:cNvSpPr>
          <p:nvPr>
            <p:ph idx="1"/>
          </p:nvPr>
        </p:nvSpPr>
        <p:spPr>
          <a:xfrm>
            <a:off x="762000" y="1166018"/>
            <a:ext cx="10972800" cy="4525963"/>
          </a:xfrm>
        </p:spPr>
        <p:txBody>
          <a:bodyPr>
            <a:normAutofit lnSpcReduction="10000"/>
          </a:bodyPr>
          <a:lstStyle/>
          <a:p>
            <a:pPr algn="just"/>
            <a:r>
              <a:rPr lang="en-IN" sz="3200" dirty="0">
                <a:cs typeface="Times New Roman" pitchFamily="18" charset="0"/>
              </a:rPr>
              <a:t>There are various application of Advance DBMS in different fields like:</a:t>
            </a:r>
          </a:p>
          <a:p>
            <a:pPr algn="just"/>
            <a:endParaRPr lang="en-IN" sz="3200" dirty="0">
              <a:cs typeface="Times New Roman" pitchFamily="18" charset="0"/>
            </a:endParaRPr>
          </a:p>
          <a:p>
            <a:pPr algn="just">
              <a:buFont typeface="Wingdings" pitchFamily="2" charset="2"/>
              <a:buChar char="Ø"/>
            </a:pPr>
            <a:r>
              <a:rPr lang="en-US" sz="3200" b="1" dirty="0">
                <a:cs typeface="Times New Roman" pitchFamily="18" charset="0"/>
              </a:rPr>
              <a:t>Railway Reservation System, </a:t>
            </a:r>
          </a:p>
          <a:p>
            <a:pPr algn="just">
              <a:buFont typeface="Wingdings" pitchFamily="2" charset="2"/>
              <a:buChar char="Ø"/>
            </a:pPr>
            <a:r>
              <a:rPr lang="en-US" sz="3200" b="1" dirty="0">
                <a:cs typeface="Times New Roman" pitchFamily="18" charset="0"/>
              </a:rPr>
              <a:t>Library Management System, </a:t>
            </a:r>
          </a:p>
          <a:p>
            <a:pPr algn="just">
              <a:buFont typeface="Wingdings" pitchFamily="2" charset="2"/>
              <a:buChar char="Ø"/>
            </a:pPr>
            <a:r>
              <a:rPr lang="en-US" sz="3200" b="1" dirty="0">
                <a:cs typeface="Times New Roman" pitchFamily="18" charset="0"/>
              </a:rPr>
              <a:t>Banking, </a:t>
            </a:r>
          </a:p>
          <a:p>
            <a:pPr algn="just">
              <a:buFont typeface="Wingdings" pitchFamily="2" charset="2"/>
              <a:buChar char="Ø"/>
            </a:pPr>
            <a:r>
              <a:rPr lang="en-US" sz="3200" b="1" dirty="0">
                <a:cs typeface="Times New Roman" pitchFamily="18" charset="0"/>
              </a:rPr>
              <a:t>Universities and colleges, </a:t>
            </a:r>
          </a:p>
          <a:p>
            <a:pPr algn="just">
              <a:buFont typeface="Wingdings" pitchFamily="2" charset="2"/>
              <a:buChar char="Ø"/>
            </a:pPr>
            <a:r>
              <a:rPr lang="en-US" sz="3200" b="1" dirty="0">
                <a:cs typeface="Times New Roman" pitchFamily="18" charset="0"/>
              </a:rPr>
              <a:t>Credit card transactions etc.</a:t>
            </a:r>
          </a:p>
          <a:p>
            <a:pPr algn="just"/>
            <a:endParaRPr lang="en-US" sz="2800" dirty="0">
              <a:cs typeface="Times New Roman" pitchFamily="18" charset="0"/>
            </a:endParaRPr>
          </a:p>
          <a:p>
            <a:endParaRPr lang="en-IN" dirty="0"/>
          </a:p>
        </p:txBody>
      </p:sp>
      <p:sp>
        <p:nvSpPr>
          <p:cNvPr id="4" name="Date Placeholder 3">
            <a:extLst>
              <a:ext uri="{FF2B5EF4-FFF2-40B4-BE49-F238E27FC236}">
                <a16:creationId xmlns:a16="http://schemas.microsoft.com/office/drawing/2014/main" id="{F6A6862A-0BBC-4E4E-8279-8E8AB9C2166C}"/>
              </a:ext>
            </a:extLst>
          </p:cNvPr>
          <p:cNvSpPr>
            <a:spLocks noGrp="1"/>
          </p:cNvSpPr>
          <p:nvPr>
            <p:ph type="dt" sz="half" idx="10"/>
          </p:nvPr>
        </p:nvSpPr>
        <p:spPr/>
        <p:txBody>
          <a:bodyPr/>
          <a:lstStyle/>
          <a:p>
            <a:fld id="{5EC7CC21-5AA3-466F-ACC0-3D59D9EBAEEC}" type="datetime1">
              <a:rPr lang="en-IN" smtClean="0"/>
              <a:t>10-02-2025</a:t>
            </a:fld>
            <a:endParaRPr lang="en-US"/>
          </a:p>
        </p:txBody>
      </p:sp>
      <p:sp>
        <p:nvSpPr>
          <p:cNvPr id="5" name="Footer Placeholder 4">
            <a:extLst>
              <a:ext uri="{FF2B5EF4-FFF2-40B4-BE49-F238E27FC236}">
                <a16:creationId xmlns:a16="http://schemas.microsoft.com/office/drawing/2014/main" id="{216255E1-0699-4E89-A90F-298A7BD5480B}"/>
              </a:ext>
            </a:extLst>
          </p:cNvPr>
          <p:cNvSpPr>
            <a:spLocks noGrp="1"/>
          </p:cNvSpPr>
          <p:nvPr>
            <p:ph type="ftr" sz="quarter" idx="11"/>
          </p:nvPr>
        </p:nvSpPr>
        <p:spPr/>
        <p:txBody>
          <a:bodyPr/>
          <a:lstStyle/>
          <a:p>
            <a:r>
              <a:rPr lang="en-US"/>
              <a:t>Shruti Dadhich          ACSML0603      Unit 1</a:t>
            </a:r>
          </a:p>
        </p:txBody>
      </p:sp>
      <p:sp>
        <p:nvSpPr>
          <p:cNvPr id="6" name="Slide Number Placeholder 5">
            <a:extLst>
              <a:ext uri="{FF2B5EF4-FFF2-40B4-BE49-F238E27FC236}">
                <a16:creationId xmlns:a16="http://schemas.microsoft.com/office/drawing/2014/main" id="{91420B88-B811-43CD-8111-3E795B58D670}"/>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a:extLst>
              <a:ext uri="{FF2B5EF4-FFF2-40B4-BE49-F238E27FC236}">
                <a16:creationId xmlns:a16="http://schemas.microsoft.com/office/drawing/2014/main" id="{286422F2-CBA9-44FB-A096-DC6CC2990E2A}"/>
              </a:ext>
            </a:extLst>
          </p:cNvPr>
          <p:cNvSpPr txBox="1">
            <a:spLocks/>
          </p:cNvSpPr>
          <p:nvPr/>
        </p:nvSpPr>
        <p:spPr>
          <a:xfrm>
            <a:off x="2286000" y="5052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defRPr/>
            </a:pPr>
            <a:r>
              <a:rPr lang="en-US" sz="2800" b="1" dirty="0">
                <a:solidFill>
                  <a:prstClr val="black"/>
                </a:solidFill>
              </a:rPr>
              <a:t>Branch wise Application</a:t>
            </a:r>
          </a:p>
        </p:txBody>
      </p:sp>
    </p:spTree>
    <p:extLst>
      <p:ext uri="{BB962C8B-B14F-4D97-AF65-F5344CB8AC3E}">
        <p14:creationId xmlns:p14="http://schemas.microsoft.com/office/powerpoint/2010/main" val="1394952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12"/>
          <p:cNvSpPr>
            <a:spLocks noGrp="1"/>
          </p:cNvSpPr>
          <p:nvPr>
            <p:ph type="dt" sz="half" idx="10"/>
          </p:nvPr>
        </p:nvSpPr>
        <p:spPr/>
        <p:txBody>
          <a:bodyPr/>
          <a:lstStyle/>
          <a:p>
            <a:fld id="{B1C27263-FAEA-47DD-8E0F-71EDD2E9AA29}" type="datetime1">
              <a:rPr lang="en-IN" smtClean="0"/>
              <a:t>10-02-2025</a:t>
            </a:fld>
            <a:endParaRPr lang="en-US"/>
          </a:p>
        </p:txBody>
      </p:sp>
      <p:sp>
        <p:nvSpPr>
          <p:cNvPr id="12" name="Footer Placeholder 11"/>
          <p:cNvSpPr>
            <a:spLocks noGrp="1"/>
          </p:cNvSpPr>
          <p:nvPr>
            <p:ph type="ftr" sz="quarter" idx="11"/>
          </p:nvPr>
        </p:nvSpPr>
        <p:spPr/>
        <p:txBody>
          <a:bodyPr/>
          <a:lstStyle/>
          <a:p>
            <a:r>
              <a:rPr lang="en-US"/>
              <a:t>Shruti Dadhich          ACSML0603      Unit 1</a:t>
            </a:r>
            <a:endParaRPr lang="en-US" dirty="0"/>
          </a:p>
        </p:txBody>
      </p:sp>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40</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p:cNvSpPr txBox="1"/>
          <p:nvPr/>
        </p:nvSpPr>
        <p:spPr>
          <a:xfrm>
            <a:off x="2133600" y="990601"/>
            <a:ext cx="8458200" cy="4708981"/>
          </a:xfrm>
          <a:prstGeom prst="rect">
            <a:avLst/>
          </a:prstGeom>
          <a:noFill/>
        </p:spPr>
        <p:txBody>
          <a:bodyPr wrap="square" rtlCol="0">
            <a:spAutoFit/>
          </a:bodyPr>
          <a:lstStyle/>
          <a:p>
            <a:pPr algn="just">
              <a:buFont typeface="Wingdings" pitchFamily="2" charset="2"/>
              <a:buChar char="Ø"/>
            </a:pPr>
            <a:r>
              <a:rPr lang="en-US" sz="2000" dirty="0"/>
              <a:t>The optimizer choose the plan with the lowest cost among all considered candidate plans. The optimizer uses available statistics to calculate cost. For a specific query in a given environment, the cost computation accounts for factors of query execution such as I/O, CPU, and communication.</a:t>
            </a:r>
          </a:p>
          <a:p>
            <a:pPr algn="just">
              <a:buFont typeface="Wingdings" pitchFamily="2" charset="2"/>
              <a:buChar char="Ø"/>
            </a:pPr>
            <a:endParaRPr lang="en-US" sz="2000" dirty="0"/>
          </a:p>
          <a:p>
            <a:pPr algn="just">
              <a:buFont typeface="Wingdings" pitchFamily="2" charset="2"/>
              <a:buChar char="Ø"/>
            </a:pPr>
            <a:r>
              <a:rPr lang="en-US" sz="2000" dirty="0"/>
              <a:t>For example, a query might request information about employees who are managers. If the optimizer statistics indicate that 80% of employees are managers, then the optimizer may decide that a full table scan is most efficient. However, if statistics indicate that very few employees are managers, then reading an index followed by a table access by </a:t>
            </a:r>
            <a:r>
              <a:rPr lang="en-US" sz="2000" dirty="0" err="1"/>
              <a:t>rowid</a:t>
            </a:r>
            <a:r>
              <a:rPr lang="en-US" sz="2000" dirty="0"/>
              <a:t> may be more efficient than a full table scan.</a:t>
            </a:r>
          </a:p>
          <a:p>
            <a:pPr algn="just"/>
            <a:endParaRPr lang="en-US" sz="2000" dirty="0"/>
          </a:p>
          <a:p>
            <a:pPr algn="just"/>
            <a:endParaRPr lang="en-US" sz="2000" dirty="0"/>
          </a:p>
          <a:p>
            <a:pPr algn="just"/>
            <a:endParaRPr lang="en-US" sz="2000" dirty="0"/>
          </a:p>
          <a:p>
            <a:pPr algn="just"/>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Conti</a:t>
            </a:r>
            <a:r>
              <a:rPr lang="fr-FR"/>
              <a:t>… </a:t>
            </a:r>
            <a:endParaRPr lang="en-US" dirty="0"/>
          </a:p>
        </p:txBody>
      </p:sp>
    </p:spTree>
    <p:extLst>
      <p:ext uri="{BB962C8B-B14F-4D97-AF65-F5344CB8AC3E}">
        <p14:creationId xmlns:p14="http://schemas.microsoft.com/office/powerpoint/2010/main" val="21482506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41</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1905000" y="1295401"/>
            <a:ext cx="8763000" cy="3693319"/>
          </a:xfrm>
          <a:prstGeom prst="rect">
            <a:avLst/>
          </a:prstGeom>
          <a:noFill/>
        </p:spPr>
        <p:txBody>
          <a:bodyPr wrap="square" rtlCol="0">
            <a:spAutoFit/>
          </a:bodyPr>
          <a:lstStyle/>
          <a:p>
            <a:pPr>
              <a:buFont typeface="Wingdings" pitchFamily="2" charset="2"/>
              <a:buChar char="Ø"/>
            </a:pPr>
            <a:r>
              <a:rPr lang="en-US" dirty="0"/>
              <a:t>Because the database has many internal statistics and tools at its disposal, the optimizer is usually in a better position than the user to determine the optimal method of statement execution. For this reason, all SQL statements use the optimizer.</a:t>
            </a:r>
          </a:p>
          <a:p>
            <a:endParaRPr lang="en-US" dirty="0"/>
          </a:p>
          <a:p>
            <a:r>
              <a:rPr lang="en-US" b="1" dirty="0"/>
              <a:t>Cost-Based Optimization:</a:t>
            </a:r>
          </a:p>
          <a:p>
            <a:r>
              <a:rPr lang="en-US" b="1" dirty="0"/>
              <a:t>Query optimization</a:t>
            </a:r>
            <a:r>
              <a:rPr lang="en-US" dirty="0"/>
              <a:t> is the overall process of choosing the most efficient means of executing a SQL statement. SQL is a nonprocedural language, so the optimizer is free to merge, reorganize, and process in any order.</a:t>
            </a:r>
          </a:p>
          <a:p>
            <a:r>
              <a:rPr lang="en-US" dirty="0"/>
              <a:t>The database optimizes each SQL statement based on statistics collected about the accessed data. The optimizer determines the optimal plan for a SQL statement by examining multiple access methods, such as full table scan or index scans, different join methods such as nested loops and hash joins, different join orders, and possible transformations.</a:t>
            </a:r>
          </a:p>
          <a:p>
            <a:endParaRPr lang="en-US"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13" name="Date Placeholder 12"/>
          <p:cNvSpPr>
            <a:spLocks noGrp="1"/>
          </p:cNvSpPr>
          <p:nvPr>
            <p:ph type="dt" sz="half" idx="10"/>
          </p:nvPr>
        </p:nvSpPr>
        <p:spPr/>
        <p:txBody>
          <a:bodyPr/>
          <a:lstStyle/>
          <a:p>
            <a:fld id="{A211B1F9-4A01-4B43-8D61-9ABC8951E30B}" type="datetime1">
              <a:rPr lang="en-IN" smtClean="0"/>
              <a:t>10-02-2025</a:t>
            </a:fld>
            <a:endParaRPr lang="en-US"/>
          </a:p>
        </p:txBody>
      </p:sp>
    </p:spTree>
    <p:extLst>
      <p:ext uri="{BB962C8B-B14F-4D97-AF65-F5344CB8AC3E}">
        <p14:creationId xmlns:p14="http://schemas.microsoft.com/office/powerpoint/2010/main" val="85175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42</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2057400" y="1040012"/>
            <a:ext cx="8305800" cy="2769989"/>
          </a:xfrm>
          <a:prstGeom prst="rect">
            <a:avLst/>
          </a:prstGeom>
          <a:noFill/>
        </p:spPr>
        <p:txBody>
          <a:bodyPr wrap="square" rtlCol="0">
            <a:spAutoFit/>
          </a:bodyPr>
          <a:lstStyle/>
          <a:p>
            <a:pPr algn="just"/>
            <a:r>
              <a:rPr lang="en-US" sz="2000" dirty="0"/>
              <a:t>For a given query and environment, the optimizer assigns a relative numerical cost to each step of a possible plan, and then factors these values together to generate an overall cost estimate for the plan. After calculating the costs of alternative plans, the optimizer chooses the plan with the lowest cost estimate. For this reason, the optimizer is sometimes called the </a:t>
            </a:r>
            <a:r>
              <a:rPr lang="en-US" sz="2000" b="1" dirty="0">
                <a:hlinkClick r:id="rId2"/>
              </a:rPr>
              <a:t>cost-based optimizer (CBO)</a:t>
            </a:r>
            <a:r>
              <a:rPr lang="en-US" sz="2000" dirty="0"/>
              <a:t> to contrast it with the legacy rule-based optimizer (RBO).</a:t>
            </a:r>
          </a:p>
          <a:p>
            <a:endParaRPr lang="en-US" dirty="0"/>
          </a:p>
          <a:p>
            <a:endParaRPr lang="en-US" dirty="0"/>
          </a:p>
          <a:p>
            <a:endParaRPr lang="en-US"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13" name="Date Placeholder 12"/>
          <p:cNvSpPr>
            <a:spLocks noGrp="1"/>
          </p:cNvSpPr>
          <p:nvPr>
            <p:ph type="dt" sz="half" idx="10"/>
          </p:nvPr>
        </p:nvSpPr>
        <p:spPr/>
        <p:txBody>
          <a:bodyPr/>
          <a:lstStyle/>
          <a:p>
            <a:fld id="{1487B2CE-7F06-4C63-A08D-792C739AEC7D}" type="datetime1">
              <a:rPr lang="en-IN" smtClean="0"/>
              <a:t>10-02-2025</a:t>
            </a:fld>
            <a:endParaRPr lang="en-US"/>
          </a:p>
        </p:txBody>
      </p:sp>
    </p:spTree>
    <p:extLst>
      <p:ext uri="{BB962C8B-B14F-4D97-AF65-F5344CB8AC3E}">
        <p14:creationId xmlns:p14="http://schemas.microsoft.com/office/powerpoint/2010/main" val="353709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43</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1905000" y="914400"/>
            <a:ext cx="8534400" cy="5016758"/>
          </a:xfrm>
          <a:prstGeom prst="rect">
            <a:avLst/>
          </a:prstGeom>
          <a:noFill/>
        </p:spPr>
        <p:txBody>
          <a:bodyPr wrap="square" rtlCol="0">
            <a:spAutoFit/>
          </a:bodyPr>
          <a:lstStyle/>
          <a:p>
            <a:pPr algn="just"/>
            <a:r>
              <a:rPr lang="en-US" sz="2000" b="1" dirty="0"/>
              <a:t>Execution Plans:</a:t>
            </a:r>
          </a:p>
          <a:p>
            <a:pPr algn="just"/>
            <a:r>
              <a:rPr lang="en-US" sz="2000" dirty="0"/>
              <a:t>An </a:t>
            </a:r>
            <a:r>
              <a:rPr lang="en-US" sz="2000" b="1" dirty="0"/>
              <a:t>execution plan</a:t>
            </a:r>
            <a:r>
              <a:rPr lang="en-US" sz="2000" dirty="0"/>
              <a:t> describes a recommended method of execution for a SQL statement.</a:t>
            </a:r>
          </a:p>
          <a:p>
            <a:pPr algn="just"/>
            <a:r>
              <a:rPr lang="en-US" sz="2000" dirty="0"/>
              <a:t>The plan shows the combination of the steps Oracle Database uses to execute a SQL statement. Each step either retrieves rows of data physically from the database or prepares them for the user issuing the statement.</a:t>
            </a:r>
          </a:p>
          <a:p>
            <a:pPr algn="just"/>
            <a:endParaRPr lang="en-US" sz="2000" dirty="0"/>
          </a:p>
          <a:p>
            <a:pPr algn="just"/>
            <a:r>
              <a:rPr lang="en-US" sz="2000" dirty="0"/>
              <a:t>An execution plan displays the cost of the entire plan, indicated on line 0, and each separate operation. The cost is an internal unit that the execution plan only displays to allow for plan comparisons. Thus, you cannot tune or change the cost value.</a:t>
            </a:r>
          </a:p>
          <a:p>
            <a:pPr algn="just"/>
            <a:r>
              <a:rPr lang="en-US" sz="2000" dirty="0"/>
              <a:t>In the following graphic, the optimizer generates two possible execution plans for an input SQL statement, uses statistics to estimate their costs, compares their costs, and then chooses the plan with the lowest cost.</a:t>
            </a:r>
          </a:p>
          <a:p>
            <a:pPr algn="just"/>
            <a:endParaRPr lang="en-US" sz="2000" dirty="0"/>
          </a:p>
          <a:p>
            <a:pPr algn="just"/>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13" name="Date Placeholder 12"/>
          <p:cNvSpPr>
            <a:spLocks noGrp="1"/>
          </p:cNvSpPr>
          <p:nvPr>
            <p:ph type="dt" sz="half" idx="10"/>
          </p:nvPr>
        </p:nvSpPr>
        <p:spPr/>
        <p:txBody>
          <a:bodyPr/>
          <a:lstStyle/>
          <a:p>
            <a:fld id="{839FD945-47DB-4667-BEEB-1DBE4A1FB04C}" type="datetime1">
              <a:rPr lang="en-IN" smtClean="0"/>
              <a:t>10-02-2025</a:t>
            </a:fld>
            <a:endParaRPr lang="en-US"/>
          </a:p>
        </p:txBody>
      </p:sp>
    </p:spTree>
    <p:extLst>
      <p:ext uri="{BB962C8B-B14F-4D97-AF65-F5344CB8AC3E}">
        <p14:creationId xmlns:p14="http://schemas.microsoft.com/office/powerpoint/2010/main" val="139784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44</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pic>
        <p:nvPicPr>
          <p:cNvPr id="2050" name="Picture 2"/>
          <p:cNvPicPr>
            <a:picLocks noChangeAspect="1" noChangeArrowheads="1"/>
          </p:cNvPicPr>
          <p:nvPr/>
        </p:nvPicPr>
        <p:blipFill>
          <a:blip r:embed="rId2"/>
          <a:srcRect/>
          <a:stretch>
            <a:fillRect/>
          </a:stretch>
        </p:blipFill>
        <p:spPr bwMode="auto">
          <a:xfrm>
            <a:off x="2514600" y="1066802"/>
            <a:ext cx="7467600" cy="4495799"/>
          </a:xfrm>
          <a:prstGeom prst="rect">
            <a:avLst/>
          </a:prstGeom>
          <a:noFill/>
          <a:ln w="9525">
            <a:noFill/>
            <a:miter lim="800000"/>
            <a:headEnd/>
            <a:tailEnd/>
          </a:ln>
          <a:effectLst/>
        </p:spPr>
      </p:pic>
      <p:sp>
        <p:nvSpPr>
          <p:cNvPr id="10"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13" name="Date Placeholder 12"/>
          <p:cNvSpPr>
            <a:spLocks noGrp="1"/>
          </p:cNvSpPr>
          <p:nvPr>
            <p:ph type="dt" sz="half" idx="10"/>
          </p:nvPr>
        </p:nvSpPr>
        <p:spPr/>
        <p:txBody>
          <a:bodyPr/>
          <a:lstStyle/>
          <a:p>
            <a:fld id="{81F7230E-2C9A-4CCE-862D-B85863DDFC18}" type="datetime1">
              <a:rPr lang="en-IN" smtClean="0"/>
              <a:t>10-02-2025</a:t>
            </a:fld>
            <a:endParaRPr lang="en-US"/>
          </a:p>
        </p:txBody>
      </p:sp>
    </p:spTree>
    <p:extLst>
      <p:ext uri="{BB962C8B-B14F-4D97-AF65-F5344CB8AC3E}">
        <p14:creationId xmlns:p14="http://schemas.microsoft.com/office/powerpoint/2010/main" val="44988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45</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1981200" y="990600"/>
            <a:ext cx="8686800" cy="4093428"/>
          </a:xfrm>
          <a:prstGeom prst="rect">
            <a:avLst/>
          </a:prstGeom>
          <a:noFill/>
        </p:spPr>
        <p:txBody>
          <a:bodyPr wrap="square" rtlCol="0">
            <a:spAutoFit/>
          </a:bodyPr>
          <a:lstStyle/>
          <a:p>
            <a:pPr algn="just"/>
            <a:r>
              <a:rPr lang="en-US" sz="2000" dirty="0"/>
              <a:t>Indexes and constraints are used to reinforce data integrity and increase database performance. Using indexes and constraints, you can access information from the database quicker and guarantee the referential integrity of information. The following sections describe indexes, keys, and constraints.</a:t>
            </a:r>
          </a:p>
          <a:p>
            <a:pPr algn="just"/>
            <a:endParaRPr lang="en-US" sz="2000" dirty="0"/>
          </a:p>
          <a:p>
            <a:pPr algn="just"/>
            <a:r>
              <a:rPr lang="en-US" sz="2000" b="1" dirty="0"/>
              <a:t>Indexes:</a:t>
            </a:r>
          </a:p>
          <a:p>
            <a:pPr algn="just"/>
            <a:r>
              <a:rPr lang="en-US" sz="2000" dirty="0"/>
              <a:t>An index is a set of ordered references to rows of a table. It can contain data from one or more columns of a table. An index improves the performance of data retrieval by reducing the number of physical pages that the database must access in order to read a row in the database. Because indexes store data in order, they also eliminate the need to create temporary storage for the ORDER BY clause if the relevant column is included in an index. Every index has a header.</a:t>
            </a:r>
            <a:endParaRPr lang="en-US" sz="2000" b="1" dirty="0"/>
          </a:p>
          <a:p>
            <a:pPr algn="just"/>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Indexes </a:t>
            </a:r>
            <a:r>
              <a:rPr lang="fr-FR"/>
              <a:t>and Constraints</a:t>
            </a:r>
            <a:endParaRPr lang="en-US" dirty="0"/>
          </a:p>
        </p:txBody>
      </p:sp>
      <p:sp>
        <p:nvSpPr>
          <p:cNvPr id="13" name="Date Placeholder 12"/>
          <p:cNvSpPr>
            <a:spLocks noGrp="1"/>
          </p:cNvSpPr>
          <p:nvPr>
            <p:ph type="dt" sz="half" idx="10"/>
          </p:nvPr>
        </p:nvSpPr>
        <p:spPr/>
        <p:txBody>
          <a:bodyPr/>
          <a:lstStyle/>
          <a:p>
            <a:fld id="{5BFF2563-C255-4B3B-9E2B-FB345BAA3287}" type="datetime1">
              <a:rPr lang="en-IN" smtClean="0"/>
              <a:t>10-02-2025</a:t>
            </a:fld>
            <a:endParaRPr lang="en-US"/>
          </a:p>
        </p:txBody>
      </p:sp>
    </p:spTree>
    <p:extLst>
      <p:ext uri="{BB962C8B-B14F-4D97-AF65-F5344CB8AC3E}">
        <p14:creationId xmlns:p14="http://schemas.microsoft.com/office/powerpoint/2010/main" val="270807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46</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1981200" y="990601"/>
            <a:ext cx="8686800" cy="4708981"/>
          </a:xfrm>
          <a:prstGeom prst="rect">
            <a:avLst/>
          </a:prstGeom>
          <a:noFill/>
        </p:spPr>
        <p:txBody>
          <a:bodyPr wrap="square" rtlCol="0">
            <a:spAutoFit/>
          </a:bodyPr>
          <a:lstStyle/>
          <a:p>
            <a:pPr algn="just"/>
            <a:r>
              <a:rPr lang="en-US" sz="2000" dirty="0"/>
              <a:t>which contains the following information:</a:t>
            </a:r>
          </a:p>
          <a:p>
            <a:pPr algn="just"/>
            <a:endParaRPr lang="en-US" sz="2000" dirty="0"/>
          </a:p>
          <a:p>
            <a:pPr algn="just">
              <a:buFont typeface="Wingdings" pitchFamily="2" charset="2"/>
              <a:buChar char="q"/>
            </a:pPr>
            <a:r>
              <a:rPr lang="en-US" sz="2000" dirty="0"/>
              <a:t>The depth of the index</a:t>
            </a:r>
          </a:p>
          <a:p>
            <a:pPr algn="just">
              <a:buFont typeface="Wingdings" pitchFamily="2" charset="2"/>
              <a:buChar char="q"/>
            </a:pPr>
            <a:r>
              <a:rPr lang="en-US" sz="2000" dirty="0"/>
              <a:t>Number of leaf pages</a:t>
            </a:r>
          </a:p>
          <a:p>
            <a:pPr algn="just">
              <a:buFont typeface="Wingdings" pitchFamily="2" charset="2"/>
              <a:buChar char="q"/>
            </a:pPr>
            <a:r>
              <a:rPr lang="en-US" sz="2000" dirty="0"/>
              <a:t>The selectivity factor</a:t>
            </a:r>
          </a:p>
          <a:p>
            <a:pPr algn="just"/>
            <a:r>
              <a:rPr lang="en-US" sz="2000" dirty="0"/>
              <a:t>The Point Base RDBMS builds and maintains indexes without user intervention and provides current information to the query optimizer.</a:t>
            </a:r>
          </a:p>
          <a:p>
            <a:pPr algn="just"/>
            <a:endParaRPr lang="en-US" sz="2000" dirty="0"/>
          </a:p>
          <a:p>
            <a:r>
              <a:rPr lang="en-US" sz="2000" b="1" dirty="0"/>
              <a:t>Keys:</a:t>
            </a:r>
          </a:p>
          <a:p>
            <a:r>
              <a:rPr lang="en-US" sz="2000" dirty="0"/>
              <a:t>In a database, a key consists of one or more columns of a table that have been granted specific properties. When defining a table or index, you specify the key (primary or foreign). </a:t>
            </a:r>
          </a:p>
          <a:p>
            <a:pPr algn="just"/>
            <a:endParaRPr lang="en-US" sz="2000" dirty="0"/>
          </a:p>
          <a:p>
            <a:pPr algn="just"/>
            <a:endParaRPr lang="en-US" sz="2000" b="1" dirty="0"/>
          </a:p>
          <a:p>
            <a:pPr algn="just"/>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13" name="Date Placeholder 12"/>
          <p:cNvSpPr>
            <a:spLocks noGrp="1"/>
          </p:cNvSpPr>
          <p:nvPr>
            <p:ph type="dt" sz="half" idx="10"/>
          </p:nvPr>
        </p:nvSpPr>
        <p:spPr/>
        <p:txBody>
          <a:bodyPr/>
          <a:lstStyle/>
          <a:p>
            <a:fld id="{E87BC6BF-A3BC-487F-9EFF-133AF1FBCB5F}" type="datetime1">
              <a:rPr lang="en-IN" smtClean="0"/>
              <a:t>10-02-2025</a:t>
            </a:fld>
            <a:endParaRPr lang="en-US"/>
          </a:p>
        </p:txBody>
      </p:sp>
    </p:spTree>
    <p:extLst>
      <p:ext uri="{BB962C8B-B14F-4D97-AF65-F5344CB8AC3E}">
        <p14:creationId xmlns:p14="http://schemas.microsoft.com/office/powerpoint/2010/main" val="5071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47</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2209800" y="1295400"/>
            <a:ext cx="8305800" cy="2862322"/>
          </a:xfrm>
          <a:prstGeom prst="rect">
            <a:avLst/>
          </a:prstGeom>
          <a:noFill/>
        </p:spPr>
        <p:txBody>
          <a:bodyPr wrap="square" rtlCol="0">
            <a:spAutoFit/>
          </a:bodyPr>
          <a:lstStyle/>
          <a:p>
            <a:r>
              <a:rPr lang="en-US" sz="2000" dirty="0"/>
              <a:t>Supports the following types of keys:</a:t>
            </a:r>
          </a:p>
          <a:p>
            <a:endParaRPr lang="en-US" sz="2000" b="1" dirty="0"/>
          </a:p>
          <a:p>
            <a:r>
              <a:rPr lang="en-US" sz="2000" b="1" dirty="0"/>
              <a:t>Primary Key</a:t>
            </a:r>
          </a:p>
          <a:p>
            <a:r>
              <a:rPr lang="en-US" sz="2000" dirty="0"/>
              <a:t>The primary key is used as a master reference for columns defined as foreign keys in other tables. Foreign keys can only contain values defined in the Primary key to which they refer. A table can only have one primary key, and the key must contain only unique values without any NULL values. The table containing the primary key is referred to as the parent table.</a:t>
            </a:r>
          </a:p>
          <a:p>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13" name="Date Placeholder 12"/>
          <p:cNvSpPr>
            <a:spLocks noGrp="1"/>
          </p:cNvSpPr>
          <p:nvPr>
            <p:ph type="dt" sz="half" idx="10"/>
          </p:nvPr>
        </p:nvSpPr>
        <p:spPr/>
        <p:txBody>
          <a:bodyPr/>
          <a:lstStyle/>
          <a:p>
            <a:fld id="{BB5A68C6-3CB4-449D-846D-C25800809B86}" type="datetime1">
              <a:rPr lang="en-IN" smtClean="0"/>
              <a:t>10-02-2025</a:t>
            </a:fld>
            <a:endParaRPr lang="en-US"/>
          </a:p>
        </p:txBody>
      </p:sp>
    </p:spTree>
    <p:extLst>
      <p:ext uri="{BB962C8B-B14F-4D97-AF65-F5344CB8AC3E}">
        <p14:creationId xmlns:p14="http://schemas.microsoft.com/office/powerpoint/2010/main" val="362357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48</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2209800" y="1325702"/>
            <a:ext cx="8001000" cy="3170099"/>
          </a:xfrm>
          <a:prstGeom prst="rect">
            <a:avLst/>
          </a:prstGeom>
          <a:noFill/>
        </p:spPr>
        <p:txBody>
          <a:bodyPr wrap="square" rtlCol="0">
            <a:spAutoFit/>
          </a:bodyPr>
          <a:lstStyle/>
          <a:p>
            <a:pPr algn="just"/>
            <a:r>
              <a:rPr lang="en-US" sz="2000" b="1" dirty="0"/>
              <a:t>Foreign Key</a:t>
            </a:r>
          </a:p>
          <a:p>
            <a:pPr algn="just"/>
            <a:r>
              <a:rPr lang="en-US" sz="2000" dirty="0"/>
              <a:t>A foreign key associates values contained in one or more columns of a table to primary keys of other tables. The table containing the foreign key is referred to as the child table.</a:t>
            </a:r>
          </a:p>
          <a:p>
            <a:pPr algn="just"/>
            <a:r>
              <a:rPr lang="en-US" sz="2000" dirty="0"/>
              <a:t>The child table references a parent table, which must contain a primary key. A column defined as a foreign key cannot contain NULL values. The values in a foreign key column must match either all the values, or a subset of the values in the referenced Primary Key. A foreign key cannot contain values that are not in the primary key to which it refers.</a:t>
            </a:r>
          </a:p>
          <a:p>
            <a:pPr algn="just"/>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13" name="Date Placeholder 12"/>
          <p:cNvSpPr>
            <a:spLocks noGrp="1"/>
          </p:cNvSpPr>
          <p:nvPr>
            <p:ph type="dt" sz="half" idx="10"/>
          </p:nvPr>
        </p:nvSpPr>
        <p:spPr/>
        <p:txBody>
          <a:bodyPr/>
          <a:lstStyle/>
          <a:p>
            <a:fld id="{19CF6F61-8E36-43C4-BEA2-7F97AAEEFAEF}" type="datetime1">
              <a:rPr lang="en-IN" smtClean="0"/>
              <a:t>10-02-2025</a:t>
            </a:fld>
            <a:endParaRPr lang="en-US"/>
          </a:p>
        </p:txBody>
      </p:sp>
    </p:spTree>
    <p:extLst>
      <p:ext uri="{BB962C8B-B14F-4D97-AF65-F5344CB8AC3E}">
        <p14:creationId xmlns:p14="http://schemas.microsoft.com/office/powerpoint/2010/main" val="333544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49</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2133602" y="1066800"/>
            <a:ext cx="8534399" cy="5016758"/>
          </a:xfrm>
          <a:prstGeom prst="rect">
            <a:avLst/>
          </a:prstGeom>
          <a:noFill/>
        </p:spPr>
        <p:txBody>
          <a:bodyPr wrap="square" rtlCol="0">
            <a:spAutoFit/>
          </a:bodyPr>
          <a:lstStyle/>
          <a:p>
            <a:r>
              <a:rPr lang="en-US" sz="2000" b="1" dirty="0"/>
              <a:t>Constraints:</a:t>
            </a:r>
          </a:p>
          <a:p>
            <a:r>
              <a:rPr lang="en-US" sz="2000" dirty="0"/>
              <a:t>Constraints are rules that the database enforces to improve data integrity. You can specify all of the following constraints at either the column level or at the table level in the Point Base RDBMS</a:t>
            </a:r>
          </a:p>
          <a:p>
            <a:endParaRPr lang="en-US" sz="2000" dirty="0"/>
          </a:p>
          <a:p>
            <a:r>
              <a:rPr lang="en-US" sz="2000" b="1" dirty="0"/>
              <a:t>Unique Constraint</a:t>
            </a:r>
          </a:p>
          <a:p>
            <a:r>
              <a:rPr lang="en-US" sz="2000" dirty="0"/>
              <a:t>A unique constraint forces a column to contain only unique values. Point Base allows NULL values in unique columns, unless you specify NOT NULL when creating or altering a table. When creating or altering a table, you must define unique constraints. However, you can also create a unique constraint automatically when you create a primary key. Although a table can contain any number of unique columns, only one can be the primary key.</a:t>
            </a:r>
          </a:p>
          <a:p>
            <a:pPr fontAlgn="base"/>
            <a:r>
              <a:rPr lang="en-US" sz="2000" dirty="0"/>
              <a:t>NOTE: Whenever you specify a unique constraint, Point Base creates a unique index automatically.</a:t>
            </a:r>
            <a:br>
              <a:rPr lang="en-US" sz="2000" dirty="0"/>
            </a:br>
            <a:endParaRPr lang="en-US" sz="2000" dirty="0"/>
          </a:p>
          <a:p>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13" name="Date Placeholder 12"/>
          <p:cNvSpPr>
            <a:spLocks noGrp="1"/>
          </p:cNvSpPr>
          <p:nvPr>
            <p:ph type="dt" sz="half" idx="10"/>
          </p:nvPr>
        </p:nvSpPr>
        <p:spPr/>
        <p:txBody>
          <a:bodyPr/>
          <a:lstStyle/>
          <a:p>
            <a:fld id="{214303A9-2F93-4957-ADAA-C621C913DEC3}" type="datetime1">
              <a:rPr lang="en-IN" smtClean="0"/>
              <a:t>10-02-2025</a:t>
            </a:fld>
            <a:endParaRPr lang="en-US"/>
          </a:p>
        </p:txBody>
      </p:sp>
    </p:spTree>
    <p:extLst>
      <p:ext uri="{BB962C8B-B14F-4D97-AF65-F5344CB8AC3E}">
        <p14:creationId xmlns:p14="http://schemas.microsoft.com/office/powerpoint/2010/main" val="188963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252631"/>
            <a:ext cx="10287000" cy="4525963"/>
          </a:xfrm>
        </p:spPr>
        <p:txBody>
          <a:bodyPr>
            <a:normAutofit/>
          </a:bodyPr>
          <a:lstStyle/>
          <a:p>
            <a:pPr algn="ctr">
              <a:buNone/>
            </a:pPr>
            <a:endParaRPr lang="en-US" sz="2400" dirty="0"/>
          </a:p>
          <a:p>
            <a:pPr algn="just"/>
            <a:r>
              <a:rPr lang="en-US" sz="2400" baseline="0" dirty="0">
                <a:solidFill>
                  <a:srgbClr val="000000"/>
                </a:solidFill>
                <a:latin typeface="Times New Roman"/>
              </a:rPr>
              <a:t>This course provides an introduction to the advanced database management system. </a:t>
            </a:r>
          </a:p>
          <a:p>
            <a:pPr algn="just"/>
            <a:r>
              <a:rPr lang="en-US" sz="2400" baseline="0" dirty="0">
                <a:solidFill>
                  <a:srgbClr val="000000"/>
                </a:solidFill>
                <a:latin typeface="Times New Roman"/>
              </a:rPr>
              <a:t>The course introduces both theoretical (knowledge-based) and practical approaches, illustrate the use of advanced database and tools in a variety of application areas, as well as provide insight into many open research problems. 	</a:t>
            </a:r>
          </a:p>
          <a:p>
            <a:endParaRPr lang="en-US" sz="1800" dirty="0"/>
          </a:p>
        </p:txBody>
      </p:sp>
      <p:sp>
        <p:nvSpPr>
          <p:cNvPr id="4" name="Date Placeholder 3"/>
          <p:cNvSpPr>
            <a:spLocks noGrp="1"/>
          </p:cNvSpPr>
          <p:nvPr>
            <p:ph type="dt" sz="half" idx="10"/>
          </p:nvPr>
        </p:nvSpPr>
        <p:spPr/>
        <p:txBody>
          <a:bodyPr/>
          <a:lstStyle/>
          <a:p>
            <a:fld id="{4BF412B5-5330-410F-96EF-4700C384A52F}" type="datetime1">
              <a:rPr lang="en-IN" smtClean="0"/>
              <a:t>10-02-2025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a:t>Shruti Dadhich          ACSML0603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2286000" y="52202"/>
            <a:ext cx="8839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b="1" dirty="0"/>
              <a:t>Course Objective</a:t>
            </a:r>
          </a:p>
        </p:txBody>
      </p:sp>
    </p:spTree>
    <p:extLst>
      <p:ext uri="{BB962C8B-B14F-4D97-AF65-F5344CB8AC3E}">
        <p14:creationId xmlns:p14="http://schemas.microsoft.com/office/powerpoint/2010/main" val="9110126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12"/>
          <p:cNvSpPr>
            <a:spLocks noGrp="1"/>
          </p:cNvSpPr>
          <p:nvPr>
            <p:ph type="dt" sz="half" idx="10"/>
          </p:nvPr>
        </p:nvSpPr>
        <p:spPr/>
        <p:txBody>
          <a:bodyPr/>
          <a:lstStyle/>
          <a:p>
            <a:fld id="{7545A784-0790-47A2-AAB3-202FD3D9EB0B}" type="datetime1">
              <a:rPr lang="en-IN" smtClean="0"/>
              <a:t>10-02-2025</a:t>
            </a:fld>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50</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p:cNvSpPr txBox="1"/>
          <p:nvPr/>
        </p:nvSpPr>
        <p:spPr>
          <a:xfrm>
            <a:off x="2209802" y="1219200"/>
            <a:ext cx="8458199" cy="4093428"/>
          </a:xfrm>
          <a:prstGeom prst="rect">
            <a:avLst/>
          </a:prstGeom>
          <a:noFill/>
        </p:spPr>
        <p:txBody>
          <a:bodyPr wrap="square" rtlCol="0">
            <a:spAutoFit/>
          </a:bodyPr>
          <a:lstStyle/>
          <a:p>
            <a:pPr algn="just"/>
            <a:r>
              <a:rPr lang="en-US" sz="2000" b="1" dirty="0"/>
              <a:t>Referential Constraint</a:t>
            </a:r>
          </a:p>
          <a:p>
            <a:pPr algn="just"/>
            <a:r>
              <a:rPr lang="en-US" sz="2000" dirty="0"/>
              <a:t>You can use a referential constraint to link foreign key columns with primary key columns. You can define referential constraints as you create or alter a table.</a:t>
            </a:r>
          </a:p>
          <a:p>
            <a:pPr algn="just"/>
            <a:endParaRPr lang="en-US" sz="2000" dirty="0"/>
          </a:p>
          <a:p>
            <a:pPr algn="just"/>
            <a:r>
              <a:rPr lang="en-US" sz="2000" b="1" dirty="0"/>
              <a:t>Check Constraint</a:t>
            </a:r>
          </a:p>
          <a:p>
            <a:pPr algn="just"/>
            <a:r>
              <a:rPr lang="en-US" sz="2000" dirty="0"/>
              <a:t>The body of a check constraint is a search condition. You can use a check constraint to make sure that a value going into a column meets the criteria of the search condition. Similar to the other constraints, you can define a check constraint when creating or altering a table. However, you can also use this constraint when updating a column(s) of a table. The value being inserted or modified (through an UPDATE) must cause the search condition to evaluate to TRUE, in order for the data to be inserted or updated.</a:t>
            </a:r>
          </a:p>
          <a:p>
            <a:pPr algn="just"/>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Tree>
    <p:extLst>
      <p:ext uri="{BB962C8B-B14F-4D97-AF65-F5344CB8AC3E}">
        <p14:creationId xmlns:p14="http://schemas.microsoft.com/office/powerpoint/2010/main" val="4964849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51</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1981200" y="990600"/>
            <a:ext cx="8382000" cy="5016758"/>
          </a:xfrm>
          <a:prstGeom prst="rect">
            <a:avLst/>
          </a:prstGeom>
          <a:noFill/>
        </p:spPr>
        <p:txBody>
          <a:bodyPr wrap="square" rtlCol="0">
            <a:spAutoFit/>
          </a:bodyPr>
          <a:lstStyle/>
          <a:p>
            <a:pPr algn="just"/>
            <a:r>
              <a:rPr lang="en-US" sz="2000" dirty="0"/>
              <a:t>you have learned about the functions that the DBMS should have. Among these, some closely related functions are proposed to make sure that any database should be reliable and remain in a steady state.</a:t>
            </a:r>
          </a:p>
          <a:p>
            <a:pPr algn="just"/>
            <a:endParaRPr lang="en-US" sz="2000" dirty="0"/>
          </a:p>
          <a:p>
            <a:pPr algn="just"/>
            <a:r>
              <a:rPr lang="en-US" sz="2000" dirty="0"/>
              <a:t>The names of the functions are:</a:t>
            </a:r>
          </a:p>
          <a:p>
            <a:pPr algn="just">
              <a:buFont typeface="Wingdings" pitchFamily="2" charset="2"/>
              <a:buChar char="§"/>
            </a:pPr>
            <a:r>
              <a:rPr lang="en-US" sz="2000" dirty="0"/>
              <a:t>Transaction support.</a:t>
            </a:r>
          </a:p>
          <a:p>
            <a:pPr algn="just">
              <a:buFont typeface="Wingdings" pitchFamily="2" charset="2"/>
              <a:buChar char="§"/>
            </a:pPr>
            <a:r>
              <a:rPr lang="en-US" sz="2000" dirty="0"/>
              <a:t>Concurrency Control.</a:t>
            </a:r>
          </a:p>
          <a:p>
            <a:pPr algn="just"/>
            <a:endParaRPr lang="en-US" sz="2000" dirty="0"/>
          </a:p>
          <a:p>
            <a:pPr algn="just"/>
            <a:r>
              <a:rPr lang="en-US" sz="2000" dirty="0"/>
              <a:t>Although each function can be discussed discretely, they are mutually dependent. Many DBMSs allow users to carry out simultaneous operations on the database.</a:t>
            </a:r>
          </a:p>
          <a:p>
            <a:pPr algn="just"/>
            <a:r>
              <a:rPr lang="en-US" sz="2000" dirty="0"/>
              <a:t>If these operations are not restricted, the accesses may get in the way with one another, and the database can become incompatible. For defeating this problem, the DBMS implements a concurrency control technique using a protocol that prevents database accesses from prying with one another.</a:t>
            </a:r>
          </a:p>
          <a:p>
            <a:pPr algn="just"/>
            <a:endParaRPr lang="en-US" sz="2000" dirty="0"/>
          </a:p>
        </p:txBody>
      </p:sp>
      <p:sp>
        <p:nvSpPr>
          <p:cNvPr id="17"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Transaction and </a:t>
            </a:r>
            <a:r>
              <a:rPr lang="fr-FR"/>
              <a:t>Concurrency Control</a:t>
            </a:r>
            <a:endParaRPr lang="en-US" dirty="0"/>
          </a:p>
        </p:txBody>
      </p:sp>
      <p:sp>
        <p:nvSpPr>
          <p:cNvPr id="10" name="Date Placeholder 9"/>
          <p:cNvSpPr>
            <a:spLocks noGrp="1"/>
          </p:cNvSpPr>
          <p:nvPr>
            <p:ph type="dt" sz="half" idx="10"/>
          </p:nvPr>
        </p:nvSpPr>
        <p:spPr/>
        <p:txBody>
          <a:bodyPr/>
          <a:lstStyle/>
          <a:p>
            <a:fld id="{96A0C69A-6814-4ED6-8B53-C96C7D8C2A6D}" type="datetime1">
              <a:rPr lang="en-IN" smtClean="0"/>
              <a:t>10-02-2025</a:t>
            </a:fld>
            <a:endParaRPr lang="en-US"/>
          </a:p>
        </p:txBody>
      </p:sp>
    </p:spTree>
    <p:extLst>
      <p:ext uri="{BB962C8B-B14F-4D97-AF65-F5344CB8AC3E}">
        <p14:creationId xmlns:p14="http://schemas.microsoft.com/office/powerpoint/2010/main" val="268950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52</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1905000" y="990601"/>
            <a:ext cx="8610600" cy="4708981"/>
          </a:xfrm>
          <a:prstGeom prst="rect">
            <a:avLst/>
          </a:prstGeom>
          <a:noFill/>
        </p:spPr>
        <p:txBody>
          <a:bodyPr wrap="square" rtlCol="0">
            <a:spAutoFit/>
          </a:bodyPr>
          <a:lstStyle/>
          <a:p>
            <a:pPr algn="just" fontAlgn="base"/>
            <a:r>
              <a:rPr lang="en-US" sz="2000" dirty="0"/>
              <a:t>A set of logically related operations is known as a transaction. The main operations of a transaction are:</a:t>
            </a:r>
          </a:p>
          <a:p>
            <a:pPr algn="just" fontAlgn="base"/>
            <a:r>
              <a:rPr lang="en-US" sz="2000" b="1" dirty="0"/>
              <a:t>Read (A):</a:t>
            </a:r>
            <a:r>
              <a:rPr lang="en-US" sz="2000" dirty="0"/>
              <a:t> Read operations Read(A) or R(A) reads the value of A from the database and stores it in a buffer in the main memory.</a:t>
            </a:r>
          </a:p>
          <a:p>
            <a:pPr algn="just" fontAlgn="base"/>
            <a:endParaRPr lang="en-US" sz="2000" dirty="0"/>
          </a:p>
          <a:p>
            <a:pPr algn="just" fontAlgn="base"/>
            <a:r>
              <a:rPr lang="en-US" sz="2000" b="1" dirty="0"/>
              <a:t>Write (A):</a:t>
            </a:r>
            <a:r>
              <a:rPr lang="en-US" sz="2000" dirty="0"/>
              <a:t> Write operation Write(A) or W(A) writes the value back to the database from the buffer. </a:t>
            </a:r>
          </a:p>
          <a:p>
            <a:pPr algn="just" fontAlgn="base"/>
            <a:endParaRPr lang="en-US" sz="2000" dirty="0"/>
          </a:p>
          <a:p>
            <a:pPr algn="just" fontAlgn="base"/>
            <a:r>
              <a:rPr lang="en-US" sz="2000" b="1" dirty="0"/>
              <a:t>Commit:</a:t>
            </a:r>
            <a:r>
              <a:rPr lang="en-US" sz="2000" dirty="0"/>
              <a:t> After all instructions of a transaction are successfully executed, the changes made by a transaction are made permanent in the database.</a:t>
            </a:r>
          </a:p>
          <a:p>
            <a:pPr algn="just" fontAlgn="base"/>
            <a:endParaRPr lang="en-US" sz="2000" dirty="0"/>
          </a:p>
          <a:p>
            <a:pPr algn="just" fontAlgn="base"/>
            <a:r>
              <a:rPr lang="en-US" sz="2000" b="1" dirty="0"/>
              <a:t>Rollback:</a:t>
            </a:r>
            <a:r>
              <a:rPr lang="en-US" sz="2000" dirty="0"/>
              <a:t> If a transaction is not able to execute all operations successfully, all the changes made by a transaction are undone.</a:t>
            </a:r>
          </a:p>
          <a:p>
            <a:pPr algn="just" fontAlgn="base"/>
            <a:endParaRPr lang="en-US" sz="2000" dirty="0"/>
          </a:p>
          <a:p>
            <a:pPr algn="just"/>
            <a:endParaRPr lang="en-US" sz="2000" dirty="0"/>
          </a:p>
        </p:txBody>
      </p:sp>
      <p:sp>
        <p:nvSpPr>
          <p:cNvPr id="17"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What is </a:t>
            </a:r>
            <a:r>
              <a:rPr lang="fr-FR"/>
              <a:t>Transaction?</a:t>
            </a:r>
            <a:endParaRPr lang="en-US" dirty="0"/>
          </a:p>
        </p:txBody>
      </p:sp>
      <p:sp>
        <p:nvSpPr>
          <p:cNvPr id="10" name="Date Placeholder 9"/>
          <p:cNvSpPr>
            <a:spLocks noGrp="1"/>
          </p:cNvSpPr>
          <p:nvPr>
            <p:ph type="dt" sz="half" idx="10"/>
          </p:nvPr>
        </p:nvSpPr>
        <p:spPr/>
        <p:txBody>
          <a:bodyPr/>
          <a:lstStyle/>
          <a:p>
            <a:fld id="{6C643C2D-796A-4653-9D7E-715ADDC64CE0}" type="datetime1">
              <a:rPr lang="en-IN" smtClean="0"/>
              <a:t>10-02-2025</a:t>
            </a:fld>
            <a:endParaRPr lang="en-US"/>
          </a:p>
        </p:txBody>
      </p:sp>
    </p:spTree>
    <p:extLst>
      <p:ext uri="{BB962C8B-B14F-4D97-AF65-F5344CB8AC3E}">
        <p14:creationId xmlns:p14="http://schemas.microsoft.com/office/powerpoint/2010/main" val="72031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53</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2133600" y="990601"/>
            <a:ext cx="8305800" cy="4708981"/>
          </a:xfrm>
          <a:prstGeom prst="rect">
            <a:avLst/>
          </a:prstGeom>
          <a:noFill/>
        </p:spPr>
        <p:txBody>
          <a:bodyPr wrap="square" rtlCol="0">
            <a:spAutoFit/>
          </a:bodyPr>
          <a:lstStyle/>
          <a:p>
            <a:pPr algn="just" fontAlgn="base"/>
            <a:r>
              <a:rPr lang="en-US" sz="2000" dirty="0"/>
              <a:t>Let us take a debit transaction from an account that consists of the following operations:</a:t>
            </a:r>
          </a:p>
          <a:p>
            <a:pPr marL="342900" indent="-342900" algn="just" fontAlgn="base">
              <a:buFont typeface="+mj-lt"/>
              <a:buAutoNum type="arabicPeriod"/>
            </a:pPr>
            <a:r>
              <a:rPr lang="en-US" sz="2000" dirty="0"/>
              <a:t>R(A);</a:t>
            </a:r>
          </a:p>
          <a:p>
            <a:pPr marL="342900" indent="-342900" algn="just" fontAlgn="base">
              <a:buFont typeface="+mj-lt"/>
              <a:buAutoNum type="arabicPeriod"/>
            </a:pPr>
            <a:r>
              <a:rPr lang="en-US" sz="2000" dirty="0"/>
              <a:t>A=A-1000;</a:t>
            </a:r>
          </a:p>
          <a:p>
            <a:pPr marL="342900" indent="-342900" algn="just" fontAlgn="base">
              <a:buFont typeface="+mj-lt"/>
              <a:buAutoNum type="arabicPeriod"/>
            </a:pPr>
            <a:r>
              <a:rPr lang="en-US" sz="2000" dirty="0"/>
              <a:t>W(A);</a:t>
            </a:r>
          </a:p>
          <a:p>
            <a:pPr marL="342900" indent="-342900" algn="just" fontAlgn="base"/>
            <a:endParaRPr lang="en-US" sz="2000" dirty="0"/>
          </a:p>
          <a:p>
            <a:pPr algn="just" fontAlgn="base"/>
            <a:r>
              <a:rPr lang="en-US" sz="2000" dirty="0"/>
              <a:t>Assume A’s value before starting the transaction is 5000.</a:t>
            </a:r>
          </a:p>
          <a:p>
            <a:pPr algn="just" fontAlgn="base">
              <a:buFont typeface="Wingdings" pitchFamily="2" charset="2"/>
              <a:buChar char="q"/>
            </a:pPr>
            <a:r>
              <a:rPr lang="en-US" sz="2000" dirty="0"/>
              <a:t>The first operation reads the value of A from the database and stores it in a buffer.</a:t>
            </a:r>
          </a:p>
          <a:p>
            <a:pPr algn="just" fontAlgn="base">
              <a:buFont typeface="Wingdings" pitchFamily="2" charset="2"/>
              <a:buChar char="q"/>
            </a:pPr>
            <a:r>
              <a:rPr lang="en-US" sz="2000" dirty="0"/>
              <a:t>the Second operation will decrease its value by 1000. So buffer will contain 4000.</a:t>
            </a:r>
          </a:p>
          <a:p>
            <a:pPr algn="just" fontAlgn="base">
              <a:buFont typeface="Wingdings" pitchFamily="2" charset="2"/>
              <a:buChar char="q"/>
            </a:pPr>
            <a:r>
              <a:rPr lang="en-US" sz="2000" dirty="0"/>
              <a:t>the Third operation will write the value from the buffer to the database. So A’s final value will be 4000.</a:t>
            </a:r>
          </a:p>
          <a:p>
            <a:pPr algn="just" fontAlgn="base"/>
            <a:endParaRPr lang="en-US" sz="2000" dirty="0"/>
          </a:p>
          <a:p>
            <a:pPr algn="just"/>
            <a:endParaRPr lang="en-US" sz="2000" dirty="0"/>
          </a:p>
        </p:txBody>
      </p:sp>
      <p:sp>
        <p:nvSpPr>
          <p:cNvPr id="17"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10" name="Date Placeholder 9"/>
          <p:cNvSpPr>
            <a:spLocks noGrp="1"/>
          </p:cNvSpPr>
          <p:nvPr>
            <p:ph type="dt" sz="half" idx="10"/>
          </p:nvPr>
        </p:nvSpPr>
        <p:spPr/>
        <p:txBody>
          <a:bodyPr/>
          <a:lstStyle/>
          <a:p>
            <a:fld id="{C8A8B144-6D75-47F2-9966-E0D670E45638}" type="datetime1">
              <a:rPr lang="en-IN" smtClean="0"/>
              <a:t>10-02-2025</a:t>
            </a:fld>
            <a:endParaRPr lang="en-US"/>
          </a:p>
        </p:txBody>
      </p:sp>
    </p:spTree>
    <p:extLst>
      <p:ext uri="{BB962C8B-B14F-4D97-AF65-F5344CB8AC3E}">
        <p14:creationId xmlns:p14="http://schemas.microsoft.com/office/powerpoint/2010/main" val="296344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54</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1981202" y="1143000"/>
            <a:ext cx="8381999" cy="5016758"/>
          </a:xfrm>
          <a:prstGeom prst="rect">
            <a:avLst/>
          </a:prstGeom>
          <a:noFill/>
        </p:spPr>
        <p:txBody>
          <a:bodyPr wrap="square" rtlCol="0">
            <a:spAutoFit/>
          </a:bodyPr>
          <a:lstStyle/>
          <a:p>
            <a:pPr algn="just" fontAlgn="base">
              <a:buFont typeface="Wingdings" pitchFamily="2" charset="2"/>
              <a:buChar char="Ø"/>
            </a:pPr>
            <a:r>
              <a:rPr lang="en-US" sz="2000" dirty="0"/>
              <a:t>For Example, with T1 (debit of Rs. 1000 from A) and T2 (credit of 500 to A) executing concurrently, the database reaches an inconsistent state.</a:t>
            </a:r>
          </a:p>
          <a:p>
            <a:pPr algn="just" fontAlgn="base">
              <a:buFont typeface="Wingdings" pitchFamily="2" charset="2"/>
              <a:buChar char="Ø"/>
            </a:pPr>
            <a:r>
              <a:rPr lang="en-US" sz="2000" dirty="0"/>
              <a:t>Let us assume the Account balance of A is Rs. 5000. T1 reads A(5000) and stores the value in its local buffer space. Then T2 reads A(5000) and also stores the value in its local buffer space.</a:t>
            </a:r>
          </a:p>
          <a:p>
            <a:pPr algn="just" fontAlgn="base">
              <a:buFont typeface="Wingdings" pitchFamily="2" charset="2"/>
              <a:buChar char="Ø"/>
            </a:pPr>
            <a:r>
              <a:rPr lang="en-US" sz="2000" dirty="0"/>
              <a:t>T1 performs A=A-1000 (5000-1000=4000) and 4000 is stored in T1 buffer space. Then T2 performs A=A+500 (5000+500=5500) and 5500 is stored in the T2 buffer space. T1 writes the value from its buffer back to the database.</a:t>
            </a:r>
          </a:p>
          <a:p>
            <a:pPr algn="just" fontAlgn="base">
              <a:buFont typeface="Wingdings" pitchFamily="2" charset="2"/>
              <a:buChar char="Ø"/>
            </a:pPr>
            <a:r>
              <a:rPr lang="en-US" sz="2000" dirty="0"/>
              <a:t>A’s value is updated to 4000 in the database and then T2 writes the value from its buffer back to the database. A’s value is updated to 5500 which shows that the effect of the debit transaction is lost and the database has become inconsistent.</a:t>
            </a:r>
          </a:p>
          <a:p>
            <a:pPr algn="just" fontAlgn="base">
              <a:buFont typeface="Wingdings" pitchFamily="2" charset="2"/>
              <a:buChar char="Ø"/>
            </a:pPr>
            <a:r>
              <a:rPr lang="en-US" sz="2000" dirty="0"/>
              <a:t>To maintain consistency of the database, we need </a:t>
            </a:r>
            <a:r>
              <a:rPr lang="en-US" sz="2000" b="1" dirty="0"/>
              <a:t>concurrency control protocols.</a:t>
            </a:r>
            <a:endParaRPr lang="en-US" sz="2000" dirty="0"/>
          </a:p>
          <a:p>
            <a:pPr algn="just" fontAlgn="base">
              <a:buFont typeface="Wingdings" pitchFamily="2" charset="2"/>
              <a:buChar char="Ø"/>
            </a:pPr>
            <a:endParaRPr lang="en-US" sz="2000" dirty="0"/>
          </a:p>
          <a:p>
            <a:pPr algn="just">
              <a:buFont typeface="Wingdings" pitchFamily="2" charset="2"/>
              <a:buChar char="Ø"/>
            </a:pPr>
            <a:endParaRPr lang="en-US" sz="2000" dirty="0"/>
          </a:p>
        </p:txBody>
      </p:sp>
      <p:sp>
        <p:nvSpPr>
          <p:cNvPr id="17"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10" name="Date Placeholder 9"/>
          <p:cNvSpPr>
            <a:spLocks noGrp="1"/>
          </p:cNvSpPr>
          <p:nvPr>
            <p:ph type="dt" sz="half" idx="10"/>
          </p:nvPr>
        </p:nvSpPr>
        <p:spPr/>
        <p:txBody>
          <a:bodyPr/>
          <a:lstStyle/>
          <a:p>
            <a:fld id="{D31B394F-FED3-4379-9CF1-B53592F7F4AD}" type="datetime1">
              <a:rPr lang="en-IN" smtClean="0"/>
              <a:t>10-02-2025</a:t>
            </a:fld>
            <a:endParaRPr lang="en-US"/>
          </a:p>
        </p:txBody>
      </p:sp>
    </p:spTree>
    <p:extLst>
      <p:ext uri="{BB962C8B-B14F-4D97-AF65-F5344CB8AC3E}">
        <p14:creationId xmlns:p14="http://schemas.microsoft.com/office/powerpoint/2010/main" val="112822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55</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1981200" y="1219200"/>
            <a:ext cx="8458200" cy="3785652"/>
          </a:xfrm>
          <a:prstGeom prst="rect">
            <a:avLst/>
          </a:prstGeom>
          <a:noFill/>
        </p:spPr>
        <p:txBody>
          <a:bodyPr wrap="square" rtlCol="0">
            <a:spAutoFit/>
          </a:bodyPr>
          <a:lstStyle/>
          <a:p>
            <a:r>
              <a:rPr lang="en-US" sz="2000" dirty="0"/>
              <a:t>It is the method of managing concurrent operations on the database without getting any obstruction with one another.</a:t>
            </a:r>
          </a:p>
          <a:p>
            <a:endParaRPr lang="en-US" sz="2000" dirty="0"/>
          </a:p>
          <a:p>
            <a:r>
              <a:rPr lang="en-US" sz="2000" dirty="0"/>
              <a:t>Concurrency control technique implements some protocols which can be broadly classified into two categories. These are:</a:t>
            </a:r>
          </a:p>
          <a:p>
            <a:endParaRPr lang="en-US" sz="2000" dirty="0"/>
          </a:p>
          <a:p>
            <a:pPr>
              <a:buFont typeface="Wingdings" pitchFamily="2" charset="2"/>
              <a:buChar char="Ø"/>
            </a:pPr>
            <a:r>
              <a:rPr lang="en-US" sz="2000" b="1" dirty="0"/>
              <a:t>Lock-based protocol: </a:t>
            </a:r>
          </a:p>
          <a:p>
            <a:pPr algn="just"/>
            <a:r>
              <a:rPr lang="en-US" sz="2000" dirty="0"/>
              <a:t>Those database systems that are prepared with the concept of lock-based protocols employ a mechanism where any transaction cannot read or write data until it gains a suitable lock on it.</a:t>
            </a:r>
          </a:p>
          <a:p>
            <a:pPr>
              <a:buFont typeface="Wingdings" pitchFamily="2" charset="2"/>
              <a:buChar char="Ø"/>
            </a:pPr>
            <a:endParaRPr lang="en-US" sz="2000" dirty="0"/>
          </a:p>
          <a:p>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What is Concurrency </a:t>
            </a:r>
            <a:r>
              <a:rPr lang="fr-FR"/>
              <a:t>control?</a:t>
            </a:r>
            <a:endParaRPr lang="en-US" dirty="0"/>
          </a:p>
        </p:txBody>
      </p:sp>
      <p:sp>
        <p:nvSpPr>
          <p:cNvPr id="13" name="Date Placeholder 12"/>
          <p:cNvSpPr>
            <a:spLocks noGrp="1"/>
          </p:cNvSpPr>
          <p:nvPr>
            <p:ph type="dt" sz="half" idx="10"/>
          </p:nvPr>
        </p:nvSpPr>
        <p:spPr/>
        <p:txBody>
          <a:bodyPr/>
          <a:lstStyle/>
          <a:p>
            <a:fld id="{515CB3A1-44DE-4F38-94B7-A682E69FBEE6}" type="datetime1">
              <a:rPr lang="en-IN" smtClean="0"/>
              <a:t>10-02-2025</a:t>
            </a:fld>
            <a:endParaRPr lang="en-US"/>
          </a:p>
        </p:txBody>
      </p:sp>
    </p:spTree>
    <p:extLst>
      <p:ext uri="{BB962C8B-B14F-4D97-AF65-F5344CB8AC3E}">
        <p14:creationId xmlns:p14="http://schemas.microsoft.com/office/powerpoint/2010/main" val="23032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56</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1981200" y="1219201"/>
            <a:ext cx="8458200" cy="4708981"/>
          </a:xfrm>
          <a:prstGeom prst="rect">
            <a:avLst/>
          </a:prstGeom>
          <a:noFill/>
        </p:spPr>
        <p:txBody>
          <a:bodyPr wrap="square" rtlCol="0">
            <a:spAutoFit/>
          </a:bodyPr>
          <a:lstStyle/>
          <a:p>
            <a:pPr>
              <a:buFont typeface="Wingdings" pitchFamily="2" charset="2"/>
              <a:buChar char="Ø"/>
            </a:pPr>
            <a:r>
              <a:rPr lang="en-US" sz="2000" b="1" dirty="0"/>
              <a:t>Timestamp-based Protocol: </a:t>
            </a:r>
            <a:r>
              <a:rPr lang="en-US" sz="2000" dirty="0"/>
              <a:t>It is the most frequently used concurrency protocol is the timestamp-based protocol. This protocol uses either system time or logical counter as a timestamp.</a:t>
            </a:r>
          </a:p>
          <a:p>
            <a:pPr>
              <a:buFont typeface="Wingdings" pitchFamily="2" charset="2"/>
              <a:buChar char="Ø"/>
            </a:pPr>
            <a:endParaRPr lang="en-US" sz="2000" dirty="0"/>
          </a:p>
          <a:p>
            <a:r>
              <a:rPr lang="en-US" sz="2000" b="1" dirty="0"/>
              <a:t>Advantages of Concurrency:</a:t>
            </a:r>
          </a:p>
          <a:p>
            <a:pPr algn="just" fontAlgn="base"/>
            <a:r>
              <a:rPr lang="en-US" sz="2000" dirty="0"/>
              <a:t>In general, concurrency means, that more than one transaction can work on a system.</a:t>
            </a:r>
          </a:p>
          <a:p>
            <a:pPr fontAlgn="base"/>
            <a:r>
              <a:rPr lang="en-US" sz="2000" dirty="0"/>
              <a:t>The advantages of a concurrent system are:</a:t>
            </a:r>
          </a:p>
          <a:p>
            <a:pPr fontAlgn="base"/>
            <a:endParaRPr lang="en-US" sz="2000" dirty="0"/>
          </a:p>
          <a:p>
            <a:pPr algn="just" fontAlgn="base">
              <a:buFont typeface="Wingdings" pitchFamily="2" charset="2"/>
              <a:buChar char="Ø"/>
            </a:pPr>
            <a:r>
              <a:rPr lang="en-US" sz="2000" b="1" dirty="0"/>
              <a:t>Waiting Time:</a:t>
            </a:r>
            <a:r>
              <a:rPr lang="en-US" sz="2000" dirty="0"/>
              <a:t> It means if a process is in a ready state but still the process does not get the system to get execute is called waiting time. So, concurrency leads to </a:t>
            </a:r>
            <a:r>
              <a:rPr lang="en-US" sz="2000" u="sng" dirty="0"/>
              <a:t>less waiting time</a:t>
            </a:r>
            <a:r>
              <a:rPr lang="en-US" sz="2000" dirty="0"/>
              <a:t>.</a:t>
            </a:r>
          </a:p>
          <a:p>
            <a:endParaRPr lang="en-US" sz="2000" dirty="0"/>
          </a:p>
          <a:p>
            <a:endParaRPr lang="en-US" sz="2000" dirty="0"/>
          </a:p>
          <a:p>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Conti</a:t>
            </a:r>
            <a:r>
              <a:rPr lang="fr-FR"/>
              <a:t>… </a:t>
            </a:r>
            <a:endParaRPr lang="en-US" dirty="0"/>
          </a:p>
        </p:txBody>
      </p:sp>
      <p:sp>
        <p:nvSpPr>
          <p:cNvPr id="13" name="Date Placeholder 12"/>
          <p:cNvSpPr>
            <a:spLocks noGrp="1"/>
          </p:cNvSpPr>
          <p:nvPr>
            <p:ph type="dt" sz="half" idx="10"/>
          </p:nvPr>
        </p:nvSpPr>
        <p:spPr/>
        <p:txBody>
          <a:bodyPr/>
          <a:lstStyle/>
          <a:p>
            <a:fld id="{F4C8709C-C704-419A-BCD1-80457480006A}" type="datetime1">
              <a:rPr lang="en-IN" smtClean="0"/>
              <a:t>10-02-2025</a:t>
            </a:fld>
            <a:endParaRPr lang="en-US"/>
          </a:p>
        </p:txBody>
      </p:sp>
    </p:spTree>
    <p:extLst>
      <p:ext uri="{BB962C8B-B14F-4D97-AF65-F5344CB8AC3E}">
        <p14:creationId xmlns:p14="http://schemas.microsoft.com/office/powerpoint/2010/main" val="354734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57</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2209800" y="1143000"/>
            <a:ext cx="8153400" cy="2862322"/>
          </a:xfrm>
          <a:prstGeom prst="rect">
            <a:avLst/>
          </a:prstGeom>
          <a:noFill/>
        </p:spPr>
        <p:txBody>
          <a:bodyPr wrap="square" rtlCol="0">
            <a:spAutoFit/>
          </a:bodyPr>
          <a:lstStyle/>
          <a:p>
            <a:pPr algn="just" fontAlgn="base">
              <a:buFont typeface="Wingdings" pitchFamily="2" charset="2"/>
              <a:buChar char="Ø"/>
            </a:pPr>
            <a:r>
              <a:rPr lang="en-US" b="1" dirty="0"/>
              <a:t>Response Time:</a:t>
            </a:r>
            <a:r>
              <a:rPr lang="en-US" dirty="0"/>
              <a:t> The time wasted in getting the response from the </a:t>
            </a:r>
            <a:r>
              <a:rPr lang="en-US" dirty="0" err="1"/>
              <a:t>cpu</a:t>
            </a:r>
            <a:r>
              <a:rPr lang="en-US" dirty="0"/>
              <a:t> for the first time, is called response time. So, concurrency leads to </a:t>
            </a:r>
            <a:r>
              <a:rPr lang="en-US" u="sng" dirty="0"/>
              <a:t>less Response Time</a:t>
            </a:r>
            <a:r>
              <a:rPr lang="en-US" dirty="0"/>
              <a:t>.</a:t>
            </a:r>
          </a:p>
          <a:p>
            <a:pPr algn="just" fontAlgn="base">
              <a:buFont typeface="Wingdings" pitchFamily="2" charset="2"/>
              <a:buChar char="Ø"/>
            </a:pPr>
            <a:endParaRPr lang="en-US" dirty="0"/>
          </a:p>
          <a:p>
            <a:pPr algn="just" fontAlgn="base">
              <a:buFont typeface="Wingdings" pitchFamily="2" charset="2"/>
              <a:buChar char="Ø"/>
            </a:pPr>
            <a:r>
              <a:rPr lang="en-US" b="1" dirty="0"/>
              <a:t>Resource Utilization: </a:t>
            </a:r>
            <a:r>
              <a:rPr lang="en-US" dirty="0"/>
              <a:t>The amount of Resource utilization in a particular system is called Resource Utilization. Multiple transactions can run parallel in a system. So, concurrency leads to </a:t>
            </a:r>
            <a:r>
              <a:rPr lang="en-US" u="sng" dirty="0"/>
              <a:t>more Resource Utilization</a:t>
            </a:r>
            <a:r>
              <a:rPr lang="en-US" dirty="0"/>
              <a:t>.</a:t>
            </a:r>
          </a:p>
          <a:p>
            <a:pPr algn="just" fontAlgn="base"/>
            <a:endParaRPr lang="en-US" dirty="0"/>
          </a:p>
          <a:p>
            <a:pPr algn="just" fontAlgn="base">
              <a:buFont typeface="Wingdings" pitchFamily="2" charset="2"/>
              <a:buChar char="Ø"/>
            </a:pPr>
            <a:r>
              <a:rPr lang="en-US" b="1" dirty="0"/>
              <a:t>Efficiency: </a:t>
            </a:r>
            <a:r>
              <a:rPr lang="en-US" dirty="0"/>
              <a:t>The amount of output produced in comparison to given input is called efficiency. So, Concurrency leads to </a:t>
            </a:r>
            <a:r>
              <a:rPr lang="en-US" u="sng" dirty="0"/>
              <a:t>more Efficiency</a:t>
            </a:r>
            <a:r>
              <a:rPr lang="en-US" dirty="0"/>
              <a:t>.</a:t>
            </a:r>
          </a:p>
          <a:p>
            <a:endParaRPr lang="en-US"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Conti</a:t>
            </a:r>
            <a:r>
              <a:rPr lang="fr-FR"/>
              <a:t>… </a:t>
            </a:r>
            <a:endParaRPr lang="en-US" dirty="0"/>
          </a:p>
        </p:txBody>
      </p:sp>
      <p:sp>
        <p:nvSpPr>
          <p:cNvPr id="13" name="Date Placeholder 12"/>
          <p:cNvSpPr>
            <a:spLocks noGrp="1"/>
          </p:cNvSpPr>
          <p:nvPr>
            <p:ph type="dt" sz="half" idx="10"/>
          </p:nvPr>
        </p:nvSpPr>
        <p:spPr/>
        <p:txBody>
          <a:bodyPr/>
          <a:lstStyle/>
          <a:p>
            <a:fld id="{7F9EFBB6-D759-4288-8ACF-9DFC1E3AFA79}" type="datetime1">
              <a:rPr lang="en-IN" smtClean="0"/>
              <a:t>10-02-2025</a:t>
            </a:fld>
            <a:endParaRPr lang="en-US"/>
          </a:p>
        </p:txBody>
      </p:sp>
    </p:spTree>
    <p:extLst>
      <p:ext uri="{BB962C8B-B14F-4D97-AF65-F5344CB8AC3E}">
        <p14:creationId xmlns:p14="http://schemas.microsoft.com/office/powerpoint/2010/main" val="64831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58</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2057400" y="990600"/>
            <a:ext cx="8610600" cy="1938992"/>
          </a:xfrm>
          <a:prstGeom prst="rect">
            <a:avLst/>
          </a:prstGeom>
          <a:noFill/>
        </p:spPr>
        <p:txBody>
          <a:bodyPr wrap="square" rtlCol="0">
            <a:spAutoFit/>
          </a:bodyPr>
          <a:lstStyle/>
          <a:p>
            <a:pPr fontAlgn="base"/>
            <a:r>
              <a:rPr lang="en-US" sz="2000" dirty="0"/>
              <a:t>In order to maintain consistency in a database, before and after the transaction, certain properties are followed. These are called </a:t>
            </a:r>
            <a:r>
              <a:rPr lang="en-US" sz="2000" b="1" dirty="0"/>
              <a:t>ACID</a:t>
            </a:r>
            <a:r>
              <a:rPr lang="en-US" sz="2000" dirty="0"/>
              <a:t> properties. </a:t>
            </a:r>
          </a:p>
          <a:p>
            <a:pPr fontAlgn="base"/>
            <a:endParaRPr lang="en-US" sz="2000" dirty="0"/>
          </a:p>
          <a:p>
            <a:pPr fontAlgn="base"/>
            <a:r>
              <a:rPr lang="en-US" sz="2000" b="1" dirty="0"/>
              <a:t>ACID properties:</a:t>
            </a:r>
          </a:p>
          <a:p>
            <a:r>
              <a:rPr lang="en-US" sz="2000" dirty="0"/>
              <a:t/>
            </a:r>
            <a:br>
              <a:rPr lang="en-US" sz="2000" dirty="0"/>
            </a:br>
            <a:endParaRPr lang="en-US" sz="2000" dirty="0"/>
          </a:p>
        </p:txBody>
      </p:sp>
      <p:pic>
        <p:nvPicPr>
          <p:cNvPr id="1026" name="Picture 2"/>
          <p:cNvPicPr>
            <a:picLocks noChangeAspect="1" noChangeArrowheads="1"/>
          </p:cNvPicPr>
          <p:nvPr/>
        </p:nvPicPr>
        <p:blipFill>
          <a:blip r:embed="rId2"/>
          <a:srcRect/>
          <a:stretch>
            <a:fillRect/>
          </a:stretch>
        </p:blipFill>
        <p:spPr bwMode="auto">
          <a:xfrm>
            <a:off x="2895600" y="2362200"/>
            <a:ext cx="6858000" cy="3276600"/>
          </a:xfrm>
          <a:prstGeom prst="rect">
            <a:avLst/>
          </a:prstGeom>
          <a:noFill/>
          <a:ln w="9525">
            <a:noFill/>
            <a:miter lim="800000"/>
            <a:headEnd/>
            <a:tailEnd/>
          </a:ln>
          <a:effectLst/>
        </p:spPr>
      </p:pic>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The principle of </a:t>
            </a:r>
            <a:r>
              <a:rPr lang="fr-FR"/>
              <a:t>ACID Property</a:t>
            </a:r>
            <a:endParaRPr lang="en-US" dirty="0"/>
          </a:p>
        </p:txBody>
      </p:sp>
      <p:sp>
        <p:nvSpPr>
          <p:cNvPr id="13" name="Date Placeholder 12"/>
          <p:cNvSpPr>
            <a:spLocks noGrp="1"/>
          </p:cNvSpPr>
          <p:nvPr>
            <p:ph type="dt" sz="half" idx="10"/>
          </p:nvPr>
        </p:nvSpPr>
        <p:spPr/>
        <p:txBody>
          <a:bodyPr/>
          <a:lstStyle/>
          <a:p>
            <a:fld id="{A0C96360-0465-428F-B10D-C33EB13744BC}" type="datetime1">
              <a:rPr lang="en-IN" smtClean="0"/>
              <a:t>10-02-2025</a:t>
            </a:fld>
            <a:endParaRPr lang="en-US"/>
          </a:p>
        </p:txBody>
      </p:sp>
    </p:spTree>
    <p:extLst>
      <p:ext uri="{BB962C8B-B14F-4D97-AF65-F5344CB8AC3E}">
        <p14:creationId xmlns:p14="http://schemas.microsoft.com/office/powerpoint/2010/main" val="254828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59</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2209801" y="1143000"/>
            <a:ext cx="8382000" cy="3785652"/>
          </a:xfrm>
          <a:prstGeom prst="rect">
            <a:avLst/>
          </a:prstGeom>
          <a:noFill/>
        </p:spPr>
        <p:txBody>
          <a:bodyPr wrap="square" rtlCol="0">
            <a:spAutoFit/>
          </a:bodyPr>
          <a:lstStyle/>
          <a:p>
            <a:pPr algn="just" fontAlgn="base"/>
            <a:r>
              <a:rPr lang="en-US" sz="2000" b="1" dirty="0"/>
              <a:t>Atomicity:</a:t>
            </a:r>
          </a:p>
          <a:p>
            <a:pPr algn="just" fontAlgn="base"/>
            <a:r>
              <a:rPr lang="en-US" sz="2000" dirty="0"/>
              <a:t>By this, we mean that either the entire transaction takes place at once or doesn’t happen at all. There is no midway i.e. transactions do not occur partially. Each transaction is considered as one unit and either runs to completion or is not executed at all. It involves the following two operations. </a:t>
            </a:r>
            <a:br>
              <a:rPr lang="en-US" sz="2000" dirty="0"/>
            </a:br>
            <a:r>
              <a:rPr lang="en-US" sz="2000" dirty="0"/>
              <a:t>—</a:t>
            </a:r>
            <a:r>
              <a:rPr lang="en-US" sz="2000" b="1" dirty="0"/>
              <a:t>Abort</a:t>
            </a:r>
            <a:r>
              <a:rPr lang="en-US" sz="2000" dirty="0"/>
              <a:t>: If a transaction aborts, changes made to the database are not visible. </a:t>
            </a:r>
            <a:br>
              <a:rPr lang="en-US" sz="2000" dirty="0"/>
            </a:br>
            <a:r>
              <a:rPr lang="en-US" sz="2000" dirty="0"/>
              <a:t>—</a:t>
            </a:r>
            <a:r>
              <a:rPr lang="en-US" sz="2000" b="1" dirty="0"/>
              <a:t>Commit</a:t>
            </a:r>
            <a:r>
              <a:rPr lang="en-US" sz="2000" dirty="0"/>
              <a:t>: If a transaction commits, changes made are visible. </a:t>
            </a:r>
            <a:br>
              <a:rPr lang="en-US" sz="2000" dirty="0"/>
            </a:br>
            <a:r>
              <a:rPr lang="en-US" sz="2000" dirty="0"/>
              <a:t>Atomicity is also known as the ‘All or nothing rule’. </a:t>
            </a:r>
          </a:p>
          <a:p>
            <a:pPr algn="just" fontAlgn="base"/>
            <a:r>
              <a:rPr lang="en-US" sz="2000" dirty="0"/>
              <a:t> </a:t>
            </a:r>
          </a:p>
          <a:p>
            <a:pPr algn="just" fontAlgn="base"/>
            <a:r>
              <a:rPr lang="en-US" sz="2000" dirty="0"/>
              <a:t>Consider the following transaction </a:t>
            </a:r>
            <a:r>
              <a:rPr lang="en-US" sz="2000" b="1" dirty="0"/>
              <a:t>T</a:t>
            </a:r>
            <a:r>
              <a:rPr lang="en-US" sz="2000" dirty="0"/>
              <a:t> consisting of </a:t>
            </a:r>
            <a:r>
              <a:rPr lang="en-US" sz="2000" b="1" dirty="0"/>
              <a:t>T1</a:t>
            </a:r>
            <a:r>
              <a:rPr lang="en-US" sz="2000" dirty="0"/>
              <a:t> and </a:t>
            </a:r>
            <a:r>
              <a:rPr lang="en-US" sz="2000" b="1" dirty="0"/>
              <a:t>T2</a:t>
            </a:r>
            <a:r>
              <a:rPr lang="en-US" sz="2000" dirty="0"/>
              <a:t>: Transfer of 100 from account </a:t>
            </a:r>
            <a:r>
              <a:rPr lang="en-US" sz="2000" b="1" dirty="0"/>
              <a:t>X</a:t>
            </a:r>
            <a:r>
              <a:rPr lang="en-US" sz="2000" dirty="0"/>
              <a:t> to account </a:t>
            </a:r>
            <a:r>
              <a:rPr lang="en-US" sz="2000" b="1" dirty="0"/>
              <a:t>Y</a:t>
            </a:r>
            <a:r>
              <a:rPr lang="en-US" sz="2000" dirty="0"/>
              <a:t>.  </a:t>
            </a:r>
          </a:p>
          <a:p>
            <a:pPr algn="just"/>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Conti</a:t>
            </a:r>
            <a:r>
              <a:rPr lang="fr-FR"/>
              <a:t>… </a:t>
            </a:r>
            <a:endParaRPr lang="en-US" dirty="0"/>
          </a:p>
        </p:txBody>
      </p:sp>
      <p:sp>
        <p:nvSpPr>
          <p:cNvPr id="13" name="Date Placeholder 12"/>
          <p:cNvSpPr>
            <a:spLocks noGrp="1"/>
          </p:cNvSpPr>
          <p:nvPr>
            <p:ph type="dt" sz="half" idx="10"/>
          </p:nvPr>
        </p:nvSpPr>
        <p:spPr/>
        <p:txBody>
          <a:bodyPr/>
          <a:lstStyle/>
          <a:p>
            <a:fld id="{DB9F4F7E-5009-4256-BA86-029D9C7848CF}" type="datetime1">
              <a:rPr lang="en-IN" smtClean="0"/>
              <a:t>10-02-2025</a:t>
            </a:fld>
            <a:endParaRPr lang="en-US"/>
          </a:p>
        </p:txBody>
      </p:sp>
    </p:spTree>
    <p:extLst>
      <p:ext uri="{BB962C8B-B14F-4D97-AF65-F5344CB8AC3E}">
        <p14:creationId xmlns:p14="http://schemas.microsoft.com/office/powerpoint/2010/main" val="410618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1"/>
            <a:ext cx="4724400" cy="4525963"/>
          </a:xfrm>
        </p:spPr>
        <p:txBody>
          <a:bodyPr>
            <a:normAutofit fontScale="55000" lnSpcReduction="20000"/>
          </a:bodyPr>
          <a:lstStyle/>
          <a:p>
            <a:pPr algn="just">
              <a:lnSpc>
                <a:spcPct val="150000"/>
              </a:lnSpc>
              <a:buFont typeface="Wingdings" pitchFamily="2" charset="2"/>
              <a:buChar char="Ø"/>
            </a:pPr>
            <a:r>
              <a:rPr lang="en-US" sz="2400" b="1" dirty="0">
                <a:cs typeface="Arial" pitchFamily="34" charset="0"/>
              </a:rPr>
              <a:t>Introduction to relational database</a:t>
            </a:r>
          </a:p>
          <a:p>
            <a:pPr algn="just">
              <a:lnSpc>
                <a:spcPct val="150000"/>
              </a:lnSpc>
              <a:buFont typeface="Wingdings" pitchFamily="2" charset="2"/>
              <a:buChar char="Ø"/>
            </a:pPr>
            <a:r>
              <a:rPr lang="en-US" sz="2400" dirty="0">
                <a:cs typeface="Arial" pitchFamily="34" charset="0"/>
              </a:rPr>
              <a:t>Describe the relational model Conformity and integrity </a:t>
            </a:r>
          </a:p>
          <a:p>
            <a:pPr algn="just">
              <a:lnSpc>
                <a:spcPct val="150000"/>
              </a:lnSpc>
              <a:buFont typeface="Wingdings" pitchFamily="2" charset="2"/>
              <a:buChar char="Ø"/>
            </a:pPr>
            <a:r>
              <a:rPr lang="en-US" sz="2400" dirty="0">
                <a:cs typeface="Arial" pitchFamily="34" charset="0"/>
              </a:rPr>
              <a:t>Use of constraints</a:t>
            </a:r>
          </a:p>
          <a:p>
            <a:pPr algn="just">
              <a:lnSpc>
                <a:spcPct val="150000"/>
              </a:lnSpc>
              <a:buFont typeface="Wingdings" pitchFamily="2" charset="2"/>
              <a:buChar char="Ø"/>
            </a:pPr>
            <a:r>
              <a:rPr lang="en-US" sz="2400" dirty="0">
                <a:cs typeface="Arial" pitchFamily="34" charset="0"/>
              </a:rPr>
              <a:t>Mapping design approaches to relational systems</a:t>
            </a:r>
          </a:p>
          <a:p>
            <a:pPr algn="just">
              <a:lnSpc>
                <a:spcPct val="150000"/>
              </a:lnSpc>
              <a:buFont typeface="Wingdings" pitchFamily="2" charset="2"/>
              <a:buChar char="Ø"/>
            </a:pPr>
            <a:r>
              <a:rPr lang="en-US" sz="2400" dirty="0">
                <a:cs typeface="Arial" pitchFamily="34" charset="0"/>
              </a:rPr>
              <a:t>Processing database data</a:t>
            </a:r>
          </a:p>
          <a:p>
            <a:pPr algn="just">
              <a:lnSpc>
                <a:spcPct val="150000"/>
              </a:lnSpc>
              <a:buFont typeface="Wingdings" pitchFamily="2" charset="2"/>
              <a:buChar char="Ø"/>
            </a:pPr>
            <a:r>
              <a:rPr lang="en-US" sz="2400" dirty="0">
                <a:cs typeface="Arial" pitchFamily="34" charset="0"/>
              </a:rPr>
              <a:t>Describe advanced SQL programming</a:t>
            </a:r>
          </a:p>
          <a:p>
            <a:pPr algn="just">
              <a:lnSpc>
                <a:spcPct val="150000"/>
              </a:lnSpc>
              <a:buFont typeface="Wingdings" pitchFamily="2" charset="2"/>
              <a:buChar char="Ø"/>
            </a:pPr>
            <a:r>
              <a:rPr lang="en-US" sz="2400" b="1" dirty="0">
                <a:cs typeface="Arial" pitchFamily="34" charset="0"/>
              </a:rPr>
              <a:t>Query optimization</a:t>
            </a:r>
          </a:p>
          <a:p>
            <a:pPr algn="just">
              <a:lnSpc>
                <a:spcPct val="150000"/>
              </a:lnSpc>
              <a:buFont typeface="Wingdings" pitchFamily="2" charset="2"/>
              <a:buChar char="Ø"/>
            </a:pPr>
            <a:r>
              <a:rPr lang="en-US" sz="2400" dirty="0">
                <a:cs typeface="Arial" pitchFamily="34" charset="0"/>
              </a:rPr>
              <a:t>Query transformations </a:t>
            </a:r>
          </a:p>
          <a:p>
            <a:pPr algn="just">
              <a:lnSpc>
                <a:spcPct val="150000"/>
              </a:lnSpc>
              <a:buFont typeface="Wingdings" pitchFamily="2" charset="2"/>
              <a:buChar char="Ø"/>
            </a:pPr>
            <a:r>
              <a:rPr lang="en-US" sz="2400" dirty="0">
                <a:cs typeface="Arial" pitchFamily="34" charset="0"/>
              </a:rPr>
              <a:t>Optimization approaches </a:t>
            </a:r>
          </a:p>
          <a:p>
            <a:pPr algn="just">
              <a:lnSpc>
                <a:spcPct val="150000"/>
              </a:lnSpc>
              <a:buFont typeface="Wingdings" pitchFamily="2" charset="2"/>
              <a:buChar char="Ø"/>
            </a:pPr>
            <a:r>
              <a:rPr lang="en-US" sz="2400" dirty="0">
                <a:cs typeface="Arial" pitchFamily="34" charset="0"/>
              </a:rPr>
              <a:t>Use of constraints</a:t>
            </a:r>
          </a:p>
          <a:p>
            <a:pPr algn="just">
              <a:lnSpc>
                <a:spcPct val="150000"/>
              </a:lnSpc>
              <a:buFont typeface="Wingdings" pitchFamily="2" charset="2"/>
              <a:buChar char="Ø"/>
            </a:pPr>
            <a:r>
              <a:rPr lang="en-US" sz="2400" dirty="0">
                <a:cs typeface="Arial" pitchFamily="34" charset="0"/>
              </a:rPr>
              <a:t>Creation and use of a variety of index types </a:t>
            </a:r>
          </a:p>
          <a:p>
            <a:pPr algn="just">
              <a:lnSpc>
                <a:spcPct val="150000"/>
              </a:lnSpc>
              <a:buFont typeface="Wingdings" pitchFamily="2" charset="2"/>
              <a:buChar char="Ø"/>
            </a:pPr>
            <a:r>
              <a:rPr lang="en-US" sz="2400" b="1" dirty="0">
                <a:cs typeface="Arial" pitchFamily="34" charset="0"/>
              </a:rPr>
              <a:t>Concurrency control and transaction management</a:t>
            </a:r>
          </a:p>
          <a:p>
            <a:pPr algn="just">
              <a:lnSpc>
                <a:spcPct val="150000"/>
              </a:lnSpc>
              <a:buFont typeface="Wingdings" pitchFamily="2" charset="2"/>
              <a:buChar char="Ø"/>
            </a:pPr>
            <a:r>
              <a:rPr lang="en-US" sz="2400" dirty="0">
                <a:cs typeface="Arial" pitchFamily="34" charset="0"/>
              </a:rPr>
              <a:t>The ACID principle </a:t>
            </a:r>
          </a:p>
          <a:p>
            <a:pPr algn="just">
              <a:lnSpc>
                <a:spcPct val="150000"/>
              </a:lnSpc>
              <a:buFont typeface="Wingdings" pitchFamily="2" charset="2"/>
              <a:buChar char="Ø"/>
            </a:pPr>
            <a:r>
              <a:rPr lang="en-US" sz="2400" dirty="0">
                <a:cs typeface="Arial" pitchFamily="34" charset="0"/>
              </a:rPr>
              <a:t>Two-phase locking and Deadlocks </a:t>
            </a:r>
          </a:p>
          <a:p>
            <a:pPr algn="just">
              <a:lnSpc>
                <a:spcPct val="150000"/>
              </a:lnSpc>
              <a:buFont typeface="Wingdings" pitchFamily="2" charset="2"/>
              <a:buChar char="Ø"/>
            </a:pPr>
            <a:r>
              <a:rPr lang="en-US" sz="2400" dirty="0">
                <a:cs typeface="Arial" pitchFamily="34" charset="0"/>
              </a:rPr>
              <a:t>Recovery and transaction design</a:t>
            </a:r>
            <a:endParaRPr lang="en-US" sz="2400" dirty="0"/>
          </a:p>
          <a:p>
            <a:endParaRPr lang="en-US" sz="2400" dirty="0"/>
          </a:p>
        </p:txBody>
      </p:sp>
      <p:sp>
        <p:nvSpPr>
          <p:cNvPr id="6" name="Date Placeholder 5"/>
          <p:cNvSpPr>
            <a:spLocks noGrp="1"/>
          </p:cNvSpPr>
          <p:nvPr>
            <p:ph type="dt" sz="half" idx="10"/>
          </p:nvPr>
        </p:nvSpPr>
        <p:spPr/>
        <p:txBody>
          <a:bodyPr/>
          <a:lstStyle/>
          <a:p>
            <a:fld id="{C3B7A567-CA84-4002-9547-9CADD6362C9E}" type="datetime1">
              <a:rPr lang="en-IN" smtClean="0"/>
              <a:t>10-02-2025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Content</a:t>
            </a:r>
          </a:p>
        </p:txBody>
      </p:sp>
      <p:sp>
        <p:nvSpPr>
          <p:cNvPr id="10" name="Footer Placeholder 9"/>
          <p:cNvSpPr>
            <a:spLocks noGrp="1"/>
          </p:cNvSpPr>
          <p:nvPr>
            <p:ph type="ftr" sz="quarter" idx="11"/>
          </p:nvPr>
        </p:nvSpPr>
        <p:spPr>
          <a:xfrm>
            <a:off x="4038600" y="6356351"/>
            <a:ext cx="5029200" cy="365125"/>
          </a:xfrm>
        </p:spPr>
        <p:txBody>
          <a:bodyPr/>
          <a:lstStyle/>
          <a:p>
            <a:r>
              <a:rPr lang="en-US"/>
              <a:t>Shruti Dadhich          ACSML0603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60</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pic>
        <p:nvPicPr>
          <p:cNvPr id="5122" name="Picture 2" descr="Lightbox"/>
          <p:cNvPicPr>
            <a:picLocks noChangeAspect="1" noChangeArrowheads="1"/>
          </p:cNvPicPr>
          <p:nvPr/>
        </p:nvPicPr>
        <p:blipFill>
          <a:blip r:embed="rId2"/>
          <a:srcRect/>
          <a:stretch>
            <a:fillRect/>
          </a:stretch>
        </p:blipFill>
        <p:spPr bwMode="auto">
          <a:xfrm>
            <a:off x="3048000" y="990600"/>
            <a:ext cx="6629400" cy="4343400"/>
          </a:xfrm>
          <a:prstGeom prst="rect">
            <a:avLst/>
          </a:prstGeom>
          <a:noFill/>
        </p:spPr>
      </p:pic>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Conti</a:t>
            </a:r>
            <a:r>
              <a:rPr lang="fr-FR"/>
              <a:t>… </a:t>
            </a:r>
            <a:endParaRPr lang="en-US" dirty="0"/>
          </a:p>
        </p:txBody>
      </p:sp>
      <p:sp>
        <p:nvSpPr>
          <p:cNvPr id="9" name="Date Placeholder 8"/>
          <p:cNvSpPr>
            <a:spLocks noGrp="1"/>
          </p:cNvSpPr>
          <p:nvPr>
            <p:ph type="dt" sz="half" idx="10"/>
          </p:nvPr>
        </p:nvSpPr>
        <p:spPr/>
        <p:txBody>
          <a:bodyPr/>
          <a:lstStyle/>
          <a:p>
            <a:fld id="{9ADDC604-DB38-4FF7-B6E5-FBC1482B0A2C}" type="datetime1">
              <a:rPr lang="en-IN" smtClean="0"/>
              <a:t>10-02-2025</a:t>
            </a:fld>
            <a:endParaRPr lang="en-US"/>
          </a:p>
        </p:txBody>
      </p:sp>
    </p:spTree>
    <p:extLst>
      <p:ext uri="{BB962C8B-B14F-4D97-AF65-F5344CB8AC3E}">
        <p14:creationId xmlns:p14="http://schemas.microsoft.com/office/powerpoint/2010/main" val="315995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61</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2209800" y="990601"/>
            <a:ext cx="8305800" cy="5324535"/>
          </a:xfrm>
          <a:prstGeom prst="rect">
            <a:avLst/>
          </a:prstGeom>
          <a:noFill/>
        </p:spPr>
        <p:txBody>
          <a:bodyPr wrap="square" rtlCol="0">
            <a:spAutoFit/>
          </a:bodyPr>
          <a:lstStyle/>
          <a:p>
            <a:pPr algn="just" fontAlgn="base"/>
            <a:r>
              <a:rPr lang="en-US" sz="2000" dirty="0"/>
              <a:t>If the transaction fails after completion of </a:t>
            </a:r>
            <a:r>
              <a:rPr lang="en-US" sz="2000" b="1" dirty="0"/>
              <a:t>T1</a:t>
            </a:r>
            <a:r>
              <a:rPr lang="en-US" sz="2000" dirty="0"/>
              <a:t> but before completion of </a:t>
            </a:r>
            <a:r>
              <a:rPr lang="en-US" sz="2000" b="1" dirty="0"/>
              <a:t>T2</a:t>
            </a:r>
            <a:r>
              <a:rPr lang="en-US" sz="2000" dirty="0"/>
              <a:t>.( say, after </a:t>
            </a:r>
            <a:r>
              <a:rPr lang="en-US" sz="2000" b="1" dirty="0"/>
              <a:t>write(X)</a:t>
            </a:r>
            <a:r>
              <a:rPr lang="en-US" sz="2000" dirty="0"/>
              <a:t> but before </a:t>
            </a:r>
            <a:r>
              <a:rPr lang="en-US" sz="2000" b="1" dirty="0"/>
              <a:t>write(Y)</a:t>
            </a:r>
            <a:r>
              <a:rPr lang="en-US" sz="2000" dirty="0"/>
              <a:t>), then the amount has been deducted from </a:t>
            </a:r>
            <a:r>
              <a:rPr lang="en-US" sz="2000" b="1" dirty="0"/>
              <a:t>X</a:t>
            </a:r>
            <a:r>
              <a:rPr lang="en-US" sz="2000" dirty="0"/>
              <a:t> but not added to </a:t>
            </a:r>
            <a:r>
              <a:rPr lang="en-US" sz="2000" b="1" dirty="0"/>
              <a:t>Y</a:t>
            </a:r>
            <a:r>
              <a:rPr lang="en-US" sz="2000" dirty="0"/>
              <a:t>. This results in an inconsistent database state. Therefore, the transaction must be executed in its entirety in order to ensure the correctness of the database state.</a:t>
            </a:r>
          </a:p>
          <a:p>
            <a:pPr algn="just" fontAlgn="base"/>
            <a:r>
              <a:rPr lang="en-US" sz="2000" dirty="0"/>
              <a:t> </a:t>
            </a:r>
            <a:endParaRPr lang="en-US" sz="2000" b="1" dirty="0"/>
          </a:p>
          <a:p>
            <a:pPr algn="just" fontAlgn="base"/>
            <a:r>
              <a:rPr lang="en-US" sz="2000" b="1" dirty="0"/>
              <a:t>Consistency:</a:t>
            </a:r>
          </a:p>
          <a:p>
            <a:pPr fontAlgn="base"/>
            <a:r>
              <a:rPr lang="en-US" sz="2000" dirty="0"/>
              <a:t>This means that integrity constraints must be maintained so that the database is consistent before and after the transaction. It refers to the correctness of a database. Referring to the example above,  the total amount before and after the transaction must be maintained. </a:t>
            </a:r>
            <a:br>
              <a:rPr lang="en-US" sz="2000" dirty="0"/>
            </a:br>
            <a:r>
              <a:rPr lang="en-US" sz="2000" dirty="0"/>
              <a:t>Total </a:t>
            </a:r>
            <a:r>
              <a:rPr lang="en-US" sz="2000" b="1" dirty="0"/>
              <a:t>before T</a:t>
            </a:r>
            <a:r>
              <a:rPr lang="en-US" sz="2000" dirty="0"/>
              <a:t> occurs = </a:t>
            </a:r>
            <a:r>
              <a:rPr lang="en-US" sz="2000" b="1" dirty="0"/>
              <a:t>500 + 200 = 700</a:t>
            </a:r>
            <a:r>
              <a:rPr lang="en-US" sz="2000" dirty="0"/>
              <a:t>. </a:t>
            </a:r>
            <a:br>
              <a:rPr lang="en-US" sz="2000" dirty="0"/>
            </a:br>
            <a:r>
              <a:rPr lang="en-US" sz="2000" dirty="0"/>
              <a:t>Total </a:t>
            </a:r>
            <a:r>
              <a:rPr lang="en-US" sz="2000" b="1" dirty="0"/>
              <a:t>after T occurs</a:t>
            </a:r>
            <a:r>
              <a:rPr lang="en-US" sz="2000" dirty="0"/>
              <a:t> = </a:t>
            </a:r>
            <a:r>
              <a:rPr lang="en-US" sz="2000" b="1" dirty="0"/>
              <a:t>400 + 300 = 700</a:t>
            </a:r>
            <a:r>
              <a:rPr lang="en-US" sz="2000" dirty="0"/>
              <a:t>. </a:t>
            </a:r>
          </a:p>
          <a:p>
            <a:pPr algn="just" fontAlgn="base"/>
            <a:r>
              <a:rPr lang="en-US" sz="2000" dirty="0"/>
              <a:t/>
            </a:r>
            <a:br>
              <a:rPr lang="en-US" sz="2000" dirty="0"/>
            </a:br>
            <a:r>
              <a:rPr lang="en-US" sz="2000" dirty="0"/>
              <a:t>Therefore, the database is </a:t>
            </a:r>
            <a:r>
              <a:rPr lang="en-US" sz="2000" b="1" dirty="0"/>
              <a:t>consistent</a:t>
            </a:r>
            <a:r>
              <a:rPr lang="en-US" sz="2000" dirty="0"/>
              <a:t>. Inconsistency occurs in case </a:t>
            </a:r>
            <a:r>
              <a:rPr lang="en-US" sz="2000" b="1" dirty="0"/>
              <a:t>T1</a:t>
            </a:r>
            <a:r>
              <a:rPr lang="en-US" sz="2000" dirty="0"/>
              <a:t> completes but </a:t>
            </a:r>
            <a:r>
              <a:rPr lang="en-US" sz="2000" b="1" dirty="0"/>
              <a:t>T2</a:t>
            </a:r>
            <a:r>
              <a:rPr lang="en-US" sz="2000" dirty="0"/>
              <a:t> fails. As a result, T is incomplete. </a:t>
            </a:r>
          </a:p>
          <a:p>
            <a:pPr algn="just"/>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Conti</a:t>
            </a:r>
            <a:r>
              <a:rPr lang="fr-FR"/>
              <a:t>… </a:t>
            </a:r>
            <a:endParaRPr lang="en-US" dirty="0"/>
          </a:p>
        </p:txBody>
      </p:sp>
      <p:sp>
        <p:nvSpPr>
          <p:cNvPr id="13" name="Date Placeholder 12"/>
          <p:cNvSpPr>
            <a:spLocks noGrp="1"/>
          </p:cNvSpPr>
          <p:nvPr>
            <p:ph type="dt" sz="half" idx="10"/>
          </p:nvPr>
        </p:nvSpPr>
        <p:spPr/>
        <p:txBody>
          <a:bodyPr/>
          <a:lstStyle/>
          <a:p>
            <a:fld id="{2E0DB4E7-5E3B-404E-8C73-38FF7A7596DD}" type="datetime1">
              <a:rPr lang="en-IN" smtClean="0"/>
              <a:t>10-02-2025</a:t>
            </a:fld>
            <a:endParaRPr lang="en-US"/>
          </a:p>
        </p:txBody>
      </p:sp>
    </p:spTree>
    <p:extLst>
      <p:ext uri="{BB962C8B-B14F-4D97-AF65-F5344CB8AC3E}">
        <p14:creationId xmlns:p14="http://schemas.microsoft.com/office/powerpoint/2010/main" val="245104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62</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1905000" y="1219201"/>
            <a:ext cx="8305800" cy="4708981"/>
          </a:xfrm>
          <a:prstGeom prst="rect">
            <a:avLst/>
          </a:prstGeom>
          <a:noFill/>
        </p:spPr>
        <p:txBody>
          <a:bodyPr wrap="square" rtlCol="0">
            <a:spAutoFit/>
          </a:bodyPr>
          <a:lstStyle/>
          <a:p>
            <a:pPr algn="just" fontAlgn="base"/>
            <a:r>
              <a:rPr lang="en-US" sz="2000" b="1" dirty="0"/>
              <a:t>Isolation:</a:t>
            </a:r>
          </a:p>
          <a:p>
            <a:pPr algn="just" fontAlgn="base"/>
            <a:r>
              <a:rPr lang="en-US" sz="2000" dirty="0"/>
              <a:t>This property ensures that multiple transactions can occur concurrently without leading to the inconsistency of the database state. Transactions occur independently without interference. Changes occurring in a particular transaction will not be visible to any other transaction until that particular change in that transaction is written to memory or has been committed. This property ensures that the execution of transactions concurrently will result in a state that is equivalent to a state achieved these were executed serially in</a:t>
            </a:r>
          </a:p>
          <a:p>
            <a:pPr algn="just" fontAlgn="base"/>
            <a:r>
              <a:rPr lang="en-US" sz="2000" dirty="0"/>
              <a:t>some order.</a:t>
            </a:r>
          </a:p>
          <a:p>
            <a:pPr algn="just" fontAlgn="base"/>
            <a:endParaRPr lang="en-US" sz="2000" dirty="0"/>
          </a:p>
          <a:p>
            <a:pPr algn="just" fontAlgn="base"/>
            <a:r>
              <a:rPr lang="en-US" sz="2000" dirty="0"/>
              <a:t/>
            </a:r>
            <a:br>
              <a:rPr lang="en-US" sz="2000" dirty="0"/>
            </a:br>
            <a:endParaRPr lang="en-US" sz="2000" dirty="0"/>
          </a:p>
          <a:p>
            <a:pPr algn="just" fontAlgn="base"/>
            <a:endParaRPr lang="en-US" sz="2000" dirty="0"/>
          </a:p>
          <a:p>
            <a:pPr algn="just" fontAlgn="base"/>
            <a:endParaRPr lang="en-US" sz="2000" dirty="0"/>
          </a:p>
          <a:p>
            <a:pPr algn="just"/>
            <a:endParaRPr lang="en-US" sz="2000" dirty="0"/>
          </a:p>
        </p:txBody>
      </p:sp>
      <p:sp>
        <p:nvSpPr>
          <p:cNvPr id="17"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Conti</a:t>
            </a:r>
            <a:r>
              <a:rPr lang="fr-FR"/>
              <a:t>… </a:t>
            </a:r>
            <a:endParaRPr lang="en-US" dirty="0"/>
          </a:p>
        </p:txBody>
      </p:sp>
      <p:sp>
        <p:nvSpPr>
          <p:cNvPr id="10" name="Date Placeholder 9"/>
          <p:cNvSpPr>
            <a:spLocks noGrp="1"/>
          </p:cNvSpPr>
          <p:nvPr>
            <p:ph type="dt" sz="half" idx="10"/>
          </p:nvPr>
        </p:nvSpPr>
        <p:spPr/>
        <p:txBody>
          <a:bodyPr/>
          <a:lstStyle/>
          <a:p>
            <a:fld id="{FA39BDF8-B31A-44F8-97D4-883344628B25}" type="datetime1">
              <a:rPr lang="en-IN" smtClean="0"/>
              <a:t>10-02-2025</a:t>
            </a:fld>
            <a:endParaRPr lang="en-US"/>
          </a:p>
        </p:txBody>
      </p:sp>
    </p:spTree>
    <p:extLst>
      <p:ext uri="{BB962C8B-B14F-4D97-AF65-F5344CB8AC3E}">
        <p14:creationId xmlns:p14="http://schemas.microsoft.com/office/powerpoint/2010/main" val="28997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63</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pic>
        <p:nvPicPr>
          <p:cNvPr id="3074" name="Picture 2" descr="Lightbox"/>
          <p:cNvPicPr>
            <a:picLocks noChangeAspect="1" noChangeArrowheads="1"/>
          </p:cNvPicPr>
          <p:nvPr/>
        </p:nvPicPr>
        <p:blipFill>
          <a:blip r:embed="rId2"/>
          <a:srcRect/>
          <a:stretch>
            <a:fillRect/>
          </a:stretch>
        </p:blipFill>
        <p:spPr bwMode="auto">
          <a:xfrm>
            <a:off x="3124200" y="1066800"/>
            <a:ext cx="6781800" cy="3886200"/>
          </a:xfrm>
          <a:prstGeom prst="rect">
            <a:avLst/>
          </a:prstGeom>
          <a:noFill/>
        </p:spPr>
      </p:pic>
      <p:sp>
        <p:nvSpPr>
          <p:cNvPr id="17"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Conti</a:t>
            </a:r>
            <a:r>
              <a:rPr lang="fr-FR"/>
              <a:t>… </a:t>
            </a:r>
            <a:endParaRPr lang="en-US" dirty="0"/>
          </a:p>
        </p:txBody>
      </p:sp>
      <p:sp>
        <p:nvSpPr>
          <p:cNvPr id="9" name="Date Placeholder 8"/>
          <p:cNvSpPr>
            <a:spLocks noGrp="1"/>
          </p:cNvSpPr>
          <p:nvPr>
            <p:ph type="dt" sz="half" idx="10"/>
          </p:nvPr>
        </p:nvSpPr>
        <p:spPr/>
        <p:txBody>
          <a:bodyPr/>
          <a:lstStyle/>
          <a:p>
            <a:fld id="{A51F5DA3-D299-44FF-8119-72BBA42BED4D}" type="datetime1">
              <a:rPr lang="en-IN" smtClean="0"/>
              <a:t>10-02-2025</a:t>
            </a:fld>
            <a:endParaRPr lang="en-US"/>
          </a:p>
        </p:txBody>
      </p:sp>
    </p:spTree>
    <p:extLst>
      <p:ext uri="{BB962C8B-B14F-4D97-AF65-F5344CB8AC3E}">
        <p14:creationId xmlns:p14="http://schemas.microsoft.com/office/powerpoint/2010/main" val="330471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64</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10" name="Rectangle 9"/>
          <p:cNvSpPr/>
          <p:nvPr/>
        </p:nvSpPr>
        <p:spPr>
          <a:xfrm>
            <a:off x="2209800" y="914401"/>
            <a:ext cx="8153400" cy="4401205"/>
          </a:xfrm>
          <a:prstGeom prst="rect">
            <a:avLst/>
          </a:prstGeom>
        </p:spPr>
        <p:txBody>
          <a:bodyPr wrap="square">
            <a:spAutoFit/>
          </a:bodyPr>
          <a:lstStyle/>
          <a:p>
            <a:r>
              <a:rPr lang="en-US" sz="2000" dirty="0"/>
              <a:t>Let </a:t>
            </a:r>
            <a:r>
              <a:rPr lang="en-US" sz="2000" b="1" dirty="0"/>
              <a:t>X</a:t>
            </a:r>
            <a:r>
              <a:rPr lang="en-US" sz="2000" dirty="0"/>
              <a:t>= 500, </a:t>
            </a:r>
            <a:r>
              <a:rPr lang="en-US" sz="2000" b="1" dirty="0"/>
              <a:t>Y</a:t>
            </a:r>
            <a:r>
              <a:rPr lang="en-US" sz="2000" dirty="0"/>
              <a:t> = 500. </a:t>
            </a:r>
            <a:br>
              <a:rPr lang="en-US" sz="2000" dirty="0"/>
            </a:br>
            <a:r>
              <a:rPr lang="en-US" sz="2000" dirty="0"/>
              <a:t>Consider two transactions </a:t>
            </a:r>
            <a:r>
              <a:rPr lang="en-US" sz="2000" b="1" dirty="0"/>
              <a:t>T</a:t>
            </a:r>
            <a:r>
              <a:rPr lang="en-US" sz="2000" dirty="0"/>
              <a:t> and </a:t>
            </a:r>
            <a:r>
              <a:rPr lang="en-US" sz="2000" b="1" dirty="0"/>
              <a:t>T”.</a:t>
            </a:r>
            <a:r>
              <a:rPr lang="en-US" sz="2000" dirty="0"/>
              <a:t> </a:t>
            </a:r>
          </a:p>
          <a:p>
            <a:r>
              <a:rPr lang="en-US" sz="2000" dirty="0"/>
              <a:t>Suppose </a:t>
            </a:r>
            <a:r>
              <a:rPr lang="en-US" sz="2000" b="1" dirty="0"/>
              <a:t>T</a:t>
            </a:r>
            <a:r>
              <a:rPr lang="en-US" sz="2000" dirty="0"/>
              <a:t> has been executed till </a:t>
            </a:r>
            <a:r>
              <a:rPr lang="en-US" sz="2000" b="1" dirty="0"/>
              <a:t>Read (Y)</a:t>
            </a:r>
            <a:r>
              <a:rPr lang="en-US" sz="2000" dirty="0"/>
              <a:t> and then </a:t>
            </a:r>
            <a:r>
              <a:rPr lang="en-US" sz="2000" b="1" dirty="0"/>
              <a:t>T’’</a:t>
            </a:r>
            <a:r>
              <a:rPr lang="en-US" sz="2000" dirty="0"/>
              <a:t> starts. As a result, interleaving of operations takes place due to which </a:t>
            </a:r>
            <a:r>
              <a:rPr lang="en-US" sz="2000" b="1" dirty="0"/>
              <a:t>T’’</a:t>
            </a:r>
            <a:r>
              <a:rPr lang="en-US" sz="2000" dirty="0"/>
              <a:t> reads the correct value of </a:t>
            </a:r>
            <a:r>
              <a:rPr lang="en-US" sz="2000" b="1" dirty="0"/>
              <a:t>X</a:t>
            </a:r>
            <a:r>
              <a:rPr lang="en-US" sz="2000" dirty="0"/>
              <a:t> but the incorrect value of </a:t>
            </a:r>
            <a:r>
              <a:rPr lang="en-US" sz="2000" b="1" dirty="0"/>
              <a:t>Y</a:t>
            </a:r>
            <a:r>
              <a:rPr lang="en-US" sz="2000" dirty="0"/>
              <a:t> and sum computed by </a:t>
            </a:r>
            <a:br>
              <a:rPr lang="en-US" sz="2000" dirty="0"/>
            </a:br>
            <a:r>
              <a:rPr lang="en-US" sz="2000" b="1" dirty="0"/>
              <a:t>T”: (X+Y = 50, 000+500=50, 500)</a:t>
            </a:r>
            <a:r>
              <a:rPr lang="en-US" sz="2000" dirty="0"/>
              <a:t> </a:t>
            </a:r>
            <a:br>
              <a:rPr lang="en-US" sz="2000" dirty="0"/>
            </a:br>
            <a:r>
              <a:rPr lang="en-US" sz="2000" dirty="0"/>
              <a:t>is thus not consistent with the sum at end of the transaction: </a:t>
            </a:r>
            <a:br>
              <a:rPr lang="en-US" sz="2000" dirty="0"/>
            </a:br>
            <a:r>
              <a:rPr lang="en-US" sz="2000" b="1" dirty="0"/>
              <a:t>T: (X+Y = 50, 000 + 450 = 50, 450)</a:t>
            </a:r>
            <a:r>
              <a:rPr lang="en-US" sz="2000" dirty="0"/>
              <a:t>. </a:t>
            </a:r>
          </a:p>
          <a:p>
            <a:pPr algn="just"/>
            <a:r>
              <a:rPr lang="en-US" sz="2000" dirty="0"/>
              <a:t/>
            </a:r>
            <a:br>
              <a:rPr lang="en-US" sz="2000" dirty="0"/>
            </a:br>
            <a:r>
              <a:rPr lang="en-US" sz="2000" dirty="0"/>
              <a:t>This results in database inconsistency, due to a loss of 50 units. Hence, transactions must take place in isolation and changes should be visible only after they have been made to the main memory. </a:t>
            </a:r>
          </a:p>
          <a:p>
            <a:endParaRPr lang="en-US" sz="2000" dirty="0"/>
          </a:p>
          <a:p>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Conti</a:t>
            </a:r>
            <a:r>
              <a:rPr lang="fr-FR"/>
              <a:t>… </a:t>
            </a:r>
            <a:endParaRPr lang="en-US" dirty="0"/>
          </a:p>
        </p:txBody>
      </p:sp>
      <p:sp>
        <p:nvSpPr>
          <p:cNvPr id="13" name="Date Placeholder 12"/>
          <p:cNvSpPr>
            <a:spLocks noGrp="1"/>
          </p:cNvSpPr>
          <p:nvPr>
            <p:ph type="dt" sz="half" idx="10"/>
          </p:nvPr>
        </p:nvSpPr>
        <p:spPr/>
        <p:txBody>
          <a:bodyPr/>
          <a:lstStyle/>
          <a:p>
            <a:fld id="{57C747D8-41DF-4908-908B-FDAE78CC3884}" type="datetime1">
              <a:rPr lang="en-IN" smtClean="0"/>
              <a:t>10-02-2025</a:t>
            </a:fld>
            <a:endParaRPr lang="en-US"/>
          </a:p>
        </p:txBody>
      </p:sp>
    </p:spTree>
    <p:extLst>
      <p:ext uri="{BB962C8B-B14F-4D97-AF65-F5344CB8AC3E}">
        <p14:creationId xmlns:p14="http://schemas.microsoft.com/office/powerpoint/2010/main" val="73065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65</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2133600" y="1066801"/>
            <a:ext cx="8534400" cy="3170099"/>
          </a:xfrm>
          <a:prstGeom prst="rect">
            <a:avLst/>
          </a:prstGeom>
          <a:noFill/>
        </p:spPr>
        <p:txBody>
          <a:bodyPr wrap="square" rtlCol="0">
            <a:spAutoFit/>
          </a:bodyPr>
          <a:lstStyle/>
          <a:p>
            <a:r>
              <a:rPr lang="en-US" sz="2000" dirty="0"/>
              <a:t>Every transaction will lock and unlock the data item in two different phases.</a:t>
            </a:r>
          </a:p>
          <a:p>
            <a:endParaRPr lang="en-US" sz="2000" dirty="0"/>
          </a:p>
          <a:p>
            <a:r>
              <a:rPr lang="en-US" sz="2000" b="1" dirty="0"/>
              <a:t>Growing Phase</a:t>
            </a:r>
            <a:r>
              <a:rPr lang="en-US" sz="2000" dirty="0"/>
              <a:t> − All the locks are issued in this phase. No locks are released, after all changes to data-items are committed and then the second phase (shrinking phase) starts.</a:t>
            </a:r>
          </a:p>
          <a:p>
            <a:r>
              <a:rPr lang="en-US" sz="2000" b="1" dirty="0"/>
              <a:t>Shrinking phase</a:t>
            </a:r>
            <a:r>
              <a:rPr lang="en-US" sz="2000" dirty="0"/>
              <a:t> − No locks are issued in this phase, all the changes to data-items are noted (stored) and then locks are released.</a:t>
            </a:r>
          </a:p>
          <a:p>
            <a:endParaRPr lang="en-US" sz="2000" dirty="0"/>
          </a:p>
          <a:p>
            <a:endParaRPr lang="en-US" sz="2000" dirty="0"/>
          </a:p>
          <a:p>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Two-Phase locking </a:t>
            </a:r>
            <a:r>
              <a:rPr lang="fr-FR"/>
              <a:t>and Deadlock</a:t>
            </a:r>
            <a:endParaRPr lang="en-US" dirty="0"/>
          </a:p>
        </p:txBody>
      </p:sp>
      <p:sp>
        <p:nvSpPr>
          <p:cNvPr id="13" name="Date Placeholder 12"/>
          <p:cNvSpPr>
            <a:spLocks noGrp="1"/>
          </p:cNvSpPr>
          <p:nvPr>
            <p:ph type="dt" sz="half" idx="10"/>
          </p:nvPr>
        </p:nvSpPr>
        <p:spPr/>
        <p:txBody>
          <a:bodyPr/>
          <a:lstStyle/>
          <a:p>
            <a:fld id="{A6CFDC6B-03CB-49B5-A89F-20544F38F597}" type="datetime1">
              <a:rPr lang="en-IN" smtClean="0"/>
              <a:t>10-02-2025</a:t>
            </a:fld>
            <a:endParaRPr lang="en-US"/>
          </a:p>
        </p:txBody>
      </p:sp>
    </p:spTree>
    <p:extLst>
      <p:ext uri="{BB962C8B-B14F-4D97-AF65-F5344CB8AC3E}">
        <p14:creationId xmlns:p14="http://schemas.microsoft.com/office/powerpoint/2010/main" val="351085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66</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10" name="Rectangle 9"/>
          <p:cNvSpPr/>
          <p:nvPr/>
        </p:nvSpPr>
        <p:spPr>
          <a:xfrm>
            <a:off x="2209800" y="1169076"/>
            <a:ext cx="8153400" cy="2031325"/>
          </a:xfrm>
          <a:prstGeom prst="rect">
            <a:avLst/>
          </a:prstGeom>
        </p:spPr>
        <p:txBody>
          <a:bodyPr wrap="square">
            <a:spAutoFit/>
          </a:bodyPr>
          <a:lstStyle/>
          <a:p>
            <a:pPr algn="just" fontAlgn="base"/>
            <a:r>
              <a:rPr lang="en-US" b="1" dirty="0"/>
              <a:t>Durability: </a:t>
            </a:r>
          </a:p>
          <a:p>
            <a:pPr algn="just" fontAlgn="base"/>
            <a:r>
              <a:rPr lang="en-US" dirty="0"/>
              <a:t>This property ensures that once the transaction has completed execution, the updates and modifications to the database are stored in and written to disk and they persist even if a system failure occurs. These updates now become permanent and are stored in non-volatile memory. The effects of the transaction, thus, are never lost. </a:t>
            </a:r>
          </a:p>
          <a:p>
            <a:pPr algn="just"/>
            <a:endParaRPr lang="en-US"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Conti</a:t>
            </a:r>
            <a:r>
              <a:rPr lang="fr-FR"/>
              <a:t>… </a:t>
            </a:r>
            <a:endParaRPr lang="en-US" dirty="0"/>
          </a:p>
        </p:txBody>
      </p:sp>
      <p:sp>
        <p:nvSpPr>
          <p:cNvPr id="13" name="Date Placeholder 12"/>
          <p:cNvSpPr>
            <a:spLocks noGrp="1"/>
          </p:cNvSpPr>
          <p:nvPr>
            <p:ph type="dt" sz="half" idx="10"/>
          </p:nvPr>
        </p:nvSpPr>
        <p:spPr/>
        <p:txBody>
          <a:bodyPr/>
          <a:lstStyle/>
          <a:p>
            <a:fld id="{BF644E22-FC7E-4F88-B9F3-24A3EDFE415E}" type="datetime1">
              <a:rPr lang="en-IN" smtClean="0"/>
              <a:t>10-02-2025</a:t>
            </a:fld>
            <a:endParaRPr lang="en-US"/>
          </a:p>
        </p:txBody>
      </p:sp>
    </p:spTree>
    <p:extLst>
      <p:ext uri="{BB962C8B-B14F-4D97-AF65-F5344CB8AC3E}">
        <p14:creationId xmlns:p14="http://schemas.microsoft.com/office/powerpoint/2010/main" val="131625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67</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pic>
        <p:nvPicPr>
          <p:cNvPr id="64514" name="Picture 2" descr="https://www.tutorialspoint.com/assets/questions/media/53993/protocol.jpg"/>
          <p:cNvPicPr>
            <a:picLocks noChangeAspect="1" noChangeArrowheads="1"/>
          </p:cNvPicPr>
          <p:nvPr/>
        </p:nvPicPr>
        <p:blipFill>
          <a:blip r:embed="rId2"/>
          <a:srcRect/>
          <a:stretch>
            <a:fillRect/>
          </a:stretch>
        </p:blipFill>
        <p:spPr bwMode="auto">
          <a:xfrm>
            <a:off x="2743200" y="1371600"/>
            <a:ext cx="7315200" cy="4343400"/>
          </a:xfrm>
          <a:prstGeom prst="rect">
            <a:avLst/>
          </a:prstGeom>
          <a:noFill/>
        </p:spPr>
      </p:pic>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13" name="TextBox 12"/>
          <p:cNvSpPr txBox="1"/>
          <p:nvPr/>
        </p:nvSpPr>
        <p:spPr>
          <a:xfrm>
            <a:off x="2819400" y="914401"/>
            <a:ext cx="6664132" cy="646331"/>
          </a:xfrm>
          <a:prstGeom prst="rect">
            <a:avLst/>
          </a:prstGeom>
          <a:noFill/>
        </p:spPr>
        <p:txBody>
          <a:bodyPr wrap="none" rtlCol="0">
            <a:spAutoFit/>
          </a:bodyPr>
          <a:lstStyle/>
          <a:p>
            <a:r>
              <a:rPr lang="en-US" dirty="0"/>
              <a:t>The 2PL locking protocol is represented diagrammatically as follows −</a:t>
            </a:r>
          </a:p>
          <a:p>
            <a:endParaRPr lang="en-US" dirty="0"/>
          </a:p>
        </p:txBody>
      </p:sp>
      <p:sp>
        <p:nvSpPr>
          <p:cNvPr id="15" name="Date Placeholder 14"/>
          <p:cNvSpPr>
            <a:spLocks noGrp="1"/>
          </p:cNvSpPr>
          <p:nvPr>
            <p:ph type="dt" sz="half" idx="10"/>
          </p:nvPr>
        </p:nvSpPr>
        <p:spPr/>
        <p:txBody>
          <a:bodyPr/>
          <a:lstStyle/>
          <a:p>
            <a:fld id="{81A2A08E-F4E3-429E-BE57-570A66805CF2}" type="datetime1">
              <a:rPr lang="en-IN" smtClean="0"/>
              <a:t>10-02-2025</a:t>
            </a:fld>
            <a:endParaRPr lang="en-US"/>
          </a:p>
        </p:txBody>
      </p:sp>
    </p:spTree>
    <p:extLst>
      <p:ext uri="{BB962C8B-B14F-4D97-AF65-F5344CB8AC3E}">
        <p14:creationId xmlns:p14="http://schemas.microsoft.com/office/powerpoint/2010/main" val="208832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68</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1981201" y="1143000"/>
            <a:ext cx="8382000" cy="4154984"/>
          </a:xfrm>
          <a:prstGeom prst="rect">
            <a:avLst/>
          </a:prstGeom>
          <a:noFill/>
        </p:spPr>
        <p:txBody>
          <a:bodyPr wrap="square" rtlCol="0">
            <a:spAutoFit/>
          </a:bodyPr>
          <a:lstStyle/>
          <a:p>
            <a:pPr algn="just"/>
            <a:r>
              <a:rPr lang="en-US" sz="2000" dirty="0"/>
              <a:t>In the growing phase transaction reaches a point where all the locks it may need has been acquired. This point is called LOCK POINT.</a:t>
            </a:r>
          </a:p>
          <a:p>
            <a:pPr algn="just"/>
            <a:r>
              <a:rPr lang="en-US" sz="2000" dirty="0"/>
              <a:t>After the lock point has been reached, the transaction enters a shrinking phase.</a:t>
            </a:r>
          </a:p>
          <a:p>
            <a:pPr algn="just"/>
            <a:endParaRPr lang="en-US" sz="2000" dirty="0"/>
          </a:p>
          <a:p>
            <a:pPr algn="just"/>
            <a:r>
              <a:rPr lang="en-US" sz="2400" b="1" dirty="0"/>
              <a:t>Types:</a:t>
            </a:r>
          </a:p>
          <a:p>
            <a:pPr algn="just"/>
            <a:r>
              <a:rPr lang="en-US" sz="2000" dirty="0"/>
              <a:t>Two phase locking is of two types −</a:t>
            </a:r>
          </a:p>
          <a:p>
            <a:pPr algn="just"/>
            <a:endParaRPr lang="en-US" sz="2000" dirty="0"/>
          </a:p>
          <a:p>
            <a:pPr algn="just"/>
            <a:r>
              <a:rPr lang="en-US" sz="2000" b="1" dirty="0"/>
              <a:t>Strict two phase locking protocol:</a:t>
            </a:r>
          </a:p>
          <a:p>
            <a:pPr algn="just"/>
            <a:r>
              <a:rPr lang="en-US" sz="2000" dirty="0"/>
              <a:t>A transaction can release a shared lock after the lock point, but it cannot release any exclusive lock until the transaction commits. This protocol creates a cascade less schedule.</a:t>
            </a:r>
          </a:p>
          <a:p>
            <a:pPr algn="just"/>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13" name="Date Placeholder 12"/>
          <p:cNvSpPr>
            <a:spLocks noGrp="1"/>
          </p:cNvSpPr>
          <p:nvPr>
            <p:ph type="dt" sz="half" idx="10"/>
          </p:nvPr>
        </p:nvSpPr>
        <p:spPr/>
        <p:txBody>
          <a:bodyPr/>
          <a:lstStyle/>
          <a:p>
            <a:fld id="{1B779A2F-41D1-49A9-AC2A-4A4253AB3D3A}" type="datetime1">
              <a:rPr lang="en-IN" smtClean="0"/>
              <a:t>10-02-2025</a:t>
            </a:fld>
            <a:endParaRPr lang="en-US"/>
          </a:p>
        </p:txBody>
      </p:sp>
    </p:spTree>
    <p:extLst>
      <p:ext uri="{BB962C8B-B14F-4D97-AF65-F5344CB8AC3E}">
        <p14:creationId xmlns:p14="http://schemas.microsoft.com/office/powerpoint/2010/main" val="311871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69</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1981201" y="1143001"/>
            <a:ext cx="8534400" cy="2554545"/>
          </a:xfrm>
          <a:prstGeom prst="rect">
            <a:avLst/>
          </a:prstGeom>
          <a:noFill/>
        </p:spPr>
        <p:txBody>
          <a:bodyPr wrap="square" rtlCol="0">
            <a:spAutoFit/>
          </a:bodyPr>
          <a:lstStyle/>
          <a:p>
            <a:pPr algn="just"/>
            <a:r>
              <a:rPr lang="en-US" sz="2000" b="1" dirty="0"/>
              <a:t>Cascading schedule: </a:t>
            </a:r>
            <a:r>
              <a:rPr lang="en-US" sz="2000" dirty="0"/>
              <a:t>In this schedule one transaction is dependent on another transaction. So if one has to rollback then the other has to rollback.</a:t>
            </a:r>
          </a:p>
          <a:p>
            <a:pPr algn="just"/>
            <a:endParaRPr lang="en-US" sz="2000" dirty="0"/>
          </a:p>
          <a:p>
            <a:pPr algn="just"/>
            <a:r>
              <a:rPr lang="en-US" sz="2000" b="1" dirty="0"/>
              <a:t>Rigorous two phase locking protocol:</a:t>
            </a:r>
          </a:p>
          <a:p>
            <a:pPr algn="just"/>
            <a:r>
              <a:rPr lang="en-US" sz="2000" dirty="0"/>
              <a:t>A transaction cannot release any lock either shared or exclusive until it commits.</a:t>
            </a:r>
          </a:p>
          <a:p>
            <a:pPr algn="just"/>
            <a:r>
              <a:rPr lang="en-US" sz="2000" dirty="0"/>
              <a:t>The 2PL protocol guarantees serializability , but cannot guarantee that deadlock will not happen.</a:t>
            </a:r>
          </a:p>
          <a:p>
            <a:pPr algn="just"/>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13" name="Date Placeholder 12"/>
          <p:cNvSpPr>
            <a:spLocks noGrp="1"/>
          </p:cNvSpPr>
          <p:nvPr>
            <p:ph type="dt" sz="half" idx="10"/>
          </p:nvPr>
        </p:nvSpPr>
        <p:spPr/>
        <p:txBody>
          <a:bodyPr/>
          <a:lstStyle/>
          <a:p>
            <a:fld id="{0D471213-1786-4F1E-B5FB-2E7F42585F0B}" type="datetime1">
              <a:rPr lang="en-IN" smtClean="0"/>
              <a:t>10-02-2025</a:t>
            </a:fld>
            <a:endParaRPr lang="en-US"/>
          </a:p>
        </p:txBody>
      </p:sp>
    </p:spTree>
    <p:extLst>
      <p:ext uri="{BB962C8B-B14F-4D97-AF65-F5344CB8AC3E}">
        <p14:creationId xmlns:p14="http://schemas.microsoft.com/office/powerpoint/2010/main" val="150663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220EE71-FCC9-4C4D-8BE2-BADA2F254541}"/>
              </a:ext>
            </a:extLst>
          </p:cNvPr>
          <p:cNvSpPr>
            <a:spLocks noGrp="1"/>
          </p:cNvSpPr>
          <p:nvPr>
            <p:ph type="dt" sz="half" idx="10"/>
          </p:nvPr>
        </p:nvSpPr>
        <p:spPr/>
        <p:txBody>
          <a:bodyPr/>
          <a:lstStyle/>
          <a:p>
            <a:fld id="{1FB2C03D-9A8D-46BA-B4E1-8D8F6AB61555}" type="datetime1">
              <a:rPr lang="en-IN" smtClean="0"/>
              <a:t>10-02-2025</a:t>
            </a:fld>
            <a:endParaRPr lang="en-US"/>
          </a:p>
        </p:txBody>
      </p:sp>
      <p:sp>
        <p:nvSpPr>
          <p:cNvPr id="5" name="Footer Placeholder 4">
            <a:extLst>
              <a:ext uri="{FF2B5EF4-FFF2-40B4-BE49-F238E27FC236}">
                <a16:creationId xmlns:a16="http://schemas.microsoft.com/office/drawing/2014/main" id="{6846713A-91EB-439A-B508-39936883D3F1}"/>
              </a:ext>
            </a:extLst>
          </p:cNvPr>
          <p:cNvSpPr>
            <a:spLocks noGrp="1"/>
          </p:cNvSpPr>
          <p:nvPr>
            <p:ph type="ftr" sz="quarter" idx="11"/>
          </p:nvPr>
        </p:nvSpPr>
        <p:spPr/>
        <p:txBody>
          <a:bodyPr/>
          <a:lstStyle/>
          <a:p>
            <a:r>
              <a:rPr lang="en-US"/>
              <a:t>Shruti Dadhich          ACSML0603      Unit 1</a:t>
            </a:r>
          </a:p>
        </p:txBody>
      </p:sp>
      <p:sp>
        <p:nvSpPr>
          <p:cNvPr id="6" name="Slide Number Placeholder 5">
            <a:extLst>
              <a:ext uri="{FF2B5EF4-FFF2-40B4-BE49-F238E27FC236}">
                <a16:creationId xmlns:a16="http://schemas.microsoft.com/office/drawing/2014/main" id="{17870BF9-9446-4D97-8B24-BA24E6BF54A6}"/>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a:extLst>
              <a:ext uri="{FF2B5EF4-FFF2-40B4-BE49-F238E27FC236}">
                <a16:creationId xmlns:a16="http://schemas.microsoft.com/office/drawing/2014/main" id="{564D1406-4D92-4958-844D-D895217F59C6}"/>
              </a:ext>
            </a:extLst>
          </p:cNvPr>
          <p:cNvSpPr txBox="1">
            <a:spLocks noGrp="1"/>
          </p:cNvSpPr>
          <p:nvPr>
            <p:ph type="title"/>
          </p:nvPr>
        </p:nvSpPr>
        <p:spPr>
          <a:xfrm>
            <a:off x="2209800" y="-8965"/>
            <a:ext cx="9220200" cy="92336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defRPr/>
            </a:pPr>
            <a:r>
              <a:rPr lang="en-US" sz="2800" b="1" dirty="0">
                <a:solidFill>
                  <a:prstClr val="black"/>
                </a:solidFill>
              </a:rPr>
              <a:t>Course Outcomes(COs)</a:t>
            </a:r>
          </a:p>
        </p:txBody>
      </p:sp>
      <p:pic>
        <p:nvPicPr>
          <p:cNvPr id="8" name="Picture 3">
            <a:extLst>
              <a:ext uri="{FF2B5EF4-FFF2-40B4-BE49-F238E27FC236}">
                <a16:creationId xmlns:a16="http://schemas.microsoft.com/office/drawing/2014/main" id="{45E0A90C-E644-4A27-BE27-168C1B30A92D}"/>
              </a:ext>
            </a:extLst>
          </p:cNvPr>
          <p:cNvPicPr>
            <a:picLocks noChangeAspect="1" noChangeArrowheads="1"/>
          </p:cNvPicPr>
          <p:nvPr/>
        </p:nvPicPr>
        <p:blipFill>
          <a:blip r:embed="rId2"/>
          <a:srcRect/>
          <a:stretch>
            <a:fillRect/>
          </a:stretch>
        </p:blipFill>
        <p:spPr bwMode="auto">
          <a:xfrm>
            <a:off x="2844800" y="1524000"/>
            <a:ext cx="7315200" cy="3505200"/>
          </a:xfrm>
          <a:prstGeom prst="rect">
            <a:avLst/>
          </a:prstGeom>
          <a:noFill/>
          <a:ln w="9525">
            <a:noFill/>
            <a:miter lim="800000"/>
            <a:headEnd/>
            <a:tailEnd/>
          </a:ln>
          <a:effectLst/>
        </p:spPr>
      </p:pic>
    </p:spTree>
    <p:extLst>
      <p:ext uri="{BB962C8B-B14F-4D97-AF65-F5344CB8AC3E}">
        <p14:creationId xmlns:p14="http://schemas.microsoft.com/office/powerpoint/2010/main" val="28098226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70</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2438400" y="990600"/>
            <a:ext cx="4343400" cy="1631216"/>
          </a:xfrm>
          <a:prstGeom prst="rect">
            <a:avLst/>
          </a:prstGeom>
          <a:noFill/>
        </p:spPr>
        <p:txBody>
          <a:bodyPr wrap="square" rtlCol="0">
            <a:spAutoFit/>
          </a:bodyPr>
          <a:lstStyle/>
          <a:p>
            <a:r>
              <a:rPr lang="en-US" sz="2000" dirty="0"/>
              <a:t>Example</a:t>
            </a:r>
          </a:p>
          <a:p>
            <a:r>
              <a:rPr lang="en-US" sz="2000" dirty="0"/>
              <a:t>Let T1 and T2 are two transactions.</a:t>
            </a:r>
          </a:p>
          <a:p>
            <a:r>
              <a:rPr lang="en-US" sz="2000" dirty="0"/>
              <a:t>T1=A+B and T2=B+A</a:t>
            </a:r>
          </a:p>
          <a:p>
            <a:endParaRPr lang="en-US" sz="2000" dirty="0"/>
          </a:p>
          <a:p>
            <a:endParaRPr lang="en-US" sz="2000" dirty="0"/>
          </a:p>
        </p:txBody>
      </p:sp>
      <p:pic>
        <p:nvPicPr>
          <p:cNvPr id="62465" name="Picture 1"/>
          <p:cNvPicPr>
            <a:picLocks noChangeAspect="1" noChangeArrowheads="1"/>
          </p:cNvPicPr>
          <p:nvPr/>
        </p:nvPicPr>
        <p:blipFill>
          <a:blip r:embed="rId2"/>
          <a:srcRect/>
          <a:stretch>
            <a:fillRect/>
          </a:stretch>
        </p:blipFill>
        <p:spPr bwMode="auto">
          <a:xfrm>
            <a:off x="2438400" y="2076450"/>
            <a:ext cx="5581650" cy="1657350"/>
          </a:xfrm>
          <a:prstGeom prst="rect">
            <a:avLst/>
          </a:prstGeom>
          <a:noFill/>
          <a:ln w="9525">
            <a:noFill/>
            <a:miter lim="800000"/>
            <a:headEnd/>
            <a:tailEnd/>
          </a:ln>
          <a:effectLst/>
        </p:spPr>
      </p:pic>
      <p:sp>
        <p:nvSpPr>
          <p:cNvPr id="10" name="TextBox 9"/>
          <p:cNvSpPr txBox="1"/>
          <p:nvPr/>
        </p:nvSpPr>
        <p:spPr>
          <a:xfrm>
            <a:off x="2362200" y="3733801"/>
            <a:ext cx="8077200" cy="2246769"/>
          </a:xfrm>
          <a:prstGeom prst="rect">
            <a:avLst/>
          </a:prstGeom>
          <a:noFill/>
        </p:spPr>
        <p:txBody>
          <a:bodyPr wrap="square" rtlCol="0">
            <a:spAutoFit/>
          </a:bodyPr>
          <a:lstStyle/>
          <a:p>
            <a:pPr algn="just"/>
            <a:r>
              <a:rPr lang="en-US" sz="2000" dirty="0"/>
              <a:t>Here,</a:t>
            </a:r>
          </a:p>
          <a:p>
            <a:pPr algn="just"/>
            <a:r>
              <a:rPr lang="en-US" sz="2000" dirty="0"/>
              <a:t>Lock-X(B) : Cannot execute Lock-X(B) since B is locked by T2.</a:t>
            </a:r>
          </a:p>
          <a:p>
            <a:pPr algn="just"/>
            <a:r>
              <a:rPr lang="en-US" sz="2000" dirty="0"/>
              <a:t>Lock-X(A) : Cannot execute Lock-X(A) since A is locked by T1.</a:t>
            </a:r>
          </a:p>
          <a:p>
            <a:pPr algn="just"/>
            <a:r>
              <a:rPr lang="en-US" sz="2000" dirty="0"/>
              <a:t>In the above situation T1 waits for B and T2 waits for A. The waiting time never ends. Both the transaction cannot proceed further at least any one releases the lock voluntarily. This situation is called deadlock.</a:t>
            </a:r>
          </a:p>
          <a:p>
            <a:pPr algn="just"/>
            <a:endParaRPr lang="en-US" sz="2000" dirty="0"/>
          </a:p>
        </p:txBody>
      </p:sp>
      <p:sp>
        <p:nvSpPr>
          <p:cNvPr id="15"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13" name="Date Placeholder 12"/>
          <p:cNvSpPr>
            <a:spLocks noGrp="1"/>
          </p:cNvSpPr>
          <p:nvPr>
            <p:ph type="dt" sz="half" idx="10"/>
          </p:nvPr>
        </p:nvSpPr>
        <p:spPr/>
        <p:txBody>
          <a:bodyPr/>
          <a:lstStyle/>
          <a:p>
            <a:fld id="{014CD20E-30BE-4D17-8552-1ABC7097F833}" type="datetime1">
              <a:rPr lang="en-IN" smtClean="0"/>
              <a:t>10-02-2025</a:t>
            </a:fld>
            <a:endParaRPr lang="en-US"/>
          </a:p>
        </p:txBody>
      </p:sp>
    </p:spTree>
    <p:extLst>
      <p:ext uri="{BB962C8B-B14F-4D97-AF65-F5344CB8AC3E}">
        <p14:creationId xmlns:p14="http://schemas.microsoft.com/office/powerpoint/2010/main" val="95561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71</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1981201" y="914401"/>
            <a:ext cx="8458199" cy="3139321"/>
          </a:xfrm>
          <a:prstGeom prst="rect">
            <a:avLst/>
          </a:prstGeom>
          <a:noFill/>
        </p:spPr>
        <p:txBody>
          <a:bodyPr wrap="square" rtlCol="0">
            <a:spAutoFit/>
          </a:bodyPr>
          <a:lstStyle/>
          <a:p>
            <a:pPr algn="just"/>
            <a:r>
              <a:rPr lang="en-US" b="1" dirty="0"/>
              <a:t>The wait for graph is as follows −</a:t>
            </a:r>
          </a:p>
          <a:p>
            <a:pPr algn="just"/>
            <a:endParaRPr lang="en-US" dirty="0"/>
          </a:p>
          <a:p>
            <a:pPr algn="just"/>
            <a:r>
              <a:rPr lang="en-US" dirty="0"/>
              <a:t>Wait for graph: It is used in the deadlock detection method, creating a node for each transaction, creating an edge Ti to </a:t>
            </a:r>
            <a:r>
              <a:rPr lang="en-US" dirty="0" err="1"/>
              <a:t>Tj</a:t>
            </a:r>
            <a:r>
              <a:rPr lang="en-US" dirty="0"/>
              <a:t>, if Ti is waiting to lock an item locked by </a:t>
            </a:r>
            <a:r>
              <a:rPr lang="en-US" dirty="0" err="1"/>
              <a:t>Tj</a:t>
            </a:r>
            <a:r>
              <a:rPr lang="en-US" dirty="0"/>
              <a:t>. A cycle in WFG indicates a deadlock has occurred. WFG is created at regular intervals.</a:t>
            </a:r>
          </a:p>
          <a:p>
            <a:pPr algn="just"/>
            <a:endParaRPr lang="en-US" dirty="0"/>
          </a:p>
          <a:p>
            <a:pPr fontAlgn="base"/>
            <a:r>
              <a:rPr lang="en-US" b="1" dirty="0"/>
              <a:t>Deadlock in 2-PL –</a:t>
            </a:r>
            <a:r>
              <a:rPr lang="en-US" dirty="0"/>
              <a:t> </a:t>
            </a:r>
            <a:br>
              <a:rPr lang="en-US" dirty="0"/>
            </a:br>
            <a:r>
              <a:rPr lang="en-US" dirty="0"/>
              <a:t>Consider this simple example, it will be easy to understand. Say we have two transactions T</a:t>
            </a:r>
            <a:r>
              <a:rPr lang="en-US" baseline="-25000" dirty="0"/>
              <a:t>1</a:t>
            </a:r>
            <a:r>
              <a:rPr lang="en-US" dirty="0"/>
              <a:t> and T</a:t>
            </a:r>
            <a:r>
              <a:rPr lang="en-US" baseline="-25000" dirty="0"/>
              <a:t>2</a:t>
            </a:r>
            <a:r>
              <a:rPr lang="en-US" dirty="0"/>
              <a:t>. </a:t>
            </a:r>
          </a:p>
          <a:p>
            <a:pPr algn="just"/>
            <a:endParaRPr lang="en-US" dirty="0"/>
          </a:p>
          <a:p>
            <a:pPr algn="just"/>
            <a:endParaRPr lang="en-US"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13" name="Date Placeholder 12"/>
          <p:cNvSpPr>
            <a:spLocks noGrp="1"/>
          </p:cNvSpPr>
          <p:nvPr>
            <p:ph type="dt" sz="half" idx="10"/>
          </p:nvPr>
        </p:nvSpPr>
        <p:spPr/>
        <p:txBody>
          <a:bodyPr/>
          <a:lstStyle/>
          <a:p>
            <a:fld id="{E6B39988-4CBC-4B5B-8F6A-A3042C4C593D}" type="datetime1">
              <a:rPr lang="en-IN" smtClean="0"/>
              <a:t>10-02-2025</a:t>
            </a:fld>
            <a:endParaRPr lang="en-US"/>
          </a:p>
        </p:txBody>
      </p:sp>
    </p:spTree>
    <p:extLst>
      <p:ext uri="{BB962C8B-B14F-4D97-AF65-F5344CB8AC3E}">
        <p14:creationId xmlns:p14="http://schemas.microsoft.com/office/powerpoint/2010/main" val="419631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72</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2133600" y="914400"/>
            <a:ext cx="8077201" cy="2862322"/>
          </a:xfrm>
          <a:prstGeom prst="rect">
            <a:avLst/>
          </a:prstGeom>
          <a:noFill/>
        </p:spPr>
        <p:txBody>
          <a:bodyPr wrap="square" rtlCol="0">
            <a:spAutoFit/>
          </a:bodyPr>
          <a:lstStyle/>
          <a:p>
            <a:pPr algn="just" fontAlgn="base"/>
            <a:r>
              <a:rPr lang="en-US" b="1" dirty="0"/>
              <a:t>Schedule:</a:t>
            </a:r>
            <a:r>
              <a:rPr lang="en-US" dirty="0"/>
              <a:t> Lock-X</a:t>
            </a:r>
            <a:r>
              <a:rPr lang="en-US" baseline="-25000" dirty="0"/>
              <a:t>1</a:t>
            </a:r>
            <a:r>
              <a:rPr lang="en-US" dirty="0"/>
              <a:t>(A) Lock-X</a:t>
            </a:r>
            <a:r>
              <a:rPr lang="en-US" baseline="-25000" dirty="0"/>
              <a:t>2</a:t>
            </a:r>
            <a:r>
              <a:rPr lang="en-US" dirty="0"/>
              <a:t>(B) Lock-X</a:t>
            </a:r>
            <a:r>
              <a:rPr lang="en-US" baseline="-25000" dirty="0"/>
              <a:t>1</a:t>
            </a:r>
            <a:r>
              <a:rPr lang="en-US" dirty="0"/>
              <a:t>(B) Lock-X</a:t>
            </a:r>
            <a:r>
              <a:rPr lang="en-US" baseline="-25000" dirty="0"/>
              <a:t>2</a:t>
            </a:r>
            <a:r>
              <a:rPr lang="en-US" dirty="0"/>
              <a:t>(A)Drawing the precedence graph, you may detect the loop. So Deadlock is also possible in 2-PL. </a:t>
            </a:r>
          </a:p>
          <a:p>
            <a:pPr algn="just" fontAlgn="base"/>
            <a:r>
              <a:rPr lang="en-US" dirty="0"/>
              <a:t>Two-phase locking may also limit the amount of concurrency that occurs in a schedule because a Transaction may not be able to release an item after it has used it. This may be because of the protocols and other restrictions we may put on the schedule to ensure serializability, deadlock freedom, and other factors. This is the price we have to pay to ensure serializability and other factors, hence it can be considered as a bargain between concurrency and maintaining the ACID properties. </a:t>
            </a:r>
          </a:p>
          <a:p>
            <a:pPr algn="just"/>
            <a:endParaRPr lang="en-US" dirty="0"/>
          </a:p>
          <a:p>
            <a:pPr algn="just"/>
            <a:endParaRPr lang="en-US"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Conti…</a:t>
            </a:r>
            <a:endParaRPr lang="en-US" dirty="0"/>
          </a:p>
        </p:txBody>
      </p:sp>
      <p:sp>
        <p:nvSpPr>
          <p:cNvPr id="13" name="Date Placeholder 12"/>
          <p:cNvSpPr>
            <a:spLocks noGrp="1"/>
          </p:cNvSpPr>
          <p:nvPr>
            <p:ph type="dt" sz="half" idx="10"/>
          </p:nvPr>
        </p:nvSpPr>
        <p:spPr/>
        <p:txBody>
          <a:bodyPr/>
          <a:lstStyle/>
          <a:p>
            <a:fld id="{B146F2CE-584B-453E-9F1E-4F82E9256241}" type="datetime1">
              <a:rPr lang="en-IN" smtClean="0"/>
              <a:t>10-02-2025</a:t>
            </a:fld>
            <a:endParaRPr lang="en-US"/>
          </a:p>
        </p:txBody>
      </p:sp>
    </p:spTree>
    <p:extLst>
      <p:ext uri="{BB962C8B-B14F-4D97-AF65-F5344CB8AC3E}">
        <p14:creationId xmlns:p14="http://schemas.microsoft.com/office/powerpoint/2010/main" val="390644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73</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endParaRPr lang="en-US" dirty="0"/>
          </a:p>
        </p:txBody>
      </p:sp>
      <p:sp>
        <p:nvSpPr>
          <p:cNvPr id="9" name="TextBox 8"/>
          <p:cNvSpPr txBox="1"/>
          <p:nvPr/>
        </p:nvSpPr>
        <p:spPr>
          <a:xfrm>
            <a:off x="2133602" y="1066800"/>
            <a:ext cx="8305799" cy="4678204"/>
          </a:xfrm>
          <a:prstGeom prst="rect">
            <a:avLst/>
          </a:prstGeom>
          <a:noFill/>
        </p:spPr>
        <p:txBody>
          <a:bodyPr wrap="square" rtlCol="0">
            <a:spAutoFit/>
          </a:bodyPr>
          <a:lstStyle/>
          <a:p>
            <a:pPr algn="just"/>
            <a:r>
              <a:rPr lang="en-US" sz="2000" dirty="0"/>
              <a:t>Recovery techniques are heavily dependent upon the existence of a special file known as a </a:t>
            </a:r>
            <a:r>
              <a:rPr lang="en-US" sz="2000" b="1" dirty="0"/>
              <a:t>system log</a:t>
            </a:r>
            <a:r>
              <a:rPr lang="en-US" sz="2000" dirty="0"/>
              <a:t>. It contains information about the start and end of each transaction and any updates which occur during the </a:t>
            </a:r>
            <a:r>
              <a:rPr lang="en-US" sz="2000" b="1" dirty="0"/>
              <a:t>transaction</a:t>
            </a:r>
            <a:r>
              <a:rPr lang="en-US" sz="2000" dirty="0"/>
              <a:t>. The log keeps track of all transaction operations that affect the values of database items. This information is needed to recover from transaction failure.</a:t>
            </a:r>
          </a:p>
          <a:p>
            <a:pPr algn="just"/>
            <a:endParaRPr lang="en-US" sz="2000" dirty="0"/>
          </a:p>
          <a:p>
            <a:pPr algn="just" fontAlgn="base">
              <a:buFont typeface="Wingdings" pitchFamily="2" charset="2"/>
              <a:buChar char="§"/>
            </a:pPr>
            <a:r>
              <a:rPr lang="en-US" sz="2000" b="1" dirty="0"/>
              <a:t>The log is kept on disk </a:t>
            </a:r>
            <a:r>
              <a:rPr lang="en-US" sz="2000" b="1" dirty="0" err="1"/>
              <a:t>start_transaction</a:t>
            </a:r>
            <a:r>
              <a:rPr lang="en-US" sz="2000" b="1" dirty="0"/>
              <a:t>(T):</a:t>
            </a:r>
            <a:r>
              <a:rPr lang="en-US" sz="2000" dirty="0"/>
              <a:t> This log entry records that transaction T starts the execution.</a:t>
            </a:r>
          </a:p>
          <a:p>
            <a:pPr algn="just" fontAlgn="base">
              <a:buFont typeface="Wingdings" pitchFamily="2" charset="2"/>
              <a:buChar char="§"/>
            </a:pPr>
            <a:r>
              <a:rPr lang="en-US" sz="2000" b="1" dirty="0" err="1"/>
              <a:t>Read_item</a:t>
            </a:r>
            <a:r>
              <a:rPr lang="en-US" sz="2000" b="1" dirty="0"/>
              <a:t>(T, X): </a:t>
            </a:r>
            <a:r>
              <a:rPr lang="en-US" sz="2000" dirty="0"/>
              <a:t>This log entry records that transaction T reads the value of database item X.</a:t>
            </a:r>
          </a:p>
          <a:p>
            <a:pPr algn="just" fontAlgn="base">
              <a:buFont typeface="Wingdings" pitchFamily="2" charset="2"/>
              <a:buChar char="§"/>
            </a:pPr>
            <a:r>
              <a:rPr lang="en-US" sz="2000" b="1" dirty="0" err="1"/>
              <a:t>Write_item</a:t>
            </a:r>
            <a:r>
              <a:rPr lang="en-US" sz="2000" b="1" dirty="0"/>
              <a:t>(T, X, </a:t>
            </a:r>
            <a:r>
              <a:rPr lang="en-US" sz="2000" b="1" dirty="0" err="1"/>
              <a:t>old_value</a:t>
            </a:r>
            <a:r>
              <a:rPr lang="en-US" sz="2000" b="1" dirty="0"/>
              <a:t>, </a:t>
            </a:r>
            <a:r>
              <a:rPr lang="en-US" sz="2000" b="1" dirty="0" err="1"/>
              <a:t>new_value</a:t>
            </a:r>
            <a:r>
              <a:rPr lang="en-US" sz="2000" b="1" dirty="0"/>
              <a:t>): </a:t>
            </a:r>
            <a:r>
              <a:rPr lang="en-US" sz="2000" dirty="0"/>
              <a:t>This log entry records that transaction T changes the value of the database item X from </a:t>
            </a:r>
            <a:r>
              <a:rPr lang="en-US" sz="2000" dirty="0" err="1"/>
              <a:t>old_value</a:t>
            </a:r>
            <a:r>
              <a:rPr lang="en-US" sz="2000" dirty="0"/>
              <a:t> to </a:t>
            </a:r>
            <a:r>
              <a:rPr lang="en-US" sz="2000" dirty="0" err="1"/>
              <a:t>new_value</a:t>
            </a:r>
            <a:r>
              <a:rPr lang="en-US" sz="2000" dirty="0"/>
              <a:t>. The old value is sometimes known as a before an image of X, and the new value is known as an afterimage of X.</a:t>
            </a:r>
          </a:p>
          <a:p>
            <a:pPr algn="just"/>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Recovery and </a:t>
            </a:r>
            <a:r>
              <a:rPr lang="fr-FR"/>
              <a:t>Transaction Design</a:t>
            </a:r>
            <a:endParaRPr lang="en-US" dirty="0"/>
          </a:p>
        </p:txBody>
      </p:sp>
      <p:sp>
        <p:nvSpPr>
          <p:cNvPr id="13" name="Date Placeholder 12"/>
          <p:cNvSpPr>
            <a:spLocks noGrp="1"/>
          </p:cNvSpPr>
          <p:nvPr>
            <p:ph type="dt" sz="half" idx="10"/>
          </p:nvPr>
        </p:nvSpPr>
        <p:spPr/>
        <p:txBody>
          <a:bodyPr/>
          <a:lstStyle/>
          <a:p>
            <a:fld id="{FC52BA5B-459B-441F-A0EA-77B4AE06AC7D}" type="datetime1">
              <a:rPr lang="en-IN" smtClean="0"/>
              <a:t>10-02-2025</a:t>
            </a:fld>
            <a:endParaRPr lang="en-US"/>
          </a:p>
        </p:txBody>
      </p:sp>
    </p:spTree>
    <p:extLst>
      <p:ext uri="{BB962C8B-B14F-4D97-AF65-F5344CB8AC3E}">
        <p14:creationId xmlns:p14="http://schemas.microsoft.com/office/powerpoint/2010/main" val="428224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74</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9" name="TextBox 8"/>
          <p:cNvSpPr txBox="1"/>
          <p:nvPr/>
        </p:nvSpPr>
        <p:spPr>
          <a:xfrm>
            <a:off x="1981202" y="1143001"/>
            <a:ext cx="8534399" cy="3477875"/>
          </a:xfrm>
          <a:prstGeom prst="rect">
            <a:avLst/>
          </a:prstGeom>
          <a:noFill/>
        </p:spPr>
        <p:txBody>
          <a:bodyPr wrap="square" rtlCol="0">
            <a:spAutoFit/>
          </a:bodyPr>
          <a:lstStyle/>
          <a:p>
            <a:pPr algn="just" fontAlgn="base">
              <a:buFont typeface="Wingdings" pitchFamily="2" charset="2"/>
              <a:buChar char="§"/>
            </a:pPr>
            <a:r>
              <a:rPr lang="en-US" sz="2000" b="1" dirty="0"/>
              <a:t>Commit(T):</a:t>
            </a:r>
            <a:r>
              <a:rPr lang="en-US" sz="2000" dirty="0"/>
              <a:t> This log entry records that transaction T has completed all accesses to the database successfully and its effect can be committed (recorded permanently) to the database.</a:t>
            </a:r>
          </a:p>
          <a:p>
            <a:pPr algn="just" fontAlgn="base">
              <a:buFont typeface="Wingdings" pitchFamily="2" charset="2"/>
              <a:buChar char="§"/>
            </a:pPr>
            <a:endParaRPr lang="en-US" sz="2000" dirty="0"/>
          </a:p>
          <a:p>
            <a:pPr algn="just" fontAlgn="base">
              <a:buFont typeface="Wingdings" pitchFamily="2" charset="2"/>
              <a:buChar char="§"/>
            </a:pPr>
            <a:r>
              <a:rPr lang="en-US" sz="2000" b="1" dirty="0"/>
              <a:t>Abort(T): </a:t>
            </a:r>
            <a:r>
              <a:rPr lang="en-US" sz="2000" dirty="0"/>
              <a:t>This records that transaction T has been aborted.</a:t>
            </a:r>
          </a:p>
          <a:p>
            <a:pPr algn="just" fontAlgn="base">
              <a:buFont typeface="Wingdings" pitchFamily="2" charset="2"/>
              <a:buChar char="§"/>
            </a:pPr>
            <a:endParaRPr lang="en-US" sz="2000" dirty="0"/>
          </a:p>
          <a:p>
            <a:pPr algn="just" fontAlgn="base">
              <a:buFont typeface="Wingdings" pitchFamily="2" charset="2"/>
              <a:buChar char="§"/>
            </a:pPr>
            <a:r>
              <a:rPr lang="en-US" sz="2000" b="1" dirty="0"/>
              <a:t>Checkpoint:</a:t>
            </a:r>
            <a:r>
              <a:rPr lang="en-US" sz="2000" dirty="0"/>
              <a:t> Checkpoint is a mechanism where all the previous logs are removed from the system and stored permanently in a storage disk. Checkpoint declares a point before which the DBMS was in a consistent state, and all the transactions were committed.</a:t>
            </a:r>
          </a:p>
          <a:p>
            <a:pPr algn="just"/>
            <a:endParaRPr lang="en-US" sz="2000" dirty="0"/>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Two Phase locking </a:t>
            </a:r>
            <a:r>
              <a:rPr lang="fr-FR"/>
              <a:t>and Deadlocks</a:t>
            </a:r>
            <a:endParaRPr lang="en-US" dirty="0"/>
          </a:p>
        </p:txBody>
      </p:sp>
      <p:sp>
        <p:nvSpPr>
          <p:cNvPr id="13" name="Date Placeholder 12"/>
          <p:cNvSpPr>
            <a:spLocks noGrp="1"/>
          </p:cNvSpPr>
          <p:nvPr>
            <p:ph type="dt" sz="half" idx="10"/>
          </p:nvPr>
        </p:nvSpPr>
        <p:spPr/>
        <p:txBody>
          <a:bodyPr/>
          <a:lstStyle/>
          <a:p>
            <a:fld id="{19ED41AA-A852-435A-9112-96B387330689}" type="datetime1">
              <a:rPr lang="en-IN" smtClean="0"/>
              <a:t>10-02-2025</a:t>
            </a:fld>
            <a:endParaRPr lang="en-US"/>
          </a:p>
        </p:txBody>
      </p:sp>
    </p:spTree>
    <p:extLst>
      <p:ext uri="{BB962C8B-B14F-4D97-AF65-F5344CB8AC3E}">
        <p14:creationId xmlns:p14="http://schemas.microsoft.com/office/powerpoint/2010/main" val="169293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75</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Previous year </a:t>
            </a:r>
            <a:r>
              <a:rPr lang="fr-FR"/>
              <a:t>question paper</a:t>
            </a:r>
            <a:endParaRPr lang="en-US" dirty="0"/>
          </a:p>
        </p:txBody>
      </p:sp>
      <p:sp>
        <p:nvSpPr>
          <p:cNvPr id="13" name="Date Placeholder 12"/>
          <p:cNvSpPr>
            <a:spLocks noGrp="1"/>
          </p:cNvSpPr>
          <p:nvPr>
            <p:ph type="dt" sz="half" idx="10"/>
          </p:nvPr>
        </p:nvSpPr>
        <p:spPr/>
        <p:txBody>
          <a:bodyPr/>
          <a:lstStyle/>
          <a:p>
            <a:fld id="{8059537C-E8FD-460F-A509-870EE9ABA848}" type="datetime1">
              <a:rPr lang="en-IN" smtClean="0"/>
              <a:t>10-02-2025</a:t>
            </a:fld>
            <a:endParaRPr lang="en-US"/>
          </a:p>
        </p:txBody>
      </p:sp>
      <p:pic>
        <p:nvPicPr>
          <p:cNvPr id="1026" name="Picture 2"/>
          <p:cNvPicPr>
            <a:picLocks noChangeAspect="1" noChangeArrowheads="1"/>
          </p:cNvPicPr>
          <p:nvPr/>
        </p:nvPicPr>
        <p:blipFill>
          <a:blip r:embed="rId2"/>
          <a:srcRect/>
          <a:stretch>
            <a:fillRect/>
          </a:stretch>
        </p:blipFill>
        <p:spPr bwMode="auto">
          <a:xfrm>
            <a:off x="2895600" y="762000"/>
            <a:ext cx="7086600" cy="5895975"/>
          </a:xfrm>
          <a:prstGeom prst="rect">
            <a:avLst/>
          </a:prstGeom>
          <a:noFill/>
          <a:ln w="9525">
            <a:noFill/>
            <a:miter lim="800000"/>
            <a:headEnd/>
            <a:tailEnd/>
          </a:ln>
          <a:effectLst/>
        </p:spPr>
      </p:pic>
    </p:spTree>
    <p:extLst>
      <p:ext uri="{BB962C8B-B14F-4D97-AF65-F5344CB8AC3E}">
        <p14:creationId xmlns:p14="http://schemas.microsoft.com/office/powerpoint/2010/main" val="185103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76</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Previous year </a:t>
            </a:r>
            <a:r>
              <a:rPr lang="fr-FR"/>
              <a:t>question paper</a:t>
            </a:r>
            <a:endParaRPr lang="en-US" dirty="0"/>
          </a:p>
        </p:txBody>
      </p:sp>
      <p:sp>
        <p:nvSpPr>
          <p:cNvPr id="13" name="Date Placeholder 12"/>
          <p:cNvSpPr>
            <a:spLocks noGrp="1"/>
          </p:cNvSpPr>
          <p:nvPr>
            <p:ph type="dt" sz="half" idx="10"/>
          </p:nvPr>
        </p:nvSpPr>
        <p:spPr/>
        <p:txBody>
          <a:bodyPr/>
          <a:lstStyle/>
          <a:p>
            <a:fld id="{AC236AEE-C77E-44D7-946F-E38668194CC2}" type="datetime1">
              <a:rPr lang="en-IN" smtClean="0"/>
              <a:t>10-02-2025</a:t>
            </a:fld>
            <a:endParaRPr lang="en-US"/>
          </a:p>
        </p:txBody>
      </p:sp>
      <p:pic>
        <p:nvPicPr>
          <p:cNvPr id="2050" name="Picture 2"/>
          <p:cNvPicPr>
            <a:picLocks noChangeAspect="1" noChangeArrowheads="1"/>
          </p:cNvPicPr>
          <p:nvPr/>
        </p:nvPicPr>
        <p:blipFill>
          <a:blip r:embed="rId2"/>
          <a:srcRect/>
          <a:stretch>
            <a:fillRect/>
          </a:stretch>
        </p:blipFill>
        <p:spPr bwMode="auto">
          <a:xfrm>
            <a:off x="2514600" y="914400"/>
            <a:ext cx="7315200" cy="5767388"/>
          </a:xfrm>
          <a:prstGeom prst="rect">
            <a:avLst/>
          </a:prstGeom>
          <a:noFill/>
          <a:ln w="9525">
            <a:noFill/>
            <a:miter lim="800000"/>
            <a:headEnd/>
            <a:tailEnd/>
          </a:ln>
          <a:effectLst/>
        </p:spPr>
      </p:pic>
    </p:spTree>
    <p:extLst>
      <p:ext uri="{BB962C8B-B14F-4D97-AF65-F5344CB8AC3E}">
        <p14:creationId xmlns:p14="http://schemas.microsoft.com/office/powerpoint/2010/main" val="262637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77</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Previous year </a:t>
            </a:r>
            <a:r>
              <a:rPr lang="fr-FR"/>
              <a:t>question paper</a:t>
            </a:r>
            <a:endParaRPr lang="en-US" dirty="0"/>
          </a:p>
        </p:txBody>
      </p:sp>
      <p:sp>
        <p:nvSpPr>
          <p:cNvPr id="13" name="Date Placeholder 12"/>
          <p:cNvSpPr>
            <a:spLocks noGrp="1"/>
          </p:cNvSpPr>
          <p:nvPr>
            <p:ph type="dt" sz="half" idx="10"/>
          </p:nvPr>
        </p:nvSpPr>
        <p:spPr/>
        <p:txBody>
          <a:bodyPr/>
          <a:lstStyle/>
          <a:p>
            <a:fld id="{9FCAD78B-2546-4B1E-9711-093F1FA5BF6D}" type="datetime1">
              <a:rPr lang="en-IN" smtClean="0"/>
              <a:t>10-02-2025</a:t>
            </a:fld>
            <a:endParaRPr lang="en-US"/>
          </a:p>
        </p:txBody>
      </p:sp>
      <p:pic>
        <p:nvPicPr>
          <p:cNvPr id="3074" name="Picture 2"/>
          <p:cNvPicPr>
            <a:picLocks noChangeAspect="1" noChangeArrowheads="1"/>
          </p:cNvPicPr>
          <p:nvPr/>
        </p:nvPicPr>
        <p:blipFill>
          <a:blip r:embed="rId2"/>
          <a:srcRect/>
          <a:stretch>
            <a:fillRect/>
          </a:stretch>
        </p:blipFill>
        <p:spPr bwMode="auto">
          <a:xfrm>
            <a:off x="2438400" y="762000"/>
            <a:ext cx="7543800" cy="5562600"/>
          </a:xfrm>
          <a:prstGeom prst="rect">
            <a:avLst/>
          </a:prstGeom>
          <a:noFill/>
          <a:ln w="9525">
            <a:noFill/>
            <a:miter lim="800000"/>
            <a:headEnd/>
            <a:tailEnd/>
          </a:ln>
          <a:effectLst/>
        </p:spPr>
      </p:pic>
    </p:spTree>
    <p:extLst>
      <p:ext uri="{BB962C8B-B14F-4D97-AF65-F5344CB8AC3E}">
        <p14:creationId xmlns:p14="http://schemas.microsoft.com/office/powerpoint/2010/main" val="78473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78</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Previous year </a:t>
            </a:r>
            <a:r>
              <a:rPr lang="fr-FR"/>
              <a:t>question paper</a:t>
            </a:r>
            <a:endParaRPr lang="en-US" dirty="0"/>
          </a:p>
        </p:txBody>
      </p:sp>
      <p:sp>
        <p:nvSpPr>
          <p:cNvPr id="13" name="Date Placeholder 12"/>
          <p:cNvSpPr>
            <a:spLocks noGrp="1"/>
          </p:cNvSpPr>
          <p:nvPr>
            <p:ph type="dt" sz="half" idx="10"/>
          </p:nvPr>
        </p:nvSpPr>
        <p:spPr/>
        <p:txBody>
          <a:bodyPr/>
          <a:lstStyle/>
          <a:p>
            <a:fld id="{80C8B108-73C1-4CD9-A777-30BDA1A0CA5E}" type="datetime1">
              <a:rPr lang="en-IN" smtClean="0"/>
              <a:t>10-02-2025</a:t>
            </a:fld>
            <a:endParaRPr lang="en-US"/>
          </a:p>
        </p:txBody>
      </p:sp>
      <p:pic>
        <p:nvPicPr>
          <p:cNvPr id="4098" name="Picture 2"/>
          <p:cNvPicPr>
            <a:picLocks noChangeAspect="1" noChangeArrowheads="1"/>
          </p:cNvPicPr>
          <p:nvPr/>
        </p:nvPicPr>
        <p:blipFill>
          <a:blip r:embed="rId2"/>
          <a:srcRect/>
          <a:stretch>
            <a:fillRect/>
          </a:stretch>
        </p:blipFill>
        <p:spPr bwMode="auto">
          <a:xfrm>
            <a:off x="2209801" y="762000"/>
            <a:ext cx="7696199" cy="5562601"/>
          </a:xfrm>
          <a:prstGeom prst="rect">
            <a:avLst/>
          </a:prstGeom>
          <a:noFill/>
          <a:ln w="9525">
            <a:noFill/>
            <a:miter lim="800000"/>
            <a:headEnd/>
            <a:tailEnd/>
          </a:ln>
          <a:effectLst/>
        </p:spPr>
      </p:pic>
    </p:spTree>
    <p:extLst>
      <p:ext uri="{BB962C8B-B14F-4D97-AF65-F5344CB8AC3E}">
        <p14:creationId xmlns:p14="http://schemas.microsoft.com/office/powerpoint/2010/main" val="428818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79</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Result Analysis</a:t>
            </a:r>
            <a:endParaRPr lang="en-US" dirty="0"/>
          </a:p>
        </p:txBody>
      </p:sp>
      <p:sp>
        <p:nvSpPr>
          <p:cNvPr id="13" name="Date Placeholder 12"/>
          <p:cNvSpPr>
            <a:spLocks noGrp="1"/>
          </p:cNvSpPr>
          <p:nvPr>
            <p:ph type="dt" sz="half" idx="10"/>
          </p:nvPr>
        </p:nvSpPr>
        <p:spPr/>
        <p:txBody>
          <a:bodyPr/>
          <a:lstStyle/>
          <a:p>
            <a:fld id="{C306C80A-2575-4866-9316-AE8E3C1306B5}" type="datetime1">
              <a:rPr lang="en-IN" smtClean="0"/>
              <a:t>10-02-2025</a:t>
            </a:fld>
            <a:endParaRPr lang="en-US"/>
          </a:p>
        </p:txBody>
      </p:sp>
      <p:pic>
        <p:nvPicPr>
          <p:cNvPr id="5122" name="Picture 2"/>
          <p:cNvPicPr>
            <a:picLocks noChangeAspect="1" noChangeArrowheads="1"/>
          </p:cNvPicPr>
          <p:nvPr/>
        </p:nvPicPr>
        <p:blipFill>
          <a:blip r:embed="rId2"/>
          <a:srcRect/>
          <a:stretch>
            <a:fillRect/>
          </a:stretch>
        </p:blipFill>
        <p:spPr bwMode="auto">
          <a:xfrm>
            <a:off x="1624014" y="1066802"/>
            <a:ext cx="8943975" cy="2590799"/>
          </a:xfrm>
          <a:prstGeom prst="rect">
            <a:avLst/>
          </a:prstGeom>
          <a:noFill/>
          <a:ln w="9525">
            <a:noFill/>
            <a:miter lim="800000"/>
            <a:headEnd/>
            <a:tailEnd/>
          </a:ln>
          <a:effectLst/>
        </p:spPr>
      </p:pic>
    </p:spTree>
    <p:extLst>
      <p:ext uri="{BB962C8B-B14F-4D97-AF65-F5344CB8AC3E}">
        <p14:creationId xmlns:p14="http://schemas.microsoft.com/office/powerpoint/2010/main" val="189613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00029F-44B6-4530-9EAD-581ADB7B4641}"/>
              </a:ext>
            </a:extLst>
          </p:cNvPr>
          <p:cNvSpPr>
            <a:spLocks noGrp="1"/>
          </p:cNvSpPr>
          <p:nvPr>
            <p:ph type="dt" sz="half" idx="10"/>
          </p:nvPr>
        </p:nvSpPr>
        <p:spPr/>
        <p:txBody>
          <a:bodyPr/>
          <a:lstStyle/>
          <a:p>
            <a:fld id="{C3196D2B-5B3E-4338-96D3-1001BD1B188F}" type="datetime1">
              <a:rPr lang="en-IN" smtClean="0"/>
              <a:t>10-02-2025</a:t>
            </a:fld>
            <a:endParaRPr lang="en-US"/>
          </a:p>
        </p:txBody>
      </p:sp>
      <p:sp>
        <p:nvSpPr>
          <p:cNvPr id="5" name="Footer Placeholder 4">
            <a:extLst>
              <a:ext uri="{FF2B5EF4-FFF2-40B4-BE49-F238E27FC236}">
                <a16:creationId xmlns:a16="http://schemas.microsoft.com/office/drawing/2014/main" id="{9246A52F-CB91-4DE7-AFD2-EA93721317D7}"/>
              </a:ext>
            </a:extLst>
          </p:cNvPr>
          <p:cNvSpPr>
            <a:spLocks noGrp="1"/>
          </p:cNvSpPr>
          <p:nvPr>
            <p:ph type="ftr" sz="quarter" idx="11"/>
          </p:nvPr>
        </p:nvSpPr>
        <p:spPr/>
        <p:txBody>
          <a:bodyPr/>
          <a:lstStyle/>
          <a:p>
            <a:r>
              <a:rPr lang="en-US"/>
              <a:t>Shruti Dadhich          ACSML0603      Unit 1</a:t>
            </a:r>
          </a:p>
        </p:txBody>
      </p:sp>
      <p:sp>
        <p:nvSpPr>
          <p:cNvPr id="6" name="Slide Number Placeholder 5">
            <a:extLst>
              <a:ext uri="{FF2B5EF4-FFF2-40B4-BE49-F238E27FC236}">
                <a16:creationId xmlns:a16="http://schemas.microsoft.com/office/drawing/2014/main" id="{BECCD8B0-093E-4487-9AD4-846D22A1C066}"/>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a:extLst>
              <a:ext uri="{FF2B5EF4-FFF2-40B4-BE49-F238E27FC236}">
                <a16:creationId xmlns:a16="http://schemas.microsoft.com/office/drawing/2014/main" id="{7C358661-A240-4B7A-A546-3A2B85E09118}"/>
              </a:ext>
            </a:extLst>
          </p:cNvPr>
          <p:cNvSpPr txBox="1">
            <a:spLocks/>
          </p:cNvSpPr>
          <p:nvPr/>
        </p:nvSpPr>
        <p:spPr>
          <a:xfrm>
            <a:off x="2209800" y="-8965"/>
            <a:ext cx="9220200" cy="92336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2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Outcomes (POs)</a:t>
            </a:r>
          </a:p>
        </p:txBody>
      </p:sp>
      <p:sp>
        <p:nvSpPr>
          <p:cNvPr id="8" name="TextBox 7">
            <a:extLst>
              <a:ext uri="{FF2B5EF4-FFF2-40B4-BE49-F238E27FC236}">
                <a16:creationId xmlns:a16="http://schemas.microsoft.com/office/drawing/2014/main" id="{F603A36A-D790-4FDC-8C7F-7426B60FB580}"/>
              </a:ext>
            </a:extLst>
          </p:cNvPr>
          <p:cNvSpPr txBox="1"/>
          <p:nvPr/>
        </p:nvSpPr>
        <p:spPr>
          <a:xfrm>
            <a:off x="1600200" y="1239961"/>
            <a:ext cx="4137608" cy="400110"/>
          </a:xfrm>
          <a:prstGeom prst="rect">
            <a:avLst/>
          </a:prstGeom>
          <a:noFill/>
        </p:spPr>
        <p:txBody>
          <a:bodyPr wrap="none" rtlCol="0">
            <a:spAutoFit/>
          </a:bodyPr>
          <a:lstStyle/>
          <a:p>
            <a:r>
              <a:rPr lang="en-US" sz="2000" dirty="0"/>
              <a:t>Engineering Graduates will be able to:</a:t>
            </a:r>
          </a:p>
        </p:txBody>
      </p:sp>
      <p:graphicFrame>
        <p:nvGraphicFramePr>
          <p:cNvPr id="9" name="Content Placeholder 13">
            <a:extLst>
              <a:ext uri="{FF2B5EF4-FFF2-40B4-BE49-F238E27FC236}">
                <a16:creationId xmlns:a16="http://schemas.microsoft.com/office/drawing/2014/main" id="{812CD284-4387-4B3C-98B7-093737D65664}"/>
              </a:ext>
            </a:extLst>
          </p:cNvPr>
          <p:cNvGraphicFramePr>
            <a:graphicFrameLocks/>
          </p:cNvGraphicFramePr>
          <p:nvPr>
            <p:extLst>
              <p:ext uri="{D42A27DB-BD31-4B8C-83A1-F6EECF244321}">
                <p14:modId xmlns:p14="http://schemas.microsoft.com/office/powerpoint/2010/main" val="1562390014"/>
              </p:ext>
            </p:extLst>
          </p:nvPr>
        </p:nvGraphicFramePr>
        <p:xfrm>
          <a:off x="1600200" y="1779823"/>
          <a:ext cx="9220200" cy="4236721"/>
        </p:xfrm>
        <a:graphic>
          <a:graphicData uri="http://schemas.openxmlformats.org/drawingml/2006/table">
            <a:tbl>
              <a:tblPr bandRow="1">
                <a:tableStyleId>{5C22544A-7EE6-4342-B048-85BDC9FD1C3A}</a:tableStyleId>
              </a:tblPr>
              <a:tblGrid>
                <a:gridCol w="9220200">
                  <a:extLst>
                    <a:ext uri="{9D8B030D-6E8A-4147-A177-3AD203B41FA5}">
                      <a16:colId xmlns:a16="http://schemas.microsoft.com/office/drawing/2014/main" val="20000"/>
                    </a:ext>
                  </a:extLst>
                </a:gridCol>
              </a:tblGrid>
              <a:tr h="985284">
                <a:tc>
                  <a:txBody>
                    <a:bodyPr/>
                    <a:lstStyle/>
                    <a:p>
                      <a:r>
                        <a:rPr lang="en-US" sz="1900" b="1" dirty="0"/>
                        <a:t>1. Engineering knowledge: </a:t>
                      </a:r>
                      <a:r>
                        <a:rPr lang="en-US" sz="1900" dirty="0"/>
                        <a:t>Apply the knowledge of mathematics, science, engineering fundamentals, and an engineering specialization to the solution of complex engineering problems.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985284">
                <a:tc>
                  <a:txBody>
                    <a:bodyPr/>
                    <a:lstStyle/>
                    <a:p>
                      <a:r>
                        <a:rPr lang="en-US" sz="1900" b="1" dirty="0"/>
                        <a:t>2. Problem analysis:</a:t>
                      </a:r>
                      <a:r>
                        <a:rPr lang="en-US" sz="1900" dirty="0"/>
                        <a:t> Identify, formulate, review research literature, and analyze complex engineering problems reaching substantiated conclusions using first principles of mathematics, natural sciences, and engineering sciences.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280869">
                <a:tc>
                  <a:txBody>
                    <a:bodyPr/>
                    <a:lstStyle/>
                    <a:p>
                      <a:r>
                        <a:rPr lang="en-US" sz="1900" b="1" dirty="0"/>
                        <a:t>3. Design/development of solutions:</a:t>
                      </a:r>
                      <a:r>
                        <a:rPr lang="en-US" sz="1900" dirty="0"/>
                        <a:t> Design solutions for complex engineering problems and design system components or processes that meet the specified needs with appropriate consideration for the public health and safety, and the cultural, societal, and environmental considerations.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985284">
                <a:tc>
                  <a:txBody>
                    <a:bodyPr/>
                    <a:lstStyle/>
                    <a:p>
                      <a:r>
                        <a:rPr lang="en-US" sz="1900" b="1" dirty="0"/>
                        <a:t>4. Conduct investigations of complex problems: </a:t>
                      </a:r>
                      <a:r>
                        <a:rPr lang="en-US" sz="1900" dirty="0"/>
                        <a:t>Use research-based knowledge and research methods including design of experiments, analysis and interpretation of data, and synthesis of the information to provide valid conclusions.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318410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80</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1</a:t>
            </a:r>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MCQ</a:t>
            </a:r>
            <a:endParaRPr lang="en-US" dirty="0"/>
          </a:p>
        </p:txBody>
      </p:sp>
      <p:sp>
        <p:nvSpPr>
          <p:cNvPr id="13" name="Date Placeholder 12"/>
          <p:cNvSpPr>
            <a:spLocks noGrp="1"/>
          </p:cNvSpPr>
          <p:nvPr>
            <p:ph type="dt" sz="half" idx="10"/>
          </p:nvPr>
        </p:nvSpPr>
        <p:spPr/>
        <p:txBody>
          <a:bodyPr/>
          <a:lstStyle/>
          <a:p>
            <a:fld id="{52FF49E2-28DF-415E-A6F4-C2772541FDC8}" type="datetime1">
              <a:rPr lang="en-IN" smtClean="0"/>
              <a:t>10-02-2025</a:t>
            </a:fld>
            <a:endParaRPr lang="en-US"/>
          </a:p>
        </p:txBody>
      </p:sp>
      <p:sp>
        <p:nvSpPr>
          <p:cNvPr id="3" name="TextBox 2">
            <a:extLst>
              <a:ext uri="{FF2B5EF4-FFF2-40B4-BE49-F238E27FC236}">
                <a16:creationId xmlns:a16="http://schemas.microsoft.com/office/drawing/2014/main" id="{31853BF5-5AD9-D4F3-EC05-D51D7AF2690A}"/>
              </a:ext>
            </a:extLst>
          </p:cNvPr>
          <p:cNvSpPr txBox="1"/>
          <p:nvPr/>
        </p:nvSpPr>
        <p:spPr>
          <a:xfrm>
            <a:off x="1752600" y="835353"/>
            <a:ext cx="8458200" cy="5447645"/>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1. Which of the following is the full form of RDBMS?</a:t>
            </a:r>
          </a:p>
          <a:p>
            <a:r>
              <a:rPr lang="en-US" sz="1200" dirty="0">
                <a:latin typeface="Times New Roman" panose="02020603050405020304" pitchFamily="18" charset="0"/>
                <a:cs typeface="Times New Roman" panose="02020603050405020304" pitchFamily="18" charset="0"/>
              </a:rPr>
              <a:t>a) Relational Data Management System</a:t>
            </a:r>
          </a:p>
          <a:p>
            <a:r>
              <a:rPr lang="en-US" sz="1200" dirty="0">
                <a:latin typeface="Times New Roman" panose="02020603050405020304" pitchFamily="18" charset="0"/>
                <a:cs typeface="Times New Roman" panose="02020603050405020304" pitchFamily="18" charset="0"/>
              </a:rPr>
              <a:t>b) Relational Database Management System</a:t>
            </a:r>
          </a:p>
          <a:p>
            <a:r>
              <a:rPr lang="en-US" sz="1200" dirty="0">
                <a:latin typeface="Times New Roman" panose="02020603050405020304" pitchFamily="18" charset="0"/>
                <a:cs typeface="Times New Roman" panose="02020603050405020304" pitchFamily="18" charset="0"/>
              </a:rPr>
              <a:t>c) Relative Database Management System</a:t>
            </a:r>
          </a:p>
          <a:p>
            <a:r>
              <a:rPr lang="en-US" sz="1200" dirty="0">
                <a:latin typeface="Times New Roman" panose="02020603050405020304" pitchFamily="18" charset="0"/>
                <a:cs typeface="Times New Roman" panose="02020603050405020304" pitchFamily="18" charset="0"/>
              </a:rPr>
              <a:t>d) Regional Data Management System</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2. What is an RDBMS?</a:t>
            </a:r>
          </a:p>
          <a:p>
            <a:r>
              <a:rPr lang="en-US" sz="1200" dirty="0">
                <a:latin typeface="Times New Roman" panose="02020603050405020304" pitchFamily="18" charset="0"/>
                <a:cs typeface="Times New Roman" panose="02020603050405020304" pitchFamily="18" charset="0"/>
              </a:rPr>
              <a:t>a) Database that stores data elements that are not linked</a:t>
            </a:r>
          </a:p>
          <a:p>
            <a:r>
              <a:rPr lang="en-US" sz="1200" dirty="0">
                <a:latin typeface="Times New Roman" panose="02020603050405020304" pitchFamily="18" charset="0"/>
                <a:cs typeface="Times New Roman" panose="02020603050405020304" pitchFamily="18" charset="0"/>
              </a:rPr>
              <a:t>b) Database that accesses data elements that are not linked</a:t>
            </a:r>
          </a:p>
          <a:p>
            <a:r>
              <a:rPr lang="en-US" sz="1200" dirty="0">
                <a:latin typeface="Times New Roman" panose="02020603050405020304" pitchFamily="18" charset="0"/>
                <a:cs typeface="Times New Roman" panose="02020603050405020304" pitchFamily="18" charset="0"/>
              </a:rPr>
              <a:t>c) Database that stores and allows access to data elements that are linked</a:t>
            </a:r>
          </a:p>
          <a:p>
            <a:r>
              <a:rPr lang="en-US" sz="1200" dirty="0">
                <a:latin typeface="Times New Roman" panose="02020603050405020304" pitchFamily="18" charset="0"/>
                <a:cs typeface="Times New Roman" panose="02020603050405020304" pitchFamily="18" charset="0"/>
              </a:rPr>
              <a:t>d) None of the mentioned</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3. Does RDBMS have ACID properties?</a:t>
            </a:r>
          </a:p>
          <a:p>
            <a:r>
              <a:rPr lang="en-US" sz="1200" dirty="0">
                <a:latin typeface="Times New Roman" panose="02020603050405020304" pitchFamily="18" charset="0"/>
                <a:cs typeface="Times New Roman" panose="02020603050405020304" pitchFamily="18" charset="0"/>
              </a:rPr>
              <a:t>a) Follows ACID properties</a:t>
            </a:r>
          </a:p>
          <a:p>
            <a:r>
              <a:rPr lang="en-US" sz="1200" dirty="0">
                <a:latin typeface="Times New Roman" panose="02020603050405020304" pitchFamily="18" charset="0"/>
                <a:cs typeface="Times New Roman" panose="02020603050405020304" pitchFamily="18" charset="0"/>
              </a:rPr>
              <a:t>b) Doesn’t follow ACID properties</a:t>
            </a:r>
          </a:p>
          <a:p>
            <a:r>
              <a:rPr lang="en-US" sz="1200" dirty="0">
                <a:latin typeface="Times New Roman" panose="02020603050405020304" pitchFamily="18" charset="0"/>
                <a:cs typeface="Times New Roman" panose="02020603050405020304" pitchFamily="18" charset="0"/>
              </a:rPr>
              <a:t>c) Depends on the data stored in the database</a:t>
            </a:r>
          </a:p>
          <a:p>
            <a:r>
              <a:rPr lang="en-US" sz="1200" dirty="0">
                <a:latin typeface="Times New Roman" panose="02020603050405020304" pitchFamily="18" charset="0"/>
                <a:cs typeface="Times New Roman" panose="02020603050405020304" pitchFamily="18" charset="0"/>
              </a:rPr>
              <a:t>d) Can’t say</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4. What is a relation in RDBMS?</a:t>
            </a:r>
          </a:p>
          <a:p>
            <a:r>
              <a:rPr lang="en-US" sz="1200" dirty="0">
                <a:latin typeface="Times New Roman" panose="02020603050405020304" pitchFamily="18" charset="0"/>
                <a:cs typeface="Times New Roman" panose="02020603050405020304" pitchFamily="18" charset="0"/>
              </a:rPr>
              <a:t>a) Key</a:t>
            </a:r>
          </a:p>
          <a:p>
            <a:r>
              <a:rPr lang="en-US" sz="1200" dirty="0">
                <a:latin typeface="Times New Roman" panose="02020603050405020304" pitchFamily="18" charset="0"/>
                <a:cs typeface="Times New Roman" panose="02020603050405020304" pitchFamily="18" charset="0"/>
              </a:rPr>
              <a:t>b) Table</a:t>
            </a:r>
          </a:p>
          <a:p>
            <a:r>
              <a:rPr lang="en-US" sz="1200" dirty="0">
                <a:latin typeface="Times New Roman" panose="02020603050405020304" pitchFamily="18" charset="0"/>
                <a:cs typeface="Times New Roman" panose="02020603050405020304" pitchFamily="18" charset="0"/>
              </a:rPr>
              <a:t>c) Row</a:t>
            </a:r>
          </a:p>
          <a:p>
            <a:r>
              <a:rPr lang="en-US" sz="1200" dirty="0">
                <a:latin typeface="Times New Roman" panose="02020603050405020304" pitchFamily="18" charset="0"/>
                <a:cs typeface="Times New Roman" panose="02020603050405020304" pitchFamily="18" charset="0"/>
              </a:rPr>
              <a:t>d) Data Types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5. Which of the following systems use RDMS?</a:t>
            </a:r>
          </a:p>
          <a:p>
            <a:r>
              <a:rPr lang="en-US" sz="1200" dirty="0">
                <a:latin typeface="Times New Roman" panose="02020603050405020304" pitchFamily="18" charset="0"/>
                <a:cs typeface="Times New Roman" panose="02020603050405020304" pitchFamily="18" charset="0"/>
              </a:rPr>
              <a:t>a) Oracle</a:t>
            </a:r>
          </a:p>
          <a:p>
            <a:r>
              <a:rPr lang="en-US" sz="1200" dirty="0">
                <a:latin typeface="Times New Roman" panose="02020603050405020304" pitchFamily="18" charset="0"/>
                <a:cs typeface="Times New Roman" panose="02020603050405020304" pitchFamily="18" charset="0"/>
              </a:rPr>
              <a:t>b) Microsoft </a:t>
            </a:r>
            <a:r>
              <a:rPr lang="en-US" sz="1200" dirty="0" err="1">
                <a:latin typeface="Times New Roman" panose="02020603050405020304" pitchFamily="18" charset="0"/>
                <a:cs typeface="Times New Roman" panose="02020603050405020304" pitchFamily="18" charset="0"/>
              </a:rPr>
              <a:t>SQLServer</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c) IBM</a:t>
            </a:r>
          </a:p>
          <a:p>
            <a:r>
              <a:rPr lang="en-US" sz="1200" dirty="0">
                <a:latin typeface="Times New Roman" panose="02020603050405020304" pitchFamily="18" charset="0"/>
                <a:cs typeface="Times New Roman" panose="02020603050405020304" pitchFamily="18" charset="0"/>
              </a:rPr>
              <a:t>d) All of the mentioned</a:t>
            </a:r>
          </a:p>
        </p:txBody>
      </p:sp>
    </p:spTree>
    <p:extLst>
      <p:ext uri="{BB962C8B-B14F-4D97-AF65-F5344CB8AC3E}">
        <p14:creationId xmlns:p14="http://schemas.microsoft.com/office/powerpoint/2010/main" val="140911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719736" y="6356351"/>
            <a:ext cx="5472608" cy="365125"/>
          </a:xfrm>
        </p:spPr>
        <p:txBody>
          <a:bodyPr/>
          <a:lstStyle/>
          <a:p>
            <a:r>
              <a:rPr lang="en-US"/>
              <a:t>Shruti Dadhich          ACSML0603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8"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Topic Links</a:t>
            </a:r>
          </a:p>
        </p:txBody>
      </p:sp>
      <p:sp>
        <p:nvSpPr>
          <p:cNvPr id="9" name="Rectangle 8"/>
          <p:cNvSpPr/>
          <p:nvPr/>
        </p:nvSpPr>
        <p:spPr>
          <a:xfrm>
            <a:off x="2493368" y="1268761"/>
            <a:ext cx="7488832" cy="2031325"/>
          </a:xfrm>
          <a:prstGeom prst="rect">
            <a:avLst/>
          </a:prstGeom>
        </p:spPr>
        <p:txBody>
          <a:bodyPr wrap="square">
            <a:spAutoFit/>
          </a:bodyPr>
          <a:lstStyle/>
          <a:p>
            <a:pPr marL="342900" indent="-342900">
              <a:buAutoNum type="arabicPeriod"/>
            </a:pPr>
            <a:r>
              <a:rPr lang="en-US" dirty="0">
                <a:hlinkClick r:id="rId2"/>
              </a:rPr>
              <a:t>https://www.geeksforgeeks.org/relational-model-in-dbms/ /</a:t>
            </a:r>
            <a:endParaRPr lang="en-US" dirty="0"/>
          </a:p>
          <a:p>
            <a:pPr marL="342900" indent="-342900">
              <a:buAutoNum type="arabicPeriod"/>
            </a:pPr>
            <a:r>
              <a:rPr lang="en-US" dirty="0">
                <a:hlinkClick r:id="rId3"/>
              </a:rPr>
              <a:t>https://www.geeksforgeeks.org/sql-query-processing/</a:t>
            </a:r>
            <a:endParaRPr lang="en-US" dirty="0"/>
          </a:p>
          <a:p>
            <a:pPr marL="342900" indent="-342900">
              <a:buAutoNum type="arabicPeriod"/>
            </a:pPr>
            <a:r>
              <a:rPr lang="en-US" dirty="0">
                <a:hlinkClick r:id="rId4"/>
              </a:rPr>
              <a:t>https://www.geeksforgeeks.org/best-practices-for-sql-query-optimizations/</a:t>
            </a:r>
            <a:endParaRPr lang="en-US" dirty="0"/>
          </a:p>
          <a:p>
            <a:pPr marL="342900" indent="-342900">
              <a:buAutoNum type="arabicPeriod"/>
            </a:pPr>
            <a:r>
              <a:rPr lang="en-US" dirty="0">
                <a:hlinkClick r:id=""/>
              </a:rPr>
              <a:t>https://www.geeksforgeeks.org/concurrency-control-in-dbms/</a:t>
            </a:r>
          </a:p>
          <a:p>
            <a:pPr marL="342900" indent="-342900">
              <a:buAutoNum type="arabicPeriod"/>
            </a:pPr>
            <a:r>
              <a:rPr lang="en-US" dirty="0">
                <a:hlinkClick r:id=""/>
              </a:rPr>
              <a:t>https://www.geeksforgeeks.org/two-phase-locking-protocol/</a:t>
            </a:r>
            <a:endParaRPr lang="en-US" dirty="0"/>
          </a:p>
          <a:p>
            <a:pPr marL="342900" indent="-342900">
              <a:buAutoNum type="arabicPeriod"/>
            </a:pPr>
            <a:endParaRPr lang="en-US" dirty="0"/>
          </a:p>
        </p:txBody>
      </p:sp>
      <p:sp>
        <p:nvSpPr>
          <p:cNvPr id="11" name="Date Placeholder 10"/>
          <p:cNvSpPr>
            <a:spLocks noGrp="1"/>
          </p:cNvSpPr>
          <p:nvPr>
            <p:ph type="dt" sz="half" idx="10"/>
          </p:nvPr>
        </p:nvSpPr>
        <p:spPr/>
        <p:txBody>
          <a:bodyPr/>
          <a:lstStyle/>
          <a:p>
            <a:fld id="{041047BC-D31E-403E-B18F-FF0107F1F557}" type="datetime1">
              <a:rPr lang="en-IN" smtClean="0"/>
              <a:t>10-02-2025</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038600" y="6356351"/>
            <a:ext cx="5181600" cy="365125"/>
          </a:xfrm>
        </p:spPr>
        <p:txBody>
          <a:bodyPr/>
          <a:lstStyle/>
          <a:p>
            <a:r>
              <a:rPr lang="en-US"/>
              <a:t>Shruti Dadhich          ACSML0603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IN" dirty="0"/>
              <a:t>Recap </a:t>
            </a:r>
            <a:r>
              <a:rPr lang="en-IN"/>
              <a:t>of Unit</a:t>
            </a:r>
            <a:endParaRPr lang="en-US" dirty="0"/>
          </a:p>
        </p:txBody>
      </p:sp>
      <p:sp>
        <p:nvSpPr>
          <p:cNvPr id="9" name="Content Placeholder 2"/>
          <p:cNvSpPr>
            <a:spLocks noGrp="1"/>
          </p:cNvSpPr>
          <p:nvPr>
            <p:ph idx="1"/>
          </p:nvPr>
        </p:nvSpPr>
        <p:spPr>
          <a:xfrm>
            <a:off x="1752600" y="914400"/>
            <a:ext cx="8610600" cy="5342398"/>
          </a:xfrm>
        </p:spPr>
        <p:txBody>
          <a:bodyPr>
            <a:normAutofit/>
          </a:bodyPr>
          <a:lstStyle/>
          <a:p>
            <a:pPr algn="just"/>
            <a:r>
              <a:rPr lang="en-US" sz="2000" dirty="0"/>
              <a:t>Knowledge of relational database Concept.</a:t>
            </a:r>
          </a:p>
          <a:p>
            <a:pPr algn="just"/>
            <a:endParaRPr lang="en-US" sz="2000" dirty="0"/>
          </a:p>
          <a:p>
            <a:pPr algn="just"/>
            <a:r>
              <a:rPr lang="en-US" sz="2000" dirty="0"/>
              <a:t>Knowledge of query optimization and its concepts.</a:t>
            </a:r>
          </a:p>
          <a:p>
            <a:pPr algn="just"/>
            <a:endParaRPr lang="en-US" sz="2000" dirty="0"/>
          </a:p>
          <a:p>
            <a:pPr algn="just"/>
            <a:r>
              <a:rPr lang="en-US" sz="2000" dirty="0"/>
              <a:t>Knowledge of Concurrency control and transaction management .</a:t>
            </a:r>
          </a:p>
          <a:p>
            <a:pPr algn="just"/>
            <a:endParaRPr lang="en-US" sz="2000" dirty="0"/>
          </a:p>
          <a:p>
            <a:pPr algn="just"/>
            <a:r>
              <a:rPr lang="en-US" sz="2000" dirty="0"/>
              <a:t>Knowledge of ACID principle.	</a:t>
            </a:r>
          </a:p>
          <a:p>
            <a:pPr algn="just">
              <a:buNone/>
            </a:pPr>
            <a:r>
              <a:rPr lang="en-US" sz="2000" dirty="0"/>
              <a:t>	</a:t>
            </a:r>
          </a:p>
          <a:p>
            <a:pPr algn="just"/>
            <a:endParaRPr lang="en-US" sz="2000" dirty="0"/>
          </a:p>
          <a:p>
            <a:r>
              <a:rPr lang="en-US" sz="2000" dirty="0"/>
              <a:t>Video Link: https://</a:t>
            </a:r>
            <a:r>
              <a:rPr lang="en-US" sz="2000" dirty="0" err="1"/>
              <a:t>www.youtube.com</a:t>
            </a:r>
            <a:r>
              <a:rPr lang="en-US" sz="2000" dirty="0"/>
              <a:t>/</a:t>
            </a:r>
            <a:r>
              <a:rPr lang="en-US" sz="2000" dirty="0" err="1"/>
              <a:t>watch?v</a:t>
            </a:r>
            <a:r>
              <a:rPr lang="en-US" sz="2000" dirty="0"/>
              <a:t>=19ZvIcoJXnE&amp;ab_channel=</a:t>
            </a:r>
            <a:r>
              <a:rPr lang="en-US" sz="2000" dirty="0" err="1"/>
              <a:t>ProfRoss</a:t>
            </a:r>
            <a:endParaRPr lang="en-US" sz="2000" dirty="0"/>
          </a:p>
          <a:p>
            <a:pPr algn="just"/>
            <a:endParaRPr lang="en-US" sz="2000" dirty="0"/>
          </a:p>
          <a:p>
            <a:pPr algn="just"/>
            <a:endParaRPr lang="en-US" sz="2000" dirty="0"/>
          </a:p>
          <a:p>
            <a:pPr algn="just"/>
            <a:endParaRPr lang="en-US" sz="2000" dirty="0"/>
          </a:p>
        </p:txBody>
      </p:sp>
      <p:sp>
        <p:nvSpPr>
          <p:cNvPr id="8" name="Date Placeholder 7"/>
          <p:cNvSpPr>
            <a:spLocks noGrp="1"/>
          </p:cNvSpPr>
          <p:nvPr>
            <p:ph type="dt" sz="half" idx="10"/>
          </p:nvPr>
        </p:nvSpPr>
        <p:spPr/>
        <p:txBody>
          <a:bodyPr/>
          <a:lstStyle/>
          <a:p>
            <a:fld id="{59A9BD77-4A36-43C7-954E-A54DA80970FA}" type="datetime1">
              <a:rPr lang="en-IN" smtClean="0"/>
              <a:t>10-02-2025</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71AE0FF-34F6-A923-EA18-B43F5500EE14}"/>
              </a:ext>
            </a:extLst>
          </p:cNvPr>
          <p:cNvSpPr/>
          <p:nvPr/>
        </p:nvSpPr>
        <p:spPr>
          <a:xfrm>
            <a:off x="1701492" y="2158040"/>
            <a:ext cx="8966509" cy="2215991"/>
          </a:xfrm>
          <a:prstGeom prst="rect">
            <a:avLst/>
          </a:prstGeom>
          <a:noFill/>
        </p:spPr>
        <p:txBody>
          <a:bodyPr wrap="square" lIns="91440" tIns="45720" rIns="91440" bIns="45720">
            <a:spAutoFit/>
          </a:bodyPr>
          <a:lstStyle/>
          <a:p>
            <a:pPr algn="ctr"/>
            <a:r>
              <a:rPr lang="en-GB" sz="13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kayaTelivigala" pitchFamily="2" charset="77"/>
                <a:cs typeface="AkayaTelivigala" pitchFamily="2" charset="77"/>
              </a:rPr>
              <a:t>Thank You</a:t>
            </a:r>
          </a:p>
        </p:txBody>
      </p:sp>
      <p:sp>
        <p:nvSpPr>
          <p:cNvPr id="3" name="Title 1"/>
          <p:cNvSpPr txBox="1">
            <a:spLocks/>
          </p:cNvSpPr>
          <p:nvPr/>
        </p:nvSpPr>
        <p:spPr>
          <a:xfrm>
            <a:off x="2562226" y="2"/>
            <a:ext cx="8105775" cy="7355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endParaRPr lang="en-IN" dirty="0"/>
          </a:p>
        </p:txBody>
      </p:sp>
      <p:sp>
        <p:nvSpPr>
          <p:cNvPr id="7" name="Slide Number Placeholder 6"/>
          <p:cNvSpPr>
            <a:spLocks noGrp="1"/>
          </p:cNvSpPr>
          <p:nvPr>
            <p:ph type="sldNum" sz="quarter" idx="12"/>
          </p:nvPr>
        </p:nvSpPr>
        <p:spPr/>
        <p:txBody>
          <a:bodyPr/>
          <a:lstStyle/>
          <a:p>
            <a:fld id="{087E8F53-8C2F-4870-B4C7-4B60F29B0CD2}" type="slidenum">
              <a:rPr lang="en-US" smtClean="0"/>
              <a:pPr/>
              <a:t>83</a:t>
            </a:fld>
            <a:endParaRPr lang="en-US"/>
          </a:p>
        </p:txBody>
      </p:sp>
      <p:sp>
        <p:nvSpPr>
          <p:cNvPr id="8" name="Footer Placeholder 7"/>
          <p:cNvSpPr>
            <a:spLocks noGrp="1"/>
          </p:cNvSpPr>
          <p:nvPr>
            <p:ph type="ftr" sz="quarter" idx="11"/>
          </p:nvPr>
        </p:nvSpPr>
        <p:spPr/>
        <p:txBody>
          <a:bodyPr/>
          <a:lstStyle/>
          <a:p>
            <a:r>
              <a:rPr lang="en-US"/>
              <a:t>Shruti Dadhich          ACSML0603      Unit 1</a:t>
            </a:r>
          </a:p>
        </p:txBody>
      </p:sp>
      <p:sp>
        <p:nvSpPr>
          <p:cNvPr id="9" name="Date Placeholder 8"/>
          <p:cNvSpPr>
            <a:spLocks noGrp="1"/>
          </p:cNvSpPr>
          <p:nvPr>
            <p:ph type="dt" sz="half" idx="10"/>
          </p:nvPr>
        </p:nvSpPr>
        <p:spPr/>
        <p:txBody>
          <a:bodyPr/>
          <a:lstStyle/>
          <a:p>
            <a:fld id="{9DD32678-6CFE-414D-B3EA-0B25AC8548B6}" type="datetime1">
              <a:rPr lang="en-IN" smtClean="0"/>
              <a:t>10-02-2025</a:t>
            </a:fld>
            <a:endParaRPr lang="en-US"/>
          </a:p>
        </p:txBody>
      </p:sp>
    </p:spTree>
    <p:extLst>
      <p:ext uri="{BB962C8B-B14F-4D97-AF65-F5344CB8AC3E}">
        <p14:creationId xmlns:p14="http://schemas.microsoft.com/office/powerpoint/2010/main" val="69033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4B31209-3154-4FD1-945D-6285271B10DF}"/>
              </a:ext>
            </a:extLst>
          </p:cNvPr>
          <p:cNvSpPr>
            <a:spLocks noGrp="1"/>
          </p:cNvSpPr>
          <p:nvPr>
            <p:ph type="dt" sz="half" idx="10"/>
          </p:nvPr>
        </p:nvSpPr>
        <p:spPr/>
        <p:txBody>
          <a:bodyPr/>
          <a:lstStyle/>
          <a:p>
            <a:fld id="{37CB2622-542A-4292-B7F8-099411C2C3E9}" type="datetime1">
              <a:rPr lang="en-IN" smtClean="0"/>
              <a:t>10-02-2025</a:t>
            </a:fld>
            <a:endParaRPr lang="en-US"/>
          </a:p>
        </p:txBody>
      </p:sp>
      <p:sp>
        <p:nvSpPr>
          <p:cNvPr id="5" name="Footer Placeholder 4">
            <a:extLst>
              <a:ext uri="{FF2B5EF4-FFF2-40B4-BE49-F238E27FC236}">
                <a16:creationId xmlns:a16="http://schemas.microsoft.com/office/drawing/2014/main" id="{4F061763-5E17-468B-8F33-942B84942A16}"/>
              </a:ext>
            </a:extLst>
          </p:cNvPr>
          <p:cNvSpPr>
            <a:spLocks noGrp="1"/>
          </p:cNvSpPr>
          <p:nvPr>
            <p:ph type="ftr" sz="quarter" idx="11"/>
          </p:nvPr>
        </p:nvSpPr>
        <p:spPr/>
        <p:txBody>
          <a:bodyPr/>
          <a:lstStyle/>
          <a:p>
            <a:r>
              <a:rPr lang="en-US"/>
              <a:t>Shruti Dadhich          ACSML0603      Unit 1</a:t>
            </a:r>
          </a:p>
        </p:txBody>
      </p:sp>
      <p:sp>
        <p:nvSpPr>
          <p:cNvPr id="6" name="Slide Number Placeholder 5">
            <a:extLst>
              <a:ext uri="{FF2B5EF4-FFF2-40B4-BE49-F238E27FC236}">
                <a16:creationId xmlns:a16="http://schemas.microsoft.com/office/drawing/2014/main" id="{1C516330-C4D6-4B4B-A297-2CDD7B656301}"/>
              </a:ext>
            </a:extLst>
          </p:cNvPr>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7" name="Content Placeholder 13">
            <a:extLst>
              <a:ext uri="{FF2B5EF4-FFF2-40B4-BE49-F238E27FC236}">
                <a16:creationId xmlns:a16="http://schemas.microsoft.com/office/drawing/2014/main" id="{74892221-BD52-4D03-AC84-FBEA568D9FE7}"/>
              </a:ext>
            </a:extLst>
          </p:cNvPr>
          <p:cNvGraphicFramePr>
            <a:graphicFrameLocks noGrp="1"/>
          </p:cNvGraphicFramePr>
          <p:nvPr>
            <p:ph idx="1"/>
            <p:extLst>
              <p:ext uri="{D42A27DB-BD31-4B8C-83A1-F6EECF244321}">
                <p14:modId xmlns:p14="http://schemas.microsoft.com/office/powerpoint/2010/main" val="2309666199"/>
              </p:ext>
            </p:extLst>
          </p:nvPr>
        </p:nvGraphicFramePr>
        <p:xfrm>
          <a:off x="1524000" y="1343548"/>
          <a:ext cx="9677400" cy="4556760"/>
        </p:xfrm>
        <a:graphic>
          <a:graphicData uri="http://schemas.openxmlformats.org/drawingml/2006/table">
            <a:tbl>
              <a:tblPr bandRow="1">
                <a:tableStyleId>{5C22544A-7EE6-4342-B048-85BDC9FD1C3A}</a:tableStyleId>
              </a:tblPr>
              <a:tblGrid>
                <a:gridCol w="9677400">
                  <a:extLst>
                    <a:ext uri="{9D8B030D-6E8A-4147-A177-3AD203B41FA5}">
                      <a16:colId xmlns:a16="http://schemas.microsoft.com/office/drawing/2014/main" val="20000"/>
                    </a:ext>
                  </a:extLst>
                </a:gridCol>
              </a:tblGrid>
              <a:tr h="1379864">
                <a:tc>
                  <a:txBody>
                    <a:bodyPr/>
                    <a:lstStyle/>
                    <a:p>
                      <a:r>
                        <a:rPr lang="en-US" sz="2000" b="1" dirty="0"/>
                        <a:t>5. Modern tool usage: </a:t>
                      </a:r>
                      <a:r>
                        <a:rPr lang="en-US" sz="2000" dirty="0"/>
                        <a:t>Create, select, and apply appropriate techniques, resources, and modern engineering and IT tools including prediction and modeling to complex engineering activities with an understanding of the limitations.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379864">
                <a:tc>
                  <a:txBody>
                    <a:bodyPr/>
                    <a:lstStyle/>
                    <a:p>
                      <a:r>
                        <a:rPr lang="en-US" sz="2000" b="1" dirty="0"/>
                        <a:t>6. The engineer and society:</a:t>
                      </a:r>
                      <a:r>
                        <a:rPr lang="en-US" sz="2000" dirty="0"/>
                        <a:t> Apply reasoning informed by the contextual knowledge to assess societal, health, safety, legal and cultural issues and the consequent responsibilities relevant to the professional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058965">
                <a:tc>
                  <a:txBody>
                    <a:bodyPr/>
                    <a:lstStyle/>
                    <a:p>
                      <a:r>
                        <a:rPr lang="en-US" sz="2000" b="1" dirty="0"/>
                        <a:t>7</a:t>
                      </a:r>
                      <a:r>
                        <a:rPr lang="en-US" sz="2000" b="1"/>
                        <a:t>. Environment and sustainability: </a:t>
                      </a:r>
                      <a:r>
                        <a:rPr lang="en-US" sz="2000"/>
                        <a:t>Understand </a:t>
                      </a:r>
                      <a:r>
                        <a:rPr lang="en-US" sz="2000" dirty="0"/>
                        <a:t>the impact of </a:t>
                      </a:r>
                      <a:r>
                        <a:rPr lang="en-US" sz="2000"/>
                        <a:t>the professional engineering solutions in societal and environmental contexts, and demonstrate the knowledge </a:t>
                      </a:r>
                      <a:r>
                        <a:rPr lang="en-US" sz="2000" dirty="0"/>
                        <a:t>of</a:t>
                      </a:r>
                      <a:r>
                        <a:rPr lang="en-US" sz="2000"/>
                        <a:t>, and need for sustainable development</a:t>
                      </a:r>
                      <a:r>
                        <a:rPr lang="en-US" sz="2000" dirty="0"/>
                        <a: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738067">
                <a:tc>
                  <a:txBody>
                    <a:bodyPr/>
                    <a:lstStyle/>
                    <a:p>
                      <a:r>
                        <a:rPr lang="en-US" sz="2000" b="1" dirty="0"/>
                        <a:t>8. Ethics:</a:t>
                      </a:r>
                      <a:r>
                        <a:rPr lang="en-US" sz="2000" dirty="0"/>
                        <a:t> Apply ethical principles and commit to professional ethics and responsibilities and norms of the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8" name="Title 1">
            <a:extLst>
              <a:ext uri="{FF2B5EF4-FFF2-40B4-BE49-F238E27FC236}">
                <a16:creationId xmlns:a16="http://schemas.microsoft.com/office/drawing/2014/main" id="{26379702-2E18-438B-9E05-C6ED6EF7E9D6}"/>
              </a:ext>
            </a:extLst>
          </p:cNvPr>
          <p:cNvSpPr txBox="1">
            <a:spLocks/>
          </p:cNvSpPr>
          <p:nvPr/>
        </p:nvSpPr>
        <p:spPr>
          <a:xfrm>
            <a:off x="2209800" y="-8965"/>
            <a:ext cx="9220200" cy="92336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2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Outcomes (POs)</a:t>
            </a:r>
          </a:p>
        </p:txBody>
      </p:sp>
    </p:spTree>
    <p:extLst>
      <p:ext uri="{BB962C8B-B14F-4D97-AF65-F5344CB8AC3E}">
        <p14:creationId xmlns:p14="http://schemas.microsoft.com/office/powerpoint/2010/main" val="3729519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2166</TotalTime>
  <Words>5787</Words>
  <Application>Microsoft Office PowerPoint</Application>
  <PresentationFormat>Widescreen</PresentationFormat>
  <Paragraphs>1144</Paragraphs>
  <Slides>83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83</vt:i4>
      </vt:variant>
    </vt:vector>
  </HeadingPairs>
  <TitlesOfParts>
    <vt:vector size="90" baseType="lpstr">
      <vt:lpstr>AkayaTelivigala</vt:lpstr>
      <vt:lpstr>Arial</vt:lpstr>
      <vt:lpstr>Arial Black</vt:lpstr>
      <vt:lpstr>Calibri</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Course Outcomes(COs)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admin</cp:lastModifiedBy>
  <cp:revision>72</cp:revision>
  <dcterms:created xsi:type="dcterms:W3CDTF">2006-08-16T00:00:00Z</dcterms:created>
  <dcterms:modified xsi:type="dcterms:W3CDTF">2025-02-10T09:34:43Z</dcterms:modified>
</cp:coreProperties>
</file>