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1"/>
  </p:notesMasterIdLst>
  <p:handoutMasterIdLst>
    <p:handoutMasterId r:id="rId102"/>
  </p:handoutMasterIdLst>
  <p:sldIdLst>
    <p:sldId id="904" r:id="rId2"/>
    <p:sldId id="285" r:id="rId3"/>
    <p:sldId id="913" r:id="rId4"/>
    <p:sldId id="914" r:id="rId5"/>
    <p:sldId id="915" r:id="rId6"/>
    <p:sldId id="912" r:id="rId7"/>
    <p:sldId id="916" r:id="rId8"/>
    <p:sldId id="919" r:id="rId9"/>
    <p:sldId id="921" r:id="rId10"/>
    <p:sldId id="922" r:id="rId11"/>
    <p:sldId id="923" r:id="rId12"/>
    <p:sldId id="924" r:id="rId13"/>
    <p:sldId id="925" r:id="rId14"/>
    <p:sldId id="926" r:id="rId15"/>
    <p:sldId id="927" r:id="rId16"/>
    <p:sldId id="929" r:id="rId17"/>
    <p:sldId id="930" r:id="rId18"/>
    <p:sldId id="931" r:id="rId19"/>
    <p:sldId id="934" r:id="rId20"/>
    <p:sldId id="935" r:id="rId21"/>
    <p:sldId id="932" r:id="rId22"/>
    <p:sldId id="933" r:id="rId23"/>
    <p:sldId id="937" r:id="rId24"/>
    <p:sldId id="938" r:id="rId25"/>
    <p:sldId id="939" r:id="rId26"/>
    <p:sldId id="940" r:id="rId27"/>
    <p:sldId id="941" r:id="rId28"/>
    <p:sldId id="942" r:id="rId29"/>
    <p:sldId id="943" r:id="rId30"/>
    <p:sldId id="944" r:id="rId31"/>
    <p:sldId id="945" r:id="rId32"/>
    <p:sldId id="946" r:id="rId33"/>
    <p:sldId id="947" r:id="rId34"/>
    <p:sldId id="948" r:id="rId35"/>
    <p:sldId id="1043" r:id="rId36"/>
    <p:sldId id="1028" r:id="rId37"/>
    <p:sldId id="952" r:id="rId38"/>
    <p:sldId id="956" r:id="rId39"/>
    <p:sldId id="957" r:id="rId40"/>
    <p:sldId id="958" r:id="rId41"/>
    <p:sldId id="959" r:id="rId42"/>
    <p:sldId id="960" r:id="rId43"/>
    <p:sldId id="961" r:id="rId44"/>
    <p:sldId id="962" r:id="rId45"/>
    <p:sldId id="963" r:id="rId46"/>
    <p:sldId id="964" r:id="rId47"/>
    <p:sldId id="965" r:id="rId48"/>
    <p:sldId id="967" r:id="rId49"/>
    <p:sldId id="968" r:id="rId50"/>
    <p:sldId id="979" r:id="rId51"/>
    <p:sldId id="980" r:id="rId52"/>
    <p:sldId id="981" r:id="rId53"/>
    <p:sldId id="983" r:id="rId54"/>
    <p:sldId id="984" r:id="rId55"/>
    <p:sldId id="986" r:id="rId56"/>
    <p:sldId id="987" r:id="rId57"/>
    <p:sldId id="988" r:id="rId58"/>
    <p:sldId id="1040" r:id="rId59"/>
    <p:sldId id="990" r:id="rId60"/>
    <p:sldId id="991" r:id="rId61"/>
    <p:sldId id="992" r:id="rId62"/>
    <p:sldId id="1041" r:id="rId63"/>
    <p:sldId id="1044" r:id="rId64"/>
    <p:sldId id="1045" r:id="rId65"/>
    <p:sldId id="1046" r:id="rId66"/>
    <p:sldId id="1047" r:id="rId67"/>
    <p:sldId id="1048" r:id="rId68"/>
    <p:sldId id="1049" r:id="rId69"/>
    <p:sldId id="1050" r:id="rId70"/>
    <p:sldId id="1051" r:id="rId71"/>
    <p:sldId id="1052" r:id="rId72"/>
    <p:sldId id="1053" r:id="rId73"/>
    <p:sldId id="998" r:id="rId74"/>
    <p:sldId id="999" r:id="rId75"/>
    <p:sldId id="1055" r:id="rId76"/>
    <p:sldId id="1070" r:id="rId77"/>
    <p:sldId id="1056" r:id="rId78"/>
    <p:sldId id="1057" r:id="rId79"/>
    <p:sldId id="1058" r:id="rId80"/>
    <p:sldId id="1059" r:id="rId81"/>
    <p:sldId id="1060" r:id="rId82"/>
    <p:sldId id="1061" r:id="rId83"/>
    <p:sldId id="1062" r:id="rId84"/>
    <p:sldId id="1063" r:id="rId85"/>
    <p:sldId id="1064" r:id="rId86"/>
    <p:sldId id="1065" r:id="rId87"/>
    <p:sldId id="1066" r:id="rId88"/>
    <p:sldId id="1016" r:id="rId89"/>
    <p:sldId id="1017" r:id="rId90"/>
    <p:sldId id="1018" r:id="rId91"/>
    <p:sldId id="1022" r:id="rId92"/>
    <p:sldId id="1023" r:id="rId93"/>
    <p:sldId id="1067" r:id="rId94"/>
    <p:sldId id="1068" r:id="rId95"/>
    <p:sldId id="1024" r:id="rId96"/>
    <p:sldId id="1069" r:id="rId97"/>
    <p:sldId id="1025" r:id="rId98"/>
    <p:sldId id="1026" r:id="rId99"/>
    <p:sldId id="1027" r:id="rId10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CB4B6"/>
    <a:srgbClr val="DF5556"/>
    <a:srgbClr val="E7EDF4"/>
    <a:srgbClr val="FC63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3321" autoAdjust="0"/>
    <p:restoredTop sz="94626" autoAdjust="0"/>
  </p:normalViewPr>
  <p:slideViewPr>
    <p:cSldViewPr>
      <p:cViewPr>
        <p:scale>
          <a:sx n="71" d="100"/>
          <a:sy n="71" d="100"/>
        </p:scale>
        <p:origin x="-1038" y="6"/>
      </p:cViewPr>
      <p:guideLst>
        <p:guide orient="horz" pos="2160"/>
        <p:guide pos="2880"/>
      </p:guideLst>
    </p:cSldViewPr>
  </p:slideViewPr>
  <p:outlineViewPr>
    <p:cViewPr>
      <p:scale>
        <a:sx n="33" d="100"/>
        <a:sy n="33" d="100"/>
      </p:scale>
      <p:origin x="0" y="4140"/>
    </p:cViewPr>
  </p:outlin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2/28/2025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2/28/2025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96DC7D9-F5B2-4DC1-90DC-7DD1F2839FF0}" type="datetime1">
              <a:rPr lang="en-IN" smtClean="0"/>
              <a:pPr/>
              <a:t>28-02-2025</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352AB3-7A7D-48D5-A409-733191CF1713}" type="datetime1">
              <a:rPr lang="en-IN" smtClean="0"/>
              <a:pPr/>
              <a:t>28-02-2025</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6CBBF7-C796-4D88-9173-79C957C0CD6C}" type="datetime1">
              <a:rPr lang="en-IN" smtClean="0"/>
              <a:pPr/>
              <a:t>28-02-2025</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C0D9CE-0C12-47D6-AD76-4C8AFAE422F0}" type="datetime1">
              <a:rPr lang="en-IN" smtClean="0"/>
              <a:pPr/>
              <a:t>28-02-2025</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540E5E-58CE-41AF-AC6A-CD1FA2EA1562}" type="datetime1">
              <a:rPr lang="en-IN" smtClean="0"/>
              <a:pPr/>
              <a:t>28-02-2025</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BAB136-A2A1-4955-8F4B-3EDE7D88B565}" type="datetime1">
              <a:rPr lang="en-IN" smtClean="0"/>
              <a:pPr/>
              <a:t>28-02-2025</a:t>
            </a:fld>
            <a:endParaRPr lang="en-US"/>
          </a:p>
        </p:txBody>
      </p:sp>
      <p:sp>
        <p:nvSpPr>
          <p:cNvPr id="6" name="Footer Placeholder 5"/>
          <p:cNvSpPr>
            <a:spLocks noGrp="1"/>
          </p:cNvSpPr>
          <p:nvPr>
            <p:ph type="ftr" sz="quarter" idx="11"/>
          </p:nvPr>
        </p:nvSpPr>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FC0E94-9741-4E38-942A-EDF95545731A}" type="datetime1">
              <a:rPr lang="en-IN" smtClean="0"/>
              <a:pPr/>
              <a:t>28-02-2025</a:t>
            </a:fld>
            <a:endParaRPr lang="en-US"/>
          </a:p>
        </p:txBody>
      </p:sp>
      <p:sp>
        <p:nvSpPr>
          <p:cNvPr id="8" name="Footer Placeholder 7"/>
          <p:cNvSpPr>
            <a:spLocks noGrp="1"/>
          </p:cNvSpPr>
          <p:nvPr>
            <p:ph type="ftr" sz="quarter" idx="11"/>
          </p:nvPr>
        </p:nvSpPr>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111369-9C2F-44EA-B7F9-DC36F2DA940B}" type="datetime1">
              <a:rPr lang="en-IN" smtClean="0"/>
              <a:pPr/>
              <a:t>28-02-2025</a:t>
            </a:fld>
            <a:endParaRPr lang="en-US"/>
          </a:p>
        </p:txBody>
      </p:sp>
      <p:sp>
        <p:nvSpPr>
          <p:cNvPr id="4" name="Footer Placeholder 3"/>
          <p:cNvSpPr>
            <a:spLocks noGrp="1"/>
          </p:cNvSpPr>
          <p:nvPr>
            <p:ph type="ftr" sz="quarter" idx="11"/>
          </p:nvPr>
        </p:nvSpPr>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D2F495-76D5-4D65-AFAA-874603E007D2}" type="datetime1">
              <a:rPr lang="en-IN" smtClean="0"/>
              <a:pPr/>
              <a:t>28-02-2025</a:t>
            </a:fld>
            <a:endParaRPr lang="en-US"/>
          </a:p>
        </p:txBody>
      </p:sp>
      <p:sp>
        <p:nvSpPr>
          <p:cNvPr id="3" name="Footer Placeholder 2"/>
          <p:cNvSpPr>
            <a:spLocks noGrp="1"/>
          </p:cNvSpPr>
          <p:nvPr>
            <p:ph type="ftr" sz="quarter" idx="11"/>
          </p:nvPr>
        </p:nvSpPr>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8FA516-A522-444D-8B88-7CDF081E51A9}" type="datetime1">
              <a:rPr lang="en-IN" smtClean="0"/>
              <a:pPr/>
              <a:t>28-02-2025</a:t>
            </a:fld>
            <a:endParaRPr lang="en-US"/>
          </a:p>
        </p:txBody>
      </p:sp>
      <p:sp>
        <p:nvSpPr>
          <p:cNvPr id="6" name="Footer Placeholder 5"/>
          <p:cNvSpPr>
            <a:spLocks noGrp="1"/>
          </p:cNvSpPr>
          <p:nvPr>
            <p:ph type="ftr" sz="quarter" idx="11"/>
          </p:nvPr>
        </p:nvSpPr>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A2E775-341F-44D8-91B3-63176122199C}" type="datetime1">
              <a:rPr lang="en-IN" smtClean="0"/>
              <a:pPr/>
              <a:t>28-02-2025</a:t>
            </a:fld>
            <a:endParaRPr lang="en-US"/>
          </a:p>
        </p:txBody>
      </p:sp>
      <p:sp>
        <p:nvSpPr>
          <p:cNvPr id="6" name="Footer Placeholder 5"/>
          <p:cNvSpPr>
            <a:spLocks noGrp="1"/>
          </p:cNvSpPr>
          <p:nvPr>
            <p:ph type="ftr" sz="quarter" idx="11"/>
          </p:nvPr>
        </p:nvSpPr>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2987A9-CD6F-4296-B00D-94636A8171DB}" type="datetime1">
              <a:rPr lang="en-IN" smtClean="0"/>
              <a:pPr/>
              <a:t>28-02-2025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Xuq6_udbeH0&amp;list=PLi3oNa09iwJRByiNwEJNaZ3XVKcveovzk" TargetMode="External"/><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hyperlink" Target="https://www.youtube.com/watch?v=X-pCbWwu50k"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hyperlink" Target="https://www.youtube.com/watch?v=IZixqBZ8HoY" TargetMode="External"/><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hyperlink" Target="https://www.youtube.com/watch?v=p1in8uuAu7g" TargetMode="External"/></Relationships>
</file>

<file path=ppt/slides/_rels/slide6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hyperlink" Target="https://www.reputationdefender.com/what-online-reputation-management" TargetMode="External"/><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hyperlink" Target="https://www.youtube.com/watch?v=cT42N8scarQ" TargetMode="External"/><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hyperlink" Target="https://www.youtube.com/watch?v=mreOWm3e9lg" TargetMode="External"/><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hyperlink" Target="https://www.youtube.com/watch?v=YWA-xbsJrVg" TargetMode="External"/><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hyperlink" Target="https://www.coursera.org/search?query=website%20development&amp;" TargetMode="External"/><Relationship Id="rId5" Type="http://schemas.openxmlformats.org/officeDocument/2006/relationships/hyperlink" Target="https://www.coursera.org/courses?query=digital%20transformation" TargetMode="External"/><Relationship Id="rId4" Type="http://schemas.openxmlformats.org/officeDocument/2006/relationships/hyperlink" Target="https://www.youtube.com/watch?v=yD24fofvvVg" TargetMode="External"/></Relationships>
</file>

<file path=ppt/slides/_rels/slide8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9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hyperlink" Target="http://www.aktuonline.com/papers/mba-3-sem-digital-and-social-media-marketing-kmbmk03-2020.pdf" TargetMode="External"/><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hyperlink" Target="http://www.aktuonline.com/papers/mba-3-sem-digital-mar" TargetMode="External"/><Relationship Id="rId4" Type="http://schemas.openxmlformats.org/officeDocument/2006/relationships/hyperlink" Target="http://www.aktuonline.com/papers/mba-3-sem-digital-marketing-rmbmk03-2020.html" TargetMode="External"/></Relationships>
</file>

<file path=ppt/slides/_rels/slide9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hyperlink" Target="https://www.commonplaces.com/blog/the-importance-of-website-planning" TargetMode="External"/><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hyperlink" Target="https://www.spiralytics.com/blog/what-are-dynamic-websites/" TargetMode="External"/></Relationships>
</file>

<file path=ppt/slides/_rels/slide9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8775" y="0"/>
            <a:ext cx="7486650" cy="750041"/>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p>
            <a:r>
              <a:rPr lang="en-US" sz="2000" dirty="0" err="1"/>
              <a:t>Noida</a:t>
            </a:r>
            <a:r>
              <a:rPr lang="en-US" sz="2000" dirty="0"/>
              <a:t> Institute of Engineering and Technology, Greater </a:t>
            </a:r>
            <a:r>
              <a:rPr lang="en-US" sz="2000" dirty="0" err="1"/>
              <a:t>Noida</a:t>
            </a:r>
            <a:endParaRPr lang="en-US" sz="2000" dirty="0"/>
          </a:p>
        </p:txBody>
      </p:sp>
      <p:sp>
        <p:nvSpPr>
          <p:cNvPr id="3" name="Subtitle 2"/>
          <p:cNvSpPr>
            <a:spLocks noGrp="1"/>
          </p:cNvSpPr>
          <p:nvPr>
            <p:ph type="subTitle" idx="1"/>
          </p:nvPr>
        </p:nvSpPr>
        <p:spPr>
          <a:xfrm>
            <a:off x="1828800" y="1371600"/>
            <a:ext cx="6262464" cy="628651"/>
          </a:xfrm>
          <a:ln>
            <a:solidFill>
              <a:schemeClr val="accent2"/>
            </a:solidFill>
          </a:ln>
        </p:spPr>
        <p:style>
          <a:lnRef idx="2">
            <a:schemeClr val="accent5"/>
          </a:lnRef>
          <a:fillRef idx="1">
            <a:schemeClr val="lt1"/>
          </a:fillRef>
          <a:effectRef idx="0">
            <a:schemeClr val="accent5"/>
          </a:effectRef>
          <a:fontRef idx="minor">
            <a:schemeClr val="dk1"/>
          </a:fontRef>
        </p:style>
        <p:txBody>
          <a:bodyPr>
            <a:noAutofit/>
          </a:bodyPr>
          <a:lstStyle/>
          <a:p>
            <a:r>
              <a:rPr lang="en-US" sz="2400" b="1" dirty="0" smtClean="0">
                <a:solidFill>
                  <a:schemeClr val="tx1"/>
                </a:solidFill>
                <a:latin typeface="Times New Roman" panose="02020603050405020304" pitchFamily="18" charset="0"/>
                <a:cs typeface="Times New Roman" panose="02020603050405020304" pitchFamily="18" charset="0"/>
              </a:rPr>
              <a:t>Designing Organization for Digital Success</a:t>
            </a:r>
            <a:r>
              <a:rPr lang="en-US" sz="2400" dirty="0">
                <a:solidFill>
                  <a:schemeClr val="tx1"/>
                </a:solidFill>
              </a:rPr>
              <a:t/>
            </a:r>
            <a:br>
              <a:rPr lang="en-US" sz="2400" dirty="0">
                <a:solidFill>
                  <a:schemeClr val="tx1"/>
                </a:solidFill>
              </a:rPr>
            </a:br>
            <a:endParaRPr lang="en-US" sz="2400" dirty="0">
              <a:solidFill>
                <a:schemeClr val="tx1"/>
              </a:solidFill>
            </a:endParaRPr>
          </a:p>
        </p:txBody>
      </p:sp>
      <p:sp>
        <p:nvSpPr>
          <p:cNvPr id="6" name="Subtitle 2"/>
          <p:cNvSpPr txBox="1">
            <a:spLocks/>
          </p:cNvSpPr>
          <p:nvPr/>
        </p:nvSpPr>
        <p:spPr>
          <a:xfrm>
            <a:off x="6477000" y="3581400"/>
            <a:ext cx="2552700" cy="1757363"/>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68580" tIns="34290" rIns="68580" bIns="34290" rtlCol="0">
            <a:normAutofit/>
          </a:bodyPr>
          <a:lstStyle/>
          <a:p>
            <a:pPr algn="ctr" eaLnBrk="1">
              <a:spcBef>
                <a:spcPts val="500"/>
              </a:spcBef>
            </a:pPr>
            <a:endParaRPr lang="en-US" altLang="en-US" sz="2000" b="1" dirty="0" smtClean="0">
              <a:latin typeface="Times New Roman" panose="02020603050405020304" pitchFamily="18" charset="0"/>
              <a:cs typeface="Times New Roman" panose="02020603050405020304" pitchFamily="18" charset="0"/>
              <a:sym typeface="Times New Roman" panose="02020603050405020304" pitchFamily="18" charset="0"/>
            </a:endParaRPr>
          </a:p>
          <a:p>
            <a:pPr algn="ctr" eaLnBrk="1">
              <a:spcBef>
                <a:spcPts val="500"/>
              </a:spcBef>
            </a:pPr>
            <a:r>
              <a:rPr lang="en-US" altLang="en-US" sz="2000" b="1" dirty="0" err="1" smtClean="0">
                <a:latin typeface="Times New Roman" panose="02020603050405020304" pitchFamily="18" charset="0"/>
                <a:cs typeface="Times New Roman" panose="02020603050405020304" pitchFamily="18" charset="0"/>
                <a:sym typeface="Times New Roman" panose="02020603050405020304" pitchFamily="18" charset="0"/>
              </a:rPr>
              <a:t>Shruti</a:t>
            </a:r>
            <a:r>
              <a:rPr lang="en-US" altLang="en-US" sz="2000" b="1" dirty="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000" b="1" dirty="0" err="1" smtClean="0">
                <a:latin typeface="Times New Roman" panose="02020603050405020304" pitchFamily="18" charset="0"/>
                <a:cs typeface="Times New Roman" panose="02020603050405020304" pitchFamily="18" charset="0"/>
                <a:sym typeface="Times New Roman" panose="02020603050405020304" pitchFamily="18" charset="0"/>
              </a:rPr>
              <a:t>Mittal</a:t>
            </a:r>
            <a:endParaRPr lang="en-US" altLang="en-US" sz="2000" b="1" dirty="0">
              <a:latin typeface="Times New Roman" panose="02020603050405020304" pitchFamily="18" charset="0"/>
              <a:cs typeface="Times New Roman" panose="02020603050405020304" pitchFamily="18" charset="0"/>
              <a:sym typeface="Times New Roman" panose="02020603050405020304" pitchFamily="18" charset="0"/>
            </a:endParaRPr>
          </a:p>
          <a:p>
            <a:pPr algn="ctr" eaLnBrk="1">
              <a:spcBef>
                <a:spcPts val="500"/>
              </a:spcBef>
            </a:pPr>
            <a:r>
              <a:rPr lang="en-US" altLang="en-US" sz="2000" b="1" dirty="0">
                <a:latin typeface="Times New Roman" panose="02020603050405020304" pitchFamily="18" charset="0"/>
                <a:cs typeface="Times New Roman" panose="02020603050405020304" pitchFamily="18" charset="0"/>
                <a:sym typeface="Times New Roman" panose="02020603050405020304" pitchFamily="18" charset="0"/>
              </a:rPr>
              <a:t>Assistant Professor </a:t>
            </a:r>
            <a:br>
              <a:rPr lang="en-US" altLang="en-US" sz="2000" b="1" dirty="0">
                <a:latin typeface="Times New Roman" panose="02020603050405020304" pitchFamily="18" charset="0"/>
                <a:cs typeface="Times New Roman" panose="02020603050405020304" pitchFamily="18" charset="0"/>
                <a:sym typeface="Times New Roman" panose="02020603050405020304" pitchFamily="18" charset="0"/>
              </a:rPr>
            </a:br>
            <a:r>
              <a:rPr lang="en-US" altLang="en-US" sz="2000" b="1" dirty="0">
                <a:latin typeface="Times New Roman" panose="02020603050405020304" pitchFamily="18" charset="0"/>
                <a:cs typeface="Times New Roman" panose="02020603050405020304" pitchFamily="18" charset="0"/>
                <a:sym typeface="Times New Roman" panose="02020603050405020304" pitchFamily="18" charset="0"/>
              </a:rPr>
              <a:t>MBA</a:t>
            </a:r>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pic>
        <p:nvPicPr>
          <p:cNvPr id="11" name="Picture 4" descr="C:\Users\Manks\Downloads\speak.png"/>
          <p:cNvPicPr>
            <a:picLocks noChangeAspect="1" noChangeArrowheads="1"/>
          </p:cNvPicPr>
          <p:nvPr/>
        </p:nvPicPr>
        <p:blipFill>
          <a:blip r:embed="rId3" cstate="print"/>
          <a:srcRect/>
          <a:stretch>
            <a:fillRect/>
          </a:stretch>
        </p:blipFill>
        <p:spPr bwMode="auto">
          <a:xfrm>
            <a:off x="7315200" y="2286000"/>
            <a:ext cx="1143000" cy="1143000"/>
          </a:xfrm>
          <a:prstGeom prst="rect">
            <a:avLst/>
          </a:prstGeom>
          <a:noFill/>
        </p:spPr>
      </p:pic>
      <p:sp>
        <p:nvSpPr>
          <p:cNvPr id="12" name="Subtitle 2"/>
          <p:cNvSpPr txBox="1">
            <a:spLocks/>
          </p:cNvSpPr>
          <p:nvPr/>
        </p:nvSpPr>
        <p:spPr>
          <a:xfrm>
            <a:off x="1143000" y="2667000"/>
            <a:ext cx="1543050" cy="40005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68580" tIns="34290" rIns="68580" bIns="34290" rtlCol="0">
            <a:normAutofit/>
          </a:bodyPr>
          <a:lstStyle/>
          <a:p>
            <a:pPr algn="ctr" eaLnBrk="1">
              <a:spcBef>
                <a:spcPts val="600"/>
              </a:spcBef>
            </a:pPr>
            <a:r>
              <a:rPr lang="en-US" altLang="en-US" sz="2000" b="1" dirty="0">
                <a:latin typeface="Times New Roman" panose="02020603050405020304" pitchFamily="18" charset="0"/>
                <a:cs typeface="Times New Roman" panose="02020603050405020304" pitchFamily="18" charset="0"/>
                <a:sym typeface="Times New Roman" panose="02020603050405020304" pitchFamily="18" charset="0"/>
              </a:rPr>
              <a:t>Unit: </a:t>
            </a:r>
            <a:r>
              <a:rPr lang="en-US" altLang="en-US" sz="2000" b="1" dirty="0" smtClean="0">
                <a:latin typeface="Times New Roman" panose="02020603050405020304" pitchFamily="18" charset="0"/>
                <a:cs typeface="Times New Roman" panose="02020603050405020304" pitchFamily="18" charset="0"/>
                <a:sym typeface="Times New Roman" panose="02020603050405020304" pitchFamily="18" charset="0"/>
              </a:rPr>
              <a:t>4</a:t>
            </a:r>
            <a:endParaRPr lang="en-US" altLang="en-US" sz="2000" b="1"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3" name="Footer Placeholder 12"/>
          <p:cNvSpPr>
            <a:spLocks noGrp="1"/>
          </p:cNvSpPr>
          <p:nvPr>
            <p:ph type="ftr" sz="quarter" idx="11"/>
          </p:nvPr>
        </p:nvSpPr>
        <p:spPr>
          <a:xfrm>
            <a:off x="2286000" y="5867400"/>
            <a:ext cx="5040560" cy="273844"/>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14" name="Subtitle 2"/>
          <p:cNvSpPr txBox="1">
            <a:spLocks/>
          </p:cNvSpPr>
          <p:nvPr/>
        </p:nvSpPr>
        <p:spPr>
          <a:xfrm>
            <a:off x="256252" y="3669506"/>
            <a:ext cx="4849147" cy="62865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68580" tIns="34290" rIns="68580" bIns="34290" rtlCol="0">
            <a:normAutofit/>
          </a:bodyPr>
          <a:lstStyle/>
          <a:p>
            <a:pPr algn="ctr" eaLnBrk="1">
              <a:lnSpc>
                <a:spcPct val="150000"/>
              </a:lnSpc>
              <a:spcBef>
                <a:spcPts val="400"/>
              </a:spcBef>
            </a:pPr>
            <a:r>
              <a:rPr lang="en-US" altLang="en-US" sz="2000" b="1" dirty="0" smtClean="0">
                <a:latin typeface="Times New Roman" panose="02020603050405020304" pitchFamily="18" charset="0"/>
                <a:cs typeface="Times New Roman" panose="02020603050405020304" pitchFamily="18" charset="0"/>
                <a:sym typeface="Times New Roman" panose="02020603050405020304" pitchFamily="18" charset="0"/>
              </a:rPr>
              <a:t>Digital Marketing </a:t>
            </a:r>
            <a:r>
              <a:rPr lang="en-US" altLang="en-US" sz="2000" b="1" dirty="0">
                <a:latin typeface="Times New Roman" panose="02020603050405020304" pitchFamily="18" charset="0"/>
                <a:cs typeface="Times New Roman" panose="02020603050405020304" pitchFamily="18" charset="0"/>
                <a:sym typeface="Times New Roman" panose="02020603050405020304" pitchFamily="18" charset="0"/>
              </a:rPr>
              <a:t>(</a:t>
            </a:r>
            <a:r>
              <a:rPr lang="en-US" altLang="en-US" sz="2000" b="1" dirty="0" smtClean="0">
                <a:latin typeface="Times New Roman" panose="02020603050405020304" pitchFamily="18" charset="0"/>
                <a:cs typeface="Times New Roman" panose="02020603050405020304" pitchFamily="18" charset="0"/>
                <a:sym typeface="Times New Roman" panose="02020603050405020304" pitchFamily="18" charset="0"/>
              </a:rPr>
              <a:t>AOE0667)</a:t>
            </a:r>
            <a:endParaRPr lang="en-US" altLang="en-US" sz="2000" b="1"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5" name="Subtitle 2"/>
          <p:cNvSpPr txBox="1">
            <a:spLocks/>
          </p:cNvSpPr>
          <p:nvPr/>
        </p:nvSpPr>
        <p:spPr>
          <a:xfrm>
            <a:off x="256252" y="4538663"/>
            <a:ext cx="4849147" cy="62865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68580" tIns="34290" rIns="68580" bIns="34290" rtlCol="0">
            <a:normAutofit/>
          </a:bodyPr>
          <a:lstStyle/>
          <a:p>
            <a:pPr algn="ctr" eaLnBrk="1">
              <a:spcBef>
                <a:spcPts val="500"/>
              </a:spcBef>
            </a:pPr>
            <a:r>
              <a:rPr lang="en-US" altLang="en-US" sz="1600" b="1" dirty="0">
                <a:latin typeface="Times New Roman" panose="02020603050405020304" pitchFamily="18" charset="0"/>
                <a:cs typeface="Times New Roman" panose="02020603050405020304" pitchFamily="18" charset="0"/>
                <a:sym typeface="Times New Roman" panose="02020603050405020304" pitchFamily="18" charset="0"/>
              </a:rPr>
              <a:t>Course Details</a:t>
            </a:r>
            <a:br>
              <a:rPr lang="en-US" altLang="en-US" sz="1600" b="1" dirty="0">
                <a:latin typeface="Times New Roman" panose="02020603050405020304" pitchFamily="18" charset="0"/>
                <a:cs typeface="Times New Roman" panose="02020603050405020304" pitchFamily="18" charset="0"/>
                <a:sym typeface="Times New Roman" panose="02020603050405020304" pitchFamily="18" charset="0"/>
              </a:rPr>
            </a:br>
            <a:r>
              <a:rPr lang="en-US" altLang="en-US" sz="1600" b="1" dirty="0">
                <a:latin typeface="Times New Roman" panose="02020603050405020304" pitchFamily="18" charset="0"/>
                <a:cs typeface="Times New Roman" panose="02020603050405020304" pitchFamily="18" charset="0"/>
                <a:sym typeface="Times New Roman" panose="02020603050405020304" pitchFamily="18" charset="0"/>
              </a:rPr>
              <a:t>(B Tech </a:t>
            </a:r>
            <a:r>
              <a:rPr lang="en-US" altLang="en-US" sz="1600" b="1" dirty="0" smtClean="0">
                <a:latin typeface="Times New Roman" panose="02020603050405020304" pitchFamily="18" charset="0"/>
                <a:cs typeface="Times New Roman" panose="02020603050405020304" pitchFamily="18" charset="0"/>
                <a:sym typeface="Times New Roman" panose="02020603050405020304" pitchFamily="18" charset="0"/>
              </a:rPr>
              <a:t>CYS &amp; AI 6</a:t>
            </a:r>
            <a:r>
              <a:rPr lang="en-US" altLang="en-US" sz="1600" b="1" baseline="30000" dirty="0" smtClean="0">
                <a:latin typeface="Times New Roman" panose="02020603050405020304" pitchFamily="18" charset="0"/>
                <a:cs typeface="Times New Roman" panose="02020603050405020304" pitchFamily="18" charset="0"/>
                <a:sym typeface="Times New Roman" panose="02020603050405020304" pitchFamily="18" charset="0"/>
              </a:rPr>
              <a:t>th</a:t>
            </a:r>
            <a:r>
              <a:rPr lang="en-US" altLang="en-US" sz="1600" b="1" dirty="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sym typeface="Times New Roman" panose="02020603050405020304" pitchFamily="18" charset="0"/>
              </a:rPr>
              <a:t>Sem )</a:t>
            </a:r>
          </a:p>
        </p:txBody>
      </p:sp>
      <p:pic>
        <p:nvPicPr>
          <p:cNvPr id="7" name="Picture 6" descr="A black and red logo&#10;&#10;Description automatically generated">
            <a:extLst>
              <a:ext uri="{FF2B5EF4-FFF2-40B4-BE49-F238E27FC236}">
                <a16:creationId xmlns="" xmlns:a16="http://schemas.microsoft.com/office/drawing/2014/main" id="{51AB1F46-F1A3-2DF2-5EE0-F05547C4DDF6}"/>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0" y="86046"/>
            <a:ext cx="1628775" cy="710451"/>
          </a:xfrm>
          <a:prstGeom prst="rect">
            <a:avLst/>
          </a:prstGeom>
        </p:spPr>
      </p:pic>
      <p:sp>
        <p:nvSpPr>
          <p:cNvPr id="16" name="Date Placeholder 15"/>
          <p:cNvSpPr>
            <a:spLocks noGrp="1"/>
          </p:cNvSpPr>
          <p:nvPr>
            <p:ph type="dt" sz="half" idx="10"/>
          </p:nvPr>
        </p:nvSpPr>
        <p:spPr/>
        <p:txBody>
          <a:bodyPr/>
          <a:lstStyle/>
          <a:p>
            <a:fld id="{4DD6AD1C-7048-4533-A93C-A1355830E299}" type="datetime1">
              <a:rPr lang="en-IN" smtClean="0"/>
              <a:pPr/>
              <a:t>28-02-2025</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12"/>
          <p:cNvSpPr>
            <a:spLocks noGrp="1"/>
          </p:cNvSpPr>
          <p:nvPr>
            <p:ph type="ftr" sz="quarter" idx="11"/>
          </p:nvPr>
        </p:nvSpPr>
        <p:spPr>
          <a:xfrm>
            <a:off x="2286000" y="6376243"/>
            <a:ext cx="50292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b="1" dirty="0" smtClean="0">
                <a:solidFill>
                  <a:prstClr val="black"/>
                </a:solidFill>
                <a:latin typeface="Times New Roman" panose="02020603050405020304" pitchFamily="18" charset="0"/>
                <a:cs typeface="Times New Roman" panose="02020603050405020304" pitchFamily="18" charset="0"/>
              </a:rPr>
              <a:t>Course Outcome</a:t>
            </a:r>
            <a:endParaRPr lang="en-US" sz="2400" b="1"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graphicFrame>
        <p:nvGraphicFramePr>
          <p:cNvPr id="11" name="Content Placeholder 10"/>
          <p:cNvGraphicFramePr>
            <a:graphicFrameLocks noGrp="1"/>
          </p:cNvGraphicFramePr>
          <p:nvPr>
            <p:ph idx="1"/>
          </p:nvPr>
        </p:nvGraphicFramePr>
        <p:xfrm>
          <a:off x="381000" y="914400"/>
          <a:ext cx="8458200" cy="5792250"/>
        </p:xfrm>
        <a:graphic>
          <a:graphicData uri="http://schemas.openxmlformats.org/drawingml/2006/table">
            <a:tbl>
              <a:tblPr firstRow="1" bandRow="1">
                <a:tableStyleId>{5C22544A-7EE6-4342-B048-85BDC9FD1C3A}</a:tableStyleId>
              </a:tblPr>
              <a:tblGrid>
                <a:gridCol w="4229100"/>
                <a:gridCol w="4229100"/>
              </a:tblGrid>
              <a:tr h="618888">
                <a:tc>
                  <a:txBody>
                    <a:bodyPr/>
                    <a:lstStyle/>
                    <a:p>
                      <a:r>
                        <a:rPr lang="en-US" sz="2000" b="0" dirty="0">
                          <a:effectLst/>
                          <a:latin typeface="Times New Roman" panose="02020603050405020304" pitchFamily="18" charset="0"/>
                          <a:cs typeface="Times New Roman" panose="02020603050405020304" pitchFamily="18" charset="0"/>
                        </a:rPr>
                        <a:t> </a:t>
                      </a:r>
                      <a:r>
                        <a:rPr lang="en-US" sz="2000" b="0" dirty="0" smtClean="0">
                          <a:solidFill>
                            <a:schemeClr val="tx1"/>
                          </a:solidFill>
                          <a:effectLst/>
                          <a:latin typeface="Times New Roman" panose="02020603050405020304" pitchFamily="18" charset="0"/>
                          <a:cs typeface="Times New Roman" panose="02020603050405020304" pitchFamily="18" charset="0"/>
                        </a:rPr>
                        <a:t>CO1-</a:t>
                      </a:r>
                      <a:r>
                        <a:rPr lang="en-US" sz="2000" b="0" kern="1200" dirty="0" smtClean="0">
                          <a:solidFill>
                            <a:schemeClr val="tx1"/>
                          </a:solidFill>
                          <a:latin typeface="Times New Roman" pitchFamily="18" charset="0"/>
                          <a:ea typeface="+mn-ea"/>
                          <a:cs typeface="Times New Roman" pitchFamily="18" charset="0"/>
                        </a:rPr>
                        <a:t>Develop an understanding of digital and social media</a:t>
                      </a:r>
                    </a:p>
                    <a:p>
                      <a:r>
                        <a:rPr lang="en-US" sz="2000" b="0" kern="1200" dirty="0" smtClean="0">
                          <a:solidFill>
                            <a:schemeClr val="tx1"/>
                          </a:solidFill>
                          <a:latin typeface="Times New Roman" pitchFamily="18" charset="0"/>
                          <a:ea typeface="+mn-ea"/>
                          <a:cs typeface="Times New Roman" pitchFamily="18" charset="0"/>
                        </a:rPr>
                        <a:t>Marketing practices.</a:t>
                      </a:r>
                      <a:endParaRPr lang="en-IN" sz="2000" b="0" dirty="0">
                        <a:solidFill>
                          <a:schemeClr val="tx1"/>
                        </a:solidFill>
                        <a:effectLst/>
                        <a:latin typeface="Times New Roman" pitchFamily="18" charset="0"/>
                        <a:ea typeface="Calibri" panose="020F0502020204030204" pitchFamily="34" charset="0"/>
                        <a:cs typeface="Times New Roman" pitchFamily="18" charset="0"/>
                      </a:endParaRPr>
                    </a:p>
                  </a:txBody>
                  <a:tcPr marL="68580" marR="68580" marT="0" marB="0">
                    <a:solidFill>
                      <a:srgbClr val="DF5556"/>
                    </a:solidFill>
                  </a:tcPr>
                </a:tc>
                <a:tc>
                  <a:txBody>
                    <a:bodyPr/>
                    <a:lstStyle/>
                    <a:p>
                      <a:pPr>
                        <a:lnSpc>
                          <a:spcPct val="107000"/>
                        </a:lnSpc>
                        <a:spcBef>
                          <a:spcPts val="715"/>
                        </a:spcBef>
                        <a:spcAft>
                          <a:spcPts val="0"/>
                        </a:spcAft>
                      </a:pPr>
                      <a:r>
                        <a:rPr lang="en-US" sz="2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Knowledge (K2), Remembering (K1) </a:t>
                      </a:r>
                      <a:endParaRPr lang="en-IN" sz="2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DF5556"/>
                    </a:solidFill>
                  </a:tcPr>
                </a:tc>
              </a:tr>
              <a:tr h="1534633">
                <a:tc>
                  <a:txBody>
                    <a:bodyPr/>
                    <a:lstStyle/>
                    <a:p>
                      <a:pPr marL="0" marR="197485" algn="just">
                        <a:lnSpc>
                          <a:spcPct val="105000"/>
                        </a:lnSpc>
                        <a:spcBef>
                          <a:spcPts val="715"/>
                        </a:spcBef>
                        <a:spcAft>
                          <a:spcPts val="0"/>
                        </a:spcAft>
                      </a:pPr>
                      <a:endParaRPr lang="en-IN" sz="2000" b="0" dirty="0">
                        <a:effectLst/>
                        <a:latin typeface="Times New Roman" panose="02020603050405020304" pitchFamily="18" charset="0"/>
                        <a:cs typeface="Times New Roman" panose="02020603050405020304" pitchFamily="18" charset="0"/>
                      </a:endParaRPr>
                    </a:p>
                    <a:p>
                      <a:pPr marL="0" marR="197485" algn="l">
                        <a:lnSpc>
                          <a:spcPct val="105000"/>
                        </a:lnSpc>
                        <a:spcBef>
                          <a:spcPts val="715"/>
                        </a:spcBef>
                        <a:spcAft>
                          <a:spcPts val="0"/>
                        </a:spcAft>
                      </a:pPr>
                      <a:r>
                        <a:rPr lang="en-US" sz="2000" b="0" dirty="0">
                          <a:effectLst/>
                          <a:latin typeface="Times New Roman" panose="02020603050405020304" pitchFamily="18" charset="0"/>
                          <a:cs typeface="Times New Roman" panose="02020603050405020304" pitchFamily="18" charset="0"/>
                        </a:rPr>
                        <a:t> </a:t>
                      </a:r>
                      <a:r>
                        <a:rPr lang="en-US" sz="2000" b="0" dirty="0" smtClean="0">
                          <a:effectLst/>
                          <a:latin typeface="Times New Roman" panose="02020603050405020304" pitchFamily="18" charset="0"/>
                          <a:cs typeface="Times New Roman" panose="02020603050405020304" pitchFamily="18" charset="0"/>
                        </a:rPr>
                        <a:t>CO2- Develop Understanding of Social Media Platforms.</a:t>
                      </a:r>
                      <a:endParaRPr lang="en-IN" sz="20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FCB4B6"/>
                    </a:solidFill>
                  </a:tcPr>
                </a:tc>
                <a:tc>
                  <a:txBody>
                    <a:bodyPr/>
                    <a:lstStyle/>
                    <a:p>
                      <a:pPr>
                        <a:lnSpc>
                          <a:spcPct val="107000"/>
                        </a:lnSpc>
                        <a:spcBef>
                          <a:spcPts val="715"/>
                        </a:spcBef>
                        <a:spcAft>
                          <a:spcPts val="0"/>
                        </a:spcAft>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Bef>
                          <a:spcPts val="715"/>
                        </a:spcBef>
                        <a:spcAft>
                          <a:spcPts val="0"/>
                        </a:spcAft>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Bef>
                          <a:spcPts val="715"/>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Comprehending (K 3)</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FCB4B6"/>
                    </a:solidFill>
                  </a:tcPr>
                </a:tc>
              </a:tr>
              <a:tr h="864177">
                <a:tc>
                  <a:txBody>
                    <a:bodyPr/>
                    <a:lstStyle/>
                    <a:p>
                      <a:pPr marL="0" marR="197485" algn="just">
                        <a:lnSpc>
                          <a:spcPct val="105000"/>
                        </a:lnSpc>
                        <a:spcBef>
                          <a:spcPts val="715"/>
                        </a:spcBef>
                        <a:spcAft>
                          <a:spcPts val="0"/>
                        </a:spcAft>
                      </a:pPr>
                      <a:r>
                        <a:rPr lang="en-US" sz="2000" b="0" dirty="0" smtClean="0">
                          <a:effectLst/>
                          <a:latin typeface="Times New Roman" panose="02020603050405020304" pitchFamily="18" charset="0"/>
                          <a:ea typeface="Times New Roman" panose="02020603050405020304" pitchFamily="18" charset="0"/>
                          <a:cs typeface="Times New Roman" panose="02020603050405020304" pitchFamily="18" charset="0"/>
                        </a:rPr>
                        <a:t>CO3- Acquire the skill to acquire &amp; engage customer online.</a:t>
                      </a:r>
                      <a:endParaRPr lang="en-IN" sz="20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DF5556"/>
                    </a:solidFill>
                  </a:tcPr>
                </a:tc>
                <a:tc>
                  <a:txBody>
                    <a:bodyPr/>
                    <a:lstStyle/>
                    <a:p>
                      <a:pPr>
                        <a:lnSpc>
                          <a:spcPct val="107000"/>
                        </a:lnSpc>
                        <a:spcBef>
                          <a:spcPts val="715"/>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Knowledge (K2), Analyzing (</a:t>
                      </a:r>
                      <a:r>
                        <a:rPr lang="en-US"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K4)</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DF5556"/>
                    </a:solidFill>
                  </a:tcPr>
                </a:tc>
              </a:tr>
              <a:tr h="618888">
                <a:tc>
                  <a:txBody>
                    <a:bodyPr/>
                    <a:lstStyle/>
                    <a:p>
                      <a:pPr marL="0" marR="0">
                        <a:lnSpc>
                          <a:spcPct val="115000"/>
                        </a:lnSpc>
                        <a:spcBef>
                          <a:spcPts val="0"/>
                        </a:spcBef>
                        <a:spcAft>
                          <a:spcPts val="0"/>
                        </a:spcAft>
                      </a:pPr>
                      <a:r>
                        <a:rPr lang="en-US" sz="2000" b="0" dirty="0" smtClean="0">
                          <a:effectLst/>
                          <a:latin typeface="Times New Roman" panose="02020603050405020304" pitchFamily="18" charset="0"/>
                          <a:ea typeface="Calibri" panose="020F0502020204030204" pitchFamily="34" charset="0"/>
                          <a:cs typeface="Times New Roman" panose="02020603050405020304" pitchFamily="18" charset="0"/>
                        </a:rPr>
                        <a:t>CO4- Develop understanding of building organizational competency by way of Digital Marketing  practices &amp; cost considerations.</a:t>
                      </a:r>
                      <a:endParaRPr lang="en-IN"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FCB4B6"/>
                    </a:solidFill>
                  </a:tcPr>
                </a:tc>
                <a:tc>
                  <a:txBody>
                    <a:bodyPr/>
                    <a:lstStyle/>
                    <a:p>
                      <a:pPr>
                        <a:lnSpc>
                          <a:spcPct val="107000"/>
                        </a:lnSpc>
                        <a:spcBef>
                          <a:spcPts val="715"/>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Knowledge (K2), Applying (</a:t>
                      </a:r>
                      <a:r>
                        <a:rPr lang="en-US"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K5)</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FCB4B6"/>
                    </a:solidFill>
                  </a:tcPr>
                </a:tc>
              </a:tr>
              <a:tr h="964628">
                <a:tc>
                  <a:txBody>
                    <a:bodyPr/>
                    <a:lstStyle/>
                    <a:p>
                      <a:pPr marL="0" marR="0">
                        <a:lnSpc>
                          <a:spcPct val="115000"/>
                        </a:lnSpc>
                        <a:spcBef>
                          <a:spcPts val="200"/>
                        </a:spcBef>
                        <a:spcAft>
                          <a:spcPts val="0"/>
                        </a:spcAft>
                      </a:pPr>
                      <a:endParaRPr lang="en-IN" sz="2000" b="0" dirty="0">
                        <a:effectLst/>
                        <a:latin typeface="Times New Roman" panose="02020603050405020304" pitchFamily="18" charset="0"/>
                        <a:cs typeface="Times New Roman" panose="02020603050405020304" pitchFamily="18" charset="0"/>
                      </a:endParaRPr>
                    </a:p>
                    <a:p>
                      <a:pPr marL="0" marR="0">
                        <a:lnSpc>
                          <a:spcPct val="115000"/>
                        </a:lnSpc>
                        <a:spcBef>
                          <a:spcPts val="200"/>
                        </a:spcBef>
                        <a:spcAft>
                          <a:spcPts val="0"/>
                        </a:spcAft>
                      </a:pPr>
                      <a:r>
                        <a:rPr lang="en-US" sz="2000" b="0" dirty="0">
                          <a:effectLst/>
                          <a:latin typeface="Times New Roman" panose="02020603050405020304" pitchFamily="18" charset="0"/>
                          <a:cs typeface="Times New Roman" panose="02020603050405020304" pitchFamily="18" charset="0"/>
                        </a:rPr>
                        <a:t> </a:t>
                      </a:r>
                      <a:r>
                        <a:rPr lang="en-US" sz="2000" b="0" dirty="0" smtClean="0">
                          <a:effectLst/>
                          <a:latin typeface="Times New Roman" panose="02020603050405020304" pitchFamily="18" charset="0"/>
                          <a:cs typeface="Times New Roman" panose="02020603050405020304" pitchFamily="18" charset="0"/>
                        </a:rPr>
                        <a:t>CO5-</a:t>
                      </a:r>
                      <a:r>
                        <a:rPr lang="en-US" sz="2000" b="0" dirty="0" smtClean="0">
                          <a:effectLst/>
                          <a:latin typeface="Times New Roman" panose="02020603050405020304" pitchFamily="18" charset="0"/>
                          <a:ea typeface="Calibri" panose="020F0502020204030204" pitchFamily="34" charset="0"/>
                          <a:cs typeface="Times New Roman" panose="02020603050405020304" pitchFamily="18" charset="0"/>
                        </a:rPr>
                        <a:t>Understanding latest Digital Marketing Practices for promotion.</a:t>
                      </a:r>
                      <a:endParaRPr lang="en-IN"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DF5556"/>
                    </a:solidFill>
                  </a:tcPr>
                </a:tc>
                <a:tc>
                  <a:txBody>
                    <a:bodyPr/>
                    <a:lstStyle/>
                    <a:p>
                      <a:pPr>
                        <a:lnSpc>
                          <a:spcPct val="107000"/>
                        </a:lnSpc>
                        <a:spcBef>
                          <a:spcPts val="715"/>
                        </a:spcBef>
                        <a:spcAft>
                          <a:spcPts val="0"/>
                        </a:spcAft>
                      </a:pPr>
                      <a:r>
                        <a:rPr lang="en-US"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Knowledge (K2), Applying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(K4)</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DF5556"/>
                    </a:solidFill>
                  </a:tcPr>
                </a:tc>
              </a:tr>
            </a:tbl>
          </a:graphicData>
        </a:graphic>
      </p:graphicFrame>
      <p:sp>
        <p:nvSpPr>
          <p:cNvPr id="9" name="Content Placeholder 2"/>
          <p:cNvSpPr txBox="1">
            <a:spLocks/>
          </p:cNvSpPr>
          <p:nvPr/>
        </p:nvSpPr>
        <p:spPr>
          <a:xfrm>
            <a:off x="533400" y="1066800"/>
            <a:ext cx="8229600" cy="5158186"/>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b="1" dirty="0" smtClean="0">
                <a:solidFill>
                  <a:prstClr val="black"/>
                </a:solidFill>
                <a:latin typeface="Times New Roman" panose="02020603050405020304" pitchFamily="18" charset="0"/>
                <a:cs typeface="Times New Roman" panose="02020603050405020304" pitchFamily="18" charset="0"/>
              </a:rPr>
              <a:t>Program Outcomes</a:t>
            </a:r>
            <a:endParaRPr lang="en-US" sz="2400" b="1"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9" name="Content Placeholder 2"/>
          <p:cNvSpPr txBox="1">
            <a:spLocks/>
          </p:cNvSpPr>
          <p:nvPr/>
        </p:nvSpPr>
        <p:spPr>
          <a:xfrm>
            <a:off x="533400" y="1066800"/>
            <a:ext cx="8229600" cy="5158186"/>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12" name="Content Placeholder 13"/>
          <p:cNvGraphicFramePr>
            <a:graphicFrameLocks/>
          </p:cNvGraphicFramePr>
          <p:nvPr>
            <p:extLst>
              <p:ext uri="{D42A27DB-BD31-4B8C-83A1-F6EECF244321}">
                <p14:modId xmlns="" xmlns:p14="http://schemas.microsoft.com/office/powerpoint/2010/main" val="3055180162"/>
              </p:ext>
            </p:extLst>
          </p:nvPr>
        </p:nvGraphicFramePr>
        <p:xfrm>
          <a:off x="762000" y="990601"/>
          <a:ext cx="7696200" cy="5589981"/>
        </p:xfrm>
        <a:graphic>
          <a:graphicData uri="http://schemas.openxmlformats.org/drawingml/2006/table">
            <a:tbl>
              <a:tblPr bandRow="1">
                <a:tableStyleId>{5C22544A-7EE6-4342-B048-85BDC9FD1C3A}</a:tableStyleId>
              </a:tblPr>
              <a:tblGrid>
                <a:gridCol w="7696200">
                  <a:extLst>
                    <a:ext uri="{9D8B030D-6E8A-4147-A177-3AD203B41FA5}">
                      <a16:colId xmlns="" xmlns:a16="http://schemas.microsoft.com/office/drawing/2014/main" val="20000"/>
                    </a:ext>
                  </a:extLst>
                </a:gridCol>
              </a:tblGrid>
              <a:tr h="12218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b="1" dirty="0"/>
                        <a:t>1. </a:t>
                      </a:r>
                      <a:r>
                        <a:rPr lang="en-US" sz="1800" b="0" i="0" dirty="0" smtClean="0">
                          <a:solidFill>
                            <a:srgbClr val="000000"/>
                          </a:solidFill>
                          <a:effectLst/>
                          <a:latin typeface="Times New Roman" panose="02020603050405020304" pitchFamily="18" charset="0"/>
                        </a:rPr>
                        <a:t>PO1 Engineering knowledge - Apply the knowledge of mathematics, science, engineering fundamentals, and an engineering specialization to the solution of complex engineering problems</a:t>
                      </a:r>
                    </a:p>
                    <a:p>
                      <a:endParaRPr lang="en-US" sz="1900" dirty="0"/>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DF5556">
                        <a:alpha val="25000"/>
                      </a:srgbClr>
                    </a:solidFill>
                  </a:tcPr>
                </a:tc>
                <a:extLst>
                  <a:ext uri="{0D108BD9-81ED-4DB2-BD59-A6C34878D82A}">
                    <a16:rowId xmlns="" xmlns:a16="http://schemas.microsoft.com/office/drawing/2014/main" val="10000"/>
                  </a:ext>
                </a:extLst>
              </a:tr>
              <a:tr h="12860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b="1" dirty="0"/>
                        <a:t>2. </a:t>
                      </a:r>
                      <a:r>
                        <a:rPr lang="en-US" sz="1800" b="0" i="0" dirty="0" smtClean="0">
                          <a:solidFill>
                            <a:srgbClr val="000000"/>
                          </a:solidFill>
                          <a:effectLst/>
                          <a:latin typeface="Times New Roman" panose="02020603050405020304" pitchFamily="18" charset="0"/>
                        </a:rPr>
                        <a:t>PO2 Problem analysis - Identify, formulate, review research literature, and analyze complex engineering problems reaching substantiated conclusions using first principles of mathematics, natural sciences, and engineering sciences</a:t>
                      </a:r>
                    </a:p>
                    <a:p>
                      <a:endParaRPr lang="en-US" sz="1900" dirty="0"/>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DF5556">
                        <a:alpha val="25000"/>
                      </a:srgbClr>
                    </a:solidFill>
                  </a:tcPr>
                </a:tc>
                <a:extLst>
                  <a:ext uri="{0D108BD9-81ED-4DB2-BD59-A6C34878D82A}">
                    <a16:rowId xmlns="" xmlns:a16="http://schemas.microsoft.com/office/drawing/2014/main" val="10001"/>
                  </a:ext>
                </a:extLst>
              </a:tr>
              <a:tr h="15884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b="1" dirty="0"/>
                        <a:t>3. </a:t>
                      </a:r>
                      <a:r>
                        <a:rPr lang="en-US" sz="1800" b="0" i="0" dirty="0" smtClean="0">
                          <a:solidFill>
                            <a:srgbClr val="000000"/>
                          </a:solidFill>
                          <a:effectLst/>
                          <a:latin typeface="Times New Roman" panose="02020603050405020304" pitchFamily="18" charset="0"/>
                        </a:rPr>
                        <a:t>PO3 Design/development of solutions - Design solutions for complex engineering problems and design system components or processes that meet the specified needs with appropriate consideration for the public health and safety, and the cultural, societal, and environmental considerations</a:t>
                      </a:r>
                    </a:p>
                    <a:p>
                      <a:endParaRPr lang="en-US" sz="1900" dirty="0"/>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DF5556">
                        <a:alpha val="25000"/>
                      </a:srgbClr>
                    </a:solidFill>
                  </a:tcPr>
                </a:tc>
                <a:extLst>
                  <a:ext uri="{0D108BD9-81ED-4DB2-BD59-A6C34878D82A}">
                    <a16:rowId xmlns="" xmlns:a16="http://schemas.microsoft.com/office/drawing/2014/main" val="10002"/>
                  </a:ext>
                </a:extLst>
              </a:tr>
              <a:tr h="12860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b="1" dirty="0"/>
                        <a:t>4. </a:t>
                      </a:r>
                      <a:r>
                        <a:rPr lang="en-US" sz="1800" b="0" i="0" dirty="0" smtClean="0">
                          <a:solidFill>
                            <a:srgbClr val="000000"/>
                          </a:solidFill>
                          <a:effectLst/>
                          <a:latin typeface="Times New Roman" panose="02020603050405020304" pitchFamily="18" charset="0"/>
                        </a:rPr>
                        <a:t>PO4 Conduct investigations of complex problems - Use research-based knowledge and research methods including design of experiments, analysis and interpretation of data, and synthesis of the information to provide valid conclusions</a:t>
                      </a:r>
                    </a:p>
                    <a:p>
                      <a:endParaRPr lang="en-US" sz="1900" dirty="0"/>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DF5556">
                        <a:alpha val="25000"/>
                      </a:srgbClr>
                    </a:solidFill>
                  </a:tcPr>
                </a:tc>
                <a:extLst>
                  <a:ext uri="{0D108BD9-81ED-4DB2-BD59-A6C34878D82A}">
                    <a16:rowId xmlns=""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b="1" dirty="0" smtClean="0">
                <a:solidFill>
                  <a:prstClr val="black"/>
                </a:solidFill>
                <a:latin typeface="Times New Roman" panose="02020603050405020304" pitchFamily="18" charset="0"/>
                <a:cs typeface="Times New Roman" panose="02020603050405020304" pitchFamily="18" charset="0"/>
              </a:rPr>
              <a:t>Program Outcomes</a:t>
            </a:r>
            <a:endParaRPr lang="en-US" sz="2400" b="1"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9" name="Content Placeholder 2"/>
          <p:cNvSpPr txBox="1">
            <a:spLocks/>
          </p:cNvSpPr>
          <p:nvPr/>
        </p:nvSpPr>
        <p:spPr>
          <a:xfrm>
            <a:off x="533400" y="1066800"/>
            <a:ext cx="8229600" cy="5158186"/>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11" name="Table 10"/>
          <p:cNvGraphicFramePr>
            <a:graphicFrameLocks noGrp="1"/>
          </p:cNvGraphicFramePr>
          <p:nvPr/>
        </p:nvGraphicFramePr>
        <p:xfrm>
          <a:off x="685800" y="896461"/>
          <a:ext cx="8001000" cy="5455920"/>
        </p:xfrm>
        <a:graphic>
          <a:graphicData uri="http://schemas.openxmlformats.org/drawingml/2006/table">
            <a:tbl>
              <a:tblPr bandRow="1">
                <a:tableStyleId>{5C22544A-7EE6-4342-B048-85BDC9FD1C3A}</a:tableStyleId>
              </a:tblPr>
              <a:tblGrid>
                <a:gridCol w="8001000"/>
              </a:tblGrid>
              <a:tr h="10847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b="1" dirty="0" smtClean="0"/>
                        <a:t>5. </a:t>
                      </a:r>
                      <a:r>
                        <a:rPr lang="en-US" sz="1800" b="0" i="0" dirty="0" smtClean="0">
                          <a:solidFill>
                            <a:srgbClr val="000000"/>
                          </a:solidFill>
                          <a:effectLst/>
                          <a:latin typeface="Times New Roman" panose="02020603050405020304" pitchFamily="18" charset="0"/>
                        </a:rPr>
                        <a:t>PO5 Modern tool usage - Create, select, and apply appropriate techniques, resources, and modern engineering &amp; IT tools including prediction and modeling to complex engineering activities with an understanding of the limitations.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0" i="0" dirty="0" smtClean="0">
                        <a:solidFill>
                          <a:srgbClr val="000000"/>
                        </a:solidFill>
                        <a:effectLst/>
                        <a:latin typeface="Times New Roman" panose="02020603050405020304" pitchFamily="18" charset="0"/>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DF5556">
                        <a:alpha val="25000"/>
                      </a:srgbClr>
                    </a:solidFill>
                  </a:tcPr>
                </a:tc>
              </a:tr>
              <a:tr h="911701">
                <a:tc>
                  <a:txBody>
                    <a:bodyPr/>
                    <a:lstStyle/>
                    <a:p>
                      <a:pPr algn="l"/>
                      <a:r>
                        <a:rPr lang="en-US" sz="1900" b="1" dirty="0" smtClean="0"/>
                        <a:t>6. </a:t>
                      </a:r>
                      <a:r>
                        <a:rPr lang="en-US" sz="1800" b="0" i="0" dirty="0" smtClean="0">
                          <a:solidFill>
                            <a:srgbClr val="000000"/>
                          </a:solidFill>
                          <a:effectLst/>
                          <a:latin typeface="Times New Roman" panose="02020603050405020304" pitchFamily="18" charset="0"/>
                        </a:rPr>
                        <a:t>PO6 The engineer and society - Apply reasoning informed by the contextual knowledge to assess societal, health, safety, legal and cultural issues and the consequent responsibilities relevant to the professional engineering practice.</a:t>
                      </a:r>
                      <a:endParaRPr lang="en-US" sz="1800" b="0" i="0" dirty="0">
                        <a:solidFill>
                          <a:srgbClr val="000000"/>
                        </a:solidFill>
                        <a:effectLst/>
                        <a:latin typeface="Times New Roman" panose="02020603050405020304" pitchFamily="18" charset="0"/>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DF5556">
                        <a:alpha val="25000"/>
                      </a:srgbClr>
                    </a:solidFill>
                  </a:tcPr>
                </a:tc>
              </a:tr>
              <a:tr h="990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b="1" dirty="0" smtClean="0"/>
                        <a:t>7. </a:t>
                      </a:r>
                      <a:r>
                        <a:rPr lang="en-US" sz="1800" b="0" i="0" dirty="0" smtClean="0">
                          <a:solidFill>
                            <a:srgbClr val="000000"/>
                          </a:solidFill>
                          <a:effectLst/>
                          <a:latin typeface="Times New Roman" panose="02020603050405020304" pitchFamily="18" charset="0"/>
                        </a:rPr>
                        <a:t>PO7 Environment and sustainability - Understand the impact of professional engineering solutions in societal and environmental contexts, and demonstrate the knowledge of, and need for sustainable development.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0" i="0" dirty="0" smtClean="0">
                        <a:solidFill>
                          <a:srgbClr val="000000"/>
                        </a:solidFill>
                        <a:effectLst/>
                        <a:latin typeface="Times New Roman" panose="02020603050405020304" pitchFamily="18" charset="0"/>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DF5556">
                        <a:alpha val="25000"/>
                      </a:srgbClr>
                    </a:solidFill>
                  </a:tcPr>
                </a:tc>
              </a:tr>
              <a:tr h="9296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b="1" dirty="0" smtClean="0"/>
                        <a:t>8. </a:t>
                      </a:r>
                      <a:r>
                        <a:rPr lang="en-US" sz="1800" b="0" i="0" dirty="0" smtClean="0">
                          <a:solidFill>
                            <a:srgbClr val="000000"/>
                          </a:solidFill>
                          <a:effectLst/>
                          <a:latin typeface="Times New Roman" panose="02020603050405020304" pitchFamily="18" charset="0"/>
                        </a:rPr>
                        <a:t>PO8 Ethics - Apply ethical principles and commit to professional ethics and responsibilities and norms of the engineering practice.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0" i="0" dirty="0" smtClean="0">
                        <a:solidFill>
                          <a:srgbClr val="000000"/>
                        </a:solidFill>
                        <a:effectLst/>
                        <a:latin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0" i="0" dirty="0" smtClean="0">
                        <a:solidFill>
                          <a:srgbClr val="000000"/>
                        </a:solidFill>
                        <a:effectLst/>
                        <a:latin typeface="Times New Roman" panose="02020603050405020304" pitchFamily="18" charset="0"/>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DF5556">
                        <a:alpha val="25000"/>
                      </a:srgbClr>
                    </a:solidFill>
                  </a:tcPr>
                </a:tc>
              </a:tr>
              <a:tr h="9117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dirty="0" smtClean="0">
                          <a:solidFill>
                            <a:srgbClr val="000000"/>
                          </a:solidFill>
                          <a:effectLst/>
                          <a:latin typeface="Times New Roman" panose="02020603050405020304" pitchFamily="18" charset="0"/>
                        </a:rPr>
                        <a:t>9. </a:t>
                      </a:r>
                      <a:r>
                        <a:rPr lang="en-US" sz="1800" b="0" i="0" dirty="0" smtClean="0">
                          <a:solidFill>
                            <a:srgbClr val="000000"/>
                          </a:solidFill>
                          <a:effectLst/>
                          <a:latin typeface="Times New Roman" panose="02020603050405020304" pitchFamily="18" charset="0"/>
                        </a:rPr>
                        <a:t>PO9 Individual and team work - Function effectively as an individual, and as a member or leader in diverse teams, and in multidisciplinary settings.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i="0" dirty="0" smtClean="0">
                        <a:solidFill>
                          <a:srgbClr val="000000"/>
                        </a:solidFill>
                        <a:effectLst/>
                        <a:latin typeface="Times New Roman" panose="02020603050405020304" pitchFamily="18" charset="0"/>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DF5556">
                        <a:alpha val="25000"/>
                      </a:srgbClr>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b="1" dirty="0" smtClean="0">
                <a:solidFill>
                  <a:prstClr val="black"/>
                </a:solidFill>
                <a:latin typeface="Times New Roman" panose="02020603050405020304" pitchFamily="18" charset="0"/>
                <a:cs typeface="Times New Roman" panose="02020603050405020304" pitchFamily="18" charset="0"/>
              </a:rPr>
              <a:t>Program Outcomes</a:t>
            </a:r>
            <a:endParaRPr lang="en-US" sz="2400" b="1"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9" name="Content Placeholder 2"/>
          <p:cNvSpPr txBox="1">
            <a:spLocks/>
          </p:cNvSpPr>
          <p:nvPr/>
        </p:nvSpPr>
        <p:spPr>
          <a:xfrm>
            <a:off x="533400" y="1066800"/>
            <a:ext cx="8229600" cy="5158186"/>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10" name="Table 9"/>
          <p:cNvGraphicFramePr>
            <a:graphicFrameLocks noGrp="1"/>
          </p:cNvGraphicFramePr>
          <p:nvPr/>
        </p:nvGraphicFramePr>
        <p:xfrm>
          <a:off x="685800" y="896461"/>
          <a:ext cx="8001000" cy="4709160"/>
        </p:xfrm>
        <a:graphic>
          <a:graphicData uri="http://schemas.openxmlformats.org/drawingml/2006/table">
            <a:tbl>
              <a:tblPr bandRow="1">
                <a:tableStyleId>{5C22544A-7EE6-4342-B048-85BDC9FD1C3A}</a:tableStyleId>
              </a:tblPr>
              <a:tblGrid>
                <a:gridCol w="8001000"/>
              </a:tblGrid>
              <a:tr h="10847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b="1" dirty="0" smtClean="0"/>
                        <a:t>10. </a:t>
                      </a:r>
                      <a:r>
                        <a:rPr lang="en-US" sz="1800" b="0" i="0" dirty="0" smtClean="0">
                          <a:solidFill>
                            <a:srgbClr val="000000"/>
                          </a:solidFill>
                          <a:effectLst/>
                          <a:latin typeface="Times New Roman" panose="02020603050405020304" pitchFamily="18" charset="0"/>
                        </a:rPr>
                        <a:t>PO10 Communication - Communicate effectively on complex engineering activities with the engineering community and with society at large, such as, being able to comprehend and write effective reports and design documentation, make effective presentations, and give and receive clear instructions.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0" i="0" dirty="0" smtClean="0">
                        <a:solidFill>
                          <a:srgbClr val="000000"/>
                        </a:solidFill>
                        <a:effectLst/>
                        <a:latin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0" i="0" dirty="0" smtClean="0">
                        <a:solidFill>
                          <a:srgbClr val="000000"/>
                        </a:solidFill>
                        <a:effectLst/>
                        <a:latin typeface="Times New Roman" panose="02020603050405020304" pitchFamily="18" charset="0"/>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DF5556">
                        <a:alpha val="25000"/>
                      </a:srgbClr>
                    </a:solidFill>
                  </a:tcPr>
                </a:tc>
              </a:tr>
              <a:tr h="9117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b="1" dirty="0" smtClean="0"/>
                        <a:t>11. </a:t>
                      </a:r>
                      <a:r>
                        <a:rPr lang="en-US" sz="1800" b="0" i="0" dirty="0" smtClean="0">
                          <a:solidFill>
                            <a:srgbClr val="000000"/>
                          </a:solidFill>
                          <a:effectLst/>
                          <a:latin typeface="Times New Roman" panose="02020603050405020304" pitchFamily="18" charset="0"/>
                        </a:rPr>
                        <a:t>PO11 Project management and finance - Demonstrate knowledge and understanding of the engineering and management principles and apply these to one’s own work, as a member and leader in a team, to manage projects and in multidisciplinary environments.</a:t>
                      </a:r>
                    </a:p>
                    <a:p>
                      <a:pPr algn="l"/>
                      <a:endParaRPr lang="en-US" sz="1800" b="0" i="0" dirty="0">
                        <a:solidFill>
                          <a:srgbClr val="000000"/>
                        </a:solidFill>
                        <a:effectLst/>
                        <a:latin typeface="Times New Roman" panose="02020603050405020304" pitchFamily="18" charset="0"/>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DF5556">
                        <a:alpha val="25000"/>
                      </a:srgbClr>
                    </a:solidFill>
                  </a:tcPr>
                </a:tc>
              </a:tr>
              <a:tr h="990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b="1" dirty="0" smtClean="0"/>
                        <a:t>12. </a:t>
                      </a:r>
                      <a:r>
                        <a:rPr lang="en-US" sz="1800" b="0" i="0" dirty="0" smtClean="0">
                          <a:solidFill>
                            <a:srgbClr val="000000"/>
                          </a:solidFill>
                          <a:effectLst/>
                          <a:latin typeface="Times New Roman" panose="02020603050405020304" pitchFamily="18" charset="0"/>
                        </a:rPr>
                        <a:t>PO12 Life-long learning - Recognize the need for, and have the preparation and ability to engage in independent and life-long learning in the broadest context of technological change.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0" i="0" dirty="0" smtClean="0">
                        <a:solidFill>
                          <a:srgbClr val="000000"/>
                        </a:solidFill>
                        <a:effectLst/>
                        <a:latin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0" i="0" dirty="0" smtClean="0">
                        <a:solidFill>
                          <a:srgbClr val="000000"/>
                        </a:solidFill>
                        <a:effectLst/>
                        <a:latin typeface="Times New Roman" panose="02020603050405020304" pitchFamily="18" charset="0"/>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DF5556">
                        <a:alpha val="25000"/>
                      </a:srgbClr>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b="1" dirty="0" smtClean="0">
                <a:solidFill>
                  <a:prstClr val="black"/>
                </a:solidFill>
                <a:latin typeface="Times New Roman" panose="02020603050405020304" pitchFamily="18" charset="0"/>
                <a:cs typeface="Times New Roman" panose="02020603050405020304" pitchFamily="18" charset="0"/>
              </a:rPr>
              <a:t>CO-PO Mapping</a:t>
            </a:r>
            <a:endParaRPr lang="en-US" sz="2400" b="1"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9" name="Content Placeholder 2"/>
          <p:cNvSpPr txBox="1">
            <a:spLocks/>
          </p:cNvSpPr>
          <p:nvPr/>
        </p:nvSpPr>
        <p:spPr>
          <a:xfrm>
            <a:off x="533400" y="1066800"/>
            <a:ext cx="8229600" cy="5158186"/>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10" name="Content Placeholder 8"/>
          <p:cNvGraphicFramePr>
            <a:graphicFrameLocks/>
          </p:cNvGraphicFramePr>
          <p:nvPr>
            <p:extLst>
              <p:ext uri="{D42A27DB-BD31-4B8C-83A1-F6EECF244321}">
                <p14:modId xmlns="" xmlns:p14="http://schemas.microsoft.com/office/powerpoint/2010/main" val="3879271966"/>
              </p:ext>
            </p:extLst>
          </p:nvPr>
        </p:nvGraphicFramePr>
        <p:xfrm>
          <a:off x="457199" y="914399"/>
          <a:ext cx="8077199" cy="5510072"/>
        </p:xfrm>
        <a:graphic>
          <a:graphicData uri="http://schemas.openxmlformats.org/drawingml/2006/table">
            <a:tbl>
              <a:tblPr firstRow="1" bandRow="1">
                <a:tableStyleId>{22838BEF-8BB2-4498-84A7-C5851F593DF1}</a:tableStyleId>
              </a:tblPr>
              <a:tblGrid>
                <a:gridCol w="1524001">
                  <a:extLst>
                    <a:ext uri="{9D8B030D-6E8A-4147-A177-3AD203B41FA5}">
                      <a16:colId xmlns="" xmlns:a16="http://schemas.microsoft.com/office/drawing/2014/main" val="20000"/>
                    </a:ext>
                  </a:extLst>
                </a:gridCol>
                <a:gridCol w="490038">
                  <a:extLst>
                    <a:ext uri="{9D8B030D-6E8A-4147-A177-3AD203B41FA5}">
                      <a16:colId xmlns="" xmlns:a16="http://schemas.microsoft.com/office/drawing/2014/main" val="20001"/>
                    </a:ext>
                  </a:extLst>
                </a:gridCol>
                <a:gridCol w="446897">
                  <a:extLst>
                    <a:ext uri="{9D8B030D-6E8A-4147-A177-3AD203B41FA5}">
                      <a16:colId xmlns="" xmlns:a16="http://schemas.microsoft.com/office/drawing/2014/main" val="20002"/>
                    </a:ext>
                  </a:extLst>
                </a:gridCol>
                <a:gridCol w="604211">
                  <a:extLst>
                    <a:ext uri="{9D8B030D-6E8A-4147-A177-3AD203B41FA5}">
                      <a16:colId xmlns="" xmlns:a16="http://schemas.microsoft.com/office/drawing/2014/main" val="20003"/>
                    </a:ext>
                  </a:extLst>
                </a:gridCol>
                <a:gridCol w="537077">
                  <a:extLst>
                    <a:ext uri="{9D8B030D-6E8A-4147-A177-3AD203B41FA5}">
                      <a16:colId xmlns="" xmlns:a16="http://schemas.microsoft.com/office/drawing/2014/main" val="20004"/>
                    </a:ext>
                  </a:extLst>
                </a:gridCol>
                <a:gridCol w="537077">
                  <a:extLst>
                    <a:ext uri="{9D8B030D-6E8A-4147-A177-3AD203B41FA5}">
                      <a16:colId xmlns="" xmlns:a16="http://schemas.microsoft.com/office/drawing/2014/main" val="20005"/>
                    </a:ext>
                  </a:extLst>
                </a:gridCol>
                <a:gridCol w="446897">
                  <a:extLst>
                    <a:ext uri="{9D8B030D-6E8A-4147-A177-3AD203B41FA5}">
                      <a16:colId xmlns="" xmlns:a16="http://schemas.microsoft.com/office/drawing/2014/main" val="20006"/>
                    </a:ext>
                  </a:extLst>
                </a:gridCol>
                <a:gridCol w="537077">
                  <a:extLst>
                    <a:ext uri="{9D8B030D-6E8A-4147-A177-3AD203B41FA5}">
                      <a16:colId xmlns="" xmlns:a16="http://schemas.microsoft.com/office/drawing/2014/main" val="20007"/>
                    </a:ext>
                  </a:extLst>
                </a:gridCol>
                <a:gridCol w="604211">
                  <a:extLst>
                    <a:ext uri="{9D8B030D-6E8A-4147-A177-3AD203B41FA5}">
                      <a16:colId xmlns="" xmlns:a16="http://schemas.microsoft.com/office/drawing/2014/main" val="20008"/>
                    </a:ext>
                  </a:extLst>
                </a:gridCol>
                <a:gridCol w="537077">
                  <a:extLst>
                    <a:ext uri="{9D8B030D-6E8A-4147-A177-3AD203B41FA5}">
                      <a16:colId xmlns="" xmlns:a16="http://schemas.microsoft.com/office/drawing/2014/main" val="20009"/>
                    </a:ext>
                  </a:extLst>
                </a:gridCol>
                <a:gridCol w="671347">
                  <a:extLst>
                    <a:ext uri="{9D8B030D-6E8A-4147-A177-3AD203B41FA5}">
                      <a16:colId xmlns="" xmlns:a16="http://schemas.microsoft.com/office/drawing/2014/main" val="20010"/>
                    </a:ext>
                  </a:extLst>
                </a:gridCol>
                <a:gridCol w="537077">
                  <a:extLst>
                    <a:ext uri="{9D8B030D-6E8A-4147-A177-3AD203B41FA5}">
                      <a16:colId xmlns="" xmlns:a16="http://schemas.microsoft.com/office/drawing/2014/main" val="20011"/>
                    </a:ext>
                  </a:extLst>
                </a:gridCol>
                <a:gridCol w="604212">
                  <a:extLst>
                    <a:ext uri="{9D8B030D-6E8A-4147-A177-3AD203B41FA5}">
                      <a16:colId xmlns="" xmlns:a16="http://schemas.microsoft.com/office/drawing/2014/main" val="20012"/>
                    </a:ext>
                  </a:extLst>
                </a:gridCol>
              </a:tblGrid>
              <a:tr h="1296487">
                <a:tc gridSpan="13">
                  <a:txBody>
                    <a:bodyPr/>
                    <a:lstStyle/>
                    <a:p>
                      <a:pPr algn="ctr">
                        <a:lnSpc>
                          <a:spcPct val="115000"/>
                        </a:lnSpc>
                        <a:spcAft>
                          <a:spcPts val="0"/>
                        </a:spcAft>
                      </a:pPr>
                      <a:r>
                        <a:rPr lang="en-US" sz="2400" baseline="0" dirty="0" smtClean="0"/>
                        <a:t>Digital Marketing</a:t>
                      </a:r>
                      <a:endParaRPr lang="en-US" sz="2400" baseline="0" dirty="0"/>
                    </a:p>
                    <a:p>
                      <a:pPr algn="ctr">
                        <a:lnSpc>
                          <a:spcPct val="115000"/>
                        </a:lnSpc>
                        <a:spcAft>
                          <a:spcPts val="0"/>
                        </a:spcAft>
                      </a:pPr>
                      <a:r>
                        <a:rPr lang="en-US" sz="2400" dirty="0"/>
                        <a:t>(</a:t>
                      </a:r>
                      <a:r>
                        <a:rPr lang="en-US" sz="2400" dirty="0" smtClean="0"/>
                        <a:t>AOE0667</a:t>
                      </a:r>
                      <a:r>
                        <a:rPr lang="en-US" sz="2400" baseline="0" dirty="0" smtClean="0"/>
                        <a:t> </a:t>
                      </a:r>
                      <a:r>
                        <a:rPr lang="en-US" sz="2400" dirty="0"/>
                        <a:t>)</a:t>
                      </a:r>
                      <a:endParaRPr lang="en-IN" sz="2400" dirty="0">
                        <a:latin typeface="+mn-lt"/>
                        <a:ea typeface="Times New Roman"/>
                        <a:cs typeface="Times New Roman"/>
                      </a:endParaRPr>
                    </a:p>
                  </a:txBody>
                  <a:tcPr marL="51435" marR="51435" marT="0" marB="0" anchor="b">
                    <a:solidFill>
                      <a:srgbClr val="DF5556"/>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 xmlns:a16="http://schemas.microsoft.com/office/drawing/2014/main" val="10000"/>
                  </a:ext>
                </a:extLst>
              </a:tr>
              <a:tr h="740850">
                <a:tc>
                  <a:txBody>
                    <a:bodyPr/>
                    <a:lstStyle/>
                    <a:p>
                      <a:pPr algn="ctr">
                        <a:lnSpc>
                          <a:spcPct val="115000"/>
                        </a:lnSpc>
                        <a:spcAft>
                          <a:spcPts val="1000"/>
                        </a:spcAft>
                      </a:pPr>
                      <a:r>
                        <a:rPr lang="en-US" sz="1400" dirty="0" smtClean="0"/>
                        <a:t>CO/PO</a:t>
                      </a:r>
                      <a:endParaRPr lang="en-IN" sz="1400" b="1" dirty="0">
                        <a:latin typeface="+mn-lt"/>
                        <a:ea typeface="Times New Roman"/>
                        <a:cs typeface="Times New Roman"/>
                      </a:endParaRPr>
                    </a:p>
                  </a:txBody>
                  <a:tcPr marL="51435" marR="51435" marT="0" marB="0" anchor="ctr">
                    <a:solidFill>
                      <a:srgbClr val="FCB4B6"/>
                    </a:solidFill>
                  </a:tcPr>
                </a:tc>
                <a:tc>
                  <a:txBody>
                    <a:bodyPr/>
                    <a:lstStyle/>
                    <a:p>
                      <a:pPr algn="ctr">
                        <a:lnSpc>
                          <a:spcPct val="115000"/>
                        </a:lnSpc>
                        <a:spcAft>
                          <a:spcPts val="1000"/>
                        </a:spcAft>
                      </a:pPr>
                      <a:r>
                        <a:rPr lang="en-US" sz="1400" dirty="0"/>
                        <a:t>PO1</a:t>
                      </a:r>
                      <a:endParaRPr lang="en-IN" sz="1400" b="1" dirty="0">
                        <a:latin typeface="+mn-lt"/>
                        <a:ea typeface="Times New Roman"/>
                        <a:cs typeface="Times New Roman"/>
                      </a:endParaRPr>
                    </a:p>
                  </a:txBody>
                  <a:tcPr marL="51435" marR="51435" marT="0" marB="0" anchor="ctr">
                    <a:solidFill>
                      <a:srgbClr val="FCB4B6"/>
                    </a:solidFill>
                  </a:tcPr>
                </a:tc>
                <a:tc>
                  <a:txBody>
                    <a:bodyPr/>
                    <a:lstStyle/>
                    <a:p>
                      <a:pPr algn="ctr">
                        <a:lnSpc>
                          <a:spcPct val="115000"/>
                        </a:lnSpc>
                        <a:spcAft>
                          <a:spcPts val="1000"/>
                        </a:spcAft>
                      </a:pPr>
                      <a:r>
                        <a:rPr lang="en-US" sz="1400" dirty="0"/>
                        <a:t>PO2</a:t>
                      </a:r>
                      <a:endParaRPr lang="en-IN" sz="1400" b="1" dirty="0">
                        <a:latin typeface="+mn-lt"/>
                        <a:ea typeface="Times New Roman"/>
                        <a:cs typeface="Times New Roman"/>
                      </a:endParaRPr>
                    </a:p>
                  </a:txBody>
                  <a:tcPr marL="51435" marR="51435" marT="0" marB="0" anchor="ctr">
                    <a:solidFill>
                      <a:srgbClr val="FCB4B6"/>
                    </a:solidFill>
                  </a:tcPr>
                </a:tc>
                <a:tc>
                  <a:txBody>
                    <a:bodyPr/>
                    <a:lstStyle/>
                    <a:p>
                      <a:pPr algn="ctr">
                        <a:lnSpc>
                          <a:spcPct val="115000"/>
                        </a:lnSpc>
                        <a:spcAft>
                          <a:spcPts val="1000"/>
                        </a:spcAft>
                      </a:pPr>
                      <a:r>
                        <a:rPr lang="en-US" sz="1400" dirty="0"/>
                        <a:t>PO3</a:t>
                      </a:r>
                      <a:endParaRPr lang="en-IN" sz="1400" b="1" dirty="0">
                        <a:latin typeface="+mn-lt"/>
                        <a:ea typeface="Times New Roman"/>
                        <a:cs typeface="Times New Roman"/>
                      </a:endParaRPr>
                    </a:p>
                  </a:txBody>
                  <a:tcPr marL="51435" marR="51435" marT="0" marB="0" anchor="ctr">
                    <a:solidFill>
                      <a:srgbClr val="FCB4B6"/>
                    </a:solidFill>
                  </a:tcPr>
                </a:tc>
                <a:tc>
                  <a:txBody>
                    <a:bodyPr/>
                    <a:lstStyle/>
                    <a:p>
                      <a:pPr algn="ctr">
                        <a:lnSpc>
                          <a:spcPct val="115000"/>
                        </a:lnSpc>
                        <a:spcAft>
                          <a:spcPts val="1000"/>
                        </a:spcAft>
                      </a:pPr>
                      <a:r>
                        <a:rPr lang="en-US" sz="1400" dirty="0"/>
                        <a:t>PO4</a:t>
                      </a:r>
                      <a:endParaRPr lang="en-IN" sz="1400" b="1" dirty="0">
                        <a:latin typeface="+mn-lt"/>
                        <a:ea typeface="Times New Roman"/>
                        <a:cs typeface="Times New Roman"/>
                      </a:endParaRPr>
                    </a:p>
                  </a:txBody>
                  <a:tcPr marL="51435" marR="51435" marT="0" marB="0" anchor="ctr">
                    <a:solidFill>
                      <a:srgbClr val="FCB4B6"/>
                    </a:solidFill>
                  </a:tcPr>
                </a:tc>
                <a:tc>
                  <a:txBody>
                    <a:bodyPr/>
                    <a:lstStyle/>
                    <a:p>
                      <a:pPr algn="ctr">
                        <a:lnSpc>
                          <a:spcPct val="115000"/>
                        </a:lnSpc>
                        <a:spcAft>
                          <a:spcPts val="1000"/>
                        </a:spcAft>
                      </a:pPr>
                      <a:r>
                        <a:rPr lang="en-US" sz="1400" dirty="0"/>
                        <a:t>PO5</a:t>
                      </a:r>
                      <a:endParaRPr lang="en-IN" sz="1400" b="1" dirty="0">
                        <a:latin typeface="+mn-lt"/>
                        <a:ea typeface="Times New Roman"/>
                        <a:cs typeface="Times New Roman"/>
                      </a:endParaRPr>
                    </a:p>
                  </a:txBody>
                  <a:tcPr marL="51435" marR="51435" marT="0" marB="0" anchor="ctr">
                    <a:solidFill>
                      <a:srgbClr val="FCB4B6"/>
                    </a:solidFill>
                  </a:tcPr>
                </a:tc>
                <a:tc>
                  <a:txBody>
                    <a:bodyPr/>
                    <a:lstStyle/>
                    <a:p>
                      <a:pPr algn="ctr">
                        <a:lnSpc>
                          <a:spcPct val="115000"/>
                        </a:lnSpc>
                        <a:spcAft>
                          <a:spcPts val="1000"/>
                        </a:spcAft>
                      </a:pPr>
                      <a:r>
                        <a:rPr lang="en-US" sz="1400" dirty="0"/>
                        <a:t>PO6</a:t>
                      </a:r>
                      <a:endParaRPr lang="en-IN" sz="1400" b="1" dirty="0">
                        <a:latin typeface="+mn-lt"/>
                        <a:ea typeface="Times New Roman"/>
                        <a:cs typeface="Times New Roman"/>
                      </a:endParaRPr>
                    </a:p>
                  </a:txBody>
                  <a:tcPr marL="51435" marR="51435" marT="0" marB="0" anchor="ctr">
                    <a:solidFill>
                      <a:srgbClr val="FCB4B6"/>
                    </a:solidFill>
                  </a:tcPr>
                </a:tc>
                <a:tc>
                  <a:txBody>
                    <a:bodyPr/>
                    <a:lstStyle/>
                    <a:p>
                      <a:pPr algn="ctr">
                        <a:lnSpc>
                          <a:spcPct val="115000"/>
                        </a:lnSpc>
                        <a:spcAft>
                          <a:spcPts val="1000"/>
                        </a:spcAft>
                      </a:pPr>
                      <a:r>
                        <a:rPr lang="en-US" sz="1400" dirty="0"/>
                        <a:t>PO7</a:t>
                      </a:r>
                      <a:endParaRPr lang="en-IN" sz="1400" b="1" dirty="0">
                        <a:latin typeface="+mn-lt"/>
                        <a:ea typeface="Times New Roman"/>
                        <a:cs typeface="Times New Roman"/>
                      </a:endParaRPr>
                    </a:p>
                  </a:txBody>
                  <a:tcPr marL="51435" marR="51435" marT="0" marB="0" anchor="ctr">
                    <a:solidFill>
                      <a:srgbClr val="FCB4B6"/>
                    </a:solidFill>
                  </a:tcPr>
                </a:tc>
                <a:tc>
                  <a:txBody>
                    <a:bodyPr/>
                    <a:lstStyle/>
                    <a:p>
                      <a:pPr algn="ctr">
                        <a:lnSpc>
                          <a:spcPct val="115000"/>
                        </a:lnSpc>
                        <a:spcAft>
                          <a:spcPts val="1000"/>
                        </a:spcAft>
                      </a:pPr>
                      <a:r>
                        <a:rPr lang="en-US" sz="1400" dirty="0"/>
                        <a:t>PO8</a:t>
                      </a:r>
                      <a:endParaRPr lang="en-IN" sz="1400" b="1" dirty="0">
                        <a:latin typeface="+mn-lt"/>
                        <a:ea typeface="Times New Roman"/>
                        <a:cs typeface="Times New Roman"/>
                      </a:endParaRPr>
                    </a:p>
                  </a:txBody>
                  <a:tcPr marL="51435" marR="51435" marT="0" marB="0" anchor="ctr">
                    <a:solidFill>
                      <a:srgbClr val="FCB4B6"/>
                    </a:solidFill>
                  </a:tcPr>
                </a:tc>
                <a:tc>
                  <a:txBody>
                    <a:bodyPr/>
                    <a:lstStyle/>
                    <a:p>
                      <a:pPr algn="ctr">
                        <a:lnSpc>
                          <a:spcPct val="115000"/>
                        </a:lnSpc>
                        <a:spcAft>
                          <a:spcPts val="1000"/>
                        </a:spcAft>
                      </a:pPr>
                      <a:r>
                        <a:rPr lang="en-US" sz="1400" dirty="0"/>
                        <a:t>PO9</a:t>
                      </a:r>
                      <a:endParaRPr lang="en-IN" sz="1400" b="1" dirty="0">
                        <a:latin typeface="+mn-lt"/>
                        <a:ea typeface="Times New Roman"/>
                        <a:cs typeface="Times New Roman"/>
                      </a:endParaRPr>
                    </a:p>
                  </a:txBody>
                  <a:tcPr marL="51435" marR="51435" marT="0" marB="0" anchor="ctr">
                    <a:solidFill>
                      <a:srgbClr val="FCB4B6"/>
                    </a:solidFill>
                  </a:tcPr>
                </a:tc>
                <a:tc>
                  <a:txBody>
                    <a:bodyPr/>
                    <a:lstStyle/>
                    <a:p>
                      <a:pPr algn="ctr">
                        <a:lnSpc>
                          <a:spcPct val="115000"/>
                        </a:lnSpc>
                        <a:spcAft>
                          <a:spcPts val="1000"/>
                        </a:spcAft>
                      </a:pPr>
                      <a:r>
                        <a:rPr lang="en-US" sz="1400" dirty="0"/>
                        <a:t>PO10</a:t>
                      </a:r>
                      <a:endParaRPr lang="en-IN" sz="1400" b="1" dirty="0">
                        <a:latin typeface="+mn-lt"/>
                        <a:ea typeface="Times New Roman"/>
                        <a:cs typeface="Times New Roman"/>
                      </a:endParaRPr>
                    </a:p>
                  </a:txBody>
                  <a:tcPr marL="51435" marR="51435" marT="0" marB="0" anchor="ctr">
                    <a:solidFill>
                      <a:srgbClr val="FCB4B6"/>
                    </a:solidFill>
                  </a:tcPr>
                </a:tc>
                <a:tc>
                  <a:txBody>
                    <a:bodyPr/>
                    <a:lstStyle/>
                    <a:p>
                      <a:pPr algn="ctr">
                        <a:lnSpc>
                          <a:spcPct val="115000"/>
                        </a:lnSpc>
                        <a:spcAft>
                          <a:spcPts val="1000"/>
                        </a:spcAft>
                      </a:pPr>
                      <a:r>
                        <a:rPr lang="en-US" sz="1400" dirty="0"/>
                        <a:t>PO11</a:t>
                      </a:r>
                      <a:endParaRPr lang="en-IN" sz="1400" b="1" dirty="0">
                        <a:latin typeface="+mn-lt"/>
                        <a:ea typeface="Times New Roman"/>
                        <a:cs typeface="Times New Roman"/>
                      </a:endParaRPr>
                    </a:p>
                  </a:txBody>
                  <a:tcPr marL="51435" marR="51435" marT="0" marB="0" anchor="ctr">
                    <a:solidFill>
                      <a:srgbClr val="FCB4B6"/>
                    </a:solidFill>
                  </a:tcPr>
                </a:tc>
                <a:tc>
                  <a:txBody>
                    <a:bodyPr/>
                    <a:lstStyle/>
                    <a:p>
                      <a:pPr algn="ctr">
                        <a:lnSpc>
                          <a:spcPct val="115000"/>
                        </a:lnSpc>
                        <a:spcAft>
                          <a:spcPts val="1000"/>
                        </a:spcAft>
                      </a:pPr>
                      <a:r>
                        <a:rPr lang="en-US" sz="1400" dirty="0"/>
                        <a:t>PO12</a:t>
                      </a:r>
                      <a:endParaRPr lang="en-IN" sz="1400" b="1" dirty="0">
                        <a:latin typeface="+mn-lt"/>
                        <a:ea typeface="Times New Roman"/>
                        <a:cs typeface="Times New Roman"/>
                      </a:endParaRPr>
                    </a:p>
                  </a:txBody>
                  <a:tcPr marL="51435" marR="51435" marT="0" marB="0" anchor="ctr">
                    <a:solidFill>
                      <a:srgbClr val="FCB4B6"/>
                    </a:solidFill>
                  </a:tcPr>
                </a:tc>
                <a:extLst>
                  <a:ext uri="{0D108BD9-81ED-4DB2-BD59-A6C34878D82A}">
                    <a16:rowId xmlns="" xmlns:a16="http://schemas.microsoft.com/office/drawing/2014/main" val="10001"/>
                  </a:ext>
                </a:extLst>
              </a:tr>
              <a:tr h="694547">
                <a:tc>
                  <a:txBody>
                    <a:bodyPr/>
                    <a:lstStyle/>
                    <a:p>
                      <a:pPr algn="ctr">
                        <a:lnSpc>
                          <a:spcPct val="115000"/>
                        </a:lnSpc>
                        <a:spcAft>
                          <a:spcPts val="1000"/>
                        </a:spcAft>
                      </a:pPr>
                      <a:r>
                        <a:rPr lang="en-US" sz="2000" dirty="0" smtClean="0"/>
                        <a:t>CO1</a:t>
                      </a:r>
                      <a:endParaRPr lang="en-IN" sz="2000" b="1" dirty="0">
                        <a:latin typeface="+mn-lt"/>
                        <a:ea typeface="Times New Roman"/>
                        <a:cs typeface="Times New Roman"/>
                      </a:endParaRPr>
                    </a:p>
                  </a:txBody>
                  <a:tcPr marL="51435" marR="51435" marT="0" marB="0">
                    <a:solidFill>
                      <a:srgbClr val="DF5556"/>
                    </a:solidFill>
                  </a:tcPr>
                </a:tc>
                <a:tc>
                  <a:txBody>
                    <a:bodyPr/>
                    <a:lstStyle/>
                    <a:p>
                      <a:pPr algn="ctr">
                        <a:lnSpc>
                          <a:spcPct val="115000"/>
                        </a:lnSpc>
                        <a:spcAft>
                          <a:spcPts val="1000"/>
                        </a:spcAft>
                      </a:pPr>
                      <a:r>
                        <a:rPr lang="en-US" sz="2000" dirty="0" smtClean="0"/>
                        <a:t>1</a:t>
                      </a:r>
                      <a:endParaRPr lang="en-IN" sz="2000" b="1" dirty="0">
                        <a:latin typeface="+mn-lt"/>
                        <a:ea typeface="Times New Roman"/>
                        <a:cs typeface="Times New Roman"/>
                      </a:endParaRPr>
                    </a:p>
                  </a:txBody>
                  <a:tcPr marL="51435" marR="51435" marT="0" marB="0">
                    <a:solidFill>
                      <a:srgbClr val="DF5556"/>
                    </a:solidFill>
                  </a:tcPr>
                </a:tc>
                <a:tc>
                  <a:txBody>
                    <a:bodyPr/>
                    <a:lstStyle/>
                    <a:p>
                      <a:pPr algn="ctr">
                        <a:lnSpc>
                          <a:spcPct val="115000"/>
                        </a:lnSpc>
                        <a:spcAft>
                          <a:spcPts val="1000"/>
                        </a:spcAft>
                      </a:pPr>
                      <a:r>
                        <a:rPr lang="en-US" sz="2000" dirty="0" smtClean="0"/>
                        <a:t>1</a:t>
                      </a:r>
                      <a:endParaRPr lang="en-IN" sz="2000" b="1" dirty="0">
                        <a:latin typeface="+mn-lt"/>
                        <a:ea typeface="Times New Roman"/>
                        <a:cs typeface="Times New Roman"/>
                      </a:endParaRPr>
                    </a:p>
                  </a:txBody>
                  <a:tcPr marL="51435" marR="51435" marT="0" marB="0">
                    <a:solidFill>
                      <a:srgbClr val="DF5556"/>
                    </a:solidFill>
                  </a:tcPr>
                </a:tc>
                <a:tc>
                  <a:txBody>
                    <a:bodyPr/>
                    <a:lstStyle/>
                    <a:p>
                      <a:pPr algn="ctr">
                        <a:lnSpc>
                          <a:spcPct val="115000"/>
                        </a:lnSpc>
                        <a:spcAft>
                          <a:spcPts val="1000"/>
                        </a:spcAft>
                      </a:pPr>
                      <a:r>
                        <a:rPr lang="en-IN" sz="2000" b="1" dirty="0" smtClean="0">
                          <a:latin typeface="+mn-lt"/>
                          <a:ea typeface="Times New Roman"/>
                          <a:cs typeface="Times New Roman"/>
                        </a:rPr>
                        <a:t>-</a:t>
                      </a:r>
                      <a:endParaRPr lang="en-IN" sz="2000" b="1" dirty="0">
                        <a:latin typeface="+mn-lt"/>
                        <a:ea typeface="Times New Roman"/>
                        <a:cs typeface="Times New Roman"/>
                      </a:endParaRPr>
                    </a:p>
                  </a:txBody>
                  <a:tcPr marL="51435" marR="51435" marT="0" marB="0">
                    <a:solidFill>
                      <a:srgbClr val="DF5556"/>
                    </a:solidFill>
                  </a:tcPr>
                </a:tc>
                <a:tc>
                  <a:txBody>
                    <a:bodyPr/>
                    <a:lstStyle/>
                    <a:p>
                      <a:pPr algn="ctr">
                        <a:lnSpc>
                          <a:spcPct val="115000"/>
                        </a:lnSpc>
                        <a:spcAft>
                          <a:spcPts val="1000"/>
                        </a:spcAft>
                      </a:pPr>
                      <a:r>
                        <a:rPr lang="en-IN" sz="2000" b="1" dirty="0" smtClean="0">
                          <a:latin typeface="+mn-lt"/>
                          <a:ea typeface="Times New Roman"/>
                          <a:cs typeface="Times New Roman"/>
                        </a:rPr>
                        <a:t>-</a:t>
                      </a:r>
                      <a:endParaRPr lang="en-IN" sz="2000" b="1" dirty="0">
                        <a:latin typeface="+mn-lt"/>
                        <a:ea typeface="Times New Roman"/>
                        <a:cs typeface="Times New Roman"/>
                      </a:endParaRPr>
                    </a:p>
                  </a:txBody>
                  <a:tcPr marL="51435" marR="51435" marT="0" marB="0">
                    <a:solidFill>
                      <a:srgbClr val="DF5556"/>
                    </a:solidFill>
                  </a:tcPr>
                </a:tc>
                <a:tc>
                  <a:txBody>
                    <a:bodyPr/>
                    <a:lstStyle/>
                    <a:p>
                      <a:pPr algn="ctr">
                        <a:lnSpc>
                          <a:spcPct val="115000"/>
                        </a:lnSpc>
                        <a:spcAft>
                          <a:spcPts val="1000"/>
                        </a:spcAft>
                      </a:pPr>
                      <a:r>
                        <a:rPr lang="en-IN" sz="2000" b="1" dirty="0" smtClean="0">
                          <a:latin typeface="+mn-lt"/>
                          <a:ea typeface="Times New Roman"/>
                          <a:cs typeface="Times New Roman"/>
                        </a:rPr>
                        <a:t>-</a:t>
                      </a:r>
                      <a:endParaRPr lang="en-IN" sz="2000" b="1" dirty="0">
                        <a:latin typeface="+mn-lt"/>
                        <a:ea typeface="Times New Roman"/>
                        <a:cs typeface="Times New Roman"/>
                      </a:endParaRPr>
                    </a:p>
                  </a:txBody>
                  <a:tcPr marL="51435" marR="51435" marT="0" marB="0">
                    <a:solidFill>
                      <a:srgbClr val="DF5556"/>
                    </a:solidFill>
                  </a:tcPr>
                </a:tc>
                <a:tc>
                  <a:txBody>
                    <a:bodyPr/>
                    <a:lstStyle/>
                    <a:p>
                      <a:pPr algn="ctr">
                        <a:lnSpc>
                          <a:spcPct val="115000"/>
                        </a:lnSpc>
                        <a:spcAft>
                          <a:spcPts val="1000"/>
                        </a:spcAft>
                      </a:pPr>
                      <a:r>
                        <a:rPr lang="en-US" sz="2000" dirty="0" smtClean="0"/>
                        <a:t>1</a:t>
                      </a:r>
                      <a:endParaRPr lang="en-IN" sz="2000" b="1" dirty="0">
                        <a:latin typeface="+mn-lt"/>
                        <a:ea typeface="Times New Roman"/>
                        <a:cs typeface="Times New Roman"/>
                      </a:endParaRPr>
                    </a:p>
                  </a:txBody>
                  <a:tcPr marL="51435" marR="51435" marT="0" marB="0">
                    <a:solidFill>
                      <a:srgbClr val="DF5556"/>
                    </a:solidFill>
                  </a:tcPr>
                </a:tc>
                <a:tc>
                  <a:txBody>
                    <a:bodyPr/>
                    <a:lstStyle/>
                    <a:p>
                      <a:pPr algn="ctr">
                        <a:lnSpc>
                          <a:spcPct val="115000"/>
                        </a:lnSpc>
                        <a:spcAft>
                          <a:spcPts val="1000"/>
                        </a:spcAft>
                      </a:pPr>
                      <a:r>
                        <a:rPr lang="en-US" sz="2000" dirty="0" smtClean="0"/>
                        <a:t>2</a:t>
                      </a:r>
                      <a:endParaRPr lang="en-IN" sz="2000" b="1" dirty="0">
                        <a:latin typeface="+mn-lt"/>
                        <a:ea typeface="Times New Roman"/>
                        <a:cs typeface="Times New Roman"/>
                      </a:endParaRPr>
                    </a:p>
                  </a:txBody>
                  <a:tcPr marL="51435" marR="51435" marT="0" marB="0">
                    <a:solidFill>
                      <a:srgbClr val="DF5556"/>
                    </a:solidFill>
                  </a:tcPr>
                </a:tc>
                <a:tc>
                  <a:txBody>
                    <a:bodyPr/>
                    <a:lstStyle/>
                    <a:p>
                      <a:pPr algn="ctr">
                        <a:lnSpc>
                          <a:spcPct val="115000"/>
                        </a:lnSpc>
                        <a:spcAft>
                          <a:spcPts val="1000"/>
                        </a:spcAft>
                      </a:pPr>
                      <a:r>
                        <a:rPr lang="en-IN" sz="2000" b="1" dirty="0" smtClean="0">
                          <a:latin typeface="+mn-lt"/>
                          <a:ea typeface="Times New Roman"/>
                          <a:cs typeface="Times New Roman"/>
                        </a:rPr>
                        <a:t>-</a:t>
                      </a:r>
                      <a:endParaRPr lang="en-IN" sz="2000" b="1" dirty="0">
                        <a:latin typeface="+mn-lt"/>
                        <a:ea typeface="Times New Roman"/>
                        <a:cs typeface="Times New Roman"/>
                      </a:endParaRPr>
                    </a:p>
                  </a:txBody>
                  <a:tcPr marL="51435" marR="51435" marT="0" marB="0">
                    <a:solidFill>
                      <a:srgbClr val="DF5556"/>
                    </a:solidFill>
                  </a:tcPr>
                </a:tc>
                <a:tc>
                  <a:txBody>
                    <a:bodyPr/>
                    <a:lstStyle/>
                    <a:p>
                      <a:pPr algn="ctr">
                        <a:lnSpc>
                          <a:spcPct val="115000"/>
                        </a:lnSpc>
                        <a:spcAft>
                          <a:spcPts val="1000"/>
                        </a:spcAft>
                      </a:pPr>
                      <a:r>
                        <a:rPr lang="en-IN" sz="2000" b="1" dirty="0" smtClean="0">
                          <a:latin typeface="+mn-lt"/>
                          <a:ea typeface="Times New Roman"/>
                          <a:cs typeface="Times New Roman"/>
                        </a:rPr>
                        <a:t>-</a:t>
                      </a:r>
                      <a:endParaRPr lang="en-IN" sz="2000" b="1" dirty="0">
                        <a:latin typeface="+mn-lt"/>
                        <a:ea typeface="Times New Roman"/>
                        <a:cs typeface="Times New Roman"/>
                      </a:endParaRPr>
                    </a:p>
                  </a:txBody>
                  <a:tcPr marL="51435" marR="51435" marT="0" marB="0">
                    <a:solidFill>
                      <a:srgbClr val="DF5556"/>
                    </a:solidFill>
                  </a:tcPr>
                </a:tc>
                <a:tc>
                  <a:txBody>
                    <a:bodyPr/>
                    <a:lstStyle/>
                    <a:p>
                      <a:pPr algn="ctr">
                        <a:lnSpc>
                          <a:spcPct val="115000"/>
                        </a:lnSpc>
                        <a:spcAft>
                          <a:spcPts val="1000"/>
                        </a:spcAft>
                      </a:pPr>
                      <a:r>
                        <a:rPr lang="en-US" sz="2000" dirty="0" smtClean="0"/>
                        <a:t>1</a:t>
                      </a:r>
                      <a:endParaRPr lang="en-IN" sz="2000" b="1" dirty="0">
                        <a:latin typeface="+mn-lt"/>
                        <a:ea typeface="Times New Roman"/>
                        <a:cs typeface="Times New Roman"/>
                      </a:endParaRPr>
                    </a:p>
                  </a:txBody>
                  <a:tcPr marL="51435" marR="51435" marT="0" marB="0">
                    <a:solidFill>
                      <a:srgbClr val="DF5556"/>
                    </a:solidFill>
                  </a:tcPr>
                </a:tc>
                <a:tc>
                  <a:txBody>
                    <a:bodyPr/>
                    <a:lstStyle/>
                    <a:p>
                      <a:pPr algn="ctr">
                        <a:lnSpc>
                          <a:spcPct val="115000"/>
                        </a:lnSpc>
                        <a:spcAft>
                          <a:spcPts val="1000"/>
                        </a:spcAft>
                      </a:pPr>
                      <a:r>
                        <a:rPr lang="en-US" sz="2000" b="0" dirty="0">
                          <a:latin typeface="+mn-lt"/>
                          <a:ea typeface="+mn-ea"/>
                          <a:cs typeface="+mn-cs"/>
                        </a:rPr>
                        <a:t>-</a:t>
                      </a:r>
                      <a:endParaRPr lang="en-IN" sz="2000" b="1" dirty="0">
                        <a:latin typeface="+mn-lt"/>
                        <a:ea typeface="Times New Roman"/>
                        <a:cs typeface="Times New Roman"/>
                      </a:endParaRPr>
                    </a:p>
                  </a:txBody>
                  <a:tcPr marL="51435" marR="51435" marT="0" marB="0">
                    <a:solidFill>
                      <a:srgbClr val="DF5556"/>
                    </a:solidFill>
                  </a:tcPr>
                </a:tc>
                <a:tc>
                  <a:txBody>
                    <a:bodyPr/>
                    <a:lstStyle/>
                    <a:p>
                      <a:pPr algn="ctr">
                        <a:lnSpc>
                          <a:spcPct val="115000"/>
                        </a:lnSpc>
                        <a:spcAft>
                          <a:spcPts val="1000"/>
                        </a:spcAft>
                      </a:pPr>
                      <a:r>
                        <a:rPr lang="en-IN" sz="2000" b="1" dirty="0" smtClean="0">
                          <a:latin typeface="+mn-lt"/>
                          <a:ea typeface="Times New Roman"/>
                          <a:cs typeface="Times New Roman"/>
                        </a:rPr>
                        <a:t>-</a:t>
                      </a:r>
                      <a:endParaRPr lang="en-IN" sz="2000" b="1" dirty="0">
                        <a:latin typeface="+mn-lt"/>
                        <a:ea typeface="Times New Roman"/>
                        <a:cs typeface="Times New Roman"/>
                      </a:endParaRPr>
                    </a:p>
                  </a:txBody>
                  <a:tcPr marL="51435" marR="51435" marT="0" marB="0">
                    <a:solidFill>
                      <a:srgbClr val="DF5556"/>
                    </a:solidFill>
                  </a:tcPr>
                </a:tc>
                <a:extLst>
                  <a:ext uri="{0D108BD9-81ED-4DB2-BD59-A6C34878D82A}">
                    <a16:rowId xmlns="" xmlns:a16="http://schemas.microsoft.com/office/drawing/2014/main" val="10002"/>
                  </a:ext>
                </a:extLst>
              </a:tr>
              <a:tr h="694547">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kumimoji="0" lang="en-US" sz="2000" u="none" strike="noStrike" kern="1200" cap="none" spc="0" normalizeH="0" baseline="0" noProof="0" dirty="0" smtClean="0">
                          <a:ln>
                            <a:noFill/>
                          </a:ln>
                          <a:effectLst/>
                          <a:uLnTx/>
                          <a:uFillTx/>
                        </a:rPr>
                        <a:t>CO2</a:t>
                      </a:r>
                      <a:endParaRPr kumimoji="0" lang="en-IN" sz="2000" b="0" i="0" u="none" strike="noStrike" kern="1200" cap="none" spc="0" normalizeH="0" baseline="0" noProof="0" dirty="0">
                        <a:ln>
                          <a:noFill/>
                        </a:ln>
                        <a:solidFill>
                          <a:prstClr val="black"/>
                        </a:solidFill>
                        <a:effectLst/>
                        <a:uLnTx/>
                        <a:uFillTx/>
                        <a:latin typeface="Calibri"/>
                        <a:ea typeface="Times New Roman"/>
                        <a:cs typeface="Times New Roman"/>
                      </a:endParaRPr>
                    </a:p>
                  </a:txBody>
                  <a:tcPr marL="51435" marR="51435" marT="0" marB="0">
                    <a:solidFill>
                      <a:srgbClr val="FCB4B6"/>
                    </a:solidFill>
                  </a:tcPr>
                </a:tc>
                <a:tc>
                  <a:txBody>
                    <a:bodyPr/>
                    <a:lstStyle/>
                    <a:p>
                      <a:pPr algn="ctr">
                        <a:lnSpc>
                          <a:spcPct val="115000"/>
                        </a:lnSpc>
                        <a:spcAft>
                          <a:spcPts val="1000"/>
                        </a:spcAft>
                      </a:pPr>
                      <a:r>
                        <a:rPr lang="en-IN" sz="2000" dirty="0" smtClean="0">
                          <a:latin typeface="+mn-lt"/>
                          <a:ea typeface="Times New Roman"/>
                          <a:cs typeface="Times New Roman"/>
                        </a:rPr>
                        <a:t>-</a:t>
                      </a:r>
                      <a:endParaRPr lang="en-IN" sz="2000" dirty="0">
                        <a:latin typeface="+mn-lt"/>
                        <a:ea typeface="Times New Roman"/>
                        <a:cs typeface="Times New Roman"/>
                      </a:endParaRPr>
                    </a:p>
                  </a:txBody>
                  <a:tcPr marL="51435" marR="51435" marT="0" marB="0">
                    <a:solidFill>
                      <a:srgbClr val="FCB4B6"/>
                    </a:solidFill>
                  </a:tcPr>
                </a:tc>
                <a:tc>
                  <a:txBody>
                    <a:bodyPr/>
                    <a:lstStyle/>
                    <a:p>
                      <a:pPr algn="ctr">
                        <a:lnSpc>
                          <a:spcPct val="115000"/>
                        </a:lnSpc>
                        <a:spcAft>
                          <a:spcPts val="1000"/>
                        </a:spcAft>
                      </a:pPr>
                      <a:r>
                        <a:rPr lang="en-US" sz="2000" dirty="0" smtClean="0"/>
                        <a:t>2</a:t>
                      </a:r>
                      <a:endParaRPr lang="en-IN" sz="2000" dirty="0">
                        <a:latin typeface="+mn-lt"/>
                        <a:ea typeface="Times New Roman"/>
                        <a:cs typeface="Times New Roman"/>
                      </a:endParaRPr>
                    </a:p>
                  </a:txBody>
                  <a:tcPr marL="51435" marR="51435" marT="0" marB="0">
                    <a:solidFill>
                      <a:srgbClr val="FCB4B6"/>
                    </a:solidFill>
                  </a:tcPr>
                </a:tc>
                <a:tc>
                  <a:txBody>
                    <a:bodyPr/>
                    <a:lstStyle/>
                    <a:p>
                      <a:pPr algn="ctr">
                        <a:lnSpc>
                          <a:spcPct val="115000"/>
                        </a:lnSpc>
                        <a:spcAft>
                          <a:spcPts val="1000"/>
                        </a:spcAft>
                      </a:pPr>
                      <a:r>
                        <a:rPr lang="en-IN" sz="2000" dirty="0" smtClean="0">
                          <a:latin typeface="+mn-lt"/>
                          <a:ea typeface="Times New Roman"/>
                          <a:cs typeface="Times New Roman"/>
                        </a:rPr>
                        <a:t>-</a:t>
                      </a:r>
                      <a:endParaRPr lang="en-IN" sz="2000" dirty="0">
                        <a:latin typeface="+mn-lt"/>
                        <a:ea typeface="Times New Roman"/>
                        <a:cs typeface="Times New Roman"/>
                      </a:endParaRPr>
                    </a:p>
                  </a:txBody>
                  <a:tcPr marL="51435" marR="51435" marT="0" marB="0">
                    <a:solidFill>
                      <a:srgbClr val="FCB4B6"/>
                    </a:solidFill>
                  </a:tcPr>
                </a:tc>
                <a:tc>
                  <a:txBody>
                    <a:bodyPr/>
                    <a:lstStyle/>
                    <a:p>
                      <a:pPr algn="ctr">
                        <a:lnSpc>
                          <a:spcPct val="115000"/>
                        </a:lnSpc>
                        <a:spcAft>
                          <a:spcPts val="1000"/>
                        </a:spcAft>
                      </a:pPr>
                      <a:r>
                        <a:rPr lang="en-IN" sz="2000" dirty="0" smtClean="0">
                          <a:latin typeface="+mn-lt"/>
                          <a:ea typeface="Times New Roman"/>
                          <a:cs typeface="Times New Roman"/>
                        </a:rPr>
                        <a:t>-</a:t>
                      </a:r>
                      <a:endParaRPr lang="en-IN" sz="2000" dirty="0">
                        <a:latin typeface="+mn-lt"/>
                        <a:ea typeface="Times New Roman"/>
                        <a:cs typeface="Times New Roman"/>
                      </a:endParaRPr>
                    </a:p>
                  </a:txBody>
                  <a:tcPr marL="51435" marR="51435" marT="0" marB="0">
                    <a:solidFill>
                      <a:srgbClr val="FCB4B6"/>
                    </a:solidFill>
                  </a:tcPr>
                </a:tc>
                <a:tc>
                  <a:txBody>
                    <a:bodyPr/>
                    <a:lstStyle/>
                    <a:p>
                      <a:pPr algn="ctr">
                        <a:lnSpc>
                          <a:spcPct val="115000"/>
                        </a:lnSpc>
                        <a:spcAft>
                          <a:spcPts val="1000"/>
                        </a:spcAft>
                      </a:pPr>
                      <a:r>
                        <a:rPr lang="en-US" sz="2000" dirty="0"/>
                        <a:t>2</a:t>
                      </a:r>
                      <a:endParaRPr lang="en-IN" sz="2000" dirty="0">
                        <a:latin typeface="+mn-lt"/>
                        <a:ea typeface="Times New Roman"/>
                        <a:cs typeface="Times New Roman"/>
                      </a:endParaRPr>
                    </a:p>
                  </a:txBody>
                  <a:tcPr marL="51435" marR="51435" marT="0" marB="0">
                    <a:solidFill>
                      <a:srgbClr val="FCB4B6"/>
                    </a:solidFill>
                  </a:tcPr>
                </a:tc>
                <a:tc>
                  <a:txBody>
                    <a:bodyPr/>
                    <a:lstStyle/>
                    <a:p>
                      <a:pPr algn="ctr">
                        <a:lnSpc>
                          <a:spcPct val="115000"/>
                        </a:lnSpc>
                        <a:spcAft>
                          <a:spcPts val="1000"/>
                        </a:spcAft>
                      </a:pPr>
                      <a:r>
                        <a:rPr lang="en-IN" sz="2000" dirty="0" smtClean="0">
                          <a:latin typeface="+mn-lt"/>
                          <a:ea typeface="Times New Roman"/>
                          <a:cs typeface="Times New Roman"/>
                        </a:rPr>
                        <a:t>-</a:t>
                      </a:r>
                      <a:endParaRPr lang="en-IN" sz="2000" dirty="0">
                        <a:latin typeface="+mn-lt"/>
                        <a:ea typeface="Times New Roman"/>
                        <a:cs typeface="Times New Roman"/>
                      </a:endParaRPr>
                    </a:p>
                  </a:txBody>
                  <a:tcPr marL="51435" marR="51435" marT="0" marB="0">
                    <a:solidFill>
                      <a:srgbClr val="FCB4B6"/>
                    </a:solidFill>
                  </a:tcPr>
                </a:tc>
                <a:tc>
                  <a:txBody>
                    <a:bodyPr/>
                    <a:lstStyle/>
                    <a:p>
                      <a:pPr algn="ctr">
                        <a:lnSpc>
                          <a:spcPct val="115000"/>
                        </a:lnSpc>
                        <a:spcAft>
                          <a:spcPts val="1000"/>
                        </a:spcAft>
                      </a:pPr>
                      <a:r>
                        <a:rPr lang="en-US" sz="2000" dirty="0"/>
                        <a:t>2</a:t>
                      </a:r>
                      <a:endParaRPr lang="en-IN" sz="2000" dirty="0">
                        <a:latin typeface="+mn-lt"/>
                        <a:ea typeface="Times New Roman"/>
                        <a:cs typeface="Times New Roman"/>
                      </a:endParaRPr>
                    </a:p>
                  </a:txBody>
                  <a:tcPr marL="51435" marR="51435" marT="0" marB="0">
                    <a:solidFill>
                      <a:srgbClr val="FCB4B6"/>
                    </a:solidFill>
                  </a:tcPr>
                </a:tc>
                <a:tc>
                  <a:txBody>
                    <a:bodyPr/>
                    <a:lstStyle/>
                    <a:p>
                      <a:pPr algn="ctr">
                        <a:lnSpc>
                          <a:spcPct val="115000"/>
                        </a:lnSpc>
                        <a:spcAft>
                          <a:spcPts val="1000"/>
                        </a:spcAft>
                      </a:pPr>
                      <a:r>
                        <a:rPr lang="en-IN" sz="2000" dirty="0" smtClean="0">
                          <a:latin typeface="+mn-lt"/>
                          <a:ea typeface="Times New Roman"/>
                          <a:cs typeface="Times New Roman"/>
                        </a:rPr>
                        <a:t>-</a:t>
                      </a:r>
                      <a:endParaRPr lang="en-IN" sz="2000" dirty="0">
                        <a:latin typeface="+mn-lt"/>
                        <a:ea typeface="Times New Roman"/>
                        <a:cs typeface="Times New Roman"/>
                      </a:endParaRPr>
                    </a:p>
                  </a:txBody>
                  <a:tcPr marL="51435" marR="51435" marT="0" marB="0">
                    <a:solidFill>
                      <a:srgbClr val="FCB4B6"/>
                    </a:solidFill>
                  </a:tcPr>
                </a:tc>
                <a:tc>
                  <a:txBody>
                    <a:bodyPr/>
                    <a:lstStyle/>
                    <a:p>
                      <a:pPr algn="ctr">
                        <a:lnSpc>
                          <a:spcPct val="115000"/>
                        </a:lnSpc>
                        <a:spcAft>
                          <a:spcPts val="1000"/>
                        </a:spcAft>
                      </a:pPr>
                      <a:r>
                        <a:rPr lang="en-IN" sz="2000" dirty="0" smtClean="0">
                          <a:latin typeface="+mn-lt"/>
                          <a:ea typeface="Times New Roman"/>
                          <a:cs typeface="Times New Roman"/>
                        </a:rPr>
                        <a:t>-</a:t>
                      </a:r>
                      <a:endParaRPr lang="en-IN" sz="2000" dirty="0">
                        <a:latin typeface="+mn-lt"/>
                        <a:ea typeface="Times New Roman"/>
                        <a:cs typeface="Times New Roman"/>
                      </a:endParaRPr>
                    </a:p>
                  </a:txBody>
                  <a:tcPr marL="51435" marR="51435" marT="0" marB="0">
                    <a:solidFill>
                      <a:srgbClr val="FCB4B6"/>
                    </a:solidFill>
                  </a:tcPr>
                </a:tc>
                <a:tc>
                  <a:txBody>
                    <a:bodyPr/>
                    <a:lstStyle/>
                    <a:p>
                      <a:pPr algn="ctr">
                        <a:lnSpc>
                          <a:spcPct val="115000"/>
                        </a:lnSpc>
                        <a:spcAft>
                          <a:spcPts val="1000"/>
                        </a:spcAft>
                      </a:pPr>
                      <a:r>
                        <a:rPr lang="en-US" sz="2000" dirty="0"/>
                        <a:t>- </a:t>
                      </a:r>
                      <a:endParaRPr lang="en-IN" sz="2000" dirty="0">
                        <a:latin typeface="+mn-lt"/>
                        <a:ea typeface="Times New Roman"/>
                        <a:cs typeface="Times New Roman"/>
                      </a:endParaRPr>
                    </a:p>
                  </a:txBody>
                  <a:tcPr marL="51435" marR="51435" marT="0" marB="0">
                    <a:solidFill>
                      <a:srgbClr val="FCB4B6"/>
                    </a:solidFill>
                  </a:tcPr>
                </a:tc>
                <a:tc>
                  <a:txBody>
                    <a:bodyPr/>
                    <a:lstStyle/>
                    <a:p>
                      <a:pPr algn="ctr">
                        <a:lnSpc>
                          <a:spcPct val="115000"/>
                        </a:lnSpc>
                        <a:spcAft>
                          <a:spcPts val="1000"/>
                        </a:spcAft>
                      </a:pPr>
                      <a:r>
                        <a:rPr lang="en-US" sz="2000" dirty="0">
                          <a:latin typeface="+mn-lt"/>
                          <a:ea typeface="+mn-ea"/>
                          <a:cs typeface="+mn-cs"/>
                        </a:rPr>
                        <a:t>1</a:t>
                      </a:r>
                      <a:endParaRPr lang="en-IN" sz="2000" dirty="0">
                        <a:latin typeface="+mn-lt"/>
                        <a:ea typeface="Times New Roman"/>
                        <a:cs typeface="Times New Roman"/>
                      </a:endParaRPr>
                    </a:p>
                  </a:txBody>
                  <a:tcPr marL="51435" marR="51435" marT="0" marB="0">
                    <a:solidFill>
                      <a:srgbClr val="FCB4B6"/>
                    </a:solidFill>
                  </a:tcPr>
                </a:tc>
                <a:tc>
                  <a:txBody>
                    <a:bodyPr/>
                    <a:lstStyle/>
                    <a:p>
                      <a:pPr algn="ctr">
                        <a:lnSpc>
                          <a:spcPct val="115000"/>
                        </a:lnSpc>
                        <a:spcAft>
                          <a:spcPts val="1000"/>
                        </a:spcAft>
                      </a:pPr>
                      <a:r>
                        <a:rPr lang="en-IN" sz="2000" dirty="0" smtClean="0">
                          <a:latin typeface="+mn-lt"/>
                          <a:ea typeface="Times New Roman"/>
                          <a:cs typeface="Times New Roman"/>
                        </a:rPr>
                        <a:t>-</a:t>
                      </a:r>
                      <a:endParaRPr lang="en-IN" sz="2000" dirty="0">
                        <a:latin typeface="+mn-lt"/>
                        <a:ea typeface="Times New Roman"/>
                        <a:cs typeface="Times New Roman"/>
                      </a:endParaRPr>
                    </a:p>
                  </a:txBody>
                  <a:tcPr marL="51435" marR="51435" marT="0" marB="0">
                    <a:solidFill>
                      <a:srgbClr val="FCB4B6"/>
                    </a:solidFill>
                  </a:tcPr>
                </a:tc>
                <a:extLst>
                  <a:ext uri="{0D108BD9-81ED-4DB2-BD59-A6C34878D82A}">
                    <a16:rowId xmlns="" xmlns:a16="http://schemas.microsoft.com/office/drawing/2014/main" val="10003"/>
                  </a:ext>
                </a:extLst>
              </a:tr>
              <a:tr h="694547">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kumimoji="0" lang="en-US" sz="2000" u="none" strike="noStrike" kern="1200" cap="none" spc="0" normalizeH="0" baseline="0" noProof="0" dirty="0" smtClean="0">
                          <a:ln>
                            <a:noFill/>
                          </a:ln>
                          <a:effectLst/>
                          <a:uLnTx/>
                          <a:uFillTx/>
                        </a:rPr>
                        <a:t>CO3</a:t>
                      </a:r>
                      <a:endParaRPr kumimoji="0" lang="en-IN" sz="2000" b="0" i="0" u="none" strike="noStrike" kern="1200" cap="none" spc="0" normalizeH="0" baseline="0" noProof="0" dirty="0">
                        <a:ln>
                          <a:noFill/>
                        </a:ln>
                        <a:solidFill>
                          <a:prstClr val="black"/>
                        </a:solidFill>
                        <a:effectLst/>
                        <a:uLnTx/>
                        <a:uFillTx/>
                        <a:latin typeface="Calibri"/>
                        <a:ea typeface="Times New Roman"/>
                        <a:cs typeface="Times New Roman"/>
                      </a:endParaRPr>
                    </a:p>
                  </a:txBody>
                  <a:tcPr marL="51435" marR="51435" marT="0" marB="0">
                    <a:solidFill>
                      <a:srgbClr val="DF5556"/>
                    </a:solidFill>
                  </a:tcPr>
                </a:tc>
                <a:tc>
                  <a:txBody>
                    <a:bodyPr/>
                    <a:lstStyle/>
                    <a:p>
                      <a:pPr algn="ctr">
                        <a:lnSpc>
                          <a:spcPct val="115000"/>
                        </a:lnSpc>
                        <a:spcAft>
                          <a:spcPts val="1000"/>
                        </a:spcAft>
                      </a:pPr>
                      <a:r>
                        <a:rPr lang="en-US" sz="2000" dirty="0" smtClean="0"/>
                        <a:t>2</a:t>
                      </a:r>
                      <a:endParaRPr lang="en-IN" sz="2000" dirty="0">
                        <a:latin typeface="+mn-lt"/>
                        <a:ea typeface="Times New Roman"/>
                        <a:cs typeface="Times New Roman"/>
                      </a:endParaRPr>
                    </a:p>
                  </a:txBody>
                  <a:tcPr marL="51435" marR="51435" marT="0" marB="0">
                    <a:solidFill>
                      <a:srgbClr val="DF5556"/>
                    </a:solidFill>
                  </a:tcPr>
                </a:tc>
                <a:tc>
                  <a:txBody>
                    <a:bodyPr/>
                    <a:lstStyle/>
                    <a:p>
                      <a:pPr algn="ctr">
                        <a:lnSpc>
                          <a:spcPct val="115000"/>
                        </a:lnSpc>
                        <a:spcAft>
                          <a:spcPts val="1000"/>
                        </a:spcAft>
                      </a:pPr>
                      <a:r>
                        <a:rPr lang="en-US" sz="2000" dirty="0" smtClean="0"/>
                        <a:t>2</a:t>
                      </a:r>
                      <a:endParaRPr lang="en-IN" sz="2000" dirty="0">
                        <a:latin typeface="+mn-lt"/>
                        <a:ea typeface="Times New Roman"/>
                        <a:cs typeface="Times New Roman"/>
                      </a:endParaRPr>
                    </a:p>
                  </a:txBody>
                  <a:tcPr marL="51435" marR="51435" marT="0" marB="0">
                    <a:solidFill>
                      <a:srgbClr val="DF5556"/>
                    </a:solidFill>
                  </a:tcPr>
                </a:tc>
                <a:tc>
                  <a:txBody>
                    <a:bodyPr/>
                    <a:lstStyle/>
                    <a:p>
                      <a:pPr algn="ctr">
                        <a:lnSpc>
                          <a:spcPct val="115000"/>
                        </a:lnSpc>
                        <a:spcAft>
                          <a:spcPts val="1000"/>
                        </a:spcAft>
                      </a:pPr>
                      <a:r>
                        <a:rPr lang="en-IN" sz="2000" dirty="0" smtClean="0">
                          <a:latin typeface="+mn-lt"/>
                          <a:ea typeface="Times New Roman"/>
                          <a:cs typeface="Times New Roman"/>
                        </a:rPr>
                        <a:t>-</a:t>
                      </a:r>
                      <a:endParaRPr lang="en-IN" sz="2000" dirty="0">
                        <a:latin typeface="+mn-lt"/>
                        <a:ea typeface="Times New Roman"/>
                        <a:cs typeface="Times New Roman"/>
                      </a:endParaRPr>
                    </a:p>
                  </a:txBody>
                  <a:tcPr marL="51435" marR="51435" marT="0" marB="0">
                    <a:solidFill>
                      <a:srgbClr val="DF5556"/>
                    </a:solidFill>
                  </a:tcPr>
                </a:tc>
                <a:tc>
                  <a:txBody>
                    <a:bodyPr/>
                    <a:lstStyle/>
                    <a:p>
                      <a:pPr algn="ctr">
                        <a:lnSpc>
                          <a:spcPct val="115000"/>
                        </a:lnSpc>
                        <a:spcAft>
                          <a:spcPts val="1000"/>
                        </a:spcAft>
                      </a:pPr>
                      <a:r>
                        <a:rPr lang="en-IN" sz="2000" dirty="0" smtClean="0">
                          <a:latin typeface="+mn-lt"/>
                          <a:ea typeface="Times New Roman"/>
                          <a:cs typeface="Times New Roman"/>
                        </a:rPr>
                        <a:t>-</a:t>
                      </a:r>
                      <a:endParaRPr lang="en-IN" sz="2000" dirty="0">
                        <a:latin typeface="+mn-lt"/>
                        <a:ea typeface="Times New Roman"/>
                        <a:cs typeface="Times New Roman"/>
                      </a:endParaRPr>
                    </a:p>
                  </a:txBody>
                  <a:tcPr marL="51435" marR="51435" marT="0" marB="0">
                    <a:solidFill>
                      <a:srgbClr val="DF5556"/>
                    </a:solidFill>
                  </a:tcPr>
                </a:tc>
                <a:tc>
                  <a:txBody>
                    <a:bodyPr/>
                    <a:lstStyle/>
                    <a:p>
                      <a:pPr algn="ctr">
                        <a:lnSpc>
                          <a:spcPct val="115000"/>
                        </a:lnSpc>
                        <a:spcAft>
                          <a:spcPts val="1000"/>
                        </a:spcAft>
                      </a:pPr>
                      <a:r>
                        <a:rPr lang="en-US" sz="2000" dirty="0" smtClean="0"/>
                        <a:t>3</a:t>
                      </a:r>
                      <a:endParaRPr lang="en-IN" sz="2000" dirty="0">
                        <a:latin typeface="+mn-lt"/>
                        <a:ea typeface="Times New Roman"/>
                        <a:cs typeface="Times New Roman"/>
                      </a:endParaRPr>
                    </a:p>
                  </a:txBody>
                  <a:tcPr marL="51435" marR="51435" marT="0" marB="0">
                    <a:solidFill>
                      <a:srgbClr val="DF5556"/>
                    </a:solidFill>
                  </a:tcPr>
                </a:tc>
                <a:tc>
                  <a:txBody>
                    <a:bodyPr/>
                    <a:lstStyle/>
                    <a:p>
                      <a:pPr algn="ctr">
                        <a:lnSpc>
                          <a:spcPct val="115000"/>
                        </a:lnSpc>
                        <a:spcAft>
                          <a:spcPts val="1000"/>
                        </a:spcAft>
                      </a:pPr>
                      <a:r>
                        <a:rPr lang="en-IN" sz="2000" dirty="0" smtClean="0">
                          <a:latin typeface="+mn-lt"/>
                          <a:ea typeface="Times New Roman"/>
                          <a:cs typeface="Times New Roman"/>
                        </a:rPr>
                        <a:t>-</a:t>
                      </a:r>
                      <a:endParaRPr lang="en-IN" sz="2000" dirty="0">
                        <a:latin typeface="+mn-lt"/>
                        <a:ea typeface="Times New Roman"/>
                        <a:cs typeface="Times New Roman"/>
                      </a:endParaRPr>
                    </a:p>
                  </a:txBody>
                  <a:tcPr marL="51435" marR="51435" marT="0" marB="0">
                    <a:solidFill>
                      <a:srgbClr val="DF5556"/>
                    </a:solidFill>
                  </a:tcPr>
                </a:tc>
                <a:tc>
                  <a:txBody>
                    <a:bodyPr/>
                    <a:lstStyle/>
                    <a:p>
                      <a:pPr algn="ctr">
                        <a:lnSpc>
                          <a:spcPct val="115000"/>
                        </a:lnSpc>
                        <a:spcAft>
                          <a:spcPts val="1000"/>
                        </a:spcAft>
                      </a:pPr>
                      <a:r>
                        <a:rPr lang="en-IN" sz="2000" dirty="0" smtClean="0">
                          <a:latin typeface="+mn-lt"/>
                          <a:ea typeface="Times New Roman"/>
                          <a:cs typeface="Times New Roman"/>
                        </a:rPr>
                        <a:t>-</a:t>
                      </a:r>
                      <a:endParaRPr lang="en-IN" sz="2000" dirty="0">
                        <a:latin typeface="+mn-lt"/>
                        <a:ea typeface="Times New Roman"/>
                        <a:cs typeface="Times New Roman"/>
                      </a:endParaRPr>
                    </a:p>
                  </a:txBody>
                  <a:tcPr marL="51435" marR="51435" marT="0" marB="0">
                    <a:solidFill>
                      <a:srgbClr val="DF5556"/>
                    </a:solidFill>
                  </a:tcPr>
                </a:tc>
                <a:tc>
                  <a:txBody>
                    <a:bodyPr/>
                    <a:lstStyle/>
                    <a:p>
                      <a:pPr algn="ctr">
                        <a:lnSpc>
                          <a:spcPct val="115000"/>
                        </a:lnSpc>
                        <a:spcAft>
                          <a:spcPts val="1000"/>
                        </a:spcAft>
                      </a:pPr>
                      <a:r>
                        <a:rPr lang="en-US" sz="2000" dirty="0"/>
                        <a:t>2</a:t>
                      </a:r>
                      <a:endParaRPr lang="en-IN" sz="2000" dirty="0">
                        <a:latin typeface="+mn-lt"/>
                        <a:ea typeface="Times New Roman"/>
                        <a:cs typeface="Times New Roman"/>
                      </a:endParaRPr>
                    </a:p>
                  </a:txBody>
                  <a:tcPr marL="51435" marR="51435" marT="0" marB="0">
                    <a:solidFill>
                      <a:srgbClr val="DF5556"/>
                    </a:solidFill>
                  </a:tcPr>
                </a:tc>
                <a:tc>
                  <a:txBody>
                    <a:bodyPr/>
                    <a:lstStyle/>
                    <a:p>
                      <a:pPr algn="ctr">
                        <a:lnSpc>
                          <a:spcPct val="115000"/>
                        </a:lnSpc>
                        <a:spcAft>
                          <a:spcPts val="1000"/>
                        </a:spcAft>
                      </a:pPr>
                      <a:r>
                        <a:rPr lang="en-IN" sz="2000" dirty="0" smtClean="0">
                          <a:latin typeface="+mn-lt"/>
                          <a:ea typeface="Times New Roman"/>
                          <a:cs typeface="Times New Roman"/>
                        </a:rPr>
                        <a:t>-</a:t>
                      </a:r>
                      <a:endParaRPr lang="en-IN" sz="2000" dirty="0">
                        <a:latin typeface="+mn-lt"/>
                        <a:ea typeface="Times New Roman"/>
                        <a:cs typeface="Times New Roman"/>
                      </a:endParaRPr>
                    </a:p>
                  </a:txBody>
                  <a:tcPr marL="51435" marR="51435" marT="0" marB="0">
                    <a:solidFill>
                      <a:srgbClr val="DF5556"/>
                    </a:solidFill>
                  </a:tcPr>
                </a:tc>
                <a:tc>
                  <a:txBody>
                    <a:bodyPr/>
                    <a:lstStyle/>
                    <a:p>
                      <a:pPr algn="ctr">
                        <a:lnSpc>
                          <a:spcPct val="115000"/>
                        </a:lnSpc>
                        <a:spcAft>
                          <a:spcPts val="1000"/>
                        </a:spcAft>
                      </a:pPr>
                      <a:r>
                        <a:rPr lang="en-IN" sz="2000" dirty="0" smtClean="0">
                          <a:latin typeface="+mn-lt"/>
                          <a:ea typeface="Times New Roman"/>
                          <a:cs typeface="Times New Roman"/>
                        </a:rPr>
                        <a:t>-</a:t>
                      </a:r>
                      <a:endParaRPr lang="en-IN" sz="2000" dirty="0">
                        <a:latin typeface="+mn-lt"/>
                        <a:ea typeface="Times New Roman"/>
                        <a:cs typeface="Times New Roman"/>
                      </a:endParaRPr>
                    </a:p>
                  </a:txBody>
                  <a:tcPr marL="51435" marR="51435" marT="0" marB="0">
                    <a:solidFill>
                      <a:srgbClr val="DF5556"/>
                    </a:solidFill>
                  </a:tcPr>
                </a:tc>
                <a:tc>
                  <a:txBody>
                    <a:bodyPr/>
                    <a:lstStyle/>
                    <a:p>
                      <a:pPr algn="ctr">
                        <a:lnSpc>
                          <a:spcPct val="115000"/>
                        </a:lnSpc>
                        <a:spcAft>
                          <a:spcPts val="1000"/>
                        </a:spcAft>
                      </a:pPr>
                      <a:r>
                        <a:rPr lang="en-US" sz="2000" dirty="0">
                          <a:latin typeface="+mn-lt"/>
                          <a:ea typeface="+mn-ea"/>
                          <a:cs typeface="+mn-cs"/>
                        </a:rPr>
                        <a:t>-</a:t>
                      </a:r>
                      <a:endParaRPr lang="en-IN" sz="2000" dirty="0">
                        <a:latin typeface="+mn-lt"/>
                        <a:ea typeface="Times New Roman"/>
                        <a:cs typeface="Times New Roman"/>
                      </a:endParaRPr>
                    </a:p>
                  </a:txBody>
                  <a:tcPr marL="51435" marR="51435" marT="0" marB="0">
                    <a:solidFill>
                      <a:srgbClr val="DF5556"/>
                    </a:solidFill>
                  </a:tcPr>
                </a:tc>
                <a:tc>
                  <a:txBody>
                    <a:bodyPr/>
                    <a:lstStyle/>
                    <a:p>
                      <a:pPr algn="ctr">
                        <a:lnSpc>
                          <a:spcPct val="115000"/>
                        </a:lnSpc>
                        <a:spcAft>
                          <a:spcPts val="1000"/>
                        </a:spcAft>
                      </a:pPr>
                      <a:r>
                        <a:rPr lang="en-IN" sz="2000" dirty="0" smtClean="0">
                          <a:latin typeface="+mn-lt"/>
                          <a:ea typeface="Times New Roman"/>
                          <a:cs typeface="Times New Roman"/>
                        </a:rPr>
                        <a:t>-</a:t>
                      </a:r>
                      <a:endParaRPr lang="en-IN" sz="2000" dirty="0">
                        <a:latin typeface="+mn-lt"/>
                        <a:ea typeface="Times New Roman"/>
                        <a:cs typeface="Times New Roman"/>
                      </a:endParaRPr>
                    </a:p>
                  </a:txBody>
                  <a:tcPr marL="51435" marR="51435" marT="0" marB="0">
                    <a:solidFill>
                      <a:srgbClr val="DF5556"/>
                    </a:solidFill>
                  </a:tcPr>
                </a:tc>
                <a:extLst>
                  <a:ext uri="{0D108BD9-81ED-4DB2-BD59-A6C34878D82A}">
                    <a16:rowId xmlns="" xmlns:a16="http://schemas.microsoft.com/office/drawing/2014/main" val="10004"/>
                  </a:ext>
                </a:extLst>
              </a:tr>
              <a:tr h="694547">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kumimoji="0" lang="en-US" sz="2000" u="none" strike="noStrike" kern="1200" cap="none" spc="0" normalizeH="0" baseline="0" noProof="0" dirty="0" smtClean="0">
                          <a:ln>
                            <a:noFill/>
                          </a:ln>
                          <a:effectLst/>
                          <a:uLnTx/>
                          <a:uFillTx/>
                        </a:rPr>
                        <a:t>CO4</a:t>
                      </a:r>
                      <a:endParaRPr kumimoji="0" lang="en-IN" sz="2000" b="0" i="0" u="none" strike="noStrike" kern="1200" cap="none" spc="0" normalizeH="0" baseline="0" noProof="0" dirty="0">
                        <a:ln>
                          <a:noFill/>
                        </a:ln>
                        <a:solidFill>
                          <a:prstClr val="black"/>
                        </a:solidFill>
                        <a:effectLst/>
                        <a:uLnTx/>
                        <a:uFillTx/>
                        <a:latin typeface="Calibri"/>
                        <a:ea typeface="Times New Roman"/>
                        <a:cs typeface="Times New Roman"/>
                      </a:endParaRPr>
                    </a:p>
                  </a:txBody>
                  <a:tcPr marL="51435" marR="51435" marT="0" marB="0">
                    <a:solidFill>
                      <a:srgbClr val="FCB4B6"/>
                    </a:solidFill>
                  </a:tcPr>
                </a:tc>
                <a:tc>
                  <a:txBody>
                    <a:bodyPr/>
                    <a:lstStyle/>
                    <a:p>
                      <a:pPr algn="ctr">
                        <a:lnSpc>
                          <a:spcPct val="115000"/>
                        </a:lnSpc>
                        <a:spcAft>
                          <a:spcPts val="1000"/>
                        </a:spcAft>
                      </a:pPr>
                      <a:r>
                        <a:rPr lang="en-US" sz="2000" dirty="0"/>
                        <a:t>3</a:t>
                      </a:r>
                      <a:endParaRPr lang="en-IN" sz="2000" dirty="0">
                        <a:latin typeface="+mn-lt"/>
                        <a:ea typeface="Times New Roman"/>
                        <a:cs typeface="Times New Roman"/>
                      </a:endParaRPr>
                    </a:p>
                  </a:txBody>
                  <a:tcPr marL="51435" marR="51435" marT="0" marB="0">
                    <a:solidFill>
                      <a:srgbClr val="FCB4B6"/>
                    </a:solidFill>
                  </a:tcPr>
                </a:tc>
                <a:tc>
                  <a:txBody>
                    <a:bodyPr/>
                    <a:lstStyle/>
                    <a:p>
                      <a:pPr algn="ctr">
                        <a:lnSpc>
                          <a:spcPct val="115000"/>
                        </a:lnSpc>
                        <a:spcAft>
                          <a:spcPts val="1000"/>
                        </a:spcAft>
                      </a:pPr>
                      <a:r>
                        <a:rPr lang="en-IN" sz="2000" dirty="0" smtClean="0">
                          <a:latin typeface="+mn-lt"/>
                          <a:ea typeface="Times New Roman"/>
                          <a:cs typeface="Times New Roman"/>
                        </a:rPr>
                        <a:t>-</a:t>
                      </a:r>
                      <a:endParaRPr lang="en-IN" sz="2000" dirty="0">
                        <a:latin typeface="+mn-lt"/>
                        <a:ea typeface="Times New Roman"/>
                        <a:cs typeface="Times New Roman"/>
                      </a:endParaRPr>
                    </a:p>
                  </a:txBody>
                  <a:tcPr marL="51435" marR="51435" marT="0" marB="0">
                    <a:solidFill>
                      <a:srgbClr val="FCB4B6"/>
                    </a:solidFill>
                  </a:tcPr>
                </a:tc>
                <a:tc>
                  <a:txBody>
                    <a:bodyPr/>
                    <a:lstStyle/>
                    <a:p>
                      <a:pPr algn="ctr">
                        <a:lnSpc>
                          <a:spcPct val="115000"/>
                        </a:lnSpc>
                        <a:spcAft>
                          <a:spcPts val="1000"/>
                        </a:spcAft>
                      </a:pPr>
                      <a:r>
                        <a:rPr lang="en-IN" sz="2000" dirty="0" smtClean="0">
                          <a:latin typeface="+mn-lt"/>
                          <a:ea typeface="Times New Roman"/>
                          <a:cs typeface="Times New Roman"/>
                        </a:rPr>
                        <a:t>-</a:t>
                      </a:r>
                      <a:endParaRPr lang="en-IN" sz="2000" dirty="0">
                        <a:latin typeface="+mn-lt"/>
                        <a:ea typeface="Times New Roman"/>
                        <a:cs typeface="Times New Roman"/>
                      </a:endParaRPr>
                    </a:p>
                  </a:txBody>
                  <a:tcPr marL="51435" marR="51435" marT="0" marB="0">
                    <a:solidFill>
                      <a:srgbClr val="FCB4B6"/>
                    </a:solidFill>
                  </a:tcPr>
                </a:tc>
                <a:tc>
                  <a:txBody>
                    <a:bodyPr/>
                    <a:lstStyle/>
                    <a:p>
                      <a:pPr algn="ctr">
                        <a:lnSpc>
                          <a:spcPct val="115000"/>
                        </a:lnSpc>
                        <a:spcAft>
                          <a:spcPts val="1000"/>
                        </a:spcAft>
                      </a:pPr>
                      <a:r>
                        <a:rPr lang="en-US" sz="2000" dirty="0" smtClean="0"/>
                        <a:t>1</a:t>
                      </a:r>
                      <a:endParaRPr lang="en-IN" sz="2000" dirty="0">
                        <a:latin typeface="+mn-lt"/>
                        <a:ea typeface="Times New Roman"/>
                        <a:cs typeface="Times New Roman"/>
                      </a:endParaRPr>
                    </a:p>
                  </a:txBody>
                  <a:tcPr marL="51435" marR="51435" marT="0" marB="0">
                    <a:solidFill>
                      <a:srgbClr val="FCB4B6"/>
                    </a:solidFill>
                  </a:tcPr>
                </a:tc>
                <a:tc>
                  <a:txBody>
                    <a:bodyPr/>
                    <a:lstStyle/>
                    <a:p>
                      <a:pPr algn="ctr">
                        <a:lnSpc>
                          <a:spcPct val="115000"/>
                        </a:lnSpc>
                        <a:spcAft>
                          <a:spcPts val="1000"/>
                        </a:spcAft>
                      </a:pPr>
                      <a:r>
                        <a:rPr lang="en-IN" sz="2000" dirty="0" smtClean="0">
                          <a:latin typeface="+mn-lt"/>
                          <a:ea typeface="Times New Roman"/>
                          <a:cs typeface="Times New Roman"/>
                        </a:rPr>
                        <a:t>-</a:t>
                      </a:r>
                      <a:endParaRPr lang="en-IN" sz="2000" dirty="0">
                        <a:latin typeface="+mn-lt"/>
                        <a:ea typeface="Times New Roman"/>
                        <a:cs typeface="Times New Roman"/>
                      </a:endParaRPr>
                    </a:p>
                  </a:txBody>
                  <a:tcPr marL="51435" marR="51435" marT="0" marB="0">
                    <a:solidFill>
                      <a:srgbClr val="FCB4B6"/>
                    </a:solidFill>
                  </a:tcPr>
                </a:tc>
                <a:tc>
                  <a:txBody>
                    <a:bodyPr/>
                    <a:lstStyle/>
                    <a:p>
                      <a:pPr algn="ctr">
                        <a:lnSpc>
                          <a:spcPct val="115000"/>
                        </a:lnSpc>
                        <a:spcAft>
                          <a:spcPts val="1000"/>
                        </a:spcAft>
                      </a:pPr>
                      <a:r>
                        <a:rPr lang="en-US" sz="2000" dirty="0"/>
                        <a:t>2</a:t>
                      </a:r>
                      <a:endParaRPr lang="en-IN" sz="2000" dirty="0">
                        <a:latin typeface="+mn-lt"/>
                        <a:ea typeface="Times New Roman"/>
                        <a:cs typeface="Times New Roman"/>
                      </a:endParaRPr>
                    </a:p>
                  </a:txBody>
                  <a:tcPr marL="51435" marR="51435" marT="0" marB="0">
                    <a:solidFill>
                      <a:srgbClr val="FCB4B6"/>
                    </a:solidFill>
                  </a:tcPr>
                </a:tc>
                <a:tc>
                  <a:txBody>
                    <a:bodyPr/>
                    <a:lstStyle/>
                    <a:p>
                      <a:pPr algn="ctr">
                        <a:lnSpc>
                          <a:spcPct val="115000"/>
                        </a:lnSpc>
                        <a:spcAft>
                          <a:spcPts val="1000"/>
                        </a:spcAft>
                      </a:pPr>
                      <a:r>
                        <a:rPr lang="en-IN" sz="2000" dirty="0" smtClean="0">
                          <a:latin typeface="+mn-lt"/>
                          <a:ea typeface="Times New Roman"/>
                          <a:cs typeface="Times New Roman"/>
                        </a:rPr>
                        <a:t>-</a:t>
                      </a:r>
                      <a:endParaRPr lang="en-IN" sz="2000" dirty="0">
                        <a:latin typeface="+mn-lt"/>
                        <a:ea typeface="Times New Roman"/>
                        <a:cs typeface="Times New Roman"/>
                      </a:endParaRPr>
                    </a:p>
                  </a:txBody>
                  <a:tcPr marL="51435" marR="51435" marT="0" marB="0">
                    <a:solidFill>
                      <a:srgbClr val="FCB4B6"/>
                    </a:solidFill>
                  </a:tcPr>
                </a:tc>
                <a:tc>
                  <a:txBody>
                    <a:bodyPr/>
                    <a:lstStyle/>
                    <a:p>
                      <a:pPr algn="ctr">
                        <a:lnSpc>
                          <a:spcPct val="115000"/>
                        </a:lnSpc>
                        <a:spcAft>
                          <a:spcPts val="1000"/>
                        </a:spcAft>
                      </a:pPr>
                      <a:r>
                        <a:rPr lang="en-US" sz="2000" dirty="0"/>
                        <a:t>- </a:t>
                      </a:r>
                      <a:endParaRPr lang="en-IN" sz="2000" dirty="0">
                        <a:latin typeface="+mn-lt"/>
                        <a:ea typeface="Times New Roman"/>
                        <a:cs typeface="Times New Roman"/>
                      </a:endParaRPr>
                    </a:p>
                  </a:txBody>
                  <a:tcPr marL="51435" marR="51435" marT="0" marB="0">
                    <a:solidFill>
                      <a:srgbClr val="FCB4B6"/>
                    </a:solidFill>
                  </a:tcPr>
                </a:tc>
                <a:tc>
                  <a:txBody>
                    <a:bodyPr/>
                    <a:lstStyle/>
                    <a:p>
                      <a:pPr algn="ctr">
                        <a:lnSpc>
                          <a:spcPct val="115000"/>
                        </a:lnSpc>
                        <a:spcAft>
                          <a:spcPts val="1000"/>
                        </a:spcAft>
                      </a:pPr>
                      <a:r>
                        <a:rPr lang="en-US" sz="2000" dirty="0" smtClean="0"/>
                        <a:t>1</a:t>
                      </a:r>
                      <a:endParaRPr lang="en-IN" sz="2000" dirty="0">
                        <a:latin typeface="+mn-lt"/>
                        <a:ea typeface="Times New Roman"/>
                        <a:cs typeface="Times New Roman"/>
                      </a:endParaRPr>
                    </a:p>
                  </a:txBody>
                  <a:tcPr marL="51435" marR="51435" marT="0" marB="0">
                    <a:solidFill>
                      <a:srgbClr val="FCB4B6"/>
                    </a:solidFill>
                  </a:tcPr>
                </a:tc>
                <a:tc>
                  <a:txBody>
                    <a:bodyPr/>
                    <a:lstStyle/>
                    <a:p>
                      <a:pPr algn="ctr">
                        <a:lnSpc>
                          <a:spcPct val="115000"/>
                        </a:lnSpc>
                        <a:spcAft>
                          <a:spcPts val="1000"/>
                        </a:spcAft>
                      </a:pPr>
                      <a:r>
                        <a:rPr lang="en-US" sz="2000" dirty="0"/>
                        <a:t>- </a:t>
                      </a:r>
                      <a:endParaRPr lang="en-IN" sz="2000" dirty="0">
                        <a:latin typeface="+mn-lt"/>
                        <a:ea typeface="Times New Roman"/>
                        <a:cs typeface="Times New Roman"/>
                      </a:endParaRPr>
                    </a:p>
                  </a:txBody>
                  <a:tcPr marL="51435" marR="51435" marT="0" marB="0">
                    <a:solidFill>
                      <a:srgbClr val="FCB4B6"/>
                    </a:solidFill>
                  </a:tcPr>
                </a:tc>
                <a:tc>
                  <a:txBody>
                    <a:bodyPr/>
                    <a:lstStyle/>
                    <a:p>
                      <a:pPr algn="ctr">
                        <a:lnSpc>
                          <a:spcPct val="115000"/>
                        </a:lnSpc>
                        <a:spcAft>
                          <a:spcPts val="1000"/>
                        </a:spcAft>
                      </a:pPr>
                      <a:r>
                        <a:rPr lang="en-US" sz="2000" dirty="0">
                          <a:latin typeface="+mn-lt"/>
                          <a:ea typeface="+mn-ea"/>
                          <a:cs typeface="+mn-cs"/>
                        </a:rPr>
                        <a:t>-</a:t>
                      </a:r>
                      <a:endParaRPr lang="en-IN" sz="2000" dirty="0">
                        <a:latin typeface="+mn-lt"/>
                        <a:ea typeface="Times New Roman"/>
                        <a:cs typeface="Times New Roman"/>
                      </a:endParaRPr>
                    </a:p>
                  </a:txBody>
                  <a:tcPr marL="51435" marR="51435" marT="0" marB="0">
                    <a:solidFill>
                      <a:srgbClr val="FCB4B6"/>
                    </a:solidFill>
                  </a:tcPr>
                </a:tc>
                <a:tc>
                  <a:txBody>
                    <a:bodyPr/>
                    <a:lstStyle/>
                    <a:p>
                      <a:pPr algn="ctr">
                        <a:lnSpc>
                          <a:spcPct val="115000"/>
                        </a:lnSpc>
                        <a:spcAft>
                          <a:spcPts val="1000"/>
                        </a:spcAft>
                      </a:pPr>
                      <a:r>
                        <a:rPr lang="en-US" sz="2000" dirty="0" smtClean="0"/>
                        <a:t>1</a:t>
                      </a:r>
                      <a:endParaRPr lang="en-IN" sz="2000" dirty="0">
                        <a:latin typeface="+mn-lt"/>
                        <a:ea typeface="Times New Roman"/>
                        <a:cs typeface="Times New Roman"/>
                      </a:endParaRPr>
                    </a:p>
                  </a:txBody>
                  <a:tcPr marL="51435" marR="51435" marT="0" marB="0">
                    <a:solidFill>
                      <a:srgbClr val="FCB4B6"/>
                    </a:solidFill>
                  </a:tcPr>
                </a:tc>
                <a:extLst>
                  <a:ext uri="{0D108BD9-81ED-4DB2-BD59-A6C34878D82A}">
                    <a16:rowId xmlns="" xmlns:a16="http://schemas.microsoft.com/office/drawing/2014/main" val="10005"/>
                  </a:ext>
                </a:extLst>
              </a:tr>
              <a:tr h="694547">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kumimoji="0" lang="en-US" sz="2000" u="none" strike="noStrike" kern="1200" cap="none" spc="0" normalizeH="0" baseline="0" noProof="0" dirty="0" smtClean="0">
                          <a:ln>
                            <a:noFill/>
                          </a:ln>
                          <a:effectLst/>
                          <a:uLnTx/>
                          <a:uFillTx/>
                        </a:rPr>
                        <a:t>CO5</a:t>
                      </a:r>
                      <a:endParaRPr kumimoji="0" lang="en-IN" sz="2000" b="0" i="0" u="none" strike="noStrike" kern="1200" cap="none" spc="0" normalizeH="0" baseline="0" noProof="0" dirty="0">
                        <a:ln>
                          <a:noFill/>
                        </a:ln>
                        <a:solidFill>
                          <a:prstClr val="black"/>
                        </a:solidFill>
                        <a:effectLst/>
                        <a:uLnTx/>
                        <a:uFillTx/>
                        <a:latin typeface="Calibri"/>
                        <a:ea typeface="Times New Roman"/>
                        <a:cs typeface="Times New Roman"/>
                      </a:endParaRPr>
                    </a:p>
                  </a:txBody>
                  <a:tcPr marL="51435" marR="51435" marT="0" marB="0">
                    <a:solidFill>
                      <a:srgbClr val="DF5556"/>
                    </a:solidFill>
                  </a:tcPr>
                </a:tc>
                <a:tc>
                  <a:txBody>
                    <a:bodyPr/>
                    <a:lstStyle/>
                    <a:p>
                      <a:pPr algn="ctr">
                        <a:lnSpc>
                          <a:spcPct val="115000"/>
                        </a:lnSpc>
                        <a:spcAft>
                          <a:spcPts val="1000"/>
                        </a:spcAft>
                      </a:pPr>
                      <a:r>
                        <a:rPr lang="en-US" sz="2000" dirty="0" smtClean="0"/>
                        <a:t>2</a:t>
                      </a:r>
                      <a:endParaRPr lang="en-IN" sz="2000" b="0" dirty="0">
                        <a:latin typeface="+mn-lt"/>
                        <a:ea typeface="Times New Roman"/>
                        <a:cs typeface="Times New Roman"/>
                      </a:endParaRPr>
                    </a:p>
                  </a:txBody>
                  <a:tcPr marL="51435" marR="51435" marT="0" marB="0">
                    <a:solidFill>
                      <a:srgbClr val="DF5556"/>
                    </a:solidFill>
                  </a:tcPr>
                </a:tc>
                <a:tc>
                  <a:txBody>
                    <a:bodyPr/>
                    <a:lstStyle/>
                    <a:p>
                      <a:pPr algn="ctr">
                        <a:lnSpc>
                          <a:spcPct val="115000"/>
                        </a:lnSpc>
                        <a:spcAft>
                          <a:spcPts val="1000"/>
                        </a:spcAft>
                      </a:pPr>
                      <a:r>
                        <a:rPr lang="en-IN" sz="2000" b="0" dirty="0" smtClean="0">
                          <a:latin typeface="+mn-lt"/>
                          <a:ea typeface="Times New Roman"/>
                          <a:cs typeface="Times New Roman"/>
                        </a:rPr>
                        <a:t>-</a:t>
                      </a:r>
                      <a:endParaRPr lang="en-IN" sz="2000" b="0" dirty="0">
                        <a:latin typeface="+mn-lt"/>
                        <a:ea typeface="Times New Roman"/>
                        <a:cs typeface="Times New Roman"/>
                      </a:endParaRPr>
                    </a:p>
                  </a:txBody>
                  <a:tcPr marL="51435" marR="51435" marT="0" marB="0">
                    <a:solidFill>
                      <a:srgbClr val="DF5556"/>
                    </a:solidFill>
                  </a:tcPr>
                </a:tc>
                <a:tc>
                  <a:txBody>
                    <a:bodyPr/>
                    <a:lstStyle/>
                    <a:p>
                      <a:pPr algn="ctr">
                        <a:lnSpc>
                          <a:spcPct val="115000"/>
                        </a:lnSpc>
                        <a:spcAft>
                          <a:spcPts val="1000"/>
                        </a:spcAft>
                      </a:pPr>
                      <a:r>
                        <a:rPr lang="en-US" sz="2000" dirty="0" smtClean="0"/>
                        <a:t>1</a:t>
                      </a:r>
                      <a:endParaRPr lang="en-IN" sz="2000" b="0" dirty="0">
                        <a:latin typeface="+mn-lt"/>
                        <a:ea typeface="Times New Roman"/>
                        <a:cs typeface="Times New Roman"/>
                      </a:endParaRPr>
                    </a:p>
                  </a:txBody>
                  <a:tcPr marL="51435" marR="51435" marT="0" marB="0">
                    <a:solidFill>
                      <a:srgbClr val="DF5556"/>
                    </a:solidFill>
                  </a:tcPr>
                </a:tc>
                <a:tc>
                  <a:txBody>
                    <a:bodyPr/>
                    <a:lstStyle/>
                    <a:p>
                      <a:pPr algn="ctr">
                        <a:lnSpc>
                          <a:spcPct val="115000"/>
                        </a:lnSpc>
                        <a:spcAft>
                          <a:spcPts val="1000"/>
                        </a:spcAft>
                      </a:pPr>
                      <a:r>
                        <a:rPr lang="en-IN" sz="2000" b="0" dirty="0" smtClean="0">
                          <a:latin typeface="+mn-lt"/>
                          <a:ea typeface="Times New Roman"/>
                          <a:cs typeface="Times New Roman"/>
                        </a:rPr>
                        <a:t>-</a:t>
                      </a:r>
                      <a:endParaRPr lang="en-IN" sz="2000" b="0" dirty="0">
                        <a:latin typeface="+mn-lt"/>
                        <a:ea typeface="Times New Roman"/>
                        <a:cs typeface="Times New Roman"/>
                      </a:endParaRPr>
                    </a:p>
                  </a:txBody>
                  <a:tcPr marL="51435" marR="51435" marT="0" marB="0">
                    <a:solidFill>
                      <a:srgbClr val="DF5556"/>
                    </a:solidFill>
                  </a:tcPr>
                </a:tc>
                <a:tc>
                  <a:txBody>
                    <a:bodyPr/>
                    <a:lstStyle/>
                    <a:p>
                      <a:pPr algn="ctr">
                        <a:lnSpc>
                          <a:spcPct val="115000"/>
                        </a:lnSpc>
                        <a:spcAft>
                          <a:spcPts val="1000"/>
                        </a:spcAft>
                      </a:pPr>
                      <a:r>
                        <a:rPr lang="en-IN" sz="2000" b="0" dirty="0" smtClean="0">
                          <a:latin typeface="+mn-lt"/>
                          <a:ea typeface="Times New Roman"/>
                          <a:cs typeface="Times New Roman"/>
                        </a:rPr>
                        <a:t>-</a:t>
                      </a:r>
                      <a:endParaRPr lang="en-IN" sz="2000" b="0" dirty="0">
                        <a:latin typeface="+mn-lt"/>
                        <a:ea typeface="Times New Roman"/>
                        <a:cs typeface="Times New Roman"/>
                      </a:endParaRPr>
                    </a:p>
                  </a:txBody>
                  <a:tcPr marL="51435" marR="51435" marT="0" marB="0">
                    <a:solidFill>
                      <a:srgbClr val="DF5556"/>
                    </a:solidFill>
                  </a:tcPr>
                </a:tc>
                <a:tc>
                  <a:txBody>
                    <a:bodyPr/>
                    <a:lstStyle/>
                    <a:p>
                      <a:pPr algn="ctr">
                        <a:lnSpc>
                          <a:spcPct val="115000"/>
                        </a:lnSpc>
                        <a:spcAft>
                          <a:spcPts val="1000"/>
                        </a:spcAft>
                      </a:pPr>
                      <a:r>
                        <a:rPr lang="en-IN" sz="2000" b="0" dirty="0" smtClean="0">
                          <a:latin typeface="+mn-lt"/>
                          <a:ea typeface="Times New Roman"/>
                          <a:cs typeface="Times New Roman"/>
                        </a:rPr>
                        <a:t>-</a:t>
                      </a:r>
                      <a:endParaRPr lang="en-IN" sz="2000" b="0" dirty="0">
                        <a:latin typeface="+mn-lt"/>
                        <a:ea typeface="Times New Roman"/>
                        <a:cs typeface="Times New Roman"/>
                      </a:endParaRPr>
                    </a:p>
                  </a:txBody>
                  <a:tcPr marL="51435" marR="51435" marT="0" marB="0">
                    <a:solidFill>
                      <a:srgbClr val="DF5556"/>
                    </a:solidFill>
                  </a:tcPr>
                </a:tc>
                <a:tc>
                  <a:txBody>
                    <a:bodyPr/>
                    <a:lstStyle/>
                    <a:p>
                      <a:pPr algn="ctr">
                        <a:lnSpc>
                          <a:spcPct val="115000"/>
                        </a:lnSpc>
                        <a:spcAft>
                          <a:spcPts val="1000"/>
                        </a:spcAft>
                      </a:pPr>
                      <a:r>
                        <a:rPr lang="en-US" sz="2000" dirty="0" smtClean="0"/>
                        <a:t>3 </a:t>
                      </a:r>
                      <a:endParaRPr lang="en-IN" sz="2000" b="0" dirty="0">
                        <a:latin typeface="+mn-lt"/>
                        <a:ea typeface="Times New Roman"/>
                        <a:cs typeface="Times New Roman"/>
                      </a:endParaRPr>
                    </a:p>
                  </a:txBody>
                  <a:tcPr marL="51435" marR="51435" marT="0" marB="0">
                    <a:solidFill>
                      <a:srgbClr val="DF5556"/>
                    </a:solidFill>
                  </a:tcPr>
                </a:tc>
                <a:tc>
                  <a:txBody>
                    <a:bodyPr/>
                    <a:lstStyle/>
                    <a:p>
                      <a:pPr algn="ctr">
                        <a:lnSpc>
                          <a:spcPct val="115000"/>
                        </a:lnSpc>
                        <a:spcAft>
                          <a:spcPts val="1000"/>
                        </a:spcAft>
                      </a:pPr>
                      <a:r>
                        <a:rPr lang="en-US" sz="2000" dirty="0"/>
                        <a:t>- </a:t>
                      </a:r>
                      <a:endParaRPr lang="en-IN" sz="2000" b="0" dirty="0">
                        <a:latin typeface="+mn-lt"/>
                        <a:ea typeface="Times New Roman"/>
                        <a:cs typeface="Times New Roman"/>
                      </a:endParaRPr>
                    </a:p>
                  </a:txBody>
                  <a:tcPr marL="51435" marR="51435" marT="0" marB="0">
                    <a:solidFill>
                      <a:srgbClr val="DF5556"/>
                    </a:solidFill>
                  </a:tcPr>
                </a:tc>
                <a:tc>
                  <a:txBody>
                    <a:bodyPr/>
                    <a:lstStyle/>
                    <a:p>
                      <a:pPr algn="ctr">
                        <a:lnSpc>
                          <a:spcPct val="115000"/>
                        </a:lnSpc>
                        <a:spcAft>
                          <a:spcPts val="1000"/>
                        </a:spcAft>
                      </a:pPr>
                      <a:r>
                        <a:rPr lang="en-IN" sz="2000" b="0" dirty="0" smtClean="0">
                          <a:latin typeface="+mn-lt"/>
                          <a:ea typeface="Times New Roman"/>
                          <a:cs typeface="Times New Roman"/>
                        </a:rPr>
                        <a:t>-</a:t>
                      </a:r>
                      <a:endParaRPr lang="en-IN" sz="2000" b="0" dirty="0">
                        <a:latin typeface="+mn-lt"/>
                        <a:ea typeface="Times New Roman"/>
                        <a:cs typeface="Times New Roman"/>
                      </a:endParaRPr>
                    </a:p>
                  </a:txBody>
                  <a:tcPr marL="51435" marR="51435" marT="0" marB="0">
                    <a:solidFill>
                      <a:srgbClr val="DF5556"/>
                    </a:solidFill>
                  </a:tcPr>
                </a:tc>
                <a:tc>
                  <a:txBody>
                    <a:bodyPr/>
                    <a:lstStyle/>
                    <a:p>
                      <a:pPr algn="ctr">
                        <a:lnSpc>
                          <a:spcPct val="115000"/>
                        </a:lnSpc>
                        <a:spcAft>
                          <a:spcPts val="1000"/>
                        </a:spcAft>
                      </a:pPr>
                      <a:r>
                        <a:rPr lang="en-IN" sz="2000" b="0" dirty="0" smtClean="0">
                          <a:latin typeface="+mn-lt"/>
                          <a:ea typeface="Times New Roman"/>
                          <a:cs typeface="Times New Roman"/>
                        </a:rPr>
                        <a:t>-</a:t>
                      </a:r>
                      <a:endParaRPr lang="en-IN" sz="2000" b="0" dirty="0">
                        <a:latin typeface="+mn-lt"/>
                        <a:ea typeface="Times New Roman"/>
                        <a:cs typeface="Times New Roman"/>
                      </a:endParaRPr>
                    </a:p>
                  </a:txBody>
                  <a:tcPr marL="51435" marR="51435" marT="0" marB="0">
                    <a:solidFill>
                      <a:srgbClr val="DF5556"/>
                    </a:solidFill>
                  </a:tcPr>
                </a:tc>
                <a:tc>
                  <a:txBody>
                    <a:bodyPr/>
                    <a:lstStyle/>
                    <a:p>
                      <a:pPr algn="ctr">
                        <a:lnSpc>
                          <a:spcPct val="115000"/>
                        </a:lnSpc>
                        <a:spcAft>
                          <a:spcPts val="1000"/>
                        </a:spcAft>
                      </a:pPr>
                      <a:r>
                        <a:rPr lang="en-US" sz="2000" b="0" dirty="0">
                          <a:latin typeface="+mn-lt"/>
                          <a:ea typeface="+mn-ea"/>
                          <a:cs typeface="+mn-cs"/>
                        </a:rPr>
                        <a:t>-</a:t>
                      </a:r>
                      <a:endParaRPr lang="en-IN" sz="2000" b="0" dirty="0">
                        <a:latin typeface="+mn-lt"/>
                        <a:ea typeface="Times New Roman"/>
                        <a:cs typeface="Times New Roman"/>
                      </a:endParaRPr>
                    </a:p>
                  </a:txBody>
                  <a:tcPr marL="51435" marR="51435" marT="0" marB="0">
                    <a:solidFill>
                      <a:srgbClr val="DF5556"/>
                    </a:solidFill>
                  </a:tcPr>
                </a:tc>
                <a:tc>
                  <a:txBody>
                    <a:bodyPr/>
                    <a:lstStyle/>
                    <a:p>
                      <a:pPr algn="ctr">
                        <a:lnSpc>
                          <a:spcPct val="115000"/>
                        </a:lnSpc>
                        <a:spcAft>
                          <a:spcPts val="1000"/>
                        </a:spcAft>
                      </a:pPr>
                      <a:r>
                        <a:rPr lang="en-IN" sz="2000" b="0" dirty="0" smtClean="0">
                          <a:latin typeface="+mn-lt"/>
                          <a:ea typeface="Times New Roman"/>
                          <a:cs typeface="Times New Roman"/>
                        </a:rPr>
                        <a:t>-</a:t>
                      </a:r>
                      <a:endParaRPr lang="en-IN" sz="2000" b="0" dirty="0">
                        <a:latin typeface="+mn-lt"/>
                        <a:ea typeface="Times New Roman"/>
                        <a:cs typeface="Times New Roman"/>
                      </a:endParaRPr>
                    </a:p>
                  </a:txBody>
                  <a:tcPr marL="51435" marR="51435" marT="0" marB="0">
                    <a:solidFill>
                      <a:srgbClr val="DF5556"/>
                    </a:solidFill>
                  </a:tcPr>
                </a:tc>
                <a:extLst>
                  <a:ext uri="{0D108BD9-81ED-4DB2-BD59-A6C34878D82A}">
                    <a16:rowId xmlns="" xmlns:a16="http://schemas.microsoft.com/office/drawing/2014/main" val="10006"/>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b="1" dirty="0" smtClean="0">
                <a:solidFill>
                  <a:prstClr val="black"/>
                </a:solidFill>
                <a:latin typeface="Times New Roman" panose="02020603050405020304" pitchFamily="18" charset="0"/>
                <a:cs typeface="Times New Roman" panose="02020603050405020304" pitchFamily="18" charset="0"/>
              </a:rPr>
              <a:t>Program Specific Outcomes</a:t>
            </a:r>
            <a:endParaRPr lang="en-US" sz="2400" b="1"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9" name="Content Placeholder 2"/>
          <p:cNvSpPr txBox="1">
            <a:spLocks/>
          </p:cNvSpPr>
          <p:nvPr/>
        </p:nvSpPr>
        <p:spPr>
          <a:xfrm>
            <a:off x="533400" y="1066800"/>
            <a:ext cx="8229600" cy="5158186"/>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2" name="TextBox 11">
            <a:extLst>
              <a:ext uri="{FF2B5EF4-FFF2-40B4-BE49-F238E27FC236}">
                <a16:creationId xmlns="" xmlns:a16="http://schemas.microsoft.com/office/drawing/2014/main" id="{58C4CD0A-0EFD-3F48-8DAC-1086050CBA9E}"/>
              </a:ext>
            </a:extLst>
          </p:cNvPr>
          <p:cNvSpPr txBox="1"/>
          <p:nvPr/>
        </p:nvSpPr>
        <p:spPr>
          <a:xfrm>
            <a:off x="342900" y="1371600"/>
            <a:ext cx="8458200" cy="3256276"/>
          </a:xfrm>
          <a:prstGeom prst="rect">
            <a:avLst/>
          </a:prstGeom>
          <a:noFill/>
        </p:spPr>
        <p:txBody>
          <a:bodyPr wrap="square">
            <a:spAutoFit/>
          </a:bodyPr>
          <a:lstStyle/>
          <a:p>
            <a:pPr algn="just" fontAlgn="base">
              <a:lnSpc>
                <a:spcPts val="2100"/>
              </a:lnSpc>
              <a:spcAft>
                <a:spcPts val="1125"/>
              </a:spcAft>
            </a:pPr>
            <a:r>
              <a:rPr lang="en-IN" sz="2400" dirty="0">
                <a:solidFill>
                  <a:srgbClr val="212121"/>
                </a:solidFill>
                <a:effectLst/>
                <a:latin typeface="Times New Roman" pitchFamily="18" charset="0"/>
                <a:ea typeface="Times New Roman" panose="02020603050405020304" pitchFamily="18" charset="0"/>
                <a:cs typeface="Times New Roman" pitchFamily="18" charset="0"/>
              </a:rPr>
              <a:t>Our graduates will be able to</a:t>
            </a:r>
            <a:endParaRPr lang="en-IN" sz="2400" dirty="0">
              <a:effectLst/>
              <a:latin typeface="Times New Roman" pitchFamily="18" charset="0"/>
              <a:ea typeface="Calibri" panose="020F0502020204030204" pitchFamily="34" charset="0"/>
              <a:cs typeface="Times New Roman" pitchFamily="18" charset="0"/>
            </a:endParaRPr>
          </a:p>
          <a:p>
            <a:pPr marL="342900" lvl="0" indent="-342900" algn="just" fontAlgn="base">
              <a:lnSpc>
                <a:spcPct val="115000"/>
              </a:lnSpc>
              <a:spcAft>
                <a:spcPts val="750"/>
              </a:spcAft>
              <a:buSzPts val="1000"/>
              <a:buFont typeface="Symbol" panose="05050102010706020507" pitchFamily="18" charset="2"/>
              <a:buChar char=""/>
              <a:tabLst>
                <a:tab pos="457200" algn="l"/>
              </a:tabLst>
            </a:pPr>
            <a:r>
              <a:rPr lang="en-IN" sz="2400" dirty="0" smtClean="0">
                <a:solidFill>
                  <a:srgbClr val="212121"/>
                </a:solidFill>
                <a:effectLst/>
                <a:latin typeface="Times New Roman" pitchFamily="18" charset="0"/>
                <a:ea typeface="Times New Roman" panose="02020603050405020304" pitchFamily="18" charset="0"/>
                <a:cs typeface="Times New Roman" pitchFamily="18" charset="0"/>
              </a:rPr>
              <a:t>PSO1: Apply </a:t>
            </a:r>
            <a:r>
              <a:rPr lang="en-IN" sz="2400" dirty="0">
                <a:solidFill>
                  <a:srgbClr val="212121"/>
                </a:solidFill>
                <a:effectLst/>
                <a:latin typeface="Times New Roman" pitchFamily="18" charset="0"/>
                <a:ea typeface="Times New Roman" panose="02020603050405020304" pitchFamily="18" charset="0"/>
                <a:cs typeface="Times New Roman" pitchFamily="18" charset="0"/>
              </a:rPr>
              <a:t>suitable techniques, modern tools to solve complex engineering problems in the field of computer science.</a:t>
            </a:r>
            <a:endParaRPr lang="en-IN" sz="2400" dirty="0">
              <a:solidFill>
                <a:srgbClr val="212121"/>
              </a:solidFill>
              <a:effectLst/>
              <a:latin typeface="Times New Roman" pitchFamily="18" charset="0"/>
              <a:ea typeface="Calibri" panose="020F0502020204030204" pitchFamily="34" charset="0"/>
              <a:cs typeface="Times New Roman" pitchFamily="18" charset="0"/>
            </a:endParaRPr>
          </a:p>
          <a:p>
            <a:pPr marL="342900" lvl="0" indent="-342900" algn="just" fontAlgn="base">
              <a:lnSpc>
                <a:spcPct val="115000"/>
              </a:lnSpc>
              <a:spcAft>
                <a:spcPts val="750"/>
              </a:spcAft>
              <a:buSzPts val="1000"/>
              <a:buFont typeface="Symbol" panose="05050102010706020507" pitchFamily="18" charset="2"/>
              <a:buChar char=""/>
              <a:tabLst>
                <a:tab pos="457200" algn="l"/>
              </a:tabLst>
            </a:pPr>
            <a:r>
              <a:rPr lang="en-IN" sz="2400" dirty="0" smtClean="0">
                <a:solidFill>
                  <a:srgbClr val="212121"/>
                </a:solidFill>
                <a:effectLst/>
                <a:latin typeface="Times New Roman" pitchFamily="18" charset="0"/>
                <a:ea typeface="Times New Roman" panose="02020603050405020304" pitchFamily="18" charset="0"/>
                <a:cs typeface="Times New Roman" pitchFamily="18" charset="0"/>
              </a:rPr>
              <a:t>PSO2: Design </a:t>
            </a:r>
            <a:r>
              <a:rPr lang="en-IN" sz="2400" dirty="0">
                <a:solidFill>
                  <a:srgbClr val="212121"/>
                </a:solidFill>
                <a:effectLst/>
                <a:latin typeface="Times New Roman" pitchFamily="18" charset="0"/>
                <a:ea typeface="Times New Roman" panose="02020603050405020304" pitchFamily="18" charset="0"/>
                <a:cs typeface="Times New Roman" pitchFamily="18" charset="0"/>
              </a:rPr>
              <a:t>and optimize, ethical and innovative solutions for the betterment of the society.</a:t>
            </a:r>
            <a:endParaRPr lang="en-IN" sz="2400" dirty="0">
              <a:solidFill>
                <a:srgbClr val="212121"/>
              </a:solidFill>
              <a:effectLst/>
              <a:latin typeface="Times New Roman" pitchFamily="18" charset="0"/>
              <a:ea typeface="Calibri" panose="020F0502020204030204" pitchFamily="34" charset="0"/>
              <a:cs typeface="Times New Roman" pitchFamily="18" charset="0"/>
            </a:endParaRPr>
          </a:p>
          <a:p>
            <a:pPr marL="342900" lvl="0" indent="-342900" algn="just" fontAlgn="base">
              <a:lnSpc>
                <a:spcPct val="115000"/>
              </a:lnSpc>
              <a:spcAft>
                <a:spcPts val="750"/>
              </a:spcAft>
              <a:buSzPts val="1000"/>
              <a:buFont typeface="Symbol" panose="05050102010706020507" pitchFamily="18" charset="2"/>
              <a:buChar char=""/>
              <a:tabLst>
                <a:tab pos="457200" algn="l"/>
              </a:tabLst>
            </a:pPr>
            <a:r>
              <a:rPr lang="en-IN" sz="2400" dirty="0" smtClean="0">
                <a:solidFill>
                  <a:srgbClr val="212121"/>
                </a:solidFill>
                <a:effectLst/>
                <a:latin typeface="Times New Roman" pitchFamily="18" charset="0"/>
                <a:ea typeface="Times New Roman" panose="02020603050405020304" pitchFamily="18" charset="0"/>
                <a:cs typeface="Times New Roman" pitchFamily="18" charset="0"/>
              </a:rPr>
              <a:t>PSO3: Work </a:t>
            </a:r>
            <a:r>
              <a:rPr lang="en-IN" sz="2400" dirty="0">
                <a:solidFill>
                  <a:srgbClr val="212121"/>
                </a:solidFill>
                <a:effectLst/>
                <a:latin typeface="Times New Roman" pitchFamily="18" charset="0"/>
                <a:ea typeface="Times New Roman" panose="02020603050405020304" pitchFamily="18" charset="0"/>
                <a:cs typeface="Times New Roman" pitchFamily="18" charset="0"/>
              </a:rPr>
              <a:t>as an individual or lead in a team with good communication and engage in life-long learning.</a:t>
            </a:r>
            <a:endParaRPr lang="en-IN" sz="2400" dirty="0">
              <a:solidFill>
                <a:srgbClr val="212121"/>
              </a:solidFill>
              <a:effectLst/>
              <a:latin typeface="Times New Roman" pitchFamily="18" charset="0"/>
              <a:ea typeface="Calibri" panose="020F0502020204030204" pitchFamily="34"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b="1" dirty="0" smtClean="0">
                <a:solidFill>
                  <a:prstClr val="black"/>
                </a:solidFill>
                <a:latin typeface="Times New Roman" panose="02020603050405020304" pitchFamily="18" charset="0"/>
                <a:cs typeface="Times New Roman" panose="02020603050405020304" pitchFamily="18" charset="0"/>
              </a:rPr>
              <a:t>Program Educational Objectives</a:t>
            </a:r>
            <a:endParaRPr lang="en-US" sz="2400" b="1"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9" name="Content Placeholder 2"/>
          <p:cNvSpPr txBox="1">
            <a:spLocks/>
          </p:cNvSpPr>
          <p:nvPr/>
        </p:nvSpPr>
        <p:spPr>
          <a:xfrm>
            <a:off x="533400" y="1066800"/>
            <a:ext cx="8229600" cy="5158186"/>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1" name="Rectangle 10"/>
          <p:cNvSpPr/>
          <p:nvPr/>
        </p:nvSpPr>
        <p:spPr>
          <a:xfrm>
            <a:off x="685800" y="1305342"/>
            <a:ext cx="8134672" cy="3816429"/>
          </a:xfrm>
          <a:prstGeom prst="rect">
            <a:avLst/>
          </a:prstGeom>
        </p:spPr>
        <p:txBody>
          <a:bodyPr wrap="square">
            <a:spAutoFit/>
          </a:bodyPr>
          <a:lstStyle/>
          <a:p>
            <a:pPr algn="just">
              <a:buNone/>
            </a:pPr>
            <a:r>
              <a:rPr lang="en-US" sz="2200" dirty="0">
                <a:latin typeface="Times New Roman" panose="02020603050405020304" pitchFamily="18" charset="0"/>
                <a:cs typeface="Times New Roman" panose="02020603050405020304" pitchFamily="18" charset="0"/>
              </a:rPr>
              <a:t>PEO1:  	Conceptual Knowledge to adapt in rapidly changing environment 	and 	learn new skills and demonstrate application of management principles in professional work   setting.</a:t>
            </a:r>
          </a:p>
          <a:p>
            <a:pPr algn="just">
              <a:buNone/>
            </a:pPr>
            <a:r>
              <a:rPr lang="en-US" sz="2200" dirty="0">
                <a:latin typeface="Times New Roman" panose="02020603050405020304" pitchFamily="18" charset="0"/>
                <a:cs typeface="Times New Roman" panose="02020603050405020304" pitchFamily="18" charset="0"/>
              </a:rPr>
              <a:t>	</a:t>
            </a:r>
          </a:p>
          <a:p>
            <a:pPr algn="just">
              <a:buNone/>
            </a:pPr>
            <a:r>
              <a:rPr lang="en-US" sz="2200" dirty="0">
                <a:latin typeface="Times New Roman" panose="02020603050405020304" pitchFamily="18" charset="0"/>
                <a:cs typeface="Times New Roman" panose="02020603050405020304" pitchFamily="18" charset="0"/>
              </a:rPr>
              <a:t>PEO2:  Apply appropriate tools for decision making for solving complex managerial problems in local or global 	context.</a:t>
            </a:r>
          </a:p>
          <a:p>
            <a:pPr algn="just">
              <a:buNone/>
            </a:pPr>
            <a:r>
              <a:rPr lang="en-US" sz="2200" dirty="0">
                <a:latin typeface="Times New Roman" panose="02020603050405020304" pitchFamily="18" charset="0"/>
                <a:cs typeface="Times New Roman" panose="02020603050405020304" pitchFamily="18" charset="0"/>
              </a:rPr>
              <a:t> 		</a:t>
            </a:r>
          </a:p>
          <a:p>
            <a:pPr algn="just">
              <a:buNone/>
            </a:pPr>
            <a:r>
              <a:rPr lang="en-US" sz="2200" dirty="0">
                <a:latin typeface="Times New Roman" panose="02020603050405020304" pitchFamily="18" charset="0"/>
                <a:cs typeface="Times New Roman" panose="02020603050405020304" pitchFamily="18" charset="0"/>
              </a:rPr>
              <a:t>PEO3:  	Exhibit Integrity, social responsibility and teamwork.</a:t>
            </a:r>
          </a:p>
          <a:p>
            <a:pPr algn="just">
              <a:buNone/>
            </a:pPr>
            <a:r>
              <a:rPr lang="en-US" sz="2200" dirty="0">
                <a:latin typeface="Times New Roman" panose="02020603050405020304" pitchFamily="18" charset="0"/>
                <a:cs typeface="Times New Roman" panose="02020603050405020304" pitchFamily="18" charset="0"/>
              </a:rPr>
              <a:t>		</a:t>
            </a:r>
          </a:p>
          <a:p>
            <a:pPr algn="just">
              <a:buNone/>
            </a:pPr>
            <a:r>
              <a:rPr lang="en-US" sz="2200" dirty="0">
                <a:latin typeface="Times New Roman" panose="02020603050405020304" pitchFamily="18" charset="0"/>
                <a:cs typeface="Times New Roman" panose="02020603050405020304" pitchFamily="18" charset="0"/>
              </a:rPr>
              <a:t>PEO4: 	Exhibit ethics, communication skills, leadership qualities and entrepreneurial mindset.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b="1" dirty="0" smtClean="0">
                <a:solidFill>
                  <a:prstClr val="black"/>
                </a:solidFill>
                <a:latin typeface="Times New Roman" panose="02020603050405020304" pitchFamily="18" charset="0"/>
                <a:cs typeface="Times New Roman" panose="02020603050405020304" pitchFamily="18" charset="0"/>
              </a:rPr>
              <a:t>Result Analysis</a:t>
            </a:r>
            <a:endParaRPr lang="en-US" sz="2400" b="1"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9" name="Content Placeholder 2"/>
          <p:cNvSpPr txBox="1">
            <a:spLocks/>
          </p:cNvSpPr>
          <p:nvPr/>
        </p:nvSpPr>
        <p:spPr>
          <a:xfrm>
            <a:off x="533400" y="1066800"/>
            <a:ext cx="8229600" cy="5158186"/>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0" name="Content Placeholder 2"/>
          <p:cNvSpPr txBox="1">
            <a:spLocks/>
          </p:cNvSpPr>
          <p:nvPr/>
        </p:nvSpPr>
        <p:spPr>
          <a:xfrm>
            <a:off x="457200" y="811606"/>
            <a:ext cx="8229600" cy="5314558"/>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22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11" name="Table 10">
            <a:extLst>
              <a:ext uri="{FF2B5EF4-FFF2-40B4-BE49-F238E27FC236}">
                <a16:creationId xmlns="" xmlns:a16="http://schemas.microsoft.com/office/drawing/2014/main" id="{FB2C7E3F-AA35-151B-3050-AF9FDA52FB24}"/>
              </a:ext>
            </a:extLst>
          </p:cNvPr>
          <p:cNvGraphicFramePr>
            <a:graphicFrameLocks noGrp="1"/>
          </p:cNvGraphicFramePr>
          <p:nvPr>
            <p:extLst>
              <p:ext uri="{D42A27DB-BD31-4B8C-83A1-F6EECF244321}">
                <p14:modId xmlns="" xmlns:p14="http://schemas.microsoft.com/office/powerpoint/2010/main" val="2806854219"/>
              </p:ext>
            </p:extLst>
          </p:nvPr>
        </p:nvGraphicFramePr>
        <p:xfrm>
          <a:off x="304799" y="1236663"/>
          <a:ext cx="8382002" cy="2503487"/>
        </p:xfrm>
        <a:graphic>
          <a:graphicData uri="http://schemas.openxmlformats.org/drawingml/2006/table">
            <a:tbl>
              <a:tblPr firstRow="1" firstCol="1" bandRow="1">
                <a:tableStyleId>{5C22544A-7EE6-4342-B048-85BDC9FD1C3A}</a:tableStyleId>
              </a:tblPr>
              <a:tblGrid>
                <a:gridCol w="846667">
                  <a:extLst>
                    <a:ext uri="{9D8B030D-6E8A-4147-A177-3AD203B41FA5}">
                      <a16:colId xmlns="" xmlns:a16="http://schemas.microsoft.com/office/drawing/2014/main" val="20000"/>
                    </a:ext>
                  </a:extLst>
                </a:gridCol>
                <a:gridCol w="601134">
                  <a:extLst>
                    <a:ext uri="{9D8B030D-6E8A-4147-A177-3AD203B41FA5}">
                      <a16:colId xmlns="" xmlns:a16="http://schemas.microsoft.com/office/drawing/2014/main" val="20001"/>
                    </a:ext>
                  </a:extLst>
                </a:gridCol>
                <a:gridCol w="1037605">
                  <a:extLst>
                    <a:ext uri="{9D8B030D-6E8A-4147-A177-3AD203B41FA5}">
                      <a16:colId xmlns="" xmlns:a16="http://schemas.microsoft.com/office/drawing/2014/main" val="20002"/>
                    </a:ext>
                  </a:extLst>
                </a:gridCol>
                <a:gridCol w="620008">
                  <a:extLst>
                    <a:ext uri="{9D8B030D-6E8A-4147-A177-3AD203B41FA5}">
                      <a16:colId xmlns="" xmlns:a16="http://schemas.microsoft.com/office/drawing/2014/main" val="20003"/>
                    </a:ext>
                  </a:extLst>
                </a:gridCol>
                <a:gridCol w="606946">
                  <a:extLst>
                    <a:ext uri="{9D8B030D-6E8A-4147-A177-3AD203B41FA5}">
                      <a16:colId xmlns="" xmlns:a16="http://schemas.microsoft.com/office/drawing/2014/main" val="20004"/>
                    </a:ext>
                  </a:extLst>
                </a:gridCol>
                <a:gridCol w="674554">
                  <a:extLst>
                    <a:ext uri="{9D8B030D-6E8A-4147-A177-3AD203B41FA5}">
                      <a16:colId xmlns="" xmlns:a16="http://schemas.microsoft.com/office/drawing/2014/main" val="20005"/>
                    </a:ext>
                  </a:extLst>
                </a:gridCol>
                <a:gridCol w="742164">
                  <a:extLst>
                    <a:ext uri="{9D8B030D-6E8A-4147-A177-3AD203B41FA5}">
                      <a16:colId xmlns="" xmlns:a16="http://schemas.microsoft.com/office/drawing/2014/main" val="20006"/>
                    </a:ext>
                  </a:extLst>
                </a:gridCol>
                <a:gridCol w="606946">
                  <a:extLst>
                    <a:ext uri="{9D8B030D-6E8A-4147-A177-3AD203B41FA5}">
                      <a16:colId xmlns="" xmlns:a16="http://schemas.microsoft.com/office/drawing/2014/main" val="20007"/>
                    </a:ext>
                  </a:extLst>
                </a:gridCol>
                <a:gridCol w="674554">
                  <a:extLst>
                    <a:ext uri="{9D8B030D-6E8A-4147-A177-3AD203B41FA5}">
                      <a16:colId xmlns="" xmlns:a16="http://schemas.microsoft.com/office/drawing/2014/main" val="20008"/>
                    </a:ext>
                  </a:extLst>
                </a:gridCol>
                <a:gridCol w="404887">
                  <a:extLst>
                    <a:ext uri="{9D8B030D-6E8A-4147-A177-3AD203B41FA5}">
                      <a16:colId xmlns="" xmlns:a16="http://schemas.microsoft.com/office/drawing/2014/main" val="20009"/>
                    </a:ext>
                  </a:extLst>
                </a:gridCol>
                <a:gridCol w="337278">
                  <a:extLst>
                    <a:ext uri="{9D8B030D-6E8A-4147-A177-3AD203B41FA5}">
                      <a16:colId xmlns="" xmlns:a16="http://schemas.microsoft.com/office/drawing/2014/main" val="20010"/>
                    </a:ext>
                  </a:extLst>
                </a:gridCol>
                <a:gridCol w="337278">
                  <a:extLst>
                    <a:ext uri="{9D8B030D-6E8A-4147-A177-3AD203B41FA5}">
                      <a16:colId xmlns="" xmlns:a16="http://schemas.microsoft.com/office/drawing/2014/main" val="20011"/>
                    </a:ext>
                  </a:extLst>
                </a:gridCol>
                <a:gridCol w="414107">
                  <a:extLst>
                    <a:ext uri="{9D8B030D-6E8A-4147-A177-3AD203B41FA5}">
                      <a16:colId xmlns="" xmlns:a16="http://schemas.microsoft.com/office/drawing/2014/main" val="20012"/>
                    </a:ext>
                  </a:extLst>
                </a:gridCol>
                <a:gridCol w="477874">
                  <a:extLst>
                    <a:ext uri="{9D8B030D-6E8A-4147-A177-3AD203B41FA5}">
                      <a16:colId xmlns="" xmlns:a16="http://schemas.microsoft.com/office/drawing/2014/main" val="20013"/>
                    </a:ext>
                  </a:extLst>
                </a:gridCol>
              </a:tblGrid>
              <a:tr h="400452">
                <a:tc>
                  <a:txBody>
                    <a:bodyPr/>
                    <a:lstStyle/>
                    <a:p>
                      <a:pPr algn="ctr">
                        <a:lnSpc>
                          <a:spcPct val="115000"/>
                        </a:lnSpc>
                        <a:spcAft>
                          <a:spcPts val="1000"/>
                        </a:spcAft>
                      </a:pPr>
                      <a:r>
                        <a:rPr lang="en-US"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C00000"/>
                    </a:solidFill>
                  </a:tcPr>
                </a:tc>
                <a:tc>
                  <a:txBody>
                    <a:bodyPr/>
                    <a:lstStyle/>
                    <a:p>
                      <a:pPr algn="ctr">
                        <a:lnSpc>
                          <a:spcPct val="115000"/>
                        </a:lnSpc>
                        <a:spcAft>
                          <a:spcPts val="1000"/>
                        </a:spcAft>
                      </a:pPr>
                      <a:r>
                        <a:rPr lang="en-US"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C00000"/>
                    </a:solidFill>
                  </a:tcPr>
                </a:tc>
                <a:tc>
                  <a:txBody>
                    <a:bodyPr/>
                    <a:lstStyle/>
                    <a:p>
                      <a:pPr algn="ctr">
                        <a:lnSpc>
                          <a:spcPct val="115000"/>
                        </a:lnSpc>
                        <a:spcAft>
                          <a:spcPts val="1000"/>
                        </a:spcAft>
                      </a:pPr>
                      <a:r>
                        <a:rPr lang="en-US"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C00000"/>
                    </a:solidFill>
                  </a:tcPr>
                </a:tc>
                <a:tc>
                  <a:txBody>
                    <a:bodyPr/>
                    <a:lstStyle/>
                    <a:p>
                      <a:pPr algn="ctr">
                        <a:lnSpc>
                          <a:spcPct val="115000"/>
                        </a:lnSpc>
                        <a:spcAft>
                          <a:spcPts val="1000"/>
                        </a:spcAft>
                      </a:pPr>
                      <a:r>
                        <a:rPr lang="en-US"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C00000"/>
                    </a:solidFill>
                  </a:tcPr>
                </a:tc>
                <a:tc>
                  <a:txBody>
                    <a:bodyPr/>
                    <a:lstStyle/>
                    <a:p>
                      <a:pPr algn="ctr">
                        <a:lnSpc>
                          <a:spcPct val="115000"/>
                        </a:lnSpc>
                        <a:spcAft>
                          <a:spcPts val="1000"/>
                        </a:spcAft>
                      </a:pPr>
                      <a:r>
                        <a:rPr lang="en-US"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C00000"/>
                    </a:solidFill>
                  </a:tcPr>
                </a:tc>
                <a:tc>
                  <a:txBody>
                    <a:bodyPr/>
                    <a:lstStyle/>
                    <a:p>
                      <a:pPr algn="ctr">
                        <a:lnSpc>
                          <a:spcPct val="115000"/>
                        </a:lnSpc>
                        <a:spcAft>
                          <a:spcPts val="1000"/>
                        </a:spcAft>
                      </a:pPr>
                      <a:r>
                        <a:rPr lang="en-US"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C00000"/>
                    </a:solidFill>
                  </a:tcPr>
                </a:tc>
                <a:tc>
                  <a:txBody>
                    <a:bodyPr/>
                    <a:lstStyle/>
                    <a:p>
                      <a:pPr algn="ctr">
                        <a:lnSpc>
                          <a:spcPct val="115000"/>
                        </a:lnSpc>
                        <a:spcAft>
                          <a:spcPts val="1000"/>
                        </a:spcAft>
                      </a:pPr>
                      <a:r>
                        <a:rPr lang="en-US"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C00000"/>
                    </a:solidFill>
                  </a:tcPr>
                </a:tc>
                <a:tc>
                  <a:txBody>
                    <a:bodyPr/>
                    <a:lstStyle/>
                    <a:p>
                      <a:pPr algn="ctr">
                        <a:lnSpc>
                          <a:spcPct val="115000"/>
                        </a:lnSpc>
                        <a:spcAft>
                          <a:spcPts val="1000"/>
                        </a:spcAft>
                      </a:pPr>
                      <a:r>
                        <a:rPr lang="en-US"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C00000"/>
                    </a:solidFill>
                  </a:tcPr>
                </a:tc>
                <a:tc>
                  <a:txBody>
                    <a:bodyPr/>
                    <a:lstStyle/>
                    <a:p>
                      <a:pPr algn="ctr">
                        <a:lnSpc>
                          <a:spcPct val="115000"/>
                        </a:lnSpc>
                        <a:spcAft>
                          <a:spcPts val="1000"/>
                        </a:spcAft>
                      </a:pPr>
                      <a:r>
                        <a:rPr lang="en-US"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C00000"/>
                    </a:solidFill>
                  </a:tcPr>
                </a:tc>
                <a:tc gridSpan="5">
                  <a:txBody>
                    <a:bodyPr/>
                    <a:lstStyle/>
                    <a:p>
                      <a:pPr algn="ctr">
                        <a:lnSpc>
                          <a:spcPct val="115000"/>
                        </a:lnSpc>
                        <a:spcAft>
                          <a:spcPts val="1000"/>
                        </a:spcAft>
                      </a:pPr>
                      <a:r>
                        <a:rPr lang="en-US" sz="1100" dirty="0">
                          <a:effectLst/>
                        </a:rPr>
                        <a:t>No. of students  in Marks Range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C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1146730">
                <a:tc>
                  <a:txBody>
                    <a:bodyPr/>
                    <a:lstStyle/>
                    <a:p>
                      <a:pPr algn="ctr">
                        <a:lnSpc>
                          <a:spcPct val="115000"/>
                        </a:lnSpc>
                        <a:spcAft>
                          <a:spcPts val="1000"/>
                        </a:spcAft>
                      </a:pPr>
                      <a:r>
                        <a:rPr lang="en-US" sz="1000" dirty="0">
                          <a:effectLst/>
                        </a:rPr>
                        <a:t>Subject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C00000"/>
                    </a:solidFill>
                  </a:tcPr>
                </a:tc>
                <a:tc>
                  <a:txBody>
                    <a:bodyPr/>
                    <a:lstStyle/>
                    <a:p>
                      <a:pPr algn="ctr">
                        <a:lnSpc>
                          <a:spcPct val="115000"/>
                        </a:lnSpc>
                        <a:spcAft>
                          <a:spcPts val="1000"/>
                        </a:spcAft>
                      </a:pPr>
                      <a:r>
                        <a:rPr lang="en-US" sz="1000">
                          <a:effectLst/>
                        </a:rPr>
                        <a:t>Section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a:lnSpc>
                          <a:spcPct val="115000"/>
                        </a:lnSpc>
                        <a:spcAft>
                          <a:spcPts val="1000"/>
                        </a:spcAft>
                      </a:pPr>
                      <a:r>
                        <a:rPr lang="en-US" sz="1000" dirty="0">
                          <a:effectLst/>
                        </a:rPr>
                        <a:t>Faculty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a:lnSpc>
                          <a:spcPct val="115000"/>
                        </a:lnSpc>
                        <a:spcAft>
                          <a:spcPts val="1000"/>
                        </a:spcAft>
                      </a:pPr>
                      <a:r>
                        <a:rPr lang="en-US" sz="1000" dirty="0">
                          <a:effectLst/>
                        </a:rPr>
                        <a:t>Total Students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a:lnSpc>
                          <a:spcPct val="115000"/>
                        </a:lnSpc>
                        <a:spcAft>
                          <a:spcPts val="1000"/>
                        </a:spcAft>
                      </a:pPr>
                      <a:r>
                        <a:rPr lang="en-US" sz="1000" dirty="0">
                          <a:effectLst/>
                        </a:rPr>
                        <a:t>Pass Students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a:lnSpc>
                          <a:spcPct val="115000"/>
                        </a:lnSpc>
                        <a:spcAft>
                          <a:spcPts val="1000"/>
                        </a:spcAft>
                      </a:pPr>
                      <a:r>
                        <a:rPr lang="en-US" sz="1000" dirty="0">
                          <a:effectLst/>
                        </a:rPr>
                        <a:t>% Section wise Result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a:lnSpc>
                          <a:spcPct val="115000"/>
                        </a:lnSpc>
                        <a:spcAft>
                          <a:spcPts val="1000"/>
                        </a:spcAft>
                      </a:pPr>
                      <a:r>
                        <a:rPr lang="en-US" sz="1000" dirty="0">
                          <a:effectLst/>
                        </a:rPr>
                        <a:t>Overall % Result of Subject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a:lnSpc>
                          <a:spcPct val="115000"/>
                        </a:lnSpc>
                        <a:spcAft>
                          <a:spcPts val="1000"/>
                        </a:spcAft>
                      </a:pPr>
                      <a:r>
                        <a:rPr lang="en-US" sz="1000" dirty="0">
                          <a:effectLst/>
                        </a:rPr>
                        <a:t>Highest Marks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a:lnSpc>
                          <a:spcPct val="115000"/>
                        </a:lnSpc>
                        <a:spcAft>
                          <a:spcPts val="1000"/>
                        </a:spcAft>
                      </a:pPr>
                      <a:r>
                        <a:rPr lang="en-US" sz="1000" dirty="0">
                          <a:effectLst/>
                        </a:rPr>
                        <a:t>Average Marks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a:lnSpc>
                          <a:spcPct val="115000"/>
                        </a:lnSpc>
                        <a:spcAft>
                          <a:spcPts val="1000"/>
                        </a:spcAft>
                      </a:pPr>
                      <a:r>
                        <a:rPr lang="en-US" sz="1000" dirty="0">
                          <a:effectLst/>
                        </a:rPr>
                        <a:t>40</a:t>
                      </a:r>
                      <a:endParaRPr lang="en-IN" sz="1100" dirty="0">
                        <a:effectLst/>
                      </a:endParaRPr>
                    </a:p>
                    <a:p>
                      <a:pPr algn="ctr">
                        <a:lnSpc>
                          <a:spcPct val="115000"/>
                        </a:lnSpc>
                        <a:spcAft>
                          <a:spcPts val="1000"/>
                        </a:spcAft>
                      </a:pPr>
                      <a:r>
                        <a:rPr lang="en-US" sz="1000" dirty="0">
                          <a:effectLst/>
                        </a:rPr>
                        <a:t>-</a:t>
                      </a:r>
                      <a:endParaRPr lang="en-IN" sz="1100" dirty="0">
                        <a:effectLst/>
                      </a:endParaRPr>
                    </a:p>
                    <a:p>
                      <a:pPr algn="ctr">
                        <a:lnSpc>
                          <a:spcPct val="115000"/>
                        </a:lnSpc>
                        <a:spcAft>
                          <a:spcPts val="1000"/>
                        </a:spcAft>
                      </a:pPr>
                      <a:r>
                        <a:rPr lang="en-US" sz="1000" dirty="0">
                          <a:effectLst/>
                        </a:rPr>
                        <a:t>50</a:t>
                      </a:r>
                      <a:endParaRPr lang="en-IN" sz="1100" dirty="0">
                        <a:effectLst/>
                      </a:endParaRPr>
                    </a:p>
                    <a:p>
                      <a:pPr algn="ctr">
                        <a:lnSpc>
                          <a:spcPct val="115000"/>
                        </a:lnSpc>
                        <a:spcAft>
                          <a:spcPts val="1000"/>
                        </a:spcAft>
                      </a:pPr>
                      <a:r>
                        <a:rPr lang="en-US" sz="10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a:lnSpc>
                          <a:spcPct val="115000"/>
                        </a:lnSpc>
                        <a:spcAft>
                          <a:spcPts val="1000"/>
                        </a:spcAft>
                      </a:pPr>
                      <a:r>
                        <a:rPr lang="en-US" sz="1000" dirty="0">
                          <a:effectLst/>
                        </a:rPr>
                        <a:t>51-60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a:lnSpc>
                          <a:spcPct val="115000"/>
                        </a:lnSpc>
                        <a:spcAft>
                          <a:spcPts val="1000"/>
                        </a:spcAft>
                      </a:pPr>
                      <a:r>
                        <a:rPr lang="en-US" sz="1000" dirty="0">
                          <a:effectLst/>
                        </a:rPr>
                        <a:t>61-70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a:lnSpc>
                          <a:spcPct val="115000"/>
                        </a:lnSpc>
                        <a:spcAft>
                          <a:spcPts val="1000"/>
                        </a:spcAft>
                      </a:pPr>
                      <a:r>
                        <a:rPr lang="en-US" sz="1000" dirty="0">
                          <a:effectLst/>
                        </a:rPr>
                        <a:t>71</a:t>
                      </a:r>
                      <a:endParaRPr lang="en-IN" sz="1100" dirty="0">
                        <a:effectLst/>
                      </a:endParaRPr>
                    </a:p>
                    <a:p>
                      <a:pPr algn="ctr">
                        <a:lnSpc>
                          <a:spcPct val="115000"/>
                        </a:lnSpc>
                        <a:spcAft>
                          <a:spcPts val="1000"/>
                        </a:spcAft>
                      </a:pPr>
                      <a:r>
                        <a:rPr lang="en-US" sz="1000" dirty="0">
                          <a:effectLst/>
                        </a:rPr>
                        <a:t>-</a:t>
                      </a:r>
                      <a:endParaRPr lang="en-IN" sz="1100" dirty="0">
                        <a:effectLst/>
                      </a:endParaRPr>
                    </a:p>
                    <a:p>
                      <a:pPr algn="ctr">
                        <a:lnSpc>
                          <a:spcPct val="115000"/>
                        </a:lnSpc>
                        <a:spcAft>
                          <a:spcPts val="1000"/>
                        </a:spcAft>
                      </a:pPr>
                      <a:r>
                        <a:rPr lang="en-US" sz="1000" dirty="0">
                          <a:effectLst/>
                        </a:rPr>
                        <a:t>80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a:lnSpc>
                          <a:spcPct val="115000"/>
                        </a:lnSpc>
                        <a:spcAft>
                          <a:spcPts val="1000"/>
                        </a:spcAft>
                      </a:pPr>
                      <a:r>
                        <a:rPr lang="en-US" sz="1000">
                          <a:effectLst/>
                        </a:rPr>
                        <a:t>&gt;81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 xmlns:a16="http://schemas.microsoft.com/office/drawing/2014/main" val="10001"/>
                  </a:ext>
                </a:extLst>
              </a:tr>
              <a:tr h="956305">
                <a:tc>
                  <a:txBody>
                    <a:bodyPr/>
                    <a:lstStyle/>
                    <a:p>
                      <a:pPr>
                        <a:lnSpc>
                          <a:spcPct val="115000"/>
                        </a:lnSpc>
                        <a:spcAft>
                          <a:spcPts val="1000"/>
                        </a:spcAft>
                      </a:pPr>
                      <a:r>
                        <a:rPr lang="en-US" sz="1200" dirty="0" smtClean="0">
                          <a:effectLst/>
                        </a:rPr>
                        <a:t>Digital Marketing</a:t>
                      </a:r>
                      <a:endParaRPr lang="en-IN" sz="1100" dirty="0">
                        <a:effectLst/>
                      </a:endParaRPr>
                    </a:p>
                    <a:p>
                      <a:pPr algn="ctr">
                        <a:lnSpc>
                          <a:spcPct val="115000"/>
                        </a:lnSpc>
                        <a:spcAft>
                          <a:spcPts val="1000"/>
                        </a:spcAft>
                      </a:pPr>
                      <a:r>
                        <a:rPr lang="en-US"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C00000"/>
                    </a:solidFill>
                  </a:tcPr>
                </a:tc>
                <a:tc>
                  <a:txBody>
                    <a:bodyPr/>
                    <a:lstStyle/>
                    <a:p>
                      <a:pPr algn="ctr">
                        <a:lnSpc>
                          <a:spcPct val="115000"/>
                        </a:lnSpc>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a:lnSpc>
                          <a:spcPct val="115000"/>
                        </a:lnSpc>
                        <a:spcAft>
                          <a:spcPts val="10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a:lnSpc>
                          <a:spcPct val="115000"/>
                        </a:lnSpc>
                        <a:spcAft>
                          <a:spcPts val="10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a:lnSpc>
                          <a:spcPct val="115000"/>
                        </a:lnSpc>
                        <a:spcAft>
                          <a:spcPts val="10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a:lnSpc>
                          <a:spcPct val="115000"/>
                        </a:lnSpc>
                        <a:spcAft>
                          <a:spcPts val="10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a:lnSpc>
                          <a:spcPct val="115000"/>
                        </a:lnSpc>
                        <a:spcAft>
                          <a:spcPts val="10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a:lnSpc>
                          <a:spcPct val="115000"/>
                        </a:lnSpc>
                        <a:spcAft>
                          <a:spcPts val="10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a:lnSpc>
                          <a:spcPct val="115000"/>
                        </a:lnSpc>
                        <a:spcAft>
                          <a:spcPts val="10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a:lnSpc>
                          <a:spcPct val="115000"/>
                        </a:lnSpc>
                        <a:spcAft>
                          <a:spcPts val="10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a:lnSpc>
                          <a:spcPct val="115000"/>
                        </a:lnSpc>
                        <a:spcAft>
                          <a:spcPts val="10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a:lnSpc>
                          <a:spcPct val="115000"/>
                        </a:lnSpc>
                        <a:spcAft>
                          <a:spcPts val="10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a:lnSpc>
                          <a:spcPct val="115000"/>
                        </a:lnSpc>
                        <a:spcAft>
                          <a:spcPts val="10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pPr algn="ctr">
                        <a:lnSpc>
                          <a:spcPct val="115000"/>
                        </a:lnSpc>
                        <a:spcAft>
                          <a:spcPts val="10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extLst>
                  <a:ext uri="{0D108BD9-81ED-4DB2-BD59-A6C34878D82A}">
                    <a16:rowId xmlns="" xmlns:a16="http://schemas.microsoft.com/office/drawing/2014/main" val="10002"/>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b="1" dirty="0" smtClean="0">
                <a:solidFill>
                  <a:prstClr val="black"/>
                </a:solidFill>
                <a:latin typeface="Times New Roman" panose="02020603050405020304" pitchFamily="18" charset="0"/>
                <a:cs typeface="Times New Roman" panose="02020603050405020304" pitchFamily="18" charset="0"/>
              </a:rPr>
              <a:t>End Semester Question Paper Template</a:t>
            </a:r>
            <a:endParaRPr lang="en-US" sz="2400" b="1"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9" name="Content Placeholder 2"/>
          <p:cNvSpPr txBox="1">
            <a:spLocks/>
          </p:cNvSpPr>
          <p:nvPr/>
        </p:nvSpPr>
        <p:spPr>
          <a:xfrm>
            <a:off x="533400" y="1066800"/>
            <a:ext cx="8229600" cy="5158186"/>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0" name="Content Placeholder 2"/>
          <p:cNvSpPr txBox="1">
            <a:spLocks/>
          </p:cNvSpPr>
          <p:nvPr/>
        </p:nvSpPr>
        <p:spPr>
          <a:xfrm>
            <a:off x="457200" y="811606"/>
            <a:ext cx="8229600" cy="5314558"/>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22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pic>
        <p:nvPicPr>
          <p:cNvPr id="11" name="Picture 10"/>
          <p:cNvPicPr>
            <a:picLocks noChangeAspect="1"/>
          </p:cNvPicPr>
          <p:nvPr/>
        </p:nvPicPr>
        <p:blipFill>
          <a:blip r:embed="rId3"/>
          <a:stretch>
            <a:fillRect/>
          </a:stretch>
        </p:blipFill>
        <p:spPr>
          <a:xfrm>
            <a:off x="725090" y="819686"/>
            <a:ext cx="7693819" cy="521862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b="1" dirty="0" smtClean="0">
                <a:solidFill>
                  <a:prstClr val="black"/>
                </a:solidFill>
                <a:latin typeface="Times New Roman" panose="02020603050405020304" pitchFamily="18" charset="0"/>
                <a:cs typeface="Times New Roman" panose="02020603050405020304" pitchFamily="18" charset="0"/>
              </a:rPr>
              <a:t>End Semester Question Paper Template</a:t>
            </a:r>
            <a:endParaRPr lang="en-US" sz="2400" b="1"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9" name="Content Placeholder 2"/>
          <p:cNvSpPr txBox="1">
            <a:spLocks/>
          </p:cNvSpPr>
          <p:nvPr/>
        </p:nvSpPr>
        <p:spPr>
          <a:xfrm>
            <a:off x="533400" y="1066800"/>
            <a:ext cx="8229600" cy="5158186"/>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0" name="Content Placeholder 2"/>
          <p:cNvSpPr txBox="1">
            <a:spLocks/>
          </p:cNvSpPr>
          <p:nvPr/>
        </p:nvSpPr>
        <p:spPr>
          <a:xfrm>
            <a:off x="457200" y="811606"/>
            <a:ext cx="8229600" cy="5314558"/>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22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pic>
        <p:nvPicPr>
          <p:cNvPr id="12" name="Picture 11"/>
          <p:cNvPicPr>
            <a:picLocks noChangeAspect="1"/>
          </p:cNvPicPr>
          <p:nvPr/>
        </p:nvPicPr>
        <p:blipFill>
          <a:blip r:embed="rId3"/>
          <a:stretch>
            <a:fillRect/>
          </a:stretch>
        </p:blipFill>
        <p:spPr>
          <a:xfrm>
            <a:off x="462940" y="859313"/>
            <a:ext cx="8218120" cy="513937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12"/>
          <p:cNvSpPr>
            <a:spLocks noGrp="1"/>
          </p:cNvSpPr>
          <p:nvPr>
            <p:ph type="ftr" sz="quarter" idx="11"/>
          </p:nvPr>
        </p:nvSpPr>
        <p:spPr>
          <a:xfrm>
            <a:off x="2286000" y="6376243"/>
            <a:ext cx="50292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dirty="0"/>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475657" y="0"/>
            <a:ext cx="7668343"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2400" b="1" dirty="0" smtClean="0">
                <a:latin typeface="Times New Roman" pitchFamily="18" charset="0"/>
                <a:cs typeface="Times New Roman" pitchFamily="18" charset="0"/>
              </a:rPr>
              <a:t>Index/ Content</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9" name="Rectangle 8"/>
          <p:cNvSpPr/>
          <p:nvPr/>
        </p:nvSpPr>
        <p:spPr>
          <a:xfrm>
            <a:off x="4207156" y="3244334"/>
            <a:ext cx="184731" cy="369332"/>
          </a:xfrm>
          <a:prstGeom prst="rect">
            <a:avLst/>
          </a:prstGeom>
        </p:spPr>
        <p:txBody>
          <a:bodyPr wrap="none">
            <a:spAutoFit/>
          </a:bodyPr>
          <a:lstStyle/>
          <a:p>
            <a:endParaRPr lang="en-US" dirty="0"/>
          </a:p>
        </p:txBody>
      </p:sp>
      <p:graphicFrame>
        <p:nvGraphicFramePr>
          <p:cNvPr id="10" name="Table 9"/>
          <p:cNvGraphicFramePr>
            <a:graphicFrameLocks noGrp="1"/>
          </p:cNvGraphicFramePr>
          <p:nvPr/>
        </p:nvGraphicFramePr>
        <p:xfrm>
          <a:off x="228600" y="838200"/>
          <a:ext cx="8763000" cy="5191104"/>
        </p:xfrm>
        <a:graphic>
          <a:graphicData uri="http://schemas.openxmlformats.org/drawingml/2006/table">
            <a:tbl>
              <a:tblPr firstRow="1" bandRow="1">
                <a:tableStyleId>{5C22544A-7EE6-4342-B048-85BDC9FD1C3A}</a:tableStyleId>
              </a:tblPr>
              <a:tblGrid>
                <a:gridCol w="1622778">
                  <a:extLst>
                    <a:ext uri="{9D8B030D-6E8A-4147-A177-3AD203B41FA5}">
                      <a16:colId xmlns="" xmlns:a16="http://schemas.microsoft.com/office/drawing/2014/main" val="20000"/>
                    </a:ext>
                  </a:extLst>
                </a:gridCol>
                <a:gridCol w="7140222">
                  <a:extLst>
                    <a:ext uri="{9D8B030D-6E8A-4147-A177-3AD203B41FA5}">
                      <a16:colId xmlns="" xmlns:a16="http://schemas.microsoft.com/office/drawing/2014/main" val="20001"/>
                    </a:ext>
                  </a:extLst>
                </a:gridCol>
              </a:tblGrid>
              <a:tr h="394581">
                <a:tc>
                  <a:txBody>
                    <a:bodyPr/>
                    <a:lstStyle/>
                    <a:p>
                      <a:r>
                        <a:rPr lang="en-US" sz="2000" dirty="0"/>
                        <a:t>S. No.</a:t>
                      </a:r>
                    </a:p>
                  </a:txBody>
                  <a:tcPr>
                    <a:solidFill>
                      <a:srgbClr val="C00000"/>
                    </a:solidFill>
                  </a:tcPr>
                </a:tc>
                <a:tc>
                  <a:txBody>
                    <a:bodyPr/>
                    <a:lstStyle/>
                    <a:p>
                      <a:pPr algn="l"/>
                      <a:r>
                        <a:rPr lang="en-US" sz="2000" dirty="0"/>
                        <a:t>Index</a:t>
                      </a:r>
                    </a:p>
                  </a:txBody>
                  <a:tcPr>
                    <a:solidFill>
                      <a:srgbClr val="C00000"/>
                    </a:solidFill>
                  </a:tcPr>
                </a:tc>
                <a:extLst>
                  <a:ext uri="{0D108BD9-81ED-4DB2-BD59-A6C34878D82A}">
                    <a16:rowId xmlns="" xmlns:a16="http://schemas.microsoft.com/office/drawing/2014/main" val="10000"/>
                  </a:ext>
                </a:extLst>
              </a:tr>
              <a:tr h="769785">
                <a:tc>
                  <a:txBody>
                    <a:bodyPr/>
                    <a:lstStyle/>
                    <a:p>
                      <a:r>
                        <a:rPr lang="en-US" sz="2000" b="0" dirty="0">
                          <a:latin typeface="Times New Roman" pitchFamily="18" charset="0"/>
                          <a:cs typeface="Times New Roman" pitchFamily="18" charset="0"/>
                        </a:rPr>
                        <a:t>1.</a:t>
                      </a:r>
                    </a:p>
                  </a:txBody>
                  <a:tcPr>
                    <a:solidFill>
                      <a:srgbClr val="DF5556"/>
                    </a:solidFill>
                  </a:tcPr>
                </a:tc>
                <a:tc>
                  <a:txBody>
                    <a:bodyPr/>
                    <a:lstStyle/>
                    <a:p>
                      <a:pPr algn="l" fontAlgn="ctr"/>
                      <a:r>
                        <a:rPr lang="en-US" sz="2000" b="0" i="0" u="none" strike="noStrike" dirty="0">
                          <a:solidFill>
                            <a:srgbClr val="000000"/>
                          </a:solidFill>
                          <a:latin typeface="+mn-lt"/>
                        </a:rPr>
                        <a:t>Name of Subject with code, Course and Subject Teacher</a:t>
                      </a:r>
                    </a:p>
                  </a:txBody>
                  <a:tcPr marL="9525" marR="9525" marT="9525" marB="0" anchor="ctr">
                    <a:solidFill>
                      <a:srgbClr val="DF5556"/>
                    </a:solidFill>
                  </a:tcPr>
                </a:tc>
                <a:extLst>
                  <a:ext uri="{0D108BD9-81ED-4DB2-BD59-A6C34878D82A}">
                    <a16:rowId xmlns="" xmlns:a16="http://schemas.microsoft.com/office/drawing/2014/main" val="10001"/>
                  </a:ext>
                </a:extLst>
              </a:tr>
              <a:tr h="769785">
                <a:tc>
                  <a:txBody>
                    <a:bodyPr/>
                    <a:lstStyle/>
                    <a:p>
                      <a:r>
                        <a:rPr lang="en-US" sz="2000" b="0" dirty="0">
                          <a:latin typeface="Times New Roman" pitchFamily="18" charset="0"/>
                          <a:cs typeface="Times New Roman" pitchFamily="18" charset="0"/>
                        </a:rPr>
                        <a:t>2.</a:t>
                      </a:r>
                    </a:p>
                  </a:txBody>
                  <a:tcPr>
                    <a:solidFill>
                      <a:srgbClr val="FCB4B6"/>
                    </a:solidFill>
                  </a:tcPr>
                </a:tc>
                <a:tc>
                  <a:txBody>
                    <a:bodyPr/>
                    <a:lstStyle/>
                    <a:p>
                      <a:pPr algn="l" fontAlgn="ctr"/>
                      <a:r>
                        <a:rPr lang="en-US" sz="2000" b="0" i="0" u="none" strike="noStrike" dirty="0">
                          <a:solidFill>
                            <a:srgbClr val="000000"/>
                          </a:solidFill>
                          <a:latin typeface="+mn-lt"/>
                        </a:rPr>
                        <a:t>Brief Introduction of Faculty member with Photograph</a:t>
                      </a:r>
                    </a:p>
                  </a:txBody>
                  <a:tcPr marL="9525" marR="9525" marT="9525" marB="0" anchor="ctr">
                    <a:solidFill>
                      <a:srgbClr val="FCB4B6"/>
                    </a:solidFill>
                  </a:tcPr>
                </a:tc>
                <a:extLst>
                  <a:ext uri="{0D108BD9-81ED-4DB2-BD59-A6C34878D82A}">
                    <a16:rowId xmlns="" xmlns:a16="http://schemas.microsoft.com/office/drawing/2014/main" val="10002"/>
                  </a:ext>
                </a:extLst>
              </a:tr>
              <a:tr h="465042">
                <a:tc>
                  <a:txBody>
                    <a:bodyPr/>
                    <a:lstStyle/>
                    <a:p>
                      <a:r>
                        <a:rPr lang="en-US" sz="2000" b="0" dirty="0">
                          <a:latin typeface="Times New Roman" pitchFamily="18" charset="0"/>
                          <a:cs typeface="Times New Roman" pitchFamily="18" charset="0"/>
                        </a:rPr>
                        <a:t>3.</a:t>
                      </a:r>
                    </a:p>
                  </a:txBody>
                  <a:tcPr>
                    <a:solidFill>
                      <a:srgbClr val="DF5556"/>
                    </a:solidFill>
                  </a:tcPr>
                </a:tc>
                <a:tc>
                  <a:txBody>
                    <a:bodyPr/>
                    <a:lstStyle/>
                    <a:p>
                      <a:pPr algn="l" fontAlgn="ctr"/>
                      <a:r>
                        <a:rPr lang="en-US" sz="2000" b="0" i="0" u="none" strike="noStrike" dirty="0">
                          <a:solidFill>
                            <a:srgbClr val="000000"/>
                          </a:solidFill>
                          <a:latin typeface="+mn-lt"/>
                        </a:rPr>
                        <a:t>Evaluation Scheme</a:t>
                      </a:r>
                    </a:p>
                  </a:txBody>
                  <a:tcPr marL="9525" marR="9525" marT="9525" marB="0" anchor="ctr">
                    <a:solidFill>
                      <a:srgbClr val="DF5556"/>
                    </a:solidFill>
                  </a:tcPr>
                </a:tc>
                <a:extLst>
                  <a:ext uri="{0D108BD9-81ED-4DB2-BD59-A6C34878D82A}">
                    <a16:rowId xmlns="" xmlns:a16="http://schemas.microsoft.com/office/drawing/2014/main" val="10003"/>
                  </a:ext>
                </a:extLst>
              </a:tr>
              <a:tr h="465042">
                <a:tc>
                  <a:txBody>
                    <a:bodyPr/>
                    <a:lstStyle/>
                    <a:p>
                      <a:r>
                        <a:rPr lang="en-US" sz="2000" b="0" dirty="0">
                          <a:latin typeface="Times New Roman" pitchFamily="18" charset="0"/>
                          <a:cs typeface="Times New Roman" pitchFamily="18" charset="0"/>
                        </a:rPr>
                        <a:t>4.</a:t>
                      </a:r>
                    </a:p>
                  </a:txBody>
                  <a:tcPr>
                    <a:solidFill>
                      <a:srgbClr val="FCB4B6"/>
                    </a:solidFill>
                  </a:tcPr>
                </a:tc>
                <a:tc>
                  <a:txBody>
                    <a:bodyPr/>
                    <a:lstStyle/>
                    <a:p>
                      <a:r>
                        <a:rPr lang="en-US" sz="2000" b="0" dirty="0">
                          <a:latin typeface="+mn-lt"/>
                          <a:cs typeface="Times New Roman" pitchFamily="18" charset="0"/>
                        </a:rPr>
                        <a:t>Syllabus</a:t>
                      </a:r>
                    </a:p>
                  </a:txBody>
                  <a:tcPr>
                    <a:solidFill>
                      <a:srgbClr val="FCB4B6"/>
                    </a:solidFill>
                  </a:tcPr>
                </a:tc>
                <a:extLst>
                  <a:ext uri="{0D108BD9-81ED-4DB2-BD59-A6C34878D82A}">
                    <a16:rowId xmlns="" xmlns:a16="http://schemas.microsoft.com/office/drawing/2014/main" val="10004"/>
                  </a:ext>
                </a:extLst>
              </a:tr>
              <a:tr h="465042">
                <a:tc>
                  <a:txBody>
                    <a:bodyPr/>
                    <a:lstStyle/>
                    <a:p>
                      <a:r>
                        <a:rPr lang="en-US" sz="2000" b="0" dirty="0">
                          <a:latin typeface="Times New Roman" pitchFamily="18" charset="0"/>
                          <a:cs typeface="Times New Roman" pitchFamily="18" charset="0"/>
                        </a:rPr>
                        <a:t>5.</a:t>
                      </a:r>
                    </a:p>
                  </a:txBody>
                  <a:tcPr>
                    <a:solidFill>
                      <a:srgbClr val="DF5556"/>
                    </a:solidFill>
                  </a:tcPr>
                </a:tc>
                <a:tc>
                  <a:txBody>
                    <a:bodyPr/>
                    <a:lstStyle/>
                    <a:p>
                      <a:r>
                        <a:rPr lang="en-US" sz="2000" dirty="0">
                          <a:latin typeface="+mn-lt"/>
                        </a:rPr>
                        <a:t>Branch wise Application</a:t>
                      </a:r>
                    </a:p>
                  </a:txBody>
                  <a:tcPr>
                    <a:solidFill>
                      <a:srgbClr val="DF5556"/>
                    </a:solidFill>
                  </a:tcPr>
                </a:tc>
                <a:extLst>
                  <a:ext uri="{0D108BD9-81ED-4DB2-BD59-A6C34878D82A}">
                    <a16:rowId xmlns="" xmlns:a16="http://schemas.microsoft.com/office/drawing/2014/main" val="10005"/>
                  </a:ext>
                </a:extLst>
              </a:tr>
              <a:tr h="465042">
                <a:tc>
                  <a:txBody>
                    <a:bodyPr/>
                    <a:lstStyle/>
                    <a:p>
                      <a:r>
                        <a:rPr lang="en-US" sz="2000" b="0" dirty="0">
                          <a:latin typeface="Times New Roman" pitchFamily="18" charset="0"/>
                          <a:cs typeface="Times New Roman" pitchFamily="18" charset="0"/>
                        </a:rPr>
                        <a:t>6.</a:t>
                      </a:r>
                    </a:p>
                  </a:txBody>
                  <a:tcPr>
                    <a:solidFill>
                      <a:srgbClr val="FCB4B6"/>
                    </a:solidFill>
                  </a:tcPr>
                </a:tc>
                <a:tc>
                  <a:txBody>
                    <a:bodyPr/>
                    <a:lstStyle/>
                    <a:p>
                      <a:r>
                        <a:rPr lang="en-US" sz="2000" b="0" dirty="0">
                          <a:latin typeface="+mn-lt"/>
                          <a:cs typeface="Times New Roman" pitchFamily="18" charset="0"/>
                        </a:rPr>
                        <a:t>Course Objective(s)</a:t>
                      </a:r>
                    </a:p>
                  </a:txBody>
                  <a:tcPr>
                    <a:solidFill>
                      <a:srgbClr val="FCB4B6"/>
                    </a:solidFill>
                  </a:tcPr>
                </a:tc>
                <a:extLst>
                  <a:ext uri="{0D108BD9-81ED-4DB2-BD59-A6C34878D82A}">
                    <a16:rowId xmlns="" xmlns:a16="http://schemas.microsoft.com/office/drawing/2014/main" val="10006"/>
                  </a:ext>
                </a:extLst>
              </a:tr>
              <a:tr h="465042">
                <a:tc>
                  <a:txBody>
                    <a:bodyPr/>
                    <a:lstStyle/>
                    <a:p>
                      <a:r>
                        <a:rPr lang="en-US" sz="2000" b="0" dirty="0">
                          <a:latin typeface="Times New Roman" pitchFamily="18" charset="0"/>
                          <a:cs typeface="Times New Roman" pitchFamily="18" charset="0"/>
                        </a:rPr>
                        <a:t>7.</a:t>
                      </a:r>
                    </a:p>
                  </a:txBody>
                  <a:tcPr>
                    <a:solidFill>
                      <a:srgbClr val="DF5556"/>
                    </a:solidFill>
                  </a:tcPr>
                </a:tc>
                <a:tc>
                  <a:txBody>
                    <a:bodyPr/>
                    <a:lstStyle/>
                    <a:p>
                      <a:r>
                        <a:rPr lang="en-US" sz="2000" b="0" dirty="0">
                          <a:latin typeface="+mn-lt"/>
                          <a:cs typeface="Times New Roman" pitchFamily="18" charset="0"/>
                        </a:rPr>
                        <a:t>Course Outcome(s)</a:t>
                      </a:r>
                    </a:p>
                  </a:txBody>
                  <a:tcPr>
                    <a:solidFill>
                      <a:srgbClr val="DF5556"/>
                    </a:solidFill>
                  </a:tcPr>
                </a:tc>
                <a:extLst>
                  <a:ext uri="{0D108BD9-81ED-4DB2-BD59-A6C34878D82A}">
                    <a16:rowId xmlns="" xmlns:a16="http://schemas.microsoft.com/office/drawing/2014/main" val="10007"/>
                  </a:ext>
                </a:extLst>
              </a:tr>
              <a:tr h="465042">
                <a:tc>
                  <a:txBody>
                    <a:bodyPr/>
                    <a:lstStyle/>
                    <a:p>
                      <a:r>
                        <a:rPr lang="en-US" sz="2000" b="0" dirty="0">
                          <a:latin typeface="Times New Roman" pitchFamily="18" charset="0"/>
                          <a:cs typeface="Times New Roman" pitchFamily="18" charset="0"/>
                        </a:rPr>
                        <a:t>8.</a:t>
                      </a:r>
                    </a:p>
                  </a:txBody>
                  <a:tcPr>
                    <a:solidFill>
                      <a:srgbClr val="FCB4B6"/>
                    </a:solidFill>
                  </a:tcPr>
                </a:tc>
                <a:tc>
                  <a:txBody>
                    <a:bodyPr/>
                    <a:lstStyle/>
                    <a:p>
                      <a:r>
                        <a:rPr lang="en-US" sz="2000" b="0" dirty="0">
                          <a:latin typeface="+mn-lt"/>
                          <a:cs typeface="Times New Roman" pitchFamily="18" charset="0"/>
                        </a:rPr>
                        <a:t>Program Outcomes (POs)</a:t>
                      </a:r>
                    </a:p>
                  </a:txBody>
                  <a:tcPr>
                    <a:solidFill>
                      <a:srgbClr val="FCB4B6"/>
                    </a:solidFill>
                  </a:tcPr>
                </a:tc>
                <a:extLst>
                  <a:ext uri="{0D108BD9-81ED-4DB2-BD59-A6C34878D82A}">
                    <a16:rowId xmlns="" xmlns:a16="http://schemas.microsoft.com/office/drawing/2014/main" val="10008"/>
                  </a:ext>
                </a:extLst>
              </a:tr>
              <a:tr h="465042">
                <a:tc>
                  <a:txBody>
                    <a:bodyPr/>
                    <a:lstStyle/>
                    <a:p>
                      <a:r>
                        <a:rPr lang="en-US" sz="2000" b="0" dirty="0">
                          <a:latin typeface="Times New Roman" pitchFamily="18" charset="0"/>
                          <a:cs typeface="Times New Roman" pitchFamily="18" charset="0"/>
                        </a:rPr>
                        <a:t>9.</a:t>
                      </a:r>
                    </a:p>
                  </a:txBody>
                  <a:tcPr>
                    <a:solidFill>
                      <a:srgbClr val="DF5556"/>
                    </a:solidFill>
                  </a:tcPr>
                </a:tc>
                <a:tc>
                  <a:txBody>
                    <a:bodyPr/>
                    <a:lstStyle/>
                    <a:p>
                      <a:r>
                        <a:rPr lang="en-US" sz="2000" dirty="0">
                          <a:latin typeface="+mn-lt"/>
                        </a:rPr>
                        <a:t>COs and POs Mapping</a:t>
                      </a:r>
                    </a:p>
                  </a:txBody>
                  <a:tcPr>
                    <a:solidFill>
                      <a:srgbClr val="DF5556"/>
                    </a:solidFill>
                  </a:tcPr>
                </a:tc>
                <a:extLst>
                  <a:ext uri="{0D108BD9-81ED-4DB2-BD59-A6C34878D82A}">
                    <a16:rowId xmlns="" xmlns:a16="http://schemas.microsoft.com/office/drawing/2014/main" val="10009"/>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b="1" dirty="0" smtClean="0">
                <a:solidFill>
                  <a:prstClr val="black"/>
                </a:solidFill>
                <a:latin typeface="Times New Roman" panose="02020603050405020304" pitchFamily="18" charset="0"/>
                <a:cs typeface="Times New Roman" panose="02020603050405020304" pitchFamily="18" charset="0"/>
              </a:rPr>
              <a:t>End Semester Question Paper Template</a:t>
            </a:r>
            <a:endParaRPr lang="en-US" sz="2400" b="1"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9" name="Content Placeholder 2"/>
          <p:cNvSpPr txBox="1">
            <a:spLocks/>
          </p:cNvSpPr>
          <p:nvPr/>
        </p:nvSpPr>
        <p:spPr>
          <a:xfrm>
            <a:off x="533400" y="1066800"/>
            <a:ext cx="8229600" cy="5158186"/>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0" name="Content Placeholder 2"/>
          <p:cNvSpPr txBox="1">
            <a:spLocks/>
          </p:cNvSpPr>
          <p:nvPr/>
        </p:nvSpPr>
        <p:spPr>
          <a:xfrm>
            <a:off x="457200" y="811606"/>
            <a:ext cx="8229600" cy="5314558"/>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22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pic>
        <p:nvPicPr>
          <p:cNvPr id="11" name="Picture 10"/>
          <p:cNvPicPr>
            <a:picLocks noChangeAspect="1"/>
          </p:cNvPicPr>
          <p:nvPr/>
        </p:nvPicPr>
        <p:blipFill>
          <a:blip r:embed="rId3"/>
          <a:stretch>
            <a:fillRect/>
          </a:stretch>
        </p:blipFill>
        <p:spPr>
          <a:xfrm>
            <a:off x="381000" y="752624"/>
            <a:ext cx="8381999" cy="535275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b="1" dirty="0" smtClean="0">
                <a:solidFill>
                  <a:prstClr val="black"/>
                </a:solidFill>
                <a:latin typeface="Times New Roman" panose="02020603050405020304" pitchFamily="18" charset="0"/>
                <a:cs typeface="Times New Roman" panose="02020603050405020304" pitchFamily="18" charset="0"/>
              </a:rPr>
              <a:t>Prerequisite</a:t>
            </a:r>
            <a:endParaRPr lang="en-US" sz="2400" b="1"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9" name="Content Placeholder 2"/>
          <p:cNvSpPr txBox="1">
            <a:spLocks/>
          </p:cNvSpPr>
          <p:nvPr/>
        </p:nvSpPr>
        <p:spPr>
          <a:xfrm>
            <a:off x="533400" y="1066800"/>
            <a:ext cx="8229600" cy="5158186"/>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0" name="Content Placeholder 2"/>
          <p:cNvSpPr txBox="1">
            <a:spLocks/>
          </p:cNvSpPr>
          <p:nvPr/>
        </p:nvSpPr>
        <p:spPr>
          <a:xfrm>
            <a:off x="457200" y="811606"/>
            <a:ext cx="8229600" cy="5314558"/>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22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1" name="Content Placeholder 2"/>
          <p:cNvSpPr txBox="1">
            <a:spLocks/>
          </p:cNvSpPr>
          <p:nvPr/>
        </p:nvSpPr>
        <p:spPr>
          <a:xfrm>
            <a:off x="533400" y="1066800"/>
            <a:ext cx="7620000" cy="5105400"/>
          </a:xfrm>
          <a:prstGeom prst="rect">
            <a:avLst/>
          </a:prstGeom>
        </p:spPr>
        <p:txBody>
          <a:bodyPr>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sng"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Student should have general understanding of:</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1.  Digital business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2.  Digital technologies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3.  Digitalization</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b="1" dirty="0" smtClean="0">
                <a:solidFill>
                  <a:prstClr val="black"/>
                </a:solidFill>
                <a:latin typeface="Times New Roman" panose="02020603050405020304" pitchFamily="18" charset="0"/>
                <a:cs typeface="Times New Roman" panose="02020603050405020304" pitchFamily="18" charset="0"/>
              </a:rPr>
              <a:t>Brief Introduction about the Subject</a:t>
            </a:r>
            <a:endParaRPr lang="en-US" sz="2400" b="1"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0" name="Content Placeholder 2"/>
          <p:cNvSpPr txBox="1">
            <a:spLocks/>
          </p:cNvSpPr>
          <p:nvPr/>
        </p:nvSpPr>
        <p:spPr>
          <a:xfrm>
            <a:off x="457200" y="811606"/>
            <a:ext cx="8229600" cy="5314558"/>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22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2" name="TextBox 11">
            <a:extLst>
              <a:ext uri="{FF2B5EF4-FFF2-40B4-BE49-F238E27FC236}">
                <a16:creationId xmlns="" xmlns:a16="http://schemas.microsoft.com/office/drawing/2014/main" id="{26845CD7-DFAB-9E8D-7FA7-4D2F4F8794E2}"/>
              </a:ext>
            </a:extLst>
          </p:cNvPr>
          <p:cNvSpPr txBox="1"/>
          <p:nvPr/>
        </p:nvSpPr>
        <p:spPr>
          <a:xfrm>
            <a:off x="228600" y="869462"/>
            <a:ext cx="8382000" cy="5016758"/>
          </a:xfrm>
          <a:prstGeom prst="rect">
            <a:avLst/>
          </a:prstGeom>
          <a:noFill/>
        </p:spPr>
        <p:txBody>
          <a:bodyPr wrap="square">
            <a:spAutoFit/>
          </a:bodyPr>
          <a:lstStyle/>
          <a:p>
            <a:pPr algn="just"/>
            <a:r>
              <a:rPr lang="en-US" sz="2000" b="0" i="0" dirty="0">
                <a:solidFill>
                  <a:srgbClr val="535E73"/>
                </a:solidFill>
                <a:effectLst/>
                <a:latin typeface="Times New Roman" panose="02020603050405020304" pitchFamily="18" charset="0"/>
                <a:cs typeface="Times New Roman" panose="02020603050405020304" pitchFamily="18" charset="0"/>
              </a:rPr>
              <a:t>The course is designed to make learner conversant with Digital Marketing and proficient in Social Media tools and techniques starting from the fundamentals of digital marketing.</a:t>
            </a:r>
            <a:r>
              <a:rPr lang="en-US" sz="2000" b="0" i="0" dirty="0">
                <a:solidFill>
                  <a:srgbClr val="16192B"/>
                </a:solidFill>
                <a:effectLst/>
                <a:latin typeface="Times New Roman" panose="02020603050405020304" pitchFamily="18" charset="0"/>
                <a:cs typeface="Times New Roman" panose="02020603050405020304" pitchFamily="18" charset="0"/>
              </a:rPr>
              <a:t> </a:t>
            </a:r>
          </a:p>
          <a:p>
            <a:pPr algn="just"/>
            <a:endParaRPr lang="en-US" sz="2000" b="0" i="0" dirty="0">
              <a:solidFill>
                <a:srgbClr val="16192B"/>
              </a:solidFill>
              <a:effectLst/>
              <a:latin typeface="Times New Roman" panose="02020603050405020304" pitchFamily="18" charset="0"/>
              <a:cs typeface="Times New Roman" panose="02020603050405020304" pitchFamily="18" charset="0"/>
            </a:endParaRPr>
          </a:p>
          <a:p>
            <a:pPr algn="just"/>
            <a:r>
              <a:rPr lang="en-US" sz="2000" b="0" i="0" dirty="0">
                <a:solidFill>
                  <a:srgbClr val="16192B"/>
                </a:solidFill>
                <a:effectLst/>
                <a:latin typeface="Times New Roman" panose="02020603050405020304" pitchFamily="18" charset="0"/>
                <a:cs typeface="Times New Roman" panose="02020603050405020304" pitchFamily="18" charset="0"/>
              </a:rPr>
              <a:t>Social media websites and applications allow users to create and exchange user-generated content where people talk, share information, participate and network through technologies such as blogs and social networking sites. </a:t>
            </a:r>
          </a:p>
          <a:p>
            <a:pPr algn="just"/>
            <a:endParaRPr lang="en-US" sz="2000" dirty="0">
              <a:solidFill>
                <a:srgbClr val="16192B"/>
              </a:solidFill>
              <a:latin typeface="Times New Roman" panose="02020603050405020304" pitchFamily="18" charset="0"/>
              <a:cs typeface="Times New Roman" panose="02020603050405020304" pitchFamily="18" charset="0"/>
            </a:endParaRPr>
          </a:p>
          <a:p>
            <a:pPr algn="just"/>
            <a:r>
              <a:rPr lang="en-US" sz="2000" b="0" i="0" dirty="0">
                <a:solidFill>
                  <a:srgbClr val="16192B"/>
                </a:solidFill>
                <a:effectLst/>
                <a:latin typeface="Times New Roman" panose="02020603050405020304" pitchFamily="18" charset="0"/>
                <a:cs typeface="Times New Roman" panose="02020603050405020304" pitchFamily="18" charset="0"/>
              </a:rPr>
              <a:t>Within the last decade, social media has become one of the most powerful sources for news updates, online collaboration, networking, viral marketing and entertainment.</a:t>
            </a:r>
          </a:p>
          <a:p>
            <a:pPr algn="just"/>
            <a:endParaRPr lang="en-US" sz="2000" b="0" i="0" dirty="0">
              <a:solidFill>
                <a:srgbClr val="16192B"/>
              </a:solidFill>
              <a:effectLst/>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hlinkClick r:id="rId3"/>
              </a:rPr>
              <a:t>https://www.youtube.com/watch?v=Xuq6_udbeH0&amp;list=PLi3oNa09iwJRByiNwEJNaZ3XVKcveovzk</a:t>
            </a:r>
            <a:endParaRPr lang="en-US" sz="2000" dirty="0">
              <a:solidFill>
                <a:srgbClr val="16192B"/>
              </a:solidFill>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hlinkClick r:id="rId4"/>
              </a:rPr>
              <a:t>https://www.youtube.com/watch?v=X-pCbWwu50k</a:t>
            </a:r>
            <a:endParaRPr lang="en-US" sz="2000" dirty="0">
              <a:solidFill>
                <a:srgbClr val="16192B"/>
              </a:solidFill>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b="1" dirty="0" smtClean="0">
                <a:solidFill>
                  <a:prstClr val="black"/>
                </a:solidFill>
                <a:latin typeface="Times New Roman" panose="02020603050405020304" pitchFamily="18" charset="0"/>
                <a:cs typeface="Times New Roman" panose="02020603050405020304" pitchFamily="18" charset="0"/>
              </a:rPr>
              <a:t>Unit Objectives</a:t>
            </a:r>
            <a:endParaRPr lang="en-US" sz="2400" b="1"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9" name="Content Placeholder 2"/>
          <p:cNvSpPr txBox="1">
            <a:spLocks/>
          </p:cNvSpPr>
          <p:nvPr/>
        </p:nvSpPr>
        <p:spPr>
          <a:xfrm>
            <a:off x="533400" y="1066800"/>
            <a:ext cx="8229600" cy="5158186"/>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0" name="Content Placeholder 2"/>
          <p:cNvSpPr txBox="1">
            <a:spLocks/>
          </p:cNvSpPr>
          <p:nvPr/>
        </p:nvSpPr>
        <p:spPr>
          <a:xfrm>
            <a:off x="457200" y="811606"/>
            <a:ext cx="8229600" cy="5314558"/>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22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3" name="Content Placeholder 2"/>
          <p:cNvSpPr txBox="1">
            <a:spLocks/>
          </p:cNvSpPr>
          <p:nvPr/>
        </p:nvSpPr>
        <p:spPr>
          <a:xfrm>
            <a:off x="533400" y="1143000"/>
            <a:ext cx="8229600" cy="4525963"/>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To make  the students understand the Digital transformation and digital Leadership.</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To explain the Online PR and reputation management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To understand how to calculate ROI of digital strategies.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To develop a basic understanding on Website development.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b="1" dirty="0" smtClean="0">
                <a:solidFill>
                  <a:prstClr val="black"/>
                </a:solidFill>
                <a:latin typeface="Times New Roman" panose="02020603050405020304" pitchFamily="18" charset="0"/>
                <a:cs typeface="Times New Roman" panose="02020603050405020304" pitchFamily="18" charset="0"/>
              </a:rPr>
              <a:t>Topic Objective/ Topic Outcome</a:t>
            </a:r>
            <a:endParaRPr lang="en-US" sz="2400" b="1"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9" name="Content Placeholder 2"/>
          <p:cNvSpPr txBox="1">
            <a:spLocks/>
          </p:cNvSpPr>
          <p:nvPr/>
        </p:nvSpPr>
        <p:spPr>
          <a:xfrm>
            <a:off x="533400" y="1066800"/>
            <a:ext cx="8229600" cy="5158186"/>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0" name="Content Placeholder 2"/>
          <p:cNvSpPr txBox="1">
            <a:spLocks/>
          </p:cNvSpPr>
          <p:nvPr/>
        </p:nvSpPr>
        <p:spPr>
          <a:xfrm>
            <a:off x="457200" y="811606"/>
            <a:ext cx="8229600" cy="5314558"/>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22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12" name="Content Placeholder 8">
            <a:extLst>
              <a:ext uri="{FF2B5EF4-FFF2-40B4-BE49-F238E27FC236}">
                <a16:creationId xmlns:a16="http://schemas.microsoft.com/office/drawing/2014/main" xmlns="" id="{B48416E4-E089-4F59-9BEB-F5821EF943BD}"/>
              </a:ext>
            </a:extLst>
          </p:cNvPr>
          <p:cNvGraphicFramePr>
            <a:graphicFrameLocks/>
          </p:cNvGraphicFramePr>
          <p:nvPr>
            <p:extLst>
              <p:ext uri="{D42A27DB-BD31-4B8C-83A1-F6EECF244321}">
                <p14:modId xmlns:p14="http://schemas.microsoft.com/office/powerpoint/2010/main" xmlns="" val="729673794"/>
              </p:ext>
            </p:extLst>
          </p:nvPr>
        </p:nvGraphicFramePr>
        <p:xfrm>
          <a:off x="152401" y="1143000"/>
          <a:ext cx="8839199" cy="3247492"/>
        </p:xfrm>
        <a:graphic>
          <a:graphicData uri="http://schemas.openxmlformats.org/drawingml/2006/table">
            <a:tbl>
              <a:tblPr firstRow="1" bandRow="1">
                <a:tableStyleId>{5C22544A-7EE6-4342-B048-85BDC9FD1C3A}</a:tableStyleId>
              </a:tblPr>
              <a:tblGrid>
                <a:gridCol w="3886199">
                  <a:extLst>
                    <a:ext uri="{9D8B030D-6E8A-4147-A177-3AD203B41FA5}">
                      <a16:colId xmlns:a16="http://schemas.microsoft.com/office/drawing/2014/main" xmlns="" val="20000"/>
                    </a:ext>
                  </a:extLst>
                </a:gridCol>
                <a:gridCol w="3305014">
                  <a:extLst>
                    <a:ext uri="{9D8B030D-6E8A-4147-A177-3AD203B41FA5}">
                      <a16:colId xmlns:a16="http://schemas.microsoft.com/office/drawing/2014/main" xmlns="" val="20001"/>
                    </a:ext>
                  </a:extLst>
                </a:gridCol>
                <a:gridCol w="1647986">
                  <a:extLst>
                    <a:ext uri="{9D8B030D-6E8A-4147-A177-3AD203B41FA5}">
                      <a16:colId xmlns:a16="http://schemas.microsoft.com/office/drawing/2014/main" xmlns="" val="20002"/>
                    </a:ext>
                  </a:extLst>
                </a:gridCol>
              </a:tblGrid>
              <a:tr h="385093">
                <a:tc>
                  <a:txBody>
                    <a:bodyPr/>
                    <a:lstStyle/>
                    <a:p>
                      <a:pPr algn="ctr"/>
                      <a:r>
                        <a:rPr lang="en-US" sz="2000" dirty="0">
                          <a:solidFill>
                            <a:schemeClr val="tx1"/>
                          </a:solidFill>
                          <a:latin typeface="Times New Roman" pitchFamily="18" charset="0"/>
                          <a:cs typeface="Times New Roman" pitchFamily="18" charset="0"/>
                        </a:rPr>
                        <a:t>Name of Topic</a:t>
                      </a:r>
                    </a:p>
                  </a:txBody>
                  <a:tcPr marL="118872" marR="118872" marT="45696" marB="45696" anchor="ctr">
                    <a:solidFill>
                      <a:srgbClr val="DF5556"/>
                    </a:solidFill>
                  </a:tcPr>
                </a:tc>
                <a:tc>
                  <a:txBody>
                    <a:bodyPr/>
                    <a:lstStyle/>
                    <a:p>
                      <a:pPr algn="ctr"/>
                      <a:r>
                        <a:rPr lang="en-US" sz="2000" dirty="0">
                          <a:solidFill>
                            <a:schemeClr val="tx1"/>
                          </a:solidFill>
                          <a:latin typeface="Times New Roman" pitchFamily="18" charset="0"/>
                          <a:cs typeface="Times New Roman" pitchFamily="18" charset="0"/>
                        </a:rPr>
                        <a:t>Objective</a:t>
                      </a:r>
                      <a:r>
                        <a:rPr lang="en-US" sz="2000" baseline="0" dirty="0">
                          <a:solidFill>
                            <a:schemeClr val="tx1"/>
                          </a:solidFill>
                          <a:latin typeface="Times New Roman" pitchFamily="18" charset="0"/>
                          <a:cs typeface="Times New Roman" pitchFamily="18" charset="0"/>
                        </a:rPr>
                        <a:t> of Topic</a:t>
                      </a:r>
                      <a:endParaRPr lang="en-US" sz="2000" dirty="0">
                        <a:solidFill>
                          <a:schemeClr val="tx1"/>
                        </a:solidFill>
                        <a:latin typeface="Times New Roman" pitchFamily="18" charset="0"/>
                        <a:cs typeface="Times New Roman" pitchFamily="18" charset="0"/>
                      </a:endParaRPr>
                    </a:p>
                  </a:txBody>
                  <a:tcPr marL="118872" marR="118872" marT="45696" marB="45696" anchor="ctr">
                    <a:solidFill>
                      <a:srgbClr val="DF5556"/>
                    </a:solidFill>
                  </a:tcPr>
                </a:tc>
                <a:tc>
                  <a:txBody>
                    <a:bodyPr/>
                    <a:lstStyle/>
                    <a:p>
                      <a:pPr algn="ctr"/>
                      <a:r>
                        <a:rPr lang="en-US" sz="2000" dirty="0">
                          <a:solidFill>
                            <a:schemeClr val="tx1"/>
                          </a:solidFill>
                          <a:latin typeface="Times New Roman" pitchFamily="18" charset="0"/>
                          <a:cs typeface="Times New Roman" pitchFamily="18" charset="0"/>
                        </a:rPr>
                        <a:t>Mapping with CO</a:t>
                      </a:r>
                    </a:p>
                  </a:txBody>
                  <a:tcPr marL="118872" marR="118872" marT="45696" marB="45696" anchor="ctr">
                    <a:solidFill>
                      <a:srgbClr val="DF5556"/>
                    </a:solidFill>
                  </a:tcPr>
                </a:tc>
                <a:extLst>
                  <a:ext uri="{0D108BD9-81ED-4DB2-BD59-A6C34878D82A}">
                    <a16:rowId xmlns:a16="http://schemas.microsoft.com/office/drawing/2014/main" xmlns="" val="10000"/>
                  </a:ext>
                </a:extLst>
              </a:tr>
              <a:tr h="1273250">
                <a:tc>
                  <a:txBody>
                    <a:bodyPr/>
                    <a:lstStyle/>
                    <a:p>
                      <a:pPr algn="just"/>
                      <a:r>
                        <a:rPr lang="en-US" sz="2000" dirty="0" smtClean="0">
                          <a:latin typeface="Times New Roman" panose="02020603050405020304" pitchFamily="18" charset="0"/>
                          <a:cs typeface="Times New Roman" panose="02020603050405020304" pitchFamily="18" charset="0"/>
                        </a:rPr>
                        <a:t>Digital Organization</a:t>
                      </a:r>
                      <a:endParaRPr lang="en-US" sz="2000" dirty="0">
                        <a:latin typeface="Times New Roman" panose="02020603050405020304" pitchFamily="18" charset="0"/>
                        <a:cs typeface="Times New Roman" panose="02020603050405020304" pitchFamily="18" charset="0"/>
                      </a:endParaRPr>
                    </a:p>
                  </a:txBody>
                  <a:tcPr marL="118872" marR="118872" marT="45696" marB="45696">
                    <a:solidFill>
                      <a:srgbClr val="FCB4B6"/>
                    </a:solidFill>
                  </a:tcPr>
                </a:tc>
                <a:tc>
                  <a:txBody>
                    <a:bodyPr/>
                    <a:lstStyle/>
                    <a:p>
                      <a:pPr>
                        <a:defRPr/>
                      </a:pPr>
                      <a:r>
                        <a:rPr lang="en-US" sz="2000" dirty="0" smtClean="0">
                          <a:latin typeface="Times New Roman" panose="02020603050405020304" pitchFamily="18" charset="0"/>
                          <a:cs typeface="Times New Roman" panose="02020603050405020304" pitchFamily="18" charset="0"/>
                        </a:rPr>
                        <a:t>To understand the digital Organization</a:t>
                      </a:r>
                      <a:endParaRPr lang="en-US" sz="2000" dirty="0">
                        <a:latin typeface="Times New Roman" panose="02020603050405020304" pitchFamily="18" charset="0"/>
                        <a:cs typeface="Times New Roman" panose="02020603050405020304" pitchFamily="18" charset="0"/>
                      </a:endParaRPr>
                    </a:p>
                  </a:txBody>
                  <a:tcPr>
                    <a:solidFill>
                      <a:srgbClr val="FCB4B6"/>
                    </a:solidFill>
                  </a:tcPr>
                </a:tc>
                <a:tc>
                  <a:txBody>
                    <a:bodyPr/>
                    <a:lstStyle/>
                    <a:p>
                      <a:pPr algn="ctr"/>
                      <a:endParaRPr lang="en-US" sz="1900" b="0" dirty="0">
                        <a:latin typeface="Times New Roman" pitchFamily="18" charset="0"/>
                        <a:cs typeface="Times New Roman" pitchFamily="18" charset="0"/>
                      </a:endParaRPr>
                    </a:p>
                    <a:p>
                      <a:pPr algn="ctr"/>
                      <a:endParaRPr lang="en-US" sz="1100" b="0" dirty="0">
                        <a:latin typeface="Times New Roman" pitchFamily="18" charset="0"/>
                        <a:cs typeface="Times New Roman" pitchFamily="18" charset="0"/>
                      </a:endParaRPr>
                    </a:p>
                    <a:p>
                      <a:pPr algn="ctr"/>
                      <a:r>
                        <a:rPr lang="en-US" sz="2000" b="0" dirty="0" smtClean="0">
                          <a:latin typeface="Times New Roman" pitchFamily="18" charset="0"/>
                          <a:cs typeface="Times New Roman" pitchFamily="18" charset="0"/>
                        </a:rPr>
                        <a:t>CO4</a:t>
                      </a:r>
                      <a:endParaRPr lang="en-US" sz="2000" b="0" dirty="0">
                        <a:latin typeface="Times New Roman" pitchFamily="18" charset="0"/>
                        <a:cs typeface="Times New Roman" pitchFamily="18" charset="0"/>
                      </a:endParaRPr>
                    </a:p>
                  </a:txBody>
                  <a:tcPr marL="118872" marR="118872" marT="45696" marB="45696">
                    <a:solidFill>
                      <a:srgbClr val="FCB4B6"/>
                    </a:solidFill>
                  </a:tcPr>
                </a:tc>
                <a:extLst>
                  <a:ext uri="{0D108BD9-81ED-4DB2-BD59-A6C34878D82A}">
                    <a16:rowId xmlns:a16="http://schemas.microsoft.com/office/drawing/2014/main" xmlns="" val="10001"/>
                  </a:ext>
                </a:extLst>
              </a:tr>
              <a:tr h="127325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Digital Transformation</a:t>
                      </a:r>
                    </a:p>
                    <a:p>
                      <a:pPr marL="0" marR="0" lvl="0" indent="0" algn="ctr" defTabSz="914400" rtl="0" eaLnBrk="1" fontAlgn="auto" latinLnBrk="0" hangingPunct="1">
                        <a:lnSpc>
                          <a:spcPct val="150000"/>
                        </a:lnSpc>
                        <a:spcBef>
                          <a:spcPts val="0"/>
                        </a:spcBef>
                        <a:spcAft>
                          <a:spcPts val="0"/>
                        </a:spcAft>
                        <a:buClrTx/>
                        <a:buSzTx/>
                        <a:buFontTx/>
                        <a:buNone/>
                        <a:tabLst/>
                        <a:defRPr/>
                      </a:pPr>
                      <a:endParaRPr lang="en-US" sz="2000" b="0" dirty="0">
                        <a:latin typeface="Times New Roman" pitchFamily="18" charset="0"/>
                        <a:cs typeface="Times New Roman" pitchFamily="18" charset="0"/>
                      </a:endParaRPr>
                    </a:p>
                  </a:txBody>
                  <a:tcPr marL="118872" marR="118872" marT="45696" marB="45696">
                    <a:solidFill>
                      <a:srgbClr val="DF5556"/>
                    </a:solidFill>
                  </a:tcPr>
                </a:tc>
                <a:tc>
                  <a:txBody>
                    <a:bodyPr/>
                    <a:lstStyle/>
                    <a:p>
                      <a:pPr>
                        <a:defRPr/>
                      </a:pPr>
                      <a:r>
                        <a:rPr kumimoji="0" 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To understand the </a:t>
                      </a:r>
                      <a:r>
                        <a:rPr lang="en-US" sz="2000" dirty="0" smtClean="0">
                          <a:latin typeface="Times New Roman" panose="02020603050405020304" pitchFamily="18" charset="0"/>
                          <a:cs typeface="Times New Roman" panose="02020603050405020304" pitchFamily="18" charset="0"/>
                        </a:rPr>
                        <a:t>Digital transformation</a:t>
                      </a:r>
                      <a:endParaRPr kumimoji="0" 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solidFill>
                      <a:srgbClr val="DF5556"/>
                    </a:solidFill>
                  </a:tcPr>
                </a:tc>
                <a:tc>
                  <a:txBody>
                    <a:bodyPr/>
                    <a:lstStyle/>
                    <a:p>
                      <a:pPr algn="ctr"/>
                      <a:r>
                        <a:rPr lang="en-US" sz="2000" b="0" dirty="0" smtClean="0">
                          <a:latin typeface="Times New Roman" pitchFamily="18" charset="0"/>
                          <a:cs typeface="Times New Roman" pitchFamily="18" charset="0"/>
                        </a:rPr>
                        <a:t>CO4</a:t>
                      </a:r>
                      <a:endParaRPr lang="en-US" sz="2000" b="0" dirty="0">
                        <a:latin typeface="Times New Roman" pitchFamily="18" charset="0"/>
                        <a:cs typeface="Times New Roman" pitchFamily="18" charset="0"/>
                      </a:endParaRPr>
                    </a:p>
                  </a:txBody>
                  <a:tcPr marL="118872" marR="118872" marT="45696" marB="45696">
                    <a:solidFill>
                      <a:srgbClr val="DF5556"/>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b="1" dirty="0" smtClean="0">
                <a:solidFill>
                  <a:prstClr val="black"/>
                </a:solidFill>
                <a:latin typeface="Times New Roman" panose="02020603050405020304" pitchFamily="18" charset="0"/>
                <a:cs typeface="Times New Roman" panose="02020603050405020304" pitchFamily="18" charset="0"/>
              </a:rPr>
              <a:t>Digital Organization</a:t>
            </a:r>
            <a:endParaRPr lang="en-US" sz="2400" b="1"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9" name="Content Placeholder 2"/>
          <p:cNvSpPr txBox="1">
            <a:spLocks/>
          </p:cNvSpPr>
          <p:nvPr/>
        </p:nvSpPr>
        <p:spPr>
          <a:xfrm>
            <a:off x="381000" y="914400"/>
            <a:ext cx="8382000" cy="5158186"/>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1" name="Content Placeholder 2"/>
          <p:cNvSpPr txBox="1">
            <a:spLocks/>
          </p:cNvSpPr>
          <p:nvPr/>
        </p:nvSpPr>
        <p:spPr>
          <a:xfrm>
            <a:off x="838200" y="1295400"/>
            <a:ext cx="7543800" cy="3962400"/>
          </a:xfrm>
          <a:prstGeom prst="rect">
            <a:avLst/>
          </a:prstGeom>
        </p:spPr>
        <p:txBody>
          <a:bodyPr>
            <a:noAutofit/>
          </a:bodyPr>
          <a:lstStyle/>
          <a:p>
            <a:pPr marL="0" marR="5080" lvl="0" indent="0" algn="just" defTabSz="914400" rtl="0" eaLnBrk="1" fontAlgn="auto" latinLnBrk="0" hangingPunct="1">
              <a:lnSpc>
                <a:spcPct val="150000"/>
              </a:lnSpc>
              <a:spcBef>
                <a:spcPts val="310"/>
              </a:spcBef>
              <a:spcAft>
                <a:spcPts val="0"/>
              </a:spcAft>
              <a:buClrTx/>
              <a:buSzTx/>
              <a:buFont typeface="Arial" pitchFamily="34" charset="0"/>
              <a:buNone/>
              <a:tabLst/>
              <a:defRPr/>
            </a:pPr>
            <a:r>
              <a:rPr kumimoji="0" lang="en-US" sz="2400" b="0" i="0" u="none" strike="noStrike" kern="1200" cap="none" spc="5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The</a:t>
            </a:r>
            <a:r>
              <a:rPr kumimoji="0" lang="en-US" sz="2400" b="0" i="0" u="none" strike="noStrike" kern="1200" cap="none" spc="-5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1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proliferation</a:t>
            </a:r>
            <a:r>
              <a:rPr kumimoji="0" lang="en-US" sz="2400" b="0" i="0" u="none" strike="noStrike" kern="1200" cap="none" spc="-3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5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and</a:t>
            </a:r>
            <a:r>
              <a:rPr kumimoji="0" lang="en-US" sz="2400" b="0" i="0" u="none" strike="noStrike" kern="1200" cap="none" spc="-4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6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converge</a:t>
            </a:r>
            <a:r>
              <a:rPr kumimoji="0" lang="en-US" sz="2400" b="0" i="0" u="none" strike="noStrike" kern="1200" cap="none" spc="-6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1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of</a:t>
            </a:r>
            <a:r>
              <a:rPr kumimoji="0" lang="en-US" sz="2400" b="0" i="0" u="none" strike="noStrike" kern="1200" cap="none" spc="-7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1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digital</a:t>
            </a:r>
            <a:r>
              <a:rPr kumimoji="0" lang="en-US" sz="2400" b="0" i="0" u="none" strike="noStrike" kern="1200" cap="none" spc="-3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4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technologies</a:t>
            </a:r>
            <a:r>
              <a:rPr kumimoji="0" lang="en-US" sz="2400" b="0" i="0" u="none" strike="noStrike" kern="1200" cap="none" spc="-5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1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like </a:t>
            </a:r>
            <a:r>
              <a:rPr kumimoji="0" lang="en-US" sz="2400" b="1" i="0" u="none" strike="noStrike" kern="1200" cap="none" spc="-3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SMACIT</a:t>
            </a:r>
            <a:r>
              <a:rPr kumimoji="0" lang="en-US" sz="2400" b="1" i="0" u="none" strike="noStrike" kern="1200" cap="none" spc="-1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2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(Social,</a:t>
            </a:r>
            <a:r>
              <a:rPr kumimoji="0" lang="en-US" sz="2400" b="0" i="0" u="none" strike="noStrike" kern="1200" cap="none" spc="-4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1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Mobile,</a:t>
            </a:r>
            <a:r>
              <a:rPr kumimoji="0" lang="en-US" sz="2400" b="0" i="0" u="none" strike="noStrike" kern="1200" cap="none" spc="-4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Analytics,</a:t>
            </a:r>
            <a:r>
              <a:rPr kumimoji="0" lang="en-US" sz="2400" b="0" i="0" u="none" strike="noStrike" kern="1200" cap="none" spc="-4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7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Cloud</a:t>
            </a:r>
            <a:r>
              <a:rPr kumimoji="0" lang="en-US" sz="2400" b="0" i="0" u="none" strike="noStrike" kern="1200" cap="none" spc="-4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5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and  </a:t>
            </a:r>
            <a:r>
              <a:rPr kumimoji="0" lang="en-US" sz="2400" b="0" i="0" u="none" strike="noStrike" kern="1200" cap="none" spc="-1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Internet </a:t>
            </a:r>
            <a:r>
              <a:rPr kumimoji="0" lang="en-US" sz="2400" b="0" i="0" u="none" strike="noStrike" kern="1200" cap="none" spc="1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of </a:t>
            </a:r>
            <a:r>
              <a:rPr kumimoji="0" lang="en-US" sz="2400" b="0" i="0" u="none" strike="noStrike" kern="1200" cap="none" spc="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things) </a:t>
            </a:r>
            <a:r>
              <a:rPr kumimoji="0" lang="en-US" sz="2400" b="0" i="0" u="none" strike="noStrike" kern="1200" cap="none" spc="6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has </a:t>
            </a:r>
            <a:r>
              <a:rPr kumimoji="0" lang="en-US" sz="2400" b="0" i="0" u="none" strike="noStrike" kern="1200" cap="none" spc="2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created </a:t>
            </a: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significant threats </a:t>
            </a:r>
            <a:r>
              <a:rPr kumimoji="0" lang="en-US" sz="2400" b="0" i="0" u="none" strike="noStrike" kern="1200" cap="none" spc="6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and </a:t>
            </a:r>
            <a:r>
              <a:rPr kumimoji="0" lang="en-US" sz="2400" b="0" i="0" u="none" strike="noStrike" kern="1200" cap="none" spc="1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opportunities </a:t>
            </a:r>
            <a:r>
              <a:rPr kumimoji="0" lang="en-US" sz="2400" b="0" i="0" u="none" strike="noStrike" kern="1200" cap="none" spc="-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to </a:t>
            </a:r>
            <a:r>
              <a:rPr kumimoji="0" lang="en-US" sz="2400" b="0" i="0" u="none" strike="noStrike" kern="1200" cap="none" spc="3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established </a:t>
            </a:r>
            <a:r>
              <a:rPr kumimoji="0" lang="en-US" sz="2400" b="0" i="0" u="none" strike="noStrike" kern="1200" cap="none" spc="2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companies.</a:t>
            </a:r>
          </a:p>
          <a:p>
            <a:pPr marL="0" marR="5080" lvl="0" indent="0" algn="just" defTabSz="914400" rtl="0" eaLnBrk="1" fontAlgn="auto" latinLnBrk="0" hangingPunct="1">
              <a:lnSpc>
                <a:spcPct val="150000"/>
              </a:lnSpc>
              <a:spcBef>
                <a:spcPts val="310"/>
              </a:spcBef>
              <a:spcAft>
                <a:spcPts val="0"/>
              </a:spcAft>
              <a:buClrTx/>
              <a:buSzTx/>
              <a:buFont typeface="Arial" pitchFamily="34" charset="0"/>
              <a:buNone/>
              <a:tabLst/>
              <a:defRPr/>
            </a:pPr>
            <a:r>
              <a:rPr kumimoji="0" lang="en-US" sz="2400" b="0" i="0" u="none" strike="noStrike" kern="1200" cap="none" spc="7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Business  </a:t>
            </a:r>
            <a:r>
              <a:rPr kumimoji="0" lang="en-US" sz="2400" b="0" i="0" u="none" strike="noStrike" kern="1200" cap="none" spc="3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leaders</a:t>
            </a:r>
            <a:r>
              <a:rPr kumimoji="0" lang="en-US" sz="2400" b="0" i="0" u="none" strike="noStrike" kern="1200" cap="none" spc="-5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6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must</a:t>
            </a:r>
            <a:r>
              <a:rPr kumimoji="0" lang="en-US" sz="2400" b="0" i="0" u="none" strike="noStrike" kern="1200" cap="none" spc="-6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1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rethink</a:t>
            </a:r>
            <a:r>
              <a:rPr kumimoji="0" lang="en-US" sz="2400" b="0" i="0" u="none" strike="noStrike" kern="1200" cap="none" spc="-7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3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their</a:t>
            </a:r>
            <a:r>
              <a:rPr kumimoji="0" lang="en-US" sz="2400" b="0" i="0" u="none" strike="noStrike" kern="1200" cap="none" spc="-6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7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business</a:t>
            </a:r>
            <a:r>
              <a:rPr kumimoji="0" lang="en-US" sz="2400" b="0" i="0" u="none" strike="noStrike" kern="1200" cap="none" spc="-7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2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strategies</a:t>
            </a:r>
            <a:r>
              <a:rPr kumimoji="0" lang="en-US" sz="2400" b="0" i="0" u="none" strike="noStrike" kern="1200" cap="none" spc="-7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6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and</a:t>
            </a:r>
            <a:r>
              <a:rPr kumimoji="0" lang="en-US" sz="2400" b="0" i="0" u="none" strike="noStrike" kern="1200" cap="none" spc="-4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6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develop</a:t>
            </a:r>
            <a:r>
              <a:rPr kumimoji="0" lang="en-US" sz="2400" b="0" i="0" u="none" strike="noStrike" kern="1200" cap="none" spc="-5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2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what</a:t>
            </a:r>
            <a:r>
              <a:rPr kumimoji="0" lang="en-US" sz="2400" b="0" i="0" u="none" strike="noStrike" kern="1200" cap="none" spc="-6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8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we</a:t>
            </a:r>
            <a:r>
              <a:rPr kumimoji="0" lang="en-US" sz="2400" b="0" i="0" u="none" strike="noStrike" kern="1200" cap="none" spc="-7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1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refer</a:t>
            </a:r>
            <a:r>
              <a:rPr kumimoji="0" lang="en-US" sz="2400" b="0" i="0" u="none" strike="noStrike" kern="1200" cap="none" spc="-6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7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as</a:t>
            </a:r>
            <a:r>
              <a:rPr kumimoji="0" lang="en-US" sz="2400" b="0" i="0" u="none" strike="noStrike" kern="1200" cap="none" spc="-6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1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digital</a:t>
            </a:r>
            <a:r>
              <a:rPr kumimoji="0" lang="en-US" sz="2400" b="0" i="0" u="none" strike="noStrike" kern="1200" cap="none" spc="-5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1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strategy.</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b="1" dirty="0" smtClean="0">
                <a:solidFill>
                  <a:prstClr val="black"/>
                </a:solidFill>
                <a:latin typeface="Times New Roman" panose="02020603050405020304" pitchFamily="18" charset="0"/>
                <a:cs typeface="Times New Roman" panose="02020603050405020304" pitchFamily="18" charset="0"/>
              </a:rPr>
              <a:t>Digital Organization</a:t>
            </a:r>
            <a:endParaRPr lang="en-US" sz="2400" b="1"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0" name="Content Placeholder 2"/>
          <p:cNvSpPr txBox="1">
            <a:spLocks/>
          </p:cNvSpPr>
          <p:nvPr/>
        </p:nvSpPr>
        <p:spPr>
          <a:xfrm>
            <a:off x="457200" y="811606"/>
            <a:ext cx="8229600" cy="5314558"/>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22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1" name="Content Placeholder 2"/>
          <p:cNvSpPr txBox="1">
            <a:spLocks/>
          </p:cNvSpPr>
          <p:nvPr/>
        </p:nvSpPr>
        <p:spPr>
          <a:xfrm>
            <a:off x="838200" y="1295400"/>
            <a:ext cx="7543800" cy="4876800"/>
          </a:xfrm>
          <a:prstGeom prst="rect">
            <a:avLst/>
          </a:prstGeom>
        </p:spPr>
        <p:txBody>
          <a:bodyPr>
            <a:normAutofit/>
          </a:bodyPr>
          <a:lstStyle/>
          <a:p>
            <a:pPr marL="0" marR="0" lvl="0" indent="0" algn="just" defTabSz="914400" rtl="0" eaLnBrk="1" fontAlgn="auto" latinLnBrk="0" hangingPunct="1">
              <a:lnSpc>
                <a:spcPct val="100000"/>
              </a:lnSpc>
              <a:spcBef>
                <a:spcPts val="1505"/>
              </a:spcBef>
              <a:spcAft>
                <a:spcPts val="0"/>
              </a:spcAft>
              <a:buClrTx/>
              <a:buSzTx/>
              <a:buFont typeface="Arial" pitchFamily="34" charset="0"/>
              <a:buNone/>
              <a:tabLst/>
              <a:defRPr/>
            </a:pPr>
            <a:r>
              <a:rPr kumimoji="0" lang="en-US" sz="2400" b="0" i="0" u="none" strike="noStrike" kern="1200" cap="none" spc="3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There</a:t>
            </a:r>
            <a:r>
              <a:rPr kumimoji="0" lang="en-US" sz="2400" b="0" i="0" u="none" strike="noStrike" kern="1200" cap="none" spc="-6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are</a:t>
            </a:r>
            <a:r>
              <a:rPr kumimoji="0" lang="en-US" sz="2400" b="0" i="0" u="none" strike="noStrike" kern="1200" cap="none" spc="-6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four</a:t>
            </a:r>
            <a:r>
              <a:rPr kumimoji="0" lang="en-US" sz="2400" b="0" i="0" u="none" strike="noStrike" kern="1200" cap="none" spc="-8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7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keys</a:t>
            </a:r>
            <a:r>
              <a:rPr kumimoji="0" lang="en-US" sz="2400" b="0" i="0" u="none" strike="noStrike" kern="1200" cap="none" spc="-6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to</a:t>
            </a:r>
            <a:r>
              <a:rPr kumimoji="0" lang="en-US" sz="2400" b="0" i="0" u="none" strike="noStrike" kern="1200" cap="none" spc="-6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5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successfully</a:t>
            </a:r>
            <a:r>
              <a:rPr kumimoji="0" lang="en-US" sz="2400" b="0" i="0" u="none" strike="noStrike" kern="1200" cap="none" spc="-8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2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defining</a:t>
            </a:r>
            <a:r>
              <a:rPr kumimoji="0" lang="en-US" sz="2400" b="0" i="0" u="none" strike="noStrike" kern="1200" cap="none" spc="-7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5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and</a:t>
            </a:r>
            <a:r>
              <a:rPr kumimoji="0" lang="en-US" sz="2400" b="0" i="0" u="none" strike="noStrike" kern="1200" cap="none" spc="-5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3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executing</a:t>
            </a:r>
            <a:r>
              <a:rPr kumimoji="0" lang="en-US" sz="2400" b="0" i="0" u="none" strike="noStrike" kern="1200" cap="none" spc="-5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1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digital</a:t>
            </a:r>
            <a:r>
              <a:rPr kumimoji="0" lang="en-US" sz="2400" b="0" i="0" u="none" strike="noStrike" kern="1200" cap="none" spc="-5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2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strategy-</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151130" marR="0" lvl="0" indent="-139065" algn="just" defTabSz="914400" rtl="0" eaLnBrk="1" fontAlgn="auto" latinLnBrk="0" hangingPunct="1">
              <a:lnSpc>
                <a:spcPct val="100000"/>
              </a:lnSpc>
              <a:spcBef>
                <a:spcPct val="20000"/>
              </a:spcBef>
              <a:spcAft>
                <a:spcPts val="0"/>
              </a:spcAft>
              <a:buClrTx/>
              <a:buSzTx/>
              <a:buFont typeface="Arial" pitchFamily="34" charset="0"/>
              <a:buChar char="-"/>
              <a:tabLst>
                <a:tab pos="151765" algn="l"/>
              </a:tabLst>
              <a:defRPr/>
            </a:pPr>
            <a:r>
              <a:rPr kumimoji="0" lang="en-US" sz="2400" b="0" i="0" u="none" strike="noStrike" kern="1200" cap="none" spc="3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Building </a:t>
            </a:r>
            <a:r>
              <a:rPr kumimoji="0" lang="en-US" sz="2400" b="0" i="0" u="none" strike="noStrike" kern="1200" cap="none" spc="1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operational</a:t>
            </a:r>
            <a:r>
              <a:rPr kumimoji="0" lang="en-US" sz="2400" b="0" i="0" u="none" strike="noStrike" kern="1200" cap="none" spc="-13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3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excellence</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151130" marR="0" lvl="0" indent="-139065" algn="just" defTabSz="914400" rtl="0" eaLnBrk="1" fontAlgn="auto" latinLnBrk="0" hangingPunct="1">
              <a:lnSpc>
                <a:spcPct val="100000"/>
              </a:lnSpc>
              <a:spcBef>
                <a:spcPct val="20000"/>
              </a:spcBef>
              <a:spcAft>
                <a:spcPts val="0"/>
              </a:spcAft>
              <a:buClrTx/>
              <a:buSzTx/>
              <a:buFont typeface="Arial" pitchFamily="34" charset="0"/>
              <a:buChar char="-"/>
              <a:tabLst>
                <a:tab pos="151765" algn="l"/>
              </a:tabLst>
              <a:defRPr/>
            </a:pPr>
            <a:r>
              <a:rPr kumimoji="0" lang="en-US" sz="2400" b="0" i="0" u="none" strike="noStrike" kern="1200" cap="none" spc="1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Creating</a:t>
            </a:r>
            <a:r>
              <a:rPr kumimoji="0" lang="en-US" sz="2400" b="0" i="0" u="none" strike="noStrike" kern="1200" cap="none" spc="-7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2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a:t>
            </a:r>
            <a:r>
              <a:rPr kumimoji="0" lang="en-US" sz="2400" b="0" i="0" u="none" strike="noStrike" kern="1200" cap="none" spc="-7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3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powerful</a:t>
            </a:r>
            <a:r>
              <a:rPr kumimoji="0" lang="en-US" sz="2400" b="0" i="0" u="none" strike="noStrike" kern="1200" cap="none" spc="-5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1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digital</a:t>
            </a:r>
            <a:r>
              <a:rPr kumimoji="0" lang="en-US" sz="2400" b="0" i="0" u="none" strike="noStrike" kern="1200" cap="none" spc="-4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4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services</a:t>
            </a:r>
            <a:r>
              <a:rPr kumimoji="0" lang="en-US" sz="2400" b="0" i="0" u="none" strike="noStrike" kern="1200" cap="none" spc="-8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6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backbone</a:t>
            </a:r>
            <a:r>
              <a:rPr kumimoji="0" lang="en-US" sz="2400" b="0" i="0" u="none" strike="noStrike" kern="1200" cap="none" spc="-3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to</a:t>
            </a:r>
            <a:r>
              <a:rPr kumimoji="0" lang="en-US" sz="2400" b="0" i="0" u="none" strike="noStrike" kern="1200" cap="none" spc="-6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3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facilitate</a:t>
            </a:r>
            <a:r>
              <a:rPr kumimoji="0" lang="en-US" sz="2400" b="0" i="0" u="none" strike="noStrike" kern="1200" cap="none" spc="-5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1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rapid</a:t>
            </a:r>
            <a:r>
              <a:rPr kumimoji="0" lang="en-US" sz="2400" b="0" i="0" u="none" strike="noStrike" kern="1200" cap="none" spc="-5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1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innovation</a:t>
            </a:r>
            <a:r>
              <a:rPr kumimoji="0" lang="en-US" sz="2400" b="0" i="0" u="none" strike="noStrike" kern="1200" cap="none" spc="-4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5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and</a:t>
            </a:r>
            <a:r>
              <a:rPr kumimoji="0" lang="en-US" sz="2400" b="0" i="0" u="none" strike="noStrike" kern="1200" cap="none" spc="-4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6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responsiveness</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151130" marR="0" lvl="0" indent="-139065" algn="just" defTabSz="914400" rtl="0" eaLnBrk="1" fontAlgn="auto" latinLnBrk="0" hangingPunct="1">
              <a:lnSpc>
                <a:spcPct val="100000"/>
              </a:lnSpc>
              <a:spcBef>
                <a:spcPct val="20000"/>
              </a:spcBef>
              <a:spcAft>
                <a:spcPts val="0"/>
              </a:spcAft>
              <a:buClrTx/>
              <a:buSzTx/>
              <a:buFont typeface="Arial" pitchFamily="34" charset="0"/>
              <a:buChar char="-"/>
              <a:tabLst>
                <a:tab pos="151765" algn="l"/>
              </a:tabLst>
              <a:defRPr/>
            </a:pPr>
            <a:r>
              <a:rPr kumimoji="0" lang="en-US" sz="2400" b="0" i="0" u="none" strike="noStrike" kern="1200" cap="none" spc="5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Ensuring </a:t>
            </a:r>
            <a:r>
              <a:rPr kumimoji="0" lang="en-US" sz="2400" b="0" i="0" u="none" strike="noStrike" kern="1200" cap="none" spc="7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ongoing </a:t>
            </a:r>
            <a:r>
              <a:rPr kumimoji="0" lang="en-US" sz="2400" b="0" i="0" u="none" strike="noStrike" kern="1200" cap="none" spc="-1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digital</a:t>
            </a:r>
            <a:r>
              <a:rPr kumimoji="0" lang="en-US" sz="2400" b="0" i="0" u="none" strike="noStrike" kern="1200" cap="none" spc="-305"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5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redesign</a:t>
            </a:r>
          </a:p>
          <a:p>
            <a:pPr marL="12065" marR="0" lvl="0" indent="0" algn="just" defTabSz="914400" rtl="0" eaLnBrk="1" fontAlgn="auto" latinLnBrk="0" hangingPunct="1">
              <a:lnSpc>
                <a:spcPct val="100000"/>
              </a:lnSpc>
              <a:spcBef>
                <a:spcPct val="20000"/>
              </a:spcBef>
              <a:spcAft>
                <a:spcPts val="0"/>
              </a:spcAft>
              <a:buClrTx/>
              <a:buSzTx/>
              <a:buFont typeface="Arial" pitchFamily="34" charset="0"/>
              <a:buNone/>
              <a:tabLst>
                <a:tab pos="151765" algn="l"/>
              </a:tabLst>
              <a:defRPr/>
            </a:pP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b="1" dirty="0" smtClean="0">
                <a:solidFill>
                  <a:prstClr val="black"/>
                </a:solidFill>
                <a:latin typeface="Times New Roman" panose="02020603050405020304" pitchFamily="18" charset="0"/>
                <a:cs typeface="Times New Roman" panose="02020603050405020304" pitchFamily="18" charset="0"/>
              </a:rPr>
              <a:t>Features of Digital Organization</a:t>
            </a:r>
            <a:endParaRPr lang="en-US" sz="2400" b="1"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0" name="Content Placeholder 2"/>
          <p:cNvSpPr txBox="1">
            <a:spLocks/>
          </p:cNvSpPr>
          <p:nvPr/>
        </p:nvSpPr>
        <p:spPr>
          <a:xfrm>
            <a:off x="457200" y="811606"/>
            <a:ext cx="8229600" cy="5314558"/>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22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2" name="Rectangle 3"/>
          <p:cNvSpPr txBox="1">
            <a:spLocks noChangeArrowheads="1"/>
          </p:cNvSpPr>
          <p:nvPr/>
        </p:nvSpPr>
        <p:spPr>
          <a:xfrm>
            <a:off x="457200" y="1609725"/>
            <a:ext cx="7239000" cy="4846638"/>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Rectangle 3"/>
          <p:cNvSpPr txBox="1">
            <a:spLocks noChangeArrowheads="1"/>
          </p:cNvSpPr>
          <p:nvPr/>
        </p:nvSpPr>
        <p:spPr>
          <a:xfrm>
            <a:off x="457200" y="914400"/>
            <a:ext cx="8305800" cy="41910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342900" marR="0" lvl="0" indent="-342900" algn="r"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762000" y="1447800"/>
            <a:ext cx="7924800" cy="4724400"/>
          </a:xfrm>
          <a:prstGeom prst="rect">
            <a:avLst/>
          </a:prstGeom>
        </p:spPr>
        <p:txBody>
          <a:bodyPr>
            <a:noAutofit/>
          </a:bodyPr>
          <a:lstStyle/>
          <a:p>
            <a:pPr marL="342900" marR="0" lvl="0" indent="-342900" algn="just" defTabSz="914400" rtl="0" eaLnBrk="1" fontAlgn="auto" latinLnBrk="0" hangingPunct="1">
              <a:lnSpc>
                <a:spcPct val="107000"/>
              </a:lnSpc>
              <a:spcBef>
                <a:spcPct val="20000"/>
              </a:spcBef>
              <a:spcAft>
                <a:spcPts val="800"/>
              </a:spcAft>
              <a:buClrTx/>
              <a:buSzTx/>
              <a:buFont typeface="Arial" panose="020B0604020202020204" pitchFamily="34" charset="0"/>
              <a:buChar char="•"/>
              <a:tabLst>
                <a:tab pos="457200" algn="l"/>
              </a:tabLst>
              <a:defRPr/>
            </a:pPr>
            <a:r>
              <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Digital organizations are collaborative and non-hierarchical.</a:t>
            </a:r>
            <a:endParaRPr kumimoji="0" lang="en-IN"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defTabSz="914400" rtl="0" eaLnBrk="1" fontAlgn="auto" latinLnBrk="0" hangingPunct="1">
              <a:lnSpc>
                <a:spcPct val="107000"/>
              </a:lnSpc>
              <a:spcBef>
                <a:spcPct val="20000"/>
              </a:spcBef>
              <a:spcAft>
                <a:spcPts val="800"/>
              </a:spcAft>
              <a:buClrTx/>
              <a:buSzTx/>
              <a:buFont typeface="Arial" panose="020B0604020202020204" pitchFamily="34" charset="0"/>
              <a:buChar char="•"/>
              <a:tabLst>
                <a:tab pos="457200" algn="l"/>
              </a:tabLst>
              <a:defRPr/>
            </a:pPr>
            <a:r>
              <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They are populated by </a:t>
            </a:r>
            <a:r>
              <a:rPr kumimoji="0" lang="en-US" sz="2200" b="0" i="0" u="none" strike="noStrike" kern="1200" cap="none" spc="0" normalizeH="0" baseline="0" noProof="0" dirty="0" err="1" smtClean="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Millennials</a:t>
            </a:r>
            <a:r>
              <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 and digital agents who intelligently work side by side.</a:t>
            </a:r>
            <a:endParaRPr kumimoji="0" lang="en-IN"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defTabSz="914400" rtl="0" eaLnBrk="1" fontAlgn="auto" latinLnBrk="0" hangingPunct="1">
              <a:lnSpc>
                <a:spcPct val="107000"/>
              </a:lnSpc>
              <a:spcBef>
                <a:spcPct val="20000"/>
              </a:spcBef>
              <a:spcAft>
                <a:spcPts val="800"/>
              </a:spcAft>
              <a:buClrTx/>
              <a:buSzTx/>
              <a:buFont typeface="Arial" panose="020B0604020202020204" pitchFamily="34" charset="0"/>
              <a:buChar char="•"/>
              <a:tabLst>
                <a:tab pos="457200" algn="l"/>
              </a:tabLst>
              <a:defRPr/>
            </a:pPr>
            <a:r>
              <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Digital organizations need digitally aware and adapt leaders who can set the digital agenda and create the context for the digitization of every relevant aspect of their organizations.</a:t>
            </a:r>
            <a:endParaRPr kumimoji="0" lang="en-IN"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defTabSz="914400" rtl="0" eaLnBrk="1" fontAlgn="auto" latinLnBrk="0" hangingPunct="1">
              <a:lnSpc>
                <a:spcPct val="107000"/>
              </a:lnSpc>
              <a:spcBef>
                <a:spcPct val="20000"/>
              </a:spcBef>
              <a:spcAft>
                <a:spcPts val="800"/>
              </a:spcAft>
              <a:buClrTx/>
              <a:buSzTx/>
              <a:buFont typeface="Arial" panose="020B0604020202020204" pitchFamily="34" charset="0"/>
              <a:buChar char="•"/>
              <a:tabLst>
                <a:tab pos="457200" algn="l"/>
              </a:tabLst>
              <a:defRPr/>
            </a:pPr>
            <a:r>
              <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Digitization is occurring at an accelerating pace; successful digital leaders  need to synchronize their organizations to digital clock speed.</a:t>
            </a:r>
            <a:endParaRPr kumimoji="0" lang="en-IN"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ct val="20000"/>
              </a:spcBef>
              <a:spcAft>
                <a:spcPts val="800"/>
              </a:spcAft>
              <a:buClrTx/>
              <a:buSzTx/>
              <a:buFont typeface="Arial" pitchFamily="34" charset="0"/>
              <a:buNone/>
              <a:tabLst/>
              <a:defRPr/>
            </a:pPr>
            <a:endParaRPr kumimoji="0" lang="en-IN"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nodePh="1">
                                  <p:stCondLst>
                                    <p:cond delay="0"/>
                                  </p:stCondLst>
                                  <p:endCondLst>
                                    <p:cond evt="begin" delay="0">
                                      <p:tn val="5"/>
                                    </p:cond>
                                  </p:end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circle(out)">
                                      <p:cBhvr>
                                        <p:cTn id="7" dur="10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checkerboard(across)">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b="1" dirty="0" smtClean="0">
                <a:solidFill>
                  <a:prstClr val="black"/>
                </a:solidFill>
                <a:latin typeface="Times New Roman" panose="02020603050405020304" pitchFamily="18" charset="0"/>
                <a:cs typeface="Times New Roman" panose="02020603050405020304" pitchFamily="18" charset="0"/>
              </a:rPr>
              <a:t>Digital Marketing is adding value to the business</a:t>
            </a:r>
            <a:endParaRPr lang="en-US" sz="2400" b="1"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0" name="Content Placeholder 2"/>
          <p:cNvSpPr txBox="1">
            <a:spLocks/>
          </p:cNvSpPr>
          <p:nvPr/>
        </p:nvSpPr>
        <p:spPr>
          <a:xfrm>
            <a:off x="457200" y="811606"/>
            <a:ext cx="8229600" cy="5314558"/>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22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3" name="Rectangle 3"/>
          <p:cNvSpPr txBox="1">
            <a:spLocks noChangeArrowheads="1"/>
          </p:cNvSpPr>
          <p:nvPr/>
        </p:nvSpPr>
        <p:spPr>
          <a:xfrm>
            <a:off x="304800" y="1295400"/>
            <a:ext cx="8382000" cy="40290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sp>
        <p:nvSpPr>
          <p:cNvPr id="11" name="Content Placeholder 2"/>
          <p:cNvSpPr txBox="1">
            <a:spLocks/>
          </p:cNvSpPr>
          <p:nvPr/>
        </p:nvSpPr>
        <p:spPr>
          <a:xfrm>
            <a:off x="609600" y="381000"/>
            <a:ext cx="8153400" cy="5105400"/>
          </a:xfrm>
          <a:prstGeom prst="rect">
            <a:avLst/>
          </a:prstGeom>
        </p:spPr>
        <p:txBody>
          <a:bodyPr>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1"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Improved Customer Service</a:t>
            </a: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Get Valuable Data and Analytics	</a:t>
            </a: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Higher Conversion Rates and Increased Revenue</a:t>
            </a: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Preparedness for the Internet of Things</a:t>
            </a:r>
          </a:p>
          <a:p>
            <a:pPr marL="299085" indent="-287020" algn="just">
              <a:lnSpc>
                <a:spcPct val="150000"/>
              </a:lnSpc>
              <a:buFont typeface="Arial"/>
              <a:buChar char="•"/>
              <a:tabLst>
                <a:tab pos="299085" algn="l"/>
                <a:tab pos="299720" algn="l"/>
              </a:tabLst>
            </a:pPr>
            <a:r>
              <a:rPr lang="en-US" sz="2200" spc="10" dirty="0" smtClean="0">
                <a:latin typeface="Times New Roman" panose="02020603050405020304" pitchFamily="18" charset="0"/>
                <a:cs typeface="Times New Roman" panose="02020603050405020304" pitchFamily="18" charset="0"/>
              </a:rPr>
              <a:t>Global</a:t>
            </a:r>
            <a:r>
              <a:rPr lang="en-US" sz="2200" spc="-55" dirty="0" smtClean="0">
                <a:latin typeface="Times New Roman" panose="02020603050405020304" pitchFamily="18" charset="0"/>
                <a:cs typeface="Times New Roman" panose="02020603050405020304" pitchFamily="18" charset="0"/>
              </a:rPr>
              <a:t> </a:t>
            </a:r>
            <a:r>
              <a:rPr lang="en-US" sz="2200" spc="10" dirty="0" smtClean="0">
                <a:latin typeface="Times New Roman" panose="02020603050405020304" pitchFamily="18" charset="0"/>
                <a:cs typeface="Times New Roman" panose="02020603050405020304" pitchFamily="18" charset="0"/>
              </a:rPr>
              <a:t>reach</a:t>
            </a:r>
            <a:endParaRPr lang="en-US" sz="2200" dirty="0" smtClean="0">
              <a:latin typeface="Times New Roman" panose="02020603050405020304" pitchFamily="18" charset="0"/>
              <a:cs typeface="Times New Roman" panose="02020603050405020304" pitchFamily="18" charset="0"/>
            </a:endParaRPr>
          </a:p>
          <a:p>
            <a:pPr marL="299085" marR="164465" indent="-287020" algn="just">
              <a:lnSpc>
                <a:spcPct val="150000"/>
              </a:lnSpc>
              <a:buFont typeface="Arial"/>
              <a:buChar char="•"/>
              <a:tabLst>
                <a:tab pos="299085" algn="l"/>
                <a:tab pos="299720" algn="l"/>
              </a:tabLst>
            </a:pPr>
            <a:r>
              <a:rPr lang="en-US" sz="2200" spc="15" dirty="0" smtClean="0">
                <a:latin typeface="Times New Roman" panose="02020603050405020304" pitchFamily="18" charset="0"/>
                <a:cs typeface="Times New Roman" panose="02020603050405020304" pitchFamily="18" charset="0"/>
              </a:rPr>
              <a:t>Lower</a:t>
            </a:r>
            <a:r>
              <a:rPr lang="en-US" sz="2200" spc="-40" dirty="0" smtClean="0">
                <a:latin typeface="Times New Roman" panose="02020603050405020304" pitchFamily="18" charset="0"/>
                <a:cs typeface="Times New Roman" panose="02020603050405020304" pitchFamily="18" charset="0"/>
              </a:rPr>
              <a:t> </a:t>
            </a:r>
            <a:r>
              <a:rPr lang="en-US" sz="2200" spc="-5" dirty="0" smtClean="0">
                <a:latin typeface="Times New Roman" panose="02020603050405020304" pitchFamily="18" charset="0"/>
                <a:cs typeface="Times New Roman" panose="02020603050405020304" pitchFamily="18" charset="0"/>
              </a:rPr>
              <a:t>cost</a:t>
            </a:r>
            <a:r>
              <a:rPr lang="en-US" sz="2200" spc="-25" dirty="0" smtClean="0">
                <a:latin typeface="Times New Roman" panose="02020603050405020304" pitchFamily="18" charset="0"/>
                <a:cs typeface="Times New Roman" panose="02020603050405020304" pitchFamily="18" charset="0"/>
              </a:rPr>
              <a:t> </a:t>
            </a:r>
          </a:p>
          <a:p>
            <a:pPr marL="299085" marR="164465" indent="-287020" algn="just">
              <a:lnSpc>
                <a:spcPct val="150000"/>
              </a:lnSpc>
              <a:buFont typeface="Arial"/>
              <a:buChar char="•"/>
              <a:tabLst>
                <a:tab pos="299085" algn="l"/>
                <a:tab pos="299720" algn="l"/>
              </a:tabLst>
            </a:pPr>
            <a:r>
              <a:rPr lang="en-US" sz="2200" spc="15" dirty="0" smtClean="0">
                <a:latin typeface="Times New Roman" panose="02020603050405020304" pitchFamily="18" charset="0"/>
                <a:cs typeface="Times New Roman" panose="02020603050405020304" pitchFamily="18" charset="0"/>
              </a:rPr>
              <a:t>Traceable, measurable </a:t>
            </a:r>
            <a:r>
              <a:rPr lang="en-US" sz="2200" dirty="0" smtClean="0">
                <a:latin typeface="Times New Roman" panose="02020603050405020304" pitchFamily="18" charset="0"/>
                <a:cs typeface="Times New Roman" panose="02020603050405020304" pitchFamily="18" charset="0"/>
              </a:rPr>
              <a:t>results </a:t>
            </a:r>
          </a:p>
          <a:p>
            <a:pPr marL="299085" marR="164465" indent="-287020" algn="just">
              <a:lnSpc>
                <a:spcPct val="150000"/>
              </a:lnSpc>
              <a:buFont typeface="Arial"/>
              <a:buChar char="•"/>
              <a:tabLst>
                <a:tab pos="299085" algn="l"/>
                <a:tab pos="299720" algn="l"/>
              </a:tabLst>
            </a:pPr>
            <a:r>
              <a:rPr lang="en-US" sz="2200" spc="-10" dirty="0" smtClean="0">
                <a:latin typeface="Times New Roman" panose="02020603050405020304" pitchFamily="18" charset="0"/>
                <a:cs typeface="Times New Roman" panose="02020603050405020304" pitchFamily="18" charset="0"/>
              </a:rPr>
              <a:t>Personalization</a:t>
            </a:r>
            <a:r>
              <a:rPr lang="en-US" sz="2200" spc="-50" dirty="0" smtClean="0">
                <a:latin typeface="Times New Roman" panose="02020603050405020304" pitchFamily="18" charset="0"/>
                <a:cs typeface="Times New Roman" panose="02020603050405020304" pitchFamily="18" charset="0"/>
              </a:rPr>
              <a:t> </a:t>
            </a:r>
          </a:p>
          <a:p>
            <a:pPr marL="299085" marR="164465" indent="-287020" algn="just">
              <a:lnSpc>
                <a:spcPct val="150000"/>
              </a:lnSpc>
              <a:buFont typeface="Arial"/>
              <a:buChar char="•"/>
              <a:tabLst>
                <a:tab pos="299085" algn="l"/>
                <a:tab pos="299720" algn="l"/>
              </a:tabLst>
            </a:pPr>
            <a:r>
              <a:rPr lang="en-US" sz="2200" spc="-20" dirty="0" smtClean="0">
                <a:latin typeface="Times New Roman" panose="02020603050405020304" pitchFamily="18" charset="0"/>
                <a:cs typeface="Times New Roman" panose="02020603050405020304" pitchFamily="18" charset="0"/>
              </a:rPr>
              <a:t>I</a:t>
            </a:r>
            <a:r>
              <a:rPr lang="en-US" sz="2200" spc="15" dirty="0" smtClean="0">
                <a:latin typeface="Times New Roman" panose="02020603050405020304" pitchFamily="18" charset="0"/>
                <a:cs typeface="Times New Roman" panose="02020603050405020304" pitchFamily="18" charset="0"/>
              </a:rPr>
              <a:t>mproved</a:t>
            </a:r>
            <a:r>
              <a:rPr lang="en-US" sz="2200" spc="-60" dirty="0" smtClean="0">
                <a:latin typeface="Times New Roman" panose="02020603050405020304" pitchFamily="18" charset="0"/>
                <a:cs typeface="Times New Roman" panose="02020603050405020304" pitchFamily="18" charset="0"/>
              </a:rPr>
              <a:t> </a:t>
            </a:r>
            <a:r>
              <a:rPr lang="en-US" sz="2200" spc="-10" dirty="0" smtClean="0">
                <a:latin typeface="Times New Roman" panose="02020603050405020304" pitchFamily="18" charset="0"/>
                <a:cs typeface="Times New Roman" panose="02020603050405020304" pitchFamily="18" charset="0"/>
              </a:rPr>
              <a:t>conversion</a:t>
            </a:r>
            <a:r>
              <a:rPr lang="en-US" sz="2200" spc="-50" dirty="0" smtClean="0">
                <a:latin typeface="Times New Roman" panose="02020603050405020304" pitchFamily="18" charset="0"/>
                <a:cs typeface="Times New Roman" panose="02020603050405020304" pitchFamily="18" charset="0"/>
              </a:rPr>
              <a:t> </a:t>
            </a:r>
            <a:r>
              <a:rPr lang="en-US" sz="2200" spc="10" dirty="0" smtClean="0">
                <a:latin typeface="Times New Roman" panose="02020603050405020304" pitchFamily="18" charset="0"/>
                <a:cs typeface="Times New Roman" panose="02020603050405020304" pitchFamily="18" charset="0"/>
              </a:rPr>
              <a:t>rates</a:t>
            </a:r>
            <a:endParaRPr lang="en-US" sz="2200" u="sng" dirty="0" smtClean="0">
              <a:latin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200" b="0" i="0" u="sng"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slide(fromBottom)">
                                      <p:cBhvr>
                                        <p:cTn id="7"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b="1" dirty="0" smtClean="0">
                <a:solidFill>
                  <a:prstClr val="black"/>
                </a:solidFill>
                <a:latin typeface="Times New Roman" panose="02020603050405020304" pitchFamily="18" charset="0"/>
                <a:cs typeface="Times New Roman" panose="02020603050405020304" pitchFamily="18" charset="0"/>
              </a:rPr>
              <a:t>Digital Transformation</a:t>
            </a:r>
            <a:endParaRPr lang="en-US" sz="2400" b="1"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0" name="Content Placeholder 2"/>
          <p:cNvSpPr txBox="1">
            <a:spLocks/>
          </p:cNvSpPr>
          <p:nvPr/>
        </p:nvSpPr>
        <p:spPr>
          <a:xfrm>
            <a:off x="457200" y="811606"/>
            <a:ext cx="8229600" cy="5314558"/>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22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9" name="Rectangle 3"/>
          <p:cNvSpPr txBox="1">
            <a:spLocks noChangeArrowheads="1"/>
          </p:cNvSpPr>
          <p:nvPr/>
        </p:nvSpPr>
        <p:spPr>
          <a:xfrm>
            <a:off x="609600" y="1295400"/>
            <a:ext cx="8077200" cy="40290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Rectangle 3"/>
          <p:cNvSpPr txBox="1">
            <a:spLocks noChangeArrowheads="1"/>
          </p:cNvSpPr>
          <p:nvPr/>
        </p:nvSpPr>
        <p:spPr>
          <a:xfrm>
            <a:off x="762000" y="1371600"/>
            <a:ext cx="8077200" cy="40290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Rectangle 3"/>
          <p:cNvSpPr txBox="1">
            <a:spLocks noChangeArrowheads="1"/>
          </p:cNvSpPr>
          <p:nvPr/>
        </p:nvSpPr>
        <p:spPr>
          <a:xfrm>
            <a:off x="500062" y="1143001"/>
            <a:ext cx="7958137" cy="3505199"/>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381000" y="1295400"/>
            <a:ext cx="8382000" cy="4495800"/>
          </a:xfrm>
          <a:prstGeom prst="rect">
            <a:avLst/>
          </a:prstGeom>
        </p:spPr>
        <p:txBody>
          <a:bodyPr>
            <a:norm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Digital transformation is the process of using digital technologies to create new — or modify existing — business processes, culture, and customer experiences to meet changing business and market requirements. This reimagining of business in the digital age is digital transformation.</a:t>
            </a:r>
            <a:endParaRPr kumimoji="0" lang="en-US" sz="24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slide(fromBottom)">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slide(fromBottom)">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12"/>
          <p:cNvSpPr>
            <a:spLocks noGrp="1"/>
          </p:cNvSpPr>
          <p:nvPr>
            <p:ph type="ftr" sz="quarter" idx="11"/>
          </p:nvPr>
        </p:nvSpPr>
        <p:spPr>
          <a:xfrm>
            <a:off x="2286000" y="6376243"/>
            <a:ext cx="50292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2400" b="1" dirty="0" smtClean="0">
                <a:latin typeface="Times New Roman" pitchFamily="18" charset="0"/>
                <a:cs typeface="Times New Roman" pitchFamily="18" charset="0"/>
              </a:rPr>
              <a:t>Index/ Content</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9" name="Rectangle 8"/>
          <p:cNvSpPr/>
          <p:nvPr/>
        </p:nvSpPr>
        <p:spPr>
          <a:xfrm>
            <a:off x="4207156" y="3244334"/>
            <a:ext cx="184731" cy="369332"/>
          </a:xfrm>
          <a:prstGeom prst="rect">
            <a:avLst/>
          </a:prstGeom>
        </p:spPr>
        <p:txBody>
          <a:bodyPr wrap="none">
            <a:spAutoFit/>
          </a:bodyPr>
          <a:lstStyle/>
          <a:p>
            <a:endParaRPr lang="en-US" dirty="0"/>
          </a:p>
        </p:txBody>
      </p:sp>
      <p:graphicFrame>
        <p:nvGraphicFramePr>
          <p:cNvPr id="10" name="Table 9"/>
          <p:cNvGraphicFramePr>
            <a:graphicFrameLocks noGrp="1"/>
          </p:cNvGraphicFramePr>
          <p:nvPr/>
        </p:nvGraphicFramePr>
        <p:xfrm>
          <a:off x="228600" y="838200"/>
          <a:ext cx="8763000" cy="5529104"/>
        </p:xfrm>
        <a:graphic>
          <a:graphicData uri="http://schemas.openxmlformats.org/drawingml/2006/table">
            <a:tbl>
              <a:tblPr firstRow="1" bandRow="1">
                <a:tableStyleId>{5C22544A-7EE6-4342-B048-85BDC9FD1C3A}</a:tableStyleId>
              </a:tblPr>
              <a:tblGrid>
                <a:gridCol w="1622778">
                  <a:extLst>
                    <a:ext uri="{9D8B030D-6E8A-4147-A177-3AD203B41FA5}">
                      <a16:colId xmlns="" xmlns:a16="http://schemas.microsoft.com/office/drawing/2014/main" val="20000"/>
                    </a:ext>
                  </a:extLst>
                </a:gridCol>
                <a:gridCol w="7140222">
                  <a:extLst>
                    <a:ext uri="{9D8B030D-6E8A-4147-A177-3AD203B41FA5}">
                      <a16:colId xmlns="" xmlns:a16="http://schemas.microsoft.com/office/drawing/2014/main" val="20001"/>
                    </a:ext>
                  </a:extLst>
                </a:gridCol>
              </a:tblGrid>
              <a:tr h="434686">
                <a:tc>
                  <a:txBody>
                    <a:bodyPr/>
                    <a:lstStyle/>
                    <a:p>
                      <a:r>
                        <a:rPr lang="en-US" sz="2000" dirty="0"/>
                        <a:t>S. No.</a:t>
                      </a:r>
                    </a:p>
                  </a:txBody>
                  <a:tcPr>
                    <a:solidFill>
                      <a:srgbClr val="C00000"/>
                    </a:solidFill>
                  </a:tcPr>
                </a:tc>
                <a:tc>
                  <a:txBody>
                    <a:bodyPr/>
                    <a:lstStyle/>
                    <a:p>
                      <a:pPr algn="l"/>
                      <a:r>
                        <a:rPr lang="en-US" sz="2000" dirty="0"/>
                        <a:t>Index</a:t>
                      </a:r>
                    </a:p>
                  </a:txBody>
                  <a:tcPr>
                    <a:solidFill>
                      <a:srgbClr val="C00000"/>
                    </a:solidFill>
                  </a:tcPr>
                </a:tc>
                <a:extLst>
                  <a:ext uri="{0D108BD9-81ED-4DB2-BD59-A6C34878D82A}">
                    <a16:rowId xmlns="" xmlns:a16="http://schemas.microsoft.com/office/drawing/2014/main" val="10000"/>
                  </a:ext>
                </a:extLst>
              </a:tr>
              <a:tr h="555914">
                <a:tc>
                  <a:txBody>
                    <a:bodyPr/>
                    <a:lstStyle/>
                    <a:p>
                      <a:r>
                        <a:rPr lang="en-US" sz="2000" b="0" dirty="0">
                          <a:latin typeface="+mn-lt"/>
                          <a:cs typeface="Times New Roman" pitchFamily="18" charset="0"/>
                        </a:rPr>
                        <a:t>10.</a:t>
                      </a:r>
                    </a:p>
                  </a:txBody>
                  <a:tcPr>
                    <a:solidFill>
                      <a:srgbClr val="DF5556"/>
                    </a:solidFill>
                  </a:tcPr>
                </a:tc>
                <a:tc>
                  <a:txBody>
                    <a:bodyPr/>
                    <a:lstStyle/>
                    <a:p>
                      <a:r>
                        <a:rPr lang="en-US" sz="2000" b="0" dirty="0">
                          <a:latin typeface="+mn-lt"/>
                          <a:cs typeface="Times New Roman" pitchFamily="18" charset="0"/>
                        </a:rPr>
                        <a:t>Program Specific  Outcomes (PSOs)</a:t>
                      </a:r>
                    </a:p>
                  </a:txBody>
                  <a:tcPr>
                    <a:solidFill>
                      <a:srgbClr val="DF5556"/>
                    </a:solidFill>
                  </a:tcPr>
                </a:tc>
                <a:extLst>
                  <a:ext uri="{0D108BD9-81ED-4DB2-BD59-A6C34878D82A}">
                    <a16:rowId xmlns="" xmlns:a16="http://schemas.microsoft.com/office/drawing/2014/main" val="10001"/>
                  </a:ext>
                </a:extLst>
              </a:tr>
              <a:tr h="457200">
                <a:tc>
                  <a:txBody>
                    <a:bodyPr/>
                    <a:lstStyle/>
                    <a:p>
                      <a:r>
                        <a:rPr lang="en-US" sz="2000" b="0" dirty="0">
                          <a:latin typeface="+mn-lt"/>
                          <a:cs typeface="Times New Roman" pitchFamily="18" charset="0"/>
                        </a:rPr>
                        <a:t>11.</a:t>
                      </a:r>
                    </a:p>
                  </a:txBody>
                  <a:tcPr>
                    <a:solidFill>
                      <a:srgbClr val="FCB4B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dk1"/>
                          </a:solidFill>
                          <a:effectLst/>
                          <a:uLnTx/>
                          <a:uFillTx/>
                          <a:latin typeface="+mn-lt"/>
                          <a:cs typeface="Times New Roman" pitchFamily="18" charset="0"/>
                        </a:rPr>
                        <a:t>Cos and PSOs Mapping</a:t>
                      </a:r>
                    </a:p>
                  </a:txBody>
                  <a:tcPr>
                    <a:solidFill>
                      <a:srgbClr val="FCB4B6"/>
                    </a:solidFill>
                  </a:tcPr>
                </a:tc>
                <a:extLst>
                  <a:ext uri="{0D108BD9-81ED-4DB2-BD59-A6C34878D82A}">
                    <a16:rowId xmlns="" xmlns:a16="http://schemas.microsoft.com/office/drawing/2014/main" val="10002"/>
                  </a:ext>
                </a:extLst>
              </a:tr>
              <a:tr h="510163">
                <a:tc>
                  <a:txBody>
                    <a:bodyPr/>
                    <a:lstStyle/>
                    <a:p>
                      <a:r>
                        <a:rPr lang="en-US" sz="2000" b="0" dirty="0">
                          <a:latin typeface="+mn-lt"/>
                          <a:cs typeface="Times New Roman" pitchFamily="18" charset="0"/>
                        </a:rPr>
                        <a:t>12.</a:t>
                      </a:r>
                    </a:p>
                  </a:txBody>
                  <a:tcPr>
                    <a:solidFill>
                      <a:srgbClr val="DF555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mn-lt"/>
                          <a:cs typeface="Times New Roman" pitchFamily="18" charset="0"/>
                        </a:rPr>
                        <a:t>Program Educational Objectives (PEOs)</a:t>
                      </a:r>
                    </a:p>
                  </a:txBody>
                  <a:tcPr>
                    <a:solidFill>
                      <a:srgbClr val="DF5556"/>
                    </a:solidFill>
                  </a:tcPr>
                </a:tc>
                <a:extLst>
                  <a:ext uri="{0D108BD9-81ED-4DB2-BD59-A6C34878D82A}">
                    <a16:rowId xmlns="" xmlns:a16="http://schemas.microsoft.com/office/drawing/2014/main" val="10003"/>
                  </a:ext>
                </a:extLst>
              </a:tr>
              <a:tr h="510163">
                <a:tc>
                  <a:txBody>
                    <a:bodyPr/>
                    <a:lstStyle/>
                    <a:p>
                      <a:r>
                        <a:rPr lang="en-US" sz="2000" b="0" dirty="0">
                          <a:latin typeface="+mn-lt"/>
                          <a:cs typeface="Times New Roman" pitchFamily="18" charset="0"/>
                        </a:rPr>
                        <a:t>13.</a:t>
                      </a:r>
                    </a:p>
                  </a:txBody>
                  <a:tcPr>
                    <a:solidFill>
                      <a:srgbClr val="FCB4B6"/>
                    </a:solidFill>
                  </a:tcPr>
                </a:tc>
                <a:tc>
                  <a:txBody>
                    <a:bodyPr/>
                    <a:lstStyle/>
                    <a:p>
                      <a:r>
                        <a:rPr lang="en-US" sz="2000" b="0" dirty="0">
                          <a:latin typeface="+mn-lt"/>
                          <a:cs typeface="Times New Roman" pitchFamily="18" charset="0"/>
                        </a:rPr>
                        <a:t>Result Analysis</a:t>
                      </a:r>
                    </a:p>
                  </a:txBody>
                  <a:tcPr>
                    <a:solidFill>
                      <a:srgbClr val="FCB4B6"/>
                    </a:solidFill>
                  </a:tcPr>
                </a:tc>
                <a:extLst>
                  <a:ext uri="{0D108BD9-81ED-4DB2-BD59-A6C34878D82A}">
                    <a16:rowId xmlns="" xmlns:a16="http://schemas.microsoft.com/office/drawing/2014/main" val="10004"/>
                  </a:ext>
                </a:extLst>
              </a:tr>
              <a:tr h="510163">
                <a:tc>
                  <a:txBody>
                    <a:bodyPr/>
                    <a:lstStyle/>
                    <a:p>
                      <a:r>
                        <a:rPr lang="en-US" sz="2000" b="0" dirty="0">
                          <a:latin typeface="+mn-lt"/>
                          <a:cs typeface="Times New Roman" pitchFamily="18" charset="0"/>
                        </a:rPr>
                        <a:t>14.</a:t>
                      </a:r>
                    </a:p>
                  </a:txBody>
                  <a:tcPr>
                    <a:solidFill>
                      <a:srgbClr val="DF5556"/>
                    </a:solidFill>
                  </a:tcPr>
                </a:tc>
                <a:tc>
                  <a:txBody>
                    <a:bodyPr/>
                    <a:lstStyle/>
                    <a:p>
                      <a:r>
                        <a:rPr lang="en-US" sz="2000" b="0" dirty="0">
                          <a:latin typeface="+mn-lt"/>
                          <a:cs typeface="Times New Roman" pitchFamily="18" charset="0"/>
                        </a:rPr>
                        <a:t>End Semester Question paper Templates</a:t>
                      </a:r>
                    </a:p>
                  </a:txBody>
                  <a:tcPr>
                    <a:solidFill>
                      <a:srgbClr val="DF5556"/>
                    </a:solidFill>
                  </a:tcPr>
                </a:tc>
                <a:extLst>
                  <a:ext uri="{0D108BD9-81ED-4DB2-BD59-A6C34878D82A}">
                    <a16:rowId xmlns="" xmlns:a16="http://schemas.microsoft.com/office/drawing/2014/main" val="10005"/>
                  </a:ext>
                </a:extLst>
              </a:tr>
              <a:tr h="510163">
                <a:tc>
                  <a:txBody>
                    <a:bodyPr/>
                    <a:lstStyle/>
                    <a:p>
                      <a:r>
                        <a:rPr lang="en-US" sz="2000" b="0" dirty="0">
                          <a:latin typeface="+mn-lt"/>
                          <a:cs typeface="Times New Roman" pitchFamily="18" charset="0"/>
                        </a:rPr>
                        <a:t>15.</a:t>
                      </a:r>
                    </a:p>
                  </a:txBody>
                  <a:tcPr>
                    <a:solidFill>
                      <a:srgbClr val="FCB4B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mn-lt"/>
                          <a:cs typeface="Times New Roman" pitchFamily="18" charset="0"/>
                        </a:rPr>
                        <a:t>Prequisite/Recap</a:t>
                      </a:r>
                    </a:p>
                  </a:txBody>
                  <a:tcPr>
                    <a:solidFill>
                      <a:srgbClr val="FCB4B6"/>
                    </a:solidFill>
                  </a:tcPr>
                </a:tc>
                <a:extLst>
                  <a:ext uri="{0D108BD9-81ED-4DB2-BD59-A6C34878D82A}">
                    <a16:rowId xmlns="" xmlns:a16="http://schemas.microsoft.com/office/drawing/2014/main" val="10006"/>
                  </a:ext>
                </a:extLst>
              </a:tr>
              <a:tr h="510163">
                <a:tc>
                  <a:txBody>
                    <a:bodyPr/>
                    <a:lstStyle/>
                    <a:p>
                      <a:r>
                        <a:rPr lang="en-US" sz="2000" b="0" dirty="0">
                          <a:latin typeface="+mn-lt"/>
                          <a:cs typeface="Times New Roman" pitchFamily="18" charset="0"/>
                        </a:rPr>
                        <a:t>16.</a:t>
                      </a:r>
                    </a:p>
                  </a:txBody>
                  <a:tcPr>
                    <a:solidFill>
                      <a:srgbClr val="DF5556"/>
                    </a:solidFill>
                  </a:tcPr>
                </a:tc>
                <a:tc>
                  <a:txBody>
                    <a:bodyPr/>
                    <a:lstStyle/>
                    <a:p>
                      <a:r>
                        <a:rPr lang="en-US" sz="2000" b="0" dirty="0">
                          <a:latin typeface="+mn-lt"/>
                          <a:cs typeface="Times New Roman" pitchFamily="18" charset="0"/>
                        </a:rPr>
                        <a:t>Brief Indtroduction about the Subject with Videos</a:t>
                      </a:r>
                    </a:p>
                  </a:txBody>
                  <a:tcPr>
                    <a:solidFill>
                      <a:srgbClr val="DF5556"/>
                    </a:solidFill>
                  </a:tcPr>
                </a:tc>
                <a:extLst>
                  <a:ext uri="{0D108BD9-81ED-4DB2-BD59-A6C34878D82A}">
                    <a16:rowId xmlns="" xmlns:a16="http://schemas.microsoft.com/office/drawing/2014/main" val="10007"/>
                  </a:ext>
                </a:extLst>
              </a:tr>
              <a:tr h="510163">
                <a:tc>
                  <a:txBody>
                    <a:bodyPr/>
                    <a:lstStyle/>
                    <a:p>
                      <a:r>
                        <a:rPr lang="en-US" sz="2000" b="0" dirty="0">
                          <a:latin typeface="+mn-lt"/>
                          <a:cs typeface="Times New Roman" pitchFamily="18" charset="0"/>
                        </a:rPr>
                        <a:t>17.</a:t>
                      </a:r>
                    </a:p>
                  </a:txBody>
                  <a:tcPr>
                    <a:solidFill>
                      <a:srgbClr val="FCB4B6"/>
                    </a:solidFill>
                  </a:tcPr>
                </a:tc>
                <a:tc>
                  <a:txBody>
                    <a:bodyPr/>
                    <a:lstStyle/>
                    <a:p>
                      <a:r>
                        <a:rPr lang="en-US" sz="2000" b="0" dirty="0">
                          <a:latin typeface="+mn-lt"/>
                          <a:cs typeface="Times New Roman" pitchFamily="18" charset="0"/>
                        </a:rPr>
                        <a:t>Unit </a:t>
                      </a:r>
                      <a:r>
                        <a:rPr lang="en-US" sz="2000" b="0" dirty="0" smtClean="0">
                          <a:latin typeface="+mn-lt"/>
                          <a:cs typeface="Times New Roman" pitchFamily="18" charset="0"/>
                        </a:rPr>
                        <a:t>Contents</a:t>
                      </a:r>
                      <a:endParaRPr lang="en-US" sz="2000" b="0" dirty="0">
                        <a:latin typeface="+mn-lt"/>
                        <a:cs typeface="Times New Roman" pitchFamily="18" charset="0"/>
                      </a:endParaRPr>
                    </a:p>
                  </a:txBody>
                  <a:tcPr>
                    <a:solidFill>
                      <a:srgbClr val="FCB4B6"/>
                    </a:solidFill>
                  </a:tcPr>
                </a:tc>
                <a:extLst>
                  <a:ext uri="{0D108BD9-81ED-4DB2-BD59-A6C34878D82A}">
                    <a16:rowId xmlns="" xmlns:a16="http://schemas.microsoft.com/office/drawing/2014/main" val="10008"/>
                  </a:ext>
                </a:extLst>
              </a:tr>
              <a:tr h="510163">
                <a:tc>
                  <a:txBody>
                    <a:bodyPr/>
                    <a:lstStyle/>
                    <a:p>
                      <a:r>
                        <a:rPr lang="en-US" sz="2000" b="0" dirty="0">
                          <a:latin typeface="+mn-lt"/>
                          <a:cs typeface="Times New Roman" pitchFamily="18" charset="0"/>
                        </a:rPr>
                        <a:t>18.</a:t>
                      </a:r>
                    </a:p>
                  </a:txBody>
                  <a:tcPr>
                    <a:solidFill>
                      <a:srgbClr val="DF5556"/>
                    </a:solidFill>
                  </a:tcPr>
                </a:tc>
                <a:tc>
                  <a:txBody>
                    <a:bodyPr/>
                    <a:lstStyle/>
                    <a:p>
                      <a:r>
                        <a:rPr lang="en-US" sz="2000" b="0" dirty="0">
                          <a:latin typeface="+mn-lt"/>
                          <a:cs typeface="Times New Roman" pitchFamily="18" charset="0"/>
                        </a:rPr>
                        <a:t>Unit</a:t>
                      </a:r>
                      <a:r>
                        <a:rPr lang="en-US" sz="2000" b="0" baseline="0" dirty="0">
                          <a:latin typeface="+mn-lt"/>
                          <a:cs typeface="Times New Roman" pitchFamily="18" charset="0"/>
                        </a:rPr>
                        <a:t> Objectives</a:t>
                      </a:r>
                      <a:endParaRPr lang="en-US" sz="2000" b="0" dirty="0">
                        <a:latin typeface="+mn-lt"/>
                        <a:cs typeface="Times New Roman" pitchFamily="18" charset="0"/>
                      </a:endParaRPr>
                    </a:p>
                  </a:txBody>
                  <a:tcPr>
                    <a:solidFill>
                      <a:srgbClr val="DF5556"/>
                    </a:solidFill>
                  </a:tcPr>
                </a:tc>
                <a:extLst>
                  <a:ext uri="{0D108BD9-81ED-4DB2-BD59-A6C34878D82A}">
                    <a16:rowId xmlns="" xmlns:a16="http://schemas.microsoft.com/office/drawing/2014/main" val="10009"/>
                  </a:ext>
                </a:extLst>
              </a:tr>
              <a:tr h="510163">
                <a:tc>
                  <a:txBody>
                    <a:bodyPr/>
                    <a:lstStyle/>
                    <a:p>
                      <a:r>
                        <a:rPr lang="en-US" sz="2000" b="0" dirty="0" smtClean="0">
                          <a:latin typeface="+mn-lt"/>
                          <a:cs typeface="Times New Roman" pitchFamily="18" charset="0"/>
                        </a:rPr>
                        <a:t>19.</a:t>
                      </a:r>
                      <a:endParaRPr lang="en-US" sz="2000" b="0" dirty="0">
                        <a:latin typeface="+mn-lt"/>
                        <a:cs typeface="Times New Roman" pitchFamily="18" charset="0"/>
                      </a:endParaRPr>
                    </a:p>
                  </a:txBody>
                  <a:tcPr>
                    <a:solidFill>
                      <a:srgbClr val="FCB4B6"/>
                    </a:solidFill>
                  </a:tcPr>
                </a:tc>
                <a:tc>
                  <a:txBody>
                    <a:bodyPr/>
                    <a:lstStyle/>
                    <a:p>
                      <a:r>
                        <a:rPr lang="en-US" sz="2000" b="0" dirty="0" smtClean="0">
                          <a:latin typeface="+mn-lt"/>
                          <a:cs typeface="Times New Roman" pitchFamily="18" charset="0"/>
                        </a:rPr>
                        <a:t>Topic Objectives/ Topic Outcome</a:t>
                      </a:r>
                      <a:endParaRPr lang="en-US" sz="2000" b="0" dirty="0">
                        <a:latin typeface="+mn-lt"/>
                        <a:cs typeface="Times New Roman" pitchFamily="18" charset="0"/>
                      </a:endParaRPr>
                    </a:p>
                  </a:txBody>
                  <a:tcPr>
                    <a:solidFill>
                      <a:srgbClr val="FCB4B6"/>
                    </a:solidFill>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b="1" dirty="0" smtClean="0">
                <a:solidFill>
                  <a:prstClr val="black"/>
                </a:solidFill>
                <a:latin typeface="Times New Roman" panose="02020603050405020304" pitchFamily="18" charset="0"/>
                <a:cs typeface="Times New Roman" panose="02020603050405020304" pitchFamily="18" charset="0"/>
              </a:rPr>
              <a:t>Digital Transformation</a:t>
            </a:r>
            <a:endParaRPr lang="en-US" sz="2400" b="1"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0" name="Content Placeholder 2"/>
          <p:cNvSpPr txBox="1">
            <a:spLocks/>
          </p:cNvSpPr>
          <p:nvPr/>
        </p:nvSpPr>
        <p:spPr>
          <a:xfrm>
            <a:off x="457200" y="811606"/>
            <a:ext cx="8229600" cy="5314558"/>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22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9" name="Rectangle 3"/>
          <p:cNvSpPr txBox="1">
            <a:spLocks noChangeArrowheads="1"/>
          </p:cNvSpPr>
          <p:nvPr/>
        </p:nvSpPr>
        <p:spPr>
          <a:xfrm>
            <a:off x="609600" y="1295400"/>
            <a:ext cx="8077200" cy="40290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Rectangle 3"/>
          <p:cNvSpPr txBox="1">
            <a:spLocks noChangeArrowheads="1"/>
          </p:cNvSpPr>
          <p:nvPr/>
        </p:nvSpPr>
        <p:spPr>
          <a:xfrm>
            <a:off x="762000" y="1371600"/>
            <a:ext cx="8077200" cy="40290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Rectangle 3"/>
          <p:cNvSpPr txBox="1">
            <a:spLocks noChangeArrowheads="1"/>
          </p:cNvSpPr>
          <p:nvPr/>
        </p:nvSpPr>
        <p:spPr>
          <a:xfrm>
            <a:off x="500062" y="1571625"/>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152400" y="893852"/>
            <a:ext cx="8839200" cy="5257800"/>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In a narrower sense, “digital transformation” may refer to the concept of “going paperless” or reaching a “digital business maturity” affecting both individual businesses and whole segments of society, such as government, mass communications, art, medicine, and science.</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The debate surrounding digitalization has therefore gained increased practical importance for politics, business and social issues, and is linked to political work issues for community development, new changes in the practical business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b="1" i="0" u="sng"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slide(fromBottom)">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slide(fromBottom)">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b="1" dirty="0" smtClean="0">
                <a:solidFill>
                  <a:prstClr val="black"/>
                </a:solidFill>
                <a:latin typeface="Times New Roman" panose="02020603050405020304" pitchFamily="18" charset="0"/>
                <a:cs typeface="Times New Roman" panose="02020603050405020304" pitchFamily="18" charset="0"/>
              </a:rPr>
              <a:t>Elements of Digital Transformation</a:t>
            </a:r>
            <a:endParaRPr lang="en-US" sz="2400" b="1"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0" name="Content Placeholder 2"/>
          <p:cNvSpPr txBox="1">
            <a:spLocks/>
          </p:cNvSpPr>
          <p:nvPr/>
        </p:nvSpPr>
        <p:spPr>
          <a:xfrm>
            <a:off x="457200" y="811606"/>
            <a:ext cx="8229600" cy="5314558"/>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22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1" name="Rectangle 3"/>
          <p:cNvSpPr txBox="1">
            <a:spLocks noChangeArrowheads="1"/>
          </p:cNvSpPr>
          <p:nvPr/>
        </p:nvSpPr>
        <p:spPr>
          <a:xfrm>
            <a:off x="762000" y="1371600"/>
            <a:ext cx="8077200" cy="40290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Rectangle 3"/>
          <p:cNvSpPr txBox="1">
            <a:spLocks noChangeArrowheads="1"/>
          </p:cNvSpPr>
          <p:nvPr/>
        </p:nvSpPr>
        <p:spPr>
          <a:xfrm>
            <a:off x="500062" y="1571625"/>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Rectangle 3"/>
          <p:cNvSpPr txBox="1">
            <a:spLocks noChangeArrowheads="1"/>
          </p:cNvSpPr>
          <p:nvPr/>
        </p:nvSpPr>
        <p:spPr>
          <a:xfrm>
            <a:off x="457200" y="1219200"/>
            <a:ext cx="7239000" cy="4846638"/>
          </a:xfrm>
          <a:prstGeom prst="rect">
            <a:avLst/>
          </a:prstGeom>
        </p:spPr>
        <p:txBody>
          <a:bodyPr/>
          <a:lstStyle/>
          <a:p>
            <a:pPr marL="342900" marR="0" lvl="0" indent="-342900" algn="l" defTabSz="914400" rtl="0" eaLnBrk="1" fontAlgn="auto" latinLnBrk="0" hangingPunct="1">
              <a:lnSpc>
                <a:spcPct val="90000"/>
              </a:lnSpc>
              <a:spcBef>
                <a:spcPct val="20000"/>
              </a:spcBef>
              <a:spcAft>
                <a:spcPts val="0"/>
              </a:spcAft>
              <a:buClrTx/>
              <a:buSzTx/>
              <a:buFontTx/>
              <a:buNone/>
              <a:tabLst/>
              <a:defRPr/>
            </a:pPr>
            <a:endParaRPr kumimoji="0" lang="en-US" altLang="en-US" sz="2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6" name="Picture 15">
            <a:extLst>
              <a:ext uri="{FF2B5EF4-FFF2-40B4-BE49-F238E27FC236}">
                <a16:creationId xmlns="" xmlns:a16="http://schemas.microsoft.com/office/drawing/2014/main" id="{1C736D34-22F3-8A63-ABB7-E622527D032A}"/>
              </a:ext>
            </a:extLst>
          </p:cNvPr>
          <p:cNvPicPr>
            <a:picLocks noChangeAspect="1"/>
          </p:cNvPicPr>
          <p:nvPr/>
        </p:nvPicPr>
        <p:blipFill>
          <a:blip r:embed="rId3"/>
          <a:stretch>
            <a:fillRect/>
          </a:stretch>
        </p:blipFill>
        <p:spPr>
          <a:xfrm>
            <a:off x="457200" y="1295400"/>
            <a:ext cx="8229599" cy="4876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slide(fromBottom)">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heel(4)">
                                      <p:cBhvr>
                                        <p:cTn id="12" dur="10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nodePh="1">
                                  <p:stCondLst>
                                    <p:cond delay="0"/>
                                  </p:stCondLst>
                                  <p:endCondLst>
                                    <p:cond evt="begin" delay="0">
                                      <p:tn val="15"/>
                                    </p:cond>
                                  </p:endCondLst>
                                  <p:childTnLst>
                                    <p:set>
                                      <p:cBhvr>
                                        <p:cTn id="16" dur="1" fill="hold">
                                          <p:stCondLst>
                                            <p:cond delay="0"/>
                                          </p:stCondLst>
                                        </p:cTn>
                                        <p:tgtEl>
                                          <p:spTgt spid="14">
                                            <p:txEl>
                                              <p:pRg st="0" end="0"/>
                                            </p:txEl>
                                          </p:spTgt>
                                        </p:tgtEl>
                                        <p:attrNameLst>
                                          <p:attrName>style.visibility</p:attrName>
                                        </p:attrNameLst>
                                      </p:cBhvr>
                                      <p:to>
                                        <p:strVal val="visible"/>
                                      </p:to>
                                    </p:set>
                                    <p:animEffect transition="in" filter="slide(fromLeft)">
                                      <p:cBhvr>
                                        <p:cTn id="1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b="1" dirty="0" smtClean="0">
                <a:solidFill>
                  <a:prstClr val="black"/>
                </a:solidFill>
                <a:latin typeface="Times New Roman" panose="02020603050405020304" pitchFamily="18" charset="0"/>
                <a:cs typeface="Times New Roman" panose="02020603050405020304" pitchFamily="18" charset="0"/>
              </a:rPr>
              <a:t>Cloud Computing</a:t>
            </a:r>
            <a:endParaRPr lang="en-US" sz="2400" b="1"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0" name="Content Placeholder 2"/>
          <p:cNvSpPr txBox="1">
            <a:spLocks/>
          </p:cNvSpPr>
          <p:nvPr/>
        </p:nvSpPr>
        <p:spPr>
          <a:xfrm>
            <a:off x="457200" y="811606"/>
            <a:ext cx="8229600" cy="5314558"/>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22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1" name="Rectangle 3"/>
          <p:cNvSpPr txBox="1">
            <a:spLocks noChangeArrowheads="1"/>
          </p:cNvSpPr>
          <p:nvPr/>
        </p:nvSpPr>
        <p:spPr>
          <a:xfrm>
            <a:off x="762000" y="1371600"/>
            <a:ext cx="8077200" cy="40290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Rectangle 3"/>
          <p:cNvSpPr txBox="1">
            <a:spLocks noChangeArrowheads="1"/>
          </p:cNvSpPr>
          <p:nvPr/>
        </p:nvSpPr>
        <p:spPr>
          <a:xfrm>
            <a:off x="500062" y="1571625"/>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5" name="Rectangle 3"/>
          <p:cNvSpPr txBox="1">
            <a:spLocks noChangeArrowheads="1"/>
          </p:cNvSpPr>
          <p:nvPr/>
        </p:nvSpPr>
        <p:spPr>
          <a:xfrm>
            <a:off x="457200" y="1219200"/>
            <a:ext cx="8229600" cy="4846637"/>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6" name="Rectangle 15"/>
          <p:cNvSpPr/>
          <p:nvPr/>
        </p:nvSpPr>
        <p:spPr>
          <a:xfrm>
            <a:off x="422953" y="1371600"/>
            <a:ext cx="8416247" cy="3441968"/>
          </a:xfrm>
          <a:prstGeom prst="rect">
            <a:avLst/>
          </a:prstGeom>
        </p:spPr>
        <p:txBody>
          <a:bodyPr wrap="square">
            <a:spAutoFit/>
          </a:bodyPr>
          <a:lstStyle/>
          <a:p>
            <a:pPr marL="299085" indent="-287020" algn="just">
              <a:lnSpc>
                <a:spcPct val="100000"/>
              </a:lnSpc>
              <a:spcBef>
                <a:spcPts val="95"/>
              </a:spcBef>
              <a:buFont typeface="Arial"/>
              <a:buChar char="•"/>
              <a:tabLst>
                <a:tab pos="299085" algn="l"/>
                <a:tab pos="299720" algn="l"/>
              </a:tabLst>
            </a:pPr>
            <a:r>
              <a:rPr lang="en-US" sz="2400" dirty="0" smtClean="0">
                <a:latin typeface="Times New Roman" panose="02020603050405020304" pitchFamily="18" charset="0"/>
                <a:cs typeface="Times New Roman" panose="02020603050405020304" pitchFamily="18" charset="0"/>
              </a:rPr>
              <a:t>Cloud </a:t>
            </a:r>
            <a:r>
              <a:rPr lang="en-US" sz="2400" dirty="0">
                <a:latin typeface="Times New Roman" panose="02020603050405020304" pitchFamily="18" charset="0"/>
                <a:cs typeface="Times New Roman" panose="02020603050405020304" pitchFamily="18" charset="0"/>
              </a:rPr>
              <a:t>computing means storing and accessing the data and programs on remote servers that are hosted on the internet instead of the computer’s hard drive or local server. </a:t>
            </a:r>
            <a:endParaRPr lang="en-US" sz="2400" dirty="0" smtClean="0">
              <a:latin typeface="Times New Roman" panose="02020603050405020304" pitchFamily="18" charset="0"/>
              <a:cs typeface="Times New Roman" panose="02020603050405020304" pitchFamily="18" charset="0"/>
            </a:endParaRPr>
          </a:p>
          <a:p>
            <a:pPr marL="299085" indent="-287020" algn="just">
              <a:lnSpc>
                <a:spcPct val="100000"/>
              </a:lnSpc>
              <a:spcBef>
                <a:spcPts val="95"/>
              </a:spcBef>
              <a:buFont typeface="Arial"/>
              <a:buChar char="•"/>
              <a:tabLst>
                <a:tab pos="299085" algn="l"/>
                <a:tab pos="299720" algn="l"/>
              </a:tabLst>
            </a:pPr>
            <a:endParaRPr lang="en-US" sz="2400" dirty="0">
              <a:latin typeface="Times New Roman" panose="02020603050405020304" pitchFamily="18" charset="0"/>
              <a:cs typeface="Times New Roman" panose="02020603050405020304" pitchFamily="18" charset="0"/>
            </a:endParaRPr>
          </a:p>
          <a:p>
            <a:pPr marL="299085" indent="-287020" algn="just">
              <a:lnSpc>
                <a:spcPct val="100000"/>
              </a:lnSpc>
              <a:spcBef>
                <a:spcPts val="95"/>
              </a:spcBef>
              <a:buFont typeface="Arial"/>
              <a:buChar char="•"/>
              <a:tabLst>
                <a:tab pos="299085" algn="l"/>
                <a:tab pos="299720" algn="l"/>
              </a:tabLst>
            </a:pPr>
            <a:r>
              <a:rPr lang="en-US" sz="2400" dirty="0">
                <a:latin typeface="Times New Roman" panose="02020603050405020304" pitchFamily="18" charset="0"/>
                <a:cs typeface="Times New Roman" panose="02020603050405020304" pitchFamily="18" charset="0"/>
              </a:rPr>
              <a:t>Cloud computing is also referred to as Internet-based computing some of these digital solutions enhance the capabilities of traditional software products (e.g. Microsoft Office compared to Office 365) while others are entirely cloud-based (e.g. Google Docs).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slide(fromBottom)">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heel(4)">
                                      <p:cBhvr>
                                        <p:cTn id="12" dur="10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nodeType="clickEffect" nodePh="1">
                                  <p:stCondLst>
                                    <p:cond delay="0"/>
                                  </p:stCondLst>
                                  <p:endCondLst>
                                    <p:cond evt="begin" delay="0">
                                      <p:tn val="15"/>
                                    </p:cond>
                                  </p:endCondLst>
                                  <p:childTnLst>
                                    <p:set>
                                      <p:cBhvr>
                                        <p:cTn id="16" dur="1" fill="hold">
                                          <p:stCondLst>
                                            <p:cond delay="0"/>
                                          </p:stCondLst>
                                        </p:cTn>
                                        <p:tgtEl>
                                          <p:spTgt spid="15">
                                            <p:txEl>
                                              <p:pRg st="0" end="0"/>
                                            </p:txEl>
                                          </p:spTgt>
                                        </p:tgtEl>
                                        <p:attrNameLst>
                                          <p:attrName>style.visibility</p:attrName>
                                        </p:attrNameLst>
                                      </p:cBhvr>
                                      <p:to>
                                        <p:strVal val="visible"/>
                                      </p:to>
                                    </p:set>
                                    <p:animEffect transition="in" filter="slide(fromRight)">
                                      <p:cBhvr>
                                        <p:cTn id="1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b="1" dirty="0" smtClean="0">
                <a:solidFill>
                  <a:prstClr val="black"/>
                </a:solidFill>
                <a:latin typeface="Times New Roman" panose="02020603050405020304" pitchFamily="18" charset="0"/>
                <a:cs typeface="Times New Roman" panose="02020603050405020304" pitchFamily="18" charset="0"/>
              </a:rPr>
              <a:t>Internet of Things</a:t>
            </a:r>
            <a:endParaRPr lang="en-US" sz="2400" b="1"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0" name="Content Placeholder 2"/>
          <p:cNvSpPr txBox="1">
            <a:spLocks/>
          </p:cNvSpPr>
          <p:nvPr/>
        </p:nvSpPr>
        <p:spPr>
          <a:xfrm>
            <a:off x="457200" y="811606"/>
            <a:ext cx="8229600" cy="5314558"/>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22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1" name="Rectangle 3"/>
          <p:cNvSpPr txBox="1">
            <a:spLocks noChangeArrowheads="1"/>
          </p:cNvSpPr>
          <p:nvPr/>
        </p:nvSpPr>
        <p:spPr>
          <a:xfrm>
            <a:off x="762000" y="1371600"/>
            <a:ext cx="8077200" cy="40290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Rectangle 3"/>
          <p:cNvSpPr txBox="1">
            <a:spLocks noChangeArrowheads="1"/>
          </p:cNvSpPr>
          <p:nvPr/>
        </p:nvSpPr>
        <p:spPr>
          <a:xfrm>
            <a:off x="500062" y="1571625"/>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381000" y="914400"/>
            <a:ext cx="8382000" cy="5410200"/>
          </a:xfrm>
          <a:prstGeom prst="rect">
            <a:avLst/>
          </a:prstGeom>
        </p:spPr>
        <p:txBody>
          <a:bodyPr>
            <a:normAutofit/>
          </a:bodyPr>
          <a:lstStyle/>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The Internet of Things is the concept of connecting any device (so long as it has an on/off switch) to the Internet and to other connected devices. </a:t>
            </a: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The </a:t>
            </a:r>
            <a:r>
              <a:rPr kumimoji="0" lang="en-US" sz="24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IoT</a:t>
            </a: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is a giant network of connected things and people – all of which collect and share data about the way they are used and about the environment around them.</a:t>
            </a:r>
            <a:endParaRPr kumimoji="0" 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slide(fromBottom)">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heel(4)">
                                      <p:cBhvr>
                                        <p:cTn id="12"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b="1" dirty="0" smtClean="0">
                <a:solidFill>
                  <a:prstClr val="black"/>
                </a:solidFill>
                <a:latin typeface="Times New Roman" panose="02020603050405020304" pitchFamily="18" charset="0"/>
                <a:cs typeface="Times New Roman" panose="02020603050405020304" pitchFamily="18" charset="0"/>
              </a:rPr>
              <a:t>Digital Transformation</a:t>
            </a:r>
            <a:endParaRPr lang="en-US" sz="2400" b="1"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0" name="Content Placeholder 2"/>
          <p:cNvSpPr txBox="1">
            <a:spLocks/>
          </p:cNvSpPr>
          <p:nvPr/>
        </p:nvSpPr>
        <p:spPr>
          <a:xfrm>
            <a:off x="457200" y="811606"/>
            <a:ext cx="8229600" cy="5314558"/>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22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1" name="Rectangle 3"/>
          <p:cNvSpPr txBox="1">
            <a:spLocks noChangeArrowheads="1"/>
          </p:cNvSpPr>
          <p:nvPr/>
        </p:nvSpPr>
        <p:spPr>
          <a:xfrm>
            <a:off x="762000" y="1371600"/>
            <a:ext cx="8077200" cy="40290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Rectangle 3"/>
          <p:cNvSpPr txBox="1">
            <a:spLocks noChangeArrowheads="1"/>
          </p:cNvSpPr>
          <p:nvPr/>
        </p:nvSpPr>
        <p:spPr>
          <a:xfrm>
            <a:off x="500062" y="1571625"/>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5" name="Content Placeholder 3"/>
          <p:cNvSpPr txBox="1">
            <a:spLocks/>
          </p:cNvSpPr>
          <p:nvPr/>
        </p:nvSpPr>
        <p:spPr>
          <a:xfrm>
            <a:off x="457200" y="990600"/>
            <a:ext cx="8305800" cy="54102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pic>
        <p:nvPicPr>
          <p:cNvPr id="16" name="Content Placeholder 7">
            <a:extLst>
              <a:ext uri="{FF2B5EF4-FFF2-40B4-BE49-F238E27FC236}">
                <a16:creationId xmlns="" xmlns:a16="http://schemas.microsoft.com/office/drawing/2014/main" id="{ABBC2884-CDE0-30BA-06CF-E921BE640DAF}"/>
              </a:ext>
            </a:extLst>
          </p:cNvPr>
          <p:cNvPicPr>
            <a:picLocks noChangeAspect="1"/>
          </p:cNvPicPr>
          <p:nvPr/>
        </p:nvPicPr>
        <p:blipFill>
          <a:blip r:embed="rId3">
            <a:duotone>
              <a:schemeClr val="accent2">
                <a:shade val="45000"/>
                <a:satMod val="135000"/>
              </a:schemeClr>
              <a:prstClr val="white"/>
            </a:duotone>
          </a:blip>
          <a:stretch>
            <a:fillRect/>
          </a:stretch>
        </p:blipFill>
        <p:spPr>
          <a:xfrm>
            <a:off x="523875" y="1295400"/>
            <a:ext cx="8096250" cy="48323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slide(fromBottom)">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heel(4)">
                                      <p:cBhvr>
                                        <p:cTn id="12"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b="1" dirty="0" smtClean="0">
                <a:solidFill>
                  <a:prstClr val="black"/>
                </a:solidFill>
                <a:latin typeface="Times New Roman" panose="02020603050405020304" pitchFamily="18" charset="0"/>
                <a:cs typeface="Times New Roman" panose="02020603050405020304" pitchFamily="18" charset="0"/>
              </a:rPr>
              <a:t>Process of Digital Transformation</a:t>
            </a:r>
            <a:endParaRPr lang="en-US" sz="2400" b="1"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0" name="Content Placeholder 2"/>
          <p:cNvSpPr txBox="1">
            <a:spLocks/>
          </p:cNvSpPr>
          <p:nvPr/>
        </p:nvSpPr>
        <p:spPr>
          <a:xfrm>
            <a:off x="457200" y="811606"/>
            <a:ext cx="8229600" cy="5314558"/>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22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1" name="Rectangle 3"/>
          <p:cNvSpPr txBox="1">
            <a:spLocks noChangeArrowheads="1"/>
          </p:cNvSpPr>
          <p:nvPr/>
        </p:nvSpPr>
        <p:spPr>
          <a:xfrm>
            <a:off x="762000" y="1371600"/>
            <a:ext cx="8077200" cy="40290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Rectangle 3"/>
          <p:cNvSpPr txBox="1">
            <a:spLocks noChangeArrowheads="1"/>
          </p:cNvSpPr>
          <p:nvPr/>
        </p:nvSpPr>
        <p:spPr>
          <a:xfrm>
            <a:off x="500062" y="1571625"/>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5" name="Content Placeholder 3"/>
          <p:cNvSpPr txBox="1">
            <a:spLocks/>
          </p:cNvSpPr>
          <p:nvPr/>
        </p:nvSpPr>
        <p:spPr>
          <a:xfrm>
            <a:off x="457200" y="990600"/>
            <a:ext cx="8305800" cy="54102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pic>
        <p:nvPicPr>
          <p:cNvPr id="14" name="Content Placeholder 7">
            <a:extLst>
              <a:ext uri="{FF2B5EF4-FFF2-40B4-BE49-F238E27FC236}">
                <a16:creationId xmlns="" xmlns:a16="http://schemas.microsoft.com/office/drawing/2014/main" id="{55D7E038-CAC9-FB1C-56D3-FF95E44E334A}"/>
              </a:ext>
            </a:extLst>
          </p:cNvPr>
          <p:cNvPicPr>
            <a:picLocks noChangeAspect="1"/>
          </p:cNvPicPr>
          <p:nvPr/>
        </p:nvPicPr>
        <p:blipFill>
          <a:blip r:embed="rId3" cstate="print"/>
          <a:stretch>
            <a:fillRect/>
          </a:stretch>
        </p:blipFill>
        <p:spPr>
          <a:xfrm>
            <a:off x="838200" y="1371600"/>
            <a:ext cx="7772400" cy="45259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slide(fromBottom)">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heel(4)">
                                      <p:cBhvr>
                                        <p:cTn id="12"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b="1" dirty="0" smtClean="0">
                <a:solidFill>
                  <a:prstClr val="black"/>
                </a:solidFill>
                <a:latin typeface="Times New Roman" panose="02020603050405020304" pitchFamily="18" charset="0"/>
                <a:cs typeface="Times New Roman" panose="02020603050405020304" pitchFamily="18" charset="0"/>
              </a:rPr>
              <a:t>Recap</a:t>
            </a:r>
            <a:endParaRPr lang="en-US" sz="2400" b="1"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0" name="Content Placeholder 2"/>
          <p:cNvSpPr txBox="1">
            <a:spLocks/>
          </p:cNvSpPr>
          <p:nvPr/>
        </p:nvSpPr>
        <p:spPr>
          <a:xfrm>
            <a:off x="457200" y="811606"/>
            <a:ext cx="8229600" cy="5314558"/>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22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1" name="Rectangle 3"/>
          <p:cNvSpPr txBox="1">
            <a:spLocks noChangeArrowheads="1"/>
          </p:cNvSpPr>
          <p:nvPr/>
        </p:nvSpPr>
        <p:spPr>
          <a:xfrm>
            <a:off x="762000" y="1371600"/>
            <a:ext cx="8077200" cy="40290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Rectangle 3"/>
          <p:cNvSpPr txBox="1">
            <a:spLocks noChangeArrowheads="1"/>
          </p:cNvSpPr>
          <p:nvPr/>
        </p:nvSpPr>
        <p:spPr>
          <a:xfrm>
            <a:off x="500062" y="1571625"/>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5" name="Content Placeholder 3"/>
          <p:cNvSpPr txBox="1">
            <a:spLocks/>
          </p:cNvSpPr>
          <p:nvPr/>
        </p:nvSpPr>
        <p:spPr>
          <a:xfrm>
            <a:off x="457200" y="990600"/>
            <a:ext cx="8305800" cy="54102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14" name="Content Placeholder 2"/>
          <p:cNvSpPr txBox="1">
            <a:spLocks/>
          </p:cNvSpPr>
          <p:nvPr/>
        </p:nvSpPr>
        <p:spPr>
          <a:xfrm>
            <a:off x="381000" y="1143000"/>
            <a:ext cx="7620000" cy="4846638"/>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16" name="Content Placeholder 2"/>
          <p:cNvSpPr txBox="1">
            <a:spLocks/>
          </p:cNvSpPr>
          <p:nvPr/>
        </p:nvSpPr>
        <p:spPr>
          <a:xfrm>
            <a:off x="685800" y="1355725"/>
            <a:ext cx="8001000" cy="4511675"/>
          </a:xfrm>
          <a:prstGeom prst="rect">
            <a:avLst/>
          </a:prstGeom>
        </p:spPr>
        <p:txBody>
          <a:bodyPr>
            <a:noAutofit/>
          </a:bodyPr>
          <a:lstStyle/>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In this topic, We learned about </a:t>
            </a:r>
            <a:r>
              <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Digital Transformation.</a:t>
            </a: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We also learned about </a:t>
            </a:r>
            <a:r>
              <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its features &amp; process.</a:t>
            </a: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slide(fromBottom)">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heel(4)">
                                      <p:cBhvr>
                                        <p:cTn id="12"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b="1" dirty="0" smtClean="0">
                <a:solidFill>
                  <a:prstClr val="black"/>
                </a:solidFill>
                <a:latin typeface="Times New Roman" panose="02020603050405020304" pitchFamily="18" charset="0"/>
                <a:cs typeface="Times New Roman" panose="02020603050405020304" pitchFamily="18" charset="0"/>
              </a:rPr>
              <a:t>Daily Quiz</a:t>
            </a:r>
            <a:endParaRPr lang="en-US" sz="2400" b="1"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0" name="Content Placeholder 2"/>
          <p:cNvSpPr txBox="1">
            <a:spLocks/>
          </p:cNvSpPr>
          <p:nvPr/>
        </p:nvSpPr>
        <p:spPr>
          <a:xfrm>
            <a:off x="457200" y="811606"/>
            <a:ext cx="8229600" cy="5314558"/>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22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1" name="Rectangle 3"/>
          <p:cNvSpPr txBox="1">
            <a:spLocks noChangeArrowheads="1"/>
          </p:cNvSpPr>
          <p:nvPr/>
        </p:nvSpPr>
        <p:spPr>
          <a:xfrm>
            <a:off x="762000" y="1371600"/>
            <a:ext cx="8077200" cy="40290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Rectangle 3"/>
          <p:cNvSpPr txBox="1">
            <a:spLocks noChangeArrowheads="1"/>
          </p:cNvSpPr>
          <p:nvPr/>
        </p:nvSpPr>
        <p:spPr>
          <a:xfrm>
            <a:off x="500062" y="1571625"/>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a:extLst>
              <a:ext uri="{FF2B5EF4-FFF2-40B4-BE49-F238E27FC236}">
                <a16:creationId xmlns="" xmlns:a16="http://schemas.microsoft.com/office/drawing/2014/main" id="{5B266C1B-B2B5-6508-248B-EB54AF339CED}"/>
              </a:ext>
            </a:extLst>
          </p:cNvPr>
          <p:cNvSpPr txBox="1">
            <a:spLocks/>
          </p:cNvSpPr>
          <p:nvPr/>
        </p:nvSpPr>
        <p:spPr>
          <a:xfrm>
            <a:off x="457200" y="1161772"/>
            <a:ext cx="8229600" cy="4525963"/>
          </a:xfrm>
          <a:prstGeom prst="rect">
            <a:avLst/>
          </a:prstGeom>
        </p:spPr>
        <p:txBody>
          <a:bodyPr>
            <a:normAutofit lnSpcReduction="10000"/>
          </a:bodyPr>
          <a:lstStyle/>
          <a:p>
            <a:pPr marL="457200" marR="0" lvl="0" indent="-457200" algn="just" defTabSz="914400" rtl="0" eaLnBrk="1" fontAlgn="auto" latinLnBrk="0" hangingPunct="1">
              <a:lnSpc>
                <a:spcPct val="150000"/>
              </a:lnSpc>
              <a:spcBef>
                <a:spcPct val="20000"/>
              </a:spcBef>
              <a:spcAft>
                <a:spcPts val="0"/>
              </a:spcAft>
              <a:buClrTx/>
              <a:buSzTx/>
              <a:buFont typeface="+mj-lt"/>
              <a:buAutoNum type="arabicPeriod"/>
              <a:tabLst/>
              <a:defRPr/>
            </a:pPr>
            <a:r>
              <a:rPr kumimoji="0" lang="en-US" sz="2400" b="0" i="0" u="none" strike="noStrike" kern="1200" cap="none" spc="0" normalizeH="0" baseline="0" noProof="0" dirty="0" smtClean="0">
                <a:ln>
                  <a:noFill/>
                </a:ln>
                <a:solidFill>
                  <a:srgbClr val="4D5156"/>
                </a:solidFill>
                <a:effectLst/>
                <a:uLnTx/>
                <a:uFillTx/>
                <a:latin typeface="Times New Roman" panose="02020603050405020304" pitchFamily="18" charset="0"/>
                <a:ea typeface="+mn-ea"/>
                <a:cs typeface="Times New Roman" panose="02020603050405020304" pitchFamily="18" charset="0"/>
              </a:rPr>
              <a:t>_______ is the on-demand delivery of IT resources over the Internet with pay-as-you-go pricing.</a:t>
            </a:r>
          </a:p>
          <a:p>
            <a:pPr marL="457200" marR="0" lvl="0" indent="-457200" algn="just" defTabSz="914400" rtl="0" eaLnBrk="1" fontAlgn="auto" latinLnBrk="0" hangingPunct="1">
              <a:lnSpc>
                <a:spcPct val="150000"/>
              </a:lnSpc>
              <a:spcBef>
                <a:spcPct val="20000"/>
              </a:spcBef>
              <a:spcAft>
                <a:spcPts val="0"/>
              </a:spcAft>
              <a:buClrTx/>
              <a:buSzTx/>
              <a:buFont typeface="+mj-lt"/>
              <a:buAutoNum type="arabicPeriod"/>
              <a:tabLst/>
              <a:defRPr/>
            </a:pPr>
            <a:r>
              <a:rPr kumimoji="0" lang="en-US" sz="2400" b="0" i="0" u="none" strike="noStrike" kern="1200" cap="none" spc="0" normalizeH="0" baseline="0" noProof="0" dirty="0" err="1" smtClean="0">
                <a:ln>
                  <a:noFill/>
                </a:ln>
                <a:solidFill>
                  <a:srgbClr val="4D5156"/>
                </a:solidFill>
                <a:effectLst/>
                <a:uLnTx/>
                <a:uFillTx/>
                <a:latin typeface="Times New Roman" panose="02020603050405020304" pitchFamily="18" charset="0"/>
                <a:ea typeface="+mn-ea"/>
                <a:cs typeface="Times New Roman" panose="02020603050405020304" pitchFamily="18" charset="0"/>
              </a:rPr>
              <a:t>IoT</a:t>
            </a:r>
            <a:r>
              <a:rPr kumimoji="0" lang="en-US" sz="2400" b="0" i="0" u="none" strike="noStrike" kern="1200" cap="none" spc="0" normalizeH="0" baseline="0" noProof="0" dirty="0" smtClean="0">
                <a:ln>
                  <a:noFill/>
                </a:ln>
                <a:solidFill>
                  <a:srgbClr val="4D5156"/>
                </a:solidFill>
                <a:effectLst/>
                <a:uLnTx/>
                <a:uFillTx/>
                <a:latin typeface="Times New Roman" panose="02020603050405020304" pitchFamily="18" charset="0"/>
                <a:ea typeface="+mn-ea"/>
                <a:cs typeface="Times New Roman" panose="02020603050405020304" pitchFamily="18" charset="0"/>
              </a:rPr>
              <a:t> stands for ______.</a:t>
            </a:r>
          </a:p>
          <a:p>
            <a:pPr marL="457200" marR="0" lvl="0" indent="-457200" algn="just" defTabSz="914400" rtl="0" eaLnBrk="1" fontAlgn="auto" latinLnBrk="0" hangingPunct="1">
              <a:lnSpc>
                <a:spcPct val="150000"/>
              </a:lnSpc>
              <a:spcBef>
                <a:spcPct val="20000"/>
              </a:spcBef>
              <a:spcAft>
                <a:spcPts val="0"/>
              </a:spcAft>
              <a:buClrTx/>
              <a:buSzTx/>
              <a:buFont typeface="+mj-lt"/>
              <a:buAutoNum type="arabicPeriod"/>
              <a:tabLst/>
              <a:defRPr/>
            </a:pPr>
            <a:r>
              <a:rPr kumimoji="0" lang="en-US" sz="2400" b="0" i="0" u="none" strike="noStrike" kern="1200" cap="none" spc="0" normalizeH="0" baseline="0" noProof="0" dirty="0" smtClean="0">
                <a:ln>
                  <a:noFill/>
                </a:ln>
                <a:solidFill>
                  <a:srgbClr val="202124"/>
                </a:solidFill>
                <a:effectLst/>
                <a:uLnTx/>
                <a:uFillTx/>
                <a:latin typeface="Times New Roman" panose="02020603050405020304" pitchFamily="18" charset="0"/>
                <a:ea typeface="+mn-ea"/>
                <a:cs typeface="Times New Roman" panose="02020603050405020304" pitchFamily="18" charset="0"/>
              </a:rPr>
              <a:t>_______ is </a:t>
            </a:r>
            <a:r>
              <a:rPr kumimoji="0" lang="en-US" sz="2400" i="0" u="none" strike="noStrike" kern="1200" cap="none" spc="0" normalizeH="0" baseline="0" noProof="0" dirty="0" smtClean="0">
                <a:ln>
                  <a:noFill/>
                </a:ln>
                <a:solidFill>
                  <a:srgbClr val="202124"/>
                </a:solidFill>
                <a:effectLst/>
                <a:uLnTx/>
                <a:uFillTx/>
                <a:latin typeface="Times New Roman" panose="02020603050405020304" pitchFamily="18" charset="0"/>
                <a:ea typeface="+mn-ea"/>
                <a:cs typeface="Times New Roman" panose="02020603050405020304" pitchFamily="18" charset="0"/>
              </a:rPr>
              <a:t>the process of using digital technologies to create new — or modify existing — business processes.</a:t>
            </a:r>
          </a:p>
          <a:p>
            <a:pPr marL="457200" marR="0" lvl="0" indent="-457200" algn="just" defTabSz="914400" rtl="0" eaLnBrk="1" fontAlgn="auto" latinLnBrk="0" hangingPunct="1">
              <a:lnSpc>
                <a:spcPct val="150000"/>
              </a:lnSpc>
              <a:spcBef>
                <a:spcPct val="20000"/>
              </a:spcBef>
              <a:spcAft>
                <a:spcPts val="0"/>
              </a:spcAft>
              <a:buClrTx/>
              <a:buSzTx/>
              <a:buFont typeface="+mj-lt"/>
              <a:buAutoNum type="arabicPeriod"/>
              <a:tabLst/>
              <a:defRPr/>
            </a:pPr>
            <a:r>
              <a:rPr kumimoji="0" lang="en-US" sz="2400" b="0" i="0" u="none" strike="noStrike" kern="1200" cap="none" spc="0" normalizeH="0" baseline="0" noProof="0" dirty="0" smtClean="0">
                <a:ln>
                  <a:noFill/>
                </a:ln>
                <a:solidFill>
                  <a:srgbClr val="202124"/>
                </a:solidFill>
                <a:effectLst/>
                <a:uLnTx/>
                <a:uFillTx/>
                <a:latin typeface="Times New Roman" panose="02020603050405020304" pitchFamily="18" charset="0"/>
                <a:ea typeface="+mn-ea"/>
                <a:cs typeface="Times New Roman" panose="02020603050405020304" pitchFamily="18" charset="0"/>
              </a:rPr>
              <a:t>A ______ </a:t>
            </a:r>
            <a:r>
              <a:rPr kumimoji="0" lang="en-US" sz="2400" b="0" i="0" u="none" strike="noStrike" kern="1200" cap="none" spc="0" normalizeH="0" baseline="0" noProof="0" dirty="0" err="1" smtClean="0">
                <a:ln>
                  <a:noFill/>
                </a:ln>
                <a:solidFill>
                  <a:srgbClr val="202124"/>
                </a:solidFill>
                <a:effectLst/>
                <a:uLnTx/>
                <a:uFillTx/>
                <a:latin typeface="Times New Roman" panose="02020603050405020304" pitchFamily="18" charset="0"/>
                <a:ea typeface="+mn-ea"/>
                <a:cs typeface="Times New Roman" panose="02020603050405020304" pitchFamily="18" charset="0"/>
              </a:rPr>
              <a:t>organisation</a:t>
            </a:r>
            <a:r>
              <a:rPr kumimoji="0" lang="en-US" sz="2400" b="0" i="0" u="none" strike="noStrike" kern="1200" cap="none" spc="0" normalizeH="0" baseline="0" noProof="0" dirty="0" smtClean="0">
                <a:ln>
                  <a:noFill/>
                </a:ln>
                <a:solidFill>
                  <a:srgbClr val="202124"/>
                </a:solidFill>
                <a:effectLst/>
                <a:uLnTx/>
                <a:uFillTx/>
                <a:latin typeface="Times New Roman" panose="02020603050405020304" pitchFamily="18" charset="0"/>
                <a:ea typeface="+mn-ea"/>
                <a:cs typeface="Times New Roman" panose="02020603050405020304" pitchFamily="18" charset="0"/>
              </a:rPr>
              <a:t> is one that seeks to improve performance by new and emerging electronic and "information technology" tools.</a:t>
            </a:r>
            <a:endParaRPr kumimoji="0" lang="en-IN"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slide(fromBottom)">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heel(4)">
                                      <p:cBhvr>
                                        <p:cTn id="12"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dirty="0" err="1" smtClean="0"/>
              <a:t>Noida</a:t>
            </a:r>
            <a:r>
              <a:rPr lang="en-US" sz="2400" dirty="0" smtClean="0"/>
              <a:t> Institute of Engineering and Technology, Greater </a:t>
            </a:r>
            <a:r>
              <a:rPr lang="en-US" sz="2400" dirty="0" err="1" smtClean="0"/>
              <a:t>Noida</a:t>
            </a:r>
            <a:endParaRPr lang="en-US" sz="2400" b="1"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1" name="Rectangle 3"/>
          <p:cNvSpPr txBox="1">
            <a:spLocks noChangeArrowheads="1"/>
          </p:cNvSpPr>
          <p:nvPr/>
        </p:nvSpPr>
        <p:spPr>
          <a:xfrm>
            <a:off x="762000" y="1371600"/>
            <a:ext cx="8077200" cy="40290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Rectangle 3"/>
          <p:cNvSpPr txBox="1">
            <a:spLocks noChangeArrowheads="1"/>
          </p:cNvSpPr>
          <p:nvPr/>
        </p:nvSpPr>
        <p:spPr>
          <a:xfrm>
            <a:off x="500062" y="1571625"/>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304800" y="990600"/>
            <a:ext cx="8610600" cy="510540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5" name="Subtitle 2"/>
          <p:cNvSpPr txBox="1">
            <a:spLocks/>
          </p:cNvSpPr>
          <p:nvPr/>
        </p:nvSpPr>
        <p:spPr>
          <a:xfrm>
            <a:off x="762000" y="1371600"/>
            <a:ext cx="8153400" cy="990600"/>
          </a:xfrm>
          <a:prstGeom prst="rect">
            <a:avLst/>
          </a:prstGeom>
          <a:ln w="25400" cap="flat" cmpd="sng" algn="ctr">
            <a:solidFill>
              <a:schemeClr val="accent2"/>
            </a:solidFill>
            <a:prstDash val="solid"/>
          </a:ln>
        </p:spPr>
        <p:style>
          <a:lnRef idx="2">
            <a:schemeClr val="accent5"/>
          </a:lnRef>
          <a:fillRef idx="1">
            <a:schemeClr val="lt1"/>
          </a:fillRef>
          <a:effectRef idx="0">
            <a:schemeClr val="accent5"/>
          </a:effectRef>
          <a:fontRef idx="minor">
            <a:schemeClr val="dk1"/>
          </a:fontRef>
        </p:style>
        <p:txBody>
          <a:bodyPr>
            <a:no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28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Digital Leadership</a:t>
            </a:r>
            <a:endParaRPr kumimoji="0" lang="en-US" sz="2800" b="1"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pic>
        <p:nvPicPr>
          <p:cNvPr id="16" name="Picture 4" descr="C:\Users\Manks\Downloads\speak.png"/>
          <p:cNvPicPr>
            <a:picLocks noChangeAspect="1" noChangeArrowheads="1"/>
          </p:cNvPicPr>
          <p:nvPr/>
        </p:nvPicPr>
        <p:blipFill>
          <a:blip r:embed="rId3" cstate="print"/>
          <a:srcRect/>
          <a:stretch>
            <a:fillRect/>
          </a:stretch>
        </p:blipFill>
        <p:spPr bwMode="auto">
          <a:xfrm>
            <a:off x="7162800" y="3505200"/>
            <a:ext cx="1295400" cy="1143000"/>
          </a:xfrm>
          <a:prstGeom prst="rect">
            <a:avLst/>
          </a:prstGeom>
          <a:noFill/>
        </p:spPr>
      </p:pic>
      <p:sp>
        <p:nvSpPr>
          <p:cNvPr id="21" name="Subtitle 2"/>
          <p:cNvSpPr txBox="1">
            <a:spLocks/>
          </p:cNvSpPr>
          <p:nvPr/>
        </p:nvSpPr>
        <p:spPr>
          <a:xfrm>
            <a:off x="381000" y="4038600"/>
            <a:ext cx="4849147" cy="62865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68580" tIns="34290" rIns="68580" bIns="34290" rtlCol="0">
            <a:normAutofit/>
          </a:bodyPr>
          <a:lstStyle/>
          <a:p>
            <a:pPr algn="ctr" eaLnBrk="1">
              <a:lnSpc>
                <a:spcPct val="150000"/>
              </a:lnSpc>
              <a:spcBef>
                <a:spcPts val="400"/>
              </a:spcBef>
            </a:pPr>
            <a:r>
              <a:rPr lang="en-US" altLang="en-US" sz="2000" b="1" dirty="0" smtClean="0">
                <a:latin typeface="Times New Roman" panose="02020603050405020304" pitchFamily="18" charset="0"/>
                <a:cs typeface="Times New Roman" panose="02020603050405020304" pitchFamily="18" charset="0"/>
                <a:sym typeface="Times New Roman" panose="02020603050405020304" pitchFamily="18" charset="0"/>
              </a:rPr>
              <a:t>Digital Marketing (AOE0667)</a:t>
            </a:r>
            <a:endParaRPr lang="en-US" altLang="en-US" sz="2000" b="1"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2" name="Subtitle 2"/>
          <p:cNvSpPr txBox="1">
            <a:spLocks/>
          </p:cNvSpPr>
          <p:nvPr/>
        </p:nvSpPr>
        <p:spPr>
          <a:xfrm>
            <a:off x="1066800" y="3200400"/>
            <a:ext cx="2057400" cy="533400"/>
          </a:xfrm>
          <a:prstGeom prst="rect">
            <a:avLst/>
          </a:prstGeom>
          <a:noFill/>
          <a:ln>
            <a:solidFill>
              <a:srgbClr val="DF5556"/>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Topic </a:t>
            </a:r>
            <a:r>
              <a:rPr lang="en-US" sz="2500" b="1" dirty="0">
                <a:solidFill>
                  <a:prstClr val="black"/>
                </a:solidFill>
                <a:latin typeface="Times New Roman" panose="02020603050405020304" pitchFamily="18" charset="0"/>
                <a:cs typeface="Times New Roman" panose="02020603050405020304" pitchFamily="18" charset="0"/>
              </a:rPr>
              <a:t>2</a:t>
            </a:r>
            <a:endParaRPr kumimoji="0" lang="en-US" sz="25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slide(fromBottom)">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heel(4)">
                                      <p:cBhvr>
                                        <p:cTn id="12"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b="1" dirty="0" smtClean="0">
                <a:solidFill>
                  <a:prstClr val="black"/>
                </a:solidFill>
                <a:latin typeface="Times New Roman" panose="02020603050405020304" pitchFamily="18" charset="0"/>
                <a:cs typeface="Times New Roman" panose="02020603050405020304" pitchFamily="18" charset="0"/>
              </a:rPr>
              <a:t>Prerequisite</a:t>
            </a:r>
            <a:endParaRPr lang="en-US" sz="2400" b="1"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1" name="Rectangle 3"/>
          <p:cNvSpPr txBox="1">
            <a:spLocks noChangeArrowheads="1"/>
          </p:cNvSpPr>
          <p:nvPr/>
        </p:nvSpPr>
        <p:spPr>
          <a:xfrm>
            <a:off x="762000" y="1371600"/>
            <a:ext cx="8077200" cy="40290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Rectangle 3"/>
          <p:cNvSpPr txBox="1">
            <a:spLocks noChangeArrowheads="1"/>
          </p:cNvSpPr>
          <p:nvPr/>
        </p:nvSpPr>
        <p:spPr>
          <a:xfrm>
            <a:off x="500062" y="1571625"/>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304800" y="990600"/>
            <a:ext cx="8610600" cy="510540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5" name="Content Placeholder 2"/>
          <p:cNvSpPr txBox="1">
            <a:spLocks/>
          </p:cNvSpPr>
          <p:nvPr/>
        </p:nvSpPr>
        <p:spPr>
          <a:xfrm>
            <a:off x="304800" y="1355725"/>
            <a:ext cx="8686800" cy="5365750"/>
          </a:xfrm>
          <a:prstGeom prst="rect">
            <a:avLst/>
          </a:prstGeom>
        </p:spPr>
        <p:txBody>
          <a:bodyPr>
            <a:noAutofit/>
          </a:bodyPr>
          <a:lstStyle/>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Basic knowledge of </a:t>
            </a:r>
            <a:r>
              <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Digital Marketing. </a:t>
            </a: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slide(fromBottom)">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heel(4)">
                                      <p:cBhvr>
                                        <p:cTn id="12"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12"/>
          <p:cNvSpPr>
            <a:spLocks noGrp="1"/>
          </p:cNvSpPr>
          <p:nvPr>
            <p:ph type="ftr" sz="quarter" idx="11"/>
          </p:nvPr>
        </p:nvSpPr>
        <p:spPr>
          <a:xfrm>
            <a:off x="2286000" y="6376243"/>
            <a:ext cx="50292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475656" y="4022"/>
            <a:ext cx="7668343"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2400" b="1" dirty="0" smtClean="0">
                <a:latin typeface="Times New Roman" pitchFamily="18" charset="0"/>
                <a:cs typeface="Times New Roman" pitchFamily="18" charset="0"/>
              </a:rPr>
              <a:t>Index/ Content </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9" name="Rectangle 8"/>
          <p:cNvSpPr/>
          <p:nvPr/>
        </p:nvSpPr>
        <p:spPr>
          <a:xfrm>
            <a:off x="4207156" y="3244334"/>
            <a:ext cx="184731" cy="369332"/>
          </a:xfrm>
          <a:prstGeom prst="rect">
            <a:avLst/>
          </a:prstGeom>
        </p:spPr>
        <p:txBody>
          <a:bodyPr wrap="none">
            <a:spAutoFit/>
          </a:bodyPr>
          <a:lstStyle/>
          <a:p>
            <a:endParaRPr lang="en-US" dirty="0"/>
          </a:p>
        </p:txBody>
      </p:sp>
      <p:graphicFrame>
        <p:nvGraphicFramePr>
          <p:cNvPr id="10" name="Table 9"/>
          <p:cNvGraphicFramePr>
            <a:graphicFrameLocks noGrp="1"/>
          </p:cNvGraphicFramePr>
          <p:nvPr/>
        </p:nvGraphicFramePr>
        <p:xfrm>
          <a:off x="228600" y="838200"/>
          <a:ext cx="8763000" cy="5018941"/>
        </p:xfrm>
        <a:graphic>
          <a:graphicData uri="http://schemas.openxmlformats.org/drawingml/2006/table">
            <a:tbl>
              <a:tblPr firstRow="1" bandRow="1">
                <a:tableStyleId>{5C22544A-7EE6-4342-B048-85BDC9FD1C3A}</a:tableStyleId>
              </a:tblPr>
              <a:tblGrid>
                <a:gridCol w="1622778">
                  <a:extLst>
                    <a:ext uri="{9D8B030D-6E8A-4147-A177-3AD203B41FA5}">
                      <a16:colId xmlns="" xmlns:a16="http://schemas.microsoft.com/office/drawing/2014/main" val="20000"/>
                    </a:ext>
                  </a:extLst>
                </a:gridCol>
                <a:gridCol w="7140222">
                  <a:extLst>
                    <a:ext uri="{9D8B030D-6E8A-4147-A177-3AD203B41FA5}">
                      <a16:colId xmlns="" xmlns:a16="http://schemas.microsoft.com/office/drawing/2014/main" val="20001"/>
                    </a:ext>
                  </a:extLst>
                </a:gridCol>
              </a:tblGrid>
              <a:tr h="434686">
                <a:tc>
                  <a:txBody>
                    <a:bodyPr/>
                    <a:lstStyle/>
                    <a:p>
                      <a:r>
                        <a:rPr lang="en-US" sz="2000" dirty="0"/>
                        <a:t>S. No.</a:t>
                      </a:r>
                    </a:p>
                  </a:txBody>
                  <a:tcPr>
                    <a:solidFill>
                      <a:srgbClr val="C00000"/>
                    </a:solidFill>
                  </a:tcPr>
                </a:tc>
                <a:tc>
                  <a:txBody>
                    <a:bodyPr/>
                    <a:lstStyle/>
                    <a:p>
                      <a:pPr algn="l"/>
                      <a:r>
                        <a:rPr lang="en-US" sz="2000" dirty="0"/>
                        <a:t>Index</a:t>
                      </a:r>
                    </a:p>
                  </a:txBody>
                  <a:tcPr>
                    <a:solidFill>
                      <a:srgbClr val="C00000"/>
                    </a:solidFill>
                  </a:tcPr>
                </a:tc>
                <a:extLst>
                  <a:ext uri="{0D108BD9-81ED-4DB2-BD59-A6C34878D82A}">
                    <a16:rowId xmlns="" xmlns:a16="http://schemas.microsoft.com/office/drawing/2014/main" val="10000"/>
                  </a:ext>
                </a:extLst>
              </a:tr>
              <a:tr h="555914">
                <a:tc>
                  <a:txBody>
                    <a:bodyPr/>
                    <a:lstStyle/>
                    <a:p>
                      <a:r>
                        <a:rPr lang="en-US" sz="2000" b="0" dirty="0">
                          <a:latin typeface="+mn-lt"/>
                          <a:cs typeface="Times New Roman" pitchFamily="18" charset="0"/>
                        </a:rPr>
                        <a:t>20.</a:t>
                      </a:r>
                    </a:p>
                  </a:txBody>
                  <a:tcPr>
                    <a:solidFill>
                      <a:srgbClr val="DF5556"/>
                    </a:solidFill>
                  </a:tcPr>
                </a:tc>
                <a:tc>
                  <a:txBody>
                    <a:bodyPr/>
                    <a:lstStyle/>
                    <a:p>
                      <a:r>
                        <a:rPr lang="en-US" sz="2000" b="0" dirty="0">
                          <a:latin typeface="+mn-lt"/>
                          <a:cs typeface="Times New Roman" pitchFamily="18" charset="0"/>
                        </a:rPr>
                        <a:t>Lecture related to topic</a:t>
                      </a:r>
                    </a:p>
                  </a:txBody>
                  <a:tcPr>
                    <a:solidFill>
                      <a:srgbClr val="DF5556"/>
                    </a:solidFill>
                  </a:tcPr>
                </a:tc>
                <a:extLst>
                  <a:ext uri="{0D108BD9-81ED-4DB2-BD59-A6C34878D82A}">
                    <a16:rowId xmlns="" xmlns:a16="http://schemas.microsoft.com/office/drawing/2014/main" val="10001"/>
                  </a:ext>
                </a:extLst>
              </a:tr>
              <a:tr h="457200">
                <a:tc>
                  <a:txBody>
                    <a:bodyPr/>
                    <a:lstStyle/>
                    <a:p>
                      <a:r>
                        <a:rPr lang="en-US" sz="2000" b="0" dirty="0">
                          <a:latin typeface="+mn-lt"/>
                          <a:cs typeface="Times New Roman" pitchFamily="18" charset="0"/>
                        </a:rPr>
                        <a:t>21.</a:t>
                      </a:r>
                    </a:p>
                  </a:txBody>
                  <a:tcPr>
                    <a:solidFill>
                      <a:srgbClr val="FCB4B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dk1"/>
                          </a:solidFill>
                          <a:effectLst/>
                          <a:uLnTx/>
                          <a:uFillTx/>
                          <a:latin typeface="+mn-lt"/>
                          <a:cs typeface="Times New Roman" pitchFamily="18" charset="0"/>
                        </a:rPr>
                        <a:t>Daily Quiz</a:t>
                      </a:r>
                    </a:p>
                  </a:txBody>
                  <a:tcPr>
                    <a:solidFill>
                      <a:srgbClr val="FCB4B6"/>
                    </a:solidFill>
                  </a:tcPr>
                </a:tc>
                <a:extLst>
                  <a:ext uri="{0D108BD9-81ED-4DB2-BD59-A6C34878D82A}">
                    <a16:rowId xmlns="" xmlns:a16="http://schemas.microsoft.com/office/drawing/2014/main" val="10002"/>
                  </a:ext>
                </a:extLst>
              </a:tr>
              <a:tr h="510163">
                <a:tc>
                  <a:txBody>
                    <a:bodyPr/>
                    <a:lstStyle/>
                    <a:p>
                      <a:r>
                        <a:rPr lang="en-US" sz="2000" b="0" dirty="0">
                          <a:latin typeface="+mn-lt"/>
                          <a:cs typeface="Times New Roman" pitchFamily="18" charset="0"/>
                        </a:rPr>
                        <a:t>22.</a:t>
                      </a:r>
                    </a:p>
                  </a:txBody>
                  <a:tcPr>
                    <a:solidFill>
                      <a:srgbClr val="DF555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mn-lt"/>
                          <a:cs typeface="Times New Roman" pitchFamily="18" charset="0"/>
                        </a:rPr>
                        <a:t>Weekly Assignment</a:t>
                      </a:r>
                    </a:p>
                  </a:txBody>
                  <a:tcPr>
                    <a:solidFill>
                      <a:srgbClr val="DF5556"/>
                    </a:solidFill>
                  </a:tcPr>
                </a:tc>
                <a:extLst>
                  <a:ext uri="{0D108BD9-81ED-4DB2-BD59-A6C34878D82A}">
                    <a16:rowId xmlns="" xmlns:a16="http://schemas.microsoft.com/office/drawing/2014/main" val="10003"/>
                  </a:ext>
                </a:extLst>
              </a:tr>
              <a:tr h="510163">
                <a:tc>
                  <a:txBody>
                    <a:bodyPr/>
                    <a:lstStyle/>
                    <a:p>
                      <a:r>
                        <a:rPr lang="en-US" sz="2000" b="0" dirty="0">
                          <a:latin typeface="+mn-lt"/>
                          <a:cs typeface="Times New Roman" pitchFamily="18" charset="0"/>
                        </a:rPr>
                        <a:t>23.</a:t>
                      </a:r>
                    </a:p>
                  </a:txBody>
                  <a:tcPr>
                    <a:solidFill>
                      <a:srgbClr val="FCB4B6"/>
                    </a:solidFill>
                  </a:tcPr>
                </a:tc>
                <a:tc>
                  <a:txBody>
                    <a:bodyPr/>
                    <a:lstStyle/>
                    <a:p>
                      <a:r>
                        <a:rPr lang="en-US" sz="2000" b="0" dirty="0">
                          <a:latin typeface="+mn-lt"/>
                          <a:cs typeface="Times New Roman" pitchFamily="18" charset="0"/>
                        </a:rPr>
                        <a:t>Topic Links</a:t>
                      </a:r>
                    </a:p>
                  </a:txBody>
                  <a:tcPr>
                    <a:solidFill>
                      <a:srgbClr val="FCB4B6"/>
                    </a:solidFill>
                  </a:tcPr>
                </a:tc>
                <a:extLst>
                  <a:ext uri="{0D108BD9-81ED-4DB2-BD59-A6C34878D82A}">
                    <a16:rowId xmlns="" xmlns:a16="http://schemas.microsoft.com/office/drawing/2014/main" val="10004"/>
                  </a:ext>
                </a:extLst>
              </a:tr>
              <a:tr h="510163">
                <a:tc>
                  <a:txBody>
                    <a:bodyPr/>
                    <a:lstStyle/>
                    <a:p>
                      <a:r>
                        <a:rPr lang="en-US" sz="2000" b="0" dirty="0">
                          <a:latin typeface="+mn-lt"/>
                          <a:cs typeface="Times New Roman" pitchFamily="18" charset="0"/>
                        </a:rPr>
                        <a:t>24.</a:t>
                      </a:r>
                    </a:p>
                  </a:txBody>
                  <a:tcPr>
                    <a:solidFill>
                      <a:srgbClr val="DF5556"/>
                    </a:solidFill>
                  </a:tcPr>
                </a:tc>
                <a:tc>
                  <a:txBody>
                    <a:bodyPr/>
                    <a:lstStyle/>
                    <a:p>
                      <a:r>
                        <a:rPr lang="en-US" sz="2000" b="0" dirty="0">
                          <a:latin typeface="+mn-lt"/>
                          <a:cs typeface="Times New Roman" pitchFamily="18" charset="0"/>
                        </a:rPr>
                        <a:t>MCQs</a:t>
                      </a:r>
                    </a:p>
                  </a:txBody>
                  <a:tcPr>
                    <a:solidFill>
                      <a:srgbClr val="DF5556"/>
                    </a:solidFill>
                  </a:tcPr>
                </a:tc>
                <a:extLst>
                  <a:ext uri="{0D108BD9-81ED-4DB2-BD59-A6C34878D82A}">
                    <a16:rowId xmlns="" xmlns:a16="http://schemas.microsoft.com/office/drawing/2014/main" val="10005"/>
                  </a:ext>
                </a:extLst>
              </a:tr>
              <a:tr h="510163">
                <a:tc>
                  <a:txBody>
                    <a:bodyPr/>
                    <a:lstStyle/>
                    <a:p>
                      <a:r>
                        <a:rPr lang="en-US" sz="2000" b="0" dirty="0">
                          <a:latin typeface="+mn-lt"/>
                          <a:cs typeface="Times New Roman" pitchFamily="18" charset="0"/>
                        </a:rPr>
                        <a:t>25.</a:t>
                      </a:r>
                    </a:p>
                  </a:txBody>
                  <a:tcPr>
                    <a:solidFill>
                      <a:srgbClr val="FCB4B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mn-lt"/>
                          <a:cs typeface="Times New Roman" pitchFamily="18" charset="0"/>
                        </a:rPr>
                        <a:t>Glossary Questions</a:t>
                      </a:r>
                    </a:p>
                  </a:txBody>
                  <a:tcPr>
                    <a:solidFill>
                      <a:srgbClr val="FCB4B6"/>
                    </a:solidFill>
                  </a:tcPr>
                </a:tc>
                <a:extLst>
                  <a:ext uri="{0D108BD9-81ED-4DB2-BD59-A6C34878D82A}">
                    <a16:rowId xmlns="" xmlns:a16="http://schemas.microsoft.com/office/drawing/2014/main" val="10006"/>
                  </a:ext>
                </a:extLst>
              </a:tr>
              <a:tr h="510163">
                <a:tc>
                  <a:txBody>
                    <a:bodyPr/>
                    <a:lstStyle/>
                    <a:p>
                      <a:r>
                        <a:rPr lang="en-US" sz="2000" b="0" dirty="0">
                          <a:latin typeface="+mn-lt"/>
                          <a:cs typeface="Times New Roman" pitchFamily="18" charset="0"/>
                        </a:rPr>
                        <a:t>26.</a:t>
                      </a:r>
                    </a:p>
                  </a:txBody>
                  <a:tcPr>
                    <a:solidFill>
                      <a:srgbClr val="DF5556"/>
                    </a:solidFill>
                  </a:tcPr>
                </a:tc>
                <a:tc>
                  <a:txBody>
                    <a:bodyPr/>
                    <a:lstStyle/>
                    <a:p>
                      <a:r>
                        <a:rPr lang="en-US" sz="2000" b="0" dirty="0">
                          <a:latin typeface="+mn-lt"/>
                          <a:cs typeface="Times New Roman" pitchFamily="18" charset="0"/>
                        </a:rPr>
                        <a:t>Old question papers</a:t>
                      </a:r>
                    </a:p>
                  </a:txBody>
                  <a:tcPr>
                    <a:solidFill>
                      <a:srgbClr val="DF5556"/>
                    </a:solidFill>
                  </a:tcPr>
                </a:tc>
                <a:extLst>
                  <a:ext uri="{0D108BD9-81ED-4DB2-BD59-A6C34878D82A}">
                    <a16:rowId xmlns="" xmlns:a16="http://schemas.microsoft.com/office/drawing/2014/main" val="10007"/>
                  </a:ext>
                </a:extLst>
              </a:tr>
              <a:tr h="510163">
                <a:tc>
                  <a:txBody>
                    <a:bodyPr/>
                    <a:lstStyle/>
                    <a:p>
                      <a:r>
                        <a:rPr lang="en-US" sz="2000" b="0" dirty="0">
                          <a:latin typeface="+mn-lt"/>
                          <a:cs typeface="Times New Roman" pitchFamily="18" charset="0"/>
                        </a:rPr>
                        <a:t>27.</a:t>
                      </a:r>
                    </a:p>
                  </a:txBody>
                  <a:tcPr>
                    <a:solidFill>
                      <a:srgbClr val="FCB4B6"/>
                    </a:solidFill>
                  </a:tcPr>
                </a:tc>
                <a:tc>
                  <a:txBody>
                    <a:bodyPr/>
                    <a:lstStyle/>
                    <a:p>
                      <a:r>
                        <a:rPr lang="en-US" sz="2000" b="0" dirty="0">
                          <a:latin typeface="+mn-lt"/>
                          <a:cs typeface="Times New Roman" pitchFamily="18" charset="0"/>
                        </a:rPr>
                        <a:t>Expected Questions</a:t>
                      </a:r>
                    </a:p>
                  </a:txBody>
                  <a:tcPr>
                    <a:solidFill>
                      <a:srgbClr val="FCB4B6"/>
                    </a:solidFill>
                  </a:tcPr>
                </a:tc>
                <a:extLst>
                  <a:ext uri="{0D108BD9-81ED-4DB2-BD59-A6C34878D82A}">
                    <a16:rowId xmlns="" xmlns:a16="http://schemas.microsoft.com/office/drawing/2014/main" val="10008"/>
                  </a:ext>
                </a:extLst>
              </a:tr>
              <a:tr h="510163">
                <a:tc>
                  <a:txBody>
                    <a:bodyPr/>
                    <a:lstStyle/>
                    <a:p>
                      <a:r>
                        <a:rPr lang="en-US" sz="2000" b="0" dirty="0">
                          <a:latin typeface="+mn-lt"/>
                          <a:cs typeface="Times New Roman" pitchFamily="18" charset="0"/>
                        </a:rPr>
                        <a:t>28.</a:t>
                      </a:r>
                    </a:p>
                  </a:txBody>
                  <a:tcPr>
                    <a:solidFill>
                      <a:srgbClr val="DF5556"/>
                    </a:solidFill>
                  </a:tcPr>
                </a:tc>
                <a:tc>
                  <a:txBody>
                    <a:bodyPr/>
                    <a:lstStyle/>
                    <a:p>
                      <a:r>
                        <a:rPr lang="en-US" sz="2000" b="0" dirty="0">
                          <a:latin typeface="+mn-lt"/>
                          <a:cs typeface="Times New Roman" pitchFamily="18" charset="0"/>
                        </a:rPr>
                        <a:t>Recap of unit</a:t>
                      </a:r>
                    </a:p>
                  </a:txBody>
                  <a:tcPr>
                    <a:solidFill>
                      <a:srgbClr val="DF5556"/>
                    </a:solidFill>
                  </a:tcPr>
                </a:tc>
                <a:extLst>
                  <a:ext uri="{0D108BD9-81ED-4DB2-BD59-A6C34878D82A}">
                    <a16:rowId xmlns="" xmlns:a16="http://schemas.microsoft.com/office/drawing/2014/main" val="10009"/>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b="1" dirty="0" smtClean="0">
                <a:solidFill>
                  <a:prstClr val="black"/>
                </a:solidFill>
                <a:latin typeface="Times New Roman" panose="02020603050405020304" pitchFamily="18" charset="0"/>
                <a:cs typeface="Times New Roman" panose="02020603050405020304" pitchFamily="18" charset="0"/>
              </a:rPr>
              <a:t>Topic Objective &amp; Topic Outcome</a:t>
            </a:r>
            <a:endParaRPr lang="en-US" sz="2400" b="1"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1" name="Rectangle 3"/>
          <p:cNvSpPr txBox="1">
            <a:spLocks noChangeArrowheads="1"/>
          </p:cNvSpPr>
          <p:nvPr/>
        </p:nvSpPr>
        <p:spPr>
          <a:xfrm>
            <a:off x="762000" y="1371600"/>
            <a:ext cx="8077200" cy="40290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Rectangle 3"/>
          <p:cNvSpPr txBox="1">
            <a:spLocks noChangeArrowheads="1"/>
          </p:cNvSpPr>
          <p:nvPr/>
        </p:nvSpPr>
        <p:spPr>
          <a:xfrm>
            <a:off x="500062" y="1571625"/>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304800" y="990600"/>
            <a:ext cx="8610600" cy="510540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15" name="Content Placeholder 8">
            <a:extLst>
              <a:ext uri="{FF2B5EF4-FFF2-40B4-BE49-F238E27FC236}">
                <a16:creationId xmlns:a16="http://schemas.microsoft.com/office/drawing/2014/main" xmlns="" id="{B48416E4-E089-4F59-9BEB-F5821EF943BD}"/>
              </a:ext>
            </a:extLst>
          </p:cNvPr>
          <p:cNvGraphicFramePr>
            <a:graphicFrameLocks/>
          </p:cNvGraphicFramePr>
          <p:nvPr>
            <p:extLst>
              <p:ext uri="{D42A27DB-BD31-4B8C-83A1-F6EECF244321}">
                <p14:modId xmlns:p14="http://schemas.microsoft.com/office/powerpoint/2010/main" xmlns="" val="729673794"/>
              </p:ext>
            </p:extLst>
          </p:nvPr>
        </p:nvGraphicFramePr>
        <p:xfrm>
          <a:off x="152401" y="1143000"/>
          <a:ext cx="8839199" cy="2148744"/>
        </p:xfrm>
        <a:graphic>
          <a:graphicData uri="http://schemas.openxmlformats.org/drawingml/2006/table">
            <a:tbl>
              <a:tblPr firstRow="1" bandRow="1">
                <a:tableStyleId>{5C22544A-7EE6-4342-B048-85BDC9FD1C3A}</a:tableStyleId>
              </a:tblPr>
              <a:tblGrid>
                <a:gridCol w="3886199">
                  <a:extLst>
                    <a:ext uri="{9D8B030D-6E8A-4147-A177-3AD203B41FA5}">
                      <a16:colId xmlns:a16="http://schemas.microsoft.com/office/drawing/2014/main" xmlns="" val="20000"/>
                    </a:ext>
                  </a:extLst>
                </a:gridCol>
                <a:gridCol w="3305014">
                  <a:extLst>
                    <a:ext uri="{9D8B030D-6E8A-4147-A177-3AD203B41FA5}">
                      <a16:colId xmlns:a16="http://schemas.microsoft.com/office/drawing/2014/main" xmlns="" val="20001"/>
                    </a:ext>
                  </a:extLst>
                </a:gridCol>
                <a:gridCol w="1647986">
                  <a:extLst>
                    <a:ext uri="{9D8B030D-6E8A-4147-A177-3AD203B41FA5}">
                      <a16:colId xmlns:a16="http://schemas.microsoft.com/office/drawing/2014/main" xmlns="" val="20002"/>
                    </a:ext>
                  </a:extLst>
                </a:gridCol>
              </a:tblGrid>
              <a:tr h="385093">
                <a:tc>
                  <a:txBody>
                    <a:bodyPr/>
                    <a:lstStyle/>
                    <a:p>
                      <a:pPr algn="ctr"/>
                      <a:r>
                        <a:rPr lang="en-US" sz="2000" dirty="0">
                          <a:solidFill>
                            <a:schemeClr val="tx1"/>
                          </a:solidFill>
                          <a:latin typeface="Times New Roman" pitchFamily="18" charset="0"/>
                          <a:cs typeface="Times New Roman" pitchFamily="18" charset="0"/>
                        </a:rPr>
                        <a:t>Name of Topic</a:t>
                      </a:r>
                    </a:p>
                  </a:txBody>
                  <a:tcPr marL="118872" marR="118872" marT="45696" marB="45696" anchor="ctr">
                    <a:solidFill>
                      <a:srgbClr val="DF5556"/>
                    </a:solidFill>
                  </a:tcPr>
                </a:tc>
                <a:tc>
                  <a:txBody>
                    <a:bodyPr/>
                    <a:lstStyle/>
                    <a:p>
                      <a:pPr algn="ctr"/>
                      <a:r>
                        <a:rPr lang="en-US" sz="2000" dirty="0">
                          <a:solidFill>
                            <a:schemeClr val="tx1"/>
                          </a:solidFill>
                          <a:latin typeface="Times New Roman" pitchFamily="18" charset="0"/>
                          <a:cs typeface="Times New Roman" pitchFamily="18" charset="0"/>
                        </a:rPr>
                        <a:t>Objective</a:t>
                      </a:r>
                      <a:r>
                        <a:rPr lang="en-US" sz="2000" baseline="0" dirty="0">
                          <a:solidFill>
                            <a:schemeClr val="tx1"/>
                          </a:solidFill>
                          <a:latin typeface="Times New Roman" pitchFamily="18" charset="0"/>
                          <a:cs typeface="Times New Roman" pitchFamily="18" charset="0"/>
                        </a:rPr>
                        <a:t> of Topic</a:t>
                      </a:r>
                      <a:endParaRPr lang="en-US" sz="2000" dirty="0">
                        <a:solidFill>
                          <a:schemeClr val="tx1"/>
                        </a:solidFill>
                        <a:latin typeface="Times New Roman" pitchFamily="18" charset="0"/>
                        <a:cs typeface="Times New Roman" pitchFamily="18" charset="0"/>
                      </a:endParaRPr>
                    </a:p>
                  </a:txBody>
                  <a:tcPr marL="118872" marR="118872" marT="45696" marB="45696" anchor="ctr">
                    <a:solidFill>
                      <a:srgbClr val="DF5556"/>
                    </a:solidFill>
                  </a:tcPr>
                </a:tc>
                <a:tc>
                  <a:txBody>
                    <a:bodyPr/>
                    <a:lstStyle/>
                    <a:p>
                      <a:pPr algn="ctr"/>
                      <a:r>
                        <a:rPr lang="en-US" sz="2000" dirty="0">
                          <a:solidFill>
                            <a:schemeClr val="tx1"/>
                          </a:solidFill>
                          <a:latin typeface="Times New Roman" pitchFamily="18" charset="0"/>
                          <a:cs typeface="Times New Roman" pitchFamily="18" charset="0"/>
                        </a:rPr>
                        <a:t>Mapping with CO</a:t>
                      </a:r>
                    </a:p>
                  </a:txBody>
                  <a:tcPr marL="118872" marR="118872" marT="45696" marB="45696" anchor="ctr">
                    <a:solidFill>
                      <a:srgbClr val="DF5556"/>
                    </a:solidFill>
                  </a:tcPr>
                </a:tc>
                <a:extLst>
                  <a:ext uri="{0D108BD9-81ED-4DB2-BD59-A6C34878D82A}">
                    <a16:rowId xmlns:a16="http://schemas.microsoft.com/office/drawing/2014/main" xmlns="" val="10000"/>
                  </a:ext>
                </a:extLst>
              </a:tr>
              <a:tr h="1051608">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2200" dirty="0" smtClean="0">
                          <a:latin typeface="Times New Roman" pitchFamily="18" charset="0"/>
                          <a:cs typeface="Times New Roman" pitchFamily="18" charset="0"/>
                        </a:rPr>
                        <a:t>Digital Leadership</a:t>
                      </a:r>
                      <a:endParaRPr lang="en-US" sz="2200" b="0" dirty="0">
                        <a:latin typeface="Times New Roman" pitchFamily="18" charset="0"/>
                        <a:cs typeface="Times New Roman" pitchFamily="18" charset="0"/>
                      </a:endParaRPr>
                    </a:p>
                  </a:txBody>
                  <a:tcPr marL="118872" marR="118872" marT="45696" marB="45696">
                    <a:solidFill>
                      <a:srgbClr val="FCB4B6"/>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To </a:t>
                      </a:r>
                      <a:r>
                        <a:rPr kumimoji="0" lang="en-IN" sz="22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study</a:t>
                      </a:r>
                      <a:r>
                        <a:rPr lang="en-IN" sz="2200" dirty="0" smtClean="0">
                          <a:latin typeface="Times New Roman" panose="02020603050405020304" pitchFamily="18" charset="0"/>
                          <a:cs typeface="Times New Roman" panose="02020603050405020304" pitchFamily="18" charset="0"/>
                        </a:rPr>
                        <a:t> the meaning</a:t>
                      </a:r>
                      <a:r>
                        <a:rPr lang="en-IN" sz="2200" baseline="0" dirty="0" smtClean="0">
                          <a:latin typeface="Times New Roman" panose="02020603050405020304" pitchFamily="18" charset="0"/>
                          <a:cs typeface="Times New Roman" panose="02020603050405020304" pitchFamily="18" charset="0"/>
                        </a:rPr>
                        <a:t> of </a:t>
                      </a:r>
                      <a:r>
                        <a:rPr lang="en-IN" sz="2200" baseline="0" dirty="0" smtClean="0">
                          <a:latin typeface="Times New Roman" panose="02020603050405020304" pitchFamily="18" charset="0"/>
                          <a:cs typeface="Times New Roman" panose="02020603050405020304" pitchFamily="18" charset="0"/>
                        </a:rPr>
                        <a:t>Digital Leadership &amp; progressive Leadership</a:t>
                      </a:r>
                      <a:endParaRPr lang="en-IN" sz="2200" dirty="0" smtClean="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txBody>
                  <a:tcPr>
                    <a:solidFill>
                      <a:srgbClr val="FCB4B6"/>
                    </a:solidFill>
                  </a:tcPr>
                </a:tc>
                <a:tc>
                  <a:txBody>
                    <a:bodyPr/>
                    <a:lstStyle/>
                    <a:p>
                      <a:pPr algn="ctr"/>
                      <a:endParaRPr lang="en-US" sz="1900" b="0" dirty="0">
                        <a:latin typeface="Times New Roman" pitchFamily="18" charset="0"/>
                        <a:cs typeface="Times New Roman" pitchFamily="18" charset="0"/>
                      </a:endParaRPr>
                    </a:p>
                    <a:p>
                      <a:pPr algn="ctr"/>
                      <a:endParaRPr lang="en-US" sz="1100" b="0" dirty="0">
                        <a:latin typeface="Times New Roman" pitchFamily="18" charset="0"/>
                        <a:cs typeface="Times New Roman" pitchFamily="18" charset="0"/>
                      </a:endParaRPr>
                    </a:p>
                    <a:p>
                      <a:pPr algn="ctr"/>
                      <a:endParaRPr lang="en-US" sz="19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r>
                        <a:rPr lang="en-US" sz="2000" b="0" dirty="0" smtClean="0">
                          <a:latin typeface="Times New Roman" pitchFamily="18" charset="0"/>
                          <a:cs typeface="Times New Roman" pitchFamily="18" charset="0"/>
                        </a:rPr>
                        <a:t>CO4</a:t>
                      </a:r>
                      <a:endParaRPr lang="en-US" sz="2000" b="0" dirty="0">
                        <a:latin typeface="Times New Roman" pitchFamily="18" charset="0"/>
                        <a:cs typeface="Times New Roman" pitchFamily="18" charset="0"/>
                      </a:endParaRPr>
                    </a:p>
                  </a:txBody>
                  <a:tcPr marL="118872" marR="118872" marT="45696" marB="45696">
                    <a:solidFill>
                      <a:srgbClr val="FCB4B6"/>
                    </a:solidFill>
                  </a:tcPr>
                </a:tc>
                <a:extLst>
                  <a:ext uri="{0D108BD9-81ED-4DB2-BD59-A6C34878D82A}">
                    <a16:rowId xmlns:a16="http://schemas.microsoft.com/office/drawing/2014/main" xmlns=""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slide(fromBottom)">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heel(4)">
                                      <p:cBhvr>
                                        <p:cTn id="12"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b="1" dirty="0" smtClean="0">
                <a:solidFill>
                  <a:prstClr val="black"/>
                </a:solidFill>
                <a:latin typeface="Times New Roman" panose="02020603050405020304" pitchFamily="18" charset="0"/>
                <a:cs typeface="Times New Roman" panose="02020603050405020304" pitchFamily="18" charset="0"/>
              </a:rPr>
              <a:t>Digital Leadership</a:t>
            </a:r>
            <a:endParaRPr lang="en-US" sz="2400" b="1"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1" name="Rectangle 3"/>
          <p:cNvSpPr txBox="1">
            <a:spLocks noChangeArrowheads="1"/>
          </p:cNvSpPr>
          <p:nvPr/>
        </p:nvSpPr>
        <p:spPr>
          <a:xfrm>
            <a:off x="762000" y="1066800"/>
            <a:ext cx="8077200" cy="43338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Rectangle 3"/>
          <p:cNvSpPr txBox="1">
            <a:spLocks noChangeArrowheads="1"/>
          </p:cNvSpPr>
          <p:nvPr/>
        </p:nvSpPr>
        <p:spPr>
          <a:xfrm>
            <a:off x="500062" y="1571625"/>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304800" y="990600"/>
            <a:ext cx="8610600" cy="510540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6" name="Content Placeholder 9"/>
          <p:cNvSpPr txBox="1">
            <a:spLocks/>
          </p:cNvSpPr>
          <p:nvPr/>
        </p:nvSpPr>
        <p:spPr>
          <a:xfrm>
            <a:off x="533400" y="1303373"/>
            <a:ext cx="8382000" cy="3192428"/>
          </a:xfrm>
          <a:prstGeom prst="rect">
            <a:avLst/>
          </a:prstGeom>
        </p:spPr>
        <p:txBody>
          <a:bodyPr>
            <a:normAutofit fontScale="325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6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Digital leadership describes the strategic use of a company’s digital assets to achieve its business goals. A digital leader is an individual that sets the use of those assets in motion and tracks the success of their application.</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6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6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An effective </a:t>
            </a:r>
            <a:r>
              <a:rPr kumimoji="0" lang="en-US" sz="60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digital leader</a:t>
            </a:r>
            <a:r>
              <a:rPr kumimoji="0" lang="en-US" sz="6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will be aware of the business goals and knows how their job responsibilities support them.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6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6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At an organizational level the digital leader could for example be a company that has successfully taken advantage of its digital assets to gain and also maintain a competitive edge.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slide(fromBottom)">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heel(4)">
                                      <p:cBhvr>
                                        <p:cTn id="12"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b="1" dirty="0" smtClean="0">
                <a:solidFill>
                  <a:prstClr val="black"/>
                </a:solidFill>
                <a:latin typeface="Times New Roman" panose="02020603050405020304" pitchFamily="18" charset="0"/>
                <a:cs typeface="Times New Roman" panose="02020603050405020304" pitchFamily="18" charset="0"/>
              </a:rPr>
              <a:t>Digital Leadership</a:t>
            </a:r>
            <a:endParaRPr lang="en-US" sz="2400" b="1"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1" name="Rectangle 3"/>
          <p:cNvSpPr txBox="1">
            <a:spLocks noChangeArrowheads="1"/>
          </p:cNvSpPr>
          <p:nvPr/>
        </p:nvSpPr>
        <p:spPr>
          <a:xfrm>
            <a:off x="762000" y="1066800"/>
            <a:ext cx="8077200" cy="43338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Rectangle 3"/>
          <p:cNvSpPr txBox="1">
            <a:spLocks noChangeArrowheads="1"/>
          </p:cNvSpPr>
          <p:nvPr/>
        </p:nvSpPr>
        <p:spPr>
          <a:xfrm>
            <a:off x="500062" y="1571625"/>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304800" y="990600"/>
            <a:ext cx="8610600" cy="510540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5" name="Content Placeholder 9"/>
          <p:cNvSpPr txBox="1">
            <a:spLocks/>
          </p:cNvSpPr>
          <p:nvPr/>
        </p:nvSpPr>
        <p:spPr>
          <a:xfrm>
            <a:off x="228600" y="1303372"/>
            <a:ext cx="8686800" cy="5364163"/>
          </a:xfrm>
          <a:prstGeom prst="rect">
            <a:avLst/>
          </a:prstGeom>
        </p:spPr>
        <p:txBody>
          <a:bodyPr>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These digital leaders will explore how technology can be used to help their business become much more responsive to the needs of their customers and the ever-changing business requirements.</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They place high value on their communication, creativity and willingness to explore the ways that new emerging technology and digital information can be used to help business projects.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rPr>
              <a:t>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slide(fromBottom)">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heel(4)">
                                      <p:cBhvr>
                                        <p:cTn id="12"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b="1" dirty="0" smtClean="0">
                <a:solidFill>
                  <a:prstClr val="black"/>
                </a:solidFill>
                <a:latin typeface="Times New Roman" panose="02020603050405020304" pitchFamily="18" charset="0"/>
                <a:cs typeface="Times New Roman" panose="02020603050405020304" pitchFamily="18" charset="0"/>
              </a:rPr>
              <a:t>Benefits of Digital Leadership</a:t>
            </a:r>
            <a:endParaRPr lang="en-US" sz="2400" b="1"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1" name="Rectangle 3"/>
          <p:cNvSpPr txBox="1">
            <a:spLocks noChangeArrowheads="1"/>
          </p:cNvSpPr>
          <p:nvPr/>
        </p:nvSpPr>
        <p:spPr>
          <a:xfrm>
            <a:off x="762000" y="1066800"/>
            <a:ext cx="8077200" cy="43338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Rectangle 3"/>
          <p:cNvSpPr txBox="1">
            <a:spLocks noChangeArrowheads="1"/>
          </p:cNvSpPr>
          <p:nvPr/>
        </p:nvSpPr>
        <p:spPr>
          <a:xfrm>
            <a:off x="500062" y="1571625"/>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304800" y="990600"/>
            <a:ext cx="8610600" cy="510540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5" name="Content Placeholder 9"/>
          <p:cNvSpPr txBox="1">
            <a:spLocks/>
          </p:cNvSpPr>
          <p:nvPr/>
        </p:nvSpPr>
        <p:spPr>
          <a:xfrm>
            <a:off x="228600" y="1143000"/>
            <a:ext cx="8686800" cy="4983163"/>
          </a:xfrm>
          <a:prstGeom prst="rect">
            <a:avLst/>
          </a:prstGeom>
        </p:spPr>
        <p:txBody>
          <a:bodyPr>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It builds a digital culture</a:t>
            </a: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 different departments within a business will require different digital tools to improve their work. Having an effective digital leader helps to make this happen within your organization giving them the right tools available to them.</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slide(fromBottom)">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heel(4)">
                                      <p:cBhvr>
                                        <p:cTn id="12"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b="1" dirty="0" smtClean="0">
                <a:solidFill>
                  <a:prstClr val="black"/>
                </a:solidFill>
                <a:latin typeface="Times New Roman" panose="02020603050405020304" pitchFamily="18" charset="0"/>
                <a:cs typeface="Times New Roman" panose="02020603050405020304" pitchFamily="18" charset="0"/>
              </a:rPr>
              <a:t>Benefits of Digital Leadership</a:t>
            </a:r>
            <a:endParaRPr lang="en-US" sz="2400" b="1"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1" name="Rectangle 3"/>
          <p:cNvSpPr txBox="1">
            <a:spLocks noChangeArrowheads="1"/>
          </p:cNvSpPr>
          <p:nvPr/>
        </p:nvSpPr>
        <p:spPr>
          <a:xfrm>
            <a:off x="762000" y="1066800"/>
            <a:ext cx="8077200" cy="43338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Rectangle 3"/>
          <p:cNvSpPr txBox="1">
            <a:spLocks noChangeArrowheads="1"/>
          </p:cNvSpPr>
          <p:nvPr/>
        </p:nvSpPr>
        <p:spPr>
          <a:xfrm>
            <a:off x="500062" y="1571625"/>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304800" y="990600"/>
            <a:ext cx="8610600" cy="510540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5" name="Content Placeholder 9"/>
          <p:cNvSpPr txBox="1">
            <a:spLocks/>
          </p:cNvSpPr>
          <p:nvPr/>
        </p:nvSpPr>
        <p:spPr>
          <a:xfrm>
            <a:off x="228600" y="1219201"/>
            <a:ext cx="8686800" cy="350520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Makes employees more productive</a:t>
            </a: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 the tools provided to your organization are designed to </a:t>
            </a:r>
            <a:r>
              <a:rPr kumimoji="0" lang="en-US" sz="200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increase productivity</a:t>
            </a: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levels, however, without a digital leadership to drive this, employees could struggle to implement and get the most out of these tools. Digital leadership ensures that your workforce can concentrate on using it straight away.</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Improves customer satisfaction</a:t>
            </a: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 a satisfied customer will have no reason to leave your business for a competitor, but a dissatisfied one will have several reasons. Digital leadership can help this by improving and introducing convenience, speed and customer support, for example. This in turn makes a customer increasingly satisfied with your product or service</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slide(fromBottom)">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heel(4)">
                                      <p:cBhvr>
                                        <p:cTn id="12"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b="1" dirty="0" smtClean="0">
                <a:solidFill>
                  <a:prstClr val="black"/>
                </a:solidFill>
                <a:latin typeface="Times New Roman" panose="02020603050405020304" pitchFamily="18" charset="0"/>
                <a:cs typeface="Times New Roman" panose="02020603050405020304" pitchFamily="18" charset="0"/>
              </a:rPr>
              <a:t>Benefits of Digital Leadership</a:t>
            </a:r>
            <a:endParaRPr lang="en-US" sz="2400" b="1"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1" name="Rectangle 3"/>
          <p:cNvSpPr txBox="1">
            <a:spLocks noChangeArrowheads="1"/>
          </p:cNvSpPr>
          <p:nvPr/>
        </p:nvSpPr>
        <p:spPr>
          <a:xfrm>
            <a:off x="762000" y="1066800"/>
            <a:ext cx="8077200" cy="43338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Rectangle 3"/>
          <p:cNvSpPr txBox="1">
            <a:spLocks noChangeArrowheads="1"/>
          </p:cNvSpPr>
          <p:nvPr/>
        </p:nvSpPr>
        <p:spPr>
          <a:xfrm>
            <a:off x="500062" y="1571625"/>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304800" y="990600"/>
            <a:ext cx="8610600" cy="510540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6" name="Content Placeholder 9"/>
          <p:cNvSpPr txBox="1">
            <a:spLocks/>
          </p:cNvSpPr>
          <p:nvPr/>
        </p:nvSpPr>
        <p:spPr>
          <a:xfrm>
            <a:off x="685800" y="1159879"/>
            <a:ext cx="8229600" cy="3488322"/>
          </a:xfrm>
          <a:prstGeom prst="rect">
            <a:avLst/>
          </a:prstGeom>
        </p:spPr>
        <p:txBody>
          <a:bodyPr>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Increases revenue</a:t>
            </a:r>
            <a:r>
              <a:rPr kumimoji="0" lang="en-US" sz="2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 – it’s simple, serving more customers in less time is an effective recipe for making more money within your business. There are many ways that digital leadership can help increase revenue.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slide(fromBottom)">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heel(4)">
                                      <p:cBhvr>
                                        <p:cTn id="12"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b="1" dirty="0" smtClean="0">
                <a:solidFill>
                  <a:prstClr val="black"/>
                </a:solidFill>
                <a:latin typeface="Times New Roman" panose="02020603050405020304" pitchFamily="18" charset="0"/>
                <a:cs typeface="Times New Roman" panose="02020603050405020304" pitchFamily="18" charset="0"/>
              </a:rPr>
              <a:t>Progressive Leadership</a:t>
            </a:r>
            <a:endParaRPr lang="en-US" sz="2400" b="1"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1" name="Rectangle 3"/>
          <p:cNvSpPr txBox="1">
            <a:spLocks noChangeArrowheads="1"/>
          </p:cNvSpPr>
          <p:nvPr/>
        </p:nvSpPr>
        <p:spPr>
          <a:xfrm>
            <a:off x="762000" y="1066800"/>
            <a:ext cx="8077200" cy="43338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Rectangle 3"/>
          <p:cNvSpPr txBox="1">
            <a:spLocks noChangeArrowheads="1"/>
          </p:cNvSpPr>
          <p:nvPr/>
        </p:nvSpPr>
        <p:spPr>
          <a:xfrm>
            <a:off x="500062" y="1571625"/>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304800" y="990600"/>
            <a:ext cx="8610600" cy="510540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5" name="Content Placeholder 9"/>
          <p:cNvSpPr txBox="1">
            <a:spLocks/>
          </p:cNvSpPr>
          <p:nvPr/>
        </p:nvSpPr>
        <p:spPr>
          <a:xfrm>
            <a:off x="228600" y="1219200"/>
            <a:ext cx="8686800" cy="4906963"/>
          </a:xfrm>
          <a:prstGeom prst="rect">
            <a:avLst/>
          </a:prstGeom>
        </p:spPr>
        <p:txBody>
          <a:bodyPr>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Progressive leaders are those who look outside of just their organization and have a greater view. They look at potential problems and turn them into opportunities. They must consider the welfare of their workforce and customers before anything else. There are certain qualities that a progressive leader will possess, and this includes:</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Setting the example</a:t>
            </a:r>
            <a:r>
              <a:rPr kumimoji="0" lang="en-US" sz="2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 – setting an excellent example of leadership allows you to set the stage for the type of leadership you expect and want to see in your business. It also creates an expectation that you want others to follow.</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slide(fromBottom)">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heel(4)">
                                      <p:cBhvr>
                                        <p:cTn id="12"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b="1" dirty="0" smtClean="0">
                <a:solidFill>
                  <a:prstClr val="black"/>
                </a:solidFill>
                <a:latin typeface="Times New Roman" panose="02020603050405020304" pitchFamily="18" charset="0"/>
                <a:cs typeface="Times New Roman" panose="02020603050405020304" pitchFamily="18" charset="0"/>
              </a:rPr>
              <a:t>Progressive Leadership</a:t>
            </a:r>
            <a:endParaRPr lang="en-US" sz="2400" b="1"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1" name="Rectangle 3"/>
          <p:cNvSpPr txBox="1">
            <a:spLocks noChangeArrowheads="1"/>
          </p:cNvSpPr>
          <p:nvPr/>
        </p:nvSpPr>
        <p:spPr>
          <a:xfrm>
            <a:off x="762000" y="1066800"/>
            <a:ext cx="8077200" cy="43338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Rectangle 3"/>
          <p:cNvSpPr txBox="1">
            <a:spLocks noChangeArrowheads="1"/>
          </p:cNvSpPr>
          <p:nvPr/>
        </p:nvSpPr>
        <p:spPr>
          <a:xfrm>
            <a:off x="500062" y="1571625"/>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304800" y="990600"/>
            <a:ext cx="8610600" cy="510540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6" name="Content Placeholder 9"/>
          <p:cNvSpPr txBox="1">
            <a:spLocks/>
          </p:cNvSpPr>
          <p:nvPr/>
        </p:nvSpPr>
        <p:spPr>
          <a:xfrm>
            <a:off x="228600" y="1219200"/>
            <a:ext cx="8686800" cy="4906963"/>
          </a:xfrm>
          <a:prstGeom prst="rect">
            <a:avLst/>
          </a:prstGeom>
        </p:spPr>
        <p:txBody>
          <a:bodyPr>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Sharing their vision</a:t>
            </a:r>
            <a:r>
              <a:rPr kumimoji="0" lang="en-US" sz="2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 – What exactly is your vision for the future of your organization? You can’t expect your workforce to follow if they don’t believe or understand it. Collaboration is essential, it reassures everyone is on the same page and all working towards achieving the same goal.</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Celebrating success</a:t>
            </a:r>
            <a:r>
              <a:rPr kumimoji="0" lang="en-US" sz="2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 – Honouring success shows gratitude to those who achieve it. People are motivated by their successes. Recognizing victory reinforces those actions and in turn results in this being repeated by the overall organization.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slide(fromBottom)">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heel(4)">
                                      <p:cBhvr>
                                        <p:cTn id="12"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b="1" dirty="0" smtClean="0">
                <a:solidFill>
                  <a:prstClr val="black"/>
                </a:solidFill>
                <a:latin typeface="Times New Roman" panose="02020603050405020304" pitchFamily="18" charset="0"/>
                <a:cs typeface="Times New Roman" panose="02020603050405020304" pitchFamily="18" charset="0"/>
              </a:rPr>
              <a:t>Roles of a Digital Leader</a:t>
            </a:r>
            <a:endParaRPr lang="en-US" sz="2400" b="1"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1" name="Rectangle 3"/>
          <p:cNvSpPr txBox="1">
            <a:spLocks noChangeArrowheads="1"/>
          </p:cNvSpPr>
          <p:nvPr/>
        </p:nvSpPr>
        <p:spPr>
          <a:xfrm>
            <a:off x="762000" y="1066800"/>
            <a:ext cx="8077200" cy="43338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Rectangle 3"/>
          <p:cNvSpPr txBox="1">
            <a:spLocks noChangeArrowheads="1"/>
          </p:cNvSpPr>
          <p:nvPr/>
        </p:nvSpPr>
        <p:spPr>
          <a:xfrm>
            <a:off x="500062" y="1571625"/>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304800" y="1295400"/>
            <a:ext cx="8610600" cy="480060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5" name="Content Placeholder 9"/>
          <p:cNvSpPr txBox="1">
            <a:spLocks/>
          </p:cNvSpPr>
          <p:nvPr/>
        </p:nvSpPr>
        <p:spPr>
          <a:xfrm>
            <a:off x="609600" y="914400"/>
            <a:ext cx="8305800" cy="5211763"/>
          </a:xfrm>
          <a:prstGeom prst="rect">
            <a:avLst/>
          </a:prstGeom>
        </p:spPr>
        <p:txBody>
          <a:bodyPr>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As a digital leader, you will:</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Set the vision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Influence executives and stakeholders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Create sustainable digital programs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Define processes for digital excellence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Track impact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Optimize and improve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slide(fromBottom)">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heel(4)">
                                      <p:cBhvr>
                                        <p:cTn id="12"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b="1" dirty="0" smtClean="0">
                <a:solidFill>
                  <a:prstClr val="black"/>
                </a:solidFill>
                <a:latin typeface="Times New Roman" panose="02020603050405020304" pitchFamily="18" charset="0"/>
                <a:cs typeface="Times New Roman" panose="02020603050405020304" pitchFamily="18" charset="0"/>
              </a:rPr>
              <a:t>Case Study</a:t>
            </a:r>
            <a:endParaRPr lang="en-US" sz="2400" b="1"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1" name="Rectangle 3"/>
          <p:cNvSpPr txBox="1">
            <a:spLocks noChangeArrowheads="1"/>
          </p:cNvSpPr>
          <p:nvPr/>
        </p:nvSpPr>
        <p:spPr>
          <a:xfrm>
            <a:off x="762000" y="1066800"/>
            <a:ext cx="8077200" cy="43338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Rectangle 3"/>
          <p:cNvSpPr txBox="1">
            <a:spLocks noChangeArrowheads="1"/>
          </p:cNvSpPr>
          <p:nvPr/>
        </p:nvSpPr>
        <p:spPr>
          <a:xfrm>
            <a:off x="500062" y="1571625"/>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304800" y="990600"/>
            <a:ext cx="8610600" cy="510540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6" name="Content Placeholder 9"/>
          <p:cNvSpPr txBox="1">
            <a:spLocks/>
          </p:cNvSpPr>
          <p:nvPr/>
        </p:nvSpPr>
        <p:spPr>
          <a:xfrm>
            <a:off x="228600" y="1066800"/>
            <a:ext cx="8686800" cy="4953000"/>
          </a:xfrm>
          <a:prstGeom prst="rect">
            <a:avLst/>
          </a:prstGeom>
        </p:spPr>
        <p:txBody>
          <a:bodyPr>
            <a:normAutofit fontScale="92500" lnSpcReduction="10000"/>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Burberry in 2006 was an organization that was markedly underperforming against its peer group. It brought in a visionary digital leader, Angela </a:t>
            </a:r>
            <a:r>
              <a:rPr kumimoji="0" lang="en-US" sz="2400" b="0" i="0" u="none" strike="noStrike" kern="1200" cap="none" spc="0" normalizeH="0" baseline="0" noProof="0" dirty="0" err="1" smtClean="0">
                <a:ln>
                  <a:noFill/>
                </a:ln>
                <a:solidFill>
                  <a:schemeClr val="tx1"/>
                </a:solidFill>
                <a:effectLst/>
                <a:uLnTx/>
                <a:uFillTx/>
                <a:latin typeface="Times New Roman" panose="02020603050405020304" pitchFamily="18" charset="0"/>
                <a:ea typeface="+mn-ea"/>
                <a:cs typeface="Times New Roman" panose="02020603050405020304" pitchFamily="18" charset="0"/>
              </a:rPr>
              <a:t>Ahrendts</a:t>
            </a: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to help recover the group and she did so through the use of digital transformation. In particular, she implemented the following changes: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Re-aligned Burberry to target the millennial audience. This enabled digital to play a much larger role.</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Re-launched the brand in a digitally savvy way based on what consumers wanted.</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Brought out the essence of the brand through digital and music.</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Re-designed the online and offline journey to be seamless. The in-store experience was like walking into their website.</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Set the pace and vision that digital was a way of life at Burberry.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slide(fromBottom)">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heel(4)">
                                      <p:cBhvr>
                                        <p:cTn id="12"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12"/>
          <p:cNvSpPr>
            <a:spLocks noGrp="1"/>
          </p:cNvSpPr>
          <p:nvPr>
            <p:ph type="ftr" sz="quarter" idx="11"/>
          </p:nvPr>
        </p:nvSpPr>
        <p:spPr>
          <a:xfrm>
            <a:off x="2286000" y="6376243"/>
            <a:ext cx="50292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1" y="0"/>
            <a:ext cx="7772400"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2400" b="1" dirty="0" smtClean="0">
                <a:latin typeface="Times New Roman" pitchFamily="18" charset="0"/>
                <a:cs typeface="Times New Roman" pitchFamily="18" charset="0"/>
              </a:rPr>
              <a:t>Brief Introduction of the Faculty Member</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9" name="Rectangle 8"/>
          <p:cNvSpPr/>
          <p:nvPr/>
        </p:nvSpPr>
        <p:spPr>
          <a:xfrm>
            <a:off x="4207156" y="3244334"/>
            <a:ext cx="184731" cy="369332"/>
          </a:xfrm>
          <a:prstGeom prst="rect">
            <a:avLst/>
          </a:prstGeom>
        </p:spPr>
        <p:txBody>
          <a:bodyPr wrap="none">
            <a:spAutoFit/>
          </a:bodyPr>
          <a:lstStyle/>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b="1" dirty="0" smtClean="0">
                <a:solidFill>
                  <a:prstClr val="black"/>
                </a:solidFill>
                <a:latin typeface="Times New Roman" panose="02020603050405020304" pitchFamily="18" charset="0"/>
                <a:cs typeface="Times New Roman" panose="02020603050405020304" pitchFamily="18" charset="0"/>
              </a:rPr>
              <a:t>Recap</a:t>
            </a:r>
            <a:endParaRPr lang="en-US" sz="2400" b="1"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1" name="Rectangle 3"/>
          <p:cNvSpPr txBox="1">
            <a:spLocks noChangeArrowheads="1"/>
          </p:cNvSpPr>
          <p:nvPr/>
        </p:nvSpPr>
        <p:spPr>
          <a:xfrm>
            <a:off x="762000" y="1066800"/>
            <a:ext cx="8077200" cy="43338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Rectangle 3"/>
          <p:cNvSpPr txBox="1">
            <a:spLocks noChangeArrowheads="1"/>
          </p:cNvSpPr>
          <p:nvPr/>
        </p:nvSpPr>
        <p:spPr>
          <a:xfrm>
            <a:off x="500062" y="1571625"/>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304800" y="990600"/>
            <a:ext cx="8610600" cy="510540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5" name="Content Placeholder 2"/>
          <p:cNvSpPr txBox="1">
            <a:spLocks/>
          </p:cNvSpPr>
          <p:nvPr/>
        </p:nvSpPr>
        <p:spPr>
          <a:xfrm>
            <a:off x="685800" y="1355725"/>
            <a:ext cx="8001000" cy="4511675"/>
          </a:xfrm>
          <a:prstGeom prst="rect">
            <a:avLst/>
          </a:prstGeom>
        </p:spPr>
        <p:txBody>
          <a:bodyPr>
            <a:noAutofit/>
          </a:bodyPr>
          <a:lstStyle/>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In this topic, We learned about </a:t>
            </a:r>
            <a:r>
              <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Digital Leadership &amp; its benefits.</a:t>
            </a: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Also we learnt about </a:t>
            </a:r>
            <a:r>
              <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Role of a Leader including Progressive Leadership.</a:t>
            </a: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slide(fromBottom)">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heel(4)">
                                      <p:cBhvr>
                                        <p:cTn id="12"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b="1" dirty="0" smtClean="0">
                <a:solidFill>
                  <a:prstClr val="black"/>
                </a:solidFill>
                <a:latin typeface="Times New Roman" panose="02020603050405020304" pitchFamily="18" charset="0"/>
                <a:cs typeface="Times New Roman" panose="02020603050405020304" pitchFamily="18" charset="0"/>
              </a:rPr>
              <a:t>Daily Quiz</a:t>
            </a:r>
            <a:endParaRPr lang="en-US" sz="2400" b="1"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2" name="Rectangle 3"/>
          <p:cNvSpPr txBox="1">
            <a:spLocks noChangeArrowheads="1"/>
          </p:cNvSpPr>
          <p:nvPr/>
        </p:nvSpPr>
        <p:spPr>
          <a:xfrm>
            <a:off x="500062" y="1571625"/>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304800" y="990600"/>
            <a:ext cx="8610600" cy="510540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6" name="Content Placeholder 2"/>
          <p:cNvSpPr txBox="1">
            <a:spLocks/>
          </p:cNvSpPr>
          <p:nvPr/>
        </p:nvSpPr>
        <p:spPr>
          <a:xfrm>
            <a:off x="685800" y="1355725"/>
            <a:ext cx="8001000" cy="4511675"/>
          </a:xfrm>
          <a:prstGeom prst="rect">
            <a:avLst/>
          </a:prstGeom>
        </p:spPr>
        <p:txBody>
          <a:bodyPr>
            <a:noAutofit/>
          </a:bodyPr>
          <a:lstStyle/>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5" name="Content Placeholder 9"/>
          <p:cNvSpPr txBox="1">
            <a:spLocks/>
          </p:cNvSpPr>
          <p:nvPr/>
        </p:nvSpPr>
        <p:spPr>
          <a:xfrm>
            <a:off x="152400" y="914402"/>
            <a:ext cx="8763000" cy="5211762"/>
          </a:xfrm>
          <a:prstGeom prst="rect">
            <a:avLst/>
          </a:prstGeom>
        </p:spPr>
        <p:txBody>
          <a:bodyPr>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1..Digital business is similar to the term __________ which was first coined by IBM corporation.</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 </a:t>
            </a:r>
            <a:r>
              <a:rPr kumimoji="0" lang="en-US" sz="1800" b="0" i="0" u="none" strike="noStrike" kern="1200" cap="none" spc="0" normalizeH="0" baseline="0" noProof="0" dirty="0" err="1" smtClean="0">
                <a:ln>
                  <a:noFill/>
                </a:ln>
                <a:solidFill>
                  <a:schemeClr val="tx1"/>
                </a:solidFill>
                <a:effectLst/>
                <a:uLnTx/>
                <a:uFillTx/>
                <a:latin typeface="Times New Roman" panose="02020603050405020304" pitchFamily="18" charset="0"/>
                <a:ea typeface="+mn-ea"/>
                <a:cs typeface="Times New Roman" panose="02020603050405020304" pitchFamily="18" charset="0"/>
              </a:rPr>
              <a:t>E‑business</a:t>
            </a:r>
            <a:endParaRPr kumimoji="0" lang="en-US"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B. E-Commerce</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C. Internet Business</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 Both A and B</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2. Digital business Infrastructure refers to the combination of ________</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 Hardware</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B. Software</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C. Servers</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 All of the above</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800" b="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3. </a:t>
            </a:r>
            <a:r>
              <a:rPr kumimoji="0" lang="en-US" sz="1800" b="0"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________</a:t>
            </a:r>
            <a:r>
              <a:rPr kumimoji="0" lang="en-US"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is an organization that uses technology as a competitive advantage in its internal and external operations.</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 Digital Economy</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B. Digital enterprise</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C. E-commerce</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 None of the above</a:t>
            </a:r>
            <a:endParaRPr kumimoji="0" lang="en-US" sz="1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heel(4)">
                                      <p:cBhvr>
                                        <p:cTn id="7"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b="1" dirty="0" smtClean="0">
                <a:solidFill>
                  <a:prstClr val="black"/>
                </a:solidFill>
                <a:latin typeface="Times New Roman" panose="02020603050405020304" pitchFamily="18" charset="0"/>
                <a:cs typeface="Times New Roman" panose="02020603050405020304" pitchFamily="18" charset="0"/>
              </a:rPr>
              <a:t>Daily Quiz</a:t>
            </a:r>
            <a:endParaRPr lang="en-US" sz="2400" b="1"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2" name="Rectangle 3"/>
          <p:cNvSpPr txBox="1">
            <a:spLocks noChangeArrowheads="1"/>
          </p:cNvSpPr>
          <p:nvPr/>
        </p:nvSpPr>
        <p:spPr>
          <a:xfrm>
            <a:off x="500062" y="1571625"/>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304800" y="990600"/>
            <a:ext cx="8610600" cy="510540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6" name="Content Placeholder 2"/>
          <p:cNvSpPr txBox="1">
            <a:spLocks/>
          </p:cNvSpPr>
          <p:nvPr/>
        </p:nvSpPr>
        <p:spPr>
          <a:xfrm>
            <a:off x="685800" y="1355725"/>
            <a:ext cx="8001000" cy="4511675"/>
          </a:xfrm>
          <a:prstGeom prst="rect">
            <a:avLst/>
          </a:prstGeom>
        </p:spPr>
        <p:txBody>
          <a:bodyPr>
            <a:noAutofit/>
          </a:bodyPr>
          <a:lstStyle/>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5" name="Content Placeholder 2"/>
          <p:cNvSpPr txBox="1">
            <a:spLocks/>
          </p:cNvSpPr>
          <p:nvPr/>
        </p:nvSpPr>
        <p:spPr>
          <a:xfrm>
            <a:off x="304800" y="1066800"/>
            <a:ext cx="8686800" cy="5289550"/>
          </a:xfrm>
          <a:prstGeom prst="rect">
            <a:avLst/>
          </a:prstGeom>
        </p:spPr>
        <p:txBody>
          <a:bodyPr>
            <a:noAutofit/>
          </a:bodyPr>
          <a:lstStyle/>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7" name="Content Placeholder 9"/>
          <p:cNvSpPr txBox="1">
            <a:spLocks/>
          </p:cNvSpPr>
          <p:nvPr/>
        </p:nvSpPr>
        <p:spPr>
          <a:xfrm>
            <a:off x="228600" y="1143000"/>
            <a:ext cx="8686800" cy="4983163"/>
          </a:xfrm>
          <a:prstGeom prst="rect">
            <a:avLst/>
          </a:prstGeom>
        </p:spPr>
        <p:txBody>
          <a:bodyPr>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4. _______ is NOT an example of Digital Business.</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 OYO Rooms</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B. Reliance SMART</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C. Ola</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 D Mart Ready</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5. The scope of e‑commerce is ________ than digital business.</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 Broader</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B. Narrower</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C. Wider</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 Hyper</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0" indent="-457200" algn="l" defTabSz="914400" rtl="0" eaLnBrk="1" fontAlgn="auto" latinLnBrk="0" hangingPunct="1">
              <a:lnSpc>
                <a:spcPct val="100000"/>
              </a:lnSpc>
              <a:spcBef>
                <a:spcPct val="20000"/>
              </a:spcBef>
              <a:spcAft>
                <a:spcPts val="0"/>
              </a:spcAft>
              <a:buClrTx/>
              <a:buSzTx/>
              <a:buFont typeface="Arial" pitchFamily="34" charset="0"/>
              <a:buAutoNum type="arabicPeriod"/>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0" indent="-457200" algn="l" defTabSz="914400" rtl="0" eaLnBrk="1" fontAlgn="auto" latinLnBrk="0" hangingPunct="1">
              <a:lnSpc>
                <a:spcPct val="100000"/>
              </a:lnSpc>
              <a:spcBef>
                <a:spcPct val="20000"/>
              </a:spcBef>
              <a:spcAft>
                <a:spcPts val="0"/>
              </a:spcAft>
              <a:buClrTx/>
              <a:buSzTx/>
              <a:buFont typeface="Arial" pitchFamily="34" charset="0"/>
              <a:buAutoNum type="arabicPeriod"/>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0" indent="-457200" algn="l" defTabSz="914400" rtl="0" eaLnBrk="1" fontAlgn="auto" latinLnBrk="0" hangingPunct="1">
              <a:lnSpc>
                <a:spcPct val="100000"/>
              </a:lnSpc>
              <a:spcBef>
                <a:spcPct val="20000"/>
              </a:spcBef>
              <a:spcAft>
                <a:spcPts val="0"/>
              </a:spcAft>
              <a:buClrTx/>
              <a:buSzTx/>
              <a:buFont typeface="Arial" pitchFamily="34" charset="0"/>
              <a:buAutoNum type="arabicPeriod"/>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0" indent="-457200" algn="l" defTabSz="914400" rtl="0" eaLnBrk="1" fontAlgn="auto" latinLnBrk="0" hangingPunct="1">
              <a:lnSpc>
                <a:spcPct val="100000"/>
              </a:lnSpc>
              <a:spcBef>
                <a:spcPct val="20000"/>
              </a:spcBef>
              <a:spcAft>
                <a:spcPts val="0"/>
              </a:spcAft>
              <a:buClrTx/>
              <a:buSzTx/>
              <a:buFont typeface="Arial" pitchFamily="34" charset="0"/>
              <a:buAutoNum type="arabicPeriod"/>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heel(4)">
                                      <p:cBhvr>
                                        <p:cTn id="7"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dirty="0" err="1" smtClean="0">
                <a:solidFill>
                  <a:prstClr val="black"/>
                </a:solidFill>
                <a:latin typeface="Times New Roman" panose="02020603050405020304" pitchFamily="18" charset="0"/>
                <a:cs typeface="Times New Roman" panose="02020603050405020304" pitchFamily="18" charset="0"/>
              </a:rPr>
              <a:t>Noida</a:t>
            </a:r>
            <a:r>
              <a:rPr lang="en-US" sz="2400" dirty="0" smtClean="0">
                <a:solidFill>
                  <a:prstClr val="black"/>
                </a:solidFill>
                <a:latin typeface="Times New Roman" panose="02020603050405020304" pitchFamily="18" charset="0"/>
                <a:cs typeface="Times New Roman" panose="02020603050405020304" pitchFamily="18" charset="0"/>
              </a:rPr>
              <a:t> Institute of Engineering &amp; Technology, Greater </a:t>
            </a:r>
            <a:r>
              <a:rPr lang="en-US" sz="2400" dirty="0" err="1" smtClean="0">
                <a:solidFill>
                  <a:prstClr val="black"/>
                </a:solidFill>
                <a:latin typeface="Times New Roman" panose="02020603050405020304" pitchFamily="18" charset="0"/>
                <a:cs typeface="Times New Roman" panose="02020603050405020304" pitchFamily="18" charset="0"/>
              </a:rPr>
              <a:t>Noida</a:t>
            </a: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2" name="Rectangle 3"/>
          <p:cNvSpPr txBox="1">
            <a:spLocks noChangeArrowheads="1"/>
          </p:cNvSpPr>
          <p:nvPr/>
        </p:nvSpPr>
        <p:spPr>
          <a:xfrm>
            <a:off x="500062" y="1571625"/>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304800" y="990600"/>
            <a:ext cx="8610600" cy="510540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6" name="Content Placeholder 2"/>
          <p:cNvSpPr txBox="1">
            <a:spLocks/>
          </p:cNvSpPr>
          <p:nvPr/>
        </p:nvSpPr>
        <p:spPr>
          <a:xfrm>
            <a:off x="685800" y="1355725"/>
            <a:ext cx="8001000" cy="4511675"/>
          </a:xfrm>
          <a:prstGeom prst="rect">
            <a:avLst/>
          </a:prstGeom>
        </p:spPr>
        <p:txBody>
          <a:bodyPr>
            <a:noAutofit/>
          </a:bodyPr>
          <a:lstStyle/>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5" name="Content Placeholder 2"/>
          <p:cNvSpPr txBox="1">
            <a:spLocks/>
          </p:cNvSpPr>
          <p:nvPr/>
        </p:nvSpPr>
        <p:spPr>
          <a:xfrm>
            <a:off x="304800" y="1066800"/>
            <a:ext cx="8686800" cy="5289550"/>
          </a:xfrm>
          <a:prstGeom prst="rect">
            <a:avLst/>
          </a:prstGeom>
        </p:spPr>
        <p:txBody>
          <a:bodyPr>
            <a:noAutofit/>
          </a:bodyPr>
          <a:lstStyle/>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20" name="Subtitle 2"/>
          <p:cNvSpPr txBox="1">
            <a:spLocks/>
          </p:cNvSpPr>
          <p:nvPr/>
        </p:nvSpPr>
        <p:spPr>
          <a:xfrm>
            <a:off x="1785079" y="1077067"/>
            <a:ext cx="6934200" cy="725591"/>
          </a:xfrm>
          <a:prstGeom prst="rect">
            <a:avLst/>
          </a:prstGeom>
          <a:ln>
            <a:solidFill>
              <a:srgbClr val="DF5556"/>
            </a:solidFill>
          </a:ln>
        </p:spPr>
        <p:style>
          <a:lnRef idx="2">
            <a:schemeClr val="accent5"/>
          </a:lnRef>
          <a:fillRef idx="1">
            <a:schemeClr val="lt1"/>
          </a:fillRef>
          <a:effectRef idx="0">
            <a:schemeClr val="accent5"/>
          </a:effectRef>
          <a:fontRef idx="minor">
            <a:schemeClr val="dk1"/>
          </a:fontRef>
        </p:style>
        <p:txBody>
          <a:bodyPr anchor="ctr">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Online PR &amp; Reputation Management</a:t>
            </a:r>
            <a:endParaRPr kumimoji="0" lang="en-US"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5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21" name="Subtitle 2"/>
          <p:cNvSpPr txBox="1">
            <a:spLocks/>
          </p:cNvSpPr>
          <p:nvPr/>
        </p:nvSpPr>
        <p:spPr>
          <a:xfrm>
            <a:off x="190500" y="2667079"/>
            <a:ext cx="2057400" cy="533400"/>
          </a:xfrm>
          <a:prstGeom prst="rect">
            <a:avLst/>
          </a:prstGeom>
          <a:ln>
            <a:solidFill>
              <a:srgbClr val="DF5556"/>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Topic </a:t>
            </a:r>
            <a:r>
              <a:rPr lang="en-US" sz="2500" b="1" noProof="0" dirty="0">
                <a:solidFill>
                  <a:prstClr val="black"/>
                </a:solidFill>
                <a:latin typeface="Times New Roman" panose="02020603050405020304" pitchFamily="18" charset="0"/>
                <a:cs typeface="Times New Roman" panose="02020603050405020304" pitchFamily="18" charset="0"/>
              </a:rPr>
              <a:t>3</a:t>
            </a:r>
            <a:endParaRPr kumimoji="0" lang="en-US" sz="25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2" name="Subtitle 2"/>
          <p:cNvSpPr txBox="1">
            <a:spLocks/>
          </p:cNvSpPr>
          <p:nvPr/>
        </p:nvSpPr>
        <p:spPr>
          <a:xfrm>
            <a:off x="190500" y="3463927"/>
            <a:ext cx="5143500" cy="574673"/>
          </a:xfrm>
          <a:prstGeom prst="rect">
            <a:avLst/>
          </a:prstGeom>
          <a:ln>
            <a:solidFill>
              <a:srgbClr val="DF5556"/>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24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Digital Marketing (AOE0667)</a:t>
            </a:r>
            <a:endPar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23" name="Picture 4" descr="C:\Users\Manks\Downloads\speak.png"/>
          <p:cNvPicPr>
            <a:picLocks noChangeAspect="1" noChangeArrowheads="1"/>
          </p:cNvPicPr>
          <p:nvPr/>
        </p:nvPicPr>
        <p:blipFill>
          <a:blip r:embed="rId3" cstate="print"/>
          <a:srcRect/>
          <a:stretch>
            <a:fillRect/>
          </a:stretch>
        </p:blipFill>
        <p:spPr bwMode="auto">
          <a:xfrm>
            <a:off x="6477000" y="2667000"/>
            <a:ext cx="1524000" cy="1524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heel(4)">
                                      <p:cBhvr>
                                        <p:cTn id="7"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dirty="0" err="1" smtClean="0">
                <a:solidFill>
                  <a:prstClr val="black"/>
                </a:solidFill>
                <a:latin typeface="Times New Roman" panose="02020603050405020304" pitchFamily="18" charset="0"/>
                <a:cs typeface="Times New Roman" panose="02020603050405020304" pitchFamily="18" charset="0"/>
              </a:rPr>
              <a:t>Prerequiste</a:t>
            </a: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2" name="Rectangle 3"/>
          <p:cNvSpPr txBox="1">
            <a:spLocks noChangeArrowheads="1"/>
          </p:cNvSpPr>
          <p:nvPr/>
        </p:nvSpPr>
        <p:spPr>
          <a:xfrm>
            <a:off x="500062" y="1571625"/>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304800" y="990600"/>
            <a:ext cx="8610600" cy="510540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6" name="Content Placeholder 2"/>
          <p:cNvSpPr txBox="1">
            <a:spLocks/>
          </p:cNvSpPr>
          <p:nvPr/>
        </p:nvSpPr>
        <p:spPr>
          <a:xfrm>
            <a:off x="685800" y="1355725"/>
            <a:ext cx="8001000" cy="4511675"/>
          </a:xfrm>
          <a:prstGeom prst="rect">
            <a:avLst/>
          </a:prstGeom>
        </p:spPr>
        <p:txBody>
          <a:bodyPr>
            <a:noAutofit/>
          </a:bodyPr>
          <a:lstStyle/>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5" name="Content Placeholder 2"/>
          <p:cNvSpPr txBox="1">
            <a:spLocks/>
          </p:cNvSpPr>
          <p:nvPr/>
        </p:nvSpPr>
        <p:spPr>
          <a:xfrm>
            <a:off x="304800" y="1066800"/>
            <a:ext cx="8686800" cy="5289550"/>
          </a:xfrm>
          <a:prstGeom prst="rect">
            <a:avLst/>
          </a:prstGeom>
        </p:spPr>
        <p:txBody>
          <a:bodyPr>
            <a:noAutofit/>
          </a:bodyPr>
          <a:lstStyle/>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7" name="Content Placeholder 2"/>
          <p:cNvSpPr txBox="1">
            <a:spLocks/>
          </p:cNvSpPr>
          <p:nvPr/>
        </p:nvSpPr>
        <p:spPr>
          <a:xfrm>
            <a:off x="304800" y="1066800"/>
            <a:ext cx="8686800" cy="3368675"/>
          </a:xfrm>
          <a:prstGeom prst="rect">
            <a:avLst/>
          </a:prstGeom>
        </p:spPr>
        <p:txBody>
          <a:bodyPr>
            <a:noAutofit/>
          </a:bodyPr>
          <a:lstStyle/>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Knowledge of Digital Transformation &amp; Digital Leadership including its- </a:t>
            </a: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Features, Process &amp; Advantages</a:t>
            </a: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Role of a Leader</a:t>
            </a: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Progressive Leadership</a:t>
            </a: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20" name="Content Placeholder 2"/>
          <p:cNvSpPr txBox="1">
            <a:spLocks/>
          </p:cNvSpPr>
          <p:nvPr/>
        </p:nvSpPr>
        <p:spPr>
          <a:xfrm>
            <a:off x="304800" y="1355725"/>
            <a:ext cx="8686800" cy="5365750"/>
          </a:xfrm>
          <a:prstGeom prst="rect">
            <a:avLst/>
          </a:prstGeom>
        </p:spPr>
        <p:txBody>
          <a:bodyPr>
            <a:noAutofit/>
          </a:bodyPr>
          <a:lstStyle/>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heel(4)">
                                      <p:cBhvr>
                                        <p:cTn id="7"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dirty="0" smtClean="0">
                <a:solidFill>
                  <a:prstClr val="black"/>
                </a:solidFill>
                <a:latin typeface="Times New Roman" panose="02020603050405020304" pitchFamily="18" charset="0"/>
                <a:cs typeface="Times New Roman" panose="02020603050405020304" pitchFamily="18" charset="0"/>
              </a:rPr>
              <a:t>Topic Objective/ Topic Outcome</a:t>
            </a: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2" name="Rectangle 3"/>
          <p:cNvSpPr txBox="1">
            <a:spLocks noChangeArrowheads="1"/>
          </p:cNvSpPr>
          <p:nvPr/>
        </p:nvSpPr>
        <p:spPr>
          <a:xfrm>
            <a:off x="500062" y="1571625"/>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304800" y="990600"/>
            <a:ext cx="8610600" cy="510540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6" name="Content Placeholder 2"/>
          <p:cNvSpPr txBox="1">
            <a:spLocks/>
          </p:cNvSpPr>
          <p:nvPr/>
        </p:nvSpPr>
        <p:spPr>
          <a:xfrm>
            <a:off x="685800" y="1355725"/>
            <a:ext cx="8001000" cy="4511675"/>
          </a:xfrm>
          <a:prstGeom prst="rect">
            <a:avLst/>
          </a:prstGeom>
        </p:spPr>
        <p:txBody>
          <a:bodyPr>
            <a:noAutofit/>
          </a:bodyPr>
          <a:lstStyle/>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5" name="Content Placeholder 2"/>
          <p:cNvSpPr txBox="1">
            <a:spLocks/>
          </p:cNvSpPr>
          <p:nvPr/>
        </p:nvSpPr>
        <p:spPr>
          <a:xfrm>
            <a:off x="304800" y="1066800"/>
            <a:ext cx="8686800" cy="5289550"/>
          </a:xfrm>
          <a:prstGeom prst="rect">
            <a:avLst/>
          </a:prstGeom>
        </p:spPr>
        <p:txBody>
          <a:bodyPr>
            <a:noAutofit/>
          </a:bodyPr>
          <a:lstStyle/>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20" name="Content Placeholder 8">
            <a:extLst>
              <a:ext uri="{FF2B5EF4-FFF2-40B4-BE49-F238E27FC236}">
                <a16:creationId xmlns:a16="http://schemas.microsoft.com/office/drawing/2014/main" xmlns="" id="{B48416E4-E089-4F59-9BEB-F5821EF943BD}"/>
              </a:ext>
            </a:extLst>
          </p:cNvPr>
          <p:cNvGraphicFramePr>
            <a:graphicFrameLocks/>
          </p:cNvGraphicFramePr>
          <p:nvPr>
            <p:extLst>
              <p:ext uri="{D42A27DB-BD31-4B8C-83A1-F6EECF244321}">
                <p14:modId xmlns:p14="http://schemas.microsoft.com/office/powerpoint/2010/main" xmlns="" val="729673794"/>
              </p:ext>
            </p:extLst>
          </p:nvPr>
        </p:nvGraphicFramePr>
        <p:xfrm>
          <a:off x="152401" y="1143000"/>
          <a:ext cx="8839199" cy="2133552"/>
        </p:xfrm>
        <a:graphic>
          <a:graphicData uri="http://schemas.openxmlformats.org/drawingml/2006/table">
            <a:tbl>
              <a:tblPr firstRow="1" bandRow="1">
                <a:tableStyleId>{5C22544A-7EE6-4342-B048-85BDC9FD1C3A}</a:tableStyleId>
              </a:tblPr>
              <a:tblGrid>
                <a:gridCol w="3886199">
                  <a:extLst>
                    <a:ext uri="{9D8B030D-6E8A-4147-A177-3AD203B41FA5}">
                      <a16:colId xmlns:a16="http://schemas.microsoft.com/office/drawing/2014/main" xmlns="" val="20000"/>
                    </a:ext>
                  </a:extLst>
                </a:gridCol>
                <a:gridCol w="3305014">
                  <a:extLst>
                    <a:ext uri="{9D8B030D-6E8A-4147-A177-3AD203B41FA5}">
                      <a16:colId xmlns:a16="http://schemas.microsoft.com/office/drawing/2014/main" xmlns="" val="20001"/>
                    </a:ext>
                  </a:extLst>
                </a:gridCol>
                <a:gridCol w="1647986">
                  <a:extLst>
                    <a:ext uri="{9D8B030D-6E8A-4147-A177-3AD203B41FA5}">
                      <a16:colId xmlns:a16="http://schemas.microsoft.com/office/drawing/2014/main" xmlns="" val="20002"/>
                    </a:ext>
                  </a:extLst>
                </a:gridCol>
              </a:tblGrid>
              <a:tr h="385093">
                <a:tc>
                  <a:txBody>
                    <a:bodyPr/>
                    <a:lstStyle/>
                    <a:p>
                      <a:pPr algn="ctr"/>
                      <a:r>
                        <a:rPr lang="en-US" sz="2000" dirty="0">
                          <a:solidFill>
                            <a:schemeClr val="tx1"/>
                          </a:solidFill>
                          <a:latin typeface="Times New Roman" pitchFamily="18" charset="0"/>
                          <a:cs typeface="Times New Roman" pitchFamily="18" charset="0"/>
                        </a:rPr>
                        <a:t>Name of Topic</a:t>
                      </a:r>
                    </a:p>
                  </a:txBody>
                  <a:tcPr marL="118872" marR="118872" marT="45696" marB="45696" anchor="ctr">
                    <a:solidFill>
                      <a:srgbClr val="DF5556"/>
                    </a:solidFill>
                  </a:tcPr>
                </a:tc>
                <a:tc>
                  <a:txBody>
                    <a:bodyPr/>
                    <a:lstStyle/>
                    <a:p>
                      <a:pPr algn="ctr"/>
                      <a:r>
                        <a:rPr lang="en-US" sz="2000" dirty="0">
                          <a:solidFill>
                            <a:schemeClr val="tx1"/>
                          </a:solidFill>
                          <a:latin typeface="Times New Roman" pitchFamily="18" charset="0"/>
                          <a:cs typeface="Times New Roman" pitchFamily="18" charset="0"/>
                        </a:rPr>
                        <a:t>Objective</a:t>
                      </a:r>
                      <a:r>
                        <a:rPr lang="en-US" sz="2000" baseline="0" dirty="0">
                          <a:solidFill>
                            <a:schemeClr val="tx1"/>
                          </a:solidFill>
                          <a:latin typeface="Times New Roman" pitchFamily="18" charset="0"/>
                          <a:cs typeface="Times New Roman" pitchFamily="18" charset="0"/>
                        </a:rPr>
                        <a:t> of Topic</a:t>
                      </a:r>
                      <a:endParaRPr lang="en-US" sz="2000" dirty="0">
                        <a:solidFill>
                          <a:schemeClr val="tx1"/>
                        </a:solidFill>
                        <a:latin typeface="Times New Roman" pitchFamily="18" charset="0"/>
                        <a:cs typeface="Times New Roman" pitchFamily="18" charset="0"/>
                      </a:endParaRPr>
                    </a:p>
                  </a:txBody>
                  <a:tcPr marL="118872" marR="118872" marT="45696" marB="45696" anchor="ctr">
                    <a:solidFill>
                      <a:srgbClr val="DF5556"/>
                    </a:solidFill>
                  </a:tcPr>
                </a:tc>
                <a:tc>
                  <a:txBody>
                    <a:bodyPr/>
                    <a:lstStyle/>
                    <a:p>
                      <a:pPr algn="ctr"/>
                      <a:r>
                        <a:rPr lang="en-US" sz="2000" dirty="0">
                          <a:solidFill>
                            <a:schemeClr val="tx1"/>
                          </a:solidFill>
                          <a:latin typeface="Times New Roman" pitchFamily="18" charset="0"/>
                          <a:cs typeface="Times New Roman" pitchFamily="18" charset="0"/>
                        </a:rPr>
                        <a:t>Mapping with CO</a:t>
                      </a:r>
                    </a:p>
                  </a:txBody>
                  <a:tcPr marL="118872" marR="118872" marT="45696" marB="45696" anchor="ctr">
                    <a:solidFill>
                      <a:srgbClr val="DF5556"/>
                    </a:solidFill>
                  </a:tcPr>
                </a:tc>
                <a:extLst>
                  <a:ext uri="{0D108BD9-81ED-4DB2-BD59-A6C34878D82A}">
                    <a16:rowId xmlns:a16="http://schemas.microsoft.com/office/drawing/2014/main" xmlns="" val="10000"/>
                  </a:ext>
                </a:extLst>
              </a:tr>
              <a:tr h="1051608">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2200" dirty="0" smtClean="0">
                          <a:latin typeface="Times New Roman" pitchFamily="18" charset="0"/>
                          <a:cs typeface="Times New Roman" pitchFamily="18" charset="0"/>
                        </a:rPr>
                        <a:t>Online PR &amp; Reputation Management</a:t>
                      </a:r>
                      <a:endParaRPr lang="en-US" sz="2200" b="0" dirty="0">
                        <a:latin typeface="Times New Roman" pitchFamily="18" charset="0"/>
                        <a:cs typeface="Times New Roman" pitchFamily="18" charset="0"/>
                      </a:endParaRPr>
                    </a:p>
                  </a:txBody>
                  <a:tcPr marL="118872" marR="118872" marT="45696" marB="45696">
                    <a:solidFill>
                      <a:srgbClr val="FCB4B6"/>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To </a:t>
                      </a:r>
                      <a:r>
                        <a:rPr kumimoji="0" lang="en-IN" sz="22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study the </a:t>
                      </a:r>
                      <a:r>
                        <a:rPr kumimoji="0" lang="en-IN" sz="22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sources &amp; techniques of online PR &amp; Reputation Management</a:t>
                      </a:r>
                      <a:endParaRPr lang="en-IN" sz="2200" dirty="0" smtClean="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txBody>
                  <a:tcPr>
                    <a:solidFill>
                      <a:srgbClr val="FCB4B6"/>
                    </a:solidFill>
                  </a:tcPr>
                </a:tc>
                <a:tc>
                  <a:txBody>
                    <a:bodyPr/>
                    <a:lstStyle/>
                    <a:p>
                      <a:pPr algn="ctr"/>
                      <a:endParaRPr lang="en-US" sz="1900" b="0" dirty="0">
                        <a:latin typeface="Times New Roman" pitchFamily="18" charset="0"/>
                        <a:cs typeface="Times New Roman" pitchFamily="18" charset="0"/>
                      </a:endParaRPr>
                    </a:p>
                    <a:p>
                      <a:pPr algn="ctr"/>
                      <a:r>
                        <a:rPr lang="en-US" sz="2200" b="0" dirty="0" smtClean="0">
                          <a:latin typeface="Times New Roman" pitchFamily="18" charset="0"/>
                          <a:cs typeface="Times New Roman" pitchFamily="18" charset="0"/>
                        </a:rPr>
                        <a:t>CO4</a:t>
                      </a:r>
                      <a:endParaRPr lang="en-US" sz="2200" b="0" dirty="0">
                        <a:latin typeface="Times New Roman" pitchFamily="18" charset="0"/>
                        <a:cs typeface="Times New Roman" pitchFamily="18" charset="0"/>
                      </a:endParaRPr>
                    </a:p>
                    <a:p>
                      <a:pPr algn="ctr"/>
                      <a:endParaRPr lang="en-US" sz="19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txBody>
                  <a:tcPr marL="118872" marR="118872" marT="45696" marB="45696">
                    <a:solidFill>
                      <a:srgbClr val="FCB4B6"/>
                    </a:solidFill>
                  </a:tcPr>
                </a:tc>
                <a:extLst>
                  <a:ext uri="{0D108BD9-81ED-4DB2-BD59-A6C34878D82A}">
                    <a16:rowId xmlns:a16="http://schemas.microsoft.com/office/drawing/2014/main" xmlns=""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heel(4)">
                                      <p:cBhvr>
                                        <p:cTn id="7"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dirty="0" smtClean="0">
                <a:solidFill>
                  <a:prstClr val="black"/>
                </a:solidFill>
                <a:latin typeface="Times New Roman" panose="02020603050405020304" pitchFamily="18" charset="0"/>
                <a:cs typeface="Times New Roman" panose="02020603050405020304" pitchFamily="18" charset="0"/>
              </a:rPr>
              <a:t>Online PR</a:t>
            </a: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2" name="Rectangle 3"/>
          <p:cNvSpPr txBox="1">
            <a:spLocks noChangeArrowheads="1"/>
          </p:cNvSpPr>
          <p:nvPr/>
        </p:nvSpPr>
        <p:spPr>
          <a:xfrm>
            <a:off x="500062" y="1571625"/>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304800" y="990600"/>
            <a:ext cx="8610600" cy="510540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6" name="Content Placeholder 2"/>
          <p:cNvSpPr txBox="1">
            <a:spLocks/>
          </p:cNvSpPr>
          <p:nvPr/>
        </p:nvSpPr>
        <p:spPr>
          <a:xfrm>
            <a:off x="685800" y="1355725"/>
            <a:ext cx="8001000" cy="4511675"/>
          </a:xfrm>
          <a:prstGeom prst="rect">
            <a:avLst/>
          </a:prstGeom>
        </p:spPr>
        <p:txBody>
          <a:bodyPr>
            <a:noAutofit/>
          </a:bodyPr>
          <a:lstStyle/>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5" name="Content Placeholder 2"/>
          <p:cNvSpPr txBox="1">
            <a:spLocks/>
          </p:cNvSpPr>
          <p:nvPr/>
        </p:nvSpPr>
        <p:spPr>
          <a:xfrm>
            <a:off x="304800" y="1066800"/>
            <a:ext cx="8686800" cy="5289550"/>
          </a:xfrm>
          <a:prstGeom prst="rect">
            <a:avLst/>
          </a:prstGeom>
        </p:spPr>
        <p:txBody>
          <a:bodyPr>
            <a:noAutofit/>
          </a:bodyPr>
          <a:lstStyle/>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7" name="Rectangle 16"/>
          <p:cNvSpPr/>
          <p:nvPr/>
        </p:nvSpPr>
        <p:spPr>
          <a:xfrm>
            <a:off x="762000" y="1371600"/>
            <a:ext cx="7620000" cy="3416320"/>
          </a:xfrm>
          <a:prstGeom prst="rect">
            <a:avLst/>
          </a:prstGeom>
        </p:spPr>
        <p:txBody>
          <a:bodyPr wrap="square">
            <a:spAutoFit/>
          </a:bodyPr>
          <a:lstStyle/>
          <a:p>
            <a:pPr algn="just"/>
            <a:r>
              <a:rPr lang="en-US" sz="2400" dirty="0" smtClean="0">
                <a:latin typeface="Times New Roman" pitchFamily="18" charset="0"/>
                <a:cs typeface="Times New Roman" pitchFamily="18" charset="0"/>
              </a:rPr>
              <a:t>Online PR, also known as </a:t>
            </a:r>
            <a:r>
              <a:rPr lang="en-US" sz="2400" dirty="0" smtClean="0">
                <a:latin typeface="Times New Roman" pitchFamily="18" charset="0"/>
                <a:cs typeface="Times New Roman" pitchFamily="18" charset="0"/>
              </a:rPr>
              <a:t>Digital </a:t>
            </a:r>
            <a:r>
              <a:rPr lang="en-US" sz="2400" dirty="0" smtClean="0">
                <a:latin typeface="Times New Roman" pitchFamily="18" charset="0"/>
                <a:cs typeface="Times New Roman" pitchFamily="18" charset="0"/>
              </a:rPr>
              <a:t>PR, </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Refers </a:t>
            </a:r>
            <a:r>
              <a:rPr lang="en-US" sz="2400" dirty="0" smtClean="0">
                <a:latin typeface="Times New Roman" pitchFamily="18" charset="0"/>
                <a:cs typeface="Times New Roman" pitchFamily="18" charset="0"/>
              </a:rPr>
              <a:t>to the use of internet-based channels to manage and improve a brand's reputation, visibility, and credibility. </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It </a:t>
            </a:r>
            <a:r>
              <a:rPr lang="en-US" sz="2400" dirty="0" smtClean="0">
                <a:latin typeface="Times New Roman" pitchFamily="18" charset="0"/>
                <a:cs typeface="Times New Roman" pitchFamily="18" charset="0"/>
              </a:rPr>
              <a:t>involves strategies such as media outreach, content marketing, influencer collaborations, and social media engagement.</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heel(4)">
                                      <p:cBhvr>
                                        <p:cTn id="7"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dirty="0" smtClean="0">
                <a:solidFill>
                  <a:prstClr val="black"/>
                </a:solidFill>
                <a:latin typeface="Times New Roman" panose="02020603050405020304" pitchFamily="18" charset="0"/>
                <a:cs typeface="Times New Roman" panose="02020603050405020304" pitchFamily="18" charset="0"/>
              </a:rPr>
              <a:t>Online PR</a:t>
            </a: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2" name="Rectangle 3"/>
          <p:cNvSpPr txBox="1">
            <a:spLocks noChangeArrowheads="1"/>
          </p:cNvSpPr>
          <p:nvPr/>
        </p:nvSpPr>
        <p:spPr>
          <a:xfrm>
            <a:off x="500062" y="1571625"/>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304800" y="990600"/>
            <a:ext cx="8610600" cy="510540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6" name="Content Placeholder 2"/>
          <p:cNvSpPr txBox="1">
            <a:spLocks/>
          </p:cNvSpPr>
          <p:nvPr/>
        </p:nvSpPr>
        <p:spPr>
          <a:xfrm>
            <a:off x="685800" y="1355725"/>
            <a:ext cx="8001000" cy="4511675"/>
          </a:xfrm>
          <a:prstGeom prst="rect">
            <a:avLst/>
          </a:prstGeom>
        </p:spPr>
        <p:txBody>
          <a:bodyPr>
            <a:noAutofit/>
          </a:bodyPr>
          <a:lstStyle/>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5" name="Content Placeholder 2"/>
          <p:cNvSpPr txBox="1">
            <a:spLocks/>
          </p:cNvSpPr>
          <p:nvPr/>
        </p:nvSpPr>
        <p:spPr>
          <a:xfrm>
            <a:off x="304800" y="1066800"/>
            <a:ext cx="8686800" cy="5289550"/>
          </a:xfrm>
          <a:prstGeom prst="rect">
            <a:avLst/>
          </a:prstGeom>
        </p:spPr>
        <p:txBody>
          <a:bodyPr>
            <a:noAutofit/>
          </a:bodyPr>
          <a:lstStyle/>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7" name="Content Placeholder 2"/>
          <p:cNvSpPr txBox="1">
            <a:spLocks/>
          </p:cNvSpPr>
          <p:nvPr/>
        </p:nvSpPr>
        <p:spPr>
          <a:xfrm>
            <a:off x="457200" y="1600200"/>
            <a:ext cx="8229600" cy="3429000"/>
          </a:xfrm>
          <a:prstGeom prst="rect">
            <a:avLst/>
          </a:prstGeom>
        </p:spPr>
        <p:txBody>
          <a:bodyPr>
            <a:noAutofit/>
          </a:bodyPr>
          <a:lstStyle/>
          <a:p>
            <a:pPr marL="342900" marR="192405" lvl="0" indent="-342900" algn="just" defTabSz="914400" rtl="0" eaLnBrk="1" fontAlgn="auto" latinLnBrk="0" hangingPunct="1">
              <a:lnSpc>
                <a:spcPct val="100000"/>
              </a:lnSpc>
              <a:spcBef>
                <a:spcPts val="1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Digital PR is an online marketing strategy used by businesses to increase their online presence. </a:t>
            </a:r>
          </a:p>
          <a:p>
            <a:pPr marL="342900" marR="192405" lvl="0" indent="-342900" algn="just" defTabSz="914400" rtl="0" eaLnBrk="1" fontAlgn="auto" latinLnBrk="0" hangingPunct="1">
              <a:lnSpc>
                <a:spcPct val="100000"/>
              </a:lnSpc>
              <a:spcBef>
                <a:spcPts val="100"/>
              </a:spcBef>
              <a:spcAft>
                <a:spcPts val="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192405" lvl="0" indent="-342900" algn="just" defTabSz="914400" rtl="0" eaLnBrk="1" fontAlgn="auto" latinLnBrk="0" hangingPunct="1">
              <a:lnSpc>
                <a:spcPct val="100000"/>
              </a:lnSpc>
              <a:spcBef>
                <a:spcPts val="1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Digital PR agencies network with journalists, bloggers and influencers and send online press releases to gain high-quality </a:t>
            </a:r>
            <a:r>
              <a:rPr kumimoji="0" lang="en-US" sz="2400" b="0" i="0" u="none" strike="noStrike" kern="1200" cap="none" spc="0" normalizeH="0" baseline="0" noProof="0" dirty="0" err="1" smtClean="0">
                <a:ln>
                  <a:noFill/>
                </a:ln>
                <a:solidFill>
                  <a:schemeClr val="tx1"/>
                </a:solidFill>
                <a:effectLst/>
                <a:uLnTx/>
                <a:uFillTx/>
                <a:latin typeface="Times New Roman" panose="02020603050405020304" pitchFamily="18" charset="0"/>
                <a:ea typeface="+mn-ea"/>
                <a:cs typeface="Times New Roman" panose="02020603050405020304" pitchFamily="18" charset="0"/>
              </a:rPr>
              <a:t>backlinks</a:t>
            </a: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social media mentions and improve their Search Engine </a:t>
            </a:r>
            <a:r>
              <a:rPr kumimoji="0" lang="en-US" sz="2400" b="0" i="0" u="none" strike="noStrike" kern="1200" cap="none" spc="0" normalizeH="0" baseline="0" noProof="0" dirty="0" err="1" smtClean="0">
                <a:ln>
                  <a:noFill/>
                </a:ln>
                <a:solidFill>
                  <a:schemeClr val="tx1"/>
                </a:solidFill>
                <a:effectLst/>
                <a:uLnTx/>
                <a:uFillTx/>
                <a:latin typeface="Times New Roman" panose="02020603050405020304" pitchFamily="18" charset="0"/>
                <a:ea typeface="+mn-ea"/>
                <a:cs typeface="Times New Roman" panose="02020603050405020304" pitchFamily="18" charset="0"/>
              </a:rPr>
              <a:t>Optimisation</a:t>
            </a: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(SEO).</a:t>
            </a:r>
            <a:endParaRPr kumimoji="0" lang="en-US" sz="2400" b="0" i="0" u="sng"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heel(4)">
                                      <p:cBhvr>
                                        <p:cTn id="7"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dirty="0" smtClean="0">
                <a:solidFill>
                  <a:prstClr val="black"/>
                </a:solidFill>
                <a:latin typeface="Times New Roman" panose="02020603050405020304" pitchFamily="18" charset="0"/>
                <a:cs typeface="Times New Roman" panose="02020603050405020304" pitchFamily="18" charset="0"/>
              </a:rPr>
              <a:t>Sources of Online PR</a:t>
            </a: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2" name="Rectangle 3"/>
          <p:cNvSpPr txBox="1">
            <a:spLocks noChangeArrowheads="1"/>
          </p:cNvSpPr>
          <p:nvPr/>
        </p:nvSpPr>
        <p:spPr>
          <a:xfrm>
            <a:off x="500062" y="1571625"/>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304800" y="990600"/>
            <a:ext cx="8610600" cy="510540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6" name="Content Placeholder 2"/>
          <p:cNvSpPr txBox="1">
            <a:spLocks/>
          </p:cNvSpPr>
          <p:nvPr/>
        </p:nvSpPr>
        <p:spPr>
          <a:xfrm>
            <a:off x="685800" y="1355725"/>
            <a:ext cx="8001000" cy="4511675"/>
          </a:xfrm>
          <a:prstGeom prst="rect">
            <a:avLst/>
          </a:prstGeom>
        </p:spPr>
        <p:txBody>
          <a:bodyPr>
            <a:noAutofit/>
          </a:bodyPr>
          <a:lstStyle/>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5" name="Content Placeholder 2"/>
          <p:cNvSpPr txBox="1">
            <a:spLocks/>
          </p:cNvSpPr>
          <p:nvPr/>
        </p:nvSpPr>
        <p:spPr>
          <a:xfrm>
            <a:off x="304800" y="1066800"/>
            <a:ext cx="8686800" cy="5289550"/>
          </a:xfrm>
          <a:prstGeom prst="rect">
            <a:avLst/>
          </a:prstGeom>
        </p:spPr>
        <p:txBody>
          <a:bodyPr>
            <a:noAutofit/>
          </a:bodyPr>
          <a:lstStyle/>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24578" name="Rectangle 2"/>
          <p:cNvSpPr>
            <a:spLocks noChangeArrowheads="1"/>
          </p:cNvSpPr>
          <p:nvPr/>
        </p:nvSpPr>
        <p:spPr bwMode="auto">
          <a:xfrm>
            <a:off x="381000" y="1295400"/>
            <a:ext cx="8382000" cy="437042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Company Websites &amp; Blogs</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 Official announcements, press releases, and thought leadership content.</a:t>
            </a: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Social Media Platforms</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 </a:t>
            </a:r>
            <a:r>
              <a:rPr kumimoji="0" lang="en-US" sz="2000" b="0" i="0" u="none" strike="noStrike" cap="none" normalizeH="0" baseline="0" dirty="0" err="1" smtClean="0">
                <a:ln>
                  <a:noFill/>
                </a:ln>
                <a:solidFill>
                  <a:schemeClr val="tx1"/>
                </a:solidFill>
                <a:effectLst/>
                <a:latin typeface="Times New Roman" pitchFamily="18" charset="0"/>
                <a:cs typeface="Times New Roman" pitchFamily="18" charset="0"/>
              </a:rPr>
              <a:t>Facebook</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Twitter, LinkedIn, </a:t>
            </a:r>
            <a:r>
              <a:rPr kumimoji="0" lang="en-US" sz="2000" b="0" i="0" u="none" strike="noStrike" cap="none" normalizeH="0" baseline="0" dirty="0" err="1" smtClean="0">
                <a:ln>
                  <a:noFill/>
                </a:ln>
                <a:solidFill>
                  <a:schemeClr val="tx1"/>
                </a:solidFill>
                <a:effectLst/>
                <a:latin typeface="Times New Roman" pitchFamily="18" charset="0"/>
                <a:cs typeface="Times New Roman" pitchFamily="18" charset="0"/>
              </a:rPr>
              <a:t>Instagram</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cs typeface="Times New Roman" pitchFamily="18" charset="0"/>
              </a:rPr>
              <a:t>TikTok</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and more.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Online News Portals &amp; Magazines</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 Websites like Forbes, </a:t>
            </a:r>
            <a:r>
              <a:rPr kumimoji="0" lang="en-US" sz="2000" b="0" i="0" u="none" strike="noStrike" cap="none" normalizeH="0" baseline="0" dirty="0" err="1" smtClean="0">
                <a:ln>
                  <a:noFill/>
                </a:ln>
                <a:solidFill>
                  <a:schemeClr val="tx1"/>
                </a:solidFill>
                <a:effectLst/>
                <a:latin typeface="Times New Roman" pitchFamily="18" charset="0"/>
                <a:cs typeface="Times New Roman" pitchFamily="18" charset="0"/>
              </a:rPr>
              <a:t>TechCrunch</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or niche industry publications.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Influencers &amp; Bloggers</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 Collaborating with influencers to reach targeted audiences.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Email Newsletters</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 Direct communication with customers and stakeholders.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heel(4)">
                                      <p:cBhvr>
                                        <p:cTn id="7"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dirty="0" smtClean="0">
                <a:solidFill>
                  <a:prstClr val="black"/>
                </a:solidFill>
                <a:latin typeface="Times New Roman" panose="02020603050405020304" pitchFamily="18" charset="0"/>
                <a:cs typeface="Times New Roman" panose="02020603050405020304" pitchFamily="18" charset="0"/>
              </a:rPr>
              <a:t>Sources of Online PR</a:t>
            </a: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2" name="Rectangle 3"/>
          <p:cNvSpPr txBox="1">
            <a:spLocks noChangeArrowheads="1"/>
          </p:cNvSpPr>
          <p:nvPr/>
        </p:nvSpPr>
        <p:spPr>
          <a:xfrm>
            <a:off x="500062" y="1571625"/>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304800" y="990600"/>
            <a:ext cx="8610600" cy="510540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6" name="Content Placeholder 2"/>
          <p:cNvSpPr txBox="1">
            <a:spLocks/>
          </p:cNvSpPr>
          <p:nvPr/>
        </p:nvSpPr>
        <p:spPr>
          <a:xfrm>
            <a:off x="685800" y="1355725"/>
            <a:ext cx="8001000" cy="4511675"/>
          </a:xfrm>
          <a:prstGeom prst="rect">
            <a:avLst/>
          </a:prstGeom>
        </p:spPr>
        <p:txBody>
          <a:bodyPr>
            <a:noAutofit/>
          </a:bodyPr>
          <a:lstStyle/>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5" name="Content Placeholder 2"/>
          <p:cNvSpPr txBox="1">
            <a:spLocks/>
          </p:cNvSpPr>
          <p:nvPr/>
        </p:nvSpPr>
        <p:spPr>
          <a:xfrm>
            <a:off x="304800" y="1066800"/>
            <a:ext cx="8686800" cy="5289550"/>
          </a:xfrm>
          <a:prstGeom prst="rect">
            <a:avLst/>
          </a:prstGeom>
        </p:spPr>
        <p:txBody>
          <a:bodyPr>
            <a:noAutofit/>
          </a:bodyPr>
          <a:lstStyle/>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20" name="Rectangle 19"/>
          <p:cNvSpPr/>
          <p:nvPr/>
        </p:nvSpPr>
        <p:spPr>
          <a:xfrm>
            <a:off x="457200" y="1219200"/>
            <a:ext cx="8229600" cy="3785652"/>
          </a:xfrm>
          <a:prstGeom prst="rect">
            <a:avLst/>
          </a:prstGeom>
        </p:spPr>
        <p:txBody>
          <a:bodyPr wrap="square">
            <a:spAutoFit/>
          </a:bodyPr>
          <a:lstStyle/>
          <a:p>
            <a:pPr lvl="0" eaLnBrk="0" fontAlgn="base" hangingPunct="0">
              <a:spcBef>
                <a:spcPct val="0"/>
              </a:spcBef>
              <a:spcAft>
                <a:spcPct val="0"/>
              </a:spcAft>
              <a:buFontTx/>
              <a:buChar char="•"/>
            </a:pPr>
            <a:r>
              <a:rPr lang="en-US" sz="2000" b="1" dirty="0" smtClean="0">
                <a:latin typeface="Times New Roman" pitchFamily="18" charset="0"/>
                <a:cs typeface="Times New Roman" pitchFamily="18" charset="0"/>
              </a:rPr>
              <a:t>Online Press Release Distribution Services</a:t>
            </a:r>
            <a:r>
              <a:rPr lang="en-US" sz="2000" dirty="0" smtClean="0">
                <a:latin typeface="Times New Roman" pitchFamily="18" charset="0"/>
                <a:cs typeface="Times New Roman" pitchFamily="18" charset="0"/>
              </a:rPr>
              <a:t> – Platforms like PR Newswire, Business Wire, and </a:t>
            </a:r>
            <a:r>
              <a:rPr lang="en-US" sz="2000" dirty="0" err="1" smtClean="0">
                <a:latin typeface="Times New Roman" pitchFamily="18" charset="0"/>
                <a:cs typeface="Times New Roman" pitchFamily="18" charset="0"/>
              </a:rPr>
              <a:t>GlobeNewswire</a:t>
            </a:r>
            <a:r>
              <a:rPr lang="en-US" sz="2000" dirty="0" smtClean="0">
                <a:latin typeface="Times New Roman" pitchFamily="18" charset="0"/>
                <a:cs typeface="Times New Roman" pitchFamily="18" charset="0"/>
              </a:rPr>
              <a:t>.</a:t>
            </a:r>
          </a:p>
          <a:p>
            <a:pPr lvl="0" eaLnBrk="0" fontAlgn="base" hangingPunct="0">
              <a:spcBef>
                <a:spcPct val="0"/>
              </a:spcBef>
              <a:spcAft>
                <a:spcPct val="0"/>
              </a:spcAft>
              <a:buFontTx/>
              <a:buChar char="•"/>
            </a:pPr>
            <a:endParaRPr lang="en-US" sz="2000" dirty="0" smtClean="0">
              <a:latin typeface="Times New Roman" pitchFamily="18" charset="0"/>
              <a:cs typeface="Times New Roman" pitchFamily="18" charset="0"/>
            </a:endParaRPr>
          </a:p>
          <a:p>
            <a:pPr lvl="0" eaLnBrk="0" fontAlgn="base" hangingPunct="0">
              <a:spcBef>
                <a:spcPct val="0"/>
              </a:spcBef>
              <a:spcAft>
                <a:spcPct val="0"/>
              </a:spcAft>
              <a:buFontTx/>
              <a:buChar char="•"/>
            </a:pPr>
            <a:r>
              <a:rPr lang="en-US" sz="2000" b="1" dirty="0" smtClean="0">
                <a:latin typeface="Times New Roman" pitchFamily="18" charset="0"/>
                <a:cs typeface="Times New Roman" pitchFamily="18" charset="0"/>
              </a:rPr>
              <a:t>SEO &amp; Content Marketing</a:t>
            </a:r>
            <a:r>
              <a:rPr lang="en-US" sz="2000" dirty="0" smtClean="0">
                <a:latin typeface="Times New Roman" pitchFamily="18" charset="0"/>
                <a:cs typeface="Times New Roman" pitchFamily="18" charset="0"/>
              </a:rPr>
              <a:t> – Optimized blog posts, guest articles, and digital storytelling</a:t>
            </a:r>
            <a:r>
              <a:rPr lang="en-US" sz="2000" dirty="0" smtClean="0">
                <a:latin typeface="Times New Roman" pitchFamily="18" charset="0"/>
                <a:cs typeface="Times New Roman" pitchFamily="18" charset="0"/>
              </a:rPr>
              <a:t>.</a:t>
            </a:r>
          </a:p>
          <a:p>
            <a:pPr lvl="0" eaLnBrk="0" fontAlgn="base" hangingPunct="0">
              <a:spcBef>
                <a:spcPct val="0"/>
              </a:spcBef>
              <a:spcAft>
                <a:spcPct val="0"/>
              </a:spcAft>
              <a:buFontTx/>
              <a:buChar char="•"/>
            </a:pPr>
            <a:endParaRPr lang="en-US" sz="2000" dirty="0" smtClean="0">
              <a:latin typeface="Times New Roman" pitchFamily="18" charset="0"/>
              <a:cs typeface="Times New Roman" pitchFamily="18" charset="0"/>
            </a:endParaRPr>
          </a:p>
          <a:p>
            <a:pPr lvl="0" eaLnBrk="0" fontAlgn="base" hangingPunct="0">
              <a:spcBef>
                <a:spcPct val="0"/>
              </a:spcBef>
              <a:spcAft>
                <a:spcPct val="0"/>
              </a:spcAft>
              <a:buFontTx/>
              <a:buChar char="•"/>
            </a:pPr>
            <a:r>
              <a:rPr lang="en-US" sz="2000" b="1" dirty="0" smtClean="0">
                <a:latin typeface="Times New Roman" pitchFamily="18" charset="0"/>
                <a:cs typeface="Times New Roman" pitchFamily="18" charset="0"/>
              </a:rPr>
              <a:t>Review &amp; Rating Websites</a:t>
            </a:r>
            <a:r>
              <a:rPr lang="en-US" sz="2000" dirty="0" smtClean="0">
                <a:latin typeface="Times New Roman" pitchFamily="18" charset="0"/>
                <a:cs typeface="Times New Roman" pitchFamily="18" charset="0"/>
              </a:rPr>
              <a:t> – Platforms like Google Reviews, </a:t>
            </a:r>
            <a:r>
              <a:rPr lang="en-US" sz="2000" dirty="0" err="1" smtClean="0">
                <a:latin typeface="Times New Roman" pitchFamily="18" charset="0"/>
                <a:cs typeface="Times New Roman" pitchFamily="18" charset="0"/>
              </a:rPr>
              <a:t>Trustpilot</a:t>
            </a:r>
            <a:r>
              <a:rPr lang="en-US" sz="2000" dirty="0" smtClean="0">
                <a:latin typeface="Times New Roman" pitchFamily="18" charset="0"/>
                <a:cs typeface="Times New Roman" pitchFamily="18" charset="0"/>
              </a:rPr>
              <a:t>, and Yelp</a:t>
            </a:r>
            <a:r>
              <a:rPr lang="en-US" sz="2000" dirty="0" smtClean="0">
                <a:latin typeface="Times New Roman" pitchFamily="18" charset="0"/>
                <a:cs typeface="Times New Roman" pitchFamily="18" charset="0"/>
              </a:rPr>
              <a:t>.</a:t>
            </a:r>
          </a:p>
          <a:p>
            <a:pPr lvl="0" eaLnBrk="0" fontAlgn="base" hangingPunct="0">
              <a:spcBef>
                <a:spcPct val="0"/>
              </a:spcBef>
              <a:spcAft>
                <a:spcPct val="0"/>
              </a:spcAft>
              <a:buFontTx/>
              <a:buChar char="•"/>
            </a:pPr>
            <a:endParaRPr lang="en-US" sz="2000" dirty="0" smtClean="0">
              <a:latin typeface="Times New Roman" pitchFamily="18" charset="0"/>
              <a:cs typeface="Times New Roman" pitchFamily="18" charset="0"/>
            </a:endParaRPr>
          </a:p>
          <a:p>
            <a:pPr lvl="0" eaLnBrk="0" fontAlgn="base" hangingPunct="0">
              <a:spcBef>
                <a:spcPct val="0"/>
              </a:spcBef>
              <a:spcAft>
                <a:spcPct val="0"/>
              </a:spcAft>
              <a:buFontTx/>
              <a:buChar char="•"/>
            </a:pPr>
            <a:r>
              <a:rPr lang="en-US" sz="2000" b="1" dirty="0" smtClean="0">
                <a:latin typeface="Times New Roman" pitchFamily="18" charset="0"/>
                <a:cs typeface="Times New Roman" pitchFamily="18" charset="0"/>
              </a:rPr>
              <a:t>Podcasts &amp; Webinars</a:t>
            </a:r>
            <a:r>
              <a:rPr lang="en-US" sz="2000" dirty="0" smtClean="0">
                <a:latin typeface="Times New Roman" pitchFamily="18" charset="0"/>
                <a:cs typeface="Times New Roman" pitchFamily="18" charset="0"/>
              </a:rPr>
              <a:t> – Thought leadership discussions to engage audiences</a:t>
            </a:r>
            <a:r>
              <a:rPr lang="en-US" sz="2000" dirty="0" smtClean="0">
                <a:latin typeface="Times New Roman" pitchFamily="18" charset="0"/>
                <a:cs typeface="Times New Roman" pitchFamily="18" charset="0"/>
              </a:rPr>
              <a:t>.</a:t>
            </a:r>
          </a:p>
          <a:p>
            <a:pPr lvl="0" eaLnBrk="0" fontAlgn="base" hangingPunct="0">
              <a:spcBef>
                <a:spcPct val="0"/>
              </a:spcBef>
              <a:spcAft>
                <a:spcPct val="0"/>
              </a:spcAft>
              <a:buFontTx/>
              <a:buChar char="•"/>
            </a:pPr>
            <a:endParaRPr lang="en-US" sz="2000" dirty="0" smtClean="0">
              <a:latin typeface="Times New Roman" pitchFamily="18" charset="0"/>
              <a:cs typeface="Times New Roman" pitchFamily="18" charset="0"/>
            </a:endParaRPr>
          </a:p>
          <a:p>
            <a:pPr lvl="0" eaLnBrk="0" fontAlgn="base" hangingPunct="0">
              <a:spcBef>
                <a:spcPct val="0"/>
              </a:spcBef>
              <a:spcAft>
                <a:spcPct val="0"/>
              </a:spcAft>
              <a:buFontTx/>
              <a:buChar char="•"/>
            </a:pPr>
            <a:r>
              <a:rPr lang="en-US" sz="2000" b="1" dirty="0" smtClean="0">
                <a:latin typeface="Times New Roman" pitchFamily="18" charset="0"/>
                <a:cs typeface="Times New Roman" pitchFamily="18" charset="0"/>
              </a:rPr>
              <a:t>Online Communities &amp; Forums</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Reddit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Quora</a:t>
            </a:r>
            <a:r>
              <a:rPr lang="en-US" sz="2000" dirty="0" smtClean="0">
                <a:latin typeface="Times New Roman" pitchFamily="18" charset="0"/>
                <a:cs typeface="Times New Roman" pitchFamily="18" charset="0"/>
              </a:rPr>
              <a:t>, and niche-specific forums. </a:t>
            </a:r>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heel(4)">
                                      <p:cBhvr>
                                        <p:cTn id="7"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12"/>
          <p:cNvSpPr>
            <a:spLocks noGrp="1"/>
          </p:cNvSpPr>
          <p:nvPr>
            <p:ph type="ftr" sz="quarter" idx="11"/>
          </p:nvPr>
        </p:nvSpPr>
        <p:spPr>
          <a:xfrm>
            <a:off x="2286000" y="6376243"/>
            <a:ext cx="50292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2400" b="1" dirty="0">
                <a:latin typeface="Times New Roman" pitchFamily="18" charset="0"/>
                <a:cs typeface="Times New Roman" pitchFamily="18" charset="0"/>
              </a:rPr>
              <a:t>Evaluation Scheme</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pic>
        <p:nvPicPr>
          <p:cNvPr id="10" name="Picture 9">
            <a:extLst>
              <a:ext uri="{FF2B5EF4-FFF2-40B4-BE49-F238E27FC236}">
                <a16:creationId xmlns:a16="http://schemas.microsoft.com/office/drawing/2014/main" xmlns="" id="{28AFEDC3-ACFA-2A51-75A7-7117667FF56E}"/>
              </a:ext>
            </a:extLst>
          </p:cNvPr>
          <p:cNvPicPr>
            <a:picLocks noChangeAspect="1"/>
          </p:cNvPicPr>
          <p:nvPr/>
        </p:nvPicPr>
        <p:blipFill>
          <a:blip r:embed="rId3"/>
          <a:stretch>
            <a:fillRect/>
          </a:stretch>
        </p:blipFill>
        <p:spPr>
          <a:xfrm>
            <a:off x="838200" y="838200"/>
            <a:ext cx="7869481" cy="510540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dirty="0" smtClean="0">
                <a:solidFill>
                  <a:prstClr val="black"/>
                </a:solidFill>
                <a:latin typeface="Times New Roman" panose="02020603050405020304" pitchFamily="18" charset="0"/>
                <a:cs typeface="Times New Roman" panose="02020603050405020304" pitchFamily="18" charset="0"/>
              </a:rPr>
              <a:t>Objectives of Online PR</a:t>
            </a: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2" name="Rectangle 3"/>
          <p:cNvSpPr txBox="1">
            <a:spLocks noChangeArrowheads="1"/>
          </p:cNvSpPr>
          <p:nvPr/>
        </p:nvSpPr>
        <p:spPr>
          <a:xfrm>
            <a:off x="500062" y="1571625"/>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304800" y="990600"/>
            <a:ext cx="8610600" cy="510540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6" name="Content Placeholder 2"/>
          <p:cNvSpPr txBox="1">
            <a:spLocks/>
          </p:cNvSpPr>
          <p:nvPr/>
        </p:nvSpPr>
        <p:spPr>
          <a:xfrm>
            <a:off x="685800" y="1355725"/>
            <a:ext cx="8001000" cy="4511675"/>
          </a:xfrm>
          <a:prstGeom prst="rect">
            <a:avLst/>
          </a:prstGeom>
        </p:spPr>
        <p:txBody>
          <a:bodyPr>
            <a:noAutofit/>
          </a:bodyPr>
          <a:lstStyle/>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5" name="Content Placeholder 2"/>
          <p:cNvSpPr txBox="1">
            <a:spLocks/>
          </p:cNvSpPr>
          <p:nvPr/>
        </p:nvSpPr>
        <p:spPr>
          <a:xfrm>
            <a:off x="304800" y="1066800"/>
            <a:ext cx="8686800" cy="5289550"/>
          </a:xfrm>
          <a:prstGeom prst="rect">
            <a:avLst/>
          </a:prstGeom>
        </p:spPr>
        <p:txBody>
          <a:bodyPr>
            <a:noAutofit/>
          </a:bodyPr>
          <a:lstStyle/>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22529" name="Rectangle 1"/>
          <p:cNvSpPr>
            <a:spLocks noChangeArrowheads="1"/>
          </p:cNvSpPr>
          <p:nvPr/>
        </p:nvSpPr>
        <p:spPr bwMode="auto">
          <a:xfrm>
            <a:off x="304800" y="1066800"/>
            <a:ext cx="8686800" cy="532453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i="0" u="none" strike="noStrike" cap="none" normalizeH="0" baseline="0" dirty="0" smtClean="0">
                <a:ln>
                  <a:noFill/>
                </a:ln>
                <a:solidFill>
                  <a:schemeClr val="tx1"/>
                </a:solidFill>
                <a:effectLst/>
                <a:latin typeface="Times New Roman" pitchFamily="18" charset="0"/>
                <a:cs typeface="Times New Roman" pitchFamily="18" charset="0"/>
              </a:rPr>
              <a:t>Brand Awareness &amp; Visibility  </a:t>
            </a: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en-US" sz="200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i="0" u="none" strike="noStrike" cap="none" normalizeH="0" baseline="0" dirty="0" smtClean="0">
                <a:ln>
                  <a:noFill/>
                </a:ln>
                <a:solidFill>
                  <a:schemeClr val="tx1"/>
                </a:solidFill>
                <a:effectLst/>
                <a:latin typeface="Times New Roman" pitchFamily="18" charset="0"/>
                <a:cs typeface="Times New Roman" pitchFamily="18" charset="0"/>
              </a:rPr>
              <a:t>Reputation Management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00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i="0" u="none" strike="noStrike" cap="none" normalizeH="0" baseline="0" dirty="0" smtClean="0">
                <a:ln>
                  <a:noFill/>
                </a:ln>
                <a:solidFill>
                  <a:schemeClr val="tx1"/>
                </a:solidFill>
                <a:effectLst/>
                <a:latin typeface="Times New Roman" pitchFamily="18" charset="0"/>
                <a:cs typeface="Times New Roman" pitchFamily="18" charset="0"/>
              </a:rPr>
              <a:t>Improving Search Rankings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00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i="0" u="none" strike="noStrike" cap="none" normalizeH="0" baseline="0" dirty="0" smtClean="0">
                <a:ln>
                  <a:noFill/>
                </a:ln>
                <a:solidFill>
                  <a:schemeClr val="tx1"/>
                </a:solidFill>
                <a:effectLst/>
                <a:latin typeface="Times New Roman" pitchFamily="18" charset="0"/>
                <a:cs typeface="Times New Roman" pitchFamily="18" charset="0"/>
              </a:rPr>
              <a:t>Crisis Communication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00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i="0" u="none" strike="noStrike" cap="none" normalizeH="0" baseline="0" dirty="0" smtClean="0">
                <a:ln>
                  <a:noFill/>
                </a:ln>
                <a:solidFill>
                  <a:schemeClr val="tx1"/>
                </a:solidFill>
                <a:effectLst/>
                <a:latin typeface="Times New Roman" pitchFamily="18" charset="0"/>
                <a:cs typeface="Times New Roman" pitchFamily="18" charset="0"/>
              </a:rPr>
              <a:t>Building Credibility &amp; Trust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00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i="0" u="none" strike="noStrike" cap="none" normalizeH="0" baseline="0" dirty="0" smtClean="0">
                <a:ln>
                  <a:noFill/>
                </a:ln>
                <a:solidFill>
                  <a:schemeClr val="tx1"/>
                </a:solidFill>
                <a:effectLst/>
                <a:latin typeface="Times New Roman" pitchFamily="18" charset="0"/>
                <a:cs typeface="Times New Roman" pitchFamily="18" charset="0"/>
              </a:rPr>
              <a:t>Customer Engagement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00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i="0" u="none" strike="noStrike" cap="none" normalizeH="0" baseline="0" dirty="0" smtClean="0">
                <a:ln>
                  <a:noFill/>
                </a:ln>
                <a:solidFill>
                  <a:schemeClr val="tx1"/>
                </a:solidFill>
                <a:effectLst/>
                <a:latin typeface="Times New Roman" pitchFamily="18" charset="0"/>
                <a:cs typeface="Times New Roman" pitchFamily="18" charset="0"/>
              </a:rPr>
              <a:t>Driving Website Traffic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00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i="0" u="none" strike="noStrike" cap="none" normalizeH="0" baseline="0" dirty="0" smtClean="0">
                <a:ln>
                  <a:noFill/>
                </a:ln>
                <a:solidFill>
                  <a:schemeClr val="tx1"/>
                </a:solidFill>
                <a:effectLst/>
                <a:latin typeface="Times New Roman" pitchFamily="18" charset="0"/>
                <a:cs typeface="Times New Roman" pitchFamily="18" charset="0"/>
              </a:rPr>
              <a:t>Lead Generation &amp; Sales Growth</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00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i="0" u="none" strike="noStrike" cap="none" normalizeH="0" baseline="0" dirty="0" smtClean="0">
                <a:ln>
                  <a:noFill/>
                </a:ln>
                <a:solidFill>
                  <a:schemeClr val="tx1"/>
                </a:solidFill>
                <a:effectLst/>
                <a:latin typeface="Times New Roman" pitchFamily="18" charset="0"/>
                <a:cs typeface="Times New Roman" pitchFamily="18" charset="0"/>
              </a:rPr>
              <a:t>Strengthening Media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heel(4)">
                                      <p:cBhvr>
                                        <p:cTn id="7"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dirty="0" smtClean="0">
                <a:solidFill>
                  <a:prstClr val="black"/>
                </a:solidFill>
                <a:latin typeface="Times New Roman" panose="02020603050405020304" pitchFamily="18" charset="0"/>
                <a:cs typeface="Times New Roman" panose="02020603050405020304" pitchFamily="18" charset="0"/>
              </a:rPr>
              <a:t>Online PR</a:t>
            </a: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2" name="Rectangle 3"/>
          <p:cNvSpPr txBox="1">
            <a:spLocks noChangeArrowheads="1"/>
          </p:cNvSpPr>
          <p:nvPr/>
        </p:nvSpPr>
        <p:spPr>
          <a:xfrm>
            <a:off x="304800" y="1219200"/>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304800" y="990600"/>
            <a:ext cx="8610600" cy="510540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6" name="Content Placeholder 2"/>
          <p:cNvSpPr txBox="1">
            <a:spLocks/>
          </p:cNvSpPr>
          <p:nvPr/>
        </p:nvSpPr>
        <p:spPr>
          <a:xfrm>
            <a:off x="685800" y="1355725"/>
            <a:ext cx="8001000" cy="4511675"/>
          </a:xfrm>
          <a:prstGeom prst="rect">
            <a:avLst/>
          </a:prstGeom>
        </p:spPr>
        <p:txBody>
          <a:bodyPr>
            <a:noAutofit/>
          </a:bodyPr>
          <a:lstStyle/>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5" name="Content Placeholder 2"/>
          <p:cNvSpPr txBox="1">
            <a:spLocks/>
          </p:cNvSpPr>
          <p:nvPr/>
        </p:nvSpPr>
        <p:spPr>
          <a:xfrm>
            <a:off x="304800" y="1066800"/>
            <a:ext cx="8686800" cy="5289550"/>
          </a:xfrm>
          <a:prstGeom prst="rect">
            <a:avLst/>
          </a:prstGeom>
        </p:spPr>
        <p:txBody>
          <a:bodyPr>
            <a:noAutofit/>
          </a:bodyPr>
          <a:lstStyle/>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pic>
        <p:nvPicPr>
          <p:cNvPr id="24" name="Picture 6">
            <a:extLst>
              <a:ext uri="{FF2B5EF4-FFF2-40B4-BE49-F238E27FC236}">
                <a16:creationId xmlns="" xmlns:a16="http://schemas.microsoft.com/office/drawing/2014/main" id="{BCBC31F4-5319-C087-BD0D-6B989F5E1702}"/>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57200" y="1762125"/>
            <a:ext cx="8458200" cy="4267199"/>
          </a:xfrm>
          <a:prstGeom prst="rect">
            <a:avLst/>
          </a:prstGeom>
          <a:noFill/>
          <a:extLst>
            <a:ext uri="{909E8E84-426E-40DD-AFC4-6F175D3DCCD1}">
              <a14:hiddenFill xmlns="" xmlns:a14="http://schemas.microsoft.com/office/drawing/2010/main">
                <a:solidFill>
                  <a:srgbClr val="FFFFFF"/>
                </a:solidFill>
              </a14:hiddenFill>
            </a:ext>
          </a:extLst>
        </p:spPr>
      </p:pic>
      <p:sp>
        <p:nvSpPr>
          <p:cNvPr id="25" name="Content Placeholder 2"/>
          <p:cNvSpPr txBox="1">
            <a:spLocks/>
          </p:cNvSpPr>
          <p:nvPr/>
        </p:nvSpPr>
        <p:spPr>
          <a:xfrm>
            <a:off x="228600" y="914401"/>
            <a:ext cx="8686800" cy="4267199"/>
          </a:xfrm>
          <a:prstGeom prst="rect">
            <a:avLst/>
          </a:prstGeom>
        </p:spPr>
        <p:txBody>
          <a:bodyPr>
            <a:norm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6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How does Online-PR work?</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heel(4)">
                                      <p:cBhvr>
                                        <p:cTn id="7"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dirty="0" smtClean="0">
                <a:solidFill>
                  <a:prstClr val="black"/>
                </a:solidFill>
                <a:latin typeface="Times New Roman" panose="02020603050405020304" pitchFamily="18" charset="0"/>
                <a:cs typeface="Times New Roman" panose="02020603050405020304" pitchFamily="18" charset="0"/>
              </a:rPr>
              <a:t>Online PR &amp; Reputation Management</a:t>
            </a: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2" name="Rectangle 3"/>
          <p:cNvSpPr txBox="1">
            <a:spLocks noChangeArrowheads="1"/>
          </p:cNvSpPr>
          <p:nvPr/>
        </p:nvSpPr>
        <p:spPr>
          <a:xfrm>
            <a:off x="304800" y="1219200"/>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304800" y="990600"/>
            <a:ext cx="8610600" cy="510540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6" name="Content Placeholder 2"/>
          <p:cNvSpPr txBox="1">
            <a:spLocks/>
          </p:cNvSpPr>
          <p:nvPr/>
        </p:nvSpPr>
        <p:spPr>
          <a:xfrm>
            <a:off x="685800" y="1355725"/>
            <a:ext cx="8001000" cy="4511675"/>
          </a:xfrm>
          <a:prstGeom prst="rect">
            <a:avLst/>
          </a:prstGeom>
        </p:spPr>
        <p:txBody>
          <a:bodyPr>
            <a:noAutofit/>
          </a:bodyPr>
          <a:lstStyle/>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5" name="Content Placeholder 2"/>
          <p:cNvSpPr txBox="1">
            <a:spLocks/>
          </p:cNvSpPr>
          <p:nvPr/>
        </p:nvSpPr>
        <p:spPr>
          <a:xfrm>
            <a:off x="304800" y="1066800"/>
            <a:ext cx="8686800" cy="5289550"/>
          </a:xfrm>
          <a:prstGeom prst="rect">
            <a:avLst/>
          </a:prstGeom>
        </p:spPr>
        <p:txBody>
          <a:bodyPr>
            <a:noAutofit/>
          </a:bodyPr>
          <a:lstStyle/>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7" name="Content Placeholder 2"/>
          <p:cNvSpPr txBox="1">
            <a:spLocks/>
          </p:cNvSpPr>
          <p:nvPr/>
        </p:nvSpPr>
        <p:spPr>
          <a:xfrm>
            <a:off x="228600" y="1143000"/>
            <a:ext cx="8686800" cy="5105400"/>
          </a:xfrm>
          <a:prstGeom prst="rect">
            <a:avLst/>
          </a:prstGeom>
        </p:spPr>
        <p:txBody>
          <a:bodyPr>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Public relations (PR) can help raise your business’ profile and improve your reputation. If done well, it can be a cost-effective way to get your message to a large audience.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Online Public Relations (E-PR, Digital PR) functions the web relationship influence among the cyber citizens and it aims to make desirable comments about an organization.</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Compared with </a:t>
            </a:r>
            <a:r>
              <a:rPr kumimoji="0" lang="en-US" sz="20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traditional public relations channels</a:t>
            </a:r>
            <a:r>
              <a:rPr kumimoji="0" lang="en-US" sz="20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 (such as TV, radio and printed press), the network systems used for online public relations vary from search to social platforms.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sng"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hlinkClick r:id="rId3"/>
              </a:rPr>
              <a:t>https://www.youtube.com/watch?v=IZixqBZ8HoY</a:t>
            </a:r>
            <a:endParaRPr kumimoji="0" lang="en-US" sz="2000" b="1" i="0" u="sng"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sng"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hlinkClick r:id="rId4"/>
              </a:rPr>
              <a:t>https://www.youtube.com/watch?v=p1in8uuAu7g</a:t>
            </a:r>
            <a:endParaRPr kumimoji="0" lang="en-US" sz="2000" b="1" i="0" u="sng"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1" i="0" u="sng"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sng"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heel(4)">
                                      <p:cBhvr>
                                        <p:cTn id="7"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dirty="0" smtClean="0">
                <a:solidFill>
                  <a:prstClr val="black"/>
                </a:solidFill>
                <a:latin typeface="Times New Roman" panose="02020603050405020304" pitchFamily="18" charset="0"/>
                <a:cs typeface="Times New Roman" panose="02020603050405020304" pitchFamily="18" charset="0"/>
              </a:rPr>
              <a:t>Key Techniques of Online PR</a:t>
            </a: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2" name="Rectangle 3"/>
          <p:cNvSpPr txBox="1">
            <a:spLocks noChangeArrowheads="1"/>
          </p:cNvSpPr>
          <p:nvPr/>
        </p:nvSpPr>
        <p:spPr>
          <a:xfrm>
            <a:off x="304800" y="1219200"/>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304800" y="990600"/>
            <a:ext cx="8610600" cy="510540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6" name="Content Placeholder 2"/>
          <p:cNvSpPr txBox="1">
            <a:spLocks/>
          </p:cNvSpPr>
          <p:nvPr/>
        </p:nvSpPr>
        <p:spPr>
          <a:xfrm>
            <a:off x="685800" y="1355725"/>
            <a:ext cx="8001000" cy="4511675"/>
          </a:xfrm>
          <a:prstGeom prst="rect">
            <a:avLst/>
          </a:prstGeom>
        </p:spPr>
        <p:txBody>
          <a:bodyPr>
            <a:noAutofit/>
          </a:bodyPr>
          <a:lstStyle/>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5" name="Content Placeholder 2"/>
          <p:cNvSpPr txBox="1">
            <a:spLocks/>
          </p:cNvSpPr>
          <p:nvPr/>
        </p:nvSpPr>
        <p:spPr>
          <a:xfrm>
            <a:off x="304800" y="1066800"/>
            <a:ext cx="8686800" cy="5289550"/>
          </a:xfrm>
          <a:prstGeom prst="rect">
            <a:avLst/>
          </a:prstGeom>
        </p:spPr>
        <p:txBody>
          <a:bodyPr>
            <a:noAutofit/>
          </a:bodyPr>
          <a:lstStyle/>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pic>
        <p:nvPicPr>
          <p:cNvPr id="20" name="Content Placeholder 8"/>
          <p:cNvPicPr>
            <a:picLocks noChangeAspect="1"/>
          </p:cNvPicPr>
          <p:nvPr/>
        </p:nvPicPr>
        <p:blipFill>
          <a:blip r:embed="rId3"/>
          <a:stretch>
            <a:fillRect/>
          </a:stretch>
        </p:blipFill>
        <p:spPr>
          <a:xfrm>
            <a:off x="457200" y="914400"/>
            <a:ext cx="8229600" cy="48004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heel(4)">
                                      <p:cBhvr>
                                        <p:cTn id="7"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dirty="0" smtClean="0">
                <a:solidFill>
                  <a:prstClr val="black"/>
                </a:solidFill>
                <a:latin typeface="Times New Roman" panose="02020603050405020304" pitchFamily="18" charset="0"/>
                <a:cs typeface="Times New Roman" panose="02020603050405020304" pitchFamily="18" charset="0"/>
              </a:rPr>
              <a:t>Public Relation</a:t>
            </a: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2" name="Rectangle 3"/>
          <p:cNvSpPr txBox="1">
            <a:spLocks noChangeArrowheads="1"/>
          </p:cNvSpPr>
          <p:nvPr/>
        </p:nvSpPr>
        <p:spPr>
          <a:xfrm>
            <a:off x="304800" y="1219200"/>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304800" y="990600"/>
            <a:ext cx="8610600" cy="510540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6" name="Content Placeholder 2"/>
          <p:cNvSpPr txBox="1">
            <a:spLocks/>
          </p:cNvSpPr>
          <p:nvPr/>
        </p:nvSpPr>
        <p:spPr>
          <a:xfrm>
            <a:off x="685800" y="1355725"/>
            <a:ext cx="8001000" cy="4511675"/>
          </a:xfrm>
          <a:prstGeom prst="rect">
            <a:avLst/>
          </a:prstGeom>
        </p:spPr>
        <p:txBody>
          <a:bodyPr>
            <a:noAutofit/>
          </a:bodyPr>
          <a:lstStyle/>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5" name="Content Placeholder 2"/>
          <p:cNvSpPr txBox="1">
            <a:spLocks/>
          </p:cNvSpPr>
          <p:nvPr/>
        </p:nvSpPr>
        <p:spPr>
          <a:xfrm>
            <a:off x="304800" y="1066800"/>
            <a:ext cx="8686800" cy="5289550"/>
          </a:xfrm>
          <a:prstGeom prst="rect">
            <a:avLst/>
          </a:prstGeom>
        </p:spPr>
        <p:txBody>
          <a:bodyPr>
            <a:noAutofit/>
          </a:bodyPr>
          <a:lstStyle/>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7" name="Content Placeholder 2"/>
          <p:cNvSpPr txBox="1">
            <a:spLocks/>
          </p:cNvSpPr>
          <p:nvPr/>
        </p:nvSpPr>
        <p:spPr>
          <a:xfrm>
            <a:off x="381000" y="1485900"/>
            <a:ext cx="8382000" cy="3886200"/>
          </a:xfrm>
          <a:prstGeom prst="rect">
            <a:avLst/>
          </a:prstGeom>
        </p:spPr>
        <p:txBody>
          <a:bodyPr>
            <a:normAutofit fontScale="250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8000" b="1" i="0" u="sng"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Benefits of public relations  (PR)</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8000" b="0" i="0" u="sng"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8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Influence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8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Reach</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8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Cost-effectiveness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8000" b="0" i="0" u="sng"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8000" b="1" i="0" u="sng"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Challenges of public relations (P.R)</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8000" b="0" i="0" u="sng"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8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No direct control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8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No guaranteed results </a:t>
            </a:r>
            <a:endParaRPr kumimoji="0" lang="en-US" sz="8000" b="0" i="0" u="sng"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8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Evaluation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80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6400" b="0" i="0" u="sng"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6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5500" b="1" i="0" u="sng"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55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heel(4)">
                                      <p:cBhvr>
                                        <p:cTn id="7"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dirty="0" smtClean="0">
                <a:solidFill>
                  <a:prstClr val="black"/>
                </a:solidFill>
                <a:latin typeface="Times New Roman" panose="02020603050405020304" pitchFamily="18" charset="0"/>
                <a:cs typeface="Times New Roman" panose="02020603050405020304" pitchFamily="18" charset="0"/>
              </a:rPr>
              <a:t>Online Reputation Management</a:t>
            </a: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2" name="Rectangle 3"/>
          <p:cNvSpPr txBox="1">
            <a:spLocks noChangeArrowheads="1"/>
          </p:cNvSpPr>
          <p:nvPr/>
        </p:nvSpPr>
        <p:spPr>
          <a:xfrm>
            <a:off x="304800" y="1219200"/>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304800" y="990600"/>
            <a:ext cx="8610600" cy="510540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6" name="Content Placeholder 2"/>
          <p:cNvSpPr txBox="1">
            <a:spLocks/>
          </p:cNvSpPr>
          <p:nvPr/>
        </p:nvSpPr>
        <p:spPr>
          <a:xfrm>
            <a:off x="685800" y="1355725"/>
            <a:ext cx="8001000" cy="4511675"/>
          </a:xfrm>
          <a:prstGeom prst="rect">
            <a:avLst/>
          </a:prstGeom>
        </p:spPr>
        <p:txBody>
          <a:bodyPr>
            <a:noAutofit/>
          </a:bodyPr>
          <a:lstStyle/>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5" name="Content Placeholder 2"/>
          <p:cNvSpPr txBox="1">
            <a:spLocks/>
          </p:cNvSpPr>
          <p:nvPr/>
        </p:nvSpPr>
        <p:spPr>
          <a:xfrm>
            <a:off x="304800" y="1066800"/>
            <a:ext cx="8686800" cy="5289550"/>
          </a:xfrm>
          <a:prstGeom prst="rect">
            <a:avLst/>
          </a:prstGeom>
        </p:spPr>
        <p:txBody>
          <a:bodyPr>
            <a:noAutofit/>
          </a:bodyPr>
          <a:lstStyle/>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20" name="Content Placeholder 2"/>
          <p:cNvSpPr txBox="1">
            <a:spLocks/>
          </p:cNvSpPr>
          <p:nvPr/>
        </p:nvSpPr>
        <p:spPr>
          <a:xfrm>
            <a:off x="381000" y="838200"/>
            <a:ext cx="8382000" cy="5410200"/>
          </a:xfrm>
          <a:prstGeom prst="rect">
            <a:avLst/>
          </a:prstGeom>
        </p:spPr>
        <p:txBody>
          <a:bodyPr>
            <a:normAutofit fontScale="2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7200" b="1"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8000" b="0" i="0" u="none" strike="noStrike" kern="1200" cap="none" spc="0" normalizeH="0" baseline="0" noProof="0" smtClean="0">
                <a:ln>
                  <a:noFill/>
                </a:ln>
                <a:solidFill>
                  <a:schemeClr val="tx1"/>
                </a:solidFill>
                <a:effectLst/>
                <a:uLnTx/>
                <a:uFillTx/>
                <a:latin typeface="+mn-lt"/>
                <a:ea typeface="+mn-ea"/>
                <a:cs typeface="+mn-cs"/>
              </a:rPr>
              <a:t>    </a:t>
            </a:r>
            <a:r>
              <a:rPr kumimoji="0" lang="en-US" sz="80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Your online reputation is how others see you when they look for you online.</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8000" b="0" i="1"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8000" b="0" i="1"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Google yourself. What do you see?</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8000" b="0" i="1"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Are you represented fairly?</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8000" b="0" i="1"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Everyone has an online reputation.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80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80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Online reputation management (ORM) means taking control of the online conversation. Its techniques and strategies ensure that people find the right materials when they look for you on the Internet.</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80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The purpose of online reputation management is to create balance, counteract misleading trends, and allow you to put your best foot forward.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6400" b="0" i="0" u="sng"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64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5500" b="1" i="0" u="sng"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5500" b="0" i="0" u="none" strike="noStrike" kern="1200" cap="none" spc="0" normalizeH="0" baseline="0" noProof="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heel(4)">
                                      <p:cBhvr>
                                        <p:cTn id="7"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dirty="0" smtClean="0">
                <a:solidFill>
                  <a:prstClr val="black"/>
                </a:solidFill>
                <a:latin typeface="Times New Roman" panose="02020603050405020304" pitchFamily="18" charset="0"/>
                <a:cs typeface="Times New Roman" panose="02020603050405020304" pitchFamily="18" charset="0"/>
              </a:rPr>
              <a:t>Online Reputation Management</a:t>
            </a: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2" name="Rectangle 3"/>
          <p:cNvSpPr txBox="1">
            <a:spLocks noChangeArrowheads="1"/>
          </p:cNvSpPr>
          <p:nvPr/>
        </p:nvSpPr>
        <p:spPr>
          <a:xfrm>
            <a:off x="304800" y="1219200"/>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304800" y="990600"/>
            <a:ext cx="8610600" cy="510540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6" name="Content Placeholder 2"/>
          <p:cNvSpPr txBox="1">
            <a:spLocks/>
          </p:cNvSpPr>
          <p:nvPr/>
        </p:nvSpPr>
        <p:spPr>
          <a:xfrm>
            <a:off x="685800" y="1355725"/>
            <a:ext cx="8001000" cy="4511675"/>
          </a:xfrm>
          <a:prstGeom prst="rect">
            <a:avLst/>
          </a:prstGeom>
        </p:spPr>
        <p:txBody>
          <a:bodyPr>
            <a:noAutofit/>
          </a:bodyPr>
          <a:lstStyle/>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5" name="Content Placeholder 2"/>
          <p:cNvSpPr txBox="1">
            <a:spLocks/>
          </p:cNvSpPr>
          <p:nvPr/>
        </p:nvSpPr>
        <p:spPr>
          <a:xfrm>
            <a:off x="304800" y="1066800"/>
            <a:ext cx="8686800" cy="5289550"/>
          </a:xfrm>
          <a:prstGeom prst="rect">
            <a:avLst/>
          </a:prstGeom>
        </p:spPr>
        <p:txBody>
          <a:bodyPr>
            <a:noAutofit/>
          </a:bodyPr>
          <a:lstStyle/>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7" name="Content Placeholder 2"/>
          <p:cNvSpPr txBox="1">
            <a:spLocks/>
          </p:cNvSpPr>
          <p:nvPr/>
        </p:nvSpPr>
        <p:spPr>
          <a:xfrm>
            <a:off x="381000" y="838200"/>
            <a:ext cx="8382000" cy="4343400"/>
          </a:xfrm>
          <a:prstGeom prst="rect">
            <a:avLst/>
          </a:prstGeom>
        </p:spPr>
        <p:txBody>
          <a:bodyPr>
            <a:normAutofit fontScale="2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7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8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Online reputation management (ORM) is the practice of crafting strategies that shape or influence the public perception of an organization, individual or other entity on the Internet. It helps drive public opinion about a business and its products and services.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8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8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8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Reputation handlers can build extensive website projects to distribute text, video or other elements, or use social media analytics to determine a company’s status before engaging in products that influence reputation on a social media platform like </a:t>
            </a:r>
            <a:r>
              <a:rPr kumimoji="0" lang="en-US" sz="8000" b="0" i="0" u="none" strike="noStrike" kern="1200" cap="none" spc="0" normalizeH="0" baseline="0" noProof="0" dirty="0" err="1" smtClean="0">
                <a:ln>
                  <a:noFill/>
                </a:ln>
                <a:solidFill>
                  <a:schemeClr val="tx1"/>
                </a:solidFill>
                <a:effectLst/>
                <a:uLnTx/>
                <a:uFillTx/>
                <a:latin typeface="Times New Roman" panose="02020603050405020304" pitchFamily="18" charset="0"/>
                <a:ea typeface="+mn-ea"/>
                <a:cs typeface="Times New Roman" panose="02020603050405020304" pitchFamily="18" charset="0"/>
              </a:rPr>
              <a:t>Facebook</a:t>
            </a:r>
            <a:r>
              <a:rPr kumimoji="0" lang="en-US" sz="8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or Twitter.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6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5500" b="1" i="0" u="sng"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55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heel(4)">
                                      <p:cBhvr>
                                        <p:cTn id="7"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dirty="0" smtClean="0">
                <a:solidFill>
                  <a:prstClr val="black"/>
                </a:solidFill>
                <a:latin typeface="Times New Roman" panose="02020603050405020304" pitchFamily="18" charset="0"/>
                <a:cs typeface="Times New Roman" panose="02020603050405020304" pitchFamily="18" charset="0"/>
              </a:rPr>
              <a:t>Online Reputation Management</a:t>
            </a: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2" name="Rectangle 3"/>
          <p:cNvSpPr txBox="1">
            <a:spLocks noChangeArrowheads="1"/>
          </p:cNvSpPr>
          <p:nvPr/>
        </p:nvSpPr>
        <p:spPr>
          <a:xfrm>
            <a:off x="304800" y="1219200"/>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304800" y="990600"/>
            <a:ext cx="8610600" cy="510540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6" name="Content Placeholder 2"/>
          <p:cNvSpPr txBox="1">
            <a:spLocks/>
          </p:cNvSpPr>
          <p:nvPr/>
        </p:nvSpPr>
        <p:spPr>
          <a:xfrm>
            <a:off x="685800" y="1355725"/>
            <a:ext cx="8001000" cy="4511675"/>
          </a:xfrm>
          <a:prstGeom prst="rect">
            <a:avLst/>
          </a:prstGeom>
        </p:spPr>
        <p:txBody>
          <a:bodyPr>
            <a:noAutofit/>
          </a:bodyPr>
          <a:lstStyle/>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5" name="Content Placeholder 2"/>
          <p:cNvSpPr txBox="1">
            <a:spLocks/>
          </p:cNvSpPr>
          <p:nvPr/>
        </p:nvSpPr>
        <p:spPr>
          <a:xfrm>
            <a:off x="304800" y="1066800"/>
            <a:ext cx="8686800" cy="5289550"/>
          </a:xfrm>
          <a:prstGeom prst="rect">
            <a:avLst/>
          </a:prstGeom>
        </p:spPr>
        <p:txBody>
          <a:bodyPr>
            <a:noAutofit/>
          </a:bodyPr>
          <a:lstStyle/>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20" name="Content Placeholder 2"/>
          <p:cNvSpPr txBox="1">
            <a:spLocks/>
          </p:cNvSpPr>
          <p:nvPr/>
        </p:nvSpPr>
        <p:spPr>
          <a:xfrm>
            <a:off x="381000" y="1066800"/>
            <a:ext cx="8382000" cy="5181600"/>
          </a:xfrm>
          <a:prstGeom prst="rect">
            <a:avLst/>
          </a:prstGeom>
        </p:spPr>
        <p:txBody>
          <a:bodyPr>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Online reputation management (ORM) is when, in order to address any negative or false comments, you actively monitor mentions of your brand on websites and social media.</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ORM mainly works by responding to negative customer comments online and reacting to stories in the media (both social and traditional) that paint your company in a bad light.</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For example, you might release a public statement addressing the content of the story or publish a social media post in response.</a:t>
            </a:r>
            <a:endPar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heel(4)">
                                      <p:cBhvr>
                                        <p:cTn id="7"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dirty="0" smtClean="0">
                <a:solidFill>
                  <a:prstClr val="black"/>
                </a:solidFill>
                <a:latin typeface="Times New Roman" panose="02020603050405020304" pitchFamily="18" charset="0"/>
                <a:cs typeface="Times New Roman" panose="02020603050405020304" pitchFamily="18" charset="0"/>
              </a:rPr>
              <a:t>Online Reputation Management</a:t>
            </a: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2" name="Rectangle 3"/>
          <p:cNvSpPr txBox="1">
            <a:spLocks noChangeArrowheads="1"/>
          </p:cNvSpPr>
          <p:nvPr/>
        </p:nvSpPr>
        <p:spPr>
          <a:xfrm>
            <a:off x="304800" y="1219200"/>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304800" y="990600"/>
            <a:ext cx="8610600" cy="510540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6" name="Content Placeholder 2"/>
          <p:cNvSpPr txBox="1">
            <a:spLocks/>
          </p:cNvSpPr>
          <p:nvPr/>
        </p:nvSpPr>
        <p:spPr>
          <a:xfrm>
            <a:off x="685800" y="1355725"/>
            <a:ext cx="8001000" cy="4511675"/>
          </a:xfrm>
          <a:prstGeom prst="rect">
            <a:avLst/>
          </a:prstGeom>
        </p:spPr>
        <p:txBody>
          <a:bodyPr>
            <a:noAutofit/>
          </a:bodyPr>
          <a:lstStyle/>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5" name="Content Placeholder 2"/>
          <p:cNvSpPr txBox="1">
            <a:spLocks/>
          </p:cNvSpPr>
          <p:nvPr/>
        </p:nvSpPr>
        <p:spPr>
          <a:xfrm>
            <a:off x="304800" y="1066800"/>
            <a:ext cx="8686800" cy="5289550"/>
          </a:xfrm>
          <a:prstGeom prst="rect">
            <a:avLst/>
          </a:prstGeom>
        </p:spPr>
        <p:txBody>
          <a:bodyPr>
            <a:noAutofit/>
          </a:bodyPr>
          <a:lstStyle/>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7" name="Content Placeholder 2"/>
          <p:cNvSpPr txBox="1">
            <a:spLocks/>
          </p:cNvSpPr>
          <p:nvPr/>
        </p:nvSpPr>
        <p:spPr>
          <a:xfrm>
            <a:off x="457200" y="1219201"/>
            <a:ext cx="8229600" cy="5105400"/>
          </a:xfrm>
          <a:prstGeom prst="rect">
            <a:avLst/>
          </a:prstGeom>
        </p:spPr>
        <p:txBody>
          <a:bodyPr>
            <a:norm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The hits a brand takes online can be numerous, but they’re often small attacks—a negative comment here, a low star rating there.</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None of these blows is worth a full-scale PR campaign, but they add up quickly.</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You need online reputation management to take care of each of these little fires before they amount to serious damage.</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ORM is also important for maintaining transparency—a vital ingredient of brand loyalty in 2020.</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With online reputation management, your business combats negative claims by addressing them directly and openly.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heel(4)">
                                      <p:cBhvr>
                                        <p:cTn id="7"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dirty="0" smtClean="0">
                <a:solidFill>
                  <a:prstClr val="black"/>
                </a:solidFill>
                <a:latin typeface="Times New Roman" panose="02020603050405020304" pitchFamily="18" charset="0"/>
                <a:cs typeface="Times New Roman" panose="02020603050405020304" pitchFamily="18" charset="0"/>
              </a:rPr>
              <a:t>Online Reputation Management</a:t>
            </a: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2" name="Rectangle 3"/>
          <p:cNvSpPr txBox="1">
            <a:spLocks noChangeArrowheads="1"/>
          </p:cNvSpPr>
          <p:nvPr/>
        </p:nvSpPr>
        <p:spPr>
          <a:xfrm>
            <a:off x="304800" y="1219200"/>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304800" y="990600"/>
            <a:ext cx="8610600" cy="510540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6" name="Content Placeholder 2"/>
          <p:cNvSpPr txBox="1">
            <a:spLocks/>
          </p:cNvSpPr>
          <p:nvPr/>
        </p:nvSpPr>
        <p:spPr>
          <a:xfrm>
            <a:off x="685800" y="1355725"/>
            <a:ext cx="8001000" cy="4511675"/>
          </a:xfrm>
          <a:prstGeom prst="rect">
            <a:avLst/>
          </a:prstGeom>
        </p:spPr>
        <p:txBody>
          <a:bodyPr>
            <a:noAutofit/>
          </a:bodyPr>
          <a:lstStyle/>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5" name="Content Placeholder 2"/>
          <p:cNvSpPr txBox="1">
            <a:spLocks/>
          </p:cNvSpPr>
          <p:nvPr/>
        </p:nvSpPr>
        <p:spPr>
          <a:xfrm>
            <a:off x="304800" y="1066800"/>
            <a:ext cx="8686800" cy="5289550"/>
          </a:xfrm>
          <a:prstGeom prst="rect">
            <a:avLst/>
          </a:prstGeom>
        </p:spPr>
        <p:txBody>
          <a:bodyPr>
            <a:noAutofit/>
          </a:bodyPr>
          <a:lstStyle/>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20" name="Content Placeholder 2"/>
          <p:cNvSpPr txBox="1">
            <a:spLocks/>
          </p:cNvSpPr>
          <p:nvPr/>
        </p:nvSpPr>
        <p:spPr>
          <a:xfrm>
            <a:off x="381000" y="1066800"/>
            <a:ext cx="8382000" cy="5181600"/>
          </a:xfrm>
          <a:prstGeom prst="rect">
            <a:avLst/>
          </a:prstGeom>
        </p:spPr>
        <p:txBody>
          <a:bodyPr>
            <a:normAutofit fontScale="55000" lnSpcReduction="200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6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Two cycles of online reputation</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6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Vicious Cycle:</a:t>
            </a:r>
            <a:r>
              <a:rPr kumimoji="0" lang="en-US" sz="36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Ignore your online reputation and you risk falling victim to a vicious cycle of misinformation and rumors.</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6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6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Virtuous Cycle:</a:t>
            </a:r>
            <a:r>
              <a:rPr kumimoji="0" lang="en-US" sz="36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Take care of your online reputation and you create a virtuous cycle of positive, quality materials that reflect well on you.</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6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hlinkClick r:id="rId3"/>
              </a:rPr>
              <a:t>https://www.reputationdefender.com/what-online-reputation-management</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6400" b="0" i="0" u="sng"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6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5500" b="1" i="0" u="sng"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55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heel(4)">
                                      <p:cBhvr>
                                        <p:cTn id="7"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IN" sz="2400" b="1" dirty="0" smtClean="0">
                <a:latin typeface="Times New Roman" pitchFamily="18" charset="0"/>
                <a:cs typeface="Times New Roman" pitchFamily="18" charset="0"/>
              </a:rPr>
              <a:t>Subject Syllabus</a:t>
            </a:r>
            <a:endParaRPr lang="en-US" sz="2400" b="1" dirty="0" smtClean="0">
              <a:latin typeface="Times New Roman" pitchFamily="18" charset="0"/>
              <a:cs typeface="Times New Roman" pitchFamily="18" charset="0"/>
            </a:endParaRPr>
          </a:p>
          <a:p>
            <a:pPr lvl="0">
              <a:defRPr/>
            </a:pP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graphicFrame>
        <p:nvGraphicFramePr>
          <p:cNvPr id="11" name="Table 10">
            <a:extLst>
              <a:ext uri="{FF2B5EF4-FFF2-40B4-BE49-F238E27FC236}">
                <a16:creationId xmlns="" xmlns:a16="http://schemas.microsoft.com/office/drawing/2014/main" id="{2FDAE23E-720F-4A17-842F-996AF1BF319C}"/>
              </a:ext>
            </a:extLst>
          </p:cNvPr>
          <p:cNvGraphicFramePr>
            <a:graphicFrameLocks noGrp="1"/>
          </p:cNvGraphicFramePr>
          <p:nvPr>
            <p:extLst>
              <p:ext uri="{D42A27DB-BD31-4B8C-83A1-F6EECF244321}">
                <p14:modId xmlns="" xmlns:p14="http://schemas.microsoft.com/office/powerpoint/2010/main" val="1442443054"/>
              </p:ext>
            </p:extLst>
          </p:nvPr>
        </p:nvGraphicFramePr>
        <p:xfrm>
          <a:off x="838200" y="1199288"/>
          <a:ext cx="7543799" cy="4896712"/>
        </p:xfrm>
        <a:graphic>
          <a:graphicData uri="http://schemas.openxmlformats.org/drawingml/2006/table">
            <a:tbl>
              <a:tblPr firstRow="1" firstCol="1" lastRow="1" lastCol="1" bandRow="1" bandCol="1"/>
              <a:tblGrid>
                <a:gridCol w="666854">
                  <a:extLst>
                    <a:ext uri="{9D8B030D-6E8A-4147-A177-3AD203B41FA5}">
                      <a16:colId xmlns="" xmlns:a16="http://schemas.microsoft.com/office/drawing/2014/main" val="739289479"/>
                    </a:ext>
                  </a:extLst>
                </a:gridCol>
                <a:gridCol w="5901843">
                  <a:extLst>
                    <a:ext uri="{9D8B030D-6E8A-4147-A177-3AD203B41FA5}">
                      <a16:colId xmlns="" xmlns:a16="http://schemas.microsoft.com/office/drawing/2014/main" val="2005258429"/>
                    </a:ext>
                  </a:extLst>
                </a:gridCol>
                <a:gridCol w="975102">
                  <a:extLst>
                    <a:ext uri="{9D8B030D-6E8A-4147-A177-3AD203B41FA5}">
                      <a16:colId xmlns="" xmlns:a16="http://schemas.microsoft.com/office/drawing/2014/main" val="3260480578"/>
                    </a:ext>
                  </a:extLst>
                </a:gridCol>
              </a:tblGrid>
              <a:tr h="190348">
                <a:tc gridSpan="3">
                  <a:txBody>
                    <a:bodyPr/>
                    <a:lstStyle/>
                    <a:p>
                      <a:pPr marL="645795" marR="294640" algn="ctr">
                        <a:lnSpc>
                          <a:spcPts val="1405"/>
                        </a:lnSpc>
                        <a:spcAft>
                          <a:spcPts val="0"/>
                        </a:spcAft>
                      </a:pPr>
                      <a:r>
                        <a:rPr lang="en-US" sz="1300" b="1" dirty="0">
                          <a:effectLst/>
                          <a:latin typeface="Times New Roman" panose="02020603050405020304" pitchFamily="18" charset="0"/>
                          <a:ea typeface="Times New Roman" panose="02020603050405020304" pitchFamily="18" charset="0"/>
                          <a:cs typeface="Times New Roman" panose="02020603050405020304" pitchFamily="18" charset="0"/>
                        </a:rPr>
                        <a:t>DIGITAL</a:t>
                      </a:r>
                      <a:r>
                        <a:rPr lang="en-US" sz="1300" b="1"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b="1" dirty="0">
                          <a:effectLst/>
                          <a:latin typeface="Times New Roman" panose="02020603050405020304" pitchFamily="18" charset="0"/>
                          <a:ea typeface="Times New Roman" panose="02020603050405020304" pitchFamily="18" charset="0"/>
                          <a:cs typeface="Times New Roman" panose="02020603050405020304" pitchFamily="18" charset="0"/>
                        </a:rPr>
                        <a:t>MARKETING</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extLst>
                  <a:ext uri="{0D108BD9-81ED-4DB2-BD59-A6C34878D82A}">
                    <a16:rowId xmlns="" xmlns:a16="http://schemas.microsoft.com/office/drawing/2014/main" val="4210681663"/>
                  </a:ext>
                </a:extLst>
              </a:tr>
              <a:tr h="169614">
                <a:tc gridSpan="2">
                  <a:txBody>
                    <a:bodyPr/>
                    <a:lstStyle/>
                    <a:p>
                      <a:pPr marL="1628775" marR="1626235" algn="ctr">
                        <a:lnSpc>
                          <a:spcPts val="1185"/>
                        </a:lnSpc>
                        <a:spcBef>
                          <a:spcPts val="10"/>
                        </a:spcBef>
                        <a:spcAft>
                          <a:spcPts val="0"/>
                        </a:spcAft>
                      </a:pPr>
                      <a:r>
                        <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rPr>
                        <a:t>DETAILED</a:t>
                      </a:r>
                      <a:r>
                        <a:rPr lang="en-US" sz="1100" b="1"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rPr>
                        <a:t>SYLLABUS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marL="189230" marR="188595" algn="ctr">
                        <a:lnSpc>
                          <a:spcPts val="1185"/>
                        </a:lnSpc>
                        <a:spcBef>
                          <a:spcPts val="10"/>
                        </a:spcBef>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3-1-0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374220138"/>
                  </a:ext>
                </a:extLst>
              </a:tr>
              <a:tr h="353503">
                <a:tc>
                  <a:txBody>
                    <a:bodyPr/>
                    <a:lstStyle/>
                    <a:p>
                      <a:pPr marL="97155" marR="93980" algn="ctr">
                        <a:spcBef>
                          <a:spcPts val="10"/>
                        </a:spcBef>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Unit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973580" marR="1968500" algn="ctr">
                        <a:spcBef>
                          <a:spcPts val="10"/>
                        </a:spcBef>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Topic</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16840" indent="-48895" algn="l">
                        <a:lnSpc>
                          <a:spcPts val="1300"/>
                        </a:lnSpc>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Proposed</a:t>
                      </a:r>
                      <a:r>
                        <a:rPr lang="en-US" sz="1100" b="1" spc="-26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Lecture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456212935"/>
                  </a:ext>
                </a:extLst>
              </a:tr>
              <a:tr h="867660">
                <a:tc>
                  <a:txBody>
                    <a:bodyPr/>
                    <a:lstStyle/>
                    <a:p>
                      <a:pPr marL="3810" algn="ct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I</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59055" algn="just">
                        <a:lnSpc>
                          <a:spcPct val="101000"/>
                        </a:lnSpc>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Introduction</a:t>
                      </a:r>
                      <a:r>
                        <a:rPr lang="en-US" sz="1100" spc="2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1100" spc="2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Digital</a:t>
                      </a:r>
                      <a:r>
                        <a:rPr lang="en-US" sz="1100" spc="2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Marketing:</a:t>
                      </a:r>
                      <a:r>
                        <a:rPr lang="en-US" sz="1100" spc="2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100" spc="2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new</a:t>
                      </a:r>
                      <a:r>
                        <a:rPr lang="en-US" sz="1100" spc="2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digital</a:t>
                      </a:r>
                      <a:r>
                        <a:rPr lang="en-US" sz="1100" spc="2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world</a:t>
                      </a:r>
                      <a:r>
                        <a:rPr lang="en-US" sz="1100" spc="2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100" spc="2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trends</a:t>
                      </a:r>
                      <a:r>
                        <a:rPr lang="en-US" sz="1100" spc="2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that</a:t>
                      </a:r>
                      <a:r>
                        <a:rPr lang="en-US" sz="1100" spc="-2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are</a:t>
                      </a:r>
                      <a:r>
                        <a:rPr lang="en-US" sz="1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driving</a:t>
                      </a:r>
                      <a:r>
                        <a:rPr lang="en-US" sz="1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shifts</a:t>
                      </a:r>
                      <a:r>
                        <a:rPr lang="en-US" sz="1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from</a:t>
                      </a:r>
                      <a:r>
                        <a:rPr lang="en-US" sz="1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traditional</a:t>
                      </a:r>
                      <a:r>
                        <a:rPr lang="en-US" sz="1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marketing</a:t>
                      </a:r>
                      <a:r>
                        <a:rPr lang="en-US" sz="1100" spc="2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practices</a:t>
                      </a:r>
                      <a:r>
                        <a:rPr lang="en-US" sz="1100" spc="2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1100" spc="2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digital</a:t>
                      </a:r>
                      <a:r>
                        <a:rPr lang="en-US" sz="1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marketing</a:t>
                      </a:r>
                      <a:r>
                        <a:rPr lang="en-US" sz="1100" spc="2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practices,</a:t>
                      </a:r>
                      <a:r>
                        <a:rPr lang="en-US" sz="1100" spc="2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100" spc="2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modern</a:t>
                      </a:r>
                      <a:r>
                        <a:rPr lang="en-US" sz="1100" spc="2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digital</a:t>
                      </a:r>
                      <a:r>
                        <a:rPr lang="en-US" sz="1100" spc="2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consumer</a:t>
                      </a:r>
                      <a:r>
                        <a:rPr lang="en-US" sz="1100" spc="19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100" spc="2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new</a:t>
                      </a:r>
                      <a:r>
                        <a:rPr lang="en-US" sz="1100" spc="2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consumer’s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4770" marR="59690" algn="just">
                        <a:lnSpc>
                          <a:spcPts val="1300"/>
                        </a:lnSpc>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digital</a:t>
                      </a:r>
                      <a:r>
                        <a:rPr lang="en-US" sz="1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journey.</a:t>
                      </a:r>
                      <a:r>
                        <a:rPr lang="en-US" sz="1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Marketing</a:t>
                      </a:r>
                      <a:r>
                        <a:rPr lang="en-US" sz="1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strategies</a:t>
                      </a:r>
                      <a:r>
                        <a:rPr lang="en-US" sz="1100" spc="2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z="1100" spc="2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100" spc="2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digital</a:t>
                      </a:r>
                      <a:r>
                        <a:rPr lang="en-US" sz="1100" spc="2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world-latest</a:t>
                      </a:r>
                      <a:r>
                        <a:rPr lang="en-US" sz="1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practices.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89230" marR="184150" algn="ctr">
                        <a:lnSpc>
                          <a:spcPts val="1230"/>
                        </a:lnSpc>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08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28034423"/>
                  </a:ext>
                </a:extLst>
              </a:tr>
              <a:tr h="858852">
                <a:tc>
                  <a:txBody>
                    <a:bodyPr/>
                    <a:lstStyle/>
                    <a:p>
                      <a:pPr marL="97155" marR="92710" algn="ctr">
                        <a:spcBef>
                          <a:spcPts val="15"/>
                        </a:spcBef>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II</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57785" algn="just">
                        <a:lnSpc>
                          <a:spcPct val="101000"/>
                        </a:lnSpc>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Social</a:t>
                      </a:r>
                      <a:r>
                        <a:rPr lang="en-US" sz="1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Media</a:t>
                      </a:r>
                      <a:r>
                        <a:rPr lang="en-US" sz="1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Marketing -Introduction</a:t>
                      </a:r>
                      <a:r>
                        <a:rPr lang="en-US" sz="1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1100" spc="2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Blogging,</a:t>
                      </a:r>
                      <a:r>
                        <a:rPr lang="en-US" sz="1100" spc="2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Create</a:t>
                      </a:r>
                      <a:r>
                        <a:rPr lang="en-US" sz="1100" spc="2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1100" spc="2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blog post</a:t>
                      </a:r>
                      <a:r>
                        <a:rPr lang="en-US" sz="1100" spc="-2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z="1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your</a:t>
                      </a:r>
                      <a:r>
                        <a:rPr lang="en-US" sz="1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project.</a:t>
                      </a:r>
                      <a:r>
                        <a:rPr lang="en-US" sz="1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Include</a:t>
                      </a:r>
                      <a:r>
                        <a:rPr lang="en-US" sz="1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headline,</a:t>
                      </a:r>
                      <a:r>
                        <a:rPr lang="en-US" sz="1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imagery,</a:t>
                      </a:r>
                      <a:r>
                        <a:rPr lang="en-US" sz="1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links</a:t>
                      </a:r>
                      <a:r>
                        <a:rPr lang="en-US" sz="1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post,</a:t>
                      </a:r>
                      <a:r>
                        <a:rPr lang="en-US" sz="1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Content</a:t>
                      </a:r>
                      <a:r>
                        <a:rPr lang="en-US" sz="1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Planning</a:t>
                      </a:r>
                      <a:r>
                        <a:rPr lang="en-US" sz="1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writing.</a:t>
                      </a:r>
                      <a:r>
                        <a:rPr lang="en-US" sz="1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Introduction</a:t>
                      </a:r>
                      <a:r>
                        <a:rPr lang="en-US" sz="1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1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Face</a:t>
                      </a:r>
                      <a:r>
                        <a:rPr lang="en-US" sz="1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book,</a:t>
                      </a:r>
                      <a:r>
                        <a:rPr lang="en-US" sz="1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Twitter,</a:t>
                      </a:r>
                      <a:r>
                        <a:rPr lang="en-US" sz="1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Google</a:t>
                      </a:r>
                      <a:r>
                        <a:rPr lang="en-US" sz="1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LinkedIn,</a:t>
                      </a:r>
                      <a:r>
                        <a:rPr lang="en-US" sz="1100" spc="2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YouTube,</a:t>
                      </a:r>
                      <a:r>
                        <a:rPr lang="en-US" sz="1100" spc="2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cs typeface="Times New Roman" panose="02020603050405020304" pitchFamily="18" charset="0"/>
                        </a:rPr>
                        <a:t>Instagram</a:t>
                      </a:r>
                      <a:r>
                        <a:rPr lang="en-US" sz="1100" spc="2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100" spc="2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cs typeface="Times New Roman" panose="02020603050405020304" pitchFamily="18" charset="0"/>
                        </a:rPr>
                        <a:t>Pinterest</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100" spc="2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their</a:t>
                      </a:r>
                      <a:r>
                        <a:rPr lang="en-US" sz="1100" spc="2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channel</a:t>
                      </a:r>
                      <a:r>
                        <a:rPr lang="en-US" sz="1100" spc="2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advertising</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4770" algn="just">
                        <a:lnSpc>
                          <a:spcPts val="1215"/>
                        </a:lnSpc>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1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campaigns.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89230" marR="184150" algn="ctr">
                        <a:lnSpc>
                          <a:spcPts val="1245"/>
                        </a:lnSpc>
                        <a:spcAft>
                          <a:spcPts val="0"/>
                        </a:spcAft>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08</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906266230"/>
                  </a:ext>
                </a:extLst>
              </a:tr>
              <a:tr h="1042995">
                <a:tc>
                  <a:txBody>
                    <a:bodyPr/>
                    <a:lstStyle/>
                    <a:p>
                      <a:pPr marL="97155" marR="92075" algn="ctr">
                        <a:spcBef>
                          <a:spcPts val="15"/>
                        </a:spcBef>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III</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57150" algn="just">
                        <a:lnSpc>
                          <a:spcPct val="102000"/>
                        </a:lnSpc>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Acquiring</a:t>
                      </a:r>
                      <a:r>
                        <a:rPr lang="en-US" sz="1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&amp;</a:t>
                      </a:r>
                      <a:r>
                        <a:rPr lang="en-US" sz="1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Engaging</a:t>
                      </a:r>
                      <a:r>
                        <a:rPr lang="en-US" sz="1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Users</a:t>
                      </a:r>
                      <a:r>
                        <a:rPr lang="en-US" sz="1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through</a:t>
                      </a:r>
                      <a:r>
                        <a:rPr lang="en-US" sz="1100" spc="2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Digital</a:t>
                      </a:r>
                      <a:r>
                        <a:rPr lang="en-US" sz="1100" spc="2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Channels: Understanding</a:t>
                      </a:r>
                      <a:r>
                        <a:rPr lang="en-US" sz="1100" spc="-2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the relationship between content and branding and its impact on sales,</a:t>
                      </a:r>
                      <a:r>
                        <a:rPr lang="en-US" sz="1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search</a:t>
                      </a:r>
                      <a:r>
                        <a:rPr lang="en-US" sz="1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engine</a:t>
                      </a:r>
                      <a:r>
                        <a:rPr lang="en-US" sz="1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marketing,</a:t>
                      </a:r>
                      <a:r>
                        <a:rPr lang="en-US" sz="1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mobile</a:t>
                      </a:r>
                      <a:r>
                        <a:rPr lang="en-US" sz="1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marketing,</a:t>
                      </a:r>
                      <a:r>
                        <a:rPr lang="en-US" sz="1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video</a:t>
                      </a:r>
                      <a:r>
                        <a:rPr lang="en-US" sz="1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marketing,</a:t>
                      </a:r>
                      <a:r>
                        <a:rPr lang="en-US" sz="1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100" spc="-2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social-media</a:t>
                      </a:r>
                      <a:r>
                        <a:rPr lang="en-US" sz="1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marketing.</a:t>
                      </a:r>
                      <a:r>
                        <a:rPr lang="en-US" sz="1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Marketing</a:t>
                      </a:r>
                      <a:r>
                        <a:rPr lang="en-US" sz="1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gamification,</a:t>
                      </a:r>
                      <a:r>
                        <a:rPr lang="en-US" sz="1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Online</a:t>
                      </a:r>
                      <a:r>
                        <a:rPr lang="en-US" sz="1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campaign</a:t>
                      </a:r>
                      <a:r>
                        <a:rPr lang="en-US" sz="1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management;</a:t>
                      </a:r>
                      <a:r>
                        <a:rPr lang="en-US" sz="1100" spc="1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using</a:t>
                      </a:r>
                      <a:r>
                        <a:rPr lang="en-US" sz="1100" spc="1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marketing</a:t>
                      </a:r>
                      <a:r>
                        <a:rPr lang="en-US" sz="1100" spc="1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analytic</a:t>
                      </a:r>
                      <a:r>
                        <a:rPr lang="en-US" sz="1100" spc="1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tools</a:t>
                      </a:r>
                      <a:r>
                        <a:rPr lang="en-US" sz="1100" spc="1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1100" spc="1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segment,</a:t>
                      </a:r>
                      <a:r>
                        <a:rPr lang="en-US" sz="1100" spc="1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target</a:t>
                      </a:r>
                      <a:r>
                        <a:rPr lang="en-US" sz="1100" spc="1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and</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4770" algn="just">
                        <a:lnSpc>
                          <a:spcPts val="1190"/>
                        </a:lnSpc>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position;</a:t>
                      </a:r>
                      <a:r>
                        <a:rPr lang="en-US" sz="11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overview</a:t>
                      </a:r>
                      <a:r>
                        <a:rPr lang="en-US" sz="1100" spc="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11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search</a:t>
                      </a:r>
                      <a:r>
                        <a:rPr lang="en-US" sz="11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engine</a:t>
                      </a:r>
                      <a:r>
                        <a:rPr lang="en-US" sz="1100" spc="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optimization</a:t>
                      </a:r>
                      <a:r>
                        <a:rPr lang="en-US" sz="11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(SEO).</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89230" marR="184150" algn="ctr">
                        <a:lnSpc>
                          <a:spcPts val="1245"/>
                        </a:lnSpc>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08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499507616"/>
                  </a:ext>
                </a:extLst>
              </a:tr>
              <a:tr h="706870">
                <a:tc>
                  <a:txBody>
                    <a:bodyPr/>
                    <a:lstStyle/>
                    <a:p>
                      <a:pPr marL="97155" marR="93980" algn="ctr">
                        <a:spcBef>
                          <a:spcPts val="15"/>
                        </a:spcBef>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IV</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58420" algn="just">
                        <a:lnSpc>
                          <a:spcPct val="101000"/>
                        </a:lnSpc>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Designing</a:t>
                      </a:r>
                      <a:r>
                        <a:rPr lang="en-US" sz="11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Organization</a:t>
                      </a:r>
                      <a:r>
                        <a:rPr lang="en-US" sz="11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z="11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Digital</a:t>
                      </a:r>
                      <a:r>
                        <a:rPr lang="en-US" sz="11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Success:</a:t>
                      </a:r>
                      <a:r>
                        <a:rPr lang="en-US" sz="1100" spc="27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Digital</a:t>
                      </a:r>
                      <a:r>
                        <a:rPr lang="en-US" sz="1100" spc="27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transformation,</a:t>
                      </a:r>
                      <a:r>
                        <a:rPr lang="en-US" sz="11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digital</a:t>
                      </a:r>
                      <a:r>
                        <a:rPr lang="en-US" sz="11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leadership</a:t>
                      </a:r>
                      <a:r>
                        <a:rPr lang="en-US" sz="11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principles,</a:t>
                      </a:r>
                      <a:r>
                        <a:rPr lang="en-US" sz="11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online</a:t>
                      </a:r>
                      <a:r>
                        <a:rPr lang="en-US" sz="11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P.R.</a:t>
                      </a:r>
                      <a:r>
                        <a:rPr lang="en-US" sz="1100" spc="27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100" spc="27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reputation</a:t>
                      </a:r>
                      <a:r>
                        <a:rPr lang="en-US" sz="1100" spc="27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management.</a:t>
                      </a:r>
                      <a:r>
                        <a:rPr lang="en-US" sz="11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ROI</a:t>
                      </a:r>
                      <a:r>
                        <a:rPr lang="en-US" sz="1100" spc="11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1100" spc="11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digital</a:t>
                      </a:r>
                      <a:r>
                        <a:rPr lang="en-US" sz="1100" spc="11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strategies,</a:t>
                      </a:r>
                      <a:r>
                        <a:rPr lang="en-US" sz="1100" spc="13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how</a:t>
                      </a:r>
                      <a:r>
                        <a:rPr lang="en-US" sz="1100" spc="11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digital</a:t>
                      </a:r>
                      <a:r>
                        <a:rPr lang="en-US" sz="1100" spc="12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marketing</a:t>
                      </a:r>
                      <a:r>
                        <a:rPr lang="en-US" sz="1100" spc="10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z="1100" spc="11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adding</a:t>
                      </a:r>
                      <a:r>
                        <a:rPr lang="en-US" sz="1100" spc="14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value</a:t>
                      </a:r>
                      <a:r>
                        <a:rPr lang="en-US" sz="1100" spc="12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to</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64770" algn="just">
                        <a:lnSpc>
                          <a:spcPts val="1215"/>
                        </a:lnSpc>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business,</a:t>
                      </a:r>
                      <a:r>
                        <a:rPr lang="en-US" sz="1100" spc="7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100" spc="7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evaluating</a:t>
                      </a:r>
                      <a:r>
                        <a:rPr lang="en-US" sz="1100" spc="6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cost</a:t>
                      </a:r>
                      <a:r>
                        <a:rPr lang="en-US" sz="1100" spc="7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effectiveness</a:t>
                      </a:r>
                      <a:r>
                        <a:rPr lang="en-US" sz="1100" spc="7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1100" spc="8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digital</a:t>
                      </a:r>
                      <a:r>
                        <a:rPr lang="en-US" sz="1100" spc="7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strategies.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89230" marR="184150" algn="ctr">
                        <a:lnSpc>
                          <a:spcPts val="1245"/>
                        </a:lnSpc>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08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617407066"/>
                  </a:ext>
                </a:extLst>
              </a:tr>
              <a:tr h="706870">
                <a:tc>
                  <a:txBody>
                    <a:bodyPr/>
                    <a:lstStyle/>
                    <a:p>
                      <a:pPr marL="5715" algn="ctr">
                        <a:spcBef>
                          <a:spcPts val="15"/>
                        </a:spcBef>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V</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770" marR="58420" algn="just">
                        <a:lnSpc>
                          <a:spcPct val="101000"/>
                        </a:lnSpc>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Digital</a:t>
                      </a:r>
                      <a:r>
                        <a:rPr lang="en-US" sz="11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Innovation</a:t>
                      </a:r>
                      <a:r>
                        <a:rPr lang="en-US" sz="11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1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Trends:</a:t>
                      </a:r>
                      <a:r>
                        <a:rPr lang="en-US" sz="11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1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contemporary</a:t>
                      </a:r>
                      <a:r>
                        <a:rPr lang="en-US" sz="11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digital</a:t>
                      </a:r>
                      <a:r>
                        <a:rPr lang="en-US" sz="1100" spc="27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revolution,</a:t>
                      </a:r>
                      <a:r>
                        <a:rPr lang="en-US" sz="11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digital transformation framework; security and privatization issues with</a:t>
                      </a:r>
                      <a:r>
                        <a:rPr lang="en-US" sz="11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digital</a:t>
                      </a:r>
                      <a:r>
                        <a:rPr lang="en-US" sz="1100" spc="11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marketing</a:t>
                      </a:r>
                      <a:r>
                        <a:rPr lang="en-US" sz="1100" spc="9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Understanding</a:t>
                      </a:r>
                      <a:r>
                        <a:rPr lang="en-US" sz="1100" spc="9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trends</a:t>
                      </a:r>
                      <a:r>
                        <a:rPr lang="en-US" sz="1100" spc="9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z="1100" spc="12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digital</a:t>
                      </a:r>
                      <a:r>
                        <a:rPr lang="en-US" sz="1100" spc="7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marketing</a:t>
                      </a:r>
                      <a:r>
                        <a:rPr lang="en-US" sz="1100" spc="8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100" spc="9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Indian</a:t>
                      </a:r>
                      <a:r>
                        <a:rPr lang="en-US" sz="1100" spc="7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and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64770" algn="just">
                        <a:lnSpc>
                          <a:spcPts val="1220"/>
                        </a:lnSpc>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global</a:t>
                      </a:r>
                      <a:r>
                        <a:rPr lang="en-US" sz="1100" spc="7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context,</a:t>
                      </a:r>
                      <a:r>
                        <a:rPr lang="en-US" sz="1100" spc="9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online</a:t>
                      </a:r>
                      <a:r>
                        <a:rPr lang="en-US" sz="1100" spc="8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communities</a:t>
                      </a:r>
                      <a:r>
                        <a:rPr lang="en-US" sz="1100" spc="8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100" spc="7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co-creation.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89230" marR="184150" algn="ctr">
                        <a:lnSpc>
                          <a:spcPts val="1245"/>
                        </a:lnSpc>
                        <a:spcAft>
                          <a:spcPts val="0"/>
                        </a:spcAft>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08</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509284910"/>
                  </a:ext>
                </a:extLst>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dirty="0" smtClean="0">
                <a:solidFill>
                  <a:prstClr val="black"/>
                </a:solidFill>
                <a:latin typeface="Times New Roman" panose="02020603050405020304" pitchFamily="18" charset="0"/>
                <a:cs typeface="Times New Roman" panose="02020603050405020304" pitchFamily="18" charset="0"/>
              </a:rPr>
              <a:t>Online Reputation Management</a:t>
            </a: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2" name="Rectangle 3"/>
          <p:cNvSpPr txBox="1">
            <a:spLocks noChangeArrowheads="1"/>
          </p:cNvSpPr>
          <p:nvPr/>
        </p:nvSpPr>
        <p:spPr>
          <a:xfrm>
            <a:off x="304800" y="1219200"/>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304800" y="990600"/>
            <a:ext cx="8610600" cy="510540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6" name="Content Placeholder 2"/>
          <p:cNvSpPr txBox="1">
            <a:spLocks/>
          </p:cNvSpPr>
          <p:nvPr/>
        </p:nvSpPr>
        <p:spPr>
          <a:xfrm>
            <a:off x="685800" y="1355725"/>
            <a:ext cx="8001000" cy="4511675"/>
          </a:xfrm>
          <a:prstGeom prst="rect">
            <a:avLst/>
          </a:prstGeom>
        </p:spPr>
        <p:txBody>
          <a:bodyPr>
            <a:noAutofit/>
          </a:bodyPr>
          <a:lstStyle/>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5" name="Content Placeholder 2"/>
          <p:cNvSpPr txBox="1">
            <a:spLocks/>
          </p:cNvSpPr>
          <p:nvPr/>
        </p:nvSpPr>
        <p:spPr>
          <a:xfrm>
            <a:off x="304800" y="1066800"/>
            <a:ext cx="8686800" cy="5289550"/>
          </a:xfrm>
          <a:prstGeom prst="rect">
            <a:avLst/>
          </a:prstGeom>
        </p:spPr>
        <p:txBody>
          <a:bodyPr>
            <a:noAutofit/>
          </a:bodyPr>
          <a:lstStyle/>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7" name="Content Placeholder 2"/>
          <p:cNvSpPr txBox="1">
            <a:spLocks/>
          </p:cNvSpPr>
          <p:nvPr/>
        </p:nvSpPr>
        <p:spPr>
          <a:xfrm>
            <a:off x="762000" y="1371600"/>
            <a:ext cx="8001000" cy="4876800"/>
          </a:xfrm>
          <a:prstGeom prst="rect">
            <a:avLst/>
          </a:prstGeom>
        </p:spPr>
        <p:txBody>
          <a:bodyPr>
            <a:norm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5 Online Reputation Management Strategies You Can Use:</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1. Answer Promptly and With Empathy.</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2. Address Negativity Up Front.</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3. Own Up To Your Mistakes</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4. Stay on Top of Your Search Results</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5. Automate Online Reputation Management.  </a:t>
            </a:r>
            <a:endParaRPr kumimoji="0" lang="en-US" sz="2000" b="1" i="0" u="sng"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heel(4)">
                                      <p:cBhvr>
                                        <p:cTn id="7"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dirty="0" smtClean="0">
                <a:solidFill>
                  <a:prstClr val="black"/>
                </a:solidFill>
                <a:latin typeface="Times New Roman" panose="02020603050405020304" pitchFamily="18" charset="0"/>
                <a:cs typeface="Times New Roman" panose="02020603050405020304" pitchFamily="18" charset="0"/>
              </a:rPr>
              <a:t>Online Reputation Management</a:t>
            </a: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2" name="Rectangle 3"/>
          <p:cNvSpPr txBox="1">
            <a:spLocks noChangeArrowheads="1"/>
          </p:cNvSpPr>
          <p:nvPr/>
        </p:nvSpPr>
        <p:spPr>
          <a:xfrm>
            <a:off x="304800" y="1219200"/>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304800" y="990600"/>
            <a:ext cx="8610600" cy="510540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6" name="Content Placeholder 2"/>
          <p:cNvSpPr txBox="1">
            <a:spLocks/>
          </p:cNvSpPr>
          <p:nvPr/>
        </p:nvSpPr>
        <p:spPr>
          <a:xfrm>
            <a:off x="685800" y="1355725"/>
            <a:ext cx="8001000" cy="4511675"/>
          </a:xfrm>
          <a:prstGeom prst="rect">
            <a:avLst/>
          </a:prstGeom>
        </p:spPr>
        <p:txBody>
          <a:bodyPr>
            <a:noAutofit/>
          </a:bodyPr>
          <a:lstStyle/>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5" name="Content Placeholder 2"/>
          <p:cNvSpPr txBox="1">
            <a:spLocks/>
          </p:cNvSpPr>
          <p:nvPr/>
        </p:nvSpPr>
        <p:spPr>
          <a:xfrm>
            <a:off x="304800" y="1066800"/>
            <a:ext cx="8686800" cy="5289550"/>
          </a:xfrm>
          <a:prstGeom prst="rect">
            <a:avLst/>
          </a:prstGeom>
        </p:spPr>
        <p:txBody>
          <a:bodyPr>
            <a:noAutofit/>
          </a:bodyPr>
          <a:lstStyle/>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20" name="Content Placeholder 2"/>
          <p:cNvSpPr txBox="1">
            <a:spLocks/>
          </p:cNvSpPr>
          <p:nvPr/>
        </p:nvSpPr>
        <p:spPr>
          <a:xfrm>
            <a:off x="381000" y="914401"/>
            <a:ext cx="8382000" cy="5333999"/>
          </a:xfrm>
          <a:prstGeom prst="rect">
            <a:avLst/>
          </a:prstGeom>
        </p:spPr>
        <p:txBody>
          <a:bodyPr>
            <a:normAutofit fontScale="32500" lnSpcReduction="20000"/>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62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62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How ORM is different from PR</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6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6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PR firms work externally, such as through advertising and coordinated media promotional efforts. It’s mostly a proactive effort to strengthen brands instead of minimizing attacks on companies (though PR firms do sometimes handle damage control).</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6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6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Online reputation management, on the other hand, is most often reactive. It involves looking for and responding to potentially damaging content from other people or companies.</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6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6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Most of the work that goes into ORM is handled internally by brands rather than by an external firm.</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6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heel(4)">
                                      <p:cBhvr>
                                        <p:cTn id="7"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dirty="0" smtClean="0">
                <a:solidFill>
                  <a:prstClr val="black"/>
                </a:solidFill>
                <a:latin typeface="Times New Roman" panose="02020603050405020304" pitchFamily="18" charset="0"/>
                <a:cs typeface="Times New Roman" panose="02020603050405020304" pitchFamily="18" charset="0"/>
              </a:rPr>
              <a:t>Online Reputation Management Case Study</a:t>
            </a: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2" name="Rectangle 3"/>
          <p:cNvSpPr txBox="1">
            <a:spLocks noChangeArrowheads="1"/>
          </p:cNvSpPr>
          <p:nvPr/>
        </p:nvSpPr>
        <p:spPr>
          <a:xfrm>
            <a:off x="304800" y="1219200"/>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304800" y="990600"/>
            <a:ext cx="8610600" cy="510540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6" name="Content Placeholder 2"/>
          <p:cNvSpPr txBox="1">
            <a:spLocks/>
          </p:cNvSpPr>
          <p:nvPr/>
        </p:nvSpPr>
        <p:spPr>
          <a:xfrm>
            <a:off x="685800" y="1355725"/>
            <a:ext cx="8001000" cy="4511675"/>
          </a:xfrm>
          <a:prstGeom prst="rect">
            <a:avLst/>
          </a:prstGeom>
        </p:spPr>
        <p:txBody>
          <a:bodyPr>
            <a:noAutofit/>
          </a:bodyPr>
          <a:lstStyle/>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5" name="Content Placeholder 2"/>
          <p:cNvSpPr txBox="1">
            <a:spLocks/>
          </p:cNvSpPr>
          <p:nvPr/>
        </p:nvSpPr>
        <p:spPr>
          <a:xfrm>
            <a:off x="304800" y="1066800"/>
            <a:ext cx="8686800" cy="5289550"/>
          </a:xfrm>
          <a:prstGeom prst="rect">
            <a:avLst/>
          </a:prstGeom>
        </p:spPr>
        <p:txBody>
          <a:bodyPr>
            <a:noAutofit/>
          </a:bodyPr>
          <a:lstStyle/>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7" name="Content Placeholder 9"/>
          <p:cNvSpPr txBox="1">
            <a:spLocks/>
          </p:cNvSpPr>
          <p:nvPr/>
        </p:nvSpPr>
        <p:spPr>
          <a:xfrm>
            <a:off x="457200" y="1143000"/>
            <a:ext cx="8229600" cy="4495800"/>
          </a:xfrm>
          <a:prstGeom prst="rect">
            <a:avLst/>
          </a:prstGeom>
        </p:spPr>
        <p:txBody>
          <a:bodyPr>
            <a:normAutofit fontScale="92500" lnSpcReduction="10000"/>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6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Case Study: United Airlines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6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One company that understands this better than most is United Airlines, which is still trying to find its footing after being deemed “evil” on social media. In 2017, video of United Airlines security personnel violently dragging a passenger off of an overbooked flight went viral, generating over 1 million mentions a day on Facebook, Instagram, and Twitter in the immediate aftermath. This social media storm ignited national outrage and caused United’s stock to quickly lose more than $1 billion in market value. While the stock has since recovered, the company’s reputation remains tarnished and continues to serve as fodder for late-night comedians.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heel(4)">
                                      <p:cBhvr>
                                        <p:cTn id="7"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dirty="0" smtClean="0">
                <a:solidFill>
                  <a:prstClr val="black"/>
                </a:solidFill>
                <a:latin typeface="Times New Roman" panose="02020603050405020304" pitchFamily="18" charset="0"/>
                <a:cs typeface="Times New Roman" panose="02020603050405020304" pitchFamily="18" charset="0"/>
              </a:rPr>
              <a:t>Recap</a:t>
            </a: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2" name="Rectangle 3"/>
          <p:cNvSpPr txBox="1">
            <a:spLocks noChangeArrowheads="1"/>
          </p:cNvSpPr>
          <p:nvPr/>
        </p:nvSpPr>
        <p:spPr>
          <a:xfrm>
            <a:off x="304800" y="1219200"/>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304800" y="990600"/>
            <a:ext cx="8610600" cy="510540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6" name="Content Placeholder 2"/>
          <p:cNvSpPr txBox="1">
            <a:spLocks/>
          </p:cNvSpPr>
          <p:nvPr/>
        </p:nvSpPr>
        <p:spPr>
          <a:xfrm>
            <a:off x="685800" y="1355725"/>
            <a:ext cx="8001000" cy="4511675"/>
          </a:xfrm>
          <a:prstGeom prst="rect">
            <a:avLst/>
          </a:prstGeom>
        </p:spPr>
        <p:txBody>
          <a:bodyPr>
            <a:noAutofit/>
          </a:bodyPr>
          <a:lstStyle/>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5" name="Content Placeholder 2"/>
          <p:cNvSpPr txBox="1">
            <a:spLocks/>
          </p:cNvSpPr>
          <p:nvPr/>
        </p:nvSpPr>
        <p:spPr>
          <a:xfrm>
            <a:off x="304800" y="1066800"/>
            <a:ext cx="8686800" cy="5289550"/>
          </a:xfrm>
          <a:prstGeom prst="rect">
            <a:avLst/>
          </a:prstGeom>
        </p:spPr>
        <p:txBody>
          <a:bodyPr>
            <a:noAutofit/>
          </a:bodyPr>
          <a:lstStyle/>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7" name="Content Placeholder 2"/>
          <p:cNvSpPr txBox="1">
            <a:spLocks/>
          </p:cNvSpPr>
          <p:nvPr/>
        </p:nvSpPr>
        <p:spPr>
          <a:xfrm>
            <a:off x="304800" y="1371600"/>
            <a:ext cx="8686800" cy="4984750"/>
          </a:xfrm>
          <a:prstGeom prst="rect">
            <a:avLst/>
          </a:prstGeom>
        </p:spPr>
        <p:txBody>
          <a:bodyPr>
            <a:noAutofit/>
          </a:bodyPr>
          <a:lstStyle/>
          <a:p>
            <a:pPr marL="0" marR="0" lvl="0" indent="-342900" algn="just" defTabSz="914400" rtl="0" eaLnBrk="1" fontAlgn="t" latinLnBrk="0" hangingPunct="1">
              <a:lnSpc>
                <a:spcPct val="150000"/>
              </a:lnSpc>
              <a:spcBef>
                <a:spcPts val="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In this topic ,we learned about </a:t>
            </a:r>
            <a:r>
              <a:rPr kumimoji="0" lang="en-US" sz="2200" b="0"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Online Public Relations</a:t>
            </a:r>
            <a:endParaRPr kumimoji="0" lang="en-IN"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t" latinLnBrk="0" hangingPunct="1">
              <a:lnSpc>
                <a:spcPct val="150000"/>
              </a:lnSpc>
              <a:spcBef>
                <a:spcPts val="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We have also learned about </a:t>
            </a:r>
            <a:r>
              <a:rPr kumimoji="0" lang="en-US" sz="2200" b="0"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how Online PR is different from PR &amp; Online Reputation Management.</a:t>
            </a:r>
            <a:endParaRPr kumimoji="0" lang="en-IN"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heel(4)">
                                      <p:cBhvr>
                                        <p:cTn id="7"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dirty="0" smtClean="0">
                <a:solidFill>
                  <a:prstClr val="black"/>
                </a:solidFill>
                <a:latin typeface="Times New Roman" panose="02020603050405020304" pitchFamily="18" charset="0"/>
                <a:cs typeface="Times New Roman" panose="02020603050405020304" pitchFamily="18" charset="0"/>
              </a:rPr>
              <a:t>Daily Quiz</a:t>
            </a: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2" name="Rectangle 3"/>
          <p:cNvSpPr txBox="1">
            <a:spLocks noChangeArrowheads="1"/>
          </p:cNvSpPr>
          <p:nvPr/>
        </p:nvSpPr>
        <p:spPr>
          <a:xfrm>
            <a:off x="304800" y="1219200"/>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304800" y="990600"/>
            <a:ext cx="8610600" cy="510540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6" name="Content Placeholder 2"/>
          <p:cNvSpPr txBox="1">
            <a:spLocks/>
          </p:cNvSpPr>
          <p:nvPr/>
        </p:nvSpPr>
        <p:spPr>
          <a:xfrm>
            <a:off x="685800" y="1355725"/>
            <a:ext cx="8001000" cy="4511675"/>
          </a:xfrm>
          <a:prstGeom prst="rect">
            <a:avLst/>
          </a:prstGeom>
        </p:spPr>
        <p:txBody>
          <a:bodyPr>
            <a:noAutofit/>
          </a:bodyPr>
          <a:lstStyle/>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5" name="Content Placeholder 2"/>
          <p:cNvSpPr txBox="1">
            <a:spLocks/>
          </p:cNvSpPr>
          <p:nvPr/>
        </p:nvSpPr>
        <p:spPr>
          <a:xfrm>
            <a:off x="304800" y="1066800"/>
            <a:ext cx="8686800" cy="5289550"/>
          </a:xfrm>
          <a:prstGeom prst="rect">
            <a:avLst/>
          </a:prstGeom>
        </p:spPr>
        <p:txBody>
          <a:bodyPr>
            <a:noAutofit/>
          </a:bodyPr>
          <a:lstStyle/>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7" name="TextBox 16"/>
          <p:cNvSpPr txBox="1"/>
          <p:nvPr/>
        </p:nvSpPr>
        <p:spPr>
          <a:xfrm>
            <a:off x="609600" y="1143000"/>
            <a:ext cx="7924800" cy="2800767"/>
          </a:xfrm>
          <a:prstGeom prst="rect">
            <a:avLst/>
          </a:prstGeom>
          <a:noFill/>
        </p:spPr>
        <p:txBody>
          <a:bodyPr wrap="square" rtlCol="0">
            <a:spAutoFit/>
          </a:bodyPr>
          <a:lstStyle/>
          <a:p>
            <a:pPr marL="342900" indent="-342900">
              <a:buAutoNum type="arabicPeriod"/>
            </a:pPr>
            <a:r>
              <a:rPr lang="en-US" sz="2200" dirty="0">
                <a:latin typeface="Times New Roman" panose="02020603050405020304" pitchFamily="18" charset="0"/>
                <a:cs typeface="Times New Roman" panose="02020603050405020304" pitchFamily="18" charset="0"/>
              </a:rPr>
              <a:t>Online PR is ______.</a:t>
            </a:r>
          </a:p>
          <a:p>
            <a:pPr marL="342900" indent="-342900">
              <a:buAutoNum type="arabicPeriod"/>
            </a:pPr>
            <a:r>
              <a:rPr lang="en-US" sz="2200" dirty="0">
                <a:latin typeface="Times New Roman" panose="02020603050405020304" pitchFamily="18" charset="0"/>
                <a:cs typeface="Times New Roman" panose="02020603050405020304" pitchFamily="18" charset="0"/>
              </a:rPr>
              <a:t>State the relevance of Reputation management in Digital Marketing.</a:t>
            </a:r>
          </a:p>
          <a:p>
            <a:pPr marL="342900" indent="-342900">
              <a:buAutoNum type="arabicPeriod"/>
            </a:pPr>
            <a:r>
              <a:rPr lang="en-US" sz="2200" dirty="0">
                <a:latin typeface="Times New Roman" panose="02020603050405020304" pitchFamily="18" charset="0"/>
                <a:cs typeface="Times New Roman" panose="02020603050405020304" pitchFamily="18" charset="0"/>
              </a:rPr>
              <a:t>__________ is the practice of crafting strategies that shape or influence the public perception of an organization, individual or other entity on the Internet.</a:t>
            </a:r>
          </a:p>
          <a:p>
            <a:pPr marL="342900" indent="-342900">
              <a:buAutoNum type="arabicPeriod"/>
            </a:pPr>
            <a:r>
              <a:rPr lang="en-US" sz="2200" dirty="0">
                <a:latin typeface="Times New Roman" panose="02020603050405020304" pitchFamily="18" charset="0"/>
                <a:cs typeface="Times New Roman" panose="02020603050405020304" pitchFamily="18" charset="0"/>
              </a:rPr>
              <a:t>State any 2 key characteristics of Online PR.</a:t>
            </a:r>
          </a:p>
          <a:p>
            <a:pPr marL="342900" indent="-342900">
              <a:buAutoNum type="arabicPeriod"/>
            </a:pPr>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heel(4)">
                                      <p:cBhvr>
                                        <p:cTn id="7"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dirty="0" err="1" smtClean="0">
                <a:solidFill>
                  <a:prstClr val="black"/>
                </a:solidFill>
                <a:latin typeface="Times New Roman" panose="02020603050405020304" pitchFamily="18" charset="0"/>
                <a:cs typeface="Times New Roman" panose="02020603050405020304" pitchFamily="18" charset="0"/>
              </a:rPr>
              <a:t>Noida</a:t>
            </a:r>
            <a:r>
              <a:rPr lang="en-US" sz="2400" dirty="0" smtClean="0">
                <a:solidFill>
                  <a:prstClr val="black"/>
                </a:solidFill>
                <a:latin typeface="Times New Roman" panose="02020603050405020304" pitchFamily="18" charset="0"/>
                <a:cs typeface="Times New Roman" panose="02020603050405020304" pitchFamily="18" charset="0"/>
              </a:rPr>
              <a:t> Institute of Engineering &amp; Technology, Greater </a:t>
            </a:r>
            <a:r>
              <a:rPr lang="en-US" sz="2400" dirty="0" err="1" smtClean="0">
                <a:solidFill>
                  <a:prstClr val="black"/>
                </a:solidFill>
                <a:latin typeface="Times New Roman" panose="02020603050405020304" pitchFamily="18" charset="0"/>
                <a:cs typeface="Times New Roman" panose="02020603050405020304" pitchFamily="18" charset="0"/>
              </a:rPr>
              <a:t>Noida</a:t>
            </a: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2" name="Rectangle 3"/>
          <p:cNvSpPr txBox="1">
            <a:spLocks noChangeArrowheads="1"/>
          </p:cNvSpPr>
          <p:nvPr/>
        </p:nvSpPr>
        <p:spPr>
          <a:xfrm>
            <a:off x="500062" y="1571625"/>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304800" y="990600"/>
            <a:ext cx="8610600" cy="510540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6" name="Content Placeholder 2"/>
          <p:cNvSpPr txBox="1">
            <a:spLocks/>
          </p:cNvSpPr>
          <p:nvPr/>
        </p:nvSpPr>
        <p:spPr>
          <a:xfrm>
            <a:off x="685800" y="1355725"/>
            <a:ext cx="8001000" cy="4511675"/>
          </a:xfrm>
          <a:prstGeom prst="rect">
            <a:avLst/>
          </a:prstGeom>
        </p:spPr>
        <p:txBody>
          <a:bodyPr>
            <a:noAutofit/>
          </a:bodyPr>
          <a:lstStyle/>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5" name="Content Placeholder 2"/>
          <p:cNvSpPr txBox="1">
            <a:spLocks/>
          </p:cNvSpPr>
          <p:nvPr/>
        </p:nvSpPr>
        <p:spPr>
          <a:xfrm>
            <a:off x="304800" y="1066800"/>
            <a:ext cx="8686800" cy="5289550"/>
          </a:xfrm>
          <a:prstGeom prst="rect">
            <a:avLst/>
          </a:prstGeom>
        </p:spPr>
        <p:txBody>
          <a:bodyPr>
            <a:noAutofit/>
          </a:bodyPr>
          <a:lstStyle/>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20" name="Subtitle 2"/>
          <p:cNvSpPr txBox="1">
            <a:spLocks/>
          </p:cNvSpPr>
          <p:nvPr/>
        </p:nvSpPr>
        <p:spPr>
          <a:xfrm>
            <a:off x="1785079" y="1077067"/>
            <a:ext cx="6934200" cy="725591"/>
          </a:xfrm>
          <a:prstGeom prst="rect">
            <a:avLst/>
          </a:prstGeom>
          <a:ln>
            <a:solidFill>
              <a:srgbClr val="DF5556"/>
            </a:solidFill>
          </a:ln>
        </p:spPr>
        <p:style>
          <a:lnRef idx="2">
            <a:schemeClr val="accent5"/>
          </a:lnRef>
          <a:fillRef idx="1">
            <a:schemeClr val="lt1"/>
          </a:fillRef>
          <a:effectRef idx="0">
            <a:schemeClr val="accent5"/>
          </a:effectRef>
          <a:fontRef idx="minor">
            <a:schemeClr val="dk1"/>
          </a:fontRef>
        </p:style>
        <p:txBody>
          <a:bodyPr anchor="ctr">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ROI of Digital Strategies</a:t>
            </a:r>
            <a:endParaRPr kumimoji="0" lang="en-US"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5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21" name="Subtitle 2"/>
          <p:cNvSpPr txBox="1">
            <a:spLocks/>
          </p:cNvSpPr>
          <p:nvPr/>
        </p:nvSpPr>
        <p:spPr>
          <a:xfrm>
            <a:off x="190500" y="2667079"/>
            <a:ext cx="2057400" cy="533400"/>
          </a:xfrm>
          <a:prstGeom prst="rect">
            <a:avLst/>
          </a:prstGeom>
          <a:ln>
            <a:solidFill>
              <a:srgbClr val="DF5556"/>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Topic </a:t>
            </a:r>
            <a:r>
              <a:rPr lang="en-US" sz="2500" b="1" noProof="0" dirty="0" smtClean="0">
                <a:solidFill>
                  <a:prstClr val="black"/>
                </a:solidFill>
                <a:latin typeface="Times New Roman" panose="02020603050405020304" pitchFamily="18" charset="0"/>
                <a:cs typeface="Times New Roman" panose="02020603050405020304" pitchFamily="18" charset="0"/>
              </a:rPr>
              <a:t>4</a:t>
            </a:r>
            <a:endParaRPr kumimoji="0" lang="en-US" sz="25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2" name="Subtitle 2"/>
          <p:cNvSpPr txBox="1">
            <a:spLocks/>
          </p:cNvSpPr>
          <p:nvPr/>
        </p:nvSpPr>
        <p:spPr>
          <a:xfrm>
            <a:off x="190500" y="3463927"/>
            <a:ext cx="5143500" cy="574673"/>
          </a:xfrm>
          <a:prstGeom prst="rect">
            <a:avLst/>
          </a:prstGeom>
          <a:ln>
            <a:solidFill>
              <a:srgbClr val="DF5556"/>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24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Digital Marketing (AOE0667)</a:t>
            </a:r>
            <a:endPar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23" name="Picture 4" descr="C:\Users\Manks\Downloads\speak.png"/>
          <p:cNvPicPr>
            <a:picLocks noChangeAspect="1" noChangeArrowheads="1"/>
          </p:cNvPicPr>
          <p:nvPr/>
        </p:nvPicPr>
        <p:blipFill>
          <a:blip r:embed="rId3" cstate="print"/>
          <a:srcRect/>
          <a:stretch>
            <a:fillRect/>
          </a:stretch>
        </p:blipFill>
        <p:spPr bwMode="auto">
          <a:xfrm>
            <a:off x="6477000" y="2667000"/>
            <a:ext cx="1524000" cy="1524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heel(4)">
                                      <p:cBhvr>
                                        <p:cTn id="7"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dirty="0" smtClean="0">
                <a:solidFill>
                  <a:prstClr val="black"/>
                </a:solidFill>
                <a:latin typeface="Times New Roman" panose="02020603050405020304" pitchFamily="18" charset="0"/>
                <a:cs typeface="Times New Roman" panose="02020603050405020304" pitchFamily="18" charset="0"/>
              </a:rPr>
              <a:t>Topic Objective/ Topic Outcome</a:t>
            </a: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2" name="Rectangle 3"/>
          <p:cNvSpPr txBox="1">
            <a:spLocks noChangeArrowheads="1"/>
          </p:cNvSpPr>
          <p:nvPr/>
        </p:nvSpPr>
        <p:spPr>
          <a:xfrm>
            <a:off x="500062" y="1571625"/>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304800" y="990600"/>
            <a:ext cx="8610600" cy="510540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6" name="Content Placeholder 2"/>
          <p:cNvSpPr txBox="1">
            <a:spLocks/>
          </p:cNvSpPr>
          <p:nvPr/>
        </p:nvSpPr>
        <p:spPr>
          <a:xfrm>
            <a:off x="685800" y="1355725"/>
            <a:ext cx="8001000" cy="4511675"/>
          </a:xfrm>
          <a:prstGeom prst="rect">
            <a:avLst/>
          </a:prstGeom>
        </p:spPr>
        <p:txBody>
          <a:bodyPr>
            <a:noAutofit/>
          </a:bodyPr>
          <a:lstStyle/>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5" name="Content Placeholder 2"/>
          <p:cNvSpPr txBox="1">
            <a:spLocks/>
          </p:cNvSpPr>
          <p:nvPr/>
        </p:nvSpPr>
        <p:spPr>
          <a:xfrm>
            <a:off x="304800" y="1066800"/>
            <a:ext cx="8686800" cy="5289550"/>
          </a:xfrm>
          <a:prstGeom prst="rect">
            <a:avLst/>
          </a:prstGeom>
        </p:spPr>
        <p:txBody>
          <a:bodyPr>
            <a:noAutofit/>
          </a:bodyPr>
          <a:lstStyle/>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20" name="Content Placeholder 8">
            <a:extLst>
              <a:ext uri="{FF2B5EF4-FFF2-40B4-BE49-F238E27FC236}">
                <a16:creationId xmlns:a16="http://schemas.microsoft.com/office/drawing/2014/main" xmlns="" id="{B48416E4-E089-4F59-9BEB-F5821EF943BD}"/>
              </a:ext>
            </a:extLst>
          </p:cNvPr>
          <p:cNvGraphicFramePr>
            <a:graphicFrameLocks/>
          </p:cNvGraphicFramePr>
          <p:nvPr>
            <p:extLst>
              <p:ext uri="{D42A27DB-BD31-4B8C-83A1-F6EECF244321}">
                <p14:modId xmlns:p14="http://schemas.microsoft.com/office/powerpoint/2010/main" xmlns="" val="729673794"/>
              </p:ext>
            </p:extLst>
          </p:nvPr>
        </p:nvGraphicFramePr>
        <p:xfrm>
          <a:off x="152401" y="1143000"/>
          <a:ext cx="8839199" cy="2468832"/>
        </p:xfrm>
        <a:graphic>
          <a:graphicData uri="http://schemas.openxmlformats.org/drawingml/2006/table">
            <a:tbl>
              <a:tblPr firstRow="1" bandRow="1">
                <a:tableStyleId>{5C22544A-7EE6-4342-B048-85BDC9FD1C3A}</a:tableStyleId>
              </a:tblPr>
              <a:tblGrid>
                <a:gridCol w="3886199">
                  <a:extLst>
                    <a:ext uri="{9D8B030D-6E8A-4147-A177-3AD203B41FA5}">
                      <a16:colId xmlns:a16="http://schemas.microsoft.com/office/drawing/2014/main" xmlns="" val="20000"/>
                    </a:ext>
                  </a:extLst>
                </a:gridCol>
                <a:gridCol w="3305014">
                  <a:extLst>
                    <a:ext uri="{9D8B030D-6E8A-4147-A177-3AD203B41FA5}">
                      <a16:colId xmlns:a16="http://schemas.microsoft.com/office/drawing/2014/main" xmlns="" val="20001"/>
                    </a:ext>
                  </a:extLst>
                </a:gridCol>
                <a:gridCol w="1647986">
                  <a:extLst>
                    <a:ext uri="{9D8B030D-6E8A-4147-A177-3AD203B41FA5}">
                      <a16:colId xmlns:a16="http://schemas.microsoft.com/office/drawing/2014/main" xmlns="" val="20002"/>
                    </a:ext>
                  </a:extLst>
                </a:gridCol>
              </a:tblGrid>
              <a:tr h="385093">
                <a:tc>
                  <a:txBody>
                    <a:bodyPr/>
                    <a:lstStyle/>
                    <a:p>
                      <a:pPr algn="ctr"/>
                      <a:r>
                        <a:rPr lang="en-US" sz="2000" dirty="0">
                          <a:solidFill>
                            <a:schemeClr val="tx1"/>
                          </a:solidFill>
                          <a:latin typeface="Times New Roman" pitchFamily="18" charset="0"/>
                          <a:cs typeface="Times New Roman" pitchFamily="18" charset="0"/>
                        </a:rPr>
                        <a:t>Name of Topic</a:t>
                      </a:r>
                    </a:p>
                  </a:txBody>
                  <a:tcPr marL="118872" marR="118872" marT="45696" marB="45696" anchor="ctr">
                    <a:solidFill>
                      <a:srgbClr val="DF5556"/>
                    </a:solidFill>
                  </a:tcPr>
                </a:tc>
                <a:tc>
                  <a:txBody>
                    <a:bodyPr/>
                    <a:lstStyle/>
                    <a:p>
                      <a:pPr algn="ctr"/>
                      <a:r>
                        <a:rPr lang="en-US" sz="2000" dirty="0">
                          <a:solidFill>
                            <a:schemeClr val="tx1"/>
                          </a:solidFill>
                          <a:latin typeface="Times New Roman" pitchFamily="18" charset="0"/>
                          <a:cs typeface="Times New Roman" pitchFamily="18" charset="0"/>
                        </a:rPr>
                        <a:t>Objective</a:t>
                      </a:r>
                      <a:r>
                        <a:rPr lang="en-US" sz="2000" baseline="0" dirty="0">
                          <a:solidFill>
                            <a:schemeClr val="tx1"/>
                          </a:solidFill>
                          <a:latin typeface="Times New Roman" pitchFamily="18" charset="0"/>
                          <a:cs typeface="Times New Roman" pitchFamily="18" charset="0"/>
                        </a:rPr>
                        <a:t> of Topic</a:t>
                      </a:r>
                      <a:endParaRPr lang="en-US" sz="2000" dirty="0">
                        <a:solidFill>
                          <a:schemeClr val="tx1"/>
                        </a:solidFill>
                        <a:latin typeface="Times New Roman" pitchFamily="18" charset="0"/>
                        <a:cs typeface="Times New Roman" pitchFamily="18" charset="0"/>
                      </a:endParaRPr>
                    </a:p>
                  </a:txBody>
                  <a:tcPr marL="118872" marR="118872" marT="45696" marB="45696" anchor="ctr">
                    <a:solidFill>
                      <a:srgbClr val="DF5556"/>
                    </a:solidFill>
                  </a:tcPr>
                </a:tc>
                <a:tc>
                  <a:txBody>
                    <a:bodyPr/>
                    <a:lstStyle/>
                    <a:p>
                      <a:pPr algn="ctr"/>
                      <a:r>
                        <a:rPr lang="en-US" sz="2000" dirty="0">
                          <a:solidFill>
                            <a:schemeClr val="tx1"/>
                          </a:solidFill>
                          <a:latin typeface="Times New Roman" pitchFamily="18" charset="0"/>
                          <a:cs typeface="Times New Roman" pitchFamily="18" charset="0"/>
                        </a:rPr>
                        <a:t>Mapping with CO</a:t>
                      </a:r>
                    </a:p>
                  </a:txBody>
                  <a:tcPr marL="118872" marR="118872" marT="45696" marB="45696" anchor="ctr">
                    <a:solidFill>
                      <a:srgbClr val="DF5556"/>
                    </a:solidFill>
                  </a:tcPr>
                </a:tc>
                <a:extLst>
                  <a:ext uri="{0D108BD9-81ED-4DB2-BD59-A6C34878D82A}">
                    <a16:rowId xmlns:a16="http://schemas.microsoft.com/office/drawing/2014/main" xmlns="" val="10000"/>
                  </a:ext>
                </a:extLst>
              </a:tr>
              <a:tr h="1051608">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2200" dirty="0" smtClean="0">
                          <a:latin typeface="Times New Roman" pitchFamily="18" charset="0"/>
                          <a:cs typeface="Times New Roman" pitchFamily="18" charset="0"/>
                        </a:rPr>
                        <a:t>ROI of Digital Strategies</a:t>
                      </a:r>
                      <a:endParaRPr lang="en-US" sz="2200" b="0" dirty="0">
                        <a:latin typeface="Times New Roman" pitchFamily="18" charset="0"/>
                        <a:cs typeface="Times New Roman" pitchFamily="18" charset="0"/>
                      </a:endParaRPr>
                    </a:p>
                  </a:txBody>
                  <a:tcPr marL="118872" marR="118872" marT="45696" marB="45696">
                    <a:solidFill>
                      <a:srgbClr val="FCB4B6"/>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To </a:t>
                      </a:r>
                      <a:r>
                        <a:rPr kumimoji="0" lang="en-IN" sz="22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study the </a:t>
                      </a:r>
                      <a:r>
                        <a:rPr kumimoji="0" lang="en-IN" sz="22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ROI of Digital Strategies &amp; evaluating Cost Effectiveness of  Digital Strategies</a:t>
                      </a:r>
                      <a:endParaRPr lang="en-IN" sz="2200" dirty="0" smtClean="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txBody>
                  <a:tcPr>
                    <a:solidFill>
                      <a:srgbClr val="FCB4B6"/>
                    </a:solidFill>
                  </a:tcPr>
                </a:tc>
                <a:tc>
                  <a:txBody>
                    <a:bodyPr/>
                    <a:lstStyle/>
                    <a:p>
                      <a:pPr algn="ctr"/>
                      <a:endParaRPr lang="en-US" sz="1900" b="0" dirty="0">
                        <a:latin typeface="Times New Roman" pitchFamily="18" charset="0"/>
                        <a:cs typeface="Times New Roman" pitchFamily="18" charset="0"/>
                      </a:endParaRPr>
                    </a:p>
                    <a:p>
                      <a:pPr algn="ctr"/>
                      <a:r>
                        <a:rPr lang="en-US" sz="2200" b="0" dirty="0" smtClean="0">
                          <a:latin typeface="Times New Roman" pitchFamily="18" charset="0"/>
                          <a:cs typeface="Times New Roman" pitchFamily="18" charset="0"/>
                        </a:rPr>
                        <a:t>CO4</a:t>
                      </a:r>
                      <a:endParaRPr lang="en-US" sz="2200" b="0" dirty="0">
                        <a:latin typeface="Times New Roman" pitchFamily="18" charset="0"/>
                        <a:cs typeface="Times New Roman" pitchFamily="18" charset="0"/>
                      </a:endParaRPr>
                    </a:p>
                    <a:p>
                      <a:pPr algn="ctr"/>
                      <a:endParaRPr lang="en-US" sz="19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txBody>
                  <a:tcPr marL="118872" marR="118872" marT="45696" marB="45696">
                    <a:solidFill>
                      <a:srgbClr val="FCB4B6"/>
                    </a:solidFill>
                  </a:tcPr>
                </a:tc>
                <a:extLst>
                  <a:ext uri="{0D108BD9-81ED-4DB2-BD59-A6C34878D82A}">
                    <a16:rowId xmlns:a16="http://schemas.microsoft.com/office/drawing/2014/main" xmlns=""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heel(4)">
                                      <p:cBhvr>
                                        <p:cTn id="7"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dirty="0" smtClean="0">
                <a:solidFill>
                  <a:prstClr val="black"/>
                </a:solidFill>
                <a:latin typeface="Times New Roman" panose="02020603050405020304" pitchFamily="18" charset="0"/>
                <a:cs typeface="Times New Roman" panose="02020603050405020304" pitchFamily="18" charset="0"/>
              </a:rPr>
              <a:t>ROI of Digital Strategies</a:t>
            </a: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2" name="Rectangle 3"/>
          <p:cNvSpPr txBox="1">
            <a:spLocks noChangeArrowheads="1"/>
          </p:cNvSpPr>
          <p:nvPr/>
        </p:nvSpPr>
        <p:spPr>
          <a:xfrm>
            <a:off x="304800" y="1219200"/>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304800" y="990600"/>
            <a:ext cx="8610600" cy="510540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6" name="Content Placeholder 2"/>
          <p:cNvSpPr txBox="1">
            <a:spLocks/>
          </p:cNvSpPr>
          <p:nvPr/>
        </p:nvSpPr>
        <p:spPr>
          <a:xfrm>
            <a:off x="685800" y="1355725"/>
            <a:ext cx="8001000" cy="4511675"/>
          </a:xfrm>
          <a:prstGeom prst="rect">
            <a:avLst/>
          </a:prstGeom>
        </p:spPr>
        <p:txBody>
          <a:bodyPr>
            <a:noAutofit/>
          </a:bodyPr>
          <a:lstStyle/>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5" name="Content Placeholder 2"/>
          <p:cNvSpPr txBox="1">
            <a:spLocks/>
          </p:cNvSpPr>
          <p:nvPr/>
        </p:nvSpPr>
        <p:spPr>
          <a:xfrm>
            <a:off x="304800" y="1066800"/>
            <a:ext cx="8686800" cy="5289550"/>
          </a:xfrm>
          <a:prstGeom prst="rect">
            <a:avLst/>
          </a:prstGeom>
        </p:spPr>
        <p:txBody>
          <a:bodyPr>
            <a:noAutofit/>
          </a:bodyPr>
          <a:lstStyle/>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7" name="Content Placeholder 2"/>
          <p:cNvSpPr txBox="1">
            <a:spLocks/>
          </p:cNvSpPr>
          <p:nvPr/>
        </p:nvSpPr>
        <p:spPr>
          <a:xfrm>
            <a:off x="152400" y="1295400"/>
            <a:ext cx="8763000" cy="5105400"/>
          </a:xfrm>
          <a:prstGeom prst="rect">
            <a:avLst/>
          </a:prstGeom>
        </p:spPr>
        <p:txBody>
          <a:bodyPr>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Return on investment (</a:t>
            </a:r>
            <a:r>
              <a:rPr kumimoji="0" lang="en-US" sz="22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ROI</a:t>
            </a:r>
            <a:r>
              <a:rPr kumimoji="0" lang="en-US" sz="2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 is an important part of </a:t>
            </a:r>
            <a:r>
              <a:rPr kumimoji="0" lang="en-US" sz="22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digital marketing</a:t>
            </a:r>
            <a:r>
              <a:rPr kumimoji="0" lang="en-US" sz="2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(and really, almost every part of </a:t>
            </a:r>
            <a:r>
              <a:rPr kumimoji="0" lang="en-US" sz="22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marketing</a:t>
            </a:r>
            <a:r>
              <a:rPr kumimoji="0" lang="en-US" sz="2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)—it tells you whether you're getting your money's worth from your </a:t>
            </a:r>
            <a:r>
              <a:rPr kumimoji="0" lang="en-US" sz="22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marketing</a:t>
            </a:r>
            <a:r>
              <a:rPr kumimoji="0" lang="en-US" sz="2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 campaigns.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Marketing ROI is the practice of attributing profit and revenue growth to the impact of marketing initiatives.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 By calculating return on marketing investment, organizations can measure the degree to which marketing efforts contribute to revenue growth. Typically, marketing ROI is used to justify marketing spend and budget allocation for ongoing and future campaigns and initiatives.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endParaRPr kumimoji="0" lang="en-US" sz="22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hlinkClick r:id="rId3"/>
              </a:rPr>
              <a:t> https://www.youtube.com/watch?v=cT42N8scarQ</a:t>
            </a:r>
            <a:endParaRPr kumimoji="0" lang="en-US" sz="22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1"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1" i="0" u="none" strike="noStrike" kern="1200" cap="none" spc="0" normalizeH="0" baseline="0" noProof="0" smtClean="0">
                <a:ln>
                  <a:noFill/>
                </a:ln>
                <a:solidFill>
                  <a:schemeClr val="tx1"/>
                </a:solidFill>
                <a:effectLst/>
                <a:uLnTx/>
                <a:uFillTx/>
                <a:latin typeface="+mn-lt"/>
                <a:ea typeface="+mn-ea"/>
                <a:cs typeface="+mn-cs"/>
              </a:rPr>
              <a:t>       </a:t>
            </a:r>
            <a:endParaRPr kumimoji="0" lang="en-US" sz="18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9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heel(4)">
                                      <p:cBhvr>
                                        <p:cTn id="7"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dirty="0" smtClean="0">
                <a:solidFill>
                  <a:prstClr val="black"/>
                </a:solidFill>
                <a:latin typeface="Times New Roman" panose="02020603050405020304" pitchFamily="18" charset="0"/>
                <a:cs typeface="Times New Roman" panose="02020603050405020304" pitchFamily="18" charset="0"/>
              </a:rPr>
              <a:t>ROI of Digital Strategies</a:t>
            </a: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2" name="Rectangle 3"/>
          <p:cNvSpPr txBox="1">
            <a:spLocks noChangeArrowheads="1"/>
          </p:cNvSpPr>
          <p:nvPr/>
        </p:nvSpPr>
        <p:spPr>
          <a:xfrm>
            <a:off x="304800" y="1219200"/>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304800" y="990600"/>
            <a:ext cx="8610600" cy="510540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6" name="Content Placeholder 2"/>
          <p:cNvSpPr txBox="1">
            <a:spLocks/>
          </p:cNvSpPr>
          <p:nvPr/>
        </p:nvSpPr>
        <p:spPr>
          <a:xfrm>
            <a:off x="685800" y="1355725"/>
            <a:ext cx="8001000" cy="4511675"/>
          </a:xfrm>
          <a:prstGeom prst="rect">
            <a:avLst/>
          </a:prstGeom>
        </p:spPr>
        <p:txBody>
          <a:bodyPr>
            <a:noAutofit/>
          </a:bodyPr>
          <a:lstStyle/>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5" name="Content Placeholder 2"/>
          <p:cNvSpPr txBox="1">
            <a:spLocks/>
          </p:cNvSpPr>
          <p:nvPr/>
        </p:nvSpPr>
        <p:spPr>
          <a:xfrm>
            <a:off x="304800" y="1066800"/>
            <a:ext cx="8686800" cy="5289550"/>
          </a:xfrm>
          <a:prstGeom prst="rect">
            <a:avLst/>
          </a:prstGeom>
        </p:spPr>
        <p:txBody>
          <a:bodyPr>
            <a:noAutofit/>
          </a:bodyPr>
          <a:lstStyle/>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20" name="Content Placeholder 2"/>
          <p:cNvSpPr txBox="1">
            <a:spLocks/>
          </p:cNvSpPr>
          <p:nvPr/>
        </p:nvSpPr>
        <p:spPr>
          <a:xfrm>
            <a:off x="533400" y="1066800"/>
            <a:ext cx="8229600" cy="4876801"/>
          </a:xfrm>
          <a:prstGeom prst="rect">
            <a:avLst/>
          </a:prstGeom>
        </p:spPr>
        <p:txBody>
          <a:bodyPr>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To understand what the ROI is, we need to understand what the goals or aims of the company are, what they wish to get from a digital marketing campaign and then measure these goals. For this we need to look at the Key Performance Indicators (KPIs) and the goals for each one.</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Your digital marketing’s ROI is a measurement of your online marketing campaign’s profits or losses, which you calculate with the following formula: (net profit / total digital marketing costs) x 100.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heel(4)">
                                      <p:cBhvr>
                                        <p:cTn id="7"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dirty="0" smtClean="0">
                <a:solidFill>
                  <a:prstClr val="black"/>
                </a:solidFill>
                <a:latin typeface="Times New Roman" panose="02020603050405020304" pitchFamily="18" charset="0"/>
                <a:cs typeface="Times New Roman" panose="02020603050405020304" pitchFamily="18" charset="0"/>
              </a:rPr>
              <a:t>ROI of Digital Strategies</a:t>
            </a: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2" name="Rectangle 3"/>
          <p:cNvSpPr txBox="1">
            <a:spLocks noChangeArrowheads="1"/>
          </p:cNvSpPr>
          <p:nvPr/>
        </p:nvSpPr>
        <p:spPr>
          <a:xfrm>
            <a:off x="304800" y="1219200"/>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304800" y="990600"/>
            <a:ext cx="8610600" cy="510540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6" name="Content Placeholder 2"/>
          <p:cNvSpPr txBox="1">
            <a:spLocks/>
          </p:cNvSpPr>
          <p:nvPr/>
        </p:nvSpPr>
        <p:spPr>
          <a:xfrm>
            <a:off x="685800" y="1355725"/>
            <a:ext cx="8001000" cy="4511675"/>
          </a:xfrm>
          <a:prstGeom prst="rect">
            <a:avLst/>
          </a:prstGeom>
        </p:spPr>
        <p:txBody>
          <a:bodyPr>
            <a:noAutofit/>
          </a:bodyPr>
          <a:lstStyle/>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5" name="Content Placeholder 2"/>
          <p:cNvSpPr txBox="1">
            <a:spLocks/>
          </p:cNvSpPr>
          <p:nvPr/>
        </p:nvSpPr>
        <p:spPr>
          <a:xfrm>
            <a:off x="304800" y="1066800"/>
            <a:ext cx="8686800" cy="5289550"/>
          </a:xfrm>
          <a:prstGeom prst="rect">
            <a:avLst/>
          </a:prstGeom>
        </p:spPr>
        <p:txBody>
          <a:bodyPr>
            <a:noAutofit/>
          </a:bodyPr>
          <a:lstStyle/>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7" name="Content Placeholder 2"/>
          <p:cNvSpPr txBox="1">
            <a:spLocks/>
          </p:cNvSpPr>
          <p:nvPr/>
        </p:nvSpPr>
        <p:spPr>
          <a:xfrm>
            <a:off x="533400" y="1066800"/>
            <a:ext cx="8153400" cy="4343400"/>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Measuring your online marketing ROI helps you determine the effectiveness of your strategies.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The fundamental formula for calculating your digital marketing ROI is: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1" i="1"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ROI = (Gains from investment - cost of investment)/(cost of investment) × 100%</a:t>
            </a:r>
            <a:endParaRPr kumimoji="0" lang="en-US" sz="22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heel(4)">
                                      <p:cBhvr>
                                        <p:cTn id="7"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b="1" dirty="0" smtClean="0">
                <a:solidFill>
                  <a:prstClr val="black"/>
                </a:solidFill>
                <a:latin typeface="Times New Roman" panose="02020603050405020304" pitchFamily="18" charset="0"/>
                <a:cs typeface="Times New Roman" panose="02020603050405020304" pitchFamily="18" charset="0"/>
              </a:rPr>
              <a:t>Branch Wise Application</a:t>
            </a:r>
            <a:endParaRPr lang="en-US" sz="2400" b="1"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1" name="Content Placeholder 1"/>
          <p:cNvSpPr txBox="1">
            <a:spLocks/>
          </p:cNvSpPr>
          <p:nvPr/>
        </p:nvSpPr>
        <p:spPr>
          <a:xfrm>
            <a:off x="457200" y="1143000"/>
            <a:ext cx="8229600" cy="4525963"/>
          </a:xfrm>
          <a:prstGeom prst="rect">
            <a:avLst/>
          </a:prstGeom>
        </p:spPr>
        <p:txBody>
          <a:bodyPr vert="horz" lIns="91440" tIns="45720" rIns="91440" bIns="45720" rtlCol="0">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With the advent of new technologies, the field of Marketing has seen a paradigm shift over the years.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Though it is still in use, businesses across the world have switched from traditional modes of marketing to digital marketing.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This, in turn, has created many new opportunities for companies to expand their business and has created tremendous employment opportunities across sectors.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From Content </a:t>
            </a:r>
            <a:r>
              <a:rPr kumimoji="0" lang="en-US" sz="2400" b="0" i="0" u="none" strike="noStrike" kern="1200" cap="none" spc="0" normalizeH="0" baseline="0" noProof="0" dirty="0" err="1" smtClean="0">
                <a:ln>
                  <a:noFill/>
                </a:ln>
                <a:solidFill>
                  <a:schemeClr val="tx1"/>
                </a:solidFill>
                <a:effectLst/>
                <a:uLnTx/>
                <a:uFillTx/>
                <a:latin typeface="Times New Roman" panose="02020603050405020304" pitchFamily="18" charset="0"/>
                <a:ea typeface="+mn-ea"/>
                <a:cs typeface="Times New Roman" panose="02020603050405020304" pitchFamily="18" charset="0"/>
              </a:rPr>
              <a:t>Curation</a:t>
            </a: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and Management to Social Media Marketing and Brand Management, a career in Digital Marketing can take you in several directions.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Top Job Profiles</a:t>
            </a: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Digital Marketing Manager, Social Media Manager, Content Writer, Influencers.</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dirty="0" smtClean="0">
                <a:solidFill>
                  <a:prstClr val="black"/>
                </a:solidFill>
                <a:latin typeface="Times New Roman" panose="02020603050405020304" pitchFamily="18" charset="0"/>
                <a:cs typeface="Times New Roman" panose="02020603050405020304" pitchFamily="18" charset="0"/>
              </a:rPr>
              <a:t>ROI of Digital Strategies</a:t>
            </a: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2" name="Rectangle 3"/>
          <p:cNvSpPr txBox="1">
            <a:spLocks noChangeArrowheads="1"/>
          </p:cNvSpPr>
          <p:nvPr/>
        </p:nvSpPr>
        <p:spPr>
          <a:xfrm>
            <a:off x="304800" y="1219200"/>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304800" y="990600"/>
            <a:ext cx="8610600" cy="510540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6" name="Content Placeholder 2"/>
          <p:cNvSpPr txBox="1">
            <a:spLocks/>
          </p:cNvSpPr>
          <p:nvPr/>
        </p:nvSpPr>
        <p:spPr>
          <a:xfrm>
            <a:off x="685800" y="1355725"/>
            <a:ext cx="8001000" cy="4511675"/>
          </a:xfrm>
          <a:prstGeom prst="rect">
            <a:avLst/>
          </a:prstGeom>
        </p:spPr>
        <p:txBody>
          <a:bodyPr>
            <a:noAutofit/>
          </a:bodyPr>
          <a:lstStyle/>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5" name="Content Placeholder 2"/>
          <p:cNvSpPr txBox="1">
            <a:spLocks/>
          </p:cNvSpPr>
          <p:nvPr/>
        </p:nvSpPr>
        <p:spPr>
          <a:xfrm>
            <a:off x="304800" y="1066800"/>
            <a:ext cx="8686800" cy="5289550"/>
          </a:xfrm>
          <a:prstGeom prst="rect">
            <a:avLst/>
          </a:prstGeom>
        </p:spPr>
        <p:txBody>
          <a:bodyPr>
            <a:noAutofit/>
          </a:bodyPr>
          <a:lstStyle/>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20" name="Content Placeholder 2"/>
          <p:cNvSpPr txBox="1">
            <a:spLocks/>
          </p:cNvSpPr>
          <p:nvPr/>
        </p:nvSpPr>
        <p:spPr>
          <a:xfrm>
            <a:off x="457200" y="914400"/>
            <a:ext cx="8458200" cy="3429000"/>
          </a:xfrm>
          <a:prstGeom prst="rect">
            <a:avLst/>
          </a:prstGeom>
        </p:spPr>
        <p:txBody>
          <a:bodyPr>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    Here are some types of key performance indicators: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General Performance – Traffic, leads, Reach.</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Channel Based – Website, blog, social networks, search engines.</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Source based performance – Direct traffic, Organic search, referrals, email, PPC.</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Campaign based performance – Lead generation, click through, conversions, conversion rates.</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Setting realistic and measurable goals.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sng"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endParaRPr kumimoji="0" lang="en-US" sz="22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endParaRPr kumimoji="0" lang="en-US" sz="2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heel(4)">
                                      <p:cBhvr>
                                        <p:cTn id="7"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dirty="0" smtClean="0">
                <a:solidFill>
                  <a:prstClr val="black"/>
                </a:solidFill>
                <a:latin typeface="Times New Roman" panose="02020603050405020304" pitchFamily="18" charset="0"/>
                <a:cs typeface="Times New Roman" panose="02020603050405020304" pitchFamily="18" charset="0"/>
              </a:rPr>
              <a:t>Tools for measuring ROI</a:t>
            </a: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2" name="Rectangle 3"/>
          <p:cNvSpPr txBox="1">
            <a:spLocks noChangeArrowheads="1"/>
          </p:cNvSpPr>
          <p:nvPr/>
        </p:nvSpPr>
        <p:spPr>
          <a:xfrm>
            <a:off x="304800" y="1219200"/>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304800" y="990600"/>
            <a:ext cx="8610600" cy="510540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6" name="Content Placeholder 2"/>
          <p:cNvSpPr txBox="1">
            <a:spLocks/>
          </p:cNvSpPr>
          <p:nvPr/>
        </p:nvSpPr>
        <p:spPr>
          <a:xfrm>
            <a:off x="685800" y="1355725"/>
            <a:ext cx="8001000" cy="4511675"/>
          </a:xfrm>
          <a:prstGeom prst="rect">
            <a:avLst/>
          </a:prstGeom>
        </p:spPr>
        <p:txBody>
          <a:bodyPr>
            <a:noAutofit/>
          </a:bodyPr>
          <a:lstStyle/>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5" name="Content Placeholder 2"/>
          <p:cNvSpPr txBox="1">
            <a:spLocks/>
          </p:cNvSpPr>
          <p:nvPr/>
        </p:nvSpPr>
        <p:spPr>
          <a:xfrm>
            <a:off x="304800" y="1066800"/>
            <a:ext cx="8686800" cy="5289550"/>
          </a:xfrm>
          <a:prstGeom prst="rect">
            <a:avLst/>
          </a:prstGeom>
        </p:spPr>
        <p:txBody>
          <a:bodyPr>
            <a:noAutofit/>
          </a:bodyPr>
          <a:lstStyle/>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7" name="Content Placeholder 2"/>
          <p:cNvSpPr txBox="1">
            <a:spLocks/>
          </p:cNvSpPr>
          <p:nvPr/>
        </p:nvSpPr>
        <p:spPr>
          <a:xfrm>
            <a:off x="228600" y="914400"/>
            <a:ext cx="8534400" cy="4953000"/>
          </a:xfrm>
          <a:prstGeom prst="rect">
            <a:avLst/>
          </a:prstGeom>
        </p:spPr>
        <p:txBody>
          <a:bodyPr>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1. Google Analytics: Content ROI </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If you run a website, Google Analytics is simply a must-have tool. It helps you to track every source of traffic to your website pages. Some important metrics you get from your Google Analytics dashboard are:</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Page views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Bounce rates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Visitors location</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Source of traffic</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hlinkClick r:id="rId3"/>
              </a:rPr>
              <a:t>https://www.youtube.com/watch?v=mreOWm3e9lg</a:t>
            </a: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2. </a:t>
            </a:r>
            <a:r>
              <a:rPr kumimoji="0" lang="en-US" sz="2000" b="1" i="0" u="none" strike="noStrike" kern="1200" cap="none" spc="0" normalizeH="0" baseline="0" noProof="0" dirty="0" err="1" smtClean="0">
                <a:ln>
                  <a:noFill/>
                </a:ln>
                <a:solidFill>
                  <a:schemeClr val="tx1"/>
                </a:solidFill>
                <a:effectLst/>
                <a:uLnTx/>
                <a:uFillTx/>
                <a:latin typeface="Times New Roman" panose="02020603050405020304" pitchFamily="18" charset="0"/>
                <a:ea typeface="+mn-ea"/>
                <a:cs typeface="Times New Roman" panose="02020603050405020304" pitchFamily="18" charset="0"/>
              </a:rPr>
              <a:t>Cyfe</a:t>
            </a:r>
            <a:endParaRPr kumimoji="0" 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This is another tool that helps you to prove your digital marketing ROI across various marketing channels: Advertising, Blogging, Email, Sales &amp; Finance, SEO and Social media</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heel(4)">
                                      <p:cBhvr>
                                        <p:cTn id="7"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dirty="0" smtClean="0">
                <a:solidFill>
                  <a:prstClr val="black"/>
                </a:solidFill>
                <a:latin typeface="Times New Roman" panose="02020603050405020304" pitchFamily="18" charset="0"/>
                <a:cs typeface="Times New Roman" panose="02020603050405020304" pitchFamily="18" charset="0"/>
              </a:rPr>
              <a:t>Tools for measuring ROI</a:t>
            </a: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2" name="Rectangle 3"/>
          <p:cNvSpPr txBox="1">
            <a:spLocks noChangeArrowheads="1"/>
          </p:cNvSpPr>
          <p:nvPr/>
        </p:nvSpPr>
        <p:spPr>
          <a:xfrm>
            <a:off x="304800" y="1219200"/>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304800" y="990600"/>
            <a:ext cx="8610600" cy="510540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6" name="Content Placeholder 2"/>
          <p:cNvSpPr txBox="1">
            <a:spLocks/>
          </p:cNvSpPr>
          <p:nvPr/>
        </p:nvSpPr>
        <p:spPr>
          <a:xfrm>
            <a:off x="685800" y="1355725"/>
            <a:ext cx="8001000" cy="4511675"/>
          </a:xfrm>
          <a:prstGeom prst="rect">
            <a:avLst/>
          </a:prstGeom>
        </p:spPr>
        <p:txBody>
          <a:bodyPr>
            <a:noAutofit/>
          </a:bodyPr>
          <a:lstStyle/>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5" name="Content Placeholder 2"/>
          <p:cNvSpPr txBox="1">
            <a:spLocks/>
          </p:cNvSpPr>
          <p:nvPr/>
        </p:nvSpPr>
        <p:spPr>
          <a:xfrm>
            <a:off x="304800" y="1066800"/>
            <a:ext cx="8686800" cy="5289550"/>
          </a:xfrm>
          <a:prstGeom prst="rect">
            <a:avLst/>
          </a:prstGeom>
        </p:spPr>
        <p:txBody>
          <a:bodyPr>
            <a:noAutofit/>
          </a:bodyPr>
          <a:lstStyle/>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20" name="Content Placeholder 2"/>
          <p:cNvSpPr txBox="1">
            <a:spLocks/>
          </p:cNvSpPr>
          <p:nvPr/>
        </p:nvSpPr>
        <p:spPr>
          <a:xfrm>
            <a:off x="228600" y="1066800"/>
            <a:ext cx="8534400" cy="4058292"/>
          </a:xfrm>
          <a:prstGeom prst="rect">
            <a:avLst/>
          </a:prstGeom>
        </p:spPr>
        <p:txBody>
          <a:bodyPr>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Social media marketing ROI</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3. </a:t>
            </a:r>
            <a:r>
              <a:rPr kumimoji="0" lang="en-US" sz="2000" b="1" i="0" u="none" strike="noStrike" kern="1200" cap="none" spc="0" normalizeH="0" baseline="0" noProof="0" dirty="0" err="1" smtClean="0">
                <a:ln>
                  <a:noFill/>
                </a:ln>
                <a:solidFill>
                  <a:schemeClr val="tx1"/>
                </a:solidFill>
                <a:effectLst/>
                <a:uLnTx/>
                <a:uFillTx/>
                <a:latin typeface="Times New Roman" panose="02020603050405020304" pitchFamily="18" charset="0"/>
                <a:ea typeface="+mn-ea"/>
                <a:cs typeface="Times New Roman" panose="02020603050405020304" pitchFamily="18" charset="0"/>
              </a:rPr>
              <a:t>Hootsuite</a:t>
            </a:r>
            <a:endParaRPr kumimoji="0" 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In most cases, a business will maintain a presence in many social media platforms. It can be tedious to track your results on these social media channels individually.</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4. </a:t>
            </a:r>
            <a:r>
              <a:rPr kumimoji="0" lang="en-US" sz="2000" b="1" i="0" u="none" strike="noStrike" kern="1200" cap="none" spc="0" normalizeH="0" baseline="0" noProof="0" dirty="0" err="1" smtClean="0">
                <a:ln>
                  <a:noFill/>
                </a:ln>
                <a:solidFill>
                  <a:schemeClr val="tx1"/>
                </a:solidFill>
                <a:effectLst/>
                <a:uLnTx/>
                <a:uFillTx/>
                <a:latin typeface="Times New Roman" panose="02020603050405020304" pitchFamily="18" charset="0"/>
                <a:ea typeface="+mn-ea"/>
                <a:cs typeface="Times New Roman" panose="02020603050405020304" pitchFamily="18" charset="0"/>
              </a:rPr>
              <a:t>Sproutsocial</a:t>
            </a:r>
            <a:endParaRPr kumimoji="0" 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You can measure your social media metrics on this platform as well. Apart from creating goals on Google Analytics, you need to have the knowledge of your performance.</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heel(4)">
                                      <p:cBhvr>
                                        <p:cTn id="7"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dirty="0" smtClean="0">
                <a:solidFill>
                  <a:prstClr val="black"/>
                </a:solidFill>
                <a:latin typeface="Times New Roman" panose="02020603050405020304" pitchFamily="18" charset="0"/>
                <a:cs typeface="Times New Roman" panose="02020603050405020304" pitchFamily="18" charset="0"/>
              </a:rPr>
              <a:t>Tools for measuring ROI</a:t>
            </a: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2" name="Rectangle 3"/>
          <p:cNvSpPr txBox="1">
            <a:spLocks noChangeArrowheads="1"/>
          </p:cNvSpPr>
          <p:nvPr/>
        </p:nvSpPr>
        <p:spPr>
          <a:xfrm>
            <a:off x="304800" y="1219200"/>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304800" y="990600"/>
            <a:ext cx="8610600" cy="510540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6" name="Content Placeholder 2"/>
          <p:cNvSpPr txBox="1">
            <a:spLocks/>
          </p:cNvSpPr>
          <p:nvPr/>
        </p:nvSpPr>
        <p:spPr>
          <a:xfrm>
            <a:off x="685800" y="1355725"/>
            <a:ext cx="8001000" cy="4511675"/>
          </a:xfrm>
          <a:prstGeom prst="rect">
            <a:avLst/>
          </a:prstGeom>
        </p:spPr>
        <p:txBody>
          <a:bodyPr>
            <a:noAutofit/>
          </a:bodyPr>
          <a:lstStyle/>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5" name="Content Placeholder 2"/>
          <p:cNvSpPr txBox="1">
            <a:spLocks/>
          </p:cNvSpPr>
          <p:nvPr/>
        </p:nvSpPr>
        <p:spPr>
          <a:xfrm>
            <a:off x="304800" y="1066800"/>
            <a:ext cx="8686800" cy="5289550"/>
          </a:xfrm>
          <a:prstGeom prst="rect">
            <a:avLst/>
          </a:prstGeom>
        </p:spPr>
        <p:txBody>
          <a:bodyPr>
            <a:noAutofit/>
          </a:bodyPr>
          <a:lstStyle/>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7" name="Content Placeholder 2"/>
          <p:cNvSpPr txBox="1">
            <a:spLocks/>
          </p:cNvSpPr>
          <p:nvPr/>
        </p:nvSpPr>
        <p:spPr>
          <a:xfrm>
            <a:off x="533400" y="914400"/>
            <a:ext cx="8229600" cy="3810000"/>
          </a:xfrm>
          <a:prstGeom prst="rect">
            <a:avLst/>
          </a:prstGeom>
        </p:spPr>
        <p:txBody>
          <a:bodyPr>
            <a:no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Search Engine Marketing RPO</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Gaining organic traffic from search engines to your website is crucial. Because it’s a targeted source of traffic with people searching keywords related to your service, this will certainly boost your digital marketing results.</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5. SEMrush</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Apart from being one of the most popular keyword research tools today, you can also use </a:t>
            </a:r>
            <a:r>
              <a:rPr kumimoji="0" lang="en-US" sz="2000" b="0" i="0" u="sng"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SEMrush</a:t>
            </a:r>
            <a:r>
              <a:rPr kumimoji="0" lang="en-US" sz="20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 to get insights from your organic traffic. With its Organic Traffic Insights tool, you can get details about the number of users who visit your website through search engines.</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6. Sleeknote</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When you have the basic numbers about your email performance and your investment value, </a:t>
            </a:r>
            <a:r>
              <a:rPr kumimoji="0" lang="en-US" sz="2000" b="0" i="0" u="sng"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Sleeknote</a:t>
            </a:r>
            <a:r>
              <a:rPr kumimoji="0" lang="en-US" sz="20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 can help you calculate important email results and your digital marketing ROI.</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heel(4)">
                                      <p:cBhvr>
                                        <p:cTn id="7"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dirty="0" smtClean="0">
                <a:solidFill>
                  <a:prstClr val="black"/>
                </a:solidFill>
                <a:latin typeface="Times New Roman" panose="02020603050405020304" pitchFamily="18" charset="0"/>
                <a:cs typeface="Times New Roman" panose="02020603050405020304" pitchFamily="18" charset="0"/>
              </a:rPr>
              <a:t>Evaluating Cost Effectiveness of Digital Strategies</a:t>
            </a: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2" name="Rectangle 3"/>
          <p:cNvSpPr txBox="1">
            <a:spLocks noChangeArrowheads="1"/>
          </p:cNvSpPr>
          <p:nvPr/>
        </p:nvSpPr>
        <p:spPr>
          <a:xfrm>
            <a:off x="304800" y="1219200"/>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304800" y="990600"/>
            <a:ext cx="8610600" cy="510540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6" name="Content Placeholder 2"/>
          <p:cNvSpPr txBox="1">
            <a:spLocks/>
          </p:cNvSpPr>
          <p:nvPr/>
        </p:nvSpPr>
        <p:spPr>
          <a:xfrm>
            <a:off x="685800" y="1355725"/>
            <a:ext cx="8001000" cy="4511675"/>
          </a:xfrm>
          <a:prstGeom prst="rect">
            <a:avLst/>
          </a:prstGeom>
        </p:spPr>
        <p:txBody>
          <a:bodyPr>
            <a:noAutofit/>
          </a:bodyPr>
          <a:lstStyle/>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5" name="Content Placeholder 2"/>
          <p:cNvSpPr txBox="1">
            <a:spLocks/>
          </p:cNvSpPr>
          <p:nvPr/>
        </p:nvSpPr>
        <p:spPr>
          <a:xfrm>
            <a:off x="304800" y="1066800"/>
            <a:ext cx="8686800" cy="5289550"/>
          </a:xfrm>
          <a:prstGeom prst="rect">
            <a:avLst/>
          </a:prstGeom>
        </p:spPr>
        <p:txBody>
          <a:bodyPr>
            <a:noAutofit/>
          </a:bodyPr>
          <a:lstStyle/>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20" name="Content Placeholder 2"/>
          <p:cNvSpPr txBox="1">
            <a:spLocks/>
          </p:cNvSpPr>
          <p:nvPr/>
        </p:nvSpPr>
        <p:spPr>
          <a:xfrm>
            <a:off x="457200" y="1219200"/>
            <a:ext cx="8229600" cy="4419600"/>
          </a:xfrm>
          <a:prstGeom prst="rect">
            <a:avLst/>
          </a:prstGeom>
        </p:spPr>
        <p:txBody>
          <a:bodyPr>
            <a:norm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Measuring against goals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The first step to understanding the cost effectiveness ratio of your digital marketing. If you’re paying a blogger to share a product testimonial and you only get 6 new followers from their efforts – that might seem like an expensive campaign metric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If your goal was more followers, but it might be a more valuable investment – new fans – than simply generating clicks which are a lower form of engagement.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Measuring cost-effectiveness will always depend on your goals and your results.</a:t>
            </a: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heel(4)">
                                      <p:cBhvr>
                                        <p:cTn id="7"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dirty="0" smtClean="0">
                <a:solidFill>
                  <a:prstClr val="black"/>
                </a:solidFill>
                <a:latin typeface="Times New Roman" panose="02020603050405020304" pitchFamily="18" charset="0"/>
                <a:cs typeface="Times New Roman" panose="02020603050405020304" pitchFamily="18" charset="0"/>
              </a:rPr>
              <a:t>Evaluating Cost Effectiveness of Digital Strategies</a:t>
            </a: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2" name="Rectangle 3"/>
          <p:cNvSpPr txBox="1">
            <a:spLocks noChangeArrowheads="1"/>
          </p:cNvSpPr>
          <p:nvPr/>
        </p:nvSpPr>
        <p:spPr>
          <a:xfrm>
            <a:off x="304800" y="1219200"/>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304800" y="990600"/>
            <a:ext cx="8610600" cy="510540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6" name="Content Placeholder 2"/>
          <p:cNvSpPr txBox="1">
            <a:spLocks/>
          </p:cNvSpPr>
          <p:nvPr/>
        </p:nvSpPr>
        <p:spPr>
          <a:xfrm>
            <a:off x="685800" y="1355725"/>
            <a:ext cx="8001000" cy="4511675"/>
          </a:xfrm>
          <a:prstGeom prst="rect">
            <a:avLst/>
          </a:prstGeom>
        </p:spPr>
        <p:txBody>
          <a:bodyPr>
            <a:noAutofit/>
          </a:bodyPr>
          <a:lstStyle/>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5" name="Content Placeholder 2"/>
          <p:cNvSpPr txBox="1">
            <a:spLocks/>
          </p:cNvSpPr>
          <p:nvPr/>
        </p:nvSpPr>
        <p:spPr>
          <a:xfrm>
            <a:off x="304800" y="1066800"/>
            <a:ext cx="8686800" cy="5289550"/>
          </a:xfrm>
          <a:prstGeom prst="rect">
            <a:avLst/>
          </a:prstGeom>
        </p:spPr>
        <p:txBody>
          <a:bodyPr>
            <a:noAutofit/>
          </a:bodyPr>
          <a:lstStyle/>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7" name="Content Placeholder 2"/>
          <p:cNvSpPr txBox="1">
            <a:spLocks/>
          </p:cNvSpPr>
          <p:nvPr/>
        </p:nvSpPr>
        <p:spPr>
          <a:xfrm>
            <a:off x="457200" y="1143000"/>
            <a:ext cx="8458200" cy="3886200"/>
          </a:xfrm>
          <a:prstGeom prst="rect">
            <a:avLst/>
          </a:prstGeom>
        </p:spPr>
        <p:txBody>
          <a:bodyPr>
            <a:normAutofit fontScale="85000" lnSpcReduction="10000"/>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Understanding not all cost is monetary</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While most people performing a cost-effectiveness analysis of their digital marketing efforts might simply try to understand campaign bottom-line dollars spent per impression, other businesses understand that the time it takes to brainstorm campaign concepts, create content, design digital advertising all have an inherent “cost” in the form of time or salary. </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The cost of marketing is beyond the money paid to a publisher to promote a piece or host an ad – don’t forget to factor in the “hidden” costs of creating digital marketing content.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sng"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heel(4)">
                                      <p:cBhvr>
                                        <p:cTn id="7"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dirty="0" smtClean="0">
                <a:solidFill>
                  <a:prstClr val="black"/>
                </a:solidFill>
                <a:latin typeface="Times New Roman" panose="02020603050405020304" pitchFamily="18" charset="0"/>
                <a:cs typeface="Times New Roman" panose="02020603050405020304" pitchFamily="18" charset="0"/>
              </a:rPr>
              <a:t>Evaluating Cost Effectiveness of Digital Strategies</a:t>
            </a: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2" name="Rectangle 3"/>
          <p:cNvSpPr txBox="1">
            <a:spLocks noChangeArrowheads="1"/>
          </p:cNvSpPr>
          <p:nvPr/>
        </p:nvSpPr>
        <p:spPr>
          <a:xfrm>
            <a:off x="304800" y="1219200"/>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304800" y="990600"/>
            <a:ext cx="8610600" cy="510540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6" name="Content Placeholder 2"/>
          <p:cNvSpPr txBox="1">
            <a:spLocks/>
          </p:cNvSpPr>
          <p:nvPr/>
        </p:nvSpPr>
        <p:spPr>
          <a:xfrm>
            <a:off x="685800" y="1355725"/>
            <a:ext cx="8001000" cy="4511675"/>
          </a:xfrm>
          <a:prstGeom prst="rect">
            <a:avLst/>
          </a:prstGeom>
        </p:spPr>
        <p:txBody>
          <a:bodyPr>
            <a:noAutofit/>
          </a:bodyPr>
          <a:lstStyle/>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5" name="Content Placeholder 2"/>
          <p:cNvSpPr txBox="1">
            <a:spLocks/>
          </p:cNvSpPr>
          <p:nvPr/>
        </p:nvSpPr>
        <p:spPr>
          <a:xfrm>
            <a:off x="304800" y="1066800"/>
            <a:ext cx="8686800" cy="5289550"/>
          </a:xfrm>
          <a:prstGeom prst="rect">
            <a:avLst/>
          </a:prstGeom>
        </p:spPr>
        <p:txBody>
          <a:bodyPr>
            <a:noAutofit/>
          </a:bodyPr>
          <a:lstStyle/>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20" name="Content Placeholder 2"/>
          <p:cNvSpPr txBox="1">
            <a:spLocks/>
          </p:cNvSpPr>
          <p:nvPr/>
        </p:nvSpPr>
        <p:spPr>
          <a:xfrm>
            <a:off x="228600" y="1119587"/>
            <a:ext cx="8686800" cy="3528613"/>
          </a:xfrm>
          <a:prstGeom prst="rect">
            <a:avLst/>
          </a:prstGeom>
        </p:spPr>
        <p:txBody>
          <a:bodyPr>
            <a:norm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Use a cost-benefit analysis template</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1"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Whether it’s an old-fashioned worksheet or a high-end software, strategizing the cost-benefit of a project before it’s ever launched can help you strategize the most cost-effective concepts to begin with.</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Using a cost-benefit analysis spreadsheet or software helps you understand the strengths, weaknesses, and alternatives for your idea, which makes it easier to calculate the risks and possible ROI.</a:t>
            </a: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heel(4)">
                                      <p:cBhvr>
                                        <p:cTn id="7"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dirty="0" smtClean="0">
                <a:solidFill>
                  <a:prstClr val="black"/>
                </a:solidFill>
                <a:latin typeface="Times New Roman" panose="02020603050405020304" pitchFamily="18" charset="0"/>
                <a:cs typeface="Times New Roman" panose="02020603050405020304" pitchFamily="18" charset="0"/>
              </a:rPr>
              <a:t>Daily Quiz</a:t>
            </a: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2" name="Rectangle 3"/>
          <p:cNvSpPr txBox="1">
            <a:spLocks noChangeArrowheads="1"/>
          </p:cNvSpPr>
          <p:nvPr/>
        </p:nvSpPr>
        <p:spPr>
          <a:xfrm>
            <a:off x="304800" y="1219200"/>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304800" y="990600"/>
            <a:ext cx="8610600" cy="510540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6" name="Content Placeholder 2"/>
          <p:cNvSpPr txBox="1">
            <a:spLocks/>
          </p:cNvSpPr>
          <p:nvPr/>
        </p:nvSpPr>
        <p:spPr>
          <a:xfrm>
            <a:off x="685800" y="1355725"/>
            <a:ext cx="8001000" cy="4511675"/>
          </a:xfrm>
          <a:prstGeom prst="rect">
            <a:avLst/>
          </a:prstGeom>
        </p:spPr>
        <p:txBody>
          <a:bodyPr>
            <a:noAutofit/>
          </a:bodyPr>
          <a:lstStyle/>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5" name="Content Placeholder 2"/>
          <p:cNvSpPr txBox="1">
            <a:spLocks/>
          </p:cNvSpPr>
          <p:nvPr/>
        </p:nvSpPr>
        <p:spPr>
          <a:xfrm>
            <a:off x="304800" y="1066800"/>
            <a:ext cx="8686800" cy="5289550"/>
          </a:xfrm>
          <a:prstGeom prst="rect">
            <a:avLst/>
          </a:prstGeom>
        </p:spPr>
        <p:txBody>
          <a:bodyPr>
            <a:noAutofit/>
          </a:bodyPr>
          <a:lstStyle/>
          <a:p>
            <a:pPr marL="457200" marR="0" lvl="0" indent="-457200" algn="just" defTabSz="914400" rtl="0" eaLnBrk="1" fontAlgn="auto" latinLnBrk="0" hangingPunct="1">
              <a:lnSpc>
                <a:spcPct val="100000"/>
              </a:lnSpc>
              <a:spcBef>
                <a:spcPct val="20000"/>
              </a:spcBef>
              <a:spcAft>
                <a:spcPts val="0"/>
              </a:spcAft>
              <a:buClrTx/>
              <a:buSzTx/>
              <a:buFont typeface="+mj-lt"/>
              <a:buAutoNum type="alphaLcParenR"/>
              <a:tabLst/>
              <a:defRPr/>
            </a:pP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100000"/>
              </a:lnSpc>
              <a:spcBef>
                <a:spcPct val="20000"/>
              </a:spcBef>
              <a:spcAft>
                <a:spcPts val="0"/>
              </a:spcAft>
              <a:buClrTx/>
              <a:buSzTx/>
              <a:buFont typeface="Arial" pitchFamily="34" charset="0"/>
              <a:buAutoNum type="alphaUcPeriod" startAt="4"/>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7" name="Content Placeholder 2"/>
          <p:cNvSpPr txBox="1">
            <a:spLocks/>
          </p:cNvSpPr>
          <p:nvPr/>
        </p:nvSpPr>
        <p:spPr>
          <a:xfrm>
            <a:off x="381000" y="1600200"/>
            <a:ext cx="8382000" cy="3352799"/>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1.  ROI stands for ________.</a:t>
            </a:r>
          </a:p>
          <a:p>
            <a:pPr marL="457200" marR="0" lvl="0" indent="-457200" algn="l" defTabSz="914400" rtl="0" eaLnBrk="1" fontAlgn="auto" latinLnBrk="0" hangingPunct="1">
              <a:lnSpc>
                <a:spcPct val="100000"/>
              </a:lnSpc>
              <a:spcBef>
                <a:spcPct val="20000"/>
              </a:spcBef>
              <a:spcAft>
                <a:spcPts val="0"/>
              </a:spcAft>
              <a:buClrTx/>
              <a:buSzTx/>
              <a:buFont typeface="Arial" pitchFamily="34" charset="0"/>
              <a:buAutoNum type="arabicPeriod" startAt="2"/>
              <a:tabLst/>
              <a:defRPr/>
            </a:pPr>
            <a:r>
              <a:rPr kumimoji="0" lang="en-US" sz="20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The fundamental formula to calculate ROI is _______.</a:t>
            </a:r>
          </a:p>
          <a:p>
            <a:pPr marL="457200" marR="0" lvl="0" indent="-457200" algn="l" defTabSz="914400" rtl="0" eaLnBrk="1" fontAlgn="auto" latinLnBrk="0" hangingPunct="1">
              <a:lnSpc>
                <a:spcPct val="100000"/>
              </a:lnSpc>
              <a:spcBef>
                <a:spcPct val="20000"/>
              </a:spcBef>
              <a:spcAft>
                <a:spcPts val="0"/>
              </a:spcAft>
              <a:buClrTx/>
              <a:buSzTx/>
              <a:buFont typeface="Arial" pitchFamily="34" charset="0"/>
              <a:buAutoNum type="arabicPeriod" startAt="2"/>
              <a:tabLst/>
              <a:defRPr/>
            </a:pPr>
            <a:r>
              <a:rPr kumimoji="0" lang="en-US" sz="20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_____ is a tool to measure Content ROI.</a:t>
            </a:r>
          </a:p>
          <a:p>
            <a:pPr marL="457200" marR="0" lvl="0" indent="-457200" algn="l" defTabSz="914400" rtl="0" eaLnBrk="1" fontAlgn="auto" latinLnBrk="0" hangingPunct="1">
              <a:lnSpc>
                <a:spcPct val="100000"/>
              </a:lnSpc>
              <a:spcBef>
                <a:spcPct val="20000"/>
              </a:spcBef>
              <a:spcAft>
                <a:spcPts val="0"/>
              </a:spcAft>
              <a:buClrTx/>
              <a:buSzTx/>
              <a:buFont typeface="Arial" pitchFamily="34" charset="0"/>
              <a:buAutoNum type="arabicPeriod" startAt="2"/>
              <a:tabLst/>
              <a:defRPr/>
            </a:pPr>
            <a:r>
              <a:rPr kumimoji="0" lang="en-US" sz="20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Hoot suite is a tool to measure ROI of Social media. (True/ False)</a:t>
            </a:r>
          </a:p>
          <a:p>
            <a:pPr marL="457200" marR="0" lvl="0" indent="-457200" algn="l" defTabSz="914400" rtl="0" eaLnBrk="1" fontAlgn="auto" latinLnBrk="0" hangingPunct="1">
              <a:lnSpc>
                <a:spcPct val="100000"/>
              </a:lnSpc>
              <a:spcBef>
                <a:spcPct val="20000"/>
              </a:spcBef>
              <a:spcAft>
                <a:spcPts val="0"/>
              </a:spcAft>
              <a:buClrTx/>
              <a:buSzTx/>
              <a:buFont typeface="Arial" pitchFamily="34" charset="0"/>
              <a:buAutoNum type="arabicPeriod" startAt="2"/>
              <a:tabLst/>
              <a:defRPr/>
            </a:pPr>
            <a:r>
              <a:rPr kumimoji="0" lang="en-US" sz="20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Cyfe is a tool to measure ______ ROI.</a:t>
            </a:r>
            <a:endPar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heel(4)">
                                      <p:cBhvr>
                                        <p:cTn id="7"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dirty="0" smtClean="0">
                <a:solidFill>
                  <a:prstClr val="black"/>
                </a:solidFill>
                <a:latin typeface="Times New Roman" panose="02020603050405020304" pitchFamily="18" charset="0"/>
                <a:cs typeface="Times New Roman" panose="02020603050405020304" pitchFamily="18" charset="0"/>
              </a:rPr>
              <a:t>YouTube &amp; NPTEL Video Links along with Online Course Details </a:t>
            </a: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2" name="Rectangle 3"/>
          <p:cNvSpPr txBox="1">
            <a:spLocks noChangeArrowheads="1"/>
          </p:cNvSpPr>
          <p:nvPr/>
        </p:nvSpPr>
        <p:spPr>
          <a:xfrm>
            <a:off x="500062" y="1571625"/>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6" name="Content Placeholder 2"/>
          <p:cNvSpPr txBox="1">
            <a:spLocks/>
          </p:cNvSpPr>
          <p:nvPr/>
        </p:nvSpPr>
        <p:spPr>
          <a:xfrm>
            <a:off x="685800" y="1355725"/>
            <a:ext cx="8001000" cy="4511675"/>
          </a:xfrm>
          <a:prstGeom prst="rect">
            <a:avLst/>
          </a:prstGeom>
        </p:spPr>
        <p:txBody>
          <a:bodyPr>
            <a:noAutofit/>
          </a:bodyPr>
          <a:lstStyle/>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1" name="Content Placeholder 2"/>
          <p:cNvSpPr txBox="1">
            <a:spLocks/>
          </p:cNvSpPr>
          <p:nvPr/>
        </p:nvSpPr>
        <p:spPr>
          <a:xfrm>
            <a:off x="228600" y="1143000"/>
            <a:ext cx="8686800" cy="5105400"/>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hlinkClick r:id="rId3"/>
              </a:rPr>
              <a:t>https://www.youtube.com/watch?v=508CR1fd8ws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hlinkClick r:id="rId3"/>
              </a:rPr>
              <a:t>https://www.youtube.com/watch?v=YWA-xbsJrVg</a:t>
            </a:r>
            <a:endParaRPr kumimoji="0" lang="en-US" sz="24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hlinkClick r:id="rId4"/>
              </a:rPr>
              <a:t>https://www.youtube.com/watch?v=yD24fofvvVg</a:t>
            </a:r>
            <a:endParaRPr kumimoji="0" lang="en-US" sz="24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mn-lt"/>
                <a:ea typeface="+mn-ea"/>
                <a:cs typeface="Arial" charset="0"/>
                <a:hlinkClick r:id="rId5"/>
              </a:rPr>
              <a:t>https://www.coursera.org/courses?query=digital%20transformation</a:t>
            </a:r>
            <a:endParaRPr kumimoji="0" lang="en-US" sz="2400" b="0" i="0" u="none" strike="noStrike" kern="1200" cap="none" spc="0" normalizeH="0" baseline="0" noProof="0" smtClean="0">
              <a:ln>
                <a:noFill/>
              </a:ln>
              <a:solidFill>
                <a:schemeClr val="tx1"/>
              </a:solidFill>
              <a:effectLst/>
              <a:uLnTx/>
              <a:uFillTx/>
              <a:latin typeface="+mn-lt"/>
              <a:ea typeface="+mn-ea"/>
              <a:cs typeface="Arial"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mn-lt"/>
                <a:ea typeface="+mn-ea"/>
                <a:cs typeface="Arial" charset="0"/>
                <a:hlinkClick r:id="rId6"/>
              </a:rPr>
              <a:t>https://www.coursera.org/search?query=website%20development&amp;</a:t>
            </a:r>
            <a:endParaRPr kumimoji="0" lang="en-US" sz="2400" b="0" i="0" u="none" strike="noStrike" kern="1200" cap="none" spc="0" normalizeH="0" baseline="0" noProof="0" smtClean="0">
              <a:ln>
                <a:noFill/>
              </a:ln>
              <a:solidFill>
                <a:schemeClr val="tx1"/>
              </a:solidFill>
              <a:effectLst/>
              <a:uLnTx/>
              <a:uFillTx/>
              <a:latin typeface="+mn-lt"/>
              <a:ea typeface="+mn-ea"/>
              <a:cs typeface="Arial"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smtClean="0">
              <a:ln>
                <a:noFill/>
              </a:ln>
              <a:solidFill>
                <a:schemeClr val="tx1"/>
              </a:solidFill>
              <a:effectLst/>
              <a:uLnTx/>
              <a:uFillTx/>
              <a:latin typeface="+mn-lt"/>
              <a:ea typeface="+mn-ea"/>
              <a:cs typeface="Arial" charset="0"/>
            </a:endParaRPr>
          </a:p>
          <a:p>
            <a:pPr marL="342900" marR="0" lvl="0" indent="-342900" algn="just" defTabSz="914400" rtl="0" eaLnBrk="1" fontAlgn="auto" latinLnBrk="0" hangingPunct="1">
              <a:lnSpc>
                <a:spcPct val="100000"/>
              </a:lnSpc>
              <a:spcBef>
                <a:spcPct val="20000"/>
              </a:spcBef>
              <a:spcAft>
                <a:spcPts val="0"/>
              </a:spcAft>
              <a:buClrTx/>
              <a:buSzTx/>
              <a:buFont typeface="Arial" charset="0"/>
              <a:buNone/>
              <a:tabLst/>
              <a:defRPr/>
            </a:pPr>
            <a:endParaRPr kumimoji="0" lang="en-US" sz="3200" b="0" i="0" u="none" strike="noStrike" kern="1200" cap="none" spc="0" normalizeH="0" baseline="0" noProof="0" smtClean="0">
              <a:ln>
                <a:noFill/>
              </a:ln>
              <a:solidFill>
                <a:schemeClr val="tx1"/>
              </a:solidFill>
              <a:effectLst/>
              <a:uLnTx/>
              <a:uFillTx/>
              <a:latin typeface="+mn-lt"/>
              <a:ea typeface="+mn-ea"/>
              <a:cs typeface="Arial"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heel(4)">
                                      <p:cBhvr>
                                        <p:cTn id="7"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dirty="0" smtClean="0">
                <a:solidFill>
                  <a:prstClr val="black"/>
                </a:solidFill>
                <a:latin typeface="Times New Roman" panose="02020603050405020304" pitchFamily="18" charset="0"/>
                <a:cs typeface="Times New Roman" panose="02020603050405020304" pitchFamily="18" charset="0"/>
              </a:rPr>
              <a:t>MCQs</a:t>
            </a: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2" name="Rectangle 3"/>
          <p:cNvSpPr txBox="1">
            <a:spLocks noChangeArrowheads="1"/>
          </p:cNvSpPr>
          <p:nvPr/>
        </p:nvSpPr>
        <p:spPr>
          <a:xfrm>
            <a:off x="500062" y="1571625"/>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6" name="Content Placeholder 2"/>
          <p:cNvSpPr txBox="1">
            <a:spLocks/>
          </p:cNvSpPr>
          <p:nvPr/>
        </p:nvSpPr>
        <p:spPr>
          <a:xfrm>
            <a:off x="685800" y="1355725"/>
            <a:ext cx="8001000" cy="4511675"/>
          </a:xfrm>
          <a:prstGeom prst="rect">
            <a:avLst/>
          </a:prstGeom>
        </p:spPr>
        <p:txBody>
          <a:bodyPr>
            <a:noAutofit/>
          </a:bodyPr>
          <a:lstStyle/>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4" name="Content Placeholder 2"/>
          <p:cNvSpPr txBox="1">
            <a:spLocks/>
          </p:cNvSpPr>
          <p:nvPr/>
        </p:nvSpPr>
        <p:spPr>
          <a:xfrm>
            <a:off x="457200" y="1066800"/>
            <a:ext cx="8229600" cy="5289550"/>
          </a:xfrm>
          <a:prstGeom prst="rect">
            <a:avLst/>
          </a:prstGeom>
        </p:spPr>
        <p:txBody>
          <a:bodyPr>
            <a:no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5" name="Content Placeholder 12">
            <a:extLst>
              <a:ext uri="{FF2B5EF4-FFF2-40B4-BE49-F238E27FC236}">
                <a16:creationId xmlns="" xmlns:a16="http://schemas.microsoft.com/office/drawing/2014/main" id="{D10412DE-B071-4485-A54E-00208B27C991}"/>
              </a:ext>
            </a:extLst>
          </p:cNvPr>
          <p:cNvSpPr txBox="1">
            <a:spLocks/>
          </p:cNvSpPr>
          <p:nvPr/>
        </p:nvSpPr>
        <p:spPr>
          <a:xfrm>
            <a:off x="457200" y="1332905"/>
            <a:ext cx="8229600" cy="5023445"/>
          </a:xfrm>
          <a:prstGeom prst="rect">
            <a:avLst/>
          </a:prstGeom>
        </p:spPr>
        <p:txBody>
          <a:bodyPr>
            <a:normAutofit fontScale="62500" lnSpcReduction="20000"/>
          </a:bodyPr>
          <a:lstStyle/>
          <a:p>
            <a:pPr marL="514350" marR="0" lvl="0" indent="-514350" algn="just" defTabSz="914400" rtl="0" eaLnBrk="1" fontAlgn="auto" latinLnBrk="0" hangingPunct="1">
              <a:lnSpc>
                <a:spcPct val="100000"/>
              </a:lnSpc>
              <a:spcBef>
                <a:spcPct val="20000"/>
              </a:spcBef>
              <a:spcAft>
                <a:spcPts val="0"/>
              </a:spcAft>
              <a:buClrTx/>
              <a:buSzTx/>
              <a:buFont typeface="Arial" pitchFamily="34" charset="0"/>
              <a:buAutoNum type="arabicPeriod"/>
              <a:tabLst/>
              <a:defRPr/>
            </a:pPr>
            <a:r>
              <a:rPr kumimoji="0" lang="en-US" sz="3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The correct abbreviation of ROI is __________.</a:t>
            </a:r>
          </a:p>
          <a:p>
            <a:pPr marL="514350" marR="0" lvl="0" indent="-514350" algn="just" defTabSz="914400" rtl="0" eaLnBrk="1" fontAlgn="auto" latinLnBrk="0" hangingPunct="1">
              <a:lnSpc>
                <a:spcPct val="100000"/>
              </a:lnSpc>
              <a:spcBef>
                <a:spcPct val="20000"/>
              </a:spcBef>
              <a:spcAft>
                <a:spcPts val="0"/>
              </a:spcAft>
              <a:buClrTx/>
              <a:buSzTx/>
              <a:buFont typeface="Arial" pitchFamily="34" charset="0"/>
              <a:buAutoNum type="alphaLcPeriod"/>
              <a:tabLst/>
              <a:defRPr/>
            </a:pPr>
            <a:r>
              <a:rPr kumimoji="0" lang="en-US" sz="3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Risk on Investment</a:t>
            </a:r>
          </a:p>
          <a:p>
            <a:pPr marL="514350" marR="0" lvl="0" indent="-514350" algn="just" defTabSz="914400" rtl="0" eaLnBrk="1" fontAlgn="auto" latinLnBrk="0" hangingPunct="1">
              <a:lnSpc>
                <a:spcPct val="100000"/>
              </a:lnSpc>
              <a:spcBef>
                <a:spcPct val="20000"/>
              </a:spcBef>
              <a:spcAft>
                <a:spcPts val="0"/>
              </a:spcAft>
              <a:buClrTx/>
              <a:buSzTx/>
              <a:buFont typeface="Arial" pitchFamily="34" charset="0"/>
              <a:buAutoNum type="alphaLcPeriod"/>
              <a:tabLst/>
              <a:defRPr/>
            </a:pPr>
            <a:r>
              <a:rPr kumimoji="0" lang="en-US" sz="3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Return on Investment</a:t>
            </a:r>
          </a:p>
          <a:p>
            <a:pPr marL="514350" marR="0" lvl="0" indent="-514350" algn="just" defTabSz="914400" rtl="0" eaLnBrk="1" fontAlgn="auto" latinLnBrk="0" hangingPunct="1">
              <a:lnSpc>
                <a:spcPct val="100000"/>
              </a:lnSpc>
              <a:spcBef>
                <a:spcPct val="20000"/>
              </a:spcBef>
              <a:spcAft>
                <a:spcPts val="0"/>
              </a:spcAft>
              <a:buClrTx/>
              <a:buSzTx/>
              <a:buFont typeface="Arial" pitchFamily="34" charset="0"/>
              <a:buAutoNum type="alphaLcPeriod"/>
              <a:tabLst/>
              <a:defRPr/>
            </a:pPr>
            <a:r>
              <a:rPr kumimoji="0" lang="en-US" sz="3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Risk on Income</a:t>
            </a:r>
          </a:p>
          <a:p>
            <a:pPr marL="514350" marR="0" lvl="0" indent="-514350" algn="just" defTabSz="914400" rtl="0" eaLnBrk="1" fontAlgn="auto" latinLnBrk="0" hangingPunct="1">
              <a:lnSpc>
                <a:spcPct val="100000"/>
              </a:lnSpc>
              <a:spcBef>
                <a:spcPct val="20000"/>
              </a:spcBef>
              <a:spcAft>
                <a:spcPts val="0"/>
              </a:spcAft>
              <a:buClrTx/>
              <a:buSzTx/>
              <a:buFont typeface="Arial" pitchFamily="34" charset="0"/>
              <a:buAutoNum type="alphaLcPeriod"/>
              <a:tabLst/>
              <a:defRPr/>
            </a:pPr>
            <a:r>
              <a:rPr kumimoji="0" lang="en-US" sz="3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Return on Income</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2. __________ falls under the A/B testing tools.</a:t>
            </a:r>
          </a:p>
          <a:p>
            <a:pPr marL="514350" marR="0" lvl="0" indent="-514350" algn="just" defTabSz="914400" rtl="0" eaLnBrk="1" fontAlgn="auto" latinLnBrk="0" hangingPunct="1">
              <a:lnSpc>
                <a:spcPct val="100000"/>
              </a:lnSpc>
              <a:spcBef>
                <a:spcPct val="20000"/>
              </a:spcBef>
              <a:spcAft>
                <a:spcPts val="0"/>
              </a:spcAft>
              <a:buClrTx/>
              <a:buSzTx/>
              <a:buFont typeface="Arial" pitchFamily="34" charset="0"/>
              <a:buAutoNum type="alphaLcPeriod"/>
              <a:tabLst/>
              <a:defRPr/>
            </a:pPr>
            <a:r>
              <a:rPr kumimoji="0" lang="en-US" sz="3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Google Content experimentation</a:t>
            </a:r>
          </a:p>
          <a:p>
            <a:pPr marL="514350" marR="0" lvl="0" indent="-514350" algn="just" defTabSz="914400" rtl="0" eaLnBrk="1" fontAlgn="auto" latinLnBrk="0" hangingPunct="1">
              <a:lnSpc>
                <a:spcPct val="100000"/>
              </a:lnSpc>
              <a:spcBef>
                <a:spcPct val="20000"/>
              </a:spcBef>
              <a:spcAft>
                <a:spcPts val="0"/>
              </a:spcAft>
              <a:buClrTx/>
              <a:buSzTx/>
              <a:buFont typeface="Arial" pitchFamily="34" charset="0"/>
              <a:buAutoNum type="alphaLcPeriod"/>
              <a:tabLst/>
              <a:defRPr/>
            </a:pPr>
            <a:r>
              <a:rPr kumimoji="0" lang="en-US" sz="3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Visual Website Optimization</a:t>
            </a:r>
          </a:p>
          <a:p>
            <a:pPr marL="514350" marR="0" lvl="0" indent="-514350" algn="just" defTabSz="914400" rtl="0" eaLnBrk="1" fontAlgn="auto" latinLnBrk="0" hangingPunct="1">
              <a:lnSpc>
                <a:spcPct val="100000"/>
              </a:lnSpc>
              <a:spcBef>
                <a:spcPct val="20000"/>
              </a:spcBef>
              <a:spcAft>
                <a:spcPts val="0"/>
              </a:spcAft>
              <a:buClrTx/>
              <a:buSzTx/>
              <a:buFont typeface="Arial" pitchFamily="34" charset="0"/>
              <a:buAutoNum type="alphaLcPeriod"/>
              <a:tabLst/>
              <a:defRPr/>
            </a:pPr>
            <a:r>
              <a:rPr kumimoji="0" lang="en-US" sz="3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Both of these</a:t>
            </a:r>
          </a:p>
          <a:p>
            <a:pPr marL="514350" marR="0" lvl="0" indent="-514350" algn="just" defTabSz="914400" rtl="0" eaLnBrk="1" fontAlgn="auto" latinLnBrk="0" hangingPunct="1">
              <a:lnSpc>
                <a:spcPct val="100000"/>
              </a:lnSpc>
              <a:spcBef>
                <a:spcPct val="20000"/>
              </a:spcBef>
              <a:spcAft>
                <a:spcPts val="0"/>
              </a:spcAft>
              <a:buClrTx/>
              <a:buSzTx/>
              <a:buFont typeface="Arial" pitchFamily="34" charset="0"/>
              <a:buAutoNum type="alphaLcPeriod"/>
              <a:tabLst/>
              <a:defRPr/>
            </a:pPr>
            <a:r>
              <a:rPr kumimoji="0" lang="en-US" sz="3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None of these</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3. Digital business Infrastructure refers to the combination of ________</a:t>
            </a:r>
          </a:p>
          <a:p>
            <a:pPr marL="514350" marR="0" lvl="0" indent="-514350" algn="just" defTabSz="914400" rtl="0" eaLnBrk="1" fontAlgn="auto" latinLnBrk="0" hangingPunct="1">
              <a:lnSpc>
                <a:spcPct val="100000"/>
              </a:lnSpc>
              <a:spcBef>
                <a:spcPct val="20000"/>
              </a:spcBef>
              <a:spcAft>
                <a:spcPts val="0"/>
              </a:spcAft>
              <a:buClrTx/>
              <a:buSzTx/>
              <a:buFont typeface="Arial" pitchFamily="34" charset="0"/>
              <a:buAutoNum type="alphaLcPeriod"/>
              <a:tabLst/>
              <a:defRPr/>
            </a:pPr>
            <a:r>
              <a:rPr kumimoji="0" lang="en-US" sz="3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Hardware</a:t>
            </a:r>
          </a:p>
          <a:p>
            <a:pPr marL="514350" marR="0" lvl="0" indent="-514350" algn="just" defTabSz="914400" rtl="0" eaLnBrk="1" fontAlgn="auto" latinLnBrk="0" hangingPunct="1">
              <a:lnSpc>
                <a:spcPct val="100000"/>
              </a:lnSpc>
              <a:spcBef>
                <a:spcPct val="20000"/>
              </a:spcBef>
              <a:spcAft>
                <a:spcPts val="0"/>
              </a:spcAft>
              <a:buClrTx/>
              <a:buSzTx/>
              <a:buFont typeface="Arial" pitchFamily="34" charset="0"/>
              <a:buAutoNum type="alphaLcPeriod"/>
              <a:tabLst/>
              <a:defRPr/>
            </a:pPr>
            <a:r>
              <a:rPr kumimoji="0" lang="en-US" sz="3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Software</a:t>
            </a:r>
          </a:p>
          <a:p>
            <a:pPr marL="514350" marR="0" lvl="0" indent="-514350" algn="just" defTabSz="914400" rtl="0" eaLnBrk="1" fontAlgn="auto" latinLnBrk="0" hangingPunct="1">
              <a:lnSpc>
                <a:spcPct val="100000"/>
              </a:lnSpc>
              <a:spcBef>
                <a:spcPct val="20000"/>
              </a:spcBef>
              <a:spcAft>
                <a:spcPts val="0"/>
              </a:spcAft>
              <a:buClrTx/>
              <a:buSzTx/>
              <a:buFont typeface="Arial" pitchFamily="34" charset="0"/>
              <a:buAutoNum type="alphaLcPeriod"/>
              <a:tabLst/>
              <a:defRPr/>
            </a:pPr>
            <a:r>
              <a:rPr kumimoji="0" lang="en-US" sz="3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Servers</a:t>
            </a:r>
          </a:p>
          <a:p>
            <a:pPr marL="514350" marR="0" lvl="0" indent="-514350" algn="just" defTabSz="914400" rtl="0" eaLnBrk="1" fontAlgn="auto" latinLnBrk="0" hangingPunct="1">
              <a:lnSpc>
                <a:spcPct val="100000"/>
              </a:lnSpc>
              <a:spcBef>
                <a:spcPct val="20000"/>
              </a:spcBef>
              <a:spcAft>
                <a:spcPts val="0"/>
              </a:spcAft>
              <a:buClrTx/>
              <a:buSzTx/>
              <a:buFont typeface="Arial" pitchFamily="34" charset="0"/>
              <a:buAutoNum type="alphaLcPeriod"/>
              <a:tabLst/>
              <a:defRPr/>
            </a:pPr>
            <a:r>
              <a:rPr kumimoji="0" lang="en-US" sz="3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All of these</a:t>
            </a:r>
          </a:p>
          <a:p>
            <a:pPr marL="514350" marR="0" lvl="0" indent="-514350" algn="just" defTabSz="914400" rtl="0" eaLnBrk="1" fontAlgn="auto" latinLnBrk="0" hangingPunct="1">
              <a:lnSpc>
                <a:spcPct val="100000"/>
              </a:lnSpc>
              <a:spcBef>
                <a:spcPct val="20000"/>
              </a:spcBef>
              <a:spcAft>
                <a:spcPts val="0"/>
              </a:spcAft>
              <a:buClrTx/>
              <a:buSzTx/>
              <a:buFont typeface="Arial" pitchFamily="34" charset="0"/>
              <a:buAutoNum type="alphaLcPeriod"/>
              <a:tabLst/>
              <a:defRPr/>
            </a:pPr>
            <a:endParaRPr kumimoji="0" lang="en-IN" sz="3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heel(4)">
                                      <p:cBhvr>
                                        <p:cTn id="7"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b="1" dirty="0" smtClean="0">
                <a:solidFill>
                  <a:prstClr val="black"/>
                </a:solidFill>
                <a:latin typeface="Times New Roman" panose="02020603050405020304" pitchFamily="18" charset="0"/>
                <a:cs typeface="Times New Roman" panose="02020603050405020304" pitchFamily="18" charset="0"/>
              </a:rPr>
              <a:t>Course Objective</a:t>
            </a:r>
            <a:endParaRPr lang="en-US" sz="2400" b="1"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graphicFrame>
        <p:nvGraphicFramePr>
          <p:cNvPr id="11" name="Content Placeholder 12">
            <a:extLst>
              <a:ext uri="{FF2B5EF4-FFF2-40B4-BE49-F238E27FC236}">
                <a16:creationId xmlns:a16="http://schemas.microsoft.com/office/drawing/2014/main" xmlns="" id="{1B244165-1B1E-D54B-B738-A12D0AE32982}"/>
              </a:ext>
            </a:extLst>
          </p:cNvPr>
          <p:cNvGraphicFramePr>
            <a:graphicFrameLocks/>
          </p:cNvGraphicFramePr>
          <p:nvPr/>
        </p:nvGraphicFramePr>
        <p:xfrm>
          <a:off x="762000" y="990601"/>
          <a:ext cx="7772400" cy="4724398"/>
        </p:xfrm>
        <a:graphic>
          <a:graphicData uri="http://schemas.openxmlformats.org/drawingml/2006/table">
            <a:tbl>
              <a:tblPr firstRow="1" firstCol="1" lastRow="1" lastCol="1" bandRow="1" bandCol="1"/>
              <a:tblGrid>
                <a:gridCol w="1071875">
                  <a:extLst>
                    <a:ext uri="{9D8B030D-6E8A-4147-A177-3AD203B41FA5}">
                      <a16:colId xmlns:a16="http://schemas.microsoft.com/office/drawing/2014/main" xmlns="" val="3849890507"/>
                    </a:ext>
                  </a:extLst>
                </a:gridCol>
                <a:gridCol w="6700525">
                  <a:extLst>
                    <a:ext uri="{9D8B030D-6E8A-4147-A177-3AD203B41FA5}">
                      <a16:colId xmlns:a16="http://schemas.microsoft.com/office/drawing/2014/main" xmlns="" val="3984734139"/>
                    </a:ext>
                  </a:extLst>
                </a:gridCol>
              </a:tblGrid>
              <a:tr h="894013">
                <a:tc>
                  <a:txBody>
                    <a:bodyPr/>
                    <a:lstStyle/>
                    <a:p>
                      <a:pPr marL="67945">
                        <a:lnSpc>
                          <a:spcPts val="1375"/>
                        </a:lnSpc>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7945">
                        <a:lnSpc>
                          <a:spcPts val="1375"/>
                        </a:lnSpc>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a:lnSpc>
                          <a:spcPts val="1375"/>
                        </a:lnSpc>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8580">
                        <a:lnSpc>
                          <a:spcPts val="1375"/>
                        </a:lnSpc>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Provide</a:t>
                      </a:r>
                      <a:r>
                        <a:rPr lang="en-US" sz="20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understanding</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of digital</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social</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media </a:t>
                      </a:r>
                    </a:p>
                    <a:p>
                      <a:pPr marL="68580">
                        <a:lnSpc>
                          <a:spcPts val="1375"/>
                        </a:lnSpc>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8580">
                        <a:lnSpc>
                          <a:spcPts val="1375"/>
                        </a:lnSpc>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marketing</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practices.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366653007"/>
                  </a:ext>
                </a:extLst>
              </a:tr>
              <a:tr h="885396">
                <a:tc>
                  <a:txBody>
                    <a:bodyPr/>
                    <a:lstStyle/>
                    <a:p>
                      <a:pPr marL="67945">
                        <a:lnSpc>
                          <a:spcPts val="1375"/>
                        </a:lnSpc>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7945">
                        <a:lnSpc>
                          <a:spcPts val="1375"/>
                        </a:lnSpc>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a:lnSpc>
                          <a:spcPts val="1285"/>
                        </a:lnSpc>
                        <a:spcBef>
                          <a:spcPts val="210"/>
                        </a:spcBef>
                        <a:spcAft>
                          <a:spcPts val="0"/>
                        </a:spcAft>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8580">
                        <a:lnSpc>
                          <a:spcPts val="1285"/>
                        </a:lnSpc>
                        <a:spcBef>
                          <a:spcPts val="21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Provide</a:t>
                      </a:r>
                      <a:r>
                        <a:rPr lang="en-US" sz="20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understanding</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concept</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of social</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media</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68580">
                        <a:lnSpc>
                          <a:spcPts val="1285"/>
                        </a:lnSpc>
                        <a:spcBef>
                          <a:spcPts val="210"/>
                        </a:spcBef>
                        <a:spcAft>
                          <a:spcPts val="0"/>
                        </a:spcAft>
                      </a:pPr>
                      <a:endPar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8580">
                        <a:lnSpc>
                          <a:spcPts val="1285"/>
                        </a:lnSpc>
                        <a:spcBef>
                          <a:spcPts val="21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platforms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458396754"/>
                  </a:ext>
                </a:extLst>
              </a:tr>
              <a:tr h="981663">
                <a:tc>
                  <a:txBody>
                    <a:bodyPr/>
                    <a:lstStyle/>
                    <a:p>
                      <a:pPr marL="67945">
                        <a:lnSpc>
                          <a:spcPts val="1375"/>
                        </a:lnSpc>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7945">
                        <a:lnSpc>
                          <a:spcPts val="1375"/>
                        </a:lnSpc>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64770">
                        <a:lnSpc>
                          <a:spcPts val="1380"/>
                        </a:lnSpc>
                        <a:spcAft>
                          <a:spcPts val="0"/>
                        </a:spcAft>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8580" marR="64770">
                        <a:lnSpc>
                          <a:spcPts val="1380"/>
                        </a:lnSpc>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Impart</a:t>
                      </a:r>
                      <a:r>
                        <a:rPr lang="en-US" sz="2000" spc="2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learning</a:t>
                      </a:r>
                      <a:r>
                        <a:rPr lang="en-US" sz="2000" spc="2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on</a:t>
                      </a:r>
                      <a:r>
                        <a:rPr lang="en-US" sz="2000" spc="2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various</a:t>
                      </a:r>
                      <a:r>
                        <a:rPr lang="en-US" sz="2000" spc="2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digital</a:t>
                      </a:r>
                      <a:r>
                        <a:rPr lang="en-US" sz="2000" spc="2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channels</a:t>
                      </a:r>
                      <a:r>
                        <a:rPr lang="en-US" sz="2000" spc="2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2000" spc="2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how</a:t>
                      </a:r>
                      <a:r>
                        <a:rPr lang="en-US" sz="2000" spc="265"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68580" marR="64770">
                        <a:lnSpc>
                          <a:spcPts val="1380"/>
                        </a:lnSpc>
                        <a:spcAft>
                          <a:spcPts val="0"/>
                        </a:spcAft>
                      </a:pPr>
                      <a:endParaRPr lang="en-US" sz="2000" spc="265"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8580" marR="64770">
                        <a:lnSpc>
                          <a:spcPts val="1380"/>
                        </a:lnSpc>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2000" spc="2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acquire</a:t>
                      </a:r>
                      <a:r>
                        <a:rPr lang="en-US" sz="2000" spc="2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2000" spc="-2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engage consumers online.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170859945"/>
                  </a:ext>
                </a:extLst>
              </a:tr>
              <a:tr h="981663">
                <a:tc>
                  <a:txBody>
                    <a:bodyPr/>
                    <a:lstStyle/>
                    <a:p>
                      <a:pPr marL="67945">
                        <a:spcBef>
                          <a:spcPts val="5"/>
                        </a:spcBef>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64770">
                        <a:lnSpc>
                          <a:spcPts val="1350"/>
                        </a:lnSpc>
                        <a:spcAft>
                          <a:spcPts val="0"/>
                        </a:spcAft>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8580" marR="64770">
                        <a:lnSpc>
                          <a:spcPts val="1350"/>
                        </a:lnSpc>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Provide</a:t>
                      </a:r>
                      <a:r>
                        <a:rPr lang="en-US" sz="20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insights</a:t>
                      </a:r>
                      <a:r>
                        <a:rPr lang="en-US" sz="20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on</a:t>
                      </a:r>
                      <a:r>
                        <a:rPr lang="en-US" sz="20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building</a:t>
                      </a:r>
                      <a:r>
                        <a:rPr lang="en-US" sz="20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organizational</a:t>
                      </a:r>
                      <a:r>
                        <a:rPr lang="en-US" sz="20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competency</a:t>
                      </a:r>
                      <a:r>
                        <a:rPr lang="en-US" sz="20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by</a:t>
                      </a:r>
                      <a:r>
                        <a:rPr lang="en-US" sz="20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way</a:t>
                      </a:r>
                      <a:r>
                        <a:rPr lang="en-US" sz="2000" spc="55"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68580" marR="64770">
                        <a:lnSpc>
                          <a:spcPts val="1350"/>
                        </a:lnSpc>
                        <a:spcAft>
                          <a:spcPts val="0"/>
                        </a:spcAft>
                      </a:pPr>
                      <a:endParaRPr lang="en-US" sz="2000" spc="55"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8580" marR="64770">
                        <a:lnSpc>
                          <a:spcPts val="1350"/>
                        </a:lnSpc>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000" spc="-2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digital</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marketing practices and cost considerations.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975946076"/>
                  </a:ext>
                </a:extLst>
              </a:tr>
              <a:tr h="981663">
                <a:tc>
                  <a:txBody>
                    <a:bodyPr/>
                    <a:lstStyle/>
                    <a:p>
                      <a:pPr marL="67945">
                        <a:lnSpc>
                          <a:spcPts val="1375"/>
                        </a:lnSpc>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7945">
                        <a:lnSpc>
                          <a:spcPts val="1375"/>
                        </a:lnSpc>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66675">
                        <a:lnSpc>
                          <a:spcPts val="1380"/>
                        </a:lnSpc>
                        <a:spcAft>
                          <a:spcPts val="0"/>
                        </a:spcAft>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8580" marR="66675">
                        <a:lnSpc>
                          <a:spcPts val="1380"/>
                        </a:lnSpc>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Develop</a:t>
                      </a:r>
                      <a:r>
                        <a:rPr lang="en-US" sz="2000" spc="9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understanding</a:t>
                      </a:r>
                      <a:r>
                        <a:rPr lang="en-US" sz="2000" spc="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000" spc="9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000" spc="9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latest</a:t>
                      </a:r>
                      <a:r>
                        <a:rPr lang="en-US" sz="2000" spc="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digital</a:t>
                      </a:r>
                      <a:r>
                        <a:rPr lang="en-US" sz="2000" spc="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practices</a:t>
                      </a:r>
                      <a:r>
                        <a:rPr lang="en-US" sz="2000" spc="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z="2000" spc="9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68580" marR="66675">
                        <a:lnSpc>
                          <a:spcPts val="1380"/>
                        </a:lnSpc>
                        <a:spcAft>
                          <a:spcPts val="0"/>
                        </a:spcAft>
                      </a:pPr>
                      <a:endParaRPr lang="en-US" sz="2000" spc="9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8580" marR="66675">
                        <a:lnSpc>
                          <a:spcPts val="1380"/>
                        </a:lnSpc>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marketing</a:t>
                      </a:r>
                      <a:r>
                        <a:rPr lang="en-US" sz="2000" spc="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2000" spc="-2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promotion.</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24157902"/>
                  </a:ext>
                </a:extLst>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dirty="0" smtClean="0">
                <a:solidFill>
                  <a:prstClr val="black"/>
                </a:solidFill>
                <a:latin typeface="Times New Roman" panose="02020603050405020304" pitchFamily="18" charset="0"/>
                <a:cs typeface="Times New Roman" panose="02020603050405020304" pitchFamily="18" charset="0"/>
              </a:rPr>
              <a:t>MCQs</a:t>
            </a: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2" name="Rectangle 3"/>
          <p:cNvSpPr txBox="1">
            <a:spLocks noChangeArrowheads="1"/>
          </p:cNvSpPr>
          <p:nvPr/>
        </p:nvSpPr>
        <p:spPr>
          <a:xfrm>
            <a:off x="500062" y="1571625"/>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6" name="Content Placeholder 2"/>
          <p:cNvSpPr txBox="1">
            <a:spLocks/>
          </p:cNvSpPr>
          <p:nvPr/>
        </p:nvSpPr>
        <p:spPr>
          <a:xfrm>
            <a:off x="685800" y="1355725"/>
            <a:ext cx="8001000" cy="4511675"/>
          </a:xfrm>
          <a:prstGeom prst="rect">
            <a:avLst/>
          </a:prstGeom>
        </p:spPr>
        <p:txBody>
          <a:bodyPr>
            <a:noAutofit/>
          </a:bodyPr>
          <a:lstStyle/>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1" name="Content Placeholder 8">
            <a:extLst>
              <a:ext uri="{FF2B5EF4-FFF2-40B4-BE49-F238E27FC236}">
                <a16:creationId xmlns="" xmlns:a16="http://schemas.microsoft.com/office/drawing/2014/main" id="{F5B3D44F-F5A1-4E94-9D71-2914ECFBA048}"/>
              </a:ext>
            </a:extLst>
          </p:cNvPr>
          <p:cNvSpPr txBox="1">
            <a:spLocks/>
          </p:cNvSpPr>
          <p:nvPr/>
        </p:nvSpPr>
        <p:spPr>
          <a:xfrm>
            <a:off x="457200" y="1143000"/>
            <a:ext cx="8229600" cy="4800600"/>
          </a:xfrm>
          <a:prstGeom prst="rect">
            <a:avLst/>
          </a:prstGeom>
        </p:spPr>
        <p:txBody>
          <a:bodyPr>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4. </a:t>
            </a:r>
            <a:r>
              <a:rPr kumimoji="0" lang="en-IN" sz="2000" b="0" i="0" u="none" strike="noStrike" kern="1200" cap="none" spc="0" normalizeH="0" baseline="0" noProof="0" dirty="0" err="1" smtClean="0">
                <a:ln>
                  <a:noFill/>
                </a:ln>
                <a:solidFill>
                  <a:schemeClr val="tx1"/>
                </a:solidFill>
                <a:effectLst/>
                <a:uLnTx/>
                <a:uFillTx/>
                <a:latin typeface="Times New Roman" panose="02020603050405020304" pitchFamily="18" charset="0"/>
                <a:ea typeface="+mn-ea"/>
                <a:cs typeface="Times New Roman" panose="02020603050405020304" pitchFamily="18" charset="0"/>
              </a:rPr>
              <a:t>IoT</a:t>
            </a:r>
            <a:r>
              <a:rPr kumimoji="0" lang="en-IN"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stands for ____.</a:t>
            </a: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AutoNum type="alphaLcPeriod"/>
              <a:tabLst/>
              <a:defRPr/>
            </a:pPr>
            <a:r>
              <a:rPr kumimoji="0" lang="en-IN"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Information Of Things</a:t>
            </a: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AutoNum type="alphaLcPeriod"/>
              <a:tabLst/>
              <a:defRPr/>
            </a:pPr>
            <a:r>
              <a:rPr kumimoji="0" lang="en-IN"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Input Output Things</a:t>
            </a: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AutoNum type="alphaLcPeriod"/>
              <a:tabLst/>
              <a:defRPr/>
            </a:pPr>
            <a:r>
              <a:rPr kumimoji="0" lang="en-IN"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Internet of Technology</a:t>
            </a: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AutoNum type="alphaLcPeriod"/>
              <a:tabLst/>
              <a:defRPr/>
            </a:pPr>
            <a:r>
              <a:rPr kumimoji="0" lang="en-IN"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Internet of Things</a:t>
            </a: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AutoNum type="alphaLcPeriod"/>
              <a:tabLst/>
              <a:defRPr/>
            </a:pPr>
            <a:endParaRPr kumimoji="0" lang="en-IN"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5. </a:t>
            </a: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The transformation of key business processes through the use of digital or Internet technologies is known as ____________</a:t>
            </a:r>
            <a:endParaRPr kumimoji="0" lang="en-IN"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AutoNum type="alphaLcPeriod"/>
              <a:tabLst/>
              <a:defRPr/>
            </a:pPr>
            <a:r>
              <a:rPr kumimoji="0" lang="en-IN"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E business</a:t>
            </a: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AutoNum type="alphaLcPeriod"/>
              <a:tabLst/>
              <a:defRPr/>
            </a:pPr>
            <a:r>
              <a:rPr kumimoji="0" lang="en-IN"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E commerce</a:t>
            </a: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AutoNum type="alphaLcPeriod"/>
              <a:tabLst/>
              <a:defRPr/>
            </a:pPr>
            <a:r>
              <a:rPr kumimoji="0" lang="en-IN"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Digital business</a:t>
            </a:r>
            <a:endParaRPr kumimoji="0" lang="en-I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AutoNum type="alphaLcPeriod"/>
              <a:tabLst/>
              <a:defRPr/>
            </a:pPr>
            <a:r>
              <a:rPr kumimoji="0" lang="en-IN"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Both a and c</a:t>
            </a:r>
            <a:endParaRPr kumimoji="0" lang="en-IN"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heel(4)">
                                      <p:cBhvr>
                                        <p:cTn id="7"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dirty="0" smtClean="0">
                <a:solidFill>
                  <a:prstClr val="black"/>
                </a:solidFill>
                <a:latin typeface="Times New Roman" panose="02020603050405020304" pitchFamily="18" charset="0"/>
                <a:cs typeface="Times New Roman" panose="02020603050405020304" pitchFamily="18" charset="0"/>
              </a:rPr>
              <a:t>Glossary Question</a:t>
            </a: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2" name="Rectangle 3"/>
          <p:cNvSpPr txBox="1">
            <a:spLocks noChangeArrowheads="1"/>
          </p:cNvSpPr>
          <p:nvPr/>
        </p:nvSpPr>
        <p:spPr>
          <a:xfrm>
            <a:off x="500062" y="1571625"/>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6" name="Content Placeholder 2"/>
          <p:cNvSpPr txBox="1">
            <a:spLocks/>
          </p:cNvSpPr>
          <p:nvPr/>
        </p:nvSpPr>
        <p:spPr>
          <a:xfrm>
            <a:off x="685800" y="1355725"/>
            <a:ext cx="8001000" cy="4511675"/>
          </a:xfrm>
          <a:prstGeom prst="rect">
            <a:avLst/>
          </a:prstGeom>
        </p:spPr>
        <p:txBody>
          <a:bodyPr>
            <a:noAutofit/>
          </a:bodyPr>
          <a:lstStyle/>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1" name="Rectangle 10">
            <a:extLst>
              <a:ext uri="{FF2B5EF4-FFF2-40B4-BE49-F238E27FC236}">
                <a16:creationId xmlns="" xmlns:a16="http://schemas.microsoft.com/office/drawing/2014/main" id="{CA2B6892-7D6A-4028-8999-2655C6F3D7B9}"/>
              </a:ext>
            </a:extLst>
          </p:cNvPr>
          <p:cNvSpPr/>
          <p:nvPr/>
        </p:nvSpPr>
        <p:spPr>
          <a:xfrm>
            <a:off x="419100" y="1097360"/>
            <a:ext cx="8229600" cy="7318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buNone/>
            </a:pP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IoT              ii)  digital leader              iii) Digitalization              iv) hierarchical</a:t>
            </a:r>
          </a:p>
        </p:txBody>
      </p:sp>
      <p:sp>
        <p:nvSpPr>
          <p:cNvPr id="14" name="Content Placeholder 8">
            <a:extLst>
              <a:ext uri="{FF2B5EF4-FFF2-40B4-BE49-F238E27FC236}">
                <a16:creationId xmlns="" xmlns:a16="http://schemas.microsoft.com/office/drawing/2014/main" id="{F5B3D44F-F5A1-4E94-9D71-2914ECFBA048}"/>
              </a:ext>
            </a:extLst>
          </p:cNvPr>
          <p:cNvSpPr txBox="1">
            <a:spLocks/>
          </p:cNvSpPr>
          <p:nvPr/>
        </p:nvSpPr>
        <p:spPr>
          <a:xfrm>
            <a:off x="381000" y="2194720"/>
            <a:ext cx="8305800" cy="3290888"/>
          </a:xfrm>
          <a:prstGeom prst="rect">
            <a:avLst/>
          </a:prstGeom>
        </p:spPr>
        <p:txBody>
          <a:bodyPr>
            <a:norm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 1. _______  is the adoption of digital technology to transform services or businesses by replacing manual processes with digital processes.</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2. The term _______ is used for devices that wouldn't usually be generally expected to have an internet connection.</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3. The _______  could be a company that has successfully taken advantage of their digital assets to gain and maintain a competitive edge. </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4. The most common website structure is a ________ one that is based on one parent page and child pages.</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heel(4)">
                                      <p:cBhvr>
                                        <p:cTn id="7"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dirty="0" smtClean="0">
                <a:solidFill>
                  <a:prstClr val="black"/>
                </a:solidFill>
                <a:latin typeface="Times New Roman" panose="02020603050405020304" pitchFamily="18" charset="0"/>
                <a:cs typeface="Times New Roman" panose="02020603050405020304" pitchFamily="18" charset="0"/>
              </a:rPr>
              <a:t>Old Question Papers</a:t>
            </a: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2" name="Rectangle 3"/>
          <p:cNvSpPr txBox="1">
            <a:spLocks noChangeArrowheads="1"/>
          </p:cNvSpPr>
          <p:nvPr/>
        </p:nvSpPr>
        <p:spPr>
          <a:xfrm>
            <a:off x="500062" y="1571625"/>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6" name="Content Placeholder 2"/>
          <p:cNvSpPr txBox="1">
            <a:spLocks/>
          </p:cNvSpPr>
          <p:nvPr/>
        </p:nvSpPr>
        <p:spPr>
          <a:xfrm>
            <a:off x="685800" y="1355725"/>
            <a:ext cx="8001000" cy="4511675"/>
          </a:xfrm>
          <a:prstGeom prst="rect">
            <a:avLst/>
          </a:prstGeom>
        </p:spPr>
        <p:txBody>
          <a:bodyPr>
            <a:noAutofit/>
          </a:bodyPr>
          <a:lstStyle/>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pic>
        <p:nvPicPr>
          <p:cNvPr id="10" name="Picture 9">
            <a:extLst>
              <a:ext uri="{FF2B5EF4-FFF2-40B4-BE49-F238E27FC236}">
                <a16:creationId xmlns="" xmlns:a16="http://schemas.microsoft.com/office/drawing/2014/main" id="{F5B23CAF-EEAF-4937-9004-AED2140EA4AE}"/>
              </a:ext>
            </a:extLst>
          </p:cNvPr>
          <p:cNvPicPr>
            <a:picLocks noChangeAspect="1"/>
          </p:cNvPicPr>
          <p:nvPr/>
        </p:nvPicPr>
        <p:blipFill>
          <a:blip r:embed="rId3"/>
          <a:stretch>
            <a:fillRect/>
          </a:stretch>
        </p:blipFill>
        <p:spPr>
          <a:xfrm>
            <a:off x="1238078" y="990601"/>
            <a:ext cx="6667843" cy="5257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heel(4)">
                                      <p:cBhvr>
                                        <p:cTn id="7"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dirty="0" smtClean="0">
                <a:solidFill>
                  <a:prstClr val="black"/>
                </a:solidFill>
                <a:latin typeface="Times New Roman" panose="02020603050405020304" pitchFamily="18" charset="0"/>
                <a:cs typeface="Times New Roman" panose="02020603050405020304" pitchFamily="18" charset="0"/>
              </a:rPr>
              <a:t>Old Question Papers</a:t>
            </a: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2" name="Rectangle 3"/>
          <p:cNvSpPr txBox="1">
            <a:spLocks noChangeArrowheads="1"/>
          </p:cNvSpPr>
          <p:nvPr/>
        </p:nvSpPr>
        <p:spPr>
          <a:xfrm>
            <a:off x="500062" y="1571625"/>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6" name="Content Placeholder 2"/>
          <p:cNvSpPr txBox="1">
            <a:spLocks/>
          </p:cNvSpPr>
          <p:nvPr/>
        </p:nvSpPr>
        <p:spPr>
          <a:xfrm>
            <a:off x="685800" y="1355725"/>
            <a:ext cx="8001000" cy="4511675"/>
          </a:xfrm>
          <a:prstGeom prst="rect">
            <a:avLst/>
          </a:prstGeom>
        </p:spPr>
        <p:txBody>
          <a:bodyPr>
            <a:noAutofit/>
          </a:bodyPr>
          <a:lstStyle/>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pic>
        <p:nvPicPr>
          <p:cNvPr id="11" name="Picture 10">
            <a:extLst>
              <a:ext uri="{FF2B5EF4-FFF2-40B4-BE49-F238E27FC236}">
                <a16:creationId xmlns="" xmlns:a16="http://schemas.microsoft.com/office/drawing/2014/main" id="{CD99203E-5599-4213-867F-6F7C9078781B}"/>
              </a:ext>
            </a:extLst>
          </p:cNvPr>
          <p:cNvPicPr>
            <a:picLocks noChangeAspect="1"/>
          </p:cNvPicPr>
          <p:nvPr/>
        </p:nvPicPr>
        <p:blipFill>
          <a:blip r:embed="rId3"/>
          <a:stretch>
            <a:fillRect/>
          </a:stretch>
        </p:blipFill>
        <p:spPr>
          <a:xfrm>
            <a:off x="685800" y="1066800"/>
            <a:ext cx="8001000" cy="47243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heel(4)">
                                      <p:cBhvr>
                                        <p:cTn id="7"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dirty="0" smtClean="0">
                <a:solidFill>
                  <a:prstClr val="black"/>
                </a:solidFill>
                <a:latin typeface="Times New Roman" panose="02020603050405020304" pitchFamily="18" charset="0"/>
                <a:cs typeface="Times New Roman" panose="02020603050405020304" pitchFamily="18" charset="0"/>
              </a:rPr>
              <a:t>Old Question Papers</a:t>
            </a: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2" name="Rectangle 3"/>
          <p:cNvSpPr txBox="1">
            <a:spLocks noChangeArrowheads="1"/>
          </p:cNvSpPr>
          <p:nvPr/>
        </p:nvSpPr>
        <p:spPr>
          <a:xfrm>
            <a:off x="500062" y="1571625"/>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6" name="Content Placeholder 2"/>
          <p:cNvSpPr txBox="1">
            <a:spLocks/>
          </p:cNvSpPr>
          <p:nvPr/>
        </p:nvSpPr>
        <p:spPr>
          <a:xfrm>
            <a:off x="685800" y="1355725"/>
            <a:ext cx="8001000" cy="4511675"/>
          </a:xfrm>
          <a:prstGeom prst="rect">
            <a:avLst/>
          </a:prstGeom>
        </p:spPr>
        <p:txBody>
          <a:bodyPr>
            <a:noAutofit/>
          </a:bodyPr>
          <a:lstStyle/>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pic>
        <p:nvPicPr>
          <p:cNvPr id="14" name="Picture 13">
            <a:extLst>
              <a:ext uri="{FF2B5EF4-FFF2-40B4-BE49-F238E27FC236}">
                <a16:creationId xmlns="" xmlns:a16="http://schemas.microsoft.com/office/drawing/2014/main" id="{1FD533A2-9AF9-4DCF-A301-11720D22D6B7}"/>
              </a:ext>
            </a:extLst>
          </p:cNvPr>
          <p:cNvPicPr>
            <a:picLocks noChangeAspect="1"/>
          </p:cNvPicPr>
          <p:nvPr/>
        </p:nvPicPr>
        <p:blipFill>
          <a:blip r:embed="rId3"/>
          <a:stretch>
            <a:fillRect/>
          </a:stretch>
        </p:blipFill>
        <p:spPr>
          <a:xfrm>
            <a:off x="609600" y="725413"/>
            <a:ext cx="8153400" cy="1854295"/>
          </a:xfrm>
          <a:prstGeom prst="rect">
            <a:avLst/>
          </a:prstGeom>
        </p:spPr>
      </p:pic>
      <p:pic>
        <p:nvPicPr>
          <p:cNvPr id="15" name="Picture 14">
            <a:extLst>
              <a:ext uri="{FF2B5EF4-FFF2-40B4-BE49-F238E27FC236}">
                <a16:creationId xmlns="" xmlns:a16="http://schemas.microsoft.com/office/drawing/2014/main" id="{7FAE2173-C64A-4EE6-9CA9-947453D3836A}"/>
              </a:ext>
            </a:extLst>
          </p:cNvPr>
          <p:cNvPicPr>
            <a:picLocks noChangeAspect="1"/>
          </p:cNvPicPr>
          <p:nvPr/>
        </p:nvPicPr>
        <p:blipFill>
          <a:blip r:embed="rId4"/>
          <a:stretch>
            <a:fillRect/>
          </a:stretch>
        </p:blipFill>
        <p:spPr>
          <a:xfrm>
            <a:off x="609600" y="2596832"/>
            <a:ext cx="8077200" cy="36281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heel(4)">
                                      <p:cBhvr>
                                        <p:cTn id="7"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dirty="0" smtClean="0">
                <a:solidFill>
                  <a:prstClr val="black"/>
                </a:solidFill>
                <a:latin typeface="Times New Roman" panose="02020603050405020304" pitchFamily="18" charset="0"/>
                <a:cs typeface="Times New Roman" panose="02020603050405020304" pitchFamily="18" charset="0"/>
              </a:rPr>
              <a:t>Expected Question for University Exam</a:t>
            </a: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2" name="Rectangle 3"/>
          <p:cNvSpPr txBox="1">
            <a:spLocks noChangeArrowheads="1"/>
          </p:cNvSpPr>
          <p:nvPr/>
        </p:nvSpPr>
        <p:spPr>
          <a:xfrm>
            <a:off x="500062" y="1571625"/>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6" name="Content Placeholder 2"/>
          <p:cNvSpPr txBox="1">
            <a:spLocks/>
          </p:cNvSpPr>
          <p:nvPr/>
        </p:nvSpPr>
        <p:spPr>
          <a:xfrm>
            <a:off x="685800" y="1355725"/>
            <a:ext cx="8001000" cy="4511675"/>
          </a:xfrm>
          <a:prstGeom prst="rect">
            <a:avLst/>
          </a:prstGeom>
        </p:spPr>
        <p:txBody>
          <a:bodyPr>
            <a:noAutofit/>
          </a:bodyPr>
          <a:lstStyle/>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4" name="Content Placeholder 8">
            <a:extLst>
              <a:ext uri="{FF2B5EF4-FFF2-40B4-BE49-F238E27FC236}">
                <a16:creationId xmlns="" xmlns:a16="http://schemas.microsoft.com/office/drawing/2014/main" id="{26BCC15E-33ED-4D03-B3A4-6DFA74E2A40F}"/>
              </a:ext>
            </a:extLst>
          </p:cNvPr>
          <p:cNvSpPr txBox="1">
            <a:spLocks/>
          </p:cNvSpPr>
          <p:nvPr/>
        </p:nvSpPr>
        <p:spPr>
          <a:xfrm>
            <a:off x="457200" y="990600"/>
            <a:ext cx="8229600" cy="5135563"/>
          </a:xfrm>
          <a:prstGeom prst="rect">
            <a:avLst/>
          </a:prstGeom>
        </p:spPr>
        <p:txBody>
          <a:bodyPr>
            <a:normAutofit/>
          </a:bodyPr>
          <a:lstStyle/>
          <a:p>
            <a:pPr marL="457200" marR="0" lvl="0" indent="-45720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2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t>Define the term 'digital organization’.</a:t>
            </a:r>
            <a:r>
              <a:rPr kumimoji="0" lang="en-US" sz="2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p>
          <a:p>
            <a:pPr marL="457200" marR="0" lvl="0" indent="-45720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2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t>Discuss what does DT refer to?</a:t>
            </a:r>
            <a:r>
              <a:rPr kumimoji="0" lang="en-US" sz="2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p>
          <a:p>
            <a:pPr marL="457200" marR="0" lvl="0" indent="-45720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2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t>Define what is Cloud computing?</a:t>
            </a:r>
            <a:r>
              <a:rPr kumimoji="0" lang="en-US" sz="2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p>
          <a:p>
            <a:pPr marL="457200" marR="0" lvl="0" indent="-45720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2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t>Explain how does Online PR work?</a:t>
            </a:r>
            <a:r>
              <a:rPr kumimoji="0" lang="en-US" sz="2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p>
          <a:p>
            <a:pPr marL="457200" marR="0" lvl="0" indent="-45720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2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t>Explain what does website structure refer to?</a:t>
            </a:r>
            <a:r>
              <a:rPr kumimoji="0" lang="en-US" sz="2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p>
          <a:p>
            <a:pPr marL="457200" marR="0" lvl="0" indent="-45720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2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t>Explain how is Online PR different from traditional PR?</a:t>
            </a:r>
            <a:r>
              <a:rPr kumimoji="0" lang="en-US" sz="2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p>
          <a:p>
            <a:pPr marL="457200" marR="0" lvl="0" indent="-45720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2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t>Discuss the methods for calculating Social media marketing ROI.</a:t>
            </a:r>
            <a:r>
              <a:rPr kumimoji="0" lang="en-US" sz="2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p>
          <a:p>
            <a:pPr marL="457200" marR="0" lvl="0" indent="-45720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2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t>Discuss what does the term 'SMACIT' imply in terms of technology?</a:t>
            </a:r>
            <a:r>
              <a:rPr kumimoji="0" lang="en-US" sz="2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heel(4)">
                                      <p:cBhvr>
                                        <p:cTn id="7"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dirty="0" smtClean="0">
                <a:solidFill>
                  <a:prstClr val="black"/>
                </a:solidFill>
                <a:latin typeface="Times New Roman" panose="02020603050405020304" pitchFamily="18" charset="0"/>
                <a:cs typeface="Times New Roman" panose="02020603050405020304" pitchFamily="18" charset="0"/>
              </a:rPr>
              <a:t>Links for </a:t>
            </a:r>
            <a:r>
              <a:rPr lang="en-US" sz="2400" dirty="0" smtClean="0">
                <a:solidFill>
                  <a:prstClr val="black"/>
                </a:solidFill>
                <a:latin typeface="Times New Roman" panose="02020603050405020304" pitchFamily="18" charset="0"/>
                <a:cs typeface="Times New Roman" panose="02020603050405020304" pitchFamily="18" charset="0"/>
              </a:rPr>
              <a:t>University </a:t>
            </a:r>
            <a:r>
              <a:rPr lang="en-US" sz="2400" dirty="0" smtClean="0">
                <a:solidFill>
                  <a:prstClr val="black"/>
                </a:solidFill>
                <a:latin typeface="Times New Roman" panose="02020603050405020304" pitchFamily="18" charset="0"/>
                <a:cs typeface="Times New Roman" panose="02020603050405020304" pitchFamily="18" charset="0"/>
              </a:rPr>
              <a:t>Question Paper</a:t>
            </a: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2" name="Rectangle 3"/>
          <p:cNvSpPr txBox="1">
            <a:spLocks noChangeArrowheads="1"/>
          </p:cNvSpPr>
          <p:nvPr/>
        </p:nvSpPr>
        <p:spPr>
          <a:xfrm>
            <a:off x="500062" y="1571625"/>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6" name="Content Placeholder 2"/>
          <p:cNvSpPr txBox="1">
            <a:spLocks/>
          </p:cNvSpPr>
          <p:nvPr/>
        </p:nvSpPr>
        <p:spPr>
          <a:xfrm>
            <a:off x="685800" y="1355725"/>
            <a:ext cx="8001000" cy="4511675"/>
          </a:xfrm>
          <a:prstGeom prst="rect">
            <a:avLst/>
          </a:prstGeom>
        </p:spPr>
        <p:txBody>
          <a:bodyPr>
            <a:noAutofit/>
          </a:bodyPr>
          <a:lstStyle/>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1" name="Rectangle 10"/>
          <p:cNvSpPr/>
          <p:nvPr/>
        </p:nvSpPr>
        <p:spPr>
          <a:xfrm>
            <a:off x="838200" y="1219200"/>
            <a:ext cx="7620000" cy="2031325"/>
          </a:xfrm>
          <a:prstGeom prst="rect">
            <a:avLst/>
          </a:prstGeom>
        </p:spPr>
        <p:txBody>
          <a:bodyPr wrap="square">
            <a:spAutoFit/>
          </a:bodyPr>
          <a:lstStyle/>
          <a:p>
            <a:pPr algn="just">
              <a:buNone/>
            </a:pPr>
            <a:r>
              <a:rPr lang="en-US" dirty="0" smtClean="0">
                <a:latin typeface="Times New Roman" panose="02020603050405020304" pitchFamily="18" charset="0"/>
                <a:cs typeface="Times New Roman" panose="02020603050405020304" pitchFamily="18" charset="0"/>
                <a:hlinkClick r:id="rId3"/>
              </a:rPr>
              <a:t>https://www.uptunotes.com/aktu-paper-digital-marketing-mammk04-2018-19/</a:t>
            </a:r>
          </a:p>
          <a:p>
            <a:pPr algn="just">
              <a:buNone/>
            </a:pPr>
            <a:r>
              <a:rPr lang="en-US" dirty="0" smtClean="0">
                <a:latin typeface="Times New Roman" panose="02020603050405020304" pitchFamily="18" charset="0"/>
                <a:cs typeface="Times New Roman" panose="02020603050405020304" pitchFamily="18" charset="0"/>
                <a:hlinkClick r:id="rId3"/>
              </a:rPr>
              <a:t>http://www.aktuonline.com/papers/mba-3-sem-digital-and-social-media-marketing-kmbmk03-2020.pdf</a:t>
            </a:r>
            <a:endParaRPr lang="en-US" dirty="0" smtClean="0">
              <a:latin typeface="Times New Roman" panose="02020603050405020304" pitchFamily="18" charset="0"/>
              <a:cs typeface="Times New Roman" panose="02020603050405020304" pitchFamily="18" charset="0"/>
            </a:endParaRPr>
          </a:p>
          <a:p>
            <a:pPr algn="just">
              <a:buNone/>
            </a:pPr>
            <a:r>
              <a:rPr lang="en-US" dirty="0" smtClean="0">
                <a:latin typeface="Times New Roman" panose="02020603050405020304" pitchFamily="18" charset="0"/>
                <a:cs typeface="Times New Roman" panose="02020603050405020304" pitchFamily="18" charset="0"/>
                <a:hlinkClick r:id="rId4"/>
              </a:rPr>
              <a:t>http://www.aktuonline.com/papers/mba-3-sem-digital-marketing-rmbmk03-2020.html</a:t>
            </a:r>
            <a:endParaRPr lang="en-US" dirty="0" smtClean="0">
              <a:latin typeface="Times New Roman" panose="02020603050405020304" pitchFamily="18" charset="0"/>
              <a:cs typeface="Times New Roman" panose="02020603050405020304" pitchFamily="18" charset="0"/>
            </a:endParaRPr>
          </a:p>
          <a:p>
            <a:pPr algn="just">
              <a:buNone/>
            </a:pPr>
            <a:r>
              <a:rPr lang="en-US" dirty="0" smtClean="0">
                <a:latin typeface="Times New Roman" panose="02020603050405020304" pitchFamily="18" charset="0"/>
                <a:cs typeface="Times New Roman" panose="02020603050405020304" pitchFamily="18" charset="0"/>
                <a:hlinkClick r:id="rId5"/>
              </a:rPr>
              <a:t>http://www.aktuonline.com/papers/mba-3-sem-digital-</a:t>
            </a:r>
            <a:r>
              <a:rPr lang="en-US" dirty="0" smtClean="0">
                <a:solidFill>
                  <a:srgbClr val="0070C0"/>
                </a:solidFill>
                <a:latin typeface="Times New Roman" panose="02020603050405020304" pitchFamily="18" charset="0"/>
                <a:cs typeface="Times New Roman" panose="02020603050405020304" pitchFamily="18" charset="0"/>
                <a:hlinkClick r:id="rId5"/>
              </a:rPr>
              <a:t>mar</a:t>
            </a:r>
            <a:r>
              <a:rPr lang="en-US" dirty="0" smtClean="0">
                <a:solidFill>
                  <a:srgbClr val="0070C0"/>
                </a:solidFill>
                <a:latin typeface="Times New Roman" panose="02020603050405020304" pitchFamily="18" charset="0"/>
                <a:cs typeface="Times New Roman" panose="02020603050405020304" pitchFamily="18" charset="0"/>
              </a:rPr>
              <a:t>keting-rmbmk-03-2018-19.html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heel(4)">
                                      <p:cBhvr>
                                        <p:cTn id="7"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dirty="0" smtClean="0">
                <a:solidFill>
                  <a:prstClr val="black"/>
                </a:solidFill>
                <a:latin typeface="Times New Roman" panose="02020603050405020304" pitchFamily="18" charset="0"/>
                <a:cs typeface="Times New Roman" panose="02020603050405020304" pitchFamily="18" charset="0"/>
              </a:rPr>
              <a:t>Recap of Unit</a:t>
            </a: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2" name="Rectangle 3"/>
          <p:cNvSpPr txBox="1">
            <a:spLocks noChangeArrowheads="1"/>
          </p:cNvSpPr>
          <p:nvPr/>
        </p:nvSpPr>
        <p:spPr>
          <a:xfrm>
            <a:off x="500062" y="1571625"/>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6" name="Content Placeholder 2"/>
          <p:cNvSpPr txBox="1">
            <a:spLocks/>
          </p:cNvSpPr>
          <p:nvPr/>
        </p:nvSpPr>
        <p:spPr>
          <a:xfrm>
            <a:off x="685800" y="1355725"/>
            <a:ext cx="8001000" cy="4511675"/>
          </a:xfrm>
          <a:prstGeom prst="rect">
            <a:avLst/>
          </a:prstGeom>
        </p:spPr>
        <p:txBody>
          <a:bodyPr>
            <a:noAutofit/>
          </a:bodyPr>
          <a:lstStyle/>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1" name="Content Placeholder 2"/>
          <p:cNvSpPr txBox="1">
            <a:spLocks/>
          </p:cNvSpPr>
          <p:nvPr/>
        </p:nvSpPr>
        <p:spPr>
          <a:xfrm>
            <a:off x="533400" y="990600"/>
            <a:ext cx="8229600" cy="5365750"/>
          </a:xfrm>
          <a:prstGeom prst="rect">
            <a:avLst/>
          </a:prstGeom>
        </p:spPr>
        <p:txBody>
          <a:bodyPr>
            <a:no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This unit  tells us about the different functions of management like planning,staffing,organizing ,controlling and Directing.</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This unit discusses about the characteristics, importance and principles of functions of management.</a:t>
            </a: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heel(4)">
                                      <p:cBhvr>
                                        <p:cTn id="7"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dirty="0" smtClean="0">
                <a:solidFill>
                  <a:prstClr val="black"/>
                </a:solidFill>
                <a:latin typeface="Times New Roman" panose="02020603050405020304" pitchFamily="18" charset="0"/>
                <a:cs typeface="Times New Roman" panose="02020603050405020304" pitchFamily="18" charset="0"/>
              </a:rPr>
              <a:t>References</a:t>
            </a: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2" name="Rectangle 3"/>
          <p:cNvSpPr txBox="1">
            <a:spLocks noChangeArrowheads="1"/>
          </p:cNvSpPr>
          <p:nvPr/>
        </p:nvSpPr>
        <p:spPr>
          <a:xfrm>
            <a:off x="500062" y="1571625"/>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6" name="Content Placeholder 2"/>
          <p:cNvSpPr txBox="1">
            <a:spLocks/>
          </p:cNvSpPr>
          <p:nvPr/>
        </p:nvSpPr>
        <p:spPr>
          <a:xfrm>
            <a:off x="685800" y="1355725"/>
            <a:ext cx="8001000" cy="4511675"/>
          </a:xfrm>
          <a:prstGeom prst="rect">
            <a:avLst/>
          </a:prstGeom>
        </p:spPr>
        <p:txBody>
          <a:bodyPr>
            <a:noAutofit/>
          </a:bodyPr>
          <a:lstStyle/>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4" name="Content Placeholder 8"/>
          <p:cNvSpPr txBox="1">
            <a:spLocks/>
          </p:cNvSpPr>
          <p:nvPr/>
        </p:nvSpPr>
        <p:spPr>
          <a:xfrm>
            <a:off x="533400" y="1143000"/>
            <a:ext cx="8229600" cy="3477875"/>
          </a:xfrm>
          <a:prstGeom prst="rect">
            <a:avLst/>
          </a:prstGeom>
          <a:noFill/>
        </p:spPr>
        <p:txBody>
          <a:bodyPr wrap="square" lIns="91440" tIns="45720" rIns="91440" bIns="45720">
            <a:spAutoFit/>
          </a:bodyPr>
          <a:lstStyle/>
          <a:p>
            <a:pPr marL="342900" marR="0" lvl="0" indent="-342900" algn="just"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hlinkClick r:id="rId3"/>
              </a:rPr>
              <a:t>https://www.commonplaces.com/blog/the-importance-of-website-planning</a:t>
            </a:r>
            <a:endParaRPr kumimoji="0" lang="en-US" sz="20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hlinkClick r:id="rId4"/>
              </a:rPr>
              <a:t>https://www.spiralytics.com/blog/what-are-dynamic-websites/</a:t>
            </a:r>
            <a:endParaRPr kumimoji="0" lang="en-US" sz="20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Moutsy Maiti: Internet Mareting, Oxford University Press India </a:t>
            </a:r>
          </a:p>
          <a:p>
            <a:pPr marL="342900" marR="0" lvl="0" indent="-342900" algn="just"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andana, Ahuja; Digital Marketing, Oxford University Press India (November, 2015). </a:t>
            </a:r>
          </a:p>
          <a:p>
            <a:pPr marL="342900" marR="0" lvl="0" indent="-342900" algn="just"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Eric Greenberg, and Kates, Alexander; Strategic Digital Marketing: Top Digital Experts Share the Formula for Tangible Returns on Your Marketing Investment; McGraw-Hill Professional (October, 2013). </a:t>
            </a:r>
          </a:p>
          <a:p>
            <a:pPr marL="342900" marR="0" lvl="0" indent="-342900" algn="just"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Ryan, Damian; Understanding Digital Marketing: marketing strategies for engaging the digital generation; Kogan Page (3rd Edition, 2014). </a:t>
            </a:r>
            <a:endPar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heel(4)">
                                      <p:cBhvr>
                                        <p:cTn id="7"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DA8D44-C954-4477-8CB1-DF55DE5258EB}" type="datetime1">
              <a:rPr lang="en-IN" smtClean="0"/>
              <a:pPr/>
              <a:t>28-02-2025</a:t>
            </a:fld>
            <a:endParaRPr lang="en-US"/>
          </a:p>
        </p:txBody>
      </p:sp>
      <p:sp>
        <p:nvSpPr>
          <p:cNvPr id="8" name="Footer Placeholder 12"/>
          <p:cNvSpPr>
            <a:spLocks noGrp="1"/>
          </p:cNvSpPr>
          <p:nvPr>
            <p:ph type="ftr" sz="quarter" idx="11"/>
          </p:nvPr>
        </p:nvSpPr>
        <p:spPr>
          <a:xfrm>
            <a:off x="3124200" y="6356350"/>
            <a:ext cx="5181600" cy="365125"/>
          </a:xfrm>
        </p:spPr>
        <p:txBody>
          <a:bodyPr/>
          <a:lstStyle/>
          <a:p>
            <a:r>
              <a:rPr lang="en-US" dirty="0" smtClean="0"/>
              <a:t>Ms. </a:t>
            </a:r>
            <a:r>
              <a:rPr lang="en-US" dirty="0" err="1" smtClean="0"/>
              <a:t>Shruti</a:t>
            </a:r>
            <a:r>
              <a:rPr lang="en-US" dirty="0" smtClean="0"/>
              <a:t> </a:t>
            </a:r>
            <a:r>
              <a:rPr lang="en-US" dirty="0" err="1" smtClean="0"/>
              <a:t>Mittal</a:t>
            </a:r>
            <a:r>
              <a:rPr lang="en-US" dirty="0" smtClean="0"/>
              <a:t>          </a:t>
            </a:r>
            <a:r>
              <a:rPr lang="en-US" dirty="0" smtClean="0"/>
              <a:t>Digital Marketing (AOE0667)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99</a:t>
            </a:fld>
            <a:endParaRPr lang="en-US"/>
          </a:p>
        </p:txBody>
      </p:sp>
      <p:sp>
        <p:nvSpPr>
          <p:cNvPr id="18" name="Title 1">
            <a:extLst>
              <a:ext uri="{FF2B5EF4-FFF2-40B4-BE49-F238E27FC236}">
                <a16:creationId xmlns="" xmlns:a16="http://schemas.microsoft.com/office/drawing/2014/main" id="{9A687381-4ED7-0ED6-6BA4-F436C8C62ED7}"/>
              </a:ext>
            </a:extLst>
          </p:cNvPr>
          <p:cNvSpPr txBox="1">
            <a:spLocks/>
          </p:cNvSpPr>
          <p:nvPr/>
        </p:nvSpPr>
        <p:spPr>
          <a:xfrm>
            <a:off x="1371600" y="4022"/>
            <a:ext cx="7772399" cy="6817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endParaRPr lang="en-US" sz="2400" dirty="0">
              <a:solidFill>
                <a:prstClr val="black"/>
              </a:solidFill>
              <a:latin typeface="Times New Roman" panose="02020603050405020304" pitchFamily="18" charset="0"/>
              <a:cs typeface="Times New Roman" panose="02020603050405020304" pitchFamily="18" charset="0"/>
            </a:endParaRPr>
          </a:p>
        </p:txBody>
      </p:sp>
      <p:pic>
        <p:nvPicPr>
          <p:cNvPr id="19" name="Picture 18" descr="A black and red logo&#10;&#10;Description automatically generated">
            <a:extLst>
              <a:ext uri="{FF2B5EF4-FFF2-40B4-BE49-F238E27FC236}">
                <a16:creationId xmlns="" xmlns:a16="http://schemas.microsoft.com/office/drawing/2014/main" id="{01E0D9BC-68AD-D998-1FD3-81728EFB5C0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 y="86046"/>
            <a:ext cx="1371600" cy="710451"/>
          </a:xfrm>
          <a:prstGeom prst="rect">
            <a:avLst/>
          </a:prstGeom>
        </p:spPr>
      </p:pic>
      <p:sp>
        <p:nvSpPr>
          <p:cNvPr id="12" name="Rectangle 3"/>
          <p:cNvSpPr txBox="1">
            <a:spLocks noChangeArrowheads="1"/>
          </p:cNvSpPr>
          <p:nvPr/>
        </p:nvSpPr>
        <p:spPr>
          <a:xfrm>
            <a:off x="500062" y="1571625"/>
            <a:ext cx="7958137" cy="42195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685800" y="1219200"/>
            <a:ext cx="7924800" cy="3800475"/>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6" name="Content Placeholder 2"/>
          <p:cNvSpPr txBox="1">
            <a:spLocks/>
          </p:cNvSpPr>
          <p:nvPr/>
        </p:nvSpPr>
        <p:spPr>
          <a:xfrm>
            <a:off x="685800" y="1355725"/>
            <a:ext cx="8001000" cy="4511675"/>
          </a:xfrm>
          <a:prstGeom prst="rect">
            <a:avLst/>
          </a:prstGeom>
        </p:spPr>
        <p:txBody>
          <a:bodyPr>
            <a:noAutofit/>
          </a:bodyPr>
          <a:lstStyle/>
          <a:p>
            <a:pPr marL="0" marR="0" lvl="0" indent="0" algn="just" defTabSz="914400" rtl="0" eaLnBrk="1" fontAlgn="auto" latinLnBrk="0" hangingPunct="1">
              <a:lnSpc>
                <a:spcPct val="15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1" name="Rectangle 10"/>
          <p:cNvSpPr/>
          <p:nvPr/>
        </p:nvSpPr>
        <p:spPr>
          <a:xfrm>
            <a:off x="2057400" y="2133600"/>
            <a:ext cx="5623026" cy="1323439"/>
          </a:xfrm>
          <a:prstGeom prst="rect">
            <a:avLst/>
          </a:prstGeom>
          <a:solidFill>
            <a:srgbClr val="F9B4B6"/>
          </a:solidFill>
        </p:spPr>
        <p:txBody>
          <a:bodyPr wrap="square">
            <a:spAutoFit/>
          </a:bodyPr>
          <a:lstStyle/>
          <a:p>
            <a:pPr algn="ctr">
              <a:buNone/>
            </a:pPr>
            <a:r>
              <a:rPr lang="en-US" sz="8000" b="1" dirty="0" smtClean="0">
                <a:ln w="10541" cmpd="sng">
                  <a:solidFill>
                    <a:schemeClr val="accent1">
                      <a:shade val="88000"/>
                      <a:satMod val="110000"/>
                    </a:schemeClr>
                  </a:solidFill>
                  <a:prstDash val="solid"/>
                </a:ln>
                <a:solidFill>
                  <a:srgbClr val="C00000"/>
                </a:solidFill>
              </a:rPr>
              <a:t>Thank </a:t>
            </a:r>
            <a:r>
              <a:rPr lang="en-US" sz="8000" b="1" dirty="0" smtClean="0">
                <a:ln w="10541" cmpd="sng">
                  <a:solidFill>
                    <a:schemeClr val="accent1">
                      <a:shade val="88000"/>
                      <a:satMod val="110000"/>
                    </a:schemeClr>
                  </a:solidFill>
                  <a:prstDash val="solid"/>
                </a:ln>
                <a:solidFill>
                  <a:srgbClr val="C00000"/>
                </a:solidFill>
                <a:latin typeface="Times New Roman" panose="02020603050405020304" pitchFamily="18" charset="0"/>
                <a:cs typeface="Times New Roman" panose="02020603050405020304" pitchFamily="18" charset="0"/>
              </a:rPr>
              <a:t>You</a:t>
            </a:r>
            <a:endParaRPr lang="en-US" sz="8000" b="1" dirty="0">
              <a:ln w="10541" cmpd="sng">
                <a:solidFill>
                  <a:schemeClr val="accent1">
                    <a:shade val="88000"/>
                    <a:satMod val="110000"/>
                  </a:schemeClr>
                </a:solidFill>
                <a:prstDash val="solid"/>
              </a:ln>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wheel(4)">
                                      <p:cBhvr>
                                        <p:cTn id="7"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7301</TotalTime>
  <Words>5816</Words>
  <Application>Microsoft Office PowerPoint</Application>
  <PresentationFormat>On-screen Show (4:3)</PresentationFormat>
  <Paragraphs>1466</Paragraphs>
  <Slides>99</Slides>
  <Notes>1</Notes>
  <HiddenSlides>0</HiddenSlides>
  <MMClips>0</MMClips>
  <ScaleCrop>false</ScaleCrop>
  <HeadingPairs>
    <vt:vector size="4" baseType="variant">
      <vt:variant>
        <vt:lpstr>Theme</vt:lpstr>
      </vt:variant>
      <vt:variant>
        <vt:i4>1</vt:i4>
      </vt:variant>
      <vt:variant>
        <vt:lpstr>Slide Titles</vt:lpstr>
      </vt:variant>
      <vt:variant>
        <vt:i4>99</vt:i4>
      </vt:variant>
    </vt:vector>
  </HeadingPairs>
  <TitlesOfParts>
    <vt:vector size="100" baseType="lpstr">
      <vt:lpstr>Office Theme</vt:lpstr>
      <vt:lpstr>Noida Institute of Engineering and Technology, Greater Noida</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dell</cp:lastModifiedBy>
  <cp:revision>412</cp:revision>
  <dcterms:created xsi:type="dcterms:W3CDTF">2006-08-16T00:00:00Z</dcterms:created>
  <dcterms:modified xsi:type="dcterms:W3CDTF">2025-02-28T08:30:27Z</dcterms:modified>
</cp:coreProperties>
</file>