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35"/>
  </p:notesMasterIdLst>
  <p:handoutMasterIdLst>
    <p:handoutMasterId r:id="rId136"/>
  </p:handoutMasterIdLst>
  <p:sldIdLst>
    <p:sldId id="587" r:id="rId2"/>
    <p:sldId id="588" r:id="rId3"/>
    <p:sldId id="641" r:id="rId4"/>
    <p:sldId id="636" r:id="rId5"/>
    <p:sldId id="637" r:id="rId6"/>
    <p:sldId id="642" r:id="rId7"/>
    <p:sldId id="313" r:id="rId8"/>
    <p:sldId id="528" r:id="rId9"/>
    <p:sldId id="644" r:id="rId10"/>
    <p:sldId id="531" r:id="rId11"/>
    <p:sldId id="530" r:id="rId12"/>
    <p:sldId id="769" r:id="rId13"/>
    <p:sldId id="648" r:id="rId14"/>
    <p:sldId id="589" r:id="rId15"/>
    <p:sldId id="660" r:id="rId16"/>
    <p:sldId id="575" r:id="rId17"/>
    <p:sldId id="661" r:id="rId18"/>
    <p:sldId id="586" r:id="rId19"/>
    <p:sldId id="654" r:id="rId20"/>
    <p:sldId id="663" r:id="rId21"/>
    <p:sldId id="664" r:id="rId22"/>
    <p:sldId id="665" r:id="rId23"/>
    <p:sldId id="643" r:id="rId24"/>
    <p:sldId id="666" r:id="rId25"/>
    <p:sldId id="667" r:id="rId26"/>
    <p:sldId id="668" r:id="rId27"/>
    <p:sldId id="669" r:id="rId28"/>
    <p:sldId id="670" r:id="rId29"/>
    <p:sldId id="671" r:id="rId30"/>
    <p:sldId id="672" r:id="rId31"/>
    <p:sldId id="673" r:id="rId32"/>
    <p:sldId id="674" r:id="rId33"/>
    <p:sldId id="675" r:id="rId34"/>
    <p:sldId id="676" r:id="rId35"/>
    <p:sldId id="729" r:id="rId36"/>
    <p:sldId id="747" r:id="rId37"/>
    <p:sldId id="677" r:id="rId38"/>
    <p:sldId id="678" r:id="rId39"/>
    <p:sldId id="679" r:id="rId40"/>
    <p:sldId id="645" r:id="rId41"/>
    <p:sldId id="680" r:id="rId42"/>
    <p:sldId id="681" r:id="rId43"/>
    <p:sldId id="682" r:id="rId44"/>
    <p:sldId id="683" r:id="rId45"/>
    <p:sldId id="684" r:id="rId46"/>
    <p:sldId id="685" r:id="rId47"/>
    <p:sldId id="686" r:id="rId48"/>
    <p:sldId id="687" r:id="rId49"/>
    <p:sldId id="688" r:id="rId50"/>
    <p:sldId id="689" r:id="rId51"/>
    <p:sldId id="730" r:id="rId52"/>
    <p:sldId id="731" r:id="rId53"/>
    <p:sldId id="733" r:id="rId54"/>
    <p:sldId id="732" r:id="rId55"/>
    <p:sldId id="691" r:id="rId56"/>
    <p:sldId id="692" r:id="rId57"/>
    <p:sldId id="693" r:id="rId58"/>
    <p:sldId id="582" r:id="rId59"/>
    <p:sldId id="583" r:id="rId60"/>
    <p:sldId id="584" r:id="rId61"/>
    <p:sldId id="585" r:id="rId62"/>
    <p:sldId id="694" r:id="rId63"/>
    <p:sldId id="695" r:id="rId64"/>
    <p:sldId id="735" r:id="rId65"/>
    <p:sldId id="696" r:id="rId66"/>
    <p:sldId id="736" r:id="rId67"/>
    <p:sldId id="737" r:id="rId68"/>
    <p:sldId id="738" r:id="rId69"/>
    <p:sldId id="739" r:id="rId70"/>
    <p:sldId id="740" r:id="rId71"/>
    <p:sldId id="741" r:id="rId72"/>
    <p:sldId id="742" r:id="rId73"/>
    <p:sldId id="590" r:id="rId74"/>
    <p:sldId id="591" r:id="rId75"/>
    <p:sldId id="594" r:id="rId76"/>
    <p:sldId id="592" r:id="rId77"/>
    <p:sldId id="595" r:id="rId78"/>
    <p:sldId id="697" r:id="rId79"/>
    <p:sldId id="698" r:id="rId80"/>
    <p:sldId id="699" r:id="rId81"/>
    <p:sldId id="700" r:id="rId82"/>
    <p:sldId id="701" r:id="rId83"/>
    <p:sldId id="702" r:id="rId84"/>
    <p:sldId id="743" r:id="rId85"/>
    <p:sldId id="744" r:id="rId86"/>
    <p:sldId id="704" r:id="rId87"/>
    <p:sldId id="705" r:id="rId88"/>
    <p:sldId id="706" r:id="rId89"/>
    <p:sldId id="707" r:id="rId90"/>
    <p:sldId id="708" r:id="rId91"/>
    <p:sldId id="709" r:id="rId92"/>
    <p:sldId id="710" r:id="rId93"/>
    <p:sldId id="711" r:id="rId94"/>
    <p:sldId id="712" r:id="rId95"/>
    <p:sldId id="713" r:id="rId96"/>
    <p:sldId id="714" r:id="rId97"/>
    <p:sldId id="715" r:id="rId98"/>
    <p:sldId id="613" r:id="rId99"/>
    <p:sldId id="753" r:id="rId100"/>
    <p:sldId id="615" r:id="rId101"/>
    <p:sldId id="616" r:id="rId102"/>
    <p:sldId id="617" r:id="rId103"/>
    <p:sldId id="754" r:id="rId104"/>
    <p:sldId id="618" r:id="rId105"/>
    <p:sldId id="619" r:id="rId106"/>
    <p:sldId id="625" r:id="rId107"/>
    <p:sldId id="756" r:id="rId108"/>
    <p:sldId id="620" r:id="rId109"/>
    <p:sldId id="757" r:id="rId110"/>
    <p:sldId id="626" r:id="rId111"/>
    <p:sldId id="758" r:id="rId112"/>
    <p:sldId id="759" r:id="rId113"/>
    <p:sldId id="621" r:id="rId114"/>
    <p:sldId id="760" r:id="rId115"/>
    <p:sldId id="761" r:id="rId116"/>
    <p:sldId id="716" r:id="rId117"/>
    <p:sldId id="717" r:id="rId118"/>
    <p:sldId id="718" r:id="rId119"/>
    <p:sldId id="720" r:id="rId120"/>
    <p:sldId id="721" r:id="rId121"/>
    <p:sldId id="722" r:id="rId122"/>
    <p:sldId id="659" r:id="rId123"/>
    <p:sldId id="719" r:id="rId124"/>
    <p:sldId id="631" r:id="rId125"/>
    <p:sldId id="509" r:id="rId126"/>
    <p:sldId id="608" r:id="rId127"/>
    <p:sldId id="762" r:id="rId128"/>
    <p:sldId id="768" r:id="rId129"/>
    <p:sldId id="767" r:id="rId130"/>
    <p:sldId id="766" r:id="rId131"/>
    <p:sldId id="724" r:id="rId132"/>
    <p:sldId id="725" r:id="rId133"/>
    <p:sldId id="726" r:id="rId1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1AF"/>
    <a:srgbClr val="F3DE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90" autoAdjust="0"/>
    <p:restoredTop sz="94660"/>
  </p:normalViewPr>
  <p:slideViewPr>
    <p:cSldViewPr>
      <p:cViewPr varScale="1">
        <p:scale>
          <a:sx n="114" d="100"/>
          <a:sy n="114" d="100"/>
        </p:scale>
        <p:origin x="1236"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1/22/2025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dirty="0"/>
          </a:p>
        </p:txBody>
      </p:sp>
    </p:spTree>
    <p:extLst>
      <p:ext uri="{BB962C8B-B14F-4D97-AF65-F5344CB8AC3E}">
        <p14:creationId xmlns:p14="http://schemas.microsoft.com/office/powerpoint/2010/main" val="257392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1/22/2025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dirty="0"/>
          </a:p>
        </p:txBody>
      </p:sp>
    </p:spTree>
    <p:extLst>
      <p:ext uri="{BB962C8B-B14F-4D97-AF65-F5344CB8AC3E}">
        <p14:creationId xmlns:p14="http://schemas.microsoft.com/office/powerpoint/2010/main" val="1527191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dirty="0"/>
          </a:p>
        </p:txBody>
      </p:sp>
    </p:spTree>
    <p:extLst>
      <p:ext uri="{BB962C8B-B14F-4D97-AF65-F5344CB8AC3E}">
        <p14:creationId xmlns:p14="http://schemas.microsoft.com/office/powerpoint/2010/main" val="1186298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dirty="0"/>
          </a:p>
        </p:txBody>
      </p:sp>
    </p:spTree>
    <p:extLst>
      <p:ext uri="{BB962C8B-B14F-4D97-AF65-F5344CB8AC3E}">
        <p14:creationId xmlns:p14="http://schemas.microsoft.com/office/powerpoint/2010/main" val="2840069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dirty="0"/>
          </a:p>
        </p:txBody>
      </p:sp>
    </p:spTree>
    <p:extLst>
      <p:ext uri="{BB962C8B-B14F-4D97-AF65-F5344CB8AC3E}">
        <p14:creationId xmlns:p14="http://schemas.microsoft.com/office/powerpoint/2010/main" val="3582693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7EDD410-60A8-4D39-85A2-44533E0FDA60}" type="datetime1">
              <a:rPr lang="en-US" smtClean="0"/>
              <a:t>1/22/2025</a:t>
            </a:fld>
            <a:endParaRPr lang="en-US" dirty="0"/>
          </a:p>
        </p:txBody>
      </p:sp>
      <p:sp>
        <p:nvSpPr>
          <p:cNvPr id="5" name="Footer Placeholder 4"/>
          <p:cNvSpPr>
            <a:spLocks noGrp="1"/>
          </p:cNvSpPr>
          <p:nvPr>
            <p:ph type="ftr" sz="quarter" idx="11"/>
          </p:nvPr>
        </p:nvSpPr>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322786-1658-407D-8918-AADBDD90F6B2}" type="datetime1">
              <a:rPr lang="en-US" smtClean="0"/>
              <a:t>1/22/2025</a:t>
            </a:fld>
            <a:endParaRPr lang="en-US" dirty="0"/>
          </a:p>
        </p:txBody>
      </p:sp>
      <p:sp>
        <p:nvSpPr>
          <p:cNvPr id="5" name="Footer Placeholder 4"/>
          <p:cNvSpPr>
            <a:spLocks noGrp="1"/>
          </p:cNvSpPr>
          <p:nvPr>
            <p:ph type="ftr" sz="quarter" idx="11"/>
          </p:nvPr>
        </p:nvSpPr>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492297-0B72-4424-99F6-C742E5D7B6E0}" type="datetime1">
              <a:rPr lang="en-US" smtClean="0"/>
              <a:t>1/22/2025</a:t>
            </a:fld>
            <a:endParaRPr lang="en-US" dirty="0"/>
          </a:p>
        </p:txBody>
      </p:sp>
      <p:sp>
        <p:nvSpPr>
          <p:cNvPr id="5" name="Footer Placeholder 4"/>
          <p:cNvSpPr>
            <a:spLocks noGrp="1"/>
          </p:cNvSpPr>
          <p:nvPr>
            <p:ph type="ftr" sz="quarter" idx="11"/>
          </p:nvPr>
        </p:nvSpPr>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00232A-0452-4338-88A3-77BBC1FF7AD5}" type="datetime1">
              <a:rPr lang="en-US" smtClean="0"/>
              <a:t>1/22/2025</a:t>
            </a:fld>
            <a:endParaRPr lang="en-US" dirty="0"/>
          </a:p>
        </p:txBody>
      </p:sp>
      <p:sp>
        <p:nvSpPr>
          <p:cNvPr id="5" name="Footer Placeholder 4"/>
          <p:cNvSpPr>
            <a:spLocks noGrp="1"/>
          </p:cNvSpPr>
          <p:nvPr>
            <p:ph type="ftr" sz="quarter" idx="11"/>
          </p:nvPr>
        </p:nvSpPr>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4D66CE-CBD0-4087-B936-C8A7DE67D0A6}" type="datetime1">
              <a:rPr lang="en-US" smtClean="0"/>
              <a:t>1/22/2025</a:t>
            </a:fld>
            <a:endParaRPr lang="en-US" dirty="0"/>
          </a:p>
        </p:txBody>
      </p:sp>
      <p:sp>
        <p:nvSpPr>
          <p:cNvPr id="5" name="Footer Placeholder 4"/>
          <p:cNvSpPr>
            <a:spLocks noGrp="1"/>
          </p:cNvSpPr>
          <p:nvPr>
            <p:ph type="ftr" sz="quarter" idx="11"/>
          </p:nvPr>
        </p:nvSpPr>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7A55D0-E5B6-466C-85A3-80B437DE8B14}" type="datetime1">
              <a:rPr lang="en-US" smtClean="0"/>
              <a:t>1/22/2025</a:t>
            </a:fld>
            <a:endParaRPr lang="en-US" dirty="0"/>
          </a:p>
        </p:txBody>
      </p:sp>
      <p:sp>
        <p:nvSpPr>
          <p:cNvPr id="6" name="Footer Placeholder 5"/>
          <p:cNvSpPr>
            <a:spLocks noGrp="1"/>
          </p:cNvSpPr>
          <p:nvPr>
            <p:ph type="ftr" sz="quarter" idx="11"/>
          </p:nvPr>
        </p:nvSpPr>
        <p:spPr/>
        <p:txBody>
          <a:bodyPr/>
          <a:lstStyle/>
          <a:p>
            <a:r>
              <a:rPr lang="en-US" dirty="0" err="1"/>
              <a:t>TusharSoftware</a:t>
            </a:r>
            <a:r>
              <a:rPr lang="en-US" dirty="0"/>
              <a:t> Engineering ACSE0603                   Unit 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BDC793-107C-40FB-9276-FC171B2798CE}" type="datetime1">
              <a:rPr lang="en-US" smtClean="0"/>
              <a:t>1/22/2025</a:t>
            </a:fld>
            <a:endParaRPr lang="en-US" dirty="0"/>
          </a:p>
        </p:txBody>
      </p:sp>
      <p:sp>
        <p:nvSpPr>
          <p:cNvPr id="8" name="Footer Placeholder 7"/>
          <p:cNvSpPr>
            <a:spLocks noGrp="1"/>
          </p:cNvSpPr>
          <p:nvPr>
            <p:ph type="ftr" sz="quarter" idx="11"/>
          </p:nvPr>
        </p:nvSpPr>
        <p:spPr/>
        <p:txBody>
          <a:bodyPr/>
          <a:lstStyle/>
          <a:p>
            <a:r>
              <a:rPr lang="en-US" dirty="0" err="1"/>
              <a:t>TusharSoftware</a:t>
            </a:r>
            <a:r>
              <a:rPr lang="en-US" dirty="0"/>
              <a:t> Engineering ACSE0603                   Unit 2</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F08987-9033-429C-A0E8-0F5357EA6886}" type="datetime1">
              <a:rPr lang="en-US" smtClean="0"/>
              <a:t>1/22/2025</a:t>
            </a:fld>
            <a:endParaRPr lang="en-US" dirty="0"/>
          </a:p>
        </p:txBody>
      </p:sp>
      <p:sp>
        <p:nvSpPr>
          <p:cNvPr id="4" name="Footer Placeholder 3"/>
          <p:cNvSpPr>
            <a:spLocks noGrp="1"/>
          </p:cNvSpPr>
          <p:nvPr>
            <p:ph type="ftr" sz="quarter" idx="11"/>
          </p:nvPr>
        </p:nvSpPr>
        <p:spPr/>
        <p:txBody>
          <a:bodyPr/>
          <a:lstStyle/>
          <a:p>
            <a:r>
              <a:rPr lang="en-US" dirty="0" err="1"/>
              <a:t>TusharSoftware</a:t>
            </a:r>
            <a:r>
              <a:rPr lang="en-US" dirty="0"/>
              <a:t> Engineering ACSE0603                   Unit 2</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E38B2C-C4A1-468A-96D6-0AF17D93A9B3}" type="datetime1">
              <a:rPr lang="en-US" smtClean="0"/>
              <a:t>1/22/2025</a:t>
            </a:fld>
            <a:endParaRPr lang="en-US" dirty="0"/>
          </a:p>
        </p:txBody>
      </p:sp>
      <p:sp>
        <p:nvSpPr>
          <p:cNvPr id="3" name="Footer Placeholder 2"/>
          <p:cNvSpPr>
            <a:spLocks noGrp="1"/>
          </p:cNvSpPr>
          <p:nvPr>
            <p:ph type="ftr" sz="quarter" idx="11"/>
          </p:nvPr>
        </p:nvSpPr>
        <p:spPr/>
        <p:txBody>
          <a:bodyPr/>
          <a:lstStyle/>
          <a:p>
            <a:r>
              <a:rPr lang="en-US" dirty="0" err="1"/>
              <a:t>TusharSoftware</a:t>
            </a:r>
            <a:r>
              <a:rPr lang="en-US" dirty="0"/>
              <a:t> Engineering ACSE0603                   Unit 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3B0399-D658-4E97-A2C0-B46A1841E587}" type="datetime1">
              <a:rPr lang="en-US" smtClean="0"/>
              <a:t>1/22/2025</a:t>
            </a:fld>
            <a:endParaRPr lang="en-US" dirty="0"/>
          </a:p>
        </p:txBody>
      </p:sp>
      <p:sp>
        <p:nvSpPr>
          <p:cNvPr id="6" name="Footer Placeholder 5"/>
          <p:cNvSpPr>
            <a:spLocks noGrp="1"/>
          </p:cNvSpPr>
          <p:nvPr>
            <p:ph type="ftr" sz="quarter" idx="11"/>
          </p:nvPr>
        </p:nvSpPr>
        <p:spPr/>
        <p:txBody>
          <a:bodyPr/>
          <a:lstStyle/>
          <a:p>
            <a:r>
              <a:rPr lang="en-US" dirty="0" err="1"/>
              <a:t>TusharSoftware</a:t>
            </a:r>
            <a:r>
              <a:rPr lang="en-US" dirty="0"/>
              <a:t> Engineering ACSE0603                   Unit 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6A2AB5-791D-4DE3-8D44-0D815F47CC42}" type="datetime1">
              <a:rPr lang="en-US" smtClean="0"/>
              <a:t>1/22/2025</a:t>
            </a:fld>
            <a:endParaRPr lang="en-US" dirty="0"/>
          </a:p>
        </p:txBody>
      </p:sp>
      <p:sp>
        <p:nvSpPr>
          <p:cNvPr id="6" name="Footer Placeholder 5"/>
          <p:cNvSpPr>
            <a:spLocks noGrp="1"/>
          </p:cNvSpPr>
          <p:nvPr>
            <p:ph type="ftr" sz="quarter" idx="11"/>
          </p:nvPr>
        </p:nvSpPr>
        <p:spPr/>
        <p:txBody>
          <a:bodyPr/>
          <a:lstStyle/>
          <a:p>
            <a:r>
              <a:rPr lang="en-US" dirty="0" err="1"/>
              <a:t>TusharSoftware</a:t>
            </a:r>
            <a:r>
              <a:rPr lang="en-US" dirty="0"/>
              <a:t> Engineering ACSE0603                   Unit 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F108C8-5AA7-401B-8BA9-3610D9620BE8}" type="datetime1">
              <a:rPr lang="en-US" smtClean="0"/>
              <a:t>1/22/2025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err="1"/>
              <a:t>TusharSoftware</a:t>
            </a:r>
            <a:r>
              <a:rPr lang="en-US" dirty="0"/>
              <a:t> Engineering ACSE0603                   Unit 2</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hyperlink" Target="https://www.youtube.com/watch?v=crz9WmoUoKc" TargetMode="External"/><Relationship Id="rId7" Type="http://schemas.openxmlformats.org/officeDocument/2006/relationships/image" Target="../media/image2.png"/><Relationship Id="rId2" Type="http://schemas.openxmlformats.org/officeDocument/2006/relationships/hyperlink" Target="https://nptel.ac.in/courses/106/105/106105182/"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www.youtube.com/watch?v=WjwEh15M5Rw" TargetMode="External"/><Relationship Id="rId4" Type="http://schemas.openxmlformats.org/officeDocument/2006/relationships/hyperlink" Target="https://www.youtube.com/watch?v=rKG7mgVFCTM" TargetMode="External"/></Relationships>
</file>

<file path=ppt/slides/_rels/slide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2.png"/></Relationships>
</file>

<file path=ppt/slides/_rels/slide1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500166" y="928670"/>
            <a:ext cx="6400800" cy="1514468"/>
          </a:xfrm>
        </p:spPr>
        <p:style>
          <a:lnRef idx="2">
            <a:schemeClr val="accent5"/>
          </a:lnRef>
          <a:fillRef idx="1">
            <a:schemeClr val="lt1"/>
          </a:fillRef>
          <a:effectRef idx="0">
            <a:schemeClr val="accent5"/>
          </a:effectRef>
          <a:fontRef idx="minor">
            <a:schemeClr val="dk1"/>
          </a:fontRef>
        </p:style>
        <p:txBody>
          <a:bodyPr>
            <a:normAutofit fontScale="92500" lnSpcReduction="20000"/>
          </a:bodyPr>
          <a:lstStyle/>
          <a:p>
            <a:endParaRPr lang="en-IN" sz="2500" dirty="0">
              <a:solidFill>
                <a:schemeClr val="accent6"/>
              </a:solidFill>
            </a:endParaRPr>
          </a:p>
          <a:p>
            <a:r>
              <a:rPr lang="en-IN" sz="4000" dirty="0">
                <a:solidFill>
                  <a:schemeClr val="tx1"/>
                </a:solidFill>
              </a:rPr>
              <a:t>Software Requirement Specification </a:t>
            </a:r>
            <a:endParaRPr lang="en-US" sz="4000" dirty="0">
              <a:solidFill>
                <a:schemeClr val="tx1"/>
              </a:solidFill>
            </a:endParaRPr>
          </a:p>
          <a:p>
            <a:endParaRPr lang="en-US" sz="4000" dirty="0">
              <a:solidFill>
                <a:schemeClr val="tx1"/>
              </a:solidFill>
            </a:endParaRPr>
          </a:p>
        </p:txBody>
      </p:sp>
      <p:sp>
        <p:nvSpPr>
          <p:cNvPr id="6" name="Subtitle 2"/>
          <p:cNvSpPr txBox="1">
            <a:spLocks/>
          </p:cNvSpPr>
          <p:nvPr/>
        </p:nvSpPr>
        <p:spPr>
          <a:xfrm>
            <a:off x="5715000" y="3962400"/>
            <a:ext cx="3105472"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err="1">
                <a:solidFill>
                  <a:schemeClr val="tx1"/>
                </a:solidFill>
              </a:rPr>
              <a:t>Mr.Tushar</a:t>
            </a:r>
            <a:endParaRPr lang="en-US" sz="2400" dirty="0">
              <a:solidFill>
                <a:schemeClr val="tx1"/>
              </a:solidFill>
            </a:endParaRPr>
          </a:p>
          <a:p>
            <a:pPr lvl="0" algn="ctr">
              <a:spcBef>
                <a:spcPct val="20000"/>
              </a:spcBef>
              <a:defRPr/>
            </a:pPr>
            <a:r>
              <a:rPr lang="en-US" sz="2400" dirty="0">
                <a:solidFill>
                  <a:schemeClr val="tx1"/>
                </a:solidFill>
              </a:rPr>
              <a:t>Assistant Professor</a:t>
            </a:r>
          </a:p>
          <a:p>
            <a:pPr algn="ctr">
              <a:spcBef>
                <a:spcPct val="20000"/>
              </a:spcBef>
              <a:defRPr/>
            </a:pPr>
            <a:r>
              <a:rPr lang="en-US" sz="2400" dirty="0">
                <a:solidFill>
                  <a:schemeClr val="tx1"/>
                </a:solidFill>
              </a:rPr>
              <a:t> (CS)</a:t>
            </a:r>
            <a:endParaRPr lang="en-US" sz="2400" dirty="0">
              <a:solidFill>
                <a:schemeClr val="tx1"/>
              </a:solidFill>
              <a:cs typeface="Calibri"/>
            </a:endParaRPr>
          </a:p>
          <a:p>
            <a:pPr lvl="0" algn="ctr">
              <a:spcBef>
                <a:spcPct val="20000"/>
              </a:spcBef>
              <a:defRPr/>
            </a:pPr>
            <a:endParaRPr lang="en-US" sz="2400" dirty="0">
              <a:solidFill>
                <a:schemeClr val="tx1"/>
              </a:solidFill>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C83FFF4E-ED8D-4B49-9A83-D77287E262B9}" type="datetime1">
              <a:rPr lang="en-US" smtClean="0"/>
              <a:t>1/22/2025</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251520" y="2971800"/>
            <a:ext cx="15240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2</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428860" y="6278585"/>
            <a:ext cx="5029200" cy="365125"/>
          </a:xfrm>
        </p:spPr>
        <p:txBody>
          <a:bodyPr/>
          <a:lstStyle/>
          <a:p>
            <a:r>
              <a:rPr lang="en-US" dirty="0" err="1"/>
              <a:t>Tushar</a:t>
            </a:r>
            <a:r>
              <a:rPr lang="en-US" dirty="0"/>
              <a:t>                 Software Engineering ACSE0603                   Unit 2</a:t>
            </a:r>
          </a:p>
        </p:txBody>
      </p:sp>
      <p:sp>
        <p:nvSpPr>
          <p:cNvPr id="14" name="Subtitle 2"/>
          <p:cNvSpPr txBox="1">
            <a:spLocks/>
          </p:cNvSpPr>
          <p:nvPr/>
        </p:nvSpPr>
        <p:spPr>
          <a:xfrm>
            <a:off x="251520" y="38100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Software Engineering</a:t>
            </a:r>
          </a:p>
          <a:p>
            <a:pPr lvl="0" algn="ctr">
              <a:spcBef>
                <a:spcPct val="20000"/>
              </a:spcBef>
              <a:defRPr/>
            </a:pPr>
            <a:r>
              <a:rPr lang="en-US" sz="2000" b="1" dirty="0">
                <a:ea typeface="+mn-lt"/>
                <a:cs typeface="+mn-lt"/>
              </a:rPr>
              <a:t>ACSE0603</a:t>
            </a:r>
            <a:endParaRPr lang="en-US" sz="2000" b="1" dirty="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228600" y="48768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000" b="1" dirty="0">
                <a:solidFill>
                  <a:schemeClr val="tx1"/>
                </a:solidFill>
              </a:rPr>
              <a:t>(B Tech </a:t>
            </a:r>
            <a:r>
              <a:rPr lang="en-US" sz="2000" b="1" dirty="0" err="1">
                <a:solidFill>
                  <a:schemeClr val="tx1"/>
                </a:solidFill>
              </a:rPr>
              <a:t>VI</a:t>
            </a:r>
            <a:r>
              <a:rPr lang="en-US" sz="2000" b="1" baseline="30000" dirty="0" err="1">
                <a:solidFill>
                  <a:schemeClr val="tx1"/>
                </a:solidFill>
              </a:rPr>
              <a:t>th</a:t>
            </a:r>
            <a:r>
              <a:rPr lang="en-US" sz="2000" b="1" dirty="0">
                <a:solidFill>
                  <a:schemeClr val="tx1"/>
                </a:solidFill>
              </a:rPr>
              <a:t> Sem</a:t>
            </a:r>
            <a:r>
              <a:rPr lang="en-US" sz="2000" dirty="0">
                <a:solidFill>
                  <a:schemeClr val="tx1"/>
                </a:solidFill>
              </a:rPr>
              <a:t>)</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23856" y="2487560"/>
            <a:ext cx="1296144" cy="13970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3D7059-820A-4BCF-9542-78223AE75DD5}" type="datetime1">
              <a:rPr lang="en-US" smtClean="0"/>
              <a:t>1/22/2025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500166" y="0"/>
            <a:ext cx="7643834"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CO-PO</a:t>
            </a:r>
            <a:r>
              <a:rPr lang="en-US" sz="2400" dirty="0">
                <a:latin typeface="Times New Roman" pitchFamily="18" charset="0"/>
                <a:cs typeface="Times New Roman" pitchFamily="18" charset="0"/>
              </a:rPr>
              <a:t> </a:t>
            </a:r>
            <a:r>
              <a:rPr lang="en-US" sz="2400" b="1" dirty="0">
                <a:solidFill>
                  <a:schemeClr val="tx1"/>
                </a:solidFill>
                <a:latin typeface="Times New Roman" panose="02020603050405020304" pitchFamily="18" charset="0"/>
                <a:cs typeface="Times New Roman" panose="02020603050405020304" pitchFamily="18" charset="0"/>
              </a:rPr>
              <a:t>Mapping</a:t>
            </a:r>
          </a:p>
        </p:txBody>
      </p:sp>
      <p:sp>
        <p:nvSpPr>
          <p:cNvPr id="9" name="Rectangle 1">
            <a:extLst>
              <a:ext uri="{FF2B5EF4-FFF2-40B4-BE49-F238E27FC236}">
                <a16:creationId xmlns:a16="http://schemas.microsoft.com/office/drawing/2014/main" id="{14071140-551B-4E51-A134-31A277FE296E}"/>
              </a:ext>
            </a:extLst>
          </p:cNvPr>
          <p:cNvSpPr>
            <a:spLocks noChangeArrowheads="1"/>
          </p:cNvSpPr>
          <p:nvPr/>
        </p:nvSpPr>
        <p:spPr bwMode="auto">
          <a:xfrm>
            <a:off x="251520" y="1041500"/>
            <a:ext cx="835908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CO-PO Correlation Matrices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Correlation levels are taken 1, 2 and 3 as defined below:</a:t>
            </a:r>
            <a:endParaRPr kumimoji="0" lang="en-US" altLang="en-US" sz="22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1: Slight (Low)	2: Moderate (Medium)	3: Substantial (High) </a:t>
            </a:r>
            <a:endParaRPr kumimoji="0" lang="en-US" altLang="en-US" sz="2200" i="0" u="none" strike="noStrike" cap="none" normalizeH="0" baseline="0" dirty="0">
              <a:ln>
                <a:noFill/>
              </a:ln>
              <a:solidFill>
                <a:schemeClr val="tx1"/>
              </a:solidFill>
              <a:effectLst/>
            </a:endParaRPr>
          </a:p>
        </p:txBody>
      </p:sp>
      <p:graphicFrame>
        <p:nvGraphicFramePr>
          <p:cNvPr id="10" name="Table 9"/>
          <p:cNvGraphicFramePr>
            <a:graphicFrameLocks noGrp="1"/>
          </p:cNvGraphicFramePr>
          <p:nvPr>
            <p:extLst>
              <p:ext uri="{D42A27DB-BD31-4B8C-83A1-F6EECF244321}">
                <p14:modId xmlns:p14="http://schemas.microsoft.com/office/powerpoint/2010/main" val="388057932"/>
              </p:ext>
            </p:extLst>
          </p:nvPr>
        </p:nvGraphicFramePr>
        <p:xfrm>
          <a:off x="642910" y="2636912"/>
          <a:ext cx="7848595" cy="3009570"/>
        </p:xfrm>
        <a:graphic>
          <a:graphicData uri="http://schemas.openxmlformats.org/drawingml/2006/table">
            <a:tbl>
              <a:tblPr/>
              <a:tblGrid>
                <a:gridCol w="1179336">
                  <a:extLst>
                    <a:ext uri="{9D8B030D-6E8A-4147-A177-3AD203B41FA5}">
                      <a16:colId xmlns:a16="http://schemas.microsoft.com/office/drawing/2014/main" val="2437879057"/>
                    </a:ext>
                  </a:extLst>
                </a:gridCol>
                <a:gridCol w="501809">
                  <a:extLst>
                    <a:ext uri="{9D8B030D-6E8A-4147-A177-3AD203B41FA5}">
                      <a16:colId xmlns:a16="http://schemas.microsoft.com/office/drawing/2014/main" val="696798631"/>
                    </a:ext>
                  </a:extLst>
                </a:gridCol>
                <a:gridCol w="500066">
                  <a:extLst>
                    <a:ext uri="{9D8B030D-6E8A-4147-A177-3AD203B41FA5}">
                      <a16:colId xmlns:a16="http://schemas.microsoft.com/office/drawing/2014/main" val="638483705"/>
                    </a:ext>
                  </a:extLst>
                </a:gridCol>
                <a:gridCol w="500066">
                  <a:extLst>
                    <a:ext uri="{9D8B030D-6E8A-4147-A177-3AD203B41FA5}">
                      <a16:colId xmlns:a16="http://schemas.microsoft.com/office/drawing/2014/main" val="249210939"/>
                    </a:ext>
                  </a:extLst>
                </a:gridCol>
                <a:gridCol w="500066">
                  <a:extLst>
                    <a:ext uri="{9D8B030D-6E8A-4147-A177-3AD203B41FA5}">
                      <a16:colId xmlns:a16="http://schemas.microsoft.com/office/drawing/2014/main" val="3126271395"/>
                    </a:ext>
                  </a:extLst>
                </a:gridCol>
                <a:gridCol w="642942">
                  <a:extLst>
                    <a:ext uri="{9D8B030D-6E8A-4147-A177-3AD203B41FA5}">
                      <a16:colId xmlns:a16="http://schemas.microsoft.com/office/drawing/2014/main" val="4072300083"/>
                    </a:ext>
                  </a:extLst>
                </a:gridCol>
                <a:gridCol w="571504">
                  <a:extLst>
                    <a:ext uri="{9D8B030D-6E8A-4147-A177-3AD203B41FA5}">
                      <a16:colId xmlns:a16="http://schemas.microsoft.com/office/drawing/2014/main" val="3676486126"/>
                    </a:ext>
                  </a:extLst>
                </a:gridCol>
                <a:gridCol w="500066">
                  <a:extLst>
                    <a:ext uri="{9D8B030D-6E8A-4147-A177-3AD203B41FA5}">
                      <a16:colId xmlns:a16="http://schemas.microsoft.com/office/drawing/2014/main" val="569063562"/>
                    </a:ext>
                  </a:extLst>
                </a:gridCol>
                <a:gridCol w="500066">
                  <a:extLst>
                    <a:ext uri="{9D8B030D-6E8A-4147-A177-3AD203B41FA5}">
                      <a16:colId xmlns:a16="http://schemas.microsoft.com/office/drawing/2014/main" val="1296368971"/>
                    </a:ext>
                  </a:extLst>
                </a:gridCol>
                <a:gridCol w="500066">
                  <a:extLst>
                    <a:ext uri="{9D8B030D-6E8A-4147-A177-3AD203B41FA5}">
                      <a16:colId xmlns:a16="http://schemas.microsoft.com/office/drawing/2014/main" val="1948887522"/>
                    </a:ext>
                  </a:extLst>
                </a:gridCol>
                <a:gridCol w="642942">
                  <a:extLst>
                    <a:ext uri="{9D8B030D-6E8A-4147-A177-3AD203B41FA5}">
                      <a16:colId xmlns:a16="http://schemas.microsoft.com/office/drawing/2014/main" val="2735111776"/>
                    </a:ext>
                  </a:extLst>
                </a:gridCol>
                <a:gridCol w="642942">
                  <a:extLst>
                    <a:ext uri="{9D8B030D-6E8A-4147-A177-3AD203B41FA5}">
                      <a16:colId xmlns:a16="http://schemas.microsoft.com/office/drawing/2014/main" val="2930219400"/>
                    </a:ext>
                  </a:extLst>
                </a:gridCol>
                <a:gridCol w="666724">
                  <a:extLst>
                    <a:ext uri="{9D8B030D-6E8A-4147-A177-3AD203B41FA5}">
                      <a16:colId xmlns:a16="http://schemas.microsoft.com/office/drawing/2014/main" val="3766458990"/>
                    </a:ext>
                  </a:extLst>
                </a:gridCol>
              </a:tblGrid>
              <a:tr h="499482">
                <a:tc gridSpan="9">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r>
                        <a:rPr lang="en-US" sz="1600" b="1" dirty="0">
                          <a:effectLst/>
                          <a:latin typeface="Calibri" panose="020F0502020204030204" pitchFamily="34" charset="0"/>
                          <a:ea typeface="Calibri" panose="020F0502020204030204" pitchFamily="34" charset="0"/>
                          <a:cs typeface="Mangal" panose="02040503050203030202" pitchFamily="18" charset="0"/>
                        </a:rPr>
                        <a:t>                                 Software Engineering (Code:</a:t>
                      </a:r>
                      <a:r>
                        <a:rPr lang="en-US" sz="1600" b="1" baseline="0" dirty="0">
                          <a:effectLst/>
                          <a:latin typeface="Calibri" panose="020F0502020204030204" pitchFamily="34" charset="0"/>
                          <a:ea typeface="Calibri" panose="020F0502020204030204" pitchFamily="34" charset="0"/>
                          <a:cs typeface="Mangal" panose="02040503050203030202" pitchFamily="18" charset="0"/>
                        </a:rPr>
                        <a:t> ACSE0603)</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lnSpc>
                          <a:spcPct val="115000"/>
                        </a:lnSpc>
                        <a:spcAft>
                          <a:spcPts val="1000"/>
                        </a:spcAft>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88163219"/>
                  </a:ext>
                </a:extLst>
              </a:tr>
              <a:tr h="418348">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CO</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PO3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PO4</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PO5</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PO6</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PO7</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PO8</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PO9</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PO10</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PO11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PO12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2527103"/>
                  </a:ext>
                </a:extLst>
              </a:tr>
              <a:tr h="418348">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3</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3</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1</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7388475"/>
                  </a:ext>
                </a:extLst>
              </a:tr>
              <a:tr h="418348">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801577624"/>
                  </a:ext>
                </a:extLst>
              </a:tr>
              <a:tr h="418348">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1 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649090"/>
                  </a:ext>
                </a:extLst>
              </a:tr>
              <a:tr h="418348">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ACSE0603.4</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1 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2196322"/>
                  </a:ext>
                </a:extLst>
              </a:tr>
              <a:tr h="418348">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ACSE0603.5</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1600" dirty="0">
                          <a:effectLst/>
                          <a:latin typeface="Calibri" panose="020F0502020204030204" pitchFamily="34" charset="0"/>
                          <a:ea typeface="Calibri" panose="020F0502020204030204" pitchFamily="34" charset="0"/>
                          <a:cs typeface="Mangal" panose="02040503050203030202" pitchFamily="18" charset="0"/>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0037840"/>
                  </a:ext>
                </a:extLst>
              </a:tr>
            </a:tbl>
          </a:graphicData>
        </a:graphic>
      </p:graphicFrame>
      <p:pic>
        <p:nvPicPr>
          <p:cNvPr id="2" name="Picture 1">
            <a:extLst>
              <a:ext uri="{FF2B5EF4-FFF2-40B4-BE49-F238E27FC236}">
                <a16:creationId xmlns:a16="http://schemas.microsoft.com/office/drawing/2014/main" id="{1402F987-6FEB-2710-3C84-15A69F8AC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7391"/>
            <a:ext cx="1219548" cy="6858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7664917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077200" cy="4800600"/>
          </a:xfrm>
        </p:spPr>
        <p:txBody>
          <a:bodyPr>
            <a:noAutofit/>
          </a:bodyPr>
          <a:lstStyle/>
          <a:p>
            <a:r>
              <a:rPr lang="en-US" sz="2200" dirty="0"/>
              <a:t>It consists various tasks which carried out by two groups:</a:t>
            </a:r>
          </a:p>
          <a:p>
            <a:pPr lvl="1"/>
            <a:r>
              <a:rPr lang="en-US" sz="2200" dirty="0">
                <a:solidFill>
                  <a:srgbClr val="002060"/>
                </a:solidFill>
              </a:rPr>
              <a:t>Group1</a:t>
            </a:r>
            <a:r>
              <a:rPr lang="en-US" sz="2200" dirty="0"/>
              <a:t>: consist of s/w Engineers who do technical work.</a:t>
            </a:r>
          </a:p>
          <a:p>
            <a:pPr lvl="1"/>
            <a:r>
              <a:rPr lang="en-US" sz="2200" dirty="0">
                <a:solidFill>
                  <a:srgbClr val="002060"/>
                </a:solidFill>
              </a:rPr>
              <a:t>Group2: </a:t>
            </a:r>
            <a:r>
              <a:rPr lang="en-US" sz="2200" dirty="0"/>
              <a:t>it is SQA group. Responsible to prepare SQA plan, record keeping, analysis and reporting. It assist  s/w team in achieving a high quality end product.</a:t>
            </a:r>
          </a:p>
          <a:p>
            <a:r>
              <a:rPr lang="en-US" sz="2200" dirty="0"/>
              <a:t>SQA plan provides a road map for SQA.</a:t>
            </a:r>
          </a:p>
          <a:p>
            <a:r>
              <a:rPr lang="en-US" sz="2200" dirty="0">
                <a:solidFill>
                  <a:srgbClr val="0070C0"/>
                </a:solidFill>
              </a:rPr>
              <a:t>SQA plan identifies:</a:t>
            </a:r>
          </a:p>
          <a:p>
            <a:pPr lvl="1">
              <a:spcBef>
                <a:spcPts val="0"/>
              </a:spcBef>
            </a:pPr>
            <a:r>
              <a:rPr lang="en-US" sz="2200" dirty="0"/>
              <a:t> evaluations to be performed</a:t>
            </a:r>
          </a:p>
          <a:p>
            <a:pPr lvl="1">
              <a:spcBef>
                <a:spcPts val="0"/>
              </a:spcBef>
            </a:pPr>
            <a:r>
              <a:rPr lang="en-US" sz="2200" dirty="0"/>
              <a:t> audits and reviews to be performed</a:t>
            </a:r>
          </a:p>
          <a:p>
            <a:pPr lvl="1">
              <a:spcBef>
                <a:spcPts val="0"/>
              </a:spcBef>
            </a:pPr>
            <a:r>
              <a:rPr lang="en-US" sz="2200" dirty="0"/>
              <a:t>standards that are applicable to the project</a:t>
            </a:r>
          </a:p>
          <a:p>
            <a:pPr lvl="1">
              <a:spcBef>
                <a:spcPts val="0"/>
              </a:spcBef>
            </a:pPr>
            <a:r>
              <a:rPr lang="en-US" sz="2200" dirty="0"/>
              <a:t>procedures for error reporting and tracking</a:t>
            </a:r>
          </a:p>
          <a:p>
            <a:pPr lvl="1">
              <a:spcBef>
                <a:spcPts val="0"/>
              </a:spcBef>
            </a:pPr>
            <a:r>
              <a:rPr lang="en-US" sz="2200" dirty="0"/>
              <a:t>documents to be produced by the SQA group</a:t>
            </a:r>
          </a:p>
          <a:p>
            <a:pPr lvl="1">
              <a:spcBef>
                <a:spcPts val="0"/>
              </a:spcBef>
            </a:pPr>
            <a:r>
              <a:rPr lang="en-US" sz="2200" dirty="0"/>
              <a:t> amount of feedback provided to the software project team</a:t>
            </a:r>
          </a:p>
        </p:txBody>
      </p:sp>
      <p:sp>
        <p:nvSpPr>
          <p:cNvPr id="4" name="Slide Number Placeholder 3"/>
          <p:cNvSpPr>
            <a:spLocks noGrp="1"/>
          </p:cNvSpPr>
          <p:nvPr>
            <p:ph type="sldNum" sz="quarter" idx="12"/>
          </p:nvPr>
        </p:nvSpPr>
        <p:spPr/>
        <p:txBody>
          <a:bodyPr/>
          <a:lstStyle/>
          <a:p>
            <a:fld id="{EEC29284-5E14-4C1A-BCDA-1FB19A2AD421}" type="slidenum">
              <a:rPr lang="en-US" smtClean="0"/>
              <a:pPr/>
              <a:t>100</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dirty="0" err="1"/>
              <a:t>TusharSoftware</a:t>
            </a:r>
            <a:r>
              <a:rPr lang="en-US" dirty="0"/>
              <a:t> Engineering ACSE0603                   Unit 2</a:t>
            </a:r>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SQA Plan (CO2)</a:t>
            </a:r>
          </a:p>
        </p:txBody>
      </p:sp>
      <p:sp>
        <p:nvSpPr>
          <p:cNvPr id="2" name="Date Placeholder 1"/>
          <p:cNvSpPr>
            <a:spLocks noGrp="1"/>
          </p:cNvSpPr>
          <p:nvPr>
            <p:ph type="dt" sz="half" idx="10"/>
          </p:nvPr>
        </p:nvSpPr>
        <p:spPr/>
        <p:txBody>
          <a:bodyPr/>
          <a:lstStyle/>
          <a:p>
            <a:fld id="{E16171B0-26D5-4EF5-A24B-5BCE9EB70B7F}" type="datetime1">
              <a:rPr lang="en-US" smtClean="0"/>
              <a:t>1/22/2025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8103720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95400"/>
            <a:ext cx="7772400" cy="4724400"/>
          </a:xfrm>
        </p:spPr>
        <p:txBody>
          <a:bodyPr>
            <a:normAutofit/>
          </a:bodyPr>
          <a:lstStyle/>
          <a:p>
            <a:pPr>
              <a:spcBef>
                <a:spcPts val="0"/>
              </a:spcBef>
            </a:pPr>
            <a:r>
              <a:rPr lang="en-US" sz="2200" dirty="0">
                <a:solidFill>
                  <a:srgbClr val="002060"/>
                </a:solidFill>
              </a:rPr>
              <a:t>Stage 1: </a:t>
            </a:r>
            <a:r>
              <a:rPr lang="en-US" sz="2200" dirty="0"/>
              <a:t>SQA team should write in detail activities related for s/w requirements.</a:t>
            </a:r>
          </a:p>
          <a:p>
            <a:pPr>
              <a:spcBef>
                <a:spcPts val="0"/>
              </a:spcBef>
            </a:pPr>
            <a:endParaRPr lang="en-US" sz="2200" dirty="0"/>
          </a:p>
          <a:p>
            <a:r>
              <a:rPr lang="en-US" sz="2200" dirty="0">
                <a:solidFill>
                  <a:srgbClr val="002060"/>
                </a:solidFill>
              </a:rPr>
              <a:t>Stage2: </a:t>
            </a:r>
            <a:r>
              <a:rPr lang="en-US" sz="2200" dirty="0"/>
              <a:t>team should analyze in detail the preparation of the development team for detailed build-up.</a:t>
            </a:r>
          </a:p>
          <a:p>
            <a:endParaRPr lang="en-US" sz="2200" dirty="0"/>
          </a:p>
          <a:p>
            <a:r>
              <a:rPr lang="en-US" sz="2200" dirty="0">
                <a:solidFill>
                  <a:srgbClr val="002060"/>
                </a:solidFill>
              </a:rPr>
              <a:t>Stage3: </a:t>
            </a:r>
            <a:r>
              <a:rPr lang="en-US" sz="2200" dirty="0"/>
              <a:t>tackles the QA plan for detailed design and actual product.(it is longest among three phases)</a:t>
            </a:r>
          </a:p>
        </p:txBody>
      </p:sp>
      <p:sp>
        <p:nvSpPr>
          <p:cNvPr id="4" name="Slide Number Placeholder 3"/>
          <p:cNvSpPr>
            <a:spLocks noGrp="1"/>
          </p:cNvSpPr>
          <p:nvPr>
            <p:ph type="sldNum" sz="quarter" idx="12"/>
          </p:nvPr>
        </p:nvSpPr>
        <p:spPr/>
        <p:txBody>
          <a:bodyPr/>
          <a:lstStyle/>
          <a:p>
            <a:fld id="{EEC29284-5E14-4C1A-BCDA-1FB19A2AD421}" type="slidenum">
              <a:rPr lang="en-US" smtClean="0"/>
              <a:pPr/>
              <a:t>101</a:t>
            </a:fld>
            <a:endParaRPr lang="en-US"/>
          </a:p>
        </p:txBody>
      </p:sp>
      <p:sp>
        <p:nvSpPr>
          <p:cNvPr id="5" name="Footer Placeholder 4"/>
          <p:cNvSpPr>
            <a:spLocks noGrp="1"/>
          </p:cNvSpPr>
          <p:nvPr>
            <p:ph type="ftr" sz="quarter" idx="11"/>
          </p:nvPr>
        </p:nvSpPr>
        <p:spPr>
          <a:xfrm>
            <a:off x="3124200" y="6356350"/>
            <a:ext cx="4800600" cy="365125"/>
          </a:xfrm>
        </p:spPr>
        <p:txBody>
          <a:bodyPr/>
          <a:lstStyle/>
          <a:p>
            <a:r>
              <a:rPr lang="en-US" dirty="0" err="1"/>
              <a:t>TusharSoftware</a:t>
            </a:r>
            <a:r>
              <a:rPr lang="en-US" dirty="0"/>
              <a:t> Engineering ACSE0603                   Unit 2</a:t>
            </a:r>
          </a:p>
        </p:txBody>
      </p:sp>
      <p:sp>
        <p:nvSpPr>
          <p:cNvPr id="7" name="Title 1"/>
          <p:cNvSpPr txBox="1">
            <a:spLocks/>
          </p:cNvSpPr>
          <p:nvPr/>
        </p:nvSpPr>
        <p:spPr>
          <a:xfrm>
            <a:off x="1333500" y="37358"/>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SQA plan is a three stage process</a:t>
            </a:r>
          </a:p>
        </p:txBody>
      </p:sp>
      <p:sp>
        <p:nvSpPr>
          <p:cNvPr id="2" name="Date Placeholder 1"/>
          <p:cNvSpPr>
            <a:spLocks noGrp="1"/>
          </p:cNvSpPr>
          <p:nvPr>
            <p:ph type="dt" sz="half" idx="10"/>
          </p:nvPr>
        </p:nvSpPr>
        <p:spPr/>
        <p:txBody>
          <a:bodyPr/>
          <a:lstStyle/>
          <a:p>
            <a:fld id="{824D68C1-5482-46CA-83FA-433826B26615}" type="datetime1">
              <a:rPr lang="en-US" smtClean="0"/>
              <a:t>1/22/2025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6170831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6700" y="1447800"/>
            <a:ext cx="8610600" cy="2123658"/>
          </a:xfrm>
          <a:prstGeom prst="rect">
            <a:avLst/>
          </a:prstGeom>
        </p:spPr>
        <p:txBody>
          <a:bodyPr wrap="square">
            <a:spAutoFit/>
          </a:bodyPr>
          <a:lstStyle/>
          <a:p>
            <a:pPr marL="342900" indent="-342900">
              <a:buFont typeface="Arial" panose="020B0604020202020204" pitchFamily="34" charset="0"/>
              <a:buChar char="•"/>
            </a:pPr>
            <a:r>
              <a:rPr lang="en-US" sz="2200" dirty="0"/>
              <a:t>It is not a SDLC model.</a:t>
            </a:r>
          </a:p>
          <a:p>
            <a:pPr marL="342900" indent="-342900">
              <a:buFont typeface="Arial" panose="020B0604020202020204" pitchFamily="34" charset="0"/>
              <a:buChar char="•"/>
            </a:pPr>
            <a:r>
              <a:rPr lang="en-US" sz="2200" dirty="0"/>
              <a:t>It is a strategy for improving the software process, irrespective of the actual life cycle model used.</a:t>
            </a:r>
          </a:p>
          <a:p>
            <a:pPr marL="342900" indent="-342900">
              <a:buFont typeface="Arial" panose="020B0604020202020204" pitchFamily="34" charset="0"/>
              <a:buChar char="•"/>
            </a:pPr>
            <a:r>
              <a:rPr lang="en-US" sz="2200" dirty="0"/>
              <a:t>It was developed by S/W Engg. Institute(SEI) of Carnegie-Mellon Univ. in 1996.</a:t>
            </a:r>
          </a:p>
          <a:p>
            <a:pPr marL="342900" indent="-342900">
              <a:buFont typeface="Arial" panose="020B0604020202020204" pitchFamily="34" charset="0"/>
              <a:buChar char="•"/>
            </a:pPr>
            <a:r>
              <a:rPr lang="en-US" sz="2200" dirty="0"/>
              <a:t>It is an assessment that results in a five point/level  grading scheme</a:t>
            </a:r>
          </a:p>
        </p:txBody>
      </p:sp>
      <p:sp>
        <p:nvSpPr>
          <p:cNvPr id="6" name="Slide Number Placeholder 5"/>
          <p:cNvSpPr>
            <a:spLocks noGrp="1"/>
          </p:cNvSpPr>
          <p:nvPr>
            <p:ph type="sldNum" sz="quarter" idx="12"/>
          </p:nvPr>
        </p:nvSpPr>
        <p:spPr/>
        <p:txBody>
          <a:bodyPr/>
          <a:lstStyle/>
          <a:p>
            <a:fld id="{EEC29284-5E14-4C1A-BCDA-1FB19A2AD421}" type="slidenum">
              <a:rPr lang="en-US" smtClean="0"/>
              <a:pPr/>
              <a:t>102</a:t>
            </a:fld>
            <a:endParaRPr lang="en-US"/>
          </a:p>
        </p:txBody>
      </p:sp>
      <p:sp>
        <p:nvSpPr>
          <p:cNvPr id="9" name="Footer Placeholder 8"/>
          <p:cNvSpPr>
            <a:spLocks noGrp="1"/>
          </p:cNvSpPr>
          <p:nvPr>
            <p:ph type="ftr" sz="quarter" idx="11"/>
          </p:nvPr>
        </p:nvSpPr>
        <p:spPr>
          <a:xfrm>
            <a:off x="3124200" y="6356350"/>
            <a:ext cx="4724400" cy="365125"/>
          </a:xfrm>
        </p:spPr>
        <p:txBody>
          <a:bodyPr/>
          <a:lstStyle/>
          <a:p>
            <a:r>
              <a:rPr lang="en-US" dirty="0" err="1"/>
              <a:t>TusharSoftware</a:t>
            </a:r>
            <a:r>
              <a:rPr lang="en-US" dirty="0"/>
              <a:t> Engineering ACSE0603                   Unit 2</a:t>
            </a:r>
          </a:p>
        </p:txBody>
      </p:sp>
      <p:sp>
        <p:nvSpPr>
          <p:cNvPr id="11"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Capability Maturity Model(CO2)</a:t>
            </a:r>
          </a:p>
        </p:txBody>
      </p:sp>
      <p:sp>
        <p:nvSpPr>
          <p:cNvPr id="2" name="Date Placeholder 1"/>
          <p:cNvSpPr>
            <a:spLocks noGrp="1"/>
          </p:cNvSpPr>
          <p:nvPr>
            <p:ph type="dt" sz="half" idx="10"/>
          </p:nvPr>
        </p:nvSpPr>
        <p:spPr/>
        <p:txBody>
          <a:bodyPr/>
          <a:lstStyle/>
          <a:p>
            <a:fld id="{1F1369EA-C4F7-4A26-8149-1C6B7984F820}" type="datetime1">
              <a:rPr lang="en-US" smtClean="0"/>
              <a:t>1/22/2025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88749379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A108B474-FC9A-4A76-B10F-91C590998F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692696"/>
            <a:ext cx="8229600" cy="5472608"/>
          </a:xfrm>
        </p:spPr>
      </p:pic>
      <p:sp>
        <p:nvSpPr>
          <p:cNvPr id="4" name="Date Placeholder 3">
            <a:extLst>
              <a:ext uri="{FF2B5EF4-FFF2-40B4-BE49-F238E27FC236}">
                <a16:creationId xmlns:a16="http://schemas.microsoft.com/office/drawing/2014/main" id="{8896818C-A9D8-4D0B-BFA9-EE445DFFFF01}"/>
              </a:ext>
            </a:extLst>
          </p:cNvPr>
          <p:cNvSpPr>
            <a:spLocks noGrp="1"/>
          </p:cNvSpPr>
          <p:nvPr>
            <p:ph type="dt" sz="half" idx="10"/>
          </p:nvPr>
        </p:nvSpPr>
        <p:spPr/>
        <p:txBody>
          <a:bodyPr/>
          <a:lstStyle/>
          <a:p>
            <a:fld id="{8F00232A-0452-4338-88A3-77BBC1FF7AD5}" type="datetime1">
              <a:rPr lang="en-US" smtClean="0"/>
              <a:t>1/22/2025</a:t>
            </a:fld>
            <a:endParaRPr lang="en-US" dirty="0"/>
          </a:p>
        </p:txBody>
      </p:sp>
      <p:sp>
        <p:nvSpPr>
          <p:cNvPr id="5" name="Footer Placeholder 4">
            <a:extLst>
              <a:ext uri="{FF2B5EF4-FFF2-40B4-BE49-F238E27FC236}">
                <a16:creationId xmlns:a16="http://schemas.microsoft.com/office/drawing/2014/main" id="{23CEC916-02CC-418D-823B-3DAC31AE7D0E}"/>
              </a:ext>
            </a:extLst>
          </p:cNvPr>
          <p:cNvSpPr>
            <a:spLocks noGrp="1"/>
          </p:cNvSpPr>
          <p:nvPr>
            <p:ph type="ftr" sz="quarter" idx="11"/>
          </p:nvPr>
        </p:nvSpPr>
        <p:spPr/>
        <p:txBody>
          <a:bodyPr/>
          <a:lstStyle/>
          <a:p>
            <a:r>
              <a:rPr lang="en-US" dirty="0" err="1"/>
              <a:t>TusharSoftware</a:t>
            </a:r>
            <a:r>
              <a:rPr lang="en-US" dirty="0"/>
              <a:t> Engineering ACSE0603                   Unit 2</a:t>
            </a:r>
          </a:p>
        </p:txBody>
      </p:sp>
      <p:sp>
        <p:nvSpPr>
          <p:cNvPr id="6" name="Slide Number Placeholder 5">
            <a:extLst>
              <a:ext uri="{FF2B5EF4-FFF2-40B4-BE49-F238E27FC236}">
                <a16:creationId xmlns:a16="http://schemas.microsoft.com/office/drawing/2014/main" id="{C892D827-66D6-4C89-9428-E9FC1A202F00}"/>
              </a:ext>
            </a:extLst>
          </p:cNvPr>
          <p:cNvSpPr>
            <a:spLocks noGrp="1"/>
          </p:cNvSpPr>
          <p:nvPr>
            <p:ph type="sldNum" sz="quarter" idx="12"/>
          </p:nvPr>
        </p:nvSpPr>
        <p:spPr/>
        <p:txBody>
          <a:bodyPr/>
          <a:lstStyle/>
          <a:p>
            <a:fld id="{B6F15528-21DE-4FAA-801E-634DDDAF4B2B}" type="slidenum">
              <a:rPr lang="en-US" smtClean="0"/>
              <a:pPr/>
              <a:t>103</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9" name="Title 1"/>
          <p:cNvSpPr txBox="1">
            <a:spLocks/>
          </p:cNvSpPr>
          <p:nvPr/>
        </p:nvSpPr>
        <p:spPr>
          <a:xfrm>
            <a:off x="1333500" y="22225"/>
            <a:ext cx="7775004" cy="598463"/>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a:solidFill>
                  <a:schemeClr val="tx1"/>
                </a:solidFill>
                <a:latin typeface="Times New Roman" panose="02020603050405020304" pitchFamily="18" charset="0"/>
                <a:cs typeface="Times New Roman" panose="02020603050405020304" pitchFamily="18" charset="0"/>
              </a:rPr>
              <a:t>CMM</a:t>
            </a:r>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629948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077200" cy="5486400"/>
          </a:xfrm>
        </p:spPr>
        <p:txBody>
          <a:bodyPr>
            <a:normAutofit fontScale="77500" lnSpcReduction="20000"/>
          </a:bodyPr>
          <a:lstStyle/>
          <a:p>
            <a:r>
              <a:rPr lang="en-US" sz="2800" dirty="0">
                <a:solidFill>
                  <a:srgbClr val="C00000"/>
                </a:solidFill>
              </a:rPr>
              <a:t>Initial (Maturity Level 1)</a:t>
            </a:r>
          </a:p>
          <a:p>
            <a:pPr lvl="2"/>
            <a:r>
              <a:rPr lang="en-US" sz="2600" dirty="0"/>
              <a:t>The ad hoc software process development.</a:t>
            </a:r>
          </a:p>
          <a:p>
            <a:pPr lvl="2"/>
            <a:r>
              <a:rPr lang="en-US" sz="2600" dirty="0"/>
              <a:t>Very Few or no processes are defined and followed.</a:t>
            </a:r>
          </a:p>
          <a:p>
            <a:pPr lvl="2"/>
            <a:r>
              <a:rPr lang="en-US" sz="2600" dirty="0"/>
              <a:t>Success of project depends on individual effort.</a:t>
            </a:r>
          </a:p>
          <a:p>
            <a:pPr lvl="2"/>
            <a:r>
              <a:rPr lang="en-US" sz="2600" dirty="0"/>
              <a:t>Totally depends on current staff. When developer leave org., successor face great difficulty to understand the process.</a:t>
            </a:r>
          </a:p>
          <a:p>
            <a:pPr lvl="2"/>
            <a:r>
              <a:rPr lang="en-US" sz="2600" dirty="0"/>
              <a:t>No formal project management practices are followed.</a:t>
            </a:r>
          </a:p>
          <a:p>
            <a:pPr lvl="2"/>
            <a:r>
              <a:rPr lang="en-US" sz="2600" dirty="0"/>
              <a:t>It not possible to predict accurate time and cost of s/w product.</a:t>
            </a:r>
          </a:p>
          <a:p>
            <a:pPr lvl="2"/>
            <a:r>
              <a:rPr lang="en-IN" dirty="0"/>
              <a:t>Since software production processes are not limited, different engineers follow their process and as a result, development efforts become chaotic. Therefore, it is also called a chaotic level.</a:t>
            </a:r>
            <a:endParaRPr lang="en-US" sz="2600" dirty="0"/>
          </a:p>
          <a:p>
            <a:r>
              <a:rPr lang="en-US" sz="2800" dirty="0">
                <a:solidFill>
                  <a:srgbClr val="C00000"/>
                </a:solidFill>
              </a:rPr>
              <a:t>Repeatable (Maturity Level 2)</a:t>
            </a:r>
          </a:p>
          <a:p>
            <a:pPr lvl="2"/>
            <a:r>
              <a:rPr lang="en-US" sz="2600" dirty="0"/>
              <a:t>Basic project management process are established to track cost, schedule, and functionality.</a:t>
            </a:r>
          </a:p>
          <a:p>
            <a:pPr lvl="2"/>
            <a:r>
              <a:rPr lang="en-US" sz="2600" dirty="0"/>
              <a:t>The necessary process discipline is in place to repeat earlier success on project with similar application but process is not documented.</a:t>
            </a:r>
          </a:p>
          <a:p>
            <a:pPr lvl="2"/>
            <a:r>
              <a:rPr lang="en-US" sz="2600" dirty="0"/>
              <a:t>In similar project success story of development can be repeated for another.</a:t>
            </a:r>
          </a:p>
          <a:p>
            <a:pPr lvl="2"/>
            <a:endParaRPr lang="en-US" sz="1600" b="1" dirty="0"/>
          </a:p>
          <a:p>
            <a:pPr lvl="1"/>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104</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dirty="0" err="1"/>
              <a:t>TusharSoftware</a:t>
            </a:r>
            <a:r>
              <a:rPr lang="en-US" dirty="0"/>
              <a:t> Engineering ACSE0603                   Unit 2</a:t>
            </a:r>
          </a:p>
        </p:txBody>
      </p:sp>
      <p:sp>
        <p:nvSpPr>
          <p:cNvPr id="7" name="Title 1"/>
          <p:cNvSpPr txBox="1">
            <a:spLocks/>
          </p:cNvSpPr>
          <p:nvPr/>
        </p:nvSpPr>
        <p:spPr>
          <a:xfrm>
            <a:off x="1333500" y="3810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Maturity</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Levels</a:t>
            </a:r>
          </a:p>
        </p:txBody>
      </p:sp>
      <p:sp>
        <p:nvSpPr>
          <p:cNvPr id="2" name="Date Placeholder 1"/>
          <p:cNvSpPr>
            <a:spLocks noGrp="1"/>
          </p:cNvSpPr>
          <p:nvPr>
            <p:ph type="dt" sz="half" idx="10"/>
          </p:nvPr>
        </p:nvSpPr>
        <p:spPr/>
        <p:txBody>
          <a:bodyPr/>
          <a:lstStyle/>
          <a:p>
            <a:fld id="{D4943B4C-72CC-4B55-92A8-A69904C8DC1F}" type="datetime1">
              <a:rPr lang="en-US" smtClean="0"/>
              <a:t>1/22/2025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77344617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153400" cy="4953000"/>
          </a:xfrm>
        </p:spPr>
        <p:txBody>
          <a:bodyPr>
            <a:normAutofit fontScale="62500" lnSpcReduction="20000"/>
          </a:bodyPr>
          <a:lstStyle/>
          <a:p>
            <a:pPr>
              <a:buNone/>
            </a:pPr>
            <a:r>
              <a:rPr lang="en-US" sz="2500" dirty="0">
                <a:solidFill>
                  <a:srgbClr val="C00000"/>
                </a:solidFill>
              </a:rPr>
              <a:t>Defined (Maturity Level 3)</a:t>
            </a:r>
          </a:p>
          <a:p>
            <a:pPr lvl="1"/>
            <a:r>
              <a:rPr lang="en-IN" sz="2500" dirty="0"/>
              <a:t>the methods for both management and development activities are defined and documented. </a:t>
            </a:r>
          </a:p>
          <a:p>
            <a:pPr lvl="1"/>
            <a:r>
              <a:rPr lang="en-IN" sz="2500" dirty="0"/>
              <a:t>common organization-wide understanding of operations, roles, and responsibilities. </a:t>
            </a:r>
          </a:p>
          <a:p>
            <a:pPr lvl="1"/>
            <a:endParaRPr lang="en-IN" sz="2500" dirty="0"/>
          </a:p>
          <a:p>
            <a:pPr lvl="1"/>
            <a:r>
              <a:rPr lang="en-US" sz="2500" dirty="0"/>
              <a:t>All project use an documented and approved version of the organization standard  s/w  process for developing and maintaining  s/w.</a:t>
            </a:r>
          </a:p>
          <a:p>
            <a:pPr lvl="1" algn="just"/>
            <a:r>
              <a:rPr lang="en-US" sz="2500" dirty="0"/>
              <a:t>But the process and practices are not analyzed quantitatively.</a:t>
            </a:r>
          </a:p>
          <a:p>
            <a:pPr>
              <a:buNone/>
            </a:pPr>
            <a:r>
              <a:rPr lang="en-US" sz="2500" dirty="0">
                <a:solidFill>
                  <a:srgbClr val="C00000"/>
                </a:solidFill>
              </a:rPr>
              <a:t>Managed (Maturity Level 4)</a:t>
            </a:r>
          </a:p>
          <a:p>
            <a:pPr lvl="1"/>
            <a:r>
              <a:rPr lang="en-US" sz="2500" dirty="0"/>
              <a:t>Both the s/w process and product are quantitatively understood and controlled.</a:t>
            </a:r>
          </a:p>
          <a:p>
            <a:pPr lvl="1"/>
            <a:r>
              <a:rPr lang="en-US" sz="2500" dirty="0"/>
              <a:t>It focus on s/w metrics:</a:t>
            </a:r>
          </a:p>
          <a:p>
            <a:pPr lvl="3">
              <a:buNone/>
            </a:pPr>
            <a:r>
              <a:rPr lang="en-US" sz="2500" dirty="0">
                <a:solidFill>
                  <a:srgbClr val="C00000"/>
                </a:solidFill>
              </a:rPr>
              <a:t>Product metrics</a:t>
            </a:r>
            <a:r>
              <a:rPr lang="en-US" sz="2500" dirty="0"/>
              <a:t>: </a:t>
            </a:r>
            <a:r>
              <a:rPr lang="en-IN" sz="2500" dirty="0"/>
              <a:t> measure the features of the product being developed, such as its size, reliability, time complexity, understandability, etc.</a:t>
            </a:r>
          </a:p>
          <a:p>
            <a:pPr lvl="3">
              <a:buNone/>
            </a:pPr>
            <a:r>
              <a:rPr lang="en-US" sz="2500" dirty="0">
                <a:solidFill>
                  <a:srgbClr val="C00000"/>
                </a:solidFill>
              </a:rPr>
              <a:t>Process metrics</a:t>
            </a:r>
            <a:r>
              <a:rPr lang="en-US" sz="2500" dirty="0"/>
              <a:t>: </a:t>
            </a:r>
            <a:r>
              <a:rPr lang="en-IN" sz="2500" dirty="0"/>
              <a:t>The software process and product quality are measured, and quantitative quality requirements for the product are met.</a:t>
            </a:r>
          </a:p>
          <a:p>
            <a:pPr lvl="3"/>
            <a:r>
              <a:rPr lang="en-IN" sz="2500" dirty="0"/>
              <a:t>such as average defect correction time, productivity, the average number of defects found per hour inspection, the average number of failures detected during testing per LOC, </a:t>
            </a:r>
            <a:r>
              <a:rPr lang="en-US" sz="2500" dirty="0">
                <a:solidFill>
                  <a:srgbClr val="C00000"/>
                </a:solidFill>
              </a:rPr>
              <a:t> </a:t>
            </a:r>
            <a:endParaRPr lang="en-US" sz="2500" dirty="0"/>
          </a:p>
          <a:p>
            <a:pPr>
              <a:buNone/>
            </a:pPr>
            <a:endParaRPr lang="en-US" sz="2500" b="1" dirty="0"/>
          </a:p>
          <a:p>
            <a:pPr lvl="2">
              <a:buNone/>
            </a:pPr>
            <a:endParaRPr lang="en-US" b="1"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105</a:t>
            </a:fld>
            <a:endParaRPr lang="en-US"/>
          </a:p>
        </p:txBody>
      </p:sp>
      <p:sp>
        <p:nvSpPr>
          <p:cNvPr id="5" name="Footer Placeholder 4"/>
          <p:cNvSpPr>
            <a:spLocks noGrp="1"/>
          </p:cNvSpPr>
          <p:nvPr>
            <p:ph type="ftr" sz="quarter" idx="11"/>
          </p:nvPr>
        </p:nvSpPr>
        <p:spPr>
          <a:xfrm>
            <a:off x="3124200" y="6356350"/>
            <a:ext cx="4724400" cy="365125"/>
          </a:xfrm>
        </p:spPr>
        <p:txBody>
          <a:bodyPr/>
          <a:lstStyle/>
          <a:p>
            <a:r>
              <a:rPr lang="en-US" dirty="0" err="1"/>
              <a:t>TusharSoftware</a:t>
            </a:r>
            <a:r>
              <a:rPr lang="en-US" dirty="0"/>
              <a:t> Engineering ACSE0603                   Unit 2</a:t>
            </a:r>
          </a:p>
        </p:txBody>
      </p:sp>
      <p:sp>
        <p:nvSpPr>
          <p:cNvPr id="2" name="Date Placeholder 1"/>
          <p:cNvSpPr>
            <a:spLocks noGrp="1"/>
          </p:cNvSpPr>
          <p:nvPr>
            <p:ph type="dt" sz="half" idx="10"/>
          </p:nvPr>
        </p:nvSpPr>
        <p:spPr/>
        <p:txBody>
          <a:bodyPr/>
          <a:lstStyle/>
          <a:p>
            <a:fld id="{066B4283-D1B5-4360-B9BE-09007B1D3481}" type="datetime1">
              <a:rPr lang="en-US" smtClean="0"/>
              <a:t>1/22/2025</a:t>
            </a:fld>
            <a:endParaRPr lang="en-US"/>
          </a:p>
        </p:txBody>
      </p:sp>
      <p:sp>
        <p:nvSpPr>
          <p:cNvPr id="8" name="Title 1"/>
          <p:cNvSpPr txBox="1">
            <a:spLocks/>
          </p:cNvSpPr>
          <p:nvPr/>
        </p:nvSpPr>
        <p:spPr>
          <a:xfrm>
            <a:off x="1333500" y="120221"/>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CMM</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21244145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95400"/>
            <a:ext cx="7696200" cy="3352800"/>
          </a:xfrm>
        </p:spPr>
        <p:txBody>
          <a:bodyPr>
            <a:normAutofit/>
          </a:bodyPr>
          <a:lstStyle/>
          <a:p>
            <a:pPr>
              <a:buNone/>
            </a:pPr>
            <a:r>
              <a:rPr lang="en-US" sz="1900" dirty="0">
                <a:solidFill>
                  <a:srgbClr val="C00000"/>
                </a:solidFill>
              </a:rPr>
              <a:t>Optimizing (Maturity Level 5)</a:t>
            </a:r>
          </a:p>
          <a:p>
            <a:pPr lvl="1"/>
            <a:r>
              <a:rPr lang="en-US" sz="1900" dirty="0">
                <a:solidFill>
                  <a:srgbClr val="C00000"/>
                </a:solidFill>
              </a:rPr>
              <a:t>	</a:t>
            </a:r>
            <a:r>
              <a:rPr lang="en-IN" sz="1900" dirty="0"/>
              <a:t>At this phase, process and product metrics are collected. Process and product measurement data are evaluated for continuous process improvement.</a:t>
            </a:r>
            <a:endParaRPr lang="en-US" sz="1900" dirty="0">
              <a:solidFill>
                <a:srgbClr val="C00000"/>
              </a:solidFill>
            </a:endParaRPr>
          </a:p>
          <a:p>
            <a:pPr lvl="1"/>
            <a:r>
              <a:rPr lang="en-US" sz="1900" dirty="0"/>
              <a:t>Continuous process improvement Is enabled by quantitative feedback from the process and from introducing innovative ideas and technologies.</a:t>
            </a:r>
          </a:p>
          <a:p>
            <a:pPr lvl="1"/>
            <a:r>
              <a:rPr lang="en-US" sz="1900" dirty="0"/>
              <a:t>Organization  Is committed to continuous process improvement.</a:t>
            </a:r>
          </a:p>
          <a:p>
            <a:pPr marL="1257300" lvl="4" indent="-342900">
              <a:buNone/>
            </a:pPr>
            <a:endParaRPr lang="en-US" sz="1900" dirty="0"/>
          </a:p>
          <a:p>
            <a:pPr marL="0" lvl="4" indent="-342900">
              <a:buNone/>
            </a:pPr>
            <a:r>
              <a:rPr lang="en-US" sz="1900" dirty="0"/>
              <a:t>So best s/w Engg. &amp; mgmt . Practices are used throughout the organization.</a:t>
            </a:r>
          </a:p>
          <a:p>
            <a:pPr marL="1257300" lvl="4" indent="-342900">
              <a:buNone/>
            </a:pPr>
            <a:endParaRPr lang="en-US" sz="1900" b="1" dirty="0"/>
          </a:p>
          <a:p>
            <a:pPr>
              <a:buNone/>
            </a:pPr>
            <a:endParaRPr lang="en-US" sz="3000" b="1" dirty="0"/>
          </a:p>
          <a:p>
            <a:pPr lvl="2">
              <a:buNone/>
            </a:pPr>
            <a:endParaRPr lang="en-US" b="1"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106</a:t>
            </a:fld>
            <a:endParaRPr lang="en-US"/>
          </a:p>
        </p:txBody>
      </p:sp>
      <p:sp>
        <p:nvSpPr>
          <p:cNvPr id="5" name="Footer Placeholder 4"/>
          <p:cNvSpPr>
            <a:spLocks noGrp="1"/>
          </p:cNvSpPr>
          <p:nvPr>
            <p:ph type="ftr" sz="quarter" idx="11"/>
          </p:nvPr>
        </p:nvSpPr>
        <p:spPr>
          <a:xfrm>
            <a:off x="2362200" y="6356350"/>
            <a:ext cx="4724400" cy="365125"/>
          </a:xfrm>
        </p:spPr>
        <p:txBody>
          <a:bodyPr/>
          <a:lstStyle/>
          <a:p>
            <a:r>
              <a:rPr lang="en-US" dirty="0" err="1"/>
              <a:t>TusharSoftware</a:t>
            </a:r>
            <a:r>
              <a:rPr lang="en-US" dirty="0"/>
              <a:t> Engineering ACSE0603                   Unit 2</a:t>
            </a:r>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CMM</a:t>
            </a:r>
          </a:p>
        </p:txBody>
      </p:sp>
      <p:sp>
        <p:nvSpPr>
          <p:cNvPr id="2" name="Date Placeholder 1"/>
          <p:cNvSpPr>
            <a:spLocks noGrp="1"/>
          </p:cNvSpPr>
          <p:nvPr>
            <p:ph type="dt" sz="half" idx="10"/>
          </p:nvPr>
        </p:nvSpPr>
        <p:spPr/>
        <p:txBody>
          <a:bodyPr/>
          <a:lstStyle/>
          <a:p>
            <a:fld id="{F5249313-F589-4EFD-A504-1D35281DFD30}" type="datetime1">
              <a:rPr lang="en-US" smtClean="0"/>
              <a:t>1/22/2025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15904734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08058-7201-47A2-A7D3-91EDF1BABF1C}"/>
              </a:ext>
            </a:extLst>
          </p:cNvPr>
          <p:cNvSpPr>
            <a:spLocks noGrp="1"/>
          </p:cNvSpPr>
          <p:nvPr>
            <p:ph type="title"/>
          </p:nvPr>
        </p:nvSpPr>
        <p:spPr>
          <a:xfrm>
            <a:off x="457200" y="274638"/>
            <a:ext cx="7859216" cy="490066"/>
          </a:xfrm>
        </p:spPr>
        <p:txBody>
          <a:bodyPr>
            <a:normAutofit fontScale="90000"/>
          </a:bodyPr>
          <a:lstStyle/>
          <a:p>
            <a:r>
              <a:rPr lang="en-IN" dirty="0"/>
              <a:t>KPAs </a:t>
            </a:r>
          </a:p>
        </p:txBody>
      </p:sp>
      <p:sp>
        <p:nvSpPr>
          <p:cNvPr id="4" name="Date Placeholder 3">
            <a:extLst>
              <a:ext uri="{FF2B5EF4-FFF2-40B4-BE49-F238E27FC236}">
                <a16:creationId xmlns:a16="http://schemas.microsoft.com/office/drawing/2014/main" id="{116F9A73-944A-4B27-8CD9-E18B57E6FBEB}"/>
              </a:ext>
            </a:extLst>
          </p:cNvPr>
          <p:cNvSpPr>
            <a:spLocks noGrp="1"/>
          </p:cNvSpPr>
          <p:nvPr>
            <p:ph type="dt" sz="half" idx="10"/>
          </p:nvPr>
        </p:nvSpPr>
        <p:spPr/>
        <p:txBody>
          <a:bodyPr/>
          <a:lstStyle/>
          <a:p>
            <a:fld id="{8F00232A-0452-4338-88A3-77BBC1FF7AD5}" type="datetime1">
              <a:rPr lang="en-US" smtClean="0"/>
              <a:t>1/22/2025</a:t>
            </a:fld>
            <a:endParaRPr lang="en-US" dirty="0"/>
          </a:p>
        </p:txBody>
      </p:sp>
      <p:sp>
        <p:nvSpPr>
          <p:cNvPr id="5" name="Footer Placeholder 4">
            <a:extLst>
              <a:ext uri="{FF2B5EF4-FFF2-40B4-BE49-F238E27FC236}">
                <a16:creationId xmlns:a16="http://schemas.microsoft.com/office/drawing/2014/main" id="{3148E223-B641-47C7-B403-32F136131913}"/>
              </a:ext>
            </a:extLst>
          </p:cNvPr>
          <p:cNvSpPr>
            <a:spLocks noGrp="1"/>
          </p:cNvSpPr>
          <p:nvPr>
            <p:ph type="ftr" sz="quarter" idx="11"/>
          </p:nvPr>
        </p:nvSpPr>
        <p:spPr/>
        <p:txBody>
          <a:bodyPr/>
          <a:lstStyle/>
          <a:p>
            <a:r>
              <a:rPr lang="en-US" dirty="0" err="1"/>
              <a:t>TusharSoftware</a:t>
            </a:r>
            <a:r>
              <a:rPr lang="en-US" dirty="0"/>
              <a:t> Engineering ACSE0603                   Unit 2</a:t>
            </a:r>
          </a:p>
        </p:txBody>
      </p:sp>
      <p:sp>
        <p:nvSpPr>
          <p:cNvPr id="6" name="Slide Number Placeholder 5">
            <a:extLst>
              <a:ext uri="{FF2B5EF4-FFF2-40B4-BE49-F238E27FC236}">
                <a16:creationId xmlns:a16="http://schemas.microsoft.com/office/drawing/2014/main" id="{0783887B-30FC-48CC-BB64-16BCCB503EBA}"/>
              </a:ext>
            </a:extLst>
          </p:cNvPr>
          <p:cNvSpPr>
            <a:spLocks noGrp="1"/>
          </p:cNvSpPr>
          <p:nvPr>
            <p:ph type="sldNum" sz="quarter" idx="12"/>
          </p:nvPr>
        </p:nvSpPr>
        <p:spPr/>
        <p:txBody>
          <a:bodyPr/>
          <a:lstStyle/>
          <a:p>
            <a:fld id="{B6F15528-21DE-4FAA-801E-634DDDAF4B2B}" type="slidenum">
              <a:rPr lang="en-US" smtClean="0"/>
              <a:pPr/>
              <a:t>107</a:t>
            </a:fld>
            <a:endParaRPr lang="en-US" dirty="0"/>
          </a:p>
        </p:txBody>
      </p:sp>
      <p:pic>
        <p:nvPicPr>
          <p:cNvPr id="1026" name="Picture 2" descr="Software Engineering Institute Capability Maturity Model (SEICMM)">
            <a:extLst>
              <a:ext uri="{FF2B5EF4-FFF2-40B4-BE49-F238E27FC236}">
                <a16:creationId xmlns:a16="http://schemas.microsoft.com/office/drawing/2014/main" id="{59F9B368-CC0B-4746-B6D8-35E93876B4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2245250"/>
            <a:ext cx="7128792" cy="39920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BD203CA-64A9-4386-9962-379F4FCDD53C}"/>
              </a:ext>
            </a:extLst>
          </p:cNvPr>
          <p:cNvSpPr txBox="1"/>
          <p:nvPr/>
        </p:nvSpPr>
        <p:spPr>
          <a:xfrm>
            <a:off x="1187624" y="767923"/>
            <a:ext cx="7344816" cy="923330"/>
          </a:xfrm>
          <a:prstGeom prst="rect">
            <a:avLst/>
          </a:prstGeom>
          <a:noFill/>
        </p:spPr>
        <p:txBody>
          <a:bodyPr wrap="square" rtlCol="0">
            <a:spAutoFit/>
          </a:bodyPr>
          <a:lstStyle/>
          <a:p>
            <a:r>
              <a:rPr lang="en-IN" dirty="0"/>
              <a:t>CMM provides a series of key areas on which to focus to take an organization from one level of maturity to the next. Thus, it provides a method for gradual quality improvement over various stages.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9" name="Title 1"/>
          <p:cNvSpPr txBox="1">
            <a:spLocks/>
          </p:cNvSpPr>
          <p:nvPr/>
        </p:nvSpPr>
        <p:spPr>
          <a:xfrm>
            <a:off x="1259632" y="84076"/>
            <a:ext cx="7810500" cy="648072"/>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KPAs</a:t>
            </a:r>
          </a:p>
        </p:txBody>
      </p:sp>
    </p:spTree>
    <p:extLst>
      <p:ext uri="{BB962C8B-B14F-4D97-AF65-F5344CB8AC3E}">
        <p14:creationId xmlns:p14="http://schemas.microsoft.com/office/powerpoint/2010/main" val="97209446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90600"/>
            <a:ext cx="8458200" cy="5638800"/>
          </a:xfrm>
        </p:spPr>
        <p:txBody>
          <a:bodyPr>
            <a:noAutofit/>
          </a:bodyPr>
          <a:lstStyle/>
          <a:p>
            <a:pPr>
              <a:lnSpc>
                <a:spcPct val="170000"/>
              </a:lnSpc>
            </a:pPr>
            <a:r>
              <a:rPr lang="en-IN" sz="2200" dirty="0"/>
              <a:t>ISO was published in 1987 as a set of six standards, ISO 8402, ISO   900-1, ISO 9001, ISO 9002, ISO 9003 and ISO 9004-1</a:t>
            </a:r>
            <a:endParaRPr lang="en-US" sz="2200" dirty="0"/>
          </a:p>
          <a:p>
            <a:pPr>
              <a:lnSpc>
                <a:spcPct val="170000"/>
              </a:lnSpc>
            </a:pPr>
            <a:r>
              <a:rPr lang="en-US" sz="2200" dirty="0"/>
              <a:t>It is a consortium of 120 countries to formulate and bring up standardization and published its 9000 series of standard in 1987.</a:t>
            </a:r>
          </a:p>
          <a:p>
            <a:pPr>
              <a:lnSpc>
                <a:spcPct val="170000"/>
              </a:lnSpc>
            </a:pPr>
            <a:r>
              <a:rPr lang="en-US" sz="2200" dirty="0"/>
              <a:t>It specify the guidelines for maintaining of quality system.</a:t>
            </a:r>
          </a:p>
          <a:p>
            <a:pPr>
              <a:lnSpc>
                <a:spcPct val="170000"/>
              </a:lnSpc>
            </a:pPr>
            <a:r>
              <a:rPr lang="en-US" sz="2200" dirty="0"/>
              <a:t>It focused both operational aspect(process) and organizational aspects(responsibilities, reporting etc.).</a:t>
            </a:r>
          </a:p>
          <a:p>
            <a:pPr>
              <a:lnSpc>
                <a:spcPct val="170000"/>
              </a:lnSpc>
            </a:pPr>
            <a:r>
              <a:rPr lang="en-US" sz="2200" dirty="0"/>
              <a:t>ISO-9000 series of standards is a set of document dealing with</a:t>
            </a:r>
          </a:p>
          <a:p>
            <a:pPr>
              <a:buNone/>
            </a:pPr>
            <a:r>
              <a:rPr lang="en-US" sz="2200" dirty="0"/>
              <a:t>     quality systems that can be used for quality assurance purposes.</a:t>
            </a:r>
          </a:p>
          <a:p>
            <a:endParaRPr lang="en-US" sz="2200"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108</a:t>
            </a:fld>
            <a:endParaRPr lang="en-US"/>
          </a:p>
        </p:txBody>
      </p:sp>
      <p:sp>
        <p:nvSpPr>
          <p:cNvPr id="5" name="Footer Placeholder 4"/>
          <p:cNvSpPr>
            <a:spLocks noGrp="1"/>
          </p:cNvSpPr>
          <p:nvPr>
            <p:ph type="ftr" sz="quarter" idx="11"/>
          </p:nvPr>
        </p:nvSpPr>
        <p:spPr>
          <a:xfrm>
            <a:off x="2209800" y="6356350"/>
            <a:ext cx="4572000" cy="365125"/>
          </a:xfrm>
        </p:spPr>
        <p:txBody>
          <a:bodyPr/>
          <a:lstStyle/>
          <a:p>
            <a:r>
              <a:rPr lang="en-US" dirty="0" err="1"/>
              <a:t>TusharSoftware</a:t>
            </a:r>
            <a:r>
              <a:rPr lang="en-US" dirty="0"/>
              <a:t> Engineering ACSE0603                   Unit 2</a:t>
            </a:r>
          </a:p>
        </p:txBody>
      </p:sp>
      <p:sp>
        <p:nvSpPr>
          <p:cNvPr id="7" name="Title 1"/>
          <p:cNvSpPr txBox="1">
            <a:spLocks/>
          </p:cNvSpPr>
          <p:nvPr/>
        </p:nvSpPr>
        <p:spPr>
          <a:xfrm>
            <a:off x="1374047" y="35730"/>
            <a:ext cx="7810500" cy="703077"/>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ISO 9000 (CO2)</a:t>
            </a:r>
          </a:p>
        </p:txBody>
      </p:sp>
      <p:sp>
        <p:nvSpPr>
          <p:cNvPr id="2" name="Date Placeholder 1"/>
          <p:cNvSpPr>
            <a:spLocks noGrp="1"/>
          </p:cNvSpPr>
          <p:nvPr>
            <p:ph type="dt" sz="half" idx="10"/>
          </p:nvPr>
        </p:nvSpPr>
        <p:spPr/>
        <p:txBody>
          <a:bodyPr/>
          <a:lstStyle/>
          <a:p>
            <a:fld id="{EF9FA1E3-31EF-447A-BC29-8CC2D3324AA9}" type="datetime1">
              <a:rPr lang="en-US" smtClean="0"/>
              <a:t>1/22/2025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3120797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E134636-3879-4000-86AE-700515E918B0}"/>
              </a:ext>
            </a:extLst>
          </p:cNvPr>
          <p:cNvPicPr>
            <a:picLocks noGrp="1" noChangeAspect="1"/>
          </p:cNvPicPr>
          <p:nvPr>
            <p:ph idx="1"/>
          </p:nvPr>
        </p:nvPicPr>
        <p:blipFill>
          <a:blip r:embed="rId2"/>
          <a:stretch>
            <a:fillRect/>
          </a:stretch>
        </p:blipFill>
        <p:spPr>
          <a:xfrm>
            <a:off x="899593" y="1600200"/>
            <a:ext cx="6569842" cy="4525963"/>
          </a:xfrm>
          <a:prstGeom prst="rect">
            <a:avLst/>
          </a:prstGeom>
        </p:spPr>
      </p:pic>
      <p:sp>
        <p:nvSpPr>
          <p:cNvPr id="4" name="Date Placeholder 3">
            <a:extLst>
              <a:ext uri="{FF2B5EF4-FFF2-40B4-BE49-F238E27FC236}">
                <a16:creationId xmlns:a16="http://schemas.microsoft.com/office/drawing/2014/main" id="{3824F104-B905-43D9-8AFE-A0F3F2E96267}"/>
              </a:ext>
            </a:extLst>
          </p:cNvPr>
          <p:cNvSpPr>
            <a:spLocks noGrp="1"/>
          </p:cNvSpPr>
          <p:nvPr>
            <p:ph type="dt" sz="half" idx="10"/>
          </p:nvPr>
        </p:nvSpPr>
        <p:spPr/>
        <p:txBody>
          <a:bodyPr/>
          <a:lstStyle/>
          <a:p>
            <a:fld id="{8F00232A-0452-4338-88A3-77BBC1FF7AD5}" type="datetime1">
              <a:rPr lang="en-US" smtClean="0"/>
              <a:t>1/22/2025</a:t>
            </a:fld>
            <a:endParaRPr lang="en-US" dirty="0"/>
          </a:p>
        </p:txBody>
      </p:sp>
      <p:sp>
        <p:nvSpPr>
          <p:cNvPr id="5" name="Footer Placeholder 4">
            <a:extLst>
              <a:ext uri="{FF2B5EF4-FFF2-40B4-BE49-F238E27FC236}">
                <a16:creationId xmlns:a16="http://schemas.microsoft.com/office/drawing/2014/main" id="{0A73F336-DE89-4DAA-9889-BFBAFEEB9D37}"/>
              </a:ext>
            </a:extLst>
          </p:cNvPr>
          <p:cNvSpPr>
            <a:spLocks noGrp="1"/>
          </p:cNvSpPr>
          <p:nvPr>
            <p:ph type="ftr" sz="quarter" idx="11"/>
          </p:nvPr>
        </p:nvSpPr>
        <p:spPr/>
        <p:txBody>
          <a:bodyPr/>
          <a:lstStyle/>
          <a:p>
            <a:r>
              <a:rPr lang="en-US" dirty="0" err="1"/>
              <a:t>TusharSoftware</a:t>
            </a:r>
            <a:r>
              <a:rPr lang="en-US" dirty="0"/>
              <a:t> Engineering ACSE0603                   Unit 2</a:t>
            </a:r>
          </a:p>
        </p:txBody>
      </p:sp>
      <p:sp>
        <p:nvSpPr>
          <p:cNvPr id="6" name="Slide Number Placeholder 5">
            <a:extLst>
              <a:ext uri="{FF2B5EF4-FFF2-40B4-BE49-F238E27FC236}">
                <a16:creationId xmlns:a16="http://schemas.microsoft.com/office/drawing/2014/main" id="{7F87BC4E-69E6-44D9-AE70-C3B8EEBBC10B}"/>
              </a:ext>
            </a:extLst>
          </p:cNvPr>
          <p:cNvSpPr>
            <a:spLocks noGrp="1"/>
          </p:cNvSpPr>
          <p:nvPr>
            <p:ph type="sldNum" sz="quarter" idx="12"/>
          </p:nvPr>
        </p:nvSpPr>
        <p:spPr/>
        <p:txBody>
          <a:bodyPr/>
          <a:lstStyle/>
          <a:p>
            <a:fld id="{B6F15528-21DE-4FAA-801E-634DDDAF4B2B}" type="slidenum">
              <a:rPr lang="en-US" smtClean="0"/>
              <a:pPr/>
              <a:t>109</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9" name="Title 1"/>
          <p:cNvSpPr txBox="1">
            <a:spLocks/>
          </p:cNvSpPr>
          <p:nvPr/>
        </p:nvSpPr>
        <p:spPr>
          <a:xfrm>
            <a:off x="1259632" y="87524"/>
            <a:ext cx="7630988" cy="641176"/>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010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F03BC6D-B4EA-40FA-9E51-5B16C90B2F25}" type="datetime1">
              <a:rPr lang="en-US" smtClean="0"/>
              <a:t>1/22/2025</a:t>
            </a:fld>
            <a:endParaRPr lang="en-US"/>
          </a:p>
        </p:txBody>
      </p:sp>
      <p:sp>
        <p:nvSpPr>
          <p:cNvPr id="5" name="Footer Placeholder 4"/>
          <p:cNvSpPr>
            <a:spLocks noGrp="1"/>
          </p:cNvSpPr>
          <p:nvPr>
            <p:ph type="ftr" sz="quarter" idx="11"/>
          </p:nvPr>
        </p:nvSpPr>
        <p:spPr>
          <a:xfrm>
            <a:off x="3124200" y="6356350"/>
            <a:ext cx="4591072" cy="365125"/>
          </a:xfrm>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9" name="Title 1"/>
          <p:cNvSpPr txBox="1">
            <a:spLocks/>
          </p:cNvSpPr>
          <p:nvPr/>
        </p:nvSpPr>
        <p:spPr>
          <a:xfrm>
            <a:off x="1500166" y="0"/>
            <a:ext cx="7643834"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Program Specific Outcomes(PSO)</a:t>
            </a:r>
          </a:p>
        </p:txBody>
      </p:sp>
      <p:sp>
        <p:nvSpPr>
          <p:cNvPr id="10" name="Content Placeholder 2"/>
          <p:cNvSpPr txBox="1">
            <a:spLocks/>
          </p:cNvSpPr>
          <p:nvPr/>
        </p:nvSpPr>
        <p:spPr>
          <a:xfrm>
            <a:off x="323528" y="1196752"/>
            <a:ext cx="8363272" cy="4734288"/>
          </a:xfrm>
          <a:prstGeom prst="rect">
            <a:avLst/>
          </a:prstGeom>
        </p:spPr>
        <p:txBody>
          <a:bodyPr vert="horz" lIns="91440" tIns="45720" rIns="91440" bIns="45720" rtlCol="0">
            <a:noAutofit/>
          </a:bodyPr>
          <a:lstStyle/>
          <a:p>
            <a:pPr marL="800100"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On successful completion of graduation degree the Engineering</a:t>
            </a:r>
          </a:p>
          <a:p>
            <a:pPr marL="800100"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graduates will be able to:</a:t>
            </a:r>
            <a:endParaRPr kumimoji="0" lang="en-I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lvl="1" indent="-342900" algn="just">
              <a:defRPr/>
            </a:pPr>
            <a:r>
              <a:rPr kumimoji="0" lang="en-US" sz="2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PSO1: </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The ability to identify, analyze real world problems and design</a:t>
            </a:r>
          </a:p>
          <a:p>
            <a:pPr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their ethical solutions using artificial intelligence, robotics, </a:t>
            </a:r>
          </a:p>
          <a:p>
            <a:pPr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virtual/augmented reality, data analytics, block chain technology,   </a:t>
            </a:r>
          </a:p>
          <a:p>
            <a:pPr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and cloud computing.</a:t>
            </a:r>
            <a:endParaRPr kumimoji="0" lang="en-I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800100" lvl="1" indent="-342900" algn="just">
              <a:defRPr/>
            </a:pPr>
            <a:r>
              <a:rPr kumimoji="0" lang="en-US" sz="2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PSO2:</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The ability to design and develop the hardware sensor devices </a:t>
            </a:r>
          </a:p>
          <a:p>
            <a:pPr marL="800100"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and related interfacing software systems for solving complex </a:t>
            </a:r>
          </a:p>
          <a:p>
            <a:pPr marL="800100"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engineering problems.</a:t>
            </a:r>
            <a:endParaRPr kumimoji="0" lang="en-I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800100" lvl="1" indent="-342900" algn="just">
              <a:defRPr/>
            </a:pPr>
            <a:r>
              <a:rPr kumimoji="0" lang="en-US" sz="2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PSO3:</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The ability to understand inter disciplinary computing</a:t>
            </a:r>
          </a:p>
          <a:p>
            <a:pPr marL="800100"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techniques and to apply them in the design of advanced computing.</a:t>
            </a:r>
            <a:endParaRPr kumimoji="0" lang="en-I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800100" lvl="1" indent="-342900" algn="just">
              <a:defRPr/>
            </a:pPr>
            <a:r>
              <a:rPr kumimoji="0" lang="en-US" sz="2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PSO4: </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The ability to conduct investigation of complex problem with </a:t>
            </a:r>
          </a:p>
          <a:p>
            <a:pPr marL="800100"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the help of technical, managerial, leadership qualities, and modern</a:t>
            </a:r>
            <a:r>
              <a:rPr kumimoji="0" lang="en-US" sz="2000" b="0" i="0" u="none" strike="noStrike" kern="1200" cap="none" spc="0" normalizeH="0" noProof="0" dirty="0">
                <a:ln>
                  <a:noFill/>
                </a:ln>
                <a:solidFill>
                  <a:schemeClr val="tx1"/>
                </a:solidFill>
                <a:effectLst/>
                <a:uLnTx/>
                <a:uFillTx/>
                <a:latin typeface="Times New Roman" pitchFamily="18" charset="0"/>
                <a:cs typeface="Times New Roman" pitchFamily="18" charset="0"/>
              </a:rPr>
              <a:t> </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engineering tools provided by industry sponsored laboratories.</a:t>
            </a:r>
            <a:endParaRPr kumimoji="0" lang="en-I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13" y="-9083"/>
            <a:ext cx="1361678" cy="892939"/>
          </a:xfrm>
          <a:prstGeom prst="rect">
            <a:avLst/>
          </a:prstGeom>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305800" cy="4721696"/>
          </a:xfrm>
        </p:spPr>
        <p:txBody>
          <a:bodyPr>
            <a:noAutofit/>
          </a:bodyPr>
          <a:lstStyle/>
          <a:p>
            <a:pPr marL="0" indent="0">
              <a:buNone/>
            </a:pPr>
            <a:r>
              <a:rPr lang="en-US" sz="2200" b="1" dirty="0">
                <a:solidFill>
                  <a:srgbClr val="FF0000"/>
                </a:solidFill>
              </a:rPr>
              <a:t>ISO-9000 Series</a:t>
            </a:r>
            <a:r>
              <a:rPr lang="en-US" sz="2200" dirty="0">
                <a:solidFill>
                  <a:srgbClr val="FF0000"/>
                </a:solidFill>
              </a:rPr>
              <a:t>: </a:t>
            </a:r>
            <a:r>
              <a:rPr lang="en-US" sz="2200" dirty="0"/>
              <a:t>it comprises following standard</a:t>
            </a:r>
          </a:p>
          <a:p>
            <a:pPr>
              <a:buFont typeface="+mj-lt"/>
              <a:buAutoNum type="arabicPeriod"/>
            </a:pPr>
            <a:r>
              <a:rPr lang="en-IN" sz="1800" b="1" dirty="0">
                <a:solidFill>
                  <a:srgbClr val="0D0D0D"/>
                </a:solidFill>
                <a:latin typeface="Söhne"/>
              </a:rPr>
              <a:t>ISO 9001:</a:t>
            </a:r>
            <a:r>
              <a:rPr lang="en-IN" sz="1800" dirty="0">
                <a:solidFill>
                  <a:srgbClr val="0D0D0D"/>
                </a:solidFill>
                <a:latin typeface="Söhne"/>
              </a:rPr>
              <a:t> This is the most widely known and comprehensive standard within the ISO 9000 family. It specifies the requirements for a QMS that an organization must demonstrate to achieve certification. ISO 9001 outlines various processes and procedures that organizations must establish and maintain to ensure quality across all aspects of their operations.</a:t>
            </a:r>
          </a:p>
          <a:p>
            <a:pPr>
              <a:buFont typeface="+mj-lt"/>
              <a:buAutoNum type="arabicPeriod"/>
            </a:pPr>
            <a:r>
              <a:rPr lang="en-IN" sz="1800" b="1" dirty="0">
                <a:solidFill>
                  <a:srgbClr val="0D0D0D"/>
                </a:solidFill>
                <a:latin typeface="Söhne"/>
              </a:rPr>
              <a:t>ISO 9000:</a:t>
            </a:r>
            <a:r>
              <a:rPr lang="en-IN" sz="1800" dirty="0">
                <a:solidFill>
                  <a:srgbClr val="0D0D0D"/>
                </a:solidFill>
                <a:latin typeface="Söhne"/>
              </a:rPr>
              <a:t> This standard provides an overview of the fundamentals and vocabulary used in quality management and certification. It helps organizations understand the concepts and principles underlying ISO 9001 and other related standards.</a:t>
            </a:r>
          </a:p>
          <a:p>
            <a:pPr>
              <a:buFont typeface="+mj-lt"/>
              <a:buAutoNum type="arabicPeriod"/>
            </a:pPr>
            <a:r>
              <a:rPr lang="en-IN" sz="1800" b="1" dirty="0">
                <a:solidFill>
                  <a:srgbClr val="0D0D0D"/>
                </a:solidFill>
                <a:latin typeface="Söhne"/>
              </a:rPr>
              <a:t>ISO 9004:</a:t>
            </a:r>
            <a:r>
              <a:rPr lang="en-IN" sz="1800" dirty="0">
                <a:solidFill>
                  <a:srgbClr val="0D0D0D"/>
                </a:solidFill>
                <a:latin typeface="Söhne"/>
              </a:rPr>
              <a:t> Unlike ISO 9001, which focuses on the requirements for certification, ISO 9004 provides guidelines for enhancing performance and improving the efficiency and effectiveness of a QMS. It offers organizations a broader perspective on quality management and continuous improvement.</a:t>
            </a:r>
          </a:p>
        </p:txBody>
      </p:sp>
      <p:sp>
        <p:nvSpPr>
          <p:cNvPr id="4" name="Slide Number Placeholder 3"/>
          <p:cNvSpPr>
            <a:spLocks noGrp="1"/>
          </p:cNvSpPr>
          <p:nvPr>
            <p:ph type="sldNum" sz="quarter" idx="12"/>
          </p:nvPr>
        </p:nvSpPr>
        <p:spPr/>
        <p:txBody>
          <a:bodyPr/>
          <a:lstStyle/>
          <a:p>
            <a:fld id="{EEC29284-5E14-4C1A-BCDA-1FB19A2AD421}" type="slidenum">
              <a:rPr lang="en-US" smtClean="0"/>
              <a:pPr/>
              <a:t>110</a:t>
            </a:fld>
            <a:endParaRPr lang="en-US"/>
          </a:p>
        </p:txBody>
      </p:sp>
      <p:sp>
        <p:nvSpPr>
          <p:cNvPr id="5" name="Footer Placeholder 4"/>
          <p:cNvSpPr>
            <a:spLocks noGrp="1"/>
          </p:cNvSpPr>
          <p:nvPr>
            <p:ph type="ftr" sz="quarter" idx="11"/>
          </p:nvPr>
        </p:nvSpPr>
        <p:spPr>
          <a:xfrm>
            <a:off x="1981200" y="6356350"/>
            <a:ext cx="4876800" cy="365125"/>
          </a:xfrm>
        </p:spPr>
        <p:txBody>
          <a:bodyPr/>
          <a:lstStyle/>
          <a:p>
            <a:r>
              <a:rPr lang="en-US" dirty="0" err="1"/>
              <a:t>TusharSoftware</a:t>
            </a:r>
            <a:r>
              <a:rPr lang="en-US" dirty="0"/>
              <a:t> Engineering ACSE0603                   Unit 2</a:t>
            </a:r>
          </a:p>
        </p:txBody>
      </p:sp>
      <p:sp>
        <p:nvSpPr>
          <p:cNvPr id="7" name="Title 1"/>
          <p:cNvSpPr txBox="1">
            <a:spLocks/>
          </p:cNvSpPr>
          <p:nvPr/>
        </p:nvSpPr>
        <p:spPr>
          <a:xfrm>
            <a:off x="1333500" y="22225"/>
            <a:ext cx="7810500" cy="838200"/>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ISO 9000 (CO2)</a:t>
            </a:r>
          </a:p>
        </p:txBody>
      </p:sp>
      <p:sp>
        <p:nvSpPr>
          <p:cNvPr id="2" name="Date Placeholder 1"/>
          <p:cNvSpPr>
            <a:spLocks noGrp="1"/>
          </p:cNvSpPr>
          <p:nvPr>
            <p:ph type="dt" sz="half" idx="10"/>
          </p:nvPr>
        </p:nvSpPr>
        <p:spPr/>
        <p:txBody>
          <a:bodyPr/>
          <a:lstStyle/>
          <a:p>
            <a:fld id="{CF042524-A44E-43B2-AC9B-0A825342ABBF}" type="datetime1">
              <a:rPr lang="en-US" smtClean="0"/>
              <a:t>1/22/2025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Tree>
    <p:extLst>
      <p:ext uri="{BB962C8B-B14F-4D97-AF65-F5344CB8AC3E}">
        <p14:creationId xmlns:p14="http://schemas.microsoft.com/office/powerpoint/2010/main" val="38465905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936551-15EA-42C4-8A67-46C42B9B7878}"/>
              </a:ext>
            </a:extLst>
          </p:cNvPr>
          <p:cNvSpPr>
            <a:spLocks noGrp="1"/>
          </p:cNvSpPr>
          <p:nvPr>
            <p:ph idx="1"/>
          </p:nvPr>
        </p:nvSpPr>
        <p:spPr>
          <a:xfrm>
            <a:off x="457200" y="1196753"/>
            <a:ext cx="8229600" cy="4248472"/>
          </a:xfrm>
        </p:spPr>
        <p:txBody>
          <a:bodyPr>
            <a:normAutofit fontScale="62500" lnSpcReduction="20000"/>
          </a:bodyPr>
          <a:lstStyle/>
          <a:p>
            <a:r>
              <a:rPr lang="en-IN" b="1" dirty="0"/>
              <a:t>Customer Focus:</a:t>
            </a:r>
            <a:r>
              <a:rPr lang="en-IN" dirty="0"/>
              <a:t> Organizations should understand and meet customer requirements to enhance customer satisfaction.</a:t>
            </a:r>
          </a:p>
          <a:p>
            <a:r>
              <a:rPr lang="en-IN" b="1" dirty="0"/>
              <a:t>Leadership:</a:t>
            </a:r>
            <a:r>
              <a:rPr lang="en-IN" dirty="0"/>
              <a:t> Top management should provide leadership and establish a clear vision and direction for the organization's quality objectives.</a:t>
            </a:r>
          </a:p>
          <a:p>
            <a:r>
              <a:rPr lang="en-IN" b="1" dirty="0"/>
              <a:t>Engagement of People:</a:t>
            </a:r>
            <a:r>
              <a:rPr lang="en-IN" dirty="0"/>
              <a:t> Employees at all levels should be engaged and empowered to contribute to the organization's success.</a:t>
            </a:r>
          </a:p>
          <a:p>
            <a:r>
              <a:rPr lang="en-IN" b="1" dirty="0"/>
              <a:t>Process Approach:</a:t>
            </a:r>
            <a:r>
              <a:rPr lang="en-IN" dirty="0"/>
              <a:t> Organizations should adopt a process-based approach to achieve consistency and effectiveness in their operations.</a:t>
            </a:r>
          </a:p>
          <a:p>
            <a:r>
              <a:rPr lang="en-IN" b="1" dirty="0"/>
              <a:t>Continuous Improvement:</a:t>
            </a:r>
            <a:r>
              <a:rPr lang="en-IN" dirty="0"/>
              <a:t> Continuous improvement should be a constant goal, with processes regularly monitored and refined.</a:t>
            </a:r>
          </a:p>
          <a:p>
            <a:r>
              <a:rPr lang="en-IN" b="1" dirty="0"/>
              <a:t>Evidence-Based Decision Making:</a:t>
            </a:r>
            <a:r>
              <a:rPr lang="en-IN" dirty="0"/>
              <a:t> Decisions should be based on the analysis of data and information to ensure effectiveness and efficiency.</a:t>
            </a:r>
          </a:p>
          <a:p>
            <a:r>
              <a:rPr lang="en-IN" b="1" dirty="0"/>
              <a:t>Relationship Management:</a:t>
            </a:r>
            <a:r>
              <a:rPr lang="en-IN" dirty="0"/>
              <a:t> Organizations should build and maintain mutually beneficial relationships with suppliers and other relevant parties.</a:t>
            </a:r>
          </a:p>
          <a:p>
            <a:pPr marL="0" indent="0">
              <a:buNone/>
            </a:pPr>
            <a:r>
              <a:rPr lang="en-IN" dirty="0"/>
              <a:t> </a:t>
            </a:r>
          </a:p>
        </p:txBody>
      </p:sp>
      <p:sp>
        <p:nvSpPr>
          <p:cNvPr id="4" name="Date Placeholder 3">
            <a:extLst>
              <a:ext uri="{FF2B5EF4-FFF2-40B4-BE49-F238E27FC236}">
                <a16:creationId xmlns:a16="http://schemas.microsoft.com/office/drawing/2014/main" id="{88A43308-39C9-4669-9D4C-F60A46936EE5}"/>
              </a:ext>
            </a:extLst>
          </p:cNvPr>
          <p:cNvSpPr>
            <a:spLocks noGrp="1"/>
          </p:cNvSpPr>
          <p:nvPr>
            <p:ph type="dt" sz="half" idx="10"/>
          </p:nvPr>
        </p:nvSpPr>
        <p:spPr/>
        <p:txBody>
          <a:bodyPr/>
          <a:lstStyle/>
          <a:p>
            <a:fld id="{8F00232A-0452-4338-88A3-77BBC1FF7AD5}" type="datetime1">
              <a:rPr lang="en-US" smtClean="0"/>
              <a:t>1/22/2025</a:t>
            </a:fld>
            <a:endParaRPr lang="en-US" dirty="0"/>
          </a:p>
        </p:txBody>
      </p:sp>
      <p:sp>
        <p:nvSpPr>
          <p:cNvPr id="5" name="Footer Placeholder 4">
            <a:extLst>
              <a:ext uri="{FF2B5EF4-FFF2-40B4-BE49-F238E27FC236}">
                <a16:creationId xmlns:a16="http://schemas.microsoft.com/office/drawing/2014/main" id="{C1F5E133-93BA-407B-AE67-928712794599}"/>
              </a:ext>
            </a:extLst>
          </p:cNvPr>
          <p:cNvSpPr>
            <a:spLocks noGrp="1"/>
          </p:cNvSpPr>
          <p:nvPr>
            <p:ph type="ftr" sz="quarter" idx="11"/>
          </p:nvPr>
        </p:nvSpPr>
        <p:spPr/>
        <p:txBody>
          <a:bodyPr/>
          <a:lstStyle/>
          <a:p>
            <a:r>
              <a:rPr lang="en-US" dirty="0" err="1"/>
              <a:t>TusharSoftware</a:t>
            </a:r>
            <a:r>
              <a:rPr lang="en-US" dirty="0"/>
              <a:t> Engineering ACSE0603                   Unit 2</a:t>
            </a:r>
          </a:p>
        </p:txBody>
      </p:sp>
      <p:sp>
        <p:nvSpPr>
          <p:cNvPr id="6" name="Slide Number Placeholder 5">
            <a:extLst>
              <a:ext uri="{FF2B5EF4-FFF2-40B4-BE49-F238E27FC236}">
                <a16:creationId xmlns:a16="http://schemas.microsoft.com/office/drawing/2014/main" id="{B1A125B2-C7B4-4FFC-A575-68304B5DCE2C}"/>
              </a:ext>
            </a:extLst>
          </p:cNvPr>
          <p:cNvSpPr>
            <a:spLocks noGrp="1"/>
          </p:cNvSpPr>
          <p:nvPr>
            <p:ph type="sldNum" sz="quarter" idx="12"/>
          </p:nvPr>
        </p:nvSpPr>
        <p:spPr/>
        <p:txBody>
          <a:bodyPr/>
          <a:lstStyle/>
          <a:p>
            <a:fld id="{B6F15528-21DE-4FAA-801E-634DDDAF4B2B}" type="slidenum">
              <a:rPr lang="en-US" smtClean="0"/>
              <a:pPr/>
              <a:t>111</a:t>
            </a:fld>
            <a:endParaRPr lang="en-US" dirty="0"/>
          </a:p>
        </p:txBody>
      </p:sp>
      <p:sp>
        <p:nvSpPr>
          <p:cNvPr id="8" name="Title 1">
            <a:extLst>
              <a:ext uri="{FF2B5EF4-FFF2-40B4-BE49-F238E27FC236}">
                <a16:creationId xmlns:a16="http://schemas.microsoft.com/office/drawing/2014/main" id="{FD957A80-4954-4009-B148-F63398D709FA}"/>
              </a:ext>
            </a:extLst>
          </p:cNvPr>
          <p:cNvSpPr txBox="1">
            <a:spLocks/>
          </p:cNvSpPr>
          <p:nvPr/>
        </p:nvSpPr>
        <p:spPr>
          <a:xfrm>
            <a:off x="1333500" y="27951"/>
            <a:ext cx="7810500" cy="838200"/>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t>Key Principles of ISO 9000</a:t>
            </a:r>
            <a:endParaRPr lang="en-IN" sz="24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88842797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97C004-B24D-4585-BD16-9AE4A7139DD6}"/>
              </a:ext>
            </a:extLst>
          </p:cNvPr>
          <p:cNvSpPr>
            <a:spLocks noGrp="1"/>
          </p:cNvSpPr>
          <p:nvPr>
            <p:ph idx="1"/>
          </p:nvPr>
        </p:nvSpPr>
        <p:spPr>
          <a:xfrm>
            <a:off x="457200" y="1196752"/>
            <a:ext cx="8229600" cy="4929411"/>
          </a:xfrm>
        </p:spPr>
        <p:txBody>
          <a:bodyPr>
            <a:normAutofit fontScale="62500" lnSpcReduction="20000"/>
          </a:bodyPr>
          <a:lstStyle/>
          <a:p>
            <a:r>
              <a:rPr lang="en-IN" b="1" dirty="0"/>
              <a:t>Improved Quality:</a:t>
            </a:r>
            <a:r>
              <a:rPr lang="en-IN" dirty="0"/>
              <a:t> ISO 9000 helps organizations establish robust processes to ensure consistent quality in products and services, leading to fewer defects and customer complaints.</a:t>
            </a:r>
          </a:p>
          <a:p>
            <a:r>
              <a:rPr lang="en-IN" b="1" dirty="0"/>
              <a:t>Enhanced Customer Satisfaction:</a:t>
            </a:r>
            <a:r>
              <a:rPr lang="en-IN" dirty="0"/>
              <a:t> By meeting customer requirements and delivering high-quality products and services, organizations can enhance customer satisfaction and loyalty.</a:t>
            </a:r>
          </a:p>
          <a:p>
            <a:r>
              <a:rPr lang="en-IN" b="1" dirty="0"/>
              <a:t>Increased Efficiency:</a:t>
            </a:r>
            <a:r>
              <a:rPr lang="en-IN" dirty="0"/>
              <a:t> ISO 9000 encourages organizations to streamline processes and eliminate waste, leading to improved efficiency and reduced costs.</a:t>
            </a:r>
          </a:p>
          <a:p>
            <a:r>
              <a:rPr lang="en-IN" b="1" dirty="0"/>
              <a:t>Market Access:</a:t>
            </a:r>
            <a:r>
              <a:rPr lang="en-IN" dirty="0"/>
              <a:t> ISO 9000 certification can open doors to new markets and opportunities, as many customers and regulatory bodies require suppliers to be ISO 9000 certified.</a:t>
            </a:r>
          </a:p>
          <a:p>
            <a:r>
              <a:rPr lang="en-IN" b="1" dirty="0"/>
              <a:t>Competitive Advantage:</a:t>
            </a:r>
            <a:r>
              <a:rPr lang="en-IN" dirty="0"/>
              <a:t> ISO 9000 certification can differentiate organizations from competitors and serve as a marketing tool to attract customers who prioritize quality and reliability.</a:t>
            </a:r>
          </a:p>
          <a:p>
            <a:r>
              <a:rPr lang="en-IN" b="1" dirty="0"/>
              <a:t>Better Risk Management:</a:t>
            </a:r>
            <a:r>
              <a:rPr lang="en-IN" dirty="0"/>
              <a:t> By adopting a systematic approach to quality management, organizations can identify and mitigate risks more effectively, minimizing potential negative impacts on their operations.</a:t>
            </a:r>
          </a:p>
          <a:p>
            <a:endParaRPr lang="en-IN" dirty="0"/>
          </a:p>
        </p:txBody>
      </p:sp>
      <p:sp>
        <p:nvSpPr>
          <p:cNvPr id="4" name="Date Placeholder 3">
            <a:extLst>
              <a:ext uri="{FF2B5EF4-FFF2-40B4-BE49-F238E27FC236}">
                <a16:creationId xmlns:a16="http://schemas.microsoft.com/office/drawing/2014/main" id="{DC177ED0-7340-411B-8FA2-33A84A7D5742}"/>
              </a:ext>
            </a:extLst>
          </p:cNvPr>
          <p:cNvSpPr>
            <a:spLocks noGrp="1"/>
          </p:cNvSpPr>
          <p:nvPr>
            <p:ph type="dt" sz="half" idx="10"/>
          </p:nvPr>
        </p:nvSpPr>
        <p:spPr/>
        <p:txBody>
          <a:bodyPr/>
          <a:lstStyle/>
          <a:p>
            <a:fld id="{8F00232A-0452-4338-88A3-77BBC1FF7AD5}" type="datetime1">
              <a:rPr lang="en-US" smtClean="0"/>
              <a:t>1/22/2025</a:t>
            </a:fld>
            <a:endParaRPr lang="en-US" dirty="0"/>
          </a:p>
        </p:txBody>
      </p:sp>
      <p:sp>
        <p:nvSpPr>
          <p:cNvPr id="5" name="Footer Placeholder 4">
            <a:extLst>
              <a:ext uri="{FF2B5EF4-FFF2-40B4-BE49-F238E27FC236}">
                <a16:creationId xmlns:a16="http://schemas.microsoft.com/office/drawing/2014/main" id="{0F6CC528-952F-4FC9-A05B-CFB5BCBF42F9}"/>
              </a:ext>
            </a:extLst>
          </p:cNvPr>
          <p:cNvSpPr>
            <a:spLocks noGrp="1"/>
          </p:cNvSpPr>
          <p:nvPr>
            <p:ph type="ftr" sz="quarter" idx="11"/>
          </p:nvPr>
        </p:nvSpPr>
        <p:spPr/>
        <p:txBody>
          <a:bodyPr/>
          <a:lstStyle/>
          <a:p>
            <a:r>
              <a:rPr lang="en-US" dirty="0" err="1"/>
              <a:t>TusharSoftware</a:t>
            </a:r>
            <a:r>
              <a:rPr lang="en-US" dirty="0"/>
              <a:t> Engineering ACSE0603                   Unit 2</a:t>
            </a:r>
          </a:p>
        </p:txBody>
      </p:sp>
      <p:sp>
        <p:nvSpPr>
          <p:cNvPr id="6" name="Slide Number Placeholder 5">
            <a:extLst>
              <a:ext uri="{FF2B5EF4-FFF2-40B4-BE49-F238E27FC236}">
                <a16:creationId xmlns:a16="http://schemas.microsoft.com/office/drawing/2014/main" id="{0021953B-5260-4FBF-9DF4-DCFC3694C270}"/>
              </a:ext>
            </a:extLst>
          </p:cNvPr>
          <p:cNvSpPr>
            <a:spLocks noGrp="1"/>
          </p:cNvSpPr>
          <p:nvPr>
            <p:ph type="sldNum" sz="quarter" idx="12"/>
          </p:nvPr>
        </p:nvSpPr>
        <p:spPr/>
        <p:txBody>
          <a:bodyPr/>
          <a:lstStyle/>
          <a:p>
            <a:fld id="{B6F15528-21DE-4FAA-801E-634DDDAF4B2B}" type="slidenum">
              <a:rPr lang="en-US" smtClean="0"/>
              <a:pPr/>
              <a:t>112</a:t>
            </a:fld>
            <a:endParaRPr lang="en-US" dirty="0"/>
          </a:p>
        </p:txBody>
      </p:sp>
      <p:sp>
        <p:nvSpPr>
          <p:cNvPr id="7" name="Title 1">
            <a:extLst>
              <a:ext uri="{FF2B5EF4-FFF2-40B4-BE49-F238E27FC236}">
                <a16:creationId xmlns:a16="http://schemas.microsoft.com/office/drawing/2014/main" id="{87BD3815-59F4-4AAB-AC65-F719C618027F}"/>
              </a:ext>
            </a:extLst>
          </p:cNvPr>
          <p:cNvSpPr txBox="1">
            <a:spLocks/>
          </p:cNvSpPr>
          <p:nvPr/>
        </p:nvSpPr>
        <p:spPr>
          <a:xfrm>
            <a:off x="1338306" y="0"/>
            <a:ext cx="7810500" cy="838200"/>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t>Benefits of Implementing ISO 9000</a:t>
            </a:r>
            <a:endParaRPr lang="en-IN" sz="24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9917847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8382000" cy="4830763"/>
          </a:xfrm>
        </p:spPr>
        <p:txBody>
          <a:bodyPr>
            <a:normAutofit/>
          </a:bodyPr>
          <a:lstStyle/>
          <a:p>
            <a:pPr algn="just"/>
            <a:r>
              <a:rPr lang="en-US" sz="2200" dirty="0"/>
              <a:t>It is a symbol of customer confidence.</a:t>
            </a:r>
          </a:p>
          <a:p>
            <a:pPr algn="just"/>
            <a:r>
              <a:rPr lang="en-US" sz="2200" dirty="0"/>
              <a:t>It highlights weakness and suggests correction measure for improvement.</a:t>
            </a:r>
          </a:p>
          <a:p>
            <a:pPr algn="just"/>
            <a:r>
              <a:rPr lang="en-US" sz="2200" dirty="0"/>
              <a:t>It makes process more focused, efficient and cost effective.</a:t>
            </a:r>
          </a:p>
          <a:p>
            <a:pPr algn="just"/>
            <a:r>
              <a:rPr lang="en-US" sz="2200" dirty="0"/>
              <a:t>It is a motivating factor for business organization.</a:t>
            </a:r>
          </a:p>
          <a:p>
            <a:pPr algn="just"/>
            <a:r>
              <a:rPr lang="en-US" sz="2200" dirty="0"/>
              <a:t>It helps to designing high quality repeatable s/w product.</a:t>
            </a:r>
          </a:p>
          <a:p>
            <a:pPr algn="just"/>
            <a:r>
              <a:rPr lang="en-US" sz="2200" dirty="0"/>
              <a:t>It facilitates the development of optimal processes and total quality measurement.</a:t>
            </a:r>
          </a:p>
          <a:p>
            <a:pPr algn="just"/>
            <a:r>
              <a:rPr lang="en-US" sz="2200" dirty="0"/>
              <a:t>It emphasizes the need of proper documents.</a:t>
            </a:r>
          </a:p>
        </p:txBody>
      </p:sp>
      <p:sp>
        <p:nvSpPr>
          <p:cNvPr id="4" name="Slide Number Placeholder 3"/>
          <p:cNvSpPr>
            <a:spLocks noGrp="1"/>
          </p:cNvSpPr>
          <p:nvPr>
            <p:ph type="sldNum" sz="quarter" idx="12"/>
          </p:nvPr>
        </p:nvSpPr>
        <p:spPr/>
        <p:txBody>
          <a:bodyPr/>
          <a:lstStyle/>
          <a:p>
            <a:fld id="{EEC29284-5E14-4C1A-BCDA-1FB19A2AD421}" type="slidenum">
              <a:rPr lang="en-US" smtClean="0"/>
              <a:pPr/>
              <a:t>113</a:t>
            </a:fld>
            <a:endParaRPr lang="en-US"/>
          </a:p>
        </p:txBody>
      </p:sp>
      <p:sp>
        <p:nvSpPr>
          <p:cNvPr id="5" name="Footer Placeholder 4"/>
          <p:cNvSpPr>
            <a:spLocks noGrp="1"/>
          </p:cNvSpPr>
          <p:nvPr>
            <p:ph type="ftr" sz="quarter" idx="11"/>
          </p:nvPr>
        </p:nvSpPr>
        <p:spPr>
          <a:xfrm>
            <a:off x="2209800" y="6356350"/>
            <a:ext cx="4800600" cy="365125"/>
          </a:xfrm>
        </p:spPr>
        <p:txBody>
          <a:bodyPr/>
          <a:lstStyle/>
          <a:p>
            <a:r>
              <a:rPr lang="en-US" dirty="0" err="1"/>
              <a:t>TusharSoftware</a:t>
            </a:r>
            <a:r>
              <a:rPr lang="en-US" dirty="0"/>
              <a:t> Engineering ACSE0603                   Unit 2</a:t>
            </a:r>
          </a:p>
        </p:txBody>
      </p:sp>
      <p:sp>
        <p:nvSpPr>
          <p:cNvPr id="7"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Reasons</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that Software industry get ISO certification</a:t>
            </a:r>
          </a:p>
        </p:txBody>
      </p:sp>
      <p:sp>
        <p:nvSpPr>
          <p:cNvPr id="2" name="Date Placeholder 1"/>
          <p:cNvSpPr>
            <a:spLocks noGrp="1"/>
          </p:cNvSpPr>
          <p:nvPr>
            <p:ph type="dt" sz="half" idx="10"/>
          </p:nvPr>
        </p:nvSpPr>
        <p:spPr/>
        <p:txBody>
          <a:bodyPr/>
          <a:lstStyle/>
          <a:p>
            <a:fld id="{F59C2D6D-8620-430B-B0E4-50E30DAE561B}" type="datetime1">
              <a:rPr lang="en-US" smtClean="0"/>
              <a:t>1/22/2025</a:t>
            </a:fld>
            <a:endParaRPr lang="en-US"/>
          </a:p>
        </p:txBody>
      </p:sp>
      <p:pic>
        <p:nvPicPr>
          <p:cNvPr id="6" name="Picture 5">
            <a:extLst>
              <a:ext uri="{FF2B5EF4-FFF2-40B4-BE49-F238E27FC236}">
                <a16:creationId xmlns:a16="http://schemas.microsoft.com/office/drawing/2014/main" id="{7812CD27-D5A5-16B2-0E35-CF3052085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09050456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C40BAE-34D1-43BC-B777-F169C228AB71}"/>
              </a:ext>
            </a:extLst>
          </p:cNvPr>
          <p:cNvSpPr>
            <a:spLocks noGrp="1"/>
          </p:cNvSpPr>
          <p:nvPr>
            <p:ph idx="1"/>
          </p:nvPr>
        </p:nvSpPr>
        <p:spPr>
          <a:xfrm>
            <a:off x="457200" y="951806"/>
            <a:ext cx="8229600" cy="4709442"/>
          </a:xfrm>
        </p:spPr>
        <p:txBody>
          <a:bodyPr>
            <a:normAutofit fontScale="62500" lnSpcReduction="20000"/>
          </a:bodyPr>
          <a:lstStyle/>
          <a:p>
            <a:pPr marL="457200" indent="-457200">
              <a:buFont typeface="+mj-lt"/>
              <a:buAutoNum type="arabicPeriod"/>
            </a:pPr>
            <a:r>
              <a:rPr lang="en-IN" sz="2600" b="1" dirty="0"/>
              <a:t>Evaluation of Existing Quality Procedures.</a:t>
            </a:r>
            <a:r>
              <a:rPr lang="en-IN" sz="2600" dirty="0"/>
              <a:t/>
            </a:r>
            <a:br>
              <a:rPr lang="en-IN" sz="2600" dirty="0"/>
            </a:br>
            <a:endParaRPr lang="en-IN" sz="2600" dirty="0"/>
          </a:p>
          <a:p>
            <a:pPr marL="457200" indent="-457200">
              <a:buFont typeface="+mj-lt"/>
              <a:buAutoNum type="arabicPeriod"/>
            </a:pPr>
            <a:r>
              <a:rPr lang="en-IN" sz="2600" b="1" dirty="0"/>
              <a:t>Initiating Corrective Actions : </a:t>
            </a:r>
            <a:r>
              <a:rPr lang="en-IN" sz="2600" dirty="0"/>
              <a:t>If the company (ISO Steering Team) finds deficiencies in the existing quality procedures, then there is a need to correct such deficiencies. Corrective Action may include investigating causes of non – conforming products and identifying corrective action to prevent recurrence.</a:t>
            </a:r>
            <a:br>
              <a:rPr lang="en-IN" sz="2600" dirty="0"/>
            </a:br>
            <a:endParaRPr lang="en-IN" sz="2600" dirty="0"/>
          </a:p>
          <a:p>
            <a:pPr marL="457200" indent="-457200">
              <a:buFont typeface="+mj-lt"/>
              <a:buAutoNum type="arabicPeriod"/>
            </a:pPr>
            <a:r>
              <a:rPr lang="en-IN" sz="2600" b="1" dirty="0"/>
              <a:t>Preparation of Quality Assurance Programme :  </a:t>
            </a:r>
            <a:r>
              <a:rPr lang="en-IN" sz="2600" dirty="0"/>
              <a:t>the strategies, procedures, and resources necessary to ensure that products or services meet quality requirements. </a:t>
            </a:r>
          </a:p>
          <a:p>
            <a:pPr marL="457200" indent="-457200">
              <a:buFont typeface="+mj-lt"/>
              <a:buAutoNum type="arabicPeriod"/>
            </a:pPr>
            <a:endParaRPr lang="en-IN" sz="2600" b="1" dirty="0"/>
          </a:p>
          <a:p>
            <a:pPr marL="457200" indent="-457200">
              <a:buFont typeface="+mj-lt"/>
              <a:buAutoNum type="arabicPeriod"/>
            </a:pPr>
            <a:r>
              <a:rPr lang="en-IN" sz="2600" b="1" dirty="0"/>
              <a:t>Preparation of Quality Manual : </a:t>
            </a:r>
            <a:r>
              <a:rPr lang="en-IN" sz="2600" dirty="0"/>
              <a:t>is a document that outlines the organization's quality management system, including its policies, objectives, procedures, and responsibilities. </a:t>
            </a:r>
          </a:p>
          <a:p>
            <a:pPr marL="457200" indent="-457200">
              <a:buFont typeface="+mj-lt"/>
              <a:buAutoNum type="arabicPeriod"/>
            </a:pPr>
            <a:endParaRPr lang="en-IN" sz="2600" dirty="0"/>
          </a:p>
          <a:p>
            <a:pPr marL="457200" indent="-457200">
              <a:buFont typeface="+mj-lt"/>
              <a:buAutoNum type="arabicPeriod"/>
            </a:pPr>
            <a:r>
              <a:rPr lang="en-IN" sz="2600" b="1" dirty="0"/>
              <a:t> Selection of Certification Agency : </a:t>
            </a:r>
            <a:r>
              <a:rPr lang="en-IN" sz="2600" dirty="0"/>
              <a:t>The company must select an agency to provide ISO 9001 certification. The company may select Bureau of Indian Standards (BIS) or a foreign accredited</a:t>
            </a:r>
            <a:br>
              <a:rPr lang="en-IN" sz="2600" dirty="0"/>
            </a:br>
            <a:r>
              <a:rPr lang="en-IN" sz="2600" dirty="0"/>
              <a:t>agency.</a:t>
            </a:r>
            <a:br>
              <a:rPr lang="en-IN" sz="2600" dirty="0"/>
            </a:br>
            <a:endParaRPr lang="en-IN" sz="2600" dirty="0"/>
          </a:p>
          <a:p>
            <a:pPr marL="457200" indent="-457200">
              <a:buAutoNum type="arabicPeriod"/>
            </a:pPr>
            <a:endParaRPr lang="en-IN" sz="2000" dirty="0"/>
          </a:p>
          <a:p>
            <a:pPr marL="0" indent="0">
              <a:buNone/>
            </a:pPr>
            <a:r>
              <a:rPr lang="en-IN" sz="2000" dirty="0"/>
              <a:t/>
            </a:r>
            <a:br>
              <a:rPr lang="en-IN" sz="2000" dirty="0"/>
            </a:br>
            <a:endParaRPr lang="en-IN" sz="2000" dirty="0"/>
          </a:p>
        </p:txBody>
      </p:sp>
      <p:sp>
        <p:nvSpPr>
          <p:cNvPr id="4" name="Date Placeholder 3">
            <a:extLst>
              <a:ext uri="{FF2B5EF4-FFF2-40B4-BE49-F238E27FC236}">
                <a16:creationId xmlns:a16="http://schemas.microsoft.com/office/drawing/2014/main" id="{E297DA6E-F7E2-4CCC-A9A7-79DBAA14D08C}"/>
              </a:ext>
            </a:extLst>
          </p:cNvPr>
          <p:cNvSpPr>
            <a:spLocks noGrp="1"/>
          </p:cNvSpPr>
          <p:nvPr>
            <p:ph type="dt" sz="half" idx="10"/>
          </p:nvPr>
        </p:nvSpPr>
        <p:spPr/>
        <p:txBody>
          <a:bodyPr/>
          <a:lstStyle/>
          <a:p>
            <a:fld id="{8F00232A-0452-4338-88A3-77BBC1FF7AD5}" type="datetime1">
              <a:rPr lang="en-US" smtClean="0"/>
              <a:t>1/22/2025</a:t>
            </a:fld>
            <a:endParaRPr lang="en-US" dirty="0"/>
          </a:p>
        </p:txBody>
      </p:sp>
      <p:sp>
        <p:nvSpPr>
          <p:cNvPr id="5" name="Footer Placeholder 4">
            <a:extLst>
              <a:ext uri="{FF2B5EF4-FFF2-40B4-BE49-F238E27FC236}">
                <a16:creationId xmlns:a16="http://schemas.microsoft.com/office/drawing/2014/main" id="{8683EA8F-3C09-48C3-836D-F094E3A648DE}"/>
              </a:ext>
            </a:extLst>
          </p:cNvPr>
          <p:cNvSpPr>
            <a:spLocks noGrp="1"/>
          </p:cNvSpPr>
          <p:nvPr>
            <p:ph type="ftr" sz="quarter" idx="11"/>
          </p:nvPr>
        </p:nvSpPr>
        <p:spPr/>
        <p:txBody>
          <a:bodyPr/>
          <a:lstStyle/>
          <a:p>
            <a:r>
              <a:rPr lang="en-US" dirty="0" err="1"/>
              <a:t>TusharSoftware</a:t>
            </a:r>
            <a:r>
              <a:rPr lang="en-US" dirty="0"/>
              <a:t> Engineering ACSE0603                   Unit 2</a:t>
            </a:r>
          </a:p>
        </p:txBody>
      </p:sp>
      <p:sp>
        <p:nvSpPr>
          <p:cNvPr id="6" name="Slide Number Placeholder 5">
            <a:extLst>
              <a:ext uri="{FF2B5EF4-FFF2-40B4-BE49-F238E27FC236}">
                <a16:creationId xmlns:a16="http://schemas.microsoft.com/office/drawing/2014/main" id="{5B779936-86D5-4FC5-B24E-312FDEF19EE3}"/>
              </a:ext>
            </a:extLst>
          </p:cNvPr>
          <p:cNvSpPr>
            <a:spLocks noGrp="1"/>
          </p:cNvSpPr>
          <p:nvPr>
            <p:ph type="sldNum" sz="quarter" idx="12"/>
          </p:nvPr>
        </p:nvSpPr>
        <p:spPr/>
        <p:txBody>
          <a:bodyPr/>
          <a:lstStyle/>
          <a:p>
            <a:fld id="{B6F15528-21DE-4FAA-801E-634DDDAF4B2B}" type="slidenum">
              <a:rPr lang="en-US" smtClean="0"/>
              <a:pPr/>
              <a:t>114</a:t>
            </a:fld>
            <a:endParaRPr lang="en-US" dirty="0"/>
          </a:p>
        </p:txBody>
      </p:sp>
      <p:sp>
        <p:nvSpPr>
          <p:cNvPr id="7" name="Title 1">
            <a:extLst>
              <a:ext uri="{FF2B5EF4-FFF2-40B4-BE49-F238E27FC236}">
                <a16:creationId xmlns:a16="http://schemas.microsoft.com/office/drawing/2014/main" id="{A9F0939F-CCB5-492F-ADC2-F92656B5E6D3}"/>
              </a:ext>
            </a:extLst>
          </p:cNvPr>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t>Steps to get Certification</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08253432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034E7A-4879-45D3-93B8-AFEADF6E5DF1}"/>
              </a:ext>
            </a:extLst>
          </p:cNvPr>
          <p:cNvSpPr>
            <a:spLocks noGrp="1"/>
          </p:cNvSpPr>
          <p:nvPr>
            <p:ph idx="1"/>
          </p:nvPr>
        </p:nvSpPr>
        <p:spPr>
          <a:xfrm>
            <a:off x="251520" y="1196752"/>
            <a:ext cx="8229600" cy="6264696"/>
          </a:xfrm>
        </p:spPr>
        <p:txBody>
          <a:bodyPr>
            <a:normAutofit fontScale="55000" lnSpcReduction="20000"/>
          </a:bodyPr>
          <a:lstStyle/>
          <a:p>
            <a:pPr marL="514350" indent="-514350">
              <a:buFont typeface="+mj-lt"/>
              <a:buAutoNum type="arabicPeriod" startAt="6"/>
            </a:pPr>
            <a:r>
              <a:rPr lang="en-IN" b="1" dirty="0"/>
              <a:t>Pre – assessment Meeting :</a:t>
            </a:r>
            <a:r>
              <a:rPr lang="en-IN" dirty="0"/>
              <a:t>a pre-assessment meeting is held between the company's ISO steering team and the certification agency. This meeting aims to clarify expectations, discuss the audit process, and address any concerns or questions regarding the certification process.</a:t>
            </a:r>
          </a:p>
          <a:p>
            <a:pPr marL="514350" indent="-514350">
              <a:buFont typeface="+mj-lt"/>
              <a:buAutoNum type="arabicPeriod" startAt="6"/>
            </a:pPr>
            <a:endParaRPr lang="en-IN" dirty="0"/>
          </a:p>
          <a:p>
            <a:pPr marL="514350" indent="-514350">
              <a:buFont typeface="+mj-lt"/>
              <a:buAutoNum type="arabicPeriod" startAt="6"/>
            </a:pPr>
            <a:r>
              <a:rPr lang="en-US" b="1" dirty="0"/>
              <a:t>Preliminary Visit : </a:t>
            </a:r>
            <a:r>
              <a:rPr lang="en-IN" dirty="0"/>
              <a:t>certification agency may conduct a preliminary visit to the company's facilities to familiarize themselves with the organization's operations, processes, and QMS documentation. </a:t>
            </a:r>
            <a:r>
              <a:rPr lang="en-US" dirty="0"/>
              <a:t/>
            </a:r>
            <a:br>
              <a:rPr lang="en-US" dirty="0"/>
            </a:br>
            <a:endParaRPr lang="en-US" dirty="0"/>
          </a:p>
          <a:p>
            <a:pPr marL="514350" indent="-514350">
              <a:buFont typeface="+mj-lt"/>
              <a:buAutoNum type="arabicPeriod" startAt="6"/>
            </a:pPr>
            <a:r>
              <a:rPr lang="en-US" b="1" dirty="0"/>
              <a:t>Actual Assessment Visit: </a:t>
            </a:r>
            <a:r>
              <a:rPr lang="en-IN" dirty="0"/>
              <a:t>Auditors examine documentation, interview personnel, and observe processes to evaluate the effectiveness and implementation of the QMS.</a:t>
            </a:r>
          </a:p>
          <a:p>
            <a:pPr marL="514350" indent="-514350">
              <a:buFont typeface="+mj-lt"/>
              <a:buAutoNum type="arabicPeriod" startAt="6"/>
            </a:pPr>
            <a:endParaRPr lang="en-IN" dirty="0"/>
          </a:p>
          <a:p>
            <a:pPr marL="514350" indent="-514350">
              <a:buFont typeface="+mj-lt"/>
              <a:buAutoNum type="arabicPeriod" startAt="6"/>
            </a:pPr>
            <a:r>
              <a:rPr lang="en-US" b="1" dirty="0"/>
              <a:t>Certifications : </a:t>
            </a:r>
            <a:r>
              <a:rPr lang="en-IN" dirty="0"/>
              <a:t>If the company's QMS meets the requirements of ISO 9001 during the assessment, the certification agency issues ISO 9001 certification. </a:t>
            </a:r>
          </a:p>
          <a:p>
            <a:pPr marL="514350" indent="-514350">
              <a:buFont typeface="+mj-lt"/>
              <a:buAutoNum type="arabicPeriod" startAt="6"/>
            </a:pPr>
            <a:endParaRPr lang="en-IN" dirty="0"/>
          </a:p>
          <a:p>
            <a:pPr marL="514350" indent="-514350">
              <a:buFont typeface="+mj-lt"/>
              <a:buAutoNum type="arabicPeriod" startAt="6"/>
            </a:pPr>
            <a:r>
              <a:rPr lang="en-US" b="1" dirty="0"/>
              <a:t>Surveillance: </a:t>
            </a:r>
            <a:r>
              <a:rPr lang="en-IN" dirty="0"/>
              <a:t>the certification agency conducts regular surveillance audits to ensure ongoing compliance with ISO 9001 standards. These audits verify that the company continues to maintain and improve its QMS over time.</a:t>
            </a:r>
            <a:endParaRPr lang="en-IN" sz="2800" dirty="0"/>
          </a:p>
          <a:p>
            <a:pPr marL="0" indent="0">
              <a:buNone/>
            </a:pPr>
            <a:endParaRPr lang="en-IN" dirty="0"/>
          </a:p>
          <a:p>
            <a:pPr marL="514350" indent="-514350">
              <a:buFont typeface="+mj-lt"/>
              <a:buAutoNum type="arabicPeriod" startAt="6"/>
            </a:pPr>
            <a:endParaRPr lang="en-US" dirty="0"/>
          </a:p>
          <a:p>
            <a:pPr marL="0" indent="0">
              <a:buNone/>
            </a:pPr>
            <a:r>
              <a:rPr lang="en-US" dirty="0"/>
              <a:t/>
            </a:r>
            <a:br>
              <a:rPr lang="en-US" dirty="0"/>
            </a:br>
            <a:endParaRPr lang="en-IN" dirty="0"/>
          </a:p>
        </p:txBody>
      </p:sp>
      <p:sp>
        <p:nvSpPr>
          <p:cNvPr id="4" name="Date Placeholder 3">
            <a:extLst>
              <a:ext uri="{FF2B5EF4-FFF2-40B4-BE49-F238E27FC236}">
                <a16:creationId xmlns:a16="http://schemas.microsoft.com/office/drawing/2014/main" id="{751FE607-2075-4FEB-B044-BDFB584290BD}"/>
              </a:ext>
            </a:extLst>
          </p:cNvPr>
          <p:cNvSpPr>
            <a:spLocks noGrp="1"/>
          </p:cNvSpPr>
          <p:nvPr>
            <p:ph type="dt" sz="half" idx="10"/>
          </p:nvPr>
        </p:nvSpPr>
        <p:spPr/>
        <p:txBody>
          <a:bodyPr/>
          <a:lstStyle/>
          <a:p>
            <a:fld id="{8F00232A-0452-4338-88A3-77BBC1FF7AD5}" type="datetime1">
              <a:rPr lang="en-US" smtClean="0"/>
              <a:t>1/22/2025</a:t>
            </a:fld>
            <a:endParaRPr lang="en-US" dirty="0"/>
          </a:p>
        </p:txBody>
      </p:sp>
      <p:sp>
        <p:nvSpPr>
          <p:cNvPr id="5" name="Footer Placeholder 4">
            <a:extLst>
              <a:ext uri="{FF2B5EF4-FFF2-40B4-BE49-F238E27FC236}">
                <a16:creationId xmlns:a16="http://schemas.microsoft.com/office/drawing/2014/main" id="{5EC82934-90BE-4EA9-94D9-0673E95781E0}"/>
              </a:ext>
            </a:extLst>
          </p:cNvPr>
          <p:cNvSpPr>
            <a:spLocks noGrp="1"/>
          </p:cNvSpPr>
          <p:nvPr>
            <p:ph type="ftr" sz="quarter" idx="11"/>
          </p:nvPr>
        </p:nvSpPr>
        <p:spPr/>
        <p:txBody>
          <a:bodyPr/>
          <a:lstStyle/>
          <a:p>
            <a:r>
              <a:rPr lang="en-US" dirty="0" err="1"/>
              <a:t>TusharSoftware</a:t>
            </a:r>
            <a:r>
              <a:rPr lang="en-US" dirty="0"/>
              <a:t> Engineering ACSE0603                   Unit 2</a:t>
            </a:r>
          </a:p>
        </p:txBody>
      </p:sp>
      <p:sp>
        <p:nvSpPr>
          <p:cNvPr id="6" name="Slide Number Placeholder 5">
            <a:extLst>
              <a:ext uri="{FF2B5EF4-FFF2-40B4-BE49-F238E27FC236}">
                <a16:creationId xmlns:a16="http://schemas.microsoft.com/office/drawing/2014/main" id="{083CB9CF-A7F5-4F85-96E3-5DB57AF27918}"/>
              </a:ext>
            </a:extLst>
          </p:cNvPr>
          <p:cNvSpPr>
            <a:spLocks noGrp="1"/>
          </p:cNvSpPr>
          <p:nvPr>
            <p:ph type="sldNum" sz="quarter" idx="12"/>
          </p:nvPr>
        </p:nvSpPr>
        <p:spPr/>
        <p:txBody>
          <a:bodyPr/>
          <a:lstStyle/>
          <a:p>
            <a:fld id="{B6F15528-21DE-4FAA-801E-634DDDAF4B2B}" type="slidenum">
              <a:rPr lang="en-US" smtClean="0"/>
              <a:pPr/>
              <a:t>115</a:t>
            </a:fld>
            <a:endParaRPr lang="en-US" dirty="0"/>
          </a:p>
        </p:txBody>
      </p:sp>
      <p:sp>
        <p:nvSpPr>
          <p:cNvPr id="7" name="Title 1">
            <a:extLst>
              <a:ext uri="{FF2B5EF4-FFF2-40B4-BE49-F238E27FC236}">
                <a16:creationId xmlns:a16="http://schemas.microsoft.com/office/drawing/2014/main" id="{3D146222-3882-4F0E-B293-2EF8571EEF03}"/>
              </a:ext>
            </a:extLst>
          </p:cNvPr>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t>Steps to get Certification</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24F86E1-0D8B-4769-BA43-EB563681E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40914799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209800"/>
            <a:ext cx="8610600" cy="3459163"/>
          </a:xfrm>
        </p:spPr>
        <p:txBody>
          <a:bodyPr/>
          <a:lstStyle/>
          <a:p>
            <a:pPr algn="just"/>
            <a:r>
              <a:rPr lang="en-US" sz="2200" dirty="0">
                <a:hlinkClick r:id="rId2"/>
              </a:rPr>
              <a:t>https://nptel.ac.in/courses/106/105/106105182/</a:t>
            </a:r>
            <a:endParaRPr lang="en-US" sz="2200" dirty="0"/>
          </a:p>
          <a:p>
            <a:pPr algn="just"/>
            <a:r>
              <a:rPr lang="en-US" sz="2200" dirty="0">
                <a:hlinkClick r:id="rId3"/>
              </a:rPr>
              <a:t>https://www.youtube.com/watch?v=crz9WmoUoKc</a:t>
            </a:r>
            <a:endParaRPr lang="en-US" sz="2200" dirty="0"/>
          </a:p>
          <a:p>
            <a:pPr algn="just"/>
            <a:r>
              <a:rPr lang="en-US" sz="2200" dirty="0">
                <a:hlinkClick r:id="rId4"/>
              </a:rPr>
              <a:t>https://www.youtube.com/watch?v=rKG7mgVFCTM</a:t>
            </a:r>
            <a:endParaRPr lang="en-US" sz="2200" dirty="0"/>
          </a:p>
          <a:p>
            <a:pPr algn="just"/>
            <a:r>
              <a:rPr lang="en-US" sz="2200" dirty="0">
                <a:hlinkClick r:id="rId5"/>
              </a:rPr>
              <a:t>https://www.youtube.com/watch?v=WjwEh15M5Rw</a:t>
            </a:r>
            <a:endParaRPr lang="en-US" sz="2200" dirty="0"/>
          </a:p>
          <a:p>
            <a:pPr algn="just"/>
            <a:endParaRPr lang="en-US" sz="2200" dirty="0"/>
          </a:p>
        </p:txBody>
      </p:sp>
      <p:sp>
        <p:nvSpPr>
          <p:cNvPr id="4" name="Date Placeholder 3"/>
          <p:cNvSpPr>
            <a:spLocks noGrp="1"/>
          </p:cNvSpPr>
          <p:nvPr>
            <p:ph type="dt" sz="half" idx="10"/>
          </p:nvPr>
        </p:nvSpPr>
        <p:spPr/>
        <p:txBody>
          <a:bodyPr/>
          <a:lstStyle/>
          <a:p>
            <a:fld id="{3CF55DF9-B284-4BA5-83C7-2AF2C8E85826}" type="datetime1">
              <a:rPr lang="en-US" smtClean="0"/>
              <a:t>1/22/2025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a:p>
        </p:txBody>
      </p:sp>
      <p:sp>
        <p:nvSpPr>
          <p:cNvPr id="7" name="Title 1"/>
          <p:cNvSpPr txBox="1">
            <a:spLocks/>
          </p:cNvSpPr>
          <p:nvPr/>
        </p:nvSpPr>
        <p:spPr>
          <a:xfrm>
            <a:off x="1371600" y="0"/>
            <a:ext cx="7772400" cy="785794"/>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Faculty Video Links, </a:t>
            </a:r>
            <a:r>
              <a:rPr lang="en-US" sz="2400" b="1" dirty="0" err="1">
                <a:solidFill>
                  <a:schemeClr val="tx1"/>
                </a:solidFill>
                <a:latin typeface="Times New Roman" panose="02020603050405020304" pitchFamily="18" charset="0"/>
                <a:cs typeface="Times New Roman" panose="02020603050405020304" pitchFamily="18" charset="0"/>
              </a:rPr>
              <a:t>Youtube</a:t>
            </a:r>
            <a:r>
              <a:rPr lang="en-US" sz="2400" b="1" dirty="0">
                <a:solidFill>
                  <a:schemeClr val="tx1"/>
                </a:solidFill>
                <a:latin typeface="Times New Roman" panose="02020603050405020304" pitchFamily="18" charset="0"/>
                <a:cs typeface="Times New Roman" panose="02020603050405020304" pitchFamily="18" charset="0"/>
              </a:rPr>
              <a:t> &amp; NPTEL Video Links and Online Courses Details  </a:t>
            </a:r>
          </a:p>
        </p:txBody>
      </p:sp>
      <p:sp>
        <p:nvSpPr>
          <p:cNvPr id="9" name="Footer Placeholder 4"/>
          <p:cNvSpPr>
            <a:spLocks noGrp="1"/>
          </p:cNvSpPr>
          <p:nvPr>
            <p:ph type="ftr" sz="quarter" idx="11"/>
          </p:nvPr>
        </p:nvSpPr>
        <p:spPr>
          <a:xfrm>
            <a:off x="2514600" y="6356350"/>
            <a:ext cx="5029200" cy="365125"/>
          </a:xfrm>
        </p:spPr>
        <p:txBody>
          <a:bodyPr/>
          <a:lstStyle/>
          <a:p>
            <a:r>
              <a:rPr lang="en-US" dirty="0" err="1"/>
              <a:t>TusharSoftware</a:t>
            </a:r>
            <a:r>
              <a:rPr lang="en-US" dirty="0"/>
              <a:t> Engineering ACSE0603                   Unit 2</a:t>
            </a:r>
          </a:p>
        </p:txBody>
      </p:sp>
      <p:pic>
        <p:nvPicPr>
          <p:cNvPr id="2" name="Picture 1">
            <a:extLst>
              <a:ext uri="{FF2B5EF4-FFF2-40B4-BE49-F238E27FC236}">
                <a16:creationId xmlns:a16="http://schemas.microsoft.com/office/drawing/2014/main" id="{BFBAB26A-CF8A-6933-7298-DBDE3066A7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39801643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257800"/>
          </a:xfrm>
        </p:spPr>
        <p:txBody>
          <a:bodyPr>
            <a:normAutofit fontScale="25000" lnSpcReduction="20000"/>
          </a:bodyPr>
          <a:lstStyle/>
          <a:p>
            <a:pPr marL="0" indent="0">
              <a:lnSpc>
                <a:spcPct val="120000"/>
              </a:lnSpc>
              <a:spcBef>
                <a:spcPts val="0"/>
              </a:spcBef>
              <a:buNone/>
            </a:pPr>
            <a:r>
              <a:rPr lang="en-US" sz="6400" dirty="0"/>
              <a:t>1) Which one is not a step of requirement engineering?</a:t>
            </a:r>
            <a:endParaRPr lang="en-IN" sz="6400" dirty="0"/>
          </a:p>
          <a:p>
            <a:pPr marL="0" indent="0">
              <a:lnSpc>
                <a:spcPct val="120000"/>
              </a:lnSpc>
              <a:spcBef>
                <a:spcPts val="0"/>
              </a:spcBef>
              <a:buNone/>
            </a:pPr>
            <a:r>
              <a:rPr lang="en-US" sz="6400" dirty="0"/>
              <a:t>(a) Requirements elicitation		 	(b) Requirements analysis</a:t>
            </a:r>
            <a:endParaRPr lang="en-IN" sz="6400" dirty="0"/>
          </a:p>
          <a:p>
            <a:pPr marL="0" indent="0">
              <a:lnSpc>
                <a:spcPct val="120000"/>
              </a:lnSpc>
              <a:spcBef>
                <a:spcPts val="0"/>
              </a:spcBef>
              <a:buNone/>
            </a:pPr>
            <a:r>
              <a:rPr lang="en-US" sz="6400" b="1" dirty="0"/>
              <a:t>(c) Requirements design</a:t>
            </a:r>
            <a:r>
              <a:rPr lang="en-US" sz="6400" dirty="0"/>
              <a:t>			(d) Requirements documentation</a:t>
            </a:r>
          </a:p>
          <a:p>
            <a:pPr marL="0" indent="0">
              <a:lnSpc>
                <a:spcPct val="120000"/>
              </a:lnSpc>
              <a:spcBef>
                <a:spcPts val="0"/>
              </a:spcBef>
              <a:buNone/>
            </a:pPr>
            <a:endParaRPr lang="en-IN" sz="6400" dirty="0"/>
          </a:p>
          <a:p>
            <a:pPr marL="0" indent="0">
              <a:lnSpc>
                <a:spcPct val="120000"/>
              </a:lnSpc>
              <a:spcBef>
                <a:spcPts val="0"/>
              </a:spcBef>
              <a:buNone/>
            </a:pPr>
            <a:r>
              <a:rPr lang="en-US" sz="6400" dirty="0"/>
              <a:t>2) Requirements elicitation means</a:t>
            </a:r>
            <a:endParaRPr lang="en-IN" sz="6400" dirty="0"/>
          </a:p>
          <a:p>
            <a:pPr marL="0" indent="0">
              <a:lnSpc>
                <a:spcPct val="120000"/>
              </a:lnSpc>
              <a:spcBef>
                <a:spcPts val="0"/>
              </a:spcBef>
              <a:buNone/>
            </a:pPr>
            <a:r>
              <a:rPr lang="en-US" sz="6400" dirty="0"/>
              <a:t>(a) Gathering of requirements		 	(b) Capturing of requirements</a:t>
            </a:r>
            <a:endParaRPr lang="en-IN" sz="6400" dirty="0"/>
          </a:p>
          <a:p>
            <a:pPr marL="0" indent="0">
              <a:lnSpc>
                <a:spcPct val="120000"/>
              </a:lnSpc>
              <a:spcBef>
                <a:spcPts val="0"/>
              </a:spcBef>
              <a:buNone/>
            </a:pPr>
            <a:r>
              <a:rPr lang="en-US" sz="6400" dirty="0"/>
              <a:t>(c) Understanding of requirements		</a:t>
            </a:r>
            <a:r>
              <a:rPr lang="en-US" sz="6400" b="1" dirty="0"/>
              <a:t>(d) All of the above</a:t>
            </a:r>
            <a:endParaRPr lang="en-IN" sz="6400" b="1" dirty="0"/>
          </a:p>
          <a:p>
            <a:pPr marL="0" indent="0">
              <a:lnSpc>
                <a:spcPct val="120000"/>
              </a:lnSpc>
              <a:spcBef>
                <a:spcPts val="0"/>
              </a:spcBef>
              <a:buNone/>
            </a:pPr>
            <a:r>
              <a:rPr lang="en-US" sz="6400" dirty="0"/>
              <a:t> </a:t>
            </a:r>
            <a:endParaRPr lang="en-IN" sz="6400" dirty="0"/>
          </a:p>
          <a:p>
            <a:pPr marL="0" indent="0">
              <a:lnSpc>
                <a:spcPct val="120000"/>
              </a:lnSpc>
              <a:spcBef>
                <a:spcPts val="0"/>
              </a:spcBef>
              <a:buNone/>
            </a:pPr>
            <a:r>
              <a:rPr lang="en-US" sz="6400" dirty="0"/>
              <a:t>3) SRS stands for</a:t>
            </a:r>
            <a:endParaRPr lang="en-IN" sz="6400" dirty="0"/>
          </a:p>
          <a:p>
            <a:pPr marL="0" indent="0">
              <a:lnSpc>
                <a:spcPct val="120000"/>
              </a:lnSpc>
              <a:spcBef>
                <a:spcPts val="0"/>
              </a:spcBef>
              <a:buNone/>
            </a:pPr>
            <a:r>
              <a:rPr lang="en-US" sz="6400" b="1" dirty="0"/>
              <a:t>(a) Software requirements specification</a:t>
            </a:r>
            <a:r>
              <a:rPr lang="en-US" sz="6400" dirty="0"/>
              <a:t>  		 (b) System requirements specification</a:t>
            </a:r>
            <a:endParaRPr lang="en-IN" sz="6400" dirty="0"/>
          </a:p>
          <a:p>
            <a:pPr marL="0" indent="0">
              <a:lnSpc>
                <a:spcPct val="120000"/>
              </a:lnSpc>
              <a:spcBef>
                <a:spcPts val="0"/>
              </a:spcBef>
              <a:buNone/>
            </a:pPr>
            <a:r>
              <a:rPr lang="en-US" sz="6400" dirty="0"/>
              <a:t>(c) Systematic requirements specifications 		 (d) None of the above</a:t>
            </a:r>
          </a:p>
          <a:p>
            <a:pPr marL="0" indent="0">
              <a:lnSpc>
                <a:spcPct val="120000"/>
              </a:lnSpc>
              <a:spcBef>
                <a:spcPts val="0"/>
              </a:spcBef>
              <a:buNone/>
            </a:pPr>
            <a:endParaRPr lang="en-IN" sz="6400" dirty="0"/>
          </a:p>
          <a:p>
            <a:pPr marL="0" indent="0">
              <a:lnSpc>
                <a:spcPct val="120000"/>
              </a:lnSpc>
              <a:spcBef>
                <a:spcPts val="0"/>
              </a:spcBef>
              <a:buNone/>
            </a:pPr>
            <a:r>
              <a:rPr lang="en-US" sz="6400" dirty="0"/>
              <a:t>4) SRS document is for</a:t>
            </a:r>
            <a:endParaRPr lang="en-IN" sz="6400" dirty="0"/>
          </a:p>
          <a:p>
            <a:pPr marL="0" indent="0">
              <a:lnSpc>
                <a:spcPct val="120000"/>
              </a:lnSpc>
              <a:spcBef>
                <a:spcPts val="0"/>
              </a:spcBef>
              <a:buNone/>
            </a:pPr>
            <a:r>
              <a:rPr lang="en-US" sz="6400" b="1" dirty="0"/>
              <a:t>(a) “What” of a system?</a:t>
            </a:r>
            <a:r>
              <a:rPr lang="en-US" sz="6400" dirty="0"/>
              <a:t>			(b) How to design the system?</a:t>
            </a:r>
            <a:endParaRPr lang="en-IN" sz="6400" dirty="0"/>
          </a:p>
          <a:p>
            <a:pPr marL="0" indent="0">
              <a:lnSpc>
                <a:spcPct val="120000"/>
              </a:lnSpc>
              <a:spcBef>
                <a:spcPts val="0"/>
              </a:spcBef>
              <a:buNone/>
            </a:pPr>
            <a:r>
              <a:rPr lang="en-US" sz="6400" dirty="0"/>
              <a:t>(c) Costing and scheduling of a system		(d) System’s requirement.	</a:t>
            </a:r>
          </a:p>
          <a:p>
            <a:pPr marL="0" indent="0">
              <a:lnSpc>
                <a:spcPct val="120000"/>
              </a:lnSpc>
              <a:spcBef>
                <a:spcPts val="0"/>
              </a:spcBef>
              <a:buNone/>
            </a:pPr>
            <a:endParaRPr lang="en-IN" sz="6400" dirty="0"/>
          </a:p>
          <a:p>
            <a:pPr marL="0" indent="0">
              <a:lnSpc>
                <a:spcPct val="120000"/>
              </a:lnSpc>
              <a:spcBef>
                <a:spcPts val="0"/>
              </a:spcBef>
              <a:buNone/>
            </a:pPr>
            <a:r>
              <a:rPr lang="en-US" sz="6400" dirty="0"/>
              <a:t>5) Requirements review process is carried out to</a:t>
            </a:r>
            <a:endParaRPr lang="en-IN" sz="6400" dirty="0"/>
          </a:p>
          <a:p>
            <a:pPr marL="0" indent="0">
              <a:lnSpc>
                <a:spcPct val="120000"/>
              </a:lnSpc>
              <a:spcBef>
                <a:spcPts val="0"/>
              </a:spcBef>
              <a:buNone/>
            </a:pPr>
            <a:r>
              <a:rPr lang="en-US" sz="6400" dirty="0"/>
              <a:t>(a) Spend time in requirements gathering		</a:t>
            </a:r>
            <a:r>
              <a:rPr lang="en-US" sz="6400" b="1" dirty="0"/>
              <a:t>(b) Improve the quality of SRS</a:t>
            </a:r>
            <a:endParaRPr lang="en-IN" sz="6400" b="1" dirty="0"/>
          </a:p>
          <a:p>
            <a:pPr marL="0" indent="0">
              <a:lnSpc>
                <a:spcPct val="120000"/>
              </a:lnSpc>
              <a:spcBef>
                <a:spcPts val="0"/>
              </a:spcBef>
              <a:buNone/>
            </a:pPr>
            <a:r>
              <a:rPr lang="en-US" sz="6400" dirty="0"/>
              <a:t>(c) Document the requirements			(d) None of the above</a:t>
            </a:r>
            <a:endParaRPr lang="en-IN" sz="6400" dirty="0"/>
          </a:p>
          <a:p>
            <a:pPr marL="0" indent="0">
              <a:lnSpc>
                <a:spcPct val="120000"/>
              </a:lnSpc>
              <a:buNone/>
            </a:pPr>
            <a:endParaRPr lang="en-US" sz="6400" dirty="0"/>
          </a:p>
        </p:txBody>
      </p:sp>
      <p:sp>
        <p:nvSpPr>
          <p:cNvPr id="4" name="Date Placeholder 3"/>
          <p:cNvSpPr>
            <a:spLocks noGrp="1"/>
          </p:cNvSpPr>
          <p:nvPr>
            <p:ph type="dt" sz="half" idx="10"/>
          </p:nvPr>
        </p:nvSpPr>
        <p:spPr/>
        <p:txBody>
          <a:bodyPr/>
          <a:lstStyle/>
          <a:p>
            <a:fld id="{35771A42-88EF-47BB-81F8-F012252EAEB1}" type="datetime1">
              <a:rPr lang="en-US" smtClean="0"/>
              <a:t>1/22/2025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a:p>
        </p:txBody>
      </p:sp>
      <p:sp>
        <p:nvSpPr>
          <p:cNvPr id="7"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72157118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610600" cy="4876800"/>
          </a:xfrm>
        </p:spPr>
        <p:txBody>
          <a:bodyPr>
            <a:normAutofit fontScale="32500" lnSpcReduction="20000"/>
          </a:bodyPr>
          <a:lstStyle/>
          <a:p>
            <a:pPr marL="0" indent="0">
              <a:buNone/>
            </a:pPr>
            <a:r>
              <a:rPr lang="en-US" sz="4500" dirty="0"/>
              <a:t>6) Which one is not a type of requirements?</a:t>
            </a:r>
            <a:endParaRPr lang="en-IN" sz="4500" dirty="0"/>
          </a:p>
          <a:p>
            <a:pPr marL="0" indent="0">
              <a:buNone/>
            </a:pPr>
            <a:r>
              <a:rPr lang="en-US" sz="4500" dirty="0"/>
              <a:t>	(a) Known requirements			(b) Unknown requirements</a:t>
            </a:r>
            <a:endParaRPr lang="en-IN" sz="4500" dirty="0"/>
          </a:p>
          <a:p>
            <a:pPr marL="0" indent="0">
              <a:buNone/>
            </a:pPr>
            <a:r>
              <a:rPr lang="en-US" sz="4500" dirty="0"/>
              <a:t>	(c) Undreamt requirements			</a:t>
            </a:r>
            <a:r>
              <a:rPr lang="en-US" sz="4500" b="1" dirty="0"/>
              <a:t>(d) Complex requirements</a:t>
            </a:r>
          </a:p>
          <a:p>
            <a:pPr marL="0" indent="0">
              <a:buNone/>
            </a:pPr>
            <a:endParaRPr lang="en-IN" sz="4500" b="1" dirty="0"/>
          </a:p>
          <a:p>
            <a:pPr marL="0" indent="0">
              <a:buNone/>
            </a:pPr>
            <a:r>
              <a:rPr lang="en-US" sz="4500" dirty="0"/>
              <a:t>7) Which one is not a requirements elicitation technique?</a:t>
            </a:r>
            <a:endParaRPr lang="en-IN" sz="4500" dirty="0"/>
          </a:p>
          <a:p>
            <a:pPr marL="0" indent="0">
              <a:buNone/>
            </a:pPr>
            <a:r>
              <a:rPr lang="en-US" sz="4500" dirty="0"/>
              <a:t>	(a) Interviews				(b) The use case approach	</a:t>
            </a:r>
          </a:p>
          <a:p>
            <a:pPr marL="0" indent="0">
              <a:buNone/>
            </a:pPr>
            <a:r>
              <a:rPr lang="en-US" sz="4500" dirty="0"/>
              <a:t>                      (c) FAST					</a:t>
            </a:r>
            <a:r>
              <a:rPr lang="en-US" sz="4500" b="1" dirty="0"/>
              <a:t>(d) Data flow diagram.</a:t>
            </a:r>
          </a:p>
          <a:p>
            <a:pPr marL="0" indent="0">
              <a:buNone/>
            </a:pPr>
            <a:endParaRPr lang="en-IN" sz="4500" b="1" dirty="0"/>
          </a:p>
          <a:p>
            <a:pPr marL="0" indent="0">
              <a:buNone/>
            </a:pPr>
            <a:r>
              <a:rPr lang="en-US" sz="4500" dirty="0"/>
              <a:t>8) Context diagram explains</a:t>
            </a:r>
            <a:endParaRPr lang="en-IN" sz="4500" dirty="0"/>
          </a:p>
          <a:p>
            <a:pPr marL="0" indent="0">
              <a:buNone/>
            </a:pPr>
            <a:r>
              <a:rPr lang="en-US" sz="4500" b="1" dirty="0"/>
              <a:t>	(a) The overview of the system</a:t>
            </a:r>
            <a:r>
              <a:rPr lang="en-US" sz="4500" dirty="0"/>
              <a:t>			(b) The internal view of the system</a:t>
            </a:r>
            <a:endParaRPr lang="en-IN" sz="4500" dirty="0"/>
          </a:p>
          <a:p>
            <a:pPr marL="0" indent="0">
              <a:buNone/>
            </a:pPr>
            <a:r>
              <a:rPr lang="en-US" sz="4500" dirty="0"/>
              <a:t>	(c) The entities of the system			(d) None of the above</a:t>
            </a:r>
          </a:p>
          <a:p>
            <a:pPr marL="0" indent="0">
              <a:buNone/>
            </a:pPr>
            <a:endParaRPr lang="en-IN" sz="4500" dirty="0"/>
          </a:p>
          <a:p>
            <a:pPr marL="0" indent="0">
              <a:buNone/>
            </a:pPr>
            <a:r>
              <a:rPr lang="en-US" sz="4500" dirty="0"/>
              <a:t>9) Outcome of requirements specification phase is</a:t>
            </a:r>
            <a:endParaRPr lang="en-IN" sz="4500" dirty="0"/>
          </a:p>
          <a:p>
            <a:pPr marL="0" indent="0">
              <a:buNone/>
            </a:pPr>
            <a:r>
              <a:rPr lang="en-US" sz="4500" dirty="0"/>
              <a:t>	(a) Design Document			</a:t>
            </a:r>
            <a:r>
              <a:rPr lang="en-US" sz="4500" b="1" dirty="0"/>
              <a:t>	(b) SRS Document</a:t>
            </a:r>
            <a:endParaRPr lang="en-IN" sz="4500" b="1" dirty="0"/>
          </a:p>
          <a:p>
            <a:pPr marL="0" indent="0">
              <a:buNone/>
            </a:pPr>
            <a:r>
              <a:rPr lang="en-US" sz="4500" dirty="0"/>
              <a:t>	(c) Test Document				(d) None of the above</a:t>
            </a:r>
            <a:endParaRPr lang="en-IN" sz="4500" dirty="0"/>
          </a:p>
          <a:p>
            <a:pPr marL="0" indent="0">
              <a:buNone/>
            </a:pPr>
            <a:r>
              <a:rPr lang="en-US" sz="4500" dirty="0"/>
              <a:t> </a:t>
            </a:r>
            <a:endParaRPr lang="en-IN" sz="4500" dirty="0"/>
          </a:p>
          <a:p>
            <a:pPr marL="0" indent="0">
              <a:buNone/>
            </a:pPr>
            <a:r>
              <a:rPr lang="en-US" sz="4500" dirty="0"/>
              <a:t>10) IEEE standard for SRS is:</a:t>
            </a:r>
            <a:endParaRPr lang="en-IN" sz="4500" dirty="0"/>
          </a:p>
          <a:p>
            <a:pPr marL="0" indent="0">
              <a:buNone/>
            </a:pPr>
            <a:r>
              <a:rPr lang="en-US" sz="4500" dirty="0"/>
              <a:t>	(a) IEEE Standard 837-1998			</a:t>
            </a:r>
            <a:r>
              <a:rPr lang="en-US" sz="4500" b="1" dirty="0"/>
              <a:t>(b) IEEE Standard 830-1998</a:t>
            </a:r>
            <a:endParaRPr lang="en-IN" sz="4500" b="1" dirty="0"/>
          </a:p>
          <a:p>
            <a:pPr marL="0" indent="0">
              <a:buNone/>
            </a:pPr>
            <a:r>
              <a:rPr lang="en-US" sz="4500" dirty="0"/>
              <a:t>	(c) IEEE Standard 832-1998			(d) IEEE Standard 839-1998</a:t>
            </a:r>
            <a:endParaRPr lang="en-IN" sz="4500" dirty="0"/>
          </a:p>
          <a:p>
            <a:pPr marL="0" indent="0">
              <a:buNone/>
            </a:pPr>
            <a:endParaRPr lang="en-US" sz="2200" dirty="0"/>
          </a:p>
        </p:txBody>
      </p:sp>
      <p:sp>
        <p:nvSpPr>
          <p:cNvPr id="4" name="Date Placeholder 3"/>
          <p:cNvSpPr>
            <a:spLocks noGrp="1"/>
          </p:cNvSpPr>
          <p:nvPr>
            <p:ph type="dt" sz="half" idx="10"/>
          </p:nvPr>
        </p:nvSpPr>
        <p:spPr/>
        <p:txBody>
          <a:bodyPr/>
          <a:lstStyle/>
          <a:p>
            <a:fld id="{2F65C4B1-142D-4D55-94F7-BB8CB610AE38}" type="datetime1">
              <a:rPr lang="en-US" smtClean="0"/>
              <a:t>1/22/2025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a:p>
        </p:txBody>
      </p:sp>
      <p:sp>
        <p:nvSpPr>
          <p:cNvPr id="7" name="Title 1"/>
          <p:cNvSpPr txBox="1">
            <a:spLocks/>
          </p:cNvSpPr>
          <p:nvPr/>
        </p:nvSpPr>
        <p:spPr>
          <a:xfrm>
            <a:off x="1403648"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59897164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399"/>
            <a:ext cx="8229600" cy="5081986"/>
          </a:xfrm>
        </p:spPr>
        <p:txBody>
          <a:bodyPr>
            <a:noAutofit/>
          </a:bodyPr>
          <a:lstStyle/>
          <a:p>
            <a:pPr marL="857250" lvl="1" indent="-857250">
              <a:spcBef>
                <a:spcPts val="0"/>
              </a:spcBef>
            </a:pPr>
            <a:r>
              <a:rPr lang="en-US" sz="2000" dirty="0">
                <a:solidFill>
                  <a:srgbClr val="0070C0"/>
                </a:solidFill>
              </a:rPr>
              <a:t>Which one is not a step of requirement engineering?</a:t>
            </a:r>
          </a:p>
          <a:p>
            <a:pPr marL="1543050" lvl="1" indent="-1143000">
              <a:spcBef>
                <a:spcPts val="0"/>
              </a:spcBef>
              <a:buFont typeface="+mj-lt"/>
              <a:buAutoNum type="alphaLcParenR"/>
            </a:pPr>
            <a:r>
              <a:rPr lang="en-US" sz="2000" dirty="0"/>
              <a:t>Requirements elicitation</a:t>
            </a:r>
          </a:p>
          <a:p>
            <a:pPr marL="1543050" lvl="1" indent="-1143000">
              <a:spcBef>
                <a:spcPts val="0"/>
              </a:spcBef>
              <a:buFont typeface="+mj-lt"/>
              <a:buAutoNum type="alphaLcParenR"/>
            </a:pPr>
            <a:r>
              <a:rPr lang="en-US" sz="2000" dirty="0"/>
              <a:t>Requirements analysis</a:t>
            </a:r>
          </a:p>
          <a:p>
            <a:pPr marL="1543050" lvl="1" indent="-1143000">
              <a:spcBef>
                <a:spcPts val="0"/>
              </a:spcBef>
              <a:buFont typeface="+mj-lt"/>
              <a:buAutoNum type="alphaLcParenR"/>
            </a:pPr>
            <a:r>
              <a:rPr lang="en-US" sz="2000" dirty="0"/>
              <a:t>Requirements design</a:t>
            </a:r>
          </a:p>
          <a:p>
            <a:pPr marL="1543050" lvl="1" indent="-1143000">
              <a:spcBef>
                <a:spcPts val="0"/>
              </a:spcBef>
              <a:buFont typeface="+mj-lt"/>
              <a:buAutoNum type="alphaLcParenR"/>
            </a:pPr>
            <a:r>
              <a:rPr lang="en-US" sz="2000" dirty="0"/>
              <a:t>Requirements documentation</a:t>
            </a:r>
          </a:p>
          <a:p>
            <a:pPr marL="685800" lvl="1" indent="-685800">
              <a:spcBef>
                <a:spcPts val="0"/>
              </a:spcBef>
              <a:tabLst>
                <a:tab pos="926465" algn="l"/>
                <a:tab pos="927100" algn="l"/>
              </a:tabLst>
            </a:pPr>
            <a:r>
              <a:rPr lang="en-US" sz="2000" dirty="0">
                <a:solidFill>
                  <a:srgbClr val="FF0000"/>
                </a:solidFill>
              </a:rPr>
              <a:t>SRS stands for</a:t>
            </a:r>
            <a:endParaRPr lang="en-US" sz="2000" dirty="0">
              <a:solidFill>
                <a:srgbClr val="FF0000"/>
              </a:solidFill>
              <a:cs typeface="Times New Roman"/>
            </a:endParaRPr>
          </a:p>
          <a:p>
            <a:pPr marL="1840230" lvl="2" indent="-1143000">
              <a:spcBef>
                <a:spcPts val="0"/>
              </a:spcBef>
              <a:buFont typeface="+mj-lt"/>
              <a:buAutoNum type="alphaLcParenR"/>
              <a:tabLst>
                <a:tab pos="1360170" algn="l"/>
              </a:tabLst>
            </a:pPr>
            <a:r>
              <a:rPr lang="en-US" sz="2000" spc="-5" dirty="0">
                <a:cs typeface="Times New Roman"/>
              </a:rPr>
              <a:t>Software</a:t>
            </a:r>
            <a:r>
              <a:rPr lang="en-US" sz="2000" spc="-20" dirty="0">
                <a:cs typeface="Times New Roman"/>
              </a:rPr>
              <a:t> </a:t>
            </a:r>
            <a:r>
              <a:rPr lang="en-US" sz="2000" spc="-5" dirty="0">
                <a:cs typeface="Times New Roman"/>
              </a:rPr>
              <a:t>requirements</a:t>
            </a:r>
            <a:r>
              <a:rPr lang="en-US" sz="2000" spc="-20" dirty="0">
                <a:cs typeface="Times New Roman"/>
              </a:rPr>
              <a:t> </a:t>
            </a:r>
            <a:r>
              <a:rPr lang="en-US" sz="2000" spc="-5" dirty="0">
                <a:cs typeface="Times New Roman"/>
              </a:rPr>
              <a:t>specification</a:t>
            </a:r>
            <a:endParaRPr lang="en-US" sz="2000" dirty="0">
              <a:cs typeface="Times New Roman"/>
            </a:endParaRPr>
          </a:p>
          <a:p>
            <a:pPr marL="1840865" lvl="2" indent="-1143000">
              <a:spcBef>
                <a:spcPts val="0"/>
              </a:spcBef>
              <a:buFont typeface="+mj-lt"/>
              <a:buAutoNum type="alphaLcParenR"/>
              <a:tabLst>
                <a:tab pos="1376680" algn="l"/>
              </a:tabLst>
            </a:pPr>
            <a:r>
              <a:rPr lang="en-US" sz="2000" spc="-5" dirty="0">
                <a:cs typeface="Times New Roman"/>
              </a:rPr>
              <a:t>System</a:t>
            </a:r>
            <a:r>
              <a:rPr lang="en-US" sz="2000" spc="-20" dirty="0">
                <a:cs typeface="Times New Roman"/>
              </a:rPr>
              <a:t> </a:t>
            </a:r>
            <a:r>
              <a:rPr lang="en-US" sz="2000" spc="-5" dirty="0">
                <a:cs typeface="Times New Roman"/>
              </a:rPr>
              <a:t>requirements</a:t>
            </a:r>
            <a:r>
              <a:rPr lang="en-US" sz="2000" spc="-10" dirty="0">
                <a:cs typeface="Times New Roman"/>
              </a:rPr>
              <a:t> </a:t>
            </a:r>
            <a:r>
              <a:rPr lang="en-US" sz="2000" spc="-5" dirty="0">
                <a:cs typeface="Times New Roman"/>
              </a:rPr>
              <a:t>specification</a:t>
            </a:r>
            <a:endParaRPr lang="en-US" sz="2000" dirty="0">
              <a:cs typeface="Times New Roman"/>
            </a:endParaRPr>
          </a:p>
          <a:p>
            <a:pPr marL="1840230" lvl="2" indent="-1143000">
              <a:spcBef>
                <a:spcPts val="0"/>
              </a:spcBef>
              <a:buFont typeface="+mj-lt"/>
              <a:buAutoNum type="alphaLcParenR"/>
              <a:tabLst>
                <a:tab pos="1343660" algn="l"/>
              </a:tabLst>
            </a:pPr>
            <a:r>
              <a:rPr lang="en-US" sz="2000" spc="-5" dirty="0">
                <a:cs typeface="Times New Roman"/>
              </a:rPr>
              <a:t>Systematic</a:t>
            </a:r>
            <a:r>
              <a:rPr lang="en-US" sz="2000" spc="-20" dirty="0">
                <a:cs typeface="Times New Roman"/>
              </a:rPr>
              <a:t> </a:t>
            </a:r>
            <a:r>
              <a:rPr lang="en-US" sz="2000" spc="-5" dirty="0">
                <a:cs typeface="Times New Roman"/>
              </a:rPr>
              <a:t>requirements</a:t>
            </a:r>
            <a:r>
              <a:rPr lang="en-US" sz="2000" spc="-20" dirty="0">
                <a:cs typeface="Times New Roman"/>
              </a:rPr>
              <a:t> </a:t>
            </a:r>
            <a:r>
              <a:rPr lang="en-US" sz="2000" spc="-5" dirty="0">
                <a:cs typeface="Times New Roman"/>
              </a:rPr>
              <a:t>specifications</a:t>
            </a:r>
            <a:endParaRPr lang="en-US" sz="2000" dirty="0">
              <a:cs typeface="Times New Roman"/>
            </a:endParaRPr>
          </a:p>
          <a:p>
            <a:pPr marL="1840865" lvl="2" indent="-1143000">
              <a:spcBef>
                <a:spcPts val="0"/>
              </a:spcBef>
              <a:buFont typeface="+mj-lt"/>
              <a:buAutoNum type="alphaLcParenR"/>
              <a:tabLst>
                <a:tab pos="1376680" algn="l"/>
              </a:tabLst>
            </a:pPr>
            <a:r>
              <a:rPr lang="en-US" sz="2000" spc="-5" dirty="0">
                <a:cs typeface="Times New Roman"/>
              </a:rPr>
              <a:t>None</a:t>
            </a:r>
            <a:r>
              <a:rPr lang="en-US" sz="2000" spc="-15" dirty="0">
                <a:cs typeface="Times New Roman"/>
              </a:rPr>
              <a:t> </a:t>
            </a:r>
            <a:r>
              <a:rPr lang="en-US" sz="2000" dirty="0">
                <a:cs typeface="Times New Roman"/>
              </a:rPr>
              <a:t>of</a:t>
            </a:r>
            <a:r>
              <a:rPr lang="en-US" sz="2000" spc="-15" dirty="0">
                <a:cs typeface="Times New Roman"/>
              </a:rPr>
              <a:t> </a:t>
            </a:r>
            <a:r>
              <a:rPr lang="en-US" sz="2000" spc="-5" dirty="0">
                <a:cs typeface="Times New Roman"/>
              </a:rPr>
              <a:t>the</a:t>
            </a:r>
            <a:r>
              <a:rPr lang="en-US" sz="2000" spc="-15" dirty="0">
                <a:cs typeface="Times New Roman"/>
              </a:rPr>
              <a:t> </a:t>
            </a:r>
            <a:r>
              <a:rPr lang="en-US" sz="2000" spc="-5" dirty="0">
                <a:cs typeface="Times New Roman"/>
              </a:rPr>
              <a:t>above</a:t>
            </a:r>
            <a:endParaRPr lang="en-US" sz="2000" dirty="0">
              <a:cs typeface="Times New Roman"/>
            </a:endParaRPr>
          </a:p>
          <a:p>
            <a:pPr marL="685800" lvl="1" indent="-685800">
              <a:spcBef>
                <a:spcPts val="0"/>
              </a:spcBef>
              <a:tabLst>
                <a:tab pos="926465" algn="l"/>
                <a:tab pos="927100" algn="l"/>
              </a:tabLst>
            </a:pPr>
            <a:r>
              <a:rPr lang="en-US" sz="2000" spc="-5" dirty="0">
                <a:solidFill>
                  <a:srgbClr val="FF6500"/>
                </a:solidFill>
                <a:cs typeface="Times New Roman"/>
              </a:rPr>
              <a:t>SRS</a:t>
            </a:r>
            <a:r>
              <a:rPr lang="en-US" sz="2000" spc="-25" dirty="0">
                <a:solidFill>
                  <a:srgbClr val="FF6500"/>
                </a:solidFill>
                <a:cs typeface="Times New Roman"/>
              </a:rPr>
              <a:t> </a:t>
            </a:r>
            <a:r>
              <a:rPr lang="en-US" sz="2000" dirty="0">
                <a:solidFill>
                  <a:srgbClr val="FF6500"/>
                </a:solidFill>
                <a:cs typeface="Times New Roman"/>
              </a:rPr>
              <a:t>document</a:t>
            </a:r>
            <a:r>
              <a:rPr lang="en-US" sz="2000" spc="-20" dirty="0">
                <a:solidFill>
                  <a:srgbClr val="FF6500"/>
                </a:solidFill>
                <a:cs typeface="Times New Roman"/>
              </a:rPr>
              <a:t> </a:t>
            </a:r>
            <a:r>
              <a:rPr lang="en-US" sz="2000" dirty="0">
                <a:solidFill>
                  <a:srgbClr val="FF6500"/>
                </a:solidFill>
                <a:cs typeface="Times New Roman"/>
              </a:rPr>
              <a:t>is</a:t>
            </a:r>
            <a:r>
              <a:rPr lang="en-US" sz="2000" spc="-20" dirty="0">
                <a:solidFill>
                  <a:srgbClr val="FF6500"/>
                </a:solidFill>
                <a:cs typeface="Times New Roman"/>
              </a:rPr>
              <a:t> </a:t>
            </a:r>
            <a:r>
              <a:rPr lang="en-US" sz="2000" spc="-5" dirty="0">
                <a:solidFill>
                  <a:srgbClr val="FF6500"/>
                </a:solidFill>
                <a:cs typeface="Times New Roman"/>
              </a:rPr>
              <a:t>for</a:t>
            </a:r>
            <a:endParaRPr lang="en-US" sz="2000" dirty="0">
              <a:cs typeface="Times New Roman"/>
            </a:endParaRPr>
          </a:p>
          <a:p>
            <a:pPr marL="1840230" lvl="2" indent="-1143000">
              <a:spcBef>
                <a:spcPts val="0"/>
              </a:spcBef>
              <a:buFont typeface="+mj-lt"/>
              <a:buAutoNum type="alphaLcParenR"/>
              <a:tabLst>
                <a:tab pos="1360170" algn="l"/>
              </a:tabLst>
            </a:pPr>
            <a:r>
              <a:rPr lang="en-US" sz="2000" spc="-5" dirty="0">
                <a:cs typeface="Times New Roman"/>
              </a:rPr>
              <a:t>“What”</a:t>
            </a:r>
            <a:r>
              <a:rPr lang="en-US" sz="2000" spc="-30" dirty="0">
                <a:cs typeface="Times New Roman"/>
              </a:rPr>
              <a:t> </a:t>
            </a:r>
            <a:r>
              <a:rPr lang="en-US" sz="2000" dirty="0">
                <a:cs typeface="Times New Roman"/>
              </a:rPr>
              <a:t>of</a:t>
            </a:r>
            <a:r>
              <a:rPr lang="en-US" sz="2000" spc="-10" dirty="0">
                <a:cs typeface="Times New Roman"/>
              </a:rPr>
              <a:t> </a:t>
            </a:r>
            <a:r>
              <a:rPr lang="en-US" sz="2000" dirty="0">
                <a:cs typeface="Times New Roman"/>
              </a:rPr>
              <a:t>a</a:t>
            </a:r>
            <a:r>
              <a:rPr lang="en-US" sz="2000" spc="-10" dirty="0">
                <a:cs typeface="Times New Roman"/>
              </a:rPr>
              <a:t> </a:t>
            </a:r>
            <a:r>
              <a:rPr lang="en-US" sz="2000" spc="-5" dirty="0">
                <a:cs typeface="Times New Roman"/>
              </a:rPr>
              <a:t>system?</a:t>
            </a:r>
            <a:endParaRPr lang="en-US" sz="2000" dirty="0">
              <a:cs typeface="Times New Roman"/>
            </a:endParaRPr>
          </a:p>
          <a:p>
            <a:pPr marL="1840865" lvl="2" indent="-1143000">
              <a:spcBef>
                <a:spcPts val="0"/>
              </a:spcBef>
              <a:buFont typeface="+mj-lt"/>
              <a:buAutoNum type="alphaLcParenR"/>
              <a:tabLst>
                <a:tab pos="1528445" algn="l"/>
                <a:tab pos="1529080" algn="l"/>
              </a:tabLst>
            </a:pPr>
            <a:r>
              <a:rPr lang="en-US" sz="2000" dirty="0">
                <a:cs typeface="Times New Roman"/>
              </a:rPr>
              <a:t>How</a:t>
            </a:r>
            <a:r>
              <a:rPr lang="en-US" sz="2000" spc="-30" dirty="0">
                <a:cs typeface="Times New Roman"/>
              </a:rPr>
              <a:t> </a:t>
            </a:r>
            <a:r>
              <a:rPr lang="en-US" sz="2000" dirty="0">
                <a:cs typeface="Times New Roman"/>
              </a:rPr>
              <a:t>to</a:t>
            </a:r>
            <a:r>
              <a:rPr lang="en-US" sz="2000" spc="-5" dirty="0">
                <a:cs typeface="Times New Roman"/>
              </a:rPr>
              <a:t> design</a:t>
            </a:r>
            <a:r>
              <a:rPr lang="en-US" sz="2000" spc="-10" dirty="0">
                <a:cs typeface="Times New Roman"/>
              </a:rPr>
              <a:t> </a:t>
            </a:r>
            <a:r>
              <a:rPr lang="en-US" sz="2000" spc="-5" dirty="0">
                <a:cs typeface="Times New Roman"/>
              </a:rPr>
              <a:t>the</a:t>
            </a:r>
            <a:r>
              <a:rPr lang="en-US" sz="2000" spc="-15" dirty="0">
                <a:cs typeface="Times New Roman"/>
              </a:rPr>
              <a:t> </a:t>
            </a:r>
            <a:r>
              <a:rPr lang="en-US" sz="2000" spc="-5" dirty="0">
                <a:cs typeface="Times New Roman"/>
              </a:rPr>
              <a:t>system?</a:t>
            </a:r>
            <a:endParaRPr lang="en-US" sz="2000" dirty="0">
              <a:cs typeface="Times New Roman"/>
            </a:endParaRPr>
          </a:p>
          <a:p>
            <a:pPr marL="1840230" lvl="2" indent="-1143000">
              <a:spcBef>
                <a:spcPts val="0"/>
              </a:spcBef>
              <a:buFont typeface="+mj-lt"/>
              <a:buAutoNum type="alphaLcParenR"/>
              <a:tabLst>
                <a:tab pos="1495425" algn="l"/>
                <a:tab pos="1496060" algn="l"/>
              </a:tabLst>
            </a:pPr>
            <a:r>
              <a:rPr lang="en-US" sz="2000" spc="-5" dirty="0">
                <a:cs typeface="Times New Roman"/>
              </a:rPr>
              <a:t>Costing and</a:t>
            </a:r>
            <a:r>
              <a:rPr lang="en-US" sz="2000" spc="-10" dirty="0">
                <a:cs typeface="Times New Roman"/>
              </a:rPr>
              <a:t> </a:t>
            </a:r>
            <a:r>
              <a:rPr lang="en-US" sz="2000" spc="-5" dirty="0">
                <a:cs typeface="Times New Roman"/>
              </a:rPr>
              <a:t>scheduling</a:t>
            </a:r>
            <a:r>
              <a:rPr lang="en-US" sz="2000" dirty="0">
                <a:cs typeface="Times New Roman"/>
              </a:rPr>
              <a:t> of</a:t>
            </a:r>
            <a:r>
              <a:rPr lang="en-US" sz="2000" spc="-5" dirty="0">
                <a:cs typeface="Times New Roman"/>
              </a:rPr>
              <a:t> </a:t>
            </a:r>
            <a:r>
              <a:rPr lang="en-US" sz="2000" dirty="0">
                <a:cs typeface="Times New Roman"/>
              </a:rPr>
              <a:t>a </a:t>
            </a:r>
            <a:r>
              <a:rPr lang="en-US" sz="2000" spc="-5" dirty="0">
                <a:cs typeface="Times New Roman"/>
              </a:rPr>
              <a:t>system</a:t>
            </a:r>
            <a:endParaRPr lang="en-US" sz="2000" dirty="0">
              <a:cs typeface="Times New Roman"/>
            </a:endParaRPr>
          </a:p>
          <a:p>
            <a:pPr marL="1840865" lvl="2" indent="-1143000">
              <a:spcBef>
                <a:spcPts val="0"/>
              </a:spcBef>
              <a:buFont typeface="+mj-lt"/>
              <a:buAutoNum type="alphaLcParenR"/>
              <a:tabLst>
                <a:tab pos="1528445" algn="l"/>
                <a:tab pos="1529080" algn="l"/>
              </a:tabLst>
            </a:pPr>
            <a:r>
              <a:rPr lang="en-US" sz="2000" spc="-5" dirty="0">
                <a:cs typeface="Times New Roman"/>
              </a:rPr>
              <a:t>System’s</a:t>
            </a:r>
            <a:r>
              <a:rPr lang="en-US" sz="2000" spc="-25" dirty="0">
                <a:cs typeface="Times New Roman"/>
              </a:rPr>
              <a:t> </a:t>
            </a:r>
            <a:r>
              <a:rPr lang="en-US" sz="2000" spc="-5" dirty="0">
                <a:cs typeface="Times New Roman"/>
              </a:rPr>
              <a:t>requirement.</a:t>
            </a:r>
            <a:endParaRPr lang="en-US" sz="2000" dirty="0">
              <a:cs typeface="Times New Roman"/>
            </a:endParaRPr>
          </a:p>
          <a:p>
            <a:pPr marL="0" lvl="1" indent="0">
              <a:buNone/>
            </a:pPr>
            <a:endParaRPr lang="en-US" sz="2000" dirty="0"/>
          </a:p>
        </p:txBody>
      </p:sp>
      <p:sp>
        <p:nvSpPr>
          <p:cNvPr id="4" name="Date Placeholder 3"/>
          <p:cNvSpPr>
            <a:spLocks noGrp="1"/>
          </p:cNvSpPr>
          <p:nvPr>
            <p:ph type="dt" sz="half" idx="10"/>
          </p:nvPr>
        </p:nvSpPr>
        <p:spPr/>
        <p:txBody>
          <a:bodyPr/>
          <a:lstStyle/>
          <a:p>
            <a:fld id="{28B7F307-BF93-4F6E-9ACB-07DEE285A086}" type="datetime1">
              <a:rPr lang="en-US" smtClean="0"/>
              <a:t>1/22/2025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a:p>
        </p:txBody>
      </p:sp>
      <p:sp>
        <p:nvSpPr>
          <p:cNvPr id="7" name="Title 1"/>
          <p:cNvSpPr txBox="1">
            <a:spLocks/>
          </p:cNvSpPr>
          <p:nvPr/>
        </p:nvSpPr>
        <p:spPr>
          <a:xfrm>
            <a:off x="1403648" y="-4993"/>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MCQ</a:t>
            </a:r>
          </a:p>
        </p:txBody>
      </p:sp>
      <p:sp>
        <p:nvSpPr>
          <p:cNvPr id="9" name="Footer Placeholder 4"/>
          <p:cNvSpPr>
            <a:spLocks noGrp="1"/>
          </p:cNvSpPr>
          <p:nvPr>
            <p:ph type="ftr" sz="quarter" idx="11"/>
          </p:nvPr>
        </p:nvSpPr>
        <p:spPr>
          <a:xfrm>
            <a:off x="2514600" y="6356350"/>
            <a:ext cx="5029200" cy="365125"/>
          </a:xfrm>
        </p:spPr>
        <p:txBody>
          <a:bodyPr/>
          <a:lstStyle/>
          <a:p>
            <a:r>
              <a:rPr lang="en-US" dirty="0" err="1"/>
              <a:t>TusharSoftware</a:t>
            </a:r>
            <a:r>
              <a:rPr lang="en-US" dirty="0"/>
              <a:t> Engineering ACSE0603                   Unit 2</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50816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74E658-82BE-4EC0-B6D8-F3784CDACADB}" type="datetime1">
              <a:rPr lang="en-US" smtClean="0"/>
              <a:t>1/22/2025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500166" y="0"/>
            <a:ext cx="7643834"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CO-PSO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a:t>
            </a:r>
            <a:endParaRPr kumimoji="0" lang="en-US" b="0" i="0" u="none" strike="noStrike" cap="none" normalizeH="0" baseline="0" dirty="0">
              <a:ln>
                <a:noFill/>
              </a:ln>
              <a:solidFill>
                <a:schemeClr val="tx1"/>
              </a:solidFill>
              <a:effectLst/>
              <a:latin typeface="Calibri (Body)"/>
              <a:cs typeface="Arial" pitchFamily="34" charset="0"/>
            </a:endParaRPr>
          </a:p>
        </p:txBody>
      </p:sp>
      <p:sp>
        <p:nvSpPr>
          <p:cNvPr id="19461" name="Rectangle 5"/>
          <p:cNvSpPr>
            <a:spLocks noChangeArrowheads="1"/>
          </p:cNvSpPr>
          <p:nvPr/>
        </p:nvSpPr>
        <p:spPr bwMode="auto">
          <a:xfrm>
            <a:off x="428596" y="1024249"/>
            <a:ext cx="7786742" cy="907941"/>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pPr lvl="0" eaLnBrk="0" fontAlgn="base" hangingPunct="0">
              <a:spcBef>
                <a:spcPct val="0"/>
              </a:spcBef>
              <a:spcAft>
                <a:spcPct val="0"/>
              </a:spcAft>
            </a:pPr>
            <a:r>
              <a:rPr lang="en-US" altLang="en-US" sz="1400" b="1" dirty="0">
                <a:ea typeface="Times New Roman" panose="02020603050405020304" pitchFamily="18" charset="0"/>
                <a:cs typeface="Times New Roman" panose="02020603050405020304" pitchFamily="18" charset="0"/>
              </a:rPr>
              <a:t>CO-PO Correlation Matrices</a:t>
            </a:r>
          </a:p>
          <a:p>
            <a:pPr lvl="0" eaLnBrk="0" fontAlgn="base" hangingPunct="0">
              <a:spcBef>
                <a:spcPct val="0"/>
              </a:spcBef>
              <a:spcAft>
                <a:spcPct val="0"/>
              </a:spcAft>
            </a:pPr>
            <a:endParaRPr lang="en-US" altLang="en-US" sz="1400" dirty="0"/>
          </a:p>
          <a:p>
            <a:pPr lvl="0" eaLnBrk="0" fontAlgn="base" hangingPunct="0">
              <a:spcBef>
                <a:spcPct val="0"/>
              </a:spcBef>
              <a:spcAft>
                <a:spcPct val="0"/>
              </a:spcAft>
            </a:pPr>
            <a:r>
              <a:rPr lang="en-US" altLang="en-US" sz="1400" dirty="0">
                <a:ea typeface="Times New Roman" panose="02020603050405020304" pitchFamily="18" charset="0"/>
                <a:cs typeface="Times New Roman" panose="02020603050405020304" pitchFamily="18" charset="0"/>
              </a:rPr>
              <a:t>Correlation levels are taken 1, 2 and 3 as defined below:</a:t>
            </a:r>
            <a:endParaRPr lang="en-US" altLang="en-US" sz="1400" dirty="0"/>
          </a:p>
          <a:p>
            <a:pPr lvl="0" eaLnBrk="0" fontAlgn="base" hangingPunct="0">
              <a:spcBef>
                <a:spcPct val="0"/>
              </a:spcBef>
              <a:spcAft>
                <a:spcPct val="0"/>
              </a:spcAft>
            </a:pPr>
            <a:r>
              <a:rPr lang="en-US" altLang="en-US" sz="1400" dirty="0">
                <a:ea typeface="Times New Roman" panose="02020603050405020304" pitchFamily="18" charset="0"/>
                <a:cs typeface="Times New Roman" panose="02020603050405020304" pitchFamily="18" charset="0"/>
              </a:rPr>
              <a:t>1: Slight (Low)	2: Moderate (Medium)	3: Substantial (High) </a:t>
            </a:r>
            <a:endParaRPr lang="en-US" altLang="en-US" sz="1400" dirty="0"/>
          </a:p>
        </p:txBody>
      </p:sp>
      <p:graphicFrame>
        <p:nvGraphicFramePr>
          <p:cNvPr id="14" name="Table 13"/>
          <p:cNvGraphicFramePr>
            <a:graphicFrameLocks noGrp="1"/>
          </p:cNvGraphicFramePr>
          <p:nvPr>
            <p:extLst>
              <p:ext uri="{D42A27DB-BD31-4B8C-83A1-F6EECF244321}">
                <p14:modId xmlns:p14="http://schemas.microsoft.com/office/powerpoint/2010/main" val="2956112635"/>
              </p:ext>
            </p:extLst>
          </p:nvPr>
        </p:nvGraphicFramePr>
        <p:xfrm>
          <a:off x="1000116" y="2341538"/>
          <a:ext cx="6929485" cy="3214707"/>
        </p:xfrm>
        <a:graphic>
          <a:graphicData uri="http://schemas.openxmlformats.org/drawingml/2006/table">
            <a:tbl>
              <a:tblPr/>
              <a:tblGrid>
                <a:gridCol w="1385597">
                  <a:extLst>
                    <a:ext uri="{9D8B030D-6E8A-4147-A177-3AD203B41FA5}">
                      <a16:colId xmlns:a16="http://schemas.microsoft.com/office/drawing/2014/main" val="20000"/>
                    </a:ext>
                  </a:extLst>
                </a:gridCol>
                <a:gridCol w="1385597">
                  <a:extLst>
                    <a:ext uri="{9D8B030D-6E8A-4147-A177-3AD203B41FA5}">
                      <a16:colId xmlns:a16="http://schemas.microsoft.com/office/drawing/2014/main" val="20001"/>
                    </a:ext>
                  </a:extLst>
                </a:gridCol>
                <a:gridCol w="1385597">
                  <a:extLst>
                    <a:ext uri="{9D8B030D-6E8A-4147-A177-3AD203B41FA5}">
                      <a16:colId xmlns:a16="http://schemas.microsoft.com/office/drawing/2014/main" val="20002"/>
                    </a:ext>
                  </a:extLst>
                </a:gridCol>
                <a:gridCol w="1386347">
                  <a:extLst>
                    <a:ext uri="{9D8B030D-6E8A-4147-A177-3AD203B41FA5}">
                      <a16:colId xmlns:a16="http://schemas.microsoft.com/office/drawing/2014/main" val="20003"/>
                    </a:ext>
                  </a:extLst>
                </a:gridCol>
                <a:gridCol w="1386347">
                  <a:extLst>
                    <a:ext uri="{9D8B030D-6E8A-4147-A177-3AD203B41FA5}">
                      <a16:colId xmlns:a16="http://schemas.microsoft.com/office/drawing/2014/main" val="20004"/>
                    </a:ext>
                  </a:extLst>
                </a:gridCol>
              </a:tblGrid>
              <a:tr h="523323">
                <a:tc>
                  <a:txBody>
                    <a:bodyPr/>
                    <a:lstStyle/>
                    <a:p>
                      <a:pPr algn="ctr">
                        <a:lnSpc>
                          <a:spcPct val="115000"/>
                        </a:lnSpc>
                        <a:spcAft>
                          <a:spcPts val="0"/>
                        </a:spcAft>
                      </a:pP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PSO1</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PSO2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PSO3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PSO4</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8564">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448564">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0"/>
                        </a:spcAft>
                      </a:pPr>
                      <a:r>
                        <a:rPr lang="en-IN" sz="1800" dirty="0">
                          <a:latin typeface="+mn-lt"/>
                          <a:ea typeface="Calibri"/>
                          <a:cs typeface="Mangal"/>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0002"/>
                  </a:ext>
                </a:extLst>
              </a:tr>
              <a:tr h="448564">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8564">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ACSE0603.4</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8564">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ACSE0603.5</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48564">
                <a:tc>
                  <a:txBody>
                    <a:bodyPr/>
                    <a:lstStyle/>
                    <a:p>
                      <a:pPr algn="ctr">
                        <a:lnSpc>
                          <a:spcPct val="115000"/>
                        </a:lnSpc>
                        <a:spcAft>
                          <a:spcPts val="1000"/>
                        </a:spcAft>
                      </a:pPr>
                      <a:r>
                        <a:rPr lang="en-IN" sz="1600" dirty="0">
                          <a:effectLst/>
                          <a:latin typeface="Calibri" panose="020F0502020204030204" pitchFamily="34" charset="0"/>
                          <a:ea typeface="Calibri" panose="020F0502020204030204" pitchFamily="34" charset="0"/>
                          <a:cs typeface="Mangal" panose="02040503050203030202" pitchFamily="18" charset="0"/>
                        </a:rPr>
                        <a:t>Average</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dirty="0">
                          <a:latin typeface="+mn-lt"/>
                          <a:ea typeface="Calibri"/>
                          <a:cs typeface="Mangal"/>
                        </a:rPr>
                        <a:t>2.6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dirty="0">
                          <a:latin typeface="+mn-lt"/>
                          <a:ea typeface="Calibri"/>
                          <a:cs typeface="Mangal"/>
                        </a:rPr>
                        <a:t>2.6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dirty="0">
                          <a:latin typeface="+mn-lt"/>
                          <a:ea typeface="Calibri"/>
                          <a:cs typeface="Mangal"/>
                        </a:rPr>
                        <a:t>2.6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dirty="0">
                          <a:latin typeface="+mn-lt"/>
                          <a:ea typeface="Calibri"/>
                          <a:cs typeface="Mangal"/>
                        </a:rPr>
                        <a:t>2.6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5543111"/>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dirty="0" err="1"/>
              <a:t>TusharSoftware</a:t>
            </a:r>
            <a:r>
              <a:rPr lang="en-US" dirty="0"/>
              <a:t> Engineering ACSE0603                   Unit 2</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61678" cy="892939"/>
          </a:xfrm>
          <a:prstGeom prst="rect">
            <a:avLst/>
          </a:prstGeom>
        </p:spPr>
      </p:pic>
    </p:spTree>
    <p:extLst>
      <p:ext uri="{BB962C8B-B14F-4D97-AF65-F5344CB8AC3E}">
        <p14:creationId xmlns:p14="http://schemas.microsoft.com/office/powerpoint/2010/main" val="342674549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81986"/>
          </a:xfrm>
        </p:spPr>
        <p:txBody>
          <a:bodyPr>
            <a:normAutofit/>
          </a:bodyPr>
          <a:lstStyle/>
          <a:p>
            <a:pPr marL="412750" lvl="1">
              <a:spcBef>
                <a:spcPts val="100"/>
              </a:spcBef>
              <a:tabLst>
                <a:tab pos="926465" algn="l"/>
              </a:tabLst>
            </a:pPr>
            <a:r>
              <a:rPr lang="en-US" sz="2000" spc="-5" dirty="0">
                <a:solidFill>
                  <a:srgbClr val="FF6500"/>
                </a:solidFill>
                <a:cs typeface="Times New Roman"/>
              </a:rPr>
              <a:t>Context</a:t>
            </a:r>
            <a:r>
              <a:rPr lang="en-US" sz="2000" spc="-15" dirty="0">
                <a:solidFill>
                  <a:srgbClr val="FF6500"/>
                </a:solidFill>
                <a:cs typeface="Times New Roman"/>
              </a:rPr>
              <a:t> </a:t>
            </a:r>
            <a:r>
              <a:rPr lang="en-US" sz="2000" spc="-5" dirty="0">
                <a:solidFill>
                  <a:srgbClr val="FF6500"/>
                </a:solidFill>
                <a:cs typeface="Times New Roman"/>
              </a:rPr>
              <a:t>diagram</a:t>
            </a:r>
            <a:r>
              <a:rPr lang="en-US" sz="2000" spc="-10" dirty="0">
                <a:solidFill>
                  <a:srgbClr val="FF6500"/>
                </a:solidFill>
                <a:cs typeface="Times New Roman"/>
              </a:rPr>
              <a:t> </a:t>
            </a:r>
            <a:r>
              <a:rPr lang="en-US" sz="2000" spc="-5" dirty="0">
                <a:solidFill>
                  <a:srgbClr val="FF6500"/>
                </a:solidFill>
                <a:cs typeface="Times New Roman"/>
              </a:rPr>
              <a:t>explains</a:t>
            </a:r>
            <a:endParaRPr lang="en-US" sz="2000" dirty="0">
              <a:cs typeface="Times New Roman"/>
            </a:endParaRPr>
          </a:p>
          <a:p>
            <a:pPr marL="1040130" indent="-457200">
              <a:lnSpc>
                <a:spcPct val="100000"/>
              </a:lnSpc>
              <a:buFont typeface="+mj-lt"/>
              <a:buAutoNum type="alphaLcPeriod"/>
              <a:tabLst>
                <a:tab pos="1360170" algn="l"/>
              </a:tabLst>
            </a:pPr>
            <a:r>
              <a:rPr lang="en-US" sz="2000" spc="-5" dirty="0">
                <a:cs typeface="Times New Roman"/>
              </a:rPr>
              <a:t>The</a:t>
            </a:r>
            <a:r>
              <a:rPr lang="en-US" sz="2000" spc="-10" dirty="0">
                <a:cs typeface="Times New Roman"/>
              </a:rPr>
              <a:t> </a:t>
            </a:r>
            <a:r>
              <a:rPr lang="en-US" sz="2000" spc="-5" dirty="0">
                <a:cs typeface="Times New Roman"/>
              </a:rPr>
              <a:t>overview</a:t>
            </a:r>
            <a:r>
              <a:rPr lang="en-US" sz="2000" spc="-25" dirty="0">
                <a:cs typeface="Times New Roman"/>
              </a:rPr>
              <a:t> </a:t>
            </a:r>
            <a:r>
              <a:rPr lang="en-US" sz="2000" dirty="0">
                <a:cs typeface="Times New Roman"/>
              </a:rPr>
              <a:t>of</a:t>
            </a:r>
            <a:r>
              <a:rPr lang="en-US" sz="2000" spc="-5" dirty="0">
                <a:cs typeface="Times New Roman"/>
              </a:rPr>
              <a:t> the</a:t>
            </a:r>
            <a:r>
              <a:rPr lang="en-US" sz="2000" spc="-10" dirty="0">
                <a:cs typeface="Times New Roman"/>
              </a:rPr>
              <a:t> </a:t>
            </a:r>
            <a:r>
              <a:rPr lang="en-US" sz="2000" spc="-5" dirty="0">
                <a:cs typeface="Times New Roman"/>
              </a:rPr>
              <a:t>system</a:t>
            </a:r>
            <a:endParaRPr lang="en-US" sz="2000" dirty="0">
              <a:cs typeface="Times New Roman"/>
            </a:endParaRPr>
          </a:p>
          <a:p>
            <a:pPr marL="1040765" indent="-457200">
              <a:lnSpc>
                <a:spcPts val="2875"/>
              </a:lnSpc>
              <a:buFont typeface="+mj-lt"/>
              <a:buAutoNum type="alphaLcPeriod"/>
              <a:tabLst>
                <a:tab pos="1376680" algn="l"/>
              </a:tabLst>
            </a:pPr>
            <a:r>
              <a:rPr lang="en-US" sz="2000" spc="-5" dirty="0">
                <a:cs typeface="Times New Roman"/>
              </a:rPr>
              <a:t>The</a:t>
            </a:r>
            <a:r>
              <a:rPr lang="en-US" sz="2000" spc="-10" dirty="0">
                <a:cs typeface="Times New Roman"/>
              </a:rPr>
              <a:t> </a:t>
            </a:r>
            <a:r>
              <a:rPr lang="en-US" sz="2000" spc="-5" dirty="0">
                <a:cs typeface="Times New Roman"/>
              </a:rPr>
              <a:t>internal view</a:t>
            </a:r>
            <a:r>
              <a:rPr lang="en-US" sz="2000" spc="-25" dirty="0">
                <a:cs typeface="Times New Roman"/>
              </a:rPr>
              <a:t> </a:t>
            </a:r>
            <a:r>
              <a:rPr lang="en-US" sz="2000" dirty="0">
                <a:cs typeface="Times New Roman"/>
              </a:rPr>
              <a:t>of</a:t>
            </a:r>
            <a:r>
              <a:rPr lang="en-US" sz="2000" spc="-5" dirty="0">
                <a:cs typeface="Times New Roman"/>
              </a:rPr>
              <a:t> the system</a:t>
            </a:r>
            <a:endParaRPr lang="en-US" sz="2000" dirty="0">
              <a:cs typeface="Times New Roman"/>
            </a:endParaRPr>
          </a:p>
          <a:p>
            <a:pPr marL="1040130" indent="-457200">
              <a:lnSpc>
                <a:spcPts val="2875"/>
              </a:lnSpc>
              <a:buFont typeface="+mj-lt"/>
              <a:buAutoNum type="alphaLcPeriod"/>
              <a:tabLst>
                <a:tab pos="1343660" algn="l"/>
              </a:tabLst>
            </a:pPr>
            <a:r>
              <a:rPr lang="en-US" sz="2000" spc="-5" dirty="0">
                <a:cs typeface="Times New Roman"/>
              </a:rPr>
              <a:t>The</a:t>
            </a:r>
            <a:r>
              <a:rPr lang="en-US" sz="2000" spc="-15" dirty="0">
                <a:cs typeface="Times New Roman"/>
              </a:rPr>
              <a:t> </a:t>
            </a:r>
            <a:r>
              <a:rPr lang="en-US" sz="2000" spc="-5" dirty="0">
                <a:cs typeface="Times New Roman"/>
              </a:rPr>
              <a:t>entities</a:t>
            </a:r>
            <a:r>
              <a:rPr lang="en-US" sz="2000" spc="-10" dirty="0">
                <a:cs typeface="Times New Roman"/>
              </a:rPr>
              <a:t> </a:t>
            </a:r>
            <a:r>
              <a:rPr lang="en-US" sz="2000" dirty="0">
                <a:cs typeface="Times New Roman"/>
              </a:rPr>
              <a:t>of</a:t>
            </a:r>
            <a:r>
              <a:rPr lang="en-US" sz="2000" spc="-10" dirty="0">
                <a:cs typeface="Times New Roman"/>
              </a:rPr>
              <a:t> </a:t>
            </a:r>
            <a:r>
              <a:rPr lang="en-US" sz="2000" spc="-5" dirty="0">
                <a:cs typeface="Times New Roman"/>
              </a:rPr>
              <a:t>the</a:t>
            </a:r>
            <a:r>
              <a:rPr lang="en-US" sz="2000" spc="-10" dirty="0">
                <a:cs typeface="Times New Roman"/>
              </a:rPr>
              <a:t> </a:t>
            </a:r>
            <a:r>
              <a:rPr lang="en-US" sz="2000" spc="-5" dirty="0">
                <a:cs typeface="Times New Roman"/>
              </a:rPr>
              <a:t>system</a:t>
            </a:r>
            <a:endParaRPr lang="en-US" sz="2000" dirty="0">
              <a:cs typeface="Times New Roman"/>
            </a:endParaRPr>
          </a:p>
          <a:p>
            <a:pPr marL="1040765" indent="-457200">
              <a:lnSpc>
                <a:spcPct val="100000"/>
              </a:lnSpc>
              <a:buFont typeface="+mj-lt"/>
              <a:buAutoNum type="alphaLcPeriod"/>
              <a:tabLst>
                <a:tab pos="1376680" algn="l"/>
              </a:tabLst>
            </a:pPr>
            <a:r>
              <a:rPr lang="en-US" sz="2000" spc="-5" dirty="0">
                <a:cs typeface="Times New Roman"/>
              </a:rPr>
              <a:t>None</a:t>
            </a:r>
            <a:r>
              <a:rPr lang="en-US" sz="2000" spc="-15" dirty="0">
                <a:cs typeface="Times New Roman"/>
              </a:rPr>
              <a:t> </a:t>
            </a:r>
            <a:r>
              <a:rPr lang="en-US" sz="2000" dirty="0">
                <a:cs typeface="Times New Roman"/>
              </a:rPr>
              <a:t>of</a:t>
            </a:r>
            <a:r>
              <a:rPr lang="en-US" sz="2000" spc="-15" dirty="0">
                <a:cs typeface="Times New Roman"/>
              </a:rPr>
              <a:t> </a:t>
            </a:r>
            <a:r>
              <a:rPr lang="en-US" sz="2000" spc="-5" dirty="0">
                <a:cs typeface="Times New Roman"/>
              </a:rPr>
              <a:t>the</a:t>
            </a:r>
            <a:r>
              <a:rPr lang="en-US" sz="2000" spc="-15" dirty="0">
                <a:cs typeface="Times New Roman"/>
              </a:rPr>
              <a:t> </a:t>
            </a:r>
            <a:r>
              <a:rPr lang="en-US" sz="2000" spc="-5" dirty="0">
                <a:cs typeface="Times New Roman"/>
              </a:rPr>
              <a:t>above</a:t>
            </a:r>
            <a:endParaRPr lang="en-US" sz="2000" dirty="0">
              <a:cs typeface="Times New Roman"/>
            </a:endParaRPr>
          </a:p>
          <a:p>
            <a:pPr>
              <a:lnSpc>
                <a:spcPct val="100000"/>
              </a:lnSpc>
              <a:spcBef>
                <a:spcPts val="50"/>
              </a:spcBef>
            </a:pPr>
            <a:endParaRPr lang="en-US" sz="2000" dirty="0">
              <a:cs typeface="Times New Roman"/>
            </a:endParaRPr>
          </a:p>
          <a:p>
            <a:pPr marL="412750" lvl="1">
              <a:tabLst>
                <a:tab pos="926465" algn="l"/>
              </a:tabLst>
            </a:pPr>
            <a:r>
              <a:rPr lang="en-US" sz="2000" spc="-5" dirty="0">
                <a:solidFill>
                  <a:srgbClr val="FF6500"/>
                </a:solidFill>
                <a:cs typeface="Times New Roman"/>
              </a:rPr>
              <a:t>DFD</a:t>
            </a:r>
            <a:r>
              <a:rPr lang="en-US" sz="2000" spc="-20" dirty="0">
                <a:solidFill>
                  <a:srgbClr val="FF6500"/>
                </a:solidFill>
                <a:cs typeface="Times New Roman"/>
              </a:rPr>
              <a:t> </a:t>
            </a:r>
            <a:r>
              <a:rPr lang="en-US" sz="2000" spc="-5" dirty="0">
                <a:solidFill>
                  <a:srgbClr val="FF6500"/>
                </a:solidFill>
                <a:cs typeface="Times New Roman"/>
              </a:rPr>
              <a:t>stands</a:t>
            </a:r>
            <a:r>
              <a:rPr lang="en-US" sz="2000" spc="-15" dirty="0">
                <a:solidFill>
                  <a:srgbClr val="FF6500"/>
                </a:solidFill>
                <a:cs typeface="Times New Roman"/>
              </a:rPr>
              <a:t> </a:t>
            </a:r>
            <a:r>
              <a:rPr lang="en-US" sz="2000" dirty="0">
                <a:solidFill>
                  <a:srgbClr val="FF6500"/>
                </a:solidFill>
                <a:cs typeface="Times New Roman"/>
              </a:rPr>
              <a:t>for</a:t>
            </a:r>
            <a:endParaRPr lang="en-US" sz="2000" dirty="0">
              <a:cs typeface="Times New Roman"/>
            </a:endParaRPr>
          </a:p>
          <a:p>
            <a:pPr marL="925830">
              <a:lnSpc>
                <a:spcPct val="100000"/>
              </a:lnSpc>
              <a:tabLst>
                <a:tab pos="1435735" algn="l"/>
                <a:tab pos="1436370" algn="l"/>
              </a:tabLst>
            </a:pPr>
            <a:r>
              <a:rPr lang="en-US" sz="2000" spc="-5" dirty="0">
                <a:cs typeface="Times New Roman"/>
              </a:rPr>
              <a:t>Data</a:t>
            </a:r>
            <a:r>
              <a:rPr lang="en-US" sz="2000" spc="-15" dirty="0">
                <a:cs typeface="Times New Roman"/>
              </a:rPr>
              <a:t> </a:t>
            </a:r>
            <a:r>
              <a:rPr lang="en-US" sz="2000" spc="-5" dirty="0">
                <a:cs typeface="Times New Roman"/>
              </a:rPr>
              <a:t>Flow</a:t>
            </a:r>
            <a:r>
              <a:rPr lang="en-US" sz="2000" spc="-35" dirty="0">
                <a:cs typeface="Times New Roman"/>
              </a:rPr>
              <a:t> </a:t>
            </a:r>
            <a:r>
              <a:rPr lang="en-US" sz="2000" spc="-5" dirty="0">
                <a:cs typeface="Times New Roman"/>
              </a:rPr>
              <a:t>design</a:t>
            </a:r>
            <a:endParaRPr lang="en-US" sz="2000" dirty="0">
              <a:cs typeface="Times New Roman"/>
            </a:endParaRPr>
          </a:p>
          <a:p>
            <a:pPr marL="926465">
              <a:lnSpc>
                <a:spcPts val="2875"/>
              </a:lnSpc>
              <a:tabLst>
                <a:tab pos="1452245" algn="l"/>
                <a:tab pos="1452880" algn="l"/>
              </a:tabLst>
            </a:pPr>
            <a:r>
              <a:rPr lang="en-US" sz="2000" spc="-5" dirty="0">
                <a:cs typeface="Times New Roman"/>
              </a:rPr>
              <a:t>Descriptive</a:t>
            </a:r>
            <a:r>
              <a:rPr lang="en-US" sz="2000" spc="-15" dirty="0">
                <a:cs typeface="Times New Roman"/>
              </a:rPr>
              <a:t> </a:t>
            </a:r>
            <a:r>
              <a:rPr lang="en-US" sz="2000" spc="-5" dirty="0">
                <a:cs typeface="Times New Roman"/>
              </a:rPr>
              <a:t>functional</a:t>
            </a:r>
            <a:r>
              <a:rPr lang="en-US" sz="2000" spc="-15" dirty="0">
                <a:cs typeface="Times New Roman"/>
              </a:rPr>
              <a:t> </a:t>
            </a:r>
            <a:r>
              <a:rPr lang="en-US" sz="2000" spc="-5" dirty="0">
                <a:cs typeface="Times New Roman"/>
              </a:rPr>
              <a:t>design</a:t>
            </a:r>
            <a:endParaRPr lang="en-US" sz="2000" dirty="0">
              <a:cs typeface="Times New Roman"/>
            </a:endParaRPr>
          </a:p>
          <a:p>
            <a:pPr marL="925830">
              <a:lnSpc>
                <a:spcPts val="2875"/>
              </a:lnSpc>
              <a:tabLst>
                <a:tab pos="1419225" algn="l"/>
                <a:tab pos="1419860" algn="l"/>
              </a:tabLst>
            </a:pPr>
            <a:r>
              <a:rPr lang="en-US" sz="2000" spc="-5" dirty="0">
                <a:cs typeface="Times New Roman"/>
              </a:rPr>
              <a:t>Data</a:t>
            </a:r>
            <a:r>
              <a:rPr lang="en-US" sz="2000" spc="-15" dirty="0">
                <a:cs typeface="Times New Roman"/>
              </a:rPr>
              <a:t> </a:t>
            </a:r>
            <a:r>
              <a:rPr lang="en-US" sz="2000" spc="-10" dirty="0">
                <a:cs typeface="Times New Roman"/>
              </a:rPr>
              <a:t>flow</a:t>
            </a:r>
            <a:r>
              <a:rPr lang="en-US" sz="2000" spc="-15" dirty="0">
                <a:cs typeface="Times New Roman"/>
              </a:rPr>
              <a:t> </a:t>
            </a:r>
            <a:r>
              <a:rPr lang="en-US" sz="2000" spc="-5" dirty="0">
                <a:cs typeface="Times New Roman"/>
              </a:rPr>
              <a:t>diagram</a:t>
            </a:r>
            <a:endParaRPr lang="en-US" sz="2000" dirty="0">
              <a:cs typeface="Times New Roman"/>
            </a:endParaRPr>
          </a:p>
          <a:p>
            <a:pPr marL="926465">
              <a:lnSpc>
                <a:spcPct val="100000"/>
              </a:lnSpc>
              <a:tabLst>
                <a:tab pos="1452245" algn="l"/>
                <a:tab pos="1452880" algn="l"/>
              </a:tabLst>
            </a:pPr>
            <a:r>
              <a:rPr lang="en-US" sz="2000" spc="-5" dirty="0">
                <a:cs typeface="Times New Roman"/>
              </a:rPr>
              <a:t>None</a:t>
            </a:r>
            <a:r>
              <a:rPr lang="en-US" sz="2000" spc="-15" dirty="0">
                <a:cs typeface="Times New Roman"/>
              </a:rPr>
              <a:t> </a:t>
            </a:r>
            <a:r>
              <a:rPr lang="en-US" sz="2000" dirty="0">
                <a:cs typeface="Times New Roman"/>
              </a:rPr>
              <a:t>of</a:t>
            </a:r>
            <a:r>
              <a:rPr lang="en-US" sz="2000" spc="-15" dirty="0">
                <a:cs typeface="Times New Roman"/>
              </a:rPr>
              <a:t> </a:t>
            </a:r>
            <a:r>
              <a:rPr lang="en-US" sz="2000" spc="-5" dirty="0">
                <a:cs typeface="Times New Roman"/>
              </a:rPr>
              <a:t>the</a:t>
            </a:r>
            <a:r>
              <a:rPr lang="en-US" sz="2000" spc="-15" dirty="0">
                <a:cs typeface="Times New Roman"/>
              </a:rPr>
              <a:t> </a:t>
            </a:r>
            <a:r>
              <a:rPr lang="en-US" sz="2000" spc="-5" dirty="0">
                <a:cs typeface="Times New Roman"/>
              </a:rPr>
              <a:t>above</a:t>
            </a:r>
            <a:endParaRPr lang="en-US" sz="2000" dirty="0">
              <a:cs typeface="Times New Roman"/>
            </a:endParaRPr>
          </a:p>
          <a:p>
            <a:pPr marL="0" indent="0">
              <a:buNone/>
            </a:pPr>
            <a:endParaRPr lang="en-US" sz="2100" dirty="0"/>
          </a:p>
        </p:txBody>
      </p:sp>
      <p:sp>
        <p:nvSpPr>
          <p:cNvPr id="4" name="Date Placeholder 3"/>
          <p:cNvSpPr>
            <a:spLocks noGrp="1"/>
          </p:cNvSpPr>
          <p:nvPr>
            <p:ph type="dt" sz="half" idx="10"/>
          </p:nvPr>
        </p:nvSpPr>
        <p:spPr/>
        <p:txBody>
          <a:bodyPr/>
          <a:lstStyle/>
          <a:p>
            <a:fld id="{925DD1D5-6036-4563-A91A-432C1D4DE94F}" type="datetime1">
              <a:rPr lang="en-US" smtClean="0"/>
              <a:t>1/22/2025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120</a:t>
            </a:fld>
            <a:endParaRPr lang="en-US"/>
          </a:p>
        </p:txBody>
      </p:sp>
      <p:sp>
        <p:nvSpPr>
          <p:cNvPr id="7"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MCQ</a:t>
            </a:r>
          </a:p>
        </p:txBody>
      </p:sp>
      <p:sp>
        <p:nvSpPr>
          <p:cNvPr id="9" name="Footer Placeholder 4"/>
          <p:cNvSpPr>
            <a:spLocks noGrp="1"/>
          </p:cNvSpPr>
          <p:nvPr>
            <p:ph type="ftr" sz="quarter" idx="11"/>
          </p:nvPr>
        </p:nvSpPr>
        <p:spPr>
          <a:xfrm>
            <a:off x="2514600" y="6356350"/>
            <a:ext cx="5029200" cy="365125"/>
          </a:xfrm>
        </p:spPr>
        <p:txBody>
          <a:bodyPr/>
          <a:lstStyle/>
          <a:p>
            <a:r>
              <a:rPr lang="en-US" dirty="0" err="1"/>
              <a:t>TusharSoftware</a:t>
            </a:r>
            <a:r>
              <a:rPr lang="en-US" dirty="0"/>
              <a:t> Engineering ACSE0603                   Unit 2</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96618904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82000" cy="4525963"/>
          </a:xfrm>
        </p:spPr>
        <p:txBody>
          <a:bodyPr>
            <a:normAutofit/>
          </a:bodyPr>
          <a:lstStyle/>
          <a:p>
            <a:pPr lvl="1"/>
            <a:r>
              <a:rPr lang="en-US" sz="2000" dirty="0">
                <a:solidFill>
                  <a:srgbClr val="0070C0"/>
                </a:solidFill>
              </a:rPr>
              <a:t>Which is one of the most important stakeholder from the following ?</a:t>
            </a:r>
            <a:br>
              <a:rPr lang="en-US" sz="2000" dirty="0">
                <a:solidFill>
                  <a:srgbClr val="0070C0"/>
                </a:solidFill>
              </a:rPr>
            </a:br>
            <a:r>
              <a:rPr lang="en-US" sz="2000" dirty="0"/>
              <a:t>a) Entry level personnel</a:t>
            </a:r>
            <a:br>
              <a:rPr lang="en-US" sz="2000" dirty="0"/>
            </a:br>
            <a:r>
              <a:rPr lang="en-US" sz="2000" dirty="0"/>
              <a:t>b) Middle level stakeholder</a:t>
            </a:r>
            <a:br>
              <a:rPr lang="en-US" sz="2000" dirty="0"/>
            </a:br>
            <a:r>
              <a:rPr lang="en-US" sz="2000" dirty="0"/>
              <a:t>c) Managers</a:t>
            </a:r>
            <a:br>
              <a:rPr lang="en-US" sz="2000" dirty="0"/>
            </a:br>
            <a:r>
              <a:rPr lang="en-US" sz="2000" dirty="0"/>
              <a:t>d) Users of the software</a:t>
            </a:r>
          </a:p>
          <a:p>
            <a:endParaRPr lang="en-US" sz="2000" dirty="0"/>
          </a:p>
          <a:p>
            <a:pPr lvl="1"/>
            <a:r>
              <a:rPr lang="en-US" sz="2000" dirty="0">
                <a:solidFill>
                  <a:srgbClr val="0070C0"/>
                </a:solidFill>
              </a:rPr>
              <a:t>The SRS document is also known as _____________ specification.</a:t>
            </a:r>
            <a:br>
              <a:rPr lang="en-US" sz="2000" dirty="0">
                <a:solidFill>
                  <a:srgbClr val="0070C0"/>
                </a:solidFill>
              </a:rPr>
            </a:br>
            <a:r>
              <a:rPr lang="en-US" sz="2000" dirty="0"/>
              <a:t>a) black-box</a:t>
            </a:r>
            <a:br>
              <a:rPr lang="en-US" sz="2000" dirty="0"/>
            </a:br>
            <a:r>
              <a:rPr lang="en-US" sz="2000" dirty="0"/>
              <a:t>b) white-box</a:t>
            </a:r>
            <a:br>
              <a:rPr lang="en-US" sz="2000" dirty="0"/>
            </a:br>
            <a:r>
              <a:rPr lang="en-US" sz="2000" dirty="0"/>
              <a:t>c) grey-box</a:t>
            </a:r>
            <a:br>
              <a:rPr lang="en-US" sz="2000" dirty="0"/>
            </a:br>
            <a:r>
              <a:rPr lang="en-US" sz="2000" dirty="0"/>
              <a:t>d) none of the mentioned</a:t>
            </a:r>
          </a:p>
        </p:txBody>
      </p:sp>
      <p:sp>
        <p:nvSpPr>
          <p:cNvPr id="4" name="Date Placeholder 3"/>
          <p:cNvSpPr>
            <a:spLocks noGrp="1"/>
          </p:cNvSpPr>
          <p:nvPr>
            <p:ph type="dt" sz="half" idx="10"/>
          </p:nvPr>
        </p:nvSpPr>
        <p:spPr/>
        <p:txBody>
          <a:bodyPr/>
          <a:lstStyle/>
          <a:p>
            <a:fld id="{195C55F5-1B6E-482E-BD08-D44C2185E5EC}" type="datetime1">
              <a:rPr lang="en-US" smtClean="0"/>
              <a:t>1/22/2025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a:p>
        </p:txBody>
      </p:sp>
      <p:sp>
        <p:nvSpPr>
          <p:cNvPr id="7"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MCQ</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79529992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6A529-C682-4EBB-A157-F17004BC41B4}"/>
              </a:ext>
            </a:extLst>
          </p:cNvPr>
          <p:cNvSpPr>
            <a:spLocks noGrp="1"/>
          </p:cNvSpPr>
          <p:nvPr>
            <p:ph type="title"/>
          </p:nvPr>
        </p:nvSpPr>
        <p:spPr/>
        <p:txBody>
          <a:bodyPr>
            <a:normAutofit fontScale="90000"/>
          </a:bodyPr>
          <a:lstStyle/>
          <a:p>
            <a:r>
              <a:rPr lang="en-IN" altLang="en-US" dirty="0">
                <a:latin typeface="Times New Roman" panose="02020603050405020304" pitchFamily="18" charset="0"/>
                <a:cs typeface="Times New Roman" panose="02020603050405020304" pitchFamily="18" charset="0"/>
              </a:rPr>
              <a:t/>
            </a:r>
            <a:br>
              <a:rPr lang="en-IN"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0365C2F-E201-4D53-94CF-68832BB763FE}"/>
              </a:ext>
            </a:extLst>
          </p:cNvPr>
          <p:cNvSpPr>
            <a:spLocks noGrp="1"/>
          </p:cNvSpPr>
          <p:nvPr>
            <p:ph idx="1"/>
          </p:nvPr>
        </p:nvSpPr>
        <p:spPr/>
        <p:txBody>
          <a:bodyPr>
            <a:normAutofit/>
          </a:bodyPr>
          <a:lstStyle/>
          <a:p>
            <a:pPr marL="514350" indent="-514350" algn="just">
              <a:buNone/>
            </a:pPr>
            <a:r>
              <a:rPr lang="en-IN" sz="2200" dirty="0"/>
              <a:t>Requirement Engineering Process</a:t>
            </a:r>
            <a:endParaRPr lang="en-US" sz="2200" dirty="0">
              <a:latin typeface="Calibri" panose="020F0502020204030204" pitchFamily="34" charset="0"/>
              <a:cs typeface="Calibri" panose="020F0502020204030204" pitchFamily="34" charset="0"/>
            </a:endParaRPr>
          </a:p>
          <a:p>
            <a:pPr marL="514350" indent="-514350" algn="just">
              <a:buNone/>
            </a:pPr>
            <a:r>
              <a:rPr lang="en-IN" sz="2200" dirty="0"/>
              <a:t>Elicitation, Analysis, Documentation</a:t>
            </a:r>
          </a:p>
          <a:p>
            <a:pPr marL="514350" indent="-514350" algn="just">
              <a:buNone/>
            </a:pPr>
            <a:r>
              <a:rPr lang="en-IN" sz="2200" dirty="0"/>
              <a:t>Review and Management of User Needs</a:t>
            </a:r>
          </a:p>
          <a:p>
            <a:pPr marL="514350" indent="-514350" algn="just">
              <a:buNone/>
            </a:pPr>
            <a:r>
              <a:rPr lang="en-IN" sz="2200" dirty="0"/>
              <a:t>Feasibility Study</a:t>
            </a:r>
          </a:p>
          <a:p>
            <a:pPr marL="514350" indent="-514350" algn="just">
              <a:buNone/>
            </a:pPr>
            <a:r>
              <a:rPr lang="en-IN" sz="2200" dirty="0"/>
              <a:t>Information Modelling</a:t>
            </a:r>
          </a:p>
          <a:p>
            <a:pPr>
              <a:buNone/>
            </a:pPr>
            <a:r>
              <a:rPr lang="en-IN" sz="2200" dirty="0"/>
              <a:t>Decision Tables</a:t>
            </a:r>
          </a:p>
          <a:p>
            <a:pPr>
              <a:buNone/>
            </a:pPr>
            <a:r>
              <a:rPr lang="en-IN" sz="2200" dirty="0"/>
              <a:t>SRS Document</a:t>
            </a:r>
          </a:p>
          <a:p>
            <a:pPr>
              <a:buNone/>
            </a:pPr>
            <a:r>
              <a:rPr lang="en-IN" sz="2200" dirty="0"/>
              <a:t>IEEE Standards for SRS</a:t>
            </a:r>
            <a:endParaRPr lang="en-US" sz="2200" dirty="0">
              <a:latin typeface="Calibri" panose="020F0502020204030204" pitchFamily="34" charset="0"/>
              <a:cs typeface="Calibri" panose="020F0502020204030204" pitchFamily="34" charset="0"/>
            </a:endParaRPr>
          </a:p>
          <a:p>
            <a:pPr marL="514350" indent="-514350" algn="just">
              <a:buFont typeface="+mj-lt"/>
              <a:buAutoNum type="arabicPeriod"/>
            </a:pPr>
            <a:endParaRPr lang="en-US" dirty="0">
              <a:latin typeface="Calibri" panose="020F0502020204030204" pitchFamily="34" charset="0"/>
              <a:cs typeface="Calibri" panose="020F0502020204030204" pitchFamily="34" charset="0"/>
            </a:endParaRPr>
          </a:p>
          <a:p>
            <a:pPr marL="0" lvl="0" indent="0" algn="just">
              <a:lnSpc>
                <a:spcPct val="115000"/>
              </a:lnSpc>
              <a:spcBef>
                <a:spcPts val="0"/>
              </a:spcBef>
              <a:buNone/>
            </a:pPr>
            <a:endParaRPr lang="en-US" dirty="0">
              <a:ea typeface="Calibri"/>
              <a:cs typeface="Times New Roman"/>
            </a:endParaRPr>
          </a:p>
          <a:p>
            <a:pPr lvl="0" algn="just">
              <a:lnSpc>
                <a:spcPct val="115000"/>
              </a:lnSpc>
              <a:spcBef>
                <a:spcPts val="0"/>
              </a:spcBef>
              <a:buFont typeface="+mj-lt"/>
              <a:buAutoNum type="arabicPeriod"/>
            </a:pPr>
            <a:endParaRPr lang="en-US" dirty="0"/>
          </a:p>
        </p:txBody>
      </p:sp>
      <p:sp>
        <p:nvSpPr>
          <p:cNvPr id="4" name="Date Placeholder 3">
            <a:extLst>
              <a:ext uri="{FF2B5EF4-FFF2-40B4-BE49-F238E27FC236}">
                <a16:creationId xmlns:a16="http://schemas.microsoft.com/office/drawing/2014/main" id="{A074693D-A972-44AB-848F-F2A21E59CB46}"/>
              </a:ext>
            </a:extLst>
          </p:cNvPr>
          <p:cNvSpPr>
            <a:spLocks noGrp="1"/>
          </p:cNvSpPr>
          <p:nvPr>
            <p:ph type="dt" sz="half" idx="10"/>
          </p:nvPr>
        </p:nvSpPr>
        <p:spPr/>
        <p:txBody>
          <a:bodyPr/>
          <a:lstStyle/>
          <a:p>
            <a:fld id="{3FC791FE-8F3A-48EA-9D3E-19FC79878DF7}" type="datetime1">
              <a:rPr lang="en-US" smtClean="0"/>
              <a:t>1/22/2025</a:t>
            </a:fld>
            <a:endParaRPr lang="en-US"/>
          </a:p>
        </p:txBody>
      </p:sp>
      <p:sp>
        <p:nvSpPr>
          <p:cNvPr id="5" name="Footer Placeholder 4">
            <a:extLst>
              <a:ext uri="{FF2B5EF4-FFF2-40B4-BE49-F238E27FC236}">
                <a16:creationId xmlns:a16="http://schemas.microsoft.com/office/drawing/2014/main" id="{A5D744A8-460C-4C5A-B6B2-4702B8DAB632}"/>
              </a:ext>
            </a:extLst>
          </p:cNvPr>
          <p:cNvSpPr>
            <a:spLocks noGrp="1"/>
          </p:cNvSpPr>
          <p:nvPr>
            <p:ph type="ftr" sz="quarter" idx="11"/>
          </p:nvPr>
        </p:nvSpPr>
        <p:spPr>
          <a:xfrm>
            <a:off x="2362200" y="6356350"/>
            <a:ext cx="4800600" cy="365125"/>
          </a:xfrm>
        </p:spPr>
        <p:txBody>
          <a:bodyPr/>
          <a:lstStyle/>
          <a:p>
            <a:r>
              <a:rPr lang="en-US" dirty="0" err="1"/>
              <a:t>TusharSoftware</a:t>
            </a:r>
            <a:r>
              <a:rPr lang="en-US" dirty="0"/>
              <a:t> Engineering ACSE0603                   Unit 2</a:t>
            </a:r>
          </a:p>
        </p:txBody>
      </p:sp>
      <p:sp>
        <p:nvSpPr>
          <p:cNvPr id="6" name="Slide Number Placeholder 5">
            <a:extLst>
              <a:ext uri="{FF2B5EF4-FFF2-40B4-BE49-F238E27FC236}">
                <a16:creationId xmlns:a16="http://schemas.microsoft.com/office/drawing/2014/main" id="{1B70C124-C4E6-427F-8EB5-C3D000A9D895}"/>
              </a:ext>
            </a:extLst>
          </p:cNvPr>
          <p:cNvSpPr>
            <a:spLocks noGrp="1"/>
          </p:cNvSpPr>
          <p:nvPr>
            <p:ph type="sldNum" sz="quarter" idx="12"/>
          </p:nvPr>
        </p:nvSpPr>
        <p:spPr/>
        <p:txBody>
          <a:bodyPr/>
          <a:lstStyle/>
          <a:p>
            <a:fld id="{B6F15528-21DE-4FAA-801E-634DDDAF4B2B}" type="slidenum">
              <a:rPr lang="en-US" smtClean="0"/>
              <a:pPr/>
              <a:t>122</a:t>
            </a:fld>
            <a:endParaRPr lang="en-US"/>
          </a:p>
        </p:txBody>
      </p:sp>
      <p:sp>
        <p:nvSpPr>
          <p:cNvPr id="7" name="Title 1">
            <a:extLst>
              <a:ext uri="{FF2B5EF4-FFF2-40B4-BE49-F238E27FC236}">
                <a16:creationId xmlns:a16="http://schemas.microsoft.com/office/drawing/2014/main" id="{C3EB5181-1BF7-4393-BA22-CE6B3C2366F0}"/>
              </a:ext>
            </a:extLst>
          </p:cNvPr>
          <p:cNvSpPr txBox="1">
            <a:spLocks/>
          </p:cNvSpPr>
          <p:nvPr/>
        </p:nvSpPr>
        <p:spPr>
          <a:xfrm>
            <a:off x="1869830" y="185249"/>
            <a:ext cx="7086600" cy="930275"/>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solidFill>
                  <a:schemeClr val="tx1"/>
                </a:solidFill>
                <a:latin typeface="Times New Roman" panose="02020603050405020304" pitchFamily="18" charset="0"/>
                <a:cs typeface="Times New Roman" panose="02020603050405020304" pitchFamily="18" charset="0"/>
              </a:rPr>
              <a:t>Glossary</a:t>
            </a:r>
            <a:r>
              <a:rPr lang="en-US" sz="2400" b="1" dirty="0"/>
              <a:t> </a:t>
            </a:r>
            <a:r>
              <a:rPr lang="en-US" sz="2400" b="1" dirty="0">
                <a:solidFill>
                  <a:schemeClr val="tx1"/>
                </a:solidFill>
                <a:latin typeface="Times New Roman" panose="02020603050405020304" pitchFamily="18" charset="0"/>
                <a:cs typeface="Times New Roman" panose="02020603050405020304" pitchFamily="18" charset="0"/>
              </a:rPr>
              <a:t>Questions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69" y="35731"/>
            <a:ext cx="1646619" cy="1079793"/>
          </a:xfrm>
          <a:prstGeom prst="rect">
            <a:avLst/>
          </a:prstGeom>
        </p:spPr>
      </p:pic>
    </p:spTree>
    <p:extLst>
      <p:ext uri="{BB962C8B-B14F-4D97-AF65-F5344CB8AC3E}">
        <p14:creationId xmlns:p14="http://schemas.microsoft.com/office/powerpoint/2010/main" val="13163405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buFont typeface="+mj-lt"/>
              <a:buAutoNum type="arabicPeriod"/>
            </a:pPr>
            <a:r>
              <a:rPr lang="en-US" sz="1800" dirty="0"/>
              <a:t>What do you mean by formal and informal review?</a:t>
            </a:r>
          </a:p>
          <a:p>
            <a:pPr algn="just">
              <a:buFont typeface="+mj-lt"/>
              <a:buAutoNum type="arabicPeriod"/>
            </a:pPr>
            <a:r>
              <a:rPr lang="en-US" sz="1800" dirty="0"/>
              <a:t>What is SRS?</a:t>
            </a:r>
          </a:p>
          <a:p>
            <a:pPr algn="just">
              <a:buFont typeface="+mj-lt"/>
              <a:buAutoNum type="arabicPeriod"/>
            </a:pPr>
            <a:r>
              <a:rPr lang="en-US" sz="1800" dirty="0"/>
              <a:t>What is the purpose of requirement document?</a:t>
            </a:r>
          </a:p>
          <a:p>
            <a:pPr algn="just">
              <a:buFont typeface="+mj-lt"/>
              <a:buAutoNum type="arabicPeriod"/>
            </a:pPr>
            <a:r>
              <a:rPr lang="en-US" sz="1800" dirty="0"/>
              <a:t>What do you mean by use case diagram? Prepare a use case diagram for student result management system and explain it all use case using different parameter in its template.</a:t>
            </a:r>
          </a:p>
          <a:p>
            <a:pPr algn="just">
              <a:buFont typeface="+mj-lt"/>
              <a:buAutoNum type="arabicPeriod"/>
            </a:pPr>
            <a:r>
              <a:rPr lang="en-US" sz="1800" dirty="0"/>
              <a:t>What is requirement engineering process? Explain all the methods of requirement elicitation.</a:t>
            </a:r>
          </a:p>
          <a:p>
            <a:pPr algn="just">
              <a:buFont typeface="+mj-lt"/>
              <a:buAutoNum type="arabicPeriod"/>
            </a:pPr>
            <a:r>
              <a:rPr lang="en-US" sz="1800" dirty="0"/>
              <a:t>What do you mean by data flow diagram? Discuss higher level to low level DFD with suitable diagram.</a:t>
            </a:r>
          </a:p>
          <a:p>
            <a:pPr algn="just">
              <a:buFont typeface="+mj-lt"/>
              <a:buAutoNum type="arabicPeriod"/>
            </a:pPr>
            <a:r>
              <a:rPr lang="en-US" sz="1800" dirty="0"/>
              <a:t>What is the requirement review process? Explain it with suitable diagram.</a:t>
            </a:r>
          </a:p>
          <a:p>
            <a:pPr algn="just">
              <a:buFont typeface="+mj-lt"/>
              <a:buAutoNum type="arabicPeriod"/>
            </a:pPr>
            <a:r>
              <a:rPr lang="en-US" sz="1800" dirty="0"/>
              <a:t>How the modularity effect on software cost? Explain with suitable diagram.</a:t>
            </a:r>
          </a:p>
          <a:p>
            <a:pPr algn="just">
              <a:buFont typeface="+mj-lt"/>
              <a:buAutoNum type="arabicPeriod"/>
            </a:pPr>
            <a:r>
              <a:rPr lang="en-US" sz="1800" dirty="0"/>
              <a:t>What do you mean by SRS? Give the structure of SRS in IEEE format</a:t>
            </a:r>
          </a:p>
          <a:p>
            <a:pPr algn="just">
              <a:buFont typeface="+mj-lt"/>
              <a:buAutoNum type="arabicPeriod"/>
            </a:pPr>
            <a:r>
              <a:rPr lang="en-US" sz="1800" dirty="0"/>
              <a:t>What do you mean by requirement review?</a:t>
            </a:r>
          </a:p>
          <a:p>
            <a:pPr algn="just"/>
            <a:endParaRPr lang="en-US" sz="1800" dirty="0"/>
          </a:p>
          <a:p>
            <a:pPr marL="0" indent="0" algn="just">
              <a:buNone/>
            </a:pPr>
            <a:endParaRPr lang="en-US" sz="1800" dirty="0"/>
          </a:p>
          <a:p>
            <a:endParaRPr lang="en-US" dirty="0"/>
          </a:p>
        </p:txBody>
      </p:sp>
      <p:sp>
        <p:nvSpPr>
          <p:cNvPr id="4" name="Date Placeholder 3"/>
          <p:cNvSpPr>
            <a:spLocks noGrp="1"/>
          </p:cNvSpPr>
          <p:nvPr>
            <p:ph type="dt" sz="half" idx="10"/>
          </p:nvPr>
        </p:nvSpPr>
        <p:spPr/>
        <p:txBody>
          <a:bodyPr/>
          <a:lstStyle/>
          <a:p>
            <a:fld id="{6F9637EF-D93A-44C3-B0BC-71BA696DE48C}" type="datetime1">
              <a:rPr lang="en-US" smtClean="0"/>
              <a:t>1/22/2025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123</a:t>
            </a:fld>
            <a:endParaRPr lang="en-US"/>
          </a:p>
        </p:txBody>
      </p:sp>
      <p:sp>
        <p:nvSpPr>
          <p:cNvPr id="7"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Weekly</a:t>
            </a:r>
            <a:r>
              <a:rPr kumimoji="0" lang="en-US" sz="2400" b="0" i="0" u="none" strike="noStrike" kern="1200" cap="none" spc="0" normalizeH="0" noProof="0" dirty="0">
                <a:ln>
                  <a:noFill/>
                </a:ln>
                <a:solidFill>
                  <a:schemeClr val="dk1"/>
                </a:solidFill>
                <a:effectLst/>
                <a:uLnTx/>
                <a:uFillTx/>
                <a:latin typeface="+mn-lt"/>
                <a:ea typeface="+mn-ea"/>
                <a:cs typeface="+mn-cs"/>
              </a:rPr>
              <a:t> </a:t>
            </a:r>
            <a:r>
              <a:rPr lang="en-US" sz="2400" b="1" dirty="0">
                <a:solidFill>
                  <a:schemeClr val="tx1"/>
                </a:solidFill>
                <a:latin typeface="Times New Roman" panose="02020603050405020304" pitchFamily="18" charset="0"/>
                <a:cs typeface="Times New Roman" panose="02020603050405020304" pitchFamily="18" charset="0"/>
              </a:rPr>
              <a:t>Assignment</a:t>
            </a:r>
          </a:p>
        </p:txBody>
      </p:sp>
      <p:pic>
        <p:nvPicPr>
          <p:cNvPr id="2" name="Picture 1">
            <a:extLst>
              <a:ext uri="{FF2B5EF4-FFF2-40B4-BE49-F238E27FC236}">
                <a16:creationId xmlns:a16="http://schemas.microsoft.com/office/drawing/2014/main" id="{7501FF18-F830-15B2-0D2B-BBBEA3D8D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5690291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681162" y="6356350"/>
            <a:ext cx="5938838" cy="365125"/>
          </a:xfrm>
        </p:spPr>
        <p:txBody>
          <a:bodyPr/>
          <a:lstStyle/>
          <a:p>
            <a:r>
              <a:rPr lang="en-US" dirty="0" err="1"/>
              <a:t>TusharSoftware</a:t>
            </a:r>
            <a:r>
              <a:rPr lang="en-US" dirty="0"/>
              <a:t> Engineering ACSE0603                   Unit 2</a:t>
            </a:r>
          </a:p>
        </p:txBody>
      </p:sp>
      <p:sp>
        <p:nvSpPr>
          <p:cNvPr id="5" name="Slide Number Placeholder 4"/>
          <p:cNvSpPr>
            <a:spLocks noGrp="1"/>
          </p:cNvSpPr>
          <p:nvPr>
            <p:ph type="sldNum" sz="quarter" idx="12"/>
          </p:nvPr>
        </p:nvSpPr>
        <p:spPr/>
        <p:txBody>
          <a:bodyPr/>
          <a:lstStyle/>
          <a:p>
            <a:fld id="{F6730210-60EE-406A-922A-4A98804D28A4}" type="slidenum">
              <a:rPr lang="en-US" smtClean="0"/>
              <a:pPr/>
              <a:t>124</a:t>
            </a:fld>
            <a:endParaRPr lang="en-US" dirty="0"/>
          </a:p>
        </p:txBody>
      </p:sp>
      <p:sp>
        <p:nvSpPr>
          <p:cNvPr id="6" name="Date Placeholder 5"/>
          <p:cNvSpPr>
            <a:spLocks noGrp="1"/>
          </p:cNvSpPr>
          <p:nvPr>
            <p:ph type="dt" sz="half" idx="10"/>
          </p:nvPr>
        </p:nvSpPr>
        <p:spPr/>
        <p:txBody>
          <a:bodyPr/>
          <a:lstStyle/>
          <a:p>
            <a:fld id="{B311B3EC-E926-4E45-92F9-5D77ECEDDAF9}" type="datetime1">
              <a:rPr lang="en-US" smtClean="0"/>
              <a:t>1/22/2025</a:t>
            </a:fld>
            <a:endParaRPr lang="en-US" dirty="0"/>
          </a:p>
        </p:txBody>
      </p:sp>
      <p:sp>
        <p:nvSpPr>
          <p:cNvPr id="8"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Old Question Papers</a:t>
            </a:r>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1" name="Picture 10">
            <a:extLst>
              <a:ext uri="{FF2B5EF4-FFF2-40B4-BE49-F238E27FC236}">
                <a16:creationId xmlns:a16="http://schemas.microsoft.com/office/drawing/2014/main" id="{536EAEC1-CBCC-48D4-B3F5-A5A7A153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1438" y="830848"/>
            <a:ext cx="6063807" cy="548799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27285554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133599" y="6356350"/>
            <a:ext cx="5329237" cy="365125"/>
          </a:xfrm>
        </p:spPr>
        <p:txBody>
          <a:bodyPr/>
          <a:lstStyle/>
          <a:p>
            <a:r>
              <a:rPr lang="en-US" dirty="0" err="1"/>
              <a:t>TusharSoftware</a:t>
            </a:r>
            <a:r>
              <a:rPr lang="en-US" dirty="0"/>
              <a:t> Engineering ACSE0603                   Unit 2</a:t>
            </a:r>
          </a:p>
        </p:txBody>
      </p:sp>
      <p:sp>
        <p:nvSpPr>
          <p:cNvPr id="5" name="Slide Number Placeholder 4"/>
          <p:cNvSpPr>
            <a:spLocks noGrp="1"/>
          </p:cNvSpPr>
          <p:nvPr>
            <p:ph type="sldNum" sz="quarter" idx="12"/>
          </p:nvPr>
        </p:nvSpPr>
        <p:spPr/>
        <p:txBody>
          <a:bodyPr/>
          <a:lstStyle/>
          <a:p>
            <a:fld id="{F6730210-60EE-406A-922A-4A98804D28A4}" type="slidenum">
              <a:rPr lang="en-US" smtClean="0"/>
              <a:pPr/>
              <a:t>125</a:t>
            </a:fld>
            <a:endParaRPr lang="en-US"/>
          </a:p>
        </p:txBody>
      </p:sp>
      <p:sp>
        <p:nvSpPr>
          <p:cNvPr id="6" name="Date Placeholder 5"/>
          <p:cNvSpPr>
            <a:spLocks noGrp="1"/>
          </p:cNvSpPr>
          <p:nvPr>
            <p:ph type="dt" sz="half" idx="10"/>
          </p:nvPr>
        </p:nvSpPr>
        <p:spPr/>
        <p:txBody>
          <a:bodyPr/>
          <a:lstStyle/>
          <a:p>
            <a:fld id="{D7AD51A1-0B9D-457A-88ED-7061049C04D5}" type="datetime1">
              <a:rPr lang="en-US" smtClean="0"/>
              <a:t>1/22/2025</a:t>
            </a:fld>
            <a:endParaRPr lang="en-US"/>
          </a:p>
        </p:txBody>
      </p:sp>
      <p:sp>
        <p:nvSpPr>
          <p:cNvPr id="8"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Old Question Papers(CO1)</a:t>
            </a:r>
          </a:p>
        </p:txBody>
      </p:sp>
      <p:pic>
        <p:nvPicPr>
          <p:cNvPr id="3" name="Picture 2">
            <a:extLst>
              <a:ext uri="{FF2B5EF4-FFF2-40B4-BE49-F238E27FC236}">
                <a16:creationId xmlns:a16="http://schemas.microsoft.com/office/drawing/2014/main" id="{93D0987F-8B3F-4DA4-A2DD-67812F25A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8644" y="1063572"/>
            <a:ext cx="5109700" cy="711237"/>
          </a:xfrm>
          <a:prstGeom prst="rect">
            <a:avLst/>
          </a:prstGeom>
        </p:spPr>
      </p:pic>
      <p:pic>
        <p:nvPicPr>
          <p:cNvPr id="10" name="Picture 9">
            <a:extLst>
              <a:ext uri="{FF2B5EF4-FFF2-40B4-BE49-F238E27FC236}">
                <a16:creationId xmlns:a16="http://schemas.microsoft.com/office/drawing/2014/main" id="{AE36B65C-B6A9-49BC-8BD2-B7C182B2F4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0542" y="1774374"/>
            <a:ext cx="5147802" cy="920797"/>
          </a:xfrm>
          <a:prstGeom prst="rect">
            <a:avLst/>
          </a:prstGeom>
        </p:spPr>
      </p:pic>
      <p:pic>
        <p:nvPicPr>
          <p:cNvPr id="12" name="Picture 11">
            <a:extLst>
              <a:ext uri="{FF2B5EF4-FFF2-40B4-BE49-F238E27FC236}">
                <a16:creationId xmlns:a16="http://schemas.microsoft.com/office/drawing/2014/main" id="{811AD932-C64C-416F-87DD-7268A26188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0542" y="2695171"/>
            <a:ext cx="5147802" cy="3326117"/>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5078740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133599" y="6356350"/>
            <a:ext cx="5329237" cy="365125"/>
          </a:xfrm>
        </p:spPr>
        <p:txBody>
          <a:bodyPr/>
          <a:lstStyle/>
          <a:p>
            <a:r>
              <a:rPr lang="en-US" dirty="0" err="1"/>
              <a:t>TusharSoftware</a:t>
            </a:r>
            <a:r>
              <a:rPr lang="en-US" dirty="0"/>
              <a:t> Engineering ACSE0603                   Unit 2</a:t>
            </a:r>
          </a:p>
        </p:txBody>
      </p:sp>
      <p:sp>
        <p:nvSpPr>
          <p:cNvPr id="5" name="Slide Number Placeholder 4"/>
          <p:cNvSpPr>
            <a:spLocks noGrp="1"/>
          </p:cNvSpPr>
          <p:nvPr>
            <p:ph type="sldNum" sz="quarter" idx="12"/>
          </p:nvPr>
        </p:nvSpPr>
        <p:spPr/>
        <p:txBody>
          <a:bodyPr/>
          <a:lstStyle/>
          <a:p>
            <a:fld id="{F6730210-60EE-406A-922A-4A98804D28A4}" type="slidenum">
              <a:rPr lang="en-US" smtClean="0"/>
              <a:pPr/>
              <a:t>126</a:t>
            </a:fld>
            <a:endParaRPr lang="en-US"/>
          </a:p>
        </p:txBody>
      </p:sp>
      <p:sp>
        <p:nvSpPr>
          <p:cNvPr id="6" name="Date Placeholder 5"/>
          <p:cNvSpPr>
            <a:spLocks noGrp="1"/>
          </p:cNvSpPr>
          <p:nvPr>
            <p:ph type="dt" sz="half" idx="10"/>
          </p:nvPr>
        </p:nvSpPr>
        <p:spPr/>
        <p:txBody>
          <a:bodyPr/>
          <a:lstStyle/>
          <a:p>
            <a:fld id="{336B29BC-13B9-44CC-B894-B307BE3C93D8}" type="datetime1">
              <a:rPr lang="en-US" smtClean="0"/>
              <a:t>1/22/2025</a:t>
            </a:fld>
            <a:endParaRPr lang="en-US"/>
          </a:p>
        </p:txBody>
      </p:sp>
      <p:sp>
        <p:nvSpPr>
          <p:cNvPr id="8"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Old Question Papers(CO1)</a:t>
            </a:r>
          </a:p>
        </p:txBody>
      </p:sp>
      <p:pic>
        <p:nvPicPr>
          <p:cNvPr id="7" name="Picture 6">
            <a:extLst>
              <a:ext uri="{FF2B5EF4-FFF2-40B4-BE49-F238E27FC236}">
                <a16:creationId xmlns:a16="http://schemas.microsoft.com/office/drawing/2014/main" id="{718DA188-B9EB-4E16-91CC-5FFB360ED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114" y="1052736"/>
            <a:ext cx="5329237" cy="496855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75624700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133599" y="6356350"/>
            <a:ext cx="5329237" cy="365125"/>
          </a:xfrm>
        </p:spPr>
        <p:txBody>
          <a:bodyPr/>
          <a:lstStyle/>
          <a:p>
            <a:r>
              <a:rPr lang="en-US" dirty="0" err="1"/>
              <a:t>TusharSoftware</a:t>
            </a:r>
            <a:r>
              <a:rPr lang="en-US" dirty="0"/>
              <a:t> Engineering ACSE0603                   Unit 2</a:t>
            </a:r>
          </a:p>
        </p:txBody>
      </p:sp>
      <p:sp>
        <p:nvSpPr>
          <p:cNvPr id="5" name="Slide Number Placeholder 4"/>
          <p:cNvSpPr>
            <a:spLocks noGrp="1"/>
          </p:cNvSpPr>
          <p:nvPr>
            <p:ph type="sldNum" sz="quarter" idx="12"/>
          </p:nvPr>
        </p:nvSpPr>
        <p:spPr/>
        <p:txBody>
          <a:bodyPr/>
          <a:lstStyle/>
          <a:p>
            <a:fld id="{F6730210-60EE-406A-922A-4A98804D28A4}" type="slidenum">
              <a:rPr lang="en-US" smtClean="0"/>
              <a:pPr/>
              <a:t>127</a:t>
            </a:fld>
            <a:endParaRPr lang="en-US"/>
          </a:p>
        </p:txBody>
      </p:sp>
      <p:sp>
        <p:nvSpPr>
          <p:cNvPr id="6" name="Date Placeholder 5"/>
          <p:cNvSpPr>
            <a:spLocks noGrp="1"/>
          </p:cNvSpPr>
          <p:nvPr>
            <p:ph type="dt" sz="half" idx="10"/>
          </p:nvPr>
        </p:nvSpPr>
        <p:spPr/>
        <p:txBody>
          <a:bodyPr/>
          <a:lstStyle/>
          <a:p>
            <a:fld id="{336B29BC-13B9-44CC-B894-B307BE3C93D8}" type="datetime1">
              <a:rPr lang="en-US" smtClean="0"/>
              <a:t>1/22/2025</a:t>
            </a:fld>
            <a:endParaRPr lang="en-US"/>
          </a:p>
        </p:txBody>
      </p:sp>
      <p:sp>
        <p:nvSpPr>
          <p:cNvPr id="8"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Old Question Papers(CO1)</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000" y="685799"/>
            <a:ext cx="4826000" cy="5670551"/>
          </a:xfrm>
          <a:prstGeom prst="rect">
            <a:avLst/>
          </a:prstGeom>
        </p:spPr>
      </p:pic>
    </p:spTree>
    <p:extLst>
      <p:ext uri="{BB962C8B-B14F-4D97-AF65-F5344CB8AC3E}">
        <p14:creationId xmlns:p14="http://schemas.microsoft.com/office/powerpoint/2010/main" val="2097023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133599" y="6356350"/>
            <a:ext cx="5329237" cy="365125"/>
          </a:xfrm>
        </p:spPr>
        <p:txBody>
          <a:bodyPr/>
          <a:lstStyle/>
          <a:p>
            <a:r>
              <a:rPr lang="en-US" dirty="0" err="1"/>
              <a:t>TusharSoftware</a:t>
            </a:r>
            <a:r>
              <a:rPr lang="en-US" dirty="0"/>
              <a:t> Engineering ACSE0603                   Unit 2</a:t>
            </a:r>
          </a:p>
        </p:txBody>
      </p:sp>
      <p:sp>
        <p:nvSpPr>
          <p:cNvPr id="5" name="Slide Number Placeholder 4"/>
          <p:cNvSpPr>
            <a:spLocks noGrp="1"/>
          </p:cNvSpPr>
          <p:nvPr>
            <p:ph type="sldNum" sz="quarter" idx="12"/>
          </p:nvPr>
        </p:nvSpPr>
        <p:spPr/>
        <p:txBody>
          <a:bodyPr/>
          <a:lstStyle/>
          <a:p>
            <a:fld id="{F6730210-60EE-406A-922A-4A98804D28A4}" type="slidenum">
              <a:rPr lang="en-US" smtClean="0"/>
              <a:pPr/>
              <a:t>128</a:t>
            </a:fld>
            <a:endParaRPr lang="en-US"/>
          </a:p>
        </p:txBody>
      </p:sp>
      <p:sp>
        <p:nvSpPr>
          <p:cNvPr id="6" name="Date Placeholder 5"/>
          <p:cNvSpPr>
            <a:spLocks noGrp="1"/>
          </p:cNvSpPr>
          <p:nvPr>
            <p:ph type="dt" sz="half" idx="10"/>
          </p:nvPr>
        </p:nvSpPr>
        <p:spPr/>
        <p:txBody>
          <a:bodyPr/>
          <a:lstStyle/>
          <a:p>
            <a:fld id="{336B29BC-13B9-44CC-B894-B307BE3C93D8}" type="datetime1">
              <a:rPr lang="en-US" smtClean="0"/>
              <a:t>1/22/2025</a:t>
            </a:fld>
            <a:endParaRPr lang="en-US"/>
          </a:p>
        </p:txBody>
      </p:sp>
      <p:sp>
        <p:nvSpPr>
          <p:cNvPr id="8" name="Title 1"/>
          <p:cNvSpPr txBox="1">
            <a:spLocks/>
          </p:cNvSpPr>
          <p:nvPr/>
        </p:nvSpPr>
        <p:spPr>
          <a:xfrm>
            <a:off x="1489046" y="-22226"/>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Old Question Papers(CO1)</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3878" y="685799"/>
            <a:ext cx="4816243" cy="5670551"/>
          </a:xfrm>
          <a:prstGeom prst="rect">
            <a:avLst/>
          </a:prstGeom>
        </p:spPr>
      </p:pic>
    </p:spTree>
    <p:extLst>
      <p:ext uri="{BB962C8B-B14F-4D97-AF65-F5344CB8AC3E}">
        <p14:creationId xmlns:p14="http://schemas.microsoft.com/office/powerpoint/2010/main" val="39133453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133599" y="6356350"/>
            <a:ext cx="5329237" cy="365125"/>
          </a:xfrm>
        </p:spPr>
        <p:txBody>
          <a:bodyPr/>
          <a:lstStyle/>
          <a:p>
            <a:r>
              <a:rPr lang="en-US" dirty="0" err="1"/>
              <a:t>TusharSoftware</a:t>
            </a:r>
            <a:r>
              <a:rPr lang="en-US" dirty="0"/>
              <a:t> Engineering ACSE0603                   Unit 2</a:t>
            </a:r>
          </a:p>
        </p:txBody>
      </p:sp>
      <p:sp>
        <p:nvSpPr>
          <p:cNvPr id="5" name="Slide Number Placeholder 4"/>
          <p:cNvSpPr>
            <a:spLocks noGrp="1"/>
          </p:cNvSpPr>
          <p:nvPr>
            <p:ph type="sldNum" sz="quarter" idx="12"/>
          </p:nvPr>
        </p:nvSpPr>
        <p:spPr/>
        <p:txBody>
          <a:bodyPr/>
          <a:lstStyle/>
          <a:p>
            <a:fld id="{F6730210-60EE-406A-922A-4A98804D28A4}" type="slidenum">
              <a:rPr lang="en-US" smtClean="0"/>
              <a:pPr/>
              <a:t>129</a:t>
            </a:fld>
            <a:endParaRPr lang="en-US"/>
          </a:p>
        </p:txBody>
      </p:sp>
      <p:sp>
        <p:nvSpPr>
          <p:cNvPr id="6" name="Date Placeholder 5"/>
          <p:cNvSpPr>
            <a:spLocks noGrp="1"/>
          </p:cNvSpPr>
          <p:nvPr>
            <p:ph type="dt" sz="half" idx="10"/>
          </p:nvPr>
        </p:nvSpPr>
        <p:spPr/>
        <p:txBody>
          <a:bodyPr/>
          <a:lstStyle/>
          <a:p>
            <a:fld id="{336B29BC-13B9-44CC-B894-B307BE3C93D8}" type="datetime1">
              <a:rPr lang="en-US" smtClean="0"/>
              <a:t>1/22/2025</a:t>
            </a:fld>
            <a:endParaRPr lang="en-US"/>
          </a:p>
        </p:txBody>
      </p:sp>
      <p:sp>
        <p:nvSpPr>
          <p:cNvPr id="8"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Old Question Papers(CO1)</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9205" y="764704"/>
            <a:ext cx="4925589" cy="5591646"/>
          </a:xfrm>
          <a:prstGeom prst="rect">
            <a:avLst/>
          </a:prstGeom>
        </p:spPr>
      </p:pic>
    </p:spTree>
    <p:extLst>
      <p:ext uri="{BB962C8B-B14F-4D97-AF65-F5344CB8AC3E}">
        <p14:creationId xmlns:p14="http://schemas.microsoft.com/office/powerpoint/2010/main" val="4069967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a:extLst>
              <a:ext uri="{FF2B5EF4-FFF2-40B4-BE49-F238E27FC236}">
                <a16:creationId xmlns:a16="http://schemas.microsoft.com/office/drawing/2014/main" id="{10D0E64F-BB5C-4A30-8895-5CCE8F366BE7}"/>
              </a:ext>
            </a:extLst>
          </p:cNvPr>
          <p:cNvSpPr txBox="1">
            <a:spLocks noGrp="1"/>
          </p:cNvSpPr>
          <p:nvPr>
            <p:ph idx="1"/>
          </p:nvPr>
        </p:nvSpPr>
        <p:spPr>
          <a:xfrm>
            <a:off x="533400" y="1214438"/>
            <a:ext cx="8001000" cy="4271962"/>
          </a:xfrm>
        </p:spPr>
        <p:txBody>
          <a:bodyPr/>
          <a:lstStyle/>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PEO1: </a:t>
            </a:r>
            <a:r>
              <a:rPr lang="en-US" altLang="en-US" sz="2000" dirty="0">
                <a:latin typeface="Times New Roman" panose="02020603050405020304" pitchFamily="18" charset="0"/>
                <a:cs typeface="Times New Roman" panose="02020603050405020304" pitchFamily="18" charset="0"/>
              </a:rPr>
              <a:t>To have an excellent scientific and engineering breadth so as to</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comprehend, analyze, design and provide sustainable solutions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real-life problems using state-of-the-art technologies.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PEO2:</a:t>
            </a:r>
            <a:r>
              <a:rPr lang="en-US" altLang="en-US" sz="2000" dirty="0">
                <a:latin typeface="Times New Roman" panose="02020603050405020304" pitchFamily="18" charset="0"/>
                <a:cs typeface="Times New Roman" panose="02020603050405020304" pitchFamily="18" charset="0"/>
              </a:rPr>
              <a:t>To have a successful career in industries, to pursue higher studies 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to support </a:t>
            </a:r>
            <a:r>
              <a:rPr lang="en-US" altLang="en-US" sz="2000" dirty="0" err="1">
                <a:latin typeface="Times New Roman" panose="02020603050405020304" pitchFamily="18" charset="0"/>
                <a:cs typeface="Times New Roman" panose="02020603050405020304" pitchFamily="18" charset="0"/>
              </a:rPr>
              <a:t>enterpreneurial</a:t>
            </a:r>
            <a:r>
              <a:rPr lang="en-US" altLang="en-US" sz="2000" dirty="0">
                <a:latin typeface="Times New Roman" panose="02020603050405020304" pitchFamily="18" charset="0"/>
                <a:cs typeface="Times New Roman" panose="02020603050405020304" pitchFamily="18" charset="0"/>
              </a:rPr>
              <a:t> endeavors and to face global challenges.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PEO3:</a:t>
            </a:r>
            <a:r>
              <a:rPr lang="en-US" altLang="en-US" sz="2000" dirty="0">
                <a:latin typeface="Times New Roman" panose="02020603050405020304" pitchFamily="18" charset="0"/>
                <a:cs typeface="Times New Roman" panose="02020603050405020304" pitchFamily="18" charset="0"/>
              </a:rPr>
              <a:t>To have an effective communication skills, professional attitude,</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ethical values and a desire to learn specific knowledge in emerging</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trends, technologies for  research, innovation and product</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development and contribution to society.</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PEO4: </a:t>
            </a:r>
            <a:r>
              <a:rPr lang="en-US" altLang="en-US" sz="2000" dirty="0">
                <a:latin typeface="Times New Roman" panose="02020603050405020304" pitchFamily="18" charset="0"/>
                <a:cs typeface="Times New Roman" panose="02020603050405020304" pitchFamily="18" charset="0"/>
              </a:rPr>
              <a:t>To have life-long learning for up-skilling and re-skilling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successful professional career as engineer, scientist, </a:t>
            </a:r>
            <a:r>
              <a:rPr lang="en-US" altLang="en-US" sz="2000" dirty="0" err="1">
                <a:latin typeface="Times New Roman" panose="02020603050405020304" pitchFamily="18" charset="0"/>
                <a:cs typeface="Times New Roman" panose="02020603050405020304" pitchFamily="18" charset="0"/>
              </a:rPr>
              <a:t>enterpreneur</a:t>
            </a:r>
            <a:endParaRPr lang="en-US"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and bureaucrat for betterment of society</a:t>
            </a:r>
            <a:endParaRPr lang="en-IN" altLang="en-US" sz="20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1719417F-C8A4-408C-ABE8-01153A6027D5}"/>
              </a:ext>
            </a:extLst>
          </p:cNvPr>
          <p:cNvSpPr txBox="1">
            <a:spLocks noGrp="1"/>
          </p:cNvSpPr>
          <p:nvPr>
            <p:ph type="title"/>
          </p:nvPr>
        </p:nvSpPr>
        <p:spPr>
          <a:xfrm>
            <a:off x="1447800" y="0"/>
            <a:ext cx="7696200" cy="714375"/>
          </a:xfr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lIns="91440" tIns="45720" rIns="91440" bIns="45720" rtlCol="0"/>
          <a:lstStyle/>
          <a:p>
            <a:pPr eaLnBrk="1" fontAlgn="auto" hangingPunct="1">
              <a:spcBef>
                <a:spcPct val="0"/>
              </a:spcBef>
              <a:buClrTx/>
              <a:buSzTx/>
              <a:buFontTx/>
              <a:buNone/>
              <a:defRPr/>
            </a:pPr>
            <a:r>
              <a:rPr lang="en-US" sz="2400" b="1" dirty="0">
                <a:solidFill>
                  <a:schemeClr val="tx1"/>
                </a:solidFill>
                <a:latin typeface="Times New Roman" panose="02020603050405020304" pitchFamily="18" charset="0"/>
                <a:cs typeface="Times New Roman" panose="02020603050405020304" pitchFamily="18" charset="0"/>
                <a:sym typeface="Arial" charset="0"/>
              </a:rPr>
              <a:t>Program Educational Objectives</a:t>
            </a:r>
          </a:p>
        </p:txBody>
      </p:sp>
      <p:sp>
        <p:nvSpPr>
          <p:cNvPr id="51205" name="Footer Placeholder 4">
            <a:extLst>
              <a:ext uri="{FF2B5EF4-FFF2-40B4-BE49-F238E27FC236}">
                <a16:creationId xmlns:a16="http://schemas.microsoft.com/office/drawing/2014/main" id="{E06A0733-3464-4B1A-8891-1F50800773C0}"/>
              </a:ext>
            </a:extLst>
          </p:cNvPr>
          <p:cNvSpPr>
            <a:spLocks noGrp="1"/>
          </p:cNvSpPr>
          <p:nvPr>
            <p:ph type="ftr" sz="quarter" idx="12"/>
          </p:nvPr>
        </p:nvSpPr>
        <p:spPr>
          <a:xfrm>
            <a:off x="2514600" y="6356350"/>
            <a:ext cx="41910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eaLnBrk="1" hangingPunct="1">
              <a:buFont typeface="Arial" panose="020B0604020202020204" pitchFamily="34" charset="0"/>
              <a:buNone/>
            </a:pPr>
            <a:r>
              <a:rPr lang="en-US" altLang="en-US" sz="1200" dirty="0" err="1">
                <a:solidFill>
                  <a:srgbClr val="888888"/>
                </a:solidFill>
                <a:latin typeface="Calibri" panose="020F0502020204030204" pitchFamily="34" charset="0"/>
                <a:sym typeface="Calibri" panose="020F0502020204030204" pitchFamily="34" charset="0"/>
              </a:rPr>
              <a:t>TusharSoftware</a:t>
            </a:r>
            <a:r>
              <a:rPr lang="en-US" altLang="en-US" sz="1200" dirty="0">
                <a:solidFill>
                  <a:srgbClr val="888888"/>
                </a:solidFill>
                <a:latin typeface="Calibri" panose="020F0502020204030204" pitchFamily="34" charset="0"/>
                <a:sym typeface="Calibri" panose="020F0502020204030204" pitchFamily="34" charset="0"/>
              </a:rPr>
              <a:t> Engineering ACSE0603                   Unit 2</a:t>
            </a:r>
          </a:p>
        </p:txBody>
      </p:sp>
      <p:sp>
        <p:nvSpPr>
          <p:cNvPr id="51206" name="Slide Number Placeholder 8">
            <a:extLst>
              <a:ext uri="{FF2B5EF4-FFF2-40B4-BE49-F238E27FC236}">
                <a16:creationId xmlns:a16="http://schemas.microsoft.com/office/drawing/2014/main" id="{4F201249-2C63-4BA2-81F9-CAB8A91173A3}"/>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13</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1207" name="Date Placeholder 7">
            <a:extLst>
              <a:ext uri="{FF2B5EF4-FFF2-40B4-BE49-F238E27FC236}">
                <a16:creationId xmlns:a16="http://schemas.microsoft.com/office/drawing/2014/main" id="{A41018FE-3E90-4314-9132-DA54949E7A2B}"/>
              </a:ext>
            </a:extLst>
          </p:cNvPr>
          <p:cNvSpPr>
            <a:spLocks noGrp="1"/>
          </p:cNvSpPr>
          <p:nvPr>
            <p:ph type="dt" sz="quarter" idx="11"/>
          </p:nvPr>
        </p:nvSpPr>
        <p:spPr>
          <a:xfrm>
            <a:off x="-228600" y="6356350"/>
            <a:ext cx="3276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BC67E052-4F17-45FB-ACA0-3FAC3881E07E}" type="datetime1">
              <a:rPr lang="en-US" altLang="en-US" sz="1200" smtClean="0">
                <a:solidFill>
                  <a:srgbClr val="888888"/>
                </a:solidFill>
                <a:latin typeface="Calibri" panose="020F0502020204030204" pitchFamily="34" charset="0"/>
                <a:sym typeface="Calibri" panose="020F0502020204030204" pitchFamily="34" charset="0"/>
              </a:rPr>
              <a:t>1/22/2025</a:t>
            </a:fld>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8" name="Picture 7">
            <a:extLst>
              <a:ext uri="{FF2B5EF4-FFF2-40B4-BE49-F238E27FC236}">
                <a16:creationId xmlns:a16="http://schemas.microsoft.com/office/drawing/2014/main" id="{B0C00753-8844-4AF2-B6E9-CB4E7048E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58175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8" y="0"/>
            <a:ext cx="1361678" cy="892939"/>
          </a:xfrm>
          <a:prstGeom prst="rect">
            <a:avLst/>
          </a:prstGeom>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133599" y="6356350"/>
            <a:ext cx="5329237" cy="365125"/>
          </a:xfrm>
        </p:spPr>
        <p:txBody>
          <a:bodyPr/>
          <a:lstStyle/>
          <a:p>
            <a:r>
              <a:rPr lang="en-US" dirty="0" err="1"/>
              <a:t>TusharSoftware</a:t>
            </a:r>
            <a:r>
              <a:rPr lang="en-US" dirty="0"/>
              <a:t> Engineering ACSE0603                   Unit 2</a:t>
            </a:r>
          </a:p>
        </p:txBody>
      </p:sp>
      <p:sp>
        <p:nvSpPr>
          <p:cNvPr id="5" name="Slide Number Placeholder 4"/>
          <p:cNvSpPr>
            <a:spLocks noGrp="1"/>
          </p:cNvSpPr>
          <p:nvPr>
            <p:ph type="sldNum" sz="quarter" idx="12"/>
          </p:nvPr>
        </p:nvSpPr>
        <p:spPr/>
        <p:txBody>
          <a:bodyPr/>
          <a:lstStyle/>
          <a:p>
            <a:fld id="{F6730210-60EE-406A-922A-4A98804D28A4}" type="slidenum">
              <a:rPr lang="en-US" smtClean="0"/>
              <a:pPr/>
              <a:t>130</a:t>
            </a:fld>
            <a:endParaRPr lang="en-US"/>
          </a:p>
        </p:txBody>
      </p:sp>
      <p:sp>
        <p:nvSpPr>
          <p:cNvPr id="6" name="Date Placeholder 5"/>
          <p:cNvSpPr>
            <a:spLocks noGrp="1"/>
          </p:cNvSpPr>
          <p:nvPr>
            <p:ph type="dt" sz="half" idx="10"/>
          </p:nvPr>
        </p:nvSpPr>
        <p:spPr/>
        <p:txBody>
          <a:bodyPr/>
          <a:lstStyle/>
          <a:p>
            <a:fld id="{336B29BC-13B9-44CC-B894-B307BE3C93D8}" type="datetime1">
              <a:rPr lang="en-US" smtClean="0"/>
              <a:t>1/22/2025</a:t>
            </a:fld>
            <a:endParaRPr lang="en-US"/>
          </a:p>
        </p:txBody>
      </p:sp>
      <p:sp>
        <p:nvSpPr>
          <p:cNvPr id="8"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Old Question Papers(CO1)</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4127" y="1361786"/>
            <a:ext cx="5515745" cy="4134427"/>
          </a:xfrm>
          <a:prstGeom prst="rect">
            <a:avLst/>
          </a:prstGeom>
        </p:spPr>
      </p:pic>
    </p:spTree>
    <p:extLst>
      <p:ext uri="{BB962C8B-B14F-4D97-AF65-F5344CB8AC3E}">
        <p14:creationId xmlns:p14="http://schemas.microsoft.com/office/powerpoint/2010/main" val="52708477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0000" lnSpcReduction="20000"/>
          </a:bodyPr>
          <a:lstStyle/>
          <a:p>
            <a:pPr marL="0" indent="0">
              <a:buNone/>
            </a:pPr>
            <a:endParaRPr lang="en-US" sz="1800" dirty="0"/>
          </a:p>
          <a:p>
            <a:pPr marL="514350" indent="-514350">
              <a:buFont typeface="+mj-lt"/>
              <a:buAutoNum type="arabicPeriod"/>
            </a:pPr>
            <a:r>
              <a:rPr lang="en-US" sz="3100" dirty="0">
                <a:latin typeface="Calibri" panose="020F0502020204030204" pitchFamily="34" charset="0"/>
                <a:cs typeface="Calibri" panose="020F0502020204030204" pitchFamily="34" charset="0"/>
              </a:rPr>
              <a:t>State any two problems that may associated during Requirement Analysis.</a:t>
            </a:r>
            <a:endParaRPr lang="en-IN" sz="3100" dirty="0">
              <a:latin typeface="Calibri" panose="020F0502020204030204" pitchFamily="34" charset="0"/>
              <a:cs typeface="Calibri" panose="020F0502020204030204" pitchFamily="34" charset="0"/>
            </a:endParaRPr>
          </a:p>
          <a:p>
            <a:pPr marL="514350" indent="-514350">
              <a:buFont typeface="+mj-lt"/>
              <a:buAutoNum type="arabicPeriod"/>
            </a:pPr>
            <a:r>
              <a:rPr lang="en-US" sz="3100" dirty="0">
                <a:latin typeface="Calibri" panose="020F0502020204030204" pitchFamily="34" charset="0"/>
                <a:cs typeface="Calibri" panose="020F0502020204030204" pitchFamily="34" charset="0"/>
              </a:rPr>
              <a:t>What do you mean by umbrella of activities in Software Quality assurance?</a:t>
            </a:r>
            <a:endParaRPr lang="en-IN" sz="3100" dirty="0">
              <a:latin typeface="Calibri" panose="020F0502020204030204" pitchFamily="34" charset="0"/>
              <a:cs typeface="Calibri" panose="020F0502020204030204" pitchFamily="34" charset="0"/>
            </a:endParaRPr>
          </a:p>
          <a:p>
            <a:pPr marL="514350" indent="-514350">
              <a:buFont typeface="+mj-lt"/>
              <a:buAutoNum type="arabicPeriod"/>
            </a:pPr>
            <a:r>
              <a:rPr lang="en-US" sz="3100" dirty="0">
                <a:latin typeface="Calibri" panose="020F0502020204030204" pitchFamily="34" charset="0"/>
                <a:cs typeface="Calibri" panose="020F0502020204030204" pitchFamily="34" charset="0"/>
              </a:rPr>
              <a:t> Prepare a ER diagram for hotel management system and specify all attribute of entities.</a:t>
            </a:r>
            <a:endParaRPr lang="en-IN" sz="3100" dirty="0">
              <a:latin typeface="Calibri" panose="020F0502020204030204" pitchFamily="34" charset="0"/>
              <a:cs typeface="Calibri" panose="020F0502020204030204" pitchFamily="34" charset="0"/>
            </a:endParaRPr>
          </a:p>
          <a:p>
            <a:pPr marL="514350" indent="-514350">
              <a:buFont typeface="+mj-lt"/>
              <a:buAutoNum type="arabicPeriod"/>
            </a:pPr>
            <a:r>
              <a:rPr lang="en-US" sz="3100" dirty="0">
                <a:latin typeface="Calibri" panose="020F0502020204030204" pitchFamily="34" charset="0"/>
                <a:cs typeface="Calibri" panose="020F0502020204030204" pitchFamily="34" charset="0"/>
              </a:rPr>
              <a:t> What are the difference between validation and verification?</a:t>
            </a:r>
            <a:endParaRPr lang="en-IN" sz="3100" dirty="0">
              <a:latin typeface="Calibri" panose="020F0502020204030204" pitchFamily="34" charset="0"/>
              <a:cs typeface="Calibri" panose="020F0502020204030204" pitchFamily="34" charset="0"/>
            </a:endParaRPr>
          </a:p>
          <a:p>
            <a:pPr marL="514350" indent="-514350">
              <a:buFont typeface="+mj-lt"/>
              <a:buAutoNum type="arabicPeriod"/>
            </a:pPr>
            <a:r>
              <a:rPr lang="en-US" sz="3100" dirty="0">
                <a:latin typeface="Calibri" panose="020F0502020204030204" pitchFamily="34" charset="0"/>
                <a:cs typeface="Calibri" panose="020F0502020204030204" pitchFamily="34" charset="0"/>
              </a:rPr>
              <a:t>What do you mean by data dictionary and decision table? Explain with an example.</a:t>
            </a:r>
            <a:endParaRPr lang="en-IN" sz="3100" dirty="0">
              <a:latin typeface="Calibri" panose="020F0502020204030204" pitchFamily="34" charset="0"/>
              <a:cs typeface="Calibri" panose="020F0502020204030204" pitchFamily="34" charset="0"/>
            </a:endParaRPr>
          </a:p>
          <a:p>
            <a:pPr marL="514350" indent="-514350">
              <a:buFont typeface="+mj-lt"/>
              <a:buAutoNum type="arabicPeriod"/>
            </a:pPr>
            <a:r>
              <a:rPr lang="en-US" sz="3100" dirty="0">
                <a:latin typeface="Calibri" panose="020F0502020204030204" pitchFamily="34" charset="0"/>
                <a:cs typeface="Calibri" panose="020F0502020204030204" pitchFamily="34" charset="0"/>
              </a:rPr>
              <a:t>What do you mean Software Quality Assurance?</a:t>
            </a:r>
            <a:endParaRPr lang="en-IN" sz="3100" dirty="0">
              <a:latin typeface="Calibri" panose="020F0502020204030204" pitchFamily="34" charset="0"/>
              <a:cs typeface="Calibri" panose="020F0502020204030204" pitchFamily="34" charset="0"/>
            </a:endParaRPr>
          </a:p>
          <a:p>
            <a:pPr marL="514350" indent="-514350">
              <a:buFont typeface="+mj-lt"/>
              <a:buAutoNum type="arabicPeriod"/>
            </a:pPr>
            <a:r>
              <a:rPr lang="en-US" sz="3100" dirty="0">
                <a:latin typeface="Calibri" panose="020F0502020204030204" pitchFamily="34" charset="0"/>
                <a:cs typeface="Calibri" panose="020F0502020204030204" pitchFamily="34" charset="0"/>
              </a:rPr>
              <a:t>What do you mean by ISO 9000 series?</a:t>
            </a:r>
            <a:endParaRPr lang="en-IN" sz="3100" dirty="0">
              <a:latin typeface="Calibri" panose="020F0502020204030204" pitchFamily="34" charset="0"/>
              <a:cs typeface="Calibri" panose="020F0502020204030204" pitchFamily="34" charset="0"/>
            </a:endParaRPr>
          </a:p>
          <a:p>
            <a:pPr marL="514350" indent="-514350">
              <a:buFont typeface="+mj-lt"/>
              <a:buAutoNum type="arabicPeriod"/>
            </a:pPr>
            <a:r>
              <a:rPr lang="en-US" sz="3100" dirty="0">
                <a:latin typeface="Calibri" panose="020F0502020204030204" pitchFamily="34" charset="0"/>
                <a:cs typeface="Calibri" panose="020F0502020204030204" pitchFamily="34" charset="0"/>
              </a:rPr>
              <a:t>What do you mean by SEI-CMM model? Explain its all level with suitable diagram in details.</a:t>
            </a:r>
            <a:endParaRPr lang="en-IN" sz="3100" dirty="0">
              <a:latin typeface="Calibri" panose="020F0502020204030204" pitchFamily="34" charset="0"/>
              <a:cs typeface="Calibri" panose="020F0502020204030204" pitchFamily="34" charset="0"/>
            </a:endParaRPr>
          </a:p>
          <a:p>
            <a:pPr marL="457200" indent="-457200">
              <a:buFont typeface="+mj-lt"/>
              <a:buAutoNum type="arabicPeriod"/>
            </a:pPr>
            <a:endParaRPr lang="en-IN" sz="3100" dirty="0">
              <a:latin typeface="Calibri" panose="020F0502020204030204" pitchFamily="34" charset="0"/>
              <a:cs typeface="Calibri" panose="020F0502020204030204" pitchFamily="34" charset="0"/>
            </a:endParaRPr>
          </a:p>
          <a:p>
            <a:endParaRPr lang="en-US" sz="3100" dirty="0">
              <a:latin typeface="Calibri" panose="020F0502020204030204" pitchFamily="34" charset="0"/>
              <a:cs typeface="Calibri" panose="020F0502020204030204" pitchFamily="34" charset="0"/>
            </a:endParaRPr>
          </a:p>
          <a:p>
            <a:endParaRPr lang="en-US" sz="2200" dirty="0"/>
          </a:p>
          <a:p>
            <a:endParaRPr lang="en-US" dirty="0"/>
          </a:p>
        </p:txBody>
      </p:sp>
      <p:sp>
        <p:nvSpPr>
          <p:cNvPr id="4" name="Date Placeholder 3"/>
          <p:cNvSpPr>
            <a:spLocks noGrp="1"/>
          </p:cNvSpPr>
          <p:nvPr>
            <p:ph type="dt" sz="half" idx="10"/>
          </p:nvPr>
        </p:nvSpPr>
        <p:spPr/>
        <p:txBody>
          <a:bodyPr/>
          <a:lstStyle/>
          <a:p>
            <a:fld id="{FEBC69D4-D7FC-44CA-8152-CA3B8F7728D7}" type="datetime1">
              <a:rPr lang="en-US" smtClean="0"/>
              <a:t>1/22/2025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err="1"/>
              <a:t>Tushar</a:t>
            </a:r>
            <a:r>
              <a:rPr lang="en-US" dirty="0"/>
              <a:t> Software Engineering ACSE0603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131</a:t>
            </a:fld>
            <a:endParaRPr lang="en-US"/>
          </a:p>
        </p:txBody>
      </p:sp>
      <p:sp>
        <p:nvSpPr>
          <p:cNvPr id="7"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Expected Questions for University Exam </a:t>
            </a:r>
          </a:p>
        </p:txBody>
      </p:sp>
      <p:pic>
        <p:nvPicPr>
          <p:cNvPr id="2" name="Picture 1">
            <a:extLst>
              <a:ext uri="{FF2B5EF4-FFF2-40B4-BE49-F238E27FC236}">
                <a16:creationId xmlns:a16="http://schemas.microsoft.com/office/drawing/2014/main" id="{5B0FF5E6-4A93-19E3-AB51-BAF54FEA4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33151820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sz="1800" dirty="0"/>
          </a:p>
          <a:p>
            <a:endParaRPr lang="en-US" dirty="0"/>
          </a:p>
        </p:txBody>
      </p:sp>
      <p:sp>
        <p:nvSpPr>
          <p:cNvPr id="4" name="Date Placeholder 3"/>
          <p:cNvSpPr>
            <a:spLocks noGrp="1"/>
          </p:cNvSpPr>
          <p:nvPr>
            <p:ph type="dt" sz="half" idx="10"/>
          </p:nvPr>
        </p:nvSpPr>
        <p:spPr/>
        <p:txBody>
          <a:bodyPr/>
          <a:lstStyle/>
          <a:p>
            <a:fld id="{7250E3BB-49B5-4488-8A8B-36D4D816D23D}" type="datetime1">
              <a:rPr lang="en-US" smtClean="0"/>
              <a:t>1/22/2025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132</a:t>
            </a:fld>
            <a:endParaRPr lang="en-US"/>
          </a:p>
        </p:txBody>
      </p:sp>
      <p:sp>
        <p:nvSpPr>
          <p:cNvPr id="7"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RECAP</a:t>
            </a:r>
          </a:p>
        </p:txBody>
      </p:sp>
      <p:sp>
        <p:nvSpPr>
          <p:cNvPr id="2" name="Rectangle 1">
            <a:extLst>
              <a:ext uri="{FF2B5EF4-FFF2-40B4-BE49-F238E27FC236}">
                <a16:creationId xmlns:a16="http://schemas.microsoft.com/office/drawing/2014/main" id="{CAA22C13-18C2-40DD-89BD-988D253D3170}"/>
              </a:ext>
            </a:extLst>
          </p:cNvPr>
          <p:cNvSpPr/>
          <p:nvPr/>
        </p:nvSpPr>
        <p:spPr>
          <a:xfrm>
            <a:off x="723900" y="1016716"/>
            <a:ext cx="8343900" cy="4524315"/>
          </a:xfrm>
          <a:prstGeom prst="rect">
            <a:avLst/>
          </a:prstGeom>
        </p:spPr>
        <p:txBody>
          <a:bodyPr wrap="square">
            <a:spAutoFit/>
          </a:bodyPr>
          <a:lstStyle/>
          <a:p>
            <a:pPr marL="285750" indent="-285750" algn="just">
              <a:buFont typeface="Arial" panose="020B0604020202020204" pitchFamily="34" charset="0"/>
              <a:buChar char="•"/>
            </a:pPr>
            <a:r>
              <a:rPr lang="en-IN" dirty="0"/>
              <a:t>Software Requirement Specifications (SRS)</a:t>
            </a:r>
          </a:p>
          <a:p>
            <a:pPr marL="285750" indent="-285750" algn="just">
              <a:buFont typeface="Arial" panose="020B0604020202020204" pitchFamily="34" charset="0"/>
              <a:buChar char="•"/>
            </a:pPr>
            <a:r>
              <a:rPr lang="en-IN" dirty="0"/>
              <a:t>Requirement Engineering Process</a:t>
            </a:r>
          </a:p>
          <a:p>
            <a:pPr marL="285750" indent="-285750" algn="just">
              <a:buFont typeface="Arial" panose="020B0604020202020204" pitchFamily="34" charset="0"/>
              <a:buChar char="•"/>
            </a:pPr>
            <a:r>
              <a:rPr lang="en-IN" dirty="0"/>
              <a:t>Elicitation, Analysis, Documentation</a:t>
            </a:r>
          </a:p>
          <a:p>
            <a:pPr marL="285750" indent="-285750" algn="just">
              <a:buFont typeface="Arial" panose="020B0604020202020204" pitchFamily="34" charset="0"/>
              <a:buChar char="•"/>
            </a:pPr>
            <a:r>
              <a:rPr lang="en-IN" dirty="0"/>
              <a:t>Review and Management of User Needs </a:t>
            </a:r>
          </a:p>
          <a:p>
            <a:pPr marL="285750" indent="-285750" algn="just">
              <a:buFont typeface="Arial" panose="020B0604020202020204" pitchFamily="34" charset="0"/>
              <a:buChar char="•"/>
            </a:pPr>
            <a:r>
              <a:rPr lang="en-IN" dirty="0"/>
              <a:t>Feasibility Study, Information </a:t>
            </a:r>
            <a:r>
              <a:rPr lang="en-IN" dirty="0" err="1"/>
              <a:t>Modeling</a:t>
            </a:r>
            <a:endParaRPr lang="en-IN" dirty="0"/>
          </a:p>
          <a:p>
            <a:pPr marL="285750" indent="-285750" algn="just">
              <a:buFont typeface="Arial" panose="020B0604020202020204" pitchFamily="34" charset="0"/>
              <a:buChar char="•"/>
            </a:pPr>
            <a:r>
              <a:rPr lang="en-IN" dirty="0"/>
              <a:t>Data Flow Diagrams</a:t>
            </a:r>
          </a:p>
          <a:p>
            <a:pPr marL="285750" indent="-285750" algn="just">
              <a:buFont typeface="Arial" panose="020B0604020202020204" pitchFamily="34" charset="0"/>
              <a:buChar char="•"/>
            </a:pPr>
            <a:r>
              <a:rPr lang="en-IN" dirty="0"/>
              <a:t>Entity Relationship Diagrams </a:t>
            </a:r>
          </a:p>
          <a:p>
            <a:pPr marL="285750" indent="-285750" algn="just">
              <a:buFont typeface="Arial" panose="020B0604020202020204" pitchFamily="34" charset="0"/>
              <a:buChar char="•"/>
            </a:pPr>
            <a:r>
              <a:rPr lang="en-IN" dirty="0"/>
              <a:t>Decision Tables</a:t>
            </a:r>
          </a:p>
          <a:p>
            <a:pPr marL="285750" indent="-285750" algn="just">
              <a:buFont typeface="Arial" panose="020B0604020202020204" pitchFamily="34" charset="0"/>
              <a:buChar char="•"/>
            </a:pPr>
            <a:r>
              <a:rPr lang="en-IN" dirty="0"/>
              <a:t>SRS Document</a:t>
            </a:r>
          </a:p>
          <a:p>
            <a:pPr marL="285750" indent="-285750" algn="just">
              <a:buFont typeface="Arial" panose="020B0604020202020204" pitchFamily="34" charset="0"/>
              <a:buChar char="•"/>
            </a:pPr>
            <a:r>
              <a:rPr lang="en-IN" dirty="0"/>
              <a:t>IEEE Standards for SRS</a:t>
            </a:r>
          </a:p>
          <a:p>
            <a:pPr marL="285750" indent="-285750" algn="just">
              <a:buFont typeface="Arial" panose="020B0604020202020204" pitchFamily="34" charset="0"/>
              <a:buChar char="•"/>
            </a:pPr>
            <a:r>
              <a:rPr lang="en-IN" dirty="0"/>
              <a:t>Software Quality Assurance </a:t>
            </a:r>
          </a:p>
          <a:p>
            <a:pPr marL="285750" indent="-285750" algn="just">
              <a:buFont typeface="Arial" panose="020B0604020202020204" pitchFamily="34" charset="0"/>
              <a:buChar char="•"/>
            </a:pPr>
            <a:r>
              <a:rPr lang="en-IN" dirty="0"/>
              <a:t>Verification and Validation</a:t>
            </a:r>
          </a:p>
          <a:p>
            <a:pPr marL="285750" indent="-285750" algn="just">
              <a:buFont typeface="Arial" panose="020B0604020202020204" pitchFamily="34" charset="0"/>
              <a:buChar char="•"/>
            </a:pPr>
            <a:r>
              <a:rPr lang="en-IN" dirty="0"/>
              <a:t>SQA Plans</a:t>
            </a:r>
          </a:p>
          <a:p>
            <a:pPr marL="285750" indent="-285750" algn="just">
              <a:buFont typeface="Arial" panose="020B0604020202020204" pitchFamily="34" charset="0"/>
              <a:buChar char="•"/>
            </a:pPr>
            <a:r>
              <a:rPr lang="en-IN" dirty="0"/>
              <a:t>Software Quality Frameworks</a:t>
            </a:r>
          </a:p>
          <a:p>
            <a:pPr marL="285750" indent="-285750" algn="just">
              <a:buFont typeface="Arial" panose="020B0604020202020204" pitchFamily="34" charset="0"/>
              <a:buChar char="•"/>
            </a:pPr>
            <a:r>
              <a:rPr lang="en-IN" dirty="0"/>
              <a:t>ISO 9000 Models</a:t>
            </a:r>
          </a:p>
          <a:p>
            <a:pPr marL="285750" indent="-285750" algn="just">
              <a:buFont typeface="Arial" panose="020B0604020202020204" pitchFamily="34" charset="0"/>
              <a:buChar char="•"/>
            </a:pPr>
            <a:r>
              <a:rPr lang="en-IN" dirty="0"/>
              <a:t>SEI-CMM Model</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96787098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sz="1800" dirty="0"/>
          </a:p>
          <a:p>
            <a:endParaRPr lang="en-US" dirty="0"/>
          </a:p>
        </p:txBody>
      </p:sp>
      <p:sp>
        <p:nvSpPr>
          <p:cNvPr id="4" name="Date Placeholder 3"/>
          <p:cNvSpPr>
            <a:spLocks noGrp="1"/>
          </p:cNvSpPr>
          <p:nvPr>
            <p:ph type="dt" sz="half" idx="10"/>
          </p:nvPr>
        </p:nvSpPr>
        <p:spPr/>
        <p:txBody>
          <a:bodyPr/>
          <a:lstStyle/>
          <a:p>
            <a:fld id="{9853EA47-3C77-4528-A0AB-4AD4266C6BDC}" type="datetime1">
              <a:rPr lang="en-US" smtClean="0"/>
              <a:t>1/22/2025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dirty="0" err="1"/>
              <a:t>Tushar</a:t>
            </a:r>
            <a:r>
              <a:rPr lang="en-US" dirty="0"/>
              <a:t>        Software Engineering        ACSE0603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133</a:t>
            </a:fld>
            <a:endParaRPr lang="en-US" dirty="0"/>
          </a:p>
        </p:txBody>
      </p:sp>
      <p:sp>
        <p:nvSpPr>
          <p:cNvPr id="7" name="Title 1"/>
          <p:cNvSpPr txBox="1">
            <a:spLocks/>
          </p:cNvSpPr>
          <p:nvPr/>
        </p:nvSpPr>
        <p:spPr>
          <a:xfrm>
            <a:off x="1403648" y="-26667"/>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a:solidFill>
                  <a:schemeClr val="tx1"/>
                </a:solidFill>
                <a:latin typeface="Times New Roman" panose="02020603050405020304" pitchFamily="18" charset="0"/>
                <a:cs typeface="Times New Roman" panose="02020603050405020304" pitchFamily="18" charset="0"/>
              </a:rPr>
              <a:t>References</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CAA22C13-18C2-40DD-89BD-988D253D3170}"/>
              </a:ext>
            </a:extLst>
          </p:cNvPr>
          <p:cNvSpPr/>
          <p:nvPr/>
        </p:nvSpPr>
        <p:spPr>
          <a:xfrm>
            <a:off x="723900" y="1016716"/>
            <a:ext cx="7658100" cy="4204356"/>
          </a:xfrm>
          <a:prstGeom prst="rect">
            <a:avLst/>
          </a:prstGeom>
        </p:spPr>
        <p:txBody>
          <a:bodyPr wrap="square">
            <a:spAutoFit/>
          </a:bodyPr>
          <a:lstStyle/>
          <a:p>
            <a:pPr marL="342900" indent="-342900" algn="just">
              <a:lnSpc>
                <a:spcPct val="150000"/>
              </a:lnSpc>
              <a:buAutoNum type="arabicPeriod"/>
            </a:pPr>
            <a:r>
              <a:rPr lang="en-IN" dirty="0"/>
              <a:t>R. S. Pressman, Software Engineering: A Practitioners Approach, McGraw Hill. </a:t>
            </a:r>
          </a:p>
          <a:p>
            <a:pPr marL="342900" indent="-342900" algn="just">
              <a:lnSpc>
                <a:spcPct val="150000"/>
              </a:lnSpc>
              <a:buAutoNum type="arabicPeriod"/>
            </a:pPr>
            <a:r>
              <a:rPr lang="en-IN" dirty="0" err="1"/>
              <a:t>Rajib</a:t>
            </a:r>
            <a:r>
              <a:rPr lang="en-IN" dirty="0"/>
              <a:t> Mall, Fundamentals of Software Engineering, PHI Publication. </a:t>
            </a:r>
          </a:p>
          <a:p>
            <a:pPr marL="342900" indent="-342900" algn="just">
              <a:lnSpc>
                <a:spcPct val="150000"/>
              </a:lnSpc>
              <a:buAutoNum type="arabicPeriod"/>
            </a:pPr>
            <a:r>
              <a:rPr lang="en-IN" dirty="0"/>
              <a:t>K. K. Aggarwal and Yogesh Singh, Software Engineering, New Age International Publishers.</a:t>
            </a:r>
          </a:p>
          <a:p>
            <a:pPr marL="342900" indent="-342900" algn="just">
              <a:lnSpc>
                <a:spcPct val="150000"/>
              </a:lnSpc>
              <a:buAutoNum type="arabicPeriod"/>
            </a:pPr>
            <a:r>
              <a:rPr lang="en-IN" dirty="0"/>
              <a:t> Pankaj </a:t>
            </a:r>
            <a:r>
              <a:rPr lang="en-IN" dirty="0" err="1"/>
              <a:t>Jalote</a:t>
            </a:r>
            <a:r>
              <a:rPr lang="en-IN" dirty="0"/>
              <a:t>, Software Engineering, Wiley </a:t>
            </a:r>
          </a:p>
          <a:p>
            <a:pPr marL="342900" indent="-342900" algn="just">
              <a:lnSpc>
                <a:spcPct val="150000"/>
              </a:lnSpc>
              <a:buAutoNum type="arabicPeriod"/>
            </a:pPr>
            <a:r>
              <a:rPr lang="en-IN" dirty="0"/>
              <a:t>Deepak Jain,” Software Engineering: Principles and </a:t>
            </a:r>
            <a:r>
              <a:rPr lang="en-IN" dirty="0" err="1"/>
              <a:t>Practices”,Oxford</a:t>
            </a:r>
            <a:r>
              <a:rPr lang="en-IN" dirty="0"/>
              <a:t> University Press. </a:t>
            </a:r>
          </a:p>
          <a:p>
            <a:pPr marL="342900" indent="-342900" algn="just">
              <a:lnSpc>
                <a:spcPct val="150000"/>
              </a:lnSpc>
              <a:buAutoNum type="arabicPeriod"/>
            </a:pPr>
            <a:r>
              <a:rPr lang="en-IN" dirty="0" err="1"/>
              <a:t>Munesh</a:t>
            </a:r>
            <a:r>
              <a:rPr lang="en-IN" dirty="0"/>
              <a:t> C. Trivedi, Software Engineering, Khanna Publishing House </a:t>
            </a:r>
          </a:p>
          <a:p>
            <a:pPr marL="342900" indent="-342900" algn="just">
              <a:lnSpc>
                <a:spcPct val="150000"/>
              </a:lnSpc>
              <a:buAutoNum type="arabicPeriod"/>
            </a:pPr>
            <a:r>
              <a:rPr lang="en-IN" dirty="0"/>
              <a:t>N.S. Gill, Software Engineering, Khanna Publishing House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414280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74E658-82BE-4EC0-B6D8-F3784CDACADB}" type="datetime1">
              <a:rPr lang="en-US" smtClean="0"/>
              <a:t>1/22/2025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500166" y="0"/>
            <a:ext cx="7643834"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CO-PEO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itchFamily="34" charset="0"/>
            </a:endParaRPr>
          </a:p>
        </p:txBody>
      </p:sp>
      <p:sp>
        <p:nvSpPr>
          <p:cNvPr id="19461" name="Rectangle 5"/>
          <p:cNvSpPr>
            <a:spLocks noChangeArrowheads="1"/>
          </p:cNvSpPr>
          <p:nvPr/>
        </p:nvSpPr>
        <p:spPr bwMode="auto">
          <a:xfrm>
            <a:off x="428596" y="1316638"/>
            <a:ext cx="7786742" cy="323165"/>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r>
              <a:rPr lang="en-US" b="1" dirty="0"/>
              <a:t>Program Educational Objectives and Course Outcomes Mapping </a:t>
            </a:r>
            <a:endParaRPr kumimoji="0" lang="en-US" b="1"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540305560"/>
              </p:ext>
            </p:extLst>
          </p:nvPr>
        </p:nvGraphicFramePr>
        <p:xfrm>
          <a:off x="1071538" y="2000240"/>
          <a:ext cx="6929485" cy="2766143"/>
        </p:xfrm>
        <a:graphic>
          <a:graphicData uri="http://schemas.openxmlformats.org/drawingml/2006/table">
            <a:tbl>
              <a:tblPr/>
              <a:tblGrid>
                <a:gridCol w="1385597">
                  <a:extLst>
                    <a:ext uri="{9D8B030D-6E8A-4147-A177-3AD203B41FA5}">
                      <a16:colId xmlns:a16="http://schemas.microsoft.com/office/drawing/2014/main" val="20000"/>
                    </a:ext>
                  </a:extLst>
                </a:gridCol>
                <a:gridCol w="1385597">
                  <a:extLst>
                    <a:ext uri="{9D8B030D-6E8A-4147-A177-3AD203B41FA5}">
                      <a16:colId xmlns:a16="http://schemas.microsoft.com/office/drawing/2014/main" val="20001"/>
                    </a:ext>
                  </a:extLst>
                </a:gridCol>
                <a:gridCol w="1385597">
                  <a:extLst>
                    <a:ext uri="{9D8B030D-6E8A-4147-A177-3AD203B41FA5}">
                      <a16:colId xmlns:a16="http://schemas.microsoft.com/office/drawing/2014/main" val="20002"/>
                    </a:ext>
                  </a:extLst>
                </a:gridCol>
                <a:gridCol w="1386347">
                  <a:extLst>
                    <a:ext uri="{9D8B030D-6E8A-4147-A177-3AD203B41FA5}">
                      <a16:colId xmlns:a16="http://schemas.microsoft.com/office/drawing/2014/main" val="20003"/>
                    </a:ext>
                  </a:extLst>
                </a:gridCol>
                <a:gridCol w="1386347">
                  <a:extLst>
                    <a:ext uri="{9D8B030D-6E8A-4147-A177-3AD203B41FA5}">
                      <a16:colId xmlns:a16="http://schemas.microsoft.com/office/drawing/2014/main" val="20004"/>
                    </a:ext>
                  </a:extLst>
                </a:gridCol>
              </a:tblGrid>
              <a:tr h="523323">
                <a:tc>
                  <a:txBody>
                    <a:bodyPr/>
                    <a:lstStyle/>
                    <a:p>
                      <a:pPr algn="ctr">
                        <a:lnSpc>
                          <a:spcPct val="115000"/>
                        </a:lnSpc>
                        <a:spcAft>
                          <a:spcPts val="0"/>
                        </a:spcAft>
                      </a:pPr>
                      <a:r>
                        <a:rPr lang="en-US" sz="1800" b="1" dirty="0">
                          <a:latin typeface="+mn-lt"/>
                          <a:ea typeface="Calibri"/>
                          <a:cs typeface="Times New Roman"/>
                        </a:rPr>
                        <a:t>CO</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PEO1</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PEO2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PEO3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PEO4</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8564">
                <a:tc>
                  <a:txBody>
                    <a:bodyPr/>
                    <a:lstStyle/>
                    <a:p>
                      <a:pPr algn="ctr">
                        <a:lnSpc>
                          <a:spcPct val="115000"/>
                        </a:lnSpc>
                        <a:spcAft>
                          <a:spcPts val="0"/>
                        </a:spcAft>
                      </a:pPr>
                      <a:r>
                        <a:rPr lang="en-US" sz="1800" b="1" dirty="0">
                          <a:latin typeface="+mn-lt"/>
                          <a:ea typeface="Calibri"/>
                          <a:cs typeface="Times New Roman"/>
                        </a:rPr>
                        <a:t>CO1</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448564">
                <a:tc>
                  <a:txBody>
                    <a:bodyPr/>
                    <a:lstStyle/>
                    <a:p>
                      <a:pPr algn="ctr">
                        <a:lnSpc>
                          <a:spcPct val="115000"/>
                        </a:lnSpc>
                        <a:spcAft>
                          <a:spcPts val="0"/>
                        </a:spcAft>
                      </a:pPr>
                      <a:r>
                        <a:rPr lang="en-US" sz="1800" b="1" dirty="0">
                          <a:latin typeface="+mn-lt"/>
                          <a:ea typeface="Calibri"/>
                          <a:cs typeface="Times New Roman"/>
                        </a:rPr>
                        <a:t>CO2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0"/>
                        </a:spcAft>
                      </a:pPr>
                      <a:r>
                        <a:rPr lang="en-IN" sz="1800" dirty="0">
                          <a:latin typeface="+mn-lt"/>
                          <a:ea typeface="Calibri"/>
                          <a:cs typeface="Mangal"/>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0002"/>
                  </a:ext>
                </a:extLst>
              </a:tr>
              <a:tr h="448564">
                <a:tc>
                  <a:txBody>
                    <a:bodyPr/>
                    <a:lstStyle/>
                    <a:p>
                      <a:pPr algn="ctr">
                        <a:lnSpc>
                          <a:spcPct val="115000"/>
                        </a:lnSpc>
                        <a:spcAft>
                          <a:spcPts val="0"/>
                        </a:spcAft>
                      </a:pPr>
                      <a:r>
                        <a:rPr lang="en-US" sz="1800" b="1" dirty="0">
                          <a:latin typeface="+mn-lt"/>
                          <a:ea typeface="Calibri"/>
                          <a:cs typeface="Times New Roman"/>
                        </a:rPr>
                        <a:t>CO3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8564">
                <a:tc>
                  <a:txBody>
                    <a:bodyPr/>
                    <a:lstStyle/>
                    <a:p>
                      <a:pPr algn="ctr">
                        <a:lnSpc>
                          <a:spcPct val="115000"/>
                        </a:lnSpc>
                        <a:spcAft>
                          <a:spcPts val="0"/>
                        </a:spcAft>
                      </a:pPr>
                      <a:r>
                        <a:rPr lang="en-US" sz="1800" b="1" dirty="0">
                          <a:latin typeface="+mn-lt"/>
                          <a:ea typeface="Calibri"/>
                          <a:cs typeface="Times New Roman"/>
                        </a:rPr>
                        <a:t>CO4</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8564">
                <a:tc>
                  <a:txBody>
                    <a:bodyPr/>
                    <a:lstStyle/>
                    <a:p>
                      <a:pPr algn="ctr">
                        <a:lnSpc>
                          <a:spcPct val="115000"/>
                        </a:lnSpc>
                        <a:spcAft>
                          <a:spcPts val="0"/>
                        </a:spcAft>
                      </a:pPr>
                      <a:r>
                        <a:rPr lang="en-US" sz="1800" b="1" dirty="0">
                          <a:latin typeface="+mn-lt"/>
                          <a:ea typeface="Calibri"/>
                          <a:cs typeface="Times New Roman"/>
                        </a:rPr>
                        <a:t>CO5</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dirty="0" err="1"/>
              <a:t>TusharSoftware</a:t>
            </a:r>
            <a:r>
              <a:rPr lang="en-US" dirty="0"/>
              <a:t> Engineering ACSE0603                   Unit 2</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61678" cy="892939"/>
          </a:xfrm>
          <a:prstGeom prst="rect">
            <a:avLst/>
          </a:prstGeom>
        </p:spPr>
      </p:pic>
    </p:spTree>
    <p:extLst>
      <p:ext uri="{BB962C8B-B14F-4D97-AF65-F5344CB8AC3E}">
        <p14:creationId xmlns:p14="http://schemas.microsoft.com/office/powerpoint/2010/main" val="928509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r>
              <a:rPr lang="en-IN" sz="2400" dirty="0">
                <a:latin typeface="Times New Roman" pitchFamily="18" charset="0"/>
                <a:cs typeface="Times New Roman" pitchFamily="18" charset="0"/>
              </a:rPr>
              <a:t>Subject Result = 100%</a:t>
            </a:r>
          </a:p>
        </p:txBody>
      </p:sp>
      <p:sp>
        <p:nvSpPr>
          <p:cNvPr id="4" name="Date Placeholder 3"/>
          <p:cNvSpPr>
            <a:spLocks noGrp="1"/>
          </p:cNvSpPr>
          <p:nvPr>
            <p:ph type="dt" sz="half" idx="10"/>
          </p:nvPr>
        </p:nvSpPr>
        <p:spPr/>
        <p:txBody>
          <a:bodyPr/>
          <a:lstStyle/>
          <a:p>
            <a:fld id="{2F2596F9-D7D3-4B86-83E8-8218F2E0A2E5}" type="datetime1">
              <a:rPr lang="en-US" smtClean="0"/>
              <a:t>1/22/2025</a:t>
            </a:fld>
            <a:endParaRPr lang="en-US"/>
          </a:p>
        </p:txBody>
      </p:sp>
      <p:sp>
        <p:nvSpPr>
          <p:cNvPr id="5" name="Footer Placeholder 4"/>
          <p:cNvSpPr>
            <a:spLocks noGrp="1"/>
          </p:cNvSpPr>
          <p:nvPr>
            <p:ph type="ftr" sz="quarter" idx="11"/>
          </p:nvPr>
        </p:nvSpPr>
        <p:spPr>
          <a:xfrm>
            <a:off x="3124200" y="6356350"/>
            <a:ext cx="4591072" cy="365125"/>
          </a:xfrm>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500166" y="0"/>
            <a:ext cx="7643834"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Result Analysis</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264"/>
            <a:ext cx="1361678" cy="892939"/>
          </a:xfrm>
          <a:prstGeom prst="rect">
            <a:avLst/>
          </a:prstGeom>
        </p:spPr>
      </p:pic>
    </p:spTree>
    <p:extLst>
      <p:ext uri="{BB962C8B-B14F-4D97-AF65-F5344CB8AC3E}">
        <p14:creationId xmlns:p14="http://schemas.microsoft.com/office/powerpoint/2010/main" val="316098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B92F39-BB36-4A0E-B59A-570C97F1958A}" type="datetime1">
              <a:rPr lang="en-US" smtClean="0"/>
              <a:t>1/22/2025</a:t>
            </a:fld>
            <a:endParaRPr lang="en-US"/>
          </a:p>
        </p:txBody>
      </p:sp>
      <p:sp>
        <p:nvSpPr>
          <p:cNvPr id="5" name="Footer Placeholder 4"/>
          <p:cNvSpPr>
            <a:spLocks noGrp="1"/>
          </p:cNvSpPr>
          <p:nvPr>
            <p:ph type="ftr" sz="quarter" idx="11"/>
          </p:nvPr>
        </p:nvSpPr>
        <p:spPr>
          <a:xfrm>
            <a:off x="3124200" y="6356350"/>
            <a:ext cx="4876824" cy="365125"/>
          </a:xfrm>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Google Shape;109;p2"/>
          <p:cNvSpPr txBox="1"/>
          <p:nvPr/>
        </p:nvSpPr>
        <p:spPr>
          <a:xfrm>
            <a:off x="1500166" y="0"/>
            <a:ext cx="7643834" cy="685799"/>
          </a:xfrm>
          <a:prstGeom prst="rect">
            <a:avLst/>
          </a:prstGeom>
          <a:solidFill>
            <a:schemeClr val="accent2">
              <a:lumMod val="40000"/>
              <a:lumOff val="60000"/>
            </a:schemeClr>
          </a:soli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Calibri"/>
              <a:buNone/>
            </a:pPr>
            <a:r>
              <a:rPr lang="en-US" sz="2400" b="1" dirty="0">
                <a:latin typeface="Times New Roman" panose="02020603050405020304" pitchFamily="18" charset="0"/>
                <a:cs typeface="Times New Roman" panose="02020603050405020304" pitchFamily="18" charset="0"/>
                <a:sym typeface="Calibri"/>
              </a:rPr>
              <a:t>End Semester Question Paper Templates</a:t>
            </a:r>
            <a:endParaRPr sz="2400" b="1" dirty="0">
              <a:latin typeface="Times New Roman" panose="02020603050405020304" pitchFamily="18" charset="0"/>
              <a:cs typeface="Times New Roman" panose="02020603050405020304" pitchFamily="18" charset="0"/>
              <a:sym typeface="Calibri"/>
            </a:endParaRPr>
          </a:p>
        </p:txBody>
      </p:sp>
      <p:sp>
        <p:nvSpPr>
          <p:cNvPr id="10" name="Content Placeholder 1">
            <a:extLst>
              <a:ext uri="{FF2B5EF4-FFF2-40B4-BE49-F238E27FC236}">
                <a16:creationId xmlns:a16="http://schemas.microsoft.com/office/drawing/2014/main" id="{8222434C-AD44-4A72-A6D6-FCA4D781430A}"/>
              </a:ext>
            </a:extLst>
          </p:cNvPr>
          <p:cNvSpPr>
            <a:spLocks noGrp="1"/>
          </p:cNvSpPr>
          <p:nvPr>
            <p:ph idx="1"/>
          </p:nvPr>
        </p:nvSpPr>
        <p:spPr>
          <a:xfrm>
            <a:off x="457200" y="873918"/>
            <a:ext cx="8229600" cy="5106196"/>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r>
              <a:rPr lang="en-IN" sz="2000" dirty="0">
                <a:sym typeface="Arial" charset="0"/>
              </a:rPr>
              <a:t>SOFTWARE ENGINEERING</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1 x 10 = 10</a:t>
            </a:r>
          </a:p>
          <a:p>
            <a:pPr marL="0" indent="0">
              <a:buFont typeface="Arial" panose="020B0604020202020204" pitchFamily="34" charset="0"/>
              <a:buNone/>
              <a:defRPr/>
            </a:pPr>
            <a:endParaRPr lang="en-IN" sz="2000" b="1" i="1" dirty="0">
              <a:sym typeface="Arial" charset="0"/>
            </a:endParaRPr>
          </a:p>
        </p:txBody>
      </p:sp>
      <p:graphicFrame>
        <p:nvGraphicFramePr>
          <p:cNvPr id="9" name="Table 8"/>
          <p:cNvGraphicFramePr>
            <a:graphicFrameLocks noGrp="1"/>
          </p:cNvGraphicFramePr>
          <p:nvPr/>
        </p:nvGraphicFramePr>
        <p:xfrm>
          <a:off x="473612" y="3933057"/>
          <a:ext cx="8130835" cy="2047060"/>
        </p:xfrm>
        <a:graphic>
          <a:graphicData uri="http://schemas.openxmlformats.org/drawingml/2006/table">
            <a:tbl>
              <a:tblPr firstRow="1" bandRow="1">
                <a:tableStyleId>{5C22544A-7EE6-4342-B048-85BDC9FD1C3A}</a:tableStyleId>
              </a:tblPr>
              <a:tblGrid>
                <a:gridCol w="938173">
                  <a:extLst>
                    <a:ext uri="{9D8B030D-6E8A-4147-A177-3AD203B41FA5}">
                      <a16:colId xmlns:a16="http://schemas.microsoft.com/office/drawing/2014/main" val="3643768886"/>
                    </a:ext>
                  </a:extLst>
                </a:gridCol>
                <a:gridCol w="5472678">
                  <a:extLst>
                    <a:ext uri="{9D8B030D-6E8A-4147-A177-3AD203B41FA5}">
                      <a16:colId xmlns:a16="http://schemas.microsoft.com/office/drawing/2014/main" val="278574399"/>
                    </a:ext>
                  </a:extLst>
                </a:gridCol>
                <a:gridCol w="859992">
                  <a:extLst>
                    <a:ext uri="{9D8B030D-6E8A-4147-A177-3AD203B41FA5}">
                      <a16:colId xmlns:a16="http://schemas.microsoft.com/office/drawing/2014/main" val="940069892"/>
                    </a:ext>
                  </a:extLst>
                </a:gridCol>
                <a:gridCol w="859992">
                  <a:extLst>
                    <a:ext uri="{9D8B030D-6E8A-4147-A177-3AD203B41FA5}">
                      <a16:colId xmlns:a16="http://schemas.microsoft.com/office/drawing/2014/main" val="828976497"/>
                    </a:ext>
                  </a:extLst>
                </a:gridCol>
              </a:tblGrid>
              <a:tr h="409412">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25888388"/>
                  </a:ext>
                </a:extLst>
              </a:tr>
              <a:tr h="409412">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2011363"/>
                  </a:ext>
                </a:extLst>
              </a:tr>
              <a:tr h="409412">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7527221"/>
                  </a:ext>
                </a:extLst>
              </a:tr>
              <a:tr h="409412">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5040361"/>
                  </a:ext>
                </a:extLst>
              </a:tr>
              <a:tr h="409412">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3866257"/>
                  </a:ext>
                </a:extLst>
              </a:tr>
            </a:tbl>
          </a:graphicData>
        </a:graphic>
      </p:graphicFrame>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88" y="51212"/>
            <a:ext cx="1361678" cy="892939"/>
          </a:xfrm>
          <a:prstGeom prst="rect">
            <a:avLst/>
          </a:prstGeom>
        </p:spPr>
      </p:pic>
    </p:spTree>
    <p:extLst>
      <p:ext uri="{BB962C8B-B14F-4D97-AF65-F5344CB8AC3E}">
        <p14:creationId xmlns:p14="http://schemas.microsoft.com/office/powerpoint/2010/main" val="1138821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5F70A3-FDDA-4082-ADD8-669AC75E99C1}" type="datetime1">
              <a:rPr lang="en-US" smtClean="0"/>
              <a:t>1/22/2025</a:t>
            </a:fld>
            <a:endParaRPr lang="en-US"/>
          </a:p>
        </p:txBody>
      </p:sp>
      <p:sp>
        <p:nvSpPr>
          <p:cNvPr id="5" name="Footer Placeholder 4"/>
          <p:cNvSpPr>
            <a:spLocks noGrp="1"/>
          </p:cNvSpPr>
          <p:nvPr>
            <p:ph type="ftr" sz="quarter" idx="11"/>
          </p:nvPr>
        </p:nvSpPr>
        <p:spPr>
          <a:xfrm>
            <a:off x="3124200" y="6356350"/>
            <a:ext cx="4953000" cy="365125"/>
          </a:xfrm>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a:xfrm>
            <a:off x="1857356" y="6356350"/>
            <a:ext cx="6829444" cy="365125"/>
          </a:xfrm>
        </p:spPr>
        <p:txBody>
          <a:bodyPr/>
          <a:lstStyle/>
          <a:p>
            <a:fld id="{B6F15528-21DE-4FAA-801E-634DDDAF4B2B}" type="slidenum">
              <a:rPr lang="en-US" smtClean="0"/>
              <a:pPr/>
              <a:t>17</a:t>
            </a:fld>
            <a:endParaRPr lang="en-US" dirty="0"/>
          </a:p>
        </p:txBody>
      </p:sp>
      <p:sp>
        <p:nvSpPr>
          <p:cNvPr id="7" name="Google Shape;109;p2"/>
          <p:cNvSpPr txBox="1"/>
          <p:nvPr/>
        </p:nvSpPr>
        <p:spPr>
          <a:xfrm>
            <a:off x="1500166" y="0"/>
            <a:ext cx="7643834" cy="685799"/>
          </a:xfrm>
          <a:prstGeom prst="rect">
            <a:avLst/>
          </a:prstGeom>
          <a:solidFill>
            <a:schemeClr val="accent2">
              <a:lumMod val="40000"/>
              <a:lumOff val="60000"/>
            </a:schemeClr>
          </a:soli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Calibri"/>
              <a:buNone/>
            </a:pPr>
            <a:r>
              <a:rPr lang="en-US" sz="2400" b="1" dirty="0">
                <a:latin typeface="Times New Roman" panose="02020603050405020304" pitchFamily="18" charset="0"/>
                <a:cs typeface="Times New Roman" panose="02020603050405020304" pitchFamily="18" charset="0"/>
                <a:sym typeface="Calibri"/>
              </a:rPr>
              <a:t>End Semester Question Paper Templates</a:t>
            </a:r>
            <a:endParaRPr sz="2400" b="1" dirty="0">
              <a:latin typeface="Times New Roman" panose="02020603050405020304" pitchFamily="18" charset="0"/>
              <a:cs typeface="Times New Roman" panose="02020603050405020304" pitchFamily="18" charset="0"/>
              <a:sym typeface="Calibri"/>
            </a:endParaRPr>
          </a:p>
        </p:txBody>
      </p:sp>
      <p:sp>
        <p:nvSpPr>
          <p:cNvPr id="8" name="Content Placeholder 1">
            <a:extLst>
              <a:ext uri="{FF2B5EF4-FFF2-40B4-BE49-F238E27FC236}">
                <a16:creationId xmlns:a16="http://schemas.microsoft.com/office/drawing/2014/main" id="{8222434C-AD44-4A72-A6D6-FCA4D781430A}"/>
              </a:ext>
            </a:extLst>
          </p:cNvPr>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b="1" dirty="0">
                <a:sym typeface="Arial" charset="0"/>
              </a:rPr>
              <a:t>SECTION A </a:t>
            </a:r>
          </a:p>
          <a:p>
            <a:pPr marL="0" indent="0">
              <a:buNone/>
              <a:defRPr/>
            </a:pPr>
            <a:r>
              <a:rPr lang="en-IN" sz="2000" b="1" dirty="0">
                <a:sym typeface="Arial" charset="0"/>
              </a:rPr>
              <a:t>2.     Attempt all questions in brief.                                                        2 x 5 = 10</a:t>
            </a:r>
          </a:p>
          <a:p>
            <a:pPr marL="0" indent="0">
              <a:buFont typeface="Arial" panose="020B0604020202020204" pitchFamily="34" charset="0"/>
              <a:buNone/>
              <a:defRPr/>
            </a:pPr>
            <a:endParaRPr lang="en-IN" sz="2000" b="1" i="1" dirty="0">
              <a:sym typeface="Arial" charset="0"/>
            </a:endParaRPr>
          </a:p>
        </p:txBody>
      </p:sp>
      <p:graphicFrame>
        <p:nvGraphicFramePr>
          <p:cNvPr id="9" name="Table 8"/>
          <p:cNvGraphicFramePr>
            <a:graphicFrameLocks noGrp="1"/>
          </p:cNvGraphicFramePr>
          <p:nvPr/>
        </p:nvGraphicFramePr>
        <p:xfrm>
          <a:off x="609600" y="2132856"/>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3589889237"/>
                    </a:ext>
                  </a:extLst>
                </a:gridCol>
                <a:gridCol w="5334000">
                  <a:extLst>
                    <a:ext uri="{9D8B030D-6E8A-4147-A177-3AD203B41FA5}">
                      <a16:colId xmlns:a16="http://schemas.microsoft.com/office/drawing/2014/main" val="3621367927"/>
                    </a:ext>
                  </a:extLst>
                </a:gridCol>
                <a:gridCol w="838200">
                  <a:extLst>
                    <a:ext uri="{9D8B030D-6E8A-4147-A177-3AD203B41FA5}">
                      <a16:colId xmlns:a16="http://schemas.microsoft.com/office/drawing/2014/main" val="1091816336"/>
                    </a:ext>
                  </a:extLst>
                </a:gridCol>
                <a:gridCol w="838200">
                  <a:extLst>
                    <a:ext uri="{9D8B030D-6E8A-4147-A177-3AD203B41FA5}">
                      <a16:colId xmlns:a16="http://schemas.microsoft.com/office/drawing/2014/main" val="2620853037"/>
                    </a:ext>
                  </a:extLst>
                </a:gridCol>
              </a:tblGrid>
              <a:tr h="288032">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0666377"/>
                  </a:ext>
                </a:extLst>
              </a:tr>
              <a:tr h="288032">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1553853"/>
                  </a:ext>
                </a:extLst>
              </a:tr>
              <a:tr h="288032">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2429885"/>
                  </a:ext>
                </a:extLst>
              </a:tr>
              <a:tr h="288032">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70461969"/>
                  </a:ext>
                </a:extLst>
              </a:tr>
              <a:tr h="288032">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7925393"/>
                  </a:ext>
                </a:extLst>
              </a:tr>
            </a:tbl>
          </a:graphicData>
        </a:graphic>
      </p:graphicFrame>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050283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5ECD7F-B6A4-4A48-94CB-217E6196E04F}" type="datetime1">
              <a:rPr lang="en-US" smtClean="0"/>
              <a:t>1/22/2025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a:extLst>
              <a:ext uri="{FF2B5EF4-FFF2-40B4-BE49-F238E27FC236}">
                <a16:creationId xmlns:a16="http://schemas.microsoft.com/office/drawing/2014/main" id="{DF84A163-333C-46E8-8954-FD528A9C5648}"/>
              </a:ext>
            </a:extLst>
          </p:cNvPr>
          <p:cNvSpPr txBox="1">
            <a:spLocks/>
          </p:cNvSpPr>
          <p:nvPr/>
        </p:nvSpPr>
        <p:spPr>
          <a:xfrm>
            <a:off x="1547664" y="-19664"/>
            <a:ext cx="7367736" cy="692696"/>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2400" b="1" dirty="0">
                <a:solidFill>
                  <a:schemeClr val="tx1"/>
                </a:solidFill>
                <a:latin typeface="Times New Roman" panose="02020603050405020304" pitchFamily="18" charset="0"/>
                <a:cs typeface="Times New Roman" panose="02020603050405020304" pitchFamily="18" charset="0"/>
                <a:sym typeface="Arial" charset="0"/>
              </a:rPr>
              <a:t>End Semester Question Paper Templates </a:t>
            </a:r>
            <a:endParaRPr lang="en-US" sz="2400" b="1" dirty="0">
              <a:solidFill>
                <a:schemeClr val="tx1"/>
              </a:solidFill>
              <a:latin typeface="Times New Roman" panose="02020603050405020304" pitchFamily="18" charset="0"/>
              <a:cs typeface="Times New Roman" panose="02020603050405020304" pitchFamily="18" charset="0"/>
              <a:sym typeface="Arial" charset="0"/>
            </a:endParaRPr>
          </a:p>
        </p:txBody>
      </p:sp>
      <p:sp>
        <p:nvSpPr>
          <p:cNvPr id="8" name="Rectangle 2">
            <a:extLst>
              <a:ext uri="{FF2B5EF4-FFF2-40B4-BE49-F238E27FC236}">
                <a16:creationId xmlns:a16="http://schemas.microsoft.com/office/drawing/2014/main"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9" name="Content Placeholder 1">
            <a:extLst>
              <a:ext uri="{FF2B5EF4-FFF2-40B4-BE49-F238E27FC236}">
                <a16:creationId xmlns:a16="http://schemas.microsoft.com/office/drawing/2014/main" id="{597B8432-DFF0-4DDA-84BD-CD565D4BFC2B}"/>
              </a:ext>
            </a:extLst>
          </p:cNvPr>
          <p:cNvSpPr txBox="1">
            <a:spLocks noGrp="1"/>
          </p:cNvSpPr>
          <p:nvPr>
            <p:ph idx="1"/>
          </p:nvPr>
        </p:nvSpPr>
        <p:spPr>
          <a:xfrm>
            <a:off x="457200" y="980728"/>
            <a:ext cx="8229600" cy="4999385"/>
          </a:xfrm>
        </p:spPr>
        <p:txBody>
          <a:bodyPr/>
          <a:lstStyle/>
          <a:p>
            <a:pPr marL="0" indent="0" algn="ctr">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3. Attempt any five of the following:                               5 x 6 = 30</a:t>
            </a: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4. Attempt any one part of the following:                          1 x 10 = 10    </a:t>
            </a:r>
            <a:endParaRPr lang="en-IN" altLang="en-US" sz="2000" b="1" i="1"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3BD8A6D9-09A0-45D8-BC21-C175B99CE0F0}"/>
              </a:ext>
            </a:extLst>
          </p:cNvPr>
          <p:cNvGraphicFramePr>
            <a:graphicFrameLocks noGrp="1"/>
          </p:cNvGraphicFramePr>
          <p:nvPr/>
        </p:nvGraphicFramePr>
        <p:xfrm>
          <a:off x="835025" y="1772816"/>
          <a:ext cx="7839075" cy="2016225"/>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403245">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03245">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6</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03245">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6</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03245">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03245">
                <a:tc>
                  <a:txBody>
                    <a:bodyPr/>
                    <a:lstStyle/>
                    <a:p>
                      <a:r>
                        <a:rPr lang="en-IN" dirty="0"/>
                        <a:t>7</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6</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nvGraphicFramePr>
        <p:xfrm>
          <a:off x="835025" y="4581129"/>
          <a:ext cx="7839074" cy="1512168"/>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5808924"/>
                    </a:ext>
                  </a:extLst>
                </a:gridCol>
                <a:gridCol w="5276301">
                  <a:extLst>
                    <a:ext uri="{9D8B030D-6E8A-4147-A177-3AD203B41FA5}">
                      <a16:colId xmlns:a16="http://schemas.microsoft.com/office/drawing/2014/main" val="798617310"/>
                    </a:ext>
                  </a:extLst>
                </a:gridCol>
                <a:gridCol w="829132">
                  <a:extLst>
                    <a:ext uri="{9D8B030D-6E8A-4147-A177-3AD203B41FA5}">
                      <a16:colId xmlns:a16="http://schemas.microsoft.com/office/drawing/2014/main" val="3558529266"/>
                    </a:ext>
                  </a:extLst>
                </a:gridCol>
                <a:gridCol w="829132">
                  <a:extLst>
                    <a:ext uri="{9D8B030D-6E8A-4147-A177-3AD203B41FA5}">
                      <a16:colId xmlns:a16="http://schemas.microsoft.com/office/drawing/2014/main" val="4283658578"/>
                    </a:ext>
                  </a:extLst>
                </a:gridCol>
              </a:tblGrid>
              <a:tr h="705714">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854660"/>
                  </a:ext>
                </a:extLst>
              </a:tr>
              <a:tr h="40322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2331960"/>
                  </a:ext>
                </a:extLst>
              </a:tr>
              <a:tr h="40322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7752371"/>
                  </a:ext>
                </a:extLst>
              </a:tr>
            </a:tbl>
          </a:graphicData>
        </a:graphic>
      </p:graphicFrame>
      <p:sp>
        <p:nvSpPr>
          <p:cNvPr id="2" name="Footer Placeholder 1">
            <a:extLst>
              <a:ext uri="{FF2B5EF4-FFF2-40B4-BE49-F238E27FC236}">
                <a16:creationId xmlns:a16="http://schemas.microsoft.com/office/drawing/2014/main" id="{8F8BDC02-63FC-CBC5-E4C5-F9486F160C19}"/>
              </a:ext>
            </a:extLst>
          </p:cNvPr>
          <p:cNvSpPr>
            <a:spLocks noGrp="1"/>
          </p:cNvSpPr>
          <p:nvPr>
            <p:ph type="ftr" sz="quarter" idx="11"/>
          </p:nvPr>
        </p:nvSpPr>
        <p:spPr/>
        <p:txBody>
          <a:bodyPr/>
          <a:lstStyle/>
          <a:p>
            <a:r>
              <a:rPr lang="en-US" dirty="0" err="1"/>
              <a:t>TusharSoftware</a:t>
            </a:r>
            <a:r>
              <a:rPr lang="en-US" dirty="0"/>
              <a:t> Engineering ACSE0603                   Unit 2</a:t>
            </a:r>
          </a:p>
        </p:txBody>
      </p:sp>
      <p:sp>
        <p:nvSpPr>
          <p:cNvPr id="3" name="Rectangle 2">
            <a:extLst>
              <a:ext uri="{FF2B5EF4-FFF2-40B4-BE49-F238E27FC236}">
                <a16:creationId xmlns:a16="http://schemas.microsoft.com/office/drawing/2014/main" id="{2B5E9071-58A1-2C72-C165-1680172B882B}"/>
              </a:ext>
            </a:extLst>
          </p:cNvPr>
          <p:cNvSpPr>
            <a:spLocks noChangeArrowheads="1"/>
          </p:cNvSpPr>
          <p:nvPr/>
        </p:nvSpPr>
        <p:spPr bwMode="auto">
          <a:xfrm>
            <a:off x="2590800" y="-74752"/>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445042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533400" y="1143000"/>
            <a:ext cx="8229600" cy="4525963"/>
          </a:xfrm>
        </p:spPr>
        <p:txBody>
          <a:bodyPr/>
          <a:lstStyle/>
          <a:p>
            <a:r>
              <a:rPr lang="en-US" sz="2200" dirty="0"/>
              <a:t>A Scripting Language</a:t>
            </a:r>
          </a:p>
          <a:p>
            <a:r>
              <a:rPr lang="en-US" sz="2200" dirty="0"/>
              <a:t>A Version Control Tool</a:t>
            </a:r>
          </a:p>
          <a:p>
            <a:r>
              <a:rPr lang="en-US" sz="2200" dirty="0"/>
              <a:t>Code Editors &amp; IDEs (Integrated Development Environment)</a:t>
            </a:r>
          </a:p>
          <a:p>
            <a:r>
              <a:rPr lang="en-US" sz="2200" dirty="0"/>
              <a:t>Databases</a:t>
            </a:r>
          </a:p>
          <a:p>
            <a:r>
              <a:rPr lang="en-US" sz="2200" dirty="0"/>
              <a:t>Networking </a:t>
            </a:r>
          </a:p>
          <a:p>
            <a:r>
              <a:rPr lang="en-US" sz="2200" dirty="0"/>
              <a:t>Software Development Life Cycle (SDLC)</a:t>
            </a:r>
          </a:p>
          <a:p>
            <a:pPr algn="just"/>
            <a:r>
              <a:rPr lang="en-US" sz="2400" dirty="0"/>
              <a:t>Basic Programming Skills</a:t>
            </a:r>
          </a:p>
          <a:p>
            <a:pPr algn="just"/>
            <a:r>
              <a:rPr lang="en-US" sz="2400" dirty="0"/>
              <a:t>Innovative Thinking. </a:t>
            </a:r>
          </a:p>
          <a:p>
            <a:pPr algn="just"/>
            <a:r>
              <a:rPr lang="en-US" sz="2400" dirty="0"/>
              <a:t>Enthusiasm to learn Management concepts.</a:t>
            </a:r>
          </a:p>
          <a:p>
            <a:endParaRPr lang="en-US" sz="2400" dirty="0"/>
          </a:p>
        </p:txBody>
      </p:sp>
      <p:sp>
        <p:nvSpPr>
          <p:cNvPr id="4" name="Date Placeholder 3"/>
          <p:cNvSpPr>
            <a:spLocks noGrp="1"/>
          </p:cNvSpPr>
          <p:nvPr>
            <p:ph type="dt" sz="quarter" idx="10"/>
          </p:nvPr>
        </p:nvSpPr>
        <p:spPr/>
        <p:txBody>
          <a:bodyPr/>
          <a:lstStyle/>
          <a:p>
            <a:pPr>
              <a:defRPr/>
            </a:pPr>
            <a:fld id="{690A0C45-4578-4B18-9421-E8715068BDAE}" type="datetime1">
              <a:rPr lang="en-US" smtClean="0"/>
              <a:t>1/22/2025</a:t>
            </a:fld>
            <a:endParaRPr lang="en-US"/>
          </a:p>
        </p:txBody>
      </p:sp>
      <p:sp>
        <p:nvSpPr>
          <p:cNvPr id="6" name="Slide Number Placeholder 5"/>
          <p:cNvSpPr>
            <a:spLocks noGrp="1"/>
          </p:cNvSpPr>
          <p:nvPr>
            <p:ph type="sldNum" sz="quarter" idx="12"/>
          </p:nvPr>
        </p:nvSpPr>
        <p:spPr/>
        <p:txBody>
          <a:bodyPr/>
          <a:lstStyle/>
          <a:p>
            <a:pPr>
              <a:defRPr/>
            </a:pPr>
            <a:fld id="{CEFB48F7-626D-4FFB-A80E-0586926EAD49}" type="slidenum">
              <a:rPr lang="en-US"/>
              <a:pPr>
                <a:defRPr/>
              </a:pPr>
              <a:t>19</a:t>
            </a:fld>
            <a:endParaRPr lang="en-US"/>
          </a:p>
        </p:txBody>
      </p:sp>
      <p:sp>
        <p:nvSpPr>
          <p:cNvPr id="7" name="Title 1"/>
          <p:cNvSpPr txBox="1">
            <a:spLocks/>
          </p:cNvSpPr>
          <p:nvPr/>
        </p:nvSpPr>
        <p:spPr>
          <a:xfrm>
            <a:off x="1371600" y="0"/>
            <a:ext cx="7772400" cy="685800"/>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t>Prerequisite/Recap</a:t>
            </a:r>
          </a:p>
        </p:txBody>
      </p:sp>
      <p:sp>
        <p:nvSpPr>
          <p:cNvPr id="8" name="Footer Placeholder 12"/>
          <p:cNvSpPr>
            <a:spLocks noGrp="1"/>
          </p:cNvSpPr>
          <p:nvPr>
            <p:ph type="ftr" sz="quarter" idx="11"/>
          </p:nvPr>
        </p:nvSpPr>
        <p:spPr>
          <a:xfrm>
            <a:off x="2286000" y="6264275"/>
            <a:ext cx="5029200" cy="365125"/>
          </a:xfrm>
        </p:spPr>
        <p:txBody>
          <a:bodyPr/>
          <a:lstStyle/>
          <a:p>
            <a:pPr>
              <a:defRPr/>
            </a:pPr>
            <a:r>
              <a:rPr lang="en-US" dirty="0" err="1"/>
              <a:t>TusharSoftware</a:t>
            </a:r>
            <a:r>
              <a:rPr lang="en-US" dirty="0"/>
              <a:t> Engineering ACSE0603                   Unit 2</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5B79565-40ED-48F3-B851-7DB3A0650B6D}" type="datetime1">
              <a:rPr lang="en-US" smtClean="0"/>
              <a:t>1/22/2025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a:solidFill>
            <a:schemeClr val="accent2">
              <a:lumMod val="40000"/>
              <a:lumOff val="60000"/>
            </a:schemeClr>
          </a:solidFill>
          <a:ln>
            <a:solidFill>
              <a:schemeClr val="accent1"/>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indent="0" algn="ctr" fontAlgn="auto">
              <a:lnSpc>
                <a:spcPct val="100000"/>
              </a:lnSpc>
              <a:spcBef>
                <a:spcPct val="0"/>
              </a:spcBef>
              <a:spcAft>
                <a:spcPts val="0"/>
              </a:spcAft>
              <a:buClrTx/>
              <a:buSzTx/>
              <a:buFontTx/>
              <a:buNone/>
              <a:tabLst/>
              <a:defRPr/>
            </a:pPr>
            <a:r>
              <a:rPr lang="en-US" sz="2400" dirty="0"/>
              <a:t>Faculty Profile</a:t>
            </a:r>
          </a:p>
        </p:txBody>
      </p:sp>
      <p:sp>
        <p:nvSpPr>
          <p:cNvPr id="11" name="Footer Placeholder 4"/>
          <p:cNvSpPr>
            <a:spLocks noGrp="1"/>
          </p:cNvSpPr>
          <p:nvPr>
            <p:ph type="ftr" sz="quarter" idx="11"/>
          </p:nvPr>
        </p:nvSpPr>
        <p:spPr>
          <a:xfrm>
            <a:off x="2514600" y="6356350"/>
            <a:ext cx="5029200" cy="365125"/>
          </a:xfrm>
        </p:spPr>
        <p:txBody>
          <a:bodyPr/>
          <a:lstStyle/>
          <a:p>
            <a:r>
              <a:rPr lang="en-US" dirty="0" err="1"/>
              <a:t>TusharSoftware</a:t>
            </a:r>
            <a:r>
              <a:rPr lang="en-US" dirty="0"/>
              <a:t> Engineering ACSE0603                   Unit 2</a:t>
            </a:r>
          </a:p>
        </p:txBody>
      </p:sp>
      <p:sp>
        <p:nvSpPr>
          <p:cNvPr id="10" name="TextBox 9"/>
          <p:cNvSpPr txBox="1"/>
          <p:nvPr/>
        </p:nvSpPr>
        <p:spPr>
          <a:xfrm>
            <a:off x="762000" y="1447800"/>
            <a:ext cx="5867400" cy="2585323"/>
          </a:xfrm>
          <a:prstGeom prst="rect">
            <a:avLst/>
          </a:prstGeom>
          <a:noFill/>
        </p:spPr>
        <p:txBody>
          <a:bodyPr wrap="square" rtlCol="0">
            <a:spAutoFit/>
          </a:bodyPr>
          <a:lstStyle/>
          <a:p>
            <a:pPr algn="just"/>
            <a:r>
              <a:rPr lang="en-US" b="1" dirty="0">
                <a:latin typeface="Times New Roman" pitchFamily="18" charset="0"/>
                <a:cs typeface="Times New Roman" pitchFamily="18" charset="0"/>
              </a:rPr>
              <a:t>FACULTY PROFILE</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Name of Faculty: </a:t>
            </a:r>
            <a:r>
              <a:rPr lang="en-US" b="1" dirty="0" err="1">
                <a:latin typeface="Times New Roman" pitchFamily="18" charset="0"/>
                <a:cs typeface="Times New Roman" pitchFamily="18" charset="0"/>
              </a:rPr>
              <a:t>Tushar</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Designation &amp; Department: </a:t>
            </a:r>
            <a:r>
              <a:rPr lang="en-US" dirty="0">
                <a:latin typeface="Times New Roman" pitchFamily="18" charset="0"/>
                <a:cs typeface="Times New Roman" pitchFamily="18" charset="0"/>
              </a:rPr>
              <a:t>Assistant Professor, CS Dept.</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Qualification: </a:t>
            </a:r>
            <a:r>
              <a:rPr lang="en-US" dirty="0" err="1">
                <a:latin typeface="Times New Roman" pitchFamily="18" charset="0"/>
                <a:cs typeface="Times New Roman" pitchFamily="18" charset="0"/>
              </a:rPr>
              <a:t>BTech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MTech</a:t>
            </a:r>
            <a:r>
              <a:rPr lang="en-US" dirty="0">
                <a:latin typeface="Times New Roman" pitchFamily="18" charset="0"/>
                <a:cs typeface="Times New Roman" pitchFamily="18" charset="0"/>
              </a:rPr>
              <a:t> </a:t>
            </a:r>
          </a:p>
          <a:p>
            <a:pPr algn="just"/>
            <a:endParaRPr lang="en-US" dirty="0">
              <a:latin typeface="Times New Roman" pitchFamily="18" charset="0"/>
              <a:cs typeface="Times New Roman" pitchFamily="18" charset="0"/>
            </a:endParaRPr>
          </a:p>
          <a:p>
            <a:pPr algn="just"/>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32240" y="1268760"/>
            <a:ext cx="1296144" cy="13970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10600" cy="5060950"/>
          </a:xfrm>
        </p:spPr>
        <p:txBody>
          <a:bodyPr>
            <a:normAutofit/>
          </a:bodyPr>
          <a:lstStyle/>
          <a:p>
            <a:pPr marL="0" algn="just">
              <a:spcBef>
                <a:spcPts val="0"/>
              </a:spcBef>
              <a:buNone/>
            </a:pPr>
            <a:r>
              <a:rPr lang="en-US" sz="2000" dirty="0">
                <a:solidFill>
                  <a:srgbClr val="FF0000"/>
                </a:solidFill>
              </a:rPr>
              <a:t>Stakeholder</a:t>
            </a:r>
            <a:r>
              <a:rPr lang="en-US" sz="2000" dirty="0"/>
              <a:t> :</a:t>
            </a:r>
            <a:r>
              <a:rPr lang="en-US" sz="1200" b="0" i="0" dirty="0">
                <a:solidFill>
                  <a:srgbClr val="141F42"/>
                </a:solidFill>
                <a:effectLst/>
                <a:latin typeface="Titillium Web" panose="020B0604020202020204" pitchFamily="2" charset="0"/>
              </a:rPr>
              <a:t>.</a:t>
            </a:r>
            <a:r>
              <a:rPr lang="en-US" sz="2000" dirty="0"/>
              <a:t> The term “stakeholder” in software engineering refers to people or groups that are affected directly or indirectly by a software. In any case, they are interested in the final product. Examples are end user, developer, tester, coder etc.</a:t>
            </a:r>
          </a:p>
          <a:p>
            <a:pPr algn="just"/>
            <a:r>
              <a:rPr lang="en-US" sz="2000" dirty="0">
                <a:solidFill>
                  <a:srgbClr val="FF0000"/>
                </a:solidFill>
              </a:rPr>
              <a:t>User Requirements</a:t>
            </a:r>
          </a:p>
          <a:p>
            <a:pPr lvl="1" algn="just"/>
            <a:r>
              <a:rPr lang="en-US" sz="2000" dirty="0"/>
              <a:t>User requirement are written for the users and include functional and non-functional requirement.</a:t>
            </a:r>
          </a:p>
          <a:p>
            <a:pPr algn="just"/>
            <a:r>
              <a:rPr lang="en-US" sz="2000" dirty="0">
                <a:solidFill>
                  <a:srgbClr val="FF0000"/>
                </a:solidFill>
              </a:rPr>
              <a:t>System Requirements</a:t>
            </a:r>
          </a:p>
          <a:p>
            <a:pPr lvl="1" algn="just"/>
            <a:r>
              <a:rPr lang="en-US" sz="2000" dirty="0"/>
              <a:t>System requirement are derived from user requirement.</a:t>
            </a:r>
          </a:p>
          <a:p>
            <a:pPr lvl="1" algn="just"/>
            <a:r>
              <a:rPr lang="en-US" sz="2000" dirty="0"/>
              <a:t> The user system requirements are the parts of software requirement and specification (SRS) document.</a:t>
            </a:r>
          </a:p>
          <a:p>
            <a:pPr marL="0">
              <a:spcBef>
                <a:spcPts val="0"/>
              </a:spcBef>
              <a:buNone/>
            </a:pPr>
            <a:endParaRPr lang="en-US" sz="2200" dirty="0"/>
          </a:p>
        </p:txBody>
      </p:sp>
      <p:sp>
        <p:nvSpPr>
          <p:cNvPr id="2" name="Date Placeholder 1"/>
          <p:cNvSpPr>
            <a:spLocks noGrp="1"/>
          </p:cNvSpPr>
          <p:nvPr>
            <p:ph type="dt" sz="half" idx="10"/>
          </p:nvPr>
        </p:nvSpPr>
        <p:spPr/>
        <p:txBody>
          <a:bodyPr/>
          <a:lstStyle/>
          <a:p>
            <a:fld id="{3EE39B50-95B1-46F0-9B7E-A225767B13D3}" type="datetime1">
              <a:rPr lang="en-US" smtClean="0"/>
              <a:t>1/22/2025</a:t>
            </a:fld>
            <a:endParaRPr lang="en-US"/>
          </a:p>
        </p:txBody>
      </p:sp>
      <p:sp>
        <p:nvSpPr>
          <p:cNvPr id="4" name="Footer Placeholder 3"/>
          <p:cNvSpPr>
            <a:spLocks noGrp="1"/>
          </p:cNvSpPr>
          <p:nvPr>
            <p:ph type="ftr" sz="quarter" idx="11"/>
          </p:nvPr>
        </p:nvSpPr>
        <p:spPr>
          <a:xfrm>
            <a:off x="3124200" y="6356350"/>
            <a:ext cx="4648200" cy="365125"/>
          </a:xfrm>
        </p:spPr>
        <p:txBody>
          <a:bodyPr/>
          <a:lstStyle/>
          <a:p>
            <a:r>
              <a:rPr lang="en-US" dirty="0" err="1"/>
              <a:t>TusharSoftware</a:t>
            </a:r>
            <a:r>
              <a:rPr lang="en-US" dirty="0"/>
              <a:t> Engineering ACSE0603                   Unit 2</a:t>
            </a:r>
          </a:p>
        </p:txBody>
      </p:sp>
      <p:sp>
        <p:nvSpPr>
          <p:cNvPr id="5" name="Slide Number Placeholder 4"/>
          <p:cNvSpPr>
            <a:spLocks noGrp="1"/>
          </p:cNvSpPr>
          <p:nvPr>
            <p:ph type="sldNum" sz="quarter" idx="12"/>
          </p:nvPr>
        </p:nvSpPr>
        <p:spPr/>
        <p:txBody>
          <a:bodyPr/>
          <a:lstStyle/>
          <a:p>
            <a:fld id="{EEC29284-5E14-4C1A-BCDA-1FB19A2AD421}" type="slidenum">
              <a:rPr lang="en-US" smtClean="0"/>
              <a:pPr/>
              <a:t>20</a:t>
            </a:fld>
            <a:endParaRPr lang="en-US"/>
          </a:p>
        </p:txBody>
      </p:sp>
      <p:sp>
        <p:nvSpPr>
          <p:cNvPr id="7" name="Title 1"/>
          <p:cNvSpPr txBox="1">
            <a:spLocks/>
          </p:cNvSpPr>
          <p:nvPr/>
        </p:nvSpPr>
        <p:spPr>
          <a:xfrm>
            <a:off x="1371600" y="65681"/>
            <a:ext cx="76200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b="1" dirty="0">
                <a:solidFill>
                  <a:schemeClr val="tx1"/>
                </a:solidFill>
                <a:latin typeface="Times New Roman" panose="02020603050405020304" pitchFamily="18" charset="0"/>
                <a:cs typeface="Times New Roman" panose="02020603050405020304" pitchFamily="18" charset="0"/>
              </a:rPr>
              <a:t>Stakeholders and Requirements (Bridging Content)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214828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800600"/>
          </a:xfrm>
        </p:spPr>
        <p:txBody>
          <a:bodyPr>
            <a:normAutofit/>
          </a:bodyPr>
          <a:lstStyle/>
          <a:p>
            <a:pPr algn="just"/>
            <a:r>
              <a:rPr lang="en-US" sz="2000" dirty="0">
                <a:solidFill>
                  <a:srgbClr val="FF0000"/>
                </a:solidFill>
              </a:rPr>
              <a:t>Known Requirements </a:t>
            </a:r>
            <a:r>
              <a:rPr lang="en-US" sz="2000" dirty="0"/>
              <a:t>: </a:t>
            </a:r>
          </a:p>
          <a:p>
            <a:pPr lvl="1" algn="just"/>
            <a:r>
              <a:rPr lang="en-US" sz="2000" dirty="0"/>
              <a:t>something a stakeholder believes to be implemented.</a:t>
            </a:r>
          </a:p>
          <a:p>
            <a:pPr algn="just"/>
            <a:r>
              <a:rPr lang="en-US" sz="2000" dirty="0">
                <a:solidFill>
                  <a:srgbClr val="FF0000"/>
                </a:solidFill>
              </a:rPr>
              <a:t>Unknown Requirement </a:t>
            </a:r>
            <a:r>
              <a:rPr lang="en-US" sz="2000" dirty="0"/>
              <a:t>: </a:t>
            </a:r>
          </a:p>
          <a:p>
            <a:pPr lvl="1" algn="just"/>
            <a:r>
              <a:rPr lang="en-US" sz="2000" dirty="0"/>
              <a:t>forgotten by the stakeholder because they are not needed right now or needed only by another stakeholder.</a:t>
            </a:r>
          </a:p>
          <a:p>
            <a:pPr algn="just"/>
            <a:r>
              <a:rPr lang="en-US" sz="2000" dirty="0">
                <a:solidFill>
                  <a:srgbClr val="FF0000"/>
                </a:solidFill>
              </a:rPr>
              <a:t>Undreamed Requirement </a:t>
            </a:r>
            <a:r>
              <a:rPr lang="en-US" sz="2000" dirty="0"/>
              <a:t>: </a:t>
            </a:r>
          </a:p>
          <a:p>
            <a:pPr lvl="1" algn="just"/>
            <a:r>
              <a:rPr lang="en-US" sz="2000" dirty="0"/>
              <a:t>stakeholder may not be able to think of new requirements due to limited domain knowledge.</a:t>
            </a:r>
          </a:p>
          <a:p>
            <a:pPr lvl="1" algn="just"/>
            <a:endParaRPr lang="en-US" dirty="0"/>
          </a:p>
        </p:txBody>
      </p:sp>
      <p:sp>
        <p:nvSpPr>
          <p:cNvPr id="4" name="Date Placeholder 3"/>
          <p:cNvSpPr>
            <a:spLocks noGrp="1"/>
          </p:cNvSpPr>
          <p:nvPr>
            <p:ph type="dt" sz="half" idx="10"/>
          </p:nvPr>
        </p:nvSpPr>
        <p:spPr/>
        <p:txBody>
          <a:bodyPr/>
          <a:lstStyle/>
          <a:p>
            <a:fld id="{2C69D9D5-E4F1-4CBF-9C86-D39B175CBF55}" type="datetime1">
              <a:rPr lang="en-US" smtClean="0"/>
              <a:t>1/22/2025</a:t>
            </a:fld>
            <a:endParaRPr lang="en-US"/>
          </a:p>
        </p:txBody>
      </p:sp>
      <p:sp>
        <p:nvSpPr>
          <p:cNvPr id="5" name="Footer Placeholder 4"/>
          <p:cNvSpPr>
            <a:spLocks noGrp="1"/>
          </p:cNvSpPr>
          <p:nvPr>
            <p:ph type="ftr" sz="quarter" idx="11"/>
          </p:nvPr>
        </p:nvSpPr>
        <p:spPr>
          <a:xfrm>
            <a:off x="3124200" y="6356350"/>
            <a:ext cx="4724400" cy="365125"/>
          </a:xfrm>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EEC29284-5E14-4C1A-BCDA-1FB19A2AD421}" type="slidenum">
              <a:rPr lang="en-US" smtClean="0"/>
              <a:pPr/>
              <a:t>21</a:t>
            </a:fld>
            <a:endParaRPr lang="en-US"/>
          </a:p>
        </p:txBody>
      </p:sp>
      <p:sp>
        <p:nvSpPr>
          <p:cNvPr id="7" name="Title 1"/>
          <p:cNvSpPr txBox="1">
            <a:spLocks/>
          </p:cNvSpPr>
          <p:nvPr/>
        </p:nvSpPr>
        <p:spPr>
          <a:xfrm>
            <a:off x="1295400" y="65681"/>
            <a:ext cx="76962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b="1" dirty="0">
                <a:solidFill>
                  <a:schemeClr val="tx1"/>
                </a:solidFill>
                <a:latin typeface="Times New Roman" panose="02020603050405020304" pitchFamily="18" charset="0"/>
                <a:cs typeface="Times New Roman" panose="02020603050405020304" pitchFamily="18" charset="0"/>
              </a:rPr>
              <a:t> User Requirement Types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988875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153400" cy="4724400"/>
          </a:xfrm>
        </p:spPr>
        <p:txBody>
          <a:bodyPr>
            <a:normAutofit lnSpcReduction="10000"/>
          </a:bodyPr>
          <a:lstStyle/>
          <a:p>
            <a:pPr marL="0">
              <a:buNone/>
            </a:pPr>
            <a:r>
              <a:rPr lang="en-US" sz="2200" dirty="0">
                <a:solidFill>
                  <a:srgbClr val="002060"/>
                </a:solidFill>
              </a:rPr>
              <a:t>Known, unknown, undreamed requirements may be functional or non- functional.</a:t>
            </a:r>
          </a:p>
          <a:p>
            <a:r>
              <a:rPr lang="en-US" sz="2200" dirty="0">
                <a:solidFill>
                  <a:srgbClr val="FF0000"/>
                </a:solidFill>
              </a:rPr>
              <a:t>Functional Requirements </a:t>
            </a:r>
          </a:p>
          <a:p>
            <a:pPr lvl="1"/>
            <a:r>
              <a:rPr lang="en-US" sz="2200" dirty="0"/>
              <a:t>it is related to the expectations from the intended s/w.</a:t>
            </a:r>
          </a:p>
          <a:p>
            <a:pPr lvl="1"/>
            <a:r>
              <a:rPr lang="en-US" sz="2200" dirty="0"/>
              <a:t>It describe what the s/w has to do.</a:t>
            </a:r>
          </a:p>
          <a:p>
            <a:pPr lvl="1"/>
            <a:r>
              <a:rPr lang="en-US" sz="2200" dirty="0"/>
              <a:t>Sometimes it may also specify what the s/w should not do.</a:t>
            </a:r>
          </a:p>
          <a:p>
            <a:pPr algn="just"/>
            <a:r>
              <a:rPr lang="en-US" sz="2200" dirty="0">
                <a:solidFill>
                  <a:srgbClr val="FF0000"/>
                </a:solidFill>
              </a:rPr>
              <a:t>Non-Functional Requirements</a:t>
            </a:r>
          </a:p>
          <a:p>
            <a:pPr lvl="2"/>
            <a:r>
              <a:rPr lang="en-US" sz="2200" dirty="0"/>
              <a:t>It is mostly quality requirements that stipulate how well the s/w does what it has to do.</a:t>
            </a:r>
          </a:p>
          <a:p>
            <a:pPr lvl="2"/>
            <a:r>
              <a:rPr lang="en-US" sz="2200" dirty="0"/>
              <a:t>For </a:t>
            </a:r>
            <a:r>
              <a:rPr lang="en-US" sz="2200" b="1" dirty="0"/>
              <a:t>user</a:t>
            </a:r>
            <a:r>
              <a:rPr lang="en-US" sz="2200" dirty="0"/>
              <a:t> includes specification of performance, availability, usability and flexibility.</a:t>
            </a:r>
          </a:p>
          <a:p>
            <a:pPr lvl="2"/>
            <a:r>
              <a:rPr lang="en-US" sz="2200" dirty="0"/>
              <a:t>For </a:t>
            </a:r>
            <a:r>
              <a:rPr lang="en-US" sz="2200" b="1" dirty="0"/>
              <a:t>developers</a:t>
            </a:r>
            <a:r>
              <a:rPr lang="en-US" sz="2200" dirty="0"/>
              <a:t> are maintainability, portability and testability</a:t>
            </a:r>
            <a:r>
              <a:rPr lang="en-US" dirty="0"/>
              <a:t>.</a:t>
            </a:r>
          </a:p>
        </p:txBody>
      </p:sp>
      <p:sp>
        <p:nvSpPr>
          <p:cNvPr id="2" name="Date Placeholder 1"/>
          <p:cNvSpPr>
            <a:spLocks noGrp="1"/>
          </p:cNvSpPr>
          <p:nvPr>
            <p:ph type="dt" sz="half" idx="10"/>
          </p:nvPr>
        </p:nvSpPr>
        <p:spPr/>
        <p:txBody>
          <a:bodyPr/>
          <a:lstStyle/>
          <a:p>
            <a:fld id="{7D6A0B85-7D42-4E10-9C06-AAEA0CDEC502}" type="datetime1">
              <a:rPr lang="en-US" smtClean="0"/>
              <a:t>1/22/2025</a:t>
            </a:fld>
            <a:endParaRPr lang="en-US"/>
          </a:p>
        </p:txBody>
      </p:sp>
      <p:sp>
        <p:nvSpPr>
          <p:cNvPr id="4" name="Footer Placeholder 3"/>
          <p:cNvSpPr>
            <a:spLocks noGrp="1"/>
          </p:cNvSpPr>
          <p:nvPr>
            <p:ph type="ftr" sz="quarter" idx="11"/>
          </p:nvPr>
        </p:nvSpPr>
        <p:spPr>
          <a:xfrm>
            <a:off x="3124200" y="6356350"/>
            <a:ext cx="4876800" cy="365125"/>
          </a:xfrm>
        </p:spPr>
        <p:txBody>
          <a:bodyPr/>
          <a:lstStyle/>
          <a:p>
            <a:r>
              <a:rPr lang="en-US" dirty="0" err="1"/>
              <a:t>TusharSoftware</a:t>
            </a:r>
            <a:r>
              <a:rPr lang="en-US" dirty="0"/>
              <a:t> Engineering ACSE0603                   Unit 2</a:t>
            </a:r>
          </a:p>
        </p:txBody>
      </p:sp>
      <p:sp>
        <p:nvSpPr>
          <p:cNvPr id="5" name="Slide Number Placeholder 4"/>
          <p:cNvSpPr>
            <a:spLocks noGrp="1"/>
          </p:cNvSpPr>
          <p:nvPr>
            <p:ph type="sldNum" sz="quarter" idx="12"/>
          </p:nvPr>
        </p:nvSpPr>
        <p:spPr/>
        <p:txBody>
          <a:bodyPr/>
          <a:lstStyle/>
          <a:p>
            <a:fld id="{EEC29284-5E14-4C1A-BCDA-1FB19A2AD421}" type="slidenum">
              <a:rPr lang="en-US" smtClean="0"/>
              <a:pPr/>
              <a:t>22</a:t>
            </a:fld>
            <a:endParaRPr lang="en-US"/>
          </a:p>
        </p:txBody>
      </p:sp>
      <p:sp>
        <p:nvSpPr>
          <p:cNvPr id="7" name="Title 1"/>
          <p:cNvSpPr txBox="1">
            <a:spLocks/>
          </p:cNvSpPr>
          <p:nvPr/>
        </p:nvSpPr>
        <p:spPr>
          <a:xfrm>
            <a:off x="1371600" y="65681"/>
            <a:ext cx="76200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dirty="0"/>
              <a:t>Type of Requirement</a:t>
            </a:r>
          </a:p>
        </p:txBody>
      </p:sp>
      <p:pic>
        <p:nvPicPr>
          <p:cNvPr id="6" name="Picture 5">
            <a:extLst>
              <a:ext uri="{FF2B5EF4-FFF2-40B4-BE49-F238E27FC236}">
                <a16:creationId xmlns:a16="http://schemas.microsoft.com/office/drawing/2014/main" id="{9BABEFA5-4F15-0323-903D-E1EBD4FA0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650339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8153400" cy="4572000"/>
          </a:xfrm>
        </p:spPr>
        <p:txBody>
          <a:bodyPr>
            <a:normAutofit/>
          </a:bodyPr>
          <a:lstStyle/>
          <a:p>
            <a:pPr marL="0" indent="0" algn="just" fontAlgn="base">
              <a:buNone/>
            </a:pPr>
            <a:r>
              <a:rPr lang="en-US" sz="2000" b="1" dirty="0">
                <a:latin typeface="inherit"/>
              </a:rPr>
              <a:t>Functional Requirements Example:</a:t>
            </a:r>
          </a:p>
          <a:p>
            <a:pPr algn="just" fontAlgn="base">
              <a:buFont typeface="+mj-lt"/>
              <a:buAutoNum type="arabicPeriod"/>
            </a:pPr>
            <a:r>
              <a:rPr lang="en-US" sz="2000" b="0" i="0" dirty="0">
                <a:effectLst/>
                <a:latin typeface="inherit"/>
              </a:rPr>
              <a:t>Authentication of a user when he/she tries to log into the system and Verification email is sent to user whenever he/she registers for the first time on some software system.</a:t>
            </a:r>
          </a:p>
          <a:p>
            <a:pPr algn="just" fontAlgn="base">
              <a:buFont typeface="+mj-lt"/>
              <a:buAutoNum type="arabicPeriod"/>
            </a:pPr>
            <a:r>
              <a:rPr lang="en-US" sz="2000" b="0" i="0" dirty="0">
                <a:effectLst/>
                <a:latin typeface="inherit"/>
              </a:rPr>
              <a:t>System shutdown in the case of a cyber attack.</a:t>
            </a:r>
          </a:p>
          <a:p>
            <a:pPr algn="just" fontAlgn="base">
              <a:buFont typeface="+mj-lt"/>
              <a:buAutoNum type="arabicPeriod"/>
            </a:pPr>
            <a:endParaRPr lang="en-US" sz="2000" b="1" i="0" dirty="0">
              <a:effectLst/>
              <a:latin typeface="inherit"/>
            </a:endParaRPr>
          </a:p>
          <a:p>
            <a:pPr marL="0" indent="0" algn="just" fontAlgn="base">
              <a:buNone/>
            </a:pPr>
            <a:r>
              <a:rPr lang="en-US" sz="2000" b="1" dirty="0">
                <a:latin typeface="inherit"/>
              </a:rPr>
              <a:t>Non-functional Requirements Example:</a:t>
            </a:r>
          </a:p>
          <a:p>
            <a:pPr algn="just" fontAlgn="base">
              <a:buFont typeface="+mj-lt"/>
              <a:buAutoNum type="arabicPeriod"/>
            </a:pPr>
            <a:r>
              <a:rPr lang="en-US" sz="2000" b="0" i="0" dirty="0">
                <a:effectLst/>
                <a:latin typeface="inherit"/>
              </a:rPr>
              <a:t>Each request should be processed within 10 seconds.</a:t>
            </a:r>
          </a:p>
          <a:p>
            <a:pPr algn="just" fontAlgn="base">
              <a:buFont typeface="+mj-lt"/>
              <a:buAutoNum type="arabicPeriod"/>
            </a:pPr>
            <a:r>
              <a:rPr lang="en-US" sz="2000" b="0" i="0" dirty="0">
                <a:effectLst/>
                <a:latin typeface="inherit"/>
              </a:rPr>
              <a:t>The site should load in 3 seconds when the number of simultaneous users are &gt; 10000</a:t>
            </a:r>
          </a:p>
          <a:p>
            <a:pPr marL="0">
              <a:buNone/>
            </a:pPr>
            <a:endParaRPr lang="en-US" sz="2000" dirty="0">
              <a:latin typeface="inherit"/>
            </a:endParaRPr>
          </a:p>
        </p:txBody>
      </p:sp>
      <p:sp>
        <p:nvSpPr>
          <p:cNvPr id="2" name="Date Placeholder 1"/>
          <p:cNvSpPr>
            <a:spLocks noGrp="1"/>
          </p:cNvSpPr>
          <p:nvPr>
            <p:ph type="dt" sz="half" idx="10"/>
          </p:nvPr>
        </p:nvSpPr>
        <p:spPr/>
        <p:txBody>
          <a:bodyPr/>
          <a:lstStyle/>
          <a:p>
            <a:fld id="{2D6D7FB1-EF00-4463-BB65-1B2C01D72FE7}" type="datetime1">
              <a:rPr lang="en-US" smtClean="0"/>
              <a:t>1/22/2025</a:t>
            </a:fld>
            <a:endParaRPr lang="en-US"/>
          </a:p>
        </p:txBody>
      </p:sp>
      <p:sp>
        <p:nvSpPr>
          <p:cNvPr id="4" name="Footer Placeholder 3"/>
          <p:cNvSpPr>
            <a:spLocks noGrp="1"/>
          </p:cNvSpPr>
          <p:nvPr>
            <p:ph type="ftr" sz="quarter" idx="11"/>
          </p:nvPr>
        </p:nvSpPr>
        <p:spPr>
          <a:xfrm>
            <a:off x="3124200" y="6356350"/>
            <a:ext cx="4876800" cy="365125"/>
          </a:xfrm>
        </p:spPr>
        <p:txBody>
          <a:bodyPr/>
          <a:lstStyle/>
          <a:p>
            <a:r>
              <a:rPr lang="en-US" dirty="0" err="1"/>
              <a:t>TusharSoftware</a:t>
            </a:r>
            <a:r>
              <a:rPr lang="en-US" dirty="0"/>
              <a:t> Engineering ACSE0603                   Unit 2</a:t>
            </a:r>
          </a:p>
        </p:txBody>
      </p:sp>
      <p:sp>
        <p:nvSpPr>
          <p:cNvPr id="5" name="Slide Number Placeholder 4"/>
          <p:cNvSpPr>
            <a:spLocks noGrp="1"/>
          </p:cNvSpPr>
          <p:nvPr>
            <p:ph type="sldNum" sz="quarter" idx="12"/>
          </p:nvPr>
        </p:nvSpPr>
        <p:spPr/>
        <p:txBody>
          <a:bodyPr/>
          <a:lstStyle/>
          <a:p>
            <a:fld id="{EEC29284-5E14-4C1A-BCDA-1FB19A2AD421}" type="slidenum">
              <a:rPr lang="en-US" smtClean="0"/>
              <a:pPr/>
              <a:t>23</a:t>
            </a:fld>
            <a:endParaRPr lang="en-US"/>
          </a:p>
        </p:txBody>
      </p:sp>
      <p:sp>
        <p:nvSpPr>
          <p:cNvPr id="7" name="Title 1"/>
          <p:cNvSpPr txBox="1">
            <a:spLocks/>
          </p:cNvSpPr>
          <p:nvPr/>
        </p:nvSpPr>
        <p:spPr>
          <a:xfrm>
            <a:off x="1371600" y="65681"/>
            <a:ext cx="76200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b="1" dirty="0">
                <a:solidFill>
                  <a:schemeClr val="tx1"/>
                </a:solidFill>
                <a:latin typeface="Times New Roman" panose="02020603050405020304" pitchFamily="18" charset="0"/>
                <a:cs typeface="Times New Roman" panose="02020603050405020304" pitchFamily="18" charset="0"/>
              </a:rPr>
              <a:t>Examples of Requirements</a:t>
            </a:r>
          </a:p>
        </p:txBody>
      </p:sp>
      <p:pic>
        <p:nvPicPr>
          <p:cNvPr id="6" name="Picture 5">
            <a:extLst>
              <a:ext uri="{FF2B5EF4-FFF2-40B4-BE49-F238E27FC236}">
                <a16:creationId xmlns:a16="http://schemas.microsoft.com/office/drawing/2014/main" id="{23564DBD-B4DD-7FCB-640D-200AB26BF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4075724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029200"/>
          </a:xfrm>
        </p:spPr>
        <p:txBody>
          <a:bodyPr>
            <a:normAutofit fontScale="55000" lnSpcReduction="20000"/>
          </a:bodyPr>
          <a:lstStyle/>
          <a:p>
            <a:pPr marL="0" algn="just">
              <a:spcAft>
                <a:spcPts val="1200"/>
              </a:spcAft>
              <a:buNone/>
            </a:pPr>
            <a:r>
              <a:rPr lang="en-US" sz="3600" dirty="0"/>
              <a:t>A University wish to develop a software system for the student result management of its </a:t>
            </a:r>
            <a:r>
              <a:rPr lang="en-US" sz="3600" dirty="0" err="1"/>
              <a:t>M.Tech</a:t>
            </a:r>
            <a:r>
              <a:rPr lang="en-US" sz="3600" dirty="0"/>
              <a:t> Program. A problem statement is to be prepared for the software development company. The problem statement may give an overview of the existing system and broad expectations from the new software system.</a:t>
            </a:r>
          </a:p>
          <a:p>
            <a:pPr marL="0" indent="0">
              <a:buNone/>
            </a:pPr>
            <a:r>
              <a:rPr lang="en-US" sz="3600" b="1" dirty="0">
                <a:solidFill>
                  <a:srgbClr val="C00000"/>
                </a:solidFill>
              </a:rPr>
              <a:t>Problem statement </a:t>
            </a:r>
            <a:r>
              <a:rPr lang="en-US" sz="3600" dirty="0"/>
              <a:t>(</a:t>
            </a:r>
            <a:r>
              <a:rPr lang="en-US" sz="3600" dirty="0">
                <a:solidFill>
                  <a:schemeClr val="tx2"/>
                </a:solidFill>
              </a:rPr>
              <a:t>prepared by Exam Division of University)</a:t>
            </a:r>
          </a:p>
          <a:p>
            <a:pPr lvl="1" algn="just">
              <a:spcAft>
                <a:spcPts val="600"/>
              </a:spcAft>
            </a:pPr>
            <a:r>
              <a:rPr lang="en-US" sz="3600" dirty="0"/>
              <a:t>University conduct 4-semester </a:t>
            </a:r>
            <a:r>
              <a:rPr lang="en-US" sz="3600" dirty="0" err="1"/>
              <a:t>M.Tech</a:t>
            </a:r>
            <a:r>
              <a:rPr lang="en-US" sz="3600" dirty="0"/>
              <a:t> program. Students are offered four theory and two practical paper during I,II and </a:t>
            </a:r>
            <a:r>
              <a:rPr lang="en-US" sz="3600" dirty="0" err="1"/>
              <a:t>IIIrd</a:t>
            </a:r>
            <a:r>
              <a:rPr lang="en-US" sz="3600" dirty="0"/>
              <a:t> semester.</a:t>
            </a:r>
          </a:p>
          <a:p>
            <a:pPr lvl="1" algn="just">
              <a:spcAft>
                <a:spcPts val="600"/>
              </a:spcAft>
            </a:pPr>
            <a:r>
              <a:rPr lang="en-US" sz="3600" dirty="0"/>
              <a:t>In IV sem. Students have to give a seminar and submit a dissertation on topic area of their interest.</a:t>
            </a:r>
          </a:p>
          <a:p>
            <a:pPr lvl="1" algn="just">
              <a:spcAft>
                <a:spcPts val="600"/>
              </a:spcAft>
            </a:pPr>
            <a:r>
              <a:rPr lang="en-US" sz="3600" dirty="0"/>
              <a:t>Evaluation of each theory subject is done out of 150 marks. 100 for university conduct exam and 50 for sessional exam, attendance and student assignment.</a:t>
            </a:r>
          </a:p>
          <a:p>
            <a:pPr lvl="1" algn="just">
              <a:spcAft>
                <a:spcPts val="600"/>
              </a:spcAft>
            </a:pPr>
            <a:r>
              <a:rPr lang="en-US" sz="3600" dirty="0"/>
              <a:t>Evaluation of practical exam is done out of 50. 25 for university exam and 25 for internal in which student prepared lab record, viva, attendance.</a:t>
            </a:r>
          </a:p>
          <a:p>
            <a:pPr lvl="1"/>
            <a:endParaRPr lang="en-US" dirty="0">
              <a:solidFill>
                <a:schemeClr val="tx2"/>
              </a:solidFill>
            </a:endParaRPr>
          </a:p>
        </p:txBody>
      </p:sp>
      <p:sp>
        <p:nvSpPr>
          <p:cNvPr id="4" name="Date Placeholder 3"/>
          <p:cNvSpPr>
            <a:spLocks noGrp="1"/>
          </p:cNvSpPr>
          <p:nvPr>
            <p:ph type="dt" sz="half" idx="10"/>
          </p:nvPr>
        </p:nvSpPr>
        <p:spPr/>
        <p:txBody>
          <a:bodyPr/>
          <a:lstStyle/>
          <a:p>
            <a:fld id="{DC1C1B76-664C-4D51-8A37-2919502C390C}" type="datetime1">
              <a:rPr lang="en-US" smtClean="0"/>
              <a:t>1/22/2025</a:t>
            </a:fld>
            <a:endParaRPr lang="en-US"/>
          </a:p>
        </p:txBody>
      </p:sp>
      <p:sp>
        <p:nvSpPr>
          <p:cNvPr id="5" name="Footer Placeholder 4"/>
          <p:cNvSpPr>
            <a:spLocks noGrp="1"/>
          </p:cNvSpPr>
          <p:nvPr>
            <p:ph type="ftr" sz="quarter" idx="11"/>
          </p:nvPr>
        </p:nvSpPr>
        <p:spPr>
          <a:xfrm>
            <a:off x="1981200" y="6356350"/>
            <a:ext cx="4038600" cy="365125"/>
          </a:xfrm>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EEC29284-5E14-4C1A-BCDA-1FB19A2AD421}" type="slidenum">
              <a:rPr lang="en-US" smtClean="0"/>
              <a:pPr/>
              <a:t>24</a:t>
            </a:fld>
            <a:endParaRPr lang="en-US"/>
          </a:p>
        </p:txBody>
      </p:sp>
      <p:sp>
        <p:nvSpPr>
          <p:cNvPr id="7" name="Title 1"/>
          <p:cNvSpPr txBox="1">
            <a:spLocks/>
          </p:cNvSpPr>
          <p:nvPr/>
        </p:nvSpPr>
        <p:spPr>
          <a:xfrm>
            <a:off x="1295401" y="94067"/>
            <a:ext cx="7626926"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altLang="zh-CN" b="1" dirty="0">
                <a:solidFill>
                  <a:schemeClr val="tx1"/>
                </a:solidFill>
                <a:latin typeface="Times New Roman" panose="02020603050405020304" pitchFamily="18" charset="0"/>
                <a:cs typeface="Times New Roman" panose="02020603050405020304" pitchFamily="18" charset="0"/>
              </a:rPr>
              <a:t>Case Study to understand the Requirements</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CD25F97-5084-5C39-85C0-BF71E2495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213802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610600" cy="5486400"/>
          </a:xfrm>
        </p:spPr>
        <p:txBody>
          <a:bodyPr>
            <a:normAutofit/>
          </a:bodyPr>
          <a:lstStyle/>
          <a:p>
            <a:pPr lvl="1" algn="just">
              <a:spcAft>
                <a:spcPts val="600"/>
              </a:spcAft>
            </a:pPr>
            <a:r>
              <a:rPr lang="en-US" sz="2000" dirty="0"/>
              <a:t>Marks of IV sem. Dissertation is 450. 200 if  for internal and 250 for external.</a:t>
            </a:r>
          </a:p>
          <a:p>
            <a:pPr lvl="1" algn="just">
              <a:spcAft>
                <a:spcPts val="600"/>
              </a:spcAft>
            </a:pPr>
            <a:r>
              <a:rPr lang="en-US" sz="2000" dirty="0"/>
              <a:t>If total marks in each subject of a student is 50 % then student is considered pass otherwise student is considered as failed.</a:t>
            </a:r>
            <a:endParaRPr lang="en-US" sz="2000" dirty="0">
              <a:solidFill>
                <a:srgbClr val="002060"/>
              </a:solidFill>
            </a:endParaRPr>
          </a:p>
          <a:p>
            <a:pPr lvl="1" algn="just">
              <a:spcAft>
                <a:spcPts val="600"/>
              </a:spcAft>
            </a:pPr>
            <a:r>
              <a:rPr lang="en-US" sz="2000" dirty="0"/>
              <a:t>At any time, the latest information about subjects being offered in various semesters and their credit points can be obtained from university website.</a:t>
            </a:r>
          </a:p>
          <a:p>
            <a:pPr algn="just">
              <a:spcAft>
                <a:spcPts val="1200"/>
              </a:spcAft>
            </a:pPr>
            <a:r>
              <a:rPr lang="en-US" sz="2000" dirty="0">
                <a:solidFill>
                  <a:srgbClr val="FF0000"/>
                </a:solidFill>
              </a:rPr>
              <a:t>It is required to develop a system that manage information about subject offered in various sem. Students enrolled in various sem. Marks obtained by students in different sem. </a:t>
            </a:r>
          </a:p>
          <a:p>
            <a:pPr algn="just">
              <a:spcAft>
                <a:spcPts val="1200"/>
              </a:spcAft>
            </a:pPr>
            <a:r>
              <a:rPr lang="en-US" sz="2000" dirty="0">
                <a:solidFill>
                  <a:srgbClr val="FF0000"/>
                </a:solidFill>
              </a:rPr>
              <a:t>The system should also have the ability to generate printable mark-sheets for each student. Semester-wise detailed mark-lists and student performance reports also need to be generated.</a:t>
            </a:r>
          </a:p>
        </p:txBody>
      </p:sp>
      <p:sp>
        <p:nvSpPr>
          <p:cNvPr id="4" name="Date Placeholder 3"/>
          <p:cNvSpPr>
            <a:spLocks noGrp="1"/>
          </p:cNvSpPr>
          <p:nvPr>
            <p:ph type="dt" sz="half" idx="10"/>
          </p:nvPr>
        </p:nvSpPr>
        <p:spPr/>
        <p:txBody>
          <a:bodyPr/>
          <a:lstStyle/>
          <a:p>
            <a:fld id="{8ED07D94-4B25-4C96-A5B4-901E25CCE609}" type="datetime1">
              <a:rPr lang="en-US" smtClean="0"/>
              <a:t>1/22/2025</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EEC29284-5E14-4C1A-BCDA-1FB19A2AD421}" type="slidenum">
              <a:rPr lang="en-US" smtClean="0"/>
              <a:pPr/>
              <a:t>25</a:t>
            </a:fld>
            <a:endParaRPr lang="en-US"/>
          </a:p>
        </p:txBody>
      </p:sp>
      <p:sp>
        <p:nvSpPr>
          <p:cNvPr id="8" name="Title 1"/>
          <p:cNvSpPr txBox="1">
            <a:spLocks/>
          </p:cNvSpPr>
          <p:nvPr/>
        </p:nvSpPr>
        <p:spPr>
          <a:xfrm>
            <a:off x="1371600" y="65681"/>
            <a:ext cx="76200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altLang="zh-CN" b="1" dirty="0">
                <a:solidFill>
                  <a:schemeClr val="tx1"/>
                </a:solidFill>
                <a:latin typeface="Times New Roman" panose="02020603050405020304" pitchFamily="18" charset="0"/>
                <a:cs typeface="Times New Roman" panose="02020603050405020304" pitchFamily="18" charset="0"/>
              </a:rPr>
              <a:t>Case Study</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74BCDBA-14DE-C688-4B64-006DE7E20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246737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458200" cy="5257800"/>
          </a:xfrm>
        </p:spPr>
        <p:txBody>
          <a:bodyPr>
            <a:normAutofit/>
          </a:bodyPr>
          <a:lstStyle/>
          <a:p>
            <a:pPr algn="just"/>
            <a:r>
              <a:rPr lang="en-US" sz="2000" dirty="0"/>
              <a:t>Requirements engineering (RE) refers to the process of defining, documenting, and maintaining requirements in the engineering design process.</a:t>
            </a:r>
          </a:p>
          <a:p>
            <a:pPr algn="just"/>
            <a:r>
              <a:rPr lang="en-US" sz="2000" dirty="0"/>
              <a:t>It describe the “</a:t>
            </a:r>
            <a:r>
              <a:rPr lang="en-US" sz="2000" dirty="0">
                <a:solidFill>
                  <a:srgbClr val="FF0000"/>
                </a:solidFill>
              </a:rPr>
              <a:t>What</a:t>
            </a:r>
            <a:r>
              <a:rPr lang="en-US" sz="2000" dirty="0"/>
              <a:t>” of a system, not the “</a:t>
            </a:r>
            <a:r>
              <a:rPr lang="en-US" sz="2000" dirty="0">
                <a:solidFill>
                  <a:srgbClr val="FF0000"/>
                </a:solidFill>
              </a:rPr>
              <a:t>How</a:t>
            </a:r>
            <a:r>
              <a:rPr lang="en-US" sz="2000" dirty="0"/>
              <a:t>”.</a:t>
            </a:r>
          </a:p>
          <a:p>
            <a:pPr algn="just"/>
            <a:r>
              <a:rPr lang="en-US" sz="2000" dirty="0"/>
              <a:t>It’s input is problem statement prepared by the customer.</a:t>
            </a:r>
          </a:p>
          <a:p>
            <a:pPr algn="just"/>
            <a:r>
              <a:rPr lang="en-US" sz="2000" dirty="0"/>
              <a:t>It produces one large document (SRS), written in natural language, </a:t>
            </a:r>
            <a:r>
              <a:rPr lang="en-US" sz="2000" dirty="0">
                <a:solidFill>
                  <a:srgbClr val="0070C0"/>
                </a:solidFill>
              </a:rPr>
              <a:t>contain the description of what the system will do without describing how it will do.</a:t>
            </a:r>
          </a:p>
          <a:p>
            <a:pPr marL="0" indent="0" algn="just">
              <a:buNone/>
            </a:pPr>
            <a:endParaRPr lang="en-US" sz="2000" dirty="0"/>
          </a:p>
          <a:p>
            <a:pPr marL="0" indent="0" algn="just">
              <a:buNone/>
            </a:pPr>
            <a:r>
              <a:rPr lang="en-US" sz="2000" dirty="0"/>
              <a:t>It’s process consists </a:t>
            </a:r>
            <a:r>
              <a:rPr lang="en-US" sz="2000" dirty="0">
                <a:solidFill>
                  <a:srgbClr val="FF0000"/>
                </a:solidFill>
              </a:rPr>
              <a:t>four </a:t>
            </a:r>
            <a:r>
              <a:rPr lang="en-US" sz="2000" dirty="0"/>
              <a:t>steps:</a:t>
            </a:r>
          </a:p>
          <a:p>
            <a:pPr lvl="1" algn="just"/>
            <a:r>
              <a:rPr lang="en-US" sz="2000" dirty="0"/>
              <a:t>Requirement Elicitation.</a:t>
            </a:r>
          </a:p>
          <a:p>
            <a:pPr lvl="1" algn="just"/>
            <a:r>
              <a:rPr lang="en-US" sz="2000" dirty="0"/>
              <a:t>Requirement Analysis.</a:t>
            </a:r>
          </a:p>
          <a:p>
            <a:pPr lvl="1" algn="just"/>
            <a:r>
              <a:rPr lang="en-US" sz="2000" dirty="0"/>
              <a:t>Requirement Documentation.</a:t>
            </a:r>
          </a:p>
          <a:p>
            <a:pPr lvl="1" algn="just"/>
            <a:r>
              <a:rPr lang="en-US" sz="2000" dirty="0"/>
              <a:t>Requirement Review.</a:t>
            </a:r>
          </a:p>
          <a:p>
            <a:pPr marL="971550" lvl="1" indent="-514350">
              <a:buFont typeface="+mj-lt"/>
              <a:buAutoNum type="arabicPeriod"/>
            </a:pPr>
            <a:endParaRPr lang="en-US" dirty="0"/>
          </a:p>
          <a:p>
            <a:pPr marL="971550" lvl="1" indent="-514350">
              <a:buFont typeface="+mj-lt"/>
              <a:buAutoNum type="arabicPeriod"/>
            </a:pPr>
            <a:endParaRPr lang="en-US" dirty="0"/>
          </a:p>
        </p:txBody>
      </p:sp>
      <p:sp>
        <p:nvSpPr>
          <p:cNvPr id="4" name="Date Placeholder 3"/>
          <p:cNvSpPr>
            <a:spLocks noGrp="1"/>
          </p:cNvSpPr>
          <p:nvPr>
            <p:ph type="dt" sz="half" idx="10"/>
          </p:nvPr>
        </p:nvSpPr>
        <p:spPr/>
        <p:txBody>
          <a:bodyPr/>
          <a:lstStyle/>
          <a:p>
            <a:fld id="{B5EBDBE3-7E8E-43E7-B4C4-414904BCA64F}" type="datetime1">
              <a:rPr lang="en-US" smtClean="0"/>
              <a:t>1/22/2025</a:t>
            </a:fld>
            <a:endParaRPr lang="en-US"/>
          </a:p>
        </p:txBody>
      </p:sp>
      <p:sp>
        <p:nvSpPr>
          <p:cNvPr id="5" name="Footer Placeholder 4"/>
          <p:cNvSpPr>
            <a:spLocks noGrp="1"/>
          </p:cNvSpPr>
          <p:nvPr>
            <p:ph type="ftr" sz="quarter" idx="11"/>
          </p:nvPr>
        </p:nvSpPr>
        <p:spPr>
          <a:xfrm>
            <a:off x="2057400" y="6356350"/>
            <a:ext cx="4724400" cy="365125"/>
          </a:xfrm>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EEC29284-5E14-4C1A-BCDA-1FB19A2AD421}" type="slidenum">
              <a:rPr lang="en-US" smtClean="0"/>
              <a:pPr/>
              <a:t>26</a:t>
            </a:fld>
            <a:endParaRPr lang="en-US"/>
          </a:p>
        </p:txBody>
      </p:sp>
      <p:sp>
        <p:nvSpPr>
          <p:cNvPr id="9" name="Title 1"/>
          <p:cNvSpPr txBox="1">
            <a:spLocks/>
          </p:cNvSpPr>
          <p:nvPr/>
        </p:nvSpPr>
        <p:spPr>
          <a:xfrm>
            <a:off x="1371600" y="76201"/>
            <a:ext cx="76200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b="1" dirty="0">
                <a:solidFill>
                  <a:schemeClr val="tx1"/>
                </a:solidFill>
                <a:latin typeface="Times New Roman" panose="02020603050405020304" pitchFamily="18" charset="0"/>
                <a:cs typeface="Times New Roman" panose="02020603050405020304" pitchFamily="18" charset="0"/>
              </a:rPr>
              <a:t>Requirement Engineering (CO2)</a:t>
            </a:r>
          </a:p>
        </p:txBody>
      </p:sp>
      <p:pic>
        <p:nvPicPr>
          <p:cNvPr id="2" name="Picture 1">
            <a:extLst>
              <a:ext uri="{FF2B5EF4-FFF2-40B4-BE49-F238E27FC236}">
                <a16:creationId xmlns:a16="http://schemas.microsoft.com/office/drawing/2014/main" id="{FD5AD180-C335-838C-25A6-3547FA9BF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871255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914400" y="1219200"/>
            <a:ext cx="7296150" cy="4800600"/>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6BF465EC-77A8-443D-A2A7-922AE0564C20}" type="datetime1">
              <a:rPr lang="en-US" smtClean="0"/>
              <a:t>1/22/2025</a:t>
            </a:fld>
            <a:endParaRPr lang="en-US"/>
          </a:p>
        </p:txBody>
      </p:sp>
      <p:sp>
        <p:nvSpPr>
          <p:cNvPr id="4" name="Footer Placeholder 3"/>
          <p:cNvSpPr>
            <a:spLocks noGrp="1"/>
          </p:cNvSpPr>
          <p:nvPr>
            <p:ph type="ftr" sz="quarter" idx="11"/>
          </p:nvPr>
        </p:nvSpPr>
        <p:spPr>
          <a:xfrm>
            <a:off x="2133600" y="6356350"/>
            <a:ext cx="4876800" cy="365125"/>
          </a:xfrm>
        </p:spPr>
        <p:txBody>
          <a:bodyPr/>
          <a:lstStyle/>
          <a:p>
            <a:r>
              <a:rPr lang="en-US" dirty="0" err="1"/>
              <a:t>TusharSoftware</a:t>
            </a:r>
            <a:r>
              <a:rPr lang="en-US" dirty="0"/>
              <a:t> Engineering ACSE0603                   Unit 2</a:t>
            </a:r>
          </a:p>
        </p:txBody>
      </p:sp>
      <p:sp>
        <p:nvSpPr>
          <p:cNvPr id="5" name="Slide Number Placeholder 4"/>
          <p:cNvSpPr>
            <a:spLocks noGrp="1"/>
          </p:cNvSpPr>
          <p:nvPr>
            <p:ph type="sldNum" sz="quarter" idx="12"/>
          </p:nvPr>
        </p:nvSpPr>
        <p:spPr/>
        <p:txBody>
          <a:bodyPr/>
          <a:lstStyle/>
          <a:p>
            <a:fld id="{EEC29284-5E14-4C1A-BCDA-1FB19A2AD421}" type="slidenum">
              <a:rPr lang="en-US" smtClean="0"/>
              <a:pPr/>
              <a:t>27</a:t>
            </a:fld>
            <a:endParaRPr lang="en-US"/>
          </a:p>
        </p:txBody>
      </p:sp>
      <p:sp>
        <p:nvSpPr>
          <p:cNvPr id="9" name="Title 1"/>
          <p:cNvSpPr txBox="1">
            <a:spLocks/>
          </p:cNvSpPr>
          <p:nvPr/>
        </p:nvSpPr>
        <p:spPr>
          <a:xfrm>
            <a:off x="1447800" y="65681"/>
            <a:ext cx="75438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dirty="0"/>
              <a:t>Requirement Engineering (CO2)</a:t>
            </a:r>
          </a:p>
        </p:txBody>
      </p:sp>
      <p:pic>
        <p:nvPicPr>
          <p:cNvPr id="2" name="Picture 1">
            <a:extLst>
              <a:ext uri="{FF2B5EF4-FFF2-40B4-BE49-F238E27FC236}">
                <a16:creationId xmlns:a16="http://schemas.microsoft.com/office/drawing/2014/main" id="{880F651D-769B-0BE5-8086-321BD6C7C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541164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66800"/>
            <a:ext cx="8001000" cy="4953000"/>
          </a:xfrm>
        </p:spPr>
        <p:txBody>
          <a:bodyPr>
            <a:normAutofit lnSpcReduction="10000"/>
          </a:bodyPr>
          <a:lstStyle/>
          <a:p>
            <a:pPr marL="571500" indent="-514350">
              <a:spcBef>
                <a:spcPts val="0"/>
              </a:spcBef>
              <a:spcAft>
                <a:spcPts val="600"/>
              </a:spcAft>
              <a:buFont typeface="+mj-lt"/>
              <a:buAutoNum type="arabicPeriod"/>
            </a:pPr>
            <a:r>
              <a:rPr lang="en-US" sz="2200" dirty="0">
                <a:solidFill>
                  <a:srgbClr val="002060"/>
                </a:solidFill>
              </a:rPr>
              <a:t>Requirement Elicitation(Extraction)</a:t>
            </a:r>
          </a:p>
          <a:p>
            <a:pPr marL="971550" lvl="1" indent="-514350">
              <a:spcBef>
                <a:spcPts val="0"/>
              </a:spcBef>
            </a:pPr>
            <a:r>
              <a:rPr lang="en-US" sz="2200" dirty="0"/>
              <a:t>It is known as requirement gathering.</a:t>
            </a:r>
          </a:p>
          <a:p>
            <a:pPr marL="971550" lvl="1" indent="-514350">
              <a:spcBef>
                <a:spcPts val="0"/>
              </a:spcBef>
            </a:pPr>
            <a:r>
              <a:rPr lang="en-US" sz="2200" dirty="0"/>
              <a:t>Requirement is identified with the help of customer and existing system process.</a:t>
            </a:r>
          </a:p>
          <a:p>
            <a:pPr marL="571500" indent="-514350">
              <a:spcBef>
                <a:spcPts val="0"/>
              </a:spcBef>
              <a:spcAft>
                <a:spcPts val="600"/>
              </a:spcAft>
              <a:buFont typeface="+mj-lt"/>
              <a:buAutoNum type="arabicPeriod"/>
            </a:pPr>
            <a:r>
              <a:rPr lang="en-US" sz="2200" dirty="0">
                <a:solidFill>
                  <a:srgbClr val="002060"/>
                </a:solidFill>
              </a:rPr>
              <a:t>Requirement Analysis</a:t>
            </a:r>
          </a:p>
          <a:p>
            <a:pPr marL="971550" lvl="1" indent="-514350">
              <a:spcBef>
                <a:spcPts val="0"/>
              </a:spcBef>
            </a:pPr>
            <a:r>
              <a:rPr lang="en-US" sz="2200" dirty="0"/>
              <a:t>It starts with requirement elicitation.</a:t>
            </a:r>
          </a:p>
          <a:p>
            <a:pPr marL="971550" lvl="1" indent="-514350">
              <a:spcBef>
                <a:spcPts val="0"/>
              </a:spcBef>
            </a:pPr>
            <a:r>
              <a:rPr lang="en-US" sz="2200" dirty="0"/>
              <a:t>It perform to identify inconsistencies, defects, etc.</a:t>
            </a:r>
          </a:p>
          <a:p>
            <a:pPr marL="571500" indent="-514350">
              <a:spcBef>
                <a:spcPts val="0"/>
              </a:spcBef>
              <a:spcAft>
                <a:spcPts val="600"/>
              </a:spcAft>
              <a:buFont typeface="+mj-lt"/>
              <a:buAutoNum type="arabicPeriod"/>
            </a:pPr>
            <a:r>
              <a:rPr lang="en-US" sz="2200" dirty="0">
                <a:solidFill>
                  <a:srgbClr val="002060"/>
                </a:solidFill>
              </a:rPr>
              <a:t>Requirement Documentation</a:t>
            </a:r>
          </a:p>
          <a:p>
            <a:pPr marL="971550" lvl="1" indent="-514350">
              <a:spcBef>
                <a:spcPts val="0"/>
              </a:spcBef>
            </a:pPr>
            <a:r>
              <a:rPr lang="en-US" sz="2200" dirty="0"/>
              <a:t>It is the end product of 1 and 2. known as SRS.</a:t>
            </a:r>
          </a:p>
          <a:p>
            <a:pPr marL="971550" lvl="1" indent="-514350">
              <a:spcBef>
                <a:spcPts val="0"/>
              </a:spcBef>
            </a:pPr>
            <a:r>
              <a:rPr lang="en-US" sz="2200" dirty="0"/>
              <a:t>Document provides the foundation of s/w design.</a:t>
            </a:r>
          </a:p>
          <a:p>
            <a:pPr marL="971550" lvl="1" indent="-514350">
              <a:spcBef>
                <a:spcPts val="0"/>
              </a:spcBef>
            </a:pPr>
            <a:r>
              <a:rPr lang="en-US" sz="2200" dirty="0"/>
              <a:t>SRS may act as a contract between developer and customer.</a:t>
            </a:r>
          </a:p>
          <a:p>
            <a:pPr marL="571500" indent="-514350">
              <a:spcBef>
                <a:spcPts val="0"/>
              </a:spcBef>
              <a:spcAft>
                <a:spcPts val="600"/>
              </a:spcAft>
              <a:buFont typeface="+mj-lt"/>
              <a:buAutoNum type="arabicPeriod"/>
            </a:pPr>
            <a:r>
              <a:rPr lang="en-US" sz="2200" dirty="0">
                <a:solidFill>
                  <a:srgbClr val="002060"/>
                </a:solidFill>
              </a:rPr>
              <a:t>Requirement Review</a:t>
            </a:r>
          </a:p>
          <a:p>
            <a:pPr marL="971550" lvl="1" indent="-514350">
              <a:spcBef>
                <a:spcPts val="0"/>
              </a:spcBef>
            </a:pPr>
            <a:r>
              <a:rPr lang="en-US" sz="2200" dirty="0"/>
              <a:t>It is carried out to improve the quality of SRS.</a:t>
            </a:r>
          </a:p>
          <a:p>
            <a:pPr marL="971550" lvl="1" indent="-514350">
              <a:spcBef>
                <a:spcPts val="0"/>
              </a:spcBef>
            </a:pPr>
            <a:r>
              <a:rPr lang="en-US" sz="2200" dirty="0"/>
              <a:t>It may also be called as requirement verification.</a:t>
            </a:r>
          </a:p>
          <a:p>
            <a:pPr>
              <a:spcBef>
                <a:spcPts val="0"/>
              </a:spcBef>
            </a:pPr>
            <a:endParaRPr lang="en-US" sz="2200" dirty="0"/>
          </a:p>
        </p:txBody>
      </p:sp>
      <p:sp>
        <p:nvSpPr>
          <p:cNvPr id="4" name="Date Placeholder 3"/>
          <p:cNvSpPr>
            <a:spLocks noGrp="1"/>
          </p:cNvSpPr>
          <p:nvPr>
            <p:ph type="dt" sz="half" idx="10"/>
          </p:nvPr>
        </p:nvSpPr>
        <p:spPr/>
        <p:txBody>
          <a:bodyPr/>
          <a:lstStyle/>
          <a:p>
            <a:fld id="{10788D29-603D-431C-8394-90E9FCE193BA}" type="datetime1">
              <a:rPr lang="en-US" smtClean="0"/>
              <a:t>1/22/2025</a:t>
            </a:fld>
            <a:endParaRPr lang="en-US"/>
          </a:p>
        </p:txBody>
      </p:sp>
      <p:sp>
        <p:nvSpPr>
          <p:cNvPr id="5" name="Footer Placeholder 4"/>
          <p:cNvSpPr>
            <a:spLocks noGrp="1"/>
          </p:cNvSpPr>
          <p:nvPr>
            <p:ph type="ftr" sz="quarter" idx="11"/>
          </p:nvPr>
        </p:nvSpPr>
        <p:spPr>
          <a:xfrm>
            <a:off x="3124200" y="6356350"/>
            <a:ext cx="4572000" cy="365125"/>
          </a:xfrm>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EEC29284-5E14-4C1A-BCDA-1FB19A2AD421}" type="slidenum">
              <a:rPr lang="en-US" smtClean="0"/>
              <a:pPr/>
              <a:t>28</a:t>
            </a:fld>
            <a:endParaRPr lang="en-US"/>
          </a:p>
        </p:txBody>
      </p:sp>
      <p:sp>
        <p:nvSpPr>
          <p:cNvPr id="7" name="Title 1"/>
          <p:cNvSpPr txBox="1">
            <a:spLocks/>
          </p:cNvSpPr>
          <p:nvPr/>
        </p:nvSpPr>
        <p:spPr>
          <a:xfrm>
            <a:off x="1333500" y="44451"/>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b="1" dirty="0">
                <a:solidFill>
                  <a:schemeClr val="tx1"/>
                </a:solidFill>
                <a:latin typeface="Times New Roman" panose="02020603050405020304" pitchFamily="18" charset="0"/>
                <a:cs typeface="Times New Roman" panose="02020603050405020304" pitchFamily="18" charset="0"/>
              </a:rPr>
              <a:t>Requirement Engineering Process (CO2) </a:t>
            </a:r>
          </a:p>
        </p:txBody>
      </p:sp>
      <p:pic>
        <p:nvPicPr>
          <p:cNvPr id="2" name="Picture 1">
            <a:extLst>
              <a:ext uri="{FF2B5EF4-FFF2-40B4-BE49-F238E27FC236}">
                <a16:creationId xmlns:a16="http://schemas.microsoft.com/office/drawing/2014/main" id="{703683A0-DCC6-D62A-105F-D5C5CD0AC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074853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382000" cy="4572000"/>
          </a:xfrm>
        </p:spPr>
        <p:txBody>
          <a:bodyPr>
            <a:noAutofit/>
          </a:bodyPr>
          <a:lstStyle/>
          <a:p>
            <a:pPr algn="just"/>
            <a:r>
              <a:rPr lang="en-US" sz="2000" dirty="0"/>
              <a:t>It is most important goal of RE to find out what users really need.</a:t>
            </a:r>
          </a:p>
          <a:p>
            <a:pPr algn="just"/>
            <a:r>
              <a:rPr lang="en-US" sz="2000" dirty="0"/>
              <a:t>It is ability that helps to understand the problem to be solved.</a:t>
            </a:r>
          </a:p>
          <a:p>
            <a:pPr algn="just"/>
            <a:r>
              <a:rPr lang="en-US" sz="2000" dirty="0"/>
              <a:t>It is conduct by asking que., writing down answers, asking other que., etc.</a:t>
            </a:r>
          </a:p>
          <a:p>
            <a:pPr algn="just"/>
            <a:r>
              <a:rPr lang="en-US" sz="2000" dirty="0"/>
              <a:t>Developers and users have different mind set, expertise and vocabularies so there are chances of conflicts that may led to inconsistencies, misunderstanding and omission of requirements .</a:t>
            </a:r>
          </a:p>
          <a:p>
            <a:pPr algn="just"/>
            <a:r>
              <a:rPr lang="en-US" sz="2000" dirty="0"/>
              <a:t>It requires the collaboration of several groups of participants who have different background.</a:t>
            </a:r>
          </a:p>
          <a:p>
            <a:endParaRPr lang="en-US" sz="2200" dirty="0"/>
          </a:p>
        </p:txBody>
      </p:sp>
      <p:sp>
        <p:nvSpPr>
          <p:cNvPr id="4" name="Date Placeholder 3"/>
          <p:cNvSpPr>
            <a:spLocks noGrp="1"/>
          </p:cNvSpPr>
          <p:nvPr>
            <p:ph type="dt" sz="half" idx="10"/>
          </p:nvPr>
        </p:nvSpPr>
        <p:spPr/>
        <p:txBody>
          <a:bodyPr/>
          <a:lstStyle/>
          <a:p>
            <a:fld id="{3198CC26-824B-4A0A-9A5C-0C6578ADF9A4}" type="datetime1">
              <a:rPr lang="en-US" smtClean="0"/>
              <a:t>1/22/2025</a:t>
            </a:fld>
            <a:endParaRPr lang="en-US"/>
          </a:p>
        </p:txBody>
      </p:sp>
      <p:sp>
        <p:nvSpPr>
          <p:cNvPr id="5" name="Footer Placeholder 4"/>
          <p:cNvSpPr>
            <a:spLocks noGrp="1"/>
          </p:cNvSpPr>
          <p:nvPr>
            <p:ph type="ftr" sz="quarter" idx="11"/>
          </p:nvPr>
        </p:nvSpPr>
        <p:spPr>
          <a:xfrm>
            <a:off x="3124200" y="6356350"/>
            <a:ext cx="4724400" cy="365125"/>
          </a:xfrm>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EEC29284-5E14-4C1A-BCDA-1FB19A2AD421}" type="slidenum">
              <a:rPr lang="en-US" smtClean="0"/>
              <a:pPr/>
              <a:t>29</a:t>
            </a:fld>
            <a:endParaRPr lang="en-US"/>
          </a:p>
        </p:txBody>
      </p:sp>
      <p:sp>
        <p:nvSpPr>
          <p:cNvPr id="8" name="Title 1"/>
          <p:cNvSpPr txBox="1">
            <a:spLocks/>
          </p:cNvSpPr>
          <p:nvPr/>
        </p:nvSpPr>
        <p:spPr>
          <a:xfrm>
            <a:off x="1429950" y="76201"/>
            <a:ext cx="76962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 Elicitation (CO2)</a:t>
            </a:r>
          </a:p>
        </p:txBody>
      </p:sp>
      <p:pic>
        <p:nvPicPr>
          <p:cNvPr id="2" name="Picture 1">
            <a:extLst>
              <a:ext uri="{FF2B5EF4-FFF2-40B4-BE49-F238E27FC236}">
                <a16:creationId xmlns:a16="http://schemas.microsoft.com/office/drawing/2014/main" id="{8E3D34E6-DB7D-CC52-097D-3025C8713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26448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204DB2-8217-4B5A-8890-5BCA7955AEEB}" type="datetime1">
              <a:rPr lang="en-US" smtClean="0"/>
              <a:t>1/22/2025</a:t>
            </a:fld>
            <a:endParaRPr lang="en-US"/>
          </a:p>
        </p:txBody>
      </p:sp>
      <p:sp>
        <p:nvSpPr>
          <p:cNvPr id="5" name="Footer Placeholder 4"/>
          <p:cNvSpPr>
            <a:spLocks noGrp="1"/>
          </p:cNvSpPr>
          <p:nvPr>
            <p:ph type="ftr" sz="quarter" idx="11"/>
          </p:nvPr>
        </p:nvSpPr>
        <p:spPr>
          <a:xfrm>
            <a:off x="2590800" y="6356350"/>
            <a:ext cx="4724400" cy="365125"/>
          </a:xfrm>
        </p:spPr>
        <p:txBody>
          <a:bodyPr/>
          <a:lstStyle/>
          <a:p>
            <a:pPr>
              <a:defRPr/>
            </a:pPr>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9" name="Title 1"/>
          <p:cNvSpPr txBox="1">
            <a:spLocks/>
          </p:cNvSpPr>
          <p:nvPr/>
        </p:nvSpPr>
        <p:spPr>
          <a:xfrm>
            <a:off x="1600200" y="116632"/>
            <a:ext cx="75438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Evaluation Scheme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22" y="44624"/>
            <a:ext cx="1361678" cy="728973"/>
          </a:xfrm>
          <a:prstGeom prst="rect">
            <a:avLst/>
          </a:prstGeom>
        </p:spPr>
      </p:pic>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1600" y="1326465"/>
            <a:ext cx="7243284" cy="4525963"/>
          </a:xfrm>
        </p:spPr>
      </p:pic>
    </p:spTree>
    <p:extLst>
      <p:ext uri="{BB962C8B-B14F-4D97-AF65-F5344CB8AC3E}">
        <p14:creationId xmlns:p14="http://schemas.microsoft.com/office/powerpoint/2010/main" val="3332764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1600"/>
            <a:ext cx="7696200" cy="3657600"/>
          </a:xfrm>
        </p:spPr>
        <p:txBody>
          <a:bodyPr>
            <a:normAutofit/>
          </a:bodyPr>
          <a:lstStyle/>
          <a:p>
            <a:pPr marL="571500" indent="-571500">
              <a:spcAft>
                <a:spcPts val="1800"/>
              </a:spcAft>
              <a:buFont typeface="+mj-lt"/>
              <a:buAutoNum type="arabicPeriod"/>
            </a:pPr>
            <a:r>
              <a:rPr lang="en-US" sz="2000" dirty="0"/>
              <a:t>Interviews.</a:t>
            </a:r>
          </a:p>
          <a:p>
            <a:pPr marL="571500" indent="-571500">
              <a:spcAft>
                <a:spcPts val="1800"/>
              </a:spcAft>
              <a:buFont typeface="+mj-lt"/>
              <a:buAutoNum type="arabicPeriod"/>
            </a:pPr>
            <a:r>
              <a:rPr lang="en-US" sz="2000" dirty="0"/>
              <a:t>Brainstorming Sessions.</a:t>
            </a:r>
          </a:p>
          <a:p>
            <a:pPr marL="571500" indent="-571500">
              <a:spcAft>
                <a:spcPts val="1800"/>
              </a:spcAft>
              <a:buFont typeface="+mj-lt"/>
              <a:buAutoNum type="arabicPeriod"/>
            </a:pPr>
            <a:r>
              <a:rPr lang="en-US" sz="2000" dirty="0"/>
              <a:t>Facilitated Application Specification Technique (FAST)</a:t>
            </a:r>
          </a:p>
          <a:p>
            <a:pPr marL="571500" indent="-571500">
              <a:spcAft>
                <a:spcPts val="1800"/>
              </a:spcAft>
              <a:buFont typeface="+mj-lt"/>
              <a:buAutoNum type="arabicPeriod"/>
            </a:pPr>
            <a:r>
              <a:rPr lang="en-US" sz="2000" dirty="0"/>
              <a:t>Quality Function Deployment.</a:t>
            </a:r>
          </a:p>
          <a:p>
            <a:pPr marL="571500" indent="-571500">
              <a:spcAft>
                <a:spcPts val="1800"/>
              </a:spcAft>
              <a:buFont typeface="+mj-lt"/>
              <a:buAutoNum type="arabicPeriod"/>
            </a:pPr>
            <a:r>
              <a:rPr lang="en-US" sz="2000" dirty="0"/>
              <a:t>The use Case Approach.</a:t>
            </a:r>
          </a:p>
          <a:p>
            <a:pPr marL="571500" indent="-571500">
              <a:buNone/>
            </a:pPr>
            <a:endParaRPr lang="en-US" dirty="0"/>
          </a:p>
        </p:txBody>
      </p:sp>
      <p:sp>
        <p:nvSpPr>
          <p:cNvPr id="4" name="Date Placeholder 3"/>
          <p:cNvSpPr>
            <a:spLocks noGrp="1"/>
          </p:cNvSpPr>
          <p:nvPr>
            <p:ph type="dt" sz="half" idx="10"/>
          </p:nvPr>
        </p:nvSpPr>
        <p:spPr/>
        <p:txBody>
          <a:bodyPr/>
          <a:lstStyle/>
          <a:p>
            <a:fld id="{A80F9015-5B4B-4972-A9D3-32CC894EFA7F}" type="datetime1">
              <a:rPr lang="en-US" smtClean="0"/>
              <a:t>1/22/2025</a:t>
            </a:fld>
            <a:endParaRPr lang="en-US"/>
          </a:p>
        </p:txBody>
      </p:sp>
      <p:sp>
        <p:nvSpPr>
          <p:cNvPr id="5" name="Footer Placeholder 4"/>
          <p:cNvSpPr>
            <a:spLocks noGrp="1"/>
          </p:cNvSpPr>
          <p:nvPr>
            <p:ph type="ftr" sz="quarter" idx="11"/>
          </p:nvPr>
        </p:nvSpPr>
        <p:spPr>
          <a:xfrm>
            <a:off x="3124200" y="6356350"/>
            <a:ext cx="4572000" cy="365125"/>
          </a:xfrm>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EEC29284-5E14-4C1A-BCDA-1FB19A2AD421}" type="slidenum">
              <a:rPr lang="en-US" smtClean="0"/>
              <a:pPr/>
              <a:t>30</a:t>
            </a:fld>
            <a:endParaRPr lang="en-US"/>
          </a:p>
        </p:txBody>
      </p:sp>
      <p:sp>
        <p:nvSpPr>
          <p:cNvPr id="7" name="Title 1"/>
          <p:cNvSpPr txBox="1">
            <a:spLocks/>
          </p:cNvSpPr>
          <p:nvPr/>
        </p:nvSpPr>
        <p:spPr>
          <a:xfrm>
            <a:off x="1295400" y="65681"/>
            <a:ext cx="76962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 Elicitation Methods </a:t>
            </a:r>
          </a:p>
        </p:txBody>
      </p:sp>
      <p:pic>
        <p:nvPicPr>
          <p:cNvPr id="2" name="Picture 1">
            <a:extLst>
              <a:ext uri="{FF2B5EF4-FFF2-40B4-BE49-F238E27FC236}">
                <a16:creationId xmlns:a16="http://schemas.microsoft.com/office/drawing/2014/main" id="{FFF0E6A1-AEE8-3233-BD17-200A63C33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708621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763000" cy="5211763"/>
          </a:xfrm>
        </p:spPr>
        <p:txBody>
          <a:bodyPr/>
          <a:lstStyle/>
          <a:p>
            <a:pPr marL="0" indent="0" algn="l" fontAlgn="base">
              <a:buNone/>
            </a:pPr>
            <a:r>
              <a:rPr lang="en-US" sz="2000" dirty="0"/>
              <a:t/>
            </a:r>
            <a:br>
              <a:rPr lang="en-US" sz="2000" dirty="0"/>
            </a:br>
            <a:r>
              <a:rPr lang="en-US" sz="2000" b="1" dirty="0"/>
              <a:t>Interviews :</a:t>
            </a:r>
          </a:p>
          <a:p>
            <a:pPr marL="0" indent="0" algn="l" fontAlgn="base">
              <a:buNone/>
            </a:pPr>
            <a:r>
              <a:rPr lang="en-US" sz="2000" dirty="0"/>
              <a:t>Objective of conducting an interview is to understand the customer’s expectations from the software. </a:t>
            </a:r>
            <a:br>
              <a:rPr lang="en-US" sz="2000" dirty="0"/>
            </a:br>
            <a:r>
              <a:rPr lang="en-US" sz="2000" dirty="0"/>
              <a:t>It is impossible to interview every stakeholder hence representatives from groups are selected based on their expertise and credibility. </a:t>
            </a:r>
          </a:p>
          <a:p>
            <a:pPr marL="0" indent="0" algn="l" fontAlgn="base">
              <a:buNone/>
            </a:pPr>
            <a:endParaRPr lang="en-US" sz="2000" dirty="0"/>
          </a:p>
          <a:p>
            <a:pPr algn="l" fontAlgn="base"/>
            <a:r>
              <a:rPr lang="en-US" sz="2000" dirty="0">
                <a:solidFill>
                  <a:srgbClr val="FF0000"/>
                </a:solidFill>
              </a:rPr>
              <a:t>Interviews maybe be open-ended or structured. </a:t>
            </a:r>
          </a:p>
          <a:p>
            <a:pPr algn="l" fontAlgn="base">
              <a:buFont typeface="+mj-lt"/>
              <a:buAutoNum type="arabicPeriod"/>
            </a:pPr>
            <a:r>
              <a:rPr lang="en-US" sz="2000" dirty="0"/>
              <a:t>In open-ended interviews there is no pre-set agenda. Context free questions may be asked to understand the problem.</a:t>
            </a:r>
          </a:p>
          <a:p>
            <a:pPr algn="l" fontAlgn="base">
              <a:buFont typeface="+mj-lt"/>
              <a:buAutoNum type="arabicPeriod"/>
            </a:pPr>
            <a:r>
              <a:rPr lang="en-US" sz="2000" dirty="0"/>
              <a:t>In structured interview, agenda of fairly open questions is prepared. Sometimes a proper questionnaire is designed for the interview.</a:t>
            </a:r>
          </a:p>
        </p:txBody>
      </p:sp>
      <p:sp>
        <p:nvSpPr>
          <p:cNvPr id="4" name="Date Placeholder 3"/>
          <p:cNvSpPr>
            <a:spLocks noGrp="1"/>
          </p:cNvSpPr>
          <p:nvPr>
            <p:ph type="dt" sz="half" idx="10"/>
          </p:nvPr>
        </p:nvSpPr>
        <p:spPr/>
        <p:txBody>
          <a:bodyPr/>
          <a:lstStyle/>
          <a:p>
            <a:fld id="{83800C5A-C43E-47F0-92FA-4EE646E38741}" type="datetime1">
              <a:rPr lang="en-US" smtClean="0"/>
              <a:t>1/22/2025</a:t>
            </a:fld>
            <a:endParaRPr lang="en-US"/>
          </a:p>
        </p:txBody>
      </p:sp>
      <p:sp>
        <p:nvSpPr>
          <p:cNvPr id="5" name="Footer Placeholder 4"/>
          <p:cNvSpPr>
            <a:spLocks noGrp="1"/>
          </p:cNvSpPr>
          <p:nvPr>
            <p:ph type="ftr" sz="quarter" idx="11"/>
          </p:nvPr>
        </p:nvSpPr>
        <p:spPr>
          <a:xfrm>
            <a:off x="3124200" y="6356350"/>
            <a:ext cx="4648200" cy="365125"/>
          </a:xfrm>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EEC29284-5E14-4C1A-BCDA-1FB19A2AD421}" type="slidenum">
              <a:rPr lang="en-US" smtClean="0"/>
              <a:pPr/>
              <a:t>31</a:t>
            </a:fld>
            <a:endParaRPr lang="en-US"/>
          </a:p>
        </p:txBody>
      </p:sp>
      <p:sp>
        <p:nvSpPr>
          <p:cNvPr id="7" name="Title 1"/>
          <p:cNvSpPr txBox="1">
            <a:spLocks/>
          </p:cNvSpPr>
          <p:nvPr/>
        </p:nvSpPr>
        <p:spPr>
          <a:xfrm>
            <a:off x="1371600" y="65681"/>
            <a:ext cx="76200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t>Interviews</a:t>
            </a:r>
          </a:p>
        </p:txBody>
      </p:sp>
      <p:pic>
        <p:nvPicPr>
          <p:cNvPr id="2" name="Picture 1">
            <a:extLst>
              <a:ext uri="{FF2B5EF4-FFF2-40B4-BE49-F238E27FC236}">
                <a16:creationId xmlns:a16="http://schemas.microsoft.com/office/drawing/2014/main" id="{981B02F9-AB36-7E0F-18AE-71EBBA77E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777602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66800"/>
            <a:ext cx="7848600" cy="4953000"/>
          </a:xfrm>
        </p:spPr>
        <p:txBody>
          <a:bodyPr>
            <a:normAutofit/>
          </a:bodyPr>
          <a:lstStyle/>
          <a:p>
            <a:pPr marL="0" indent="0" algn="l" fontAlgn="base">
              <a:buNone/>
            </a:pPr>
            <a:r>
              <a:rPr lang="en-US" sz="2000" b="1" dirty="0"/>
              <a:t>Brainstorming Sessions :</a:t>
            </a:r>
          </a:p>
          <a:p>
            <a:pPr marL="0" indent="0" algn="l" fontAlgn="base">
              <a:buNone/>
            </a:pPr>
            <a:r>
              <a:rPr lang="en-US" sz="2000" dirty="0"/>
              <a:t>It is a </a:t>
            </a:r>
            <a:r>
              <a:rPr lang="en-US" sz="2000" dirty="0">
                <a:solidFill>
                  <a:srgbClr val="FF0000"/>
                </a:solidFill>
              </a:rPr>
              <a:t>group technique</a:t>
            </a:r>
            <a:r>
              <a:rPr lang="en-US" sz="2000" dirty="0"/>
              <a:t>.</a:t>
            </a:r>
          </a:p>
          <a:p>
            <a:pPr algn="l" fontAlgn="base">
              <a:buFont typeface="Arial" panose="020B0604020202020204" pitchFamily="34" charset="0"/>
              <a:buChar char="•"/>
            </a:pPr>
            <a:r>
              <a:rPr lang="en-US" sz="2000" dirty="0"/>
              <a:t>It is intended to generate lots of new ideas hence providing a platform to share views</a:t>
            </a:r>
          </a:p>
          <a:p>
            <a:pPr algn="l" fontAlgn="base">
              <a:buFont typeface="Arial" panose="020B0604020202020204" pitchFamily="34" charset="0"/>
              <a:buChar char="•"/>
            </a:pPr>
            <a:r>
              <a:rPr lang="en-US" sz="2000" dirty="0"/>
              <a:t>A highly trained facilitator is required to handle group bias and group conflicts.</a:t>
            </a:r>
          </a:p>
          <a:p>
            <a:pPr algn="l" fontAlgn="base">
              <a:buFont typeface="Arial" panose="020B0604020202020204" pitchFamily="34" charset="0"/>
              <a:buChar char="•"/>
            </a:pPr>
            <a:r>
              <a:rPr lang="en-US" sz="2000" dirty="0"/>
              <a:t>Every idea is documented so that everyone can see it.</a:t>
            </a:r>
          </a:p>
          <a:p>
            <a:pPr algn="l" fontAlgn="base">
              <a:buFont typeface="Arial" panose="020B0604020202020204" pitchFamily="34" charset="0"/>
              <a:buChar char="•"/>
            </a:pPr>
            <a:r>
              <a:rPr lang="en-US" sz="2000" dirty="0"/>
              <a:t>Finally, a document is prepared which consists of the list of requirements and their priority if possible.</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E428E288-767E-4A67-A20A-1A9CA53D0521}" type="datetime1">
              <a:rPr lang="en-US" smtClean="0"/>
              <a:t>1/22/2025</a:t>
            </a:fld>
            <a:endParaRPr lang="en-US"/>
          </a:p>
        </p:txBody>
      </p:sp>
      <p:sp>
        <p:nvSpPr>
          <p:cNvPr id="5" name="Footer Placeholder 4"/>
          <p:cNvSpPr>
            <a:spLocks noGrp="1"/>
          </p:cNvSpPr>
          <p:nvPr>
            <p:ph type="ftr" sz="quarter" idx="11"/>
          </p:nvPr>
        </p:nvSpPr>
        <p:spPr>
          <a:xfrm>
            <a:off x="1905000" y="6356350"/>
            <a:ext cx="6019800" cy="365125"/>
          </a:xfrm>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EEC29284-5E14-4C1A-BCDA-1FB19A2AD421}" type="slidenum">
              <a:rPr lang="en-US" smtClean="0"/>
              <a:pPr/>
              <a:t>32</a:t>
            </a:fld>
            <a:endParaRPr lang="en-US"/>
          </a:p>
        </p:txBody>
      </p:sp>
      <p:sp>
        <p:nvSpPr>
          <p:cNvPr id="7" name="Title 1"/>
          <p:cNvSpPr txBox="1">
            <a:spLocks/>
          </p:cNvSpPr>
          <p:nvPr/>
        </p:nvSpPr>
        <p:spPr>
          <a:xfrm>
            <a:off x="1295400" y="65681"/>
            <a:ext cx="76962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t>Brainstorming Sessions</a:t>
            </a:r>
          </a:p>
        </p:txBody>
      </p:sp>
      <p:pic>
        <p:nvPicPr>
          <p:cNvPr id="2" name="Picture 1">
            <a:extLst>
              <a:ext uri="{FF2B5EF4-FFF2-40B4-BE49-F238E27FC236}">
                <a16:creationId xmlns:a16="http://schemas.microsoft.com/office/drawing/2014/main" id="{1CBFBBE6-0B3A-1720-79F4-B9CA58B1D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948797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82000" cy="4953000"/>
          </a:xfrm>
        </p:spPr>
        <p:txBody>
          <a:bodyPr>
            <a:normAutofit/>
          </a:bodyPr>
          <a:lstStyle/>
          <a:p>
            <a:pPr marL="0" indent="0" algn="l" fontAlgn="base">
              <a:buNone/>
            </a:pPr>
            <a:r>
              <a:rPr lang="en-US" sz="2000" b="1" dirty="0"/>
              <a:t>Facilitated Application Specification Technique: </a:t>
            </a:r>
            <a:r>
              <a:rPr lang="en-US" sz="2000" dirty="0"/>
              <a:t/>
            </a:r>
            <a:br>
              <a:rPr lang="en-US" sz="2000" dirty="0"/>
            </a:br>
            <a:r>
              <a:rPr lang="en-US" sz="2000" dirty="0"/>
              <a:t>It’s objective is to </a:t>
            </a:r>
            <a:r>
              <a:rPr lang="en-US" sz="2000" dirty="0">
                <a:solidFill>
                  <a:srgbClr val="FF0000"/>
                </a:solidFill>
              </a:rPr>
              <a:t>bridge the expectation gap – difference between what the developers think they are supposed to build and what customers think they are going to get. </a:t>
            </a:r>
          </a:p>
          <a:p>
            <a:pPr marL="0" indent="0" algn="just" fontAlgn="base">
              <a:buNone/>
            </a:pPr>
            <a:r>
              <a:rPr lang="en-US" sz="2000" dirty="0"/>
              <a:t>A team oriented approach is developed for requirements gathering. </a:t>
            </a:r>
            <a:br>
              <a:rPr lang="en-US" sz="2000" dirty="0"/>
            </a:br>
            <a:r>
              <a:rPr lang="en-US" sz="2000" dirty="0"/>
              <a:t>Each attendee is asked to make a list of objects that are- </a:t>
            </a:r>
          </a:p>
          <a:p>
            <a:pPr algn="just" fontAlgn="base">
              <a:buFont typeface="+mj-lt"/>
              <a:buAutoNum type="arabicPeriod"/>
            </a:pPr>
            <a:r>
              <a:rPr lang="en-US" sz="2000" dirty="0"/>
              <a:t>Part of the environment that surrounds the system</a:t>
            </a:r>
          </a:p>
          <a:p>
            <a:pPr algn="just" fontAlgn="base">
              <a:buFont typeface="+mj-lt"/>
              <a:buAutoNum type="arabicPeriod"/>
            </a:pPr>
            <a:r>
              <a:rPr lang="en-US" sz="2000" dirty="0"/>
              <a:t>Produced by the system</a:t>
            </a:r>
          </a:p>
          <a:p>
            <a:pPr algn="just" fontAlgn="base">
              <a:buFont typeface="+mj-lt"/>
              <a:buAutoNum type="arabicPeriod"/>
            </a:pPr>
            <a:r>
              <a:rPr lang="en-US" sz="2000" dirty="0"/>
              <a:t>Used by the system</a:t>
            </a:r>
          </a:p>
          <a:p>
            <a:pPr algn="just" fontAlgn="base"/>
            <a:r>
              <a:rPr lang="en-US" sz="2000" dirty="0"/>
              <a:t>Each participant prepares his/her list, different lists are then combined, redundant entries are eliminated, team is divided into smaller sub-teams to develop mini-specifications and finally a draft of specifications is written down using all the inputs from the meeting. </a:t>
            </a:r>
          </a:p>
        </p:txBody>
      </p:sp>
      <p:sp>
        <p:nvSpPr>
          <p:cNvPr id="4" name="Date Placeholder 3"/>
          <p:cNvSpPr>
            <a:spLocks noGrp="1"/>
          </p:cNvSpPr>
          <p:nvPr>
            <p:ph type="dt" sz="half" idx="10"/>
          </p:nvPr>
        </p:nvSpPr>
        <p:spPr/>
        <p:txBody>
          <a:bodyPr/>
          <a:lstStyle/>
          <a:p>
            <a:fld id="{70D61DAE-F74C-43A5-A22D-EA9FD006911A}" type="datetime1">
              <a:rPr lang="en-US" smtClean="0"/>
              <a:t>1/22/2025</a:t>
            </a:fld>
            <a:endParaRPr lang="en-US"/>
          </a:p>
        </p:txBody>
      </p:sp>
      <p:sp>
        <p:nvSpPr>
          <p:cNvPr id="5" name="Footer Placeholder 4"/>
          <p:cNvSpPr>
            <a:spLocks noGrp="1"/>
          </p:cNvSpPr>
          <p:nvPr>
            <p:ph type="ftr" sz="quarter" idx="11"/>
          </p:nvPr>
        </p:nvSpPr>
        <p:spPr>
          <a:xfrm>
            <a:off x="1752600" y="6356350"/>
            <a:ext cx="5638800" cy="365125"/>
          </a:xfrm>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EEC29284-5E14-4C1A-BCDA-1FB19A2AD421}" type="slidenum">
              <a:rPr lang="en-US" smtClean="0"/>
              <a:pPr/>
              <a:t>33</a:t>
            </a:fld>
            <a:endParaRPr lang="en-US"/>
          </a:p>
        </p:txBody>
      </p:sp>
      <p:sp>
        <p:nvSpPr>
          <p:cNvPr id="7" name="Title 1"/>
          <p:cNvSpPr txBox="1">
            <a:spLocks/>
          </p:cNvSpPr>
          <p:nvPr/>
        </p:nvSpPr>
        <p:spPr>
          <a:xfrm>
            <a:off x="1295400" y="65681"/>
            <a:ext cx="76962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t>Facilitated Application Specification Technique(FAST)</a:t>
            </a:r>
          </a:p>
        </p:txBody>
      </p:sp>
      <p:pic>
        <p:nvPicPr>
          <p:cNvPr id="2" name="Picture 1">
            <a:extLst>
              <a:ext uri="{FF2B5EF4-FFF2-40B4-BE49-F238E27FC236}">
                <a16:creationId xmlns:a16="http://schemas.microsoft.com/office/drawing/2014/main" id="{65BC19AD-DB38-8DD8-30CC-C7266CB82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158678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1"/>
            <a:ext cx="8763000" cy="5156880"/>
          </a:xfrm>
        </p:spPr>
        <p:txBody>
          <a:bodyPr>
            <a:normAutofit/>
          </a:bodyPr>
          <a:lstStyle/>
          <a:p>
            <a:pPr marL="0" indent="0" algn="l" fontAlgn="base">
              <a:buNone/>
            </a:pPr>
            <a:r>
              <a:rPr lang="en-US" sz="2000" b="1" dirty="0"/>
              <a:t>Quality Function Deployment: </a:t>
            </a:r>
            <a:br>
              <a:rPr lang="en-US" sz="2000" b="1" dirty="0"/>
            </a:br>
            <a:r>
              <a:rPr lang="en-US" sz="2000" dirty="0"/>
              <a:t>In this </a:t>
            </a:r>
            <a:r>
              <a:rPr lang="en-US" sz="2000" dirty="0">
                <a:solidFill>
                  <a:srgbClr val="FF0000"/>
                </a:solidFill>
              </a:rPr>
              <a:t>technique customer satisfaction is of prime concern</a:t>
            </a:r>
            <a:r>
              <a:rPr lang="en-US" sz="2000" dirty="0"/>
              <a:t>, hence it emphasizes on the requirements which are valuable to the customer. </a:t>
            </a:r>
            <a:br>
              <a:rPr lang="en-US" sz="2000" dirty="0"/>
            </a:br>
            <a:r>
              <a:rPr lang="en-US" sz="2000" dirty="0"/>
              <a:t>3 types of requirements are identified – </a:t>
            </a:r>
          </a:p>
          <a:p>
            <a:pPr algn="l" fontAlgn="base">
              <a:buFont typeface="Arial" panose="020B0604020202020204" pitchFamily="34" charset="0"/>
              <a:buChar char="•"/>
            </a:pPr>
            <a:r>
              <a:rPr lang="en-US" sz="2000" b="1" dirty="0"/>
              <a:t>Normal requirements – </a:t>
            </a:r>
            <a:r>
              <a:rPr lang="en-US" sz="2000" dirty="0"/>
              <a:t/>
            </a:r>
            <a:br>
              <a:rPr lang="en-US" sz="2000" dirty="0"/>
            </a:br>
            <a:r>
              <a:rPr lang="en-US" sz="2000" dirty="0"/>
              <a:t>In this the objective and goals of the proposed software are discussed with the customer. Example – normal requirements for a result management system may be entry of marks, calculation of results, </a:t>
            </a:r>
            <a:r>
              <a:rPr lang="en-US" sz="2000" dirty="0" err="1"/>
              <a:t>etc</a:t>
            </a:r>
            <a:endParaRPr lang="en-US" sz="2000" dirty="0"/>
          </a:p>
          <a:p>
            <a:pPr algn="l" fontAlgn="base">
              <a:buFont typeface="Arial" panose="020B0604020202020204" pitchFamily="34" charset="0"/>
              <a:buChar char="•"/>
            </a:pPr>
            <a:r>
              <a:rPr lang="en-US" sz="2000" b="1" dirty="0"/>
              <a:t>Expected requirements – </a:t>
            </a:r>
            <a:r>
              <a:rPr lang="en-US" sz="2000" dirty="0"/>
              <a:t/>
            </a:r>
            <a:br>
              <a:rPr lang="en-US" sz="2000" dirty="0"/>
            </a:br>
            <a:r>
              <a:rPr lang="en-US" sz="2000" dirty="0"/>
              <a:t>These requirements are so obvious that the customer need not explicitly state them. Example – protection from unauthorized access.</a:t>
            </a:r>
          </a:p>
          <a:p>
            <a:pPr algn="l" fontAlgn="base">
              <a:buFont typeface="Arial" panose="020B0604020202020204" pitchFamily="34" charset="0"/>
              <a:buChar char="•"/>
            </a:pPr>
            <a:r>
              <a:rPr lang="en-US" sz="2000" b="1" dirty="0"/>
              <a:t>Exciting requirements – </a:t>
            </a:r>
            <a:r>
              <a:rPr lang="en-US" sz="2000" dirty="0"/>
              <a:t/>
            </a:r>
            <a:br>
              <a:rPr lang="en-US" sz="2000" dirty="0"/>
            </a:br>
            <a:r>
              <a:rPr lang="en-US" sz="2000" dirty="0"/>
              <a:t>It includes features that are beyond customer’s expectations and prove to be very satisfying when present. Example – when unauthorized access is detected, it should backup and shutdown all processes.</a:t>
            </a:r>
          </a:p>
        </p:txBody>
      </p:sp>
      <p:sp>
        <p:nvSpPr>
          <p:cNvPr id="4" name="Slide Number Placeholder 3"/>
          <p:cNvSpPr>
            <a:spLocks noGrp="1"/>
          </p:cNvSpPr>
          <p:nvPr>
            <p:ph type="sldNum" sz="quarter" idx="12"/>
          </p:nvPr>
        </p:nvSpPr>
        <p:spPr/>
        <p:txBody>
          <a:bodyPr/>
          <a:lstStyle/>
          <a:p>
            <a:fld id="{EEC29284-5E14-4C1A-BCDA-1FB19A2AD421}" type="slidenum">
              <a:rPr lang="en-US" smtClean="0"/>
              <a:pPr/>
              <a:t>34</a:t>
            </a:fld>
            <a:endParaRPr lang="en-US"/>
          </a:p>
        </p:txBody>
      </p:sp>
      <p:sp>
        <p:nvSpPr>
          <p:cNvPr id="5" name="Footer Placeholder 4"/>
          <p:cNvSpPr>
            <a:spLocks noGrp="1"/>
          </p:cNvSpPr>
          <p:nvPr>
            <p:ph type="ftr" sz="quarter" idx="11"/>
          </p:nvPr>
        </p:nvSpPr>
        <p:spPr>
          <a:xfrm>
            <a:off x="2133600" y="6356350"/>
            <a:ext cx="4800600" cy="365125"/>
          </a:xfrm>
        </p:spPr>
        <p:txBody>
          <a:bodyPr/>
          <a:lstStyle/>
          <a:p>
            <a:r>
              <a:rPr lang="en-US" dirty="0" err="1"/>
              <a:t>TusharSoftware</a:t>
            </a:r>
            <a:r>
              <a:rPr lang="en-US" dirty="0"/>
              <a:t> Engineering ACSE0603                   Unit 2</a:t>
            </a:r>
          </a:p>
        </p:txBody>
      </p:sp>
      <p:sp>
        <p:nvSpPr>
          <p:cNvPr id="7" name="Title 1"/>
          <p:cNvSpPr txBox="1">
            <a:spLocks/>
          </p:cNvSpPr>
          <p:nvPr/>
        </p:nvSpPr>
        <p:spPr>
          <a:xfrm>
            <a:off x="1371600" y="-15765"/>
            <a:ext cx="7566134"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Quality Function Deployment</a:t>
            </a:r>
          </a:p>
        </p:txBody>
      </p:sp>
      <p:sp>
        <p:nvSpPr>
          <p:cNvPr id="2" name="Date Placeholder 1"/>
          <p:cNvSpPr>
            <a:spLocks noGrp="1"/>
          </p:cNvSpPr>
          <p:nvPr>
            <p:ph type="dt" sz="half" idx="10"/>
          </p:nvPr>
        </p:nvSpPr>
        <p:spPr/>
        <p:txBody>
          <a:bodyPr/>
          <a:lstStyle/>
          <a:p>
            <a:fld id="{92A494AA-63F2-4877-8094-302F257CE998}" type="datetime1">
              <a:rPr lang="en-US" smtClean="0"/>
              <a:t>1/22/2025</a:t>
            </a:fld>
            <a:endParaRPr lang="en-US"/>
          </a:p>
        </p:txBody>
      </p:sp>
      <p:pic>
        <p:nvPicPr>
          <p:cNvPr id="6" name="Picture 5">
            <a:extLst>
              <a:ext uri="{FF2B5EF4-FFF2-40B4-BE49-F238E27FC236}">
                <a16:creationId xmlns:a16="http://schemas.microsoft.com/office/drawing/2014/main" id="{C8BF9DB1-921E-DA5E-002D-B00602FA5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543298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F72543-F1D0-4C2E-AE01-9242324DD5D5}"/>
              </a:ext>
            </a:extLst>
          </p:cNvPr>
          <p:cNvSpPr>
            <a:spLocks noGrp="1"/>
          </p:cNvSpPr>
          <p:nvPr>
            <p:ph idx="1"/>
          </p:nvPr>
        </p:nvSpPr>
        <p:spPr>
          <a:xfrm>
            <a:off x="457200" y="908720"/>
            <a:ext cx="8229600" cy="5447630"/>
          </a:xfrm>
        </p:spPr>
        <p:txBody>
          <a:bodyPr>
            <a:normAutofit fontScale="70000" lnSpcReduction="20000"/>
          </a:bodyPr>
          <a:lstStyle/>
          <a:p>
            <a:pPr marL="0" indent="0">
              <a:buNone/>
            </a:pPr>
            <a:r>
              <a:rPr lang="en-IN" dirty="0"/>
              <a:t>Quality Function Deployment is a methodical approach used in product development to ensure that customer needs are accurately captured and translated into specific product features and characteristics. It originated in Japan in the 1960s and has since become a widely adopted practice in various industries worldwide. </a:t>
            </a:r>
          </a:p>
          <a:p>
            <a:pPr marL="0" indent="0">
              <a:buNone/>
            </a:pPr>
            <a:r>
              <a:rPr lang="en-IN" b="1" dirty="0"/>
              <a:t>Identifying Customer Requirements:</a:t>
            </a:r>
          </a:p>
          <a:p>
            <a:pPr marL="0" indent="0">
              <a:buNone/>
            </a:pPr>
            <a:r>
              <a:rPr lang="en-IN" dirty="0"/>
              <a:t>The first step in QFD is to identify and prioritize customer requirements. This involves gathering data through techniques such as surveys, interviews, focus groups, and market research to understand what customers value and expect from the product.</a:t>
            </a:r>
          </a:p>
          <a:p>
            <a:pPr marL="0" indent="0">
              <a:buNone/>
            </a:pPr>
            <a:r>
              <a:rPr lang="en-IN" b="1" dirty="0"/>
              <a:t>Developing the House of Quality (HOQ):</a:t>
            </a:r>
            <a:r>
              <a:rPr lang="en-IN" dirty="0"/>
              <a:t>The House of Quality is a key tool in QFD. It is a matrix that visually represents the relationship between customer requirements and technical features of the product. </a:t>
            </a:r>
          </a:p>
          <a:p>
            <a:pPr marL="0" indent="0">
              <a:buNone/>
            </a:pPr>
            <a:r>
              <a:rPr lang="en-IN" dirty="0"/>
              <a:t>The HOQ typically consists of the following components:</a:t>
            </a:r>
          </a:p>
          <a:p>
            <a:pPr marL="0" indent="0">
              <a:buNone/>
            </a:pPr>
            <a:r>
              <a:rPr lang="en-IN" dirty="0"/>
              <a:t>Customer Requirements: These are the needs, preferences, and expectations of the customers. They are usually listed on the left side of the matrix. </a:t>
            </a:r>
          </a:p>
        </p:txBody>
      </p:sp>
      <p:sp>
        <p:nvSpPr>
          <p:cNvPr id="4" name="Date Placeholder 3">
            <a:extLst>
              <a:ext uri="{FF2B5EF4-FFF2-40B4-BE49-F238E27FC236}">
                <a16:creationId xmlns:a16="http://schemas.microsoft.com/office/drawing/2014/main" id="{E9CE91B2-461A-4094-ADC6-76A4D92687A5}"/>
              </a:ext>
            </a:extLst>
          </p:cNvPr>
          <p:cNvSpPr>
            <a:spLocks noGrp="1"/>
          </p:cNvSpPr>
          <p:nvPr>
            <p:ph type="dt" sz="half" idx="10"/>
          </p:nvPr>
        </p:nvSpPr>
        <p:spPr/>
        <p:txBody>
          <a:bodyPr/>
          <a:lstStyle/>
          <a:p>
            <a:fld id="{8F00232A-0452-4338-88A3-77BBC1FF7AD5}" type="datetime1">
              <a:rPr lang="en-US" smtClean="0"/>
              <a:t>1/22/2025</a:t>
            </a:fld>
            <a:endParaRPr lang="en-US" dirty="0"/>
          </a:p>
        </p:txBody>
      </p:sp>
      <p:sp>
        <p:nvSpPr>
          <p:cNvPr id="5" name="Footer Placeholder 4">
            <a:extLst>
              <a:ext uri="{FF2B5EF4-FFF2-40B4-BE49-F238E27FC236}">
                <a16:creationId xmlns:a16="http://schemas.microsoft.com/office/drawing/2014/main" id="{9D1C4338-B002-48A0-B99D-AF341AEF44CF}"/>
              </a:ext>
            </a:extLst>
          </p:cNvPr>
          <p:cNvSpPr>
            <a:spLocks noGrp="1"/>
          </p:cNvSpPr>
          <p:nvPr>
            <p:ph type="ftr" sz="quarter" idx="11"/>
          </p:nvPr>
        </p:nvSpPr>
        <p:spPr/>
        <p:txBody>
          <a:bodyPr/>
          <a:lstStyle/>
          <a:p>
            <a:r>
              <a:rPr lang="en-US" dirty="0" err="1"/>
              <a:t>TusharSoftware</a:t>
            </a:r>
            <a:r>
              <a:rPr lang="en-US" dirty="0"/>
              <a:t> Engineering ACSE0603                   Unit 2</a:t>
            </a:r>
          </a:p>
        </p:txBody>
      </p:sp>
      <p:sp>
        <p:nvSpPr>
          <p:cNvPr id="6" name="Slide Number Placeholder 5">
            <a:extLst>
              <a:ext uri="{FF2B5EF4-FFF2-40B4-BE49-F238E27FC236}">
                <a16:creationId xmlns:a16="http://schemas.microsoft.com/office/drawing/2014/main" id="{750F58EF-603C-4658-88CC-B210170C94C3}"/>
              </a:ext>
            </a:extLst>
          </p:cNvPr>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a:extLst>
              <a:ext uri="{FF2B5EF4-FFF2-40B4-BE49-F238E27FC236}">
                <a16:creationId xmlns:a16="http://schemas.microsoft.com/office/drawing/2014/main" id="{12462FD5-9E3D-4002-93BE-242028664C97}"/>
              </a:ext>
            </a:extLst>
          </p:cNvPr>
          <p:cNvSpPr txBox="1">
            <a:spLocks/>
          </p:cNvSpPr>
          <p:nvPr/>
        </p:nvSpPr>
        <p:spPr>
          <a:xfrm>
            <a:off x="1371600" y="-15765"/>
            <a:ext cx="7566134"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Quality Function Deployment</a:t>
            </a:r>
          </a:p>
        </p:txBody>
      </p:sp>
      <p:pic>
        <p:nvPicPr>
          <p:cNvPr id="8" name="Picture 7">
            <a:extLst>
              <a:ext uri="{FF2B5EF4-FFF2-40B4-BE49-F238E27FC236}">
                <a16:creationId xmlns:a16="http://schemas.microsoft.com/office/drawing/2014/main" id="{9C652015-A0C3-46C2-992B-C42D25622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4213622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A1C8E5-B618-4B06-89FE-18DE1387E0F8}"/>
              </a:ext>
            </a:extLst>
          </p:cNvPr>
          <p:cNvSpPr>
            <a:spLocks noGrp="1"/>
          </p:cNvSpPr>
          <p:nvPr>
            <p:ph idx="1"/>
          </p:nvPr>
        </p:nvSpPr>
        <p:spPr>
          <a:xfrm>
            <a:off x="457200" y="950329"/>
            <a:ext cx="8229600" cy="5302663"/>
          </a:xfrm>
        </p:spPr>
        <p:txBody>
          <a:bodyPr>
            <a:normAutofit fontScale="40000" lnSpcReduction="20000"/>
          </a:bodyPr>
          <a:lstStyle/>
          <a:p>
            <a:pPr marL="0" indent="0">
              <a:buNone/>
            </a:pPr>
            <a:r>
              <a:rPr lang="en-IN" sz="4300" b="1" dirty="0"/>
              <a:t>Technical Requirements: </a:t>
            </a:r>
            <a:r>
              <a:rPr lang="en-IN" sz="4300" dirty="0"/>
              <a:t>These are the specific characteristics or attributes of the product that will satisfy the customer requirements. They are listed across the top of the matrix.</a:t>
            </a:r>
          </a:p>
          <a:p>
            <a:pPr marL="0" indent="0">
              <a:buNone/>
            </a:pPr>
            <a:r>
              <a:rPr lang="en-IN" sz="4300" dirty="0"/>
              <a:t>Relationship Matrix: This section of the HOQ shows the strength of the relationship between each customer requirement and technical requirement. It is filled in based on input from cross-functional teams and subject matter experts.</a:t>
            </a:r>
          </a:p>
          <a:p>
            <a:pPr marL="0" indent="0">
              <a:buNone/>
            </a:pPr>
            <a:endParaRPr lang="en-IN" sz="4300" b="1" dirty="0"/>
          </a:p>
          <a:p>
            <a:pPr marL="0" indent="0">
              <a:buNone/>
            </a:pPr>
            <a:r>
              <a:rPr lang="en-IN" sz="4300" b="1" dirty="0"/>
              <a:t>Prioritization Scales: </a:t>
            </a:r>
            <a:r>
              <a:rPr lang="en-IN" sz="4300" dirty="0"/>
              <a:t>These scales are used to assign relative importance or priority to each customer requirement and technical requirement. They help in focusing efforts on the most critical aspects of the design.</a:t>
            </a:r>
          </a:p>
          <a:p>
            <a:pPr marL="0" indent="0">
              <a:buNone/>
            </a:pPr>
            <a:r>
              <a:rPr lang="en-IN" sz="4300" dirty="0"/>
              <a:t>Translating Customer Requirements into Engineering Characteristics:</a:t>
            </a:r>
          </a:p>
          <a:p>
            <a:pPr marL="0" indent="0">
              <a:buNone/>
            </a:pPr>
            <a:r>
              <a:rPr lang="en-IN" sz="4300" dirty="0"/>
              <a:t>Once the House of Quality is completed, the next step is to translate customer requirements into specific engineering characteristics or design parameters. This involves brainstorming and identifying potential design solutions that address the technical requirements identified in the HOQ.</a:t>
            </a:r>
          </a:p>
          <a:p>
            <a:pPr marL="0" indent="0">
              <a:buNone/>
            </a:pPr>
            <a:endParaRPr lang="en-IN" sz="4300" b="1" dirty="0"/>
          </a:p>
          <a:p>
            <a:pPr marL="0" indent="0">
              <a:buNone/>
            </a:pPr>
            <a:r>
              <a:rPr lang="en-IN" sz="4300" b="1" dirty="0"/>
              <a:t>Implementing Design Changes</a:t>
            </a:r>
            <a:r>
              <a:rPr lang="en-IN" sz="4300" dirty="0"/>
              <a:t>: Based on the results of the QFD process, design changes and improvements are implemented to align the product with customer needs and preferences. This may involve refining existing features, adding new features, or modifying the product design to better meet customer expectations. </a:t>
            </a:r>
          </a:p>
          <a:p>
            <a:pPr marL="0" indent="0">
              <a:buNone/>
            </a:pPr>
            <a:r>
              <a:rPr lang="en-IN" sz="4300" b="1" dirty="0"/>
              <a:t>Continuous Improvement: </a:t>
            </a:r>
            <a:r>
              <a:rPr lang="en-IN" sz="4300" dirty="0"/>
              <a:t>QFD is not a one-time activity but rather an iterative process that involves continuous improvement. As customer needs and market conditions change, organizations use feedback from customers and performance data to refine their products and processes, ensuring ongoing satisfaction and competitiveness.</a:t>
            </a:r>
          </a:p>
          <a:p>
            <a:endParaRPr lang="en-IN" dirty="0"/>
          </a:p>
        </p:txBody>
      </p:sp>
      <p:sp>
        <p:nvSpPr>
          <p:cNvPr id="4" name="Date Placeholder 3">
            <a:extLst>
              <a:ext uri="{FF2B5EF4-FFF2-40B4-BE49-F238E27FC236}">
                <a16:creationId xmlns:a16="http://schemas.microsoft.com/office/drawing/2014/main" id="{97F2F571-6E9B-4F74-9680-1B2E3D42BB05}"/>
              </a:ext>
            </a:extLst>
          </p:cNvPr>
          <p:cNvSpPr>
            <a:spLocks noGrp="1"/>
          </p:cNvSpPr>
          <p:nvPr>
            <p:ph type="dt" sz="half" idx="10"/>
          </p:nvPr>
        </p:nvSpPr>
        <p:spPr/>
        <p:txBody>
          <a:bodyPr/>
          <a:lstStyle/>
          <a:p>
            <a:fld id="{8F00232A-0452-4338-88A3-77BBC1FF7AD5}" type="datetime1">
              <a:rPr lang="en-US" smtClean="0"/>
              <a:t>1/22/2025</a:t>
            </a:fld>
            <a:endParaRPr lang="en-US" dirty="0"/>
          </a:p>
        </p:txBody>
      </p:sp>
      <p:sp>
        <p:nvSpPr>
          <p:cNvPr id="5" name="Footer Placeholder 4">
            <a:extLst>
              <a:ext uri="{FF2B5EF4-FFF2-40B4-BE49-F238E27FC236}">
                <a16:creationId xmlns:a16="http://schemas.microsoft.com/office/drawing/2014/main" id="{9F2E6502-E16B-4187-B671-E7157AA5C2D3}"/>
              </a:ext>
            </a:extLst>
          </p:cNvPr>
          <p:cNvSpPr>
            <a:spLocks noGrp="1"/>
          </p:cNvSpPr>
          <p:nvPr>
            <p:ph type="ftr" sz="quarter" idx="11"/>
          </p:nvPr>
        </p:nvSpPr>
        <p:spPr/>
        <p:txBody>
          <a:bodyPr/>
          <a:lstStyle/>
          <a:p>
            <a:r>
              <a:rPr lang="en-US" dirty="0" err="1"/>
              <a:t>TusharSoftware</a:t>
            </a:r>
            <a:r>
              <a:rPr lang="en-US" dirty="0"/>
              <a:t> Engineering ACSE0603                   Unit 2</a:t>
            </a:r>
          </a:p>
        </p:txBody>
      </p:sp>
      <p:sp>
        <p:nvSpPr>
          <p:cNvPr id="6" name="Slide Number Placeholder 5">
            <a:extLst>
              <a:ext uri="{FF2B5EF4-FFF2-40B4-BE49-F238E27FC236}">
                <a16:creationId xmlns:a16="http://schemas.microsoft.com/office/drawing/2014/main" id="{9205EAF8-9FD1-4E2D-B6E1-E946AA213CB6}"/>
              </a:ext>
            </a:extLst>
          </p:cNvPr>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a:extLst>
              <a:ext uri="{FF2B5EF4-FFF2-40B4-BE49-F238E27FC236}">
                <a16:creationId xmlns:a16="http://schemas.microsoft.com/office/drawing/2014/main" id="{5264B910-72F8-4A2B-B5B1-BD7C50DBC231}"/>
              </a:ext>
            </a:extLst>
          </p:cNvPr>
          <p:cNvSpPr txBox="1">
            <a:spLocks/>
          </p:cNvSpPr>
          <p:nvPr/>
        </p:nvSpPr>
        <p:spPr>
          <a:xfrm>
            <a:off x="1371600" y="-15765"/>
            <a:ext cx="7566134"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Quality Function Deployment</a:t>
            </a:r>
          </a:p>
        </p:txBody>
      </p:sp>
      <p:pic>
        <p:nvPicPr>
          <p:cNvPr id="8" name="Picture 7">
            <a:extLst>
              <a:ext uri="{FF2B5EF4-FFF2-40B4-BE49-F238E27FC236}">
                <a16:creationId xmlns:a16="http://schemas.microsoft.com/office/drawing/2014/main" id="{7AF5FCE9-5557-41EF-BE34-F54FD5DFE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840227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399"/>
            <a:ext cx="8763000" cy="4852081"/>
          </a:xfrm>
        </p:spPr>
        <p:txBody>
          <a:bodyPr>
            <a:normAutofit/>
          </a:bodyPr>
          <a:lstStyle/>
          <a:p>
            <a:pPr marL="0" indent="0" fontAlgn="base">
              <a:buNone/>
            </a:pPr>
            <a:r>
              <a:rPr lang="en-US" sz="2000" b="1" dirty="0">
                <a:solidFill>
                  <a:schemeClr val="tx1"/>
                </a:solidFill>
              </a:rPr>
              <a:t>Quality Function Deployment :</a:t>
            </a:r>
          </a:p>
          <a:p>
            <a:pPr marL="0" indent="0" algn="l" fontAlgn="base">
              <a:buNone/>
            </a:pPr>
            <a:r>
              <a:rPr lang="en-US" sz="2000" dirty="0"/>
              <a:t>The major steps involved in this procedure are –  </a:t>
            </a:r>
          </a:p>
          <a:p>
            <a:pPr algn="l" fontAlgn="base">
              <a:buFont typeface="+mj-lt"/>
              <a:buAutoNum type="arabicPeriod"/>
            </a:pPr>
            <a:r>
              <a:rPr lang="en-US" sz="2000" dirty="0"/>
              <a:t>Identify all the stakeholders, </a:t>
            </a:r>
            <a:r>
              <a:rPr lang="en-US" sz="2000" dirty="0" err="1"/>
              <a:t>eg.</a:t>
            </a:r>
            <a:r>
              <a:rPr lang="en-US" sz="2000" dirty="0"/>
              <a:t> Users, developers, customers </a:t>
            </a:r>
            <a:r>
              <a:rPr lang="en-US" sz="2000" dirty="0" err="1"/>
              <a:t>etc</a:t>
            </a:r>
            <a:endParaRPr lang="en-US" sz="2000" dirty="0"/>
          </a:p>
          <a:p>
            <a:pPr algn="l" fontAlgn="base">
              <a:buFont typeface="+mj-lt"/>
              <a:buAutoNum type="arabicPeriod"/>
            </a:pPr>
            <a:r>
              <a:rPr lang="en-US" sz="2000" dirty="0"/>
              <a:t>List out all requirements from customer.</a:t>
            </a:r>
          </a:p>
          <a:p>
            <a:pPr algn="l" fontAlgn="base">
              <a:buFont typeface="+mj-lt"/>
              <a:buAutoNum type="arabicPeriod"/>
            </a:pPr>
            <a:r>
              <a:rPr lang="en-US" sz="2000" dirty="0"/>
              <a:t>A value indicating degree of importance is assigned to each requirement.</a:t>
            </a:r>
          </a:p>
          <a:p>
            <a:pPr algn="l" fontAlgn="base">
              <a:buFont typeface="+mj-lt"/>
              <a:buAutoNum type="arabicPeriod"/>
            </a:pPr>
            <a:r>
              <a:rPr lang="en-US" sz="2000" dirty="0"/>
              <a:t>In the end the final list of requirements is categorized as – </a:t>
            </a:r>
          </a:p>
          <a:p>
            <a:pPr marL="742950" lvl="1" indent="-285750" algn="l" fontAlgn="base">
              <a:buFont typeface="+mj-lt"/>
              <a:buAutoNum type="arabicPeriod"/>
            </a:pPr>
            <a:r>
              <a:rPr lang="en-US" sz="2000" dirty="0"/>
              <a:t>It is possible to achieve</a:t>
            </a:r>
          </a:p>
          <a:p>
            <a:pPr marL="742950" lvl="1" indent="-285750" algn="l" fontAlgn="base">
              <a:buFont typeface="+mj-lt"/>
              <a:buAutoNum type="arabicPeriod"/>
            </a:pPr>
            <a:r>
              <a:rPr lang="en-US" sz="2000" dirty="0"/>
              <a:t>It should be deferred and the reason for it</a:t>
            </a:r>
          </a:p>
          <a:p>
            <a:pPr marL="742950" lvl="1" indent="-285750" algn="l" fontAlgn="base">
              <a:buFont typeface="+mj-lt"/>
              <a:buAutoNum type="arabicPeriod"/>
            </a:pPr>
            <a:r>
              <a:rPr lang="en-US" sz="2000" dirty="0"/>
              <a:t>It is impossible to achieve and should be dropped off</a:t>
            </a:r>
          </a:p>
        </p:txBody>
      </p:sp>
      <p:sp>
        <p:nvSpPr>
          <p:cNvPr id="4" name="Slide Number Placeholder 3"/>
          <p:cNvSpPr>
            <a:spLocks noGrp="1"/>
          </p:cNvSpPr>
          <p:nvPr>
            <p:ph type="sldNum" sz="quarter" idx="12"/>
          </p:nvPr>
        </p:nvSpPr>
        <p:spPr/>
        <p:txBody>
          <a:bodyPr/>
          <a:lstStyle/>
          <a:p>
            <a:fld id="{EEC29284-5E14-4C1A-BCDA-1FB19A2AD421}" type="slidenum">
              <a:rPr lang="en-US" smtClean="0"/>
              <a:pPr/>
              <a:t>37</a:t>
            </a:fld>
            <a:endParaRPr lang="en-US"/>
          </a:p>
        </p:txBody>
      </p:sp>
      <p:sp>
        <p:nvSpPr>
          <p:cNvPr id="5" name="Footer Placeholder 4"/>
          <p:cNvSpPr>
            <a:spLocks noGrp="1"/>
          </p:cNvSpPr>
          <p:nvPr>
            <p:ph type="ftr" sz="quarter" idx="11"/>
          </p:nvPr>
        </p:nvSpPr>
        <p:spPr>
          <a:xfrm>
            <a:off x="2133600" y="6356350"/>
            <a:ext cx="4800600" cy="365125"/>
          </a:xfrm>
        </p:spPr>
        <p:txBody>
          <a:bodyPr/>
          <a:lstStyle/>
          <a:p>
            <a:r>
              <a:rPr lang="en-US" dirty="0" err="1"/>
              <a:t>TusharSoftware</a:t>
            </a:r>
            <a:r>
              <a:rPr lang="en-US" dirty="0"/>
              <a:t> Engineering ACSE0603                   Unit 2</a:t>
            </a:r>
          </a:p>
        </p:txBody>
      </p:sp>
      <p:sp>
        <p:nvSpPr>
          <p:cNvPr id="7" name="Title 1"/>
          <p:cNvSpPr txBox="1">
            <a:spLocks/>
          </p:cNvSpPr>
          <p:nvPr/>
        </p:nvSpPr>
        <p:spPr>
          <a:xfrm>
            <a:off x="1371600" y="-15765"/>
            <a:ext cx="7566134"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Quality Function Deployment</a:t>
            </a:r>
          </a:p>
        </p:txBody>
      </p:sp>
      <p:sp>
        <p:nvSpPr>
          <p:cNvPr id="2" name="Date Placeholder 1"/>
          <p:cNvSpPr>
            <a:spLocks noGrp="1"/>
          </p:cNvSpPr>
          <p:nvPr>
            <p:ph type="dt" sz="half" idx="10"/>
          </p:nvPr>
        </p:nvSpPr>
        <p:spPr/>
        <p:txBody>
          <a:bodyPr/>
          <a:lstStyle/>
          <a:p>
            <a:fld id="{5BBB3C48-0A83-43C5-AC78-20DD6A4AC60A}" type="datetime1">
              <a:rPr lang="en-US" smtClean="0"/>
              <a:t>1/22/2025</a:t>
            </a:fld>
            <a:endParaRPr lang="en-US"/>
          </a:p>
        </p:txBody>
      </p:sp>
      <p:pic>
        <p:nvPicPr>
          <p:cNvPr id="6" name="Picture 5">
            <a:extLst>
              <a:ext uri="{FF2B5EF4-FFF2-40B4-BE49-F238E27FC236}">
                <a16:creationId xmlns:a16="http://schemas.microsoft.com/office/drawing/2014/main" id="{FB0811BB-62A6-0605-2E1F-E3B926DC5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468044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82674"/>
            <a:ext cx="8305800" cy="4876800"/>
          </a:xfrm>
        </p:spPr>
        <p:txBody>
          <a:bodyPr>
            <a:normAutofit/>
          </a:bodyPr>
          <a:lstStyle/>
          <a:p>
            <a:pPr lvl="2"/>
            <a:r>
              <a:rPr lang="en-US" sz="2000" dirty="0"/>
              <a:t>5 Points : Very Important</a:t>
            </a:r>
          </a:p>
          <a:p>
            <a:pPr lvl="2"/>
            <a:r>
              <a:rPr lang="en-US" sz="2000" dirty="0"/>
              <a:t>4 Points : Important</a:t>
            </a:r>
          </a:p>
          <a:p>
            <a:pPr lvl="2"/>
            <a:r>
              <a:rPr lang="en-US" sz="2000" dirty="0"/>
              <a:t>3 Points : Not Important but nice to have</a:t>
            </a:r>
          </a:p>
          <a:p>
            <a:pPr lvl="2"/>
            <a:r>
              <a:rPr lang="en-US" sz="2000" dirty="0"/>
              <a:t>2 Points : Not important</a:t>
            </a:r>
          </a:p>
          <a:p>
            <a:pPr lvl="2"/>
            <a:r>
              <a:rPr lang="en-US" sz="2000" dirty="0"/>
              <a:t>1 Points : Unrealistic, required further, exploration</a:t>
            </a:r>
          </a:p>
          <a:p>
            <a:r>
              <a:rPr lang="en-US" sz="2000" dirty="0"/>
              <a:t>Final list of requirements categorize like:</a:t>
            </a:r>
          </a:p>
          <a:p>
            <a:pPr lvl="2"/>
            <a:r>
              <a:rPr lang="en-US" sz="2000" dirty="0"/>
              <a:t>(</a:t>
            </a:r>
            <a:r>
              <a:rPr lang="en-US" sz="2000" dirty="0" err="1"/>
              <a:t>i</a:t>
            </a:r>
            <a:r>
              <a:rPr lang="en-US" sz="2000" dirty="0"/>
              <a:t>) It is possible to achieve</a:t>
            </a:r>
          </a:p>
          <a:p>
            <a:pPr lvl="2"/>
            <a:r>
              <a:rPr lang="en-US" sz="2000" dirty="0"/>
              <a:t>(ii) It should be deferred &amp; Why</a:t>
            </a:r>
          </a:p>
          <a:p>
            <a:pPr lvl="2"/>
            <a:r>
              <a:rPr lang="en-US" sz="2000" dirty="0"/>
              <a:t>(iii) It is impossible and should be dropped from consideration</a:t>
            </a:r>
          </a:p>
          <a:p>
            <a:r>
              <a:rPr lang="en-US" sz="2000" dirty="0"/>
              <a:t>First Category requirements will be implemented as per priority assigned with every requirement.</a:t>
            </a:r>
          </a:p>
        </p:txBody>
      </p:sp>
      <p:sp>
        <p:nvSpPr>
          <p:cNvPr id="4" name="Slide Number Placeholder 3"/>
          <p:cNvSpPr>
            <a:spLocks noGrp="1"/>
          </p:cNvSpPr>
          <p:nvPr>
            <p:ph type="sldNum" sz="quarter" idx="12"/>
          </p:nvPr>
        </p:nvSpPr>
        <p:spPr/>
        <p:txBody>
          <a:bodyPr/>
          <a:lstStyle/>
          <a:p>
            <a:fld id="{EEC29284-5E14-4C1A-BCDA-1FB19A2AD421}" type="slidenum">
              <a:rPr lang="en-US" smtClean="0"/>
              <a:pPr/>
              <a:t>38</a:t>
            </a:fld>
            <a:endParaRPr lang="en-US"/>
          </a:p>
        </p:txBody>
      </p:sp>
      <p:sp>
        <p:nvSpPr>
          <p:cNvPr id="5" name="Footer Placeholder 4"/>
          <p:cNvSpPr>
            <a:spLocks noGrp="1"/>
          </p:cNvSpPr>
          <p:nvPr>
            <p:ph type="ftr" sz="quarter" idx="11"/>
          </p:nvPr>
        </p:nvSpPr>
        <p:spPr>
          <a:xfrm>
            <a:off x="2362200" y="6492875"/>
            <a:ext cx="5638800" cy="365125"/>
          </a:xfrm>
        </p:spPr>
        <p:txBody>
          <a:bodyPr/>
          <a:lstStyle/>
          <a:p>
            <a:r>
              <a:rPr lang="en-US" dirty="0" err="1"/>
              <a:t>TusharSoftware</a:t>
            </a:r>
            <a:r>
              <a:rPr lang="en-US" dirty="0"/>
              <a:t> Engineering ACSE0603                   Unit 2</a:t>
            </a:r>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endParaRPr lang="en-US" sz="2400" dirty="0">
              <a:solidFill>
                <a:schemeClr val="tx1"/>
              </a:solidFill>
            </a:endParaRPr>
          </a:p>
          <a:p>
            <a:r>
              <a:rPr lang="en-US" sz="2400" b="1" dirty="0">
                <a:solidFill>
                  <a:schemeClr val="tx1"/>
                </a:solidFill>
                <a:latin typeface="Times New Roman" panose="02020603050405020304" pitchFamily="18" charset="0"/>
                <a:cs typeface="Times New Roman" panose="02020603050405020304" pitchFamily="18" charset="0"/>
              </a:rPr>
              <a:t>Quality Function Deployment</a:t>
            </a:r>
          </a:p>
          <a:p>
            <a:endParaRPr lang="en-US" sz="2400" dirty="0">
              <a:solidFill>
                <a:schemeClr val="tx1"/>
              </a:solidFill>
            </a:endParaRPr>
          </a:p>
        </p:txBody>
      </p:sp>
      <p:sp>
        <p:nvSpPr>
          <p:cNvPr id="2" name="Date Placeholder 1"/>
          <p:cNvSpPr>
            <a:spLocks noGrp="1"/>
          </p:cNvSpPr>
          <p:nvPr>
            <p:ph type="dt" sz="half" idx="10"/>
          </p:nvPr>
        </p:nvSpPr>
        <p:spPr/>
        <p:txBody>
          <a:bodyPr/>
          <a:lstStyle/>
          <a:p>
            <a:fld id="{102B98AB-9C25-4B1A-A4DD-BC79C9B6BFD0}" type="datetime1">
              <a:rPr lang="en-US" smtClean="0"/>
              <a:t>1/22/2025</a:t>
            </a:fld>
            <a:endParaRPr lang="en-US"/>
          </a:p>
        </p:txBody>
      </p:sp>
      <p:pic>
        <p:nvPicPr>
          <p:cNvPr id="6" name="Picture 5">
            <a:extLst>
              <a:ext uri="{FF2B5EF4-FFF2-40B4-BE49-F238E27FC236}">
                <a16:creationId xmlns:a16="http://schemas.microsoft.com/office/drawing/2014/main" id="{71FB2144-F993-31FC-EC4D-BE7AA1BC0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650692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43000"/>
            <a:ext cx="8229600" cy="4953000"/>
          </a:xfrm>
        </p:spPr>
        <p:txBody>
          <a:bodyPr>
            <a:noAutofit/>
          </a:bodyPr>
          <a:lstStyle/>
          <a:p>
            <a:pPr algn="l" fontAlgn="base"/>
            <a:r>
              <a:rPr lang="en-US" sz="2000" dirty="0"/>
              <a:t>This technique combines text and pictures to provide a better understanding of the requirements. </a:t>
            </a:r>
            <a:br>
              <a:rPr lang="en-US" sz="2000" dirty="0"/>
            </a:br>
            <a:r>
              <a:rPr lang="en-US" sz="2000" dirty="0"/>
              <a:t>The use cases describe the ‘what’, of a system and not ‘how’. Hence, they only give a functional view of the system. </a:t>
            </a:r>
            <a:br>
              <a:rPr lang="en-US" sz="2000" dirty="0"/>
            </a:br>
            <a:r>
              <a:rPr lang="en-US" sz="2000" dirty="0"/>
              <a:t>The components of the use case design includes three major things – Actor, Use cases, use case diagram. </a:t>
            </a:r>
          </a:p>
          <a:p>
            <a:pPr algn="l" fontAlgn="base">
              <a:buFont typeface="+mj-lt"/>
              <a:buAutoNum type="arabicPeriod"/>
            </a:pPr>
            <a:r>
              <a:rPr lang="en-US" sz="2000" b="1" dirty="0"/>
              <a:t>Actor – </a:t>
            </a:r>
            <a:r>
              <a:rPr lang="en-US" sz="2000" dirty="0"/>
              <a:t/>
            </a:r>
            <a:br>
              <a:rPr lang="en-US" sz="2000" dirty="0"/>
            </a:br>
            <a:r>
              <a:rPr lang="en-US" sz="2000" dirty="0"/>
              <a:t>It is the external agent that lies outside the system but interacts with it in some way. An actor maybe a person, machine etc. It is represented as a stick figure. Actors can be primary actors or secondary actors. </a:t>
            </a:r>
          </a:p>
          <a:p>
            <a:pPr marL="742950" lvl="1" indent="-285750" algn="l" fontAlgn="base">
              <a:buFont typeface="+mj-lt"/>
              <a:buAutoNum type="arabicPeriod"/>
            </a:pPr>
            <a:r>
              <a:rPr lang="en-US" sz="2000" dirty="0"/>
              <a:t>Primary actors – It requires assistance from the system to achieve a goal.</a:t>
            </a:r>
          </a:p>
          <a:p>
            <a:pPr marL="742950" lvl="1" indent="-285750" algn="l" fontAlgn="base">
              <a:buFont typeface="+mj-lt"/>
              <a:buAutoNum type="arabicPeriod"/>
            </a:pPr>
            <a:r>
              <a:rPr lang="en-US" sz="2000" dirty="0"/>
              <a:t>Secondary actor – It is an actor from which the system needs assistance.</a:t>
            </a:r>
          </a:p>
        </p:txBody>
      </p:sp>
      <p:sp>
        <p:nvSpPr>
          <p:cNvPr id="4" name="Slide Number Placeholder 3"/>
          <p:cNvSpPr>
            <a:spLocks noGrp="1"/>
          </p:cNvSpPr>
          <p:nvPr>
            <p:ph type="sldNum" sz="quarter" idx="12"/>
          </p:nvPr>
        </p:nvSpPr>
        <p:spPr/>
        <p:txBody>
          <a:bodyPr/>
          <a:lstStyle/>
          <a:p>
            <a:fld id="{EEC29284-5E14-4C1A-BCDA-1FB19A2AD421}" type="slidenum">
              <a:rPr lang="en-US" smtClean="0"/>
              <a:pPr/>
              <a:t>39</a:t>
            </a:fld>
            <a:endParaRPr lang="en-US"/>
          </a:p>
        </p:txBody>
      </p:sp>
      <p:sp>
        <p:nvSpPr>
          <p:cNvPr id="5" name="Footer Placeholder 4"/>
          <p:cNvSpPr>
            <a:spLocks noGrp="1"/>
          </p:cNvSpPr>
          <p:nvPr>
            <p:ph type="ftr" sz="quarter" idx="11"/>
          </p:nvPr>
        </p:nvSpPr>
        <p:spPr>
          <a:xfrm>
            <a:off x="2438400" y="6356350"/>
            <a:ext cx="4876800" cy="365125"/>
          </a:xfrm>
        </p:spPr>
        <p:txBody>
          <a:bodyPr/>
          <a:lstStyle/>
          <a:p>
            <a:r>
              <a:rPr lang="en-US" dirty="0" err="1"/>
              <a:t>TusharSoftware</a:t>
            </a:r>
            <a:r>
              <a:rPr lang="en-US" dirty="0"/>
              <a:t> Engineering ACSE0603                   Unit 2</a:t>
            </a:r>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Use Case Approach</a:t>
            </a:r>
          </a:p>
        </p:txBody>
      </p:sp>
      <p:sp>
        <p:nvSpPr>
          <p:cNvPr id="2" name="Date Placeholder 1"/>
          <p:cNvSpPr>
            <a:spLocks noGrp="1"/>
          </p:cNvSpPr>
          <p:nvPr>
            <p:ph type="dt" sz="half" idx="10"/>
          </p:nvPr>
        </p:nvSpPr>
        <p:spPr/>
        <p:txBody>
          <a:bodyPr/>
          <a:lstStyle/>
          <a:p>
            <a:fld id="{BA79294E-0CA3-483E-BED6-826B35A84A07}" type="datetime1">
              <a:rPr lang="en-US" smtClean="0"/>
              <a:t>1/22/2025</a:t>
            </a:fld>
            <a:endParaRPr lang="en-US"/>
          </a:p>
        </p:txBody>
      </p:sp>
      <p:pic>
        <p:nvPicPr>
          <p:cNvPr id="6" name="Picture 5">
            <a:extLst>
              <a:ext uri="{FF2B5EF4-FFF2-40B4-BE49-F238E27FC236}">
                <a16:creationId xmlns:a16="http://schemas.microsoft.com/office/drawing/2014/main" id="{05C27FD7-29AD-1D83-6D0E-7F703339C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061899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40663F6-C204-424D-B04B-41C157EE9A82}" type="datetime1">
              <a:rPr lang="en-US" smtClean="0"/>
              <a:t>1/22/2025</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dirty="0"/>
          </a:p>
        </p:txBody>
      </p:sp>
      <p:sp>
        <p:nvSpPr>
          <p:cNvPr id="8" name="Title 1"/>
          <p:cNvSpPr txBox="1">
            <a:spLocks/>
          </p:cNvSpPr>
          <p:nvPr/>
        </p:nvSpPr>
        <p:spPr>
          <a:xfrm>
            <a:off x="1285852" y="60137"/>
            <a:ext cx="7858148" cy="474380"/>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Syllabus</a:t>
            </a:r>
          </a:p>
        </p:txBody>
      </p:sp>
      <p:sp>
        <p:nvSpPr>
          <p:cNvPr id="10" name="Footer Placeholder 9"/>
          <p:cNvSpPr>
            <a:spLocks noGrp="1"/>
          </p:cNvSpPr>
          <p:nvPr>
            <p:ph type="ftr" sz="quarter" idx="11"/>
          </p:nvPr>
        </p:nvSpPr>
        <p:spPr>
          <a:xfrm>
            <a:off x="2514600" y="6356350"/>
            <a:ext cx="5029200" cy="365125"/>
          </a:xfrm>
        </p:spPr>
        <p:txBody>
          <a:bodyPr/>
          <a:lstStyle/>
          <a:p>
            <a:r>
              <a:rPr lang="en-US" dirty="0" err="1"/>
              <a:t>TusharSoftware</a:t>
            </a:r>
            <a:r>
              <a:rPr lang="en-US" dirty="0"/>
              <a:t> Engineering ACSE0603                   Unit 2</a:t>
            </a:r>
          </a:p>
        </p:txBody>
      </p:sp>
      <p:pic>
        <p:nvPicPr>
          <p:cNvPr id="12" name="Content Placeholder 8">
            <a:extLst>
              <a:ext uri="{FF2B5EF4-FFF2-40B4-BE49-F238E27FC236}">
                <a16:creationId xmlns:a16="http://schemas.microsoft.com/office/drawing/2014/main" id="{032BC778-7554-47F6-B4D8-599A992C907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5576" y="764704"/>
            <a:ext cx="7931224" cy="5361459"/>
          </a:xfr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656"/>
            <a:ext cx="1361678" cy="728973"/>
          </a:xfrm>
          <a:prstGeom prst="rect">
            <a:avLst/>
          </a:prstGeom>
        </p:spPr>
      </p:pic>
    </p:spTree>
    <p:extLst>
      <p:ext uri="{BB962C8B-B14F-4D97-AF65-F5344CB8AC3E}">
        <p14:creationId xmlns:p14="http://schemas.microsoft.com/office/powerpoint/2010/main" val="353301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43000"/>
            <a:ext cx="8229600" cy="4953000"/>
          </a:xfrm>
        </p:spPr>
        <p:txBody>
          <a:bodyPr>
            <a:noAutofit/>
          </a:bodyPr>
          <a:lstStyle/>
          <a:p>
            <a:pPr marL="0" indent="0" algn="l" fontAlgn="base">
              <a:buNone/>
            </a:pPr>
            <a:r>
              <a:rPr lang="en-US" sz="2000" b="1" dirty="0"/>
              <a:t>2. Use cases – </a:t>
            </a:r>
            <a:r>
              <a:rPr lang="en-US" sz="2000" dirty="0"/>
              <a:t/>
            </a:r>
            <a:br>
              <a:rPr lang="en-US" sz="2000" dirty="0"/>
            </a:br>
            <a:r>
              <a:rPr lang="en-US" sz="2000" dirty="0"/>
              <a:t>They describe the sequence of interactions between actors and the system. They capture who(actors) do what(interaction) with the system. A complete set of use cases specifies all possible ways to use the system.</a:t>
            </a:r>
          </a:p>
          <a:p>
            <a:pPr marL="0" indent="0" algn="l" fontAlgn="base">
              <a:buNone/>
            </a:pPr>
            <a:r>
              <a:rPr lang="en-US" sz="2000" b="1" dirty="0"/>
              <a:t>3. Use case diagram – </a:t>
            </a:r>
            <a:r>
              <a:rPr lang="en-US" sz="2000" dirty="0"/>
              <a:t/>
            </a:r>
            <a:br>
              <a:rPr lang="en-US" sz="2000" dirty="0"/>
            </a:br>
            <a:r>
              <a:rPr lang="en-US" sz="2000" dirty="0"/>
              <a:t>A use case diagram graphically represents what happens when an actor interacts with a system. It captures the functional aspect of the system. </a:t>
            </a:r>
          </a:p>
          <a:p>
            <a:pPr marL="742950" lvl="1" indent="-285750" algn="l" fontAlgn="base">
              <a:buFont typeface="+mj-lt"/>
              <a:buAutoNum type="arabicPeriod"/>
            </a:pPr>
            <a:r>
              <a:rPr lang="en-US" sz="2000" dirty="0"/>
              <a:t>A stick figure is used to represent an actor.</a:t>
            </a:r>
          </a:p>
          <a:p>
            <a:pPr marL="742950" lvl="1" indent="-285750" algn="l" fontAlgn="base">
              <a:buFont typeface="+mj-lt"/>
              <a:buAutoNum type="arabicPeriod"/>
            </a:pPr>
            <a:r>
              <a:rPr lang="en-US" sz="2000" dirty="0"/>
              <a:t>An ellipse is used to represent a use case.</a:t>
            </a:r>
          </a:p>
          <a:p>
            <a:pPr marL="742950" lvl="1" indent="-285750" algn="l" fontAlgn="base">
              <a:buFont typeface="+mj-lt"/>
              <a:buAutoNum type="arabicPeriod"/>
            </a:pPr>
            <a:r>
              <a:rPr lang="en-US" sz="2000" dirty="0"/>
              <a:t>A line is used to represent a relationship between an actor and a use case.</a:t>
            </a:r>
          </a:p>
          <a:p>
            <a:pPr marL="742950" lvl="1" indent="-285750" algn="l" fontAlgn="base">
              <a:buFont typeface="+mj-lt"/>
              <a:buAutoNum type="arabicPeriod"/>
            </a:pPr>
            <a:endParaRPr lang="en-US" sz="1600" b="0" i="0" dirty="0">
              <a:solidFill>
                <a:srgbClr val="273239"/>
              </a:solidFill>
              <a:effectLst/>
              <a:latin typeface="urw-din"/>
            </a:endParaRPr>
          </a:p>
        </p:txBody>
      </p:sp>
      <p:sp>
        <p:nvSpPr>
          <p:cNvPr id="4" name="Slide Number Placeholder 3"/>
          <p:cNvSpPr>
            <a:spLocks noGrp="1"/>
          </p:cNvSpPr>
          <p:nvPr>
            <p:ph type="sldNum" sz="quarter" idx="12"/>
          </p:nvPr>
        </p:nvSpPr>
        <p:spPr/>
        <p:txBody>
          <a:bodyPr/>
          <a:lstStyle/>
          <a:p>
            <a:fld id="{EEC29284-5E14-4C1A-BCDA-1FB19A2AD421}" type="slidenum">
              <a:rPr lang="en-US" smtClean="0"/>
              <a:pPr/>
              <a:t>40</a:t>
            </a:fld>
            <a:endParaRPr lang="en-US"/>
          </a:p>
        </p:txBody>
      </p:sp>
      <p:sp>
        <p:nvSpPr>
          <p:cNvPr id="5" name="Footer Placeholder 4"/>
          <p:cNvSpPr>
            <a:spLocks noGrp="1"/>
          </p:cNvSpPr>
          <p:nvPr>
            <p:ph type="ftr" sz="quarter" idx="11"/>
          </p:nvPr>
        </p:nvSpPr>
        <p:spPr>
          <a:xfrm>
            <a:off x="2438400" y="6356350"/>
            <a:ext cx="4876800" cy="365125"/>
          </a:xfrm>
        </p:spPr>
        <p:txBody>
          <a:bodyPr/>
          <a:lstStyle/>
          <a:p>
            <a:r>
              <a:rPr lang="en-US" dirty="0" err="1"/>
              <a:t>TusharSoftware</a:t>
            </a:r>
            <a:r>
              <a:rPr lang="en-US" dirty="0"/>
              <a:t> Engineering ACSE0603                   Unit 2</a:t>
            </a:r>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Use Case Approach</a:t>
            </a:r>
          </a:p>
        </p:txBody>
      </p:sp>
      <p:sp>
        <p:nvSpPr>
          <p:cNvPr id="2" name="Date Placeholder 1"/>
          <p:cNvSpPr>
            <a:spLocks noGrp="1"/>
          </p:cNvSpPr>
          <p:nvPr>
            <p:ph type="dt" sz="half" idx="10"/>
          </p:nvPr>
        </p:nvSpPr>
        <p:spPr/>
        <p:txBody>
          <a:bodyPr/>
          <a:lstStyle/>
          <a:p>
            <a:fld id="{DD5B7B11-AD1F-49E4-9C47-652D88C8E817}" type="datetime1">
              <a:rPr lang="en-US" smtClean="0"/>
              <a:t>1/22/2025</a:t>
            </a:fld>
            <a:endParaRPr lang="en-US"/>
          </a:p>
        </p:txBody>
      </p:sp>
      <p:pic>
        <p:nvPicPr>
          <p:cNvPr id="6" name="Picture 5">
            <a:extLst>
              <a:ext uri="{FF2B5EF4-FFF2-40B4-BE49-F238E27FC236}">
                <a16:creationId xmlns:a16="http://schemas.microsoft.com/office/drawing/2014/main" id="{27D3E8B0-7CE0-01DB-AB67-13A22A8A2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735654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C29284-5E14-4C1A-BCDA-1FB19A2AD421}" type="slidenum">
              <a:rPr lang="en-US" smtClean="0"/>
              <a:pPr/>
              <a:t>41</a:t>
            </a:fld>
            <a:endParaRPr lang="en-US"/>
          </a:p>
        </p:txBody>
      </p:sp>
      <p:sp>
        <p:nvSpPr>
          <p:cNvPr id="5" name="Footer Placeholder 4"/>
          <p:cNvSpPr>
            <a:spLocks noGrp="1"/>
          </p:cNvSpPr>
          <p:nvPr>
            <p:ph type="ftr" sz="quarter" idx="11"/>
          </p:nvPr>
        </p:nvSpPr>
        <p:spPr>
          <a:xfrm>
            <a:off x="1447800" y="6356350"/>
            <a:ext cx="6248400" cy="501650"/>
          </a:xfrm>
        </p:spPr>
        <p:txBody>
          <a:bodyPr/>
          <a:lstStyle/>
          <a:p>
            <a:r>
              <a:rPr lang="en-US" dirty="0" err="1"/>
              <a:t>TusharSoftware</a:t>
            </a:r>
            <a:r>
              <a:rPr lang="en-US" dirty="0"/>
              <a:t> Engineering ACSE0603                   Unit 2</a:t>
            </a:r>
          </a:p>
        </p:txBody>
      </p:sp>
      <p:sp>
        <p:nvSpPr>
          <p:cNvPr id="7" name="Title 1"/>
          <p:cNvSpPr txBox="1">
            <a:spLocks/>
          </p:cNvSpPr>
          <p:nvPr/>
        </p:nvSpPr>
        <p:spPr>
          <a:xfrm>
            <a:off x="1333500" y="-99392"/>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Use case Diagram</a:t>
            </a:r>
          </a:p>
        </p:txBody>
      </p:sp>
      <p:sp>
        <p:nvSpPr>
          <p:cNvPr id="2" name="Date Placeholder 1"/>
          <p:cNvSpPr>
            <a:spLocks noGrp="1"/>
          </p:cNvSpPr>
          <p:nvPr>
            <p:ph type="dt" sz="half" idx="10"/>
          </p:nvPr>
        </p:nvSpPr>
        <p:spPr/>
        <p:txBody>
          <a:bodyPr/>
          <a:lstStyle/>
          <a:p>
            <a:fld id="{3FCAD3E1-239C-4025-885C-80A98A833440}" type="datetime1">
              <a:rPr lang="en-US" smtClean="0"/>
              <a:t>1/22/2025</a:t>
            </a:fld>
            <a:endParaRPr lang="en-US"/>
          </a:p>
        </p:txBody>
      </p:sp>
      <p:sp>
        <p:nvSpPr>
          <p:cNvPr id="9" name="object 2"/>
          <p:cNvSpPr txBox="1"/>
          <p:nvPr/>
        </p:nvSpPr>
        <p:spPr>
          <a:xfrm>
            <a:off x="751677" y="1174232"/>
            <a:ext cx="7640645" cy="689291"/>
          </a:xfrm>
          <a:prstGeom prst="rect">
            <a:avLst/>
          </a:prstGeom>
        </p:spPr>
        <p:txBody>
          <a:bodyPr vert="horz" wrap="square" lIns="0" tIns="12065" rIns="0" bIns="0" rtlCol="0">
            <a:spAutoFit/>
          </a:bodyPr>
          <a:lstStyle/>
          <a:p>
            <a:pPr marL="12700">
              <a:lnSpc>
                <a:spcPct val="100000"/>
              </a:lnSpc>
              <a:spcBef>
                <a:spcPts val="5"/>
              </a:spcBef>
            </a:pPr>
            <a:r>
              <a:rPr sz="2200" dirty="0">
                <a:solidFill>
                  <a:srgbClr val="3232FF"/>
                </a:solidFill>
                <a:cs typeface="Arial"/>
              </a:rPr>
              <a:t>--</a:t>
            </a:r>
            <a:r>
              <a:rPr sz="2200" spc="-5" dirty="0">
                <a:solidFill>
                  <a:srgbClr val="3232FF"/>
                </a:solidFill>
                <a:cs typeface="Arial"/>
              </a:rPr>
              <a:t> represents what</a:t>
            </a:r>
            <a:r>
              <a:rPr sz="2200" spc="15" dirty="0">
                <a:solidFill>
                  <a:srgbClr val="3232FF"/>
                </a:solidFill>
                <a:cs typeface="Arial"/>
              </a:rPr>
              <a:t> </a:t>
            </a:r>
            <a:r>
              <a:rPr sz="2200" spc="-5" dirty="0">
                <a:solidFill>
                  <a:srgbClr val="3232FF"/>
                </a:solidFill>
                <a:cs typeface="Arial"/>
              </a:rPr>
              <a:t>happens</a:t>
            </a:r>
            <a:r>
              <a:rPr sz="2200" spc="10" dirty="0">
                <a:solidFill>
                  <a:srgbClr val="3232FF"/>
                </a:solidFill>
                <a:cs typeface="Arial"/>
              </a:rPr>
              <a:t> </a:t>
            </a:r>
            <a:r>
              <a:rPr sz="2200" dirty="0">
                <a:solidFill>
                  <a:srgbClr val="3232FF"/>
                </a:solidFill>
                <a:cs typeface="Arial"/>
              </a:rPr>
              <a:t>when</a:t>
            </a:r>
            <a:r>
              <a:rPr sz="2200" spc="15" dirty="0">
                <a:solidFill>
                  <a:srgbClr val="3232FF"/>
                </a:solidFill>
                <a:cs typeface="Arial"/>
              </a:rPr>
              <a:t> </a:t>
            </a:r>
            <a:r>
              <a:rPr sz="2200" spc="-5" dirty="0">
                <a:solidFill>
                  <a:srgbClr val="3232FF"/>
                </a:solidFill>
                <a:cs typeface="Arial"/>
              </a:rPr>
              <a:t>actor interacts</a:t>
            </a:r>
            <a:r>
              <a:rPr sz="2200" spc="10" dirty="0">
                <a:solidFill>
                  <a:srgbClr val="3232FF"/>
                </a:solidFill>
                <a:cs typeface="Arial"/>
              </a:rPr>
              <a:t> </a:t>
            </a:r>
            <a:r>
              <a:rPr sz="2200" spc="-5" dirty="0">
                <a:solidFill>
                  <a:srgbClr val="3232FF"/>
                </a:solidFill>
                <a:cs typeface="Arial"/>
              </a:rPr>
              <a:t>with</a:t>
            </a:r>
            <a:r>
              <a:rPr sz="2200" spc="5" dirty="0">
                <a:solidFill>
                  <a:srgbClr val="3232FF"/>
                </a:solidFill>
                <a:cs typeface="Arial"/>
              </a:rPr>
              <a:t> </a:t>
            </a:r>
            <a:r>
              <a:rPr sz="2200" spc="-5" dirty="0">
                <a:solidFill>
                  <a:srgbClr val="3232FF"/>
                </a:solidFill>
                <a:cs typeface="Arial"/>
              </a:rPr>
              <a:t>a system.</a:t>
            </a:r>
            <a:endParaRPr sz="2200" dirty="0">
              <a:cs typeface="Arial"/>
            </a:endParaRPr>
          </a:p>
          <a:p>
            <a:pPr marL="12700">
              <a:lnSpc>
                <a:spcPct val="100000"/>
              </a:lnSpc>
            </a:pPr>
            <a:r>
              <a:rPr sz="2200" dirty="0">
                <a:solidFill>
                  <a:srgbClr val="3232FF"/>
                </a:solidFill>
                <a:cs typeface="Arial"/>
              </a:rPr>
              <a:t>--</a:t>
            </a:r>
            <a:r>
              <a:rPr sz="2200" spc="10" dirty="0">
                <a:solidFill>
                  <a:srgbClr val="3232FF"/>
                </a:solidFill>
                <a:cs typeface="Arial"/>
              </a:rPr>
              <a:t> </a:t>
            </a:r>
            <a:r>
              <a:rPr sz="2200" spc="-5" dirty="0">
                <a:solidFill>
                  <a:srgbClr val="3232FF"/>
                </a:solidFill>
                <a:cs typeface="Arial"/>
              </a:rPr>
              <a:t>captures</a:t>
            </a:r>
            <a:r>
              <a:rPr sz="2200" spc="-20" dirty="0">
                <a:solidFill>
                  <a:srgbClr val="3232FF"/>
                </a:solidFill>
                <a:cs typeface="Arial"/>
              </a:rPr>
              <a:t> </a:t>
            </a:r>
            <a:r>
              <a:rPr sz="2200" spc="-5" dirty="0">
                <a:solidFill>
                  <a:srgbClr val="3232FF"/>
                </a:solidFill>
                <a:cs typeface="Arial"/>
              </a:rPr>
              <a:t>functional</a:t>
            </a:r>
            <a:r>
              <a:rPr sz="2200" dirty="0">
                <a:solidFill>
                  <a:srgbClr val="3232FF"/>
                </a:solidFill>
                <a:cs typeface="Arial"/>
              </a:rPr>
              <a:t> </a:t>
            </a:r>
            <a:r>
              <a:rPr sz="2200" spc="-5" dirty="0">
                <a:solidFill>
                  <a:srgbClr val="3232FF"/>
                </a:solidFill>
                <a:cs typeface="Arial"/>
              </a:rPr>
              <a:t>aspect</a:t>
            </a:r>
            <a:r>
              <a:rPr sz="2200" spc="15" dirty="0">
                <a:solidFill>
                  <a:srgbClr val="3232FF"/>
                </a:solidFill>
                <a:cs typeface="Arial"/>
              </a:rPr>
              <a:t> </a:t>
            </a:r>
            <a:r>
              <a:rPr sz="2200" spc="-5" dirty="0">
                <a:solidFill>
                  <a:srgbClr val="3232FF"/>
                </a:solidFill>
                <a:cs typeface="Arial"/>
              </a:rPr>
              <a:t>of </a:t>
            </a:r>
            <a:r>
              <a:rPr sz="2200" spc="-10" dirty="0">
                <a:solidFill>
                  <a:srgbClr val="3232FF"/>
                </a:solidFill>
                <a:cs typeface="Arial"/>
              </a:rPr>
              <a:t>the</a:t>
            </a:r>
            <a:r>
              <a:rPr sz="2200" dirty="0">
                <a:solidFill>
                  <a:srgbClr val="3232FF"/>
                </a:solidFill>
                <a:cs typeface="Arial"/>
              </a:rPr>
              <a:t> </a:t>
            </a:r>
            <a:r>
              <a:rPr sz="2200" spc="-5" dirty="0">
                <a:solidFill>
                  <a:srgbClr val="3232FF"/>
                </a:solidFill>
                <a:cs typeface="Arial"/>
              </a:rPr>
              <a:t>system.</a:t>
            </a:r>
            <a:endParaRPr sz="2200" dirty="0">
              <a:cs typeface="Arial"/>
            </a:endParaRPr>
          </a:p>
        </p:txBody>
      </p:sp>
      <p:sp>
        <p:nvSpPr>
          <p:cNvPr id="10" name="object 3"/>
          <p:cNvSpPr/>
          <p:nvPr/>
        </p:nvSpPr>
        <p:spPr>
          <a:xfrm>
            <a:off x="3048000" y="2438400"/>
            <a:ext cx="1295400" cy="838200"/>
          </a:xfrm>
          <a:custGeom>
            <a:avLst/>
            <a:gdLst/>
            <a:ahLst/>
            <a:cxnLst/>
            <a:rect l="l" t="t" r="r" b="b"/>
            <a:pathLst>
              <a:path w="1295400" h="838200">
                <a:moveTo>
                  <a:pt x="647699" y="0"/>
                </a:moveTo>
                <a:lnTo>
                  <a:pt x="588682" y="1711"/>
                </a:lnTo>
                <a:lnTo>
                  <a:pt x="531163" y="6746"/>
                </a:lnTo>
                <a:lnTo>
                  <a:pt x="475368" y="14957"/>
                </a:lnTo>
                <a:lnTo>
                  <a:pt x="421525" y="26198"/>
                </a:lnTo>
                <a:lnTo>
                  <a:pt x="369861" y="40321"/>
                </a:lnTo>
                <a:lnTo>
                  <a:pt x="320604" y="57178"/>
                </a:lnTo>
                <a:lnTo>
                  <a:pt x="273981" y="76622"/>
                </a:lnTo>
                <a:lnTo>
                  <a:pt x="230220" y="98506"/>
                </a:lnTo>
                <a:lnTo>
                  <a:pt x="189547" y="122681"/>
                </a:lnTo>
                <a:lnTo>
                  <a:pt x="152190" y="149002"/>
                </a:lnTo>
                <a:lnTo>
                  <a:pt x="118377" y="177321"/>
                </a:lnTo>
                <a:lnTo>
                  <a:pt x="88335" y="207489"/>
                </a:lnTo>
                <a:lnTo>
                  <a:pt x="62291" y="239361"/>
                </a:lnTo>
                <a:lnTo>
                  <a:pt x="40472" y="272787"/>
                </a:lnTo>
                <a:lnTo>
                  <a:pt x="23106" y="307622"/>
                </a:lnTo>
                <a:lnTo>
                  <a:pt x="10421" y="343717"/>
                </a:lnTo>
                <a:lnTo>
                  <a:pt x="0" y="419099"/>
                </a:lnTo>
                <a:lnTo>
                  <a:pt x="2643" y="457274"/>
                </a:lnTo>
                <a:lnTo>
                  <a:pt x="23106" y="530577"/>
                </a:lnTo>
                <a:lnTo>
                  <a:pt x="40472" y="565412"/>
                </a:lnTo>
                <a:lnTo>
                  <a:pt x="62291" y="598838"/>
                </a:lnTo>
                <a:lnTo>
                  <a:pt x="88335" y="630710"/>
                </a:lnTo>
                <a:lnTo>
                  <a:pt x="118377" y="660878"/>
                </a:lnTo>
                <a:lnTo>
                  <a:pt x="152190" y="689197"/>
                </a:lnTo>
                <a:lnTo>
                  <a:pt x="189547" y="715517"/>
                </a:lnTo>
                <a:lnTo>
                  <a:pt x="230220" y="739693"/>
                </a:lnTo>
                <a:lnTo>
                  <a:pt x="273981" y="761577"/>
                </a:lnTo>
                <a:lnTo>
                  <a:pt x="320604" y="781021"/>
                </a:lnTo>
                <a:lnTo>
                  <a:pt x="369861" y="797878"/>
                </a:lnTo>
                <a:lnTo>
                  <a:pt x="421525" y="812001"/>
                </a:lnTo>
                <a:lnTo>
                  <a:pt x="475368" y="823242"/>
                </a:lnTo>
                <a:lnTo>
                  <a:pt x="531163" y="831453"/>
                </a:lnTo>
                <a:lnTo>
                  <a:pt x="588682" y="836488"/>
                </a:lnTo>
                <a:lnTo>
                  <a:pt x="647699" y="838199"/>
                </a:lnTo>
                <a:lnTo>
                  <a:pt x="706717" y="836488"/>
                </a:lnTo>
                <a:lnTo>
                  <a:pt x="764236" y="831453"/>
                </a:lnTo>
                <a:lnTo>
                  <a:pt x="820031" y="823242"/>
                </a:lnTo>
                <a:lnTo>
                  <a:pt x="873874" y="812001"/>
                </a:lnTo>
                <a:lnTo>
                  <a:pt x="925538" y="797878"/>
                </a:lnTo>
                <a:lnTo>
                  <a:pt x="974795" y="781021"/>
                </a:lnTo>
                <a:lnTo>
                  <a:pt x="1021418" y="761577"/>
                </a:lnTo>
                <a:lnTo>
                  <a:pt x="1065179" y="739693"/>
                </a:lnTo>
                <a:lnTo>
                  <a:pt x="1105852" y="715517"/>
                </a:lnTo>
                <a:lnTo>
                  <a:pt x="1143209" y="689197"/>
                </a:lnTo>
                <a:lnTo>
                  <a:pt x="1177022" y="660878"/>
                </a:lnTo>
                <a:lnTo>
                  <a:pt x="1207064" y="630710"/>
                </a:lnTo>
                <a:lnTo>
                  <a:pt x="1233108" y="598838"/>
                </a:lnTo>
                <a:lnTo>
                  <a:pt x="1254927" y="565412"/>
                </a:lnTo>
                <a:lnTo>
                  <a:pt x="1272293" y="530577"/>
                </a:lnTo>
                <a:lnTo>
                  <a:pt x="1284978" y="494482"/>
                </a:lnTo>
                <a:lnTo>
                  <a:pt x="1295399" y="419099"/>
                </a:lnTo>
                <a:lnTo>
                  <a:pt x="1292756" y="380925"/>
                </a:lnTo>
                <a:lnTo>
                  <a:pt x="1272293" y="307622"/>
                </a:lnTo>
                <a:lnTo>
                  <a:pt x="1254927" y="272787"/>
                </a:lnTo>
                <a:lnTo>
                  <a:pt x="1233108" y="239361"/>
                </a:lnTo>
                <a:lnTo>
                  <a:pt x="1207064" y="207489"/>
                </a:lnTo>
                <a:lnTo>
                  <a:pt x="1177022" y="177321"/>
                </a:lnTo>
                <a:lnTo>
                  <a:pt x="1143209" y="149002"/>
                </a:lnTo>
                <a:lnTo>
                  <a:pt x="1105852" y="122681"/>
                </a:lnTo>
                <a:lnTo>
                  <a:pt x="1065179" y="98506"/>
                </a:lnTo>
                <a:lnTo>
                  <a:pt x="1021418" y="76622"/>
                </a:lnTo>
                <a:lnTo>
                  <a:pt x="974795" y="57178"/>
                </a:lnTo>
                <a:lnTo>
                  <a:pt x="925538" y="40321"/>
                </a:lnTo>
                <a:lnTo>
                  <a:pt x="873874" y="26198"/>
                </a:lnTo>
                <a:lnTo>
                  <a:pt x="820031" y="14957"/>
                </a:lnTo>
                <a:lnTo>
                  <a:pt x="764236" y="6746"/>
                </a:lnTo>
                <a:lnTo>
                  <a:pt x="706717" y="1711"/>
                </a:lnTo>
                <a:lnTo>
                  <a:pt x="647699" y="0"/>
                </a:lnTo>
                <a:close/>
              </a:path>
            </a:pathLst>
          </a:custGeom>
          <a:ln w="38099">
            <a:solidFill>
              <a:srgbClr val="FF0000"/>
            </a:solidFill>
          </a:ln>
        </p:spPr>
        <p:txBody>
          <a:bodyPr wrap="square" lIns="0" tIns="0" rIns="0" bIns="0" rtlCol="0"/>
          <a:lstStyle/>
          <a:p>
            <a:endParaRPr sz="2200"/>
          </a:p>
        </p:txBody>
      </p:sp>
      <p:grpSp>
        <p:nvGrpSpPr>
          <p:cNvPr id="12" name="object 5"/>
          <p:cNvGrpSpPr/>
          <p:nvPr/>
        </p:nvGrpSpPr>
        <p:grpSpPr>
          <a:xfrm>
            <a:off x="1333500" y="2349674"/>
            <a:ext cx="495300" cy="1104900"/>
            <a:chOff x="1352543" y="2495550"/>
            <a:chExt cx="495300" cy="1104900"/>
          </a:xfrm>
        </p:grpSpPr>
        <p:sp>
          <p:nvSpPr>
            <p:cNvPr id="13" name="object 6"/>
            <p:cNvSpPr/>
            <p:nvPr/>
          </p:nvSpPr>
          <p:spPr>
            <a:xfrm>
              <a:off x="1371593" y="2514600"/>
              <a:ext cx="457200" cy="381000"/>
            </a:xfrm>
            <a:custGeom>
              <a:avLst/>
              <a:gdLst/>
              <a:ahLst/>
              <a:cxnLst/>
              <a:rect l="l" t="t" r="r" b="b"/>
              <a:pathLst>
                <a:path w="457200" h="381000">
                  <a:moveTo>
                    <a:pt x="228606" y="0"/>
                  </a:moveTo>
                  <a:lnTo>
                    <a:pt x="176112" y="5034"/>
                  </a:lnTo>
                  <a:lnTo>
                    <a:pt x="127964" y="19372"/>
                  </a:lnTo>
                  <a:lnTo>
                    <a:pt x="85522" y="41867"/>
                  </a:lnTo>
                  <a:lnTo>
                    <a:pt x="50145" y="71374"/>
                  </a:lnTo>
                  <a:lnTo>
                    <a:pt x="23193" y="106746"/>
                  </a:lnTo>
                  <a:lnTo>
                    <a:pt x="6024" y="146837"/>
                  </a:lnTo>
                  <a:lnTo>
                    <a:pt x="0" y="190499"/>
                  </a:lnTo>
                  <a:lnTo>
                    <a:pt x="6024" y="234162"/>
                  </a:lnTo>
                  <a:lnTo>
                    <a:pt x="23193" y="274253"/>
                  </a:lnTo>
                  <a:lnTo>
                    <a:pt x="50145" y="309625"/>
                  </a:lnTo>
                  <a:lnTo>
                    <a:pt x="85522" y="339132"/>
                  </a:lnTo>
                  <a:lnTo>
                    <a:pt x="127964" y="361627"/>
                  </a:lnTo>
                  <a:lnTo>
                    <a:pt x="176112" y="375965"/>
                  </a:lnTo>
                  <a:lnTo>
                    <a:pt x="228606" y="380999"/>
                  </a:lnTo>
                  <a:lnTo>
                    <a:pt x="281097" y="375965"/>
                  </a:lnTo>
                  <a:lnTo>
                    <a:pt x="329243" y="361627"/>
                  </a:lnTo>
                  <a:lnTo>
                    <a:pt x="371684" y="339132"/>
                  </a:lnTo>
                  <a:lnTo>
                    <a:pt x="407060" y="309625"/>
                  </a:lnTo>
                  <a:lnTo>
                    <a:pt x="434012" y="274253"/>
                  </a:lnTo>
                  <a:lnTo>
                    <a:pt x="451181" y="234162"/>
                  </a:lnTo>
                  <a:lnTo>
                    <a:pt x="457206" y="190499"/>
                  </a:lnTo>
                  <a:lnTo>
                    <a:pt x="451181" y="146837"/>
                  </a:lnTo>
                  <a:lnTo>
                    <a:pt x="434012" y="106746"/>
                  </a:lnTo>
                  <a:lnTo>
                    <a:pt x="407060" y="71374"/>
                  </a:lnTo>
                  <a:lnTo>
                    <a:pt x="371684" y="41867"/>
                  </a:lnTo>
                  <a:lnTo>
                    <a:pt x="329243" y="19372"/>
                  </a:lnTo>
                  <a:lnTo>
                    <a:pt x="281097" y="5034"/>
                  </a:lnTo>
                  <a:lnTo>
                    <a:pt x="228606" y="0"/>
                  </a:lnTo>
                  <a:close/>
                </a:path>
              </a:pathLst>
            </a:custGeom>
            <a:ln w="38099">
              <a:solidFill>
                <a:srgbClr val="FF0000"/>
              </a:solidFill>
            </a:ln>
          </p:spPr>
          <p:txBody>
            <a:bodyPr wrap="square" lIns="0" tIns="0" rIns="0" bIns="0" rtlCol="0"/>
            <a:lstStyle/>
            <a:p>
              <a:endParaRPr sz="2200"/>
            </a:p>
          </p:txBody>
        </p:sp>
        <p:sp>
          <p:nvSpPr>
            <p:cNvPr id="14" name="object 7"/>
            <p:cNvSpPr/>
            <p:nvPr/>
          </p:nvSpPr>
          <p:spPr>
            <a:xfrm>
              <a:off x="1371593" y="2895600"/>
              <a:ext cx="457200" cy="685800"/>
            </a:xfrm>
            <a:custGeom>
              <a:avLst/>
              <a:gdLst/>
              <a:ahLst/>
              <a:cxnLst/>
              <a:rect l="l" t="t" r="r" b="b"/>
              <a:pathLst>
                <a:path w="457200" h="685800">
                  <a:moveTo>
                    <a:pt x="228606" y="0"/>
                  </a:moveTo>
                  <a:lnTo>
                    <a:pt x="228606" y="457199"/>
                  </a:lnTo>
                </a:path>
                <a:path w="457200" h="685800">
                  <a:moveTo>
                    <a:pt x="228606" y="457199"/>
                  </a:moveTo>
                  <a:lnTo>
                    <a:pt x="0" y="685799"/>
                  </a:lnTo>
                </a:path>
                <a:path w="457200" h="685800">
                  <a:moveTo>
                    <a:pt x="228606" y="457199"/>
                  </a:moveTo>
                  <a:lnTo>
                    <a:pt x="381006" y="685799"/>
                  </a:lnTo>
                </a:path>
                <a:path w="457200" h="685800">
                  <a:moveTo>
                    <a:pt x="0" y="228599"/>
                  </a:moveTo>
                  <a:lnTo>
                    <a:pt x="457206" y="228599"/>
                  </a:lnTo>
                </a:path>
              </a:pathLst>
            </a:custGeom>
            <a:ln w="38099">
              <a:solidFill>
                <a:srgbClr val="FF0000"/>
              </a:solidFill>
            </a:ln>
          </p:spPr>
          <p:txBody>
            <a:bodyPr wrap="square" lIns="0" tIns="0" rIns="0" bIns="0" rtlCol="0"/>
            <a:lstStyle/>
            <a:p>
              <a:endParaRPr sz="2200"/>
            </a:p>
          </p:txBody>
        </p:sp>
      </p:grpSp>
      <p:sp>
        <p:nvSpPr>
          <p:cNvPr id="15" name="object 8"/>
          <p:cNvSpPr txBox="1"/>
          <p:nvPr/>
        </p:nvSpPr>
        <p:spPr>
          <a:xfrm>
            <a:off x="3126738" y="3372102"/>
            <a:ext cx="1142365" cy="351378"/>
          </a:xfrm>
          <a:prstGeom prst="rect">
            <a:avLst/>
          </a:prstGeom>
        </p:spPr>
        <p:txBody>
          <a:bodyPr vert="horz" wrap="square" lIns="0" tIns="12700" rIns="0" bIns="0" rtlCol="0">
            <a:spAutoFit/>
          </a:bodyPr>
          <a:lstStyle/>
          <a:p>
            <a:pPr marL="12700">
              <a:lnSpc>
                <a:spcPct val="100000"/>
              </a:lnSpc>
              <a:spcBef>
                <a:spcPts val="100"/>
              </a:spcBef>
            </a:pPr>
            <a:r>
              <a:rPr sz="2200" spc="5" dirty="0">
                <a:cs typeface="Arial"/>
              </a:rPr>
              <a:t>Use</a:t>
            </a:r>
            <a:r>
              <a:rPr sz="2200" spc="-80" dirty="0">
                <a:cs typeface="Arial"/>
              </a:rPr>
              <a:t> </a:t>
            </a:r>
            <a:r>
              <a:rPr sz="2200" spc="-5" dirty="0">
                <a:cs typeface="Arial"/>
              </a:rPr>
              <a:t>Case</a:t>
            </a:r>
            <a:endParaRPr sz="2200" dirty="0">
              <a:cs typeface="Arial"/>
            </a:endParaRPr>
          </a:p>
        </p:txBody>
      </p:sp>
      <p:sp>
        <p:nvSpPr>
          <p:cNvPr id="16" name="object 9"/>
          <p:cNvSpPr txBox="1"/>
          <p:nvPr/>
        </p:nvSpPr>
        <p:spPr>
          <a:xfrm>
            <a:off x="5875183" y="2853744"/>
            <a:ext cx="2659217" cy="1367041"/>
          </a:xfrm>
          <a:prstGeom prst="rect">
            <a:avLst/>
          </a:prstGeom>
        </p:spPr>
        <p:txBody>
          <a:bodyPr vert="horz" wrap="square" lIns="0" tIns="12700" rIns="0" bIns="0" rtlCol="0">
            <a:spAutoFit/>
          </a:bodyPr>
          <a:lstStyle/>
          <a:p>
            <a:pPr marL="12700" marR="5080" algn="just">
              <a:lnSpc>
                <a:spcPct val="100000"/>
              </a:lnSpc>
              <a:spcBef>
                <a:spcPts val="100"/>
              </a:spcBef>
            </a:pPr>
            <a:r>
              <a:rPr sz="2200" dirty="0">
                <a:cs typeface="Arial"/>
              </a:rPr>
              <a:t>Relationship</a:t>
            </a:r>
            <a:r>
              <a:rPr sz="2200" spc="-80" dirty="0">
                <a:cs typeface="Arial"/>
              </a:rPr>
              <a:t> </a:t>
            </a:r>
            <a:r>
              <a:rPr sz="2200" spc="-5" dirty="0">
                <a:cs typeface="Arial"/>
              </a:rPr>
              <a:t>between </a:t>
            </a:r>
            <a:r>
              <a:rPr sz="2200" spc="-540" dirty="0">
                <a:cs typeface="Arial"/>
              </a:rPr>
              <a:t> </a:t>
            </a:r>
            <a:r>
              <a:rPr sz="2200" spc="-5" dirty="0">
                <a:cs typeface="Arial"/>
              </a:rPr>
              <a:t>actors and </a:t>
            </a:r>
            <a:r>
              <a:rPr sz="2200" spc="-10" dirty="0">
                <a:cs typeface="Arial"/>
              </a:rPr>
              <a:t>use </a:t>
            </a:r>
            <a:r>
              <a:rPr sz="2200" dirty="0">
                <a:cs typeface="Arial"/>
              </a:rPr>
              <a:t>case </a:t>
            </a:r>
            <a:r>
              <a:rPr sz="2200" spc="5" dirty="0">
                <a:cs typeface="Arial"/>
              </a:rPr>
              <a:t> </a:t>
            </a:r>
            <a:r>
              <a:rPr sz="2200" spc="-5" dirty="0">
                <a:cs typeface="Arial"/>
              </a:rPr>
              <a:t>and/or between </a:t>
            </a:r>
            <a:r>
              <a:rPr sz="2200" spc="-10" dirty="0">
                <a:cs typeface="Arial"/>
              </a:rPr>
              <a:t>the </a:t>
            </a:r>
            <a:r>
              <a:rPr sz="2200" spc="-5" dirty="0">
                <a:cs typeface="Arial"/>
              </a:rPr>
              <a:t> </a:t>
            </a:r>
            <a:r>
              <a:rPr sz="2200" dirty="0">
                <a:cs typeface="Arial"/>
              </a:rPr>
              <a:t>use</a:t>
            </a:r>
            <a:r>
              <a:rPr sz="2200" spc="-20" dirty="0">
                <a:cs typeface="Arial"/>
              </a:rPr>
              <a:t> </a:t>
            </a:r>
            <a:r>
              <a:rPr sz="2200" spc="-5" dirty="0">
                <a:cs typeface="Arial"/>
              </a:rPr>
              <a:t>cases.</a:t>
            </a:r>
            <a:endParaRPr sz="2200" dirty="0">
              <a:cs typeface="Arial"/>
            </a:endParaRPr>
          </a:p>
        </p:txBody>
      </p:sp>
      <p:sp>
        <p:nvSpPr>
          <p:cNvPr id="17" name="object 12"/>
          <p:cNvSpPr txBox="1"/>
          <p:nvPr/>
        </p:nvSpPr>
        <p:spPr>
          <a:xfrm>
            <a:off x="916933" y="4314442"/>
            <a:ext cx="8217534" cy="1211229"/>
          </a:xfrm>
          <a:prstGeom prst="rect">
            <a:avLst/>
          </a:prstGeom>
        </p:spPr>
        <p:txBody>
          <a:bodyPr vert="horz" wrap="square" lIns="0" tIns="193675" rIns="0" bIns="0" rtlCol="0">
            <a:spAutoFit/>
          </a:bodyPr>
          <a:lstStyle/>
          <a:p>
            <a:pPr marL="12700"/>
            <a:r>
              <a:rPr sz="2200" dirty="0">
                <a:solidFill>
                  <a:srgbClr val="993200"/>
                </a:solidFill>
                <a:cs typeface="Arial"/>
              </a:rPr>
              <a:t>-- </a:t>
            </a:r>
            <a:r>
              <a:rPr sz="2200" spc="-5" dirty="0">
                <a:solidFill>
                  <a:srgbClr val="993200"/>
                </a:solidFill>
                <a:cs typeface="Arial"/>
              </a:rPr>
              <a:t>Actors</a:t>
            </a:r>
            <a:r>
              <a:rPr sz="2200" spc="5" dirty="0">
                <a:solidFill>
                  <a:srgbClr val="993200"/>
                </a:solidFill>
                <a:cs typeface="Arial"/>
              </a:rPr>
              <a:t> </a:t>
            </a:r>
            <a:r>
              <a:rPr sz="2200" spc="-10" dirty="0">
                <a:solidFill>
                  <a:srgbClr val="993200"/>
                </a:solidFill>
                <a:cs typeface="Arial"/>
              </a:rPr>
              <a:t>appear</a:t>
            </a:r>
            <a:r>
              <a:rPr sz="2200" spc="10" dirty="0">
                <a:solidFill>
                  <a:srgbClr val="993200"/>
                </a:solidFill>
                <a:cs typeface="Arial"/>
              </a:rPr>
              <a:t> </a:t>
            </a:r>
            <a:r>
              <a:rPr sz="2200" spc="-5" dirty="0">
                <a:solidFill>
                  <a:srgbClr val="993200"/>
                </a:solidFill>
                <a:cs typeface="Arial"/>
              </a:rPr>
              <a:t>outside</a:t>
            </a:r>
            <a:r>
              <a:rPr sz="2200" dirty="0">
                <a:solidFill>
                  <a:srgbClr val="993200"/>
                </a:solidFill>
                <a:cs typeface="Arial"/>
              </a:rPr>
              <a:t> </a:t>
            </a:r>
            <a:r>
              <a:rPr sz="2200" spc="-5" dirty="0">
                <a:solidFill>
                  <a:srgbClr val="993200"/>
                </a:solidFill>
                <a:cs typeface="Arial"/>
              </a:rPr>
              <a:t>the</a:t>
            </a:r>
            <a:r>
              <a:rPr sz="2200" dirty="0">
                <a:solidFill>
                  <a:srgbClr val="993200"/>
                </a:solidFill>
                <a:cs typeface="Arial"/>
              </a:rPr>
              <a:t> </a:t>
            </a:r>
            <a:r>
              <a:rPr sz="2200" spc="-5" dirty="0">
                <a:solidFill>
                  <a:srgbClr val="993200"/>
                </a:solidFill>
                <a:cs typeface="Arial"/>
              </a:rPr>
              <a:t>rectangle.</a:t>
            </a:r>
            <a:endParaRPr sz="2200" dirty="0">
              <a:cs typeface="Arial"/>
            </a:endParaRPr>
          </a:p>
          <a:p>
            <a:pPr marL="12700"/>
            <a:r>
              <a:rPr sz="2200" spc="-5" dirty="0">
                <a:solidFill>
                  <a:srgbClr val="007F00"/>
                </a:solidFill>
                <a:cs typeface="Arial"/>
              </a:rPr>
              <a:t>--Use</a:t>
            </a:r>
            <a:r>
              <a:rPr sz="2200" spc="10" dirty="0">
                <a:solidFill>
                  <a:srgbClr val="007F00"/>
                </a:solidFill>
                <a:cs typeface="Arial"/>
              </a:rPr>
              <a:t> </a:t>
            </a:r>
            <a:r>
              <a:rPr sz="2200" spc="-5" dirty="0">
                <a:solidFill>
                  <a:srgbClr val="007F00"/>
                </a:solidFill>
                <a:cs typeface="Arial"/>
              </a:rPr>
              <a:t>cases</a:t>
            </a:r>
            <a:r>
              <a:rPr sz="2200" spc="20" dirty="0">
                <a:solidFill>
                  <a:srgbClr val="007F00"/>
                </a:solidFill>
                <a:cs typeface="Arial"/>
              </a:rPr>
              <a:t> </a:t>
            </a:r>
            <a:r>
              <a:rPr sz="2200" spc="-5" dirty="0">
                <a:solidFill>
                  <a:srgbClr val="007F00"/>
                </a:solidFill>
                <a:cs typeface="Arial"/>
              </a:rPr>
              <a:t>within</a:t>
            </a:r>
            <a:r>
              <a:rPr sz="2200" spc="10" dirty="0">
                <a:solidFill>
                  <a:srgbClr val="007F00"/>
                </a:solidFill>
                <a:cs typeface="Arial"/>
              </a:rPr>
              <a:t> </a:t>
            </a:r>
            <a:r>
              <a:rPr sz="2200" spc="-5" dirty="0">
                <a:solidFill>
                  <a:srgbClr val="007F00"/>
                </a:solidFill>
                <a:cs typeface="Arial"/>
              </a:rPr>
              <a:t>rectangle</a:t>
            </a:r>
            <a:r>
              <a:rPr sz="2200" spc="15" dirty="0">
                <a:solidFill>
                  <a:srgbClr val="007F00"/>
                </a:solidFill>
                <a:cs typeface="Arial"/>
              </a:rPr>
              <a:t> </a:t>
            </a:r>
            <a:r>
              <a:rPr sz="2200" spc="-5" dirty="0">
                <a:solidFill>
                  <a:srgbClr val="007F00"/>
                </a:solidFill>
                <a:cs typeface="Arial"/>
              </a:rPr>
              <a:t>providing</a:t>
            </a:r>
            <a:r>
              <a:rPr sz="2200" spc="15" dirty="0">
                <a:solidFill>
                  <a:srgbClr val="007F00"/>
                </a:solidFill>
                <a:cs typeface="Arial"/>
              </a:rPr>
              <a:t> </a:t>
            </a:r>
            <a:r>
              <a:rPr sz="2200" spc="-5" dirty="0">
                <a:solidFill>
                  <a:srgbClr val="007F00"/>
                </a:solidFill>
                <a:cs typeface="Arial"/>
              </a:rPr>
              <a:t>functionality.</a:t>
            </a:r>
            <a:endParaRPr sz="2200" dirty="0">
              <a:cs typeface="Arial"/>
            </a:endParaRPr>
          </a:p>
          <a:p>
            <a:pPr marL="184785" marR="5080" indent="-172720"/>
            <a:r>
              <a:rPr sz="2200" spc="-5" dirty="0">
                <a:solidFill>
                  <a:srgbClr val="CC0065"/>
                </a:solidFill>
                <a:cs typeface="Arial"/>
              </a:rPr>
              <a:t>--Relationship</a:t>
            </a:r>
            <a:r>
              <a:rPr sz="2200" spc="5" dirty="0">
                <a:solidFill>
                  <a:srgbClr val="CC0065"/>
                </a:solidFill>
                <a:cs typeface="Arial"/>
              </a:rPr>
              <a:t> </a:t>
            </a:r>
            <a:r>
              <a:rPr sz="2200" spc="-5" dirty="0">
                <a:solidFill>
                  <a:srgbClr val="CC0065"/>
                </a:solidFill>
                <a:cs typeface="Arial"/>
              </a:rPr>
              <a:t>association</a:t>
            </a:r>
            <a:r>
              <a:rPr sz="2200" spc="10" dirty="0">
                <a:solidFill>
                  <a:srgbClr val="CC0065"/>
                </a:solidFill>
                <a:cs typeface="Arial"/>
              </a:rPr>
              <a:t> </a:t>
            </a:r>
            <a:r>
              <a:rPr sz="2200" spc="-5" dirty="0">
                <a:solidFill>
                  <a:srgbClr val="CC0065"/>
                </a:solidFill>
                <a:cs typeface="Arial"/>
              </a:rPr>
              <a:t>is</a:t>
            </a:r>
            <a:r>
              <a:rPr sz="2200" spc="15" dirty="0">
                <a:solidFill>
                  <a:srgbClr val="CC0065"/>
                </a:solidFill>
                <a:cs typeface="Arial"/>
              </a:rPr>
              <a:t> </a:t>
            </a:r>
            <a:r>
              <a:rPr sz="2200" spc="-5" dirty="0">
                <a:solidFill>
                  <a:srgbClr val="CC0065"/>
                </a:solidFill>
                <a:cs typeface="Arial"/>
              </a:rPr>
              <a:t>a</a:t>
            </a:r>
            <a:r>
              <a:rPr sz="2200" spc="5" dirty="0">
                <a:solidFill>
                  <a:srgbClr val="CC0065"/>
                </a:solidFill>
                <a:cs typeface="Arial"/>
              </a:rPr>
              <a:t> </a:t>
            </a:r>
            <a:r>
              <a:rPr sz="2200" spc="-5" dirty="0">
                <a:solidFill>
                  <a:srgbClr val="CC0065"/>
                </a:solidFill>
                <a:cs typeface="Arial"/>
              </a:rPr>
              <a:t>solid</a:t>
            </a:r>
            <a:r>
              <a:rPr sz="2200" spc="10" dirty="0">
                <a:solidFill>
                  <a:srgbClr val="CC0065"/>
                </a:solidFill>
                <a:cs typeface="Arial"/>
              </a:rPr>
              <a:t> </a:t>
            </a:r>
            <a:r>
              <a:rPr sz="2200" dirty="0">
                <a:solidFill>
                  <a:srgbClr val="CC0065"/>
                </a:solidFill>
                <a:cs typeface="Arial"/>
              </a:rPr>
              <a:t>line</a:t>
            </a:r>
            <a:r>
              <a:rPr sz="2200" spc="10" dirty="0">
                <a:solidFill>
                  <a:srgbClr val="CC0065"/>
                </a:solidFill>
                <a:cs typeface="Arial"/>
              </a:rPr>
              <a:t> </a:t>
            </a:r>
            <a:r>
              <a:rPr sz="2200" spc="-5" dirty="0">
                <a:solidFill>
                  <a:srgbClr val="CC0065"/>
                </a:solidFill>
                <a:cs typeface="Arial"/>
              </a:rPr>
              <a:t>between</a:t>
            </a:r>
            <a:r>
              <a:rPr sz="2200" spc="5" dirty="0">
                <a:solidFill>
                  <a:srgbClr val="CC0065"/>
                </a:solidFill>
                <a:cs typeface="Arial"/>
              </a:rPr>
              <a:t> </a:t>
            </a:r>
            <a:r>
              <a:rPr sz="2200" spc="-5" dirty="0">
                <a:solidFill>
                  <a:srgbClr val="CC0065"/>
                </a:solidFill>
                <a:cs typeface="Arial"/>
              </a:rPr>
              <a:t>actor</a:t>
            </a:r>
            <a:r>
              <a:rPr sz="2200" spc="20" dirty="0">
                <a:solidFill>
                  <a:srgbClr val="CC0065"/>
                </a:solidFill>
                <a:cs typeface="Arial"/>
              </a:rPr>
              <a:t> </a:t>
            </a:r>
            <a:r>
              <a:rPr sz="2200" dirty="0">
                <a:solidFill>
                  <a:srgbClr val="CC0065"/>
                </a:solidFill>
                <a:cs typeface="Arial"/>
              </a:rPr>
              <a:t>&amp;</a:t>
            </a:r>
            <a:r>
              <a:rPr sz="2200" spc="10" dirty="0">
                <a:solidFill>
                  <a:srgbClr val="CC0065"/>
                </a:solidFill>
                <a:cs typeface="Arial"/>
              </a:rPr>
              <a:t> </a:t>
            </a:r>
            <a:r>
              <a:rPr sz="2200" spc="-5" dirty="0">
                <a:solidFill>
                  <a:srgbClr val="CC0065"/>
                </a:solidFill>
                <a:cs typeface="Arial"/>
              </a:rPr>
              <a:t>use </a:t>
            </a:r>
            <a:r>
              <a:rPr sz="2200" spc="-655" dirty="0">
                <a:solidFill>
                  <a:srgbClr val="CC0065"/>
                </a:solidFill>
                <a:cs typeface="Arial"/>
              </a:rPr>
              <a:t> </a:t>
            </a:r>
            <a:r>
              <a:rPr sz="2200" spc="-5" dirty="0">
                <a:solidFill>
                  <a:srgbClr val="CC0065"/>
                </a:solidFill>
                <a:cs typeface="Arial"/>
              </a:rPr>
              <a:t>cases.</a:t>
            </a:r>
            <a:endParaRPr sz="2200" dirty="0">
              <a:cs typeface="Arial"/>
            </a:endParaRPr>
          </a:p>
        </p:txBody>
      </p:sp>
      <p:sp>
        <p:nvSpPr>
          <p:cNvPr id="18" name="object 13"/>
          <p:cNvSpPr txBox="1"/>
          <p:nvPr/>
        </p:nvSpPr>
        <p:spPr>
          <a:xfrm>
            <a:off x="1200694" y="3542746"/>
            <a:ext cx="1070357" cy="351378"/>
          </a:xfrm>
          <a:prstGeom prst="rect">
            <a:avLst/>
          </a:prstGeom>
        </p:spPr>
        <p:txBody>
          <a:bodyPr vert="horz" wrap="square" lIns="0" tIns="12700" rIns="0" bIns="0" rtlCol="0">
            <a:spAutoFit/>
          </a:bodyPr>
          <a:lstStyle/>
          <a:p>
            <a:pPr marL="12700">
              <a:lnSpc>
                <a:spcPct val="100000"/>
              </a:lnSpc>
              <a:spcBef>
                <a:spcPts val="100"/>
              </a:spcBef>
            </a:pPr>
            <a:r>
              <a:rPr sz="2200" spc="-5" dirty="0">
                <a:cs typeface="Arial"/>
              </a:rPr>
              <a:t>A</a:t>
            </a:r>
            <a:r>
              <a:rPr sz="2200" spc="5" dirty="0">
                <a:cs typeface="Arial"/>
              </a:rPr>
              <a:t>c</a:t>
            </a:r>
            <a:r>
              <a:rPr sz="2200" spc="-10" dirty="0">
                <a:cs typeface="Arial"/>
              </a:rPr>
              <a:t>t</a:t>
            </a:r>
            <a:r>
              <a:rPr sz="2200" spc="-15" dirty="0">
                <a:cs typeface="Arial"/>
              </a:rPr>
              <a:t>o</a:t>
            </a:r>
            <a:r>
              <a:rPr sz="2200" dirty="0">
                <a:cs typeface="Arial"/>
              </a:rPr>
              <a:t>r</a:t>
            </a:r>
          </a:p>
        </p:txBody>
      </p:sp>
      <p:cxnSp>
        <p:nvCxnSpPr>
          <p:cNvPr id="19" name="Straight Connector 18"/>
          <p:cNvCxnSpPr/>
          <p:nvPr/>
        </p:nvCxnSpPr>
        <p:spPr>
          <a:xfrm flipV="1">
            <a:off x="5875183" y="2133600"/>
            <a:ext cx="1973417" cy="5334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110CC8B-8F37-D97B-E12D-1043C9EF4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5160843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3000"/>
            <a:ext cx="7848600" cy="4876800"/>
          </a:xfrm>
        </p:spPr>
        <p:txBody>
          <a:bodyPr>
            <a:normAutofit/>
          </a:bodyPr>
          <a:lstStyle/>
          <a:p>
            <a:pPr>
              <a:lnSpc>
                <a:spcPct val="150000"/>
              </a:lnSpc>
              <a:buNone/>
            </a:pPr>
            <a:r>
              <a:rPr lang="en-US" sz="2200" dirty="0">
                <a:solidFill>
                  <a:srgbClr val="FF0000"/>
                </a:solidFill>
              </a:rPr>
              <a:t>Introduction:</a:t>
            </a:r>
            <a:r>
              <a:rPr lang="en-US" sz="2200" dirty="0"/>
              <a:t> Describe a quick background of the use case.</a:t>
            </a:r>
          </a:p>
          <a:p>
            <a:pPr>
              <a:lnSpc>
                <a:spcPct val="150000"/>
              </a:lnSpc>
              <a:buNone/>
            </a:pPr>
            <a:r>
              <a:rPr lang="en-US" sz="2200" dirty="0">
                <a:solidFill>
                  <a:srgbClr val="FF0000"/>
                </a:solidFill>
              </a:rPr>
              <a:t>Actors : </a:t>
            </a:r>
            <a:r>
              <a:rPr lang="en-US" sz="2200" dirty="0"/>
              <a:t>List the actors that interact and participate in the use cases.</a:t>
            </a:r>
          </a:p>
          <a:p>
            <a:pPr>
              <a:lnSpc>
                <a:spcPct val="150000"/>
              </a:lnSpc>
              <a:buNone/>
            </a:pPr>
            <a:r>
              <a:rPr lang="en-US" sz="2200" dirty="0">
                <a:solidFill>
                  <a:srgbClr val="FF0000"/>
                </a:solidFill>
              </a:rPr>
              <a:t>Pre Conditions : </a:t>
            </a:r>
            <a:r>
              <a:rPr lang="en-US" sz="2200" dirty="0"/>
              <a:t>Pre conditions that need to be satisfied for the use case to perform.</a:t>
            </a:r>
          </a:p>
          <a:p>
            <a:pPr>
              <a:lnSpc>
                <a:spcPct val="150000"/>
              </a:lnSpc>
              <a:buNone/>
            </a:pPr>
            <a:r>
              <a:rPr lang="en-US" sz="2200" dirty="0">
                <a:solidFill>
                  <a:srgbClr val="FF0000"/>
                </a:solidFill>
              </a:rPr>
              <a:t>Post Conditions : </a:t>
            </a:r>
            <a:r>
              <a:rPr lang="en-US" sz="2200" dirty="0"/>
              <a:t>Define the different states in which we expect the system to be in, after the use case executes.</a:t>
            </a:r>
          </a:p>
        </p:txBody>
      </p:sp>
      <p:sp>
        <p:nvSpPr>
          <p:cNvPr id="4" name="Slide Number Placeholder 3"/>
          <p:cNvSpPr>
            <a:spLocks noGrp="1"/>
          </p:cNvSpPr>
          <p:nvPr>
            <p:ph type="sldNum" sz="quarter" idx="12"/>
          </p:nvPr>
        </p:nvSpPr>
        <p:spPr/>
        <p:txBody>
          <a:bodyPr/>
          <a:lstStyle/>
          <a:p>
            <a:fld id="{EEC29284-5E14-4C1A-BCDA-1FB19A2AD421}" type="slidenum">
              <a:rPr lang="en-US" smtClean="0"/>
              <a:pPr/>
              <a:t>42</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dirty="0" err="1"/>
              <a:t>TusharSoftware</a:t>
            </a:r>
            <a:r>
              <a:rPr lang="en-US" dirty="0"/>
              <a:t> Engineering ACSE0603                   Unit 2</a:t>
            </a:r>
          </a:p>
        </p:txBody>
      </p:sp>
      <p:sp>
        <p:nvSpPr>
          <p:cNvPr id="7" name="Title 1"/>
          <p:cNvSpPr txBox="1">
            <a:spLocks/>
          </p:cNvSpPr>
          <p:nvPr/>
        </p:nvSpPr>
        <p:spPr>
          <a:xfrm>
            <a:off x="1377083" y="-23175"/>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Use Case Template</a:t>
            </a:r>
          </a:p>
        </p:txBody>
      </p:sp>
      <p:sp>
        <p:nvSpPr>
          <p:cNvPr id="2" name="Date Placeholder 1"/>
          <p:cNvSpPr>
            <a:spLocks noGrp="1"/>
          </p:cNvSpPr>
          <p:nvPr>
            <p:ph type="dt" sz="half" idx="10"/>
          </p:nvPr>
        </p:nvSpPr>
        <p:spPr/>
        <p:txBody>
          <a:bodyPr/>
          <a:lstStyle/>
          <a:p>
            <a:fld id="{D68C3B0B-D4E5-4BAF-BFA5-C238F12386C2}" type="datetime1">
              <a:rPr lang="en-US" smtClean="0"/>
              <a:t>1/22/2025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8588250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648200"/>
          </a:xfrm>
        </p:spPr>
        <p:txBody>
          <a:bodyPr>
            <a:noAutofit/>
          </a:bodyPr>
          <a:lstStyle/>
          <a:p>
            <a:pPr>
              <a:buNone/>
            </a:pPr>
            <a:r>
              <a:rPr lang="en-US" sz="2200" dirty="0">
                <a:solidFill>
                  <a:srgbClr val="FF0000"/>
                </a:solidFill>
              </a:rPr>
              <a:t>Flow of events</a:t>
            </a:r>
          </a:p>
          <a:p>
            <a:pPr lvl="1">
              <a:buNone/>
            </a:pPr>
            <a:r>
              <a:rPr lang="en-US" sz="2200" dirty="0"/>
              <a:t>	</a:t>
            </a:r>
            <a:r>
              <a:rPr lang="en-US" sz="2200" dirty="0">
                <a:solidFill>
                  <a:srgbClr val="FFC000"/>
                </a:solidFill>
              </a:rPr>
              <a:t>Basic Flow : </a:t>
            </a:r>
            <a:r>
              <a:rPr lang="en-US" sz="2200" dirty="0"/>
              <a:t>List the primary events that will occur when this use case is executed.</a:t>
            </a:r>
          </a:p>
          <a:p>
            <a:pPr lvl="1">
              <a:buNone/>
            </a:pPr>
            <a:r>
              <a:rPr lang="en-US" sz="2200" dirty="0"/>
              <a:t>	</a:t>
            </a:r>
            <a:r>
              <a:rPr lang="en-US" sz="2200" dirty="0">
                <a:solidFill>
                  <a:srgbClr val="FFC000"/>
                </a:solidFill>
              </a:rPr>
              <a:t>Alternative Flows: </a:t>
            </a:r>
            <a:r>
              <a:rPr lang="en-US" sz="2200" dirty="0"/>
              <a:t>Any Subsidiary events that can occur in the use case should be separately listed. List each such event as an alternative flow. A use case can have many alternative flows as required.</a:t>
            </a:r>
          </a:p>
          <a:p>
            <a:pPr>
              <a:buNone/>
            </a:pPr>
            <a:r>
              <a:rPr lang="en-US" sz="2200" dirty="0">
                <a:solidFill>
                  <a:srgbClr val="FF0000"/>
                </a:solidFill>
              </a:rPr>
              <a:t>Special Requirements : </a:t>
            </a:r>
            <a:r>
              <a:rPr lang="en-US" sz="2200" dirty="0"/>
              <a:t>Business rules will be used for writing test cases. Both success and failures scenarios should be described.</a:t>
            </a:r>
          </a:p>
          <a:p>
            <a:pPr>
              <a:buNone/>
            </a:pPr>
            <a:r>
              <a:rPr lang="en-US" sz="2200" dirty="0">
                <a:solidFill>
                  <a:srgbClr val="FF0000"/>
                </a:solidFill>
              </a:rPr>
              <a:t>Use Case relationships : </a:t>
            </a:r>
            <a:r>
              <a:rPr lang="en-US" sz="2200" dirty="0"/>
              <a:t>For Complex systems Listing the relationships between use cases also provides a mechanism for traceability</a:t>
            </a:r>
          </a:p>
        </p:txBody>
      </p:sp>
      <p:sp>
        <p:nvSpPr>
          <p:cNvPr id="4" name="Slide Number Placeholder 3"/>
          <p:cNvSpPr>
            <a:spLocks noGrp="1"/>
          </p:cNvSpPr>
          <p:nvPr>
            <p:ph type="sldNum" sz="quarter" idx="12"/>
          </p:nvPr>
        </p:nvSpPr>
        <p:spPr/>
        <p:txBody>
          <a:bodyPr/>
          <a:lstStyle/>
          <a:p>
            <a:fld id="{EEC29284-5E14-4C1A-BCDA-1FB19A2AD421}" type="slidenum">
              <a:rPr lang="en-US" smtClean="0"/>
              <a:pPr/>
              <a:t>43</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dirty="0" err="1"/>
              <a:t>TusharSoftware</a:t>
            </a:r>
            <a:r>
              <a:rPr lang="en-US" dirty="0"/>
              <a:t> Engineering ACSE0603                   Unit 2</a:t>
            </a:r>
          </a:p>
        </p:txBody>
      </p:sp>
      <p:sp>
        <p:nvSpPr>
          <p:cNvPr id="7" name="Title 1"/>
          <p:cNvSpPr txBox="1">
            <a:spLocks/>
          </p:cNvSpPr>
          <p:nvPr/>
        </p:nvSpPr>
        <p:spPr>
          <a:xfrm>
            <a:off x="1369022" y="-31564"/>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Use Case Template</a:t>
            </a:r>
          </a:p>
        </p:txBody>
      </p:sp>
      <p:sp>
        <p:nvSpPr>
          <p:cNvPr id="2" name="Date Placeholder 1"/>
          <p:cNvSpPr>
            <a:spLocks noGrp="1"/>
          </p:cNvSpPr>
          <p:nvPr>
            <p:ph type="dt" sz="half" idx="10"/>
          </p:nvPr>
        </p:nvSpPr>
        <p:spPr/>
        <p:txBody>
          <a:bodyPr/>
          <a:lstStyle/>
          <a:p>
            <a:fld id="{C1ABC910-3AA1-47CD-A4BC-7972824F3AB0}" type="datetime1">
              <a:rPr lang="en-US" smtClean="0"/>
              <a:t>1/22/2025</a:t>
            </a:fld>
            <a:endParaRPr lang="en-US"/>
          </a:p>
        </p:txBody>
      </p:sp>
      <p:pic>
        <p:nvPicPr>
          <p:cNvPr id="6" name="Picture 5">
            <a:extLst>
              <a:ext uri="{FF2B5EF4-FFF2-40B4-BE49-F238E27FC236}">
                <a16:creationId xmlns:a16="http://schemas.microsoft.com/office/drawing/2014/main" id="{7EE46462-4EAC-59C1-4A88-8E8E59866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5655492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dirty="0"/>
              <a:t/>
            </a:r>
            <a:br>
              <a:rPr lang="en-US" dirty="0"/>
            </a:br>
            <a:r>
              <a:rPr lang="en-US" b="1" dirty="0">
                <a:solidFill>
                  <a:srgbClr val="C00000"/>
                </a:solidFill>
              </a:rPr>
              <a:t>Use Case Guidelines</a:t>
            </a:r>
            <a:r>
              <a:rPr lang="en-US" dirty="0"/>
              <a:t/>
            </a:r>
            <a:br>
              <a:rPr lang="en-US" dirty="0"/>
            </a:br>
            <a:endParaRPr lang="en-US" dirty="0"/>
          </a:p>
        </p:txBody>
      </p:sp>
      <p:sp>
        <p:nvSpPr>
          <p:cNvPr id="3" name="Content Placeholder 2"/>
          <p:cNvSpPr>
            <a:spLocks noGrp="1"/>
          </p:cNvSpPr>
          <p:nvPr>
            <p:ph idx="1"/>
          </p:nvPr>
        </p:nvSpPr>
        <p:spPr>
          <a:xfrm>
            <a:off x="838200" y="1295400"/>
            <a:ext cx="7848600" cy="3962400"/>
          </a:xfrm>
        </p:spPr>
        <p:txBody>
          <a:bodyPr>
            <a:normAutofit/>
          </a:bodyPr>
          <a:lstStyle/>
          <a:p>
            <a:pPr marL="514350" indent="-514350" algn="just">
              <a:spcAft>
                <a:spcPts val="600"/>
              </a:spcAft>
              <a:buFont typeface="+mj-lt"/>
              <a:buAutoNum type="arabicPeriod"/>
            </a:pPr>
            <a:r>
              <a:rPr lang="en-US" sz="2200" dirty="0"/>
              <a:t>Identify all users.</a:t>
            </a:r>
          </a:p>
          <a:p>
            <a:pPr marL="514350" indent="-514350" algn="just">
              <a:spcAft>
                <a:spcPts val="600"/>
              </a:spcAft>
              <a:buFont typeface="+mj-lt"/>
              <a:buAutoNum type="arabicPeriod"/>
            </a:pPr>
            <a:r>
              <a:rPr lang="en-US" sz="2200" dirty="0"/>
              <a:t>Create a user profile for each category of users including all roles of the users play that are relevant to the system.</a:t>
            </a:r>
          </a:p>
          <a:p>
            <a:pPr marL="514350" indent="-514350" algn="just">
              <a:spcAft>
                <a:spcPts val="600"/>
              </a:spcAft>
              <a:buFont typeface="+mj-lt"/>
              <a:buAutoNum type="arabicPeriod"/>
            </a:pPr>
            <a:r>
              <a:rPr lang="en-US" sz="2200" dirty="0"/>
              <a:t>Create a use case for each goal, following the use case template maintain the abstraction throughout the use case.</a:t>
            </a:r>
          </a:p>
          <a:p>
            <a:pPr marL="514350" indent="-514350" algn="just">
              <a:spcAft>
                <a:spcPts val="600"/>
              </a:spcAft>
              <a:buFont typeface="+mj-lt"/>
              <a:buAutoNum type="arabicPeriod"/>
            </a:pPr>
            <a:r>
              <a:rPr lang="en-US" sz="2200" dirty="0"/>
              <a:t> Structure the use case.</a:t>
            </a:r>
          </a:p>
          <a:p>
            <a:pPr marL="514350" indent="-514350" algn="just">
              <a:spcAft>
                <a:spcPts val="600"/>
              </a:spcAft>
              <a:buFont typeface="+mj-lt"/>
              <a:buAutoNum type="arabicPeriod"/>
            </a:pPr>
            <a:r>
              <a:rPr lang="en-US" sz="2200" dirty="0"/>
              <a:t>Review and validate with users.</a:t>
            </a:r>
          </a:p>
          <a:p>
            <a:pPr marL="0" indent="0">
              <a:buNone/>
            </a:pPr>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44</a:t>
            </a:fld>
            <a:endParaRPr lang="en-US"/>
          </a:p>
        </p:txBody>
      </p:sp>
      <p:sp>
        <p:nvSpPr>
          <p:cNvPr id="5" name="Footer Placeholder 4"/>
          <p:cNvSpPr>
            <a:spLocks noGrp="1"/>
          </p:cNvSpPr>
          <p:nvPr>
            <p:ph type="ftr" sz="quarter" idx="11"/>
          </p:nvPr>
        </p:nvSpPr>
        <p:spPr>
          <a:xfrm>
            <a:off x="3124200" y="6356350"/>
            <a:ext cx="4876800" cy="365125"/>
          </a:xfrm>
        </p:spPr>
        <p:txBody>
          <a:bodyPr/>
          <a:lstStyle/>
          <a:p>
            <a:r>
              <a:rPr lang="en-US" dirty="0" err="1"/>
              <a:t>TusharSoftware</a:t>
            </a:r>
            <a:r>
              <a:rPr lang="en-US" dirty="0"/>
              <a:t> Engineering ACSE0603                   Unit 2</a:t>
            </a:r>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dirty="0">
                <a:solidFill>
                  <a:schemeClr val="tx1"/>
                </a:solidFill>
              </a:rPr>
              <a:t>Use Case Template</a:t>
            </a:r>
          </a:p>
        </p:txBody>
      </p:sp>
      <p:sp>
        <p:nvSpPr>
          <p:cNvPr id="8" name="Date Placeholder 7"/>
          <p:cNvSpPr>
            <a:spLocks noGrp="1"/>
          </p:cNvSpPr>
          <p:nvPr>
            <p:ph type="dt" sz="half" idx="10"/>
          </p:nvPr>
        </p:nvSpPr>
        <p:spPr/>
        <p:txBody>
          <a:bodyPr/>
          <a:lstStyle/>
          <a:p>
            <a:fld id="{62D37368-704C-4498-A61E-932FB662E95B}" type="datetime1">
              <a:rPr lang="en-US" smtClean="0"/>
              <a:t>1/22/2025</a:t>
            </a:fld>
            <a:endParaRPr lang="en-US"/>
          </a:p>
        </p:txBody>
      </p:sp>
      <p:pic>
        <p:nvPicPr>
          <p:cNvPr id="6" name="Picture 5">
            <a:extLst>
              <a:ext uri="{FF2B5EF4-FFF2-40B4-BE49-F238E27FC236}">
                <a16:creationId xmlns:a16="http://schemas.microsoft.com/office/drawing/2014/main" id="{7125BA8F-952D-EC5F-C3C0-FB3058F57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9174602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990600" y="878903"/>
            <a:ext cx="7391400" cy="5140898"/>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EEC29284-5E14-4C1A-BCDA-1FB19A2AD421}" type="slidenum">
              <a:rPr lang="en-US" smtClean="0"/>
              <a:pPr/>
              <a:t>45</a:t>
            </a:fld>
            <a:endParaRPr lang="en-US"/>
          </a:p>
        </p:txBody>
      </p:sp>
      <p:sp>
        <p:nvSpPr>
          <p:cNvPr id="4" name="Footer Placeholder 3"/>
          <p:cNvSpPr>
            <a:spLocks noGrp="1"/>
          </p:cNvSpPr>
          <p:nvPr>
            <p:ph type="ftr" sz="quarter" idx="11"/>
          </p:nvPr>
        </p:nvSpPr>
        <p:spPr>
          <a:xfrm>
            <a:off x="2209800" y="6356350"/>
            <a:ext cx="5334000" cy="365125"/>
          </a:xfrm>
        </p:spPr>
        <p:txBody>
          <a:bodyPr/>
          <a:lstStyle/>
          <a:p>
            <a:r>
              <a:rPr lang="en-US" dirty="0" err="1"/>
              <a:t>TusharSoftware</a:t>
            </a:r>
            <a:r>
              <a:rPr lang="en-US" dirty="0"/>
              <a:t> Engineering ACSE0603                   Unit 2</a:t>
            </a:r>
          </a:p>
        </p:txBody>
      </p:sp>
      <p:sp>
        <p:nvSpPr>
          <p:cNvPr id="2" name="Date Placeholder 1"/>
          <p:cNvSpPr>
            <a:spLocks noGrp="1"/>
          </p:cNvSpPr>
          <p:nvPr>
            <p:ph type="dt" sz="half" idx="10"/>
          </p:nvPr>
        </p:nvSpPr>
        <p:spPr/>
        <p:txBody>
          <a:bodyPr/>
          <a:lstStyle/>
          <a:p>
            <a:fld id="{CE1E6C05-5FE8-4FB5-A181-A529EDC2C8E8}" type="datetime1">
              <a:rPr lang="en-US" smtClean="0"/>
              <a:t>1/22/2025</a:t>
            </a:fld>
            <a:endParaRPr lang="en-US"/>
          </a:p>
        </p:txBody>
      </p:sp>
      <p:sp>
        <p:nvSpPr>
          <p:cNvPr id="8"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Cont.</a:t>
            </a:r>
            <a:r>
              <a:rPr lang="en-US" sz="3200" dirty="0">
                <a:solidFill>
                  <a:schemeClr val="tx1"/>
                </a:solidFill>
              </a:rPr>
              <a: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6608961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46</a:t>
            </a:fld>
            <a:endParaRPr lang="en-US"/>
          </a:p>
        </p:txBody>
      </p:sp>
      <p:sp>
        <p:nvSpPr>
          <p:cNvPr id="4" name="Footer Placeholder 3"/>
          <p:cNvSpPr>
            <a:spLocks noGrp="1"/>
          </p:cNvSpPr>
          <p:nvPr>
            <p:ph type="ftr" sz="quarter" idx="11"/>
          </p:nvPr>
        </p:nvSpPr>
        <p:spPr>
          <a:xfrm>
            <a:off x="2057400" y="6356350"/>
            <a:ext cx="4572000" cy="365125"/>
          </a:xfrm>
        </p:spPr>
        <p:txBody>
          <a:bodyPr/>
          <a:lstStyle/>
          <a:p>
            <a:r>
              <a:rPr lang="en-US" dirty="0" err="1"/>
              <a:t>TusharSoftware</a:t>
            </a:r>
            <a:r>
              <a:rPr lang="en-US" dirty="0"/>
              <a:t> Engineering ACSE0603                   Unit 2</a:t>
            </a:r>
          </a:p>
        </p:txBody>
      </p:sp>
      <p:sp>
        <p:nvSpPr>
          <p:cNvPr id="2" name="Date Placeholder 1"/>
          <p:cNvSpPr>
            <a:spLocks noGrp="1"/>
          </p:cNvSpPr>
          <p:nvPr>
            <p:ph type="dt" sz="half" idx="10"/>
          </p:nvPr>
        </p:nvSpPr>
        <p:spPr/>
        <p:txBody>
          <a:bodyPr/>
          <a:lstStyle/>
          <a:p>
            <a:fld id="{A85153D4-9DAB-4E0B-BF28-0BD20BC8B4CA}" type="datetime1">
              <a:rPr lang="en-US" smtClean="0"/>
              <a:t>1/22/2025</a:t>
            </a:fld>
            <a:endParaRPr lang="en-US"/>
          </a:p>
        </p:txBody>
      </p:sp>
      <p:sp>
        <p:nvSpPr>
          <p:cNvPr id="5" name="Content Placeholder 4"/>
          <p:cNvSpPr>
            <a:spLocks noGrp="1"/>
          </p:cNvSpPr>
          <p:nvPr>
            <p:ph idx="1"/>
          </p:nvPr>
        </p:nvSpPr>
        <p:spPr>
          <a:xfrm>
            <a:off x="463731" y="1369885"/>
            <a:ext cx="8229600" cy="4525963"/>
          </a:xfrm>
        </p:spPr>
        <p:txBody>
          <a:bodyPr>
            <a:normAutofit/>
          </a:bodyPr>
          <a:lstStyle/>
          <a:p>
            <a:pPr marL="0" indent="0">
              <a:buNone/>
            </a:pPr>
            <a:r>
              <a:rPr lang="en-US" sz="2200" dirty="0">
                <a:solidFill>
                  <a:srgbClr val="00B050"/>
                </a:solidFill>
              </a:rPr>
              <a:t>Login</a:t>
            </a:r>
          </a:p>
          <a:p>
            <a:r>
              <a:rPr lang="en-US" sz="2200" dirty="0">
                <a:solidFill>
                  <a:srgbClr val="FF0000"/>
                </a:solidFill>
              </a:rPr>
              <a:t>1.1 Introduction : </a:t>
            </a:r>
            <a:r>
              <a:rPr lang="en-US" sz="2200" dirty="0"/>
              <a:t>This use case describes how a user logs into the Result Management System.</a:t>
            </a:r>
          </a:p>
          <a:p>
            <a:r>
              <a:rPr lang="en-US" sz="2200" dirty="0">
                <a:solidFill>
                  <a:srgbClr val="FF0000"/>
                </a:solidFill>
              </a:rPr>
              <a:t>1.2 Actors :    </a:t>
            </a:r>
            <a:r>
              <a:rPr lang="en-US" sz="2200" dirty="0"/>
              <a:t>(</a:t>
            </a:r>
            <a:r>
              <a:rPr lang="en-US" sz="2200" dirty="0" err="1"/>
              <a:t>i</a:t>
            </a:r>
            <a:r>
              <a:rPr lang="en-US" sz="2200" dirty="0"/>
              <a:t>) Data Entry Operator</a:t>
            </a:r>
          </a:p>
          <a:p>
            <a:pPr marL="0" indent="0">
              <a:buNone/>
            </a:pPr>
            <a:r>
              <a:rPr lang="en-US" sz="2200" dirty="0"/>
              <a:t>		(ii) Administrator/Deputy Registrar</a:t>
            </a:r>
          </a:p>
          <a:p>
            <a:r>
              <a:rPr lang="en-US" sz="2200" dirty="0">
                <a:solidFill>
                  <a:srgbClr val="FF0000"/>
                </a:solidFill>
              </a:rPr>
              <a:t>1.3 Pre Conditions : </a:t>
            </a:r>
            <a:r>
              <a:rPr lang="en-US" sz="2200" dirty="0"/>
              <a:t>None</a:t>
            </a:r>
          </a:p>
          <a:p>
            <a:r>
              <a:rPr lang="en-US" sz="2200" dirty="0">
                <a:solidFill>
                  <a:srgbClr val="FF0000"/>
                </a:solidFill>
              </a:rPr>
              <a:t>1.4 Post Conditions : </a:t>
            </a:r>
          </a:p>
          <a:p>
            <a:pPr marL="0" indent="0">
              <a:buNone/>
            </a:pPr>
            <a:r>
              <a:rPr lang="en-US" sz="2200" dirty="0">
                <a:solidFill>
                  <a:srgbClr val="FF0000"/>
                </a:solidFill>
              </a:rPr>
              <a:t>	</a:t>
            </a:r>
            <a:r>
              <a:rPr lang="en-US" sz="2200" dirty="0"/>
              <a:t>If the use case is successful, the actor is logged into the 	system. If not, the system state is unchanged.</a:t>
            </a:r>
            <a:endParaRPr lang="en-IN" sz="2200" dirty="0"/>
          </a:p>
        </p:txBody>
      </p:sp>
      <p:sp>
        <p:nvSpPr>
          <p:cNvPr id="8" name="Title 1"/>
          <p:cNvSpPr txBox="1">
            <a:spLocks/>
          </p:cNvSpPr>
          <p:nvPr/>
        </p:nvSpPr>
        <p:spPr>
          <a:xfrm>
            <a:off x="1295400" y="39090"/>
            <a:ext cx="75819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Login(Template)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161871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C29284-5E14-4C1A-BCDA-1FB19A2AD421}" type="slidenum">
              <a:rPr lang="en-US" smtClean="0"/>
              <a:pPr/>
              <a:t>47</a:t>
            </a:fld>
            <a:endParaRPr lang="en-US"/>
          </a:p>
        </p:txBody>
      </p:sp>
      <p:sp>
        <p:nvSpPr>
          <p:cNvPr id="5" name="Footer Placeholder 4"/>
          <p:cNvSpPr>
            <a:spLocks noGrp="1"/>
          </p:cNvSpPr>
          <p:nvPr>
            <p:ph type="ftr" sz="quarter" idx="11"/>
          </p:nvPr>
        </p:nvSpPr>
        <p:spPr>
          <a:xfrm>
            <a:off x="1530531" y="6356350"/>
            <a:ext cx="5562600" cy="501650"/>
          </a:xfrm>
        </p:spPr>
        <p:txBody>
          <a:bodyPr/>
          <a:lstStyle/>
          <a:p>
            <a:r>
              <a:rPr lang="en-US" dirty="0" err="1"/>
              <a:t>TusharSoftware</a:t>
            </a:r>
            <a:r>
              <a:rPr lang="en-US" dirty="0"/>
              <a:t> Engineering ACSE0603                   Unit 2</a:t>
            </a:r>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Login(Template)</a:t>
            </a:r>
          </a:p>
        </p:txBody>
      </p:sp>
      <p:sp>
        <p:nvSpPr>
          <p:cNvPr id="2" name="Date Placeholder 1"/>
          <p:cNvSpPr>
            <a:spLocks noGrp="1"/>
          </p:cNvSpPr>
          <p:nvPr>
            <p:ph type="dt" sz="half" idx="10"/>
          </p:nvPr>
        </p:nvSpPr>
        <p:spPr/>
        <p:txBody>
          <a:bodyPr/>
          <a:lstStyle/>
          <a:p>
            <a:fld id="{8746C3D4-B27C-49A3-90D7-C026336CE0F1}" type="datetime1">
              <a:rPr lang="en-US" smtClean="0"/>
              <a:t>1/22/2025</a:t>
            </a:fld>
            <a:endParaRPr lang="en-US"/>
          </a:p>
        </p:txBody>
      </p:sp>
      <p:sp>
        <p:nvSpPr>
          <p:cNvPr id="3" name="Content Placeholder 2"/>
          <p:cNvSpPr>
            <a:spLocks noGrp="1"/>
          </p:cNvSpPr>
          <p:nvPr>
            <p:ph idx="1"/>
          </p:nvPr>
        </p:nvSpPr>
        <p:spPr>
          <a:xfrm>
            <a:off x="457200" y="1176781"/>
            <a:ext cx="8229600" cy="4525963"/>
          </a:xfrm>
        </p:spPr>
        <p:txBody>
          <a:bodyPr>
            <a:normAutofit/>
          </a:bodyPr>
          <a:lstStyle/>
          <a:p>
            <a:pPr marL="0" indent="0">
              <a:buNone/>
            </a:pPr>
            <a:r>
              <a:rPr lang="en-US" sz="2200" dirty="0">
                <a:solidFill>
                  <a:srgbClr val="FF0000"/>
                </a:solidFill>
              </a:rPr>
              <a:t>1.5 Basic Flow : </a:t>
            </a:r>
            <a:r>
              <a:rPr lang="en-US" sz="2200" dirty="0"/>
              <a:t>This use case starts when the actor wishes to login to 		the Result Management system.</a:t>
            </a:r>
          </a:p>
          <a:p>
            <a:pPr marL="0" indent="0">
              <a:buNone/>
            </a:pPr>
            <a:endParaRPr lang="en-US" sz="2200" dirty="0"/>
          </a:p>
          <a:p>
            <a:r>
              <a:rPr lang="en-US" sz="2200" dirty="0"/>
              <a:t>(</a:t>
            </a:r>
            <a:r>
              <a:rPr lang="en-US" sz="2200" dirty="0" err="1"/>
              <a:t>i</a:t>
            </a:r>
            <a:r>
              <a:rPr lang="en-US" sz="2200" dirty="0"/>
              <a:t>) System requests that the actor enter his/her name and     password.</a:t>
            </a:r>
          </a:p>
          <a:p>
            <a:r>
              <a:rPr lang="en-US" sz="2200" dirty="0"/>
              <a:t>(ii) The actor enters his/her name &amp; password.</a:t>
            </a:r>
          </a:p>
          <a:p>
            <a:r>
              <a:rPr lang="en-US" sz="2200" dirty="0"/>
              <a:t>(iii) System validates name &amp; password, and if finds correct allow the actor to logs into the system.</a:t>
            </a:r>
            <a:endParaRPr lang="en-IN" sz="22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9358094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C29284-5E14-4C1A-BCDA-1FB19A2AD421}" type="slidenum">
              <a:rPr lang="en-US" smtClean="0"/>
              <a:pPr/>
              <a:t>48</a:t>
            </a:fld>
            <a:endParaRPr lang="en-US"/>
          </a:p>
        </p:txBody>
      </p:sp>
      <p:sp>
        <p:nvSpPr>
          <p:cNvPr id="5" name="Footer Placeholder 4"/>
          <p:cNvSpPr>
            <a:spLocks noGrp="1"/>
          </p:cNvSpPr>
          <p:nvPr>
            <p:ph type="ftr" sz="quarter" idx="11"/>
          </p:nvPr>
        </p:nvSpPr>
        <p:spPr>
          <a:xfrm>
            <a:off x="1524000" y="6356350"/>
            <a:ext cx="5562600" cy="501650"/>
          </a:xfrm>
        </p:spPr>
        <p:txBody>
          <a:bodyPr/>
          <a:lstStyle/>
          <a:p>
            <a:r>
              <a:rPr lang="en-US" dirty="0" err="1"/>
              <a:t>TusharSoftware</a:t>
            </a:r>
            <a:r>
              <a:rPr lang="en-US" dirty="0"/>
              <a:t> Engineering ACSE0603                   Unit 2</a:t>
            </a:r>
          </a:p>
        </p:txBody>
      </p:sp>
      <p:sp>
        <p:nvSpPr>
          <p:cNvPr id="7" name="Title 1"/>
          <p:cNvSpPr txBox="1">
            <a:spLocks/>
          </p:cNvSpPr>
          <p:nvPr/>
        </p:nvSpPr>
        <p:spPr>
          <a:xfrm>
            <a:off x="1358247"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Login(Template)</a:t>
            </a:r>
          </a:p>
        </p:txBody>
      </p:sp>
      <p:sp>
        <p:nvSpPr>
          <p:cNvPr id="2" name="Date Placeholder 1"/>
          <p:cNvSpPr>
            <a:spLocks noGrp="1"/>
          </p:cNvSpPr>
          <p:nvPr>
            <p:ph type="dt" sz="half" idx="10"/>
          </p:nvPr>
        </p:nvSpPr>
        <p:spPr/>
        <p:txBody>
          <a:bodyPr/>
          <a:lstStyle/>
          <a:p>
            <a:fld id="{0740BAAB-C340-4EC3-9046-F00AC9692CBD}" type="datetime1">
              <a:rPr lang="en-US" smtClean="0"/>
              <a:t>1/22/2025</a:t>
            </a:fld>
            <a:endParaRPr lang="en-US"/>
          </a:p>
        </p:txBody>
      </p:sp>
      <p:sp>
        <p:nvSpPr>
          <p:cNvPr id="3" name="Content Placeholder 2"/>
          <p:cNvSpPr>
            <a:spLocks noGrp="1"/>
          </p:cNvSpPr>
          <p:nvPr>
            <p:ph idx="1"/>
          </p:nvPr>
        </p:nvSpPr>
        <p:spPr>
          <a:xfrm>
            <a:off x="457200" y="1176781"/>
            <a:ext cx="8229600" cy="4525963"/>
          </a:xfrm>
        </p:spPr>
        <p:txBody>
          <a:bodyPr>
            <a:normAutofit/>
          </a:bodyPr>
          <a:lstStyle/>
          <a:p>
            <a:r>
              <a:rPr lang="en-US" sz="2200" dirty="0">
                <a:solidFill>
                  <a:srgbClr val="FF0000"/>
                </a:solidFill>
              </a:rPr>
              <a:t>1.6 Alternate Flows</a:t>
            </a:r>
          </a:p>
          <a:p>
            <a:pPr lvl="1"/>
            <a:r>
              <a:rPr lang="en-US" sz="1800" dirty="0">
                <a:solidFill>
                  <a:srgbClr val="FFC000"/>
                </a:solidFill>
              </a:rPr>
              <a:t>1.6.1 Invalid name &amp; password</a:t>
            </a:r>
          </a:p>
          <a:p>
            <a:pPr marL="400050" lvl="1" indent="0">
              <a:buNone/>
            </a:pPr>
            <a:r>
              <a:rPr lang="en-US" sz="1800" dirty="0"/>
              <a:t>If in the basic flow, the actor enters an invalid name and/or password, the system displays an error message. The actor can choose to either return to the beginning of the basic flow or cancel the login, at that point, the use case ends.</a:t>
            </a:r>
          </a:p>
          <a:p>
            <a:pPr marL="400050" lvl="1" indent="0">
              <a:buNone/>
            </a:pPr>
            <a:endParaRPr lang="en-US" sz="1800" dirty="0"/>
          </a:p>
          <a:p>
            <a:pPr marL="0" indent="0">
              <a:buNone/>
            </a:pPr>
            <a:r>
              <a:rPr lang="en-US" sz="2200" dirty="0">
                <a:solidFill>
                  <a:srgbClr val="FF0000"/>
                </a:solidFill>
              </a:rPr>
              <a:t>1.7 Special Requirements: </a:t>
            </a:r>
            <a:r>
              <a:rPr lang="en-US" sz="2200" dirty="0"/>
              <a:t>None</a:t>
            </a:r>
          </a:p>
          <a:p>
            <a:pPr marL="0" indent="0">
              <a:buNone/>
            </a:pPr>
            <a:r>
              <a:rPr lang="en-US" sz="2200" dirty="0">
                <a:solidFill>
                  <a:srgbClr val="FF0000"/>
                </a:solidFill>
              </a:rPr>
              <a:t>1.8 Use case Relationships: </a:t>
            </a:r>
            <a:r>
              <a:rPr lang="en-US" sz="2200" dirty="0"/>
              <a:t>None</a:t>
            </a:r>
            <a:endParaRPr lang="en-IN" sz="22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4060018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71600"/>
            <a:ext cx="8153400" cy="3657600"/>
          </a:xfrm>
        </p:spPr>
        <p:txBody>
          <a:bodyPr/>
          <a:lstStyle/>
          <a:p>
            <a:pPr>
              <a:lnSpc>
                <a:spcPct val="150000"/>
              </a:lnSpc>
            </a:pPr>
            <a:r>
              <a:rPr lang="en-US" sz="2200" dirty="0"/>
              <a:t>We analyze, refine and scrutinize gathered  requirements to make consistent &amp; unambiguous requirements.</a:t>
            </a:r>
          </a:p>
          <a:p>
            <a:pPr>
              <a:lnSpc>
                <a:spcPct val="150000"/>
              </a:lnSpc>
            </a:pPr>
            <a:r>
              <a:rPr lang="en-US" sz="2200" dirty="0"/>
              <a:t>Activity reviews all the requirement ands may Provide </a:t>
            </a:r>
            <a:r>
              <a:rPr lang="en-US" sz="2200" dirty="0">
                <a:solidFill>
                  <a:srgbClr val="002060"/>
                </a:solidFill>
              </a:rPr>
              <a:t>graphical view </a:t>
            </a:r>
            <a:r>
              <a:rPr lang="en-US" sz="2200" dirty="0"/>
              <a:t>of the entire system.</a:t>
            </a:r>
          </a:p>
          <a:p>
            <a:pPr>
              <a:lnSpc>
                <a:spcPct val="150000"/>
              </a:lnSpc>
            </a:pPr>
            <a:r>
              <a:rPr lang="en-US" sz="2200" dirty="0"/>
              <a:t>May also interact with customer to resolve their confusion and find priority of requirements.</a:t>
            </a:r>
          </a:p>
          <a:p>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49</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dirty="0" err="1"/>
              <a:t>TusharSoftware</a:t>
            </a:r>
            <a:r>
              <a:rPr lang="en-US" dirty="0"/>
              <a:t> Engineering ACSE0603                   Unit 2</a:t>
            </a:r>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 Analysis (CO2)</a:t>
            </a:r>
          </a:p>
        </p:txBody>
      </p:sp>
      <p:sp>
        <p:nvSpPr>
          <p:cNvPr id="2" name="Date Placeholder 1"/>
          <p:cNvSpPr>
            <a:spLocks noGrp="1"/>
          </p:cNvSpPr>
          <p:nvPr>
            <p:ph type="dt" sz="half" idx="10"/>
          </p:nvPr>
        </p:nvSpPr>
        <p:spPr/>
        <p:txBody>
          <a:bodyPr/>
          <a:lstStyle/>
          <a:p>
            <a:fld id="{BC63BC2F-406F-47D5-B2B8-D5FDBA1F59DD}" type="datetime1">
              <a:rPr lang="en-US" smtClean="0"/>
              <a:t>1/22/2025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831085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1E7D154B-F70C-45DB-9C18-E7CAFAF4A7F8}" type="datetime1">
              <a:rPr lang="en-US" smtClean="0"/>
              <a:t>1/22/2025</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dirty="0"/>
          </a:p>
        </p:txBody>
      </p:sp>
      <p:sp>
        <p:nvSpPr>
          <p:cNvPr id="8" name="Title 1"/>
          <p:cNvSpPr txBox="1">
            <a:spLocks/>
          </p:cNvSpPr>
          <p:nvPr/>
        </p:nvSpPr>
        <p:spPr>
          <a:xfrm>
            <a:off x="1371600" y="1"/>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Syllabus</a:t>
            </a:r>
          </a:p>
        </p:txBody>
      </p:sp>
      <p:sp>
        <p:nvSpPr>
          <p:cNvPr id="10" name="Footer Placeholder 9"/>
          <p:cNvSpPr>
            <a:spLocks noGrp="1"/>
          </p:cNvSpPr>
          <p:nvPr>
            <p:ph type="ftr" sz="quarter" idx="11"/>
          </p:nvPr>
        </p:nvSpPr>
        <p:spPr>
          <a:xfrm>
            <a:off x="2514600" y="6356350"/>
            <a:ext cx="5029200" cy="365125"/>
          </a:xfrm>
        </p:spPr>
        <p:txBody>
          <a:bodyPr/>
          <a:lstStyle/>
          <a:p>
            <a:r>
              <a:rPr lang="en-US" dirty="0" err="1"/>
              <a:t>TusharSoftware</a:t>
            </a:r>
            <a:r>
              <a:rPr lang="en-US" dirty="0"/>
              <a:t> Engineering ACSE0603                   Unit 2</a:t>
            </a:r>
          </a:p>
        </p:txBody>
      </p:sp>
      <p:pic>
        <p:nvPicPr>
          <p:cNvPr id="12" name="Picture 11">
            <a:extLst>
              <a:ext uri="{FF2B5EF4-FFF2-40B4-BE49-F238E27FC236}">
                <a16:creationId xmlns:a16="http://schemas.microsoft.com/office/drawing/2014/main" id="{421DA814-F84F-46AC-8216-7662B29F5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836712"/>
            <a:ext cx="8363272" cy="5328591"/>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0" y="35731"/>
            <a:ext cx="1361678" cy="800981"/>
          </a:xfrm>
          <a:prstGeom prst="rect">
            <a:avLst/>
          </a:prstGeom>
        </p:spPr>
      </p:pic>
    </p:spTree>
    <p:extLst>
      <p:ext uri="{BB962C8B-B14F-4D97-AF65-F5344CB8AC3E}">
        <p14:creationId xmlns:p14="http://schemas.microsoft.com/office/powerpoint/2010/main" val="1405160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762000" y="1600201"/>
            <a:ext cx="7391400" cy="36576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EC29284-5E14-4C1A-BCDA-1FB19A2AD421}" type="slidenum">
              <a:rPr lang="en-US" smtClean="0"/>
              <a:pPr/>
              <a:t>50</a:t>
            </a:fld>
            <a:endParaRPr lang="en-US"/>
          </a:p>
        </p:txBody>
      </p:sp>
      <p:sp>
        <p:nvSpPr>
          <p:cNvPr id="5" name="Footer Placeholder 4"/>
          <p:cNvSpPr>
            <a:spLocks noGrp="1"/>
          </p:cNvSpPr>
          <p:nvPr>
            <p:ph type="ftr" sz="quarter" idx="11"/>
          </p:nvPr>
        </p:nvSpPr>
        <p:spPr>
          <a:xfrm>
            <a:off x="3124200" y="6356350"/>
            <a:ext cx="4648200" cy="365125"/>
          </a:xfrm>
        </p:spPr>
        <p:txBody>
          <a:bodyPr/>
          <a:lstStyle/>
          <a:p>
            <a:r>
              <a:rPr lang="en-US" dirty="0" err="1"/>
              <a:t>TusharSoftware</a:t>
            </a:r>
            <a:r>
              <a:rPr lang="en-US" dirty="0"/>
              <a:t> Engineering ACSE0603                   Unit 2</a:t>
            </a:r>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Steps of Requirement Analysis</a:t>
            </a:r>
          </a:p>
        </p:txBody>
      </p:sp>
      <p:sp>
        <p:nvSpPr>
          <p:cNvPr id="2" name="Date Placeholder 1"/>
          <p:cNvSpPr>
            <a:spLocks noGrp="1"/>
          </p:cNvSpPr>
          <p:nvPr>
            <p:ph type="dt" sz="half" idx="10"/>
          </p:nvPr>
        </p:nvSpPr>
        <p:spPr/>
        <p:txBody>
          <a:bodyPr/>
          <a:lstStyle/>
          <a:p>
            <a:fld id="{D1FF9C12-9493-47B0-ACB6-30E0EFF01677}" type="datetime1">
              <a:rPr lang="en-US" smtClean="0"/>
              <a:t>1/22/2025</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8385783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58C88B-2AB6-4ADF-909F-DC3B474891C8}"/>
              </a:ext>
            </a:extLst>
          </p:cNvPr>
          <p:cNvSpPr>
            <a:spLocks noGrp="1"/>
          </p:cNvSpPr>
          <p:nvPr>
            <p:ph idx="1"/>
          </p:nvPr>
        </p:nvSpPr>
        <p:spPr/>
        <p:txBody>
          <a:bodyPr/>
          <a:lstStyle/>
          <a:p>
            <a:pPr marL="0" indent="0">
              <a:buNone/>
            </a:pPr>
            <a:r>
              <a:rPr lang="en-IN" dirty="0"/>
              <a:t>A context diagram is a high-level view of a system. It’s a basic sketch meant to define an entity based on its scope, boundaries, and relation to external components like stakeholders. </a:t>
            </a:r>
          </a:p>
        </p:txBody>
      </p:sp>
      <p:sp>
        <p:nvSpPr>
          <p:cNvPr id="4" name="Date Placeholder 3">
            <a:extLst>
              <a:ext uri="{FF2B5EF4-FFF2-40B4-BE49-F238E27FC236}">
                <a16:creationId xmlns:a16="http://schemas.microsoft.com/office/drawing/2014/main" id="{C8F16E75-F6B9-4204-AEF7-8E12C50A910D}"/>
              </a:ext>
            </a:extLst>
          </p:cNvPr>
          <p:cNvSpPr>
            <a:spLocks noGrp="1"/>
          </p:cNvSpPr>
          <p:nvPr>
            <p:ph type="dt" sz="half" idx="10"/>
          </p:nvPr>
        </p:nvSpPr>
        <p:spPr/>
        <p:txBody>
          <a:bodyPr/>
          <a:lstStyle/>
          <a:p>
            <a:fld id="{8F00232A-0452-4338-88A3-77BBC1FF7AD5}" type="datetime1">
              <a:rPr lang="en-US" smtClean="0"/>
              <a:t>1/22/2025</a:t>
            </a:fld>
            <a:endParaRPr lang="en-US" dirty="0"/>
          </a:p>
        </p:txBody>
      </p:sp>
      <p:sp>
        <p:nvSpPr>
          <p:cNvPr id="5" name="Footer Placeholder 4">
            <a:extLst>
              <a:ext uri="{FF2B5EF4-FFF2-40B4-BE49-F238E27FC236}">
                <a16:creationId xmlns:a16="http://schemas.microsoft.com/office/drawing/2014/main" id="{838CBEC1-B05B-4BC7-8330-93A2B9F3D174}"/>
              </a:ext>
            </a:extLst>
          </p:cNvPr>
          <p:cNvSpPr>
            <a:spLocks noGrp="1"/>
          </p:cNvSpPr>
          <p:nvPr>
            <p:ph type="ftr" sz="quarter" idx="11"/>
          </p:nvPr>
        </p:nvSpPr>
        <p:spPr/>
        <p:txBody>
          <a:bodyPr/>
          <a:lstStyle/>
          <a:p>
            <a:r>
              <a:rPr lang="en-US" dirty="0" err="1"/>
              <a:t>TusharSoftware</a:t>
            </a:r>
            <a:r>
              <a:rPr lang="en-US" dirty="0"/>
              <a:t> Engineering ACSE0603                   Unit 2</a:t>
            </a:r>
          </a:p>
        </p:txBody>
      </p:sp>
      <p:sp>
        <p:nvSpPr>
          <p:cNvPr id="6" name="Slide Number Placeholder 5">
            <a:extLst>
              <a:ext uri="{FF2B5EF4-FFF2-40B4-BE49-F238E27FC236}">
                <a16:creationId xmlns:a16="http://schemas.microsoft.com/office/drawing/2014/main" id="{4A57DC25-874B-4084-ADE5-15998CB855ED}"/>
              </a:ext>
            </a:extLst>
          </p:cNvPr>
          <p:cNvSpPr>
            <a:spLocks noGrp="1"/>
          </p:cNvSpPr>
          <p:nvPr>
            <p:ph type="sldNum" sz="quarter" idx="12"/>
          </p:nvPr>
        </p:nvSpPr>
        <p:spPr/>
        <p:txBody>
          <a:bodyPr/>
          <a:lstStyle/>
          <a:p>
            <a:fld id="{B6F15528-21DE-4FAA-801E-634DDDAF4B2B}" type="slidenum">
              <a:rPr lang="en-US" smtClean="0"/>
              <a:pPr/>
              <a:t>51</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8" name="Title 1"/>
          <p:cNvSpPr txBox="1">
            <a:spLocks/>
          </p:cNvSpPr>
          <p:nvPr/>
        </p:nvSpPr>
        <p:spPr>
          <a:xfrm>
            <a:off x="1298004" y="24648"/>
            <a:ext cx="7810500" cy="548680"/>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000" b="1" dirty="0"/>
              <a:t>Context Diagram</a:t>
            </a:r>
          </a:p>
        </p:txBody>
      </p:sp>
    </p:spTree>
    <p:extLst>
      <p:ext uri="{BB962C8B-B14F-4D97-AF65-F5344CB8AC3E}">
        <p14:creationId xmlns:p14="http://schemas.microsoft.com/office/powerpoint/2010/main" val="20773123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5E513-036F-4CDB-B074-90C40C6DD218}"/>
              </a:ext>
            </a:extLst>
          </p:cNvPr>
          <p:cNvSpPr>
            <a:spLocks noGrp="1"/>
          </p:cNvSpPr>
          <p:nvPr>
            <p:ph type="title"/>
          </p:nvPr>
        </p:nvSpPr>
        <p:spPr/>
        <p:txBody>
          <a:bodyPr>
            <a:normAutofit fontScale="90000"/>
          </a:bodyPr>
          <a:lstStyle/>
          <a:p>
            <a:r>
              <a:rPr lang="en-IN" b="1" dirty="0"/>
              <a:t/>
            </a:r>
            <a:br>
              <a:rPr lang="en-IN" b="1" dirty="0"/>
            </a:br>
            <a:endParaRPr lang="en-IN" dirty="0"/>
          </a:p>
        </p:txBody>
      </p:sp>
      <p:sp>
        <p:nvSpPr>
          <p:cNvPr id="4" name="Date Placeholder 3">
            <a:extLst>
              <a:ext uri="{FF2B5EF4-FFF2-40B4-BE49-F238E27FC236}">
                <a16:creationId xmlns:a16="http://schemas.microsoft.com/office/drawing/2014/main" id="{2F154F93-D4A3-488C-9A33-074375D3FCAA}"/>
              </a:ext>
            </a:extLst>
          </p:cNvPr>
          <p:cNvSpPr>
            <a:spLocks noGrp="1"/>
          </p:cNvSpPr>
          <p:nvPr>
            <p:ph type="dt" sz="half" idx="10"/>
          </p:nvPr>
        </p:nvSpPr>
        <p:spPr/>
        <p:txBody>
          <a:bodyPr/>
          <a:lstStyle/>
          <a:p>
            <a:fld id="{8F00232A-0452-4338-88A3-77BBC1FF7AD5}" type="datetime1">
              <a:rPr lang="en-US" smtClean="0"/>
              <a:t>1/22/2025</a:t>
            </a:fld>
            <a:endParaRPr lang="en-US" dirty="0"/>
          </a:p>
        </p:txBody>
      </p:sp>
      <p:sp>
        <p:nvSpPr>
          <p:cNvPr id="5" name="Footer Placeholder 4">
            <a:extLst>
              <a:ext uri="{FF2B5EF4-FFF2-40B4-BE49-F238E27FC236}">
                <a16:creationId xmlns:a16="http://schemas.microsoft.com/office/drawing/2014/main" id="{206C7862-74B3-4F0D-B284-B4F3CD3ED7AC}"/>
              </a:ext>
            </a:extLst>
          </p:cNvPr>
          <p:cNvSpPr>
            <a:spLocks noGrp="1"/>
          </p:cNvSpPr>
          <p:nvPr>
            <p:ph type="ftr" sz="quarter" idx="11"/>
          </p:nvPr>
        </p:nvSpPr>
        <p:spPr/>
        <p:txBody>
          <a:bodyPr/>
          <a:lstStyle/>
          <a:p>
            <a:r>
              <a:rPr lang="en-US" dirty="0" err="1"/>
              <a:t>TusharSoftware</a:t>
            </a:r>
            <a:r>
              <a:rPr lang="en-US" dirty="0"/>
              <a:t> Engineering ACSE0603                   Unit 2</a:t>
            </a:r>
          </a:p>
        </p:txBody>
      </p:sp>
      <p:sp>
        <p:nvSpPr>
          <p:cNvPr id="6" name="Slide Number Placeholder 5">
            <a:extLst>
              <a:ext uri="{FF2B5EF4-FFF2-40B4-BE49-F238E27FC236}">
                <a16:creationId xmlns:a16="http://schemas.microsoft.com/office/drawing/2014/main" id="{C35ADD0D-25A2-4FEC-B5A1-F53EAF085158}"/>
              </a:ext>
            </a:extLst>
          </p:cNvPr>
          <p:cNvSpPr>
            <a:spLocks noGrp="1"/>
          </p:cNvSpPr>
          <p:nvPr>
            <p:ph type="sldNum" sz="quarter" idx="12"/>
          </p:nvPr>
        </p:nvSpPr>
        <p:spPr/>
        <p:txBody>
          <a:bodyPr/>
          <a:lstStyle/>
          <a:p>
            <a:fld id="{B6F15528-21DE-4FAA-801E-634DDDAF4B2B}" type="slidenum">
              <a:rPr lang="en-US" smtClean="0"/>
              <a:pPr/>
              <a:t>52</a:t>
            </a:fld>
            <a:endParaRPr lang="en-US" dirty="0"/>
          </a:p>
        </p:txBody>
      </p:sp>
      <p:pic>
        <p:nvPicPr>
          <p:cNvPr id="8" name="Content Placeholder 7">
            <a:extLst>
              <a:ext uri="{FF2B5EF4-FFF2-40B4-BE49-F238E27FC236}">
                <a16:creationId xmlns:a16="http://schemas.microsoft.com/office/drawing/2014/main" id="{BBB3D0A2-E41B-43CD-9B3F-A391684555DA}"/>
              </a:ext>
            </a:extLst>
          </p:cNvPr>
          <p:cNvPicPr>
            <a:picLocks noGrp="1" noChangeAspect="1"/>
          </p:cNvPicPr>
          <p:nvPr>
            <p:ph idx="1"/>
          </p:nvPr>
        </p:nvPicPr>
        <p:blipFill>
          <a:blip r:embed="rId2"/>
          <a:stretch>
            <a:fillRect/>
          </a:stretch>
        </p:blipFill>
        <p:spPr>
          <a:xfrm>
            <a:off x="5436096" y="1078682"/>
            <a:ext cx="3454524" cy="2808312"/>
          </a:xfrm>
          <a:prstGeom prst="rect">
            <a:avLst/>
          </a:prstGeom>
        </p:spPr>
      </p:pic>
      <p:sp>
        <p:nvSpPr>
          <p:cNvPr id="9" name="TextBox 8">
            <a:extLst>
              <a:ext uri="{FF2B5EF4-FFF2-40B4-BE49-F238E27FC236}">
                <a16:creationId xmlns:a16="http://schemas.microsoft.com/office/drawing/2014/main" id="{57F8BD91-94E2-4476-8ABA-7371723F50D8}"/>
              </a:ext>
            </a:extLst>
          </p:cNvPr>
          <p:cNvSpPr txBox="1"/>
          <p:nvPr/>
        </p:nvSpPr>
        <p:spPr>
          <a:xfrm>
            <a:off x="281341" y="1107674"/>
            <a:ext cx="4950935" cy="4801314"/>
          </a:xfrm>
          <a:prstGeom prst="rect">
            <a:avLst/>
          </a:prstGeom>
          <a:noFill/>
        </p:spPr>
        <p:txBody>
          <a:bodyPr wrap="square" rtlCol="0">
            <a:spAutoFit/>
          </a:bodyPr>
          <a:lstStyle/>
          <a:p>
            <a:endParaRPr lang="en-IN" b="1" dirty="0"/>
          </a:p>
          <a:p>
            <a:r>
              <a:rPr lang="en-IN" b="1" dirty="0"/>
              <a:t>External Entity- </a:t>
            </a:r>
            <a:r>
              <a:rPr lang="en-IN" dirty="0"/>
              <a:t>an element in the system diagram that inputs data into the</a:t>
            </a:r>
            <a:r>
              <a:rPr lang="en-IN" b="1" dirty="0"/>
              <a:t> </a:t>
            </a:r>
            <a:r>
              <a:rPr lang="en-IN" dirty="0"/>
              <a:t>information system and retrieves processed data.</a:t>
            </a:r>
          </a:p>
          <a:p>
            <a:endParaRPr lang="en-IN" b="1" dirty="0"/>
          </a:p>
          <a:p>
            <a:endParaRPr lang="en-IN" b="1" dirty="0"/>
          </a:p>
          <a:p>
            <a:r>
              <a:rPr lang="en-IN" b="1" dirty="0"/>
              <a:t>Process- </a:t>
            </a:r>
            <a:r>
              <a:rPr lang="en-IN" dirty="0"/>
              <a:t>refers to the entire process of the system. This is responsible for processing and distributing information to the entities of the system context diagram.</a:t>
            </a:r>
          </a:p>
          <a:p>
            <a:endParaRPr lang="en-IN" b="1" dirty="0"/>
          </a:p>
          <a:p>
            <a:endParaRPr lang="en-IN" b="1" dirty="0"/>
          </a:p>
          <a:p>
            <a:endParaRPr lang="en-IN" b="1" dirty="0"/>
          </a:p>
          <a:p>
            <a:r>
              <a:rPr lang="en-IN" b="1" dirty="0"/>
              <a:t>Flow Line- </a:t>
            </a:r>
            <a:r>
              <a:rPr lang="en-IN" dirty="0"/>
              <a:t>this element depicts the flow of the data within the system. It is supported by text to show what type of data is being sent.</a:t>
            </a:r>
          </a:p>
          <a:p>
            <a:endParaRPr lang="en-IN"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11" name="Title 1"/>
          <p:cNvSpPr txBox="1">
            <a:spLocks/>
          </p:cNvSpPr>
          <p:nvPr/>
        </p:nvSpPr>
        <p:spPr>
          <a:xfrm>
            <a:off x="1291188" y="51520"/>
            <a:ext cx="7810500" cy="548680"/>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000" b="1" dirty="0"/>
              <a:t>Symbols used in Context Diagram</a:t>
            </a:r>
            <a:endParaRPr lang="en-US" sz="2000" dirty="0"/>
          </a:p>
        </p:txBody>
      </p:sp>
    </p:spTree>
    <p:extLst>
      <p:ext uri="{BB962C8B-B14F-4D97-AF65-F5344CB8AC3E}">
        <p14:creationId xmlns:p14="http://schemas.microsoft.com/office/powerpoint/2010/main" val="18714884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B492AB4-C17D-47BF-848F-542D90FB158D}"/>
              </a:ext>
            </a:extLst>
          </p:cNvPr>
          <p:cNvPicPr>
            <a:picLocks noGrp="1" noChangeAspect="1"/>
          </p:cNvPicPr>
          <p:nvPr>
            <p:ph idx="1"/>
          </p:nvPr>
        </p:nvPicPr>
        <p:blipFill>
          <a:blip r:embed="rId2"/>
          <a:stretch>
            <a:fillRect/>
          </a:stretch>
        </p:blipFill>
        <p:spPr>
          <a:xfrm>
            <a:off x="755576" y="764704"/>
            <a:ext cx="7632848" cy="5241602"/>
          </a:xfrm>
          <a:prstGeom prst="rect">
            <a:avLst/>
          </a:prstGeom>
        </p:spPr>
      </p:pic>
      <p:sp>
        <p:nvSpPr>
          <p:cNvPr id="4" name="Date Placeholder 3">
            <a:extLst>
              <a:ext uri="{FF2B5EF4-FFF2-40B4-BE49-F238E27FC236}">
                <a16:creationId xmlns:a16="http://schemas.microsoft.com/office/drawing/2014/main" id="{21E97E99-F178-4B77-B478-4C921B4A65CC}"/>
              </a:ext>
            </a:extLst>
          </p:cNvPr>
          <p:cNvSpPr>
            <a:spLocks noGrp="1"/>
          </p:cNvSpPr>
          <p:nvPr>
            <p:ph type="dt" sz="half" idx="10"/>
          </p:nvPr>
        </p:nvSpPr>
        <p:spPr/>
        <p:txBody>
          <a:bodyPr/>
          <a:lstStyle/>
          <a:p>
            <a:fld id="{8F00232A-0452-4338-88A3-77BBC1FF7AD5}" type="datetime1">
              <a:rPr lang="en-US" smtClean="0"/>
              <a:t>1/22/2025</a:t>
            </a:fld>
            <a:endParaRPr lang="en-US" dirty="0"/>
          </a:p>
        </p:txBody>
      </p:sp>
      <p:sp>
        <p:nvSpPr>
          <p:cNvPr id="5" name="Footer Placeholder 4">
            <a:extLst>
              <a:ext uri="{FF2B5EF4-FFF2-40B4-BE49-F238E27FC236}">
                <a16:creationId xmlns:a16="http://schemas.microsoft.com/office/drawing/2014/main" id="{B10A1597-6467-4DF9-A350-95DDBDBCD859}"/>
              </a:ext>
            </a:extLst>
          </p:cNvPr>
          <p:cNvSpPr>
            <a:spLocks noGrp="1"/>
          </p:cNvSpPr>
          <p:nvPr>
            <p:ph type="ftr" sz="quarter" idx="11"/>
          </p:nvPr>
        </p:nvSpPr>
        <p:spPr/>
        <p:txBody>
          <a:bodyPr/>
          <a:lstStyle/>
          <a:p>
            <a:r>
              <a:rPr lang="en-US" dirty="0" err="1"/>
              <a:t>TusharSoftware</a:t>
            </a:r>
            <a:r>
              <a:rPr lang="en-US" dirty="0"/>
              <a:t> Engineering ACSE0603                   Unit 2</a:t>
            </a:r>
          </a:p>
        </p:txBody>
      </p:sp>
      <p:sp>
        <p:nvSpPr>
          <p:cNvPr id="6" name="Slide Number Placeholder 5">
            <a:extLst>
              <a:ext uri="{FF2B5EF4-FFF2-40B4-BE49-F238E27FC236}">
                <a16:creationId xmlns:a16="http://schemas.microsoft.com/office/drawing/2014/main" id="{2BA3F5CF-E029-4864-98AF-78BA7759ED97}"/>
              </a:ext>
            </a:extLst>
          </p:cNvPr>
          <p:cNvSpPr>
            <a:spLocks noGrp="1"/>
          </p:cNvSpPr>
          <p:nvPr>
            <p:ph type="sldNum" sz="quarter" idx="12"/>
          </p:nvPr>
        </p:nvSpPr>
        <p:spPr/>
        <p:txBody>
          <a:bodyPr/>
          <a:lstStyle/>
          <a:p>
            <a:fld id="{B6F15528-21DE-4FAA-801E-634DDDAF4B2B}" type="slidenum">
              <a:rPr lang="en-US" smtClean="0"/>
              <a:pPr/>
              <a:t>53</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9" name="Title 1"/>
          <p:cNvSpPr txBox="1">
            <a:spLocks/>
          </p:cNvSpPr>
          <p:nvPr/>
        </p:nvSpPr>
        <p:spPr>
          <a:xfrm>
            <a:off x="1291188" y="51520"/>
            <a:ext cx="7810500" cy="548680"/>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000" b="1"/>
              <a:t>Symbols used in Context Diagram</a:t>
            </a:r>
            <a:endParaRPr lang="en-US" sz="2000" dirty="0"/>
          </a:p>
        </p:txBody>
      </p:sp>
    </p:spTree>
    <p:extLst>
      <p:ext uri="{BB962C8B-B14F-4D97-AF65-F5344CB8AC3E}">
        <p14:creationId xmlns:p14="http://schemas.microsoft.com/office/powerpoint/2010/main" val="32194417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0248E-7A6F-47A7-8914-94416BD8EA85}"/>
              </a:ext>
            </a:extLst>
          </p:cNvPr>
          <p:cNvSpPr>
            <a:spLocks noGrp="1"/>
          </p:cNvSpPr>
          <p:nvPr>
            <p:ph idx="1"/>
          </p:nvPr>
        </p:nvSpPr>
        <p:spPr>
          <a:xfrm>
            <a:off x="457200" y="476672"/>
            <a:ext cx="8229600" cy="5649491"/>
          </a:xfrm>
        </p:spPr>
        <p:txBody>
          <a:bodyPr>
            <a:normAutofit/>
          </a:bodyPr>
          <a:lstStyle/>
          <a:p>
            <a:pPr marL="0" indent="0">
              <a:buNone/>
            </a:pPr>
            <a:endParaRPr lang="en-IN" sz="2400" b="1" dirty="0"/>
          </a:p>
          <a:p>
            <a:r>
              <a:rPr lang="en-IN" sz="2000" dirty="0"/>
              <a:t>The diagram does not show any details regarding the technical structure. </a:t>
            </a:r>
          </a:p>
          <a:p>
            <a:r>
              <a:rPr lang="en-IN" sz="2000" dirty="0"/>
              <a:t>It is one of the best illustrations to present your business project. This way you can clearly explain the project to an audience with no technical knowledge.</a:t>
            </a:r>
          </a:p>
          <a:p>
            <a:r>
              <a:rPr lang="en-IN" sz="2000" dirty="0"/>
              <a:t> A system context diagram is an excellent tool for any line of business that needs an automated system of services.</a:t>
            </a:r>
          </a:p>
          <a:p>
            <a:endParaRPr lang="en-IN" dirty="0"/>
          </a:p>
        </p:txBody>
      </p:sp>
      <p:sp>
        <p:nvSpPr>
          <p:cNvPr id="4" name="Date Placeholder 3">
            <a:extLst>
              <a:ext uri="{FF2B5EF4-FFF2-40B4-BE49-F238E27FC236}">
                <a16:creationId xmlns:a16="http://schemas.microsoft.com/office/drawing/2014/main" id="{F76CC789-E777-42D3-948F-AE327F8D65B9}"/>
              </a:ext>
            </a:extLst>
          </p:cNvPr>
          <p:cNvSpPr>
            <a:spLocks noGrp="1"/>
          </p:cNvSpPr>
          <p:nvPr>
            <p:ph type="dt" sz="half" idx="10"/>
          </p:nvPr>
        </p:nvSpPr>
        <p:spPr/>
        <p:txBody>
          <a:bodyPr/>
          <a:lstStyle/>
          <a:p>
            <a:fld id="{8F00232A-0452-4338-88A3-77BBC1FF7AD5}" type="datetime1">
              <a:rPr lang="en-US" smtClean="0"/>
              <a:t>1/22/2025</a:t>
            </a:fld>
            <a:endParaRPr lang="en-US" dirty="0"/>
          </a:p>
        </p:txBody>
      </p:sp>
      <p:sp>
        <p:nvSpPr>
          <p:cNvPr id="5" name="Footer Placeholder 4">
            <a:extLst>
              <a:ext uri="{FF2B5EF4-FFF2-40B4-BE49-F238E27FC236}">
                <a16:creationId xmlns:a16="http://schemas.microsoft.com/office/drawing/2014/main" id="{73B38AD3-6F94-4E1E-AF13-4D57F1913ACF}"/>
              </a:ext>
            </a:extLst>
          </p:cNvPr>
          <p:cNvSpPr>
            <a:spLocks noGrp="1"/>
          </p:cNvSpPr>
          <p:nvPr>
            <p:ph type="ftr" sz="quarter" idx="11"/>
          </p:nvPr>
        </p:nvSpPr>
        <p:spPr/>
        <p:txBody>
          <a:bodyPr/>
          <a:lstStyle/>
          <a:p>
            <a:r>
              <a:rPr lang="en-US" dirty="0" err="1"/>
              <a:t>TusharSoftware</a:t>
            </a:r>
            <a:r>
              <a:rPr lang="en-US" dirty="0"/>
              <a:t> Engineering ACSE0603                   Unit 2</a:t>
            </a:r>
          </a:p>
        </p:txBody>
      </p:sp>
      <p:sp>
        <p:nvSpPr>
          <p:cNvPr id="6" name="Slide Number Placeholder 5">
            <a:extLst>
              <a:ext uri="{FF2B5EF4-FFF2-40B4-BE49-F238E27FC236}">
                <a16:creationId xmlns:a16="http://schemas.microsoft.com/office/drawing/2014/main" id="{FA80437B-5AB6-47C6-BE23-FCE09642F222}"/>
              </a:ext>
            </a:extLst>
          </p:cNvPr>
          <p:cNvSpPr>
            <a:spLocks noGrp="1"/>
          </p:cNvSpPr>
          <p:nvPr>
            <p:ph type="sldNum" sz="quarter" idx="12"/>
          </p:nvPr>
        </p:nvSpPr>
        <p:spPr/>
        <p:txBody>
          <a:bodyPr/>
          <a:lstStyle/>
          <a:p>
            <a:fld id="{B6F15528-21DE-4FAA-801E-634DDDAF4B2B}" type="slidenum">
              <a:rPr lang="en-US" smtClean="0"/>
              <a:pPr/>
              <a:t>54</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1520"/>
            <a:ext cx="1224136" cy="569168"/>
          </a:xfrm>
          <a:prstGeom prst="rect">
            <a:avLst/>
          </a:prstGeom>
        </p:spPr>
      </p:pic>
      <p:sp>
        <p:nvSpPr>
          <p:cNvPr id="8" name="Title 1"/>
          <p:cNvSpPr txBox="1">
            <a:spLocks/>
          </p:cNvSpPr>
          <p:nvPr/>
        </p:nvSpPr>
        <p:spPr>
          <a:xfrm>
            <a:off x="1291188" y="51520"/>
            <a:ext cx="7810500" cy="548680"/>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000" b="1" dirty="0"/>
              <a:t>Benefits of using Context Diagram</a:t>
            </a:r>
          </a:p>
        </p:txBody>
      </p:sp>
    </p:spTree>
    <p:extLst>
      <p:ext uri="{BB962C8B-B14F-4D97-AF65-F5344CB8AC3E}">
        <p14:creationId xmlns:p14="http://schemas.microsoft.com/office/powerpoint/2010/main" val="33959226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839200" cy="4267200"/>
          </a:xfrm>
        </p:spPr>
        <p:txBody>
          <a:bodyPr>
            <a:noAutofit/>
          </a:bodyPr>
          <a:lstStyle/>
          <a:p>
            <a:pPr>
              <a:lnSpc>
                <a:spcPct val="150000"/>
              </a:lnSpc>
            </a:pPr>
            <a:r>
              <a:rPr lang="en-US" sz="2200" dirty="0"/>
              <a:t>It is effective way to find out what the customer really want.</a:t>
            </a:r>
          </a:p>
          <a:p>
            <a:pPr>
              <a:lnSpc>
                <a:spcPct val="150000"/>
              </a:lnSpc>
            </a:pPr>
            <a:r>
              <a:rPr lang="en-US" sz="2200" dirty="0"/>
              <a:t>We take customer feedback to continuously modify the prototype until he/she is satisfied.</a:t>
            </a:r>
          </a:p>
          <a:p>
            <a:pPr>
              <a:lnSpc>
                <a:spcPct val="150000"/>
              </a:lnSpc>
            </a:pPr>
            <a:r>
              <a:rPr lang="en-US" sz="2200" dirty="0"/>
              <a:t>It should be built quickly and at a relatively low cost.</a:t>
            </a:r>
          </a:p>
          <a:p>
            <a:pPr>
              <a:lnSpc>
                <a:spcPct val="150000"/>
              </a:lnSpc>
            </a:pPr>
            <a:r>
              <a:rPr lang="en-US" sz="2200" dirty="0"/>
              <a:t>Due to its limitations and would not be acceptable in final system it is an optional activity.</a:t>
            </a:r>
          </a:p>
          <a:p>
            <a:pPr>
              <a:lnSpc>
                <a:spcPct val="150000"/>
              </a:lnSpc>
            </a:pPr>
            <a:r>
              <a:rPr lang="en-US" sz="2200" dirty="0"/>
              <a:t>Many organization are developing prototypes for better understanding before the finalization of SRS.</a:t>
            </a:r>
          </a:p>
        </p:txBody>
      </p:sp>
      <p:sp>
        <p:nvSpPr>
          <p:cNvPr id="4" name="Slide Number Placeholder 3"/>
          <p:cNvSpPr>
            <a:spLocks noGrp="1"/>
          </p:cNvSpPr>
          <p:nvPr>
            <p:ph type="sldNum" sz="quarter" idx="12"/>
          </p:nvPr>
        </p:nvSpPr>
        <p:spPr/>
        <p:txBody>
          <a:bodyPr/>
          <a:lstStyle/>
          <a:p>
            <a:fld id="{EEC29284-5E14-4C1A-BCDA-1FB19A2AD421}" type="slidenum">
              <a:rPr lang="en-US" smtClean="0"/>
              <a:pPr/>
              <a:t>55</a:t>
            </a:fld>
            <a:endParaRPr lang="en-US"/>
          </a:p>
        </p:txBody>
      </p:sp>
      <p:sp>
        <p:nvSpPr>
          <p:cNvPr id="5" name="Footer Placeholder 4"/>
          <p:cNvSpPr>
            <a:spLocks noGrp="1"/>
          </p:cNvSpPr>
          <p:nvPr>
            <p:ph type="ftr" sz="quarter" idx="11"/>
          </p:nvPr>
        </p:nvSpPr>
        <p:spPr>
          <a:xfrm>
            <a:off x="1600200" y="6356350"/>
            <a:ext cx="5334000" cy="365125"/>
          </a:xfrm>
        </p:spPr>
        <p:txBody>
          <a:bodyPr/>
          <a:lstStyle/>
          <a:p>
            <a:r>
              <a:rPr lang="en-US" dirty="0" err="1"/>
              <a:t>TusharSoftware</a:t>
            </a:r>
            <a:r>
              <a:rPr lang="en-US" dirty="0"/>
              <a:t> Engineering ACSE0603                   Unit 2</a:t>
            </a:r>
          </a:p>
        </p:txBody>
      </p:sp>
      <p:sp>
        <p:nvSpPr>
          <p:cNvPr id="6" name="Title 1"/>
          <p:cNvSpPr txBox="1">
            <a:spLocks/>
          </p:cNvSpPr>
          <p:nvPr/>
        </p:nvSpPr>
        <p:spPr>
          <a:xfrm>
            <a:off x="1333500" y="116632"/>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Development of Prototype(Optional)</a:t>
            </a:r>
          </a:p>
        </p:txBody>
      </p:sp>
      <p:sp>
        <p:nvSpPr>
          <p:cNvPr id="2" name="Date Placeholder 1"/>
          <p:cNvSpPr>
            <a:spLocks noGrp="1"/>
          </p:cNvSpPr>
          <p:nvPr>
            <p:ph type="dt" sz="half" idx="10"/>
          </p:nvPr>
        </p:nvSpPr>
        <p:spPr/>
        <p:txBody>
          <a:bodyPr/>
          <a:lstStyle/>
          <a:p>
            <a:fld id="{C4D212C5-57CA-4CC5-99D0-41A6718C56F8}" type="datetime1">
              <a:rPr lang="en-US" smtClean="0"/>
              <a:t>1/22/2025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7749689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305800" cy="4267200"/>
          </a:xfrm>
        </p:spPr>
        <p:txBody>
          <a:bodyPr>
            <a:normAutofit fontScale="85000" lnSpcReduction="20000"/>
          </a:bodyPr>
          <a:lstStyle/>
          <a:p>
            <a:pPr>
              <a:lnSpc>
                <a:spcPct val="150000"/>
              </a:lnSpc>
            </a:pPr>
            <a:r>
              <a:rPr lang="en-US" sz="2400" dirty="0"/>
              <a:t>This process consists of various graphical representation of functions, data entities, external entities and relationship between them.</a:t>
            </a:r>
          </a:p>
          <a:p>
            <a:pPr>
              <a:lnSpc>
                <a:spcPct val="150000"/>
              </a:lnSpc>
            </a:pPr>
            <a:r>
              <a:rPr lang="en-US" sz="2400" dirty="0"/>
              <a:t>Graphical view help us to find incorrect, missing, and inconsistent requirements.</a:t>
            </a:r>
          </a:p>
          <a:p>
            <a:pPr>
              <a:lnSpc>
                <a:spcPct val="150000"/>
              </a:lnSpc>
            </a:pPr>
            <a:r>
              <a:rPr lang="en-US" sz="2400" dirty="0"/>
              <a:t>Such models includes</a:t>
            </a:r>
          </a:p>
          <a:p>
            <a:pPr lvl="1">
              <a:lnSpc>
                <a:spcPct val="150000"/>
              </a:lnSpc>
            </a:pPr>
            <a:r>
              <a:rPr lang="en-US" sz="2400" dirty="0">
                <a:solidFill>
                  <a:srgbClr val="002060"/>
                </a:solidFill>
              </a:rPr>
              <a:t>Data flow diagram</a:t>
            </a:r>
          </a:p>
          <a:p>
            <a:pPr lvl="1">
              <a:lnSpc>
                <a:spcPct val="150000"/>
              </a:lnSpc>
            </a:pPr>
            <a:r>
              <a:rPr lang="en-US" sz="2400" dirty="0">
                <a:solidFill>
                  <a:srgbClr val="002060"/>
                </a:solidFill>
              </a:rPr>
              <a:t>Entity Relationship Diagram(ERD)</a:t>
            </a:r>
          </a:p>
          <a:p>
            <a:pPr lvl="1">
              <a:lnSpc>
                <a:spcPct val="150000"/>
              </a:lnSpc>
            </a:pPr>
            <a:r>
              <a:rPr lang="en-US" sz="2400" dirty="0">
                <a:solidFill>
                  <a:srgbClr val="002060"/>
                </a:solidFill>
              </a:rPr>
              <a:t>Data Dictionary</a:t>
            </a:r>
          </a:p>
          <a:p>
            <a:pPr lvl="1">
              <a:lnSpc>
                <a:spcPct val="150000"/>
              </a:lnSpc>
            </a:pPr>
            <a:r>
              <a:rPr lang="en-US" sz="2400" dirty="0">
                <a:solidFill>
                  <a:srgbClr val="002060"/>
                </a:solidFill>
              </a:rPr>
              <a:t>Decision Table, etc.</a:t>
            </a:r>
          </a:p>
        </p:txBody>
      </p:sp>
      <p:sp>
        <p:nvSpPr>
          <p:cNvPr id="2" name="Date Placeholder 1"/>
          <p:cNvSpPr>
            <a:spLocks noGrp="1"/>
          </p:cNvSpPr>
          <p:nvPr>
            <p:ph type="dt" sz="half" idx="10"/>
          </p:nvPr>
        </p:nvSpPr>
        <p:spPr/>
        <p:txBody>
          <a:bodyPr/>
          <a:lstStyle/>
          <a:p>
            <a:fld id="{4B0AC38B-84F2-4CC6-AA42-58553B929583}" type="datetime1">
              <a:rPr lang="en-US" smtClean="0"/>
              <a:t>1/22/2025</a:t>
            </a:fld>
            <a:endParaRPr lang="en-US"/>
          </a:p>
        </p:txBody>
      </p:sp>
      <p:sp>
        <p:nvSpPr>
          <p:cNvPr id="5" name="Footer Placeholder 4"/>
          <p:cNvSpPr>
            <a:spLocks noGrp="1"/>
          </p:cNvSpPr>
          <p:nvPr>
            <p:ph type="ftr" sz="quarter" idx="11"/>
          </p:nvPr>
        </p:nvSpPr>
        <p:spPr>
          <a:xfrm>
            <a:off x="3124200" y="6356350"/>
            <a:ext cx="4572000" cy="365125"/>
          </a:xfrm>
        </p:spPr>
        <p:txBody>
          <a:bodyPr/>
          <a:lstStyle/>
          <a:p>
            <a:r>
              <a:rPr lang="en-US" dirty="0" err="1"/>
              <a:t>TusharSoftware</a:t>
            </a:r>
            <a:r>
              <a:rPr lang="en-US" dirty="0"/>
              <a:t> Engineering ACSE0603                   Unit 2</a:t>
            </a:r>
          </a:p>
        </p:txBody>
      </p:sp>
      <p:sp>
        <p:nvSpPr>
          <p:cNvPr id="4" name="Slide Number Placeholder 3"/>
          <p:cNvSpPr>
            <a:spLocks noGrp="1"/>
          </p:cNvSpPr>
          <p:nvPr>
            <p:ph type="sldNum" sz="quarter" idx="12"/>
          </p:nvPr>
        </p:nvSpPr>
        <p:spPr/>
        <p:txBody>
          <a:bodyPr/>
          <a:lstStyle/>
          <a:p>
            <a:fld id="{EEC29284-5E14-4C1A-BCDA-1FB19A2AD421}" type="slidenum">
              <a:rPr lang="en-US" smtClean="0"/>
              <a:pPr/>
              <a:t>56</a:t>
            </a:fld>
            <a:endParaRPr lang="en-US"/>
          </a:p>
        </p:txBody>
      </p:sp>
      <p:sp>
        <p:nvSpPr>
          <p:cNvPr id="6"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Model the Requirement</a:t>
            </a:r>
          </a:p>
        </p:txBody>
      </p:sp>
      <p:pic>
        <p:nvPicPr>
          <p:cNvPr id="7" name="Picture 6">
            <a:extLst>
              <a:ext uri="{FF2B5EF4-FFF2-40B4-BE49-F238E27FC236}">
                <a16:creationId xmlns:a16="http://schemas.microsoft.com/office/drawing/2014/main" id="{1C919116-FEF5-8B11-1A59-3CF8CE21F8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7394482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0"/>
            <a:ext cx="8077200" cy="4148422"/>
          </a:xfrm>
        </p:spPr>
        <p:txBody>
          <a:bodyPr>
            <a:normAutofit/>
          </a:bodyPr>
          <a:lstStyle/>
          <a:p>
            <a:pPr algn="just"/>
            <a:r>
              <a:rPr lang="en-US" sz="2200" dirty="0"/>
              <a:t>After modeling the requirements, we will have better understanding of the system behavior.</a:t>
            </a:r>
          </a:p>
          <a:p>
            <a:pPr algn="just"/>
            <a:endParaRPr lang="en-US" sz="2200" dirty="0"/>
          </a:p>
          <a:p>
            <a:pPr algn="just"/>
            <a:r>
              <a:rPr lang="en-US" sz="2200" dirty="0"/>
              <a:t>Inconsistencies and ambiguities have been identified.</a:t>
            </a:r>
          </a:p>
          <a:p>
            <a:pPr algn="just"/>
            <a:endParaRPr lang="en-US" sz="2200" dirty="0"/>
          </a:p>
          <a:p>
            <a:pPr algn="just"/>
            <a:r>
              <a:rPr lang="en-US" sz="2200" dirty="0"/>
              <a:t>Now we finalize the analyzed requirements and next step is to document these requirements in a prescribed format</a:t>
            </a:r>
          </a:p>
        </p:txBody>
      </p:sp>
      <p:sp>
        <p:nvSpPr>
          <p:cNvPr id="2" name="Date Placeholder 1"/>
          <p:cNvSpPr>
            <a:spLocks noGrp="1"/>
          </p:cNvSpPr>
          <p:nvPr>
            <p:ph type="dt" sz="half" idx="10"/>
          </p:nvPr>
        </p:nvSpPr>
        <p:spPr/>
        <p:txBody>
          <a:bodyPr/>
          <a:lstStyle/>
          <a:p>
            <a:fld id="{D48DED0B-8E36-4FA4-8145-51F3433070C7}" type="datetime1">
              <a:rPr lang="en-US" smtClean="0"/>
              <a:t>1/22/2025</a:t>
            </a:fld>
            <a:endParaRPr lang="en-US"/>
          </a:p>
        </p:txBody>
      </p:sp>
      <p:sp>
        <p:nvSpPr>
          <p:cNvPr id="5" name="Footer Placeholder 4"/>
          <p:cNvSpPr>
            <a:spLocks noGrp="1"/>
          </p:cNvSpPr>
          <p:nvPr>
            <p:ph type="ftr" sz="quarter" idx="11"/>
          </p:nvPr>
        </p:nvSpPr>
        <p:spPr>
          <a:xfrm>
            <a:off x="3124200" y="6356350"/>
            <a:ext cx="4648200" cy="365125"/>
          </a:xfrm>
        </p:spPr>
        <p:txBody>
          <a:bodyPr/>
          <a:lstStyle/>
          <a:p>
            <a:r>
              <a:rPr lang="en-US" dirty="0" err="1"/>
              <a:t>TusharSoftware</a:t>
            </a:r>
            <a:r>
              <a:rPr lang="en-US" dirty="0"/>
              <a:t> Engineering ACSE0603                   Unit 2</a:t>
            </a:r>
          </a:p>
        </p:txBody>
      </p:sp>
      <p:sp>
        <p:nvSpPr>
          <p:cNvPr id="4" name="Slide Number Placeholder 3"/>
          <p:cNvSpPr>
            <a:spLocks noGrp="1"/>
          </p:cNvSpPr>
          <p:nvPr>
            <p:ph type="sldNum" sz="quarter" idx="12"/>
          </p:nvPr>
        </p:nvSpPr>
        <p:spPr/>
        <p:txBody>
          <a:bodyPr/>
          <a:lstStyle/>
          <a:p>
            <a:fld id="{EEC29284-5E14-4C1A-BCDA-1FB19A2AD421}" type="slidenum">
              <a:rPr lang="en-US" smtClean="0"/>
              <a:pPr/>
              <a:t>57</a:t>
            </a:fld>
            <a:endParaRPr lang="en-US"/>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b="1">
                <a:solidFill>
                  <a:schemeClr val="tx1"/>
                </a:solidFill>
              </a:defRPr>
            </a:lvl1pPr>
          </a:lstStyle>
          <a:p>
            <a:r>
              <a:rPr lang="en-US" dirty="0">
                <a:latin typeface="Times New Roman" panose="02020603050405020304" pitchFamily="18" charset="0"/>
                <a:cs typeface="Times New Roman" panose="02020603050405020304" pitchFamily="18" charset="0"/>
              </a:rPr>
              <a:t>Finalize the Requirements</a:t>
            </a:r>
          </a:p>
        </p:txBody>
      </p:sp>
      <p:pic>
        <p:nvPicPr>
          <p:cNvPr id="6" name="Picture 5">
            <a:extLst>
              <a:ext uri="{FF2B5EF4-FFF2-40B4-BE49-F238E27FC236}">
                <a16:creationId xmlns:a16="http://schemas.microsoft.com/office/drawing/2014/main" id="{95C779C2-4DC2-2C56-AB8A-DF2F702DC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4317689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99"/>
            <a:ext cx="8458200" cy="4563046"/>
          </a:xfrm>
        </p:spPr>
        <p:txBody>
          <a:bodyPr>
            <a:normAutofit fontScale="70000" lnSpcReduction="20000"/>
          </a:bodyPr>
          <a:lstStyle/>
          <a:p>
            <a:r>
              <a:rPr lang="en-US" dirty="0"/>
              <a:t>Also known as data flow graph or bubble chart.</a:t>
            </a:r>
          </a:p>
          <a:p>
            <a:r>
              <a:rPr lang="en-US" dirty="0"/>
              <a:t>It shows the flow the data through a system.</a:t>
            </a:r>
          </a:p>
          <a:p>
            <a:pPr algn="just"/>
            <a:r>
              <a:rPr lang="en-US" dirty="0"/>
              <a:t>It represent a systems in terms of input data to the system, various processing carried out on those data, and the output  data generated by the system.</a:t>
            </a:r>
          </a:p>
          <a:p>
            <a:pPr algn="just"/>
            <a:r>
              <a:rPr lang="en-US" dirty="0"/>
              <a:t>System may be an organization, a set of procedures, a computer H/W system, a s/w system, etc.</a:t>
            </a:r>
          </a:p>
          <a:p>
            <a:endParaRPr lang="en-US" dirty="0"/>
          </a:p>
          <a:p>
            <a:r>
              <a:rPr lang="en-US" dirty="0">
                <a:solidFill>
                  <a:srgbClr val="FFC000"/>
                </a:solidFill>
              </a:rPr>
              <a:t>In DFD</a:t>
            </a:r>
          </a:p>
          <a:p>
            <a:pPr lvl="1"/>
            <a:r>
              <a:rPr lang="en-US" dirty="0"/>
              <a:t>All names should be unique.</a:t>
            </a:r>
          </a:p>
          <a:p>
            <a:pPr lvl="1"/>
            <a:r>
              <a:rPr lang="en-US" dirty="0"/>
              <a:t> It is not a flow chart. Arrow represent flowing of data without any order.</a:t>
            </a:r>
          </a:p>
          <a:p>
            <a:pPr lvl="1"/>
            <a:r>
              <a:rPr lang="en-US" dirty="0"/>
              <a:t> Suppress logical decisions.</a:t>
            </a:r>
          </a:p>
          <a:p>
            <a:pPr lvl="1"/>
            <a:r>
              <a:rPr lang="en-US" dirty="0"/>
              <a:t>Defer error conditions &amp; handling until the end of the analysis.</a:t>
            </a:r>
          </a:p>
        </p:txBody>
      </p:sp>
      <p:sp>
        <p:nvSpPr>
          <p:cNvPr id="4" name="Slide Number Placeholder 3"/>
          <p:cNvSpPr>
            <a:spLocks noGrp="1"/>
          </p:cNvSpPr>
          <p:nvPr>
            <p:ph type="sldNum" sz="quarter" idx="12"/>
          </p:nvPr>
        </p:nvSpPr>
        <p:spPr/>
        <p:txBody>
          <a:bodyPr/>
          <a:lstStyle/>
          <a:p>
            <a:fld id="{EEC29284-5E14-4C1A-BCDA-1FB19A2AD421}" type="slidenum">
              <a:rPr lang="en-US" smtClean="0"/>
              <a:pPr/>
              <a:t>58</a:t>
            </a:fld>
            <a:endParaRPr lang="en-US"/>
          </a:p>
        </p:txBody>
      </p:sp>
      <p:sp>
        <p:nvSpPr>
          <p:cNvPr id="5" name="Footer Placeholder 4"/>
          <p:cNvSpPr>
            <a:spLocks noGrp="1"/>
          </p:cNvSpPr>
          <p:nvPr>
            <p:ph type="ftr" sz="quarter" idx="11"/>
          </p:nvPr>
        </p:nvSpPr>
        <p:spPr>
          <a:xfrm>
            <a:off x="2209800" y="6356350"/>
            <a:ext cx="5410200" cy="365125"/>
          </a:xfrm>
        </p:spPr>
        <p:txBody>
          <a:bodyPr/>
          <a:lstStyle/>
          <a:p>
            <a:r>
              <a:rPr lang="en-US" dirty="0" err="1"/>
              <a:t>TusharSoftware</a:t>
            </a:r>
            <a:r>
              <a:rPr lang="en-US" dirty="0"/>
              <a:t> Engineering ACSE0603                   Unit 2</a:t>
            </a:r>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Data Flow Diagrams(CO2)</a:t>
            </a:r>
          </a:p>
        </p:txBody>
      </p:sp>
      <p:sp>
        <p:nvSpPr>
          <p:cNvPr id="2" name="Date Placeholder 1"/>
          <p:cNvSpPr>
            <a:spLocks noGrp="1"/>
          </p:cNvSpPr>
          <p:nvPr>
            <p:ph type="dt" sz="half" idx="10"/>
          </p:nvPr>
        </p:nvSpPr>
        <p:spPr/>
        <p:txBody>
          <a:bodyPr/>
          <a:lstStyle/>
          <a:p>
            <a:fld id="{B4153294-951D-4225-81C1-3F34DC3A8A18}" type="datetime1">
              <a:rPr lang="en-US" smtClean="0"/>
              <a:t>1/22/2025</a:t>
            </a:fld>
            <a:endParaRPr lang="en-US"/>
          </a:p>
        </p:txBody>
      </p:sp>
      <p:pic>
        <p:nvPicPr>
          <p:cNvPr id="6" name="Picture 5">
            <a:extLst>
              <a:ext uri="{FF2B5EF4-FFF2-40B4-BE49-F238E27FC236}">
                <a16:creationId xmlns:a16="http://schemas.microsoft.com/office/drawing/2014/main" id="{E6043186-FE63-42B9-8A0F-BF28A1A8B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873318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1447800" y="1676400"/>
            <a:ext cx="7239000" cy="37338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EC29284-5E14-4C1A-BCDA-1FB19A2AD421}" type="slidenum">
              <a:rPr lang="en-US" smtClean="0"/>
              <a:pPr/>
              <a:t>59</a:t>
            </a:fld>
            <a:endParaRPr lang="en-US"/>
          </a:p>
        </p:txBody>
      </p:sp>
      <p:sp>
        <p:nvSpPr>
          <p:cNvPr id="5" name="Footer Placeholder 4"/>
          <p:cNvSpPr>
            <a:spLocks noGrp="1"/>
          </p:cNvSpPr>
          <p:nvPr>
            <p:ph type="ftr" sz="quarter" idx="11"/>
          </p:nvPr>
        </p:nvSpPr>
        <p:spPr>
          <a:xfrm>
            <a:off x="2133600" y="6356350"/>
            <a:ext cx="4495800" cy="365125"/>
          </a:xfrm>
        </p:spPr>
        <p:txBody>
          <a:bodyPr/>
          <a:lstStyle/>
          <a:p>
            <a:r>
              <a:rPr lang="en-US" dirty="0" err="1"/>
              <a:t>TusharSoftware</a:t>
            </a:r>
            <a:r>
              <a:rPr lang="en-US" dirty="0"/>
              <a:t> Engineering ACSE0603                   Unit 2</a:t>
            </a:r>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DFD</a:t>
            </a:r>
          </a:p>
        </p:txBody>
      </p:sp>
      <p:sp>
        <p:nvSpPr>
          <p:cNvPr id="2" name="Date Placeholder 1"/>
          <p:cNvSpPr>
            <a:spLocks noGrp="1"/>
          </p:cNvSpPr>
          <p:nvPr>
            <p:ph type="dt" sz="half" idx="10"/>
          </p:nvPr>
        </p:nvSpPr>
        <p:spPr/>
        <p:txBody>
          <a:bodyPr/>
          <a:lstStyle/>
          <a:p>
            <a:fld id="{954FEFD6-6964-4E0D-996B-F3F06281652B}" type="datetime1">
              <a:rPr lang="en-US" smtClean="0"/>
              <a:t>1/22/2025</a:t>
            </a:fld>
            <a:endParaRPr lang="en-US"/>
          </a:p>
        </p:txBody>
      </p:sp>
      <p:pic>
        <p:nvPicPr>
          <p:cNvPr id="3" name="Picture 2">
            <a:extLst>
              <a:ext uri="{FF2B5EF4-FFF2-40B4-BE49-F238E27FC236}">
                <a16:creationId xmlns:a16="http://schemas.microsoft.com/office/drawing/2014/main" id="{C98BE87A-C090-97D1-70A7-90D0F2B4F1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261274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70F0D3-6E8D-43A7-B71A-75D13BCE19A2}"/>
              </a:ext>
            </a:extLst>
          </p:cNvPr>
          <p:cNvSpPr>
            <a:spLocks noGrp="1"/>
          </p:cNvSpPr>
          <p:nvPr>
            <p:ph idx="1"/>
          </p:nvPr>
        </p:nvSpPr>
        <p:spPr/>
        <p:txBody>
          <a:bodyPr>
            <a:noAutofit/>
          </a:bodyPr>
          <a:lstStyle/>
          <a:p>
            <a:pPr algn="just"/>
            <a:r>
              <a:rPr lang="en-US" sz="2200" dirty="0"/>
              <a:t>Software engineering applications are </a:t>
            </a:r>
            <a:r>
              <a:rPr lang="en-US" sz="2200" b="1" dirty="0"/>
              <a:t>new idea, device or process</a:t>
            </a:r>
            <a:r>
              <a:rPr lang="en-US" sz="2200" dirty="0"/>
              <a:t>. Innovations are the application of better solutions that meet new requirements, in articulated needs or existing market needs.</a:t>
            </a:r>
          </a:p>
          <a:p>
            <a:pPr algn="just"/>
            <a:r>
              <a:rPr lang="en-US" sz="2200" dirty="0"/>
              <a:t>The exhaustive and widespread use of computers and the improvements in database technology have provided large data. </a:t>
            </a:r>
          </a:p>
          <a:p>
            <a:pPr algn="just"/>
            <a:r>
              <a:rPr lang="en-US" sz="2200" dirty="0"/>
              <a:t>The emerging growth of data in databases has generated an urgent need for efficient data mining techniques to discover useful informational knowledge.</a:t>
            </a:r>
          </a:p>
        </p:txBody>
      </p:sp>
      <p:sp>
        <p:nvSpPr>
          <p:cNvPr id="4" name="Date Placeholder 3">
            <a:extLst>
              <a:ext uri="{FF2B5EF4-FFF2-40B4-BE49-F238E27FC236}">
                <a16:creationId xmlns:a16="http://schemas.microsoft.com/office/drawing/2014/main" id="{9C139CE6-2BED-4E81-BBDC-AB8082E3D354}"/>
              </a:ext>
            </a:extLst>
          </p:cNvPr>
          <p:cNvSpPr>
            <a:spLocks noGrp="1"/>
          </p:cNvSpPr>
          <p:nvPr>
            <p:ph type="dt" sz="half" idx="10"/>
          </p:nvPr>
        </p:nvSpPr>
        <p:spPr/>
        <p:txBody>
          <a:bodyPr/>
          <a:lstStyle/>
          <a:p>
            <a:fld id="{86673186-3B1A-42CA-B3E7-7B752BF3BDD8}" type="datetime1">
              <a:rPr lang="en-US" smtClean="0"/>
              <a:t>1/22/2025</a:t>
            </a:fld>
            <a:endParaRPr lang="en-US"/>
          </a:p>
        </p:txBody>
      </p:sp>
      <p:sp>
        <p:nvSpPr>
          <p:cNvPr id="5" name="Footer Placeholder 4">
            <a:extLst>
              <a:ext uri="{FF2B5EF4-FFF2-40B4-BE49-F238E27FC236}">
                <a16:creationId xmlns:a16="http://schemas.microsoft.com/office/drawing/2014/main" id="{26F61568-3B3F-4B25-9877-4F44DA1C19C4}"/>
              </a:ext>
            </a:extLst>
          </p:cNvPr>
          <p:cNvSpPr>
            <a:spLocks noGrp="1"/>
          </p:cNvSpPr>
          <p:nvPr>
            <p:ph type="ftr" sz="quarter" idx="11"/>
          </p:nvPr>
        </p:nvSpPr>
        <p:spPr/>
        <p:txBody>
          <a:bodyPr/>
          <a:lstStyle/>
          <a:p>
            <a:r>
              <a:rPr lang="en-US" dirty="0" err="1"/>
              <a:t>TusharSoftware</a:t>
            </a:r>
            <a:r>
              <a:rPr lang="en-US" dirty="0"/>
              <a:t> Engineering ACSE0603                   Unit 2</a:t>
            </a:r>
          </a:p>
        </p:txBody>
      </p:sp>
      <p:sp>
        <p:nvSpPr>
          <p:cNvPr id="6" name="Slide Number Placeholder 5">
            <a:extLst>
              <a:ext uri="{FF2B5EF4-FFF2-40B4-BE49-F238E27FC236}">
                <a16:creationId xmlns:a16="http://schemas.microsoft.com/office/drawing/2014/main" id="{3E6B5055-1FDA-4932-ABF7-8CF07DF44BBA}"/>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a:extLst>
              <a:ext uri="{FF2B5EF4-FFF2-40B4-BE49-F238E27FC236}">
                <a16:creationId xmlns:a16="http://schemas.microsoft.com/office/drawing/2014/main" id="{990B5219-CE1D-42B2-A66D-BB65F77D14F1}"/>
              </a:ext>
            </a:extLst>
          </p:cNvPr>
          <p:cNvSpPr txBox="1">
            <a:spLocks noGrp="1"/>
          </p:cNvSpPr>
          <p:nvPr>
            <p:ph type="title"/>
          </p:nvPr>
        </p:nvSpPr>
        <p:spPr>
          <a:xfrm>
            <a:off x="1752600" y="7622"/>
            <a:ext cx="6934200" cy="724216"/>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anchor="ctr">
            <a:normAutofit/>
          </a:bodyPr>
          <a:lstStyle/>
          <a:p>
            <a:pPr fontAlgn="auto">
              <a:spcAft>
                <a:spcPts val="0"/>
              </a:spcAft>
              <a:defRPr/>
            </a:pPr>
            <a:r>
              <a:rPr lang="en-US" sz="2400" b="1" dirty="0">
                <a:solidFill>
                  <a:schemeClr val="tx1"/>
                </a:solidFill>
                <a:latin typeface="Times New Roman" panose="02020603050405020304" pitchFamily="18" charset="0"/>
                <a:cs typeface="Times New Roman" panose="02020603050405020304" pitchFamily="18" charset="0"/>
              </a:rPr>
              <a:t>Branch wise Applications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5442797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12304"/>
            <a:ext cx="4038600" cy="4713859"/>
          </a:xfrm>
        </p:spPr>
        <p:txBody>
          <a:bodyPr>
            <a:normAutofit/>
          </a:bodyPr>
          <a:lstStyle/>
          <a:p>
            <a:pPr algn="just"/>
            <a:r>
              <a:rPr lang="en-US" sz="2200" dirty="0">
                <a:solidFill>
                  <a:srgbClr val="002060"/>
                </a:solidFill>
              </a:rPr>
              <a:t>Synchronous</a:t>
            </a:r>
            <a:r>
              <a:rPr lang="en-US" sz="2200" dirty="0"/>
              <a:t> : if two bubble are directly connected by a data flow arrow i.e. they are operate at the same speed.</a:t>
            </a:r>
          </a:p>
          <a:p>
            <a:pPr algn="just"/>
            <a:endParaRPr lang="en-US" sz="2200" dirty="0"/>
          </a:p>
          <a:p>
            <a:pPr algn="just"/>
            <a:r>
              <a:rPr lang="en-US" sz="2200" dirty="0">
                <a:solidFill>
                  <a:srgbClr val="002060"/>
                </a:solidFill>
              </a:rPr>
              <a:t>Asynchronous</a:t>
            </a:r>
            <a:r>
              <a:rPr lang="en-US" sz="2200" dirty="0"/>
              <a:t>: if two bubble are connected through a data store then speed of operation of the bubble are independent.</a:t>
            </a:r>
          </a:p>
          <a:p>
            <a:endParaRPr lang="en-US" sz="2200" dirty="0"/>
          </a:p>
        </p:txBody>
      </p:sp>
      <p:pic>
        <p:nvPicPr>
          <p:cNvPr id="5" name="Picture 2"/>
          <p:cNvPicPr>
            <a:picLocks noGrp="1" noChangeAspect="1" noChangeArrowheads="1"/>
          </p:cNvPicPr>
          <p:nvPr>
            <p:ph sz="half" idx="2"/>
          </p:nvPr>
        </p:nvPicPr>
        <p:blipFill>
          <a:blip r:embed="rId2" cstate="print"/>
          <a:srcRect/>
          <a:stretch>
            <a:fillRect/>
          </a:stretch>
        </p:blipFill>
        <p:spPr bwMode="auto">
          <a:xfrm>
            <a:off x="4800600" y="1204912"/>
            <a:ext cx="4038600" cy="4510088"/>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EEC29284-5E14-4C1A-BCDA-1FB19A2AD421}" type="slidenum">
              <a:rPr lang="en-US" smtClean="0"/>
              <a:pPr/>
              <a:t>60</a:t>
            </a:fld>
            <a:endParaRPr lang="en-US"/>
          </a:p>
        </p:txBody>
      </p:sp>
      <p:sp>
        <p:nvSpPr>
          <p:cNvPr id="7" name="Footer Placeholder 6"/>
          <p:cNvSpPr>
            <a:spLocks noGrp="1"/>
          </p:cNvSpPr>
          <p:nvPr>
            <p:ph type="ftr" sz="quarter" idx="11"/>
          </p:nvPr>
        </p:nvSpPr>
        <p:spPr>
          <a:xfrm>
            <a:off x="1676400" y="6356350"/>
            <a:ext cx="4724400" cy="365125"/>
          </a:xfrm>
        </p:spPr>
        <p:txBody>
          <a:bodyPr/>
          <a:lstStyle/>
          <a:p>
            <a:r>
              <a:rPr lang="en-US" dirty="0" err="1"/>
              <a:t>TusharSoftware</a:t>
            </a:r>
            <a:r>
              <a:rPr lang="en-US" dirty="0"/>
              <a:t> Engineering ACSE0603                   Unit 2</a:t>
            </a:r>
          </a:p>
        </p:txBody>
      </p:sp>
      <p:sp>
        <p:nvSpPr>
          <p:cNvPr id="8"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Operation in DFD</a:t>
            </a:r>
          </a:p>
        </p:txBody>
      </p:sp>
      <p:sp>
        <p:nvSpPr>
          <p:cNvPr id="2" name="Date Placeholder 1"/>
          <p:cNvSpPr>
            <a:spLocks noGrp="1"/>
          </p:cNvSpPr>
          <p:nvPr>
            <p:ph type="dt" sz="half" idx="10"/>
          </p:nvPr>
        </p:nvSpPr>
        <p:spPr/>
        <p:txBody>
          <a:bodyPr/>
          <a:lstStyle/>
          <a:p>
            <a:fld id="{5144BC95-1ED9-4667-8910-808513BA28B0}" type="datetime1">
              <a:rPr lang="en-US" smtClean="0"/>
              <a:t>1/22/2025</a:t>
            </a:fld>
            <a:endParaRPr lang="en-US"/>
          </a:p>
        </p:txBody>
      </p:sp>
      <p:pic>
        <p:nvPicPr>
          <p:cNvPr id="4" name="Picture 3">
            <a:extLst>
              <a:ext uri="{FF2B5EF4-FFF2-40B4-BE49-F238E27FC236}">
                <a16:creationId xmlns:a16="http://schemas.microsoft.com/office/drawing/2014/main" id="{77363F73-770F-F864-554C-E623A8F7A8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40529680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343400"/>
          </a:xfrm>
        </p:spPr>
        <p:txBody>
          <a:bodyPr>
            <a:normAutofit/>
          </a:bodyPr>
          <a:lstStyle/>
          <a:p>
            <a:pPr algn="just">
              <a:spcAft>
                <a:spcPts val="1200"/>
              </a:spcAft>
            </a:pPr>
            <a:r>
              <a:rPr lang="en-US" sz="2200" dirty="0">
                <a:solidFill>
                  <a:srgbClr val="C00000"/>
                </a:solidFill>
              </a:rPr>
              <a:t>Step1: </a:t>
            </a:r>
            <a:r>
              <a:rPr lang="en-US" sz="2200" dirty="0"/>
              <a:t>Construction of context diagram. It a top level DFD , usually called 0 level DFD.(</a:t>
            </a:r>
            <a:r>
              <a:rPr lang="en-US" sz="2200" dirty="0">
                <a:solidFill>
                  <a:srgbClr val="002060"/>
                </a:solidFill>
              </a:rPr>
              <a:t>A level 0 DFD is called fundamental system model or context model represents entire software element as a single bubble with input and output data indicating by incoming &amp; outgoing arrows</a:t>
            </a:r>
            <a:r>
              <a:rPr lang="en-US" sz="2200" dirty="0"/>
              <a:t>.)</a:t>
            </a:r>
          </a:p>
          <a:p>
            <a:pPr algn="just">
              <a:spcAft>
                <a:spcPts val="1200"/>
              </a:spcAft>
            </a:pPr>
            <a:r>
              <a:rPr lang="en-US" sz="2200" dirty="0">
                <a:solidFill>
                  <a:srgbClr val="C00000"/>
                </a:solidFill>
              </a:rPr>
              <a:t>Step2: </a:t>
            </a:r>
            <a:r>
              <a:rPr lang="en-US" sz="2200" dirty="0"/>
              <a:t>Construction of level1 DFD. Expend the process of context diagram.</a:t>
            </a:r>
          </a:p>
          <a:p>
            <a:pPr algn="just"/>
            <a:r>
              <a:rPr lang="en-US" sz="2200" dirty="0">
                <a:solidFill>
                  <a:srgbClr val="C00000"/>
                </a:solidFill>
              </a:rPr>
              <a:t>Step3</a:t>
            </a:r>
            <a:r>
              <a:rPr lang="en-US" sz="2200" dirty="0"/>
              <a:t>: Construction of lower level DFD. Decompose the process of level 1 DFD recursively</a:t>
            </a:r>
            <a:r>
              <a:rPr lang="en-US" dirty="0"/>
              <a:t>.</a:t>
            </a:r>
          </a:p>
          <a:p>
            <a:pPr algn="just">
              <a:buNone/>
            </a:pPr>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61</a:t>
            </a:fld>
            <a:endParaRPr lang="en-US"/>
          </a:p>
        </p:txBody>
      </p:sp>
      <p:sp>
        <p:nvSpPr>
          <p:cNvPr id="5" name="Footer Placeholder 4"/>
          <p:cNvSpPr>
            <a:spLocks noGrp="1"/>
          </p:cNvSpPr>
          <p:nvPr>
            <p:ph type="ftr" sz="quarter" idx="11"/>
          </p:nvPr>
        </p:nvSpPr>
        <p:spPr/>
        <p:txBody>
          <a:bodyPr/>
          <a:lstStyle/>
          <a:p>
            <a:r>
              <a:rPr lang="en-US" dirty="0" err="1"/>
              <a:t>TusharSoftware</a:t>
            </a:r>
            <a:r>
              <a:rPr lang="en-US" dirty="0"/>
              <a:t> Engineering ACSE0603                   Unit 2</a:t>
            </a:r>
          </a:p>
        </p:txBody>
      </p:sp>
      <p:sp>
        <p:nvSpPr>
          <p:cNvPr id="6"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Developing DFD model of a system</a:t>
            </a:r>
          </a:p>
        </p:txBody>
      </p:sp>
      <p:sp>
        <p:nvSpPr>
          <p:cNvPr id="2" name="Date Placeholder 1"/>
          <p:cNvSpPr>
            <a:spLocks noGrp="1"/>
          </p:cNvSpPr>
          <p:nvPr>
            <p:ph type="dt" sz="half" idx="10"/>
          </p:nvPr>
        </p:nvSpPr>
        <p:spPr/>
        <p:txBody>
          <a:bodyPr/>
          <a:lstStyle/>
          <a:p>
            <a:fld id="{36939434-7AC9-44D7-B429-174293D3CBF5}" type="datetime1">
              <a:rPr lang="en-US" smtClean="0"/>
              <a:t>1/22/2025</a:t>
            </a:fld>
            <a:endParaRPr lang="en-US"/>
          </a:p>
        </p:txBody>
      </p:sp>
      <p:pic>
        <p:nvPicPr>
          <p:cNvPr id="7" name="Picture 6">
            <a:extLst>
              <a:ext uri="{FF2B5EF4-FFF2-40B4-BE49-F238E27FC236}">
                <a16:creationId xmlns:a16="http://schemas.microsoft.com/office/drawing/2014/main" id="{687A4207-15F3-C439-2C96-DFF0A3976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696876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Grp="1" noChangeAspect="1" noChangeArrowheads="1"/>
          </p:cNvPicPr>
          <p:nvPr>
            <p:ph idx="1"/>
          </p:nvPr>
        </p:nvPicPr>
        <p:blipFill>
          <a:blip r:embed="rId2" cstate="print"/>
          <a:srcRect/>
          <a:stretch>
            <a:fillRect/>
          </a:stretch>
        </p:blipFill>
        <p:spPr bwMode="auto">
          <a:xfrm>
            <a:off x="1181100" y="1412776"/>
            <a:ext cx="6972300" cy="42672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EC29284-5E14-4C1A-BCDA-1FB19A2AD421}" type="slidenum">
              <a:rPr lang="en-US" smtClean="0"/>
              <a:pPr/>
              <a:t>62</a:t>
            </a:fld>
            <a:endParaRPr lang="en-US"/>
          </a:p>
        </p:txBody>
      </p:sp>
      <p:sp>
        <p:nvSpPr>
          <p:cNvPr id="5" name="Footer Placeholder 4"/>
          <p:cNvSpPr>
            <a:spLocks noGrp="1"/>
          </p:cNvSpPr>
          <p:nvPr>
            <p:ph type="ftr" sz="quarter" idx="11"/>
          </p:nvPr>
        </p:nvSpPr>
        <p:spPr>
          <a:xfrm>
            <a:off x="457200" y="6356350"/>
            <a:ext cx="7696200" cy="501650"/>
          </a:xfrm>
        </p:spPr>
        <p:txBody>
          <a:bodyPr/>
          <a:lstStyle/>
          <a:p>
            <a:r>
              <a:rPr lang="en-US" dirty="0" err="1"/>
              <a:t>TusharSoftware</a:t>
            </a:r>
            <a:r>
              <a:rPr lang="en-US" dirty="0"/>
              <a:t> Engineering ACSE0603                   Unit 2</a:t>
            </a:r>
          </a:p>
        </p:txBody>
      </p:sp>
      <p:sp>
        <p:nvSpPr>
          <p:cNvPr id="6"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A case study of Root Mean Square Calculating System</a:t>
            </a:r>
          </a:p>
        </p:txBody>
      </p:sp>
      <p:sp>
        <p:nvSpPr>
          <p:cNvPr id="2" name="Date Placeholder 1"/>
          <p:cNvSpPr>
            <a:spLocks noGrp="1"/>
          </p:cNvSpPr>
          <p:nvPr>
            <p:ph type="dt" sz="half" idx="10"/>
          </p:nvPr>
        </p:nvSpPr>
        <p:spPr/>
        <p:txBody>
          <a:bodyPr/>
          <a:lstStyle/>
          <a:p>
            <a:fld id="{21A5955D-D8C2-45C6-AEF9-8A0A8F5D4CF9}" type="datetime1">
              <a:rPr lang="en-US" smtClean="0"/>
              <a:t>1/22/2025</a:t>
            </a:fld>
            <a:endParaRPr lang="en-US"/>
          </a:p>
        </p:txBody>
      </p:sp>
      <p:pic>
        <p:nvPicPr>
          <p:cNvPr id="3" name="Picture 2">
            <a:extLst>
              <a:ext uri="{FF2B5EF4-FFF2-40B4-BE49-F238E27FC236}">
                <a16:creationId xmlns:a16="http://schemas.microsoft.com/office/drawing/2014/main" id="{4BB112B1-9E1F-6E45-F3CD-9247D8F90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1647396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Grp="1" noChangeAspect="1" noChangeArrowheads="1"/>
          </p:cNvPicPr>
          <p:nvPr>
            <p:ph idx="1"/>
          </p:nvPr>
        </p:nvPicPr>
        <p:blipFill>
          <a:blip r:embed="rId2" cstate="print"/>
          <a:srcRect/>
          <a:stretch>
            <a:fillRect/>
          </a:stretch>
        </p:blipFill>
        <p:spPr bwMode="auto">
          <a:xfrm>
            <a:off x="1066800" y="1295400"/>
            <a:ext cx="6934200" cy="50292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EC29284-5E14-4C1A-BCDA-1FB19A2AD421}" type="slidenum">
              <a:rPr lang="en-US" smtClean="0"/>
              <a:pPr/>
              <a:t>63</a:t>
            </a:fld>
            <a:endParaRPr lang="en-US"/>
          </a:p>
        </p:txBody>
      </p:sp>
      <p:sp>
        <p:nvSpPr>
          <p:cNvPr id="5" name="Footer Placeholder 4"/>
          <p:cNvSpPr>
            <a:spLocks noGrp="1"/>
          </p:cNvSpPr>
          <p:nvPr>
            <p:ph type="ftr" sz="quarter" idx="11"/>
          </p:nvPr>
        </p:nvSpPr>
        <p:spPr>
          <a:xfrm>
            <a:off x="3124200" y="6356350"/>
            <a:ext cx="4800600" cy="501650"/>
          </a:xfrm>
        </p:spPr>
        <p:txBody>
          <a:bodyPr/>
          <a:lstStyle/>
          <a:p>
            <a:r>
              <a:rPr lang="en-US" dirty="0" err="1"/>
              <a:t>TusharSoftware</a:t>
            </a:r>
            <a:r>
              <a:rPr lang="en-US" dirty="0"/>
              <a:t> Engineering ACSE0603                   Unit 2</a:t>
            </a:r>
          </a:p>
        </p:txBody>
      </p:sp>
      <p:sp>
        <p:nvSpPr>
          <p:cNvPr id="7" name="Title 1"/>
          <p:cNvSpPr txBox="1">
            <a:spLocks/>
          </p:cNvSpPr>
          <p:nvPr/>
        </p:nvSpPr>
        <p:spPr>
          <a:xfrm>
            <a:off x="1341799"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 </a:t>
            </a:r>
            <a:r>
              <a:rPr lang="en-US" sz="3200" dirty="0"/>
              <a:t>2 and 3 Level DFD</a:t>
            </a:r>
            <a:endParaRPr lang="en-US" dirty="0"/>
          </a:p>
        </p:txBody>
      </p:sp>
      <p:sp>
        <p:nvSpPr>
          <p:cNvPr id="2" name="Date Placeholder 1"/>
          <p:cNvSpPr>
            <a:spLocks noGrp="1"/>
          </p:cNvSpPr>
          <p:nvPr>
            <p:ph type="dt" sz="half" idx="10"/>
          </p:nvPr>
        </p:nvSpPr>
        <p:spPr/>
        <p:txBody>
          <a:bodyPr/>
          <a:lstStyle/>
          <a:p>
            <a:fld id="{FDCFE365-1E4F-4FEE-83BB-B32EC497AF86}" type="datetime1">
              <a:rPr lang="en-US" smtClean="0"/>
              <a:t>1/22/2025</a:t>
            </a:fld>
            <a:endParaRPr lang="en-US"/>
          </a:p>
        </p:txBody>
      </p:sp>
      <p:pic>
        <p:nvPicPr>
          <p:cNvPr id="3" name="Picture 2">
            <a:extLst>
              <a:ext uri="{FF2B5EF4-FFF2-40B4-BE49-F238E27FC236}">
                <a16:creationId xmlns:a16="http://schemas.microsoft.com/office/drawing/2014/main" id="{A4BD5C67-714E-CD52-3D1E-8B5FF304D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550725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6E128-98D8-494D-B260-35BF35C3317D}"/>
              </a:ext>
            </a:extLst>
          </p:cNvPr>
          <p:cNvSpPr>
            <a:spLocks noGrp="1"/>
          </p:cNvSpPr>
          <p:nvPr>
            <p:ph idx="1"/>
          </p:nvPr>
        </p:nvSpPr>
        <p:spPr>
          <a:xfrm>
            <a:off x="492885" y="1242269"/>
            <a:ext cx="8229600" cy="5289451"/>
          </a:xfrm>
        </p:spPr>
        <p:txBody>
          <a:bodyPr>
            <a:normAutofit/>
          </a:bodyPr>
          <a:lstStyle/>
          <a:p>
            <a:pPr marL="0" indent="0">
              <a:buNone/>
            </a:pPr>
            <a:r>
              <a:rPr lang="en-IN" sz="2400" dirty="0"/>
              <a:t>Data Dictionary is the major component in the </a:t>
            </a:r>
            <a:r>
              <a:rPr lang="en-IN" sz="2400" u="sng" dirty="0"/>
              <a:t>structured analysis</a:t>
            </a:r>
            <a:r>
              <a:rPr lang="en-IN" sz="2400" dirty="0"/>
              <a:t> model of the system. It lists all the data items appearing in DFD. A data dictionary in Software Engineering means a file or a set of files that includes a database’s metadata (hold records about other objects in the database), like data ownership, relationships of the data to another object, and some other data</a:t>
            </a:r>
            <a:r>
              <a:rPr lang="en-IN" sz="2400" b="1" dirty="0"/>
              <a:t>. </a:t>
            </a:r>
            <a:r>
              <a:rPr lang="en-IN" sz="2400" u="sng" dirty="0"/>
              <a:t>Case Tools </a:t>
            </a:r>
            <a:r>
              <a:rPr lang="en-IN" sz="2400" dirty="0"/>
              <a:t>is used to maintain data dictionary as it captures the data items appearing in a DFD automatically to generate the data dictionary.</a:t>
            </a:r>
            <a:endParaRPr lang="en-IN" sz="2400" b="1" dirty="0"/>
          </a:p>
          <a:p>
            <a:pPr marL="0" indent="0">
              <a:buNone/>
            </a:pPr>
            <a:r>
              <a:rPr lang="en-IN" sz="2400" dirty="0"/>
              <a:t>Case tools: </a:t>
            </a:r>
            <a:r>
              <a:rPr lang="en-IN" sz="2000" dirty="0"/>
              <a:t>CASE illustrates a wide set of </a:t>
            </a:r>
            <a:r>
              <a:rPr lang="en-IN" sz="2000" dirty="0" err="1"/>
              <a:t>labor-saving</a:t>
            </a:r>
            <a:r>
              <a:rPr lang="en-IN" sz="2000" dirty="0"/>
              <a:t> tools that are used in software development.</a:t>
            </a:r>
          </a:p>
        </p:txBody>
      </p:sp>
      <p:sp>
        <p:nvSpPr>
          <p:cNvPr id="4" name="Date Placeholder 3">
            <a:extLst>
              <a:ext uri="{FF2B5EF4-FFF2-40B4-BE49-F238E27FC236}">
                <a16:creationId xmlns:a16="http://schemas.microsoft.com/office/drawing/2014/main" id="{13DBCD51-90C6-49F8-9554-CF23A1EC744F}"/>
              </a:ext>
            </a:extLst>
          </p:cNvPr>
          <p:cNvSpPr>
            <a:spLocks noGrp="1"/>
          </p:cNvSpPr>
          <p:nvPr>
            <p:ph type="dt" sz="half" idx="10"/>
          </p:nvPr>
        </p:nvSpPr>
        <p:spPr/>
        <p:txBody>
          <a:bodyPr/>
          <a:lstStyle/>
          <a:p>
            <a:fld id="{8F00232A-0452-4338-88A3-77BBC1FF7AD5}" type="datetime1">
              <a:rPr lang="en-US" smtClean="0"/>
              <a:t>1/22/2025</a:t>
            </a:fld>
            <a:endParaRPr lang="en-US" dirty="0"/>
          </a:p>
        </p:txBody>
      </p:sp>
      <p:sp>
        <p:nvSpPr>
          <p:cNvPr id="5" name="Footer Placeholder 4">
            <a:extLst>
              <a:ext uri="{FF2B5EF4-FFF2-40B4-BE49-F238E27FC236}">
                <a16:creationId xmlns:a16="http://schemas.microsoft.com/office/drawing/2014/main" id="{7A60A9B4-76BF-4EB3-9AB3-CD5BE5F6DAAE}"/>
              </a:ext>
            </a:extLst>
          </p:cNvPr>
          <p:cNvSpPr>
            <a:spLocks noGrp="1"/>
          </p:cNvSpPr>
          <p:nvPr>
            <p:ph type="ftr" sz="quarter" idx="11"/>
          </p:nvPr>
        </p:nvSpPr>
        <p:spPr/>
        <p:txBody>
          <a:bodyPr/>
          <a:lstStyle/>
          <a:p>
            <a:r>
              <a:rPr lang="en-US" dirty="0" err="1"/>
              <a:t>TusharSoftware</a:t>
            </a:r>
            <a:r>
              <a:rPr lang="en-US" dirty="0"/>
              <a:t> Engineering ACSE0603                   Unit 2</a:t>
            </a:r>
          </a:p>
        </p:txBody>
      </p:sp>
      <p:sp>
        <p:nvSpPr>
          <p:cNvPr id="6" name="Slide Number Placeholder 5">
            <a:extLst>
              <a:ext uri="{FF2B5EF4-FFF2-40B4-BE49-F238E27FC236}">
                <a16:creationId xmlns:a16="http://schemas.microsoft.com/office/drawing/2014/main" id="{8E3BBF10-6543-4C21-A62E-1BB88A1D4D67}"/>
              </a:ext>
            </a:extLst>
          </p:cNvPr>
          <p:cNvSpPr>
            <a:spLocks noGrp="1"/>
          </p:cNvSpPr>
          <p:nvPr>
            <p:ph type="sldNum" sz="quarter" idx="12"/>
          </p:nvPr>
        </p:nvSpPr>
        <p:spPr/>
        <p:txBody>
          <a:bodyPr/>
          <a:lstStyle/>
          <a:p>
            <a:fld id="{B6F15528-21DE-4FAA-801E-634DDDAF4B2B}" type="slidenum">
              <a:rPr lang="en-US" smtClean="0"/>
              <a:pPr/>
              <a:t>64</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8" name="Title 1"/>
          <p:cNvSpPr txBox="1">
            <a:spLocks noGrp="1"/>
          </p:cNvSpPr>
          <p:nvPr>
            <p:ph type="title"/>
          </p:nvPr>
        </p:nvSpPr>
        <p:spPr>
          <a:xfrm>
            <a:off x="1259632" y="91071"/>
            <a:ext cx="7776864" cy="634082"/>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Data Dictionary</a:t>
            </a:r>
          </a:p>
        </p:txBody>
      </p:sp>
    </p:spTree>
    <p:extLst>
      <p:ext uri="{BB962C8B-B14F-4D97-AF65-F5344CB8AC3E}">
        <p14:creationId xmlns:p14="http://schemas.microsoft.com/office/powerpoint/2010/main" val="12903804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153400" cy="4648200"/>
          </a:xfrm>
        </p:spPr>
        <p:txBody>
          <a:bodyPr>
            <a:noAutofit/>
          </a:bodyPr>
          <a:lstStyle/>
          <a:p>
            <a:r>
              <a:rPr lang="en-US" sz="2200" dirty="0"/>
              <a:t>It is an organized collection of all the data elements of the system and their brief description</a:t>
            </a:r>
          </a:p>
          <a:p>
            <a:pPr lvl="1"/>
            <a:r>
              <a:rPr lang="en-US" sz="2200" dirty="0"/>
              <a:t>Includes :</a:t>
            </a:r>
          </a:p>
          <a:p>
            <a:pPr lvl="2"/>
            <a:r>
              <a:rPr lang="en-US" sz="2200" dirty="0"/>
              <a:t>Name of data item</a:t>
            </a:r>
          </a:p>
          <a:p>
            <a:pPr lvl="2"/>
            <a:r>
              <a:rPr lang="en-US" sz="2200" dirty="0"/>
              <a:t>Aliases (other names for items)</a:t>
            </a:r>
          </a:p>
          <a:p>
            <a:pPr lvl="2"/>
            <a:r>
              <a:rPr lang="en-US" sz="2200" dirty="0"/>
              <a:t>Description/Purpose</a:t>
            </a:r>
          </a:p>
          <a:p>
            <a:pPr lvl="2"/>
            <a:r>
              <a:rPr lang="en-US" sz="2200" dirty="0"/>
              <a:t>Related data items</a:t>
            </a:r>
          </a:p>
          <a:p>
            <a:pPr lvl="2"/>
            <a:r>
              <a:rPr lang="en-US" sz="2200" dirty="0"/>
              <a:t>Range of values</a:t>
            </a:r>
          </a:p>
          <a:p>
            <a:pPr lvl="2"/>
            <a:r>
              <a:rPr lang="en-US" sz="2200" dirty="0"/>
              <a:t>Data flows</a:t>
            </a:r>
          </a:p>
          <a:p>
            <a:pPr lvl="2"/>
            <a:r>
              <a:rPr lang="en-US" sz="2200" dirty="0"/>
              <a:t>Data structure definition</a:t>
            </a:r>
          </a:p>
        </p:txBody>
      </p:sp>
      <p:sp>
        <p:nvSpPr>
          <p:cNvPr id="4" name="Slide Number Placeholder 3"/>
          <p:cNvSpPr>
            <a:spLocks noGrp="1"/>
          </p:cNvSpPr>
          <p:nvPr>
            <p:ph type="sldNum" sz="quarter" idx="12"/>
          </p:nvPr>
        </p:nvSpPr>
        <p:spPr/>
        <p:txBody>
          <a:bodyPr/>
          <a:lstStyle/>
          <a:p>
            <a:fld id="{EEC29284-5E14-4C1A-BCDA-1FB19A2AD421}" type="slidenum">
              <a:rPr lang="en-US" smtClean="0"/>
              <a:pPr/>
              <a:t>65</a:t>
            </a:fld>
            <a:endParaRPr lang="en-US"/>
          </a:p>
        </p:txBody>
      </p:sp>
      <p:sp>
        <p:nvSpPr>
          <p:cNvPr id="5" name="Footer Placeholder 4"/>
          <p:cNvSpPr>
            <a:spLocks noGrp="1"/>
          </p:cNvSpPr>
          <p:nvPr>
            <p:ph type="ftr" sz="quarter" idx="11"/>
          </p:nvPr>
        </p:nvSpPr>
        <p:spPr>
          <a:xfrm>
            <a:off x="2590800" y="6356350"/>
            <a:ext cx="4648200" cy="365125"/>
          </a:xfrm>
        </p:spPr>
        <p:txBody>
          <a:bodyPr/>
          <a:lstStyle/>
          <a:p>
            <a:r>
              <a:rPr lang="en-US" dirty="0" err="1"/>
              <a:t>TusharSoftware</a:t>
            </a:r>
            <a:r>
              <a:rPr lang="en-US" dirty="0"/>
              <a:t> Engineering ACSE0603                   Unit 2</a:t>
            </a:r>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Data Dictionary</a:t>
            </a:r>
          </a:p>
        </p:txBody>
      </p:sp>
      <p:sp>
        <p:nvSpPr>
          <p:cNvPr id="2" name="Date Placeholder 1"/>
          <p:cNvSpPr>
            <a:spLocks noGrp="1"/>
          </p:cNvSpPr>
          <p:nvPr>
            <p:ph type="dt" sz="half" idx="10"/>
          </p:nvPr>
        </p:nvSpPr>
        <p:spPr/>
        <p:txBody>
          <a:bodyPr/>
          <a:lstStyle/>
          <a:p>
            <a:fld id="{E458D0EA-6862-4A19-98ED-96F20CDB9DC7}" type="datetime1">
              <a:rPr lang="en-US" smtClean="0"/>
              <a:t>1/22/2025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2"/>
            <a:ext cx="1145654" cy="840134"/>
          </a:xfrm>
          <a:prstGeom prst="rect">
            <a:avLst/>
          </a:prstGeom>
        </p:spPr>
      </p:pic>
    </p:spTree>
    <p:extLst>
      <p:ext uri="{BB962C8B-B14F-4D97-AF65-F5344CB8AC3E}">
        <p14:creationId xmlns:p14="http://schemas.microsoft.com/office/powerpoint/2010/main" val="11967876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7703-A324-40A8-9475-B193C06EDD31}"/>
              </a:ext>
            </a:extLst>
          </p:cNvPr>
          <p:cNvSpPr>
            <a:spLocks noGrp="1"/>
          </p:cNvSpPr>
          <p:nvPr>
            <p:ph type="title"/>
          </p:nvPr>
        </p:nvSpPr>
        <p:spPr/>
        <p:txBody>
          <a:bodyPr>
            <a:normAutofit fontScale="90000"/>
          </a:bodyPr>
          <a:lstStyle/>
          <a:p>
            <a:r>
              <a:rPr lang="en-IN" b="1" dirty="0"/>
              <a:t/>
            </a:r>
            <a:br>
              <a:rPr lang="en-IN" b="1" dirty="0"/>
            </a:br>
            <a:endParaRPr lang="en-IN" dirty="0"/>
          </a:p>
        </p:txBody>
      </p:sp>
      <p:sp>
        <p:nvSpPr>
          <p:cNvPr id="3" name="Content Placeholder 2">
            <a:extLst>
              <a:ext uri="{FF2B5EF4-FFF2-40B4-BE49-F238E27FC236}">
                <a16:creationId xmlns:a16="http://schemas.microsoft.com/office/drawing/2014/main" id="{DA8CCC8A-4AC0-49DA-9747-F996EAF0AE16}"/>
              </a:ext>
            </a:extLst>
          </p:cNvPr>
          <p:cNvSpPr>
            <a:spLocks noGrp="1"/>
          </p:cNvSpPr>
          <p:nvPr>
            <p:ph idx="1"/>
          </p:nvPr>
        </p:nvSpPr>
        <p:spPr/>
        <p:txBody>
          <a:bodyPr>
            <a:normAutofit/>
          </a:bodyPr>
          <a:lstStyle/>
          <a:p>
            <a:pPr fontAlgn="base"/>
            <a:r>
              <a:rPr lang="en-IN" dirty="0"/>
              <a:t>It helps in designing test cases and designing the software.</a:t>
            </a:r>
          </a:p>
          <a:p>
            <a:pPr fontAlgn="base"/>
            <a:r>
              <a:rPr lang="en-IN" dirty="0"/>
              <a:t>It is very important for creating an order list from a subset of the items list.</a:t>
            </a:r>
          </a:p>
          <a:p>
            <a:pPr fontAlgn="base"/>
            <a:r>
              <a:rPr lang="en-IN" dirty="0"/>
              <a:t>It is very important for creating an order list from a complete items list.</a:t>
            </a:r>
          </a:p>
          <a:p>
            <a:pPr fontAlgn="base"/>
            <a:r>
              <a:rPr lang="en-IN" dirty="0"/>
              <a:t>The data dictionary is also important to find the specific data item object from the list.</a:t>
            </a:r>
          </a:p>
          <a:p>
            <a:endParaRPr lang="en-IN" dirty="0"/>
          </a:p>
        </p:txBody>
      </p:sp>
      <p:sp>
        <p:nvSpPr>
          <p:cNvPr id="4" name="Date Placeholder 3">
            <a:extLst>
              <a:ext uri="{FF2B5EF4-FFF2-40B4-BE49-F238E27FC236}">
                <a16:creationId xmlns:a16="http://schemas.microsoft.com/office/drawing/2014/main" id="{F90ADBC9-FBFC-49AA-8B7A-3F415DE228B1}"/>
              </a:ext>
            </a:extLst>
          </p:cNvPr>
          <p:cNvSpPr>
            <a:spLocks noGrp="1"/>
          </p:cNvSpPr>
          <p:nvPr>
            <p:ph type="dt" sz="half" idx="10"/>
          </p:nvPr>
        </p:nvSpPr>
        <p:spPr/>
        <p:txBody>
          <a:bodyPr/>
          <a:lstStyle/>
          <a:p>
            <a:fld id="{8F00232A-0452-4338-88A3-77BBC1FF7AD5}" type="datetime1">
              <a:rPr lang="en-US" smtClean="0"/>
              <a:t>1/22/2025</a:t>
            </a:fld>
            <a:endParaRPr lang="en-US" dirty="0"/>
          </a:p>
        </p:txBody>
      </p:sp>
      <p:sp>
        <p:nvSpPr>
          <p:cNvPr id="5" name="Footer Placeholder 4">
            <a:extLst>
              <a:ext uri="{FF2B5EF4-FFF2-40B4-BE49-F238E27FC236}">
                <a16:creationId xmlns:a16="http://schemas.microsoft.com/office/drawing/2014/main" id="{9F4E99A0-DC29-4C5A-B16A-6FF2FC6D98F8}"/>
              </a:ext>
            </a:extLst>
          </p:cNvPr>
          <p:cNvSpPr>
            <a:spLocks noGrp="1"/>
          </p:cNvSpPr>
          <p:nvPr>
            <p:ph type="ftr" sz="quarter" idx="11"/>
          </p:nvPr>
        </p:nvSpPr>
        <p:spPr/>
        <p:txBody>
          <a:bodyPr/>
          <a:lstStyle/>
          <a:p>
            <a:r>
              <a:rPr lang="en-US" dirty="0" err="1"/>
              <a:t>TusharSoftware</a:t>
            </a:r>
            <a:r>
              <a:rPr lang="en-US" dirty="0"/>
              <a:t> Engineering ACSE0603                   Unit 2</a:t>
            </a:r>
          </a:p>
        </p:txBody>
      </p:sp>
      <p:sp>
        <p:nvSpPr>
          <p:cNvPr id="6" name="Slide Number Placeholder 5">
            <a:extLst>
              <a:ext uri="{FF2B5EF4-FFF2-40B4-BE49-F238E27FC236}">
                <a16:creationId xmlns:a16="http://schemas.microsoft.com/office/drawing/2014/main" id="{39C61C5C-59B3-4A7D-846F-741C006C0518}"/>
              </a:ext>
            </a:extLst>
          </p:cNvPr>
          <p:cNvSpPr>
            <a:spLocks noGrp="1"/>
          </p:cNvSpPr>
          <p:nvPr>
            <p:ph type="sldNum" sz="quarter" idx="12"/>
          </p:nvPr>
        </p:nvSpPr>
        <p:spPr/>
        <p:txBody>
          <a:bodyPr/>
          <a:lstStyle/>
          <a:p>
            <a:fld id="{B6F15528-21DE-4FAA-801E-634DDDAF4B2B}" type="slidenum">
              <a:rPr lang="en-US" smtClean="0"/>
              <a:pPr/>
              <a:t>66</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8" name="Title 1"/>
          <p:cNvSpPr txBox="1">
            <a:spLocks/>
          </p:cNvSpPr>
          <p:nvPr/>
        </p:nvSpPr>
        <p:spPr>
          <a:xfrm>
            <a:off x="1259632" y="51520"/>
            <a:ext cx="7810500" cy="69493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t>Features of Data Dictionary</a:t>
            </a:r>
            <a:endParaRPr lang="en-IN" sz="2400" dirty="0"/>
          </a:p>
        </p:txBody>
      </p:sp>
    </p:spTree>
    <p:extLst>
      <p:ext uri="{BB962C8B-B14F-4D97-AF65-F5344CB8AC3E}">
        <p14:creationId xmlns:p14="http://schemas.microsoft.com/office/powerpoint/2010/main" val="8272696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09E0-3A02-443B-94E5-5B4BB0254B4D}"/>
              </a:ext>
            </a:extLst>
          </p:cNvPr>
          <p:cNvSpPr>
            <a:spLocks noGrp="1"/>
          </p:cNvSpPr>
          <p:nvPr>
            <p:ph type="title"/>
          </p:nvPr>
        </p:nvSpPr>
        <p:spPr/>
        <p:txBody>
          <a:bodyPr>
            <a:normAutofit fontScale="90000"/>
          </a:bodyPr>
          <a:lstStyle/>
          <a:p>
            <a:r>
              <a:rPr lang="en-IN" b="1" dirty="0"/>
              <a:t/>
            </a:r>
            <a:br>
              <a:rPr lang="en-IN" b="1" dirty="0"/>
            </a:br>
            <a:endParaRPr lang="en-IN" dirty="0"/>
          </a:p>
        </p:txBody>
      </p:sp>
      <p:sp>
        <p:nvSpPr>
          <p:cNvPr id="3" name="Content Placeholder 2">
            <a:extLst>
              <a:ext uri="{FF2B5EF4-FFF2-40B4-BE49-F238E27FC236}">
                <a16:creationId xmlns:a16="http://schemas.microsoft.com/office/drawing/2014/main" id="{414984C8-82A2-4F44-837E-3FB85169E8C9}"/>
              </a:ext>
            </a:extLst>
          </p:cNvPr>
          <p:cNvSpPr>
            <a:spLocks noGrp="1"/>
          </p:cNvSpPr>
          <p:nvPr>
            <p:ph idx="1"/>
          </p:nvPr>
        </p:nvSpPr>
        <p:spPr/>
        <p:txBody>
          <a:bodyPr>
            <a:normAutofit/>
          </a:bodyPr>
          <a:lstStyle/>
          <a:p>
            <a:pPr fontAlgn="base"/>
            <a:r>
              <a:rPr lang="en-IN" dirty="0"/>
              <a:t>Used for creating the</a:t>
            </a:r>
            <a:r>
              <a:rPr lang="en-IN" b="1" dirty="0"/>
              <a:t> </a:t>
            </a:r>
            <a:r>
              <a:rPr lang="en-IN" dirty="0"/>
              <a:t>ordered list</a:t>
            </a:r>
            <a:r>
              <a:rPr lang="en-IN" b="1" dirty="0"/>
              <a:t> </a:t>
            </a:r>
            <a:r>
              <a:rPr lang="en-IN" dirty="0"/>
              <a:t>of data items</a:t>
            </a:r>
          </a:p>
          <a:p>
            <a:pPr fontAlgn="base"/>
            <a:r>
              <a:rPr lang="en-IN" dirty="0"/>
              <a:t>Used for creating the ordered list of a subset of the data items</a:t>
            </a:r>
          </a:p>
          <a:p>
            <a:pPr fontAlgn="base"/>
            <a:r>
              <a:rPr lang="en-IN" dirty="0"/>
              <a:t>Used for Designing and testing software in Software Engineering</a:t>
            </a:r>
          </a:p>
          <a:p>
            <a:pPr fontAlgn="base"/>
            <a:r>
              <a:rPr lang="en-IN" dirty="0"/>
              <a:t>Used for finding data items from a description in Software Engineering</a:t>
            </a:r>
          </a:p>
        </p:txBody>
      </p:sp>
      <p:sp>
        <p:nvSpPr>
          <p:cNvPr id="4" name="Date Placeholder 3">
            <a:extLst>
              <a:ext uri="{FF2B5EF4-FFF2-40B4-BE49-F238E27FC236}">
                <a16:creationId xmlns:a16="http://schemas.microsoft.com/office/drawing/2014/main" id="{7E46CD34-54EE-4746-A522-46CCF60F8E26}"/>
              </a:ext>
            </a:extLst>
          </p:cNvPr>
          <p:cNvSpPr>
            <a:spLocks noGrp="1"/>
          </p:cNvSpPr>
          <p:nvPr>
            <p:ph type="dt" sz="half" idx="10"/>
          </p:nvPr>
        </p:nvSpPr>
        <p:spPr/>
        <p:txBody>
          <a:bodyPr/>
          <a:lstStyle/>
          <a:p>
            <a:fld id="{8F00232A-0452-4338-88A3-77BBC1FF7AD5}" type="datetime1">
              <a:rPr lang="en-US" smtClean="0"/>
              <a:t>1/22/2025</a:t>
            </a:fld>
            <a:endParaRPr lang="en-US" dirty="0"/>
          </a:p>
        </p:txBody>
      </p:sp>
      <p:sp>
        <p:nvSpPr>
          <p:cNvPr id="5" name="Footer Placeholder 4">
            <a:extLst>
              <a:ext uri="{FF2B5EF4-FFF2-40B4-BE49-F238E27FC236}">
                <a16:creationId xmlns:a16="http://schemas.microsoft.com/office/drawing/2014/main" id="{8FD2CF42-3048-42E8-B8B9-8D529777D601}"/>
              </a:ext>
            </a:extLst>
          </p:cNvPr>
          <p:cNvSpPr>
            <a:spLocks noGrp="1"/>
          </p:cNvSpPr>
          <p:nvPr>
            <p:ph type="ftr" sz="quarter" idx="11"/>
          </p:nvPr>
        </p:nvSpPr>
        <p:spPr/>
        <p:txBody>
          <a:bodyPr/>
          <a:lstStyle/>
          <a:p>
            <a:r>
              <a:rPr lang="en-US" dirty="0" err="1"/>
              <a:t>TusharSoftware</a:t>
            </a:r>
            <a:r>
              <a:rPr lang="en-US" dirty="0"/>
              <a:t> Engineering ACSE0603                   Unit 2</a:t>
            </a:r>
          </a:p>
        </p:txBody>
      </p:sp>
      <p:sp>
        <p:nvSpPr>
          <p:cNvPr id="6" name="Slide Number Placeholder 5">
            <a:extLst>
              <a:ext uri="{FF2B5EF4-FFF2-40B4-BE49-F238E27FC236}">
                <a16:creationId xmlns:a16="http://schemas.microsoft.com/office/drawing/2014/main" id="{F05DCB6F-DBF6-41ED-9006-64FADAA897EA}"/>
              </a:ext>
            </a:extLst>
          </p:cNvPr>
          <p:cNvSpPr>
            <a:spLocks noGrp="1"/>
          </p:cNvSpPr>
          <p:nvPr>
            <p:ph type="sldNum" sz="quarter" idx="12"/>
          </p:nvPr>
        </p:nvSpPr>
        <p:spPr/>
        <p:txBody>
          <a:bodyPr/>
          <a:lstStyle/>
          <a:p>
            <a:fld id="{B6F15528-21DE-4FAA-801E-634DDDAF4B2B}" type="slidenum">
              <a:rPr lang="en-US" smtClean="0"/>
              <a:pPr/>
              <a:t>67</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8" name="Title 1"/>
          <p:cNvSpPr txBox="1">
            <a:spLocks/>
          </p:cNvSpPr>
          <p:nvPr/>
        </p:nvSpPr>
        <p:spPr>
          <a:xfrm>
            <a:off x="1259632" y="51520"/>
            <a:ext cx="7810500" cy="69493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800" b="1" dirty="0"/>
              <a:t>Uses of Data Dictionary</a:t>
            </a:r>
            <a:endParaRPr lang="en-IN" sz="2800" dirty="0"/>
          </a:p>
        </p:txBody>
      </p:sp>
    </p:spTree>
    <p:extLst>
      <p:ext uri="{BB962C8B-B14F-4D97-AF65-F5344CB8AC3E}">
        <p14:creationId xmlns:p14="http://schemas.microsoft.com/office/powerpoint/2010/main" val="33127026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9D0490-ABBE-4489-BDBB-BE365B8B51A7}"/>
              </a:ext>
            </a:extLst>
          </p:cNvPr>
          <p:cNvSpPr>
            <a:spLocks noGrp="1"/>
          </p:cNvSpPr>
          <p:nvPr>
            <p:ph idx="1"/>
          </p:nvPr>
        </p:nvSpPr>
        <p:spPr/>
        <p:txBody>
          <a:bodyPr/>
          <a:lstStyle/>
          <a:p>
            <a:pPr fontAlgn="base"/>
            <a:r>
              <a:rPr lang="en-IN" dirty="0"/>
              <a:t>It provides developers with standard terminology for all data.</a:t>
            </a:r>
          </a:p>
          <a:p>
            <a:pPr fontAlgn="base"/>
            <a:r>
              <a:rPr lang="en-IN" dirty="0"/>
              <a:t>It provides developers to use different terms to refer to the same data.</a:t>
            </a:r>
          </a:p>
          <a:p>
            <a:pPr fontAlgn="base"/>
            <a:r>
              <a:rPr lang="en-IN" dirty="0"/>
              <a:t>It provides definitions for different data</a:t>
            </a:r>
          </a:p>
          <a:p>
            <a:pPr fontAlgn="base"/>
            <a:r>
              <a:rPr lang="en-IN" dirty="0"/>
              <a:t>Query handling is facilitated if a data dictionary is used in RDMS.</a:t>
            </a:r>
          </a:p>
          <a:p>
            <a:endParaRPr lang="en-IN" dirty="0"/>
          </a:p>
        </p:txBody>
      </p:sp>
      <p:sp>
        <p:nvSpPr>
          <p:cNvPr id="4" name="Date Placeholder 3">
            <a:extLst>
              <a:ext uri="{FF2B5EF4-FFF2-40B4-BE49-F238E27FC236}">
                <a16:creationId xmlns:a16="http://schemas.microsoft.com/office/drawing/2014/main" id="{9559AF30-25EF-4C30-9750-4992065C0AD4}"/>
              </a:ext>
            </a:extLst>
          </p:cNvPr>
          <p:cNvSpPr>
            <a:spLocks noGrp="1"/>
          </p:cNvSpPr>
          <p:nvPr>
            <p:ph type="dt" sz="half" idx="10"/>
          </p:nvPr>
        </p:nvSpPr>
        <p:spPr/>
        <p:txBody>
          <a:bodyPr/>
          <a:lstStyle/>
          <a:p>
            <a:fld id="{8F00232A-0452-4338-88A3-77BBC1FF7AD5}" type="datetime1">
              <a:rPr lang="en-US" smtClean="0"/>
              <a:t>1/22/2025</a:t>
            </a:fld>
            <a:endParaRPr lang="en-US" dirty="0"/>
          </a:p>
        </p:txBody>
      </p:sp>
      <p:sp>
        <p:nvSpPr>
          <p:cNvPr id="5" name="Footer Placeholder 4">
            <a:extLst>
              <a:ext uri="{FF2B5EF4-FFF2-40B4-BE49-F238E27FC236}">
                <a16:creationId xmlns:a16="http://schemas.microsoft.com/office/drawing/2014/main" id="{D9C3264A-D8D0-4F01-BA61-BBF62F9D7AA2}"/>
              </a:ext>
            </a:extLst>
          </p:cNvPr>
          <p:cNvSpPr>
            <a:spLocks noGrp="1"/>
          </p:cNvSpPr>
          <p:nvPr>
            <p:ph type="ftr" sz="quarter" idx="11"/>
          </p:nvPr>
        </p:nvSpPr>
        <p:spPr/>
        <p:txBody>
          <a:bodyPr/>
          <a:lstStyle/>
          <a:p>
            <a:r>
              <a:rPr lang="en-US" dirty="0" err="1"/>
              <a:t>TusharSoftware</a:t>
            </a:r>
            <a:r>
              <a:rPr lang="en-US" dirty="0"/>
              <a:t> Engineering ACSE0603                   Unit 2</a:t>
            </a:r>
          </a:p>
        </p:txBody>
      </p:sp>
      <p:sp>
        <p:nvSpPr>
          <p:cNvPr id="6" name="Slide Number Placeholder 5">
            <a:extLst>
              <a:ext uri="{FF2B5EF4-FFF2-40B4-BE49-F238E27FC236}">
                <a16:creationId xmlns:a16="http://schemas.microsoft.com/office/drawing/2014/main" id="{4D59D1AA-2378-45F9-9C69-1ACCA928969D}"/>
              </a:ext>
            </a:extLst>
          </p:cNvPr>
          <p:cNvSpPr>
            <a:spLocks noGrp="1"/>
          </p:cNvSpPr>
          <p:nvPr>
            <p:ph type="sldNum" sz="quarter" idx="12"/>
          </p:nvPr>
        </p:nvSpPr>
        <p:spPr/>
        <p:txBody>
          <a:bodyPr/>
          <a:lstStyle/>
          <a:p>
            <a:fld id="{B6F15528-21DE-4FAA-801E-634DDDAF4B2B}" type="slidenum">
              <a:rPr lang="en-US" smtClean="0"/>
              <a:pPr/>
              <a:t>68</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9" name="Title 1"/>
          <p:cNvSpPr txBox="1">
            <a:spLocks/>
          </p:cNvSpPr>
          <p:nvPr/>
        </p:nvSpPr>
        <p:spPr>
          <a:xfrm>
            <a:off x="1298004" y="36898"/>
            <a:ext cx="7810500" cy="69493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800" b="1" dirty="0"/>
              <a:t>Importance of Data Dictionary</a:t>
            </a:r>
            <a:endParaRPr lang="en-US"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73396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D5CD-3D55-4FA9-A455-4286A725BF81}"/>
              </a:ext>
            </a:extLst>
          </p:cNvPr>
          <p:cNvSpPr>
            <a:spLocks noGrp="1"/>
          </p:cNvSpPr>
          <p:nvPr>
            <p:ph type="title"/>
          </p:nvPr>
        </p:nvSpPr>
        <p:spPr>
          <a:xfrm>
            <a:off x="457200" y="274638"/>
            <a:ext cx="8075240" cy="562074"/>
          </a:xfrm>
        </p:spPr>
        <p:txBody>
          <a:bodyPr>
            <a:normAutofit fontScale="90000"/>
          </a:bodyPr>
          <a:lstStyle/>
          <a:p>
            <a:r>
              <a:rPr lang="en-IN" sz="3600" b="1" dirty="0"/>
              <a:t>Advantages of Data Dictionary</a:t>
            </a:r>
            <a:endParaRPr lang="en-IN" sz="3600" dirty="0"/>
          </a:p>
        </p:txBody>
      </p:sp>
      <p:sp>
        <p:nvSpPr>
          <p:cNvPr id="3" name="Content Placeholder 2">
            <a:extLst>
              <a:ext uri="{FF2B5EF4-FFF2-40B4-BE49-F238E27FC236}">
                <a16:creationId xmlns:a16="http://schemas.microsoft.com/office/drawing/2014/main" id="{B98242F1-4AC6-4FCA-806A-921DCD250E9B}"/>
              </a:ext>
            </a:extLst>
          </p:cNvPr>
          <p:cNvSpPr>
            <a:spLocks noGrp="1"/>
          </p:cNvSpPr>
          <p:nvPr>
            <p:ph idx="1"/>
          </p:nvPr>
        </p:nvSpPr>
        <p:spPr>
          <a:xfrm>
            <a:off x="457200" y="908720"/>
            <a:ext cx="8229600" cy="5289451"/>
          </a:xfrm>
        </p:spPr>
        <p:txBody>
          <a:bodyPr>
            <a:normAutofit fontScale="70000" lnSpcReduction="20000"/>
          </a:bodyPr>
          <a:lstStyle/>
          <a:p>
            <a:pPr fontAlgn="base"/>
            <a:r>
              <a:rPr lang="en-IN" b="1" dirty="0"/>
              <a:t>Consistency and Standardization:</a:t>
            </a:r>
            <a:r>
              <a:rPr lang="en-IN" dirty="0"/>
              <a:t> A data dictionary helps to ensure that all data elements and attributes are consistently defined and named across the organization, promoting standardization and consistency in data management practices.</a:t>
            </a:r>
          </a:p>
          <a:p>
            <a:pPr fontAlgn="base"/>
            <a:r>
              <a:rPr lang="en-IN" b="1" dirty="0"/>
              <a:t>Data Quality: </a:t>
            </a:r>
            <a:r>
              <a:rPr lang="en-IN" dirty="0"/>
              <a:t>A data dictionary can help improve data quality by providing a single source of truth for data definitions, allowing users to easily verify the accuracy and completeness of data.</a:t>
            </a:r>
          </a:p>
          <a:p>
            <a:pPr fontAlgn="base"/>
            <a:r>
              <a:rPr lang="en-IN" b="1" dirty="0"/>
              <a:t>Data Integration:</a:t>
            </a:r>
            <a:r>
              <a:rPr lang="en-IN" dirty="0"/>
              <a:t> A data dictionary can facilitate data integration efforts by providing a common language and framework for understanding data elements and their relationships across different systems. </a:t>
            </a:r>
            <a:r>
              <a:rPr lang="en-IN" b="1" dirty="0"/>
              <a:t>Improved Collaboration:</a:t>
            </a:r>
            <a:r>
              <a:rPr lang="en-IN" dirty="0"/>
              <a:t> A data dictionary can help promote collaboration between business and technical teams by providing a shared understanding of data definitions and structures, reducing misunderstandings and communication gaps.</a:t>
            </a:r>
          </a:p>
          <a:p>
            <a:pPr fontAlgn="base"/>
            <a:r>
              <a:rPr lang="en-IN" b="1" dirty="0"/>
              <a:t>Improved Efficiency:</a:t>
            </a:r>
            <a:r>
              <a:rPr lang="en-IN" dirty="0"/>
              <a:t> A data dictionary can help improve efficiency by reducing the time and effort required to define, document, and manage data elements and attributes.</a:t>
            </a:r>
          </a:p>
          <a:p>
            <a:pPr fontAlgn="base"/>
            <a:endParaRPr lang="en-IN" dirty="0"/>
          </a:p>
          <a:p>
            <a:endParaRPr lang="en-IN" dirty="0"/>
          </a:p>
        </p:txBody>
      </p:sp>
      <p:sp>
        <p:nvSpPr>
          <p:cNvPr id="4" name="Date Placeholder 3">
            <a:extLst>
              <a:ext uri="{FF2B5EF4-FFF2-40B4-BE49-F238E27FC236}">
                <a16:creationId xmlns:a16="http://schemas.microsoft.com/office/drawing/2014/main" id="{69306D57-5A3C-493D-BF25-47613CF1D90D}"/>
              </a:ext>
            </a:extLst>
          </p:cNvPr>
          <p:cNvSpPr>
            <a:spLocks noGrp="1"/>
          </p:cNvSpPr>
          <p:nvPr>
            <p:ph type="dt" sz="half" idx="10"/>
          </p:nvPr>
        </p:nvSpPr>
        <p:spPr/>
        <p:txBody>
          <a:bodyPr/>
          <a:lstStyle/>
          <a:p>
            <a:fld id="{8F00232A-0452-4338-88A3-77BBC1FF7AD5}" type="datetime1">
              <a:rPr lang="en-US" smtClean="0"/>
              <a:t>1/22/2025</a:t>
            </a:fld>
            <a:endParaRPr lang="en-US" dirty="0"/>
          </a:p>
        </p:txBody>
      </p:sp>
      <p:sp>
        <p:nvSpPr>
          <p:cNvPr id="5" name="Footer Placeholder 4">
            <a:extLst>
              <a:ext uri="{FF2B5EF4-FFF2-40B4-BE49-F238E27FC236}">
                <a16:creationId xmlns:a16="http://schemas.microsoft.com/office/drawing/2014/main" id="{CD456B59-65F4-46DA-B9A5-A9377BA06CAB}"/>
              </a:ext>
            </a:extLst>
          </p:cNvPr>
          <p:cNvSpPr>
            <a:spLocks noGrp="1"/>
          </p:cNvSpPr>
          <p:nvPr>
            <p:ph type="ftr" sz="quarter" idx="11"/>
          </p:nvPr>
        </p:nvSpPr>
        <p:spPr/>
        <p:txBody>
          <a:bodyPr/>
          <a:lstStyle/>
          <a:p>
            <a:r>
              <a:rPr lang="en-US" dirty="0" err="1"/>
              <a:t>TusharSoftware</a:t>
            </a:r>
            <a:r>
              <a:rPr lang="en-US" dirty="0"/>
              <a:t> Engineering ACSE0603                   Unit 2</a:t>
            </a:r>
          </a:p>
        </p:txBody>
      </p:sp>
      <p:sp>
        <p:nvSpPr>
          <p:cNvPr id="6" name="Slide Number Placeholder 5">
            <a:extLst>
              <a:ext uri="{FF2B5EF4-FFF2-40B4-BE49-F238E27FC236}">
                <a16:creationId xmlns:a16="http://schemas.microsoft.com/office/drawing/2014/main" id="{97F6A3E3-3AE2-4445-9A0C-F76AE12FC0E7}"/>
              </a:ext>
            </a:extLst>
          </p:cNvPr>
          <p:cNvSpPr>
            <a:spLocks noGrp="1"/>
          </p:cNvSpPr>
          <p:nvPr>
            <p:ph type="sldNum" sz="quarter" idx="12"/>
          </p:nvPr>
        </p:nvSpPr>
        <p:spPr/>
        <p:txBody>
          <a:bodyPr/>
          <a:lstStyle/>
          <a:p>
            <a:fld id="{B6F15528-21DE-4FAA-801E-634DDDAF4B2B}" type="slidenum">
              <a:rPr lang="en-US" smtClean="0"/>
              <a:pPr/>
              <a:t>69</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8" name="Title 1"/>
          <p:cNvSpPr txBox="1">
            <a:spLocks/>
          </p:cNvSpPr>
          <p:nvPr/>
        </p:nvSpPr>
        <p:spPr>
          <a:xfrm>
            <a:off x="1259632" y="51520"/>
            <a:ext cx="7810500" cy="69493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b="1" dirty="0">
                <a:solidFill>
                  <a:schemeClr val="tx1"/>
                </a:solidFill>
                <a:latin typeface="Times New Roman" panose="02020603050405020304" pitchFamily="18" charset="0"/>
                <a:cs typeface="Times New Roman" panose="02020603050405020304" pitchFamily="18" charset="0"/>
              </a:rPr>
              <a:t>Advantage of Data Dictionary</a:t>
            </a:r>
          </a:p>
        </p:txBody>
      </p:sp>
    </p:spTree>
    <p:extLst>
      <p:ext uri="{BB962C8B-B14F-4D97-AF65-F5344CB8AC3E}">
        <p14:creationId xmlns:p14="http://schemas.microsoft.com/office/powerpoint/2010/main" val="3267848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4724400"/>
          </a:xfrm>
        </p:spPr>
        <p:txBody>
          <a:bodyPr>
            <a:normAutofit/>
          </a:bodyPr>
          <a:lstStyle/>
          <a:p>
            <a:pPr lvl="0" algn="just">
              <a:lnSpc>
                <a:spcPct val="150000"/>
              </a:lnSpc>
            </a:pPr>
            <a:r>
              <a:rPr lang="en-IN" sz="1800" dirty="0"/>
              <a:t>An understanding of software requirements and SRS document. </a:t>
            </a:r>
          </a:p>
          <a:p>
            <a:pPr lvl="0" algn="just">
              <a:lnSpc>
                <a:spcPct val="150000"/>
              </a:lnSpc>
            </a:pPr>
            <a:r>
              <a:rPr lang="en-IN" sz="1800" dirty="0"/>
              <a:t>An understanding of implementation issues such as software Quality Frameworks,  ISO 9000 Models,  and SEI-CMM Model.</a:t>
            </a:r>
          </a:p>
          <a:p>
            <a:pPr marL="0" lvl="0" indent="0" algn="just">
              <a:buNone/>
            </a:pPr>
            <a:endParaRPr lang="en-IN" sz="1800" dirty="0"/>
          </a:p>
        </p:txBody>
      </p:sp>
      <p:sp>
        <p:nvSpPr>
          <p:cNvPr id="6" name="Date Placeholder 5"/>
          <p:cNvSpPr>
            <a:spLocks noGrp="1"/>
          </p:cNvSpPr>
          <p:nvPr>
            <p:ph type="dt" sz="half" idx="10"/>
          </p:nvPr>
        </p:nvSpPr>
        <p:spPr/>
        <p:txBody>
          <a:bodyPr/>
          <a:lstStyle/>
          <a:p>
            <a:fld id="{9A20AB2E-8DC8-429D-8FD4-91A5DAF3E444}" type="datetime1">
              <a:rPr lang="en-US" smtClean="0"/>
              <a:t>1/22/2025</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dirty="0"/>
          </a:p>
        </p:txBody>
      </p:sp>
      <p:sp>
        <p:nvSpPr>
          <p:cNvPr id="8"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Course Objective(unit-2)</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dirty="0" err="1"/>
              <a:t>TusharSoftware</a:t>
            </a:r>
            <a:r>
              <a:rPr lang="en-US" dirty="0"/>
              <a:t> Engineering ACSE0603                   Unit 2</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0850700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7BE64-F569-4D2C-B4C5-6C6D7E6E755B}"/>
              </a:ext>
            </a:extLst>
          </p:cNvPr>
          <p:cNvSpPr>
            <a:spLocks noGrp="1"/>
          </p:cNvSpPr>
          <p:nvPr>
            <p:ph idx="1"/>
          </p:nvPr>
        </p:nvSpPr>
        <p:spPr>
          <a:xfrm>
            <a:off x="457200" y="1052736"/>
            <a:ext cx="8229600" cy="5073427"/>
          </a:xfrm>
        </p:spPr>
        <p:txBody>
          <a:bodyPr>
            <a:normAutofit fontScale="70000" lnSpcReduction="20000"/>
          </a:bodyPr>
          <a:lstStyle/>
          <a:p>
            <a:pPr fontAlgn="base"/>
            <a:r>
              <a:rPr lang="en-IN" b="1" dirty="0"/>
              <a:t>Implementation and Maintenance Costs: </a:t>
            </a:r>
            <a:r>
              <a:rPr lang="en-IN" dirty="0"/>
              <a:t>Implementing and maintaining a data dictionary can be costly, requiring significant resources in terms of time, money, and personnel.</a:t>
            </a:r>
          </a:p>
          <a:p>
            <a:pPr fontAlgn="base"/>
            <a:r>
              <a:rPr lang="en-IN" b="1" dirty="0"/>
              <a:t>Complexity: </a:t>
            </a:r>
            <a:r>
              <a:rPr lang="en-IN" dirty="0"/>
              <a:t>A data dictionary can be complex and difficult to manage, particularly in large organizations with multiple systems and data sources.</a:t>
            </a:r>
          </a:p>
          <a:p>
            <a:pPr fontAlgn="base"/>
            <a:r>
              <a:rPr lang="en-IN" b="1" dirty="0"/>
              <a:t>Resistance to Change:</a:t>
            </a:r>
            <a:r>
              <a:rPr lang="en-IN" dirty="0"/>
              <a:t> Some stakeholders may be resistant to using a data dictionary, either due to a lack of understanding or because they prefer to use their own terminology or definitions.</a:t>
            </a:r>
          </a:p>
          <a:p>
            <a:pPr fontAlgn="base"/>
            <a:r>
              <a:rPr lang="en-IN" b="1" dirty="0"/>
              <a:t>Data Security: </a:t>
            </a:r>
            <a:r>
              <a:rPr lang="en-IN" dirty="0"/>
              <a:t>A data dictionary can contain sensitive information, and therefore, proper security measures must be in place to ensure that unauthorized users do not access or modify the data.</a:t>
            </a:r>
          </a:p>
          <a:p>
            <a:pPr fontAlgn="base"/>
            <a:r>
              <a:rPr lang="en-IN" b="1" dirty="0"/>
              <a:t>Data Governance: </a:t>
            </a:r>
            <a:r>
              <a:rPr lang="en-IN" dirty="0"/>
              <a:t>A data dictionary requires strong data governance practices to ensure that data elements and attributes are managed effectively and consistently across the organization. </a:t>
            </a:r>
          </a:p>
          <a:p>
            <a:endParaRPr lang="en-IN" dirty="0"/>
          </a:p>
        </p:txBody>
      </p:sp>
      <p:sp>
        <p:nvSpPr>
          <p:cNvPr id="4" name="Date Placeholder 3">
            <a:extLst>
              <a:ext uri="{FF2B5EF4-FFF2-40B4-BE49-F238E27FC236}">
                <a16:creationId xmlns:a16="http://schemas.microsoft.com/office/drawing/2014/main" id="{F168797C-1AD6-4089-ABCD-C4651DB393E6}"/>
              </a:ext>
            </a:extLst>
          </p:cNvPr>
          <p:cNvSpPr>
            <a:spLocks noGrp="1"/>
          </p:cNvSpPr>
          <p:nvPr>
            <p:ph type="dt" sz="half" idx="10"/>
          </p:nvPr>
        </p:nvSpPr>
        <p:spPr/>
        <p:txBody>
          <a:bodyPr/>
          <a:lstStyle/>
          <a:p>
            <a:fld id="{8F00232A-0452-4338-88A3-77BBC1FF7AD5}" type="datetime1">
              <a:rPr lang="en-US" smtClean="0"/>
              <a:t>1/22/2025</a:t>
            </a:fld>
            <a:endParaRPr lang="en-US" dirty="0"/>
          </a:p>
        </p:txBody>
      </p:sp>
      <p:sp>
        <p:nvSpPr>
          <p:cNvPr id="5" name="Footer Placeholder 4">
            <a:extLst>
              <a:ext uri="{FF2B5EF4-FFF2-40B4-BE49-F238E27FC236}">
                <a16:creationId xmlns:a16="http://schemas.microsoft.com/office/drawing/2014/main" id="{DF975CF8-B8AB-44DC-829D-3CDFEB065CC2}"/>
              </a:ext>
            </a:extLst>
          </p:cNvPr>
          <p:cNvSpPr>
            <a:spLocks noGrp="1"/>
          </p:cNvSpPr>
          <p:nvPr>
            <p:ph type="ftr" sz="quarter" idx="11"/>
          </p:nvPr>
        </p:nvSpPr>
        <p:spPr/>
        <p:txBody>
          <a:bodyPr/>
          <a:lstStyle/>
          <a:p>
            <a:r>
              <a:rPr lang="en-US" dirty="0" err="1"/>
              <a:t>TusharSoftware</a:t>
            </a:r>
            <a:r>
              <a:rPr lang="en-US" dirty="0"/>
              <a:t> Engineering ACSE0603                   Unit 2</a:t>
            </a:r>
          </a:p>
        </p:txBody>
      </p:sp>
      <p:sp>
        <p:nvSpPr>
          <p:cNvPr id="6" name="Slide Number Placeholder 5">
            <a:extLst>
              <a:ext uri="{FF2B5EF4-FFF2-40B4-BE49-F238E27FC236}">
                <a16:creationId xmlns:a16="http://schemas.microsoft.com/office/drawing/2014/main" id="{899D960F-28C7-45F4-B3E2-859AE7064D26}"/>
              </a:ext>
            </a:extLst>
          </p:cNvPr>
          <p:cNvSpPr>
            <a:spLocks noGrp="1"/>
          </p:cNvSpPr>
          <p:nvPr>
            <p:ph type="sldNum" sz="quarter" idx="12"/>
          </p:nvPr>
        </p:nvSpPr>
        <p:spPr/>
        <p:txBody>
          <a:bodyPr/>
          <a:lstStyle/>
          <a:p>
            <a:fld id="{B6F15528-21DE-4FAA-801E-634DDDAF4B2B}" type="slidenum">
              <a:rPr lang="en-US" smtClean="0"/>
              <a:pPr/>
              <a:t>70</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7" y="51520"/>
            <a:ext cx="1008112" cy="587328"/>
          </a:xfrm>
          <a:prstGeom prst="rect">
            <a:avLst/>
          </a:prstGeom>
        </p:spPr>
      </p:pic>
      <p:sp>
        <p:nvSpPr>
          <p:cNvPr id="8" name="Title 1"/>
          <p:cNvSpPr txBox="1">
            <a:spLocks/>
          </p:cNvSpPr>
          <p:nvPr/>
        </p:nvSpPr>
        <p:spPr>
          <a:xfrm>
            <a:off x="1259632" y="15765"/>
            <a:ext cx="7702996" cy="623083"/>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Disadvantage of Data Dictionary</a:t>
            </a:r>
          </a:p>
        </p:txBody>
      </p:sp>
    </p:spTree>
    <p:extLst>
      <p:ext uri="{BB962C8B-B14F-4D97-AF65-F5344CB8AC3E}">
        <p14:creationId xmlns:p14="http://schemas.microsoft.com/office/powerpoint/2010/main" val="23908754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751B-A19C-4D04-BCEC-A4186477A270}"/>
              </a:ext>
            </a:extLst>
          </p:cNvPr>
          <p:cNvSpPr>
            <a:spLocks noGrp="1"/>
          </p:cNvSpPr>
          <p:nvPr>
            <p:ph type="title"/>
          </p:nvPr>
        </p:nvSpPr>
        <p:spPr>
          <a:xfrm>
            <a:off x="457200" y="274638"/>
            <a:ext cx="7787208" cy="562074"/>
          </a:xfrm>
        </p:spPr>
        <p:txBody>
          <a:bodyPr>
            <a:normAutofit fontScale="90000"/>
          </a:bodyPr>
          <a:lstStyle/>
          <a:p>
            <a:r>
              <a:rPr lang="en-IN" dirty="0"/>
              <a:t> </a:t>
            </a:r>
          </a:p>
        </p:txBody>
      </p:sp>
      <p:sp>
        <p:nvSpPr>
          <p:cNvPr id="4" name="Date Placeholder 3">
            <a:extLst>
              <a:ext uri="{FF2B5EF4-FFF2-40B4-BE49-F238E27FC236}">
                <a16:creationId xmlns:a16="http://schemas.microsoft.com/office/drawing/2014/main" id="{FE46EB59-06AD-47AE-8906-8A65BEBCAA00}"/>
              </a:ext>
            </a:extLst>
          </p:cNvPr>
          <p:cNvSpPr>
            <a:spLocks noGrp="1"/>
          </p:cNvSpPr>
          <p:nvPr>
            <p:ph type="dt" sz="half" idx="10"/>
          </p:nvPr>
        </p:nvSpPr>
        <p:spPr/>
        <p:txBody>
          <a:bodyPr/>
          <a:lstStyle/>
          <a:p>
            <a:fld id="{8F00232A-0452-4338-88A3-77BBC1FF7AD5}" type="datetime1">
              <a:rPr lang="en-US" smtClean="0"/>
              <a:t>1/22/2025</a:t>
            </a:fld>
            <a:endParaRPr lang="en-US" dirty="0"/>
          </a:p>
        </p:txBody>
      </p:sp>
      <p:sp>
        <p:nvSpPr>
          <p:cNvPr id="5" name="Footer Placeholder 4">
            <a:extLst>
              <a:ext uri="{FF2B5EF4-FFF2-40B4-BE49-F238E27FC236}">
                <a16:creationId xmlns:a16="http://schemas.microsoft.com/office/drawing/2014/main" id="{EAF6835E-F1DD-40E7-8AB4-499B180F9A50}"/>
              </a:ext>
            </a:extLst>
          </p:cNvPr>
          <p:cNvSpPr>
            <a:spLocks noGrp="1"/>
          </p:cNvSpPr>
          <p:nvPr>
            <p:ph type="ftr" sz="quarter" idx="11"/>
          </p:nvPr>
        </p:nvSpPr>
        <p:spPr/>
        <p:txBody>
          <a:bodyPr/>
          <a:lstStyle/>
          <a:p>
            <a:r>
              <a:rPr lang="en-US" dirty="0" err="1"/>
              <a:t>TusharSoftware</a:t>
            </a:r>
            <a:r>
              <a:rPr lang="en-US" dirty="0"/>
              <a:t> Engineering ACSE0603                   Unit 2</a:t>
            </a:r>
          </a:p>
        </p:txBody>
      </p:sp>
      <p:sp>
        <p:nvSpPr>
          <p:cNvPr id="6" name="Slide Number Placeholder 5">
            <a:extLst>
              <a:ext uri="{FF2B5EF4-FFF2-40B4-BE49-F238E27FC236}">
                <a16:creationId xmlns:a16="http://schemas.microsoft.com/office/drawing/2014/main" id="{720760F3-7C4D-45EB-97C4-7BDF9798E722}"/>
              </a:ext>
            </a:extLst>
          </p:cNvPr>
          <p:cNvSpPr>
            <a:spLocks noGrp="1"/>
          </p:cNvSpPr>
          <p:nvPr>
            <p:ph type="sldNum" sz="quarter" idx="12"/>
          </p:nvPr>
        </p:nvSpPr>
        <p:spPr/>
        <p:txBody>
          <a:bodyPr/>
          <a:lstStyle/>
          <a:p>
            <a:fld id="{B6F15528-21DE-4FAA-801E-634DDDAF4B2B}" type="slidenum">
              <a:rPr lang="en-US" smtClean="0"/>
              <a:pPr/>
              <a:t>71</a:t>
            </a:fld>
            <a:endParaRPr lang="en-US" dirty="0"/>
          </a:p>
        </p:txBody>
      </p:sp>
      <p:sp>
        <p:nvSpPr>
          <p:cNvPr id="7" name="TextBox 6">
            <a:extLst>
              <a:ext uri="{FF2B5EF4-FFF2-40B4-BE49-F238E27FC236}">
                <a16:creationId xmlns:a16="http://schemas.microsoft.com/office/drawing/2014/main" id="{2103FFE1-9EE0-4754-A53C-5B953277DD0F}"/>
              </a:ext>
            </a:extLst>
          </p:cNvPr>
          <p:cNvSpPr txBox="1"/>
          <p:nvPr/>
        </p:nvSpPr>
        <p:spPr>
          <a:xfrm>
            <a:off x="516632" y="845650"/>
            <a:ext cx="7655768" cy="1477328"/>
          </a:xfrm>
          <a:prstGeom prst="rect">
            <a:avLst/>
          </a:prstGeom>
          <a:noFill/>
        </p:spPr>
        <p:txBody>
          <a:bodyPr wrap="square" rtlCol="0">
            <a:spAutoFit/>
          </a:bodyPr>
          <a:lstStyle/>
          <a:p>
            <a:r>
              <a:rPr lang="en-IN" dirty="0"/>
              <a:t>Create a data dictionary of online bookstore (Book, Customer, Order, and </a:t>
            </a:r>
            <a:r>
              <a:rPr lang="en-IN" dirty="0" err="1"/>
              <a:t>Order_Item</a:t>
            </a:r>
            <a:r>
              <a:rPr lang="en-IN" dirty="0"/>
              <a:t>) and their respective attributes in an online bookstore system. It provides a clear overview of the data structure and relationships within the system, facilitating development, maintenance, and usage.</a:t>
            </a:r>
          </a:p>
          <a:p>
            <a:endParaRPr lang="en-IN"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35" y="-10588"/>
            <a:ext cx="1224136" cy="487260"/>
          </a:xfrm>
          <a:prstGeom prst="rect">
            <a:avLst/>
          </a:prstGeom>
        </p:spPr>
      </p:pic>
      <p:sp>
        <p:nvSpPr>
          <p:cNvPr id="9" name="Title 1"/>
          <p:cNvSpPr txBox="1">
            <a:spLocks/>
          </p:cNvSpPr>
          <p:nvPr/>
        </p:nvSpPr>
        <p:spPr>
          <a:xfrm>
            <a:off x="1259632" y="15495"/>
            <a:ext cx="7810500" cy="310431"/>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Case Study</a:t>
            </a:r>
          </a:p>
        </p:txBody>
      </p:sp>
    </p:spTree>
    <p:extLst>
      <p:ext uri="{BB962C8B-B14F-4D97-AF65-F5344CB8AC3E}">
        <p14:creationId xmlns:p14="http://schemas.microsoft.com/office/powerpoint/2010/main" val="26213594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A7B04A-47E3-4A4C-841C-6DA8A3F1379D}"/>
              </a:ext>
            </a:extLst>
          </p:cNvPr>
          <p:cNvSpPr>
            <a:spLocks noGrp="1"/>
          </p:cNvSpPr>
          <p:nvPr>
            <p:ph idx="1"/>
          </p:nvPr>
        </p:nvSpPr>
        <p:spPr>
          <a:xfrm>
            <a:off x="457200" y="620688"/>
            <a:ext cx="8229600" cy="5505475"/>
          </a:xfrm>
        </p:spPr>
        <p:txBody>
          <a:bodyPr>
            <a:normAutofit fontScale="25000" lnSpcReduction="20000"/>
          </a:bodyPr>
          <a:lstStyle/>
          <a:p>
            <a:r>
              <a:rPr lang="en-IN" sz="4800" b="1" dirty="0"/>
              <a:t>Book </a:t>
            </a:r>
          </a:p>
          <a:p>
            <a:pPr lvl="1"/>
            <a:r>
              <a:rPr lang="en-IN" sz="4400" b="1" dirty="0"/>
              <a:t>Attributes</a:t>
            </a:r>
            <a:r>
              <a:rPr lang="en-IN" sz="4400" dirty="0"/>
              <a:t>:</a:t>
            </a:r>
          </a:p>
          <a:p>
            <a:pPr lvl="1"/>
            <a:endParaRPr lang="en-IN" sz="4400" dirty="0"/>
          </a:p>
          <a:p>
            <a:pPr lvl="2"/>
            <a:r>
              <a:rPr lang="en-IN" sz="4000" dirty="0" err="1"/>
              <a:t>Book_ID</a:t>
            </a:r>
            <a:r>
              <a:rPr lang="en-IN" sz="4000" dirty="0"/>
              <a:t> (Primary Key)</a:t>
            </a:r>
          </a:p>
          <a:p>
            <a:pPr lvl="2"/>
            <a:r>
              <a:rPr lang="en-IN" sz="4000" dirty="0"/>
              <a:t>Title</a:t>
            </a:r>
          </a:p>
          <a:p>
            <a:pPr lvl="2"/>
            <a:r>
              <a:rPr lang="en-IN" sz="4000" dirty="0"/>
              <a:t>Author</a:t>
            </a:r>
          </a:p>
          <a:p>
            <a:pPr lvl="2"/>
            <a:r>
              <a:rPr lang="en-IN" sz="4000" dirty="0"/>
              <a:t>Genre</a:t>
            </a:r>
          </a:p>
          <a:p>
            <a:pPr lvl="2"/>
            <a:r>
              <a:rPr lang="en-IN" sz="4000" dirty="0"/>
              <a:t>Price</a:t>
            </a:r>
          </a:p>
          <a:p>
            <a:pPr lvl="2"/>
            <a:r>
              <a:rPr lang="en-IN" sz="4000" dirty="0" err="1"/>
              <a:t>Publication_Year</a:t>
            </a:r>
            <a:endParaRPr lang="en-IN" sz="4000" dirty="0"/>
          </a:p>
          <a:p>
            <a:pPr lvl="2"/>
            <a:r>
              <a:rPr lang="en-IN" sz="4000" dirty="0"/>
              <a:t>ISBN</a:t>
            </a:r>
          </a:p>
          <a:p>
            <a:pPr lvl="2"/>
            <a:r>
              <a:rPr lang="en-IN" sz="4000" dirty="0"/>
              <a:t>Description</a:t>
            </a:r>
          </a:p>
          <a:p>
            <a:r>
              <a:rPr lang="en-IN" sz="4800" b="1" dirty="0"/>
              <a:t>Customer</a:t>
            </a:r>
            <a:endParaRPr lang="en-IN" sz="4800" dirty="0"/>
          </a:p>
          <a:p>
            <a:pPr lvl="1"/>
            <a:r>
              <a:rPr lang="en-IN" sz="4400" b="1" dirty="0"/>
              <a:t>Attributes</a:t>
            </a:r>
            <a:r>
              <a:rPr lang="en-IN" sz="4400" dirty="0"/>
              <a:t>:</a:t>
            </a:r>
          </a:p>
          <a:p>
            <a:pPr lvl="2"/>
            <a:r>
              <a:rPr lang="en-IN" sz="4000" dirty="0" err="1"/>
              <a:t>Customer_ID</a:t>
            </a:r>
            <a:r>
              <a:rPr lang="en-IN" sz="4000" dirty="0"/>
              <a:t> (Primary Key)</a:t>
            </a:r>
          </a:p>
          <a:p>
            <a:pPr lvl="2"/>
            <a:r>
              <a:rPr lang="en-IN" sz="4000" dirty="0"/>
              <a:t>Name</a:t>
            </a:r>
          </a:p>
          <a:p>
            <a:pPr lvl="2"/>
            <a:r>
              <a:rPr lang="en-IN" sz="4000" dirty="0"/>
              <a:t>Email</a:t>
            </a:r>
          </a:p>
          <a:p>
            <a:pPr lvl="2"/>
            <a:r>
              <a:rPr lang="en-IN" sz="4000" dirty="0"/>
              <a:t>Address</a:t>
            </a:r>
          </a:p>
          <a:p>
            <a:pPr lvl="2"/>
            <a:r>
              <a:rPr lang="en-IN" sz="4000" dirty="0" err="1"/>
              <a:t>Phone_Number</a:t>
            </a:r>
            <a:endParaRPr lang="en-IN" sz="4000" dirty="0"/>
          </a:p>
          <a:p>
            <a:r>
              <a:rPr lang="en-IN" sz="4800" b="1" dirty="0"/>
              <a:t>Order</a:t>
            </a:r>
            <a:endParaRPr lang="en-IN" sz="4800" dirty="0"/>
          </a:p>
          <a:p>
            <a:pPr lvl="1"/>
            <a:r>
              <a:rPr lang="en-IN" sz="4400" b="1" dirty="0"/>
              <a:t>Attributes</a:t>
            </a:r>
            <a:r>
              <a:rPr lang="en-IN" sz="4400" dirty="0"/>
              <a:t>:</a:t>
            </a:r>
          </a:p>
          <a:p>
            <a:pPr lvl="2"/>
            <a:r>
              <a:rPr lang="en-IN" sz="4000" dirty="0" err="1"/>
              <a:t>Order_ID</a:t>
            </a:r>
            <a:r>
              <a:rPr lang="en-IN" sz="4000" dirty="0"/>
              <a:t> (Primary Key)</a:t>
            </a:r>
          </a:p>
          <a:p>
            <a:pPr lvl="2"/>
            <a:r>
              <a:rPr lang="en-IN" sz="4000" dirty="0" err="1"/>
              <a:t>Customer_ID</a:t>
            </a:r>
            <a:r>
              <a:rPr lang="en-IN" sz="4000" dirty="0"/>
              <a:t> (Foreign Key)</a:t>
            </a:r>
          </a:p>
          <a:p>
            <a:pPr lvl="2"/>
            <a:r>
              <a:rPr lang="en-IN" sz="4000" dirty="0"/>
              <a:t>Date</a:t>
            </a:r>
          </a:p>
          <a:p>
            <a:pPr lvl="2"/>
            <a:r>
              <a:rPr lang="en-IN" sz="4000" dirty="0" err="1"/>
              <a:t>Total_Amount</a:t>
            </a:r>
            <a:endParaRPr lang="en-IN" sz="4000" dirty="0"/>
          </a:p>
          <a:p>
            <a:r>
              <a:rPr lang="en-IN" sz="4800" b="1" dirty="0" err="1"/>
              <a:t>Order_Item</a:t>
            </a:r>
            <a:endParaRPr lang="en-IN" sz="4800" dirty="0"/>
          </a:p>
          <a:p>
            <a:pPr lvl="1"/>
            <a:r>
              <a:rPr lang="en-IN" sz="4400" b="1" dirty="0"/>
              <a:t>Attributes</a:t>
            </a:r>
            <a:r>
              <a:rPr lang="en-IN" sz="4400" dirty="0"/>
              <a:t>:</a:t>
            </a:r>
          </a:p>
          <a:p>
            <a:pPr lvl="2"/>
            <a:r>
              <a:rPr lang="en-IN" sz="4000" dirty="0" err="1"/>
              <a:t>Order_Item_ID</a:t>
            </a:r>
            <a:r>
              <a:rPr lang="en-IN" sz="4000" dirty="0"/>
              <a:t> (Primary Key)</a:t>
            </a:r>
          </a:p>
          <a:p>
            <a:pPr lvl="2"/>
            <a:r>
              <a:rPr lang="en-IN" sz="4000" dirty="0" err="1"/>
              <a:t>Order_ID</a:t>
            </a:r>
            <a:r>
              <a:rPr lang="en-IN" sz="4000" dirty="0"/>
              <a:t> (Foreign Key)</a:t>
            </a:r>
          </a:p>
          <a:p>
            <a:pPr lvl="2"/>
            <a:r>
              <a:rPr lang="en-IN" sz="4000" dirty="0" err="1"/>
              <a:t>Book_ID</a:t>
            </a:r>
            <a:r>
              <a:rPr lang="en-IN" sz="4000" dirty="0"/>
              <a:t> (Foreign Key)</a:t>
            </a:r>
          </a:p>
          <a:p>
            <a:pPr lvl="2"/>
            <a:r>
              <a:rPr lang="en-IN" sz="4000" dirty="0"/>
              <a:t>Quantity</a:t>
            </a:r>
          </a:p>
          <a:p>
            <a:pPr lvl="2"/>
            <a:r>
              <a:rPr lang="en-IN" sz="4000" dirty="0"/>
              <a:t>Subtotal</a:t>
            </a:r>
          </a:p>
          <a:p>
            <a:endParaRPr lang="en-IN" dirty="0"/>
          </a:p>
        </p:txBody>
      </p:sp>
      <p:sp>
        <p:nvSpPr>
          <p:cNvPr id="4" name="Date Placeholder 3">
            <a:extLst>
              <a:ext uri="{FF2B5EF4-FFF2-40B4-BE49-F238E27FC236}">
                <a16:creationId xmlns:a16="http://schemas.microsoft.com/office/drawing/2014/main" id="{26DD8D81-B499-4690-9C68-2A26157CCE5E}"/>
              </a:ext>
            </a:extLst>
          </p:cNvPr>
          <p:cNvSpPr>
            <a:spLocks noGrp="1"/>
          </p:cNvSpPr>
          <p:nvPr>
            <p:ph type="dt" sz="half" idx="10"/>
          </p:nvPr>
        </p:nvSpPr>
        <p:spPr/>
        <p:txBody>
          <a:bodyPr/>
          <a:lstStyle/>
          <a:p>
            <a:fld id="{8F00232A-0452-4338-88A3-77BBC1FF7AD5}" type="datetime1">
              <a:rPr lang="en-US" smtClean="0"/>
              <a:t>1/22/2025</a:t>
            </a:fld>
            <a:endParaRPr lang="en-US" dirty="0"/>
          </a:p>
        </p:txBody>
      </p:sp>
      <p:sp>
        <p:nvSpPr>
          <p:cNvPr id="5" name="Footer Placeholder 4">
            <a:extLst>
              <a:ext uri="{FF2B5EF4-FFF2-40B4-BE49-F238E27FC236}">
                <a16:creationId xmlns:a16="http://schemas.microsoft.com/office/drawing/2014/main" id="{8D7C27C4-9E17-4ABB-BC48-CEA354DBB3AE}"/>
              </a:ext>
            </a:extLst>
          </p:cNvPr>
          <p:cNvSpPr>
            <a:spLocks noGrp="1"/>
          </p:cNvSpPr>
          <p:nvPr>
            <p:ph type="ftr" sz="quarter" idx="11"/>
          </p:nvPr>
        </p:nvSpPr>
        <p:spPr/>
        <p:txBody>
          <a:bodyPr/>
          <a:lstStyle/>
          <a:p>
            <a:r>
              <a:rPr lang="en-US" dirty="0" err="1"/>
              <a:t>TusharSoftware</a:t>
            </a:r>
            <a:r>
              <a:rPr lang="en-US" dirty="0"/>
              <a:t> Engineering ACSE0603                   Unit 2</a:t>
            </a:r>
          </a:p>
        </p:txBody>
      </p:sp>
      <p:sp>
        <p:nvSpPr>
          <p:cNvPr id="6" name="Slide Number Placeholder 5">
            <a:extLst>
              <a:ext uri="{FF2B5EF4-FFF2-40B4-BE49-F238E27FC236}">
                <a16:creationId xmlns:a16="http://schemas.microsoft.com/office/drawing/2014/main" id="{3B37026B-5A0C-4EC7-82DA-9150D7036BA1}"/>
              </a:ext>
            </a:extLst>
          </p:cNvPr>
          <p:cNvSpPr>
            <a:spLocks noGrp="1"/>
          </p:cNvSpPr>
          <p:nvPr>
            <p:ph type="sldNum" sz="quarter" idx="12"/>
          </p:nvPr>
        </p:nvSpPr>
        <p:spPr/>
        <p:txBody>
          <a:bodyPr/>
          <a:lstStyle/>
          <a:p>
            <a:fld id="{B6F15528-21DE-4FAA-801E-634DDDAF4B2B}" type="slidenum">
              <a:rPr lang="en-US" smtClean="0"/>
              <a:pPr/>
              <a:t>72</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1520"/>
            <a:ext cx="1224136" cy="353144"/>
          </a:xfrm>
          <a:prstGeom prst="rect">
            <a:avLst/>
          </a:prstGeom>
        </p:spPr>
      </p:pic>
      <p:sp>
        <p:nvSpPr>
          <p:cNvPr id="8" name="Title 1"/>
          <p:cNvSpPr txBox="1">
            <a:spLocks/>
          </p:cNvSpPr>
          <p:nvPr/>
        </p:nvSpPr>
        <p:spPr>
          <a:xfrm>
            <a:off x="1333500" y="22225"/>
            <a:ext cx="7810500" cy="38243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98504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114" y="1295400"/>
            <a:ext cx="7924800" cy="3785652"/>
          </a:xfrm>
          <a:prstGeom prst="rect">
            <a:avLst/>
          </a:prstGeom>
          <a:noFill/>
        </p:spPr>
        <p:txBody>
          <a:bodyPr wrap="square" rtlCol="0">
            <a:spAutoFit/>
          </a:bodyPr>
          <a:lstStyle/>
          <a:p>
            <a:r>
              <a:rPr lang="en-US" sz="2200" dirty="0">
                <a:solidFill>
                  <a:srgbClr val="FF0000"/>
                </a:solidFill>
              </a:rPr>
              <a:t>Advantage:</a:t>
            </a:r>
          </a:p>
          <a:p>
            <a:pPr marL="342900" indent="-342900" algn="just">
              <a:spcAft>
                <a:spcPts val="600"/>
              </a:spcAft>
              <a:buFont typeface="Arial" panose="020B0604020202020204" pitchFamily="34" charset="0"/>
              <a:buChar char="•"/>
            </a:pPr>
            <a:r>
              <a:rPr lang="en-US" sz="2200" dirty="0"/>
              <a:t>Define data items unambiguously.</a:t>
            </a:r>
          </a:p>
          <a:p>
            <a:pPr marL="342900" indent="-342900" algn="just">
              <a:spcAft>
                <a:spcPts val="600"/>
              </a:spcAft>
              <a:buFont typeface="Arial" panose="020B0604020202020204" pitchFamily="34" charset="0"/>
              <a:buChar char="•"/>
            </a:pPr>
            <a:r>
              <a:rPr lang="en-US" sz="2200" dirty="0"/>
              <a:t>Valuable reference in any organization because it provides documentation.</a:t>
            </a:r>
          </a:p>
          <a:p>
            <a:pPr marL="342900" indent="-342900" algn="just">
              <a:spcAft>
                <a:spcPts val="600"/>
              </a:spcAft>
              <a:buFont typeface="Arial" panose="020B0604020202020204" pitchFamily="34" charset="0"/>
              <a:buChar char="•"/>
            </a:pPr>
            <a:r>
              <a:rPr lang="en-US" sz="2200" dirty="0"/>
              <a:t>It is a good tool for different stakeholder to understand the requirements and designs.</a:t>
            </a:r>
          </a:p>
          <a:p>
            <a:pPr marL="342900" indent="-342900" algn="just">
              <a:spcAft>
                <a:spcPts val="600"/>
              </a:spcAft>
              <a:buFont typeface="Arial" panose="020B0604020202020204" pitchFamily="34" charset="0"/>
              <a:buChar char="•"/>
            </a:pPr>
            <a:r>
              <a:rPr lang="en-US" sz="2200" dirty="0"/>
              <a:t>It store the information of all data items that can link to all phases of SDLC.</a:t>
            </a:r>
          </a:p>
          <a:p>
            <a:pPr marL="342900" indent="-342900" algn="just">
              <a:spcAft>
                <a:spcPts val="600"/>
              </a:spcAft>
              <a:buFont typeface="Arial" panose="020B0604020202020204" pitchFamily="34" charset="0"/>
              <a:buChar char="•"/>
            </a:pPr>
            <a:r>
              <a:rPr lang="en-US" sz="2200" dirty="0"/>
              <a:t>It is an important step in building a database. Most of DBMS have a data dictionary as a standard format.</a:t>
            </a:r>
          </a:p>
        </p:txBody>
      </p:sp>
      <p:sp>
        <p:nvSpPr>
          <p:cNvPr id="5" name="Slide Number Placeholder 4"/>
          <p:cNvSpPr>
            <a:spLocks noGrp="1"/>
          </p:cNvSpPr>
          <p:nvPr>
            <p:ph type="sldNum" sz="quarter" idx="12"/>
          </p:nvPr>
        </p:nvSpPr>
        <p:spPr/>
        <p:txBody>
          <a:bodyPr/>
          <a:lstStyle/>
          <a:p>
            <a:fld id="{EEC29284-5E14-4C1A-BCDA-1FB19A2AD421}" type="slidenum">
              <a:rPr lang="en-US" smtClean="0"/>
              <a:pPr/>
              <a:t>73</a:t>
            </a:fld>
            <a:endParaRPr lang="en-US"/>
          </a:p>
        </p:txBody>
      </p:sp>
      <p:sp>
        <p:nvSpPr>
          <p:cNvPr id="6" name="Footer Placeholder 5"/>
          <p:cNvSpPr>
            <a:spLocks noGrp="1"/>
          </p:cNvSpPr>
          <p:nvPr>
            <p:ph type="ftr" sz="quarter" idx="11"/>
          </p:nvPr>
        </p:nvSpPr>
        <p:spPr>
          <a:xfrm>
            <a:off x="3124200" y="6356350"/>
            <a:ext cx="4572000" cy="365125"/>
          </a:xfrm>
        </p:spPr>
        <p:txBody>
          <a:bodyPr/>
          <a:lstStyle/>
          <a:p>
            <a:r>
              <a:rPr lang="en-US" dirty="0" err="1"/>
              <a:t>TusharSoftware</a:t>
            </a:r>
            <a:r>
              <a:rPr lang="en-US" dirty="0"/>
              <a:t> Engineering ACSE0603                   Unit 2</a:t>
            </a:r>
          </a:p>
        </p:txBody>
      </p:sp>
      <p:sp>
        <p:nvSpPr>
          <p:cNvPr id="8"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Advantage</a:t>
            </a:r>
          </a:p>
        </p:txBody>
      </p:sp>
      <p:sp>
        <p:nvSpPr>
          <p:cNvPr id="2" name="Date Placeholder 1"/>
          <p:cNvSpPr>
            <a:spLocks noGrp="1"/>
          </p:cNvSpPr>
          <p:nvPr>
            <p:ph type="dt" sz="half" idx="10"/>
          </p:nvPr>
        </p:nvSpPr>
        <p:spPr/>
        <p:txBody>
          <a:bodyPr/>
          <a:lstStyle/>
          <a:p>
            <a:fld id="{8DD23AB2-2725-412D-ABF8-9E48A7508132}" type="datetime1">
              <a:rPr lang="en-US" smtClean="0"/>
              <a:t>1/22/2025</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4843753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74</a:t>
            </a:fld>
            <a:endParaRPr lang="en-US"/>
          </a:p>
        </p:txBody>
      </p:sp>
      <p:sp>
        <p:nvSpPr>
          <p:cNvPr id="4" name="Footer Placeholder 3"/>
          <p:cNvSpPr>
            <a:spLocks noGrp="1"/>
          </p:cNvSpPr>
          <p:nvPr>
            <p:ph type="ftr" sz="quarter" idx="11"/>
          </p:nvPr>
        </p:nvSpPr>
        <p:spPr>
          <a:xfrm>
            <a:off x="3124200" y="6356350"/>
            <a:ext cx="4648200" cy="365125"/>
          </a:xfrm>
        </p:spPr>
        <p:txBody>
          <a:bodyPr/>
          <a:lstStyle/>
          <a:p>
            <a:r>
              <a:rPr lang="en-US" dirty="0" err="1"/>
              <a:t>TusharSoftware</a:t>
            </a:r>
            <a:r>
              <a:rPr lang="en-US" dirty="0"/>
              <a:t> Engineering ACSE0603                   Unit 2</a:t>
            </a:r>
          </a:p>
        </p:txBody>
      </p:sp>
      <p:sp>
        <p:nvSpPr>
          <p:cNvPr id="6"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ER</a:t>
            </a:r>
            <a:r>
              <a:rPr lang="en-US" sz="23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Diagram</a:t>
            </a:r>
            <a:r>
              <a:rPr lang="en-US" sz="23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CO2</a:t>
            </a:r>
            <a:r>
              <a:rPr lang="en-US" sz="2300" dirty="0">
                <a:solidFill>
                  <a:schemeClr val="tx1"/>
                </a:solidFill>
              </a:rPr>
              <a:t>)</a:t>
            </a:r>
          </a:p>
        </p:txBody>
      </p:sp>
      <p:sp>
        <p:nvSpPr>
          <p:cNvPr id="2" name="Date Placeholder 1"/>
          <p:cNvSpPr>
            <a:spLocks noGrp="1"/>
          </p:cNvSpPr>
          <p:nvPr>
            <p:ph type="dt" sz="half" idx="10"/>
          </p:nvPr>
        </p:nvSpPr>
        <p:spPr/>
        <p:txBody>
          <a:bodyPr/>
          <a:lstStyle/>
          <a:p>
            <a:fld id="{3F63A315-663C-4C6A-84C0-58C74AC5CC85}" type="datetime1">
              <a:rPr lang="en-US" smtClean="0"/>
              <a:t>1/22/2025</a:t>
            </a:fld>
            <a:endParaRPr lang="en-US"/>
          </a:p>
        </p:txBody>
      </p:sp>
      <p:sp>
        <p:nvSpPr>
          <p:cNvPr id="7" name="Rectangle 6"/>
          <p:cNvSpPr/>
          <p:nvPr/>
        </p:nvSpPr>
        <p:spPr>
          <a:xfrm>
            <a:off x="838200" y="1219200"/>
            <a:ext cx="8077200" cy="3293209"/>
          </a:xfrm>
          <a:prstGeom prst="rect">
            <a:avLst/>
          </a:prstGeom>
        </p:spPr>
        <p:txBody>
          <a:bodyPr wrap="square">
            <a:spAutoFit/>
          </a:bodyPr>
          <a:lstStyle/>
          <a:p>
            <a:r>
              <a:rPr lang="en-US" sz="2200" dirty="0"/>
              <a:t>It is a detailed logical representation of data for an organization and uses three main constructs.</a:t>
            </a:r>
          </a:p>
          <a:p>
            <a:endParaRPr lang="en-US" sz="2200" dirty="0"/>
          </a:p>
          <a:p>
            <a:pPr marL="285750" indent="-285750">
              <a:buFont typeface="Arial" panose="020B0604020202020204" pitchFamily="34" charset="0"/>
              <a:buChar char="•"/>
            </a:pPr>
            <a:r>
              <a:rPr lang="en-US" sz="2200" dirty="0">
                <a:solidFill>
                  <a:srgbClr val="FFC000"/>
                </a:solidFill>
              </a:rPr>
              <a:t>Entities</a:t>
            </a:r>
          </a:p>
          <a:p>
            <a:pPr marL="285750" indent="-285750">
              <a:spcAft>
                <a:spcPts val="1200"/>
              </a:spcAft>
              <a:buFont typeface="Arial" panose="020B0604020202020204" pitchFamily="34" charset="0"/>
              <a:buChar char="•"/>
            </a:pPr>
            <a:r>
              <a:rPr lang="en-US" sz="2200" dirty="0"/>
              <a:t>Fundamental thing about which data may be maintained. Each entity has its own identity.</a:t>
            </a:r>
          </a:p>
          <a:p>
            <a:pPr marL="285750" indent="-285750">
              <a:buFont typeface="Arial" panose="020B0604020202020204" pitchFamily="34" charset="0"/>
              <a:buChar char="•"/>
            </a:pPr>
            <a:r>
              <a:rPr lang="en-US" sz="2200" dirty="0"/>
              <a:t>Entity Type is the description of all entities to which a common definition and common relationships and attributes apply. </a:t>
            </a:r>
            <a:br>
              <a:rPr lang="en-US" sz="2200" dirty="0"/>
            </a:br>
            <a:endParaRPr lang="en-IN" sz="22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41775001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75</a:t>
            </a:fld>
            <a:endParaRPr lang="en-US"/>
          </a:p>
        </p:txBody>
      </p:sp>
      <p:sp>
        <p:nvSpPr>
          <p:cNvPr id="4" name="Footer Placeholder 3"/>
          <p:cNvSpPr>
            <a:spLocks noGrp="1"/>
          </p:cNvSpPr>
          <p:nvPr>
            <p:ph type="ftr" sz="quarter" idx="11"/>
          </p:nvPr>
        </p:nvSpPr>
        <p:spPr>
          <a:xfrm>
            <a:off x="3124200" y="6356350"/>
            <a:ext cx="5181600" cy="365125"/>
          </a:xfrm>
        </p:spPr>
        <p:txBody>
          <a:bodyPr/>
          <a:lstStyle/>
          <a:p>
            <a:r>
              <a:rPr lang="en-US" dirty="0" err="1"/>
              <a:t>TusharSoftware</a:t>
            </a:r>
            <a:r>
              <a:rPr lang="en-US" dirty="0"/>
              <a:t> Engineering ACSE0603                   Unit 2</a:t>
            </a:r>
          </a:p>
        </p:txBody>
      </p:sp>
      <p:sp>
        <p:nvSpPr>
          <p:cNvPr id="6"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ER</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Diagram</a:t>
            </a:r>
          </a:p>
        </p:txBody>
      </p:sp>
      <p:sp>
        <p:nvSpPr>
          <p:cNvPr id="2" name="Date Placeholder 1"/>
          <p:cNvSpPr>
            <a:spLocks noGrp="1"/>
          </p:cNvSpPr>
          <p:nvPr>
            <p:ph type="dt" sz="half" idx="10"/>
          </p:nvPr>
        </p:nvSpPr>
        <p:spPr/>
        <p:txBody>
          <a:bodyPr/>
          <a:lstStyle/>
          <a:p>
            <a:fld id="{76FCFC55-166D-4DAB-861D-72BC990FBDB1}" type="datetime1">
              <a:rPr lang="en-US" smtClean="0"/>
              <a:t>1/22/2025</a:t>
            </a:fld>
            <a:endParaRPr lang="en-US"/>
          </a:p>
        </p:txBody>
      </p:sp>
      <p:sp>
        <p:nvSpPr>
          <p:cNvPr id="7" name="Rectangle 6"/>
          <p:cNvSpPr/>
          <p:nvPr/>
        </p:nvSpPr>
        <p:spPr>
          <a:xfrm>
            <a:off x="838200" y="1219200"/>
            <a:ext cx="8077200" cy="3293209"/>
          </a:xfrm>
          <a:prstGeom prst="rect">
            <a:avLst/>
          </a:prstGeom>
        </p:spPr>
        <p:txBody>
          <a:bodyPr wrap="square">
            <a:spAutoFit/>
          </a:bodyPr>
          <a:lstStyle/>
          <a:p>
            <a:r>
              <a:rPr lang="en-US" sz="2200" dirty="0"/>
              <a:t>It is a detailed logical representation of data for an organization and uses three main constructs.</a:t>
            </a:r>
          </a:p>
          <a:p>
            <a:endParaRPr lang="en-US" sz="2200" dirty="0"/>
          </a:p>
          <a:p>
            <a:pPr marL="285750" indent="-285750">
              <a:buFont typeface="Arial" panose="020B0604020202020204" pitchFamily="34" charset="0"/>
              <a:buChar char="•"/>
            </a:pPr>
            <a:r>
              <a:rPr lang="en-US" sz="2200" dirty="0">
                <a:solidFill>
                  <a:srgbClr val="FFC000"/>
                </a:solidFill>
              </a:rPr>
              <a:t>Entities</a:t>
            </a:r>
          </a:p>
          <a:p>
            <a:pPr marL="285750" indent="-285750">
              <a:spcAft>
                <a:spcPts val="1200"/>
              </a:spcAft>
              <a:buFont typeface="Arial" panose="020B0604020202020204" pitchFamily="34" charset="0"/>
              <a:buChar char="•"/>
            </a:pPr>
            <a:r>
              <a:rPr lang="en-US" sz="2200" dirty="0"/>
              <a:t>Fundamental thing about which data may be maintained. Each entity has its own identity.</a:t>
            </a:r>
          </a:p>
          <a:p>
            <a:pPr marL="285750" indent="-285750">
              <a:buFont typeface="Arial" panose="020B0604020202020204" pitchFamily="34" charset="0"/>
              <a:buChar char="•"/>
            </a:pPr>
            <a:r>
              <a:rPr lang="en-US" sz="2200" dirty="0"/>
              <a:t>Entity Type is the description of all entities to which a common definition and common relationships and attributes apply. </a:t>
            </a:r>
            <a:br>
              <a:rPr lang="en-US" sz="2200" dirty="0"/>
            </a:br>
            <a:endParaRPr lang="en-IN" sz="2200" dirty="0"/>
          </a:p>
        </p:txBody>
      </p:sp>
      <p:pic>
        <p:nvPicPr>
          <p:cNvPr id="8" name="Picture 7"/>
          <p:cNvPicPr>
            <a:picLocks noChangeAspect="1"/>
          </p:cNvPicPr>
          <p:nvPr/>
        </p:nvPicPr>
        <p:blipFill>
          <a:blip r:embed="rId2"/>
          <a:stretch>
            <a:fillRect/>
          </a:stretch>
        </p:blipFill>
        <p:spPr>
          <a:xfrm>
            <a:off x="1752600" y="4512409"/>
            <a:ext cx="5638800" cy="66919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6793066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76</a:t>
            </a:fld>
            <a:endParaRPr lang="en-US"/>
          </a:p>
        </p:txBody>
      </p:sp>
      <p:sp>
        <p:nvSpPr>
          <p:cNvPr id="4" name="Footer Placeholder 3"/>
          <p:cNvSpPr>
            <a:spLocks noGrp="1"/>
          </p:cNvSpPr>
          <p:nvPr>
            <p:ph type="ftr" sz="quarter" idx="11"/>
          </p:nvPr>
        </p:nvSpPr>
        <p:spPr>
          <a:xfrm>
            <a:off x="3124200" y="6356350"/>
            <a:ext cx="4572000" cy="365125"/>
          </a:xfrm>
        </p:spPr>
        <p:txBody>
          <a:bodyPr/>
          <a:lstStyle/>
          <a:p>
            <a:r>
              <a:rPr lang="en-US" dirty="0" err="1"/>
              <a:t>TusharSoftware</a:t>
            </a:r>
            <a:r>
              <a:rPr lang="en-US" dirty="0"/>
              <a:t> Engineering ACSE0603                   Unit 2</a:t>
            </a:r>
          </a:p>
        </p:txBody>
      </p:sp>
      <p:sp>
        <p:nvSpPr>
          <p:cNvPr id="6"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ER</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Diagram</a:t>
            </a:r>
          </a:p>
        </p:txBody>
      </p:sp>
      <p:sp>
        <p:nvSpPr>
          <p:cNvPr id="2" name="Date Placeholder 1"/>
          <p:cNvSpPr>
            <a:spLocks noGrp="1"/>
          </p:cNvSpPr>
          <p:nvPr>
            <p:ph type="dt" sz="half" idx="10"/>
          </p:nvPr>
        </p:nvSpPr>
        <p:spPr/>
        <p:txBody>
          <a:bodyPr/>
          <a:lstStyle/>
          <a:p>
            <a:fld id="{1A6154B1-1102-4DC8-BB8A-19E9FADC80EF}" type="datetime1">
              <a:rPr lang="en-US" smtClean="0"/>
              <a:t>1/22/2025</a:t>
            </a:fld>
            <a:endParaRPr lang="en-US"/>
          </a:p>
        </p:txBody>
      </p:sp>
      <p:sp>
        <p:nvSpPr>
          <p:cNvPr id="8" name="Content Placeholder 2"/>
          <p:cNvSpPr txBox="1">
            <a:spLocks/>
          </p:cNvSpPr>
          <p:nvPr/>
        </p:nvSpPr>
        <p:spPr>
          <a:xfrm>
            <a:off x="533400" y="1193800"/>
            <a:ext cx="82296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Aft>
                <a:spcPts val="600"/>
              </a:spcAft>
              <a:buNone/>
            </a:pPr>
            <a:endParaRPr lang="en-US" sz="2200" dirty="0"/>
          </a:p>
        </p:txBody>
      </p:sp>
      <p:sp>
        <p:nvSpPr>
          <p:cNvPr id="7" name="Rectangle 6"/>
          <p:cNvSpPr/>
          <p:nvPr/>
        </p:nvSpPr>
        <p:spPr>
          <a:xfrm>
            <a:off x="838200" y="1193801"/>
            <a:ext cx="7848600" cy="2123658"/>
          </a:xfrm>
          <a:prstGeom prst="rect">
            <a:avLst/>
          </a:prstGeom>
        </p:spPr>
        <p:txBody>
          <a:bodyPr wrap="square">
            <a:spAutoFit/>
          </a:bodyPr>
          <a:lstStyle/>
          <a:p>
            <a:r>
              <a:rPr lang="en-US" sz="2200" dirty="0">
                <a:solidFill>
                  <a:srgbClr val="FFC000"/>
                </a:solidFill>
              </a:rPr>
              <a:t>Relationships</a:t>
            </a:r>
          </a:p>
          <a:p>
            <a:pPr marL="285750" indent="-285750">
              <a:buFont typeface="Arial" panose="020B0604020202020204" pitchFamily="34" charset="0"/>
              <a:buChar char="•"/>
            </a:pPr>
            <a:r>
              <a:rPr lang="en-US" sz="2200" dirty="0"/>
              <a:t>A relationship is a reason for associating two entity types. Binary relationships involve two entity types</a:t>
            </a:r>
          </a:p>
          <a:p>
            <a:pPr marL="285750" indent="-285750">
              <a:buFont typeface="Arial" panose="020B0604020202020204" pitchFamily="34" charset="0"/>
              <a:buChar char="•"/>
            </a:pPr>
            <a:r>
              <a:rPr lang="en-US" sz="2200" dirty="0"/>
              <a:t>A CUSTOMER is insured by a POLICY. </a:t>
            </a:r>
          </a:p>
          <a:p>
            <a:pPr marL="285750" indent="-285750">
              <a:buFont typeface="Arial" panose="020B0604020202020204" pitchFamily="34" charset="0"/>
              <a:buChar char="•"/>
            </a:pPr>
            <a:r>
              <a:rPr lang="en-US" sz="2200" dirty="0"/>
              <a:t>Relationships are represented by diamond notation in a ER diagram</a:t>
            </a:r>
            <a:endParaRPr lang="en-IN" sz="2200" dirty="0"/>
          </a:p>
        </p:txBody>
      </p:sp>
      <p:pic>
        <p:nvPicPr>
          <p:cNvPr id="10" name="Picture 9"/>
          <p:cNvPicPr>
            <a:picLocks noChangeAspect="1"/>
          </p:cNvPicPr>
          <p:nvPr/>
        </p:nvPicPr>
        <p:blipFill>
          <a:blip r:embed="rId2"/>
          <a:stretch>
            <a:fillRect/>
          </a:stretch>
        </p:blipFill>
        <p:spPr>
          <a:xfrm>
            <a:off x="952500" y="3999214"/>
            <a:ext cx="7239000" cy="1352739"/>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1095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77</a:t>
            </a:fld>
            <a:endParaRPr lang="en-US"/>
          </a:p>
        </p:txBody>
      </p:sp>
      <p:sp>
        <p:nvSpPr>
          <p:cNvPr id="4" name="Footer Placeholder 3"/>
          <p:cNvSpPr>
            <a:spLocks noGrp="1"/>
          </p:cNvSpPr>
          <p:nvPr>
            <p:ph type="ftr" sz="quarter" idx="11"/>
          </p:nvPr>
        </p:nvSpPr>
        <p:spPr>
          <a:xfrm>
            <a:off x="2590800" y="6356350"/>
            <a:ext cx="4876800" cy="365125"/>
          </a:xfrm>
        </p:spPr>
        <p:txBody>
          <a:bodyPr/>
          <a:lstStyle/>
          <a:p>
            <a:r>
              <a:rPr lang="en-US" dirty="0" err="1"/>
              <a:t>TusharSoftware</a:t>
            </a:r>
            <a:r>
              <a:rPr lang="en-US" dirty="0"/>
              <a:t> Engineering ACSE0603                   Unit 2</a:t>
            </a:r>
          </a:p>
        </p:txBody>
      </p:sp>
      <p:sp>
        <p:nvSpPr>
          <p:cNvPr id="6" name="Title 1"/>
          <p:cNvSpPr txBox="1">
            <a:spLocks/>
          </p:cNvSpPr>
          <p:nvPr/>
        </p:nvSpPr>
        <p:spPr>
          <a:xfrm>
            <a:off x="1181100" y="59563"/>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ER</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Diagram</a:t>
            </a:r>
          </a:p>
        </p:txBody>
      </p:sp>
      <p:sp>
        <p:nvSpPr>
          <p:cNvPr id="2" name="Date Placeholder 1"/>
          <p:cNvSpPr>
            <a:spLocks noGrp="1"/>
          </p:cNvSpPr>
          <p:nvPr>
            <p:ph type="dt" sz="half" idx="10"/>
          </p:nvPr>
        </p:nvSpPr>
        <p:spPr/>
        <p:txBody>
          <a:bodyPr/>
          <a:lstStyle/>
          <a:p>
            <a:fld id="{27B52D3E-32BD-40E7-98AF-83D34778ADA6}" type="datetime1">
              <a:rPr lang="en-US" smtClean="0"/>
              <a:t>1/22/2025</a:t>
            </a:fld>
            <a:endParaRPr lang="en-US"/>
          </a:p>
        </p:txBody>
      </p:sp>
      <p:sp>
        <p:nvSpPr>
          <p:cNvPr id="8" name="Content Placeholder 2"/>
          <p:cNvSpPr txBox="1">
            <a:spLocks/>
          </p:cNvSpPr>
          <p:nvPr/>
        </p:nvSpPr>
        <p:spPr>
          <a:xfrm>
            <a:off x="533400" y="1193800"/>
            <a:ext cx="82296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Aft>
                <a:spcPts val="600"/>
              </a:spcAft>
              <a:buNone/>
            </a:pPr>
            <a:endParaRPr lang="en-US" sz="2200" dirty="0"/>
          </a:p>
        </p:txBody>
      </p:sp>
      <p:sp>
        <p:nvSpPr>
          <p:cNvPr id="7" name="Rectangle 6"/>
          <p:cNvSpPr/>
          <p:nvPr/>
        </p:nvSpPr>
        <p:spPr>
          <a:xfrm>
            <a:off x="2971800" y="1578520"/>
            <a:ext cx="2895600" cy="769441"/>
          </a:xfrm>
          <a:prstGeom prst="rect">
            <a:avLst/>
          </a:prstGeom>
        </p:spPr>
        <p:txBody>
          <a:bodyPr wrap="square">
            <a:spAutoFit/>
          </a:bodyPr>
          <a:lstStyle/>
          <a:p>
            <a:r>
              <a:rPr lang="en-IN" sz="2200" dirty="0">
                <a:solidFill>
                  <a:srgbClr val="FFC000"/>
                </a:solidFill>
              </a:rPr>
              <a:t>Degree of relationship </a:t>
            </a:r>
            <a:r>
              <a:rPr lang="en-IN" sz="2400" dirty="0"/>
              <a:t/>
            </a:r>
            <a:br>
              <a:rPr lang="en-IN" sz="2400" dirty="0"/>
            </a:br>
            <a:endParaRPr lang="en-IN" sz="2200" dirty="0"/>
          </a:p>
        </p:txBody>
      </p:sp>
      <p:pic>
        <p:nvPicPr>
          <p:cNvPr id="9" name="Picture 8"/>
          <p:cNvPicPr>
            <a:picLocks noChangeAspect="1"/>
          </p:cNvPicPr>
          <p:nvPr/>
        </p:nvPicPr>
        <p:blipFill>
          <a:blip r:embed="rId2"/>
          <a:stretch>
            <a:fillRect/>
          </a:stretch>
        </p:blipFill>
        <p:spPr>
          <a:xfrm>
            <a:off x="990600" y="2005272"/>
            <a:ext cx="6096000" cy="367246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72262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74748"/>
            <a:ext cx="8686800" cy="5530851"/>
          </a:xfrm>
        </p:spPr>
        <p:txBody>
          <a:bodyPr>
            <a:normAutofit/>
          </a:bodyPr>
          <a:lstStyle/>
          <a:p>
            <a:pPr algn="just"/>
            <a:r>
              <a:rPr lang="en-US" sz="2200" dirty="0"/>
              <a:t>It is a tabular form that presents a set of conditions and their  corresponding actions.</a:t>
            </a:r>
          </a:p>
          <a:p>
            <a:pPr algn="just"/>
            <a:r>
              <a:rPr lang="en-US" sz="2200" dirty="0"/>
              <a:t>There four portion of decision table.</a:t>
            </a:r>
          </a:p>
        </p:txBody>
      </p:sp>
      <p:graphicFrame>
        <p:nvGraphicFramePr>
          <p:cNvPr id="4" name="Table 3"/>
          <p:cNvGraphicFramePr>
            <a:graphicFrameLocks noGrp="1"/>
          </p:cNvGraphicFramePr>
          <p:nvPr/>
        </p:nvGraphicFramePr>
        <p:xfrm>
          <a:off x="1600200" y="2743200"/>
          <a:ext cx="5105400" cy="2362200"/>
        </p:xfrm>
        <a:graphic>
          <a:graphicData uri="http://schemas.openxmlformats.org/drawingml/2006/table">
            <a:tbl>
              <a:tblPr firstRow="1" bandRow="1">
                <a:tableStyleId>{5C22544A-7EE6-4342-B048-85BDC9FD1C3A}</a:tableStyleId>
              </a:tblPr>
              <a:tblGrid>
                <a:gridCol w="2552700">
                  <a:extLst>
                    <a:ext uri="{9D8B030D-6E8A-4147-A177-3AD203B41FA5}">
                      <a16:colId xmlns:a16="http://schemas.microsoft.com/office/drawing/2014/main" val="20000"/>
                    </a:ext>
                  </a:extLst>
                </a:gridCol>
                <a:gridCol w="2552700">
                  <a:extLst>
                    <a:ext uri="{9D8B030D-6E8A-4147-A177-3AD203B41FA5}">
                      <a16:colId xmlns:a16="http://schemas.microsoft.com/office/drawing/2014/main" val="20001"/>
                    </a:ext>
                  </a:extLst>
                </a:gridCol>
              </a:tblGrid>
              <a:tr h="1307647">
                <a:tc>
                  <a:txBody>
                    <a:bodyPr/>
                    <a:lstStyle/>
                    <a:p>
                      <a:pPr algn="ctr"/>
                      <a:r>
                        <a:rPr lang="en-US" sz="2200" dirty="0"/>
                        <a:t>Condition</a:t>
                      </a:r>
                    </a:p>
                  </a:txBody>
                  <a:tcPr anchor="ctr"/>
                </a:tc>
                <a:tc>
                  <a:txBody>
                    <a:bodyPr/>
                    <a:lstStyle/>
                    <a:p>
                      <a:pPr algn="ctr"/>
                      <a:r>
                        <a:rPr lang="en-US" sz="2200" dirty="0"/>
                        <a:t>Condition Alternatives</a:t>
                      </a:r>
                    </a:p>
                  </a:txBody>
                  <a:tcPr anchor="ctr"/>
                </a:tc>
                <a:extLst>
                  <a:ext uri="{0D108BD9-81ED-4DB2-BD59-A6C34878D82A}">
                    <a16:rowId xmlns:a16="http://schemas.microsoft.com/office/drawing/2014/main" val="10000"/>
                  </a:ext>
                </a:extLst>
              </a:tr>
              <a:tr h="1054553">
                <a:tc>
                  <a:txBody>
                    <a:bodyPr/>
                    <a:lstStyle/>
                    <a:p>
                      <a:pPr algn="ctr"/>
                      <a:r>
                        <a:rPr lang="en-US" sz="2200" dirty="0"/>
                        <a:t>Action</a:t>
                      </a:r>
                      <a:r>
                        <a:rPr lang="en-US" sz="2200" baseline="0" dirty="0"/>
                        <a:t>s </a:t>
                      </a:r>
                      <a:endParaRPr lang="en-US" sz="2200" dirty="0"/>
                    </a:p>
                  </a:txBody>
                  <a:tcPr anchor="ctr"/>
                </a:tc>
                <a:tc>
                  <a:txBody>
                    <a:bodyPr/>
                    <a:lstStyle/>
                    <a:p>
                      <a:pPr algn="ctr"/>
                      <a:r>
                        <a:rPr lang="en-US" sz="2200" dirty="0"/>
                        <a:t>Actions Entries</a:t>
                      </a:r>
                    </a:p>
                  </a:txBody>
                  <a:tcPr anchor="ctr"/>
                </a:tc>
                <a:extLst>
                  <a:ext uri="{0D108BD9-81ED-4DB2-BD59-A6C34878D82A}">
                    <a16:rowId xmlns:a16="http://schemas.microsoft.com/office/drawing/2014/main" val="10001"/>
                  </a:ext>
                </a:extLst>
              </a:tr>
            </a:tbl>
          </a:graphicData>
        </a:graphic>
      </p:graphicFrame>
      <p:sp>
        <p:nvSpPr>
          <p:cNvPr id="5" name="Slide Number Placeholder 4"/>
          <p:cNvSpPr>
            <a:spLocks noGrp="1"/>
          </p:cNvSpPr>
          <p:nvPr>
            <p:ph type="sldNum" sz="quarter" idx="12"/>
          </p:nvPr>
        </p:nvSpPr>
        <p:spPr/>
        <p:txBody>
          <a:bodyPr/>
          <a:lstStyle/>
          <a:p>
            <a:fld id="{EEC29284-5E14-4C1A-BCDA-1FB19A2AD421}" type="slidenum">
              <a:rPr lang="en-US" smtClean="0"/>
              <a:pPr/>
              <a:t>78</a:t>
            </a:fld>
            <a:endParaRPr lang="en-US"/>
          </a:p>
        </p:txBody>
      </p:sp>
      <p:sp>
        <p:nvSpPr>
          <p:cNvPr id="6" name="Footer Placeholder 5"/>
          <p:cNvSpPr>
            <a:spLocks noGrp="1"/>
          </p:cNvSpPr>
          <p:nvPr>
            <p:ph type="ftr" sz="quarter" idx="11"/>
          </p:nvPr>
        </p:nvSpPr>
        <p:spPr>
          <a:xfrm>
            <a:off x="3124200" y="6356350"/>
            <a:ext cx="4876800" cy="365125"/>
          </a:xfrm>
        </p:spPr>
        <p:txBody>
          <a:bodyPr/>
          <a:lstStyle/>
          <a:p>
            <a:r>
              <a:rPr lang="en-US" dirty="0" err="1"/>
              <a:t>TusharSoftware</a:t>
            </a:r>
            <a:r>
              <a:rPr lang="en-US" dirty="0"/>
              <a:t> Engineering ACSE0603                   Unit 2</a:t>
            </a:r>
          </a:p>
        </p:txBody>
      </p:sp>
      <p:sp>
        <p:nvSpPr>
          <p:cNvPr id="8"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Decision</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Table</a:t>
            </a:r>
            <a:r>
              <a:rPr lang="en-US" sz="2400" dirty="0">
                <a:solidFill>
                  <a:schemeClr val="tx1"/>
                </a:solidFill>
              </a:rPr>
              <a:t>(</a:t>
            </a:r>
            <a:r>
              <a:rPr lang="en-US" sz="2400" b="1" dirty="0">
                <a:solidFill>
                  <a:schemeClr val="tx1"/>
                </a:solidFill>
                <a:latin typeface="Times New Roman" panose="02020603050405020304" pitchFamily="18" charset="0"/>
                <a:cs typeface="Times New Roman" panose="02020603050405020304" pitchFamily="18" charset="0"/>
              </a:rPr>
              <a:t>CO2</a:t>
            </a:r>
            <a:r>
              <a:rPr lang="en-US" sz="2400" dirty="0">
                <a:solidFill>
                  <a:schemeClr val="tx1"/>
                </a:solidFill>
              </a:rPr>
              <a:t>)</a:t>
            </a:r>
          </a:p>
        </p:txBody>
      </p:sp>
      <p:sp>
        <p:nvSpPr>
          <p:cNvPr id="2" name="Date Placeholder 1"/>
          <p:cNvSpPr>
            <a:spLocks noGrp="1"/>
          </p:cNvSpPr>
          <p:nvPr>
            <p:ph type="dt" sz="half" idx="10"/>
          </p:nvPr>
        </p:nvSpPr>
        <p:spPr/>
        <p:txBody>
          <a:bodyPr/>
          <a:lstStyle/>
          <a:p>
            <a:fld id="{0CB6E49F-D605-4E67-92B9-8D88BF0ADDB8}" type="datetime1">
              <a:rPr lang="en-US" smtClean="0"/>
              <a:t>1/22/2025</a:t>
            </a:fld>
            <a:endParaRPr lang="en-US"/>
          </a:p>
        </p:txBody>
      </p:sp>
      <p:pic>
        <p:nvPicPr>
          <p:cNvPr id="7" name="Picture 6">
            <a:extLst>
              <a:ext uri="{FF2B5EF4-FFF2-40B4-BE49-F238E27FC236}">
                <a16:creationId xmlns:a16="http://schemas.microsoft.com/office/drawing/2014/main" id="{0B892C2C-1752-0B0F-08E7-68E2D1583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240973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0699"/>
            <a:ext cx="8077200" cy="4572000"/>
          </a:xfrm>
        </p:spPr>
        <p:txBody>
          <a:bodyPr>
            <a:normAutofit/>
          </a:bodyPr>
          <a:lstStyle/>
          <a:p>
            <a:pPr algn="just"/>
            <a:r>
              <a:rPr lang="en-US" sz="2200" dirty="0"/>
              <a:t>2-Dim. Matrix:</a:t>
            </a:r>
          </a:p>
          <a:p>
            <a:pPr lvl="2" algn="just"/>
            <a:r>
              <a:rPr lang="en-US" sz="2200" dirty="0"/>
              <a:t>Row1 : for each possible actions.</a:t>
            </a:r>
          </a:p>
          <a:p>
            <a:pPr lvl="2" algn="just"/>
            <a:r>
              <a:rPr lang="en-US" sz="2200" dirty="0"/>
              <a:t>Row2: for each relevant  conditions.</a:t>
            </a:r>
          </a:p>
          <a:p>
            <a:pPr lvl="2" algn="just"/>
            <a:r>
              <a:rPr lang="en-US" sz="2200" dirty="0"/>
              <a:t>One column for each combination of condition states.</a:t>
            </a:r>
          </a:p>
          <a:p>
            <a:pPr lvl="1" algn="just"/>
            <a:r>
              <a:rPr lang="en-US" sz="2200" dirty="0"/>
              <a:t>Upper rows specify the variables or conditions to be evaluated and lower rows specify the corresponding actions to be taken when an evaluation test is satisfied </a:t>
            </a:r>
          </a:p>
          <a:p>
            <a:pPr lvl="1" algn="just"/>
            <a:r>
              <a:rPr lang="en-US" sz="2200" dirty="0"/>
              <a:t>A column in a decision table is called a rule. It implies if a condition is true then execute the corresponding action.</a:t>
            </a:r>
          </a:p>
          <a:p>
            <a:pPr marL="571500" indent="-571500" algn="just">
              <a:buNone/>
            </a:pPr>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79</a:t>
            </a:fld>
            <a:endParaRPr lang="en-US"/>
          </a:p>
        </p:txBody>
      </p:sp>
      <p:sp>
        <p:nvSpPr>
          <p:cNvPr id="5" name="Footer Placeholder 4"/>
          <p:cNvSpPr>
            <a:spLocks noGrp="1"/>
          </p:cNvSpPr>
          <p:nvPr>
            <p:ph type="ftr" sz="quarter" idx="11"/>
          </p:nvPr>
        </p:nvSpPr>
        <p:spPr>
          <a:xfrm>
            <a:off x="3124200" y="6356350"/>
            <a:ext cx="4572000" cy="365125"/>
          </a:xfrm>
        </p:spPr>
        <p:txBody>
          <a:bodyPr/>
          <a:lstStyle/>
          <a:p>
            <a:r>
              <a:rPr lang="en-US" dirty="0" err="1"/>
              <a:t>TusharSoftware</a:t>
            </a:r>
            <a:r>
              <a:rPr lang="en-US" dirty="0"/>
              <a:t> Engineering ACSE0603                   Unit 2</a:t>
            </a:r>
          </a:p>
        </p:txBody>
      </p:sp>
      <p:sp>
        <p:nvSpPr>
          <p:cNvPr id="7" name="Title 1"/>
          <p:cNvSpPr txBox="1">
            <a:spLocks/>
          </p:cNvSpPr>
          <p:nvPr/>
        </p:nvSpPr>
        <p:spPr>
          <a:xfrm>
            <a:off x="1333500" y="-46654"/>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Decision</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Table</a:t>
            </a:r>
          </a:p>
        </p:txBody>
      </p:sp>
      <p:sp>
        <p:nvSpPr>
          <p:cNvPr id="2" name="Date Placeholder 1"/>
          <p:cNvSpPr>
            <a:spLocks noGrp="1"/>
          </p:cNvSpPr>
          <p:nvPr>
            <p:ph type="dt" sz="half" idx="10"/>
          </p:nvPr>
        </p:nvSpPr>
        <p:spPr/>
        <p:txBody>
          <a:bodyPr/>
          <a:lstStyle/>
          <a:p>
            <a:fld id="{83F97A72-2EB4-49D6-A740-7E294B0ABEB4}" type="datetime1">
              <a:rPr lang="en-US" smtClean="0"/>
              <a:t>1/22/2025</a:t>
            </a:fld>
            <a:endParaRPr lang="en-US"/>
          </a:p>
        </p:txBody>
      </p:sp>
      <p:pic>
        <p:nvPicPr>
          <p:cNvPr id="6" name="Picture 5">
            <a:extLst>
              <a:ext uri="{FF2B5EF4-FFF2-40B4-BE49-F238E27FC236}">
                <a16:creationId xmlns:a16="http://schemas.microsoft.com/office/drawing/2014/main" id="{88C4F452-265D-E621-20EC-D248761EE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914208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611932-4193-402D-8D90-E7A428C30E57}" type="datetime1">
              <a:rPr lang="en-US" smtClean="0"/>
              <a:t>1/22/2025</a:t>
            </a:fld>
            <a:endParaRPr lang="en-US"/>
          </a:p>
        </p:txBody>
      </p:sp>
      <p:sp>
        <p:nvSpPr>
          <p:cNvPr id="5" name="Footer Placeholder 4"/>
          <p:cNvSpPr>
            <a:spLocks noGrp="1"/>
          </p:cNvSpPr>
          <p:nvPr>
            <p:ph type="ftr" sz="quarter" idx="11"/>
          </p:nvPr>
        </p:nvSpPr>
        <p:spPr>
          <a:xfrm>
            <a:off x="3124200" y="6356350"/>
            <a:ext cx="4876824" cy="365125"/>
          </a:xfrm>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571604" y="1"/>
            <a:ext cx="7572396"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Course</a:t>
            </a:r>
            <a:r>
              <a:rPr lang="en-US" sz="2400" dirty="0">
                <a:latin typeface="Times New Roman" pitchFamily="18" charset="0"/>
                <a:cs typeface="Times New Roman" pitchFamily="18" charset="0"/>
              </a:rPr>
              <a:t> </a:t>
            </a:r>
            <a:r>
              <a:rPr lang="en-US" sz="2400" b="1" dirty="0">
                <a:solidFill>
                  <a:schemeClr val="tx1"/>
                </a:solidFill>
                <a:latin typeface="Times New Roman" panose="02020603050405020304" pitchFamily="18" charset="0"/>
                <a:cs typeface="Times New Roman" panose="02020603050405020304" pitchFamily="18" charset="0"/>
              </a:rPr>
              <a:t>Outcome</a:t>
            </a:r>
          </a:p>
        </p:txBody>
      </p:sp>
      <p:pic>
        <p:nvPicPr>
          <p:cNvPr id="10" name="Content Placeholder 9">
            <a:extLst>
              <a:ext uri="{FF2B5EF4-FFF2-40B4-BE49-F238E27FC236}">
                <a16:creationId xmlns:a16="http://schemas.microsoft.com/office/drawing/2014/main" id="{69798743-6D04-4E55-B1BC-7E5BC33841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196752"/>
            <a:ext cx="7416824" cy="446449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80</a:t>
            </a:fld>
            <a:endParaRPr lang="en-US"/>
          </a:p>
        </p:txBody>
      </p:sp>
      <p:sp>
        <p:nvSpPr>
          <p:cNvPr id="4" name="Footer Placeholder 3"/>
          <p:cNvSpPr>
            <a:spLocks noGrp="1"/>
          </p:cNvSpPr>
          <p:nvPr>
            <p:ph type="ftr" sz="quarter" idx="11"/>
          </p:nvPr>
        </p:nvSpPr>
        <p:spPr>
          <a:xfrm>
            <a:off x="1866901" y="6288087"/>
            <a:ext cx="5715000" cy="501650"/>
          </a:xfrm>
        </p:spPr>
        <p:txBody>
          <a:bodyPr/>
          <a:lstStyle/>
          <a:p>
            <a:r>
              <a:rPr lang="en-US" dirty="0" err="1"/>
              <a:t>TusharSoftware</a:t>
            </a:r>
            <a:r>
              <a:rPr lang="en-US" dirty="0"/>
              <a:t> Engineering ACSE0603                   Unit 2</a:t>
            </a:r>
          </a:p>
        </p:txBody>
      </p:sp>
      <p:sp>
        <p:nvSpPr>
          <p:cNvPr id="6"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Decision Table</a:t>
            </a:r>
          </a:p>
        </p:txBody>
      </p:sp>
      <p:sp>
        <p:nvSpPr>
          <p:cNvPr id="2" name="Date Placeholder 1"/>
          <p:cNvSpPr>
            <a:spLocks noGrp="1"/>
          </p:cNvSpPr>
          <p:nvPr>
            <p:ph type="dt" sz="half" idx="10"/>
          </p:nvPr>
        </p:nvSpPr>
        <p:spPr/>
        <p:txBody>
          <a:bodyPr/>
          <a:lstStyle/>
          <a:p>
            <a:fld id="{20C48110-BD97-42A8-9946-9815B84FAB14}" type="datetime1">
              <a:rPr lang="en-US" smtClean="0"/>
              <a:t>1/22/2025</a:t>
            </a:fld>
            <a:endParaRPr lang="en-US"/>
          </a:p>
        </p:txBody>
      </p:sp>
      <p:pic>
        <p:nvPicPr>
          <p:cNvPr id="7" name="Picture 6"/>
          <p:cNvPicPr>
            <a:picLocks noChangeAspect="1"/>
          </p:cNvPicPr>
          <p:nvPr/>
        </p:nvPicPr>
        <p:blipFill>
          <a:blip r:embed="rId2"/>
          <a:stretch>
            <a:fillRect/>
          </a:stretch>
        </p:blipFill>
        <p:spPr>
          <a:xfrm>
            <a:off x="914401" y="1066800"/>
            <a:ext cx="7620000" cy="46482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42657030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C29284-5E14-4C1A-BCDA-1FB19A2AD421}" type="slidenum">
              <a:rPr lang="en-US" smtClean="0"/>
              <a:pPr/>
              <a:t>81</a:t>
            </a:fld>
            <a:endParaRPr lang="en-US"/>
          </a:p>
        </p:txBody>
      </p:sp>
      <p:sp>
        <p:nvSpPr>
          <p:cNvPr id="5" name="Footer Placeholder 4"/>
          <p:cNvSpPr>
            <a:spLocks noGrp="1"/>
          </p:cNvSpPr>
          <p:nvPr>
            <p:ph type="ftr" sz="quarter" idx="11"/>
          </p:nvPr>
        </p:nvSpPr>
        <p:spPr>
          <a:xfrm>
            <a:off x="685800" y="6356350"/>
            <a:ext cx="7620000" cy="501650"/>
          </a:xfrm>
        </p:spPr>
        <p:txBody>
          <a:bodyPr/>
          <a:lstStyle/>
          <a:p>
            <a:r>
              <a:rPr lang="en-US" dirty="0" err="1"/>
              <a:t>TusharSoftware</a:t>
            </a:r>
            <a:r>
              <a:rPr lang="en-US" dirty="0"/>
              <a:t> Engineering ACSE0603                   Unit 2</a:t>
            </a:r>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Decision Table for Triangle Problem</a:t>
            </a:r>
          </a:p>
        </p:txBody>
      </p:sp>
      <p:sp>
        <p:nvSpPr>
          <p:cNvPr id="2" name="Date Placeholder 1"/>
          <p:cNvSpPr>
            <a:spLocks noGrp="1"/>
          </p:cNvSpPr>
          <p:nvPr>
            <p:ph type="dt" sz="half" idx="10"/>
          </p:nvPr>
        </p:nvSpPr>
        <p:spPr/>
        <p:txBody>
          <a:bodyPr/>
          <a:lstStyle/>
          <a:p>
            <a:fld id="{7D263992-06C6-4609-8A6F-3825B9A7C6FB}" type="datetime1">
              <a:rPr lang="en-US" smtClean="0"/>
              <a:t>1/22/2025</a:t>
            </a:fld>
            <a:endParaRPr lang="en-US"/>
          </a:p>
        </p:txBody>
      </p:sp>
      <p:pic>
        <p:nvPicPr>
          <p:cNvPr id="8" name="Picture 7"/>
          <p:cNvPicPr>
            <a:picLocks noChangeAspect="1"/>
          </p:cNvPicPr>
          <p:nvPr/>
        </p:nvPicPr>
        <p:blipFill>
          <a:blip r:embed="rId2"/>
          <a:stretch>
            <a:fillRect/>
          </a:stretch>
        </p:blipFill>
        <p:spPr>
          <a:xfrm>
            <a:off x="1066800" y="1371600"/>
            <a:ext cx="7429500" cy="346970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3679567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926434D-6C05-4319-A574-77B0675FBF95}" type="datetime1">
              <a:rPr lang="en-US" smtClean="0"/>
              <a:t>1/22/2025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Requirement Documentation (CO2)</a:t>
            </a:r>
          </a:p>
        </p:txBody>
      </p:sp>
      <p:sp>
        <p:nvSpPr>
          <p:cNvPr id="3" name="Content Placeholder 2"/>
          <p:cNvSpPr>
            <a:spLocks noGrp="1"/>
          </p:cNvSpPr>
          <p:nvPr>
            <p:ph idx="1"/>
          </p:nvPr>
        </p:nvSpPr>
        <p:spPr/>
        <p:txBody>
          <a:bodyPr>
            <a:normAutofit/>
          </a:bodyPr>
          <a:lstStyle/>
          <a:p>
            <a:r>
              <a:rPr lang="en-US" sz="2200" dirty="0"/>
              <a:t>The two scenario create entirely different situation and establish entirely different purposes for the document.</a:t>
            </a:r>
          </a:p>
          <a:p>
            <a:endParaRPr lang="en-US" sz="2200" dirty="0"/>
          </a:p>
          <a:p>
            <a:endParaRPr lang="en-US" sz="2200" dirty="0"/>
          </a:p>
          <a:p>
            <a:r>
              <a:rPr lang="en-US" sz="2200" dirty="0"/>
              <a:t>First case SRS is used to define the needs and expectations of the user. Second case ,SRS is written for different purpose and serve as a contract document between customer and developer.</a:t>
            </a:r>
          </a:p>
          <a:p>
            <a:endParaRPr lang="en-US" sz="22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6602509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lnSpc>
                <a:spcPct val="150000"/>
              </a:lnSpc>
            </a:pPr>
            <a:r>
              <a:rPr lang="en-US" sz="1800" dirty="0"/>
              <a:t>Requirement document is called software requirement specification(SRS). The SRS is a specification for a particular  software product program or set of program that perform certain functions in a specific environment. It serves a number of purposes depending on who is writing it. First the SRS could be written by the customer of a system. Second the SRS could be written developer of a system. </a:t>
            </a:r>
            <a:endParaRPr lang="en-IN" sz="1800" dirty="0"/>
          </a:p>
          <a:p>
            <a:endParaRPr lang="en-US" dirty="0"/>
          </a:p>
        </p:txBody>
      </p:sp>
      <p:sp>
        <p:nvSpPr>
          <p:cNvPr id="4" name="Date Placeholder 3"/>
          <p:cNvSpPr>
            <a:spLocks noGrp="1"/>
          </p:cNvSpPr>
          <p:nvPr>
            <p:ph type="dt" sz="half" idx="10"/>
          </p:nvPr>
        </p:nvSpPr>
        <p:spPr/>
        <p:txBody>
          <a:bodyPr/>
          <a:lstStyle/>
          <a:p>
            <a:fld id="{98D3D68B-A5AA-48ED-B398-B695C763A2CB}" type="datetime1">
              <a:rPr lang="en-US" smtClean="0"/>
              <a:t>1/22/2025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dirty="0">
                <a:solidFill>
                  <a:schemeClr val="tx1"/>
                </a:solidFill>
                <a:latin typeface="Times New Roman" panose="02020603050405020304" pitchFamily="18" charset="0"/>
                <a:cs typeface="Times New Roman" panose="02020603050405020304" pitchFamily="18" charset="0"/>
              </a:rPr>
              <a:t>SRS Document(CO2)</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7060278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4D78DF-13B8-45B8-A63B-C7ED1838BB36}"/>
              </a:ext>
            </a:extLst>
          </p:cNvPr>
          <p:cNvSpPr>
            <a:spLocks noGrp="1"/>
          </p:cNvSpPr>
          <p:nvPr>
            <p:ph idx="1"/>
          </p:nvPr>
        </p:nvSpPr>
        <p:spPr/>
        <p:txBody>
          <a:bodyPr>
            <a:normAutofit fontScale="62500" lnSpcReduction="20000"/>
          </a:bodyPr>
          <a:lstStyle/>
          <a:p>
            <a:pPr fontAlgn="base"/>
            <a:r>
              <a:rPr lang="en-IN" dirty="0"/>
              <a:t>Complete: The SRS should include all the requirements for the software system, including both functional and non-functional requirements.</a:t>
            </a:r>
          </a:p>
          <a:p>
            <a:pPr fontAlgn="base"/>
            <a:r>
              <a:rPr lang="en-IN" dirty="0"/>
              <a:t>Consistent: The SRS should be consistent in its use of terminology and formatting, and should be free of contradictions.</a:t>
            </a:r>
          </a:p>
          <a:p>
            <a:pPr fontAlgn="base"/>
            <a:r>
              <a:rPr lang="en-IN" dirty="0"/>
              <a:t>Unambiguous: The SRS should be clear and specific, and should avoid using vague or imprecise language.</a:t>
            </a:r>
          </a:p>
          <a:p>
            <a:pPr fontAlgn="base"/>
            <a:r>
              <a:rPr lang="en-IN" dirty="0"/>
              <a:t>Traceable: The SRS should be traceable to other documents and </a:t>
            </a:r>
            <a:r>
              <a:rPr lang="en-IN" dirty="0" err="1"/>
              <a:t>artifacts</a:t>
            </a:r>
            <a:r>
              <a:rPr lang="en-IN" dirty="0"/>
              <a:t>, such as use cases and user stories, to ensure that all requirements are being met.</a:t>
            </a:r>
          </a:p>
          <a:p>
            <a:pPr fontAlgn="base"/>
            <a:r>
              <a:rPr lang="en-IN" dirty="0"/>
              <a:t>Verifiable: The SRS should be verifiable, which means that the requirements can be tested and validated to ensure that they are being met.</a:t>
            </a:r>
          </a:p>
          <a:p>
            <a:pPr fontAlgn="base"/>
            <a:r>
              <a:rPr lang="en-IN" dirty="0"/>
              <a:t>Modifiable: The SRS should be modifiable, so that it can be updated and changed as the software development process progresses.</a:t>
            </a:r>
          </a:p>
          <a:p>
            <a:pPr fontAlgn="base"/>
            <a:r>
              <a:rPr lang="en-IN" dirty="0"/>
              <a:t>Prioritized: The SRS should prioritize requirements, so that the most important requirements are addressed first.</a:t>
            </a:r>
          </a:p>
          <a:p>
            <a:endParaRPr lang="en-IN" dirty="0"/>
          </a:p>
        </p:txBody>
      </p:sp>
      <p:sp>
        <p:nvSpPr>
          <p:cNvPr id="4" name="Date Placeholder 3">
            <a:extLst>
              <a:ext uri="{FF2B5EF4-FFF2-40B4-BE49-F238E27FC236}">
                <a16:creationId xmlns:a16="http://schemas.microsoft.com/office/drawing/2014/main" id="{8BAE94A7-5103-40EB-9C55-18E9BB0A9550}"/>
              </a:ext>
            </a:extLst>
          </p:cNvPr>
          <p:cNvSpPr>
            <a:spLocks noGrp="1"/>
          </p:cNvSpPr>
          <p:nvPr>
            <p:ph type="dt" sz="half" idx="10"/>
          </p:nvPr>
        </p:nvSpPr>
        <p:spPr/>
        <p:txBody>
          <a:bodyPr/>
          <a:lstStyle/>
          <a:p>
            <a:fld id="{8F00232A-0452-4338-88A3-77BBC1FF7AD5}" type="datetime1">
              <a:rPr lang="en-US" smtClean="0"/>
              <a:t>1/22/2025</a:t>
            </a:fld>
            <a:endParaRPr lang="en-US" dirty="0"/>
          </a:p>
        </p:txBody>
      </p:sp>
      <p:sp>
        <p:nvSpPr>
          <p:cNvPr id="5" name="Footer Placeholder 4">
            <a:extLst>
              <a:ext uri="{FF2B5EF4-FFF2-40B4-BE49-F238E27FC236}">
                <a16:creationId xmlns:a16="http://schemas.microsoft.com/office/drawing/2014/main" id="{5B7CE69A-D887-4583-AC8C-EDCD44619A3A}"/>
              </a:ext>
            </a:extLst>
          </p:cNvPr>
          <p:cNvSpPr>
            <a:spLocks noGrp="1"/>
          </p:cNvSpPr>
          <p:nvPr>
            <p:ph type="ftr" sz="quarter" idx="11"/>
          </p:nvPr>
        </p:nvSpPr>
        <p:spPr/>
        <p:txBody>
          <a:bodyPr/>
          <a:lstStyle/>
          <a:p>
            <a:r>
              <a:rPr lang="en-US" dirty="0" err="1"/>
              <a:t>TusharSoftware</a:t>
            </a:r>
            <a:r>
              <a:rPr lang="en-US" dirty="0"/>
              <a:t> Engineering ACSE0603                   Unit 2</a:t>
            </a:r>
          </a:p>
        </p:txBody>
      </p:sp>
      <p:sp>
        <p:nvSpPr>
          <p:cNvPr id="6" name="Slide Number Placeholder 5">
            <a:extLst>
              <a:ext uri="{FF2B5EF4-FFF2-40B4-BE49-F238E27FC236}">
                <a16:creationId xmlns:a16="http://schemas.microsoft.com/office/drawing/2014/main" id="{AD769E36-8D25-4D87-8057-849C183C89DF}"/>
              </a:ext>
            </a:extLst>
          </p:cNvPr>
          <p:cNvSpPr>
            <a:spLocks noGrp="1"/>
          </p:cNvSpPr>
          <p:nvPr>
            <p:ph type="sldNum" sz="quarter" idx="12"/>
          </p:nvPr>
        </p:nvSpPr>
        <p:spPr/>
        <p:txBody>
          <a:bodyPr/>
          <a:lstStyle/>
          <a:p>
            <a:fld id="{B6F15528-21DE-4FAA-801E-634DDDAF4B2B}" type="slidenum">
              <a:rPr lang="en-US" smtClean="0"/>
              <a:pPr/>
              <a:t>84</a:t>
            </a:fld>
            <a:endParaRPr lang="en-US" dirty="0"/>
          </a:p>
        </p:txBody>
      </p:sp>
      <p:sp>
        <p:nvSpPr>
          <p:cNvPr id="7" name="Title 1">
            <a:extLst>
              <a:ext uri="{FF2B5EF4-FFF2-40B4-BE49-F238E27FC236}">
                <a16:creationId xmlns:a16="http://schemas.microsoft.com/office/drawing/2014/main" id="{A7A8017F-1867-45C3-8329-4F09E0643EB6}"/>
              </a:ext>
            </a:extLst>
          </p:cNvPr>
          <p:cNvSpPr txBox="1">
            <a:spLocks/>
          </p:cNvSpPr>
          <p:nvPr/>
        </p:nvSpPr>
        <p:spPr>
          <a:xfrm>
            <a:off x="1371600" y="1524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Characteristics of SRS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6038757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AF2E2-6E94-4455-A363-B11C624EBAC9}"/>
              </a:ext>
            </a:extLst>
          </p:cNvPr>
          <p:cNvSpPr>
            <a:spLocks noGrp="1"/>
          </p:cNvSpPr>
          <p:nvPr>
            <p:ph idx="1"/>
          </p:nvPr>
        </p:nvSpPr>
        <p:spPr>
          <a:xfrm>
            <a:off x="457200" y="620688"/>
            <a:ext cx="8229600" cy="5505475"/>
          </a:xfrm>
        </p:spPr>
        <p:txBody>
          <a:bodyPr>
            <a:normAutofit fontScale="70000" lnSpcReduction="20000"/>
          </a:bodyPr>
          <a:lstStyle/>
          <a:p>
            <a:pPr fontAlgn="base"/>
            <a:r>
              <a:rPr lang="en-IN" dirty="0"/>
              <a:t>Testable: The SRS should be written in a way that allows the requirements to be tested and validated.</a:t>
            </a:r>
          </a:p>
          <a:p>
            <a:pPr fontAlgn="base"/>
            <a:r>
              <a:rPr lang="en-IN" dirty="0"/>
              <a:t>High-level and low-level: The SRS should provide both high-level requirements (such as overall system objectives) and low-level requirements (such as detailed functional requirements).</a:t>
            </a:r>
          </a:p>
          <a:p>
            <a:pPr fontAlgn="base"/>
            <a:r>
              <a:rPr lang="en-IN" dirty="0"/>
              <a:t>Relevant: The SRS should be relevant to the software system that is being developed, and should not include unnecessary or irrelevant information.</a:t>
            </a:r>
          </a:p>
          <a:p>
            <a:pPr fontAlgn="base"/>
            <a:r>
              <a:rPr lang="en-IN" dirty="0"/>
              <a:t>Human-readable: The SRS should be written in a way that is easy for non-technical stakeholders to understand and review.</a:t>
            </a:r>
          </a:p>
          <a:p>
            <a:pPr fontAlgn="base"/>
            <a:r>
              <a:rPr lang="en-IN" dirty="0"/>
              <a:t>Aligned with business goals: The SRS should be aligned with the overall business goals and objectives of the organization, so that the software system meets the needs of the business.</a:t>
            </a:r>
          </a:p>
          <a:p>
            <a:pPr fontAlgn="base"/>
            <a:r>
              <a:rPr lang="en-IN" dirty="0"/>
              <a:t>Agile methodologies: Agile methodologies, such as Scrum and Kanban, provide an iterative approach to requirements capturing and validation, where requirements are captured and validated in small chunks of functionality and feedback is gathered from the customer.</a:t>
            </a:r>
          </a:p>
          <a:p>
            <a:endParaRPr lang="en-IN" dirty="0"/>
          </a:p>
        </p:txBody>
      </p:sp>
      <p:sp>
        <p:nvSpPr>
          <p:cNvPr id="4" name="Date Placeholder 3">
            <a:extLst>
              <a:ext uri="{FF2B5EF4-FFF2-40B4-BE49-F238E27FC236}">
                <a16:creationId xmlns:a16="http://schemas.microsoft.com/office/drawing/2014/main" id="{66276C99-F3A5-4F5D-9B50-C343716C1DBC}"/>
              </a:ext>
            </a:extLst>
          </p:cNvPr>
          <p:cNvSpPr>
            <a:spLocks noGrp="1"/>
          </p:cNvSpPr>
          <p:nvPr>
            <p:ph type="dt" sz="half" idx="10"/>
          </p:nvPr>
        </p:nvSpPr>
        <p:spPr/>
        <p:txBody>
          <a:bodyPr/>
          <a:lstStyle/>
          <a:p>
            <a:fld id="{8F00232A-0452-4338-88A3-77BBC1FF7AD5}" type="datetime1">
              <a:rPr lang="en-US" smtClean="0"/>
              <a:t>1/22/2025</a:t>
            </a:fld>
            <a:endParaRPr lang="en-US" dirty="0"/>
          </a:p>
        </p:txBody>
      </p:sp>
      <p:sp>
        <p:nvSpPr>
          <p:cNvPr id="5" name="Footer Placeholder 4">
            <a:extLst>
              <a:ext uri="{FF2B5EF4-FFF2-40B4-BE49-F238E27FC236}">
                <a16:creationId xmlns:a16="http://schemas.microsoft.com/office/drawing/2014/main" id="{03E26861-2B24-496F-8F78-F546D61D0009}"/>
              </a:ext>
            </a:extLst>
          </p:cNvPr>
          <p:cNvSpPr>
            <a:spLocks noGrp="1"/>
          </p:cNvSpPr>
          <p:nvPr>
            <p:ph type="ftr" sz="quarter" idx="11"/>
          </p:nvPr>
        </p:nvSpPr>
        <p:spPr/>
        <p:txBody>
          <a:bodyPr/>
          <a:lstStyle/>
          <a:p>
            <a:r>
              <a:rPr lang="en-US" dirty="0" err="1"/>
              <a:t>TusharSoftware</a:t>
            </a:r>
            <a:r>
              <a:rPr lang="en-US" dirty="0"/>
              <a:t> Engineering ACSE0603                   Unit 2</a:t>
            </a:r>
          </a:p>
        </p:txBody>
      </p:sp>
      <p:sp>
        <p:nvSpPr>
          <p:cNvPr id="6" name="Slide Number Placeholder 5">
            <a:extLst>
              <a:ext uri="{FF2B5EF4-FFF2-40B4-BE49-F238E27FC236}">
                <a16:creationId xmlns:a16="http://schemas.microsoft.com/office/drawing/2014/main" id="{F7ACDEEA-C69E-490F-9BEC-A5892998C9EB}"/>
              </a:ext>
            </a:extLst>
          </p:cNvPr>
          <p:cNvSpPr>
            <a:spLocks noGrp="1"/>
          </p:cNvSpPr>
          <p:nvPr>
            <p:ph type="sldNum" sz="quarter" idx="12"/>
          </p:nvPr>
        </p:nvSpPr>
        <p:spPr/>
        <p:txBody>
          <a:bodyPr/>
          <a:lstStyle/>
          <a:p>
            <a:fld id="{B6F15528-21DE-4FAA-801E-634DDDAF4B2B}" type="slidenum">
              <a:rPr lang="en-US" smtClean="0"/>
              <a:pPr/>
              <a:t>85</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1520"/>
            <a:ext cx="1224136" cy="569168"/>
          </a:xfrm>
          <a:prstGeom prst="rect">
            <a:avLst/>
          </a:prstGeom>
        </p:spPr>
      </p:pic>
      <p:sp>
        <p:nvSpPr>
          <p:cNvPr id="8" name="Title 1"/>
          <p:cNvSpPr txBox="1">
            <a:spLocks/>
          </p:cNvSpPr>
          <p:nvPr/>
        </p:nvSpPr>
        <p:spPr>
          <a:xfrm>
            <a:off x="1333500" y="22225"/>
            <a:ext cx="7810500" cy="526455"/>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Characteristics of SRS</a:t>
            </a:r>
          </a:p>
        </p:txBody>
      </p:sp>
    </p:spTree>
    <p:extLst>
      <p:ext uri="{BB962C8B-B14F-4D97-AF65-F5344CB8AC3E}">
        <p14:creationId xmlns:p14="http://schemas.microsoft.com/office/powerpoint/2010/main" val="5195542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7848600" cy="4525963"/>
          </a:xfrm>
        </p:spPr>
        <p:txBody>
          <a:bodyPr>
            <a:normAutofit/>
          </a:bodyPr>
          <a:lstStyle/>
          <a:p>
            <a:r>
              <a:rPr lang="en-US" sz="2200" dirty="0"/>
              <a:t>IEEE has published guidelines and standards to organize an SRS.</a:t>
            </a:r>
          </a:p>
          <a:p>
            <a:r>
              <a:rPr lang="en-US" sz="2200" dirty="0"/>
              <a:t>First two sections are same. The specific tailoring occurs in section-3.</a:t>
            </a:r>
          </a:p>
          <a:p>
            <a:pPr marL="457200" indent="-457200">
              <a:buFont typeface="+mj-lt"/>
              <a:buAutoNum type="arabicPeriod"/>
            </a:pPr>
            <a:r>
              <a:rPr lang="en-US" sz="2200" dirty="0">
                <a:solidFill>
                  <a:srgbClr val="0070C0"/>
                </a:solidFill>
              </a:rPr>
              <a:t>Introduction</a:t>
            </a:r>
          </a:p>
          <a:p>
            <a:pPr marL="0" indent="0">
              <a:buNone/>
            </a:pPr>
            <a:r>
              <a:rPr lang="en-US" sz="2200" dirty="0"/>
              <a:t>	1.1 Purpose</a:t>
            </a:r>
          </a:p>
          <a:p>
            <a:pPr marL="0" indent="0">
              <a:buNone/>
            </a:pPr>
            <a:r>
              <a:rPr lang="en-US" sz="2200" dirty="0"/>
              <a:t>	1.2 Scope</a:t>
            </a:r>
          </a:p>
          <a:p>
            <a:pPr marL="0" indent="0">
              <a:buNone/>
            </a:pPr>
            <a:r>
              <a:rPr lang="en-US" sz="2200" dirty="0"/>
              <a:t>	1.3 Definition, Acronyms and abbreviations</a:t>
            </a:r>
          </a:p>
          <a:p>
            <a:pPr marL="0" indent="0">
              <a:buNone/>
            </a:pPr>
            <a:r>
              <a:rPr lang="en-US" sz="2200" dirty="0"/>
              <a:t>	1.4 References</a:t>
            </a:r>
          </a:p>
          <a:p>
            <a:pPr marL="0" indent="0">
              <a:buNone/>
            </a:pPr>
            <a:r>
              <a:rPr lang="en-US" sz="2200" dirty="0"/>
              <a:t>	1.5 Overview</a:t>
            </a:r>
          </a:p>
        </p:txBody>
      </p:sp>
      <p:sp>
        <p:nvSpPr>
          <p:cNvPr id="4" name="Date Placeholder 3"/>
          <p:cNvSpPr>
            <a:spLocks noGrp="1"/>
          </p:cNvSpPr>
          <p:nvPr>
            <p:ph type="dt" sz="half" idx="10"/>
          </p:nvPr>
        </p:nvSpPr>
        <p:spPr/>
        <p:txBody>
          <a:bodyPr/>
          <a:lstStyle/>
          <a:p>
            <a:fld id="{39DA7D5B-B3F5-4B46-B536-4ECAB833458A}" type="datetime1">
              <a:rPr lang="en-US" smtClean="0"/>
              <a:t>1/22/2025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1524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Organization of the SRS (CO2)</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2479929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7848600" cy="4525963"/>
          </a:xfrm>
        </p:spPr>
        <p:txBody>
          <a:bodyPr>
            <a:normAutofit/>
          </a:bodyPr>
          <a:lstStyle/>
          <a:p>
            <a:pPr marL="0" indent="0">
              <a:buNone/>
            </a:pPr>
            <a:r>
              <a:rPr lang="en-IN" sz="2200" dirty="0">
                <a:solidFill>
                  <a:srgbClr val="0070C0"/>
                </a:solidFill>
              </a:rPr>
              <a:t>2. The Overall Description</a:t>
            </a:r>
            <a:r>
              <a:rPr lang="en-IN" sz="2200" dirty="0"/>
              <a:t/>
            </a:r>
            <a:br>
              <a:rPr lang="en-IN" sz="2200" dirty="0"/>
            </a:br>
            <a:r>
              <a:rPr lang="en-IN" sz="2200" dirty="0"/>
              <a:t>     2.1 Product Perspective</a:t>
            </a:r>
            <a:br>
              <a:rPr lang="en-IN" sz="2200" dirty="0"/>
            </a:br>
            <a:r>
              <a:rPr lang="en-IN" sz="2200" dirty="0"/>
              <a:t>	2.1.1 System Interfaces</a:t>
            </a:r>
            <a:br>
              <a:rPr lang="en-IN" sz="2200" dirty="0"/>
            </a:br>
            <a:r>
              <a:rPr lang="en-IN" sz="2200" dirty="0"/>
              <a:t>	2.1.2 Interfaces</a:t>
            </a:r>
            <a:br>
              <a:rPr lang="en-IN" sz="2200" dirty="0"/>
            </a:br>
            <a:r>
              <a:rPr lang="en-IN" sz="2200" dirty="0"/>
              <a:t>	2.1.3 Hardware Interfaces</a:t>
            </a:r>
            <a:br>
              <a:rPr lang="en-IN" sz="2200" dirty="0"/>
            </a:br>
            <a:r>
              <a:rPr lang="en-IN" sz="2200" dirty="0"/>
              <a:t>	2.1.4 Software Interfaces</a:t>
            </a:r>
            <a:br>
              <a:rPr lang="en-IN" sz="2200" dirty="0"/>
            </a:br>
            <a:r>
              <a:rPr lang="en-IN" sz="2200" dirty="0"/>
              <a:t>	2.1.5 Communication Interfaces</a:t>
            </a:r>
            <a:br>
              <a:rPr lang="en-IN" sz="2200" dirty="0"/>
            </a:br>
            <a:r>
              <a:rPr lang="en-IN" sz="2200" dirty="0"/>
              <a:t>	2.1.6 Memory Constraints</a:t>
            </a:r>
            <a:br>
              <a:rPr lang="en-IN" sz="2200" dirty="0"/>
            </a:br>
            <a:r>
              <a:rPr lang="en-IN" sz="2200" dirty="0"/>
              <a:t>	2.1.7 Operations</a:t>
            </a:r>
            <a:br>
              <a:rPr lang="en-IN" sz="2200" dirty="0"/>
            </a:br>
            <a:r>
              <a:rPr lang="en-IN" sz="2200" dirty="0"/>
              <a:t>	2.1.8 Site Adaptation Requirements </a:t>
            </a:r>
            <a:br>
              <a:rPr lang="en-IN" sz="2200" dirty="0"/>
            </a:br>
            <a:endParaRPr lang="en-US" sz="2200" dirty="0"/>
          </a:p>
        </p:txBody>
      </p:sp>
      <p:sp>
        <p:nvSpPr>
          <p:cNvPr id="4" name="Date Placeholder 3"/>
          <p:cNvSpPr>
            <a:spLocks noGrp="1"/>
          </p:cNvSpPr>
          <p:nvPr>
            <p:ph type="dt" sz="half" idx="10"/>
          </p:nvPr>
        </p:nvSpPr>
        <p:spPr/>
        <p:txBody>
          <a:bodyPr/>
          <a:lstStyle/>
          <a:p>
            <a:fld id="{2D71F6DD-2B54-4B98-9D20-79A5D6A75215}" type="datetime1">
              <a:rPr lang="en-US" smtClean="0"/>
              <a:t>1/22/2025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1524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Organization of the SRS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1063029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566" y="1143000"/>
            <a:ext cx="7848600" cy="4525963"/>
          </a:xfrm>
        </p:spPr>
        <p:txBody>
          <a:bodyPr>
            <a:normAutofit/>
          </a:bodyPr>
          <a:lstStyle/>
          <a:p>
            <a:pPr marL="0" indent="0">
              <a:buNone/>
            </a:pPr>
            <a:r>
              <a:rPr lang="en-US" sz="2200" dirty="0"/>
              <a:t>2.2 Product Functions</a:t>
            </a:r>
            <a:br>
              <a:rPr lang="en-US" sz="2200" dirty="0"/>
            </a:br>
            <a:r>
              <a:rPr lang="en-US" sz="2200" dirty="0"/>
              <a:t>2.3 User Characteristics</a:t>
            </a:r>
            <a:br>
              <a:rPr lang="en-US" sz="2200" dirty="0"/>
            </a:br>
            <a:r>
              <a:rPr lang="en-US" sz="2200" dirty="0"/>
              <a:t>2.4 Constraints</a:t>
            </a:r>
            <a:br>
              <a:rPr lang="en-US" sz="2200" dirty="0"/>
            </a:br>
            <a:r>
              <a:rPr lang="en-US" sz="2200" dirty="0"/>
              <a:t>2.5 Assumptions for dependencies</a:t>
            </a:r>
            <a:br>
              <a:rPr lang="en-US" sz="2200" dirty="0"/>
            </a:br>
            <a:r>
              <a:rPr lang="en-US" sz="2200" dirty="0"/>
              <a:t>2.6 Apportioning of requirements </a:t>
            </a:r>
            <a:r>
              <a:rPr lang="en-US" sz="2400" dirty="0"/>
              <a:t/>
            </a:r>
            <a:br>
              <a:rPr lang="en-US" sz="2400" dirty="0"/>
            </a:br>
            <a:endParaRPr lang="en-US" sz="2200" dirty="0"/>
          </a:p>
        </p:txBody>
      </p:sp>
      <p:sp>
        <p:nvSpPr>
          <p:cNvPr id="4" name="Date Placeholder 3"/>
          <p:cNvSpPr>
            <a:spLocks noGrp="1"/>
          </p:cNvSpPr>
          <p:nvPr>
            <p:ph type="dt" sz="half" idx="10"/>
          </p:nvPr>
        </p:nvSpPr>
        <p:spPr/>
        <p:txBody>
          <a:bodyPr/>
          <a:lstStyle/>
          <a:p>
            <a:fld id="{EB15DB26-5B8E-49B3-A7B9-D3486DF6E8C7}" type="datetime1">
              <a:rPr lang="en-US" smtClean="0"/>
              <a:t>1/22/2025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1524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Organization of the SRS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3417456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7848600" cy="4525963"/>
          </a:xfrm>
        </p:spPr>
        <p:txBody>
          <a:bodyPr>
            <a:normAutofit/>
          </a:bodyPr>
          <a:lstStyle/>
          <a:p>
            <a:pPr marL="0" indent="0">
              <a:buNone/>
            </a:pPr>
            <a:r>
              <a:rPr lang="en-US" sz="2200" dirty="0">
                <a:solidFill>
                  <a:srgbClr val="0070C0"/>
                </a:solidFill>
              </a:rPr>
              <a:t>3. Specific Requirements</a:t>
            </a:r>
          </a:p>
          <a:p>
            <a:pPr marL="0" indent="0">
              <a:buNone/>
            </a:pPr>
            <a:r>
              <a:rPr lang="en-US" sz="2200" dirty="0"/>
              <a:t>	3.1 External Interfaces</a:t>
            </a:r>
          </a:p>
          <a:p>
            <a:pPr marL="0" indent="0">
              <a:buNone/>
            </a:pPr>
            <a:r>
              <a:rPr lang="en-US" sz="2200" dirty="0"/>
              <a:t>	3.2 Functions</a:t>
            </a:r>
          </a:p>
          <a:p>
            <a:pPr marL="0" indent="0">
              <a:buNone/>
            </a:pPr>
            <a:r>
              <a:rPr lang="en-US" sz="2200" dirty="0"/>
              <a:t>	3.3 Performance requirements</a:t>
            </a:r>
          </a:p>
          <a:p>
            <a:pPr marL="0" indent="0">
              <a:buNone/>
            </a:pPr>
            <a:r>
              <a:rPr lang="en-US" sz="2200" dirty="0"/>
              <a:t>	3.4 Logical database requirements</a:t>
            </a:r>
          </a:p>
          <a:p>
            <a:pPr marL="0" indent="0">
              <a:buNone/>
            </a:pPr>
            <a:r>
              <a:rPr lang="en-US" sz="2200" dirty="0"/>
              <a:t>	3.5 Design Constraints</a:t>
            </a:r>
          </a:p>
          <a:p>
            <a:pPr marL="0" indent="0">
              <a:buNone/>
            </a:pPr>
            <a:r>
              <a:rPr lang="en-US" sz="2200" dirty="0"/>
              <a:t>	3.6 Software System attributes</a:t>
            </a:r>
          </a:p>
          <a:p>
            <a:pPr marL="0" indent="0">
              <a:buNone/>
            </a:pPr>
            <a:r>
              <a:rPr lang="en-US" sz="2200" dirty="0"/>
              <a:t>	3.7 Organization of specific requirements</a:t>
            </a:r>
          </a:p>
          <a:p>
            <a:pPr marL="0" indent="0">
              <a:buNone/>
            </a:pPr>
            <a:r>
              <a:rPr lang="en-US" sz="2200" dirty="0"/>
              <a:t>	3.8 Additional Comments.</a:t>
            </a:r>
          </a:p>
          <a:p>
            <a:pPr marL="0" indent="0">
              <a:buNone/>
            </a:pPr>
            <a:r>
              <a:rPr lang="en-US" sz="2200" dirty="0">
                <a:solidFill>
                  <a:srgbClr val="0070C0"/>
                </a:solidFill>
              </a:rPr>
              <a:t>4. External Interface Requirements</a:t>
            </a:r>
          </a:p>
          <a:p>
            <a:pPr marL="0" indent="0">
              <a:buNone/>
            </a:pPr>
            <a:r>
              <a:rPr lang="en-US" sz="2200" dirty="0">
                <a:solidFill>
                  <a:srgbClr val="0070C0"/>
                </a:solidFill>
              </a:rPr>
              <a:t>5. Non functional Requirements</a:t>
            </a:r>
          </a:p>
          <a:p>
            <a:pPr marL="0" indent="0">
              <a:buNone/>
            </a:pPr>
            <a:endParaRPr lang="en-US" sz="2200" dirty="0"/>
          </a:p>
        </p:txBody>
      </p:sp>
      <p:sp>
        <p:nvSpPr>
          <p:cNvPr id="4" name="Date Placeholder 3"/>
          <p:cNvSpPr>
            <a:spLocks noGrp="1"/>
          </p:cNvSpPr>
          <p:nvPr>
            <p:ph type="dt" sz="half" idx="10"/>
          </p:nvPr>
        </p:nvSpPr>
        <p:spPr/>
        <p:txBody>
          <a:bodyPr/>
          <a:lstStyle/>
          <a:p>
            <a:fld id="{E0A67194-A8D4-4B85-BD0A-EB60A116F6BF}" type="datetime1">
              <a:rPr lang="en-US" smtClean="0"/>
              <a:t>1/22/2025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err="1"/>
              <a:t>TusharSoftware</a:t>
            </a:r>
            <a:r>
              <a:rPr lang="en-US" dirty="0"/>
              <a:t> Engineering ACSE0603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104151"/>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Organization of the SRS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4094512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228600" y="1196752"/>
            <a:ext cx="8686800" cy="5127847"/>
          </a:xfrm>
        </p:spPr>
        <p:txBody>
          <a:bodyPr>
            <a:normAutofit/>
          </a:bodyPr>
          <a:lstStyle/>
          <a:p>
            <a:pPr algn="just"/>
            <a:r>
              <a:rPr lang="en-US" sz="2200" b="1" dirty="0"/>
              <a:t>PO1</a:t>
            </a:r>
            <a:r>
              <a:rPr lang="en-US" sz="2200" dirty="0"/>
              <a:t>: Engineering Knowledge </a:t>
            </a:r>
          </a:p>
          <a:p>
            <a:pPr algn="just"/>
            <a:r>
              <a:rPr lang="en-US" sz="2200" b="1" dirty="0"/>
              <a:t>PO2</a:t>
            </a:r>
            <a:r>
              <a:rPr lang="en-US" sz="2200" dirty="0"/>
              <a:t>: Problem Analysis </a:t>
            </a:r>
          </a:p>
          <a:p>
            <a:pPr algn="just"/>
            <a:r>
              <a:rPr lang="en-US" sz="2200" b="1" dirty="0"/>
              <a:t>PO3</a:t>
            </a:r>
            <a:r>
              <a:rPr lang="en-US" sz="2200" dirty="0"/>
              <a:t>: Design/Development of solutions </a:t>
            </a:r>
          </a:p>
          <a:p>
            <a:pPr algn="just"/>
            <a:r>
              <a:rPr lang="en-US" sz="2200" b="1" dirty="0"/>
              <a:t>PO4</a:t>
            </a:r>
            <a:r>
              <a:rPr lang="en-US" sz="2200" dirty="0"/>
              <a:t>: Conduct Investigations of complex problems </a:t>
            </a:r>
          </a:p>
          <a:p>
            <a:pPr algn="just"/>
            <a:r>
              <a:rPr lang="en-US" sz="2200" b="1" dirty="0"/>
              <a:t>PO5</a:t>
            </a:r>
            <a:r>
              <a:rPr lang="en-US" sz="2200" dirty="0"/>
              <a:t>: Modern tool usage </a:t>
            </a:r>
          </a:p>
          <a:p>
            <a:pPr algn="just"/>
            <a:r>
              <a:rPr lang="en-US" sz="2200" b="1" dirty="0"/>
              <a:t>PO6</a:t>
            </a:r>
            <a:r>
              <a:rPr lang="en-US" sz="2200" dirty="0"/>
              <a:t>: The engineer and society </a:t>
            </a:r>
          </a:p>
          <a:p>
            <a:pPr algn="just"/>
            <a:r>
              <a:rPr lang="en-US" sz="2200" b="1" dirty="0"/>
              <a:t>PO7</a:t>
            </a:r>
            <a:r>
              <a:rPr lang="en-US" sz="2200" dirty="0"/>
              <a:t>: Environment and sustainability </a:t>
            </a:r>
          </a:p>
          <a:p>
            <a:pPr algn="just"/>
            <a:r>
              <a:rPr lang="en-US" sz="2200" b="1" dirty="0"/>
              <a:t>PO8</a:t>
            </a:r>
            <a:r>
              <a:rPr lang="en-US" sz="2200" dirty="0"/>
              <a:t>: Ethics </a:t>
            </a:r>
          </a:p>
          <a:p>
            <a:pPr algn="just"/>
            <a:r>
              <a:rPr lang="en-US" sz="2200" b="1" dirty="0"/>
              <a:t>PO9</a:t>
            </a:r>
            <a:r>
              <a:rPr lang="en-US" sz="2200" dirty="0"/>
              <a:t>: Individual and team work</a:t>
            </a:r>
          </a:p>
          <a:p>
            <a:pPr algn="just"/>
            <a:r>
              <a:rPr lang="en-US" sz="2200" b="1" dirty="0"/>
              <a:t>PO10</a:t>
            </a:r>
            <a:r>
              <a:rPr lang="en-US" sz="2200" dirty="0"/>
              <a:t>: Communication </a:t>
            </a:r>
          </a:p>
          <a:p>
            <a:pPr algn="just"/>
            <a:r>
              <a:rPr lang="en-US" sz="2200" b="1" dirty="0"/>
              <a:t>PO11</a:t>
            </a:r>
            <a:r>
              <a:rPr lang="en-US" sz="2200" dirty="0"/>
              <a:t>: Project management and finance </a:t>
            </a:r>
          </a:p>
          <a:p>
            <a:pPr algn="just"/>
            <a:r>
              <a:rPr lang="en-US" sz="2200" b="1" dirty="0"/>
              <a:t>PO12</a:t>
            </a:r>
            <a:r>
              <a:rPr lang="en-US" sz="2200" dirty="0"/>
              <a:t>: Life-long learning</a:t>
            </a:r>
          </a:p>
          <a:p>
            <a:pPr algn="just" eaLnBrk="1" hangingPunct="1"/>
            <a:endParaRPr lang="en-US" dirty="0"/>
          </a:p>
        </p:txBody>
      </p:sp>
      <p:sp>
        <p:nvSpPr>
          <p:cNvPr id="4" name="Date Placeholder 3"/>
          <p:cNvSpPr>
            <a:spLocks noGrp="1"/>
          </p:cNvSpPr>
          <p:nvPr>
            <p:ph type="dt" sz="quarter" idx="10"/>
          </p:nvPr>
        </p:nvSpPr>
        <p:spPr/>
        <p:txBody>
          <a:bodyPr/>
          <a:lstStyle/>
          <a:p>
            <a:pPr>
              <a:defRPr/>
            </a:pPr>
            <a:fld id="{084F4294-541C-4EF7-8FC4-409F3BFB1C22}" type="datetime1">
              <a:rPr lang="en-US" smtClean="0"/>
              <a:t>1/22/2025</a:t>
            </a:fld>
            <a:endParaRPr lang="en-US"/>
          </a:p>
        </p:txBody>
      </p:sp>
      <p:sp>
        <p:nvSpPr>
          <p:cNvPr id="6" name="Slide Number Placeholder 5"/>
          <p:cNvSpPr>
            <a:spLocks noGrp="1"/>
          </p:cNvSpPr>
          <p:nvPr>
            <p:ph type="sldNum" sz="quarter" idx="12"/>
          </p:nvPr>
        </p:nvSpPr>
        <p:spPr/>
        <p:txBody>
          <a:bodyPr/>
          <a:lstStyle/>
          <a:p>
            <a:pPr>
              <a:defRPr/>
            </a:pPr>
            <a:fld id="{1D556D34-6B30-4C79-8893-6DB58EC2895D}" type="slidenum">
              <a:rPr lang="en-US"/>
              <a:pPr>
                <a:defRPr/>
              </a:pPr>
              <a:t>9</a:t>
            </a:fld>
            <a:endParaRPr lang="en-US"/>
          </a:p>
        </p:txBody>
      </p:sp>
      <p:sp>
        <p:nvSpPr>
          <p:cNvPr id="7" name="Title 1"/>
          <p:cNvSpPr txBox="1">
            <a:spLocks/>
          </p:cNvSpPr>
          <p:nvPr/>
        </p:nvSpPr>
        <p:spPr>
          <a:xfrm>
            <a:off x="1371600" y="0"/>
            <a:ext cx="7772400" cy="685800"/>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t>Program Outcomes (PO)</a:t>
            </a:r>
          </a:p>
        </p:txBody>
      </p:sp>
      <p:sp>
        <p:nvSpPr>
          <p:cNvPr id="8" name="Footer Placeholder 12"/>
          <p:cNvSpPr>
            <a:spLocks noGrp="1"/>
          </p:cNvSpPr>
          <p:nvPr>
            <p:ph type="ftr" sz="quarter" idx="11"/>
          </p:nvPr>
        </p:nvSpPr>
        <p:spPr>
          <a:xfrm>
            <a:off x="2286000" y="6264275"/>
            <a:ext cx="5029200" cy="365125"/>
          </a:xfrm>
        </p:spPr>
        <p:txBody>
          <a:bodyPr/>
          <a:lstStyle/>
          <a:p>
            <a:pPr>
              <a:defRPr/>
            </a:pPr>
            <a:r>
              <a:rPr lang="en-US" dirty="0" err="1"/>
              <a:t>TusharSoftware</a:t>
            </a:r>
            <a:r>
              <a:rPr lang="en-US" dirty="0"/>
              <a:t> Engineering ACSE0603                   Unit 2</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8077200" cy="4572000"/>
          </a:xfrm>
        </p:spPr>
        <p:txBody>
          <a:bodyPr>
            <a:normAutofit fontScale="92500" lnSpcReduction="10000"/>
          </a:bodyPr>
          <a:lstStyle/>
          <a:p>
            <a:r>
              <a:rPr lang="en-US" sz="2200" dirty="0"/>
              <a:t>After completion of SRS Check the document for</a:t>
            </a:r>
          </a:p>
          <a:p>
            <a:pPr lvl="1"/>
            <a:r>
              <a:rPr lang="en-US" sz="2200" dirty="0"/>
              <a:t> </a:t>
            </a:r>
            <a:r>
              <a:rPr lang="en-US" sz="2200" dirty="0">
                <a:solidFill>
                  <a:srgbClr val="002060"/>
                </a:solidFill>
              </a:rPr>
              <a:t>Completeness &amp; consistency</a:t>
            </a:r>
          </a:p>
          <a:p>
            <a:pPr lvl="1"/>
            <a:r>
              <a:rPr lang="en-US" sz="2200" dirty="0">
                <a:solidFill>
                  <a:srgbClr val="002060"/>
                </a:solidFill>
              </a:rPr>
              <a:t> Conformance to standards</a:t>
            </a:r>
          </a:p>
          <a:p>
            <a:pPr lvl="1"/>
            <a:r>
              <a:rPr lang="en-US" sz="2200" dirty="0">
                <a:solidFill>
                  <a:srgbClr val="002060"/>
                </a:solidFill>
              </a:rPr>
              <a:t> Requirements conflicts</a:t>
            </a:r>
          </a:p>
          <a:p>
            <a:pPr lvl="1"/>
            <a:r>
              <a:rPr lang="en-US" sz="2200" dirty="0">
                <a:solidFill>
                  <a:srgbClr val="002060"/>
                </a:solidFill>
              </a:rPr>
              <a:t> Technical errors</a:t>
            </a:r>
          </a:p>
          <a:p>
            <a:pPr lvl="1"/>
            <a:r>
              <a:rPr lang="en-US" sz="2200" dirty="0">
                <a:solidFill>
                  <a:srgbClr val="002060"/>
                </a:solidFill>
              </a:rPr>
              <a:t> Ambiguous requirements</a:t>
            </a:r>
          </a:p>
          <a:p>
            <a:r>
              <a:rPr lang="en-US" sz="2200" dirty="0">
                <a:solidFill>
                  <a:srgbClr val="FF0000"/>
                </a:solidFill>
              </a:rPr>
              <a:t>Objective of req. validation is to certify the SRS doc., Is an acceptable doc. Of the system to be implemented</a:t>
            </a:r>
            <a:r>
              <a:rPr lang="en-US" sz="2200" dirty="0"/>
              <a:t>.</a:t>
            </a:r>
          </a:p>
          <a:p>
            <a:r>
              <a:rPr lang="en-US" sz="2200" dirty="0"/>
              <a:t>It find the error in doc. And improves the quality of s/w development process.</a:t>
            </a:r>
          </a:p>
          <a:p>
            <a:pPr lvl="2"/>
            <a:r>
              <a:rPr lang="en-US" sz="2200" b="1" dirty="0"/>
              <a:t>Analysis</a:t>
            </a:r>
            <a:r>
              <a:rPr lang="en-US" sz="2200" dirty="0"/>
              <a:t>: work  with raw requirement as collected from various stakeholder</a:t>
            </a:r>
          </a:p>
          <a:p>
            <a:pPr lvl="2"/>
            <a:r>
              <a:rPr lang="en-US" sz="2200" b="1" dirty="0"/>
              <a:t>Validation: </a:t>
            </a:r>
            <a:r>
              <a:rPr lang="en-US" sz="2200" dirty="0"/>
              <a:t>work with a final draft of the SRS doc. With negotiated and agreed requirements.</a:t>
            </a:r>
          </a:p>
          <a:p>
            <a:pPr lvl="2"/>
            <a:endParaRPr lang="en-US" sz="2200" b="1" dirty="0"/>
          </a:p>
          <a:p>
            <a:pPr lvl="2"/>
            <a:endParaRPr lang="en-US" sz="2200" b="1" dirty="0"/>
          </a:p>
          <a:p>
            <a:pPr lvl="2"/>
            <a:endParaRPr lang="en-US" sz="2200" b="1" dirty="0"/>
          </a:p>
          <a:p>
            <a:pPr lvl="2"/>
            <a:endParaRPr lang="en-US" sz="2200"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90</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dirty="0" err="1"/>
              <a:t>TusharSoftware</a:t>
            </a:r>
            <a:r>
              <a:rPr lang="en-US" dirty="0"/>
              <a:t> Engineering ACSE0603                   Unit 2</a:t>
            </a:r>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 validation (CO2)</a:t>
            </a:r>
          </a:p>
        </p:txBody>
      </p:sp>
      <p:sp>
        <p:nvSpPr>
          <p:cNvPr id="2" name="Date Placeholder 1"/>
          <p:cNvSpPr>
            <a:spLocks noGrp="1"/>
          </p:cNvSpPr>
          <p:nvPr>
            <p:ph type="dt" sz="half" idx="10"/>
          </p:nvPr>
        </p:nvSpPr>
        <p:spPr/>
        <p:txBody>
          <a:bodyPr/>
          <a:lstStyle/>
          <a:p>
            <a:fld id="{734D3DB4-26ED-4F6C-AF48-1C2E59AD83AE}" type="datetime1">
              <a:rPr lang="en-US" smtClean="0"/>
              <a:t>1/22/2025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0645864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91</a:t>
            </a:fld>
            <a:endParaRPr lang="en-US"/>
          </a:p>
        </p:txBody>
      </p:sp>
      <p:sp>
        <p:nvSpPr>
          <p:cNvPr id="4" name="Footer Placeholder 3"/>
          <p:cNvSpPr>
            <a:spLocks noGrp="1"/>
          </p:cNvSpPr>
          <p:nvPr>
            <p:ph type="ftr" sz="quarter" idx="11"/>
          </p:nvPr>
        </p:nvSpPr>
        <p:spPr>
          <a:xfrm>
            <a:off x="3124200" y="6356350"/>
            <a:ext cx="4572000" cy="365125"/>
          </a:xfrm>
        </p:spPr>
        <p:txBody>
          <a:bodyPr/>
          <a:lstStyle/>
          <a:p>
            <a:r>
              <a:rPr lang="en-US" dirty="0" err="1"/>
              <a:t>TusharSoftware</a:t>
            </a:r>
            <a:r>
              <a:rPr lang="en-US" dirty="0"/>
              <a:t> Engineering ACSE0603                   Unit 2</a:t>
            </a:r>
          </a:p>
        </p:txBody>
      </p:sp>
      <p:sp>
        <p:nvSpPr>
          <p:cNvPr id="6"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 Validation</a:t>
            </a:r>
          </a:p>
        </p:txBody>
      </p:sp>
      <p:sp>
        <p:nvSpPr>
          <p:cNvPr id="2" name="Date Placeholder 1"/>
          <p:cNvSpPr>
            <a:spLocks noGrp="1"/>
          </p:cNvSpPr>
          <p:nvPr>
            <p:ph type="dt" sz="half" idx="10"/>
          </p:nvPr>
        </p:nvSpPr>
        <p:spPr/>
        <p:txBody>
          <a:bodyPr/>
          <a:lstStyle/>
          <a:p>
            <a:fld id="{B622FD12-7EA6-4BA3-8F16-F7880626D67D}" type="datetime1">
              <a:rPr lang="en-US" smtClean="0"/>
              <a:t>1/22/2025</a:t>
            </a:fld>
            <a:endParaRPr lang="en-US"/>
          </a:p>
        </p:txBody>
      </p:sp>
      <p:pic>
        <p:nvPicPr>
          <p:cNvPr id="7" name="Picture 6"/>
          <p:cNvPicPr>
            <a:picLocks noChangeAspect="1"/>
          </p:cNvPicPr>
          <p:nvPr/>
        </p:nvPicPr>
        <p:blipFill>
          <a:blip r:embed="rId2"/>
          <a:stretch>
            <a:fillRect/>
          </a:stretch>
        </p:blipFill>
        <p:spPr>
          <a:xfrm>
            <a:off x="1331342" y="1676399"/>
            <a:ext cx="6593457" cy="356584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1217090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602163"/>
          </a:xfrm>
        </p:spPr>
        <p:txBody>
          <a:bodyPr>
            <a:normAutofit/>
          </a:bodyPr>
          <a:lstStyle/>
          <a:p>
            <a:pPr>
              <a:spcAft>
                <a:spcPts val="1200"/>
              </a:spcAft>
            </a:pPr>
            <a:r>
              <a:rPr lang="en-US" sz="2200" dirty="0">
                <a:solidFill>
                  <a:srgbClr val="002060"/>
                </a:solidFill>
              </a:rPr>
              <a:t>Plan review</a:t>
            </a:r>
            <a:r>
              <a:rPr lang="en-US" sz="2200" dirty="0"/>
              <a:t>: review team is selected, time and place is fixed for review meeting.</a:t>
            </a:r>
          </a:p>
          <a:p>
            <a:pPr>
              <a:spcAft>
                <a:spcPts val="1200"/>
              </a:spcAft>
            </a:pPr>
            <a:r>
              <a:rPr lang="en-US" sz="2200" dirty="0">
                <a:solidFill>
                  <a:srgbClr val="002060"/>
                </a:solidFill>
              </a:rPr>
              <a:t>Distributed SRS doc: </a:t>
            </a:r>
            <a:r>
              <a:rPr lang="en-US" sz="2200" dirty="0"/>
              <a:t>each member should read doc. To find conflict, inconsistencies, deviations and other problems.</a:t>
            </a:r>
          </a:p>
          <a:p>
            <a:pPr>
              <a:spcAft>
                <a:spcPts val="1200"/>
              </a:spcAft>
            </a:pPr>
            <a:r>
              <a:rPr lang="en-US" sz="2200" dirty="0">
                <a:solidFill>
                  <a:srgbClr val="002060"/>
                </a:solidFill>
              </a:rPr>
              <a:t>Organize review meeting</a:t>
            </a:r>
            <a:r>
              <a:rPr lang="en-US" sz="2200" dirty="0"/>
              <a:t>: each member present his/her view, problem are discussed and action on them are approved.</a:t>
            </a:r>
          </a:p>
          <a:p>
            <a:pPr>
              <a:spcAft>
                <a:spcPts val="1200"/>
              </a:spcAft>
            </a:pPr>
            <a:r>
              <a:rPr lang="en-US" sz="2200" dirty="0">
                <a:solidFill>
                  <a:srgbClr val="002060"/>
                </a:solidFill>
              </a:rPr>
              <a:t>Follow-up actions</a:t>
            </a:r>
            <a:r>
              <a:rPr lang="en-US" sz="2200" dirty="0"/>
              <a:t>: chairperson of team checks that approved action have been carried out</a:t>
            </a:r>
          </a:p>
          <a:p>
            <a:r>
              <a:rPr lang="en-US" sz="2200" dirty="0">
                <a:solidFill>
                  <a:srgbClr val="002060"/>
                </a:solidFill>
              </a:rPr>
              <a:t>Revise SRS doc: </a:t>
            </a:r>
            <a:r>
              <a:rPr lang="en-US" sz="2200" dirty="0"/>
              <a:t>SRS doc. Is revised to reflect the approved actions</a:t>
            </a:r>
          </a:p>
          <a:p>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92</a:t>
            </a:fld>
            <a:endParaRPr lang="en-US"/>
          </a:p>
        </p:txBody>
      </p:sp>
      <p:sp>
        <p:nvSpPr>
          <p:cNvPr id="5" name="Footer Placeholder 4"/>
          <p:cNvSpPr>
            <a:spLocks noGrp="1"/>
          </p:cNvSpPr>
          <p:nvPr>
            <p:ph type="ftr" sz="quarter" idx="11"/>
          </p:nvPr>
        </p:nvSpPr>
        <p:spPr>
          <a:xfrm>
            <a:off x="3124200" y="6356350"/>
            <a:ext cx="4724400" cy="365125"/>
          </a:xfrm>
        </p:spPr>
        <p:txBody>
          <a:bodyPr/>
          <a:lstStyle/>
          <a:p>
            <a:r>
              <a:rPr lang="en-US" dirty="0" err="1"/>
              <a:t>TusharSoftware</a:t>
            </a:r>
            <a:r>
              <a:rPr lang="en-US" dirty="0"/>
              <a:t> Engineering ACSE0603                   Unit 2</a:t>
            </a:r>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 Review (CO2)</a:t>
            </a:r>
          </a:p>
        </p:txBody>
      </p:sp>
      <p:sp>
        <p:nvSpPr>
          <p:cNvPr id="2" name="Date Placeholder 1"/>
          <p:cNvSpPr>
            <a:spLocks noGrp="1"/>
          </p:cNvSpPr>
          <p:nvPr>
            <p:ph type="dt" sz="half" idx="10"/>
          </p:nvPr>
        </p:nvSpPr>
        <p:spPr/>
        <p:txBody>
          <a:bodyPr/>
          <a:lstStyle/>
          <a:p>
            <a:fld id="{BE74A74C-087F-4629-9C25-95384BF92625}" type="datetime1">
              <a:rPr lang="en-US" smtClean="0"/>
              <a:t>1/22/2025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6076222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93</a:t>
            </a:fld>
            <a:endParaRPr lang="en-US"/>
          </a:p>
        </p:txBody>
      </p:sp>
      <p:sp>
        <p:nvSpPr>
          <p:cNvPr id="4" name="Footer Placeholder 3"/>
          <p:cNvSpPr>
            <a:spLocks noGrp="1"/>
          </p:cNvSpPr>
          <p:nvPr>
            <p:ph type="ftr" sz="quarter" idx="11"/>
          </p:nvPr>
        </p:nvSpPr>
        <p:spPr>
          <a:xfrm>
            <a:off x="533400" y="6356350"/>
            <a:ext cx="7162800" cy="501649"/>
          </a:xfrm>
        </p:spPr>
        <p:txBody>
          <a:bodyPr/>
          <a:lstStyle/>
          <a:p>
            <a:r>
              <a:rPr lang="en-US" dirty="0" err="1"/>
              <a:t>TusharSoftware</a:t>
            </a:r>
            <a:r>
              <a:rPr lang="en-US" dirty="0"/>
              <a:t> Engineering ACSE0603                   Unit 2</a:t>
            </a:r>
          </a:p>
        </p:txBody>
      </p:sp>
      <p:sp>
        <p:nvSpPr>
          <p:cNvPr id="6" name="Title 1"/>
          <p:cNvSpPr txBox="1">
            <a:spLocks/>
          </p:cNvSpPr>
          <p:nvPr/>
        </p:nvSpPr>
        <p:spPr>
          <a:xfrm>
            <a:off x="1338368" y="104151"/>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 Review Process</a:t>
            </a:r>
          </a:p>
        </p:txBody>
      </p:sp>
      <p:sp>
        <p:nvSpPr>
          <p:cNvPr id="2" name="Date Placeholder 1"/>
          <p:cNvSpPr>
            <a:spLocks noGrp="1"/>
          </p:cNvSpPr>
          <p:nvPr>
            <p:ph type="dt" sz="half" idx="10"/>
          </p:nvPr>
        </p:nvSpPr>
        <p:spPr/>
        <p:txBody>
          <a:bodyPr/>
          <a:lstStyle/>
          <a:p>
            <a:fld id="{341C3BFC-94FA-40F8-8218-44A9B79A4161}" type="datetime1">
              <a:rPr lang="en-US" smtClean="0"/>
              <a:t>1/22/2025</a:t>
            </a:fld>
            <a:endParaRPr lang="en-US"/>
          </a:p>
        </p:txBody>
      </p:sp>
      <p:pic>
        <p:nvPicPr>
          <p:cNvPr id="7" name="Picture 6"/>
          <p:cNvPicPr>
            <a:picLocks noChangeAspect="1"/>
          </p:cNvPicPr>
          <p:nvPr/>
        </p:nvPicPr>
        <p:blipFill>
          <a:blip r:embed="rId2"/>
          <a:stretch>
            <a:fillRect/>
          </a:stretch>
        </p:blipFill>
        <p:spPr>
          <a:xfrm>
            <a:off x="838201" y="1786222"/>
            <a:ext cx="6705600" cy="299964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4008104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153400" cy="4944046"/>
          </a:xfrm>
        </p:spPr>
        <p:txBody>
          <a:bodyPr>
            <a:noAutofit/>
          </a:bodyPr>
          <a:lstStyle/>
          <a:p>
            <a:pPr marL="0" indent="0">
              <a:buNone/>
            </a:pPr>
            <a:r>
              <a:rPr lang="en-US" sz="2200" b="1" dirty="0"/>
              <a:t>User Requirement Document (URD) :</a:t>
            </a:r>
          </a:p>
          <a:p>
            <a:r>
              <a:rPr lang="en-US" sz="2200" dirty="0"/>
              <a:t>It is used in SE, That specify the req. the use expect from software.</a:t>
            </a:r>
          </a:p>
          <a:p>
            <a:pPr algn="just"/>
            <a:r>
              <a:rPr lang="en-US" sz="2200" dirty="0"/>
              <a:t>After URD customer can not demand extra feature similarly developer cannot claim the product ready until it does not meet  URD.</a:t>
            </a:r>
          </a:p>
          <a:p>
            <a:r>
              <a:rPr lang="en-US" sz="2200" dirty="0">
                <a:solidFill>
                  <a:srgbClr val="FF0000"/>
                </a:solidFill>
              </a:rPr>
              <a:t>Types of requirements:</a:t>
            </a:r>
          </a:p>
          <a:p>
            <a:pPr lvl="1" algn="just"/>
            <a:r>
              <a:rPr lang="en-US" sz="2200" dirty="0">
                <a:solidFill>
                  <a:srgbClr val="002060"/>
                </a:solidFill>
              </a:rPr>
              <a:t>Enduring requirements</a:t>
            </a:r>
            <a:r>
              <a:rPr lang="en-US" sz="2200" dirty="0"/>
              <a:t>: They are core requirements &amp; are related to main activity of the organization.  Example: in library management. System issue/return of a book, cataloging etc.</a:t>
            </a:r>
          </a:p>
          <a:p>
            <a:pPr lvl="1" algn="just"/>
            <a:r>
              <a:rPr lang="en-US" sz="2200" dirty="0">
                <a:solidFill>
                  <a:srgbClr val="002060"/>
                </a:solidFill>
              </a:rPr>
              <a:t>Volatile requirements: </a:t>
            </a:r>
            <a:r>
              <a:rPr lang="en-US" sz="2200" dirty="0"/>
              <a:t>likely to change during software development lifer cycle or after delivery of the product .</a:t>
            </a:r>
          </a:p>
          <a:p>
            <a:pPr lvl="1">
              <a:buNone/>
            </a:pPr>
            <a:r>
              <a:rPr lang="en-US" sz="2200" dirty="0"/>
              <a:t>.</a:t>
            </a:r>
          </a:p>
        </p:txBody>
      </p:sp>
      <p:sp>
        <p:nvSpPr>
          <p:cNvPr id="4" name="Slide Number Placeholder 3"/>
          <p:cNvSpPr>
            <a:spLocks noGrp="1"/>
          </p:cNvSpPr>
          <p:nvPr>
            <p:ph type="sldNum" sz="quarter" idx="12"/>
          </p:nvPr>
        </p:nvSpPr>
        <p:spPr/>
        <p:txBody>
          <a:bodyPr/>
          <a:lstStyle/>
          <a:p>
            <a:fld id="{EEC29284-5E14-4C1A-BCDA-1FB19A2AD421}" type="slidenum">
              <a:rPr lang="en-US" smtClean="0"/>
              <a:pPr/>
              <a:t>94</a:t>
            </a:fld>
            <a:endParaRPr lang="en-US"/>
          </a:p>
        </p:txBody>
      </p:sp>
      <p:sp>
        <p:nvSpPr>
          <p:cNvPr id="5" name="Footer Placeholder 4"/>
          <p:cNvSpPr>
            <a:spLocks noGrp="1"/>
          </p:cNvSpPr>
          <p:nvPr>
            <p:ph type="ftr" sz="quarter" idx="11"/>
          </p:nvPr>
        </p:nvSpPr>
        <p:spPr>
          <a:xfrm>
            <a:off x="3124200" y="6356350"/>
            <a:ext cx="4648200" cy="365125"/>
          </a:xfrm>
        </p:spPr>
        <p:txBody>
          <a:bodyPr/>
          <a:lstStyle/>
          <a:p>
            <a:r>
              <a:rPr lang="en-US" dirty="0" err="1"/>
              <a:t>TusharSoftware</a:t>
            </a:r>
            <a:r>
              <a:rPr lang="en-US" dirty="0"/>
              <a:t> Engineering ACSE0603                   Unit 2</a:t>
            </a:r>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dirty="0">
                <a:solidFill>
                  <a:schemeClr val="tx1"/>
                </a:solidFill>
              </a:rPr>
              <a:t>Management of User Need</a:t>
            </a:r>
          </a:p>
        </p:txBody>
      </p:sp>
      <p:sp>
        <p:nvSpPr>
          <p:cNvPr id="2" name="Date Placeholder 1"/>
          <p:cNvSpPr>
            <a:spLocks noGrp="1"/>
          </p:cNvSpPr>
          <p:nvPr>
            <p:ph type="dt" sz="half" idx="10"/>
          </p:nvPr>
        </p:nvSpPr>
        <p:spPr/>
        <p:txBody>
          <a:bodyPr/>
          <a:lstStyle/>
          <a:p>
            <a:fld id="{A997DC82-88A7-413C-92F9-CB530E7D2648}" type="datetime1">
              <a:rPr lang="en-US" smtClean="0"/>
              <a:t>1/22/2025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427873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153400" cy="4486846"/>
          </a:xfrm>
        </p:spPr>
        <p:txBody>
          <a:bodyPr>
            <a:noAutofit/>
          </a:bodyPr>
          <a:lstStyle/>
          <a:p>
            <a:r>
              <a:rPr lang="en-US" sz="2200" b="1" dirty="0">
                <a:solidFill>
                  <a:srgbClr val="002060"/>
                </a:solidFill>
              </a:rPr>
              <a:t>Reason for change are:</a:t>
            </a:r>
          </a:p>
          <a:p>
            <a:pPr lvl="2"/>
            <a:r>
              <a:rPr lang="en-US" sz="2200" dirty="0"/>
              <a:t>Change in environment.</a:t>
            </a:r>
          </a:p>
          <a:p>
            <a:pPr lvl="2"/>
            <a:r>
              <a:rPr lang="en-US" sz="2200" dirty="0"/>
              <a:t>Change in Technology.</a:t>
            </a:r>
          </a:p>
          <a:p>
            <a:pPr lvl="2"/>
            <a:r>
              <a:rPr lang="en-US" sz="2200" dirty="0"/>
              <a:t>Change in policies.</a:t>
            </a:r>
          </a:p>
          <a:p>
            <a:pPr lvl="2"/>
            <a:r>
              <a:rPr lang="en-US" sz="2200" dirty="0"/>
              <a:t>Change in customer’s expectations.</a:t>
            </a:r>
          </a:p>
        </p:txBody>
      </p:sp>
      <p:sp>
        <p:nvSpPr>
          <p:cNvPr id="4" name="Slide Number Placeholder 3"/>
          <p:cNvSpPr>
            <a:spLocks noGrp="1"/>
          </p:cNvSpPr>
          <p:nvPr>
            <p:ph type="sldNum" sz="quarter" idx="12"/>
          </p:nvPr>
        </p:nvSpPr>
        <p:spPr/>
        <p:txBody>
          <a:bodyPr/>
          <a:lstStyle/>
          <a:p>
            <a:fld id="{EEC29284-5E14-4C1A-BCDA-1FB19A2AD421}" type="slidenum">
              <a:rPr lang="en-US" smtClean="0"/>
              <a:pPr/>
              <a:t>95</a:t>
            </a:fld>
            <a:endParaRPr lang="en-US"/>
          </a:p>
        </p:txBody>
      </p:sp>
      <p:sp>
        <p:nvSpPr>
          <p:cNvPr id="5" name="Footer Placeholder 4"/>
          <p:cNvSpPr>
            <a:spLocks noGrp="1"/>
          </p:cNvSpPr>
          <p:nvPr>
            <p:ph type="ftr" sz="quarter" idx="11"/>
          </p:nvPr>
        </p:nvSpPr>
        <p:spPr>
          <a:xfrm>
            <a:off x="3124200" y="6356350"/>
            <a:ext cx="4800600" cy="365125"/>
          </a:xfrm>
        </p:spPr>
        <p:txBody>
          <a:bodyPr/>
          <a:lstStyle/>
          <a:p>
            <a:r>
              <a:rPr lang="en-US" dirty="0" err="1"/>
              <a:t>TusharSoftware</a:t>
            </a:r>
            <a:r>
              <a:rPr lang="en-US" dirty="0"/>
              <a:t> Engineering ACSE0603                   Unit 2</a:t>
            </a:r>
          </a:p>
        </p:txBody>
      </p:sp>
      <p:sp>
        <p:nvSpPr>
          <p:cNvPr id="7" name="Title 1"/>
          <p:cNvSpPr txBox="1">
            <a:spLocks/>
          </p:cNvSpPr>
          <p:nvPr/>
        </p:nvSpPr>
        <p:spPr>
          <a:xfrm>
            <a:off x="1333500" y="42176"/>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Management of User Need</a:t>
            </a:r>
          </a:p>
        </p:txBody>
      </p:sp>
      <p:sp>
        <p:nvSpPr>
          <p:cNvPr id="2" name="Date Placeholder 1"/>
          <p:cNvSpPr>
            <a:spLocks noGrp="1"/>
          </p:cNvSpPr>
          <p:nvPr>
            <p:ph type="dt" sz="half" idx="10"/>
          </p:nvPr>
        </p:nvSpPr>
        <p:spPr/>
        <p:txBody>
          <a:bodyPr/>
          <a:lstStyle/>
          <a:p>
            <a:fld id="{98BA3814-1235-4533-AD04-5D446C5876F2}" type="datetime1">
              <a:rPr lang="en-US" smtClean="0"/>
              <a:t>1/22/2025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7856974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153400" cy="4038600"/>
          </a:xfrm>
        </p:spPr>
        <p:txBody>
          <a:bodyPr>
            <a:normAutofit fontScale="85000" lnSpcReduction="10000"/>
          </a:bodyPr>
          <a:lstStyle/>
          <a:p>
            <a:pPr marL="0" indent="0">
              <a:buNone/>
            </a:pPr>
            <a:r>
              <a:rPr lang="en-US" sz="2400" dirty="0"/>
              <a:t>It is the process of documenting, analyzing, tracing, prioritizing, and controlling requirement requirements throughout the development lifecycle of a project.  </a:t>
            </a:r>
          </a:p>
          <a:p>
            <a:r>
              <a:rPr lang="en-US" sz="2400" dirty="0"/>
              <a:t>Requirements Management : Process of understanding and controlling changes to system requirements.</a:t>
            </a:r>
          </a:p>
          <a:p>
            <a:r>
              <a:rPr lang="en-US" sz="2400" dirty="0">
                <a:solidFill>
                  <a:srgbClr val="002060"/>
                </a:solidFill>
              </a:rPr>
              <a:t>Requirement  change Mgmt. process  can be applied in three Stages:</a:t>
            </a:r>
          </a:p>
          <a:p>
            <a:pPr lvl="2"/>
            <a:r>
              <a:rPr lang="en-US" dirty="0">
                <a:solidFill>
                  <a:srgbClr val="C00000"/>
                </a:solidFill>
              </a:rPr>
              <a:t>Problem Analysis and Change Specification </a:t>
            </a:r>
            <a:r>
              <a:rPr lang="en-US" dirty="0"/>
              <a:t>: change request made for partial problem then change specification are analyzed in order to validate the req. change</a:t>
            </a:r>
          </a:p>
          <a:p>
            <a:pPr lvl="2"/>
            <a:r>
              <a:rPr lang="en-US" dirty="0">
                <a:solidFill>
                  <a:srgbClr val="C00000"/>
                </a:solidFill>
              </a:rPr>
              <a:t>Change Analysis and Costing</a:t>
            </a:r>
            <a:r>
              <a:rPr lang="en-US" dirty="0"/>
              <a:t>: estimate cost of change then take decision to implement it or not.</a:t>
            </a:r>
          </a:p>
          <a:p>
            <a:pPr lvl="2"/>
            <a:r>
              <a:rPr lang="en-US" dirty="0">
                <a:solidFill>
                  <a:srgbClr val="C00000"/>
                </a:solidFill>
              </a:rPr>
              <a:t>Change Implementation: </a:t>
            </a:r>
            <a:r>
              <a:rPr lang="en-US" dirty="0"/>
              <a:t>when decide to change in req. </a:t>
            </a:r>
            <a:r>
              <a:rPr lang="en-US" dirty="0" err="1"/>
              <a:t>Req</a:t>
            </a:r>
            <a:r>
              <a:rPr lang="en-US" dirty="0"/>
              <a:t> doc. Is re-written or re-organized.</a:t>
            </a:r>
          </a:p>
          <a:p>
            <a:endParaRPr lang="en-US" sz="2400" dirty="0"/>
          </a:p>
          <a:p>
            <a:endParaRPr lang="en-US" sz="2400"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96</a:t>
            </a:fld>
            <a:endParaRPr lang="en-US"/>
          </a:p>
        </p:txBody>
      </p:sp>
      <p:sp>
        <p:nvSpPr>
          <p:cNvPr id="5" name="Footer Placeholder 4"/>
          <p:cNvSpPr>
            <a:spLocks noGrp="1"/>
          </p:cNvSpPr>
          <p:nvPr>
            <p:ph type="ftr" sz="quarter" idx="11"/>
          </p:nvPr>
        </p:nvSpPr>
        <p:spPr>
          <a:xfrm>
            <a:off x="3124200" y="6356350"/>
            <a:ext cx="4572000" cy="365125"/>
          </a:xfrm>
        </p:spPr>
        <p:txBody>
          <a:bodyPr/>
          <a:lstStyle/>
          <a:p>
            <a:r>
              <a:rPr lang="en-US" dirty="0" err="1"/>
              <a:t>TusharSoftware</a:t>
            </a:r>
            <a:r>
              <a:rPr lang="en-US" dirty="0"/>
              <a:t> Engineering ACSE0603                   Unit 2</a:t>
            </a:r>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Requirements</a:t>
            </a:r>
            <a:r>
              <a:rPr lang="en-US" sz="2200" dirty="0"/>
              <a:t> </a:t>
            </a:r>
            <a:r>
              <a:rPr lang="en-US" sz="2400" b="1" dirty="0">
                <a:solidFill>
                  <a:schemeClr val="tx1"/>
                </a:solidFill>
                <a:latin typeface="Times New Roman" panose="02020603050405020304" pitchFamily="18" charset="0"/>
                <a:cs typeface="Times New Roman" panose="02020603050405020304" pitchFamily="18" charset="0"/>
              </a:rPr>
              <a:t>Management</a:t>
            </a:r>
            <a:r>
              <a:rPr lang="en-US" sz="2200" dirty="0"/>
              <a:t> </a:t>
            </a:r>
            <a:endParaRPr lang="en-US" sz="2200" dirty="0">
              <a:solidFill>
                <a:schemeClr val="tx1"/>
              </a:solidFill>
            </a:endParaRPr>
          </a:p>
        </p:txBody>
      </p:sp>
      <p:sp>
        <p:nvSpPr>
          <p:cNvPr id="2" name="Date Placeholder 1"/>
          <p:cNvSpPr>
            <a:spLocks noGrp="1"/>
          </p:cNvSpPr>
          <p:nvPr>
            <p:ph type="dt" sz="half" idx="10"/>
          </p:nvPr>
        </p:nvSpPr>
        <p:spPr/>
        <p:txBody>
          <a:bodyPr/>
          <a:lstStyle/>
          <a:p>
            <a:fld id="{F0A69B14-D7AA-441C-A821-3F20C06317E6}" type="datetime1">
              <a:rPr lang="en-US" smtClean="0"/>
              <a:t>1/22/2025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0828544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071" y="1066800"/>
            <a:ext cx="8839200" cy="4572000"/>
          </a:xfrm>
        </p:spPr>
        <p:txBody>
          <a:bodyPr>
            <a:normAutofit fontScale="92500" lnSpcReduction="10000"/>
          </a:bodyPr>
          <a:lstStyle/>
          <a:p>
            <a:pPr algn="just"/>
            <a:r>
              <a:rPr lang="en-US" sz="2200" dirty="0"/>
              <a:t>The purpose of V &amp; V is to confirm system specification and to meet the requirement of system customers.</a:t>
            </a:r>
          </a:p>
          <a:p>
            <a:pPr algn="just"/>
            <a:r>
              <a:rPr lang="en-US" sz="2200" dirty="0">
                <a:solidFill>
                  <a:srgbClr val="0070C0"/>
                </a:solidFill>
              </a:rPr>
              <a:t>Verification: </a:t>
            </a:r>
            <a:r>
              <a:rPr lang="en-US" sz="2200" dirty="0"/>
              <a:t>represent the set of activities that are carried out to confirm that the s/w correctly implemented the specific functionality.(</a:t>
            </a:r>
            <a:r>
              <a:rPr lang="en-US" sz="2200" dirty="0">
                <a:solidFill>
                  <a:schemeClr val="tx2"/>
                </a:solidFill>
              </a:rPr>
              <a:t>are we building the product right?)</a:t>
            </a:r>
          </a:p>
          <a:p>
            <a:pPr algn="just"/>
            <a:r>
              <a:rPr lang="en-US" sz="2200" dirty="0"/>
              <a:t>It is the process of determining whether the output of one phase of software development conforms to that of its previous phase. Thus verification is concerned with phase containment of errors</a:t>
            </a:r>
            <a:endParaRPr lang="en-US" sz="2200" dirty="0">
              <a:solidFill>
                <a:schemeClr val="tx2"/>
              </a:solidFill>
            </a:endParaRPr>
          </a:p>
          <a:p>
            <a:pPr algn="just"/>
            <a:r>
              <a:rPr lang="en-US" sz="2200" dirty="0">
                <a:solidFill>
                  <a:srgbClr val="0070C0"/>
                </a:solidFill>
              </a:rPr>
              <a:t>Validation</a:t>
            </a:r>
            <a:r>
              <a:rPr lang="en-US" sz="2200" dirty="0"/>
              <a:t>: represent set of activities that ensure that the s/w that has been build is satisfying the customer requirements.(</a:t>
            </a:r>
            <a:r>
              <a:rPr lang="en-US" sz="2200" dirty="0">
                <a:solidFill>
                  <a:srgbClr val="002060"/>
                </a:solidFill>
              </a:rPr>
              <a:t>are we building the right product</a:t>
            </a:r>
            <a:r>
              <a:rPr lang="en-US" sz="2200" dirty="0"/>
              <a:t>?)</a:t>
            </a:r>
          </a:p>
          <a:p>
            <a:pPr algn="just"/>
            <a:r>
              <a:rPr lang="en-US" sz="2200" dirty="0"/>
              <a:t>It is the process of determining whether a fully developed system conforms to its requirements specification. the aim of validation is that the final product be error free.</a:t>
            </a:r>
          </a:p>
        </p:txBody>
      </p:sp>
      <p:sp>
        <p:nvSpPr>
          <p:cNvPr id="4" name="Slide Number Placeholder 3"/>
          <p:cNvSpPr>
            <a:spLocks noGrp="1"/>
          </p:cNvSpPr>
          <p:nvPr>
            <p:ph type="sldNum" sz="quarter" idx="12"/>
          </p:nvPr>
        </p:nvSpPr>
        <p:spPr/>
        <p:txBody>
          <a:bodyPr/>
          <a:lstStyle/>
          <a:p>
            <a:fld id="{EEC29284-5E14-4C1A-BCDA-1FB19A2AD421}" type="slidenum">
              <a:rPr lang="en-US" smtClean="0"/>
              <a:pPr/>
              <a:t>97</a:t>
            </a:fld>
            <a:endParaRPr lang="en-US"/>
          </a:p>
        </p:txBody>
      </p:sp>
      <p:sp>
        <p:nvSpPr>
          <p:cNvPr id="5" name="Footer Placeholder 4"/>
          <p:cNvSpPr>
            <a:spLocks noGrp="1"/>
          </p:cNvSpPr>
          <p:nvPr>
            <p:ph type="ftr" sz="quarter" idx="11"/>
          </p:nvPr>
        </p:nvSpPr>
        <p:spPr>
          <a:xfrm>
            <a:off x="3124200" y="6356350"/>
            <a:ext cx="4572000" cy="365125"/>
          </a:xfrm>
        </p:spPr>
        <p:txBody>
          <a:bodyPr/>
          <a:lstStyle/>
          <a:p>
            <a:r>
              <a:rPr lang="en-US" dirty="0" err="1"/>
              <a:t>TusharSoftware</a:t>
            </a:r>
            <a:r>
              <a:rPr lang="en-US" dirty="0"/>
              <a:t> Engineering ACSE0603                   Unit 2</a:t>
            </a:r>
          </a:p>
        </p:txBody>
      </p:sp>
      <p:sp>
        <p:nvSpPr>
          <p:cNvPr id="7" name="Title 1"/>
          <p:cNvSpPr txBox="1">
            <a:spLocks/>
          </p:cNvSpPr>
          <p:nvPr/>
        </p:nvSpPr>
        <p:spPr>
          <a:xfrm>
            <a:off x="1371600" y="0"/>
            <a:ext cx="75819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Verification</a:t>
            </a:r>
            <a:r>
              <a:rPr lang="en-US" sz="22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and</a:t>
            </a:r>
            <a:r>
              <a:rPr lang="en-US" sz="22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Validation</a:t>
            </a:r>
            <a:r>
              <a:rPr lang="en-US" sz="2200" dirty="0">
                <a:solidFill>
                  <a:schemeClr val="tx1"/>
                </a:solidFill>
              </a:rPr>
              <a:t>(</a:t>
            </a:r>
            <a:r>
              <a:rPr lang="en-US" sz="2400" b="1" dirty="0">
                <a:solidFill>
                  <a:schemeClr val="tx1"/>
                </a:solidFill>
                <a:latin typeface="Times New Roman" panose="02020603050405020304" pitchFamily="18" charset="0"/>
                <a:cs typeface="Times New Roman" panose="02020603050405020304" pitchFamily="18" charset="0"/>
              </a:rPr>
              <a:t>CO2</a:t>
            </a:r>
            <a:r>
              <a:rPr lang="en-US" sz="2200" dirty="0">
                <a:solidFill>
                  <a:schemeClr val="tx1"/>
                </a:solidFill>
              </a:rPr>
              <a:t>)</a:t>
            </a:r>
          </a:p>
        </p:txBody>
      </p:sp>
      <p:sp>
        <p:nvSpPr>
          <p:cNvPr id="2" name="Date Placeholder 1"/>
          <p:cNvSpPr>
            <a:spLocks noGrp="1"/>
          </p:cNvSpPr>
          <p:nvPr>
            <p:ph type="dt" sz="half" idx="10"/>
          </p:nvPr>
        </p:nvSpPr>
        <p:spPr/>
        <p:txBody>
          <a:bodyPr/>
          <a:lstStyle/>
          <a:p>
            <a:fld id="{6EB129B0-7CCC-4944-BD36-9B30F9125B0B}" type="datetime1">
              <a:rPr lang="en-US" smtClean="0"/>
              <a:t>1/22/2025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27602879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908720"/>
            <a:ext cx="7848600" cy="5296717"/>
          </a:xfrm>
        </p:spPr>
        <p:txBody>
          <a:bodyPr>
            <a:normAutofit/>
          </a:bodyPr>
          <a:lstStyle/>
          <a:p>
            <a:pPr algn="just"/>
            <a:r>
              <a:rPr lang="en-US" sz="1800" dirty="0"/>
              <a:t>SQA is a process ensuring software products meet quality standards and requirements.</a:t>
            </a:r>
          </a:p>
          <a:p>
            <a:pPr algn="just"/>
            <a:r>
              <a:rPr lang="en-US" sz="1800" dirty="0"/>
              <a:t>It is a set of activities that are designed to evaluate the process by which s/w developed  and/or maintained.</a:t>
            </a:r>
          </a:p>
          <a:p>
            <a:pPr algn="just"/>
            <a:r>
              <a:rPr lang="en-US" sz="1800" dirty="0"/>
              <a:t>The aim of this process is to develop high quality s/w product.</a:t>
            </a:r>
          </a:p>
          <a:p>
            <a:pPr marL="0" indent="0" algn="just">
              <a:buNone/>
            </a:pPr>
            <a:r>
              <a:rPr lang="en-US" sz="1800" b="1" dirty="0"/>
              <a:t>SQA objectives</a:t>
            </a:r>
          </a:p>
          <a:p>
            <a:pPr algn="just"/>
            <a:r>
              <a:rPr lang="en-IN" sz="1800" b="1" dirty="0"/>
              <a:t>Defect Prevention: </a:t>
            </a:r>
            <a:r>
              <a:rPr lang="en-IN" sz="1800" dirty="0"/>
              <a:t>To identify and prevent defects or issues in the software development process before they occur. </a:t>
            </a:r>
          </a:p>
          <a:p>
            <a:pPr algn="just"/>
            <a:r>
              <a:rPr lang="en-IN" sz="1800" b="1" dirty="0"/>
              <a:t>Process Improvement: </a:t>
            </a:r>
            <a:r>
              <a:rPr lang="en-IN" sz="1800" dirty="0"/>
              <a:t>To evaluate and enhance the software development process to make it more efficient, reliable, and effective. </a:t>
            </a:r>
          </a:p>
          <a:p>
            <a:pPr lvl="1" algn="just"/>
            <a:r>
              <a:rPr lang="en-IN" sz="1800" dirty="0"/>
              <a:t>It involves analyzing processes, identifying bottlenecks, and implementing improvements to optimize the development lifecycle.</a:t>
            </a:r>
          </a:p>
          <a:p>
            <a:r>
              <a:rPr lang="en-IN" sz="1800" b="1" dirty="0"/>
              <a:t>Compliance:  </a:t>
            </a:r>
            <a:r>
              <a:rPr lang="en-IN" sz="1800" dirty="0"/>
              <a:t>software development follows industry standards, regulations, and guidelines. </a:t>
            </a:r>
          </a:p>
          <a:p>
            <a:pPr marL="685800" lvl="1"/>
            <a:r>
              <a:rPr lang="en-IN" sz="1800" dirty="0"/>
              <a:t>It aims to comply with various quality frameworks, such as ISO 9001 or CMMI, to maintain consistency, reliability, and interoperability.</a:t>
            </a:r>
          </a:p>
          <a:p>
            <a:pPr marL="457200" lvl="1" indent="0" algn="just">
              <a:buNone/>
            </a:pPr>
            <a:endParaRPr lang="en-US" sz="1800"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98</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dirty="0" err="1"/>
              <a:t>TusharSoftware</a:t>
            </a:r>
            <a:r>
              <a:rPr lang="en-US" dirty="0"/>
              <a:t> Engineering ACSE0603                   Unit 2</a:t>
            </a:r>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Software Quality Assurance(CO2)</a:t>
            </a:r>
          </a:p>
        </p:txBody>
      </p:sp>
      <p:sp>
        <p:nvSpPr>
          <p:cNvPr id="2" name="Date Placeholder 1"/>
          <p:cNvSpPr>
            <a:spLocks noGrp="1"/>
          </p:cNvSpPr>
          <p:nvPr>
            <p:ph type="dt" sz="half" idx="10"/>
          </p:nvPr>
        </p:nvSpPr>
        <p:spPr/>
        <p:txBody>
          <a:bodyPr/>
          <a:lstStyle/>
          <a:p>
            <a:fld id="{89A265AE-517F-4259-B0C0-4AC0AFFA6CB1}" type="datetime1">
              <a:rPr lang="en-US" smtClean="0"/>
              <a:t>1/22/2025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26935739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FB54F6-D162-4CDE-9C69-5D041FAB5563}"/>
              </a:ext>
            </a:extLst>
          </p:cNvPr>
          <p:cNvSpPr>
            <a:spLocks noGrp="1"/>
          </p:cNvSpPr>
          <p:nvPr>
            <p:ph idx="1"/>
          </p:nvPr>
        </p:nvSpPr>
        <p:spPr>
          <a:xfrm>
            <a:off x="631108" y="1274878"/>
            <a:ext cx="8229600" cy="5289451"/>
          </a:xfrm>
        </p:spPr>
        <p:txBody>
          <a:bodyPr>
            <a:normAutofit/>
          </a:bodyPr>
          <a:lstStyle/>
          <a:p>
            <a:pPr marL="0" indent="0">
              <a:buNone/>
            </a:pPr>
            <a:r>
              <a:rPr lang="en-IN" sz="1800" b="1" dirty="0"/>
              <a:t>Verification and Validation: </a:t>
            </a:r>
            <a:r>
              <a:rPr lang="en-IN" sz="1800" dirty="0"/>
              <a:t>SQA focuses on verifying that software meets the specified requirements and validating that it functions as intended. It involves conducting reviews, inspections, and testing to ensure that the software performs accurately and reliably.</a:t>
            </a:r>
          </a:p>
          <a:p>
            <a:pPr marL="0" indent="0">
              <a:buNone/>
            </a:pPr>
            <a:r>
              <a:rPr lang="en-IN" sz="1800" b="1" dirty="0"/>
              <a:t>Risk Mitigation: </a:t>
            </a:r>
            <a:r>
              <a:rPr lang="en-IN" sz="1800" dirty="0"/>
              <a:t>SQA aims to identify potential risks and vulnerabilities in the software and mitigate them through proactive measures. By conducting risk assessments and implementing appropriate controls, SQA helps to prevent issues that could lead to software failure or security breaches. </a:t>
            </a:r>
          </a:p>
          <a:p>
            <a:pPr marL="0" indent="0">
              <a:buNone/>
            </a:pPr>
            <a:r>
              <a:rPr lang="en-IN" sz="1800" b="1" dirty="0"/>
              <a:t>Customer Satisfaction: </a:t>
            </a:r>
            <a:r>
              <a:rPr lang="en-IN" sz="1800" dirty="0"/>
              <a:t>SQA strives to meet or exceed customer expectations by delivering high-quality software. By continuously monitoring and assessing software quality, SQA ensures that the end product meets the needs of the users, leading to increased customer satisfaction.</a:t>
            </a:r>
          </a:p>
          <a:p>
            <a:pPr marL="0" indent="0">
              <a:buNone/>
            </a:pPr>
            <a:r>
              <a:rPr lang="en-IN" sz="1800" b="1" dirty="0"/>
              <a:t>Continuous Improvement: </a:t>
            </a:r>
            <a:r>
              <a:rPr lang="en-IN" sz="1800" dirty="0"/>
              <a:t>SQA promotes a culture of continuous improvement within the software development organization. It involves collecting feedback, analyzing metrics, and learning from past experiences to refine processes and enhance the overall quality of software products.</a:t>
            </a:r>
          </a:p>
        </p:txBody>
      </p:sp>
      <p:sp>
        <p:nvSpPr>
          <p:cNvPr id="4" name="Date Placeholder 3">
            <a:extLst>
              <a:ext uri="{FF2B5EF4-FFF2-40B4-BE49-F238E27FC236}">
                <a16:creationId xmlns:a16="http://schemas.microsoft.com/office/drawing/2014/main" id="{F004FE55-A4E7-44BE-8FF4-0315D910A828}"/>
              </a:ext>
            </a:extLst>
          </p:cNvPr>
          <p:cNvSpPr>
            <a:spLocks noGrp="1"/>
          </p:cNvSpPr>
          <p:nvPr>
            <p:ph type="dt" sz="half" idx="10"/>
          </p:nvPr>
        </p:nvSpPr>
        <p:spPr/>
        <p:txBody>
          <a:bodyPr/>
          <a:lstStyle/>
          <a:p>
            <a:fld id="{8F00232A-0452-4338-88A3-77BBC1FF7AD5}" type="datetime1">
              <a:rPr lang="en-US" smtClean="0"/>
              <a:t>1/22/2025</a:t>
            </a:fld>
            <a:endParaRPr lang="en-US" dirty="0"/>
          </a:p>
        </p:txBody>
      </p:sp>
      <p:sp>
        <p:nvSpPr>
          <p:cNvPr id="5" name="Footer Placeholder 4">
            <a:extLst>
              <a:ext uri="{FF2B5EF4-FFF2-40B4-BE49-F238E27FC236}">
                <a16:creationId xmlns:a16="http://schemas.microsoft.com/office/drawing/2014/main" id="{89BE8BCF-8ADA-4A4C-91A7-E135B1A9FD1A}"/>
              </a:ext>
            </a:extLst>
          </p:cNvPr>
          <p:cNvSpPr>
            <a:spLocks noGrp="1"/>
          </p:cNvSpPr>
          <p:nvPr>
            <p:ph type="ftr" sz="quarter" idx="11"/>
          </p:nvPr>
        </p:nvSpPr>
        <p:spPr/>
        <p:txBody>
          <a:bodyPr/>
          <a:lstStyle/>
          <a:p>
            <a:r>
              <a:rPr lang="en-US" dirty="0" err="1"/>
              <a:t>TusharSoftware</a:t>
            </a:r>
            <a:r>
              <a:rPr lang="en-US" dirty="0"/>
              <a:t> Engineering ACSE0603                   Unit 2</a:t>
            </a:r>
          </a:p>
        </p:txBody>
      </p:sp>
      <p:sp>
        <p:nvSpPr>
          <p:cNvPr id="6" name="Slide Number Placeholder 5">
            <a:extLst>
              <a:ext uri="{FF2B5EF4-FFF2-40B4-BE49-F238E27FC236}">
                <a16:creationId xmlns:a16="http://schemas.microsoft.com/office/drawing/2014/main" id="{6834CCC5-F5A8-4811-9CAA-A530B5130234}"/>
              </a:ext>
            </a:extLst>
          </p:cNvPr>
          <p:cNvSpPr>
            <a:spLocks noGrp="1"/>
          </p:cNvSpPr>
          <p:nvPr>
            <p:ph type="sldNum" sz="quarter" idx="12"/>
          </p:nvPr>
        </p:nvSpPr>
        <p:spPr/>
        <p:txBody>
          <a:bodyPr/>
          <a:lstStyle/>
          <a:p>
            <a:fld id="{B6F15528-21DE-4FAA-801E-634DDDAF4B2B}" type="slidenum">
              <a:rPr lang="en-US" smtClean="0"/>
              <a:pPr/>
              <a:t>99</a:t>
            </a:fld>
            <a:endParaRPr lang="en-US" dirty="0"/>
          </a:p>
        </p:txBody>
      </p:sp>
      <p:sp>
        <p:nvSpPr>
          <p:cNvPr id="7" name="Title 1">
            <a:extLst>
              <a:ext uri="{FF2B5EF4-FFF2-40B4-BE49-F238E27FC236}">
                <a16:creationId xmlns:a16="http://schemas.microsoft.com/office/drawing/2014/main" id="{34D1EDF3-2585-45CA-A16C-413B99EB6725}"/>
              </a:ext>
            </a:extLst>
          </p:cNvPr>
          <p:cNvSpPr txBox="1">
            <a:spLocks/>
          </p:cNvSpPr>
          <p:nvPr/>
        </p:nvSpPr>
        <p:spPr>
          <a:xfrm>
            <a:off x="1368694" y="-99392"/>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Software Quality Assurance(CO2)</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915692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8572</TotalTime>
  <Words>8054</Words>
  <Application>Microsoft Office PowerPoint</Application>
  <PresentationFormat>On-screen Show (4:3)</PresentationFormat>
  <Paragraphs>1476</Paragraphs>
  <Slides>133</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133</vt:i4>
      </vt:variant>
    </vt:vector>
  </HeadingPairs>
  <TitlesOfParts>
    <vt:vector size="144" baseType="lpstr">
      <vt:lpstr>宋体</vt:lpstr>
      <vt:lpstr>Arial</vt:lpstr>
      <vt:lpstr>Calibri</vt:lpstr>
      <vt:lpstr>Calibri (Body)</vt:lpstr>
      <vt:lpstr>inherit</vt:lpstr>
      <vt:lpstr>Mangal</vt:lpstr>
      <vt:lpstr>Söhne</vt:lpstr>
      <vt:lpstr>Times New Roman</vt:lpstr>
      <vt:lpstr>Titillium Web</vt:lpstr>
      <vt:lpstr>urw-din</vt:lpstr>
      <vt:lpstr>Office Theme</vt:lpstr>
      <vt:lpstr>Noida Institute of Engineering and Technology, Greater Noida</vt:lpstr>
      <vt:lpstr>PowerPoint Presentation</vt:lpstr>
      <vt:lpstr>PowerPoint Presentation</vt:lpstr>
      <vt:lpstr>PowerPoint Presentation</vt:lpstr>
      <vt:lpstr>PowerPoint Presentation</vt:lpstr>
      <vt:lpstr>Branch wise Applications</vt:lpstr>
      <vt:lpstr>PowerPoint Presentation</vt:lpstr>
      <vt:lpstr>PowerPoint Presentation</vt:lpstr>
      <vt:lpstr>PowerPoint Presentation</vt:lpstr>
      <vt:lpstr>PowerPoint Presentation</vt:lpstr>
      <vt:lpstr>PowerPoint Presentation</vt:lpstr>
      <vt:lpstr>PowerPoint Presentation</vt:lpstr>
      <vt:lpstr>Program Educational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Use Case Guidelines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Dictionary</vt:lpstr>
      <vt:lpstr>PowerPoint Presentation</vt:lpstr>
      <vt:lpstr> </vt:lpstr>
      <vt:lpstr> </vt:lpstr>
      <vt:lpstr>PowerPoint Presentation</vt:lpstr>
      <vt:lpstr>Advantages of Data Dictionary</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KPAs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Student</cp:lastModifiedBy>
  <cp:revision>316</cp:revision>
  <dcterms:created xsi:type="dcterms:W3CDTF">2006-08-16T00:00:00Z</dcterms:created>
  <dcterms:modified xsi:type="dcterms:W3CDTF">2025-01-22T08:22:23Z</dcterms:modified>
</cp:coreProperties>
</file>