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7" r:id="rId2"/>
    <p:sldId id="606" r:id="rId3"/>
    <p:sldId id="652" r:id="rId4"/>
    <p:sldId id="607" r:id="rId5"/>
    <p:sldId id="653" r:id="rId6"/>
    <p:sldId id="654" r:id="rId7"/>
    <p:sldId id="662" r:id="rId8"/>
    <p:sldId id="661" r:id="rId9"/>
    <p:sldId id="660" r:id="rId10"/>
    <p:sldId id="659" r:id="rId11"/>
    <p:sldId id="658" r:id="rId12"/>
    <p:sldId id="657" r:id="rId13"/>
    <p:sldId id="656" r:id="rId14"/>
    <p:sldId id="655" r:id="rId15"/>
    <p:sldId id="663" r:id="rId16"/>
    <p:sldId id="679" r:id="rId17"/>
    <p:sldId id="680" r:id="rId18"/>
    <p:sldId id="681" r:id="rId19"/>
    <p:sldId id="682" r:id="rId20"/>
    <p:sldId id="683" r:id="rId21"/>
    <p:sldId id="684" r:id="rId22"/>
    <p:sldId id="685" r:id="rId23"/>
    <p:sldId id="676" r:id="rId24"/>
    <p:sldId id="668" r:id="rId25"/>
    <p:sldId id="667" r:id="rId26"/>
    <p:sldId id="666" r:id="rId27"/>
    <p:sldId id="665" r:id="rId28"/>
    <p:sldId id="687" r:id="rId29"/>
    <p:sldId id="664" r:id="rId30"/>
    <p:sldId id="688" r:id="rId31"/>
    <p:sldId id="677" r:id="rId32"/>
    <p:sldId id="678" r:id="rId33"/>
    <p:sldId id="675" r:id="rId34"/>
    <p:sldId id="686" r:id="rId35"/>
    <p:sldId id="674" r:id="rId36"/>
    <p:sldId id="673" r:id="rId37"/>
    <p:sldId id="672" r:id="rId38"/>
    <p:sldId id="671" r:id="rId39"/>
    <p:sldId id="670" r:id="rId40"/>
    <p:sldId id="690" r:id="rId41"/>
    <p:sldId id="669" r:id="rId42"/>
    <p:sldId id="692" r:id="rId43"/>
    <p:sldId id="693" r:id="rId44"/>
    <p:sldId id="691" r:id="rId45"/>
    <p:sldId id="694" r:id="rId46"/>
    <p:sldId id="696" r:id="rId47"/>
    <p:sldId id="697" r:id="rId48"/>
    <p:sldId id="703" r:id="rId49"/>
    <p:sldId id="704" r:id="rId50"/>
    <p:sldId id="702" r:id="rId51"/>
    <p:sldId id="701" r:id="rId52"/>
    <p:sldId id="705" r:id="rId53"/>
    <p:sldId id="70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5"/>
  </p:normalViewPr>
  <p:slideViewPr>
    <p:cSldViewPr snapToGrid="0">
      <p:cViewPr varScale="1">
        <p:scale>
          <a:sx n="104" d="100"/>
          <a:sy n="104" d="100"/>
        </p:scale>
        <p:origin x="232"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B21DF6-CF4C-4BAE-9A32-AF4FC3FB4CBE}" type="datetimeFigureOut">
              <a:rPr lang="en-IN" smtClean="0"/>
              <a:t>19/06/24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60592-E924-423B-BABC-0DC3273AC21D}" type="slidenum">
              <a:rPr lang="en-IN" smtClean="0"/>
              <a:t>‹#›</a:t>
            </a:fld>
            <a:endParaRPr lang="en-IN"/>
          </a:p>
        </p:txBody>
      </p:sp>
    </p:spTree>
    <p:extLst>
      <p:ext uri="{BB962C8B-B14F-4D97-AF65-F5344CB8AC3E}">
        <p14:creationId xmlns:p14="http://schemas.microsoft.com/office/powerpoint/2010/main" val="1020299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7828" name="Slide Number Placeholder 3"/>
          <p:cNvSpPr>
            <a:spLocks noGrp="1"/>
          </p:cNvSpPr>
          <p:nvPr>
            <p:ph type="sldNum" sz="quarter" idx="5"/>
          </p:nvPr>
        </p:nvSpPr>
        <p:spPr bwMode="auto">
          <a:noFill/>
          <a:ln>
            <a:miter lim="800000"/>
            <a:headEnd/>
            <a:tailEnd/>
          </a:ln>
        </p:spPr>
        <p:txBody>
          <a:bodyPr/>
          <a:lstStyle/>
          <a:p>
            <a:fld id="{2C9A6C2D-5526-4610-BAC2-D65BD65BECEA}" type="slidenum">
              <a:rPr lang="en-US" altLang="en-US">
                <a:cs typeface="Arial" charset="0"/>
              </a:rPr>
              <a:pPr/>
              <a:t>1</a:t>
            </a:fld>
            <a:endParaRPr lang="en-US" alt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04A606B6-E8E7-4479-A005-F89CFBA1EF45}" type="slidenum">
              <a:rPr lang="en-US" smtClean="0"/>
              <a:pPr>
                <a:defRPr/>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71C0-6CCD-5C6B-555D-AB36A97135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378FE0-4074-6F81-FB9D-0E8999DE62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742B0F-0467-126E-0023-B2F670130396}"/>
              </a:ext>
            </a:extLst>
          </p:cNvPr>
          <p:cNvSpPr>
            <a:spLocks noGrp="1"/>
          </p:cNvSpPr>
          <p:nvPr>
            <p:ph type="dt" sz="half" idx="10"/>
          </p:nvPr>
        </p:nvSpPr>
        <p:spPr/>
        <p:txBody>
          <a:bodyPr/>
          <a:lstStyle/>
          <a:p>
            <a:fld id="{A8612F26-39C1-407A-B3C6-96049961B974}" type="datetimeFigureOut">
              <a:rPr lang="en-IN" smtClean="0"/>
              <a:t>19/06/24</a:t>
            </a:fld>
            <a:endParaRPr lang="en-IN"/>
          </a:p>
        </p:txBody>
      </p:sp>
      <p:sp>
        <p:nvSpPr>
          <p:cNvPr id="5" name="Footer Placeholder 4">
            <a:extLst>
              <a:ext uri="{FF2B5EF4-FFF2-40B4-BE49-F238E27FC236}">
                <a16:creationId xmlns:a16="http://schemas.microsoft.com/office/drawing/2014/main" id="{39DDC096-BD15-AE54-BDFC-6648825D8C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AC61EC-3A72-C905-71FC-97B1348D7C64}"/>
              </a:ext>
            </a:extLst>
          </p:cNvPr>
          <p:cNvSpPr>
            <a:spLocks noGrp="1"/>
          </p:cNvSpPr>
          <p:nvPr>
            <p:ph type="sldNum" sz="quarter" idx="12"/>
          </p:nvPr>
        </p:nvSpPr>
        <p:spPr/>
        <p:txBody>
          <a:bodyPr/>
          <a:lstStyle/>
          <a:p>
            <a:fld id="{A0237F50-9E5B-4F79-9969-85C02B9B5B84}" type="slidenum">
              <a:rPr lang="en-IN" smtClean="0"/>
              <a:t>‹#›</a:t>
            </a:fld>
            <a:endParaRPr lang="en-IN"/>
          </a:p>
        </p:txBody>
      </p:sp>
      <p:pic>
        <p:nvPicPr>
          <p:cNvPr id="7" name="Picture 6" descr="A close-up of a logo&#10;&#10;Description automatically generated">
            <a:extLst>
              <a:ext uri="{FF2B5EF4-FFF2-40B4-BE49-F238E27FC236}">
                <a16:creationId xmlns:a16="http://schemas.microsoft.com/office/drawing/2014/main" id="{A5B3CB3A-57D0-850F-65AA-26290F963F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4" y="1095"/>
            <a:ext cx="1774739" cy="759810"/>
          </a:xfrm>
          <a:prstGeom prst="rect">
            <a:avLst/>
          </a:prstGeom>
        </p:spPr>
      </p:pic>
    </p:spTree>
    <p:extLst>
      <p:ext uri="{BB962C8B-B14F-4D97-AF65-F5344CB8AC3E}">
        <p14:creationId xmlns:p14="http://schemas.microsoft.com/office/powerpoint/2010/main" val="3816319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88CD-1907-AEA4-5925-DFDF6D138D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43D071-F115-1755-9F28-819156D57C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705E14-7B4C-3A82-28F8-1CEC22ACCFBC}"/>
              </a:ext>
            </a:extLst>
          </p:cNvPr>
          <p:cNvSpPr>
            <a:spLocks noGrp="1"/>
          </p:cNvSpPr>
          <p:nvPr>
            <p:ph type="dt" sz="half" idx="10"/>
          </p:nvPr>
        </p:nvSpPr>
        <p:spPr/>
        <p:txBody>
          <a:bodyPr/>
          <a:lstStyle/>
          <a:p>
            <a:fld id="{A8612F26-39C1-407A-B3C6-96049961B974}" type="datetimeFigureOut">
              <a:rPr lang="en-IN" smtClean="0"/>
              <a:t>19/06/24</a:t>
            </a:fld>
            <a:endParaRPr lang="en-IN"/>
          </a:p>
        </p:txBody>
      </p:sp>
      <p:sp>
        <p:nvSpPr>
          <p:cNvPr id="5" name="Footer Placeholder 4">
            <a:extLst>
              <a:ext uri="{FF2B5EF4-FFF2-40B4-BE49-F238E27FC236}">
                <a16:creationId xmlns:a16="http://schemas.microsoft.com/office/drawing/2014/main" id="{1BE23FF2-6BA9-D2F6-08F3-A6A45E20CB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141D30-4EA5-7673-F74D-4C84B7FF17F2}"/>
              </a:ext>
            </a:extLst>
          </p:cNvPr>
          <p:cNvSpPr>
            <a:spLocks noGrp="1"/>
          </p:cNvSpPr>
          <p:nvPr>
            <p:ph type="sldNum" sz="quarter" idx="12"/>
          </p:nvPr>
        </p:nvSpPr>
        <p:spPr/>
        <p:txBody>
          <a:bodyPr/>
          <a:lstStyle/>
          <a:p>
            <a:fld id="{A0237F50-9E5B-4F79-9969-85C02B9B5B84}" type="slidenum">
              <a:rPr lang="en-IN" smtClean="0"/>
              <a:t>‹#›</a:t>
            </a:fld>
            <a:endParaRPr lang="en-IN"/>
          </a:p>
        </p:txBody>
      </p:sp>
      <p:pic>
        <p:nvPicPr>
          <p:cNvPr id="7" name="Picture 6" descr="A close-up of a logo&#10;&#10;Description automatically generated">
            <a:extLst>
              <a:ext uri="{FF2B5EF4-FFF2-40B4-BE49-F238E27FC236}">
                <a16:creationId xmlns:a16="http://schemas.microsoft.com/office/drawing/2014/main" id="{703F6BCB-A2D6-531C-E759-7E194E77ED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4" y="1095"/>
            <a:ext cx="1774739" cy="759810"/>
          </a:xfrm>
          <a:prstGeom prst="rect">
            <a:avLst/>
          </a:prstGeom>
        </p:spPr>
      </p:pic>
    </p:spTree>
    <p:extLst>
      <p:ext uri="{BB962C8B-B14F-4D97-AF65-F5344CB8AC3E}">
        <p14:creationId xmlns:p14="http://schemas.microsoft.com/office/powerpoint/2010/main" val="4105745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9E20C-AD08-78B4-20A4-ADD6FE8F91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5A6E9C-9027-CEB0-D7B5-8A6131545A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F5C79C-8BA1-EA58-5F9C-FA6815C852BA}"/>
              </a:ext>
            </a:extLst>
          </p:cNvPr>
          <p:cNvSpPr>
            <a:spLocks noGrp="1"/>
          </p:cNvSpPr>
          <p:nvPr>
            <p:ph type="dt" sz="half" idx="10"/>
          </p:nvPr>
        </p:nvSpPr>
        <p:spPr/>
        <p:txBody>
          <a:bodyPr/>
          <a:lstStyle/>
          <a:p>
            <a:fld id="{A8612F26-39C1-407A-B3C6-96049961B974}" type="datetimeFigureOut">
              <a:rPr lang="en-IN" smtClean="0"/>
              <a:t>19/06/24</a:t>
            </a:fld>
            <a:endParaRPr lang="en-IN"/>
          </a:p>
        </p:txBody>
      </p:sp>
      <p:sp>
        <p:nvSpPr>
          <p:cNvPr id="5" name="Footer Placeholder 4">
            <a:extLst>
              <a:ext uri="{FF2B5EF4-FFF2-40B4-BE49-F238E27FC236}">
                <a16:creationId xmlns:a16="http://schemas.microsoft.com/office/drawing/2014/main" id="{C8F06851-A267-9558-F57D-8CA746A72F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62E729-E8A8-0536-8829-44DC07156BE4}"/>
              </a:ext>
            </a:extLst>
          </p:cNvPr>
          <p:cNvSpPr>
            <a:spLocks noGrp="1"/>
          </p:cNvSpPr>
          <p:nvPr>
            <p:ph type="sldNum" sz="quarter" idx="12"/>
          </p:nvPr>
        </p:nvSpPr>
        <p:spPr/>
        <p:txBody>
          <a:bodyPr/>
          <a:lstStyle/>
          <a:p>
            <a:fld id="{A0237F50-9E5B-4F79-9969-85C02B9B5B84}" type="slidenum">
              <a:rPr lang="en-IN" smtClean="0"/>
              <a:t>‹#›</a:t>
            </a:fld>
            <a:endParaRPr lang="en-IN"/>
          </a:p>
        </p:txBody>
      </p:sp>
      <p:pic>
        <p:nvPicPr>
          <p:cNvPr id="7" name="Picture 6" descr="A close-up of a logo&#10;&#10;Description automatically generated">
            <a:extLst>
              <a:ext uri="{FF2B5EF4-FFF2-40B4-BE49-F238E27FC236}">
                <a16:creationId xmlns:a16="http://schemas.microsoft.com/office/drawing/2014/main" id="{600D1559-CE28-BF5A-0AAF-B5C46D91E1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4" y="1095"/>
            <a:ext cx="1774739" cy="759810"/>
          </a:xfrm>
          <a:prstGeom prst="rect">
            <a:avLst/>
          </a:prstGeom>
        </p:spPr>
      </p:pic>
    </p:spTree>
    <p:extLst>
      <p:ext uri="{BB962C8B-B14F-4D97-AF65-F5344CB8AC3E}">
        <p14:creationId xmlns:p14="http://schemas.microsoft.com/office/powerpoint/2010/main" val="873390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CC5AB-4DB5-CD75-2142-5931CF1EC1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4431BE-6713-D065-72AA-ED38AC91FD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B5DDB3-661F-8ABC-11D4-80E56AD4FAAA}"/>
              </a:ext>
            </a:extLst>
          </p:cNvPr>
          <p:cNvSpPr>
            <a:spLocks noGrp="1"/>
          </p:cNvSpPr>
          <p:nvPr>
            <p:ph type="dt" sz="half" idx="10"/>
          </p:nvPr>
        </p:nvSpPr>
        <p:spPr/>
        <p:txBody>
          <a:bodyPr/>
          <a:lstStyle/>
          <a:p>
            <a:fld id="{A8612F26-39C1-407A-B3C6-96049961B974}" type="datetimeFigureOut">
              <a:rPr lang="en-IN" smtClean="0"/>
              <a:t>19/06/24</a:t>
            </a:fld>
            <a:endParaRPr lang="en-IN"/>
          </a:p>
        </p:txBody>
      </p:sp>
      <p:sp>
        <p:nvSpPr>
          <p:cNvPr id="5" name="Footer Placeholder 4">
            <a:extLst>
              <a:ext uri="{FF2B5EF4-FFF2-40B4-BE49-F238E27FC236}">
                <a16:creationId xmlns:a16="http://schemas.microsoft.com/office/drawing/2014/main" id="{75790D0B-581D-BBD7-DD37-7316F2636D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88940B-1A72-F96F-D641-6A7560E19CA6}"/>
              </a:ext>
            </a:extLst>
          </p:cNvPr>
          <p:cNvSpPr>
            <a:spLocks noGrp="1"/>
          </p:cNvSpPr>
          <p:nvPr>
            <p:ph type="sldNum" sz="quarter" idx="12"/>
          </p:nvPr>
        </p:nvSpPr>
        <p:spPr/>
        <p:txBody>
          <a:bodyPr/>
          <a:lstStyle/>
          <a:p>
            <a:fld id="{A0237F50-9E5B-4F79-9969-85C02B9B5B84}" type="slidenum">
              <a:rPr lang="en-IN" smtClean="0"/>
              <a:t>‹#›</a:t>
            </a:fld>
            <a:endParaRPr lang="en-IN"/>
          </a:p>
        </p:txBody>
      </p:sp>
      <p:pic>
        <p:nvPicPr>
          <p:cNvPr id="7" name="Picture 6" descr="A close-up of a logo&#10;&#10;Description automatically generated">
            <a:extLst>
              <a:ext uri="{FF2B5EF4-FFF2-40B4-BE49-F238E27FC236}">
                <a16:creationId xmlns:a16="http://schemas.microsoft.com/office/drawing/2014/main" id="{F1C35839-C302-E629-1D43-01886ED6E1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4" y="1095"/>
            <a:ext cx="1774739" cy="759810"/>
          </a:xfrm>
          <a:prstGeom prst="rect">
            <a:avLst/>
          </a:prstGeom>
        </p:spPr>
      </p:pic>
    </p:spTree>
    <p:extLst>
      <p:ext uri="{BB962C8B-B14F-4D97-AF65-F5344CB8AC3E}">
        <p14:creationId xmlns:p14="http://schemas.microsoft.com/office/powerpoint/2010/main" val="4070623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F9F6-EAB5-266B-AC28-9DFE93197E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E0CCB2-0CE3-C562-1EB9-364103AABF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D1D0C5-2F1A-F9EE-74B7-489BE0D8E83B}"/>
              </a:ext>
            </a:extLst>
          </p:cNvPr>
          <p:cNvSpPr>
            <a:spLocks noGrp="1"/>
          </p:cNvSpPr>
          <p:nvPr>
            <p:ph type="dt" sz="half" idx="10"/>
          </p:nvPr>
        </p:nvSpPr>
        <p:spPr/>
        <p:txBody>
          <a:bodyPr/>
          <a:lstStyle/>
          <a:p>
            <a:fld id="{A8612F26-39C1-407A-B3C6-96049961B974}" type="datetimeFigureOut">
              <a:rPr lang="en-IN" smtClean="0"/>
              <a:t>19/06/24</a:t>
            </a:fld>
            <a:endParaRPr lang="en-IN"/>
          </a:p>
        </p:txBody>
      </p:sp>
      <p:sp>
        <p:nvSpPr>
          <p:cNvPr id="5" name="Footer Placeholder 4">
            <a:extLst>
              <a:ext uri="{FF2B5EF4-FFF2-40B4-BE49-F238E27FC236}">
                <a16:creationId xmlns:a16="http://schemas.microsoft.com/office/drawing/2014/main" id="{E943BF99-D029-B5F4-076F-59772DF9E7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BF15F1-934F-1DC0-F568-9EBB49251CE2}"/>
              </a:ext>
            </a:extLst>
          </p:cNvPr>
          <p:cNvSpPr>
            <a:spLocks noGrp="1"/>
          </p:cNvSpPr>
          <p:nvPr>
            <p:ph type="sldNum" sz="quarter" idx="12"/>
          </p:nvPr>
        </p:nvSpPr>
        <p:spPr/>
        <p:txBody>
          <a:bodyPr/>
          <a:lstStyle/>
          <a:p>
            <a:fld id="{A0237F50-9E5B-4F79-9969-85C02B9B5B84}" type="slidenum">
              <a:rPr lang="en-IN" smtClean="0"/>
              <a:t>‹#›</a:t>
            </a:fld>
            <a:endParaRPr lang="en-IN"/>
          </a:p>
        </p:txBody>
      </p:sp>
      <p:pic>
        <p:nvPicPr>
          <p:cNvPr id="7" name="Picture 6" descr="A close-up of a logo&#10;&#10;Description automatically generated">
            <a:extLst>
              <a:ext uri="{FF2B5EF4-FFF2-40B4-BE49-F238E27FC236}">
                <a16:creationId xmlns:a16="http://schemas.microsoft.com/office/drawing/2014/main" id="{88A6F1A2-2AE5-4999-D500-BABE8B805A0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4" y="1095"/>
            <a:ext cx="1774739" cy="759810"/>
          </a:xfrm>
          <a:prstGeom prst="rect">
            <a:avLst/>
          </a:prstGeom>
        </p:spPr>
      </p:pic>
    </p:spTree>
    <p:extLst>
      <p:ext uri="{BB962C8B-B14F-4D97-AF65-F5344CB8AC3E}">
        <p14:creationId xmlns:p14="http://schemas.microsoft.com/office/powerpoint/2010/main" val="261078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CFA4-F182-CD7F-C2E0-3D1FA777F2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89AB66-2BAB-3FF9-A6F3-D32A14BD33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674240-BCE9-C651-CF3E-ACF6AE177E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655813-521E-1B65-8627-037D9A172682}"/>
              </a:ext>
            </a:extLst>
          </p:cNvPr>
          <p:cNvSpPr>
            <a:spLocks noGrp="1"/>
          </p:cNvSpPr>
          <p:nvPr>
            <p:ph type="dt" sz="half" idx="10"/>
          </p:nvPr>
        </p:nvSpPr>
        <p:spPr/>
        <p:txBody>
          <a:bodyPr/>
          <a:lstStyle/>
          <a:p>
            <a:fld id="{A8612F26-39C1-407A-B3C6-96049961B974}" type="datetimeFigureOut">
              <a:rPr lang="en-IN" smtClean="0"/>
              <a:t>19/06/24</a:t>
            </a:fld>
            <a:endParaRPr lang="en-IN"/>
          </a:p>
        </p:txBody>
      </p:sp>
      <p:sp>
        <p:nvSpPr>
          <p:cNvPr id="6" name="Footer Placeholder 5">
            <a:extLst>
              <a:ext uri="{FF2B5EF4-FFF2-40B4-BE49-F238E27FC236}">
                <a16:creationId xmlns:a16="http://schemas.microsoft.com/office/drawing/2014/main" id="{346983AB-8348-86CC-8469-79D8A80692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933F11-8DFE-2E94-8671-20BABC1FF254}"/>
              </a:ext>
            </a:extLst>
          </p:cNvPr>
          <p:cNvSpPr>
            <a:spLocks noGrp="1"/>
          </p:cNvSpPr>
          <p:nvPr>
            <p:ph type="sldNum" sz="quarter" idx="12"/>
          </p:nvPr>
        </p:nvSpPr>
        <p:spPr/>
        <p:txBody>
          <a:bodyPr/>
          <a:lstStyle/>
          <a:p>
            <a:fld id="{A0237F50-9E5B-4F79-9969-85C02B9B5B84}" type="slidenum">
              <a:rPr lang="en-IN" smtClean="0"/>
              <a:t>‹#›</a:t>
            </a:fld>
            <a:endParaRPr lang="en-IN"/>
          </a:p>
        </p:txBody>
      </p:sp>
      <p:pic>
        <p:nvPicPr>
          <p:cNvPr id="8" name="Picture 7" descr="A close-up of a logo&#10;&#10;Description automatically generated">
            <a:extLst>
              <a:ext uri="{FF2B5EF4-FFF2-40B4-BE49-F238E27FC236}">
                <a16:creationId xmlns:a16="http://schemas.microsoft.com/office/drawing/2014/main" id="{8AD4B251-4DED-94D1-134E-C2545399C0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4" y="1095"/>
            <a:ext cx="1774739" cy="759810"/>
          </a:xfrm>
          <a:prstGeom prst="rect">
            <a:avLst/>
          </a:prstGeom>
        </p:spPr>
      </p:pic>
    </p:spTree>
    <p:extLst>
      <p:ext uri="{BB962C8B-B14F-4D97-AF65-F5344CB8AC3E}">
        <p14:creationId xmlns:p14="http://schemas.microsoft.com/office/powerpoint/2010/main" val="4281581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3943-C5FE-33EB-416E-359320900F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4ABF8F-2EB1-269F-292C-F46C5A832F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846569-B27F-B00F-954D-323232C3C5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C58B0E-CBE5-C04E-A257-7B2AFAA145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BD3629-DBAE-4E76-A2AC-AD63894DE8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919E56-D5F0-309A-A260-E92919BDDBA4}"/>
              </a:ext>
            </a:extLst>
          </p:cNvPr>
          <p:cNvSpPr>
            <a:spLocks noGrp="1"/>
          </p:cNvSpPr>
          <p:nvPr>
            <p:ph type="dt" sz="half" idx="10"/>
          </p:nvPr>
        </p:nvSpPr>
        <p:spPr/>
        <p:txBody>
          <a:bodyPr/>
          <a:lstStyle/>
          <a:p>
            <a:fld id="{A8612F26-39C1-407A-B3C6-96049961B974}" type="datetimeFigureOut">
              <a:rPr lang="en-IN" smtClean="0"/>
              <a:t>19/06/24</a:t>
            </a:fld>
            <a:endParaRPr lang="en-IN"/>
          </a:p>
        </p:txBody>
      </p:sp>
      <p:sp>
        <p:nvSpPr>
          <p:cNvPr id="8" name="Footer Placeholder 7">
            <a:extLst>
              <a:ext uri="{FF2B5EF4-FFF2-40B4-BE49-F238E27FC236}">
                <a16:creationId xmlns:a16="http://schemas.microsoft.com/office/drawing/2014/main" id="{11FB533A-9169-F384-F7FA-5EB91FB82B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832A30-ADF5-A3E3-2661-569080FEC815}"/>
              </a:ext>
            </a:extLst>
          </p:cNvPr>
          <p:cNvSpPr>
            <a:spLocks noGrp="1"/>
          </p:cNvSpPr>
          <p:nvPr>
            <p:ph type="sldNum" sz="quarter" idx="12"/>
          </p:nvPr>
        </p:nvSpPr>
        <p:spPr/>
        <p:txBody>
          <a:bodyPr/>
          <a:lstStyle/>
          <a:p>
            <a:fld id="{A0237F50-9E5B-4F79-9969-85C02B9B5B84}" type="slidenum">
              <a:rPr lang="en-IN" smtClean="0"/>
              <a:t>‹#›</a:t>
            </a:fld>
            <a:endParaRPr lang="en-IN"/>
          </a:p>
        </p:txBody>
      </p:sp>
      <p:pic>
        <p:nvPicPr>
          <p:cNvPr id="10" name="Picture 9" descr="A close-up of a logo&#10;&#10;Description automatically generated">
            <a:extLst>
              <a:ext uri="{FF2B5EF4-FFF2-40B4-BE49-F238E27FC236}">
                <a16:creationId xmlns:a16="http://schemas.microsoft.com/office/drawing/2014/main" id="{1E813891-1EB1-59DA-E39C-F059956811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4" y="1095"/>
            <a:ext cx="1774739" cy="759810"/>
          </a:xfrm>
          <a:prstGeom prst="rect">
            <a:avLst/>
          </a:prstGeom>
        </p:spPr>
      </p:pic>
    </p:spTree>
    <p:extLst>
      <p:ext uri="{BB962C8B-B14F-4D97-AF65-F5344CB8AC3E}">
        <p14:creationId xmlns:p14="http://schemas.microsoft.com/office/powerpoint/2010/main" val="243884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568FC-BB43-2B6C-DE8E-5A90C024F3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0869EA-3691-ACE1-45DD-F5BF0F4EBF66}"/>
              </a:ext>
            </a:extLst>
          </p:cNvPr>
          <p:cNvSpPr>
            <a:spLocks noGrp="1"/>
          </p:cNvSpPr>
          <p:nvPr>
            <p:ph type="dt" sz="half" idx="10"/>
          </p:nvPr>
        </p:nvSpPr>
        <p:spPr/>
        <p:txBody>
          <a:bodyPr/>
          <a:lstStyle/>
          <a:p>
            <a:fld id="{A8612F26-39C1-407A-B3C6-96049961B974}" type="datetimeFigureOut">
              <a:rPr lang="en-IN" smtClean="0"/>
              <a:t>19/06/24</a:t>
            </a:fld>
            <a:endParaRPr lang="en-IN"/>
          </a:p>
        </p:txBody>
      </p:sp>
      <p:sp>
        <p:nvSpPr>
          <p:cNvPr id="4" name="Footer Placeholder 3">
            <a:extLst>
              <a:ext uri="{FF2B5EF4-FFF2-40B4-BE49-F238E27FC236}">
                <a16:creationId xmlns:a16="http://schemas.microsoft.com/office/drawing/2014/main" id="{D28221C7-BE6F-36D5-ECD9-51BCCAAE76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438175-2101-7B2E-E5FD-52EC88E65439}"/>
              </a:ext>
            </a:extLst>
          </p:cNvPr>
          <p:cNvSpPr>
            <a:spLocks noGrp="1"/>
          </p:cNvSpPr>
          <p:nvPr>
            <p:ph type="sldNum" sz="quarter" idx="12"/>
          </p:nvPr>
        </p:nvSpPr>
        <p:spPr/>
        <p:txBody>
          <a:bodyPr/>
          <a:lstStyle/>
          <a:p>
            <a:fld id="{A0237F50-9E5B-4F79-9969-85C02B9B5B84}" type="slidenum">
              <a:rPr lang="en-IN" smtClean="0"/>
              <a:t>‹#›</a:t>
            </a:fld>
            <a:endParaRPr lang="en-IN"/>
          </a:p>
        </p:txBody>
      </p:sp>
      <p:pic>
        <p:nvPicPr>
          <p:cNvPr id="6" name="Picture 5" descr="A close-up of a logo&#10;&#10;Description automatically generated">
            <a:extLst>
              <a:ext uri="{FF2B5EF4-FFF2-40B4-BE49-F238E27FC236}">
                <a16:creationId xmlns:a16="http://schemas.microsoft.com/office/drawing/2014/main" id="{CCC1FE1A-5263-FF23-59D3-CBEEE7DF078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4" y="1095"/>
            <a:ext cx="1774739" cy="759810"/>
          </a:xfrm>
          <a:prstGeom prst="rect">
            <a:avLst/>
          </a:prstGeom>
        </p:spPr>
      </p:pic>
    </p:spTree>
    <p:extLst>
      <p:ext uri="{BB962C8B-B14F-4D97-AF65-F5344CB8AC3E}">
        <p14:creationId xmlns:p14="http://schemas.microsoft.com/office/powerpoint/2010/main" val="17229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D52A04-4279-8A9F-254B-102A08D373EB}"/>
              </a:ext>
            </a:extLst>
          </p:cNvPr>
          <p:cNvSpPr>
            <a:spLocks noGrp="1"/>
          </p:cNvSpPr>
          <p:nvPr>
            <p:ph type="dt" sz="half" idx="10"/>
          </p:nvPr>
        </p:nvSpPr>
        <p:spPr/>
        <p:txBody>
          <a:bodyPr/>
          <a:lstStyle/>
          <a:p>
            <a:fld id="{A8612F26-39C1-407A-B3C6-96049961B974}" type="datetimeFigureOut">
              <a:rPr lang="en-IN" smtClean="0"/>
              <a:t>19/06/24</a:t>
            </a:fld>
            <a:endParaRPr lang="en-IN"/>
          </a:p>
        </p:txBody>
      </p:sp>
      <p:sp>
        <p:nvSpPr>
          <p:cNvPr id="3" name="Footer Placeholder 2">
            <a:extLst>
              <a:ext uri="{FF2B5EF4-FFF2-40B4-BE49-F238E27FC236}">
                <a16:creationId xmlns:a16="http://schemas.microsoft.com/office/drawing/2014/main" id="{217A4174-41A0-4C05-5607-4E7FDE8510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D1E952-EF31-9289-9B65-92512F0A905D}"/>
              </a:ext>
            </a:extLst>
          </p:cNvPr>
          <p:cNvSpPr>
            <a:spLocks noGrp="1"/>
          </p:cNvSpPr>
          <p:nvPr>
            <p:ph type="sldNum" sz="quarter" idx="12"/>
          </p:nvPr>
        </p:nvSpPr>
        <p:spPr/>
        <p:txBody>
          <a:bodyPr/>
          <a:lstStyle/>
          <a:p>
            <a:fld id="{A0237F50-9E5B-4F79-9969-85C02B9B5B84}" type="slidenum">
              <a:rPr lang="en-IN" smtClean="0"/>
              <a:t>‹#›</a:t>
            </a:fld>
            <a:endParaRPr lang="en-IN"/>
          </a:p>
        </p:txBody>
      </p:sp>
      <p:pic>
        <p:nvPicPr>
          <p:cNvPr id="5" name="Picture 4" descr="A close-up of a logo&#10;&#10;Description automatically generated">
            <a:extLst>
              <a:ext uri="{FF2B5EF4-FFF2-40B4-BE49-F238E27FC236}">
                <a16:creationId xmlns:a16="http://schemas.microsoft.com/office/drawing/2014/main" id="{6BC5AA9E-64C5-5AF4-A940-40916D8094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4" y="1095"/>
            <a:ext cx="1774739" cy="759810"/>
          </a:xfrm>
          <a:prstGeom prst="rect">
            <a:avLst/>
          </a:prstGeom>
        </p:spPr>
      </p:pic>
    </p:spTree>
    <p:extLst>
      <p:ext uri="{BB962C8B-B14F-4D97-AF65-F5344CB8AC3E}">
        <p14:creationId xmlns:p14="http://schemas.microsoft.com/office/powerpoint/2010/main" val="2604325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9FD2-2AD6-AA36-BC06-107878D6EB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1A31EF-491B-0CF7-7445-7848603A06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52E4AA-63B7-1645-64CC-CA000CD7F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9AC736-9C69-279C-1ECB-76E64AEAC96D}"/>
              </a:ext>
            </a:extLst>
          </p:cNvPr>
          <p:cNvSpPr>
            <a:spLocks noGrp="1"/>
          </p:cNvSpPr>
          <p:nvPr>
            <p:ph type="dt" sz="half" idx="10"/>
          </p:nvPr>
        </p:nvSpPr>
        <p:spPr/>
        <p:txBody>
          <a:bodyPr/>
          <a:lstStyle/>
          <a:p>
            <a:fld id="{A8612F26-39C1-407A-B3C6-96049961B974}" type="datetimeFigureOut">
              <a:rPr lang="en-IN" smtClean="0"/>
              <a:t>19/06/24</a:t>
            </a:fld>
            <a:endParaRPr lang="en-IN"/>
          </a:p>
        </p:txBody>
      </p:sp>
      <p:sp>
        <p:nvSpPr>
          <p:cNvPr id="6" name="Footer Placeholder 5">
            <a:extLst>
              <a:ext uri="{FF2B5EF4-FFF2-40B4-BE49-F238E27FC236}">
                <a16:creationId xmlns:a16="http://schemas.microsoft.com/office/drawing/2014/main" id="{6923C0D2-73CA-74BB-A09A-DDE430F27B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A6A842-CC05-A1E0-C935-F8435C46A583}"/>
              </a:ext>
            </a:extLst>
          </p:cNvPr>
          <p:cNvSpPr>
            <a:spLocks noGrp="1"/>
          </p:cNvSpPr>
          <p:nvPr>
            <p:ph type="sldNum" sz="quarter" idx="12"/>
          </p:nvPr>
        </p:nvSpPr>
        <p:spPr/>
        <p:txBody>
          <a:bodyPr/>
          <a:lstStyle/>
          <a:p>
            <a:fld id="{A0237F50-9E5B-4F79-9969-85C02B9B5B84}" type="slidenum">
              <a:rPr lang="en-IN" smtClean="0"/>
              <a:t>‹#›</a:t>
            </a:fld>
            <a:endParaRPr lang="en-IN"/>
          </a:p>
        </p:txBody>
      </p:sp>
      <p:pic>
        <p:nvPicPr>
          <p:cNvPr id="8" name="Picture 7" descr="A close-up of a logo&#10;&#10;Description automatically generated">
            <a:extLst>
              <a:ext uri="{FF2B5EF4-FFF2-40B4-BE49-F238E27FC236}">
                <a16:creationId xmlns:a16="http://schemas.microsoft.com/office/drawing/2014/main" id="{ADD11223-C35C-8284-3A41-32759771CE7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4" y="1095"/>
            <a:ext cx="1774739" cy="759810"/>
          </a:xfrm>
          <a:prstGeom prst="rect">
            <a:avLst/>
          </a:prstGeom>
        </p:spPr>
      </p:pic>
    </p:spTree>
    <p:extLst>
      <p:ext uri="{BB962C8B-B14F-4D97-AF65-F5344CB8AC3E}">
        <p14:creationId xmlns:p14="http://schemas.microsoft.com/office/powerpoint/2010/main" val="3968215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61B4-8B05-D6B3-E621-2416A79875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D1CB3D-CBA8-B06A-36E9-9353F5A458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B37D9B-8B4F-682B-7F2C-DD6F6F023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ECAEA6-97BC-F9C0-7EE7-56F7B9AA4778}"/>
              </a:ext>
            </a:extLst>
          </p:cNvPr>
          <p:cNvSpPr>
            <a:spLocks noGrp="1"/>
          </p:cNvSpPr>
          <p:nvPr>
            <p:ph type="dt" sz="half" idx="10"/>
          </p:nvPr>
        </p:nvSpPr>
        <p:spPr/>
        <p:txBody>
          <a:bodyPr/>
          <a:lstStyle/>
          <a:p>
            <a:fld id="{A8612F26-39C1-407A-B3C6-96049961B974}" type="datetimeFigureOut">
              <a:rPr lang="en-IN" smtClean="0"/>
              <a:t>19/06/24</a:t>
            </a:fld>
            <a:endParaRPr lang="en-IN"/>
          </a:p>
        </p:txBody>
      </p:sp>
      <p:sp>
        <p:nvSpPr>
          <p:cNvPr id="6" name="Footer Placeholder 5">
            <a:extLst>
              <a:ext uri="{FF2B5EF4-FFF2-40B4-BE49-F238E27FC236}">
                <a16:creationId xmlns:a16="http://schemas.microsoft.com/office/drawing/2014/main" id="{8C507E0C-A3E4-059B-CACF-3107C686B2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4572BA-818C-5EE5-DA9B-355DD42B7F46}"/>
              </a:ext>
            </a:extLst>
          </p:cNvPr>
          <p:cNvSpPr>
            <a:spLocks noGrp="1"/>
          </p:cNvSpPr>
          <p:nvPr>
            <p:ph type="sldNum" sz="quarter" idx="12"/>
          </p:nvPr>
        </p:nvSpPr>
        <p:spPr/>
        <p:txBody>
          <a:bodyPr/>
          <a:lstStyle/>
          <a:p>
            <a:fld id="{A0237F50-9E5B-4F79-9969-85C02B9B5B84}" type="slidenum">
              <a:rPr lang="en-IN" smtClean="0"/>
              <a:t>‹#›</a:t>
            </a:fld>
            <a:endParaRPr lang="en-IN"/>
          </a:p>
        </p:txBody>
      </p:sp>
      <p:pic>
        <p:nvPicPr>
          <p:cNvPr id="8" name="Picture 7" descr="A close-up of a logo&#10;&#10;Description automatically generated">
            <a:extLst>
              <a:ext uri="{FF2B5EF4-FFF2-40B4-BE49-F238E27FC236}">
                <a16:creationId xmlns:a16="http://schemas.microsoft.com/office/drawing/2014/main" id="{FB5E79D5-5E26-3A5B-0D31-9479320004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4" y="1095"/>
            <a:ext cx="1774739" cy="759810"/>
          </a:xfrm>
          <a:prstGeom prst="rect">
            <a:avLst/>
          </a:prstGeom>
        </p:spPr>
      </p:pic>
    </p:spTree>
    <p:extLst>
      <p:ext uri="{BB962C8B-B14F-4D97-AF65-F5344CB8AC3E}">
        <p14:creationId xmlns:p14="http://schemas.microsoft.com/office/powerpoint/2010/main" val="276100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AF2BDF-133E-41AB-24F8-912CBDA380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172122-6DA0-8337-6913-88EFF7A5A6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A0074D-6F7C-F4EB-FF24-CC4D67C377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612F26-39C1-407A-B3C6-96049961B974}" type="datetimeFigureOut">
              <a:rPr lang="en-IN" smtClean="0"/>
              <a:t>19/06/24</a:t>
            </a:fld>
            <a:endParaRPr lang="en-IN"/>
          </a:p>
        </p:txBody>
      </p:sp>
      <p:sp>
        <p:nvSpPr>
          <p:cNvPr id="5" name="Footer Placeholder 4">
            <a:extLst>
              <a:ext uri="{FF2B5EF4-FFF2-40B4-BE49-F238E27FC236}">
                <a16:creationId xmlns:a16="http://schemas.microsoft.com/office/drawing/2014/main" id="{E303A5F8-92B6-1DAA-8A91-07B25A962B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6AADA2-C24D-9BEE-25E1-0446FBFBE9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37F50-9E5B-4F79-9969-85C02B9B5B84}" type="slidenum">
              <a:rPr lang="en-IN" smtClean="0"/>
              <a:t>‹#›</a:t>
            </a:fld>
            <a:endParaRPr lang="en-IN"/>
          </a:p>
        </p:txBody>
      </p:sp>
    </p:spTree>
    <p:extLst>
      <p:ext uri="{BB962C8B-B14F-4D97-AF65-F5344CB8AC3E}">
        <p14:creationId xmlns:p14="http://schemas.microsoft.com/office/powerpoint/2010/main" val="1726760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en.wikipedia.org/wiki/ARM_Cortex-M#cite_note-M23-TRM-8" TargetMode="External"/><Relationship Id="rId13" Type="http://schemas.openxmlformats.org/officeDocument/2006/relationships/hyperlink" Target="https://en.wikipedia.org/wiki/Cache_memory" TargetMode="External"/><Relationship Id="rId3" Type="http://schemas.openxmlformats.org/officeDocument/2006/relationships/hyperlink" Target="https://en.wikipedia.org/wiki/ARM_Cortex-M#cite_note-M0+-TRM-3" TargetMode="External"/><Relationship Id="rId7" Type="http://schemas.openxmlformats.org/officeDocument/2006/relationships/hyperlink" Target="https://en.wikipedia.org/wiki/ARM_Cortex-M#cite_note-M7-TRM-7" TargetMode="External"/><Relationship Id="rId12" Type="http://schemas.openxmlformats.org/officeDocument/2006/relationships/hyperlink" Target="https://en.wikipedia.org/wiki/ARM_architecture#Security_extensions" TargetMode="External"/><Relationship Id="rId2" Type="http://schemas.openxmlformats.org/officeDocument/2006/relationships/hyperlink" Target="https://en.wikipedia.org/wiki/ARM_Cortex-M#cite_note-M0-TRM-2" TargetMode="External"/><Relationship Id="rId1" Type="http://schemas.openxmlformats.org/officeDocument/2006/relationships/slideLayout" Target="../slideLayouts/slideLayout2.xml"/><Relationship Id="rId6" Type="http://schemas.openxmlformats.org/officeDocument/2006/relationships/hyperlink" Target="https://en.wikipedia.org/wiki/ARM_Cortex-M#cite_note-M4-TRM-6" TargetMode="External"/><Relationship Id="rId11" Type="http://schemas.openxmlformats.org/officeDocument/2006/relationships/hyperlink" Target="https://en.wikipedia.org/wiki/ARM_Cortex-M#cite_note-Cortex-M-SDK-13" TargetMode="External"/><Relationship Id="rId5" Type="http://schemas.openxmlformats.org/officeDocument/2006/relationships/hyperlink" Target="https://en.wikipedia.org/wiki/ARM_Cortex-M#cite_note-M3-TRM-5" TargetMode="External"/><Relationship Id="rId15" Type="http://schemas.openxmlformats.org/officeDocument/2006/relationships/hyperlink" Target="https://en.wikipedia.org/wiki/Interrupt_vector_table" TargetMode="External"/><Relationship Id="rId10" Type="http://schemas.openxmlformats.org/officeDocument/2006/relationships/hyperlink" Target="https://en.wikipedia.org/wiki/Programmable_interval_timer" TargetMode="External"/><Relationship Id="rId4" Type="http://schemas.openxmlformats.org/officeDocument/2006/relationships/hyperlink" Target="https://en.wikipedia.org/wiki/ARM_Cortex-M#cite_note-M1-TRM-4" TargetMode="External"/><Relationship Id="rId9" Type="http://schemas.openxmlformats.org/officeDocument/2006/relationships/hyperlink" Target="https://en.wikipedia.org/wiki/ARM_Cortex-M#cite_note-M33-TRM-12" TargetMode="External"/><Relationship Id="rId14" Type="http://schemas.openxmlformats.org/officeDocument/2006/relationships/hyperlink" Target="https://en.wikipedia.org/wiki/ARM_Cortex-M#cite_note-AppNote321-14"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3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developer.arm.com/architectures/instruction-sets" TargetMode="External"/><Relationship Id="rId2" Type="http://schemas.openxmlformats.org/officeDocument/2006/relationships/hyperlink" Target="https://developer.arm.com/architectures/system-architectures/amba/amba-3" TargetMode="External"/><Relationship Id="rId1" Type="http://schemas.openxmlformats.org/officeDocument/2006/relationships/slideLayout" Target="../slideLayouts/slideLayout2.xml"/><Relationship Id="rId5" Type="http://schemas.openxmlformats.org/officeDocument/2006/relationships/hyperlink" Target="https://developer.arm.com/architectures/cpu-architecture/debug-visibility-and-trace/coresight-architecture/serial-wire-debug" TargetMode="External"/><Relationship Id="rId4" Type="http://schemas.openxmlformats.org/officeDocument/2006/relationships/hyperlink" Target="https://www.arm.com/products/silicon-ip-physical/logic-ip"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developer.arm.com/docs/100073/latest/The-Arm-C-Micro-librar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5520" y="0"/>
            <a:ext cx="932688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w="9525">
            <a:noFill/>
            <a:miter lim="800000"/>
            <a:headEnd/>
            <a:tailEnd/>
          </a:ln>
        </p:spPr>
        <p:style>
          <a:lnRef idx="1">
            <a:schemeClr val="accent5"/>
          </a:lnRef>
          <a:fillRef idx="2">
            <a:schemeClr val="accent5"/>
          </a:fillRef>
          <a:effectRef idx="1">
            <a:schemeClr val="accent5"/>
          </a:effectRef>
          <a:fontRef idx="minor">
            <a:schemeClr val="dk1"/>
          </a:fontRef>
        </p:style>
        <p:txBody>
          <a:bodyPr vert="horz" wrap="square" lIns="82296" tIns="41148" rIns="82296" bIns="41148" numCol="1" rtlCol="0" anchor="ctr" anchorCtr="0" compatLnSpc="1">
            <a:prstTxWarp prst="textNoShape">
              <a:avLst/>
            </a:prstTxWarp>
            <a:noAutofit/>
          </a:bodyPr>
          <a:lstStyle/>
          <a:p>
            <a:pPr fontAlgn="base">
              <a:spcAft>
                <a:spcPct val="0"/>
              </a:spcAft>
            </a:pPr>
            <a:r>
              <a:rPr lang="en-US" sz="2800" dirty="0"/>
              <a:t>Noida Institute of Engineering and Technology, Greater Noida</a:t>
            </a:r>
          </a:p>
        </p:txBody>
      </p:sp>
      <p:sp>
        <p:nvSpPr>
          <p:cNvPr id="6" name="Subtitle 2"/>
          <p:cNvSpPr txBox="1">
            <a:spLocks/>
          </p:cNvSpPr>
          <p:nvPr/>
        </p:nvSpPr>
        <p:spPr>
          <a:xfrm>
            <a:off x="6644640" y="3962400"/>
            <a:ext cx="4572000" cy="17526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400" b="1" dirty="0">
                <a:solidFill>
                  <a:schemeClr val="tx1"/>
                </a:solidFill>
              </a:rPr>
              <a:t>Dr. Zatin Gupta</a:t>
            </a:r>
          </a:p>
          <a:p>
            <a:pPr algn="ctr">
              <a:spcBef>
                <a:spcPct val="20000"/>
              </a:spcBef>
              <a:defRPr/>
            </a:pPr>
            <a:r>
              <a:rPr lang="en-US" sz="2400" b="1">
                <a:solidFill>
                  <a:schemeClr val="tx1"/>
                </a:solidFill>
              </a:rPr>
              <a:t>Associate Professor</a:t>
            </a:r>
            <a:endParaRPr lang="en-US" sz="2400" b="1" dirty="0">
              <a:solidFill>
                <a:schemeClr val="tx1"/>
              </a:solidFill>
            </a:endParaRPr>
          </a:p>
        </p:txBody>
      </p:sp>
      <p:pic>
        <p:nvPicPr>
          <p:cNvPr id="2054" name="Picture 3" descr="C:\Users\Manks\Downloads\128_calendar-schedule-credit-mortgage-date-512.png"/>
          <p:cNvPicPr>
            <a:picLocks noChangeAspect="1" noChangeArrowheads="1"/>
          </p:cNvPicPr>
          <p:nvPr/>
        </p:nvPicPr>
        <p:blipFill>
          <a:blip r:embed="rId3"/>
          <a:srcRect/>
          <a:stretch>
            <a:fillRect/>
          </a:stretch>
        </p:blipFill>
        <p:spPr bwMode="auto">
          <a:xfrm>
            <a:off x="1066800" y="5943600"/>
            <a:ext cx="640080" cy="533400"/>
          </a:xfrm>
          <a:prstGeom prst="rect">
            <a:avLst/>
          </a:prstGeom>
          <a:noFill/>
          <a:ln w="9525">
            <a:noFill/>
            <a:miter lim="800000"/>
            <a:headEnd/>
            <a:tailEnd/>
          </a:ln>
        </p:spPr>
      </p:pic>
      <p:sp>
        <p:nvSpPr>
          <p:cNvPr id="9" name="Date Placeholder 8"/>
          <p:cNvSpPr>
            <a:spLocks noGrp="1"/>
          </p:cNvSpPr>
          <p:nvPr>
            <p:ph type="dt" sz="quarter" idx="10"/>
          </p:nvPr>
        </p:nvSpPr>
        <p:spPr>
          <a:xfrm>
            <a:off x="1066800" y="6492883"/>
            <a:ext cx="2560320" cy="365125"/>
          </a:xfrm>
        </p:spPr>
        <p:txBody>
          <a:bodyPr/>
          <a:lstStyle/>
          <a:p>
            <a:pPr>
              <a:defRPr/>
            </a:pPr>
            <a:fld id="{6D830C5B-4791-4410-867E-851E12F64E81}" type="datetime1">
              <a:rPr lang="en-US" smtClean="0"/>
              <a:pPr>
                <a:defRPr/>
              </a:pPr>
              <a:t>6/19/24</a:t>
            </a:fld>
            <a:endParaRPr lang="en-US" dirty="0"/>
          </a:p>
        </p:txBody>
      </p:sp>
      <p:sp>
        <p:nvSpPr>
          <p:cNvPr id="2056" name="Slide Number Placeholder 9"/>
          <p:cNvSpPr>
            <a:spLocks noGrp="1"/>
          </p:cNvSpPr>
          <p:nvPr>
            <p:ph type="sldNum" sz="quarter" idx="12"/>
          </p:nvPr>
        </p:nvSpPr>
        <p:spPr bwMode="auto">
          <a:noFill/>
          <a:ln>
            <a:miter lim="800000"/>
            <a:headEnd/>
            <a:tailEnd/>
          </a:ln>
        </p:spPr>
        <p:txBody>
          <a:bodyPr/>
          <a:lstStyle/>
          <a:p>
            <a:fld id="{CFE2AF16-B5D8-4549-9BD7-15CD210D4BDC}" type="slidenum">
              <a:rPr lang="en-US" altLang="en-US">
                <a:cs typeface="Arial" charset="0"/>
              </a:rPr>
              <a:pPr/>
              <a:t>1</a:t>
            </a:fld>
            <a:endParaRPr lang="en-US" altLang="en-US">
              <a:cs typeface="Arial" charset="0"/>
            </a:endParaRPr>
          </a:p>
        </p:txBody>
      </p:sp>
      <p:pic>
        <p:nvPicPr>
          <p:cNvPr id="2057" name="Picture 4" descr="C:\Users\Manks\Downloads\speak.png"/>
          <p:cNvPicPr>
            <a:picLocks noChangeAspect="1" noChangeArrowheads="1"/>
          </p:cNvPicPr>
          <p:nvPr/>
        </p:nvPicPr>
        <p:blipFill>
          <a:blip r:embed="rId4"/>
          <a:srcRect/>
          <a:stretch>
            <a:fillRect/>
          </a:stretch>
        </p:blipFill>
        <p:spPr bwMode="auto">
          <a:xfrm>
            <a:off x="7924800" y="2590800"/>
            <a:ext cx="1828800" cy="1524000"/>
          </a:xfrm>
          <a:prstGeom prst="rect">
            <a:avLst/>
          </a:prstGeom>
          <a:noFill/>
          <a:ln w="9525">
            <a:noFill/>
            <a:miter lim="800000"/>
            <a:headEnd/>
            <a:tailEnd/>
          </a:ln>
        </p:spPr>
      </p:pic>
      <p:sp>
        <p:nvSpPr>
          <p:cNvPr id="17" name="Subtitle 2"/>
          <p:cNvSpPr txBox="1">
            <a:spLocks/>
          </p:cNvSpPr>
          <p:nvPr/>
        </p:nvSpPr>
        <p:spPr bwMode="auto">
          <a:xfrm>
            <a:off x="3581400" y="914400"/>
            <a:ext cx="6400800" cy="1752600"/>
          </a:xfrm>
          <a:prstGeom prst="rect">
            <a:avLst/>
          </a:prstGeom>
          <a:ln w="25400" cap="flat" cmpd="sng" algn="ctr">
            <a:solidFill>
              <a:schemeClr val="accent5"/>
            </a:solidFill>
            <a:prstDash val="solid"/>
            <a:miter lim="800000"/>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normAutofit/>
          </a:bodyPr>
          <a:lstStyle/>
          <a:p>
            <a:pPr algn="ctr">
              <a:spcBef>
                <a:spcPct val="20000"/>
              </a:spcBef>
              <a:defRPr/>
            </a:pPr>
            <a:r>
              <a:rPr lang="en-US" sz="2400" b="1" dirty="0"/>
              <a:t>ARM ARCHITECTURE FOR IoT</a:t>
            </a:r>
            <a:endParaRPr lang="en-US" sz="2400" dirty="0">
              <a:solidFill>
                <a:schemeClr val="tx1"/>
              </a:solidFill>
            </a:endParaRPr>
          </a:p>
        </p:txBody>
      </p:sp>
      <p:sp>
        <p:nvSpPr>
          <p:cNvPr id="18" name="Subtitle 2"/>
          <p:cNvSpPr txBox="1">
            <a:spLocks/>
          </p:cNvSpPr>
          <p:nvPr/>
        </p:nvSpPr>
        <p:spPr>
          <a:xfrm>
            <a:off x="1776413"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500" dirty="0">
                <a:solidFill>
                  <a:schemeClr val="tx1"/>
                </a:solidFill>
              </a:rPr>
              <a:t>UNIT-II</a:t>
            </a:r>
          </a:p>
        </p:txBody>
      </p:sp>
      <p:sp>
        <p:nvSpPr>
          <p:cNvPr id="19" name="Subtitle 2"/>
          <p:cNvSpPr txBox="1">
            <a:spLocks/>
          </p:cNvSpPr>
          <p:nvPr/>
        </p:nvSpPr>
        <p:spPr>
          <a:xfrm>
            <a:off x="1728788"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chor="ctr">
            <a:normAutofit/>
          </a:bodyPr>
          <a:lstStyle/>
          <a:p>
            <a:pPr algn="ctr">
              <a:spcBef>
                <a:spcPct val="20000"/>
              </a:spcBef>
              <a:defRPr/>
            </a:pPr>
            <a:r>
              <a:rPr lang="en-US" b="1" dirty="0"/>
              <a:t>OVERVIEW OF CORTEX- M0+</a:t>
            </a:r>
            <a:endParaRPr lang="en-US" sz="2400" dirty="0">
              <a:solidFill>
                <a:schemeClr val="tx1"/>
              </a:solidFill>
            </a:endParaRPr>
          </a:p>
        </p:txBody>
      </p:sp>
      <p:sp>
        <p:nvSpPr>
          <p:cNvPr id="20" name="Subtitle 2"/>
          <p:cNvSpPr txBox="1">
            <a:spLocks/>
          </p:cNvSpPr>
          <p:nvPr/>
        </p:nvSpPr>
        <p:spPr>
          <a:xfrm>
            <a:off x="1704975"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000" dirty="0">
                <a:solidFill>
                  <a:schemeClr val="tx1"/>
                </a:solidFill>
              </a:rPr>
              <a:t>B. Tech Fifth Semester</a:t>
            </a:r>
          </a:p>
          <a:p>
            <a:pPr algn="ctr">
              <a:spcBef>
                <a:spcPct val="20000"/>
              </a:spcBef>
              <a:defRPr/>
            </a:pPr>
            <a:r>
              <a:rPr lang="en-US" sz="2000" dirty="0">
                <a:solidFill>
                  <a:schemeClr val="tx1"/>
                </a:solidFill>
              </a:rPr>
              <a:t>(Internet On Things)</a:t>
            </a:r>
          </a:p>
        </p:txBody>
      </p:sp>
      <p:pic>
        <p:nvPicPr>
          <p:cNvPr id="4" name="Picture 3" descr="A close-up of a logo&#10;&#10;Description automatically generated">
            <a:extLst>
              <a:ext uri="{FF2B5EF4-FFF2-40B4-BE49-F238E27FC236}">
                <a16:creationId xmlns:a16="http://schemas.microsoft.com/office/drawing/2014/main" id="{A4E1082E-1B5A-EE6E-D760-81AE4D6C76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4" y="1095"/>
            <a:ext cx="1774739" cy="7598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animEffect transition="in" filter="wipe(down)">
                                      <p:cBhvr>
                                        <p:cTn id="7" dur="500"/>
                                        <p:tgtEl>
                                          <p:spTgt spid="1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bg/>
                                          </p:spTgt>
                                        </p:tgtEl>
                                        <p:attrNameLst>
                                          <p:attrName>style.visibility</p:attrName>
                                        </p:attrNameLst>
                                      </p:cBhvr>
                                      <p:to>
                                        <p:strVal val="visible"/>
                                      </p:to>
                                    </p:set>
                                    <p:animEffect transition="in" filter="wipe(down)">
                                      <p:cBhvr>
                                        <p:cTn id="12" dur="500"/>
                                        <p:tgtEl>
                                          <p:spTgt spid="18">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down)">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bg/>
                                          </p:spTgt>
                                        </p:tgtEl>
                                        <p:attrNameLst>
                                          <p:attrName>style.visibility</p:attrName>
                                        </p:attrNameLst>
                                      </p:cBhvr>
                                      <p:to>
                                        <p:strVal val="visible"/>
                                      </p:to>
                                    </p:set>
                                    <p:animEffect transition="in" filter="wipe(down)">
                                      <p:cBhvr>
                                        <p:cTn id="22" dur="500"/>
                                        <p:tgtEl>
                                          <p:spTgt spid="19">
                                            <p:bg/>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wipe(down)">
                                      <p:cBhvr>
                                        <p:cTn id="2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nimBg="1"/>
      <p:bldP spid="18" grpId="0" build="p" animBg="1"/>
      <p:bldP spid="19"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0468-2AE1-9251-691E-BBBB49ACF73E}"/>
              </a:ext>
            </a:extLst>
          </p:cNvPr>
          <p:cNvSpPr>
            <a:spLocks noGrp="1"/>
          </p:cNvSpPr>
          <p:nvPr>
            <p:ph type="title"/>
          </p:nvPr>
        </p:nvSpPr>
        <p:spPr>
          <a:xfrm>
            <a:off x="1989056" y="18255"/>
            <a:ext cx="9364744" cy="1325563"/>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algn="ctr" fontAlgn="base">
              <a:spcAft>
                <a:spcPct val="0"/>
              </a:spcAft>
            </a:pPr>
            <a:r>
              <a:rPr lang="en-IN" sz="2520" dirty="0">
                <a:solidFill>
                  <a:schemeClr val="dk1"/>
                </a:solidFill>
                <a:latin typeface="+mn-lt"/>
                <a:ea typeface="+mn-ea"/>
                <a:cs typeface="+mn-cs"/>
              </a:rPr>
              <a:t>ARM-based embedded device</a:t>
            </a:r>
          </a:p>
        </p:txBody>
      </p:sp>
      <p:sp>
        <p:nvSpPr>
          <p:cNvPr id="3" name="Content Placeholder 2">
            <a:extLst>
              <a:ext uri="{FF2B5EF4-FFF2-40B4-BE49-F238E27FC236}">
                <a16:creationId xmlns:a16="http://schemas.microsoft.com/office/drawing/2014/main" id="{FDD05B7F-8B8E-ACC9-B8EE-819C4E9073A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12DEE66-AA6C-5375-24C2-CB56262B27F0}"/>
              </a:ext>
            </a:extLst>
          </p:cNvPr>
          <p:cNvPicPr>
            <a:picLocks noChangeAspect="1"/>
          </p:cNvPicPr>
          <p:nvPr/>
        </p:nvPicPr>
        <p:blipFill>
          <a:blip r:embed="rId2"/>
          <a:stretch>
            <a:fillRect/>
          </a:stretch>
        </p:blipFill>
        <p:spPr>
          <a:xfrm>
            <a:off x="591619" y="1506822"/>
            <a:ext cx="10596937" cy="4770689"/>
          </a:xfrm>
          <a:prstGeom prst="rect">
            <a:avLst/>
          </a:prstGeom>
        </p:spPr>
      </p:pic>
    </p:spTree>
    <p:extLst>
      <p:ext uri="{BB962C8B-B14F-4D97-AF65-F5344CB8AC3E}">
        <p14:creationId xmlns:p14="http://schemas.microsoft.com/office/powerpoint/2010/main" val="2646501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7A10-4327-F939-49E7-1008329518C6}"/>
              </a:ext>
            </a:extLst>
          </p:cNvPr>
          <p:cNvSpPr>
            <a:spLocks noGrp="1"/>
          </p:cNvSpPr>
          <p:nvPr>
            <p:ph type="title"/>
          </p:nvPr>
        </p:nvSpPr>
        <p:spPr>
          <a:xfrm>
            <a:off x="2656703" y="305197"/>
            <a:ext cx="8697097" cy="827903"/>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algn="ctr" fontAlgn="base">
              <a:spcAft>
                <a:spcPct val="0"/>
              </a:spcAft>
            </a:pPr>
            <a:r>
              <a:rPr lang="en-IN" sz="2520" dirty="0"/>
              <a:t>ARM-based embedded device</a:t>
            </a:r>
          </a:p>
        </p:txBody>
      </p:sp>
      <p:sp>
        <p:nvSpPr>
          <p:cNvPr id="3" name="Content Placeholder 2">
            <a:extLst>
              <a:ext uri="{FF2B5EF4-FFF2-40B4-BE49-F238E27FC236}">
                <a16:creationId xmlns:a16="http://schemas.microsoft.com/office/drawing/2014/main" id="{44808C05-2D53-FF63-2A74-9EF0D405054E}"/>
              </a:ext>
            </a:extLst>
          </p:cNvPr>
          <p:cNvSpPr>
            <a:spLocks noGrp="1"/>
          </p:cNvSpPr>
          <p:nvPr>
            <p:ph idx="1"/>
          </p:nvPr>
        </p:nvSpPr>
        <p:spPr>
          <a:xfrm>
            <a:off x="838200" y="1373562"/>
            <a:ext cx="10515600" cy="4351338"/>
          </a:xfrm>
        </p:spPr>
        <p:txBody>
          <a:bodyPr>
            <a:noAutofit/>
          </a:bodyPr>
          <a:lstStyle/>
          <a:p>
            <a:pPr algn="just">
              <a:buFont typeface="Wingdings" panose="05000000000000000000" pitchFamily="2" charset="2"/>
              <a:buChar char="q"/>
            </a:pPr>
            <a:r>
              <a:rPr lang="en-US" sz="2400" b="0" i="0" u="none" strike="noStrike" baseline="0" dirty="0">
                <a:latin typeface="Minion-Regular"/>
              </a:rPr>
              <a:t>The </a:t>
            </a:r>
            <a:r>
              <a:rPr lang="en-US" sz="2400" b="0" i="1" u="none" strike="noStrike" baseline="0" dirty="0">
                <a:latin typeface="Minion-Italic"/>
              </a:rPr>
              <a:t>ARM processor </a:t>
            </a:r>
            <a:r>
              <a:rPr lang="en-US" sz="2400" b="0" i="0" u="none" strike="noStrike" baseline="0" dirty="0">
                <a:latin typeface="Minion-Regular"/>
              </a:rPr>
              <a:t>controls the embedded device. Different versions of the ARM processor are available to suit the desired operating characteristics. An ARM processor comprises a core (the execution engine that processes instructions and manipulates data) plus the surrounding components that interface it with a bus. These components can include memory management and caches.</a:t>
            </a:r>
          </a:p>
          <a:p>
            <a:pPr algn="just">
              <a:buFont typeface="Wingdings" panose="05000000000000000000" pitchFamily="2" charset="2"/>
              <a:buChar char="q"/>
            </a:pPr>
            <a:endParaRPr lang="en-US" sz="2400" dirty="0">
              <a:latin typeface="ZapfDingbats"/>
            </a:endParaRPr>
          </a:p>
          <a:p>
            <a:pPr algn="just">
              <a:buFont typeface="Wingdings" panose="05000000000000000000" pitchFamily="2" charset="2"/>
              <a:buChar char="q"/>
            </a:pPr>
            <a:r>
              <a:rPr lang="en-US" sz="2400" b="0" i="1" u="none" strike="noStrike" baseline="0" dirty="0">
                <a:latin typeface="Minion-Italic"/>
              </a:rPr>
              <a:t>Controllers </a:t>
            </a:r>
            <a:r>
              <a:rPr lang="en-US" sz="2400" b="0" i="0" u="none" strike="noStrike" baseline="0" dirty="0">
                <a:latin typeface="Minion-Regular"/>
              </a:rPr>
              <a:t>coordinate important functional blocks of the system. Two commonly found controllers are interrupt and memory controllers.</a:t>
            </a:r>
          </a:p>
          <a:p>
            <a:pPr algn="just">
              <a:buFont typeface="Wingdings" panose="05000000000000000000" pitchFamily="2" charset="2"/>
              <a:buChar char="q"/>
            </a:pPr>
            <a:endParaRPr lang="en-US" sz="2400" dirty="0">
              <a:latin typeface="Minion-Regular"/>
            </a:endParaRPr>
          </a:p>
          <a:p>
            <a:pPr algn="just">
              <a:buFont typeface="Wingdings" panose="05000000000000000000" pitchFamily="2" charset="2"/>
              <a:buChar char="q"/>
            </a:pPr>
            <a:r>
              <a:rPr lang="en-US" sz="2400" b="0" i="0" u="none" strike="noStrike" baseline="0" dirty="0">
                <a:latin typeface="Minion-Regular"/>
              </a:rPr>
              <a:t>The </a:t>
            </a:r>
            <a:r>
              <a:rPr lang="en-US" sz="2400" b="0" i="1" u="none" strike="noStrike" baseline="0" dirty="0">
                <a:latin typeface="Minion-Italic"/>
              </a:rPr>
              <a:t>peripherals </a:t>
            </a:r>
            <a:r>
              <a:rPr lang="en-US" sz="2400" b="0" i="0" u="none" strike="noStrike" baseline="0" dirty="0">
                <a:latin typeface="Minion-Regular"/>
              </a:rPr>
              <a:t>provide all the input-output capability external to the chip and are responsible for the uniqueness of the embedded device.</a:t>
            </a:r>
          </a:p>
          <a:p>
            <a:pPr algn="just">
              <a:buFont typeface="Wingdings" panose="05000000000000000000" pitchFamily="2" charset="2"/>
              <a:buChar char="q"/>
            </a:pPr>
            <a:endParaRPr lang="en-US" sz="2400" dirty="0">
              <a:latin typeface="Minion-Regular"/>
            </a:endParaRPr>
          </a:p>
          <a:p>
            <a:pPr algn="just">
              <a:buFont typeface="Wingdings" panose="05000000000000000000" pitchFamily="2" charset="2"/>
              <a:buChar char="q"/>
            </a:pPr>
            <a:r>
              <a:rPr lang="en-US" sz="2400" b="0" i="0" u="none" strike="noStrike" baseline="0" dirty="0">
                <a:latin typeface="Minion-Regular"/>
              </a:rPr>
              <a:t>A </a:t>
            </a:r>
            <a:r>
              <a:rPr lang="en-US" sz="2400" b="0" i="1" u="none" strike="noStrike" baseline="0" dirty="0">
                <a:latin typeface="Minion-Italic"/>
              </a:rPr>
              <a:t>bus </a:t>
            </a:r>
            <a:r>
              <a:rPr lang="en-US" sz="2400" b="0" i="0" u="none" strike="noStrike" baseline="0" dirty="0">
                <a:latin typeface="Minion-Regular"/>
              </a:rPr>
              <a:t>is used to communicate between different parts of the device.</a:t>
            </a:r>
            <a:endParaRPr lang="en-IN" sz="2400" dirty="0"/>
          </a:p>
        </p:txBody>
      </p:sp>
    </p:spTree>
    <p:extLst>
      <p:ext uri="{BB962C8B-B14F-4D97-AF65-F5344CB8AC3E}">
        <p14:creationId xmlns:p14="http://schemas.microsoft.com/office/powerpoint/2010/main" val="1462382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249A8-7736-3D9B-BB92-926656C70843}"/>
              </a:ext>
            </a:extLst>
          </p:cNvPr>
          <p:cNvSpPr>
            <a:spLocks noGrp="1"/>
          </p:cNvSpPr>
          <p:nvPr>
            <p:ph type="title"/>
          </p:nvPr>
        </p:nvSpPr>
        <p:spPr/>
        <p:txBody>
          <a:bodyPr>
            <a:normAutofit/>
          </a:bodyPr>
          <a:lstStyle/>
          <a:p>
            <a:r>
              <a:rPr lang="en-IN" sz="2600" b="1" i="0" u="none" strike="noStrike" baseline="0" dirty="0">
                <a:latin typeface="Minion-Regular"/>
              </a:rPr>
              <a:t>Advanced Microprocessor Bus Architecture (</a:t>
            </a:r>
            <a:r>
              <a:rPr lang="en-IN" sz="2600" b="1" i="0" u="none" strike="noStrike" baseline="0" dirty="0">
                <a:latin typeface="Copperplate-Gothic32BC"/>
              </a:rPr>
              <a:t>AMBA) Bus Protocol</a:t>
            </a:r>
            <a:endParaRPr lang="en-IN" sz="2600" b="1" dirty="0"/>
          </a:p>
        </p:txBody>
      </p:sp>
      <p:sp>
        <p:nvSpPr>
          <p:cNvPr id="3" name="Content Placeholder 2">
            <a:extLst>
              <a:ext uri="{FF2B5EF4-FFF2-40B4-BE49-F238E27FC236}">
                <a16:creationId xmlns:a16="http://schemas.microsoft.com/office/drawing/2014/main" id="{C9DE65E7-3F69-9FE6-5B9B-9A347915C563}"/>
              </a:ext>
            </a:extLst>
          </p:cNvPr>
          <p:cNvSpPr>
            <a:spLocks noGrp="1"/>
          </p:cNvSpPr>
          <p:nvPr>
            <p:ph idx="1"/>
          </p:nvPr>
        </p:nvSpPr>
        <p:spPr/>
        <p:txBody>
          <a:bodyPr>
            <a:normAutofit/>
          </a:bodyPr>
          <a:lstStyle/>
          <a:p>
            <a:pPr algn="just"/>
            <a:r>
              <a:rPr lang="en-IN" sz="2600" i="0" u="none" strike="noStrike" baseline="0" dirty="0">
                <a:latin typeface="Times New Roman" panose="02020603050405020304" pitchFamily="18" charset="0"/>
                <a:cs typeface="Times New Roman" panose="02020603050405020304" pitchFamily="18" charset="0"/>
              </a:rPr>
              <a:t>The first </a:t>
            </a:r>
            <a:r>
              <a:rPr lang="en-US" sz="2600" i="0" u="none" strike="noStrike" baseline="0" dirty="0">
                <a:latin typeface="Times New Roman" panose="02020603050405020304" pitchFamily="18" charset="0"/>
                <a:cs typeface="Times New Roman" panose="02020603050405020304" pitchFamily="18" charset="0"/>
              </a:rPr>
              <a:t>AMBA buses introduced were the ARM System Bus (ASB) and the ARM Peripheral Bus (APB). Later ARM introduced another bus design, called the ARM High Performance Bus </a:t>
            </a:r>
            <a:r>
              <a:rPr lang="en-IN" sz="2600" i="0" u="none" strike="noStrike" baseline="0" dirty="0">
                <a:latin typeface="Times New Roman" panose="02020603050405020304" pitchFamily="18" charset="0"/>
                <a:cs typeface="Times New Roman" panose="02020603050405020304" pitchFamily="18" charset="0"/>
              </a:rPr>
              <a:t>(AHB).</a:t>
            </a:r>
          </a:p>
          <a:p>
            <a:pPr algn="just"/>
            <a:r>
              <a:rPr lang="en-US" sz="2600" i="0" dirty="0">
                <a:solidFill>
                  <a:srgbClr val="202124"/>
                </a:solidFill>
                <a:effectLst/>
                <a:latin typeface="Times New Roman" panose="02020603050405020304" pitchFamily="18" charset="0"/>
                <a:cs typeface="Times New Roman" panose="02020603050405020304" pitchFamily="18" charset="0"/>
              </a:rPr>
              <a:t>Advanced Microcontroller Bus Architecture (AMBA) is a freely available, open standard for the connection and management of functional blocks in a System-on-Chip (SoC). </a:t>
            </a:r>
            <a:endParaRPr lang="en-US" sz="2600" dirty="0">
              <a:solidFill>
                <a:srgbClr val="202124"/>
              </a:solidFill>
              <a:latin typeface="Times New Roman" panose="02020603050405020304" pitchFamily="18" charset="0"/>
              <a:cs typeface="Times New Roman" panose="02020603050405020304" pitchFamily="18" charset="0"/>
            </a:endParaRPr>
          </a:p>
          <a:p>
            <a:pPr algn="just"/>
            <a:r>
              <a:rPr lang="en-US" sz="2600" i="0" dirty="0">
                <a:solidFill>
                  <a:srgbClr val="202124"/>
                </a:solidFill>
                <a:effectLst/>
                <a:latin typeface="Times New Roman" panose="02020603050405020304" pitchFamily="18" charset="0"/>
                <a:cs typeface="Times New Roman" panose="02020603050405020304" pitchFamily="18" charset="0"/>
              </a:rPr>
              <a:t>AHB/ASB used for interconnection high speed devices.</a:t>
            </a:r>
          </a:p>
          <a:p>
            <a:pPr algn="just"/>
            <a:r>
              <a:rPr lang="en-US" sz="2600" dirty="0">
                <a:solidFill>
                  <a:srgbClr val="202124"/>
                </a:solidFill>
                <a:latin typeface="Times New Roman" panose="02020603050405020304" pitchFamily="18" charset="0"/>
                <a:cs typeface="Times New Roman" panose="02020603050405020304" pitchFamily="18" charset="0"/>
              </a:rPr>
              <a:t>APB is used for interconnecting slow devices.</a:t>
            </a:r>
          </a:p>
          <a:p>
            <a:pPr algn="just"/>
            <a:r>
              <a:rPr lang="en-US" sz="2600" dirty="0">
                <a:solidFill>
                  <a:srgbClr val="202124"/>
                </a:solidFill>
                <a:latin typeface="Times New Roman" panose="02020603050405020304" pitchFamily="18" charset="0"/>
                <a:cs typeface="Times New Roman" panose="02020603050405020304" pitchFamily="18" charset="0"/>
              </a:rPr>
              <a:t>Bridge is used for protocol conversion.</a:t>
            </a:r>
            <a:endParaRPr lang="en-US" sz="2600" i="0" dirty="0">
              <a:solidFill>
                <a:srgbClr val="2021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2215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BECD-C57E-2566-B154-1D3F944D7E7F}"/>
              </a:ext>
            </a:extLst>
          </p:cNvPr>
          <p:cNvSpPr>
            <a:spLocks noGrp="1"/>
          </p:cNvSpPr>
          <p:nvPr>
            <p:ph type="title"/>
          </p:nvPr>
        </p:nvSpPr>
        <p:spPr/>
        <p:txBody>
          <a:bodyPr>
            <a:normAutofit/>
          </a:bodyPr>
          <a:lstStyle/>
          <a:p>
            <a:r>
              <a:rPr lang="en-IN" sz="3200" b="1" i="0" u="none" strike="noStrike" baseline="0" dirty="0">
                <a:latin typeface="Minion-Regular"/>
              </a:rPr>
              <a:t>Advanced Microcontroller Bus Architecture (</a:t>
            </a:r>
            <a:r>
              <a:rPr lang="en-IN" sz="3200" b="1" i="0" u="none" strike="noStrike" baseline="0" dirty="0">
                <a:latin typeface="Copperplate-Gothic32BC"/>
              </a:rPr>
              <a:t>AMBA) Bus Protocol</a:t>
            </a:r>
            <a:endParaRPr lang="en-IN" sz="3200" dirty="0"/>
          </a:p>
        </p:txBody>
      </p:sp>
      <p:sp>
        <p:nvSpPr>
          <p:cNvPr id="3" name="Content Placeholder 2">
            <a:extLst>
              <a:ext uri="{FF2B5EF4-FFF2-40B4-BE49-F238E27FC236}">
                <a16:creationId xmlns:a16="http://schemas.microsoft.com/office/drawing/2014/main" id="{B9FA40A0-A489-F2D6-286C-F0638B469F96}"/>
              </a:ext>
            </a:extLst>
          </p:cNvPr>
          <p:cNvSpPr>
            <a:spLocks noGrp="1"/>
          </p:cNvSpPr>
          <p:nvPr>
            <p:ph idx="1"/>
          </p:nvPr>
        </p:nvSpPr>
        <p:spPr/>
        <p:txBody>
          <a:bodyPr/>
          <a:lstStyle/>
          <a:p>
            <a:endParaRPr lang="en-IN"/>
          </a:p>
        </p:txBody>
      </p:sp>
      <p:pic>
        <p:nvPicPr>
          <p:cNvPr id="1028" name="Picture 4">
            <a:extLst>
              <a:ext uri="{FF2B5EF4-FFF2-40B4-BE49-F238E27FC236}">
                <a16:creationId xmlns:a16="http://schemas.microsoft.com/office/drawing/2014/main" id="{4581FBA1-E889-8B86-30D6-6A85E50DB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530634"/>
            <a:ext cx="1092517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771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6F97-B111-7CD6-F121-C9326634A6EB}"/>
              </a:ext>
            </a:extLst>
          </p:cNvPr>
          <p:cNvSpPr>
            <a:spLocks noGrp="1"/>
          </p:cNvSpPr>
          <p:nvPr>
            <p:ph type="title"/>
          </p:nvPr>
        </p:nvSpPr>
        <p:spPr>
          <a:xfrm>
            <a:off x="745732" y="152310"/>
            <a:ext cx="10515600" cy="559549"/>
          </a:xfrm>
        </p:spPr>
        <p:txBody>
          <a:bodyPr>
            <a:normAutofit/>
          </a:bodyPr>
          <a:lstStyle/>
          <a:p>
            <a:r>
              <a:rPr lang="en-IN" sz="3000" b="1" i="0" u="none" strike="noStrike" baseline="0" dirty="0">
                <a:latin typeface="Times New Roman" panose="02020603050405020304" pitchFamily="18" charset="0"/>
                <a:cs typeface="Times New Roman" panose="02020603050405020304" pitchFamily="18" charset="0"/>
              </a:rPr>
              <a:t>Memory trade-off </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D8DF28-401D-040E-872E-DFD0CE0AE68C}"/>
              </a:ext>
            </a:extLst>
          </p:cNvPr>
          <p:cNvSpPr>
            <a:spLocks noGrp="1"/>
          </p:cNvSpPr>
          <p:nvPr>
            <p:ph idx="1"/>
          </p:nvPr>
        </p:nvSpPr>
        <p:spPr>
          <a:xfrm>
            <a:off x="838200" y="1078787"/>
            <a:ext cx="10515600" cy="5098176"/>
          </a:xfrm>
        </p:spPr>
        <p:txBody>
          <a:bodyPr>
            <a:normAutofit/>
          </a:bodyPr>
          <a:lstStyle/>
          <a:p>
            <a:pPr algn="just"/>
            <a:r>
              <a:rPr lang="en-US" sz="2600" b="0" i="0" u="none" strike="noStrike" baseline="0" dirty="0">
                <a:latin typeface="Minion-Regular"/>
              </a:rPr>
              <a:t>An embedded system has to have some form of memory to store and execute code. You have to compare price, performance, and power consumption when deciding upon specific memory characteristics, such as hierarchy, width, and type. If memory has to run twice as fast to maintain a desired bandwidth, then the memory power requirement may be higher.</a:t>
            </a:r>
            <a:endParaRPr lang="en-IN" sz="2600" dirty="0"/>
          </a:p>
        </p:txBody>
      </p:sp>
      <p:pic>
        <p:nvPicPr>
          <p:cNvPr id="5" name="Picture 4">
            <a:extLst>
              <a:ext uri="{FF2B5EF4-FFF2-40B4-BE49-F238E27FC236}">
                <a16:creationId xmlns:a16="http://schemas.microsoft.com/office/drawing/2014/main" id="{2B5C03CE-DD53-CD14-78BB-96519E6CB6A5}"/>
              </a:ext>
            </a:extLst>
          </p:cNvPr>
          <p:cNvPicPr>
            <a:picLocks noChangeAspect="1"/>
          </p:cNvPicPr>
          <p:nvPr/>
        </p:nvPicPr>
        <p:blipFill>
          <a:blip r:embed="rId2"/>
          <a:stretch>
            <a:fillRect/>
          </a:stretch>
        </p:blipFill>
        <p:spPr>
          <a:xfrm>
            <a:off x="2428905" y="3174715"/>
            <a:ext cx="7310995" cy="2876764"/>
          </a:xfrm>
          <a:prstGeom prst="rect">
            <a:avLst/>
          </a:prstGeom>
        </p:spPr>
      </p:pic>
      <p:sp>
        <p:nvSpPr>
          <p:cNvPr id="7" name="TextBox 6">
            <a:extLst>
              <a:ext uri="{FF2B5EF4-FFF2-40B4-BE49-F238E27FC236}">
                <a16:creationId xmlns:a16="http://schemas.microsoft.com/office/drawing/2014/main" id="{27CFAE9C-5EBA-E6FD-FA51-9B58FA7C60CE}"/>
              </a:ext>
            </a:extLst>
          </p:cNvPr>
          <p:cNvSpPr txBox="1"/>
          <p:nvPr/>
        </p:nvSpPr>
        <p:spPr>
          <a:xfrm>
            <a:off x="4702997" y="6105044"/>
            <a:ext cx="6097712" cy="369332"/>
          </a:xfrm>
          <a:prstGeom prst="rect">
            <a:avLst/>
          </a:prstGeom>
          <a:noFill/>
        </p:spPr>
        <p:txBody>
          <a:bodyPr wrap="square">
            <a:spAutoFit/>
          </a:bodyPr>
          <a:lstStyle/>
          <a:p>
            <a:r>
              <a:rPr lang="en-IN" sz="1800" b="0" i="0" u="none" strike="noStrike" baseline="0" dirty="0">
                <a:latin typeface="Minion-Regular"/>
              </a:rPr>
              <a:t>Storage trade-offs.</a:t>
            </a:r>
            <a:endParaRPr lang="en-IN" dirty="0"/>
          </a:p>
        </p:txBody>
      </p:sp>
    </p:spTree>
    <p:extLst>
      <p:ext uri="{BB962C8B-B14F-4D97-AF65-F5344CB8AC3E}">
        <p14:creationId xmlns:p14="http://schemas.microsoft.com/office/powerpoint/2010/main" val="3780596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6CB94-A961-1EF4-5341-C002783D6845}"/>
              </a:ext>
            </a:extLst>
          </p:cNvPr>
          <p:cNvSpPr>
            <a:spLocks noGrp="1"/>
          </p:cNvSpPr>
          <p:nvPr>
            <p:ph type="title"/>
          </p:nvPr>
        </p:nvSpPr>
        <p:spPr>
          <a:xfrm>
            <a:off x="2335426" y="365125"/>
            <a:ext cx="9018373" cy="1325563"/>
          </a:xfrm>
        </p:spPr>
        <p:txBody>
          <a:bodyPr>
            <a:normAutofit/>
          </a:bodyPr>
          <a:lstStyle/>
          <a:p>
            <a:r>
              <a:rPr lang="en-IN" sz="3200" b="1" i="0" u="none" strike="noStrike" baseline="0" dirty="0">
                <a:latin typeface="Times New Roman" panose="02020603050405020304" pitchFamily="18" charset="0"/>
                <a:cs typeface="Times New Roman" panose="02020603050405020304" pitchFamily="18" charset="0"/>
              </a:rPr>
              <a:t>Memory interfacing capability and ARM processor Modes</a:t>
            </a:r>
            <a:endParaRPr lang="en-IN" sz="3200" dirty="0"/>
          </a:p>
        </p:txBody>
      </p:sp>
      <p:graphicFrame>
        <p:nvGraphicFramePr>
          <p:cNvPr id="4" name="Table 4">
            <a:extLst>
              <a:ext uri="{FF2B5EF4-FFF2-40B4-BE49-F238E27FC236}">
                <a16:creationId xmlns:a16="http://schemas.microsoft.com/office/drawing/2014/main" id="{E3FEE188-A14E-3FE5-931E-8486C47974CF}"/>
              </a:ext>
            </a:extLst>
          </p:cNvPr>
          <p:cNvGraphicFramePr>
            <a:graphicFrameLocks noGrp="1"/>
          </p:cNvGraphicFramePr>
          <p:nvPr>
            <p:extLst>
              <p:ext uri="{D42A27DB-BD31-4B8C-83A1-F6EECF244321}">
                <p14:modId xmlns:p14="http://schemas.microsoft.com/office/powerpoint/2010/main" val="2207639152"/>
              </p:ext>
            </p:extLst>
          </p:nvPr>
        </p:nvGraphicFramePr>
        <p:xfrm>
          <a:off x="665537" y="1829275"/>
          <a:ext cx="10923712" cy="4389120"/>
        </p:xfrm>
        <a:graphic>
          <a:graphicData uri="http://schemas.openxmlformats.org/drawingml/2006/table">
            <a:tbl>
              <a:tblPr firstRow="1" bandRow="1">
                <a:tableStyleId>{5C22544A-7EE6-4342-B048-85BDC9FD1C3A}</a:tableStyleId>
              </a:tblPr>
              <a:tblGrid>
                <a:gridCol w="2730928">
                  <a:extLst>
                    <a:ext uri="{9D8B030D-6E8A-4147-A177-3AD203B41FA5}">
                      <a16:colId xmlns:a16="http://schemas.microsoft.com/office/drawing/2014/main" val="1121741219"/>
                    </a:ext>
                  </a:extLst>
                </a:gridCol>
                <a:gridCol w="2730928">
                  <a:extLst>
                    <a:ext uri="{9D8B030D-6E8A-4147-A177-3AD203B41FA5}">
                      <a16:colId xmlns:a16="http://schemas.microsoft.com/office/drawing/2014/main" val="1523193197"/>
                    </a:ext>
                  </a:extLst>
                </a:gridCol>
                <a:gridCol w="2730928">
                  <a:extLst>
                    <a:ext uri="{9D8B030D-6E8A-4147-A177-3AD203B41FA5}">
                      <a16:colId xmlns:a16="http://schemas.microsoft.com/office/drawing/2014/main" val="122678649"/>
                    </a:ext>
                  </a:extLst>
                </a:gridCol>
                <a:gridCol w="2730928">
                  <a:extLst>
                    <a:ext uri="{9D8B030D-6E8A-4147-A177-3AD203B41FA5}">
                      <a16:colId xmlns:a16="http://schemas.microsoft.com/office/drawing/2014/main" val="4157189556"/>
                    </a:ext>
                  </a:extLst>
                </a:gridCol>
              </a:tblGrid>
              <a:tr h="456478">
                <a:tc>
                  <a:txBody>
                    <a:bodyPr/>
                    <a:lstStyle/>
                    <a:p>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i="0" u="none" strike="noStrike" baseline="0" dirty="0">
                          <a:latin typeface="Minion-Regular"/>
                        </a:rPr>
                        <a:t>8-bit memory</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i="0" u="none" strike="noStrike" baseline="0" dirty="0">
                          <a:latin typeface="Minion-Regular"/>
                        </a:rPr>
                        <a:t>16-bit memory</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i="0" u="none" strike="noStrike" baseline="0" dirty="0">
                          <a:latin typeface="Minion-Regular"/>
                        </a:rPr>
                        <a:t>32-bit memory</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0256027"/>
                  </a:ext>
                </a:extLst>
              </a:tr>
              <a:tr h="1125562">
                <a:tc>
                  <a:txBody>
                    <a:bodyPr/>
                    <a:lstStyle/>
                    <a:p>
                      <a:r>
                        <a:rPr lang="fr-FR" sz="2400" b="0" i="0" u="none" strike="noStrike" baseline="0" dirty="0">
                          <a:latin typeface="Minion-Regular"/>
                        </a:rPr>
                        <a:t>ARM 32-bit (Instruction size 32 bit)</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4 cycle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2 cycle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1 cycle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732481"/>
                  </a:ext>
                </a:extLst>
              </a:tr>
              <a:tr h="1463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0" i="0" u="none" strike="noStrike" baseline="0" dirty="0">
                          <a:latin typeface="Minion-Regular"/>
                        </a:rPr>
                        <a:t>ARM 16-bit (Instruction size 16 bit/ </a:t>
                      </a:r>
                      <a:r>
                        <a:rPr lang="fr-FR" sz="2400" b="1" i="0" u="none" strike="noStrike" baseline="0" dirty="0" err="1">
                          <a:latin typeface="Minion-Regular"/>
                        </a:rPr>
                        <a:t>Thumb</a:t>
                      </a:r>
                      <a:r>
                        <a:rPr lang="fr-FR" sz="2400" b="0" i="0" u="none" strike="noStrike" baseline="0" dirty="0">
                          <a:latin typeface="Minion-Regular"/>
                        </a:rPr>
                        <a:t> mode)</a:t>
                      </a:r>
                      <a:endParaRPr lang="en-IN" sz="2400" dirty="0"/>
                    </a:p>
                    <a:p>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2 cycle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1 cycle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1 cycle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4798137"/>
                  </a:ext>
                </a:extLst>
              </a:tr>
              <a:tr h="11255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0" i="0" u="none" strike="noStrike" baseline="0" dirty="0">
                          <a:latin typeface="Minion-Regular"/>
                        </a:rPr>
                        <a:t>ARM 8-bit (Instruction size 8 bit/ </a:t>
                      </a:r>
                      <a:r>
                        <a:rPr lang="en-IN" sz="2400" b="1" i="0" kern="1200" dirty="0" err="1">
                          <a:solidFill>
                            <a:schemeClr val="dk1"/>
                          </a:solidFill>
                          <a:effectLst/>
                          <a:latin typeface="+mn-lt"/>
                          <a:ea typeface="+mn-ea"/>
                          <a:cs typeface="+mn-cs"/>
                        </a:rPr>
                        <a:t>Jazelle</a:t>
                      </a:r>
                      <a:r>
                        <a:rPr lang="fr-FR" sz="2400" b="0" i="0" u="none" strike="noStrike" baseline="0" dirty="0">
                          <a:latin typeface="Minion-Regular"/>
                        </a:rPr>
                        <a:t> mode)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1 cycle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1 cycle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1 cycle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22387"/>
                  </a:ext>
                </a:extLst>
              </a:tr>
            </a:tbl>
          </a:graphicData>
        </a:graphic>
      </p:graphicFrame>
    </p:spTree>
    <p:extLst>
      <p:ext uri="{BB962C8B-B14F-4D97-AF65-F5344CB8AC3E}">
        <p14:creationId xmlns:p14="http://schemas.microsoft.com/office/powerpoint/2010/main" val="54942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803B-15A9-C4D9-17E1-19B24072DCD5}"/>
              </a:ext>
            </a:extLst>
          </p:cNvPr>
          <p:cNvSpPr>
            <a:spLocks noGrp="1"/>
          </p:cNvSpPr>
          <p:nvPr>
            <p:ph type="title"/>
          </p:nvPr>
        </p:nvSpPr>
        <p:spPr>
          <a:xfrm>
            <a:off x="2360140" y="365125"/>
            <a:ext cx="8993659" cy="662291"/>
          </a:xfrm>
        </p:spPr>
        <p:txBody>
          <a:bodyPr>
            <a:normAutofit fontScale="90000"/>
          </a:bodyPr>
          <a:lstStyle/>
          <a:p>
            <a:r>
              <a:rPr lang="en-IN" dirty="0"/>
              <a:t>ARM Family</a:t>
            </a:r>
          </a:p>
        </p:txBody>
      </p:sp>
      <p:sp>
        <p:nvSpPr>
          <p:cNvPr id="3" name="Content Placeholder 2">
            <a:extLst>
              <a:ext uri="{FF2B5EF4-FFF2-40B4-BE49-F238E27FC236}">
                <a16:creationId xmlns:a16="http://schemas.microsoft.com/office/drawing/2014/main" id="{03291226-18B5-908B-29BC-517EF7D0EADD}"/>
              </a:ext>
            </a:extLst>
          </p:cNvPr>
          <p:cNvSpPr>
            <a:spLocks noGrp="1"/>
          </p:cNvSpPr>
          <p:nvPr>
            <p:ph idx="1"/>
          </p:nvPr>
        </p:nvSpPr>
        <p:spPr/>
        <p:txBody>
          <a:bodyPr/>
          <a:lstStyle/>
          <a:p>
            <a:endParaRPr lang="en-IN"/>
          </a:p>
        </p:txBody>
      </p:sp>
      <p:pic>
        <p:nvPicPr>
          <p:cNvPr id="3074" name="Picture 2" descr="The ARM Processors: A, R, and M Categories and Their Specifics">
            <a:extLst>
              <a:ext uri="{FF2B5EF4-FFF2-40B4-BE49-F238E27FC236}">
                <a16:creationId xmlns:a16="http://schemas.microsoft.com/office/drawing/2014/main" id="{3077E3EE-E42A-19C4-3D1C-9A04F54E4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579" y="1160980"/>
            <a:ext cx="11293314" cy="5697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156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A7A4-DFFA-EB1F-214B-BD9581781455}"/>
              </a:ext>
            </a:extLst>
          </p:cNvPr>
          <p:cNvSpPr>
            <a:spLocks noGrp="1"/>
          </p:cNvSpPr>
          <p:nvPr>
            <p:ph type="title"/>
          </p:nvPr>
        </p:nvSpPr>
        <p:spPr>
          <a:xfrm>
            <a:off x="2045616" y="148308"/>
            <a:ext cx="9308184" cy="816403"/>
          </a:xfrm>
        </p:spPr>
        <p:txBody>
          <a:bodyPr/>
          <a:lstStyle/>
          <a:p>
            <a:r>
              <a:rPr lang="en-IN" b="1" dirty="0"/>
              <a:t>Types of ARM</a:t>
            </a:r>
          </a:p>
        </p:txBody>
      </p:sp>
      <p:sp>
        <p:nvSpPr>
          <p:cNvPr id="3" name="Content Placeholder 2">
            <a:extLst>
              <a:ext uri="{FF2B5EF4-FFF2-40B4-BE49-F238E27FC236}">
                <a16:creationId xmlns:a16="http://schemas.microsoft.com/office/drawing/2014/main" id="{485EA11D-772E-549D-61E5-E361299BE887}"/>
              </a:ext>
            </a:extLst>
          </p:cNvPr>
          <p:cNvSpPr>
            <a:spLocks noGrp="1"/>
          </p:cNvSpPr>
          <p:nvPr>
            <p:ph idx="1"/>
          </p:nvPr>
        </p:nvSpPr>
        <p:spPr>
          <a:xfrm>
            <a:off x="612168" y="1253330"/>
            <a:ext cx="10894887" cy="5157743"/>
          </a:xfrm>
        </p:spPr>
        <p:txBody>
          <a:bodyPr/>
          <a:lstStyle/>
          <a:p>
            <a:pPr marL="0" indent="0" algn="l">
              <a:buNone/>
            </a:pPr>
            <a:r>
              <a:rPr lang="en-US" b="0" i="0" dirty="0">
                <a:solidFill>
                  <a:srgbClr val="222222"/>
                </a:solidFill>
                <a:effectLst/>
                <a:latin typeface="Open Sans" panose="020B0606030504020204" pitchFamily="34" charset="0"/>
              </a:rPr>
              <a:t>ARM solutions are dedicated to the needs of:</a:t>
            </a:r>
          </a:p>
          <a:p>
            <a:pPr algn="l">
              <a:buFont typeface="Arial" panose="020B0604020202020204" pitchFamily="34" charset="0"/>
              <a:buChar char="•"/>
            </a:pPr>
            <a:r>
              <a:rPr lang="en-US" b="0" i="0" dirty="0">
                <a:solidFill>
                  <a:srgbClr val="222222"/>
                </a:solidFill>
                <a:effectLst/>
                <a:latin typeface="Belleza"/>
              </a:rPr>
              <a:t>system-on-chips architecture-built products</a:t>
            </a:r>
          </a:p>
          <a:p>
            <a:pPr algn="l">
              <a:buFont typeface="Arial" panose="020B0604020202020204" pitchFamily="34" charset="0"/>
              <a:buChar char="•"/>
            </a:pPr>
            <a:r>
              <a:rPr lang="en-US" b="0" i="0" dirty="0">
                <a:solidFill>
                  <a:srgbClr val="222222"/>
                </a:solidFill>
                <a:effectLst/>
                <a:latin typeface="Belleza"/>
              </a:rPr>
              <a:t>system-on-modules architecture-built products.</a:t>
            </a:r>
          </a:p>
          <a:p>
            <a:pPr algn="l"/>
            <a:r>
              <a:rPr lang="en-US" b="0" i="0" dirty="0">
                <a:solidFill>
                  <a:srgbClr val="222222"/>
                </a:solidFill>
                <a:effectLst/>
                <a:latin typeface="Open Sans" panose="020B0606030504020204" pitchFamily="34" charset="0"/>
              </a:rPr>
              <a:t>ARM Holdings offers users the following types of processors:</a:t>
            </a:r>
          </a:p>
          <a:p>
            <a:pPr algn="l">
              <a:buFont typeface="Arial" panose="020B0604020202020204" pitchFamily="34" charset="0"/>
              <a:buChar char="•"/>
            </a:pPr>
            <a:r>
              <a:rPr lang="en-US" b="1" i="0" dirty="0">
                <a:solidFill>
                  <a:srgbClr val="222222"/>
                </a:solidFill>
                <a:effectLst/>
                <a:latin typeface="Belleza"/>
              </a:rPr>
              <a:t>Cortex-A:</a:t>
            </a:r>
            <a:r>
              <a:rPr lang="en-US" b="0" i="0" dirty="0">
                <a:solidFill>
                  <a:srgbClr val="222222"/>
                </a:solidFill>
                <a:effectLst/>
                <a:latin typeface="Belleza"/>
              </a:rPr>
              <a:t> built for advanced operating systems and exhibits the highest possible performance;</a:t>
            </a:r>
          </a:p>
          <a:p>
            <a:pPr algn="l">
              <a:buFont typeface="Arial" panose="020B0604020202020204" pitchFamily="34" charset="0"/>
              <a:buChar char="•"/>
            </a:pPr>
            <a:r>
              <a:rPr lang="en-US" b="1" i="0" dirty="0">
                <a:solidFill>
                  <a:srgbClr val="222222"/>
                </a:solidFill>
                <a:effectLst/>
                <a:latin typeface="Belleza"/>
              </a:rPr>
              <a:t>Cortex-R:</a:t>
            </a:r>
            <a:r>
              <a:rPr lang="en-US" b="0" i="0" dirty="0">
                <a:solidFill>
                  <a:srgbClr val="222222"/>
                </a:solidFill>
                <a:effectLst/>
                <a:latin typeface="Belleza"/>
              </a:rPr>
              <a:t> caters perfectly to the needs of real-time applications and provides its users with the fastest response times;</a:t>
            </a:r>
          </a:p>
          <a:p>
            <a:pPr algn="l">
              <a:buFont typeface="Arial" panose="020B0604020202020204" pitchFamily="34" charset="0"/>
              <a:buChar char="•"/>
            </a:pPr>
            <a:r>
              <a:rPr lang="en-US" b="1" i="0" dirty="0">
                <a:solidFill>
                  <a:srgbClr val="222222"/>
                </a:solidFill>
                <a:effectLst/>
                <a:latin typeface="Belleza"/>
              </a:rPr>
              <a:t>Cortex-M:</a:t>
            </a:r>
            <a:r>
              <a:rPr lang="en-US" b="0" i="0" dirty="0">
                <a:solidFill>
                  <a:srgbClr val="222222"/>
                </a:solidFill>
                <a:effectLst/>
                <a:latin typeface="Belleza"/>
              </a:rPr>
              <a:t> mainly built for microcontrollers;</a:t>
            </a:r>
          </a:p>
          <a:p>
            <a:pPr algn="l">
              <a:buFont typeface="Arial" panose="020B0604020202020204" pitchFamily="34" charset="0"/>
              <a:buChar char="•"/>
            </a:pPr>
            <a:endParaRPr lang="en-US" b="0" i="0" dirty="0">
              <a:solidFill>
                <a:srgbClr val="222222"/>
              </a:solidFill>
              <a:effectLst/>
              <a:latin typeface="Belleza"/>
            </a:endParaRPr>
          </a:p>
          <a:p>
            <a:endParaRPr lang="en-IN" dirty="0"/>
          </a:p>
        </p:txBody>
      </p:sp>
    </p:spTree>
    <p:extLst>
      <p:ext uri="{BB962C8B-B14F-4D97-AF65-F5344CB8AC3E}">
        <p14:creationId xmlns:p14="http://schemas.microsoft.com/office/powerpoint/2010/main" val="2090548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936A-6F08-72D2-0378-E1922C3A6E51}"/>
              </a:ext>
            </a:extLst>
          </p:cNvPr>
          <p:cNvSpPr>
            <a:spLocks noGrp="1"/>
          </p:cNvSpPr>
          <p:nvPr>
            <p:ph type="title"/>
          </p:nvPr>
        </p:nvSpPr>
        <p:spPr>
          <a:xfrm>
            <a:off x="3336379" y="238634"/>
            <a:ext cx="8119918" cy="549275"/>
          </a:xfrm>
        </p:spPr>
        <p:txBody>
          <a:bodyPr>
            <a:normAutofit fontScale="90000"/>
          </a:bodyPr>
          <a:lstStyle/>
          <a:p>
            <a:r>
              <a:rPr lang="en-IN" b="1" dirty="0"/>
              <a:t>ARM Cortex-A</a:t>
            </a:r>
          </a:p>
        </p:txBody>
      </p:sp>
      <p:sp>
        <p:nvSpPr>
          <p:cNvPr id="3" name="Content Placeholder 2">
            <a:extLst>
              <a:ext uri="{FF2B5EF4-FFF2-40B4-BE49-F238E27FC236}">
                <a16:creationId xmlns:a16="http://schemas.microsoft.com/office/drawing/2014/main" id="{9302CF29-52CD-1CFC-0384-39367F655C29}"/>
              </a:ext>
            </a:extLst>
          </p:cNvPr>
          <p:cNvSpPr>
            <a:spLocks noGrp="1"/>
          </p:cNvSpPr>
          <p:nvPr>
            <p:ph idx="1"/>
          </p:nvPr>
        </p:nvSpPr>
        <p:spPr>
          <a:xfrm>
            <a:off x="328528" y="967019"/>
            <a:ext cx="11127769" cy="5769308"/>
          </a:xfrm>
        </p:spPr>
        <p:txBody>
          <a:bodyPr>
            <a:noAutofit/>
          </a:bodyPr>
          <a:lstStyle/>
          <a:p>
            <a:pPr marL="0" indent="0" algn="l">
              <a:buNone/>
            </a:pPr>
            <a:r>
              <a:rPr lang="en-US" sz="1600" b="1" i="0" dirty="0">
                <a:solidFill>
                  <a:srgbClr val="222222"/>
                </a:solidFill>
                <a:effectLst/>
                <a:latin typeface="Times New Roman" panose="02020603050405020304" pitchFamily="18" charset="0"/>
                <a:cs typeface="Times New Roman" panose="02020603050405020304" pitchFamily="18" charset="0"/>
              </a:rPr>
              <a:t>Cortex-A: </a:t>
            </a:r>
            <a:r>
              <a:rPr lang="en-US" sz="1600" b="0" i="0" dirty="0">
                <a:solidFill>
                  <a:srgbClr val="222222"/>
                </a:solidFill>
                <a:effectLst/>
                <a:latin typeface="Times New Roman" panose="02020603050405020304" pitchFamily="18" charset="0"/>
                <a:cs typeface="Times New Roman" panose="02020603050405020304" pitchFamily="18" charset="0"/>
              </a:rPr>
              <a:t>The Cortex-A category of processors is dedicated to Linux and Android devices. Any devices – starting from smartwatches and tablets and continuing with networking equipment – can be supported by Cortex-A processors.</a:t>
            </a:r>
          </a:p>
          <a:p>
            <a:pPr marL="0" indent="0" algn="l">
              <a:buNone/>
            </a:pPr>
            <a:r>
              <a:rPr lang="en-US" sz="1600" b="1" i="0" dirty="0">
                <a:solidFill>
                  <a:srgbClr val="222222"/>
                </a:solidFill>
                <a:effectLst/>
                <a:latin typeface="Times New Roman" panose="02020603050405020304" pitchFamily="18" charset="0"/>
                <a:cs typeface="Times New Roman" panose="02020603050405020304" pitchFamily="18" charset="0"/>
              </a:rPr>
              <a:t>Some technical information:</a:t>
            </a:r>
            <a:endParaRPr lang="en-US" sz="1600" b="0" i="0" dirty="0">
              <a:solidFill>
                <a:srgbClr val="222222"/>
              </a:solidFill>
              <a:effectLst/>
              <a:latin typeface="Times New Roman" panose="02020603050405020304" pitchFamily="18" charset="0"/>
              <a:cs typeface="Times New Roman" panose="02020603050405020304" pitchFamily="18" charset="0"/>
            </a:endParaRPr>
          </a:p>
          <a:p>
            <a:pPr marL="0" indent="0" algn="l">
              <a:buNone/>
            </a:pPr>
            <a:r>
              <a:rPr lang="en-US" sz="1600" b="0" i="0" dirty="0">
                <a:solidFill>
                  <a:srgbClr val="222222"/>
                </a:solidFill>
                <a:effectLst/>
                <a:latin typeface="Times New Roman" panose="02020603050405020304" pitchFamily="18" charset="0"/>
                <a:cs typeface="Times New Roman" panose="02020603050405020304" pitchFamily="18" charset="0"/>
              </a:rPr>
              <a:t>The ARM-7 architecture forms the basis of the A5, A7, A8, A9, A12, A15, and A17 processors; </a:t>
            </a:r>
          </a:p>
          <a:p>
            <a:pPr marL="0" indent="0" algn="l">
              <a:buNone/>
            </a:pPr>
            <a:r>
              <a:rPr lang="en-US" sz="1600" b="1" i="0" dirty="0">
                <a:solidFill>
                  <a:srgbClr val="222222"/>
                </a:solidFill>
                <a:effectLst/>
                <a:latin typeface="Times New Roman" panose="02020603050405020304" pitchFamily="18" charset="0"/>
                <a:cs typeface="Times New Roman" panose="02020603050405020304" pitchFamily="18" charset="0"/>
              </a:rPr>
              <a:t>A5</a:t>
            </a:r>
            <a:r>
              <a:rPr lang="en-US" sz="1600" b="1" dirty="0">
                <a:solidFill>
                  <a:srgbClr val="222222"/>
                </a:solidFill>
                <a:latin typeface="Times New Roman" panose="02020603050405020304" pitchFamily="18" charset="0"/>
                <a:cs typeface="Times New Roman" panose="02020603050405020304" pitchFamily="18" charset="0"/>
              </a:rPr>
              <a:t>: </a:t>
            </a:r>
            <a:r>
              <a:rPr lang="en-US" sz="1600" b="0" i="0" dirty="0">
                <a:solidFill>
                  <a:srgbClr val="222222"/>
                </a:solidFill>
                <a:effectLst/>
                <a:latin typeface="Times New Roman" panose="02020603050405020304" pitchFamily="18" charset="0"/>
                <a:cs typeface="Times New Roman" panose="02020603050405020304" pitchFamily="18" charset="0"/>
              </a:rPr>
              <a:t>The Cortex A5 is the smallest processor of the A-range.</a:t>
            </a:r>
          </a:p>
          <a:p>
            <a:pPr marL="0" indent="0" algn="l">
              <a:buNone/>
            </a:pPr>
            <a:r>
              <a:rPr lang="en-US" sz="1600" b="1" i="0" dirty="0">
                <a:solidFill>
                  <a:srgbClr val="222222"/>
                </a:solidFill>
                <a:effectLst/>
                <a:latin typeface="Times New Roman" panose="02020603050405020304" pitchFamily="18" charset="0"/>
                <a:cs typeface="Times New Roman" panose="02020603050405020304" pitchFamily="18" charset="0"/>
              </a:rPr>
              <a:t>A7: T</a:t>
            </a:r>
            <a:r>
              <a:rPr lang="en-US" sz="1600" b="0" i="0" dirty="0">
                <a:solidFill>
                  <a:srgbClr val="222222"/>
                </a:solidFill>
                <a:effectLst/>
                <a:latin typeface="Times New Roman" panose="02020603050405020304" pitchFamily="18" charset="0"/>
                <a:cs typeface="Times New Roman" panose="02020603050405020304" pitchFamily="18" charset="0"/>
              </a:rPr>
              <a:t>he performance provided by the A7 is 20% higher. The Cortex-A7 finds its application in smartphones and tablets and is famous for its power optimization technology. </a:t>
            </a:r>
          </a:p>
          <a:p>
            <a:pPr marL="0" indent="0" algn="l">
              <a:buNone/>
            </a:pPr>
            <a:r>
              <a:rPr lang="en-US" sz="1600" b="1" i="0" dirty="0">
                <a:solidFill>
                  <a:srgbClr val="222222"/>
                </a:solidFill>
                <a:effectLst/>
                <a:latin typeface="Times New Roman" panose="02020603050405020304" pitchFamily="18" charset="0"/>
                <a:cs typeface="Times New Roman" panose="02020603050405020304" pitchFamily="18" charset="0"/>
              </a:rPr>
              <a:t>A15: </a:t>
            </a:r>
            <a:r>
              <a:rPr lang="en-US" sz="1600" b="0" i="0" dirty="0">
                <a:solidFill>
                  <a:srgbClr val="222222"/>
                </a:solidFill>
                <a:effectLst/>
                <a:latin typeface="Times New Roman" panose="02020603050405020304" pitchFamily="18" charset="0"/>
                <a:cs typeface="Times New Roman" panose="02020603050405020304" pitchFamily="18" charset="0"/>
              </a:rPr>
              <a:t>This is the first processor in the range that fits data management and virtual environment solutions.</a:t>
            </a:r>
          </a:p>
          <a:p>
            <a:pPr marL="0" indent="0" algn="l">
              <a:buNone/>
            </a:pPr>
            <a:r>
              <a:rPr lang="en-US" sz="1600" b="1" i="0" dirty="0">
                <a:solidFill>
                  <a:srgbClr val="222222"/>
                </a:solidFill>
                <a:effectLst/>
                <a:latin typeface="Times New Roman" panose="02020603050405020304" pitchFamily="18" charset="0"/>
                <a:cs typeface="Times New Roman" panose="02020603050405020304" pitchFamily="18" charset="0"/>
              </a:rPr>
              <a:t>A17: </a:t>
            </a:r>
            <a:r>
              <a:rPr lang="en-US" sz="1600" b="0" i="0" dirty="0">
                <a:solidFill>
                  <a:srgbClr val="222222"/>
                </a:solidFill>
                <a:effectLst/>
                <a:latin typeface="Times New Roman" panose="02020603050405020304" pitchFamily="18" charset="0"/>
                <a:cs typeface="Times New Roman" panose="02020603050405020304" pitchFamily="18" charset="0"/>
              </a:rPr>
              <a:t>The processor can be configured with 1–4 cores with out-of-order pipelines. </a:t>
            </a:r>
          </a:p>
          <a:p>
            <a:pPr marL="0" indent="0" algn="l">
              <a:buNone/>
            </a:pPr>
            <a:r>
              <a:rPr lang="en-US" sz="1600" b="1" i="0" dirty="0">
                <a:solidFill>
                  <a:srgbClr val="222222"/>
                </a:solidFill>
                <a:effectLst/>
                <a:latin typeface="Times New Roman" panose="02020603050405020304" pitchFamily="18" charset="0"/>
                <a:cs typeface="Times New Roman" panose="02020603050405020304" pitchFamily="18" charset="0"/>
              </a:rPr>
              <a:t>A50: </a:t>
            </a:r>
            <a:r>
              <a:rPr lang="en-US" sz="1600" b="0" i="0" dirty="0">
                <a:solidFill>
                  <a:srgbClr val="222222"/>
                </a:solidFill>
                <a:effectLst/>
                <a:latin typeface="Times New Roman" panose="02020603050405020304" pitchFamily="18" charset="0"/>
                <a:cs typeface="Times New Roman" panose="02020603050405020304" pitchFamily="18" charset="0"/>
              </a:rPr>
              <a:t>The Cortex-A50 processor extends the areas of application to low-power servers. It demonstrates useful power-optimized features and creates great conditions for the migration of 64-bit operating systems to mobile solutions.</a:t>
            </a:r>
            <a:endParaRPr lang="en-US" sz="1600" b="1" i="0" dirty="0">
              <a:solidFill>
                <a:srgbClr val="222222"/>
              </a:solidFill>
              <a:effectLst/>
              <a:latin typeface="Times New Roman" panose="02020603050405020304" pitchFamily="18" charset="0"/>
              <a:cs typeface="Times New Roman" panose="02020603050405020304" pitchFamily="18" charset="0"/>
            </a:endParaRPr>
          </a:p>
          <a:p>
            <a:pPr marL="0" indent="0" algn="l">
              <a:buNone/>
            </a:pPr>
            <a:r>
              <a:rPr lang="en-US" sz="1600" b="1" i="0" dirty="0">
                <a:solidFill>
                  <a:srgbClr val="222222"/>
                </a:solidFill>
                <a:effectLst/>
                <a:latin typeface="Times New Roman" panose="02020603050405020304" pitchFamily="18" charset="0"/>
                <a:cs typeface="Times New Roman" panose="02020603050405020304" pitchFamily="18" charset="0"/>
              </a:rPr>
              <a:t>ARM Cortex-A processors better than their applications and potential usage:</a:t>
            </a:r>
            <a:endParaRPr lang="en-US" sz="1600" b="0" i="0" dirty="0">
              <a:solidFill>
                <a:srgbClr val="222222"/>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1600" b="0" i="0" dirty="0">
                <a:solidFill>
                  <a:srgbClr val="222222"/>
                </a:solidFill>
                <a:effectLst/>
                <a:latin typeface="Times New Roman" panose="02020603050405020304" pitchFamily="18" charset="0"/>
                <a:cs typeface="Times New Roman" panose="02020603050405020304" pitchFamily="18" charset="0"/>
              </a:rPr>
              <a:t>Smart Devices and Wearables;</a:t>
            </a:r>
          </a:p>
          <a:p>
            <a:pPr marL="514350" indent="-514350" algn="l">
              <a:buFont typeface="+mj-lt"/>
              <a:buAutoNum type="arabicPeriod"/>
            </a:pPr>
            <a:r>
              <a:rPr lang="en-US" sz="1600" b="0" i="0" dirty="0">
                <a:solidFill>
                  <a:srgbClr val="222222"/>
                </a:solidFill>
                <a:effectLst/>
                <a:latin typeface="Times New Roman" panose="02020603050405020304" pitchFamily="18" charset="0"/>
                <a:cs typeface="Times New Roman" panose="02020603050405020304" pitchFamily="18" charset="0"/>
              </a:rPr>
              <a:t>Automotive Systems;</a:t>
            </a:r>
          </a:p>
          <a:p>
            <a:pPr marL="514350" indent="-514350" algn="l">
              <a:buFont typeface="+mj-lt"/>
              <a:buAutoNum type="arabicPeriod"/>
            </a:pPr>
            <a:r>
              <a:rPr lang="en-US" sz="1600" b="0" i="0" dirty="0">
                <a:solidFill>
                  <a:srgbClr val="222222"/>
                </a:solidFill>
                <a:effectLst/>
                <a:latin typeface="Times New Roman" panose="02020603050405020304" pitchFamily="18" charset="0"/>
                <a:cs typeface="Times New Roman" panose="02020603050405020304" pitchFamily="18" charset="0"/>
              </a:rPr>
              <a:t>Servers &amp; Networks;</a:t>
            </a:r>
          </a:p>
          <a:p>
            <a:pPr marL="514350" indent="-514350" algn="l">
              <a:buFont typeface="+mj-lt"/>
              <a:buAutoNum type="arabicPeriod"/>
            </a:pPr>
            <a:r>
              <a:rPr lang="en-US" sz="1600" b="0" i="0" dirty="0">
                <a:solidFill>
                  <a:srgbClr val="222222"/>
                </a:solidFill>
                <a:effectLst/>
                <a:latin typeface="Times New Roman" panose="02020603050405020304" pitchFamily="18" charset="0"/>
                <a:cs typeface="Times New Roman" panose="02020603050405020304" pitchFamily="18" charset="0"/>
              </a:rPr>
              <a:t>Satellite Receivers;</a:t>
            </a:r>
          </a:p>
          <a:p>
            <a:pPr marL="514350" indent="-514350" algn="l">
              <a:buFont typeface="+mj-lt"/>
              <a:buAutoNum type="arabicPeriod"/>
            </a:pPr>
            <a:r>
              <a:rPr lang="en-US" sz="1600" b="0" i="0" dirty="0">
                <a:solidFill>
                  <a:srgbClr val="222222"/>
                </a:solidFill>
                <a:effectLst/>
                <a:latin typeface="Times New Roman" panose="02020603050405020304" pitchFamily="18" charset="0"/>
                <a:cs typeface="Times New Roman" panose="02020603050405020304" pitchFamily="18" charset="0"/>
              </a:rPr>
              <a:t>Home Gateways;</a:t>
            </a:r>
          </a:p>
          <a:p>
            <a:pPr marL="514350" indent="-514350" algn="l">
              <a:buFont typeface="+mj-lt"/>
              <a:buAutoNum type="arabicPeriod"/>
            </a:pPr>
            <a:r>
              <a:rPr lang="en-US" sz="1600" b="0" i="1" dirty="0">
                <a:solidFill>
                  <a:srgbClr val="222222"/>
                </a:solidFill>
                <a:effectLst/>
                <a:latin typeface="Times New Roman" panose="02020603050405020304" pitchFamily="18" charset="0"/>
                <a:cs typeface="Times New Roman" panose="02020603050405020304" pitchFamily="18" charset="0"/>
              </a:rPr>
              <a:t>One of the most famous companies that use ARM Cortex-A processors is Apple.</a:t>
            </a:r>
            <a:endParaRPr lang="en-US" sz="1600"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7075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E87BE-091A-93D2-E5EC-2E9A424FDDE6}"/>
              </a:ext>
            </a:extLst>
          </p:cNvPr>
          <p:cNvSpPr>
            <a:spLocks noGrp="1"/>
          </p:cNvSpPr>
          <p:nvPr>
            <p:ph type="title"/>
          </p:nvPr>
        </p:nvSpPr>
        <p:spPr>
          <a:xfrm>
            <a:off x="2403835" y="129456"/>
            <a:ext cx="9383598" cy="907494"/>
          </a:xfrm>
        </p:spPr>
        <p:txBody>
          <a:bodyPr>
            <a:normAutofit/>
          </a:bodyPr>
          <a:lstStyle/>
          <a:p>
            <a:r>
              <a:rPr lang="en-IN" b="1" i="0" dirty="0">
                <a:solidFill>
                  <a:srgbClr val="222222"/>
                </a:solidFill>
                <a:effectLst/>
                <a:latin typeface="Belleza"/>
              </a:rPr>
              <a:t>ARM Cortex-R</a:t>
            </a:r>
            <a:endParaRPr lang="en-IN" dirty="0"/>
          </a:p>
        </p:txBody>
      </p:sp>
      <p:sp>
        <p:nvSpPr>
          <p:cNvPr id="3" name="Content Placeholder 2">
            <a:extLst>
              <a:ext uri="{FF2B5EF4-FFF2-40B4-BE49-F238E27FC236}">
                <a16:creationId xmlns:a16="http://schemas.microsoft.com/office/drawing/2014/main" id="{D64CDF24-9E35-FB81-2236-218DC55739B1}"/>
              </a:ext>
            </a:extLst>
          </p:cNvPr>
          <p:cNvSpPr>
            <a:spLocks noGrp="1"/>
          </p:cNvSpPr>
          <p:nvPr>
            <p:ph idx="1"/>
          </p:nvPr>
        </p:nvSpPr>
        <p:spPr/>
        <p:txBody>
          <a:bodyPr/>
          <a:lstStyle/>
          <a:p>
            <a:pPr marL="0" indent="0" algn="just">
              <a:buNone/>
            </a:pPr>
            <a:r>
              <a:rPr lang="en-US" b="0" i="0" dirty="0">
                <a:solidFill>
                  <a:srgbClr val="222222"/>
                </a:solidFill>
                <a:effectLst/>
                <a:latin typeface="Open Sans" panose="020B0606030504020204" pitchFamily="34" charset="0"/>
              </a:rPr>
              <a:t>Cortex-R processors primarily target real-time solutions. They find application in controllers, networking equipment, media players, and other similar devices. Furthermore, this type of ARM processor provides great support for the automotive industry.</a:t>
            </a:r>
            <a:endParaRPr lang="en-IN" dirty="0"/>
          </a:p>
        </p:txBody>
      </p:sp>
    </p:spTree>
    <p:extLst>
      <p:ext uri="{BB962C8B-B14F-4D97-AF65-F5344CB8AC3E}">
        <p14:creationId xmlns:p14="http://schemas.microsoft.com/office/powerpoint/2010/main" val="299729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p:cNvSpPr>
            <a:spLocks noGrp="1"/>
          </p:cNvSpPr>
          <p:nvPr>
            <p:ph sz="half" idx="1"/>
          </p:nvPr>
        </p:nvSpPr>
        <p:spPr>
          <a:xfrm>
            <a:off x="884239" y="990601"/>
            <a:ext cx="5668962" cy="5135563"/>
          </a:xfrm>
        </p:spPr>
        <p:txBody>
          <a:bodyPr>
            <a:normAutofit lnSpcReduction="10000"/>
          </a:bodyPr>
          <a:lstStyle/>
          <a:p>
            <a:pPr>
              <a:buFont typeface="Arial" charset="0"/>
              <a:buChar char="•"/>
              <a:defRPr/>
            </a:pPr>
            <a:r>
              <a:rPr lang="en-US" sz="2200" dirty="0"/>
              <a:t>Course Outcomes</a:t>
            </a:r>
          </a:p>
          <a:p>
            <a:pPr>
              <a:buFont typeface="Arial" charset="0"/>
              <a:buChar char="•"/>
              <a:defRPr/>
            </a:pPr>
            <a:r>
              <a:rPr lang="en-US" sz="2200" dirty="0"/>
              <a:t>Syllabus</a:t>
            </a:r>
          </a:p>
          <a:p>
            <a:pPr>
              <a:buFont typeface="Arial" charset="0"/>
              <a:buChar char="•"/>
              <a:defRPr/>
            </a:pPr>
            <a:r>
              <a:rPr lang="en-US" sz="2200" dirty="0"/>
              <a:t>Contents of the Unit</a:t>
            </a:r>
          </a:p>
          <a:p>
            <a:pPr>
              <a:buFont typeface="Arial" charset="0"/>
              <a:buChar char="•"/>
              <a:defRPr/>
            </a:pPr>
            <a:r>
              <a:rPr lang="en-US" sz="2200" dirty="0"/>
              <a:t>Objectives of the Unit</a:t>
            </a:r>
          </a:p>
          <a:p>
            <a:pPr>
              <a:buFont typeface="Arial" charset="0"/>
              <a:buChar char="•"/>
              <a:defRPr/>
            </a:pPr>
            <a:r>
              <a:rPr lang="en-US" sz="2200" dirty="0"/>
              <a:t>CO- PO correlation </a:t>
            </a:r>
            <a:r>
              <a:rPr lang="en-US" sz="2200" dirty="0" err="1"/>
              <a:t>w.r.t</a:t>
            </a:r>
            <a:r>
              <a:rPr lang="en-US" sz="2200" dirty="0"/>
              <a:t>. Unit</a:t>
            </a:r>
          </a:p>
          <a:p>
            <a:pPr>
              <a:buFont typeface="Arial" charset="0"/>
              <a:buChar char="•"/>
              <a:defRPr/>
            </a:pPr>
            <a:r>
              <a:rPr lang="en-US" sz="2200" dirty="0"/>
              <a:t>CO-PSO  correlation </a:t>
            </a:r>
            <a:r>
              <a:rPr lang="en-US" sz="2200" dirty="0" err="1"/>
              <a:t>w.r.t</a:t>
            </a:r>
            <a:r>
              <a:rPr lang="en-US" sz="2200" dirty="0"/>
              <a:t>. Unit</a:t>
            </a:r>
          </a:p>
          <a:p>
            <a:pPr>
              <a:buFont typeface="Arial" charset="0"/>
              <a:buChar char="•"/>
              <a:defRPr/>
            </a:pPr>
            <a:r>
              <a:rPr lang="en-US" sz="2200" dirty="0"/>
              <a:t>Prerequisite and Recap</a:t>
            </a:r>
          </a:p>
          <a:p>
            <a:pPr>
              <a:buFont typeface="Arial" charset="0"/>
              <a:buChar char="•"/>
              <a:defRPr/>
            </a:pPr>
            <a:r>
              <a:rPr lang="en-US" sz="2200" dirty="0"/>
              <a:t>Objectives of the topic</a:t>
            </a:r>
          </a:p>
          <a:p>
            <a:pPr>
              <a:buFont typeface="Arial" charset="0"/>
              <a:buChar char="•"/>
              <a:defRPr/>
            </a:pPr>
            <a:r>
              <a:rPr lang="en-US" sz="2200" dirty="0"/>
              <a:t>Topic mapping with CO</a:t>
            </a:r>
          </a:p>
          <a:p>
            <a:pPr>
              <a:buFont typeface="Arial" charset="0"/>
              <a:buChar char="•"/>
              <a:defRPr/>
            </a:pPr>
            <a:r>
              <a:rPr lang="en-US" sz="2200" dirty="0"/>
              <a:t>Video Links</a:t>
            </a:r>
          </a:p>
          <a:p>
            <a:pPr>
              <a:buFont typeface="Arial" charset="0"/>
              <a:buChar char="•"/>
              <a:defRPr/>
            </a:pPr>
            <a:r>
              <a:rPr lang="en-US" sz="2200" dirty="0"/>
              <a:t>Daily Quiz</a:t>
            </a:r>
          </a:p>
          <a:p>
            <a:pPr>
              <a:buFont typeface="Arial" charset="0"/>
              <a:buChar char="•"/>
              <a:defRPr/>
            </a:pPr>
            <a:r>
              <a:rPr lang="en-US" sz="2200" dirty="0"/>
              <a:t>MCQs</a:t>
            </a:r>
          </a:p>
          <a:p>
            <a:pPr>
              <a:buFont typeface="Arial" charset="0"/>
              <a:buChar char="•"/>
              <a:defRPr/>
            </a:pPr>
            <a:r>
              <a:rPr lang="en-US" sz="2200" dirty="0"/>
              <a:t>Weekly assignment</a:t>
            </a:r>
          </a:p>
        </p:txBody>
      </p:sp>
      <p:sp>
        <p:nvSpPr>
          <p:cNvPr id="19" name="Content Placeholder 18"/>
          <p:cNvSpPr>
            <a:spLocks noGrp="1"/>
          </p:cNvSpPr>
          <p:nvPr>
            <p:ph sz="half" idx="2"/>
          </p:nvPr>
        </p:nvSpPr>
        <p:spPr>
          <a:xfrm>
            <a:off x="6735764" y="990601"/>
            <a:ext cx="4846637" cy="5135563"/>
          </a:xfrm>
        </p:spPr>
        <p:txBody>
          <a:bodyPr>
            <a:normAutofit lnSpcReduction="10000"/>
          </a:bodyPr>
          <a:lstStyle/>
          <a:p>
            <a:pPr>
              <a:buFont typeface="Arial" charset="0"/>
              <a:buChar char="•"/>
              <a:defRPr/>
            </a:pPr>
            <a:endParaRPr lang="en-US" sz="2200" dirty="0"/>
          </a:p>
          <a:p>
            <a:pPr>
              <a:buFont typeface="Arial" charset="0"/>
              <a:buChar char="•"/>
              <a:defRPr/>
            </a:pPr>
            <a:r>
              <a:rPr lang="en-US" sz="2200" dirty="0"/>
              <a:t>Old University Exam Paper</a:t>
            </a:r>
          </a:p>
          <a:p>
            <a:pPr>
              <a:buFont typeface="Arial" charset="0"/>
              <a:buChar char="•"/>
              <a:defRPr/>
            </a:pPr>
            <a:r>
              <a:rPr lang="en-US" sz="2200" dirty="0"/>
              <a:t>Expected Questions for University Exams</a:t>
            </a:r>
          </a:p>
          <a:p>
            <a:pPr>
              <a:buFont typeface="Arial" charset="0"/>
              <a:buChar char="•"/>
              <a:defRPr/>
            </a:pPr>
            <a:r>
              <a:rPr lang="en-US" sz="2200" dirty="0"/>
              <a:t>Summary</a:t>
            </a:r>
          </a:p>
          <a:p>
            <a:pPr>
              <a:buFont typeface="Arial" charset="0"/>
              <a:buChar char="•"/>
              <a:defRPr/>
            </a:pPr>
            <a:r>
              <a:rPr lang="en-US" sz="2200" dirty="0"/>
              <a:t>References</a:t>
            </a:r>
          </a:p>
          <a:p>
            <a:pPr>
              <a:buFont typeface="Arial" charset="0"/>
              <a:buChar char="•"/>
              <a:defRPr/>
            </a:pPr>
            <a:endParaRPr lang="en-US" sz="2200" dirty="0"/>
          </a:p>
        </p:txBody>
      </p:sp>
      <p:sp>
        <p:nvSpPr>
          <p:cNvPr id="6" name="Date Placeholder 5"/>
          <p:cNvSpPr>
            <a:spLocks noGrp="1"/>
          </p:cNvSpPr>
          <p:nvPr>
            <p:ph type="dt" sz="quarter" idx="10"/>
          </p:nvPr>
        </p:nvSpPr>
        <p:spPr/>
        <p:txBody>
          <a:bodyPr/>
          <a:lstStyle/>
          <a:p>
            <a:pPr>
              <a:defRPr/>
            </a:pPr>
            <a:fld id="{0D3927DA-C3C5-4FE3-8D52-49EA5642BD33}" type="datetime1">
              <a:rPr lang="en-US" smtClean="0"/>
              <a:pPr>
                <a:defRPr/>
              </a:pPr>
              <a:t>6/19/24</a:t>
            </a:fld>
            <a:endParaRPr lang="en-US" dirty="0"/>
          </a:p>
        </p:txBody>
      </p:sp>
      <p:sp>
        <p:nvSpPr>
          <p:cNvPr id="7" name="Slide Number Placeholder 6"/>
          <p:cNvSpPr>
            <a:spLocks noGrp="1"/>
          </p:cNvSpPr>
          <p:nvPr>
            <p:ph type="sldNum" sz="quarter" idx="12"/>
          </p:nvPr>
        </p:nvSpPr>
        <p:spPr/>
        <p:txBody>
          <a:bodyPr/>
          <a:lstStyle/>
          <a:p>
            <a:pPr>
              <a:defRPr/>
            </a:pPr>
            <a:fld id="{0D205FC1-E7A0-49C4-8FA4-0A3D5BA04167}" type="slidenum">
              <a:rPr lang="en-US" smtClean="0"/>
              <a:pPr>
                <a:defRPr/>
              </a:pPr>
              <a:t>2</a:t>
            </a:fld>
            <a:endParaRPr lang="en-US" dirty="0"/>
          </a:p>
        </p:txBody>
      </p:sp>
      <p:sp>
        <p:nvSpPr>
          <p:cNvPr id="8" name="Title 1"/>
          <p:cNvSpPr txBox="1">
            <a:spLocks/>
          </p:cNvSpPr>
          <p:nvPr/>
        </p:nvSpPr>
        <p:spPr>
          <a:xfrm>
            <a:off x="2255839" y="0"/>
            <a:ext cx="9326562" cy="8382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defPPr>
              <a:defRPr lang="en-US"/>
            </a:defPPr>
            <a:lvl1pPr algn="ctr" fontAlgn="base">
              <a:spcBef>
                <a:spcPct val="0"/>
              </a:spcBef>
              <a:spcAft>
                <a:spcPct val="0"/>
              </a:spcAft>
              <a:buNone/>
              <a:defRPr sz="2520"/>
            </a:lvl1pPr>
            <a:lvl2pPr eaLnBrk="0" fontAlgn="base" hangingPunct="0">
              <a:spcBef>
                <a:spcPct val="0"/>
              </a:spcBef>
              <a:spcAft>
                <a:spcPct val="0"/>
              </a:spcAft>
            </a:lvl2pPr>
            <a:lvl3pPr eaLnBrk="0" fontAlgn="base" hangingPunct="0">
              <a:spcBef>
                <a:spcPct val="0"/>
              </a:spcBef>
              <a:spcAft>
                <a:spcPct val="0"/>
              </a:spcAft>
            </a:lvl3pPr>
            <a:lvl4pPr eaLnBrk="0" fontAlgn="base" hangingPunct="0">
              <a:spcBef>
                <a:spcPct val="0"/>
              </a:spcBef>
              <a:spcAft>
                <a:spcPct val="0"/>
              </a:spcAft>
            </a:lvl4pPr>
            <a:lvl5pPr eaLnBrk="0" fontAlgn="base" hangingPunct="0">
              <a:spcBef>
                <a:spcPct val="0"/>
              </a:spcBef>
              <a:spcAft>
                <a:spcPct val="0"/>
              </a:spcAft>
            </a:lvl5pPr>
          </a:lstStyle>
          <a:p>
            <a:r>
              <a:rPr lang="en-US"/>
              <a:t>Index</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114AD-F545-AF02-D774-6CC3F12565C5}"/>
              </a:ext>
            </a:extLst>
          </p:cNvPr>
          <p:cNvSpPr>
            <a:spLocks noGrp="1"/>
          </p:cNvSpPr>
          <p:nvPr>
            <p:ph type="title"/>
          </p:nvPr>
        </p:nvSpPr>
        <p:spPr>
          <a:xfrm>
            <a:off x="2394408" y="257543"/>
            <a:ext cx="8619150" cy="846987"/>
          </a:xfrm>
        </p:spPr>
        <p:txBody>
          <a:bodyPr>
            <a:normAutofit/>
          </a:bodyPr>
          <a:lstStyle/>
          <a:p>
            <a:r>
              <a:rPr lang="en-IN" b="1" i="0" dirty="0">
                <a:solidFill>
                  <a:srgbClr val="222222"/>
                </a:solidFill>
                <a:effectLst/>
                <a:latin typeface="Belleza"/>
              </a:rPr>
              <a:t>ARM: Cortex-M</a:t>
            </a:r>
            <a:endParaRPr lang="en-IN" dirty="0"/>
          </a:p>
        </p:txBody>
      </p:sp>
      <p:sp>
        <p:nvSpPr>
          <p:cNvPr id="3" name="Content Placeholder 2">
            <a:extLst>
              <a:ext uri="{FF2B5EF4-FFF2-40B4-BE49-F238E27FC236}">
                <a16:creationId xmlns:a16="http://schemas.microsoft.com/office/drawing/2014/main" id="{C1699C48-C2DD-FE61-C798-F821F05E7052}"/>
              </a:ext>
            </a:extLst>
          </p:cNvPr>
          <p:cNvSpPr>
            <a:spLocks noGrp="1"/>
          </p:cNvSpPr>
          <p:nvPr>
            <p:ph idx="1"/>
          </p:nvPr>
        </p:nvSpPr>
        <p:spPr>
          <a:xfrm>
            <a:off x="497958" y="1104529"/>
            <a:ext cx="11196084" cy="5391963"/>
          </a:xfrm>
        </p:spPr>
        <p:txBody>
          <a:bodyPr>
            <a:normAutofit lnSpcReduction="10000"/>
          </a:bodyPr>
          <a:lstStyle/>
          <a:p>
            <a:pPr marL="0" indent="0" algn="just">
              <a:buNone/>
            </a:pPr>
            <a:r>
              <a:rPr lang="en-US" b="0" i="0" dirty="0">
                <a:solidFill>
                  <a:srgbClr val="222222"/>
                </a:solidFill>
                <a:effectLst/>
                <a:latin typeface="Open Sans" panose="020B0606030504020204" pitchFamily="34" charset="0"/>
              </a:rPr>
              <a:t>The point of interest of Cortex-M processors is the MCU and Embedded system and IoT market. The ARM processors of this type find their implementation in FPGA, integrated memories, clocks, etc. Different members of the set have different improved features: some of them demonstrate higher performance, others are more energy efficient. </a:t>
            </a:r>
          </a:p>
          <a:p>
            <a:pPr marL="0" indent="0" algn="just">
              <a:buNone/>
            </a:pPr>
            <a:endParaRPr lang="en-US" b="0" i="0" dirty="0">
              <a:solidFill>
                <a:srgbClr val="222222"/>
              </a:solidFill>
              <a:effectLst/>
              <a:latin typeface="Open Sans" panose="020B0606030504020204" pitchFamily="34" charset="0"/>
            </a:endParaRPr>
          </a:p>
          <a:p>
            <a:pPr marL="0" indent="0" algn="just">
              <a:buNone/>
            </a:pPr>
            <a:r>
              <a:rPr lang="en-US" b="1" i="0" dirty="0">
                <a:solidFill>
                  <a:srgbClr val="222222"/>
                </a:solidFill>
                <a:effectLst/>
                <a:latin typeface="Belleza"/>
              </a:rPr>
              <a:t>ARM Cortex M0+: </a:t>
            </a:r>
            <a:r>
              <a:rPr lang="en-US" b="0" i="0" dirty="0">
                <a:solidFill>
                  <a:srgbClr val="222222"/>
                </a:solidFill>
                <a:effectLst/>
                <a:latin typeface="Open Sans" panose="020B0606030504020204" pitchFamily="34" charset="0"/>
              </a:rPr>
              <a:t>This kind of processor shows rather low performance. It uses the Thumb-2 instruction set and has a 2-stage pipeline. Significant features are the bus for single-cycle GPIO and the micro trace buffer. The Cortex-M0+ is a level up from an 8-bit MCU. With this processor, bug fixing gets easier.</a:t>
            </a:r>
          </a:p>
          <a:p>
            <a:pPr marL="0" indent="0" algn="just">
              <a:buNone/>
            </a:pPr>
            <a:r>
              <a:rPr lang="en-US" b="1" i="0" dirty="0">
                <a:solidFill>
                  <a:srgbClr val="222222"/>
                </a:solidFill>
                <a:effectLst/>
                <a:latin typeface="Open Sans" panose="020B0606030504020204" pitchFamily="34" charset="0"/>
              </a:rPr>
              <a:t>Application</a:t>
            </a:r>
            <a:r>
              <a:rPr lang="en-US" b="0" i="0" dirty="0">
                <a:solidFill>
                  <a:srgbClr val="222222"/>
                </a:solidFill>
                <a:effectLst/>
                <a:latin typeface="Open Sans" panose="020B0606030504020204" pitchFamily="34" charset="0"/>
              </a:rPr>
              <a:t>: Pen Drive uses ARM Cortex M0+. </a:t>
            </a:r>
            <a:r>
              <a:rPr lang="en-US" b="0" i="0" dirty="0">
                <a:solidFill>
                  <a:srgbClr val="222222"/>
                </a:solidFill>
                <a:effectLst/>
                <a:latin typeface="Belleza"/>
              </a:rPr>
              <a:t>Smart Lighting; Motion Sense Devices;</a:t>
            </a:r>
          </a:p>
          <a:p>
            <a:pPr marL="0" indent="0" algn="just">
              <a:buNone/>
            </a:pPr>
            <a:endParaRPr lang="en-US" b="0" i="0" dirty="0">
              <a:solidFill>
                <a:srgbClr val="222222"/>
              </a:solidFill>
              <a:effectLst/>
              <a:latin typeface="Belleza"/>
            </a:endParaRPr>
          </a:p>
          <a:p>
            <a:pPr marL="0" indent="0" algn="just">
              <a:buNone/>
            </a:pPr>
            <a:endParaRPr lang="en-US" b="0" i="0" dirty="0">
              <a:solidFill>
                <a:srgbClr val="222222"/>
              </a:solidFill>
              <a:effectLst/>
              <a:latin typeface="Open Sans" panose="020B0606030504020204" pitchFamily="34" charset="0"/>
            </a:endParaRPr>
          </a:p>
          <a:p>
            <a:pPr marL="0" indent="0" algn="just">
              <a:buNone/>
            </a:pPr>
            <a:endParaRPr lang="en-IN" dirty="0"/>
          </a:p>
        </p:txBody>
      </p:sp>
    </p:spTree>
    <p:extLst>
      <p:ext uri="{BB962C8B-B14F-4D97-AF65-F5344CB8AC3E}">
        <p14:creationId xmlns:p14="http://schemas.microsoft.com/office/powerpoint/2010/main" val="4212998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3BFA-F5A0-FC48-E391-FECA0421101C}"/>
              </a:ext>
            </a:extLst>
          </p:cNvPr>
          <p:cNvSpPr>
            <a:spLocks noGrp="1"/>
          </p:cNvSpPr>
          <p:nvPr>
            <p:ph type="title"/>
          </p:nvPr>
        </p:nvSpPr>
        <p:spPr>
          <a:xfrm>
            <a:off x="2243578" y="216270"/>
            <a:ext cx="8706183" cy="1070271"/>
          </a:xfrm>
        </p:spPr>
        <p:txBody>
          <a:bodyPr/>
          <a:lstStyle/>
          <a:p>
            <a:r>
              <a:rPr lang="en-IN" b="1" dirty="0"/>
              <a:t>ARM Cortex-M Series</a:t>
            </a:r>
          </a:p>
        </p:txBody>
      </p:sp>
      <p:sp>
        <p:nvSpPr>
          <p:cNvPr id="3" name="Content Placeholder 2">
            <a:extLst>
              <a:ext uri="{FF2B5EF4-FFF2-40B4-BE49-F238E27FC236}">
                <a16:creationId xmlns:a16="http://schemas.microsoft.com/office/drawing/2014/main" id="{68D5D655-F915-F5D8-658A-8AAE7BBF92CE}"/>
              </a:ext>
            </a:extLst>
          </p:cNvPr>
          <p:cNvSpPr>
            <a:spLocks noGrp="1"/>
          </p:cNvSpPr>
          <p:nvPr>
            <p:ph idx="1"/>
          </p:nvPr>
        </p:nvSpPr>
        <p:spPr>
          <a:xfrm>
            <a:off x="519223" y="1382233"/>
            <a:ext cx="10623698" cy="5259497"/>
          </a:xfrm>
        </p:spPr>
        <p:txBody>
          <a:bodyPr>
            <a:normAutofit/>
          </a:bodyPr>
          <a:lstStyle/>
          <a:p>
            <a:pPr marL="0" indent="0" algn="just">
              <a:buNone/>
            </a:pPr>
            <a:r>
              <a:rPr lang="en-US" b="1" i="0" dirty="0">
                <a:solidFill>
                  <a:srgbClr val="222222"/>
                </a:solidFill>
                <a:effectLst/>
                <a:latin typeface="Belleza"/>
              </a:rPr>
              <a:t>M3 &amp; M4: </a:t>
            </a:r>
            <a:r>
              <a:rPr lang="en-US" b="0" i="0" dirty="0">
                <a:solidFill>
                  <a:srgbClr val="222222"/>
                </a:solidFill>
                <a:effectLst/>
                <a:latin typeface="Open Sans" panose="020B0606030504020204" pitchFamily="34" charset="0"/>
              </a:rPr>
              <a:t>both provide 1.25 DMIPS/MHz the difference between M3 and M4 is that the core of M4 is capable of DSP.</a:t>
            </a:r>
          </a:p>
          <a:p>
            <a:pPr marL="0" indent="0" algn="just">
              <a:buNone/>
            </a:pPr>
            <a:r>
              <a:rPr lang="en-US" b="1" i="0" dirty="0">
                <a:solidFill>
                  <a:srgbClr val="222222"/>
                </a:solidFill>
                <a:effectLst/>
                <a:latin typeface="Open Sans" panose="020B0606030504020204" pitchFamily="34" charset="0"/>
              </a:rPr>
              <a:t>The areas of application of M-category ARM processors are:</a:t>
            </a:r>
            <a:endParaRPr lang="en-US" b="0" i="0" dirty="0">
              <a:solidFill>
                <a:srgbClr val="222222"/>
              </a:solidFill>
              <a:effectLst/>
              <a:latin typeface="Open Sans" panose="020B0606030504020204" pitchFamily="34" charset="0"/>
            </a:endParaRPr>
          </a:p>
          <a:p>
            <a:pPr algn="just"/>
            <a:r>
              <a:rPr lang="en-US" b="0" i="0" dirty="0">
                <a:solidFill>
                  <a:srgbClr val="222222"/>
                </a:solidFill>
                <a:effectLst/>
                <a:latin typeface="Belleza"/>
              </a:rPr>
              <a:t>Smartwatches;</a:t>
            </a:r>
          </a:p>
          <a:p>
            <a:pPr algn="just"/>
            <a:r>
              <a:rPr lang="en-US" b="0" i="0" dirty="0">
                <a:solidFill>
                  <a:srgbClr val="222222"/>
                </a:solidFill>
                <a:effectLst/>
                <a:latin typeface="Belleza"/>
              </a:rPr>
              <a:t>Automotive, Retail &amp; Healthcare Industries;</a:t>
            </a:r>
          </a:p>
          <a:p>
            <a:pPr algn="just"/>
            <a:r>
              <a:rPr lang="en-US" b="0" i="0" dirty="0">
                <a:solidFill>
                  <a:srgbClr val="222222"/>
                </a:solidFill>
                <a:effectLst/>
                <a:latin typeface="Belleza"/>
              </a:rPr>
              <a:t>Energy Grids.</a:t>
            </a:r>
          </a:p>
          <a:p>
            <a:pPr algn="just"/>
            <a:r>
              <a:rPr lang="en-US" b="0" i="1" dirty="0">
                <a:solidFill>
                  <a:srgbClr val="222222"/>
                </a:solidFill>
                <a:effectLst/>
                <a:latin typeface="Open Sans" panose="020B0606030504020204" pitchFamily="34" charset="0"/>
              </a:rPr>
              <a:t>Fitbit and Samsung both use ARM Cortex-M controllers in their smartwatches</a:t>
            </a:r>
            <a:endParaRPr lang="en-US" b="0" i="0" dirty="0">
              <a:solidFill>
                <a:srgbClr val="222222"/>
              </a:solidFill>
              <a:effectLst/>
              <a:latin typeface="Open Sans" panose="020B0606030504020204" pitchFamily="34" charset="0"/>
            </a:endParaRPr>
          </a:p>
          <a:p>
            <a:pPr marL="0" indent="0" algn="just">
              <a:buNone/>
            </a:pPr>
            <a:endParaRPr lang="en-IN" dirty="0"/>
          </a:p>
        </p:txBody>
      </p:sp>
    </p:spTree>
    <p:extLst>
      <p:ext uri="{BB962C8B-B14F-4D97-AF65-F5344CB8AC3E}">
        <p14:creationId xmlns:p14="http://schemas.microsoft.com/office/powerpoint/2010/main" val="1123270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E61DD-78F3-A879-391A-6A9D1118384D}"/>
              </a:ext>
            </a:extLst>
          </p:cNvPr>
          <p:cNvSpPr>
            <a:spLocks noGrp="1"/>
          </p:cNvSpPr>
          <p:nvPr>
            <p:ph type="title"/>
          </p:nvPr>
        </p:nvSpPr>
        <p:spPr>
          <a:xfrm>
            <a:off x="2137718" y="210629"/>
            <a:ext cx="9009507" cy="940815"/>
          </a:xfrm>
        </p:spPr>
        <p:txBody>
          <a:bodyPr/>
          <a:lstStyle/>
          <a:p>
            <a:r>
              <a:rPr lang="en-IN" b="1" dirty="0"/>
              <a:t>ARM Processor Family</a:t>
            </a:r>
          </a:p>
        </p:txBody>
      </p:sp>
      <p:sp>
        <p:nvSpPr>
          <p:cNvPr id="3" name="Content Placeholder 2">
            <a:extLst>
              <a:ext uri="{FF2B5EF4-FFF2-40B4-BE49-F238E27FC236}">
                <a16:creationId xmlns:a16="http://schemas.microsoft.com/office/drawing/2014/main" id="{03AD37F2-3468-AD53-3C10-86A9887EB161}"/>
              </a:ext>
            </a:extLst>
          </p:cNvPr>
          <p:cNvSpPr>
            <a:spLocks noGrp="1"/>
          </p:cNvSpPr>
          <p:nvPr>
            <p:ph idx="1"/>
          </p:nvPr>
        </p:nvSpPr>
        <p:spPr/>
        <p:txBody>
          <a:bodyPr/>
          <a:lstStyle/>
          <a:p>
            <a:endParaRPr lang="en-IN"/>
          </a:p>
        </p:txBody>
      </p:sp>
      <p:pic>
        <p:nvPicPr>
          <p:cNvPr id="4098" name="Picture 2" descr="Cortex-A, Cortex-R, or Cortex-M">
            <a:extLst>
              <a:ext uri="{FF2B5EF4-FFF2-40B4-BE49-F238E27FC236}">
                <a16:creationId xmlns:a16="http://schemas.microsoft.com/office/drawing/2014/main" id="{B2AED75C-456A-10BF-BC4C-603E264889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12" y="1305940"/>
            <a:ext cx="11002888" cy="5390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133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FF22D-23AE-4954-1A12-B7C230C632D2}"/>
              </a:ext>
            </a:extLst>
          </p:cNvPr>
          <p:cNvSpPr>
            <a:spLocks noGrp="1"/>
          </p:cNvSpPr>
          <p:nvPr>
            <p:ph type="title"/>
          </p:nvPr>
        </p:nvSpPr>
        <p:spPr>
          <a:xfrm>
            <a:off x="2526384" y="365125"/>
            <a:ext cx="8827416" cy="623703"/>
          </a:xfrm>
        </p:spPr>
        <p:txBody>
          <a:bodyPr>
            <a:normAutofit fontScale="90000"/>
          </a:bodyPr>
          <a:lstStyle/>
          <a:p>
            <a:r>
              <a:rPr lang="en-IN" dirty="0"/>
              <a:t>ARM Cortex M family</a:t>
            </a:r>
          </a:p>
        </p:txBody>
      </p:sp>
      <p:graphicFrame>
        <p:nvGraphicFramePr>
          <p:cNvPr id="4" name="Content Placeholder 3">
            <a:extLst>
              <a:ext uri="{FF2B5EF4-FFF2-40B4-BE49-F238E27FC236}">
                <a16:creationId xmlns:a16="http://schemas.microsoft.com/office/drawing/2014/main" id="{0E398D96-A28F-0160-881C-7E6EC5400211}"/>
              </a:ext>
            </a:extLst>
          </p:cNvPr>
          <p:cNvGraphicFramePr>
            <a:graphicFrameLocks noGrp="1"/>
          </p:cNvGraphicFramePr>
          <p:nvPr>
            <p:ph idx="1"/>
          </p:nvPr>
        </p:nvGraphicFramePr>
        <p:xfrm>
          <a:off x="0" y="1203158"/>
          <a:ext cx="12192000" cy="5534529"/>
        </p:xfrm>
        <a:graphic>
          <a:graphicData uri="http://schemas.openxmlformats.org/drawingml/2006/table">
            <a:tbl>
              <a:tblPr/>
              <a:tblGrid>
                <a:gridCol w="1219200">
                  <a:extLst>
                    <a:ext uri="{9D8B030D-6E8A-4147-A177-3AD203B41FA5}">
                      <a16:colId xmlns:a16="http://schemas.microsoft.com/office/drawing/2014/main" val="1171068774"/>
                    </a:ext>
                  </a:extLst>
                </a:gridCol>
                <a:gridCol w="1219200">
                  <a:extLst>
                    <a:ext uri="{9D8B030D-6E8A-4147-A177-3AD203B41FA5}">
                      <a16:colId xmlns:a16="http://schemas.microsoft.com/office/drawing/2014/main" val="1720267961"/>
                    </a:ext>
                  </a:extLst>
                </a:gridCol>
                <a:gridCol w="1219200">
                  <a:extLst>
                    <a:ext uri="{9D8B030D-6E8A-4147-A177-3AD203B41FA5}">
                      <a16:colId xmlns:a16="http://schemas.microsoft.com/office/drawing/2014/main" val="3761934678"/>
                    </a:ext>
                  </a:extLst>
                </a:gridCol>
                <a:gridCol w="1219200">
                  <a:extLst>
                    <a:ext uri="{9D8B030D-6E8A-4147-A177-3AD203B41FA5}">
                      <a16:colId xmlns:a16="http://schemas.microsoft.com/office/drawing/2014/main" val="400534788"/>
                    </a:ext>
                  </a:extLst>
                </a:gridCol>
                <a:gridCol w="1219200">
                  <a:extLst>
                    <a:ext uri="{9D8B030D-6E8A-4147-A177-3AD203B41FA5}">
                      <a16:colId xmlns:a16="http://schemas.microsoft.com/office/drawing/2014/main" val="1072731103"/>
                    </a:ext>
                  </a:extLst>
                </a:gridCol>
                <a:gridCol w="1219200">
                  <a:extLst>
                    <a:ext uri="{9D8B030D-6E8A-4147-A177-3AD203B41FA5}">
                      <a16:colId xmlns:a16="http://schemas.microsoft.com/office/drawing/2014/main" val="2782433905"/>
                    </a:ext>
                  </a:extLst>
                </a:gridCol>
                <a:gridCol w="1219200">
                  <a:extLst>
                    <a:ext uri="{9D8B030D-6E8A-4147-A177-3AD203B41FA5}">
                      <a16:colId xmlns:a16="http://schemas.microsoft.com/office/drawing/2014/main" val="3158998231"/>
                    </a:ext>
                  </a:extLst>
                </a:gridCol>
                <a:gridCol w="1219200">
                  <a:extLst>
                    <a:ext uri="{9D8B030D-6E8A-4147-A177-3AD203B41FA5}">
                      <a16:colId xmlns:a16="http://schemas.microsoft.com/office/drawing/2014/main" val="2484379934"/>
                    </a:ext>
                  </a:extLst>
                </a:gridCol>
                <a:gridCol w="1219200">
                  <a:extLst>
                    <a:ext uri="{9D8B030D-6E8A-4147-A177-3AD203B41FA5}">
                      <a16:colId xmlns:a16="http://schemas.microsoft.com/office/drawing/2014/main" val="4133812037"/>
                    </a:ext>
                  </a:extLst>
                </a:gridCol>
                <a:gridCol w="1219200">
                  <a:extLst>
                    <a:ext uri="{9D8B030D-6E8A-4147-A177-3AD203B41FA5}">
                      <a16:colId xmlns:a16="http://schemas.microsoft.com/office/drawing/2014/main" val="1233013578"/>
                    </a:ext>
                  </a:extLst>
                </a:gridCol>
              </a:tblGrid>
              <a:tr h="213989">
                <a:tc gridSpan="10">
                  <a:txBody>
                    <a:bodyPr/>
                    <a:lstStyle/>
                    <a:p>
                      <a:r>
                        <a:rPr lang="en-IN" sz="1000"/>
                        <a:t>ARM Cortex-M optional components</a:t>
                      </a:r>
                    </a:p>
                  </a:txBody>
                  <a:tcPr marL="35377" marR="35377" marT="17688" marB="17688" anchor="ctr">
                    <a:solidFill>
                      <a:srgbClr val="F8F9FA"/>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94344729"/>
                  </a:ext>
                </a:extLst>
              </a:tr>
              <a:tr h="387665">
                <a:tc>
                  <a:txBody>
                    <a:bodyPr/>
                    <a:lstStyle/>
                    <a:p>
                      <a:pPr algn="ctr"/>
                      <a:r>
                        <a:rPr lang="en-IN" sz="1000">
                          <a:effectLst/>
                        </a:rPr>
                        <a:t>ARM Core</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000">
                          <a:effectLst/>
                        </a:rPr>
                        <a:t>Cortex</a:t>
                      </a:r>
                      <a:br>
                        <a:rPr lang="en-IN" sz="1000">
                          <a:effectLst/>
                        </a:rPr>
                      </a:br>
                      <a:r>
                        <a:rPr lang="en-IN" sz="1000">
                          <a:effectLst/>
                        </a:rPr>
                        <a:t>M0</a:t>
                      </a:r>
                      <a:r>
                        <a:rPr lang="en-IN" sz="1000" b="0" i="0" u="none" strike="noStrike" baseline="30000">
                          <a:solidFill>
                            <a:srgbClr val="0645AD"/>
                          </a:solidFill>
                          <a:effectLst/>
                          <a:hlinkClick r:id="rId2"/>
                        </a:rPr>
                        <a:t>[2]</a:t>
                      </a:r>
                      <a:endParaRPr lang="en-IN" sz="1000">
                        <a:effectLst/>
                      </a:endParaRP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000" dirty="0">
                          <a:effectLst/>
                        </a:rPr>
                        <a:t>Cortex</a:t>
                      </a:r>
                      <a:br>
                        <a:rPr lang="en-IN" sz="1000" dirty="0">
                          <a:effectLst/>
                        </a:rPr>
                      </a:br>
                      <a:r>
                        <a:rPr lang="en-IN" sz="1000" dirty="0">
                          <a:effectLst/>
                        </a:rPr>
                        <a:t>M0+</a:t>
                      </a:r>
                      <a:r>
                        <a:rPr lang="en-IN" sz="1000" b="0" i="0" u="none" strike="noStrike" baseline="30000" dirty="0">
                          <a:solidFill>
                            <a:srgbClr val="0645AD"/>
                          </a:solidFill>
                          <a:effectLst/>
                          <a:hlinkClick r:id="rId3"/>
                        </a:rPr>
                        <a:t>[3]</a:t>
                      </a:r>
                      <a:endParaRPr lang="en-IN" sz="1000" dirty="0">
                        <a:effectLst/>
                      </a:endParaRP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000">
                          <a:effectLst/>
                        </a:rPr>
                        <a:t>Cortex</a:t>
                      </a:r>
                      <a:br>
                        <a:rPr lang="en-IN" sz="1000">
                          <a:effectLst/>
                        </a:rPr>
                      </a:br>
                      <a:r>
                        <a:rPr lang="en-IN" sz="1000">
                          <a:effectLst/>
                        </a:rPr>
                        <a:t>M1</a:t>
                      </a:r>
                      <a:r>
                        <a:rPr lang="en-IN" sz="1000" b="0" i="0" u="none" strike="noStrike" baseline="30000">
                          <a:solidFill>
                            <a:srgbClr val="0645AD"/>
                          </a:solidFill>
                          <a:effectLst/>
                          <a:hlinkClick r:id="rId4"/>
                        </a:rPr>
                        <a:t>[4]</a:t>
                      </a:r>
                      <a:endParaRPr lang="en-IN" sz="1000">
                        <a:effectLst/>
                      </a:endParaRP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000">
                          <a:effectLst/>
                        </a:rPr>
                        <a:t>Cortex</a:t>
                      </a:r>
                      <a:br>
                        <a:rPr lang="en-IN" sz="1000">
                          <a:effectLst/>
                        </a:rPr>
                      </a:br>
                      <a:r>
                        <a:rPr lang="en-IN" sz="1000">
                          <a:effectLst/>
                        </a:rPr>
                        <a:t>M3</a:t>
                      </a:r>
                      <a:r>
                        <a:rPr lang="en-IN" sz="1000" b="0" i="0" u="none" strike="noStrike" baseline="30000">
                          <a:solidFill>
                            <a:srgbClr val="0645AD"/>
                          </a:solidFill>
                          <a:effectLst/>
                          <a:hlinkClick r:id="rId5"/>
                        </a:rPr>
                        <a:t>[5]</a:t>
                      </a:r>
                      <a:endParaRPr lang="en-IN" sz="1000">
                        <a:effectLst/>
                      </a:endParaRP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000">
                          <a:effectLst/>
                        </a:rPr>
                        <a:t>Cortex</a:t>
                      </a:r>
                      <a:br>
                        <a:rPr lang="en-IN" sz="1000">
                          <a:effectLst/>
                        </a:rPr>
                      </a:br>
                      <a:r>
                        <a:rPr lang="en-IN" sz="1000">
                          <a:effectLst/>
                        </a:rPr>
                        <a:t>M4</a:t>
                      </a:r>
                      <a:r>
                        <a:rPr lang="en-IN" sz="1000" b="0" i="0" u="none" strike="noStrike" baseline="30000">
                          <a:solidFill>
                            <a:srgbClr val="0645AD"/>
                          </a:solidFill>
                          <a:effectLst/>
                          <a:hlinkClick r:id="rId6"/>
                        </a:rPr>
                        <a:t>[6]</a:t>
                      </a:r>
                      <a:endParaRPr lang="en-IN" sz="1000">
                        <a:effectLst/>
                      </a:endParaRP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000">
                          <a:effectLst/>
                        </a:rPr>
                        <a:t>Cortex</a:t>
                      </a:r>
                      <a:br>
                        <a:rPr lang="en-IN" sz="1000">
                          <a:effectLst/>
                        </a:rPr>
                      </a:br>
                      <a:r>
                        <a:rPr lang="en-IN" sz="1000">
                          <a:effectLst/>
                        </a:rPr>
                        <a:t>M7</a:t>
                      </a:r>
                      <a:r>
                        <a:rPr lang="en-IN" sz="1000" b="0" i="0" u="none" strike="noStrike" baseline="30000">
                          <a:solidFill>
                            <a:srgbClr val="0645AD"/>
                          </a:solidFill>
                          <a:effectLst/>
                          <a:hlinkClick r:id="rId7"/>
                        </a:rPr>
                        <a:t>[7]</a:t>
                      </a:r>
                      <a:endParaRPr lang="en-IN" sz="1000">
                        <a:effectLst/>
                      </a:endParaRP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000">
                          <a:effectLst/>
                        </a:rPr>
                        <a:t>Cortex</a:t>
                      </a:r>
                      <a:br>
                        <a:rPr lang="en-IN" sz="1000">
                          <a:effectLst/>
                        </a:rPr>
                      </a:br>
                      <a:r>
                        <a:rPr lang="en-IN" sz="1000">
                          <a:effectLst/>
                        </a:rPr>
                        <a:t>M23</a:t>
                      </a:r>
                      <a:r>
                        <a:rPr lang="en-IN" sz="1000" b="0" i="0" u="none" strike="noStrike" baseline="30000">
                          <a:solidFill>
                            <a:srgbClr val="0645AD"/>
                          </a:solidFill>
                          <a:effectLst/>
                          <a:hlinkClick r:id="rId8"/>
                        </a:rPr>
                        <a:t>[8]</a:t>
                      </a:r>
                      <a:endParaRPr lang="en-IN" sz="1000">
                        <a:effectLst/>
                      </a:endParaRP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000">
                          <a:effectLst/>
                        </a:rPr>
                        <a:t>Cortex</a:t>
                      </a:r>
                      <a:br>
                        <a:rPr lang="en-IN" sz="1000">
                          <a:effectLst/>
                        </a:rPr>
                      </a:br>
                      <a:r>
                        <a:rPr lang="en-IN" sz="1000">
                          <a:effectLst/>
                        </a:rPr>
                        <a:t>M33</a:t>
                      </a:r>
                      <a:r>
                        <a:rPr lang="en-IN" sz="1000" b="0" i="0" u="none" strike="noStrike" baseline="30000">
                          <a:solidFill>
                            <a:srgbClr val="0645AD"/>
                          </a:solidFill>
                          <a:effectLst/>
                          <a:hlinkClick r:id="rId9"/>
                        </a:rPr>
                        <a:t>[12]</a:t>
                      </a:r>
                      <a:endParaRPr lang="en-IN" sz="1000">
                        <a:effectLst/>
                      </a:endParaRP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000">
                          <a:effectLst/>
                        </a:rPr>
                        <a:t>Cortex</a:t>
                      </a:r>
                      <a:br>
                        <a:rPr lang="en-IN" sz="1000">
                          <a:effectLst/>
                        </a:rPr>
                      </a:br>
                      <a:r>
                        <a:rPr lang="en-IN" sz="1000">
                          <a:effectLst/>
                        </a:rPr>
                        <a:t>M35P</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960321189"/>
                  </a:ext>
                </a:extLst>
              </a:tr>
              <a:tr h="440410">
                <a:tc>
                  <a:txBody>
                    <a:bodyPr/>
                    <a:lstStyle/>
                    <a:p>
                      <a:r>
                        <a:rPr lang="en-IN" sz="1000">
                          <a:effectLst/>
                        </a:rPr>
                        <a:t>SysTick 24-bit </a:t>
                      </a:r>
                      <a:r>
                        <a:rPr lang="en-IN" sz="1000" u="none" strike="noStrike">
                          <a:solidFill>
                            <a:srgbClr val="0645AD"/>
                          </a:solidFill>
                          <a:effectLst/>
                          <a:hlinkClick r:id="rId10" tooltip="Programmable interval timer"/>
                        </a:rPr>
                        <a:t>Timer</a:t>
                      </a:r>
                      <a:endParaRPr lang="en-IN" sz="1000">
                        <a:effectLst/>
                      </a:endParaRP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ctr"/>
                      <a:r>
                        <a:rPr lang="en-IN" sz="1000">
                          <a:effectLst/>
                        </a:rPr>
                        <a:t>Optional</a:t>
                      </a:r>
                      <a:br>
                        <a:rPr lang="en-IN" sz="1000">
                          <a:effectLst/>
                        </a:rPr>
                      </a:br>
                      <a:r>
                        <a:rPr lang="en-IN" sz="1000">
                          <a:effectLst/>
                        </a:rPr>
                        <a:t>(0,1)</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a:r>
                        <a:rPr lang="en-IN" sz="1000">
                          <a:effectLst/>
                        </a:rPr>
                        <a:t>Optional</a:t>
                      </a:r>
                      <a:br>
                        <a:rPr lang="en-IN" sz="1000">
                          <a:effectLst/>
                        </a:rPr>
                      </a:br>
                      <a:r>
                        <a:rPr lang="en-IN" sz="1000">
                          <a:effectLst/>
                        </a:rPr>
                        <a:t>(0,1)</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a:r>
                        <a:rPr lang="en-IN" sz="1000">
                          <a:effectLst/>
                        </a:rPr>
                        <a:t>Optional</a:t>
                      </a:r>
                      <a:br>
                        <a:rPr lang="en-IN" sz="1000">
                          <a:effectLst/>
                        </a:rPr>
                      </a:br>
                      <a:r>
                        <a:rPr lang="en-IN" sz="1000">
                          <a:effectLst/>
                        </a:rPr>
                        <a:t>(0,1)</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fontAlgn="ctr"/>
                      <a:r>
                        <a:rPr lang="en-IN" sz="1000">
                          <a:effectLst/>
                        </a:rPr>
                        <a:t>Yes</a:t>
                      </a:r>
                      <a:br>
                        <a:rPr lang="en-IN" sz="1000">
                          <a:effectLst/>
                        </a:rPr>
                      </a:br>
                      <a:r>
                        <a:rPr lang="en-IN" sz="1000">
                          <a:effectLst/>
                        </a:rPr>
                        <a:t>(1)</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EFF9E"/>
                    </a:solidFill>
                  </a:tcPr>
                </a:tc>
                <a:tc>
                  <a:txBody>
                    <a:bodyPr/>
                    <a:lstStyle/>
                    <a:p>
                      <a:pPr algn="ctr" fontAlgn="ctr"/>
                      <a:r>
                        <a:rPr lang="en-IN" sz="1000">
                          <a:effectLst/>
                        </a:rPr>
                        <a:t>Yes</a:t>
                      </a:r>
                      <a:br>
                        <a:rPr lang="en-IN" sz="1000">
                          <a:effectLst/>
                        </a:rPr>
                      </a:br>
                      <a:r>
                        <a:rPr lang="en-IN" sz="1000">
                          <a:effectLst/>
                        </a:rPr>
                        <a:t>(1)</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EFF9E"/>
                    </a:solidFill>
                  </a:tcPr>
                </a:tc>
                <a:tc>
                  <a:txBody>
                    <a:bodyPr/>
                    <a:lstStyle/>
                    <a:p>
                      <a:pPr algn="ctr" fontAlgn="ctr"/>
                      <a:r>
                        <a:rPr lang="en-IN" sz="1000">
                          <a:effectLst/>
                        </a:rPr>
                        <a:t>Yes</a:t>
                      </a:r>
                      <a:br>
                        <a:rPr lang="en-IN" sz="1000">
                          <a:effectLst/>
                        </a:rPr>
                      </a:br>
                      <a:r>
                        <a:rPr lang="en-IN" sz="1000">
                          <a:effectLst/>
                        </a:rPr>
                        <a:t>(1)</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EFF9E"/>
                    </a:solidFill>
                  </a:tcPr>
                </a:tc>
                <a:tc>
                  <a:txBody>
                    <a:bodyPr/>
                    <a:lstStyle/>
                    <a:p>
                      <a:pPr algn="ctr"/>
                      <a:r>
                        <a:rPr lang="en-IN" sz="1000">
                          <a:effectLst/>
                        </a:rPr>
                        <a:t>Optional</a:t>
                      </a:r>
                      <a:br>
                        <a:rPr lang="en-IN" sz="1000">
                          <a:effectLst/>
                        </a:rPr>
                      </a:br>
                      <a:r>
                        <a:rPr lang="en-IN" sz="1000">
                          <a:effectLst/>
                        </a:rPr>
                        <a:t>(0,1,2)</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fontAlgn="ctr"/>
                      <a:r>
                        <a:rPr lang="en-IN" sz="1000">
                          <a:effectLst/>
                        </a:rPr>
                        <a:t>Yes</a:t>
                      </a:r>
                      <a:br>
                        <a:rPr lang="en-IN" sz="1000">
                          <a:effectLst/>
                        </a:rPr>
                      </a:br>
                      <a:r>
                        <a:rPr lang="en-IN" sz="1000">
                          <a:effectLst/>
                        </a:rPr>
                        <a:t>(1,2)</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EFF9E"/>
                    </a:solidFill>
                  </a:tcPr>
                </a:tc>
                <a:tc>
                  <a:txBody>
                    <a:bodyPr/>
                    <a:lstStyle/>
                    <a:p>
                      <a:pPr algn="ctr" fontAlgn="ctr"/>
                      <a:r>
                        <a:rPr lang="en-IN" sz="1000">
                          <a:effectLst/>
                        </a:rPr>
                        <a:t>Yes</a:t>
                      </a:r>
                      <a:br>
                        <a:rPr lang="en-IN" sz="1000">
                          <a:effectLst/>
                        </a:rPr>
                      </a:br>
                      <a:r>
                        <a:rPr lang="en-IN" sz="1000">
                          <a:effectLst/>
                        </a:rPr>
                        <a:t>(1,2)</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EFF9E"/>
                    </a:solidFill>
                  </a:tcPr>
                </a:tc>
                <a:extLst>
                  <a:ext uri="{0D108BD9-81ED-4DB2-BD59-A6C34878D82A}">
                    <a16:rowId xmlns:a16="http://schemas.microsoft.com/office/drawing/2014/main" val="3794170667"/>
                  </a:ext>
                </a:extLst>
              </a:tr>
              <a:tr h="440410">
                <a:tc>
                  <a:txBody>
                    <a:bodyPr/>
                    <a:lstStyle/>
                    <a:p>
                      <a:r>
                        <a:rPr lang="en-IN" sz="1000">
                          <a:effectLst/>
                        </a:rPr>
                        <a:t>Single-cycle I/O port</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a:r>
                        <a:rPr lang="en-IN" sz="1000">
                          <a:effectLst/>
                        </a:rPr>
                        <a:t>Optional</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a:r>
                        <a:rPr lang="en-IN" sz="1000">
                          <a:effectLst/>
                        </a:rPr>
                        <a:t>Optional</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extLst>
                  <a:ext uri="{0D108BD9-81ED-4DB2-BD59-A6C34878D82A}">
                    <a16:rowId xmlns:a16="http://schemas.microsoft.com/office/drawing/2014/main" val="2405425610"/>
                  </a:ext>
                </a:extLst>
              </a:tr>
              <a:tr h="308220">
                <a:tc>
                  <a:txBody>
                    <a:bodyPr/>
                    <a:lstStyle/>
                    <a:p>
                      <a:r>
                        <a:rPr lang="en-IN" sz="1000">
                          <a:effectLst/>
                        </a:rPr>
                        <a:t>Bit-Band memory</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IN" sz="1000">
                          <a:effectLst/>
                        </a:rPr>
                        <a:t>No</a:t>
                      </a:r>
                      <a:r>
                        <a:rPr lang="en-IN" sz="1000" b="0" i="0" u="none" strike="noStrike" baseline="30000">
                          <a:solidFill>
                            <a:srgbClr val="0645AD"/>
                          </a:solidFill>
                          <a:effectLst/>
                          <a:hlinkClick r:id="rId11"/>
                        </a:rPr>
                        <a:t>[13]</a:t>
                      </a:r>
                      <a:endParaRPr lang="en-IN" sz="1000">
                        <a:effectLst/>
                      </a:endParaRP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r>
                        <a:rPr lang="en-IN" sz="1000" b="0" i="0" u="none" strike="noStrike" baseline="30000">
                          <a:solidFill>
                            <a:srgbClr val="0645AD"/>
                          </a:solidFill>
                          <a:effectLst/>
                          <a:hlinkClick r:id="rId11"/>
                        </a:rPr>
                        <a:t>[13]</a:t>
                      </a:r>
                      <a:endParaRPr lang="en-IN" sz="1000">
                        <a:effectLst/>
                      </a:endParaRP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a:r>
                        <a:rPr lang="en-IN" sz="1000">
                          <a:effectLst/>
                        </a:rPr>
                        <a:t>Optional</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a:r>
                        <a:rPr lang="en-IN" sz="1000">
                          <a:effectLst/>
                        </a:rPr>
                        <a:t>Optional</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a:r>
                        <a:rPr lang="en-IN" sz="1000">
                          <a:effectLst/>
                        </a:rPr>
                        <a:t>Optional</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extLst>
                  <a:ext uri="{0D108BD9-81ED-4DB2-BD59-A6C34878D82A}">
                    <a16:rowId xmlns:a16="http://schemas.microsoft.com/office/drawing/2014/main" val="3702770817"/>
                  </a:ext>
                </a:extLst>
              </a:tr>
              <a:tr h="704794">
                <a:tc>
                  <a:txBody>
                    <a:bodyPr/>
                    <a:lstStyle/>
                    <a:p>
                      <a:r>
                        <a:rPr lang="en-IN" sz="1000">
                          <a:effectLst/>
                        </a:rPr>
                        <a:t>Memory Protection</a:t>
                      </a:r>
                      <a:br>
                        <a:rPr lang="en-IN" sz="1000">
                          <a:effectLst/>
                        </a:rPr>
                      </a:br>
                      <a:r>
                        <a:rPr lang="en-IN" sz="1000">
                          <a:effectLst/>
                        </a:rPr>
                        <a:t>Unit (MPU)</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a:r>
                        <a:rPr lang="en-IN" sz="1000">
                          <a:effectLst/>
                        </a:rPr>
                        <a:t>Optional</a:t>
                      </a:r>
                      <a:br>
                        <a:rPr lang="en-IN" sz="1000">
                          <a:effectLst/>
                        </a:rPr>
                      </a:br>
                      <a:r>
                        <a:rPr lang="en-IN" sz="1000">
                          <a:effectLst/>
                        </a:rPr>
                        <a:t>(0,8)</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a:r>
                        <a:rPr lang="en-IN" sz="1000">
                          <a:effectLst/>
                        </a:rPr>
                        <a:t>Optional</a:t>
                      </a:r>
                      <a:br>
                        <a:rPr lang="en-IN" sz="1000">
                          <a:effectLst/>
                        </a:rPr>
                      </a:br>
                      <a:r>
                        <a:rPr lang="en-IN" sz="1000">
                          <a:effectLst/>
                        </a:rPr>
                        <a:t>(0,8)</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a:r>
                        <a:rPr lang="en-IN" sz="1000">
                          <a:effectLst/>
                        </a:rPr>
                        <a:t>Optional</a:t>
                      </a:r>
                      <a:br>
                        <a:rPr lang="en-IN" sz="1000">
                          <a:effectLst/>
                        </a:rPr>
                      </a:br>
                      <a:r>
                        <a:rPr lang="en-IN" sz="1000">
                          <a:effectLst/>
                        </a:rPr>
                        <a:t>(0,8)</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a:r>
                        <a:rPr lang="en-IN" sz="1000">
                          <a:effectLst/>
                        </a:rPr>
                        <a:t>Optional</a:t>
                      </a:r>
                      <a:br>
                        <a:rPr lang="en-IN" sz="1000">
                          <a:effectLst/>
                        </a:rPr>
                      </a:br>
                      <a:r>
                        <a:rPr lang="en-IN" sz="1000">
                          <a:effectLst/>
                        </a:rPr>
                        <a:t>(0,8,16)</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a:r>
                        <a:rPr lang="en-IN" sz="1000">
                          <a:effectLst/>
                        </a:rPr>
                        <a:t>Optional</a:t>
                      </a:r>
                      <a:br>
                        <a:rPr lang="en-IN" sz="1000">
                          <a:effectLst/>
                        </a:rPr>
                      </a:br>
                      <a:r>
                        <a:rPr lang="en-IN" sz="1000">
                          <a:effectLst/>
                        </a:rPr>
                        <a:t>(0,4,8,12,16)</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a:r>
                        <a:rPr lang="en-IN" sz="1000">
                          <a:effectLst/>
                        </a:rPr>
                        <a:t>Optional</a:t>
                      </a:r>
                      <a:br>
                        <a:rPr lang="en-IN" sz="1000">
                          <a:effectLst/>
                        </a:rPr>
                      </a:br>
                      <a:r>
                        <a:rPr lang="en-IN" sz="1000">
                          <a:effectLst/>
                        </a:rPr>
                        <a:t>(0,4,8,12,16)</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a:r>
                        <a:rPr lang="en-IN" sz="1000">
                          <a:effectLst/>
                        </a:rPr>
                        <a:t>Optional</a:t>
                      </a:r>
                      <a:br>
                        <a:rPr lang="en-IN" sz="1000">
                          <a:effectLst/>
                        </a:rPr>
                      </a:br>
                      <a:r>
                        <a:rPr lang="en-IN" sz="1000">
                          <a:effectLst/>
                        </a:rPr>
                        <a:t>*</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093820510"/>
                  </a:ext>
                </a:extLst>
              </a:tr>
              <a:tr h="1101367">
                <a:tc>
                  <a:txBody>
                    <a:bodyPr/>
                    <a:lstStyle/>
                    <a:p>
                      <a:r>
                        <a:rPr lang="en-US" sz="1000" u="none" strike="noStrike">
                          <a:solidFill>
                            <a:srgbClr val="0645AD"/>
                          </a:solidFill>
                          <a:effectLst/>
                          <a:hlinkClick r:id="rId12" tooltip="ARM architecture"/>
                        </a:rPr>
                        <a:t>Security</a:t>
                      </a:r>
                      <a:r>
                        <a:rPr lang="en-US" sz="1000">
                          <a:effectLst/>
                        </a:rPr>
                        <a:t> Attribution</a:t>
                      </a:r>
                      <a:br>
                        <a:rPr lang="en-US" sz="1000">
                          <a:effectLst/>
                        </a:rPr>
                      </a:br>
                      <a:r>
                        <a:rPr lang="en-US" sz="1000">
                          <a:effectLst/>
                        </a:rPr>
                        <a:t>Unit (SAU) and</a:t>
                      </a:r>
                      <a:br>
                        <a:rPr lang="en-US" sz="1000">
                          <a:effectLst/>
                        </a:rPr>
                      </a:br>
                      <a:r>
                        <a:rPr lang="en-US" sz="1000">
                          <a:effectLst/>
                        </a:rPr>
                        <a:t>Stack Limits</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a:r>
                        <a:rPr lang="en-IN" sz="1000">
                          <a:effectLst/>
                        </a:rPr>
                        <a:t>Optional</a:t>
                      </a:r>
                      <a:br>
                        <a:rPr lang="en-IN" sz="1000">
                          <a:effectLst/>
                        </a:rPr>
                      </a:br>
                      <a:r>
                        <a:rPr lang="en-IN" sz="1000">
                          <a:effectLst/>
                        </a:rPr>
                        <a:t>(0,4,8)</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a:r>
                        <a:rPr lang="en-IN" sz="1000">
                          <a:effectLst/>
                        </a:rPr>
                        <a:t>Optional</a:t>
                      </a:r>
                      <a:br>
                        <a:rPr lang="en-IN" sz="1000">
                          <a:effectLst/>
                        </a:rPr>
                      </a:br>
                      <a:r>
                        <a:rPr lang="en-IN" sz="1000">
                          <a:effectLst/>
                        </a:rPr>
                        <a:t>(0,4,8)</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a:r>
                        <a:rPr lang="en-IN" sz="1000">
                          <a:effectLst/>
                        </a:rPr>
                        <a:t>Optional</a:t>
                      </a:r>
                      <a:br>
                        <a:rPr lang="en-IN" sz="1000">
                          <a:effectLst/>
                        </a:rPr>
                      </a:br>
                      <a:r>
                        <a:rPr lang="en-IN" sz="1000">
                          <a:effectLst/>
                        </a:rPr>
                        <a:t>*</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057841271"/>
                  </a:ext>
                </a:extLst>
              </a:tr>
              <a:tr h="308220">
                <a:tc>
                  <a:txBody>
                    <a:bodyPr/>
                    <a:lstStyle/>
                    <a:p>
                      <a:r>
                        <a:rPr lang="en-IN" sz="1000">
                          <a:effectLst/>
                        </a:rPr>
                        <a:t>Instruction TCM</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a:r>
                        <a:rPr lang="en-IN" sz="1000" dirty="0">
                          <a:effectLst/>
                        </a:rPr>
                        <a:t>Optional</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a:r>
                        <a:rPr lang="en-IN" sz="1000">
                          <a:effectLst/>
                        </a:rPr>
                        <a:t>Optional</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extLst>
                  <a:ext uri="{0D108BD9-81ED-4DB2-BD59-A6C34878D82A}">
                    <a16:rowId xmlns:a16="http://schemas.microsoft.com/office/drawing/2014/main" val="3141123351"/>
                  </a:ext>
                </a:extLst>
              </a:tr>
              <a:tr h="308220">
                <a:tc>
                  <a:txBody>
                    <a:bodyPr/>
                    <a:lstStyle/>
                    <a:p>
                      <a:r>
                        <a:rPr lang="en-IN" sz="1000">
                          <a:effectLst/>
                        </a:rPr>
                        <a:t>Data TCM</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a:r>
                        <a:rPr lang="en-IN" sz="1000">
                          <a:effectLst/>
                        </a:rPr>
                        <a:t>Optional</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a:r>
                        <a:rPr lang="en-IN" sz="1000">
                          <a:effectLst/>
                        </a:rPr>
                        <a:t>Optional</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extLst>
                  <a:ext uri="{0D108BD9-81ED-4DB2-BD59-A6C34878D82A}">
                    <a16:rowId xmlns:a16="http://schemas.microsoft.com/office/drawing/2014/main" val="351125638"/>
                  </a:ext>
                </a:extLst>
              </a:tr>
              <a:tr h="308220">
                <a:tc>
                  <a:txBody>
                    <a:bodyPr/>
                    <a:lstStyle/>
                    <a:p>
                      <a:r>
                        <a:rPr lang="en-IN" sz="1000">
                          <a:effectLst/>
                        </a:rPr>
                        <a:t>Instruction </a:t>
                      </a:r>
                      <a:r>
                        <a:rPr lang="en-IN" sz="1000" u="none" strike="noStrike">
                          <a:solidFill>
                            <a:srgbClr val="0645AD"/>
                          </a:solidFill>
                          <a:effectLst/>
                          <a:hlinkClick r:id="rId13" tooltip="Cache memory"/>
                        </a:rPr>
                        <a:t>Cache</a:t>
                      </a:r>
                      <a:endParaRPr lang="en-IN" sz="1000">
                        <a:effectLst/>
                      </a:endParaRP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IN" sz="1000">
                          <a:effectLst/>
                        </a:rPr>
                        <a:t>No</a:t>
                      </a:r>
                      <a:r>
                        <a:rPr lang="en-IN" sz="1000" b="0" i="0" u="none" strike="noStrike" baseline="30000">
                          <a:solidFill>
                            <a:srgbClr val="0645AD"/>
                          </a:solidFill>
                          <a:effectLst/>
                          <a:hlinkClick r:id="rId14"/>
                        </a:rPr>
                        <a:t>[14]</a:t>
                      </a:r>
                      <a:endParaRPr lang="en-IN" sz="1000">
                        <a:effectLst/>
                      </a:endParaRP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r>
                        <a:rPr lang="en-IN" sz="1000" b="0" i="0" u="none" strike="noStrike" baseline="30000">
                          <a:solidFill>
                            <a:srgbClr val="0645AD"/>
                          </a:solidFill>
                          <a:effectLst/>
                          <a:hlinkClick r:id="rId14"/>
                        </a:rPr>
                        <a:t>[14]</a:t>
                      </a:r>
                      <a:endParaRPr lang="en-IN" sz="1000">
                        <a:effectLst/>
                      </a:endParaRP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r>
                        <a:rPr lang="en-IN" sz="1000" b="0" i="0" u="none" strike="noStrike" baseline="30000">
                          <a:solidFill>
                            <a:srgbClr val="0645AD"/>
                          </a:solidFill>
                          <a:effectLst/>
                          <a:hlinkClick r:id="rId14"/>
                        </a:rPr>
                        <a:t>[14]</a:t>
                      </a:r>
                      <a:endParaRPr lang="en-IN" sz="1000">
                        <a:effectLst/>
                      </a:endParaRP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r>
                        <a:rPr lang="en-IN" sz="1000" b="0" i="0" u="none" strike="noStrike" baseline="30000">
                          <a:solidFill>
                            <a:srgbClr val="0645AD"/>
                          </a:solidFill>
                          <a:effectLst/>
                          <a:hlinkClick r:id="rId14"/>
                        </a:rPr>
                        <a:t>[14]</a:t>
                      </a:r>
                      <a:endParaRPr lang="en-IN" sz="1000">
                        <a:effectLst/>
                      </a:endParaRP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r>
                        <a:rPr lang="en-IN" sz="1000" b="0" i="0" u="none" strike="noStrike" baseline="30000">
                          <a:solidFill>
                            <a:srgbClr val="0645AD"/>
                          </a:solidFill>
                          <a:effectLst/>
                          <a:hlinkClick r:id="rId14"/>
                        </a:rPr>
                        <a:t>[14]</a:t>
                      </a:r>
                      <a:endParaRPr lang="en-IN" sz="1000">
                        <a:effectLst/>
                      </a:endParaRP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a:r>
                        <a:rPr lang="en-IN" sz="1000">
                          <a:effectLst/>
                        </a:rPr>
                        <a:t>Optional</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a:r>
                        <a:rPr lang="en-IN" sz="1000">
                          <a:effectLst/>
                        </a:rPr>
                        <a:t>Optional</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extLst>
                  <a:ext uri="{0D108BD9-81ED-4DB2-BD59-A6C34878D82A}">
                    <a16:rowId xmlns:a16="http://schemas.microsoft.com/office/drawing/2014/main" val="567764957"/>
                  </a:ext>
                </a:extLst>
              </a:tr>
              <a:tr h="308220">
                <a:tc>
                  <a:txBody>
                    <a:bodyPr/>
                    <a:lstStyle/>
                    <a:p>
                      <a:r>
                        <a:rPr lang="en-IN" sz="1000">
                          <a:effectLst/>
                        </a:rPr>
                        <a:t>Data Cache</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IN" sz="1000">
                          <a:effectLst/>
                        </a:rPr>
                        <a:t>No</a:t>
                      </a:r>
                      <a:r>
                        <a:rPr lang="en-IN" sz="1000" b="0" i="0" u="none" strike="noStrike" baseline="30000">
                          <a:solidFill>
                            <a:srgbClr val="0645AD"/>
                          </a:solidFill>
                          <a:effectLst/>
                          <a:hlinkClick r:id="rId14"/>
                        </a:rPr>
                        <a:t>[14]</a:t>
                      </a:r>
                      <a:endParaRPr lang="en-IN" sz="1000">
                        <a:effectLst/>
                      </a:endParaRP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r>
                        <a:rPr lang="en-IN" sz="1000" b="0" i="0" u="none" strike="noStrike" baseline="30000">
                          <a:solidFill>
                            <a:srgbClr val="0645AD"/>
                          </a:solidFill>
                          <a:effectLst/>
                          <a:hlinkClick r:id="rId14"/>
                        </a:rPr>
                        <a:t>[14]</a:t>
                      </a:r>
                      <a:endParaRPr lang="en-IN" sz="1000">
                        <a:effectLst/>
                      </a:endParaRP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r>
                        <a:rPr lang="en-IN" sz="1000" b="0" i="0" u="none" strike="noStrike" baseline="30000">
                          <a:solidFill>
                            <a:srgbClr val="0645AD"/>
                          </a:solidFill>
                          <a:effectLst/>
                          <a:hlinkClick r:id="rId14"/>
                        </a:rPr>
                        <a:t>[14]</a:t>
                      </a:r>
                      <a:endParaRPr lang="en-IN" sz="1000">
                        <a:effectLst/>
                      </a:endParaRP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r>
                        <a:rPr lang="en-IN" sz="1000" b="0" i="0" u="none" strike="noStrike" baseline="30000">
                          <a:solidFill>
                            <a:srgbClr val="0645AD"/>
                          </a:solidFill>
                          <a:effectLst/>
                          <a:hlinkClick r:id="rId14"/>
                        </a:rPr>
                        <a:t>[14]</a:t>
                      </a:r>
                      <a:endParaRPr lang="en-IN" sz="1000">
                        <a:effectLst/>
                      </a:endParaRP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r>
                        <a:rPr lang="en-IN" sz="1000" b="0" i="0" u="none" strike="noStrike" baseline="30000">
                          <a:solidFill>
                            <a:srgbClr val="0645AD"/>
                          </a:solidFill>
                          <a:effectLst/>
                          <a:hlinkClick r:id="rId14"/>
                        </a:rPr>
                        <a:t>[14]</a:t>
                      </a:r>
                      <a:endParaRPr lang="en-IN" sz="1000">
                        <a:effectLst/>
                      </a:endParaRP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a:r>
                        <a:rPr lang="en-IN" sz="1000">
                          <a:effectLst/>
                        </a:rPr>
                        <a:t>Optional</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extLst>
                  <a:ext uri="{0D108BD9-81ED-4DB2-BD59-A6C34878D82A}">
                    <a16:rowId xmlns:a16="http://schemas.microsoft.com/office/drawing/2014/main" val="3571314421"/>
                  </a:ext>
                </a:extLst>
              </a:tr>
              <a:tr h="704794">
                <a:tc>
                  <a:txBody>
                    <a:bodyPr/>
                    <a:lstStyle/>
                    <a:p>
                      <a:r>
                        <a:rPr lang="en-IN" sz="1000" u="none" strike="noStrike">
                          <a:solidFill>
                            <a:srgbClr val="0645AD"/>
                          </a:solidFill>
                          <a:effectLst/>
                          <a:hlinkClick r:id="rId15" tooltip="Interrupt vector table"/>
                        </a:rPr>
                        <a:t>Vector Table</a:t>
                      </a:r>
                      <a:r>
                        <a:rPr lang="en-IN" sz="1000">
                          <a:effectLst/>
                        </a:rPr>
                        <a:t> Offset</a:t>
                      </a:r>
                      <a:br>
                        <a:rPr lang="en-IN" sz="1000">
                          <a:effectLst/>
                        </a:rPr>
                      </a:br>
                      <a:r>
                        <a:rPr lang="en-IN" sz="1000">
                          <a:effectLst/>
                        </a:rPr>
                        <a:t>Register (VTOR)</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IN" sz="1000">
                          <a:effectLst/>
                        </a:rPr>
                        <a:t>No</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C7C7"/>
                    </a:solidFill>
                  </a:tcPr>
                </a:tc>
                <a:tc>
                  <a:txBody>
                    <a:bodyPr/>
                    <a:lstStyle/>
                    <a:p>
                      <a:pPr algn="ctr"/>
                      <a:r>
                        <a:rPr lang="en-IN" sz="1000">
                          <a:effectLst/>
                        </a:rPr>
                        <a:t>Optional</a:t>
                      </a:r>
                      <a:br>
                        <a:rPr lang="en-IN" sz="1000">
                          <a:effectLst/>
                        </a:rPr>
                      </a:br>
                      <a:r>
                        <a:rPr lang="en-IN" sz="1000">
                          <a:effectLst/>
                        </a:rPr>
                        <a:t>(0,1)</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a:r>
                        <a:rPr lang="en-IN" sz="1000">
                          <a:effectLst/>
                        </a:rPr>
                        <a:t>Optional</a:t>
                      </a:r>
                      <a:br>
                        <a:rPr lang="en-IN" sz="1000">
                          <a:effectLst/>
                        </a:rPr>
                      </a:br>
                      <a:r>
                        <a:rPr lang="en-IN" sz="1000">
                          <a:effectLst/>
                        </a:rPr>
                        <a:t>(0,1)</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a:r>
                        <a:rPr lang="en-IN" sz="1000">
                          <a:effectLst/>
                        </a:rPr>
                        <a:t>Optional</a:t>
                      </a:r>
                      <a:br>
                        <a:rPr lang="en-IN" sz="1000">
                          <a:effectLst/>
                        </a:rPr>
                      </a:br>
                      <a:r>
                        <a:rPr lang="en-IN" sz="1000">
                          <a:effectLst/>
                        </a:rPr>
                        <a:t>(0,1)</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a:r>
                        <a:rPr lang="en-IN" sz="1000">
                          <a:effectLst/>
                        </a:rPr>
                        <a:t>Optional</a:t>
                      </a:r>
                      <a:br>
                        <a:rPr lang="en-IN" sz="1000">
                          <a:effectLst/>
                        </a:rPr>
                      </a:br>
                      <a:r>
                        <a:rPr lang="en-IN" sz="1000">
                          <a:effectLst/>
                        </a:rPr>
                        <a:t>(0,1)</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a:r>
                        <a:rPr lang="en-IN" sz="1000">
                          <a:effectLst/>
                        </a:rPr>
                        <a:t>Optional</a:t>
                      </a:r>
                      <a:br>
                        <a:rPr lang="en-IN" sz="1000">
                          <a:effectLst/>
                        </a:rPr>
                      </a:br>
                      <a:r>
                        <a:rPr lang="en-IN" sz="1000">
                          <a:effectLst/>
                        </a:rPr>
                        <a:t>(0,1)</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a:r>
                        <a:rPr lang="en-IN" sz="1000">
                          <a:effectLst/>
                        </a:rPr>
                        <a:t>Optional</a:t>
                      </a:r>
                      <a:br>
                        <a:rPr lang="en-IN" sz="1000">
                          <a:effectLst/>
                        </a:rPr>
                      </a:br>
                      <a:r>
                        <a:rPr lang="en-IN" sz="1000">
                          <a:effectLst/>
                        </a:rPr>
                        <a:t>(0,1,2)</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FF00"/>
                    </a:solidFill>
                  </a:tcPr>
                </a:tc>
                <a:tc>
                  <a:txBody>
                    <a:bodyPr/>
                    <a:lstStyle/>
                    <a:p>
                      <a:pPr algn="ctr" fontAlgn="ctr"/>
                      <a:r>
                        <a:rPr lang="en-IN" sz="1000">
                          <a:effectLst/>
                        </a:rPr>
                        <a:t>Yes</a:t>
                      </a:r>
                      <a:br>
                        <a:rPr lang="en-IN" sz="1000">
                          <a:effectLst/>
                        </a:rPr>
                      </a:br>
                      <a:r>
                        <a:rPr lang="en-IN" sz="1000">
                          <a:effectLst/>
                        </a:rPr>
                        <a:t>(1,2)</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EFF9E"/>
                    </a:solidFill>
                  </a:tcPr>
                </a:tc>
                <a:tc>
                  <a:txBody>
                    <a:bodyPr/>
                    <a:lstStyle/>
                    <a:p>
                      <a:pPr algn="ctr" fontAlgn="ctr"/>
                      <a:r>
                        <a:rPr lang="en-IN" sz="1000" dirty="0">
                          <a:effectLst/>
                        </a:rPr>
                        <a:t>Yes</a:t>
                      </a:r>
                      <a:br>
                        <a:rPr lang="en-IN" sz="1000" dirty="0">
                          <a:effectLst/>
                        </a:rPr>
                      </a:br>
                      <a:r>
                        <a:rPr lang="en-IN" sz="1000" dirty="0">
                          <a:effectLst/>
                        </a:rPr>
                        <a:t>(1,2)</a:t>
                      </a:r>
                    </a:p>
                  </a:txBody>
                  <a:tcPr marL="35377" marR="35377" marT="17688" marB="17688"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EFF9E"/>
                    </a:solidFill>
                  </a:tcPr>
                </a:tc>
                <a:extLst>
                  <a:ext uri="{0D108BD9-81ED-4DB2-BD59-A6C34878D82A}">
                    <a16:rowId xmlns:a16="http://schemas.microsoft.com/office/drawing/2014/main" val="97385285"/>
                  </a:ext>
                </a:extLst>
              </a:tr>
            </a:tbl>
          </a:graphicData>
        </a:graphic>
      </p:graphicFrame>
      <p:sp>
        <p:nvSpPr>
          <p:cNvPr id="5" name="Rectangle 2">
            <a:extLst>
              <a:ext uri="{FF2B5EF4-FFF2-40B4-BE49-F238E27FC236}">
                <a16:creationId xmlns:a16="http://schemas.microsoft.com/office/drawing/2014/main" id="{C415E34E-DF54-0679-6F1E-96F4A51037CE}"/>
              </a:ext>
            </a:extLst>
          </p:cNvPr>
          <p:cNvSpPr>
            <a:spLocks noChangeArrowheads="1"/>
          </p:cNvSpPr>
          <p:nvPr/>
        </p:nvSpPr>
        <p:spPr bwMode="auto">
          <a:xfrm flipV="1">
            <a:off x="-6453251" y="1735953"/>
            <a:ext cx="18014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521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0945-8D90-E928-748B-16701EE48209}"/>
              </a:ext>
            </a:extLst>
          </p:cNvPr>
          <p:cNvSpPr>
            <a:spLocks noGrp="1"/>
          </p:cNvSpPr>
          <p:nvPr>
            <p:ph type="title"/>
          </p:nvPr>
        </p:nvSpPr>
        <p:spPr>
          <a:xfrm>
            <a:off x="2714920" y="182741"/>
            <a:ext cx="8525864" cy="723936"/>
          </a:xfrm>
        </p:spPr>
        <p:txBody>
          <a:bodyPr>
            <a:normAutofit/>
          </a:bodyPr>
          <a:lstStyle/>
          <a:p>
            <a:r>
              <a:rPr lang="en-IN" sz="3600" b="1" dirty="0">
                <a:latin typeface="Times New Roman" panose="02020603050405020304" pitchFamily="18" charset="0"/>
                <a:cs typeface="Times New Roman" panose="02020603050405020304" pitchFamily="18" charset="0"/>
              </a:rPr>
              <a:t>ARM-</a:t>
            </a:r>
            <a:r>
              <a:rPr lang="en-IN" sz="3600" b="1" i="0" u="none" strike="noStrike" baseline="0" dirty="0">
                <a:latin typeface="Times New Roman" panose="02020603050405020304" pitchFamily="18" charset="0"/>
                <a:cs typeface="Times New Roman" panose="02020603050405020304" pitchFamily="18" charset="0"/>
              </a:rPr>
              <a:t>Core Processor</a:t>
            </a:r>
            <a:endParaRPr lang="en-IN" sz="3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8379A8-30C3-242A-EB97-DE2763EB4F6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198CA78-233F-DCCF-33BC-88C3DBB8E289}"/>
              </a:ext>
            </a:extLst>
          </p:cNvPr>
          <p:cNvPicPr>
            <a:picLocks noChangeAspect="1"/>
          </p:cNvPicPr>
          <p:nvPr/>
        </p:nvPicPr>
        <p:blipFill>
          <a:blip r:embed="rId2"/>
          <a:stretch>
            <a:fillRect/>
          </a:stretch>
        </p:blipFill>
        <p:spPr>
          <a:xfrm>
            <a:off x="441788" y="1033614"/>
            <a:ext cx="9884596" cy="5582943"/>
          </a:xfrm>
          <a:prstGeom prst="rect">
            <a:avLst/>
          </a:prstGeom>
        </p:spPr>
      </p:pic>
    </p:spTree>
    <p:extLst>
      <p:ext uri="{BB962C8B-B14F-4D97-AF65-F5344CB8AC3E}">
        <p14:creationId xmlns:p14="http://schemas.microsoft.com/office/powerpoint/2010/main" val="1489770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B02F-5595-D98B-3012-12E7F98FC843}"/>
              </a:ext>
            </a:extLst>
          </p:cNvPr>
          <p:cNvSpPr>
            <a:spLocks noGrp="1"/>
          </p:cNvSpPr>
          <p:nvPr>
            <p:ph type="title"/>
          </p:nvPr>
        </p:nvSpPr>
        <p:spPr>
          <a:xfrm>
            <a:off x="2328421" y="180191"/>
            <a:ext cx="8696606" cy="754758"/>
          </a:xfrm>
        </p:spPr>
        <p:txBody>
          <a:bodyPr>
            <a:normAutofit/>
          </a:bodyPr>
          <a:lstStyle/>
          <a:p>
            <a:r>
              <a:rPr lang="en-IN" sz="4000" b="1" dirty="0">
                <a:latin typeface="Times New Roman" panose="02020603050405020304" pitchFamily="18" charset="0"/>
                <a:cs typeface="Times New Roman" panose="02020603050405020304" pitchFamily="18" charset="0"/>
              </a:rPr>
              <a:t>ARM-</a:t>
            </a:r>
            <a:r>
              <a:rPr lang="en-IN" sz="4000" b="1" i="0" u="none" strike="noStrike" baseline="0" dirty="0">
                <a:latin typeface="Times New Roman" panose="02020603050405020304" pitchFamily="18" charset="0"/>
                <a:cs typeface="Times New Roman" panose="02020603050405020304" pitchFamily="18" charset="0"/>
              </a:rPr>
              <a:t>Core Processor </a:t>
            </a:r>
            <a:r>
              <a:rPr lang="en-IN" sz="4000" b="1" dirty="0">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E5662F9C-20B3-C19B-3D7F-11B96D64A787}"/>
              </a:ext>
            </a:extLst>
          </p:cNvPr>
          <p:cNvSpPr>
            <a:spLocks noGrp="1"/>
          </p:cNvSpPr>
          <p:nvPr>
            <p:ph idx="1"/>
          </p:nvPr>
        </p:nvSpPr>
        <p:spPr>
          <a:xfrm>
            <a:off x="273120" y="1075612"/>
            <a:ext cx="11747643" cy="5284091"/>
          </a:xfrm>
        </p:spPr>
        <p:txBody>
          <a:bodyPr>
            <a:noAutofit/>
          </a:bodyPr>
          <a:lstStyle/>
          <a:p>
            <a:pPr algn="l">
              <a:buFont typeface="Wingdings" panose="05000000000000000000" pitchFamily="2" charset="2"/>
              <a:buChar char="v"/>
            </a:pPr>
            <a:r>
              <a:rPr lang="en-US" sz="2400" b="0" i="0" u="none" strike="noStrike" baseline="0" dirty="0">
                <a:latin typeface="Minion-Regular"/>
              </a:rPr>
              <a:t>The ARM processor, like all RISC processors, uses a </a:t>
            </a:r>
            <a:r>
              <a:rPr lang="en-US" sz="2400" b="0" i="1" u="none" strike="noStrike" baseline="0" dirty="0">
                <a:latin typeface="Minion-Italic"/>
              </a:rPr>
              <a:t>load-store architecture</a:t>
            </a:r>
            <a:r>
              <a:rPr lang="en-US" sz="2400" b="0" i="0" u="none" strike="noStrike" baseline="0" dirty="0">
                <a:latin typeface="Minion-Regular"/>
              </a:rPr>
              <a:t>. This means it has two instruction types for transferring data in and out of the processor: load instructions copy data from memory to registers in the core, and conversely the store instructions copy data from registers to memory. </a:t>
            </a:r>
          </a:p>
          <a:p>
            <a:pPr algn="l">
              <a:buFont typeface="Wingdings" panose="05000000000000000000" pitchFamily="2" charset="2"/>
              <a:buChar char="v"/>
            </a:pPr>
            <a:r>
              <a:rPr lang="en-US" sz="2400" dirty="0">
                <a:latin typeface="Minion-Regular"/>
              </a:rPr>
              <a:t>D</a:t>
            </a:r>
            <a:r>
              <a:rPr lang="en-US" sz="2400" b="0" i="0" u="none" strike="noStrike" baseline="0" dirty="0">
                <a:latin typeface="Minion-Regular"/>
              </a:rPr>
              <a:t>ata processing is carried out solely in </a:t>
            </a:r>
            <a:r>
              <a:rPr lang="en-IN" sz="2400" b="0" i="0" u="none" strike="noStrike" baseline="0" dirty="0">
                <a:latin typeface="Minion-Regular"/>
              </a:rPr>
              <a:t>registers. </a:t>
            </a:r>
            <a:r>
              <a:rPr lang="en-US" sz="2400" b="0" i="0" u="none" strike="noStrike" baseline="0" dirty="0">
                <a:latin typeface="Minion-Regular"/>
              </a:rPr>
              <a:t>Data items are placed in the </a:t>
            </a:r>
            <a:r>
              <a:rPr lang="en-US" sz="2400" b="0" i="1" u="none" strike="noStrike" baseline="0" dirty="0">
                <a:latin typeface="Minion-Italic"/>
              </a:rPr>
              <a:t>register file (</a:t>
            </a:r>
            <a:r>
              <a:rPr lang="en-US" sz="2400" b="0" i="0" u="none" strike="noStrike" baseline="0" dirty="0">
                <a:latin typeface="Minion-Regular"/>
              </a:rPr>
              <a:t>a storage bank made up of 32-bit registers.)</a:t>
            </a:r>
          </a:p>
          <a:p>
            <a:pPr algn="l">
              <a:buFont typeface="Wingdings" panose="05000000000000000000" pitchFamily="2" charset="2"/>
              <a:buChar char="v"/>
            </a:pPr>
            <a:r>
              <a:rPr lang="en-US" sz="2400" b="0" i="0" u="none" strike="noStrike" baseline="0" dirty="0">
                <a:latin typeface="Minion-Regular"/>
              </a:rPr>
              <a:t>Since the ARM core is a 32-bit processor, most instructions treat the registers as holding signed or unsigned 32-bit values.  </a:t>
            </a:r>
          </a:p>
          <a:p>
            <a:pPr algn="l">
              <a:buFont typeface="Wingdings" panose="05000000000000000000" pitchFamily="2" charset="2"/>
              <a:buChar char="v"/>
            </a:pPr>
            <a:r>
              <a:rPr lang="en-US" sz="2400" b="0" i="0" u="none" strike="noStrike" baseline="0" dirty="0">
                <a:latin typeface="Minion-Regular"/>
              </a:rPr>
              <a:t>The sign extend hardware converts signed 8-bit and 16-bit numbers to 32-bit values as they are read from memory and placed in a register. </a:t>
            </a:r>
          </a:p>
          <a:p>
            <a:pPr algn="l">
              <a:buFont typeface="Wingdings" panose="05000000000000000000" pitchFamily="2" charset="2"/>
              <a:buChar char="v"/>
            </a:pPr>
            <a:r>
              <a:rPr lang="en-US" sz="2400" b="0" i="0" u="none" strike="noStrike" baseline="0" dirty="0">
                <a:latin typeface="Minion-Regular"/>
              </a:rPr>
              <a:t>ARM instructions typically have two source registers, </a:t>
            </a:r>
            <a:r>
              <a:rPr lang="en-US" sz="2400" b="0" i="1" u="none" strike="noStrike" baseline="0" dirty="0">
                <a:latin typeface="Minion-Italic"/>
              </a:rPr>
              <a:t>Rn </a:t>
            </a:r>
            <a:r>
              <a:rPr lang="en-US" sz="2400" b="0" i="0" u="none" strike="noStrike" baseline="0" dirty="0">
                <a:latin typeface="Minion-Regular"/>
              </a:rPr>
              <a:t>and </a:t>
            </a:r>
            <a:r>
              <a:rPr lang="en-US" sz="2400" b="0" i="1" u="none" strike="noStrike" baseline="0" dirty="0">
                <a:latin typeface="Minion-Italic"/>
              </a:rPr>
              <a:t>Rm</a:t>
            </a:r>
            <a:r>
              <a:rPr lang="en-US" sz="2400" b="0" i="0" u="none" strike="noStrike" baseline="0" dirty="0">
                <a:latin typeface="Minion-Regular"/>
              </a:rPr>
              <a:t>, and a single result or destination register, </a:t>
            </a:r>
            <a:r>
              <a:rPr lang="en-US" sz="2400" b="0" i="1" u="none" strike="noStrike" baseline="0" dirty="0">
                <a:latin typeface="Minion-Italic"/>
              </a:rPr>
              <a:t>Rd</a:t>
            </a:r>
            <a:r>
              <a:rPr lang="en-US" sz="2400" b="0" i="0" u="none" strike="noStrike" baseline="0" dirty="0">
                <a:latin typeface="Minion-Regular"/>
              </a:rPr>
              <a:t>. Source operands are read from the register file using the internal buses </a:t>
            </a:r>
            <a:r>
              <a:rPr lang="en-US" sz="2400" b="0" i="1" u="none" strike="noStrike" baseline="0" dirty="0">
                <a:latin typeface="Minion-Italic"/>
              </a:rPr>
              <a:t>A </a:t>
            </a:r>
            <a:r>
              <a:rPr lang="en-US" sz="2400" b="0" i="0" u="none" strike="noStrike" baseline="0" dirty="0">
                <a:latin typeface="Minion-Regular"/>
              </a:rPr>
              <a:t>and </a:t>
            </a:r>
            <a:r>
              <a:rPr lang="en-US" sz="2400" b="0" i="1" u="none" strike="noStrike" baseline="0" dirty="0">
                <a:latin typeface="Minion-Italic"/>
              </a:rPr>
              <a:t>B</a:t>
            </a:r>
            <a:r>
              <a:rPr lang="en-US" sz="2400" b="0" i="0" u="none" strike="noStrike" baseline="0" dirty="0">
                <a:latin typeface="Minion-Regular"/>
              </a:rPr>
              <a:t>, respectively.</a:t>
            </a:r>
          </a:p>
        </p:txBody>
      </p:sp>
    </p:spTree>
    <p:extLst>
      <p:ext uri="{BB962C8B-B14F-4D97-AF65-F5344CB8AC3E}">
        <p14:creationId xmlns:p14="http://schemas.microsoft.com/office/powerpoint/2010/main" val="1210538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685B1-6D8C-AFBB-C228-BDDBA141EC0F}"/>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ARM-</a:t>
            </a:r>
            <a:r>
              <a:rPr lang="en-IN" sz="4400" b="1" i="0" u="none" strike="noStrike" baseline="0" dirty="0">
                <a:latin typeface="Times New Roman" panose="02020603050405020304" pitchFamily="18" charset="0"/>
                <a:cs typeface="Times New Roman" panose="02020603050405020304" pitchFamily="18" charset="0"/>
              </a:rPr>
              <a:t>Core Processor </a:t>
            </a:r>
            <a:r>
              <a:rPr lang="en-IN" sz="4400" b="1" dirty="0">
                <a:latin typeface="Times New Roman" panose="02020603050405020304" pitchFamily="18" charset="0"/>
                <a:cs typeface="Times New Roman" panose="02020603050405020304" pitchFamily="18" charset="0"/>
              </a:rPr>
              <a:t>working</a:t>
            </a:r>
            <a:endParaRPr lang="en-IN" dirty="0"/>
          </a:p>
        </p:txBody>
      </p:sp>
      <p:sp>
        <p:nvSpPr>
          <p:cNvPr id="3" name="Content Placeholder 2">
            <a:extLst>
              <a:ext uri="{FF2B5EF4-FFF2-40B4-BE49-F238E27FC236}">
                <a16:creationId xmlns:a16="http://schemas.microsoft.com/office/drawing/2014/main" id="{4EAD830B-DC6B-A103-7DB0-A4029DACE806}"/>
              </a:ext>
            </a:extLst>
          </p:cNvPr>
          <p:cNvSpPr>
            <a:spLocks noGrp="1"/>
          </p:cNvSpPr>
          <p:nvPr>
            <p:ph idx="1"/>
          </p:nvPr>
        </p:nvSpPr>
        <p:spPr>
          <a:xfrm>
            <a:off x="838200" y="1469204"/>
            <a:ext cx="10515600" cy="5198724"/>
          </a:xfrm>
        </p:spPr>
        <p:txBody>
          <a:bodyPr>
            <a:normAutofit fontScale="85000" lnSpcReduction="20000"/>
          </a:bodyPr>
          <a:lstStyle/>
          <a:p>
            <a:pPr marL="0" indent="0" algn="just">
              <a:buNone/>
            </a:pPr>
            <a:r>
              <a:rPr lang="en-US" sz="2800" b="0" i="0" u="none" strike="noStrike" baseline="0" dirty="0">
                <a:latin typeface="Minion-Regular"/>
              </a:rPr>
              <a:t>The ALU (arithmetic logic unit) or MAC (multiply-accumulate unit) takes the register values </a:t>
            </a:r>
            <a:r>
              <a:rPr lang="en-US" sz="2800" b="0" i="1" u="none" strike="noStrike" baseline="0" dirty="0">
                <a:latin typeface="Minion-Italic"/>
              </a:rPr>
              <a:t>Rn </a:t>
            </a:r>
            <a:r>
              <a:rPr lang="en-US" sz="2800" b="0" i="0" u="none" strike="noStrike" baseline="0" dirty="0">
                <a:latin typeface="Minion-Regular"/>
              </a:rPr>
              <a:t>and </a:t>
            </a:r>
            <a:r>
              <a:rPr lang="en-US" sz="2800" b="0" i="1" u="none" strike="noStrike" baseline="0" dirty="0">
                <a:latin typeface="Minion-Italic"/>
              </a:rPr>
              <a:t>Rm </a:t>
            </a:r>
            <a:r>
              <a:rPr lang="en-US" sz="2800" b="0" i="0" u="none" strike="noStrike" baseline="0" dirty="0">
                <a:latin typeface="Minion-Regular"/>
              </a:rPr>
              <a:t>from the </a:t>
            </a:r>
            <a:r>
              <a:rPr lang="en-US" sz="2800" b="0" i="1" u="none" strike="noStrike" baseline="0" dirty="0">
                <a:latin typeface="Minion-Italic"/>
              </a:rPr>
              <a:t>A </a:t>
            </a:r>
            <a:r>
              <a:rPr lang="en-US" sz="2800" b="0" i="0" u="none" strike="noStrike" baseline="0" dirty="0">
                <a:latin typeface="Minion-Regular"/>
              </a:rPr>
              <a:t>and </a:t>
            </a:r>
            <a:r>
              <a:rPr lang="en-US" sz="2800" b="0" i="1" u="none" strike="noStrike" baseline="0" dirty="0">
                <a:latin typeface="Minion-Italic"/>
              </a:rPr>
              <a:t>B </a:t>
            </a:r>
            <a:r>
              <a:rPr lang="en-US" sz="2800" b="0" i="0" u="none" strike="noStrike" baseline="0" dirty="0">
                <a:latin typeface="Minion-Regular"/>
              </a:rPr>
              <a:t>buses and computes a result. </a:t>
            </a:r>
          </a:p>
          <a:p>
            <a:pPr marL="0" indent="0" algn="just">
              <a:buNone/>
            </a:pPr>
            <a:r>
              <a:rPr lang="en-US" sz="2800" b="0" i="0" u="none" strike="noStrike" baseline="0" dirty="0">
                <a:latin typeface="Minion-Regular"/>
              </a:rPr>
              <a:t>Data processing instructions write the result in </a:t>
            </a:r>
            <a:r>
              <a:rPr lang="en-US" sz="2800" b="0" i="1" u="none" strike="noStrike" baseline="0" dirty="0">
                <a:latin typeface="Minion-Italic"/>
              </a:rPr>
              <a:t>Rd </a:t>
            </a:r>
            <a:r>
              <a:rPr lang="en-US" sz="2800" b="0" i="0" u="none" strike="noStrike" baseline="0" dirty="0">
                <a:latin typeface="Minion-Regular"/>
              </a:rPr>
              <a:t>directly to the register file. </a:t>
            </a:r>
          </a:p>
          <a:p>
            <a:pPr marL="0" indent="0" algn="just">
              <a:buNone/>
            </a:pPr>
            <a:r>
              <a:rPr lang="en-US" sz="2800" b="0" i="0" u="none" strike="noStrike" baseline="0" dirty="0">
                <a:latin typeface="Minion-Regular"/>
              </a:rPr>
              <a:t>Load and store instructions use the ALU to generate an address to be held in the address register and broadcast on the </a:t>
            </a:r>
            <a:r>
              <a:rPr lang="en-IN" sz="2800" b="0" i="1" u="none" strike="noStrike" baseline="0" dirty="0">
                <a:latin typeface="Minion-Italic"/>
              </a:rPr>
              <a:t>Address </a:t>
            </a:r>
            <a:r>
              <a:rPr lang="en-IN" sz="2800" b="0" i="0" u="none" strike="noStrike" baseline="0" dirty="0">
                <a:latin typeface="Minion-Regular"/>
              </a:rPr>
              <a:t>bus.</a:t>
            </a:r>
            <a:endParaRPr lang="en-US" sz="2800" b="0" i="0" u="none" strike="noStrike" baseline="0" dirty="0">
              <a:latin typeface="Minion-Regular"/>
            </a:endParaRPr>
          </a:p>
          <a:p>
            <a:pPr marL="0" indent="0" algn="just">
              <a:buNone/>
            </a:pPr>
            <a:r>
              <a:rPr lang="en-US" sz="2800" b="0" i="0" u="none" strike="noStrike" baseline="0" dirty="0">
                <a:latin typeface="Minion-Regular"/>
              </a:rPr>
              <a:t>One important feature of the ARM is that register </a:t>
            </a:r>
            <a:r>
              <a:rPr lang="en-US" sz="2800" b="0" i="1" u="none" strike="noStrike" baseline="0" dirty="0">
                <a:latin typeface="Minion-Italic"/>
              </a:rPr>
              <a:t>Rm </a:t>
            </a:r>
            <a:r>
              <a:rPr lang="en-US" sz="2800" b="0" i="0" u="none" strike="noStrike" baseline="0" dirty="0">
                <a:latin typeface="Minion-Regular"/>
              </a:rPr>
              <a:t>alternatively can be preprocessed in the barrel shifter before it enters the ALU. Together the barrel shifter and ALU can calculate a wide range of expressions and addresses. </a:t>
            </a:r>
          </a:p>
          <a:p>
            <a:pPr marL="0" indent="0" algn="just">
              <a:buNone/>
            </a:pPr>
            <a:r>
              <a:rPr lang="en-US" sz="2800" b="0" i="0" u="none" strike="noStrike" baseline="0" dirty="0">
                <a:latin typeface="Minion-Regular"/>
              </a:rPr>
              <a:t>After passing through the functional units, the result in </a:t>
            </a:r>
            <a:r>
              <a:rPr lang="en-US" sz="2800" b="0" i="1" u="none" strike="noStrike" baseline="0" dirty="0">
                <a:latin typeface="Minion-Italic"/>
              </a:rPr>
              <a:t>Rd </a:t>
            </a:r>
            <a:r>
              <a:rPr lang="en-US" sz="2800" b="0" i="0" u="none" strike="noStrike" baseline="0" dirty="0">
                <a:latin typeface="Minion-Regular"/>
              </a:rPr>
              <a:t>is written back to the register file using the </a:t>
            </a:r>
            <a:r>
              <a:rPr lang="en-US" sz="2800" b="0" i="1" u="none" strike="noStrike" baseline="0" dirty="0">
                <a:latin typeface="Minion-Italic"/>
              </a:rPr>
              <a:t>Result </a:t>
            </a:r>
            <a:r>
              <a:rPr lang="en-US" sz="2800" b="0" i="0" u="none" strike="noStrike" baseline="0" dirty="0">
                <a:latin typeface="Minion-Regular"/>
              </a:rPr>
              <a:t>bus. </a:t>
            </a:r>
          </a:p>
          <a:p>
            <a:pPr marL="0" indent="0" algn="just">
              <a:buNone/>
            </a:pPr>
            <a:r>
              <a:rPr lang="en-US" sz="2800" b="0" i="0" u="none" strike="noStrike" baseline="0" dirty="0">
                <a:latin typeface="Minion-Regular"/>
              </a:rPr>
              <a:t>For load and store instructions the </a:t>
            </a:r>
            <a:r>
              <a:rPr lang="en-US" sz="2800" b="0" i="0" u="none" strike="noStrike" baseline="0" dirty="0" err="1">
                <a:latin typeface="Minion-Regular"/>
              </a:rPr>
              <a:t>incrementer</a:t>
            </a:r>
            <a:r>
              <a:rPr lang="en-US" sz="2800" b="0" i="0" u="none" strike="noStrike" baseline="0" dirty="0">
                <a:latin typeface="Minion-Regular"/>
              </a:rPr>
              <a:t> updates the address register before the core reads or writes the next register value from or to the next sequential memory location. </a:t>
            </a:r>
          </a:p>
          <a:p>
            <a:pPr marL="0" indent="0" algn="just">
              <a:buNone/>
            </a:pPr>
            <a:r>
              <a:rPr lang="en-US" sz="2800" b="0" i="0" u="none" strike="noStrike" baseline="0" dirty="0">
                <a:latin typeface="Minion-Regular"/>
              </a:rPr>
              <a:t>The processor continues executing instructions until an exception or interrupt changes the normal execution flow. </a:t>
            </a:r>
            <a:endParaRPr lang="en-IN" sz="2800" dirty="0"/>
          </a:p>
          <a:p>
            <a:pPr marL="0" indent="0" algn="just">
              <a:buNone/>
            </a:pPr>
            <a:endParaRPr lang="en-IN" dirty="0"/>
          </a:p>
        </p:txBody>
      </p:sp>
    </p:spTree>
    <p:extLst>
      <p:ext uri="{BB962C8B-B14F-4D97-AF65-F5344CB8AC3E}">
        <p14:creationId xmlns:p14="http://schemas.microsoft.com/office/powerpoint/2010/main" val="1603080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FD26-2085-6192-6C70-F122A073215F}"/>
              </a:ext>
            </a:extLst>
          </p:cNvPr>
          <p:cNvSpPr>
            <a:spLocks noGrp="1"/>
          </p:cNvSpPr>
          <p:nvPr>
            <p:ph type="title"/>
          </p:nvPr>
        </p:nvSpPr>
        <p:spPr>
          <a:xfrm>
            <a:off x="2375554" y="0"/>
            <a:ext cx="8756493" cy="1325563"/>
          </a:xfrm>
        </p:spPr>
        <p:txBody>
          <a:bodyPr>
            <a:normAutofit/>
          </a:bodyPr>
          <a:lstStyle/>
          <a:p>
            <a:r>
              <a:rPr lang="en-IN" sz="3400" b="1" i="0" u="none" strike="noStrike" baseline="0" dirty="0">
                <a:latin typeface="Minion-Regular"/>
              </a:rPr>
              <a:t>ARM Registers available in </a:t>
            </a:r>
            <a:r>
              <a:rPr lang="en-IN" sz="3400" b="1" i="1" u="none" strike="noStrike" baseline="0" dirty="0">
                <a:latin typeface="Minion-Italic"/>
              </a:rPr>
              <a:t>user </a:t>
            </a:r>
            <a:r>
              <a:rPr lang="en-IN" sz="3400" b="1" i="0" u="none" strike="noStrike" baseline="0" dirty="0">
                <a:latin typeface="Minion-Regular"/>
              </a:rPr>
              <a:t>mode(Default Mode)/ Programmers model</a:t>
            </a:r>
            <a:endParaRPr lang="en-IN" sz="3400" b="1" dirty="0"/>
          </a:p>
        </p:txBody>
      </p:sp>
      <p:pic>
        <p:nvPicPr>
          <p:cNvPr id="1026" name="Picture 2">
            <a:extLst>
              <a:ext uri="{FF2B5EF4-FFF2-40B4-BE49-F238E27FC236}">
                <a16:creationId xmlns:a16="http://schemas.microsoft.com/office/drawing/2014/main" id="{2AA88FFB-7DAC-BD3F-D408-CD7D1DE75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804" y="1448656"/>
            <a:ext cx="10253609" cy="515762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FD9395C-FBD7-86F7-8C63-068044DF258A}"/>
              </a:ext>
            </a:extLst>
          </p:cNvPr>
          <p:cNvSpPr/>
          <p:nvPr/>
        </p:nvSpPr>
        <p:spPr>
          <a:xfrm>
            <a:off x="616448" y="4931594"/>
            <a:ext cx="2012022" cy="2774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CPSR</a:t>
            </a:r>
            <a:endParaRPr lang="en-IN" dirty="0">
              <a:solidFill>
                <a:sysClr val="windowText" lastClr="000000"/>
              </a:solidFill>
            </a:endParaRPr>
          </a:p>
        </p:txBody>
      </p:sp>
    </p:spTree>
    <p:extLst>
      <p:ext uri="{BB962C8B-B14F-4D97-AF65-F5344CB8AC3E}">
        <p14:creationId xmlns:p14="http://schemas.microsoft.com/office/powerpoint/2010/main" val="1747286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FD26-2085-6192-6C70-F122A073215F}"/>
              </a:ext>
            </a:extLst>
          </p:cNvPr>
          <p:cNvSpPr>
            <a:spLocks noGrp="1"/>
          </p:cNvSpPr>
          <p:nvPr>
            <p:ph type="title"/>
          </p:nvPr>
        </p:nvSpPr>
        <p:spPr>
          <a:xfrm>
            <a:off x="2051222" y="0"/>
            <a:ext cx="9302578" cy="1325563"/>
          </a:xfrm>
        </p:spPr>
        <p:txBody>
          <a:bodyPr>
            <a:normAutofit/>
          </a:bodyPr>
          <a:lstStyle/>
          <a:p>
            <a:r>
              <a:rPr lang="en-IN" sz="3400" b="1" i="0" u="none" strike="noStrike" baseline="0" dirty="0">
                <a:latin typeface="Minion-Regular"/>
              </a:rPr>
              <a:t>ARM Registers available in </a:t>
            </a:r>
            <a:r>
              <a:rPr lang="en-IN" sz="3400" b="1" i="1" u="none" strike="noStrike" baseline="0" dirty="0">
                <a:latin typeface="Minion-Italic"/>
              </a:rPr>
              <a:t>user </a:t>
            </a:r>
            <a:r>
              <a:rPr lang="en-IN" sz="3400" b="1" i="0" u="none" strike="noStrike" baseline="0" dirty="0">
                <a:latin typeface="Minion-Regular"/>
              </a:rPr>
              <a:t>mode(Default Mode)</a:t>
            </a:r>
            <a:endParaRPr lang="en-IN" sz="3400" b="1" dirty="0"/>
          </a:p>
        </p:txBody>
      </p:sp>
      <p:sp>
        <p:nvSpPr>
          <p:cNvPr id="3" name="Content Placeholder 2">
            <a:extLst>
              <a:ext uri="{FF2B5EF4-FFF2-40B4-BE49-F238E27FC236}">
                <a16:creationId xmlns:a16="http://schemas.microsoft.com/office/drawing/2014/main" id="{7EF12707-8F63-9587-AE6F-59039492C94D}"/>
              </a:ext>
            </a:extLst>
          </p:cNvPr>
          <p:cNvSpPr>
            <a:spLocks noGrp="1"/>
          </p:cNvSpPr>
          <p:nvPr>
            <p:ph idx="1"/>
          </p:nvPr>
        </p:nvSpPr>
        <p:spPr>
          <a:xfrm>
            <a:off x="838200" y="1325563"/>
            <a:ext cx="10185971" cy="5018337"/>
          </a:xfrm>
        </p:spPr>
        <p:txBody>
          <a:bodyPr>
            <a:normAutofit/>
          </a:bodyPr>
          <a:lstStyle/>
          <a:p>
            <a:pPr algn="just"/>
            <a:r>
              <a:rPr lang="en-US" sz="2100" b="0" i="0" u="none" strike="noStrike" baseline="0" dirty="0">
                <a:latin typeface="Minion-Regular"/>
              </a:rPr>
              <a:t>The processor can operate in seven different modes, which we will introduce shortly. All the registers shown are 32 bits in size.</a:t>
            </a:r>
          </a:p>
          <a:p>
            <a:pPr algn="just"/>
            <a:r>
              <a:rPr lang="en-US" sz="2100" b="0" i="0" u="none" strike="noStrike" baseline="0" dirty="0">
                <a:latin typeface="Minion-Regular"/>
              </a:rPr>
              <a:t>There are up to 18 active registers: 16 data registers and 2 processor status registers. The data registers are visible to the programmer as </a:t>
            </a:r>
            <a:r>
              <a:rPr lang="en-US" sz="2100" b="0" i="1" u="none" strike="noStrike" baseline="0" dirty="0">
                <a:latin typeface="Minion-Italic"/>
              </a:rPr>
              <a:t>r0 </a:t>
            </a:r>
            <a:r>
              <a:rPr lang="en-US" sz="2100" b="0" i="0" u="none" strike="noStrike" baseline="0" dirty="0">
                <a:latin typeface="Minion-Regular"/>
              </a:rPr>
              <a:t>to </a:t>
            </a:r>
            <a:r>
              <a:rPr lang="en-US" sz="2100" b="0" i="1" u="none" strike="noStrike" baseline="0" dirty="0">
                <a:latin typeface="Minion-Italic"/>
              </a:rPr>
              <a:t>r15.</a:t>
            </a:r>
            <a:endParaRPr lang="en-US" sz="2100" dirty="0">
              <a:latin typeface="Minion-Regular"/>
            </a:endParaRPr>
          </a:p>
          <a:p>
            <a:pPr algn="just"/>
            <a:r>
              <a:rPr lang="en-US" sz="2100" b="0" i="0" u="none" strike="noStrike" baseline="0" dirty="0">
                <a:latin typeface="Minion-Regular"/>
              </a:rPr>
              <a:t>The ARM processor has three registers assigned to a particular task or special function: </a:t>
            </a:r>
            <a:r>
              <a:rPr lang="en-IN" sz="2100" b="0" i="1" u="none" strike="noStrike" baseline="0" dirty="0">
                <a:latin typeface="Minion-Italic"/>
              </a:rPr>
              <a:t>r13</a:t>
            </a:r>
            <a:r>
              <a:rPr lang="en-IN" sz="2100" b="0" i="0" u="none" strike="noStrike" baseline="0" dirty="0">
                <a:latin typeface="Minion-Regular"/>
              </a:rPr>
              <a:t>, </a:t>
            </a:r>
            <a:r>
              <a:rPr lang="en-IN" sz="2100" b="0" i="1" u="none" strike="noStrike" baseline="0" dirty="0">
                <a:latin typeface="Minion-Italic"/>
              </a:rPr>
              <a:t>r14</a:t>
            </a:r>
            <a:r>
              <a:rPr lang="en-IN" sz="2100" b="0" i="0" u="none" strike="noStrike" baseline="0" dirty="0">
                <a:latin typeface="Minion-Regular"/>
              </a:rPr>
              <a:t>, and </a:t>
            </a:r>
            <a:r>
              <a:rPr lang="en-IN" sz="2100" b="0" i="1" u="none" strike="noStrike" baseline="0" dirty="0">
                <a:latin typeface="Minion-Italic"/>
              </a:rPr>
              <a:t>r15</a:t>
            </a:r>
            <a:r>
              <a:rPr lang="en-IN" sz="2100" b="0" i="0" u="none" strike="noStrike" baseline="0" dirty="0">
                <a:latin typeface="Minion-Regular"/>
              </a:rPr>
              <a:t>.</a:t>
            </a:r>
          </a:p>
          <a:p>
            <a:pPr algn="just">
              <a:buFont typeface="Wingdings" panose="05000000000000000000" pitchFamily="2" charset="2"/>
              <a:buChar char="q"/>
            </a:pPr>
            <a:r>
              <a:rPr lang="en-US" sz="2100" b="0" i="0" u="none" strike="noStrike" baseline="0" dirty="0">
                <a:latin typeface="Minion-Regular"/>
              </a:rPr>
              <a:t>Register </a:t>
            </a:r>
            <a:r>
              <a:rPr lang="en-US" sz="2100" b="0" i="1" u="none" strike="noStrike" baseline="0" dirty="0">
                <a:latin typeface="Minion-Italic"/>
              </a:rPr>
              <a:t>r13 </a:t>
            </a:r>
            <a:r>
              <a:rPr lang="en-US" sz="2100" b="0" i="0" u="none" strike="noStrike" baseline="0" dirty="0">
                <a:latin typeface="Minion-Regular"/>
              </a:rPr>
              <a:t>is traditionally used as the stack pointer (</a:t>
            </a:r>
            <a:r>
              <a:rPr lang="en-US" sz="2100" b="0" i="1" u="none" strike="noStrike" baseline="0" dirty="0" err="1">
                <a:latin typeface="Minion-Italic"/>
              </a:rPr>
              <a:t>sp</a:t>
            </a:r>
            <a:r>
              <a:rPr lang="en-US" sz="2100" b="0" i="0" u="none" strike="noStrike" baseline="0" dirty="0">
                <a:latin typeface="Minion-Regular"/>
              </a:rPr>
              <a:t>) and stores the head of the stack in the current processor mode.</a:t>
            </a:r>
          </a:p>
          <a:p>
            <a:pPr algn="just">
              <a:buFont typeface="Wingdings" panose="05000000000000000000" pitchFamily="2" charset="2"/>
              <a:buChar char="q"/>
            </a:pPr>
            <a:r>
              <a:rPr lang="en-US" sz="2100" b="0" i="0" u="none" strike="noStrike" baseline="0" dirty="0">
                <a:latin typeface="Minion-Regular"/>
              </a:rPr>
              <a:t>Register </a:t>
            </a:r>
            <a:r>
              <a:rPr lang="en-US" sz="2100" b="0" i="1" u="none" strike="noStrike" baseline="0" dirty="0">
                <a:latin typeface="Minion-Italic"/>
              </a:rPr>
              <a:t>r14 </a:t>
            </a:r>
            <a:r>
              <a:rPr lang="en-US" sz="2100" b="0" i="0" u="none" strike="noStrike" baseline="0" dirty="0">
                <a:latin typeface="Minion-Regular"/>
              </a:rPr>
              <a:t>is called the link register (</a:t>
            </a:r>
            <a:r>
              <a:rPr lang="en-US" sz="2100" b="0" i="1" u="none" strike="noStrike" baseline="0" dirty="0" err="1">
                <a:latin typeface="Minion-Italic"/>
              </a:rPr>
              <a:t>lr</a:t>
            </a:r>
            <a:r>
              <a:rPr lang="en-US" sz="2100" b="0" i="0" u="none" strike="noStrike" baseline="0" dirty="0">
                <a:latin typeface="Minion-Regular"/>
              </a:rPr>
              <a:t>) and is where the core puts the return address whenever it calls a subroutine.</a:t>
            </a:r>
          </a:p>
          <a:p>
            <a:pPr algn="just">
              <a:buFont typeface="Wingdings" panose="05000000000000000000" pitchFamily="2" charset="2"/>
              <a:buChar char="q"/>
            </a:pPr>
            <a:r>
              <a:rPr lang="en-US" sz="2100" b="0" i="0" u="none" strike="noStrike" baseline="0" dirty="0">
                <a:latin typeface="Minion-Regular"/>
              </a:rPr>
              <a:t>Register </a:t>
            </a:r>
            <a:r>
              <a:rPr lang="en-US" sz="2100" b="0" i="1" u="none" strike="noStrike" baseline="0" dirty="0">
                <a:latin typeface="Minion-Italic"/>
              </a:rPr>
              <a:t>r15 </a:t>
            </a:r>
            <a:r>
              <a:rPr lang="en-US" sz="2100" b="0" i="0" u="none" strike="noStrike" baseline="0" dirty="0">
                <a:latin typeface="Minion-Regular"/>
              </a:rPr>
              <a:t>is the program counter (</a:t>
            </a:r>
            <a:r>
              <a:rPr lang="en-US" sz="2100" b="0" i="1" u="none" strike="noStrike" baseline="0" dirty="0">
                <a:latin typeface="Minion-Italic"/>
              </a:rPr>
              <a:t>pc</a:t>
            </a:r>
            <a:r>
              <a:rPr lang="en-US" sz="2100" b="0" i="0" u="none" strike="noStrike" baseline="0" dirty="0">
                <a:latin typeface="Minion-Regular"/>
              </a:rPr>
              <a:t>) and contains the address of the next instruction to be fetched by the processor.</a:t>
            </a:r>
          </a:p>
          <a:p>
            <a:pPr algn="l"/>
            <a:r>
              <a:rPr lang="en-US" sz="1800" dirty="0">
                <a:latin typeface="Minion-Regular"/>
              </a:rPr>
              <a:t>Note: </a:t>
            </a:r>
            <a:r>
              <a:rPr lang="en-US" sz="1800" b="0" i="0" u="none" strike="noStrike" baseline="0" dirty="0">
                <a:latin typeface="Minion-Regular"/>
              </a:rPr>
              <a:t>Depending upon the context, registers </a:t>
            </a:r>
            <a:r>
              <a:rPr lang="en-US" sz="1800" b="0" i="1" u="none" strike="noStrike" baseline="0" dirty="0">
                <a:latin typeface="Minion-Italic"/>
              </a:rPr>
              <a:t>r13 </a:t>
            </a:r>
            <a:r>
              <a:rPr lang="en-US" sz="1800" b="0" i="0" u="none" strike="noStrike" baseline="0" dirty="0">
                <a:latin typeface="Minion-Regular"/>
              </a:rPr>
              <a:t>and </a:t>
            </a:r>
            <a:r>
              <a:rPr lang="en-US" sz="1800" b="0" i="1" u="none" strike="noStrike" baseline="0" dirty="0">
                <a:latin typeface="Minion-Italic"/>
              </a:rPr>
              <a:t>r14 </a:t>
            </a:r>
            <a:r>
              <a:rPr lang="en-US" sz="1800" b="0" i="0" u="none" strike="noStrike" baseline="0" dirty="0">
                <a:latin typeface="Minion-Regular"/>
              </a:rPr>
              <a:t>can also be used as general-purpose registers, which can be particularly useful since these registers are banked during a processor </a:t>
            </a:r>
            <a:r>
              <a:rPr lang="en-IN" sz="1800" b="0" i="0" u="none" strike="noStrike" baseline="0" dirty="0">
                <a:latin typeface="Minion-Regular"/>
              </a:rPr>
              <a:t>mode change.</a:t>
            </a:r>
            <a:endParaRPr lang="en-US" sz="1800" dirty="0">
              <a:latin typeface="Minion-Regular"/>
            </a:endParaRPr>
          </a:p>
          <a:p>
            <a:pPr marL="0" indent="0" algn="just">
              <a:buNone/>
            </a:pPr>
            <a:endParaRPr lang="en-IN" sz="2100" dirty="0"/>
          </a:p>
        </p:txBody>
      </p:sp>
    </p:spTree>
    <p:extLst>
      <p:ext uri="{BB962C8B-B14F-4D97-AF65-F5344CB8AC3E}">
        <p14:creationId xmlns:p14="http://schemas.microsoft.com/office/powerpoint/2010/main" val="1774493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8E3A-6D71-B538-D4F5-6617FD98A0F6}"/>
              </a:ext>
            </a:extLst>
          </p:cNvPr>
          <p:cNvSpPr>
            <a:spLocks noGrp="1"/>
          </p:cNvSpPr>
          <p:nvPr>
            <p:ph type="title"/>
          </p:nvPr>
        </p:nvSpPr>
        <p:spPr/>
        <p:txBody>
          <a:bodyPr>
            <a:normAutofit/>
          </a:bodyPr>
          <a:lstStyle/>
          <a:p>
            <a:r>
              <a:rPr lang="en-IN" sz="3400" b="1" i="0" u="none" strike="noStrike" baseline="0" dirty="0">
                <a:latin typeface="CopperplateGothicBT-Bold"/>
              </a:rPr>
              <a:t>Current Program Status Register (CPSR)</a:t>
            </a:r>
            <a:endParaRPr lang="en-IN" sz="3400" dirty="0"/>
          </a:p>
        </p:txBody>
      </p:sp>
      <p:sp>
        <p:nvSpPr>
          <p:cNvPr id="3" name="Content Placeholder 2">
            <a:extLst>
              <a:ext uri="{FF2B5EF4-FFF2-40B4-BE49-F238E27FC236}">
                <a16:creationId xmlns:a16="http://schemas.microsoft.com/office/drawing/2014/main" id="{A0312F03-66D0-EC22-BF6D-63E874280438}"/>
              </a:ext>
            </a:extLst>
          </p:cNvPr>
          <p:cNvSpPr>
            <a:spLocks noGrp="1"/>
          </p:cNvSpPr>
          <p:nvPr>
            <p:ph idx="1"/>
          </p:nvPr>
        </p:nvSpPr>
        <p:spPr>
          <a:xfrm>
            <a:off x="838200" y="3708971"/>
            <a:ext cx="10515600" cy="2783904"/>
          </a:xfrm>
        </p:spPr>
        <p:txBody>
          <a:bodyPr>
            <a:normAutofit fontScale="70000" lnSpcReduction="20000"/>
          </a:bodyPr>
          <a:lstStyle/>
          <a:p>
            <a:pPr marL="0" indent="0">
              <a:buNone/>
            </a:pPr>
            <a:r>
              <a:rPr lang="en-IN" dirty="0">
                <a:latin typeface="Times New Roman" panose="02020603050405020304" pitchFamily="18" charset="0"/>
                <a:cs typeface="Times New Roman" panose="02020603050405020304" pitchFamily="18" charset="0"/>
              </a:rPr>
              <a:t>N Negative</a:t>
            </a:r>
          </a:p>
          <a:p>
            <a:pPr marL="0" indent="0">
              <a:buNone/>
            </a:pPr>
            <a:r>
              <a:rPr lang="en-IN" dirty="0">
                <a:latin typeface="Times New Roman" panose="02020603050405020304" pitchFamily="18" charset="0"/>
                <a:cs typeface="Times New Roman" panose="02020603050405020304" pitchFamily="18" charset="0"/>
              </a:rPr>
              <a:t>Z Zero</a:t>
            </a:r>
          </a:p>
          <a:p>
            <a:pPr marL="0" indent="0">
              <a:buNone/>
            </a:pPr>
            <a:r>
              <a:rPr lang="en-IN" dirty="0">
                <a:latin typeface="Times New Roman" panose="02020603050405020304" pitchFamily="18" charset="0"/>
                <a:cs typeface="Times New Roman" panose="02020603050405020304" pitchFamily="18" charset="0"/>
              </a:rPr>
              <a:t>C Carry</a:t>
            </a:r>
          </a:p>
          <a:p>
            <a:pPr marL="0" indent="0">
              <a:buNone/>
            </a:pPr>
            <a:r>
              <a:rPr lang="en-IN" dirty="0">
                <a:latin typeface="Times New Roman" panose="02020603050405020304" pitchFamily="18" charset="0"/>
                <a:cs typeface="Times New Roman" panose="02020603050405020304" pitchFamily="18" charset="0"/>
              </a:rPr>
              <a:t>V Overflow</a:t>
            </a:r>
          </a:p>
          <a:p>
            <a:pPr marL="0" indent="0">
              <a:buNone/>
            </a:pPr>
            <a:r>
              <a:rPr lang="en-IN" dirty="0">
                <a:latin typeface="Times New Roman" panose="02020603050405020304" pitchFamily="18" charset="0"/>
                <a:cs typeface="Times New Roman" panose="02020603050405020304" pitchFamily="18" charset="0"/>
              </a:rPr>
              <a:t>J </a:t>
            </a:r>
            <a:r>
              <a:rPr lang="en-IN" dirty="0" err="1">
                <a:latin typeface="Times New Roman" panose="02020603050405020304" pitchFamily="18" charset="0"/>
                <a:cs typeface="Times New Roman" panose="02020603050405020304" pitchFamily="18" charset="0"/>
              </a:rPr>
              <a:t>Jazzle</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T Thumb</a:t>
            </a:r>
          </a:p>
          <a:p>
            <a:pPr marL="0" indent="0" algn="l">
              <a:buNone/>
            </a:pPr>
            <a:r>
              <a:rPr lang="en-IN" dirty="0">
                <a:latin typeface="Times New Roman" panose="02020603050405020304" pitchFamily="18" charset="0"/>
                <a:cs typeface="Times New Roman" panose="02020603050405020304" pitchFamily="18" charset="0"/>
              </a:rPr>
              <a:t>I </a:t>
            </a:r>
            <a:r>
              <a:rPr lang="en-US" b="0" i="0" dirty="0">
                <a:solidFill>
                  <a:srgbClr val="000000"/>
                </a:solidFill>
                <a:effectLst/>
                <a:latin typeface="Times New Roman" panose="02020603050405020304" pitchFamily="18" charset="0"/>
                <a:cs typeface="Times New Roman" panose="02020603050405020304" pitchFamily="18" charset="0"/>
              </a:rPr>
              <a:t>Disables **IRQ interrupts when it is set.</a:t>
            </a:r>
          </a:p>
          <a:p>
            <a:pPr marL="0" indent="0" algn="l">
              <a:buNone/>
            </a:pPr>
            <a:r>
              <a:rPr lang="en-IN" dirty="0">
                <a:latin typeface="Times New Roman" panose="02020603050405020304" pitchFamily="18" charset="0"/>
                <a:cs typeface="Times New Roman" panose="02020603050405020304" pitchFamily="18" charset="0"/>
              </a:rPr>
              <a:t>F </a:t>
            </a:r>
            <a:r>
              <a:rPr lang="en-US" b="0" i="0" dirty="0">
                <a:solidFill>
                  <a:srgbClr val="000000"/>
                </a:solidFill>
                <a:effectLst/>
                <a:latin typeface="Times New Roman" panose="02020603050405020304" pitchFamily="18" charset="0"/>
                <a:cs typeface="Times New Roman" panose="02020603050405020304" pitchFamily="18" charset="0"/>
              </a:rPr>
              <a:t>Disables *FIQ interrupts when it is set.</a:t>
            </a:r>
          </a:p>
        </p:txBody>
      </p:sp>
      <p:pic>
        <p:nvPicPr>
          <p:cNvPr id="5" name="Picture 4">
            <a:extLst>
              <a:ext uri="{FF2B5EF4-FFF2-40B4-BE49-F238E27FC236}">
                <a16:creationId xmlns:a16="http://schemas.microsoft.com/office/drawing/2014/main" id="{3D3680E6-7AAD-585C-5EEC-11DD7F5FD9E4}"/>
              </a:ext>
            </a:extLst>
          </p:cNvPr>
          <p:cNvPicPr>
            <a:picLocks noChangeAspect="1"/>
          </p:cNvPicPr>
          <p:nvPr/>
        </p:nvPicPr>
        <p:blipFill>
          <a:blip r:embed="rId2"/>
          <a:stretch>
            <a:fillRect/>
          </a:stretch>
        </p:blipFill>
        <p:spPr>
          <a:xfrm>
            <a:off x="739122" y="1690688"/>
            <a:ext cx="10607829" cy="2018283"/>
          </a:xfrm>
          <a:prstGeom prst="rect">
            <a:avLst/>
          </a:prstGeom>
        </p:spPr>
      </p:pic>
      <p:sp>
        <p:nvSpPr>
          <p:cNvPr id="6" name="Rectangle 5">
            <a:extLst>
              <a:ext uri="{FF2B5EF4-FFF2-40B4-BE49-F238E27FC236}">
                <a16:creationId xmlns:a16="http://schemas.microsoft.com/office/drawing/2014/main" id="{69EB932C-59BB-4708-C182-9EC875D7BCA2}"/>
              </a:ext>
            </a:extLst>
          </p:cNvPr>
          <p:cNvSpPr/>
          <p:nvPr/>
        </p:nvSpPr>
        <p:spPr>
          <a:xfrm>
            <a:off x="4161034" y="2167847"/>
            <a:ext cx="174660" cy="6678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J</a:t>
            </a:r>
          </a:p>
        </p:txBody>
      </p:sp>
      <p:sp>
        <p:nvSpPr>
          <p:cNvPr id="7" name="Rectangle 6">
            <a:extLst>
              <a:ext uri="{FF2B5EF4-FFF2-40B4-BE49-F238E27FC236}">
                <a16:creationId xmlns:a16="http://schemas.microsoft.com/office/drawing/2014/main" id="{5A599BA0-32FB-FAE5-5651-6D8CE40D2157}"/>
              </a:ext>
            </a:extLst>
          </p:cNvPr>
          <p:cNvSpPr/>
          <p:nvPr/>
        </p:nvSpPr>
        <p:spPr>
          <a:xfrm>
            <a:off x="4089113" y="1921267"/>
            <a:ext cx="339047" cy="246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24</a:t>
            </a:r>
          </a:p>
        </p:txBody>
      </p:sp>
      <p:graphicFrame>
        <p:nvGraphicFramePr>
          <p:cNvPr id="8" name="Object 7">
            <a:extLst>
              <a:ext uri="{FF2B5EF4-FFF2-40B4-BE49-F238E27FC236}">
                <a16:creationId xmlns:a16="http://schemas.microsoft.com/office/drawing/2014/main" id="{A5E07B3B-07D5-6EAF-6DA2-1597E7F5FA06}"/>
              </a:ext>
            </a:extLst>
          </p:cNvPr>
          <p:cNvGraphicFramePr>
            <a:graphicFrameLocks noChangeAspect="1"/>
          </p:cNvGraphicFramePr>
          <p:nvPr/>
        </p:nvGraphicFramePr>
        <p:xfrm>
          <a:off x="5106254" y="3855574"/>
          <a:ext cx="5948739" cy="2490698"/>
        </p:xfrm>
        <a:graphic>
          <a:graphicData uri="http://schemas.openxmlformats.org/presentationml/2006/ole">
            <mc:AlternateContent xmlns:mc="http://schemas.openxmlformats.org/markup-compatibility/2006">
              <mc:Choice xmlns:v="urn:schemas-microsoft-com:vml" Requires="v">
                <p:oleObj name="Bitmap Image" r:id="rId3" imgW="2558880" imgH="1282680" progId="PBrush">
                  <p:embed/>
                </p:oleObj>
              </mc:Choice>
              <mc:Fallback>
                <p:oleObj name="Bitmap Image" r:id="rId3" imgW="2558880" imgH="1282680" progId="PBrush">
                  <p:embed/>
                  <p:pic>
                    <p:nvPicPr>
                      <p:cNvPr id="8" name="Object 7">
                        <a:extLst>
                          <a:ext uri="{FF2B5EF4-FFF2-40B4-BE49-F238E27FC236}">
                            <a16:creationId xmlns:a16="http://schemas.microsoft.com/office/drawing/2014/main" id="{A5E07B3B-07D5-6EAF-6DA2-1597E7F5FA06}"/>
                          </a:ext>
                        </a:extLst>
                      </p:cNvPr>
                      <p:cNvPicPr/>
                      <p:nvPr/>
                    </p:nvPicPr>
                    <p:blipFill>
                      <a:blip r:embed="rId4"/>
                      <a:stretch>
                        <a:fillRect/>
                      </a:stretch>
                    </p:blipFill>
                    <p:spPr>
                      <a:xfrm>
                        <a:off x="5106254" y="3855574"/>
                        <a:ext cx="5948739" cy="2490698"/>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F50A3CE6-42E7-1126-852C-1EF8962D15F7}"/>
              </a:ext>
            </a:extLst>
          </p:cNvPr>
          <p:cNvSpPr txBox="1"/>
          <p:nvPr/>
        </p:nvSpPr>
        <p:spPr>
          <a:xfrm>
            <a:off x="838200" y="6516367"/>
            <a:ext cx="6097712" cy="246221"/>
          </a:xfrm>
          <a:prstGeom prst="rect">
            <a:avLst/>
          </a:prstGeom>
          <a:noFill/>
        </p:spPr>
        <p:txBody>
          <a:bodyPr wrap="square">
            <a:spAutoFit/>
          </a:bodyPr>
          <a:lstStyle/>
          <a:p>
            <a:r>
              <a:rPr lang="en-IN" sz="1000" b="0" i="0" dirty="0">
                <a:solidFill>
                  <a:srgbClr val="202124"/>
                </a:solidFill>
                <a:effectLst/>
                <a:latin typeface="arial" panose="020B0604020202020204" pitchFamily="34" charset="0"/>
              </a:rPr>
              <a:t>*Fast interrupt request (FIQ), **</a:t>
            </a:r>
            <a:r>
              <a:rPr lang="en-US" sz="1000" b="0" i="0" dirty="0">
                <a:solidFill>
                  <a:srgbClr val="000000"/>
                </a:solidFill>
                <a:effectLst/>
                <a:latin typeface="Times New Roman" panose="02020603050405020304" pitchFamily="18" charset="0"/>
                <a:cs typeface="Times New Roman" panose="02020603050405020304" pitchFamily="18" charset="0"/>
              </a:rPr>
              <a:t> </a:t>
            </a:r>
            <a:r>
              <a:rPr lang="en-IN" sz="1000" b="0" i="0" dirty="0">
                <a:solidFill>
                  <a:srgbClr val="202124"/>
                </a:solidFill>
                <a:effectLst/>
                <a:latin typeface="arial" panose="020B0604020202020204" pitchFamily="34" charset="0"/>
              </a:rPr>
              <a:t>interrupt request (</a:t>
            </a:r>
            <a:r>
              <a:rPr lang="en-US" sz="1000" b="0" i="0" dirty="0">
                <a:solidFill>
                  <a:srgbClr val="000000"/>
                </a:solidFill>
                <a:effectLst/>
                <a:latin typeface="Times New Roman" panose="02020603050405020304" pitchFamily="18" charset="0"/>
                <a:cs typeface="Times New Roman" panose="02020603050405020304" pitchFamily="18" charset="0"/>
              </a:rPr>
              <a:t>IRQ)</a:t>
            </a:r>
            <a:r>
              <a:rPr lang="en-IN" sz="1000" b="0" i="0" dirty="0">
                <a:solidFill>
                  <a:srgbClr val="202124"/>
                </a:solidFill>
                <a:effectLst/>
                <a:latin typeface="arial" panose="020B0604020202020204" pitchFamily="34" charset="0"/>
              </a:rPr>
              <a:t> </a:t>
            </a:r>
            <a:endParaRPr lang="en-IN" sz="1000" dirty="0"/>
          </a:p>
        </p:txBody>
      </p:sp>
    </p:spTree>
    <p:extLst>
      <p:ext uri="{BB962C8B-B14F-4D97-AF65-F5344CB8AC3E}">
        <p14:creationId xmlns:p14="http://schemas.microsoft.com/office/powerpoint/2010/main" val="125259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03E9-24FB-451E-3714-764AB42CD00B}"/>
              </a:ext>
            </a:extLst>
          </p:cNvPr>
          <p:cNvSpPr>
            <a:spLocks noGrp="1"/>
          </p:cNvSpPr>
          <p:nvPr>
            <p:ph type="title"/>
          </p:nvPr>
        </p:nvSpPr>
        <p:spPr>
          <a:xfrm>
            <a:off x="1159929" y="0"/>
            <a:ext cx="9875520" cy="562074"/>
          </a:xfrm>
        </p:spPr>
        <p:txBody>
          <a:bodyPr>
            <a:normAutofit fontScale="90000"/>
          </a:bodyPr>
          <a:lstStyle/>
          <a:p>
            <a:r>
              <a:rPr lang="en-US" dirty="0"/>
              <a:t>Program Outcomes</a:t>
            </a:r>
            <a:endParaRPr lang="en-IN" dirty="0"/>
          </a:p>
        </p:txBody>
      </p:sp>
      <p:graphicFrame>
        <p:nvGraphicFramePr>
          <p:cNvPr id="8" name="Content Placeholder 7">
            <a:extLst>
              <a:ext uri="{FF2B5EF4-FFF2-40B4-BE49-F238E27FC236}">
                <a16:creationId xmlns:a16="http://schemas.microsoft.com/office/drawing/2014/main" id="{5839A89C-E7B5-70B2-9CCB-F3ADE435BBB4}"/>
              </a:ext>
            </a:extLst>
          </p:cNvPr>
          <p:cNvGraphicFramePr>
            <a:graphicFrameLocks noGrp="1"/>
          </p:cNvGraphicFramePr>
          <p:nvPr>
            <p:ph sz="half" idx="1"/>
          </p:nvPr>
        </p:nvGraphicFramePr>
        <p:xfrm>
          <a:off x="839416" y="692697"/>
          <a:ext cx="10657184" cy="6028787"/>
        </p:xfrm>
        <a:graphic>
          <a:graphicData uri="http://schemas.openxmlformats.org/drawingml/2006/table">
            <a:tbl>
              <a:tblPr>
                <a:tableStyleId>{5C22544A-7EE6-4342-B048-85BDC9FD1C3A}</a:tableStyleId>
              </a:tblPr>
              <a:tblGrid>
                <a:gridCol w="10657184">
                  <a:extLst>
                    <a:ext uri="{9D8B030D-6E8A-4147-A177-3AD203B41FA5}">
                      <a16:colId xmlns:a16="http://schemas.microsoft.com/office/drawing/2014/main" val="1310202714"/>
                    </a:ext>
                  </a:extLst>
                </a:gridCol>
              </a:tblGrid>
              <a:tr h="447491">
                <a:tc>
                  <a:txBody>
                    <a:bodyPr/>
                    <a:lstStyle/>
                    <a:p>
                      <a:pPr algn="just" fontAlgn="ctr"/>
                      <a:r>
                        <a:rPr lang="en-US" sz="1300" u="none" strike="noStrike" dirty="0">
                          <a:effectLst/>
                        </a:rPr>
                        <a:t>1. Engineering knowledge: Apply the knowledge of mathematics, science, engineering fundamentals, and an engineering specialization for the solution of complex engineering problems.</a:t>
                      </a:r>
                      <a:endParaRPr lang="en-US" sz="1300" b="1" i="0" u="none" strike="noStrike" dirty="0">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3263779"/>
                  </a:ext>
                </a:extLst>
              </a:tr>
              <a:tr h="447491">
                <a:tc>
                  <a:txBody>
                    <a:bodyPr/>
                    <a:lstStyle/>
                    <a:p>
                      <a:pPr algn="just" fontAlgn="ctr"/>
                      <a:r>
                        <a:rPr lang="en-US" sz="1300" u="none" strike="noStrike" dirty="0">
                          <a:effectLst/>
                        </a:rPr>
                        <a:t>2. Problem analysis: Identify, formulate, research literature, and </a:t>
                      </a:r>
                      <a:r>
                        <a:rPr lang="en-US" sz="1300" u="none" strike="noStrike" dirty="0" err="1">
                          <a:effectLst/>
                        </a:rPr>
                        <a:t>analyse</a:t>
                      </a:r>
                      <a:r>
                        <a:rPr lang="en-US" sz="1300" u="none" strike="noStrike" dirty="0">
                          <a:effectLst/>
                        </a:rPr>
                        <a:t> complex engineering problems reaching substantiated conclusions using first principles of mathematics, natural sciences, and engineering sciences.</a:t>
                      </a:r>
                      <a:endParaRPr lang="en-US" sz="1300" b="1" i="0" u="none" strike="noStrike" dirty="0">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944190"/>
                  </a:ext>
                </a:extLst>
              </a:tr>
              <a:tr h="584508">
                <a:tc>
                  <a:txBody>
                    <a:bodyPr/>
                    <a:lstStyle/>
                    <a:p>
                      <a:pPr algn="just" fontAlgn="ctr"/>
                      <a:r>
                        <a:rPr lang="en-US" sz="1300" u="none" strike="noStrike" dirty="0">
                          <a:effectLst/>
                        </a:rPr>
                        <a:t>3. Design/development of solutions: Design solutions for complex engineering problems and design system components or processes that meet the specified needs with appropriate consideration for public health and safety, and cultural, societal, and environmental considerations.</a:t>
                      </a:r>
                      <a:endParaRPr lang="en-US" sz="1300" b="1" i="0" u="none" strike="noStrike" dirty="0">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4641095"/>
                  </a:ext>
                </a:extLst>
              </a:tr>
              <a:tr h="584508">
                <a:tc>
                  <a:txBody>
                    <a:bodyPr/>
                    <a:lstStyle/>
                    <a:p>
                      <a:pPr algn="just" fontAlgn="ctr"/>
                      <a:r>
                        <a:rPr lang="en-US" sz="1300" u="none" strike="noStrike" dirty="0">
                          <a:effectLst/>
                        </a:rPr>
                        <a:t>4. Conduct investigations of complex problems: Use research-based knowledge and research methods including design of experiments, analysis and interpretation of data, and synthesis of information to provide valid conclusions.</a:t>
                      </a:r>
                      <a:endParaRPr lang="en-US" sz="1300" b="1" i="0" u="none" strike="noStrike" dirty="0">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2365572"/>
                  </a:ext>
                </a:extLst>
              </a:tr>
              <a:tr h="584508">
                <a:tc>
                  <a:txBody>
                    <a:bodyPr/>
                    <a:lstStyle/>
                    <a:p>
                      <a:pPr algn="just" fontAlgn="ctr"/>
                      <a:r>
                        <a:rPr lang="en-US" sz="1300" u="none" strike="noStrike">
                          <a:effectLst/>
                        </a:rPr>
                        <a:t>5. Modern tool usage: Create, select, and apply appropriate techniques, resources, and modern engineering and IT tools, including prediction and modeling to complex engineering activities, with an understanding of the limitations.</a:t>
                      </a:r>
                      <a:endParaRPr lang="en-US" sz="1300" b="1" i="0" u="none" strike="noStrike">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4221167"/>
                  </a:ext>
                </a:extLst>
              </a:tr>
              <a:tr h="574252">
                <a:tc>
                  <a:txBody>
                    <a:bodyPr/>
                    <a:lstStyle/>
                    <a:p>
                      <a:pPr algn="just" fontAlgn="ctr"/>
                      <a:r>
                        <a:rPr lang="en-US" sz="1300" u="none" strike="noStrike" dirty="0">
                          <a:effectLst/>
                        </a:rPr>
                        <a:t>6. The engineer and society: Apply reasoning informed by the contextual knowledge to assess societal, health, safety, legal and cultural issues and the consequent responsibilities relevant to the professional engineering practice.</a:t>
                      </a:r>
                      <a:endParaRPr lang="en-US" sz="1300" b="1" i="0" u="none" strike="noStrike" dirty="0">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1779589"/>
                  </a:ext>
                </a:extLst>
              </a:tr>
              <a:tr h="584508">
                <a:tc>
                  <a:txBody>
                    <a:bodyPr/>
                    <a:lstStyle/>
                    <a:p>
                      <a:pPr algn="just" fontAlgn="ctr"/>
                      <a:r>
                        <a:rPr lang="en-US" sz="1300" u="none" strike="noStrike">
                          <a:effectLst/>
                        </a:rPr>
                        <a:t>7. Environment and sustainability: Understand the impact of the professional engineering solutions in societal and environmental contexts, and demonstrate the knowledge of, and need for sustainable development.</a:t>
                      </a:r>
                      <a:endParaRPr lang="en-US" sz="1300" b="1" i="0" u="none" strike="noStrike">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3978376"/>
                  </a:ext>
                </a:extLst>
              </a:tr>
              <a:tr h="307636">
                <a:tc>
                  <a:txBody>
                    <a:bodyPr/>
                    <a:lstStyle/>
                    <a:p>
                      <a:pPr algn="just" fontAlgn="ctr"/>
                      <a:r>
                        <a:rPr lang="en-US" sz="1300" u="none" strike="noStrike">
                          <a:effectLst/>
                        </a:rPr>
                        <a:t>8. Ethics: Apply ethical principles and commit to professional ethics and responsibilities and norms of the engineering practice.</a:t>
                      </a:r>
                      <a:endParaRPr lang="en-US" sz="1300" b="1" i="0" u="none" strike="noStrike">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254096"/>
                  </a:ext>
                </a:extLst>
              </a:tr>
              <a:tr h="317890">
                <a:tc>
                  <a:txBody>
                    <a:bodyPr/>
                    <a:lstStyle/>
                    <a:p>
                      <a:pPr algn="just" fontAlgn="ctr"/>
                      <a:r>
                        <a:rPr lang="en-US" sz="1300" u="none" strike="noStrike">
                          <a:effectLst/>
                        </a:rPr>
                        <a:t>9. Individual and team work: Function effectively as an individual, and as a member or leader in diverse teams, and in multidisciplinary settings.</a:t>
                      </a:r>
                      <a:endParaRPr lang="en-US" sz="1300" b="1" i="0" u="none" strike="noStrike">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9392526"/>
                  </a:ext>
                </a:extLst>
              </a:tr>
              <a:tr h="574252">
                <a:tc>
                  <a:txBody>
                    <a:bodyPr/>
                    <a:lstStyle/>
                    <a:p>
                      <a:pPr algn="just" fontAlgn="ctr"/>
                      <a:r>
                        <a:rPr lang="en-US" sz="1300" u="none" strike="noStrike">
                          <a:effectLst/>
                        </a:rPr>
                        <a:t>10. Communication: Communicate effectively on complex engineering activities with the engineering community and with the society at large, such as, being able to comprehend and write effective reports and design documentation, make effective presentations, and give and receive clear instructions.</a:t>
                      </a:r>
                      <a:endParaRPr lang="en-US" sz="1300" b="1" i="0" u="none" strike="noStrike">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2232854"/>
                  </a:ext>
                </a:extLst>
              </a:tr>
              <a:tr h="574252">
                <a:tc>
                  <a:txBody>
                    <a:bodyPr/>
                    <a:lstStyle/>
                    <a:p>
                      <a:pPr algn="just" fontAlgn="ctr"/>
                      <a:r>
                        <a:rPr lang="en-US" sz="1300" u="none" strike="noStrike">
                          <a:effectLst/>
                        </a:rPr>
                        <a:t>11. Project management and finance: Demonstrate knowledge and understanding of the engineering and management principles and apply these to one’s own work, as a member and leader in a team, to manage projects and in multidisciplinary environments.</a:t>
                      </a:r>
                      <a:endParaRPr lang="en-US" sz="1300" b="1" i="0" u="none" strike="noStrike">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3833255"/>
                  </a:ext>
                </a:extLst>
              </a:tr>
              <a:tr h="447491">
                <a:tc>
                  <a:txBody>
                    <a:bodyPr/>
                    <a:lstStyle/>
                    <a:p>
                      <a:pPr algn="l" fontAlgn="b"/>
                      <a:r>
                        <a:rPr lang="en-US" sz="1300" u="none" strike="noStrike" dirty="0">
                          <a:effectLst/>
                        </a:rPr>
                        <a:t>12. Life-long learning: Recognize the need for, and have the preparation and ability to engage in independent and life-long learning in the broadest context of technological change.</a:t>
                      </a:r>
                      <a:endParaRPr lang="en-US" sz="1300" b="1" i="0" u="none" strike="noStrike" dirty="0">
                        <a:solidFill>
                          <a:srgbClr val="000000"/>
                        </a:solidFill>
                        <a:effectLst/>
                        <a:latin typeface="Calibri" panose="020F0502020204030204" pitchFamily="34" charset="0"/>
                      </a:endParaRPr>
                    </a:p>
                  </a:txBody>
                  <a:tcPr marL="2447" marR="2447" marT="24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4141418"/>
                  </a:ext>
                </a:extLst>
              </a:tr>
            </a:tbl>
          </a:graphicData>
        </a:graphic>
      </p:graphicFrame>
      <p:sp>
        <p:nvSpPr>
          <p:cNvPr id="5" name="Date Placeholder 4">
            <a:extLst>
              <a:ext uri="{FF2B5EF4-FFF2-40B4-BE49-F238E27FC236}">
                <a16:creationId xmlns:a16="http://schemas.microsoft.com/office/drawing/2014/main" id="{37F58A6B-FEC6-D18F-26AB-84F499F1F1D6}"/>
              </a:ext>
            </a:extLst>
          </p:cNvPr>
          <p:cNvSpPr>
            <a:spLocks noGrp="1"/>
          </p:cNvSpPr>
          <p:nvPr>
            <p:ph type="dt" sz="half" idx="10"/>
          </p:nvPr>
        </p:nvSpPr>
        <p:spPr/>
        <p:txBody>
          <a:bodyPr/>
          <a:lstStyle/>
          <a:p>
            <a:pPr>
              <a:defRPr/>
            </a:pPr>
            <a:fld id="{0190E384-4A59-4457-B5BC-5D4D6776D9CE}" type="datetime1">
              <a:rPr lang="en-US" smtClean="0"/>
              <a:pPr>
                <a:defRPr/>
              </a:pPr>
              <a:t>6/19/24</a:t>
            </a:fld>
            <a:endParaRPr lang="en-US"/>
          </a:p>
        </p:txBody>
      </p:sp>
      <p:sp>
        <p:nvSpPr>
          <p:cNvPr id="7" name="Slide Number Placeholder 6">
            <a:extLst>
              <a:ext uri="{FF2B5EF4-FFF2-40B4-BE49-F238E27FC236}">
                <a16:creationId xmlns:a16="http://schemas.microsoft.com/office/drawing/2014/main" id="{716980CD-F251-A5D4-3852-D29B8343498A}"/>
              </a:ext>
            </a:extLst>
          </p:cNvPr>
          <p:cNvSpPr>
            <a:spLocks noGrp="1"/>
          </p:cNvSpPr>
          <p:nvPr>
            <p:ph type="sldNum" sz="quarter" idx="12"/>
          </p:nvPr>
        </p:nvSpPr>
        <p:spPr/>
        <p:txBody>
          <a:bodyPr/>
          <a:lstStyle/>
          <a:p>
            <a:pPr>
              <a:defRPr/>
            </a:pPr>
            <a:fld id="{68E81F6E-488D-40FB-97F6-ED5579E34D58}" type="slidenum">
              <a:rPr lang="en-US" altLang="en-US" smtClean="0"/>
              <a:pPr>
                <a:defRPr/>
              </a:pPr>
              <a:t>3</a:t>
            </a:fld>
            <a:endParaRPr lang="en-US" altLang="en-US"/>
          </a:p>
        </p:txBody>
      </p:sp>
    </p:spTree>
    <p:extLst>
      <p:ext uri="{BB962C8B-B14F-4D97-AF65-F5344CB8AC3E}">
        <p14:creationId xmlns:p14="http://schemas.microsoft.com/office/powerpoint/2010/main" val="2806874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7DDF3-A5AC-E86F-FFD5-69D34D5239D3}"/>
              </a:ext>
            </a:extLst>
          </p:cNvPr>
          <p:cNvSpPr>
            <a:spLocks noGrp="1"/>
          </p:cNvSpPr>
          <p:nvPr>
            <p:ph type="title"/>
          </p:nvPr>
        </p:nvSpPr>
        <p:spPr>
          <a:xfrm>
            <a:off x="2100648" y="365125"/>
            <a:ext cx="9253151" cy="1325563"/>
          </a:xfrm>
        </p:spPr>
        <p:txBody>
          <a:bodyPr>
            <a:normAutofit fontScale="90000"/>
          </a:bodyPr>
          <a:lstStyle/>
          <a:p>
            <a:r>
              <a:rPr lang="en-IN" sz="4400" b="0" i="0" u="none" strike="noStrike" baseline="0" dirty="0">
                <a:latin typeface="Minion-Regular"/>
              </a:rPr>
              <a:t>Condition mnemonics/OPCODE for transfer program</a:t>
            </a:r>
            <a:br>
              <a:rPr lang="en-IN" dirty="0"/>
            </a:br>
            <a:endParaRPr lang="en-IN" dirty="0"/>
          </a:p>
        </p:txBody>
      </p:sp>
      <p:sp>
        <p:nvSpPr>
          <p:cNvPr id="3" name="Content Placeholder 2">
            <a:extLst>
              <a:ext uri="{FF2B5EF4-FFF2-40B4-BE49-F238E27FC236}">
                <a16:creationId xmlns:a16="http://schemas.microsoft.com/office/drawing/2014/main" id="{0FC118B2-EF83-D41E-6A54-CF8CD30D6274}"/>
              </a:ext>
            </a:extLst>
          </p:cNvPr>
          <p:cNvSpPr>
            <a:spLocks noGrp="1"/>
          </p:cNvSpPr>
          <p:nvPr>
            <p:ph idx="1"/>
          </p:nvPr>
        </p:nvSpPr>
        <p:spPr>
          <a:xfrm>
            <a:off x="428979" y="6110536"/>
            <a:ext cx="10515600" cy="613900"/>
          </a:xfrm>
        </p:spPr>
        <p:txBody>
          <a:bodyPr>
            <a:noAutofit/>
          </a:bodyPr>
          <a:lstStyle/>
          <a:p>
            <a:pPr marL="0" indent="0">
              <a:buNone/>
            </a:pPr>
            <a:r>
              <a:rPr lang="en-IN" sz="2000" dirty="0"/>
              <a:t>Put B (Branch) in front of Mnemonics above, for Example BEQ is for branching when value is equal.</a:t>
            </a:r>
          </a:p>
        </p:txBody>
      </p:sp>
      <p:pic>
        <p:nvPicPr>
          <p:cNvPr id="7" name="Picture 6">
            <a:extLst>
              <a:ext uri="{FF2B5EF4-FFF2-40B4-BE49-F238E27FC236}">
                <a16:creationId xmlns:a16="http://schemas.microsoft.com/office/drawing/2014/main" id="{1E6A6BCB-7A53-EFCE-3286-6A77C99AC018}"/>
              </a:ext>
            </a:extLst>
          </p:cNvPr>
          <p:cNvPicPr>
            <a:picLocks noChangeAspect="1"/>
          </p:cNvPicPr>
          <p:nvPr/>
        </p:nvPicPr>
        <p:blipFill>
          <a:blip r:embed="rId2"/>
          <a:stretch>
            <a:fillRect/>
          </a:stretch>
        </p:blipFill>
        <p:spPr>
          <a:xfrm>
            <a:off x="967461" y="1304125"/>
            <a:ext cx="10795560" cy="4624064"/>
          </a:xfrm>
          <a:prstGeom prst="rect">
            <a:avLst/>
          </a:prstGeom>
        </p:spPr>
      </p:pic>
    </p:spTree>
    <p:extLst>
      <p:ext uri="{BB962C8B-B14F-4D97-AF65-F5344CB8AC3E}">
        <p14:creationId xmlns:p14="http://schemas.microsoft.com/office/powerpoint/2010/main" val="1680679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0CA86-A925-9F0F-D9EF-CB14C20225D5}"/>
              </a:ext>
            </a:extLst>
          </p:cNvPr>
          <p:cNvSpPr>
            <a:spLocks noGrp="1"/>
          </p:cNvSpPr>
          <p:nvPr>
            <p:ph type="title"/>
          </p:nvPr>
        </p:nvSpPr>
        <p:spPr/>
        <p:txBody>
          <a:bodyPr/>
          <a:lstStyle/>
          <a:p>
            <a:r>
              <a:rPr lang="en-IN" dirty="0"/>
              <a:t>ARM MODE and CPSR</a:t>
            </a:r>
          </a:p>
        </p:txBody>
      </p:sp>
      <p:pic>
        <p:nvPicPr>
          <p:cNvPr id="5" name="Picture 4">
            <a:extLst>
              <a:ext uri="{FF2B5EF4-FFF2-40B4-BE49-F238E27FC236}">
                <a16:creationId xmlns:a16="http://schemas.microsoft.com/office/drawing/2014/main" id="{353E9427-1E52-5875-8834-6D66B08E0175}"/>
              </a:ext>
            </a:extLst>
          </p:cNvPr>
          <p:cNvPicPr>
            <a:picLocks noChangeAspect="1"/>
          </p:cNvPicPr>
          <p:nvPr/>
        </p:nvPicPr>
        <p:blipFill>
          <a:blip r:embed="rId2"/>
          <a:stretch>
            <a:fillRect/>
          </a:stretch>
        </p:blipFill>
        <p:spPr>
          <a:xfrm>
            <a:off x="1828802" y="1599201"/>
            <a:ext cx="8681662" cy="4893674"/>
          </a:xfrm>
          <a:prstGeom prst="rect">
            <a:avLst/>
          </a:prstGeom>
        </p:spPr>
      </p:pic>
    </p:spTree>
    <p:extLst>
      <p:ext uri="{BB962C8B-B14F-4D97-AF65-F5344CB8AC3E}">
        <p14:creationId xmlns:p14="http://schemas.microsoft.com/office/powerpoint/2010/main" val="262061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D1EC-E2DF-0A85-CF48-177191018D14}"/>
              </a:ext>
            </a:extLst>
          </p:cNvPr>
          <p:cNvSpPr>
            <a:spLocks noGrp="1"/>
          </p:cNvSpPr>
          <p:nvPr>
            <p:ph type="title"/>
          </p:nvPr>
        </p:nvSpPr>
        <p:spPr>
          <a:xfrm>
            <a:off x="2026508" y="365125"/>
            <a:ext cx="9327292" cy="1325563"/>
          </a:xfrm>
        </p:spPr>
        <p:txBody>
          <a:bodyPr/>
          <a:lstStyle/>
          <a:p>
            <a:r>
              <a:rPr lang="en-IN" sz="4400" b="0" i="0" u="none" strike="noStrike" baseline="0" dirty="0">
                <a:latin typeface="Minion-Regular"/>
              </a:rPr>
              <a:t>Changing mode on an exception</a:t>
            </a:r>
            <a:br>
              <a:rPr lang="en-IN" dirty="0"/>
            </a:br>
            <a:endParaRPr lang="en-IN" dirty="0"/>
          </a:p>
        </p:txBody>
      </p:sp>
      <p:sp>
        <p:nvSpPr>
          <p:cNvPr id="3" name="Content Placeholder 2">
            <a:extLst>
              <a:ext uri="{FF2B5EF4-FFF2-40B4-BE49-F238E27FC236}">
                <a16:creationId xmlns:a16="http://schemas.microsoft.com/office/drawing/2014/main" id="{1E66707C-A535-5EAB-7BD2-DF4CC17A6168}"/>
              </a:ext>
            </a:extLst>
          </p:cNvPr>
          <p:cNvSpPr>
            <a:spLocks noGrp="1"/>
          </p:cNvSpPr>
          <p:nvPr>
            <p:ph idx="1"/>
          </p:nvPr>
        </p:nvSpPr>
        <p:spPr>
          <a:xfrm>
            <a:off x="1382730" y="6404055"/>
            <a:ext cx="10515600" cy="448416"/>
          </a:xfrm>
        </p:spPr>
        <p:txBody>
          <a:bodyPr>
            <a:noAutofit/>
          </a:bodyPr>
          <a:lstStyle/>
          <a:p>
            <a:pPr marL="0" indent="0">
              <a:buNone/>
            </a:pPr>
            <a:r>
              <a:rPr lang="en-IN" sz="1600" dirty="0"/>
              <a:t>SPSR: Store Program Status Register</a:t>
            </a:r>
          </a:p>
        </p:txBody>
      </p:sp>
      <p:pic>
        <p:nvPicPr>
          <p:cNvPr id="7" name="Picture 6">
            <a:extLst>
              <a:ext uri="{FF2B5EF4-FFF2-40B4-BE49-F238E27FC236}">
                <a16:creationId xmlns:a16="http://schemas.microsoft.com/office/drawing/2014/main" id="{66955D9A-E6D8-DE5A-DF6C-ECA96B9C65DD}"/>
              </a:ext>
            </a:extLst>
          </p:cNvPr>
          <p:cNvPicPr>
            <a:picLocks noChangeAspect="1"/>
          </p:cNvPicPr>
          <p:nvPr/>
        </p:nvPicPr>
        <p:blipFill>
          <a:blip r:embed="rId2"/>
          <a:stretch>
            <a:fillRect/>
          </a:stretch>
        </p:blipFill>
        <p:spPr>
          <a:xfrm>
            <a:off x="4920065" y="1027906"/>
            <a:ext cx="2275270" cy="5328288"/>
          </a:xfrm>
          <a:prstGeom prst="rect">
            <a:avLst/>
          </a:prstGeom>
        </p:spPr>
      </p:pic>
    </p:spTree>
    <p:extLst>
      <p:ext uri="{BB962C8B-B14F-4D97-AF65-F5344CB8AC3E}">
        <p14:creationId xmlns:p14="http://schemas.microsoft.com/office/powerpoint/2010/main" val="2257820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3E3F-343D-0BC3-5349-737F386E5BF8}"/>
              </a:ext>
            </a:extLst>
          </p:cNvPr>
          <p:cNvSpPr>
            <a:spLocks noGrp="1"/>
          </p:cNvSpPr>
          <p:nvPr>
            <p:ph type="title"/>
          </p:nvPr>
        </p:nvSpPr>
        <p:spPr>
          <a:xfrm>
            <a:off x="1878227" y="107937"/>
            <a:ext cx="5634681" cy="1325563"/>
          </a:xfrm>
        </p:spPr>
        <p:txBody>
          <a:bodyPr>
            <a:normAutofit/>
          </a:bodyPr>
          <a:lstStyle/>
          <a:p>
            <a:r>
              <a:rPr lang="en-IN" sz="3000" b="1" dirty="0"/>
              <a:t>ARM Cortex M0+ Architecture </a:t>
            </a:r>
            <a:br>
              <a:rPr lang="en-IN" sz="3000" b="1" dirty="0"/>
            </a:br>
            <a:r>
              <a:rPr lang="en-IN" sz="3000" b="1" dirty="0"/>
              <a:t>Block diagram</a:t>
            </a:r>
          </a:p>
        </p:txBody>
      </p:sp>
      <p:sp>
        <p:nvSpPr>
          <p:cNvPr id="3" name="Content Placeholder 2">
            <a:extLst>
              <a:ext uri="{FF2B5EF4-FFF2-40B4-BE49-F238E27FC236}">
                <a16:creationId xmlns:a16="http://schemas.microsoft.com/office/drawing/2014/main" id="{BB832F66-5E3F-9AA0-AFC7-75BA46F95797}"/>
              </a:ext>
            </a:extLst>
          </p:cNvPr>
          <p:cNvSpPr>
            <a:spLocks noGrp="1"/>
          </p:cNvSpPr>
          <p:nvPr>
            <p:ph idx="1"/>
          </p:nvPr>
        </p:nvSpPr>
        <p:spPr/>
        <p:txBody>
          <a:bodyPr/>
          <a:lstStyle/>
          <a:p>
            <a:endParaRPr lang="en-IN"/>
          </a:p>
        </p:txBody>
      </p:sp>
      <p:graphicFrame>
        <p:nvGraphicFramePr>
          <p:cNvPr id="5" name="Object 4">
            <a:extLst>
              <a:ext uri="{FF2B5EF4-FFF2-40B4-BE49-F238E27FC236}">
                <a16:creationId xmlns:a16="http://schemas.microsoft.com/office/drawing/2014/main" id="{9A20260D-A4C7-E872-B644-98AB2F83B043}"/>
              </a:ext>
            </a:extLst>
          </p:cNvPr>
          <p:cNvGraphicFramePr>
            <a:graphicFrameLocks noChangeAspect="1"/>
          </p:cNvGraphicFramePr>
          <p:nvPr/>
        </p:nvGraphicFramePr>
        <p:xfrm>
          <a:off x="380929" y="1447711"/>
          <a:ext cx="10818759" cy="5107166"/>
        </p:xfrm>
        <a:graphic>
          <a:graphicData uri="http://schemas.openxmlformats.org/presentationml/2006/ole">
            <mc:AlternateContent xmlns:mc="http://schemas.openxmlformats.org/markup-compatibility/2006">
              <mc:Choice xmlns:v="urn:schemas-microsoft-com:vml" Requires="v">
                <p:oleObj name="Bitmap Image" r:id="rId2" imgW="4178160" imgH="2521080" progId="PBrush">
                  <p:embed/>
                </p:oleObj>
              </mc:Choice>
              <mc:Fallback>
                <p:oleObj name="Bitmap Image" r:id="rId2" imgW="4178160" imgH="2521080" progId="PBrush">
                  <p:embed/>
                  <p:pic>
                    <p:nvPicPr>
                      <p:cNvPr id="5" name="Object 4">
                        <a:extLst>
                          <a:ext uri="{FF2B5EF4-FFF2-40B4-BE49-F238E27FC236}">
                            <a16:creationId xmlns:a16="http://schemas.microsoft.com/office/drawing/2014/main" id="{9A20260D-A4C7-E872-B644-98AB2F83B043}"/>
                          </a:ext>
                        </a:extLst>
                      </p:cNvPr>
                      <p:cNvPicPr/>
                      <p:nvPr/>
                    </p:nvPicPr>
                    <p:blipFill>
                      <a:blip r:embed="rId3"/>
                      <a:stretch>
                        <a:fillRect/>
                      </a:stretch>
                    </p:blipFill>
                    <p:spPr>
                      <a:xfrm>
                        <a:off x="380929" y="1447711"/>
                        <a:ext cx="10818759" cy="5107166"/>
                      </a:xfrm>
                      <a:prstGeom prst="rect">
                        <a:avLst/>
                      </a:prstGeom>
                    </p:spPr>
                  </p:pic>
                </p:oleObj>
              </mc:Fallback>
            </mc:AlternateContent>
          </a:graphicData>
        </a:graphic>
      </p:graphicFrame>
      <p:sp>
        <p:nvSpPr>
          <p:cNvPr id="6" name="Speech Bubble: Rectangle with Corners Rounded 5">
            <a:extLst>
              <a:ext uri="{FF2B5EF4-FFF2-40B4-BE49-F238E27FC236}">
                <a16:creationId xmlns:a16="http://schemas.microsoft.com/office/drawing/2014/main" id="{3E8EB05F-87CB-CDE3-1827-98211966C998}"/>
              </a:ext>
            </a:extLst>
          </p:cNvPr>
          <p:cNvSpPr/>
          <p:nvPr/>
        </p:nvSpPr>
        <p:spPr>
          <a:xfrm>
            <a:off x="5178175" y="1972638"/>
            <a:ext cx="1510301" cy="1456362"/>
          </a:xfrm>
          <a:prstGeom prst="wedgeRoundRectCallout">
            <a:avLst>
              <a:gd name="adj1" fmla="val 156718"/>
              <a:gd name="adj2" fmla="val -122332"/>
              <a:gd name="adj3" fmla="val 16667"/>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D3C740D-11C4-DBCC-FCC7-FF140B54058F}"/>
              </a:ext>
            </a:extLst>
          </p:cNvPr>
          <p:cNvSpPr txBox="1"/>
          <p:nvPr/>
        </p:nvSpPr>
        <p:spPr>
          <a:xfrm>
            <a:off x="8463337" y="553013"/>
            <a:ext cx="1636160" cy="646331"/>
          </a:xfrm>
          <a:prstGeom prst="rect">
            <a:avLst/>
          </a:prstGeom>
          <a:noFill/>
        </p:spPr>
        <p:txBody>
          <a:bodyPr wrap="square">
            <a:spAutoFit/>
          </a:bodyPr>
          <a:lstStyle/>
          <a:p>
            <a:r>
              <a:rPr lang="en-IN" dirty="0"/>
              <a:t>ARM-7 Core Processor</a:t>
            </a:r>
          </a:p>
        </p:txBody>
      </p:sp>
    </p:spTree>
    <p:extLst>
      <p:ext uri="{BB962C8B-B14F-4D97-AF65-F5344CB8AC3E}">
        <p14:creationId xmlns:p14="http://schemas.microsoft.com/office/powerpoint/2010/main" val="4219347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C3C3-7BA1-9E7C-555B-F7D200A3A59D}"/>
              </a:ext>
            </a:extLst>
          </p:cNvPr>
          <p:cNvSpPr>
            <a:spLocks noGrp="1"/>
          </p:cNvSpPr>
          <p:nvPr>
            <p:ph type="title"/>
          </p:nvPr>
        </p:nvSpPr>
        <p:spPr>
          <a:xfrm>
            <a:off x="2310714" y="365125"/>
            <a:ext cx="9043086" cy="1325563"/>
          </a:xfrm>
        </p:spPr>
        <p:txBody>
          <a:bodyPr>
            <a:noAutofit/>
          </a:bodyPr>
          <a:lstStyle/>
          <a:p>
            <a:r>
              <a:rPr lang="en-IN" sz="3600" b="1" dirty="0">
                <a:latin typeface="Times New Roman" panose="02020603050405020304" pitchFamily="18" charset="0"/>
                <a:cs typeface="Times New Roman" panose="02020603050405020304" pitchFamily="18" charset="0"/>
              </a:rPr>
              <a:t>NVIC: </a:t>
            </a:r>
            <a:r>
              <a:rPr lang="en-IN" sz="3600" b="1" i="0" dirty="0">
                <a:solidFill>
                  <a:srgbClr val="262626"/>
                </a:solidFill>
                <a:effectLst/>
                <a:latin typeface="Times New Roman" panose="02020603050405020304" pitchFamily="18" charset="0"/>
                <a:cs typeface="Times New Roman" panose="02020603050405020304" pitchFamily="18" charset="0"/>
              </a:rPr>
              <a:t>Nested Vectored Interrupt Controller</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52429D-951F-189D-1B79-E1DA56A38BBB}"/>
              </a:ext>
            </a:extLst>
          </p:cNvPr>
          <p:cNvSpPr>
            <a:spLocks noGrp="1"/>
          </p:cNvSpPr>
          <p:nvPr>
            <p:ph idx="1"/>
          </p:nvPr>
        </p:nvSpPr>
        <p:spPr>
          <a:xfrm>
            <a:off x="838200" y="1825625"/>
            <a:ext cx="4987247" cy="4351338"/>
          </a:xfrm>
        </p:spPr>
        <p:txBody>
          <a:bodyPr>
            <a:normAutofit fontScale="92500" lnSpcReduction="10000"/>
          </a:bodyPr>
          <a:lstStyle/>
          <a:p>
            <a:pPr algn="just"/>
            <a:r>
              <a:rPr lang="en-US" b="0" i="0" dirty="0">
                <a:solidFill>
                  <a:srgbClr val="3A3A3A"/>
                </a:solidFill>
                <a:effectLst/>
                <a:latin typeface="Times New Roman" panose="02020603050405020304" pitchFamily="18" charset="0"/>
                <a:cs typeface="Times New Roman" panose="02020603050405020304" pitchFamily="18" charset="0"/>
              </a:rPr>
              <a:t>NVIC is an on-chip controller that provides fast and low latency response to interrupt-driven events in ARM Cortex-M MCUs. Along with processing the interrupt, the NVIC also contains a timing module known as </a:t>
            </a:r>
            <a:r>
              <a:rPr lang="en-US" b="0" i="0" u="none" strike="noStrike" dirty="0">
                <a:solidFill>
                  <a:srgbClr val="1B78E2"/>
                </a:solidFill>
                <a:effectLst/>
                <a:latin typeface="Times New Roman" panose="02020603050405020304" pitchFamily="18" charset="0"/>
                <a:cs typeface="Times New Roman" panose="02020603050405020304" pitchFamily="18" charset="0"/>
              </a:rPr>
              <a:t>SYSTICK timer</a:t>
            </a:r>
            <a:r>
              <a:rPr lang="en-US" b="0" i="0" dirty="0">
                <a:solidFill>
                  <a:srgbClr val="3A3A3A"/>
                </a:solidFill>
                <a:effectLst/>
                <a:latin typeface="Times New Roman" panose="02020603050405020304" pitchFamily="18" charset="0"/>
                <a:cs typeface="Times New Roman" panose="02020603050405020304" pitchFamily="18" charset="0"/>
              </a:rPr>
              <a:t>. This module is used as a reference for the timer and the system (as the name implies) uses this timer for managing its tasks.</a:t>
            </a:r>
            <a:endParaRPr lang="en-IN" dirty="0">
              <a:latin typeface="Times New Roman" panose="02020603050405020304" pitchFamily="18" charset="0"/>
              <a:cs typeface="Times New Roman" panose="02020603050405020304" pitchFamily="18" charset="0"/>
            </a:endParaRPr>
          </a:p>
        </p:txBody>
      </p:sp>
      <p:pic>
        <p:nvPicPr>
          <p:cNvPr id="1026" name="Picture 2" descr="Interrupt processing ARM">
            <a:extLst>
              <a:ext uri="{FF2B5EF4-FFF2-40B4-BE49-F238E27FC236}">
                <a16:creationId xmlns:a16="http://schemas.microsoft.com/office/drawing/2014/main" id="{4D34BF9D-E0F6-A181-CFA6-E3BBE679B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7914" y="1993186"/>
            <a:ext cx="5980415" cy="3504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3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333D-ECFE-A750-1BED-0058D17C0CD3}"/>
              </a:ext>
            </a:extLst>
          </p:cNvPr>
          <p:cNvSpPr>
            <a:spLocks noGrp="1"/>
          </p:cNvSpPr>
          <p:nvPr>
            <p:ph type="title"/>
          </p:nvPr>
        </p:nvSpPr>
        <p:spPr/>
        <p:txBody>
          <a:bodyPr/>
          <a:lstStyle/>
          <a:p>
            <a:r>
              <a:rPr lang="en-IN" b="0" i="0" dirty="0">
                <a:effectLst/>
                <a:latin typeface="var(--ads-heading-font-family)"/>
              </a:rPr>
              <a:t>Memory model</a:t>
            </a:r>
            <a:endParaRPr lang="en-IN" dirty="0"/>
          </a:p>
        </p:txBody>
      </p:sp>
      <p:sp>
        <p:nvSpPr>
          <p:cNvPr id="3" name="Content Placeholder 2">
            <a:extLst>
              <a:ext uri="{FF2B5EF4-FFF2-40B4-BE49-F238E27FC236}">
                <a16:creationId xmlns:a16="http://schemas.microsoft.com/office/drawing/2014/main" id="{FE50DD62-9E5C-D87F-32AE-DBD81E237B8F}"/>
              </a:ext>
            </a:extLst>
          </p:cNvPr>
          <p:cNvSpPr>
            <a:spLocks noGrp="1"/>
          </p:cNvSpPr>
          <p:nvPr>
            <p:ph idx="1"/>
          </p:nvPr>
        </p:nvSpPr>
        <p:spPr>
          <a:xfrm>
            <a:off x="1050968" y="1518872"/>
            <a:ext cx="10515599" cy="1325564"/>
          </a:xfrm>
        </p:spPr>
        <p:txBody>
          <a:bodyPr>
            <a:normAutofit/>
          </a:bodyPr>
          <a:lstStyle/>
          <a:p>
            <a:pPr marL="0" indent="0" algn="just">
              <a:buNone/>
            </a:pPr>
            <a:r>
              <a:rPr lang="en-US" sz="2000" b="0" i="0" dirty="0">
                <a:effectLst/>
                <a:latin typeface="Noto Serif" panose="020B0604020202020204" pitchFamily="18" charset="0"/>
              </a:rPr>
              <a:t>ARM defines a </a:t>
            </a:r>
            <a:r>
              <a:rPr lang="en-US" sz="2000" b="0" i="1" dirty="0">
                <a:effectLst/>
                <a:latin typeface="Noto Serif" panose="020B0604020202020204" pitchFamily="18" charset="0"/>
              </a:rPr>
              <a:t>standardized memory address space</a:t>
            </a:r>
            <a:r>
              <a:rPr lang="en-US" sz="2000" b="0" i="0" dirty="0">
                <a:effectLst/>
                <a:latin typeface="Noto Serif" panose="020B0604020202020204" pitchFamily="18" charset="0"/>
              </a:rPr>
              <a:t> common to all Cortex-M cores, which ensures code portability among different silicon manufacturer. </a:t>
            </a:r>
          </a:p>
          <a:p>
            <a:pPr marL="0" indent="0" algn="just">
              <a:buNone/>
            </a:pPr>
            <a:r>
              <a:rPr lang="en-US" sz="2000" b="0" i="0" dirty="0">
                <a:effectLst/>
                <a:latin typeface="Noto Serif" panose="020B0604020202020204" pitchFamily="18" charset="0"/>
              </a:rPr>
              <a:t>The </a:t>
            </a:r>
            <a:r>
              <a:rPr lang="en-US" sz="2000" b="1" i="0" dirty="0">
                <a:effectLst/>
                <a:latin typeface="Noto Serif" panose="020B0604020202020204" pitchFamily="18" charset="0"/>
              </a:rPr>
              <a:t>address space is 4 GB</a:t>
            </a:r>
            <a:r>
              <a:rPr lang="en-US" sz="2000" b="0" i="0" dirty="0">
                <a:effectLst/>
                <a:latin typeface="Noto Serif" panose="020B0604020202020204" pitchFamily="18" charset="0"/>
              </a:rPr>
              <a:t> wide (due to 32-bit address line), and it is organized in several subregions with different logical functionalities.</a:t>
            </a:r>
          </a:p>
          <a:p>
            <a:pPr marL="0" indent="0" algn="just">
              <a:buNone/>
            </a:pPr>
            <a:endParaRPr lang="en-US" sz="2000" b="0" i="0" dirty="0">
              <a:effectLst/>
              <a:latin typeface="Noto Serif" panose="020B0604020202020204" pitchFamily="18" charset="0"/>
            </a:endParaRPr>
          </a:p>
          <a:p>
            <a:pPr marL="0" indent="0" algn="just">
              <a:buNone/>
            </a:pPr>
            <a:endParaRPr lang="en-IN" sz="2000" dirty="0"/>
          </a:p>
        </p:txBody>
      </p:sp>
      <p:sp>
        <p:nvSpPr>
          <p:cNvPr id="5" name="Rectangle 2">
            <a:extLst>
              <a:ext uri="{FF2B5EF4-FFF2-40B4-BE49-F238E27FC236}">
                <a16:creationId xmlns:a16="http://schemas.microsoft.com/office/drawing/2014/main" id="{737FC84E-8A76-8650-59B0-5A91C45278B8}"/>
              </a:ext>
            </a:extLst>
          </p:cNvPr>
          <p:cNvSpPr>
            <a:spLocks noChangeArrowheads="1"/>
          </p:cNvSpPr>
          <p:nvPr/>
        </p:nvSpPr>
        <p:spPr bwMode="auto">
          <a:xfrm>
            <a:off x="1050967" y="3217721"/>
            <a:ext cx="10515599" cy="32751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981" tIns="158700" rIns="91440" bIns="15870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All Cortex-M processors map the code area starting at address </a:t>
            </a:r>
            <a:r>
              <a:rPr kumimoji="0" lang="en-US" altLang="en-US" sz="1600" b="0" i="0" u="none" strike="noStrike" cap="none" normalizeH="0" baseline="0" dirty="0">
                <a:ln>
                  <a:noFill/>
                </a:ln>
                <a:solidFill>
                  <a:schemeClr val="tx1"/>
                </a:solidFill>
                <a:effectLst/>
                <a:latin typeface="var(--md-code-font-family)"/>
                <a:cs typeface="Noto Serif" panose="02020600060500020200" pitchFamily="18" charset="0"/>
              </a:rPr>
              <a:t>0x00000000</a:t>
            </a:r>
            <a:r>
              <a:rPr kumimoji="0" lang="en-US" altLang="en-US" sz="16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This area also includes the pointer to the beginning of the stack (usually placed in SRAM) and the system interrupt vector table.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An area starting at address </a:t>
            </a:r>
            <a:r>
              <a:rPr kumimoji="0" lang="en-US" altLang="en-US" sz="1600" b="0" i="0" u="none" strike="noStrike" cap="none" normalizeH="0" baseline="0" dirty="0">
                <a:ln>
                  <a:noFill/>
                </a:ln>
                <a:solidFill>
                  <a:schemeClr val="tx1"/>
                </a:solidFill>
                <a:effectLst/>
                <a:latin typeface="var(--md-code-font-family)"/>
                <a:cs typeface="Noto Serif" panose="02020600060500020200" pitchFamily="18" charset="0"/>
              </a:rPr>
              <a:t>0x08000000</a:t>
            </a:r>
            <a:r>
              <a:rPr kumimoji="0" lang="en-US" altLang="en-US" sz="16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is bound to the internal MCU flash memory, and it is the area where program code resides.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600" b="0" i="1" u="none" strike="noStrike" cap="none" normalizeH="0" baseline="0" dirty="0">
              <a:ln>
                <a:noFill/>
              </a:ln>
              <a:solidFill>
                <a:schemeClr val="tx1"/>
              </a:solidFill>
              <a:effectLst/>
              <a:latin typeface="Noto Serif" panose="02020600060500020200" pitchFamily="18" charset="0"/>
              <a:cs typeface="Noto Serif" panose="02020600060500020200"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0" i="1"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System Memory</a:t>
            </a:r>
            <a:r>
              <a:rPr kumimoji="0" lang="en-US" altLang="en-US" sz="16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is a ROM region filled with official pre-programmed Bootloader which can be used to load code from several peripherals, including USARTs, USB and CAN bus.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1" u="none" strike="noStrike" cap="none" normalizeH="0" baseline="0" dirty="0">
              <a:ln>
                <a:noFill/>
              </a:ln>
              <a:solidFill>
                <a:schemeClr val="tx1"/>
              </a:solidFill>
              <a:effectLst/>
              <a:latin typeface="Noto Serif" panose="02020600060500020200" pitchFamily="18" charset="0"/>
              <a:cs typeface="Noto Serif" panose="02020600060500020200"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altLang="en-US" sz="1600" i="1" dirty="0">
                <a:latin typeface="Noto Serif" panose="02020600060500020200" pitchFamily="18" charset="0"/>
                <a:cs typeface="Noto Serif" panose="02020600060500020200" pitchFamily="18" charset="0"/>
              </a:rPr>
              <a:t>o</a:t>
            </a:r>
            <a:r>
              <a:rPr kumimoji="0" lang="en-US" altLang="en-US" sz="1600" b="0" i="1"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ption Bytes</a:t>
            </a:r>
            <a:r>
              <a:rPr kumimoji="0" lang="en-US" altLang="en-US" sz="16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region contains a series of bit flags which can be used to configure several aspects of the MCU (such as flash read protection, hardware watchdog, boot mode and so 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1815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DF58204-1E52-E840-ED56-8904659E9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923" y="1094198"/>
            <a:ext cx="7321758" cy="57638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74D1D8F-5941-0A9F-F3B9-5EEFE981D807}"/>
              </a:ext>
            </a:extLst>
          </p:cNvPr>
          <p:cNvSpPr txBox="1"/>
          <p:nvPr/>
        </p:nvSpPr>
        <p:spPr>
          <a:xfrm>
            <a:off x="6586591" y="632533"/>
            <a:ext cx="4645447" cy="461665"/>
          </a:xfrm>
          <a:prstGeom prst="rect">
            <a:avLst/>
          </a:prstGeom>
          <a:noFill/>
        </p:spPr>
        <p:txBody>
          <a:bodyPr wrap="square">
            <a:spAutoFit/>
          </a:bodyPr>
          <a:lstStyle/>
          <a:p>
            <a:r>
              <a:rPr lang="en-IN" sz="2400" b="1" i="0" dirty="0">
                <a:effectLst/>
                <a:latin typeface="var(--ads-heading-font-family)"/>
              </a:rPr>
              <a:t>ARM Cortex M0 Memory model</a:t>
            </a:r>
            <a:endParaRPr lang="en-IN" sz="2400" b="1" dirty="0"/>
          </a:p>
        </p:txBody>
      </p:sp>
      <p:cxnSp>
        <p:nvCxnSpPr>
          <p:cNvPr id="8" name="Straight Connector 7">
            <a:extLst>
              <a:ext uri="{FF2B5EF4-FFF2-40B4-BE49-F238E27FC236}">
                <a16:creationId xmlns:a16="http://schemas.microsoft.com/office/drawing/2014/main" id="{A6D86CB2-97BD-0EFE-BD3D-1A408E0F7677}"/>
              </a:ext>
            </a:extLst>
          </p:cNvPr>
          <p:cNvCxnSpPr>
            <a:cxnSpLocks/>
          </p:cNvCxnSpPr>
          <p:nvPr/>
        </p:nvCxnSpPr>
        <p:spPr>
          <a:xfrm flipV="1">
            <a:off x="6893960" y="2897312"/>
            <a:ext cx="2688404" cy="286649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5526885-0A1E-644C-A916-A1ACF3B8C0A0}"/>
              </a:ext>
            </a:extLst>
          </p:cNvPr>
          <p:cNvCxnSpPr>
            <a:cxnSpLocks/>
          </p:cNvCxnSpPr>
          <p:nvPr/>
        </p:nvCxnSpPr>
        <p:spPr>
          <a:xfrm flipH="1" flipV="1">
            <a:off x="6893960" y="6287784"/>
            <a:ext cx="2688404" cy="43592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3" name="Object 12">
            <a:extLst>
              <a:ext uri="{FF2B5EF4-FFF2-40B4-BE49-F238E27FC236}">
                <a16:creationId xmlns:a16="http://schemas.microsoft.com/office/drawing/2014/main" id="{B85ABA9E-97BC-D1C9-8F8C-E2550C80F35D}"/>
              </a:ext>
            </a:extLst>
          </p:cNvPr>
          <p:cNvGraphicFramePr>
            <a:graphicFrameLocks noChangeAspect="1"/>
          </p:cNvGraphicFramePr>
          <p:nvPr>
            <p:extLst>
              <p:ext uri="{D42A27DB-BD31-4B8C-83A1-F6EECF244321}">
                <p14:modId xmlns:p14="http://schemas.microsoft.com/office/powerpoint/2010/main" val="3600117172"/>
              </p:ext>
            </p:extLst>
          </p:nvPr>
        </p:nvGraphicFramePr>
        <p:xfrm>
          <a:off x="9582364" y="2771810"/>
          <a:ext cx="2438400" cy="4032250"/>
        </p:xfrm>
        <a:graphic>
          <a:graphicData uri="http://schemas.openxmlformats.org/presentationml/2006/ole">
            <mc:AlternateContent xmlns:mc="http://schemas.openxmlformats.org/markup-compatibility/2006">
              <mc:Choice xmlns:v="urn:schemas-microsoft-com:vml" Requires="v">
                <p:oleObj name="Bitmap Image" r:id="rId3" imgW="2438280" imgH="4032360" progId="PBrush">
                  <p:embed/>
                </p:oleObj>
              </mc:Choice>
              <mc:Fallback>
                <p:oleObj name="Bitmap Image" r:id="rId3" imgW="2438280" imgH="4032360" progId="PBrush">
                  <p:embed/>
                  <p:pic>
                    <p:nvPicPr>
                      <p:cNvPr id="0" name=""/>
                      <p:cNvPicPr/>
                      <p:nvPr/>
                    </p:nvPicPr>
                    <p:blipFill>
                      <a:blip r:embed="rId4"/>
                      <a:stretch>
                        <a:fillRect/>
                      </a:stretch>
                    </p:blipFill>
                    <p:spPr>
                      <a:xfrm>
                        <a:off x="9582364" y="2771810"/>
                        <a:ext cx="2438400" cy="4032250"/>
                      </a:xfrm>
                      <a:prstGeom prst="rect">
                        <a:avLst/>
                      </a:prstGeom>
                    </p:spPr>
                  </p:pic>
                </p:oleObj>
              </mc:Fallback>
            </mc:AlternateContent>
          </a:graphicData>
        </a:graphic>
      </p:graphicFrame>
    </p:spTree>
    <p:extLst>
      <p:ext uri="{BB962C8B-B14F-4D97-AF65-F5344CB8AC3E}">
        <p14:creationId xmlns:p14="http://schemas.microsoft.com/office/powerpoint/2010/main" val="568680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09C61-F0A3-EA07-6945-1BA791DC1883}"/>
              </a:ext>
            </a:extLst>
          </p:cNvPr>
          <p:cNvSpPr>
            <a:spLocks noGrp="1"/>
          </p:cNvSpPr>
          <p:nvPr>
            <p:ph type="title"/>
          </p:nvPr>
        </p:nvSpPr>
        <p:spPr>
          <a:xfrm>
            <a:off x="3323968" y="111036"/>
            <a:ext cx="7793526" cy="508178"/>
          </a:xfrm>
        </p:spPr>
        <p:txBody>
          <a:bodyPr>
            <a:normAutofit/>
          </a:bodyPr>
          <a:lstStyle/>
          <a:p>
            <a:r>
              <a:rPr lang="en-IN" sz="2800" b="1" i="0" u="none" strike="noStrike" baseline="0" dirty="0">
                <a:latin typeface="Tahoma" panose="020B0604030504040204" pitchFamily="34" charset="0"/>
                <a:ea typeface="Tahoma" panose="020B0604030504040204" pitchFamily="34" charset="0"/>
                <a:cs typeface="Tahoma" panose="020B0604030504040204" pitchFamily="34" charset="0"/>
              </a:rPr>
              <a:t>ARM7-Pipeline</a:t>
            </a:r>
            <a:endParaRPr lang="en-IN" sz="28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2DA5ACEA-51FC-3AAE-1998-85C92EF439BD}"/>
              </a:ext>
            </a:extLst>
          </p:cNvPr>
          <p:cNvSpPr>
            <a:spLocks noGrp="1"/>
          </p:cNvSpPr>
          <p:nvPr>
            <p:ph idx="1"/>
          </p:nvPr>
        </p:nvSpPr>
        <p:spPr>
          <a:xfrm>
            <a:off x="838200" y="729465"/>
            <a:ext cx="10515600" cy="5447497"/>
          </a:xfrm>
        </p:spPr>
        <p:txBody>
          <a:bodyPr>
            <a:normAutofit/>
          </a:bodyPr>
          <a:lstStyle/>
          <a:p>
            <a:pPr marL="0" indent="0" algn="just">
              <a:buNone/>
            </a:pPr>
            <a:r>
              <a:rPr lang="en-US" sz="2000" b="0" i="0" u="none" strike="noStrike" baseline="0" dirty="0">
                <a:latin typeface="Minion-Regular"/>
              </a:rPr>
              <a:t>A pipeline is the mechanism a RISC processor uses to execute instructions. Using a pipeline speeds up execution by fetching the next instruction while other instructions are being decoded and executed. One way to view the pipeline is to think of it as an automobile assembly line, with each stage carrying out a particular task to manufacture the vehicle. </a:t>
            </a:r>
          </a:p>
          <a:p>
            <a:pPr marL="0" indent="0" algn="just">
              <a:buNone/>
            </a:pPr>
            <a:r>
              <a:rPr lang="en-IN" sz="2000" b="0" i="0" u="none" strike="noStrike" baseline="0" dirty="0">
                <a:latin typeface="Minion-Regular"/>
              </a:rPr>
              <a:t>a three-stage pipeline:</a:t>
            </a:r>
          </a:p>
          <a:p>
            <a:pPr marL="0" indent="0" algn="just">
              <a:buNone/>
            </a:pPr>
            <a:r>
              <a:rPr lang="en-US" sz="2000" b="0" i="0" u="none" strike="noStrike" baseline="0" dirty="0">
                <a:latin typeface="ZapfDingbats"/>
              </a:rPr>
              <a:t>■ </a:t>
            </a:r>
            <a:r>
              <a:rPr lang="en-US" sz="2000" b="0" i="1" u="none" strike="noStrike" baseline="0" dirty="0">
                <a:latin typeface="Minion-Italic"/>
              </a:rPr>
              <a:t>Fetch </a:t>
            </a:r>
            <a:r>
              <a:rPr lang="en-US" sz="2000" b="0" i="0" u="none" strike="noStrike" baseline="0" dirty="0">
                <a:latin typeface="Minion-Regular"/>
              </a:rPr>
              <a:t>loads an instruction from memory.</a:t>
            </a:r>
          </a:p>
          <a:p>
            <a:pPr marL="0" indent="0" algn="just">
              <a:buNone/>
            </a:pPr>
            <a:r>
              <a:rPr lang="en-US" sz="2000" b="0" i="0" u="none" strike="noStrike" baseline="0" dirty="0">
                <a:latin typeface="ZapfDingbats"/>
              </a:rPr>
              <a:t>■ </a:t>
            </a:r>
            <a:r>
              <a:rPr lang="en-US" sz="2000" b="0" i="1" u="none" strike="noStrike" baseline="0" dirty="0">
                <a:latin typeface="Minion-Italic"/>
              </a:rPr>
              <a:t>Decode </a:t>
            </a:r>
            <a:r>
              <a:rPr lang="en-US" sz="2000" b="0" i="0" u="none" strike="noStrike" baseline="0" dirty="0">
                <a:latin typeface="Minion-Regular"/>
              </a:rPr>
              <a:t>identifies the instruction to be executed.</a:t>
            </a:r>
          </a:p>
          <a:p>
            <a:pPr marL="0" indent="0" algn="just">
              <a:buNone/>
            </a:pPr>
            <a:r>
              <a:rPr lang="en-US" sz="2000" b="0" i="0" u="none" strike="noStrike" baseline="0" dirty="0">
                <a:latin typeface="ZapfDingbats"/>
              </a:rPr>
              <a:t>■ </a:t>
            </a:r>
            <a:r>
              <a:rPr lang="en-US" sz="2000" b="0" i="1" u="none" strike="noStrike" baseline="0" dirty="0">
                <a:latin typeface="Minion-Italic"/>
              </a:rPr>
              <a:t>Execute </a:t>
            </a:r>
            <a:r>
              <a:rPr lang="en-US" sz="2000" b="0" i="0" u="none" strike="noStrike" baseline="0" dirty="0">
                <a:latin typeface="Minion-Regular"/>
              </a:rPr>
              <a:t>processes the instruction and writes the result back to a register.</a:t>
            </a:r>
            <a:endParaRPr lang="en-IN" sz="2000" dirty="0"/>
          </a:p>
        </p:txBody>
      </p:sp>
      <p:pic>
        <p:nvPicPr>
          <p:cNvPr id="5" name="Picture 4">
            <a:extLst>
              <a:ext uri="{FF2B5EF4-FFF2-40B4-BE49-F238E27FC236}">
                <a16:creationId xmlns:a16="http://schemas.microsoft.com/office/drawing/2014/main" id="{A7277A13-5A4F-D39A-6597-376392478ACC}"/>
              </a:ext>
            </a:extLst>
          </p:cNvPr>
          <p:cNvPicPr>
            <a:picLocks noChangeAspect="1"/>
          </p:cNvPicPr>
          <p:nvPr/>
        </p:nvPicPr>
        <p:blipFill>
          <a:blip r:embed="rId2"/>
          <a:stretch>
            <a:fillRect/>
          </a:stretch>
        </p:blipFill>
        <p:spPr>
          <a:xfrm>
            <a:off x="697601" y="3945277"/>
            <a:ext cx="10515600" cy="2434404"/>
          </a:xfrm>
          <a:prstGeom prst="rect">
            <a:avLst/>
          </a:prstGeom>
        </p:spPr>
      </p:pic>
    </p:spTree>
    <p:extLst>
      <p:ext uri="{BB962C8B-B14F-4D97-AF65-F5344CB8AC3E}">
        <p14:creationId xmlns:p14="http://schemas.microsoft.com/office/powerpoint/2010/main" val="26596188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2BC82-2B62-FA91-40C5-2F6EFDFD6D5B}"/>
              </a:ext>
            </a:extLst>
          </p:cNvPr>
          <p:cNvSpPr>
            <a:spLocks noGrp="1"/>
          </p:cNvSpPr>
          <p:nvPr>
            <p:ph type="title"/>
          </p:nvPr>
        </p:nvSpPr>
        <p:spPr>
          <a:xfrm>
            <a:off x="2310714" y="277972"/>
            <a:ext cx="8796506" cy="806129"/>
          </a:xfrm>
        </p:spPr>
        <p:txBody>
          <a:bodyPr>
            <a:normAutofit/>
          </a:bodyPr>
          <a:lstStyle/>
          <a:p>
            <a:r>
              <a:rPr lang="en-IN" sz="3200" b="1" i="0" u="none" strike="noStrike" baseline="0" dirty="0">
                <a:latin typeface="Times New Roman" panose="02020603050405020304" pitchFamily="18" charset="0"/>
                <a:cs typeface="Times New Roman" panose="02020603050405020304" pitchFamily="18" charset="0"/>
              </a:rPr>
              <a:t>Nomenclature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C91A4F-3DE8-3C61-43E4-4AFFCBC69478}"/>
              </a:ext>
            </a:extLst>
          </p:cNvPr>
          <p:cNvSpPr>
            <a:spLocks noGrp="1"/>
          </p:cNvSpPr>
          <p:nvPr>
            <p:ph idx="1"/>
          </p:nvPr>
        </p:nvSpPr>
        <p:spPr>
          <a:xfrm>
            <a:off x="458056" y="1191802"/>
            <a:ext cx="11182564" cy="4810500"/>
          </a:xfrm>
        </p:spPr>
        <p:txBody>
          <a:bodyPr>
            <a:normAutofit/>
          </a:bodyPr>
          <a:lstStyle/>
          <a:p>
            <a:pPr marL="0" indent="0" algn="just">
              <a:buNone/>
            </a:pPr>
            <a:r>
              <a:rPr lang="en-US" sz="2200" b="0" i="0" u="none" strike="noStrike" baseline="0" dirty="0">
                <a:latin typeface="Minion-Regular"/>
              </a:rPr>
              <a:t>ARM uses the nomenclature shown in Figure  to describe the processor implementations.</a:t>
            </a:r>
            <a:endParaRPr lang="en-IN" sz="2200" dirty="0"/>
          </a:p>
        </p:txBody>
      </p:sp>
      <p:pic>
        <p:nvPicPr>
          <p:cNvPr id="5" name="Picture 4">
            <a:extLst>
              <a:ext uri="{FF2B5EF4-FFF2-40B4-BE49-F238E27FC236}">
                <a16:creationId xmlns:a16="http://schemas.microsoft.com/office/drawing/2014/main" id="{8FA485F2-EFCA-7DFB-A988-958D4E4100D2}"/>
              </a:ext>
            </a:extLst>
          </p:cNvPr>
          <p:cNvPicPr>
            <a:picLocks noChangeAspect="1"/>
          </p:cNvPicPr>
          <p:nvPr/>
        </p:nvPicPr>
        <p:blipFill>
          <a:blip r:embed="rId2"/>
          <a:stretch>
            <a:fillRect/>
          </a:stretch>
        </p:blipFill>
        <p:spPr>
          <a:xfrm>
            <a:off x="1191801" y="2170513"/>
            <a:ext cx="7109717" cy="3110404"/>
          </a:xfrm>
          <a:prstGeom prst="rect">
            <a:avLst/>
          </a:prstGeom>
        </p:spPr>
      </p:pic>
    </p:spTree>
    <p:extLst>
      <p:ext uri="{BB962C8B-B14F-4D97-AF65-F5344CB8AC3E}">
        <p14:creationId xmlns:p14="http://schemas.microsoft.com/office/powerpoint/2010/main" val="1969381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B6A9-6D78-482D-B29D-F0763F302BC6}"/>
              </a:ext>
            </a:extLst>
          </p:cNvPr>
          <p:cNvSpPr>
            <a:spLocks noGrp="1"/>
          </p:cNvSpPr>
          <p:nvPr>
            <p:ph type="title"/>
          </p:nvPr>
        </p:nvSpPr>
        <p:spPr>
          <a:xfrm>
            <a:off x="2187145" y="323637"/>
            <a:ext cx="8683769" cy="714799"/>
          </a:xfrm>
        </p:spPr>
        <p:txBody>
          <a:bodyPr/>
          <a:lstStyle/>
          <a:p>
            <a:r>
              <a:rPr lang="en-US" dirty="0"/>
              <a:t>ARM Assembly Use NXP:LPC 2148</a:t>
            </a:r>
            <a:endParaRPr lang="en-IN" dirty="0"/>
          </a:p>
        </p:txBody>
      </p:sp>
      <p:sp>
        <p:nvSpPr>
          <p:cNvPr id="3" name="Content Placeholder 2">
            <a:extLst>
              <a:ext uri="{FF2B5EF4-FFF2-40B4-BE49-F238E27FC236}">
                <a16:creationId xmlns:a16="http://schemas.microsoft.com/office/drawing/2014/main" id="{76FD6CA5-4CE8-1E36-C5C5-EC4035F25124}"/>
              </a:ext>
            </a:extLst>
          </p:cNvPr>
          <p:cNvSpPr>
            <a:spLocks noGrp="1"/>
          </p:cNvSpPr>
          <p:nvPr>
            <p:ph idx="1"/>
          </p:nvPr>
        </p:nvSpPr>
        <p:spPr/>
        <p:txBody>
          <a:bodyPr>
            <a:normAutofit/>
          </a:bodyPr>
          <a:lstStyle/>
          <a:p>
            <a:pPr algn="l"/>
            <a:endParaRPr lang="en-IN" b="1" dirty="0"/>
          </a:p>
        </p:txBody>
      </p:sp>
      <p:pic>
        <p:nvPicPr>
          <p:cNvPr id="7" name="Picture 6">
            <a:extLst>
              <a:ext uri="{FF2B5EF4-FFF2-40B4-BE49-F238E27FC236}">
                <a16:creationId xmlns:a16="http://schemas.microsoft.com/office/drawing/2014/main" id="{3B13479D-7995-5947-74BE-66C51677F94B}"/>
              </a:ext>
            </a:extLst>
          </p:cNvPr>
          <p:cNvPicPr>
            <a:picLocks noChangeAspect="1"/>
          </p:cNvPicPr>
          <p:nvPr/>
        </p:nvPicPr>
        <p:blipFill>
          <a:blip r:embed="rId2"/>
          <a:stretch>
            <a:fillRect/>
          </a:stretch>
        </p:blipFill>
        <p:spPr>
          <a:xfrm>
            <a:off x="745732" y="1353290"/>
            <a:ext cx="8393987" cy="5210916"/>
          </a:xfrm>
          <a:prstGeom prst="rect">
            <a:avLst/>
          </a:prstGeom>
        </p:spPr>
      </p:pic>
    </p:spTree>
    <p:extLst>
      <p:ext uri="{BB962C8B-B14F-4D97-AF65-F5344CB8AC3E}">
        <p14:creationId xmlns:p14="http://schemas.microsoft.com/office/powerpoint/2010/main" val="95879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27B8246-3890-4CB2-8D86-B8D8D1AA862A}" type="datetime1">
              <a:rPr lang="en-US" smtClean="0"/>
              <a:pPr>
                <a:defRPr/>
              </a:pPr>
              <a:t>6/19/24</a:t>
            </a:fld>
            <a:endParaRPr lang="en-US" dirty="0"/>
          </a:p>
        </p:txBody>
      </p:sp>
      <p:sp>
        <p:nvSpPr>
          <p:cNvPr id="8195" name="Slide Number Placeholder 5"/>
          <p:cNvSpPr>
            <a:spLocks noGrp="1"/>
          </p:cNvSpPr>
          <p:nvPr>
            <p:ph type="sldNum" sz="quarter" idx="12"/>
          </p:nvPr>
        </p:nvSpPr>
        <p:spPr bwMode="auto">
          <a:noFill/>
          <a:ln>
            <a:miter lim="800000"/>
            <a:headEnd/>
            <a:tailEnd/>
          </a:ln>
        </p:spPr>
        <p:txBody>
          <a:bodyPr/>
          <a:lstStyle/>
          <a:p>
            <a:fld id="{7CF874CE-5919-433E-981D-53420242018C}" type="slidenum">
              <a:rPr lang="en-US" smtClean="0"/>
              <a:pPr/>
              <a:t>4</a:t>
            </a:fld>
            <a:endParaRPr lang="en-US"/>
          </a:p>
        </p:txBody>
      </p:sp>
      <p:sp>
        <p:nvSpPr>
          <p:cNvPr id="7" name="Title 1"/>
          <p:cNvSpPr txBox="1">
            <a:spLocks/>
          </p:cNvSpPr>
          <p:nvPr/>
        </p:nvSpPr>
        <p:spPr>
          <a:xfrm>
            <a:off x="1912620" y="0"/>
            <a:ext cx="966978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defPPr>
              <a:defRPr lang="en-US"/>
            </a:defPPr>
            <a:lvl1pPr algn="ctr" fontAlgn="base">
              <a:spcBef>
                <a:spcPct val="0"/>
              </a:spcBef>
              <a:spcAft>
                <a:spcPct val="0"/>
              </a:spcAft>
              <a:buNone/>
              <a:defRPr sz="2520"/>
            </a:lvl1pPr>
            <a:lvl2pPr eaLnBrk="0" fontAlgn="base" hangingPunct="0">
              <a:spcBef>
                <a:spcPct val="0"/>
              </a:spcBef>
              <a:spcAft>
                <a:spcPct val="0"/>
              </a:spcAft>
            </a:lvl2pPr>
            <a:lvl3pPr eaLnBrk="0" fontAlgn="base" hangingPunct="0">
              <a:spcBef>
                <a:spcPct val="0"/>
              </a:spcBef>
              <a:spcAft>
                <a:spcPct val="0"/>
              </a:spcAft>
            </a:lvl3pPr>
            <a:lvl4pPr eaLnBrk="0" fontAlgn="base" hangingPunct="0">
              <a:spcBef>
                <a:spcPct val="0"/>
              </a:spcBef>
              <a:spcAft>
                <a:spcPct val="0"/>
              </a:spcAft>
            </a:lvl4pPr>
            <a:lvl5pPr eaLnBrk="0" fontAlgn="base" hangingPunct="0">
              <a:spcBef>
                <a:spcPct val="0"/>
              </a:spcBef>
              <a:spcAft>
                <a:spcPct val="0"/>
              </a:spcAft>
            </a:lvl5pPr>
          </a:lstStyle>
          <a:p>
            <a:r>
              <a:rPr lang="en-US" dirty="0"/>
              <a:t>Course Outcome</a:t>
            </a:r>
          </a:p>
        </p:txBody>
      </p:sp>
      <p:graphicFrame>
        <p:nvGraphicFramePr>
          <p:cNvPr id="2" name="Table 1">
            <a:extLst>
              <a:ext uri="{FF2B5EF4-FFF2-40B4-BE49-F238E27FC236}">
                <a16:creationId xmlns:a16="http://schemas.microsoft.com/office/drawing/2014/main" id="{BAACD785-6F64-8187-25CA-4BB5BA8EA311}"/>
              </a:ext>
            </a:extLst>
          </p:cNvPr>
          <p:cNvGraphicFramePr>
            <a:graphicFrameLocks noGrp="1"/>
          </p:cNvGraphicFramePr>
          <p:nvPr/>
        </p:nvGraphicFramePr>
        <p:xfrm>
          <a:off x="1055440" y="1230986"/>
          <a:ext cx="9978320" cy="4993601"/>
        </p:xfrm>
        <a:graphic>
          <a:graphicData uri="http://schemas.openxmlformats.org/drawingml/2006/table">
            <a:tbl>
              <a:tblPr firstRow="1" firstCol="1" bandRow="1">
                <a:tableStyleId>{5C22544A-7EE6-4342-B048-85BDC9FD1C3A}</a:tableStyleId>
              </a:tblPr>
              <a:tblGrid>
                <a:gridCol w="1422208">
                  <a:extLst>
                    <a:ext uri="{9D8B030D-6E8A-4147-A177-3AD203B41FA5}">
                      <a16:colId xmlns:a16="http://schemas.microsoft.com/office/drawing/2014/main" val="3711815983"/>
                    </a:ext>
                  </a:extLst>
                </a:gridCol>
                <a:gridCol w="7134818">
                  <a:extLst>
                    <a:ext uri="{9D8B030D-6E8A-4147-A177-3AD203B41FA5}">
                      <a16:colId xmlns:a16="http://schemas.microsoft.com/office/drawing/2014/main" val="1506434154"/>
                    </a:ext>
                  </a:extLst>
                </a:gridCol>
                <a:gridCol w="1421294">
                  <a:extLst>
                    <a:ext uri="{9D8B030D-6E8A-4147-A177-3AD203B41FA5}">
                      <a16:colId xmlns:a16="http://schemas.microsoft.com/office/drawing/2014/main" val="1491279544"/>
                    </a:ext>
                  </a:extLst>
                </a:gridCol>
              </a:tblGrid>
              <a:tr h="939716">
                <a:tc gridSpan="3">
                  <a:txBody>
                    <a:bodyPr/>
                    <a:lstStyle/>
                    <a:p>
                      <a:pPr algn="just">
                        <a:lnSpc>
                          <a:spcPct val="115000"/>
                        </a:lnSpc>
                        <a:spcBef>
                          <a:spcPts val="1200"/>
                        </a:spcBef>
                        <a:spcAft>
                          <a:spcPts val="1200"/>
                        </a:spcAft>
                      </a:pPr>
                      <a:r>
                        <a:rPr lang="en-US" sz="1800" dirty="0">
                          <a:effectLst/>
                        </a:rPr>
                        <a:t>Course outcome: After completion of this course students will be able to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3512282"/>
                  </a:ext>
                </a:extLst>
              </a:tr>
              <a:tr h="592201">
                <a:tc>
                  <a:txBody>
                    <a:bodyPr/>
                    <a:lstStyle/>
                    <a:p>
                      <a:pPr algn="ctr">
                        <a:lnSpc>
                          <a:spcPct val="115000"/>
                        </a:lnSpc>
                        <a:spcAft>
                          <a:spcPts val="1000"/>
                        </a:spcAft>
                      </a:pPr>
                      <a:r>
                        <a:rPr lang="en-US" sz="1800">
                          <a:effectLst/>
                        </a:rPr>
                        <a:t>CO 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a:effectLst/>
                        </a:rPr>
                        <a:t>Describe ARM processor architectures.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800">
                          <a:effectLst/>
                        </a:rPr>
                        <a:t>K</a:t>
                      </a:r>
                      <a:r>
                        <a:rPr lang="en-US" sz="1800" baseline="-25000">
                          <a:effectLst/>
                        </a:rPr>
                        <a:t>1</a:t>
                      </a:r>
                      <a:r>
                        <a:rPr lang="en-US" sz="1800">
                          <a:effectLst/>
                        </a:rPr>
                        <a:t>, K</a:t>
                      </a:r>
                      <a:r>
                        <a:rPr lang="en-US" sz="1800" baseline="-25000">
                          <a:effectLst/>
                        </a:rPr>
                        <a: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6734426"/>
                  </a:ext>
                </a:extLst>
              </a:tr>
              <a:tr h="865421">
                <a:tc>
                  <a:txBody>
                    <a:bodyPr/>
                    <a:lstStyle/>
                    <a:p>
                      <a:pPr algn="ctr">
                        <a:lnSpc>
                          <a:spcPct val="115000"/>
                        </a:lnSpc>
                        <a:spcAft>
                          <a:spcPts val="1000"/>
                        </a:spcAft>
                      </a:pPr>
                      <a:r>
                        <a:rPr lang="en-US" sz="1800">
                          <a:effectLst/>
                        </a:rPr>
                        <a:t>CO 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a:effectLst/>
                        </a:rPr>
                        <a:t>Recognize ARM-based microcontrollers as modern IoT computing platforms.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800">
                          <a:effectLst/>
                        </a:rPr>
                        <a:t>K</a:t>
                      </a:r>
                      <a:r>
                        <a:rPr lang="en-US" sz="1800" baseline="-25000">
                          <a:effectLst/>
                        </a:rPr>
                        <a:t>1</a:t>
                      </a:r>
                      <a:r>
                        <a:rPr lang="en-US" sz="1800">
                          <a:effectLst/>
                        </a:rPr>
                        <a:t>, K</a:t>
                      </a:r>
                      <a:r>
                        <a:rPr lang="en-US" sz="1800" baseline="-25000">
                          <a:effectLst/>
                        </a:rPr>
                        <a:t>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4905427"/>
                  </a:ext>
                </a:extLst>
              </a:tr>
              <a:tr h="865421">
                <a:tc>
                  <a:txBody>
                    <a:bodyPr/>
                    <a:lstStyle/>
                    <a:p>
                      <a:pPr algn="ctr">
                        <a:lnSpc>
                          <a:spcPct val="115000"/>
                        </a:lnSpc>
                        <a:spcAft>
                          <a:spcPts val="1000"/>
                        </a:spcAft>
                      </a:pPr>
                      <a:r>
                        <a:rPr lang="en-US" sz="1800">
                          <a:effectLst/>
                        </a:rPr>
                        <a:t>CO 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a:effectLst/>
                        </a:rPr>
                        <a:t>Realize Software design basics, software engineering principles.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800">
                          <a:effectLst/>
                        </a:rPr>
                        <a:t>K</a:t>
                      </a:r>
                      <a:r>
                        <a:rPr lang="en-US" sz="1800" baseline="-25000">
                          <a:effectLst/>
                        </a:rPr>
                        <a:t>3, </a:t>
                      </a:r>
                      <a:r>
                        <a:rPr lang="en-US" sz="1800">
                          <a:effectLst/>
                        </a:rPr>
                        <a:t>K</a:t>
                      </a:r>
                      <a:r>
                        <a:rPr lang="en-US" sz="1800" baseline="-25000">
                          <a:effectLst/>
                        </a:rPr>
                        <a:t>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4703964"/>
                  </a:ext>
                </a:extLst>
              </a:tr>
              <a:tr h="865421">
                <a:tc>
                  <a:txBody>
                    <a:bodyPr/>
                    <a:lstStyle/>
                    <a:p>
                      <a:pPr algn="ctr">
                        <a:lnSpc>
                          <a:spcPct val="115000"/>
                        </a:lnSpc>
                        <a:spcAft>
                          <a:spcPts val="1000"/>
                        </a:spcAft>
                      </a:pPr>
                      <a:r>
                        <a:rPr lang="en-US" sz="1800">
                          <a:effectLst/>
                        </a:rPr>
                        <a:t>CO4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a:effectLst/>
                        </a:rPr>
                        <a:t>Explore Target Board FRDM-KL25Z for embedded system application.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800">
                          <a:effectLst/>
                        </a:rPr>
                        <a:t>K</a:t>
                      </a:r>
                      <a:r>
                        <a:rPr lang="en-US" sz="1800" baseline="-25000">
                          <a:effectLst/>
                        </a:rPr>
                        <a:t>3, </a:t>
                      </a:r>
                      <a:r>
                        <a:rPr lang="en-US" sz="1800">
                          <a:effectLst/>
                        </a:rPr>
                        <a:t>K</a:t>
                      </a:r>
                      <a:r>
                        <a:rPr lang="en-US" sz="1800" baseline="-25000">
                          <a:effectLst/>
                        </a:rPr>
                        <a:t>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4042395"/>
                  </a:ext>
                </a:extLst>
              </a:tr>
              <a:tr h="865421">
                <a:tc>
                  <a:txBody>
                    <a:bodyPr/>
                    <a:lstStyle/>
                    <a:p>
                      <a:pPr algn="ctr">
                        <a:lnSpc>
                          <a:spcPct val="115000"/>
                        </a:lnSpc>
                        <a:spcAft>
                          <a:spcPts val="1000"/>
                        </a:spcAft>
                      </a:pPr>
                      <a:r>
                        <a:rPr lang="en-US" sz="1800">
                          <a:effectLst/>
                        </a:rPr>
                        <a:t>CO 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a:effectLst/>
                        </a:rPr>
                        <a:t>Design smart IoT enabled devices using ARM.</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800" dirty="0">
                          <a:effectLst/>
                        </a:rPr>
                        <a:t>K</a:t>
                      </a:r>
                      <a:r>
                        <a:rPr lang="en-US" sz="1800" baseline="-25000" dirty="0">
                          <a:effectLst/>
                        </a:rPr>
                        <a:t>2</a:t>
                      </a:r>
                      <a:r>
                        <a:rPr lang="en-US" sz="1800" dirty="0">
                          <a:effectLst/>
                        </a:rPr>
                        <a:t>, K</a:t>
                      </a:r>
                      <a:r>
                        <a:rPr lang="en-US" sz="1800" baseline="-25000" dirty="0">
                          <a:effectLst/>
                        </a:rPr>
                        <a:t>4,</a:t>
                      </a:r>
                      <a:r>
                        <a:rPr lang="en-US" sz="1800" dirty="0">
                          <a:effectLst/>
                        </a:rPr>
                        <a:t> K</a:t>
                      </a:r>
                      <a:r>
                        <a:rPr lang="en-US" sz="1800" baseline="-25000" dirty="0">
                          <a:effectLst/>
                        </a:rPr>
                        <a:t>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7115145"/>
                  </a:ext>
                </a:extLst>
              </a:tr>
            </a:tbl>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1D1F2-1615-5E3B-B5F9-2AC4507759F8}"/>
              </a:ext>
            </a:extLst>
          </p:cNvPr>
          <p:cNvSpPr>
            <a:spLocks noGrp="1"/>
          </p:cNvSpPr>
          <p:nvPr>
            <p:ph type="title"/>
          </p:nvPr>
        </p:nvSpPr>
        <p:spPr>
          <a:xfrm>
            <a:off x="2953265" y="194736"/>
            <a:ext cx="8137711" cy="644080"/>
          </a:xfrm>
        </p:spPr>
        <p:txBody>
          <a:bodyPr>
            <a:normAutofit fontScale="90000"/>
          </a:bodyPr>
          <a:lstStyle/>
          <a:p>
            <a:r>
              <a:rPr lang="en-US" b="1" dirty="0"/>
              <a:t>LPC 2148 of NXP</a:t>
            </a:r>
            <a:endParaRPr lang="en-IN" b="1" dirty="0"/>
          </a:p>
        </p:txBody>
      </p:sp>
      <p:sp>
        <p:nvSpPr>
          <p:cNvPr id="3" name="Content Placeholder 2">
            <a:extLst>
              <a:ext uri="{FF2B5EF4-FFF2-40B4-BE49-F238E27FC236}">
                <a16:creationId xmlns:a16="http://schemas.microsoft.com/office/drawing/2014/main" id="{10212D82-3C6F-4D36-E6B1-65EF61F29AA7}"/>
              </a:ext>
            </a:extLst>
          </p:cNvPr>
          <p:cNvSpPr>
            <a:spLocks noGrp="1"/>
          </p:cNvSpPr>
          <p:nvPr>
            <p:ph idx="1"/>
          </p:nvPr>
        </p:nvSpPr>
        <p:spPr>
          <a:xfrm>
            <a:off x="406685" y="838816"/>
            <a:ext cx="10515600" cy="6065419"/>
          </a:xfrm>
        </p:spPr>
        <p:txBody>
          <a:bodyPr>
            <a:noAutofit/>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Features </a:t>
            </a:r>
            <a:r>
              <a:rPr lang="en-IN" sz="1800" dirty="0">
                <a:latin typeface="Calibri" panose="020F0502020204030204" pitchFamily="34" charset="0"/>
                <a:ea typeface="Calibri" panose="020F0502020204030204" pitchFamily="34" charset="0"/>
                <a:cs typeface="Times New Roman" panose="02020603050405020304" pitchFamily="18" charset="0"/>
              </a:rPr>
              <a:t>of LPC2148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ARM7TDMI-S based high-performance 32-bit RISC Microcontroller with Thumb extensions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512KB on-chip Flash ROM with In-System Programming (ISP) and In-Application Programming (IAP), 32KB RAM,  Vectored Interrupt Controller,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Two 10bit ADCs with 14 channels,  USB 2.0  Full Speed Device Controller,</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Two UARTs, one with full modem interface.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Two I2C serial interfaces, Two SPI serial interfaces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Two 32-bit timers,  Watchdog Timer, PWM unit,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Real Time Clock with optional battery backup,</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Brown out detect circuit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General purpose I/O pins.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CPU clock up to 60 MHz, On-chip crystal oscillator and On-chip PLL</a:t>
            </a:r>
          </a:p>
          <a:p>
            <a:pPr marL="0" indent="0">
              <a:buNone/>
            </a:pPr>
            <a:endParaRPr lang="en-IN" sz="1800" dirty="0"/>
          </a:p>
        </p:txBody>
      </p:sp>
    </p:spTree>
    <p:extLst>
      <p:ext uri="{BB962C8B-B14F-4D97-AF65-F5344CB8AC3E}">
        <p14:creationId xmlns:p14="http://schemas.microsoft.com/office/powerpoint/2010/main" val="1308941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56A4-A2E0-09DB-7599-152220473756}"/>
              </a:ext>
            </a:extLst>
          </p:cNvPr>
          <p:cNvSpPr>
            <a:spLocks noGrp="1"/>
          </p:cNvSpPr>
          <p:nvPr>
            <p:ph type="title"/>
          </p:nvPr>
        </p:nvSpPr>
        <p:spPr/>
        <p:txBody>
          <a:bodyPr/>
          <a:lstStyle/>
          <a:p>
            <a:r>
              <a:rPr lang="en-IN" b="1" dirty="0"/>
              <a:t>ARM Simulator</a:t>
            </a:r>
          </a:p>
        </p:txBody>
      </p:sp>
      <p:sp>
        <p:nvSpPr>
          <p:cNvPr id="3" name="Content Placeholder 2">
            <a:extLst>
              <a:ext uri="{FF2B5EF4-FFF2-40B4-BE49-F238E27FC236}">
                <a16:creationId xmlns:a16="http://schemas.microsoft.com/office/drawing/2014/main" id="{5D415545-E960-9238-255C-BC2E0A5BDF43}"/>
              </a:ext>
            </a:extLst>
          </p:cNvPr>
          <p:cNvSpPr>
            <a:spLocks noGrp="1"/>
          </p:cNvSpPr>
          <p:nvPr>
            <p:ph idx="1"/>
          </p:nvPr>
        </p:nvSpPr>
        <p:spPr/>
        <p:txBody>
          <a:bodyPr/>
          <a:lstStyle/>
          <a:p>
            <a:r>
              <a:rPr lang="en-IN" dirty="0"/>
              <a:t>https://cpulator.01xz.net/?sys=arm</a:t>
            </a:r>
          </a:p>
        </p:txBody>
      </p:sp>
    </p:spTree>
    <p:extLst>
      <p:ext uri="{BB962C8B-B14F-4D97-AF65-F5344CB8AC3E}">
        <p14:creationId xmlns:p14="http://schemas.microsoft.com/office/powerpoint/2010/main" val="712975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11440-9F8E-F3DB-6C07-3A3A1E92B2F7}"/>
              </a:ext>
            </a:extLst>
          </p:cNvPr>
          <p:cNvSpPr>
            <a:spLocks noGrp="1"/>
          </p:cNvSpPr>
          <p:nvPr>
            <p:ph type="title"/>
          </p:nvPr>
        </p:nvSpPr>
        <p:spPr/>
        <p:txBody>
          <a:bodyPr/>
          <a:lstStyle/>
          <a:p>
            <a:r>
              <a:rPr lang="en-US" b="0" i="0" dirty="0">
                <a:effectLst/>
                <a:latin typeface="Lato" panose="020F0502020204030203" pitchFamily="34" charset="0"/>
              </a:rPr>
              <a:t>Arm Cortex-M0 Program Image</a:t>
            </a:r>
            <a:endParaRPr lang="en-IN" dirty="0"/>
          </a:p>
        </p:txBody>
      </p:sp>
      <p:sp>
        <p:nvSpPr>
          <p:cNvPr id="3" name="Content Placeholder 2">
            <a:extLst>
              <a:ext uri="{FF2B5EF4-FFF2-40B4-BE49-F238E27FC236}">
                <a16:creationId xmlns:a16="http://schemas.microsoft.com/office/drawing/2014/main" id="{CFE060E4-D179-1A90-FF37-4CD64B3474A7}"/>
              </a:ext>
            </a:extLst>
          </p:cNvPr>
          <p:cNvSpPr>
            <a:spLocks noGrp="1"/>
          </p:cNvSpPr>
          <p:nvPr>
            <p:ph idx="1"/>
          </p:nvPr>
        </p:nvSpPr>
        <p:spPr/>
        <p:txBody>
          <a:bodyPr/>
          <a:lstStyle/>
          <a:p>
            <a:pPr algn="just"/>
            <a:r>
              <a:rPr lang="en-US" b="0" i="0" dirty="0">
                <a:effectLst/>
                <a:latin typeface="Lato" panose="020F0502020204030203" pitchFamily="34" charset="0"/>
              </a:rPr>
              <a:t>The Arm Cortex-M0 processor is one of the smallest Arm processors available. The Cortex-M0 has an exceptionally small silicon area, low power and minimal code footprint, enabling developers to achieve 32-bit performance at an 8-bit price point, bypassing the step to 16-bit devices. The ultra-low gate count of the processor enables its deployment in analog and mixed signal devices.</a:t>
            </a:r>
          </a:p>
          <a:p>
            <a:pPr marL="0" indent="0" algn="just">
              <a:buNone/>
            </a:pPr>
            <a:endParaRPr lang="en-IN" dirty="0"/>
          </a:p>
        </p:txBody>
      </p:sp>
    </p:spTree>
    <p:extLst>
      <p:ext uri="{BB962C8B-B14F-4D97-AF65-F5344CB8AC3E}">
        <p14:creationId xmlns:p14="http://schemas.microsoft.com/office/powerpoint/2010/main" val="2494735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712C-CF72-D35F-75BD-219467A8FE24}"/>
              </a:ext>
            </a:extLst>
          </p:cNvPr>
          <p:cNvSpPr>
            <a:spLocks noGrp="1"/>
          </p:cNvSpPr>
          <p:nvPr>
            <p:ph type="title"/>
          </p:nvPr>
        </p:nvSpPr>
        <p:spPr/>
        <p:txBody>
          <a:bodyPr/>
          <a:lstStyle/>
          <a:p>
            <a:r>
              <a:rPr lang="en-US" b="0" i="0" dirty="0">
                <a:effectLst/>
                <a:latin typeface="Lato" panose="020F0502020204030203" pitchFamily="34" charset="0"/>
              </a:rPr>
              <a:t>Arm Cortex-M0: specification</a:t>
            </a:r>
            <a:endParaRPr lang="en-IN" dirty="0"/>
          </a:p>
        </p:txBody>
      </p:sp>
      <p:graphicFrame>
        <p:nvGraphicFramePr>
          <p:cNvPr id="4" name="Content Placeholder 3">
            <a:extLst>
              <a:ext uri="{FF2B5EF4-FFF2-40B4-BE49-F238E27FC236}">
                <a16:creationId xmlns:a16="http://schemas.microsoft.com/office/drawing/2014/main" id="{0500674D-2D10-4557-F1B5-BE74F2EB9203}"/>
              </a:ext>
            </a:extLst>
          </p:cNvPr>
          <p:cNvGraphicFramePr>
            <a:graphicFrameLocks noGrp="1"/>
          </p:cNvGraphicFramePr>
          <p:nvPr>
            <p:ph idx="1"/>
          </p:nvPr>
        </p:nvGraphicFramePr>
        <p:xfrm>
          <a:off x="369870" y="1825625"/>
          <a:ext cx="11126912" cy="4668494"/>
        </p:xfrm>
        <a:graphic>
          <a:graphicData uri="http://schemas.openxmlformats.org/drawingml/2006/table">
            <a:tbl>
              <a:tblPr>
                <a:tableStyleId>{775DCB02-9BB8-47FD-8907-85C794F793BA}</a:tableStyleId>
              </a:tblPr>
              <a:tblGrid>
                <a:gridCol w="2024009">
                  <a:extLst>
                    <a:ext uri="{9D8B030D-6E8A-4147-A177-3AD203B41FA5}">
                      <a16:colId xmlns:a16="http://schemas.microsoft.com/office/drawing/2014/main" val="382998707"/>
                    </a:ext>
                  </a:extLst>
                </a:gridCol>
                <a:gridCol w="9102903">
                  <a:extLst>
                    <a:ext uri="{9D8B030D-6E8A-4147-A177-3AD203B41FA5}">
                      <a16:colId xmlns:a16="http://schemas.microsoft.com/office/drawing/2014/main" val="1895219893"/>
                    </a:ext>
                  </a:extLst>
                </a:gridCol>
              </a:tblGrid>
              <a:tr h="201262">
                <a:tc>
                  <a:txBody>
                    <a:bodyPr/>
                    <a:lstStyle/>
                    <a:p>
                      <a:pPr fontAlgn="ctr"/>
                      <a:r>
                        <a:rPr lang="en-IN" sz="1400">
                          <a:effectLst/>
                        </a:rPr>
                        <a:t>Architecture</a:t>
                      </a:r>
                    </a:p>
                  </a:txBody>
                  <a:tcPr marL="50952" marR="50952" marT="31845" marB="318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IN" sz="1400">
                          <a:effectLst/>
                        </a:rPr>
                        <a:t>Armv6-M</a:t>
                      </a:r>
                    </a:p>
                  </a:txBody>
                  <a:tcPr marL="50952" marR="50952" marT="31845" marB="318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9950907"/>
                  </a:ext>
                </a:extLst>
              </a:tr>
              <a:tr h="338834">
                <a:tc>
                  <a:txBody>
                    <a:bodyPr/>
                    <a:lstStyle/>
                    <a:p>
                      <a:pPr fontAlgn="ctr"/>
                      <a:r>
                        <a:rPr lang="en-IN" sz="1400">
                          <a:effectLst/>
                        </a:rPr>
                        <a:t>Bus Interface</a:t>
                      </a:r>
                    </a:p>
                  </a:txBody>
                  <a:tcPr marL="50952" marR="50952" marT="31845" marB="318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IN" sz="1400">
                          <a:effectLst/>
                        </a:rPr>
                        <a:t>AMBA 3 </a:t>
                      </a:r>
                      <a:r>
                        <a:rPr lang="en-IN" sz="1400">
                          <a:effectLst/>
                          <a:hlinkClick r:id="rId2"/>
                        </a:rPr>
                        <a:t>AHB-Lite</a:t>
                      </a:r>
                      <a:r>
                        <a:rPr lang="en-IN" sz="1400">
                          <a:effectLst/>
                        </a:rPr>
                        <a:t>, Von Neumann bus architecture</a:t>
                      </a:r>
                    </a:p>
                  </a:txBody>
                  <a:tcPr marL="50952" marR="50952" marT="31845" marB="318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5711766"/>
                  </a:ext>
                </a:extLst>
              </a:tr>
              <a:tr h="201262">
                <a:tc>
                  <a:txBody>
                    <a:bodyPr/>
                    <a:lstStyle/>
                    <a:p>
                      <a:pPr fontAlgn="ctr"/>
                      <a:r>
                        <a:rPr lang="en-IN" sz="1400">
                          <a:effectLst/>
                        </a:rPr>
                        <a:t>ISA Support</a:t>
                      </a:r>
                    </a:p>
                  </a:txBody>
                  <a:tcPr marL="50952" marR="50952" marT="31845" marB="318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IN" sz="1400">
                          <a:effectLst/>
                          <a:hlinkClick r:id="rId3"/>
                        </a:rPr>
                        <a:t>Thumb or Thumb-2</a:t>
                      </a:r>
                      <a:r>
                        <a:rPr lang="en-IN" sz="1400">
                          <a:effectLst/>
                        </a:rPr>
                        <a:t> subset</a:t>
                      </a:r>
                    </a:p>
                  </a:txBody>
                  <a:tcPr marL="50952" marR="50952" marT="31845" marB="318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4939231"/>
                  </a:ext>
                </a:extLst>
              </a:tr>
              <a:tr h="338834">
                <a:tc>
                  <a:txBody>
                    <a:bodyPr/>
                    <a:lstStyle/>
                    <a:p>
                      <a:pPr fontAlgn="ctr"/>
                      <a:r>
                        <a:rPr lang="en-IN" sz="1400" dirty="0">
                          <a:effectLst/>
                        </a:rPr>
                        <a:t>ISA options</a:t>
                      </a:r>
                    </a:p>
                  </a:txBody>
                  <a:tcPr marL="50952" marR="50952" marT="31845" marB="318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400">
                          <a:effectLst/>
                        </a:rPr>
                        <a:t>Options of single cycle or area optimized 32-x32 multiplier</a:t>
                      </a:r>
                    </a:p>
                  </a:txBody>
                  <a:tcPr marL="50952" marR="50952" marT="31845" marB="318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5834968"/>
                  </a:ext>
                </a:extLst>
              </a:tr>
              <a:tr h="201262">
                <a:tc>
                  <a:txBody>
                    <a:bodyPr/>
                    <a:lstStyle/>
                    <a:p>
                      <a:pPr fontAlgn="ctr"/>
                      <a:r>
                        <a:rPr lang="en-IN" sz="1400">
                          <a:effectLst/>
                        </a:rPr>
                        <a:t>Pipeline</a:t>
                      </a:r>
                    </a:p>
                  </a:txBody>
                  <a:tcPr marL="50952" marR="50952" marT="31845" marB="318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IN" sz="1400">
                          <a:effectLst/>
                        </a:rPr>
                        <a:t>3-stages</a:t>
                      </a:r>
                    </a:p>
                  </a:txBody>
                  <a:tcPr marL="50952" marR="50952" marT="31845" marB="318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657935"/>
                  </a:ext>
                </a:extLst>
              </a:tr>
              <a:tr h="201262">
                <a:tc>
                  <a:txBody>
                    <a:bodyPr/>
                    <a:lstStyle/>
                    <a:p>
                      <a:pPr fontAlgn="ctr"/>
                      <a:r>
                        <a:rPr lang="en-IN" sz="1400">
                          <a:effectLst/>
                        </a:rPr>
                        <a:t>SysTick timer</a:t>
                      </a:r>
                    </a:p>
                  </a:txBody>
                  <a:tcPr marL="50952" marR="50952" marT="31845" marB="318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IN" sz="1400">
                          <a:effectLst/>
                        </a:rPr>
                        <a:t>Optional SysTick (24-bit)</a:t>
                      </a:r>
                    </a:p>
                  </a:txBody>
                  <a:tcPr marL="50952" marR="50952" marT="31845" marB="318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1926595"/>
                  </a:ext>
                </a:extLst>
              </a:tr>
              <a:tr h="751548">
                <a:tc>
                  <a:txBody>
                    <a:bodyPr/>
                    <a:lstStyle/>
                    <a:p>
                      <a:pPr fontAlgn="ctr"/>
                      <a:r>
                        <a:rPr lang="en-IN" sz="1400" dirty="0">
                          <a:effectLst/>
                        </a:rPr>
                        <a:t>Interrupts</a:t>
                      </a:r>
                    </a:p>
                  </a:txBody>
                  <a:tcPr marL="50952" marR="50952" marT="31845" marB="318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buFont typeface="Arial" panose="020B0604020202020204" pitchFamily="34" charset="0"/>
                        <a:buChar char="•"/>
                      </a:pPr>
                      <a:r>
                        <a:rPr lang="en-US" sz="1400">
                          <a:effectLst/>
                        </a:rPr>
                        <a:t>Integrated Nested Vectored Interrupt Controller (NVIC) supporting 1 to 32 physical interrupts and a Non-maskable Interrupt (NMI).</a:t>
                      </a:r>
                    </a:p>
                    <a:p>
                      <a:pPr fontAlgn="ctr">
                        <a:buFont typeface="Arial" panose="020B0604020202020204" pitchFamily="34" charset="0"/>
                        <a:buChar char="•"/>
                      </a:pPr>
                      <a:r>
                        <a:rPr lang="en-US" sz="1400">
                          <a:effectLst/>
                        </a:rPr>
                        <a:t>4 priority levels per interrupt.</a:t>
                      </a:r>
                      <a:endParaRPr lang="en-US" sz="1400">
                        <a:effectLst/>
                        <a:latin typeface="var(--ads-font-family,Lato)"/>
                      </a:endParaRPr>
                    </a:p>
                  </a:txBody>
                  <a:tcPr marL="50952" marR="50952" marT="31845" marB="318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416594"/>
                  </a:ext>
                </a:extLst>
              </a:tr>
              <a:tr h="476405">
                <a:tc>
                  <a:txBody>
                    <a:bodyPr/>
                    <a:lstStyle/>
                    <a:p>
                      <a:pPr fontAlgn="ctr"/>
                      <a:r>
                        <a:rPr lang="en-IN" sz="1400" dirty="0">
                          <a:effectLst/>
                        </a:rPr>
                        <a:t>Wakeup Interrupt Controller</a:t>
                      </a:r>
                    </a:p>
                  </a:txBody>
                  <a:tcPr marL="50952" marR="50952" marT="31845" marB="318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400">
                          <a:effectLst/>
                        </a:rPr>
                        <a:t>Optional WIC for waking up the processor from state retention power gating or when all clocks are stopped.</a:t>
                      </a:r>
                    </a:p>
                  </a:txBody>
                  <a:tcPr marL="50952" marR="50952" marT="31845" marB="318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8144587"/>
                  </a:ext>
                </a:extLst>
              </a:tr>
              <a:tr h="1164263">
                <a:tc>
                  <a:txBody>
                    <a:bodyPr/>
                    <a:lstStyle/>
                    <a:p>
                      <a:pPr fontAlgn="ctr"/>
                      <a:r>
                        <a:rPr lang="en-IN" sz="1400">
                          <a:effectLst/>
                        </a:rPr>
                        <a:t>Low Power Support</a:t>
                      </a:r>
                    </a:p>
                  </a:txBody>
                  <a:tcPr marL="50952" marR="50952" marT="31845" marB="318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buFont typeface="Arial" panose="020B0604020202020204" pitchFamily="34" charset="0"/>
                        <a:buChar char="•"/>
                      </a:pPr>
                      <a:r>
                        <a:rPr lang="en-US" sz="1400">
                          <a:effectLst/>
                        </a:rPr>
                        <a:t>Architecturally defined Sleep and Deep Sleep Modes Integrated WFI and WFE Instructions and Sleep-On-Exit capability.</a:t>
                      </a:r>
                    </a:p>
                    <a:p>
                      <a:pPr fontAlgn="ctr">
                        <a:buFont typeface="Arial" panose="020B0604020202020204" pitchFamily="34" charset="0"/>
                        <a:buChar char="•"/>
                      </a:pPr>
                      <a:r>
                        <a:rPr lang="en-US" sz="1400">
                          <a:effectLst/>
                        </a:rPr>
                        <a:t>Sleep and Deep Sleep indication signals.</a:t>
                      </a:r>
                    </a:p>
                    <a:p>
                      <a:pPr fontAlgn="ctr">
                        <a:buFont typeface="Arial" panose="020B0604020202020204" pitchFamily="34" charset="0"/>
                        <a:buChar char="•"/>
                      </a:pPr>
                      <a:r>
                        <a:rPr lang="en-US" sz="1400">
                          <a:effectLst/>
                        </a:rPr>
                        <a:t>Optional Retention Mode with </a:t>
                      </a:r>
                      <a:r>
                        <a:rPr lang="en-US" sz="1400">
                          <a:effectLst/>
                          <a:hlinkClick r:id="rId4"/>
                        </a:rPr>
                        <a:t>Arm Power Management Kit</a:t>
                      </a:r>
                      <a:r>
                        <a:rPr lang="en-US" sz="1400">
                          <a:effectLst/>
                        </a:rPr>
                        <a:t>.</a:t>
                      </a:r>
                      <a:endParaRPr lang="en-US" sz="1400">
                        <a:effectLst/>
                        <a:latin typeface="var(--ads-font-family,Lato)"/>
                      </a:endParaRPr>
                    </a:p>
                  </a:txBody>
                  <a:tcPr marL="50952" marR="50952" marT="31845" marB="318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0380401"/>
                  </a:ext>
                </a:extLst>
              </a:tr>
              <a:tr h="476405">
                <a:tc>
                  <a:txBody>
                    <a:bodyPr/>
                    <a:lstStyle/>
                    <a:p>
                      <a:pPr fontAlgn="ctr"/>
                      <a:r>
                        <a:rPr lang="en-IN" sz="1400">
                          <a:effectLst/>
                        </a:rPr>
                        <a:t>Debug</a:t>
                      </a:r>
                    </a:p>
                  </a:txBody>
                  <a:tcPr marL="50952" marR="50952" marT="31845" marB="318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400" dirty="0">
                          <a:effectLst/>
                        </a:rPr>
                        <a:t>Optional JTAG and </a:t>
                      </a:r>
                      <a:r>
                        <a:rPr lang="en-US" sz="1400" dirty="0">
                          <a:effectLst/>
                          <a:hlinkClick r:id="rId5"/>
                        </a:rPr>
                        <a:t>Serial Wire Debug</a:t>
                      </a:r>
                      <a:r>
                        <a:rPr lang="en-US" sz="1400" dirty="0">
                          <a:effectLst/>
                        </a:rPr>
                        <a:t> ports. Up to 4 Breakpoints and 2 Watchpoints</a:t>
                      </a:r>
                    </a:p>
                  </a:txBody>
                  <a:tcPr marL="50952" marR="50952" marT="31845" marB="318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6987883"/>
                  </a:ext>
                </a:extLst>
              </a:tr>
            </a:tbl>
          </a:graphicData>
        </a:graphic>
      </p:graphicFrame>
    </p:spTree>
    <p:extLst>
      <p:ext uri="{BB962C8B-B14F-4D97-AF65-F5344CB8AC3E}">
        <p14:creationId xmlns:p14="http://schemas.microsoft.com/office/powerpoint/2010/main" val="29297632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28C2-65DF-7CDF-5E1F-41A61537AF12}"/>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Calibri" panose="020F0502020204030204" pitchFamily="34" charset="0"/>
              </a:rPr>
              <a:t>Program-Generation Flow</a:t>
            </a:r>
            <a:endParaRPr lang="en-IN" sz="2800" b="1" dirty="0"/>
          </a:p>
        </p:txBody>
      </p:sp>
      <p:sp>
        <p:nvSpPr>
          <p:cNvPr id="3" name="Content Placeholder 2">
            <a:extLst>
              <a:ext uri="{FF2B5EF4-FFF2-40B4-BE49-F238E27FC236}">
                <a16:creationId xmlns:a16="http://schemas.microsoft.com/office/drawing/2014/main" id="{F45E7CE3-EB2D-5A2B-8618-6C0DF13D3348}"/>
              </a:ext>
            </a:extLst>
          </p:cNvPr>
          <p:cNvSpPr>
            <a:spLocks noGrp="1"/>
          </p:cNvSpPr>
          <p:nvPr>
            <p:ph idx="1"/>
          </p:nvPr>
        </p:nvSpPr>
        <p:spPr/>
        <p:txBody>
          <a:bodyPr/>
          <a:lstStyle/>
          <a:p>
            <a:endParaRPr lang="en-IN"/>
          </a:p>
        </p:txBody>
      </p:sp>
      <p:pic>
        <p:nvPicPr>
          <p:cNvPr id="1028" name="Picture 4" descr="4. Compiling, Linking, and Locating - Programming Embedded Systems, 2nd  Edition [Book]">
            <a:extLst>
              <a:ext uri="{FF2B5EF4-FFF2-40B4-BE49-F238E27FC236}">
                <a16:creationId xmlns:a16="http://schemas.microsoft.com/office/drawing/2014/main" id="{1F513E3B-65DF-680A-67AF-9419A3474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657" y="1690688"/>
            <a:ext cx="10630060"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6185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F957-5703-90DC-A65E-1BBAD1201423}"/>
              </a:ext>
            </a:extLst>
          </p:cNvPr>
          <p:cNvSpPr>
            <a:spLocks noGrp="1"/>
          </p:cNvSpPr>
          <p:nvPr>
            <p:ph type="title"/>
          </p:nvPr>
        </p:nvSpPr>
        <p:spPr>
          <a:xfrm>
            <a:off x="2088292" y="365125"/>
            <a:ext cx="9265508" cy="1325563"/>
          </a:xfrm>
        </p:spPr>
        <p:txBody>
          <a:bodyPr/>
          <a:lstStyle/>
          <a:p>
            <a:r>
              <a:rPr lang="en-US" b="0" i="0" dirty="0">
                <a:solidFill>
                  <a:srgbClr val="3D3B49"/>
                </a:solidFill>
                <a:effectLst/>
                <a:latin typeface="gilroy"/>
              </a:rPr>
              <a:t>Compiling</a:t>
            </a:r>
            <a:endParaRPr lang="en-IN" dirty="0"/>
          </a:p>
        </p:txBody>
      </p:sp>
      <p:sp>
        <p:nvSpPr>
          <p:cNvPr id="3" name="Content Placeholder 2">
            <a:extLst>
              <a:ext uri="{FF2B5EF4-FFF2-40B4-BE49-F238E27FC236}">
                <a16:creationId xmlns:a16="http://schemas.microsoft.com/office/drawing/2014/main" id="{BB692E84-9769-EC20-969B-68993B826358}"/>
              </a:ext>
            </a:extLst>
          </p:cNvPr>
          <p:cNvSpPr>
            <a:spLocks noGrp="1"/>
          </p:cNvSpPr>
          <p:nvPr>
            <p:ph idx="1"/>
          </p:nvPr>
        </p:nvSpPr>
        <p:spPr/>
        <p:txBody>
          <a:bodyPr/>
          <a:lstStyle/>
          <a:p>
            <a:pPr marL="0" indent="0" algn="just" fontAlgn="base">
              <a:buNone/>
            </a:pPr>
            <a:r>
              <a:rPr lang="en-US" b="0" i="0" dirty="0">
                <a:solidFill>
                  <a:srgbClr val="333333"/>
                </a:solidFill>
                <a:effectLst/>
                <a:latin typeface="Times New Roman" panose="02020603050405020304" pitchFamily="18" charset="0"/>
              </a:rPr>
              <a:t>The job of a </a:t>
            </a:r>
            <a:r>
              <a:rPr lang="en-US" b="0" i="1" dirty="0">
                <a:solidFill>
                  <a:srgbClr val="333333"/>
                </a:solidFill>
                <a:effectLst/>
                <a:latin typeface="inherit"/>
              </a:rPr>
              <a:t>compiler</a:t>
            </a:r>
            <a:r>
              <a:rPr lang="en-US" b="0" i="0" dirty="0">
                <a:solidFill>
                  <a:srgbClr val="333333"/>
                </a:solidFill>
                <a:effectLst/>
                <a:latin typeface="Times New Roman" panose="02020603050405020304" pitchFamily="18" charset="0"/>
              </a:rPr>
              <a:t> is mainly to translate programs written in some human-readable language into an equivalent set of opcodes for a particular processor. In that sense, an </a:t>
            </a:r>
            <a:r>
              <a:rPr lang="en-US" b="0" i="1" dirty="0">
                <a:solidFill>
                  <a:srgbClr val="333333"/>
                </a:solidFill>
                <a:effectLst/>
                <a:latin typeface="inherit"/>
              </a:rPr>
              <a:t>assembler</a:t>
            </a:r>
            <a:r>
              <a:rPr lang="en-US" b="0" i="0" dirty="0">
                <a:solidFill>
                  <a:srgbClr val="333333"/>
                </a:solidFill>
                <a:effectLst/>
                <a:latin typeface="Times New Roman" panose="02020603050405020304" pitchFamily="18" charset="0"/>
              </a:rPr>
              <a:t> is also a compiler (you might call it an “assembly language compiler”), but one that performs a much simpler one-to-one translation from one line of human-readable mnemonics to the equivalent opcode. Everything in this section applies equally to compilers and assemblers. Together these tools make up the first step of the embedded software build process.</a:t>
            </a:r>
          </a:p>
          <a:p>
            <a:pPr marL="0" indent="0" algn="just">
              <a:buNone/>
            </a:pPr>
            <a:endParaRPr lang="en-IN" dirty="0"/>
          </a:p>
        </p:txBody>
      </p:sp>
    </p:spTree>
    <p:extLst>
      <p:ext uri="{BB962C8B-B14F-4D97-AF65-F5344CB8AC3E}">
        <p14:creationId xmlns:p14="http://schemas.microsoft.com/office/powerpoint/2010/main" val="30061664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0B6D-7DF3-C265-C4EA-4DDFEB014CB8}"/>
              </a:ext>
            </a:extLst>
          </p:cNvPr>
          <p:cNvSpPr>
            <a:spLocks noGrp="1"/>
          </p:cNvSpPr>
          <p:nvPr>
            <p:ph type="title"/>
          </p:nvPr>
        </p:nvSpPr>
        <p:spPr>
          <a:xfrm>
            <a:off x="2421924" y="365125"/>
            <a:ext cx="8931876" cy="1325563"/>
          </a:xfrm>
        </p:spPr>
        <p:txBody>
          <a:bodyPr/>
          <a:lstStyle/>
          <a:p>
            <a:r>
              <a:rPr lang="en-IN" b="0" i="0" dirty="0">
                <a:solidFill>
                  <a:srgbClr val="3D3B49"/>
                </a:solidFill>
                <a:effectLst/>
                <a:latin typeface="gilroy"/>
              </a:rPr>
              <a:t>Linking</a:t>
            </a:r>
            <a:br>
              <a:rPr lang="en-IN" b="0" i="0" dirty="0">
                <a:solidFill>
                  <a:srgbClr val="3D3B49"/>
                </a:solidFill>
                <a:effectLst/>
                <a:latin typeface="gilroy"/>
              </a:rPr>
            </a:br>
            <a:endParaRPr lang="en-IN" dirty="0"/>
          </a:p>
        </p:txBody>
      </p:sp>
      <p:sp>
        <p:nvSpPr>
          <p:cNvPr id="3" name="Content Placeholder 2">
            <a:extLst>
              <a:ext uri="{FF2B5EF4-FFF2-40B4-BE49-F238E27FC236}">
                <a16:creationId xmlns:a16="http://schemas.microsoft.com/office/drawing/2014/main" id="{2145C56D-5B7F-CFBC-A7CC-B03EC4C0B477}"/>
              </a:ext>
            </a:extLst>
          </p:cNvPr>
          <p:cNvSpPr>
            <a:spLocks noGrp="1"/>
          </p:cNvSpPr>
          <p:nvPr>
            <p:ph idx="1"/>
          </p:nvPr>
        </p:nvSpPr>
        <p:spPr/>
        <p:txBody>
          <a:bodyPr>
            <a:normAutofit fontScale="92500" lnSpcReduction="10000"/>
          </a:bodyPr>
          <a:lstStyle/>
          <a:p>
            <a:pPr algn="just"/>
            <a:r>
              <a:rPr lang="en-US" b="0" i="0" dirty="0">
                <a:solidFill>
                  <a:srgbClr val="333333"/>
                </a:solidFill>
                <a:effectLst/>
                <a:latin typeface="Times New Roman" panose="02020603050405020304" pitchFamily="18" charset="0"/>
              </a:rPr>
              <a:t>All of the object files resulting from the compilation in step one must be combined. The object files themselves are individually incomplete, most notably in that some of the internal variable and function references have not yet been resolved. The job of the linker is to combine these object files and, in the process, to resolve all of the unresolved symbols.</a:t>
            </a:r>
          </a:p>
          <a:p>
            <a:pPr algn="just"/>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output of the linker is a new object file that contains all of the code and data from the input object files and is in the same object file format. It does this by merging the </a:t>
            </a:r>
            <a:r>
              <a:rPr kumimoji="0" lang="en-US" altLang="en-US" sz="2800" b="0" i="0" u="none" strike="noStrike" cap="none" normalizeH="0" baseline="0" dirty="0">
                <a:ln>
                  <a:noFill/>
                </a:ln>
                <a:solidFill>
                  <a:srgbClr val="333333"/>
                </a:solidFill>
                <a:effectLst/>
                <a:latin typeface="Ubuntu Mono" panose="020B0509030602030204" pitchFamily="49" charset="0"/>
              </a:rPr>
              <a:t>text</a:t>
            </a: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333333"/>
                </a:solidFill>
                <a:effectLst/>
                <a:latin typeface="Ubuntu Mono" panose="020B0509030602030204" pitchFamily="49" charset="0"/>
              </a:rPr>
              <a:t>data</a:t>
            </a: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and </a:t>
            </a:r>
            <a:r>
              <a:rPr kumimoji="0" lang="en-US" altLang="en-US" sz="2800" b="0" i="0" u="none" strike="noStrike" cap="none" normalizeH="0" baseline="0" dirty="0" err="1">
                <a:ln>
                  <a:noFill/>
                </a:ln>
                <a:solidFill>
                  <a:srgbClr val="333333"/>
                </a:solidFill>
                <a:effectLst/>
                <a:latin typeface="Ubuntu Mono" panose="020B0509030602030204" pitchFamily="49" charset="0"/>
              </a:rPr>
              <a:t>bss</a:t>
            </a: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sections of the input files. When the linker is finished executing, all of the machine language code from all of the input object files will be in the </a:t>
            </a:r>
            <a:r>
              <a:rPr kumimoji="0" lang="en-US" altLang="en-US" sz="2800" b="0" i="0" u="none" strike="noStrike" cap="none" normalizeH="0" baseline="0" dirty="0">
                <a:ln>
                  <a:noFill/>
                </a:ln>
                <a:solidFill>
                  <a:srgbClr val="333333"/>
                </a:solidFill>
                <a:effectLst/>
                <a:latin typeface="Ubuntu Mono" panose="020B0509030602030204" pitchFamily="49" charset="0"/>
              </a:rPr>
              <a:t>text</a:t>
            </a: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section of the new file, and all of the initialized and uninitialized variables will reside in the new </a:t>
            </a:r>
            <a:r>
              <a:rPr kumimoji="0" lang="en-US" altLang="en-US" sz="2800" b="0" i="0" u="none" strike="noStrike" cap="none" normalizeH="0" baseline="0" dirty="0">
                <a:ln>
                  <a:noFill/>
                </a:ln>
                <a:solidFill>
                  <a:srgbClr val="333333"/>
                </a:solidFill>
                <a:effectLst/>
                <a:latin typeface="Ubuntu Mono" panose="020B0509030602030204" pitchFamily="49" charset="0"/>
              </a:rPr>
              <a:t>data</a:t>
            </a: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and </a:t>
            </a:r>
            <a:r>
              <a:rPr kumimoji="0" lang="en-US" altLang="en-US" sz="2800" b="0" i="0" u="none" strike="noStrike" cap="none" normalizeH="0" baseline="0" dirty="0" err="1">
                <a:ln>
                  <a:noFill/>
                </a:ln>
                <a:solidFill>
                  <a:srgbClr val="333333"/>
                </a:solidFill>
                <a:effectLst/>
                <a:latin typeface="Ubuntu Mono" panose="020B0509030602030204" pitchFamily="49" charset="0"/>
              </a:rPr>
              <a:t>bss</a:t>
            </a: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sections, respectively</a:t>
            </a:r>
            <a:endParaRPr lang="en-IN" b="0" i="0" dirty="0">
              <a:solidFill>
                <a:srgbClr val="333333"/>
              </a:solidFill>
              <a:effectLst/>
              <a:latin typeface="Times New Roman" panose="02020603050405020304" pitchFamily="18" charset="0"/>
            </a:endParaRPr>
          </a:p>
          <a:p>
            <a:pPr algn="just"/>
            <a:endParaRPr lang="en-IN" dirty="0">
              <a:solidFill>
                <a:srgbClr val="333333"/>
              </a:solidFill>
              <a:latin typeface="Times New Roman" panose="02020603050405020304" pitchFamily="18" charset="0"/>
            </a:endParaRPr>
          </a:p>
          <a:p>
            <a:pPr algn="just"/>
            <a:endParaRPr lang="en-US" b="0" i="0" dirty="0">
              <a:solidFill>
                <a:srgbClr val="333333"/>
              </a:solidFill>
              <a:effectLst/>
              <a:latin typeface="Times New Roman" panose="02020603050405020304" pitchFamily="18" charset="0"/>
            </a:endParaRPr>
          </a:p>
        </p:txBody>
      </p:sp>
      <p:sp>
        <p:nvSpPr>
          <p:cNvPr id="6" name="Rectangle 3">
            <a:extLst>
              <a:ext uri="{FF2B5EF4-FFF2-40B4-BE49-F238E27FC236}">
                <a16:creationId xmlns:a16="http://schemas.microsoft.com/office/drawing/2014/main" id="{F1C9B1D1-CC41-9EBD-C07D-BA76FE944B8E}"/>
              </a:ext>
            </a:extLst>
          </p:cNvPr>
          <p:cNvSpPr>
            <a:spLocks noChangeArrowheads="1"/>
          </p:cNvSpPr>
          <p:nvPr/>
        </p:nvSpPr>
        <p:spPr bwMode="auto">
          <a:xfrm>
            <a:off x="0" y="-115415"/>
            <a:ext cx="76944"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41984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D0F1-F156-B0DE-7F59-26616819B82B}"/>
              </a:ext>
            </a:extLst>
          </p:cNvPr>
          <p:cNvSpPr>
            <a:spLocks noGrp="1"/>
          </p:cNvSpPr>
          <p:nvPr>
            <p:ph type="title"/>
          </p:nvPr>
        </p:nvSpPr>
        <p:spPr>
          <a:xfrm>
            <a:off x="2483708" y="365125"/>
            <a:ext cx="8870092" cy="1325563"/>
          </a:xfrm>
        </p:spPr>
        <p:txBody>
          <a:bodyPr/>
          <a:lstStyle/>
          <a:p>
            <a:r>
              <a:rPr lang="en-IN" b="0" i="0" dirty="0">
                <a:solidFill>
                  <a:srgbClr val="3D3B49"/>
                </a:solidFill>
                <a:effectLst/>
                <a:latin typeface="gilroy"/>
              </a:rPr>
              <a:t>Locating</a:t>
            </a:r>
            <a:br>
              <a:rPr lang="en-IN" b="0" i="0" dirty="0">
                <a:solidFill>
                  <a:srgbClr val="3D3B49"/>
                </a:solidFill>
                <a:effectLst/>
                <a:latin typeface="gilroy"/>
              </a:rPr>
            </a:br>
            <a:endParaRPr lang="en-IN" dirty="0"/>
          </a:p>
        </p:txBody>
      </p:sp>
      <p:sp>
        <p:nvSpPr>
          <p:cNvPr id="3" name="Content Placeholder 2">
            <a:extLst>
              <a:ext uri="{FF2B5EF4-FFF2-40B4-BE49-F238E27FC236}">
                <a16:creationId xmlns:a16="http://schemas.microsoft.com/office/drawing/2014/main" id="{F0C6C5FC-0E2B-EB6C-1B49-00735965DEF9}"/>
              </a:ext>
            </a:extLst>
          </p:cNvPr>
          <p:cNvSpPr>
            <a:spLocks noGrp="1"/>
          </p:cNvSpPr>
          <p:nvPr>
            <p:ph idx="1"/>
          </p:nvPr>
        </p:nvSpPr>
        <p:spPr/>
        <p:txBody>
          <a:bodyPr/>
          <a:lstStyle/>
          <a:p>
            <a:pPr marL="0" indent="0" algn="just">
              <a:buNone/>
            </a:pPr>
            <a:r>
              <a:rPr lang="en-US" b="0" i="0" dirty="0">
                <a:solidFill>
                  <a:srgbClr val="333333"/>
                </a:solidFill>
                <a:effectLst/>
                <a:latin typeface="Times New Roman" panose="02020603050405020304" pitchFamily="18" charset="0"/>
              </a:rPr>
              <a:t>The tool that performs the conversion from relocatable program to executable binary image is called a </a:t>
            </a:r>
            <a:r>
              <a:rPr lang="en-US" b="0" i="1" dirty="0">
                <a:solidFill>
                  <a:srgbClr val="333333"/>
                </a:solidFill>
                <a:effectLst/>
                <a:latin typeface="inherit"/>
              </a:rPr>
              <a:t>locator</a:t>
            </a:r>
            <a:r>
              <a:rPr lang="en-US" b="0" i="0" dirty="0">
                <a:solidFill>
                  <a:srgbClr val="333333"/>
                </a:solidFill>
                <a:effectLst/>
                <a:latin typeface="Times New Roman" panose="02020603050405020304" pitchFamily="18" charset="0"/>
              </a:rPr>
              <a:t>. It takes responsibility for the easiest step of the build process. In fact, you have to do most of the work in this step yourself, by providing information about the memory on the target board as input to the locator. </a:t>
            </a:r>
          </a:p>
          <a:p>
            <a:pPr marL="0" indent="0" algn="just">
              <a:buNone/>
            </a:pPr>
            <a:r>
              <a:rPr lang="en-US" b="0" i="0" dirty="0">
                <a:solidFill>
                  <a:srgbClr val="333333"/>
                </a:solidFill>
                <a:effectLst/>
                <a:latin typeface="Times New Roman" panose="02020603050405020304" pitchFamily="18" charset="0"/>
              </a:rPr>
              <a:t>The locator uses this information to assign physical memory addresses to each of the code and data sections within the relocatable program. It then produces an output file that contains a binary memory image that can be loaded into the target.</a:t>
            </a:r>
            <a:endParaRPr lang="en-IN" dirty="0"/>
          </a:p>
        </p:txBody>
      </p:sp>
    </p:spTree>
    <p:extLst>
      <p:ext uri="{BB962C8B-B14F-4D97-AF65-F5344CB8AC3E}">
        <p14:creationId xmlns:p14="http://schemas.microsoft.com/office/powerpoint/2010/main" val="1661149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40316-26BB-5D9F-4CD1-2B5FCE2383C8}"/>
              </a:ext>
            </a:extLst>
          </p:cNvPr>
          <p:cNvSpPr>
            <a:spLocks noGrp="1"/>
          </p:cNvSpPr>
          <p:nvPr>
            <p:ph type="title"/>
          </p:nvPr>
        </p:nvSpPr>
        <p:spPr/>
        <p:txBody>
          <a:bodyPr>
            <a:normAutofit/>
          </a:bodyPr>
          <a:lstStyle/>
          <a:p>
            <a:r>
              <a:rPr lang="en-US" sz="3000" b="1" dirty="0">
                <a:latin typeface="Times New Roman" panose="02020603050405020304" pitchFamily="18" charset="0"/>
                <a:ea typeface="Calibri" panose="020F0502020204030204" pitchFamily="34" charset="0"/>
              </a:rPr>
              <a:t>ARM </a:t>
            </a:r>
            <a:r>
              <a:rPr lang="en-US" sz="3000" b="1" dirty="0">
                <a:effectLst/>
                <a:latin typeface="Times New Roman" panose="02020603050405020304" pitchFamily="18" charset="0"/>
                <a:ea typeface="Calibri" panose="020F0502020204030204" pitchFamily="34" charset="0"/>
              </a:rPr>
              <a:t>Program Data</a:t>
            </a:r>
            <a:endParaRPr lang="en-IN" sz="3000" b="1" dirty="0"/>
          </a:p>
        </p:txBody>
      </p:sp>
      <p:sp>
        <p:nvSpPr>
          <p:cNvPr id="3" name="Content Placeholder 2">
            <a:extLst>
              <a:ext uri="{FF2B5EF4-FFF2-40B4-BE49-F238E27FC236}">
                <a16:creationId xmlns:a16="http://schemas.microsoft.com/office/drawing/2014/main" id="{4A10B02F-47D6-03D3-2CC8-383C529F2C73}"/>
              </a:ext>
            </a:extLst>
          </p:cNvPr>
          <p:cNvSpPr>
            <a:spLocks noGrp="1"/>
          </p:cNvSpPr>
          <p:nvPr>
            <p:ph idx="1"/>
          </p:nvPr>
        </p:nvSpPr>
        <p:spPr/>
        <p:txBody>
          <a:bodyPr/>
          <a:lstStyle/>
          <a:p>
            <a:endParaRPr lang="en-IN"/>
          </a:p>
        </p:txBody>
      </p:sp>
      <p:graphicFrame>
        <p:nvGraphicFramePr>
          <p:cNvPr id="6" name="Object 5">
            <a:extLst>
              <a:ext uri="{FF2B5EF4-FFF2-40B4-BE49-F238E27FC236}">
                <a16:creationId xmlns:a16="http://schemas.microsoft.com/office/drawing/2014/main" id="{774EEB3B-3B7A-E66C-3D8C-0EA26610CC12}"/>
              </a:ext>
            </a:extLst>
          </p:cNvPr>
          <p:cNvGraphicFramePr>
            <a:graphicFrameLocks noChangeAspect="1"/>
          </p:cNvGraphicFramePr>
          <p:nvPr>
            <p:extLst>
              <p:ext uri="{D42A27DB-BD31-4B8C-83A1-F6EECF244321}">
                <p14:modId xmlns:p14="http://schemas.microsoft.com/office/powerpoint/2010/main" val="2946272942"/>
              </p:ext>
            </p:extLst>
          </p:nvPr>
        </p:nvGraphicFramePr>
        <p:xfrm>
          <a:off x="1407560" y="1463425"/>
          <a:ext cx="8548099" cy="5029450"/>
        </p:xfrm>
        <a:graphic>
          <a:graphicData uri="http://schemas.openxmlformats.org/presentationml/2006/ole">
            <mc:AlternateContent xmlns:mc="http://schemas.openxmlformats.org/markup-compatibility/2006">
              <mc:Choice xmlns:v="urn:schemas-microsoft-com:vml" Requires="v">
                <p:oleObj name="Bitmap Image" r:id="rId2" imgW="5772240" imgH="6242040" progId="PBrush">
                  <p:embed/>
                </p:oleObj>
              </mc:Choice>
              <mc:Fallback>
                <p:oleObj name="Bitmap Image" r:id="rId2" imgW="5772240" imgH="6242040" progId="PBrush">
                  <p:embed/>
                  <p:pic>
                    <p:nvPicPr>
                      <p:cNvPr id="0" name=""/>
                      <p:cNvPicPr/>
                      <p:nvPr/>
                    </p:nvPicPr>
                    <p:blipFill>
                      <a:blip r:embed="rId3"/>
                      <a:stretch>
                        <a:fillRect/>
                      </a:stretch>
                    </p:blipFill>
                    <p:spPr>
                      <a:xfrm>
                        <a:off x="1407560" y="1463425"/>
                        <a:ext cx="8548099" cy="5029450"/>
                      </a:xfrm>
                      <a:prstGeom prst="rect">
                        <a:avLst/>
                      </a:prstGeom>
                    </p:spPr>
                  </p:pic>
                </p:oleObj>
              </mc:Fallback>
            </mc:AlternateContent>
          </a:graphicData>
        </a:graphic>
      </p:graphicFrame>
    </p:spTree>
    <p:extLst>
      <p:ext uri="{BB962C8B-B14F-4D97-AF65-F5344CB8AC3E}">
        <p14:creationId xmlns:p14="http://schemas.microsoft.com/office/powerpoint/2010/main" val="33455689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C2C0-7512-2A0D-4F85-5EFE7CBD59ED}"/>
              </a:ext>
            </a:extLst>
          </p:cNvPr>
          <p:cNvSpPr>
            <a:spLocks noGrp="1"/>
          </p:cNvSpPr>
          <p:nvPr>
            <p:ph type="title"/>
          </p:nvPr>
        </p:nvSpPr>
        <p:spPr>
          <a:xfrm>
            <a:off x="2854410" y="0"/>
            <a:ext cx="9337589" cy="908871"/>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algn="ctr" fontAlgn="base">
              <a:spcAft>
                <a:spcPct val="0"/>
              </a:spcAft>
            </a:pPr>
            <a:r>
              <a:rPr lang="en-IN" sz="2520" dirty="0"/>
              <a:t>ARM Program Data</a:t>
            </a:r>
          </a:p>
        </p:txBody>
      </p:sp>
      <p:sp>
        <p:nvSpPr>
          <p:cNvPr id="3" name="Content Placeholder 2">
            <a:extLst>
              <a:ext uri="{FF2B5EF4-FFF2-40B4-BE49-F238E27FC236}">
                <a16:creationId xmlns:a16="http://schemas.microsoft.com/office/drawing/2014/main" id="{2B08A73F-F10C-087B-D116-9B25F405E195}"/>
              </a:ext>
            </a:extLst>
          </p:cNvPr>
          <p:cNvSpPr>
            <a:spLocks noGrp="1"/>
          </p:cNvSpPr>
          <p:nvPr>
            <p:ph idx="1"/>
          </p:nvPr>
        </p:nvSpPr>
        <p:spPr>
          <a:xfrm>
            <a:off x="242298" y="644097"/>
            <a:ext cx="10515600" cy="5273818"/>
          </a:xfrm>
        </p:spPr>
        <p:txBody>
          <a:bodyPr>
            <a:noAutofit/>
          </a:bodyPr>
          <a:lstStyle/>
          <a:p>
            <a:pPr algn="just">
              <a:buFont typeface="Arial" panose="020B0604020202020204" pitchFamily="34" charset="0"/>
              <a:buChar char="•"/>
            </a:pPr>
            <a:r>
              <a:rPr lang="en-US" sz="2200" b="0" i="0" dirty="0" err="1">
                <a:effectLst/>
                <a:latin typeface="Times New Roman" panose="02020603050405020304" pitchFamily="18" charset="0"/>
                <a:cs typeface="Times New Roman" panose="02020603050405020304" pitchFamily="18" charset="0"/>
              </a:rPr>
              <a:t>armclang</a:t>
            </a:r>
            <a:r>
              <a:rPr lang="en-US" sz="2200" b="0" i="0" dirty="0">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Is built on modern LLVM and Clang technology</a:t>
            </a:r>
          </a:p>
          <a:p>
            <a:pPr marL="742950" lvl="1" indent="-285750"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Supports GNU syntax assembly</a:t>
            </a:r>
          </a:p>
          <a:p>
            <a:pPr marL="742950" lvl="1" indent="-285750"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Is highly compatible with source code originally written for GCC</a:t>
            </a:r>
          </a:p>
          <a:p>
            <a:pPr marL="742950" lvl="1" indent="-285750"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Implements specifications including </a:t>
            </a:r>
            <a:r>
              <a:rPr lang="en-US" sz="2200" b="0" i="0" u="none" strike="noStrike" dirty="0">
                <a:effectLst/>
                <a:latin typeface="Times New Roman" panose="02020603050405020304" pitchFamily="18" charset="0"/>
                <a:cs typeface="Times New Roman" panose="02020603050405020304" pitchFamily="18" charset="0"/>
              </a:rPr>
              <a:t>ANSI/ISO C and C++</a:t>
            </a:r>
            <a:r>
              <a:rPr lang="en-US" sz="2200" b="0" i="0" dirty="0">
                <a:effectLst/>
                <a:latin typeface="Times New Roman" panose="02020603050405020304" pitchFamily="18" charset="0"/>
                <a:cs typeface="Times New Roman" panose="02020603050405020304" pitchFamily="18" charset="0"/>
              </a:rPr>
              <a:t>, ABI for the Arm architecture, ABI for the 64-bit Arm architecture, and Arm C Language Extensions (ACLE)</a:t>
            </a:r>
          </a:p>
          <a:p>
            <a:pPr algn="just">
              <a:buFont typeface="Arial" panose="020B0604020202020204" pitchFamily="34" charset="0"/>
              <a:buChar char="•"/>
            </a:pPr>
            <a:r>
              <a:rPr lang="en-US" sz="2200" b="0" i="0" dirty="0" err="1">
                <a:effectLst/>
                <a:latin typeface="Times New Roman" panose="02020603050405020304" pitchFamily="18" charset="0"/>
                <a:cs typeface="Times New Roman" panose="02020603050405020304" pitchFamily="18" charset="0"/>
              </a:rPr>
              <a:t>armlink</a:t>
            </a:r>
            <a:r>
              <a:rPr lang="en-US" sz="2200" b="0" i="0" dirty="0">
                <a:effectLst/>
                <a:latin typeface="Times New Roman" panose="02020603050405020304" pitchFamily="18" charset="0"/>
                <a:cs typeface="Times New Roman" panose="02020603050405020304" pitchFamily="18" charset="0"/>
              </a:rPr>
              <a:t>: Feature-rich dedicated embedded linker that combines objects and libraries to produce an executable</a:t>
            </a:r>
          </a:p>
          <a:p>
            <a:pPr algn="just">
              <a:buFont typeface="Arial" panose="020B0604020202020204" pitchFamily="34" charset="0"/>
              <a:buChar char="•"/>
            </a:pPr>
            <a:r>
              <a:rPr lang="en-US" sz="2200" b="0" i="0" u="none" strike="noStrike" dirty="0">
                <a:effectLst/>
                <a:latin typeface="Times New Roman" panose="02020603050405020304" pitchFamily="18" charset="0"/>
                <a:cs typeface="Times New Roman" panose="02020603050405020304" pitchFamily="18" charset="0"/>
              </a:rPr>
              <a:t>Arm C libraries</a:t>
            </a:r>
            <a:r>
              <a:rPr lang="en-US" sz="2200" b="0" i="0" dirty="0">
                <a:effectLst/>
                <a:latin typeface="Times New Roman" panose="02020603050405020304" pitchFamily="18" charset="0"/>
                <a:cs typeface="Times New Roman" panose="02020603050405020304" pitchFamily="18" charset="0"/>
              </a:rPr>
              <a:t>: Optimized by Arm for performance and code density, and include the tiny </a:t>
            </a:r>
            <a:r>
              <a:rPr lang="en-US" sz="2200" b="0" i="0"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MicroLib</a:t>
            </a:r>
            <a:r>
              <a:rPr lang="en-US" sz="2200" b="0" i="0" dirty="0">
                <a:effectLst/>
                <a:latin typeface="Times New Roman" panose="02020603050405020304" pitchFamily="18" charset="0"/>
                <a:cs typeface="Times New Roman" panose="02020603050405020304" pitchFamily="18" charset="0"/>
              </a:rPr>
              <a:t> for deeply embedded applications.</a:t>
            </a:r>
          </a:p>
          <a:p>
            <a:pPr algn="just">
              <a:buFont typeface="Arial" panose="020B0604020202020204" pitchFamily="34" charset="0"/>
              <a:buChar char="•"/>
            </a:pPr>
            <a:r>
              <a:rPr lang="en-US" sz="2200" b="0" i="0" u="none" strike="noStrike" dirty="0">
                <a:effectLst/>
                <a:latin typeface="Times New Roman" panose="02020603050405020304" pitchFamily="18" charset="0"/>
                <a:cs typeface="Times New Roman" panose="02020603050405020304" pitchFamily="18" charset="0"/>
              </a:rPr>
              <a:t>Arm C++ libraries</a:t>
            </a:r>
            <a:r>
              <a:rPr lang="en-US" sz="2200" b="0" i="0" dirty="0">
                <a:effectLst/>
                <a:latin typeface="Times New Roman" panose="02020603050405020304" pitchFamily="18" charset="0"/>
                <a:cs typeface="Times New Roman" panose="02020603050405020304" pitchFamily="18" charset="0"/>
              </a:rPr>
              <a:t>: Libraries based on the LLVM </a:t>
            </a:r>
            <a:r>
              <a:rPr lang="en-US" sz="2200" b="0" i="0" dirty="0" err="1">
                <a:effectLst/>
                <a:latin typeface="Times New Roman" panose="02020603050405020304" pitchFamily="18" charset="0"/>
                <a:cs typeface="Times New Roman" panose="02020603050405020304" pitchFamily="18" charset="0"/>
              </a:rPr>
              <a:t>libc</a:t>
            </a:r>
            <a:r>
              <a:rPr lang="en-US" sz="2200" b="0" i="0" dirty="0">
                <a:effectLst/>
                <a:latin typeface="Times New Roman" panose="02020603050405020304" pitchFamily="18" charset="0"/>
                <a:cs typeface="Times New Roman" panose="02020603050405020304" pitchFamily="18" charset="0"/>
              </a:rPr>
              <a:t>++ project</a:t>
            </a:r>
          </a:p>
          <a:p>
            <a:pPr algn="just">
              <a:buFont typeface="Arial" panose="020B0604020202020204" pitchFamily="34" charset="0"/>
              <a:buChar char="•"/>
            </a:pPr>
            <a:r>
              <a:rPr lang="en-US" sz="2200" b="0" i="0" dirty="0" err="1">
                <a:effectLst/>
                <a:latin typeface="Times New Roman" panose="02020603050405020304" pitchFamily="18" charset="0"/>
                <a:cs typeface="Times New Roman" panose="02020603050405020304" pitchFamily="18" charset="0"/>
              </a:rPr>
              <a:t>fromelf</a:t>
            </a:r>
            <a:r>
              <a:rPr lang="en-US" sz="2200" b="0" i="0" dirty="0">
                <a:effectLst/>
                <a:latin typeface="Times New Roman" panose="02020603050405020304" pitchFamily="18" charset="0"/>
                <a:cs typeface="Times New Roman" panose="02020603050405020304" pitchFamily="18" charset="0"/>
              </a:rPr>
              <a:t>: Image conversion utility and disassembler</a:t>
            </a:r>
          </a:p>
          <a:p>
            <a:pPr algn="just">
              <a:buFont typeface="Arial" panose="020B0604020202020204" pitchFamily="34" charset="0"/>
              <a:buChar char="•"/>
            </a:pPr>
            <a:r>
              <a:rPr lang="en-US" sz="2200" b="0" i="0" dirty="0" err="1">
                <a:effectLst/>
                <a:latin typeface="Times New Roman" panose="02020603050405020304" pitchFamily="18" charset="0"/>
                <a:cs typeface="Times New Roman" panose="02020603050405020304" pitchFamily="18" charset="0"/>
              </a:rPr>
              <a:t>armar</a:t>
            </a:r>
            <a:r>
              <a:rPr lang="en-US" sz="2200" b="0" i="0" dirty="0">
                <a:effectLst/>
                <a:latin typeface="Times New Roman" panose="02020603050405020304" pitchFamily="18" charset="0"/>
                <a:cs typeface="Times New Roman" panose="02020603050405020304" pitchFamily="18" charset="0"/>
              </a:rPr>
              <a:t>: Archiver that enables sets of object files to be collected together</a:t>
            </a:r>
          </a:p>
          <a:p>
            <a:pPr marL="0" indent="0" algn="just">
              <a:buNone/>
            </a:pPr>
            <a:endParaRPr lang="en-IN" sz="22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0303F95B-946C-D861-6EF5-3D0A47079361}"/>
              </a:ext>
            </a:extLst>
          </p:cNvPr>
          <p:cNvGraphicFramePr>
            <a:graphicFrameLocks noGrp="1"/>
          </p:cNvGraphicFramePr>
          <p:nvPr>
            <p:extLst>
              <p:ext uri="{D42A27DB-BD31-4B8C-83A1-F6EECF244321}">
                <p14:modId xmlns:p14="http://schemas.microsoft.com/office/powerpoint/2010/main" val="751773000"/>
              </p:ext>
            </p:extLst>
          </p:nvPr>
        </p:nvGraphicFramePr>
        <p:xfrm>
          <a:off x="345040" y="6213903"/>
          <a:ext cx="9989820" cy="365760"/>
        </p:xfrm>
        <a:graphic>
          <a:graphicData uri="http://schemas.openxmlformats.org/drawingml/2006/table">
            <a:tbl>
              <a:tblPr/>
              <a:tblGrid>
                <a:gridCol w="9989820">
                  <a:extLst>
                    <a:ext uri="{9D8B030D-6E8A-4147-A177-3AD203B41FA5}">
                      <a16:colId xmlns:a16="http://schemas.microsoft.com/office/drawing/2014/main" val="3884412495"/>
                    </a:ext>
                  </a:extLst>
                </a:gridCol>
              </a:tblGrid>
              <a:tr h="0">
                <a:tc>
                  <a:txBody>
                    <a:bodyPr/>
                    <a:lstStyle/>
                    <a:p>
                      <a:r>
                        <a:rPr lang="en-US" sz="1200" b="0" dirty="0">
                          <a:effectLst/>
                        </a:rPr>
                        <a:t>*The LLVM Project is a collection of modular and reusable compiler and toolchain technologies. Despite its name, LLVM has little to do with traditional virtual machines. The name "LLVM" itself is not an acronym</a:t>
                      </a:r>
                    </a:p>
                  </a:txBody>
                  <a:tcPr marL="0" marR="0" marT="0" marB="0">
                    <a:lnL>
                      <a:noFill/>
                    </a:lnL>
                    <a:lnR>
                      <a:noFill/>
                    </a:lnR>
                    <a:lnT>
                      <a:noFill/>
                    </a:lnT>
                    <a:lnB>
                      <a:noFill/>
                    </a:lnB>
                  </a:tcPr>
                </a:tc>
                <a:extLst>
                  <a:ext uri="{0D108BD9-81ED-4DB2-BD59-A6C34878D82A}">
                    <a16:rowId xmlns:a16="http://schemas.microsoft.com/office/drawing/2014/main" val="3066475018"/>
                  </a:ext>
                </a:extLst>
              </a:tr>
            </a:tbl>
          </a:graphicData>
        </a:graphic>
      </p:graphicFrame>
    </p:spTree>
    <p:extLst>
      <p:ext uri="{BB962C8B-B14F-4D97-AF65-F5344CB8AC3E}">
        <p14:creationId xmlns:p14="http://schemas.microsoft.com/office/powerpoint/2010/main" val="1369835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BA4A8-48D2-34B7-C8FA-DDFC40413E12}"/>
              </a:ext>
            </a:extLst>
          </p:cNvPr>
          <p:cNvSpPr>
            <a:spLocks noGrp="1"/>
          </p:cNvSpPr>
          <p:nvPr>
            <p:ph type="title"/>
          </p:nvPr>
        </p:nvSpPr>
        <p:spPr/>
        <p:txBody>
          <a:bodyPr/>
          <a:lstStyle/>
          <a:p>
            <a:endParaRPr lang="en-IN"/>
          </a:p>
        </p:txBody>
      </p:sp>
      <p:graphicFrame>
        <p:nvGraphicFramePr>
          <p:cNvPr id="7" name="Content Placeholder 6">
            <a:extLst>
              <a:ext uri="{FF2B5EF4-FFF2-40B4-BE49-F238E27FC236}">
                <a16:creationId xmlns:a16="http://schemas.microsoft.com/office/drawing/2014/main" id="{B33389B3-653F-E474-DF7A-F1FC98B90C19}"/>
              </a:ext>
            </a:extLst>
          </p:cNvPr>
          <p:cNvGraphicFramePr>
            <a:graphicFrameLocks noGrp="1"/>
          </p:cNvGraphicFramePr>
          <p:nvPr>
            <p:ph idx="1"/>
          </p:nvPr>
        </p:nvGraphicFramePr>
        <p:xfrm>
          <a:off x="839417" y="1484783"/>
          <a:ext cx="10585171" cy="4871572"/>
        </p:xfrm>
        <a:graphic>
          <a:graphicData uri="http://schemas.openxmlformats.org/drawingml/2006/table">
            <a:tbl>
              <a:tblPr>
                <a:tableStyleId>{5C22544A-7EE6-4342-B048-85BDC9FD1C3A}</a:tableStyleId>
              </a:tblPr>
              <a:tblGrid>
                <a:gridCol w="1108543">
                  <a:extLst>
                    <a:ext uri="{9D8B030D-6E8A-4147-A177-3AD203B41FA5}">
                      <a16:colId xmlns:a16="http://schemas.microsoft.com/office/drawing/2014/main" val="1922258975"/>
                    </a:ext>
                  </a:extLst>
                </a:gridCol>
                <a:gridCol w="789719">
                  <a:extLst>
                    <a:ext uri="{9D8B030D-6E8A-4147-A177-3AD203B41FA5}">
                      <a16:colId xmlns:a16="http://schemas.microsoft.com/office/drawing/2014/main" val="1464885193"/>
                    </a:ext>
                  </a:extLst>
                </a:gridCol>
                <a:gridCol w="789719">
                  <a:extLst>
                    <a:ext uri="{9D8B030D-6E8A-4147-A177-3AD203B41FA5}">
                      <a16:colId xmlns:a16="http://schemas.microsoft.com/office/drawing/2014/main" val="1625581210"/>
                    </a:ext>
                  </a:extLst>
                </a:gridCol>
                <a:gridCol w="789719">
                  <a:extLst>
                    <a:ext uri="{9D8B030D-6E8A-4147-A177-3AD203B41FA5}">
                      <a16:colId xmlns:a16="http://schemas.microsoft.com/office/drawing/2014/main" val="2055331521"/>
                    </a:ext>
                  </a:extLst>
                </a:gridCol>
                <a:gridCol w="789719">
                  <a:extLst>
                    <a:ext uri="{9D8B030D-6E8A-4147-A177-3AD203B41FA5}">
                      <a16:colId xmlns:a16="http://schemas.microsoft.com/office/drawing/2014/main" val="1743396121"/>
                    </a:ext>
                  </a:extLst>
                </a:gridCol>
                <a:gridCol w="789719">
                  <a:extLst>
                    <a:ext uri="{9D8B030D-6E8A-4147-A177-3AD203B41FA5}">
                      <a16:colId xmlns:a16="http://schemas.microsoft.com/office/drawing/2014/main" val="266066014"/>
                    </a:ext>
                  </a:extLst>
                </a:gridCol>
                <a:gridCol w="789719">
                  <a:extLst>
                    <a:ext uri="{9D8B030D-6E8A-4147-A177-3AD203B41FA5}">
                      <a16:colId xmlns:a16="http://schemas.microsoft.com/office/drawing/2014/main" val="1508064061"/>
                    </a:ext>
                  </a:extLst>
                </a:gridCol>
                <a:gridCol w="789719">
                  <a:extLst>
                    <a:ext uri="{9D8B030D-6E8A-4147-A177-3AD203B41FA5}">
                      <a16:colId xmlns:a16="http://schemas.microsoft.com/office/drawing/2014/main" val="1250805760"/>
                    </a:ext>
                  </a:extLst>
                </a:gridCol>
                <a:gridCol w="789719">
                  <a:extLst>
                    <a:ext uri="{9D8B030D-6E8A-4147-A177-3AD203B41FA5}">
                      <a16:colId xmlns:a16="http://schemas.microsoft.com/office/drawing/2014/main" val="566445237"/>
                    </a:ext>
                  </a:extLst>
                </a:gridCol>
                <a:gridCol w="789719">
                  <a:extLst>
                    <a:ext uri="{9D8B030D-6E8A-4147-A177-3AD203B41FA5}">
                      <a16:colId xmlns:a16="http://schemas.microsoft.com/office/drawing/2014/main" val="2891461321"/>
                    </a:ext>
                  </a:extLst>
                </a:gridCol>
                <a:gridCol w="789719">
                  <a:extLst>
                    <a:ext uri="{9D8B030D-6E8A-4147-A177-3AD203B41FA5}">
                      <a16:colId xmlns:a16="http://schemas.microsoft.com/office/drawing/2014/main" val="54301050"/>
                    </a:ext>
                  </a:extLst>
                </a:gridCol>
                <a:gridCol w="789719">
                  <a:extLst>
                    <a:ext uri="{9D8B030D-6E8A-4147-A177-3AD203B41FA5}">
                      <a16:colId xmlns:a16="http://schemas.microsoft.com/office/drawing/2014/main" val="4029479844"/>
                    </a:ext>
                  </a:extLst>
                </a:gridCol>
                <a:gridCol w="789719">
                  <a:extLst>
                    <a:ext uri="{9D8B030D-6E8A-4147-A177-3AD203B41FA5}">
                      <a16:colId xmlns:a16="http://schemas.microsoft.com/office/drawing/2014/main" val="3698864592"/>
                    </a:ext>
                  </a:extLst>
                </a:gridCol>
              </a:tblGrid>
              <a:tr h="882289">
                <a:tc gridSpan="9">
                  <a:txBody>
                    <a:bodyPr/>
                    <a:lstStyle/>
                    <a:p>
                      <a:pPr algn="ctr" fontAlgn="ctr"/>
                      <a:r>
                        <a:rPr lang="en-IN" sz="2400" u="none" strike="noStrike">
                          <a:effectLst/>
                        </a:rPr>
                        <a:t>ARM ARCHITECTURE FOR IoT</a:t>
                      </a:r>
                      <a:endParaRPr lang="en-IN" sz="2400" b="1" i="0" u="none" strike="noStrike">
                        <a:solidFill>
                          <a:srgbClr val="000000"/>
                        </a:solidFill>
                        <a:effectLst/>
                        <a:latin typeface="Times New Roman" panose="02020603050405020304" pitchFamily="18" charset="0"/>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ctr"/>
                      <a:r>
                        <a:rPr lang="en-IN" sz="2400" u="none" strike="noStrike" dirty="0">
                          <a:effectLst/>
                        </a:rPr>
                        <a:t>Year of Study: 2022-21</a:t>
                      </a:r>
                      <a:endParaRPr lang="en-IN" sz="2400" b="1" i="0" u="none" strike="noStrike" dirty="0">
                        <a:solidFill>
                          <a:srgbClr val="000000"/>
                        </a:solidFill>
                        <a:effectLst/>
                        <a:latin typeface="Arial" panose="020B0604020202020204" pitchFamily="34" charset="0"/>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69925645"/>
                  </a:ext>
                </a:extLst>
              </a:tr>
              <a:tr h="882289">
                <a:tc>
                  <a:txBody>
                    <a:bodyPr/>
                    <a:lstStyle/>
                    <a:p>
                      <a:pPr algn="ctr" fontAlgn="ctr"/>
                      <a:r>
                        <a:rPr lang="en-IN" sz="2400" u="none" strike="noStrike">
                          <a:effectLst/>
                        </a:rPr>
                        <a:t>CO</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PO1</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PO2</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PO3</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PO4</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PO5</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PO6</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PO7</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PO8</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PO9</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PO10</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dirty="0">
                          <a:effectLst/>
                        </a:rPr>
                        <a:t>PO11</a:t>
                      </a:r>
                      <a:endParaRPr lang="en-IN" sz="2400" b="1"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PO12</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1366059"/>
                  </a:ext>
                </a:extLst>
              </a:tr>
              <a:tr h="444941">
                <a:tc>
                  <a:txBody>
                    <a:bodyPr/>
                    <a:lstStyle/>
                    <a:p>
                      <a:pPr algn="ctr" fontAlgn="ctr"/>
                      <a:r>
                        <a:rPr lang="en-IN" sz="2400" u="none" strike="noStrike">
                          <a:effectLst/>
                        </a:rPr>
                        <a:t>CO1</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 </a:t>
                      </a:r>
                      <a:endParaRPr lang="en-IN" sz="24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dirty="0">
                          <a:effectLst/>
                        </a:rPr>
                        <a:t>0</a:t>
                      </a:r>
                      <a:endParaRPr lang="en-IN" sz="2400" b="0"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9321262"/>
                  </a:ext>
                </a:extLst>
              </a:tr>
              <a:tr h="444941">
                <a:tc>
                  <a:txBody>
                    <a:bodyPr/>
                    <a:lstStyle/>
                    <a:p>
                      <a:pPr algn="ctr" fontAlgn="ctr"/>
                      <a:r>
                        <a:rPr lang="en-IN" sz="2400" u="none" strike="noStrike">
                          <a:effectLst/>
                        </a:rPr>
                        <a:t>CO2</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dirty="0">
                          <a:effectLst/>
                        </a:rPr>
                        <a:t>0</a:t>
                      </a:r>
                      <a:endParaRPr lang="en-IN" sz="2400" b="0" i="0" u="none" strike="noStrike" dirty="0">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3235243"/>
                  </a:ext>
                </a:extLst>
              </a:tr>
              <a:tr h="444941">
                <a:tc>
                  <a:txBody>
                    <a:bodyPr/>
                    <a:lstStyle/>
                    <a:p>
                      <a:pPr algn="ctr" fontAlgn="ctr"/>
                      <a:r>
                        <a:rPr lang="en-IN" sz="2400" u="none" strike="noStrike">
                          <a:effectLst/>
                        </a:rPr>
                        <a:t>CO3</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5558899"/>
                  </a:ext>
                </a:extLst>
              </a:tr>
              <a:tr h="444941">
                <a:tc>
                  <a:txBody>
                    <a:bodyPr/>
                    <a:lstStyle/>
                    <a:p>
                      <a:pPr algn="ctr" fontAlgn="ctr"/>
                      <a:r>
                        <a:rPr lang="en-IN" sz="2400" u="none" strike="noStrike">
                          <a:effectLst/>
                        </a:rPr>
                        <a:t>CO4</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828106"/>
                  </a:ext>
                </a:extLst>
              </a:tr>
              <a:tr h="444941">
                <a:tc>
                  <a:txBody>
                    <a:bodyPr/>
                    <a:lstStyle/>
                    <a:p>
                      <a:pPr algn="ctr" fontAlgn="ctr"/>
                      <a:r>
                        <a:rPr lang="en-IN" sz="2400" u="none" strike="noStrike">
                          <a:effectLst/>
                        </a:rPr>
                        <a:t>CO5</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9685501"/>
                  </a:ext>
                </a:extLst>
              </a:tr>
              <a:tr h="882289">
                <a:tc>
                  <a:txBody>
                    <a:bodyPr/>
                    <a:lstStyle/>
                    <a:p>
                      <a:pPr algn="ctr" fontAlgn="ctr"/>
                      <a:r>
                        <a:rPr lang="en-IN" sz="2400" u="none" strike="noStrike">
                          <a:effectLst/>
                        </a:rPr>
                        <a:t>Average</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2.2</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2.5</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0.8</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0.8</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dirty="0">
                          <a:effectLst/>
                        </a:rPr>
                        <a:t>1.8</a:t>
                      </a:r>
                      <a:endParaRPr lang="en-IN" sz="2400" b="1" i="0" u="none" strike="noStrike" dirty="0">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1330703"/>
                  </a:ext>
                </a:extLst>
              </a:tr>
            </a:tbl>
          </a:graphicData>
        </a:graphic>
      </p:graphicFrame>
      <p:sp>
        <p:nvSpPr>
          <p:cNvPr id="4" name="Date Placeholder 3">
            <a:extLst>
              <a:ext uri="{FF2B5EF4-FFF2-40B4-BE49-F238E27FC236}">
                <a16:creationId xmlns:a16="http://schemas.microsoft.com/office/drawing/2014/main" id="{E4EA524E-411F-5DA0-05EA-9FAE8563B918}"/>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6" name="Slide Number Placeholder 5">
            <a:extLst>
              <a:ext uri="{FF2B5EF4-FFF2-40B4-BE49-F238E27FC236}">
                <a16:creationId xmlns:a16="http://schemas.microsoft.com/office/drawing/2014/main" id="{08E34D17-A9A2-CFAD-2DE5-402A76E478F0}"/>
              </a:ext>
            </a:extLst>
          </p:cNvPr>
          <p:cNvSpPr>
            <a:spLocks noGrp="1"/>
          </p:cNvSpPr>
          <p:nvPr>
            <p:ph type="sldNum" sz="quarter" idx="12"/>
          </p:nvPr>
        </p:nvSpPr>
        <p:spPr/>
        <p:txBody>
          <a:bodyPr/>
          <a:lstStyle/>
          <a:p>
            <a:pPr>
              <a:defRPr/>
            </a:pPr>
            <a:fld id="{A5D7C281-8EDD-4612-9A1F-5AA39DFF69A1}" type="slidenum">
              <a:rPr lang="en-US" altLang="en-US" smtClean="0"/>
              <a:pPr>
                <a:defRPr/>
              </a:pPr>
              <a:t>5</a:t>
            </a:fld>
            <a:endParaRPr lang="en-US" altLang="en-US"/>
          </a:p>
        </p:txBody>
      </p:sp>
    </p:spTree>
    <p:extLst>
      <p:ext uri="{BB962C8B-B14F-4D97-AF65-F5344CB8AC3E}">
        <p14:creationId xmlns:p14="http://schemas.microsoft.com/office/powerpoint/2010/main" val="196641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CD1A3-8A06-541E-2BF1-0FF5DD12F50C}"/>
              </a:ext>
            </a:extLst>
          </p:cNvPr>
          <p:cNvSpPr>
            <a:spLocks noGrp="1"/>
          </p:cNvSpPr>
          <p:nvPr>
            <p:ph type="title"/>
          </p:nvPr>
        </p:nvSpPr>
        <p:spPr/>
        <p:txBody>
          <a:bodyPr>
            <a:normAutofit/>
          </a:bodyPr>
          <a:lstStyle/>
          <a:p>
            <a:r>
              <a:rPr lang="en-US" sz="2600" b="1" dirty="0">
                <a:effectLst/>
                <a:latin typeface="Times New Roman" panose="02020603050405020304" pitchFamily="18" charset="0"/>
                <a:ea typeface="Calibri" panose="020F0502020204030204" pitchFamily="34" charset="0"/>
              </a:rPr>
              <a:t>Cortex-M0+ Program Image</a:t>
            </a:r>
            <a:endParaRPr lang="en-IN" sz="2600" b="1" dirty="0"/>
          </a:p>
        </p:txBody>
      </p:sp>
      <p:sp>
        <p:nvSpPr>
          <p:cNvPr id="3" name="Content Placeholder 2">
            <a:extLst>
              <a:ext uri="{FF2B5EF4-FFF2-40B4-BE49-F238E27FC236}">
                <a16:creationId xmlns:a16="http://schemas.microsoft.com/office/drawing/2014/main" id="{E9CA599C-0657-C43B-150B-42E59260D885}"/>
              </a:ext>
            </a:extLst>
          </p:cNvPr>
          <p:cNvSpPr>
            <a:spLocks noGrp="1"/>
          </p:cNvSpPr>
          <p:nvPr>
            <p:ph idx="1"/>
          </p:nvPr>
        </p:nvSpPr>
        <p:spPr/>
        <p: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Executable generated after the linker is </a:t>
            </a:r>
            <a:r>
              <a:rPr lang="en-US" altLang="en-US" dirty="0">
                <a:solidFill>
                  <a:srgbClr val="333333"/>
                </a:solidFill>
                <a:latin typeface="Times New Roman" panose="02020603050405020304" pitchFamily="18" charset="0"/>
                <a:cs typeface="Times New Roman" panose="02020603050405020304" pitchFamily="18" charset="0"/>
              </a:rPr>
              <a:t>the final program image. </a:t>
            </a: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linker script file instructs the GNU linker to locate the </a:t>
            </a:r>
            <a:r>
              <a:rPr kumimoji="0" lang="en-US" altLang="en-US" sz="2800" b="0" i="0" u="none" strike="noStrike" cap="none" normalizeH="0" baseline="0" dirty="0">
                <a:ln>
                  <a:noFill/>
                </a:ln>
                <a:solidFill>
                  <a:srgbClr val="333333"/>
                </a:solidFill>
                <a:effectLst/>
                <a:latin typeface="Ubuntu Mono" panose="020B0509030602030204" pitchFamily="49" charset="0"/>
              </a:rPr>
              <a:t>data</a:t>
            </a: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Ubuntu Mono" panose="020B0509030602030204" pitchFamily="49" charset="0"/>
              </a:rPr>
              <a:t>bss</a:t>
            </a: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and </a:t>
            </a:r>
            <a:r>
              <a:rPr kumimoji="0" lang="en-US" altLang="en-US" sz="2800" b="0" i="0" u="none" strike="noStrike" cap="none" normalizeH="0" baseline="0" dirty="0">
                <a:ln>
                  <a:noFill/>
                </a:ln>
                <a:solidFill>
                  <a:srgbClr val="333333"/>
                </a:solidFill>
                <a:effectLst/>
                <a:latin typeface="Ubuntu Mono" panose="020B0509030602030204" pitchFamily="49" charset="0"/>
              </a:rPr>
              <a:t>text</a:t>
            </a: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sections in RAM starting at address 0x20000000.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first executable instruction is designated with the </a:t>
            </a:r>
            <a:r>
              <a:rPr kumimoji="0" lang="en-US" altLang="en-US" sz="2800" b="0" i="0" u="none" strike="noStrike" cap="none" normalizeH="0" baseline="0" dirty="0">
                <a:ln>
                  <a:noFill/>
                </a:ln>
                <a:solidFill>
                  <a:srgbClr val="333333"/>
                </a:solidFill>
                <a:effectLst/>
                <a:latin typeface="Ubuntu Mono" panose="020B0509030602030204" pitchFamily="49" charset="0"/>
              </a:rPr>
              <a:t>ENTRY</a:t>
            </a: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command, which appears on the first line of the preceding example. In this case, the entry point is the function </a:t>
            </a:r>
            <a:r>
              <a:rPr kumimoji="0" lang="en-US" altLang="en-US" sz="2800" b="0" i="0" u="none" strike="noStrike" cap="none" normalizeH="0" baseline="0" dirty="0">
                <a:ln>
                  <a:noFill/>
                </a:ln>
                <a:solidFill>
                  <a:srgbClr val="333333"/>
                </a:solidFill>
                <a:effectLst/>
                <a:latin typeface="Ubuntu Mono" panose="020B0509030602030204" pitchFamily="49" charset="0"/>
              </a:rPr>
              <a:t>main</a:t>
            </a: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indent="0" algn="just">
              <a:buNone/>
            </a:pPr>
            <a:endParaRPr lang="en-IN" dirty="0"/>
          </a:p>
        </p:txBody>
      </p:sp>
      <p:sp>
        <p:nvSpPr>
          <p:cNvPr id="6" name="Rectangle 3">
            <a:extLst>
              <a:ext uri="{FF2B5EF4-FFF2-40B4-BE49-F238E27FC236}">
                <a16:creationId xmlns:a16="http://schemas.microsoft.com/office/drawing/2014/main" id="{2F9AB7D0-6108-6678-A028-A1C64657D4A5}"/>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51011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250DD-EB48-7826-DE31-BD95BE77658D}"/>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Calibri" panose="020F0502020204030204" pitchFamily="34" charset="0"/>
              </a:rPr>
              <a:t>Data Types in ARM</a:t>
            </a:r>
            <a:endParaRPr lang="en-IN" sz="3600" b="1" dirty="0"/>
          </a:p>
        </p:txBody>
      </p:sp>
      <p:sp>
        <p:nvSpPr>
          <p:cNvPr id="3" name="Content Placeholder 2">
            <a:extLst>
              <a:ext uri="{FF2B5EF4-FFF2-40B4-BE49-F238E27FC236}">
                <a16:creationId xmlns:a16="http://schemas.microsoft.com/office/drawing/2014/main" id="{287269DC-FD13-D72E-3F32-59EA9E615977}"/>
              </a:ext>
            </a:extLst>
          </p:cNvPr>
          <p:cNvSpPr>
            <a:spLocks noGrp="1"/>
          </p:cNvSpPr>
          <p:nvPr>
            <p:ph idx="1"/>
          </p:nvPr>
        </p:nvSpPr>
        <p:spPr/>
        <p:txBody>
          <a:bodyPr/>
          <a:lstStyle/>
          <a:p>
            <a:pPr marL="0" indent="0">
              <a:buNone/>
            </a:pPr>
            <a:r>
              <a:rPr lang="en-IN" dirty="0"/>
              <a:t>Normal Mode data: 32 bit</a:t>
            </a:r>
          </a:p>
          <a:p>
            <a:pPr marL="0" indent="0">
              <a:buNone/>
            </a:pPr>
            <a:r>
              <a:rPr lang="en-IN" dirty="0"/>
              <a:t>Thumb Mode Data:16 bit</a:t>
            </a:r>
          </a:p>
          <a:p>
            <a:pPr marL="0" indent="0">
              <a:buNone/>
            </a:pPr>
            <a:r>
              <a:rPr lang="en-IN" dirty="0" err="1"/>
              <a:t>Jazelle</a:t>
            </a:r>
            <a:r>
              <a:rPr lang="en-IN" dirty="0"/>
              <a:t> Mode data: 8 bit</a:t>
            </a:r>
          </a:p>
        </p:txBody>
      </p:sp>
    </p:spTree>
    <p:extLst>
      <p:ext uri="{BB962C8B-B14F-4D97-AF65-F5344CB8AC3E}">
        <p14:creationId xmlns:p14="http://schemas.microsoft.com/office/powerpoint/2010/main" val="16477802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1EF13-6D87-D635-AAE8-52AFE99C5F49}"/>
              </a:ext>
            </a:extLst>
          </p:cNvPr>
          <p:cNvSpPr>
            <a:spLocks noGrp="1"/>
          </p:cNvSpPr>
          <p:nvPr>
            <p:ph type="title"/>
          </p:nvPr>
        </p:nvSpPr>
        <p:spPr>
          <a:xfrm>
            <a:off x="3412503" y="214296"/>
            <a:ext cx="7620786" cy="662397"/>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algn="ctr" fontAlgn="base">
              <a:spcAft>
                <a:spcPct val="0"/>
              </a:spcAft>
            </a:pPr>
            <a:r>
              <a:rPr lang="en-US" sz="2520" dirty="0">
                <a:solidFill>
                  <a:schemeClr val="dk1"/>
                </a:solidFill>
                <a:latin typeface="+mn-lt"/>
                <a:ea typeface="+mn-ea"/>
                <a:cs typeface="+mn-cs"/>
              </a:rPr>
              <a:t>Sample MCQ</a:t>
            </a:r>
          </a:p>
        </p:txBody>
      </p:sp>
      <p:sp>
        <p:nvSpPr>
          <p:cNvPr id="3" name="Content Placeholder 2">
            <a:extLst>
              <a:ext uri="{FF2B5EF4-FFF2-40B4-BE49-F238E27FC236}">
                <a16:creationId xmlns:a16="http://schemas.microsoft.com/office/drawing/2014/main" id="{E765D2EC-B108-9695-31A6-7463CACCF60C}"/>
              </a:ext>
            </a:extLst>
          </p:cNvPr>
          <p:cNvSpPr>
            <a:spLocks noGrp="1"/>
          </p:cNvSpPr>
          <p:nvPr>
            <p:ph idx="1"/>
          </p:nvPr>
        </p:nvSpPr>
        <p:spPr>
          <a:xfrm>
            <a:off x="172996" y="1034755"/>
            <a:ext cx="4609070" cy="5608949"/>
          </a:xfrm>
        </p:spPr>
        <p:txBody>
          <a:bodyPr anchor="t">
            <a:noAutofit/>
          </a:bodyPr>
          <a:lstStyle/>
          <a:p>
            <a:pPr marL="0" indent="0">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1). What is the standard form of ARM?</a:t>
            </a:r>
          </a:p>
          <a:p>
            <a:pPr marL="0" indent="0">
              <a:buNone/>
            </a:pPr>
            <a:r>
              <a:rPr lang="en-IN" sz="18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Advanced RISC Machine</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Automatic RISC Machine</a:t>
            </a:r>
          </a:p>
          <a:p>
            <a:pPr marL="0" indent="0">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Automatic RISC Motor</a:t>
            </a:r>
          </a:p>
          <a:p>
            <a:pPr marL="0" indent="0">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None of the above</a:t>
            </a:r>
          </a:p>
          <a:p>
            <a:pPr marL="0" indent="0">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2). How many instruction sets does ARM have?</a:t>
            </a:r>
          </a:p>
          <a:p>
            <a:pPr marL="0" indent="0">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One</a:t>
            </a:r>
          </a:p>
          <a:p>
            <a:pPr marL="0" indent="0">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Two</a:t>
            </a:r>
          </a:p>
          <a:p>
            <a:pPr marL="0" indent="0">
              <a:buNone/>
            </a:pPr>
            <a:r>
              <a:rPr lang="en-IN" sz="18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Three</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Four</a:t>
            </a:r>
          </a:p>
          <a:p>
            <a:pPr marL="0" indent="0">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3). How many registers does ARM have?</a:t>
            </a:r>
          </a:p>
          <a:p>
            <a:pPr marL="0" indent="0">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Four</a:t>
            </a:r>
          </a:p>
          <a:p>
            <a:pPr marL="0" indent="0">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Eight</a:t>
            </a:r>
          </a:p>
          <a:p>
            <a:pPr marL="0" indent="0">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Sixteen</a:t>
            </a:r>
          </a:p>
          <a:p>
            <a:pPr marL="0" indent="0">
              <a:buNone/>
            </a:pPr>
            <a:r>
              <a:rPr lang="en-IN" sz="18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Thirty-seven</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E1A4E944-8657-A2A5-79DF-D10E87439234}"/>
              </a:ext>
            </a:extLst>
          </p:cNvPr>
          <p:cNvSpPr txBox="1">
            <a:spLocks/>
          </p:cNvSpPr>
          <p:nvPr/>
        </p:nvSpPr>
        <p:spPr>
          <a:xfrm>
            <a:off x="4784124" y="1034754"/>
            <a:ext cx="4520514" cy="56089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4). How many operating modes does ARM have?</a:t>
            </a:r>
          </a:p>
          <a:p>
            <a:pPr marL="0" indent="0">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Four</a:t>
            </a:r>
          </a:p>
          <a:p>
            <a:pPr marL="0" indent="0">
              <a:buNone/>
            </a:pPr>
            <a:r>
              <a:rPr lang="en-IN" sz="18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Seven</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Sixteen</a:t>
            </a:r>
          </a:p>
          <a:p>
            <a:pPr marL="0" indent="0">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Thirty-seven</a:t>
            </a:r>
          </a:p>
          <a:p>
            <a:pPr marL="0" indent="0">
              <a:buNone/>
            </a:pPr>
            <a:r>
              <a:rPr lang="en-IN" sz="1800" kern="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How many arithmetic shift operators does ARM have?</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r>
              <a:rPr lang="en-IN"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One</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r>
              <a:rPr lang="en-IN" sz="1800"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Two</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r>
              <a:rPr lang="en-IN"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Three</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r>
              <a:rPr lang="en-IN"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Four</a:t>
            </a:r>
          </a:p>
          <a:p>
            <a:pPr marL="0" indent="0">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6). What is the standard form of LSL?</a:t>
            </a:r>
          </a:p>
          <a:p>
            <a:pPr marL="0" indent="0">
              <a:buNone/>
            </a:pPr>
            <a:r>
              <a:rPr lang="en-IN" sz="18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Logical Shift Left</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Left Shift Logical</a:t>
            </a:r>
          </a:p>
          <a:p>
            <a:pPr marL="0" indent="0">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Logical Shift Logic</a:t>
            </a:r>
          </a:p>
        </p:txBody>
      </p:sp>
      <p:sp>
        <p:nvSpPr>
          <p:cNvPr id="6" name="TextBox 5">
            <a:extLst>
              <a:ext uri="{FF2B5EF4-FFF2-40B4-BE49-F238E27FC236}">
                <a16:creationId xmlns:a16="http://schemas.microsoft.com/office/drawing/2014/main" id="{18454AF2-E39F-6B7B-A2D4-8AFE4E377463}"/>
              </a:ext>
            </a:extLst>
          </p:cNvPr>
          <p:cNvSpPr txBox="1"/>
          <p:nvPr/>
        </p:nvSpPr>
        <p:spPr>
          <a:xfrm>
            <a:off x="9304639" y="1034753"/>
            <a:ext cx="2714365" cy="2585323"/>
          </a:xfrm>
          <a:prstGeom prst="rect">
            <a:avLst/>
          </a:prstGeom>
          <a:noFill/>
        </p:spPr>
        <p:txBody>
          <a:bodyPr wrap="square">
            <a:spAutoFit/>
          </a:bodyPr>
          <a:lstStyle/>
          <a:p>
            <a:pPr marL="0" indent="0">
              <a:buNone/>
            </a:pPr>
            <a:r>
              <a:rPr lang="en-IN" kern="100" dirty="0">
                <a:latin typeface="Times New Roman" panose="02020603050405020304" pitchFamily="18" charset="0"/>
                <a:ea typeface="Aptos" panose="020B0004020202020204" pitchFamily="34" charset="0"/>
                <a:cs typeface="Times New Roman" panose="02020603050405020304" pitchFamily="18" charset="0"/>
              </a:rPr>
              <a:t>7</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When the processor is executing in ARM state, then all instructions are  ______________  wide.</a:t>
            </a:r>
          </a:p>
          <a:p>
            <a:pPr marL="0" indent="0">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8-bits</a:t>
            </a:r>
          </a:p>
          <a:p>
            <a:pPr marL="0" indent="0">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16-bits</a:t>
            </a:r>
          </a:p>
          <a:p>
            <a:pPr marL="0" indent="0">
              <a:buNone/>
            </a:pPr>
            <a:r>
              <a:rPr lang="en-IN" sz="18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32-bits</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64-bits</a:t>
            </a:r>
          </a:p>
          <a:p>
            <a:pPr marL="0" indent="0">
              <a:buNone/>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780175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48D27-37AE-2DF1-3794-D20EA208966B}"/>
              </a:ext>
            </a:extLst>
          </p:cNvPr>
          <p:cNvSpPr>
            <a:spLocks noGrp="1"/>
          </p:cNvSpPr>
          <p:nvPr>
            <p:ph type="title"/>
          </p:nvPr>
        </p:nvSpPr>
        <p:spPr>
          <a:xfrm>
            <a:off x="663539" y="2675731"/>
            <a:ext cx="10515600" cy="1325563"/>
          </a:xfrm>
        </p:spPr>
        <p:txBody>
          <a:bodyPr/>
          <a:lstStyle/>
          <a:p>
            <a:pPr algn="ctr"/>
            <a:r>
              <a:rPr lang="en-IN" b="1" dirty="0"/>
              <a:t>Thank You</a:t>
            </a:r>
          </a:p>
        </p:txBody>
      </p:sp>
    </p:spTree>
    <p:extLst>
      <p:ext uri="{BB962C8B-B14F-4D97-AF65-F5344CB8AC3E}">
        <p14:creationId xmlns:p14="http://schemas.microsoft.com/office/powerpoint/2010/main" val="1474728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B4E1-D2B8-1A8E-6665-1F9559C88989}"/>
              </a:ext>
            </a:extLst>
          </p:cNvPr>
          <p:cNvSpPr>
            <a:spLocks noGrp="1"/>
          </p:cNvSpPr>
          <p:nvPr>
            <p:ph type="title"/>
          </p:nvPr>
        </p:nvSpPr>
        <p:spPr>
          <a:xfrm>
            <a:off x="838200" y="0"/>
            <a:ext cx="10515600" cy="1325563"/>
          </a:xfrm>
        </p:spPr>
        <p:txBody>
          <a:bodyPr/>
          <a:lstStyle/>
          <a:p>
            <a:r>
              <a:rPr lang="en-US" b="1" dirty="0"/>
              <a:t>Syllabus</a:t>
            </a:r>
            <a:endParaRPr lang="en-IN" b="1" dirty="0"/>
          </a:p>
        </p:txBody>
      </p:sp>
      <p:sp>
        <p:nvSpPr>
          <p:cNvPr id="9" name="Rectangle 3">
            <a:extLst>
              <a:ext uri="{FF2B5EF4-FFF2-40B4-BE49-F238E27FC236}">
                <a16:creationId xmlns:a16="http://schemas.microsoft.com/office/drawing/2014/main" id="{94B7E975-6871-8D9F-39CD-09BEEF8EEE98}"/>
              </a:ext>
            </a:extLst>
          </p:cNvPr>
          <p:cNvSpPr>
            <a:spLocks noChangeArrowheads="1"/>
          </p:cNvSpPr>
          <p:nvPr/>
        </p:nvSpPr>
        <p:spPr bwMode="auto">
          <a:xfrm>
            <a:off x="1074008" y="1139360"/>
            <a:ext cx="820449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effectLst/>
              </a:rPr>
              <a:t>ARM Architecture Processor: Introduction, </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effectLst/>
              </a:rPr>
              <a:t>ARM Processor Families, </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effectLst/>
              </a:rPr>
              <a:t>ARM Cortex-M Series, </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effectLst/>
              </a:rPr>
              <a:t>ARM Processor vs. ARM Architectures.</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000" dirty="0">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Overview of Cortex-M0+ Block Diagram, Registers, Processor Memory Map,</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Instruction Sets: ARM and Thumb Instruction Set,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Cortex-M0+ Instruction Set,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Program Code in Assembly Language,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Program Code in C Language.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Program-Generation Flow,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Cortex-M0+ Program Image,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Program Data,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how is Data Stored in RAM, Data Types.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37193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12BE-61D6-FCE5-65D6-E58F20B4E720}"/>
              </a:ext>
            </a:extLst>
          </p:cNvPr>
          <p:cNvSpPr>
            <a:spLocks noGrp="1"/>
          </p:cNvSpPr>
          <p:nvPr>
            <p:ph type="title"/>
          </p:nvPr>
        </p:nvSpPr>
        <p:spPr/>
        <p:txBody>
          <a:bodyPr/>
          <a:lstStyle/>
          <a:p>
            <a:r>
              <a:rPr lang="en-US" dirty="0"/>
              <a:t>ARM </a:t>
            </a:r>
            <a:endParaRPr lang="en-IN" dirty="0"/>
          </a:p>
        </p:txBody>
      </p:sp>
      <p:sp>
        <p:nvSpPr>
          <p:cNvPr id="3" name="Content Placeholder 2">
            <a:extLst>
              <a:ext uri="{FF2B5EF4-FFF2-40B4-BE49-F238E27FC236}">
                <a16:creationId xmlns:a16="http://schemas.microsoft.com/office/drawing/2014/main" id="{1972F28E-862F-87D3-2568-6C75D82120EA}"/>
              </a:ext>
            </a:extLst>
          </p:cNvPr>
          <p:cNvSpPr>
            <a:spLocks noGrp="1"/>
          </p:cNvSpPr>
          <p:nvPr>
            <p:ph idx="1"/>
          </p:nvPr>
        </p:nvSpPr>
        <p:spPr/>
        <p:txBody>
          <a:bodyPr>
            <a:normAutofit/>
          </a:bodyPr>
          <a:lstStyle/>
          <a:p>
            <a:pPr marL="0" indent="0" algn="just">
              <a:buNone/>
            </a:pPr>
            <a:r>
              <a:rPr lang="en-US" sz="2400" b="0" i="0" u="none" strike="noStrike" baseline="0" dirty="0">
                <a:latin typeface="Minion-Regular"/>
              </a:rPr>
              <a:t>The ARM processor core is a key component of many successful 32-bit embedded systems.</a:t>
            </a:r>
          </a:p>
          <a:p>
            <a:pPr marL="0" indent="0" algn="just">
              <a:buNone/>
            </a:pPr>
            <a:endParaRPr lang="en-IN" sz="2400" b="0" i="0" u="none" strike="noStrike" baseline="0" dirty="0">
              <a:latin typeface="Minion-Regular"/>
            </a:endParaRPr>
          </a:p>
          <a:p>
            <a:pPr marL="0" indent="0" algn="just">
              <a:buNone/>
            </a:pPr>
            <a:r>
              <a:rPr lang="en-IN" sz="2400" b="0" i="0" u="none" strike="noStrike" baseline="0" dirty="0">
                <a:latin typeface="Minion-Regular"/>
              </a:rPr>
              <a:t>The ARM </a:t>
            </a:r>
            <a:r>
              <a:rPr lang="en-US" sz="2400" b="0" i="0" u="none" strike="noStrike" baseline="0" dirty="0">
                <a:latin typeface="Minion-Regular"/>
              </a:rPr>
              <a:t>company bases their success on a simple and powerful original design, which continues to improve today through constant technical innovation. In fact, the ARM core is not a single core, but a whole family of designs sharing similar design principles and a common </a:t>
            </a:r>
            <a:r>
              <a:rPr lang="en-IN" sz="2400" b="0" i="0" u="none" strike="noStrike" baseline="0" dirty="0">
                <a:latin typeface="Minion-Regular"/>
              </a:rPr>
              <a:t>instruction set.</a:t>
            </a:r>
          </a:p>
          <a:p>
            <a:pPr marL="0" indent="0" algn="just">
              <a:buNone/>
            </a:pPr>
            <a:endParaRPr lang="en-IN" sz="2400" dirty="0">
              <a:latin typeface="Minion-Regular"/>
            </a:endParaRPr>
          </a:p>
          <a:p>
            <a:pPr marL="0" indent="0" algn="just">
              <a:buNone/>
            </a:pPr>
            <a:r>
              <a:rPr lang="en-US" sz="2400" b="0" i="0" u="none" strike="noStrike" baseline="0" dirty="0">
                <a:latin typeface="Minion-Regular"/>
              </a:rPr>
              <a:t>The ARM core uses a RISC architecture. RISC is a design philosophy aimed at delivering simple but powerful instructions that execute within a single cycle at a high clock speed.</a:t>
            </a:r>
            <a:endParaRPr lang="en-IN" sz="2400" dirty="0"/>
          </a:p>
        </p:txBody>
      </p:sp>
    </p:spTree>
    <p:extLst>
      <p:ext uri="{BB962C8B-B14F-4D97-AF65-F5344CB8AC3E}">
        <p14:creationId xmlns:p14="http://schemas.microsoft.com/office/powerpoint/2010/main" val="67012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801E-BDD3-DFD0-E987-269DF21EF252}"/>
              </a:ext>
            </a:extLst>
          </p:cNvPr>
          <p:cNvSpPr>
            <a:spLocks noGrp="1"/>
          </p:cNvSpPr>
          <p:nvPr>
            <p:ph type="title"/>
          </p:nvPr>
        </p:nvSpPr>
        <p:spPr/>
        <p:txBody>
          <a:bodyPr/>
          <a:lstStyle/>
          <a:p>
            <a:r>
              <a:rPr lang="en-IN" b="1" dirty="0"/>
              <a:t>Characteristics of ARM processor</a:t>
            </a:r>
          </a:p>
        </p:txBody>
      </p:sp>
      <p:sp>
        <p:nvSpPr>
          <p:cNvPr id="3" name="Content Placeholder 2">
            <a:extLst>
              <a:ext uri="{FF2B5EF4-FFF2-40B4-BE49-F238E27FC236}">
                <a16:creationId xmlns:a16="http://schemas.microsoft.com/office/drawing/2014/main" id="{572C448C-F2D5-5631-259E-A558CA38B18A}"/>
              </a:ext>
            </a:extLst>
          </p:cNvPr>
          <p:cNvSpPr>
            <a:spLocks noGrp="1"/>
          </p:cNvSpPr>
          <p:nvPr>
            <p:ph idx="1"/>
          </p:nvPr>
        </p:nvSpPr>
        <p:spPr/>
        <p:txBody>
          <a:bodyPr>
            <a:noAutofit/>
          </a:bodyPr>
          <a:lstStyle/>
          <a:p>
            <a:pPr algn="just"/>
            <a:r>
              <a:rPr lang="en-US" sz="2600" b="0" i="1" u="none" strike="noStrike" baseline="0" dirty="0">
                <a:latin typeface="Minion-Italic"/>
              </a:rPr>
              <a:t>Instructions</a:t>
            </a:r>
            <a:r>
              <a:rPr lang="en-US" sz="2600" b="0" i="0" u="none" strike="noStrike" baseline="0" dirty="0">
                <a:latin typeface="Minion-Regular"/>
              </a:rPr>
              <a:t>—RISC processors have a reduced number of instruction classes. These classes provide simple operations that can each execute in a single cycle. ach instruction is a fixed length to allow the pipeline to fetch future instructions before decoding the current instruction. In contrast, in CISC processors the instructions are often of variable size and take many </a:t>
            </a:r>
            <a:r>
              <a:rPr lang="en-IN" sz="2600" b="0" i="0" u="none" strike="noStrike" baseline="0" dirty="0">
                <a:latin typeface="Minion-Regular"/>
              </a:rPr>
              <a:t>cycles to execute.</a:t>
            </a:r>
          </a:p>
          <a:p>
            <a:pPr algn="just"/>
            <a:endParaRPr lang="en-IN" sz="2600" dirty="0">
              <a:latin typeface="Minion-Regular"/>
            </a:endParaRPr>
          </a:p>
          <a:p>
            <a:pPr algn="just"/>
            <a:r>
              <a:rPr lang="en-US" sz="2600" b="0" i="1" u="none" strike="noStrike" baseline="0" dirty="0">
                <a:latin typeface="Minion-Italic"/>
              </a:rPr>
              <a:t>Pipelines</a:t>
            </a:r>
            <a:r>
              <a:rPr lang="en-US" sz="2600" b="0" i="0" u="none" strike="noStrike" baseline="0" dirty="0">
                <a:latin typeface="Minion-Regular"/>
              </a:rPr>
              <a:t>—The processing of instructions is broken down into smaller units that can be executed in parallel by pipelines. Ideally the pipeline advances by one step on each cycle for maximum throughput. Instructions can be decoded in one pipeline stage. There is no need for an instruction to be executed by a </a:t>
            </a:r>
            <a:r>
              <a:rPr lang="en-US" sz="2600" b="0" i="0" u="none" strike="noStrike" baseline="0" dirty="0" err="1">
                <a:latin typeface="Minion-Regular"/>
              </a:rPr>
              <a:t>miniprogram</a:t>
            </a:r>
            <a:r>
              <a:rPr lang="en-US" sz="2600" b="0" i="0" u="none" strike="noStrike" baseline="0" dirty="0">
                <a:latin typeface="Minion-Regular"/>
              </a:rPr>
              <a:t> called microcode as on </a:t>
            </a:r>
            <a:r>
              <a:rPr lang="en-IN" sz="2600" b="0" i="0" u="none" strike="noStrike" baseline="0" dirty="0">
                <a:latin typeface="Minion-Regular"/>
              </a:rPr>
              <a:t>CISC processors.</a:t>
            </a:r>
            <a:endParaRPr lang="en-IN" sz="2600" dirty="0">
              <a:latin typeface="Minion-Regular"/>
            </a:endParaRPr>
          </a:p>
          <a:p>
            <a:pPr algn="just"/>
            <a:endParaRPr lang="en-IN" sz="2600" dirty="0"/>
          </a:p>
        </p:txBody>
      </p:sp>
    </p:spTree>
    <p:extLst>
      <p:ext uri="{BB962C8B-B14F-4D97-AF65-F5344CB8AC3E}">
        <p14:creationId xmlns:p14="http://schemas.microsoft.com/office/powerpoint/2010/main" val="2283648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1EDF-5626-C919-8A16-3F17791595E1}"/>
              </a:ext>
            </a:extLst>
          </p:cNvPr>
          <p:cNvSpPr>
            <a:spLocks noGrp="1"/>
          </p:cNvSpPr>
          <p:nvPr>
            <p:ph type="title"/>
          </p:nvPr>
        </p:nvSpPr>
        <p:spPr/>
        <p:txBody>
          <a:bodyPr/>
          <a:lstStyle/>
          <a:p>
            <a:r>
              <a:rPr lang="en-IN" b="1" dirty="0"/>
              <a:t>Characteristics of ARM processor</a:t>
            </a:r>
            <a:endParaRPr lang="en-IN" dirty="0"/>
          </a:p>
        </p:txBody>
      </p:sp>
      <p:sp>
        <p:nvSpPr>
          <p:cNvPr id="3" name="Content Placeholder 2">
            <a:extLst>
              <a:ext uri="{FF2B5EF4-FFF2-40B4-BE49-F238E27FC236}">
                <a16:creationId xmlns:a16="http://schemas.microsoft.com/office/drawing/2014/main" id="{B2178A2F-E0EE-5526-96C2-EAE83DF02B52}"/>
              </a:ext>
            </a:extLst>
          </p:cNvPr>
          <p:cNvSpPr>
            <a:spLocks noGrp="1"/>
          </p:cNvSpPr>
          <p:nvPr>
            <p:ph idx="1"/>
          </p:nvPr>
        </p:nvSpPr>
        <p:spPr/>
        <p:txBody>
          <a:bodyPr>
            <a:noAutofit/>
          </a:bodyPr>
          <a:lstStyle/>
          <a:p>
            <a:pPr algn="just"/>
            <a:r>
              <a:rPr lang="en-US" sz="2600" b="0" i="1" u="none" strike="noStrike" baseline="0" dirty="0">
                <a:latin typeface="Minion-Italic"/>
              </a:rPr>
              <a:t>Registers</a:t>
            </a:r>
            <a:r>
              <a:rPr lang="en-US" sz="2600" b="0" i="0" u="none" strike="noStrike" baseline="0" dirty="0">
                <a:latin typeface="Minion-Regular"/>
              </a:rPr>
              <a:t>—RISC machines have a large general-purpose register set. Any register can contain either data or an address. Registers act as the fast local memory store for all data processing operations. In contrast, CISC processors have dedicated registers for specific </a:t>
            </a:r>
            <a:r>
              <a:rPr lang="en-IN" sz="2600" b="0" i="0" u="none" strike="noStrike" baseline="0" dirty="0">
                <a:latin typeface="Minion-Regular"/>
              </a:rPr>
              <a:t>purposes.</a:t>
            </a:r>
          </a:p>
          <a:p>
            <a:pPr algn="just"/>
            <a:endParaRPr lang="en-IN" sz="2600" dirty="0">
              <a:latin typeface="Minion-Regular"/>
            </a:endParaRPr>
          </a:p>
          <a:p>
            <a:pPr algn="just"/>
            <a:r>
              <a:rPr lang="en-US" sz="2600" b="0" i="1" u="none" strike="noStrike" baseline="0" dirty="0">
                <a:latin typeface="Minion-Italic"/>
              </a:rPr>
              <a:t>Load-store architecture</a:t>
            </a:r>
            <a:r>
              <a:rPr lang="en-US" sz="2600" b="0" i="0" u="none" strike="noStrike" baseline="0" dirty="0">
                <a:latin typeface="Minion-Regular"/>
              </a:rPr>
              <a:t>—The processor operates on data held in registers. Separate load and store instructions transfer data between the register bank and external memory. Memory accesses are costly, so separating memory accesses from data processing provides an advantage because you can use data items held in the register bank multiple times without needing multiple memory accesses. In contrast, with a CISC design the data processing operations can act on memory directly.</a:t>
            </a:r>
            <a:endParaRPr lang="en-IN" sz="2600" dirty="0"/>
          </a:p>
        </p:txBody>
      </p:sp>
    </p:spTree>
    <p:extLst>
      <p:ext uri="{BB962C8B-B14F-4D97-AF65-F5344CB8AC3E}">
        <p14:creationId xmlns:p14="http://schemas.microsoft.com/office/powerpoint/2010/main" val="3244696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TotalTime>
  <Words>4527</Words>
  <Application>Microsoft Macintosh PowerPoint</Application>
  <PresentationFormat>Widescreen</PresentationFormat>
  <Paragraphs>554</Paragraphs>
  <Slides>53</Slides>
  <Notes>2</Notes>
  <HiddenSlides>0</HiddenSlides>
  <MMClips>0</MMClips>
  <ScaleCrop>false</ScaleCrop>
  <HeadingPairs>
    <vt:vector size="8" baseType="variant">
      <vt:variant>
        <vt:lpstr>Fonts Used</vt:lpstr>
      </vt:variant>
      <vt:variant>
        <vt:i4>23</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78" baseType="lpstr">
      <vt:lpstr>Aptos</vt:lpstr>
      <vt:lpstr>Arial</vt:lpstr>
      <vt:lpstr>Arial</vt:lpstr>
      <vt:lpstr>Belleza</vt:lpstr>
      <vt:lpstr>Calibri</vt:lpstr>
      <vt:lpstr>Calibri Light</vt:lpstr>
      <vt:lpstr>Copperplate-Gothic32BC</vt:lpstr>
      <vt:lpstr>CopperplateGothicBT-Bold</vt:lpstr>
      <vt:lpstr>gilroy</vt:lpstr>
      <vt:lpstr>inherit</vt:lpstr>
      <vt:lpstr>Lato</vt:lpstr>
      <vt:lpstr>Minion-Italic</vt:lpstr>
      <vt:lpstr>Minion-Regular</vt:lpstr>
      <vt:lpstr>Noto Serif</vt:lpstr>
      <vt:lpstr>Open Sans</vt:lpstr>
      <vt:lpstr>Tahoma</vt:lpstr>
      <vt:lpstr>Times New Roman</vt:lpstr>
      <vt:lpstr>Ubuntu Mono</vt:lpstr>
      <vt:lpstr>var(--ads-font-family,Lato)</vt:lpstr>
      <vt:lpstr>var(--ads-heading-font-family)</vt:lpstr>
      <vt:lpstr>var(--md-code-font-family)</vt:lpstr>
      <vt:lpstr>Wingdings</vt:lpstr>
      <vt:lpstr>ZapfDingbats</vt:lpstr>
      <vt:lpstr>Office Theme</vt:lpstr>
      <vt:lpstr>Bitmap Image</vt:lpstr>
      <vt:lpstr>Noida Institute of Engineering and Technology, Greater Noida</vt:lpstr>
      <vt:lpstr>PowerPoint Presentation</vt:lpstr>
      <vt:lpstr>Program Outcomes</vt:lpstr>
      <vt:lpstr>PowerPoint Presentation</vt:lpstr>
      <vt:lpstr>PowerPoint Presentation</vt:lpstr>
      <vt:lpstr>Syllabus</vt:lpstr>
      <vt:lpstr>ARM </vt:lpstr>
      <vt:lpstr>Characteristics of ARM processor</vt:lpstr>
      <vt:lpstr>Characteristics of ARM processor</vt:lpstr>
      <vt:lpstr>ARM-based embedded device</vt:lpstr>
      <vt:lpstr>ARM-based embedded device</vt:lpstr>
      <vt:lpstr>Advanced Microprocessor Bus Architecture (AMBA) Bus Protocol</vt:lpstr>
      <vt:lpstr>Advanced Microcontroller Bus Architecture (AMBA) Bus Protocol</vt:lpstr>
      <vt:lpstr>Memory trade-off </vt:lpstr>
      <vt:lpstr>Memory interfacing capability and ARM processor Modes</vt:lpstr>
      <vt:lpstr>ARM Family</vt:lpstr>
      <vt:lpstr>Types of ARM</vt:lpstr>
      <vt:lpstr>ARM Cortex-A</vt:lpstr>
      <vt:lpstr>ARM Cortex-R</vt:lpstr>
      <vt:lpstr>ARM: Cortex-M</vt:lpstr>
      <vt:lpstr>ARM Cortex-M Series</vt:lpstr>
      <vt:lpstr>ARM Processor Family</vt:lpstr>
      <vt:lpstr>ARM Cortex M family</vt:lpstr>
      <vt:lpstr>ARM-Core Processor</vt:lpstr>
      <vt:lpstr>ARM-Core Processor working</vt:lpstr>
      <vt:lpstr>ARM-Core Processor working</vt:lpstr>
      <vt:lpstr>ARM Registers available in user mode(Default Mode)/ Programmers model</vt:lpstr>
      <vt:lpstr>ARM Registers available in user mode(Default Mode)</vt:lpstr>
      <vt:lpstr>Current Program Status Register (CPSR)</vt:lpstr>
      <vt:lpstr>Condition mnemonics/OPCODE for transfer program </vt:lpstr>
      <vt:lpstr>ARM MODE and CPSR</vt:lpstr>
      <vt:lpstr>Changing mode on an exception </vt:lpstr>
      <vt:lpstr>ARM Cortex M0+ Architecture  Block diagram</vt:lpstr>
      <vt:lpstr>NVIC: Nested Vectored Interrupt Controller</vt:lpstr>
      <vt:lpstr>Memory model</vt:lpstr>
      <vt:lpstr>PowerPoint Presentation</vt:lpstr>
      <vt:lpstr>ARM7-Pipeline</vt:lpstr>
      <vt:lpstr>Nomenclature</vt:lpstr>
      <vt:lpstr>ARM Assembly Use NXP:LPC 2148</vt:lpstr>
      <vt:lpstr>LPC 2148 of NXP</vt:lpstr>
      <vt:lpstr>ARM Simulator</vt:lpstr>
      <vt:lpstr>Arm Cortex-M0 Program Image</vt:lpstr>
      <vt:lpstr>Arm Cortex-M0: specification</vt:lpstr>
      <vt:lpstr>Program-Generation Flow</vt:lpstr>
      <vt:lpstr>Compiling</vt:lpstr>
      <vt:lpstr>Linking </vt:lpstr>
      <vt:lpstr>Locating </vt:lpstr>
      <vt:lpstr>ARM Program Data</vt:lpstr>
      <vt:lpstr>ARM Program Data</vt:lpstr>
      <vt:lpstr>Cortex-M0+ Program Image</vt:lpstr>
      <vt:lpstr>Data Types in ARM</vt:lpstr>
      <vt:lpstr>Sample MCQ</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utsav malviya</dc:creator>
  <cp:lastModifiedBy>Zatin Gupta</cp:lastModifiedBy>
  <cp:revision>86</cp:revision>
  <dcterms:created xsi:type="dcterms:W3CDTF">2022-08-23T08:07:23Z</dcterms:created>
  <dcterms:modified xsi:type="dcterms:W3CDTF">2024-06-19T07:53:40Z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2024-06-03T06:08:34Z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6199a700-02cf-4ad8-8738-8eb7a4473107</vt:lpwstr>
  </property>
  <property fmtid="{D5CDD505-2E9C-101B-9397-08002B2CF9AE}" pid="7" name="MSIP_Label_defa4170-0d19-0005-0004-bc88714345d2_ActionId">
    <vt:lpwstr>7a5783cc-0e0f-4150-8092-cd1920476a29</vt:lpwstr>
  </property>
  <property fmtid="{D5CDD505-2E9C-101B-9397-08002B2CF9AE}" pid="8" name="MSIP_Label_defa4170-0d19-0005-0004-bc88714345d2_ContentBits">
    <vt:lpwstr>0</vt:lpwstr>
  </property>
</Properties>
</file>